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tmp" ContentType="image/png"/>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5.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6.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7.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8.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9.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10.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1.xml" ContentType="application/vnd.ms-office.chartstyle+xml"/>
  <Override PartName="/ppt/charts/colors1.xml" ContentType="application/vnd.ms-office.chartcolorstyle+xml"/>
  <Override PartName="/ppt/charts/chart12.xml" ContentType="application/vnd.openxmlformats-officedocument.drawingml.chart+xml"/>
  <Override PartName="/ppt/charts/chart13.xml" ContentType="application/vnd.openxmlformats-officedocument.drawingml.chart+xml"/>
  <Override PartName="/ppt/drawings/drawing1.xml" ContentType="application/vnd.openxmlformats-officedocument.drawingml.chartshapes+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notesSlides/notesSlide3.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drawings/drawing2.xml" ContentType="application/vnd.openxmlformats-officedocument.drawingml.chartshapes+xml"/>
  <Override PartName="/ppt/charts/chart26.xml" ContentType="application/vnd.openxmlformats-officedocument.drawingml.chart+xml"/>
  <Override PartName="/ppt/drawings/drawing3.xml" ContentType="application/vnd.openxmlformats-officedocument.drawingml.chartshape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27.xml" ContentType="application/vnd.openxmlformats-officedocument.drawingml.chart+xml"/>
  <Override PartName="/ppt/charts/style2.xml" ContentType="application/vnd.ms-office.chartstyle+xml"/>
  <Override PartName="/ppt/charts/colors2.xml" ContentType="application/vnd.ms-office.chartcolorstyle+xml"/>
  <Override PartName="/ppt/charts/chart28.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4.xml" ContentType="application/vnd.openxmlformats-officedocument.drawingml.chartshape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9.xml" ContentType="application/vnd.openxmlformats-officedocument.drawingml.chart+xml"/>
  <Override PartName="/ppt/charts/style4.xml" ContentType="application/vnd.ms-office.chartstyle+xml"/>
  <Override PartName="/ppt/charts/colors4.xml" ContentType="application/vnd.ms-office.chartcolorstyle+xml"/>
  <Override PartName="/ppt/charts/chart30.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19.xml" ContentType="application/vnd.openxmlformats-officedocument.presentationml.notesSlide+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notesSlides/notesSlide20.xml" ContentType="application/vnd.openxmlformats-officedocument.presentationml.notesSlide+xml"/>
  <Override PartName="/ppt/charts/chart37.xml" ContentType="application/vnd.openxmlformats-officedocument.drawingml.chart+xml"/>
  <Override PartName="/ppt/charts/chart38.xml" ContentType="application/vnd.openxmlformats-officedocument.drawingml.chart+xml"/>
  <Override PartName="/ppt/notesSlides/notesSlide21.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notesSlides/notesSlide22.xml" ContentType="application/vnd.openxmlformats-officedocument.presentationml.notesSlide+xml"/>
  <Override PartName="/ppt/charts/chart41.xml" ContentType="application/vnd.openxmlformats-officedocument.drawingml.chart+xml"/>
  <Override PartName="/ppt/charts/chart42.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43.xml" ContentType="application/vnd.openxmlformats-officedocument.drawingml.chart+xml"/>
  <Override PartName="/ppt/charts/chart44.xml" ContentType="application/vnd.openxmlformats-officedocument.drawingml.chart+xml"/>
  <Override PartName="/ppt/notesSlides/notesSlide25.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notesSlides/notesSlide26.xml" ContentType="application/vnd.openxmlformats-officedocument.presentationml.notesSlide+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notesSlides/notesSlide27.xml" ContentType="application/vnd.openxmlformats-officedocument.presentationml.notesSlide+xml"/>
  <Override PartName="/ppt/charts/chart59.xml" ContentType="application/vnd.openxmlformats-officedocument.drawingml.chart+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style6.xml" ContentType="application/vnd.ms-office.chartstyle+xml"/>
  <Override PartName="/ppt/charts/colors6.xml" ContentType="application/vnd.ms-office.chartcolorstyle+xml"/>
  <Override PartName="/ppt/charts/chart65.xml" ContentType="application/vnd.openxmlformats-officedocument.drawingml.chart+xml"/>
  <Override PartName="/ppt/charts/style7.xml" ContentType="application/vnd.ms-office.chartstyle+xml"/>
  <Override PartName="/ppt/charts/colors7.xml" ContentType="application/vnd.ms-office.chartcolorstyle+xml"/>
  <Override PartName="/ppt/charts/chart66.xml" ContentType="application/vnd.openxmlformats-officedocument.drawingml.chart+xml"/>
  <Override PartName="/ppt/charts/chart67.xml" ContentType="application/vnd.openxmlformats-officedocument.drawingml.chart+xml"/>
  <Override PartName="/ppt/drawings/drawing5.xml" ContentType="application/vnd.openxmlformats-officedocument.drawingml.chartshape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68.xml" ContentType="application/vnd.openxmlformats-officedocument.drawingml.chart+xml"/>
  <Override PartName="/ppt/notesSlides/notesSlide32.xml" ContentType="application/vnd.openxmlformats-officedocument.presentationml.notesSlide+xml"/>
  <Override PartName="/ppt/charts/chart69.xml" ContentType="application/vnd.openxmlformats-officedocument.drawingml.chart+xml"/>
  <Override PartName="/ppt/charts/chart70.xml" ContentType="application/vnd.openxmlformats-officedocument.drawingml.chart+xml"/>
  <Override PartName="/ppt/notesSlides/notesSlide33.xml" ContentType="application/vnd.openxmlformats-officedocument.presentationml.notesSlide+xml"/>
  <Override PartName="/ppt/charts/chart71.xml" ContentType="application/vnd.openxmlformats-officedocument.drawingml.chart+xml"/>
  <Override PartName="/ppt/charts/chart72.xml" ContentType="application/vnd.openxmlformats-officedocument.drawingml.chart+xml"/>
  <Override PartName="/ppt/notesSlides/notesSlide34.xml" ContentType="application/vnd.openxmlformats-officedocument.presentationml.notesSlide+xml"/>
  <Override PartName="/ppt/charts/chart73.xml" ContentType="application/vnd.openxmlformats-officedocument.drawingml.chart+xml"/>
  <Override PartName="/ppt/charts/chart74.xml" ContentType="application/vnd.openxmlformats-officedocument.drawingml.chart+xml"/>
  <Override PartName="/ppt/drawings/drawing6.xml" ContentType="application/vnd.openxmlformats-officedocument.drawingml.chartshapes+xml"/>
  <Override PartName="/ppt/charts/chart75.xml" ContentType="application/vnd.openxmlformats-officedocument.drawingml.chart+xml"/>
  <Override PartName="/ppt/charts/chart76.xml" ContentType="application/vnd.openxmlformats-officedocument.drawingml.chart+xml"/>
  <Override PartName="/ppt/drawings/drawing7.xml" ContentType="application/vnd.openxmlformats-officedocument.drawingml.chartshapes+xml"/>
  <Override PartName="/ppt/charts/chart77.xml" ContentType="application/vnd.openxmlformats-officedocument.drawingml.chart+xml"/>
  <Override PartName="/ppt/charts/chart78.xml" ContentType="application/vnd.openxmlformats-officedocument.drawingml.chart+xml"/>
  <Override PartName="/ppt/drawings/drawing8.xml" ContentType="application/vnd.openxmlformats-officedocument.drawingml.chartshapes+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drawings/drawing9.xml" ContentType="application/vnd.openxmlformats-officedocument.drawingml.chartshape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82.xml" ContentType="application/vnd.openxmlformats-officedocument.drawingml.chart+xml"/>
  <Override PartName="/ppt/notesSlides/notesSlide37.xml" ContentType="application/vnd.openxmlformats-officedocument.presentationml.notesSlide+xml"/>
  <Override PartName="/ppt/charts/chart83.xml" ContentType="application/vnd.openxmlformats-officedocument.drawingml.chart+xml"/>
  <Override PartName="/ppt/charts/chart84.xml" ContentType="application/vnd.openxmlformats-officedocument.drawingml.chart+xml"/>
  <Override PartName="/ppt/notesSlides/notesSlide38.xml" ContentType="application/vnd.openxmlformats-officedocument.presentationml.notesSlide+xml"/>
  <Override PartName="/ppt/charts/chart85.xml" ContentType="application/vnd.openxmlformats-officedocument.drawingml.chart+xml"/>
  <Override PartName="/ppt/charts/chart86.xml" ContentType="application/vnd.openxmlformats-officedocument.drawingml.chart+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9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10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46.xml" ContentType="application/vnd.openxmlformats-officedocument.presentationml.notesSlide+xml"/>
  <Override PartName="/ppt/charts/chart101.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77" r:id="rId2"/>
    <p:sldMasterId id="2147483685" r:id="rId3"/>
    <p:sldMasterId id="2147483692" r:id="rId4"/>
    <p:sldMasterId id="2147483699" r:id="rId5"/>
    <p:sldMasterId id="2147483705" r:id="rId6"/>
    <p:sldMasterId id="2147483711" r:id="rId7"/>
    <p:sldMasterId id="2147483717" r:id="rId8"/>
    <p:sldMasterId id="2147483723" r:id="rId9"/>
    <p:sldMasterId id="2147483731" r:id="rId10"/>
    <p:sldMasterId id="2147483737" r:id="rId11"/>
  </p:sldMasterIdLst>
  <p:notesMasterIdLst>
    <p:notesMasterId r:id="rId181"/>
  </p:notesMasterIdLst>
  <p:handoutMasterIdLst>
    <p:handoutMasterId r:id="rId182"/>
  </p:handoutMasterIdLst>
  <p:sldIdLst>
    <p:sldId id="327" r:id="rId12"/>
    <p:sldId id="322" r:id="rId13"/>
    <p:sldId id="490" r:id="rId14"/>
    <p:sldId id="499" r:id="rId15"/>
    <p:sldId id="555" r:id="rId16"/>
    <p:sldId id="556" r:id="rId17"/>
    <p:sldId id="557" r:id="rId18"/>
    <p:sldId id="558" r:id="rId19"/>
    <p:sldId id="559" r:id="rId20"/>
    <p:sldId id="560" r:id="rId21"/>
    <p:sldId id="561" r:id="rId22"/>
    <p:sldId id="562" r:id="rId23"/>
    <p:sldId id="563" r:id="rId24"/>
    <p:sldId id="564" r:id="rId25"/>
    <p:sldId id="568" r:id="rId26"/>
    <p:sldId id="569" r:id="rId27"/>
    <p:sldId id="570" r:id="rId28"/>
    <p:sldId id="571" r:id="rId29"/>
    <p:sldId id="731" r:id="rId30"/>
    <p:sldId id="732" r:id="rId31"/>
    <p:sldId id="566" r:id="rId32"/>
    <p:sldId id="567" r:id="rId33"/>
    <p:sldId id="574" r:id="rId34"/>
    <p:sldId id="575" r:id="rId35"/>
    <p:sldId id="576" r:id="rId36"/>
    <p:sldId id="565" r:id="rId37"/>
    <p:sldId id="688" r:id="rId38"/>
    <p:sldId id="720" r:id="rId39"/>
    <p:sldId id="721" r:id="rId40"/>
    <p:sldId id="722" r:id="rId41"/>
    <p:sldId id="723" r:id="rId42"/>
    <p:sldId id="724" r:id="rId43"/>
    <p:sldId id="689" r:id="rId44"/>
    <p:sldId id="690" r:id="rId45"/>
    <p:sldId id="691" r:id="rId46"/>
    <p:sldId id="692" r:id="rId47"/>
    <p:sldId id="693" r:id="rId48"/>
    <p:sldId id="694" r:id="rId49"/>
    <p:sldId id="695" r:id="rId50"/>
    <p:sldId id="696" r:id="rId51"/>
    <p:sldId id="697" r:id="rId52"/>
    <p:sldId id="698" r:id="rId53"/>
    <p:sldId id="699" r:id="rId54"/>
    <p:sldId id="700" r:id="rId55"/>
    <p:sldId id="701" r:id="rId56"/>
    <p:sldId id="702" r:id="rId57"/>
    <p:sldId id="709" r:id="rId58"/>
    <p:sldId id="710" r:id="rId59"/>
    <p:sldId id="711" r:id="rId60"/>
    <p:sldId id="712" r:id="rId61"/>
    <p:sldId id="713" r:id="rId62"/>
    <p:sldId id="714" r:id="rId63"/>
    <p:sldId id="715" r:id="rId64"/>
    <p:sldId id="716" r:id="rId65"/>
    <p:sldId id="717" r:id="rId66"/>
    <p:sldId id="718" r:id="rId67"/>
    <p:sldId id="719" r:id="rId68"/>
    <p:sldId id="577" r:id="rId69"/>
    <p:sldId id="578" r:id="rId70"/>
    <p:sldId id="579" r:id="rId71"/>
    <p:sldId id="580" r:id="rId72"/>
    <p:sldId id="581" r:id="rId73"/>
    <p:sldId id="582" r:id="rId74"/>
    <p:sldId id="583" r:id="rId75"/>
    <p:sldId id="584" r:id="rId76"/>
    <p:sldId id="585" r:id="rId77"/>
    <p:sldId id="586" r:id="rId78"/>
    <p:sldId id="587" r:id="rId79"/>
    <p:sldId id="588" r:id="rId80"/>
    <p:sldId id="589" r:id="rId81"/>
    <p:sldId id="590" r:id="rId82"/>
    <p:sldId id="591" r:id="rId83"/>
    <p:sldId id="592" r:id="rId84"/>
    <p:sldId id="593" r:id="rId85"/>
    <p:sldId id="594" r:id="rId86"/>
    <p:sldId id="595" r:id="rId87"/>
    <p:sldId id="668" r:id="rId88"/>
    <p:sldId id="669" r:id="rId89"/>
    <p:sldId id="670" r:id="rId90"/>
    <p:sldId id="599" r:id="rId91"/>
    <p:sldId id="618" r:id="rId92"/>
    <p:sldId id="619" r:id="rId93"/>
    <p:sldId id="620" r:id="rId94"/>
    <p:sldId id="621" r:id="rId95"/>
    <p:sldId id="622" r:id="rId96"/>
    <p:sldId id="623" r:id="rId97"/>
    <p:sldId id="624" r:id="rId98"/>
    <p:sldId id="625" r:id="rId99"/>
    <p:sldId id="626" r:id="rId100"/>
    <p:sldId id="627" r:id="rId101"/>
    <p:sldId id="733" r:id="rId102"/>
    <p:sldId id="734" r:id="rId103"/>
    <p:sldId id="735" r:id="rId104"/>
    <p:sldId id="736" r:id="rId105"/>
    <p:sldId id="738" r:id="rId106"/>
    <p:sldId id="600" r:id="rId107"/>
    <p:sldId id="601" r:id="rId108"/>
    <p:sldId id="602" r:id="rId109"/>
    <p:sldId id="603" r:id="rId110"/>
    <p:sldId id="604" r:id="rId111"/>
    <p:sldId id="605" r:id="rId112"/>
    <p:sldId id="606" r:id="rId113"/>
    <p:sldId id="607" r:id="rId114"/>
    <p:sldId id="608" r:id="rId115"/>
    <p:sldId id="609" r:id="rId116"/>
    <p:sldId id="610" r:id="rId117"/>
    <p:sldId id="611" r:id="rId118"/>
    <p:sldId id="612" r:id="rId119"/>
    <p:sldId id="613" r:id="rId120"/>
    <p:sldId id="614" r:id="rId121"/>
    <p:sldId id="615" r:id="rId122"/>
    <p:sldId id="616" r:id="rId123"/>
    <p:sldId id="617" r:id="rId124"/>
    <p:sldId id="739" r:id="rId125"/>
    <p:sldId id="740" r:id="rId126"/>
    <p:sldId id="741" r:id="rId127"/>
    <p:sldId id="742" r:id="rId128"/>
    <p:sldId id="743" r:id="rId129"/>
    <p:sldId id="654" r:id="rId130"/>
    <p:sldId id="672" r:id="rId131"/>
    <p:sldId id="673" r:id="rId132"/>
    <p:sldId id="674" r:id="rId133"/>
    <p:sldId id="675" r:id="rId134"/>
    <p:sldId id="676" r:id="rId135"/>
    <p:sldId id="677" r:id="rId136"/>
    <p:sldId id="678" r:id="rId137"/>
    <p:sldId id="679" r:id="rId138"/>
    <p:sldId id="680" r:id="rId139"/>
    <p:sldId id="681" r:id="rId140"/>
    <p:sldId id="682" r:id="rId141"/>
    <p:sldId id="683" r:id="rId142"/>
    <p:sldId id="684" r:id="rId143"/>
    <p:sldId id="685" r:id="rId144"/>
    <p:sldId id="686" r:id="rId145"/>
    <p:sldId id="687" r:id="rId146"/>
    <p:sldId id="628" r:id="rId147"/>
    <p:sldId id="629" r:id="rId148"/>
    <p:sldId id="630" r:id="rId149"/>
    <p:sldId id="631" r:id="rId150"/>
    <p:sldId id="632" r:id="rId151"/>
    <p:sldId id="633" r:id="rId152"/>
    <p:sldId id="634" r:id="rId153"/>
    <p:sldId id="635" r:id="rId154"/>
    <p:sldId id="636" r:id="rId155"/>
    <p:sldId id="727" r:id="rId156"/>
    <p:sldId id="728" r:id="rId157"/>
    <p:sldId id="729" r:id="rId158"/>
    <p:sldId id="730" r:id="rId159"/>
    <p:sldId id="637" r:id="rId160"/>
    <p:sldId id="638" r:id="rId161"/>
    <p:sldId id="639" r:id="rId162"/>
    <p:sldId id="640" r:id="rId163"/>
    <p:sldId id="641" r:id="rId164"/>
    <p:sldId id="643" r:id="rId165"/>
    <p:sldId id="644" r:id="rId166"/>
    <p:sldId id="645" r:id="rId167"/>
    <p:sldId id="646" r:id="rId168"/>
    <p:sldId id="647" r:id="rId169"/>
    <p:sldId id="648" r:id="rId170"/>
    <p:sldId id="649" r:id="rId171"/>
    <p:sldId id="650" r:id="rId172"/>
    <p:sldId id="651" r:id="rId173"/>
    <p:sldId id="652" r:id="rId174"/>
    <p:sldId id="653" r:id="rId175"/>
    <p:sldId id="744" r:id="rId176"/>
    <p:sldId id="745" r:id="rId177"/>
    <p:sldId id="746" r:id="rId178"/>
    <p:sldId id="747" r:id="rId179"/>
    <p:sldId id="726" r:id="rId180"/>
  </p:sldIdLst>
  <p:sldSz cx="9144000" cy="5143500" type="screen16x9"/>
  <p:notesSz cx="7099300" cy="10234613"/>
  <p:defaultText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05D64"/>
    <a:srgbClr val="DE3311"/>
    <a:srgbClr val="FF6600"/>
    <a:srgbClr val="960059"/>
    <a:srgbClr val="DE3411"/>
    <a:srgbClr val="DEA1B0"/>
    <a:srgbClr val="86B5C6"/>
    <a:srgbClr val="F9D4B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5854" autoAdjust="0"/>
    <p:restoredTop sz="99554" autoAdjust="0"/>
  </p:normalViewPr>
  <p:slideViewPr>
    <p:cSldViewPr snapToGrid="0" snapToObjects="1">
      <p:cViewPr varScale="1">
        <p:scale>
          <a:sx n="170" d="100"/>
          <a:sy n="170" d="100"/>
        </p:scale>
        <p:origin x="520" y="168"/>
      </p:cViewPr>
      <p:guideLst>
        <p:guide orient="horz" pos="1620"/>
        <p:guide pos="2880"/>
      </p:guideLst>
    </p:cSldViewPr>
  </p:slideViewPr>
  <p:outlineViewPr>
    <p:cViewPr>
      <p:scale>
        <a:sx n="33" d="100"/>
        <a:sy n="33" d="100"/>
      </p:scale>
      <p:origin x="0" y="-3852"/>
    </p:cViewPr>
  </p:outlineViewPr>
  <p:notesTextViewPr>
    <p:cViewPr>
      <p:scale>
        <a:sx n="100" d="100"/>
        <a:sy n="100" d="100"/>
      </p:scale>
      <p:origin x="0" y="0"/>
    </p:cViewPr>
  </p:notesTextViewPr>
  <p:sorterViewPr>
    <p:cViewPr varScale="1">
      <p:scale>
        <a:sx n="100" d="100"/>
        <a:sy n="100" d="100"/>
      </p:scale>
      <p:origin x="0" y="0"/>
    </p:cViewPr>
  </p:sorterViewPr>
  <p:gridSpacing cx="36004" cy="36004"/>
</p:viewPr>
</file>

<file path=ppt/_rels/presentation.xml.rels><?xml version="1.0" encoding="UTF-8" standalone="yes"?>
<Relationships xmlns="http://schemas.openxmlformats.org/package/2006/relationships"><Relationship Id="rId117" Type="http://schemas.openxmlformats.org/officeDocument/2006/relationships/slide" Target="slides/slide106.xml"/><Relationship Id="rId21" Type="http://schemas.openxmlformats.org/officeDocument/2006/relationships/slide" Target="slides/slide10.xml"/><Relationship Id="rId42" Type="http://schemas.openxmlformats.org/officeDocument/2006/relationships/slide" Target="slides/slide31.xml"/><Relationship Id="rId63" Type="http://schemas.openxmlformats.org/officeDocument/2006/relationships/slide" Target="slides/slide52.xml"/><Relationship Id="rId84" Type="http://schemas.openxmlformats.org/officeDocument/2006/relationships/slide" Target="slides/slide73.xml"/><Relationship Id="rId138" Type="http://schemas.openxmlformats.org/officeDocument/2006/relationships/slide" Target="slides/slide127.xml"/><Relationship Id="rId159" Type="http://schemas.openxmlformats.org/officeDocument/2006/relationships/slide" Target="slides/slide148.xml"/><Relationship Id="rId170" Type="http://schemas.openxmlformats.org/officeDocument/2006/relationships/slide" Target="slides/slide159.xml"/><Relationship Id="rId107" Type="http://schemas.openxmlformats.org/officeDocument/2006/relationships/slide" Target="slides/slide96.xml"/><Relationship Id="rId11" Type="http://schemas.openxmlformats.org/officeDocument/2006/relationships/slideMaster" Target="slideMasters/slideMaster11.xml"/><Relationship Id="rId32" Type="http://schemas.openxmlformats.org/officeDocument/2006/relationships/slide" Target="slides/slide21.xml"/><Relationship Id="rId53" Type="http://schemas.openxmlformats.org/officeDocument/2006/relationships/slide" Target="slides/slide42.xml"/><Relationship Id="rId74" Type="http://schemas.openxmlformats.org/officeDocument/2006/relationships/slide" Target="slides/slide63.xml"/><Relationship Id="rId128" Type="http://schemas.openxmlformats.org/officeDocument/2006/relationships/slide" Target="slides/slide117.xml"/><Relationship Id="rId149" Type="http://schemas.openxmlformats.org/officeDocument/2006/relationships/slide" Target="slides/slide138.xml"/><Relationship Id="rId5" Type="http://schemas.openxmlformats.org/officeDocument/2006/relationships/slideMaster" Target="slideMasters/slideMaster5.xml"/><Relationship Id="rId95" Type="http://schemas.openxmlformats.org/officeDocument/2006/relationships/slide" Target="slides/slide84.xml"/><Relationship Id="rId160" Type="http://schemas.openxmlformats.org/officeDocument/2006/relationships/slide" Target="slides/slide149.xml"/><Relationship Id="rId181" Type="http://schemas.openxmlformats.org/officeDocument/2006/relationships/notesMaster" Target="notesMasters/notesMaster1.xml"/><Relationship Id="rId22" Type="http://schemas.openxmlformats.org/officeDocument/2006/relationships/slide" Target="slides/slide11.xml"/><Relationship Id="rId43" Type="http://schemas.openxmlformats.org/officeDocument/2006/relationships/slide" Target="slides/slide32.xml"/><Relationship Id="rId64" Type="http://schemas.openxmlformats.org/officeDocument/2006/relationships/slide" Target="slides/slide53.xml"/><Relationship Id="rId118" Type="http://schemas.openxmlformats.org/officeDocument/2006/relationships/slide" Target="slides/slide107.xml"/><Relationship Id="rId139" Type="http://schemas.openxmlformats.org/officeDocument/2006/relationships/slide" Target="slides/slide128.xml"/><Relationship Id="rId85" Type="http://schemas.openxmlformats.org/officeDocument/2006/relationships/slide" Target="slides/slide74.xml"/><Relationship Id="rId150" Type="http://schemas.openxmlformats.org/officeDocument/2006/relationships/slide" Target="slides/slide139.xml"/><Relationship Id="rId171" Type="http://schemas.openxmlformats.org/officeDocument/2006/relationships/slide" Target="slides/slide160.xml"/><Relationship Id="rId12" Type="http://schemas.openxmlformats.org/officeDocument/2006/relationships/slide" Target="slides/slide1.xml"/><Relationship Id="rId33" Type="http://schemas.openxmlformats.org/officeDocument/2006/relationships/slide" Target="slides/slide22.xml"/><Relationship Id="rId108" Type="http://schemas.openxmlformats.org/officeDocument/2006/relationships/slide" Target="slides/slide97.xml"/><Relationship Id="rId129" Type="http://schemas.openxmlformats.org/officeDocument/2006/relationships/slide" Target="slides/slide118.xml"/><Relationship Id="rId54" Type="http://schemas.openxmlformats.org/officeDocument/2006/relationships/slide" Target="slides/slide43.xml"/><Relationship Id="rId75" Type="http://schemas.openxmlformats.org/officeDocument/2006/relationships/slide" Target="slides/slide64.xml"/><Relationship Id="rId96" Type="http://schemas.openxmlformats.org/officeDocument/2006/relationships/slide" Target="slides/slide85.xml"/><Relationship Id="rId140" Type="http://schemas.openxmlformats.org/officeDocument/2006/relationships/slide" Target="slides/slide129.xml"/><Relationship Id="rId161" Type="http://schemas.openxmlformats.org/officeDocument/2006/relationships/slide" Target="slides/slide150.xml"/><Relationship Id="rId182" Type="http://schemas.openxmlformats.org/officeDocument/2006/relationships/handoutMaster" Target="handoutMasters/handoutMaster1.xml"/><Relationship Id="rId6" Type="http://schemas.openxmlformats.org/officeDocument/2006/relationships/slideMaster" Target="slideMasters/slideMaster6.xml"/><Relationship Id="rId23" Type="http://schemas.openxmlformats.org/officeDocument/2006/relationships/slide" Target="slides/slide12.xml"/><Relationship Id="rId119" Type="http://schemas.openxmlformats.org/officeDocument/2006/relationships/slide" Target="slides/slide108.xml"/><Relationship Id="rId44" Type="http://schemas.openxmlformats.org/officeDocument/2006/relationships/slide" Target="slides/slide33.xml"/><Relationship Id="rId65" Type="http://schemas.openxmlformats.org/officeDocument/2006/relationships/slide" Target="slides/slide54.xml"/><Relationship Id="rId86" Type="http://schemas.openxmlformats.org/officeDocument/2006/relationships/slide" Target="slides/slide75.xml"/><Relationship Id="rId130" Type="http://schemas.openxmlformats.org/officeDocument/2006/relationships/slide" Target="slides/slide119.xml"/><Relationship Id="rId151" Type="http://schemas.openxmlformats.org/officeDocument/2006/relationships/slide" Target="slides/slide140.xml"/><Relationship Id="rId172" Type="http://schemas.openxmlformats.org/officeDocument/2006/relationships/slide" Target="slides/slide161.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109" Type="http://schemas.openxmlformats.org/officeDocument/2006/relationships/slide" Target="slides/slide9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slide" Target="slides/slide65.xml"/><Relationship Id="rId97" Type="http://schemas.openxmlformats.org/officeDocument/2006/relationships/slide" Target="slides/slide86.xml"/><Relationship Id="rId104" Type="http://schemas.openxmlformats.org/officeDocument/2006/relationships/slide" Target="slides/slide93.xml"/><Relationship Id="rId120" Type="http://schemas.openxmlformats.org/officeDocument/2006/relationships/slide" Target="slides/slide109.xml"/><Relationship Id="rId125" Type="http://schemas.openxmlformats.org/officeDocument/2006/relationships/slide" Target="slides/slide114.xml"/><Relationship Id="rId141" Type="http://schemas.openxmlformats.org/officeDocument/2006/relationships/slide" Target="slides/slide130.xml"/><Relationship Id="rId146" Type="http://schemas.openxmlformats.org/officeDocument/2006/relationships/slide" Target="slides/slide135.xml"/><Relationship Id="rId167" Type="http://schemas.openxmlformats.org/officeDocument/2006/relationships/slide" Target="slides/slide156.xml"/><Relationship Id="rId7" Type="http://schemas.openxmlformats.org/officeDocument/2006/relationships/slideMaster" Target="slideMasters/slideMaster7.xml"/><Relationship Id="rId71" Type="http://schemas.openxmlformats.org/officeDocument/2006/relationships/slide" Target="slides/slide60.xml"/><Relationship Id="rId92" Type="http://schemas.openxmlformats.org/officeDocument/2006/relationships/slide" Target="slides/slide81.xml"/><Relationship Id="rId162" Type="http://schemas.openxmlformats.org/officeDocument/2006/relationships/slide" Target="slides/slide151.xml"/><Relationship Id="rId183"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18.xml"/><Relationship Id="rId24" Type="http://schemas.openxmlformats.org/officeDocument/2006/relationships/slide" Target="slides/slide13.xml"/><Relationship Id="rId40" Type="http://schemas.openxmlformats.org/officeDocument/2006/relationships/slide" Target="slides/slide29.xml"/><Relationship Id="rId45" Type="http://schemas.openxmlformats.org/officeDocument/2006/relationships/slide" Target="slides/slide34.xml"/><Relationship Id="rId66" Type="http://schemas.openxmlformats.org/officeDocument/2006/relationships/slide" Target="slides/slide55.xml"/><Relationship Id="rId87" Type="http://schemas.openxmlformats.org/officeDocument/2006/relationships/slide" Target="slides/slide76.xml"/><Relationship Id="rId110" Type="http://schemas.openxmlformats.org/officeDocument/2006/relationships/slide" Target="slides/slide99.xml"/><Relationship Id="rId115" Type="http://schemas.openxmlformats.org/officeDocument/2006/relationships/slide" Target="slides/slide104.xml"/><Relationship Id="rId131" Type="http://schemas.openxmlformats.org/officeDocument/2006/relationships/slide" Target="slides/slide120.xml"/><Relationship Id="rId136" Type="http://schemas.openxmlformats.org/officeDocument/2006/relationships/slide" Target="slides/slide125.xml"/><Relationship Id="rId157" Type="http://schemas.openxmlformats.org/officeDocument/2006/relationships/slide" Target="slides/slide146.xml"/><Relationship Id="rId178" Type="http://schemas.openxmlformats.org/officeDocument/2006/relationships/slide" Target="slides/slide167.xml"/><Relationship Id="rId61" Type="http://schemas.openxmlformats.org/officeDocument/2006/relationships/slide" Target="slides/slide50.xml"/><Relationship Id="rId82" Type="http://schemas.openxmlformats.org/officeDocument/2006/relationships/slide" Target="slides/slide71.xml"/><Relationship Id="rId152" Type="http://schemas.openxmlformats.org/officeDocument/2006/relationships/slide" Target="slides/slide141.xml"/><Relationship Id="rId173" Type="http://schemas.openxmlformats.org/officeDocument/2006/relationships/slide" Target="slides/slide162.xml"/><Relationship Id="rId19" Type="http://schemas.openxmlformats.org/officeDocument/2006/relationships/slide" Target="slides/slide8.xml"/><Relationship Id="rId14" Type="http://schemas.openxmlformats.org/officeDocument/2006/relationships/slide" Target="slides/slide3.xml"/><Relationship Id="rId30" Type="http://schemas.openxmlformats.org/officeDocument/2006/relationships/slide" Target="slides/slide19.xml"/><Relationship Id="rId35" Type="http://schemas.openxmlformats.org/officeDocument/2006/relationships/slide" Target="slides/slide24.xml"/><Relationship Id="rId56" Type="http://schemas.openxmlformats.org/officeDocument/2006/relationships/slide" Target="slides/slide45.xml"/><Relationship Id="rId77" Type="http://schemas.openxmlformats.org/officeDocument/2006/relationships/slide" Target="slides/slide66.xml"/><Relationship Id="rId100" Type="http://schemas.openxmlformats.org/officeDocument/2006/relationships/slide" Target="slides/slide89.xml"/><Relationship Id="rId105" Type="http://schemas.openxmlformats.org/officeDocument/2006/relationships/slide" Target="slides/slide94.xml"/><Relationship Id="rId126" Type="http://schemas.openxmlformats.org/officeDocument/2006/relationships/slide" Target="slides/slide115.xml"/><Relationship Id="rId147" Type="http://schemas.openxmlformats.org/officeDocument/2006/relationships/slide" Target="slides/slide136.xml"/><Relationship Id="rId168" Type="http://schemas.openxmlformats.org/officeDocument/2006/relationships/slide" Target="slides/slide157.xml"/><Relationship Id="rId8" Type="http://schemas.openxmlformats.org/officeDocument/2006/relationships/slideMaster" Target="slideMasters/slideMaster8.xml"/><Relationship Id="rId51" Type="http://schemas.openxmlformats.org/officeDocument/2006/relationships/slide" Target="slides/slide40.xml"/><Relationship Id="rId72" Type="http://schemas.openxmlformats.org/officeDocument/2006/relationships/slide" Target="slides/slide61.xml"/><Relationship Id="rId93" Type="http://schemas.openxmlformats.org/officeDocument/2006/relationships/slide" Target="slides/slide82.xml"/><Relationship Id="rId98" Type="http://schemas.openxmlformats.org/officeDocument/2006/relationships/slide" Target="slides/slide87.xml"/><Relationship Id="rId121" Type="http://schemas.openxmlformats.org/officeDocument/2006/relationships/slide" Target="slides/slide110.xml"/><Relationship Id="rId142" Type="http://schemas.openxmlformats.org/officeDocument/2006/relationships/slide" Target="slides/slide131.xml"/><Relationship Id="rId163" Type="http://schemas.openxmlformats.org/officeDocument/2006/relationships/slide" Target="slides/slide152.xml"/><Relationship Id="rId184"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 Target="slides/slide14.xml"/><Relationship Id="rId46" Type="http://schemas.openxmlformats.org/officeDocument/2006/relationships/slide" Target="slides/slide35.xml"/><Relationship Id="rId67" Type="http://schemas.openxmlformats.org/officeDocument/2006/relationships/slide" Target="slides/slide56.xml"/><Relationship Id="rId116" Type="http://schemas.openxmlformats.org/officeDocument/2006/relationships/slide" Target="slides/slide105.xml"/><Relationship Id="rId137" Type="http://schemas.openxmlformats.org/officeDocument/2006/relationships/slide" Target="slides/slide126.xml"/><Relationship Id="rId158" Type="http://schemas.openxmlformats.org/officeDocument/2006/relationships/slide" Target="slides/slide147.xml"/><Relationship Id="rId20" Type="http://schemas.openxmlformats.org/officeDocument/2006/relationships/slide" Target="slides/slide9.xml"/><Relationship Id="rId41" Type="http://schemas.openxmlformats.org/officeDocument/2006/relationships/slide" Target="slides/slide30.xml"/><Relationship Id="rId62" Type="http://schemas.openxmlformats.org/officeDocument/2006/relationships/slide" Target="slides/slide51.xml"/><Relationship Id="rId83" Type="http://schemas.openxmlformats.org/officeDocument/2006/relationships/slide" Target="slides/slide72.xml"/><Relationship Id="rId88" Type="http://schemas.openxmlformats.org/officeDocument/2006/relationships/slide" Target="slides/slide77.xml"/><Relationship Id="rId111" Type="http://schemas.openxmlformats.org/officeDocument/2006/relationships/slide" Target="slides/slide100.xml"/><Relationship Id="rId132" Type="http://schemas.openxmlformats.org/officeDocument/2006/relationships/slide" Target="slides/slide121.xml"/><Relationship Id="rId153" Type="http://schemas.openxmlformats.org/officeDocument/2006/relationships/slide" Target="slides/slide142.xml"/><Relationship Id="rId174" Type="http://schemas.openxmlformats.org/officeDocument/2006/relationships/slide" Target="slides/slide163.xml"/><Relationship Id="rId179" Type="http://schemas.openxmlformats.org/officeDocument/2006/relationships/slide" Target="slides/slide168.xml"/><Relationship Id="rId15" Type="http://schemas.openxmlformats.org/officeDocument/2006/relationships/slide" Target="slides/slide4.xml"/><Relationship Id="rId36" Type="http://schemas.openxmlformats.org/officeDocument/2006/relationships/slide" Target="slides/slide25.xml"/><Relationship Id="rId57" Type="http://schemas.openxmlformats.org/officeDocument/2006/relationships/slide" Target="slides/slide46.xml"/><Relationship Id="rId106" Type="http://schemas.openxmlformats.org/officeDocument/2006/relationships/slide" Target="slides/slide95.xml"/><Relationship Id="rId127" Type="http://schemas.openxmlformats.org/officeDocument/2006/relationships/slide" Target="slides/slide116.xml"/><Relationship Id="rId10" Type="http://schemas.openxmlformats.org/officeDocument/2006/relationships/slideMaster" Target="slideMasters/slideMaster10.xml"/><Relationship Id="rId31" Type="http://schemas.openxmlformats.org/officeDocument/2006/relationships/slide" Target="slides/slide20.xml"/><Relationship Id="rId52" Type="http://schemas.openxmlformats.org/officeDocument/2006/relationships/slide" Target="slides/slide41.xml"/><Relationship Id="rId73" Type="http://schemas.openxmlformats.org/officeDocument/2006/relationships/slide" Target="slides/slide62.xml"/><Relationship Id="rId78" Type="http://schemas.openxmlformats.org/officeDocument/2006/relationships/slide" Target="slides/slide67.xml"/><Relationship Id="rId94" Type="http://schemas.openxmlformats.org/officeDocument/2006/relationships/slide" Target="slides/slide83.xml"/><Relationship Id="rId99" Type="http://schemas.openxmlformats.org/officeDocument/2006/relationships/slide" Target="slides/slide88.xml"/><Relationship Id="rId101" Type="http://schemas.openxmlformats.org/officeDocument/2006/relationships/slide" Target="slides/slide90.xml"/><Relationship Id="rId122" Type="http://schemas.openxmlformats.org/officeDocument/2006/relationships/slide" Target="slides/slide111.xml"/><Relationship Id="rId143" Type="http://schemas.openxmlformats.org/officeDocument/2006/relationships/slide" Target="slides/slide132.xml"/><Relationship Id="rId148" Type="http://schemas.openxmlformats.org/officeDocument/2006/relationships/slide" Target="slides/slide137.xml"/><Relationship Id="rId164" Type="http://schemas.openxmlformats.org/officeDocument/2006/relationships/slide" Target="slides/slide153.xml"/><Relationship Id="rId169" Type="http://schemas.openxmlformats.org/officeDocument/2006/relationships/slide" Target="slides/slide158.xml"/><Relationship Id="rId18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9.xml"/><Relationship Id="rId26" Type="http://schemas.openxmlformats.org/officeDocument/2006/relationships/slide" Target="slides/slide15.xml"/><Relationship Id="rId47" Type="http://schemas.openxmlformats.org/officeDocument/2006/relationships/slide" Target="slides/slide36.xml"/><Relationship Id="rId68" Type="http://schemas.openxmlformats.org/officeDocument/2006/relationships/slide" Target="slides/slide57.xml"/><Relationship Id="rId89" Type="http://schemas.openxmlformats.org/officeDocument/2006/relationships/slide" Target="slides/slide78.xml"/><Relationship Id="rId112" Type="http://schemas.openxmlformats.org/officeDocument/2006/relationships/slide" Target="slides/slide101.xml"/><Relationship Id="rId133" Type="http://schemas.openxmlformats.org/officeDocument/2006/relationships/slide" Target="slides/slide122.xml"/><Relationship Id="rId154" Type="http://schemas.openxmlformats.org/officeDocument/2006/relationships/slide" Target="slides/slide143.xml"/><Relationship Id="rId175" Type="http://schemas.openxmlformats.org/officeDocument/2006/relationships/slide" Target="slides/slide164.xml"/><Relationship Id="rId16" Type="http://schemas.openxmlformats.org/officeDocument/2006/relationships/slide" Target="slides/slide5.xml"/><Relationship Id="rId37" Type="http://schemas.openxmlformats.org/officeDocument/2006/relationships/slide" Target="slides/slide26.xml"/><Relationship Id="rId58" Type="http://schemas.openxmlformats.org/officeDocument/2006/relationships/slide" Target="slides/slide47.xml"/><Relationship Id="rId79" Type="http://schemas.openxmlformats.org/officeDocument/2006/relationships/slide" Target="slides/slide68.xml"/><Relationship Id="rId102" Type="http://schemas.openxmlformats.org/officeDocument/2006/relationships/slide" Target="slides/slide91.xml"/><Relationship Id="rId123" Type="http://schemas.openxmlformats.org/officeDocument/2006/relationships/slide" Target="slides/slide112.xml"/><Relationship Id="rId144" Type="http://schemas.openxmlformats.org/officeDocument/2006/relationships/slide" Target="slides/slide133.xml"/><Relationship Id="rId90" Type="http://schemas.openxmlformats.org/officeDocument/2006/relationships/slide" Target="slides/slide79.xml"/><Relationship Id="rId165" Type="http://schemas.openxmlformats.org/officeDocument/2006/relationships/slide" Target="slides/slide154.xml"/><Relationship Id="rId186" Type="http://schemas.openxmlformats.org/officeDocument/2006/relationships/tableStyles" Target="tableStyles.xml"/><Relationship Id="rId27" Type="http://schemas.openxmlformats.org/officeDocument/2006/relationships/slide" Target="slides/slide16.xml"/><Relationship Id="rId48" Type="http://schemas.openxmlformats.org/officeDocument/2006/relationships/slide" Target="slides/slide37.xml"/><Relationship Id="rId69" Type="http://schemas.openxmlformats.org/officeDocument/2006/relationships/slide" Target="slides/slide58.xml"/><Relationship Id="rId113" Type="http://schemas.openxmlformats.org/officeDocument/2006/relationships/slide" Target="slides/slide102.xml"/><Relationship Id="rId134" Type="http://schemas.openxmlformats.org/officeDocument/2006/relationships/slide" Target="slides/slide123.xml"/><Relationship Id="rId80" Type="http://schemas.openxmlformats.org/officeDocument/2006/relationships/slide" Target="slides/slide69.xml"/><Relationship Id="rId155" Type="http://schemas.openxmlformats.org/officeDocument/2006/relationships/slide" Target="slides/slide144.xml"/><Relationship Id="rId176" Type="http://schemas.openxmlformats.org/officeDocument/2006/relationships/slide" Target="slides/slide165.xml"/><Relationship Id="rId17" Type="http://schemas.openxmlformats.org/officeDocument/2006/relationships/slide" Target="slides/slide6.xml"/><Relationship Id="rId38" Type="http://schemas.openxmlformats.org/officeDocument/2006/relationships/slide" Target="slides/slide27.xml"/><Relationship Id="rId59" Type="http://schemas.openxmlformats.org/officeDocument/2006/relationships/slide" Target="slides/slide48.xml"/><Relationship Id="rId103" Type="http://schemas.openxmlformats.org/officeDocument/2006/relationships/slide" Target="slides/slide92.xml"/><Relationship Id="rId124" Type="http://schemas.openxmlformats.org/officeDocument/2006/relationships/slide" Target="slides/slide113.xml"/><Relationship Id="rId70" Type="http://schemas.openxmlformats.org/officeDocument/2006/relationships/slide" Target="slides/slide59.xml"/><Relationship Id="rId91" Type="http://schemas.openxmlformats.org/officeDocument/2006/relationships/slide" Target="slides/slide80.xml"/><Relationship Id="rId145" Type="http://schemas.openxmlformats.org/officeDocument/2006/relationships/slide" Target="slides/slide134.xml"/><Relationship Id="rId166" Type="http://schemas.openxmlformats.org/officeDocument/2006/relationships/slide" Target="slides/slide155.xml"/><Relationship Id="rId1" Type="http://schemas.openxmlformats.org/officeDocument/2006/relationships/slideMaster" Target="slideMasters/slideMaster1.xml"/><Relationship Id="rId28" Type="http://schemas.openxmlformats.org/officeDocument/2006/relationships/slide" Target="slides/slide17.xml"/><Relationship Id="rId49" Type="http://schemas.openxmlformats.org/officeDocument/2006/relationships/slide" Target="slides/slide38.xml"/><Relationship Id="rId114" Type="http://schemas.openxmlformats.org/officeDocument/2006/relationships/slide" Target="slides/slide103.xml"/><Relationship Id="rId60" Type="http://schemas.openxmlformats.org/officeDocument/2006/relationships/slide" Target="slides/slide49.xml"/><Relationship Id="rId81" Type="http://schemas.openxmlformats.org/officeDocument/2006/relationships/slide" Target="slides/slide70.xml"/><Relationship Id="rId135" Type="http://schemas.openxmlformats.org/officeDocument/2006/relationships/slide" Target="slides/slide124.xml"/><Relationship Id="rId156" Type="http://schemas.openxmlformats.org/officeDocument/2006/relationships/slide" Target="slides/slide145.xml"/><Relationship Id="rId177" Type="http://schemas.openxmlformats.org/officeDocument/2006/relationships/slide" Target="slides/slide166.xml"/></Relationships>
</file>

<file path=ppt/charts/_rels/chart1.xml.rels><?xml version="1.0" encoding="UTF-8" standalone="yes"?>
<Relationships xmlns="http://schemas.openxmlformats.org/package/2006/relationships"><Relationship Id="rId1" Type="http://schemas.openxmlformats.org/officeDocument/2006/relationships/package" Target="../embeddings/Feuille_de_calcul_Microsoft_Excel.xlsx"/></Relationships>
</file>

<file path=ppt/charts/_rels/chart10.xml.rels><?xml version="1.0" encoding="UTF-8" standalone="yes"?>
<Relationships xmlns="http://schemas.openxmlformats.org/package/2006/relationships"><Relationship Id="rId1" Type="http://schemas.openxmlformats.org/officeDocument/2006/relationships/package" Target="../embeddings/Feuille_de_calcul_Microsoft_Excel9.xlsx"/></Relationships>
</file>

<file path=ppt/charts/_rels/chart100.xml.rels><?xml version="1.0" encoding="UTF-8" standalone="yes"?>
<Relationships xmlns="http://schemas.openxmlformats.org/package/2006/relationships"><Relationship Id="rId3" Type="http://schemas.openxmlformats.org/officeDocument/2006/relationships/package" Target="../embeddings/Feuille_de_calcul_Microsoft_Excel99.xlsx"/><Relationship Id="rId2" Type="http://schemas.microsoft.com/office/2011/relationships/chartColorStyle" Target="colors10.xml"/><Relationship Id="rId1" Type="http://schemas.microsoft.com/office/2011/relationships/chartStyle" Target="style10.xml"/></Relationships>
</file>

<file path=ppt/charts/_rels/chart101.xml.rels><?xml version="1.0" encoding="UTF-8" standalone="yes"?>
<Relationships xmlns="http://schemas.openxmlformats.org/package/2006/relationships"><Relationship Id="rId1" Type="http://schemas.openxmlformats.org/officeDocument/2006/relationships/package" Target="../embeddings/Feuille_de_calcul_Microsoft_Excel100.xlsx"/></Relationships>
</file>

<file path=ppt/charts/_rels/chart11.xml.rels><?xml version="1.0" encoding="UTF-8" standalone="yes"?>
<Relationships xmlns="http://schemas.openxmlformats.org/package/2006/relationships"><Relationship Id="rId3" Type="http://schemas.openxmlformats.org/officeDocument/2006/relationships/package" Target="../embeddings/Feuille_de_calcul_Microsoft_Excel10.xlsx"/><Relationship Id="rId2" Type="http://schemas.microsoft.com/office/2011/relationships/chartColorStyle" Target="colors1.xml"/><Relationship Id="rId1" Type="http://schemas.microsoft.com/office/2011/relationships/chartStyle" Target="style1.xml"/></Relationships>
</file>

<file path=ppt/charts/_rels/chart12.xml.rels><?xml version="1.0" encoding="UTF-8" standalone="yes"?>
<Relationships xmlns="http://schemas.openxmlformats.org/package/2006/relationships"><Relationship Id="rId1" Type="http://schemas.openxmlformats.org/officeDocument/2006/relationships/package" Target="../embeddings/Feuille_de_calcul_Microsoft_Excel11.xlsx"/></Relationships>
</file>

<file path=ppt/charts/_rels/chart13.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Feuille_de_calcul_Microsoft_Excel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Feuille_de_calcul_Microsoft_Excel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Feuille_de_calcul_Microsoft_Excel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Feuille_de_calcul_Microsoft_Excel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Feuille_de_calcul_Microsoft_Excel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Feuille_de_calcul_Microsoft_Excel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Feuille_de_calcul_Microsoft_Excel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Feuille_de_calcul_Microsoft_Excel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Feuille_de_calcul_Microsoft_Excel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Feuille_de_calcul_Microsoft_Excel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Feuille_de_calcul_Microsoft_Excel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Feuille_de_calcul_Microsoft_Excel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Feuille_de_calcul_Microsoft_Excel23.xlsx"/></Relationships>
</file>

<file path=ppt/charts/_rels/chart25.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Feuille_de_calcul_Microsoft_Excel24.xlsx"/></Relationships>
</file>

<file path=ppt/charts/_rels/chart26.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Feuille_de_calcul_Microsoft_Excel25.xlsx"/></Relationships>
</file>

<file path=ppt/charts/_rels/chart27.xml.rels><?xml version="1.0" encoding="UTF-8" standalone="yes"?>
<Relationships xmlns="http://schemas.openxmlformats.org/package/2006/relationships"><Relationship Id="rId3" Type="http://schemas.openxmlformats.org/officeDocument/2006/relationships/package" Target="../embeddings/Feuille_de_calcul_Microsoft_Excel26.xlsx"/><Relationship Id="rId2" Type="http://schemas.microsoft.com/office/2011/relationships/chartColorStyle" Target="colors2.xml"/><Relationship Id="rId1" Type="http://schemas.microsoft.com/office/2011/relationships/chartStyle" Target="style2.xml"/></Relationships>
</file>

<file path=ppt/charts/_rels/chart28.xml.rels><?xml version="1.0" encoding="UTF-8" standalone="yes"?>
<Relationships xmlns="http://schemas.openxmlformats.org/package/2006/relationships"><Relationship Id="rId3" Type="http://schemas.openxmlformats.org/officeDocument/2006/relationships/package" Target="../embeddings/Feuille_de_calcul_Microsoft_Excel27.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4.xml"/></Relationships>
</file>

<file path=ppt/charts/_rels/chart29.xml.rels><?xml version="1.0" encoding="UTF-8" standalone="yes"?>
<Relationships xmlns="http://schemas.openxmlformats.org/package/2006/relationships"><Relationship Id="rId3" Type="http://schemas.openxmlformats.org/officeDocument/2006/relationships/package" Target="../embeddings/Feuille_de_calcul_Microsoft_Excel28.xlsx"/><Relationship Id="rId2" Type="http://schemas.microsoft.com/office/2011/relationships/chartColorStyle" Target="colors4.xml"/><Relationship Id="rId1" Type="http://schemas.microsoft.com/office/2011/relationships/chartStyle" Target="style4.xml"/></Relationships>
</file>

<file path=ppt/charts/_rels/chart3.xml.rels><?xml version="1.0" encoding="UTF-8" standalone="yes"?>
<Relationships xmlns="http://schemas.openxmlformats.org/package/2006/relationships"><Relationship Id="rId1" Type="http://schemas.openxmlformats.org/officeDocument/2006/relationships/package" Target="../embeddings/Feuille_de_calcul_Microsoft_Excel2.xlsx"/></Relationships>
</file>

<file path=ppt/charts/_rels/chart30.xml.rels><?xml version="1.0" encoding="UTF-8" standalone="yes"?>
<Relationships xmlns="http://schemas.openxmlformats.org/package/2006/relationships"><Relationship Id="rId3" Type="http://schemas.openxmlformats.org/officeDocument/2006/relationships/package" Target="../embeddings/Feuille_de_calcul_Microsoft_Excel29.xlsx"/><Relationship Id="rId2" Type="http://schemas.microsoft.com/office/2011/relationships/chartColorStyle" Target="colors5.xml"/><Relationship Id="rId1" Type="http://schemas.microsoft.com/office/2011/relationships/chartStyle" Target="style5.xml"/></Relationships>
</file>

<file path=ppt/charts/_rels/chart31.xml.rels><?xml version="1.0" encoding="UTF-8" standalone="yes"?>
<Relationships xmlns="http://schemas.openxmlformats.org/package/2006/relationships"><Relationship Id="rId1" Type="http://schemas.openxmlformats.org/officeDocument/2006/relationships/package" Target="../embeddings/Feuille_de_calcul_Microsoft_Excel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Feuille_de_calcul_Microsoft_Excel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Feuille_de_calcul_Microsoft_Excel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Feuille_de_calcul_Microsoft_Excel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Feuille_de_calcul_Microsoft_Excel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Feuille_de_calcul_Microsoft_Excel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Feuille_de_calcul_Microsoft_Excel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Feuille_de_calcul_Microsoft_Excel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Feuille_de_calcul_Microsoft_Excel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Feuille_de_calcul_Microsoft_Excel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Feuille_de_calcul_Microsoft_Excel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Feuille_de_calcul_Microsoft_Excel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Feuille_de_calcul_Microsoft_Excel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Feuille_de_calcul_Microsoft_Excel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Feuille_de_calcul_Microsoft_Excel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Feuille_de_calcul_Microsoft_Excel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Feuille_de_calcul_Microsoft_Excel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Feuille_de_calcul_Microsoft_Excel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Feuille_de_calcul_Microsoft_Excel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Feuille_de_calcul_Microsoft_Excel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Feuille_de_calcul_Microsoft_Excel4.xlsx"/></Relationships>
</file>

<file path=ppt/charts/_rels/chart50.xml.rels><?xml version="1.0" encoding="UTF-8" standalone="yes"?>
<Relationships xmlns="http://schemas.openxmlformats.org/package/2006/relationships"><Relationship Id="rId1" Type="http://schemas.openxmlformats.org/officeDocument/2006/relationships/package" Target="../embeddings/Feuille_de_calcul_Microsoft_Excel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Feuille_de_calcul_Microsoft_Excel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Feuille_de_calcul_Microsoft_Excel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Feuille_de_calcul_Microsoft_Excel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Feuille_de_calcul_Microsoft_Excel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Feuille_de_calcul_Microsoft_Excel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Feuille_de_calcul_Microsoft_Excel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Feuille_de_calcul_Microsoft_Excel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Feuille_de_calcul_Microsoft_Excel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Feuille_de_calcul_Microsoft_Excel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Feuille_de_calcul_Microsoft_Excel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Feuille_de_calcul_Microsoft_Excel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Feuille_de_calcul_Microsoft_Excel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Feuille_de_calcul_Microsoft_Excel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Feuille_de_calcul_Microsoft_Excel62.xlsx"/></Relationships>
</file>

<file path=ppt/charts/_rels/chart64.xml.rels><?xml version="1.0" encoding="UTF-8" standalone="yes"?>
<Relationships xmlns="http://schemas.openxmlformats.org/package/2006/relationships"><Relationship Id="rId3" Type="http://schemas.openxmlformats.org/officeDocument/2006/relationships/package" Target="../embeddings/Feuille_de_calcul_Microsoft_Excel63.xlsx"/><Relationship Id="rId2" Type="http://schemas.microsoft.com/office/2011/relationships/chartColorStyle" Target="colors6.xml"/><Relationship Id="rId1" Type="http://schemas.microsoft.com/office/2011/relationships/chartStyle" Target="style6.xml"/></Relationships>
</file>

<file path=ppt/charts/_rels/chart65.xml.rels><?xml version="1.0" encoding="UTF-8" standalone="yes"?>
<Relationships xmlns="http://schemas.openxmlformats.org/package/2006/relationships"><Relationship Id="rId3" Type="http://schemas.openxmlformats.org/officeDocument/2006/relationships/package" Target="../embeddings/Feuille_de_calcul_Microsoft_Excel64.xlsx"/><Relationship Id="rId2" Type="http://schemas.microsoft.com/office/2011/relationships/chartColorStyle" Target="colors7.xml"/><Relationship Id="rId1" Type="http://schemas.microsoft.com/office/2011/relationships/chartStyle" Target="style7.xml"/></Relationships>
</file>

<file path=ppt/charts/_rels/chart66.xml.rels><?xml version="1.0" encoding="UTF-8" standalone="yes"?>
<Relationships xmlns="http://schemas.openxmlformats.org/package/2006/relationships"><Relationship Id="rId1" Type="http://schemas.openxmlformats.org/officeDocument/2006/relationships/package" Target="../embeddings/Feuille_de_calcul_Microsoft_Excel65.xlsx"/></Relationships>
</file>

<file path=ppt/charts/_rels/chart67.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Feuille_de_calcul_Microsoft_Excel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Feuille_de_calcul_Microsoft_Excel67.xlsx"/></Relationships>
</file>

<file path=ppt/charts/_rels/chart69.xml.rels><?xml version="1.0" encoding="UTF-8" standalone="yes"?>
<Relationships xmlns="http://schemas.openxmlformats.org/package/2006/relationships"><Relationship Id="rId1" Type="http://schemas.openxmlformats.org/officeDocument/2006/relationships/package" Target="../embeddings/Feuille_de_calcul_Microsoft_Excel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Feuille_de_calcul_Microsoft_Excel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Feuille_de_calcul_Microsoft_Excel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Feuille_de_calcul_Microsoft_Excel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Feuille_de_calcul_Microsoft_Excel71.xlsx"/></Relationships>
</file>

<file path=ppt/charts/_rels/chart73.xml.rels><?xml version="1.0" encoding="UTF-8" standalone="yes"?>
<Relationships xmlns="http://schemas.openxmlformats.org/package/2006/relationships"><Relationship Id="rId1" Type="http://schemas.openxmlformats.org/officeDocument/2006/relationships/package" Target="../embeddings/Feuille_de_calcul_Microsoft_Excel72.xlsx"/></Relationships>
</file>

<file path=ppt/charts/_rels/chart74.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Feuille_de_calcul_Microsoft_Excel73.xlsx"/></Relationships>
</file>

<file path=ppt/charts/_rels/chart75.xml.rels><?xml version="1.0" encoding="UTF-8" standalone="yes"?>
<Relationships xmlns="http://schemas.openxmlformats.org/package/2006/relationships"><Relationship Id="rId1" Type="http://schemas.openxmlformats.org/officeDocument/2006/relationships/package" Target="../embeddings/Feuille_de_calcul_Microsoft_Excel74.xlsx"/></Relationships>
</file>

<file path=ppt/charts/_rels/chart76.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Feuille_de_calcul_Microsoft_Excel75.xlsx"/></Relationships>
</file>

<file path=ppt/charts/_rels/chart77.xml.rels><?xml version="1.0" encoding="UTF-8" standalone="yes"?>
<Relationships xmlns="http://schemas.openxmlformats.org/package/2006/relationships"><Relationship Id="rId1" Type="http://schemas.openxmlformats.org/officeDocument/2006/relationships/package" Target="../embeddings/Feuille_de_calcul_Microsoft_Excel76.xlsx"/></Relationships>
</file>

<file path=ppt/charts/_rels/chart78.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Feuille_de_calcul_Microsoft_Excel7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Feuille_de_calcul_Microsoft_Excel78.xlsx"/></Relationships>
</file>

<file path=ppt/charts/_rels/chart8.xml.rels><?xml version="1.0" encoding="UTF-8" standalone="yes"?>
<Relationships xmlns="http://schemas.openxmlformats.org/package/2006/relationships"><Relationship Id="rId1" Type="http://schemas.openxmlformats.org/officeDocument/2006/relationships/package" Target="../embeddings/Feuille_de_calcul_Microsoft_Excel7.xlsx"/></Relationships>
</file>

<file path=ppt/charts/_rels/chart80.xml.rels><?xml version="1.0" encoding="UTF-8" standalone="yes"?>
<Relationships xmlns="http://schemas.openxmlformats.org/package/2006/relationships"><Relationship Id="rId1" Type="http://schemas.openxmlformats.org/officeDocument/2006/relationships/package" Target="../embeddings/Feuille_de_calcul_Microsoft_Excel79.xlsx"/></Relationships>
</file>

<file path=ppt/charts/_rels/chart81.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package" Target="../embeddings/Feuille_de_calcul_Microsoft_Excel8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Feuille_de_calcul_Microsoft_Excel81.xlsx"/></Relationships>
</file>

<file path=ppt/charts/_rels/chart83.xml.rels><?xml version="1.0" encoding="UTF-8" standalone="yes"?>
<Relationships xmlns="http://schemas.openxmlformats.org/package/2006/relationships"><Relationship Id="rId1" Type="http://schemas.openxmlformats.org/officeDocument/2006/relationships/package" Target="../embeddings/Feuille_de_calcul_Microsoft_Excel82.xlsx"/></Relationships>
</file>

<file path=ppt/charts/_rels/chart84.xml.rels><?xml version="1.0" encoding="UTF-8" standalone="yes"?>
<Relationships xmlns="http://schemas.openxmlformats.org/package/2006/relationships"><Relationship Id="rId1" Type="http://schemas.openxmlformats.org/officeDocument/2006/relationships/package" Target="../embeddings/Feuille_de_calcul_Microsoft_Excel83.xlsx"/></Relationships>
</file>

<file path=ppt/charts/_rels/chart85.xml.rels><?xml version="1.0" encoding="UTF-8" standalone="yes"?>
<Relationships xmlns="http://schemas.openxmlformats.org/package/2006/relationships"><Relationship Id="rId1" Type="http://schemas.openxmlformats.org/officeDocument/2006/relationships/package" Target="../embeddings/Feuille_de_calcul_Microsoft_Excel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Feuille_de_calcul_Microsoft_Excel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Feuille_de_calcul_Microsoft_Excel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Feuille_de_calcul_Microsoft_Excel87.xlsx"/></Relationships>
</file>

<file path=ppt/charts/_rels/chart89.xml.rels><?xml version="1.0" encoding="UTF-8" standalone="yes"?>
<Relationships xmlns="http://schemas.openxmlformats.org/package/2006/relationships"><Relationship Id="rId1" Type="http://schemas.openxmlformats.org/officeDocument/2006/relationships/package" Target="../embeddings/Feuille_de_calcul_Microsoft_Excel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Feuille_de_calcul_Microsoft_Excel8.xlsx"/></Relationships>
</file>

<file path=ppt/charts/_rels/chart90.xml.rels><?xml version="1.0" encoding="UTF-8" standalone="yes"?>
<Relationships xmlns="http://schemas.openxmlformats.org/package/2006/relationships"><Relationship Id="rId1" Type="http://schemas.openxmlformats.org/officeDocument/2006/relationships/package" Target="../embeddings/Feuille_de_calcul_Microsoft_Excel8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Feuille_de_calcul_Microsoft_Excel9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Feuille_de_calcul_Microsoft_Excel9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Feuille_de_calcul_Microsoft_Excel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Feuille_de_calcul_Microsoft_Excel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Feuille_de_calcul_Microsoft_Excel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Feuille_de_calcul_Microsoft_Excel9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Feuille_de_calcul_Microsoft_Excel96.xlsx"/></Relationships>
</file>

<file path=ppt/charts/_rels/chart98.xml.rels><?xml version="1.0" encoding="UTF-8" standalone="yes"?>
<Relationships xmlns="http://schemas.openxmlformats.org/package/2006/relationships"><Relationship Id="rId3" Type="http://schemas.openxmlformats.org/officeDocument/2006/relationships/package" Target="../embeddings/Feuille_de_calcul_Microsoft_Excel97.xlsx"/><Relationship Id="rId2" Type="http://schemas.microsoft.com/office/2011/relationships/chartColorStyle" Target="colors8.xml"/><Relationship Id="rId1" Type="http://schemas.microsoft.com/office/2011/relationships/chartStyle" Target="style8.xml"/></Relationships>
</file>

<file path=ppt/charts/_rels/chart99.xml.rels><?xml version="1.0" encoding="UTF-8" standalone="yes"?>
<Relationships xmlns="http://schemas.openxmlformats.org/package/2006/relationships"><Relationship Id="rId3" Type="http://schemas.openxmlformats.org/officeDocument/2006/relationships/package" Target="../embeddings/Feuille_de_calcul_Microsoft_Excel9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381173464"/>
        <c:axId val="383288456"/>
      </c:scatterChart>
      <c:valAx>
        <c:axId val="381173464"/>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8456"/>
        <c:crosses val="autoZero"/>
        <c:crossBetween val="midCat"/>
        <c:majorUnit val="1"/>
      </c:valAx>
      <c:valAx>
        <c:axId val="383288456"/>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117346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4523528"/>
        <c:axId val="474530584"/>
      </c:scatterChart>
      <c:valAx>
        <c:axId val="474523528"/>
        <c:scaling>
          <c:orientation val="minMax"/>
          <c:max val="16"/>
          <c:min val="0"/>
        </c:scaling>
        <c:delete val="0"/>
        <c:axPos val="b"/>
        <c:numFmt formatCode="General" sourceLinked="1"/>
        <c:majorTickMark val="out"/>
        <c:minorTickMark val="none"/>
        <c:tickLblPos val="nextTo"/>
        <c:crossAx val="474530584"/>
        <c:crosses val="autoZero"/>
        <c:crossBetween val="midCat"/>
        <c:majorUnit val="2"/>
      </c:valAx>
      <c:valAx>
        <c:axId val="474530584"/>
        <c:scaling>
          <c:orientation val="minMax"/>
          <c:max val="100"/>
        </c:scaling>
        <c:delete val="0"/>
        <c:axPos val="l"/>
        <c:numFmt formatCode="General" sourceLinked="1"/>
        <c:majorTickMark val="out"/>
        <c:minorTickMark val="none"/>
        <c:tickLblPos val="nextTo"/>
        <c:txPr>
          <a:bodyPr/>
          <a:lstStyle/>
          <a:p>
            <a:pPr>
              <a:defRPr sz="800">
                <a:solidFill>
                  <a:schemeClr val="bg2"/>
                </a:solidFill>
              </a:defRPr>
            </a:pPr>
            <a:endParaRPr lang="fr-FR"/>
          </a:p>
        </c:txPr>
        <c:crossAx val="474523528"/>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464124676723173E-3"/>
          <c:y val="3.2135970863386418E-2"/>
          <c:w val="0.546168762003862"/>
          <c:h val="0.94919395787516847"/>
        </c:manualLayout>
      </c:layout>
      <c:pieChart>
        <c:varyColors val="1"/>
        <c:ser>
          <c:idx val="0"/>
          <c:order val="0"/>
          <c:tx>
            <c:strRef>
              <c:f>Feuil1!$B$1</c:f>
              <c:strCache>
                <c:ptCount val="1"/>
                <c:pt idx="0">
                  <c:v>Anomalies potentiellements ciblables dans les métastases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782-48EC-8232-9CC5EED2985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782-48EC-8232-9CC5EED298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782-48EC-8232-9CC5EED298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782-48EC-8232-9CC5EED2985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5782-48EC-8232-9CC5EED2985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5782-48EC-8232-9CC5EED2985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5782-48EC-8232-9CC5EED2985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5782-48EC-8232-9CC5EED2985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5782-48EC-8232-9CC5EED29859}"/>
              </c:ext>
            </c:extLst>
          </c:dPt>
          <c:cat>
            <c:strRef>
              <c:f>Feuil1!$A$2:$A$10</c:f>
              <c:strCache>
                <c:ptCount val="9"/>
                <c:pt idx="0">
                  <c:v>TSC1 mutation (Everolimus)</c:v>
                </c:pt>
                <c:pt idx="1">
                  <c:v>IDH1 mutation (Ivosidenib)</c:v>
                </c:pt>
                <c:pt idx="2">
                  <c:v>KIT mutation (TKIs, Imatinib/Sunitinib)</c:v>
                </c:pt>
                <c:pt idx="3">
                  <c:v>BRAF mutation (BRAF inhibitors)</c:v>
                </c:pt>
                <c:pt idx="4">
                  <c:v>TSC2 mutation (Everolimus)</c:v>
                </c:pt>
                <c:pt idx="5">
                  <c:v>PDGFRA mutation (Imatinib)</c:v>
                </c:pt>
                <c:pt idx="6">
                  <c:v>MET amplification (Crizotinib, Cabozantinib)</c:v>
                </c:pt>
                <c:pt idx="7">
                  <c:v>BRCA1/2 (PARP, inhibitors Olaparib)</c:v>
                </c:pt>
                <c:pt idx="8">
                  <c:v>CDK4 amplification (Abemaciclib, Palbociclib)</c:v>
                </c:pt>
              </c:strCache>
            </c:strRef>
          </c:cat>
          <c:val>
            <c:numRef>
              <c:f>Feuil1!$B$2:$B$10</c:f>
              <c:numCache>
                <c:formatCode>General</c:formatCode>
                <c:ptCount val="9"/>
                <c:pt idx="0">
                  <c:v>1</c:v>
                </c:pt>
                <c:pt idx="1">
                  <c:v>1</c:v>
                </c:pt>
                <c:pt idx="2">
                  <c:v>2</c:v>
                </c:pt>
                <c:pt idx="3">
                  <c:v>2</c:v>
                </c:pt>
                <c:pt idx="4">
                  <c:v>2</c:v>
                </c:pt>
                <c:pt idx="5">
                  <c:v>4</c:v>
                </c:pt>
                <c:pt idx="6">
                  <c:v>8</c:v>
                </c:pt>
                <c:pt idx="7">
                  <c:v>14</c:v>
                </c:pt>
                <c:pt idx="8">
                  <c:v>19</c:v>
                </c:pt>
              </c:numCache>
            </c:numRef>
          </c:val>
          <c:extLst>
            <c:ext xmlns:c16="http://schemas.microsoft.com/office/drawing/2014/chart" uri="{C3380CC4-5D6E-409C-BE32-E72D297353CC}">
              <c16:uniqueId val="{00000000-C074-654D-ACB8-15C445E78301}"/>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49208110541988331"/>
          <c:y val="4.98939766000649E-2"/>
          <c:w val="0.49028545896250003"/>
          <c:h val="0.90184583618470959"/>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56389408"/>
        <c:axId val="556385880"/>
      </c:scatterChart>
      <c:valAx>
        <c:axId val="556389408"/>
        <c:scaling>
          <c:orientation val="minMax"/>
          <c:max val="48"/>
          <c:min val="0"/>
        </c:scaling>
        <c:delete val="0"/>
        <c:axPos val="b"/>
        <c:numFmt formatCode="General" sourceLinked="1"/>
        <c:majorTickMark val="out"/>
        <c:minorTickMark val="none"/>
        <c:tickLblPos val="nextTo"/>
        <c:crossAx val="556385880"/>
        <c:crosses val="autoZero"/>
        <c:crossBetween val="midCat"/>
        <c:majorUnit val="6"/>
      </c:valAx>
      <c:valAx>
        <c:axId val="556385880"/>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556389408"/>
        <c:crosses val="autoZero"/>
        <c:crossBetween val="midCat"/>
        <c:majorUnit val="0.25"/>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accent1"/>
            </a:solidFill>
            <a:ln>
              <a:noFill/>
            </a:ln>
            <a:effectLst/>
          </c:spPr>
          <c:invertIfNegative val="0"/>
          <c:cat>
            <c:strRef>
              <c:f>Feuil1!$A$2:$A$4</c:f>
              <c:strCache>
                <c:ptCount val="3"/>
                <c:pt idx="0">
                  <c:v>Catégorie 1</c:v>
                </c:pt>
                <c:pt idx="1">
                  <c:v>Catégorie 2</c:v>
                </c:pt>
                <c:pt idx="2">
                  <c:v>Catégorie 3</c:v>
                </c:pt>
              </c:strCache>
            </c:strRef>
          </c:cat>
          <c:val>
            <c:numRef>
              <c:f>Feuil1!$B$2:$B$4</c:f>
              <c:numCache>
                <c:formatCode>General</c:formatCode>
                <c:ptCount val="3"/>
                <c:pt idx="0">
                  <c:v>39.9</c:v>
                </c:pt>
                <c:pt idx="1">
                  <c:v>31</c:v>
                </c:pt>
                <c:pt idx="2">
                  <c:v>29.4</c:v>
                </c:pt>
              </c:numCache>
            </c:numRef>
          </c:val>
          <c:extLst>
            <c:ext xmlns:c16="http://schemas.microsoft.com/office/drawing/2014/chart" uri="{C3380CC4-5D6E-409C-BE32-E72D297353CC}">
              <c16:uniqueId val="{00000000-F9DF-4782-A482-0BF2A853E0CD}"/>
            </c:ext>
          </c:extLst>
        </c:ser>
        <c:ser>
          <c:idx val="1"/>
          <c:order val="1"/>
          <c:tx>
            <c:strRef>
              <c:f>Feuil1!$C$1</c:f>
              <c:strCache>
                <c:ptCount val="1"/>
                <c:pt idx="0">
                  <c:v>Série 2</c:v>
                </c:pt>
              </c:strCache>
            </c:strRef>
          </c:tx>
          <c:spPr>
            <a:solidFill>
              <a:schemeClr val="accent2"/>
            </a:solidFill>
            <a:ln>
              <a:noFill/>
            </a:ln>
            <a:effectLst/>
          </c:spPr>
          <c:invertIfNegative val="0"/>
          <c:cat>
            <c:strRef>
              <c:f>Feuil1!$A$2:$A$4</c:f>
              <c:strCache>
                <c:ptCount val="3"/>
                <c:pt idx="0">
                  <c:v>Catégorie 1</c:v>
                </c:pt>
                <c:pt idx="1">
                  <c:v>Catégorie 2</c:v>
                </c:pt>
                <c:pt idx="2">
                  <c:v>Catégorie 3</c:v>
                </c:pt>
              </c:strCache>
            </c:strRef>
          </c:cat>
          <c:val>
            <c:numRef>
              <c:f>Feuil1!$C$2:$C$4</c:f>
              <c:numCache>
                <c:formatCode>General</c:formatCode>
                <c:ptCount val="3"/>
                <c:pt idx="0">
                  <c:v>21.7</c:v>
                </c:pt>
                <c:pt idx="1">
                  <c:v>17.899999999999999</c:v>
                </c:pt>
                <c:pt idx="2">
                  <c:v>14.6</c:v>
                </c:pt>
              </c:numCache>
            </c:numRef>
          </c:val>
          <c:extLst>
            <c:ext xmlns:c16="http://schemas.microsoft.com/office/drawing/2014/chart" uri="{C3380CC4-5D6E-409C-BE32-E72D297353CC}">
              <c16:uniqueId val="{00000001-F9DF-4782-A482-0BF2A853E0CD}"/>
            </c:ext>
          </c:extLst>
        </c:ser>
        <c:dLbls>
          <c:showLegendKey val="0"/>
          <c:showVal val="0"/>
          <c:showCatName val="0"/>
          <c:showSerName val="0"/>
          <c:showPercent val="0"/>
          <c:showBubbleSize val="0"/>
        </c:dLbls>
        <c:gapWidth val="80"/>
        <c:axId val="474524312"/>
        <c:axId val="474526272"/>
      </c:barChart>
      <c:catAx>
        <c:axId val="474524312"/>
        <c:scaling>
          <c:orientation val="minMax"/>
        </c:scaling>
        <c:delete val="1"/>
        <c:axPos val="b"/>
        <c:numFmt formatCode="General" sourceLinked="1"/>
        <c:majorTickMark val="none"/>
        <c:minorTickMark val="none"/>
        <c:tickLblPos val="nextTo"/>
        <c:crossAx val="474526272"/>
        <c:crosses val="autoZero"/>
        <c:auto val="1"/>
        <c:lblAlgn val="ctr"/>
        <c:lblOffset val="100"/>
        <c:noMultiLvlLbl val="0"/>
      </c:catAx>
      <c:valAx>
        <c:axId val="474526272"/>
        <c:scaling>
          <c:orientation val="minMax"/>
          <c:max val="100"/>
        </c:scaling>
        <c:delete val="0"/>
        <c:axPos val="l"/>
        <c:numFmt formatCode="General" sourceLinked="1"/>
        <c:majorTickMark val="out"/>
        <c:minorTickMark val="none"/>
        <c:tickLblPos val="nextTo"/>
        <c:spPr>
          <a:noFill/>
          <a:ln>
            <a:solidFill>
              <a:schemeClr val="bg2"/>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474524312"/>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E4-4BAE-9957-524736701D2F}"/>
            </c:ext>
          </c:extLst>
        </c:ser>
        <c:dLbls>
          <c:showLegendKey val="0"/>
          <c:showVal val="0"/>
          <c:showCatName val="0"/>
          <c:showSerName val="0"/>
          <c:showPercent val="0"/>
          <c:showBubbleSize val="0"/>
        </c:dLbls>
        <c:axId val="474526664"/>
        <c:axId val="474530976"/>
      </c:scatterChart>
      <c:valAx>
        <c:axId val="474526664"/>
        <c:scaling>
          <c:orientation val="minMax"/>
          <c:max val="20"/>
          <c:min val="0"/>
        </c:scaling>
        <c:delete val="0"/>
        <c:axPos val="b"/>
        <c:numFmt formatCode="General" sourceLinked="1"/>
        <c:majorTickMark val="out"/>
        <c:minorTickMark val="none"/>
        <c:tickLblPos val="nextTo"/>
        <c:crossAx val="474530976"/>
        <c:crosses val="autoZero"/>
        <c:crossBetween val="midCat"/>
        <c:majorUnit val="5"/>
      </c:valAx>
      <c:valAx>
        <c:axId val="474530976"/>
        <c:scaling>
          <c:orientation val="minMax"/>
          <c:max val="60"/>
        </c:scaling>
        <c:delete val="0"/>
        <c:axPos val="l"/>
        <c:numFmt formatCode="General" sourceLinked="1"/>
        <c:majorTickMark val="out"/>
        <c:minorTickMark val="none"/>
        <c:tickLblPos val="nextTo"/>
        <c:crossAx val="474526664"/>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E4-4BAE-9957-524736701D2F}"/>
            </c:ext>
          </c:extLst>
        </c:ser>
        <c:dLbls>
          <c:showLegendKey val="0"/>
          <c:showVal val="0"/>
          <c:showCatName val="0"/>
          <c:showSerName val="0"/>
          <c:showPercent val="0"/>
          <c:showBubbleSize val="0"/>
        </c:dLbls>
        <c:axId val="474527056"/>
        <c:axId val="474528232"/>
      </c:scatterChart>
      <c:valAx>
        <c:axId val="474527056"/>
        <c:scaling>
          <c:orientation val="minMax"/>
          <c:max val="20"/>
          <c:min val="0"/>
        </c:scaling>
        <c:delete val="0"/>
        <c:axPos val="b"/>
        <c:numFmt formatCode="General" sourceLinked="1"/>
        <c:majorTickMark val="out"/>
        <c:minorTickMark val="none"/>
        <c:tickLblPos val="nextTo"/>
        <c:crossAx val="474528232"/>
        <c:crosses val="autoZero"/>
        <c:crossBetween val="midCat"/>
        <c:majorUnit val="5"/>
      </c:valAx>
      <c:valAx>
        <c:axId val="474528232"/>
        <c:scaling>
          <c:orientation val="minMax"/>
          <c:max val="60"/>
        </c:scaling>
        <c:delete val="0"/>
        <c:axPos val="l"/>
        <c:numFmt formatCode="General" sourceLinked="1"/>
        <c:majorTickMark val="out"/>
        <c:minorTickMark val="none"/>
        <c:tickLblPos val="nextTo"/>
        <c:crossAx val="474527056"/>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E4-4BAE-9957-524736701D2F}"/>
            </c:ext>
          </c:extLst>
        </c:ser>
        <c:dLbls>
          <c:showLegendKey val="0"/>
          <c:showVal val="0"/>
          <c:showCatName val="0"/>
          <c:showSerName val="0"/>
          <c:showPercent val="0"/>
          <c:showBubbleSize val="0"/>
        </c:dLbls>
        <c:axId val="474529016"/>
        <c:axId val="474529800"/>
      </c:scatterChart>
      <c:valAx>
        <c:axId val="474529016"/>
        <c:scaling>
          <c:orientation val="minMax"/>
          <c:max val="20"/>
          <c:min val="0"/>
        </c:scaling>
        <c:delete val="0"/>
        <c:axPos val="b"/>
        <c:numFmt formatCode="General" sourceLinked="1"/>
        <c:majorTickMark val="out"/>
        <c:minorTickMark val="none"/>
        <c:tickLblPos val="nextTo"/>
        <c:crossAx val="474529800"/>
        <c:crosses val="autoZero"/>
        <c:crossBetween val="midCat"/>
        <c:majorUnit val="5"/>
      </c:valAx>
      <c:valAx>
        <c:axId val="474529800"/>
        <c:scaling>
          <c:orientation val="minMax"/>
          <c:max val="60"/>
        </c:scaling>
        <c:delete val="0"/>
        <c:axPos val="l"/>
        <c:numFmt formatCode="General" sourceLinked="1"/>
        <c:majorTickMark val="out"/>
        <c:minorTickMark val="none"/>
        <c:tickLblPos val="nextTo"/>
        <c:crossAx val="474529016"/>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357107679243632"/>
          <c:y val="2.8879141827998302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E4-4BAE-9957-524736701D2F}"/>
            </c:ext>
          </c:extLst>
        </c:ser>
        <c:dLbls>
          <c:showLegendKey val="0"/>
          <c:showVal val="0"/>
          <c:showCatName val="0"/>
          <c:showSerName val="0"/>
          <c:showPercent val="0"/>
          <c:showBubbleSize val="0"/>
        </c:dLbls>
        <c:axId val="474525096"/>
        <c:axId val="475410704"/>
      </c:scatterChart>
      <c:valAx>
        <c:axId val="474525096"/>
        <c:scaling>
          <c:orientation val="minMax"/>
          <c:max val="20"/>
          <c:min val="0"/>
        </c:scaling>
        <c:delete val="0"/>
        <c:axPos val="b"/>
        <c:numFmt formatCode="General" sourceLinked="1"/>
        <c:majorTickMark val="out"/>
        <c:minorTickMark val="none"/>
        <c:tickLblPos val="nextTo"/>
        <c:crossAx val="475410704"/>
        <c:crosses val="autoZero"/>
        <c:crossBetween val="midCat"/>
        <c:majorUnit val="5"/>
      </c:valAx>
      <c:valAx>
        <c:axId val="475410704"/>
        <c:scaling>
          <c:orientation val="minMax"/>
          <c:max val="60"/>
        </c:scaling>
        <c:delete val="0"/>
        <c:axPos val="l"/>
        <c:numFmt formatCode="General" sourceLinked="1"/>
        <c:majorTickMark val="out"/>
        <c:minorTickMark val="none"/>
        <c:tickLblPos val="nextTo"/>
        <c:crossAx val="474525096"/>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457084649694E-2"/>
          <c:y val="2.8879434549405166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CE0-479F-A66B-97191BA2BB7A}"/>
            </c:ext>
          </c:extLst>
        </c:ser>
        <c:dLbls>
          <c:showLegendKey val="0"/>
          <c:showVal val="0"/>
          <c:showCatName val="0"/>
          <c:showSerName val="0"/>
          <c:showPercent val="0"/>
          <c:showBubbleSize val="0"/>
        </c:dLbls>
        <c:axId val="507692288"/>
        <c:axId val="507690328"/>
      </c:scatterChart>
      <c:valAx>
        <c:axId val="507692288"/>
        <c:scaling>
          <c:orientation val="minMax"/>
          <c:max val="10"/>
          <c:min val="0"/>
        </c:scaling>
        <c:delete val="0"/>
        <c:axPos val="b"/>
        <c:numFmt formatCode="General" sourceLinked="1"/>
        <c:majorTickMark val="out"/>
        <c:minorTickMark val="none"/>
        <c:tickLblPos val="nextTo"/>
        <c:crossAx val="507690328"/>
        <c:crosses val="autoZero"/>
        <c:crossBetween val="midCat"/>
        <c:majorUnit val="5"/>
      </c:valAx>
      <c:valAx>
        <c:axId val="507690328"/>
        <c:scaling>
          <c:orientation val="minMax"/>
          <c:max val="60"/>
        </c:scaling>
        <c:delete val="0"/>
        <c:axPos val="l"/>
        <c:numFmt formatCode="General" sourceLinked="1"/>
        <c:majorTickMark val="out"/>
        <c:minorTickMark val="none"/>
        <c:tickLblPos val="nextTo"/>
        <c:crossAx val="507692288"/>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CE0-479F-A66B-97191BA2BB7A}"/>
            </c:ext>
          </c:extLst>
        </c:ser>
        <c:dLbls>
          <c:showLegendKey val="0"/>
          <c:showVal val="0"/>
          <c:showCatName val="0"/>
          <c:showSerName val="0"/>
          <c:showPercent val="0"/>
          <c:showBubbleSize val="0"/>
        </c:dLbls>
        <c:axId val="507686408"/>
        <c:axId val="507692680"/>
      </c:scatterChart>
      <c:valAx>
        <c:axId val="507686408"/>
        <c:scaling>
          <c:orientation val="minMax"/>
          <c:max val="10"/>
          <c:min val="0"/>
        </c:scaling>
        <c:delete val="0"/>
        <c:axPos val="b"/>
        <c:numFmt formatCode="General" sourceLinked="1"/>
        <c:majorTickMark val="out"/>
        <c:minorTickMark val="none"/>
        <c:tickLblPos val="nextTo"/>
        <c:crossAx val="507692680"/>
        <c:crosses val="autoZero"/>
        <c:crossBetween val="midCat"/>
        <c:majorUnit val="5"/>
      </c:valAx>
      <c:valAx>
        <c:axId val="507692680"/>
        <c:scaling>
          <c:orientation val="minMax"/>
          <c:max val="60"/>
        </c:scaling>
        <c:delete val="0"/>
        <c:axPos val="l"/>
        <c:numFmt formatCode="General" sourceLinked="1"/>
        <c:majorTickMark val="out"/>
        <c:minorTickMark val="none"/>
        <c:tickLblPos val="nextTo"/>
        <c:crossAx val="507686408"/>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CE0-479F-A66B-97191BA2BB7A}"/>
            </c:ext>
          </c:extLst>
        </c:ser>
        <c:dLbls>
          <c:showLegendKey val="0"/>
          <c:showVal val="0"/>
          <c:showCatName val="0"/>
          <c:showSerName val="0"/>
          <c:showPercent val="0"/>
          <c:showBubbleSize val="0"/>
        </c:dLbls>
        <c:axId val="507689152"/>
        <c:axId val="507691896"/>
      </c:scatterChart>
      <c:valAx>
        <c:axId val="507689152"/>
        <c:scaling>
          <c:orientation val="minMax"/>
          <c:max val="10"/>
          <c:min val="0"/>
        </c:scaling>
        <c:delete val="0"/>
        <c:axPos val="b"/>
        <c:numFmt formatCode="General" sourceLinked="1"/>
        <c:majorTickMark val="out"/>
        <c:minorTickMark val="none"/>
        <c:tickLblPos val="nextTo"/>
        <c:crossAx val="507691896"/>
        <c:crosses val="autoZero"/>
        <c:crossBetween val="midCat"/>
        <c:majorUnit val="5"/>
      </c:valAx>
      <c:valAx>
        <c:axId val="507691896"/>
        <c:scaling>
          <c:orientation val="minMax"/>
          <c:max val="60"/>
        </c:scaling>
        <c:delete val="0"/>
        <c:axPos val="l"/>
        <c:numFmt formatCode="General" sourceLinked="1"/>
        <c:majorTickMark val="out"/>
        <c:minorTickMark val="none"/>
        <c:tickLblPos val="nextTo"/>
        <c:crossAx val="507689152"/>
        <c:crosses val="autoZero"/>
        <c:crossBetween val="midCat"/>
        <c:majorUnit val="10"/>
      </c:valAx>
    </c:plotArea>
    <c:plotVisOnly val="1"/>
    <c:dispBlanksAs val="gap"/>
    <c:showDLblsOverMax val="0"/>
  </c:chart>
  <c:txPr>
    <a:bodyPr/>
    <a:lstStyle/>
    <a:p>
      <a:pPr>
        <a:defRPr sz="6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ADB-994F-AC05-D8C8EE150BE4}"/>
            </c:ext>
          </c:extLst>
        </c:ser>
        <c:dLbls>
          <c:showLegendKey val="0"/>
          <c:showVal val="0"/>
          <c:showCatName val="0"/>
          <c:showSerName val="0"/>
          <c:showPercent val="0"/>
          <c:showBubbleSize val="0"/>
        </c:dLbls>
        <c:axId val="437023696"/>
        <c:axId val="437029968"/>
      </c:scatterChart>
      <c:valAx>
        <c:axId val="437023696"/>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29968"/>
        <c:crosses val="autoZero"/>
        <c:crossBetween val="midCat"/>
        <c:majorUnit val="1"/>
      </c:valAx>
      <c:valAx>
        <c:axId val="437029968"/>
        <c:scaling>
          <c:orientation val="minMax"/>
          <c:max val="4"/>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23696"/>
        <c:crosses val="autoZero"/>
        <c:crossBetween val="midCat"/>
        <c:majorUnit val="1"/>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383288848"/>
        <c:axId val="383285712"/>
      </c:scatterChart>
      <c:valAx>
        <c:axId val="383288848"/>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5712"/>
        <c:crosses val="autoZero"/>
        <c:crossBetween val="midCat"/>
        <c:majorUnit val="1"/>
      </c:valAx>
      <c:valAx>
        <c:axId val="383285712"/>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8848"/>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64F-6F4E-9386-9395BC9EBDEA}"/>
            </c:ext>
          </c:extLst>
        </c:ser>
        <c:dLbls>
          <c:showLegendKey val="0"/>
          <c:showVal val="0"/>
          <c:showCatName val="0"/>
          <c:showSerName val="0"/>
          <c:showPercent val="0"/>
          <c:showBubbleSize val="0"/>
        </c:dLbls>
        <c:axId val="437001744"/>
        <c:axId val="437005664"/>
      </c:scatterChart>
      <c:valAx>
        <c:axId val="437001744"/>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05664"/>
        <c:crosses val="autoZero"/>
        <c:crossBetween val="midCat"/>
        <c:majorUnit val="1"/>
      </c:valAx>
      <c:valAx>
        <c:axId val="437005664"/>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0174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64F-6F4E-9386-9395BC9EBDEA}"/>
            </c:ext>
          </c:extLst>
        </c:ser>
        <c:dLbls>
          <c:showLegendKey val="0"/>
          <c:showVal val="0"/>
          <c:showCatName val="0"/>
          <c:showSerName val="0"/>
          <c:showPercent val="0"/>
          <c:showBubbleSize val="0"/>
        </c:dLbls>
        <c:axId val="437002920"/>
        <c:axId val="437008408"/>
      </c:scatterChart>
      <c:valAx>
        <c:axId val="437002920"/>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08408"/>
        <c:crosses val="autoZero"/>
        <c:crossBetween val="midCat"/>
        <c:majorUnit val="1"/>
      </c:valAx>
      <c:valAx>
        <c:axId val="437008408"/>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437002920"/>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20977842709463221"/>
          <c:y val="2.0168111636161536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09133600"/>
        <c:axId val="509137912"/>
      </c:scatterChart>
      <c:valAx>
        <c:axId val="509133600"/>
        <c:scaling>
          <c:orientation val="minMax"/>
          <c:max val="10"/>
          <c:min val="0"/>
        </c:scaling>
        <c:delete val="1"/>
        <c:axPos val="b"/>
        <c:numFmt formatCode="General" sourceLinked="1"/>
        <c:majorTickMark val="out"/>
        <c:minorTickMark val="none"/>
        <c:tickLblPos val="nextTo"/>
        <c:crossAx val="509137912"/>
        <c:crosses val="autoZero"/>
        <c:crossBetween val="midCat"/>
        <c:majorUnit val="1"/>
      </c:valAx>
      <c:valAx>
        <c:axId val="509137912"/>
        <c:scaling>
          <c:orientation val="minMax"/>
          <c:max val="1"/>
          <c:min val="0"/>
        </c:scaling>
        <c:delete val="0"/>
        <c:axPos val="l"/>
        <c:numFmt formatCode="0%" sourceLinked="0"/>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9133600"/>
        <c:crosses val="autoZero"/>
        <c:crossBetween val="midCat"/>
        <c:majorUnit val="0.1"/>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09136736"/>
        <c:axId val="509135168"/>
      </c:scatterChart>
      <c:valAx>
        <c:axId val="509136736"/>
        <c:scaling>
          <c:orientation val="minMax"/>
          <c:max val="120"/>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9135168"/>
        <c:crosses val="autoZero"/>
        <c:crossBetween val="midCat"/>
        <c:majorUnit val="12"/>
      </c:valAx>
      <c:valAx>
        <c:axId val="509135168"/>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9136736"/>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598505928036194"/>
          <c:y val="4.5982118128840392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07689936"/>
        <c:axId val="507687584"/>
      </c:scatterChart>
      <c:valAx>
        <c:axId val="507689936"/>
        <c:scaling>
          <c:orientation val="minMax"/>
          <c:max val="60"/>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87584"/>
        <c:crosses val="autoZero"/>
        <c:crossBetween val="midCat"/>
        <c:majorUnit val="12"/>
      </c:valAx>
      <c:valAx>
        <c:axId val="507687584"/>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89936"/>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598505928036194"/>
          <c:y val="4.5982118128840392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07693072"/>
        <c:axId val="507688368"/>
      </c:scatterChart>
      <c:valAx>
        <c:axId val="507693072"/>
        <c:scaling>
          <c:orientation val="minMax"/>
          <c:max val="11"/>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88368"/>
        <c:crosses val="autoZero"/>
        <c:crossBetween val="midCat"/>
        <c:majorUnit val="1"/>
      </c:valAx>
      <c:valAx>
        <c:axId val="507688368"/>
        <c:scaling>
          <c:orientation val="minMax"/>
          <c:max val="1"/>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93072"/>
        <c:crosses val="autoZero"/>
        <c:crossBetween val="midCat"/>
        <c:majorUnit val="0.2"/>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598505928036194"/>
          <c:y val="4.5982118128840392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07691112"/>
        <c:axId val="507691504"/>
      </c:scatterChart>
      <c:valAx>
        <c:axId val="507691112"/>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91504"/>
        <c:crosses val="autoZero"/>
        <c:crossBetween val="midCat"/>
        <c:majorUnit val="1"/>
      </c:valAx>
      <c:valAx>
        <c:axId val="507691504"/>
        <c:scaling>
          <c:orientation val="minMax"/>
          <c:max val="5.000000000000001E-2"/>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07691112"/>
        <c:crosses val="autoZero"/>
        <c:crossBetween val="midCat"/>
        <c:majorUnit val="1.0000000000000002E-2"/>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48687479072808E-2"/>
          <c:y val="4.5575681436706449E-2"/>
          <c:w val="0.94472304448239197"/>
          <c:h val="0.71516336429210903"/>
        </c:manualLayout>
      </c:layout>
      <c:barChart>
        <c:barDir val="col"/>
        <c:grouping val="stacked"/>
        <c:varyColors val="0"/>
        <c:ser>
          <c:idx val="0"/>
          <c:order val="0"/>
          <c:tx>
            <c:strRef>
              <c:f>Sheet1!$B$1</c:f>
              <c:strCache>
                <c:ptCount val="1"/>
                <c:pt idx="0">
                  <c:v>Column1</c:v>
                </c:pt>
              </c:strCache>
            </c:strRef>
          </c:tx>
          <c:spPr>
            <a:pattFill prst="ltUpDiag">
              <a:fgClr>
                <a:srgbClr val="FF0000"/>
              </a:fgClr>
              <a:bgClr>
                <a:schemeClr val="bg1"/>
              </a:bgClr>
            </a:pattFill>
            <a:ln w="9525">
              <a:solidFill>
                <a:srgbClr val="FF0000"/>
              </a:solidFill>
            </a:ln>
            <a:effectLst/>
          </c:spPr>
          <c:invertIfNegative val="0"/>
          <c:cat>
            <c:strRef>
              <c:f>Sheet1!$A$2:$A$6</c:f>
              <c:strCache>
                <c:ptCount val="5"/>
                <c:pt idx="0">
                  <c:v>           Total patients
           with IDFS event^</c:v>
                </c:pt>
                <c:pt idx="1">
                  <c:v>           Distant
           recurrence</c:v>
                </c:pt>
                <c:pt idx="2">
                  <c:v>            Locoregional
            recurrence</c:v>
                </c:pt>
                <c:pt idx="3">
                  <c:v>           Contralateral
           breast cancer</c:v>
                </c:pt>
                <c:pt idx="4">
                  <c:v>           Death without
           prior event</c:v>
                </c:pt>
              </c:strCache>
            </c:strRef>
          </c:cat>
          <c:val>
            <c:numRef>
              <c:f>Sheet1!$B$2:$B$6</c:f>
              <c:numCache>
                <c:formatCode>General</c:formatCode>
                <c:ptCount val="5"/>
                <c:pt idx="0">
                  <c:v>0</c:v>
                </c:pt>
                <c:pt idx="1">
                  <c:v>4.3</c:v>
                </c:pt>
                <c:pt idx="2">
                  <c:v>0</c:v>
                </c:pt>
                <c:pt idx="3">
                  <c:v>0</c:v>
                </c:pt>
                <c:pt idx="4">
                  <c:v>0</c:v>
                </c:pt>
              </c:numCache>
            </c:numRef>
          </c:val>
          <c:extLst>
            <c:ext xmlns:c16="http://schemas.microsoft.com/office/drawing/2014/chart" uri="{C3380CC4-5D6E-409C-BE32-E72D297353CC}">
              <c16:uniqueId val="{00000000-82AE-A84D-9CF5-DA51B70CEFD2}"/>
            </c:ext>
          </c:extLst>
        </c:ser>
        <c:ser>
          <c:idx val="1"/>
          <c:order val="1"/>
          <c:tx>
            <c:strRef>
              <c:f>Sheet1!$C$1</c:f>
              <c:strCache>
                <c:ptCount val="1"/>
                <c:pt idx="0">
                  <c:v>Traz all grade</c:v>
                </c:pt>
              </c:strCache>
            </c:strRef>
          </c:tx>
          <c:spPr>
            <a:solidFill>
              <a:schemeClr val="accent2"/>
            </a:solidFill>
            <a:ln>
              <a:solidFill>
                <a:srgbClr val="FF0000"/>
              </a:solidFill>
            </a:ln>
            <a:effectLst/>
          </c:spPr>
          <c:invertIfNegative val="0"/>
          <c:cat>
            <c:strRef>
              <c:f>Sheet1!$A$2:$A$6</c:f>
              <c:strCache>
                <c:ptCount val="5"/>
                <c:pt idx="0">
                  <c:v>           Total patients
           with IDFS event^</c:v>
                </c:pt>
                <c:pt idx="1">
                  <c:v>           Distant
           recurrence</c:v>
                </c:pt>
                <c:pt idx="2">
                  <c:v>            Locoregional
            recurrence</c:v>
                </c:pt>
                <c:pt idx="3">
                  <c:v>           Contralateral
           breast cancer</c:v>
                </c:pt>
                <c:pt idx="4">
                  <c:v>           Death without
           prior event</c:v>
                </c:pt>
              </c:strCache>
            </c:strRef>
          </c:cat>
          <c:val>
            <c:numRef>
              <c:f>Sheet1!$C$2:$C$6</c:f>
              <c:numCache>
                <c:formatCode>General</c:formatCode>
                <c:ptCount val="5"/>
                <c:pt idx="0">
                  <c:v>22.2</c:v>
                </c:pt>
                <c:pt idx="1">
                  <c:v>11.6</c:v>
                </c:pt>
                <c:pt idx="2">
                  <c:v>4.5999999999999996</c:v>
                </c:pt>
                <c:pt idx="3">
                  <c:v>1.3</c:v>
                </c:pt>
                <c:pt idx="4">
                  <c:v>0.4</c:v>
                </c:pt>
              </c:numCache>
            </c:numRef>
          </c:val>
          <c:extLst>
            <c:ext xmlns:c16="http://schemas.microsoft.com/office/drawing/2014/chart" uri="{C3380CC4-5D6E-409C-BE32-E72D297353CC}">
              <c16:uniqueId val="{00000001-82AE-A84D-9CF5-DA51B70CEFD2}"/>
            </c:ext>
          </c:extLst>
        </c:ser>
        <c:dLbls>
          <c:showLegendKey val="0"/>
          <c:showVal val="0"/>
          <c:showCatName val="0"/>
          <c:showSerName val="0"/>
          <c:showPercent val="0"/>
          <c:showBubbleSize val="0"/>
        </c:dLbls>
        <c:gapWidth val="235"/>
        <c:overlap val="100"/>
        <c:axId val="511613088"/>
        <c:axId val="511617792"/>
      </c:barChart>
      <c:catAx>
        <c:axId val="511613088"/>
        <c:scaling>
          <c:orientation val="minMax"/>
        </c:scaling>
        <c:delete val="0"/>
        <c:axPos val="b"/>
        <c:numFmt formatCode="General" sourceLinked="1"/>
        <c:majorTickMark val="none"/>
        <c:minorTickMark val="none"/>
        <c:tickLblPos val="nextTo"/>
        <c:spPr>
          <a:noFill/>
          <a:ln w="9525" cap="flat" cmpd="sng" algn="ctr">
            <a:solidFill>
              <a:schemeClr val="tx2">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fr-FR"/>
          </a:p>
        </c:txPr>
        <c:crossAx val="511617792"/>
        <c:crosses val="autoZero"/>
        <c:auto val="1"/>
        <c:lblAlgn val="ctr"/>
        <c:lblOffset val="100"/>
        <c:noMultiLvlLbl val="0"/>
      </c:catAx>
      <c:valAx>
        <c:axId val="511617792"/>
        <c:scaling>
          <c:orientation val="minMax"/>
        </c:scaling>
        <c:delete val="0"/>
        <c:axPos val="l"/>
        <c:numFmt formatCode="General" sourceLinked="1"/>
        <c:majorTickMark val="out"/>
        <c:minorTickMark val="none"/>
        <c:tickLblPos val="nextTo"/>
        <c:spPr>
          <a:noFill/>
          <a:ln>
            <a:solidFill>
              <a:schemeClr val="tx2">
                <a:lumMod val="50000"/>
              </a:schemeClr>
            </a:solidFill>
          </a:ln>
          <a:effectLst/>
        </c:spPr>
        <c:txPr>
          <a:bodyPr rot="-60000000" spcFirstLastPara="1" vertOverflow="ellipsis" vert="horz" wrap="square" anchor="ctr" anchorCtr="1"/>
          <a:lstStyle/>
          <a:p>
            <a:pPr>
              <a:defRPr sz="1000" b="0" i="0" u="none" strike="noStrike" kern="1200" baseline="0">
                <a:solidFill>
                  <a:schemeClr val="tx2">
                    <a:lumMod val="50000"/>
                  </a:schemeClr>
                </a:solidFill>
                <a:latin typeface="Arial" panose="020B0604020202020204" pitchFamily="34" charset="0"/>
                <a:ea typeface="+mn-ea"/>
                <a:cs typeface="Arial" panose="020B0604020202020204" pitchFamily="34" charset="0"/>
              </a:defRPr>
            </a:pPr>
            <a:endParaRPr lang="fr-FR"/>
          </a:p>
        </c:txPr>
        <c:crossAx val="511613088"/>
        <c:crosses val="autoZero"/>
        <c:crossBetween val="between"/>
      </c:valAx>
      <c:spPr>
        <a:noFill/>
        <a:ln w="381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23649572121661E-2"/>
          <c:y val="8.1779338096067532E-3"/>
          <c:w val="0.94472304448239197"/>
          <c:h val="0.71516336429210903"/>
        </c:manualLayout>
      </c:layout>
      <c:barChart>
        <c:barDir val="col"/>
        <c:grouping val="stacked"/>
        <c:varyColors val="0"/>
        <c:ser>
          <c:idx val="0"/>
          <c:order val="0"/>
          <c:tx>
            <c:strRef>
              <c:f>Sheet1!$B$1</c:f>
              <c:strCache>
                <c:ptCount val="1"/>
                <c:pt idx="0">
                  <c:v>Column1</c:v>
                </c:pt>
              </c:strCache>
            </c:strRef>
          </c:tx>
          <c:spPr>
            <a:pattFill prst="pct60">
              <a:fgClr>
                <a:schemeClr val="accent5"/>
              </a:fgClr>
              <a:bgClr>
                <a:schemeClr val="bg1"/>
              </a:bgClr>
            </a:pattFill>
            <a:ln>
              <a:noFill/>
            </a:ln>
            <a:effectLst/>
          </c:spPr>
          <c:invertIfNegative val="0"/>
          <c:cat>
            <c:strRef>
              <c:f>Sheet1!$A$2:$A$6</c:f>
              <c:strCache>
                <c:ptCount val="5"/>
                <c:pt idx="0">
                  <c:v>Total patients with IDFS event^</c:v>
                </c:pt>
                <c:pt idx="1">
                  <c:v>Distant recurrence</c:v>
                </c:pt>
                <c:pt idx="2">
                  <c:v>Locoregional recurrence</c:v>
                </c:pt>
                <c:pt idx="3">
                  <c:v>Contralateral breast cancer</c:v>
                </c:pt>
                <c:pt idx="4">
                  <c:v>Death without prior event</c:v>
                </c:pt>
              </c:strCache>
            </c:strRef>
          </c:cat>
          <c:val>
            <c:numRef>
              <c:f>Sheet1!$B$2:$B$6</c:f>
              <c:numCache>
                <c:formatCode>General</c:formatCode>
                <c:ptCount val="5"/>
                <c:pt idx="0">
                  <c:v>0</c:v>
                </c:pt>
                <c:pt idx="1">
                  <c:v>5.9</c:v>
                </c:pt>
                <c:pt idx="2">
                  <c:v>0</c:v>
                </c:pt>
                <c:pt idx="3">
                  <c:v>0</c:v>
                </c:pt>
                <c:pt idx="4">
                  <c:v>0</c:v>
                </c:pt>
              </c:numCache>
            </c:numRef>
          </c:val>
          <c:extLst>
            <c:ext xmlns:c16="http://schemas.microsoft.com/office/drawing/2014/chart" uri="{C3380CC4-5D6E-409C-BE32-E72D297353CC}">
              <c16:uniqueId val="{00000000-82AE-A84D-9CF5-DA51B70CEFD2}"/>
            </c:ext>
          </c:extLst>
        </c:ser>
        <c:ser>
          <c:idx val="1"/>
          <c:order val="1"/>
          <c:tx>
            <c:strRef>
              <c:f>Sheet1!$C$1</c:f>
              <c:strCache>
                <c:ptCount val="1"/>
                <c:pt idx="0">
                  <c:v>T-DM1 all grade</c:v>
                </c:pt>
              </c:strCache>
            </c:strRef>
          </c:tx>
          <c:spPr>
            <a:solidFill>
              <a:schemeClr val="accent5"/>
            </a:solidFill>
            <a:ln>
              <a:noFill/>
            </a:ln>
            <a:effectLst/>
          </c:spPr>
          <c:invertIfNegative val="0"/>
          <c:cat>
            <c:strRef>
              <c:f>Sheet1!$A$2:$A$6</c:f>
              <c:strCache>
                <c:ptCount val="5"/>
                <c:pt idx="0">
                  <c:v>Total patients with IDFS event^</c:v>
                </c:pt>
                <c:pt idx="1">
                  <c:v>Distant recurrence</c:v>
                </c:pt>
                <c:pt idx="2">
                  <c:v>Locoregional recurrence</c:v>
                </c:pt>
                <c:pt idx="3">
                  <c:v>Contralateral breast cancer</c:v>
                </c:pt>
                <c:pt idx="4">
                  <c:v>Death without prior event</c:v>
                </c:pt>
              </c:strCache>
            </c:strRef>
          </c:cat>
          <c:val>
            <c:numRef>
              <c:f>Sheet1!$C$2:$C$6</c:f>
              <c:numCache>
                <c:formatCode>General</c:formatCode>
                <c:ptCount val="5"/>
                <c:pt idx="0">
                  <c:v>12.2</c:v>
                </c:pt>
                <c:pt idx="1">
                  <c:v>4.5999999999999996</c:v>
                </c:pt>
                <c:pt idx="2">
                  <c:v>1.1000000000000001</c:v>
                </c:pt>
                <c:pt idx="3">
                  <c:v>0.4</c:v>
                </c:pt>
                <c:pt idx="4">
                  <c:v>0.3</c:v>
                </c:pt>
              </c:numCache>
            </c:numRef>
          </c:val>
          <c:extLst>
            <c:ext xmlns:c16="http://schemas.microsoft.com/office/drawing/2014/chart" uri="{C3380CC4-5D6E-409C-BE32-E72D297353CC}">
              <c16:uniqueId val="{00000001-82AE-A84D-9CF5-DA51B70CEFD2}"/>
            </c:ext>
          </c:extLst>
        </c:ser>
        <c:dLbls>
          <c:showLegendKey val="0"/>
          <c:showVal val="0"/>
          <c:showCatName val="0"/>
          <c:showSerName val="0"/>
          <c:showPercent val="0"/>
          <c:showBubbleSize val="0"/>
        </c:dLbls>
        <c:gapWidth val="235"/>
        <c:overlap val="100"/>
        <c:axId val="511611128"/>
        <c:axId val="511614264"/>
      </c:barChart>
      <c:catAx>
        <c:axId val="511611128"/>
        <c:scaling>
          <c:orientation val="minMax"/>
        </c:scaling>
        <c:delete val="1"/>
        <c:axPos val="b"/>
        <c:numFmt formatCode="General" sourceLinked="1"/>
        <c:majorTickMark val="none"/>
        <c:minorTickMark val="none"/>
        <c:tickLblPos val="nextTo"/>
        <c:crossAx val="511614264"/>
        <c:crosses val="autoZero"/>
        <c:auto val="1"/>
        <c:lblAlgn val="ctr"/>
        <c:lblOffset val="100"/>
        <c:noMultiLvlLbl val="0"/>
      </c:catAx>
      <c:valAx>
        <c:axId val="511614264"/>
        <c:scaling>
          <c:orientation val="minMax"/>
          <c:max val="25"/>
        </c:scaling>
        <c:delete val="1"/>
        <c:axPos val="l"/>
        <c:numFmt formatCode="General" sourceLinked="1"/>
        <c:majorTickMark val="out"/>
        <c:minorTickMark val="none"/>
        <c:tickLblPos val="nextTo"/>
        <c:crossAx val="511611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latin typeface="Arial" panose="020B0604020202020204" pitchFamily="34" charset="0"/>
          <a:cs typeface="Arial" panose="020B0604020202020204" pitchFamily="34" charset="0"/>
        </a:defRPr>
      </a:pPr>
      <a:endParaRPr lang="fr-FR"/>
    </a:p>
  </c:txPr>
  <c:externalData r:id="rId3">
    <c:autoUpdate val="0"/>
  </c:externalData>
  <c:userShapes r:id="rId4"/>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181643207168502E-2"/>
          <c:y val="3.4132528378127101E-2"/>
          <c:w val="0.94472304448239197"/>
          <c:h val="0.71516336429210903"/>
        </c:manualLayout>
      </c:layout>
      <c:barChart>
        <c:barDir val="col"/>
        <c:grouping val="stacked"/>
        <c:varyColors val="0"/>
        <c:ser>
          <c:idx val="0"/>
          <c:order val="0"/>
          <c:tx>
            <c:strRef>
              <c:f>Sheet1!$C$1</c:f>
              <c:strCache>
                <c:ptCount val="1"/>
                <c:pt idx="0">
                  <c:v>Traz grade 1</c:v>
                </c:pt>
              </c:strCache>
            </c:strRef>
          </c:tx>
          <c:spPr>
            <a:solidFill>
              <a:schemeClr val="accent2">
                <a:lumMod val="40000"/>
                <a:lumOff val="60000"/>
              </a:schemeClr>
            </a:solidFill>
            <a:ln>
              <a:noFill/>
            </a:ln>
            <a:effectLst/>
          </c:spPr>
          <c:invertIfNegative val="0"/>
          <c:val>
            <c:numRef>
              <c:f>Sheet1!$C$2:$C$13</c:f>
              <c:numCache>
                <c:formatCode>General</c:formatCode>
                <c:ptCount val="12"/>
                <c:pt idx="0">
                  <c:v>26.3</c:v>
                </c:pt>
                <c:pt idx="1">
                  <c:v>10.3</c:v>
                </c:pt>
                <c:pt idx="2">
                  <c:v>1.9</c:v>
                </c:pt>
                <c:pt idx="3">
                  <c:v>5</c:v>
                </c:pt>
                <c:pt idx="4">
                  <c:v>13.1</c:v>
                </c:pt>
                <c:pt idx="5">
                  <c:v>15.8</c:v>
                </c:pt>
                <c:pt idx="6">
                  <c:v>16.8</c:v>
                </c:pt>
                <c:pt idx="7">
                  <c:v>4.9000000000000004</c:v>
                </c:pt>
                <c:pt idx="8">
                  <c:v>3.3</c:v>
                </c:pt>
                <c:pt idx="9">
                  <c:v>5.4</c:v>
                </c:pt>
                <c:pt idx="10">
                  <c:v>7.1</c:v>
                </c:pt>
                <c:pt idx="11">
                  <c:v>8.9</c:v>
                </c:pt>
              </c:numCache>
            </c:numRef>
          </c:val>
          <c:extLst>
            <c:ext xmlns:c16="http://schemas.microsoft.com/office/drawing/2014/chart" uri="{C3380CC4-5D6E-409C-BE32-E72D297353CC}">
              <c16:uniqueId val="{00000000-82AE-A84D-9CF5-DA51B70CEFD2}"/>
            </c:ext>
          </c:extLst>
        </c:ser>
        <c:ser>
          <c:idx val="1"/>
          <c:order val="1"/>
          <c:tx>
            <c:strRef>
              <c:f>Sheet1!$D$1</c:f>
              <c:strCache>
                <c:ptCount val="1"/>
                <c:pt idx="0">
                  <c:v>Traz grade 2</c:v>
                </c:pt>
              </c:strCache>
            </c:strRef>
          </c:tx>
          <c:spPr>
            <a:solidFill>
              <a:schemeClr val="accent2">
                <a:lumMod val="60000"/>
                <a:lumOff val="40000"/>
              </a:schemeClr>
            </a:solidFill>
            <a:ln>
              <a:noFill/>
            </a:ln>
            <a:effectLst/>
          </c:spPr>
          <c:invertIfNegative val="0"/>
          <c:val>
            <c:numRef>
              <c:f>Sheet1!$D$2:$D$13</c:f>
              <c:numCache>
                <c:formatCode>General</c:formatCode>
                <c:ptCount val="12"/>
                <c:pt idx="0">
                  <c:v>7.4</c:v>
                </c:pt>
                <c:pt idx="1">
                  <c:v>2.5</c:v>
                </c:pt>
                <c:pt idx="2">
                  <c:v>0.1</c:v>
                </c:pt>
                <c:pt idx="3">
                  <c:v>0.3</c:v>
                </c:pt>
                <c:pt idx="4">
                  <c:v>3.8</c:v>
                </c:pt>
                <c:pt idx="5">
                  <c:v>4.7</c:v>
                </c:pt>
                <c:pt idx="6">
                  <c:v>9.9</c:v>
                </c:pt>
                <c:pt idx="7">
                  <c:v>0.6</c:v>
                </c:pt>
                <c:pt idx="8">
                  <c:v>0.1</c:v>
                </c:pt>
                <c:pt idx="9">
                  <c:v>1.5</c:v>
                </c:pt>
                <c:pt idx="10">
                  <c:v>1.1000000000000001</c:v>
                </c:pt>
                <c:pt idx="11">
                  <c:v>2.2000000000000002</c:v>
                </c:pt>
              </c:numCache>
            </c:numRef>
          </c:val>
          <c:extLst>
            <c:ext xmlns:c16="http://schemas.microsoft.com/office/drawing/2014/chart" uri="{C3380CC4-5D6E-409C-BE32-E72D297353CC}">
              <c16:uniqueId val="{00000000-8A65-B944-ACDB-EC2B6793614F}"/>
            </c:ext>
          </c:extLst>
        </c:ser>
        <c:ser>
          <c:idx val="2"/>
          <c:order val="2"/>
          <c:tx>
            <c:strRef>
              <c:f>Sheet1!$E$1</c:f>
              <c:strCache>
                <c:ptCount val="1"/>
                <c:pt idx="0">
                  <c:v>Traz grade ≥3</c:v>
                </c:pt>
              </c:strCache>
            </c:strRef>
          </c:tx>
          <c:spPr>
            <a:solidFill>
              <a:schemeClr val="accent2"/>
            </a:solidFill>
            <a:ln>
              <a:noFill/>
            </a:ln>
            <a:effectLst/>
          </c:spPr>
          <c:invertIfNegative val="0"/>
          <c:val>
            <c:numRef>
              <c:f>Sheet1!$E$2:$E$13</c:f>
              <c:numCache>
                <c:formatCode>General</c:formatCode>
                <c:ptCount val="12"/>
                <c:pt idx="0">
                  <c:v>0.1</c:v>
                </c:pt>
                <c:pt idx="1">
                  <c:v>0.3</c:v>
                </c:pt>
                <c:pt idx="2">
                  <c:v>0.1</c:v>
                </c:pt>
                <c:pt idx="3">
                  <c:v>0.3</c:v>
                </c:pt>
                <c:pt idx="4">
                  <c:v>0.1</c:v>
                </c:pt>
                <c:pt idx="5">
                  <c:v>0</c:v>
                </c:pt>
                <c:pt idx="6">
                  <c:v>1</c:v>
                </c:pt>
                <c:pt idx="7">
                  <c:v>0.3</c:v>
                </c:pt>
                <c:pt idx="8">
                  <c:v>0</c:v>
                </c:pt>
                <c:pt idx="9">
                  <c:v>0</c:v>
                </c:pt>
                <c:pt idx="10">
                  <c:v>0</c:v>
                </c:pt>
                <c:pt idx="11">
                  <c:v>0</c:v>
                </c:pt>
              </c:numCache>
            </c:numRef>
          </c:val>
          <c:extLst>
            <c:ext xmlns:c16="http://schemas.microsoft.com/office/drawing/2014/chart" uri="{C3380CC4-5D6E-409C-BE32-E72D297353CC}">
              <c16:uniqueId val="{00000001-8A65-B944-ACDB-EC2B6793614F}"/>
            </c:ext>
          </c:extLst>
        </c:ser>
        <c:dLbls>
          <c:showLegendKey val="0"/>
          <c:showVal val="0"/>
          <c:showCatName val="0"/>
          <c:showSerName val="0"/>
          <c:showPercent val="0"/>
          <c:showBubbleSize val="0"/>
        </c:dLbls>
        <c:gapWidth val="265"/>
        <c:overlap val="100"/>
        <c:axId val="516669920"/>
        <c:axId val="516668352"/>
      </c:barChart>
      <c:catAx>
        <c:axId val="516669920"/>
        <c:scaling>
          <c:orientation val="minMax"/>
        </c:scaling>
        <c:delete val="0"/>
        <c:axPos val="b"/>
        <c:numFmt formatCode="General" sourceLinked="1"/>
        <c:majorTickMark val="none"/>
        <c:minorTickMark val="none"/>
        <c:tickLblPos val="none"/>
        <c:spPr>
          <a:noFill/>
          <a:ln w="9525" cap="flat" cmpd="sng" algn="ctr">
            <a:solidFill>
              <a:schemeClr val="tx2">
                <a:lumMod val="50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fr-FR"/>
          </a:p>
        </c:txPr>
        <c:crossAx val="516668352"/>
        <c:crosses val="autoZero"/>
        <c:auto val="1"/>
        <c:lblAlgn val="ctr"/>
        <c:lblOffset val="100"/>
        <c:noMultiLvlLbl val="0"/>
      </c:catAx>
      <c:valAx>
        <c:axId val="516668352"/>
        <c:scaling>
          <c:orientation val="minMax"/>
          <c:max val="60"/>
        </c:scaling>
        <c:delete val="0"/>
        <c:axPos val="l"/>
        <c:numFmt formatCode="General" sourceLinked="1"/>
        <c:majorTickMark val="out"/>
        <c:minorTickMark val="none"/>
        <c:tickLblPos val="nextTo"/>
        <c:spPr>
          <a:noFill/>
          <a:ln>
            <a:solidFill>
              <a:schemeClr val="tx2">
                <a:lumMod val="50000"/>
              </a:schemeClr>
            </a:solidFill>
          </a:ln>
          <a:effectLst/>
        </c:spPr>
        <c:txPr>
          <a:bodyPr rot="-60000000" spcFirstLastPara="1" vertOverflow="ellipsis" vert="horz" wrap="square" anchor="ctr" anchorCtr="1"/>
          <a:lstStyle/>
          <a:p>
            <a:pPr>
              <a:defRPr sz="1050" b="0" i="0" u="none" strike="noStrike" kern="1200" baseline="0">
                <a:solidFill>
                  <a:schemeClr val="bg2"/>
                </a:solidFill>
                <a:latin typeface="Arial" panose="020B0604020202020204" pitchFamily="34" charset="0"/>
                <a:ea typeface="+mn-ea"/>
                <a:cs typeface="Arial" panose="020B0604020202020204" pitchFamily="34" charset="0"/>
              </a:defRPr>
            </a:pPr>
            <a:endParaRPr lang="fr-FR"/>
          </a:p>
        </c:txPr>
        <c:crossAx val="516669920"/>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383285320"/>
        <c:axId val="383287672"/>
      </c:scatterChart>
      <c:valAx>
        <c:axId val="383285320"/>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7672"/>
        <c:crosses val="autoZero"/>
        <c:crossBetween val="midCat"/>
        <c:majorUnit val="1"/>
      </c:valAx>
      <c:valAx>
        <c:axId val="383287672"/>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5320"/>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181643207168502E-2"/>
          <c:y val="3.4132528378127101E-2"/>
          <c:w val="0.94472304448239197"/>
          <c:h val="0.71516336429210903"/>
        </c:manualLayout>
      </c:layout>
      <c:barChart>
        <c:barDir val="col"/>
        <c:grouping val="stacked"/>
        <c:varyColors val="0"/>
        <c:ser>
          <c:idx val="0"/>
          <c:order val="0"/>
          <c:tx>
            <c:strRef>
              <c:f>Sheet1!$C$1</c:f>
              <c:strCache>
                <c:ptCount val="1"/>
                <c:pt idx="0">
                  <c:v>T-DM1 grade 1</c:v>
                </c:pt>
              </c:strCache>
            </c:strRef>
          </c:tx>
          <c:spPr>
            <a:solidFill>
              <a:schemeClr val="accent5">
                <a:lumMod val="60000"/>
                <a:lumOff val="40000"/>
              </a:schemeClr>
            </a:solidFill>
            <a:ln>
              <a:noFill/>
            </a:ln>
            <a:effectLst/>
          </c:spPr>
          <c:invertIfNegative val="0"/>
          <c:val>
            <c:numRef>
              <c:f>Sheet1!$C$2:$C$13</c:f>
              <c:numCache>
                <c:formatCode>General</c:formatCode>
                <c:ptCount val="12"/>
                <c:pt idx="0">
                  <c:v>33.4</c:v>
                </c:pt>
                <c:pt idx="1">
                  <c:v>33</c:v>
                </c:pt>
                <c:pt idx="2">
                  <c:v>14.2</c:v>
                </c:pt>
                <c:pt idx="3">
                  <c:v>23.1</c:v>
                </c:pt>
                <c:pt idx="4">
                  <c:v>22.3</c:v>
                </c:pt>
                <c:pt idx="5">
                  <c:v>19.3</c:v>
                </c:pt>
                <c:pt idx="6">
                  <c:v>13.2</c:v>
                </c:pt>
                <c:pt idx="7">
                  <c:v>18.399999999999999</c:v>
                </c:pt>
                <c:pt idx="8">
                  <c:v>19.3</c:v>
                </c:pt>
                <c:pt idx="9">
                  <c:v>12.2</c:v>
                </c:pt>
                <c:pt idx="10">
                  <c:v>14.2</c:v>
                </c:pt>
                <c:pt idx="11">
                  <c:v>11.4</c:v>
                </c:pt>
              </c:numCache>
            </c:numRef>
          </c:val>
          <c:extLst>
            <c:ext xmlns:c16="http://schemas.microsoft.com/office/drawing/2014/chart" uri="{C3380CC4-5D6E-409C-BE32-E72D297353CC}">
              <c16:uniqueId val="{00000000-82AE-A84D-9CF5-DA51B70CEFD2}"/>
            </c:ext>
          </c:extLst>
        </c:ser>
        <c:ser>
          <c:idx val="1"/>
          <c:order val="1"/>
          <c:tx>
            <c:strRef>
              <c:f>Sheet1!$D$1</c:f>
              <c:strCache>
                <c:ptCount val="1"/>
                <c:pt idx="0">
                  <c:v>T-DM1 grade 2</c:v>
                </c:pt>
              </c:strCache>
            </c:strRef>
          </c:tx>
          <c:spPr>
            <a:solidFill>
              <a:schemeClr val="accent5"/>
            </a:solidFill>
            <a:ln>
              <a:noFill/>
            </a:ln>
            <a:effectLst/>
          </c:spPr>
          <c:invertIfNegative val="0"/>
          <c:val>
            <c:numRef>
              <c:f>Sheet1!$D$2:$D$13</c:f>
              <c:numCache>
                <c:formatCode>General</c:formatCode>
                <c:ptCount val="12"/>
                <c:pt idx="0">
                  <c:v>15</c:v>
                </c:pt>
                <c:pt idx="1">
                  <c:v>8.1</c:v>
                </c:pt>
                <c:pt idx="2">
                  <c:v>8.6</c:v>
                </c:pt>
                <c:pt idx="3">
                  <c:v>4.7</c:v>
                </c:pt>
                <c:pt idx="4">
                  <c:v>6.1</c:v>
                </c:pt>
                <c:pt idx="5">
                  <c:v>6.5</c:v>
                </c:pt>
                <c:pt idx="6">
                  <c:v>10.8</c:v>
                </c:pt>
                <c:pt idx="7">
                  <c:v>4.3</c:v>
                </c:pt>
                <c:pt idx="8">
                  <c:v>2.2000000000000002</c:v>
                </c:pt>
                <c:pt idx="9">
                  <c:v>5.0999999999999996</c:v>
                </c:pt>
                <c:pt idx="10">
                  <c:v>2.7</c:v>
                </c:pt>
                <c:pt idx="11">
                  <c:v>3.6</c:v>
                </c:pt>
              </c:numCache>
            </c:numRef>
          </c:val>
          <c:extLst>
            <c:ext xmlns:c16="http://schemas.microsoft.com/office/drawing/2014/chart" uri="{C3380CC4-5D6E-409C-BE32-E72D297353CC}">
              <c16:uniqueId val="{00000001-82AE-A84D-9CF5-DA51B70CEFD2}"/>
            </c:ext>
          </c:extLst>
        </c:ser>
        <c:ser>
          <c:idx val="2"/>
          <c:order val="2"/>
          <c:tx>
            <c:strRef>
              <c:f>Sheet1!$E$1</c:f>
              <c:strCache>
                <c:ptCount val="1"/>
                <c:pt idx="0">
                  <c:v>TDMI grade ≥3</c:v>
                </c:pt>
              </c:strCache>
            </c:strRef>
          </c:tx>
          <c:spPr>
            <a:solidFill>
              <a:schemeClr val="accent5">
                <a:lumMod val="50000"/>
              </a:schemeClr>
            </a:solidFill>
            <a:ln>
              <a:noFill/>
            </a:ln>
            <a:effectLst/>
          </c:spPr>
          <c:invertIfNegative val="0"/>
          <c:val>
            <c:numRef>
              <c:f>Sheet1!$E$2:$E$13</c:f>
              <c:numCache>
                <c:formatCode>General</c:formatCode>
                <c:ptCount val="12"/>
                <c:pt idx="0">
                  <c:v>1.1000000000000001</c:v>
                </c:pt>
                <c:pt idx="1">
                  <c:v>0.5</c:v>
                </c:pt>
                <c:pt idx="2">
                  <c:v>5.6</c:v>
                </c:pt>
                <c:pt idx="3">
                  <c:v>0.5</c:v>
                </c:pt>
                <c:pt idx="4">
                  <c:v>0</c:v>
                </c:pt>
                <c:pt idx="5">
                  <c:v>0.1</c:v>
                </c:pt>
                <c:pt idx="6">
                  <c:v>1.4</c:v>
                </c:pt>
                <c:pt idx="7">
                  <c:v>0.4</c:v>
                </c:pt>
                <c:pt idx="8">
                  <c:v>0</c:v>
                </c:pt>
                <c:pt idx="9">
                  <c:v>1.4</c:v>
                </c:pt>
                <c:pt idx="10">
                  <c:v>0.1</c:v>
                </c:pt>
                <c:pt idx="11">
                  <c:v>0.4</c:v>
                </c:pt>
              </c:numCache>
            </c:numRef>
          </c:val>
          <c:extLst>
            <c:ext xmlns:c16="http://schemas.microsoft.com/office/drawing/2014/chart" uri="{C3380CC4-5D6E-409C-BE32-E72D297353CC}">
              <c16:uniqueId val="{00000000-0F2C-2245-B8D7-7450D2FF35C5}"/>
            </c:ext>
          </c:extLst>
        </c:ser>
        <c:dLbls>
          <c:showLegendKey val="0"/>
          <c:showVal val="0"/>
          <c:showCatName val="0"/>
          <c:showSerName val="0"/>
          <c:showPercent val="0"/>
          <c:showBubbleSize val="0"/>
        </c:dLbls>
        <c:gapWidth val="265"/>
        <c:overlap val="100"/>
        <c:axId val="516665608"/>
        <c:axId val="516666784"/>
      </c:barChart>
      <c:catAx>
        <c:axId val="516665608"/>
        <c:scaling>
          <c:orientation val="minMax"/>
        </c:scaling>
        <c:delete val="1"/>
        <c:axPos val="b"/>
        <c:numFmt formatCode="General" sourceLinked="1"/>
        <c:majorTickMark val="none"/>
        <c:minorTickMark val="none"/>
        <c:tickLblPos val="nextTo"/>
        <c:crossAx val="516666784"/>
        <c:crosses val="autoZero"/>
        <c:auto val="1"/>
        <c:lblAlgn val="ctr"/>
        <c:lblOffset val="100"/>
        <c:noMultiLvlLbl val="0"/>
      </c:catAx>
      <c:valAx>
        <c:axId val="516666784"/>
        <c:scaling>
          <c:orientation val="minMax"/>
          <c:max val="60"/>
        </c:scaling>
        <c:delete val="1"/>
        <c:axPos val="l"/>
        <c:numFmt formatCode="General" sourceLinked="1"/>
        <c:majorTickMark val="out"/>
        <c:minorTickMark val="none"/>
        <c:tickLblPos val="nextTo"/>
        <c:crossAx val="516665608"/>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1617400"/>
        <c:axId val="511617008"/>
      </c:scatterChart>
      <c:valAx>
        <c:axId val="511617400"/>
        <c:scaling>
          <c:orientation val="minMax"/>
          <c:max val="42"/>
          <c:min val="0"/>
        </c:scaling>
        <c:delete val="0"/>
        <c:axPos val="b"/>
        <c:numFmt formatCode="General" sourceLinked="1"/>
        <c:majorTickMark val="out"/>
        <c:minorTickMark val="none"/>
        <c:tickLblPos val="nextTo"/>
        <c:crossAx val="511617008"/>
        <c:crosses val="autoZero"/>
        <c:crossBetween val="midCat"/>
        <c:majorUnit val="6"/>
      </c:valAx>
      <c:valAx>
        <c:axId val="511617008"/>
        <c:scaling>
          <c:orientation val="minMax"/>
          <c:max val="1"/>
        </c:scaling>
        <c:delete val="0"/>
        <c:axPos val="l"/>
        <c:numFmt formatCode="General" sourceLinked="1"/>
        <c:majorTickMark val="out"/>
        <c:minorTickMark val="none"/>
        <c:tickLblPos val="nextTo"/>
        <c:crossAx val="511617400"/>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1612304"/>
        <c:axId val="507687192"/>
      </c:scatterChart>
      <c:valAx>
        <c:axId val="511612304"/>
        <c:scaling>
          <c:orientation val="minMax"/>
          <c:max val="42"/>
          <c:min val="0"/>
        </c:scaling>
        <c:delete val="0"/>
        <c:axPos val="b"/>
        <c:numFmt formatCode="General" sourceLinked="1"/>
        <c:majorTickMark val="out"/>
        <c:minorTickMark val="none"/>
        <c:tickLblPos val="nextTo"/>
        <c:crossAx val="507687192"/>
        <c:crosses val="autoZero"/>
        <c:crossBetween val="midCat"/>
        <c:majorUnit val="6"/>
      </c:valAx>
      <c:valAx>
        <c:axId val="507687192"/>
        <c:scaling>
          <c:orientation val="minMax"/>
          <c:max val="1"/>
        </c:scaling>
        <c:delete val="0"/>
        <c:axPos val="l"/>
        <c:numFmt formatCode="General" sourceLinked="1"/>
        <c:majorTickMark val="out"/>
        <c:minorTickMark val="none"/>
        <c:tickLblPos val="nextTo"/>
        <c:crossAx val="511612304"/>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68480"/>
        <c:axId val="519464952"/>
      </c:scatterChart>
      <c:valAx>
        <c:axId val="519468480"/>
        <c:scaling>
          <c:orientation val="minMax"/>
          <c:max val="42"/>
          <c:min val="0"/>
        </c:scaling>
        <c:delete val="0"/>
        <c:axPos val="b"/>
        <c:numFmt formatCode="General" sourceLinked="1"/>
        <c:majorTickMark val="out"/>
        <c:minorTickMark val="none"/>
        <c:tickLblPos val="nextTo"/>
        <c:crossAx val="519464952"/>
        <c:crosses val="autoZero"/>
        <c:crossBetween val="midCat"/>
        <c:majorUnit val="6"/>
      </c:valAx>
      <c:valAx>
        <c:axId val="519464952"/>
        <c:scaling>
          <c:orientation val="minMax"/>
          <c:max val="1"/>
        </c:scaling>
        <c:delete val="0"/>
        <c:axPos val="l"/>
        <c:numFmt formatCode="General" sourceLinked="1"/>
        <c:majorTickMark val="out"/>
        <c:minorTickMark val="none"/>
        <c:tickLblPos val="nextTo"/>
        <c:crossAx val="519468480"/>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70048"/>
        <c:axId val="515205568"/>
      </c:scatterChart>
      <c:valAx>
        <c:axId val="519470048"/>
        <c:scaling>
          <c:orientation val="minMax"/>
          <c:max val="42"/>
          <c:min val="0"/>
        </c:scaling>
        <c:delete val="0"/>
        <c:axPos val="b"/>
        <c:numFmt formatCode="General" sourceLinked="1"/>
        <c:majorTickMark val="out"/>
        <c:minorTickMark val="none"/>
        <c:tickLblPos val="nextTo"/>
        <c:crossAx val="515205568"/>
        <c:crosses val="autoZero"/>
        <c:crossBetween val="midCat"/>
        <c:majorUnit val="6"/>
      </c:valAx>
      <c:valAx>
        <c:axId val="515205568"/>
        <c:scaling>
          <c:orientation val="minMax"/>
          <c:max val="1"/>
        </c:scaling>
        <c:delete val="0"/>
        <c:axPos val="l"/>
        <c:numFmt formatCode="General" sourceLinked="1"/>
        <c:majorTickMark val="out"/>
        <c:minorTickMark val="none"/>
        <c:tickLblPos val="nextTo"/>
        <c:crossAx val="519470048"/>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5205176"/>
        <c:axId val="515201256"/>
      </c:scatterChart>
      <c:valAx>
        <c:axId val="515205176"/>
        <c:scaling>
          <c:orientation val="minMax"/>
          <c:max val="42"/>
          <c:min val="0"/>
        </c:scaling>
        <c:delete val="0"/>
        <c:axPos val="b"/>
        <c:numFmt formatCode="General" sourceLinked="1"/>
        <c:majorTickMark val="out"/>
        <c:minorTickMark val="none"/>
        <c:tickLblPos val="nextTo"/>
        <c:crossAx val="515201256"/>
        <c:crosses val="autoZero"/>
        <c:crossBetween val="midCat"/>
        <c:majorUnit val="6"/>
      </c:valAx>
      <c:valAx>
        <c:axId val="515201256"/>
        <c:scaling>
          <c:orientation val="minMax"/>
          <c:max val="1"/>
        </c:scaling>
        <c:delete val="0"/>
        <c:axPos val="l"/>
        <c:numFmt formatCode="General" sourceLinked="1"/>
        <c:majorTickMark val="out"/>
        <c:minorTickMark val="none"/>
        <c:tickLblPos val="nextTo"/>
        <c:crossAx val="515205176"/>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5202040"/>
        <c:axId val="515202432"/>
      </c:scatterChart>
      <c:valAx>
        <c:axId val="515202040"/>
        <c:scaling>
          <c:orientation val="minMax"/>
          <c:max val="42"/>
          <c:min val="0"/>
        </c:scaling>
        <c:delete val="0"/>
        <c:axPos val="b"/>
        <c:numFmt formatCode="General" sourceLinked="1"/>
        <c:majorTickMark val="out"/>
        <c:minorTickMark val="none"/>
        <c:tickLblPos val="nextTo"/>
        <c:crossAx val="515202432"/>
        <c:crosses val="autoZero"/>
        <c:crossBetween val="midCat"/>
        <c:majorUnit val="6"/>
      </c:valAx>
      <c:valAx>
        <c:axId val="515202432"/>
        <c:scaling>
          <c:orientation val="minMax"/>
          <c:max val="1"/>
        </c:scaling>
        <c:delete val="0"/>
        <c:axPos val="l"/>
        <c:numFmt formatCode="General" sourceLinked="1"/>
        <c:majorTickMark val="out"/>
        <c:minorTickMark val="none"/>
        <c:tickLblPos val="nextTo"/>
        <c:crossAx val="515202040"/>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5204784"/>
        <c:axId val="515202824"/>
      </c:scatterChart>
      <c:valAx>
        <c:axId val="515204784"/>
        <c:scaling>
          <c:orientation val="minMax"/>
          <c:max val="42"/>
          <c:min val="0"/>
        </c:scaling>
        <c:delete val="0"/>
        <c:axPos val="b"/>
        <c:numFmt formatCode="General" sourceLinked="1"/>
        <c:majorTickMark val="out"/>
        <c:minorTickMark val="none"/>
        <c:tickLblPos val="nextTo"/>
        <c:crossAx val="515202824"/>
        <c:crosses val="autoZero"/>
        <c:crossBetween val="midCat"/>
        <c:majorUnit val="6"/>
      </c:valAx>
      <c:valAx>
        <c:axId val="515202824"/>
        <c:scaling>
          <c:orientation val="minMax"/>
          <c:max val="1"/>
        </c:scaling>
        <c:delete val="0"/>
        <c:axPos val="l"/>
        <c:numFmt formatCode="General" sourceLinked="1"/>
        <c:majorTickMark val="out"/>
        <c:minorTickMark val="none"/>
        <c:tickLblPos val="nextTo"/>
        <c:crossAx val="515204784"/>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5198512"/>
        <c:axId val="515204000"/>
      </c:scatterChart>
      <c:valAx>
        <c:axId val="515198512"/>
        <c:scaling>
          <c:orientation val="minMax"/>
          <c:max val="42"/>
          <c:min val="0"/>
        </c:scaling>
        <c:delete val="0"/>
        <c:axPos val="b"/>
        <c:numFmt formatCode="General" sourceLinked="1"/>
        <c:majorTickMark val="out"/>
        <c:minorTickMark val="none"/>
        <c:tickLblPos val="nextTo"/>
        <c:crossAx val="515204000"/>
        <c:crosses val="autoZero"/>
        <c:crossBetween val="midCat"/>
        <c:majorUnit val="6"/>
      </c:valAx>
      <c:valAx>
        <c:axId val="515204000"/>
        <c:scaling>
          <c:orientation val="minMax"/>
          <c:max val="1"/>
        </c:scaling>
        <c:delete val="0"/>
        <c:axPos val="l"/>
        <c:numFmt formatCode="General" sourceLinked="1"/>
        <c:majorTickMark val="out"/>
        <c:minorTickMark val="none"/>
        <c:tickLblPos val="nextTo"/>
        <c:crossAx val="515198512"/>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5198904"/>
        <c:axId val="516671488"/>
      </c:scatterChart>
      <c:valAx>
        <c:axId val="515198904"/>
        <c:scaling>
          <c:orientation val="minMax"/>
          <c:max val="42"/>
          <c:min val="0"/>
        </c:scaling>
        <c:delete val="0"/>
        <c:axPos val="b"/>
        <c:numFmt formatCode="General" sourceLinked="1"/>
        <c:majorTickMark val="out"/>
        <c:minorTickMark val="none"/>
        <c:tickLblPos val="nextTo"/>
        <c:crossAx val="516671488"/>
        <c:crosses val="autoZero"/>
        <c:crossBetween val="midCat"/>
        <c:majorUnit val="6"/>
      </c:valAx>
      <c:valAx>
        <c:axId val="516671488"/>
        <c:scaling>
          <c:orientation val="minMax"/>
          <c:max val="1"/>
        </c:scaling>
        <c:delete val="0"/>
        <c:axPos val="l"/>
        <c:numFmt formatCode="General" sourceLinked="1"/>
        <c:majorTickMark val="out"/>
        <c:minorTickMark val="none"/>
        <c:tickLblPos val="nextTo"/>
        <c:crossAx val="515198904"/>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383283752"/>
        <c:axId val="383288064"/>
      </c:scatterChart>
      <c:valAx>
        <c:axId val="383283752"/>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8064"/>
        <c:crosses val="autoZero"/>
        <c:crossBetween val="midCat"/>
        <c:majorUnit val="1"/>
      </c:valAx>
      <c:valAx>
        <c:axId val="383288064"/>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3752"/>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6671880"/>
        <c:axId val="516667568"/>
      </c:scatterChart>
      <c:valAx>
        <c:axId val="516671880"/>
        <c:scaling>
          <c:orientation val="minMax"/>
          <c:max val="42"/>
          <c:min val="0"/>
        </c:scaling>
        <c:delete val="0"/>
        <c:axPos val="b"/>
        <c:numFmt formatCode="General" sourceLinked="1"/>
        <c:majorTickMark val="out"/>
        <c:minorTickMark val="none"/>
        <c:tickLblPos val="nextTo"/>
        <c:crossAx val="516667568"/>
        <c:crosses val="autoZero"/>
        <c:crossBetween val="midCat"/>
        <c:majorUnit val="6"/>
      </c:valAx>
      <c:valAx>
        <c:axId val="516667568"/>
        <c:scaling>
          <c:orientation val="minMax"/>
          <c:max val="1"/>
        </c:scaling>
        <c:delete val="0"/>
        <c:axPos val="l"/>
        <c:numFmt formatCode="General" sourceLinked="1"/>
        <c:majorTickMark val="out"/>
        <c:minorTickMark val="none"/>
        <c:tickLblPos val="nextTo"/>
        <c:crossAx val="516671880"/>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67696"/>
        <c:axId val="519466520"/>
      </c:scatterChart>
      <c:valAx>
        <c:axId val="519467696"/>
        <c:scaling>
          <c:orientation val="minMax"/>
          <c:max val="42"/>
          <c:min val="0"/>
        </c:scaling>
        <c:delete val="0"/>
        <c:axPos val="b"/>
        <c:numFmt formatCode="General" sourceLinked="1"/>
        <c:majorTickMark val="out"/>
        <c:minorTickMark val="none"/>
        <c:tickLblPos val="nextTo"/>
        <c:crossAx val="519466520"/>
        <c:crosses val="autoZero"/>
        <c:crossBetween val="midCat"/>
        <c:majorUnit val="6"/>
      </c:valAx>
      <c:valAx>
        <c:axId val="519466520"/>
        <c:scaling>
          <c:orientation val="minMax"/>
          <c:max val="1"/>
        </c:scaling>
        <c:delete val="0"/>
        <c:axPos val="l"/>
        <c:numFmt formatCode="General" sourceLinked="1"/>
        <c:majorTickMark val="out"/>
        <c:minorTickMark val="none"/>
        <c:tickLblPos val="nextTo"/>
        <c:crossAx val="519467696"/>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70440"/>
        <c:axId val="519469264"/>
      </c:scatterChart>
      <c:valAx>
        <c:axId val="519470440"/>
        <c:scaling>
          <c:orientation val="minMax"/>
          <c:max val="42"/>
          <c:min val="0"/>
        </c:scaling>
        <c:delete val="0"/>
        <c:axPos val="b"/>
        <c:numFmt formatCode="General" sourceLinked="1"/>
        <c:majorTickMark val="out"/>
        <c:minorTickMark val="none"/>
        <c:tickLblPos val="nextTo"/>
        <c:crossAx val="519469264"/>
        <c:crosses val="autoZero"/>
        <c:crossBetween val="midCat"/>
        <c:majorUnit val="6"/>
      </c:valAx>
      <c:valAx>
        <c:axId val="519469264"/>
        <c:scaling>
          <c:orientation val="minMax"/>
          <c:max val="1"/>
        </c:scaling>
        <c:delete val="0"/>
        <c:axPos val="l"/>
        <c:numFmt formatCode="General" sourceLinked="1"/>
        <c:majorTickMark val="out"/>
        <c:minorTickMark val="none"/>
        <c:tickLblPos val="nextTo"/>
        <c:crossAx val="519470440"/>
        <c:crosses val="autoZero"/>
        <c:crossBetween val="midCat"/>
        <c:majorUnit val="0.2"/>
      </c:valAx>
    </c:plotArea>
    <c:plotVisOnly val="1"/>
    <c:dispBlanksAs val="gap"/>
    <c:showDLblsOverMax val="0"/>
  </c:chart>
  <c:txPr>
    <a:bodyPr/>
    <a:lstStyle/>
    <a:p>
      <a:pPr>
        <a:defRPr sz="600">
          <a:solidFill>
            <a:schemeClr val="tx1">
              <a:lumMod val="75000"/>
              <a:lumOff val="25000"/>
            </a:schemeClr>
          </a:solidFill>
          <a:latin typeface="+mn-lt"/>
          <a:cs typeface="Arial" panose="020B0604020202020204" pitchFamily="34" charset="0"/>
        </a:defRPr>
      </a:pPr>
      <a:endParaRPr lang="fr-FR"/>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66912"/>
        <c:axId val="519462992"/>
      </c:scatterChart>
      <c:valAx>
        <c:axId val="519466912"/>
        <c:scaling>
          <c:orientation val="minMax"/>
          <c:max val="10"/>
          <c:min val="0"/>
        </c:scaling>
        <c:delete val="0"/>
        <c:axPos val="b"/>
        <c:numFmt formatCode="General" sourceLinked="1"/>
        <c:majorTickMark val="out"/>
        <c:minorTickMark val="none"/>
        <c:tickLblPos val="nextTo"/>
        <c:crossAx val="519462992"/>
        <c:crosses val="autoZero"/>
        <c:crossBetween val="midCat"/>
        <c:majorUnit val="2"/>
      </c:valAx>
      <c:valAx>
        <c:axId val="519462992"/>
        <c:scaling>
          <c:orientation val="minMax"/>
          <c:max val="50"/>
        </c:scaling>
        <c:delete val="0"/>
        <c:axPos val="l"/>
        <c:numFmt formatCode="General" sourceLinked="1"/>
        <c:majorTickMark val="out"/>
        <c:minorTickMark val="none"/>
        <c:tickLblPos val="nextTo"/>
        <c:crossAx val="519466912"/>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6672272"/>
        <c:axId val="516673056"/>
      </c:scatterChart>
      <c:valAx>
        <c:axId val="516672272"/>
        <c:scaling>
          <c:orientation val="minMax"/>
          <c:max val="10"/>
          <c:min val="0"/>
        </c:scaling>
        <c:delete val="0"/>
        <c:axPos val="b"/>
        <c:numFmt formatCode="General" sourceLinked="1"/>
        <c:majorTickMark val="out"/>
        <c:minorTickMark val="none"/>
        <c:tickLblPos val="nextTo"/>
        <c:crossAx val="516673056"/>
        <c:crosses val="autoZero"/>
        <c:crossBetween val="midCat"/>
        <c:majorUnit val="2"/>
      </c:valAx>
      <c:valAx>
        <c:axId val="516673056"/>
        <c:scaling>
          <c:orientation val="minMax"/>
          <c:max val="50"/>
        </c:scaling>
        <c:delete val="0"/>
        <c:axPos val="l"/>
        <c:numFmt formatCode="General" sourceLinked="1"/>
        <c:majorTickMark val="out"/>
        <c:minorTickMark val="none"/>
        <c:tickLblPos val="nextTo"/>
        <c:crossAx val="516672272"/>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1615048"/>
        <c:axId val="515200864"/>
      </c:scatterChart>
      <c:valAx>
        <c:axId val="511615048"/>
        <c:scaling>
          <c:orientation val="minMax"/>
          <c:max val="4000"/>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15200864"/>
        <c:crosses val="autoZero"/>
        <c:crossBetween val="midCat"/>
        <c:majorUnit val="1000"/>
      </c:valAx>
      <c:valAx>
        <c:axId val="515200864"/>
        <c:scaling>
          <c:orientation val="minMax"/>
          <c:max val="1"/>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11615048"/>
        <c:crosses val="autoZero"/>
        <c:crossBetween val="midCat"/>
        <c:majorUnit val="0.2"/>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22012464"/>
        <c:axId val="522005408"/>
      </c:scatterChart>
      <c:valAx>
        <c:axId val="522012464"/>
        <c:scaling>
          <c:orientation val="minMax"/>
          <c:max val="4000"/>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22005408"/>
        <c:crosses val="autoZero"/>
        <c:crossBetween val="midCat"/>
        <c:majorUnit val="1000"/>
      </c:valAx>
      <c:valAx>
        <c:axId val="522005408"/>
        <c:scaling>
          <c:orientation val="minMax"/>
          <c:max val="1"/>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22012464"/>
        <c:crosses val="autoZero"/>
        <c:crossBetween val="midCat"/>
        <c:majorUnit val="0.2"/>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22001488"/>
        <c:axId val="522010896"/>
      </c:scatterChart>
      <c:valAx>
        <c:axId val="522001488"/>
        <c:scaling>
          <c:orientation val="minMax"/>
          <c:max val="4000"/>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22010896"/>
        <c:crosses val="autoZero"/>
        <c:crossBetween val="midCat"/>
        <c:majorUnit val="1000"/>
      </c:valAx>
      <c:valAx>
        <c:axId val="522010896"/>
        <c:scaling>
          <c:orientation val="minMax"/>
          <c:max val="1"/>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1000">
                <a:solidFill>
                  <a:schemeClr val="tx1">
                    <a:lumMod val="65000"/>
                    <a:lumOff val="35000"/>
                  </a:schemeClr>
                </a:solidFill>
              </a:defRPr>
            </a:pPr>
            <a:endParaRPr lang="fr-FR"/>
          </a:p>
        </c:txPr>
        <c:crossAx val="522001488"/>
        <c:crosses val="autoZero"/>
        <c:crossBetween val="midCat"/>
        <c:majorUnit val="0.2"/>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0552"/>
        <c:axId val="530768984"/>
      </c:scatterChart>
      <c:valAx>
        <c:axId val="530770552"/>
        <c:scaling>
          <c:orientation val="minMax"/>
          <c:max val="10"/>
          <c:min val="5"/>
        </c:scaling>
        <c:delete val="0"/>
        <c:axPos val="b"/>
        <c:numFmt formatCode="General" sourceLinked="1"/>
        <c:majorTickMark val="out"/>
        <c:minorTickMark val="none"/>
        <c:tickLblPos val="nextTo"/>
        <c:crossAx val="530768984"/>
        <c:crosses val="autoZero"/>
        <c:crossBetween val="midCat"/>
        <c:majorUnit val="1"/>
      </c:valAx>
      <c:valAx>
        <c:axId val="530768984"/>
        <c:scaling>
          <c:orientation val="minMax"/>
          <c:max val="50"/>
        </c:scaling>
        <c:delete val="0"/>
        <c:axPos val="l"/>
        <c:numFmt formatCode="General" sourceLinked="1"/>
        <c:majorTickMark val="out"/>
        <c:minorTickMark val="none"/>
        <c:tickLblPos val="nextTo"/>
        <c:crossAx val="530770552"/>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67808"/>
        <c:axId val="530765456"/>
      </c:scatterChart>
      <c:valAx>
        <c:axId val="530767808"/>
        <c:scaling>
          <c:orientation val="minMax"/>
          <c:max val="10"/>
          <c:min val="5"/>
        </c:scaling>
        <c:delete val="0"/>
        <c:axPos val="b"/>
        <c:numFmt formatCode="General" sourceLinked="1"/>
        <c:majorTickMark val="out"/>
        <c:minorTickMark val="none"/>
        <c:tickLblPos val="nextTo"/>
        <c:crossAx val="530765456"/>
        <c:crosses val="autoZero"/>
        <c:crossBetween val="midCat"/>
        <c:majorUnit val="1"/>
      </c:valAx>
      <c:valAx>
        <c:axId val="530765456"/>
        <c:scaling>
          <c:orientation val="minMax"/>
          <c:max val="50"/>
        </c:scaling>
        <c:delete val="0"/>
        <c:axPos val="l"/>
        <c:numFmt formatCode="General" sourceLinked="1"/>
        <c:majorTickMark val="out"/>
        <c:minorTickMark val="none"/>
        <c:tickLblPos val="nextTo"/>
        <c:txPr>
          <a:bodyPr/>
          <a:lstStyle/>
          <a:p>
            <a:pPr>
              <a:defRPr>
                <a:solidFill>
                  <a:schemeClr val="tx2"/>
                </a:solidFill>
              </a:defRPr>
            </a:pPr>
            <a:endParaRPr lang="fr-FR"/>
          </a:p>
        </c:txPr>
        <c:crossAx val="530767808"/>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801449114635321"/>
          <c:y val="4.5982032613786354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383289632"/>
        <c:axId val="383284928"/>
      </c:scatterChart>
      <c:valAx>
        <c:axId val="383289632"/>
        <c:scaling>
          <c:orientation val="minMax"/>
          <c:max val="9"/>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4928"/>
        <c:crosses val="autoZero"/>
        <c:crossBetween val="midCat"/>
        <c:majorUnit val="1"/>
      </c:valAx>
      <c:valAx>
        <c:axId val="383284928"/>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383289632"/>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65064"/>
        <c:axId val="530769376"/>
      </c:scatterChart>
      <c:valAx>
        <c:axId val="530765064"/>
        <c:scaling>
          <c:orientation val="minMax"/>
          <c:max val="10"/>
          <c:min val="5"/>
        </c:scaling>
        <c:delete val="0"/>
        <c:axPos val="b"/>
        <c:numFmt formatCode="General" sourceLinked="1"/>
        <c:majorTickMark val="out"/>
        <c:minorTickMark val="none"/>
        <c:tickLblPos val="nextTo"/>
        <c:crossAx val="530769376"/>
        <c:crosses val="autoZero"/>
        <c:crossBetween val="midCat"/>
        <c:majorUnit val="1"/>
      </c:valAx>
      <c:valAx>
        <c:axId val="530769376"/>
        <c:scaling>
          <c:orientation val="minMax"/>
          <c:max val="50"/>
        </c:scaling>
        <c:delete val="0"/>
        <c:axPos val="l"/>
        <c:numFmt formatCode="General" sourceLinked="1"/>
        <c:majorTickMark val="out"/>
        <c:minorTickMark val="none"/>
        <c:tickLblPos val="nextTo"/>
        <c:txPr>
          <a:bodyPr/>
          <a:lstStyle/>
          <a:p>
            <a:pPr>
              <a:defRPr>
                <a:solidFill>
                  <a:schemeClr val="tx2"/>
                </a:solidFill>
              </a:defRPr>
            </a:pPr>
            <a:endParaRPr lang="fr-FR"/>
          </a:p>
        </c:txPr>
        <c:crossAx val="530765064"/>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2512"/>
        <c:axId val="530771336"/>
      </c:scatterChart>
      <c:valAx>
        <c:axId val="530772512"/>
        <c:scaling>
          <c:orientation val="minMax"/>
          <c:max val="2"/>
          <c:min val="0"/>
        </c:scaling>
        <c:delete val="0"/>
        <c:axPos val="b"/>
        <c:numFmt formatCode="General" sourceLinked="1"/>
        <c:majorTickMark val="out"/>
        <c:minorTickMark val="none"/>
        <c:tickLblPos val="nextTo"/>
        <c:crossAx val="530771336"/>
        <c:crosses val="autoZero"/>
        <c:crossBetween val="midCat"/>
        <c:majorUnit val="0.5"/>
      </c:valAx>
      <c:valAx>
        <c:axId val="530771336"/>
        <c:scaling>
          <c:orientation val="minMax"/>
          <c:max val="50"/>
        </c:scaling>
        <c:delete val="1"/>
        <c:axPos val="l"/>
        <c:numFmt formatCode="General" sourceLinked="1"/>
        <c:majorTickMark val="out"/>
        <c:minorTickMark val="none"/>
        <c:tickLblPos val="nextTo"/>
        <c:crossAx val="530772512"/>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2904"/>
        <c:axId val="530773688"/>
      </c:scatterChart>
      <c:valAx>
        <c:axId val="530772904"/>
        <c:scaling>
          <c:orientation val="minMax"/>
          <c:max val="10"/>
          <c:min val="5"/>
        </c:scaling>
        <c:delete val="0"/>
        <c:axPos val="b"/>
        <c:numFmt formatCode="General" sourceLinked="1"/>
        <c:majorTickMark val="out"/>
        <c:minorTickMark val="none"/>
        <c:tickLblPos val="nextTo"/>
        <c:crossAx val="530773688"/>
        <c:crosses val="autoZero"/>
        <c:crossBetween val="midCat"/>
        <c:majorUnit val="1"/>
      </c:valAx>
      <c:valAx>
        <c:axId val="530773688"/>
        <c:scaling>
          <c:orientation val="minMax"/>
          <c:max val="50"/>
        </c:scaling>
        <c:delete val="0"/>
        <c:axPos val="l"/>
        <c:numFmt formatCode="General" sourceLinked="1"/>
        <c:majorTickMark val="out"/>
        <c:minorTickMark val="none"/>
        <c:tickLblPos val="nextTo"/>
        <c:crossAx val="530772904"/>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4080"/>
        <c:axId val="530774472"/>
      </c:scatterChart>
      <c:valAx>
        <c:axId val="530774080"/>
        <c:scaling>
          <c:orientation val="minMax"/>
          <c:max val="10"/>
          <c:min val="5"/>
        </c:scaling>
        <c:delete val="0"/>
        <c:axPos val="b"/>
        <c:numFmt formatCode="General" sourceLinked="1"/>
        <c:majorTickMark val="out"/>
        <c:minorTickMark val="none"/>
        <c:tickLblPos val="nextTo"/>
        <c:crossAx val="530774472"/>
        <c:crosses val="autoZero"/>
        <c:crossBetween val="midCat"/>
        <c:majorUnit val="1"/>
      </c:valAx>
      <c:valAx>
        <c:axId val="530774472"/>
        <c:scaling>
          <c:orientation val="minMax"/>
          <c:max val="50"/>
        </c:scaling>
        <c:delete val="0"/>
        <c:axPos val="l"/>
        <c:numFmt formatCode="General" sourceLinked="1"/>
        <c:majorTickMark val="out"/>
        <c:minorTickMark val="none"/>
        <c:tickLblPos val="nextTo"/>
        <c:crossAx val="530774080"/>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5256"/>
        <c:axId val="530765848"/>
      </c:scatterChart>
      <c:valAx>
        <c:axId val="530775256"/>
        <c:scaling>
          <c:orientation val="minMax"/>
          <c:max val="10"/>
          <c:min val="5"/>
        </c:scaling>
        <c:delete val="0"/>
        <c:axPos val="b"/>
        <c:numFmt formatCode="General" sourceLinked="1"/>
        <c:majorTickMark val="out"/>
        <c:minorTickMark val="none"/>
        <c:tickLblPos val="nextTo"/>
        <c:crossAx val="530765848"/>
        <c:crosses val="autoZero"/>
        <c:crossBetween val="midCat"/>
        <c:majorUnit val="1"/>
      </c:valAx>
      <c:valAx>
        <c:axId val="530765848"/>
        <c:scaling>
          <c:orientation val="minMax"/>
          <c:max val="50"/>
        </c:scaling>
        <c:delete val="0"/>
        <c:axPos val="l"/>
        <c:numFmt formatCode="General" sourceLinked="1"/>
        <c:majorTickMark val="out"/>
        <c:minorTickMark val="none"/>
        <c:tickLblPos val="nextTo"/>
        <c:crossAx val="530775256"/>
        <c:crosses val="autoZero"/>
        <c:crossBetween val="midCat"/>
        <c:majorUnit val="10"/>
      </c:valAx>
    </c:plotArea>
    <c:plotVisOnly val="1"/>
    <c:dispBlanksAs val="gap"/>
    <c:showDLblsOverMax val="0"/>
  </c:chart>
  <c:txPr>
    <a:bodyPr/>
    <a:lstStyle/>
    <a:p>
      <a:pPr>
        <a:defRPr sz="900">
          <a:solidFill>
            <a:schemeClr val="tx2"/>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79960"/>
        <c:axId val="530780352"/>
      </c:scatterChart>
      <c:valAx>
        <c:axId val="530779960"/>
        <c:scaling>
          <c:orientation val="minMax"/>
          <c:max val="2"/>
          <c:min val="0"/>
        </c:scaling>
        <c:delete val="0"/>
        <c:axPos val="b"/>
        <c:numFmt formatCode="General" sourceLinked="1"/>
        <c:majorTickMark val="out"/>
        <c:minorTickMark val="none"/>
        <c:tickLblPos val="nextTo"/>
        <c:crossAx val="530780352"/>
        <c:crosses val="autoZero"/>
        <c:crossBetween val="midCat"/>
        <c:majorUnit val="0.5"/>
      </c:valAx>
      <c:valAx>
        <c:axId val="530780352"/>
        <c:scaling>
          <c:orientation val="minMax"/>
          <c:max val="50"/>
        </c:scaling>
        <c:delete val="1"/>
        <c:axPos val="l"/>
        <c:numFmt formatCode="General" sourceLinked="1"/>
        <c:majorTickMark val="out"/>
        <c:minorTickMark val="none"/>
        <c:tickLblPos val="nextTo"/>
        <c:crossAx val="530779960"/>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629392"/>
        <c:axId val="530619592"/>
      </c:scatterChart>
      <c:valAx>
        <c:axId val="530629392"/>
        <c:scaling>
          <c:orientation val="minMax"/>
          <c:max val="2"/>
          <c:min val="0"/>
        </c:scaling>
        <c:delete val="0"/>
        <c:axPos val="b"/>
        <c:numFmt formatCode="General" sourceLinked="1"/>
        <c:majorTickMark val="out"/>
        <c:minorTickMark val="none"/>
        <c:tickLblPos val="nextTo"/>
        <c:crossAx val="530619592"/>
        <c:crosses val="autoZero"/>
        <c:crossBetween val="midCat"/>
        <c:majorUnit val="0.5"/>
      </c:valAx>
      <c:valAx>
        <c:axId val="530619592"/>
        <c:scaling>
          <c:orientation val="minMax"/>
          <c:max val="50"/>
        </c:scaling>
        <c:delete val="1"/>
        <c:axPos val="l"/>
        <c:numFmt formatCode="General" sourceLinked="1"/>
        <c:majorTickMark val="out"/>
        <c:minorTickMark val="none"/>
        <c:tickLblPos val="nextTo"/>
        <c:crossAx val="530629392"/>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632528"/>
        <c:axId val="520655768"/>
      </c:scatterChart>
      <c:valAx>
        <c:axId val="530632528"/>
        <c:scaling>
          <c:orientation val="minMax"/>
          <c:max val="2"/>
          <c:min val="0"/>
        </c:scaling>
        <c:delete val="0"/>
        <c:axPos val="b"/>
        <c:numFmt formatCode="General" sourceLinked="1"/>
        <c:majorTickMark val="out"/>
        <c:minorTickMark val="none"/>
        <c:tickLblPos val="nextTo"/>
        <c:crossAx val="520655768"/>
        <c:crosses val="autoZero"/>
        <c:crossBetween val="midCat"/>
        <c:majorUnit val="0.5"/>
      </c:valAx>
      <c:valAx>
        <c:axId val="520655768"/>
        <c:scaling>
          <c:orientation val="minMax"/>
          <c:max val="50"/>
        </c:scaling>
        <c:delete val="1"/>
        <c:axPos val="l"/>
        <c:numFmt formatCode="General" sourceLinked="1"/>
        <c:majorTickMark val="out"/>
        <c:minorTickMark val="none"/>
        <c:tickLblPos val="nextTo"/>
        <c:crossAx val="530632528"/>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2003840"/>
        <c:axId val="522011288"/>
      </c:scatterChart>
      <c:valAx>
        <c:axId val="522003840"/>
        <c:scaling>
          <c:orientation val="minMax"/>
          <c:max val="2"/>
          <c:min val="0"/>
        </c:scaling>
        <c:delete val="0"/>
        <c:axPos val="b"/>
        <c:numFmt formatCode="General" sourceLinked="1"/>
        <c:majorTickMark val="out"/>
        <c:minorTickMark val="none"/>
        <c:tickLblPos val="nextTo"/>
        <c:crossAx val="522011288"/>
        <c:crosses val="autoZero"/>
        <c:crossBetween val="midCat"/>
        <c:majorUnit val="0.5"/>
      </c:valAx>
      <c:valAx>
        <c:axId val="522011288"/>
        <c:scaling>
          <c:orientation val="minMax"/>
          <c:max val="50"/>
        </c:scaling>
        <c:delete val="1"/>
        <c:axPos val="l"/>
        <c:numFmt formatCode="General" sourceLinked="1"/>
        <c:majorTickMark val="out"/>
        <c:minorTickMark val="none"/>
        <c:tickLblPos val="nextTo"/>
        <c:crossAx val="522003840"/>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1086088"/>
        <c:axId val="542492200"/>
      </c:scatterChart>
      <c:valAx>
        <c:axId val="541086088"/>
        <c:scaling>
          <c:orientation val="minMax"/>
          <c:max val="32"/>
          <c:min val="0"/>
        </c:scaling>
        <c:delete val="0"/>
        <c:axPos val="b"/>
        <c:numFmt formatCode="General" sourceLinked="1"/>
        <c:majorTickMark val="out"/>
        <c:minorTickMark val="none"/>
        <c:tickLblPos val="nextTo"/>
        <c:crossAx val="542492200"/>
        <c:crosses val="autoZero"/>
        <c:crossBetween val="midCat"/>
        <c:majorUnit val="2"/>
      </c:valAx>
      <c:valAx>
        <c:axId val="542492200"/>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541086088"/>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83290416"/>
        <c:axId val="383290808"/>
      </c:scatterChart>
      <c:valAx>
        <c:axId val="383290416"/>
        <c:scaling>
          <c:orientation val="minMax"/>
          <c:max val="12"/>
          <c:min val="0"/>
        </c:scaling>
        <c:delete val="0"/>
        <c:axPos val="b"/>
        <c:numFmt formatCode="General" sourceLinked="1"/>
        <c:majorTickMark val="out"/>
        <c:minorTickMark val="none"/>
        <c:tickLblPos val="nextTo"/>
        <c:crossAx val="383290808"/>
        <c:crosses val="autoZero"/>
        <c:crossBetween val="midCat"/>
        <c:majorUnit val="2"/>
      </c:valAx>
      <c:valAx>
        <c:axId val="383290808"/>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38329041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100063195773832"/>
          <c:y val="3.3511108800633911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767416"/>
        <c:axId val="530770944"/>
      </c:scatterChart>
      <c:valAx>
        <c:axId val="530767416"/>
        <c:scaling>
          <c:orientation val="minMax"/>
          <c:max val="33"/>
          <c:min val="0"/>
        </c:scaling>
        <c:delete val="0"/>
        <c:axPos val="b"/>
        <c:numFmt formatCode="General" sourceLinked="1"/>
        <c:majorTickMark val="out"/>
        <c:minorTickMark val="none"/>
        <c:tickLblPos val="nextTo"/>
        <c:txPr>
          <a:bodyPr/>
          <a:lstStyle/>
          <a:p>
            <a:pPr>
              <a:defRPr sz="600"/>
            </a:pPr>
            <a:endParaRPr lang="fr-FR"/>
          </a:p>
        </c:txPr>
        <c:crossAx val="530770944"/>
        <c:crosses val="autoZero"/>
        <c:crossBetween val="midCat"/>
        <c:majorUnit val="3"/>
      </c:valAx>
      <c:valAx>
        <c:axId val="530770944"/>
        <c:scaling>
          <c:orientation val="minMax"/>
          <c:max val="100"/>
        </c:scaling>
        <c:delete val="0"/>
        <c:axPos val="l"/>
        <c:numFmt formatCode="General" sourceLinked="1"/>
        <c:majorTickMark val="out"/>
        <c:minorTickMark val="none"/>
        <c:tickLblPos val="nextTo"/>
        <c:txPr>
          <a:bodyPr/>
          <a:lstStyle/>
          <a:p>
            <a:pPr>
              <a:defRPr sz="600"/>
            </a:pPr>
            <a:endParaRPr lang="fr-FR"/>
          </a:p>
        </c:txPr>
        <c:crossAx val="530767416"/>
        <c:crosses val="autoZero"/>
        <c:crossBetween val="midCat"/>
        <c:majorUnit val="20"/>
      </c:valAx>
    </c:plotArea>
    <c:plotVisOnly val="1"/>
    <c:dispBlanksAs val="gap"/>
    <c:showDLblsOverMax val="0"/>
  </c:chart>
  <c:txPr>
    <a:bodyPr/>
    <a:lstStyle/>
    <a:p>
      <a:pPr>
        <a:defRPr sz="7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100063195773832"/>
          <c:y val="3.3511108800633911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19469656"/>
        <c:axId val="519465344"/>
      </c:scatterChart>
      <c:valAx>
        <c:axId val="519469656"/>
        <c:scaling>
          <c:orientation val="minMax"/>
          <c:max val="33"/>
          <c:min val="0"/>
        </c:scaling>
        <c:delete val="0"/>
        <c:axPos val="b"/>
        <c:numFmt formatCode="General" sourceLinked="1"/>
        <c:majorTickMark val="out"/>
        <c:minorTickMark val="none"/>
        <c:tickLblPos val="nextTo"/>
        <c:txPr>
          <a:bodyPr/>
          <a:lstStyle/>
          <a:p>
            <a:pPr>
              <a:defRPr sz="600"/>
            </a:pPr>
            <a:endParaRPr lang="fr-FR"/>
          </a:p>
        </c:txPr>
        <c:crossAx val="519465344"/>
        <c:crosses val="autoZero"/>
        <c:crossBetween val="midCat"/>
        <c:majorUnit val="3"/>
      </c:valAx>
      <c:valAx>
        <c:axId val="519465344"/>
        <c:scaling>
          <c:orientation val="minMax"/>
          <c:max val="100"/>
        </c:scaling>
        <c:delete val="0"/>
        <c:axPos val="l"/>
        <c:numFmt formatCode="General" sourceLinked="1"/>
        <c:majorTickMark val="out"/>
        <c:minorTickMark val="none"/>
        <c:tickLblPos val="nextTo"/>
        <c:txPr>
          <a:bodyPr/>
          <a:lstStyle/>
          <a:p>
            <a:pPr>
              <a:defRPr sz="600"/>
            </a:pPr>
            <a:endParaRPr lang="fr-FR"/>
          </a:p>
        </c:txPr>
        <c:crossAx val="519469656"/>
        <c:crosses val="autoZero"/>
        <c:crossBetween val="midCat"/>
        <c:majorUnit val="20"/>
      </c:valAx>
    </c:plotArea>
    <c:plotVisOnly val="1"/>
    <c:dispBlanksAs val="gap"/>
    <c:showDLblsOverMax val="0"/>
  </c:chart>
  <c:txPr>
    <a:bodyPr/>
    <a:lstStyle/>
    <a:p>
      <a:pPr>
        <a:defRPr sz="7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100063195773832"/>
          <c:y val="3.3511108800633911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09135952"/>
        <c:axId val="509132816"/>
      </c:scatterChart>
      <c:valAx>
        <c:axId val="509135952"/>
        <c:scaling>
          <c:orientation val="minMax"/>
          <c:max val="33"/>
          <c:min val="0"/>
        </c:scaling>
        <c:delete val="0"/>
        <c:axPos val="b"/>
        <c:numFmt formatCode="General" sourceLinked="1"/>
        <c:majorTickMark val="out"/>
        <c:minorTickMark val="none"/>
        <c:tickLblPos val="nextTo"/>
        <c:txPr>
          <a:bodyPr/>
          <a:lstStyle/>
          <a:p>
            <a:pPr>
              <a:defRPr sz="600"/>
            </a:pPr>
            <a:endParaRPr lang="fr-FR"/>
          </a:p>
        </c:txPr>
        <c:crossAx val="509132816"/>
        <c:crosses val="autoZero"/>
        <c:crossBetween val="midCat"/>
        <c:majorUnit val="3"/>
      </c:valAx>
      <c:valAx>
        <c:axId val="509132816"/>
        <c:scaling>
          <c:orientation val="minMax"/>
          <c:max val="100"/>
        </c:scaling>
        <c:delete val="0"/>
        <c:axPos val="l"/>
        <c:numFmt formatCode="General" sourceLinked="1"/>
        <c:majorTickMark val="out"/>
        <c:minorTickMark val="none"/>
        <c:tickLblPos val="nextTo"/>
        <c:txPr>
          <a:bodyPr/>
          <a:lstStyle/>
          <a:p>
            <a:pPr>
              <a:defRPr sz="600"/>
            </a:pPr>
            <a:endParaRPr lang="fr-FR"/>
          </a:p>
        </c:txPr>
        <c:crossAx val="509135952"/>
        <c:crosses val="autoZero"/>
        <c:crossBetween val="midCat"/>
        <c:majorUnit val="20"/>
      </c:valAx>
    </c:plotArea>
    <c:plotVisOnly val="1"/>
    <c:dispBlanksAs val="gap"/>
    <c:showDLblsOverMax val="0"/>
  </c:chart>
  <c:txPr>
    <a:bodyPr/>
    <a:lstStyle/>
    <a:p>
      <a:pPr>
        <a:defRPr sz="7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100063195773832"/>
          <c:y val="3.3511108800633911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4999624"/>
        <c:axId val="534996880"/>
      </c:scatterChart>
      <c:valAx>
        <c:axId val="534999624"/>
        <c:scaling>
          <c:orientation val="minMax"/>
          <c:max val="33"/>
          <c:min val="0"/>
        </c:scaling>
        <c:delete val="0"/>
        <c:axPos val="b"/>
        <c:numFmt formatCode="General" sourceLinked="1"/>
        <c:majorTickMark val="out"/>
        <c:minorTickMark val="none"/>
        <c:tickLblPos val="nextTo"/>
        <c:txPr>
          <a:bodyPr/>
          <a:lstStyle/>
          <a:p>
            <a:pPr>
              <a:defRPr sz="600"/>
            </a:pPr>
            <a:endParaRPr lang="fr-FR"/>
          </a:p>
        </c:txPr>
        <c:crossAx val="534996880"/>
        <c:crosses val="autoZero"/>
        <c:crossBetween val="midCat"/>
        <c:majorUnit val="3"/>
      </c:valAx>
      <c:valAx>
        <c:axId val="534996880"/>
        <c:scaling>
          <c:orientation val="minMax"/>
          <c:max val="100"/>
        </c:scaling>
        <c:delete val="0"/>
        <c:axPos val="l"/>
        <c:numFmt formatCode="General" sourceLinked="1"/>
        <c:majorTickMark val="out"/>
        <c:minorTickMark val="none"/>
        <c:tickLblPos val="nextTo"/>
        <c:txPr>
          <a:bodyPr/>
          <a:lstStyle/>
          <a:p>
            <a:pPr>
              <a:defRPr sz="600"/>
            </a:pPr>
            <a:endParaRPr lang="fr-FR"/>
          </a:p>
        </c:txPr>
        <c:crossAx val="534999624"/>
        <c:crosses val="autoZero"/>
        <c:crossBetween val="midCat"/>
        <c:majorUnit val="20"/>
      </c:valAx>
    </c:plotArea>
    <c:plotVisOnly val="1"/>
    <c:dispBlanksAs val="gap"/>
    <c:showDLblsOverMax val="0"/>
  </c:chart>
  <c:txPr>
    <a:bodyPr/>
    <a:lstStyle/>
    <a:p>
      <a:pPr>
        <a:defRPr sz="7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ln>
              <a:noFill/>
            </a:ln>
          </c:spPr>
          <c:dPt>
            <c:idx val="0"/>
            <c:bubble3D val="0"/>
            <c:spPr>
              <a:solidFill>
                <a:schemeClr val="bg2">
                  <a:lumMod val="60000"/>
                  <a:lumOff val="40000"/>
                </a:schemeClr>
              </a:solidFill>
              <a:ln w="19050">
                <a:noFill/>
              </a:ln>
              <a:effectLst/>
            </c:spPr>
            <c:extLst>
              <c:ext xmlns:c16="http://schemas.microsoft.com/office/drawing/2014/chart" uri="{C3380CC4-5D6E-409C-BE32-E72D297353CC}">
                <c16:uniqueId val="{00000001-077C-9240-AC15-BCFCFF57DD30}"/>
              </c:ext>
            </c:extLst>
          </c:dPt>
          <c:dPt>
            <c:idx val="1"/>
            <c:bubble3D val="0"/>
            <c:spPr>
              <a:solidFill>
                <a:schemeClr val="accent3"/>
              </a:solidFill>
              <a:ln w="19050">
                <a:noFill/>
              </a:ln>
              <a:effectLst/>
            </c:spPr>
            <c:extLst>
              <c:ext xmlns:c16="http://schemas.microsoft.com/office/drawing/2014/chart" uri="{C3380CC4-5D6E-409C-BE32-E72D297353CC}">
                <c16:uniqueId val="{00000003-077C-9240-AC15-BCFCFF57DD30}"/>
              </c:ext>
            </c:extLst>
          </c:dPt>
          <c:dPt>
            <c:idx val="2"/>
            <c:bubble3D val="0"/>
            <c:spPr>
              <a:solidFill>
                <a:schemeClr val="accent2"/>
              </a:solidFill>
              <a:ln w="19050">
                <a:noFill/>
              </a:ln>
              <a:effectLst/>
            </c:spPr>
            <c:extLst>
              <c:ext xmlns:c16="http://schemas.microsoft.com/office/drawing/2014/chart" uri="{C3380CC4-5D6E-409C-BE32-E72D297353CC}">
                <c16:uniqueId val="{00000005-077C-9240-AC15-BCFCFF57DD30}"/>
              </c:ext>
            </c:extLst>
          </c:dPt>
          <c:cat>
            <c:strRef>
              <c:f>Feuil1!$A$2:$A$4</c:f>
              <c:strCache>
                <c:ptCount val="3"/>
                <c:pt idx="0">
                  <c:v>1er trim.</c:v>
                </c:pt>
                <c:pt idx="1">
                  <c:v>2e trim.</c:v>
                </c:pt>
                <c:pt idx="2">
                  <c:v>3e trim.</c:v>
                </c:pt>
              </c:strCache>
            </c:strRef>
          </c:cat>
          <c:val>
            <c:numRef>
              <c:f>Feuil1!$B$2:$B$4</c:f>
              <c:numCache>
                <c:formatCode>General</c:formatCode>
                <c:ptCount val="3"/>
                <c:pt idx="0">
                  <c:v>59</c:v>
                </c:pt>
                <c:pt idx="1">
                  <c:v>27</c:v>
                </c:pt>
                <c:pt idx="2">
                  <c:v>14</c:v>
                </c:pt>
              </c:numCache>
            </c:numRef>
          </c:val>
          <c:extLst>
            <c:ext xmlns:c16="http://schemas.microsoft.com/office/drawing/2014/chart" uri="{C3380CC4-5D6E-409C-BE32-E72D297353CC}">
              <c16:uniqueId val="{00000006-077C-9240-AC15-BCFCFF57DD3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ln>
              <a:noFill/>
            </a:ln>
          </c:spPr>
          <c:dPt>
            <c:idx val="0"/>
            <c:bubble3D val="0"/>
            <c:spPr>
              <a:solidFill>
                <a:schemeClr val="bg2">
                  <a:lumMod val="60000"/>
                  <a:lumOff val="40000"/>
                </a:schemeClr>
              </a:solidFill>
              <a:ln w="19050">
                <a:noFill/>
              </a:ln>
              <a:effectLst/>
            </c:spPr>
            <c:extLst>
              <c:ext xmlns:c16="http://schemas.microsoft.com/office/drawing/2014/chart" uri="{C3380CC4-5D6E-409C-BE32-E72D297353CC}">
                <c16:uniqueId val="{00000001-6732-034F-84D5-45327800D580}"/>
              </c:ext>
            </c:extLst>
          </c:dPt>
          <c:dPt>
            <c:idx val="1"/>
            <c:bubble3D val="0"/>
            <c:spPr>
              <a:solidFill>
                <a:schemeClr val="accent5">
                  <a:lumMod val="75000"/>
                </a:schemeClr>
              </a:solidFill>
              <a:ln w="19050">
                <a:noFill/>
              </a:ln>
              <a:effectLst/>
            </c:spPr>
            <c:extLst>
              <c:ext xmlns:c16="http://schemas.microsoft.com/office/drawing/2014/chart" uri="{C3380CC4-5D6E-409C-BE32-E72D297353CC}">
                <c16:uniqueId val="{00000003-6732-034F-84D5-45327800D580}"/>
              </c:ext>
            </c:extLst>
          </c:dPt>
          <c:dPt>
            <c:idx val="2"/>
            <c:bubble3D val="0"/>
            <c:spPr>
              <a:solidFill>
                <a:schemeClr val="accent3"/>
              </a:solidFill>
              <a:ln w="19050">
                <a:noFill/>
              </a:ln>
              <a:effectLst/>
            </c:spPr>
            <c:extLst>
              <c:ext xmlns:c16="http://schemas.microsoft.com/office/drawing/2014/chart" uri="{C3380CC4-5D6E-409C-BE32-E72D297353CC}">
                <c16:uniqueId val="{00000005-6732-034F-84D5-45327800D580}"/>
              </c:ext>
            </c:extLst>
          </c:dPt>
          <c:cat>
            <c:strRef>
              <c:f>Feuil1!$A$2:$A$4</c:f>
              <c:strCache>
                <c:ptCount val="3"/>
                <c:pt idx="0">
                  <c:v>1er trim.</c:v>
                </c:pt>
                <c:pt idx="1">
                  <c:v>2e trim.</c:v>
                </c:pt>
                <c:pt idx="2">
                  <c:v>3e trim.</c:v>
                </c:pt>
              </c:strCache>
            </c:strRef>
          </c:cat>
          <c:val>
            <c:numRef>
              <c:f>Feuil1!$B$2:$B$4</c:f>
              <c:numCache>
                <c:formatCode>General</c:formatCode>
                <c:ptCount val="3"/>
                <c:pt idx="0">
                  <c:v>91</c:v>
                </c:pt>
                <c:pt idx="1">
                  <c:v>9</c:v>
                </c:pt>
                <c:pt idx="2">
                  <c:v>0</c:v>
                </c:pt>
              </c:numCache>
            </c:numRef>
          </c:val>
          <c:extLst>
            <c:ext xmlns:c16="http://schemas.microsoft.com/office/drawing/2014/chart" uri="{C3380CC4-5D6E-409C-BE32-E72D297353CC}">
              <c16:uniqueId val="{00000006-6732-034F-84D5-45327800D580}"/>
            </c:ext>
          </c:extLst>
        </c:ser>
        <c:dLbls>
          <c:showLegendKey val="0"/>
          <c:showVal val="0"/>
          <c:showCatName val="0"/>
          <c:showSerName val="0"/>
          <c:showPercent val="0"/>
          <c:showBubbleSize val="0"/>
          <c:showLeaderLines val="1"/>
        </c:dLbls>
        <c:firstSliceAng val="300"/>
      </c:pieChart>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5003152"/>
        <c:axId val="535000408"/>
      </c:scatterChart>
      <c:valAx>
        <c:axId val="535003152"/>
        <c:scaling>
          <c:orientation val="minMax"/>
          <c:max val="33"/>
          <c:min val="0"/>
        </c:scaling>
        <c:delete val="0"/>
        <c:axPos val="b"/>
        <c:numFmt formatCode="General" sourceLinked="1"/>
        <c:majorTickMark val="out"/>
        <c:minorTickMark val="none"/>
        <c:tickLblPos val="nextTo"/>
        <c:crossAx val="535000408"/>
        <c:crosses val="autoZero"/>
        <c:crossBetween val="midCat"/>
        <c:majorUnit val="3"/>
      </c:valAx>
      <c:valAx>
        <c:axId val="535000408"/>
        <c:scaling>
          <c:orientation val="minMax"/>
          <c:max val="100"/>
        </c:scaling>
        <c:delete val="0"/>
        <c:axPos val="l"/>
        <c:numFmt formatCode="General" sourceLinked="1"/>
        <c:majorTickMark val="out"/>
        <c:minorTickMark val="none"/>
        <c:tickLblPos val="nextTo"/>
        <c:txPr>
          <a:bodyPr/>
          <a:lstStyle/>
          <a:p>
            <a:pPr>
              <a:defRPr>
                <a:solidFill>
                  <a:schemeClr val="bg2"/>
                </a:solidFill>
              </a:defRPr>
            </a:pPr>
            <a:endParaRPr lang="fr-FR"/>
          </a:p>
        </c:txPr>
        <c:crossAx val="535003152"/>
        <c:crosses val="autoZero"/>
        <c:crossBetween val="midCat"/>
        <c:majorUnit val="2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5000016"/>
        <c:axId val="534992176"/>
      </c:scatterChart>
      <c:valAx>
        <c:axId val="535000016"/>
        <c:scaling>
          <c:orientation val="minMax"/>
          <c:max val="33"/>
          <c:min val="0"/>
        </c:scaling>
        <c:delete val="0"/>
        <c:axPos val="b"/>
        <c:numFmt formatCode="General" sourceLinked="1"/>
        <c:majorTickMark val="out"/>
        <c:minorTickMark val="none"/>
        <c:tickLblPos val="nextTo"/>
        <c:crossAx val="534992176"/>
        <c:crosses val="autoZero"/>
        <c:crossBetween val="midCat"/>
        <c:majorUnit val="3"/>
      </c:valAx>
      <c:valAx>
        <c:axId val="534992176"/>
        <c:scaling>
          <c:orientation val="minMax"/>
          <c:max val="100"/>
        </c:scaling>
        <c:delete val="0"/>
        <c:axPos val="l"/>
        <c:numFmt formatCode="General" sourceLinked="1"/>
        <c:majorTickMark val="out"/>
        <c:minorTickMark val="none"/>
        <c:tickLblPos val="nextTo"/>
        <c:txPr>
          <a:bodyPr/>
          <a:lstStyle/>
          <a:p>
            <a:pPr>
              <a:defRPr>
                <a:solidFill>
                  <a:schemeClr val="bg2"/>
                </a:solidFill>
              </a:defRPr>
            </a:pPr>
            <a:endParaRPr lang="fr-FR"/>
          </a:p>
        </c:txPr>
        <c:crossAx val="535000016"/>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5001976"/>
        <c:axId val="535002368"/>
      </c:scatterChart>
      <c:valAx>
        <c:axId val="535001976"/>
        <c:scaling>
          <c:orientation val="minMax"/>
          <c:max val="11"/>
          <c:min val="0"/>
        </c:scaling>
        <c:delete val="0"/>
        <c:axPos val="b"/>
        <c:numFmt formatCode="General" sourceLinked="1"/>
        <c:majorTickMark val="out"/>
        <c:minorTickMark val="none"/>
        <c:tickLblPos val="nextTo"/>
        <c:crossAx val="535002368"/>
        <c:crosses val="autoZero"/>
        <c:crossBetween val="midCat"/>
        <c:majorUnit val="1"/>
      </c:valAx>
      <c:valAx>
        <c:axId val="535002368"/>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3500197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5005504"/>
        <c:axId val="535004328"/>
      </c:scatterChart>
      <c:valAx>
        <c:axId val="535005504"/>
        <c:scaling>
          <c:orientation val="minMax"/>
          <c:max val="10"/>
          <c:min val="0"/>
        </c:scaling>
        <c:delete val="0"/>
        <c:axPos val="b"/>
        <c:numFmt formatCode="General" sourceLinked="1"/>
        <c:majorTickMark val="out"/>
        <c:minorTickMark val="none"/>
        <c:tickLblPos val="nextTo"/>
        <c:crossAx val="535004328"/>
        <c:crosses val="autoZero"/>
        <c:crossBetween val="midCat"/>
        <c:majorUnit val="1"/>
      </c:valAx>
      <c:valAx>
        <c:axId val="535004328"/>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35005504"/>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5411488"/>
        <c:axId val="475410312"/>
      </c:scatterChart>
      <c:valAx>
        <c:axId val="475411488"/>
        <c:scaling>
          <c:orientation val="minMax"/>
          <c:max val="14"/>
          <c:min val="0"/>
        </c:scaling>
        <c:delete val="0"/>
        <c:axPos val="b"/>
        <c:numFmt formatCode="General" sourceLinked="1"/>
        <c:majorTickMark val="out"/>
        <c:minorTickMark val="none"/>
        <c:tickLblPos val="nextTo"/>
        <c:crossAx val="475410312"/>
        <c:crosses val="autoZero"/>
        <c:crossBetween val="midCat"/>
        <c:majorUnit val="2"/>
      </c:valAx>
      <c:valAx>
        <c:axId val="475410312"/>
        <c:scaling>
          <c:orientation val="minMax"/>
          <c:max val="100"/>
        </c:scaling>
        <c:delete val="0"/>
        <c:axPos val="l"/>
        <c:numFmt formatCode="General" sourceLinked="1"/>
        <c:majorTickMark val="out"/>
        <c:minorTickMark val="none"/>
        <c:tickLblPos val="nextTo"/>
        <c:txPr>
          <a:bodyPr/>
          <a:lstStyle/>
          <a:p>
            <a:pPr>
              <a:defRPr>
                <a:solidFill>
                  <a:schemeClr val="bg2"/>
                </a:solidFill>
              </a:defRPr>
            </a:pPr>
            <a:endParaRPr lang="fr-FR"/>
          </a:p>
        </c:txPr>
        <c:crossAx val="475411488"/>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5005112"/>
        <c:axId val="535005896"/>
      </c:scatterChart>
      <c:valAx>
        <c:axId val="535005112"/>
        <c:scaling>
          <c:orientation val="minMax"/>
          <c:max val="10"/>
          <c:min val="0"/>
        </c:scaling>
        <c:delete val="0"/>
        <c:axPos val="b"/>
        <c:numFmt formatCode="General" sourceLinked="1"/>
        <c:majorTickMark val="out"/>
        <c:minorTickMark val="none"/>
        <c:tickLblPos val="nextTo"/>
        <c:crossAx val="535005896"/>
        <c:crosses val="autoZero"/>
        <c:crossBetween val="midCat"/>
        <c:majorUnit val="1"/>
      </c:valAx>
      <c:valAx>
        <c:axId val="535005896"/>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35005112"/>
        <c:crosses val="autoZero"/>
        <c:crossBetween val="midCat"/>
        <c:majorUnit val="1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0098432"/>
        <c:axId val="540098040"/>
      </c:scatterChart>
      <c:valAx>
        <c:axId val="540098432"/>
        <c:scaling>
          <c:orientation val="minMax"/>
          <c:max val="10"/>
          <c:min val="0"/>
        </c:scaling>
        <c:delete val="0"/>
        <c:axPos val="b"/>
        <c:numFmt formatCode="General" sourceLinked="1"/>
        <c:majorTickMark val="out"/>
        <c:minorTickMark val="none"/>
        <c:tickLblPos val="nextTo"/>
        <c:crossAx val="540098040"/>
        <c:crosses val="autoZero"/>
        <c:crossBetween val="midCat"/>
        <c:majorUnit val="1"/>
      </c:valAx>
      <c:valAx>
        <c:axId val="540098040"/>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40098432"/>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0099216"/>
        <c:axId val="540100000"/>
      </c:scatterChart>
      <c:valAx>
        <c:axId val="540099216"/>
        <c:scaling>
          <c:orientation val="minMax"/>
          <c:max val="10"/>
          <c:min val="0"/>
        </c:scaling>
        <c:delete val="0"/>
        <c:axPos val="b"/>
        <c:numFmt formatCode="General" sourceLinked="1"/>
        <c:majorTickMark val="out"/>
        <c:minorTickMark val="none"/>
        <c:tickLblPos val="nextTo"/>
        <c:crossAx val="540100000"/>
        <c:crosses val="autoZero"/>
        <c:crossBetween val="midCat"/>
        <c:majorUnit val="1"/>
      </c:valAx>
      <c:valAx>
        <c:axId val="540100000"/>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4009921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5.5625338392172416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39352032"/>
        <c:axId val="539353208"/>
      </c:scatterChart>
      <c:valAx>
        <c:axId val="539352032"/>
        <c:scaling>
          <c:orientation val="minMax"/>
          <c:max val="48"/>
          <c:min val="0"/>
        </c:scaling>
        <c:delete val="1"/>
        <c:axPos val="b"/>
        <c:numFmt formatCode="General" sourceLinked="1"/>
        <c:majorTickMark val="out"/>
        <c:minorTickMark val="none"/>
        <c:tickLblPos val="nextTo"/>
        <c:crossAx val="539353208"/>
        <c:crosses val="autoZero"/>
        <c:crossBetween val="midCat"/>
        <c:majorUnit val="12"/>
      </c:valAx>
      <c:valAx>
        <c:axId val="539353208"/>
        <c:scaling>
          <c:orientation val="minMax"/>
          <c:max val="6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39352032"/>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39352424"/>
        <c:axId val="539352816"/>
      </c:scatterChart>
      <c:valAx>
        <c:axId val="539352424"/>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39352816"/>
        <c:crosses val="autoZero"/>
        <c:crossBetween val="midCat"/>
        <c:majorUnit val="12"/>
      </c:valAx>
      <c:valAx>
        <c:axId val="539352816"/>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3935242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7650024"/>
        <c:axId val="517651200"/>
      </c:scatterChart>
      <c:valAx>
        <c:axId val="517650024"/>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7651200"/>
        <c:crosses val="autoZero"/>
        <c:crossBetween val="midCat"/>
        <c:majorUnit val="12"/>
      </c:valAx>
      <c:valAx>
        <c:axId val="517651200"/>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765002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7650808"/>
        <c:axId val="541207784"/>
      </c:scatterChart>
      <c:valAx>
        <c:axId val="517650808"/>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1207784"/>
        <c:crosses val="autoZero"/>
        <c:crossBetween val="midCat"/>
        <c:majorUnit val="12"/>
      </c:valAx>
      <c:valAx>
        <c:axId val="541207784"/>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7650808"/>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8922784"/>
        <c:axId val="518919256"/>
      </c:scatterChart>
      <c:valAx>
        <c:axId val="518922784"/>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19256"/>
        <c:crosses val="autoZero"/>
        <c:crossBetween val="midCat"/>
        <c:majorUnit val="12"/>
      </c:valAx>
      <c:valAx>
        <c:axId val="518919256"/>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2278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8921608"/>
        <c:axId val="518920040"/>
      </c:scatterChart>
      <c:valAx>
        <c:axId val="518921608"/>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20040"/>
        <c:crosses val="autoZero"/>
        <c:crossBetween val="midCat"/>
        <c:majorUnit val="12"/>
      </c:valAx>
      <c:valAx>
        <c:axId val="518920040"/>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21608"/>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18920824"/>
        <c:axId val="518921216"/>
      </c:scatterChart>
      <c:valAx>
        <c:axId val="518920824"/>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21216"/>
        <c:crosses val="autoZero"/>
        <c:crossBetween val="midCat"/>
        <c:majorUnit val="12"/>
      </c:valAx>
      <c:valAx>
        <c:axId val="518921216"/>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1892082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5413448"/>
        <c:axId val="475412272"/>
      </c:scatterChart>
      <c:valAx>
        <c:axId val="475413448"/>
        <c:scaling>
          <c:orientation val="minMax"/>
          <c:max val="14"/>
          <c:min val="0"/>
        </c:scaling>
        <c:delete val="0"/>
        <c:axPos val="b"/>
        <c:numFmt formatCode="General" sourceLinked="1"/>
        <c:majorTickMark val="out"/>
        <c:minorTickMark val="none"/>
        <c:tickLblPos val="nextTo"/>
        <c:crossAx val="475412272"/>
        <c:crosses val="autoZero"/>
        <c:crossBetween val="midCat"/>
        <c:majorUnit val="2"/>
      </c:valAx>
      <c:valAx>
        <c:axId val="475412272"/>
        <c:scaling>
          <c:orientation val="minMax"/>
          <c:max val="100"/>
        </c:scaling>
        <c:delete val="0"/>
        <c:axPos val="l"/>
        <c:numFmt formatCode="General" sourceLinked="1"/>
        <c:majorTickMark val="out"/>
        <c:minorTickMark val="none"/>
        <c:tickLblPos val="nextTo"/>
        <c:txPr>
          <a:bodyPr/>
          <a:lstStyle/>
          <a:p>
            <a:pPr>
              <a:defRPr sz="800">
                <a:solidFill>
                  <a:schemeClr val="bg2"/>
                </a:solidFill>
              </a:defRPr>
            </a:pPr>
            <a:endParaRPr lang="fr-FR"/>
          </a:p>
        </c:txPr>
        <c:crossAx val="475413448"/>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41085304"/>
        <c:axId val="541086480"/>
      </c:scatterChart>
      <c:valAx>
        <c:axId val="541085304"/>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1086480"/>
        <c:crosses val="autoZero"/>
        <c:crossBetween val="midCat"/>
        <c:majorUnit val="12"/>
      </c:valAx>
      <c:valAx>
        <c:axId val="541086480"/>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108530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5329035569161215"/>
          <c:y val="4.598204135600565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41084912"/>
        <c:axId val="541083736"/>
      </c:scatterChart>
      <c:valAx>
        <c:axId val="541084912"/>
        <c:scaling>
          <c:orientation val="minMax"/>
          <c:max val="48"/>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1083736"/>
        <c:crosses val="autoZero"/>
        <c:crossBetween val="midCat"/>
        <c:majorUnit val="12"/>
      </c:valAx>
      <c:valAx>
        <c:axId val="541083736"/>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1084912"/>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62911200"/>
        <c:axId val="562909240"/>
      </c:scatterChart>
      <c:valAx>
        <c:axId val="562911200"/>
        <c:scaling>
          <c:orientation val="minMax"/>
          <c:max val="11"/>
          <c:min val="0"/>
        </c:scaling>
        <c:delete val="0"/>
        <c:axPos val="b"/>
        <c:numFmt formatCode="General" sourceLinked="1"/>
        <c:majorTickMark val="out"/>
        <c:minorTickMark val="none"/>
        <c:tickLblPos val="nextTo"/>
        <c:crossAx val="562909240"/>
        <c:crosses val="autoZero"/>
        <c:crossBetween val="midCat"/>
        <c:majorUnit val="1"/>
      </c:valAx>
      <c:valAx>
        <c:axId val="562909240"/>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62911200"/>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62912376"/>
        <c:axId val="559194672"/>
      </c:scatterChart>
      <c:valAx>
        <c:axId val="562912376"/>
        <c:scaling>
          <c:orientation val="minMax"/>
          <c:max val="10"/>
          <c:min val="0"/>
        </c:scaling>
        <c:delete val="0"/>
        <c:axPos val="b"/>
        <c:numFmt formatCode="General" sourceLinked="1"/>
        <c:majorTickMark val="out"/>
        <c:minorTickMark val="none"/>
        <c:tickLblPos val="nextTo"/>
        <c:crossAx val="559194672"/>
        <c:crosses val="autoZero"/>
        <c:crossBetween val="midCat"/>
        <c:majorUnit val="1"/>
      </c:valAx>
      <c:valAx>
        <c:axId val="559194672"/>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6291237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59197416"/>
        <c:axId val="559195848"/>
      </c:scatterChart>
      <c:valAx>
        <c:axId val="559197416"/>
        <c:scaling>
          <c:orientation val="minMax"/>
          <c:max val="10"/>
          <c:min val="0"/>
        </c:scaling>
        <c:delete val="0"/>
        <c:axPos val="b"/>
        <c:numFmt formatCode="General" sourceLinked="1"/>
        <c:majorTickMark val="out"/>
        <c:minorTickMark val="none"/>
        <c:tickLblPos val="nextTo"/>
        <c:crossAx val="559195848"/>
        <c:crosses val="autoZero"/>
        <c:crossBetween val="midCat"/>
        <c:majorUnit val="1"/>
      </c:valAx>
      <c:valAx>
        <c:axId val="559195848"/>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559197416"/>
        <c:crosses val="autoZero"/>
        <c:crossBetween val="midCat"/>
        <c:majorUnit val="1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0385376"/>
        <c:axId val="470385768"/>
      </c:scatterChart>
      <c:valAx>
        <c:axId val="470385376"/>
        <c:scaling>
          <c:orientation val="minMax"/>
          <c:max val="10"/>
          <c:min val="0"/>
        </c:scaling>
        <c:delete val="0"/>
        <c:axPos val="b"/>
        <c:numFmt formatCode="General" sourceLinked="1"/>
        <c:majorTickMark val="out"/>
        <c:minorTickMark val="none"/>
        <c:tickLblPos val="nextTo"/>
        <c:crossAx val="470385768"/>
        <c:crosses val="autoZero"/>
        <c:crossBetween val="midCat"/>
        <c:majorUnit val="1"/>
      </c:valAx>
      <c:valAx>
        <c:axId val="470385768"/>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47038537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0387336"/>
        <c:axId val="555898040"/>
      </c:scatterChart>
      <c:valAx>
        <c:axId val="470387336"/>
        <c:scaling>
          <c:orientation val="minMax"/>
          <c:max val="10"/>
          <c:min val="0"/>
        </c:scaling>
        <c:delete val="0"/>
        <c:axPos val="b"/>
        <c:numFmt formatCode="General" sourceLinked="1"/>
        <c:majorTickMark val="out"/>
        <c:minorTickMark val="none"/>
        <c:tickLblPos val="nextTo"/>
        <c:crossAx val="555898040"/>
        <c:crosses val="autoZero"/>
        <c:crossBetween val="midCat"/>
        <c:majorUnit val="1"/>
      </c:valAx>
      <c:valAx>
        <c:axId val="555898040"/>
        <c:scaling>
          <c:orientation val="minMax"/>
          <c:max val="100"/>
          <c:min val="50"/>
        </c:scaling>
        <c:delete val="0"/>
        <c:axPos val="l"/>
        <c:numFmt formatCode="General" sourceLinked="1"/>
        <c:majorTickMark val="out"/>
        <c:minorTickMark val="none"/>
        <c:tickLblPos val="nextTo"/>
        <c:txPr>
          <a:bodyPr/>
          <a:lstStyle/>
          <a:p>
            <a:pPr>
              <a:defRPr>
                <a:solidFill>
                  <a:schemeClr val="bg2"/>
                </a:solidFill>
              </a:defRPr>
            </a:pPr>
            <a:endParaRPr lang="fr-FR"/>
          </a:p>
        </c:txPr>
        <c:crossAx val="47038733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8821856242603"/>
          <c:y val="3.1895619787499101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1207000"/>
        <c:axId val="541208960"/>
      </c:scatterChart>
      <c:valAx>
        <c:axId val="541207000"/>
        <c:scaling>
          <c:orientation val="minMax"/>
          <c:max val="750"/>
          <c:min val="0"/>
        </c:scaling>
        <c:delete val="0"/>
        <c:axPos val="b"/>
        <c:numFmt formatCode="General" sourceLinked="1"/>
        <c:majorTickMark val="out"/>
        <c:minorTickMark val="none"/>
        <c:tickLblPos val="nextTo"/>
        <c:crossAx val="541208960"/>
        <c:crosses val="autoZero"/>
        <c:crossBetween val="midCat"/>
        <c:majorUnit val="250"/>
      </c:valAx>
      <c:valAx>
        <c:axId val="541208960"/>
        <c:scaling>
          <c:orientation val="minMax"/>
          <c:max val="1"/>
          <c:min val="0.4"/>
        </c:scaling>
        <c:delete val="0"/>
        <c:axPos val="l"/>
        <c:numFmt formatCode="General" sourceLinked="1"/>
        <c:majorTickMark val="out"/>
        <c:minorTickMark val="none"/>
        <c:tickLblPos val="nextTo"/>
        <c:txPr>
          <a:bodyPr/>
          <a:lstStyle/>
          <a:p>
            <a:pPr>
              <a:defRPr>
                <a:solidFill>
                  <a:schemeClr val="bg2"/>
                </a:solidFill>
              </a:defRPr>
            </a:pPr>
            <a:endParaRPr lang="fr-FR"/>
          </a:p>
        </c:txPr>
        <c:crossAx val="541207000"/>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8821856242603"/>
          <c:y val="3.1895619787499101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1208176"/>
        <c:axId val="541209744"/>
      </c:scatterChart>
      <c:valAx>
        <c:axId val="541208176"/>
        <c:scaling>
          <c:orientation val="minMax"/>
          <c:max val="750"/>
          <c:min val="0"/>
        </c:scaling>
        <c:delete val="0"/>
        <c:axPos val="b"/>
        <c:numFmt formatCode="General" sourceLinked="1"/>
        <c:majorTickMark val="out"/>
        <c:minorTickMark val="none"/>
        <c:tickLblPos val="nextTo"/>
        <c:crossAx val="541209744"/>
        <c:crosses val="autoZero"/>
        <c:crossBetween val="midCat"/>
        <c:majorUnit val="250"/>
      </c:valAx>
      <c:valAx>
        <c:axId val="541209744"/>
        <c:scaling>
          <c:orientation val="minMax"/>
          <c:max val="1"/>
          <c:min val="0.4"/>
        </c:scaling>
        <c:delete val="0"/>
        <c:axPos val="l"/>
        <c:numFmt formatCode="General" sourceLinked="1"/>
        <c:majorTickMark val="out"/>
        <c:minorTickMark val="none"/>
        <c:tickLblPos val="nextTo"/>
        <c:txPr>
          <a:bodyPr/>
          <a:lstStyle/>
          <a:p>
            <a:pPr>
              <a:defRPr>
                <a:solidFill>
                  <a:schemeClr val="bg2"/>
                </a:solidFill>
              </a:defRPr>
            </a:pPr>
            <a:endParaRPr lang="fr-FR"/>
          </a:p>
        </c:txPr>
        <c:crossAx val="54120817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9304528"/>
        <c:axId val="539303352"/>
      </c:scatterChart>
      <c:valAx>
        <c:axId val="539304528"/>
        <c:scaling>
          <c:orientation val="minMax"/>
          <c:max val="12"/>
          <c:min val="0"/>
        </c:scaling>
        <c:delete val="0"/>
        <c:axPos val="b"/>
        <c:numFmt formatCode="General" sourceLinked="1"/>
        <c:majorTickMark val="out"/>
        <c:minorTickMark val="none"/>
        <c:tickLblPos val="nextTo"/>
        <c:crossAx val="539303352"/>
        <c:crossesAt val="-4"/>
        <c:crossBetween val="midCat"/>
        <c:majorUnit val="6"/>
      </c:valAx>
      <c:valAx>
        <c:axId val="539303352"/>
        <c:scaling>
          <c:orientation val="minMax"/>
          <c:max val="2"/>
          <c:min val="-4"/>
        </c:scaling>
        <c:delete val="0"/>
        <c:axPos val="l"/>
        <c:numFmt formatCode="General" sourceLinked="1"/>
        <c:majorTickMark val="out"/>
        <c:minorTickMark val="none"/>
        <c:tickLblPos val="nextTo"/>
        <c:txPr>
          <a:bodyPr/>
          <a:lstStyle/>
          <a:p>
            <a:pPr>
              <a:defRPr>
                <a:solidFill>
                  <a:schemeClr val="bg2"/>
                </a:solidFill>
              </a:defRPr>
            </a:pPr>
            <a:endParaRPr lang="fr-FR"/>
          </a:p>
        </c:txPr>
        <c:crossAx val="539304528"/>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3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75413056"/>
        <c:axId val="475412664"/>
      </c:scatterChart>
      <c:valAx>
        <c:axId val="475413056"/>
        <c:scaling>
          <c:orientation val="minMax"/>
          <c:max val="16"/>
          <c:min val="0"/>
        </c:scaling>
        <c:delete val="0"/>
        <c:axPos val="b"/>
        <c:numFmt formatCode="General" sourceLinked="1"/>
        <c:majorTickMark val="out"/>
        <c:minorTickMark val="none"/>
        <c:tickLblPos val="nextTo"/>
        <c:crossAx val="475412664"/>
        <c:crosses val="autoZero"/>
        <c:crossBetween val="midCat"/>
        <c:majorUnit val="2"/>
      </c:valAx>
      <c:valAx>
        <c:axId val="475412664"/>
        <c:scaling>
          <c:orientation val="minMax"/>
          <c:max val="100"/>
        </c:scaling>
        <c:delete val="0"/>
        <c:axPos val="l"/>
        <c:numFmt formatCode="General" sourceLinked="1"/>
        <c:majorTickMark val="out"/>
        <c:minorTickMark val="none"/>
        <c:tickLblPos val="nextTo"/>
        <c:txPr>
          <a:bodyPr/>
          <a:lstStyle/>
          <a:p>
            <a:pPr>
              <a:defRPr sz="800">
                <a:solidFill>
                  <a:schemeClr val="bg2"/>
                </a:solidFill>
              </a:defRPr>
            </a:pPr>
            <a:endParaRPr lang="fr-FR"/>
          </a:p>
        </c:txPr>
        <c:crossAx val="47541305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9305704"/>
        <c:axId val="539303744"/>
      </c:scatterChart>
      <c:valAx>
        <c:axId val="539305704"/>
        <c:scaling>
          <c:orientation val="minMax"/>
          <c:max val="12"/>
          <c:min val="0"/>
        </c:scaling>
        <c:delete val="0"/>
        <c:axPos val="b"/>
        <c:numFmt formatCode="General" sourceLinked="1"/>
        <c:majorTickMark val="out"/>
        <c:minorTickMark val="none"/>
        <c:tickLblPos val="nextTo"/>
        <c:crossAx val="539303744"/>
        <c:crossesAt val="-2"/>
        <c:crossBetween val="midCat"/>
        <c:majorUnit val="6"/>
      </c:valAx>
      <c:valAx>
        <c:axId val="539303744"/>
        <c:scaling>
          <c:orientation val="minMax"/>
          <c:max val="2"/>
          <c:min val="-2"/>
        </c:scaling>
        <c:delete val="0"/>
        <c:axPos val="l"/>
        <c:numFmt formatCode="General" sourceLinked="1"/>
        <c:majorTickMark val="out"/>
        <c:minorTickMark val="none"/>
        <c:tickLblPos val="nextTo"/>
        <c:txPr>
          <a:bodyPr/>
          <a:lstStyle/>
          <a:p>
            <a:pPr>
              <a:defRPr>
                <a:solidFill>
                  <a:schemeClr val="bg2"/>
                </a:solidFill>
              </a:defRPr>
            </a:pPr>
            <a:endParaRPr lang="fr-FR"/>
          </a:p>
        </c:txPr>
        <c:crossAx val="539305704"/>
        <c:crosses val="autoZero"/>
        <c:crossBetween val="midCat"/>
        <c:majorUnit val="0.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9305312"/>
        <c:axId val="555612624"/>
      </c:scatterChart>
      <c:valAx>
        <c:axId val="539305312"/>
        <c:scaling>
          <c:orientation val="minMax"/>
          <c:max val="12"/>
          <c:min val="0"/>
        </c:scaling>
        <c:delete val="0"/>
        <c:axPos val="b"/>
        <c:numFmt formatCode="General" sourceLinked="1"/>
        <c:majorTickMark val="out"/>
        <c:minorTickMark val="none"/>
        <c:tickLblPos val="nextTo"/>
        <c:crossAx val="555612624"/>
        <c:crossesAt val="-6"/>
        <c:crossBetween val="midCat"/>
        <c:majorUnit val="6"/>
      </c:valAx>
      <c:valAx>
        <c:axId val="555612624"/>
        <c:scaling>
          <c:orientation val="minMax"/>
          <c:max val="2"/>
          <c:min val="-6"/>
        </c:scaling>
        <c:delete val="0"/>
        <c:axPos val="l"/>
        <c:numFmt formatCode="General" sourceLinked="1"/>
        <c:majorTickMark val="out"/>
        <c:minorTickMark val="none"/>
        <c:tickLblPos val="nextTo"/>
        <c:txPr>
          <a:bodyPr/>
          <a:lstStyle/>
          <a:p>
            <a:pPr>
              <a:defRPr>
                <a:solidFill>
                  <a:schemeClr val="bg2"/>
                </a:solidFill>
              </a:defRPr>
            </a:pPr>
            <a:endParaRPr lang="fr-FR"/>
          </a:p>
        </c:txPr>
        <c:crossAx val="539305312"/>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7032496"/>
        <c:axId val="537029360"/>
      </c:scatterChart>
      <c:valAx>
        <c:axId val="537032496"/>
        <c:scaling>
          <c:orientation val="minMax"/>
          <c:max val="12"/>
          <c:min val="0"/>
        </c:scaling>
        <c:delete val="0"/>
        <c:axPos val="b"/>
        <c:numFmt formatCode="General" sourceLinked="1"/>
        <c:majorTickMark val="out"/>
        <c:minorTickMark val="none"/>
        <c:tickLblPos val="nextTo"/>
        <c:crossAx val="537029360"/>
        <c:crossesAt val="-7"/>
        <c:crossBetween val="midCat"/>
        <c:majorUnit val="6"/>
      </c:valAx>
      <c:valAx>
        <c:axId val="537029360"/>
        <c:scaling>
          <c:orientation val="minMax"/>
          <c:max val="2"/>
          <c:min val="-7"/>
        </c:scaling>
        <c:delete val="0"/>
        <c:axPos val="l"/>
        <c:numFmt formatCode="General" sourceLinked="1"/>
        <c:majorTickMark val="out"/>
        <c:minorTickMark val="none"/>
        <c:tickLblPos val="nextTo"/>
        <c:txPr>
          <a:bodyPr/>
          <a:lstStyle/>
          <a:p>
            <a:pPr>
              <a:defRPr>
                <a:solidFill>
                  <a:schemeClr val="bg2"/>
                </a:solidFill>
              </a:defRPr>
            </a:pPr>
            <a:endParaRPr lang="fr-FR"/>
          </a:p>
        </c:txPr>
        <c:crossAx val="537032496"/>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620376"/>
        <c:axId val="530627040"/>
      </c:scatterChart>
      <c:valAx>
        <c:axId val="530620376"/>
        <c:scaling>
          <c:orientation val="minMax"/>
          <c:max val="100"/>
          <c:min val="0"/>
        </c:scaling>
        <c:delete val="0"/>
        <c:axPos val="b"/>
        <c:numFmt formatCode="General" sourceLinked="1"/>
        <c:majorTickMark val="out"/>
        <c:minorTickMark val="none"/>
        <c:tickLblPos val="nextTo"/>
        <c:crossAx val="530627040"/>
        <c:crosses val="autoZero"/>
        <c:crossBetween val="midCat"/>
        <c:majorUnit val="20"/>
      </c:valAx>
      <c:valAx>
        <c:axId val="530627040"/>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53062037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0622728"/>
        <c:axId val="530626256"/>
      </c:scatterChart>
      <c:valAx>
        <c:axId val="530622728"/>
        <c:scaling>
          <c:orientation val="minMax"/>
          <c:max val="100"/>
          <c:min val="0"/>
        </c:scaling>
        <c:delete val="0"/>
        <c:axPos val="b"/>
        <c:numFmt formatCode="General" sourceLinked="1"/>
        <c:majorTickMark val="out"/>
        <c:minorTickMark val="none"/>
        <c:tickLblPos val="nextTo"/>
        <c:crossAx val="530626256"/>
        <c:crosses val="autoZero"/>
        <c:crossBetween val="midCat"/>
        <c:majorUnit val="20"/>
      </c:valAx>
      <c:valAx>
        <c:axId val="530626256"/>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530622728"/>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7026616"/>
        <c:axId val="537027792"/>
      </c:scatterChart>
      <c:valAx>
        <c:axId val="537026616"/>
        <c:scaling>
          <c:orientation val="minMax"/>
          <c:max val="40"/>
          <c:min val="0"/>
        </c:scaling>
        <c:delete val="1"/>
        <c:axPos val="b"/>
        <c:numFmt formatCode="General" sourceLinked="1"/>
        <c:majorTickMark val="out"/>
        <c:minorTickMark val="none"/>
        <c:tickLblPos val="nextTo"/>
        <c:crossAx val="537027792"/>
        <c:crossesAt val="0"/>
        <c:crossBetween val="midCat"/>
        <c:majorUnit val="10"/>
      </c:valAx>
      <c:valAx>
        <c:axId val="537027792"/>
        <c:scaling>
          <c:orientation val="minMax"/>
          <c:max val="4"/>
          <c:min val="-4"/>
        </c:scaling>
        <c:delete val="0"/>
        <c:axPos val="l"/>
        <c:numFmt formatCode="General" sourceLinked="1"/>
        <c:majorTickMark val="out"/>
        <c:minorTickMark val="none"/>
        <c:tickLblPos val="nextTo"/>
        <c:txPr>
          <a:bodyPr/>
          <a:lstStyle/>
          <a:p>
            <a:pPr>
              <a:defRPr>
                <a:solidFill>
                  <a:schemeClr val="bg2"/>
                </a:solidFill>
              </a:defRPr>
            </a:pPr>
            <a:endParaRPr lang="fr-FR"/>
          </a:p>
        </c:txPr>
        <c:crossAx val="537026616"/>
        <c:crosses val="autoZero"/>
        <c:crossBetween val="midCat"/>
        <c:majorUnit val="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17176871184363"/>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0097648"/>
        <c:axId val="543486432"/>
      </c:scatterChart>
      <c:valAx>
        <c:axId val="540097648"/>
        <c:scaling>
          <c:orientation val="minMax"/>
          <c:max val="100"/>
          <c:min val="0"/>
        </c:scaling>
        <c:delete val="0"/>
        <c:axPos val="b"/>
        <c:numFmt formatCode="General" sourceLinked="1"/>
        <c:majorTickMark val="out"/>
        <c:minorTickMark val="none"/>
        <c:tickLblPos val="nextTo"/>
        <c:crossAx val="543486432"/>
        <c:crosses val="autoZero"/>
        <c:crossBetween val="midCat"/>
        <c:majorUnit val="20"/>
      </c:valAx>
      <c:valAx>
        <c:axId val="543486432"/>
        <c:scaling>
          <c:orientation val="minMax"/>
          <c:max val="1"/>
        </c:scaling>
        <c:delete val="0"/>
        <c:axPos val="l"/>
        <c:numFmt formatCode="General" sourceLinked="1"/>
        <c:majorTickMark val="out"/>
        <c:minorTickMark val="none"/>
        <c:tickLblPos val="nextTo"/>
        <c:txPr>
          <a:bodyPr/>
          <a:lstStyle/>
          <a:p>
            <a:pPr>
              <a:defRPr>
                <a:solidFill>
                  <a:schemeClr val="bg2"/>
                </a:solidFill>
              </a:defRPr>
            </a:pPr>
            <a:endParaRPr lang="fr-FR"/>
          </a:p>
        </c:txPr>
        <c:crossAx val="540097648"/>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6270931770108299"/>
          <c:y val="4.5981994064151599E-2"/>
          <c:w val="0.78461325647912805"/>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4EB-427A-94A3-1B70D99D2EFC}"/>
            </c:ext>
          </c:extLst>
        </c:ser>
        <c:dLbls>
          <c:showLegendKey val="0"/>
          <c:showVal val="0"/>
          <c:showCatName val="0"/>
          <c:showSerName val="0"/>
          <c:showPercent val="0"/>
          <c:showBubbleSize val="0"/>
        </c:dLbls>
        <c:axId val="543492104"/>
        <c:axId val="544092600"/>
      </c:scatterChart>
      <c:valAx>
        <c:axId val="543492104"/>
        <c:scaling>
          <c:orientation val="minMax"/>
          <c:max val="6"/>
          <c:min val="0"/>
        </c:scaling>
        <c:delete val="0"/>
        <c:axPos val="b"/>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4092600"/>
        <c:crosses val="autoZero"/>
        <c:crossBetween val="midCat"/>
        <c:majorUnit val="1"/>
      </c:valAx>
      <c:valAx>
        <c:axId val="544092600"/>
        <c:scaling>
          <c:orientation val="minMax"/>
          <c:max val="100"/>
          <c:min val="0"/>
        </c:scaling>
        <c:delete val="0"/>
        <c:axPos val="l"/>
        <c:numFmt formatCode="General" sourceLinked="1"/>
        <c:majorTickMark val="out"/>
        <c:minorTickMark val="none"/>
        <c:tickLblPos val="nextTo"/>
        <c:spPr>
          <a:ln>
            <a:solidFill>
              <a:schemeClr val="tx1">
                <a:lumMod val="75000"/>
                <a:lumOff val="25000"/>
              </a:schemeClr>
            </a:solidFill>
          </a:ln>
        </c:spPr>
        <c:txPr>
          <a:bodyPr/>
          <a:lstStyle/>
          <a:p>
            <a:pPr>
              <a:defRPr sz="900">
                <a:solidFill>
                  <a:schemeClr val="tx1">
                    <a:lumMod val="65000"/>
                    <a:lumOff val="35000"/>
                  </a:schemeClr>
                </a:solidFill>
              </a:defRPr>
            </a:pPr>
            <a:endParaRPr lang="fr-FR"/>
          </a:p>
        </c:txPr>
        <c:crossAx val="543492104"/>
        <c:crosses val="autoZero"/>
        <c:crossBetween val="midCat"/>
        <c:majorUnit val="20"/>
      </c:valAx>
    </c:plotArea>
    <c:plotVisOnly val="1"/>
    <c:dispBlanksAs val="gap"/>
    <c:showDLblsOverMax val="0"/>
  </c:chart>
  <c:txPr>
    <a:bodyPr/>
    <a:lstStyle/>
    <a:p>
      <a:pPr>
        <a:defRPr sz="800">
          <a:latin typeface="Arial" panose="020B0604020202020204" pitchFamily="34" charset="0"/>
          <a:cs typeface="Arial" panose="020B0604020202020204" pitchFamily="34" charset="0"/>
        </a:defRPr>
      </a:pPr>
      <a:endParaRPr lang="fr-FR"/>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ln>
              <a:noFill/>
            </a:ln>
          </c:spPr>
          <c:dPt>
            <c:idx val="0"/>
            <c:bubble3D val="0"/>
            <c:spPr>
              <a:solidFill>
                <a:schemeClr val="bg1">
                  <a:lumMod val="85000"/>
                </a:schemeClr>
              </a:solidFill>
              <a:ln w="19050">
                <a:noFill/>
              </a:ln>
              <a:effectLst/>
            </c:spPr>
            <c:extLst>
              <c:ext xmlns:c16="http://schemas.microsoft.com/office/drawing/2014/chart" uri="{C3380CC4-5D6E-409C-BE32-E72D297353CC}">
                <c16:uniqueId val="{00000001-D535-406E-8555-7AD4D4495DF4}"/>
              </c:ext>
            </c:extLst>
          </c:dPt>
          <c:dPt>
            <c:idx val="1"/>
            <c:bubble3D val="0"/>
            <c:spPr>
              <a:solidFill>
                <a:schemeClr val="accent6"/>
              </a:solidFill>
              <a:ln w="19050">
                <a:noFill/>
              </a:ln>
              <a:effectLst/>
            </c:spPr>
            <c:extLst>
              <c:ext xmlns:c16="http://schemas.microsoft.com/office/drawing/2014/chart" uri="{C3380CC4-5D6E-409C-BE32-E72D297353CC}">
                <c16:uniqueId val="{00000003-D535-406E-8555-7AD4D4495DF4}"/>
              </c:ext>
            </c:extLst>
          </c:dPt>
          <c:dPt>
            <c:idx val="2"/>
            <c:bubble3D val="0"/>
            <c:spPr>
              <a:solidFill>
                <a:schemeClr val="accent2"/>
              </a:solidFill>
              <a:ln w="19050">
                <a:noFill/>
              </a:ln>
              <a:effectLst/>
            </c:spPr>
            <c:extLst>
              <c:ext xmlns:c16="http://schemas.microsoft.com/office/drawing/2014/chart" uri="{C3380CC4-5D6E-409C-BE32-E72D297353CC}">
                <c16:uniqueId val="{00000005-D535-406E-8555-7AD4D4495DF4}"/>
              </c:ext>
            </c:extLst>
          </c:dPt>
          <c:cat>
            <c:strRef>
              <c:f>Feuil1!$A$2:$A$4</c:f>
              <c:strCache>
                <c:ptCount val="3"/>
                <c:pt idx="0">
                  <c:v>1er trim.</c:v>
                </c:pt>
                <c:pt idx="1">
                  <c:v>2e trim.</c:v>
                </c:pt>
                <c:pt idx="2">
                  <c:v>3e trim.</c:v>
                </c:pt>
              </c:strCache>
            </c:strRef>
          </c:cat>
          <c:val>
            <c:numRef>
              <c:f>Feuil1!$B$2:$B$4</c:f>
              <c:numCache>
                <c:formatCode>General</c:formatCode>
                <c:ptCount val="3"/>
                <c:pt idx="0">
                  <c:v>59</c:v>
                </c:pt>
                <c:pt idx="1">
                  <c:v>27</c:v>
                </c:pt>
                <c:pt idx="2">
                  <c:v>14</c:v>
                </c:pt>
              </c:numCache>
            </c:numRef>
          </c:val>
          <c:extLst>
            <c:ext xmlns:c16="http://schemas.microsoft.com/office/drawing/2014/chart" uri="{C3380CC4-5D6E-409C-BE32-E72D297353CC}">
              <c16:uniqueId val="{00000006-D535-406E-8555-7AD4D4495DF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ln>
              <a:noFill/>
            </a:ln>
          </c:spPr>
          <c:dPt>
            <c:idx val="0"/>
            <c:bubble3D val="0"/>
            <c:spPr>
              <a:solidFill>
                <a:schemeClr val="bg1">
                  <a:lumMod val="85000"/>
                </a:schemeClr>
              </a:solidFill>
              <a:ln w="19050">
                <a:noFill/>
              </a:ln>
              <a:effectLst/>
            </c:spPr>
            <c:extLst>
              <c:ext xmlns:c16="http://schemas.microsoft.com/office/drawing/2014/chart" uri="{C3380CC4-5D6E-409C-BE32-E72D297353CC}">
                <c16:uniqueId val="{00000001-191F-45E5-9CAE-E310E5F8770A}"/>
              </c:ext>
            </c:extLst>
          </c:dPt>
          <c:dPt>
            <c:idx val="1"/>
            <c:bubble3D val="0"/>
            <c:spPr>
              <a:solidFill>
                <a:schemeClr val="accent5">
                  <a:lumMod val="75000"/>
                </a:schemeClr>
              </a:solidFill>
              <a:ln w="19050">
                <a:noFill/>
              </a:ln>
              <a:effectLst/>
            </c:spPr>
            <c:extLst>
              <c:ext xmlns:c16="http://schemas.microsoft.com/office/drawing/2014/chart" uri="{C3380CC4-5D6E-409C-BE32-E72D297353CC}">
                <c16:uniqueId val="{00000003-191F-45E5-9CAE-E310E5F8770A}"/>
              </c:ext>
            </c:extLst>
          </c:dPt>
          <c:dPt>
            <c:idx val="2"/>
            <c:bubble3D val="0"/>
            <c:spPr>
              <a:solidFill>
                <a:schemeClr val="accent3"/>
              </a:solidFill>
              <a:ln w="19050">
                <a:noFill/>
              </a:ln>
              <a:effectLst/>
            </c:spPr>
            <c:extLst>
              <c:ext xmlns:c16="http://schemas.microsoft.com/office/drawing/2014/chart" uri="{C3380CC4-5D6E-409C-BE32-E72D297353CC}">
                <c16:uniqueId val="{00000005-191F-45E5-9CAE-E310E5F8770A}"/>
              </c:ext>
            </c:extLst>
          </c:dPt>
          <c:cat>
            <c:strRef>
              <c:f>Feuil1!$A$2:$A$4</c:f>
              <c:strCache>
                <c:ptCount val="3"/>
                <c:pt idx="0">
                  <c:v>1er trim.</c:v>
                </c:pt>
                <c:pt idx="1">
                  <c:v>2e trim.</c:v>
                </c:pt>
                <c:pt idx="2">
                  <c:v>3e trim.</c:v>
                </c:pt>
              </c:strCache>
            </c:strRef>
          </c:cat>
          <c:val>
            <c:numRef>
              <c:f>Feuil1!$B$2:$B$4</c:f>
              <c:numCache>
                <c:formatCode>General</c:formatCode>
                <c:ptCount val="3"/>
                <c:pt idx="0">
                  <c:v>91</c:v>
                </c:pt>
                <c:pt idx="1">
                  <c:v>9</c:v>
                </c:pt>
                <c:pt idx="2">
                  <c:v>0</c:v>
                </c:pt>
              </c:numCache>
            </c:numRef>
          </c:val>
          <c:extLst>
            <c:ext xmlns:c16="http://schemas.microsoft.com/office/drawing/2014/chart" uri="{C3380CC4-5D6E-409C-BE32-E72D297353CC}">
              <c16:uniqueId val="{00000006-191F-45E5-9CAE-E310E5F8770A}"/>
            </c:ext>
          </c:extLst>
        </c:ser>
        <c:dLbls>
          <c:showLegendKey val="0"/>
          <c:showVal val="0"/>
          <c:showCatName val="0"/>
          <c:showSerName val="0"/>
          <c:showPercent val="0"/>
          <c:showBubbleSize val="0"/>
          <c:showLeaderLines val="1"/>
        </c:dLbls>
        <c:firstSliceAng val="300"/>
      </c:pieChart>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3.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0.png"/></Relationships>
</file>

<file path=ppt/drawings/drawing1.xml><?xml version="1.0" encoding="utf-8"?>
<c:userShapes xmlns:c="http://schemas.openxmlformats.org/drawingml/2006/chart">
  <cdr:relSizeAnchor xmlns:cdr="http://schemas.openxmlformats.org/drawingml/2006/chartDrawing">
    <cdr:from>
      <cdr:x>0.10773</cdr:x>
      <cdr:y>0.53627</cdr:y>
    </cdr:from>
    <cdr:to>
      <cdr:x>0.51854</cdr:x>
      <cdr:y>0.866</cdr:y>
    </cdr:to>
    <cdr:sp macro="" textlink="">
      <cdr:nvSpPr>
        <cdr:cNvPr id="2" name="Forme libre : forme 1">
          <a:extLst xmlns:a="http://schemas.openxmlformats.org/drawingml/2006/main">
            <a:ext uri="{FF2B5EF4-FFF2-40B4-BE49-F238E27FC236}">
              <a16:creationId xmlns:a16="http://schemas.microsoft.com/office/drawing/2014/main" id="{8A499D69-1EBA-4A91-A4F8-93097DC60C7D}"/>
            </a:ext>
          </a:extLst>
        </cdr:cNvPr>
        <cdr:cNvSpPr/>
      </cdr:nvSpPr>
      <cdr:spPr>
        <a:xfrm xmlns:a="http://schemas.openxmlformats.org/drawingml/2006/main">
          <a:off x="172570" y="923832"/>
          <a:ext cx="658091" cy="568036"/>
        </a:xfrm>
        <a:custGeom xmlns:a="http://schemas.openxmlformats.org/drawingml/2006/main">
          <a:avLst/>
          <a:gdLst>
            <a:gd name="connsiteX0" fmla="*/ 0 w 658091"/>
            <a:gd name="connsiteY0" fmla="*/ 568036 h 568036"/>
            <a:gd name="connsiteX1" fmla="*/ 55418 w 658091"/>
            <a:gd name="connsiteY1" fmla="*/ 496455 h 568036"/>
            <a:gd name="connsiteX2" fmla="*/ 127000 w 658091"/>
            <a:gd name="connsiteY2" fmla="*/ 397164 h 568036"/>
            <a:gd name="connsiteX3" fmla="*/ 180109 w 658091"/>
            <a:gd name="connsiteY3" fmla="*/ 314036 h 568036"/>
            <a:gd name="connsiteX4" fmla="*/ 254000 w 658091"/>
            <a:gd name="connsiteY4" fmla="*/ 249382 h 568036"/>
            <a:gd name="connsiteX5" fmla="*/ 323273 w 658091"/>
            <a:gd name="connsiteY5" fmla="*/ 210127 h 568036"/>
            <a:gd name="connsiteX6" fmla="*/ 385618 w 658091"/>
            <a:gd name="connsiteY6" fmla="*/ 150091 h 568036"/>
            <a:gd name="connsiteX7" fmla="*/ 447964 w 658091"/>
            <a:gd name="connsiteY7" fmla="*/ 115455 h 568036"/>
            <a:gd name="connsiteX8" fmla="*/ 526473 w 658091"/>
            <a:gd name="connsiteY8" fmla="*/ 64655 h 568036"/>
            <a:gd name="connsiteX9" fmla="*/ 577273 w 658091"/>
            <a:gd name="connsiteY9" fmla="*/ 27709 h 568036"/>
            <a:gd name="connsiteX10" fmla="*/ 658091 w 658091"/>
            <a:gd name="connsiteY10" fmla="*/ 0 h 56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091" h="568036">
              <a:moveTo>
                <a:pt x="0" y="568036"/>
              </a:moveTo>
              <a:lnTo>
                <a:pt x="55418" y="496455"/>
              </a:lnTo>
              <a:lnTo>
                <a:pt x="127000" y="397164"/>
              </a:lnTo>
              <a:lnTo>
                <a:pt x="180109" y="314036"/>
              </a:lnTo>
              <a:lnTo>
                <a:pt x="254000" y="249382"/>
              </a:lnTo>
              <a:lnTo>
                <a:pt x="323273" y="210127"/>
              </a:lnTo>
              <a:lnTo>
                <a:pt x="385618" y="150091"/>
              </a:lnTo>
              <a:lnTo>
                <a:pt x="447964" y="115455"/>
              </a:lnTo>
              <a:lnTo>
                <a:pt x="526473" y="64655"/>
              </a:lnTo>
              <a:lnTo>
                <a:pt x="577273" y="27709"/>
              </a:lnTo>
              <a:lnTo>
                <a:pt x="658091" y="0"/>
              </a:lnTo>
            </a:path>
          </a:pathLst>
        </a:custGeom>
        <a:noFill xmlns:a="http://schemas.openxmlformats.org/drawingml/2006/main"/>
        <a:ln xmlns:a="http://schemas.openxmlformats.org/drawingml/2006/main" w="19050">
          <a:solidFill>
            <a:schemeClr val="accent3"/>
          </a:solidFill>
        </a:l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2.xml><?xml version="1.0" encoding="utf-8"?>
<c:userShapes xmlns:c="http://schemas.openxmlformats.org/drawingml/2006/chart">
  <cdr:relSizeAnchor xmlns:cdr="http://schemas.openxmlformats.org/drawingml/2006/chartDrawing">
    <cdr:from>
      <cdr:x>0.15795</cdr:x>
      <cdr:y>0.05311</cdr:y>
    </cdr:from>
    <cdr:to>
      <cdr:x>0.92628</cdr:x>
      <cdr:y>0.27419</cdr:y>
    </cdr:to>
    <cdr:sp macro="" textlink="">
      <cdr:nvSpPr>
        <cdr:cNvPr id="2" name="Forme libre 1"/>
        <cdr:cNvSpPr/>
      </cdr:nvSpPr>
      <cdr:spPr>
        <a:xfrm xmlns:a="http://schemas.openxmlformats.org/drawingml/2006/main">
          <a:off x="721369" y="139032"/>
          <a:ext cx="3509154" cy="578734"/>
        </a:xfrm>
        <a:custGeom xmlns:a="http://schemas.openxmlformats.org/drawingml/2006/main">
          <a:avLst/>
          <a:gdLst>
            <a:gd name="connsiteX0" fmla="*/ 2947686 w 2947686"/>
            <a:gd name="connsiteY0" fmla="*/ 470703 h 486136"/>
            <a:gd name="connsiteX1" fmla="*/ 2554147 w 2947686"/>
            <a:gd name="connsiteY1" fmla="*/ 486136 h 486136"/>
            <a:gd name="connsiteX2" fmla="*/ 2457692 w 2947686"/>
            <a:gd name="connsiteY2" fmla="*/ 455271 h 486136"/>
            <a:gd name="connsiteX3" fmla="*/ 2341945 w 2947686"/>
            <a:gd name="connsiteY3" fmla="*/ 435979 h 486136"/>
            <a:gd name="connsiteX4" fmla="*/ 2291788 w 2947686"/>
            <a:gd name="connsiteY4" fmla="*/ 424405 h 486136"/>
            <a:gd name="connsiteX5" fmla="*/ 2172183 w 2947686"/>
            <a:gd name="connsiteY5" fmla="*/ 405114 h 486136"/>
            <a:gd name="connsiteX6" fmla="*/ 1971555 w 2947686"/>
            <a:gd name="connsiteY6" fmla="*/ 389681 h 486136"/>
            <a:gd name="connsiteX7" fmla="*/ 1693762 w 2947686"/>
            <a:gd name="connsiteY7" fmla="*/ 339524 h 486136"/>
            <a:gd name="connsiteX8" fmla="*/ 1527859 w 2947686"/>
            <a:gd name="connsiteY8" fmla="*/ 316374 h 486136"/>
            <a:gd name="connsiteX9" fmla="*/ 1257783 w 2947686"/>
            <a:gd name="connsiteY9" fmla="*/ 281650 h 486136"/>
            <a:gd name="connsiteX10" fmla="*/ 956841 w 2947686"/>
            <a:gd name="connsiteY10" fmla="*/ 250784 h 486136"/>
            <a:gd name="connsiteX11" fmla="*/ 694481 w 2947686"/>
            <a:gd name="connsiteY11" fmla="*/ 189053 h 486136"/>
            <a:gd name="connsiteX12" fmla="*/ 632750 w 2947686"/>
            <a:gd name="connsiteY12" fmla="*/ 177478 h 486136"/>
            <a:gd name="connsiteX13" fmla="*/ 478421 w 2947686"/>
            <a:gd name="connsiteY13" fmla="*/ 142754 h 486136"/>
            <a:gd name="connsiteX14" fmla="*/ 266218 w 2947686"/>
            <a:gd name="connsiteY14" fmla="*/ 65589 h 486136"/>
            <a:gd name="connsiteX15" fmla="*/ 0 w 2947686"/>
            <a:gd name="connsiteY15" fmla="*/ 0 h 48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47686" h="486136">
              <a:moveTo>
                <a:pt x="2947686" y="470703"/>
              </a:moveTo>
              <a:lnTo>
                <a:pt x="2554147" y="486136"/>
              </a:lnTo>
              <a:lnTo>
                <a:pt x="2457692" y="455271"/>
              </a:lnTo>
              <a:lnTo>
                <a:pt x="2341945" y="435979"/>
              </a:lnTo>
              <a:lnTo>
                <a:pt x="2291788" y="424405"/>
              </a:lnTo>
              <a:lnTo>
                <a:pt x="2172183" y="405114"/>
              </a:lnTo>
              <a:lnTo>
                <a:pt x="1971555" y="389681"/>
              </a:lnTo>
              <a:lnTo>
                <a:pt x="1693762" y="339524"/>
              </a:lnTo>
              <a:lnTo>
                <a:pt x="1527859" y="316374"/>
              </a:lnTo>
              <a:lnTo>
                <a:pt x="1257783" y="281650"/>
              </a:lnTo>
              <a:lnTo>
                <a:pt x="956841" y="250784"/>
              </a:lnTo>
              <a:lnTo>
                <a:pt x="694481" y="189053"/>
              </a:lnTo>
              <a:cubicBezTo>
                <a:pt x="648508" y="175261"/>
                <a:pt x="669326" y="177478"/>
                <a:pt x="632750" y="177478"/>
              </a:cubicBezTo>
              <a:lnTo>
                <a:pt x="478421" y="142754"/>
              </a:lnTo>
              <a:lnTo>
                <a:pt x="266218" y="65589"/>
              </a:lnTo>
              <a:lnTo>
                <a:pt x="0" y="0"/>
              </a:lnTo>
            </a:path>
          </a:pathLst>
        </a:custGeom>
        <a:noFill xmlns:a="http://schemas.openxmlformats.org/drawingml/2006/main"/>
        <a:ln xmlns:a="http://schemas.openxmlformats.org/drawingml/2006/main" w="28575">
          <a:solidFill>
            <a:schemeClr val="accent5"/>
          </a:solidFill>
        </a:l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3.xml><?xml version="1.0" encoding="utf-8"?>
<c:userShapes xmlns:c="http://schemas.openxmlformats.org/drawingml/2006/chart">
  <cdr:relSizeAnchor xmlns:cdr="http://schemas.openxmlformats.org/drawingml/2006/chartDrawing">
    <cdr:from>
      <cdr:x>0.19092</cdr:x>
      <cdr:y>0.18398</cdr:y>
    </cdr:from>
    <cdr:to>
      <cdr:x>0.90659</cdr:x>
      <cdr:y>0.57171</cdr:y>
    </cdr:to>
    <cdr:sp macro="" textlink="">
      <cdr:nvSpPr>
        <cdr:cNvPr id="2" name="Forme libre 1"/>
        <cdr:cNvSpPr/>
      </cdr:nvSpPr>
      <cdr:spPr>
        <a:xfrm xmlns:a="http://schemas.openxmlformats.org/drawingml/2006/main">
          <a:off x="706937" y="481623"/>
          <a:ext cx="2649968" cy="1014972"/>
        </a:xfrm>
        <a:custGeom xmlns:a="http://schemas.openxmlformats.org/drawingml/2006/main">
          <a:avLst/>
          <a:gdLst>
            <a:gd name="connsiteX0" fmla="*/ 0 w 2649968"/>
            <a:gd name="connsiteY0" fmla="*/ 0 h 1014972"/>
            <a:gd name="connsiteX1" fmla="*/ 111163 w 2649968"/>
            <a:gd name="connsiteY1" fmla="*/ 43030 h 1014972"/>
            <a:gd name="connsiteX2" fmla="*/ 175709 w 2649968"/>
            <a:gd name="connsiteY2" fmla="*/ 64545 h 1014972"/>
            <a:gd name="connsiteX3" fmla="*/ 258184 w 2649968"/>
            <a:gd name="connsiteY3" fmla="*/ 182880 h 1014972"/>
            <a:gd name="connsiteX4" fmla="*/ 286871 w 2649968"/>
            <a:gd name="connsiteY4" fmla="*/ 261769 h 1014972"/>
            <a:gd name="connsiteX5" fmla="*/ 448236 w 2649968"/>
            <a:gd name="connsiteY5" fmla="*/ 333487 h 1014972"/>
            <a:gd name="connsiteX6" fmla="*/ 537883 w 2649968"/>
            <a:gd name="connsiteY6" fmla="*/ 380103 h 1014972"/>
            <a:gd name="connsiteX7" fmla="*/ 649045 w 2649968"/>
            <a:gd name="connsiteY7" fmla="*/ 466164 h 1014972"/>
            <a:gd name="connsiteX8" fmla="*/ 749450 w 2649968"/>
            <a:gd name="connsiteY8" fmla="*/ 584498 h 1014972"/>
            <a:gd name="connsiteX9" fmla="*/ 921572 w 2649968"/>
            <a:gd name="connsiteY9" fmla="*/ 763792 h 1014972"/>
            <a:gd name="connsiteX10" fmla="*/ 1004048 w 2649968"/>
            <a:gd name="connsiteY10" fmla="*/ 910814 h 1014972"/>
            <a:gd name="connsiteX11" fmla="*/ 1129553 w 2649968"/>
            <a:gd name="connsiteY11" fmla="*/ 996875 h 1014972"/>
            <a:gd name="connsiteX12" fmla="*/ 1244302 w 2649968"/>
            <a:gd name="connsiteY12" fmla="*/ 1011218 h 1014972"/>
            <a:gd name="connsiteX13" fmla="*/ 1405666 w 2649968"/>
            <a:gd name="connsiteY13" fmla="*/ 946672 h 1014972"/>
            <a:gd name="connsiteX14" fmla="*/ 1588546 w 2649968"/>
            <a:gd name="connsiteY14" fmla="*/ 928743 h 1014972"/>
            <a:gd name="connsiteX15" fmla="*/ 1735568 w 2649968"/>
            <a:gd name="connsiteY15" fmla="*/ 878541 h 1014972"/>
            <a:gd name="connsiteX16" fmla="*/ 1889760 w 2649968"/>
            <a:gd name="connsiteY16" fmla="*/ 828338 h 1014972"/>
            <a:gd name="connsiteX17" fmla="*/ 2036782 w 2649968"/>
            <a:gd name="connsiteY17" fmla="*/ 799651 h 1014972"/>
            <a:gd name="connsiteX18" fmla="*/ 2140772 w 2649968"/>
            <a:gd name="connsiteY18" fmla="*/ 831924 h 1014972"/>
            <a:gd name="connsiteX19" fmla="*/ 2219662 w 2649968"/>
            <a:gd name="connsiteY19" fmla="*/ 835510 h 1014972"/>
            <a:gd name="connsiteX20" fmla="*/ 2352339 w 2649968"/>
            <a:gd name="connsiteY20" fmla="*/ 864197 h 1014972"/>
            <a:gd name="connsiteX21" fmla="*/ 2413299 w 2649968"/>
            <a:gd name="connsiteY21" fmla="*/ 839096 h 1014972"/>
            <a:gd name="connsiteX22" fmla="*/ 2513704 w 2649968"/>
            <a:gd name="connsiteY22" fmla="*/ 831924 h 1014972"/>
            <a:gd name="connsiteX23" fmla="*/ 2649968 w 2649968"/>
            <a:gd name="connsiteY23" fmla="*/ 692075 h 101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49968" h="1014972">
              <a:moveTo>
                <a:pt x="0" y="0"/>
              </a:moveTo>
              <a:lnTo>
                <a:pt x="111163" y="43030"/>
              </a:lnTo>
              <a:cubicBezTo>
                <a:pt x="140448" y="53788"/>
                <a:pt x="151205" y="41237"/>
                <a:pt x="175709" y="64545"/>
              </a:cubicBezTo>
              <a:cubicBezTo>
                <a:pt x="200213" y="87853"/>
                <a:pt x="239657" y="150009"/>
                <a:pt x="258184" y="182880"/>
              </a:cubicBezTo>
              <a:cubicBezTo>
                <a:pt x="276711" y="215751"/>
                <a:pt x="255196" y="236668"/>
                <a:pt x="286871" y="261769"/>
              </a:cubicBezTo>
              <a:cubicBezTo>
                <a:pt x="318546" y="286870"/>
                <a:pt x="406401" y="313765"/>
                <a:pt x="448236" y="333487"/>
              </a:cubicBezTo>
              <a:cubicBezTo>
                <a:pt x="490071" y="353209"/>
                <a:pt x="504415" y="357990"/>
                <a:pt x="537883" y="380103"/>
              </a:cubicBezTo>
              <a:cubicBezTo>
                <a:pt x="571351" y="402216"/>
                <a:pt x="613784" y="432098"/>
                <a:pt x="649045" y="466164"/>
              </a:cubicBezTo>
              <a:cubicBezTo>
                <a:pt x="684306" y="500230"/>
                <a:pt x="704029" y="534893"/>
                <a:pt x="749450" y="584498"/>
              </a:cubicBezTo>
              <a:cubicBezTo>
                <a:pt x="794871" y="634103"/>
                <a:pt x="879139" y="709406"/>
                <a:pt x="921572" y="763792"/>
              </a:cubicBezTo>
              <a:cubicBezTo>
                <a:pt x="964005" y="818178"/>
                <a:pt x="969385" y="871967"/>
                <a:pt x="1004048" y="910814"/>
              </a:cubicBezTo>
              <a:cubicBezTo>
                <a:pt x="1038711" y="949661"/>
                <a:pt x="1089511" y="980141"/>
                <a:pt x="1129553" y="996875"/>
              </a:cubicBezTo>
              <a:cubicBezTo>
                <a:pt x="1169595" y="1013609"/>
                <a:pt x="1198283" y="1019585"/>
                <a:pt x="1244302" y="1011218"/>
              </a:cubicBezTo>
              <a:cubicBezTo>
                <a:pt x="1290321" y="1002851"/>
                <a:pt x="1348292" y="960418"/>
                <a:pt x="1405666" y="946672"/>
              </a:cubicBezTo>
              <a:cubicBezTo>
                <a:pt x="1463040" y="932926"/>
                <a:pt x="1533562" y="940098"/>
                <a:pt x="1588546" y="928743"/>
              </a:cubicBezTo>
              <a:cubicBezTo>
                <a:pt x="1643530" y="917388"/>
                <a:pt x="1735568" y="878541"/>
                <a:pt x="1735568" y="878541"/>
              </a:cubicBezTo>
              <a:cubicBezTo>
                <a:pt x="1785770" y="861807"/>
                <a:pt x="1839558" y="841486"/>
                <a:pt x="1889760" y="828338"/>
              </a:cubicBezTo>
              <a:cubicBezTo>
                <a:pt x="1939962" y="815190"/>
                <a:pt x="1994947" y="799053"/>
                <a:pt x="2036782" y="799651"/>
              </a:cubicBezTo>
              <a:cubicBezTo>
                <a:pt x="2078617" y="800249"/>
                <a:pt x="2110292" y="825948"/>
                <a:pt x="2140772" y="831924"/>
              </a:cubicBezTo>
              <a:cubicBezTo>
                <a:pt x="2171252" y="837900"/>
                <a:pt x="2184401" y="830131"/>
                <a:pt x="2219662" y="835510"/>
              </a:cubicBezTo>
              <a:cubicBezTo>
                <a:pt x="2254923" y="840889"/>
                <a:pt x="2320066" y="863599"/>
                <a:pt x="2352339" y="864197"/>
              </a:cubicBezTo>
              <a:cubicBezTo>
                <a:pt x="2384612" y="864795"/>
                <a:pt x="2386405" y="844475"/>
                <a:pt x="2413299" y="839096"/>
              </a:cubicBezTo>
              <a:cubicBezTo>
                <a:pt x="2440193" y="833717"/>
                <a:pt x="2474259" y="856427"/>
                <a:pt x="2513704" y="831924"/>
              </a:cubicBezTo>
              <a:cubicBezTo>
                <a:pt x="2553149" y="807421"/>
                <a:pt x="2601558" y="749748"/>
                <a:pt x="2649968" y="692075"/>
              </a:cubicBezTo>
            </a:path>
          </a:pathLst>
        </a:custGeom>
        <a:noFill xmlns:a="http://schemas.openxmlformats.org/drawingml/2006/main"/>
        <a:ln xmlns:a="http://schemas.openxmlformats.org/drawingml/2006/main" w="28575">
          <a:solidFill>
            <a:schemeClr val="accent5"/>
          </a:solidFill>
        </a:l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4.xml><?xml version="1.0" encoding="utf-8"?>
<c:userShapes xmlns:c="http://schemas.openxmlformats.org/drawingml/2006/chart">
  <cdr:relSizeAnchor xmlns:cdr="http://schemas.openxmlformats.org/drawingml/2006/chartDrawing">
    <cdr:from>
      <cdr:x>0.79516</cdr:x>
      <cdr:y>0.73221</cdr:y>
    </cdr:from>
    <cdr:to>
      <cdr:x>0.94409</cdr:x>
      <cdr:y>0.86599</cdr:y>
    </cdr:to>
    <cdr:sp macro="" textlink="">
      <cdr:nvSpPr>
        <cdr:cNvPr id="2" name="ZoneTexte 1">
          <a:extLst xmlns:a="http://schemas.openxmlformats.org/drawingml/2006/main">
            <a:ext uri="{FF2B5EF4-FFF2-40B4-BE49-F238E27FC236}">
              <a16:creationId xmlns:a16="http://schemas.microsoft.com/office/drawing/2014/main" id="{BEE06ECC-CCC1-EB48-96FB-1EC0A6F347A8}"/>
            </a:ext>
          </a:extLst>
        </cdr:cNvPr>
        <cdr:cNvSpPr txBox="1"/>
      </cdr:nvSpPr>
      <cdr:spPr>
        <a:xfrm xmlns:a="http://schemas.openxmlformats.org/drawingml/2006/main">
          <a:off x="6848888" y="2274192"/>
          <a:ext cx="1282722" cy="415498"/>
        </a:xfrm>
        <a:prstGeom xmlns:a="http://schemas.openxmlformats.org/drawingml/2006/main" prst="rect">
          <a:avLst/>
        </a:prstGeom>
        <a:solidFill xmlns:a="http://schemas.openxmlformats.org/drawingml/2006/main">
          <a:schemeClr val="bg1"/>
        </a:solidFill>
      </cdr:spPr>
      <cdr:txBody>
        <a:bodyPr xmlns:a="http://schemas.openxmlformats.org/drawingml/2006/main" wrap="none" rtlCol="0">
          <a:spAutoFit/>
        </a:bodyPr>
        <a:lstStyle xmlns:a="http://schemas.openxmlformats.org/drawingml/2006/main">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r>
            <a:rPr lang="fr-FR" sz="1050" b="1" dirty="0"/>
            <a:t>Décès </a:t>
          </a:r>
        </a:p>
        <a:p xmlns:a="http://schemas.openxmlformats.org/drawingml/2006/main">
          <a:pPr algn="ctr"/>
          <a:r>
            <a:rPr lang="fr-FR" sz="1050" b="1" dirty="0"/>
            <a:t>sans autre étiologie</a:t>
          </a:r>
        </a:p>
      </cdr:txBody>
    </cdr:sp>
  </cdr:relSizeAnchor>
  <cdr:relSizeAnchor xmlns:cdr="http://schemas.openxmlformats.org/drawingml/2006/chartDrawing">
    <cdr:from>
      <cdr:x>0.02937</cdr:x>
      <cdr:y>0.74377</cdr:y>
    </cdr:from>
    <cdr:to>
      <cdr:x>0.19951</cdr:x>
      <cdr:y>0.87755</cdr:y>
    </cdr:to>
    <cdr:sp macro="" textlink="">
      <cdr:nvSpPr>
        <cdr:cNvPr id="3" name="ZoneTexte 1">
          <a:extLst xmlns:a="http://schemas.openxmlformats.org/drawingml/2006/main">
            <a:ext uri="{FF2B5EF4-FFF2-40B4-BE49-F238E27FC236}">
              <a16:creationId xmlns:a16="http://schemas.microsoft.com/office/drawing/2014/main" id="{92AF369F-D38D-A248-8F49-D043F4BE33AC}"/>
            </a:ext>
          </a:extLst>
        </cdr:cNvPr>
        <cdr:cNvSpPr txBox="1"/>
      </cdr:nvSpPr>
      <cdr:spPr>
        <a:xfrm xmlns:a="http://schemas.openxmlformats.org/drawingml/2006/main">
          <a:off x="252975" y="2310096"/>
          <a:ext cx="1465466" cy="415498"/>
        </a:xfrm>
        <a:prstGeom xmlns:a="http://schemas.openxmlformats.org/drawingml/2006/main" prst="rect">
          <a:avLst/>
        </a:prstGeom>
        <a:solidFill xmlns:a="http://schemas.openxmlformats.org/drawingml/2006/main">
          <a:schemeClr val="bg1"/>
        </a:solidFill>
      </cdr:spPr>
      <cdr:txBody>
        <a:bodyPr xmlns:a="http://schemas.openxmlformats.org/drawingml/2006/main" wrap="non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fr-FR" sz="1050" b="1" dirty="0"/>
            <a:t>IDFS</a:t>
          </a:r>
        </a:p>
        <a:p xmlns:a="http://schemas.openxmlformats.org/drawingml/2006/main">
          <a:pPr algn="ctr"/>
          <a:r>
            <a:rPr lang="fr-FR" sz="1050" b="1" dirty="0"/>
            <a:t>Totalité des patientes^</a:t>
          </a:r>
        </a:p>
      </cdr:txBody>
    </cdr:sp>
  </cdr:relSizeAnchor>
</c:userShapes>
</file>

<file path=ppt/drawings/drawing5.xml><?xml version="1.0" encoding="utf-8"?>
<c:userShapes xmlns:c="http://schemas.openxmlformats.org/drawingml/2006/chart">
  <cdr:relSizeAnchor xmlns:cdr="http://schemas.openxmlformats.org/drawingml/2006/chartDrawing">
    <cdr:from>
      <cdr:x>0.11239</cdr:x>
      <cdr:y>0.02578</cdr:y>
    </cdr:from>
    <cdr:to>
      <cdr:x>0.83491</cdr:x>
      <cdr:y>0.82891</cdr:y>
    </cdr:to>
    <cdr:sp macro="" textlink="">
      <cdr:nvSpPr>
        <cdr:cNvPr id="2" name="Forme libre 1"/>
        <cdr:cNvSpPr/>
      </cdr:nvSpPr>
      <cdr:spPr>
        <a:xfrm xmlns:a="http://schemas.openxmlformats.org/drawingml/2006/main">
          <a:off x="401060" y="57712"/>
          <a:ext cx="2578195" cy="1797862"/>
        </a:xfrm>
        <a:custGeom xmlns:a="http://schemas.openxmlformats.org/drawingml/2006/main">
          <a:avLst/>
          <a:gdLst>
            <a:gd name="connsiteX0" fmla="*/ 2578195 w 2578195"/>
            <a:gd name="connsiteY0" fmla="*/ 1797862 h 1797862"/>
            <a:gd name="connsiteX1" fmla="*/ 2179435 w 2578195"/>
            <a:gd name="connsiteY1" fmla="*/ 1797862 h 1797862"/>
            <a:gd name="connsiteX2" fmla="*/ 2179435 w 2578195"/>
            <a:gd name="connsiteY2" fmla="*/ 1715360 h 1797862"/>
            <a:gd name="connsiteX3" fmla="*/ 2017868 w 2578195"/>
            <a:gd name="connsiteY3" fmla="*/ 1715360 h 1797862"/>
            <a:gd name="connsiteX4" fmla="*/ 2017868 w 2578195"/>
            <a:gd name="connsiteY4" fmla="*/ 1646608 h 1797862"/>
            <a:gd name="connsiteX5" fmla="*/ 1900989 w 2578195"/>
            <a:gd name="connsiteY5" fmla="*/ 1646608 h 1797862"/>
            <a:gd name="connsiteX6" fmla="*/ 1900989 w 2578195"/>
            <a:gd name="connsiteY6" fmla="*/ 1567543 h 1797862"/>
            <a:gd name="connsiteX7" fmla="*/ 1680983 w 2578195"/>
            <a:gd name="connsiteY7" fmla="*/ 1567543 h 1797862"/>
            <a:gd name="connsiteX8" fmla="*/ 1680983 w 2578195"/>
            <a:gd name="connsiteY8" fmla="*/ 1515979 h 1797862"/>
            <a:gd name="connsiteX9" fmla="*/ 1598481 w 2578195"/>
            <a:gd name="connsiteY9" fmla="*/ 1515979 h 1797862"/>
            <a:gd name="connsiteX10" fmla="*/ 1598481 w 2578195"/>
            <a:gd name="connsiteY10" fmla="*/ 1464415 h 1797862"/>
            <a:gd name="connsiteX11" fmla="*/ 1402538 w 2578195"/>
            <a:gd name="connsiteY11" fmla="*/ 1464415 h 1797862"/>
            <a:gd name="connsiteX12" fmla="*/ 1371600 w 2578195"/>
            <a:gd name="connsiteY12" fmla="*/ 1433477 h 1797862"/>
            <a:gd name="connsiteX13" fmla="*/ 1199720 w 2578195"/>
            <a:gd name="connsiteY13" fmla="*/ 1433477 h 1797862"/>
            <a:gd name="connsiteX14" fmla="*/ 1182532 w 2578195"/>
            <a:gd name="connsiteY14" fmla="*/ 1381913 h 1797862"/>
            <a:gd name="connsiteX15" fmla="*/ 1155032 w 2578195"/>
            <a:gd name="connsiteY15" fmla="*/ 1378476 h 1797862"/>
            <a:gd name="connsiteX16" fmla="*/ 1117218 w 2578195"/>
            <a:gd name="connsiteY16" fmla="*/ 1371600 h 1797862"/>
            <a:gd name="connsiteX17" fmla="*/ 1106905 w 2578195"/>
            <a:gd name="connsiteY17" fmla="*/ 1337224 h 1797862"/>
            <a:gd name="connsiteX18" fmla="*/ 1079404 w 2578195"/>
            <a:gd name="connsiteY18" fmla="*/ 1330349 h 1797862"/>
            <a:gd name="connsiteX19" fmla="*/ 1051904 w 2578195"/>
            <a:gd name="connsiteY19" fmla="*/ 1320036 h 1797862"/>
            <a:gd name="connsiteX20" fmla="*/ 1017528 w 2578195"/>
            <a:gd name="connsiteY20" fmla="*/ 1320036 h 1797862"/>
            <a:gd name="connsiteX21" fmla="*/ 986589 w 2578195"/>
            <a:gd name="connsiteY21" fmla="*/ 1320036 h 1797862"/>
            <a:gd name="connsiteX22" fmla="*/ 965964 w 2578195"/>
            <a:gd name="connsiteY22" fmla="*/ 1261597 h 1797862"/>
            <a:gd name="connsiteX23" fmla="*/ 938463 w 2578195"/>
            <a:gd name="connsiteY23" fmla="*/ 1185970 h 1797862"/>
            <a:gd name="connsiteX24" fmla="*/ 886899 w 2578195"/>
            <a:gd name="connsiteY24" fmla="*/ 1172220 h 1797862"/>
            <a:gd name="connsiteX25" fmla="*/ 862836 w 2578195"/>
            <a:gd name="connsiteY25" fmla="*/ 1158470 h 1797862"/>
            <a:gd name="connsiteX26" fmla="*/ 825023 w 2578195"/>
            <a:gd name="connsiteY26" fmla="*/ 1134406 h 1797862"/>
            <a:gd name="connsiteX27" fmla="*/ 811272 w 2578195"/>
            <a:gd name="connsiteY27" fmla="*/ 1075967 h 1797862"/>
            <a:gd name="connsiteX28" fmla="*/ 797522 w 2578195"/>
            <a:gd name="connsiteY28" fmla="*/ 1038154 h 1797862"/>
            <a:gd name="connsiteX29" fmla="*/ 756271 w 2578195"/>
            <a:gd name="connsiteY29" fmla="*/ 1017528 h 1797862"/>
            <a:gd name="connsiteX30" fmla="*/ 725332 w 2578195"/>
            <a:gd name="connsiteY30" fmla="*/ 972839 h 1797862"/>
            <a:gd name="connsiteX31" fmla="*/ 673768 w 2578195"/>
            <a:gd name="connsiteY31" fmla="*/ 941901 h 1797862"/>
            <a:gd name="connsiteX32" fmla="*/ 642830 w 2578195"/>
            <a:gd name="connsiteY32" fmla="*/ 893775 h 1797862"/>
            <a:gd name="connsiteX33" fmla="*/ 629080 w 2578195"/>
            <a:gd name="connsiteY33" fmla="*/ 831898 h 1797862"/>
            <a:gd name="connsiteX34" fmla="*/ 618767 w 2578195"/>
            <a:gd name="connsiteY34" fmla="*/ 804397 h 1797862"/>
            <a:gd name="connsiteX35" fmla="*/ 608454 w 2578195"/>
            <a:gd name="connsiteY35" fmla="*/ 794085 h 1797862"/>
            <a:gd name="connsiteX36" fmla="*/ 591266 w 2578195"/>
            <a:gd name="connsiteY36" fmla="*/ 780334 h 1797862"/>
            <a:gd name="connsiteX37" fmla="*/ 515639 w 2578195"/>
            <a:gd name="connsiteY37" fmla="*/ 756271 h 1797862"/>
            <a:gd name="connsiteX38" fmla="*/ 488138 w 2578195"/>
            <a:gd name="connsiteY38" fmla="*/ 745958 h 1797862"/>
            <a:gd name="connsiteX39" fmla="*/ 484701 w 2578195"/>
            <a:gd name="connsiteY39" fmla="*/ 666894 h 1797862"/>
            <a:gd name="connsiteX40" fmla="*/ 474388 w 2578195"/>
            <a:gd name="connsiteY40" fmla="*/ 601579 h 1797862"/>
            <a:gd name="connsiteX41" fmla="*/ 440012 w 2578195"/>
            <a:gd name="connsiteY41" fmla="*/ 577516 h 1797862"/>
            <a:gd name="connsiteX42" fmla="*/ 374698 w 2578195"/>
            <a:gd name="connsiteY42" fmla="*/ 560328 h 1797862"/>
            <a:gd name="connsiteX43" fmla="*/ 326571 w 2578195"/>
            <a:gd name="connsiteY43" fmla="*/ 474388 h 1797862"/>
            <a:gd name="connsiteX44" fmla="*/ 295633 w 2578195"/>
            <a:gd name="connsiteY44" fmla="*/ 395324 h 1797862"/>
            <a:gd name="connsiteX45" fmla="*/ 275007 w 2578195"/>
            <a:gd name="connsiteY45" fmla="*/ 374698 h 1797862"/>
            <a:gd name="connsiteX46" fmla="*/ 247507 w 2578195"/>
            <a:gd name="connsiteY46" fmla="*/ 357510 h 1797862"/>
            <a:gd name="connsiteX47" fmla="*/ 189068 w 2578195"/>
            <a:gd name="connsiteY47" fmla="*/ 302509 h 1797862"/>
            <a:gd name="connsiteX48" fmla="*/ 178755 w 2578195"/>
            <a:gd name="connsiteY48" fmla="*/ 175318 h 1797862"/>
            <a:gd name="connsiteX49" fmla="*/ 120316 w 2578195"/>
            <a:gd name="connsiteY49" fmla="*/ 48127 h 1797862"/>
            <a:gd name="connsiteX50" fmla="*/ 0 w 2578195"/>
            <a:gd name="connsiteY50" fmla="*/ 0 h 179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78195" h="1797862">
              <a:moveTo>
                <a:pt x="2578195" y="1797862"/>
              </a:moveTo>
              <a:lnTo>
                <a:pt x="2179435" y="1797862"/>
              </a:lnTo>
              <a:lnTo>
                <a:pt x="2179435" y="1715360"/>
              </a:lnTo>
              <a:lnTo>
                <a:pt x="2017868" y="1715360"/>
              </a:lnTo>
              <a:lnTo>
                <a:pt x="2017868" y="1646608"/>
              </a:lnTo>
              <a:lnTo>
                <a:pt x="1900989" y="1646608"/>
              </a:lnTo>
              <a:lnTo>
                <a:pt x="1900989" y="1567543"/>
              </a:lnTo>
              <a:lnTo>
                <a:pt x="1680983" y="1567543"/>
              </a:lnTo>
              <a:lnTo>
                <a:pt x="1680983" y="1515979"/>
              </a:lnTo>
              <a:lnTo>
                <a:pt x="1598481" y="1515979"/>
              </a:lnTo>
              <a:lnTo>
                <a:pt x="1598481" y="1464415"/>
              </a:lnTo>
              <a:lnTo>
                <a:pt x="1402538" y="1464415"/>
              </a:lnTo>
              <a:lnTo>
                <a:pt x="1371600" y="1433477"/>
              </a:lnTo>
              <a:lnTo>
                <a:pt x="1199720" y="1433477"/>
              </a:lnTo>
              <a:lnTo>
                <a:pt x="1182532" y="1381913"/>
              </a:lnTo>
              <a:lnTo>
                <a:pt x="1155032" y="1378476"/>
              </a:lnTo>
              <a:lnTo>
                <a:pt x="1117218" y="1371600"/>
              </a:lnTo>
              <a:lnTo>
                <a:pt x="1106905" y="1337224"/>
              </a:lnTo>
              <a:lnTo>
                <a:pt x="1079404" y="1330349"/>
              </a:lnTo>
              <a:lnTo>
                <a:pt x="1051904" y="1320036"/>
              </a:lnTo>
              <a:lnTo>
                <a:pt x="1017528" y="1320036"/>
              </a:lnTo>
              <a:lnTo>
                <a:pt x="986589" y="1320036"/>
              </a:lnTo>
              <a:lnTo>
                <a:pt x="965964" y="1261597"/>
              </a:lnTo>
              <a:lnTo>
                <a:pt x="938463" y="1185970"/>
              </a:lnTo>
              <a:lnTo>
                <a:pt x="886899" y="1172220"/>
              </a:lnTo>
              <a:lnTo>
                <a:pt x="862836" y="1158470"/>
              </a:lnTo>
              <a:lnTo>
                <a:pt x="825023" y="1134406"/>
              </a:lnTo>
              <a:lnTo>
                <a:pt x="811272" y="1075967"/>
              </a:lnTo>
              <a:lnTo>
                <a:pt x="797522" y="1038154"/>
              </a:lnTo>
              <a:lnTo>
                <a:pt x="756271" y="1017528"/>
              </a:lnTo>
              <a:lnTo>
                <a:pt x="725332" y="972839"/>
              </a:lnTo>
              <a:lnTo>
                <a:pt x="673768" y="941901"/>
              </a:lnTo>
              <a:lnTo>
                <a:pt x="642830" y="893775"/>
              </a:lnTo>
              <a:lnTo>
                <a:pt x="629080" y="831898"/>
              </a:lnTo>
              <a:cubicBezTo>
                <a:pt x="625642" y="822731"/>
                <a:pt x="623455" y="812992"/>
                <a:pt x="618767" y="804397"/>
              </a:cubicBezTo>
              <a:cubicBezTo>
                <a:pt x="616439" y="800129"/>
                <a:pt x="608454" y="794085"/>
                <a:pt x="608454" y="794085"/>
              </a:cubicBezTo>
              <a:lnTo>
                <a:pt x="591266" y="780334"/>
              </a:lnTo>
              <a:lnTo>
                <a:pt x="515639" y="756271"/>
              </a:lnTo>
              <a:lnTo>
                <a:pt x="488138" y="745958"/>
              </a:lnTo>
              <a:lnTo>
                <a:pt x="484701" y="666894"/>
              </a:lnTo>
              <a:lnTo>
                <a:pt x="474388" y="601579"/>
              </a:lnTo>
              <a:lnTo>
                <a:pt x="440012" y="577516"/>
              </a:lnTo>
              <a:lnTo>
                <a:pt x="374698" y="560328"/>
              </a:lnTo>
              <a:lnTo>
                <a:pt x="326571" y="474388"/>
              </a:lnTo>
              <a:lnTo>
                <a:pt x="295633" y="395324"/>
              </a:lnTo>
              <a:lnTo>
                <a:pt x="275007" y="374698"/>
              </a:lnTo>
              <a:lnTo>
                <a:pt x="247507" y="357510"/>
              </a:lnTo>
              <a:lnTo>
                <a:pt x="189068" y="302509"/>
              </a:lnTo>
              <a:lnTo>
                <a:pt x="178755" y="175318"/>
              </a:lnTo>
              <a:lnTo>
                <a:pt x="120316" y="48127"/>
              </a:lnTo>
              <a:lnTo>
                <a:pt x="0" y="0"/>
              </a:lnTo>
            </a:path>
          </a:pathLst>
        </a:custGeom>
        <a:noFill xmlns:a="http://schemas.openxmlformats.org/drawingml/2006/main"/>
        <a:ln xmlns:a="http://schemas.openxmlformats.org/drawingml/2006/main" w="28575">
          <a:solidFill>
            <a:schemeClr val="accent3"/>
          </a:solidFill>
        </a:l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6.xml><?xml version="1.0" encoding="utf-8"?>
<c:userShapes xmlns:c="http://schemas.openxmlformats.org/drawingml/2006/chart">
  <cdr:relSizeAnchor xmlns:cdr="http://schemas.openxmlformats.org/drawingml/2006/chartDrawing">
    <cdr:from>
      <cdr:x>0.16737</cdr:x>
      <cdr:y>0.03457</cdr:y>
    </cdr:from>
    <cdr:to>
      <cdr:x>0.92478</cdr:x>
      <cdr:y>0.19412</cdr:y>
    </cdr:to>
    <cdr:sp macro="" textlink="">
      <cdr:nvSpPr>
        <cdr:cNvPr id="2" name="Forme libre 1"/>
        <cdr:cNvSpPr/>
      </cdr:nvSpPr>
      <cdr:spPr>
        <a:xfrm xmlns:a="http://schemas.openxmlformats.org/drawingml/2006/main">
          <a:off x="647318" y="65752"/>
          <a:ext cx="2929317" cy="303452"/>
        </a:xfrm>
        <a:custGeom xmlns:a="http://schemas.openxmlformats.org/drawingml/2006/main">
          <a:avLst/>
          <a:gdLst>
            <a:gd name="connsiteX0" fmla="*/ 2670372 w 2670372"/>
            <a:gd name="connsiteY0" fmla="*/ 303452 h 303452"/>
            <a:gd name="connsiteX1" fmla="*/ 2435703 w 2670372"/>
            <a:gd name="connsiteY1" fmla="*/ 303452 h 303452"/>
            <a:gd name="connsiteX2" fmla="*/ 2435703 w 2670372"/>
            <a:gd name="connsiteY2" fmla="*/ 178025 h 303452"/>
            <a:gd name="connsiteX3" fmla="*/ 2002779 w 2670372"/>
            <a:gd name="connsiteY3" fmla="*/ 178025 h 303452"/>
            <a:gd name="connsiteX4" fmla="*/ 2002779 w 2670372"/>
            <a:gd name="connsiteY4" fmla="*/ 141611 h 303452"/>
            <a:gd name="connsiteX5" fmla="*/ 1687190 w 2670372"/>
            <a:gd name="connsiteY5" fmla="*/ 141611 h 303452"/>
            <a:gd name="connsiteX6" fmla="*/ 1687190 w 2670372"/>
            <a:gd name="connsiteY6" fmla="*/ 113289 h 303452"/>
            <a:gd name="connsiteX7" fmla="*/ 1533441 w 2670372"/>
            <a:gd name="connsiteY7" fmla="*/ 113289 h 303452"/>
            <a:gd name="connsiteX8" fmla="*/ 1254266 w 2670372"/>
            <a:gd name="connsiteY8" fmla="*/ 93059 h 303452"/>
            <a:gd name="connsiteX9" fmla="*/ 1072195 w 2670372"/>
            <a:gd name="connsiteY9" fmla="*/ 93059 h 303452"/>
            <a:gd name="connsiteX10" fmla="*/ 1019597 w 2670372"/>
            <a:gd name="connsiteY10" fmla="*/ 60691 h 303452"/>
            <a:gd name="connsiteX11" fmla="*/ 797066 w 2670372"/>
            <a:gd name="connsiteY11" fmla="*/ 56645 h 303452"/>
            <a:gd name="connsiteX12" fmla="*/ 716146 w 2670372"/>
            <a:gd name="connsiteY12" fmla="*/ 24277 h 303452"/>
            <a:gd name="connsiteX13" fmla="*/ 364142 w 2670372"/>
            <a:gd name="connsiteY13" fmla="*/ 4046 h 303452"/>
            <a:gd name="connsiteX14" fmla="*/ 0 w 2670372"/>
            <a:gd name="connsiteY14" fmla="*/ 0 h 30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70372" h="303452">
              <a:moveTo>
                <a:pt x="2670372" y="303452"/>
              </a:moveTo>
              <a:lnTo>
                <a:pt x="2435703" y="303452"/>
              </a:lnTo>
              <a:lnTo>
                <a:pt x="2435703" y="178025"/>
              </a:lnTo>
              <a:lnTo>
                <a:pt x="2002779" y="178025"/>
              </a:lnTo>
              <a:lnTo>
                <a:pt x="2002779" y="141611"/>
              </a:lnTo>
              <a:lnTo>
                <a:pt x="1687190" y="141611"/>
              </a:lnTo>
              <a:lnTo>
                <a:pt x="1687190" y="113289"/>
              </a:lnTo>
              <a:lnTo>
                <a:pt x="1533441" y="113289"/>
              </a:lnTo>
              <a:lnTo>
                <a:pt x="1254266" y="93059"/>
              </a:lnTo>
              <a:lnTo>
                <a:pt x="1072195" y="93059"/>
              </a:lnTo>
              <a:lnTo>
                <a:pt x="1019597" y="60691"/>
              </a:lnTo>
              <a:lnTo>
                <a:pt x="797066" y="56645"/>
              </a:lnTo>
              <a:lnTo>
                <a:pt x="716146" y="24277"/>
              </a:lnTo>
              <a:lnTo>
                <a:pt x="364142" y="4046"/>
              </a:lnTo>
              <a:lnTo>
                <a:pt x="0" y="0"/>
              </a:lnTo>
            </a:path>
          </a:pathLst>
        </a:custGeom>
        <a:noFill xmlns:a="http://schemas.openxmlformats.org/drawingml/2006/main"/>
        <a:ln xmlns:a="http://schemas.openxmlformats.org/drawingml/2006/main" w="38100">
          <a:solidFill>
            <a:schemeClr val="accent1"/>
          </a:solidFill>
        </a:ln>
        <a:effectLst xmlns:a="http://schemas.openxmlformats.org/drawingml/2006/mai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xmlns:a="http://schemas.openxmlformats.org/drawingml/2006/main"/>
        <a:p xmlns:a="http://schemas.openxmlformats.org/drawingml/2006/main">
          <a:pPr marL="0" algn="ctr" defTabSz="457200" rtl="0" eaLnBrk="1" latinLnBrk="0" hangingPunct="1"/>
          <a:endParaRPr lang="fr-FR" sz="1800" kern="1200">
            <a:solidFill>
              <a:schemeClr val="lt1"/>
            </a:solidFill>
            <a:latin typeface="+mn-lt"/>
            <a:ea typeface="+mn-ea"/>
            <a:cs typeface="+mn-cs"/>
          </a:endParaRPr>
        </a:p>
      </cdr:txBody>
    </cdr:sp>
  </cdr:relSizeAnchor>
</c:userShapes>
</file>

<file path=ppt/drawings/drawing7.xml><?xml version="1.0" encoding="utf-8"?>
<c:userShapes xmlns:c="http://schemas.openxmlformats.org/drawingml/2006/chart">
  <cdr:relSizeAnchor xmlns:cdr="http://schemas.openxmlformats.org/drawingml/2006/chartDrawing">
    <cdr:from>
      <cdr:x>0.15549</cdr:x>
      <cdr:y>0.05091</cdr:y>
    </cdr:from>
    <cdr:to>
      <cdr:x>0.95316</cdr:x>
      <cdr:y>0.18122</cdr:y>
    </cdr:to>
    <cdr:sp macro="" textlink="">
      <cdr:nvSpPr>
        <cdr:cNvPr id="3" name="Forme libre 2"/>
        <cdr:cNvSpPr/>
      </cdr:nvSpPr>
      <cdr:spPr>
        <a:xfrm xmlns:a="http://schemas.openxmlformats.org/drawingml/2006/main">
          <a:off x="601376" y="96835"/>
          <a:ext cx="3085032" cy="247828"/>
        </a:xfrm>
        <a:custGeom xmlns:a="http://schemas.openxmlformats.org/drawingml/2006/main">
          <a:avLst/>
          <a:gdLst>
            <a:gd name="connsiteX0" fmla="*/ 3085032 w 3085032"/>
            <a:gd name="connsiteY0" fmla="*/ 247828 h 247828"/>
            <a:gd name="connsiteX1" fmla="*/ 2832931 w 3085032"/>
            <a:gd name="connsiteY1" fmla="*/ 247828 h 247828"/>
            <a:gd name="connsiteX2" fmla="*/ 2832931 w 3085032"/>
            <a:gd name="connsiteY2" fmla="*/ 188007 h 247828"/>
            <a:gd name="connsiteX3" fmla="*/ 2320183 w 3085032"/>
            <a:gd name="connsiteY3" fmla="*/ 188007 h 247828"/>
            <a:gd name="connsiteX4" fmla="*/ 2247544 w 3085032"/>
            <a:gd name="connsiteY4" fmla="*/ 128187 h 247828"/>
            <a:gd name="connsiteX5" fmla="*/ 2085174 w 3085032"/>
            <a:gd name="connsiteY5" fmla="*/ 119641 h 247828"/>
            <a:gd name="connsiteX6" fmla="*/ 1952714 w 3085032"/>
            <a:gd name="connsiteY6" fmla="*/ 128187 h 247828"/>
            <a:gd name="connsiteX7" fmla="*/ 1811709 w 3085032"/>
            <a:gd name="connsiteY7" fmla="*/ 111095 h 247828"/>
            <a:gd name="connsiteX8" fmla="*/ 1739069 w 3085032"/>
            <a:gd name="connsiteY8" fmla="*/ 98277 h 247828"/>
            <a:gd name="connsiteX9" fmla="*/ 1700613 w 3085032"/>
            <a:gd name="connsiteY9" fmla="*/ 76912 h 247828"/>
            <a:gd name="connsiteX10" fmla="*/ 1401511 w 3085032"/>
            <a:gd name="connsiteY10" fmla="*/ 59820 h 247828"/>
            <a:gd name="connsiteX11" fmla="*/ 1226322 w 3085032"/>
            <a:gd name="connsiteY11" fmla="*/ 47002 h 247828"/>
            <a:gd name="connsiteX12" fmla="*/ 1183593 w 3085032"/>
            <a:gd name="connsiteY12" fmla="*/ 47002 h 247828"/>
            <a:gd name="connsiteX13" fmla="*/ 1085316 w 3085032"/>
            <a:gd name="connsiteY13" fmla="*/ 21364 h 247828"/>
            <a:gd name="connsiteX14" fmla="*/ 914400 w 3085032"/>
            <a:gd name="connsiteY14" fmla="*/ 29910 h 247828"/>
            <a:gd name="connsiteX15" fmla="*/ 858853 w 3085032"/>
            <a:gd name="connsiteY15" fmla="*/ 29910 h 247828"/>
            <a:gd name="connsiteX16" fmla="*/ 0 w 3085032"/>
            <a:gd name="connsiteY16" fmla="*/ 0 h 2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5032" h="247828">
              <a:moveTo>
                <a:pt x="3085032" y="247828"/>
              </a:moveTo>
              <a:lnTo>
                <a:pt x="2832931" y="247828"/>
              </a:lnTo>
              <a:lnTo>
                <a:pt x="2832931" y="188007"/>
              </a:lnTo>
              <a:lnTo>
                <a:pt x="2320183" y="188007"/>
              </a:lnTo>
              <a:lnTo>
                <a:pt x="2247544" y="128187"/>
              </a:lnTo>
              <a:lnTo>
                <a:pt x="2085174" y="119641"/>
              </a:lnTo>
              <a:lnTo>
                <a:pt x="1952714" y="128187"/>
              </a:lnTo>
              <a:lnTo>
                <a:pt x="1811709" y="111095"/>
              </a:lnTo>
              <a:lnTo>
                <a:pt x="1739069" y="98277"/>
              </a:lnTo>
              <a:lnTo>
                <a:pt x="1700613" y="76912"/>
              </a:lnTo>
              <a:lnTo>
                <a:pt x="1401511" y="59820"/>
              </a:lnTo>
              <a:lnTo>
                <a:pt x="1226322" y="47002"/>
              </a:lnTo>
              <a:lnTo>
                <a:pt x="1183593" y="47002"/>
              </a:lnTo>
              <a:lnTo>
                <a:pt x="1085316" y="21364"/>
              </a:lnTo>
              <a:lnTo>
                <a:pt x="914400" y="29910"/>
              </a:lnTo>
              <a:lnTo>
                <a:pt x="858853" y="29910"/>
              </a:lnTo>
              <a:lnTo>
                <a:pt x="0" y="0"/>
              </a:lnTo>
            </a:path>
          </a:pathLst>
        </a:custGeom>
        <a:noFill xmlns:a="http://schemas.openxmlformats.org/drawingml/2006/main"/>
        <a:ln xmlns:a="http://schemas.openxmlformats.org/drawingml/2006/main" w="38100">
          <a:solidFill>
            <a:schemeClr val="accent2"/>
          </a:solidFill>
        </a:ln>
        <a:effectLst xmlns:a="http://schemas.openxmlformats.org/drawingml/2006/mai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xmlns:a="http://schemas.openxmlformats.org/drawingml/2006/main"/>
        <a:p xmlns:a="http://schemas.openxmlformats.org/drawingml/2006/main">
          <a:pPr marL="0" algn="ctr" defTabSz="457200" rtl="0" eaLnBrk="1" latinLnBrk="0" hangingPunct="1"/>
          <a:endParaRPr lang="fr-FR" sz="1800" kern="1200">
            <a:solidFill>
              <a:schemeClr val="lt1"/>
            </a:solidFill>
            <a:latin typeface="+mn-lt"/>
            <a:ea typeface="+mn-ea"/>
            <a:cs typeface="+mn-cs"/>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0.15883</cdr:x>
      <cdr:y>0.07116</cdr:y>
    </cdr:from>
    <cdr:to>
      <cdr:x>0.91135</cdr:x>
      <cdr:y>0.09519</cdr:y>
    </cdr:to>
    <cdr:sp macro="" textlink="">
      <cdr:nvSpPr>
        <cdr:cNvPr id="2" name="Forme libre 1"/>
        <cdr:cNvSpPr/>
      </cdr:nvSpPr>
      <cdr:spPr>
        <a:xfrm xmlns:a="http://schemas.openxmlformats.org/drawingml/2006/main">
          <a:off x="614275" y="135336"/>
          <a:ext cx="2910404" cy="45719"/>
        </a:xfrm>
        <a:custGeom xmlns:a="http://schemas.openxmlformats.org/drawingml/2006/main">
          <a:avLst/>
          <a:gdLst>
            <a:gd name="connsiteX0" fmla="*/ 2805902 w 2805902"/>
            <a:gd name="connsiteY0" fmla="*/ 0 h 0"/>
            <a:gd name="connsiteX1" fmla="*/ 0 w 2805902"/>
            <a:gd name="connsiteY1" fmla="*/ 0 h 0"/>
          </a:gdLst>
          <a:ahLst/>
          <a:cxnLst>
            <a:cxn ang="0">
              <a:pos x="connsiteX0" y="connsiteY0"/>
            </a:cxn>
            <a:cxn ang="0">
              <a:pos x="connsiteX1" y="connsiteY1"/>
            </a:cxn>
          </a:cxnLst>
          <a:rect l="l" t="t" r="r" b="b"/>
          <a:pathLst>
            <a:path w="2805902">
              <a:moveTo>
                <a:pt x="2805902" y="0"/>
              </a:moveTo>
              <a:lnTo>
                <a:pt x="0" y="0"/>
              </a:lnTo>
            </a:path>
          </a:pathLst>
        </a:custGeom>
        <a:noFill xmlns:a="http://schemas.openxmlformats.org/drawingml/2006/main"/>
        <a:ln xmlns:a="http://schemas.openxmlformats.org/drawingml/2006/main" w="38100">
          <a:solidFill>
            <a:schemeClr val="accent1"/>
          </a:solidFill>
        </a:ln>
        <a:effectLst xmlns:a="http://schemas.openxmlformats.org/drawingml/2006/mai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p xmlns:a="http://schemas.openxmlformats.org/drawingml/2006/main">
          <a:pPr marL="0" algn="ctr" defTabSz="457200" rtl="0" eaLnBrk="1" latinLnBrk="0" hangingPunct="1"/>
          <a:endParaRPr lang="fr-FR" sz="1800" kern="1200">
            <a:solidFill>
              <a:schemeClr val="lt1"/>
            </a:solidFill>
            <a:latin typeface="+mn-lt"/>
            <a:ea typeface="+mn-ea"/>
            <a:cs typeface="+mn-cs"/>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0.17234</cdr:x>
      <cdr:y>0.0989</cdr:y>
    </cdr:from>
    <cdr:to>
      <cdr:x>0.89784</cdr:x>
      <cdr:y>0.0989</cdr:y>
    </cdr:to>
    <cdr:sp macro="" textlink="">
      <cdr:nvSpPr>
        <cdr:cNvPr id="2" name="Forme libre 1"/>
        <cdr:cNvSpPr/>
      </cdr:nvSpPr>
      <cdr:spPr>
        <a:xfrm xmlns:a="http://schemas.openxmlformats.org/drawingml/2006/main">
          <a:off x="666526" y="188104"/>
          <a:ext cx="2805902" cy="0"/>
        </a:xfrm>
        <a:custGeom xmlns:a="http://schemas.openxmlformats.org/drawingml/2006/main">
          <a:avLst/>
          <a:gdLst>
            <a:gd name="connsiteX0" fmla="*/ 2805902 w 2805902"/>
            <a:gd name="connsiteY0" fmla="*/ 0 h 0"/>
            <a:gd name="connsiteX1" fmla="*/ 0 w 2805902"/>
            <a:gd name="connsiteY1" fmla="*/ 0 h 0"/>
          </a:gdLst>
          <a:ahLst/>
          <a:cxnLst>
            <a:cxn ang="0">
              <a:pos x="connsiteX0" y="connsiteY0"/>
            </a:cxn>
            <a:cxn ang="0">
              <a:pos x="connsiteX1" y="connsiteY1"/>
            </a:cxn>
          </a:cxnLst>
          <a:rect l="l" t="t" r="r" b="b"/>
          <a:pathLst>
            <a:path w="2805902">
              <a:moveTo>
                <a:pt x="2805902" y="0"/>
              </a:moveTo>
              <a:lnTo>
                <a:pt x="0" y="0"/>
              </a:lnTo>
            </a:path>
          </a:pathLst>
        </a:custGeom>
        <a:noFill xmlns:a="http://schemas.openxmlformats.org/drawingml/2006/main"/>
        <a:ln xmlns:a="http://schemas.openxmlformats.org/drawingml/2006/main" w="38100">
          <a:solidFill>
            <a:schemeClr val="accent1"/>
          </a:solidFill>
        </a:ln>
        <a:effectLst xmlns:a="http://schemas.openxmlformats.org/drawingml/2006/mai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p xmlns:a="http://schemas.openxmlformats.org/drawingml/2006/main">
          <a:pPr marL="0" algn="ctr" defTabSz="457200" rtl="0" eaLnBrk="1" latinLnBrk="0" hangingPunct="1"/>
          <a:endParaRPr lang="fr-FR" sz="1800" kern="1200">
            <a:solidFill>
              <a:schemeClr val="lt1"/>
            </a:solidFill>
            <a:latin typeface="+mn-lt"/>
            <a:ea typeface="+mn-ea"/>
            <a:cs typeface="+mn-cs"/>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76363" cy="511731"/>
          </a:xfrm>
          <a:prstGeom prst="rect">
            <a:avLst/>
          </a:prstGeom>
        </p:spPr>
        <p:txBody>
          <a:bodyPr vert="horz" lIns="99048" tIns="49524" rIns="99048" bIns="49524" rtlCol="0"/>
          <a:lstStyle>
            <a:lvl1pPr algn="l">
              <a:defRPr sz="1300"/>
            </a:lvl1pPr>
          </a:lstStyle>
          <a:p>
            <a:endParaRPr lang="fr-FR"/>
          </a:p>
        </p:txBody>
      </p:sp>
      <p:sp>
        <p:nvSpPr>
          <p:cNvPr id="3" name="Espace réservé de la date 2"/>
          <p:cNvSpPr>
            <a:spLocks noGrp="1"/>
          </p:cNvSpPr>
          <p:nvPr>
            <p:ph type="dt" sz="quarter" idx="1"/>
          </p:nvPr>
        </p:nvSpPr>
        <p:spPr>
          <a:xfrm>
            <a:off x="4021294" y="0"/>
            <a:ext cx="3076363" cy="511731"/>
          </a:xfrm>
          <a:prstGeom prst="rect">
            <a:avLst/>
          </a:prstGeom>
        </p:spPr>
        <p:txBody>
          <a:bodyPr vert="horz" lIns="99048" tIns="49524" rIns="99048" bIns="49524" rtlCol="0"/>
          <a:lstStyle>
            <a:lvl1pPr algn="r">
              <a:defRPr sz="1300"/>
            </a:lvl1pPr>
          </a:lstStyle>
          <a:p>
            <a:fld id="{D7EFFBB5-791A-4B03-AD06-F7D3CD4C9737}" type="datetimeFigureOut">
              <a:rPr lang="fr-FR" smtClean="0"/>
              <a:t>18/12/2018</a:t>
            </a:fld>
            <a:endParaRPr lang="fr-FR"/>
          </a:p>
        </p:txBody>
      </p:sp>
      <p:sp>
        <p:nvSpPr>
          <p:cNvPr id="4" name="Espace réservé du pied de page 3"/>
          <p:cNvSpPr>
            <a:spLocks noGrp="1"/>
          </p:cNvSpPr>
          <p:nvPr>
            <p:ph type="ftr" sz="quarter" idx="2"/>
          </p:nvPr>
        </p:nvSpPr>
        <p:spPr>
          <a:xfrm>
            <a:off x="0" y="9721106"/>
            <a:ext cx="3076363" cy="511731"/>
          </a:xfrm>
          <a:prstGeom prst="rect">
            <a:avLst/>
          </a:prstGeom>
        </p:spPr>
        <p:txBody>
          <a:bodyPr vert="horz" lIns="99048" tIns="49524" rIns="99048" bIns="49524" rtlCol="0" anchor="b"/>
          <a:lstStyle>
            <a:lvl1pPr algn="l">
              <a:defRPr sz="1300"/>
            </a:lvl1pPr>
          </a:lstStyle>
          <a:p>
            <a:endParaRPr lang="fr-FR"/>
          </a:p>
        </p:txBody>
      </p:sp>
      <p:sp>
        <p:nvSpPr>
          <p:cNvPr id="5" name="Espace réservé du numéro de diapositive 4"/>
          <p:cNvSpPr>
            <a:spLocks noGrp="1"/>
          </p:cNvSpPr>
          <p:nvPr>
            <p:ph type="sldNum" sz="quarter" idx="3"/>
          </p:nvPr>
        </p:nvSpPr>
        <p:spPr>
          <a:xfrm>
            <a:off x="4021294" y="9721106"/>
            <a:ext cx="3076363" cy="511731"/>
          </a:xfrm>
          <a:prstGeom prst="rect">
            <a:avLst/>
          </a:prstGeom>
        </p:spPr>
        <p:txBody>
          <a:bodyPr vert="horz" lIns="99048" tIns="49524" rIns="99048" bIns="49524" rtlCol="0" anchor="b"/>
          <a:lstStyle>
            <a:lvl1pPr algn="r">
              <a:defRPr sz="1300"/>
            </a:lvl1pPr>
          </a:lstStyle>
          <a:p>
            <a:fld id="{39E0DD12-4C55-42BD-B77E-55A07F4791EE}" type="slidenum">
              <a:rPr lang="fr-FR" smtClean="0"/>
              <a:t>‹N°›</a:t>
            </a:fld>
            <a:endParaRPr lang="fr-FR"/>
          </a:p>
        </p:txBody>
      </p:sp>
    </p:spTree>
    <p:extLst>
      <p:ext uri="{BB962C8B-B14F-4D97-AF65-F5344CB8AC3E}">
        <p14:creationId xmlns:p14="http://schemas.microsoft.com/office/powerpoint/2010/main" val="17978765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76363" cy="513508"/>
          </a:xfrm>
          <a:prstGeom prst="rect">
            <a:avLst/>
          </a:prstGeom>
        </p:spPr>
        <p:txBody>
          <a:bodyPr vert="horz" lIns="99048" tIns="49524" rIns="99048" bIns="49524" rtlCol="0"/>
          <a:lstStyle>
            <a:lvl1pPr algn="l">
              <a:defRPr sz="1300"/>
            </a:lvl1pPr>
          </a:lstStyle>
          <a:p>
            <a:endParaRPr lang="fr-FR"/>
          </a:p>
        </p:txBody>
      </p:sp>
      <p:sp>
        <p:nvSpPr>
          <p:cNvPr id="3" name="Espace réservé de la date 2"/>
          <p:cNvSpPr>
            <a:spLocks noGrp="1"/>
          </p:cNvSpPr>
          <p:nvPr>
            <p:ph type="dt" idx="1"/>
          </p:nvPr>
        </p:nvSpPr>
        <p:spPr>
          <a:xfrm>
            <a:off x="4021294" y="0"/>
            <a:ext cx="3076363" cy="513508"/>
          </a:xfrm>
          <a:prstGeom prst="rect">
            <a:avLst/>
          </a:prstGeom>
        </p:spPr>
        <p:txBody>
          <a:bodyPr vert="horz" lIns="99048" tIns="49524" rIns="99048" bIns="49524" rtlCol="0"/>
          <a:lstStyle>
            <a:lvl1pPr algn="r">
              <a:defRPr sz="1300"/>
            </a:lvl1pPr>
          </a:lstStyle>
          <a:p>
            <a:fld id="{570FFBF8-C4C1-4E86-9AE1-3797AF49D024}" type="datetimeFigureOut">
              <a:rPr lang="fr-FR" smtClean="0"/>
              <a:t>18/12/2018</a:t>
            </a:fld>
            <a:endParaRPr lang="fr-FR"/>
          </a:p>
        </p:txBody>
      </p:sp>
      <p:sp>
        <p:nvSpPr>
          <p:cNvPr id="4" name="Espace réservé de l'image des diapositives 3"/>
          <p:cNvSpPr>
            <a:spLocks noGrp="1" noRot="1" noChangeAspect="1"/>
          </p:cNvSpPr>
          <p:nvPr>
            <p:ph type="sldImg" idx="2"/>
          </p:nvPr>
        </p:nvSpPr>
        <p:spPr>
          <a:xfrm>
            <a:off x="479425" y="1279525"/>
            <a:ext cx="6140450" cy="3454400"/>
          </a:xfrm>
          <a:prstGeom prst="rect">
            <a:avLst/>
          </a:prstGeom>
          <a:noFill/>
          <a:ln w="12700">
            <a:solidFill>
              <a:prstClr val="black"/>
            </a:solidFill>
          </a:ln>
        </p:spPr>
        <p:txBody>
          <a:bodyPr vert="horz" lIns="99048" tIns="49524" rIns="99048" bIns="49524" rtlCol="0" anchor="ctr"/>
          <a:lstStyle/>
          <a:p>
            <a:endParaRPr lang="fr-FR"/>
          </a:p>
        </p:txBody>
      </p:sp>
      <p:sp>
        <p:nvSpPr>
          <p:cNvPr id="5" name="Espace réservé des commentaires 4"/>
          <p:cNvSpPr>
            <a:spLocks noGrp="1"/>
          </p:cNvSpPr>
          <p:nvPr>
            <p:ph type="body" sz="quarter" idx="3"/>
          </p:nvPr>
        </p:nvSpPr>
        <p:spPr>
          <a:xfrm>
            <a:off x="709930" y="4925407"/>
            <a:ext cx="5679440" cy="4029879"/>
          </a:xfrm>
          <a:prstGeom prst="rect">
            <a:avLst/>
          </a:prstGeom>
        </p:spPr>
        <p:txBody>
          <a:bodyPr vert="horz" lIns="99048" tIns="49524" rIns="99048" bIns="49524"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9721107"/>
            <a:ext cx="3076363" cy="513507"/>
          </a:xfrm>
          <a:prstGeom prst="rect">
            <a:avLst/>
          </a:prstGeom>
        </p:spPr>
        <p:txBody>
          <a:bodyPr vert="horz" lIns="99048" tIns="49524" rIns="99048" bIns="49524" rtlCol="0" anchor="b"/>
          <a:lstStyle>
            <a:lvl1pPr algn="l">
              <a:defRPr sz="1300"/>
            </a:lvl1pPr>
          </a:lstStyle>
          <a:p>
            <a:endParaRPr lang="fr-FR"/>
          </a:p>
        </p:txBody>
      </p:sp>
      <p:sp>
        <p:nvSpPr>
          <p:cNvPr id="7" name="Espace réservé du numéro de diapositive 6"/>
          <p:cNvSpPr>
            <a:spLocks noGrp="1"/>
          </p:cNvSpPr>
          <p:nvPr>
            <p:ph type="sldNum" sz="quarter" idx="5"/>
          </p:nvPr>
        </p:nvSpPr>
        <p:spPr>
          <a:xfrm>
            <a:off x="4021294" y="9721107"/>
            <a:ext cx="3076363" cy="513507"/>
          </a:xfrm>
          <a:prstGeom prst="rect">
            <a:avLst/>
          </a:prstGeom>
        </p:spPr>
        <p:txBody>
          <a:bodyPr vert="horz" lIns="99048" tIns="49524" rIns="99048" bIns="49524" rtlCol="0" anchor="b"/>
          <a:lstStyle>
            <a:lvl1pPr algn="r">
              <a:defRPr sz="1300"/>
            </a:lvl1pPr>
          </a:lstStyle>
          <a:p>
            <a:fld id="{17A83CDD-00A1-487B-971B-7DB13E99810B}" type="slidenum">
              <a:rPr lang="fr-FR" smtClean="0"/>
              <a:t>‹N°›</a:t>
            </a:fld>
            <a:endParaRPr lang="fr-FR"/>
          </a:p>
        </p:txBody>
      </p:sp>
    </p:spTree>
    <p:extLst>
      <p:ext uri="{BB962C8B-B14F-4D97-AF65-F5344CB8AC3E}">
        <p14:creationId xmlns:p14="http://schemas.microsoft.com/office/powerpoint/2010/main" val="32234460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t>2</a:t>
            </a:fld>
            <a:endParaRPr lang="en-US"/>
          </a:p>
        </p:txBody>
      </p:sp>
    </p:spTree>
    <p:extLst>
      <p:ext uri="{BB962C8B-B14F-4D97-AF65-F5344CB8AC3E}">
        <p14:creationId xmlns:p14="http://schemas.microsoft.com/office/powerpoint/2010/main" val="5933026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solidFill>
                <a:srgbClr val="FF0000"/>
              </a:solidFill>
            </a:endParaRPr>
          </a:p>
        </p:txBody>
      </p:sp>
      <p:sp>
        <p:nvSpPr>
          <p:cNvPr id="4" name="Slide Number Placeholder 3"/>
          <p:cNvSpPr>
            <a:spLocks noGrp="1"/>
          </p:cNvSpPr>
          <p:nvPr>
            <p:ph type="sldNum" sz="quarter" idx="10"/>
          </p:nvPr>
        </p:nvSpPr>
        <p:spPr/>
        <p:txBody>
          <a:bodyPr/>
          <a:lstStyle/>
          <a:p>
            <a:fld id="{58D830F2-300C-45DA-9C7D-D4FA7ED9DB20}"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20383382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25226071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42</a:t>
            </a:fld>
            <a:endParaRPr lang="en-US">
              <a:solidFill>
                <a:prstClr val="black"/>
              </a:solidFill>
            </a:endParaRPr>
          </a:p>
        </p:txBody>
      </p:sp>
    </p:spTree>
    <p:extLst>
      <p:ext uri="{BB962C8B-B14F-4D97-AF65-F5344CB8AC3E}">
        <p14:creationId xmlns:p14="http://schemas.microsoft.com/office/powerpoint/2010/main" val="14980569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43</a:t>
            </a:fld>
            <a:endParaRPr lang="en-US">
              <a:solidFill>
                <a:prstClr val="black"/>
              </a:solidFill>
            </a:endParaRPr>
          </a:p>
        </p:txBody>
      </p:sp>
    </p:spTree>
    <p:extLst>
      <p:ext uri="{BB962C8B-B14F-4D97-AF65-F5344CB8AC3E}">
        <p14:creationId xmlns:p14="http://schemas.microsoft.com/office/powerpoint/2010/main" val="25145876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a:t>
            </a:r>
          </a:p>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44</a:t>
            </a:fld>
            <a:endParaRPr lang="en-US">
              <a:solidFill>
                <a:prstClr val="black"/>
              </a:solidFill>
            </a:endParaRPr>
          </a:p>
        </p:txBody>
      </p:sp>
    </p:spTree>
    <p:extLst>
      <p:ext uri="{BB962C8B-B14F-4D97-AF65-F5344CB8AC3E}">
        <p14:creationId xmlns:p14="http://schemas.microsoft.com/office/powerpoint/2010/main" val="5870769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solidFill>
                <a:srgbClr val="FF0000"/>
              </a:solidFill>
            </a:endParaRPr>
          </a:p>
        </p:txBody>
      </p:sp>
      <p:sp>
        <p:nvSpPr>
          <p:cNvPr id="4" name="Slide Number Placeholder 3"/>
          <p:cNvSpPr>
            <a:spLocks noGrp="1"/>
          </p:cNvSpPr>
          <p:nvPr>
            <p:ph type="sldNum" sz="quarter" idx="10"/>
          </p:nvPr>
        </p:nvSpPr>
        <p:spPr/>
        <p:txBody>
          <a:bodyPr/>
          <a:lstStyle/>
          <a:p>
            <a:fld id="{58D830F2-300C-45DA-9C7D-D4FA7ED9DB20}" type="slidenum">
              <a:rPr lang="en-US" smtClean="0">
                <a:solidFill>
                  <a:prstClr val="black"/>
                </a:solidFill>
              </a:rPr>
              <a:pPr/>
              <a:t>45</a:t>
            </a:fld>
            <a:endParaRPr lang="en-US">
              <a:solidFill>
                <a:prstClr val="black"/>
              </a:solidFill>
            </a:endParaRPr>
          </a:p>
        </p:txBody>
      </p:sp>
    </p:spTree>
    <p:extLst>
      <p:ext uri="{BB962C8B-B14F-4D97-AF65-F5344CB8AC3E}">
        <p14:creationId xmlns:p14="http://schemas.microsoft.com/office/powerpoint/2010/main" val="11546600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46</a:t>
            </a:fld>
            <a:endParaRPr lang="en-US">
              <a:solidFill>
                <a:prstClr val="black"/>
              </a:solidFill>
            </a:endParaRPr>
          </a:p>
        </p:txBody>
      </p:sp>
    </p:spTree>
    <p:extLst>
      <p:ext uri="{BB962C8B-B14F-4D97-AF65-F5344CB8AC3E}">
        <p14:creationId xmlns:p14="http://schemas.microsoft.com/office/powerpoint/2010/main" val="9583191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47</a:t>
            </a:fld>
            <a:endParaRPr lang="en-US">
              <a:solidFill>
                <a:prstClr val="black"/>
              </a:solidFill>
            </a:endParaRPr>
          </a:p>
        </p:txBody>
      </p:sp>
    </p:spTree>
    <p:extLst>
      <p:ext uri="{BB962C8B-B14F-4D97-AF65-F5344CB8AC3E}">
        <p14:creationId xmlns:p14="http://schemas.microsoft.com/office/powerpoint/2010/main" val="1727381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51</a:t>
            </a:fld>
            <a:endParaRPr lang="en-US">
              <a:solidFill>
                <a:prstClr val="black"/>
              </a:solidFill>
            </a:endParaRPr>
          </a:p>
        </p:txBody>
      </p:sp>
    </p:spTree>
    <p:extLst>
      <p:ext uri="{BB962C8B-B14F-4D97-AF65-F5344CB8AC3E}">
        <p14:creationId xmlns:p14="http://schemas.microsoft.com/office/powerpoint/2010/main" val="31034960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53</a:t>
            </a:fld>
            <a:endParaRPr lang="en-US">
              <a:solidFill>
                <a:prstClr val="black"/>
              </a:solidFill>
            </a:endParaRPr>
          </a:p>
        </p:txBody>
      </p:sp>
    </p:spTree>
    <p:extLst>
      <p:ext uri="{BB962C8B-B14F-4D97-AF65-F5344CB8AC3E}">
        <p14:creationId xmlns:p14="http://schemas.microsoft.com/office/powerpoint/2010/main" val="14651853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4</a:t>
            </a:fld>
            <a:endParaRPr lang="en-US">
              <a:solidFill>
                <a:prstClr val="black"/>
              </a:solidFill>
            </a:endParaRPr>
          </a:p>
        </p:txBody>
      </p:sp>
    </p:spTree>
    <p:extLst>
      <p:ext uri="{BB962C8B-B14F-4D97-AF65-F5344CB8AC3E}">
        <p14:creationId xmlns:p14="http://schemas.microsoft.com/office/powerpoint/2010/main" val="30769528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54</a:t>
            </a:fld>
            <a:endParaRPr lang="en-US">
              <a:solidFill>
                <a:prstClr val="black"/>
              </a:solidFill>
            </a:endParaRPr>
          </a:p>
        </p:txBody>
      </p:sp>
    </p:spTree>
    <p:extLst>
      <p:ext uri="{BB962C8B-B14F-4D97-AF65-F5344CB8AC3E}">
        <p14:creationId xmlns:p14="http://schemas.microsoft.com/office/powerpoint/2010/main" val="41871464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55</a:t>
            </a:fld>
            <a:endParaRPr lang="en-US">
              <a:solidFill>
                <a:prstClr val="black"/>
              </a:solidFill>
            </a:endParaRPr>
          </a:p>
        </p:txBody>
      </p:sp>
    </p:spTree>
    <p:extLst>
      <p:ext uri="{BB962C8B-B14F-4D97-AF65-F5344CB8AC3E}">
        <p14:creationId xmlns:p14="http://schemas.microsoft.com/office/powerpoint/2010/main" val="39179856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56</a:t>
            </a:fld>
            <a:endParaRPr lang="en-US">
              <a:solidFill>
                <a:prstClr val="black"/>
              </a:solidFill>
            </a:endParaRPr>
          </a:p>
        </p:txBody>
      </p:sp>
    </p:spTree>
    <p:extLst>
      <p:ext uri="{BB962C8B-B14F-4D97-AF65-F5344CB8AC3E}">
        <p14:creationId xmlns:p14="http://schemas.microsoft.com/office/powerpoint/2010/main" val="5799516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58</a:t>
            </a:fld>
            <a:endParaRPr lang="en-US">
              <a:solidFill>
                <a:prstClr val="black"/>
              </a:solidFill>
            </a:endParaRPr>
          </a:p>
        </p:txBody>
      </p:sp>
    </p:spTree>
    <p:extLst>
      <p:ext uri="{BB962C8B-B14F-4D97-AF65-F5344CB8AC3E}">
        <p14:creationId xmlns:p14="http://schemas.microsoft.com/office/powerpoint/2010/main" val="33418366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59</a:t>
            </a:fld>
            <a:endParaRPr lang="en-US">
              <a:solidFill>
                <a:prstClr val="black"/>
              </a:solidFill>
            </a:endParaRPr>
          </a:p>
        </p:txBody>
      </p:sp>
    </p:spTree>
    <p:extLst>
      <p:ext uri="{BB962C8B-B14F-4D97-AF65-F5344CB8AC3E}">
        <p14:creationId xmlns:p14="http://schemas.microsoft.com/office/powerpoint/2010/main" val="11738734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63</a:t>
            </a:fld>
            <a:endParaRPr lang="en-US">
              <a:solidFill>
                <a:prstClr val="black"/>
              </a:solidFill>
            </a:endParaRPr>
          </a:p>
        </p:txBody>
      </p:sp>
    </p:spTree>
    <p:extLst>
      <p:ext uri="{BB962C8B-B14F-4D97-AF65-F5344CB8AC3E}">
        <p14:creationId xmlns:p14="http://schemas.microsoft.com/office/powerpoint/2010/main" val="6564484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69</a:t>
            </a:fld>
            <a:endParaRPr lang="en-US">
              <a:solidFill>
                <a:prstClr val="black"/>
              </a:solidFill>
            </a:endParaRPr>
          </a:p>
        </p:txBody>
      </p:sp>
    </p:spTree>
    <p:extLst>
      <p:ext uri="{BB962C8B-B14F-4D97-AF65-F5344CB8AC3E}">
        <p14:creationId xmlns:p14="http://schemas.microsoft.com/office/powerpoint/2010/main" val="2660892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81</a:t>
            </a:fld>
            <a:endParaRPr lang="en-US">
              <a:solidFill>
                <a:prstClr val="black"/>
              </a:solidFill>
            </a:endParaRPr>
          </a:p>
        </p:txBody>
      </p:sp>
    </p:spTree>
    <p:extLst>
      <p:ext uri="{BB962C8B-B14F-4D97-AF65-F5344CB8AC3E}">
        <p14:creationId xmlns:p14="http://schemas.microsoft.com/office/powerpoint/2010/main" val="302395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96</a:t>
            </a:fld>
            <a:endParaRPr lang="en-US">
              <a:solidFill>
                <a:prstClr val="black"/>
              </a:solidFill>
            </a:endParaRPr>
          </a:p>
        </p:txBody>
      </p:sp>
    </p:spTree>
    <p:extLst>
      <p:ext uri="{BB962C8B-B14F-4D97-AF65-F5344CB8AC3E}">
        <p14:creationId xmlns:p14="http://schemas.microsoft.com/office/powerpoint/2010/main" val="24242436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97</a:t>
            </a:fld>
            <a:endParaRPr lang="en-US">
              <a:solidFill>
                <a:prstClr val="black"/>
              </a:solidFill>
            </a:endParaRPr>
          </a:p>
        </p:txBody>
      </p:sp>
    </p:spTree>
    <p:extLst>
      <p:ext uri="{BB962C8B-B14F-4D97-AF65-F5344CB8AC3E}">
        <p14:creationId xmlns:p14="http://schemas.microsoft.com/office/powerpoint/2010/main" val="3019710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15934260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102</a:t>
            </a:fld>
            <a:endParaRPr lang="en-US">
              <a:solidFill>
                <a:prstClr val="black"/>
              </a:solidFill>
            </a:endParaRPr>
          </a:p>
        </p:txBody>
      </p:sp>
    </p:spTree>
    <p:extLst>
      <p:ext uri="{BB962C8B-B14F-4D97-AF65-F5344CB8AC3E}">
        <p14:creationId xmlns:p14="http://schemas.microsoft.com/office/powerpoint/2010/main" val="58321407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104</a:t>
            </a:fld>
            <a:endParaRPr lang="en-US">
              <a:solidFill>
                <a:prstClr val="black"/>
              </a:solidFill>
            </a:endParaRPr>
          </a:p>
        </p:txBody>
      </p:sp>
    </p:spTree>
    <p:extLst>
      <p:ext uri="{BB962C8B-B14F-4D97-AF65-F5344CB8AC3E}">
        <p14:creationId xmlns:p14="http://schemas.microsoft.com/office/powerpoint/2010/main" val="30593344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105</a:t>
            </a:fld>
            <a:endParaRPr lang="en-US">
              <a:solidFill>
                <a:prstClr val="black"/>
              </a:solidFill>
            </a:endParaRPr>
          </a:p>
        </p:txBody>
      </p:sp>
    </p:spTree>
    <p:extLst>
      <p:ext uri="{BB962C8B-B14F-4D97-AF65-F5344CB8AC3E}">
        <p14:creationId xmlns:p14="http://schemas.microsoft.com/office/powerpoint/2010/main" val="10880061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106</a:t>
            </a:fld>
            <a:endParaRPr lang="en-US">
              <a:solidFill>
                <a:prstClr val="black"/>
              </a:solidFill>
            </a:endParaRPr>
          </a:p>
        </p:txBody>
      </p:sp>
    </p:spTree>
    <p:extLst>
      <p:ext uri="{BB962C8B-B14F-4D97-AF65-F5344CB8AC3E}">
        <p14:creationId xmlns:p14="http://schemas.microsoft.com/office/powerpoint/2010/main" val="23487396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107</a:t>
            </a:fld>
            <a:endParaRPr lang="en-US">
              <a:solidFill>
                <a:prstClr val="black"/>
              </a:solidFill>
            </a:endParaRPr>
          </a:p>
        </p:txBody>
      </p:sp>
    </p:spTree>
    <p:extLst>
      <p:ext uri="{BB962C8B-B14F-4D97-AF65-F5344CB8AC3E}">
        <p14:creationId xmlns:p14="http://schemas.microsoft.com/office/powerpoint/2010/main" val="18991732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6A9A9B1-DB5C-43C5-9A73-55943F73BDD5}" type="slidenum">
              <a:rPr lang="en-US" smtClean="0"/>
              <a:t>114</a:t>
            </a:fld>
            <a:endParaRPr lang="en-US"/>
          </a:p>
        </p:txBody>
      </p:sp>
    </p:spTree>
    <p:extLst>
      <p:ext uri="{BB962C8B-B14F-4D97-AF65-F5344CB8AC3E}">
        <p14:creationId xmlns:p14="http://schemas.microsoft.com/office/powerpoint/2010/main" val="7979223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E+OFS is really +4.6%, but</a:t>
            </a:r>
            <a:r>
              <a:rPr lang="en-US" baseline="0" dirty="0"/>
              <a:t> not evident because of rounding, so left here as +4.5%</a:t>
            </a:r>
            <a:endParaRPr lang="en-US" dirty="0"/>
          </a:p>
        </p:txBody>
      </p:sp>
      <p:sp>
        <p:nvSpPr>
          <p:cNvPr id="4" name="Slide Number Placeholder 3"/>
          <p:cNvSpPr>
            <a:spLocks noGrp="1"/>
          </p:cNvSpPr>
          <p:nvPr>
            <p:ph type="sldNum" sz="quarter" idx="10"/>
          </p:nvPr>
        </p:nvSpPr>
        <p:spPr/>
        <p:txBody>
          <a:bodyPr/>
          <a:lstStyle/>
          <a:p>
            <a:fld id="{C6A9A9B1-DB5C-43C5-9A73-55943F73BDD5}" type="slidenum">
              <a:rPr lang="en-US" smtClean="0"/>
              <a:t>116</a:t>
            </a:fld>
            <a:endParaRPr lang="en-US"/>
          </a:p>
        </p:txBody>
      </p:sp>
    </p:spTree>
    <p:extLst>
      <p:ext uri="{BB962C8B-B14F-4D97-AF65-F5344CB8AC3E}">
        <p14:creationId xmlns:p14="http://schemas.microsoft.com/office/powerpoint/2010/main" val="24699228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E+OFS is really +4.6%, but</a:t>
            </a:r>
            <a:r>
              <a:rPr lang="en-US" baseline="0" dirty="0"/>
              <a:t> not evident because of rounding, so left here as +4.5%</a:t>
            </a:r>
            <a:endParaRPr lang="en-US" dirty="0"/>
          </a:p>
        </p:txBody>
      </p:sp>
      <p:sp>
        <p:nvSpPr>
          <p:cNvPr id="4" name="Slide Number Placeholder 3"/>
          <p:cNvSpPr>
            <a:spLocks noGrp="1"/>
          </p:cNvSpPr>
          <p:nvPr>
            <p:ph type="sldNum" sz="quarter" idx="10"/>
          </p:nvPr>
        </p:nvSpPr>
        <p:spPr/>
        <p:txBody>
          <a:bodyPr/>
          <a:lstStyle/>
          <a:p>
            <a:fld id="{C6A9A9B1-DB5C-43C5-9A73-55943F73BDD5}" type="slidenum">
              <a:rPr lang="en-US" smtClean="0"/>
              <a:t>117</a:t>
            </a:fld>
            <a:endParaRPr lang="en-US"/>
          </a:p>
        </p:txBody>
      </p:sp>
    </p:spTree>
    <p:extLst>
      <p:ext uri="{BB962C8B-B14F-4D97-AF65-F5344CB8AC3E}">
        <p14:creationId xmlns:p14="http://schemas.microsoft.com/office/powerpoint/2010/main" val="16174379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E+OFS is really +4.6%, but</a:t>
            </a:r>
            <a:r>
              <a:rPr lang="en-US" baseline="0" dirty="0"/>
              <a:t> not evident because of rounding, so left here as +4.5%</a:t>
            </a:r>
            <a:endParaRPr lang="en-US" dirty="0"/>
          </a:p>
        </p:txBody>
      </p:sp>
      <p:sp>
        <p:nvSpPr>
          <p:cNvPr id="4" name="Slide Number Placeholder 3"/>
          <p:cNvSpPr>
            <a:spLocks noGrp="1"/>
          </p:cNvSpPr>
          <p:nvPr>
            <p:ph type="sldNum" sz="quarter" idx="10"/>
          </p:nvPr>
        </p:nvSpPr>
        <p:spPr/>
        <p:txBody>
          <a:bodyPr/>
          <a:lstStyle/>
          <a:p>
            <a:fld id="{C6A9A9B1-DB5C-43C5-9A73-55943F73BDD5}" type="slidenum">
              <a:rPr lang="en-US" smtClean="0"/>
              <a:t>118</a:t>
            </a:fld>
            <a:endParaRPr lang="en-US"/>
          </a:p>
        </p:txBody>
      </p:sp>
    </p:spTree>
    <p:extLst>
      <p:ext uri="{BB962C8B-B14F-4D97-AF65-F5344CB8AC3E}">
        <p14:creationId xmlns:p14="http://schemas.microsoft.com/office/powerpoint/2010/main" val="16710788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119</a:t>
            </a:fld>
            <a:endParaRPr lang="en-US">
              <a:solidFill>
                <a:prstClr val="black"/>
              </a:solidFill>
            </a:endParaRPr>
          </a:p>
        </p:txBody>
      </p:sp>
    </p:spTree>
    <p:extLst>
      <p:ext uri="{BB962C8B-B14F-4D97-AF65-F5344CB8AC3E}">
        <p14:creationId xmlns:p14="http://schemas.microsoft.com/office/powerpoint/2010/main" val="36789931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34</a:t>
            </a:fld>
            <a:endParaRPr lang="en-US">
              <a:solidFill>
                <a:prstClr val="black"/>
              </a:solidFill>
            </a:endParaRPr>
          </a:p>
        </p:txBody>
      </p:sp>
    </p:spTree>
    <p:extLst>
      <p:ext uri="{BB962C8B-B14F-4D97-AF65-F5344CB8AC3E}">
        <p14:creationId xmlns:p14="http://schemas.microsoft.com/office/powerpoint/2010/main" val="27774352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120</a:t>
            </a:fld>
            <a:endParaRPr lang="en-US">
              <a:solidFill>
                <a:prstClr val="black"/>
              </a:solidFill>
            </a:endParaRPr>
          </a:p>
        </p:txBody>
      </p:sp>
    </p:spTree>
    <p:extLst>
      <p:ext uri="{BB962C8B-B14F-4D97-AF65-F5344CB8AC3E}">
        <p14:creationId xmlns:p14="http://schemas.microsoft.com/office/powerpoint/2010/main" val="11632573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136</a:t>
            </a:fld>
            <a:endParaRPr lang="en-US">
              <a:solidFill>
                <a:prstClr val="black"/>
              </a:solidFill>
            </a:endParaRPr>
          </a:p>
        </p:txBody>
      </p:sp>
    </p:spTree>
    <p:extLst>
      <p:ext uri="{BB962C8B-B14F-4D97-AF65-F5344CB8AC3E}">
        <p14:creationId xmlns:p14="http://schemas.microsoft.com/office/powerpoint/2010/main" val="36080004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Espace réservé de l'image des diapositives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ea typeface="ヒラギノ角ゴ Pro W3" pitchFamily="-102" charset="-128"/>
            </a:endParaRPr>
          </a:p>
        </p:txBody>
      </p:sp>
      <p:sp>
        <p:nvSpPr>
          <p:cNvPr id="100356"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itchFamily="34" charset="0"/>
                <a:ea typeface="ヒラギノ角ゴ Pro W3" pitchFamily="-102" charset="-128"/>
              </a:defRPr>
            </a:lvl1pPr>
            <a:lvl2pPr marL="742950" indent="-285750" eaLnBrk="0" hangingPunct="0">
              <a:spcBef>
                <a:spcPct val="30000"/>
              </a:spcBef>
              <a:defRPr sz="1200">
                <a:solidFill>
                  <a:schemeClr val="tx1"/>
                </a:solidFill>
                <a:latin typeface="Calibri" pitchFamily="34" charset="0"/>
                <a:ea typeface="ヒラギノ角ゴ Pro W3" pitchFamily="-102" charset="-128"/>
              </a:defRPr>
            </a:lvl2pPr>
            <a:lvl3pPr marL="1143000" indent="-228600" eaLnBrk="0" hangingPunct="0">
              <a:spcBef>
                <a:spcPct val="30000"/>
              </a:spcBef>
              <a:defRPr sz="1200">
                <a:solidFill>
                  <a:schemeClr val="tx1"/>
                </a:solidFill>
                <a:latin typeface="Calibri" pitchFamily="34" charset="0"/>
                <a:ea typeface="ヒラギノ角ゴ Pro W3" pitchFamily="-102" charset="-128"/>
              </a:defRPr>
            </a:lvl3pPr>
            <a:lvl4pPr marL="1600200" indent="-228600" eaLnBrk="0" hangingPunct="0">
              <a:spcBef>
                <a:spcPct val="30000"/>
              </a:spcBef>
              <a:defRPr sz="1200">
                <a:solidFill>
                  <a:schemeClr val="tx1"/>
                </a:solidFill>
                <a:latin typeface="Calibri" pitchFamily="34" charset="0"/>
                <a:ea typeface="ヒラギノ角ゴ Pro W3" pitchFamily="-102" charset="-128"/>
              </a:defRPr>
            </a:lvl4pPr>
            <a:lvl5pPr marL="2057400" indent="-228600" eaLnBrk="0" hangingPunct="0">
              <a:spcBef>
                <a:spcPct val="30000"/>
              </a:spcBef>
              <a:defRPr sz="1200">
                <a:solidFill>
                  <a:schemeClr val="tx1"/>
                </a:solidFill>
                <a:latin typeface="Calibri" pitchFamily="34" charset="0"/>
                <a:ea typeface="ヒラギノ角ゴ Pro W3" pitchFamily="-102" charset="-128"/>
              </a:defRPr>
            </a:lvl5pPr>
            <a:lvl6pPr marL="2514600" indent="-228600" eaLnBrk="0" fontAlgn="base" hangingPunct="0">
              <a:spcBef>
                <a:spcPct val="30000"/>
              </a:spcBef>
              <a:spcAft>
                <a:spcPct val="0"/>
              </a:spcAft>
              <a:defRPr sz="1200">
                <a:solidFill>
                  <a:schemeClr val="tx1"/>
                </a:solidFill>
                <a:latin typeface="Calibri" pitchFamily="34" charset="0"/>
                <a:ea typeface="ヒラギノ角ゴ Pro W3" pitchFamily="-102" charset="-128"/>
              </a:defRPr>
            </a:lvl6pPr>
            <a:lvl7pPr marL="2971800" indent="-228600" eaLnBrk="0" fontAlgn="base" hangingPunct="0">
              <a:spcBef>
                <a:spcPct val="30000"/>
              </a:spcBef>
              <a:spcAft>
                <a:spcPct val="0"/>
              </a:spcAft>
              <a:defRPr sz="1200">
                <a:solidFill>
                  <a:schemeClr val="tx1"/>
                </a:solidFill>
                <a:latin typeface="Calibri" pitchFamily="34" charset="0"/>
                <a:ea typeface="ヒラギノ角ゴ Pro W3" pitchFamily="-102" charset="-128"/>
              </a:defRPr>
            </a:lvl7pPr>
            <a:lvl8pPr marL="3429000" indent="-228600" eaLnBrk="0" fontAlgn="base" hangingPunct="0">
              <a:spcBef>
                <a:spcPct val="30000"/>
              </a:spcBef>
              <a:spcAft>
                <a:spcPct val="0"/>
              </a:spcAft>
              <a:defRPr sz="1200">
                <a:solidFill>
                  <a:schemeClr val="tx1"/>
                </a:solidFill>
                <a:latin typeface="Calibri" pitchFamily="34" charset="0"/>
                <a:ea typeface="ヒラギノ角ゴ Pro W3" pitchFamily="-102" charset="-128"/>
              </a:defRPr>
            </a:lvl8pPr>
            <a:lvl9pPr marL="3886200" indent="-228600" eaLnBrk="0" fontAlgn="base" hangingPunct="0">
              <a:spcBef>
                <a:spcPct val="30000"/>
              </a:spcBef>
              <a:spcAft>
                <a:spcPct val="0"/>
              </a:spcAft>
              <a:defRPr sz="1200">
                <a:solidFill>
                  <a:schemeClr val="tx1"/>
                </a:solidFill>
                <a:latin typeface="Calibri" pitchFamily="34" charset="0"/>
                <a:ea typeface="ヒラギノ角ゴ Pro W3" pitchFamily="-102" charset="-128"/>
              </a:defRPr>
            </a:lvl9pPr>
          </a:lstStyle>
          <a:p>
            <a:pPr eaLnBrk="1" hangingPunct="1">
              <a:spcBef>
                <a:spcPct val="0"/>
              </a:spcBef>
            </a:pPr>
            <a:fld id="{06667C05-150E-4888-A75D-3C845A3A54E0}" type="slidenum">
              <a:rPr lang="fr-FR" altLang="fr-FR" smtClean="0">
                <a:solidFill>
                  <a:prstClr val="black"/>
                </a:solidFill>
                <a:latin typeface="Arial" pitchFamily="34" charset="0"/>
              </a:rPr>
              <a:pPr eaLnBrk="1" hangingPunct="1">
                <a:spcBef>
                  <a:spcPct val="0"/>
                </a:spcBef>
              </a:pPr>
              <a:t>141</a:t>
            </a:fld>
            <a:endParaRPr lang="fr-FR" altLang="fr-FR">
              <a:solidFill>
                <a:prstClr val="black"/>
              </a:solidFill>
              <a:latin typeface="Arial" pitchFamily="34" charset="0"/>
            </a:endParaRPr>
          </a:p>
        </p:txBody>
      </p:sp>
    </p:spTree>
    <p:extLst>
      <p:ext uri="{BB962C8B-B14F-4D97-AF65-F5344CB8AC3E}">
        <p14:creationId xmlns:p14="http://schemas.microsoft.com/office/powerpoint/2010/main" val="196574735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154</a:t>
            </a:fld>
            <a:endParaRPr lang="en-US">
              <a:solidFill>
                <a:prstClr val="black"/>
              </a:solidFill>
            </a:endParaRPr>
          </a:p>
        </p:txBody>
      </p:sp>
    </p:spTree>
    <p:extLst>
      <p:ext uri="{BB962C8B-B14F-4D97-AF65-F5344CB8AC3E}">
        <p14:creationId xmlns:p14="http://schemas.microsoft.com/office/powerpoint/2010/main" val="127562220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156</a:t>
            </a:fld>
            <a:endParaRPr lang="en-US">
              <a:solidFill>
                <a:prstClr val="black"/>
              </a:solidFill>
            </a:endParaRPr>
          </a:p>
        </p:txBody>
      </p:sp>
    </p:spTree>
    <p:extLst>
      <p:ext uri="{BB962C8B-B14F-4D97-AF65-F5344CB8AC3E}">
        <p14:creationId xmlns:p14="http://schemas.microsoft.com/office/powerpoint/2010/main" val="1658538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157</a:t>
            </a:fld>
            <a:endParaRPr lang="en-US">
              <a:solidFill>
                <a:prstClr val="black"/>
              </a:solidFill>
            </a:endParaRPr>
          </a:p>
        </p:txBody>
      </p:sp>
    </p:spTree>
    <p:extLst>
      <p:ext uri="{BB962C8B-B14F-4D97-AF65-F5344CB8AC3E}">
        <p14:creationId xmlns:p14="http://schemas.microsoft.com/office/powerpoint/2010/main" val="35321284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E+OFS is really +4.6%, but</a:t>
            </a:r>
            <a:r>
              <a:rPr lang="en-US" baseline="0"/>
              <a:t> not evident because of rounding, so left here as +4.5%</a:t>
            </a:r>
            <a:endParaRPr lang="en-US"/>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158</a:t>
            </a:fld>
            <a:endParaRPr lang="en-US">
              <a:solidFill>
                <a:prstClr val="black"/>
              </a:solidFill>
            </a:endParaRPr>
          </a:p>
        </p:txBody>
      </p:sp>
    </p:spTree>
    <p:extLst>
      <p:ext uri="{BB962C8B-B14F-4D97-AF65-F5344CB8AC3E}">
        <p14:creationId xmlns:p14="http://schemas.microsoft.com/office/powerpoint/2010/main" val="91883026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fld id="{D5B76F5F-523F-43E4-8A09-476AE4C9DD08}" type="slidenum">
              <a:rPr lang="en-US" smtClean="0">
                <a:solidFill>
                  <a:prstClr val="black"/>
                </a:solidFill>
              </a:rPr>
              <a:pPr/>
              <a:t>162</a:t>
            </a:fld>
            <a:endParaRPr lang="en-US">
              <a:solidFill>
                <a:prstClr val="black"/>
              </a:solidFill>
            </a:endParaRPr>
          </a:p>
        </p:txBody>
      </p:sp>
    </p:spTree>
    <p:extLst>
      <p:ext uri="{BB962C8B-B14F-4D97-AF65-F5344CB8AC3E}">
        <p14:creationId xmlns:p14="http://schemas.microsoft.com/office/powerpoint/2010/main" val="32240119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6A9A9B1-DB5C-43C5-9A73-55943F73BDD5}" type="slidenum">
              <a:rPr lang="en-US" smtClean="0">
                <a:solidFill>
                  <a:prstClr val="black"/>
                </a:solidFill>
              </a:rPr>
              <a:pPr/>
              <a:t>165</a:t>
            </a:fld>
            <a:endParaRPr lang="en-US">
              <a:solidFill>
                <a:prstClr val="black"/>
              </a:solidFill>
            </a:endParaRPr>
          </a:p>
        </p:txBody>
      </p:sp>
    </p:spTree>
    <p:extLst>
      <p:ext uri="{BB962C8B-B14F-4D97-AF65-F5344CB8AC3E}">
        <p14:creationId xmlns:p14="http://schemas.microsoft.com/office/powerpoint/2010/main" val="1847539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27588657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4865576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5806161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8506815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80C939A-E387-4DEF-A2E2-E60905530D79}"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11643029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7.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0.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597819"/>
            <a:ext cx="7772400" cy="1102519"/>
          </a:xfrm>
        </p:spPr>
        <p:txBody>
          <a:bodyPr/>
          <a:lstStyle/>
          <a:p>
            <a:r>
              <a:rPr lang="es-ES_tradnl"/>
              <a:t>Clic para editar título</a:t>
            </a:r>
            <a:endParaRPr lang="es-ES"/>
          </a:p>
        </p:txBody>
      </p:sp>
      <p:sp>
        <p:nvSpPr>
          <p:cNvPr id="3" name="Subtítulo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674133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31165126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36941992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40342668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C935459-D6A5-4B8E-A154-8A1FFC8CBCFD}"/>
              </a:ext>
            </a:extLst>
          </p:cNvPr>
          <p:cNvSpPr>
            <a:spLocks noGrp="1"/>
          </p:cNvSpPr>
          <p:nvPr>
            <p:ph type="title"/>
          </p:nvPr>
        </p:nvSpPr>
        <p:spPr>
          <a:xfrm>
            <a:off x="629841" y="570875"/>
            <a:ext cx="7886700" cy="400110"/>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0F01E15F-3DE5-496E-A09B-77F94915139D}"/>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Modifier les styles du texte du masque</a:t>
            </a:r>
          </a:p>
        </p:txBody>
      </p:sp>
      <p:sp>
        <p:nvSpPr>
          <p:cNvPr id="4" name="Espace réservé du contenu 3">
            <a:extLst>
              <a:ext uri="{FF2B5EF4-FFF2-40B4-BE49-F238E27FC236}">
                <a16:creationId xmlns:a16="http://schemas.microsoft.com/office/drawing/2014/main" id="{378055D8-59B7-4955-A0EC-7D8315265197}"/>
              </a:ext>
            </a:extLst>
          </p:cNvPr>
          <p:cNvSpPr>
            <a:spLocks noGrp="1"/>
          </p:cNvSpPr>
          <p:nvPr>
            <p:ph sz="half" idx="2"/>
          </p:nvPr>
        </p:nvSpPr>
        <p:spPr>
          <a:xfrm>
            <a:off x="629842" y="1878806"/>
            <a:ext cx="3868340" cy="2763441"/>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B0AEA70D-F610-4CFC-BEF6-F99AA48ECDD8}"/>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Modifier les styles du texte du masque</a:t>
            </a:r>
          </a:p>
        </p:txBody>
      </p:sp>
      <p:sp>
        <p:nvSpPr>
          <p:cNvPr id="6" name="Espace réservé du contenu 5">
            <a:extLst>
              <a:ext uri="{FF2B5EF4-FFF2-40B4-BE49-F238E27FC236}">
                <a16:creationId xmlns:a16="http://schemas.microsoft.com/office/drawing/2014/main" id="{CEF5C82B-E50A-4269-BE74-E1007D8974BF}"/>
              </a:ext>
            </a:extLst>
          </p:cNvPr>
          <p:cNvSpPr>
            <a:spLocks noGrp="1"/>
          </p:cNvSpPr>
          <p:nvPr>
            <p:ph sz="quarter" idx="4"/>
          </p:nvPr>
        </p:nvSpPr>
        <p:spPr>
          <a:xfrm>
            <a:off x="4629150" y="1878806"/>
            <a:ext cx="3887391" cy="2763441"/>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A05831D7-54E6-4F08-9B02-559563CB9092}"/>
              </a:ext>
            </a:extLst>
          </p:cNvPr>
          <p:cNvSpPr>
            <a:spLocks noGrp="1"/>
          </p:cNvSpPr>
          <p:nvPr>
            <p:ph type="dt" sz="half" idx="10"/>
          </p:nvPr>
        </p:nvSpPr>
        <p:spPr>
          <a:xfrm>
            <a:off x="628650" y="4767263"/>
            <a:ext cx="2057400" cy="273844"/>
          </a:xfrm>
          <a:prstGeom prst="rect">
            <a:avLst/>
          </a:prstGeom>
        </p:spPr>
        <p:txBody>
          <a:bodyPr/>
          <a:lstStyle/>
          <a:p>
            <a:fld id="{F5F41A40-DDD0-4454-B395-C27F6D49F292}" type="datetimeFigureOut">
              <a:rPr lang="fr-FR" smtClean="0">
                <a:solidFill>
                  <a:prstClr val="black"/>
                </a:solidFill>
              </a:rPr>
              <a:pPr/>
              <a:t>18/12/2018</a:t>
            </a:fld>
            <a:endParaRPr lang="fr-FR">
              <a:solidFill>
                <a:prstClr val="black"/>
              </a:solidFill>
            </a:endParaRPr>
          </a:p>
        </p:txBody>
      </p:sp>
      <p:sp>
        <p:nvSpPr>
          <p:cNvPr id="8" name="Espace réservé du pied de page 7">
            <a:extLst>
              <a:ext uri="{FF2B5EF4-FFF2-40B4-BE49-F238E27FC236}">
                <a16:creationId xmlns:a16="http://schemas.microsoft.com/office/drawing/2014/main" id="{C0B239AA-113F-470F-B8A1-992BAEB96BD5}"/>
              </a:ext>
            </a:extLst>
          </p:cNvPr>
          <p:cNvSpPr>
            <a:spLocks noGrp="1"/>
          </p:cNvSpPr>
          <p:nvPr>
            <p:ph type="ftr" sz="quarter" idx="11"/>
          </p:nvPr>
        </p:nvSpPr>
        <p:spPr>
          <a:xfrm>
            <a:off x="3028950" y="4767263"/>
            <a:ext cx="3086100" cy="273844"/>
          </a:xfrm>
          <a:prstGeom prst="rect">
            <a:avLst/>
          </a:prstGeom>
        </p:spPr>
        <p:txBody>
          <a:bodyPr/>
          <a:lstStyle/>
          <a:p>
            <a:endParaRPr lang="fr-FR">
              <a:solidFill>
                <a:prstClr val="black"/>
              </a:solidFill>
            </a:endParaRPr>
          </a:p>
        </p:txBody>
      </p:sp>
      <p:sp>
        <p:nvSpPr>
          <p:cNvPr id="9" name="Espace réservé du numéro de diapositive 8">
            <a:extLst>
              <a:ext uri="{FF2B5EF4-FFF2-40B4-BE49-F238E27FC236}">
                <a16:creationId xmlns:a16="http://schemas.microsoft.com/office/drawing/2014/main" id="{449FC33A-4CFA-4CCE-A8ED-71F0E2F95677}"/>
              </a:ext>
            </a:extLst>
          </p:cNvPr>
          <p:cNvSpPr>
            <a:spLocks noGrp="1"/>
          </p:cNvSpPr>
          <p:nvPr>
            <p:ph type="sldNum" sz="quarter" idx="12"/>
          </p:nvPr>
        </p:nvSpPr>
        <p:spPr/>
        <p:txBody>
          <a:bodyPr/>
          <a:lstStyle/>
          <a:p>
            <a:fld id="{46ACFD58-1F1D-45A3-95A8-761817E77550}" type="slidenum">
              <a:rPr lang="fr-FR" smtClean="0"/>
              <a:pPr/>
              <a:t>‹N°›</a:t>
            </a:fld>
            <a:endParaRPr lang="fr-FR"/>
          </a:p>
        </p:txBody>
      </p:sp>
    </p:spTree>
    <p:extLst>
      <p:ext uri="{BB962C8B-B14F-4D97-AF65-F5344CB8AC3E}">
        <p14:creationId xmlns:p14="http://schemas.microsoft.com/office/powerpoint/2010/main" val="10114668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ABEF57E-6C73-4464-BE95-E652793D6A60}"/>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00D3A1D5-E572-4325-A623-D2B3FD56F373}"/>
              </a:ext>
            </a:extLst>
          </p:cNvPr>
          <p:cNvSpPr>
            <a:spLocks noGrp="1"/>
          </p:cNvSpPr>
          <p:nvPr>
            <p:ph sz="half" idx="1"/>
          </p:nvPr>
        </p:nvSpPr>
        <p:spPr>
          <a:xfrm>
            <a:off x="628650" y="1369219"/>
            <a:ext cx="3886200" cy="3263504"/>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BF80367D-824B-4ECE-833B-DD89E5AC7BC8}"/>
              </a:ext>
            </a:extLst>
          </p:cNvPr>
          <p:cNvSpPr>
            <a:spLocks noGrp="1"/>
          </p:cNvSpPr>
          <p:nvPr>
            <p:ph sz="half" idx="2"/>
          </p:nvPr>
        </p:nvSpPr>
        <p:spPr>
          <a:xfrm>
            <a:off x="4629150" y="1369219"/>
            <a:ext cx="3886200" cy="3263504"/>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031BD776-7047-4BAA-B649-6E8F702708D3}"/>
              </a:ext>
            </a:extLst>
          </p:cNvPr>
          <p:cNvSpPr>
            <a:spLocks noGrp="1"/>
          </p:cNvSpPr>
          <p:nvPr>
            <p:ph type="dt" sz="half" idx="10"/>
          </p:nvPr>
        </p:nvSpPr>
        <p:spPr>
          <a:xfrm>
            <a:off x="628650" y="4767263"/>
            <a:ext cx="2057400" cy="273844"/>
          </a:xfrm>
          <a:prstGeom prst="rect">
            <a:avLst/>
          </a:prstGeom>
        </p:spPr>
        <p:txBody>
          <a:bodyPr/>
          <a:lstStyle/>
          <a:p>
            <a:fld id="{F5F41A40-DDD0-4454-B395-C27F6D49F292}" type="datetimeFigureOut">
              <a:rPr lang="fr-FR" smtClean="0">
                <a:solidFill>
                  <a:prstClr val="black"/>
                </a:solidFill>
              </a:rPr>
              <a:pPr/>
              <a:t>18/12/2018</a:t>
            </a:fld>
            <a:endParaRPr lang="fr-FR">
              <a:solidFill>
                <a:prstClr val="black"/>
              </a:solidFill>
            </a:endParaRPr>
          </a:p>
        </p:txBody>
      </p:sp>
      <p:sp>
        <p:nvSpPr>
          <p:cNvPr id="6" name="Espace réservé du pied de page 5">
            <a:extLst>
              <a:ext uri="{FF2B5EF4-FFF2-40B4-BE49-F238E27FC236}">
                <a16:creationId xmlns:a16="http://schemas.microsoft.com/office/drawing/2014/main" id="{BBC8A1D8-8B87-42E5-AC1C-9777BD5531B8}"/>
              </a:ext>
            </a:extLst>
          </p:cNvPr>
          <p:cNvSpPr>
            <a:spLocks noGrp="1"/>
          </p:cNvSpPr>
          <p:nvPr>
            <p:ph type="ftr" sz="quarter" idx="11"/>
          </p:nvPr>
        </p:nvSpPr>
        <p:spPr>
          <a:xfrm>
            <a:off x="3028950" y="4767263"/>
            <a:ext cx="3086100" cy="273844"/>
          </a:xfrm>
          <a:prstGeom prst="rect">
            <a:avLst/>
          </a:prstGeom>
        </p:spPr>
        <p:txBody>
          <a:bodyPr/>
          <a:lstStyle/>
          <a:p>
            <a:endParaRPr lang="fr-FR">
              <a:solidFill>
                <a:prstClr val="black"/>
              </a:solidFill>
            </a:endParaRPr>
          </a:p>
        </p:txBody>
      </p:sp>
      <p:sp>
        <p:nvSpPr>
          <p:cNvPr id="7" name="Espace réservé du numéro de diapositive 6">
            <a:extLst>
              <a:ext uri="{FF2B5EF4-FFF2-40B4-BE49-F238E27FC236}">
                <a16:creationId xmlns:a16="http://schemas.microsoft.com/office/drawing/2014/main" id="{6C3389D9-085D-4819-BFA1-C9EDA277E041}"/>
              </a:ext>
            </a:extLst>
          </p:cNvPr>
          <p:cNvSpPr>
            <a:spLocks noGrp="1"/>
          </p:cNvSpPr>
          <p:nvPr>
            <p:ph type="sldNum" sz="quarter" idx="12"/>
          </p:nvPr>
        </p:nvSpPr>
        <p:spPr/>
        <p:txBody>
          <a:bodyPr/>
          <a:lstStyle/>
          <a:p>
            <a:fld id="{46ACFD58-1F1D-45A3-95A8-761817E77550}" type="slidenum">
              <a:rPr lang="fr-FR" smtClean="0"/>
              <a:pPr/>
              <a:t>‹N°›</a:t>
            </a:fld>
            <a:endParaRPr lang="fr-FR"/>
          </a:p>
        </p:txBody>
      </p:sp>
    </p:spTree>
    <p:extLst>
      <p:ext uri="{BB962C8B-B14F-4D97-AF65-F5344CB8AC3E}">
        <p14:creationId xmlns:p14="http://schemas.microsoft.com/office/powerpoint/2010/main" val="40941769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42575122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1817827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36337519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24808005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34967211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4060682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597819"/>
            <a:ext cx="7772400" cy="1102519"/>
          </a:xfrm>
        </p:spPr>
        <p:txBody>
          <a:bodyPr/>
          <a:lstStyle/>
          <a:p>
            <a:r>
              <a:rPr lang="es-ES_tradnl"/>
              <a:t>Clic para editar título</a:t>
            </a:r>
            <a:endParaRPr lang="es-ES"/>
          </a:p>
        </p:txBody>
      </p:sp>
      <p:sp>
        <p:nvSpPr>
          <p:cNvPr id="3" name="Subtítulo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8886233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3433049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15867932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22313" y="3305176"/>
            <a:ext cx="7772400" cy="1021556"/>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40853557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5" name="Marcador de número de diapositiva 4"/>
          <p:cNvSpPr>
            <a:spLocks noGrp="1"/>
          </p:cNvSpPr>
          <p:nvPr>
            <p:ph type="sldNum" sz="quarter" idx="12"/>
          </p:nvPr>
        </p:nvSpPr>
        <p:spPr/>
        <p:txBody>
          <a:bodyPr/>
          <a:lstStyle/>
          <a:p>
            <a:fld id="{76861F4E-8E8E-E94F-821D-72AEE8E804B0}" type="slidenum">
              <a:rPr/>
              <a:pPr/>
              <a:t>‹N°›</a:t>
            </a:fld>
            <a:endParaRPr lang="es-ES"/>
          </a:p>
        </p:txBody>
      </p:sp>
      <p:cxnSp>
        <p:nvCxnSpPr>
          <p:cNvPr id="7"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413803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116064465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91714278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8453443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7604093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28571349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pic>
        <p:nvPicPr>
          <p:cNvPr id="4" name="Imag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44958"/>
            <a:ext cx="9144000" cy="5053584"/>
          </a:xfrm>
          <a:prstGeom prst="rect">
            <a:avLst/>
          </a:prstGeom>
        </p:spPr>
      </p:pic>
    </p:spTree>
    <p:extLst>
      <p:ext uri="{BB962C8B-B14F-4D97-AF65-F5344CB8AC3E}">
        <p14:creationId xmlns:p14="http://schemas.microsoft.com/office/powerpoint/2010/main" val="23616061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388392910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7012469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26410197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29006846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33517644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13411949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52295295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11099981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112818796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7336523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22313" y="3305176"/>
            <a:ext cx="7772400" cy="1021556"/>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304899108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18672679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8256709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124001537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20959198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56688602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11598226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2660332"/>
            <a:ext cx="7772400" cy="400110"/>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40"/>
            <a:ext cx="6400800" cy="735952"/>
          </a:xfrm>
        </p:spPr>
        <p:txBody>
          <a:bodyPr lIns="108000"/>
          <a:lstStyle>
            <a:lvl1pPr marL="0" indent="0" algn="l">
              <a:buNone/>
              <a:defRPr>
                <a:solidFill>
                  <a:schemeClr val="bg2"/>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94668147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23833861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375187446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1" y="1455739"/>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39135116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5" name="Marcador de número de diapositiva 4"/>
          <p:cNvSpPr>
            <a:spLocks noGrp="1"/>
          </p:cNvSpPr>
          <p:nvPr>
            <p:ph type="sldNum" sz="quarter" idx="12"/>
          </p:nvPr>
        </p:nvSpPr>
        <p:spPr/>
        <p:txBody>
          <a:bodyPr/>
          <a:lstStyle/>
          <a:p>
            <a:fld id="{76861F4E-8E8E-E94F-821D-72AEE8E804B0}" type="slidenum">
              <a:rPr/>
              <a:pPr/>
              <a:t>‹N°›</a:t>
            </a:fld>
            <a:endParaRPr lang="es-ES"/>
          </a:p>
        </p:txBody>
      </p:sp>
      <p:cxnSp>
        <p:nvCxnSpPr>
          <p:cNvPr id="7"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3645566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42278417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C935459-D6A5-4B8E-A154-8A1FFC8CBCFD}"/>
              </a:ext>
            </a:extLst>
          </p:cNvPr>
          <p:cNvSpPr>
            <a:spLocks noGrp="1"/>
          </p:cNvSpPr>
          <p:nvPr>
            <p:ph type="title"/>
          </p:nvPr>
        </p:nvSpPr>
        <p:spPr>
          <a:xfrm>
            <a:off x="629841" y="570876"/>
            <a:ext cx="7886700" cy="400110"/>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0F01E15F-3DE5-496E-A09B-77F94915139D}"/>
              </a:ext>
            </a:extLst>
          </p:cNvPr>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fr-FR"/>
              <a:t>Modifier les styles du texte du masque</a:t>
            </a:r>
          </a:p>
        </p:txBody>
      </p:sp>
      <p:sp>
        <p:nvSpPr>
          <p:cNvPr id="4" name="Espace réservé du contenu 3">
            <a:extLst>
              <a:ext uri="{FF2B5EF4-FFF2-40B4-BE49-F238E27FC236}">
                <a16:creationId xmlns:a16="http://schemas.microsoft.com/office/drawing/2014/main" id="{378055D8-59B7-4955-A0EC-7D8315265197}"/>
              </a:ext>
            </a:extLst>
          </p:cNvPr>
          <p:cNvSpPr>
            <a:spLocks noGrp="1"/>
          </p:cNvSpPr>
          <p:nvPr>
            <p:ph sz="half" idx="2"/>
          </p:nvPr>
        </p:nvSpPr>
        <p:spPr>
          <a:xfrm>
            <a:off x="629842" y="1878806"/>
            <a:ext cx="3868340" cy="2763441"/>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B0AEA70D-F610-4CFC-BEF6-F99AA48ECDD8}"/>
              </a:ext>
            </a:extLst>
          </p:cNvPr>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fr-FR"/>
              <a:t>Modifier les styles du texte du masque</a:t>
            </a:r>
          </a:p>
        </p:txBody>
      </p:sp>
      <p:sp>
        <p:nvSpPr>
          <p:cNvPr id="6" name="Espace réservé du contenu 5">
            <a:extLst>
              <a:ext uri="{FF2B5EF4-FFF2-40B4-BE49-F238E27FC236}">
                <a16:creationId xmlns:a16="http://schemas.microsoft.com/office/drawing/2014/main" id="{CEF5C82B-E50A-4269-BE74-E1007D8974BF}"/>
              </a:ext>
            </a:extLst>
          </p:cNvPr>
          <p:cNvSpPr>
            <a:spLocks noGrp="1"/>
          </p:cNvSpPr>
          <p:nvPr>
            <p:ph sz="quarter" idx="4"/>
          </p:nvPr>
        </p:nvSpPr>
        <p:spPr>
          <a:xfrm>
            <a:off x="4629151" y="1878806"/>
            <a:ext cx="3887391" cy="2763441"/>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A05831D7-54E6-4F08-9B02-559563CB9092}"/>
              </a:ext>
            </a:extLst>
          </p:cNvPr>
          <p:cNvSpPr>
            <a:spLocks noGrp="1"/>
          </p:cNvSpPr>
          <p:nvPr>
            <p:ph type="dt" sz="half" idx="10"/>
          </p:nvPr>
        </p:nvSpPr>
        <p:spPr>
          <a:xfrm>
            <a:off x="628650" y="4767264"/>
            <a:ext cx="2057400" cy="273844"/>
          </a:xfrm>
          <a:prstGeom prst="rect">
            <a:avLst/>
          </a:prstGeom>
        </p:spPr>
        <p:txBody>
          <a:bodyPr/>
          <a:lstStyle/>
          <a:p>
            <a:pPr defTabSz="685800"/>
            <a:fld id="{F5F41A40-DDD0-4454-B395-C27F6D49F292}" type="datetimeFigureOut">
              <a:rPr lang="fr-FR" smtClean="0">
                <a:solidFill>
                  <a:prstClr val="black"/>
                </a:solidFill>
              </a:rPr>
              <a:pPr defTabSz="685800"/>
              <a:t>18/12/2018</a:t>
            </a:fld>
            <a:endParaRPr lang="fr-FR">
              <a:solidFill>
                <a:prstClr val="black"/>
              </a:solidFill>
            </a:endParaRPr>
          </a:p>
        </p:txBody>
      </p:sp>
      <p:sp>
        <p:nvSpPr>
          <p:cNvPr id="8" name="Espace réservé du pied de page 7">
            <a:extLst>
              <a:ext uri="{FF2B5EF4-FFF2-40B4-BE49-F238E27FC236}">
                <a16:creationId xmlns:a16="http://schemas.microsoft.com/office/drawing/2014/main" id="{C0B239AA-113F-470F-B8A1-992BAEB96BD5}"/>
              </a:ext>
            </a:extLst>
          </p:cNvPr>
          <p:cNvSpPr>
            <a:spLocks noGrp="1"/>
          </p:cNvSpPr>
          <p:nvPr>
            <p:ph type="ftr" sz="quarter" idx="11"/>
          </p:nvPr>
        </p:nvSpPr>
        <p:spPr>
          <a:xfrm>
            <a:off x="3028950" y="4767264"/>
            <a:ext cx="3086100" cy="273844"/>
          </a:xfrm>
          <a:prstGeom prst="rect">
            <a:avLst/>
          </a:prstGeom>
        </p:spPr>
        <p:txBody>
          <a:bodyPr/>
          <a:lstStyle/>
          <a:p>
            <a:pPr defTabSz="685800"/>
            <a:endParaRPr lang="fr-FR">
              <a:solidFill>
                <a:prstClr val="black"/>
              </a:solidFill>
            </a:endParaRPr>
          </a:p>
        </p:txBody>
      </p:sp>
      <p:sp>
        <p:nvSpPr>
          <p:cNvPr id="9" name="Espace réservé du numéro de diapositive 8">
            <a:extLst>
              <a:ext uri="{FF2B5EF4-FFF2-40B4-BE49-F238E27FC236}">
                <a16:creationId xmlns:a16="http://schemas.microsoft.com/office/drawing/2014/main" id="{449FC33A-4CFA-4CCE-A8ED-71F0E2F95677}"/>
              </a:ext>
            </a:extLst>
          </p:cNvPr>
          <p:cNvSpPr>
            <a:spLocks noGrp="1"/>
          </p:cNvSpPr>
          <p:nvPr>
            <p:ph type="sldNum" sz="quarter" idx="12"/>
          </p:nvPr>
        </p:nvSpPr>
        <p:spPr/>
        <p:txBody>
          <a:bodyPr/>
          <a:lstStyle/>
          <a:p>
            <a:fld id="{46ACFD58-1F1D-45A3-95A8-761817E77550}" type="slidenum">
              <a:rPr lang="fr-FR" smtClean="0"/>
              <a:pPr/>
              <a:t>‹N°›</a:t>
            </a:fld>
            <a:endParaRPr lang="fr-FR"/>
          </a:p>
        </p:txBody>
      </p:sp>
    </p:spTree>
    <p:extLst>
      <p:ext uri="{BB962C8B-B14F-4D97-AF65-F5344CB8AC3E}">
        <p14:creationId xmlns:p14="http://schemas.microsoft.com/office/powerpoint/2010/main" val="14606348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ABEF57E-6C73-4464-BE95-E652793D6A60}"/>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00D3A1D5-E572-4325-A623-D2B3FD56F373}"/>
              </a:ext>
            </a:extLst>
          </p:cNvPr>
          <p:cNvSpPr>
            <a:spLocks noGrp="1"/>
          </p:cNvSpPr>
          <p:nvPr>
            <p:ph sz="half" idx="1"/>
          </p:nvPr>
        </p:nvSpPr>
        <p:spPr>
          <a:xfrm>
            <a:off x="628650" y="1369219"/>
            <a:ext cx="3886200" cy="3263504"/>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BF80367D-824B-4ECE-833B-DD89E5AC7BC8}"/>
              </a:ext>
            </a:extLst>
          </p:cNvPr>
          <p:cNvSpPr>
            <a:spLocks noGrp="1"/>
          </p:cNvSpPr>
          <p:nvPr>
            <p:ph sz="half" idx="2"/>
          </p:nvPr>
        </p:nvSpPr>
        <p:spPr>
          <a:xfrm>
            <a:off x="4629150" y="1369219"/>
            <a:ext cx="3886200" cy="3263504"/>
          </a:xfrm>
        </p:spPr>
        <p:txBody>
          <a:bodyPr/>
          <a:lstStyle/>
          <a:p>
            <a:pPr lvl="0"/>
            <a:r>
              <a:rPr lang="fr-FR"/>
              <a:t>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031BD776-7047-4BAA-B649-6E8F702708D3}"/>
              </a:ext>
            </a:extLst>
          </p:cNvPr>
          <p:cNvSpPr>
            <a:spLocks noGrp="1"/>
          </p:cNvSpPr>
          <p:nvPr>
            <p:ph type="dt" sz="half" idx="10"/>
          </p:nvPr>
        </p:nvSpPr>
        <p:spPr>
          <a:xfrm>
            <a:off x="628650" y="4767264"/>
            <a:ext cx="2057400" cy="273844"/>
          </a:xfrm>
          <a:prstGeom prst="rect">
            <a:avLst/>
          </a:prstGeom>
        </p:spPr>
        <p:txBody>
          <a:bodyPr/>
          <a:lstStyle/>
          <a:p>
            <a:pPr defTabSz="685800"/>
            <a:fld id="{F5F41A40-DDD0-4454-B395-C27F6D49F292}" type="datetimeFigureOut">
              <a:rPr lang="fr-FR" smtClean="0">
                <a:solidFill>
                  <a:prstClr val="black"/>
                </a:solidFill>
              </a:rPr>
              <a:pPr defTabSz="685800"/>
              <a:t>18/12/2018</a:t>
            </a:fld>
            <a:endParaRPr lang="fr-FR">
              <a:solidFill>
                <a:prstClr val="black"/>
              </a:solidFill>
            </a:endParaRPr>
          </a:p>
        </p:txBody>
      </p:sp>
      <p:sp>
        <p:nvSpPr>
          <p:cNvPr id="6" name="Espace réservé du pied de page 5">
            <a:extLst>
              <a:ext uri="{FF2B5EF4-FFF2-40B4-BE49-F238E27FC236}">
                <a16:creationId xmlns:a16="http://schemas.microsoft.com/office/drawing/2014/main" id="{BBC8A1D8-8B87-42E5-AC1C-9777BD5531B8}"/>
              </a:ext>
            </a:extLst>
          </p:cNvPr>
          <p:cNvSpPr>
            <a:spLocks noGrp="1"/>
          </p:cNvSpPr>
          <p:nvPr>
            <p:ph type="ftr" sz="quarter" idx="11"/>
          </p:nvPr>
        </p:nvSpPr>
        <p:spPr>
          <a:xfrm>
            <a:off x="3028950" y="4767264"/>
            <a:ext cx="3086100" cy="273844"/>
          </a:xfrm>
          <a:prstGeom prst="rect">
            <a:avLst/>
          </a:prstGeom>
        </p:spPr>
        <p:txBody>
          <a:bodyPr/>
          <a:lstStyle/>
          <a:p>
            <a:pPr defTabSz="685800"/>
            <a:endParaRPr lang="fr-FR">
              <a:solidFill>
                <a:prstClr val="black"/>
              </a:solidFill>
            </a:endParaRPr>
          </a:p>
        </p:txBody>
      </p:sp>
      <p:sp>
        <p:nvSpPr>
          <p:cNvPr id="7" name="Espace réservé du numéro de diapositive 6">
            <a:extLst>
              <a:ext uri="{FF2B5EF4-FFF2-40B4-BE49-F238E27FC236}">
                <a16:creationId xmlns:a16="http://schemas.microsoft.com/office/drawing/2014/main" id="{6C3389D9-085D-4819-BFA1-C9EDA277E041}"/>
              </a:ext>
            </a:extLst>
          </p:cNvPr>
          <p:cNvSpPr>
            <a:spLocks noGrp="1"/>
          </p:cNvSpPr>
          <p:nvPr>
            <p:ph type="sldNum" sz="quarter" idx="12"/>
          </p:nvPr>
        </p:nvSpPr>
        <p:spPr/>
        <p:txBody>
          <a:bodyPr/>
          <a:lstStyle/>
          <a:p>
            <a:fld id="{46ACFD58-1F1D-45A3-95A8-761817E77550}" type="slidenum">
              <a:rPr lang="fr-FR" smtClean="0"/>
              <a:pPr/>
              <a:t>‹N°›</a:t>
            </a:fld>
            <a:endParaRPr lang="fr-FR"/>
          </a:p>
        </p:txBody>
      </p:sp>
    </p:spTree>
    <p:extLst>
      <p:ext uri="{BB962C8B-B14F-4D97-AF65-F5344CB8AC3E}">
        <p14:creationId xmlns:p14="http://schemas.microsoft.com/office/powerpoint/2010/main" val="8595391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65251115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21633238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414572487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324238235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33427292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88050955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21740674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377660778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400110"/>
          </a:xfrm>
        </p:spPr>
        <p:txBody>
          <a:bodyPr anchor="ctr"/>
          <a:lstStyle>
            <a:lvl1pPr>
              <a:defRPr baseline="0"/>
            </a:lvl1pPr>
          </a:lstStyle>
          <a:p>
            <a:r>
              <a:rPr lang="es-ES_tradnl"/>
              <a:t>Clic para editar título</a:t>
            </a:r>
            <a:endParaRPr lang="es-ES"/>
          </a:p>
        </p:txBody>
      </p:sp>
      <p:sp>
        <p:nvSpPr>
          <p:cNvPr id="3" name="Marcador de contenido 2"/>
          <p:cNvSpPr>
            <a:spLocks noGrp="1"/>
          </p:cNvSpPr>
          <p:nvPr>
            <p:ph idx="1"/>
          </p:nvPr>
        </p:nvSpPr>
        <p:spPr>
          <a:xfrm>
            <a:off x="457200" y="1504609"/>
            <a:ext cx="8229600" cy="2922234"/>
          </a:xfrm>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156309"/>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851D0BB3-2C24-9C45-8D49-D0814BB5A3A0}"/>
              </a:ext>
            </a:extLst>
          </p:cNvPr>
          <p:cNvPicPr>
            <a:picLocks noChangeAspect="1"/>
          </p:cNvPicPr>
          <p:nvPr userDrawn="1"/>
        </p:nvPicPr>
        <p:blipFill>
          <a:blip r:embed="rId2"/>
          <a:stretch>
            <a:fillRect/>
          </a:stretch>
        </p:blipFill>
        <p:spPr>
          <a:xfrm>
            <a:off x="0" y="16932"/>
            <a:ext cx="9144000" cy="5041900"/>
          </a:xfrm>
          <a:prstGeom prst="rect">
            <a:avLst/>
          </a:prstGeom>
        </p:spPr>
      </p:pic>
    </p:spTree>
    <p:extLst>
      <p:ext uri="{BB962C8B-B14F-4D97-AF65-F5344CB8AC3E}">
        <p14:creationId xmlns:p14="http://schemas.microsoft.com/office/powerpoint/2010/main" val="13197854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16081751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76861F4E-8E8E-E94F-821D-72AEE8E804B0}" type="slidenum">
              <a:rPr/>
              <a:pPr/>
              <a:t>‹N°›</a:t>
            </a:fld>
            <a:endParaRPr lang="es-ES"/>
          </a:p>
        </p:txBody>
      </p:sp>
    </p:spTree>
    <p:extLst>
      <p:ext uri="{BB962C8B-B14F-4D97-AF65-F5344CB8AC3E}">
        <p14:creationId xmlns:p14="http://schemas.microsoft.com/office/powerpoint/2010/main" val="17047915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‹N°›</a:t>
            </a:fld>
            <a:endParaRPr lang="fr-FR"/>
          </a:p>
        </p:txBody>
      </p:sp>
      <p:sp>
        <p:nvSpPr>
          <p:cNvPr id="9" name="Espace réservé du contenu 8"/>
          <p:cNvSpPr>
            <a:spLocks noGrp="1"/>
          </p:cNvSpPr>
          <p:nvPr>
            <p:ph sz="quarter" idx="11"/>
          </p:nvPr>
        </p:nvSpPr>
        <p:spPr>
          <a:xfrm>
            <a:off x="952500" y="1455738"/>
            <a:ext cx="7789863" cy="3125787"/>
          </a:xfrm>
        </p:spPr>
        <p:txBody>
          <a:bodyPr/>
          <a:lstStyle/>
          <a:p>
            <a:pPr lvl="0"/>
            <a:r>
              <a:rPr lang="fr-FR"/>
              <a:t>Modifiez les styles du texte du masque</a:t>
            </a:r>
          </a:p>
          <a:p>
            <a:pPr lvl="1"/>
            <a:r>
              <a:rPr lang="fr-FR"/>
              <a:t>Deuxième niveau</a:t>
            </a:r>
          </a:p>
        </p:txBody>
      </p:sp>
    </p:spTree>
    <p:extLst>
      <p:ext uri="{BB962C8B-B14F-4D97-AF65-F5344CB8AC3E}">
        <p14:creationId xmlns:p14="http://schemas.microsoft.com/office/powerpoint/2010/main" val="10535408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1194318"/>
            <a:ext cx="7772400" cy="1866123"/>
          </a:xfrm>
        </p:spPr>
        <p:txBody>
          <a:bodyPr anchor="b"/>
          <a:lstStyle>
            <a:lvl1pPr algn="l">
              <a:defRPr sz="2400" b="1"/>
            </a:lvl1pPr>
          </a:lstStyle>
          <a:p>
            <a:r>
              <a:rPr lang="es-ES_tradnl"/>
              <a:t>Clic para editar título</a:t>
            </a:r>
            <a:endParaRPr lang="es-ES"/>
          </a:p>
        </p:txBody>
      </p:sp>
      <p:sp>
        <p:nvSpPr>
          <p:cNvPr id="3" name="Subtítulo 2"/>
          <p:cNvSpPr>
            <a:spLocks noGrp="1"/>
          </p:cNvSpPr>
          <p:nvPr>
            <p:ph type="subTitle" idx="1" hasCustomPrompt="1"/>
          </p:nvPr>
        </p:nvSpPr>
        <p:spPr>
          <a:xfrm>
            <a:off x="685800" y="3638939"/>
            <a:ext cx="6400800" cy="735952"/>
          </a:xfrm>
        </p:spPr>
        <p:txBody>
          <a:bodyPr lIns="108000"/>
          <a:lstStyle>
            <a:lvl1pPr marL="0" indent="0" algn="l">
              <a:buNone/>
              <a:defRPr>
                <a:solidFill>
                  <a:schemeClr val="bg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5946200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hasCustomPrompt="1"/>
          </p:nvPr>
        </p:nvSpPr>
        <p:spPr>
          <a:xfrm>
            <a:off x="168064" y="748765"/>
            <a:ext cx="8975936" cy="707886"/>
          </a:xfrm>
        </p:spPr>
        <p:txBody>
          <a:bodyPr/>
          <a:lstStyle>
            <a:lvl1pPr>
              <a:defRPr/>
            </a:lvl1pPr>
          </a:lstStyle>
          <a:p>
            <a:r>
              <a:rPr lang="es-ES_tradnl"/>
              <a:t>Clic para</a:t>
            </a:r>
            <a:br>
              <a:rPr lang="es-ES_tradnl"/>
            </a:br>
            <a:r>
              <a:rPr lang="es-ES_tradnl"/>
              <a:t>editar título</a:t>
            </a:r>
            <a:endParaRPr lang="es-ES"/>
          </a:p>
        </p:txBody>
      </p:sp>
      <p:sp>
        <p:nvSpPr>
          <p:cNvPr id="3" name="Marcador de contenido 2"/>
          <p:cNvSpPr>
            <a:spLocks noGrp="1"/>
          </p:cNvSpPr>
          <p:nvPr>
            <p:ph idx="1"/>
          </p:nvPr>
        </p:nvSpPr>
        <p:spPr/>
        <p:txBody>
          <a:bodyPr/>
          <a:lstStyle/>
          <a:p>
            <a:pPr lvl="0"/>
            <a:r>
              <a:rPr lang="es-ES_tradnl" dirty="0"/>
              <a:t>Haga clic para modificar el estilo de texto del patrón</a:t>
            </a:r>
          </a:p>
          <a:p>
            <a:pPr lvl="1"/>
            <a:r>
              <a:rPr lang="es-ES_tradnl" dirty="0"/>
              <a:t>Segundo nivel</a:t>
            </a:r>
          </a:p>
          <a:p>
            <a:pPr lvl="2"/>
            <a:r>
              <a:rPr lang="es-ES_tradnl" dirty="0"/>
              <a:t>Tercer nivel</a:t>
            </a:r>
          </a:p>
          <a:p>
            <a:pPr lvl="3"/>
            <a:r>
              <a:rPr lang="es-ES_tradnl" dirty="0"/>
              <a:t>Cuarto nivel</a:t>
            </a:r>
          </a:p>
          <a:p>
            <a:pPr lvl="4"/>
            <a:r>
              <a:rPr lang="es-ES_tradnl" dirty="0"/>
              <a:t>Quinto nivel</a:t>
            </a:r>
            <a:endParaRPr lang="es-ES" dirty="0"/>
          </a:p>
        </p:txBody>
      </p:sp>
      <p:sp>
        <p:nvSpPr>
          <p:cNvPr id="6" name="Marcador de número de diapositiva 5"/>
          <p:cNvSpPr>
            <a:spLocks noGrp="1"/>
          </p:cNvSpPr>
          <p:nvPr>
            <p:ph type="sldNum" sz="quarter" idx="12"/>
          </p:nvPr>
        </p:nvSpPr>
        <p:spPr/>
        <p:txBody>
          <a:bodyPr/>
          <a:lstStyle/>
          <a:p>
            <a:fld id="{76861F4E-8E8E-E94F-821D-72AEE8E804B0}" type="slidenum">
              <a:rPr/>
              <a:pPr/>
              <a:t>‹N°›</a:t>
            </a:fld>
            <a:endParaRPr lang="es-ES"/>
          </a:p>
        </p:txBody>
      </p:sp>
      <p:cxnSp>
        <p:nvCxnSpPr>
          <p:cNvPr id="7" name="Conector recto 4"/>
          <p:cNvCxnSpPr/>
          <p:nvPr userDrawn="1"/>
        </p:nvCxnSpPr>
        <p:spPr>
          <a:xfrm flipH="1">
            <a:off x="0" y="1456651"/>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8" name="Conector recto 6"/>
          <p:cNvCxnSpPr/>
          <p:nvPr userDrawn="1"/>
        </p:nvCxnSpPr>
        <p:spPr>
          <a:xfrm flipH="1">
            <a:off x="0" y="748764"/>
            <a:ext cx="9144000"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pic>
        <p:nvPicPr>
          <p:cNvPr id="5" name="Image 4">
            <a:extLst>
              <a:ext uri="{FF2B5EF4-FFF2-40B4-BE49-F238E27FC236}">
                <a16:creationId xmlns:a16="http://schemas.microsoft.com/office/drawing/2014/main" id="{4786638C-B07F-0A4F-B3D1-A5DC1433E894}"/>
              </a:ext>
            </a:extLst>
          </p:cNvPr>
          <p:cNvPicPr>
            <a:picLocks noChangeAspect="1"/>
          </p:cNvPicPr>
          <p:nvPr userDrawn="1"/>
        </p:nvPicPr>
        <p:blipFill>
          <a:blip r:embed="rId2"/>
          <a:stretch>
            <a:fillRect/>
          </a:stretch>
        </p:blipFill>
        <p:spPr>
          <a:xfrm>
            <a:off x="0" y="0"/>
            <a:ext cx="9144000" cy="5041900"/>
          </a:xfrm>
          <a:prstGeom prst="rect">
            <a:avLst/>
          </a:prstGeom>
        </p:spPr>
      </p:pic>
    </p:spTree>
    <p:extLst>
      <p:ext uri="{BB962C8B-B14F-4D97-AF65-F5344CB8AC3E}">
        <p14:creationId xmlns:p14="http://schemas.microsoft.com/office/powerpoint/2010/main" val="27202330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jpg"/></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55.xml"/><Relationship Id="rId7" Type="http://schemas.openxmlformats.org/officeDocument/2006/relationships/image" Target="../media/image1.jpg"/><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theme" Target="../theme/theme10.xml"/><Relationship Id="rId5" Type="http://schemas.openxmlformats.org/officeDocument/2006/relationships/slideLayout" Target="../slideLayouts/slideLayout57.xml"/><Relationship Id="rId4" Type="http://schemas.openxmlformats.org/officeDocument/2006/relationships/slideLayout" Target="../slideLayouts/slideLayout56.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60.xml"/><Relationship Id="rId7" Type="http://schemas.openxmlformats.org/officeDocument/2006/relationships/image" Target="../media/image1.jpg"/><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theme" Target="../theme/theme11.xml"/><Relationship Id="rId5" Type="http://schemas.openxmlformats.org/officeDocument/2006/relationships/slideLayout" Target="../slideLayouts/slideLayout62.xml"/><Relationship Id="rId4" Type="http://schemas.openxmlformats.org/officeDocument/2006/relationships/slideLayout" Target="../slideLayouts/slideLayout6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1.jpg"/></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1.jpg"/><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theme" Target="../theme/theme3.xml"/><Relationship Id="rId5" Type="http://schemas.openxmlformats.org/officeDocument/2006/relationships/slideLayout" Target="../slideLayouts/slideLayout19.xml"/><Relationship Id="rId4" Type="http://schemas.openxmlformats.org/officeDocument/2006/relationships/slideLayout" Target="../slideLayouts/slideLayout18.xml"/></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1.jpg"/><Relationship Id="rId3" Type="http://schemas.openxmlformats.org/officeDocument/2006/relationships/slideLayout" Target="../slideLayouts/slideLayout22.xml"/><Relationship Id="rId7" Type="http://schemas.openxmlformats.org/officeDocument/2006/relationships/theme" Target="../theme/theme4.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5" Type="http://schemas.openxmlformats.org/officeDocument/2006/relationships/slideLayout" Target="../slideLayouts/slideLayout24.xml"/><Relationship Id="rId4" Type="http://schemas.openxmlformats.org/officeDocument/2006/relationships/slideLayout" Target="../slideLayouts/slideLayout23.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8.xml"/><Relationship Id="rId7" Type="http://schemas.openxmlformats.org/officeDocument/2006/relationships/image" Target="../media/image1.jpg"/><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theme" Target="../theme/theme5.xml"/><Relationship Id="rId5" Type="http://schemas.openxmlformats.org/officeDocument/2006/relationships/slideLayout" Target="../slideLayouts/slideLayout30.xml"/><Relationship Id="rId4" Type="http://schemas.openxmlformats.org/officeDocument/2006/relationships/slideLayout" Target="../slideLayouts/slideLayout29.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33.xml"/><Relationship Id="rId7" Type="http://schemas.openxmlformats.org/officeDocument/2006/relationships/image" Target="../media/image1.jpg"/><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theme" Target="../theme/theme6.xml"/><Relationship Id="rId5" Type="http://schemas.openxmlformats.org/officeDocument/2006/relationships/slideLayout" Target="../slideLayouts/slideLayout35.xml"/><Relationship Id="rId4" Type="http://schemas.openxmlformats.org/officeDocument/2006/relationships/slideLayout" Target="../slideLayouts/slideLayout34.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38.xml"/><Relationship Id="rId7" Type="http://schemas.openxmlformats.org/officeDocument/2006/relationships/image" Target="../media/image1.jpg"/><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theme" Target="../theme/theme7.xml"/><Relationship Id="rId5" Type="http://schemas.openxmlformats.org/officeDocument/2006/relationships/slideLayout" Target="../slideLayouts/slideLayout40.xml"/><Relationship Id="rId4" Type="http://schemas.openxmlformats.org/officeDocument/2006/relationships/slideLayout" Target="../slideLayouts/slideLayout39.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43.xml"/><Relationship Id="rId7" Type="http://schemas.openxmlformats.org/officeDocument/2006/relationships/image" Target="../media/image1.jpg"/><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theme" Target="../theme/theme8.xml"/><Relationship Id="rId5" Type="http://schemas.openxmlformats.org/officeDocument/2006/relationships/slideLayout" Target="../slideLayouts/slideLayout45.xml"/><Relationship Id="rId4" Type="http://schemas.openxmlformats.org/officeDocument/2006/relationships/slideLayout" Target="../slideLayouts/slideLayout44.xml"/></Relationships>
</file>

<file path=ppt/slideMasters/_rels/slideMaster9.xml.rels><?xml version="1.0" encoding="UTF-8" standalone="yes"?>
<Relationships xmlns="http://schemas.openxmlformats.org/package/2006/relationships"><Relationship Id="rId8" Type="http://schemas.openxmlformats.org/officeDocument/2006/relationships/theme" Target="../theme/theme9.xml"/><Relationship Id="rId3" Type="http://schemas.openxmlformats.org/officeDocument/2006/relationships/slideLayout" Target="../slideLayouts/slideLayout48.xml"/><Relationship Id="rId7" Type="http://schemas.openxmlformats.org/officeDocument/2006/relationships/slideLayout" Target="../slideLayouts/slideLayout52.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5" Type="http://schemas.openxmlformats.org/officeDocument/2006/relationships/slideLayout" Target="../slideLayouts/slideLayout50.xml"/><Relationship Id="rId4" Type="http://schemas.openxmlformats.org/officeDocument/2006/relationships/slideLayout" Target="../slideLayouts/slideLayout49.xml"/><Relationship Id="rId9"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t">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
        <p:nvSpPr>
          <p:cNvPr id="12" name="CuadroTexto 11"/>
          <p:cNvSpPr txBox="1"/>
          <p:nvPr userDrawn="1"/>
        </p:nvSpPr>
        <p:spPr>
          <a:xfrm>
            <a:off x="6750130" y="-62567"/>
            <a:ext cx="1326004" cy="769441"/>
          </a:xfrm>
          <a:prstGeom prst="rect">
            <a:avLst/>
          </a:prstGeom>
          <a:noFill/>
        </p:spPr>
        <p:txBody>
          <a:bodyPr wrap="none" rtlCol="0">
            <a:spAutoFit/>
          </a:bodyPr>
          <a:lstStyle/>
          <a:p>
            <a:r>
              <a:rPr lang="es-ES" sz="4400">
                <a:solidFill>
                  <a:schemeClr val="bg1">
                    <a:alpha val="40000"/>
                  </a:schemeClr>
                </a:solidFill>
              </a:rPr>
              <a:t>2017</a:t>
            </a:r>
          </a:p>
        </p:txBody>
      </p:sp>
      <p:sp>
        <p:nvSpPr>
          <p:cNvPr id="13" name="CuadroTexto 12"/>
          <p:cNvSpPr txBox="1"/>
          <p:nvPr userDrawn="1"/>
        </p:nvSpPr>
        <p:spPr>
          <a:xfrm>
            <a:off x="8063529" y="69399"/>
            <a:ext cx="434734" cy="246221"/>
          </a:xfrm>
          <a:prstGeom prst="rect">
            <a:avLst/>
          </a:prstGeom>
          <a:noFill/>
        </p:spPr>
        <p:txBody>
          <a:bodyPr wrap="none" rtlCol="0">
            <a:spAutoFit/>
          </a:bodyPr>
          <a:lstStyle/>
          <a:p>
            <a:r>
              <a:rPr lang="es-ES" sz="1000">
                <a:solidFill>
                  <a:schemeClr val="bg1">
                    <a:alpha val="60000"/>
                  </a:schemeClr>
                </a:solidFill>
              </a:rPr>
              <a:t>Paris</a:t>
            </a:r>
          </a:p>
        </p:txBody>
      </p:sp>
      <p:sp>
        <p:nvSpPr>
          <p:cNvPr id="14" name="CuadroTexto 13"/>
          <p:cNvSpPr txBox="1"/>
          <p:nvPr userDrawn="1"/>
        </p:nvSpPr>
        <p:spPr>
          <a:xfrm>
            <a:off x="8063529" y="229968"/>
            <a:ext cx="601447" cy="246221"/>
          </a:xfrm>
          <a:prstGeom prst="rect">
            <a:avLst/>
          </a:prstGeom>
          <a:noFill/>
        </p:spPr>
        <p:txBody>
          <a:bodyPr wrap="none" rtlCol="0">
            <a:spAutoFit/>
          </a:bodyPr>
          <a:lstStyle/>
          <a:p>
            <a:r>
              <a:rPr lang="es-ES" sz="1000">
                <a:solidFill>
                  <a:schemeClr val="bg1">
                    <a:alpha val="60000"/>
                  </a:schemeClr>
                </a:solidFill>
              </a:rPr>
              <a:t>FRANCE</a:t>
            </a:r>
          </a:p>
        </p:txBody>
      </p:sp>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a:blip r:embed="rId9"/>
          <a:stretch>
            <a:fillRect/>
          </a:stretch>
        </p:blipFill>
        <p:spPr>
          <a:xfrm>
            <a:off x="0" y="50800"/>
            <a:ext cx="9144000" cy="5041900"/>
          </a:xfrm>
          <a:prstGeom prst="rect">
            <a:avLst/>
          </a:prstGeom>
        </p:spPr>
      </p:pic>
    </p:spTree>
    <p:extLst>
      <p:ext uri="{BB962C8B-B14F-4D97-AF65-F5344CB8AC3E}">
        <p14:creationId xmlns:p14="http://schemas.microsoft.com/office/powerpoint/2010/main" val="17721451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6" r:id="rId3"/>
    <p:sldLayoutId id="2147483651" r:id="rId4"/>
    <p:sldLayoutId id="2147483654" r:id="rId5"/>
    <p:sldLayoutId id="2147483655" r:id="rId6"/>
    <p:sldLayoutId id="2147483691" r:id="rId7"/>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
        <p:nvSpPr>
          <p:cNvPr id="12" name="CuadroTexto 11"/>
          <p:cNvSpPr txBox="1"/>
          <p:nvPr userDrawn="1"/>
        </p:nvSpPr>
        <p:spPr>
          <a:xfrm>
            <a:off x="6750130" y="-62567"/>
            <a:ext cx="1326004" cy="769441"/>
          </a:xfrm>
          <a:prstGeom prst="rect">
            <a:avLst/>
          </a:prstGeom>
          <a:noFill/>
        </p:spPr>
        <p:txBody>
          <a:bodyPr wrap="none" rtlCol="0">
            <a:spAutoFit/>
          </a:bodyPr>
          <a:lstStyle/>
          <a:p>
            <a:r>
              <a:rPr lang="es-ES" sz="4400" dirty="0">
                <a:solidFill>
                  <a:prstClr val="white">
                    <a:alpha val="40000"/>
                  </a:prstClr>
                </a:solidFill>
              </a:rPr>
              <a:t>2017</a:t>
            </a:r>
          </a:p>
        </p:txBody>
      </p:sp>
      <p:sp>
        <p:nvSpPr>
          <p:cNvPr id="13" name="CuadroTexto 12"/>
          <p:cNvSpPr txBox="1"/>
          <p:nvPr userDrawn="1"/>
        </p:nvSpPr>
        <p:spPr>
          <a:xfrm>
            <a:off x="8063529" y="69399"/>
            <a:ext cx="434734" cy="246221"/>
          </a:xfrm>
          <a:prstGeom prst="rect">
            <a:avLst/>
          </a:prstGeom>
          <a:noFill/>
        </p:spPr>
        <p:txBody>
          <a:bodyPr wrap="none" rtlCol="0">
            <a:spAutoFit/>
          </a:bodyPr>
          <a:lstStyle/>
          <a:p>
            <a:r>
              <a:rPr lang="es-ES" sz="1000">
                <a:solidFill>
                  <a:prstClr val="white">
                    <a:alpha val="60000"/>
                  </a:prstClr>
                </a:solidFill>
              </a:rPr>
              <a:t>Paris</a:t>
            </a:r>
          </a:p>
        </p:txBody>
      </p:sp>
      <p:sp>
        <p:nvSpPr>
          <p:cNvPr id="14" name="CuadroTexto 13"/>
          <p:cNvSpPr txBox="1"/>
          <p:nvPr userDrawn="1"/>
        </p:nvSpPr>
        <p:spPr>
          <a:xfrm>
            <a:off x="8063529" y="229968"/>
            <a:ext cx="601447" cy="246221"/>
          </a:xfrm>
          <a:prstGeom prst="rect">
            <a:avLst/>
          </a:prstGeom>
          <a:noFill/>
        </p:spPr>
        <p:txBody>
          <a:bodyPr wrap="none" rtlCol="0">
            <a:spAutoFit/>
          </a:bodyPr>
          <a:lstStyle/>
          <a:p>
            <a:r>
              <a:rPr lang="es-ES" sz="1000">
                <a:solidFill>
                  <a:prstClr val="white">
                    <a:alpha val="60000"/>
                  </a:prstClr>
                </a:solidFill>
              </a:rPr>
              <a:t>FRANCE</a:t>
            </a:r>
          </a:p>
        </p:txBody>
      </p:sp>
    </p:spTree>
    <p:extLst>
      <p:ext uri="{BB962C8B-B14F-4D97-AF65-F5344CB8AC3E}">
        <p14:creationId xmlns:p14="http://schemas.microsoft.com/office/powerpoint/2010/main" val="1608321784"/>
      </p:ext>
    </p:extLst>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
        <p:nvSpPr>
          <p:cNvPr id="12" name="CuadroTexto 11"/>
          <p:cNvSpPr txBox="1"/>
          <p:nvPr userDrawn="1"/>
        </p:nvSpPr>
        <p:spPr>
          <a:xfrm>
            <a:off x="6750130" y="-62567"/>
            <a:ext cx="1326004" cy="769441"/>
          </a:xfrm>
          <a:prstGeom prst="rect">
            <a:avLst/>
          </a:prstGeom>
          <a:noFill/>
        </p:spPr>
        <p:txBody>
          <a:bodyPr wrap="none" rtlCol="0">
            <a:spAutoFit/>
          </a:bodyPr>
          <a:lstStyle/>
          <a:p>
            <a:r>
              <a:rPr lang="es-ES" sz="4400" dirty="0">
                <a:solidFill>
                  <a:prstClr val="white">
                    <a:alpha val="40000"/>
                  </a:prstClr>
                </a:solidFill>
              </a:rPr>
              <a:t>2017</a:t>
            </a:r>
          </a:p>
        </p:txBody>
      </p:sp>
      <p:sp>
        <p:nvSpPr>
          <p:cNvPr id="13" name="CuadroTexto 12"/>
          <p:cNvSpPr txBox="1"/>
          <p:nvPr userDrawn="1"/>
        </p:nvSpPr>
        <p:spPr>
          <a:xfrm>
            <a:off x="8063529" y="69399"/>
            <a:ext cx="434734" cy="246221"/>
          </a:xfrm>
          <a:prstGeom prst="rect">
            <a:avLst/>
          </a:prstGeom>
          <a:noFill/>
        </p:spPr>
        <p:txBody>
          <a:bodyPr wrap="none" rtlCol="0">
            <a:spAutoFit/>
          </a:bodyPr>
          <a:lstStyle/>
          <a:p>
            <a:r>
              <a:rPr lang="es-ES" sz="1000">
                <a:solidFill>
                  <a:prstClr val="white">
                    <a:alpha val="60000"/>
                  </a:prstClr>
                </a:solidFill>
              </a:rPr>
              <a:t>Paris</a:t>
            </a:r>
          </a:p>
        </p:txBody>
      </p:sp>
      <p:sp>
        <p:nvSpPr>
          <p:cNvPr id="14" name="CuadroTexto 13"/>
          <p:cNvSpPr txBox="1"/>
          <p:nvPr userDrawn="1"/>
        </p:nvSpPr>
        <p:spPr>
          <a:xfrm>
            <a:off x="8063529" y="229968"/>
            <a:ext cx="601447" cy="246221"/>
          </a:xfrm>
          <a:prstGeom prst="rect">
            <a:avLst/>
          </a:prstGeom>
          <a:noFill/>
        </p:spPr>
        <p:txBody>
          <a:bodyPr wrap="none" rtlCol="0">
            <a:spAutoFit/>
          </a:bodyPr>
          <a:lstStyle/>
          <a:p>
            <a:r>
              <a:rPr lang="es-ES" sz="1000">
                <a:solidFill>
                  <a:prstClr val="white">
                    <a:alpha val="60000"/>
                  </a:prstClr>
                </a:solidFill>
              </a:rPr>
              <a:t>FRANCE</a:t>
            </a:r>
          </a:p>
        </p:txBody>
      </p:sp>
    </p:spTree>
    <p:extLst>
      <p:ext uri="{BB962C8B-B14F-4D97-AF65-F5344CB8AC3E}">
        <p14:creationId xmlns:p14="http://schemas.microsoft.com/office/powerpoint/2010/main" val="2764940941"/>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9"/>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Tree>
    <p:extLst>
      <p:ext uri="{BB962C8B-B14F-4D97-AF65-F5344CB8AC3E}">
        <p14:creationId xmlns:p14="http://schemas.microsoft.com/office/powerpoint/2010/main" val="3931124709"/>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t">
            <a:no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Tree>
    <p:extLst>
      <p:ext uri="{BB962C8B-B14F-4D97-AF65-F5344CB8AC3E}">
        <p14:creationId xmlns:p14="http://schemas.microsoft.com/office/powerpoint/2010/main" val="400213877"/>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t">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a:blip r:embed="rId8"/>
          <a:stretch>
            <a:fillRect/>
          </a:stretch>
        </p:blipFill>
        <p:spPr>
          <a:xfrm>
            <a:off x="0" y="50800"/>
            <a:ext cx="9144000" cy="5041900"/>
          </a:xfrm>
          <a:prstGeom prst="rect">
            <a:avLst/>
          </a:prstGeom>
        </p:spPr>
      </p:pic>
    </p:spTree>
    <p:extLst>
      <p:ext uri="{BB962C8B-B14F-4D97-AF65-F5344CB8AC3E}">
        <p14:creationId xmlns:p14="http://schemas.microsoft.com/office/powerpoint/2010/main" val="668629219"/>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
        <p:nvSpPr>
          <p:cNvPr id="13" name="CuadroTexto 12"/>
          <p:cNvSpPr txBox="1"/>
          <p:nvPr userDrawn="1"/>
        </p:nvSpPr>
        <p:spPr>
          <a:xfrm>
            <a:off x="8063529" y="69399"/>
            <a:ext cx="434734" cy="246221"/>
          </a:xfrm>
          <a:prstGeom prst="rect">
            <a:avLst/>
          </a:prstGeom>
          <a:noFill/>
        </p:spPr>
        <p:txBody>
          <a:bodyPr wrap="none" rtlCol="0">
            <a:spAutoFit/>
          </a:bodyPr>
          <a:lstStyle/>
          <a:p>
            <a:r>
              <a:rPr lang="es-ES" sz="1000">
                <a:solidFill>
                  <a:prstClr val="white">
                    <a:alpha val="60000"/>
                  </a:prstClr>
                </a:solidFill>
              </a:rPr>
              <a:t>Paris</a:t>
            </a:r>
          </a:p>
        </p:txBody>
      </p:sp>
    </p:spTree>
    <p:extLst>
      <p:ext uri="{BB962C8B-B14F-4D97-AF65-F5344CB8AC3E}">
        <p14:creationId xmlns:p14="http://schemas.microsoft.com/office/powerpoint/2010/main" val="2794921682"/>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Tree>
    <p:extLst>
      <p:ext uri="{BB962C8B-B14F-4D97-AF65-F5344CB8AC3E}">
        <p14:creationId xmlns:p14="http://schemas.microsoft.com/office/powerpoint/2010/main" val="391558938"/>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696511"/>
            <a:ext cx="8975936" cy="400110"/>
          </a:xfrm>
          <a:prstGeom prst="rect">
            <a:avLst/>
          </a:prstGeom>
        </p:spPr>
        <p:txBody>
          <a:bodyPr vert="horz" wrap="square" lIns="91440" tIns="45720" rIns="91440" bIns="45720" rtlCol="0" anchor="t">
            <a:no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Tree>
    <p:extLst>
      <p:ext uri="{BB962C8B-B14F-4D97-AF65-F5344CB8AC3E}">
        <p14:creationId xmlns:p14="http://schemas.microsoft.com/office/powerpoint/2010/main" val="1218628316"/>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Lst>
  <p:hf hd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7"/>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6"/>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fld id="{76861F4E-8E8E-E94F-821D-72AEE8E804B0}" type="slidenum">
              <a:rPr lang="fr-FR" smtClean="0"/>
              <a:pPr/>
              <a:t>‹N°›</a:t>
            </a:fld>
            <a:endParaRPr lang="fr-FR"/>
          </a:p>
        </p:txBody>
      </p:sp>
      <p:sp>
        <p:nvSpPr>
          <p:cNvPr id="12" name="CuadroTexto 11"/>
          <p:cNvSpPr txBox="1"/>
          <p:nvPr userDrawn="1"/>
        </p:nvSpPr>
        <p:spPr>
          <a:xfrm>
            <a:off x="6750130" y="-62567"/>
            <a:ext cx="1326004" cy="769441"/>
          </a:xfrm>
          <a:prstGeom prst="rect">
            <a:avLst/>
          </a:prstGeom>
          <a:noFill/>
        </p:spPr>
        <p:txBody>
          <a:bodyPr wrap="none" rtlCol="0">
            <a:spAutoFit/>
          </a:bodyPr>
          <a:lstStyle/>
          <a:p>
            <a:r>
              <a:rPr lang="es-ES" sz="4400">
                <a:solidFill>
                  <a:prstClr val="white">
                    <a:alpha val="40000"/>
                  </a:prstClr>
                </a:solidFill>
              </a:rPr>
              <a:t>2017</a:t>
            </a:r>
          </a:p>
        </p:txBody>
      </p:sp>
      <p:sp>
        <p:nvSpPr>
          <p:cNvPr id="13" name="CuadroTexto 12"/>
          <p:cNvSpPr txBox="1"/>
          <p:nvPr userDrawn="1"/>
        </p:nvSpPr>
        <p:spPr>
          <a:xfrm>
            <a:off x="8063529" y="69399"/>
            <a:ext cx="434734" cy="246221"/>
          </a:xfrm>
          <a:prstGeom prst="rect">
            <a:avLst/>
          </a:prstGeom>
          <a:noFill/>
        </p:spPr>
        <p:txBody>
          <a:bodyPr wrap="none" rtlCol="0">
            <a:spAutoFit/>
          </a:bodyPr>
          <a:lstStyle/>
          <a:p>
            <a:r>
              <a:rPr lang="es-ES" sz="1000">
                <a:solidFill>
                  <a:prstClr val="white">
                    <a:alpha val="60000"/>
                  </a:prstClr>
                </a:solidFill>
              </a:rPr>
              <a:t>Paris</a:t>
            </a:r>
          </a:p>
        </p:txBody>
      </p:sp>
      <p:sp>
        <p:nvSpPr>
          <p:cNvPr id="14" name="CuadroTexto 13"/>
          <p:cNvSpPr txBox="1"/>
          <p:nvPr userDrawn="1"/>
        </p:nvSpPr>
        <p:spPr>
          <a:xfrm>
            <a:off x="8063529" y="229968"/>
            <a:ext cx="601447" cy="246221"/>
          </a:xfrm>
          <a:prstGeom prst="rect">
            <a:avLst/>
          </a:prstGeom>
          <a:noFill/>
        </p:spPr>
        <p:txBody>
          <a:bodyPr wrap="none" rtlCol="0">
            <a:spAutoFit/>
          </a:bodyPr>
          <a:lstStyle/>
          <a:p>
            <a:r>
              <a:rPr lang="es-ES" sz="1000">
                <a:solidFill>
                  <a:prstClr val="white">
                    <a:alpha val="60000"/>
                  </a:prstClr>
                </a:solidFill>
              </a:rPr>
              <a:t>FRANCE</a:t>
            </a:r>
          </a:p>
        </p:txBody>
      </p:sp>
    </p:spTree>
    <p:extLst>
      <p:ext uri="{BB962C8B-B14F-4D97-AF65-F5344CB8AC3E}">
        <p14:creationId xmlns:p14="http://schemas.microsoft.com/office/powerpoint/2010/main" val="1599175915"/>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Lst>
  <p:hf hdr="0" ftr="0" dt="0"/>
  <p:txStyles>
    <p:title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94604EB-E0E4-1143-A885-68E3B48B0788}"/>
              </a:ext>
            </a:extLst>
          </p:cNvPr>
          <p:cNvPicPr>
            <a:picLocks noChangeAspect="1"/>
          </p:cNvPicPr>
          <p:nvPr userDrawn="1"/>
        </p:nvPicPr>
        <p:blipFill rotWithShape="1">
          <a:blip r:embed="rId9"/>
          <a:srcRect t="-638" b="-1418"/>
          <a:stretch/>
        </p:blipFill>
        <p:spPr>
          <a:xfrm>
            <a:off x="0" y="-9332"/>
            <a:ext cx="9144000" cy="5145536"/>
          </a:xfrm>
          <a:prstGeom prst="rect">
            <a:avLst/>
          </a:prstGeom>
        </p:spPr>
      </p:pic>
      <p:sp>
        <p:nvSpPr>
          <p:cNvPr id="2" name="Marcador de título 1"/>
          <p:cNvSpPr>
            <a:spLocks noGrp="1"/>
          </p:cNvSpPr>
          <p:nvPr>
            <p:ph type="title"/>
          </p:nvPr>
        </p:nvSpPr>
        <p:spPr>
          <a:xfrm>
            <a:off x="168064" y="748765"/>
            <a:ext cx="8975936" cy="400110"/>
          </a:xfrm>
          <a:prstGeom prst="rect">
            <a:avLst/>
          </a:prstGeom>
        </p:spPr>
        <p:txBody>
          <a:bodyPr vert="horz" wrap="square" lIns="91440" tIns="45720" rIns="91440" bIns="45720" rtlCol="0" anchor="ctr">
            <a:spAutoFit/>
          </a:bodyPr>
          <a:lstStyle/>
          <a:p>
            <a:r>
              <a:rPr lang="es-ES_tradnl"/>
              <a:t>Clic para editar título</a:t>
            </a:r>
            <a:endParaRPr lang="es-ES"/>
          </a:p>
        </p:txBody>
      </p:sp>
      <p:sp>
        <p:nvSpPr>
          <p:cNvPr id="3" name="Marcador de texto 2"/>
          <p:cNvSpPr>
            <a:spLocks noGrp="1"/>
          </p:cNvSpPr>
          <p:nvPr>
            <p:ph type="body" idx="1"/>
          </p:nvPr>
        </p:nvSpPr>
        <p:spPr>
          <a:xfrm>
            <a:off x="457200" y="1672389"/>
            <a:ext cx="8229600" cy="2922234"/>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p:txBody>
      </p:sp>
      <p:sp>
        <p:nvSpPr>
          <p:cNvPr id="6" name="Marcador de número de diapositiva 5"/>
          <p:cNvSpPr>
            <a:spLocks noGrp="1"/>
          </p:cNvSpPr>
          <p:nvPr>
            <p:ph type="sldNum" sz="quarter" idx="4"/>
          </p:nvPr>
        </p:nvSpPr>
        <p:spPr>
          <a:xfrm>
            <a:off x="7010400" y="4869657"/>
            <a:ext cx="2133600" cy="273844"/>
          </a:xfrm>
          <a:prstGeom prst="rect">
            <a:avLst/>
          </a:prstGeom>
        </p:spPr>
        <p:txBody>
          <a:bodyPr vert="horz" lIns="91440" tIns="45720" rIns="91440" bIns="45720" rtlCol="0" anchor="ctr"/>
          <a:lstStyle>
            <a:lvl1pPr algn="r">
              <a:defRPr sz="800">
                <a:solidFill>
                  <a:srgbClr val="FF6600"/>
                </a:solidFill>
                <a:latin typeface="Arial" panose="020B0604020202020204" pitchFamily="34" charset="0"/>
                <a:cs typeface="Arial" panose="020B0604020202020204" pitchFamily="34" charset="0"/>
              </a:defRPr>
            </a:lvl1pPr>
          </a:lstStyle>
          <a:p>
            <a:pPr defTabSz="685800"/>
            <a:fld id="{76861F4E-8E8E-E94F-821D-72AEE8E804B0}" type="slidenum">
              <a:rPr lang="fr-FR" smtClean="0"/>
              <a:pPr defTabSz="685800"/>
              <a:t>‹N°›</a:t>
            </a:fld>
            <a:endParaRPr lang="fr-FR"/>
          </a:p>
        </p:txBody>
      </p:sp>
    </p:spTree>
    <p:extLst>
      <p:ext uri="{BB962C8B-B14F-4D97-AF65-F5344CB8AC3E}">
        <p14:creationId xmlns:p14="http://schemas.microsoft.com/office/powerpoint/2010/main" val="869091869"/>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Lst>
  <p:hf hdr="0" ftr="0" dt="0"/>
  <p:txStyles>
    <p:titleStyle>
      <a:lvl1pPr algn="l" defTabSz="457189"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p:titleStyle>
    <p:bodyStyle>
      <a:lvl1pPr marL="184145" indent="-184145" algn="l" defTabSz="457189"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54" indent="-257168" algn="l" defTabSz="457189"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2972" indent="-228594" algn="l" defTabSz="457189"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160" indent="-228594" algn="l" defTabSz="457189"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348" indent="-228594" algn="l" defTabSz="457189"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chart" Target="../charts/chart66.xml"/><Relationship Id="rId1" Type="http://schemas.openxmlformats.org/officeDocument/2006/relationships/slideLayout" Target="../slideLayouts/slideLayout1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32.xml"/><Relationship Id="rId1" Type="http://schemas.openxmlformats.org/officeDocument/2006/relationships/slideLayout" Target="../slideLayouts/slideLayout11.xml"/><Relationship Id="rId4" Type="http://schemas.openxmlformats.org/officeDocument/2006/relationships/chart" Target="../charts/chart70.xml"/></Relationships>
</file>

<file path=ppt/slides/_rels/slide106.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33.xml"/><Relationship Id="rId1" Type="http://schemas.openxmlformats.org/officeDocument/2006/relationships/slideLayout" Target="../slideLayouts/slideLayout11.xml"/><Relationship Id="rId4" Type="http://schemas.openxmlformats.org/officeDocument/2006/relationships/chart" Target="../charts/chart7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9.png"/><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chart" Target="../charts/chart73.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0.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chart" Target="../charts/chart75.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chart" Target="../charts/chart77.xml"/><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2" Type="http://schemas.openxmlformats.org/officeDocument/2006/relationships/chart" Target="../charts/chart79.xml"/><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chart" Target="../charts/chart80.xml"/><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37.xml"/><Relationship Id="rId1" Type="http://schemas.openxmlformats.org/officeDocument/2006/relationships/slideLayout" Target="../slideLayouts/slideLayout11.xml"/><Relationship Id="rId4" Type="http://schemas.openxmlformats.org/officeDocument/2006/relationships/chart" Target="../charts/chart84.xml"/></Relationships>
</file>

<file path=ppt/slides/_rels/slide11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38.xml"/><Relationship Id="rId1" Type="http://schemas.openxmlformats.org/officeDocument/2006/relationships/slideLayout" Target="../slideLayouts/slideLayout11.xml"/><Relationship Id="rId4" Type="http://schemas.openxmlformats.org/officeDocument/2006/relationships/chart" Target="../charts/chart86.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chart" Target="../charts/chart87.xml"/><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chart" Target="../charts/chart89.xml"/><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chart" Target="../charts/chart91.xml"/><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chart" Target="../charts/chart93.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1.xml"/></Relationships>
</file>

<file path=ppt/slides/_rels/slide130.xml.rels><?xml version="1.0" encoding="UTF-8" standalone="yes"?>
<Relationships xmlns="http://schemas.openxmlformats.org/package/2006/relationships"><Relationship Id="rId2" Type="http://schemas.openxmlformats.org/officeDocument/2006/relationships/chart" Target="../charts/chart95.xml"/><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2" Type="http://schemas.openxmlformats.org/officeDocument/2006/relationships/chart" Target="../charts/chart96.xml"/><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35.xml.rels><?xml version="1.0" encoding="UTF-8" standalone="yes"?>
<Relationships xmlns="http://schemas.openxmlformats.org/package/2006/relationships"><Relationship Id="rId2" Type="http://schemas.openxmlformats.org/officeDocument/2006/relationships/chart" Target="../charts/chart97.xml"/><Relationship Id="rId1" Type="http://schemas.openxmlformats.org/officeDocument/2006/relationships/slideLayout" Target="../slideLayouts/slideLayout3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1.jpeg"/><Relationship Id="rId7" Type="http://schemas.openxmlformats.org/officeDocument/2006/relationships/image" Target="../media/image23.png"/><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20.png"/><Relationship Id="rId11" Type="http://schemas.openxmlformats.org/officeDocument/2006/relationships/image" Target="../media/image27.png"/><Relationship Id="rId5" Type="http://schemas.openxmlformats.org/officeDocument/2006/relationships/oleObject" Target="../embeddings/oleObject2.bin"/><Relationship Id="rId10" Type="http://schemas.openxmlformats.org/officeDocument/2006/relationships/image" Target="../media/image26.png"/><Relationship Id="rId4" Type="http://schemas.openxmlformats.org/officeDocument/2006/relationships/image" Target="../media/image22.jpeg"/><Relationship Id="rId9" Type="http://schemas.openxmlformats.org/officeDocument/2006/relationships/image" Target="../media/image25.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chart" Target="../charts/chart98.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11.xml"/><Relationship Id="rId5" Type="http://schemas.openxmlformats.org/officeDocument/2006/relationships/chart" Target="../charts/chart15.xml"/><Relationship Id="rId4" Type="http://schemas.openxmlformats.org/officeDocument/2006/relationships/chart" Target="../charts/chart14.xml"/></Relationships>
</file>

<file path=ppt/slides/_rels/slide15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tmp"/><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32.tmp"/><Relationship Id="rId2" Type="http://schemas.openxmlformats.org/officeDocument/2006/relationships/image" Target="../media/image31.tmp"/><Relationship Id="rId1" Type="http://schemas.openxmlformats.org/officeDocument/2006/relationships/slideLayout" Target="../slideLayouts/slideLayout7.xml"/><Relationship Id="rId4" Type="http://schemas.openxmlformats.org/officeDocument/2006/relationships/image" Target="../media/image33.tmp"/></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5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9.xml"/><Relationship Id="rId4" Type="http://schemas.microsoft.com/office/2007/relationships/hdphoto" Target="../media/hdphoto3.wdp"/></Relationships>
</file>

<file path=ppt/slides/_rels/slide157.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15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6.xml"/><Relationship Id="rId1" Type="http://schemas.openxmlformats.org/officeDocument/2006/relationships/slideLayout" Target="../slideLayouts/slideLayout29.xml"/><Relationship Id="rId5" Type="http://schemas.openxmlformats.org/officeDocument/2006/relationships/chart" Target="../charts/chart101.xml"/><Relationship Id="rId4" Type="http://schemas.microsoft.com/office/2007/relationships/hdphoto" Target="../media/hdphoto4.wdp"/></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11.xml"/><Relationship Id="rId4" Type="http://schemas.openxmlformats.org/officeDocument/2006/relationships/chart" Target="../charts/chart1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9.xml"/></Relationships>
</file>

<file path=ppt/slides/_rels/slide16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29.xml"/><Relationship Id="rId4" Type="http://schemas.openxmlformats.org/officeDocument/2006/relationships/image" Target="../media/image38.tmp"/></Relationships>
</file>

<file path=ppt/slides/_rels/slide164.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39.png"/><Relationship Id="rId1" Type="http://schemas.openxmlformats.org/officeDocument/2006/relationships/slideLayout" Target="../slideLayouts/slideLayout29.xml"/><Relationship Id="rId5" Type="http://schemas.openxmlformats.org/officeDocument/2006/relationships/image" Target="../media/image41.png"/><Relationship Id="rId4" Type="http://schemas.openxmlformats.org/officeDocument/2006/relationships/image" Target="../media/image40.pn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69.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jpg"/><Relationship Id="rId7" Type="http://schemas.openxmlformats.org/officeDocument/2006/relationships/image" Target="../media/image9.jp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39.xml"/></Relationships>
</file>

<file path=ppt/slides/_rels/slide31.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3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0.xml"/><Relationship Id="rId1" Type="http://schemas.openxmlformats.org/officeDocument/2006/relationships/slideLayout" Target="../slideLayouts/slideLayout39.xml"/><Relationship Id="rId4" Type="http://schemas.openxmlformats.org/officeDocument/2006/relationships/chart" Target="../charts/char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9.xml"/></Relationships>
</file>

<file path=ppt/slides/_rels/slide45.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5.xml"/><Relationship Id="rId1" Type="http://schemas.openxmlformats.org/officeDocument/2006/relationships/slideLayout" Target="../slideLayouts/slideLayout39.xml"/><Relationship Id="rId4" Type="http://schemas.openxmlformats.org/officeDocument/2006/relationships/chart" Target="../charts/char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1.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8.xml"/><Relationship Id="rId1" Type="http://schemas.openxmlformats.org/officeDocument/2006/relationships/slideLayout" Target="../slideLayouts/slideLayout44.xml"/><Relationship Id="rId4" Type="http://schemas.openxmlformats.org/officeDocument/2006/relationships/chart" Target="../charts/chart3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3.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9.xml"/><Relationship Id="rId1" Type="http://schemas.openxmlformats.org/officeDocument/2006/relationships/slideLayout" Target="../slideLayouts/slideLayout44.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chart" Target="../charts/chart34.xml"/></Relationships>
</file>

<file path=ppt/slides/_rels/slide54.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20.xml"/><Relationship Id="rId1" Type="http://schemas.openxmlformats.org/officeDocument/2006/relationships/slideLayout" Target="../slideLayouts/slideLayout44.xml"/><Relationship Id="rId4" Type="http://schemas.openxmlformats.org/officeDocument/2006/relationships/chart" Target="../charts/chart38.xml"/></Relationships>
</file>

<file path=ppt/slides/_rels/slide55.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21.xml"/><Relationship Id="rId1" Type="http://schemas.openxmlformats.org/officeDocument/2006/relationships/slideLayout" Target="../slideLayouts/slideLayout44.xml"/><Relationship Id="rId4" Type="http://schemas.openxmlformats.org/officeDocument/2006/relationships/chart" Target="../charts/chart40.xml"/></Relationships>
</file>

<file path=ppt/slides/_rels/slide56.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22.xml"/><Relationship Id="rId1" Type="http://schemas.openxmlformats.org/officeDocument/2006/relationships/slideLayout" Target="../slideLayouts/slideLayout44.xml"/><Relationship Id="rId4" Type="http://schemas.openxmlformats.org/officeDocument/2006/relationships/chart" Target="../charts/chart4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8.xml"/><Relationship Id="rId4" Type="http://schemas.openxmlformats.org/officeDocument/2006/relationships/chart" Target="../charts/char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13.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7.xml"/><Relationship Id="rId4" Type="http://schemas.openxmlformats.org/officeDocument/2006/relationships/chart" Target="../charts/chart50.xml"/></Relationships>
</file>

<file path=ppt/slides/_rels/slide7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chart" Target="../charts/chart51.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chart" Target="../charts/chart52.xml"/><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7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chart" Target="../charts/chart55.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chart" Target="../charts/chart56.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chart" Target="../charts/chart57.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chart" Target="../charts/chart58.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4.xml.rels><?xml version="1.0" encoding="UTF-8" standalone="yes"?>
<Relationships xmlns="http://schemas.openxmlformats.org/package/2006/relationships"><Relationship Id="rId3" Type="http://schemas.openxmlformats.org/officeDocument/2006/relationships/image" Target="../media/image16.tiff"/><Relationship Id="rId2" Type="http://schemas.openxmlformats.org/officeDocument/2006/relationships/image" Target="../media/image15.tiff"/><Relationship Id="rId1" Type="http://schemas.openxmlformats.org/officeDocument/2006/relationships/slideLayout" Target="../slideLayouts/slideLayout56.xml"/><Relationship Id="rId5" Type="http://schemas.openxmlformats.org/officeDocument/2006/relationships/image" Target="../media/image18.tiff"/><Relationship Id="rId4" Type="http://schemas.openxmlformats.org/officeDocument/2006/relationships/image" Target="../media/image17.tiff"/></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98.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11.xml"/><Relationship Id="rId5" Type="http://schemas.openxmlformats.org/officeDocument/2006/relationships/chart" Target="../charts/chart63.xml"/><Relationship Id="rId4" Type="http://schemas.openxmlformats.org/officeDocument/2006/relationships/chart" Target="../charts/chart62.xml"/></Relationships>
</file>

<file path=ppt/slides/_rels/slide9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76861F4E-8E8E-E94F-821D-72AEE8E804B0}" type="slidenum">
              <a:rPr lang="fr-FR" smtClean="0"/>
              <a:pPr/>
              <a:t>1</a:t>
            </a:fld>
            <a:endParaRPr lang="fr-FR" dirty="0"/>
          </a:p>
        </p:txBody>
      </p:sp>
    </p:spTree>
    <p:extLst>
      <p:ext uri="{BB962C8B-B14F-4D97-AF65-F5344CB8AC3E}">
        <p14:creationId xmlns:p14="http://schemas.microsoft.com/office/powerpoint/2010/main" val="22477620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à coins arrondis 24"/>
          <p:cNvSpPr/>
          <p:nvPr/>
        </p:nvSpPr>
        <p:spPr>
          <a:xfrm>
            <a:off x="4748191" y="1358351"/>
            <a:ext cx="4129351"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 name="Titre 2"/>
          <p:cNvSpPr>
            <a:spLocks noGrp="1"/>
          </p:cNvSpPr>
          <p:nvPr>
            <p:ph type="title"/>
          </p:nvPr>
        </p:nvSpPr>
        <p:spPr/>
        <p:txBody>
          <a:bodyPr/>
          <a:lstStyle/>
          <a:p>
            <a:r>
              <a:rPr lang="fr-FR"/>
              <a:t>Risque de récidive axillaire</a:t>
            </a:r>
          </a:p>
        </p:txBody>
      </p:sp>
      <p:sp>
        <p:nvSpPr>
          <p:cNvPr id="8" name="Rectangle à coins arrondis 7"/>
          <p:cNvSpPr/>
          <p:nvPr/>
        </p:nvSpPr>
        <p:spPr>
          <a:xfrm>
            <a:off x="409273" y="1358351"/>
            <a:ext cx="4129351"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11" name="Graphique 10"/>
          <p:cNvGraphicFramePr/>
          <p:nvPr>
            <p:extLst/>
          </p:nvPr>
        </p:nvGraphicFramePr>
        <p:xfrm>
          <a:off x="638554" y="1935635"/>
          <a:ext cx="3900070" cy="2000839"/>
        </p:xfrm>
        <a:graphic>
          <a:graphicData uri="http://schemas.openxmlformats.org/drawingml/2006/chart">
            <c:chart xmlns:c="http://schemas.openxmlformats.org/drawingml/2006/chart" xmlns:r="http://schemas.openxmlformats.org/officeDocument/2006/relationships" r:id="rId2"/>
          </a:graphicData>
        </a:graphic>
      </p:graphicFrame>
      <p:sp>
        <p:nvSpPr>
          <p:cNvPr id="12" name="ZoneTexte 11"/>
          <p:cNvSpPr txBox="1"/>
          <p:nvPr/>
        </p:nvSpPr>
        <p:spPr>
          <a:xfrm rot="16200000">
            <a:off x="-329876" y="2711526"/>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AxSN+ITT population</a:t>
            </a:r>
          </a:p>
        </p:txBody>
      </p:sp>
      <p:sp>
        <p:nvSpPr>
          <p:cNvPr id="13" name="ZoneTexte 12">
            <a:extLst>
              <a:ext uri="{FF2B5EF4-FFF2-40B4-BE49-F238E27FC236}">
                <a16:creationId xmlns:a16="http://schemas.microsoft.com/office/drawing/2014/main" id="{52451C3A-2299-884E-A6D9-95A925480DAF}"/>
              </a:ext>
            </a:extLst>
          </p:cNvPr>
          <p:cNvSpPr txBox="1"/>
          <p:nvPr/>
        </p:nvSpPr>
        <p:spPr>
          <a:xfrm>
            <a:off x="1505764" y="1186532"/>
            <a:ext cx="1970958"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Première analyse</a:t>
            </a:r>
          </a:p>
        </p:txBody>
      </p:sp>
      <p:sp>
        <p:nvSpPr>
          <p:cNvPr id="15" name="ZoneTexte 14">
            <a:extLst>
              <a:ext uri="{FF2B5EF4-FFF2-40B4-BE49-F238E27FC236}">
                <a16:creationId xmlns:a16="http://schemas.microsoft.com/office/drawing/2014/main" id="{52451C3A-2299-884E-A6D9-95A925480DAF}"/>
              </a:ext>
            </a:extLst>
          </p:cNvPr>
          <p:cNvSpPr txBox="1"/>
          <p:nvPr/>
        </p:nvSpPr>
        <p:spPr>
          <a:xfrm>
            <a:off x="5827387" y="1186532"/>
            <a:ext cx="1970958"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Analyse actuelle</a:t>
            </a:r>
          </a:p>
        </p:txBody>
      </p:sp>
      <p:sp>
        <p:nvSpPr>
          <p:cNvPr id="16" name="ZoneTexte 15">
            <a:extLst>
              <a:ext uri="{FF2B5EF4-FFF2-40B4-BE49-F238E27FC236}">
                <a16:creationId xmlns:a16="http://schemas.microsoft.com/office/drawing/2014/main" id="{52451C3A-2299-884E-A6D9-95A925480DAF}"/>
              </a:ext>
            </a:extLst>
          </p:cNvPr>
          <p:cNvSpPr txBox="1"/>
          <p:nvPr/>
        </p:nvSpPr>
        <p:spPr>
          <a:xfrm>
            <a:off x="1344706" y="1577844"/>
            <a:ext cx="2832848" cy="253916"/>
          </a:xfrm>
          <a:prstGeom prst="rect">
            <a:avLst/>
          </a:prstGeom>
          <a:noFill/>
          <a:ln>
            <a:noFill/>
          </a:ln>
        </p:spPr>
        <p:txBody>
          <a:bodyPr wrap="square" rtlCol="0" anchor="ctr">
            <a:spAutoFit/>
          </a:bodyPr>
          <a:lstStyle/>
          <a:p>
            <a:r>
              <a:rPr lang="fr-FR" sz="1050" b="1">
                <a:solidFill>
                  <a:srgbClr val="595959"/>
                </a:solidFill>
                <a:latin typeface="Arial" panose="020B0604020202020204" pitchFamily="34" charset="0"/>
                <a:cs typeface="Arial" panose="020B0604020202020204" pitchFamily="34" charset="0"/>
              </a:rPr>
              <a:t>Risque de récidive axillaire à 5 ans</a:t>
            </a:r>
          </a:p>
        </p:txBody>
      </p:sp>
      <p:graphicFrame>
        <p:nvGraphicFramePr>
          <p:cNvPr id="17" name="Tableau 16"/>
          <p:cNvGraphicFramePr>
            <a:graphicFrameLocks noGrp="1"/>
          </p:cNvGraphicFramePr>
          <p:nvPr>
            <p:extLst>
              <p:ext uri="{D42A27DB-BD31-4B8C-83A1-F6EECF244321}">
                <p14:modId xmlns:p14="http://schemas.microsoft.com/office/powerpoint/2010/main" val="3822068003"/>
              </p:ext>
            </p:extLst>
          </p:nvPr>
        </p:nvGraphicFramePr>
        <p:xfrm>
          <a:off x="1240471" y="1912551"/>
          <a:ext cx="3198733" cy="716280"/>
        </p:xfrm>
        <a:graphic>
          <a:graphicData uri="http://schemas.openxmlformats.org/drawingml/2006/table">
            <a:tbl>
              <a:tblPr firstRow="1" bandRow="1">
                <a:tableStyleId>{5C22544A-7EE6-4342-B048-85BDC9FD1C3A}</a:tableStyleId>
              </a:tblPr>
              <a:tblGrid>
                <a:gridCol w="585994">
                  <a:extLst>
                    <a:ext uri="{9D8B030D-6E8A-4147-A177-3AD203B41FA5}">
                      <a16:colId xmlns:a16="http://schemas.microsoft.com/office/drawing/2014/main" val="20000"/>
                    </a:ext>
                  </a:extLst>
                </a:gridCol>
                <a:gridCol w="665356">
                  <a:extLst>
                    <a:ext uri="{9D8B030D-6E8A-4147-A177-3AD203B41FA5}">
                      <a16:colId xmlns:a16="http://schemas.microsoft.com/office/drawing/2014/main" val="20003"/>
                    </a:ext>
                  </a:extLst>
                </a:gridCol>
                <a:gridCol w="1038604">
                  <a:extLst>
                    <a:ext uri="{9D8B030D-6E8A-4147-A177-3AD203B41FA5}">
                      <a16:colId xmlns:a16="http://schemas.microsoft.com/office/drawing/2014/main" val="20001"/>
                    </a:ext>
                  </a:extLst>
                </a:gridCol>
                <a:gridCol w="908779">
                  <a:extLst>
                    <a:ext uri="{9D8B030D-6E8A-4147-A177-3AD203B41FA5}">
                      <a16:colId xmlns:a16="http://schemas.microsoft.com/office/drawing/2014/main" val="20002"/>
                    </a:ext>
                  </a:extLst>
                </a:gridCol>
              </a:tblGrid>
              <a:tr h="212861">
                <a:tc gridSpan="2">
                  <a:txBody>
                    <a:bodyPr/>
                    <a:lstStyle/>
                    <a:p>
                      <a:pPr algn="l"/>
                      <a:endParaRPr lang="fr-FR" sz="900" b="0">
                        <a:solidFill>
                          <a:schemeClr val="tx1"/>
                        </a:solidFill>
                        <a:latin typeface="Arial" panose="020B0604020202020204" pitchFamily="34" charset="0"/>
                        <a:cs typeface="Arial" panose="020B0604020202020204" pitchFamily="34" charset="0"/>
                      </a:endParaRPr>
                    </a:p>
                  </a:txBody>
                  <a:tcPr marL="72000">
                    <a:lnL w="952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fr-FR" sz="900" b="0">
                        <a:solidFill>
                          <a:srgbClr val="405D64"/>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b="0">
                          <a:solidFill>
                            <a:schemeClr val="bg2"/>
                          </a:solidFill>
                          <a:latin typeface="Arial" panose="020B0604020202020204" pitchFamily="34" charset="0"/>
                          <a:cs typeface="Arial" panose="020B0604020202020204" pitchFamily="34" charset="0"/>
                        </a:rPr>
                        <a:t>95% CI</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900" b="0">
                          <a:solidFill>
                            <a:schemeClr val="bg2"/>
                          </a:solidFill>
                          <a:latin typeface="Arial" panose="020B0604020202020204" pitchFamily="34" charset="0"/>
                          <a:cs typeface="Arial" panose="020B0604020202020204" pitchFamily="34" charset="0"/>
                        </a:rPr>
                        <a:t>Patients</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7052">
                <a:tc>
                  <a:txBody>
                    <a:bodyPr/>
                    <a:lstStyle/>
                    <a:p>
                      <a:pPr algn="l"/>
                      <a:r>
                        <a:rPr lang="fr-FR" sz="900" b="1">
                          <a:solidFill>
                            <a:schemeClr val="accent1"/>
                          </a:solidFill>
                          <a:latin typeface="Arial" panose="020B0604020202020204" pitchFamily="34" charset="0"/>
                          <a:cs typeface="Arial" panose="020B0604020202020204" pitchFamily="34" charset="0"/>
                        </a:rPr>
                        <a:t>Curage</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0,43%</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0,00-0,92</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4/744</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919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900" b="1">
                          <a:solidFill>
                            <a:schemeClr val="accent2"/>
                          </a:solidFill>
                          <a:latin typeface="Arial" panose="020B0604020202020204" pitchFamily="34" charset="0"/>
                          <a:cs typeface="Arial" panose="020B0604020202020204" pitchFamily="34" charset="0"/>
                        </a:rPr>
                        <a:t>RT </a:t>
                      </a:r>
                      <a:r>
                        <a:rPr lang="fr-FR" sz="900" b="1" err="1">
                          <a:solidFill>
                            <a:schemeClr val="accent2"/>
                          </a:solidFill>
                          <a:latin typeface="Arial" panose="020B0604020202020204" pitchFamily="34" charset="0"/>
                          <a:cs typeface="Arial" panose="020B0604020202020204" pitchFamily="34" charset="0"/>
                        </a:rPr>
                        <a:t>axil</a:t>
                      </a:r>
                      <a:r>
                        <a:rPr lang="fr-FR" sz="900" b="1">
                          <a:solidFill>
                            <a:schemeClr val="accent2"/>
                          </a:solidFill>
                          <a:latin typeface="Arial" panose="020B0604020202020204" pitchFamily="34" charset="0"/>
                          <a:cs typeface="Arial" panose="020B0604020202020204" pitchFamily="34" charset="0"/>
                        </a:rPr>
                        <a:t>.</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1,19%</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0,31-1,19</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7/681</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4" name="Forme libre 3"/>
          <p:cNvSpPr/>
          <p:nvPr/>
        </p:nvSpPr>
        <p:spPr>
          <a:xfrm>
            <a:off x="1051560" y="3660240"/>
            <a:ext cx="2934393" cy="12469"/>
          </a:xfrm>
          <a:custGeom>
            <a:avLst/>
            <a:gdLst>
              <a:gd name="connsiteX0" fmla="*/ 0 w 2934393"/>
              <a:gd name="connsiteY0" fmla="*/ 12469 h 12469"/>
              <a:gd name="connsiteX1" fmla="*/ 735676 w 2934393"/>
              <a:gd name="connsiteY1" fmla="*/ 8313 h 12469"/>
              <a:gd name="connsiteX2" fmla="*/ 785553 w 2934393"/>
              <a:gd name="connsiteY2" fmla="*/ 8313 h 12469"/>
              <a:gd name="connsiteX3" fmla="*/ 1313411 w 2934393"/>
              <a:gd name="connsiteY3" fmla="*/ 0 h 12469"/>
              <a:gd name="connsiteX4" fmla="*/ 1849582 w 2934393"/>
              <a:gd name="connsiteY4" fmla="*/ 0 h 12469"/>
              <a:gd name="connsiteX5" fmla="*/ 2934393 w 2934393"/>
              <a:gd name="connsiteY5" fmla="*/ 0 h 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4393" h="12469">
                <a:moveTo>
                  <a:pt x="0" y="12469"/>
                </a:moveTo>
                <a:lnTo>
                  <a:pt x="735676" y="8313"/>
                </a:lnTo>
                <a:lnTo>
                  <a:pt x="785553" y="8313"/>
                </a:lnTo>
                <a:lnTo>
                  <a:pt x="1313411" y="0"/>
                </a:lnTo>
                <a:lnTo>
                  <a:pt x="1849582" y="0"/>
                </a:lnTo>
                <a:lnTo>
                  <a:pt x="2934393" y="0"/>
                </a:lnTo>
              </a:path>
            </a:pathLst>
          </a:custGeom>
          <a:noFill/>
          <a:ln w="38100">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6" name="Forme libre 5"/>
          <p:cNvSpPr/>
          <p:nvPr/>
        </p:nvSpPr>
        <p:spPr>
          <a:xfrm>
            <a:off x="1047404" y="3631146"/>
            <a:ext cx="2955174" cy="37407"/>
          </a:xfrm>
          <a:custGeom>
            <a:avLst/>
            <a:gdLst>
              <a:gd name="connsiteX0" fmla="*/ 0 w 2955174"/>
              <a:gd name="connsiteY0" fmla="*/ 37407 h 37407"/>
              <a:gd name="connsiteX1" fmla="*/ 0 w 2955174"/>
              <a:gd name="connsiteY1" fmla="*/ 37407 h 37407"/>
              <a:gd name="connsiteX2" fmla="*/ 1413163 w 2955174"/>
              <a:gd name="connsiteY2" fmla="*/ 12469 h 37407"/>
              <a:gd name="connsiteX3" fmla="*/ 2298469 w 2955174"/>
              <a:gd name="connsiteY3" fmla="*/ 0 h 37407"/>
              <a:gd name="connsiteX4" fmla="*/ 2955174 w 2955174"/>
              <a:gd name="connsiteY4" fmla="*/ 8312 h 37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174" h="37407">
                <a:moveTo>
                  <a:pt x="0" y="37407"/>
                </a:moveTo>
                <a:lnTo>
                  <a:pt x="0" y="37407"/>
                </a:lnTo>
                <a:lnTo>
                  <a:pt x="1413163" y="12469"/>
                </a:lnTo>
                <a:lnTo>
                  <a:pt x="2298469" y="0"/>
                </a:lnTo>
                <a:lnTo>
                  <a:pt x="2955174" y="8312"/>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19" name="Tableau 18"/>
          <p:cNvGraphicFramePr>
            <a:graphicFrameLocks noGrp="1"/>
          </p:cNvGraphicFramePr>
          <p:nvPr>
            <p:extLst/>
          </p:nvPr>
        </p:nvGraphicFramePr>
        <p:xfrm>
          <a:off x="1267738" y="4053259"/>
          <a:ext cx="2568456" cy="539960"/>
        </p:xfrm>
        <a:graphic>
          <a:graphicData uri="http://schemas.openxmlformats.org/drawingml/2006/table">
            <a:tbl>
              <a:tblPr firstRow="1" bandRow="1">
                <a:tableStyleId>{5C22544A-7EE6-4342-B048-85BDC9FD1C3A}</a:tableStyleId>
              </a:tblPr>
              <a:tblGrid>
                <a:gridCol w="618212">
                  <a:extLst>
                    <a:ext uri="{9D8B030D-6E8A-4147-A177-3AD203B41FA5}">
                      <a16:colId xmlns:a16="http://schemas.microsoft.com/office/drawing/2014/main" val="20000"/>
                    </a:ext>
                  </a:extLst>
                </a:gridCol>
                <a:gridCol w="478631">
                  <a:extLst>
                    <a:ext uri="{9D8B030D-6E8A-4147-A177-3AD203B41FA5}">
                      <a16:colId xmlns:a16="http://schemas.microsoft.com/office/drawing/2014/main" val="20002"/>
                    </a:ext>
                  </a:extLst>
                </a:gridCol>
                <a:gridCol w="550069">
                  <a:extLst>
                    <a:ext uri="{9D8B030D-6E8A-4147-A177-3AD203B41FA5}">
                      <a16:colId xmlns:a16="http://schemas.microsoft.com/office/drawing/2014/main" val="20003"/>
                    </a:ext>
                  </a:extLst>
                </a:gridCol>
                <a:gridCol w="521494">
                  <a:extLst>
                    <a:ext uri="{9D8B030D-6E8A-4147-A177-3AD203B41FA5}">
                      <a16:colId xmlns:a16="http://schemas.microsoft.com/office/drawing/2014/main" val="20004"/>
                    </a:ext>
                  </a:extLst>
                </a:gridCol>
                <a:gridCol w="400050">
                  <a:extLst>
                    <a:ext uri="{9D8B030D-6E8A-4147-A177-3AD203B41FA5}">
                      <a16:colId xmlns:a16="http://schemas.microsoft.com/office/drawing/2014/main" val="20005"/>
                    </a:ext>
                  </a:extLst>
                </a:gridCol>
              </a:tblGrid>
              <a:tr h="204680">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latin typeface="Arial" panose="020B0604020202020204" pitchFamily="34" charset="0"/>
                          <a:cs typeface="Arial" panose="020B0604020202020204" pitchFamily="34" charset="0"/>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707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550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349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156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659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503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314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151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29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20" name="Connecteur droit 19"/>
          <p:cNvCxnSpPr/>
          <p:nvPr/>
        </p:nvCxnSpPr>
        <p:spPr>
          <a:xfrm>
            <a:off x="1991785" y="4148032"/>
            <a:ext cx="2280178"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21" name="Tableau 20"/>
          <p:cNvGraphicFramePr>
            <a:graphicFrameLocks noGrp="1"/>
          </p:cNvGraphicFramePr>
          <p:nvPr>
            <p:extLst/>
          </p:nvPr>
        </p:nvGraphicFramePr>
        <p:xfrm>
          <a:off x="446014" y="4053259"/>
          <a:ext cx="681950" cy="539960"/>
        </p:xfrm>
        <a:graphic>
          <a:graphicData uri="http://schemas.openxmlformats.org/drawingml/2006/table">
            <a:tbl>
              <a:tblPr firstRow="1" bandRow="1">
                <a:tableStyleId>{5C22544A-7EE6-4342-B048-85BDC9FD1C3A}</a:tableStyleId>
              </a:tblPr>
              <a:tblGrid>
                <a:gridCol w="384366">
                  <a:extLst>
                    <a:ext uri="{9D8B030D-6E8A-4147-A177-3AD203B41FA5}">
                      <a16:colId xmlns:a16="http://schemas.microsoft.com/office/drawing/2014/main" val="20000"/>
                    </a:ext>
                  </a:extLst>
                </a:gridCol>
                <a:gridCol w="297584">
                  <a:extLst>
                    <a:ext uri="{9D8B030D-6E8A-4147-A177-3AD203B41FA5}">
                      <a16:colId xmlns:a16="http://schemas.microsoft.com/office/drawing/2014/main" val="20002"/>
                    </a:ext>
                  </a:extLst>
                </a:gridCol>
              </a:tblGrid>
              <a:tr h="20468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1">
                          <a:solidFill>
                            <a:srgbClr val="6C6C6C"/>
                          </a:solidFill>
                          <a:latin typeface="Arial" panose="020B0604020202020204" pitchFamily="34" charset="0"/>
                          <a:cs typeface="Arial" panose="020B0604020202020204" pitchFamily="34" charset="0"/>
                        </a:rPr>
                        <a:t>O</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900" b="1">
                          <a:solidFill>
                            <a:srgbClr val="6C6C6C"/>
                          </a:solidFill>
                          <a:latin typeface="Arial" panose="020B0604020202020204" pitchFamily="34" charset="0"/>
                          <a:cs typeface="Arial" panose="020B0604020202020204" pitchFamily="34" charset="0"/>
                        </a:rPr>
                        <a:t>N</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4" name="ZoneTexte 23"/>
          <p:cNvSpPr txBox="1"/>
          <p:nvPr/>
        </p:nvSpPr>
        <p:spPr>
          <a:xfrm>
            <a:off x="1051560" y="3854404"/>
            <a:ext cx="302037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a:t>
            </a:r>
          </a:p>
        </p:txBody>
      </p:sp>
      <p:graphicFrame>
        <p:nvGraphicFramePr>
          <p:cNvPr id="26" name="Graphique 25"/>
          <p:cNvGraphicFramePr/>
          <p:nvPr>
            <p:extLst/>
          </p:nvPr>
        </p:nvGraphicFramePr>
        <p:xfrm>
          <a:off x="4977472" y="1935635"/>
          <a:ext cx="3900070"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27" name="ZoneTexte 26"/>
          <p:cNvSpPr txBox="1"/>
          <p:nvPr/>
        </p:nvSpPr>
        <p:spPr>
          <a:xfrm rot="16200000">
            <a:off x="4009042" y="2711526"/>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AxSN+ITT population</a:t>
            </a:r>
          </a:p>
        </p:txBody>
      </p:sp>
      <p:sp>
        <p:nvSpPr>
          <p:cNvPr id="28" name="ZoneTexte 27">
            <a:extLst>
              <a:ext uri="{FF2B5EF4-FFF2-40B4-BE49-F238E27FC236}">
                <a16:creationId xmlns:a16="http://schemas.microsoft.com/office/drawing/2014/main" id="{52451C3A-2299-884E-A6D9-95A925480DAF}"/>
              </a:ext>
            </a:extLst>
          </p:cNvPr>
          <p:cNvSpPr txBox="1"/>
          <p:nvPr/>
        </p:nvSpPr>
        <p:spPr>
          <a:xfrm>
            <a:off x="5683624" y="1577844"/>
            <a:ext cx="2832848" cy="253916"/>
          </a:xfrm>
          <a:prstGeom prst="rect">
            <a:avLst/>
          </a:prstGeom>
          <a:noFill/>
          <a:ln>
            <a:noFill/>
          </a:ln>
        </p:spPr>
        <p:txBody>
          <a:bodyPr wrap="square" rtlCol="0" anchor="ctr">
            <a:spAutoFit/>
          </a:bodyPr>
          <a:lstStyle/>
          <a:p>
            <a:r>
              <a:rPr lang="fr-FR" sz="1050" b="1">
                <a:solidFill>
                  <a:srgbClr val="595959"/>
                </a:solidFill>
                <a:latin typeface="Arial" panose="020B0604020202020204" pitchFamily="34" charset="0"/>
                <a:cs typeface="Arial" panose="020B0604020202020204" pitchFamily="34" charset="0"/>
              </a:rPr>
              <a:t>Risque de récidive axillaire à 10 ans</a:t>
            </a:r>
          </a:p>
        </p:txBody>
      </p:sp>
      <p:graphicFrame>
        <p:nvGraphicFramePr>
          <p:cNvPr id="29" name="Tableau 28"/>
          <p:cNvGraphicFramePr>
            <a:graphicFrameLocks noGrp="1"/>
          </p:cNvGraphicFramePr>
          <p:nvPr>
            <p:extLst>
              <p:ext uri="{D42A27DB-BD31-4B8C-83A1-F6EECF244321}">
                <p14:modId xmlns:p14="http://schemas.microsoft.com/office/powerpoint/2010/main" val="4222555282"/>
              </p:ext>
            </p:extLst>
          </p:nvPr>
        </p:nvGraphicFramePr>
        <p:xfrm>
          <a:off x="5579390" y="1912551"/>
          <a:ext cx="3231395" cy="716280"/>
        </p:xfrm>
        <a:graphic>
          <a:graphicData uri="http://schemas.openxmlformats.org/drawingml/2006/table">
            <a:tbl>
              <a:tblPr firstRow="1" bandRow="1">
                <a:tableStyleId>{5C22544A-7EE6-4342-B048-85BDC9FD1C3A}</a:tableStyleId>
              </a:tblPr>
              <a:tblGrid>
                <a:gridCol w="591978">
                  <a:extLst>
                    <a:ext uri="{9D8B030D-6E8A-4147-A177-3AD203B41FA5}">
                      <a16:colId xmlns:a16="http://schemas.microsoft.com/office/drawing/2014/main" val="20000"/>
                    </a:ext>
                  </a:extLst>
                </a:gridCol>
                <a:gridCol w="672150">
                  <a:extLst>
                    <a:ext uri="{9D8B030D-6E8A-4147-A177-3AD203B41FA5}">
                      <a16:colId xmlns:a16="http://schemas.microsoft.com/office/drawing/2014/main" val="20003"/>
                    </a:ext>
                  </a:extLst>
                </a:gridCol>
                <a:gridCol w="1049209">
                  <a:extLst>
                    <a:ext uri="{9D8B030D-6E8A-4147-A177-3AD203B41FA5}">
                      <a16:colId xmlns:a16="http://schemas.microsoft.com/office/drawing/2014/main" val="20001"/>
                    </a:ext>
                  </a:extLst>
                </a:gridCol>
                <a:gridCol w="918058">
                  <a:extLst>
                    <a:ext uri="{9D8B030D-6E8A-4147-A177-3AD203B41FA5}">
                      <a16:colId xmlns:a16="http://schemas.microsoft.com/office/drawing/2014/main" val="20002"/>
                    </a:ext>
                  </a:extLst>
                </a:gridCol>
              </a:tblGrid>
              <a:tr h="212861">
                <a:tc gridSpan="2">
                  <a:txBody>
                    <a:bodyPr/>
                    <a:lstStyle/>
                    <a:p>
                      <a:pPr algn="l"/>
                      <a:endParaRPr lang="fr-FR" sz="900" b="0">
                        <a:solidFill>
                          <a:schemeClr val="tx1"/>
                        </a:solidFill>
                        <a:latin typeface="Arial" panose="020B0604020202020204" pitchFamily="34" charset="0"/>
                        <a:cs typeface="Arial" panose="020B0604020202020204" pitchFamily="34" charset="0"/>
                      </a:endParaRPr>
                    </a:p>
                  </a:txBody>
                  <a:tcPr marL="72000">
                    <a:lnL w="952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fr-FR" sz="900" b="0">
                        <a:solidFill>
                          <a:srgbClr val="405D64"/>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900" b="0">
                          <a:solidFill>
                            <a:schemeClr val="bg2"/>
                          </a:solidFill>
                          <a:latin typeface="Arial" panose="020B0604020202020204" pitchFamily="34" charset="0"/>
                          <a:cs typeface="Arial" panose="020B0604020202020204" pitchFamily="34" charset="0"/>
                        </a:rPr>
                        <a:t>95% CI</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900" b="0">
                          <a:solidFill>
                            <a:schemeClr val="bg2"/>
                          </a:solidFill>
                          <a:latin typeface="Arial" panose="020B0604020202020204" pitchFamily="34" charset="0"/>
                          <a:cs typeface="Arial" panose="020B0604020202020204" pitchFamily="34" charset="0"/>
                        </a:rPr>
                        <a:t>Patients</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7052">
                <a:tc>
                  <a:txBody>
                    <a:bodyPr/>
                    <a:lstStyle/>
                    <a:p>
                      <a:pPr algn="l"/>
                      <a:r>
                        <a:rPr lang="fr-FR" sz="900" b="1">
                          <a:solidFill>
                            <a:schemeClr val="accent1"/>
                          </a:solidFill>
                          <a:latin typeface="Arial" panose="020B0604020202020204" pitchFamily="34" charset="0"/>
                          <a:cs typeface="Arial" panose="020B0604020202020204" pitchFamily="34" charset="0"/>
                        </a:rPr>
                        <a:t>Curage</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0,93%</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0,18-1,68</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000" b="1">
                          <a:solidFill>
                            <a:schemeClr val="bg2"/>
                          </a:solidFill>
                          <a:latin typeface="Arial" panose="020B0604020202020204" pitchFamily="34" charset="0"/>
                          <a:cs typeface="Arial" panose="020B0604020202020204" pitchFamily="34" charset="0"/>
                        </a:rPr>
                        <a:t>4/744</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919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900" b="1">
                          <a:solidFill>
                            <a:schemeClr val="accent2"/>
                          </a:solidFill>
                          <a:latin typeface="Arial" panose="020B0604020202020204" pitchFamily="34" charset="0"/>
                          <a:cs typeface="Arial" panose="020B0604020202020204" pitchFamily="34" charset="0"/>
                        </a:rPr>
                        <a:t>RT </a:t>
                      </a:r>
                      <a:r>
                        <a:rPr lang="fr-FR" sz="900" b="1" err="1">
                          <a:solidFill>
                            <a:schemeClr val="accent2"/>
                          </a:solidFill>
                          <a:latin typeface="Arial" panose="020B0604020202020204" pitchFamily="34" charset="0"/>
                          <a:cs typeface="Arial" panose="020B0604020202020204" pitchFamily="34" charset="0"/>
                        </a:rPr>
                        <a:t>axil</a:t>
                      </a:r>
                      <a:r>
                        <a:rPr lang="fr-FR" sz="900" b="1">
                          <a:solidFill>
                            <a:schemeClr val="accent2"/>
                          </a:solidFill>
                          <a:latin typeface="Arial" panose="020B0604020202020204" pitchFamily="34" charset="0"/>
                          <a:cs typeface="Arial" panose="020B0604020202020204" pitchFamily="34" charset="0"/>
                        </a:rPr>
                        <a:t>.</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1,19%</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0,74-2,94</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11/681</a:t>
                      </a: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0" name="ZoneTexte 29">
            <a:extLst>
              <a:ext uri="{FF2B5EF4-FFF2-40B4-BE49-F238E27FC236}">
                <a16:creationId xmlns:a16="http://schemas.microsoft.com/office/drawing/2014/main" id="{52451C3A-2299-884E-A6D9-95A925480DAF}"/>
              </a:ext>
            </a:extLst>
          </p:cNvPr>
          <p:cNvSpPr txBox="1"/>
          <p:nvPr/>
        </p:nvSpPr>
        <p:spPr>
          <a:xfrm>
            <a:off x="5844682" y="2778973"/>
            <a:ext cx="2816205" cy="415498"/>
          </a:xfrm>
          <a:prstGeom prst="rect">
            <a:avLst/>
          </a:prstGeom>
          <a:noFill/>
          <a:ln>
            <a:noFill/>
          </a:ln>
        </p:spPr>
        <p:txBody>
          <a:bodyPr wrap="square" rtlCol="0" anchor="ctr">
            <a:spAutoFit/>
          </a:bodyPr>
          <a:lstStyle/>
          <a:p>
            <a:r>
              <a:rPr lang="fr-FR" sz="1050" b="1">
                <a:solidFill>
                  <a:srgbClr val="595959"/>
                </a:solidFill>
                <a:latin typeface="Arial" panose="020B0604020202020204" pitchFamily="34" charset="0"/>
                <a:cs typeface="Arial" panose="020B0604020202020204" pitchFamily="34" charset="0"/>
              </a:rPr>
              <a:t>HR (95% CI ): 1,71 (0,67-4,39)</a:t>
            </a:r>
          </a:p>
          <a:p>
            <a:r>
              <a:rPr lang="fr-FR" sz="1050" b="1" i="1">
                <a:solidFill>
                  <a:srgbClr val="595959"/>
                </a:solidFill>
                <a:latin typeface="Arial" panose="020B0604020202020204" pitchFamily="34" charset="0"/>
                <a:cs typeface="Arial" panose="020B0604020202020204" pitchFamily="34" charset="0"/>
              </a:rPr>
              <a:t>p</a:t>
            </a:r>
            <a:r>
              <a:rPr lang="fr-FR" sz="1050" b="1">
                <a:solidFill>
                  <a:srgbClr val="595959"/>
                </a:solidFill>
                <a:latin typeface="Arial" panose="020B0604020202020204" pitchFamily="34" charset="0"/>
                <a:cs typeface="Arial" panose="020B0604020202020204" pitchFamily="34" charset="0"/>
              </a:rPr>
              <a:t>=0,365 </a:t>
            </a:r>
          </a:p>
        </p:txBody>
      </p:sp>
      <p:graphicFrame>
        <p:nvGraphicFramePr>
          <p:cNvPr id="33" name="Tableau 32"/>
          <p:cNvGraphicFramePr>
            <a:graphicFrameLocks noGrp="1"/>
          </p:cNvGraphicFramePr>
          <p:nvPr>
            <p:extLst/>
          </p:nvPr>
        </p:nvGraphicFramePr>
        <p:xfrm>
          <a:off x="5503562" y="4053259"/>
          <a:ext cx="2770862" cy="539960"/>
        </p:xfrm>
        <a:graphic>
          <a:graphicData uri="http://schemas.openxmlformats.org/drawingml/2006/table">
            <a:tbl>
              <a:tblPr firstRow="1" bandRow="1">
                <a:tableStyleId>{5C22544A-7EE6-4342-B048-85BDC9FD1C3A}</a:tableStyleId>
              </a:tblPr>
              <a:tblGrid>
                <a:gridCol w="636065">
                  <a:extLst>
                    <a:ext uri="{9D8B030D-6E8A-4147-A177-3AD203B41FA5}">
                      <a16:colId xmlns:a16="http://schemas.microsoft.com/office/drawing/2014/main" val="20000"/>
                    </a:ext>
                  </a:extLst>
                </a:gridCol>
                <a:gridCol w="379507">
                  <a:extLst>
                    <a:ext uri="{9D8B030D-6E8A-4147-A177-3AD203B41FA5}">
                      <a16:colId xmlns:a16="http://schemas.microsoft.com/office/drawing/2014/main" val="20002"/>
                    </a:ext>
                  </a:extLst>
                </a:gridCol>
                <a:gridCol w="494852">
                  <a:extLst>
                    <a:ext uri="{9D8B030D-6E8A-4147-A177-3AD203B41FA5}">
                      <a16:colId xmlns:a16="http://schemas.microsoft.com/office/drawing/2014/main" val="20003"/>
                    </a:ext>
                  </a:extLst>
                </a:gridCol>
                <a:gridCol w="346038">
                  <a:extLst>
                    <a:ext uri="{9D8B030D-6E8A-4147-A177-3AD203B41FA5}">
                      <a16:colId xmlns:a16="http://schemas.microsoft.com/office/drawing/2014/main" val="20004"/>
                    </a:ext>
                  </a:extLst>
                </a:gridCol>
                <a:gridCol w="554018">
                  <a:extLst>
                    <a:ext uri="{9D8B030D-6E8A-4147-A177-3AD203B41FA5}">
                      <a16:colId xmlns:a16="http://schemas.microsoft.com/office/drawing/2014/main" val="20005"/>
                    </a:ext>
                  </a:extLst>
                </a:gridCol>
                <a:gridCol w="360382">
                  <a:extLst>
                    <a:ext uri="{9D8B030D-6E8A-4147-A177-3AD203B41FA5}">
                      <a16:colId xmlns:a16="http://schemas.microsoft.com/office/drawing/2014/main" val="20006"/>
                    </a:ext>
                  </a:extLst>
                </a:gridCol>
              </a:tblGrid>
              <a:tr h="204680">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latin typeface="Arial" panose="020B0604020202020204" pitchFamily="34" charset="0"/>
                          <a:cs typeface="Arial" panose="020B0604020202020204" pitchFamily="34" charset="0"/>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683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298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667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631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569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476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278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34" name="Connecteur droit 33"/>
          <p:cNvCxnSpPr/>
          <p:nvPr/>
        </p:nvCxnSpPr>
        <p:spPr>
          <a:xfrm>
            <a:off x="6330703" y="4148032"/>
            <a:ext cx="2280178"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35" name="Tableau 34"/>
          <p:cNvGraphicFramePr>
            <a:graphicFrameLocks noGrp="1"/>
          </p:cNvGraphicFramePr>
          <p:nvPr>
            <p:extLst/>
          </p:nvPr>
        </p:nvGraphicFramePr>
        <p:xfrm>
          <a:off x="4784932" y="4053259"/>
          <a:ext cx="681950" cy="539960"/>
        </p:xfrm>
        <a:graphic>
          <a:graphicData uri="http://schemas.openxmlformats.org/drawingml/2006/table">
            <a:tbl>
              <a:tblPr firstRow="1" bandRow="1">
                <a:tableStyleId>{5C22544A-7EE6-4342-B048-85BDC9FD1C3A}</a:tableStyleId>
              </a:tblPr>
              <a:tblGrid>
                <a:gridCol w="384366">
                  <a:extLst>
                    <a:ext uri="{9D8B030D-6E8A-4147-A177-3AD203B41FA5}">
                      <a16:colId xmlns:a16="http://schemas.microsoft.com/office/drawing/2014/main" val="20000"/>
                    </a:ext>
                  </a:extLst>
                </a:gridCol>
                <a:gridCol w="297584">
                  <a:extLst>
                    <a:ext uri="{9D8B030D-6E8A-4147-A177-3AD203B41FA5}">
                      <a16:colId xmlns:a16="http://schemas.microsoft.com/office/drawing/2014/main" val="20002"/>
                    </a:ext>
                  </a:extLst>
                </a:gridCol>
              </a:tblGrid>
              <a:tr h="20468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1">
                          <a:solidFill>
                            <a:srgbClr val="6C6C6C"/>
                          </a:solidFill>
                          <a:latin typeface="Arial" panose="020B0604020202020204" pitchFamily="34" charset="0"/>
                          <a:cs typeface="Arial" panose="020B0604020202020204" pitchFamily="34" charset="0"/>
                        </a:rPr>
                        <a:t>O</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900" b="1">
                          <a:solidFill>
                            <a:srgbClr val="6C6C6C"/>
                          </a:solidFill>
                          <a:latin typeface="Arial" panose="020B0604020202020204" pitchFamily="34" charset="0"/>
                          <a:cs typeface="Arial" panose="020B0604020202020204" pitchFamily="34" charset="0"/>
                        </a:rPr>
                        <a:t>N</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36" name="ZoneTexte 35"/>
          <p:cNvSpPr txBox="1"/>
          <p:nvPr/>
        </p:nvSpPr>
        <p:spPr>
          <a:xfrm>
            <a:off x="5390478" y="3854404"/>
            <a:ext cx="302037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a:t>
            </a:r>
          </a:p>
        </p:txBody>
      </p:sp>
      <p:sp>
        <p:nvSpPr>
          <p:cNvPr id="38" name="Forme libre 37"/>
          <p:cNvSpPr/>
          <p:nvPr/>
        </p:nvSpPr>
        <p:spPr>
          <a:xfrm>
            <a:off x="5387788" y="3648635"/>
            <a:ext cx="2478741" cy="26894"/>
          </a:xfrm>
          <a:custGeom>
            <a:avLst/>
            <a:gdLst>
              <a:gd name="connsiteX0" fmla="*/ 0 w 2478741"/>
              <a:gd name="connsiteY0" fmla="*/ 26894 h 26894"/>
              <a:gd name="connsiteX1" fmla="*/ 784412 w 2478741"/>
              <a:gd name="connsiteY1" fmla="*/ 13447 h 26894"/>
              <a:gd name="connsiteX2" fmla="*/ 1286436 w 2478741"/>
              <a:gd name="connsiteY2" fmla="*/ 13447 h 26894"/>
              <a:gd name="connsiteX3" fmla="*/ 1712259 w 2478741"/>
              <a:gd name="connsiteY3" fmla="*/ 0 h 26894"/>
              <a:gd name="connsiteX4" fmla="*/ 2478741 w 2478741"/>
              <a:gd name="connsiteY4" fmla="*/ 0 h 26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8741" h="26894">
                <a:moveTo>
                  <a:pt x="0" y="26894"/>
                </a:moveTo>
                <a:lnTo>
                  <a:pt x="784412" y="13447"/>
                </a:lnTo>
                <a:lnTo>
                  <a:pt x="1286436" y="13447"/>
                </a:lnTo>
                <a:lnTo>
                  <a:pt x="1712259" y="0"/>
                </a:lnTo>
                <a:lnTo>
                  <a:pt x="2478741" y="0"/>
                </a:lnTo>
              </a:path>
            </a:pathLst>
          </a:custGeom>
          <a:noFill/>
          <a:ln w="38100">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9" name="Forme libre 38"/>
          <p:cNvSpPr/>
          <p:nvPr/>
        </p:nvSpPr>
        <p:spPr>
          <a:xfrm>
            <a:off x="5392271" y="3612776"/>
            <a:ext cx="2913529" cy="71718"/>
          </a:xfrm>
          <a:custGeom>
            <a:avLst/>
            <a:gdLst>
              <a:gd name="connsiteX0" fmla="*/ 0 w 2913529"/>
              <a:gd name="connsiteY0" fmla="*/ 71718 h 71718"/>
              <a:gd name="connsiteX1" fmla="*/ 372035 w 2913529"/>
              <a:gd name="connsiteY1" fmla="*/ 49306 h 71718"/>
              <a:gd name="connsiteX2" fmla="*/ 443753 w 2913529"/>
              <a:gd name="connsiteY2" fmla="*/ 49306 h 71718"/>
              <a:gd name="connsiteX3" fmla="*/ 1169894 w 2913529"/>
              <a:gd name="connsiteY3" fmla="*/ 31377 h 71718"/>
              <a:gd name="connsiteX4" fmla="*/ 1896035 w 2913529"/>
              <a:gd name="connsiteY4" fmla="*/ 13448 h 71718"/>
              <a:gd name="connsiteX5" fmla="*/ 2913529 w 2913529"/>
              <a:gd name="connsiteY5" fmla="*/ 0 h 7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3529" h="71718">
                <a:moveTo>
                  <a:pt x="0" y="71718"/>
                </a:moveTo>
                <a:lnTo>
                  <a:pt x="372035" y="49306"/>
                </a:lnTo>
                <a:lnTo>
                  <a:pt x="443753" y="49306"/>
                </a:lnTo>
                <a:lnTo>
                  <a:pt x="1169894" y="31377"/>
                </a:lnTo>
                <a:lnTo>
                  <a:pt x="1896035" y="13448"/>
                </a:lnTo>
                <a:lnTo>
                  <a:pt x="2913529"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Text Box 4">
            <a:extLst>
              <a:ext uri="{FF2B5EF4-FFF2-40B4-BE49-F238E27FC236}">
                <a16:creationId xmlns:a16="http://schemas.microsoft.com/office/drawing/2014/main" id="{00BB84E8-ADE5-324E-9592-7157D29893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a:solidFill>
                  <a:prstClr val="black">
                    <a:lumMod val="65000"/>
                    <a:lumOff val="35000"/>
                  </a:prstClr>
                </a:solidFill>
                <a:latin typeface="Arial"/>
                <a:ea typeface="+mn-ea"/>
                <a:cs typeface="Arial"/>
              </a:rPr>
              <a:t>Rutgers EJ. et al., SABCS 2018, GS 4-01</a:t>
            </a:r>
          </a:p>
        </p:txBody>
      </p:sp>
    </p:spTree>
    <p:extLst>
      <p:ext uri="{BB962C8B-B14F-4D97-AF65-F5344CB8AC3E}">
        <p14:creationId xmlns:p14="http://schemas.microsoft.com/office/powerpoint/2010/main" val="65412289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Graphique 52"/>
          <p:cNvGraphicFramePr/>
          <p:nvPr>
            <p:extLst/>
          </p:nvPr>
        </p:nvGraphicFramePr>
        <p:xfrm>
          <a:off x="4929107" y="1864411"/>
          <a:ext cx="3568342" cy="2238578"/>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à coins arrondis 10"/>
          <p:cNvSpPr/>
          <p:nvPr/>
        </p:nvSpPr>
        <p:spPr>
          <a:xfrm>
            <a:off x="301247" y="1544062"/>
            <a:ext cx="8488029" cy="2765356"/>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4" name="Titre 3"/>
          <p:cNvSpPr>
            <a:spLocks noGrp="1"/>
          </p:cNvSpPr>
          <p:nvPr>
            <p:ph type="title"/>
          </p:nvPr>
        </p:nvSpPr>
        <p:spPr/>
        <p:txBody>
          <a:bodyPr/>
          <a:lstStyle/>
          <a:p>
            <a:r>
              <a:rPr lang="en-US"/>
              <a:t>Impassion130 : les </a:t>
            </a:r>
            <a:r>
              <a:rPr lang="en-US" err="1"/>
              <a:t>biomarqueurs</a:t>
            </a:r>
            <a:r>
              <a:rPr lang="en-US"/>
              <a:t> !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100</a:t>
            </a:fld>
            <a:endParaRPr lang="fr-FR"/>
          </a:p>
        </p:txBody>
      </p:sp>
      <p:sp>
        <p:nvSpPr>
          <p:cNvPr id="9" name="TextBox 7"/>
          <p:cNvSpPr txBox="1"/>
          <p:nvPr/>
        </p:nvSpPr>
        <p:spPr>
          <a:xfrm>
            <a:off x="1348852" y="4420600"/>
            <a:ext cx="6541789" cy="338554"/>
          </a:xfrm>
          <a:prstGeom prst="rect">
            <a:avLst/>
          </a:prstGeom>
          <a:noFill/>
        </p:spPr>
        <p:txBody>
          <a:bodyPr wrap="square" rtlCol="0">
            <a:spAutoFit/>
          </a:bodyPr>
          <a:lstStyle/>
          <a:p>
            <a:pPr>
              <a:spcBef>
                <a:spcPts val="600"/>
              </a:spcBef>
            </a:pPr>
            <a:r>
              <a:rPr lang="fr-FR" sz="1600" b="1">
                <a:solidFill>
                  <a:srgbClr val="1F497D"/>
                </a:solidFill>
                <a:latin typeface="Arial" panose="020B0604020202020204" pitchFamily="34" charset="0"/>
                <a:cs typeface="Arial" panose="020B0604020202020204" pitchFamily="34" charset="0"/>
              </a:rPr>
              <a:t>Aucune efficacité de l’atezolizumab dans les PD-L1 IC negatives</a:t>
            </a:r>
          </a:p>
        </p:txBody>
      </p:sp>
      <p:cxnSp>
        <p:nvCxnSpPr>
          <p:cNvPr id="10" name="Connecteur droit 9"/>
          <p:cNvCxnSpPr/>
          <p:nvPr/>
        </p:nvCxnSpPr>
        <p:spPr>
          <a:xfrm>
            <a:off x="1348852" y="4459344"/>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4" name="Graphique 13"/>
          <p:cNvGraphicFramePr/>
          <p:nvPr>
            <p:extLst/>
          </p:nvPr>
        </p:nvGraphicFramePr>
        <p:xfrm>
          <a:off x="530528" y="1864411"/>
          <a:ext cx="3568342" cy="22385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Tableau 15"/>
          <p:cNvGraphicFramePr>
            <a:graphicFrameLocks noGrp="1"/>
          </p:cNvGraphicFramePr>
          <p:nvPr>
            <p:extLst>
              <p:ext uri="{D42A27DB-BD31-4B8C-83A1-F6EECF244321}">
                <p14:modId xmlns:p14="http://schemas.microsoft.com/office/powerpoint/2010/main" val="21975661"/>
              </p:ext>
            </p:extLst>
          </p:nvPr>
        </p:nvGraphicFramePr>
        <p:xfrm>
          <a:off x="1969150" y="1173944"/>
          <a:ext cx="2565628" cy="1087489"/>
        </p:xfrm>
        <a:graphic>
          <a:graphicData uri="http://schemas.openxmlformats.org/drawingml/2006/table">
            <a:tbl>
              <a:tblPr firstRow="1" bandRow="1">
                <a:tableStyleId>{5C22544A-7EE6-4342-B048-85BDC9FD1C3A}</a:tableStyleId>
              </a:tblPr>
              <a:tblGrid>
                <a:gridCol w="784124">
                  <a:extLst>
                    <a:ext uri="{9D8B030D-6E8A-4147-A177-3AD203B41FA5}">
                      <a16:colId xmlns:a16="http://schemas.microsoft.com/office/drawing/2014/main" val="20000"/>
                    </a:ext>
                  </a:extLst>
                </a:gridCol>
                <a:gridCol w="985345">
                  <a:extLst>
                    <a:ext uri="{9D8B030D-6E8A-4147-A177-3AD203B41FA5}">
                      <a16:colId xmlns:a16="http://schemas.microsoft.com/office/drawing/2014/main" val="20002"/>
                    </a:ext>
                  </a:extLst>
                </a:gridCol>
                <a:gridCol w="796159">
                  <a:extLst>
                    <a:ext uri="{9D8B030D-6E8A-4147-A177-3AD203B41FA5}">
                      <a16:colId xmlns:a16="http://schemas.microsoft.com/office/drawing/2014/main" val="20001"/>
                    </a:ext>
                  </a:extLst>
                </a:gridCol>
              </a:tblGrid>
              <a:tr h="376378">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PFS HR</a:t>
                      </a:r>
                      <a:r>
                        <a:rPr lang="fr-FR" sz="700" b="0" baseline="0">
                          <a:solidFill>
                            <a:schemeClr val="bg1"/>
                          </a:solidFill>
                          <a:latin typeface="Arial" panose="020B0604020202020204" pitchFamily="34" charset="0"/>
                          <a:cs typeface="Arial" panose="020B0604020202020204" pitchFamily="34" charset="0"/>
                        </a:rPr>
                        <a:t> </a:t>
                      </a:r>
                      <a:r>
                        <a:rPr lang="fr-FR" sz="700" b="0">
                          <a:solidFill>
                            <a:schemeClr val="bg1"/>
                          </a:solidFill>
                          <a:latin typeface="Arial" panose="020B0604020202020204" pitchFamily="34" charset="0"/>
                          <a:cs typeface="Arial" panose="020B0604020202020204" pitchFamily="34" charset="0"/>
                        </a:rPr>
                        <a:t>(95%IC)</a:t>
                      </a:r>
                      <a:br>
                        <a:rPr lang="fr-FR" sz="700" b="0">
                          <a:solidFill>
                            <a:schemeClr val="bg1"/>
                          </a:solidFill>
                          <a:latin typeface="Arial" panose="020B0604020202020204" pitchFamily="34" charset="0"/>
                          <a:cs typeface="Arial" panose="020B0604020202020204" pitchFamily="34" charset="0"/>
                        </a:rPr>
                      </a:br>
                      <a:r>
                        <a:rPr lang="fr-FR" sz="700" b="0">
                          <a:solidFill>
                            <a:schemeClr val="bg1"/>
                          </a:solidFill>
                          <a:latin typeface="Arial" panose="020B0604020202020204" pitchFamily="34" charset="0"/>
                          <a:cs typeface="Arial" panose="020B0604020202020204" pitchFamily="34" charset="0"/>
                        </a:rPr>
                        <a:t> </a:t>
                      </a:r>
                      <a:r>
                        <a:rPr lang="fr-FR" sz="700" b="0" i="1">
                          <a:solidFill>
                            <a:schemeClr val="bg1"/>
                          </a:solidFill>
                          <a:latin typeface="Arial" panose="020B0604020202020204" pitchFamily="34" charset="0"/>
                          <a:cs typeface="Arial" panose="020B0604020202020204" pitchFamily="34" charset="0"/>
                        </a:rPr>
                        <a:t>p</a:t>
                      </a:r>
                      <a:r>
                        <a:rPr lang="fr-FR" sz="700" b="0">
                          <a:solidFill>
                            <a:schemeClr val="bg1"/>
                          </a:solidFill>
                          <a:latin typeface="Arial" panose="020B0604020202020204" pitchFamily="34" charset="0"/>
                          <a:cs typeface="Arial" panose="020B0604020202020204" pitchFamily="34" charset="0"/>
                        </a:rPr>
                        <a:t>-value</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test d’interaction</a:t>
                      </a:r>
                      <a:br>
                        <a:rPr lang="fr-FR" sz="700" b="0"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(tt x PD-L1 IC)</a:t>
                      </a:r>
                      <a:br>
                        <a:rPr lang="fr-FR" sz="700" b="0" dirty="0">
                          <a:solidFill>
                            <a:schemeClr val="bg1"/>
                          </a:solidFill>
                          <a:latin typeface="Arial" panose="020B0604020202020204" pitchFamily="34" charset="0"/>
                          <a:cs typeface="Arial" panose="020B0604020202020204" pitchFamily="34" charset="0"/>
                        </a:rPr>
                      </a:br>
                      <a:r>
                        <a:rPr lang="fr-FR" sz="700" b="0" i="1" dirty="0">
                          <a:solidFill>
                            <a:schemeClr val="bg1"/>
                          </a:solidFill>
                          <a:latin typeface="Arial" panose="020B0604020202020204" pitchFamily="34" charset="0"/>
                          <a:cs typeface="Arial" panose="020B0604020202020204" pitchFamily="34" charset="0"/>
                        </a:rPr>
                        <a:t>p</a:t>
                      </a:r>
                      <a:r>
                        <a:rPr lang="fr-FR" sz="700" b="0" dirty="0">
                          <a:solidFill>
                            <a:schemeClr val="bg1"/>
                          </a:solidFill>
                          <a:latin typeface="Arial" panose="020B0604020202020204" pitchFamily="34" charset="0"/>
                          <a:cs typeface="Arial" panose="020B0604020202020204" pitchFamily="34" charset="0"/>
                        </a:rPr>
                        <a:t>-value</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39205">
                <a:tc>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PD-L1 IC+</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000"/>
                        </a:lnSpc>
                      </a:pPr>
                      <a:r>
                        <a:rPr lang="fr-FR" sz="800" b="1">
                          <a:solidFill>
                            <a:schemeClr val="bg2"/>
                          </a:solidFill>
                          <a:latin typeface="Arial" panose="020B0604020202020204" pitchFamily="34" charset="0"/>
                          <a:cs typeface="Arial" panose="020B0604020202020204" pitchFamily="34" charset="0"/>
                        </a:rPr>
                        <a:t>0,62 (0,49-0,78)</a:t>
                      </a:r>
                    </a:p>
                    <a:p>
                      <a:pPr algn="ctr">
                        <a:lnSpc>
                          <a:spcPts val="1000"/>
                        </a:lnSpc>
                      </a:pPr>
                      <a:r>
                        <a:rPr lang="fr-FR" sz="800" b="1">
                          <a:solidFill>
                            <a:schemeClr val="bg2"/>
                          </a:solidFill>
                          <a:latin typeface="Arial" panose="020B0604020202020204" pitchFamily="34" charset="0"/>
                          <a:cs typeface="Arial" panose="020B0604020202020204" pitchFamily="34" charset="0"/>
                        </a:rPr>
                        <a:t>&lt;0.0001</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rowSpan="2">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0.0055</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33157">
                <a:tc>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PD-L1 IC+</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000"/>
                        </a:lnSpc>
                      </a:pPr>
                      <a:r>
                        <a:rPr lang="fr-FR" sz="800" b="1" dirty="0">
                          <a:solidFill>
                            <a:schemeClr val="bg2"/>
                          </a:solidFill>
                          <a:latin typeface="Arial" panose="020B0604020202020204" pitchFamily="34" charset="0"/>
                          <a:cs typeface="Arial" panose="020B0604020202020204" pitchFamily="34" charset="0"/>
                        </a:rPr>
                        <a:t>0,94 (0,78-1,13)</a:t>
                      </a:r>
                    </a:p>
                    <a:p>
                      <a:pPr algn="ctr">
                        <a:lnSpc>
                          <a:spcPts val="1000"/>
                        </a:lnSpc>
                      </a:pPr>
                      <a:r>
                        <a:rPr lang="fr-FR" sz="800" b="1" dirty="0">
                          <a:solidFill>
                            <a:schemeClr val="bg2"/>
                          </a:solidFill>
                          <a:latin typeface="Arial" panose="020B0604020202020204" pitchFamily="34" charset="0"/>
                          <a:cs typeface="Arial" panose="020B0604020202020204" pitchFamily="34" charset="0"/>
                        </a:rPr>
                        <a:t>0.5152</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lnSpc>
                          <a:spcPts val="1100"/>
                        </a:lnSpc>
                      </a:pP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17" name="ZoneTexte 16"/>
          <p:cNvSpPr txBox="1"/>
          <p:nvPr/>
        </p:nvSpPr>
        <p:spPr>
          <a:xfrm>
            <a:off x="876586" y="4047808"/>
            <a:ext cx="2935706"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19" name="ZoneTexte 18">
            <a:extLst>
              <a:ext uri="{FF2B5EF4-FFF2-40B4-BE49-F238E27FC236}">
                <a16:creationId xmlns:a16="http://schemas.microsoft.com/office/drawing/2014/main" id="{52451C3A-2299-884E-A6D9-95A925480DAF}"/>
              </a:ext>
            </a:extLst>
          </p:cNvPr>
          <p:cNvSpPr txBox="1"/>
          <p:nvPr/>
        </p:nvSpPr>
        <p:spPr>
          <a:xfrm>
            <a:off x="221270" y="1362166"/>
            <a:ext cx="1030812" cy="307777"/>
          </a:xfrm>
          <a:prstGeom prst="rect">
            <a:avLst/>
          </a:prstGeom>
          <a:solidFill>
            <a:schemeClr val="bg1"/>
          </a:solidFill>
          <a:ln>
            <a:noFill/>
          </a:ln>
        </p:spPr>
        <p:txBody>
          <a:bodyPr wrap="square" rtlCol="0" anchor="ctr">
            <a:spAutoFit/>
          </a:bodyPr>
          <a:lstStyle/>
          <a:p>
            <a:r>
              <a:rPr lang="fr-FR" sz="1400" b="1" dirty="0">
                <a:solidFill>
                  <a:srgbClr val="1F497D"/>
                </a:solidFill>
                <a:latin typeface="Arial" panose="020B0604020202020204" pitchFamily="34" charset="0"/>
                <a:cs typeface="Arial" panose="020B0604020202020204" pitchFamily="34" charset="0"/>
              </a:rPr>
              <a:t>SSP (%)</a:t>
            </a:r>
          </a:p>
        </p:txBody>
      </p:sp>
      <p:sp>
        <p:nvSpPr>
          <p:cNvPr id="8" name="Forme libre 7"/>
          <p:cNvSpPr/>
          <p:nvPr/>
        </p:nvSpPr>
        <p:spPr>
          <a:xfrm>
            <a:off x="904087" y="1922123"/>
            <a:ext cx="2203498" cy="1753173"/>
          </a:xfrm>
          <a:custGeom>
            <a:avLst/>
            <a:gdLst>
              <a:gd name="connsiteX0" fmla="*/ 2203498 w 2203498"/>
              <a:gd name="connsiteY0" fmla="*/ 1753173 h 1753173"/>
              <a:gd name="connsiteX1" fmla="*/ 1870051 w 2203498"/>
              <a:gd name="connsiteY1" fmla="*/ 1753173 h 1753173"/>
              <a:gd name="connsiteX2" fmla="*/ 1852863 w 2203498"/>
              <a:gd name="connsiteY2" fmla="*/ 1735985 h 1753173"/>
              <a:gd name="connsiteX3" fmla="*/ 1553793 w 2203498"/>
              <a:gd name="connsiteY3" fmla="*/ 1735985 h 1753173"/>
              <a:gd name="connsiteX4" fmla="*/ 1553793 w 2203498"/>
              <a:gd name="connsiteY4" fmla="*/ 1708485 h 1753173"/>
              <a:gd name="connsiteX5" fmla="*/ 1474728 w 2203498"/>
              <a:gd name="connsiteY5" fmla="*/ 1708485 h 1753173"/>
              <a:gd name="connsiteX6" fmla="*/ 1474728 w 2203498"/>
              <a:gd name="connsiteY6" fmla="*/ 1674109 h 1753173"/>
              <a:gd name="connsiteX7" fmla="*/ 1454102 w 2203498"/>
              <a:gd name="connsiteY7" fmla="*/ 1653483 h 1753173"/>
              <a:gd name="connsiteX8" fmla="*/ 1381913 w 2203498"/>
              <a:gd name="connsiteY8" fmla="*/ 1653483 h 1753173"/>
              <a:gd name="connsiteX9" fmla="*/ 1381913 w 2203498"/>
              <a:gd name="connsiteY9" fmla="*/ 1619107 h 1753173"/>
              <a:gd name="connsiteX10" fmla="*/ 1230659 w 2203498"/>
              <a:gd name="connsiteY10" fmla="*/ 1619107 h 1753173"/>
              <a:gd name="connsiteX11" fmla="*/ 1206596 w 2203498"/>
              <a:gd name="connsiteY11" fmla="*/ 1595044 h 1753173"/>
              <a:gd name="connsiteX12" fmla="*/ 1172220 w 2203498"/>
              <a:gd name="connsiteY12" fmla="*/ 1595044 h 1753173"/>
              <a:gd name="connsiteX13" fmla="*/ 1172220 w 2203498"/>
              <a:gd name="connsiteY13" fmla="*/ 1560668 h 1753173"/>
              <a:gd name="connsiteX14" fmla="*/ 1031278 w 2203498"/>
              <a:gd name="connsiteY14" fmla="*/ 1560668 h 1753173"/>
              <a:gd name="connsiteX15" fmla="*/ 1031278 w 2203498"/>
              <a:gd name="connsiteY15" fmla="*/ 1533167 h 1753173"/>
              <a:gd name="connsiteX16" fmla="*/ 1003778 w 2203498"/>
              <a:gd name="connsiteY16" fmla="*/ 1533167 h 1753173"/>
              <a:gd name="connsiteX17" fmla="*/ 948776 w 2203498"/>
              <a:gd name="connsiteY17" fmla="*/ 1478165 h 1753173"/>
              <a:gd name="connsiteX18" fmla="*/ 845648 w 2203498"/>
              <a:gd name="connsiteY18" fmla="*/ 1478165 h 1753173"/>
              <a:gd name="connsiteX19" fmla="*/ 818148 w 2203498"/>
              <a:gd name="connsiteY19" fmla="*/ 1405976 h 1753173"/>
              <a:gd name="connsiteX20" fmla="*/ 787209 w 2203498"/>
              <a:gd name="connsiteY20" fmla="*/ 1357850 h 1753173"/>
              <a:gd name="connsiteX21" fmla="*/ 708145 w 2203498"/>
              <a:gd name="connsiteY21" fmla="*/ 1354412 h 1753173"/>
              <a:gd name="connsiteX22" fmla="*/ 673769 w 2203498"/>
              <a:gd name="connsiteY22" fmla="*/ 1282223 h 1753173"/>
              <a:gd name="connsiteX23" fmla="*/ 656581 w 2203498"/>
              <a:gd name="connsiteY23" fmla="*/ 1223784 h 1753173"/>
              <a:gd name="connsiteX24" fmla="*/ 625642 w 2203498"/>
              <a:gd name="connsiteY24" fmla="*/ 1203158 h 1753173"/>
              <a:gd name="connsiteX25" fmla="*/ 570641 w 2203498"/>
              <a:gd name="connsiteY25" fmla="*/ 1185970 h 1753173"/>
              <a:gd name="connsiteX26" fmla="*/ 539702 w 2203498"/>
              <a:gd name="connsiteY26" fmla="*/ 1137844 h 1753173"/>
              <a:gd name="connsiteX27" fmla="*/ 519077 w 2203498"/>
              <a:gd name="connsiteY27" fmla="*/ 1055342 h 1753173"/>
              <a:gd name="connsiteX28" fmla="*/ 484701 w 2203498"/>
              <a:gd name="connsiteY28" fmla="*/ 962527 h 1753173"/>
              <a:gd name="connsiteX29" fmla="*/ 470951 w 2203498"/>
              <a:gd name="connsiteY29" fmla="*/ 928151 h 1753173"/>
              <a:gd name="connsiteX30" fmla="*/ 443450 w 2203498"/>
              <a:gd name="connsiteY30" fmla="*/ 917838 h 1753173"/>
              <a:gd name="connsiteX31" fmla="*/ 429699 w 2203498"/>
              <a:gd name="connsiteY31" fmla="*/ 893775 h 1753173"/>
              <a:gd name="connsiteX32" fmla="*/ 381573 w 2203498"/>
              <a:gd name="connsiteY32" fmla="*/ 876587 h 1753173"/>
              <a:gd name="connsiteX33" fmla="*/ 354072 w 2203498"/>
              <a:gd name="connsiteY33" fmla="*/ 773459 h 1753173"/>
              <a:gd name="connsiteX34" fmla="*/ 343760 w 2203498"/>
              <a:gd name="connsiteY34" fmla="*/ 680644 h 1753173"/>
              <a:gd name="connsiteX35" fmla="*/ 323134 w 2203498"/>
              <a:gd name="connsiteY35" fmla="*/ 584391 h 1753173"/>
              <a:gd name="connsiteX36" fmla="*/ 305946 w 2203498"/>
              <a:gd name="connsiteY36" fmla="*/ 550015 h 1753173"/>
              <a:gd name="connsiteX37" fmla="*/ 223444 w 2203498"/>
              <a:gd name="connsiteY37" fmla="*/ 505327 h 1753173"/>
              <a:gd name="connsiteX38" fmla="*/ 195943 w 2203498"/>
              <a:gd name="connsiteY38" fmla="*/ 419387 h 1753173"/>
              <a:gd name="connsiteX39" fmla="*/ 192505 w 2203498"/>
              <a:gd name="connsiteY39" fmla="*/ 230319 h 1753173"/>
              <a:gd name="connsiteX40" fmla="*/ 192505 w 2203498"/>
              <a:gd name="connsiteY40" fmla="*/ 103128 h 1753173"/>
              <a:gd name="connsiteX41" fmla="*/ 144379 w 2203498"/>
              <a:gd name="connsiteY41" fmla="*/ 44689 h 1753173"/>
              <a:gd name="connsiteX42" fmla="*/ 92815 w 2203498"/>
              <a:gd name="connsiteY42" fmla="*/ 30939 h 1753173"/>
              <a:gd name="connsiteX43" fmla="*/ 0 w 2203498"/>
              <a:gd name="connsiteY43" fmla="*/ 0 h 1753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03498" h="1753173">
                <a:moveTo>
                  <a:pt x="2203498" y="1753173"/>
                </a:moveTo>
                <a:lnTo>
                  <a:pt x="1870051" y="1753173"/>
                </a:lnTo>
                <a:lnTo>
                  <a:pt x="1852863" y="1735985"/>
                </a:lnTo>
                <a:lnTo>
                  <a:pt x="1553793" y="1735985"/>
                </a:lnTo>
                <a:lnTo>
                  <a:pt x="1553793" y="1708485"/>
                </a:lnTo>
                <a:lnTo>
                  <a:pt x="1474728" y="1708485"/>
                </a:lnTo>
                <a:lnTo>
                  <a:pt x="1474728" y="1674109"/>
                </a:lnTo>
                <a:lnTo>
                  <a:pt x="1454102" y="1653483"/>
                </a:lnTo>
                <a:lnTo>
                  <a:pt x="1381913" y="1653483"/>
                </a:lnTo>
                <a:lnTo>
                  <a:pt x="1381913" y="1619107"/>
                </a:lnTo>
                <a:lnTo>
                  <a:pt x="1230659" y="1619107"/>
                </a:lnTo>
                <a:lnTo>
                  <a:pt x="1206596" y="1595044"/>
                </a:lnTo>
                <a:lnTo>
                  <a:pt x="1172220" y="1595044"/>
                </a:lnTo>
                <a:lnTo>
                  <a:pt x="1172220" y="1560668"/>
                </a:lnTo>
                <a:lnTo>
                  <a:pt x="1031278" y="1560668"/>
                </a:lnTo>
                <a:lnTo>
                  <a:pt x="1031278" y="1533167"/>
                </a:lnTo>
                <a:lnTo>
                  <a:pt x="1003778" y="1533167"/>
                </a:lnTo>
                <a:lnTo>
                  <a:pt x="948776" y="1478165"/>
                </a:lnTo>
                <a:lnTo>
                  <a:pt x="845648" y="1478165"/>
                </a:lnTo>
                <a:lnTo>
                  <a:pt x="818148" y="1405976"/>
                </a:lnTo>
                <a:lnTo>
                  <a:pt x="787209" y="1357850"/>
                </a:lnTo>
                <a:lnTo>
                  <a:pt x="708145" y="1354412"/>
                </a:lnTo>
                <a:lnTo>
                  <a:pt x="673769" y="1282223"/>
                </a:lnTo>
                <a:lnTo>
                  <a:pt x="656581" y="1223784"/>
                </a:lnTo>
                <a:lnTo>
                  <a:pt x="625642" y="1203158"/>
                </a:lnTo>
                <a:lnTo>
                  <a:pt x="570641" y="1185970"/>
                </a:lnTo>
                <a:lnTo>
                  <a:pt x="539702" y="1137844"/>
                </a:lnTo>
                <a:lnTo>
                  <a:pt x="519077" y="1055342"/>
                </a:lnTo>
                <a:lnTo>
                  <a:pt x="484701" y="962527"/>
                </a:lnTo>
                <a:lnTo>
                  <a:pt x="470951" y="928151"/>
                </a:lnTo>
                <a:lnTo>
                  <a:pt x="443450" y="917838"/>
                </a:lnTo>
                <a:lnTo>
                  <a:pt x="429699" y="893775"/>
                </a:lnTo>
                <a:lnTo>
                  <a:pt x="381573" y="876587"/>
                </a:lnTo>
                <a:lnTo>
                  <a:pt x="354072" y="773459"/>
                </a:lnTo>
                <a:lnTo>
                  <a:pt x="343760" y="680644"/>
                </a:lnTo>
                <a:lnTo>
                  <a:pt x="323134" y="584391"/>
                </a:lnTo>
                <a:lnTo>
                  <a:pt x="305946" y="550015"/>
                </a:lnTo>
                <a:lnTo>
                  <a:pt x="223444" y="505327"/>
                </a:lnTo>
                <a:lnTo>
                  <a:pt x="195943" y="419387"/>
                </a:lnTo>
                <a:lnTo>
                  <a:pt x="192505" y="230319"/>
                </a:lnTo>
                <a:lnTo>
                  <a:pt x="192505" y="103128"/>
                </a:lnTo>
                <a:lnTo>
                  <a:pt x="144379" y="44689"/>
                </a:lnTo>
                <a:lnTo>
                  <a:pt x="92815" y="30939"/>
                </a:lnTo>
                <a:lnTo>
                  <a:pt x="0" y="0"/>
                </a:lnTo>
              </a:path>
            </a:pathLst>
          </a:custGeom>
          <a:noFill/>
          <a:ln w="28575">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Forme libre 30"/>
          <p:cNvSpPr/>
          <p:nvPr/>
        </p:nvSpPr>
        <p:spPr>
          <a:xfrm>
            <a:off x="931588" y="1932436"/>
            <a:ext cx="1735985" cy="1842551"/>
          </a:xfrm>
          <a:custGeom>
            <a:avLst/>
            <a:gdLst>
              <a:gd name="connsiteX0" fmla="*/ 1729110 w 1735985"/>
              <a:gd name="connsiteY0" fmla="*/ 1842551 h 1842551"/>
              <a:gd name="connsiteX1" fmla="*/ 1735985 w 1735985"/>
              <a:gd name="connsiteY1" fmla="*/ 1773799 h 1842551"/>
              <a:gd name="connsiteX2" fmla="*/ 1725672 w 1735985"/>
              <a:gd name="connsiteY2" fmla="*/ 1711922 h 1842551"/>
              <a:gd name="connsiteX3" fmla="*/ 1667233 w 1735985"/>
              <a:gd name="connsiteY3" fmla="*/ 1711922 h 1842551"/>
              <a:gd name="connsiteX4" fmla="*/ 1663795 w 1735985"/>
              <a:gd name="connsiteY4" fmla="*/ 1646608 h 1842551"/>
              <a:gd name="connsiteX5" fmla="*/ 1550355 w 1735985"/>
              <a:gd name="connsiteY5" fmla="*/ 1656920 h 1842551"/>
              <a:gd name="connsiteX6" fmla="*/ 1536604 w 1735985"/>
              <a:gd name="connsiteY6" fmla="*/ 1646608 h 1842551"/>
              <a:gd name="connsiteX7" fmla="*/ 1423164 w 1735985"/>
              <a:gd name="connsiteY7" fmla="*/ 1636295 h 1842551"/>
              <a:gd name="connsiteX8" fmla="*/ 1416289 w 1735985"/>
              <a:gd name="connsiteY8" fmla="*/ 1591606 h 1842551"/>
              <a:gd name="connsiteX9" fmla="*/ 1282223 w 1735985"/>
              <a:gd name="connsiteY9" fmla="*/ 1588169 h 1842551"/>
              <a:gd name="connsiteX10" fmla="*/ 1168782 w 1735985"/>
              <a:gd name="connsiteY10" fmla="*/ 1584731 h 1842551"/>
              <a:gd name="connsiteX11" fmla="*/ 1127531 w 1735985"/>
              <a:gd name="connsiteY11" fmla="*/ 1546917 h 1842551"/>
              <a:gd name="connsiteX12" fmla="*/ 1110343 w 1735985"/>
              <a:gd name="connsiteY12" fmla="*/ 1498791 h 1842551"/>
              <a:gd name="connsiteX13" fmla="*/ 1000340 w 1735985"/>
              <a:gd name="connsiteY13" fmla="*/ 1502229 h 1842551"/>
              <a:gd name="connsiteX14" fmla="*/ 996902 w 1735985"/>
              <a:gd name="connsiteY14" fmla="*/ 1460978 h 1842551"/>
              <a:gd name="connsiteX15" fmla="*/ 948776 w 1735985"/>
              <a:gd name="connsiteY15" fmla="*/ 1454102 h 1842551"/>
              <a:gd name="connsiteX16" fmla="*/ 948776 w 1735985"/>
              <a:gd name="connsiteY16" fmla="*/ 1371600 h 1842551"/>
              <a:gd name="connsiteX17" fmla="*/ 917838 w 1735985"/>
              <a:gd name="connsiteY17" fmla="*/ 1333787 h 1842551"/>
              <a:gd name="connsiteX18" fmla="*/ 838773 w 1735985"/>
              <a:gd name="connsiteY18" fmla="*/ 1326911 h 1842551"/>
              <a:gd name="connsiteX19" fmla="*/ 818147 w 1735985"/>
              <a:gd name="connsiteY19" fmla="*/ 1295973 h 1842551"/>
              <a:gd name="connsiteX20" fmla="*/ 800959 w 1735985"/>
              <a:gd name="connsiteY20" fmla="*/ 1227221 h 1842551"/>
              <a:gd name="connsiteX21" fmla="*/ 773459 w 1735985"/>
              <a:gd name="connsiteY21" fmla="*/ 1175657 h 1842551"/>
              <a:gd name="connsiteX22" fmla="*/ 745958 w 1735985"/>
              <a:gd name="connsiteY22" fmla="*/ 1158469 h 1842551"/>
              <a:gd name="connsiteX23" fmla="*/ 684081 w 1735985"/>
              <a:gd name="connsiteY23" fmla="*/ 1137844 h 1842551"/>
              <a:gd name="connsiteX24" fmla="*/ 646268 w 1735985"/>
              <a:gd name="connsiteY24" fmla="*/ 1110343 h 1842551"/>
              <a:gd name="connsiteX25" fmla="*/ 632517 w 1735985"/>
              <a:gd name="connsiteY25" fmla="*/ 1062217 h 1842551"/>
              <a:gd name="connsiteX26" fmla="*/ 629080 w 1735985"/>
              <a:gd name="connsiteY26" fmla="*/ 1010653 h 1842551"/>
              <a:gd name="connsiteX27" fmla="*/ 539702 w 1735985"/>
              <a:gd name="connsiteY27" fmla="*/ 979714 h 1842551"/>
              <a:gd name="connsiteX28" fmla="*/ 508764 w 1735985"/>
              <a:gd name="connsiteY28" fmla="*/ 969402 h 1842551"/>
              <a:gd name="connsiteX29" fmla="*/ 477826 w 1735985"/>
              <a:gd name="connsiteY29" fmla="*/ 831898 h 1842551"/>
              <a:gd name="connsiteX30" fmla="*/ 460638 w 1735985"/>
              <a:gd name="connsiteY30" fmla="*/ 742520 h 1842551"/>
              <a:gd name="connsiteX31" fmla="*/ 446887 w 1735985"/>
              <a:gd name="connsiteY31" fmla="*/ 711582 h 1842551"/>
              <a:gd name="connsiteX32" fmla="*/ 409074 w 1735985"/>
              <a:gd name="connsiteY32" fmla="*/ 708145 h 1842551"/>
              <a:gd name="connsiteX33" fmla="*/ 391886 w 1735985"/>
              <a:gd name="connsiteY33" fmla="*/ 677206 h 1842551"/>
              <a:gd name="connsiteX34" fmla="*/ 391886 w 1735985"/>
              <a:gd name="connsiteY34" fmla="*/ 677206 h 1842551"/>
              <a:gd name="connsiteX35" fmla="*/ 340322 w 1735985"/>
              <a:gd name="connsiteY35" fmla="*/ 618767 h 1842551"/>
              <a:gd name="connsiteX36" fmla="*/ 340322 w 1735985"/>
              <a:gd name="connsiteY36" fmla="*/ 550015 h 1842551"/>
              <a:gd name="connsiteX37" fmla="*/ 326571 w 1735985"/>
              <a:gd name="connsiteY37" fmla="*/ 491576 h 1842551"/>
              <a:gd name="connsiteX38" fmla="*/ 309383 w 1735985"/>
              <a:gd name="connsiteY38" fmla="*/ 453763 h 1842551"/>
              <a:gd name="connsiteX39" fmla="*/ 288758 w 1735985"/>
              <a:gd name="connsiteY39" fmla="*/ 429699 h 1842551"/>
              <a:gd name="connsiteX40" fmla="*/ 223444 w 1735985"/>
              <a:gd name="connsiteY40" fmla="*/ 412511 h 1842551"/>
              <a:gd name="connsiteX41" fmla="*/ 189068 w 1735985"/>
              <a:gd name="connsiteY41" fmla="*/ 360948 h 1842551"/>
              <a:gd name="connsiteX42" fmla="*/ 161567 w 1735985"/>
              <a:gd name="connsiteY42" fmla="*/ 185630 h 1842551"/>
              <a:gd name="connsiteX43" fmla="*/ 137504 w 1735985"/>
              <a:gd name="connsiteY43" fmla="*/ 51564 h 1842551"/>
              <a:gd name="connsiteX44" fmla="*/ 0 w 1735985"/>
              <a:gd name="connsiteY44" fmla="*/ 0 h 184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35985" h="1842551">
                <a:moveTo>
                  <a:pt x="1729110" y="1842551"/>
                </a:moveTo>
                <a:lnTo>
                  <a:pt x="1735985" y="1773799"/>
                </a:lnTo>
                <a:lnTo>
                  <a:pt x="1725672" y="1711922"/>
                </a:lnTo>
                <a:lnTo>
                  <a:pt x="1667233" y="1711922"/>
                </a:lnTo>
                <a:lnTo>
                  <a:pt x="1663795" y="1646608"/>
                </a:lnTo>
                <a:lnTo>
                  <a:pt x="1550355" y="1656920"/>
                </a:lnTo>
                <a:lnTo>
                  <a:pt x="1536604" y="1646608"/>
                </a:lnTo>
                <a:lnTo>
                  <a:pt x="1423164" y="1636295"/>
                </a:lnTo>
                <a:lnTo>
                  <a:pt x="1416289" y="1591606"/>
                </a:lnTo>
                <a:lnTo>
                  <a:pt x="1282223" y="1588169"/>
                </a:lnTo>
                <a:lnTo>
                  <a:pt x="1168782" y="1584731"/>
                </a:lnTo>
                <a:lnTo>
                  <a:pt x="1127531" y="1546917"/>
                </a:lnTo>
                <a:lnTo>
                  <a:pt x="1110343" y="1498791"/>
                </a:lnTo>
                <a:lnTo>
                  <a:pt x="1000340" y="1502229"/>
                </a:lnTo>
                <a:lnTo>
                  <a:pt x="996902" y="1460978"/>
                </a:lnTo>
                <a:lnTo>
                  <a:pt x="948776" y="1454102"/>
                </a:lnTo>
                <a:lnTo>
                  <a:pt x="948776" y="1371600"/>
                </a:lnTo>
                <a:lnTo>
                  <a:pt x="917838" y="1333787"/>
                </a:lnTo>
                <a:lnTo>
                  <a:pt x="838773" y="1326911"/>
                </a:lnTo>
                <a:lnTo>
                  <a:pt x="818147" y="1295973"/>
                </a:lnTo>
                <a:lnTo>
                  <a:pt x="800959" y="1227221"/>
                </a:lnTo>
                <a:lnTo>
                  <a:pt x="773459" y="1175657"/>
                </a:lnTo>
                <a:lnTo>
                  <a:pt x="745958" y="1158469"/>
                </a:lnTo>
                <a:lnTo>
                  <a:pt x="684081" y="1137844"/>
                </a:lnTo>
                <a:lnTo>
                  <a:pt x="646268" y="1110343"/>
                </a:lnTo>
                <a:lnTo>
                  <a:pt x="632517" y="1062217"/>
                </a:lnTo>
                <a:lnTo>
                  <a:pt x="629080" y="1010653"/>
                </a:lnTo>
                <a:lnTo>
                  <a:pt x="539702" y="979714"/>
                </a:lnTo>
                <a:lnTo>
                  <a:pt x="508764" y="969402"/>
                </a:lnTo>
                <a:lnTo>
                  <a:pt x="477826" y="831898"/>
                </a:lnTo>
                <a:lnTo>
                  <a:pt x="460638" y="742520"/>
                </a:lnTo>
                <a:lnTo>
                  <a:pt x="446887" y="711582"/>
                </a:lnTo>
                <a:lnTo>
                  <a:pt x="409074" y="708145"/>
                </a:lnTo>
                <a:lnTo>
                  <a:pt x="391886" y="677206"/>
                </a:lnTo>
                <a:lnTo>
                  <a:pt x="391886" y="677206"/>
                </a:lnTo>
                <a:lnTo>
                  <a:pt x="340322" y="618767"/>
                </a:lnTo>
                <a:lnTo>
                  <a:pt x="340322" y="550015"/>
                </a:lnTo>
                <a:lnTo>
                  <a:pt x="326571" y="491576"/>
                </a:lnTo>
                <a:lnTo>
                  <a:pt x="309383" y="453763"/>
                </a:lnTo>
                <a:lnTo>
                  <a:pt x="288758" y="429699"/>
                </a:lnTo>
                <a:lnTo>
                  <a:pt x="223444" y="412511"/>
                </a:lnTo>
                <a:lnTo>
                  <a:pt x="189068" y="360948"/>
                </a:lnTo>
                <a:lnTo>
                  <a:pt x="161567" y="185630"/>
                </a:lnTo>
                <a:lnTo>
                  <a:pt x="137504" y="51564"/>
                </a:lnTo>
                <a:lnTo>
                  <a:pt x="0" y="0"/>
                </a:lnTo>
              </a:path>
            </a:pathLst>
          </a:custGeom>
          <a:noFill/>
          <a:ln w="12700">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5" name="Forme libre 34"/>
          <p:cNvSpPr/>
          <p:nvPr/>
        </p:nvSpPr>
        <p:spPr>
          <a:xfrm>
            <a:off x="931588" y="1922123"/>
            <a:ext cx="2320376" cy="1732548"/>
          </a:xfrm>
          <a:custGeom>
            <a:avLst/>
            <a:gdLst>
              <a:gd name="connsiteX0" fmla="*/ 2320376 w 2320376"/>
              <a:gd name="connsiteY0" fmla="*/ 1732548 h 1732548"/>
              <a:gd name="connsiteX1" fmla="*/ 1625982 w 2320376"/>
              <a:gd name="connsiteY1" fmla="*/ 1732548 h 1732548"/>
              <a:gd name="connsiteX2" fmla="*/ 1581293 w 2320376"/>
              <a:gd name="connsiteY2" fmla="*/ 1698172 h 1732548"/>
              <a:gd name="connsiteX3" fmla="*/ 1533167 w 2320376"/>
              <a:gd name="connsiteY3" fmla="*/ 1667233 h 1732548"/>
              <a:gd name="connsiteX4" fmla="*/ 1471290 w 2320376"/>
              <a:gd name="connsiteY4" fmla="*/ 1656921 h 1732548"/>
              <a:gd name="connsiteX5" fmla="*/ 1423164 w 2320376"/>
              <a:gd name="connsiteY5" fmla="*/ 1632858 h 1732548"/>
              <a:gd name="connsiteX6" fmla="*/ 1364725 w 2320376"/>
              <a:gd name="connsiteY6" fmla="*/ 1625982 h 1732548"/>
              <a:gd name="connsiteX7" fmla="*/ 1282223 w 2320376"/>
              <a:gd name="connsiteY7" fmla="*/ 1605357 h 1732548"/>
              <a:gd name="connsiteX8" fmla="*/ 1168782 w 2320376"/>
              <a:gd name="connsiteY8" fmla="*/ 1584731 h 1732548"/>
              <a:gd name="connsiteX9" fmla="*/ 1120656 w 2320376"/>
              <a:gd name="connsiteY9" fmla="*/ 1536605 h 1732548"/>
              <a:gd name="connsiteX10" fmla="*/ 1072529 w 2320376"/>
              <a:gd name="connsiteY10" fmla="*/ 1505667 h 1732548"/>
              <a:gd name="connsiteX11" fmla="*/ 1010653 w 2320376"/>
              <a:gd name="connsiteY11" fmla="*/ 1467853 h 1732548"/>
              <a:gd name="connsiteX12" fmla="*/ 959089 w 2320376"/>
              <a:gd name="connsiteY12" fmla="*/ 1436915 h 1732548"/>
              <a:gd name="connsiteX13" fmla="*/ 959089 w 2320376"/>
              <a:gd name="connsiteY13" fmla="*/ 1375038 h 1732548"/>
              <a:gd name="connsiteX14" fmla="*/ 928150 w 2320376"/>
              <a:gd name="connsiteY14" fmla="*/ 1340662 h 1732548"/>
              <a:gd name="connsiteX15" fmla="*/ 890337 w 2320376"/>
              <a:gd name="connsiteY15" fmla="*/ 1309724 h 1732548"/>
              <a:gd name="connsiteX16" fmla="*/ 835335 w 2320376"/>
              <a:gd name="connsiteY16" fmla="*/ 1295973 h 1732548"/>
              <a:gd name="connsiteX17" fmla="*/ 807835 w 2320376"/>
              <a:gd name="connsiteY17" fmla="*/ 1258160 h 1732548"/>
              <a:gd name="connsiteX18" fmla="*/ 783771 w 2320376"/>
              <a:gd name="connsiteY18" fmla="*/ 1172220 h 1732548"/>
              <a:gd name="connsiteX19" fmla="*/ 756271 w 2320376"/>
              <a:gd name="connsiteY19" fmla="*/ 1148157 h 1732548"/>
              <a:gd name="connsiteX20" fmla="*/ 690956 w 2320376"/>
              <a:gd name="connsiteY20" fmla="*/ 1096593 h 1732548"/>
              <a:gd name="connsiteX21" fmla="*/ 635955 w 2320376"/>
              <a:gd name="connsiteY21" fmla="*/ 1034716 h 1732548"/>
              <a:gd name="connsiteX22" fmla="*/ 598141 w 2320376"/>
              <a:gd name="connsiteY22" fmla="*/ 990027 h 1732548"/>
              <a:gd name="connsiteX23" fmla="*/ 529389 w 2320376"/>
              <a:gd name="connsiteY23" fmla="*/ 945339 h 1732548"/>
              <a:gd name="connsiteX24" fmla="*/ 481263 w 2320376"/>
              <a:gd name="connsiteY24" fmla="*/ 804397 h 1732548"/>
              <a:gd name="connsiteX25" fmla="*/ 453762 w 2320376"/>
              <a:gd name="connsiteY25" fmla="*/ 701270 h 1732548"/>
              <a:gd name="connsiteX26" fmla="*/ 409074 w 2320376"/>
              <a:gd name="connsiteY26" fmla="*/ 670331 h 1732548"/>
              <a:gd name="connsiteX27" fmla="*/ 357510 w 2320376"/>
              <a:gd name="connsiteY27" fmla="*/ 639393 h 1732548"/>
              <a:gd name="connsiteX28" fmla="*/ 336884 w 2320376"/>
              <a:gd name="connsiteY28" fmla="*/ 577516 h 1732548"/>
              <a:gd name="connsiteX29" fmla="*/ 326571 w 2320376"/>
              <a:gd name="connsiteY29" fmla="*/ 433137 h 1732548"/>
              <a:gd name="connsiteX30" fmla="*/ 316259 w 2320376"/>
              <a:gd name="connsiteY30" fmla="*/ 388449 h 1732548"/>
              <a:gd name="connsiteX31" fmla="*/ 285320 w 2320376"/>
              <a:gd name="connsiteY31" fmla="*/ 343760 h 1732548"/>
              <a:gd name="connsiteX32" fmla="*/ 264695 w 2320376"/>
              <a:gd name="connsiteY32" fmla="*/ 312821 h 1732548"/>
              <a:gd name="connsiteX33" fmla="*/ 213131 w 2320376"/>
              <a:gd name="connsiteY33" fmla="*/ 281883 h 1732548"/>
              <a:gd name="connsiteX34" fmla="*/ 185630 w 2320376"/>
              <a:gd name="connsiteY34" fmla="*/ 220006 h 1732548"/>
              <a:gd name="connsiteX35" fmla="*/ 175317 w 2320376"/>
              <a:gd name="connsiteY35" fmla="*/ 140942 h 1732548"/>
              <a:gd name="connsiteX36" fmla="*/ 147817 w 2320376"/>
              <a:gd name="connsiteY36" fmla="*/ 41252 h 1732548"/>
              <a:gd name="connsiteX37" fmla="*/ 123753 w 2320376"/>
              <a:gd name="connsiteY37" fmla="*/ 24064 h 1732548"/>
              <a:gd name="connsiteX38" fmla="*/ 0 w 2320376"/>
              <a:gd name="connsiteY38" fmla="*/ 0 h 1732548"/>
              <a:gd name="connsiteX0" fmla="*/ 2320376 w 2320376"/>
              <a:gd name="connsiteY0" fmla="*/ 1732548 h 1732548"/>
              <a:gd name="connsiteX1" fmla="*/ 1625982 w 2320376"/>
              <a:gd name="connsiteY1" fmla="*/ 1732548 h 1732548"/>
              <a:gd name="connsiteX2" fmla="*/ 1581293 w 2320376"/>
              <a:gd name="connsiteY2" fmla="*/ 1698172 h 1732548"/>
              <a:gd name="connsiteX3" fmla="*/ 1533167 w 2320376"/>
              <a:gd name="connsiteY3" fmla="*/ 1667233 h 1732548"/>
              <a:gd name="connsiteX4" fmla="*/ 1471290 w 2320376"/>
              <a:gd name="connsiteY4" fmla="*/ 1656921 h 1732548"/>
              <a:gd name="connsiteX5" fmla="*/ 1423164 w 2320376"/>
              <a:gd name="connsiteY5" fmla="*/ 1632858 h 1732548"/>
              <a:gd name="connsiteX6" fmla="*/ 1364725 w 2320376"/>
              <a:gd name="connsiteY6" fmla="*/ 1625982 h 1732548"/>
              <a:gd name="connsiteX7" fmla="*/ 1282223 w 2320376"/>
              <a:gd name="connsiteY7" fmla="*/ 1605357 h 1732548"/>
              <a:gd name="connsiteX8" fmla="*/ 1168782 w 2320376"/>
              <a:gd name="connsiteY8" fmla="*/ 1584731 h 1732548"/>
              <a:gd name="connsiteX9" fmla="*/ 1120656 w 2320376"/>
              <a:gd name="connsiteY9" fmla="*/ 1536605 h 1732548"/>
              <a:gd name="connsiteX10" fmla="*/ 1072529 w 2320376"/>
              <a:gd name="connsiteY10" fmla="*/ 1505667 h 1732548"/>
              <a:gd name="connsiteX11" fmla="*/ 1010653 w 2320376"/>
              <a:gd name="connsiteY11" fmla="*/ 1467853 h 1732548"/>
              <a:gd name="connsiteX12" fmla="*/ 959089 w 2320376"/>
              <a:gd name="connsiteY12" fmla="*/ 1436915 h 1732548"/>
              <a:gd name="connsiteX13" fmla="*/ 959089 w 2320376"/>
              <a:gd name="connsiteY13" fmla="*/ 1375038 h 1732548"/>
              <a:gd name="connsiteX14" fmla="*/ 928150 w 2320376"/>
              <a:gd name="connsiteY14" fmla="*/ 1340662 h 1732548"/>
              <a:gd name="connsiteX15" fmla="*/ 855961 w 2320376"/>
              <a:gd name="connsiteY15" fmla="*/ 1330350 h 1732548"/>
              <a:gd name="connsiteX16" fmla="*/ 835335 w 2320376"/>
              <a:gd name="connsiteY16" fmla="*/ 1295973 h 1732548"/>
              <a:gd name="connsiteX17" fmla="*/ 807835 w 2320376"/>
              <a:gd name="connsiteY17" fmla="*/ 1258160 h 1732548"/>
              <a:gd name="connsiteX18" fmla="*/ 783771 w 2320376"/>
              <a:gd name="connsiteY18" fmla="*/ 1172220 h 1732548"/>
              <a:gd name="connsiteX19" fmla="*/ 756271 w 2320376"/>
              <a:gd name="connsiteY19" fmla="*/ 1148157 h 1732548"/>
              <a:gd name="connsiteX20" fmla="*/ 690956 w 2320376"/>
              <a:gd name="connsiteY20" fmla="*/ 1096593 h 1732548"/>
              <a:gd name="connsiteX21" fmla="*/ 635955 w 2320376"/>
              <a:gd name="connsiteY21" fmla="*/ 1034716 h 1732548"/>
              <a:gd name="connsiteX22" fmla="*/ 598141 w 2320376"/>
              <a:gd name="connsiteY22" fmla="*/ 990027 h 1732548"/>
              <a:gd name="connsiteX23" fmla="*/ 529389 w 2320376"/>
              <a:gd name="connsiteY23" fmla="*/ 945339 h 1732548"/>
              <a:gd name="connsiteX24" fmla="*/ 481263 w 2320376"/>
              <a:gd name="connsiteY24" fmla="*/ 804397 h 1732548"/>
              <a:gd name="connsiteX25" fmla="*/ 453762 w 2320376"/>
              <a:gd name="connsiteY25" fmla="*/ 701270 h 1732548"/>
              <a:gd name="connsiteX26" fmla="*/ 409074 w 2320376"/>
              <a:gd name="connsiteY26" fmla="*/ 670331 h 1732548"/>
              <a:gd name="connsiteX27" fmla="*/ 357510 w 2320376"/>
              <a:gd name="connsiteY27" fmla="*/ 639393 h 1732548"/>
              <a:gd name="connsiteX28" fmla="*/ 336884 w 2320376"/>
              <a:gd name="connsiteY28" fmla="*/ 577516 h 1732548"/>
              <a:gd name="connsiteX29" fmla="*/ 326571 w 2320376"/>
              <a:gd name="connsiteY29" fmla="*/ 433137 h 1732548"/>
              <a:gd name="connsiteX30" fmla="*/ 316259 w 2320376"/>
              <a:gd name="connsiteY30" fmla="*/ 388449 h 1732548"/>
              <a:gd name="connsiteX31" fmla="*/ 285320 w 2320376"/>
              <a:gd name="connsiteY31" fmla="*/ 343760 h 1732548"/>
              <a:gd name="connsiteX32" fmla="*/ 264695 w 2320376"/>
              <a:gd name="connsiteY32" fmla="*/ 312821 h 1732548"/>
              <a:gd name="connsiteX33" fmla="*/ 213131 w 2320376"/>
              <a:gd name="connsiteY33" fmla="*/ 281883 h 1732548"/>
              <a:gd name="connsiteX34" fmla="*/ 185630 w 2320376"/>
              <a:gd name="connsiteY34" fmla="*/ 220006 h 1732548"/>
              <a:gd name="connsiteX35" fmla="*/ 175317 w 2320376"/>
              <a:gd name="connsiteY35" fmla="*/ 140942 h 1732548"/>
              <a:gd name="connsiteX36" fmla="*/ 147817 w 2320376"/>
              <a:gd name="connsiteY36" fmla="*/ 41252 h 1732548"/>
              <a:gd name="connsiteX37" fmla="*/ 123753 w 2320376"/>
              <a:gd name="connsiteY37" fmla="*/ 24064 h 1732548"/>
              <a:gd name="connsiteX38" fmla="*/ 0 w 2320376"/>
              <a:gd name="connsiteY38" fmla="*/ 0 h 1732548"/>
              <a:gd name="connsiteX0" fmla="*/ 2320376 w 2320376"/>
              <a:gd name="connsiteY0" fmla="*/ 1732548 h 1732548"/>
              <a:gd name="connsiteX1" fmla="*/ 1625982 w 2320376"/>
              <a:gd name="connsiteY1" fmla="*/ 1732548 h 1732548"/>
              <a:gd name="connsiteX2" fmla="*/ 1581293 w 2320376"/>
              <a:gd name="connsiteY2" fmla="*/ 1698172 h 1732548"/>
              <a:gd name="connsiteX3" fmla="*/ 1533167 w 2320376"/>
              <a:gd name="connsiteY3" fmla="*/ 1667233 h 1732548"/>
              <a:gd name="connsiteX4" fmla="*/ 1471290 w 2320376"/>
              <a:gd name="connsiteY4" fmla="*/ 1656921 h 1732548"/>
              <a:gd name="connsiteX5" fmla="*/ 1423164 w 2320376"/>
              <a:gd name="connsiteY5" fmla="*/ 1632858 h 1732548"/>
              <a:gd name="connsiteX6" fmla="*/ 1364725 w 2320376"/>
              <a:gd name="connsiteY6" fmla="*/ 1625982 h 1732548"/>
              <a:gd name="connsiteX7" fmla="*/ 1282223 w 2320376"/>
              <a:gd name="connsiteY7" fmla="*/ 1605357 h 1732548"/>
              <a:gd name="connsiteX8" fmla="*/ 1168782 w 2320376"/>
              <a:gd name="connsiteY8" fmla="*/ 1584731 h 1732548"/>
              <a:gd name="connsiteX9" fmla="*/ 1120656 w 2320376"/>
              <a:gd name="connsiteY9" fmla="*/ 1536605 h 1732548"/>
              <a:gd name="connsiteX10" fmla="*/ 1072529 w 2320376"/>
              <a:gd name="connsiteY10" fmla="*/ 1505667 h 1732548"/>
              <a:gd name="connsiteX11" fmla="*/ 1010653 w 2320376"/>
              <a:gd name="connsiteY11" fmla="*/ 1467853 h 1732548"/>
              <a:gd name="connsiteX12" fmla="*/ 959089 w 2320376"/>
              <a:gd name="connsiteY12" fmla="*/ 1436915 h 1732548"/>
              <a:gd name="connsiteX13" fmla="*/ 959089 w 2320376"/>
              <a:gd name="connsiteY13" fmla="*/ 1375038 h 1732548"/>
              <a:gd name="connsiteX14" fmla="*/ 928150 w 2320376"/>
              <a:gd name="connsiteY14" fmla="*/ 1340662 h 1732548"/>
              <a:gd name="connsiteX15" fmla="*/ 876587 w 2320376"/>
              <a:gd name="connsiteY15" fmla="*/ 1316599 h 1732548"/>
              <a:gd name="connsiteX16" fmla="*/ 835335 w 2320376"/>
              <a:gd name="connsiteY16" fmla="*/ 1295973 h 1732548"/>
              <a:gd name="connsiteX17" fmla="*/ 807835 w 2320376"/>
              <a:gd name="connsiteY17" fmla="*/ 1258160 h 1732548"/>
              <a:gd name="connsiteX18" fmla="*/ 783771 w 2320376"/>
              <a:gd name="connsiteY18" fmla="*/ 1172220 h 1732548"/>
              <a:gd name="connsiteX19" fmla="*/ 756271 w 2320376"/>
              <a:gd name="connsiteY19" fmla="*/ 1148157 h 1732548"/>
              <a:gd name="connsiteX20" fmla="*/ 690956 w 2320376"/>
              <a:gd name="connsiteY20" fmla="*/ 1096593 h 1732548"/>
              <a:gd name="connsiteX21" fmla="*/ 635955 w 2320376"/>
              <a:gd name="connsiteY21" fmla="*/ 1034716 h 1732548"/>
              <a:gd name="connsiteX22" fmla="*/ 598141 w 2320376"/>
              <a:gd name="connsiteY22" fmla="*/ 990027 h 1732548"/>
              <a:gd name="connsiteX23" fmla="*/ 529389 w 2320376"/>
              <a:gd name="connsiteY23" fmla="*/ 945339 h 1732548"/>
              <a:gd name="connsiteX24" fmla="*/ 481263 w 2320376"/>
              <a:gd name="connsiteY24" fmla="*/ 804397 h 1732548"/>
              <a:gd name="connsiteX25" fmla="*/ 453762 w 2320376"/>
              <a:gd name="connsiteY25" fmla="*/ 701270 h 1732548"/>
              <a:gd name="connsiteX26" fmla="*/ 409074 w 2320376"/>
              <a:gd name="connsiteY26" fmla="*/ 670331 h 1732548"/>
              <a:gd name="connsiteX27" fmla="*/ 357510 w 2320376"/>
              <a:gd name="connsiteY27" fmla="*/ 639393 h 1732548"/>
              <a:gd name="connsiteX28" fmla="*/ 336884 w 2320376"/>
              <a:gd name="connsiteY28" fmla="*/ 577516 h 1732548"/>
              <a:gd name="connsiteX29" fmla="*/ 326571 w 2320376"/>
              <a:gd name="connsiteY29" fmla="*/ 433137 h 1732548"/>
              <a:gd name="connsiteX30" fmla="*/ 316259 w 2320376"/>
              <a:gd name="connsiteY30" fmla="*/ 388449 h 1732548"/>
              <a:gd name="connsiteX31" fmla="*/ 285320 w 2320376"/>
              <a:gd name="connsiteY31" fmla="*/ 343760 h 1732548"/>
              <a:gd name="connsiteX32" fmla="*/ 264695 w 2320376"/>
              <a:gd name="connsiteY32" fmla="*/ 312821 h 1732548"/>
              <a:gd name="connsiteX33" fmla="*/ 213131 w 2320376"/>
              <a:gd name="connsiteY33" fmla="*/ 281883 h 1732548"/>
              <a:gd name="connsiteX34" fmla="*/ 185630 w 2320376"/>
              <a:gd name="connsiteY34" fmla="*/ 220006 h 1732548"/>
              <a:gd name="connsiteX35" fmla="*/ 175317 w 2320376"/>
              <a:gd name="connsiteY35" fmla="*/ 140942 h 1732548"/>
              <a:gd name="connsiteX36" fmla="*/ 147817 w 2320376"/>
              <a:gd name="connsiteY36" fmla="*/ 41252 h 1732548"/>
              <a:gd name="connsiteX37" fmla="*/ 123753 w 2320376"/>
              <a:gd name="connsiteY37" fmla="*/ 24064 h 1732548"/>
              <a:gd name="connsiteX38" fmla="*/ 0 w 2320376"/>
              <a:gd name="connsiteY38" fmla="*/ 0 h 1732548"/>
              <a:gd name="connsiteX0" fmla="*/ 2320376 w 2320376"/>
              <a:gd name="connsiteY0" fmla="*/ 1732548 h 1732548"/>
              <a:gd name="connsiteX1" fmla="*/ 1625982 w 2320376"/>
              <a:gd name="connsiteY1" fmla="*/ 1732548 h 1732548"/>
              <a:gd name="connsiteX2" fmla="*/ 1581293 w 2320376"/>
              <a:gd name="connsiteY2" fmla="*/ 1698172 h 1732548"/>
              <a:gd name="connsiteX3" fmla="*/ 1533167 w 2320376"/>
              <a:gd name="connsiteY3" fmla="*/ 1667233 h 1732548"/>
              <a:gd name="connsiteX4" fmla="*/ 1471290 w 2320376"/>
              <a:gd name="connsiteY4" fmla="*/ 1656921 h 1732548"/>
              <a:gd name="connsiteX5" fmla="*/ 1423164 w 2320376"/>
              <a:gd name="connsiteY5" fmla="*/ 1632858 h 1732548"/>
              <a:gd name="connsiteX6" fmla="*/ 1364725 w 2320376"/>
              <a:gd name="connsiteY6" fmla="*/ 1625982 h 1732548"/>
              <a:gd name="connsiteX7" fmla="*/ 1282223 w 2320376"/>
              <a:gd name="connsiteY7" fmla="*/ 1605357 h 1732548"/>
              <a:gd name="connsiteX8" fmla="*/ 1168782 w 2320376"/>
              <a:gd name="connsiteY8" fmla="*/ 1584731 h 1732548"/>
              <a:gd name="connsiteX9" fmla="*/ 1120656 w 2320376"/>
              <a:gd name="connsiteY9" fmla="*/ 1536605 h 1732548"/>
              <a:gd name="connsiteX10" fmla="*/ 1072529 w 2320376"/>
              <a:gd name="connsiteY10" fmla="*/ 1505667 h 1732548"/>
              <a:gd name="connsiteX11" fmla="*/ 1010653 w 2320376"/>
              <a:gd name="connsiteY11" fmla="*/ 1467853 h 1732548"/>
              <a:gd name="connsiteX12" fmla="*/ 959089 w 2320376"/>
              <a:gd name="connsiteY12" fmla="*/ 1436915 h 1732548"/>
              <a:gd name="connsiteX13" fmla="*/ 959089 w 2320376"/>
              <a:gd name="connsiteY13" fmla="*/ 1375038 h 1732548"/>
              <a:gd name="connsiteX14" fmla="*/ 928150 w 2320376"/>
              <a:gd name="connsiteY14" fmla="*/ 1340662 h 1732548"/>
              <a:gd name="connsiteX15" fmla="*/ 876587 w 2320376"/>
              <a:gd name="connsiteY15" fmla="*/ 1316599 h 1732548"/>
              <a:gd name="connsiteX16" fmla="*/ 835335 w 2320376"/>
              <a:gd name="connsiteY16" fmla="*/ 1295973 h 1732548"/>
              <a:gd name="connsiteX17" fmla="*/ 807835 w 2320376"/>
              <a:gd name="connsiteY17" fmla="*/ 1258160 h 1732548"/>
              <a:gd name="connsiteX18" fmla="*/ 783771 w 2320376"/>
              <a:gd name="connsiteY18" fmla="*/ 1172220 h 1732548"/>
              <a:gd name="connsiteX19" fmla="*/ 756271 w 2320376"/>
              <a:gd name="connsiteY19" fmla="*/ 1148157 h 1732548"/>
              <a:gd name="connsiteX20" fmla="*/ 666893 w 2320376"/>
              <a:gd name="connsiteY20" fmla="*/ 1120657 h 1732548"/>
              <a:gd name="connsiteX21" fmla="*/ 635955 w 2320376"/>
              <a:gd name="connsiteY21" fmla="*/ 1034716 h 1732548"/>
              <a:gd name="connsiteX22" fmla="*/ 598141 w 2320376"/>
              <a:gd name="connsiteY22" fmla="*/ 990027 h 1732548"/>
              <a:gd name="connsiteX23" fmla="*/ 529389 w 2320376"/>
              <a:gd name="connsiteY23" fmla="*/ 945339 h 1732548"/>
              <a:gd name="connsiteX24" fmla="*/ 481263 w 2320376"/>
              <a:gd name="connsiteY24" fmla="*/ 804397 h 1732548"/>
              <a:gd name="connsiteX25" fmla="*/ 453762 w 2320376"/>
              <a:gd name="connsiteY25" fmla="*/ 701270 h 1732548"/>
              <a:gd name="connsiteX26" fmla="*/ 409074 w 2320376"/>
              <a:gd name="connsiteY26" fmla="*/ 670331 h 1732548"/>
              <a:gd name="connsiteX27" fmla="*/ 357510 w 2320376"/>
              <a:gd name="connsiteY27" fmla="*/ 639393 h 1732548"/>
              <a:gd name="connsiteX28" fmla="*/ 336884 w 2320376"/>
              <a:gd name="connsiteY28" fmla="*/ 577516 h 1732548"/>
              <a:gd name="connsiteX29" fmla="*/ 326571 w 2320376"/>
              <a:gd name="connsiteY29" fmla="*/ 433137 h 1732548"/>
              <a:gd name="connsiteX30" fmla="*/ 316259 w 2320376"/>
              <a:gd name="connsiteY30" fmla="*/ 388449 h 1732548"/>
              <a:gd name="connsiteX31" fmla="*/ 285320 w 2320376"/>
              <a:gd name="connsiteY31" fmla="*/ 343760 h 1732548"/>
              <a:gd name="connsiteX32" fmla="*/ 264695 w 2320376"/>
              <a:gd name="connsiteY32" fmla="*/ 312821 h 1732548"/>
              <a:gd name="connsiteX33" fmla="*/ 213131 w 2320376"/>
              <a:gd name="connsiteY33" fmla="*/ 281883 h 1732548"/>
              <a:gd name="connsiteX34" fmla="*/ 185630 w 2320376"/>
              <a:gd name="connsiteY34" fmla="*/ 220006 h 1732548"/>
              <a:gd name="connsiteX35" fmla="*/ 175317 w 2320376"/>
              <a:gd name="connsiteY35" fmla="*/ 140942 h 1732548"/>
              <a:gd name="connsiteX36" fmla="*/ 147817 w 2320376"/>
              <a:gd name="connsiteY36" fmla="*/ 41252 h 1732548"/>
              <a:gd name="connsiteX37" fmla="*/ 123753 w 2320376"/>
              <a:gd name="connsiteY37" fmla="*/ 24064 h 1732548"/>
              <a:gd name="connsiteX38" fmla="*/ 0 w 2320376"/>
              <a:gd name="connsiteY38" fmla="*/ 0 h 1732548"/>
              <a:gd name="connsiteX0" fmla="*/ 2320376 w 2320376"/>
              <a:gd name="connsiteY0" fmla="*/ 1732548 h 1732548"/>
              <a:gd name="connsiteX1" fmla="*/ 1625982 w 2320376"/>
              <a:gd name="connsiteY1" fmla="*/ 1732548 h 1732548"/>
              <a:gd name="connsiteX2" fmla="*/ 1581293 w 2320376"/>
              <a:gd name="connsiteY2" fmla="*/ 1698172 h 1732548"/>
              <a:gd name="connsiteX3" fmla="*/ 1533167 w 2320376"/>
              <a:gd name="connsiteY3" fmla="*/ 1667233 h 1732548"/>
              <a:gd name="connsiteX4" fmla="*/ 1471290 w 2320376"/>
              <a:gd name="connsiteY4" fmla="*/ 1656921 h 1732548"/>
              <a:gd name="connsiteX5" fmla="*/ 1423164 w 2320376"/>
              <a:gd name="connsiteY5" fmla="*/ 1632858 h 1732548"/>
              <a:gd name="connsiteX6" fmla="*/ 1364725 w 2320376"/>
              <a:gd name="connsiteY6" fmla="*/ 1625982 h 1732548"/>
              <a:gd name="connsiteX7" fmla="*/ 1282223 w 2320376"/>
              <a:gd name="connsiteY7" fmla="*/ 1605357 h 1732548"/>
              <a:gd name="connsiteX8" fmla="*/ 1168782 w 2320376"/>
              <a:gd name="connsiteY8" fmla="*/ 1584731 h 1732548"/>
              <a:gd name="connsiteX9" fmla="*/ 1120656 w 2320376"/>
              <a:gd name="connsiteY9" fmla="*/ 1536605 h 1732548"/>
              <a:gd name="connsiteX10" fmla="*/ 1072529 w 2320376"/>
              <a:gd name="connsiteY10" fmla="*/ 1505667 h 1732548"/>
              <a:gd name="connsiteX11" fmla="*/ 1010653 w 2320376"/>
              <a:gd name="connsiteY11" fmla="*/ 1467853 h 1732548"/>
              <a:gd name="connsiteX12" fmla="*/ 959089 w 2320376"/>
              <a:gd name="connsiteY12" fmla="*/ 1436915 h 1732548"/>
              <a:gd name="connsiteX13" fmla="*/ 959089 w 2320376"/>
              <a:gd name="connsiteY13" fmla="*/ 1375038 h 1732548"/>
              <a:gd name="connsiteX14" fmla="*/ 928150 w 2320376"/>
              <a:gd name="connsiteY14" fmla="*/ 1340662 h 1732548"/>
              <a:gd name="connsiteX15" fmla="*/ 876587 w 2320376"/>
              <a:gd name="connsiteY15" fmla="*/ 1316599 h 1732548"/>
              <a:gd name="connsiteX16" fmla="*/ 835335 w 2320376"/>
              <a:gd name="connsiteY16" fmla="*/ 1295973 h 1732548"/>
              <a:gd name="connsiteX17" fmla="*/ 807835 w 2320376"/>
              <a:gd name="connsiteY17" fmla="*/ 1258160 h 1732548"/>
              <a:gd name="connsiteX18" fmla="*/ 783771 w 2320376"/>
              <a:gd name="connsiteY18" fmla="*/ 1172220 h 1732548"/>
              <a:gd name="connsiteX19" fmla="*/ 756271 w 2320376"/>
              <a:gd name="connsiteY19" fmla="*/ 1148157 h 1732548"/>
              <a:gd name="connsiteX20" fmla="*/ 694394 w 2320376"/>
              <a:gd name="connsiteY20" fmla="*/ 1117219 h 1732548"/>
              <a:gd name="connsiteX21" fmla="*/ 635955 w 2320376"/>
              <a:gd name="connsiteY21" fmla="*/ 1034716 h 1732548"/>
              <a:gd name="connsiteX22" fmla="*/ 598141 w 2320376"/>
              <a:gd name="connsiteY22" fmla="*/ 990027 h 1732548"/>
              <a:gd name="connsiteX23" fmla="*/ 529389 w 2320376"/>
              <a:gd name="connsiteY23" fmla="*/ 945339 h 1732548"/>
              <a:gd name="connsiteX24" fmla="*/ 481263 w 2320376"/>
              <a:gd name="connsiteY24" fmla="*/ 804397 h 1732548"/>
              <a:gd name="connsiteX25" fmla="*/ 453762 w 2320376"/>
              <a:gd name="connsiteY25" fmla="*/ 701270 h 1732548"/>
              <a:gd name="connsiteX26" fmla="*/ 409074 w 2320376"/>
              <a:gd name="connsiteY26" fmla="*/ 670331 h 1732548"/>
              <a:gd name="connsiteX27" fmla="*/ 357510 w 2320376"/>
              <a:gd name="connsiteY27" fmla="*/ 639393 h 1732548"/>
              <a:gd name="connsiteX28" fmla="*/ 336884 w 2320376"/>
              <a:gd name="connsiteY28" fmla="*/ 577516 h 1732548"/>
              <a:gd name="connsiteX29" fmla="*/ 326571 w 2320376"/>
              <a:gd name="connsiteY29" fmla="*/ 433137 h 1732548"/>
              <a:gd name="connsiteX30" fmla="*/ 316259 w 2320376"/>
              <a:gd name="connsiteY30" fmla="*/ 388449 h 1732548"/>
              <a:gd name="connsiteX31" fmla="*/ 285320 w 2320376"/>
              <a:gd name="connsiteY31" fmla="*/ 343760 h 1732548"/>
              <a:gd name="connsiteX32" fmla="*/ 264695 w 2320376"/>
              <a:gd name="connsiteY32" fmla="*/ 312821 h 1732548"/>
              <a:gd name="connsiteX33" fmla="*/ 213131 w 2320376"/>
              <a:gd name="connsiteY33" fmla="*/ 281883 h 1732548"/>
              <a:gd name="connsiteX34" fmla="*/ 185630 w 2320376"/>
              <a:gd name="connsiteY34" fmla="*/ 220006 h 1732548"/>
              <a:gd name="connsiteX35" fmla="*/ 175317 w 2320376"/>
              <a:gd name="connsiteY35" fmla="*/ 140942 h 1732548"/>
              <a:gd name="connsiteX36" fmla="*/ 147817 w 2320376"/>
              <a:gd name="connsiteY36" fmla="*/ 41252 h 1732548"/>
              <a:gd name="connsiteX37" fmla="*/ 123753 w 2320376"/>
              <a:gd name="connsiteY37" fmla="*/ 24064 h 1732548"/>
              <a:gd name="connsiteX38" fmla="*/ 0 w 2320376"/>
              <a:gd name="connsiteY38" fmla="*/ 0 h 173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20376" h="1732548">
                <a:moveTo>
                  <a:pt x="2320376" y="1732548"/>
                </a:moveTo>
                <a:lnTo>
                  <a:pt x="1625982" y="1732548"/>
                </a:lnTo>
                <a:lnTo>
                  <a:pt x="1581293" y="1698172"/>
                </a:lnTo>
                <a:lnTo>
                  <a:pt x="1533167" y="1667233"/>
                </a:lnTo>
                <a:lnTo>
                  <a:pt x="1471290" y="1656921"/>
                </a:lnTo>
                <a:lnTo>
                  <a:pt x="1423164" y="1632858"/>
                </a:lnTo>
                <a:lnTo>
                  <a:pt x="1364725" y="1625982"/>
                </a:lnTo>
                <a:lnTo>
                  <a:pt x="1282223" y="1605357"/>
                </a:lnTo>
                <a:lnTo>
                  <a:pt x="1168782" y="1584731"/>
                </a:lnTo>
                <a:lnTo>
                  <a:pt x="1120656" y="1536605"/>
                </a:lnTo>
                <a:lnTo>
                  <a:pt x="1072529" y="1505667"/>
                </a:lnTo>
                <a:lnTo>
                  <a:pt x="1010653" y="1467853"/>
                </a:lnTo>
                <a:lnTo>
                  <a:pt x="959089" y="1436915"/>
                </a:lnTo>
                <a:lnTo>
                  <a:pt x="959089" y="1375038"/>
                </a:lnTo>
                <a:lnTo>
                  <a:pt x="928150" y="1340662"/>
                </a:lnTo>
                <a:lnTo>
                  <a:pt x="876587" y="1316599"/>
                </a:lnTo>
                <a:lnTo>
                  <a:pt x="835335" y="1295973"/>
                </a:lnTo>
                <a:lnTo>
                  <a:pt x="807835" y="1258160"/>
                </a:lnTo>
                <a:lnTo>
                  <a:pt x="783771" y="1172220"/>
                </a:lnTo>
                <a:lnTo>
                  <a:pt x="756271" y="1148157"/>
                </a:lnTo>
                <a:lnTo>
                  <a:pt x="694394" y="1117219"/>
                </a:lnTo>
                <a:lnTo>
                  <a:pt x="635955" y="1034716"/>
                </a:lnTo>
                <a:lnTo>
                  <a:pt x="598141" y="990027"/>
                </a:lnTo>
                <a:lnTo>
                  <a:pt x="529389" y="945339"/>
                </a:lnTo>
                <a:lnTo>
                  <a:pt x="481263" y="804397"/>
                </a:lnTo>
                <a:lnTo>
                  <a:pt x="453762" y="701270"/>
                </a:lnTo>
                <a:lnTo>
                  <a:pt x="409074" y="670331"/>
                </a:lnTo>
                <a:lnTo>
                  <a:pt x="357510" y="639393"/>
                </a:lnTo>
                <a:lnTo>
                  <a:pt x="336884" y="577516"/>
                </a:lnTo>
                <a:lnTo>
                  <a:pt x="326571" y="433137"/>
                </a:lnTo>
                <a:lnTo>
                  <a:pt x="316259" y="388449"/>
                </a:lnTo>
                <a:lnTo>
                  <a:pt x="285320" y="343760"/>
                </a:lnTo>
                <a:lnTo>
                  <a:pt x="264695" y="312821"/>
                </a:lnTo>
                <a:lnTo>
                  <a:pt x="213131" y="281883"/>
                </a:lnTo>
                <a:lnTo>
                  <a:pt x="185630" y="220006"/>
                </a:lnTo>
                <a:lnTo>
                  <a:pt x="175317" y="140942"/>
                </a:lnTo>
                <a:lnTo>
                  <a:pt x="147817" y="41252"/>
                </a:lnTo>
                <a:lnTo>
                  <a:pt x="123753" y="24064"/>
                </a:lnTo>
                <a:lnTo>
                  <a:pt x="0"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36" name="Groupe 35"/>
          <p:cNvGrpSpPr/>
          <p:nvPr/>
        </p:nvGrpSpPr>
        <p:grpSpPr>
          <a:xfrm>
            <a:off x="2767645" y="2494295"/>
            <a:ext cx="2089293" cy="584775"/>
            <a:chOff x="3606036" y="2850155"/>
            <a:chExt cx="2089293" cy="584775"/>
          </a:xfrm>
        </p:grpSpPr>
        <p:cxnSp>
          <p:nvCxnSpPr>
            <p:cNvPr id="34" name="Connecteur droit 33"/>
            <p:cNvCxnSpPr/>
            <p:nvPr/>
          </p:nvCxnSpPr>
          <p:spPr>
            <a:xfrm flipH="1">
              <a:off x="3606036" y="2977730"/>
              <a:ext cx="137504" cy="0"/>
            </a:xfrm>
            <a:prstGeom prst="line">
              <a:avLst/>
            </a:prstGeom>
            <a:ln w="28575">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38" name="Connecteur droit 37"/>
            <p:cNvCxnSpPr/>
            <p:nvPr/>
          </p:nvCxnSpPr>
          <p:spPr>
            <a:xfrm flipH="1">
              <a:off x="3606036" y="3227151"/>
              <a:ext cx="137504" cy="0"/>
            </a:xfrm>
            <a:prstGeom prst="line">
              <a:avLst/>
            </a:prstGeom>
            <a:ln w="12700">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39" name="Connecteur droit 38"/>
            <p:cNvCxnSpPr/>
            <p:nvPr/>
          </p:nvCxnSpPr>
          <p:spPr>
            <a:xfrm flipH="1">
              <a:off x="3606036" y="3100613"/>
              <a:ext cx="137504" cy="0"/>
            </a:xfrm>
            <a:prstGeom prst="line">
              <a:avLst/>
            </a:prstGeom>
            <a:ln w="28575">
              <a:solidFill>
                <a:srgbClr val="256474"/>
              </a:solidFill>
            </a:ln>
          </p:spPr>
          <p:style>
            <a:lnRef idx="2">
              <a:schemeClr val="accent1"/>
            </a:lnRef>
            <a:fillRef idx="0">
              <a:schemeClr val="accent1"/>
            </a:fillRef>
            <a:effectRef idx="1">
              <a:schemeClr val="accent1"/>
            </a:effectRef>
            <a:fontRef idx="minor">
              <a:schemeClr val="tx1"/>
            </a:fontRef>
          </p:style>
        </p:cxnSp>
        <p:cxnSp>
          <p:nvCxnSpPr>
            <p:cNvPr id="40" name="Connecteur droit 39"/>
            <p:cNvCxnSpPr/>
            <p:nvPr/>
          </p:nvCxnSpPr>
          <p:spPr>
            <a:xfrm flipH="1">
              <a:off x="3606036" y="3339069"/>
              <a:ext cx="137504" cy="0"/>
            </a:xfrm>
            <a:prstGeom prst="line">
              <a:avLst/>
            </a:prstGeom>
            <a:ln w="12700">
              <a:solidFill>
                <a:srgbClr val="256474"/>
              </a:solidFill>
            </a:ln>
          </p:spPr>
          <p:style>
            <a:lnRef idx="2">
              <a:schemeClr val="accent1"/>
            </a:lnRef>
            <a:fillRef idx="0">
              <a:schemeClr val="accent1"/>
            </a:fillRef>
            <a:effectRef idx="1">
              <a:schemeClr val="accent1"/>
            </a:effectRef>
            <a:fontRef idx="minor">
              <a:schemeClr val="tx1"/>
            </a:fontRef>
          </p:style>
        </p:cxnSp>
        <p:sp>
          <p:nvSpPr>
            <p:cNvPr id="42" name="ZoneTexte 41"/>
            <p:cNvSpPr txBox="1"/>
            <p:nvPr/>
          </p:nvSpPr>
          <p:spPr>
            <a:xfrm>
              <a:off x="3741786" y="2850155"/>
              <a:ext cx="1953543" cy="584775"/>
            </a:xfrm>
            <a:prstGeom prst="rect">
              <a:avLst/>
            </a:prstGeom>
            <a:noFill/>
          </p:spPr>
          <p:txBody>
            <a:bodyPr wrap="square" rtlCol="0">
              <a:spAutoFit/>
            </a:bodyPr>
            <a:lstStyle/>
            <a:p>
              <a:r>
                <a:rPr lang="fr-FR" sz="800">
                  <a:solidFill>
                    <a:srgbClr val="595959"/>
                  </a:solidFill>
                  <a:latin typeface="Arial" panose="020B0604020202020204" pitchFamily="34" charset="0"/>
                  <a:cs typeface="Arial" panose="020B0604020202020204" pitchFamily="34" charset="0"/>
                </a:rPr>
                <a:t>Atezo + nab-P (PD-L1 IC+) n=185</a:t>
              </a:r>
            </a:p>
            <a:p>
              <a:r>
                <a:rPr lang="fr-FR" sz="800">
                  <a:solidFill>
                    <a:srgbClr val="595959"/>
                  </a:solidFill>
                  <a:latin typeface="Arial" panose="020B0604020202020204" pitchFamily="34" charset="0"/>
                  <a:cs typeface="Arial" panose="020B0604020202020204" pitchFamily="34" charset="0"/>
                </a:rPr>
                <a:t>Plac + nab-P (PD-L1 IC+) n=184</a:t>
              </a:r>
            </a:p>
            <a:p>
              <a:r>
                <a:rPr lang="fr-FR" sz="800">
                  <a:solidFill>
                    <a:srgbClr val="595959"/>
                  </a:solidFill>
                  <a:latin typeface="Arial" panose="020B0604020202020204" pitchFamily="34" charset="0"/>
                  <a:cs typeface="Arial" panose="020B0604020202020204" pitchFamily="34" charset="0"/>
                </a:rPr>
                <a:t>Atezo + nab-P (PD-L1 IC-) n=266</a:t>
              </a:r>
            </a:p>
            <a:p>
              <a:r>
                <a:rPr lang="fr-FR" sz="800">
                  <a:solidFill>
                    <a:srgbClr val="595959"/>
                  </a:solidFill>
                  <a:latin typeface="Arial" panose="020B0604020202020204" pitchFamily="34" charset="0"/>
                  <a:cs typeface="Arial" panose="020B0604020202020204" pitchFamily="34" charset="0"/>
                </a:rPr>
                <a:t>Plac + nab-P (PD-L1 IC-) n=267</a:t>
              </a:r>
            </a:p>
          </p:txBody>
        </p:sp>
      </p:grpSp>
      <p:sp>
        <p:nvSpPr>
          <p:cNvPr id="44" name="ZoneTexte 43"/>
          <p:cNvSpPr txBox="1"/>
          <p:nvPr/>
        </p:nvSpPr>
        <p:spPr>
          <a:xfrm>
            <a:off x="736676" y="3138090"/>
            <a:ext cx="612176"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5,6 mo</a:t>
            </a:r>
          </a:p>
          <a:p>
            <a:pPr algn="r">
              <a:lnSpc>
                <a:spcPts val="800"/>
              </a:lnSpc>
            </a:pPr>
            <a:r>
              <a:rPr lang="fr-FR" sz="700" b="1">
                <a:solidFill>
                  <a:srgbClr val="405D64"/>
                </a:solidFill>
                <a:latin typeface="Arial" panose="020B0604020202020204" pitchFamily="34" charset="0"/>
                <a:cs typeface="Arial" panose="020B0604020202020204" pitchFamily="34" charset="0"/>
              </a:rPr>
              <a:t>(5,4-7,2)</a:t>
            </a:r>
          </a:p>
        </p:txBody>
      </p:sp>
      <p:sp>
        <p:nvSpPr>
          <p:cNvPr id="45" name="ZoneTexte 44"/>
          <p:cNvSpPr txBox="1"/>
          <p:nvPr/>
        </p:nvSpPr>
        <p:spPr>
          <a:xfrm>
            <a:off x="1638192" y="3526537"/>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7,5 mo</a:t>
            </a:r>
          </a:p>
          <a:p>
            <a:pPr>
              <a:lnSpc>
                <a:spcPts val="800"/>
              </a:lnSpc>
            </a:pPr>
            <a:r>
              <a:rPr lang="fr-FR" sz="700" b="1">
                <a:solidFill>
                  <a:srgbClr val="FF6600"/>
                </a:solidFill>
                <a:latin typeface="Arial" panose="020B0604020202020204" pitchFamily="34" charset="0"/>
                <a:cs typeface="Arial" panose="020B0604020202020204" pitchFamily="34" charset="0"/>
              </a:rPr>
              <a:t>(6,7-9,2)</a:t>
            </a:r>
          </a:p>
        </p:txBody>
      </p:sp>
      <p:cxnSp>
        <p:nvCxnSpPr>
          <p:cNvPr id="46" name="Connecteur droit 45"/>
          <p:cNvCxnSpPr/>
          <p:nvPr/>
        </p:nvCxnSpPr>
        <p:spPr>
          <a:xfrm>
            <a:off x="915484" y="2838772"/>
            <a:ext cx="1752089"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47" name="Connecteur droit 46"/>
          <p:cNvCxnSpPr/>
          <p:nvPr/>
        </p:nvCxnSpPr>
        <p:spPr>
          <a:xfrm>
            <a:off x="1364783" y="2847452"/>
            <a:ext cx="0" cy="972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49" name="ZoneTexte 48"/>
          <p:cNvSpPr txBox="1"/>
          <p:nvPr/>
        </p:nvSpPr>
        <p:spPr>
          <a:xfrm>
            <a:off x="931588" y="3542588"/>
            <a:ext cx="487049" cy="297517"/>
          </a:xfrm>
          <a:prstGeom prst="rect">
            <a:avLst/>
          </a:prstGeom>
          <a:noFill/>
        </p:spPr>
        <p:txBody>
          <a:bodyPr wrap="square" lIns="0" rIns="36000" rtlCol="0">
            <a:spAutoFit/>
          </a:bodyPr>
          <a:lstStyle/>
          <a:p>
            <a:pPr>
              <a:lnSpc>
                <a:spcPts val="800"/>
              </a:lnSpc>
            </a:pPr>
            <a:r>
              <a:rPr lang="fr-FR" sz="700" b="1">
                <a:solidFill>
                  <a:srgbClr val="405D64"/>
                </a:solidFill>
                <a:latin typeface="Arial" panose="020B0604020202020204" pitchFamily="34" charset="0"/>
                <a:cs typeface="Arial" panose="020B0604020202020204" pitchFamily="34" charset="0"/>
              </a:rPr>
              <a:t>5,0 mo</a:t>
            </a:r>
          </a:p>
          <a:p>
            <a:pPr>
              <a:lnSpc>
                <a:spcPts val="800"/>
              </a:lnSpc>
            </a:pPr>
            <a:r>
              <a:rPr lang="fr-FR" sz="700" b="1">
                <a:solidFill>
                  <a:srgbClr val="405D64"/>
                </a:solidFill>
                <a:latin typeface="Arial" panose="020B0604020202020204" pitchFamily="34" charset="0"/>
                <a:cs typeface="Arial" panose="020B0604020202020204" pitchFamily="34" charset="0"/>
              </a:rPr>
              <a:t>(3,8-5,6)</a:t>
            </a:r>
          </a:p>
        </p:txBody>
      </p:sp>
      <p:cxnSp>
        <p:nvCxnSpPr>
          <p:cNvPr id="50" name="Connecteur droit 49"/>
          <p:cNvCxnSpPr/>
          <p:nvPr/>
        </p:nvCxnSpPr>
        <p:spPr>
          <a:xfrm>
            <a:off x="1567983" y="2847452"/>
            <a:ext cx="0" cy="972000"/>
          </a:xfrm>
          <a:prstGeom prst="line">
            <a:avLst/>
          </a:prstGeom>
          <a:ln w="9525">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54" name="Tableau 53"/>
          <p:cNvGraphicFramePr>
            <a:graphicFrameLocks noGrp="1"/>
          </p:cNvGraphicFramePr>
          <p:nvPr>
            <p:extLst>
              <p:ext uri="{D42A27DB-BD31-4B8C-83A1-F6EECF244321}">
                <p14:modId xmlns:p14="http://schemas.microsoft.com/office/powerpoint/2010/main" val="4102420451"/>
              </p:ext>
            </p:extLst>
          </p:nvPr>
        </p:nvGraphicFramePr>
        <p:xfrm>
          <a:off x="6367615" y="1173944"/>
          <a:ext cx="2565628" cy="1087489"/>
        </p:xfrm>
        <a:graphic>
          <a:graphicData uri="http://schemas.openxmlformats.org/drawingml/2006/table">
            <a:tbl>
              <a:tblPr firstRow="1" bandRow="1">
                <a:tableStyleId>{5C22544A-7EE6-4342-B048-85BDC9FD1C3A}</a:tableStyleId>
              </a:tblPr>
              <a:tblGrid>
                <a:gridCol w="784124">
                  <a:extLst>
                    <a:ext uri="{9D8B030D-6E8A-4147-A177-3AD203B41FA5}">
                      <a16:colId xmlns:a16="http://schemas.microsoft.com/office/drawing/2014/main" val="20000"/>
                    </a:ext>
                  </a:extLst>
                </a:gridCol>
                <a:gridCol w="985345">
                  <a:extLst>
                    <a:ext uri="{9D8B030D-6E8A-4147-A177-3AD203B41FA5}">
                      <a16:colId xmlns:a16="http://schemas.microsoft.com/office/drawing/2014/main" val="20002"/>
                    </a:ext>
                  </a:extLst>
                </a:gridCol>
                <a:gridCol w="796159">
                  <a:extLst>
                    <a:ext uri="{9D8B030D-6E8A-4147-A177-3AD203B41FA5}">
                      <a16:colId xmlns:a16="http://schemas.microsoft.com/office/drawing/2014/main" val="20001"/>
                    </a:ext>
                  </a:extLst>
                </a:gridCol>
              </a:tblGrid>
              <a:tr h="376378">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SG HR</a:t>
                      </a:r>
                      <a:r>
                        <a:rPr lang="fr-FR" sz="700" b="0" baseline="0" dirty="0">
                          <a:solidFill>
                            <a:schemeClr val="bg1"/>
                          </a:solidFill>
                          <a:latin typeface="Arial" panose="020B0604020202020204" pitchFamily="34" charset="0"/>
                          <a:cs typeface="Arial" panose="020B0604020202020204" pitchFamily="34" charset="0"/>
                        </a:rPr>
                        <a:t> </a:t>
                      </a:r>
                      <a:r>
                        <a:rPr lang="fr-FR" sz="700" b="0" dirty="0">
                          <a:solidFill>
                            <a:schemeClr val="bg1"/>
                          </a:solidFill>
                          <a:latin typeface="Arial" panose="020B0604020202020204" pitchFamily="34" charset="0"/>
                          <a:cs typeface="Arial" panose="020B0604020202020204" pitchFamily="34" charset="0"/>
                        </a:rPr>
                        <a:t>(95%IC)</a:t>
                      </a:r>
                      <a:br>
                        <a:rPr lang="fr-FR" sz="700" b="0"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 </a:t>
                      </a:r>
                      <a:r>
                        <a:rPr lang="fr-FR" sz="700" b="0" i="1" dirty="0">
                          <a:solidFill>
                            <a:schemeClr val="bg1"/>
                          </a:solidFill>
                          <a:latin typeface="Arial" panose="020B0604020202020204" pitchFamily="34" charset="0"/>
                          <a:cs typeface="Arial" panose="020B0604020202020204" pitchFamily="34" charset="0"/>
                        </a:rPr>
                        <a:t>p</a:t>
                      </a:r>
                      <a:r>
                        <a:rPr lang="fr-FR" sz="700" b="0" dirty="0">
                          <a:solidFill>
                            <a:schemeClr val="bg1"/>
                          </a:solidFill>
                          <a:latin typeface="Arial" panose="020B0604020202020204" pitchFamily="34" charset="0"/>
                          <a:cs typeface="Arial" panose="020B0604020202020204" pitchFamily="34" charset="0"/>
                        </a:rPr>
                        <a:t>-value</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test d’interaction</a:t>
                      </a:r>
                      <a:br>
                        <a:rPr lang="fr-FR" sz="700" b="0" dirty="0">
                          <a:solidFill>
                            <a:schemeClr val="bg1"/>
                          </a:solidFill>
                          <a:latin typeface="Arial" panose="020B0604020202020204" pitchFamily="34" charset="0"/>
                          <a:cs typeface="Arial" panose="020B0604020202020204" pitchFamily="34" charset="0"/>
                        </a:rPr>
                      </a:br>
                      <a:r>
                        <a:rPr lang="fr-FR" sz="700" b="0" dirty="0">
                          <a:solidFill>
                            <a:schemeClr val="bg1"/>
                          </a:solidFill>
                          <a:latin typeface="Arial" panose="020B0604020202020204" pitchFamily="34" charset="0"/>
                          <a:cs typeface="Arial" panose="020B0604020202020204" pitchFamily="34" charset="0"/>
                        </a:rPr>
                        <a:t>(tt x PD-L1 IC)</a:t>
                      </a:r>
                      <a:br>
                        <a:rPr lang="fr-FR" sz="700" b="0" dirty="0">
                          <a:solidFill>
                            <a:schemeClr val="bg1"/>
                          </a:solidFill>
                          <a:latin typeface="Arial" panose="020B0604020202020204" pitchFamily="34" charset="0"/>
                          <a:cs typeface="Arial" panose="020B0604020202020204" pitchFamily="34" charset="0"/>
                        </a:rPr>
                      </a:br>
                      <a:r>
                        <a:rPr lang="fr-FR" sz="700" b="0" i="1" dirty="0">
                          <a:solidFill>
                            <a:schemeClr val="bg1"/>
                          </a:solidFill>
                          <a:latin typeface="Arial" panose="020B0604020202020204" pitchFamily="34" charset="0"/>
                          <a:cs typeface="Arial" panose="020B0604020202020204" pitchFamily="34" charset="0"/>
                        </a:rPr>
                        <a:t>p</a:t>
                      </a:r>
                      <a:r>
                        <a:rPr lang="fr-FR" sz="700" b="0" dirty="0">
                          <a:solidFill>
                            <a:schemeClr val="bg1"/>
                          </a:solidFill>
                          <a:latin typeface="Arial" panose="020B0604020202020204" pitchFamily="34" charset="0"/>
                          <a:cs typeface="Arial" panose="020B0604020202020204" pitchFamily="34" charset="0"/>
                        </a:rPr>
                        <a:t>-value</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39205">
                <a:tc>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PD-L1 IC+</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000"/>
                        </a:lnSpc>
                      </a:pPr>
                      <a:r>
                        <a:rPr lang="fr-FR" sz="800" b="1">
                          <a:solidFill>
                            <a:schemeClr val="bg2"/>
                          </a:solidFill>
                          <a:latin typeface="Arial" panose="020B0604020202020204" pitchFamily="34" charset="0"/>
                          <a:cs typeface="Arial" panose="020B0604020202020204" pitchFamily="34" charset="0"/>
                        </a:rPr>
                        <a:t>0,62 (0,45-0,86)</a:t>
                      </a:r>
                    </a:p>
                    <a:p>
                      <a:pPr algn="ctr">
                        <a:lnSpc>
                          <a:spcPts val="1000"/>
                        </a:lnSpc>
                      </a:pPr>
                      <a:r>
                        <a:rPr lang="fr-FR" sz="800" b="1">
                          <a:solidFill>
                            <a:schemeClr val="bg2"/>
                          </a:solidFill>
                          <a:latin typeface="Arial" panose="020B0604020202020204" pitchFamily="34" charset="0"/>
                          <a:cs typeface="Arial" panose="020B0604020202020204" pitchFamily="34" charset="0"/>
                        </a:rPr>
                        <a:t>0.0035</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rowSpan="2">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0.0178</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33157">
                <a:tc>
                  <a:txBody>
                    <a:bodyPr/>
                    <a:lstStyle/>
                    <a:p>
                      <a:pPr marL="0" marR="0" lvl="0" indent="0" algn="ctr" defTabSz="457200" rtl="0" eaLnBrk="1" fontAlgn="auto" latinLnBrk="0" hangingPunct="1">
                        <a:lnSpc>
                          <a:spcPts val="10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PD-L1 IC+</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000"/>
                        </a:lnSpc>
                      </a:pPr>
                      <a:r>
                        <a:rPr lang="fr-FR" sz="800" b="1" dirty="0">
                          <a:solidFill>
                            <a:schemeClr val="bg2"/>
                          </a:solidFill>
                          <a:latin typeface="Arial" panose="020B0604020202020204" pitchFamily="34" charset="0"/>
                          <a:cs typeface="Arial" panose="020B0604020202020204" pitchFamily="34" charset="0"/>
                        </a:rPr>
                        <a:t>1,02 (0,79-1,31)</a:t>
                      </a:r>
                    </a:p>
                    <a:p>
                      <a:pPr algn="ctr">
                        <a:lnSpc>
                          <a:spcPts val="1000"/>
                        </a:lnSpc>
                      </a:pPr>
                      <a:r>
                        <a:rPr lang="fr-FR" sz="800" b="1" dirty="0">
                          <a:solidFill>
                            <a:schemeClr val="bg2"/>
                          </a:solidFill>
                          <a:latin typeface="Arial" panose="020B0604020202020204" pitchFamily="34" charset="0"/>
                          <a:cs typeface="Arial" panose="020B0604020202020204" pitchFamily="34" charset="0"/>
                        </a:rPr>
                        <a:t>0.9068</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vMerge="1">
                  <a:txBody>
                    <a:bodyPr/>
                    <a:lstStyle/>
                    <a:p>
                      <a:pPr algn="ctr">
                        <a:lnSpc>
                          <a:spcPts val="1100"/>
                        </a:lnSpc>
                      </a:pP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5" name="ZoneTexte 54"/>
          <p:cNvSpPr txBox="1"/>
          <p:nvPr/>
        </p:nvSpPr>
        <p:spPr>
          <a:xfrm>
            <a:off x="5275165" y="4047808"/>
            <a:ext cx="2935706"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56" name="ZoneTexte 55">
            <a:extLst>
              <a:ext uri="{FF2B5EF4-FFF2-40B4-BE49-F238E27FC236}">
                <a16:creationId xmlns:a16="http://schemas.microsoft.com/office/drawing/2014/main" id="{52451C3A-2299-884E-A6D9-95A925480DAF}"/>
              </a:ext>
            </a:extLst>
          </p:cNvPr>
          <p:cNvSpPr txBox="1"/>
          <p:nvPr/>
        </p:nvSpPr>
        <p:spPr>
          <a:xfrm>
            <a:off x="4701744" y="1362166"/>
            <a:ext cx="929613" cy="307777"/>
          </a:xfrm>
          <a:prstGeom prst="rect">
            <a:avLst/>
          </a:prstGeom>
          <a:solidFill>
            <a:schemeClr val="bg1"/>
          </a:solidFill>
          <a:ln>
            <a:noFill/>
          </a:ln>
        </p:spPr>
        <p:txBody>
          <a:bodyPr wrap="square" rtlCol="0" anchor="ctr">
            <a:spAutoFit/>
          </a:bodyPr>
          <a:lstStyle/>
          <a:p>
            <a:r>
              <a:rPr lang="fr-FR" sz="1400" b="1" dirty="0">
                <a:solidFill>
                  <a:srgbClr val="1F497D"/>
                </a:solidFill>
                <a:latin typeface="Arial" panose="020B0604020202020204" pitchFamily="34" charset="0"/>
                <a:cs typeface="Arial" panose="020B0604020202020204" pitchFamily="34" charset="0"/>
              </a:rPr>
              <a:t>SG (%)</a:t>
            </a:r>
          </a:p>
        </p:txBody>
      </p:sp>
      <p:sp>
        <p:nvSpPr>
          <p:cNvPr id="66" name="ZoneTexte 65"/>
          <p:cNvSpPr txBox="1"/>
          <p:nvPr/>
        </p:nvSpPr>
        <p:spPr>
          <a:xfrm>
            <a:off x="6861688" y="3138090"/>
            <a:ext cx="612176"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18,4 mo</a:t>
            </a:r>
          </a:p>
          <a:p>
            <a:pPr algn="r">
              <a:lnSpc>
                <a:spcPts val="800"/>
              </a:lnSpc>
            </a:pPr>
            <a:r>
              <a:rPr lang="fr-FR" sz="700" b="1">
                <a:solidFill>
                  <a:srgbClr val="405D64"/>
                </a:solidFill>
                <a:latin typeface="Arial" panose="020B0604020202020204" pitchFamily="34" charset="0"/>
                <a:cs typeface="Arial" panose="020B0604020202020204" pitchFamily="34" charset="0"/>
              </a:rPr>
              <a:t>(16,4-24,7)</a:t>
            </a:r>
          </a:p>
        </p:txBody>
      </p:sp>
      <p:sp>
        <p:nvSpPr>
          <p:cNvPr id="67" name="ZoneTexte 66"/>
          <p:cNvSpPr txBox="1"/>
          <p:nvPr/>
        </p:nvSpPr>
        <p:spPr>
          <a:xfrm>
            <a:off x="7038253" y="3526537"/>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18,9 mo</a:t>
            </a:r>
          </a:p>
          <a:p>
            <a:pPr>
              <a:lnSpc>
                <a:spcPts val="800"/>
              </a:lnSpc>
            </a:pPr>
            <a:r>
              <a:rPr lang="fr-FR" sz="700" b="1">
                <a:solidFill>
                  <a:srgbClr val="FF6600"/>
                </a:solidFill>
                <a:latin typeface="Arial" panose="020B0604020202020204" pitchFamily="34" charset="0"/>
                <a:cs typeface="Arial" panose="020B0604020202020204" pitchFamily="34" charset="0"/>
              </a:rPr>
              <a:t>(15,5-22,0)</a:t>
            </a:r>
          </a:p>
        </p:txBody>
      </p:sp>
      <p:cxnSp>
        <p:nvCxnSpPr>
          <p:cNvPr id="68" name="Connecteur droit 67"/>
          <p:cNvCxnSpPr/>
          <p:nvPr/>
        </p:nvCxnSpPr>
        <p:spPr>
          <a:xfrm>
            <a:off x="5314063" y="2838772"/>
            <a:ext cx="1752089"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69" name="Connecteur droit 68"/>
          <p:cNvCxnSpPr/>
          <p:nvPr/>
        </p:nvCxnSpPr>
        <p:spPr>
          <a:xfrm>
            <a:off x="6917045" y="2847452"/>
            <a:ext cx="0" cy="972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70" name="ZoneTexte 69"/>
          <p:cNvSpPr txBox="1"/>
          <p:nvPr/>
        </p:nvSpPr>
        <p:spPr>
          <a:xfrm>
            <a:off x="6223350" y="3542588"/>
            <a:ext cx="487049"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15,5 mo</a:t>
            </a:r>
          </a:p>
          <a:p>
            <a:pPr algn="r">
              <a:lnSpc>
                <a:spcPts val="800"/>
              </a:lnSpc>
            </a:pPr>
            <a:r>
              <a:rPr lang="fr-FR" sz="700" b="1">
                <a:solidFill>
                  <a:srgbClr val="405D64"/>
                </a:solidFill>
                <a:latin typeface="Arial" panose="020B0604020202020204" pitchFamily="34" charset="0"/>
                <a:cs typeface="Arial" panose="020B0604020202020204" pitchFamily="34" charset="0"/>
              </a:rPr>
              <a:t>(13,1-19,3)</a:t>
            </a:r>
          </a:p>
        </p:txBody>
      </p:sp>
      <p:cxnSp>
        <p:nvCxnSpPr>
          <p:cNvPr id="71" name="Connecteur droit 70"/>
          <p:cNvCxnSpPr/>
          <p:nvPr/>
        </p:nvCxnSpPr>
        <p:spPr>
          <a:xfrm>
            <a:off x="7496260" y="2847452"/>
            <a:ext cx="0" cy="972000"/>
          </a:xfrm>
          <a:prstGeom prst="line">
            <a:avLst/>
          </a:prstGeom>
          <a:ln w="9525">
            <a:solidFill>
              <a:schemeClr val="accent3"/>
            </a:solidFill>
            <a:prstDash val="sysDot"/>
          </a:ln>
        </p:spPr>
        <p:style>
          <a:lnRef idx="2">
            <a:schemeClr val="accent1"/>
          </a:lnRef>
          <a:fillRef idx="0">
            <a:schemeClr val="accent1"/>
          </a:fillRef>
          <a:effectRef idx="1">
            <a:schemeClr val="accent1"/>
          </a:effectRef>
          <a:fontRef idx="minor">
            <a:schemeClr val="tx1"/>
          </a:fontRef>
        </p:style>
      </p:cxnSp>
      <p:sp>
        <p:nvSpPr>
          <p:cNvPr id="48" name="Forme libre 47"/>
          <p:cNvSpPr/>
          <p:nvPr/>
        </p:nvSpPr>
        <p:spPr>
          <a:xfrm>
            <a:off x="5315484" y="1914187"/>
            <a:ext cx="2807294" cy="1410056"/>
          </a:xfrm>
          <a:custGeom>
            <a:avLst/>
            <a:gdLst>
              <a:gd name="connsiteX0" fmla="*/ 2807294 w 2807294"/>
              <a:gd name="connsiteY0" fmla="*/ 1410056 h 1410056"/>
              <a:gd name="connsiteX1" fmla="*/ 2709017 w 2807294"/>
              <a:gd name="connsiteY1" fmla="*/ 1410056 h 1410056"/>
              <a:gd name="connsiteX2" fmla="*/ 2709017 w 2807294"/>
              <a:gd name="connsiteY2" fmla="*/ 952856 h 1410056"/>
              <a:gd name="connsiteX3" fmla="*/ 2170632 w 2807294"/>
              <a:gd name="connsiteY3" fmla="*/ 952856 h 1410056"/>
              <a:gd name="connsiteX4" fmla="*/ 2170632 w 2807294"/>
              <a:gd name="connsiteY4" fmla="*/ 875944 h 1410056"/>
              <a:gd name="connsiteX5" fmla="*/ 2042445 w 2807294"/>
              <a:gd name="connsiteY5" fmla="*/ 875944 h 1410056"/>
              <a:gd name="connsiteX6" fmla="*/ 2042445 w 2807294"/>
              <a:gd name="connsiteY6" fmla="*/ 811851 h 1410056"/>
              <a:gd name="connsiteX7" fmla="*/ 1956987 w 2807294"/>
              <a:gd name="connsiteY7" fmla="*/ 811851 h 1410056"/>
              <a:gd name="connsiteX8" fmla="*/ 1956987 w 2807294"/>
              <a:gd name="connsiteY8" fmla="*/ 756303 h 1410056"/>
              <a:gd name="connsiteX9" fmla="*/ 1521152 w 2807294"/>
              <a:gd name="connsiteY9" fmla="*/ 756303 h 1410056"/>
              <a:gd name="connsiteX10" fmla="*/ 1521152 w 2807294"/>
              <a:gd name="connsiteY10" fmla="*/ 726393 h 1410056"/>
              <a:gd name="connsiteX11" fmla="*/ 1448512 w 2807294"/>
              <a:gd name="connsiteY11" fmla="*/ 709301 h 1410056"/>
              <a:gd name="connsiteX12" fmla="*/ 1367327 w 2807294"/>
              <a:gd name="connsiteY12" fmla="*/ 658027 h 1410056"/>
              <a:gd name="connsiteX13" fmla="*/ 1324598 w 2807294"/>
              <a:gd name="connsiteY13" fmla="*/ 640935 h 1410056"/>
              <a:gd name="connsiteX14" fmla="*/ 1286142 w 2807294"/>
              <a:gd name="connsiteY14" fmla="*/ 623843 h 1410056"/>
              <a:gd name="connsiteX15" fmla="*/ 1251959 w 2807294"/>
              <a:gd name="connsiteY15" fmla="*/ 589660 h 1410056"/>
              <a:gd name="connsiteX16" fmla="*/ 1187866 w 2807294"/>
              <a:gd name="connsiteY16" fmla="*/ 521294 h 1410056"/>
              <a:gd name="connsiteX17" fmla="*/ 1153682 w 2807294"/>
              <a:gd name="connsiteY17" fmla="*/ 504202 h 1410056"/>
              <a:gd name="connsiteX18" fmla="*/ 1081043 w 2807294"/>
              <a:gd name="connsiteY18" fmla="*/ 470019 h 1410056"/>
              <a:gd name="connsiteX19" fmla="*/ 1025495 w 2807294"/>
              <a:gd name="connsiteY19" fmla="*/ 444382 h 1410056"/>
              <a:gd name="connsiteX20" fmla="*/ 982766 w 2807294"/>
              <a:gd name="connsiteY20" fmla="*/ 431563 h 1410056"/>
              <a:gd name="connsiteX21" fmla="*/ 969948 w 2807294"/>
              <a:gd name="connsiteY21" fmla="*/ 427290 h 1410056"/>
              <a:gd name="connsiteX22" fmla="*/ 918673 w 2807294"/>
              <a:gd name="connsiteY22" fmla="*/ 410199 h 1410056"/>
              <a:gd name="connsiteX23" fmla="*/ 837488 w 2807294"/>
              <a:gd name="connsiteY23" fmla="*/ 388834 h 1410056"/>
              <a:gd name="connsiteX24" fmla="*/ 752030 w 2807294"/>
              <a:gd name="connsiteY24" fmla="*/ 341832 h 1410056"/>
              <a:gd name="connsiteX25" fmla="*/ 713574 w 2807294"/>
              <a:gd name="connsiteY25" fmla="*/ 303376 h 1410056"/>
              <a:gd name="connsiteX26" fmla="*/ 645208 w 2807294"/>
              <a:gd name="connsiteY26" fmla="*/ 269193 h 1410056"/>
              <a:gd name="connsiteX27" fmla="*/ 589660 w 2807294"/>
              <a:gd name="connsiteY27" fmla="*/ 243556 h 1410056"/>
              <a:gd name="connsiteX28" fmla="*/ 521294 w 2807294"/>
              <a:gd name="connsiteY28" fmla="*/ 217918 h 1410056"/>
              <a:gd name="connsiteX29" fmla="*/ 448654 w 2807294"/>
              <a:gd name="connsiteY29" fmla="*/ 170916 h 1410056"/>
              <a:gd name="connsiteX30" fmla="*/ 337559 w 2807294"/>
              <a:gd name="connsiteY30" fmla="*/ 102550 h 1410056"/>
              <a:gd name="connsiteX31" fmla="*/ 269193 w 2807294"/>
              <a:gd name="connsiteY31" fmla="*/ 59821 h 1410056"/>
              <a:gd name="connsiteX32" fmla="*/ 0 w 2807294"/>
              <a:gd name="connsiteY32" fmla="*/ 0 h 141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07294" h="1410056">
                <a:moveTo>
                  <a:pt x="2807294" y="1410056"/>
                </a:moveTo>
                <a:lnTo>
                  <a:pt x="2709017" y="1410056"/>
                </a:lnTo>
                <a:lnTo>
                  <a:pt x="2709017" y="952856"/>
                </a:lnTo>
                <a:lnTo>
                  <a:pt x="2170632" y="952856"/>
                </a:lnTo>
                <a:lnTo>
                  <a:pt x="2170632" y="875944"/>
                </a:lnTo>
                <a:lnTo>
                  <a:pt x="2042445" y="875944"/>
                </a:lnTo>
                <a:lnTo>
                  <a:pt x="2042445" y="811851"/>
                </a:lnTo>
                <a:lnTo>
                  <a:pt x="1956987" y="811851"/>
                </a:lnTo>
                <a:lnTo>
                  <a:pt x="1956987" y="756303"/>
                </a:lnTo>
                <a:lnTo>
                  <a:pt x="1521152" y="756303"/>
                </a:lnTo>
                <a:lnTo>
                  <a:pt x="1521152" y="726393"/>
                </a:lnTo>
                <a:lnTo>
                  <a:pt x="1448512" y="709301"/>
                </a:lnTo>
                <a:lnTo>
                  <a:pt x="1367327" y="658027"/>
                </a:lnTo>
                <a:lnTo>
                  <a:pt x="1324598" y="640935"/>
                </a:lnTo>
                <a:lnTo>
                  <a:pt x="1286142" y="623843"/>
                </a:lnTo>
                <a:lnTo>
                  <a:pt x="1251959" y="589660"/>
                </a:lnTo>
                <a:lnTo>
                  <a:pt x="1187866" y="521294"/>
                </a:lnTo>
                <a:lnTo>
                  <a:pt x="1153682" y="504202"/>
                </a:lnTo>
                <a:lnTo>
                  <a:pt x="1081043" y="470019"/>
                </a:lnTo>
                <a:lnTo>
                  <a:pt x="1025495" y="444382"/>
                </a:lnTo>
                <a:lnTo>
                  <a:pt x="982766" y="431563"/>
                </a:lnTo>
                <a:cubicBezTo>
                  <a:pt x="978461" y="430238"/>
                  <a:pt x="969948" y="427290"/>
                  <a:pt x="969948" y="427290"/>
                </a:cubicBezTo>
                <a:lnTo>
                  <a:pt x="918673" y="410199"/>
                </a:lnTo>
                <a:lnTo>
                  <a:pt x="837488" y="388834"/>
                </a:lnTo>
                <a:lnTo>
                  <a:pt x="752030" y="341832"/>
                </a:lnTo>
                <a:lnTo>
                  <a:pt x="713574" y="303376"/>
                </a:lnTo>
                <a:lnTo>
                  <a:pt x="645208" y="269193"/>
                </a:lnTo>
                <a:lnTo>
                  <a:pt x="589660" y="243556"/>
                </a:lnTo>
                <a:lnTo>
                  <a:pt x="521294" y="217918"/>
                </a:lnTo>
                <a:lnTo>
                  <a:pt x="448654" y="170916"/>
                </a:lnTo>
                <a:lnTo>
                  <a:pt x="337559" y="102550"/>
                </a:lnTo>
                <a:lnTo>
                  <a:pt x="269193" y="59821"/>
                </a:lnTo>
                <a:lnTo>
                  <a:pt x="0" y="0"/>
                </a:lnTo>
              </a:path>
            </a:pathLst>
          </a:custGeom>
          <a:noFill/>
          <a:ln w="28575">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1" name="Forme libre 50"/>
          <p:cNvSpPr/>
          <p:nvPr/>
        </p:nvSpPr>
        <p:spPr>
          <a:xfrm>
            <a:off x="5328303" y="1931279"/>
            <a:ext cx="2640650" cy="1525424"/>
          </a:xfrm>
          <a:custGeom>
            <a:avLst/>
            <a:gdLst>
              <a:gd name="connsiteX0" fmla="*/ 2640650 w 2640650"/>
              <a:gd name="connsiteY0" fmla="*/ 1525424 h 1525424"/>
              <a:gd name="connsiteX1" fmla="*/ 2563738 w 2640650"/>
              <a:gd name="connsiteY1" fmla="*/ 1512606 h 1525424"/>
              <a:gd name="connsiteX2" fmla="*/ 2563738 w 2640650"/>
              <a:gd name="connsiteY2" fmla="*/ 1209230 h 1525424"/>
              <a:gd name="connsiteX3" fmla="*/ 1965533 w 2640650"/>
              <a:gd name="connsiteY3" fmla="*/ 1204957 h 1525424"/>
              <a:gd name="connsiteX4" fmla="*/ 1965533 w 2640650"/>
              <a:gd name="connsiteY4" fmla="*/ 1166501 h 1525424"/>
              <a:gd name="connsiteX5" fmla="*/ 1965533 w 2640650"/>
              <a:gd name="connsiteY5" fmla="*/ 1110953 h 1525424"/>
              <a:gd name="connsiteX6" fmla="*/ 1897166 w 2640650"/>
              <a:gd name="connsiteY6" fmla="*/ 1110953 h 1525424"/>
              <a:gd name="connsiteX7" fmla="*/ 1897166 w 2640650"/>
              <a:gd name="connsiteY7" fmla="*/ 1110953 h 1525424"/>
              <a:gd name="connsiteX8" fmla="*/ 1888620 w 2640650"/>
              <a:gd name="connsiteY8" fmla="*/ 1076770 h 1525424"/>
              <a:gd name="connsiteX9" fmla="*/ 1880075 w 2640650"/>
              <a:gd name="connsiteY9" fmla="*/ 1042587 h 1525424"/>
              <a:gd name="connsiteX10" fmla="*/ 1828800 w 2640650"/>
              <a:gd name="connsiteY10" fmla="*/ 1034041 h 1525424"/>
              <a:gd name="connsiteX11" fmla="*/ 1781798 w 2640650"/>
              <a:gd name="connsiteY11" fmla="*/ 1016950 h 1525424"/>
              <a:gd name="connsiteX12" fmla="*/ 1696340 w 2640650"/>
              <a:gd name="connsiteY12" fmla="*/ 982766 h 1525424"/>
              <a:gd name="connsiteX13" fmla="*/ 1636519 w 2640650"/>
              <a:gd name="connsiteY13" fmla="*/ 957129 h 1525424"/>
              <a:gd name="connsiteX14" fmla="*/ 1610882 w 2640650"/>
              <a:gd name="connsiteY14" fmla="*/ 914400 h 1525424"/>
              <a:gd name="connsiteX15" fmla="*/ 1525424 w 2640650"/>
              <a:gd name="connsiteY15" fmla="*/ 905854 h 1525424"/>
              <a:gd name="connsiteX16" fmla="*/ 1474149 w 2640650"/>
              <a:gd name="connsiteY16" fmla="*/ 880217 h 1525424"/>
              <a:gd name="connsiteX17" fmla="*/ 1401510 w 2640650"/>
              <a:gd name="connsiteY17" fmla="*/ 858852 h 1525424"/>
              <a:gd name="connsiteX18" fmla="*/ 1358781 w 2640650"/>
              <a:gd name="connsiteY18" fmla="*/ 833215 h 1525424"/>
              <a:gd name="connsiteX19" fmla="*/ 1328871 w 2640650"/>
              <a:gd name="connsiteY19" fmla="*/ 790486 h 1525424"/>
              <a:gd name="connsiteX20" fmla="*/ 1294688 w 2640650"/>
              <a:gd name="connsiteY20" fmla="*/ 743484 h 1525424"/>
              <a:gd name="connsiteX21" fmla="*/ 1269050 w 2640650"/>
              <a:gd name="connsiteY21" fmla="*/ 722120 h 1525424"/>
              <a:gd name="connsiteX22" fmla="*/ 1247686 w 2640650"/>
              <a:gd name="connsiteY22" fmla="*/ 692209 h 1525424"/>
              <a:gd name="connsiteX23" fmla="*/ 1187865 w 2640650"/>
              <a:gd name="connsiteY23" fmla="*/ 662299 h 1525424"/>
              <a:gd name="connsiteX24" fmla="*/ 1128045 w 2640650"/>
              <a:gd name="connsiteY24" fmla="*/ 640935 h 1525424"/>
              <a:gd name="connsiteX25" fmla="*/ 1076770 w 2640650"/>
              <a:gd name="connsiteY25" fmla="*/ 589660 h 1525424"/>
              <a:gd name="connsiteX26" fmla="*/ 974220 w 2640650"/>
              <a:gd name="connsiteY26" fmla="*/ 504202 h 1525424"/>
              <a:gd name="connsiteX27" fmla="*/ 914400 w 2640650"/>
              <a:gd name="connsiteY27" fmla="*/ 457200 h 1525424"/>
              <a:gd name="connsiteX28" fmla="*/ 854579 w 2640650"/>
              <a:gd name="connsiteY28" fmla="*/ 427290 h 1525424"/>
              <a:gd name="connsiteX29" fmla="*/ 786213 w 2640650"/>
              <a:gd name="connsiteY29" fmla="*/ 410198 h 1525424"/>
              <a:gd name="connsiteX30" fmla="*/ 752030 w 2640650"/>
              <a:gd name="connsiteY30" fmla="*/ 384561 h 1525424"/>
              <a:gd name="connsiteX31" fmla="*/ 692209 w 2640650"/>
              <a:gd name="connsiteY31" fmla="*/ 341832 h 1525424"/>
              <a:gd name="connsiteX32" fmla="*/ 645207 w 2640650"/>
              <a:gd name="connsiteY32" fmla="*/ 307649 h 1525424"/>
              <a:gd name="connsiteX33" fmla="*/ 593933 w 2640650"/>
              <a:gd name="connsiteY33" fmla="*/ 247828 h 1525424"/>
              <a:gd name="connsiteX34" fmla="*/ 277738 w 2640650"/>
              <a:gd name="connsiteY34" fmla="*/ 42729 h 1525424"/>
              <a:gd name="connsiteX35" fmla="*/ 0 w 2640650"/>
              <a:gd name="connsiteY35" fmla="*/ 0 h 152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40650" h="1525424">
                <a:moveTo>
                  <a:pt x="2640650" y="1525424"/>
                </a:moveTo>
                <a:lnTo>
                  <a:pt x="2563738" y="1512606"/>
                </a:lnTo>
                <a:lnTo>
                  <a:pt x="2563738" y="1209230"/>
                </a:lnTo>
                <a:lnTo>
                  <a:pt x="1965533" y="1204957"/>
                </a:lnTo>
                <a:lnTo>
                  <a:pt x="1965533" y="1166501"/>
                </a:lnTo>
                <a:lnTo>
                  <a:pt x="1965533" y="1110953"/>
                </a:lnTo>
                <a:lnTo>
                  <a:pt x="1897166" y="1110953"/>
                </a:lnTo>
                <a:lnTo>
                  <a:pt x="1897166" y="1110953"/>
                </a:lnTo>
                <a:lnTo>
                  <a:pt x="1888620" y="1076770"/>
                </a:lnTo>
                <a:lnTo>
                  <a:pt x="1880075" y="1042587"/>
                </a:lnTo>
                <a:lnTo>
                  <a:pt x="1828800" y="1034041"/>
                </a:lnTo>
                <a:lnTo>
                  <a:pt x="1781798" y="1016950"/>
                </a:lnTo>
                <a:lnTo>
                  <a:pt x="1696340" y="982766"/>
                </a:lnTo>
                <a:lnTo>
                  <a:pt x="1636519" y="957129"/>
                </a:lnTo>
                <a:lnTo>
                  <a:pt x="1610882" y="914400"/>
                </a:lnTo>
                <a:lnTo>
                  <a:pt x="1525424" y="905854"/>
                </a:lnTo>
                <a:lnTo>
                  <a:pt x="1474149" y="880217"/>
                </a:lnTo>
                <a:lnTo>
                  <a:pt x="1401510" y="858852"/>
                </a:lnTo>
                <a:lnTo>
                  <a:pt x="1358781" y="833215"/>
                </a:lnTo>
                <a:lnTo>
                  <a:pt x="1328871" y="790486"/>
                </a:lnTo>
                <a:lnTo>
                  <a:pt x="1294688" y="743484"/>
                </a:lnTo>
                <a:lnTo>
                  <a:pt x="1269050" y="722120"/>
                </a:lnTo>
                <a:lnTo>
                  <a:pt x="1247686" y="692209"/>
                </a:lnTo>
                <a:lnTo>
                  <a:pt x="1187865" y="662299"/>
                </a:lnTo>
                <a:lnTo>
                  <a:pt x="1128045" y="640935"/>
                </a:lnTo>
                <a:lnTo>
                  <a:pt x="1076770" y="589660"/>
                </a:lnTo>
                <a:lnTo>
                  <a:pt x="974220" y="504202"/>
                </a:lnTo>
                <a:lnTo>
                  <a:pt x="914400" y="457200"/>
                </a:lnTo>
                <a:lnTo>
                  <a:pt x="854579" y="427290"/>
                </a:lnTo>
                <a:lnTo>
                  <a:pt x="786213" y="410198"/>
                </a:lnTo>
                <a:lnTo>
                  <a:pt x="752030" y="384561"/>
                </a:lnTo>
                <a:lnTo>
                  <a:pt x="692209" y="341832"/>
                </a:lnTo>
                <a:lnTo>
                  <a:pt x="645207" y="307649"/>
                </a:lnTo>
                <a:lnTo>
                  <a:pt x="593933" y="247828"/>
                </a:lnTo>
                <a:lnTo>
                  <a:pt x="277738" y="42729"/>
                </a:lnTo>
                <a:lnTo>
                  <a:pt x="0"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72" name="Forme libre 71"/>
          <p:cNvSpPr/>
          <p:nvPr/>
        </p:nvSpPr>
        <p:spPr>
          <a:xfrm>
            <a:off x="5349667" y="1935552"/>
            <a:ext cx="2832931" cy="1448512"/>
          </a:xfrm>
          <a:custGeom>
            <a:avLst/>
            <a:gdLst>
              <a:gd name="connsiteX0" fmla="*/ 2832931 w 2832931"/>
              <a:gd name="connsiteY0" fmla="*/ 1448512 h 1448512"/>
              <a:gd name="connsiteX1" fmla="*/ 2602195 w 2832931"/>
              <a:gd name="connsiteY1" fmla="*/ 1448512 h 1448512"/>
              <a:gd name="connsiteX2" fmla="*/ 2602195 w 2832931"/>
              <a:gd name="connsiteY2" fmla="*/ 1260505 h 1448512"/>
              <a:gd name="connsiteX3" fmla="*/ 2273182 w 2832931"/>
              <a:gd name="connsiteY3" fmla="*/ 1260505 h 1448512"/>
              <a:gd name="connsiteX4" fmla="*/ 2273182 w 2832931"/>
              <a:gd name="connsiteY4" fmla="*/ 1192138 h 1448512"/>
              <a:gd name="connsiteX5" fmla="*/ 2174905 w 2832931"/>
              <a:gd name="connsiteY5" fmla="*/ 1192138 h 1448512"/>
              <a:gd name="connsiteX6" fmla="*/ 2174905 w 2832931"/>
              <a:gd name="connsiteY6" fmla="*/ 1136591 h 1448512"/>
              <a:gd name="connsiteX7" fmla="*/ 2119357 w 2832931"/>
              <a:gd name="connsiteY7" fmla="*/ 1136591 h 1448512"/>
              <a:gd name="connsiteX8" fmla="*/ 2119357 w 2832931"/>
              <a:gd name="connsiteY8" fmla="*/ 1068224 h 1448512"/>
              <a:gd name="connsiteX9" fmla="*/ 1956987 w 2832931"/>
              <a:gd name="connsiteY9" fmla="*/ 1068224 h 1448512"/>
              <a:gd name="connsiteX10" fmla="*/ 1931350 w 2832931"/>
              <a:gd name="connsiteY10" fmla="*/ 1029768 h 1448512"/>
              <a:gd name="connsiteX11" fmla="*/ 1897167 w 2832931"/>
              <a:gd name="connsiteY11" fmla="*/ 1021222 h 1448512"/>
              <a:gd name="connsiteX12" fmla="*/ 1880075 w 2832931"/>
              <a:gd name="connsiteY12" fmla="*/ 995585 h 1448512"/>
              <a:gd name="connsiteX13" fmla="*/ 1841619 w 2832931"/>
              <a:gd name="connsiteY13" fmla="*/ 982766 h 1448512"/>
              <a:gd name="connsiteX14" fmla="*/ 1726251 w 2832931"/>
              <a:gd name="connsiteY14" fmla="*/ 944310 h 1448512"/>
              <a:gd name="connsiteX15" fmla="*/ 1619428 w 2832931"/>
              <a:gd name="connsiteY15" fmla="*/ 910127 h 1448512"/>
              <a:gd name="connsiteX16" fmla="*/ 1542516 w 2832931"/>
              <a:gd name="connsiteY16" fmla="*/ 875944 h 1448512"/>
              <a:gd name="connsiteX17" fmla="*/ 1457058 w 2832931"/>
              <a:gd name="connsiteY17" fmla="*/ 841761 h 1448512"/>
              <a:gd name="connsiteX18" fmla="*/ 1405783 w 2832931"/>
              <a:gd name="connsiteY18" fmla="*/ 799032 h 1448512"/>
              <a:gd name="connsiteX19" fmla="*/ 1367327 w 2832931"/>
              <a:gd name="connsiteY19" fmla="*/ 739211 h 1448512"/>
              <a:gd name="connsiteX20" fmla="*/ 1290415 w 2832931"/>
              <a:gd name="connsiteY20" fmla="*/ 692209 h 1448512"/>
              <a:gd name="connsiteX21" fmla="*/ 1226322 w 2832931"/>
              <a:gd name="connsiteY21" fmla="*/ 666572 h 1448512"/>
              <a:gd name="connsiteX22" fmla="*/ 1170774 w 2832931"/>
              <a:gd name="connsiteY22" fmla="*/ 632389 h 1448512"/>
              <a:gd name="connsiteX23" fmla="*/ 974221 w 2832931"/>
              <a:gd name="connsiteY23" fmla="*/ 512748 h 1448512"/>
              <a:gd name="connsiteX24" fmla="*/ 807578 w 2832931"/>
              <a:gd name="connsiteY24" fmla="*/ 410198 h 1448512"/>
              <a:gd name="connsiteX25" fmla="*/ 888763 w 2832931"/>
              <a:gd name="connsiteY25" fmla="*/ 474291 h 1448512"/>
              <a:gd name="connsiteX26" fmla="*/ 807578 w 2832931"/>
              <a:gd name="connsiteY26" fmla="*/ 470019 h 1448512"/>
              <a:gd name="connsiteX27" fmla="*/ 764849 w 2832931"/>
              <a:gd name="connsiteY27" fmla="*/ 401652 h 1448512"/>
              <a:gd name="connsiteX28" fmla="*/ 696483 w 2832931"/>
              <a:gd name="connsiteY28" fmla="*/ 354650 h 1448512"/>
              <a:gd name="connsiteX29" fmla="*/ 636662 w 2832931"/>
              <a:gd name="connsiteY29" fmla="*/ 290557 h 1448512"/>
              <a:gd name="connsiteX30" fmla="*/ 546931 w 2832931"/>
              <a:gd name="connsiteY30" fmla="*/ 277738 h 1448512"/>
              <a:gd name="connsiteX31" fmla="*/ 491383 w 2832931"/>
              <a:gd name="connsiteY31" fmla="*/ 209372 h 1448512"/>
              <a:gd name="connsiteX32" fmla="*/ 393107 w 2832931"/>
              <a:gd name="connsiteY32" fmla="*/ 128187 h 1448512"/>
              <a:gd name="connsiteX33" fmla="*/ 0 w 2832931"/>
              <a:gd name="connsiteY33" fmla="*/ 0 h 144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32931" h="1448512">
                <a:moveTo>
                  <a:pt x="2832931" y="1448512"/>
                </a:moveTo>
                <a:lnTo>
                  <a:pt x="2602195" y="1448512"/>
                </a:lnTo>
                <a:lnTo>
                  <a:pt x="2602195" y="1260505"/>
                </a:lnTo>
                <a:lnTo>
                  <a:pt x="2273182" y="1260505"/>
                </a:lnTo>
                <a:lnTo>
                  <a:pt x="2273182" y="1192138"/>
                </a:lnTo>
                <a:lnTo>
                  <a:pt x="2174905" y="1192138"/>
                </a:lnTo>
                <a:lnTo>
                  <a:pt x="2174905" y="1136591"/>
                </a:lnTo>
                <a:lnTo>
                  <a:pt x="2119357" y="1136591"/>
                </a:lnTo>
                <a:lnTo>
                  <a:pt x="2119357" y="1068224"/>
                </a:lnTo>
                <a:lnTo>
                  <a:pt x="1956987" y="1068224"/>
                </a:lnTo>
                <a:lnTo>
                  <a:pt x="1931350" y="1029768"/>
                </a:lnTo>
                <a:lnTo>
                  <a:pt x="1897167" y="1021222"/>
                </a:lnTo>
                <a:lnTo>
                  <a:pt x="1880075" y="995585"/>
                </a:lnTo>
                <a:lnTo>
                  <a:pt x="1841619" y="982766"/>
                </a:lnTo>
                <a:lnTo>
                  <a:pt x="1726251" y="944310"/>
                </a:lnTo>
                <a:lnTo>
                  <a:pt x="1619428" y="910127"/>
                </a:lnTo>
                <a:lnTo>
                  <a:pt x="1542516" y="875944"/>
                </a:lnTo>
                <a:lnTo>
                  <a:pt x="1457058" y="841761"/>
                </a:lnTo>
                <a:lnTo>
                  <a:pt x="1405783" y="799032"/>
                </a:lnTo>
                <a:lnTo>
                  <a:pt x="1367327" y="739211"/>
                </a:lnTo>
                <a:lnTo>
                  <a:pt x="1290415" y="692209"/>
                </a:lnTo>
                <a:lnTo>
                  <a:pt x="1226322" y="666572"/>
                </a:lnTo>
                <a:lnTo>
                  <a:pt x="1170774" y="632389"/>
                </a:lnTo>
                <a:lnTo>
                  <a:pt x="974221" y="512748"/>
                </a:lnTo>
                <a:lnTo>
                  <a:pt x="807578" y="410198"/>
                </a:lnTo>
                <a:lnTo>
                  <a:pt x="888763" y="474291"/>
                </a:lnTo>
                <a:lnTo>
                  <a:pt x="807578" y="470019"/>
                </a:lnTo>
                <a:lnTo>
                  <a:pt x="764849" y="401652"/>
                </a:lnTo>
                <a:lnTo>
                  <a:pt x="696483" y="354650"/>
                </a:lnTo>
                <a:lnTo>
                  <a:pt x="636662" y="290557"/>
                </a:lnTo>
                <a:lnTo>
                  <a:pt x="546931" y="277738"/>
                </a:lnTo>
                <a:lnTo>
                  <a:pt x="491383" y="209372"/>
                </a:lnTo>
                <a:lnTo>
                  <a:pt x="393107" y="128187"/>
                </a:lnTo>
                <a:lnTo>
                  <a:pt x="0" y="0"/>
                </a:lnTo>
              </a:path>
            </a:pathLst>
          </a:custGeom>
          <a:noFill/>
          <a:ln w="12700">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73" name="Forme libre 72"/>
          <p:cNvSpPr/>
          <p:nvPr/>
        </p:nvSpPr>
        <p:spPr>
          <a:xfrm>
            <a:off x="5311211" y="1914187"/>
            <a:ext cx="2572284" cy="1461331"/>
          </a:xfrm>
          <a:custGeom>
            <a:avLst/>
            <a:gdLst>
              <a:gd name="connsiteX0" fmla="*/ 2572284 w 2572284"/>
              <a:gd name="connsiteY0" fmla="*/ 1461331 h 1461331"/>
              <a:gd name="connsiteX1" fmla="*/ 2495372 w 2572284"/>
              <a:gd name="connsiteY1" fmla="*/ 1461331 h 1461331"/>
              <a:gd name="connsiteX2" fmla="*/ 2495372 w 2572284"/>
              <a:gd name="connsiteY2" fmla="*/ 1247686 h 1461331"/>
              <a:gd name="connsiteX3" fmla="*/ 2144995 w 2572284"/>
              <a:gd name="connsiteY3" fmla="*/ 1247686 h 1461331"/>
              <a:gd name="connsiteX4" fmla="*/ 2144995 w 2572284"/>
              <a:gd name="connsiteY4" fmla="*/ 1179320 h 1461331"/>
              <a:gd name="connsiteX5" fmla="*/ 1845892 w 2572284"/>
              <a:gd name="connsiteY5" fmla="*/ 1179320 h 1461331"/>
              <a:gd name="connsiteX6" fmla="*/ 1845892 w 2572284"/>
              <a:gd name="connsiteY6" fmla="*/ 1132318 h 1461331"/>
              <a:gd name="connsiteX7" fmla="*/ 1674976 w 2572284"/>
              <a:gd name="connsiteY7" fmla="*/ 1132318 h 1461331"/>
              <a:gd name="connsiteX8" fmla="*/ 1674976 w 2572284"/>
              <a:gd name="connsiteY8" fmla="*/ 1081043 h 1461331"/>
              <a:gd name="connsiteX9" fmla="*/ 1632247 w 2572284"/>
              <a:gd name="connsiteY9" fmla="*/ 1081043 h 1461331"/>
              <a:gd name="connsiteX10" fmla="*/ 1632247 w 2572284"/>
              <a:gd name="connsiteY10" fmla="*/ 1042587 h 1461331"/>
              <a:gd name="connsiteX11" fmla="*/ 1559608 w 2572284"/>
              <a:gd name="connsiteY11" fmla="*/ 1042587 h 1461331"/>
              <a:gd name="connsiteX12" fmla="*/ 1529697 w 2572284"/>
              <a:gd name="connsiteY12" fmla="*/ 1012677 h 1461331"/>
              <a:gd name="connsiteX13" fmla="*/ 1491241 w 2572284"/>
              <a:gd name="connsiteY13" fmla="*/ 948584 h 1461331"/>
              <a:gd name="connsiteX14" fmla="*/ 1410056 w 2572284"/>
              <a:gd name="connsiteY14" fmla="*/ 927219 h 1461331"/>
              <a:gd name="connsiteX15" fmla="*/ 1290415 w 2572284"/>
              <a:gd name="connsiteY15" fmla="*/ 884490 h 1461331"/>
              <a:gd name="connsiteX16" fmla="*/ 1273324 w 2572284"/>
              <a:gd name="connsiteY16" fmla="*/ 875944 h 1461331"/>
              <a:gd name="connsiteX17" fmla="*/ 1162228 w 2572284"/>
              <a:gd name="connsiteY17" fmla="*/ 841761 h 1461331"/>
              <a:gd name="connsiteX18" fmla="*/ 1119499 w 2572284"/>
              <a:gd name="connsiteY18" fmla="*/ 730666 h 1461331"/>
              <a:gd name="connsiteX19" fmla="*/ 1034041 w 2572284"/>
              <a:gd name="connsiteY19" fmla="*/ 649481 h 1461331"/>
              <a:gd name="connsiteX20" fmla="*/ 974221 w 2572284"/>
              <a:gd name="connsiteY20" fmla="*/ 598206 h 1461331"/>
              <a:gd name="connsiteX21" fmla="*/ 901582 w 2572284"/>
              <a:gd name="connsiteY21" fmla="*/ 538385 h 1461331"/>
              <a:gd name="connsiteX22" fmla="*/ 854580 w 2572284"/>
              <a:gd name="connsiteY22" fmla="*/ 504202 h 1461331"/>
              <a:gd name="connsiteX23" fmla="*/ 777668 w 2572284"/>
              <a:gd name="connsiteY23" fmla="*/ 457200 h 1461331"/>
              <a:gd name="connsiteX24" fmla="*/ 709301 w 2572284"/>
              <a:gd name="connsiteY24" fmla="*/ 388834 h 1461331"/>
              <a:gd name="connsiteX25" fmla="*/ 645208 w 2572284"/>
              <a:gd name="connsiteY25" fmla="*/ 329013 h 1461331"/>
              <a:gd name="connsiteX26" fmla="*/ 551204 w 2572284"/>
              <a:gd name="connsiteY26" fmla="*/ 303376 h 1461331"/>
              <a:gd name="connsiteX27" fmla="*/ 465746 w 2572284"/>
              <a:gd name="connsiteY27" fmla="*/ 286285 h 1461331"/>
              <a:gd name="connsiteX28" fmla="*/ 380288 w 2572284"/>
              <a:gd name="connsiteY28" fmla="*/ 213645 h 1461331"/>
              <a:gd name="connsiteX29" fmla="*/ 329013 w 2572284"/>
              <a:gd name="connsiteY29" fmla="*/ 145279 h 1461331"/>
              <a:gd name="connsiteX30" fmla="*/ 247828 w 2572284"/>
              <a:gd name="connsiteY30" fmla="*/ 115369 h 1461331"/>
              <a:gd name="connsiteX31" fmla="*/ 213645 w 2572284"/>
              <a:gd name="connsiteY31" fmla="*/ 89731 h 1461331"/>
              <a:gd name="connsiteX32" fmla="*/ 0 w 2572284"/>
              <a:gd name="connsiteY32" fmla="*/ 0 h 146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284" h="1461331">
                <a:moveTo>
                  <a:pt x="2572284" y="1461331"/>
                </a:moveTo>
                <a:lnTo>
                  <a:pt x="2495372" y="1461331"/>
                </a:lnTo>
                <a:lnTo>
                  <a:pt x="2495372" y="1247686"/>
                </a:lnTo>
                <a:lnTo>
                  <a:pt x="2144995" y="1247686"/>
                </a:lnTo>
                <a:lnTo>
                  <a:pt x="2144995" y="1179320"/>
                </a:lnTo>
                <a:lnTo>
                  <a:pt x="1845892" y="1179320"/>
                </a:lnTo>
                <a:lnTo>
                  <a:pt x="1845892" y="1132318"/>
                </a:lnTo>
                <a:lnTo>
                  <a:pt x="1674976" y="1132318"/>
                </a:lnTo>
                <a:lnTo>
                  <a:pt x="1674976" y="1081043"/>
                </a:lnTo>
                <a:lnTo>
                  <a:pt x="1632247" y="1081043"/>
                </a:lnTo>
                <a:lnTo>
                  <a:pt x="1632247" y="1042587"/>
                </a:lnTo>
                <a:lnTo>
                  <a:pt x="1559608" y="1042587"/>
                </a:lnTo>
                <a:lnTo>
                  <a:pt x="1529697" y="1012677"/>
                </a:lnTo>
                <a:lnTo>
                  <a:pt x="1491241" y="948584"/>
                </a:lnTo>
                <a:lnTo>
                  <a:pt x="1410056" y="927219"/>
                </a:lnTo>
                <a:lnTo>
                  <a:pt x="1290415" y="884490"/>
                </a:lnTo>
                <a:lnTo>
                  <a:pt x="1273324" y="875944"/>
                </a:lnTo>
                <a:lnTo>
                  <a:pt x="1162228" y="841761"/>
                </a:lnTo>
                <a:lnTo>
                  <a:pt x="1119499" y="730666"/>
                </a:lnTo>
                <a:lnTo>
                  <a:pt x="1034041" y="649481"/>
                </a:lnTo>
                <a:lnTo>
                  <a:pt x="974221" y="598206"/>
                </a:lnTo>
                <a:lnTo>
                  <a:pt x="901582" y="538385"/>
                </a:lnTo>
                <a:lnTo>
                  <a:pt x="854580" y="504202"/>
                </a:lnTo>
                <a:lnTo>
                  <a:pt x="777668" y="457200"/>
                </a:lnTo>
                <a:lnTo>
                  <a:pt x="709301" y="388834"/>
                </a:lnTo>
                <a:lnTo>
                  <a:pt x="645208" y="329013"/>
                </a:lnTo>
                <a:lnTo>
                  <a:pt x="551204" y="303376"/>
                </a:lnTo>
                <a:lnTo>
                  <a:pt x="465746" y="286285"/>
                </a:lnTo>
                <a:lnTo>
                  <a:pt x="380288" y="213645"/>
                </a:lnTo>
                <a:lnTo>
                  <a:pt x="329013" y="145279"/>
                </a:lnTo>
                <a:lnTo>
                  <a:pt x="247828" y="115369"/>
                </a:lnTo>
                <a:lnTo>
                  <a:pt x="213645" y="89731"/>
                </a:lnTo>
                <a:lnTo>
                  <a:pt x="0" y="0"/>
                </a:lnTo>
              </a:path>
            </a:pathLst>
          </a:custGeom>
          <a:noFill/>
          <a:ln w="28575">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76" name="Connecteur droit 75"/>
          <p:cNvCxnSpPr/>
          <p:nvPr/>
        </p:nvCxnSpPr>
        <p:spPr>
          <a:xfrm>
            <a:off x="5275165" y="2838772"/>
            <a:ext cx="1752089"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77" name="Connecteur droit 76"/>
          <p:cNvCxnSpPr/>
          <p:nvPr/>
        </p:nvCxnSpPr>
        <p:spPr>
          <a:xfrm>
            <a:off x="6715776" y="2847452"/>
            <a:ext cx="0" cy="972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78" name="Connecteur droit 77"/>
          <p:cNvCxnSpPr/>
          <p:nvPr/>
        </p:nvCxnSpPr>
        <p:spPr>
          <a:xfrm>
            <a:off x="6951735" y="2847452"/>
            <a:ext cx="0" cy="972000"/>
          </a:xfrm>
          <a:prstGeom prst="line">
            <a:avLst/>
          </a:prstGeom>
          <a:ln w="9525">
            <a:solidFill>
              <a:schemeClr val="accent3"/>
            </a:solidFill>
            <a:prstDash val="sysDot"/>
          </a:ln>
        </p:spPr>
        <p:style>
          <a:lnRef idx="2">
            <a:schemeClr val="accent1"/>
          </a:lnRef>
          <a:fillRef idx="0">
            <a:schemeClr val="accent1"/>
          </a:fillRef>
          <a:effectRef idx="1">
            <a:schemeClr val="accent1"/>
          </a:effectRef>
          <a:fontRef idx="minor">
            <a:schemeClr val="tx1"/>
          </a:fontRef>
        </p:style>
      </p:cxnSp>
      <p:sp>
        <p:nvSpPr>
          <p:cNvPr id="79" name="ZoneTexte 78"/>
          <p:cNvSpPr txBox="1"/>
          <p:nvPr/>
        </p:nvSpPr>
        <p:spPr>
          <a:xfrm>
            <a:off x="7570422" y="3526537"/>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25,0 mo</a:t>
            </a:r>
          </a:p>
          <a:p>
            <a:pPr>
              <a:lnSpc>
                <a:spcPts val="800"/>
              </a:lnSpc>
            </a:pPr>
            <a:r>
              <a:rPr lang="fr-FR" sz="700" b="1">
                <a:solidFill>
                  <a:srgbClr val="FF6600"/>
                </a:solidFill>
                <a:latin typeface="Arial" panose="020B0604020202020204" pitchFamily="34" charset="0"/>
                <a:cs typeface="Arial" panose="020B0604020202020204" pitchFamily="34" charset="0"/>
              </a:rPr>
              <a:t>(22,6-NE)</a:t>
            </a:r>
          </a:p>
        </p:txBody>
      </p:sp>
      <p:cxnSp>
        <p:nvCxnSpPr>
          <p:cNvPr id="80" name="Connecteur droit 79"/>
          <p:cNvCxnSpPr/>
          <p:nvPr/>
        </p:nvCxnSpPr>
        <p:spPr>
          <a:xfrm>
            <a:off x="4793653" y="1864411"/>
            <a:ext cx="0" cy="2220486"/>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83"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Emens LA et al., SABCS 2018, GS1-04</a:t>
            </a:r>
          </a:p>
        </p:txBody>
      </p:sp>
    </p:spTree>
    <p:extLst>
      <p:ext uri="{BB962C8B-B14F-4D97-AF65-F5344CB8AC3E}">
        <p14:creationId xmlns:p14="http://schemas.microsoft.com/office/powerpoint/2010/main" val="384308388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Impassion130 : les </a:t>
            </a:r>
            <a:r>
              <a:rPr lang="en-US" err="1"/>
              <a:t>biomarqueurs</a:t>
            </a:r>
            <a:r>
              <a:rPr lang="en-US"/>
              <a:t> !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101</a:t>
            </a:fld>
            <a:endParaRPr lang="fr-FR"/>
          </a:p>
        </p:txBody>
      </p:sp>
      <p:sp>
        <p:nvSpPr>
          <p:cNvPr id="2" name="Espace réservé du contenu 1"/>
          <p:cNvSpPr>
            <a:spLocks noGrp="1"/>
          </p:cNvSpPr>
          <p:nvPr>
            <p:ph sz="quarter" idx="11"/>
          </p:nvPr>
        </p:nvSpPr>
        <p:spPr>
          <a:xfrm>
            <a:off x="372268" y="4141879"/>
            <a:ext cx="8598311" cy="540480"/>
          </a:xfrm>
        </p:spPr>
        <p:txBody>
          <a:bodyPr>
            <a:noAutofit/>
          </a:bodyPr>
          <a:lstStyle/>
          <a:p>
            <a:pPr>
              <a:lnSpc>
                <a:spcPts val="1920"/>
              </a:lnSpc>
              <a:spcBef>
                <a:spcPts val="200"/>
              </a:spcBef>
            </a:pPr>
            <a:r>
              <a:rPr lang="fr-FR" sz="1600"/>
              <a:t>Les </a:t>
            </a:r>
            <a:r>
              <a:rPr lang="fr-FR" sz="1400"/>
              <a:t>tumeurs avec CD8+ ou mutations </a:t>
            </a:r>
            <a:r>
              <a:rPr lang="fr-FR" sz="1400" err="1"/>
              <a:t>BRCAt</a:t>
            </a:r>
            <a:r>
              <a:rPr lang="fr-FR" sz="1400"/>
              <a:t> ne </a:t>
            </a:r>
            <a:r>
              <a:rPr lang="fr-FR" sz="1400" err="1"/>
              <a:t>bénficient</a:t>
            </a:r>
            <a:r>
              <a:rPr lang="fr-FR" sz="1400"/>
              <a:t> de l’</a:t>
            </a:r>
            <a:r>
              <a:rPr lang="fr-FR" sz="1400" err="1"/>
              <a:t>atezolizumab</a:t>
            </a:r>
            <a:r>
              <a:rPr lang="fr-FR" sz="1400"/>
              <a:t> qu’en cas de PD-L1 IC +</a:t>
            </a:r>
          </a:p>
          <a:p>
            <a:pPr>
              <a:lnSpc>
                <a:spcPts val="1920"/>
              </a:lnSpc>
              <a:spcBef>
                <a:spcPts val="200"/>
              </a:spcBef>
            </a:pPr>
            <a:r>
              <a:rPr lang="fr-FR" sz="1400" i="1"/>
              <a:t>Idem pour </a:t>
            </a:r>
            <a:r>
              <a:rPr lang="fr-FR" sz="1400" i="1" err="1"/>
              <a:t>TILs</a:t>
            </a:r>
            <a:endParaRPr lang="fr-FR" sz="1400" i="1"/>
          </a:p>
        </p:txBody>
      </p:sp>
      <p:sp>
        <p:nvSpPr>
          <p:cNvPr id="9" name="Ellipse 8"/>
          <p:cNvSpPr/>
          <p:nvPr/>
        </p:nvSpPr>
        <p:spPr>
          <a:xfrm>
            <a:off x="1030029" y="1902563"/>
            <a:ext cx="934840" cy="93484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0" name="Ellipse 9"/>
          <p:cNvSpPr/>
          <p:nvPr/>
        </p:nvSpPr>
        <p:spPr>
          <a:xfrm>
            <a:off x="1275549" y="1771462"/>
            <a:ext cx="1197043" cy="1197043"/>
          </a:xfrm>
          <a:prstGeom prst="ellipse">
            <a:avLst/>
          </a:prstGeom>
          <a:solidFill>
            <a:srgbClr val="256474">
              <a:alpha val="58824"/>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1" name="Text Box 4"/>
          <p:cNvSpPr txBox="1">
            <a:spLocks noChangeArrowheads="1"/>
          </p:cNvSpPr>
          <p:nvPr/>
        </p:nvSpPr>
        <p:spPr bwMode="auto">
          <a:xfrm>
            <a:off x="1275549"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39</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12" name="Text Box 4"/>
          <p:cNvSpPr txBox="1">
            <a:spLocks noChangeArrowheads="1"/>
          </p:cNvSpPr>
          <p:nvPr/>
        </p:nvSpPr>
        <p:spPr bwMode="auto">
          <a:xfrm>
            <a:off x="2023994"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1200"/>
              </a:lnSpc>
            </a:pPr>
            <a:r>
              <a:rPr lang="en-US" sz="1400" b="1">
                <a:solidFill>
                  <a:prstClr val="black"/>
                </a:solidFill>
                <a:latin typeface="Arial"/>
                <a:ea typeface="+mn-ea"/>
                <a:cs typeface="Arial"/>
              </a:rPr>
              <a:t>31</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13" name="Text Box 4"/>
          <p:cNvSpPr txBox="1">
            <a:spLocks noChangeArrowheads="1"/>
          </p:cNvSpPr>
          <p:nvPr/>
        </p:nvSpPr>
        <p:spPr bwMode="auto">
          <a:xfrm>
            <a:off x="947932"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5</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16" name="Ellipse 15"/>
          <p:cNvSpPr/>
          <p:nvPr/>
        </p:nvSpPr>
        <p:spPr>
          <a:xfrm>
            <a:off x="5380903" y="1824126"/>
            <a:ext cx="1091715" cy="1091715"/>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7" name="Ellipse 16"/>
          <p:cNvSpPr/>
          <p:nvPr/>
        </p:nvSpPr>
        <p:spPr>
          <a:xfrm>
            <a:off x="6132172" y="2049873"/>
            <a:ext cx="640221" cy="640221"/>
          </a:xfrm>
          <a:prstGeom prst="ellipse">
            <a:avLst/>
          </a:prstGeom>
          <a:solidFill>
            <a:srgbClr val="256474">
              <a:alpha val="58824"/>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8" name="Text Box 4"/>
          <p:cNvSpPr txBox="1">
            <a:spLocks noChangeArrowheads="1"/>
          </p:cNvSpPr>
          <p:nvPr/>
        </p:nvSpPr>
        <p:spPr bwMode="auto">
          <a:xfrm>
            <a:off x="5594892"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42</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20" name="Text Box 4"/>
          <p:cNvSpPr txBox="1">
            <a:spLocks noChangeArrowheads="1"/>
          </p:cNvSpPr>
          <p:nvPr/>
        </p:nvSpPr>
        <p:spPr bwMode="auto">
          <a:xfrm>
            <a:off x="6076991"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7</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21" name="Text Box 4"/>
          <p:cNvSpPr txBox="1">
            <a:spLocks noChangeArrowheads="1"/>
          </p:cNvSpPr>
          <p:nvPr/>
        </p:nvSpPr>
        <p:spPr bwMode="auto">
          <a:xfrm>
            <a:off x="4477622" y="2213040"/>
            <a:ext cx="90328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FF6600"/>
                </a:solidFill>
                <a:latin typeface="Arial"/>
                <a:ea typeface="+mn-ea"/>
                <a:cs typeface="Arial"/>
              </a:rPr>
              <a:t>PD-L1 IC+ </a:t>
            </a:r>
            <a:r>
              <a:rPr lang="en-US" sz="1400" b="1">
                <a:solidFill>
                  <a:srgbClr val="FF6600"/>
                </a:solidFill>
                <a:latin typeface="Arial"/>
                <a:ea typeface="+mn-ea"/>
                <a:cs typeface="Arial"/>
              </a:rPr>
              <a:t>49</a:t>
            </a:r>
            <a:r>
              <a:rPr lang="en-US" sz="1000" b="1">
                <a:solidFill>
                  <a:srgbClr val="FF6600"/>
                </a:solidFill>
                <a:latin typeface="Arial"/>
                <a:ea typeface="+mn-ea"/>
                <a:cs typeface="Arial"/>
              </a:rPr>
              <a:t>%</a:t>
            </a:r>
          </a:p>
        </p:txBody>
      </p:sp>
      <p:sp>
        <p:nvSpPr>
          <p:cNvPr id="22" name="Text Box 4"/>
          <p:cNvSpPr txBox="1">
            <a:spLocks noChangeArrowheads="1"/>
          </p:cNvSpPr>
          <p:nvPr/>
        </p:nvSpPr>
        <p:spPr bwMode="auto">
          <a:xfrm>
            <a:off x="6772393" y="2213040"/>
            <a:ext cx="139275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31859B">
                    <a:lumMod val="75000"/>
                  </a:srgbClr>
                </a:solidFill>
                <a:latin typeface="Arial"/>
                <a:ea typeface="+mn-ea"/>
                <a:cs typeface="Arial"/>
              </a:rPr>
              <a:t>BRCA 1/2 mutant</a:t>
            </a:r>
          </a:p>
          <a:p>
            <a:pPr eaLnBrk="1" hangingPunct="1"/>
            <a:r>
              <a:rPr lang="en-US" sz="1400" b="1">
                <a:solidFill>
                  <a:srgbClr val="31859B">
                    <a:lumMod val="75000"/>
                  </a:srgbClr>
                </a:solidFill>
                <a:latin typeface="Arial"/>
                <a:cs typeface="Arial"/>
              </a:rPr>
              <a:t>9</a:t>
            </a:r>
            <a:r>
              <a:rPr lang="en-US" sz="1050" b="1">
                <a:solidFill>
                  <a:srgbClr val="31859B">
                    <a:lumMod val="75000"/>
                  </a:srgbClr>
                </a:solidFill>
                <a:latin typeface="Arial"/>
                <a:cs typeface="Arial"/>
              </a:rPr>
              <a:t>%</a:t>
            </a:r>
            <a:endParaRPr lang="en-US" sz="1050" b="1">
              <a:solidFill>
                <a:srgbClr val="31859B">
                  <a:lumMod val="75000"/>
                </a:srgbClr>
              </a:solidFill>
              <a:latin typeface="Arial"/>
              <a:ea typeface="+mn-ea"/>
              <a:cs typeface="Arial"/>
            </a:endParaRPr>
          </a:p>
        </p:txBody>
      </p:sp>
      <p:sp>
        <p:nvSpPr>
          <p:cNvPr id="23" name="Text Box 4"/>
          <p:cNvSpPr txBox="1">
            <a:spLocks noChangeArrowheads="1"/>
          </p:cNvSpPr>
          <p:nvPr/>
        </p:nvSpPr>
        <p:spPr bwMode="auto">
          <a:xfrm>
            <a:off x="6472618" y="2246873"/>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7</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25" name="Text Box 4"/>
          <p:cNvSpPr txBox="1">
            <a:spLocks noChangeArrowheads="1"/>
          </p:cNvSpPr>
          <p:nvPr/>
        </p:nvSpPr>
        <p:spPr bwMode="auto">
          <a:xfrm>
            <a:off x="126748" y="2213040"/>
            <a:ext cx="90328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FF6600"/>
                </a:solidFill>
                <a:latin typeface="Arial"/>
                <a:ea typeface="+mn-ea"/>
                <a:cs typeface="Arial"/>
              </a:rPr>
              <a:t>PD-L1 IC+ </a:t>
            </a:r>
            <a:r>
              <a:rPr lang="en-US" sz="1400" b="1">
                <a:solidFill>
                  <a:srgbClr val="FF6600"/>
                </a:solidFill>
                <a:latin typeface="Arial"/>
                <a:ea typeface="+mn-ea"/>
                <a:cs typeface="Arial"/>
              </a:rPr>
              <a:t>44</a:t>
            </a:r>
            <a:r>
              <a:rPr lang="en-US" sz="1000" b="1">
                <a:solidFill>
                  <a:srgbClr val="FF6600"/>
                </a:solidFill>
                <a:latin typeface="Arial"/>
                <a:ea typeface="+mn-ea"/>
                <a:cs typeface="Arial"/>
              </a:rPr>
              <a:t>%</a:t>
            </a:r>
          </a:p>
        </p:txBody>
      </p:sp>
      <p:sp>
        <p:nvSpPr>
          <p:cNvPr id="26" name="Text Box 4"/>
          <p:cNvSpPr txBox="1">
            <a:spLocks noChangeArrowheads="1"/>
          </p:cNvSpPr>
          <p:nvPr/>
        </p:nvSpPr>
        <p:spPr bwMode="auto">
          <a:xfrm>
            <a:off x="2319731" y="2213040"/>
            <a:ext cx="841256"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31859B">
                    <a:lumMod val="75000"/>
                  </a:srgbClr>
                </a:solidFill>
                <a:latin typeface="Arial"/>
                <a:ea typeface="+mn-ea"/>
                <a:cs typeface="Arial"/>
              </a:rPr>
              <a:t>CD8+</a:t>
            </a:r>
          </a:p>
          <a:p>
            <a:pPr eaLnBrk="1" hangingPunct="1"/>
            <a:r>
              <a:rPr lang="en-US" sz="1400" b="1">
                <a:solidFill>
                  <a:srgbClr val="31859B">
                    <a:lumMod val="75000"/>
                  </a:srgbClr>
                </a:solidFill>
                <a:latin typeface="Arial"/>
                <a:cs typeface="Arial"/>
              </a:rPr>
              <a:t>69</a:t>
            </a:r>
            <a:r>
              <a:rPr lang="en-US" sz="1050" b="1">
                <a:solidFill>
                  <a:srgbClr val="31859B">
                    <a:lumMod val="75000"/>
                  </a:srgbClr>
                </a:solidFill>
                <a:latin typeface="Arial"/>
                <a:cs typeface="Arial"/>
              </a:rPr>
              <a:t>%</a:t>
            </a:r>
            <a:endParaRPr lang="en-US" sz="1050" b="1">
              <a:solidFill>
                <a:srgbClr val="31859B">
                  <a:lumMod val="75000"/>
                </a:srgbClr>
              </a:solidFill>
              <a:latin typeface="Arial"/>
              <a:ea typeface="+mn-ea"/>
              <a:cs typeface="Arial"/>
            </a:endParaRPr>
          </a:p>
        </p:txBody>
      </p:sp>
      <p:graphicFrame>
        <p:nvGraphicFramePr>
          <p:cNvPr id="27" name="Tableau 26"/>
          <p:cNvGraphicFramePr>
            <a:graphicFrameLocks noGrp="1"/>
          </p:cNvGraphicFramePr>
          <p:nvPr>
            <p:extLst>
              <p:ext uri="{D42A27DB-BD31-4B8C-83A1-F6EECF244321}">
                <p14:modId xmlns:p14="http://schemas.microsoft.com/office/powerpoint/2010/main" val="2839150991"/>
              </p:ext>
            </p:extLst>
          </p:nvPr>
        </p:nvGraphicFramePr>
        <p:xfrm>
          <a:off x="307923" y="3073886"/>
          <a:ext cx="1841893" cy="892303"/>
        </p:xfrm>
        <a:graphic>
          <a:graphicData uri="http://schemas.openxmlformats.org/drawingml/2006/table">
            <a:tbl>
              <a:tblPr firstRow="1" bandRow="1">
                <a:tableStyleId>{5C22544A-7EE6-4342-B048-85BDC9FD1C3A}</a:tableStyleId>
              </a:tblPr>
              <a:tblGrid>
                <a:gridCol w="370901">
                  <a:extLst>
                    <a:ext uri="{9D8B030D-6E8A-4147-A177-3AD203B41FA5}">
                      <a16:colId xmlns:a16="http://schemas.microsoft.com/office/drawing/2014/main" val="20000"/>
                    </a:ext>
                  </a:extLst>
                </a:gridCol>
                <a:gridCol w="1003852">
                  <a:extLst>
                    <a:ext uri="{9D8B030D-6E8A-4147-A177-3AD203B41FA5}">
                      <a16:colId xmlns:a16="http://schemas.microsoft.com/office/drawing/2014/main" val="20002"/>
                    </a:ext>
                  </a:extLst>
                </a:gridCol>
                <a:gridCol w="467140">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CD8-/PD-L1 IC+ (n=37)</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SSP</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0,33 (0,13-0,87)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0.03</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SG</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0,25 (0,06-1,02)</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0.05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aphicFrame>
        <p:nvGraphicFramePr>
          <p:cNvPr id="28" name="Tableau 27"/>
          <p:cNvGraphicFramePr>
            <a:graphicFrameLocks noGrp="1"/>
          </p:cNvGraphicFramePr>
          <p:nvPr>
            <p:extLst>
              <p:ext uri="{D42A27DB-BD31-4B8C-83A1-F6EECF244321}">
                <p14:modId xmlns:p14="http://schemas.microsoft.com/office/powerpoint/2010/main" val="2668259603"/>
              </p:ext>
            </p:extLst>
          </p:nvPr>
        </p:nvGraphicFramePr>
        <p:xfrm>
          <a:off x="2319730" y="3073886"/>
          <a:ext cx="1841893" cy="892303"/>
        </p:xfrm>
        <a:graphic>
          <a:graphicData uri="http://schemas.openxmlformats.org/drawingml/2006/table">
            <a:tbl>
              <a:tblPr firstRow="1" bandRow="1">
                <a:tableStyleId>{5C22544A-7EE6-4342-B048-85BDC9FD1C3A}</a:tableStyleId>
              </a:tblPr>
              <a:tblGrid>
                <a:gridCol w="370901">
                  <a:extLst>
                    <a:ext uri="{9D8B030D-6E8A-4147-A177-3AD203B41FA5}">
                      <a16:colId xmlns:a16="http://schemas.microsoft.com/office/drawing/2014/main" val="20000"/>
                    </a:ext>
                  </a:extLst>
                </a:gridCol>
                <a:gridCol w="1003852">
                  <a:extLst>
                    <a:ext uri="{9D8B030D-6E8A-4147-A177-3AD203B41FA5}">
                      <a16:colId xmlns:a16="http://schemas.microsoft.com/office/drawing/2014/main" val="20002"/>
                    </a:ext>
                  </a:extLst>
                </a:gridCol>
                <a:gridCol w="467140">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CD8+/PD-L1 IC+ (n=280)</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SSP</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0,61 (0,46-0,80)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≤0.005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SG</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0,55 (0,38-0,80)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≤0.005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aphicFrame>
        <p:nvGraphicFramePr>
          <p:cNvPr id="29" name="Tableau 28"/>
          <p:cNvGraphicFramePr>
            <a:graphicFrameLocks noGrp="1"/>
          </p:cNvGraphicFramePr>
          <p:nvPr>
            <p:extLst/>
          </p:nvPr>
        </p:nvGraphicFramePr>
        <p:xfrm>
          <a:off x="2635729" y="1223739"/>
          <a:ext cx="1841893" cy="892303"/>
        </p:xfrm>
        <a:graphic>
          <a:graphicData uri="http://schemas.openxmlformats.org/drawingml/2006/table">
            <a:tbl>
              <a:tblPr firstRow="1" bandRow="1">
                <a:tableStyleId>{5C22544A-7EE6-4342-B048-85BDC9FD1C3A}</a:tableStyleId>
              </a:tblPr>
              <a:tblGrid>
                <a:gridCol w="370901">
                  <a:extLst>
                    <a:ext uri="{9D8B030D-6E8A-4147-A177-3AD203B41FA5}">
                      <a16:colId xmlns:a16="http://schemas.microsoft.com/office/drawing/2014/main" val="20000"/>
                    </a:ext>
                  </a:extLst>
                </a:gridCol>
                <a:gridCol w="1003852">
                  <a:extLst>
                    <a:ext uri="{9D8B030D-6E8A-4147-A177-3AD203B41FA5}">
                      <a16:colId xmlns:a16="http://schemas.microsoft.com/office/drawing/2014/main" val="20002"/>
                    </a:ext>
                  </a:extLst>
                </a:gridCol>
                <a:gridCol w="467140">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CD8+/PD-L1 IC- (n=220)</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PFS</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0,89 (0,66-1,20)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0.45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OS</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0,77 (0,50-1,17)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0.21</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aphicFrame>
        <p:nvGraphicFramePr>
          <p:cNvPr id="33" name="Tableau 32"/>
          <p:cNvGraphicFramePr>
            <a:graphicFrameLocks noGrp="1"/>
          </p:cNvGraphicFramePr>
          <p:nvPr>
            <p:extLst>
              <p:ext uri="{D42A27DB-BD31-4B8C-83A1-F6EECF244321}">
                <p14:modId xmlns:p14="http://schemas.microsoft.com/office/powerpoint/2010/main" val="2103082436"/>
              </p:ext>
            </p:extLst>
          </p:nvPr>
        </p:nvGraphicFramePr>
        <p:xfrm>
          <a:off x="6986893" y="1223739"/>
          <a:ext cx="1841893" cy="892303"/>
        </p:xfrm>
        <a:graphic>
          <a:graphicData uri="http://schemas.openxmlformats.org/drawingml/2006/table">
            <a:tbl>
              <a:tblPr firstRow="1" bandRow="1">
                <a:tableStyleId>{5C22544A-7EE6-4342-B048-85BDC9FD1C3A}</a:tableStyleId>
              </a:tblPr>
              <a:tblGrid>
                <a:gridCol w="370901">
                  <a:extLst>
                    <a:ext uri="{9D8B030D-6E8A-4147-A177-3AD203B41FA5}">
                      <a16:colId xmlns:a16="http://schemas.microsoft.com/office/drawing/2014/main" val="20000"/>
                    </a:ext>
                  </a:extLst>
                </a:gridCol>
                <a:gridCol w="1003852">
                  <a:extLst>
                    <a:ext uri="{9D8B030D-6E8A-4147-A177-3AD203B41FA5}">
                      <a16:colId xmlns:a16="http://schemas.microsoft.com/office/drawing/2014/main" val="20002"/>
                    </a:ext>
                  </a:extLst>
                </a:gridCol>
                <a:gridCol w="467140">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BRCA1/2 mut/PD-L1 IC- (n=44)</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SSP</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0,77 (0,37-1,61)</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0.45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SG</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0,85 (0,29-2,43)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0.21</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aphicFrame>
        <p:nvGraphicFramePr>
          <p:cNvPr id="34" name="Tableau 33"/>
          <p:cNvGraphicFramePr>
            <a:graphicFrameLocks noGrp="1"/>
          </p:cNvGraphicFramePr>
          <p:nvPr>
            <p:extLst>
              <p:ext uri="{D42A27DB-BD31-4B8C-83A1-F6EECF244321}">
                <p14:modId xmlns:p14="http://schemas.microsoft.com/office/powerpoint/2010/main" val="3251769037"/>
              </p:ext>
            </p:extLst>
          </p:nvPr>
        </p:nvGraphicFramePr>
        <p:xfrm>
          <a:off x="4582473" y="3073886"/>
          <a:ext cx="2060169" cy="892303"/>
        </p:xfrm>
        <a:graphic>
          <a:graphicData uri="http://schemas.openxmlformats.org/drawingml/2006/table">
            <a:tbl>
              <a:tblPr firstRow="1" bandRow="1">
                <a:tableStyleId>{5C22544A-7EE6-4342-B048-85BDC9FD1C3A}</a:tableStyleId>
              </a:tblPr>
              <a:tblGrid>
                <a:gridCol w="414855">
                  <a:extLst>
                    <a:ext uri="{9D8B030D-6E8A-4147-A177-3AD203B41FA5}">
                      <a16:colId xmlns:a16="http://schemas.microsoft.com/office/drawing/2014/main" val="20000"/>
                    </a:ext>
                  </a:extLst>
                </a:gridCol>
                <a:gridCol w="1122815">
                  <a:extLst>
                    <a:ext uri="{9D8B030D-6E8A-4147-A177-3AD203B41FA5}">
                      <a16:colId xmlns:a16="http://schemas.microsoft.com/office/drawing/2014/main" val="20002"/>
                    </a:ext>
                  </a:extLst>
                </a:gridCol>
                <a:gridCol w="522499">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BRCA1/2 non mut/PD-L1 IC+ (n=257)</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SSP</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0,63 (0,48-0,83)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≤0.005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SG</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0,62 (0,43-0,91)</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0.01</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aphicFrame>
        <p:nvGraphicFramePr>
          <p:cNvPr id="35" name="Tableau 34"/>
          <p:cNvGraphicFramePr>
            <a:graphicFrameLocks noGrp="1"/>
          </p:cNvGraphicFramePr>
          <p:nvPr>
            <p:extLst>
              <p:ext uri="{D42A27DB-BD31-4B8C-83A1-F6EECF244321}">
                <p14:modId xmlns:p14="http://schemas.microsoft.com/office/powerpoint/2010/main" val="3226565946"/>
              </p:ext>
            </p:extLst>
          </p:nvPr>
        </p:nvGraphicFramePr>
        <p:xfrm>
          <a:off x="6772393" y="3073886"/>
          <a:ext cx="1841893" cy="892303"/>
        </p:xfrm>
        <a:graphic>
          <a:graphicData uri="http://schemas.openxmlformats.org/drawingml/2006/table">
            <a:tbl>
              <a:tblPr firstRow="1" bandRow="1">
                <a:tableStyleId>{5C22544A-7EE6-4342-B048-85BDC9FD1C3A}</a:tableStyleId>
              </a:tblPr>
              <a:tblGrid>
                <a:gridCol w="370901">
                  <a:extLst>
                    <a:ext uri="{9D8B030D-6E8A-4147-A177-3AD203B41FA5}">
                      <a16:colId xmlns:a16="http://schemas.microsoft.com/office/drawing/2014/main" val="20000"/>
                    </a:ext>
                  </a:extLst>
                </a:gridCol>
                <a:gridCol w="1003852">
                  <a:extLst>
                    <a:ext uri="{9D8B030D-6E8A-4147-A177-3AD203B41FA5}">
                      <a16:colId xmlns:a16="http://schemas.microsoft.com/office/drawing/2014/main" val="20002"/>
                    </a:ext>
                  </a:extLst>
                </a:gridCol>
                <a:gridCol w="467140">
                  <a:extLst>
                    <a:ext uri="{9D8B030D-6E8A-4147-A177-3AD203B41FA5}">
                      <a16:colId xmlns:a16="http://schemas.microsoft.com/office/drawing/2014/main" val="20001"/>
                    </a:ext>
                  </a:extLst>
                </a:gridCol>
              </a:tblGrid>
              <a:tr h="156007">
                <a:tc gridSpan="3">
                  <a:txBody>
                    <a:bodyPr/>
                    <a:lstStyle/>
                    <a:p>
                      <a:pPr algn="ctr"/>
                      <a:r>
                        <a:rPr lang="fr-FR" sz="900" b="0">
                          <a:solidFill>
                            <a:schemeClr val="bg1"/>
                          </a:solidFill>
                          <a:latin typeface="Arial" panose="020B0604020202020204" pitchFamily="34" charset="0"/>
                          <a:cs typeface="Arial" panose="020B0604020202020204" pitchFamily="34" charset="0"/>
                        </a:rPr>
                        <a:t>BRCA1/2 mut/PD-L1 IC+ (n=45)</a:t>
                      </a: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8388">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800" b="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HR (95% CI)</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800" b="0">
                          <a:solidFill>
                            <a:schemeClr val="bg2"/>
                          </a:solidFill>
                          <a:latin typeface="Arial" panose="020B0604020202020204" pitchFamily="34" charset="0"/>
                          <a:cs typeface="Arial" panose="020B0604020202020204" pitchFamily="34" charset="0"/>
                        </a:rPr>
                        <a:t>P 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68388">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SSP</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0,45 (0,21-0,96)</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0.04</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8388">
                <a:tc>
                  <a:txBody>
                    <a:bodyPr/>
                    <a:lstStyle/>
                    <a:p>
                      <a:pPr marL="0" marR="0" indent="0" algn="l"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SG</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0,55 (0,26-2,85)</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0.82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6" name="Forme libre 5"/>
          <p:cNvSpPr/>
          <p:nvPr/>
        </p:nvSpPr>
        <p:spPr>
          <a:xfrm>
            <a:off x="2104697" y="1340069"/>
            <a:ext cx="394137" cy="409903"/>
          </a:xfrm>
          <a:custGeom>
            <a:avLst/>
            <a:gdLst>
              <a:gd name="connsiteX0" fmla="*/ 0 w 394137"/>
              <a:gd name="connsiteY0" fmla="*/ 331075 h 331075"/>
              <a:gd name="connsiteX1" fmla="*/ 0 w 394137"/>
              <a:gd name="connsiteY1" fmla="*/ 0 h 331075"/>
              <a:gd name="connsiteX2" fmla="*/ 394137 w 394137"/>
              <a:gd name="connsiteY2" fmla="*/ 0 h 331075"/>
            </a:gdLst>
            <a:ahLst/>
            <a:cxnLst>
              <a:cxn ang="0">
                <a:pos x="connsiteX0" y="connsiteY0"/>
              </a:cxn>
              <a:cxn ang="0">
                <a:pos x="connsiteX1" y="connsiteY1"/>
              </a:cxn>
              <a:cxn ang="0">
                <a:pos x="connsiteX2" y="connsiteY2"/>
              </a:cxn>
            </a:cxnLst>
            <a:rect l="l" t="t" r="r" b="b"/>
            <a:pathLst>
              <a:path w="394137" h="331075">
                <a:moveTo>
                  <a:pt x="0" y="331075"/>
                </a:moveTo>
                <a:lnTo>
                  <a:pt x="0" y="0"/>
                </a:lnTo>
                <a:lnTo>
                  <a:pt x="394137" y="0"/>
                </a:lnTo>
              </a:path>
            </a:pathLst>
          </a:custGeom>
          <a:noFill/>
          <a:ln w="19050">
            <a:solidFill>
              <a:schemeClr val="accent5"/>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7" name="Forme libre 36"/>
          <p:cNvSpPr/>
          <p:nvPr/>
        </p:nvSpPr>
        <p:spPr>
          <a:xfrm>
            <a:off x="6592756" y="1340069"/>
            <a:ext cx="394137" cy="709804"/>
          </a:xfrm>
          <a:custGeom>
            <a:avLst/>
            <a:gdLst>
              <a:gd name="connsiteX0" fmla="*/ 0 w 394137"/>
              <a:gd name="connsiteY0" fmla="*/ 331075 h 331075"/>
              <a:gd name="connsiteX1" fmla="*/ 0 w 394137"/>
              <a:gd name="connsiteY1" fmla="*/ 0 h 331075"/>
              <a:gd name="connsiteX2" fmla="*/ 394137 w 394137"/>
              <a:gd name="connsiteY2" fmla="*/ 0 h 331075"/>
            </a:gdLst>
            <a:ahLst/>
            <a:cxnLst>
              <a:cxn ang="0">
                <a:pos x="connsiteX0" y="connsiteY0"/>
              </a:cxn>
              <a:cxn ang="0">
                <a:pos x="connsiteX1" y="connsiteY1"/>
              </a:cxn>
              <a:cxn ang="0">
                <a:pos x="connsiteX2" y="connsiteY2"/>
              </a:cxn>
            </a:cxnLst>
            <a:rect l="l" t="t" r="r" b="b"/>
            <a:pathLst>
              <a:path w="394137" h="331075">
                <a:moveTo>
                  <a:pt x="0" y="331075"/>
                </a:moveTo>
                <a:lnTo>
                  <a:pt x="0" y="0"/>
                </a:lnTo>
                <a:lnTo>
                  <a:pt x="394137" y="0"/>
                </a:lnTo>
              </a:path>
            </a:pathLst>
          </a:custGeom>
          <a:noFill/>
          <a:ln w="19050">
            <a:solidFill>
              <a:schemeClr val="accent5"/>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Forme libre 37"/>
          <p:cNvSpPr/>
          <p:nvPr/>
        </p:nvSpPr>
        <p:spPr>
          <a:xfrm rot="5400000">
            <a:off x="6451289" y="2564547"/>
            <a:ext cx="394137" cy="545716"/>
          </a:xfrm>
          <a:custGeom>
            <a:avLst/>
            <a:gdLst>
              <a:gd name="connsiteX0" fmla="*/ 0 w 394137"/>
              <a:gd name="connsiteY0" fmla="*/ 331075 h 331075"/>
              <a:gd name="connsiteX1" fmla="*/ 0 w 394137"/>
              <a:gd name="connsiteY1" fmla="*/ 0 h 331075"/>
              <a:gd name="connsiteX2" fmla="*/ 394137 w 394137"/>
              <a:gd name="connsiteY2" fmla="*/ 0 h 331075"/>
            </a:gdLst>
            <a:ahLst/>
            <a:cxnLst>
              <a:cxn ang="0">
                <a:pos x="connsiteX0" y="connsiteY0"/>
              </a:cxn>
              <a:cxn ang="0">
                <a:pos x="connsiteX1" y="connsiteY1"/>
              </a:cxn>
              <a:cxn ang="0">
                <a:pos x="connsiteX2" y="connsiteY2"/>
              </a:cxn>
            </a:cxnLst>
            <a:rect l="l" t="t" r="r" b="b"/>
            <a:pathLst>
              <a:path w="394137" h="331075">
                <a:moveTo>
                  <a:pt x="0" y="331075"/>
                </a:moveTo>
                <a:lnTo>
                  <a:pt x="0" y="0"/>
                </a:lnTo>
                <a:lnTo>
                  <a:pt x="394137" y="0"/>
                </a:lnTo>
              </a:path>
            </a:pathLst>
          </a:custGeom>
          <a:noFill/>
          <a:ln w="19050">
            <a:solidFill>
              <a:schemeClr val="tx1"/>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8" name="Connecteur droit 7"/>
          <p:cNvCxnSpPr/>
          <p:nvPr/>
        </p:nvCxnSpPr>
        <p:spPr>
          <a:xfrm>
            <a:off x="5932476" y="2690094"/>
            <a:ext cx="0" cy="383792"/>
          </a:xfrm>
          <a:prstGeom prst="line">
            <a:avLst/>
          </a:prstGeom>
          <a:noFill/>
          <a:ln w="19050">
            <a:solidFill>
              <a:schemeClr val="accent3"/>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cxnSp>
      <p:cxnSp>
        <p:nvCxnSpPr>
          <p:cNvPr id="44" name="Connecteur droit 43"/>
          <p:cNvCxnSpPr/>
          <p:nvPr/>
        </p:nvCxnSpPr>
        <p:spPr>
          <a:xfrm>
            <a:off x="1275549" y="2690094"/>
            <a:ext cx="0" cy="383792"/>
          </a:xfrm>
          <a:prstGeom prst="line">
            <a:avLst/>
          </a:prstGeom>
          <a:noFill/>
          <a:ln w="19050">
            <a:solidFill>
              <a:schemeClr val="accent3"/>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cxnSp>
      <p:sp>
        <p:nvSpPr>
          <p:cNvPr id="46" name="Forme libre 45"/>
          <p:cNvSpPr/>
          <p:nvPr/>
        </p:nvSpPr>
        <p:spPr>
          <a:xfrm rot="5400000">
            <a:off x="1956140" y="2288918"/>
            <a:ext cx="278411" cy="1080763"/>
          </a:xfrm>
          <a:custGeom>
            <a:avLst/>
            <a:gdLst>
              <a:gd name="connsiteX0" fmla="*/ 0 w 394137"/>
              <a:gd name="connsiteY0" fmla="*/ 331075 h 331075"/>
              <a:gd name="connsiteX1" fmla="*/ 0 w 394137"/>
              <a:gd name="connsiteY1" fmla="*/ 0 h 331075"/>
              <a:gd name="connsiteX2" fmla="*/ 394137 w 394137"/>
              <a:gd name="connsiteY2" fmla="*/ 0 h 331075"/>
            </a:gdLst>
            <a:ahLst/>
            <a:cxnLst>
              <a:cxn ang="0">
                <a:pos x="connsiteX0" y="connsiteY0"/>
              </a:cxn>
              <a:cxn ang="0">
                <a:pos x="connsiteX1" y="connsiteY1"/>
              </a:cxn>
              <a:cxn ang="0">
                <a:pos x="connsiteX2" y="connsiteY2"/>
              </a:cxn>
            </a:cxnLst>
            <a:rect l="l" t="t" r="r" b="b"/>
            <a:pathLst>
              <a:path w="394137" h="331075">
                <a:moveTo>
                  <a:pt x="0" y="331075"/>
                </a:moveTo>
                <a:lnTo>
                  <a:pt x="0" y="0"/>
                </a:lnTo>
                <a:lnTo>
                  <a:pt x="394137" y="0"/>
                </a:lnTo>
              </a:path>
            </a:pathLst>
          </a:custGeom>
          <a:noFill/>
          <a:ln w="19050">
            <a:solidFill>
              <a:schemeClr val="tx1"/>
            </a:solidFill>
            <a:headEnd type="none" w="med" len="med"/>
            <a:tailEnd type="triangl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8"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Emens LA et al., SABCS 2018, GS1-04</a:t>
            </a:r>
          </a:p>
        </p:txBody>
      </p:sp>
    </p:spTree>
    <p:extLst>
      <p:ext uri="{BB962C8B-B14F-4D97-AF65-F5344CB8AC3E}">
        <p14:creationId xmlns:p14="http://schemas.microsoft.com/office/powerpoint/2010/main" val="364125801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88" y="1747203"/>
            <a:ext cx="7716223" cy="230832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b="1" dirty="0">
                <a:solidFill>
                  <a:srgbClr val="DE3411"/>
                </a:solidFill>
                <a:latin typeface="Arial" charset="0"/>
              </a:rPr>
              <a:t>Résultats d'efficacité de l'étude CIBOMA / 2004-01 GEICAM / 2003-011:</a:t>
            </a:r>
            <a:br>
              <a:rPr lang="fr-FR" b="1" dirty="0">
                <a:solidFill>
                  <a:srgbClr val="DE3411"/>
                </a:solidFill>
                <a:latin typeface="Arial" charset="0"/>
              </a:rPr>
            </a:br>
            <a:r>
              <a:rPr lang="fr-FR" b="1" dirty="0">
                <a:solidFill>
                  <a:srgbClr val="DE3411"/>
                </a:solidFill>
                <a:latin typeface="Arial" charset="0"/>
              </a:rPr>
              <a:t>Un essai de phase III randomisé évaluant la </a:t>
            </a:r>
            <a:r>
              <a:rPr lang="fr-FR" b="1" dirty="0" err="1">
                <a:solidFill>
                  <a:srgbClr val="DE3411"/>
                </a:solidFill>
                <a:latin typeface="Arial" charset="0"/>
              </a:rPr>
              <a:t>capécitabine</a:t>
            </a:r>
            <a:r>
              <a:rPr lang="fr-FR" b="1" dirty="0">
                <a:solidFill>
                  <a:srgbClr val="DE3411"/>
                </a:solidFill>
                <a:latin typeface="Arial" charset="0"/>
              </a:rPr>
              <a:t> comme adjuvant après une chimiothérapie standard chez des patientes atteintes d'un cancer du sein triple négatif précoce.</a:t>
            </a:r>
            <a:endParaRPr lang="en-US"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i="1">
                <a:solidFill>
                  <a:prstClr val="black">
                    <a:lumMod val="65000"/>
                    <a:lumOff val="35000"/>
                  </a:prstClr>
                </a:solidFill>
                <a:latin typeface="Arial"/>
                <a:cs typeface="Arial"/>
              </a:rPr>
              <a:t>Martin M et al., </a:t>
            </a:r>
            <a:br>
              <a:rPr lang="en-US" sz="1600" i="1">
                <a:solidFill>
                  <a:prstClr val="black">
                    <a:lumMod val="65000"/>
                    <a:lumOff val="35000"/>
                  </a:prstClr>
                </a:solidFill>
                <a:latin typeface="Arial"/>
                <a:cs typeface="Arial"/>
              </a:rPr>
            </a:br>
            <a:r>
              <a:rPr lang="en-US" sz="1600" i="1">
                <a:solidFill>
                  <a:prstClr val="black">
                    <a:lumMod val="65000"/>
                    <a:lumOff val="35000"/>
                  </a:prstClr>
                </a:solidFill>
                <a:latin typeface="Arial"/>
                <a:cs typeface="Arial"/>
              </a:rPr>
              <a:t>SABCS 2018, GS2-05</a:t>
            </a:r>
          </a:p>
        </p:txBody>
      </p:sp>
      <p:cxnSp>
        <p:nvCxnSpPr>
          <p:cNvPr id="4" name="Connecteur droit 3"/>
          <p:cNvCxnSpPr>
            <a:cxnSpLocks/>
          </p:cNvCxnSpPr>
          <p:nvPr/>
        </p:nvCxnSpPr>
        <p:spPr>
          <a:xfrm>
            <a:off x="2383277" y="4326903"/>
            <a:ext cx="562008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102</a:t>
            </a:fld>
            <a:endParaRPr lang="fr-FR"/>
          </a:p>
        </p:txBody>
      </p:sp>
    </p:spTree>
    <p:extLst>
      <p:ext uri="{BB962C8B-B14F-4D97-AF65-F5344CB8AC3E}">
        <p14:creationId xmlns:p14="http://schemas.microsoft.com/office/powerpoint/2010/main" val="350546513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11285" y="1405044"/>
            <a:ext cx="8482519" cy="2258402"/>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 name="Espace réservé du numéro de diapositive 3"/>
          <p:cNvSpPr>
            <a:spLocks noGrp="1"/>
          </p:cNvSpPr>
          <p:nvPr>
            <p:ph type="sldNum" sz="quarter" idx="12"/>
          </p:nvPr>
        </p:nvSpPr>
        <p:spPr/>
        <p:txBody>
          <a:bodyPr/>
          <a:lstStyle/>
          <a:p>
            <a:fld id="{76861F4E-8E8E-E94F-821D-72AEE8E804B0}" type="slidenum">
              <a:rPr lang="fr-FR" smtClean="0"/>
              <a:pPr/>
              <a:t>103</a:t>
            </a:fld>
            <a:endParaRPr lang="fr-FR"/>
          </a:p>
        </p:txBody>
      </p:sp>
      <p:sp>
        <p:nvSpPr>
          <p:cNvPr id="2" name="Titre 1"/>
          <p:cNvSpPr>
            <a:spLocks noGrp="1"/>
          </p:cNvSpPr>
          <p:nvPr>
            <p:ph type="title" idx="4294967295"/>
          </p:nvPr>
        </p:nvSpPr>
        <p:spPr>
          <a:xfrm>
            <a:off x="168275" y="810125"/>
            <a:ext cx="8975725" cy="375680"/>
          </a:xfrm>
        </p:spPr>
        <p:txBody>
          <a:bodyPr/>
          <a:lstStyle/>
          <a:p>
            <a:r>
              <a:rPr lang="en-US" sz="1800"/>
              <a:t>CIBOMA/2004-01_ GEICAM/2003-11: </a:t>
            </a:r>
            <a:r>
              <a:rPr lang="en-US" sz="1800" err="1"/>
              <a:t>capecitabine</a:t>
            </a:r>
            <a:r>
              <a:rPr lang="en-US" sz="1800"/>
              <a:t> adjuvant </a:t>
            </a:r>
            <a:r>
              <a:rPr lang="en-US" sz="1800" err="1"/>
              <a:t>dans</a:t>
            </a:r>
            <a:r>
              <a:rPr lang="en-US" sz="1800"/>
              <a:t> les TNBC</a:t>
            </a:r>
            <a:endParaRPr lang="fr-FR" sz="1800"/>
          </a:p>
        </p:txBody>
      </p:sp>
      <p:sp>
        <p:nvSpPr>
          <p:cNvPr id="7" name="Espace réservé du contenu 3"/>
          <p:cNvSpPr>
            <a:spLocks noGrp="1"/>
          </p:cNvSpPr>
          <p:nvPr>
            <p:ph idx="4294967295"/>
          </p:nvPr>
        </p:nvSpPr>
        <p:spPr>
          <a:xfrm>
            <a:off x="466928" y="3725943"/>
            <a:ext cx="8112867" cy="1015663"/>
          </a:xfrm>
        </p:spPr>
        <p:txBody>
          <a:bodyPr wrap="square">
            <a:spAutoFit/>
          </a:bodyPr>
          <a:lstStyle/>
          <a:p>
            <a:pPr marL="203597" indent="-203597">
              <a:lnSpc>
                <a:spcPts val="1800"/>
              </a:lnSpc>
              <a:spcBef>
                <a:spcPts val="0"/>
              </a:spcBef>
            </a:pPr>
            <a:r>
              <a:rPr lang="en-US" sz="1500"/>
              <a:t>6 cy. de CT standard </a:t>
            </a:r>
            <a:r>
              <a:rPr lang="en-US" sz="1500" err="1"/>
              <a:t>obligatoire</a:t>
            </a:r>
            <a:r>
              <a:rPr lang="en-US" sz="1500"/>
              <a:t> </a:t>
            </a:r>
            <a:r>
              <a:rPr lang="en-US" sz="1500" err="1"/>
              <a:t>sauf</a:t>
            </a:r>
            <a:r>
              <a:rPr lang="en-US" sz="1500"/>
              <a:t> </a:t>
            </a:r>
            <a:r>
              <a:rPr lang="en-US" sz="1500" err="1"/>
              <a:t>tumeurs</a:t>
            </a:r>
            <a:r>
              <a:rPr lang="en-US" sz="1500"/>
              <a:t> N0 (4cy. AC </a:t>
            </a:r>
            <a:r>
              <a:rPr lang="en-US" sz="1500" err="1"/>
              <a:t>permis</a:t>
            </a:r>
            <a:r>
              <a:rPr lang="en-US" sz="1500"/>
              <a:t>)</a:t>
            </a:r>
          </a:p>
          <a:p>
            <a:pPr marL="203597" indent="-203597">
              <a:lnSpc>
                <a:spcPts val="1800"/>
              </a:lnSpc>
              <a:spcBef>
                <a:spcPts val="0"/>
              </a:spcBef>
            </a:pPr>
            <a:r>
              <a:rPr lang="en-US" sz="1500" err="1"/>
              <a:t>Critère</a:t>
            </a:r>
            <a:r>
              <a:rPr lang="en-US" sz="1500"/>
              <a:t> principal de </a:t>
            </a:r>
            <a:r>
              <a:rPr lang="en-US" sz="1500" err="1"/>
              <a:t>jugement</a:t>
            </a:r>
            <a:r>
              <a:rPr lang="en-US" sz="1500"/>
              <a:t>: disease-free survival (DFS)</a:t>
            </a:r>
          </a:p>
          <a:p>
            <a:pPr marL="203597" indent="-203597">
              <a:lnSpc>
                <a:spcPts val="1800"/>
              </a:lnSpc>
              <a:spcBef>
                <a:spcPts val="0"/>
              </a:spcBef>
            </a:pPr>
            <a:r>
              <a:rPr lang="en-US" sz="1500" err="1"/>
              <a:t>Critères</a:t>
            </a:r>
            <a:r>
              <a:rPr lang="en-US" sz="1500"/>
              <a:t> </a:t>
            </a:r>
            <a:r>
              <a:rPr lang="en-US" sz="1500" err="1"/>
              <a:t>secondaires</a:t>
            </a:r>
            <a:r>
              <a:rPr lang="en-US" sz="1500"/>
              <a:t>: </a:t>
            </a:r>
            <a:r>
              <a:rPr lang="en-US" sz="1500" err="1"/>
              <a:t>survie</a:t>
            </a:r>
            <a:r>
              <a:rPr lang="en-US" sz="1500"/>
              <a:t> </a:t>
            </a:r>
            <a:r>
              <a:rPr lang="en-US" sz="1500" err="1"/>
              <a:t>globale</a:t>
            </a:r>
            <a:r>
              <a:rPr lang="en-US" sz="1500"/>
              <a:t> (OS), analyses </a:t>
            </a:r>
            <a:r>
              <a:rPr lang="en-US" sz="1500" err="1"/>
              <a:t>en</a:t>
            </a:r>
            <a:r>
              <a:rPr lang="en-US" sz="1500"/>
              <a:t> sous </a:t>
            </a:r>
            <a:r>
              <a:rPr lang="en-US" sz="1500" err="1"/>
              <a:t>groupes</a:t>
            </a:r>
            <a:r>
              <a:rPr lang="en-US" sz="1500"/>
              <a:t>, </a:t>
            </a:r>
            <a:r>
              <a:rPr lang="en-US" sz="1500" err="1"/>
              <a:t>sécurité</a:t>
            </a:r>
            <a:r>
              <a:rPr lang="en-US" sz="1500"/>
              <a:t>, </a:t>
            </a:r>
            <a:r>
              <a:rPr lang="en-US" sz="1500" err="1"/>
              <a:t>biomarqueurs</a:t>
            </a:r>
            <a:endParaRPr lang="en-US" sz="1500"/>
          </a:p>
        </p:txBody>
      </p:sp>
      <p:sp>
        <p:nvSpPr>
          <p:cNvPr id="9" name="Rectangle 8"/>
          <p:cNvSpPr/>
          <p:nvPr/>
        </p:nvSpPr>
        <p:spPr>
          <a:xfrm>
            <a:off x="5953435" y="2602839"/>
            <a:ext cx="2626360" cy="74252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350" b="1">
                <a:solidFill>
                  <a:prstClr val="white"/>
                </a:solidFill>
                <a:latin typeface="Arial" panose="020B0604020202020204" pitchFamily="34" charset="0"/>
                <a:cs typeface="Arial" panose="020B0604020202020204" pitchFamily="34" charset="0"/>
              </a:rPr>
              <a:t>Observation</a:t>
            </a:r>
            <a:endParaRPr lang="en-US" altLang="zh-CN" sz="1100">
              <a:solidFill>
                <a:prstClr val="white"/>
              </a:solidFill>
              <a:latin typeface="Arial" panose="020B0604020202020204" pitchFamily="34" charset="0"/>
              <a:cs typeface="Arial" panose="020B0604020202020204" pitchFamily="34" charset="0"/>
            </a:endParaRPr>
          </a:p>
        </p:txBody>
      </p:sp>
      <p:sp>
        <p:nvSpPr>
          <p:cNvPr id="10" name="Rectangle 9"/>
          <p:cNvSpPr/>
          <p:nvPr/>
        </p:nvSpPr>
        <p:spPr>
          <a:xfrm>
            <a:off x="5953434" y="1502727"/>
            <a:ext cx="2626361" cy="9802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350" b="1" err="1">
                <a:solidFill>
                  <a:prstClr val="white"/>
                </a:solidFill>
                <a:latin typeface="Arial" panose="020B0604020202020204" pitchFamily="34" charset="0"/>
                <a:cs typeface="Arial" panose="020B0604020202020204" pitchFamily="34" charset="0"/>
              </a:rPr>
              <a:t>Capecitabine</a:t>
            </a:r>
            <a:r>
              <a:rPr lang="en-US" altLang="zh-CN" sz="1350" b="1">
                <a:solidFill>
                  <a:prstClr val="white"/>
                </a:solidFill>
                <a:latin typeface="Arial" panose="020B0604020202020204" pitchFamily="34" charset="0"/>
                <a:cs typeface="Arial" panose="020B0604020202020204" pitchFamily="34" charset="0"/>
              </a:rPr>
              <a:t> </a:t>
            </a:r>
            <a:br>
              <a:rPr lang="en-US" altLang="zh-CN" sz="1350" b="1">
                <a:solidFill>
                  <a:prstClr val="white"/>
                </a:solidFill>
                <a:latin typeface="Arial" panose="020B0604020202020204" pitchFamily="34" charset="0"/>
                <a:cs typeface="Arial" panose="020B0604020202020204" pitchFamily="34" charset="0"/>
              </a:rPr>
            </a:br>
            <a:r>
              <a:rPr lang="en-US" altLang="zh-CN" sz="1350">
                <a:solidFill>
                  <a:prstClr val="white"/>
                </a:solidFill>
                <a:latin typeface="Arial" panose="020B0604020202020204" pitchFamily="34" charset="0"/>
                <a:cs typeface="Arial" panose="020B0604020202020204" pitchFamily="34" charset="0"/>
              </a:rPr>
              <a:t>1000mg/m2 </a:t>
            </a:r>
            <a:r>
              <a:rPr lang="en-US" altLang="zh-CN" sz="1350" err="1">
                <a:solidFill>
                  <a:prstClr val="white"/>
                </a:solidFill>
                <a:latin typeface="Arial" panose="020B0604020202020204" pitchFamily="34" charset="0"/>
                <a:cs typeface="Arial" panose="020B0604020202020204" pitchFamily="34" charset="0"/>
              </a:rPr>
              <a:t>p.o.</a:t>
            </a:r>
            <a:r>
              <a:rPr lang="en-US" altLang="zh-CN" sz="1350">
                <a:solidFill>
                  <a:prstClr val="white"/>
                </a:solidFill>
                <a:latin typeface="Arial" panose="020B0604020202020204" pitchFamily="34" charset="0"/>
                <a:cs typeface="Arial" panose="020B0604020202020204" pitchFamily="34" charset="0"/>
              </a:rPr>
              <a:t>, </a:t>
            </a:r>
            <a:br>
              <a:rPr lang="en-US" altLang="zh-CN" sz="1350">
                <a:solidFill>
                  <a:prstClr val="white"/>
                </a:solidFill>
                <a:latin typeface="Arial" panose="020B0604020202020204" pitchFamily="34" charset="0"/>
                <a:cs typeface="Arial" panose="020B0604020202020204" pitchFamily="34" charset="0"/>
              </a:rPr>
            </a:br>
            <a:r>
              <a:rPr lang="en-US" altLang="zh-CN" sz="1350">
                <a:solidFill>
                  <a:prstClr val="white"/>
                </a:solidFill>
                <a:latin typeface="Arial" panose="020B0604020202020204" pitchFamily="34" charset="0"/>
                <a:cs typeface="Arial" panose="020B0604020202020204" pitchFamily="34" charset="0"/>
              </a:rPr>
              <a:t>bid x 14 </a:t>
            </a:r>
            <a:r>
              <a:rPr lang="en-US" altLang="zh-CN" sz="1350" err="1">
                <a:solidFill>
                  <a:prstClr val="white"/>
                </a:solidFill>
                <a:latin typeface="Arial" panose="020B0604020202020204" pitchFamily="34" charset="0"/>
                <a:cs typeface="Arial" panose="020B0604020202020204" pitchFamily="34" charset="0"/>
              </a:rPr>
              <a:t>jours</a:t>
            </a:r>
            <a:r>
              <a:rPr lang="en-US" altLang="zh-CN" sz="1350">
                <a:solidFill>
                  <a:prstClr val="white"/>
                </a:solidFill>
                <a:latin typeface="Arial" panose="020B0604020202020204" pitchFamily="34" charset="0"/>
                <a:cs typeface="Arial" panose="020B0604020202020204" pitchFamily="34" charset="0"/>
              </a:rPr>
              <a:t> </a:t>
            </a:r>
            <a:r>
              <a:rPr lang="en-US" altLang="zh-CN" sz="1350" err="1">
                <a:solidFill>
                  <a:prstClr val="white"/>
                </a:solidFill>
                <a:latin typeface="Arial" panose="020B0604020202020204" pitchFamily="34" charset="0"/>
                <a:cs typeface="Arial" panose="020B0604020202020204" pitchFamily="34" charset="0"/>
              </a:rPr>
              <a:t>tous</a:t>
            </a:r>
            <a:r>
              <a:rPr lang="en-US" altLang="zh-CN" sz="1350">
                <a:solidFill>
                  <a:prstClr val="white"/>
                </a:solidFill>
                <a:latin typeface="Arial" panose="020B0604020202020204" pitchFamily="34" charset="0"/>
                <a:cs typeface="Arial" panose="020B0604020202020204" pitchFamily="34" charset="0"/>
              </a:rPr>
              <a:t> les 21 </a:t>
            </a:r>
            <a:r>
              <a:rPr lang="en-US" altLang="zh-CN" sz="1350" err="1">
                <a:solidFill>
                  <a:prstClr val="white"/>
                </a:solidFill>
                <a:latin typeface="Arial" panose="020B0604020202020204" pitchFamily="34" charset="0"/>
                <a:cs typeface="Arial" panose="020B0604020202020204" pitchFamily="34" charset="0"/>
              </a:rPr>
              <a:t>jours</a:t>
            </a:r>
            <a:br>
              <a:rPr lang="en-US" altLang="zh-CN" sz="1350">
                <a:solidFill>
                  <a:prstClr val="white"/>
                </a:solidFill>
                <a:latin typeface="Arial" panose="020B0604020202020204" pitchFamily="34" charset="0"/>
                <a:cs typeface="Arial" panose="020B0604020202020204" pitchFamily="34" charset="0"/>
              </a:rPr>
            </a:br>
            <a:r>
              <a:rPr lang="en-US" altLang="zh-CN" sz="1350">
                <a:solidFill>
                  <a:prstClr val="white"/>
                </a:solidFill>
                <a:latin typeface="Arial" panose="020B0604020202020204" pitchFamily="34" charset="0"/>
                <a:cs typeface="Arial" panose="020B0604020202020204" pitchFamily="34" charset="0"/>
              </a:rPr>
              <a:t>x 8 cycles</a:t>
            </a:r>
            <a:endParaRPr lang="en-US" altLang="zh-CN" sz="1100">
              <a:solidFill>
                <a:prstClr val="white"/>
              </a:solidFill>
              <a:latin typeface="Arial" panose="020B0604020202020204" pitchFamily="34" charset="0"/>
              <a:cs typeface="Arial" panose="020B0604020202020204" pitchFamily="34" charset="0"/>
            </a:endParaRPr>
          </a:p>
        </p:txBody>
      </p:sp>
      <p:cxnSp>
        <p:nvCxnSpPr>
          <p:cNvPr id="12" name="Connecteur droit 11"/>
          <p:cNvCxnSpPr>
            <a:cxnSpLocks/>
            <a:stCxn id="15" idx="3"/>
            <a:endCxn id="23" idx="1"/>
          </p:cNvCxnSpPr>
          <p:nvPr/>
        </p:nvCxnSpPr>
        <p:spPr>
          <a:xfrm>
            <a:off x="2386560" y="2347734"/>
            <a:ext cx="493737" cy="161583"/>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5111480" y="2656137"/>
            <a:ext cx="349066"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spcBef>
                <a:spcPts val="450"/>
              </a:spcBef>
              <a:buSzPct val="100000"/>
            </a:pPr>
            <a:r>
              <a:rPr lang="en-US" altLang="zh-CN" sz="900" b="1">
                <a:solidFill>
                  <a:srgbClr val="1F497D"/>
                </a:solidFill>
                <a:latin typeface="Arial" panose="020B0604020202020204" pitchFamily="34" charset="0"/>
                <a:cs typeface="Arial" panose="020B0604020202020204" pitchFamily="34" charset="0"/>
              </a:rPr>
              <a:t>1:1</a:t>
            </a:r>
            <a:endParaRPr lang="en-US" altLang="zh-CN" sz="900">
              <a:solidFill>
                <a:srgbClr val="1F497D"/>
              </a:solidFill>
              <a:latin typeface="Arial" panose="020B0604020202020204" pitchFamily="34" charset="0"/>
              <a:cs typeface="Arial" panose="020B0604020202020204" pitchFamily="34" charset="0"/>
            </a:endParaRPr>
          </a:p>
        </p:txBody>
      </p:sp>
      <p:sp>
        <p:nvSpPr>
          <p:cNvPr id="15" name="Espace réservé du contenu 2"/>
          <p:cNvSpPr txBox="1">
            <a:spLocks/>
          </p:cNvSpPr>
          <p:nvPr/>
        </p:nvSpPr>
        <p:spPr>
          <a:xfrm>
            <a:off x="393892" y="1516737"/>
            <a:ext cx="1992668" cy="1661993"/>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72000" indent="-72000">
              <a:buFont typeface="Arial" panose="020B0604020202020204" pitchFamily="34" charset="0"/>
              <a:buChar char="•"/>
            </a:pPr>
            <a:r>
              <a:rPr lang="en-US" sz="1200">
                <a:solidFill>
                  <a:srgbClr val="595959"/>
                </a:solidFill>
              </a:rPr>
              <a:t>TNBC:ER-, PR-, HER– </a:t>
            </a:r>
          </a:p>
          <a:p>
            <a:pPr marL="72000" indent="-72000">
              <a:buFont typeface="Arial" panose="020B0604020202020204" pitchFamily="34" charset="0"/>
              <a:buChar char="•"/>
            </a:pPr>
            <a:r>
              <a:rPr lang="en-US" sz="1200">
                <a:solidFill>
                  <a:srgbClr val="595959"/>
                </a:solidFill>
              </a:rPr>
              <a:t>T1c-T3, N0-N3a*, M0</a:t>
            </a:r>
          </a:p>
          <a:p>
            <a:pPr marL="72000" indent="-72000">
              <a:buFont typeface="Arial" panose="020B0604020202020204" pitchFamily="34" charset="0"/>
              <a:buChar char="•"/>
            </a:pPr>
            <a:r>
              <a:rPr lang="en-US" sz="1200">
                <a:solidFill>
                  <a:srgbClr val="595959"/>
                </a:solidFill>
              </a:rPr>
              <a:t>CT </a:t>
            </a:r>
            <a:r>
              <a:rPr lang="en-US" sz="1200" err="1">
                <a:solidFill>
                  <a:srgbClr val="595959"/>
                </a:solidFill>
              </a:rPr>
              <a:t>adj</a:t>
            </a:r>
            <a:r>
              <a:rPr lang="en-US" sz="1200">
                <a:solidFill>
                  <a:srgbClr val="595959"/>
                </a:solidFill>
              </a:rPr>
              <a:t> </a:t>
            </a:r>
            <a:r>
              <a:rPr lang="en-US" sz="1200" err="1">
                <a:solidFill>
                  <a:srgbClr val="595959"/>
                </a:solidFill>
              </a:rPr>
              <a:t>ou</a:t>
            </a:r>
            <a:r>
              <a:rPr lang="en-US" sz="1200">
                <a:solidFill>
                  <a:srgbClr val="595959"/>
                </a:solidFill>
              </a:rPr>
              <a:t> </a:t>
            </a:r>
            <a:r>
              <a:rPr lang="en-US" sz="1200" err="1">
                <a:solidFill>
                  <a:srgbClr val="595959"/>
                </a:solidFill>
              </a:rPr>
              <a:t>neoadj</a:t>
            </a:r>
            <a:r>
              <a:rPr lang="en-US" sz="1200">
                <a:solidFill>
                  <a:srgbClr val="595959"/>
                </a:solidFill>
              </a:rPr>
              <a:t> standard (</a:t>
            </a:r>
            <a:r>
              <a:rPr lang="en-US" sz="1200" err="1">
                <a:solidFill>
                  <a:srgbClr val="595959"/>
                </a:solidFill>
              </a:rPr>
              <a:t>anthras</a:t>
            </a:r>
            <a:r>
              <a:rPr lang="en-US" sz="1200">
                <a:solidFill>
                  <a:srgbClr val="595959"/>
                </a:solidFill>
              </a:rPr>
              <a:t> +/- </a:t>
            </a:r>
            <a:r>
              <a:rPr lang="en-US" sz="1200" err="1">
                <a:solidFill>
                  <a:srgbClr val="595959"/>
                </a:solidFill>
              </a:rPr>
              <a:t>taxanes</a:t>
            </a:r>
            <a:r>
              <a:rPr lang="en-US" sz="1200">
                <a:solidFill>
                  <a:srgbClr val="595959"/>
                </a:solidFill>
              </a:rPr>
              <a:t>)</a:t>
            </a:r>
          </a:p>
          <a:p>
            <a:pPr marL="72000" indent="-72000">
              <a:buFont typeface="Arial" panose="020B0604020202020204" pitchFamily="34" charset="0"/>
              <a:buChar char="•"/>
            </a:pPr>
            <a:r>
              <a:rPr lang="en-US" sz="1200" err="1">
                <a:solidFill>
                  <a:srgbClr val="595959"/>
                </a:solidFill>
              </a:rPr>
              <a:t>Chirurgie</a:t>
            </a:r>
            <a:r>
              <a:rPr lang="en-US" sz="1200">
                <a:solidFill>
                  <a:srgbClr val="595959"/>
                </a:solidFill>
              </a:rPr>
              <a:t> </a:t>
            </a:r>
            <a:r>
              <a:rPr lang="en-US" sz="1200" err="1">
                <a:solidFill>
                  <a:srgbClr val="595959"/>
                </a:solidFill>
              </a:rPr>
              <a:t>en</a:t>
            </a:r>
            <a:r>
              <a:rPr lang="en-US" sz="1200">
                <a:solidFill>
                  <a:srgbClr val="595959"/>
                </a:solidFill>
              </a:rPr>
              <a:t> </a:t>
            </a:r>
            <a:r>
              <a:rPr lang="en-US" sz="1200" err="1">
                <a:solidFill>
                  <a:srgbClr val="595959"/>
                </a:solidFill>
              </a:rPr>
              <a:t>limites</a:t>
            </a:r>
            <a:r>
              <a:rPr lang="en-US" sz="1200">
                <a:solidFill>
                  <a:srgbClr val="595959"/>
                </a:solidFill>
              </a:rPr>
              <a:t> </a:t>
            </a:r>
            <a:r>
              <a:rPr lang="en-US" sz="1200" err="1">
                <a:solidFill>
                  <a:srgbClr val="595959"/>
                </a:solidFill>
              </a:rPr>
              <a:t>saines</a:t>
            </a:r>
            <a:endParaRPr lang="en-US" sz="1200">
              <a:solidFill>
                <a:srgbClr val="595959"/>
              </a:solidFill>
            </a:endParaRPr>
          </a:p>
          <a:p>
            <a:pPr marL="0" indent="0">
              <a:buFont typeface="Wingdings" panose="05000000000000000000" pitchFamily="2" charset="2"/>
              <a:buNone/>
            </a:pPr>
            <a:r>
              <a:rPr lang="en-US" sz="900">
                <a:solidFill>
                  <a:prstClr val="white">
                    <a:lumMod val="65000"/>
                  </a:prstClr>
                </a:solidFill>
              </a:rPr>
              <a:t>*</a:t>
            </a:r>
            <a:r>
              <a:rPr lang="en-US" sz="900" err="1">
                <a:solidFill>
                  <a:prstClr val="white">
                    <a:lumMod val="65000"/>
                  </a:prstClr>
                </a:solidFill>
              </a:rPr>
              <a:t>sauf</a:t>
            </a:r>
            <a:r>
              <a:rPr lang="en-US" sz="900">
                <a:solidFill>
                  <a:prstClr val="white">
                    <a:lumMod val="65000"/>
                  </a:prstClr>
                </a:solidFill>
              </a:rPr>
              <a:t> GG </a:t>
            </a:r>
            <a:r>
              <a:rPr lang="en-US" sz="900" err="1">
                <a:solidFill>
                  <a:prstClr val="white">
                    <a:lumMod val="65000"/>
                  </a:prstClr>
                </a:solidFill>
              </a:rPr>
              <a:t>sus</a:t>
            </a:r>
            <a:r>
              <a:rPr lang="en-US" sz="900">
                <a:solidFill>
                  <a:prstClr val="white">
                    <a:lumMod val="65000"/>
                  </a:prstClr>
                </a:solidFill>
              </a:rPr>
              <a:t> </a:t>
            </a:r>
            <a:r>
              <a:rPr lang="en-US" sz="900" err="1">
                <a:solidFill>
                  <a:prstClr val="white">
                    <a:lumMod val="65000"/>
                  </a:prstClr>
                </a:solidFill>
              </a:rPr>
              <a:t>clav</a:t>
            </a:r>
            <a:endParaRPr lang="en-US" sz="900">
              <a:solidFill>
                <a:prstClr val="white">
                  <a:lumMod val="65000"/>
                </a:prstClr>
              </a:solidFill>
            </a:endParaRPr>
          </a:p>
        </p:txBody>
      </p:sp>
      <p:sp>
        <p:nvSpPr>
          <p:cNvPr id="23" name="Rectangle 22"/>
          <p:cNvSpPr/>
          <p:nvPr/>
        </p:nvSpPr>
        <p:spPr>
          <a:xfrm>
            <a:off x="2880297" y="1502727"/>
            <a:ext cx="1872688" cy="2013179"/>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500"/>
              </a:lnSpc>
              <a:spcBef>
                <a:spcPts val="225"/>
              </a:spcBef>
            </a:pPr>
            <a:r>
              <a:rPr lang="en-US" altLang="zh-CN" sz="1350" b="1">
                <a:solidFill>
                  <a:prstClr val="white"/>
                </a:solidFill>
                <a:latin typeface="Arial" panose="020B0604020202020204" pitchFamily="34" charset="0"/>
                <a:cs typeface="Arial" panose="020B0604020202020204" pitchFamily="34" charset="0"/>
              </a:rPr>
              <a:t>Stratification :</a:t>
            </a:r>
          </a:p>
          <a:p>
            <a:pPr marL="72000" indent="-72000">
              <a:lnSpc>
                <a:spcPts val="1500"/>
              </a:lnSpc>
              <a:buFont typeface="Arial" panose="020B0604020202020204" pitchFamily="34" charset="0"/>
              <a:buChar char="•"/>
            </a:pPr>
            <a:r>
              <a:rPr lang="en-US" altLang="zh-CN" sz="1200">
                <a:solidFill>
                  <a:prstClr val="white"/>
                </a:solidFill>
                <a:latin typeface="Arial" panose="020B0604020202020204" pitchFamily="34" charset="0"/>
                <a:cs typeface="Arial" panose="020B0604020202020204" pitchFamily="34" charset="0"/>
              </a:rPr>
              <a:t>Institution</a:t>
            </a:r>
          </a:p>
          <a:p>
            <a:pPr marL="72000" indent="-72000">
              <a:lnSpc>
                <a:spcPts val="1500"/>
              </a:lnSpc>
              <a:buFont typeface="Arial" panose="020B0604020202020204" pitchFamily="34" charset="0"/>
              <a:buChar char="•"/>
            </a:pPr>
            <a:r>
              <a:rPr lang="en-US" altLang="zh-CN" sz="1200">
                <a:solidFill>
                  <a:prstClr val="white"/>
                </a:solidFill>
                <a:latin typeface="Arial" panose="020B0604020202020204" pitchFamily="34" charset="0"/>
                <a:cs typeface="Arial" panose="020B0604020202020204" pitchFamily="34" charset="0"/>
              </a:rPr>
              <a:t>phenotype basal (</a:t>
            </a:r>
            <a:r>
              <a:rPr lang="en-US" altLang="zh-CN" sz="1200" err="1">
                <a:solidFill>
                  <a:prstClr val="white"/>
                </a:solidFill>
                <a:latin typeface="Arial" panose="020B0604020202020204" pitchFamily="34" charset="0"/>
                <a:cs typeface="Arial" panose="020B0604020202020204" pitchFamily="34" charset="0"/>
              </a:rPr>
              <a:t>marquage</a:t>
            </a:r>
            <a:r>
              <a:rPr lang="en-US" altLang="zh-CN" sz="1200">
                <a:solidFill>
                  <a:prstClr val="white"/>
                </a:solidFill>
                <a:latin typeface="Arial" panose="020B0604020202020204" pitchFamily="34" charset="0"/>
                <a:cs typeface="Arial" panose="020B0604020202020204" pitchFamily="34" charset="0"/>
              </a:rPr>
              <a:t> CK 5/6 et/</a:t>
            </a:r>
            <a:r>
              <a:rPr lang="en-US" altLang="zh-CN" sz="1200" err="1">
                <a:solidFill>
                  <a:prstClr val="white"/>
                </a:solidFill>
                <a:latin typeface="Arial" panose="020B0604020202020204" pitchFamily="34" charset="0"/>
                <a:cs typeface="Arial" panose="020B0604020202020204" pitchFamily="34" charset="0"/>
              </a:rPr>
              <a:t>ou</a:t>
            </a:r>
            <a:r>
              <a:rPr lang="en-US" altLang="zh-CN" sz="1200">
                <a:solidFill>
                  <a:prstClr val="white"/>
                </a:solidFill>
                <a:latin typeface="Arial" panose="020B0604020202020204" pitchFamily="34" charset="0"/>
                <a:cs typeface="Arial" panose="020B0604020202020204" pitchFamily="34" charset="0"/>
              </a:rPr>
              <a:t> EGFR) </a:t>
            </a:r>
            <a:r>
              <a:rPr lang="en-US" altLang="zh-CN" sz="1200" err="1">
                <a:solidFill>
                  <a:prstClr val="white"/>
                </a:solidFill>
                <a:latin typeface="Arial" panose="020B0604020202020204" pitchFamily="34" charset="0"/>
                <a:cs typeface="Arial" panose="020B0604020202020204" pitchFamily="34" charset="0"/>
              </a:rPr>
              <a:t>oui</a:t>
            </a:r>
            <a:r>
              <a:rPr lang="en-US" altLang="zh-CN" sz="1200">
                <a:solidFill>
                  <a:prstClr val="white"/>
                </a:solidFill>
                <a:latin typeface="Arial" panose="020B0604020202020204" pitchFamily="34" charset="0"/>
                <a:cs typeface="Arial" panose="020B0604020202020204" pitchFamily="34" charset="0"/>
              </a:rPr>
              <a:t>/non</a:t>
            </a:r>
          </a:p>
          <a:p>
            <a:pPr marL="72000" indent="-72000">
              <a:lnSpc>
                <a:spcPts val="1500"/>
              </a:lnSpc>
              <a:buFont typeface="Arial" panose="020B0604020202020204" pitchFamily="34" charset="0"/>
              <a:buChar char="•"/>
            </a:pPr>
            <a:r>
              <a:rPr lang="en-US" altLang="zh-CN" sz="1200" err="1">
                <a:solidFill>
                  <a:prstClr val="white"/>
                </a:solidFill>
                <a:latin typeface="Arial" panose="020B0604020202020204" pitchFamily="34" charset="0"/>
                <a:cs typeface="Arial" panose="020B0604020202020204" pitchFamily="34" charset="0"/>
              </a:rPr>
              <a:t>Atteinte</a:t>
            </a:r>
            <a:r>
              <a:rPr lang="en-US" altLang="zh-CN" sz="1200">
                <a:solidFill>
                  <a:prstClr val="white"/>
                </a:solidFill>
                <a:latin typeface="Arial" panose="020B0604020202020204" pitchFamily="34" charset="0"/>
                <a:cs typeface="Arial" panose="020B0604020202020204" pitchFamily="34" charset="0"/>
              </a:rPr>
              <a:t> GG (0 vs 1-3 vs </a:t>
            </a:r>
            <a:r>
              <a:rPr lang="en-US" altLang="zh-CN" sz="1200" u="sng">
                <a:solidFill>
                  <a:prstClr val="white"/>
                </a:solidFill>
                <a:latin typeface="Arial" panose="020B0604020202020204" pitchFamily="34" charset="0"/>
                <a:cs typeface="Arial" panose="020B0604020202020204" pitchFamily="34" charset="0"/>
              </a:rPr>
              <a:t>&gt;</a:t>
            </a:r>
            <a:r>
              <a:rPr lang="en-US" altLang="zh-CN" sz="1200">
                <a:solidFill>
                  <a:prstClr val="white"/>
                </a:solidFill>
                <a:latin typeface="Arial" panose="020B0604020202020204" pitchFamily="34" charset="0"/>
                <a:cs typeface="Arial" panose="020B0604020202020204" pitchFamily="34" charset="0"/>
              </a:rPr>
              <a:t> 4)</a:t>
            </a:r>
          </a:p>
          <a:p>
            <a:pPr marL="72000" indent="-72000">
              <a:lnSpc>
                <a:spcPts val="1500"/>
              </a:lnSpc>
              <a:buFont typeface="Arial" panose="020B0604020202020204" pitchFamily="34" charset="0"/>
              <a:buChar char="•"/>
            </a:pPr>
            <a:r>
              <a:rPr lang="en-US" altLang="zh-CN" sz="1200">
                <a:solidFill>
                  <a:prstClr val="white"/>
                </a:solidFill>
                <a:latin typeface="Arial" panose="020B0604020202020204" pitchFamily="34" charset="0"/>
                <a:cs typeface="Arial" panose="020B0604020202020204" pitchFamily="34" charset="0"/>
              </a:rPr>
              <a:t>CT </a:t>
            </a:r>
            <a:r>
              <a:rPr lang="en-US" altLang="zh-CN" sz="1200" err="1">
                <a:solidFill>
                  <a:prstClr val="white"/>
                </a:solidFill>
                <a:latin typeface="Arial" panose="020B0604020202020204" pitchFamily="34" charset="0"/>
                <a:cs typeface="Arial" panose="020B0604020202020204" pitchFamily="34" charset="0"/>
              </a:rPr>
              <a:t>initiale</a:t>
            </a:r>
            <a:r>
              <a:rPr lang="en-US" altLang="zh-CN" sz="1200">
                <a:solidFill>
                  <a:prstClr val="white"/>
                </a:solidFill>
                <a:latin typeface="Arial" panose="020B0604020202020204" pitchFamily="34" charset="0"/>
                <a:cs typeface="Arial" panose="020B0604020202020204" pitchFamily="34" charset="0"/>
              </a:rPr>
              <a:t> (</a:t>
            </a:r>
            <a:r>
              <a:rPr lang="en-US" altLang="zh-CN" sz="1200" err="1">
                <a:solidFill>
                  <a:prstClr val="white"/>
                </a:solidFill>
                <a:latin typeface="Arial" panose="020B0604020202020204" pitchFamily="34" charset="0"/>
                <a:cs typeface="Arial" panose="020B0604020202020204" pitchFamily="34" charset="0"/>
              </a:rPr>
              <a:t>anthras</a:t>
            </a:r>
            <a:r>
              <a:rPr lang="en-US" altLang="zh-CN" sz="1200">
                <a:solidFill>
                  <a:prstClr val="white"/>
                </a:solidFill>
                <a:latin typeface="Arial" panose="020B0604020202020204" pitchFamily="34" charset="0"/>
                <a:cs typeface="Arial" panose="020B0604020202020204" pitchFamily="34" charset="0"/>
              </a:rPr>
              <a:t> vs </a:t>
            </a:r>
            <a:r>
              <a:rPr lang="en-US" altLang="zh-CN" sz="1200" err="1">
                <a:solidFill>
                  <a:prstClr val="white"/>
                </a:solidFill>
                <a:latin typeface="Arial" panose="020B0604020202020204" pitchFamily="34" charset="0"/>
                <a:cs typeface="Arial" panose="020B0604020202020204" pitchFamily="34" charset="0"/>
              </a:rPr>
              <a:t>anthras</a:t>
            </a:r>
            <a:r>
              <a:rPr lang="en-US" altLang="zh-CN" sz="1200">
                <a:solidFill>
                  <a:prstClr val="white"/>
                </a:solidFill>
                <a:latin typeface="Arial" panose="020B0604020202020204" pitchFamily="34" charset="0"/>
                <a:cs typeface="Arial" panose="020B0604020202020204" pitchFamily="34" charset="0"/>
              </a:rPr>
              <a:t> + </a:t>
            </a:r>
            <a:r>
              <a:rPr lang="en-US" altLang="zh-CN" sz="1200" err="1">
                <a:solidFill>
                  <a:prstClr val="white"/>
                </a:solidFill>
                <a:latin typeface="Arial" panose="020B0604020202020204" pitchFamily="34" charset="0"/>
                <a:cs typeface="Arial" panose="020B0604020202020204" pitchFamily="34" charset="0"/>
              </a:rPr>
              <a:t>taxane</a:t>
            </a:r>
            <a:r>
              <a:rPr lang="en-US" altLang="zh-CN" sz="1200">
                <a:solidFill>
                  <a:prstClr val="white"/>
                </a:solidFill>
                <a:latin typeface="Arial" panose="020B0604020202020204" pitchFamily="34" charset="0"/>
                <a:cs typeface="Arial" panose="020B0604020202020204" pitchFamily="34" charset="0"/>
              </a:rPr>
              <a:t>)</a:t>
            </a:r>
            <a:endParaRPr lang="en-US" altLang="zh-CN" sz="1050">
              <a:solidFill>
                <a:prstClr val="white"/>
              </a:solidFill>
              <a:latin typeface="Arial" panose="020B0604020202020204" pitchFamily="34" charset="0"/>
              <a:cs typeface="Arial" panose="020B0604020202020204" pitchFamily="34" charset="0"/>
            </a:endParaRPr>
          </a:p>
        </p:txBody>
      </p:sp>
      <p:cxnSp>
        <p:nvCxnSpPr>
          <p:cNvPr id="31" name="Connecteur droit 30"/>
          <p:cNvCxnSpPr>
            <a:cxnSpLocks/>
            <a:stCxn id="13" idx="7"/>
            <a:endCxn id="10" idx="1"/>
          </p:cNvCxnSpPr>
          <p:nvPr/>
        </p:nvCxnSpPr>
        <p:spPr>
          <a:xfrm flipV="1">
            <a:off x="5411051" y="1992860"/>
            <a:ext cx="542383" cy="403976"/>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4" name="Connecteur droit 33"/>
          <p:cNvCxnSpPr>
            <a:cxnSpLocks/>
            <a:stCxn id="13" idx="5"/>
            <a:endCxn id="9" idx="1"/>
          </p:cNvCxnSpPr>
          <p:nvPr/>
        </p:nvCxnSpPr>
        <p:spPr>
          <a:xfrm>
            <a:off x="5411051" y="2631726"/>
            <a:ext cx="542384" cy="34237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3" name="Ellipse 12"/>
          <p:cNvSpPr/>
          <p:nvPr/>
        </p:nvSpPr>
        <p:spPr>
          <a:xfrm>
            <a:off x="5127514" y="2348189"/>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24"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cs typeface="Arial"/>
              </a:rPr>
              <a:t>Martin M et al., SABCS 2018, GS2-05</a:t>
            </a:r>
          </a:p>
        </p:txBody>
      </p:sp>
      <p:cxnSp>
        <p:nvCxnSpPr>
          <p:cNvPr id="32" name="Connecteur droit 31">
            <a:extLst>
              <a:ext uri="{FF2B5EF4-FFF2-40B4-BE49-F238E27FC236}">
                <a16:creationId xmlns:a16="http://schemas.microsoft.com/office/drawing/2014/main" id="{65410387-35D1-864A-A568-60C370766884}"/>
              </a:ext>
            </a:extLst>
          </p:cNvPr>
          <p:cNvCxnSpPr>
            <a:cxnSpLocks/>
            <a:stCxn id="23" idx="3"/>
            <a:endCxn id="13" idx="2"/>
          </p:cNvCxnSpPr>
          <p:nvPr/>
        </p:nvCxnSpPr>
        <p:spPr>
          <a:xfrm>
            <a:off x="4752985" y="2509317"/>
            <a:ext cx="374529" cy="496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37" name="Espace réservé du contenu 2">
            <a:extLst>
              <a:ext uri="{FF2B5EF4-FFF2-40B4-BE49-F238E27FC236}">
                <a16:creationId xmlns:a16="http://schemas.microsoft.com/office/drawing/2014/main" id="{D3CB736E-153B-694C-B985-C2A1BAA2646F}"/>
              </a:ext>
            </a:extLst>
          </p:cNvPr>
          <p:cNvSpPr txBox="1">
            <a:spLocks/>
          </p:cNvSpPr>
          <p:nvPr/>
        </p:nvSpPr>
        <p:spPr>
          <a:xfrm>
            <a:off x="5953435" y="3408229"/>
            <a:ext cx="2840370" cy="23083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900" err="1">
                <a:solidFill>
                  <a:prstClr val="white">
                    <a:lumMod val="65000"/>
                  </a:prstClr>
                </a:solidFill>
              </a:rPr>
              <a:t>Radioherapy</a:t>
            </a:r>
            <a:r>
              <a:rPr lang="en-US" sz="900">
                <a:solidFill>
                  <a:prstClr val="white">
                    <a:lumMod val="65000"/>
                  </a:prstClr>
                </a:solidFill>
              </a:rPr>
              <a:t> </a:t>
            </a:r>
            <a:r>
              <a:rPr lang="en-US" sz="900" err="1">
                <a:solidFill>
                  <a:prstClr val="white">
                    <a:lumMod val="65000"/>
                  </a:prstClr>
                </a:solidFill>
              </a:rPr>
              <a:t>selon</a:t>
            </a:r>
            <a:r>
              <a:rPr lang="en-US" sz="900">
                <a:solidFill>
                  <a:prstClr val="white">
                    <a:lumMod val="65000"/>
                  </a:prstClr>
                </a:solidFill>
              </a:rPr>
              <a:t> </a:t>
            </a:r>
            <a:r>
              <a:rPr lang="en-US" sz="900" err="1">
                <a:solidFill>
                  <a:prstClr val="white">
                    <a:lumMod val="65000"/>
                  </a:prstClr>
                </a:solidFill>
              </a:rPr>
              <a:t>standars</a:t>
            </a:r>
            <a:r>
              <a:rPr lang="en-US" sz="900">
                <a:solidFill>
                  <a:prstClr val="white">
                    <a:lumMod val="65000"/>
                  </a:prstClr>
                </a:solidFill>
              </a:rPr>
              <a:t> </a:t>
            </a:r>
            <a:r>
              <a:rPr lang="en-US" sz="900" err="1">
                <a:solidFill>
                  <a:prstClr val="white">
                    <a:lumMod val="65000"/>
                  </a:prstClr>
                </a:solidFill>
              </a:rPr>
              <a:t>institutionnels</a:t>
            </a:r>
            <a:r>
              <a:rPr lang="en-US" sz="900">
                <a:solidFill>
                  <a:prstClr val="white">
                    <a:lumMod val="65000"/>
                  </a:prstClr>
                </a:solidFill>
              </a:rPr>
              <a:t> </a:t>
            </a:r>
          </a:p>
        </p:txBody>
      </p:sp>
      <p:sp>
        <p:nvSpPr>
          <p:cNvPr id="40" name="TextBox 7">
            <a:extLst>
              <a:ext uri="{FF2B5EF4-FFF2-40B4-BE49-F238E27FC236}">
                <a16:creationId xmlns:a16="http://schemas.microsoft.com/office/drawing/2014/main" id="{2A676498-2038-394A-993A-D7E505576B83}"/>
              </a:ext>
            </a:extLst>
          </p:cNvPr>
          <p:cNvSpPr txBox="1"/>
          <p:nvPr/>
        </p:nvSpPr>
        <p:spPr>
          <a:xfrm>
            <a:off x="2157892" y="4535626"/>
            <a:ext cx="4559900" cy="323165"/>
          </a:xfrm>
          <a:prstGeom prst="rect">
            <a:avLst/>
          </a:prstGeom>
          <a:noFill/>
        </p:spPr>
        <p:txBody>
          <a:bodyPr wrap="square" rtlCol="0">
            <a:spAutoFit/>
          </a:bodyPr>
          <a:lstStyle/>
          <a:p>
            <a:pPr>
              <a:spcBef>
                <a:spcPts val="600"/>
              </a:spcBef>
            </a:pPr>
            <a:r>
              <a:rPr lang="en-US" sz="1500" b="1">
                <a:solidFill>
                  <a:srgbClr val="1F497D"/>
                </a:solidFill>
                <a:latin typeface="Arial" panose="020B0604020202020204" pitchFamily="34" charset="0"/>
                <a:cs typeface="Arial" panose="020B0604020202020204" pitchFamily="34" charset="0"/>
              </a:rPr>
              <a:t>55% N0;  18% CT </a:t>
            </a:r>
            <a:r>
              <a:rPr lang="en-US" sz="1500" b="1" err="1">
                <a:solidFill>
                  <a:srgbClr val="1F497D"/>
                </a:solidFill>
                <a:latin typeface="Arial" panose="020B0604020202020204" pitchFamily="34" charset="0"/>
                <a:cs typeface="Arial" panose="020B0604020202020204" pitchFamily="34" charset="0"/>
              </a:rPr>
              <a:t>néo-adjuvante</a:t>
            </a:r>
            <a:r>
              <a:rPr lang="en-US" sz="1500" b="1">
                <a:solidFill>
                  <a:srgbClr val="1F497D"/>
                </a:solidFill>
                <a:latin typeface="Arial" panose="020B0604020202020204" pitchFamily="34" charset="0"/>
                <a:cs typeface="Arial" panose="020B0604020202020204" pitchFamily="34" charset="0"/>
              </a:rPr>
              <a:t>  (25% </a:t>
            </a:r>
            <a:r>
              <a:rPr lang="en-US" sz="1500" b="1" err="1">
                <a:solidFill>
                  <a:srgbClr val="1F497D"/>
                </a:solidFill>
                <a:latin typeface="Arial" panose="020B0604020202020204" pitchFamily="34" charset="0"/>
                <a:cs typeface="Arial" panose="020B0604020202020204" pitchFamily="34" charset="0"/>
              </a:rPr>
              <a:t>en</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pCR</a:t>
            </a:r>
            <a:r>
              <a:rPr lang="en-US" sz="1500" b="1">
                <a:solidFill>
                  <a:srgbClr val="1F497D"/>
                </a:solidFill>
                <a:latin typeface="Arial" panose="020B0604020202020204" pitchFamily="34" charset="0"/>
                <a:cs typeface="Arial" panose="020B0604020202020204" pitchFamily="34" charset="0"/>
              </a:rPr>
              <a:t>)  </a:t>
            </a:r>
          </a:p>
        </p:txBody>
      </p:sp>
      <p:cxnSp>
        <p:nvCxnSpPr>
          <p:cNvPr id="41" name="Connecteur droit 40">
            <a:extLst>
              <a:ext uri="{FF2B5EF4-FFF2-40B4-BE49-F238E27FC236}">
                <a16:creationId xmlns:a16="http://schemas.microsoft.com/office/drawing/2014/main" id="{5E27E907-0B2C-4D46-9299-BE84D5FF2815}"/>
              </a:ext>
            </a:extLst>
          </p:cNvPr>
          <p:cNvCxnSpPr>
            <a:cxnSpLocks/>
          </p:cNvCxnSpPr>
          <p:nvPr/>
        </p:nvCxnSpPr>
        <p:spPr>
          <a:xfrm>
            <a:off x="2157891" y="4553208"/>
            <a:ext cx="0" cy="28119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3416063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537626"/>
            <a:ext cx="5271680" cy="2861402"/>
          </a:xfrm>
          <a:prstGeom prst="roundRect">
            <a:avLst>
              <a:gd name="adj" fmla="val 0"/>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TextBox 7"/>
          <p:cNvSpPr txBox="1"/>
          <p:nvPr/>
        </p:nvSpPr>
        <p:spPr>
          <a:xfrm>
            <a:off x="1738125" y="4542618"/>
            <a:ext cx="5999149" cy="323165"/>
          </a:xfrm>
          <a:prstGeom prst="rect">
            <a:avLst/>
          </a:prstGeom>
          <a:noFill/>
        </p:spPr>
        <p:txBody>
          <a:bodyPr wrap="square" rtlCol="0">
            <a:spAutoFit/>
          </a:bodyPr>
          <a:lstStyle/>
          <a:p>
            <a:pPr>
              <a:spcBef>
                <a:spcPts val="600"/>
              </a:spcBef>
            </a:pPr>
            <a:r>
              <a:rPr lang="en-US" sz="1500" b="1">
                <a:solidFill>
                  <a:srgbClr val="1F497D"/>
                </a:solidFill>
                <a:latin typeface="Arial" panose="020B0604020202020204" pitchFamily="34" charset="0"/>
                <a:cs typeface="Arial" panose="020B0604020202020204" pitchFamily="34" charset="0"/>
              </a:rPr>
              <a:t>Pas </a:t>
            </a:r>
            <a:r>
              <a:rPr lang="en-US" sz="1500" b="1" err="1">
                <a:solidFill>
                  <a:srgbClr val="1F497D"/>
                </a:solidFill>
                <a:latin typeface="Arial" panose="020B0604020202020204" pitchFamily="34" charset="0"/>
                <a:cs typeface="Arial" panose="020B0604020202020204" pitchFamily="34" charset="0"/>
              </a:rPr>
              <a:t>d’avantage</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statistiquement</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significatif</a:t>
            </a:r>
            <a:r>
              <a:rPr lang="en-US" sz="1500" b="1">
                <a:solidFill>
                  <a:srgbClr val="1F497D"/>
                </a:solidFill>
                <a:latin typeface="Arial" panose="020B0604020202020204" pitchFamily="34" charset="0"/>
                <a:cs typeface="Arial" panose="020B0604020202020204" pitchFamily="34" charset="0"/>
              </a:rPr>
              <a:t> de la </a:t>
            </a:r>
            <a:r>
              <a:rPr lang="en-US" sz="1500" b="1" err="1">
                <a:solidFill>
                  <a:srgbClr val="1F497D"/>
                </a:solidFill>
                <a:latin typeface="Arial" panose="020B0604020202020204" pitchFamily="34" charset="0"/>
                <a:cs typeface="Arial" panose="020B0604020202020204" pitchFamily="34" charset="0"/>
              </a:rPr>
              <a:t>capecitabine</a:t>
            </a:r>
            <a:endParaRPr lang="en-US" sz="1500" b="1">
              <a:solidFill>
                <a:srgbClr val="1F497D"/>
              </a:solidFill>
              <a:latin typeface="Arial" panose="020B0604020202020204" pitchFamily="34" charset="0"/>
              <a:cs typeface="Arial" panose="020B0604020202020204" pitchFamily="34" charset="0"/>
            </a:endParaRPr>
          </a:p>
        </p:txBody>
      </p:sp>
      <p:graphicFrame>
        <p:nvGraphicFramePr>
          <p:cNvPr id="12" name="Graphique 11"/>
          <p:cNvGraphicFramePr/>
          <p:nvPr>
            <p:extLst/>
          </p:nvPr>
        </p:nvGraphicFramePr>
        <p:xfrm>
          <a:off x="638553" y="1858135"/>
          <a:ext cx="4867301" cy="2279283"/>
        </p:xfrm>
        <a:graphic>
          <a:graphicData uri="http://schemas.openxmlformats.org/drawingml/2006/chart">
            <c:chart xmlns:c="http://schemas.openxmlformats.org/drawingml/2006/chart" xmlns:r="http://schemas.openxmlformats.org/officeDocument/2006/relationships" r:id="rId3"/>
          </a:graphicData>
        </a:graphic>
      </p:graphicFrame>
      <p:sp>
        <p:nvSpPr>
          <p:cNvPr id="13" name="ZoneTexte 12"/>
          <p:cNvSpPr txBox="1"/>
          <p:nvPr/>
        </p:nvSpPr>
        <p:spPr>
          <a:xfrm rot="16200000">
            <a:off x="-396756" y="2679713"/>
            <a:ext cx="2058654" cy="415498"/>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Probabilité de survie sans maladie (%)</a:t>
            </a:r>
          </a:p>
        </p:txBody>
      </p:sp>
      <p:graphicFrame>
        <p:nvGraphicFramePr>
          <p:cNvPr id="14" name="Tableau 13"/>
          <p:cNvGraphicFramePr>
            <a:graphicFrameLocks noGrp="1"/>
          </p:cNvGraphicFramePr>
          <p:nvPr>
            <p:extLst>
              <p:ext uri="{D42A27DB-BD31-4B8C-83A1-F6EECF244321}">
                <p14:modId xmlns:p14="http://schemas.microsoft.com/office/powerpoint/2010/main" val="2084633779"/>
              </p:ext>
            </p:extLst>
          </p:nvPr>
        </p:nvGraphicFramePr>
        <p:xfrm>
          <a:off x="5839968" y="2035763"/>
          <a:ext cx="2748668" cy="1643507"/>
        </p:xfrm>
        <a:graphic>
          <a:graphicData uri="http://schemas.openxmlformats.org/drawingml/2006/table">
            <a:tbl>
              <a:tblPr firstRow="1" bandRow="1">
                <a:tableStyleId>{5C22544A-7EE6-4342-B048-85BDC9FD1C3A}</a:tableStyleId>
              </a:tblPr>
              <a:tblGrid>
                <a:gridCol w="952910">
                  <a:extLst>
                    <a:ext uri="{9D8B030D-6E8A-4147-A177-3AD203B41FA5}">
                      <a16:colId xmlns:a16="http://schemas.microsoft.com/office/drawing/2014/main" val="20000"/>
                    </a:ext>
                  </a:extLst>
                </a:gridCol>
                <a:gridCol w="837960">
                  <a:extLst>
                    <a:ext uri="{9D8B030D-6E8A-4147-A177-3AD203B41FA5}">
                      <a16:colId xmlns:a16="http://schemas.microsoft.com/office/drawing/2014/main" val="20002"/>
                    </a:ext>
                  </a:extLst>
                </a:gridCol>
                <a:gridCol w="957798">
                  <a:extLst>
                    <a:ext uri="{9D8B030D-6E8A-4147-A177-3AD203B41FA5}">
                      <a16:colId xmlns:a16="http://schemas.microsoft.com/office/drawing/2014/main" val="20001"/>
                    </a:ext>
                  </a:extLst>
                </a:gridCol>
              </a:tblGrid>
              <a:tr h="437800">
                <a:tc>
                  <a:txBody>
                    <a:bodyPr/>
                    <a:lstStyle/>
                    <a:p>
                      <a:pPr algn="ct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Evénement</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Médiane</a:t>
                      </a:r>
                    </a:p>
                    <a:p>
                      <a:pPr algn="ctr"/>
                      <a:r>
                        <a:rPr lang="fr-FR" sz="800" b="0">
                          <a:solidFill>
                            <a:schemeClr val="bg1"/>
                          </a:solidFill>
                          <a:latin typeface="Arial" panose="020B0604020202020204" pitchFamily="34" charset="0"/>
                          <a:cs typeface="Arial" panose="020B0604020202020204" pitchFamily="34" charset="0"/>
                        </a:rPr>
                        <a:t>(mois 95%IC)</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60737">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900" b="1" err="1">
                          <a:solidFill>
                            <a:schemeClr val="bg1"/>
                          </a:solidFill>
                          <a:latin typeface="Arial" panose="020B0604020202020204" pitchFamily="34" charset="0"/>
                          <a:cs typeface="Arial" panose="020B0604020202020204" pitchFamily="34" charset="0"/>
                        </a:rPr>
                        <a:t>Capecitabine</a:t>
                      </a:r>
                      <a:endParaRPr lang="fr-FR" sz="900" b="1">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900" b="1">
                          <a:solidFill>
                            <a:schemeClr val="bg2"/>
                          </a:solidFill>
                          <a:latin typeface="Arial" panose="020B0604020202020204" pitchFamily="34" charset="0"/>
                          <a:cs typeface="Arial" panose="020B0604020202020204" pitchFamily="34" charset="0"/>
                        </a:rPr>
                        <a:t>105</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rowSpan="2">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7,34 années</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60737">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1"/>
                          </a:solidFill>
                          <a:latin typeface="Arial" panose="020B0604020202020204" pitchFamily="34" charset="0"/>
                          <a:cs typeface="Arial" panose="020B0604020202020204" pitchFamily="34" charset="0"/>
                        </a:rPr>
                        <a:t>Observation</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120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vMerge="1">
                  <a:txBody>
                    <a:bodyPr/>
                    <a:lstStyle/>
                    <a:p>
                      <a:pPr algn="ctr">
                        <a:lnSpc>
                          <a:spcPts val="1100"/>
                        </a:lnSpc>
                      </a:pP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84233">
                <a:tc gridSpan="3">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0" dirty="0">
                          <a:solidFill>
                            <a:schemeClr val="bg2"/>
                          </a:solidFill>
                          <a:latin typeface="Arial" panose="020B0604020202020204" pitchFamily="34" charset="0"/>
                          <a:cs typeface="Arial" panose="020B0604020202020204" pitchFamily="34" charset="0"/>
                        </a:rPr>
                        <a:t>HR (95% CI) </a:t>
                      </a:r>
                      <a:r>
                        <a:rPr lang="fr-FR" sz="900" b="1" dirty="0">
                          <a:solidFill>
                            <a:schemeClr val="bg2"/>
                          </a:solidFill>
                          <a:latin typeface="Arial" panose="020B0604020202020204" pitchFamily="34" charset="0"/>
                          <a:cs typeface="Arial" panose="020B0604020202020204" pitchFamily="34" charset="0"/>
                        </a:rPr>
                        <a:t>0,63</a:t>
                      </a:r>
                      <a:r>
                        <a:rPr lang="fr-FR" sz="900" b="1" baseline="0" dirty="0">
                          <a:solidFill>
                            <a:schemeClr val="bg2"/>
                          </a:solidFill>
                          <a:latin typeface="Arial" panose="020B0604020202020204" pitchFamily="34" charset="0"/>
                          <a:cs typeface="Arial" panose="020B0604020202020204" pitchFamily="34" charset="0"/>
                        </a:rPr>
                        <a:t> (1,06-1,136) </a:t>
                      </a:r>
                      <a:br>
                        <a:rPr lang="fr-FR" sz="900" b="1" baseline="0" dirty="0">
                          <a:solidFill>
                            <a:schemeClr val="bg2"/>
                          </a:solidFill>
                          <a:latin typeface="Arial" panose="020B0604020202020204" pitchFamily="34" charset="0"/>
                          <a:cs typeface="Arial" panose="020B0604020202020204" pitchFamily="34" charset="0"/>
                        </a:rPr>
                      </a:br>
                      <a:r>
                        <a:rPr lang="fr-FR" sz="900" b="1" i="1" baseline="0" dirty="0">
                          <a:solidFill>
                            <a:schemeClr val="bg2"/>
                          </a:solidFill>
                          <a:latin typeface="Arial" panose="020B0604020202020204" pitchFamily="34" charset="0"/>
                          <a:cs typeface="Arial" panose="020B0604020202020204" pitchFamily="34" charset="0"/>
                        </a:rPr>
                        <a:t>p</a:t>
                      </a:r>
                      <a:r>
                        <a:rPr lang="fr-FR" sz="900" b="1" baseline="0" dirty="0">
                          <a:solidFill>
                            <a:schemeClr val="bg2"/>
                          </a:solidFill>
                          <a:latin typeface="Arial" panose="020B0604020202020204" pitchFamily="34" charset="0"/>
                          <a:cs typeface="Arial" panose="020B0604020202020204" pitchFamily="34" charset="0"/>
                        </a:rPr>
                        <a:t>=0,136</a:t>
                      </a: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5" name="ZoneTexte 14"/>
          <p:cNvSpPr txBox="1"/>
          <p:nvPr/>
        </p:nvSpPr>
        <p:spPr>
          <a:xfrm>
            <a:off x="1512557" y="4100842"/>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(années)</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1576862" y="1370591"/>
            <a:ext cx="2772590" cy="307777"/>
          </a:xfrm>
          <a:prstGeom prst="rect">
            <a:avLst/>
          </a:prstGeom>
          <a:solidFill>
            <a:schemeClr val="bg1"/>
          </a:solidFill>
          <a:ln>
            <a:noFill/>
          </a:ln>
        </p:spPr>
        <p:txBody>
          <a:bodyPr wrap="square" rtlCol="0" anchor="ctr">
            <a:spAutoFit/>
          </a:bodyPr>
          <a:lstStyle/>
          <a:p>
            <a:pPr algn="ctr"/>
            <a:r>
              <a:rPr lang="fr-FR" sz="1400" b="1">
                <a:solidFill>
                  <a:srgbClr val="DE3411"/>
                </a:solidFill>
                <a:latin typeface="Arial" panose="020B0604020202020204" pitchFamily="34" charset="0"/>
                <a:cs typeface="Arial" panose="020B0604020202020204" pitchFamily="34" charset="0"/>
              </a:rPr>
              <a:t>Survie sans maladie (ITT)</a:t>
            </a:r>
          </a:p>
        </p:txBody>
      </p:sp>
      <p:sp>
        <p:nvSpPr>
          <p:cNvPr id="7" name="Titre 6"/>
          <p:cNvSpPr>
            <a:spLocks noGrp="1"/>
          </p:cNvSpPr>
          <p:nvPr>
            <p:ph type="title"/>
          </p:nvPr>
        </p:nvSpPr>
        <p:spPr>
          <a:xfrm>
            <a:off x="168064" y="809620"/>
            <a:ext cx="8749693" cy="375680"/>
          </a:xfrm>
        </p:spPr>
        <p:txBody>
          <a:bodyPr/>
          <a:lstStyle/>
          <a:p>
            <a:r>
              <a:rPr lang="en-US" sz="1800"/>
              <a:t>CIBOMA/2004-01_ GEICAM/2003-11: </a:t>
            </a:r>
            <a:r>
              <a:rPr lang="en-US" sz="1800" err="1"/>
              <a:t>capecitabine</a:t>
            </a:r>
            <a:r>
              <a:rPr lang="en-US" sz="1800"/>
              <a:t> adjuvant </a:t>
            </a:r>
            <a:r>
              <a:rPr lang="en-US" sz="1800" err="1"/>
              <a:t>dans</a:t>
            </a:r>
            <a:r>
              <a:rPr lang="en-US" sz="1800"/>
              <a:t> les TNBC</a:t>
            </a:r>
            <a:endParaRPr lang="fr-FR" sz="1800"/>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104</a:t>
            </a:fld>
            <a:endParaRPr lang="fr-FR"/>
          </a:p>
        </p:txBody>
      </p:sp>
      <p:cxnSp>
        <p:nvCxnSpPr>
          <p:cNvPr id="44" name="Connecteur droit 43"/>
          <p:cNvCxnSpPr>
            <a:cxnSpLocks/>
          </p:cNvCxnSpPr>
          <p:nvPr/>
        </p:nvCxnSpPr>
        <p:spPr>
          <a:xfrm>
            <a:off x="1738124" y="4548008"/>
            <a:ext cx="0" cy="28119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Martin M et al., SABCS 2018, GS2-05</a:t>
            </a:r>
          </a:p>
        </p:txBody>
      </p:sp>
      <p:sp>
        <p:nvSpPr>
          <p:cNvPr id="31" name="Espace réservé du contenu 2">
            <a:extLst>
              <a:ext uri="{FF2B5EF4-FFF2-40B4-BE49-F238E27FC236}">
                <a16:creationId xmlns:a16="http://schemas.microsoft.com/office/drawing/2014/main" id="{AF8A5935-864A-7641-BEE4-34F86C39855F}"/>
              </a:ext>
            </a:extLst>
          </p:cNvPr>
          <p:cNvSpPr txBox="1">
            <a:spLocks/>
          </p:cNvSpPr>
          <p:nvPr/>
        </p:nvSpPr>
        <p:spPr>
          <a:xfrm>
            <a:off x="3592694" y="1772943"/>
            <a:ext cx="1992668"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595959"/>
                </a:solidFill>
              </a:rPr>
              <a:t>Log-rank p-value : 0,135</a:t>
            </a:r>
          </a:p>
        </p:txBody>
      </p:sp>
      <p:grpSp>
        <p:nvGrpSpPr>
          <p:cNvPr id="11" name="Groupe 10">
            <a:extLst>
              <a:ext uri="{FF2B5EF4-FFF2-40B4-BE49-F238E27FC236}">
                <a16:creationId xmlns:a16="http://schemas.microsoft.com/office/drawing/2014/main" id="{18978888-E14A-C540-B876-6784F40B38EB}"/>
              </a:ext>
            </a:extLst>
          </p:cNvPr>
          <p:cNvGrpSpPr/>
          <p:nvPr/>
        </p:nvGrpSpPr>
        <p:grpSpPr>
          <a:xfrm>
            <a:off x="1109472" y="1913684"/>
            <a:ext cx="3986784" cy="1291143"/>
            <a:chOff x="-1767840" y="-3755136"/>
            <a:chExt cx="6729984" cy="2999232"/>
          </a:xfrm>
        </p:grpSpPr>
        <p:sp>
          <p:nvSpPr>
            <p:cNvPr id="5" name="Forme libre 4">
              <a:extLst>
                <a:ext uri="{FF2B5EF4-FFF2-40B4-BE49-F238E27FC236}">
                  <a16:creationId xmlns:a16="http://schemas.microsoft.com/office/drawing/2014/main" id="{4DA0729D-9438-0647-B39E-08AA588F05A5}"/>
                </a:ext>
              </a:extLst>
            </p:cNvPr>
            <p:cNvSpPr/>
            <p:nvPr/>
          </p:nvSpPr>
          <p:spPr>
            <a:xfrm>
              <a:off x="-1767840" y="-3742944"/>
              <a:ext cx="6729984" cy="2657856"/>
            </a:xfrm>
            <a:custGeom>
              <a:avLst/>
              <a:gdLst>
                <a:gd name="connsiteX0" fmla="*/ 0 w 6729984"/>
                <a:gd name="connsiteY0" fmla="*/ 0 h 2657856"/>
                <a:gd name="connsiteX1" fmla="*/ 0 w 6729984"/>
                <a:gd name="connsiteY1" fmla="*/ 0 h 2657856"/>
                <a:gd name="connsiteX2" fmla="*/ 73152 w 6729984"/>
                <a:gd name="connsiteY2" fmla="*/ 85344 h 2657856"/>
                <a:gd name="connsiteX3" fmla="*/ 109728 w 6729984"/>
                <a:gd name="connsiteY3" fmla="*/ 109728 h 2657856"/>
                <a:gd name="connsiteX4" fmla="*/ 121920 w 6729984"/>
                <a:gd name="connsiteY4" fmla="*/ 146304 h 2657856"/>
                <a:gd name="connsiteX5" fmla="*/ 146304 w 6729984"/>
                <a:gd name="connsiteY5" fmla="*/ 182880 h 2657856"/>
                <a:gd name="connsiteX6" fmla="*/ 158496 w 6729984"/>
                <a:gd name="connsiteY6" fmla="*/ 219456 h 2657856"/>
                <a:gd name="connsiteX7" fmla="*/ 219456 w 6729984"/>
                <a:gd name="connsiteY7" fmla="*/ 292608 h 2657856"/>
                <a:gd name="connsiteX8" fmla="*/ 256032 w 6729984"/>
                <a:gd name="connsiteY8" fmla="*/ 316992 h 2657856"/>
                <a:gd name="connsiteX9" fmla="*/ 304800 w 6729984"/>
                <a:gd name="connsiteY9" fmla="*/ 390144 h 2657856"/>
                <a:gd name="connsiteX10" fmla="*/ 316992 w 6729984"/>
                <a:gd name="connsiteY10" fmla="*/ 426720 h 2657856"/>
                <a:gd name="connsiteX11" fmla="*/ 353568 w 6729984"/>
                <a:gd name="connsiteY11" fmla="*/ 451104 h 2657856"/>
                <a:gd name="connsiteX12" fmla="*/ 414528 w 6729984"/>
                <a:gd name="connsiteY12" fmla="*/ 512064 h 2657856"/>
                <a:gd name="connsiteX13" fmla="*/ 475488 w 6729984"/>
                <a:gd name="connsiteY13" fmla="*/ 573024 h 2657856"/>
                <a:gd name="connsiteX14" fmla="*/ 573024 w 6729984"/>
                <a:gd name="connsiteY14" fmla="*/ 719328 h 2657856"/>
                <a:gd name="connsiteX15" fmla="*/ 597408 w 6729984"/>
                <a:gd name="connsiteY15" fmla="*/ 755904 h 2657856"/>
                <a:gd name="connsiteX16" fmla="*/ 658368 w 6729984"/>
                <a:gd name="connsiteY16" fmla="*/ 865632 h 2657856"/>
                <a:gd name="connsiteX17" fmla="*/ 682752 w 6729984"/>
                <a:gd name="connsiteY17" fmla="*/ 902208 h 2657856"/>
                <a:gd name="connsiteX18" fmla="*/ 707136 w 6729984"/>
                <a:gd name="connsiteY18" fmla="*/ 938784 h 2657856"/>
                <a:gd name="connsiteX19" fmla="*/ 816864 w 6729984"/>
                <a:gd name="connsiteY19" fmla="*/ 1011936 h 2657856"/>
                <a:gd name="connsiteX20" fmla="*/ 853440 w 6729984"/>
                <a:gd name="connsiteY20" fmla="*/ 1036320 h 2657856"/>
                <a:gd name="connsiteX21" fmla="*/ 926592 w 6729984"/>
                <a:gd name="connsiteY21" fmla="*/ 1060704 h 2657856"/>
                <a:gd name="connsiteX22" fmla="*/ 963168 w 6729984"/>
                <a:gd name="connsiteY22" fmla="*/ 1072896 h 2657856"/>
                <a:gd name="connsiteX23" fmla="*/ 999744 w 6729984"/>
                <a:gd name="connsiteY23" fmla="*/ 1097280 h 2657856"/>
                <a:gd name="connsiteX24" fmla="*/ 1024128 w 6729984"/>
                <a:gd name="connsiteY24" fmla="*/ 1133856 h 2657856"/>
                <a:gd name="connsiteX25" fmla="*/ 1097280 w 6729984"/>
                <a:gd name="connsiteY25" fmla="*/ 1194816 h 2657856"/>
                <a:gd name="connsiteX26" fmla="*/ 1121664 w 6729984"/>
                <a:gd name="connsiteY26" fmla="*/ 1231392 h 2657856"/>
                <a:gd name="connsiteX27" fmla="*/ 1194816 w 6729984"/>
                <a:gd name="connsiteY27" fmla="*/ 1280160 h 2657856"/>
                <a:gd name="connsiteX28" fmla="*/ 1267968 w 6729984"/>
                <a:gd name="connsiteY28" fmla="*/ 1328928 h 2657856"/>
                <a:gd name="connsiteX29" fmla="*/ 1304544 w 6729984"/>
                <a:gd name="connsiteY29" fmla="*/ 1353312 h 2657856"/>
                <a:gd name="connsiteX30" fmla="*/ 1389888 w 6729984"/>
                <a:gd name="connsiteY30" fmla="*/ 1377696 h 2657856"/>
                <a:gd name="connsiteX31" fmla="*/ 1499616 w 6729984"/>
                <a:gd name="connsiteY31" fmla="*/ 1414272 h 2657856"/>
                <a:gd name="connsiteX32" fmla="*/ 1682496 w 6729984"/>
                <a:gd name="connsiteY32" fmla="*/ 1475232 h 2657856"/>
                <a:gd name="connsiteX33" fmla="*/ 1719072 w 6729984"/>
                <a:gd name="connsiteY33" fmla="*/ 1487424 h 2657856"/>
                <a:gd name="connsiteX34" fmla="*/ 1755648 w 6729984"/>
                <a:gd name="connsiteY34" fmla="*/ 1499616 h 2657856"/>
                <a:gd name="connsiteX35" fmla="*/ 1877568 w 6729984"/>
                <a:gd name="connsiteY35" fmla="*/ 1524000 h 2657856"/>
                <a:gd name="connsiteX36" fmla="*/ 1950720 w 6729984"/>
                <a:gd name="connsiteY36" fmla="*/ 1548384 h 2657856"/>
                <a:gd name="connsiteX37" fmla="*/ 1999488 w 6729984"/>
                <a:gd name="connsiteY37" fmla="*/ 1560576 h 2657856"/>
                <a:gd name="connsiteX38" fmla="*/ 2072640 w 6729984"/>
                <a:gd name="connsiteY38" fmla="*/ 1584960 h 2657856"/>
                <a:gd name="connsiteX39" fmla="*/ 2109216 w 6729984"/>
                <a:gd name="connsiteY39" fmla="*/ 1597152 h 2657856"/>
                <a:gd name="connsiteX40" fmla="*/ 2255520 w 6729984"/>
                <a:gd name="connsiteY40" fmla="*/ 1609344 h 2657856"/>
                <a:gd name="connsiteX41" fmla="*/ 2316480 w 6729984"/>
                <a:gd name="connsiteY41" fmla="*/ 1621536 h 2657856"/>
                <a:gd name="connsiteX42" fmla="*/ 2389632 w 6729984"/>
                <a:gd name="connsiteY42" fmla="*/ 1645920 h 2657856"/>
                <a:gd name="connsiteX43" fmla="*/ 2438400 w 6729984"/>
                <a:gd name="connsiteY43" fmla="*/ 1658112 h 2657856"/>
                <a:gd name="connsiteX44" fmla="*/ 2474976 w 6729984"/>
                <a:gd name="connsiteY44" fmla="*/ 1670304 h 2657856"/>
                <a:gd name="connsiteX45" fmla="*/ 2548128 w 6729984"/>
                <a:gd name="connsiteY45" fmla="*/ 1682496 h 2657856"/>
                <a:gd name="connsiteX46" fmla="*/ 2609088 w 6729984"/>
                <a:gd name="connsiteY46" fmla="*/ 1694688 h 2657856"/>
                <a:gd name="connsiteX47" fmla="*/ 2828544 w 6729984"/>
                <a:gd name="connsiteY47" fmla="*/ 1719072 h 2657856"/>
                <a:gd name="connsiteX48" fmla="*/ 2962656 w 6729984"/>
                <a:gd name="connsiteY48" fmla="*/ 1755648 h 2657856"/>
                <a:gd name="connsiteX49" fmla="*/ 3316224 w 6729984"/>
                <a:gd name="connsiteY49" fmla="*/ 1755648 h 2657856"/>
                <a:gd name="connsiteX50" fmla="*/ 3669792 w 6729984"/>
                <a:gd name="connsiteY50" fmla="*/ 1792224 h 2657856"/>
                <a:gd name="connsiteX51" fmla="*/ 3925824 w 6729984"/>
                <a:gd name="connsiteY51" fmla="*/ 1828800 h 2657856"/>
                <a:gd name="connsiteX52" fmla="*/ 4011168 w 6729984"/>
                <a:gd name="connsiteY52" fmla="*/ 1901952 h 2657856"/>
                <a:gd name="connsiteX53" fmla="*/ 4450080 w 6729984"/>
                <a:gd name="connsiteY53" fmla="*/ 1901952 h 2657856"/>
                <a:gd name="connsiteX54" fmla="*/ 4511040 w 6729984"/>
                <a:gd name="connsiteY54" fmla="*/ 1999488 h 2657856"/>
                <a:gd name="connsiteX55" fmla="*/ 4791456 w 6729984"/>
                <a:gd name="connsiteY55" fmla="*/ 1999488 h 2657856"/>
                <a:gd name="connsiteX56" fmla="*/ 4925568 w 6729984"/>
                <a:gd name="connsiteY56" fmla="*/ 1999488 h 2657856"/>
                <a:gd name="connsiteX57" fmla="*/ 4925568 w 6729984"/>
                <a:gd name="connsiteY57" fmla="*/ 2145792 h 2657856"/>
                <a:gd name="connsiteX58" fmla="*/ 5120640 w 6729984"/>
                <a:gd name="connsiteY58" fmla="*/ 2145792 h 2657856"/>
                <a:gd name="connsiteX59" fmla="*/ 5242560 w 6729984"/>
                <a:gd name="connsiteY59" fmla="*/ 2182368 h 2657856"/>
                <a:gd name="connsiteX60" fmla="*/ 5242560 w 6729984"/>
                <a:gd name="connsiteY60" fmla="*/ 2255520 h 2657856"/>
                <a:gd name="connsiteX61" fmla="*/ 5522976 w 6729984"/>
                <a:gd name="connsiteY61" fmla="*/ 2255520 h 2657856"/>
                <a:gd name="connsiteX62" fmla="*/ 5522976 w 6729984"/>
                <a:gd name="connsiteY62" fmla="*/ 2499360 h 2657856"/>
                <a:gd name="connsiteX63" fmla="*/ 5754624 w 6729984"/>
                <a:gd name="connsiteY63" fmla="*/ 2499360 h 2657856"/>
                <a:gd name="connsiteX64" fmla="*/ 5754624 w 6729984"/>
                <a:gd name="connsiteY64" fmla="*/ 2657856 h 2657856"/>
                <a:gd name="connsiteX65" fmla="*/ 6729984 w 6729984"/>
                <a:gd name="connsiteY65" fmla="*/ 2657856 h 265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729984" h="2657856">
                  <a:moveTo>
                    <a:pt x="0" y="0"/>
                  </a:moveTo>
                  <a:lnTo>
                    <a:pt x="0" y="0"/>
                  </a:lnTo>
                  <a:cubicBezTo>
                    <a:pt x="24384" y="28448"/>
                    <a:pt x="46658" y="58850"/>
                    <a:pt x="73152" y="85344"/>
                  </a:cubicBezTo>
                  <a:cubicBezTo>
                    <a:pt x="83513" y="95705"/>
                    <a:pt x="100574" y="98286"/>
                    <a:pt x="109728" y="109728"/>
                  </a:cubicBezTo>
                  <a:cubicBezTo>
                    <a:pt x="117756" y="119763"/>
                    <a:pt x="116173" y="134809"/>
                    <a:pt x="121920" y="146304"/>
                  </a:cubicBezTo>
                  <a:cubicBezTo>
                    <a:pt x="128473" y="159410"/>
                    <a:pt x="139751" y="169774"/>
                    <a:pt x="146304" y="182880"/>
                  </a:cubicBezTo>
                  <a:cubicBezTo>
                    <a:pt x="152051" y="194375"/>
                    <a:pt x="152749" y="207961"/>
                    <a:pt x="158496" y="219456"/>
                  </a:cubicBezTo>
                  <a:cubicBezTo>
                    <a:pt x="172197" y="246857"/>
                    <a:pt x="196344" y="273348"/>
                    <a:pt x="219456" y="292608"/>
                  </a:cubicBezTo>
                  <a:cubicBezTo>
                    <a:pt x="230713" y="301989"/>
                    <a:pt x="243840" y="308864"/>
                    <a:pt x="256032" y="316992"/>
                  </a:cubicBezTo>
                  <a:cubicBezTo>
                    <a:pt x="272288" y="341376"/>
                    <a:pt x="295533" y="362342"/>
                    <a:pt x="304800" y="390144"/>
                  </a:cubicBezTo>
                  <a:cubicBezTo>
                    <a:pt x="308864" y="402336"/>
                    <a:pt x="308964" y="416685"/>
                    <a:pt x="316992" y="426720"/>
                  </a:cubicBezTo>
                  <a:cubicBezTo>
                    <a:pt x="326146" y="438162"/>
                    <a:pt x="341376" y="442976"/>
                    <a:pt x="353568" y="451104"/>
                  </a:cubicBezTo>
                  <a:cubicBezTo>
                    <a:pt x="418592" y="548640"/>
                    <a:pt x="333248" y="430784"/>
                    <a:pt x="414528" y="512064"/>
                  </a:cubicBezTo>
                  <a:cubicBezTo>
                    <a:pt x="495808" y="593344"/>
                    <a:pt x="377952" y="508000"/>
                    <a:pt x="475488" y="573024"/>
                  </a:cubicBezTo>
                  <a:lnTo>
                    <a:pt x="573024" y="719328"/>
                  </a:lnTo>
                  <a:cubicBezTo>
                    <a:pt x="581152" y="731520"/>
                    <a:pt x="592774" y="742003"/>
                    <a:pt x="597408" y="755904"/>
                  </a:cubicBezTo>
                  <a:cubicBezTo>
                    <a:pt x="618867" y="820282"/>
                    <a:pt x="602471" y="781787"/>
                    <a:pt x="658368" y="865632"/>
                  </a:cubicBezTo>
                  <a:lnTo>
                    <a:pt x="682752" y="902208"/>
                  </a:lnTo>
                  <a:cubicBezTo>
                    <a:pt x="690880" y="914400"/>
                    <a:pt x="694944" y="930656"/>
                    <a:pt x="707136" y="938784"/>
                  </a:cubicBezTo>
                  <a:lnTo>
                    <a:pt x="816864" y="1011936"/>
                  </a:lnTo>
                  <a:cubicBezTo>
                    <a:pt x="829056" y="1020064"/>
                    <a:pt x="839539" y="1031686"/>
                    <a:pt x="853440" y="1036320"/>
                  </a:cubicBezTo>
                  <a:lnTo>
                    <a:pt x="926592" y="1060704"/>
                  </a:lnTo>
                  <a:cubicBezTo>
                    <a:pt x="938784" y="1064768"/>
                    <a:pt x="952475" y="1065767"/>
                    <a:pt x="963168" y="1072896"/>
                  </a:cubicBezTo>
                  <a:lnTo>
                    <a:pt x="999744" y="1097280"/>
                  </a:lnTo>
                  <a:cubicBezTo>
                    <a:pt x="1007872" y="1109472"/>
                    <a:pt x="1013767" y="1123495"/>
                    <a:pt x="1024128" y="1133856"/>
                  </a:cubicBezTo>
                  <a:cubicBezTo>
                    <a:pt x="1120032" y="1229760"/>
                    <a:pt x="997413" y="1074976"/>
                    <a:pt x="1097280" y="1194816"/>
                  </a:cubicBezTo>
                  <a:cubicBezTo>
                    <a:pt x="1106661" y="1206073"/>
                    <a:pt x="1110637" y="1221743"/>
                    <a:pt x="1121664" y="1231392"/>
                  </a:cubicBezTo>
                  <a:cubicBezTo>
                    <a:pt x="1143719" y="1250690"/>
                    <a:pt x="1174094" y="1259438"/>
                    <a:pt x="1194816" y="1280160"/>
                  </a:cubicBezTo>
                  <a:cubicBezTo>
                    <a:pt x="1264152" y="1349496"/>
                    <a:pt x="1197390" y="1293639"/>
                    <a:pt x="1267968" y="1328928"/>
                  </a:cubicBezTo>
                  <a:cubicBezTo>
                    <a:pt x="1281074" y="1335481"/>
                    <a:pt x="1291438" y="1346759"/>
                    <a:pt x="1304544" y="1353312"/>
                  </a:cubicBezTo>
                  <a:cubicBezTo>
                    <a:pt x="1325031" y="1363555"/>
                    <a:pt x="1370356" y="1371836"/>
                    <a:pt x="1389888" y="1377696"/>
                  </a:cubicBezTo>
                  <a:lnTo>
                    <a:pt x="1499616" y="1414272"/>
                  </a:lnTo>
                  <a:lnTo>
                    <a:pt x="1682496" y="1475232"/>
                  </a:lnTo>
                  <a:lnTo>
                    <a:pt x="1719072" y="1487424"/>
                  </a:lnTo>
                  <a:cubicBezTo>
                    <a:pt x="1731264" y="1491488"/>
                    <a:pt x="1743046" y="1497096"/>
                    <a:pt x="1755648" y="1499616"/>
                  </a:cubicBezTo>
                  <a:cubicBezTo>
                    <a:pt x="1796288" y="1507744"/>
                    <a:pt x="1838250" y="1510894"/>
                    <a:pt x="1877568" y="1524000"/>
                  </a:cubicBezTo>
                  <a:cubicBezTo>
                    <a:pt x="1901952" y="1532128"/>
                    <a:pt x="1925784" y="1542150"/>
                    <a:pt x="1950720" y="1548384"/>
                  </a:cubicBezTo>
                  <a:cubicBezTo>
                    <a:pt x="1966976" y="1552448"/>
                    <a:pt x="1983438" y="1555761"/>
                    <a:pt x="1999488" y="1560576"/>
                  </a:cubicBezTo>
                  <a:cubicBezTo>
                    <a:pt x="2024107" y="1567962"/>
                    <a:pt x="2048256" y="1576832"/>
                    <a:pt x="2072640" y="1584960"/>
                  </a:cubicBezTo>
                  <a:cubicBezTo>
                    <a:pt x="2084832" y="1589024"/>
                    <a:pt x="2096409" y="1596085"/>
                    <a:pt x="2109216" y="1597152"/>
                  </a:cubicBezTo>
                  <a:lnTo>
                    <a:pt x="2255520" y="1609344"/>
                  </a:lnTo>
                  <a:cubicBezTo>
                    <a:pt x="2275840" y="1613408"/>
                    <a:pt x="2296488" y="1616084"/>
                    <a:pt x="2316480" y="1621536"/>
                  </a:cubicBezTo>
                  <a:cubicBezTo>
                    <a:pt x="2341277" y="1628299"/>
                    <a:pt x="2364696" y="1639686"/>
                    <a:pt x="2389632" y="1645920"/>
                  </a:cubicBezTo>
                  <a:cubicBezTo>
                    <a:pt x="2405888" y="1649984"/>
                    <a:pt x="2422288" y="1653509"/>
                    <a:pt x="2438400" y="1658112"/>
                  </a:cubicBezTo>
                  <a:cubicBezTo>
                    <a:pt x="2450757" y="1661643"/>
                    <a:pt x="2462431" y="1667516"/>
                    <a:pt x="2474976" y="1670304"/>
                  </a:cubicBezTo>
                  <a:cubicBezTo>
                    <a:pt x="2499108" y="1675667"/>
                    <a:pt x="2523806" y="1678074"/>
                    <a:pt x="2548128" y="1682496"/>
                  </a:cubicBezTo>
                  <a:cubicBezTo>
                    <a:pt x="2568516" y="1686203"/>
                    <a:pt x="2588700" y="1690981"/>
                    <a:pt x="2609088" y="1694688"/>
                  </a:cubicBezTo>
                  <a:cubicBezTo>
                    <a:pt x="2681362" y="1707829"/>
                    <a:pt x="2754937" y="1719072"/>
                    <a:pt x="2828544" y="1719072"/>
                  </a:cubicBezTo>
                  <a:lnTo>
                    <a:pt x="2962656" y="1755648"/>
                  </a:lnTo>
                  <a:lnTo>
                    <a:pt x="3316224" y="1755648"/>
                  </a:lnTo>
                  <a:lnTo>
                    <a:pt x="3669792" y="1792224"/>
                  </a:lnTo>
                  <a:lnTo>
                    <a:pt x="3925824" y="1828800"/>
                  </a:lnTo>
                  <a:lnTo>
                    <a:pt x="4011168" y="1901952"/>
                  </a:lnTo>
                  <a:lnTo>
                    <a:pt x="4450080" y="1901952"/>
                  </a:lnTo>
                  <a:lnTo>
                    <a:pt x="4511040" y="1999488"/>
                  </a:lnTo>
                  <a:lnTo>
                    <a:pt x="4791456" y="1999488"/>
                  </a:lnTo>
                  <a:lnTo>
                    <a:pt x="4925568" y="1999488"/>
                  </a:lnTo>
                  <a:lnTo>
                    <a:pt x="4925568" y="2145792"/>
                  </a:lnTo>
                  <a:lnTo>
                    <a:pt x="5120640" y="2145792"/>
                  </a:lnTo>
                  <a:lnTo>
                    <a:pt x="5242560" y="2182368"/>
                  </a:lnTo>
                  <a:lnTo>
                    <a:pt x="5242560" y="2255520"/>
                  </a:lnTo>
                  <a:lnTo>
                    <a:pt x="5522976" y="2255520"/>
                  </a:lnTo>
                  <a:lnTo>
                    <a:pt x="5522976" y="2499360"/>
                  </a:lnTo>
                  <a:lnTo>
                    <a:pt x="5754624" y="2499360"/>
                  </a:lnTo>
                  <a:lnTo>
                    <a:pt x="5754624" y="2657856"/>
                  </a:lnTo>
                  <a:lnTo>
                    <a:pt x="6729984" y="2657856"/>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6" name="Forme libre 5">
              <a:extLst>
                <a:ext uri="{FF2B5EF4-FFF2-40B4-BE49-F238E27FC236}">
                  <a16:creationId xmlns:a16="http://schemas.microsoft.com/office/drawing/2014/main" id="{581C71A1-C06C-6148-AD54-C09276CE5001}"/>
                </a:ext>
              </a:extLst>
            </p:cNvPr>
            <p:cNvSpPr/>
            <p:nvPr/>
          </p:nvSpPr>
          <p:spPr>
            <a:xfrm>
              <a:off x="-1767840" y="-3755136"/>
              <a:ext cx="6717792" cy="2999232"/>
            </a:xfrm>
            <a:custGeom>
              <a:avLst/>
              <a:gdLst>
                <a:gd name="connsiteX0" fmla="*/ 0 w 6717792"/>
                <a:gd name="connsiteY0" fmla="*/ 0 h 2999232"/>
                <a:gd name="connsiteX1" fmla="*/ 0 w 6717792"/>
                <a:gd name="connsiteY1" fmla="*/ 0 h 2999232"/>
                <a:gd name="connsiteX2" fmla="*/ 73152 w 6717792"/>
                <a:gd name="connsiteY2" fmla="*/ 85344 h 2999232"/>
                <a:gd name="connsiteX3" fmla="*/ 109728 w 6717792"/>
                <a:gd name="connsiteY3" fmla="*/ 109728 h 2999232"/>
                <a:gd name="connsiteX4" fmla="*/ 158496 w 6717792"/>
                <a:gd name="connsiteY4" fmla="*/ 170688 h 2999232"/>
                <a:gd name="connsiteX5" fmla="*/ 182880 w 6717792"/>
                <a:gd name="connsiteY5" fmla="*/ 207264 h 2999232"/>
                <a:gd name="connsiteX6" fmla="*/ 243840 w 6717792"/>
                <a:gd name="connsiteY6" fmla="*/ 268224 h 2999232"/>
                <a:gd name="connsiteX7" fmla="*/ 268224 w 6717792"/>
                <a:gd name="connsiteY7" fmla="*/ 353568 h 2999232"/>
                <a:gd name="connsiteX8" fmla="*/ 292608 w 6717792"/>
                <a:gd name="connsiteY8" fmla="*/ 426720 h 2999232"/>
                <a:gd name="connsiteX9" fmla="*/ 304800 w 6717792"/>
                <a:gd name="connsiteY9" fmla="*/ 463296 h 2999232"/>
                <a:gd name="connsiteX10" fmla="*/ 329184 w 6717792"/>
                <a:gd name="connsiteY10" fmla="*/ 499872 h 2999232"/>
                <a:gd name="connsiteX11" fmla="*/ 353568 w 6717792"/>
                <a:gd name="connsiteY11" fmla="*/ 573024 h 2999232"/>
                <a:gd name="connsiteX12" fmla="*/ 438912 w 6717792"/>
                <a:gd name="connsiteY12" fmla="*/ 670560 h 2999232"/>
                <a:gd name="connsiteX13" fmla="*/ 451104 w 6717792"/>
                <a:gd name="connsiteY13" fmla="*/ 707136 h 2999232"/>
                <a:gd name="connsiteX14" fmla="*/ 487680 w 6717792"/>
                <a:gd name="connsiteY14" fmla="*/ 731520 h 2999232"/>
                <a:gd name="connsiteX15" fmla="*/ 524256 w 6717792"/>
                <a:gd name="connsiteY15" fmla="*/ 768096 h 2999232"/>
                <a:gd name="connsiteX16" fmla="*/ 573024 w 6717792"/>
                <a:gd name="connsiteY16" fmla="*/ 841248 h 2999232"/>
                <a:gd name="connsiteX17" fmla="*/ 621792 w 6717792"/>
                <a:gd name="connsiteY17" fmla="*/ 914400 h 2999232"/>
                <a:gd name="connsiteX18" fmla="*/ 646176 w 6717792"/>
                <a:gd name="connsiteY18" fmla="*/ 950976 h 2999232"/>
                <a:gd name="connsiteX19" fmla="*/ 670560 w 6717792"/>
                <a:gd name="connsiteY19" fmla="*/ 987552 h 2999232"/>
                <a:gd name="connsiteX20" fmla="*/ 719328 w 6717792"/>
                <a:gd name="connsiteY20" fmla="*/ 1133856 h 2999232"/>
                <a:gd name="connsiteX21" fmla="*/ 731520 w 6717792"/>
                <a:gd name="connsiteY21" fmla="*/ 1170432 h 2999232"/>
                <a:gd name="connsiteX22" fmla="*/ 768096 w 6717792"/>
                <a:gd name="connsiteY22" fmla="*/ 1182624 h 2999232"/>
                <a:gd name="connsiteX23" fmla="*/ 877824 w 6717792"/>
                <a:gd name="connsiteY23" fmla="*/ 1267968 h 2999232"/>
                <a:gd name="connsiteX24" fmla="*/ 914400 w 6717792"/>
                <a:gd name="connsiteY24" fmla="*/ 1292352 h 2999232"/>
                <a:gd name="connsiteX25" fmla="*/ 950976 w 6717792"/>
                <a:gd name="connsiteY25" fmla="*/ 1316736 h 2999232"/>
                <a:gd name="connsiteX26" fmla="*/ 987552 w 6717792"/>
                <a:gd name="connsiteY26" fmla="*/ 1328928 h 2999232"/>
                <a:gd name="connsiteX27" fmla="*/ 1024128 w 6717792"/>
                <a:gd name="connsiteY27" fmla="*/ 1353312 h 2999232"/>
                <a:gd name="connsiteX28" fmla="*/ 1060704 w 6717792"/>
                <a:gd name="connsiteY28" fmla="*/ 1365504 h 2999232"/>
                <a:gd name="connsiteX29" fmla="*/ 1170432 w 6717792"/>
                <a:gd name="connsiteY29" fmla="*/ 1377696 h 2999232"/>
                <a:gd name="connsiteX30" fmla="*/ 1389888 w 6717792"/>
                <a:gd name="connsiteY30" fmla="*/ 1377696 h 2999232"/>
                <a:gd name="connsiteX31" fmla="*/ 1438656 w 6717792"/>
                <a:gd name="connsiteY31" fmla="*/ 1511808 h 2999232"/>
                <a:gd name="connsiteX32" fmla="*/ 1914144 w 6717792"/>
                <a:gd name="connsiteY32" fmla="*/ 1560576 h 2999232"/>
                <a:gd name="connsiteX33" fmla="*/ 1987296 w 6717792"/>
                <a:gd name="connsiteY33" fmla="*/ 1645920 h 2999232"/>
                <a:gd name="connsiteX34" fmla="*/ 2060448 w 6717792"/>
                <a:gd name="connsiteY34" fmla="*/ 1670304 h 2999232"/>
                <a:gd name="connsiteX35" fmla="*/ 2072640 w 6717792"/>
                <a:gd name="connsiteY35" fmla="*/ 1682496 h 2999232"/>
                <a:gd name="connsiteX36" fmla="*/ 2072640 w 6717792"/>
                <a:gd name="connsiteY36" fmla="*/ 1682496 h 2999232"/>
                <a:gd name="connsiteX37" fmla="*/ 2206752 w 6717792"/>
                <a:gd name="connsiteY37" fmla="*/ 1792224 h 2999232"/>
                <a:gd name="connsiteX38" fmla="*/ 2450592 w 6717792"/>
                <a:gd name="connsiteY38" fmla="*/ 1828800 h 2999232"/>
                <a:gd name="connsiteX39" fmla="*/ 2499360 w 6717792"/>
                <a:gd name="connsiteY39" fmla="*/ 1889760 h 2999232"/>
                <a:gd name="connsiteX40" fmla="*/ 2694432 w 6717792"/>
                <a:gd name="connsiteY40" fmla="*/ 1889760 h 2999232"/>
                <a:gd name="connsiteX41" fmla="*/ 2804160 w 6717792"/>
                <a:gd name="connsiteY41" fmla="*/ 1987296 h 2999232"/>
                <a:gd name="connsiteX42" fmla="*/ 2962656 w 6717792"/>
                <a:gd name="connsiteY42" fmla="*/ 1987296 h 2999232"/>
                <a:gd name="connsiteX43" fmla="*/ 3108960 w 6717792"/>
                <a:gd name="connsiteY43" fmla="*/ 2084832 h 2999232"/>
                <a:gd name="connsiteX44" fmla="*/ 3255264 w 6717792"/>
                <a:gd name="connsiteY44" fmla="*/ 2084832 h 2999232"/>
                <a:gd name="connsiteX45" fmla="*/ 3633216 w 6717792"/>
                <a:gd name="connsiteY45" fmla="*/ 2304288 h 2999232"/>
                <a:gd name="connsiteX46" fmla="*/ 4096512 w 6717792"/>
                <a:gd name="connsiteY46" fmla="*/ 2365248 h 2999232"/>
                <a:gd name="connsiteX47" fmla="*/ 4194048 w 6717792"/>
                <a:gd name="connsiteY47" fmla="*/ 2426208 h 2999232"/>
                <a:gd name="connsiteX48" fmla="*/ 4462272 w 6717792"/>
                <a:gd name="connsiteY48" fmla="*/ 2487168 h 2999232"/>
                <a:gd name="connsiteX49" fmla="*/ 4742688 w 6717792"/>
                <a:gd name="connsiteY49" fmla="*/ 2487168 h 2999232"/>
                <a:gd name="connsiteX50" fmla="*/ 4742688 w 6717792"/>
                <a:gd name="connsiteY50" fmla="*/ 2609088 h 2999232"/>
                <a:gd name="connsiteX51" fmla="*/ 5145024 w 6717792"/>
                <a:gd name="connsiteY51" fmla="*/ 2609088 h 2999232"/>
                <a:gd name="connsiteX52" fmla="*/ 5145024 w 6717792"/>
                <a:gd name="connsiteY52" fmla="*/ 2609088 h 2999232"/>
                <a:gd name="connsiteX53" fmla="*/ 5230368 w 6717792"/>
                <a:gd name="connsiteY53" fmla="*/ 2694432 h 2999232"/>
                <a:gd name="connsiteX54" fmla="*/ 5291328 w 6717792"/>
                <a:gd name="connsiteY54" fmla="*/ 2755392 h 2999232"/>
                <a:gd name="connsiteX55" fmla="*/ 6096000 w 6717792"/>
                <a:gd name="connsiteY55" fmla="*/ 2755392 h 2999232"/>
                <a:gd name="connsiteX56" fmla="*/ 6096000 w 6717792"/>
                <a:gd name="connsiteY56" fmla="*/ 2999232 h 2999232"/>
                <a:gd name="connsiteX57" fmla="*/ 6717792 w 6717792"/>
                <a:gd name="connsiteY57" fmla="*/ 2999232 h 299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717792" h="2999232">
                  <a:moveTo>
                    <a:pt x="0" y="0"/>
                  </a:moveTo>
                  <a:lnTo>
                    <a:pt x="0" y="0"/>
                  </a:lnTo>
                  <a:cubicBezTo>
                    <a:pt x="24384" y="28448"/>
                    <a:pt x="46658" y="58850"/>
                    <a:pt x="73152" y="85344"/>
                  </a:cubicBezTo>
                  <a:cubicBezTo>
                    <a:pt x="83513" y="95705"/>
                    <a:pt x="100574" y="98286"/>
                    <a:pt x="109728" y="109728"/>
                  </a:cubicBezTo>
                  <a:cubicBezTo>
                    <a:pt x="177031" y="193856"/>
                    <a:pt x="53674" y="100807"/>
                    <a:pt x="158496" y="170688"/>
                  </a:cubicBezTo>
                  <a:cubicBezTo>
                    <a:pt x="166624" y="182880"/>
                    <a:pt x="172519" y="196903"/>
                    <a:pt x="182880" y="207264"/>
                  </a:cubicBezTo>
                  <a:cubicBezTo>
                    <a:pt x="231648" y="256032"/>
                    <a:pt x="211328" y="203200"/>
                    <a:pt x="243840" y="268224"/>
                  </a:cubicBezTo>
                  <a:cubicBezTo>
                    <a:pt x="254083" y="288711"/>
                    <a:pt x="262364" y="334036"/>
                    <a:pt x="268224" y="353568"/>
                  </a:cubicBezTo>
                  <a:cubicBezTo>
                    <a:pt x="275610" y="378187"/>
                    <a:pt x="284480" y="402336"/>
                    <a:pt x="292608" y="426720"/>
                  </a:cubicBezTo>
                  <a:cubicBezTo>
                    <a:pt x="296672" y="438912"/>
                    <a:pt x="297671" y="452603"/>
                    <a:pt x="304800" y="463296"/>
                  </a:cubicBezTo>
                  <a:cubicBezTo>
                    <a:pt x="312928" y="475488"/>
                    <a:pt x="323233" y="486482"/>
                    <a:pt x="329184" y="499872"/>
                  </a:cubicBezTo>
                  <a:cubicBezTo>
                    <a:pt x="339623" y="523360"/>
                    <a:pt x="339311" y="551638"/>
                    <a:pt x="353568" y="573024"/>
                  </a:cubicBezTo>
                  <a:cubicBezTo>
                    <a:pt x="410464" y="658368"/>
                    <a:pt x="377952" y="629920"/>
                    <a:pt x="438912" y="670560"/>
                  </a:cubicBezTo>
                  <a:cubicBezTo>
                    <a:pt x="442976" y="682752"/>
                    <a:pt x="443076" y="697101"/>
                    <a:pt x="451104" y="707136"/>
                  </a:cubicBezTo>
                  <a:cubicBezTo>
                    <a:pt x="460258" y="718578"/>
                    <a:pt x="476423" y="722139"/>
                    <a:pt x="487680" y="731520"/>
                  </a:cubicBezTo>
                  <a:cubicBezTo>
                    <a:pt x="500926" y="742558"/>
                    <a:pt x="513670" y="754486"/>
                    <a:pt x="524256" y="768096"/>
                  </a:cubicBezTo>
                  <a:cubicBezTo>
                    <a:pt x="542248" y="791229"/>
                    <a:pt x="556768" y="816864"/>
                    <a:pt x="573024" y="841248"/>
                  </a:cubicBezTo>
                  <a:lnTo>
                    <a:pt x="621792" y="914400"/>
                  </a:lnTo>
                  <a:lnTo>
                    <a:pt x="646176" y="950976"/>
                  </a:lnTo>
                  <a:cubicBezTo>
                    <a:pt x="654304" y="963168"/>
                    <a:pt x="665926" y="973651"/>
                    <a:pt x="670560" y="987552"/>
                  </a:cubicBezTo>
                  <a:lnTo>
                    <a:pt x="719328" y="1133856"/>
                  </a:lnTo>
                  <a:cubicBezTo>
                    <a:pt x="723392" y="1146048"/>
                    <a:pt x="719328" y="1166368"/>
                    <a:pt x="731520" y="1170432"/>
                  </a:cubicBezTo>
                  <a:lnTo>
                    <a:pt x="768096" y="1182624"/>
                  </a:lnTo>
                  <a:cubicBezTo>
                    <a:pt x="825394" y="1239922"/>
                    <a:pt x="790326" y="1209636"/>
                    <a:pt x="877824" y="1267968"/>
                  </a:cubicBezTo>
                  <a:lnTo>
                    <a:pt x="914400" y="1292352"/>
                  </a:lnTo>
                  <a:cubicBezTo>
                    <a:pt x="926592" y="1300480"/>
                    <a:pt x="937075" y="1312102"/>
                    <a:pt x="950976" y="1316736"/>
                  </a:cubicBezTo>
                  <a:cubicBezTo>
                    <a:pt x="963168" y="1320800"/>
                    <a:pt x="976057" y="1323181"/>
                    <a:pt x="987552" y="1328928"/>
                  </a:cubicBezTo>
                  <a:cubicBezTo>
                    <a:pt x="1000658" y="1335481"/>
                    <a:pt x="1011022" y="1346759"/>
                    <a:pt x="1024128" y="1353312"/>
                  </a:cubicBezTo>
                  <a:cubicBezTo>
                    <a:pt x="1035623" y="1359059"/>
                    <a:pt x="1048060" y="1363205"/>
                    <a:pt x="1060704" y="1365504"/>
                  </a:cubicBezTo>
                  <a:cubicBezTo>
                    <a:pt x="1130532" y="1378200"/>
                    <a:pt x="1129412" y="1377696"/>
                    <a:pt x="1170432" y="1377696"/>
                  </a:cubicBezTo>
                  <a:lnTo>
                    <a:pt x="1389888" y="1377696"/>
                  </a:lnTo>
                  <a:lnTo>
                    <a:pt x="1438656" y="1511808"/>
                  </a:lnTo>
                  <a:lnTo>
                    <a:pt x="1914144" y="1560576"/>
                  </a:lnTo>
                  <a:cubicBezTo>
                    <a:pt x="1938528" y="1589024"/>
                    <a:pt x="1957321" y="1623439"/>
                    <a:pt x="1987296" y="1645920"/>
                  </a:cubicBezTo>
                  <a:cubicBezTo>
                    <a:pt x="2007858" y="1661342"/>
                    <a:pt x="2042273" y="1652129"/>
                    <a:pt x="2060448" y="1670304"/>
                  </a:cubicBezTo>
                  <a:lnTo>
                    <a:pt x="2072640" y="1682496"/>
                  </a:lnTo>
                  <a:lnTo>
                    <a:pt x="2072640" y="1682496"/>
                  </a:lnTo>
                  <a:lnTo>
                    <a:pt x="2206752" y="1792224"/>
                  </a:lnTo>
                  <a:lnTo>
                    <a:pt x="2450592" y="1828800"/>
                  </a:lnTo>
                  <a:lnTo>
                    <a:pt x="2499360" y="1889760"/>
                  </a:lnTo>
                  <a:lnTo>
                    <a:pt x="2694432" y="1889760"/>
                  </a:lnTo>
                  <a:lnTo>
                    <a:pt x="2804160" y="1987296"/>
                  </a:lnTo>
                  <a:lnTo>
                    <a:pt x="2962656" y="1987296"/>
                  </a:lnTo>
                  <a:lnTo>
                    <a:pt x="3108960" y="2084832"/>
                  </a:lnTo>
                  <a:lnTo>
                    <a:pt x="3255264" y="2084832"/>
                  </a:lnTo>
                  <a:lnTo>
                    <a:pt x="3633216" y="2304288"/>
                  </a:lnTo>
                  <a:lnTo>
                    <a:pt x="4096512" y="2365248"/>
                  </a:lnTo>
                  <a:lnTo>
                    <a:pt x="4194048" y="2426208"/>
                  </a:lnTo>
                  <a:lnTo>
                    <a:pt x="4462272" y="2487168"/>
                  </a:lnTo>
                  <a:lnTo>
                    <a:pt x="4742688" y="2487168"/>
                  </a:lnTo>
                  <a:lnTo>
                    <a:pt x="4742688" y="2609088"/>
                  </a:lnTo>
                  <a:lnTo>
                    <a:pt x="5145024" y="2609088"/>
                  </a:lnTo>
                  <a:lnTo>
                    <a:pt x="5145024" y="2609088"/>
                  </a:lnTo>
                  <a:lnTo>
                    <a:pt x="5230368" y="2694432"/>
                  </a:lnTo>
                  <a:lnTo>
                    <a:pt x="5291328" y="2755392"/>
                  </a:lnTo>
                  <a:lnTo>
                    <a:pt x="6096000" y="2755392"/>
                  </a:lnTo>
                  <a:lnTo>
                    <a:pt x="6096000" y="2999232"/>
                  </a:lnTo>
                  <a:lnTo>
                    <a:pt x="6717792" y="2999232"/>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45" name="Espace réservé du contenu 2">
            <a:extLst>
              <a:ext uri="{FF2B5EF4-FFF2-40B4-BE49-F238E27FC236}">
                <a16:creationId xmlns:a16="http://schemas.microsoft.com/office/drawing/2014/main" id="{C14360D6-3FEF-A84E-B396-24F1CDFC8971}"/>
              </a:ext>
            </a:extLst>
          </p:cNvPr>
          <p:cNvSpPr txBox="1">
            <a:spLocks/>
          </p:cNvSpPr>
          <p:nvPr/>
        </p:nvSpPr>
        <p:spPr>
          <a:xfrm>
            <a:off x="2591573" y="2262794"/>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FF6600"/>
                </a:solidFill>
              </a:rPr>
              <a:t>79,6%</a:t>
            </a:r>
          </a:p>
        </p:txBody>
      </p:sp>
      <p:sp>
        <p:nvSpPr>
          <p:cNvPr id="46" name="Espace réservé du contenu 2">
            <a:extLst>
              <a:ext uri="{FF2B5EF4-FFF2-40B4-BE49-F238E27FC236}">
                <a16:creationId xmlns:a16="http://schemas.microsoft.com/office/drawing/2014/main" id="{9FDF9579-D44E-A548-B9CC-765E9B2A0438}"/>
              </a:ext>
            </a:extLst>
          </p:cNvPr>
          <p:cNvSpPr txBox="1">
            <a:spLocks/>
          </p:cNvSpPr>
          <p:nvPr/>
        </p:nvSpPr>
        <p:spPr>
          <a:xfrm>
            <a:off x="2280948" y="2810976"/>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31859B"/>
                </a:solidFill>
              </a:rPr>
              <a:t>76,8%</a:t>
            </a:r>
          </a:p>
        </p:txBody>
      </p:sp>
      <p:cxnSp>
        <p:nvCxnSpPr>
          <p:cNvPr id="21" name="Connecteur droit 20">
            <a:extLst>
              <a:ext uri="{FF2B5EF4-FFF2-40B4-BE49-F238E27FC236}">
                <a16:creationId xmlns:a16="http://schemas.microsoft.com/office/drawing/2014/main" id="{2C9CD423-6C1A-AF49-9A26-C70FBBF0FCEE}"/>
              </a:ext>
            </a:extLst>
          </p:cNvPr>
          <p:cNvCxnSpPr/>
          <p:nvPr/>
        </p:nvCxnSpPr>
        <p:spPr>
          <a:xfrm flipV="1">
            <a:off x="2926581" y="2539793"/>
            <a:ext cx="0" cy="124920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2699539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635172"/>
            <a:ext cx="4129351" cy="2591615"/>
          </a:xfrm>
          <a:prstGeom prst="roundRect">
            <a:avLst>
              <a:gd name="adj" fmla="val 0"/>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1635172"/>
            <a:ext cx="4129351" cy="2591615"/>
          </a:xfrm>
          <a:prstGeom prst="roundRect">
            <a:avLst>
              <a:gd name="adj" fmla="val 0"/>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12" name="Graphique 11"/>
          <p:cNvGraphicFramePr/>
          <p:nvPr>
            <p:extLst/>
          </p:nvPr>
        </p:nvGraphicFramePr>
        <p:xfrm>
          <a:off x="638554" y="1955681"/>
          <a:ext cx="3900070"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15" name="ZoneTexte 14"/>
          <p:cNvSpPr txBox="1"/>
          <p:nvPr/>
        </p:nvSpPr>
        <p:spPr>
          <a:xfrm>
            <a:off x="877480" y="3874519"/>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(années)</a:t>
            </a:r>
          </a:p>
        </p:txBody>
      </p:sp>
      <p:sp>
        <p:nvSpPr>
          <p:cNvPr id="7" name="Titre 6"/>
          <p:cNvSpPr>
            <a:spLocks noGrp="1"/>
          </p:cNvSpPr>
          <p:nvPr>
            <p:ph type="title"/>
          </p:nvPr>
        </p:nvSpPr>
        <p:spPr>
          <a:xfrm>
            <a:off x="168064" y="643516"/>
            <a:ext cx="8749693" cy="707886"/>
          </a:xfrm>
        </p:spPr>
        <p:txBody>
          <a:bodyPr/>
          <a:lstStyle/>
          <a:p>
            <a:r>
              <a:rPr lang="en-US" sz="1800"/>
              <a:t>CIBOMA/2004-01_ GEICAM/2003-11: </a:t>
            </a:r>
            <a:r>
              <a:rPr lang="en-US" sz="1800" err="1"/>
              <a:t>capecitabine</a:t>
            </a:r>
            <a:r>
              <a:rPr lang="en-US" sz="1800"/>
              <a:t> adjuvant </a:t>
            </a:r>
            <a:r>
              <a:rPr lang="en-US" sz="1800" err="1"/>
              <a:t>dans</a:t>
            </a:r>
            <a:r>
              <a:rPr lang="en-US" sz="1800"/>
              <a:t> les TNBC</a:t>
            </a:r>
            <a:br>
              <a:rPr lang="en-US" sz="1800"/>
            </a:br>
            <a:r>
              <a:rPr lang="en-US" sz="1800"/>
              <a:t>Subgroup analysis of DFS (ITT)</a:t>
            </a:r>
            <a:endParaRPr lang="fr-FR" sz="1800"/>
          </a:p>
        </p:txBody>
      </p:sp>
      <p:graphicFrame>
        <p:nvGraphicFramePr>
          <p:cNvPr id="35" name="Graphique 34"/>
          <p:cNvGraphicFramePr/>
          <p:nvPr>
            <p:extLst/>
          </p:nvPr>
        </p:nvGraphicFramePr>
        <p:xfrm>
          <a:off x="4828051" y="1955681"/>
          <a:ext cx="3900070" cy="2000839"/>
        </p:xfrm>
        <a:graphic>
          <a:graphicData uri="http://schemas.openxmlformats.org/drawingml/2006/chart">
            <c:chart xmlns:c="http://schemas.openxmlformats.org/drawingml/2006/chart" xmlns:r="http://schemas.openxmlformats.org/officeDocument/2006/relationships" r:id="rId4"/>
          </a:graphicData>
        </a:graphic>
      </p:graphicFrame>
      <p:sp>
        <p:nvSpPr>
          <p:cNvPr id="36" name="ZoneTexte 35"/>
          <p:cNvSpPr txBox="1"/>
          <p:nvPr/>
        </p:nvSpPr>
        <p:spPr>
          <a:xfrm rot="16200000">
            <a:off x="3859621" y="2731572"/>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DFS </a:t>
            </a:r>
            <a:r>
              <a:rPr lang="fr-FR" sz="1050" err="1">
                <a:solidFill>
                  <a:srgbClr val="595959"/>
                </a:solidFill>
                <a:latin typeface="Arial" panose="020B0604020202020204" pitchFamily="34" charset="0"/>
                <a:cs typeface="Arial" panose="020B0604020202020204" pitchFamily="34" charset="0"/>
              </a:rPr>
              <a:t>Probability</a:t>
            </a:r>
            <a:endParaRPr lang="fr-FR" sz="1050">
              <a:solidFill>
                <a:srgbClr val="595959"/>
              </a:solidFill>
              <a:latin typeface="Arial" panose="020B0604020202020204" pitchFamily="34" charset="0"/>
              <a:cs typeface="Arial" panose="020B0604020202020204" pitchFamily="34" charset="0"/>
            </a:endParaRPr>
          </a:p>
        </p:txBody>
      </p:sp>
      <p:sp>
        <p:nvSpPr>
          <p:cNvPr id="38" name="ZoneTexte 37"/>
          <p:cNvSpPr txBox="1"/>
          <p:nvPr/>
        </p:nvSpPr>
        <p:spPr>
          <a:xfrm>
            <a:off x="5066977" y="3874519"/>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(années)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105</a:t>
            </a:fld>
            <a:endParaRPr lang="fr-FR"/>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Martin M et al., SABCS 2018, GS2-05</a:t>
            </a:r>
          </a:p>
        </p:txBody>
      </p:sp>
      <p:sp>
        <p:nvSpPr>
          <p:cNvPr id="28" name="ZoneTexte 27">
            <a:extLst>
              <a:ext uri="{FF2B5EF4-FFF2-40B4-BE49-F238E27FC236}">
                <a16:creationId xmlns:a16="http://schemas.microsoft.com/office/drawing/2014/main" id="{E6EF36B2-B506-904A-B7E5-C7260049FA5D}"/>
              </a:ext>
            </a:extLst>
          </p:cNvPr>
          <p:cNvSpPr txBox="1"/>
          <p:nvPr/>
        </p:nvSpPr>
        <p:spPr>
          <a:xfrm>
            <a:off x="900758" y="1468137"/>
            <a:ext cx="3218198" cy="307777"/>
          </a:xfrm>
          <a:prstGeom prst="rect">
            <a:avLst/>
          </a:prstGeom>
          <a:solidFill>
            <a:schemeClr val="bg1"/>
          </a:solidFill>
          <a:ln>
            <a:noFill/>
          </a:ln>
        </p:spPr>
        <p:txBody>
          <a:bodyPr wrap="square" rtlCol="0" anchor="ctr">
            <a:spAutoFit/>
          </a:bodyPr>
          <a:lstStyle/>
          <a:p>
            <a:pPr algn="ctr"/>
            <a:r>
              <a:rPr lang="fr-FR" sz="1400" b="1">
                <a:solidFill>
                  <a:srgbClr val="DE3411"/>
                </a:solidFill>
                <a:latin typeface="Arial" panose="020B0604020202020204" pitchFamily="34" charset="0"/>
                <a:cs typeface="Arial" panose="020B0604020202020204" pitchFamily="34" charset="0"/>
              </a:rPr>
              <a:t>Basal </a:t>
            </a:r>
            <a:r>
              <a:rPr lang="fr-FR" sz="1400">
                <a:solidFill>
                  <a:srgbClr val="DE3411"/>
                </a:solidFill>
                <a:latin typeface="Arial" panose="020B0604020202020204" pitchFamily="34" charset="0"/>
                <a:cs typeface="Arial" panose="020B0604020202020204" pitchFamily="34" charset="0"/>
              </a:rPr>
              <a:t>(EGFR et/ou CK5/6 positive)</a:t>
            </a:r>
          </a:p>
        </p:txBody>
      </p:sp>
      <p:sp>
        <p:nvSpPr>
          <p:cNvPr id="29" name="ZoneTexte 28">
            <a:extLst>
              <a:ext uri="{FF2B5EF4-FFF2-40B4-BE49-F238E27FC236}">
                <a16:creationId xmlns:a16="http://schemas.microsoft.com/office/drawing/2014/main" id="{A765E705-92EC-AA43-8522-1F30969EE377}"/>
              </a:ext>
            </a:extLst>
          </p:cNvPr>
          <p:cNvSpPr txBox="1"/>
          <p:nvPr/>
        </p:nvSpPr>
        <p:spPr>
          <a:xfrm>
            <a:off x="4823970" y="1468137"/>
            <a:ext cx="3568342" cy="307777"/>
          </a:xfrm>
          <a:prstGeom prst="rect">
            <a:avLst/>
          </a:prstGeom>
          <a:solidFill>
            <a:schemeClr val="bg1"/>
          </a:solidFill>
          <a:ln>
            <a:noFill/>
          </a:ln>
        </p:spPr>
        <p:txBody>
          <a:bodyPr wrap="square" rtlCol="0" anchor="ctr">
            <a:spAutoFit/>
          </a:bodyPr>
          <a:lstStyle/>
          <a:p>
            <a:pPr algn="ctr"/>
            <a:r>
              <a:rPr lang="fr-FR" sz="1400" b="1">
                <a:solidFill>
                  <a:srgbClr val="DE3411"/>
                </a:solidFill>
                <a:latin typeface="Arial" panose="020B0604020202020204" pitchFamily="34" charset="0"/>
                <a:cs typeface="Arial" panose="020B0604020202020204" pitchFamily="34" charset="0"/>
              </a:rPr>
              <a:t>Non-Basal </a:t>
            </a:r>
            <a:r>
              <a:rPr lang="fr-FR" sz="1400">
                <a:solidFill>
                  <a:srgbClr val="DE3411"/>
                </a:solidFill>
                <a:latin typeface="Arial" panose="020B0604020202020204" pitchFamily="34" charset="0"/>
                <a:cs typeface="Arial" panose="020B0604020202020204" pitchFamily="34" charset="0"/>
              </a:rPr>
              <a:t>(EGFR et CK5/6 négatives)</a:t>
            </a:r>
          </a:p>
        </p:txBody>
      </p:sp>
      <p:sp>
        <p:nvSpPr>
          <p:cNvPr id="30" name="TextBox 7">
            <a:extLst>
              <a:ext uri="{FF2B5EF4-FFF2-40B4-BE49-F238E27FC236}">
                <a16:creationId xmlns:a16="http://schemas.microsoft.com/office/drawing/2014/main" id="{0641731F-4149-4A42-B89F-4D8097DD1283}"/>
              </a:ext>
            </a:extLst>
          </p:cNvPr>
          <p:cNvSpPr txBox="1"/>
          <p:nvPr/>
        </p:nvSpPr>
        <p:spPr>
          <a:xfrm>
            <a:off x="446014" y="4438421"/>
            <a:ext cx="3790284" cy="323165"/>
          </a:xfrm>
          <a:prstGeom prst="rect">
            <a:avLst/>
          </a:prstGeom>
          <a:noFill/>
        </p:spPr>
        <p:txBody>
          <a:bodyPr wrap="square" rtlCol="0">
            <a:spAutoFit/>
          </a:bodyPr>
          <a:lstStyle/>
          <a:p>
            <a:pPr>
              <a:spcBef>
                <a:spcPts val="600"/>
              </a:spcBef>
            </a:pPr>
            <a:r>
              <a:rPr lang="en-US" sz="1500" b="1" err="1">
                <a:solidFill>
                  <a:srgbClr val="1F497D"/>
                </a:solidFill>
                <a:latin typeface="Arial" panose="020B0604020202020204" pitchFamily="34" charset="0"/>
                <a:cs typeface="Arial" panose="020B0604020202020204" pitchFamily="34" charset="0"/>
              </a:rPr>
              <a:t>Intérêt</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dans</a:t>
            </a:r>
            <a:r>
              <a:rPr lang="en-US" sz="1500" b="1">
                <a:solidFill>
                  <a:srgbClr val="1F497D"/>
                </a:solidFill>
                <a:latin typeface="Arial" panose="020B0604020202020204" pitchFamily="34" charset="0"/>
                <a:cs typeface="Arial" panose="020B0604020202020204" pitchFamily="34" charset="0"/>
              </a:rPr>
              <a:t> les </a:t>
            </a:r>
            <a:r>
              <a:rPr lang="en-US" sz="1500" b="1" err="1">
                <a:solidFill>
                  <a:srgbClr val="1F497D"/>
                </a:solidFill>
                <a:latin typeface="Arial" panose="020B0604020202020204" pitchFamily="34" charset="0"/>
                <a:cs typeface="Arial" panose="020B0604020202020204" pitchFamily="34" charset="0"/>
              </a:rPr>
              <a:t>formes</a:t>
            </a:r>
            <a:r>
              <a:rPr lang="en-US" sz="1500" b="1">
                <a:solidFill>
                  <a:srgbClr val="1F497D"/>
                </a:solidFill>
                <a:latin typeface="Arial" panose="020B0604020202020204" pitchFamily="34" charset="0"/>
                <a:cs typeface="Arial" panose="020B0604020202020204" pitchFamily="34" charset="0"/>
              </a:rPr>
              <a:t> non-basales ?</a:t>
            </a:r>
          </a:p>
        </p:txBody>
      </p:sp>
      <p:cxnSp>
        <p:nvCxnSpPr>
          <p:cNvPr id="31" name="Connecteur droit 30">
            <a:extLst>
              <a:ext uri="{FF2B5EF4-FFF2-40B4-BE49-F238E27FC236}">
                <a16:creationId xmlns:a16="http://schemas.microsoft.com/office/drawing/2014/main" id="{69E8F8A5-B428-964E-9DCE-10CBB3EB1247}"/>
              </a:ext>
            </a:extLst>
          </p:cNvPr>
          <p:cNvCxnSpPr/>
          <p:nvPr/>
        </p:nvCxnSpPr>
        <p:spPr>
          <a:xfrm>
            <a:off x="446013" y="4456003"/>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33" name="Espace réservé du contenu 2">
            <a:extLst>
              <a:ext uri="{FF2B5EF4-FFF2-40B4-BE49-F238E27FC236}">
                <a16:creationId xmlns:a16="http://schemas.microsoft.com/office/drawing/2014/main" id="{B7262967-40F4-2844-8766-537430072FDF}"/>
              </a:ext>
            </a:extLst>
          </p:cNvPr>
          <p:cNvSpPr txBox="1">
            <a:spLocks/>
          </p:cNvSpPr>
          <p:nvPr/>
        </p:nvSpPr>
        <p:spPr>
          <a:xfrm>
            <a:off x="5545075" y="4416888"/>
            <a:ext cx="226894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595959"/>
                </a:solidFill>
              </a:rPr>
              <a:t>Log-rank p-value : 0,0694</a:t>
            </a:r>
          </a:p>
        </p:txBody>
      </p:sp>
      <p:sp>
        <p:nvSpPr>
          <p:cNvPr id="47" name="Espace réservé du contenu 2">
            <a:extLst>
              <a:ext uri="{FF2B5EF4-FFF2-40B4-BE49-F238E27FC236}">
                <a16:creationId xmlns:a16="http://schemas.microsoft.com/office/drawing/2014/main" id="{AE64CAB1-3DAA-EA4E-A480-516DEF59D7F4}"/>
              </a:ext>
            </a:extLst>
          </p:cNvPr>
          <p:cNvSpPr txBox="1">
            <a:spLocks/>
          </p:cNvSpPr>
          <p:nvPr/>
        </p:nvSpPr>
        <p:spPr>
          <a:xfrm>
            <a:off x="2503565" y="2508362"/>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FF6600"/>
                </a:solidFill>
              </a:rPr>
              <a:t>78,5%</a:t>
            </a:r>
          </a:p>
        </p:txBody>
      </p:sp>
      <p:sp>
        <p:nvSpPr>
          <p:cNvPr id="49" name="Espace réservé du contenu 2">
            <a:extLst>
              <a:ext uri="{FF2B5EF4-FFF2-40B4-BE49-F238E27FC236}">
                <a16:creationId xmlns:a16="http://schemas.microsoft.com/office/drawing/2014/main" id="{FC71A931-6D86-E148-8F5E-E04FDA2872C0}"/>
              </a:ext>
            </a:extLst>
          </p:cNvPr>
          <p:cNvSpPr txBox="1">
            <a:spLocks/>
          </p:cNvSpPr>
          <p:nvPr/>
        </p:nvSpPr>
        <p:spPr>
          <a:xfrm>
            <a:off x="1981535" y="274258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31859B"/>
                </a:solidFill>
              </a:rPr>
              <a:t>78,2%</a:t>
            </a:r>
          </a:p>
        </p:txBody>
      </p:sp>
      <p:cxnSp>
        <p:nvCxnSpPr>
          <p:cNvPr id="50" name="Connecteur droit 49">
            <a:extLst>
              <a:ext uri="{FF2B5EF4-FFF2-40B4-BE49-F238E27FC236}">
                <a16:creationId xmlns:a16="http://schemas.microsoft.com/office/drawing/2014/main" id="{609F9DC1-ECA3-D048-AC0E-744101184020}"/>
              </a:ext>
            </a:extLst>
          </p:cNvPr>
          <p:cNvCxnSpPr>
            <a:cxnSpLocks/>
          </p:cNvCxnSpPr>
          <p:nvPr/>
        </p:nvCxnSpPr>
        <p:spPr>
          <a:xfrm flipV="1">
            <a:off x="2609511" y="208332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45" name="Tableau 44">
            <a:extLst>
              <a:ext uri="{FF2B5EF4-FFF2-40B4-BE49-F238E27FC236}">
                <a16:creationId xmlns:a16="http://schemas.microsoft.com/office/drawing/2014/main" id="{CE44B6DD-4E9B-7740-BC9C-9EADCA195F3D}"/>
              </a:ext>
            </a:extLst>
          </p:cNvPr>
          <p:cNvGraphicFramePr>
            <a:graphicFrameLocks noGrp="1"/>
          </p:cNvGraphicFramePr>
          <p:nvPr>
            <p:extLst/>
          </p:nvPr>
        </p:nvGraphicFramePr>
        <p:xfrm>
          <a:off x="1050235" y="2979328"/>
          <a:ext cx="1528781" cy="665404"/>
        </p:xfrm>
        <a:graphic>
          <a:graphicData uri="http://schemas.openxmlformats.org/drawingml/2006/table">
            <a:tbl>
              <a:tblPr firstRow="1" bandRow="1">
                <a:tableStyleId>{5C22544A-7EE6-4342-B048-85BDC9FD1C3A}</a:tableStyleId>
              </a:tblPr>
              <a:tblGrid>
                <a:gridCol w="785082">
                  <a:extLst>
                    <a:ext uri="{9D8B030D-6E8A-4147-A177-3AD203B41FA5}">
                      <a16:colId xmlns:a16="http://schemas.microsoft.com/office/drawing/2014/main" val="20000"/>
                    </a:ext>
                  </a:extLst>
                </a:gridCol>
                <a:gridCol w="743699">
                  <a:extLst>
                    <a:ext uri="{9D8B030D-6E8A-4147-A177-3AD203B41FA5}">
                      <a16:colId xmlns:a16="http://schemas.microsoft.com/office/drawing/2014/main" val="20002"/>
                    </a:ext>
                  </a:extLst>
                </a:gridCol>
              </a:tblGrid>
              <a:tr h="122881">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37467">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err="1">
                          <a:solidFill>
                            <a:schemeClr val="bg1"/>
                          </a:solidFill>
                          <a:latin typeface="Arial" panose="020B0604020202020204" pitchFamily="34" charset="0"/>
                          <a:cs typeface="Arial" panose="020B0604020202020204" pitchFamily="34" charset="0"/>
                        </a:rPr>
                        <a:t>Capecitabine</a:t>
                      </a:r>
                      <a:endParaRPr lang="fr-FR" sz="800" b="1">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a:solidFill>
                            <a:schemeClr val="bg2"/>
                          </a:solidFill>
                          <a:latin typeface="Arial" panose="020B0604020202020204" pitchFamily="34" charset="0"/>
                          <a:cs typeface="Arial" panose="020B0604020202020204" pitchFamily="34" charset="0"/>
                        </a:rPr>
                        <a:t>84</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37467">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86</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33540">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a:solidFill>
                            <a:schemeClr val="bg2"/>
                          </a:solidFill>
                          <a:latin typeface="Arial" panose="020B0604020202020204" pitchFamily="34" charset="0"/>
                          <a:cs typeface="Arial" panose="020B0604020202020204" pitchFamily="34" charset="0"/>
                        </a:rPr>
                        <a:t>HR (95% CI) </a:t>
                      </a:r>
                      <a:r>
                        <a:rPr lang="fr-FR" sz="800" b="1">
                          <a:solidFill>
                            <a:schemeClr val="bg2"/>
                          </a:solidFill>
                          <a:latin typeface="Arial" panose="020B0604020202020204" pitchFamily="34" charset="0"/>
                          <a:cs typeface="Arial" panose="020B0604020202020204" pitchFamily="34" charset="0"/>
                        </a:rPr>
                        <a:t>0,94</a:t>
                      </a:r>
                      <a:r>
                        <a:rPr lang="fr-FR" sz="800" b="1" baseline="0">
                          <a:solidFill>
                            <a:schemeClr val="bg2"/>
                          </a:solidFill>
                          <a:latin typeface="Arial" panose="020B0604020202020204" pitchFamily="34" charset="0"/>
                          <a:cs typeface="Arial" panose="020B0604020202020204" pitchFamily="34" charset="0"/>
                        </a:rPr>
                        <a:t> (0,70-1,27) </a:t>
                      </a:r>
                      <a:br>
                        <a:rPr lang="fr-FR" sz="800" b="1" baseline="0">
                          <a:solidFill>
                            <a:schemeClr val="bg2"/>
                          </a:solidFill>
                          <a:latin typeface="Arial" panose="020B0604020202020204" pitchFamily="34" charset="0"/>
                          <a:cs typeface="Arial" panose="020B0604020202020204" pitchFamily="34" charset="0"/>
                        </a:rPr>
                      </a:br>
                      <a:r>
                        <a:rPr lang="fr-FR" sz="800" b="1" i="1" baseline="0">
                          <a:solidFill>
                            <a:schemeClr val="bg2"/>
                          </a:solidFill>
                          <a:latin typeface="Arial" panose="020B0604020202020204" pitchFamily="34" charset="0"/>
                          <a:cs typeface="Arial" panose="020B0604020202020204" pitchFamily="34" charset="0"/>
                        </a:rPr>
                        <a:t>p</a:t>
                      </a:r>
                      <a:r>
                        <a:rPr lang="fr-FR" sz="800" b="1" baseline="0">
                          <a:solidFill>
                            <a:schemeClr val="bg2"/>
                          </a:solidFill>
                          <a:latin typeface="Arial" panose="020B0604020202020204" pitchFamily="34" charset="0"/>
                          <a:cs typeface="Arial" panose="020B0604020202020204" pitchFamily="34" charset="0"/>
                        </a:rPr>
                        <a:t>=0,696</a:t>
                      </a:r>
                      <a:endParaRPr lang="fr-FR" sz="800" b="1">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sp>
        <p:nvSpPr>
          <p:cNvPr id="51" name="Espace réservé du contenu 2">
            <a:extLst>
              <a:ext uri="{FF2B5EF4-FFF2-40B4-BE49-F238E27FC236}">
                <a16:creationId xmlns:a16="http://schemas.microsoft.com/office/drawing/2014/main" id="{D73ECBF6-D753-AF48-A30B-53C63D5E5BA4}"/>
              </a:ext>
            </a:extLst>
          </p:cNvPr>
          <p:cNvSpPr txBox="1">
            <a:spLocks/>
          </p:cNvSpPr>
          <p:nvPr/>
        </p:nvSpPr>
        <p:spPr>
          <a:xfrm>
            <a:off x="6679548" y="2333784"/>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FF6600"/>
                </a:solidFill>
              </a:rPr>
              <a:t>82,6%</a:t>
            </a:r>
          </a:p>
        </p:txBody>
      </p:sp>
      <p:sp>
        <p:nvSpPr>
          <p:cNvPr id="52" name="Espace réservé du contenu 2">
            <a:extLst>
              <a:ext uri="{FF2B5EF4-FFF2-40B4-BE49-F238E27FC236}">
                <a16:creationId xmlns:a16="http://schemas.microsoft.com/office/drawing/2014/main" id="{D9B2AF03-9E49-454C-BDE9-77670214EC5A}"/>
              </a:ext>
            </a:extLst>
          </p:cNvPr>
          <p:cNvSpPr txBox="1">
            <a:spLocks/>
          </p:cNvSpPr>
          <p:nvPr/>
        </p:nvSpPr>
        <p:spPr>
          <a:xfrm>
            <a:off x="6679548" y="2684180"/>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31859B"/>
                </a:solidFill>
              </a:rPr>
              <a:t>72,9%</a:t>
            </a:r>
          </a:p>
        </p:txBody>
      </p:sp>
      <p:cxnSp>
        <p:nvCxnSpPr>
          <p:cNvPr id="53" name="Connecteur droit 52">
            <a:extLst>
              <a:ext uri="{FF2B5EF4-FFF2-40B4-BE49-F238E27FC236}">
                <a16:creationId xmlns:a16="http://schemas.microsoft.com/office/drawing/2014/main" id="{AF6A3197-AABD-D443-9B33-CC69A19EF762}"/>
              </a:ext>
            </a:extLst>
          </p:cNvPr>
          <p:cNvCxnSpPr>
            <a:cxnSpLocks/>
          </p:cNvCxnSpPr>
          <p:nvPr/>
        </p:nvCxnSpPr>
        <p:spPr>
          <a:xfrm flipV="1">
            <a:off x="6807930" y="209868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46" name="Tableau 45">
            <a:extLst>
              <a:ext uri="{FF2B5EF4-FFF2-40B4-BE49-F238E27FC236}">
                <a16:creationId xmlns:a16="http://schemas.microsoft.com/office/drawing/2014/main" id="{0FEEA9F1-A313-A841-8D85-6A7A5B26BF58}"/>
              </a:ext>
            </a:extLst>
          </p:cNvPr>
          <p:cNvGraphicFramePr>
            <a:graphicFrameLocks noGrp="1"/>
          </p:cNvGraphicFramePr>
          <p:nvPr>
            <p:extLst/>
          </p:nvPr>
        </p:nvGraphicFramePr>
        <p:xfrm>
          <a:off x="5250909" y="2980840"/>
          <a:ext cx="1536418" cy="630047"/>
        </p:xfrm>
        <a:graphic>
          <a:graphicData uri="http://schemas.openxmlformats.org/drawingml/2006/table">
            <a:tbl>
              <a:tblPr firstRow="1" bandRow="1">
                <a:tableStyleId>{5C22544A-7EE6-4342-B048-85BDC9FD1C3A}</a:tableStyleId>
              </a:tblPr>
              <a:tblGrid>
                <a:gridCol w="793896">
                  <a:extLst>
                    <a:ext uri="{9D8B030D-6E8A-4147-A177-3AD203B41FA5}">
                      <a16:colId xmlns:a16="http://schemas.microsoft.com/office/drawing/2014/main" val="20000"/>
                    </a:ext>
                  </a:extLst>
                </a:gridCol>
                <a:gridCol w="742522">
                  <a:extLst>
                    <a:ext uri="{9D8B030D-6E8A-4147-A177-3AD203B41FA5}">
                      <a16:colId xmlns:a16="http://schemas.microsoft.com/office/drawing/2014/main" val="20002"/>
                    </a:ext>
                  </a:extLst>
                </a:gridCol>
              </a:tblGrid>
              <a:tr h="0">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0">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err="1">
                          <a:solidFill>
                            <a:schemeClr val="bg1"/>
                          </a:solidFill>
                          <a:latin typeface="Arial" panose="020B0604020202020204" pitchFamily="34" charset="0"/>
                          <a:cs typeface="Arial" panose="020B0604020202020204" pitchFamily="34" charset="0"/>
                        </a:rPr>
                        <a:t>Capecitabine</a:t>
                      </a:r>
                      <a:endParaRPr lang="fr-FR" sz="800" b="1">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a:solidFill>
                            <a:schemeClr val="bg2"/>
                          </a:solidFill>
                          <a:latin typeface="Arial" panose="020B0604020202020204" pitchFamily="34" charset="0"/>
                          <a:cs typeface="Arial" panose="020B0604020202020204" pitchFamily="34" charset="0"/>
                        </a:rPr>
                        <a:t>21</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34</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5836">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a:solidFill>
                            <a:schemeClr val="bg2"/>
                          </a:solidFill>
                          <a:latin typeface="Arial" panose="020B0604020202020204" pitchFamily="34" charset="0"/>
                          <a:cs typeface="Arial" panose="020B0604020202020204" pitchFamily="34" charset="0"/>
                        </a:rPr>
                        <a:t>HR (95% CI) </a:t>
                      </a:r>
                      <a:r>
                        <a:rPr lang="fr-FR" sz="800" b="1">
                          <a:solidFill>
                            <a:schemeClr val="bg2"/>
                          </a:solidFill>
                          <a:latin typeface="Arial" panose="020B0604020202020204" pitchFamily="34" charset="0"/>
                          <a:cs typeface="Arial" panose="020B0604020202020204" pitchFamily="34" charset="0"/>
                        </a:rPr>
                        <a:t>0,53 (0,31-0,91)</a:t>
                      </a:r>
                    </a:p>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p=0,020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pSp>
        <p:nvGrpSpPr>
          <p:cNvPr id="54" name="Groupe 53">
            <a:extLst>
              <a:ext uri="{FF2B5EF4-FFF2-40B4-BE49-F238E27FC236}">
                <a16:creationId xmlns:a16="http://schemas.microsoft.com/office/drawing/2014/main" id="{B4D52C77-8C1C-7049-A9BE-429FB2C36D69}"/>
              </a:ext>
            </a:extLst>
          </p:cNvPr>
          <p:cNvGrpSpPr/>
          <p:nvPr/>
        </p:nvGrpSpPr>
        <p:grpSpPr>
          <a:xfrm>
            <a:off x="1026296" y="2015660"/>
            <a:ext cx="3209802" cy="1201658"/>
            <a:chOff x="575035" y="-546755"/>
            <a:chExt cx="7871381" cy="3007151"/>
          </a:xfrm>
        </p:grpSpPr>
        <p:sp>
          <p:nvSpPr>
            <p:cNvPr id="55" name="Forme libre 54">
              <a:extLst>
                <a:ext uri="{FF2B5EF4-FFF2-40B4-BE49-F238E27FC236}">
                  <a16:creationId xmlns:a16="http://schemas.microsoft.com/office/drawing/2014/main" id="{B16294F3-2C85-9646-975C-FAAF4165B1CF}"/>
                </a:ext>
              </a:extLst>
            </p:cNvPr>
            <p:cNvSpPr/>
            <p:nvPr/>
          </p:nvSpPr>
          <p:spPr>
            <a:xfrm>
              <a:off x="575035" y="-546755"/>
              <a:ext cx="7833674" cy="2997724"/>
            </a:xfrm>
            <a:custGeom>
              <a:avLst/>
              <a:gdLst>
                <a:gd name="connsiteX0" fmla="*/ 0 w 7833674"/>
                <a:gd name="connsiteY0" fmla="*/ 0 h 2997724"/>
                <a:gd name="connsiteX1" fmla="*/ 0 w 7833674"/>
                <a:gd name="connsiteY1" fmla="*/ 0 h 2997724"/>
                <a:gd name="connsiteX2" fmla="*/ 65988 w 7833674"/>
                <a:gd name="connsiteY2" fmla="*/ 94268 h 2997724"/>
                <a:gd name="connsiteX3" fmla="*/ 103695 w 7833674"/>
                <a:gd name="connsiteY3" fmla="*/ 150829 h 2997724"/>
                <a:gd name="connsiteX4" fmla="*/ 131975 w 7833674"/>
                <a:gd name="connsiteY4" fmla="*/ 179110 h 2997724"/>
                <a:gd name="connsiteX5" fmla="*/ 169683 w 7833674"/>
                <a:gd name="connsiteY5" fmla="*/ 235670 h 2997724"/>
                <a:gd name="connsiteX6" fmla="*/ 216817 w 7833674"/>
                <a:gd name="connsiteY6" fmla="*/ 320512 h 2997724"/>
                <a:gd name="connsiteX7" fmla="*/ 245097 w 7833674"/>
                <a:gd name="connsiteY7" fmla="*/ 339365 h 2997724"/>
                <a:gd name="connsiteX8" fmla="*/ 292231 w 7833674"/>
                <a:gd name="connsiteY8" fmla="*/ 386499 h 2997724"/>
                <a:gd name="connsiteX9" fmla="*/ 311085 w 7833674"/>
                <a:gd name="connsiteY9" fmla="*/ 414780 h 2997724"/>
                <a:gd name="connsiteX10" fmla="*/ 339365 w 7833674"/>
                <a:gd name="connsiteY10" fmla="*/ 443060 h 2997724"/>
                <a:gd name="connsiteX11" fmla="*/ 358219 w 7833674"/>
                <a:gd name="connsiteY11" fmla="*/ 471341 h 2997724"/>
                <a:gd name="connsiteX12" fmla="*/ 386499 w 7833674"/>
                <a:gd name="connsiteY12" fmla="*/ 490194 h 2997724"/>
                <a:gd name="connsiteX13" fmla="*/ 414779 w 7833674"/>
                <a:gd name="connsiteY13" fmla="*/ 518475 h 2997724"/>
                <a:gd name="connsiteX14" fmla="*/ 443060 w 7833674"/>
                <a:gd name="connsiteY14" fmla="*/ 537328 h 2997724"/>
                <a:gd name="connsiteX15" fmla="*/ 499621 w 7833674"/>
                <a:gd name="connsiteY15" fmla="*/ 584462 h 2997724"/>
                <a:gd name="connsiteX16" fmla="*/ 546755 w 7833674"/>
                <a:gd name="connsiteY16" fmla="*/ 631596 h 2997724"/>
                <a:gd name="connsiteX17" fmla="*/ 575035 w 7833674"/>
                <a:gd name="connsiteY17" fmla="*/ 659877 h 2997724"/>
                <a:gd name="connsiteX18" fmla="*/ 631596 w 7833674"/>
                <a:gd name="connsiteY18" fmla="*/ 697584 h 2997724"/>
                <a:gd name="connsiteX19" fmla="*/ 650450 w 7833674"/>
                <a:gd name="connsiteY19" fmla="*/ 725864 h 2997724"/>
                <a:gd name="connsiteX20" fmla="*/ 678730 w 7833674"/>
                <a:gd name="connsiteY20" fmla="*/ 744718 h 2997724"/>
                <a:gd name="connsiteX21" fmla="*/ 716437 w 7833674"/>
                <a:gd name="connsiteY21" fmla="*/ 791852 h 2997724"/>
                <a:gd name="connsiteX22" fmla="*/ 763571 w 7833674"/>
                <a:gd name="connsiteY22" fmla="*/ 838986 h 2997724"/>
                <a:gd name="connsiteX23" fmla="*/ 810705 w 7833674"/>
                <a:gd name="connsiteY23" fmla="*/ 886120 h 2997724"/>
                <a:gd name="connsiteX24" fmla="*/ 876693 w 7833674"/>
                <a:gd name="connsiteY24" fmla="*/ 961534 h 2997724"/>
                <a:gd name="connsiteX25" fmla="*/ 952107 w 7833674"/>
                <a:gd name="connsiteY25" fmla="*/ 1046376 h 2997724"/>
                <a:gd name="connsiteX26" fmla="*/ 1036949 w 7833674"/>
                <a:gd name="connsiteY26" fmla="*/ 1102936 h 2997724"/>
                <a:gd name="connsiteX27" fmla="*/ 1121790 w 7833674"/>
                <a:gd name="connsiteY27" fmla="*/ 1140644 h 2997724"/>
                <a:gd name="connsiteX28" fmla="*/ 1150070 w 7833674"/>
                <a:gd name="connsiteY28" fmla="*/ 1150070 h 2997724"/>
                <a:gd name="connsiteX29" fmla="*/ 1178351 w 7833674"/>
                <a:gd name="connsiteY29" fmla="*/ 1168924 h 2997724"/>
                <a:gd name="connsiteX30" fmla="*/ 1234911 w 7833674"/>
                <a:gd name="connsiteY30" fmla="*/ 1187778 h 2997724"/>
                <a:gd name="connsiteX31" fmla="*/ 1319753 w 7833674"/>
                <a:gd name="connsiteY31" fmla="*/ 1225485 h 2997724"/>
                <a:gd name="connsiteX32" fmla="*/ 1348033 w 7833674"/>
                <a:gd name="connsiteY32" fmla="*/ 1234912 h 2997724"/>
                <a:gd name="connsiteX33" fmla="*/ 1404594 w 7833674"/>
                <a:gd name="connsiteY33" fmla="*/ 1263192 h 2997724"/>
                <a:gd name="connsiteX34" fmla="*/ 1545996 w 7833674"/>
                <a:gd name="connsiteY34" fmla="*/ 1357460 h 2997724"/>
                <a:gd name="connsiteX35" fmla="*/ 1574276 w 7833674"/>
                <a:gd name="connsiteY35" fmla="*/ 1376314 h 2997724"/>
                <a:gd name="connsiteX36" fmla="*/ 1602557 w 7833674"/>
                <a:gd name="connsiteY36" fmla="*/ 1395167 h 2997724"/>
                <a:gd name="connsiteX37" fmla="*/ 1687398 w 7833674"/>
                <a:gd name="connsiteY37" fmla="*/ 1461155 h 2997724"/>
                <a:gd name="connsiteX38" fmla="*/ 1743959 w 7833674"/>
                <a:gd name="connsiteY38" fmla="*/ 1480009 h 2997724"/>
                <a:gd name="connsiteX39" fmla="*/ 1800520 w 7833674"/>
                <a:gd name="connsiteY39" fmla="*/ 1508289 h 2997724"/>
                <a:gd name="connsiteX40" fmla="*/ 1894788 w 7833674"/>
                <a:gd name="connsiteY40" fmla="*/ 1517716 h 2997724"/>
                <a:gd name="connsiteX41" fmla="*/ 1923068 w 7833674"/>
                <a:gd name="connsiteY41" fmla="*/ 1536569 h 2997724"/>
                <a:gd name="connsiteX42" fmla="*/ 1951349 w 7833674"/>
                <a:gd name="connsiteY42" fmla="*/ 1545996 h 2997724"/>
                <a:gd name="connsiteX43" fmla="*/ 1970202 w 7833674"/>
                <a:gd name="connsiteY43" fmla="*/ 1574277 h 2997724"/>
                <a:gd name="connsiteX44" fmla="*/ 1998483 w 7833674"/>
                <a:gd name="connsiteY44" fmla="*/ 1593130 h 2997724"/>
                <a:gd name="connsiteX45" fmla="*/ 2007909 w 7833674"/>
                <a:gd name="connsiteY45" fmla="*/ 1602557 h 2997724"/>
                <a:gd name="connsiteX46" fmla="*/ 2271860 w 7833674"/>
                <a:gd name="connsiteY46" fmla="*/ 1602557 h 2997724"/>
                <a:gd name="connsiteX47" fmla="*/ 2356701 w 7833674"/>
                <a:gd name="connsiteY47" fmla="*/ 1687398 h 2997724"/>
                <a:gd name="connsiteX48" fmla="*/ 2865749 w 7833674"/>
                <a:gd name="connsiteY48" fmla="*/ 1725106 h 2997724"/>
                <a:gd name="connsiteX49" fmla="*/ 2950590 w 7833674"/>
                <a:gd name="connsiteY49" fmla="*/ 1743959 h 2997724"/>
                <a:gd name="connsiteX50" fmla="*/ 3007151 w 7833674"/>
                <a:gd name="connsiteY50" fmla="*/ 1762813 h 2997724"/>
                <a:gd name="connsiteX51" fmla="*/ 3091992 w 7833674"/>
                <a:gd name="connsiteY51" fmla="*/ 1791093 h 2997724"/>
                <a:gd name="connsiteX52" fmla="*/ 3148553 w 7833674"/>
                <a:gd name="connsiteY52" fmla="*/ 1809947 h 2997724"/>
                <a:gd name="connsiteX53" fmla="*/ 3186260 w 7833674"/>
                <a:gd name="connsiteY53" fmla="*/ 1819374 h 2997724"/>
                <a:gd name="connsiteX54" fmla="*/ 3648173 w 7833674"/>
                <a:gd name="connsiteY54" fmla="*/ 1819374 h 2997724"/>
                <a:gd name="connsiteX55" fmla="*/ 3723588 w 7833674"/>
                <a:gd name="connsiteY55" fmla="*/ 1913642 h 2997724"/>
                <a:gd name="connsiteX56" fmla="*/ 4213781 w 7833674"/>
                <a:gd name="connsiteY56" fmla="*/ 1913642 h 2997724"/>
                <a:gd name="connsiteX57" fmla="*/ 4298623 w 7833674"/>
                <a:gd name="connsiteY57" fmla="*/ 1960776 h 2997724"/>
                <a:gd name="connsiteX58" fmla="*/ 4685122 w 7833674"/>
                <a:gd name="connsiteY58" fmla="*/ 1960776 h 2997724"/>
                <a:gd name="connsiteX59" fmla="*/ 4751109 w 7833674"/>
                <a:gd name="connsiteY59" fmla="*/ 2017336 h 2997724"/>
                <a:gd name="connsiteX60" fmla="*/ 5043340 w 7833674"/>
                <a:gd name="connsiteY60" fmla="*/ 2017336 h 2997724"/>
                <a:gd name="connsiteX61" fmla="*/ 5128181 w 7833674"/>
                <a:gd name="connsiteY61" fmla="*/ 2139885 h 2997724"/>
                <a:gd name="connsiteX62" fmla="*/ 5665509 w 7833674"/>
                <a:gd name="connsiteY62" fmla="*/ 2139885 h 2997724"/>
                <a:gd name="connsiteX63" fmla="*/ 5759777 w 7833674"/>
                <a:gd name="connsiteY63" fmla="*/ 2205873 h 2997724"/>
                <a:gd name="connsiteX64" fmla="*/ 6127423 w 7833674"/>
                <a:gd name="connsiteY64" fmla="*/ 2205873 h 2997724"/>
                <a:gd name="connsiteX65" fmla="*/ 6127423 w 7833674"/>
                <a:gd name="connsiteY65" fmla="*/ 2205873 h 2997724"/>
                <a:gd name="connsiteX66" fmla="*/ 6315959 w 7833674"/>
                <a:gd name="connsiteY66" fmla="*/ 2205873 h 2997724"/>
                <a:gd name="connsiteX67" fmla="*/ 6315959 w 7833674"/>
                <a:gd name="connsiteY67" fmla="*/ 2366128 h 2997724"/>
                <a:gd name="connsiteX68" fmla="*/ 6551629 w 7833674"/>
                <a:gd name="connsiteY68" fmla="*/ 2366128 h 2997724"/>
                <a:gd name="connsiteX69" fmla="*/ 6551629 w 7833674"/>
                <a:gd name="connsiteY69" fmla="*/ 2366128 h 2997724"/>
                <a:gd name="connsiteX70" fmla="*/ 6551629 w 7833674"/>
                <a:gd name="connsiteY70" fmla="*/ 2450969 h 2997724"/>
                <a:gd name="connsiteX71" fmla="*/ 6711885 w 7833674"/>
                <a:gd name="connsiteY71" fmla="*/ 2450969 h 2997724"/>
                <a:gd name="connsiteX72" fmla="*/ 6711885 w 7833674"/>
                <a:gd name="connsiteY72" fmla="*/ 2450969 h 2997724"/>
                <a:gd name="connsiteX73" fmla="*/ 6711885 w 7833674"/>
                <a:gd name="connsiteY73" fmla="*/ 2526384 h 2997724"/>
                <a:gd name="connsiteX74" fmla="*/ 7107810 w 7833674"/>
                <a:gd name="connsiteY74" fmla="*/ 2526384 h 2997724"/>
                <a:gd name="connsiteX75" fmla="*/ 7107810 w 7833674"/>
                <a:gd name="connsiteY75" fmla="*/ 2780908 h 2997724"/>
                <a:gd name="connsiteX76" fmla="*/ 7371761 w 7833674"/>
                <a:gd name="connsiteY76" fmla="*/ 2780908 h 2997724"/>
                <a:gd name="connsiteX77" fmla="*/ 7371761 w 7833674"/>
                <a:gd name="connsiteY77" fmla="*/ 2997724 h 2997724"/>
                <a:gd name="connsiteX78" fmla="*/ 7833674 w 7833674"/>
                <a:gd name="connsiteY78" fmla="*/ 2997724 h 299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833674" h="2997724">
                  <a:moveTo>
                    <a:pt x="0" y="0"/>
                  </a:moveTo>
                  <a:lnTo>
                    <a:pt x="0" y="0"/>
                  </a:lnTo>
                  <a:lnTo>
                    <a:pt x="65988" y="94268"/>
                  </a:lnTo>
                  <a:cubicBezTo>
                    <a:pt x="65994" y="94276"/>
                    <a:pt x="103688" y="150822"/>
                    <a:pt x="103695" y="150829"/>
                  </a:cubicBezTo>
                  <a:cubicBezTo>
                    <a:pt x="113122" y="160256"/>
                    <a:pt x="123790" y="168587"/>
                    <a:pt x="131975" y="179110"/>
                  </a:cubicBezTo>
                  <a:cubicBezTo>
                    <a:pt x="145886" y="196996"/>
                    <a:pt x="169683" y="235670"/>
                    <a:pt x="169683" y="235670"/>
                  </a:cubicBezTo>
                  <a:cubicBezTo>
                    <a:pt x="179506" y="265142"/>
                    <a:pt x="189030" y="301988"/>
                    <a:pt x="216817" y="320512"/>
                  </a:cubicBezTo>
                  <a:lnTo>
                    <a:pt x="245097" y="339365"/>
                  </a:lnTo>
                  <a:cubicBezTo>
                    <a:pt x="295375" y="414783"/>
                    <a:pt x="229385" y="323653"/>
                    <a:pt x="292231" y="386499"/>
                  </a:cubicBezTo>
                  <a:cubicBezTo>
                    <a:pt x="300242" y="394510"/>
                    <a:pt x="303832" y="406076"/>
                    <a:pt x="311085" y="414780"/>
                  </a:cubicBezTo>
                  <a:cubicBezTo>
                    <a:pt x="319619" y="425021"/>
                    <a:pt x="330831" y="432819"/>
                    <a:pt x="339365" y="443060"/>
                  </a:cubicBezTo>
                  <a:cubicBezTo>
                    <a:pt x="346618" y="451764"/>
                    <a:pt x="350208" y="463330"/>
                    <a:pt x="358219" y="471341"/>
                  </a:cubicBezTo>
                  <a:cubicBezTo>
                    <a:pt x="366230" y="479352"/>
                    <a:pt x="377796" y="482941"/>
                    <a:pt x="386499" y="490194"/>
                  </a:cubicBezTo>
                  <a:cubicBezTo>
                    <a:pt x="396741" y="498729"/>
                    <a:pt x="404537" y="509940"/>
                    <a:pt x="414779" y="518475"/>
                  </a:cubicBezTo>
                  <a:cubicBezTo>
                    <a:pt x="423483" y="525728"/>
                    <a:pt x="434356" y="530075"/>
                    <a:pt x="443060" y="537328"/>
                  </a:cubicBezTo>
                  <a:cubicBezTo>
                    <a:pt x="515644" y="597814"/>
                    <a:pt x="429405" y="537654"/>
                    <a:pt x="499621" y="584462"/>
                  </a:cubicBezTo>
                  <a:cubicBezTo>
                    <a:pt x="534186" y="636312"/>
                    <a:pt x="499619" y="592316"/>
                    <a:pt x="546755" y="631596"/>
                  </a:cubicBezTo>
                  <a:cubicBezTo>
                    <a:pt x="556997" y="640131"/>
                    <a:pt x="564512" y="651692"/>
                    <a:pt x="575035" y="659877"/>
                  </a:cubicBezTo>
                  <a:cubicBezTo>
                    <a:pt x="592921" y="673788"/>
                    <a:pt x="631596" y="697584"/>
                    <a:pt x="631596" y="697584"/>
                  </a:cubicBezTo>
                  <a:cubicBezTo>
                    <a:pt x="637881" y="707011"/>
                    <a:pt x="642439" y="717853"/>
                    <a:pt x="650450" y="725864"/>
                  </a:cubicBezTo>
                  <a:cubicBezTo>
                    <a:pt x="658461" y="733875"/>
                    <a:pt x="671652" y="735871"/>
                    <a:pt x="678730" y="744718"/>
                  </a:cubicBezTo>
                  <a:cubicBezTo>
                    <a:pt x="730768" y="809766"/>
                    <a:pt x="635390" y="737819"/>
                    <a:pt x="716437" y="791852"/>
                  </a:cubicBezTo>
                  <a:cubicBezTo>
                    <a:pt x="766714" y="867265"/>
                    <a:pt x="700726" y="776141"/>
                    <a:pt x="763571" y="838986"/>
                  </a:cubicBezTo>
                  <a:cubicBezTo>
                    <a:pt x="826416" y="901831"/>
                    <a:pt x="735292" y="835843"/>
                    <a:pt x="810705" y="886120"/>
                  </a:cubicBezTo>
                  <a:cubicBezTo>
                    <a:pt x="854697" y="952108"/>
                    <a:pt x="829558" y="930112"/>
                    <a:pt x="876693" y="961534"/>
                  </a:cubicBezTo>
                  <a:cubicBezTo>
                    <a:pt x="899361" y="995538"/>
                    <a:pt x="913361" y="1020546"/>
                    <a:pt x="952107" y="1046376"/>
                  </a:cubicBezTo>
                  <a:lnTo>
                    <a:pt x="1036949" y="1102936"/>
                  </a:lnTo>
                  <a:cubicBezTo>
                    <a:pt x="1081767" y="1132815"/>
                    <a:pt x="1054476" y="1118206"/>
                    <a:pt x="1121790" y="1140644"/>
                  </a:cubicBezTo>
                  <a:lnTo>
                    <a:pt x="1150070" y="1150070"/>
                  </a:lnTo>
                  <a:cubicBezTo>
                    <a:pt x="1159497" y="1156355"/>
                    <a:pt x="1167998" y="1164322"/>
                    <a:pt x="1178351" y="1168924"/>
                  </a:cubicBezTo>
                  <a:cubicBezTo>
                    <a:pt x="1196511" y="1176995"/>
                    <a:pt x="1218375" y="1176755"/>
                    <a:pt x="1234911" y="1187778"/>
                  </a:cubicBezTo>
                  <a:cubicBezTo>
                    <a:pt x="1279728" y="1217655"/>
                    <a:pt x="1252443" y="1203048"/>
                    <a:pt x="1319753" y="1225485"/>
                  </a:cubicBezTo>
                  <a:cubicBezTo>
                    <a:pt x="1329180" y="1228627"/>
                    <a:pt x="1339765" y="1229400"/>
                    <a:pt x="1348033" y="1234912"/>
                  </a:cubicBezTo>
                  <a:cubicBezTo>
                    <a:pt x="1384581" y="1259277"/>
                    <a:pt x="1365565" y="1250182"/>
                    <a:pt x="1404594" y="1263192"/>
                  </a:cubicBezTo>
                  <a:lnTo>
                    <a:pt x="1545996" y="1357460"/>
                  </a:lnTo>
                  <a:lnTo>
                    <a:pt x="1574276" y="1376314"/>
                  </a:lnTo>
                  <a:cubicBezTo>
                    <a:pt x="1583703" y="1382599"/>
                    <a:pt x="1594546" y="1387156"/>
                    <a:pt x="1602557" y="1395167"/>
                  </a:cubicBezTo>
                  <a:cubicBezTo>
                    <a:pt x="1626959" y="1419570"/>
                    <a:pt x="1653569" y="1449878"/>
                    <a:pt x="1687398" y="1461155"/>
                  </a:cubicBezTo>
                  <a:cubicBezTo>
                    <a:pt x="1706252" y="1467440"/>
                    <a:pt x="1727423" y="1468985"/>
                    <a:pt x="1743959" y="1480009"/>
                  </a:cubicBezTo>
                  <a:cubicBezTo>
                    <a:pt x="1764933" y="1493991"/>
                    <a:pt x="1775151" y="1504386"/>
                    <a:pt x="1800520" y="1508289"/>
                  </a:cubicBezTo>
                  <a:cubicBezTo>
                    <a:pt x="1831732" y="1513091"/>
                    <a:pt x="1863365" y="1514574"/>
                    <a:pt x="1894788" y="1517716"/>
                  </a:cubicBezTo>
                  <a:cubicBezTo>
                    <a:pt x="1904215" y="1524000"/>
                    <a:pt x="1912935" y="1531502"/>
                    <a:pt x="1923068" y="1536569"/>
                  </a:cubicBezTo>
                  <a:cubicBezTo>
                    <a:pt x="1931956" y="1541013"/>
                    <a:pt x="1943590" y="1539788"/>
                    <a:pt x="1951349" y="1545996"/>
                  </a:cubicBezTo>
                  <a:cubicBezTo>
                    <a:pt x="1960196" y="1553074"/>
                    <a:pt x="1962191" y="1566266"/>
                    <a:pt x="1970202" y="1574277"/>
                  </a:cubicBezTo>
                  <a:cubicBezTo>
                    <a:pt x="1978213" y="1582288"/>
                    <a:pt x="1989419" y="1586332"/>
                    <a:pt x="1998483" y="1593130"/>
                  </a:cubicBezTo>
                  <a:cubicBezTo>
                    <a:pt x="2002038" y="1595796"/>
                    <a:pt x="2004767" y="1599415"/>
                    <a:pt x="2007909" y="1602557"/>
                  </a:cubicBezTo>
                  <a:lnTo>
                    <a:pt x="2271860" y="1602557"/>
                  </a:lnTo>
                  <a:lnTo>
                    <a:pt x="2356701" y="1687398"/>
                  </a:lnTo>
                  <a:lnTo>
                    <a:pt x="2865749" y="1725106"/>
                  </a:lnTo>
                  <a:cubicBezTo>
                    <a:pt x="2894029" y="1731390"/>
                    <a:pt x="2922598" y="1736495"/>
                    <a:pt x="2950590" y="1743959"/>
                  </a:cubicBezTo>
                  <a:cubicBezTo>
                    <a:pt x="2969793" y="1749080"/>
                    <a:pt x="2988297" y="1756528"/>
                    <a:pt x="3007151" y="1762813"/>
                  </a:cubicBezTo>
                  <a:lnTo>
                    <a:pt x="3091992" y="1791093"/>
                  </a:lnTo>
                  <a:lnTo>
                    <a:pt x="3148553" y="1809947"/>
                  </a:lnTo>
                  <a:cubicBezTo>
                    <a:pt x="3179815" y="1820368"/>
                    <a:pt x="3166896" y="1819374"/>
                    <a:pt x="3186260" y="1819374"/>
                  </a:cubicBezTo>
                  <a:lnTo>
                    <a:pt x="3648173" y="1819374"/>
                  </a:lnTo>
                  <a:lnTo>
                    <a:pt x="3723588" y="1913642"/>
                  </a:lnTo>
                  <a:lnTo>
                    <a:pt x="4213781" y="1913642"/>
                  </a:lnTo>
                  <a:lnTo>
                    <a:pt x="4298623" y="1960776"/>
                  </a:lnTo>
                  <a:lnTo>
                    <a:pt x="4685122" y="1960776"/>
                  </a:lnTo>
                  <a:lnTo>
                    <a:pt x="4751109" y="2017336"/>
                  </a:lnTo>
                  <a:lnTo>
                    <a:pt x="5043340" y="2017336"/>
                  </a:lnTo>
                  <a:lnTo>
                    <a:pt x="5128181" y="2139885"/>
                  </a:lnTo>
                  <a:lnTo>
                    <a:pt x="5665509" y="2139885"/>
                  </a:lnTo>
                  <a:lnTo>
                    <a:pt x="5759777" y="2205873"/>
                  </a:lnTo>
                  <a:lnTo>
                    <a:pt x="6127423" y="2205873"/>
                  </a:lnTo>
                  <a:lnTo>
                    <a:pt x="6127423" y="2205873"/>
                  </a:lnTo>
                  <a:lnTo>
                    <a:pt x="6315959" y="2205873"/>
                  </a:lnTo>
                  <a:lnTo>
                    <a:pt x="6315959" y="2366128"/>
                  </a:lnTo>
                  <a:lnTo>
                    <a:pt x="6551629" y="2366128"/>
                  </a:lnTo>
                  <a:lnTo>
                    <a:pt x="6551629" y="2366128"/>
                  </a:lnTo>
                  <a:lnTo>
                    <a:pt x="6551629" y="2450969"/>
                  </a:lnTo>
                  <a:lnTo>
                    <a:pt x="6711885" y="2450969"/>
                  </a:lnTo>
                  <a:lnTo>
                    <a:pt x="6711885" y="2450969"/>
                  </a:lnTo>
                  <a:lnTo>
                    <a:pt x="6711885" y="2526384"/>
                  </a:lnTo>
                  <a:lnTo>
                    <a:pt x="7107810" y="2526384"/>
                  </a:lnTo>
                  <a:lnTo>
                    <a:pt x="7107810" y="2780908"/>
                  </a:lnTo>
                  <a:lnTo>
                    <a:pt x="7371761" y="2780908"/>
                  </a:lnTo>
                  <a:lnTo>
                    <a:pt x="7371761" y="2997724"/>
                  </a:lnTo>
                  <a:lnTo>
                    <a:pt x="7833674" y="2997724"/>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6" name="Forme libre 55">
              <a:extLst>
                <a:ext uri="{FF2B5EF4-FFF2-40B4-BE49-F238E27FC236}">
                  <a16:creationId xmlns:a16="http://schemas.microsoft.com/office/drawing/2014/main" id="{79E3384E-A35A-7543-87D4-B69DB086BD87}"/>
                </a:ext>
              </a:extLst>
            </p:cNvPr>
            <p:cNvSpPr/>
            <p:nvPr/>
          </p:nvSpPr>
          <p:spPr>
            <a:xfrm>
              <a:off x="575035" y="-546755"/>
              <a:ext cx="7871381" cy="3007151"/>
            </a:xfrm>
            <a:custGeom>
              <a:avLst/>
              <a:gdLst>
                <a:gd name="connsiteX0" fmla="*/ 0 w 7871381"/>
                <a:gd name="connsiteY0" fmla="*/ 0 h 3007151"/>
                <a:gd name="connsiteX1" fmla="*/ 0 w 7871381"/>
                <a:gd name="connsiteY1" fmla="*/ 0 h 3007151"/>
                <a:gd name="connsiteX2" fmla="*/ 65988 w 7871381"/>
                <a:gd name="connsiteY2" fmla="*/ 56561 h 3007151"/>
                <a:gd name="connsiteX3" fmla="*/ 122549 w 7871381"/>
                <a:gd name="connsiteY3" fmla="*/ 84842 h 3007151"/>
                <a:gd name="connsiteX4" fmla="*/ 131975 w 7871381"/>
                <a:gd name="connsiteY4" fmla="*/ 84842 h 3007151"/>
                <a:gd name="connsiteX5" fmla="*/ 169683 w 7871381"/>
                <a:gd name="connsiteY5" fmla="*/ 197963 h 3007151"/>
                <a:gd name="connsiteX6" fmla="*/ 282804 w 7871381"/>
                <a:gd name="connsiteY6" fmla="*/ 197963 h 3007151"/>
                <a:gd name="connsiteX7" fmla="*/ 339365 w 7871381"/>
                <a:gd name="connsiteY7" fmla="*/ 414780 h 3007151"/>
                <a:gd name="connsiteX8" fmla="*/ 433633 w 7871381"/>
                <a:gd name="connsiteY8" fmla="*/ 471341 h 3007151"/>
                <a:gd name="connsiteX9" fmla="*/ 499621 w 7871381"/>
                <a:gd name="connsiteY9" fmla="*/ 575035 h 3007151"/>
                <a:gd name="connsiteX10" fmla="*/ 575035 w 7871381"/>
                <a:gd name="connsiteY10" fmla="*/ 603316 h 3007151"/>
                <a:gd name="connsiteX11" fmla="*/ 603316 w 7871381"/>
                <a:gd name="connsiteY11" fmla="*/ 612743 h 3007151"/>
                <a:gd name="connsiteX12" fmla="*/ 659876 w 7871381"/>
                <a:gd name="connsiteY12" fmla="*/ 650450 h 3007151"/>
                <a:gd name="connsiteX13" fmla="*/ 688157 w 7871381"/>
                <a:gd name="connsiteY13" fmla="*/ 669303 h 3007151"/>
                <a:gd name="connsiteX14" fmla="*/ 716437 w 7871381"/>
                <a:gd name="connsiteY14" fmla="*/ 688157 h 3007151"/>
                <a:gd name="connsiteX15" fmla="*/ 744718 w 7871381"/>
                <a:gd name="connsiteY15" fmla="*/ 716437 h 3007151"/>
                <a:gd name="connsiteX16" fmla="*/ 772998 w 7871381"/>
                <a:gd name="connsiteY16" fmla="*/ 735291 h 3007151"/>
                <a:gd name="connsiteX17" fmla="*/ 838986 w 7871381"/>
                <a:gd name="connsiteY17" fmla="*/ 820132 h 3007151"/>
                <a:gd name="connsiteX18" fmla="*/ 857839 w 7871381"/>
                <a:gd name="connsiteY18" fmla="*/ 848413 h 3007151"/>
                <a:gd name="connsiteX19" fmla="*/ 876693 w 7871381"/>
                <a:gd name="connsiteY19" fmla="*/ 876693 h 3007151"/>
                <a:gd name="connsiteX20" fmla="*/ 904973 w 7871381"/>
                <a:gd name="connsiteY20" fmla="*/ 933254 h 3007151"/>
                <a:gd name="connsiteX21" fmla="*/ 914400 w 7871381"/>
                <a:gd name="connsiteY21" fmla="*/ 961534 h 3007151"/>
                <a:gd name="connsiteX22" fmla="*/ 923827 w 7871381"/>
                <a:gd name="connsiteY22" fmla="*/ 1055802 h 3007151"/>
                <a:gd name="connsiteX23" fmla="*/ 1036949 w 7871381"/>
                <a:gd name="connsiteY23" fmla="*/ 1055802 h 3007151"/>
                <a:gd name="connsiteX24" fmla="*/ 1084083 w 7871381"/>
                <a:gd name="connsiteY24" fmla="*/ 1168924 h 3007151"/>
                <a:gd name="connsiteX25" fmla="*/ 1168924 w 7871381"/>
                <a:gd name="connsiteY25" fmla="*/ 1187778 h 3007151"/>
                <a:gd name="connsiteX26" fmla="*/ 1197204 w 7871381"/>
                <a:gd name="connsiteY26" fmla="*/ 1197204 h 3007151"/>
                <a:gd name="connsiteX27" fmla="*/ 1253765 w 7871381"/>
                <a:gd name="connsiteY27" fmla="*/ 1234912 h 3007151"/>
                <a:gd name="connsiteX28" fmla="*/ 1282045 w 7871381"/>
                <a:gd name="connsiteY28" fmla="*/ 1244339 h 3007151"/>
                <a:gd name="connsiteX29" fmla="*/ 1310326 w 7871381"/>
                <a:gd name="connsiteY29" fmla="*/ 1263192 h 3007151"/>
                <a:gd name="connsiteX30" fmla="*/ 1366887 w 7871381"/>
                <a:gd name="connsiteY30" fmla="*/ 1282046 h 3007151"/>
                <a:gd name="connsiteX31" fmla="*/ 1395167 w 7871381"/>
                <a:gd name="connsiteY31" fmla="*/ 1300899 h 3007151"/>
                <a:gd name="connsiteX32" fmla="*/ 1480008 w 7871381"/>
                <a:gd name="connsiteY32" fmla="*/ 1310326 h 3007151"/>
                <a:gd name="connsiteX33" fmla="*/ 1762812 w 7871381"/>
                <a:gd name="connsiteY33" fmla="*/ 1310326 h 3007151"/>
                <a:gd name="connsiteX34" fmla="*/ 1838227 w 7871381"/>
                <a:gd name="connsiteY34" fmla="*/ 1414021 h 3007151"/>
                <a:gd name="connsiteX35" fmla="*/ 2422689 w 7871381"/>
                <a:gd name="connsiteY35" fmla="*/ 1414021 h 3007151"/>
                <a:gd name="connsiteX36" fmla="*/ 2535810 w 7871381"/>
                <a:gd name="connsiteY36" fmla="*/ 1583703 h 3007151"/>
                <a:gd name="connsiteX37" fmla="*/ 2677212 w 7871381"/>
                <a:gd name="connsiteY37" fmla="*/ 1583703 h 3007151"/>
                <a:gd name="connsiteX38" fmla="*/ 2828041 w 7871381"/>
                <a:gd name="connsiteY38" fmla="*/ 1781666 h 3007151"/>
                <a:gd name="connsiteX39" fmla="*/ 3223967 w 7871381"/>
                <a:gd name="connsiteY39" fmla="*/ 1781666 h 3007151"/>
                <a:gd name="connsiteX40" fmla="*/ 3525625 w 7871381"/>
                <a:gd name="connsiteY40" fmla="*/ 1828800 h 3007151"/>
                <a:gd name="connsiteX41" fmla="*/ 3591612 w 7871381"/>
                <a:gd name="connsiteY41" fmla="*/ 1913642 h 3007151"/>
                <a:gd name="connsiteX42" fmla="*/ 3921551 w 7871381"/>
                <a:gd name="connsiteY42" fmla="*/ 1913642 h 3007151"/>
                <a:gd name="connsiteX43" fmla="*/ 4006392 w 7871381"/>
                <a:gd name="connsiteY43" fmla="*/ 2007910 h 3007151"/>
                <a:gd name="connsiteX44" fmla="*/ 4326903 w 7871381"/>
                <a:gd name="connsiteY44" fmla="*/ 2007910 h 3007151"/>
                <a:gd name="connsiteX45" fmla="*/ 4581427 w 7871381"/>
                <a:gd name="connsiteY45" fmla="*/ 2243580 h 3007151"/>
                <a:gd name="connsiteX46" fmla="*/ 4996206 w 7871381"/>
                <a:gd name="connsiteY46" fmla="*/ 2243580 h 3007151"/>
                <a:gd name="connsiteX47" fmla="*/ 5269584 w 7871381"/>
                <a:gd name="connsiteY47" fmla="*/ 2300141 h 3007151"/>
                <a:gd name="connsiteX48" fmla="*/ 5326144 w 7871381"/>
                <a:gd name="connsiteY48" fmla="*/ 2403835 h 3007151"/>
                <a:gd name="connsiteX49" fmla="*/ 6070862 w 7871381"/>
                <a:gd name="connsiteY49" fmla="*/ 2403835 h 3007151"/>
                <a:gd name="connsiteX50" fmla="*/ 6070862 w 7871381"/>
                <a:gd name="connsiteY50" fmla="*/ 2526384 h 3007151"/>
                <a:gd name="connsiteX51" fmla="*/ 6240544 w 7871381"/>
                <a:gd name="connsiteY51" fmla="*/ 2526384 h 3007151"/>
                <a:gd name="connsiteX52" fmla="*/ 6240544 w 7871381"/>
                <a:gd name="connsiteY52" fmla="*/ 2620652 h 3007151"/>
                <a:gd name="connsiteX53" fmla="*/ 6589336 w 7871381"/>
                <a:gd name="connsiteY53" fmla="*/ 2620652 h 3007151"/>
                <a:gd name="connsiteX54" fmla="*/ 6589336 w 7871381"/>
                <a:gd name="connsiteY54" fmla="*/ 2620652 h 3007151"/>
                <a:gd name="connsiteX55" fmla="*/ 6589336 w 7871381"/>
                <a:gd name="connsiteY55" fmla="*/ 2714920 h 3007151"/>
                <a:gd name="connsiteX56" fmla="*/ 6787299 w 7871381"/>
                <a:gd name="connsiteY56" fmla="*/ 2714920 h 3007151"/>
                <a:gd name="connsiteX57" fmla="*/ 6787299 w 7871381"/>
                <a:gd name="connsiteY57" fmla="*/ 2714920 h 3007151"/>
                <a:gd name="connsiteX58" fmla="*/ 7786540 w 7871381"/>
                <a:gd name="connsiteY58" fmla="*/ 2714920 h 3007151"/>
                <a:gd name="connsiteX59" fmla="*/ 7786540 w 7871381"/>
                <a:gd name="connsiteY59" fmla="*/ 3007151 h 3007151"/>
                <a:gd name="connsiteX60" fmla="*/ 7871381 w 7871381"/>
                <a:gd name="connsiteY60" fmla="*/ 3007151 h 300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71381" h="3007151">
                  <a:moveTo>
                    <a:pt x="0" y="0"/>
                  </a:moveTo>
                  <a:lnTo>
                    <a:pt x="0" y="0"/>
                  </a:lnTo>
                  <a:cubicBezTo>
                    <a:pt x="21996" y="18854"/>
                    <a:pt x="43366" y="38463"/>
                    <a:pt x="65988" y="56561"/>
                  </a:cubicBezTo>
                  <a:cubicBezTo>
                    <a:pt x="86935" y="73319"/>
                    <a:pt x="97203" y="78505"/>
                    <a:pt x="122549" y="84842"/>
                  </a:cubicBezTo>
                  <a:cubicBezTo>
                    <a:pt x="125597" y="85604"/>
                    <a:pt x="128833" y="84842"/>
                    <a:pt x="131975" y="84842"/>
                  </a:cubicBezTo>
                  <a:lnTo>
                    <a:pt x="169683" y="197963"/>
                  </a:lnTo>
                  <a:lnTo>
                    <a:pt x="282804" y="197963"/>
                  </a:lnTo>
                  <a:lnTo>
                    <a:pt x="339365" y="414780"/>
                  </a:lnTo>
                  <a:lnTo>
                    <a:pt x="433633" y="471341"/>
                  </a:lnTo>
                  <a:lnTo>
                    <a:pt x="499621" y="575035"/>
                  </a:lnTo>
                  <a:lnTo>
                    <a:pt x="575035" y="603316"/>
                  </a:lnTo>
                  <a:cubicBezTo>
                    <a:pt x="584374" y="606712"/>
                    <a:pt x="594630" y="607917"/>
                    <a:pt x="603316" y="612743"/>
                  </a:cubicBezTo>
                  <a:cubicBezTo>
                    <a:pt x="623123" y="623747"/>
                    <a:pt x="641023" y="637881"/>
                    <a:pt x="659876" y="650450"/>
                  </a:cubicBezTo>
                  <a:lnTo>
                    <a:pt x="688157" y="669303"/>
                  </a:lnTo>
                  <a:cubicBezTo>
                    <a:pt x="697584" y="675587"/>
                    <a:pt x="708426" y="680146"/>
                    <a:pt x="716437" y="688157"/>
                  </a:cubicBezTo>
                  <a:cubicBezTo>
                    <a:pt x="725864" y="697584"/>
                    <a:pt x="734476" y="707902"/>
                    <a:pt x="744718" y="716437"/>
                  </a:cubicBezTo>
                  <a:cubicBezTo>
                    <a:pt x="753422" y="723690"/>
                    <a:pt x="764294" y="728038"/>
                    <a:pt x="772998" y="735291"/>
                  </a:cubicBezTo>
                  <a:cubicBezTo>
                    <a:pt x="806224" y="762980"/>
                    <a:pt x="812710" y="780717"/>
                    <a:pt x="838986" y="820132"/>
                  </a:cubicBezTo>
                  <a:lnTo>
                    <a:pt x="857839" y="848413"/>
                  </a:lnTo>
                  <a:lnTo>
                    <a:pt x="876693" y="876693"/>
                  </a:lnTo>
                  <a:cubicBezTo>
                    <a:pt x="900387" y="947776"/>
                    <a:pt x="868426" y="860160"/>
                    <a:pt x="904973" y="933254"/>
                  </a:cubicBezTo>
                  <a:cubicBezTo>
                    <a:pt x="909417" y="942142"/>
                    <a:pt x="911990" y="951894"/>
                    <a:pt x="914400" y="961534"/>
                  </a:cubicBezTo>
                  <a:cubicBezTo>
                    <a:pt x="926908" y="1011566"/>
                    <a:pt x="923827" y="1004911"/>
                    <a:pt x="923827" y="1055802"/>
                  </a:cubicBezTo>
                  <a:lnTo>
                    <a:pt x="1036949" y="1055802"/>
                  </a:lnTo>
                  <a:lnTo>
                    <a:pt x="1084083" y="1168924"/>
                  </a:lnTo>
                  <a:cubicBezTo>
                    <a:pt x="1112363" y="1175209"/>
                    <a:pt x="1140819" y="1180752"/>
                    <a:pt x="1168924" y="1187778"/>
                  </a:cubicBezTo>
                  <a:cubicBezTo>
                    <a:pt x="1178564" y="1190188"/>
                    <a:pt x="1188518" y="1192378"/>
                    <a:pt x="1197204" y="1197204"/>
                  </a:cubicBezTo>
                  <a:cubicBezTo>
                    <a:pt x="1217012" y="1208208"/>
                    <a:pt x="1232268" y="1227746"/>
                    <a:pt x="1253765" y="1234912"/>
                  </a:cubicBezTo>
                  <a:cubicBezTo>
                    <a:pt x="1263192" y="1238054"/>
                    <a:pt x="1273157" y="1239895"/>
                    <a:pt x="1282045" y="1244339"/>
                  </a:cubicBezTo>
                  <a:cubicBezTo>
                    <a:pt x="1292179" y="1249406"/>
                    <a:pt x="1299973" y="1258591"/>
                    <a:pt x="1310326" y="1263192"/>
                  </a:cubicBezTo>
                  <a:cubicBezTo>
                    <a:pt x="1328487" y="1271263"/>
                    <a:pt x="1350351" y="1271022"/>
                    <a:pt x="1366887" y="1282046"/>
                  </a:cubicBezTo>
                  <a:cubicBezTo>
                    <a:pt x="1376314" y="1288330"/>
                    <a:pt x="1384419" y="1297316"/>
                    <a:pt x="1395167" y="1300899"/>
                  </a:cubicBezTo>
                  <a:cubicBezTo>
                    <a:pt x="1428098" y="1311876"/>
                    <a:pt x="1448854" y="1310326"/>
                    <a:pt x="1480008" y="1310326"/>
                  </a:cubicBezTo>
                  <a:lnTo>
                    <a:pt x="1762812" y="1310326"/>
                  </a:lnTo>
                  <a:lnTo>
                    <a:pt x="1838227" y="1414021"/>
                  </a:lnTo>
                  <a:lnTo>
                    <a:pt x="2422689" y="1414021"/>
                  </a:lnTo>
                  <a:lnTo>
                    <a:pt x="2535810" y="1583703"/>
                  </a:lnTo>
                  <a:lnTo>
                    <a:pt x="2677212" y="1583703"/>
                  </a:lnTo>
                  <a:lnTo>
                    <a:pt x="2828041" y="1781666"/>
                  </a:lnTo>
                  <a:lnTo>
                    <a:pt x="3223967" y="1781666"/>
                  </a:lnTo>
                  <a:lnTo>
                    <a:pt x="3525625" y="1828800"/>
                  </a:lnTo>
                  <a:lnTo>
                    <a:pt x="3591612" y="1913642"/>
                  </a:lnTo>
                  <a:lnTo>
                    <a:pt x="3921551" y="1913642"/>
                  </a:lnTo>
                  <a:lnTo>
                    <a:pt x="4006392" y="2007910"/>
                  </a:lnTo>
                  <a:lnTo>
                    <a:pt x="4326903" y="2007910"/>
                  </a:lnTo>
                  <a:lnTo>
                    <a:pt x="4581427" y="2243580"/>
                  </a:lnTo>
                  <a:lnTo>
                    <a:pt x="4996206" y="2243580"/>
                  </a:lnTo>
                  <a:lnTo>
                    <a:pt x="5269584" y="2300141"/>
                  </a:lnTo>
                  <a:lnTo>
                    <a:pt x="5326144" y="2403835"/>
                  </a:lnTo>
                  <a:lnTo>
                    <a:pt x="6070862" y="2403835"/>
                  </a:lnTo>
                  <a:lnTo>
                    <a:pt x="6070862" y="2526384"/>
                  </a:lnTo>
                  <a:lnTo>
                    <a:pt x="6240544" y="2526384"/>
                  </a:lnTo>
                  <a:lnTo>
                    <a:pt x="6240544" y="2620652"/>
                  </a:lnTo>
                  <a:lnTo>
                    <a:pt x="6589336" y="2620652"/>
                  </a:lnTo>
                  <a:lnTo>
                    <a:pt x="6589336" y="2620652"/>
                  </a:lnTo>
                  <a:lnTo>
                    <a:pt x="6589336" y="2714920"/>
                  </a:lnTo>
                  <a:lnTo>
                    <a:pt x="6787299" y="2714920"/>
                  </a:lnTo>
                  <a:lnTo>
                    <a:pt x="6787299" y="2714920"/>
                  </a:lnTo>
                  <a:lnTo>
                    <a:pt x="7786540" y="2714920"/>
                  </a:lnTo>
                  <a:lnTo>
                    <a:pt x="7786540" y="3007151"/>
                  </a:lnTo>
                  <a:lnTo>
                    <a:pt x="7871381" y="3007151"/>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20" name="Groupe 19">
            <a:extLst>
              <a:ext uri="{FF2B5EF4-FFF2-40B4-BE49-F238E27FC236}">
                <a16:creationId xmlns:a16="http://schemas.microsoft.com/office/drawing/2014/main" id="{2E2447B1-C981-2846-9336-618D553BD0A8}"/>
              </a:ext>
            </a:extLst>
          </p:cNvPr>
          <p:cNvGrpSpPr/>
          <p:nvPr/>
        </p:nvGrpSpPr>
        <p:grpSpPr>
          <a:xfrm>
            <a:off x="5230305" y="2024879"/>
            <a:ext cx="3162007" cy="1114247"/>
            <a:chOff x="-197963" y="-650449"/>
            <a:chExt cx="9728462" cy="3742441"/>
          </a:xfrm>
        </p:grpSpPr>
        <p:sp>
          <p:nvSpPr>
            <p:cNvPr id="6" name="Forme libre 5">
              <a:extLst>
                <a:ext uri="{FF2B5EF4-FFF2-40B4-BE49-F238E27FC236}">
                  <a16:creationId xmlns:a16="http://schemas.microsoft.com/office/drawing/2014/main" id="{6D70FC23-77E1-BF40-B32E-2DAEDF82594F}"/>
                </a:ext>
              </a:extLst>
            </p:cNvPr>
            <p:cNvSpPr/>
            <p:nvPr/>
          </p:nvSpPr>
          <p:spPr>
            <a:xfrm>
              <a:off x="-197963" y="-631596"/>
              <a:ext cx="9719035" cy="3723588"/>
            </a:xfrm>
            <a:custGeom>
              <a:avLst/>
              <a:gdLst>
                <a:gd name="connsiteX0" fmla="*/ 0 w 9719035"/>
                <a:gd name="connsiteY0" fmla="*/ 0 h 3723588"/>
                <a:gd name="connsiteX1" fmla="*/ 0 w 9719035"/>
                <a:gd name="connsiteY1" fmla="*/ 141402 h 3723588"/>
                <a:gd name="connsiteX2" fmla="*/ 179109 w 9719035"/>
                <a:gd name="connsiteY2" fmla="*/ 141402 h 3723588"/>
                <a:gd name="connsiteX3" fmla="*/ 235670 w 9719035"/>
                <a:gd name="connsiteY3" fmla="*/ 329938 h 3723588"/>
                <a:gd name="connsiteX4" fmla="*/ 339365 w 9719035"/>
                <a:gd name="connsiteY4" fmla="*/ 329938 h 3723588"/>
                <a:gd name="connsiteX5" fmla="*/ 386499 w 9719035"/>
                <a:gd name="connsiteY5" fmla="*/ 612742 h 3723588"/>
                <a:gd name="connsiteX6" fmla="*/ 509048 w 9719035"/>
                <a:gd name="connsiteY6" fmla="*/ 612742 h 3723588"/>
                <a:gd name="connsiteX7" fmla="*/ 641023 w 9719035"/>
                <a:gd name="connsiteY7" fmla="*/ 1197204 h 3723588"/>
                <a:gd name="connsiteX8" fmla="*/ 763571 w 9719035"/>
                <a:gd name="connsiteY8" fmla="*/ 1197204 h 3723588"/>
                <a:gd name="connsiteX9" fmla="*/ 867266 w 9719035"/>
                <a:gd name="connsiteY9" fmla="*/ 1706252 h 3723588"/>
                <a:gd name="connsiteX10" fmla="*/ 980388 w 9719035"/>
                <a:gd name="connsiteY10" fmla="*/ 1706252 h 3723588"/>
                <a:gd name="connsiteX11" fmla="*/ 1055802 w 9719035"/>
                <a:gd name="connsiteY11" fmla="*/ 1904215 h 3723588"/>
                <a:gd name="connsiteX12" fmla="*/ 1168924 w 9719035"/>
                <a:gd name="connsiteY12" fmla="*/ 1904215 h 3723588"/>
                <a:gd name="connsiteX13" fmla="*/ 1168924 w 9719035"/>
                <a:gd name="connsiteY13" fmla="*/ 2036190 h 3723588"/>
                <a:gd name="connsiteX14" fmla="*/ 1300899 w 9719035"/>
                <a:gd name="connsiteY14" fmla="*/ 2036190 h 3723588"/>
                <a:gd name="connsiteX15" fmla="*/ 1300899 w 9719035"/>
                <a:gd name="connsiteY15" fmla="*/ 2149311 h 3723588"/>
                <a:gd name="connsiteX16" fmla="*/ 1423448 w 9719035"/>
                <a:gd name="connsiteY16" fmla="*/ 2149311 h 3723588"/>
                <a:gd name="connsiteX17" fmla="*/ 1423448 w 9719035"/>
                <a:gd name="connsiteY17" fmla="*/ 2271860 h 3723588"/>
                <a:gd name="connsiteX18" fmla="*/ 2215299 w 9719035"/>
                <a:gd name="connsiteY18" fmla="*/ 2271860 h 3723588"/>
                <a:gd name="connsiteX19" fmla="*/ 2215299 w 9719035"/>
                <a:gd name="connsiteY19" fmla="*/ 2384982 h 3723588"/>
                <a:gd name="connsiteX20" fmla="*/ 2658359 w 9719035"/>
                <a:gd name="connsiteY20" fmla="*/ 2384982 h 3723588"/>
                <a:gd name="connsiteX21" fmla="*/ 2658359 w 9719035"/>
                <a:gd name="connsiteY21" fmla="*/ 2498103 h 3723588"/>
                <a:gd name="connsiteX22" fmla="*/ 3723588 w 9719035"/>
                <a:gd name="connsiteY22" fmla="*/ 2498103 h 3723588"/>
                <a:gd name="connsiteX23" fmla="*/ 3723588 w 9719035"/>
                <a:gd name="connsiteY23" fmla="*/ 2582944 h 3723588"/>
                <a:gd name="connsiteX24" fmla="*/ 3912124 w 9719035"/>
                <a:gd name="connsiteY24" fmla="*/ 2582944 h 3723588"/>
                <a:gd name="connsiteX25" fmla="*/ 3912124 w 9719035"/>
                <a:gd name="connsiteY25" fmla="*/ 2686639 h 3723588"/>
                <a:gd name="connsiteX26" fmla="*/ 4232635 w 9719035"/>
                <a:gd name="connsiteY26" fmla="*/ 2686639 h 3723588"/>
                <a:gd name="connsiteX27" fmla="*/ 4232635 w 9719035"/>
                <a:gd name="connsiteY27" fmla="*/ 2790334 h 3723588"/>
                <a:gd name="connsiteX28" fmla="*/ 4345757 w 9719035"/>
                <a:gd name="connsiteY28" fmla="*/ 2790334 h 3723588"/>
                <a:gd name="connsiteX29" fmla="*/ 4345757 w 9719035"/>
                <a:gd name="connsiteY29" fmla="*/ 2894029 h 3723588"/>
                <a:gd name="connsiteX30" fmla="*/ 4788817 w 9719035"/>
                <a:gd name="connsiteY30" fmla="*/ 2894029 h 3723588"/>
                <a:gd name="connsiteX31" fmla="*/ 4788817 w 9719035"/>
                <a:gd name="connsiteY31" fmla="*/ 3035431 h 3723588"/>
                <a:gd name="connsiteX32" fmla="*/ 5231876 w 9719035"/>
                <a:gd name="connsiteY32" fmla="*/ 3035431 h 3723588"/>
                <a:gd name="connsiteX33" fmla="*/ 5231876 w 9719035"/>
                <a:gd name="connsiteY33" fmla="*/ 3139126 h 3723588"/>
                <a:gd name="connsiteX34" fmla="*/ 5740924 w 9719035"/>
                <a:gd name="connsiteY34" fmla="*/ 3139126 h 3723588"/>
                <a:gd name="connsiteX35" fmla="*/ 5740924 w 9719035"/>
                <a:gd name="connsiteY35" fmla="*/ 3261674 h 3723588"/>
                <a:gd name="connsiteX36" fmla="*/ 6052008 w 9719035"/>
                <a:gd name="connsiteY36" fmla="*/ 3261674 h 3723588"/>
                <a:gd name="connsiteX37" fmla="*/ 6052008 w 9719035"/>
                <a:gd name="connsiteY37" fmla="*/ 3355942 h 3723588"/>
                <a:gd name="connsiteX38" fmla="*/ 6806153 w 9719035"/>
                <a:gd name="connsiteY38" fmla="*/ 3355942 h 3723588"/>
                <a:gd name="connsiteX39" fmla="*/ 6806153 w 9719035"/>
                <a:gd name="connsiteY39" fmla="*/ 3516198 h 3723588"/>
                <a:gd name="connsiteX40" fmla="*/ 7041823 w 9719035"/>
                <a:gd name="connsiteY40" fmla="*/ 3516198 h 3723588"/>
                <a:gd name="connsiteX41" fmla="*/ 7041823 w 9719035"/>
                <a:gd name="connsiteY41" fmla="*/ 3723588 h 3723588"/>
                <a:gd name="connsiteX42" fmla="*/ 9719035 w 9719035"/>
                <a:gd name="connsiteY42" fmla="*/ 3723588 h 37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719035" h="3723588">
                  <a:moveTo>
                    <a:pt x="0" y="0"/>
                  </a:moveTo>
                  <a:lnTo>
                    <a:pt x="0" y="141402"/>
                  </a:lnTo>
                  <a:lnTo>
                    <a:pt x="179109" y="141402"/>
                  </a:lnTo>
                  <a:lnTo>
                    <a:pt x="235670" y="329938"/>
                  </a:lnTo>
                  <a:lnTo>
                    <a:pt x="339365" y="329938"/>
                  </a:lnTo>
                  <a:lnTo>
                    <a:pt x="386499" y="612742"/>
                  </a:lnTo>
                  <a:lnTo>
                    <a:pt x="509048" y="612742"/>
                  </a:lnTo>
                  <a:lnTo>
                    <a:pt x="641023" y="1197204"/>
                  </a:lnTo>
                  <a:lnTo>
                    <a:pt x="763571" y="1197204"/>
                  </a:lnTo>
                  <a:lnTo>
                    <a:pt x="867266" y="1706252"/>
                  </a:lnTo>
                  <a:lnTo>
                    <a:pt x="980388" y="1706252"/>
                  </a:lnTo>
                  <a:lnTo>
                    <a:pt x="1055802" y="1904215"/>
                  </a:lnTo>
                  <a:lnTo>
                    <a:pt x="1168924" y="1904215"/>
                  </a:lnTo>
                  <a:lnTo>
                    <a:pt x="1168924" y="2036190"/>
                  </a:lnTo>
                  <a:lnTo>
                    <a:pt x="1300899" y="2036190"/>
                  </a:lnTo>
                  <a:lnTo>
                    <a:pt x="1300899" y="2149311"/>
                  </a:lnTo>
                  <a:lnTo>
                    <a:pt x="1423448" y="2149311"/>
                  </a:lnTo>
                  <a:lnTo>
                    <a:pt x="1423448" y="2271860"/>
                  </a:lnTo>
                  <a:lnTo>
                    <a:pt x="2215299" y="2271860"/>
                  </a:lnTo>
                  <a:lnTo>
                    <a:pt x="2215299" y="2384982"/>
                  </a:lnTo>
                  <a:lnTo>
                    <a:pt x="2658359" y="2384982"/>
                  </a:lnTo>
                  <a:lnTo>
                    <a:pt x="2658359" y="2498103"/>
                  </a:lnTo>
                  <a:lnTo>
                    <a:pt x="3723588" y="2498103"/>
                  </a:lnTo>
                  <a:lnTo>
                    <a:pt x="3723588" y="2582944"/>
                  </a:lnTo>
                  <a:lnTo>
                    <a:pt x="3912124" y="2582944"/>
                  </a:lnTo>
                  <a:lnTo>
                    <a:pt x="3912124" y="2686639"/>
                  </a:lnTo>
                  <a:lnTo>
                    <a:pt x="4232635" y="2686639"/>
                  </a:lnTo>
                  <a:lnTo>
                    <a:pt x="4232635" y="2790334"/>
                  </a:lnTo>
                  <a:lnTo>
                    <a:pt x="4345757" y="2790334"/>
                  </a:lnTo>
                  <a:lnTo>
                    <a:pt x="4345757" y="2894029"/>
                  </a:lnTo>
                  <a:lnTo>
                    <a:pt x="4788817" y="2894029"/>
                  </a:lnTo>
                  <a:lnTo>
                    <a:pt x="4788817" y="3035431"/>
                  </a:lnTo>
                  <a:lnTo>
                    <a:pt x="5231876" y="3035431"/>
                  </a:lnTo>
                  <a:lnTo>
                    <a:pt x="5231876" y="3139126"/>
                  </a:lnTo>
                  <a:lnTo>
                    <a:pt x="5740924" y="3139126"/>
                  </a:lnTo>
                  <a:lnTo>
                    <a:pt x="5740924" y="3261674"/>
                  </a:lnTo>
                  <a:lnTo>
                    <a:pt x="6052008" y="3261674"/>
                  </a:lnTo>
                  <a:lnTo>
                    <a:pt x="6052008" y="3355942"/>
                  </a:lnTo>
                  <a:lnTo>
                    <a:pt x="6806153" y="3355942"/>
                  </a:lnTo>
                  <a:lnTo>
                    <a:pt x="6806153" y="3516198"/>
                  </a:lnTo>
                  <a:lnTo>
                    <a:pt x="7041823" y="3516198"/>
                  </a:lnTo>
                  <a:lnTo>
                    <a:pt x="7041823" y="3723588"/>
                  </a:lnTo>
                  <a:lnTo>
                    <a:pt x="9719035" y="3723588"/>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1" name="Forme libre 10">
              <a:extLst>
                <a:ext uri="{FF2B5EF4-FFF2-40B4-BE49-F238E27FC236}">
                  <a16:creationId xmlns:a16="http://schemas.microsoft.com/office/drawing/2014/main" id="{326E481F-3CBE-9F4B-A466-D5B73B0D0566}"/>
                </a:ext>
              </a:extLst>
            </p:cNvPr>
            <p:cNvSpPr/>
            <p:nvPr/>
          </p:nvSpPr>
          <p:spPr>
            <a:xfrm>
              <a:off x="-188536" y="-650449"/>
              <a:ext cx="9719035" cy="2121030"/>
            </a:xfrm>
            <a:custGeom>
              <a:avLst/>
              <a:gdLst>
                <a:gd name="connsiteX0" fmla="*/ 0 w 9719035"/>
                <a:gd name="connsiteY0" fmla="*/ 0 h 2121030"/>
                <a:gd name="connsiteX1" fmla="*/ 235670 w 9719035"/>
                <a:gd name="connsiteY1" fmla="*/ 0 h 2121030"/>
                <a:gd name="connsiteX2" fmla="*/ 235670 w 9719035"/>
                <a:gd name="connsiteY2" fmla="*/ 150828 h 2121030"/>
                <a:gd name="connsiteX3" fmla="*/ 329938 w 9719035"/>
                <a:gd name="connsiteY3" fmla="*/ 150828 h 2121030"/>
                <a:gd name="connsiteX4" fmla="*/ 405352 w 9719035"/>
                <a:gd name="connsiteY4" fmla="*/ 395925 h 2121030"/>
                <a:gd name="connsiteX5" fmla="*/ 537328 w 9719035"/>
                <a:gd name="connsiteY5" fmla="*/ 395925 h 2121030"/>
                <a:gd name="connsiteX6" fmla="*/ 584462 w 9719035"/>
                <a:gd name="connsiteY6" fmla="*/ 612742 h 2121030"/>
                <a:gd name="connsiteX7" fmla="*/ 707010 w 9719035"/>
                <a:gd name="connsiteY7" fmla="*/ 612742 h 2121030"/>
                <a:gd name="connsiteX8" fmla="*/ 707010 w 9719035"/>
                <a:gd name="connsiteY8" fmla="*/ 697583 h 2121030"/>
                <a:gd name="connsiteX9" fmla="*/ 914400 w 9719035"/>
                <a:gd name="connsiteY9" fmla="*/ 697583 h 2121030"/>
                <a:gd name="connsiteX10" fmla="*/ 1046375 w 9719035"/>
                <a:gd name="connsiteY10" fmla="*/ 1065228 h 2121030"/>
                <a:gd name="connsiteX11" fmla="*/ 1442301 w 9719035"/>
                <a:gd name="connsiteY11" fmla="*/ 1065228 h 2121030"/>
                <a:gd name="connsiteX12" fmla="*/ 1442301 w 9719035"/>
                <a:gd name="connsiteY12" fmla="*/ 1168923 h 2121030"/>
                <a:gd name="connsiteX13" fmla="*/ 1583703 w 9719035"/>
                <a:gd name="connsiteY13" fmla="*/ 1168923 h 2121030"/>
                <a:gd name="connsiteX14" fmla="*/ 1640264 w 9719035"/>
                <a:gd name="connsiteY14" fmla="*/ 1366886 h 2121030"/>
                <a:gd name="connsiteX15" fmla="*/ 1809946 w 9719035"/>
                <a:gd name="connsiteY15" fmla="*/ 1366886 h 2121030"/>
                <a:gd name="connsiteX16" fmla="*/ 1875934 w 9719035"/>
                <a:gd name="connsiteY16" fmla="*/ 1545995 h 2121030"/>
                <a:gd name="connsiteX17" fmla="*/ 2658359 w 9719035"/>
                <a:gd name="connsiteY17" fmla="*/ 1545995 h 2121030"/>
                <a:gd name="connsiteX18" fmla="*/ 2658359 w 9719035"/>
                <a:gd name="connsiteY18" fmla="*/ 1649690 h 2121030"/>
                <a:gd name="connsiteX19" fmla="*/ 2950590 w 9719035"/>
                <a:gd name="connsiteY19" fmla="*/ 1649690 h 2121030"/>
                <a:gd name="connsiteX20" fmla="*/ 2950590 w 9719035"/>
                <a:gd name="connsiteY20" fmla="*/ 1762812 h 2121030"/>
                <a:gd name="connsiteX21" fmla="*/ 3912124 w 9719035"/>
                <a:gd name="connsiteY21" fmla="*/ 1762812 h 2121030"/>
                <a:gd name="connsiteX22" fmla="*/ 3912124 w 9719035"/>
                <a:gd name="connsiteY22" fmla="*/ 1857080 h 2121030"/>
                <a:gd name="connsiteX23" fmla="*/ 4232635 w 9719035"/>
                <a:gd name="connsiteY23" fmla="*/ 1857080 h 2121030"/>
                <a:gd name="connsiteX24" fmla="*/ 4232635 w 9719035"/>
                <a:gd name="connsiteY24" fmla="*/ 1951348 h 2121030"/>
                <a:gd name="connsiteX25" fmla="*/ 7022969 w 9719035"/>
                <a:gd name="connsiteY25" fmla="*/ 1951348 h 2121030"/>
                <a:gd name="connsiteX26" fmla="*/ 7022969 w 9719035"/>
                <a:gd name="connsiteY26" fmla="*/ 2121030 h 2121030"/>
                <a:gd name="connsiteX27" fmla="*/ 9719035 w 9719035"/>
                <a:gd name="connsiteY27" fmla="*/ 2121030 h 212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719035" h="2121030">
                  <a:moveTo>
                    <a:pt x="0" y="0"/>
                  </a:moveTo>
                  <a:lnTo>
                    <a:pt x="235670" y="0"/>
                  </a:lnTo>
                  <a:lnTo>
                    <a:pt x="235670" y="150828"/>
                  </a:lnTo>
                  <a:lnTo>
                    <a:pt x="329938" y="150828"/>
                  </a:lnTo>
                  <a:lnTo>
                    <a:pt x="405352" y="395925"/>
                  </a:lnTo>
                  <a:lnTo>
                    <a:pt x="537328" y="395925"/>
                  </a:lnTo>
                  <a:lnTo>
                    <a:pt x="584462" y="612742"/>
                  </a:lnTo>
                  <a:lnTo>
                    <a:pt x="707010" y="612742"/>
                  </a:lnTo>
                  <a:lnTo>
                    <a:pt x="707010" y="697583"/>
                  </a:lnTo>
                  <a:lnTo>
                    <a:pt x="914400" y="697583"/>
                  </a:lnTo>
                  <a:lnTo>
                    <a:pt x="1046375" y="1065228"/>
                  </a:lnTo>
                  <a:lnTo>
                    <a:pt x="1442301" y="1065228"/>
                  </a:lnTo>
                  <a:lnTo>
                    <a:pt x="1442301" y="1168923"/>
                  </a:lnTo>
                  <a:lnTo>
                    <a:pt x="1583703" y="1168923"/>
                  </a:lnTo>
                  <a:lnTo>
                    <a:pt x="1640264" y="1366886"/>
                  </a:lnTo>
                  <a:lnTo>
                    <a:pt x="1809946" y="1366886"/>
                  </a:lnTo>
                  <a:lnTo>
                    <a:pt x="1875934" y="1545995"/>
                  </a:lnTo>
                  <a:lnTo>
                    <a:pt x="2658359" y="1545995"/>
                  </a:lnTo>
                  <a:lnTo>
                    <a:pt x="2658359" y="1649690"/>
                  </a:lnTo>
                  <a:lnTo>
                    <a:pt x="2950590" y="1649690"/>
                  </a:lnTo>
                  <a:lnTo>
                    <a:pt x="2950590" y="1762812"/>
                  </a:lnTo>
                  <a:lnTo>
                    <a:pt x="3912124" y="1762812"/>
                  </a:lnTo>
                  <a:lnTo>
                    <a:pt x="3912124" y="1857080"/>
                  </a:lnTo>
                  <a:lnTo>
                    <a:pt x="4232635" y="1857080"/>
                  </a:lnTo>
                  <a:lnTo>
                    <a:pt x="4232635" y="1951348"/>
                  </a:lnTo>
                  <a:lnTo>
                    <a:pt x="7022969" y="1951348"/>
                  </a:lnTo>
                  <a:lnTo>
                    <a:pt x="7022969" y="2121030"/>
                  </a:lnTo>
                  <a:lnTo>
                    <a:pt x="9719035" y="212103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32" name="ZoneTexte 31"/>
          <p:cNvSpPr txBox="1"/>
          <p:nvPr/>
        </p:nvSpPr>
        <p:spPr>
          <a:xfrm rot="16200000">
            <a:off x="-396756" y="2679713"/>
            <a:ext cx="2058654" cy="415498"/>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Probabilité de survie sans maladie (%)</a:t>
            </a:r>
          </a:p>
        </p:txBody>
      </p:sp>
    </p:spTree>
    <p:extLst>
      <p:ext uri="{BB962C8B-B14F-4D97-AF65-F5344CB8AC3E}">
        <p14:creationId xmlns:p14="http://schemas.microsoft.com/office/powerpoint/2010/main" val="227880926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652298"/>
            <a:ext cx="4129351" cy="2591615"/>
          </a:xfrm>
          <a:prstGeom prst="roundRect">
            <a:avLst>
              <a:gd name="adj" fmla="val 0"/>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1652298"/>
            <a:ext cx="4129351" cy="2591615"/>
          </a:xfrm>
          <a:prstGeom prst="roundRect">
            <a:avLst>
              <a:gd name="adj" fmla="val 0"/>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TextBox 7"/>
          <p:cNvSpPr txBox="1"/>
          <p:nvPr/>
        </p:nvSpPr>
        <p:spPr>
          <a:xfrm>
            <a:off x="446014" y="4438421"/>
            <a:ext cx="3790284" cy="323165"/>
          </a:xfrm>
          <a:prstGeom prst="rect">
            <a:avLst/>
          </a:prstGeom>
          <a:noFill/>
        </p:spPr>
        <p:txBody>
          <a:bodyPr wrap="square" rtlCol="0">
            <a:spAutoFit/>
          </a:bodyPr>
          <a:lstStyle/>
          <a:p>
            <a:pPr>
              <a:spcBef>
                <a:spcPts val="600"/>
              </a:spcBef>
            </a:pPr>
            <a:r>
              <a:rPr lang="en-US" sz="1500" b="1" err="1">
                <a:solidFill>
                  <a:srgbClr val="1F497D"/>
                </a:solidFill>
                <a:latin typeface="Arial" panose="020B0604020202020204" pitchFamily="34" charset="0"/>
                <a:cs typeface="Arial" panose="020B0604020202020204" pitchFamily="34" charset="0"/>
              </a:rPr>
              <a:t>Intérêt</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dans</a:t>
            </a:r>
            <a:r>
              <a:rPr lang="en-US" sz="1500" b="1">
                <a:solidFill>
                  <a:srgbClr val="1F497D"/>
                </a:solidFill>
                <a:latin typeface="Arial" panose="020B0604020202020204" pitchFamily="34" charset="0"/>
                <a:cs typeface="Arial" panose="020B0604020202020204" pitchFamily="34" charset="0"/>
              </a:rPr>
              <a:t> les </a:t>
            </a:r>
            <a:r>
              <a:rPr lang="en-US" sz="1500" b="1" err="1">
                <a:solidFill>
                  <a:srgbClr val="1F497D"/>
                </a:solidFill>
                <a:latin typeface="Arial" panose="020B0604020202020204" pitchFamily="34" charset="0"/>
                <a:cs typeface="Arial" panose="020B0604020202020204" pitchFamily="34" charset="0"/>
              </a:rPr>
              <a:t>formes</a:t>
            </a:r>
            <a:r>
              <a:rPr lang="en-US" sz="1500" b="1">
                <a:solidFill>
                  <a:srgbClr val="1F497D"/>
                </a:solidFill>
                <a:latin typeface="Arial" panose="020B0604020202020204" pitchFamily="34" charset="0"/>
                <a:cs typeface="Arial" panose="020B0604020202020204" pitchFamily="34" charset="0"/>
              </a:rPr>
              <a:t> non-basales ?</a:t>
            </a:r>
          </a:p>
        </p:txBody>
      </p:sp>
      <p:graphicFrame>
        <p:nvGraphicFramePr>
          <p:cNvPr id="12" name="Graphique 11"/>
          <p:cNvGraphicFramePr/>
          <p:nvPr>
            <p:extLst/>
          </p:nvPr>
        </p:nvGraphicFramePr>
        <p:xfrm>
          <a:off x="638554" y="1972807"/>
          <a:ext cx="3900070"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15" name="ZoneTexte 14"/>
          <p:cNvSpPr txBox="1"/>
          <p:nvPr/>
        </p:nvSpPr>
        <p:spPr>
          <a:xfrm>
            <a:off x="877480" y="3891645"/>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(années)</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900758" y="1485263"/>
            <a:ext cx="3218198" cy="307777"/>
          </a:xfrm>
          <a:prstGeom prst="rect">
            <a:avLst/>
          </a:prstGeom>
          <a:solidFill>
            <a:schemeClr val="bg1"/>
          </a:solidFill>
          <a:ln>
            <a:noFill/>
          </a:ln>
        </p:spPr>
        <p:txBody>
          <a:bodyPr wrap="square" rtlCol="0" anchor="ctr">
            <a:spAutoFit/>
          </a:bodyPr>
          <a:lstStyle/>
          <a:p>
            <a:pPr algn="ctr"/>
            <a:r>
              <a:rPr lang="fr-FR" sz="1400" b="1">
                <a:solidFill>
                  <a:srgbClr val="DE3411"/>
                </a:solidFill>
                <a:latin typeface="Arial" panose="020B0604020202020204" pitchFamily="34" charset="0"/>
                <a:cs typeface="Arial" panose="020B0604020202020204" pitchFamily="34" charset="0"/>
              </a:rPr>
              <a:t>Basal </a:t>
            </a:r>
            <a:r>
              <a:rPr lang="fr-FR" sz="1400">
                <a:solidFill>
                  <a:srgbClr val="DE3411"/>
                </a:solidFill>
                <a:latin typeface="Arial" panose="020B0604020202020204" pitchFamily="34" charset="0"/>
                <a:cs typeface="Arial" panose="020B0604020202020204" pitchFamily="34" charset="0"/>
              </a:rPr>
              <a:t>(EGFR et/ou CK5/6 positive)</a:t>
            </a:r>
          </a:p>
        </p:txBody>
      </p:sp>
      <p:sp>
        <p:nvSpPr>
          <p:cNvPr id="7" name="Titre 6"/>
          <p:cNvSpPr>
            <a:spLocks noGrp="1"/>
          </p:cNvSpPr>
          <p:nvPr>
            <p:ph type="title"/>
          </p:nvPr>
        </p:nvSpPr>
        <p:spPr>
          <a:xfrm>
            <a:off x="168064" y="643517"/>
            <a:ext cx="8749693" cy="707886"/>
          </a:xfrm>
        </p:spPr>
        <p:txBody>
          <a:bodyPr/>
          <a:lstStyle/>
          <a:p>
            <a:r>
              <a:rPr lang="en-US" sz="1800"/>
              <a:t>CIBOMA/2004-01_ GEICAM/2003-11: </a:t>
            </a:r>
            <a:r>
              <a:rPr lang="en-US" sz="1800" err="1"/>
              <a:t>capecitabine</a:t>
            </a:r>
            <a:r>
              <a:rPr lang="en-US" sz="1800"/>
              <a:t> adjuvant </a:t>
            </a:r>
            <a:r>
              <a:rPr lang="en-US" sz="1800" err="1"/>
              <a:t>dans</a:t>
            </a:r>
            <a:r>
              <a:rPr lang="en-US" sz="1800"/>
              <a:t> les TNBC</a:t>
            </a:r>
            <a:br>
              <a:rPr lang="en-US" sz="1800"/>
            </a:br>
            <a:r>
              <a:rPr lang="en-US" sz="1800"/>
              <a:t>Subgroup analysis of OS (ITT)</a:t>
            </a:r>
            <a:endParaRPr lang="fr-FR" sz="1800"/>
          </a:p>
        </p:txBody>
      </p:sp>
      <p:graphicFrame>
        <p:nvGraphicFramePr>
          <p:cNvPr id="35" name="Graphique 34"/>
          <p:cNvGraphicFramePr/>
          <p:nvPr>
            <p:extLst/>
          </p:nvPr>
        </p:nvGraphicFramePr>
        <p:xfrm>
          <a:off x="4828051" y="1972807"/>
          <a:ext cx="3900070" cy="2000839"/>
        </p:xfrm>
        <a:graphic>
          <a:graphicData uri="http://schemas.openxmlformats.org/drawingml/2006/chart">
            <c:chart xmlns:c="http://schemas.openxmlformats.org/drawingml/2006/chart" xmlns:r="http://schemas.openxmlformats.org/officeDocument/2006/relationships" r:id="rId4"/>
          </a:graphicData>
        </a:graphic>
      </p:graphicFrame>
      <p:sp>
        <p:nvSpPr>
          <p:cNvPr id="36" name="ZoneTexte 35"/>
          <p:cNvSpPr txBox="1"/>
          <p:nvPr/>
        </p:nvSpPr>
        <p:spPr>
          <a:xfrm rot="16200000">
            <a:off x="3859621" y="2748698"/>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OS </a:t>
            </a:r>
            <a:r>
              <a:rPr lang="fr-FR" sz="1050" err="1">
                <a:solidFill>
                  <a:srgbClr val="595959"/>
                </a:solidFill>
                <a:latin typeface="Arial" panose="020B0604020202020204" pitchFamily="34" charset="0"/>
                <a:cs typeface="Arial" panose="020B0604020202020204" pitchFamily="34" charset="0"/>
              </a:rPr>
              <a:t>Probability</a:t>
            </a:r>
            <a:endParaRPr lang="fr-FR" sz="1050">
              <a:solidFill>
                <a:srgbClr val="595959"/>
              </a:solidFill>
              <a:latin typeface="Arial" panose="020B0604020202020204" pitchFamily="34" charset="0"/>
              <a:cs typeface="Arial" panose="020B0604020202020204" pitchFamily="34" charset="0"/>
            </a:endParaRPr>
          </a:p>
        </p:txBody>
      </p:sp>
      <p:sp>
        <p:nvSpPr>
          <p:cNvPr id="38" name="ZoneTexte 37"/>
          <p:cNvSpPr txBox="1"/>
          <p:nvPr/>
        </p:nvSpPr>
        <p:spPr>
          <a:xfrm>
            <a:off x="5066977" y="3891645"/>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(années)</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4823970" y="1485263"/>
            <a:ext cx="3568342" cy="307777"/>
          </a:xfrm>
          <a:prstGeom prst="rect">
            <a:avLst/>
          </a:prstGeom>
          <a:solidFill>
            <a:schemeClr val="bg1"/>
          </a:solidFill>
          <a:ln>
            <a:noFill/>
          </a:ln>
        </p:spPr>
        <p:txBody>
          <a:bodyPr wrap="square" rtlCol="0" anchor="ctr">
            <a:spAutoFit/>
          </a:bodyPr>
          <a:lstStyle/>
          <a:p>
            <a:pPr algn="ctr"/>
            <a:r>
              <a:rPr lang="fr-FR" sz="1400" b="1">
                <a:solidFill>
                  <a:srgbClr val="DE3411"/>
                </a:solidFill>
                <a:latin typeface="Arial" panose="020B0604020202020204" pitchFamily="34" charset="0"/>
                <a:cs typeface="Arial" panose="020B0604020202020204" pitchFamily="34" charset="0"/>
              </a:rPr>
              <a:t>Non-Basal </a:t>
            </a:r>
            <a:r>
              <a:rPr lang="fr-FR" sz="1400">
                <a:solidFill>
                  <a:srgbClr val="DE3411"/>
                </a:solidFill>
                <a:latin typeface="Arial" panose="020B0604020202020204" pitchFamily="34" charset="0"/>
                <a:cs typeface="Arial" panose="020B0604020202020204" pitchFamily="34" charset="0"/>
              </a:rPr>
              <a:t>(EGFR et CK5/6 négatives)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106</a:t>
            </a:fld>
            <a:endParaRPr lang="fr-FR"/>
          </a:p>
        </p:txBody>
      </p:sp>
      <p:cxnSp>
        <p:nvCxnSpPr>
          <p:cNvPr id="44" name="Connecteur droit 43"/>
          <p:cNvCxnSpPr/>
          <p:nvPr/>
        </p:nvCxnSpPr>
        <p:spPr>
          <a:xfrm>
            <a:off x="446013" y="4456003"/>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Martin M et al., SABCS 2018, GS2-05</a:t>
            </a:r>
          </a:p>
        </p:txBody>
      </p:sp>
      <p:sp>
        <p:nvSpPr>
          <p:cNvPr id="28" name="Espace réservé du contenu 2">
            <a:extLst>
              <a:ext uri="{FF2B5EF4-FFF2-40B4-BE49-F238E27FC236}">
                <a16:creationId xmlns:a16="http://schemas.microsoft.com/office/drawing/2014/main" id="{B99F3C1C-6719-E348-A180-263E5A1C12FE}"/>
              </a:ext>
            </a:extLst>
          </p:cNvPr>
          <p:cNvSpPr txBox="1">
            <a:spLocks/>
          </p:cNvSpPr>
          <p:nvPr/>
        </p:nvSpPr>
        <p:spPr>
          <a:xfrm>
            <a:off x="5545075" y="4416888"/>
            <a:ext cx="226894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595959"/>
                </a:solidFill>
              </a:rPr>
              <a:t>Log-rank p-value : 0,0052</a:t>
            </a:r>
          </a:p>
        </p:txBody>
      </p:sp>
      <p:sp>
        <p:nvSpPr>
          <p:cNvPr id="30" name="Espace réservé du contenu 2">
            <a:extLst>
              <a:ext uri="{FF2B5EF4-FFF2-40B4-BE49-F238E27FC236}">
                <a16:creationId xmlns:a16="http://schemas.microsoft.com/office/drawing/2014/main" id="{58737473-7D2D-4C4D-81AF-00D8AB0FE9AC}"/>
              </a:ext>
            </a:extLst>
          </p:cNvPr>
          <p:cNvSpPr txBox="1">
            <a:spLocks/>
          </p:cNvSpPr>
          <p:nvPr/>
        </p:nvSpPr>
        <p:spPr>
          <a:xfrm>
            <a:off x="1982378" y="2541132"/>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FF6600"/>
                </a:solidFill>
              </a:rPr>
              <a:t>84,9%</a:t>
            </a:r>
          </a:p>
        </p:txBody>
      </p:sp>
      <p:sp>
        <p:nvSpPr>
          <p:cNvPr id="31" name="Espace réservé du contenu 2">
            <a:extLst>
              <a:ext uri="{FF2B5EF4-FFF2-40B4-BE49-F238E27FC236}">
                <a16:creationId xmlns:a16="http://schemas.microsoft.com/office/drawing/2014/main" id="{B5B2AFE1-6D1D-7C46-A879-F9D95E407F9A}"/>
              </a:ext>
            </a:extLst>
          </p:cNvPr>
          <p:cNvSpPr txBox="1">
            <a:spLocks/>
          </p:cNvSpPr>
          <p:nvPr/>
        </p:nvSpPr>
        <p:spPr>
          <a:xfrm>
            <a:off x="2508905" y="219936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31859B"/>
                </a:solidFill>
              </a:rPr>
              <a:t>88,0%</a:t>
            </a:r>
          </a:p>
        </p:txBody>
      </p:sp>
      <p:cxnSp>
        <p:nvCxnSpPr>
          <p:cNvPr id="33" name="Connecteur droit 32">
            <a:extLst>
              <a:ext uri="{FF2B5EF4-FFF2-40B4-BE49-F238E27FC236}">
                <a16:creationId xmlns:a16="http://schemas.microsoft.com/office/drawing/2014/main" id="{39D415B9-0A37-2F47-A071-F2E50ABB44E8}"/>
              </a:ext>
            </a:extLst>
          </p:cNvPr>
          <p:cNvCxnSpPr>
            <a:cxnSpLocks/>
          </p:cNvCxnSpPr>
          <p:nvPr/>
        </p:nvCxnSpPr>
        <p:spPr>
          <a:xfrm flipV="1">
            <a:off x="2609511" y="208332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sp>
        <p:nvSpPr>
          <p:cNvPr id="45" name="Espace réservé du contenu 2">
            <a:extLst>
              <a:ext uri="{FF2B5EF4-FFF2-40B4-BE49-F238E27FC236}">
                <a16:creationId xmlns:a16="http://schemas.microsoft.com/office/drawing/2014/main" id="{D2CA1772-7DAD-824E-A90D-5284132264F4}"/>
              </a:ext>
            </a:extLst>
          </p:cNvPr>
          <p:cNvSpPr txBox="1">
            <a:spLocks/>
          </p:cNvSpPr>
          <p:nvPr/>
        </p:nvSpPr>
        <p:spPr>
          <a:xfrm>
            <a:off x="6702166" y="214630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FF6600"/>
                </a:solidFill>
              </a:rPr>
              <a:t>89,5%</a:t>
            </a:r>
          </a:p>
        </p:txBody>
      </p:sp>
      <p:sp>
        <p:nvSpPr>
          <p:cNvPr id="46" name="Espace réservé du contenu 2">
            <a:extLst>
              <a:ext uri="{FF2B5EF4-FFF2-40B4-BE49-F238E27FC236}">
                <a16:creationId xmlns:a16="http://schemas.microsoft.com/office/drawing/2014/main" id="{71AF96CB-C511-4F4C-A838-30B398EC273D}"/>
              </a:ext>
            </a:extLst>
          </p:cNvPr>
          <p:cNvSpPr txBox="1">
            <a:spLocks/>
          </p:cNvSpPr>
          <p:nvPr/>
        </p:nvSpPr>
        <p:spPr>
          <a:xfrm>
            <a:off x="6674777" y="2516687"/>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srgbClr val="31859B"/>
                </a:solidFill>
              </a:rPr>
              <a:t>79,6%</a:t>
            </a:r>
          </a:p>
        </p:txBody>
      </p:sp>
      <p:cxnSp>
        <p:nvCxnSpPr>
          <p:cNvPr id="47" name="Connecteur droit 46">
            <a:extLst>
              <a:ext uri="{FF2B5EF4-FFF2-40B4-BE49-F238E27FC236}">
                <a16:creationId xmlns:a16="http://schemas.microsoft.com/office/drawing/2014/main" id="{67D1D6FD-CC60-4643-9957-373CC215E2AE}"/>
              </a:ext>
            </a:extLst>
          </p:cNvPr>
          <p:cNvCxnSpPr>
            <a:cxnSpLocks/>
          </p:cNvCxnSpPr>
          <p:nvPr/>
        </p:nvCxnSpPr>
        <p:spPr>
          <a:xfrm flipV="1">
            <a:off x="6808310" y="2082846"/>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14" name="Tableau 13"/>
          <p:cNvGraphicFramePr>
            <a:graphicFrameLocks noGrp="1"/>
          </p:cNvGraphicFramePr>
          <p:nvPr>
            <p:extLst/>
          </p:nvPr>
        </p:nvGraphicFramePr>
        <p:xfrm>
          <a:off x="1064004" y="2891742"/>
          <a:ext cx="1452953" cy="768611"/>
        </p:xfrm>
        <a:graphic>
          <a:graphicData uri="http://schemas.openxmlformats.org/drawingml/2006/table">
            <a:tbl>
              <a:tblPr firstRow="1" bandRow="1">
                <a:tableStyleId>{5C22544A-7EE6-4342-B048-85BDC9FD1C3A}</a:tableStyleId>
              </a:tblPr>
              <a:tblGrid>
                <a:gridCol w="857484">
                  <a:extLst>
                    <a:ext uri="{9D8B030D-6E8A-4147-A177-3AD203B41FA5}">
                      <a16:colId xmlns:a16="http://schemas.microsoft.com/office/drawing/2014/main" val="20000"/>
                    </a:ext>
                  </a:extLst>
                </a:gridCol>
                <a:gridCol w="595469">
                  <a:extLst>
                    <a:ext uri="{9D8B030D-6E8A-4147-A177-3AD203B41FA5}">
                      <a16:colId xmlns:a16="http://schemas.microsoft.com/office/drawing/2014/main" val="20002"/>
                    </a:ext>
                  </a:extLst>
                </a:gridCol>
              </a:tblGrid>
              <a:tr h="160835">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7489">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err="1">
                          <a:solidFill>
                            <a:schemeClr val="bg1"/>
                          </a:solidFill>
                          <a:latin typeface="Arial" panose="020B0604020202020204" pitchFamily="34" charset="0"/>
                          <a:cs typeface="Arial" panose="020B0604020202020204" pitchFamily="34" charset="0"/>
                        </a:rPr>
                        <a:t>Capecitabine</a:t>
                      </a:r>
                      <a:endParaRPr lang="fr-FR" sz="800" b="1">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a:solidFill>
                            <a:schemeClr val="bg2"/>
                          </a:solidFill>
                          <a:latin typeface="Arial" panose="020B0604020202020204" pitchFamily="34" charset="0"/>
                          <a:cs typeface="Arial" panose="020B0604020202020204" pitchFamily="34" charset="0"/>
                        </a:rPr>
                        <a:t>58</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7489">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46</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2798">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a:solidFill>
                            <a:schemeClr val="bg2"/>
                          </a:solidFill>
                          <a:latin typeface="Arial" panose="020B0604020202020204" pitchFamily="34" charset="0"/>
                          <a:cs typeface="Arial" panose="020B0604020202020204" pitchFamily="34" charset="0"/>
                        </a:rPr>
                        <a:t>HR (95% CI) </a:t>
                      </a:r>
                      <a:r>
                        <a:rPr lang="fr-FR" sz="800" b="1">
                          <a:solidFill>
                            <a:schemeClr val="bg2"/>
                          </a:solidFill>
                          <a:latin typeface="Arial" panose="020B0604020202020204" pitchFamily="34" charset="0"/>
                          <a:cs typeface="Arial" panose="020B0604020202020204" pitchFamily="34" charset="0"/>
                        </a:rPr>
                        <a:t>1,23</a:t>
                      </a:r>
                      <a:r>
                        <a:rPr lang="fr-FR" sz="800" b="1" baseline="0">
                          <a:solidFill>
                            <a:schemeClr val="bg2"/>
                          </a:solidFill>
                          <a:latin typeface="Arial" panose="020B0604020202020204" pitchFamily="34" charset="0"/>
                          <a:cs typeface="Arial" panose="020B0604020202020204" pitchFamily="34" charset="0"/>
                        </a:rPr>
                        <a:t> (0,84-1,82) </a:t>
                      </a:r>
                      <a:br>
                        <a:rPr lang="fr-FR" sz="800" b="1" baseline="0">
                          <a:solidFill>
                            <a:schemeClr val="bg2"/>
                          </a:solidFill>
                          <a:latin typeface="Arial" panose="020B0604020202020204" pitchFamily="34" charset="0"/>
                          <a:cs typeface="Arial" panose="020B0604020202020204" pitchFamily="34" charset="0"/>
                        </a:rPr>
                      </a:br>
                      <a:r>
                        <a:rPr lang="fr-FR" sz="800" b="1" i="1" baseline="0">
                          <a:solidFill>
                            <a:schemeClr val="bg2"/>
                          </a:solidFill>
                          <a:latin typeface="Arial" panose="020B0604020202020204" pitchFamily="34" charset="0"/>
                          <a:cs typeface="Arial" panose="020B0604020202020204" pitchFamily="34" charset="0"/>
                        </a:rPr>
                        <a:t>p</a:t>
                      </a:r>
                      <a:r>
                        <a:rPr lang="fr-FR" sz="800" b="1" baseline="0">
                          <a:solidFill>
                            <a:schemeClr val="bg2"/>
                          </a:solidFill>
                          <a:latin typeface="Arial" panose="020B0604020202020204" pitchFamily="34" charset="0"/>
                          <a:cs typeface="Arial" panose="020B0604020202020204" pitchFamily="34" charset="0"/>
                        </a:rPr>
                        <a:t>=0,286</a:t>
                      </a:r>
                      <a:endParaRPr lang="fr-FR" sz="800" b="1">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Tableau 28">
            <a:extLst>
              <a:ext uri="{FF2B5EF4-FFF2-40B4-BE49-F238E27FC236}">
                <a16:creationId xmlns:a16="http://schemas.microsoft.com/office/drawing/2014/main" id="{8B5DBA45-B7EC-584E-82CF-B70850E5FDEE}"/>
              </a:ext>
            </a:extLst>
          </p:cNvPr>
          <p:cNvGraphicFramePr>
            <a:graphicFrameLocks noGrp="1"/>
          </p:cNvGraphicFramePr>
          <p:nvPr>
            <p:extLst/>
          </p:nvPr>
        </p:nvGraphicFramePr>
        <p:xfrm>
          <a:off x="5259794" y="2836784"/>
          <a:ext cx="1480371" cy="829571"/>
        </p:xfrm>
        <a:graphic>
          <a:graphicData uri="http://schemas.openxmlformats.org/drawingml/2006/table">
            <a:tbl>
              <a:tblPr firstRow="1" bandRow="1">
                <a:tableStyleId>{5C22544A-7EE6-4342-B048-85BDC9FD1C3A}</a:tableStyleId>
              </a:tblPr>
              <a:tblGrid>
                <a:gridCol w="857484">
                  <a:extLst>
                    <a:ext uri="{9D8B030D-6E8A-4147-A177-3AD203B41FA5}">
                      <a16:colId xmlns:a16="http://schemas.microsoft.com/office/drawing/2014/main" val="20000"/>
                    </a:ext>
                  </a:extLst>
                </a:gridCol>
                <a:gridCol w="622887">
                  <a:extLst>
                    <a:ext uri="{9D8B030D-6E8A-4147-A177-3AD203B41FA5}">
                      <a16:colId xmlns:a16="http://schemas.microsoft.com/office/drawing/2014/main" val="20002"/>
                    </a:ext>
                  </a:extLst>
                </a:gridCol>
              </a:tblGrid>
              <a:tr h="173591">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80773">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err="1">
                          <a:solidFill>
                            <a:schemeClr val="bg1"/>
                          </a:solidFill>
                          <a:latin typeface="Arial" panose="020B0604020202020204" pitchFamily="34" charset="0"/>
                          <a:cs typeface="Arial" panose="020B0604020202020204" pitchFamily="34" charset="0"/>
                        </a:rPr>
                        <a:t>Capecitabine</a:t>
                      </a:r>
                      <a:endParaRPr lang="fr-FR" sz="800" b="1">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a:solidFill>
                            <a:schemeClr val="bg2"/>
                          </a:solidFill>
                          <a:latin typeface="Arial" panose="020B0604020202020204" pitchFamily="34" charset="0"/>
                          <a:cs typeface="Arial" panose="020B0604020202020204" pitchFamily="34" charset="0"/>
                        </a:rPr>
                        <a:t>13</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0773">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27</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94434">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a:solidFill>
                            <a:schemeClr val="bg2"/>
                          </a:solidFill>
                          <a:latin typeface="Arial" panose="020B0604020202020204" pitchFamily="34" charset="0"/>
                          <a:cs typeface="Arial" panose="020B0604020202020204" pitchFamily="34" charset="0"/>
                        </a:rPr>
                        <a:t>HR (95% CI) </a:t>
                      </a:r>
                      <a:r>
                        <a:rPr lang="fr-FR" sz="800" b="1">
                          <a:solidFill>
                            <a:schemeClr val="bg2"/>
                          </a:solidFill>
                          <a:latin typeface="Arial" panose="020B0604020202020204" pitchFamily="34" charset="0"/>
                          <a:cs typeface="Arial" panose="020B0604020202020204" pitchFamily="34" charset="0"/>
                        </a:rPr>
                        <a:t>0,42</a:t>
                      </a:r>
                      <a:r>
                        <a:rPr lang="fr-FR" sz="800" b="1" baseline="0">
                          <a:solidFill>
                            <a:schemeClr val="bg2"/>
                          </a:solidFill>
                          <a:latin typeface="Arial" panose="020B0604020202020204" pitchFamily="34" charset="0"/>
                          <a:cs typeface="Arial" panose="020B0604020202020204" pitchFamily="34" charset="0"/>
                        </a:rPr>
                        <a:t> (0,21-0,81) </a:t>
                      </a:r>
                      <a:br>
                        <a:rPr lang="fr-FR" sz="800" b="1" baseline="0">
                          <a:solidFill>
                            <a:schemeClr val="bg2"/>
                          </a:solidFill>
                          <a:latin typeface="Arial" panose="020B0604020202020204" pitchFamily="34" charset="0"/>
                          <a:cs typeface="Arial" panose="020B0604020202020204" pitchFamily="34" charset="0"/>
                        </a:rPr>
                      </a:br>
                      <a:r>
                        <a:rPr lang="fr-FR" sz="800" b="1" i="1" baseline="0">
                          <a:solidFill>
                            <a:schemeClr val="bg2"/>
                          </a:solidFill>
                          <a:latin typeface="Arial" panose="020B0604020202020204" pitchFamily="34" charset="0"/>
                          <a:cs typeface="Arial" panose="020B0604020202020204" pitchFamily="34" charset="0"/>
                        </a:rPr>
                        <a:t>p</a:t>
                      </a:r>
                      <a:r>
                        <a:rPr lang="fr-FR" sz="800" b="1" baseline="0">
                          <a:solidFill>
                            <a:schemeClr val="bg2"/>
                          </a:solidFill>
                          <a:latin typeface="Arial" panose="020B0604020202020204" pitchFamily="34" charset="0"/>
                          <a:cs typeface="Arial" panose="020B0604020202020204" pitchFamily="34" charset="0"/>
                        </a:rPr>
                        <a:t>=0,0,07</a:t>
                      </a:r>
                      <a:endParaRPr lang="fr-FR" sz="800" b="1">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pSp>
        <p:nvGrpSpPr>
          <p:cNvPr id="49" name="Groupe 48">
            <a:extLst>
              <a:ext uri="{FF2B5EF4-FFF2-40B4-BE49-F238E27FC236}">
                <a16:creationId xmlns:a16="http://schemas.microsoft.com/office/drawing/2014/main" id="{8327BC6E-125F-9448-9828-F04078D6A09E}"/>
              </a:ext>
            </a:extLst>
          </p:cNvPr>
          <p:cNvGrpSpPr/>
          <p:nvPr/>
        </p:nvGrpSpPr>
        <p:grpSpPr>
          <a:xfrm>
            <a:off x="1019682" y="2046115"/>
            <a:ext cx="3195686" cy="695134"/>
            <a:chOff x="150829" y="-424206"/>
            <a:chExt cx="8606672" cy="2017336"/>
          </a:xfrm>
        </p:grpSpPr>
        <p:sp>
          <p:nvSpPr>
            <p:cNvPr id="50" name="Forme libre 49">
              <a:extLst>
                <a:ext uri="{FF2B5EF4-FFF2-40B4-BE49-F238E27FC236}">
                  <a16:creationId xmlns:a16="http://schemas.microsoft.com/office/drawing/2014/main" id="{9E7AC6EA-E51E-6348-8A87-34B2C07E9E65}"/>
                </a:ext>
              </a:extLst>
            </p:cNvPr>
            <p:cNvSpPr/>
            <p:nvPr/>
          </p:nvSpPr>
          <p:spPr>
            <a:xfrm>
              <a:off x="160256" y="-414779"/>
              <a:ext cx="8587818" cy="1696824"/>
            </a:xfrm>
            <a:custGeom>
              <a:avLst/>
              <a:gdLst>
                <a:gd name="connsiteX0" fmla="*/ 0 w 8587818"/>
                <a:gd name="connsiteY0" fmla="*/ 0 h 1696824"/>
                <a:gd name="connsiteX1" fmla="*/ 0 w 8587818"/>
                <a:gd name="connsiteY1" fmla="*/ 0 h 1696824"/>
                <a:gd name="connsiteX2" fmla="*/ 75414 w 8587818"/>
                <a:gd name="connsiteY2" fmla="*/ 28280 h 1696824"/>
                <a:gd name="connsiteX3" fmla="*/ 103695 w 8587818"/>
                <a:gd name="connsiteY3" fmla="*/ 37707 h 1696824"/>
                <a:gd name="connsiteX4" fmla="*/ 160255 w 8587818"/>
                <a:gd name="connsiteY4" fmla="*/ 47134 h 1696824"/>
                <a:gd name="connsiteX5" fmla="*/ 197963 w 8587818"/>
                <a:gd name="connsiteY5" fmla="*/ 56560 h 1696824"/>
                <a:gd name="connsiteX6" fmla="*/ 245097 w 8587818"/>
                <a:gd name="connsiteY6" fmla="*/ 65987 h 1696824"/>
                <a:gd name="connsiteX7" fmla="*/ 301657 w 8587818"/>
                <a:gd name="connsiteY7" fmla="*/ 75414 h 1696824"/>
                <a:gd name="connsiteX8" fmla="*/ 358218 w 8587818"/>
                <a:gd name="connsiteY8" fmla="*/ 94268 h 1696824"/>
                <a:gd name="connsiteX9" fmla="*/ 414779 w 8587818"/>
                <a:gd name="connsiteY9" fmla="*/ 113121 h 1696824"/>
                <a:gd name="connsiteX10" fmla="*/ 443059 w 8587818"/>
                <a:gd name="connsiteY10" fmla="*/ 122548 h 1696824"/>
                <a:gd name="connsiteX11" fmla="*/ 518474 w 8587818"/>
                <a:gd name="connsiteY11" fmla="*/ 131975 h 1696824"/>
                <a:gd name="connsiteX12" fmla="*/ 546754 w 8587818"/>
                <a:gd name="connsiteY12" fmla="*/ 141402 h 1696824"/>
                <a:gd name="connsiteX13" fmla="*/ 659876 w 8587818"/>
                <a:gd name="connsiteY13" fmla="*/ 160255 h 1696824"/>
                <a:gd name="connsiteX14" fmla="*/ 725864 w 8587818"/>
                <a:gd name="connsiteY14" fmla="*/ 179109 h 1696824"/>
                <a:gd name="connsiteX15" fmla="*/ 782424 w 8587818"/>
                <a:gd name="connsiteY15" fmla="*/ 197963 h 1696824"/>
                <a:gd name="connsiteX16" fmla="*/ 838985 w 8587818"/>
                <a:gd name="connsiteY16" fmla="*/ 216816 h 1696824"/>
                <a:gd name="connsiteX17" fmla="*/ 867266 w 8587818"/>
                <a:gd name="connsiteY17" fmla="*/ 235670 h 1696824"/>
                <a:gd name="connsiteX18" fmla="*/ 923826 w 8587818"/>
                <a:gd name="connsiteY18" fmla="*/ 254523 h 1696824"/>
                <a:gd name="connsiteX19" fmla="*/ 952107 w 8587818"/>
                <a:gd name="connsiteY19" fmla="*/ 263950 h 1696824"/>
                <a:gd name="connsiteX20" fmla="*/ 1065229 w 8587818"/>
                <a:gd name="connsiteY20" fmla="*/ 301657 h 1696824"/>
                <a:gd name="connsiteX21" fmla="*/ 1093509 w 8587818"/>
                <a:gd name="connsiteY21" fmla="*/ 311084 h 1696824"/>
                <a:gd name="connsiteX22" fmla="*/ 1121789 w 8587818"/>
                <a:gd name="connsiteY22" fmla="*/ 320511 h 1696824"/>
                <a:gd name="connsiteX23" fmla="*/ 1168923 w 8587818"/>
                <a:gd name="connsiteY23" fmla="*/ 367645 h 1696824"/>
                <a:gd name="connsiteX24" fmla="*/ 1187777 w 8587818"/>
                <a:gd name="connsiteY24" fmla="*/ 395925 h 1696824"/>
                <a:gd name="connsiteX25" fmla="*/ 1244338 w 8587818"/>
                <a:gd name="connsiteY25" fmla="*/ 433633 h 1696824"/>
                <a:gd name="connsiteX26" fmla="*/ 1272618 w 8587818"/>
                <a:gd name="connsiteY26" fmla="*/ 452486 h 1696824"/>
                <a:gd name="connsiteX27" fmla="*/ 1329179 w 8587818"/>
                <a:gd name="connsiteY27" fmla="*/ 471340 h 1696824"/>
                <a:gd name="connsiteX28" fmla="*/ 1442301 w 8587818"/>
                <a:gd name="connsiteY28" fmla="*/ 546754 h 1696824"/>
                <a:gd name="connsiteX29" fmla="*/ 1470581 w 8587818"/>
                <a:gd name="connsiteY29" fmla="*/ 565608 h 1696824"/>
                <a:gd name="connsiteX30" fmla="*/ 1555422 w 8587818"/>
                <a:gd name="connsiteY30" fmla="*/ 593888 h 1696824"/>
                <a:gd name="connsiteX31" fmla="*/ 1583703 w 8587818"/>
                <a:gd name="connsiteY31" fmla="*/ 603315 h 1696824"/>
                <a:gd name="connsiteX32" fmla="*/ 1611983 w 8587818"/>
                <a:gd name="connsiteY32" fmla="*/ 612742 h 1696824"/>
                <a:gd name="connsiteX33" fmla="*/ 1743958 w 8587818"/>
                <a:gd name="connsiteY33" fmla="*/ 631595 h 1696824"/>
                <a:gd name="connsiteX34" fmla="*/ 1866507 w 8587818"/>
                <a:gd name="connsiteY34" fmla="*/ 650449 h 1696824"/>
                <a:gd name="connsiteX35" fmla="*/ 1894787 w 8587818"/>
                <a:gd name="connsiteY35" fmla="*/ 659876 h 1696824"/>
                <a:gd name="connsiteX36" fmla="*/ 1979629 w 8587818"/>
                <a:gd name="connsiteY36" fmla="*/ 669303 h 1696824"/>
                <a:gd name="connsiteX37" fmla="*/ 2149311 w 8587818"/>
                <a:gd name="connsiteY37" fmla="*/ 829558 h 1696824"/>
                <a:gd name="connsiteX38" fmla="*/ 2281286 w 8587818"/>
                <a:gd name="connsiteY38" fmla="*/ 838985 h 1696824"/>
                <a:gd name="connsiteX39" fmla="*/ 2337847 w 8587818"/>
                <a:gd name="connsiteY39" fmla="*/ 857839 h 1696824"/>
                <a:gd name="connsiteX40" fmla="*/ 2394408 w 8587818"/>
                <a:gd name="connsiteY40" fmla="*/ 876692 h 1696824"/>
                <a:gd name="connsiteX41" fmla="*/ 2422688 w 8587818"/>
                <a:gd name="connsiteY41" fmla="*/ 886119 h 1696824"/>
                <a:gd name="connsiteX42" fmla="*/ 2545237 w 8587818"/>
                <a:gd name="connsiteY42" fmla="*/ 904973 h 1696824"/>
                <a:gd name="connsiteX43" fmla="*/ 2601798 w 8587818"/>
                <a:gd name="connsiteY43" fmla="*/ 923826 h 1696824"/>
                <a:gd name="connsiteX44" fmla="*/ 2630078 w 8587818"/>
                <a:gd name="connsiteY44" fmla="*/ 933253 h 1696824"/>
                <a:gd name="connsiteX45" fmla="*/ 2667785 w 8587818"/>
                <a:gd name="connsiteY45" fmla="*/ 942680 h 1696824"/>
                <a:gd name="connsiteX46" fmla="*/ 2724346 w 8587818"/>
                <a:gd name="connsiteY46" fmla="*/ 961534 h 1696824"/>
                <a:gd name="connsiteX47" fmla="*/ 2931736 w 8587818"/>
                <a:gd name="connsiteY47" fmla="*/ 970960 h 1696824"/>
                <a:gd name="connsiteX48" fmla="*/ 3073138 w 8587818"/>
                <a:gd name="connsiteY48" fmla="*/ 989814 h 1696824"/>
                <a:gd name="connsiteX49" fmla="*/ 3129699 w 8587818"/>
                <a:gd name="connsiteY49" fmla="*/ 1008668 h 1696824"/>
                <a:gd name="connsiteX50" fmla="*/ 3157979 w 8587818"/>
                <a:gd name="connsiteY50" fmla="*/ 1018094 h 1696824"/>
                <a:gd name="connsiteX51" fmla="*/ 3205113 w 8587818"/>
                <a:gd name="connsiteY51" fmla="*/ 1027521 h 1696824"/>
                <a:gd name="connsiteX52" fmla="*/ 3506771 w 8587818"/>
                <a:gd name="connsiteY52" fmla="*/ 1046375 h 1696824"/>
                <a:gd name="connsiteX53" fmla="*/ 3704734 w 8587818"/>
                <a:gd name="connsiteY53" fmla="*/ 1074655 h 1696824"/>
                <a:gd name="connsiteX54" fmla="*/ 3761295 w 8587818"/>
                <a:gd name="connsiteY54" fmla="*/ 1093509 h 1696824"/>
                <a:gd name="connsiteX55" fmla="*/ 3855563 w 8587818"/>
                <a:gd name="connsiteY55" fmla="*/ 1121789 h 1696824"/>
                <a:gd name="connsiteX56" fmla="*/ 3883843 w 8587818"/>
                <a:gd name="connsiteY56" fmla="*/ 1131216 h 1696824"/>
                <a:gd name="connsiteX57" fmla="*/ 3912123 w 8587818"/>
                <a:gd name="connsiteY57" fmla="*/ 1140643 h 1696824"/>
                <a:gd name="connsiteX58" fmla="*/ 4044099 w 8587818"/>
                <a:gd name="connsiteY58" fmla="*/ 1150070 h 1696824"/>
                <a:gd name="connsiteX59" fmla="*/ 4166647 w 8587818"/>
                <a:gd name="connsiteY59" fmla="*/ 1168923 h 1696824"/>
                <a:gd name="connsiteX60" fmla="*/ 4232635 w 8587818"/>
                <a:gd name="connsiteY60" fmla="*/ 1178350 h 1696824"/>
                <a:gd name="connsiteX61" fmla="*/ 4308049 w 8587818"/>
                <a:gd name="connsiteY61" fmla="*/ 1197204 h 1696824"/>
                <a:gd name="connsiteX62" fmla="*/ 4374037 w 8587818"/>
                <a:gd name="connsiteY62" fmla="*/ 1216057 h 1696824"/>
                <a:gd name="connsiteX63" fmla="*/ 4534292 w 8587818"/>
                <a:gd name="connsiteY63" fmla="*/ 1234911 h 1696824"/>
                <a:gd name="connsiteX64" fmla="*/ 4675695 w 8587818"/>
                <a:gd name="connsiteY64" fmla="*/ 1244338 h 1696824"/>
                <a:gd name="connsiteX65" fmla="*/ 4864231 w 8587818"/>
                <a:gd name="connsiteY65" fmla="*/ 1263191 h 1696824"/>
                <a:gd name="connsiteX66" fmla="*/ 4901938 w 8587818"/>
                <a:gd name="connsiteY66" fmla="*/ 1272618 h 1696824"/>
                <a:gd name="connsiteX67" fmla="*/ 5109328 w 8587818"/>
                <a:gd name="connsiteY67" fmla="*/ 1291472 h 1696824"/>
                <a:gd name="connsiteX68" fmla="*/ 5165888 w 8587818"/>
                <a:gd name="connsiteY68" fmla="*/ 1310325 h 1696824"/>
                <a:gd name="connsiteX69" fmla="*/ 5213022 w 8587818"/>
                <a:gd name="connsiteY69" fmla="*/ 1319752 h 1696824"/>
                <a:gd name="connsiteX70" fmla="*/ 5420412 w 8587818"/>
                <a:gd name="connsiteY70" fmla="*/ 1338606 h 1696824"/>
                <a:gd name="connsiteX71" fmla="*/ 5486400 w 8587818"/>
                <a:gd name="connsiteY71" fmla="*/ 1348033 h 1696824"/>
                <a:gd name="connsiteX72" fmla="*/ 5684363 w 8587818"/>
                <a:gd name="connsiteY72" fmla="*/ 1376313 h 1696824"/>
                <a:gd name="connsiteX73" fmla="*/ 5759777 w 8587818"/>
                <a:gd name="connsiteY73" fmla="*/ 1395167 h 1696824"/>
                <a:gd name="connsiteX74" fmla="*/ 5806911 w 8587818"/>
                <a:gd name="connsiteY74" fmla="*/ 1423447 h 1696824"/>
                <a:gd name="connsiteX75" fmla="*/ 6410226 w 8587818"/>
                <a:gd name="connsiteY75" fmla="*/ 1423447 h 1696824"/>
                <a:gd name="connsiteX76" fmla="*/ 6598763 w 8587818"/>
                <a:gd name="connsiteY76" fmla="*/ 1461154 h 1696824"/>
                <a:gd name="connsiteX77" fmla="*/ 6834433 w 8587818"/>
                <a:gd name="connsiteY77" fmla="*/ 1536569 h 1696824"/>
                <a:gd name="connsiteX78" fmla="*/ 6881567 w 8587818"/>
                <a:gd name="connsiteY78" fmla="*/ 1583703 h 1696824"/>
                <a:gd name="connsiteX79" fmla="*/ 7173798 w 8587818"/>
                <a:gd name="connsiteY79" fmla="*/ 1583703 h 1696824"/>
                <a:gd name="connsiteX80" fmla="*/ 7173798 w 8587818"/>
                <a:gd name="connsiteY80" fmla="*/ 1696824 h 1696824"/>
                <a:gd name="connsiteX81" fmla="*/ 8587818 w 8587818"/>
                <a:gd name="connsiteY81" fmla="*/ 1696824 h 169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587818" h="1696824">
                  <a:moveTo>
                    <a:pt x="0" y="0"/>
                  </a:moveTo>
                  <a:lnTo>
                    <a:pt x="0" y="0"/>
                  </a:lnTo>
                  <a:lnTo>
                    <a:pt x="75414" y="28280"/>
                  </a:lnTo>
                  <a:cubicBezTo>
                    <a:pt x="84753" y="31676"/>
                    <a:pt x="93995" y="35551"/>
                    <a:pt x="103695" y="37707"/>
                  </a:cubicBezTo>
                  <a:cubicBezTo>
                    <a:pt x="122353" y="41853"/>
                    <a:pt x="141513" y="43386"/>
                    <a:pt x="160255" y="47134"/>
                  </a:cubicBezTo>
                  <a:cubicBezTo>
                    <a:pt x="172960" y="49675"/>
                    <a:pt x="185315" y="53750"/>
                    <a:pt x="197963" y="56560"/>
                  </a:cubicBezTo>
                  <a:cubicBezTo>
                    <a:pt x="213604" y="60036"/>
                    <a:pt x="229333" y="63121"/>
                    <a:pt x="245097" y="65987"/>
                  </a:cubicBezTo>
                  <a:cubicBezTo>
                    <a:pt x="263902" y="69406"/>
                    <a:pt x="283114" y="70778"/>
                    <a:pt x="301657" y="75414"/>
                  </a:cubicBezTo>
                  <a:cubicBezTo>
                    <a:pt x="320937" y="80234"/>
                    <a:pt x="339364" y="87984"/>
                    <a:pt x="358218" y="94268"/>
                  </a:cubicBezTo>
                  <a:lnTo>
                    <a:pt x="414779" y="113121"/>
                  </a:lnTo>
                  <a:cubicBezTo>
                    <a:pt x="424206" y="116263"/>
                    <a:pt x="433199" y="121315"/>
                    <a:pt x="443059" y="122548"/>
                  </a:cubicBezTo>
                  <a:lnTo>
                    <a:pt x="518474" y="131975"/>
                  </a:lnTo>
                  <a:cubicBezTo>
                    <a:pt x="527901" y="135117"/>
                    <a:pt x="537114" y="138992"/>
                    <a:pt x="546754" y="141402"/>
                  </a:cubicBezTo>
                  <a:cubicBezTo>
                    <a:pt x="583503" y="150589"/>
                    <a:pt x="622643" y="154936"/>
                    <a:pt x="659876" y="160255"/>
                  </a:cubicBezTo>
                  <a:cubicBezTo>
                    <a:pt x="754915" y="191936"/>
                    <a:pt x="607497" y="143598"/>
                    <a:pt x="725864" y="179109"/>
                  </a:cubicBezTo>
                  <a:cubicBezTo>
                    <a:pt x="744899" y="184820"/>
                    <a:pt x="763571" y="191679"/>
                    <a:pt x="782424" y="197963"/>
                  </a:cubicBezTo>
                  <a:cubicBezTo>
                    <a:pt x="782429" y="197965"/>
                    <a:pt x="838980" y="216812"/>
                    <a:pt x="838985" y="216816"/>
                  </a:cubicBezTo>
                  <a:cubicBezTo>
                    <a:pt x="848412" y="223101"/>
                    <a:pt x="856913" y="231069"/>
                    <a:pt x="867266" y="235670"/>
                  </a:cubicBezTo>
                  <a:cubicBezTo>
                    <a:pt x="885426" y="243741"/>
                    <a:pt x="904973" y="248239"/>
                    <a:pt x="923826" y="254523"/>
                  </a:cubicBezTo>
                  <a:lnTo>
                    <a:pt x="952107" y="263950"/>
                  </a:lnTo>
                  <a:lnTo>
                    <a:pt x="1065229" y="301657"/>
                  </a:lnTo>
                  <a:lnTo>
                    <a:pt x="1093509" y="311084"/>
                  </a:lnTo>
                  <a:lnTo>
                    <a:pt x="1121789" y="320511"/>
                  </a:lnTo>
                  <a:cubicBezTo>
                    <a:pt x="1172066" y="395924"/>
                    <a:pt x="1106078" y="304800"/>
                    <a:pt x="1168923" y="367645"/>
                  </a:cubicBezTo>
                  <a:cubicBezTo>
                    <a:pt x="1176934" y="375656"/>
                    <a:pt x="1179251" y="388464"/>
                    <a:pt x="1187777" y="395925"/>
                  </a:cubicBezTo>
                  <a:cubicBezTo>
                    <a:pt x="1204830" y="410846"/>
                    <a:pt x="1225484" y="421064"/>
                    <a:pt x="1244338" y="433633"/>
                  </a:cubicBezTo>
                  <a:cubicBezTo>
                    <a:pt x="1253765" y="439917"/>
                    <a:pt x="1261870" y="448903"/>
                    <a:pt x="1272618" y="452486"/>
                  </a:cubicBezTo>
                  <a:cubicBezTo>
                    <a:pt x="1291472" y="458771"/>
                    <a:pt x="1312643" y="460316"/>
                    <a:pt x="1329179" y="471340"/>
                  </a:cubicBezTo>
                  <a:lnTo>
                    <a:pt x="1442301" y="546754"/>
                  </a:lnTo>
                  <a:cubicBezTo>
                    <a:pt x="1451728" y="553038"/>
                    <a:pt x="1459833" y="562025"/>
                    <a:pt x="1470581" y="565608"/>
                  </a:cubicBezTo>
                  <a:lnTo>
                    <a:pt x="1555422" y="593888"/>
                  </a:lnTo>
                  <a:lnTo>
                    <a:pt x="1583703" y="603315"/>
                  </a:lnTo>
                  <a:cubicBezTo>
                    <a:pt x="1593130" y="606457"/>
                    <a:pt x="1602182" y="611108"/>
                    <a:pt x="1611983" y="612742"/>
                  </a:cubicBezTo>
                  <a:cubicBezTo>
                    <a:pt x="1711343" y="629302"/>
                    <a:pt x="1625972" y="615864"/>
                    <a:pt x="1743958" y="631595"/>
                  </a:cubicBezTo>
                  <a:cubicBezTo>
                    <a:pt x="1804597" y="639680"/>
                    <a:pt x="1808908" y="640849"/>
                    <a:pt x="1866507" y="650449"/>
                  </a:cubicBezTo>
                  <a:cubicBezTo>
                    <a:pt x="1875934" y="653591"/>
                    <a:pt x="1885011" y="658098"/>
                    <a:pt x="1894787" y="659876"/>
                  </a:cubicBezTo>
                  <a:cubicBezTo>
                    <a:pt x="1948778" y="669693"/>
                    <a:pt x="1947912" y="669303"/>
                    <a:pt x="1979629" y="669303"/>
                  </a:cubicBezTo>
                  <a:lnTo>
                    <a:pt x="2149311" y="829558"/>
                  </a:lnTo>
                  <a:cubicBezTo>
                    <a:pt x="2193303" y="832700"/>
                    <a:pt x="2237670" y="832442"/>
                    <a:pt x="2281286" y="838985"/>
                  </a:cubicBezTo>
                  <a:cubicBezTo>
                    <a:pt x="2300940" y="841933"/>
                    <a:pt x="2318993" y="851554"/>
                    <a:pt x="2337847" y="857839"/>
                  </a:cubicBezTo>
                  <a:lnTo>
                    <a:pt x="2394408" y="876692"/>
                  </a:lnTo>
                  <a:cubicBezTo>
                    <a:pt x="2403835" y="879834"/>
                    <a:pt x="2412944" y="884170"/>
                    <a:pt x="2422688" y="886119"/>
                  </a:cubicBezTo>
                  <a:cubicBezTo>
                    <a:pt x="2494664" y="900515"/>
                    <a:pt x="2453923" y="893559"/>
                    <a:pt x="2545237" y="904973"/>
                  </a:cubicBezTo>
                  <a:lnTo>
                    <a:pt x="2601798" y="923826"/>
                  </a:lnTo>
                  <a:cubicBezTo>
                    <a:pt x="2611225" y="926968"/>
                    <a:pt x="2620438" y="930843"/>
                    <a:pt x="2630078" y="933253"/>
                  </a:cubicBezTo>
                  <a:cubicBezTo>
                    <a:pt x="2642647" y="936395"/>
                    <a:pt x="2655376" y="938957"/>
                    <a:pt x="2667785" y="942680"/>
                  </a:cubicBezTo>
                  <a:cubicBezTo>
                    <a:pt x="2686820" y="948391"/>
                    <a:pt x="2704493" y="960632"/>
                    <a:pt x="2724346" y="961534"/>
                  </a:cubicBezTo>
                  <a:lnTo>
                    <a:pt x="2931736" y="970960"/>
                  </a:lnTo>
                  <a:cubicBezTo>
                    <a:pt x="2959983" y="974099"/>
                    <a:pt x="3039287" y="981351"/>
                    <a:pt x="3073138" y="989814"/>
                  </a:cubicBezTo>
                  <a:cubicBezTo>
                    <a:pt x="3092418" y="994634"/>
                    <a:pt x="3110845" y="1002384"/>
                    <a:pt x="3129699" y="1008668"/>
                  </a:cubicBezTo>
                  <a:cubicBezTo>
                    <a:pt x="3139126" y="1011810"/>
                    <a:pt x="3148235" y="1016145"/>
                    <a:pt x="3157979" y="1018094"/>
                  </a:cubicBezTo>
                  <a:cubicBezTo>
                    <a:pt x="3173690" y="1021236"/>
                    <a:pt x="3189309" y="1024887"/>
                    <a:pt x="3205113" y="1027521"/>
                  </a:cubicBezTo>
                  <a:cubicBezTo>
                    <a:pt x="3321897" y="1046985"/>
                    <a:pt x="3344554" y="1039886"/>
                    <a:pt x="3506771" y="1046375"/>
                  </a:cubicBezTo>
                  <a:cubicBezTo>
                    <a:pt x="3565944" y="1051755"/>
                    <a:pt x="3647004" y="1055411"/>
                    <a:pt x="3704734" y="1074655"/>
                  </a:cubicBezTo>
                  <a:cubicBezTo>
                    <a:pt x="3723588" y="1080940"/>
                    <a:pt x="3742015" y="1088689"/>
                    <a:pt x="3761295" y="1093509"/>
                  </a:cubicBezTo>
                  <a:cubicBezTo>
                    <a:pt x="3818278" y="1107755"/>
                    <a:pt x="3786717" y="1098841"/>
                    <a:pt x="3855563" y="1121789"/>
                  </a:cubicBezTo>
                  <a:lnTo>
                    <a:pt x="3883843" y="1131216"/>
                  </a:lnTo>
                  <a:cubicBezTo>
                    <a:pt x="3893270" y="1134358"/>
                    <a:pt x="3902212" y="1139935"/>
                    <a:pt x="3912123" y="1140643"/>
                  </a:cubicBezTo>
                  <a:lnTo>
                    <a:pt x="4044099" y="1150070"/>
                  </a:lnTo>
                  <a:cubicBezTo>
                    <a:pt x="4235461" y="1177408"/>
                    <a:pt x="3996594" y="1142762"/>
                    <a:pt x="4166647" y="1168923"/>
                  </a:cubicBezTo>
                  <a:cubicBezTo>
                    <a:pt x="4188608" y="1172301"/>
                    <a:pt x="4210639" y="1175208"/>
                    <a:pt x="4232635" y="1178350"/>
                  </a:cubicBezTo>
                  <a:cubicBezTo>
                    <a:pt x="4297277" y="1199898"/>
                    <a:pt x="4217049" y="1174454"/>
                    <a:pt x="4308049" y="1197204"/>
                  </a:cubicBezTo>
                  <a:cubicBezTo>
                    <a:pt x="4361899" y="1210667"/>
                    <a:pt x="4309378" y="1204301"/>
                    <a:pt x="4374037" y="1216057"/>
                  </a:cubicBezTo>
                  <a:cubicBezTo>
                    <a:pt x="4417994" y="1224049"/>
                    <a:pt x="4493658" y="1231660"/>
                    <a:pt x="4534292" y="1234911"/>
                  </a:cubicBezTo>
                  <a:cubicBezTo>
                    <a:pt x="4581381" y="1238678"/>
                    <a:pt x="4628629" y="1240304"/>
                    <a:pt x="4675695" y="1244338"/>
                  </a:cubicBezTo>
                  <a:cubicBezTo>
                    <a:pt x="4738623" y="1249732"/>
                    <a:pt x="4864231" y="1263191"/>
                    <a:pt x="4864231" y="1263191"/>
                  </a:cubicBezTo>
                  <a:cubicBezTo>
                    <a:pt x="4876800" y="1266333"/>
                    <a:pt x="4889158" y="1270488"/>
                    <a:pt x="4901938" y="1272618"/>
                  </a:cubicBezTo>
                  <a:cubicBezTo>
                    <a:pt x="4968976" y="1283791"/>
                    <a:pt x="5042854" y="1286724"/>
                    <a:pt x="5109328" y="1291472"/>
                  </a:cubicBezTo>
                  <a:cubicBezTo>
                    <a:pt x="5128181" y="1297756"/>
                    <a:pt x="5146401" y="1306427"/>
                    <a:pt x="5165888" y="1310325"/>
                  </a:cubicBezTo>
                  <a:cubicBezTo>
                    <a:pt x="5181599" y="1313467"/>
                    <a:pt x="5197140" y="1317634"/>
                    <a:pt x="5213022" y="1319752"/>
                  </a:cubicBezTo>
                  <a:cubicBezTo>
                    <a:pt x="5282566" y="1329025"/>
                    <a:pt x="5350556" y="1331253"/>
                    <a:pt x="5420412" y="1338606"/>
                  </a:cubicBezTo>
                  <a:cubicBezTo>
                    <a:pt x="5442509" y="1340932"/>
                    <a:pt x="5464367" y="1345159"/>
                    <a:pt x="5486400" y="1348033"/>
                  </a:cubicBezTo>
                  <a:cubicBezTo>
                    <a:pt x="5568274" y="1358712"/>
                    <a:pt x="5614378" y="1360162"/>
                    <a:pt x="5684363" y="1376313"/>
                  </a:cubicBezTo>
                  <a:cubicBezTo>
                    <a:pt x="5709611" y="1382140"/>
                    <a:pt x="5759777" y="1395167"/>
                    <a:pt x="5759777" y="1395167"/>
                  </a:cubicBezTo>
                  <a:cubicBezTo>
                    <a:pt x="5793903" y="1417918"/>
                    <a:pt x="5777924" y="1408953"/>
                    <a:pt x="5806911" y="1423447"/>
                  </a:cubicBezTo>
                  <a:lnTo>
                    <a:pt x="6410226" y="1423447"/>
                  </a:lnTo>
                  <a:lnTo>
                    <a:pt x="6598763" y="1461154"/>
                  </a:lnTo>
                  <a:lnTo>
                    <a:pt x="6834433" y="1536569"/>
                  </a:lnTo>
                  <a:lnTo>
                    <a:pt x="6881567" y="1583703"/>
                  </a:lnTo>
                  <a:lnTo>
                    <a:pt x="7173798" y="1583703"/>
                  </a:lnTo>
                  <a:lnTo>
                    <a:pt x="7173798" y="1696824"/>
                  </a:lnTo>
                  <a:lnTo>
                    <a:pt x="8587818" y="1696824"/>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1" name="Forme libre 50">
              <a:extLst>
                <a:ext uri="{FF2B5EF4-FFF2-40B4-BE49-F238E27FC236}">
                  <a16:creationId xmlns:a16="http://schemas.microsoft.com/office/drawing/2014/main" id="{4EC3D5BF-CA13-AD4F-ACDB-658936BB3999}"/>
                </a:ext>
              </a:extLst>
            </p:cNvPr>
            <p:cNvSpPr/>
            <p:nvPr/>
          </p:nvSpPr>
          <p:spPr>
            <a:xfrm>
              <a:off x="150829" y="-424206"/>
              <a:ext cx="8606672" cy="2017336"/>
            </a:xfrm>
            <a:custGeom>
              <a:avLst/>
              <a:gdLst>
                <a:gd name="connsiteX0" fmla="*/ 0 w 8606672"/>
                <a:gd name="connsiteY0" fmla="*/ 0 h 2017336"/>
                <a:gd name="connsiteX1" fmla="*/ 0 w 8606672"/>
                <a:gd name="connsiteY1" fmla="*/ 0 h 2017336"/>
                <a:gd name="connsiteX2" fmla="*/ 65987 w 8606672"/>
                <a:gd name="connsiteY2" fmla="*/ 56561 h 2017336"/>
                <a:gd name="connsiteX3" fmla="*/ 75414 w 8606672"/>
                <a:gd name="connsiteY3" fmla="*/ 84841 h 2017336"/>
                <a:gd name="connsiteX4" fmla="*/ 122548 w 8606672"/>
                <a:gd name="connsiteY4" fmla="*/ 131975 h 2017336"/>
                <a:gd name="connsiteX5" fmla="*/ 197963 w 8606672"/>
                <a:gd name="connsiteY5" fmla="*/ 197963 h 2017336"/>
                <a:gd name="connsiteX6" fmla="*/ 254524 w 8606672"/>
                <a:gd name="connsiteY6" fmla="*/ 235670 h 2017336"/>
                <a:gd name="connsiteX7" fmla="*/ 311084 w 8606672"/>
                <a:gd name="connsiteY7" fmla="*/ 263950 h 2017336"/>
                <a:gd name="connsiteX8" fmla="*/ 339365 w 8606672"/>
                <a:gd name="connsiteY8" fmla="*/ 282804 h 2017336"/>
                <a:gd name="connsiteX9" fmla="*/ 395926 w 8606672"/>
                <a:gd name="connsiteY9" fmla="*/ 301658 h 2017336"/>
                <a:gd name="connsiteX10" fmla="*/ 537328 w 8606672"/>
                <a:gd name="connsiteY10" fmla="*/ 348792 h 2017336"/>
                <a:gd name="connsiteX11" fmla="*/ 622169 w 8606672"/>
                <a:gd name="connsiteY11" fmla="*/ 377072 h 2017336"/>
                <a:gd name="connsiteX12" fmla="*/ 650449 w 8606672"/>
                <a:gd name="connsiteY12" fmla="*/ 386499 h 2017336"/>
                <a:gd name="connsiteX13" fmla="*/ 678730 w 8606672"/>
                <a:gd name="connsiteY13" fmla="*/ 386499 h 2017336"/>
                <a:gd name="connsiteX14" fmla="*/ 904973 w 8606672"/>
                <a:gd name="connsiteY14" fmla="*/ 386499 h 2017336"/>
                <a:gd name="connsiteX15" fmla="*/ 999241 w 8606672"/>
                <a:gd name="connsiteY15" fmla="*/ 480767 h 2017336"/>
                <a:gd name="connsiteX16" fmla="*/ 1131216 w 8606672"/>
                <a:gd name="connsiteY16" fmla="*/ 612742 h 2017336"/>
                <a:gd name="connsiteX17" fmla="*/ 1253765 w 8606672"/>
                <a:gd name="connsiteY17" fmla="*/ 678730 h 2017336"/>
                <a:gd name="connsiteX18" fmla="*/ 1282045 w 8606672"/>
                <a:gd name="connsiteY18" fmla="*/ 688157 h 2017336"/>
                <a:gd name="connsiteX19" fmla="*/ 1310326 w 8606672"/>
                <a:gd name="connsiteY19" fmla="*/ 697583 h 2017336"/>
                <a:gd name="connsiteX20" fmla="*/ 1338606 w 8606672"/>
                <a:gd name="connsiteY20" fmla="*/ 716437 h 2017336"/>
                <a:gd name="connsiteX21" fmla="*/ 1395167 w 8606672"/>
                <a:gd name="connsiteY21" fmla="*/ 735291 h 2017336"/>
                <a:gd name="connsiteX22" fmla="*/ 1423447 w 8606672"/>
                <a:gd name="connsiteY22" fmla="*/ 744717 h 2017336"/>
                <a:gd name="connsiteX23" fmla="*/ 1451728 w 8606672"/>
                <a:gd name="connsiteY23" fmla="*/ 754144 h 2017336"/>
                <a:gd name="connsiteX24" fmla="*/ 1489435 w 8606672"/>
                <a:gd name="connsiteY24" fmla="*/ 763571 h 2017336"/>
                <a:gd name="connsiteX25" fmla="*/ 1545996 w 8606672"/>
                <a:gd name="connsiteY25" fmla="*/ 782425 h 2017336"/>
                <a:gd name="connsiteX26" fmla="*/ 1574276 w 8606672"/>
                <a:gd name="connsiteY26" fmla="*/ 791851 h 2017336"/>
                <a:gd name="connsiteX27" fmla="*/ 1602557 w 8606672"/>
                <a:gd name="connsiteY27" fmla="*/ 810705 h 2017336"/>
                <a:gd name="connsiteX28" fmla="*/ 1630837 w 8606672"/>
                <a:gd name="connsiteY28" fmla="*/ 820132 h 2017336"/>
                <a:gd name="connsiteX29" fmla="*/ 1715678 w 8606672"/>
                <a:gd name="connsiteY29" fmla="*/ 867266 h 2017336"/>
                <a:gd name="connsiteX30" fmla="*/ 1772239 w 8606672"/>
                <a:gd name="connsiteY30" fmla="*/ 876693 h 2017336"/>
                <a:gd name="connsiteX31" fmla="*/ 1828800 w 8606672"/>
                <a:gd name="connsiteY31" fmla="*/ 895546 h 2017336"/>
                <a:gd name="connsiteX32" fmla="*/ 1885361 w 8606672"/>
                <a:gd name="connsiteY32" fmla="*/ 923827 h 2017336"/>
                <a:gd name="connsiteX33" fmla="*/ 1941922 w 8606672"/>
                <a:gd name="connsiteY33" fmla="*/ 970961 h 2017336"/>
                <a:gd name="connsiteX34" fmla="*/ 1970202 w 8606672"/>
                <a:gd name="connsiteY34" fmla="*/ 980387 h 2017336"/>
                <a:gd name="connsiteX35" fmla="*/ 2055043 w 8606672"/>
                <a:gd name="connsiteY35" fmla="*/ 1027521 h 2017336"/>
                <a:gd name="connsiteX36" fmla="*/ 2111604 w 8606672"/>
                <a:gd name="connsiteY36" fmla="*/ 1065229 h 2017336"/>
                <a:gd name="connsiteX37" fmla="*/ 2139884 w 8606672"/>
                <a:gd name="connsiteY37" fmla="*/ 1093509 h 2017336"/>
                <a:gd name="connsiteX38" fmla="*/ 2375555 w 8606672"/>
                <a:gd name="connsiteY38" fmla="*/ 1093509 h 2017336"/>
                <a:gd name="connsiteX39" fmla="*/ 2799761 w 8606672"/>
                <a:gd name="connsiteY39" fmla="*/ 1366886 h 2017336"/>
                <a:gd name="connsiteX40" fmla="*/ 3308808 w 8606672"/>
                <a:gd name="connsiteY40" fmla="*/ 1366886 h 2017336"/>
                <a:gd name="connsiteX41" fmla="*/ 4053526 w 8606672"/>
                <a:gd name="connsiteY41" fmla="*/ 1404594 h 2017336"/>
                <a:gd name="connsiteX42" fmla="*/ 4053526 w 8606672"/>
                <a:gd name="connsiteY42" fmla="*/ 1489435 h 2017336"/>
                <a:gd name="connsiteX43" fmla="*/ 4581427 w 8606672"/>
                <a:gd name="connsiteY43" fmla="*/ 1489435 h 2017336"/>
                <a:gd name="connsiteX44" fmla="*/ 4581427 w 8606672"/>
                <a:gd name="connsiteY44" fmla="*/ 1489435 h 2017336"/>
                <a:gd name="connsiteX45" fmla="*/ 5156462 w 8606672"/>
                <a:gd name="connsiteY45" fmla="*/ 1489435 h 2017336"/>
                <a:gd name="connsiteX46" fmla="*/ 5156462 w 8606672"/>
                <a:gd name="connsiteY46" fmla="*/ 1593130 h 2017336"/>
                <a:gd name="connsiteX47" fmla="*/ 5524107 w 8606672"/>
                <a:gd name="connsiteY47" fmla="*/ 1593130 h 2017336"/>
                <a:gd name="connsiteX48" fmla="*/ 5580668 w 8606672"/>
                <a:gd name="connsiteY48" fmla="*/ 1687398 h 2017336"/>
                <a:gd name="connsiteX49" fmla="*/ 5995447 w 8606672"/>
                <a:gd name="connsiteY49" fmla="*/ 1687398 h 2017336"/>
                <a:gd name="connsiteX50" fmla="*/ 6089715 w 8606672"/>
                <a:gd name="connsiteY50" fmla="*/ 1743959 h 2017336"/>
                <a:gd name="connsiteX51" fmla="*/ 6240544 w 8606672"/>
                <a:gd name="connsiteY51" fmla="*/ 1743959 h 2017336"/>
                <a:gd name="connsiteX52" fmla="*/ 6400800 w 8606672"/>
                <a:gd name="connsiteY52" fmla="*/ 1819373 h 2017336"/>
                <a:gd name="connsiteX53" fmla="*/ 6759018 w 8606672"/>
                <a:gd name="connsiteY53" fmla="*/ 1819373 h 2017336"/>
                <a:gd name="connsiteX54" fmla="*/ 6759018 w 8606672"/>
                <a:gd name="connsiteY54" fmla="*/ 1819373 h 2017336"/>
                <a:gd name="connsiteX55" fmla="*/ 6759018 w 8606672"/>
                <a:gd name="connsiteY55" fmla="*/ 1923068 h 2017336"/>
                <a:gd name="connsiteX56" fmla="*/ 7418895 w 8606672"/>
                <a:gd name="connsiteY56" fmla="*/ 1923068 h 2017336"/>
                <a:gd name="connsiteX57" fmla="*/ 7418895 w 8606672"/>
                <a:gd name="connsiteY57" fmla="*/ 2017336 h 2017336"/>
                <a:gd name="connsiteX58" fmla="*/ 8606672 w 8606672"/>
                <a:gd name="connsiteY58" fmla="*/ 2017336 h 201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06672" h="2017336">
                  <a:moveTo>
                    <a:pt x="0" y="0"/>
                  </a:moveTo>
                  <a:lnTo>
                    <a:pt x="0" y="0"/>
                  </a:lnTo>
                  <a:cubicBezTo>
                    <a:pt x="21996" y="18854"/>
                    <a:pt x="46740" y="34908"/>
                    <a:pt x="65987" y="56561"/>
                  </a:cubicBezTo>
                  <a:cubicBezTo>
                    <a:pt x="72589" y="63988"/>
                    <a:pt x="70970" y="75953"/>
                    <a:pt x="75414" y="84841"/>
                  </a:cubicBezTo>
                  <a:cubicBezTo>
                    <a:pt x="91125" y="116263"/>
                    <a:pt x="94269" y="113121"/>
                    <a:pt x="122548" y="131975"/>
                  </a:cubicBezTo>
                  <a:cubicBezTo>
                    <a:pt x="175969" y="212103"/>
                    <a:pt x="87980" y="87980"/>
                    <a:pt x="197963" y="197963"/>
                  </a:cubicBezTo>
                  <a:cubicBezTo>
                    <a:pt x="233269" y="233269"/>
                    <a:pt x="213596" y="222027"/>
                    <a:pt x="254524" y="235670"/>
                  </a:cubicBezTo>
                  <a:cubicBezTo>
                    <a:pt x="335567" y="289700"/>
                    <a:pt x="233032" y="224925"/>
                    <a:pt x="311084" y="263950"/>
                  </a:cubicBezTo>
                  <a:cubicBezTo>
                    <a:pt x="321218" y="269017"/>
                    <a:pt x="329012" y="278202"/>
                    <a:pt x="339365" y="282804"/>
                  </a:cubicBezTo>
                  <a:cubicBezTo>
                    <a:pt x="357526" y="290875"/>
                    <a:pt x="377072" y="295374"/>
                    <a:pt x="395926" y="301658"/>
                  </a:cubicBezTo>
                  <a:lnTo>
                    <a:pt x="537328" y="348792"/>
                  </a:lnTo>
                  <a:lnTo>
                    <a:pt x="622169" y="377072"/>
                  </a:lnTo>
                  <a:cubicBezTo>
                    <a:pt x="631596" y="380214"/>
                    <a:pt x="640512" y="386499"/>
                    <a:pt x="650449" y="386499"/>
                  </a:cubicBezTo>
                  <a:lnTo>
                    <a:pt x="678730" y="386499"/>
                  </a:lnTo>
                  <a:lnTo>
                    <a:pt x="904973" y="386499"/>
                  </a:lnTo>
                  <a:lnTo>
                    <a:pt x="999241" y="480767"/>
                  </a:lnTo>
                  <a:lnTo>
                    <a:pt x="1131216" y="612742"/>
                  </a:lnTo>
                  <a:cubicBezTo>
                    <a:pt x="1213376" y="671428"/>
                    <a:pt x="1171560" y="651328"/>
                    <a:pt x="1253765" y="678730"/>
                  </a:cubicBezTo>
                  <a:lnTo>
                    <a:pt x="1282045" y="688157"/>
                  </a:lnTo>
                  <a:lnTo>
                    <a:pt x="1310326" y="697583"/>
                  </a:lnTo>
                  <a:cubicBezTo>
                    <a:pt x="1319753" y="703868"/>
                    <a:pt x="1328253" y="711836"/>
                    <a:pt x="1338606" y="716437"/>
                  </a:cubicBezTo>
                  <a:cubicBezTo>
                    <a:pt x="1356767" y="724509"/>
                    <a:pt x="1376313" y="729007"/>
                    <a:pt x="1395167" y="735291"/>
                  </a:cubicBezTo>
                  <a:lnTo>
                    <a:pt x="1423447" y="744717"/>
                  </a:lnTo>
                  <a:cubicBezTo>
                    <a:pt x="1432874" y="747859"/>
                    <a:pt x="1442088" y="751734"/>
                    <a:pt x="1451728" y="754144"/>
                  </a:cubicBezTo>
                  <a:cubicBezTo>
                    <a:pt x="1464297" y="757286"/>
                    <a:pt x="1477026" y="759848"/>
                    <a:pt x="1489435" y="763571"/>
                  </a:cubicBezTo>
                  <a:cubicBezTo>
                    <a:pt x="1508470" y="769282"/>
                    <a:pt x="1527142" y="776141"/>
                    <a:pt x="1545996" y="782425"/>
                  </a:cubicBezTo>
                  <a:lnTo>
                    <a:pt x="1574276" y="791851"/>
                  </a:lnTo>
                  <a:cubicBezTo>
                    <a:pt x="1583703" y="798136"/>
                    <a:pt x="1592423" y="805638"/>
                    <a:pt x="1602557" y="810705"/>
                  </a:cubicBezTo>
                  <a:cubicBezTo>
                    <a:pt x="1611445" y="815149"/>
                    <a:pt x="1622151" y="815306"/>
                    <a:pt x="1630837" y="820132"/>
                  </a:cubicBezTo>
                  <a:cubicBezTo>
                    <a:pt x="1679435" y="847131"/>
                    <a:pt x="1673019" y="857786"/>
                    <a:pt x="1715678" y="867266"/>
                  </a:cubicBezTo>
                  <a:cubicBezTo>
                    <a:pt x="1734337" y="871412"/>
                    <a:pt x="1753696" y="872057"/>
                    <a:pt x="1772239" y="876693"/>
                  </a:cubicBezTo>
                  <a:cubicBezTo>
                    <a:pt x="1791519" y="881513"/>
                    <a:pt x="1828800" y="895546"/>
                    <a:pt x="1828800" y="895546"/>
                  </a:cubicBezTo>
                  <a:cubicBezTo>
                    <a:pt x="1909836" y="949572"/>
                    <a:pt x="1807312" y="884803"/>
                    <a:pt x="1885361" y="923827"/>
                  </a:cubicBezTo>
                  <a:cubicBezTo>
                    <a:pt x="1947045" y="954668"/>
                    <a:pt x="1879376" y="929264"/>
                    <a:pt x="1941922" y="970961"/>
                  </a:cubicBezTo>
                  <a:cubicBezTo>
                    <a:pt x="1950190" y="976473"/>
                    <a:pt x="1960775" y="977245"/>
                    <a:pt x="1970202" y="980387"/>
                  </a:cubicBezTo>
                  <a:cubicBezTo>
                    <a:pt x="2035031" y="1023607"/>
                    <a:pt x="2005266" y="1010930"/>
                    <a:pt x="2055043" y="1027521"/>
                  </a:cubicBezTo>
                  <a:cubicBezTo>
                    <a:pt x="2073897" y="1040090"/>
                    <a:pt x="2095581" y="1049206"/>
                    <a:pt x="2111604" y="1065229"/>
                  </a:cubicBezTo>
                  <a:lnTo>
                    <a:pt x="2139884" y="1093509"/>
                  </a:lnTo>
                  <a:lnTo>
                    <a:pt x="2375555" y="1093509"/>
                  </a:lnTo>
                  <a:lnTo>
                    <a:pt x="2799761" y="1366886"/>
                  </a:lnTo>
                  <a:lnTo>
                    <a:pt x="3308808" y="1366886"/>
                  </a:lnTo>
                  <a:lnTo>
                    <a:pt x="4053526" y="1404594"/>
                  </a:lnTo>
                  <a:lnTo>
                    <a:pt x="4053526" y="1489435"/>
                  </a:lnTo>
                  <a:lnTo>
                    <a:pt x="4581427" y="1489435"/>
                  </a:lnTo>
                  <a:lnTo>
                    <a:pt x="4581427" y="1489435"/>
                  </a:lnTo>
                  <a:lnTo>
                    <a:pt x="5156462" y="1489435"/>
                  </a:lnTo>
                  <a:lnTo>
                    <a:pt x="5156462" y="1593130"/>
                  </a:lnTo>
                  <a:lnTo>
                    <a:pt x="5524107" y="1593130"/>
                  </a:lnTo>
                  <a:lnTo>
                    <a:pt x="5580668" y="1687398"/>
                  </a:lnTo>
                  <a:lnTo>
                    <a:pt x="5995447" y="1687398"/>
                  </a:lnTo>
                  <a:lnTo>
                    <a:pt x="6089715" y="1743959"/>
                  </a:lnTo>
                  <a:lnTo>
                    <a:pt x="6240544" y="1743959"/>
                  </a:lnTo>
                  <a:lnTo>
                    <a:pt x="6400800" y="1819373"/>
                  </a:lnTo>
                  <a:lnTo>
                    <a:pt x="6759018" y="1819373"/>
                  </a:lnTo>
                  <a:lnTo>
                    <a:pt x="6759018" y="1819373"/>
                  </a:lnTo>
                  <a:lnTo>
                    <a:pt x="6759018" y="1923068"/>
                  </a:lnTo>
                  <a:lnTo>
                    <a:pt x="7418895" y="1923068"/>
                  </a:lnTo>
                  <a:lnTo>
                    <a:pt x="7418895" y="2017336"/>
                  </a:lnTo>
                  <a:lnTo>
                    <a:pt x="8606672" y="2017336"/>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52" name="Groupe 51">
            <a:extLst>
              <a:ext uri="{FF2B5EF4-FFF2-40B4-BE49-F238E27FC236}">
                <a16:creationId xmlns:a16="http://schemas.microsoft.com/office/drawing/2014/main" id="{0E791304-3061-FD42-B428-8415452BED7A}"/>
              </a:ext>
            </a:extLst>
          </p:cNvPr>
          <p:cNvGrpSpPr/>
          <p:nvPr/>
        </p:nvGrpSpPr>
        <p:grpSpPr>
          <a:xfrm>
            <a:off x="5202843" y="2044323"/>
            <a:ext cx="3189469" cy="1057095"/>
            <a:chOff x="-65988" y="-339365"/>
            <a:chExt cx="9492792" cy="3289955"/>
          </a:xfrm>
        </p:grpSpPr>
        <p:sp>
          <p:nvSpPr>
            <p:cNvPr id="53" name="Forme libre 52">
              <a:extLst>
                <a:ext uri="{FF2B5EF4-FFF2-40B4-BE49-F238E27FC236}">
                  <a16:creationId xmlns:a16="http://schemas.microsoft.com/office/drawing/2014/main" id="{EAAD11EB-E2DB-7541-A8DF-5369BDC63388}"/>
                </a:ext>
              </a:extLst>
            </p:cNvPr>
            <p:cNvSpPr/>
            <p:nvPr/>
          </p:nvSpPr>
          <p:spPr>
            <a:xfrm>
              <a:off x="-56561" y="-339365"/>
              <a:ext cx="9483365" cy="3289955"/>
            </a:xfrm>
            <a:custGeom>
              <a:avLst/>
              <a:gdLst>
                <a:gd name="connsiteX0" fmla="*/ 0 w 9483365"/>
                <a:gd name="connsiteY0" fmla="*/ 0 h 3289955"/>
                <a:gd name="connsiteX1" fmla="*/ 433633 w 9483365"/>
                <a:gd name="connsiteY1" fmla="*/ 0 h 3289955"/>
                <a:gd name="connsiteX2" fmla="*/ 433633 w 9483365"/>
                <a:gd name="connsiteY2" fmla="*/ 141402 h 3289955"/>
                <a:gd name="connsiteX3" fmla="*/ 876693 w 9483365"/>
                <a:gd name="connsiteY3" fmla="*/ 141402 h 3289955"/>
                <a:gd name="connsiteX4" fmla="*/ 970961 w 9483365"/>
                <a:gd name="connsiteY4" fmla="*/ 395926 h 3289955"/>
                <a:gd name="connsiteX5" fmla="*/ 1084083 w 9483365"/>
                <a:gd name="connsiteY5" fmla="*/ 527901 h 3289955"/>
                <a:gd name="connsiteX6" fmla="*/ 1084083 w 9483365"/>
                <a:gd name="connsiteY6" fmla="*/ 810705 h 3289955"/>
                <a:gd name="connsiteX7" fmla="*/ 1357460 w 9483365"/>
                <a:gd name="connsiteY7" fmla="*/ 810705 h 3289955"/>
                <a:gd name="connsiteX8" fmla="*/ 1357460 w 9483365"/>
                <a:gd name="connsiteY8" fmla="*/ 923827 h 3289955"/>
                <a:gd name="connsiteX9" fmla="*/ 1527142 w 9483365"/>
                <a:gd name="connsiteY9" fmla="*/ 923827 h 3289955"/>
                <a:gd name="connsiteX10" fmla="*/ 1545996 w 9483365"/>
                <a:gd name="connsiteY10" fmla="*/ 1140643 h 3289955"/>
                <a:gd name="connsiteX11" fmla="*/ 1715679 w 9483365"/>
                <a:gd name="connsiteY11" fmla="*/ 1140643 h 3289955"/>
                <a:gd name="connsiteX12" fmla="*/ 1715679 w 9483365"/>
                <a:gd name="connsiteY12" fmla="*/ 1244338 h 3289955"/>
                <a:gd name="connsiteX13" fmla="*/ 1979629 w 9483365"/>
                <a:gd name="connsiteY13" fmla="*/ 1244338 h 3289955"/>
                <a:gd name="connsiteX14" fmla="*/ 1979629 w 9483365"/>
                <a:gd name="connsiteY14" fmla="*/ 1338606 h 3289955"/>
                <a:gd name="connsiteX15" fmla="*/ 2243580 w 9483365"/>
                <a:gd name="connsiteY15" fmla="*/ 1338606 h 3289955"/>
                <a:gd name="connsiteX16" fmla="*/ 2243580 w 9483365"/>
                <a:gd name="connsiteY16" fmla="*/ 1442301 h 3289955"/>
                <a:gd name="connsiteX17" fmla="*/ 2498103 w 9483365"/>
                <a:gd name="connsiteY17" fmla="*/ 1442301 h 3289955"/>
                <a:gd name="connsiteX18" fmla="*/ 2498103 w 9483365"/>
                <a:gd name="connsiteY18" fmla="*/ 1545996 h 3289955"/>
                <a:gd name="connsiteX19" fmla="*/ 2667786 w 9483365"/>
                <a:gd name="connsiteY19" fmla="*/ 1545996 h 3289955"/>
                <a:gd name="connsiteX20" fmla="*/ 2667786 w 9483365"/>
                <a:gd name="connsiteY20" fmla="*/ 1668544 h 3289955"/>
                <a:gd name="connsiteX21" fmla="*/ 3252248 w 9483365"/>
                <a:gd name="connsiteY21" fmla="*/ 1668544 h 3289955"/>
                <a:gd name="connsiteX22" fmla="*/ 3252248 w 9483365"/>
                <a:gd name="connsiteY22" fmla="*/ 1753386 h 3289955"/>
                <a:gd name="connsiteX23" fmla="*/ 3365369 w 9483365"/>
                <a:gd name="connsiteY23" fmla="*/ 1753386 h 3289955"/>
                <a:gd name="connsiteX24" fmla="*/ 3365369 w 9483365"/>
                <a:gd name="connsiteY24" fmla="*/ 1885361 h 3289955"/>
                <a:gd name="connsiteX25" fmla="*/ 4110087 w 9483365"/>
                <a:gd name="connsiteY25" fmla="*/ 1885361 h 3289955"/>
                <a:gd name="connsiteX26" fmla="*/ 4110087 w 9483365"/>
                <a:gd name="connsiteY26" fmla="*/ 1998483 h 3289955"/>
                <a:gd name="connsiteX27" fmla="*/ 4326903 w 9483365"/>
                <a:gd name="connsiteY27" fmla="*/ 1998483 h 3289955"/>
                <a:gd name="connsiteX28" fmla="*/ 4326903 w 9483365"/>
                <a:gd name="connsiteY28" fmla="*/ 2102177 h 3289955"/>
                <a:gd name="connsiteX29" fmla="*/ 4656841 w 9483365"/>
                <a:gd name="connsiteY29" fmla="*/ 2102177 h 3289955"/>
                <a:gd name="connsiteX30" fmla="*/ 4656841 w 9483365"/>
                <a:gd name="connsiteY30" fmla="*/ 2234153 h 3289955"/>
                <a:gd name="connsiteX31" fmla="*/ 5571241 w 9483365"/>
                <a:gd name="connsiteY31" fmla="*/ 2234153 h 3289955"/>
                <a:gd name="connsiteX32" fmla="*/ 5571241 w 9483365"/>
                <a:gd name="connsiteY32" fmla="*/ 2328421 h 3289955"/>
                <a:gd name="connsiteX33" fmla="*/ 5759777 w 9483365"/>
                <a:gd name="connsiteY33" fmla="*/ 2328421 h 3289955"/>
                <a:gd name="connsiteX34" fmla="*/ 5759777 w 9483365"/>
                <a:gd name="connsiteY34" fmla="*/ 2450969 h 3289955"/>
                <a:gd name="connsiteX35" fmla="*/ 6504495 w 9483365"/>
                <a:gd name="connsiteY35" fmla="*/ 2450969 h 3289955"/>
                <a:gd name="connsiteX36" fmla="*/ 6504495 w 9483365"/>
                <a:gd name="connsiteY36" fmla="*/ 2573518 h 3289955"/>
                <a:gd name="connsiteX37" fmla="*/ 6796726 w 9483365"/>
                <a:gd name="connsiteY37" fmla="*/ 2573518 h 3289955"/>
                <a:gd name="connsiteX38" fmla="*/ 6796726 w 9483365"/>
                <a:gd name="connsiteY38" fmla="*/ 2733773 h 3289955"/>
                <a:gd name="connsiteX39" fmla="*/ 6909848 w 9483365"/>
                <a:gd name="connsiteY39" fmla="*/ 2733773 h 3289955"/>
                <a:gd name="connsiteX40" fmla="*/ 6909848 w 9483365"/>
                <a:gd name="connsiteY40" fmla="*/ 2978870 h 3289955"/>
                <a:gd name="connsiteX41" fmla="*/ 7456602 w 9483365"/>
                <a:gd name="connsiteY41" fmla="*/ 2978870 h 3289955"/>
                <a:gd name="connsiteX42" fmla="*/ 7456602 w 9483365"/>
                <a:gd name="connsiteY42" fmla="*/ 3289955 h 3289955"/>
                <a:gd name="connsiteX43" fmla="*/ 9483365 w 9483365"/>
                <a:gd name="connsiteY43" fmla="*/ 3289955 h 3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483365" h="3289955">
                  <a:moveTo>
                    <a:pt x="0" y="0"/>
                  </a:moveTo>
                  <a:lnTo>
                    <a:pt x="433633" y="0"/>
                  </a:lnTo>
                  <a:lnTo>
                    <a:pt x="433633" y="141402"/>
                  </a:lnTo>
                  <a:lnTo>
                    <a:pt x="876693" y="141402"/>
                  </a:lnTo>
                  <a:lnTo>
                    <a:pt x="970961" y="395926"/>
                  </a:lnTo>
                  <a:lnTo>
                    <a:pt x="1084083" y="527901"/>
                  </a:lnTo>
                  <a:lnTo>
                    <a:pt x="1084083" y="810705"/>
                  </a:lnTo>
                  <a:lnTo>
                    <a:pt x="1357460" y="810705"/>
                  </a:lnTo>
                  <a:lnTo>
                    <a:pt x="1357460" y="923827"/>
                  </a:lnTo>
                  <a:lnTo>
                    <a:pt x="1527142" y="923827"/>
                  </a:lnTo>
                  <a:lnTo>
                    <a:pt x="1545996" y="1140643"/>
                  </a:lnTo>
                  <a:lnTo>
                    <a:pt x="1715679" y="1140643"/>
                  </a:lnTo>
                  <a:lnTo>
                    <a:pt x="1715679" y="1244338"/>
                  </a:lnTo>
                  <a:lnTo>
                    <a:pt x="1979629" y="1244338"/>
                  </a:lnTo>
                  <a:lnTo>
                    <a:pt x="1979629" y="1338606"/>
                  </a:lnTo>
                  <a:lnTo>
                    <a:pt x="2243580" y="1338606"/>
                  </a:lnTo>
                  <a:lnTo>
                    <a:pt x="2243580" y="1442301"/>
                  </a:lnTo>
                  <a:lnTo>
                    <a:pt x="2498103" y="1442301"/>
                  </a:lnTo>
                  <a:lnTo>
                    <a:pt x="2498103" y="1545996"/>
                  </a:lnTo>
                  <a:lnTo>
                    <a:pt x="2667786" y="1545996"/>
                  </a:lnTo>
                  <a:lnTo>
                    <a:pt x="2667786" y="1668544"/>
                  </a:lnTo>
                  <a:lnTo>
                    <a:pt x="3252248" y="1668544"/>
                  </a:lnTo>
                  <a:lnTo>
                    <a:pt x="3252248" y="1753386"/>
                  </a:lnTo>
                  <a:lnTo>
                    <a:pt x="3365369" y="1753386"/>
                  </a:lnTo>
                  <a:lnTo>
                    <a:pt x="3365369" y="1885361"/>
                  </a:lnTo>
                  <a:lnTo>
                    <a:pt x="4110087" y="1885361"/>
                  </a:lnTo>
                  <a:lnTo>
                    <a:pt x="4110087" y="1998483"/>
                  </a:lnTo>
                  <a:lnTo>
                    <a:pt x="4326903" y="1998483"/>
                  </a:lnTo>
                  <a:lnTo>
                    <a:pt x="4326903" y="2102177"/>
                  </a:lnTo>
                  <a:lnTo>
                    <a:pt x="4656841" y="2102177"/>
                  </a:lnTo>
                  <a:lnTo>
                    <a:pt x="4656841" y="2234153"/>
                  </a:lnTo>
                  <a:lnTo>
                    <a:pt x="5571241" y="2234153"/>
                  </a:lnTo>
                  <a:lnTo>
                    <a:pt x="5571241" y="2328421"/>
                  </a:lnTo>
                  <a:lnTo>
                    <a:pt x="5759777" y="2328421"/>
                  </a:lnTo>
                  <a:lnTo>
                    <a:pt x="5759777" y="2450969"/>
                  </a:lnTo>
                  <a:lnTo>
                    <a:pt x="6504495" y="2450969"/>
                  </a:lnTo>
                  <a:lnTo>
                    <a:pt x="6504495" y="2573518"/>
                  </a:lnTo>
                  <a:lnTo>
                    <a:pt x="6796726" y="2573518"/>
                  </a:lnTo>
                  <a:lnTo>
                    <a:pt x="6796726" y="2733773"/>
                  </a:lnTo>
                  <a:lnTo>
                    <a:pt x="6909848" y="2733773"/>
                  </a:lnTo>
                  <a:lnTo>
                    <a:pt x="6909848" y="2978870"/>
                  </a:lnTo>
                  <a:lnTo>
                    <a:pt x="7456602" y="2978870"/>
                  </a:lnTo>
                  <a:lnTo>
                    <a:pt x="7456602" y="3289955"/>
                  </a:lnTo>
                  <a:lnTo>
                    <a:pt x="9483365" y="3289955"/>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4" name="Forme libre 53">
              <a:extLst>
                <a:ext uri="{FF2B5EF4-FFF2-40B4-BE49-F238E27FC236}">
                  <a16:creationId xmlns:a16="http://schemas.microsoft.com/office/drawing/2014/main" id="{131C7F1F-FFFA-A449-BF32-9E58424A61F8}"/>
                </a:ext>
              </a:extLst>
            </p:cNvPr>
            <p:cNvSpPr/>
            <p:nvPr/>
          </p:nvSpPr>
          <p:spPr>
            <a:xfrm>
              <a:off x="-65988" y="-339365"/>
              <a:ext cx="9492792" cy="1272619"/>
            </a:xfrm>
            <a:custGeom>
              <a:avLst/>
              <a:gdLst>
                <a:gd name="connsiteX0" fmla="*/ 0 w 9492792"/>
                <a:gd name="connsiteY0" fmla="*/ 0 h 1272619"/>
                <a:gd name="connsiteX1" fmla="*/ 216817 w 9492792"/>
                <a:gd name="connsiteY1" fmla="*/ 0 h 1272619"/>
                <a:gd name="connsiteX2" fmla="*/ 216817 w 9492792"/>
                <a:gd name="connsiteY2" fmla="*/ 122549 h 1272619"/>
                <a:gd name="connsiteX3" fmla="*/ 377073 w 9492792"/>
                <a:gd name="connsiteY3" fmla="*/ 122549 h 1272619"/>
                <a:gd name="connsiteX4" fmla="*/ 377073 w 9492792"/>
                <a:gd name="connsiteY4" fmla="*/ 282804 h 1272619"/>
                <a:gd name="connsiteX5" fmla="*/ 499621 w 9492792"/>
                <a:gd name="connsiteY5" fmla="*/ 282804 h 1272619"/>
                <a:gd name="connsiteX6" fmla="*/ 499621 w 9492792"/>
                <a:gd name="connsiteY6" fmla="*/ 395926 h 1272619"/>
                <a:gd name="connsiteX7" fmla="*/ 886120 w 9492792"/>
                <a:gd name="connsiteY7" fmla="*/ 395926 h 1272619"/>
                <a:gd name="connsiteX8" fmla="*/ 886120 w 9492792"/>
                <a:gd name="connsiteY8" fmla="*/ 480767 h 1272619"/>
                <a:gd name="connsiteX9" fmla="*/ 1121790 w 9492792"/>
                <a:gd name="connsiteY9" fmla="*/ 480767 h 1272619"/>
                <a:gd name="connsiteX10" fmla="*/ 1121790 w 9492792"/>
                <a:gd name="connsiteY10" fmla="*/ 575035 h 1272619"/>
                <a:gd name="connsiteX11" fmla="*/ 1480009 w 9492792"/>
                <a:gd name="connsiteY11" fmla="*/ 575035 h 1272619"/>
                <a:gd name="connsiteX12" fmla="*/ 1480009 w 9492792"/>
                <a:gd name="connsiteY12" fmla="*/ 659876 h 1272619"/>
                <a:gd name="connsiteX13" fmla="*/ 2554664 w 9492792"/>
                <a:gd name="connsiteY13" fmla="*/ 659876 h 1272619"/>
                <a:gd name="connsiteX14" fmla="*/ 2630079 w 9492792"/>
                <a:gd name="connsiteY14" fmla="*/ 867266 h 1272619"/>
                <a:gd name="connsiteX15" fmla="*/ 2856322 w 9492792"/>
                <a:gd name="connsiteY15" fmla="*/ 867266 h 1272619"/>
                <a:gd name="connsiteX16" fmla="*/ 2856322 w 9492792"/>
                <a:gd name="connsiteY16" fmla="*/ 952107 h 1272619"/>
                <a:gd name="connsiteX17" fmla="*/ 3082565 w 9492792"/>
                <a:gd name="connsiteY17" fmla="*/ 952107 h 1272619"/>
                <a:gd name="connsiteX18" fmla="*/ 3167407 w 9492792"/>
                <a:gd name="connsiteY18" fmla="*/ 1140643 h 1272619"/>
                <a:gd name="connsiteX19" fmla="*/ 5401559 w 9492792"/>
                <a:gd name="connsiteY19" fmla="*/ 1140643 h 1272619"/>
                <a:gd name="connsiteX20" fmla="*/ 5401559 w 9492792"/>
                <a:gd name="connsiteY20" fmla="*/ 1272619 h 1272619"/>
                <a:gd name="connsiteX21" fmla="*/ 9492792 w 9492792"/>
                <a:gd name="connsiteY21" fmla="*/ 1272619 h 127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92792" h="1272619">
                  <a:moveTo>
                    <a:pt x="0" y="0"/>
                  </a:moveTo>
                  <a:lnTo>
                    <a:pt x="216817" y="0"/>
                  </a:lnTo>
                  <a:lnTo>
                    <a:pt x="216817" y="122549"/>
                  </a:lnTo>
                  <a:lnTo>
                    <a:pt x="377073" y="122549"/>
                  </a:lnTo>
                  <a:lnTo>
                    <a:pt x="377073" y="282804"/>
                  </a:lnTo>
                  <a:lnTo>
                    <a:pt x="499621" y="282804"/>
                  </a:lnTo>
                  <a:lnTo>
                    <a:pt x="499621" y="395926"/>
                  </a:lnTo>
                  <a:lnTo>
                    <a:pt x="886120" y="395926"/>
                  </a:lnTo>
                  <a:lnTo>
                    <a:pt x="886120" y="480767"/>
                  </a:lnTo>
                  <a:lnTo>
                    <a:pt x="1121790" y="480767"/>
                  </a:lnTo>
                  <a:lnTo>
                    <a:pt x="1121790" y="575035"/>
                  </a:lnTo>
                  <a:lnTo>
                    <a:pt x="1480009" y="575035"/>
                  </a:lnTo>
                  <a:lnTo>
                    <a:pt x="1480009" y="659876"/>
                  </a:lnTo>
                  <a:lnTo>
                    <a:pt x="2554664" y="659876"/>
                  </a:lnTo>
                  <a:lnTo>
                    <a:pt x="2630079" y="867266"/>
                  </a:lnTo>
                  <a:lnTo>
                    <a:pt x="2856322" y="867266"/>
                  </a:lnTo>
                  <a:lnTo>
                    <a:pt x="2856322" y="952107"/>
                  </a:lnTo>
                  <a:lnTo>
                    <a:pt x="3082565" y="952107"/>
                  </a:lnTo>
                  <a:lnTo>
                    <a:pt x="3167407" y="1140643"/>
                  </a:lnTo>
                  <a:lnTo>
                    <a:pt x="5401559" y="1140643"/>
                  </a:lnTo>
                  <a:lnTo>
                    <a:pt x="5401559" y="1272619"/>
                  </a:lnTo>
                  <a:lnTo>
                    <a:pt x="9492792" y="1272619"/>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32" name="ZoneTexte 31"/>
          <p:cNvSpPr txBox="1"/>
          <p:nvPr/>
        </p:nvSpPr>
        <p:spPr>
          <a:xfrm rot="16200000">
            <a:off x="-396756" y="2679713"/>
            <a:ext cx="2058654" cy="415498"/>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Probabilité de survie globale maladie (%)</a:t>
            </a:r>
          </a:p>
        </p:txBody>
      </p:sp>
    </p:spTree>
    <p:extLst>
      <p:ext uri="{BB962C8B-B14F-4D97-AF65-F5344CB8AC3E}">
        <p14:creationId xmlns:p14="http://schemas.microsoft.com/office/powerpoint/2010/main" val="236736204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570053" y="1717249"/>
            <a:ext cx="7716223" cy="143116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spcBef>
                <a:spcPts val="1800"/>
              </a:spcBef>
            </a:pPr>
            <a:r>
              <a:rPr lang="fr-FR" b="1" dirty="0">
                <a:solidFill>
                  <a:srgbClr val="DE3411"/>
                </a:solidFill>
                <a:latin typeface="Arial" charset="0"/>
              </a:rPr>
              <a:t>Essai néoadjuvant WSG-ADAPT-TN</a:t>
            </a:r>
          </a:p>
          <a:p>
            <a:pPr>
              <a:spcBef>
                <a:spcPts val="1800"/>
              </a:spcBef>
            </a:pPr>
            <a:r>
              <a:rPr lang="fr-FR" b="1" dirty="0">
                <a:solidFill>
                  <a:srgbClr val="DE3411"/>
                </a:solidFill>
                <a:latin typeface="Arial" charset="0"/>
              </a:rPr>
              <a:t>Impact du traitement adjuvant après néoadjuvant et du taux de PD1</a:t>
            </a:r>
            <a:endParaRPr lang="en-US"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085885"/>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i="1" err="1">
                <a:solidFill>
                  <a:prstClr val="black">
                    <a:lumMod val="65000"/>
                    <a:lumOff val="35000"/>
                  </a:prstClr>
                </a:solidFill>
                <a:latin typeface="Arial"/>
                <a:cs typeface="Arial"/>
              </a:rPr>
              <a:t>Gluz</a:t>
            </a:r>
            <a:r>
              <a:rPr lang="en-US" sz="1600" i="1">
                <a:solidFill>
                  <a:prstClr val="black">
                    <a:lumMod val="65000"/>
                    <a:lumOff val="35000"/>
                  </a:prstClr>
                </a:solidFill>
                <a:latin typeface="Arial"/>
                <a:cs typeface="Arial"/>
              </a:rPr>
              <a:t> O  et al., </a:t>
            </a:r>
            <a:br>
              <a:rPr lang="en-US" sz="1600" i="1">
                <a:solidFill>
                  <a:prstClr val="black">
                    <a:lumMod val="65000"/>
                    <a:lumOff val="35000"/>
                  </a:prstClr>
                </a:solidFill>
                <a:latin typeface="Arial"/>
                <a:cs typeface="Arial"/>
              </a:rPr>
            </a:br>
            <a:r>
              <a:rPr lang="en-US" sz="1600" i="1">
                <a:solidFill>
                  <a:prstClr val="black">
                    <a:lumMod val="65000"/>
                    <a:lumOff val="35000"/>
                  </a:prstClr>
                </a:solidFill>
                <a:latin typeface="Arial"/>
                <a:cs typeface="Arial"/>
              </a:rPr>
              <a:t>SABCS 2018, GS5-06. </a:t>
            </a:r>
          </a:p>
        </p:txBody>
      </p:sp>
      <p:cxnSp>
        <p:nvCxnSpPr>
          <p:cNvPr id="4" name="Connecteur droit 3"/>
          <p:cNvCxnSpPr>
            <a:cxnSpLocks/>
          </p:cNvCxnSpPr>
          <p:nvPr/>
        </p:nvCxnSpPr>
        <p:spPr>
          <a:xfrm>
            <a:off x="2383277" y="4326903"/>
            <a:ext cx="562008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107</a:t>
            </a:fld>
            <a:endParaRPr lang="fr-FR"/>
          </a:p>
        </p:txBody>
      </p:sp>
    </p:spTree>
    <p:extLst>
      <p:ext uri="{BB962C8B-B14F-4D97-AF65-F5344CB8AC3E}">
        <p14:creationId xmlns:p14="http://schemas.microsoft.com/office/powerpoint/2010/main" val="266780234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Etude WSG-ADAPT-TN : vers une désescalade dans les TNBC ???</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108</a:t>
            </a:fld>
            <a:endParaRPr lang="fr-FR"/>
          </a:p>
        </p:txBody>
      </p:sp>
      <p:sp>
        <p:nvSpPr>
          <p:cNvPr id="7" name="Espace réservé du contenu 6"/>
          <p:cNvSpPr>
            <a:spLocks noGrp="1"/>
          </p:cNvSpPr>
          <p:nvPr>
            <p:ph sz="quarter" idx="11"/>
          </p:nvPr>
        </p:nvSpPr>
        <p:spPr>
          <a:xfrm>
            <a:off x="168064" y="1852901"/>
            <a:ext cx="1332868" cy="1387259"/>
          </a:xfrm>
        </p:spPr>
        <p:txBody>
          <a:bodyPr>
            <a:noAutofit/>
          </a:bodyPr>
          <a:lstStyle/>
          <a:p>
            <a:pPr marL="0" indent="0" algn="ctr">
              <a:lnSpc>
                <a:spcPct val="120000"/>
              </a:lnSpc>
              <a:spcBef>
                <a:spcPts val="600"/>
              </a:spcBef>
              <a:buNone/>
            </a:pPr>
            <a:r>
              <a:rPr lang="fr-FR" sz="1000"/>
              <a:t>TNBC</a:t>
            </a:r>
          </a:p>
          <a:p>
            <a:pPr marL="0" indent="0" algn="ctr">
              <a:lnSpc>
                <a:spcPct val="120000"/>
              </a:lnSpc>
              <a:spcBef>
                <a:spcPts val="600"/>
              </a:spcBef>
              <a:buNone/>
            </a:pPr>
            <a:r>
              <a:rPr lang="fr-FR" sz="1000"/>
              <a:t>(ER/PR&lt;1%)</a:t>
            </a:r>
          </a:p>
          <a:p>
            <a:pPr marL="0" indent="0" algn="ctr">
              <a:lnSpc>
                <a:spcPct val="120000"/>
              </a:lnSpc>
              <a:spcBef>
                <a:spcPts val="600"/>
              </a:spcBef>
              <a:buNone/>
            </a:pPr>
            <a:r>
              <a:rPr lang="fr-FR" sz="1000"/>
              <a:t>Relecture centralisée</a:t>
            </a:r>
          </a:p>
          <a:p>
            <a:pPr marL="0" indent="0" algn="ctr">
              <a:lnSpc>
                <a:spcPct val="120000"/>
              </a:lnSpc>
              <a:spcBef>
                <a:spcPts val="600"/>
              </a:spcBef>
              <a:buNone/>
            </a:pPr>
            <a:r>
              <a:rPr lang="fr-FR" sz="1000"/>
              <a:t>cT1c-cT4c </a:t>
            </a:r>
            <a:br>
              <a:rPr lang="fr-FR" sz="1000"/>
            </a:br>
            <a:r>
              <a:rPr lang="fr-FR" sz="1000"/>
              <a:t>or </a:t>
            </a:r>
            <a:r>
              <a:rPr lang="fr-FR" sz="1000" err="1"/>
              <a:t>cN</a:t>
            </a:r>
            <a:r>
              <a:rPr lang="fr-FR" sz="1000"/>
              <a:t>+ M0</a:t>
            </a: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pic>
        <p:nvPicPr>
          <p:cNvPr id="8" name="Picture 2"/>
          <p:cNvPicPr>
            <a:picLocks noChangeAspect="1" noChangeArrowheads="1"/>
          </p:cNvPicPr>
          <p:nvPr/>
        </p:nvPicPr>
        <p:blipFill rotWithShape="1">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rcRect l="31154" t="33721" r="16005" b="27586"/>
          <a:stretch/>
        </p:blipFill>
        <p:spPr bwMode="auto">
          <a:xfrm>
            <a:off x="1500932" y="1852901"/>
            <a:ext cx="3458996" cy="1899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5172365" y="1242648"/>
          <a:ext cx="3666835" cy="3685924"/>
        </p:xfrm>
        <a:graphic>
          <a:graphicData uri="http://schemas.openxmlformats.org/drawingml/2006/table">
            <a:tbl>
              <a:tblPr firstRow="1" bandRow="1">
                <a:tableStyleId>{7DF18680-E054-41AD-8BC1-D1AEF772440D}</a:tableStyleId>
              </a:tblPr>
              <a:tblGrid>
                <a:gridCol w="900381">
                  <a:extLst>
                    <a:ext uri="{9D8B030D-6E8A-4147-A177-3AD203B41FA5}">
                      <a16:colId xmlns:a16="http://schemas.microsoft.com/office/drawing/2014/main" val="20000"/>
                    </a:ext>
                  </a:extLst>
                </a:gridCol>
                <a:gridCol w="711477">
                  <a:extLst>
                    <a:ext uri="{9D8B030D-6E8A-4147-A177-3AD203B41FA5}">
                      <a16:colId xmlns:a16="http://schemas.microsoft.com/office/drawing/2014/main" val="20002"/>
                    </a:ext>
                  </a:extLst>
                </a:gridCol>
                <a:gridCol w="989892">
                  <a:extLst>
                    <a:ext uri="{9D8B030D-6E8A-4147-A177-3AD203B41FA5}">
                      <a16:colId xmlns:a16="http://schemas.microsoft.com/office/drawing/2014/main" val="20001"/>
                    </a:ext>
                  </a:extLst>
                </a:gridCol>
                <a:gridCol w="1065085">
                  <a:extLst>
                    <a:ext uri="{9D8B030D-6E8A-4147-A177-3AD203B41FA5}">
                      <a16:colId xmlns:a16="http://schemas.microsoft.com/office/drawing/2014/main" val="20003"/>
                    </a:ext>
                  </a:extLst>
                </a:gridCol>
              </a:tblGrid>
              <a:tr h="256724">
                <a:tc gridSpan="2">
                  <a:txBody>
                    <a:bodyPr/>
                    <a:lstStyle/>
                    <a:p>
                      <a:endParaRPr lang="fr-FR" sz="800" b="0"/>
                    </a:p>
                  </a:txBody>
                  <a:tcPr marL="92549" marR="92549" anchor="ctr">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tx2"/>
                    </a:solidFill>
                  </a:tcPr>
                </a:tc>
                <a:tc hMerge="1">
                  <a:txBody>
                    <a:bodyPr/>
                    <a:lstStyle/>
                    <a:p>
                      <a:endParaRPr lang="fr-F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0"/>
                        <a:t>A </a:t>
                      </a:r>
                      <a:br>
                        <a:rPr lang="fr-FR" sz="800" b="0"/>
                      </a:br>
                      <a:r>
                        <a:rPr lang="fr-FR" sz="800" b="0"/>
                        <a:t>(Nab-Pac/Gem)</a:t>
                      </a:r>
                    </a:p>
                  </a:txBody>
                  <a:tcPr marL="92549" marR="92549"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0"/>
                        <a:t>B </a:t>
                      </a:r>
                      <a:br>
                        <a:rPr lang="fr-FR" sz="800" b="0"/>
                      </a:br>
                      <a:r>
                        <a:rPr lang="fr-FR" sz="800" b="0"/>
                        <a:t>(Nab-Pac/Carbo)</a:t>
                      </a:r>
                    </a:p>
                  </a:txBody>
                  <a:tcPr marL="92549" marR="92549" anchor="ctr">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35978">
                <a:tc gridSpan="2">
                  <a:txBody>
                    <a:bodyPr/>
                    <a:lstStyle/>
                    <a:p>
                      <a:pPr>
                        <a:lnSpc>
                          <a:spcPts val="1100"/>
                        </a:lnSpc>
                      </a:pPr>
                      <a:endParaRPr lang="fr-FR" sz="1050">
                        <a:solidFill>
                          <a:schemeClr val="bg2"/>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a:txBody>
                    <a:bodyPr/>
                    <a:lstStyle/>
                    <a:p>
                      <a:pPr algn="ctr">
                        <a:lnSpc>
                          <a:spcPts val="1100"/>
                        </a:lnSpc>
                      </a:pPr>
                      <a:r>
                        <a:rPr lang="fr-FR" sz="1050" b="1">
                          <a:solidFill>
                            <a:schemeClr val="tx2"/>
                          </a:solidFill>
                        </a:rPr>
                        <a:t>169</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r>
                        <a:rPr lang="en-US" sz="1050" b="1">
                          <a:solidFill>
                            <a:schemeClr val="tx2"/>
                          </a:solidFill>
                        </a:rPr>
                        <a:t>137</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35978">
                <a:tc gridSpan="2">
                  <a:txBody>
                    <a:bodyPr/>
                    <a:lstStyle/>
                    <a:p>
                      <a:pPr>
                        <a:lnSpc>
                          <a:spcPts val="1100"/>
                        </a:lnSpc>
                      </a:pPr>
                      <a:r>
                        <a:rPr lang="fr-FR" sz="1050">
                          <a:solidFill>
                            <a:schemeClr val="bg2"/>
                          </a:solidFill>
                        </a:rPr>
                        <a:t>% population</a:t>
                      </a:r>
                      <a:r>
                        <a:rPr lang="fr-FR" sz="1050" baseline="0">
                          <a:solidFill>
                            <a:schemeClr val="bg2"/>
                          </a:solidFill>
                        </a:rPr>
                        <a:t>  totale</a:t>
                      </a:r>
                      <a:endParaRPr lang="fr-FR" sz="1050">
                        <a:solidFill>
                          <a:schemeClr val="bg2"/>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lnSpc>
                          <a:spcPts val="1100"/>
                        </a:lnSpc>
                      </a:pPr>
                      <a:r>
                        <a:rPr lang="fr-FR" sz="1050" b="1">
                          <a:solidFill>
                            <a:schemeClr val="tx2"/>
                          </a:solidFill>
                        </a:rPr>
                        <a:t>93%</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defTabSz="600075">
                        <a:lnSpc>
                          <a:spcPts val="1100"/>
                        </a:lnSpc>
                        <a:defRPr/>
                      </a:pPr>
                      <a:r>
                        <a:rPr lang="en-US" sz="1050" b="1">
                          <a:solidFill>
                            <a:schemeClr val="tx2"/>
                          </a:solidFill>
                        </a:rPr>
                        <a:t>90%</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378603">
                <a:tc gridSpan="2">
                  <a:txBody>
                    <a:bodyPr/>
                    <a:lstStyle/>
                    <a:p>
                      <a:pPr>
                        <a:lnSpc>
                          <a:spcPts val="1100"/>
                        </a:lnSpc>
                      </a:pPr>
                      <a:r>
                        <a:rPr lang="fr-FR" sz="1050" err="1">
                          <a:solidFill>
                            <a:schemeClr val="bg2"/>
                          </a:solidFill>
                        </a:rPr>
                        <a:t>pCR</a:t>
                      </a:r>
                      <a:r>
                        <a:rPr lang="fr-FR" sz="1050">
                          <a:solidFill>
                            <a:schemeClr val="bg2"/>
                          </a:solidFill>
                        </a:rPr>
                        <a:t> (ypT0/</a:t>
                      </a:r>
                      <a:r>
                        <a:rPr lang="fr-FR" sz="1050" err="1">
                          <a:solidFill>
                            <a:schemeClr val="bg2"/>
                          </a:solidFill>
                        </a:rPr>
                        <a:t>is</a:t>
                      </a:r>
                      <a:r>
                        <a:rPr lang="fr-FR" sz="1050">
                          <a:solidFill>
                            <a:schemeClr val="bg2"/>
                          </a:solidFill>
                        </a:rPr>
                        <a:t>, ypN0)</a:t>
                      </a: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a:txBody>
                    <a:bodyPr/>
                    <a:lstStyle/>
                    <a:p>
                      <a:pPr algn="ctr">
                        <a:lnSpc>
                          <a:spcPts val="1100"/>
                        </a:lnSpc>
                      </a:pPr>
                      <a:r>
                        <a:rPr lang="fr-FR" sz="1050" b="1">
                          <a:solidFill>
                            <a:schemeClr val="tx2"/>
                          </a:solidFill>
                        </a:rPr>
                        <a:t>48 (28,4%)</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r>
                        <a:rPr lang="en-US" sz="1050" b="1">
                          <a:solidFill>
                            <a:schemeClr val="tx2"/>
                          </a:solidFill>
                        </a:rPr>
                        <a:t>61 (44,5%)</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235978">
                <a:tc gridSpan="2">
                  <a:txBody>
                    <a:bodyPr/>
                    <a:lstStyle/>
                    <a:p>
                      <a:pPr>
                        <a:lnSpc>
                          <a:spcPts val="1100"/>
                        </a:lnSpc>
                      </a:pPr>
                      <a:r>
                        <a:rPr lang="fr-FR" sz="1050">
                          <a:solidFill>
                            <a:schemeClr val="bg2"/>
                          </a:solidFill>
                        </a:rPr>
                        <a:t>Pas de CT  additionnelle par 4xECsipCR</a:t>
                      </a: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a:txBody>
                    <a:bodyPr/>
                    <a:lstStyle/>
                    <a:p>
                      <a:pPr algn="ctr">
                        <a:lnSpc>
                          <a:spcPts val="1100"/>
                        </a:lnSpc>
                      </a:pPr>
                      <a:r>
                        <a:rPr lang="fr-FR" sz="1050" b="1">
                          <a:solidFill>
                            <a:schemeClr val="tx2"/>
                          </a:solidFill>
                        </a:rPr>
                        <a:t>25 (52%)</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00075" rtl="0" eaLnBrk="1" fontAlgn="auto" latinLnBrk="0" hangingPunct="1">
                        <a:lnSpc>
                          <a:spcPts val="1100"/>
                        </a:lnSpc>
                        <a:spcBef>
                          <a:spcPts val="0"/>
                        </a:spcBef>
                        <a:spcAft>
                          <a:spcPts val="0"/>
                        </a:spcAft>
                        <a:buClrTx/>
                        <a:buSzTx/>
                        <a:buFontTx/>
                        <a:buNone/>
                        <a:tabLst/>
                        <a:defRPr/>
                      </a:pPr>
                      <a:r>
                        <a:rPr lang="en-US" sz="1050" b="1">
                          <a:solidFill>
                            <a:schemeClr val="tx2"/>
                          </a:solidFill>
                        </a:rPr>
                        <a:t>19 (31%)</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35978">
                <a:tc gridSpan="2">
                  <a:txBody>
                    <a:bodyPr/>
                    <a:lstStyle/>
                    <a:p>
                      <a:pPr>
                        <a:lnSpc>
                          <a:spcPts val="1100"/>
                        </a:lnSpc>
                      </a:pPr>
                      <a:r>
                        <a:rPr lang="fr-FR" sz="1050">
                          <a:solidFill>
                            <a:schemeClr val="bg2"/>
                          </a:solidFill>
                        </a:rPr>
                        <a:t>Age (median)</a:t>
                      </a: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a:txBody>
                    <a:bodyPr/>
                    <a:lstStyle/>
                    <a:p>
                      <a:pPr algn="ctr">
                        <a:lnSpc>
                          <a:spcPts val="1100"/>
                        </a:lnSpc>
                      </a:pPr>
                      <a:r>
                        <a:rPr lang="fr-FR" sz="1050" b="1">
                          <a:solidFill>
                            <a:schemeClr val="tx2"/>
                          </a:solidFill>
                        </a:rPr>
                        <a:t>50 years old</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00075" rtl="0" eaLnBrk="1" fontAlgn="auto" latinLnBrk="0" hangingPunct="1">
                        <a:lnSpc>
                          <a:spcPts val="1100"/>
                        </a:lnSpc>
                        <a:spcBef>
                          <a:spcPts val="0"/>
                        </a:spcBef>
                        <a:spcAft>
                          <a:spcPts val="0"/>
                        </a:spcAft>
                        <a:buClrTx/>
                        <a:buSzTx/>
                        <a:buFontTx/>
                        <a:buNone/>
                        <a:tabLst/>
                        <a:defRPr/>
                      </a:pPr>
                      <a:r>
                        <a:rPr lang="fr-FR" sz="1050" b="1">
                          <a:solidFill>
                            <a:schemeClr val="tx2"/>
                          </a:solidFill>
                        </a:rPr>
                        <a:t>51 years old</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521227">
                <a:tc>
                  <a:txBody>
                    <a:bodyPr/>
                    <a:lstStyle/>
                    <a:p>
                      <a:pPr>
                        <a:lnSpc>
                          <a:spcPts val="1100"/>
                        </a:lnSpc>
                      </a:pPr>
                      <a:r>
                        <a:rPr lang="fr-FR" sz="1050">
                          <a:solidFill>
                            <a:schemeClr val="bg2"/>
                          </a:solidFill>
                        </a:rPr>
                        <a:t>Taille clinique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176213">
                        <a:lnSpc>
                          <a:spcPts val="1100"/>
                        </a:lnSpc>
                      </a:pPr>
                      <a:r>
                        <a:rPr lang="fr-FR" sz="1050">
                          <a:solidFill>
                            <a:schemeClr val="bg2"/>
                          </a:solidFill>
                        </a:rPr>
                        <a:t>cT1</a:t>
                      </a:r>
                    </a:p>
                    <a:p>
                      <a:pPr marL="0" indent="176213">
                        <a:lnSpc>
                          <a:spcPts val="1100"/>
                        </a:lnSpc>
                      </a:pPr>
                      <a:r>
                        <a:rPr lang="fr-FR" sz="1050">
                          <a:solidFill>
                            <a:schemeClr val="bg2"/>
                          </a:solidFill>
                        </a:rPr>
                        <a:t>cT2</a:t>
                      </a:r>
                    </a:p>
                    <a:p>
                      <a:pPr marL="0" indent="176213">
                        <a:lnSpc>
                          <a:spcPts val="1100"/>
                        </a:lnSpc>
                      </a:pPr>
                      <a:r>
                        <a:rPr lang="fr-FR" sz="1050">
                          <a:solidFill>
                            <a:schemeClr val="bg2"/>
                          </a:solidFill>
                        </a:rPr>
                        <a:t>cT3-4</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ts val="1100"/>
                        </a:lnSpc>
                      </a:pPr>
                      <a:r>
                        <a:rPr lang="fr-FR" sz="1050" b="1">
                          <a:solidFill>
                            <a:schemeClr val="tx2"/>
                          </a:solidFill>
                        </a:rPr>
                        <a:t>64 (38%)</a:t>
                      </a:r>
                    </a:p>
                    <a:p>
                      <a:pPr algn="ctr">
                        <a:lnSpc>
                          <a:spcPts val="1100"/>
                        </a:lnSpc>
                      </a:pPr>
                      <a:r>
                        <a:rPr lang="fr-FR" sz="1050" b="1">
                          <a:solidFill>
                            <a:schemeClr val="tx2"/>
                          </a:solidFill>
                        </a:rPr>
                        <a:t>95 (56%)</a:t>
                      </a:r>
                    </a:p>
                    <a:p>
                      <a:pPr algn="ctr">
                        <a:lnSpc>
                          <a:spcPts val="1100"/>
                        </a:lnSpc>
                      </a:pPr>
                      <a:r>
                        <a:rPr lang="fr-FR" sz="1050" b="1">
                          <a:solidFill>
                            <a:schemeClr val="tx2"/>
                          </a:solidFill>
                        </a:rPr>
                        <a:t>10 (6%)</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r>
                        <a:rPr lang="en-US" sz="1050" b="1">
                          <a:solidFill>
                            <a:schemeClr val="tx2"/>
                          </a:solidFill>
                        </a:rPr>
                        <a:t>54 (39%)</a:t>
                      </a:r>
                    </a:p>
                    <a:p>
                      <a:pPr algn="ctr" defTabSz="600075">
                        <a:lnSpc>
                          <a:spcPts val="1100"/>
                        </a:lnSpc>
                        <a:defRPr/>
                      </a:pPr>
                      <a:r>
                        <a:rPr lang="en-US" sz="1050" b="1">
                          <a:solidFill>
                            <a:schemeClr val="tx2"/>
                          </a:solidFill>
                        </a:rPr>
                        <a:t>72 (53%)</a:t>
                      </a:r>
                    </a:p>
                    <a:p>
                      <a:pPr algn="ctr" defTabSz="600075">
                        <a:lnSpc>
                          <a:spcPts val="1100"/>
                        </a:lnSpc>
                        <a:defRPr/>
                      </a:pPr>
                      <a:r>
                        <a:rPr lang="en-US" sz="1050" b="1">
                          <a:solidFill>
                            <a:schemeClr val="tx2"/>
                          </a:solidFill>
                        </a:rPr>
                        <a:t>11 (8%)</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521227">
                <a:tc>
                  <a:txBody>
                    <a:bodyPr/>
                    <a:lstStyle/>
                    <a:p>
                      <a:pPr marL="0" marR="0" lvl="0" indent="0" algn="l" defTabSz="457200" rtl="0" eaLnBrk="1" fontAlgn="auto" latinLnBrk="0" hangingPunct="1">
                        <a:lnSpc>
                          <a:spcPts val="1100"/>
                        </a:lnSpc>
                        <a:spcBef>
                          <a:spcPts val="0"/>
                        </a:spcBef>
                        <a:spcAft>
                          <a:spcPts val="0"/>
                        </a:spcAft>
                        <a:buClrTx/>
                        <a:buSzTx/>
                        <a:buFontTx/>
                        <a:buNone/>
                        <a:tabLst/>
                        <a:defRPr/>
                      </a:pPr>
                      <a:r>
                        <a:rPr lang="fr-FR" sz="1050">
                          <a:solidFill>
                            <a:schemeClr val="bg2"/>
                          </a:solidFill>
                        </a:rPr>
                        <a:t>N clinique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176213">
                        <a:lnSpc>
                          <a:spcPts val="1100"/>
                        </a:lnSpc>
                      </a:pPr>
                      <a:r>
                        <a:rPr lang="fr-FR" sz="1050">
                          <a:solidFill>
                            <a:schemeClr val="bg2"/>
                          </a:solidFill>
                        </a:rPr>
                        <a:t>cN0</a:t>
                      </a:r>
                    </a:p>
                    <a:p>
                      <a:pPr marL="0" indent="176213">
                        <a:lnSpc>
                          <a:spcPts val="1100"/>
                        </a:lnSpc>
                      </a:pPr>
                      <a:r>
                        <a:rPr lang="fr-FR" sz="1050">
                          <a:solidFill>
                            <a:schemeClr val="bg2"/>
                          </a:solidFill>
                        </a:rPr>
                        <a:t>cN1</a:t>
                      </a:r>
                    </a:p>
                    <a:p>
                      <a:pPr marL="0" indent="176213">
                        <a:lnSpc>
                          <a:spcPts val="1100"/>
                        </a:lnSpc>
                      </a:pPr>
                      <a:r>
                        <a:rPr lang="fr-FR" sz="1050">
                          <a:solidFill>
                            <a:schemeClr val="bg2"/>
                          </a:solidFill>
                        </a:rPr>
                        <a:t>cN2-3</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ts val="1100"/>
                        </a:lnSpc>
                      </a:pPr>
                      <a:r>
                        <a:rPr lang="fr-FR" sz="1050" b="1">
                          <a:solidFill>
                            <a:schemeClr val="tx2"/>
                          </a:solidFill>
                        </a:rPr>
                        <a:t>125 (74%)</a:t>
                      </a:r>
                    </a:p>
                    <a:p>
                      <a:pPr algn="ctr">
                        <a:lnSpc>
                          <a:spcPts val="1100"/>
                        </a:lnSpc>
                      </a:pPr>
                      <a:r>
                        <a:rPr lang="fr-FR" sz="1050" b="1">
                          <a:solidFill>
                            <a:schemeClr val="tx2"/>
                          </a:solidFill>
                        </a:rPr>
                        <a:t>39 (23%)</a:t>
                      </a:r>
                    </a:p>
                    <a:p>
                      <a:pPr algn="ctr">
                        <a:lnSpc>
                          <a:spcPts val="1100"/>
                        </a:lnSpc>
                      </a:pPr>
                      <a:r>
                        <a:rPr lang="fr-FR" sz="1050" b="1">
                          <a:solidFill>
                            <a:schemeClr val="tx2"/>
                          </a:solidFill>
                        </a:rPr>
                        <a:t>5 (3%)</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r>
                        <a:rPr lang="en-US" sz="1050" b="1">
                          <a:solidFill>
                            <a:schemeClr val="tx2"/>
                          </a:solidFill>
                        </a:rPr>
                        <a:t>102 (74,5%)</a:t>
                      </a:r>
                    </a:p>
                    <a:p>
                      <a:pPr algn="ctr" defTabSz="600075">
                        <a:lnSpc>
                          <a:spcPts val="1100"/>
                        </a:lnSpc>
                        <a:defRPr/>
                      </a:pPr>
                      <a:r>
                        <a:rPr lang="en-US" sz="1050" b="1">
                          <a:solidFill>
                            <a:schemeClr val="tx2"/>
                          </a:solidFill>
                        </a:rPr>
                        <a:t>30 (22%)</a:t>
                      </a:r>
                    </a:p>
                    <a:p>
                      <a:pPr algn="ctr" defTabSz="600075">
                        <a:lnSpc>
                          <a:spcPts val="1100"/>
                        </a:lnSpc>
                        <a:defRPr/>
                      </a:pPr>
                      <a:r>
                        <a:rPr lang="en-US" sz="1050" b="1">
                          <a:solidFill>
                            <a:schemeClr val="tx2"/>
                          </a:solidFill>
                        </a:rPr>
                        <a:t>5 (3,5)</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78603">
                <a:tc>
                  <a:txBody>
                    <a:bodyPr/>
                    <a:lstStyle/>
                    <a:p>
                      <a:pPr>
                        <a:lnSpc>
                          <a:spcPts val="1100"/>
                        </a:lnSpc>
                      </a:pPr>
                      <a:r>
                        <a:rPr lang="fr-FR" sz="1050">
                          <a:solidFill>
                            <a:schemeClr val="bg2"/>
                          </a:solidFill>
                        </a:rPr>
                        <a:t>Grade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176213">
                        <a:lnSpc>
                          <a:spcPts val="1100"/>
                        </a:lnSpc>
                      </a:pPr>
                      <a:r>
                        <a:rPr lang="fr-FR" sz="1050">
                          <a:solidFill>
                            <a:schemeClr val="bg2"/>
                          </a:solidFill>
                        </a:rPr>
                        <a:t>G2</a:t>
                      </a:r>
                    </a:p>
                    <a:p>
                      <a:pPr marL="0" indent="176213">
                        <a:lnSpc>
                          <a:spcPts val="1100"/>
                        </a:lnSpc>
                      </a:pPr>
                      <a:r>
                        <a:rPr lang="fr-FR" sz="1050">
                          <a:solidFill>
                            <a:schemeClr val="bg2"/>
                          </a:solidFill>
                        </a:rPr>
                        <a:t>G3</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ts val="1100"/>
                        </a:lnSpc>
                      </a:pPr>
                      <a:r>
                        <a:rPr lang="fr-FR" sz="1050" b="1">
                          <a:solidFill>
                            <a:schemeClr val="tx2"/>
                          </a:solidFill>
                        </a:rPr>
                        <a:t>10</a:t>
                      </a:r>
                      <a:r>
                        <a:rPr lang="fr-FR" sz="1050" b="1" baseline="0">
                          <a:solidFill>
                            <a:schemeClr val="tx2"/>
                          </a:solidFill>
                        </a:rPr>
                        <a:t> (5,9%)</a:t>
                      </a:r>
                      <a:endParaRPr lang="fr-FR" sz="1050" b="1">
                        <a:solidFill>
                          <a:schemeClr val="tx2"/>
                        </a:solidFill>
                      </a:endParaRPr>
                    </a:p>
                    <a:p>
                      <a:pPr algn="ctr">
                        <a:lnSpc>
                          <a:spcPts val="1100"/>
                        </a:lnSpc>
                      </a:pPr>
                      <a:r>
                        <a:rPr lang="fr-FR" sz="1050" b="1">
                          <a:solidFill>
                            <a:schemeClr val="tx2"/>
                          </a:solidFill>
                        </a:rPr>
                        <a:t>159 (94%)</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endParaRPr lang="en-US" sz="1050" b="1">
                        <a:solidFill>
                          <a:schemeClr val="tx2"/>
                        </a:solidFill>
                      </a:endParaRPr>
                    </a:p>
                    <a:p>
                      <a:pPr algn="ctr" defTabSz="600075">
                        <a:lnSpc>
                          <a:spcPts val="1100"/>
                        </a:lnSpc>
                        <a:defRPr/>
                      </a:pPr>
                      <a:r>
                        <a:rPr lang="en-US" sz="1050" b="1">
                          <a:solidFill>
                            <a:schemeClr val="tx2"/>
                          </a:solidFill>
                        </a:rPr>
                        <a:t>124 (90,5%)</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235978">
                <a:tc gridSpan="2">
                  <a:txBody>
                    <a:bodyPr/>
                    <a:lstStyle/>
                    <a:p>
                      <a:pPr>
                        <a:lnSpc>
                          <a:spcPts val="1100"/>
                        </a:lnSpc>
                      </a:pPr>
                      <a:r>
                        <a:rPr lang="fr-FR" sz="1050">
                          <a:solidFill>
                            <a:schemeClr val="bg2"/>
                          </a:solidFill>
                        </a:rPr>
                        <a:t>Inconnu</a:t>
                      </a: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a:txBody>
                    <a:bodyPr/>
                    <a:lstStyle/>
                    <a:p>
                      <a:pPr algn="ctr">
                        <a:lnSpc>
                          <a:spcPts val="1100"/>
                        </a:lnSpc>
                      </a:pPr>
                      <a:endParaRPr lang="fr-FR" sz="1050" b="1">
                        <a:solidFill>
                          <a:schemeClr val="tx2"/>
                        </a:solidFill>
                      </a:endParaRP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defTabSz="600075">
                        <a:lnSpc>
                          <a:spcPts val="1100"/>
                        </a:lnSpc>
                        <a:defRPr/>
                      </a:pPr>
                      <a:r>
                        <a:rPr lang="en-US" sz="1050" b="1">
                          <a:solidFill>
                            <a:schemeClr val="tx2"/>
                          </a:solidFill>
                        </a:rPr>
                        <a:t>1 (0,7%)</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9"/>
                  </a:ext>
                </a:extLst>
              </a:tr>
              <a:tr h="235978">
                <a:tc gridSpan="2">
                  <a:txBody>
                    <a:bodyPr/>
                    <a:lstStyle/>
                    <a:p>
                      <a:pPr marL="0" indent="176213">
                        <a:lnSpc>
                          <a:spcPts val="1100"/>
                        </a:lnSpc>
                      </a:pPr>
                      <a:r>
                        <a:rPr lang="fr-FR" sz="1050">
                          <a:solidFill>
                            <a:schemeClr val="bg2"/>
                          </a:solidFill>
                        </a:rPr>
                        <a:t>Ki-67 (</a:t>
                      </a:r>
                      <a:r>
                        <a:rPr lang="fr-FR" sz="1050" err="1">
                          <a:solidFill>
                            <a:schemeClr val="bg2"/>
                          </a:solidFill>
                        </a:rPr>
                        <a:t>median</a:t>
                      </a:r>
                      <a:r>
                        <a:rPr lang="fr-FR" sz="1050">
                          <a:solidFill>
                            <a:schemeClr val="bg2"/>
                          </a:solidFill>
                        </a:rPr>
                        <a:t>)</a:t>
                      </a:r>
                    </a:p>
                  </a:txBody>
                  <a:tcPr marL="92549" marR="92549">
                    <a:lnL w="12700" cap="flat" cmpd="sng" algn="ctr">
                      <a:solidFill>
                        <a:schemeClr val="bg1"/>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lnSpc>
                          <a:spcPts val="1100"/>
                        </a:lnSpc>
                      </a:pPr>
                      <a:r>
                        <a:rPr lang="fr-FR" sz="1050" b="1">
                          <a:solidFill>
                            <a:schemeClr val="tx2"/>
                          </a:solidFill>
                        </a:rPr>
                        <a:t>75%</a:t>
                      </a:r>
                    </a:p>
                  </a:txBody>
                  <a:tcPr marL="92549" marR="92549">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lnSpc>
                          <a:spcPts val="1100"/>
                        </a:lnSpc>
                        <a:defRPr/>
                      </a:pPr>
                      <a:r>
                        <a:rPr lang="en-US" sz="1050" b="1">
                          <a:solidFill>
                            <a:schemeClr val="tx2"/>
                          </a:solidFill>
                        </a:rPr>
                        <a:t>75%</a:t>
                      </a:r>
                    </a:p>
                  </a:txBody>
                  <a:tcPr marL="92549" marR="92549">
                    <a:lnL w="9525"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12" name="Espace réservé du contenu 6"/>
          <p:cNvSpPr txBox="1">
            <a:spLocks/>
          </p:cNvSpPr>
          <p:nvPr/>
        </p:nvSpPr>
        <p:spPr>
          <a:xfrm>
            <a:off x="254078" y="4024052"/>
            <a:ext cx="4534744" cy="363222"/>
          </a:xfrm>
          <a:prstGeom prst="rect">
            <a:avLst/>
          </a:prstGeom>
        </p:spPr>
        <p:txBody>
          <a:bodyPr vert="horz" lIns="91440" tIns="45720" rIns="91440" bIns="45720" rtlCol="0">
            <a:normAutofit fontScale="92500"/>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fr-FR" sz="800">
                <a:solidFill>
                  <a:prstClr val="black"/>
                </a:solidFill>
              </a:rPr>
              <a:t>Chimiothérapie standard (4xEC) recommandée après chirurgie /Biopsie à 12 semaines si non </a:t>
            </a:r>
            <a:r>
              <a:rPr lang="fr-FR" sz="800" err="1">
                <a:solidFill>
                  <a:prstClr val="black"/>
                </a:solidFill>
              </a:rPr>
              <a:t>pCR</a:t>
            </a:r>
            <a:r>
              <a:rPr lang="fr-FR" sz="800">
                <a:solidFill>
                  <a:prstClr val="black"/>
                </a:solidFill>
              </a:rPr>
              <a:t> clinique</a:t>
            </a:r>
            <a:br>
              <a:rPr lang="fr-FR" sz="800">
                <a:solidFill>
                  <a:prstClr val="black"/>
                </a:solidFill>
              </a:rPr>
            </a:br>
            <a:endParaRPr lang="fr-FR" sz="800">
              <a:solidFill>
                <a:prstClr val="black"/>
              </a:solidFill>
            </a:endParaRPr>
          </a:p>
        </p:txBody>
      </p:sp>
      <p:sp>
        <p:nvSpPr>
          <p:cNvPr id="13" name="Rectangle 12"/>
          <p:cNvSpPr/>
          <p:nvPr/>
        </p:nvSpPr>
        <p:spPr>
          <a:xfrm>
            <a:off x="168064" y="1736436"/>
            <a:ext cx="4874991" cy="21336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709081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Etude WSG-ADAPT-TN : vers </a:t>
            </a:r>
            <a:r>
              <a:rPr lang="en-US" err="1"/>
              <a:t>une</a:t>
            </a:r>
            <a:r>
              <a:rPr lang="en-US"/>
              <a:t> </a:t>
            </a:r>
            <a:r>
              <a:rPr lang="en-US" err="1"/>
              <a:t>désescalade</a:t>
            </a:r>
            <a:r>
              <a:rPr lang="en-US"/>
              <a:t> </a:t>
            </a:r>
            <a:r>
              <a:rPr lang="en-US" err="1"/>
              <a:t>dans</a:t>
            </a:r>
            <a:r>
              <a:rPr lang="en-US"/>
              <a:t> les TNBC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109</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sp>
        <p:nvSpPr>
          <p:cNvPr id="13" name="ZoneTexte 12"/>
          <p:cNvSpPr txBox="1"/>
          <p:nvPr/>
        </p:nvSpPr>
        <p:spPr>
          <a:xfrm>
            <a:off x="3159760" y="4194127"/>
            <a:ext cx="6363854" cy="646331"/>
          </a:xfrm>
          <a:prstGeom prst="rect">
            <a:avLst/>
          </a:prstGeom>
          <a:noFill/>
        </p:spPr>
        <p:txBody>
          <a:bodyPr wrap="square" rtlCol="0">
            <a:spAutoFit/>
          </a:bodyPr>
          <a:lstStyle/>
          <a:p>
            <a:r>
              <a:rPr lang="fr-FR" b="1">
                <a:solidFill>
                  <a:srgbClr val="1F497D"/>
                </a:solidFill>
              </a:rPr>
              <a:t>Carboplatine augmente la pCR</a:t>
            </a:r>
          </a:p>
          <a:p>
            <a:r>
              <a:rPr lang="fr-FR" b="1">
                <a:solidFill>
                  <a:srgbClr val="1F497D"/>
                </a:solidFill>
              </a:rPr>
              <a:t>La pCR est pronostic</a:t>
            </a:r>
          </a:p>
        </p:txBody>
      </p:sp>
      <p:cxnSp>
        <p:nvCxnSpPr>
          <p:cNvPr id="14" name="Connecteur droit 13"/>
          <p:cNvCxnSpPr/>
          <p:nvPr/>
        </p:nvCxnSpPr>
        <p:spPr>
          <a:xfrm>
            <a:off x="3159760" y="4313093"/>
            <a:ext cx="0" cy="468000"/>
          </a:xfrm>
          <a:prstGeom prst="line">
            <a:avLst/>
          </a:prstGeom>
          <a:ln w="28575">
            <a:solidFill>
              <a:schemeClr val="accent1">
                <a:lumMod val="20000"/>
                <a:lumOff val="8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5" name="Graphique 14"/>
          <p:cNvGraphicFramePr/>
          <p:nvPr>
            <p:extLst/>
          </p:nvPr>
        </p:nvGraphicFramePr>
        <p:xfrm>
          <a:off x="657023" y="1860151"/>
          <a:ext cx="3867554" cy="1901952"/>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79"/>
          <p:cNvSpPr txBox="1">
            <a:spLocks noChangeArrowheads="1"/>
          </p:cNvSpPr>
          <p:nvPr/>
        </p:nvSpPr>
        <p:spPr bwMode="gray">
          <a:xfrm rot="16200000">
            <a:off x="-50248" y="2553784"/>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pCR</a:t>
            </a:r>
            <a:r>
              <a:rPr lang="en-GB" sz="1000">
                <a:solidFill>
                  <a:prstClr val="black">
                    <a:lumMod val="65000"/>
                    <a:lumOff val="35000"/>
                  </a:prstClr>
                </a:solidFill>
                <a:latin typeface="Arial" panose="020B0604020202020204" pitchFamily="34" charset="0"/>
                <a:cs typeface="Arial" panose="020B0604020202020204" pitchFamily="34" charset="0"/>
              </a:rPr>
              <a:t> , %</a:t>
            </a:r>
          </a:p>
        </p:txBody>
      </p:sp>
      <p:graphicFrame>
        <p:nvGraphicFramePr>
          <p:cNvPr id="19" name="Graphique 18"/>
          <p:cNvGraphicFramePr/>
          <p:nvPr>
            <p:extLst/>
          </p:nvPr>
        </p:nvGraphicFramePr>
        <p:xfrm>
          <a:off x="4705562" y="1860152"/>
          <a:ext cx="3867554" cy="1901952"/>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 Box 79"/>
          <p:cNvSpPr txBox="1">
            <a:spLocks noChangeArrowheads="1"/>
          </p:cNvSpPr>
          <p:nvPr/>
        </p:nvSpPr>
        <p:spPr bwMode="gray">
          <a:xfrm rot="16200000">
            <a:off x="3970583" y="255378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
        <p:nvSpPr>
          <p:cNvPr id="26" name="Rectangle 25"/>
          <p:cNvSpPr/>
          <p:nvPr/>
        </p:nvSpPr>
        <p:spPr>
          <a:xfrm>
            <a:off x="657023" y="1551609"/>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27" name="Text Box 79"/>
          <p:cNvSpPr txBox="1">
            <a:spLocks noChangeArrowheads="1"/>
          </p:cNvSpPr>
          <p:nvPr/>
        </p:nvSpPr>
        <p:spPr bwMode="gray">
          <a:xfrm>
            <a:off x="1450283" y="3562049"/>
            <a:ext cx="1407803"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A-(Nab-Paclitaxel, Gemotabine)</a:t>
            </a:r>
          </a:p>
        </p:txBody>
      </p:sp>
      <p:sp>
        <p:nvSpPr>
          <p:cNvPr id="28" name="Text Box 79"/>
          <p:cNvSpPr txBox="1">
            <a:spLocks noChangeArrowheads="1"/>
          </p:cNvSpPr>
          <p:nvPr/>
        </p:nvSpPr>
        <p:spPr bwMode="gray">
          <a:xfrm>
            <a:off x="5408329" y="3762104"/>
            <a:ext cx="269402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29" name="Rectangle 28"/>
          <p:cNvSpPr/>
          <p:nvPr/>
        </p:nvSpPr>
        <p:spPr>
          <a:xfrm>
            <a:off x="4705563" y="1551609"/>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0" name="ZoneTexte 29"/>
          <p:cNvSpPr txBox="1"/>
          <p:nvPr/>
        </p:nvSpPr>
        <p:spPr>
          <a:xfrm>
            <a:off x="5932476" y="1213352"/>
            <a:ext cx="1572417" cy="523220"/>
          </a:xfrm>
          <a:prstGeom prst="rect">
            <a:avLst/>
          </a:prstGeom>
          <a:solidFill>
            <a:schemeClr val="bg1"/>
          </a:solidFill>
        </p:spPr>
        <p:txBody>
          <a:bodyPr wrap="square" rtlCol="0">
            <a:spAutoFit/>
          </a:bodyPr>
          <a:lstStyle/>
          <a:p>
            <a:pPr algn="ctr"/>
            <a:r>
              <a:rPr lang="en-US" sz="1400" b="1" err="1">
                <a:solidFill>
                  <a:srgbClr val="1F497D"/>
                </a:solidFill>
              </a:rPr>
              <a:t>Survie</a:t>
            </a:r>
            <a:r>
              <a:rPr lang="en-US" sz="1400" b="1">
                <a:solidFill>
                  <a:srgbClr val="1F497D"/>
                </a:solidFill>
              </a:rPr>
              <a:t> sans </a:t>
            </a:r>
            <a:r>
              <a:rPr lang="en-US" sz="1400" b="1" err="1">
                <a:solidFill>
                  <a:srgbClr val="1F497D"/>
                </a:solidFill>
              </a:rPr>
              <a:t>évènement</a:t>
            </a:r>
            <a:endParaRPr lang="en-US" sz="1400" b="1">
              <a:solidFill>
                <a:srgbClr val="1F497D"/>
              </a:solidFill>
            </a:endParaRPr>
          </a:p>
        </p:txBody>
      </p:sp>
      <p:sp>
        <p:nvSpPr>
          <p:cNvPr id="31" name="ZoneTexte 30"/>
          <p:cNvSpPr txBox="1"/>
          <p:nvPr/>
        </p:nvSpPr>
        <p:spPr>
          <a:xfrm>
            <a:off x="1228497" y="1213352"/>
            <a:ext cx="2870892" cy="523220"/>
          </a:xfrm>
          <a:prstGeom prst="rect">
            <a:avLst/>
          </a:prstGeom>
          <a:solidFill>
            <a:schemeClr val="bg1"/>
          </a:solidFill>
        </p:spPr>
        <p:txBody>
          <a:bodyPr wrap="square" rtlCol="0">
            <a:spAutoFit/>
          </a:bodyPr>
          <a:lstStyle/>
          <a:p>
            <a:pPr algn="ctr"/>
            <a:r>
              <a:rPr lang="en-US" sz="1400" b="1" err="1">
                <a:solidFill>
                  <a:srgbClr val="1F497D"/>
                </a:solidFill>
              </a:rPr>
              <a:t>pCR</a:t>
            </a:r>
            <a:r>
              <a:rPr lang="en-US" sz="1400" b="1">
                <a:solidFill>
                  <a:srgbClr val="1F497D"/>
                </a:solidFill>
              </a:rPr>
              <a:t> (ypT0/is, ypN0) &amp; total </a:t>
            </a:r>
            <a:r>
              <a:rPr lang="en-US" sz="1400" b="1" err="1">
                <a:solidFill>
                  <a:srgbClr val="1F497D"/>
                </a:solidFill>
              </a:rPr>
              <a:t>pCR</a:t>
            </a:r>
            <a:r>
              <a:rPr lang="en-US" sz="1400" b="1">
                <a:solidFill>
                  <a:srgbClr val="1F497D"/>
                </a:solidFill>
              </a:rPr>
              <a:t> (</a:t>
            </a:r>
            <a:r>
              <a:rPr lang="en-US" sz="1400" b="1" err="1">
                <a:solidFill>
                  <a:srgbClr val="1F497D"/>
                </a:solidFill>
              </a:rPr>
              <a:t>ypT</a:t>
            </a:r>
            <a:r>
              <a:rPr lang="en-US" sz="1400" b="1">
                <a:solidFill>
                  <a:srgbClr val="1F497D"/>
                </a:solidFill>
              </a:rPr>
              <a:t>/ypN0) </a:t>
            </a:r>
            <a:r>
              <a:rPr lang="en-US" sz="1400" b="1" err="1">
                <a:solidFill>
                  <a:srgbClr val="1F497D"/>
                </a:solidFill>
              </a:rPr>
              <a:t>selon</a:t>
            </a:r>
            <a:r>
              <a:rPr lang="en-US" sz="1400" b="1">
                <a:solidFill>
                  <a:srgbClr val="1F497D"/>
                </a:solidFill>
              </a:rPr>
              <a:t> bras de </a:t>
            </a:r>
            <a:r>
              <a:rPr lang="en-US" sz="1400" b="1" err="1">
                <a:solidFill>
                  <a:srgbClr val="1F497D"/>
                </a:solidFill>
              </a:rPr>
              <a:t>traitement</a:t>
            </a:r>
            <a:endParaRPr lang="en-US" sz="1400" b="1">
              <a:solidFill>
                <a:srgbClr val="1F497D"/>
              </a:solidFill>
            </a:endParaRPr>
          </a:p>
        </p:txBody>
      </p:sp>
      <p:grpSp>
        <p:nvGrpSpPr>
          <p:cNvPr id="34" name="Groupe 33"/>
          <p:cNvGrpSpPr/>
          <p:nvPr/>
        </p:nvGrpSpPr>
        <p:grpSpPr>
          <a:xfrm>
            <a:off x="5562880" y="2960905"/>
            <a:ext cx="1848294" cy="556262"/>
            <a:chOff x="2581800" y="2753933"/>
            <a:chExt cx="1848294" cy="876112"/>
          </a:xfrm>
        </p:grpSpPr>
        <p:sp>
          <p:nvSpPr>
            <p:cNvPr id="35" name="Text Box 79"/>
            <p:cNvSpPr txBox="1">
              <a:spLocks noChangeArrowheads="1"/>
            </p:cNvSpPr>
            <p:nvPr/>
          </p:nvSpPr>
          <p:spPr bwMode="gray">
            <a:xfrm>
              <a:off x="2853522" y="2753933"/>
              <a:ext cx="1576572"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pCR (ypT0/ypN0)</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Non pCR</a:t>
              </a:r>
            </a:p>
          </p:txBody>
        </p:sp>
        <p:cxnSp>
          <p:nvCxnSpPr>
            <p:cNvPr id="36" name="Connecteur droit 35"/>
            <p:cNvCxnSpPr/>
            <p:nvPr/>
          </p:nvCxnSpPr>
          <p:spPr>
            <a:xfrm>
              <a:off x="2581800" y="3172120"/>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7" name="Connecteur droit 36"/>
            <p:cNvCxnSpPr/>
            <p:nvPr/>
          </p:nvCxnSpPr>
          <p:spPr>
            <a:xfrm>
              <a:off x="2581800" y="2953509"/>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38"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i="1">
                  <a:solidFill>
                    <a:srgbClr val="595959"/>
                  </a:solidFill>
                  <a:latin typeface="Arial" panose="020B0604020202020204" pitchFamily="34" charset="0"/>
                  <a:cs typeface="Arial" panose="020B0604020202020204" pitchFamily="34" charset="0"/>
                </a:rPr>
                <a:t>p&lt;0,001</a:t>
              </a:r>
            </a:p>
          </p:txBody>
        </p:sp>
      </p:grpSp>
      <p:sp>
        <p:nvSpPr>
          <p:cNvPr id="3" name="Forme libre 2"/>
          <p:cNvSpPr/>
          <p:nvPr/>
        </p:nvSpPr>
        <p:spPr>
          <a:xfrm>
            <a:off x="5344789" y="1933996"/>
            <a:ext cx="3099250" cy="570489"/>
          </a:xfrm>
          <a:custGeom>
            <a:avLst/>
            <a:gdLst>
              <a:gd name="connsiteX0" fmla="*/ 2828167 w 2828167"/>
              <a:gd name="connsiteY0" fmla="*/ 570489 h 570489"/>
              <a:gd name="connsiteX1" fmla="*/ 2229356 w 2828167"/>
              <a:gd name="connsiteY1" fmla="*/ 570489 h 570489"/>
              <a:gd name="connsiteX2" fmla="*/ 2205080 w 2828167"/>
              <a:gd name="connsiteY2" fmla="*/ 546213 h 570489"/>
              <a:gd name="connsiteX3" fmla="*/ 2144390 w 2828167"/>
              <a:gd name="connsiteY3" fmla="*/ 546213 h 570489"/>
              <a:gd name="connsiteX4" fmla="*/ 2099884 w 2828167"/>
              <a:gd name="connsiteY4" fmla="*/ 493615 h 570489"/>
              <a:gd name="connsiteX5" fmla="*/ 2043239 w 2828167"/>
              <a:gd name="connsiteY5" fmla="*/ 485523 h 570489"/>
              <a:gd name="connsiteX6" fmla="*/ 1929951 w 2828167"/>
              <a:gd name="connsiteY6" fmla="*/ 449108 h 570489"/>
              <a:gd name="connsiteX7" fmla="*/ 1909721 w 2828167"/>
              <a:gd name="connsiteY7" fmla="*/ 436970 h 570489"/>
              <a:gd name="connsiteX8" fmla="*/ 1853076 w 2828167"/>
              <a:gd name="connsiteY8" fmla="*/ 428878 h 570489"/>
              <a:gd name="connsiteX9" fmla="*/ 1772156 w 2828167"/>
              <a:gd name="connsiteY9" fmla="*/ 420786 h 570489"/>
              <a:gd name="connsiteX10" fmla="*/ 1622453 w 2828167"/>
              <a:gd name="connsiteY10" fmla="*/ 388418 h 570489"/>
              <a:gd name="connsiteX11" fmla="*/ 1561763 w 2828167"/>
              <a:gd name="connsiteY11" fmla="*/ 368188 h 570489"/>
              <a:gd name="connsiteX12" fmla="*/ 1464659 w 2828167"/>
              <a:gd name="connsiteY12" fmla="*/ 368188 h 570489"/>
              <a:gd name="connsiteX13" fmla="*/ 1440383 w 2828167"/>
              <a:gd name="connsiteY13" fmla="*/ 347958 h 570489"/>
              <a:gd name="connsiteX14" fmla="*/ 1403969 w 2828167"/>
              <a:gd name="connsiteY14" fmla="*/ 343912 h 570489"/>
              <a:gd name="connsiteX15" fmla="*/ 1375646 w 2828167"/>
              <a:gd name="connsiteY15" fmla="*/ 339866 h 570489"/>
              <a:gd name="connsiteX16" fmla="*/ 1355416 w 2828167"/>
              <a:gd name="connsiteY16" fmla="*/ 331774 h 570489"/>
              <a:gd name="connsiteX17" fmla="*/ 1270450 w 2828167"/>
              <a:gd name="connsiteY17" fmla="*/ 315590 h 570489"/>
              <a:gd name="connsiteX18" fmla="*/ 1217852 w 2828167"/>
              <a:gd name="connsiteY18" fmla="*/ 307498 h 570489"/>
              <a:gd name="connsiteX19" fmla="*/ 1177392 w 2828167"/>
              <a:gd name="connsiteY19" fmla="*/ 299406 h 570489"/>
              <a:gd name="connsiteX20" fmla="*/ 1068149 w 2828167"/>
              <a:gd name="connsiteY20" fmla="*/ 258946 h 570489"/>
              <a:gd name="connsiteX21" fmla="*/ 942723 w 2828167"/>
              <a:gd name="connsiteY21" fmla="*/ 206347 h 570489"/>
              <a:gd name="connsiteX22" fmla="*/ 829434 w 2828167"/>
              <a:gd name="connsiteY22" fmla="*/ 165887 h 570489"/>
              <a:gd name="connsiteX23" fmla="*/ 756606 w 2828167"/>
              <a:gd name="connsiteY23" fmla="*/ 141611 h 570489"/>
              <a:gd name="connsiteX24" fmla="*/ 687823 w 2828167"/>
              <a:gd name="connsiteY24" fmla="*/ 105197 h 570489"/>
              <a:gd name="connsiteX25" fmla="*/ 635225 w 2828167"/>
              <a:gd name="connsiteY25" fmla="*/ 80921 h 570489"/>
              <a:gd name="connsiteX26" fmla="*/ 562397 w 2828167"/>
              <a:gd name="connsiteY26" fmla="*/ 72829 h 570489"/>
              <a:gd name="connsiteX27" fmla="*/ 513845 w 2828167"/>
              <a:gd name="connsiteY27" fmla="*/ 48553 h 570489"/>
              <a:gd name="connsiteX28" fmla="*/ 388418 w 2828167"/>
              <a:gd name="connsiteY28" fmla="*/ 40461 h 570489"/>
              <a:gd name="connsiteX29" fmla="*/ 347958 w 2828167"/>
              <a:gd name="connsiteY29" fmla="*/ 40461 h 570489"/>
              <a:gd name="connsiteX30" fmla="*/ 254899 w 2828167"/>
              <a:gd name="connsiteY30" fmla="*/ 40461 h 570489"/>
              <a:gd name="connsiteX31" fmla="*/ 214439 w 2828167"/>
              <a:gd name="connsiteY31" fmla="*/ 40461 h 570489"/>
              <a:gd name="connsiteX32" fmla="*/ 0 w 2828167"/>
              <a:gd name="connsiteY32" fmla="*/ 0 h 57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8167" h="570489">
                <a:moveTo>
                  <a:pt x="2828167" y="570489"/>
                </a:moveTo>
                <a:lnTo>
                  <a:pt x="2229356" y="570489"/>
                </a:lnTo>
                <a:lnTo>
                  <a:pt x="2205080" y="546213"/>
                </a:lnTo>
                <a:lnTo>
                  <a:pt x="2144390" y="546213"/>
                </a:lnTo>
                <a:lnTo>
                  <a:pt x="2099884" y="493615"/>
                </a:lnTo>
                <a:lnTo>
                  <a:pt x="2043239" y="485523"/>
                </a:lnTo>
                <a:lnTo>
                  <a:pt x="1929951" y="449108"/>
                </a:lnTo>
                <a:lnTo>
                  <a:pt x="1909721" y="436970"/>
                </a:lnTo>
                <a:cubicBezTo>
                  <a:pt x="1863971" y="427820"/>
                  <a:pt x="1883015" y="428878"/>
                  <a:pt x="1853076" y="428878"/>
                </a:cubicBezTo>
                <a:lnTo>
                  <a:pt x="1772156" y="420786"/>
                </a:lnTo>
                <a:lnTo>
                  <a:pt x="1622453" y="388418"/>
                </a:lnTo>
                <a:lnTo>
                  <a:pt x="1561763" y="368188"/>
                </a:lnTo>
                <a:lnTo>
                  <a:pt x="1464659" y="368188"/>
                </a:lnTo>
                <a:lnTo>
                  <a:pt x="1440383" y="347958"/>
                </a:lnTo>
                <a:cubicBezTo>
                  <a:pt x="1428245" y="346609"/>
                  <a:pt x="1416016" y="345920"/>
                  <a:pt x="1403969" y="343912"/>
                </a:cubicBezTo>
                <a:cubicBezTo>
                  <a:pt x="1369457" y="338160"/>
                  <a:pt x="1417919" y="339866"/>
                  <a:pt x="1375646" y="339866"/>
                </a:cubicBezTo>
                <a:lnTo>
                  <a:pt x="1355416" y="331774"/>
                </a:lnTo>
                <a:lnTo>
                  <a:pt x="1270450" y="315590"/>
                </a:lnTo>
                <a:cubicBezTo>
                  <a:pt x="1226023" y="306705"/>
                  <a:pt x="1243744" y="307498"/>
                  <a:pt x="1217852" y="307498"/>
                </a:cubicBezTo>
                <a:lnTo>
                  <a:pt x="1177392" y="299406"/>
                </a:lnTo>
                <a:lnTo>
                  <a:pt x="1068149" y="258946"/>
                </a:lnTo>
                <a:lnTo>
                  <a:pt x="942723" y="206347"/>
                </a:lnTo>
                <a:lnTo>
                  <a:pt x="829434" y="165887"/>
                </a:lnTo>
                <a:lnTo>
                  <a:pt x="756606" y="141611"/>
                </a:lnTo>
                <a:lnTo>
                  <a:pt x="687823" y="105197"/>
                </a:lnTo>
                <a:lnTo>
                  <a:pt x="635225" y="80921"/>
                </a:lnTo>
                <a:lnTo>
                  <a:pt x="562397" y="72829"/>
                </a:lnTo>
                <a:lnTo>
                  <a:pt x="513845" y="48553"/>
                </a:lnTo>
                <a:lnTo>
                  <a:pt x="388418" y="40461"/>
                </a:lnTo>
                <a:lnTo>
                  <a:pt x="347958" y="40461"/>
                </a:lnTo>
                <a:lnTo>
                  <a:pt x="254899" y="40461"/>
                </a:lnTo>
                <a:lnTo>
                  <a:pt x="214439" y="40461"/>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0" name="Text Box 79"/>
          <p:cNvSpPr txBox="1">
            <a:spLocks noChangeArrowheads="1"/>
          </p:cNvSpPr>
          <p:nvPr/>
        </p:nvSpPr>
        <p:spPr bwMode="gray">
          <a:xfrm>
            <a:off x="2811723" y="3562049"/>
            <a:ext cx="1407803"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B-(Nab-Paclitaxel, Carboplatin)</a:t>
            </a:r>
          </a:p>
        </p:txBody>
      </p:sp>
      <p:sp>
        <p:nvSpPr>
          <p:cNvPr id="7" name="Rectangle 6"/>
          <p:cNvSpPr/>
          <p:nvPr/>
        </p:nvSpPr>
        <p:spPr>
          <a:xfrm>
            <a:off x="1679204" y="2794000"/>
            <a:ext cx="482600" cy="743487"/>
          </a:xfrm>
          <a:prstGeom prst="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1" name="Rectangle 40"/>
          <p:cNvSpPr/>
          <p:nvPr/>
        </p:nvSpPr>
        <p:spPr>
          <a:xfrm>
            <a:off x="2944446" y="2326640"/>
            <a:ext cx="482600" cy="1210847"/>
          </a:xfrm>
          <a:prstGeom prst="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2" name="Rectangle 41"/>
          <p:cNvSpPr/>
          <p:nvPr/>
        </p:nvSpPr>
        <p:spPr>
          <a:xfrm>
            <a:off x="2215465" y="2860040"/>
            <a:ext cx="482600" cy="677447"/>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4" name="Rectangle 43"/>
          <p:cNvSpPr/>
          <p:nvPr/>
        </p:nvSpPr>
        <p:spPr>
          <a:xfrm>
            <a:off x="3473088" y="2362200"/>
            <a:ext cx="482600" cy="1175287"/>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5" name="Text Box 79"/>
          <p:cNvSpPr txBox="1">
            <a:spLocks noChangeArrowheads="1"/>
          </p:cNvSpPr>
          <p:nvPr/>
        </p:nvSpPr>
        <p:spPr bwMode="gray">
          <a:xfrm>
            <a:off x="1643323" y="3226421"/>
            <a:ext cx="5543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b="1">
                <a:solidFill>
                  <a:prstClr val="white"/>
                </a:solidFill>
                <a:latin typeface="Arial" panose="020B0604020202020204" pitchFamily="34" charset="0"/>
                <a:cs typeface="Arial" panose="020B0604020202020204" pitchFamily="34" charset="0"/>
              </a:rPr>
              <a:t>28,7</a:t>
            </a:r>
            <a:r>
              <a:rPr lang="en-GB" sz="800" b="1">
                <a:solidFill>
                  <a:prstClr val="white"/>
                </a:solidFill>
                <a:latin typeface="Arial" panose="020B0604020202020204" pitchFamily="34" charset="0"/>
                <a:cs typeface="Arial" panose="020B0604020202020204" pitchFamily="34" charset="0"/>
              </a:rPr>
              <a:t>%</a:t>
            </a:r>
            <a:endParaRPr lang="en-GB" sz="1000" b="1">
              <a:solidFill>
                <a:prstClr val="white"/>
              </a:solidFill>
              <a:latin typeface="Arial" panose="020B0604020202020204" pitchFamily="34" charset="0"/>
              <a:cs typeface="Arial" panose="020B0604020202020204" pitchFamily="34" charset="0"/>
            </a:endParaRPr>
          </a:p>
        </p:txBody>
      </p:sp>
      <p:sp>
        <p:nvSpPr>
          <p:cNvPr id="46" name="Text Box 79"/>
          <p:cNvSpPr txBox="1">
            <a:spLocks noChangeArrowheads="1"/>
          </p:cNvSpPr>
          <p:nvPr/>
        </p:nvSpPr>
        <p:spPr bwMode="gray">
          <a:xfrm>
            <a:off x="2179584" y="3226421"/>
            <a:ext cx="5543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b="1">
                <a:solidFill>
                  <a:prstClr val="white"/>
                </a:solidFill>
                <a:latin typeface="Arial" panose="020B0604020202020204" pitchFamily="34" charset="0"/>
                <a:cs typeface="Arial" panose="020B0604020202020204" pitchFamily="34" charset="0"/>
              </a:rPr>
              <a:t>25,8</a:t>
            </a:r>
            <a:r>
              <a:rPr lang="en-GB" sz="800" b="1">
                <a:solidFill>
                  <a:prstClr val="white"/>
                </a:solidFill>
                <a:latin typeface="Arial" panose="020B0604020202020204" pitchFamily="34" charset="0"/>
                <a:cs typeface="Arial" panose="020B0604020202020204" pitchFamily="34" charset="0"/>
              </a:rPr>
              <a:t>%</a:t>
            </a:r>
            <a:endParaRPr lang="en-GB" sz="1000" b="1">
              <a:solidFill>
                <a:prstClr val="white"/>
              </a:solidFill>
              <a:latin typeface="Arial" panose="020B0604020202020204" pitchFamily="34" charset="0"/>
              <a:cs typeface="Arial" panose="020B0604020202020204" pitchFamily="34" charset="0"/>
            </a:endParaRPr>
          </a:p>
        </p:txBody>
      </p:sp>
      <p:sp>
        <p:nvSpPr>
          <p:cNvPr id="47" name="Text Box 79"/>
          <p:cNvSpPr txBox="1">
            <a:spLocks noChangeArrowheads="1"/>
          </p:cNvSpPr>
          <p:nvPr/>
        </p:nvSpPr>
        <p:spPr bwMode="gray">
          <a:xfrm>
            <a:off x="2908565" y="3226421"/>
            <a:ext cx="5543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b="1">
                <a:solidFill>
                  <a:prstClr val="white"/>
                </a:solidFill>
                <a:latin typeface="Arial" panose="020B0604020202020204" pitchFamily="34" charset="0"/>
                <a:cs typeface="Arial" panose="020B0604020202020204" pitchFamily="34" charset="0"/>
              </a:rPr>
              <a:t>45,9</a:t>
            </a:r>
            <a:r>
              <a:rPr lang="en-GB" sz="800" b="1">
                <a:solidFill>
                  <a:prstClr val="white"/>
                </a:solidFill>
                <a:latin typeface="Arial" panose="020B0604020202020204" pitchFamily="34" charset="0"/>
                <a:cs typeface="Arial" panose="020B0604020202020204" pitchFamily="34" charset="0"/>
              </a:rPr>
              <a:t>%</a:t>
            </a:r>
            <a:endParaRPr lang="en-GB" sz="1000" b="1">
              <a:solidFill>
                <a:prstClr val="white"/>
              </a:solidFill>
              <a:latin typeface="Arial" panose="020B0604020202020204" pitchFamily="34" charset="0"/>
              <a:cs typeface="Arial" panose="020B0604020202020204" pitchFamily="34" charset="0"/>
            </a:endParaRPr>
          </a:p>
        </p:txBody>
      </p:sp>
      <p:sp>
        <p:nvSpPr>
          <p:cNvPr id="48" name="Text Box 79"/>
          <p:cNvSpPr txBox="1">
            <a:spLocks noChangeArrowheads="1"/>
          </p:cNvSpPr>
          <p:nvPr/>
        </p:nvSpPr>
        <p:spPr bwMode="gray">
          <a:xfrm>
            <a:off x="3437207" y="3226421"/>
            <a:ext cx="5543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b="1">
                <a:solidFill>
                  <a:prstClr val="white"/>
                </a:solidFill>
                <a:latin typeface="Arial" panose="020B0604020202020204" pitchFamily="34" charset="0"/>
                <a:cs typeface="Arial" panose="020B0604020202020204" pitchFamily="34" charset="0"/>
              </a:rPr>
              <a:t>45,2</a:t>
            </a:r>
            <a:r>
              <a:rPr lang="en-GB" sz="800" b="1">
                <a:solidFill>
                  <a:prstClr val="white"/>
                </a:solidFill>
                <a:latin typeface="Arial" panose="020B0604020202020204" pitchFamily="34" charset="0"/>
                <a:cs typeface="Arial" panose="020B0604020202020204" pitchFamily="34" charset="0"/>
              </a:rPr>
              <a:t>%</a:t>
            </a:r>
            <a:endParaRPr lang="en-GB" sz="1000" b="1">
              <a:solidFill>
                <a:prstClr val="white"/>
              </a:solidFill>
              <a:latin typeface="Arial" panose="020B0604020202020204" pitchFamily="34" charset="0"/>
              <a:cs typeface="Arial" panose="020B0604020202020204" pitchFamily="34" charset="0"/>
            </a:endParaRPr>
          </a:p>
        </p:txBody>
      </p:sp>
      <p:cxnSp>
        <p:nvCxnSpPr>
          <p:cNvPr id="9" name="Connecteur droit 8"/>
          <p:cNvCxnSpPr/>
          <p:nvPr/>
        </p:nvCxnSpPr>
        <p:spPr>
          <a:xfrm>
            <a:off x="1920504" y="2575560"/>
            <a:ext cx="0" cy="284480"/>
          </a:xfrm>
          <a:prstGeom prst="line">
            <a:avLst/>
          </a:prstGeom>
          <a:ln w="28575">
            <a:solidFill>
              <a:schemeClr val="accent5">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0" name="Connecteur droit 49"/>
          <p:cNvCxnSpPr/>
          <p:nvPr/>
        </p:nvCxnSpPr>
        <p:spPr>
          <a:xfrm>
            <a:off x="3185746" y="2123440"/>
            <a:ext cx="0" cy="284480"/>
          </a:xfrm>
          <a:prstGeom prst="line">
            <a:avLst/>
          </a:prstGeom>
          <a:ln w="28575">
            <a:solidFill>
              <a:schemeClr val="accent5">
                <a:lumMod val="60000"/>
                <a:lumOff val="40000"/>
              </a:schemeClr>
            </a:solidFill>
          </a:ln>
        </p:spPr>
        <p:style>
          <a:lnRef idx="2">
            <a:schemeClr val="accent1"/>
          </a:lnRef>
          <a:fillRef idx="0">
            <a:schemeClr val="accent1"/>
          </a:fillRef>
          <a:effectRef idx="1">
            <a:schemeClr val="accent1"/>
          </a:effectRef>
          <a:fontRef idx="minor">
            <a:schemeClr val="tx1"/>
          </a:fontRef>
        </p:style>
      </p:cxnSp>
      <p:cxnSp>
        <p:nvCxnSpPr>
          <p:cNvPr id="51" name="Connecteur droit 50"/>
          <p:cNvCxnSpPr/>
          <p:nvPr/>
        </p:nvCxnSpPr>
        <p:spPr>
          <a:xfrm>
            <a:off x="3714388" y="2123440"/>
            <a:ext cx="0" cy="28448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52" name="Connecteur droit 51"/>
          <p:cNvCxnSpPr/>
          <p:nvPr/>
        </p:nvCxnSpPr>
        <p:spPr>
          <a:xfrm>
            <a:off x="2456765" y="2651760"/>
            <a:ext cx="0" cy="28448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sp>
        <p:nvSpPr>
          <p:cNvPr id="53" name="Text Box 79"/>
          <p:cNvSpPr txBox="1">
            <a:spLocks noChangeArrowheads="1"/>
          </p:cNvSpPr>
          <p:nvPr/>
        </p:nvSpPr>
        <p:spPr bwMode="gray">
          <a:xfrm>
            <a:off x="1617923" y="2381374"/>
            <a:ext cx="6051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51/178</a:t>
            </a:r>
          </a:p>
        </p:txBody>
      </p:sp>
      <p:sp>
        <p:nvSpPr>
          <p:cNvPr id="54" name="Text Box 79"/>
          <p:cNvSpPr txBox="1">
            <a:spLocks noChangeArrowheads="1"/>
          </p:cNvSpPr>
          <p:nvPr/>
        </p:nvSpPr>
        <p:spPr bwMode="gray">
          <a:xfrm>
            <a:off x="2154184" y="2381374"/>
            <a:ext cx="6051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46/178</a:t>
            </a:r>
          </a:p>
        </p:txBody>
      </p:sp>
      <p:sp>
        <p:nvSpPr>
          <p:cNvPr id="55" name="Text Box 79"/>
          <p:cNvSpPr txBox="1">
            <a:spLocks noChangeArrowheads="1"/>
          </p:cNvSpPr>
          <p:nvPr/>
        </p:nvSpPr>
        <p:spPr bwMode="gray">
          <a:xfrm>
            <a:off x="2883165" y="1877219"/>
            <a:ext cx="6051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67/146</a:t>
            </a:r>
          </a:p>
        </p:txBody>
      </p:sp>
      <p:sp>
        <p:nvSpPr>
          <p:cNvPr id="56" name="Text Box 79"/>
          <p:cNvSpPr txBox="1">
            <a:spLocks noChangeArrowheads="1"/>
          </p:cNvSpPr>
          <p:nvPr/>
        </p:nvSpPr>
        <p:spPr bwMode="gray">
          <a:xfrm>
            <a:off x="3411807" y="1877219"/>
            <a:ext cx="60516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66/146</a:t>
            </a:r>
          </a:p>
        </p:txBody>
      </p:sp>
      <p:grpSp>
        <p:nvGrpSpPr>
          <p:cNvPr id="57" name="Groupe 56"/>
          <p:cNvGrpSpPr/>
          <p:nvPr/>
        </p:nvGrpSpPr>
        <p:grpSpPr>
          <a:xfrm>
            <a:off x="1501083" y="1836078"/>
            <a:ext cx="1179203" cy="400110"/>
            <a:chOff x="2581800" y="2753933"/>
            <a:chExt cx="1848294" cy="630173"/>
          </a:xfrm>
        </p:grpSpPr>
        <p:sp>
          <p:nvSpPr>
            <p:cNvPr id="58" name="Text Box 79"/>
            <p:cNvSpPr txBox="1">
              <a:spLocks noChangeArrowheads="1"/>
            </p:cNvSpPr>
            <p:nvPr/>
          </p:nvSpPr>
          <p:spPr bwMode="gray">
            <a:xfrm>
              <a:off x="2853522" y="2753933"/>
              <a:ext cx="1576572"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ypT0is,ypN0</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ypT0/ypN0</a:t>
              </a:r>
            </a:p>
          </p:txBody>
        </p:sp>
        <p:cxnSp>
          <p:nvCxnSpPr>
            <p:cNvPr id="59" name="Connecteur droit 58"/>
            <p:cNvCxnSpPr/>
            <p:nvPr/>
          </p:nvCxnSpPr>
          <p:spPr>
            <a:xfrm>
              <a:off x="2581800" y="3172120"/>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cxnSp>
          <p:nvCxnSpPr>
            <p:cNvPr id="60" name="Connecteur droit 59"/>
            <p:cNvCxnSpPr/>
            <p:nvPr/>
          </p:nvCxnSpPr>
          <p:spPr>
            <a:xfrm>
              <a:off x="2581800" y="2953509"/>
              <a:ext cx="297891" cy="0"/>
            </a:xfrm>
            <a:prstGeom prst="line">
              <a:avLst/>
            </a:prstGeom>
            <a:noFill/>
            <a:ln w="38100">
              <a:solidFill>
                <a:schemeClr val="accent5">
                  <a:lumMod val="60000"/>
                  <a:lumOff val="40000"/>
                </a:schemeClr>
              </a:solidFill>
            </a:ln>
            <a:effectLst/>
          </p:spPr>
          <p:style>
            <a:lnRef idx="1">
              <a:schemeClr val="accent1"/>
            </a:lnRef>
            <a:fillRef idx="3">
              <a:schemeClr val="accent1"/>
            </a:fillRef>
            <a:effectRef idx="2">
              <a:schemeClr val="accent1"/>
            </a:effectRef>
            <a:fontRef idx="minor">
              <a:schemeClr val="lt1"/>
            </a:fontRef>
          </p:style>
        </p:cxnSp>
      </p:grpSp>
    </p:spTree>
    <p:extLst>
      <p:ext uri="{BB962C8B-B14F-4D97-AF65-F5344CB8AC3E}">
        <p14:creationId xmlns:p14="http://schemas.microsoft.com/office/powerpoint/2010/main" val="36536036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FD55EFC-9727-423D-A7A0-DFDD8C46C6C2}"/>
              </a:ext>
            </a:extLst>
          </p:cNvPr>
          <p:cNvSpPr>
            <a:spLocks noGrp="1"/>
          </p:cNvSpPr>
          <p:nvPr>
            <p:ph type="title"/>
          </p:nvPr>
        </p:nvSpPr>
        <p:spPr/>
        <p:txBody>
          <a:bodyPr>
            <a:normAutofit/>
          </a:bodyPr>
          <a:lstStyle/>
          <a:p>
            <a:r>
              <a:rPr lang="fr-FR"/>
              <a:t>Résultats du GS et du curage, le cas échéant</a:t>
            </a:r>
          </a:p>
        </p:txBody>
      </p:sp>
      <p:graphicFrame>
        <p:nvGraphicFramePr>
          <p:cNvPr id="6"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2399107524"/>
              </p:ext>
            </p:extLst>
          </p:nvPr>
        </p:nvGraphicFramePr>
        <p:xfrm>
          <a:off x="396697" y="1760547"/>
          <a:ext cx="4058925" cy="2599682"/>
        </p:xfrm>
        <a:graphic>
          <a:graphicData uri="http://schemas.openxmlformats.org/drawingml/2006/table">
            <a:tbl>
              <a:tblPr firstRow="1" bandRow="1">
                <a:tableStyleId>{7DF18680-E054-41AD-8BC1-D1AEF772440D}</a:tableStyleId>
              </a:tblPr>
              <a:tblGrid>
                <a:gridCol w="2113747">
                  <a:extLst>
                    <a:ext uri="{9D8B030D-6E8A-4147-A177-3AD203B41FA5}">
                      <a16:colId xmlns:a16="http://schemas.microsoft.com/office/drawing/2014/main" val="20000"/>
                    </a:ext>
                  </a:extLst>
                </a:gridCol>
                <a:gridCol w="922712">
                  <a:extLst>
                    <a:ext uri="{9D8B030D-6E8A-4147-A177-3AD203B41FA5}">
                      <a16:colId xmlns:a16="http://schemas.microsoft.com/office/drawing/2014/main" val="20001"/>
                    </a:ext>
                  </a:extLst>
                </a:gridCol>
                <a:gridCol w="1022466">
                  <a:extLst>
                    <a:ext uri="{9D8B030D-6E8A-4147-A177-3AD203B41FA5}">
                      <a16:colId xmlns:a16="http://schemas.microsoft.com/office/drawing/2014/main" val="20002"/>
                    </a:ext>
                  </a:extLst>
                </a:gridCol>
              </a:tblGrid>
              <a:tr h="477564">
                <a:tc>
                  <a:txBody>
                    <a:bodyPr/>
                    <a:lstStyle/>
                    <a:p>
                      <a:endParaRPr lang="fr-FR" sz="1200" b="0">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latin typeface="Arial" panose="020B0604020202020204" pitchFamily="34" charset="0"/>
                          <a:cs typeface="Arial" panose="020B0604020202020204" pitchFamily="34" charset="0"/>
                        </a:rPr>
                        <a:t>Curage </a:t>
                      </a:r>
                      <a:br>
                        <a:rPr lang="fr-FR" sz="1200" b="0">
                          <a:latin typeface="Arial" panose="020B0604020202020204" pitchFamily="34" charset="0"/>
                          <a:cs typeface="Arial" panose="020B0604020202020204" pitchFamily="34" charset="0"/>
                        </a:rPr>
                      </a:br>
                      <a:r>
                        <a:rPr lang="fr-FR" sz="1200" b="0">
                          <a:latin typeface="Arial" panose="020B0604020202020204" pitchFamily="34" charset="0"/>
                          <a:cs typeface="Arial" panose="020B0604020202020204" pitchFamily="34" charset="0"/>
                        </a:rPr>
                        <a:t>(744</a:t>
                      </a:r>
                      <a:r>
                        <a:rPr lang="fr-FR" sz="1200" b="0" baseline="0">
                          <a:latin typeface="Arial" panose="020B0604020202020204" pitchFamily="34" charset="0"/>
                          <a:cs typeface="Arial" panose="020B0604020202020204" pitchFamily="34" charset="0"/>
                        </a:rPr>
                        <a:t> pts)</a:t>
                      </a:r>
                      <a:endParaRPr lang="fr-FR" sz="1200" b="0">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latin typeface="Arial" panose="020B0604020202020204" pitchFamily="34" charset="0"/>
                          <a:cs typeface="Arial" panose="020B0604020202020204" pitchFamily="34" charset="0"/>
                        </a:rPr>
                        <a:t>RT </a:t>
                      </a:r>
                      <a:r>
                        <a:rPr lang="fr-FR" sz="1200" b="0" err="1">
                          <a:latin typeface="Arial" panose="020B0604020202020204" pitchFamily="34" charset="0"/>
                          <a:cs typeface="Arial" panose="020B0604020202020204" pitchFamily="34" charset="0"/>
                        </a:rPr>
                        <a:t>axil</a:t>
                      </a:r>
                      <a:r>
                        <a:rPr lang="fr-FR" sz="1200" b="0">
                          <a:latin typeface="Arial" panose="020B0604020202020204" pitchFamily="34" charset="0"/>
                          <a:cs typeface="Arial" panose="020B0604020202020204" pitchFamily="34" charset="0"/>
                        </a:rPr>
                        <a:t>. </a:t>
                      </a:r>
                      <a:br>
                        <a:rPr lang="fr-FR" sz="1200" b="0">
                          <a:latin typeface="Arial" panose="020B0604020202020204" pitchFamily="34" charset="0"/>
                          <a:cs typeface="Arial" panose="020B0604020202020204" pitchFamily="34" charset="0"/>
                        </a:rPr>
                      </a:br>
                      <a:r>
                        <a:rPr lang="fr-FR" sz="1200" b="0">
                          <a:latin typeface="Arial" panose="020B0604020202020204" pitchFamily="34" charset="0"/>
                          <a:cs typeface="Arial" panose="020B0604020202020204" pitchFamily="34" charset="0"/>
                        </a:rPr>
                        <a:t>(681 pts)</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471841">
                <a:tc>
                  <a:txBody>
                    <a:bodyPr/>
                    <a:lstStyle/>
                    <a:p>
                      <a:r>
                        <a:rPr lang="fr-FR" sz="1300">
                          <a:solidFill>
                            <a:schemeClr val="bg2"/>
                          </a:solidFill>
                          <a:latin typeface="Arial" panose="020B0604020202020204" pitchFamily="34" charset="0"/>
                          <a:cs typeface="Arial" panose="020B0604020202020204" pitchFamily="34" charset="0"/>
                        </a:rPr>
                        <a:t>Nombre moyen de GS retirés (Q1-Q3)</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2 (1-3)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400" b="1">
                          <a:solidFill>
                            <a:schemeClr val="tx2"/>
                          </a:solidFill>
                          <a:latin typeface="Arial" panose="020B0604020202020204" pitchFamily="34" charset="0"/>
                          <a:cs typeface="Arial" panose="020B0604020202020204" pitchFamily="34" charset="0"/>
                        </a:rPr>
                        <a:t>2 (1-3)</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74612">
                <a:tc gridSpan="3">
                  <a:txBody>
                    <a:bodyPr/>
                    <a:lstStyle/>
                    <a:p>
                      <a:r>
                        <a:rPr lang="fr-FR" sz="1300" b="1">
                          <a:solidFill>
                            <a:schemeClr val="bg2"/>
                          </a:solidFill>
                          <a:latin typeface="Arial" panose="020B0604020202020204" pitchFamily="34" charset="0"/>
                          <a:cs typeface="Arial" panose="020B0604020202020204" pitchFamily="34" charset="0"/>
                        </a:rPr>
                        <a:t>Taille des </a:t>
                      </a:r>
                      <a:r>
                        <a:rPr lang="fr-FR" sz="1300" b="1" baseline="0">
                          <a:solidFill>
                            <a:schemeClr val="bg2"/>
                          </a:solidFill>
                          <a:latin typeface="Arial" panose="020B0604020202020204" pitchFamily="34" charset="0"/>
                          <a:cs typeface="Arial" panose="020B0604020202020204" pitchFamily="34" charset="0"/>
                        </a:rPr>
                        <a:t>métastases dans le GS</a:t>
                      </a:r>
                      <a:endParaRPr lang="fr-FR" sz="1300" b="1">
                        <a:solidFill>
                          <a:schemeClr val="bg2"/>
                        </a:solidFill>
                        <a:latin typeface="Arial" panose="020B0604020202020204" pitchFamily="34" charset="0"/>
                        <a:cs typeface="Arial" panose="020B0604020202020204" pitchFamily="34" charset="0"/>
                      </a:endParaRPr>
                    </a:p>
                  </a:txBody>
                  <a:tcPr marL="92549" marR="92549">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3"/>
                  </a:ext>
                </a:extLst>
              </a:tr>
              <a:tr h="365760">
                <a:tc>
                  <a:txBody>
                    <a:bodyPr/>
                    <a:lstStyle/>
                    <a:p>
                      <a:pPr marL="0" indent="266700"/>
                      <a:r>
                        <a:rPr lang="fr-FR" sz="1300" err="1">
                          <a:solidFill>
                            <a:schemeClr val="bg2"/>
                          </a:solidFill>
                          <a:latin typeface="Arial" panose="020B0604020202020204" pitchFamily="34" charset="0"/>
                          <a:cs typeface="Arial" panose="020B0604020202020204" pitchFamily="34" charset="0"/>
                        </a:rPr>
                        <a:t>Macrométastases</a:t>
                      </a:r>
                      <a:endParaRPr lang="fr-FR" sz="1300">
                        <a:solidFill>
                          <a:schemeClr val="bg2"/>
                        </a:solidFill>
                        <a:latin typeface="Arial" panose="020B0604020202020204" pitchFamily="34" charset="0"/>
                        <a:cs typeface="Arial" panose="020B0604020202020204" pitchFamily="34" charset="0"/>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59,4%</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400" b="1">
                          <a:solidFill>
                            <a:schemeClr val="tx2"/>
                          </a:solidFill>
                          <a:latin typeface="Arial" panose="020B0604020202020204" pitchFamily="34" charset="0"/>
                          <a:cs typeface="Arial" panose="020B0604020202020204" pitchFamily="34" charset="0"/>
                        </a:rPr>
                        <a:t>61,5%</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399011">
                <a:tc>
                  <a:txBody>
                    <a:bodyPr/>
                    <a:lstStyle/>
                    <a:p>
                      <a:pPr marL="0" indent="266700"/>
                      <a:r>
                        <a:rPr lang="fr-FR" sz="1300" err="1">
                          <a:solidFill>
                            <a:schemeClr val="bg2"/>
                          </a:solidFill>
                          <a:latin typeface="Arial" panose="020B0604020202020204" pitchFamily="34" charset="0"/>
                          <a:cs typeface="Arial" panose="020B0604020202020204" pitchFamily="34" charset="0"/>
                        </a:rPr>
                        <a:t>Micrométastases</a:t>
                      </a:r>
                      <a:endParaRPr lang="fr-FR" sz="1300">
                        <a:solidFill>
                          <a:schemeClr val="bg2"/>
                        </a:solidFill>
                        <a:latin typeface="Arial" panose="020B0604020202020204" pitchFamily="34" charset="0"/>
                        <a:cs typeface="Arial" panose="020B0604020202020204" pitchFamily="34" charset="0"/>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28,9%</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400" b="1">
                          <a:solidFill>
                            <a:schemeClr val="tx2"/>
                          </a:solidFill>
                          <a:latin typeface="Arial" panose="020B0604020202020204" pitchFamily="34" charset="0"/>
                          <a:cs typeface="Arial" panose="020B0604020202020204" pitchFamily="34" charset="0"/>
                        </a:rPr>
                        <a:t>28,6%</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395055">
                <a:tc>
                  <a:txBody>
                    <a:bodyPr/>
                    <a:lstStyle/>
                    <a:p>
                      <a:pPr marL="0" indent="266700"/>
                      <a:r>
                        <a:rPr lang="fr-FR" sz="1300">
                          <a:solidFill>
                            <a:schemeClr val="bg2"/>
                          </a:solidFill>
                          <a:latin typeface="Arial" panose="020B0604020202020204" pitchFamily="34" charset="0"/>
                          <a:cs typeface="Arial" panose="020B0604020202020204" pitchFamily="34" charset="0"/>
                        </a:rPr>
                        <a:t>ITC</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11,7%</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400" b="1">
                          <a:solidFill>
                            <a:schemeClr val="tx2"/>
                          </a:solidFill>
                          <a:latin typeface="Arial" panose="020B0604020202020204" pitchFamily="34" charset="0"/>
                          <a:cs typeface="Arial" panose="020B0604020202020204" pitchFamily="34" charset="0"/>
                        </a:rPr>
                        <a:t>9,8%</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7" name="ZoneTexte 6">
            <a:extLst>
              <a:ext uri="{FF2B5EF4-FFF2-40B4-BE49-F238E27FC236}">
                <a16:creationId xmlns:a16="http://schemas.microsoft.com/office/drawing/2014/main" id="{52451C3A-2299-884E-A6D9-95A925480DAF}"/>
              </a:ext>
            </a:extLst>
          </p:cNvPr>
          <p:cNvSpPr txBox="1"/>
          <p:nvPr/>
        </p:nvSpPr>
        <p:spPr>
          <a:xfrm>
            <a:off x="396697" y="1342573"/>
            <a:ext cx="2234963" cy="369332"/>
          </a:xfrm>
          <a:prstGeom prst="rect">
            <a:avLst/>
          </a:prstGeom>
          <a:noFill/>
          <a:ln>
            <a:noFill/>
          </a:ln>
        </p:spPr>
        <p:txBody>
          <a:bodyPr wrap="square" rtlCol="0" anchor="ctr">
            <a:spAutoFit/>
          </a:bodyPr>
          <a:lstStyle/>
          <a:p>
            <a:r>
              <a:rPr lang="fr-FR" b="1">
                <a:solidFill>
                  <a:srgbClr val="1F497D"/>
                </a:solidFill>
                <a:latin typeface="Arial" panose="020B0604020202020204" pitchFamily="34" charset="0"/>
                <a:cs typeface="Arial" panose="020B0604020202020204" pitchFamily="34" charset="0"/>
              </a:rPr>
              <a:t>GS résultats</a:t>
            </a:r>
          </a:p>
        </p:txBody>
      </p:sp>
      <p:graphicFrame>
        <p:nvGraphicFramePr>
          <p:cNvPr id="9"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491288704"/>
              </p:ext>
            </p:extLst>
          </p:nvPr>
        </p:nvGraphicFramePr>
        <p:xfrm>
          <a:off x="4752565" y="1760547"/>
          <a:ext cx="3684854" cy="2599681"/>
        </p:xfrm>
        <a:graphic>
          <a:graphicData uri="http://schemas.openxmlformats.org/drawingml/2006/table">
            <a:tbl>
              <a:tblPr firstRow="1" bandRow="1">
                <a:tableStyleId>{7DF18680-E054-41AD-8BC1-D1AEF772440D}</a:tableStyleId>
              </a:tblPr>
              <a:tblGrid>
                <a:gridCol w="2296628">
                  <a:extLst>
                    <a:ext uri="{9D8B030D-6E8A-4147-A177-3AD203B41FA5}">
                      <a16:colId xmlns:a16="http://schemas.microsoft.com/office/drawing/2014/main" val="20000"/>
                    </a:ext>
                  </a:extLst>
                </a:gridCol>
                <a:gridCol w="1388226">
                  <a:extLst>
                    <a:ext uri="{9D8B030D-6E8A-4147-A177-3AD203B41FA5}">
                      <a16:colId xmlns:a16="http://schemas.microsoft.com/office/drawing/2014/main" val="20001"/>
                    </a:ext>
                  </a:extLst>
                </a:gridCol>
              </a:tblGrid>
              <a:tr h="462987">
                <a:tc>
                  <a:txBody>
                    <a:bodyPr/>
                    <a:lstStyle/>
                    <a:p>
                      <a:endParaRPr lang="fr-FR" sz="1200" b="0">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latin typeface="Arial" panose="020B0604020202020204" pitchFamily="34" charset="0"/>
                          <a:cs typeface="Arial" panose="020B0604020202020204" pitchFamily="34" charset="0"/>
                        </a:rPr>
                        <a:t>Curage </a:t>
                      </a:r>
                      <a:br>
                        <a:rPr lang="fr-FR" sz="1200" b="0">
                          <a:latin typeface="Arial" panose="020B0604020202020204" pitchFamily="34" charset="0"/>
                          <a:cs typeface="Arial" panose="020B0604020202020204" pitchFamily="34" charset="0"/>
                        </a:rPr>
                      </a:br>
                      <a:r>
                        <a:rPr lang="fr-FR" sz="1200" b="0">
                          <a:latin typeface="Arial" panose="020B0604020202020204" pitchFamily="34" charset="0"/>
                          <a:cs typeface="Arial" panose="020B0604020202020204" pitchFamily="34" charset="0"/>
                        </a:rPr>
                        <a:t>(744</a:t>
                      </a:r>
                      <a:r>
                        <a:rPr lang="fr-FR" sz="1200" b="0" baseline="0">
                          <a:latin typeface="Arial" panose="020B0604020202020204" pitchFamily="34" charset="0"/>
                          <a:cs typeface="Arial" panose="020B0604020202020204" pitchFamily="34" charset="0"/>
                        </a:rPr>
                        <a:t> pts)</a:t>
                      </a:r>
                      <a:endParaRPr lang="fr-FR" sz="1200" b="0">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493853">
                <a:tc>
                  <a:txBody>
                    <a:bodyPr/>
                    <a:lstStyle/>
                    <a:p>
                      <a:r>
                        <a:rPr lang="fr-FR" sz="1300">
                          <a:solidFill>
                            <a:schemeClr val="bg2"/>
                          </a:solidFill>
                          <a:latin typeface="Arial" panose="020B0604020202020204" pitchFamily="34" charset="0"/>
                          <a:cs typeface="Arial" panose="020B0604020202020204" pitchFamily="34" charset="0"/>
                        </a:rPr>
                        <a:t>Nombre moyen de ganglions retirés (Q1-Q3)</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15 (12-20)</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93853">
                <a:tc gridSpan="2">
                  <a:txBody>
                    <a:bodyPr/>
                    <a:lstStyle/>
                    <a:p>
                      <a:r>
                        <a:rPr lang="fr-FR" sz="1300" b="1">
                          <a:solidFill>
                            <a:schemeClr val="bg2"/>
                          </a:solidFill>
                          <a:latin typeface="Arial" panose="020B0604020202020204" pitchFamily="34" charset="0"/>
                          <a:cs typeface="Arial" panose="020B0604020202020204" pitchFamily="34" charset="0"/>
                        </a:rPr>
                        <a:t>Nombre de ganglions retirés après le GS</a:t>
                      </a:r>
                    </a:p>
                  </a:txBody>
                  <a:tcPr marL="92549" marR="92549">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extLst>
                  <a:ext uri="{0D108BD9-81ED-4DB2-BD59-A6C34878D82A}">
                    <a16:rowId xmlns:a16="http://schemas.microsoft.com/office/drawing/2014/main" val="10003"/>
                  </a:ext>
                </a:extLst>
              </a:tr>
              <a:tr h="382996">
                <a:tc>
                  <a:txBody>
                    <a:bodyPr/>
                    <a:lstStyle/>
                    <a:p>
                      <a:pPr marL="0" indent="266700"/>
                      <a:r>
                        <a:rPr lang="fr-FR" sz="1300">
                          <a:solidFill>
                            <a:schemeClr val="bg2"/>
                          </a:solidFill>
                          <a:latin typeface="Arial" panose="020B0604020202020204" pitchFamily="34" charset="0"/>
                          <a:cs typeface="Arial" panose="020B0604020202020204" pitchFamily="34" charset="0"/>
                        </a:rPr>
                        <a:t>0</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67,1%</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382996">
                <a:tc>
                  <a:txBody>
                    <a:bodyPr/>
                    <a:lstStyle/>
                    <a:p>
                      <a:pPr marL="0" indent="266700"/>
                      <a:r>
                        <a:rPr lang="fr-FR" sz="1300">
                          <a:solidFill>
                            <a:schemeClr val="bg2"/>
                          </a:solidFill>
                          <a:latin typeface="Arial" panose="020B0604020202020204" pitchFamily="34" charset="0"/>
                          <a:cs typeface="Arial" panose="020B0604020202020204" pitchFamily="34" charset="0"/>
                        </a:rPr>
                        <a:t>1-3</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25,0%</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382996">
                <a:tc>
                  <a:txBody>
                    <a:bodyPr/>
                    <a:lstStyle/>
                    <a:p>
                      <a:pPr marL="0" indent="266700"/>
                      <a:r>
                        <a:rPr lang="fr-FR" sz="1300">
                          <a:solidFill>
                            <a:schemeClr val="bg2"/>
                          </a:solidFill>
                          <a:latin typeface="Arial" panose="020B0604020202020204" pitchFamily="34" charset="0"/>
                          <a:cs typeface="Arial" panose="020B0604020202020204" pitchFamily="34" charset="0"/>
                        </a:rPr>
                        <a:t>≥4</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fr-FR" sz="1400" b="1">
                          <a:solidFill>
                            <a:schemeClr val="tx2"/>
                          </a:solidFill>
                          <a:latin typeface="Arial" panose="020B0604020202020204" pitchFamily="34" charset="0"/>
                          <a:cs typeface="Arial" panose="020B0604020202020204" pitchFamily="34" charset="0"/>
                        </a:rPr>
                        <a:t>7,8%</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10" name="ZoneTexte 9">
            <a:extLst>
              <a:ext uri="{FF2B5EF4-FFF2-40B4-BE49-F238E27FC236}">
                <a16:creationId xmlns:a16="http://schemas.microsoft.com/office/drawing/2014/main" id="{52451C3A-2299-884E-A6D9-95A925480DAF}"/>
              </a:ext>
            </a:extLst>
          </p:cNvPr>
          <p:cNvSpPr txBox="1"/>
          <p:nvPr/>
        </p:nvSpPr>
        <p:spPr>
          <a:xfrm>
            <a:off x="4752564" y="1342573"/>
            <a:ext cx="2911347" cy="369332"/>
          </a:xfrm>
          <a:prstGeom prst="rect">
            <a:avLst/>
          </a:prstGeom>
          <a:noFill/>
          <a:ln>
            <a:noFill/>
          </a:ln>
        </p:spPr>
        <p:txBody>
          <a:bodyPr wrap="square" rtlCol="0" anchor="ctr">
            <a:spAutoFit/>
          </a:bodyPr>
          <a:lstStyle/>
          <a:p>
            <a:r>
              <a:rPr lang="fr-FR" b="1">
                <a:solidFill>
                  <a:srgbClr val="1F497D"/>
                </a:solidFill>
                <a:latin typeface="Arial" panose="020B0604020202020204" pitchFamily="34" charset="0"/>
                <a:cs typeface="Arial" panose="020B0604020202020204" pitchFamily="34" charset="0"/>
              </a:rPr>
              <a:t>Curage axillaire résultats</a:t>
            </a:r>
          </a:p>
        </p:txBody>
      </p:sp>
      <p:sp>
        <p:nvSpPr>
          <p:cNvPr id="8" name="Text Box 4">
            <a:extLst>
              <a:ext uri="{FF2B5EF4-FFF2-40B4-BE49-F238E27FC236}">
                <a16:creationId xmlns:a16="http://schemas.microsoft.com/office/drawing/2014/main" id="{00BB84E8-ADE5-324E-9592-7157D29893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a:solidFill>
                  <a:prstClr val="black">
                    <a:lumMod val="65000"/>
                    <a:lumOff val="35000"/>
                  </a:prstClr>
                </a:solidFill>
                <a:latin typeface="Arial"/>
                <a:ea typeface="+mn-ea"/>
                <a:cs typeface="Arial"/>
              </a:rPr>
              <a:t>Rutgers EJ. et al., SABCS 2018, GS 4-01</a:t>
            </a:r>
          </a:p>
        </p:txBody>
      </p:sp>
    </p:spTree>
    <p:extLst>
      <p:ext uri="{BB962C8B-B14F-4D97-AF65-F5344CB8AC3E}">
        <p14:creationId xmlns:p14="http://schemas.microsoft.com/office/powerpoint/2010/main" val="277781882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Etude WSG-ADAPT-TN : vers </a:t>
            </a:r>
            <a:r>
              <a:rPr lang="en-US" err="1"/>
              <a:t>une</a:t>
            </a:r>
            <a:r>
              <a:rPr lang="en-US"/>
              <a:t> </a:t>
            </a:r>
            <a:r>
              <a:rPr lang="en-US" err="1"/>
              <a:t>désescalade</a:t>
            </a:r>
            <a:r>
              <a:rPr lang="en-US"/>
              <a:t> </a:t>
            </a:r>
            <a:r>
              <a:rPr lang="en-US" err="1"/>
              <a:t>dans</a:t>
            </a:r>
            <a:r>
              <a:rPr lang="en-US"/>
              <a:t> les TNBC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110</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sp>
        <p:nvSpPr>
          <p:cNvPr id="3" name="ZoneTexte 2"/>
          <p:cNvSpPr txBox="1"/>
          <p:nvPr/>
        </p:nvSpPr>
        <p:spPr>
          <a:xfrm>
            <a:off x="2147311" y="4244796"/>
            <a:ext cx="6363854" cy="369332"/>
          </a:xfrm>
          <a:prstGeom prst="rect">
            <a:avLst/>
          </a:prstGeom>
          <a:noFill/>
        </p:spPr>
        <p:txBody>
          <a:bodyPr wrap="square" rtlCol="0">
            <a:spAutoFit/>
          </a:bodyPr>
          <a:lstStyle/>
          <a:p>
            <a:r>
              <a:rPr lang="fr-FR" b="1">
                <a:solidFill>
                  <a:srgbClr val="1F497D"/>
                </a:solidFill>
              </a:rPr>
              <a:t>Pas d’impact du carboplatine sur la survie</a:t>
            </a:r>
          </a:p>
        </p:txBody>
      </p:sp>
      <p:cxnSp>
        <p:nvCxnSpPr>
          <p:cNvPr id="7" name="Connecteur droit 6"/>
          <p:cNvCxnSpPr/>
          <p:nvPr/>
        </p:nvCxnSpPr>
        <p:spPr>
          <a:xfrm>
            <a:off x="2147311" y="4249462"/>
            <a:ext cx="0" cy="360000"/>
          </a:xfrm>
          <a:prstGeom prst="line">
            <a:avLst/>
          </a:prstGeom>
          <a:ln w="28575">
            <a:solidFill>
              <a:schemeClr val="accent1">
                <a:lumMod val="20000"/>
                <a:lumOff val="8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1" name="Graphique 10"/>
          <p:cNvGraphicFramePr/>
          <p:nvPr>
            <p:extLst/>
          </p:nvPr>
        </p:nvGraphicFramePr>
        <p:xfrm>
          <a:off x="389737" y="1860151"/>
          <a:ext cx="3867554" cy="19019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Graphique 14"/>
          <p:cNvGraphicFramePr/>
          <p:nvPr>
            <p:extLst/>
          </p:nvPr>
        </p:nvGraphicFramePr>
        <p:xfrm>
          <a:off x="4705562" y="1860152"/>
          <a:ext cx="3867554" cy="1901952"/>
        </p:xfrm>
        <a:graphic>
          <a:graphicData uri="http://schemas.openxmlformats.org/drawingml/2006/chart">
            <c:chart xmlns:c="http://schemas.openxmlformats.org/drawingml/2006/chart" xmlns:r="http://schemas.openxmlformats.org/officeDocument/2006/relationships" r:id="rId3"/>
          </a:graphicData>
        </a:graphic>
      </p:graphicFrame>
      <p:grpSp>
        <p:nvGrpSpPr>
          <p:cNvPr id="27" name="Groupe 26"/>
          <p:cNvGrpSpPr/>
          <p:nvPr/>
        </p:nvGrpSpPr>
        <p:grpSpPr>
          <a:xfrm>
            <a:off x="1119068" y="2960905"/>
            <a:ext cx="1848294" cy="556262"/>
            <a:chOff x="2581800" y="2753933"/>
            <a:chExt cx="1848294" cy="876112"/>
          </a:xfrm>
        </p:grpSpPr>
        <p:sp>
          <p:nvSpPr>
            <p:cNvPr id="28" name="Text Box 79"/>
            <p:cNvSpPr txBox="1">
              <a:spLocks noChangeArrowheads="1"/>
            </p:cNvSpPr>
            <p:nvPr/>
          </p:nvSpPr>
          <p:spPr bwMode="gray">
            <a:xfrm>
              <a:off x="2853522" y="2753933"/>
              <a:ext cx="1576572"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A (Nab-Pac/Gem)</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B (Nab-Pac/Carbo</a:t>
              </a:r>
            </a:p>
          </p:txBody>
        </p:sp>
        <p:cxnSp>
          <p:nvCxnSpPr>
            <p:cNvPr id="29" name="Connecteur droit 28"/>
            <p:cNvCxnSpPr/>
            <p:nvPr/>
          </p:nvCxnSpPr>
          <p:spPr>
            <a:xfrm>
              <a:off x="2581800" y="3172120"/>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0" name="Connecteur droit 29"/>
            <p:cNvCxnSpPr/>
            <p:nvPr/>
          </p:nvCxnSpPr>
          <p:spPr>
            <a:xfrm>
              <a:off x="2581800" y="2953509"/>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31"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i="1">
                  <a:solidFill>
                    <a:srgbClr val="595959"/>
                  </a:solidFill>
                  <a:latin typeface="Arial" panose="020B0604020202020204" pitchFamily="34" charset="0"/>
                  <a:cs typeface="Arial" panose="020B0604020202020204" pitchFamily="34" charset="0"/>
                </a:rPr>
                <a:t>p=0,5</a:t>
              </a:r>
            </a:p>
          </p:txBody>
        </p:sp>
      </p:grpSp>
      <p:sp>
        <p:nvSpPr>
          <p:cNvPr id="37" name="Rectangle 36"/>
          <p:cNvSpPr/>
          <p:nvPr/>
        </p:nvSpPr>
        <p:spPr>
          <a:xfrm>
            <a:off x="389737"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0" name="Text Box 79"/>
          <p:cNvSpPr txBox="1">
            <a:spLocks noChangeArrowheads="1"/>
          </p:cNvSpPr>
          <p:nvPr/>
        </p:nvSpPr>
        <p:spPr bwMode="gray">
          <a:xfrm>
            <a:off x="1447157" y="3762104"/>
            <a:ext cx="1939636"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1" name="Text Box 79"/>
          <p:cNvSpPr txBox="1">
            <a:spLocks noChangeArrowheads="1"/>
          </p:cNvSpPr>
          <p:nvPr/>
        </p:nvSpPr>
        <p:spPr bwMode="gray">
          <a:xfrm>
            <a:off x="5408329" y="3762104"/>
            <a:ext cx="269402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2" name="Rectangle 41"/>
          <p:cNvSpPr/>
          <p:nvPr/>
        </p:nvSpPr>
        <p:spPr>
          <a:xfrm>
            <a:off x="4705563"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7" name="Forme libre 46"/>
          <p:cNvSpPr/>
          <p:nvPr/>
        </p:nvSpPr>
        <p:spPr>
          <a:xfrm>
            <a:off x="1012677" y="1952714"/>
            <a:ext cx="3144852" cy="376015"/>
          </a:xfrm>
          <a:custGeom>
            <a:avLst/>
            <a:gdLst>
              <a:gd name="connsiteX0" fmla="*/ 3144852 w 3144852"/>
              <a:gd name="connsiteY0" fmla="*/ 376015 h 376015"/>
              <a:gd name="connsiteX1" fmla="*/ 2324456 w 3144852"/>
              <a:gd name="connsiteY1" fmla="*/ 376015 h 376015"/>
              <a:gd name="connsiteX2" fmla="*/ 2324456 w 3144852"/>
              <a:gd name="connsiteY2" fmla="*/ 376015 h 376015"/>
              <a:gd name="connsiteX3" fmla="*/ 2187723 w 3144852"/>
              <a:gd name="connsiteY3" fmla="*/ 376015 h 376015"/>
              <a:gd name="connsiteX4" fmla="*/ 2149267 w 3144852"/>
              <a:gd name="connsiteY4" fmla="*/ 337559 h 376015"/>
              <a:gd name="connsiteX5" fmla="*/ 1991170 w 3144852"/>
              <a:gd name="connsiteY5" fmla="*/ 337559 h 376015"/>
              <a:gd name="connsiteX6" fmla="*/ 1927076 w 3144852"/>
              <a:gd name="connsiteY6" fmla="*/ 320467 h 376015"/>
              <a:gd name="connsiteX7" fmla="*/ 1867256 w 3144852"/>
              <a:gd name="connsiteY7" fmla="*/ 294830 h 376015"/>
              <a:gd name="connsiteX8" fmla="*/ 1824527 w 3144852"/>
              <a:gd name="connsiteY8" fmla="*/ 294830 h 376015"/>
              <a:gd name="connsiteX9" fmla="*/ 1781798 w 3144852"/>
              <a:gd name="connsiteY9" fmla="*/ 269193 h 376015"/>
              <a:gd name="connsiteX10" fmla="*/ 1717704 w 3144852"/>
              <a:gd name="connsiteY10" fmla="*/ 269193 h 376015"/>
              <a:gd name="connsiteX11" fmla="*/ 1619428 w 3144852"/>
              <a:gd name="connsiteY11" fmla="*/ 269193 h 376015"/>
              <a:gd name="connsiteX12" fmla="*/ 1602336 w 3144852"/>
              <a:gd name="connsiteY12" fmla="*/ 235009 h 376015"/>
              <a:gd name="connsiteX13" fmla="*/ 1563880 w 3144852"/>
              <a:gd name="connsiteY13" fmla="*/ 226464 h 376015"/>
              <a:gd name="connsiteX14" fmla="*/ 1516878 w 3144852"/>
              <a:gd name="connsiteY14" fmla="*/ 205099 h 376015"/>
              <a:gd name="connsiteX15" fmla="*/ 1410056 w 3144852"/>
              <a:gd name="connsiteY15" fmla="*/ 200826 h 376015"/>
              <a:gd name="connsiteX16" fmla="*/ 1311779 w 3144852"/>
              <a:gd name="connsiteY16" fmla="*/ 200826 h 376015"/>
              <a:gd name="connsiteX17" fmla="*/ 1222048 w 3144852"/>
              <a:gd name="connsiteY17" fmla="*/ 213645 h 376015"/>
              <a:gd name="connsiteX18" fmla="*/ 1136590 w 3144852"/>
              <a:gd name="connsiteY18" fmla="*/ 170916 h 376015"/>
              <a:gd name="connsiteX19" fmla="*/ 1063951 w 3144852"/>
              <a:gd name="connsiteY19" fmla="*/ 158097 h 376015"/>
              <a:gd name="connsiteX20" fmla="*/ 1021222 w 3144852"/>
              <a:gd name="connsiteY20" fmla="*/ 132460 h 376015"/>
              <a:gd name="connsiteX21" fmla="*/ 910127 w 3144852"/>
              <a:gd name="connsiteY21" fmla="*/ 98277 h 376015"/>
              <a:gd name="connsiteX22" fmla="*/ 871671 w 3144852"/>
              <a:gd name="connsiteY22" fmla="*/ 94004 h 376015"/>
              <a:gd name="connsiteX23" fmla="*/ 811850 w 3144852"/>
              <a:gd name="connsiteY23" fmla="*/ 64093 h 376015"/>
              <a:gd name="connsiteX24" fmla="*/ 777667 w 3144852"/>
              <a:gd name="connsiteY24" fmla="*/ 51275 h 376015"/>
              <a:gd name="connsiteX25" fmla="*/ 743484 w 3144852"/>
              <a:gd name="connsiteY25" fmla="*/ 38456 h 376015"/>
              <a:gd name="connsiteX26" fmla="*/ 692209 w 3144852"/>
              <a:gd name="connsiteY26" fmla="*/ 25637 h 376015"/>
              <a:gd name="connsiteX27" fmla="*/ 581114 w 3144852"/>
              <a:gd name="connsiteY27" fmla="*/ 38456 h 376015"/>
              <a:gd name="connsiteX28" fmla="*/ 474291 w 3144852"/>
              <a:gd name="connsiteY28" fmla="*/ 0 h 376015"/>
              <a:gd name="connsiteX29" fmla="*/ 269192 w 3144852"/>
              <a:gd name="connsiteY29" fmla="*/ 8546 h 376015"/>
              <a:gd name="connsiteX30" fmla="*/ 0 w 3144852"/>
              <a:gd name="connsiteY30" fmla="*/ 4273 h 37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852" h="376015">
                <a:moveTo>
                  <a:pt x="3144852" y="376015"/>
                </a:moveTo>
                <a:lnTo>
                  <a:pt x="2324456" y="376015"/>
                </a:lnTo>
                <a:lnTo>
                  <a:pt x="2324456" y="376015"/>
                </a:lnTo>
                <a:lnTo>
                  <a:pt x="2187723" y="376015"/>
                </a:lnTo>
                <a:lnTo>
                  <a:pt x="2149267" y="337559"/>
                </a:lnTo>
                <a:lnTo>
                  <a:pt x="1991170" y="337559"/>
                </a:lnTo>
                <a:lnTo>
                  <a:pt x="1927076" y="320467"/>
                </a:lnTo>
                <a:lnTo>
                  <a:pt x="1867256" y="294830"/>
                </a:lnTo>
                <a:lnTo>
                  <a:pt x="1824527" y="294830"/>
                </a:lnTo>
                <a:lnTo>
                  <a:pt x="1781798" y="269193"/>
                </a:lnTo>
                <a:lnTo>
                  <a:pt x="1717704" y="269193"/>
                </a:lnTo>
                <a:lnTo>
                  <a:pt x="1619428" y="269193"/>
                </a:lnTo>
                <a:lnTo>
                  <a:pt x="1602336" y="235009"/>
                </a:lnTo>
                <a:lnTo>
                  <a:pt x="1563880" y="226464"/>
                </a:lnTo>
                <a:lnTo>
                  <a:pt x="1516878" y="205099"/>
                </a:lnTo>
                <a:lnTo>
                  <a:pt x="1410056" y="200826"/>
                </a:lnTo>
                <a:lnTo>
                  <a:pt x="1311779" y="200826"/>
                </a:lnTo>
                <a:lnTo>
                  <a:pt x="1222048" y="213645"/>
                </a:lnTo>
                <a:lnTo>
                  <a:pt x="1136590" y="170916"/>
                </a:lnTo>
                <a:lnTo>
                  <a:pt x="1063951" y="158097"/>
                </a:lnTo>
                <a:lnTo>
                  <a:pt x="1021222" y="132460"/>
                </a:lnTo>
                <a:lnTo>
                  <a:pt x="910127" y="98277"/>
                </a:lnTo>
                <a:lnTo>
                  <a:pt x="871671" y="94004"/>
                </a:lnTo>
                <a:lnTo>
                  <a:pt x="811850" y="64093"/>
                </a:lnTo>
                <a:lnTo>
                  <a:pt x="777667" y="51275"/>
                </a:lnTo>
                <a:cubicBezTo>
                  <a:pt x="766273" y="47002"/>
                  <a:pt x="755140" y="41953"/>
                  <a:pt x="743484" y="38456"/>
                </a:cubicBezTo>
                <a:cubicBezTo>
                  <a:pt x="726609" y="33393"/>
                  <a:pt x="692209" y="25637"/>
                  <a:pt x="692209" y="25637"/>
                </a:cubicBezTo>
                <a:lnTo>
                  <a:pt x="581114" y="38456"/>
                </a:lnTo>
                <a:lnTo>
                  <a:pt x="474291" y="0"/>
                </a:lnTo>
                <a:lnTo>
                  <a:pt x="269192" y="8546"/>
                </a:lnTo>
                <a:lnTo>
                  <a:pt x="0" y="4273"/>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9" name="Forme libre 48"/>
          <p:cNvSpPr/>
          <p:nvPr/>
        </p:nvSpPr>
        <p:spPr>
          <a:xfrm>
            <a:off x="1068224" y="1974079"/>
            <a:ext cx="3063668" cy="517020"/>
          </a:xfrm>
          <a:custGeom>
            <a:avLst/>
            <a:gdLst>
              <a:gd name="connsiteX0" fmla="*/ 3063668 w 3063668"/>
              <a:gd name="connsiteY0" fmla="*/ 517020 h 517020"/>
              <a:gd name="connsiteX1" fmla="*/ 2700471 w 3063668"/>
              <a:gd name="connsiteY1" fmla="*/ 517020 h 517020"/>
              <a:gd name="connsiteX2" fmla="*/ 2700471 w 3063668"/>
              <a:gd name="connsiteY2" fmla="*/ 388833 h 517020"/>
              <a:gd name="connsiteX3" fmla="*/ 2444097 w 3063668"/>
              <a:gd name="connsiteY3" fmla="*/ 388833 h 517020"/>
              <a:gd name="connsiteX4" fmla="*/ 2444097 w 3063668"/>
              <a:gd name="connsiteY4" fmla="*/ 329013 h 517020"/>
              <a:gd name="connsiteX5" fmla="*/ 2307365 w 3063668"/>
              <a:gd name="connsiteY5" fmla="*/ 329013 h 517020"/>
              <a:gd name="connsiteX6" fmla="*/ 2307365 w 3063668"/>
              <a:gd name="connsiteY6" fmla="*/ 307648 h 517020"/>
              <a:gd name="connsiteX7" fmla="*/ 2200542 w 3063668"/>
              <a:gd name="connsiteY7" fmla="*/ 307648 h 517020"/>
              <a:gd name="connsiteX8" fmla="*/ 2174905 w 3063668"/>
              <a:gd name="connsiteY8" fmla="*/ 277738 h 517020"/>
              <a:gd name="connsiteX9" fmla="*/ 2157813 w 3063668"/>
              <a:gd name="connsiteY9" fmla="*/ 264919 h 517020"/>
              <a:gd name="connsiteX10" fmla="*/ 2068083 w 3063668"/>
              <a:gd name="connsiteY10" fmla="*/ 264919 h 517020"/>
              <a:gd name="connsiteX11" fmla="*/ 1944169 w 3063668"/>
              <a:gd name="connsiteY11" fmla="*/ 256373 h 517020"/>
              <a:gd name="connsiteX12" fmla="*/ 1880075 w 3063668"/>
              <a:gd name="connsiteY12" fmla="*/ 247828 h 517020"/>
              <a:gd name="connsiteX13" fmla="*/ 1734797 w 3063668"/>
              <a:gd name="connsiteY13" fmla="*/ 243555 h 517020"/>
              <a:gd name="connsiteX14" fmla="*/ 1670703 w 3063668"/>
              <a:gd name="connsiteY14" fmla="*/ 213644 h 517020"/>
              <a:gd name="connsiteX15" fmla="*/ 1337417 w 3063668"/>
              <a:gd name="connsiteY15" fmla="*/ 222190 h 517020"/>
              <a:gd name="connsiteX16" fmla="*/ 1226322 w 3063668"/>
              <a:gd name="connsiteY16" fmla="*/ 166642 h 517020"/>
              <a:gd name="connsiteX17" fmla="*/ 1140864 w 3063668"/>
              <a:gd name="connsiteY17" fmla="*/ 153824 h 517020"/>
              <a:gd name="connsiteX18" fmla="*/ 1093862 w 3063668"/>
              <a:gd name="connsiteY18" fmla="*/ 115368 h 517020"/>
              <a:gd name="connsiteX19" fmla="*/ 1051133 w 3063668"/>
              <a:gd name="connsiteY19" fmla="*/ 115368 h 517020"/>
              <a:gd name="connsiteX20" fmla="*/ 636662 w 3063668"/>
              <a:gd name="connsiteY20" fmla="*/ 8545 h 517020"/>
              <a:gd name="connsiteX21" fmla="*/ 358924 w 3063668"/>
              <a:gd name="connsiteY21" fmla="*/ 17091 h 517020"/>
              <a:gd name="connsiteX22" fmla="*/ 0 w 3063668"/>
              <a:gd name="connsiteY22" fmla="*/ 0 h 51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63668" h="517020">
                <a:moveTo>
                  <a:pt x="3063668" y="517020"/>
                </a:moveTo>
                <a:lnTo>
                  <a:pt x="2700471" y="517020"/>
                </a:lnTo>
                <a:lnTo>
                  <a:pt x="2700471" y="388833"/>
                </a:lnTo>
                <a:lnTo>
                  <a:pt x="2444097" y="388833"/>
                </a:lnTo>
                <a:lnTo>
                  <a:pt x="2444097" y="329013"/>
                </a:lnTo>
                <a:lnTo>
                  <a:pt x="2307365" y="329013"/>
                </a:lnTo>
                <a:lnTo>
                  <a:pt x="2307365" y="307648"/>
                </a:lnTo>
                <a:lnTo>
                  <a:pt x="2200542" y="307648"/>
                </a:lnTo>
                <a:cubicBezTo>
                  <a:pt x="2178350" y="276579"/>
                  <a:pt x="2191430" y="277738"/>
                  <a:pt x="2174905" y="277738"/>
                </a:cubicBezTo>
                <a:lnTo>
                  <a:pt x="2157813" y="264919"/>
                </a:lnTo>
                <a:lnTo>
                  <a:pt x="2068083" y="264919"/>
                </a:lnTo>
                <a:lnTo>
                  <a:pt x="1944169" y="256373"/>
                </a:lnTo>
                <a:lnTo>
                  <a:pt x="1880075" y="247828"/>
                </a:lnTo>
                <a:lnTo>
                  <a:pt x="1734797" y="243555"/>
                </a:lnTo>
                <a:lnTo>
                  <a:pt x="1670703" y="213644"/>
                </a:lnTo>
                <a:lnTo>
                  <a:pt x="1337417" y="222190"/>
                </a:lnTo>
                <a:lnTo>
                  <a:pt x="1226322" y="166642"/>
                </a:lnTo>
                <a:lnTo>
                  <a:pt x="1140864" y="153824"/>
                </a:lnTo>
                <a:lnTo>
                  <a:pt x="1093862" y="115368"/>
                </a:lnTo>
                <a:lnTo>
                  <a:pt x="1051133" y="115368"/>
                </a:lnTo>
                <a:lnTo>
                  <a:pt x="636662" y="8545"/>
                </a:lnTo>
                <a:lnTo>
                  <a:pt x="358924" y="17091"/>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51" name="Groupe 50"/>
          <p:cNvGrpSpPr/>
          <p:nvPr/>
        </p:nvGrpSpPr>
        <p:grpSpPr>
          <a:xfrm>
            <a:off x="5562880" y="2960905"/>
            <a:ext cx="1848294" cy="556262"/>
            <a:chOff x="2581800" y="2753933"/>
            <a:chExt cx="1848294" cy="876112"/>
          </a:xfrm>
        </p:grpSpPr>
        <p:sp>
          <p:nvSpPr>
            <p:cNvPr id="52" name="Text Box 79"/>
            <p:cNvSpPr txBox="1">
              <a:spLocks noChangeArrowheads="1"/>
            </p:cNvSpPr>
            <p:nvPr/>
          </p:nvSpPr>
          <p:spPr bwMode="gray">
            <a:xfrm>
              <a:off x="2853522" y="2753933"/>
              <a:ext cx="1576572"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A (Nab-Pac/Gem)</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B (Nab-Pac/Carbo</a:t>
              </a:r>
            </a:p>
          </p:txBody>
        </p:sp>
        <p:cxnSp>
          <p:nvCxnSpPr>
            <p:cNvPr id="53" name="Connecteur droit 52"/>
            <p:cNvCxnSpPr/>
            <p:nvPr/>
          </p:nvCxnSpPr>
          <p:spPr>
            <a:xfrm>
              <a:off x="2581800" y="3172120"/>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54" name="Connecteur droit 53"/>
            <p:cNvCxnSpPr/>
            <p:nvPr/>
          </p:nvCxnSpPr>
          <p:spPr>
            <a:xfrm>
              <a:off x="2581800" y="2953509"/>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55"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i="1">
                  <a:solidFill>
                    <a:srgbClr val="595959"/>
                  </a:solidFill>
                  <a:latin typeface="Arial" panose="020B0604020202020204" pitchFamily="34" charset="0"/>
                  <a:cs typeface="Arial" panose="020B0604020202020204" pitchFamily="34" charset="0"/>
                </a:rPr>
                <a:t>p=0,081</a:t>
              </a:r>
            </a:p>
          </p:txBody>
        </p:sp>
      </p:grpSp>
      <p:sp>
        <p:nvSpPr>
          <p:cNvPr id="50" name="Forme libre 49"/>
          <p:cNvSpPr/>
          <p:nvPr/>
        </p:nvSpPr>
        <p:spPr>
          <a:xfrm>
            <a:off x="5328303" y="1948441"/>
            <a:ext cx="3016665" cy="431563"/>
          </a:xfrm>
          <a:custGeom>
            <a:avLst/>
            <a:gdLst>
              <a:gd name="connsiteX0" fmla="*/ 3016665 w 3016665"/>
              <a:gd name="connsiteY0" fmla="*/ 431563 h 431563"/>
              <a:gd name="connsiteX1" fmla="*/ 2777383 w 3016665"/>
              <a:gd name="connsiteY1" fmla="*/ 431563 h 431563"/>
              <a:gd name="connsiteX2" fmla="*/ 2777383 w 3016665"/>
              <a:gd name="connsiteY2" fmla="*/ 282011 h 431563"/>
              <a:gd name="connsiteX3" fmla="*/ 2187723 w 3016665"/>
              <a:gd name="connsiteY3" fmla="*/ 282011 h 431563"/>
              <a:gd name="connsiteX4" fmla="*/ 2080901 w 3016665"/>
              <a:gd name="connsiteY4" fmla="*/ 256374 h 431563"/>
              <a:gd name="connsiteX5" fmla="*/ 1974078 w 3016665"/>
              <a:gd name="connsiteY5" fmla="*/ 222191 h 431563"/>
              <a:gd name="connsiteX6" fmla="*/ 1871529 w 3016665"/>
              <a:gd name="connsiteY6" fmla="*/ 192280 h 431563"/>
              <a:gd name="connsiteX7" fmla="*/ 1764706 w 3016665"/>
              <a:gd name="connsiteY7" fmla="*/ 175189 h 431563"/>
              <a:gd name="connsiteX8" fmla="*/ 1670703 w 3016665"/>
              <a:gd name="connsiteY8" fmla="*/ 170916 h 431563"/>
              <a:gd name="connsiteX9" fmla="*/ 1551061 w 3016665"/>
              <a:gd name="connsiteY9" fmla="*/ 158097 h 431563"/>
              <a:gd name="connsiteX10" fmla="*/ 1474149 w 3016665"/>
              <a:gd name="connsiteY10" fmla="*/ 141006 h 431563"/>
              <a:gd name="connsiteX11" fmla="*/ 1328871 w 3016665"/>
              <a:gd name="connsiteY11" fmla="*/ 119641 h 431563"/>
              <a:gd name="connsiteX12" fmla="*/ 1264777 w 3016665"/>
              <a:gd name="connsiteY12" fmla="*/ 123914 h 431563"/>
              <a:gd name="connsiteX13" fmla="*/ 1226321 w 3016665"/>
              <a:gd name="connsiteY13" fmla="*/ 102550 h 431563"/>
              <a:gd name="connsiteX14" fmla="*/ 1029768 w 3016665"/>
              <a:gd name="connsiteY14" fmla="*/ 89731 h 431563"/>
              <a:gd name="connsiteX15" fmla="*/ 769121 w 3016665"/>
              <a:gd name="connsiteY15" fmla="*/ 34183 h 431563"/>
              <a:gd name="connsiteX16" fmla="*/ 0 w 3016665"/>
              <a:gd name="connsiteY16" fmla="*/ 0 h 43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16665" h="431563">
                <a:moveTo>
                  <a:pt x="3016665" y="431563"/>
                </a:moveTo>
                <a:lnTo>
                  <a:pt x="2777383" y="431563"/>
                </a:lnTo>
                <a:lnTo>
                  <a:pt x="2777383" y="282011"/>
                </a:lnTo>
                <a:lnTo>
                  <a:pt x="2187723" y="282011"/>
                </a:lnTo>
                <a:lnTo>
                  <a:pt x="2080901" y="256374"/>
                </a:lnTo>
                <a:lnTo>
                  <a:pt x="1974078" y="222191"/>
                </a:lnTo>
                <a:lnTo>
                  <a:pt x="1871529" y="192280"/>
                </a:lnTo>
                <a:lnTo>
                  <a:pt x="1764706" y="175189"/>
                </a:lnTo>
                <a:lnTo>
                  <a:pt x="1670703" y="170916"/>
                </a:lnTo>
                <a:lnTo>
                  <a:pt x="1551061" y="158097"/>
                </a:lnTo>
                <a:lnTo>
                  <a:pt x="1474149" y="141006"/>
                </a:lnTo>
                <a:lnTo>
                  <a:pt x="1328871" y="119641"/>
                </a:lnTo>
                <a:lnTo>
                  <a:pt x="1264777" y="123914"/>
                </a:lnTo>
                <a:lnTo>
                  <a:pt x="1226321" y="102550"/>
                </a:lnTo>
                <a:lnTo>
                  <a:pt x="1029768" y="89731"/>
                </a:lnTo>
                <a:lnTo>
                  <a:pt x="769121" y="34183"/>
                </a:lnTo>
                <a:lnTo>
                  <a:pt x="0" y="0"/>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ZoneTexte 31"/>
          <p:cNvSpPr txBox="1"/>
          <p:nvPr/>
        </p:nvSpPr>
        <p:spPr>
          <a:xfrm>
            <a:off x="5529423" y="1358887"/>
            <a:ext cx="2376226" cy="338554"/>
          </a:xfrm>
          <a:prstGeom prst="rect">
            <a:avLst/>
          </a:prstGeom>
          <a:solidFill>
            <a:schemeClr val="bg1"/>
          </a:solidFill>
        </p:spPr>
        <p:txBody>
          <a:bodyPr wrap="square" rtlCol="0">
            <a:spAutoFit/>
          </a:bodyPr>
          <a:lstStyle/>
          <a:p>
            <a:pPr algn="ctr"/>
            <a:r>
              <a:rPr lang="en-US" sz="1600" b="1" err="1">
                <a:solidFill>
                  <a:srgbClr val="1F497D"/>
                </a:solidFill>
              </a:rPr>
              <a:t>Survie</a:t>
            </a:r>
            <a:r>
              <a:rPr lang="en-US" sz="1600" b="1">
                <a:solidFill>
                  <a:srgbClr val="1F497D"/>
                </a:solidFill>
              </a:rPr>
              <a:t> </a:t>
            </a:r>
            <a:r>
              <a:rPr lang="en-US" sz="1600" b="1" err="1">
                <a:solidFill>
                  <a:srgbClr val="1F497D"/>
                </a:solidFill>
              </a:rPr>
              <a:t>globale</a:t>
            </a:r>
            <a:endParaRPr lang="en-US" sz="1600" b="1">
              <a:solidFill>
                <a:srgbClr val="1F497D"/>
              </a:solidFill>
            </a:endParaRPr>
          </a:p>
        </p:txBody>
      </p:sp>
      <p:sp>
        <p:nvSpPr>
          <p:cNvPr id="33" name="ZoneTexte 32"/>
          <p:cNvSpPr txBox="1"/>
          <p:nvPr/>
        </p:nvSpPr>
        <p:spPr>
          <a:xfrm>
            <a:off x="1200728" y="1358887"/>
            <a:ext cx="2376226" cy="338554"/>
          </a:xfrm>
          <a:prstGeom prst="rect">
            <a:avLst/>
          </a:prstGeom>
          <a:solidFill>
            <a:schemeClr val="bg1"/>
          </a:solidFill>
        </p:spPr>
        <p:txBody>
          <a:bodyPr wrap="square" rtlCol="0">
            <a:spAutoFit/>
          </a:bodyPr>
          <a:lstStyle/>
          <a:p>
            <a:pPr algn="ctr"/>
            <a:r>
              <a:rPr lang="en-US" sz="1600" b="1" err="1">
                <a:solidFill>
                  <a:srgbClr val="1F497D"/>
                </a:solidFill>
              </a:rPr>
              <a:t>Survie</a:t>
            </a:r>
            <a:r>
              <a:rPr lang="en-US" sz="1600" b="1">
                <a:solidFill>
                  <a:srgbClr val="1F497D"/>
                </a:solidFill>
              </a:rPr>
              <a:t> sans </a:t>
            </a:r>
            <a:r>
              <a:rPr lang="en-US" sz="1600" b="1" err="1">
                <a:solidFill>
                  <a:srgbClr val="1F497D"/>
                </a:solidFill>
              </a:rPr>
              <a:t>évènement</a:t>
            </a:r>
            <a:r>
              <a:rPr lang="en-US" sz="1600" b="1">
                <a:solidFill>
                  <a:srgbClr val="1F497D"/>
                </a:solidFill>
              </a:rPr>
              <a:t> </a:t>
            </a:r>
          </a:p>
        </p:txBody>
      </p:sp>
      <p:sp>
        <p:nvSpPr>
          <p:cNvPr id="34" name="Text Box 79"/>
          <p:cNvSpPr txBox="1">
            <a:spLocks noChangeArrowheads="1"/>
          </p:cNvSpPr>
          <p:nvPr/>
        </p:nvSpPr>
        <p:spPr bwMode="gray">
          <a:xfrm rot="16200000">
            <a:off x="-245969" y="255378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évènements</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
        <p:nvSpPr>
          <p:cNvPr id="35" name="Text Box 79"/>
          <p:cNvSpPr txBox="1">
            <a:spLocks noChangeArrowheads="1"/>
          </p:cNvSpPr>
          <p:nvPr/>
        </p:nvSpPr>
        <p:spPr bwMode="gray">
          <a:xfrm rot="16200000">
            <a:off x="3975772" y="275836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a:t>
            </a:r>
            <a:r>
              <a:rPr lang="en-GB" sz="1000" err="1">
                <a:solidFill>
                  <a:prstClr val="black">
                    <a:lumMod val="65000"/>
                    <a:lumOff val="35000"/>
                  </a:prstClr>
                </a:solidFill>
                <a:latin typeface="Arial" panose="020B0604020202020204" pitchFamily="34" charset="0"/>
                <a:cs typeface="Arial" panose="020B0604020202020204" pitchFamily="34" charset="0"/>
              </a:rPr>
              <a:t>globale</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29732271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Etude WSG-ADAPT-TN : vers </a:t>
            </a:r>
            <a:r>
              <a:rPr lang="en-US" err="1"/>
              <a:t>une</a:t>
            </a:r>
            <a:r>
              <a:rPr lang="en-US"/>
              <a:t> </a:t>
            </a:r>
            <a:r>
              <a:rPr lang="en-US" err="1"/>
              <a:t>désescalade</a:t>
            </a:r>
            <a:r>
              <a:rPr lang="en-US"/>
              <a:t> </a:t>
            </a:r>
            <a:r>
              <a:rPr lang="en-US" err="1"/>
              <a:t>dans</a:t>
            </a:r>
            <a:r>
              <a:rPr lang="en-US"/>
              <a:t> les TNBC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111</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sp>
        <p:nvSpPr>
          <p:cNvPr id="3" name="ZoneTexte 2"/>
          <p:cNvSpPr txBox="1"/>
          <p:nvPr/>
        </p:nvSpPr>
        <p:spPr>
          <a:xfrm>
            <a:off x="2498124" y="4173714"/>
            <a:ext cx="6363854" cy="584775"/>
          </a:xfrm>
          <a:prstGeom prst="rect">
            <a:avLst/>
          </a:prstGeom>
          <a:noFill/>
        </p:spPr>
        <p:txBody>
          <a:bodyPr wrap="square" rtlCol="0">
            <a:spAutoFit/>
          </a:bodyPr>
          <a:lstStyle/>
          <a:p>
            <a:r>
              <a:rPr lang="fr-FR" sz="1600" b="1">
                <a:solidFill>
                  <a:srgbClr val="1F497D"/>
                </a:solidFill>
              </a:rPr>
              <a:t>Chez les malades en pCR à 12 semaines</a:t>
            </a:r>
          </a:p>
          <a:p>
            <a:r>
              <a:rPr lang="fr-FR" sz="1600" b="1">
                <a:solidFill>
                  <a:srgbClr val="1F497D"/>
                </a:solidFill>
              </a:rPr>
              <a:t>Pas d’impact détectable des cycles EC additionnels</a:t>
            </a:r>
          </a:p>
        </p:txBody>
      </p:sp>
      <p:cxnSp>
        <p:nvCxnSpPr>
          <p:cNvPr id="7" name="Connecteur droit 6"/>
          <p:cNvCxnSpPr/>
          <p:nvPr/>
        </p:nvCxnSpPr>
        <p:spPr>
          <a:xfrm>
            <a:off x="2498124" y="4240130"/>
            <a:ext cx="0" cy="518359"/>
          </a:xfrm>
          <a:prstGeom prst="line">
            <a:avLst/>
          </a:prstGeom>
          <a:ln w="28575">
            <a:solidFill>
              <a:schemeClr val="accent1">
                <a:lumMod val="20000"/>
                <a:lumOff val="8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1" name="Graphique 10"/>
          <p:cNvGraphicFramePr/>
          <p:nvPr>
            <p:extLst/>
          </p:nvPr>
        </p:nvGraphicFramePr>
        <p:xfrm>
          <a:off x="389737" y="1860151"/>
          <a:ext cx="3867554" cy="19019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Graphique 14"/>
          <p:cNvGraphicFramePr/>
          <p:nvPr>
            <p:extLst/>
          </p:nvPr>
        </p:nvGraphicFramePr>
        <p:xfrm>
          <a:off x="4705562" y="1860152"/>
          <a:ext cx="3867554" cy="1901952"/>
        </p:xfrm>
        <a:graphic>
          <a:graphicData uri="http://schemas.openxmlformats.org/drawingml/2006/chart">
            <c:chart xmlns:c="http://schemas.openxmlformats.org/drawingml/2006/chart" xmlns:r="http://schemas.openxmlformats.org/officeDocument/2006/relationships" r:id="rId3"/>
          </a:graphicData>
        </a:graphic>
      </p:graphicFrame>
      <p:grpSp>
        <p:nvGrpSpPr>
          <p:cNvPr id="27" name="Groupe 26"/>
          <p:cNvGrpSpPr/>
          <p:nvPr/>
        </p:nvGrpSpPr>
        <p:grpSpPr>
          <a:xfrm>
            <a:off x="1119068" y="2960905"/>
            <a:ext cx="1848294" cy="556262"/>
            <a:chOff x="2581800" y="2753933"/>
            <a:chExt cx="1848294" cy="876112"/>
          </a:xfrm>
        </p:grpSpPr>
        <p:sp>
          <p:nvSpPr>
            <p:cNvPr id="28" name="Text Box 79"/>
            <p:cNvSpPr txBox="1">
              <a:spLocks noChangeArrowheads="1"/>
            </p:cNvSpPr>
            <p:nvPr/>
          </p:nvSpPr>
          <p:spPr bwMode="gray">
            <a:xfrm>
              <a:off x="2853522" y="2753933"/>
              <a:ext cx="1576572"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4xEC</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No adjuvant CT</a:t>
              </a:r>
            </a:p>
          </p:txBody>
        </p:sp>
        <p:cxnSp>
          <p:nvCxnSpPr>
            <p:cNvPr id="29" name="Connecteur droit 28"/>
            <p:cNvCxnSpPr/>
            <p:nvPr/>
          </p:nvCxnSpPr>
          <p:spPr>
            <a:xfrm>
              <a:off x="2581800" y="3172120"/>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0" name="Connecteur droit 29"/>
            <p:cNvCxnSpPr/>
            <p:nvPr/>
          </p:nvCxnSpPr>
          <p:spPr>
            <a:xfrm>
              <a:off x="2581800" y="2953509"/>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31"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endParaRPr lang="en-GB" sz="1050" i="1">
                <a:solidFill>
                  <a:srgbClr val="595959"/>
                </a:solidFill>
                <a:latin typeface="Arial" panose="020B0604020202020204" pitchFamily="34" charset="0"/>
                <a:cs typeface="Arial" panose="020B0604020202020204" pitchFamily="34" charset="0"/>
              </a:endParaRPr>
            </a:p>
          </p:txBody>
        </p:sp>
      </p:grpSp>
      <p:grpSp>
        <p:nvGrpSpPr>
          <p:cNvPr id="32" name="Groupe 31"/>
          <p:cNvGrpSpPr/>
          <p:nvPr/>
        </p:nvGrpSpPr>
        <p:grpSpPr>
          <a:xfrm>
            <a:off x="5408329" y="2960905"/>
            <a:ext cx="1848294" cy="556262"/>
            <a:chOff x="2581800" y="2753933"/>
            <a:chExt cx="1848294" cy="876112"/>
          </a:xfrm>
        </p:grpSpPr>
        <p:sp>
          <p:nvSpPr>
            <p:cNvPr id="33" name="Text Box 79"/>
            <p:cNvSpPr txBox="1">
              <a:spLocks noChangeArrowheads="1"/>
            </p:cNvSpPr>
            <p:nvPr/>
          </p:nvSpPr>
          <p:spPr bwMode="gray">
            <a:xfrm>
              <a:off x="2853522" y="2753933"/>
              <a:ext cx="1576572"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4xEC</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No adjuvant CT</a:t>
              </a:r>
            </a:p>
          </p:txBody>
        </p:sp>
        <p:cxnSp>
          <p:nvCxnSpPr>
            <p:cNvPr id="34" name="Connecteur droit 33"/>
            <p:cNvCxnSpPr/>
            <p:nvPr/>
          </p:nvCxnSpPr>
          <p:spPr>
            <a:xfrm>
              <a:off x="2581800" y="3191551"/>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5" name="Connecteur droit 34"/>
            <p:cNvCxnSpPr/>
            <p:nvPr/>
          </p:nvCxnSpPr>
          <p:spPr>
            <a:xfrm>
              <a:off x="2581800" y="2987943"/>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36"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endParaRPr lang="en-GB" sz="1050" i="1">
                <a:solidFill>
                  <a:srgbClr val="595959"/>
                </a:solidFill>
                <a:latin typeface="Arial" panose="020B0604020202020204" pitchFamily="34" charset="0"/>
                <a:cs typeface="Arial" panose="020B0604020202020204" pitchFamily="34" charset="0"/>
              </a:endParaRPr>
            </a:p>
          </p:txBody>
        </p:sp>
      </p:grpSp>
      <p:sp>
        <p:nvSpPr>
          <p:cNvPr id="37" name="Rectangle 36"/>
          <p:cNvSpPr/>
          <p:nvPr/>
        </p:nvSpPr>
        <p:spPr>
          <a:xfrm>
            <a:off x="389737"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0" name="Text Box 79"/>
          <p:cNvSpPr txBox="1">
            <a:spLocks noChangeArrowheads="1"/>
          </p:cNvSpPr>
          <p:nvPr/>
        </p:nvSpPr>
        <p:spPr bwMode="gray">
          <a:xfrm>
            <a:off x="1447157" y="3762104"/>
            <a:ext cx="1939636"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1" name="Text Box 79"/>
          <p:cNvSpPr txBox="1">
            <a:spLocks noChangeArrowheads="1"/>
          </p:cNvSpPr>
          <p:nvPr/>
        </p:nvSpPr>
        <p:spPr bwMode="gray">
          <a:xfrm>
            <a:off x="5408329" y="3762104"/>
            <a:ext cx="269402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2" name="Rectangle 41"/>
          <p:cNvSpPr/>
          <p:nvPr/>
        </p:nvSpPr>
        <p:spPr>
          <a:xfrm>
            <a:off x="4705563"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9" name="ZoneTexte 38"/>
          <p:cNvSpPr txBox="1"/>
          <p:nvPr/>
        </p:nvSpPr>
        <p:spPr>
          <a:xfrm>
            <a:off x="5529423" y="1358887"/>
            <a:ext cx="2376226" cy="338554"/>
          </a:xfrm>
          <a:prstGeom prst="rect">
            <a:avLst/>
          </a:prstGeom>
          <a:solidFill>
            <a:schemeClr val="bg1"/>
          </a:solidFill>
        </p:spPr>
        <p:txBody>
          <a:bodyPr wrap="square" rtlCol="0">
            <a:spAutoFit/>
          </a:bodyPr>
          <a:lstStyle/>
          <a:p>
            <a:pPr algn="ctr"/>
            <a:r>
              <a:rPr lang="en-US" sz="1600" b="1" err="1">
                <a:solidFill>
                  <a:srgbClr val="1F497D"/>
                </a:solidFill>
              </a:rPr>
              <a:t>Survie</a:t>
            </a:r>
            <a:r>
              <a:rPr lang="en-US" sz="1600" b="1">
                <a:solidFill>
                  <a:srgbClr val="1F497D"/>
                </a:solidFill>
              </a:rPr>
              <a:t> </a:t>
            </a:r>
            <a:r>
              <a:rPr lang="en-US" sz="1600" b="1" err="1">
                <a:solidFill>
                  <a:srgbClr val="1F497D"/>
                </a:solidFill>
              </a:rPr>
              <a:t>globale</a:t>
            </a:r>
            <a:endParaRPr lang="en-US" sz="1600" b="1">
              <a:solidFill>
                <a:srgbClr val="1F497D"/>
              </a:solidFill>
            </a:endParaRPr>
          </a:p>
        </p:txBody>
      </p:sp>
      <p:sp>
        <p:nvSpPr>
          <p:cNvPr id="38" name="ZoneTexte 37"/>
          <p:cNvSpPr txBox="1"/>
          <p:nvPr/>
        </p:nvSpPr>
        <p:spPr>
          <a:xfrm>
            <a:off x="1200728" y="1358887"/>
            <a:ext cx="2376226" cy="338554"/>
          </a:xfrm>
          <a:prstGeom prst="rect">
            <a:avLst/>
          </a:prstGeom>
          <a:solidFill>
            <a:schemeClr val="bg1"/>
          </a:solidFill>
        </p:spPr>
        <p:txBody>
          <a:bodyPr wrap="square" rtlCol="0">
            <a:spAutoFit/>
          </a:bodyPr>
          <a:lstStyle/>
          <a:p>
            <a:pPr algn="ctr"/>
            <a:r>
              <a:rPr lang="en-US" sz="1600" b="1" err="1">
                <a:solidFill>
                  <a:srgbClr val="1F497D"/>
                </a:solidFill>
              </a:rPr>
              <a:t>Survie</a:t>
            </a:r>
            <a:r>
              <a:rPr lang="en-US" sz="1600" b="1">
                <a:solidFill>
                  <a:srgbClr val="1F497D"/>
                </a:solidFill>
              </a:rPr>
              <a:t> sans </a:t>
            </a:r>
            <a:r>
              <a:rPr lang="en-US" sz="1600" b="1" err="1">
                <a:solidFill>
                  <a:srgbClr val="1F497D"/>
                </a:solidFill>
              </a:rPr>
              <a:t>évènement</a:t>
            </a:r>
            <a:r>
              <a:rPr lang="en-US" sz="1600" b="1">
                <a:solidFill>
                  <a:srgbClr val="1F497D"/>
                </a:solidFill>
              </a:rPr>
              <a:t> </a:t>
            </a:r>
          </a:p>
        </p:txBody>
      </p:sp>
      <p:sp>
        <p:nvSpPr>
          <p:cNvPr id="13" name="Forme libre 12"/>
          <p:cNvSpPr/>
          <p:nvPr/>
        </p:nvSpPr>
        <p:spPr>
          <a:xfrm>
            <a:off x="1009650" y="2014538"/>
            <a:ext cx="2828925" cy="304800"/>
          </a:xfrm>
          <a:custGeom>
            <a:avLst/>
            <a:gdLst>
              <a:gd name="connsiteX0" fmla="*/ 2828925 w 2828925"/>
              <a:gd name="connsiteY0" fmla="*/ 304800 h 304800"/>
              <a:gd name="connsiteX1" fmla="*/ 2586038 w 2828925"/>
              <a:gd name="connsiteY1" fmla="*/ 304800 h 304800"/>
              <a:gd name="connsiteX2" fmla="*/ 2586038 w 2828925"/>
              <a:gd name="connsiteY2" fmla="*/ 95250 h 304800"/>
              <a:gd name="connsiteX3" fmla="*/ 2147888 w 2828925"/>
              <a:gd name="connsiteY3" fmla="*/ 95250 h 304800"/>
              <a:gd name="connsiteX4" fmla="*/ 2147888 w 2828925"/>
              <a:gd name="connsiteY4" fmla="*/ 33337 h 304800"/>
              <a:gd name="connsiteX5" fmla="*/ 842963 w 2828925"/>
              <a:gd name="connsiteY5" fmla="*/ 33337 h 304800"/>
              <a:gd name="connsiteX6" fmla="*/ 800100 w 2828925"/>
              <a:gd name="connsiteY6" fmla="*/ 0 h 304800"/>
              <a:gd name="connsiteX7" fmla="*/ 742950 w 2828925"/>
              <a:gd name="connsiteY7" fmla="*/ 0 h 304800"/>
              <a:gd name="connsiteX8" fmla="*/ 0 w 2828925"/>
              <a:gd name="connsiteY8" fmla="*/ 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8925" h="304800">
                <a:moveTo>
                  <a:pt x="2828925" y="304800"/>
                </a:moveTo>
                <a:lnTo>
                  <a:pt x="2586038" y="304800"/>
                </a:lnTo>
                <a:lnTo>
                  <a:pt x="2586038" y="95250"/>
                </a:lnTo>
                <a:lnTo>
                  <a:pt x="2147888" y="95250"/>
                </a:lnTo>
                <a:lnTo>
                  <a:pt x="2147888" y="33337"/>
                </a:lnTo>
                <a:lnTo>
                  <a:pt x="842963" y="33337"/>
                </a:lnTo>
                <a:lnTo>
                  <a:pt x="800100" y="0"/>
                </a:lnTo>
                <a:lnTo>
                  <a:pt x="742950" y="0"/>
                </a:lnTo>
                <a:lnTo>
                  <a:pt x="0" y="0"/>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9" name="Forme libre 18"/>
          <p:cNvSpPr/>
          <p:nvPr/>
        </p:nvSpPr>
        <p:spPr>
          <a:xfrm>
            <a:off x="1028700" y="1995488"/>
            <a:ext cx="2838450" cy="228600"/>
          </a:xfrm>
          <a:custGeom>
            <a:avLst/>
            <a:gdLst>
              <a:gd name="connsiteX0" fmla="*/ 2838450 w 2838450"/>
              <a:gd name="connsiteY0" fmla="*/ 228600 h 228600"/>
              <a:gd name="connsiteX1" fmla="*/ 1790700 w 2838450"/>
              <a:gd name="connsiteY1" fmla="*/ 228600 h 228600"/>
              <a:gd name="connsiteX2" fmla="*/ 1790700 w 2838450"/>
              <a:gd name="connsiteY2" fmla="*/ 190500 h 228600"/>
              <a:gd name="connsiteX3" fmla="*/ 1647825 w 2838450"/>
              <a:gd name="connsiteY3" fmla="*/ 190500 h 228600"/>
              <a:gd name="connsiteX4" fmla="*/ 1647825 w 2838450"/>
              <a:gd name="connsiteY4" fmla="*/ 161925 h 228600"/>
              <a:gd name="connsiteX5" fmla="*/ 1314450 w 2838450"/>
              <a:gd name="connsiteY5" fmla="*/ 161925 h 228600"/>
              <a:gd name="connsiteX6" fmla="*/ 1314450 w 2838450"/>
              <a:gd name="connsiteY6" fmla="*/ 114300 h 228600"/>
              <a:gd name="connsiteX7" fmla="*/ 1128713 w 2838450"/>
              <a:gd name="connsiteY7" fmla="*/ 114300 h 228600"/>
              <a:gd name="connsiteX8" fmla="*/ 1100138 w 2838450"/>
              <a:gd name="connsiteY8" fmla="*/ 57150 h 228600"/>
              <a:gd name="connsiteX9" fmla="*/ 862013 w 2838450"/>
              <a:gd name="connsiteY9" fmla="*/ 42862 h 228600"/>
              <a:gd name="connsiteX10" fmla="*/ 862013 w 2838450"/>
              <a:gd name="connsiteY10" fmla="*/ 0 h 228600"/>
              <a:gd name="connsiteX11" fmla="*/ 0 w 2838450"/>
              <a:gd name="connsiteY11"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8450" h="228600">
                <a:moveTo>
                  <a:pt x="2838450" y="228600"/>
                </a:moveTo>
                <a:lnTo>
                  <a:pt x="1790700" y="228600"/>
                </a:lnTo>
                <a:lnTo>
                  <a:pt x="1790700" y="190500"/>
                </a:lnTo>
                <a:lnTo>
                  <a:pt x="1647825" y="190500"/>
                </a:lnTo>
                <a:lnTo>
                  <a:pt x="1647825" y="161925"/>
                </a:lnTo>
                <a:lnTo>
                  <a:pt x="1314450" y="161925"/>
                </a:lnTo>
                <a:lnTo>
                  <a:pt x="1314450" y="114300"/>
                </a:lnTo>
                <a:lnTo>
                  <a:pt x="1128713" y="114300"/>
                </a:lnTo>
                <a:lnTo>
                  <a:pt x="1100138" y="57150"/>
                </a:lnTo>
                <a:lnTo>
                  <a:pt x="862013" y="42862"/>
                </a:lnTo>
                <a:lnTo>
                  <a:pt x="862013" y="0"/>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6" name="Forme libre 45"/>
          <p:cNvSpPr/>
          <p:nvPr/>
        </p:nvSpPr>
        <p:spPr>
          <a:xfrm>
            <a:off x="5329238" y="1995488"/>
            <a:ext cx="2986087" cy="114300"/>
          </a:xfrm>
          <a:custGeom>
            <a:avLst/>
            <a:gdLst>
              <a:gd name="connsiteX0" fmla="*/ 2986087 w 2986087"/>
              <a:gd name="connsiteY0" fmla="*/ 114300 h 114300"/>
              <a:gd name="connsiteX1" fmla="*/ 2238375 w 2986087"/>
              <a:gd name="connsiteY1" fmla="*/ 114300 h 114300"/>
              <a:gd name="connsiteX2" fmla="*/ 2238375 w 2986087"/>
              <a:gd name="connsiteY2" fmla="*/ 33337 h 114300"/>
              <a:gd name="connsiteX3" fmla="*/ 900112 w 2986087"/>
              <a:gd name="connsiteY3" fmla="*/ 33337 h 114300"/>
              <a:gd name="connsiteX4" fmla="*/ 866775 w 2986087"/>
              <a:gd name="connsiteY4" fmla="*/ 0 h 114300"/>
              <a:gd name="connsiteX5" fmla="*/ 0 w 2986087"/>
              <a:gd name="connsiteY5"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087" h="114300">
                <a:moveTo>
                  <a:pt x="2986087" y="114300"/>
                </a:moveTo>
                <a:lnTo>
                  <a:pt x="2238375" y="114300"/>
                </a:lnTo>
                <a:lnTo>
                  <a:pt x="2238375" y="33337"/>
                </a:lnTo>
                <a:lnTo>
                  <a:pt x="900112" y="33337"/>
                </a:lnTo>
                <a:lnTo>
                  <a:pt x="866775" y="0"/>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4" name="Text Box 79"/>
          <p:cNvSpPr txBox="1">
            <a:spLocks noChangeArrowheads="1"/>
          </p:cNvSpPr>
          <p:nvPr/>
        </p:nvSpPr>
        <p:spPr bwMode="gray">
          <a:xfrm rot="16200000">
            <a:off x="-317534" y="2553784"/>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évènements</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
        <p:nvSpPr>
          <p:cNvPr id="45" name="Text Box 79"/>
          <p:cNvSpPr txBox="1">
            <a:spLocks noChangeArrowheads="1"/>
          </p:cNvSpPr>
          <p:nvPr/>
        </p:nvSpPr>
        <p:spPr bwMode="gray">
          <a:xfrm rot="16200000">
            <a:off x="3924402" y="275836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a:t>
            </a:r>
            <a:r>
              <a:rPr lang="en-GB" sz="1000" err="1">
                <a:solidFill>
                  <a:prstClr val="black">
                    <a:lumMod val="65000"/>
                    <a:lumOff val="35000"/>
                  </a:prstClr>
                </a:solidFill>
                <a:latin typeface="Arial" panose="020B0604020202020204" pitchFamily="34" charset="0"/>
                <a:cs typeface="Arial" panose="020B0604020202020204" pitchFamily="34" charset="0"/>
              </a:rPr>
              <a:t>globale</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16390029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numéro de diapositive 4"/>
          <p:cNvSpPr>
            <a:spLocks noGrp="1"/>
          </p:cNvSpPr>
          <p:nvPr>
            <p:ph type="sldNum" sz="quarter" idx="10"/>
          </p:nvPr>
        </p:nvSpPr>
        <p:spPr/>
        <p:txBody>
          <a:bodyPr/>
          <a:lstStyle/>
          <a:p>
            <a:fld id="{76861F4E-8E8E-E94F-821D-72AEE8E804B0}" type="slidenum">
              <a:rPr lang="fr-FR" smtClean="0"/>
              <a:pPr/>
              <a:t>112</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sp>
        <p:nvSpPr>
          <p:cNvPr id="8" name="Espace réservé du contenu 1"/>
          <p:cNvSpPr txBox="1">
            <a:spLocks/>
          </p:cNvSpPr>
          <p:nvPr/>
        </p:nvSpPr>
        <p:spPr>
          <a:xfrm>
            <a:off x="1842299" y="1291137"/>
            <a:ext cx="6695856" cy="348813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10" name="Text Box 79"/>
          <p:cNvSpPr txBox="1">
            <a:spLocks noChangeArrowheads="1"/>
          </p:cNvSpPr>
          <p:nvPr/>
        </p:nvSpPr>
        <p:spPr bwMode="gray">
          <a:xfrm>
            <a:off x="2478753" y="3867981"/>
            <a:ext cx="4793617"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graphicFrame>
        <p:nvGraphicFramePr>
          <p:cNvPr id="22" name="Graphique 21"/>
          <p:cNvGraphicFramePr/>
          <p:nvPr>
            <p:extLst/>
          </p:nvPr>
        </p:nvGraphicFramePr>
        <p:xfrm>
          <a:off x="1857136" y="1373357"/>
          <a:ext cx="5666126"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6" name="Titre 5"/>
          <p:cNvSpPr>
            <a:spLocks noGrp="1"/>
          </p:cNvSpPr>
          <p:nvPr>
            <p:ph type="title"/>
          </p:nvPr>
        </p:nvSpPr>
        <p:spPr>
          <a:xfrm>
            <a:off x="177300" y="748765"/>
            <a:ext cx="8975936" cy="400110"/>
          </a:xfrm>
        </p:spPr>
        <p:txBody>
          <a:bodyPr/>
          <a:lstStyle/>
          <a:p>
            <a:r>
              <a:rPr lang="fr-FR"/>
              <a:t>Etude WSG-ADAPT-TN : vers une désescalade dans les TNBC ???</a:t>
            </a:r>
          </a:p>
        </p:txBody>
      </p:sp>
      <p:sp>
        <p:nvSpPr>
          <p:cNvPr id="7" name="Forme libre 6"/>
          <p:cNvSpPr/>
          <p:nvPr/>
        </p:nvSpPr>
        <p:spPr>
          <a:xfrm>
            <a:off x="2837419" y="1556595"/>
            <a:ext cx="4360984" cy="23446"/>
          </a:xfrm>
          <a:custGeom>
            <a:avLst/>
            <a:gdLst>
              <a:gd name="connsiteX0" fmla="*/ 4360984 w 4360984"/>
              <a:gd name="connsiteY0" fmla="*/ 23446 h 23446"/>
              <a:gd name="connsiteX1" fmla="*/ 2727569 w 4360984"/>
              <a:gd name="connsiteY1" fmla="*/ 23446 h 23446"/>
              <a:gd name="connsiteX2" fmla="*/ 2704123 w 4360984"/>
              <a:gd name="connsiteY2" fmla="*/ 0 h 23446"/>
              <a:gd name="connsiteX3" fmla="*/ 0 w 4360984"/>
              <a:gd name="connsiteY3" fmla="*/ 0 h 23446"/>
            </a:gdLst>
            <a:ahLst/>
            <a:cxnLst>
              <a:cxn ang="0">
                <a:pos x="connsiteX0" y="connsiteY0"/>
              </a:cxn>
              <a:cxn ang="0">
                <a:pos x="connsiteX1" y="connsiteY1"/>
              </a:cxn>
              <a:cxn ang="0">
                <a:pos x="connsiteX2" y="connsiteY2"/>
              </a:cxn>
              <a:cxn ang="0">
                <a:pos x="connsiteX3" y="connsiteY3"/>
              </a:cxn>
            </a:cxnLst>
            <a:rect l="l" t="t" r="r" b="b"/>
            <a:pathLst>
              <a:path w="4360984" h="23446">
                <a:moveTo>
                  <a:pt x="4360984" y="23446"/>
                </a:moveTo>
                <a:lnTo>
                  <a:pt x="2727569" y="23446"/>
                </a:lnTo>
                <a:lnTo>
                  <a:pt x="2704123" y="0"/>
                </a:lnTo>
                <a:lnTo>
                  <a:pt x="0" y="0"/>
                </a:lnTo>
              </a:path>
            </a:pathLst>
          </a:custGeom>
          <a:noFill/>
          <a:ln w="38100">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7" name="Forme libre 26"/>
          <p:cNvSpPr/>
          <p:nvPr/>
        </p:nvSpPr>
        <p:spPr>
          <a:xfrm>
            <a:off x="2821788" y="1572225"/>
            <a:ext cx="4454769" cy="351693"/>
          </a:xfrm>
          <a:custGeom>
            <a:avLst/>
            <a:gdLst>
              <a:gd name="connsiteX0" fmla="*/ 4454769 w 4454769"/>
              <a:gd name="connsiteY0" fmla="*/ 351693 h 351693"/>
              <a:gd name="connsiteX1" fmla="*/ 3305908 w 4454769"/>
              <a:gd name="connsiteY1" fmla="*/ 351693 h 351693"/>
              <a:gd name="connsiteX2" fmla="*/ 3305908 w 4454769"/>
              <a:gd name="connsiteY2" fmla="*/ 273539 h 351693"/>
              <a:gd name="connsiteX3" fmla="*/ 2547815 w 4454769"/>
              <a:gd name="connsiteY3" fmla="*/ 273539 h 351693"/>
              <a:gd name="connsiteX4" fmla="*/ 2547815 w 4454769"/>
              <a:gd name="connsiteY4" fmla="*/ 211016 h 351693"/>
              <a:gd name="connsiteX5" fmla="*/ 2125785 w 4454769"/>
              <a:gd name="connsiteY5" fmla="*/ 211016 h 351693"/>
              <a:gd name="connsiteX6" fmla="*/ 2125785 w 4454769"/>
              <a:gd name="connsiteY6" fmla="*/ 171939 h 351693"/>
              <a:gd name="connsiteX7" fmla="*/ 1735015 w 4454769"/>
              <a:gd name="connsiteY7" fmla="*/ 171939 h 351693"/>
              <a:gd name="connsiteX8" fmla="*/ 1688123 w 4454769"/>
              <a:gd name="connsiteY8" fmla="*/ 125047 h 351693"/>
              <a:gd name="connsiteX9" fmla="*/ 1391139 w 4454769"/>
              <a:gd name="connsiteY9" fmla="*/ 125047 h 351693"/>
              <a:gd name="connsiteX10" fmla="*/ 1391139 w 4454769"/>
              <a:gd name="connsiteY10" fmla="*/ 39077 h 351693"/>
              <a:gd name="connsiteX11" fmla="*/ 1195754 w 4454769"/>
              <a:gd name="connsiteY11" fmla="*/ 39077 h 351693"/>
              <a:gd name="connsiteX12" fmla="*/ 1195754 w 4454769"/>
              <a:gd name="connsiteY12" fmla="*/ 0 h 351693"/>
              <a:gd name="connsiteX13" fmla="*/ 0 w 4454769"/>
              <a:gd name="connsiteY13" fmla="*/ 0 h 35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54769" h="351693">
                <a:moveTo>
                  <a:pt x="4454769" y="351693"/>
                </a:moveTo>
                <a:lnTo>
                  <a:pt x="3305908" y="351693"/>
                </a:lnTo>
                <a:lnTo>
                  <a:pt x="3305908" y="273539"/>
                </a:lnTo>
                <a:lnTo>
                  <a:pt x="2547815" y="273539"/>
                </a:lnTo>
                <a:lnTo>
                  <a:pt x="2547815" y="211016"/>
                </a:lnTo>
                <a:lnTo>
                  <a:pt x="2125785" y="211016"/>
                </a:lnTo>
                <a:lnTo>
                  <a:pt x="2125785" y="171939"/>
                </a:lnTo>
                <a:lnTo>
                  <a:pt x="1735015" y="171939"/>
                </a:lnTo>
                <a:lnTo>
                  <a:pt x="1688123" y="125047"/>
                </a:lnTo>
                <a:lnTo>
                  <a:pt x="1391139" y="125047"/>
                </a:lnTo>
                <a:lnTo>
                  <a:pt x="1391139" y="39077"/>
                </a:lnTo>
                <a:lnTo>
                  <a:pt x="1195754" y="39077"/>
                </a:lnTo>
                <a:lnTo>
                  <a:pt x="1195754" y="0"/>
                </a:lnTo>
                <a:lnTo>
                  <a:pt x="0" y="0"/>
                </a:lnTo>
              </a:path>
            </a:pathLst>
          </a:custGeom>
          <a:noFill/>
          <a:ln w="38100">
            <a:solidFill>
              <a:srgbClr val="00B05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8" name="Forme libre 27"/>
          <p:cNvSpPr/>
          <p:nvPr/>
        </p:nvSpPr>
        <p:spPr>
          <a:xfrm>
            <a:off x="2806157" y="1548779"/>
            <a:ext cx="4384431" cy="687754"/>
          </a:xfrm>
          <a:custGeom>
            <a:avLst/>
            <a:gdLst>
              <a:gd name="connsiteX0" fmla="*/ 4384431 w 4384431"/>
              <a:gd name="connsiteY0" fmla="*/ 687754 h 687754"/>
              <a:gd name="connsiteX1" fmla="*/ 3649785 w 4384431"/>
              <a:gd name="connsiteY1" fmla="*/ 687754 h 687754"/>
              <a:gd name="connsiteX2" fmla="*/ 3649785 w 4384431"/>
              <a:gd name="connsiteY2" fmla="*/ 554893 h 687754"/>
              <a:gd name="connsiteX3" fmla="*/ 3344985 w 4384431"/>
              <a:gd name="connsiteY3" fmla="*/ 554893 h 687754"/>
              <a:gd name="connsiteX4" fmla="*/ 3329354 w 4384431"/>
              <a:gd name="connsiteY4" fmla="*/ 539262 h 687754"/>
              <a:gd name="connsiteX5" fmla="*/ 3219939 w 4384431"/>
              <a:gd name="connsiteY5" fmla="*/ 539262 h 687754"/>
              <a:gd name="connsiteX6" fmla="*/ 3219939 w 4384431"/>
              <a:gd name="connsiteY6" fmla="*/ 476739 h 687754"/>
              <a:gd name="connsiteX7" fmla="*/ 2407139 w 4384431"/>
              <a:gd name="connsiteY7" fmla="*/ 476739 h 687754"/>
              <a:gd name="connsiteX8" fmla="*/ 2407139 w 4384431"/>
              <a:gd name="connsiteY8" fmla="*/ 429846 h 687754"/>
              <a:gd name="connsiteX9" fmla="*/ 2321170 w 4384431"/>
              <a:gd name="connsiteY9" fmla="*/ 429846 h 687754"/>
              <a:gd name="connsiteX10" fmla="*/ 2321170 w 4384431"/>
              <a:gd name="connsiteY10" fmla="*/ 382954 h 687754"/>
              <a:gd name="connsiteX11" fmla="*/ 1930400 w 4384431"/>
              <a:gd name="connsiteY11" fmla="*/ 382954 h 687754"/>
              <a:gd name="connsiteX12" fmla="*/ 1930400 w 4384431"/>
              <a:gd name="connsiteY12" fmla="*/ 343877 h 687754"/>
              <a:gd name="connsiteX13" fmla="*/ 1766277 w 4384431"/>
              <a:gd name="connsiteY13" fmla="*/ 343877 h 687754"/>
              <a:gd name="connsiteX14" fmla="*/ 1617785 w 4384431"/>
              <a:gd name="connsiteY14" fmla="*/ 273539 h 687754"/>
              <a:gd name="connsiteX15" fmla="*/ 1461477 w 4384431"/>
              <a:gd name="connsiteY15" fmla="*/ 273539 h 687754"/>
              <a:gd name="connsiteX16" fmla="*/ 1398954 w 4384431"/>
              <a:gd name="connsiteY16" fmla="*/ 273539 h 687754"/>
              <a:gd name="connsiteX17" fmla="*/ 1375508 w 4384431"/>
              <a:gd name="connsiteY17" fmla="*/ 226646 h 687754"/>
              <a:gd name="connsiteX18" fmla="*/ 1180123 w 4384431"/>
              <a:gd name="connsiteY18" fmla="*/ 211016 h 687754"/>
              <a:gd name="connsiteX19" fmla="*/ 1180123 w 4384431"/>
              <a:gd name="connsiteY19" fmla="*/ 211016 h 687754"/>
              <a:gd name="connsiteX20" fmla="*/ 1109785 w 4384431"/>
              <a:gd name="connsiteY20" fmla="*/ 164123 h 687754"/>
              <a:gd name="connsiteX21" fmla="*/ 1086339 w 4384431"/>
              <a:gd name="connsiteY21" fmla="*/ 125046 h 687754"/>
              <a:gd name="connsiteX22" fmla="*/ 1000370 w 4384431"/>
              <a:gd name="connsiteY22" fmla="*/ 125046 h 687754"/>
              <a:gd name="connsiteX23" fmla="*/ 914400 w 4384431"/>
              <a:gd name="connsiteY23" fmla="*/ 101600 h 687754"/>
              <a:gd name="connsiteX24" fmla="*/ 812800 w 4384431"/>
              <a:gd name="connsiteY24" fmla="*/ 85969 h 687754"/>
              <a:gd name="connsiteX25" fmla="*/ 398585 w 4384431"/>
              <a:gd name="connsiteY25" fmla="*/ 85969 h 687754"/>
              <a:gd name="connsiteX26" fmla="*/ 312616 w 4384431"/>
              <a:gd name="connsiteY26" fmla="*/ 70339 h 687754"/>
              <a:gd name="connsiteX27" fmla="*/ 242277 w 4384431"/>
              <a:gd name="connsiteY27" fmla="*/ 62523 h 687754"/>
              <a:gd name="connsiteX28" fmla="*/ 0 w 4384431"/>
              <a:gd name="connsiteY28" fmla="*/ 0 h 68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84431" h="687754">
                <a:moveTo>
                  <a:pt x="4384431" y="687754"/>
                </a:moveTo>
                <a:lnTo>
                  <a:pt x="3649785" y="687754"/>
                </a:lnTo>
                <a:lnTo>
                  <a:pt x="3649785" y="554893"/>
                </a:lnTo>
                <a:lnTo>
                  <a:pt x="3344985" y="554893"/>
                </a:lnTo>
                <a:lnTo>
                  <a:pt x="3329354" y="539262"/>
                </a:lnTo>
                <a:lnTo>
                  <a:pt x="3219939" y="539262"/>
                </a:lnTo>
                <a:lnTo>
                  <a:pt x="3219939" y="476739"/>
                </a:lnTo>
                <a:lnTo>
                  <a:pt x="2407139" y="476739"/>
                </a:lnTo>
                <a:lnTo>
                  <a:pt x="2407139" y="429846"/>
                </a:lnTo>
                <a:lnTo>
                  <a:pt x="2321170" y="429846"/>
                </a:lnTo>
                <a:lnTo>
                  <a:pt x="2321170" y="382954"/>
                </a:lnTo>
                <a:lnTo>
                  <a:pt x="1930400" y="382954"/>
                </a:lnTo>
                <a:lnTo>
                  <a:pt x="1930400" y="343877"/>
                </a:lnTo>
                <a:lnTo>
                  <a:pt x="1766277" y="343877"/>
                </a:lnTo>
                <a:lnTo>
                  <a:pt x="1617785" y="273539"/>
                </a:lnTo>
                <a:lnTo>
                  <a:pt x="1461477" y="273539"/>
                </a:lnTo>
                <a:lnTo>
                  <a:pt x="1398954" y="273539"/>
                </a:lnTo>
                <a:lnTo>
                  <a:pt x="1375508" y="226646"/>
                </a:lnTo>
                <a:lnTo>
                  <a:pt x="1180123" y="211016"/>
                </a:lnTo>
                <a:lnTo>
                  <a:pt x="1180123" y="211016"/>
                </a:lnTo>
                <a:lnTo>
                  <a:pt x="1109785" y="164123"/>
                </a:lnTo>
                <a:lnTo>
                  <a:pt x="1086339" y="125046"/>
                </a:lnTo>
                <a:lnTo>
                  <a:pt x="1000370" y="125046"/>
                </a:lnTo>
                <a:lnTo>
                  <a:pt x="914400" y="101600"/>
                </a:lnTo>
                <a:lnTo>
                  <a:pt x="812800" y="85969"/>
                </a:lnTo>
                <a:lnTo>
                  <a:pt x="398585" y="85969"/>
                </a:lnTo>
                <a:lnTo>
                  <a:pt x="312616" y="70339"/>
                </a:lnTo>
                <a:lnTo>
                  <a:pt x="242277" y="62523"/>
                </a:lnTo>
                <a:lnTo>
                  <a:pt x="0" y="0"/>
                </a:lnTo>
              </a:path>
            </a:pathLst>
          </a:custGeom>
          <a:noFill/>
          <a:ln w="3810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9" name="Forme libre 28"/>
          <p:cNvSpPr/>
          <p:nvPr/>
        </p:nvSpPr>
        <p:spPr>
          <a:xfrm>
            <a:off x="2845234" y="1540964"/>
            <a:ext cx="4572000" cy="781538"/>
          </a:xfrm>
          <a:custGeom>
            <a:avLst/>
            <a:gdLst>
              <a:gd name="connsiteX0" fmla="*/ 4572000 w 4572000"/>
              <a:gd name="connsiteY0" fmla="*/ 781538 h 781538"/>
              <a:gd name="connsiteX1" fmla="*/ 3626339 w 4572000"/>
              <a:gd name="connsiteY1" fmla="*/ 781538 h 781538"/>
              <a:gd name="connsiteX2" fmla="*/ 3626339 w 4572000"/>
              <a:gd name="connsiteY2" fmla="*/ 726831 h 781538"/>
              <a:gd name="connsiteX3" fmla="*/ 3446585 w 4572000"/>
              <a:gd name="connsiteY3" fmla="*/ 726831 h 781538"/>
              <a:gd name="connsiteX4" fmla="*/ 3446585 w 4572000"/>
              <a:gd name="connsiteY4" fmla="*/ 609600 h 781538"/>
              <a:gd name="connsiteX5" fmla="*/ 2907323 w 4572000"/>
              <a:gd name="connsiteY5" fmla="*/ 609600 h 781538"/>
              <a:gd name="connsiteX6" fmla="*/ 2836985 w 4572000"/>
              <a:gd name="connsiteY6" fmla="*/ 593969 h 781538"/>
              <a:gd name="connsiteX7" fmla="*/ 2743200 w 4572000"/>
              <a:gd name="connsiteY7" fmla="*/ 554892 h 781538"/>
              <a:gd name="connsiteX8" fmla="*/ 2680677 w 4572000"/>
              <a:gd name="connsiteY8" fmla="*/ 554892 h 781538"/>
              <a:gd name="connsiteX9" fmla="*/ 2618154 w 4572000"/>
              <a:gd name="connsiteY9" fmla="*/ 523631 h 781538"/>
              <a:gd name="connsiteX10" fmla="*/ 2524369 w 4572000"/>
              <a:gd name="connsiteY10" fmla="*/ 476738 h 781538"/>
              <a:gd name="connsiteX11" fmla="*/ 2422769 w 4572000"/>
              <a:gd name="connsiteY11" fmla="*/ 476738 h 781538"/>
              <a:gd name="connsiteX12" fmla="*/ 2336800 w 4572000"/>
              <a:gd name="connsiteY12" fmla="*/ 445477 h 781538"/>
              <a:gd name="connsiteX13" fmla="*/ 2188308 w 4572000"/>
              <a:gd name="connsiteY13" fmla="*/ 453292 h 781538"/>
              <a:gd name="connsiteX14" fmla="*/ 2125785 w 4572000"/>
              <a:gd name="connsiteY14" fmla="*/ 453292 h 781538"/>
              <a:gd name="connsiteX15" fmla="*/ 2039816 w 4572000"/>
              <a:gd name="connsiteY15" fmla="*/ 453292 h 781538"/>
              <a:gd name="connsiteX16" fmla="*/ 1977293 w 4572000"/>
              <a:gd name="connsiteY16" fmla="*/ 422031 h 781538"/>
              <a:gd name="connsiteX17" fmla="*/ 1758462 w 4572000"/>
              <a:gd name="connsiteY17" fmla="*/ 398584 h 781538"/>
              <a:gd name="connsiteX18" fmla="*/ 1735016 w 4572000"/>
              <a:gd name="connsiteY18" fmla="*/ 343877 h 781538"/>
              <a:gd name="connsiteX19" fmla="*/ 1656862 w 4572000"/>
              <a:gd name="connsiteY19" fmla="*/ 328246 h 781538"/>
              <a:gd name="connsiteX20" fmla="*/ 1656862 w 4572000"/>
              <a:gd name="connsiteY20" fmla="*/ 328246 h 781538"/>
              <a:gd name="connsiteX21" fmla="*/ 1477108 w 4572000"/>
              <a:gd name="connsiteY21" fmla="*/ 281354 h 781538"/>
              <a:gd name="connsiteX22" fmla="*/ 1461477 w 4572000"/>
              <a:gd name="connsiteY22" fmla="*/ 242277 h 781538"/>
              <a:gd name="connsiteX23" fmla="*/ 1383323 w 4572000"/>
              <a:gd name="connsiteY23" fmla="*/ 211015 h 781538"/>
              <a:gd name="connsiteX24" fmla="*/ 1359877 w 4572000"/>
              <a:gd name="connsiteY24" fmla="*/ 179754 h 781538"/>
              <a:gd name="connsiteX25" fmla="*/ 1187939 w 4572000"/>
              <a:gd name="connsiteY25" fmla="*/ 171938 h 781538"/>
              <a:gd name="connsiteX26" fmla="*/ 1156677 w 4572000"/>
              <a:gd name="connsiteY26" fmla="*/ 140677 h 781538"/>
              <a:gd name="connsiteX27" fmla="*/ 1101969 w 4572000"/>
              <a:gd name="connsiteY27" fmla="*/ 140677 h 781538"/>
              <a:gd name="connsiteX28" fmla="*/ 1062893 w 4572000"/>
              <a:gd name="connsiteY28" fmla="*/ 70338 h 781538"/>
              <a:gd name="connsiteX29" fmla="*/ 867508 w 4572000"/>
              <a:gd name="connsiteY29" fmla="*/ 54708 h 781538"/>
              <a:gd name="connsiteX30" fmla="*/ 0 w 4572000"/>
              <a:gd name="connsiteY30" fmla="*/ 0 h 78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72000" h="781538">
                <a:moveTo>
                  <a:pt x="4572000" y="781538"/>
                </a:moveTo>
                <a:lnTo>
                  <a:pt x="3626339" y="781538"/>
                </a:lnTo>
                <a:lnTo>
                  <a:pt x="3626339" y="726831"/>
                </a:lnTo>
                <a:lnTo>
                  <a:pt x="3446585" y="726831"/>
                </a:lnTo>
                <a:lnTo>
                  <a:pt x="3446585" y="609600"/>
                </a:lnTo>
                <a:lnTo>
                  <a:pt x="2907323" y="609600"/>
                </a:lnTo>
                <a:lnTo>
                  <a:pt x="2836985" y="593969"/>
                </a:lnTo>
                <a:lnTo>
                  <a:pt x="2743200" y="554892"/>
                </a:lnTo>
                <a:lnTo>
                  <a:pt x="2680677" y="554892"/>
                </a:lnTo>
                <a:lnTo>
                  <a:pt x="2618154" y="523631"/>
                </a:lnTo>
                <a:lnTo>
                  <a:pt x="2524369" y="476738"/>
                </a:lnTo>
                <a:lnTo>
                  <a:pt x="2422769" y="476738"/>
                </a:lnTo>
                <a:lnTo>
                  <a:pt x="2336800" y="445477"/>
                </a:lnTo>
                <a:lnTo>
                  <a:pt x="2188308" y="453292"/>
                </a:lnTo>
                <a:lnTo>
                  <a:pt x="2125785" y="453292"/>
                </a:lnTo>
                <a:lnTo>
                  <a:pt x="2039816" y="453292"/>
                </a:lnTo>
                <a:lnTo>
                  <a:pt x="1977293" y="422031"/>
                </a:lnTo>
                <a:lnTo>
                  <a:pt x="1758462" y="398584"/>
                </a:lnTo>
                <a:lnTo>
                  <a:pt x="1735016" y="343877"/>
                </a:lnTo>
                <a:lnTo>
                  <a:pt x="1656862" y="328246"/>
                </a:lnTo>
                <a:lnTo>
                  <a:pt x="1656862" y="328246"/>
                </a:lnTo>
                <a:lnTo>
                  <a:pt x="1477108" y="281354"/>
                </a:lnTo>
                <a:lnTo>
                  <a:pt x="1461477" y="242277"/>
                </a:lnTo>
                <a:lnTo>
                  <a:pt x="1383323" y="211015"/>
                </a:lnTo>
                <a:lnTo>
                  <a:pt x="1359877" y="179754"/>
                </a:lnTo>
                <a:lnTo>
                  <a:pt x="1187939" y="171938"/>
                </a:lnTo>
                <a:lnTo>
                  <a:pt x="1156677" y="140677"/>
                </a:lnTo>
                <a:lnTo>
                  <a:pt x="1101969" y="140677"/>
                </a:lnTo>
                <a:lnTo>
                  <a:pt x="1062893" y="70338"/>
                </a:lnTo>
                <a:lnTo>
                  <a:pt x="867508" y="54708"/>
                </a:lnTo>
                <a:lnTo>
                  <a:pt x="0" y="0"/>
                </a:lnTo>
              </a:path>
            </a:pathLst>
          </a:cu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51" name="Groupe 50"/>
          <p:cNvGrpSpPr/>
          <p:nvPr/>
        </p:nvGrpSpPr>
        <p:grpSpPr>
          <a:xfrm>
            <a:off x="3004265" y="2692743"/>
            <a:ext cx="1848294" cy="707886"/>
            <a:chOff x="2581800" y="2753933"/>
            <a:chExt cx="1848294" cy="707886"/>
          </a:xfrm>
        </p:grpSpPr>
        <p:sp>
          <p:nvSpPr>
            <p:cNvPr id="32" name="Text Box 79"/>
            <p:cNvSpPr txBox="1">
              <a:spLocks noChangeArrowheads="1"/>
            </p:cNvSpPr>
            <p:nvPr/>
          </p:nvSpPr>
          <p:spPr bwMode="gray">
            <a:xfrm>
              <a:off x="2853522" y="2753933"/>
              <a:ext cx="1576572"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No </a:t>
              </a:r>
              <a:r>
                <a:rPr lang="en-GB" sz="1050" b="1" err="1">
                  <a:solidFill>
                    <a:srgbClr val="595959"/>
                  </a:solidFill>
                  <a:latin typeface="Arial" panose="020B0604020202020204" pitchFamily="34" charset="0"/>
                  <a:cs typeface="Arial" panose="020B0604020202020204" pitchFamily="34" charset="0"/>
                </a:rPr>
                <a:t>pCR</a:t>
              </a:r>
              <a:r>
                <a:rPr lang="en-GB" sz="1050" b="1">
                  <a:solidFill>
                    <a:srgbClr val="595959"/>
                  </a:solidFill>
                  <a:latin typeface="Arial" panose="020B0604020202020204" pitchFamily="34" charset="0"/>
                  <a:cs typeface="Arial" panose="020B0604020202020204" pitchFamily="34" charset="0"/>
                </a:rPr>
                <a:t> et pd1 bas</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No </a:t>
              </a:r>
              <a:r>
                <a:rPr lang="en-GB" sz="1050" b="1" err="1">
                  <a:solidFill>
                    <a:srgbClr val="595959"/>
                  </a:solidFill>
                  <a:latin typeface="Arial" panose="020B0604020202020204" pitchFamily="34" charset="0"/>
                  <a:cs typeface="Arial" panose="020B0604020202020204" pitchFamily="34" charset="0"/>
                </a:rPr>
                <a:t>pCR</a:t>
              </a:r>
              <a:r>
                <a:rPr lang="en-GB" sz="1050" b="1">
                  <a:solidFill>
                    <a:srgbClr val="595959"/>
                  </a:solidFill>
                  <a:latin typeface="Arial" panose="020B0604020202020204" pitchFamily="34" charset="0"/>
                  <a:cs typeface="Arial" panose="020B0604020202020204" pitchFamily="34" charset="0"/>
                </a:rPr>
                <a:t> et pd1 haut</a:t>
              </a:r>
            </a:p>
            <a:p>
              <a:pPr eaLnBrk="1" fontAlgn="base" hangingPunct="1">
                <a:lnSpc>
                  <a:spcPts val="1200"/>
                </a:lnSpc>
                <a:spcAft>
                  <a:spcPct val="0"/>
                </a:spcAft>
              </a:pPr>
              <a:r>
                <a:rPr lang="en-GB" sz="1050" b="1" err="1">
                  <a:solidFill>
                    <a:srgbClr val="595959"/>
                  </a:solidFill>
                  <a:latin typeface="Arial" panose="020B0604020202020204" pitchFamily="34" charset="0"/>
                  <a:cs typeface="Arial" panose="020B0604020202020204" pitchFamily="34" charset="0"/>
                </a:rPr>
                <a:t>pCR</a:t>
              </a:r>
              <a:r>
                <a:rPr lang="en-GB" sz="1050" b="1">
                  <a:solidFill>
                    <a:srgbClr val="595959"/>
                  </a:solidFill>
                  <a:latin typeface="Arial" panose="020B0604020202020204" pitchFamily="34" charset="0"/>
                  <a:cs typeface="Arial" panose="020B0604020202020204" pitchFamily="34" charset="0"/>
                </a:rPr>
                <a:t> et pd1 bas</a:t>
              </a:r>
            </a:p>
            <a:p>
              <a:pPr eaLnBrk="1" fontAlgn="base" hangingPunct="1">
                <a:lnSpc>
                  <a:spcPts val="1200"/>
                </a:lnSpc>
                <a:spcAft>
                  <a:spcPct val="0"/>
                </a:spcAft>
              </a:pPr>
              <a:r>
                <a:rPr lang="en-GB" sz="1050" b="1" err="1">
                  <a:solidFill>
                    <a:srgbClr val="595959"/>
                  </a:solidFill>
                  <a:latin typeface="Arial" panose="020B0604020202020204" pitchFamily="34" charset="0"/>
                  <a:cs typeface="Arial" panose="020B0604020202020204" pitchFamily="34" charset="0"/>
                </a:rPr>
                <a:t>pCR</a:t>
              </a:r>
              <a:r>
                <a:rPr lang="en-GB" sz="1050" b="1">
                  <a:solidFill>
                    <a:srgbClr val="595959"/>
                  </a:solidFill>
                  <a:latin typeface="Arial" panose="020B0604020202020204" pitchFamily="34" charset="0"/>
                  <a:cs typeface="Arial" panose="020B0604020202020204" pitchFamily="34" charset="0"/>
                </a:rPr>
                <a:t> et pd1 haut</a:t>
              </a:r>
            </a:p>
          </p:txBody>
        </p:sp>
        <p:cxnSp>
          <p:nvCxnSpPr>
            <p:cNvPr id="31" name="Connecteur droit 30"/>
            <p:cNvCxnSpPr/>
            <p:nvPr/>
          </p:nvCxnSpPr>
          <p:spPr>
            <a:xfrm>
              <a:off x="2581800" y="3324288"/>
              <a:ext cx="297891" cy="0"/>
            </a:xfrm>
            <a:prstGeom prst="line">
              <a:avLst/>
            </a:prstGeom>
            <a:noFill/>
            <a:ln w="38100">
              <a:solidFill>
                <a:srgbClr val="FF6600"/>
              </a:solidFill>
            </a:ln>
            <a:effectLst/>
          </p:spPr>
          <p:style>
            <a:lnRef idx="1">
              <a:schemeClr val="accent1"/>
            </a:lnRef>
            <a:fillRef idx="3">
              <a:schemeClr val="accent1"/>
            </a:fillRef>
            <a:effectRef idx="2">
              <a:schemeClr val="accent1"/>
            </a:effectRef>
            <a:fontRef idx="minor">
              <a:schemeClr val="lt1"/>
            </a:fontRef>
          </p:style>
        </p:cxnSp>
        <p:cxnSp>
          <p:nvCxnSpPr>
            <p:cNvPr id="36" name="Connecteur droit 35"/>
            <p:cNvCxnSpPr/>
            <p:nvPr/>
          </p:nvCxnSpPr>
          <p:spPr>
            <a:xfrm>
              <a:off x="2581800" y="3173192"/>
              <a:ext cx="297891" cy="0"/>
            </a:xfrm>
            <a:prstGeom prst="line">
              <a:avLst/>
            </a:prstGeom>
            <a:noFill/>
            <a:ln w="38100">
              <a:solidFill>
                <a:srgbClr val="00B050"/>
              </a:solidFill>
            </a:ln>
            <a:effectLst/>
          </p:spPr>
          <p:style>
            <a:lnRef idx="1">
              <a:schemeClr val="accent1"/>
            </a:lnRef>
            <a:fillRef idx="3">
              <a:schemeClr val="accent1"/>
            </a:fillRef>
            <a:effectRef idx="2">
              <a:schemeClr val="accent1"/>
            </a:effectRef>
            <a:fontRef idx="minor">
              <a:schemeClr val="lt1"/>
            </a:fontRef>
          </p:style>
        </p:cxnSp>
        <p:cxnSp>
          <p:nvCxnSpPr>
            <p:cNvPr id="37" name="Connecteur droit 36"/>
            <p:cNvCxnSpPr/>
            <p:nvPr/>
          </p:nvCxnSpPr>
          <p:spPr>
            <a:xfrm>
              <a:off x="2581800" y="3022096"/>
              <a:ext cx="297891" cy="0"/>
            </a:xfrm>
            <a:prstGeom prst="line">
              <a:avLst/>
            </a:prstGeom>
            <a:noFill/>
            <a:ln w="38100">
              <a:solidFill>
                <a:schemeClr val="accent6"/>
              </a:solidFill>
            </a:ln>
            <a:effectLst/>
          </p:spPr>
          <p:style>
            <a:lnRef idx="1">
              <a:schemeClr val="accent1"/>
            </a:lnRef>
            <a:fillRef idx="3">
              <a:schemeClr val="accent1"/>
            </a:fillRef>
            <a:effectRef idx="2">
              <a:schemeClr val="accent1"/>
            </a:effectRef>
            <a:fontRef idx="minor">
              <a:schemeClr val="lt1"/>
            </a:fontRef>
          </p:style>
        </p:cxnSp>
        <p:cxnSp>
          <p:nvCxnSpPr>
            <p:cNvPr id="38" name="Connecteur droit 37"/>
            <p:cNvCxnSpPr/>
            <p:nvPr/>
          </p:nvCxnSpPr>
          <p:spPr>
            <a:xfrm>
              <a:off x="2581800" y="2871000"/>
              <a:ext cx="297891" cy="0"/>
            </a:xfrm>
            <a:prstGeom prst="line">
              <a:avLst/>
            </a:pr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cxnSp>
      </p:grpSp>
      <p:grpSp>
        <p:nvGrpSpPr>
          <p:cNvPr id="35" name="Groupe 34"/>
          <p:cNvGrpSpPr/>
          <p:nvPr/>
        </p:nvGrpSpPr>
        <p:grpSpPr>
          <a:xfrm>
            <a:off x="2513333" y="4071382"/>
            <a:ext cx="4918696" cy="707886"/>
            <a:chOff x="2091704" y="4075353"/>
            <a:chExt cx="4918696" cy="707886"/>
          </a:xfrm>
        </p:grpSpPr>
        <p:sp>
          <p:nvSpPr>
            <p:cNvPr id="16" name="Text Box 79"/>
            <p:cNvSpPr txBox="1">
              <a:spLocks noChangeArrowheads="1"/>
            </p:cNvSpPr>
            <p:nvPr/>
          </p:nvSpPr>
          <p:spPr bwMode="gray">
            <a:xfrm>
              <a:off x="6611579"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8</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2</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3</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0</a:t>
              </a:r>
            </a:p>
          </p:txBody>
        </p:sp>
        <p:sp>
          <p:nvSpPr>
            <p:cNvPr id="39" name="Text Box 79"/>
            <p:cNvSpPr txBox="1">
              <a:spLocks noChangeArrowheads="1"/>
            </p:cNvSpPr>
            <p:nvPr/>
          </p:nvSpPr>
          <p:spPr bwMode="gray">
            <a:xfrm>
              <a:off x="6006603"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24</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10</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10</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15</a:t>
              </a:r>
            </a:p>
          </p:txBody>
        </p:sp>
        <p:sp>
          <p:nvSpPr>
            <p:cNvPr id="40" name="Text Box 79"/>
            <p:cNvSpPr txBox="1">
              <a:spLocks noChangeArrowheads="1"/>
            </p:cNvSpPr>
            <p:nvPr/>
          </p:nvSpPr>
          <p:spPr bwMode="gray">
            <a:xfrm>
              <a:off x="5511279"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45</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35</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22</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38</a:t>
              </a:r>
            </a:p>
          </p:txBody>
        </p:sp>
        <p:sp>
          <p:nvSpPr>
            <p:cNvPr id="41" name="Text Box 79"/>
            <p:cNvSpPr txBox="1">
              <a:spLocks noChangeArrowheads="1"/>
            </p:cNvSpPr>
            <p:nvPr/>
          </p:nvSpPr>
          <p:spPr bwMode="gray">
            <a:xfrm>
              <a:off x="5043300"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63</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54</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31</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51</a:t>
              </a:r>
            </a:p>
          </p:txBody>
        </p:sp>
        <p:sp>
          <p:nvSpPr>
            <p:cNvPr id="42" name="Text Box 79"/>
            <p:cNvSpPr txBox="1">
              <a:spLocks noChangeArrowheads="1"/>
            </p:cNvSpPr>
            <p:nvPr/>
          </p:nvSpPr>
          <p:spPr bwMode="gray">
            <a:xfrm>
              <a:off x="4453933"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74</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63</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35</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55</a:t>
              </a:r>
            </a:p>
          </p:txBody>
        </p:sp>
        <p:sp>
          <p:nvSpPr>
            <p:cNvPr id="44" name="Text Box 79"/>
            <p:cNvSpPr txBox="1">
              <a:spLocks noChangeArrowheads="1"/>
            </p:cNvSpPr>
            <p:nvPr/>
          </p:nvSpPr>
          <p:spPr bwMode="gray">
            <a:xfrm>
              <a:off x="3893858"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84</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70</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41</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57</a:t>
              </a:r>
            </a:p>
          </p:txBody>
        </p:sp>
        <p:sp>
          <p:nvSpPr>
            <p:cNvPr id="45" name="Text Box 79"/>
            <p:cNvSpPr txBox="1">
              <a:spLocks noChangeArrowheads="1"/>
            </p:cNvSpPr>
            <p:nvPr/>
          </p:nvSpPr>
          <p:spPr bwMode="gray">
            <a:xfrm>
              <a:off x="3262844" y="4075353"/>
              <a:ext cx="398821"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98</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79</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45</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58</a:t>
              </a:r>
            </a:p>
          </p:txBody>
        </p:sp>
        <p:sp>
          <p:nvSpPr>
            <p:cNvPr id="46" name="Text Box 79"/>
            <p:cNvSpPr txBox="1">
              <a:spLocks noChangeArrowheads="1"/>
            </p:cNvSpPr>
            <p:nvPr/>
          </p:nvSpPr>
          <p:spPr bwMode="gray">
            <a:xfrm>
              <a:off x="2091704" y="4075353"/>
              <a:ext cx="465094"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106</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91</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49</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60</a:t>
              </a:r>
            </a:p>
          </p:txBody>
        </p:sp>
        <p:sp>
          <p:nvSpPr>
            <p:cNvPr id="47" name="Text Box 79"/>
            <p:cNvSpPr txBox="1">
              <a:spLocks noChangeArrowheads="1"/>
            </p:cNvSpPr>
            <p:nvPr/>
          </p:nvSpPr>
          <p:spPr bwMode="gray">
            <a:xfrm>
              <a:off x="2656483" y="4075353"/>
              <a:ext cx="465094" cy="7078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101</a:t>
              </a:r>
            </a:p>
            <a:p>
              <a:pPr algn="ctr" eaLnBrk="1" fontAlgn="base" hangingPunct="1">
                <a:lnSpc>
                  <a:spcPts val="1200"/>
                </a:lnSpc>
                <a:spcAft>
                  <a:spcPct val="0"/>
                </a:spcAft>
              </a:pPr>
              <a:r>
                <a:rPr lang="en-GB" sz="1050" b="1">
                  <a:solidFill>
                    <a:srgbClr val="960059"/>
                  </a:solidFill>
                  <a:latin typeface="Arial" panose="020B0604020202020204" pitchFamily="34" charset="0"/>
                  <a:cs typeface="Arial" panose="020B0604020202020204" pitchFamily="34" charset="0"/>
                </a:rPr>
                <a:t>84</a:t>
              </a:r>
            </a:p>
            <a:p>
              <a:pPr algn="ctr" eaLnBrk="1" fontAlgn="base" hangingPunct="1">
                <a:lnSpc>
                  <a:spcPts val="1200"/>
                </a:lnSpc>
                <a:spcAft>
                  <a:spcPct val="0"/>
                </a:spcAft>
              </a:pPr>
              <a:r>
                <a:rPr lang="en-GB" sz="1050" b="1">
                  <a:solidFill>
                    <a:srgbClr val="00B050"/>
                  </a:solidFill>
                  <a:latin typeface="Arial" panose="020B0604020202020204" pitchFamily="34" charset="0"/>
                  <a:cs typeface="Arial" panose="020B0604020202020204" pitchFamily="34" charset="0"/>
                </a:rPr>
                <a:t>46</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59</a:t>
              </a:r>
            </a:p>
          </p:txBody>
        </p:sp>
      </p:grpSp>
      <p:sp>
        <p:nvSpPr>
          <p:cNvPr id="48" name="Text Box 79"/>
          <p:cNvSpPr txBox="1">
            <a:spLocks noChangeArrowheads="1"/>
          </p:cNvSpPr>
          <p:nvPr/>
        </p:nvSpPr>
        <p:spPr bwMode="gray">
          <a:xfrm>
            <a:off x="7636066" y="1580041"/>
            <a:ext cx="886458"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200">
                <a:solidFill>
                  <a:prstClr val="black"/>
                </a:solidFill>
                <a:latin typeface="Arial" panose="020B0604020202020204" pitchFamily="34" charset="0"/>
                <a:cs typeface="Arial" panose="020B0604020202020204" pitchFamily="34" charset="0"/>
              </a:rPr>
              <a:t>p&gt;0,001</a:t>
            </a:r>
          </a:p>
        </p:txBody>
      </p:sp>
      <p:sp>
        <p:nvSpPr>
          <p:cNvPr id="49" name="Text Box 79"/>
          <p:cNvSpPr txBox="1">
            <a:spLocks noChangeArrowheads="1"/>
          </p:cNvSpPr>
          <p:nvPr/>
        </p:nvSpPr>
        <p:spPr bwMode="gray">
          <a:xfrm>
            <a:off x="7636066" y="2199391"/>
            <a:ext cx="886458"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200">
                <a:solidFill>
                  <a:prstClr val="black"/>
                </a:solidFill>
                <a:latin typeface="Arial" panose="020B0604020202020204" pitchFamily="34" charset="0"/>
                <a:cs typeface="Arial" panose="020B0604020202020204" pitchFamily="34" charset="0"/>
              </a:rPr>
              <a:t>p=0,6</a:t>
            </a:r>
          </a:p>
        </p:txBody>
      </p:sp>
      <p:sp>
        <p:nvSpPr>
          <p:cNvPr id="34" name="Parenthèse fermante 33"/>
          <p:cNvSpPr/>
          <p:nvPr/>
        </p:nvSpPr>
        <p:spPr>
          <a:xfrm>
            <a:off x="7443522" y="1556595"/>
            <a:ext cx="135703" cy="367323"/>
          </a:xfrm>
          <a:prstGeom prst="rightBracket">
            <a:avLst/>
          </a:prstGeom>
          <a:ln>
            <a:solidFill>
              <a:schemeClr val="bg2"/>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50" name="Parenthèse fermante 49"/>
          <p:cNvSpPr/>
          <p:nvPr/>
        </p:nvSpPr>
        <p:spPr>
          <a:xfrm>
            <a:off x="7443522" y="2113422"/>
            <a:ext cx="135703" cy="367323"/>
          </a:xfrm>
          <a:prstGeom prst="rightBracket">
            <a:avLst/>
          </a:prstGeom>
          <a:ln>
            <a:solidFill>
              <a:schemeClr val="bg2"/>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2" name="ZoneTexte 1"/>
          <p:cNvSpPr txBox="1"/>
          <p:nvPr/>
        </p:nvSpPr>
        <p:spPr>
          <a:xfrm>
            <a:off x="392623" y="1689020"/>
            <a:ext cx="1671782" cy="1077218"/>
          </a:xfrm>
          <a:prstGeom prst="rect">
            <a:avLst/>
          </a:prstGeom>
          <a:solidFill>
            <a:schemeClr val="bg1"/>
          </a:solidFill>
        </p:spPr>
        <p:txBody>
          <a:bodyPr wrap="square" rtlCol="0">
            <a:spAutoFit/>
          </a:bodyPr>
          <a:lstStyle/>
          <a:p>
            <a:pPr algn="r"/>
            <a:r>
              <a:rPr lang="en-US" sz="1600" b="1">
                <a:solidFill>
                  <a:srgbClr val="1F497D"/>
                </a:solidFill>
              </a:rPr>
              <a:t>Impact </a:t>
            </a:r>
            <a:r>
              <a:rPr lang="en-US" sz="1600" b="1" err="1">
                <a:solidFill>
                  <a:srgbClr val="1F497D"/>
                </a:solidFill>
              </a:rPr>
              <a:t>pronostic</a:t>
            </a:r>
            <a:r>
              <a:rPr lang="en-US" sz="1600" b="1">
                <a:solidFill>
                  <a:srgbClr val="1F497D"/>
                </a:solidFill>
              </a:rPr>
              <a:t> de </a:t>
            </a:r>
            <a:r>
              <a:rPr lang="en-US" sz="1600" b="1" err="1">
                <a:solidFill>
                  <a:srgbClr val="1F497D"/>
                </a:solidFill>
              </a:rPr>
              <a:t>l’expression</a:t>
            </a:r>
            <a:r>
              <a:rPr lang="en-US" sz="1600" b="1">
                <a:solidFill>
                  <a:srgbClr val="1F497D"/>
                </a:solidFill>
              </a:rPr>
              <a:t> PD-1 mRNA à la baseline</a:t>
            </a:r>
          </a:p>
        </p:txBody>
      </p:sp>
      <p:sp>
        <p:nvSpPr>
          <p:cNvPr id="52" name="Text Box 79"/>
          <p:cNvSpPr txBox="1">
            <a:spLocks noChangeArrowheads="1"/>
          </p:cNvSpPr>
          <p:nvPr/>
        </p:nvSpPr>
        <p:spPr bwMode="gray">
          <a:xfrm rot="16200000">
            <a:off x="1451372" y="2553784"/>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évènements</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29788314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a:t>Etude WSG-ADAPT-TN : vers </a:t>
            </a:r>
            <a:r>
              <a:rPr lang="en-US" err="1"/>
              <a:t>une</a:t>
            </a:r>
            <a:r>
              <a:rPr lang="en-US"/>
              <a:t> </a:t>
            </a:r>
            <a:r>
              <a:rPr lang="en-US" err="1"/>
              <a:t>désescalade</a:t>
            </a:r>
            <a:r>
              <a:rPr lang="en-US"/>
              <a:t> </a:t>
            </a:r>
            <a:r>
              <a:rPr lang="en-US" err="1"/>
              <a:t>dans</a:t>
            </a:r>
            <a:r>
              <a:rPr lang="en-US"/>
              <a:t> les TNBC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113</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a:t>
            </a:r>
            <a:r>
              <a:rPr lang="en-US" sz="800" i="1" err="1">
                <a:solidFill>
                  <a:prstClr val="black">
                    <a:lumMod val="65000"/>
                    <a:lumOff val="35000"/>
                  </a:prstClr>
                </a:solidFill>
                <a:latin typeface="Arial"/>
                <a:ea typeface="+mn-ea"/>
                <a:cs typeface="Arial"/>
              </a:rPr>
              <a:t>Gluz</a:t>
            </a:r>
            <a:r>
              <a:rPr lang="en-US" sz="800" i="1">
                <a:solidFill>
                  <a:prstClr val="black">
                    <a:lumMod val="65000"/>
                    <a:lumOff val="35000"/>
                  </a:prstClr>
                </a:solidFill>
                <a:latin typeface="Arial"/>
                <a:ea typeface="+mn-ea"/>
                <a:cs typeface="Arial"/>
              </a:rPr>
              <a:t> et al., SABCS 2018, GS5-06</a:t>
            </a:r>
          </a:p>
        </p:txBody>
      </p:sp>
      <p:sp>
        <p:nvSpPr>
          <p:cNvPr id="3" name="ZoneTexte 2"/>
          <p:cNvSpPr txBox="1"/>
          <p:nvPr/>
        </p:nvSpPr>
        <p:spPr>
          <a:xfrm>
            <a:off x="1819564" y="4173714"/>
            <a:ext cx="6363854" cy="584775"/>
          </a:xfrm>
          <a:prstGeom prst="rect">
            <a:avLst/>
          </a:prstGeom>
          <a:noFill/>
        </p:spPr>
        <p:txBody>
          <a:bodyPr wrap="square" rtlCol="0">
            <a:spAutoFit/>
          </a:bodyPr>
          <a:lstStyle/>
          <a:p>
            <a:r>
              <a:rPr lang="en-US" sz="1600" b="1">
                <a:solidFill>
                  <a:srgbClr val="1F497D"/>
                </a:solidFill>
              </a:rPr>
              <a:t>Chez les </a:t>
            </a:r>
            <a:r>
              <a:rPr lang="en-US" sz="1600" b="1" err="1">
                <a:solidFill>
                  <a:srgbClr val="1F497D"/>
                </a:solidFill>
              </a:rPr>
              <a:t>malades</a:t>
            </a:r>
            <a:r>
              <a:rPr lang="en-US" sz="1600" b="1">
                <a:solidFill>
                  <a:srgbClr val="1F497D"/>
                </a:solidFill>
              </a:rPr>
              <a:t> </a:t>
            </a:r>
            <a:r>
              <a:rPr lang="en-US" sz="1600" b="1" err="1">
                <a:solidFill>
                  <a:srgbClr val="1F497D"/>
                </a:solidFill>
              </a:rPr>
              <a:t>en</a:t>
            </a:r>
            <a:r>
              <a:rPr lang="en-US" sz="1600" b="1">
                <a:solidFill>
                  <a:srgbClr val="1F497D"/>
                </a:solidFill>
              </a:rPr>
              <a:t> </a:t>
            </a:r>
            <a:r>
              <a:rPr lang="en-US" sz="1600" b="1" err="1">
                <a:solidFill>
                  <a:srgbClr val="1F497D"/>
                </a:solidFill>
              </a:rPr>
              <a:t>pCR</a:t>
            </a:r>
            <a:r>
              <a:rPr lang="en-US" sz="1600" b="1">
                <a:solidFill>
                  <a:srgbClr val="1F497D"/>
                </a:solidFill>
              </a:rPr>
              <a:t> à 12 </a:t>
            </a:r>
            <a:r>
              <a:rPr lang="en-US" sz="1600" b="1" err="1">
                <a:solidFill>
                  <a:srgbClr val="1F497D"/>
                </a:solidFill>
              </a:rPr>
              <a:t>semaines</a:t>
            </a:r>
            <a:endParaRPr lang="en-US" sz="1600" b="1">
              <a:solidFill>
                <a:srgbClr val="1F497D"/>
              </a:solidFill>
            </a:endParaRPr>
          </a:p>
          <a:p>
            <a:r>
              <a:rPr lang="en-US" sz="1600" b="1">
                <a:solidFill>
                  <a:srgbClr val="1F497D"/>
                </a:solidFill>
              </a:rPr>
              <a:t>= pas de </a:t>
            </a:r>
            <a:r>
              <a:rPr lang="en-US" sz="1600" b="1" err="1">
                <a:solidFill>
                  <a:srgbClr val="1F497D"/>
                </a:solidFill>
              </a:rPr>
              <a:t>bénéfice</a:t>
            </a:r>
            <a:r>
              <a:rPr lang="en-US" sz="1600" b="1">
                <a:solidFill>
                  <a:srgbClr val="1F497D"/>
                </a:solidFill>
              </a:rPr>
              <a:t> aux anthracyclines post </a:t>
            </a:r>
            <a:r>
              <a:rPr lang="en-US" sz="1600" b="1" err="1">
                <a:solidFill>
                  <a:srgbClr val="1F497D"/>
                </a:solidFill>
              </a:rPr>
              <a:t>néoadj</a:t>
            </a:r>
            <a:r>
              <a:rPr lang="en-US" sz="1600" b="1">
                <a:solidFill>
                  <a:srgbClr val="1F497D"/>
                </a:solidFill>
              </a:rPr>
              <a:t> </a:t>
            </a:r>
            <a:r>
              <a:rPr lang="en-US" sz="1600" b="1" err="1">
                <a:solidFill>
                  <a:srgbClr val="1F497D"/>
                </a:solidFill>
              </a:rPr>
              <a:t>si</a:t>
            </a:r>
            <a:r>
              <a:rPr lang="en-US" sz="1600" b="1">
                <a:solidFill>
                  <a:srgbClr val="1F497D"/>
                </a:solidFill>
              </a:rPr>
              <a:t> PD-1 mRNA </a:t>
            </a:r>
            <a:r>
              <a:rPr lang="en-US" sz="1600" b="1" err="1">
                <a:solidFill>
                  <a:srgbClr val="1F497D"/>
                </a:solidFill>
              </a:rPr>
              <a:t>élevé</a:t>
            </a:r>
            <a:r>
              <a:rPr lang="en-US" sz="1600" b="1">
                <a:solidFill>
                  <a:srgbClr val="1F497D"/>
                </a:solidFill>
              </a:rPr>
              <a:t>  ?</a:t>
            </a:r>
          </a:p>
        </p:txBody>
      </p:sp>
      <p:cxnSp>
        <p:nvCxnSpPr>
          <p:cNvPr id="7" name="Connecteur droit 6"/>
          <p:cNvCxnSpPr/>
          <p:nvPr/>
        </p:nvCxnSpPr>
        <p:spPr>
          <a:xfrm>
            <a:off x="1819564" y="4240130"/>
            <a:ext cx="0" cy="518359"/>
          </a:xfrm>
          <a:prstGeom prst="line">
            <a:avLst/>
          </a:prstGeom>
          <a:ln w="28575">
            <a:solidFill>
              <a:schemeClr val="accent1">
                <a:lumMod val="20000"/>
                <a:lumOff val="8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1" name="Graphique 10"/>
          <p:cNvGraphicFramePr/>
          <p:nvPr>
            <p:extLst/>
          </p:nvPr>
        </p:nvGraphicFramePr>
        <p:xfrm>
          <a:off x="389737" y="1860151"/>
          <a:ext cx="3867554" cy="1901952"/>
        </p:xfrm>
        <a:graphic>
          <a:graphicData uri="http://schemas.openxmlformats.org/drawingml/2006/chart">
            <c:chart xmlns:c="http://schemas.openxmlformats.org/drawingml/2006/chart" xmlns:r="http://schemas.openxmlformats.org/officeDocument/2006/relationships" r:id="rId2"/>
          </a:graphicData>
        </a:graphic>
      </p:graphicFrame>
      <p:sp>
        <p:nvSpPr>
          <p:cNvPr id="8" name="Forme libre 7"/>
          <p:cNvSpPr/>
          <p:nvPr/>
        </p:nvSpPr>
        <p:spPr>
          <a:xfrm>
            <a:off x="955000" y="2053481"/>
            <a:ext cx="2931305" cy="465038"/>
          </a:xfrm>
          <a:custGeom>
            <a:avLst/>
            <a:gdLst>
              <a:gd name="connsiteX0" fmla="*/ 2931305 w 2931305"/>
              <a:gd name="connsiteY0" fmla="*/ 465038 h 465038"/>
              <a:gd name="connsiteX1" fmla="*/ 1755648 w 2931305"/>
              <a:gd name="connsiteY1" fmla="*/ 465038 h 465038"/>
              <a:gd name="connsiteX2" fmla="*/ 1713847 w 2931305"/>
              <a:gd name="connsiteY2" fmla="*/ 465038 h 465038"/>
              <a:gd name="connsiteX3" fmla="*/ 1713847 w 2931305"/>
              <a:gd name="connsiteY3" fmla="*/ 360535 h 465038"/>
              <a:gd name="connsiteX4" fmla="*/ 1400338 w 2931305"/>
              <a:gd name="connsiteY4" fmla="*/ 360535 h 465038"/>
              <a:gd name="connsiteX5" fmla="*/ 1400338 w 2931305"/>
              <a:gd name="connsiteY5" fmla="*/ 271708 h 465038"/>
              <a:gd name="connsiteX6" fmla="*/ 1233134 w 2931305"/>
              <a:gd name="connsiteY6" fmla="*/ 271708 h 465038"/>
              <a:gd name="connsiteX7" fmla="*/ 1233134 w 2931305"/>
              <a:gd name="connsiteY7" fmla="*/ 188105 h 465038"/>
              <a:gd name="connsiteX8" fmla="*/ 1175657 w 2931305"/>
              <a:gd name="connsiteY8" fmla="*/ 188105 h 465038"/>
              <a:gd name="connsiteX9" fmla="*/ 1175657 w 2931305"/>
              <a:gd name="connsiteY9" fmla="*/ 104503 h 465038"/>
              <a:gd name="connsiteX10" fmla="*/ 945751 w 2931305"/>
              <a:gd name="connsiteY10" fmla="*/ 104503 h 465038"/>
              <a:gd name="connsiteX11" fmla="*/ 945751 w 2931305"/>
              <a:gd name="connsiteY11" fmla="*/ 0 h 465038"/>
              <a:gd name="connsiteX12" fmla="*/ 0 w 2931305"/>
              <a:gd name="connsiteY12" fmla="*/ 0 h 46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1305" h="465038">
                <a:moveTo>
                  <a:pt x="2931305" y="465038"/>
                </a:moveTo>
                <a:lnTo>
                  <a:pt x="1755648" y="465038"/>
                </a:lnTo>
                <a:lnTo>
                  <a:pt x="1713847" y="465038"/>
                </a:lnTo>
                <a:lnTo>
                  <a:pt x="1713847" y="360535"/>
                </a:lnTo>
                <a:lnTo>
                  <a:pt x="1400338" y="360535"/>
                </a:lnTo>
                <a:lnTo>
                  <a:pt x="1400338" y="271708"/>
                </a:lnTo>
                <a:lnTo>
                  <a:pt x="1233134" y="271708"/>
                </a:lnTo>
                <a:lnTo>
                  <a:pt x="1233134" y="188105"/>
                </a:lnTo>
                <a:lnTo>
                  <a:pt x="1175657" y="188105"/>
                </a:lnTo>
                <a:lnTo>
                  <a:pt x="1175657" y="104503"/>
                </a:lnTo>
                <a:lnTo>
                  <a:pt x="945751" y="104503"/>
                </a:lnTo>
                <a:lnTo>
                  <a:pt x="945751" y="0"/>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 name="Forme libre 8"/>
          <p:cNvSpPr/>
          <p:nvPr/>
        </p:nvSpPr>
        <p:spPr>
          <a:xfrm>
            <a:off x="986351" y="2058706"/>
            <a:ext cx="2884279" cy="177655"/>
          </a:xfrm>
          <a:custGeom>
            <a:avLst/>
            <a:gdLst>
              <a:gd name="connsiteX0" fmla="*/ 2884279 w 2884279"/>
              <a:gd name="connsiteY0" fmla="*/ 177655 h 177655"/>
              <a:gd name="connsiteX1" fmla="*/ 2220686 w 2884279"/>
              <a:gd name="connsiteY1" fmla="*/ 177655 h 177655"/>
              <a:gd name="connsiteX2" fmla="*/ 2220686 w 2884279"/>
              <a:gd name="connsiteY2" fmla="*/ 52252 h 177655"/>
              <a:gd name="connsiteX3" fmla="*/ 2131858 w 2884279"/>
              <a:gd name="connsiteY3" fmla="*/ 47027 h 177655"/>
              <a:gd name="connsiteX4" fmla="*/ 778546 w 2884279"/>
              <a:gd name="connsiteY4" fmla="*/ 47027 h 177655"/>
              <a:gd name="connsiteX5" fmla="*/ 778546 w 2884279"/>
              <a:gd name="connsiteY5" fmla="*/ 0 h 177655"/>
              <a:gd name="connsiteX6" fmla="*/ 0 w 2884279"/>
              <a:gd name="connsiteY6" fmla="*/ 0 h 17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279" h="177655">
                <a:moveTo>
                  <a:pt x="2884279" y="177655"/>
                </a:moveTo>
                <a:lnTo>
                  <a:pt x="2220686" y="177655"/>
                </a:lnTo>
                <a:lnTo>
                  <a:pt x="2220686" y="52252"/>
                </a:lnTo>
                <a:cubicBezTo>
                  <a:pt x="2152802" y="46081"/>
                  <a:pt x="2182447" y="47027"/>
                  <a:pt x="2131858" y="47027"/>
                </a:cubicBezTo>
                <a:lnTo>
                  <a:pt x="778546" y="47027"/>
                </a:lnTo>
                <a:lnTo>
                  <a:pt x="778546" y="0"/>
                </a:lnTo>
                <a:lnTo>
                  <a:pt x="0" y="0"/>
                </a:lnTo>
              </a:path>
            </a:pathLst>
          </a:cu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4" name="Text Box 79"/>
          <p:cNvSpPr txBox="1">
            <a:spLocks noChangeArrowheads="1"/>
          </p:cNvSpPr>
          <p:nvPr/>
        </p:nvSpPr>
        <p:spPr bwMode="gray">
          <a:xfrm rot="16200000">
            <a:off x="-317534" y="2553784"/>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évènements</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graphicFrame>
        <p:nvGraphicFramePr>
          <p:cNvPr id="15" name="Graphique 14"/>
          <p:cNvGraphicFramePr/>
          <p:nvPr>
            <p:extLst/>
          </p:nvPr>
        </p:nvGraphicFramePr>
        <p:xfrm>
          <a:off x="4705562" y="1860152"/>
          <a:ext cx="3867554" cy="1901952"/>
        </p:xfrm>
        <a:graphic>
          <a:graphicData uri="http://schemas.openxmlformats.org/drawingml/2006/chart">
            <c:chart xmlns:c="http://schemas.openxmlformats.org/drawingml/2006/chart" xmlns:r="http://schemas.openxmlformats.org/officeDocument/2006/relationships" r:id="rId3"/>
          </a:graphicData>
        </a:graphic>
      </p:graphicFrame>
      <p:sp>
        <p:nvSpPr>
          <p:cNvPr id="12" name="Forme libre 11"/>
          <p:cNvSpPr/>
          <p:nvPr/>
        </p:nvSpPr>
        <p:spPr>
          <a:xfrm>
            <a:off x="5319837" y="2037806"/>
            <a:ext cx="2910404" cy="99277"/>
          </a:xfrm>
          <a:custGeom>
            <a:avLst/>
            <a:gdLst>
              <a:gd name="connsiteX0" fmla="*/ 2910404 w 2910404"/>
              <a:gd name="connsiteY0" fmla="*/ 99277 h 99277"/>
              <a:gd name="connsiteX1" fmla="*/ 1854925 w 2910404"/>
              <a:gd name="connsiteY1" fmla="*/ 99277 h 99277"/>
              <a:gd name="connsiteX2" fmla="*/ 1854925 w 2910404"/>
              <a:gd name="connsiteY2" fmla="*/ 5225 h 99277"/>
              <a:gd name="connsiteX3" fmla="*/ 1724297 w 2910404"/>
              <a:gd name="connsiteY3" fmla="*/ 0 h 99277"/>
              <a:gd name="connsiteX4" fmla="*/ 0 w 2910404"/>
              <a:gd name="connsiteY4" fmla="*/ 0 h 9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0404" h="99277">
                <a:moveTo>
                  <a:pt x="2910404" y="99277"/>
                </a:moveTo>
                <a:lnTo>
                  <a:pt x="1854925" y="99277"/>
                </a:lnTo>
                <a:lnTo>
                  <a:pt x="1854925" y="5225"/>
                </a:lnTo>
                <a:lnTo>
                  <a:pt x="1724297" y="0"/>
                </a:lnTo>
                <a:lnTo>
                  <a:pt x="0" y="0"/>
                </a:lnTo>
              </a:path>
            </a:pathLst>
          </a:cu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27" name="Groupe 26"/>
          <p:cNvGrpSpPr/>
          <p:nvPr/>
        </p:nvGrpSpPr>
        <p:grpSpPr>
          <a:xfrm>
            <a:off x="1119068" y="2960905"/>
            <a:ext cx="2267724" cy="556262"/>
            <a:chOff x="2581800" y="2753933"/>
            <a:chExt cx="2267724" cy="876112"/>
          </a:xfrm>
        </p:grpSpPr>
        <p:sp>
          <p:nvSpPr>
            <p:cNvPr id="28" name="Text Box 79"/>
            <p:cNvSpPr txBox="1">
              <a:spLocks noChangeArrowheads="1"/>
            </p:cNvSpPr>
            <p:nvPr/>
          </p:nvSpPr>
          <p:spPr bwMode="gray">
            <a:xfrm>
              <a:off x="2853521" y="2753933"/>
              <a:ext cx="1996003"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4xEC</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Pas de CT adjuvant</a:t>
              </a:r>
            </a:p>
          </p:txBody>
        </p:sp>
        <p:cxnSp>
          <p:nvCxnSpPr>
            <p:cNvPr id="29" name="Connecteur droit 28"/>
            <p:cNvCxnSpPr/>
            <p:nvPr/>
          </p:nvCxnSpPr>
          <p:spPr>
            <a:xfrm>
              <a:off x="2581800" y="3219189"/>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0" name="Connecteur droit 29"/>
            <p:cNvCxnSpPr/>
            <p:nvPr/>
          </p:nvCxnSpPr>
          <p:spPr>
            <a:xfrm>
              <a:off x="2581800" y="2979482"/>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sp>
          <p:nvSpPr>
            <p:cNvPr id="31" name="Text Box 79"/>
            <p:cNvSpPr txBox="1">
              <a:spLocks noChangeArrowheads="1"/>
            </p:cNvSpPr>
            <p:nvPr/>
          </p:nvSpPr>
          <p:spPr bwMode="gray">
            <a:xfrm>
              <a:off x="2853522" y="3242247"/>
              <a:ext cx="1576572" cy="3877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endParaRPr lang="en-GB" sz="1050" i="1">
                <a:solidFill>
                  <a:srgbClr val="595959"/>
                </a:solidFill>
                <a:latin typeface="Arial" panose="020B0604020202020204" pitchFamily="34" charset="0"/>
                <a:cs typeface="Arial" panose="020B0604020202020204" pitchFamily="34" charset="0"/>
              </a:endParaRPr>
            </a:p>
          </p:txBody>
        </p:sp>
      </p:grpSp>
      <p:grpSp>
        <p:nvGrpSpPr>
          <p:cNvPr id="32" name="Groupe 31"/>
          <p:cNvGrpSpPr/>
          <p:nvPr/>
        </p:nvGrpSpPr>
        <p:grpSpPr>
          <a:xfrm>
            <a:off x="5408329" y="2960904"/>
            <a:ext cx="1848294" cy="400110"/>
            <a:chOff x="2581800" y="2753933"/>
            <a:chExt cx="1848294" cy="630173"/>
          </a:xfrm>
        </p:grpSpPr>
        <p:sp>
          <p:nvSpPr>
            <p:cNvPr id="33" name="Text Box 79"/>
            <p:cNvSpPr txBox="1">
              <a:spLocks noChangeArrowheads="1"/>
            </p:cNvSpPr>
            <p:nvPr/>
          </p:nvSpPr>
          <p:spPr bwMode="gray">
            <a:xfrm>
              <a:off x="2853522" y="2753933"/>
              <a:ext cx="1576572" cy="63017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4xEC</a:t>
              </a:r>
            </a:p>
            <a:p>
              <a:pPr eaLnBrk="1" fontAlgn="base" hangingPunct="1">
                <a:lnSpc>
                  <a:spcPts val="1200"/>
                </a:lnSpc>
                <a:spcAft>
                  <a:spcPct val="0"/>
                </a:spcAft>
              </a:pPr>
              <a:r>
                <a:rPr lang="en-GB" sz="1050" b="1">
                  <a:solidFill>
                    <a:srgbClr val="595959"/>
                  </a:solidFill>
                  <a:latin typeface="Arial" panose="020B0604020202020204" pitchFamily="34" charset="0"/>
                  <a:cs typeface="Arial" panose="020B0604020202020204" pitchFamily="34" charset="0"/>
                </a:rPr>
                <a:t>Pas de CT adjuvant</a:t>
              </a:r>
            </a:p>
          </p:txBody>
        </p:sp>
        <p:cxnSp>
          <p:nvCxnSpPr>
            <p:cNvPr id="34" name="Connecteur droit 33"/>
            <p:cNvCxnSpPr/>
            <p:nvPr/>
          </p:nvCxnSpPr>
          <p:spPr>
            <a:xfrm>
              <a:off x="2581800" y="3202118"/>
              <a:ext cx="297891" cy="0"/>
            </a:xfrm>
            <a:prstGeom prst="lin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cxnSp>
        <p:cxnSp>
          <p:nvCxnSpPr>
            <p:cNvPr id="35" name="Connecteur droit 34"/>
            <p:cNvCxnSpPr/>
            <p:nvPr/>
          </p:nvCxnSpPr>
          <p:spPr>
            <a:xfrm>
              <a:off x="2581800" y="2979482"/>
              <a:ext cx="297891" cy="0"/>
            </a:xfrm>
            <a:prstGeom prst="lin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cxnSp>
      </p:grpSp>
      <p:sp>
        <p:nvSpPr>
          <p:cNvPr id="37" name="Rectangle 36"/>
          <p:cNvSpPr/>
          <p:nvPr/>
        </p:nvSpPr>
        <p:spPr>
          <a:xfrm>
            <a:off x="389737"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0" name="Text Box 79"/>
          <p:cNvSpPr txBox="1">
            <a:spLocks noChangeArrowheads="1"/>
          </p:cNvSpPr>
          <p:nvPr/>
        </p:nvSpPr>
        <p:spPr bwMode="gray">
          <a:xfrm>
            <a:off x="1447157" y="3762104"/>
            <a:ext cx="1939636"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1" name="Text Box 79"/>
          <p:cNvSpPr txBox="1">
            <a:spLocks noChangeArrowheads="1"/>
          </p:cNvSpPr>
          <p:nvPr/>
        </p:nvSpPr>
        <p:spPr bwMode="gray">
          <a:xfrm>
            <a:off x="5408329" y="3762104"/>
            <a:ext cx="269402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
        <p:nvSpPr>
          <p:cNvPr id="42" name="Rectangle 41"/>
          <p:cNvSpPr/>
          <p:nvPr/>
        </p:nvSpPr>
        <p:spPr>
          <a:xfrm>
            <a:off x="4705563" y="1528164"/>
            <a:ext cx="3867554" cy="248016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9" name="ZoneTexte 38"/>
          <p:cNvSpPr txBox="1"/>
          <p:nvPr/>
        </p:nvSpPr>
        <p:spPr>
          <a:xfrm>
            <a:off x="5529423" y="1358887"/>
            <a:ext cx="2376226" cy="338554"/>
          </a:xfrm>
          <a:prstGeom prst="rect">
            <a:avLst/>
          </a:prstGeom>
          <a:solidFill>
            <a:schemeClr val="bg1"/>
          </a:solidFill>
        </p:spPr>
        <p:txBody>
          <a:bodyPr wrap="square" rtlCol="0">
            <a:spAutoFit/>
          </a:bodyPr>
          <a:lstStyle/>
          <a:p>
            <a:pPr algn="ctr"/>
            <a:r>
              <a:rPr lang="en-US" sz="1600" b="1">
                <a:solidFill>
                  <a:srgbClr val="1F497D"/>
                </a:solidFill>
              </a:rPr>
              <a:t>PD1 expression ≥ median</a:t>
            </a:r>
          </a:p>
        </p:txBody>
      </p:sp>
      <p:sp>
        <p:nvSpPr>
          <p:cNvPr id="38" name="ZoneTexte 37"/>
          <p:cNvSpPr txBox="1"/>
          <p:nvPr/>
        </p:nvSpPr>
        <p:spPr>
          <a:xfrm>
            <a:off x="1200728" y="1358887"/>
            <a:ext cx="2376226" cy="338554"/>
          </a:xfrm>
          <a:prstGeom prst="rect">
            <a:avLst/>
          </a:prstGeom>
          <a:solidFill>
            <a:schemeClr val="bg1"/>
          </a:solidFill>
        </p:spPr>
        <p:txBody>
          <a:bodyPr wrap="square" rtlCol="0">
            <a:spAutoFit/>
          </a:bodyPr>
          <a:lstStyle/>
          <a:p>
            <a:pPr algn="ctr"/>
            <a:r>
              <a:rPr lang="en-US" sz="1600" b="1">
                <a:solidFill>
                  <a:srgbClr val="1F497D"/>
                </a:solidFill>
              </a:rPr>
              <a:t>PD1 expression &lt; median</a:t>
            </a:r>
          </a:p>
        </p:txBody>
      </p:sp>
      <p:sp>
        <p:nvSpPr>
          <p:cNvPr id="44" name="Text Box 79"/>
          <p:cNvSpPr txBox="1">
            <a:spLocks noChangeArrowheads="1"/>
          </p:cNvSpPr>
          <p:nvPr/>
        </p:nvSpPr>
        <p:spPr bwMode="gray">
          <a:xfrm rot="16200000">
            <a:off x="3983603" y="276989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Survie</a:t>
            </a:r>
            <a:r>
              <a:rPr lang="en-GB" sz="1000">
                <a:solidFill>
                  <a:prstClr val="black">
                    <a:lumMod val="65000"/>
                    <a:lumOff val="35000"/>
                  </a:prstClr>
                </a:solidFill>
                <a:latin typeface="Arial" panose="020B0604020202020204" pitchFamily="34" charset="0"/>
                <a:cs typeface="Arial" panose="020B0604020202020204" pitchFamily="34" charset="0"/>
              </a:rPr>
              <a:t> sans </a:t>
            </a:r>
            <a:r>
              <a:rPr lang="en-GB" sz="1000" err="1">
                <a:solidFill>
                  <a:prstClr val="black">
                    <a:lumMod val="65000"/>
                    <a:lumOff val="35000"/>
                  </a:prstClr>
                </a:solidFill>
                <a:latin typeface="Arial" panose="020B0604020202020204" pitchFamily="34" charset="0"/>
                <a:cs typeface="Arial" panose="020B0604020202020204" pitchFamily="34" charset="0"/>
              </a:rPr>
              <a:t>évènements</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82755263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072313"/>
            <a:ext cx="7716223" cy="193899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dirty="0">
                <a:solidFill>
                  <a:srgbClr val="DE3411"/>
                </a:solidFill>
                <a:latin typeface="Arial" charset="0"/>
              </a:rPr>
              <a:t>Efficacy results from CIBOMA/2004-01_GEICAM/2003-011 study :</a:t>
            </a:r>
          </a:p>
          <a:p>
            <a:r>
              <a:rPr lang="en-US" b="1" dirty="0">
                <a:solidFill>
                  <a:srgbClr val="DE3411"/>
                </a:solidFill>
                <a:latin typeface="Arial" charset="0"/>
              </a:rPr>
              <a:t>A randomized phase III trial assessing adjuvant </a:t>
            </a:r>
            <a:r>
              <a:rPr lang="en-US" b="1" dirty="0" err="1">
                <a:solidFill>
                  <a:srgbClr val="DE3411"/>
                </a:solidFill>
                <a:latin typeface="Arial" charset="0"/>
              </a:rPr>
              <a:t>capecitabine</a:t>
            </a:r>
            <a:r>
              <a:rPr lang="en-US" b="1" dirty="0">
                <a:solidFill>
                  <a:srgbClr val="DE3411"/>
                </a:solidFill>
                <a:latin typeface="Arial" charset="0"/>
              </a:rPr>
              <a:t> after standard chemotherapy for patients with early triple negative breast cancer. </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lvl="0" eaLnBrk="1" hangingPunct="1"/>
            <a:r>
              <a:rPr lang="en-US" sz="1600" i="1" dirty="0">
                <a:solidFill>
                  <a:schemeClr val="tx1">
                    <a:lumMod val="65000"/>
                    <a:lumOff val="35000"/>
                  </a:schemeClr>
                </a:solidFill>
                <a:latin typeface="Arial"/>
                <a:cs typeface="Arial"/>
              </a:rPr>
              <a:t>Martin M et al., </a:t>
            </a:r>
            <a:br>
              <a:rPr lang="en-US" sz="1600" i="1" dirty="0">
                <a:solidFill>
                  <a:schemeClr val="tx1">
                    <a:lumMod val="65000"/>
                    <a:lumOff val="35000"/>
                  </a:schemeClr>
                </a:solidFill>
                <a:latin typeface="Arial"/>
                <a:cs typeface="Arial"/>
              </a:rPr>
            </a:br>
            <a:r>
              <a:rPr lang="en-US" sz="1600" i="1" dirty="0">
                <a:solidFill>
                  <a:schemeClr val="tx1">
                    <a:lumMod val="65000"/>
                    <a:lumOff val="35000"/>
                  </a:schemeClr>
                </a:solidFill>
                <a:latin typeface="Arial"/>
                <a:cs typeface="Arial"/>
              </a:rPr>
              <a:t>SABCS 2018, GS2-04</a:t>
            </a:r>
          </a:p>
        </p:txBody>
      </p:sp>
      <p:cxnSp>
        <p:nvCxnSpPr>
          <p:cNvPr id="4" name="Connecteur droit 3"/>
          <p:cNvCxnSpPr>
            <a:cxnSpLocks/>
          </p:cNvCxnSpPr>
          <p:nvPr/>
        </p:nvCxnSpPr>
        <p:spPr>
          <a:xfrm>
            <a:off x="2383277" y="4326903"/>
            <a:ext cx="562008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114</a:t>
            </a:fld>
            <a:endParaRPr lang="fr-FR"/>
          </a:p>
        </p:txBody>
      </p:sp>
    </p:spTree>
    <p:extLst>
      <p:ext uri="{BB962C8B-B14F-4D97-AF65-F5344CB8AC3E}">
        <p14:creationId xmlns:p14="http://schemas.microsoft.com/office/powerpoint/2010/main" val="268295897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11285" y="1405044"/>
            <a:ext cx="8482519" cy="2258402"/>
          </a:xfrm>
          <a:prstGeom prst="rect">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lt1"/>
              </a:solidFill>
            </a:endParaRPr>
          </a:p>
        </p:txBody>
      </p:sp>
      <p:sp>
        <p:nvSpPr>
          <p:cNvPr id="4" name="Espace réservé du numéro de diapositive 3"/>
          <p:cNvSpPr>
            <a:spLocks noGrp="1"/>
          </p:cNvSpPr>
          <p:nvPr>
            <p:ph type="sldNum" sz="quarter" idx="12"/>
          </p:nvPr>
        </p:nvSpPr>
        <p:spPr/>
        <p:txBody>
          <a:bodyPr/>
          <a:lstStyle/>
          <a:p>
            <a:fld id="{76861F4E-8E8E-E94F-821D-72AEE8E804B0}" type="slidenum">
              <a:rPr lang="fr-FR" smtClean="0"/>
              <a:pPr/>
              <a:t>115</a:t>
            </a:fld>
            <a:endParaRPr lang="fr-FR" dirty="0"/>
          </a:p>
        </p:txBody>
      </p:sp>
      <p:sp>
        <p:nvSpPr>
          <p:cNvPr id="2" name="Titre 1"/>
          <p:cNvSpPr>
            <a:spLocks noGrp="1"/>
          </p:cNvSpPr>
          <p:nvPr>
            <p:ph type="title" idx="4294967295"/>
          </p:nvPr>
        </p:nvSpPr>
        <p:spPr>
          <a:xfrm>
            <a:off x="168275" y="810125"/>
            <a:ext cx="8975725" cy="375680"/>
          </a:xfrm>
        </p:spPr>
        <p:txBody>
          <a:bodyPr/>
          <a:lstStyle/>
          <a:p>
            <a:r>
              <a:rPr lang="en-US" sz="1800" dirty="0"/>
              <a:t>CIBOMA/2004-01_ GEICAM/2003-11: </a:t>
            </a:r>
            <a:r>
              <a:rPr lang="en-US" sz="1800" dirty="0" err="1"/>
              <a:t>capecitabine</a:t>
            </a:r>
            <a:r>
              <a:rPr lang="en-US" sz="1800" dirty="0"/>
              <a:t> adjuvant </a:t>
            </a:r>
            <a:r>
              <a:rPr lang="en-US" sz="1800" dirty="0" err="1"/>
              <a:t>dans</a:t>
            </a:r>
            <a:r>
              <a:rPr lang="en-US" sz="1800" dirty="0"/>
              <a:t> les TNBC</a:t>
            </a:r>
            <a:endParaRPr lang="fr-FR" sz="1800" dirty="0"/>
          </a:p>
        </p:txBody>
      </p:sp>
      <p:sp>
        <p:nvSpPr>
          <p:cNvPr id="7" name="Espace réservé du contenu 3"/>
          <p:cNvSpPr>
            <a:spLocks noGrp="1"/>
          </p:cNvSpPr>
          <p:nvPr>
            <p:ph idx="4294967295"/>
          </p:nvPr>
        </p:nvSpPr>
        <p:spPr>
          <a:xfrm>
            <a:off x="466928" y="3725943"/>
            <a:ext cx="8112867" cy="1015663"/>
          </a:xfrm>
        </p:spPr>
        <p:txBody>
          <a:bodyPr wrap="square">
            <a:spAutoFit/>
          </a:bodyPr>
          <a:lstStyle/>
          <a:p>
            <a:pPr marL="203597" indent="-203597">
              <a:lnSpc>
                <a:spcPts val="1800"/>
              </a:lnSpc>
              <a:spcBef>
                <a:spcPts val="0"/>
              </a:spcBef>
            </a:pPr>
            <a:r>
              <a:rPr lang="en-US" sz="1500" dirty="0"/>
              <a:t>6 cy. de CT standard </a:t>
            </a:r>
            <a:r>
              <a:rPr lang="en-US" sz="1500" dirty="0" err="1"/>
              <a:t>obligatoire</a:t>
            </a:r>
            <a:r>
              <a:rPr lang="en-US" sz="1500" dirty="0"/>
              <a:t> </a:t>
            </a:r>
            <a:r>
              <a:rPr lang="en-US" sz="1500" dirty="0" err="1"/>
              <a:t>sauf</a:t>
            </a:r>
            <a:r>
              <a:rPr lang="en-US" sz="1500" dirty="0"/>
              <a:t> </a:t>
            </a:r>
            <a:r>
              <a:rPr lang="en-US" sz="1500" dirty="0" err="1"/>
              <a:t>tumeurs</a:t>
            </a:r>
            <a:r>
              <a:rPr lang="en-US" sz="1500" dirty="0"/>
              <a:t> N0 (4cy. AC </a:t>
            </a:r>
            <a:r>
              <a:rPr lang="en-US" sz="1500" dirty="0" err="1"/>
              <a:t>permis</a:t>
            </a:r>
            <a:r>
              <a:rPr lang="en-US" sz="1500" dirty="0"/>
              <a:t>)</a:t>
            </a:r>
          </a:p>
          <a:p>
            <a:pPr marL="203597" indent="-203597">
              <a:lnSpc>
                <a:spcPts val="1800"/>
              </a:lnSpc>
              <a:spcBef>
                <a:spcPts val="0"/>
              </a:spcBef>
            </a:pPr>
            <a:r>
              <a:rPr lang="en-US" sz="1500" dirty="0" err="1"/>
              <a:t>Critère</a:t>
            </a:r>
            <a:r>
              <a:rPr lang="en-US" sz="1500" dirty="0"/>
              <a:t> principal de </a:t>
            </a:r>
            <a:r>
              <a:rPr lang="en-US" sz="1500" dirty="0" err="1"/>
              <a:t>jugement</a:t>
            </a:r>
            <a:r>
              <a:rPr lang="en-US" sz="1500" dirty="0"/>
              <a:t>: disease-free survival (DFS)</a:t>
            </a:r>
          </a:p>
          <a:p>
            <a:pPr marL="203597" indent="-203597">
              <a:lnSpc>
                <a:spcPts val="1800"/>
              </a:lnSpc>
              <a:spcBef>
                <a:spcPts val="0"/>
              </a:spcBef>
            </a:pPr>
            <a:r>
              <a:rPr lang="en-US" sz="1500" dirty="0" err="1"/>
              <a:t>Critères</a:t>
            </a:r>
            <a:r>
              <a:rPr lang="en-US" sz="1500" dirty="0"/>
              <a:t> </a:t>
            </a:r>
            <a:r>
              <a:rPr lang="en-US" sz="1500" dirty="0" err="1"/>
              <a:t>secondaires</a:t>
            </a:r>
            <a:r>
              <a:rPr lang="en-US" sz="1500" dirty="0"/>
              <a:t>: </a:t>
            </a:r>
            <a:r>
              <a:rPr lang="en-US" sz="1500" dirty="0" err="1"/>
              <a:t>survie</a:t>
            </a:r>
            <a:r>
              <a:rPr lang="en-US" sz="1500" dirty="0"/>
              <a:t> </a:t>
            </a:r>
            <a:r>
              <a:rPr lang="en-US" sz="1500" dirty="0" err="1"/>
              <a:t>globale</a:t>
            </a:r>
            <a:r>
              <a:rPr lang="en-US" sz="1500" dirty="0"/>
              <a:t> (OS), analyses </a:t>
            </a:r>
            <a:r>
              <a:rPr lang="en-US" sz="1500" dirty="0" err="1"/>
              <a:t>en</a:t>
            </a:r>
            <a:r>
              <a:rPr lang="en-US" sz="1500" dirty="0"/>
              <a:t> sous </a:t>
            </a:r>
            <a:r>
              <a:rPr lang="en-US" sz="1500" dirty="0" err="1"/>
              <a:t>groupes</a:t>
            </a:r>
            <a:r>
              <a:rPr lang="en-US" sz="1500" dirty="0"/>
              <a:t>, </a:t>
            </a:r>
            <a:r>
              <a:rPr lang="en-US" sz="1500" dirty="0" err="1"/>
              <a:t>sécurité</a:t>
            </a:r>
            <a:r>
              <a:rPr lang="en-US" sz="1500" dirty="0"/>
              <a:t>, </a:t>
            </a:r>
            <a:r>
              <a:rPr lang="en-US" sz="1500" dirty="0" err="1"/>
              <a:t>biomarqueurs</a:t>
            </a:r>
            <a:endParaRPr lang="en-US" sz="1500" dirty="0"/>
          </a:p>
        </p:txBody>
      </p:sp>
      <p:sp>
        <p:nvSpPr>
          <p:cNvPr id="9" name="Rectangle 8"/>
          <p:cNvSpPr/>
          <p:nvPr/>
        </p:nvSpPr>
        <p:spPr>
          <a:xfrm>
            <a:off x="5953435" y="2602839"/>
            <a:ext cx="2626360" cy="74252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350" b="1" dirty="0">
                <a:solidFill>
                  <a:schemeClr val="bg1"/>
                </a:solidFill>
                <a:latin typeface="Arial" panose="020B0604020202020204" pitchFamily="34" charset="0"/>
                <a:cs typeface="Arial" panose="020B0604020202020204" pitchFamily="34" charset="0"/>
              </a:rPr>
              <a:t>Observation</a:t>
            </a:r>
            <a:endParaRPr lang="en-US" altLang="zh-CN" sz="1100" dirty="0">
              <a:solidFill>
                <a:schemeClr val="bg1"/>
              </a:solidFill>
              <a:latin typeface="Arial" panose="020B0604020202020204" pitchFamily="34" charset="0"/>
              <a:cs typeface="Arial" panose="020B0604020202020204" pitchFamily="34" charset="0"/>
            </a:endParaRPr>
          </a:p>
        </p:txBody>
      </p:sp>
      <p:sp>
        <p:nvSpPr>
          <p:cNvPr id="10" name="Rectangle 9"/>
          <p:cNvSpPr/>
          <p:nvPr/>
        </p:nvSpPr>
        <p:spPr>
          <a:xfrm>
            <a:off x="5953434" y="1502727"/>
            <a:ext cx="2626361" cy="980266"/>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350" b="1" dirty="0" err="1">
                <a:solidFill>
                  <a:schemeClr val="bg1"/>
                </a:solidFill>
                <a:latin typeface="Arial" panose="020B0604020202020204" pitchFamily="34" charset="0"/>
                <a:cs typeface="Arial" panose="020B0604020202020204" pitchFamily="34" charset="0"/>
              </a:rPr>
              <a:t>Capecitabine</a:t>
            </a:r>
            <a:r>
              <a:rPr lang="en-US" altLang="zh-CN" sz="1350" b="1" dirty="0">
                <a:solidFill>
                  <a:schemeClr val="bg1"/>
                </a:solidFill>
                <a:latin typeface="Arial" panose="020B0604020202020204" pitchFamily="34" charset="0"/>
                <a:cs typeface="Arial" panose="020B0604020202020204" pitchFamily="34" charset="0"/>
              </a:rPr>
              <a:t> </a:t>
            </a:r>
            <a:br>
              <a:rPr lang="en-US" altLang="zh-CN" sz="1350" b="1" dirty="0">
                <a:solidFill>
                  <a:schemeClr val="bg1"/>
                </a:solidFill>
                <a:latin typeface="Arial" panose="020B0604020202020204" pitchFamily="34" charset="0"/>
                <a:cs typeface="Arial" panose="020B0604020202020204" pitchFamily="34" charset="0"/>
              </a:rPr>
            </a:br>
            <a:r>
              <a:rPr lang="en-US" altLang="zh-CN" sz="1350" dirty="0">
                <a:solidFill>
                  <a:schemeClr val="bg1"/>
                </a:solidFill>
                <a:latin typeface="Arial" panose="020B0604020202020204" pitchFamily="34" charset="0"/>
                <a:cs typeface="Arial" panose="020B0604020202020204" pitchFamily="34" charset="0"/>
              </a:rPr>
              <a:t>1000mg/m2 </a:t>
            </a:r>
            <a:r>
              <a:rPr lang="en-US" altLang="zh-CN" sz="1350" dirty="0" err="1">
                <a:solidFill>
                  <a:schemeClr val="bg1"/>
                </a:solidFill>
                <a:latin typeface="Arial" panose="020B0604020202020204" pitchFamily="34" charset="0"/>
                <a:cs typeface="Arial" panose="020B0604020202020204" pitchFamily="34" charset="0"/>
              </a:rPr>
              <a:t>p.o.</a:t>
            </a:r>
            <a:r>
              <a:rPr lang="en-US" altLang="zh-CN" sz="1350" dirty="0">
                <a:solidFill>
                  <a:schemeClr val="bg1"/>
                </a:solidFill>
                <a:latin typeface="Arial" panose="020B0604020202020204" pitchFamily="34" charset="0"/>
                <a:cs typeface="Arial" panose="020B0604020202020204" pitchFamily="34" charset="0"/>
              </a:rPr>
              <a:t>, </a:t>
            </a:r>
            <a:br>
              <a:rPr lang="en-US" altLang="zh-CN" sz="1350" dirty="0">
                <a:solidFill>
                  <a:schemeClr val="bg1"/>
                </a:solidFill>
                <a:latin typeface="Arial" panose="020B0604020202020204" pitchFamily="34" charset="0"/>
                <a:cs typeface="Arial" panose="020B0604020202020204" pitchFamily="34" charset="0"/>
              </a:rPr>
            </a:br>
            <a:r>
              <a:rPr lang="en-US" altLang="zh-CN" sz="1350" dirty="0">
                <a:solidFill>
                  <a:schemeClr val="bg1"/>
                </a:solidFill>
                <a:latin typeface="Arial" panose="020B0604020202020204" pitchFamily="34" charset="0"/>
                <a:cs typeface="Arial" panose="020B0604020202020204" pitchFamily="34" charset="0"/>
              </a:rPr>
              <a:t>bid x 14 </a:t>
            </a:r>
            <a:r>
              <a:rPr lang="en-US" altLang="zh-CN" sz="1350" dirty="0" err="1">
                <a:solidFill>
                  <a:schemeClr val="bg1"/>
                </a:solidFill>
                <a:latin typeface="Arial" panose="020B0604020202020204" pitchFamily="34" charset="0"/>
                <a:cs typeface="Arial" panose="020B0604020202020204" pitchFamily="34" charset="0"/>
              </a:rPr>
              <a:t>jours</a:t>
            </a:r>
            <a:r>
              <a:rPr lang="en-US" altLang="zh-CN" sz="1350" dirty="0">
                <a:solidFill>
                  <a:schemeClr val="bg1"/>
                </a:solidFill>
                <a:latin typeface="Arial" panose="020B0604020202020204" pitchFamily="34" charset="0"/>
                <a:cs typeface="Arial" panose="020B0604020202020204" pitchFamily="34" charset="0"/>
              </a:rPr>
              <a:t> </a:t>
            </a:r>
            <a:r>
              <a:rPr lang="en-US" altLang="zh-CN" sz="1350" dirty="0" err="1">
                <a:solidFill>
                  <a:schemeClr val="bg1"/>
                </a:solidFill>
                <a:latin typeface="Arial" panose="020B0604020202020204" pitchFamily="34" charset="0"/>
                <a:cs typeface="Arial" panose="020B0604020202020204" pitchFamily="34" charset="0"/>
              </a:rPr>
              <a:t>tous</a:t>
            </a:r>
            <a:r>
              <a:rPr lang="en-US" altLang="zh-CN" sz="1350" dirty="0">
                <a:solidFill>
                  <a:schemeClr val="bg1"/>
                </a:solidFill>
                <a:latin typeface="Arial" panose="020B0604020202020204" pitchFamily="34" charset="0"/>
                <a:cs typeface="Arial" panose="020B0604020202020204" pitchFamily="34" charset="0"/>
              </a:rPr>
              <a:t> les 21 </a:t>
            </a:r>
            <a:r>
              <a:rPr lang="en-US" altLang="zh-CN" sz="1350" dirty="0" err="1">
                <a:solidFill>
                  <a:schemeClr val="bg1"/>
                </a:solidFill>
                <a:latin typeface="Arial" panose="020B0604020202020204" pitchFamily="34" charset="0"/>
                <a:cs typeface="Arial" panose="020B0604020202020204" pitchFamily="34" charset="0"/>
              </a:rPr>
              <a:t>jours</a:t>
            </a:r>
            <a:br>
              <a:rPr lang="en-US" altLang="zh-CN" sz="1350" dirty="0">
                <a:solidFill>
                  <a:schemeClr val="bg1"/>
                </a:solidFill>
                <a:latin typeface="Arial" panose="020B0604020202020204" pitchFamily="34" charset="0"/>
                <a:cs typeface="Arial" panose="020B0604020202020204" pitchFamily="34" charset="0"/>
              </a:rPr>
            </a:br>
            <a:r>
              <a:rPr lang="en-US" altLang="zh-CN" sz="1350" dirty="0">
                <a:solidFill>
                  <a:schemeClr val="bg1"/>
                </a:solidFill>
                <a:latin typeface="Arial" panose="020B0604020202020204" pitchFamily="34" charset="0"/>
                <a:cs typeface="Arial" panose="020B0604020202020204" pitchFamily="34" charset="0"/>
              </a:rPr>
              <a:t>x 8 cycles</a:t>
            </a:r>
            <a:endParaRPr lang="en-US" altLang="zh-CN" sz="1100" dirty="0">
              <a:solidFill>
                <a:schemeClr val="bg1"/>
              </a:solidFill>
              <a:latin typeface="Arial" panose="020B0604020202020204" pitchFamily="34" charset="0"/>
              <a:cs typeface="Arial" panose="020B0604020202020204" pitchFamily="34" charset="0"/>
            </a:endParaRPr>
          </a:p>
        </p:txBody>
      </p:sp>
      <p:cxnSp>
        <p:nvCxnSpPr>
          <p:cNvPr id="12" name="Connecteur droit 11"/>
          <p:cNvCxnSpPr>
            <a:cxnSpLocks/>
            <a:stCxn id="15" idx="3"/>
            <a:endCxn id="23" idx="1"/>
          </p:cNvCxnSpPr>
          <p:nvPr/>
        </p:nvCxnSpPr>
        <p:spPr>
          <a:xfrm>
            <a:off x="2386560" y="2347734"/>
            <a:ext cx="493737" cy="161583"/>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5111480" y="2656137"/>
            <a:ext cx="349066"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spcBef>
                <a:spcPts val="450"/>
              </a:spcBef>
              <a:buSzPct val="100000"/>
            </a:pPr>
            <a:r>
              <a:rPr lang="en-US" altLang="zh-CN" sz="900" b="1" dirty="0">
                <a:solidFill>
                  <a:schemeClr val="tx2"/>
                </a:solidFill>
                <a:latin typeface="Arial" panose="020B0604020202020204" pitchFamily="34" charset="0"/>
                <a:cs typeface="Arial" panose="020B0604020202020204" pitchFamily="34" charset="0"/>
              </a:rPr>
              <a:t>1:1</a:t>
            </a:r>
            <a:endParaRPr lang="en-US" altLang="zh-CN" sz="900" dirty="0">
              <a:solidFill>
                <a:schemeClr val="tx2"/>
              </a:solidFill>
              <a:latin typeface="Arial" panose="020B0604020202020204" pitchFamily="34" charset="0"/>
              <a:cs typeface="Arial" panose="020B0604020202020204" pitchFamily="34" charset="0"/>
            </a:endParaRPr>
          </a:p>
        </p:txBody>
      </p:sp>
      <p:sp>
        <p:nvSpPr>
          <p:cNvPr id="15" name="Espace réservé du contenu 2"/>
          <p:cNvSpPr txBox="1">
            <a:spLocks/>
          </p:cNvSpPr>
          <p:nvPr/>
        </p:nvSpPr>
        <p:spPr>
          <a:xfrm>
            <a:off x="393892" y="1516737"/>
            <a:ext cx="1992668" cy="1661993"/>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72000" indent="-72000">
              <a:buFont typeface="Arial" panose="020B0604020202020204" pitchFamily="34" charset="0"/>
              <a:buChar char="•"/>
            </a:pPr>
            <a:r>
              <a:rPr lang="en-US" sz="1200" dirty="0">
                <a:solidFill>
                  <a:schemeClr val="bg2"/>
                </a:solidFill>
              </a:rPr>
              <a:t>TNBC:ER-, PR-, HER– </a:t>
            </a:r>
          </a:p>
          <a:p>
            <a:pPr marL="72000" indent="-72000">
              <a:buFont typeface="Arial" panose="020B0604020202020204" pitchFamily="34" charset="0"/>
              <a:buChar char="•"/>
            </a:pPr>
            <a:r>
              <a:rPr lang="en-US" sz="1200" dirty="0">
                <a:solidFill>
                  <a:schemeClr val="bg2"/>
                </a:solidFill>
              </a:rPr>
              <a:t>T1c-T3, N0-N3a*, M0</a:t>
            </a:r>
          </a:p>
          <a:p>
            <a:pPr marL="72000" indent="-72000">
              <a:buFont typeface="Arial" panose="020B0604020202020204" pitchFamily="34" charset="0"/>
              <a:buChar char="•"/>
            </a:pPr>
            <a:r>
              <a:rPr lang="en-US" sz="1200" dirty="0">
                <a:solidFill>
                  <a:schemeClr val="bg2"/>
                </a:solidFill>
              </a:rPr>
              <a:t>CT </a:t>
            </a:r>
            <a:r>
              <a:rPr lang="en-US" sz="1200" dirty="0" err="1">
                <a:solidFill>
                  <a:schemeClr val="bg2"/>
                </a:solidFill>
              </a:rPr>
              <a:t>adj</a:t>
            </a:r>
            <a:r>
              <a:rPr lang="en-US" sz="1200" dirty="0">
                <a:solidFill>
                  <a:schemeClr val="bg2"/>
                </a:solidFill>
              </a:rPr>
              <a:t> </a:t>
            </a:r>
            <a:r>
              <a:rPr lang="en-US" sz="1200" dirty="0" err="1">
                <a:solidFill>
                  <a:schemeClr val="bg2"/>
                </a:solidFill>
              </a:rPr>
              <a:t>ou</a:t>
            </a:r>
            <a:r>
              <a:rPr lang="en-US" sz="1200" dirty="0">
                <a:solidFill>
                  <a:schemeClr val="bg2"/>
                </a:solidFill>
              </a:rPr>
              <a:t> </a:t>
            </a:r>
            <a:r>
              <a:rPr lang="en-US" sz="1200" dirty="0" err="1">
                <a:solidFill>
                  <a:schemeClr val="bg2"/>
                </a:solidFill>
              </a:rPr>
              <a:t>neoadj</a:t>
            </a:r>
            <a:r>
              <a:rPr lang="en-US" sz="1200" dirty="0">
                <a:solidFill>
                  <a:schemeClr val="bg2"/>
                </a:solidFill>
              </a:rPr>
              <a:t> standard (</a:t>
            </a:r>
            <a:r>
              <a:rPr lang="en-US" sz="1200" dirty="0" err="1">
                <a:solidFill>
                  <a:schemeClr val="bg2"/>
                </a:solidFill>
              </a:rPr>
              <a:t>anthras</a:t>
            </a:r>
            <a:r>
              <a:rPr lang="en-US" sz="1200" dirty="0">
                <a:solidFill>
                  <a:schemeClr val="bg2"/>
                </a:solidFill>
              </a:rPr>
              <a:t> +/- </a:t>
            </a:r>
            <a:r>
              <a:rPr lang="en-US" sz="1200" dirty="0" err="1">
                <a:solidFill>
                  <a:schemeClr val="bg2"/>
                </a:solidFill>
              </a:rPr>
              <a:t>taxanes</a:t>
            </a:r>
            <a:r>
              <a:rPr lang="en-US" sz="1200" dirty="0">
                <a:solidFill>
                  <a:schemeClr val="bg2"/>
                </a:solidFill>
              </a:rPr>
              <a:t>)</a:t>
            </a:r>
          </a:p>
          <a:p>
            <a:pPr marL="72000" indent="-72000">
              <a:buFont typeface="Arial" panose="020B0604020202020204" pitchFamily="34" charset="0"/>
              <a:buChar char="•"/>
            </a:pPr>
            <a:r>
              <a:rPr lang="en-US" sz="1200" dirty="0" err="1">
                <a:solidFill>
                  <a:schemeClr val="bg2"/>
                </a:solidFill>
              </a:rPr>
              <a:t>Chirurgie</a:t>
            </a:r>
            <a:r>
              <a:rPr lang="en-US" sz="1200" dirty="0">
                <a:solidFill>
                  <a:schemeClr val="bg2"/>
                </a:solidFill>
              </a:rPr>
              <a:t> </a:t>
            </a:r>
            <a:r>
              <a:rPr lang="en-US" sz="1200" dirty="0" err="1">
                <a:solidFill>
                  <a:schemeClr val="bg2"/>
                </a:solidFill>
              </a:rPr>
              <a:t>en</a:t>
            </a:r>
            <a:r>
              <a:rPr lang="en-US" sz="1200" dirty="0">
                <a:solidFill>
                  <a:schemeClr val="bg2"/>
                </a:solidFill>
              </a:rPr>
              <a:t> </a:t>
            </a:r>
            <a:r>
              <a:rPr lang="en-US" sz="1200" dirty="0" err="1">
                <a:solidFill>
                  <a:schemeClr val="bg2"/>
                </a:solidFill>
              </a:rPr>
              <a:t>limites</a:t>
            </a:r>
            <a:r>
              <a:rPr lang="en-US" sz="1200" dirty="0">
                <a:solidFill>
                  <a:schemeClr val="bg2"/>
                </a:solidFill>
              </a:rPr>
              <a:t> </a:t>
            </a:r>
            <a:r>
              <a:rPr lang="en-US" sz="1200" dirty="0" err="1">
                <a:solidFill>
                  <a:schemeClr val="bg2"/>
                </a:solidFill>
              </a:rPr>
              <a:t>saines</a:t>
            </a:r>
            <a:endParaRPr lang="en-US" sz="1200" dirty="0">
              <a:solidFill>
                <a:schemeClr val="bg2"/>
              </a:solidFill>
            </a:endParaRPr>
          </a:p>
          <a:p>
            <a:pPr marL="0" indent="0">
              <a:buNone/>
            </a:pPr>
            <a:r>
              <a:rPr lang="en-US" sz="900" dirty="0">
                <a:solidFill>
                  <a:schemeClr val="bg1">
                    <a:lumMod val="65000"/>
                  </a:schemeClr>
                </a:solidFill>
              </a:rPr>
              <a:t>*</a:t>
            </a:r>
            <a:r>
              <a:rPr lang="en-US" sz="900" dirty="0" err="1">
                <a:solidFill>
                  <a:schemeClr val="bg1">
                    <a:lumMod val="65000"/>
                  </a:schemeClr>
                </a:solidFill>
              </a:rPr>
              <a:t>sauf</a:t>
            </a:r>
            <a:r>
              <a:rPr lang="en-US" sz="900" dirty="0">
                <a:solidFill>
                  <a:schemeClr val="bg1">
                    <a:lumMod val="65000"/>
                  </a:schemeClr>
                </a:solidFill>
              </a:rPr>
              <a:t> GG </a:t>
            </a:r>
            <a:r>
              <a:rPr lang="en-US" sz="900" dirty="0" err="1">
                <a:solidFill>
                  <a:schemeClr val="bg1">
                    <a:lumMod val="65000"/>
                  </a:schemeClr>
                </a:solidFill>
              </a:rPr>
              <a:t>sus</a:t>
            </a:r>
            <a:r>
              <a:rPr lang="en-US" sz="900" dirty="0">
                <a:solidFill>
                  <a:schemeClr val="bg1">
                    <a:lumMod val="65000"/>
                  </a:schemeClr>
                </a:solidFill>
              </a:rPr>
              <a:t> </a:t>
            </a:r>
            <a:r>
              <a:rPr lang="en-US" sz="900" dirty="0" err="1">
                <a:solidFill>
                  <a:schemeClr val="bg1">
                    <a:lumMod val="65000"/>
                  </a:schemeClr>
                </a:solidFill>
              </a:rPr>
              <a:t>clav</a:t>
            </a:r>
            <a:endParaRPr lang="en-US" sz="900" dirty="0">
              <a:solidFill>
                <a:schemeClr val="bg1">
                  <a:lumMod val="65000"/>
                </a:schemeClr>
              </a:solidFill>
            </a:endParaRPr>
          </a:p>
        </p:txBody>
      </p:sp>
      <p:sp>
        <p:nvSpPr>
          <p:cNvPr id="23" name="Rectangle 22"/>
          <p:cNvSpPr/>
          <p:nvPr/>
        </p:nvSpPr>
        <p:spPr>
          <a:xfrm>
            <a:off x="2880297" y="1502727"/>
            <a:ext cx="1872688" cy="2013179"/>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500"/>
              </a:lnSpc>
              <a:spcBef>
                <a:spcPts val="225"/>
              </a:spcBef>
            </a:pPr>
            <a:r>
              <a:rPr lang="en-US" altLang="zh-CN" sz="1350" b="1" dirty="0">
                <a:solidFill>
                  <a:schemeClr val="bg1"/>
                </a:solidFill>
                <a:latin typeface="Arial" panose="020B0604020202020204" pitchFamily="34" charset="0"/>
                <a:cs typeface="Arial" panose="020B0604020202020204" pitchFamily="34" charset="0"/>
              </a:rPr>
              <a:t>Stratification :</a:t>
            </a:r>
          </a:p>
          <a:p>
            <a:pPr marL="72000" indent="-72000">
              <a:lnSpc>
                <a:spcPts val="1500"/>
              </a:lnSpc>
              <a:buFont typeface="Arial" panose="020B0604020202020204" pitchFamily="34" charset="0"/>
              <a:buChar char="•"/>
            </a:pPr>
            <a:r>
              <a:rPr lang="en-US" altLang="zh-CN" sz="1200" dirty="0">
                <a:solidFill>
                  <a:schemeClr val="bg1"/>
                </a:solidFill>
                <a:latin typeface="Arial" panose="020B0604020202020204" pitchFamily="34" charset="0"/>
                <a:cs typeface="Arial" panose="020B0604020202020204" pitchFamily="34" charset="0"/>
              </a:rPr>
              <a:t>Institution</a:t>
            </a:r>
          </a:p>
          <a:p>
            <a:pPr marL="72000" indent="-72000">
              <a:lnSpc>
                <a:spcPts val="1500"/>
              </a:lnSpc>
              <a:buFont typeface="Arial" panose="020B0604020202020204" pitchFamily="34" charset="0"/>
              <a:buChar char="•"/>
            </a:pPr>
            <a:r>
              <a:rPr lang="en-US" altLang="zh-CN" sz="1200" dirty="0">
                <a:solidFill>
                  <a:schemeClr val="bg1"/>
                </a:solidFill>
                <a:latin typeface="Arial" panose="020B0604020202020204" pitchFamily="34" charset="0"/>
                <a:cs typeface="Arial" panose="020B0604020202020204" pitchFamily="34" charset="0"/>
              </a:rPr>
              <a:t>phenotype basal (</a:t>
            </a:r>
            <a:r>
              <a:rPr lang="en-US" altLang="zh-CN" sz="1200" dirty="0" err="1">
                <a:solidFill>
                  <a:schemeClr val="bg1"/>
                </a:solidFill>
                <a:latin typeface="Arial" panose="020B0604020202020204" pitchFamily="34" charset="0"/>
                <a:cs typeface="Arial" panose="020B0604020202020204" pitchFamily="34" charset="0"/>
              </a:rPr>
              <a:t>marquage</a:t>
            </a:r>
            <a:r>
              <a:rPr lang="en-US" altLang="zh-CN" sz="1200" dirty="0">
                <a:solidFill>
                  <a:schemeClr val="bg1"/>
                </a:solidFill>
                <a:latin typeface="Arial" panose="020B0604020202020204" pitchFamily="34" charset="0"/>
                <a:cs typeface="Arial" panose="020B0604020202020204" pitchFamily="34" charset="0"/>
              </a:rPr>
              <a:t> CK 5/6 et/</a:t>
            </a:r>
            <a:r>
              <a:rPr lang="en-US" altLang="zh-CN" sz="1200" dirty="0" err="1">
                <a:solidFill>
                  <a:schemeClr val="bg1"/>
                </a:solidFill>
                <a:latin typeface="Arial" panose="020B0604020202020204" pitchFamily="34" charset="0"/>
                <a:cs typeface="Arial" panose="020B0604020202020204" pitchFamily="34" charset="0"/>
              </a:rPr>
              <a:t>ou</a:t>
            </a:r>
            <a:r>
              <a:rPr lang="en-US" altLang="zh-CN" sz="1200" dirty="0">
                <a:solidFill>
                  <a:schemeClr val="bg1"/>
                </a:solidFill>
                <a:latin typeface="Arial" panose="020B0604020202020204" pitchFamily="34" charset="0"/>
                <a:cs typeface="Arial" panose="020B0604020202020204" pitchFamily="34" charset="0"/>
              </a:rPr>
              <a:t> EGFR) </a:t>
            </a:r>
            <a:r>
              <a:rPr lang="en-US" altLang="zh-CN" sz="1200" dirty="0" err="1">
                <a:solidFill>
                  <a:schemeClr val="bg1"/>
                </a:solidFill>
                <a:latin typeface="Arial" panose="020B0604020202020204" pitchFamily="34" charset="0"/>
                <a:cs typeface="Arial" panose="020B0604020202020204" pitchFamily="34" charset="0"/>
              </a:rPr>
              <a:t>oui</a:t>
            </a:r>
            <a:r>
              <a:rPr lang="en-US" altLang="zh-CN" sz="1200" dirty="0">
                <a:solidFill>
                  <a:schemeClr val="bg1"/>
                </a:solidFill>
                <a:latin typeface="Arial" panose="020B0604020202020204" pitchFamily="34" charset="0"/>
                <a:cs typeface="Arial" panose="020B0604020202020204" pitchFamily="34" charset="0"/>
              </a:rPr>
              <a:t>/non</a:t>
            </a:r>
          </a:p>
          <a:p>
            <a:pPr marL="72000" indent="-72000">
              <a:lnSpc>
                <a:spcPts val="1500"/>
              </a:lnSpc>
              <a:buFont typeface="Arial" panose="020B0604020202020204" pitchFamily="34" charset="0"/>
              <a:buChar char="•"/>
            </a:pPr>
            <a:r>
              <a:rPr lang="en-US" altLang="zh-CN" sz="1200" dirty="0" err="1">
                <a:solidFill>
                  <a:schemeClr val="bg1"/>
                </a:solidFill>
                <a:latin typeface="Arial" panose="020B0604020202020204" pitchFamily="34" charset="0"/>
                <a:cs typeface="Arial" panose="020B0604020202020204" pitchFamily="34" charset="0"/>
              </a:rPr>
              <a:t>Atteinte</a:t>
            </a:r>
            <a:r>
              <a:rPr lang="en-US" altLang="zh-CN" sz="1200" dirty="0">
                <a:solidFill>
                  <a:schemeClr val="bg1"/>
                </a:solidFill>
                <a:latin typeface="Arial" panose="020B0604020202020204" pitchFamily="34" charset="0"/>
                <a:cs typeface="Arial" panose="020B0604020202020204" pitchFamily="34" charset="0"/>
              </a:rPr>
              <a:t> GG (0 vs 1-3 vs </a:t>
            </a:r>
            <a:r>
              <a:rPr lang="en-US" altLang="zh-CN" sz="1200" u="sng" dirty="0">
                <a:solidFill>
                  <a:schemeClr val="bg1"/>
                </a:solidFill>
                <a:latin typeface="Arial" panose="020B0604020202020204" pitchFamily="34" charset="0"/>
                <a:cs typeface="Arial" panose="020B0604020202020204" pitchFamily="34" charset="0"/>
              </a:rPr>
              <a:t>&gt;</a:t>
            </a:r>
            <a:r>
              <a:rPr lang="en-US" altLang="zh-CN" sz="1200" dirty="0">
                <a:solidFill>
                  <a:schemeClr val="bg1"/>
                </a:solidFill>
                <a:latin typeface="Arial" panose="020B0604020202020204" pitchFamily="34" charset="0"/>
                <a:cs typeface="Arial" panose="020B0604020202020204" pitchFamily="34" charset="0"/>
              </a:rPr>
              <a:t> 4)</a:t>
            </a:r>
          </a:p>
          <a:p>
            <a:pPr marL="72000" indent="-72000">
              <a:lnSpc>
                <a:spcPts val="1500"/>
              </a:lnSpc>
              <a:buFont typeface="Arial" panose="020B0604020202020204" pitchFamily="34" charset="0"/>
              <a:buChar char="•"/>
            </a:pPr>
            <a:r>
              <a:rPr lang="en-US" altLang="zh-CN" sz="1200" dirty="0">
                <a:solidFill>
                  <a:schemeClr val="bg1"/>
                </a:solidFill>
                <a:latin typeface="Arial" panose="020B0604020202020204" pitchFamily="34" charset="0"/>
                <a:cs typeface="Arial" panose="020B0604020202020204" pitchFamily="34" charset="0"/>
              </a:rPr>
              <a:t>CT </a:t>
            </a:r>
            <a:r>
              <a:rPr lang="en-US" altLang="zh-CN" sz="1200" dirty="0" err="1">
                <a:solidFill>
                  <a:schemeClr val="bg1"/>
                </a:solidFill>
                <a:latin typeface="Arial" panose="020B0604020202020204" pitchFamily="34" charset="0"/>
                <a:cs typeface="Arial" panose="020B0604020202020204" pitchFamily="34" charset="0"/>
              </a:rPr>
              <a:t>initiale</a:t>
            </a:r>
            <a:r>
              <a:rPr lang="en-US" altLang="zh-CN" sz="1200" dirty="0">
                <a:solidFill>
                  <a:schemeClr val="bg1"/>
                </a:solidFill>
                <a:latin typeface="Arial" panose="020B0604020202020204" pitchFamily="34" charset="0"/>
                <a:cs typeface="Arial" panose="020B0604020202020204" pitchFamily="34" charset="0"/>
              </a:rPr>
              <a:t> (</a:t>
            </a:r>
            <a:r>
              <a:rPr lang="en-US" altLang="zh-CN" sz="1200" dirty="0" err="1">
                <a:solidFill>
                  <a:schemeClr val="bg1"/>
                </a:solidFill>
                <a:latin typeface="Arial" panose="020B0604020202020204" pitchFamily="34" charset="0"/>
                <a:cs typeface="Arial" panose="020B0604020202020204" pitchFamily="34" charset="0"/>
              </a:rPr>
              <a:t>anthras</a:t>
            </a:r>
            <a:r>
              <a:rPr lang="en-US" altLang="zh-CN" sz="1200" dirty="0">
                <a:solidFill>
                  <a:schemeClr val="bg1"/>
                </a:solidFill>
                <a:latin typeface="Arial" panose="020B0604020202020204" pitchFamily="34" charset="0"/>
                <a:cs typeface="Arial" panose="020B0604020202020204" pitchFamily="34" charset="0"/>
              </a:rPr>
              <a:t> vs </a:t>
            </a:r>
            <a:r>
              <a:rPr lang="en-US" altLang="zh-CN" sz="1200" dirty="0" err="1">
                <a:solidFill>
                  <a:schemeClr val="bg1"/>
                </a:solidFill>
                <a:latin typeface="Arial" panose="020B0604020202020204" pitchFamily="34" charset="0"/>
                <a:cs typeface="Arial" panose="020B0604020202020204" pitchFamily="34" charset="0"/>
              </a:rPr>
              <a:t>anthras</a:t>
            </a:r>
            <a:r>
              <a:rPr lang="en-US" altLang="zh-CN" sz="1200" dirty="0">
                <a:solidFill>
                  <a:schemeClr val="bg1"/>
                </a:solidFill>
                <a:latin typeface="Arial" panose="020B0604020202020204" pitchFamily="34" charset="0"/>
                <a:cs typeface="Arial" panose="020B0604020202020204" pitchFamily="34" charset="0"/>
              </a:rPr>
              <a:t> + </a:t>
            </a:r>
            <a:r>
              <a:rPr lang="en-US" altLang="zh-CN" sz="1200" dirty="0" err="1">
                <a:solidFill>
                  <a:schemeClr val="bg1"/>
                </a:solidFill>
                <a:latin typeface="Arial" panose="020B0604020202020204" pitchFamily="34" charset="0"/>
                <a:cs typeface="Arial" panose="020B0604020202020204" pitchFamily="34" charset="0"/>
              </a:rPr>
              <a:t>taxane</a:t>
            </a:r>
            <a:r>
              <a:rPr lang="en-US" altLang="zh-CN" sz="1200" dirty="0">
                <a:solidFill>
                  <a:schemeClr val="bg1"/>
                </a:solidFill>
                <a:latin typeface="Arial" panose="020B0604020202020204" pitchFamily="34" charset="0"/>
                <a:cs typeface="Arial" panose="020B0604020202020204" pitchFamily="34" charset="0"/>
              </a:rPr>
              <a:t>)</a:t>
            </a:r>
            <a:endParaRPr lang="en-US" altLang="zh-CN" sz="1050" dirty="0">
              <a:solidFill>
                <a:schemeClr val="bg1"/>
              </a:solidFill>
              <a:latin typeface="Arial" panose="020B0604020202020204" pitchFamily="34" charset="0"/>
              <a:cs typeface="Arial" panose="020B0604020202020204" pitchFamily="34" charset="0"/>
            </a:endParaRPr>
          </a:p>
        </p:txBody>
      </p:sp>
      <p:cxnSp>
        <p:nvCxnSpPr>
          <p:cNvPr id="31" name="Connecteur droit 30"/>
          <p:cNvCxnSpPr>
            <a:cxnSpLocks/>
            <a:stCxn id="13" idx="7"/>
            <a:endCxn id="10" idx="1"/>
          </p:cNvCxnSpPr>
          <p:nvPr/>
        </p:nvCxnSpPr>
        <p:spPr>
          <a:xfrm flipV="1">
            <a:off x="5411051" y="1992860"/>
            <a:ext cx="542383" cy="403976"/>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4" name="Connecteur droit 33"/>
          <p:cNvCxnSpPr>
            <a:cxnSpLocks/>
            <a:stCxn id="13" idx="5"/>
            <a:endCxn id="9" idx="1"/>
          </p:cNvCxnSpPr>
          <p:nvPr/>
        </p:nvCxnSpPr>
        <p:spPr>
          <a:xfrm>
            <a:off x="5411051" y="2631726"/>
            <a:ext cx="542384" cy="34237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3" name="Ellipse 12"/>
          <p:cNvSpPr/>
          <p:nvPr/>
        </p:nvSpPr>
        <p:spPr>
          <a:xfrm>
            <a:off x="5127514" y="2348189"/>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endParaRPr lang="en-US" altLang="zh-CN" sz="1400" b="1" dirty="0">
              <a:solidFill>
                <a:srgbClr val="FFFFFF"/>
              </a:solidFill>
              <a:latin typeface="Arial" panose="020B0604020202020204" pitchFamily="34" charset="0"/>
              <a:cs typeface="Arial" panose="020B0604020202020204" pitchFamily="34" charset="0"/>
            </a:endParaRPr>
          </a:p>
        </p:txBody>
      </p:sp>
      <p:sp>
        <p:nvSpPr>
          <p:cNvPr id="24"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lvl="0" eaLnBrk="1" hangingPunct="1"/>
            <a:r>
              <a:rPr lang="en-US" sz="800" i="1" dirty="0">
                <a:solidFill>
                  <a:schemeClr val="tx1">
                    <a:lumMod val="65000"/>
                    <a:lumOff val="35000"/>
                  </a:schemeClr>
                </a:solidFill>
                <a:latin typeface="Arial"/>
                <a:cs typeface="Arial"/>
              </a:rPr>
              <a:t>Martin M et al., SABCS 2018, GS2-04</a:t>
            </a:r>
          </a:p>
        </p:txBody>
      </p:sp>
      <p:cxnSp>
        <p:nvCxnSpPr>
          <p:cNvPr id="32" name="Connecteur droit 31">
            <a:extLst>
              <a:ext uri="{FF2B5EF4-FFF2-40B4-BE49-F238E27FC236}">
                <a16:creationId xmlns:a16="http://schemas.microsoft.com/office/drawing/2014/main" id="{65410387-35D1-864A-A568-60C370766884}"/>
              </a:ext>
            </a:extLst>
          </p:cNvPr>
          <p:cNvCxnSpPr>
            <a:cxnSpLocks/>
            <a:stCxn id="23" idx="3"/>
            <a:endCxn id="13" idx="2"/>
          </p:cNvCxnSpPr>
          <p:nvPr/>
        </p:nvCxnSpPr>
        <p:spPr>
          <a:xfrm>
            <a:off x="4752985" y="2509317"/>
            <a:ext cx="374529" cy="496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37" name="Espace réservé du contenu 2">
            <a:extLst>
              <a:ext uri="{FF2B5EF4-FFF2-40B4-BE49-F238E27FC236}">
                <a16:creationId xmlns:a16="http://schemas.microsoft.com/office/drawing/2014/main" id="{D3CB736E-153B-694C-B985-C2A1BAA2646F}"/>
              </a:ext>
            </a:extLst>
          </p:cNvPr>
          <p:cNvSpPr txBox="1">
            <a:spLocks/>
          </p:cNvSpPr>
          <p:nvPr/>
        </p:nvSpPr>
        <p:spPr>
          <a:xfrm>
            <a:off x="5953435" y="3408229"/>
            <a:ext cx="2840370" cy="23083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900" dirty="0" err="1">
                <a:solidFill>
                  <a:schemeClr val="bg1">
                    <a:lumMod val="65000"/>
                  </a:schemeClr>
                </a:solidFill>
              </a:rPr>
              <a:t>Radioherapy</a:t>
            </a:r>
            <a:r>
              <a:rPr lang="en-US" sz="900" dirty="0">
                <a:solidFill>
                  <a:schemeClr val="bg1">
                    <a:lumMod val="65000"/>
                  </a:schemeClr>
                </a:solidFill>
              </a:rPr>
              <a:t> </a:t>
            </a:r>
            <a:r>
              <a:rPr lang="en-US" sz="900" dirty="0" err="1">
                <a:solidFill>
                  <a:schemeClr val="bg1">
                    <a:lumMod val="65000"/>
                  </a:schemeClr>
                </a:solidFill>
              </a:rPr>
              <a:t>selon</a:t>
            </a:r>
            <a:r>
              <a:rPr lang="en-US" sz="900" dirty="0">
                <a:solidFill>
                  <a:schemeClr val="bg1">
                    <a:lumMod val="65000"/>
                  </a:schemeClr>
                </a:solidFill>
              </a:rPr>
              <a:t> </a:t>
            </a:r>
            <a:r>
              <a:rPr lang="en-US" sz="900" dirty="0" err="1">
                <a:solidFill>
                  <a:schemeClr val="bg1">
                    <a:lumMod val="65000"/>
                  </a:schemeClr>
                </a:solidFill>
              </a:rPr>
              <a:t>standars</a:t>
            </a:r>
            <a:r>
              <a:rPr lang="en-US" sz="900" dirty="0">
                <a:solidFill>
                  <a:schemeClr val="bg1">
                    <a:lumMod val="65000"/>
                  </a:schemeClr>
                </a:solidFill>
              </a:rPr>
              <a:t> </a:t>
            </a:r>
            <a:r>
              <a:rPr lang="en-US" sz="900" dirty="0" err="1">
                <a:solidFill>
                  <a:schemeClr val="bg1">
                    <a:lumMod val="65000"/>
                  </a:schemeClr>
                </a:solidFill>
              </a:rPr>
              <a:t>institutionnels</a:t>
            </a:r>
            <a:r>
              <a:rPr lang="en-US" sz="900" dirty="0">
                <a:solidFill>
                  <a:schemeClr val="bg1">
                    <a:lumMod val="65000"/>
                  </a:schemeClr>
                </a:solidFill>
              </a:rPr>
              <a:t> </a:t>
            </a:r>
          </a:p>
        </p:txBody>
      </p:sp>
      <p:sp>
        <p:nvSpPr>
          <p:cNvPr id="40" name="TextBox 7">
            <a:extLst>
              <a:ext uri="{FF2B5EF4-FFF2-40B4-BE49-F238E27FC236}">
                <a16:creationId xmlns:a16="http://schemas.microsoft.com/office/drawing/2014/main" id="{2A676498-2038-394A-993A-D7E505576B83}"/>
              </a:ext>
            </a:extLst>
          </p:cNvPr>
          <p:cNvSpPr txBox="1"/>
          <p:nvPr/>
        </p:nvSpPr>
        <p:spPr>
          <a:xfrm>
            <a:off x="2157892" y="4535626"/>
            <a:ext cx="4559900" cy="323165"/>
          </a:xfrm>
          <a:prstGeom prst="rect">
            <a:avLst/>
          </a:prstGeom>
          <a:noFill/>
        </p:spPr>
        <p:txBody>
          <a:bodyPr wrap="square" rtlCol="0">
            <a:spAutoFit/>
          </a:bodyPr>
          <a:lstStyle/>
          <a:p>
            <a:pPr>
              <a:spcBef>
                <a:spcPts val="600"/>
              </a:spcBef>
            </a:pPr>
            <a:r>
              <a:rPr lang="en-US" sz="1500" b="1" dirty="0">
                <a:solidFill>
                  <a:schemeClr val="tx2"/>
                </a:solidFill>
                <a:latin typeface="Arial" panose="020B0604020202020204" pitchFamily="34" charset="0"/>
                <a:cs typeface="Arial" panose="020B0604020202020204" pitchFamily="34" charset="0"/>
              </a:rPr>
              <a:t>55% N0;  18% CT </a:t>
            </a:r>
            <a:r>
              <a:rPr lang="en-US" sz="1500" b="1" dirty="0" err="1">
                <a:solidFill>
                  <a:schemeClr val="tx2"/>
                </a:solidFill>
                <a:latin typeface="Arial" panose="020B0604020202020204" pitchFamily="34" charset="0"/>
                <a:cs typeface="Arial" panose="020B0604020202020204" pitchFamily="34" charset="0"/>
              </a:rPr>
              <a:t>néo-adjuvante</a:t>
            </a:r>
            <a:r>
              <a:rPr lang="en-US" sz="1500" b="1" dirty="0">
                <a:solidFill>
                  <a:schemeClr val="tx2"/>
                </a:solidFill>
                <a:latin typeface="Arial" panose="020B0604020202020204" pitchFamily="34" charset="0"/>
                <a:cs typeface="Arial" panose="020B0604020202020204" pitchFamily="34" charset="0"/>
              </a:rPr>
              <a:t>  (25% </a:t>
            </a:r>
            <a:r>
              <a:rPr lang="en-US" sz="1500" b="1" dirty="0" err="1">
                <a:solidFill>
                  <a:schemeClr val="tx2"/>
                </a:solidFill>
                <a:latin typeface="Arial" panose="020B0604020202020204" pitchFamily="34" charset="0"/>
                <a:cs typeface="Arial" panose="020B0604020202020204" pitchFamily="34" charset="0"/>
              </a:rPr>
              <a:t>en</a:t>
            </a:r>
            <a:r>
              <a:rPr lang="en-US" sz="1500" b="1" dirty="0">
                <a:solidFill>
                  <a:schemeClr val="tx2"/>
                </a:solidFill>
                <a:latin typeface="Arial" panose="020B0604020202020204" pitchFamily="34" charset="0"/>
                <a:cs typeface="Arial" panose="020B0604020202020204" pitchFamily="34" charset="0"/>
              </a:rPr>
              <a:t> </a:t>
            </a:r>
            <a:r>
              <a:rPr lang="en-US" sz="1500" b="1" dirty="0" err="1">
                <a:solidFill>
                  <a:schemeClr val="tx2"/>
                </a:solidFill>
                <a:latin typeface="Arial" panose="020B0604020202020204" pitchFamily="34" charset="0"/>
                <a:cs typeface="Arial" panose="020B0604020202020204" pitchFamily="34" charset="0"/>
              </a:rPr>
              <a:t>pCR</a:t>
            </a:r>
            <a:r>
              <a:rPr lang="en-US" sz="1500" b="1" dirty="0">
                <a:solidFill>
                  <a:schemeClr val="tx2"/>
                </a:solidFill>
                <a:latin typeface="Arial" panose="020B0604020202020204" pitchFamily="34" charset="0"/>
                <a:cs typeface="Arial" panose="020B0604020202020204" pitchFamily="34" charset="0"/>
              </a:rPr>
              <a:t>)  </a:t>
            </a:r>
          </a:p>
        </p:txBody>
      </p:sp>
      <p:cxnSp>
        <p:nvCxnSpPr>
          <p:cNvPr id="41" name="Connecteur droit 40">
            <a:extLst>
              <a:ext uri="{FF2B5EF4-FFF2-40B4-BE49-F238E27FC236}">
                <a16:creationId xmlns:a16="http://schemas.microsoft.com/office/drawing/2014/main" id="{5E27E907-0B2C-4D46-9299-BE84D5FF2815}"/>
              </a:ext>
            </a:extLst>
          </p:cNvPr>
          <p:cNvCxnSpPr>
            <a:cxnSpLocks/>
          </p:cNvCxnSpPr>
          <p:nvPr/>
        </p:nvCxnSpPr>
        <p:spPr>
          <a:xfrm>
            <a:off x="2157891" y="4553208"/>
            <a:ext cx="0" cy="28119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7564191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537626"/>
            <a:ext cx="5271680" cy="2861402"/>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8" name="TextBox 7"/>
          <p:cNvSpPr txBox="1"/>
          <p:nvPr/>
        </p:nvSpPr>
        <p:spPr>
          <a:xfrm>
            <a:off x="1738125" y="4542618"/>
            <a:ext cx="5999149" cy="323165"/>
          </a:xfrm>
          <a:prstGeom prst="rect">
            <a:avLst/>
          </a:prstGeom>
          <a:noFill/>
        </p:spPr>
        <p:txBody>
          <a:bodyPr wrap="square" rtlCol="0">
            <a:spAutoFit/>
          </a:bodyPr>
          <a:lstStyle/>
          <a:p>
            <a:pPr>
              <a:spcBef>
                <a:spcPts val="600"/>
              </a:spcBef>
            </a:pPr>
            <a:r>
              <a:rPr lang="en-US" sz="1500" b="1" dirty="0">
                <a:solidFill>
                  <a:schemeClr val="tx2"/>
                </a:solidFill>
                <a:latin typeface="Arial" panose="020B0604020202020204" pitchFamily="34" charset="0"/>
                <a:cs typeface="Arial" panose="020B0604020202020204" pitchFamily="34" charset="0"/>
              </a:rPr>
              <a:t>Pas </a:t>
            </a:r>
            <a:r>
              <a:rPr lang="en-US" sz="1500" b="1" dirty="0" err="1">
                <a:solidFill>
                  <a:schemeClr val="tx2"/>
                </a:solidFill>
                <a:latin typeface="Arial" panose="020B0604020202020204" pitchFamily="34" charset="0"/>
                <a:cs typeface="Arial" panose="020B0604020202020204" pitchFamily="34" charset="0"/>
              </a:rPr>
              <a:t>d’avantage</a:t>
            </a:r>
            <a:r>
              <a:rPr lang="en-US" sz="1500" b="1" dirty="0">
                <a:solidFill>
                  <a:schemeClr val="tx2"/>
                </a:solidFill>
                <a:latin typeface="Arial" panose="020B0604020202020204" pitchFamily="34" charset="0"/>
                <a:cs typeface="Arial" panose="020B0604020202020204" pitchFamily="34" charset="0"/>
              </a:rPr>
              <a:t> </a:t>
            </a:r>
            <a:r>
              <a:rPr lang="en-US" sz="1500" b="1" dirty="0" err="1">
                <a:solidFill>
                  <a:schemeClr val="tx2"/>
                </a:solidFill>
                <a:latin typeface="Arial" panose="020B0604020202020204" pitchFamily="34" charset="0"/>
                <a:cs typeface="Arial" panose="020B0604020202020204" pitchFamily="34" charset="0"/>
              </a:rPr>
              <a:t>statistiquement</a:t>
            </a:r>
            <a:r>
              <a:rPr lang="en-US" sz="1500" b="1" dirty="0">
                <a:solidFill>
                  <a:schemeClr val="tx2"/>
                </a:solidFill>
                <a:latin typeface="Arial" panose="020B0604020202020204" pitchFamily="34" charset="0"/>
                <a:cs typeface="Arial" panose="020B0604020202020204" pitchFamily="34" charset="0"/>
              </a:rPr>
              <a:t> </a:t>
            </a:r>
            <a:r>
              <a:rPr lang="en-US" sz="1500" b="1" dirty="0" err="1">
                <a:solidFill>
                  <a:schemeClr val="tx2"/>
                </a:solidFill>
                <a:latin typeface="Arial" panose="020B0604020202020204" pitchFamily="34" charset="0"/>
                <a:cs typeface="Arial" panose="020B0604020202020204" pitchFamily="34" charset="0"/>
              </a:rPr>
              <a:t>significatif</a:t>
            </a:r>
            <a:r>
              <a:rPr lang="en-US" sz="1500" b="1" dirty="0">
                <a:solidFill>
                  <a:schemeClr val="tx2"/>
                </a:solidFill>
                <a:latin typeface="Arial" panose="020B0604020202020204" pitchFamily="34" charset="0"/>
                <a:cs typeface="Arial" panose="020B0604020202020204" pitchFamily="34" charset="0"/>
              </a:rPr>
              <a:t> de la </a:t>
            </a:r>
            <a:r>
              <a:rPr lang="en-US" sz="1500" b="1" dirty="0" err="1">
                <a:solidFill>
                  <a:schemeClr val="tx2"/>
                </a:solidFill>
                <a:latin typeface="Arial" panose="020B0604020202020204" pitchFamily="34" charset="0"/>
                <a:cs typeface="Arial" panose="020B0604020202020204" pitchFamily="34" charset="0"/>
              </a:rPr>
              <a:t>capecitabine</a:t>
            </a:r>
            <a:endParaRPr lang="en-US" sz="1500" b="1" dirty="0">
              <a:solidFill>
                <a:schemeClr val="tx2"/>
              </a:solidFill>
              <a:latin typeface="Arial" panose="020B0604020202020204" pitchFamily="34" charset="0"/>
              <a:cs typeface="Arial" panose="020B0604020202020204" pitchFamily="34" charset="0"/>
            </a:endParaRPr>
          </a:p>
        </p:txBody>
      </p:sp>
      <p:graphicFrame>
        <p:nvGraphicFramePr>
          <p:cNvPr id="12" name="Graphique 11"/>
          <p:cNvGraphicFramePr/>
          <p:nvPr>
            <p:extLst/>
          </p:nvPr>
        </p:nvGraphicFramePr>
        <p:xfrm>
          <a:off x="638553" y="1858135"/>
          <a:ext cx="4867301" cy="2279283"/>
        </p:xfrm>
        <a:graphic>
          <a:graphicData uri="http://schemas.openxmlformats.org/drawingml/2006/chart">
            <c:chart xmlns:c="http://schemas.openxmlformats.org/drawingml/2006/chart" xmlns:r="http://schemas.openxmlformats.org/officeDocument/2006/relationships" r:id="rId3"/>
          </a:graphicData>
        </a:graphic>
      </p:graphicFrame>
      <p:sp>
        <p:nvSpPr>
          <p:cNvPr id="13" name="ZoneTexte 12"/>
          <p:cNvSpPr txBox="1"/>
          <p:nvPr/>
        </p:nvSpPr>
        <p:spPr>
          <a:xfrm rot="16200000">
            <a:off x="-396756" y="2679713"/>
            <a:ext cx="2058654" cy="415498"/>
          </a:xfrm>
          <a:prstGeom prst="rect">
            <a:avLst/>
          </a:prstGeom>
          <a:noFill/>
        </p:spPr>
        <p:txBody>
          <a:bodyPr wrap="square" rtlCol="0">
            <a:spAutoFit/>
          </a:bodyPr>
          <a:lstStyle/>
          <a:p>
            <a:pPr algn="ctr"/>
            <a:r>
              <a:rPr lang="fr-FR" sz="1050" dirty="0" err="1">
                <a:solidFill>
                  <a:schemeClr val="bg2"/>
                </a:solidFill>
                <a:latin typeface="Arial" panose="020B0604020202020204" pitchFamily="34" charset="0"/>
                <a:cs typeface="Arial" panose="020B0604020202020204" pitchFamily="34" charset="0"/>
              </a:rPr>
              <a:t>Disease</a:t>
            </a:r>
            <a:r>
              <a:rPr lang="fr-FR" sz="1050" dirty="0">
                <a:solidFill>
                  <a:schemeClr val="bg2"/>
                </a:solidFill>
                <a:latin typeface="Arial" panose="020B0604020202020204" pitchFamily="34" charset="0"/>
                <a:cs typeface="Arial" panose="020B0604020202020204" pitchFamily="34" charset="0"/>
              </a:rPr>
              <a:t> free </a:t>
            </a:r>
            <a:r>
              <a:rPr lang="fr-FR" sz="1050" dirty="0" err="1">
                <a:solidFill>
                  <a:schemeClr val="bg2"/>
                </a:solidFill>
                <a:latin typeface="Arial" panose="020B0604020202020204" pitchFamily="34" charset="0"/>
                <a:cs typeface="Arial" panose="020B0604020202020204" pitchFamily="34" charset="0"/>
              </a:rPr>
              <a:t>survival</a:t>
            </a:r>
            <a:r>
              <a:rPr lang="fr-FR" sz="1050" dirty="0">
                <a:solidFill>
                  <a:schemeClr val="bg2"/>
                </a:solidFill>
                <a:latin typeface="Arial" panose="020B0604020202020204" pitchFamily="34" charset="0"/>
                <a:cs typeface="Arial" panose="020B0604020202020204" pitchFamily="34" charset="0"/>
              </a:rPr>
              <a:t> </a:t>
            </a:r>
            <a:r>
              <a:rPr lang="fr-FR" sz="1050" dirty="0" err="1">
                <a:solidFill>
                  <a:schemeClr val="bg2"/>
                </a:solidFill>
                <a:latin typeface="Arial" panose="020B0604020202020204" pitchFamily="34" charset="0"/>
                <a:cs typeface="Arial" panose="020B0604020202020204" pitchFamily="34" charset="0"/>
              </a:rPr>
              <a:t>probability</a:t>
            </a:r>
            <a:endParaRPr lang="fr-FR" sz="1050" dirty="0">
              <a:solidFill>
                <a:schemeClr val="bg2"/>
              </a:solidFill>
              <a:latin typeface="Arial" panose="020B0604020202020204" pitchFamily="34" charset="0"/>
              <a:cs typeface="Arial" panose="020B0604020202020204" pitchFamily="34" charset="0"/>
            </a:endParaRPr>
          </a:p>
        </p:txBody>
      </p:sp>
      <p:graphicFrame>
        <p:nvGraphicFramePr>
          <p:cNvPr id="14" name="Tableau 13"/>
          <p:cNvGraphicFramePr>
            <a:graphicFrameLocks noGrp="1"/>
          </p:cNvGraphicFramePr>
          <p:nvPr>
            <p:extLst/>
          </p:nvPr>
        </p:nvGraphicFramePr>
        <p:xfrm>
          <a:off x="5839968" y="2035763"/>
          <a:ext cx="2748668" cy="1643507"/>
        </p:xfrm>
        <a:graphic>
          <a:graphicData uri="http://schemas.openxmlformats.org/drawingml/2006/table">
            <a:tbl>
              <a:tblPr firstRow="1" bandRow="1">
                <a:tableStyleId>{5C22544A-7EE6-4342-B048-85BDC9FD1C3A}</a:tableStyleId>
              </a:tblPr>
              <a:tblGrid>
                <a:gridCol w="952910">
                  <a:extLst>
                    <a:ext uri="{9D8B030D-6E8A-4147-A177-3AD203B41FA5}">
                      <a16:colId xmlns:a16="http://schemas.microsoft.com/office/drawing/2014/main" val="20000"/>
                    </a:ext>
                  </a:extLst>
                </a:gridCol>
                <a:gridCol w="837960">
                  <a:extLst>
                    <a:ext uri="{9D8B030D-6E8A-4147-A177-3AD203B41FA5}">
                      <a16:colId xmlns:a16="http://schemas.microsoft.com/office/drawing/2014/main" val="20002"/>
                    </a:ext>
                  </a:extLst>
                </a:gridCol>
                <a:gridCol w="957798">
                  <a:extLst>
                    <a:ext uri="{9D8B030D-6E8A-4147-A177-3AD203B41FA5}">
                      <a16:colId xmlns:a16="http://schemas.microsoft.com/office/drawing/2014/main" val="20001"/>
                    </a:ext>
                  </a:extLst>
                </a:gridCol>
              </a:tblGrid>
              <a:tr h="437800">
                <a:tc>
                  <a:txBody>
                    <a:bodyPr/>
                    <a:lstStyle/>
                    <a:p>
                      <a:pPr algn="ctr"/>
                      <a:endParaRPr lang="fr-FR" sz="800" b="0" dirty="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dirty="0">
                          <a:solidFill>
                            <a:schemeClr val="bg1"/>
                          </a:solidFill>
                          <a:latin typeface="Arial" panose="020B0604020202020204" pitchFamily="34" charset="0"/>
                          <a:cs typeface="Arial" panose="020B0604020202020204" pitchFamily="34" charset="0"/>
                        </a:rPr>
                        <a:t>Evénement</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dirty="0">
                          <a:solidFill>
                            <a:schemeClr val="bg1"/>
                          </a:solidFill>
                          <a:latin typeface="Arial" panose="020B0604020202020204" pitchFamily="34" charset="0"/>
                          <a:cs typeface="Arial" panose="020B0604020202020204" pitchFamily="34" charset="0"/>
                        </a:rPr>
                        <a:t>Médiane</a:t>
                      </a:r>
                    </a:p>
                    <a:p>
                      <a:pPr algn="ctr"/>
                      <a:r>
                        <a:rPr lang="fr-FR" sz="800" b="0" dirty="0">
                          <a:solidFill>
                            <a:schemeClr val="bg1"/>
                          </a:solidFill>
                          <a:latin typeface="Arial" panose="020B0604020202020204" pitchFamily="34" charset="0"/>
                          <a:cs typeface="Arial" panose="020B0604020202020204" pitchFamily="34" charset="0"/>
                        </a:rPr>
                        <a:t>(mois 95%IC)</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60737">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900" b="1" dirty="0" err="1">
                          <a:solidFill>
                            <a:schemeClr val="bg1"/>
                          </a:solidFill>
                          <a:latin typeface="Arial" panose="020B0604020202020204" pitchFamily="34" charset="0"/>
                          <a:cs typeface="Arial" panose="020B0604020202020204" pitchFamily="34" charset="0"/>
                        </a:rPr>
                        <a:t>Capecitabine</a:t>
                      </a:r>
                      <a:endParaRPr lang="fr-FR" sz="900" b="1" dirty="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105</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rowSpan="2">
                  <a:txBody>
                    <a:bodyPr/>
                    <a:lstStyle/>
                    <a:p>
                      <a:pPr algn="ctr">
                        <a:lnSpc>
                          <a:spcPts val="1100"/>
                        </a:lnSpc>
                      </a:pPr>
                      <a:r>
                        <a:rPr lang="fr-FR" sz="900" b="1" dirty="0">
                          <a:solidFill>
                            <a:schemeClr val="bg2"/>
                          </a:solidFill>
                          <a:latin typeface="Arial" panose="020B0604020202020204" pitchFamily="34" charset="0"/>
                          <a:cs typeface="Arial" panose="020B0604020202020204" pitchFamily="34" charset="0"/>
                        </a:rPr>
                        <a:t>7,34 </a:t>
                      </a:r>
                      <a:r>
                        <a:rPr lang="fr-FR" sz="900" b="1" dirty="0" err="1">
                          <a:solidFill>
                            <a:schemeClr val="bg2"/>
                          </a:solidFill>
                          <a:latin typeface="Arial" panose="020B0604020202020204" pitchFamily="34" charset="0"/>
                          <a:cs typeface="Arial" panose="020B0604020202020204" pitchFamily="34" charset="0"/>
                        </a:rPr>
                        <a:t>years</a:t>
                      </a: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60737">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dirty="0">
                          <a:solidFill>
                            <a:schemeClr val="bg1"/>
                          </a:solidFill>
                          <a:latin typeface="Arial" panose="020B0604020202020204" pitchFamily="34" charset="0"/>
                          <a:cs typeface="Arial" panose="020B0604020202020204" pitchFamily="34" charset="0"/>
                        </a:rPr>
                        <a:t>Observation</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dirty="0">
                          <a:solidFill>
                            <a:schemeClr val="bg2"/>
                          </a:solidFill>
                          <a:latin typeface="Arial" panose="020B0604020202020204" pitchFamily="34" charset="0"/>
                          <a:cs typeface="Arial" panose="020B0604020202020204" pitchFamily="34" charset="0"/>
                        </a:rPr>
                        <a:t>120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vMerge="1">
                  <a:txBody>
                    <a:bodyPr/>
                    <a:lstStyle/>
                    <a:p>
                      <a:pPr algn="ctr">
                        <a:lnSpc>
                          <a:spcPts val="1100"/>
                        </a:lnSpc>
                      </a:pP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84233">
                <a:tc gridSpan="3">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0" dirty="0">
                          <a:solidFill>
                            <a:schemeClr val="bg2"/>
                          </a:solidFill>
                          <a:latin typeface="Arial" panose="020B0604020202020204" pitchFamily="34" charset="0"/>
                          <a:cs typeface="Arial" panose="020B0604020202020204" pitchFamily="34" charset="0"/>
                        </a:rPr>
                        <a:t>HR (95% CI) </a:t>
                      </a:r>
                      <a:r>
                        <a:rPr lang="fr-FR" sz="900" b="1" dirty="0">
                          <a:solidFill>
                            <a:schemeClr val="bg2"/>
                          </a:solidFill>
                          <a:latin typeface="Arial" panose="020B0604020202020204" pitchFamily="34" charset="0"/>
                          <a:cs typeface="Arial" panose="020B0604020202020204" pitchFamily="34" charset="0"/>
                        </a:rPr>
                        <a:t>0,63</a:t>
                      </a:r>
                      <a:r>
                        <a:rPr lang="fr-FR" sz="900" b="1" baseline="0" dirty="0">
                          <a:solidFill>
                            <a:schemeClr val="bg2"/>
                          </a:solidFill>
                          <a:latin typeface="Arial" panose="020B0604020202020204" pitchFamily="34" charset="0"/>
                          <a:cs typeface="Arial" panose="020B0604020202020204" pitchFamily="34" charset="0"/>
                        </a:rPr>
                        <a:t> (1,06-1,136) </a:t>
                      </a:r>
                      <a:br>
                        <a:rPr lang="fr-FR" sz="900" b="1" baseline="0" dirty="0">
                          <a:solidFill>
                            <a:schemeClr val="bg2"/>
                          </a:solidFill>
                          <a:latin typeface="Arial" panose="020B0604020202020204" pitchFamily="34" charset="0"/>
                          <a:cs typeface="Arial" panose="020B0604020202020204" pitchFamily="34" charset="0"/>
                        </a:rPr>
                      </a:br>
                      <a:r>
                        <a:rPr lang="fr-FR" sz="900" b="1" i="1" baseline="0" dirty="0">
                          <a:solidFill>
                            <a:schemeClr val="bg2"/>
                          </a:solidFill>
                          <a:latin typeface="Arial" panose="020B0604020202020204" pitchFamily="34" charset="0"/>
                          <a:cs typeface="Arial" panose="020B0604020202020204" pitchFamily="34" charset="0"/>
                        </a:rPr>
                        <a:t>p</a:t>
                      </a:r>
                      <a:r>
                        <a:rPr lang="fr-FR" sz="900" b="1" baseline="0" dirty="0">
                          <a:solidFill>
                            <a:schemeClr val="bg2"/>
                          </a:solidFill>
                          <a:latin typeface="Arial" panose="020B0604020202020204" pitchFamily="34" charset="0"/>
                          <a:cs typeface="Arial" panose="020B0604020202020204" pitchFamily="34" charset="0"/>
                        </a:rPr>
                        <a:t>=0,136</a:t>
                      </a:r>
                      <a:endParaRPr lang="fr-FR" sz="900" b="1" dirty="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5" name="ZoneTexte 14"/>
          <p:cNvSpPr txBox="1"/>
          <p:nvPr/>
        </p:nvSpPr>
        <p:spPr>
          <a:xfrm>
            <a:off x="1512557" y="4100842"/>
            <a:ext cx="322514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Survie temps (années)</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1576862" y="1370591"/>
            <a:ext cx="2772590" cy="307777"/>
          </a:xfrm>
          <a:prstGeom prst="rect">
            <a:avLst/>
          </a:prstGeom>
          <a:solidFill>
            <a:schemeClr val="bg1"/>
          </a:solidFill>
          <a:ln>
            <a:noFill/>
          </a:ln>
        </p:spPr>
        <p:txBody>
          <a:bodyPr wrap="square" rtlCol="0" anchor="ctr">
            <a:spAutoFit/>
          </a:bodyPr>
          <a:lstStyle/>
          <a:p>
            <a:pPr algn="ctr"/>
            <a:r>
              <a:rPr lang="fr-FR" sz="1400" b="1" dirty="0" err="1">
                <a:solidFill>
                  <a:srgbClr val="DE3411"/>
                </a:solidFill>
                <a:latin typeface="Arial" panose="020B0604020202020204" pitchFamily="34" charset="0"/>
                <a:ea typeface="+mj-ea"/>
                <a:cs typeface="Arial" panose="020B0604020202020204" pitchFamily="34" charset="0"/>
              </a:rPr>
              <a:t>Disease</a:t>
            </a:r>
            <a:r>
              <a:rPr lang="fr-FR" sz="1400" b="1" dirty="0">
                <a:solidFill>
                  <a:srgbClr val="DE3411"/>
                </a:solidFill>
                <a:latin typeface="Arial" panose="020B0604020202020204" pitchFamily="34" charset="0"/>
                <a:ea typeface="+mj-ea"/>
                <a:cs typeface="Arial" panose="020B0604020202020204" pitchFamily="34" charset="0"/>
              </a:rPr>
              <a:t> free </a:t>
            </a:r>
            <a:r>
              <a:rPr lang="fr-FR" sz="1400" b="1" dirty="0" err="1">
                <a:solidFill>
                  <a:srgbClr val="DE3411"/>
                </a:solidFill>
                <a:latin typeface="Arial" panose="020B0604020202020204" pitchFamily="34" charset="0"/>
                <a:ea typeface="+mj-ea"/>
                <a:cs typeface="Arial" panose="020B0604020202020204" pitchFamily="34" charset="0"/>
              </a:rPr>
              <a:t>survival</a:t>
            </a:r>
            <a:r>
              <a:rPr lang="fr-FR" sz="1400" b="1" dirty="0">
                <a:solidFill>
                  <a:srgbClr val="DE3411"/>
                </a:solidFill>
                <a:latin typeface="Arial" panose="020B0604020202020204" pitchFamily="34" charset="0"/>
                <a:ea typeface="+mj-ea"/>
                <a:cs typeface="Arial" panose="020B0604020202020204" pitchFamily="34" charset="0"/>
              </a:rPr>
              <a:t> (ITT)</a:t>
            </a:r>
          </a:p>
        </p:txBody>
      </p:sp>
      <p:sp>
        <p:nvSpPr>
          <p:cNvPr id="7" name="Titre 6"/>
          <p:cNvSpPr>
            <a:spLocks noGrp="1"/>
          </p:cNvSpPr>
          <p:nvPr>
            <p:ph type="title"/>
          </p:nvPr>
        </p:nvSpPr>
        <p:spPr>
          <a:xfrm>
            <a:off x="168064" y="809620"/>
            <a:ext cx="8749693" cy="375680"/>
          </a:xfrm>
        </p:spPr>
        <p:txBody>
          <a:bodyPr/>
          <a:lstStyle/>
          <a:p>
            <a:r>
              <a:rPr lang="en-US" sz="1800" dirty="0"/>
              <a:t>CIBOMA/2004-01_ GEICAM/2003-11: </a:t>
            </a:r>
            <a:r>
              <a:rPr lang="en-US" sz="1800" dirty="0" err="1"/>
              <a:t>capecitabine</a:t>
            </a:r>
            <a:r>
              <a:rPr lang="en-US" sz="1800" dirty="0"/>
              <a:t> adjuvant </a:t>
            </a:r>
            <a:r>
              <a:rPr lang="en-US" sz="1800" dirty="0" err="1"/>
              <a:t>dans</a:t>
            </a:r>
            <a:r>
              <a:rPr lang="en-US" sz="1800" dirty="0"/>
              <a:t> les TNBC</a:t>
            </a:r>
            <a:endParaRPr lang="fr-FR" sz="1800" dirty="0"/>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116</a:t>
            </a:fld>
            <a:endParaRPr lang="fr-FR"/>
          </a:p>
        </p:txBody>
      </p:sp>
      <p:cxnSp>
        <p:nvCxnSpPr>
          <p:cNvPr id="44" name="Connecteur droit 43"/>
          <p:cNvCxnSpPr>
            <a:cxnSpLocks/>
          </p:cNvCxnSpPr>
          <p:nvPr/>
        </p:nvCxnSpPr>
        <p:spPr>
          <a:xfrm>
            <a:off x="1738124" y="4548008"/>
            <a:ext cx="0" cy="28119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31" name="Espace réservé du contenu 2">
            <a:extLst>
              <a:ext uri="{FF2B5EF4-FFF2-40B4-BE49-F238E27FC236}">
                <a16:creationId xmlns:a16="http://schemas.microsoft.com/office/drawing/2014/main" id="{AF8A5935-864A-7641-BEE4-34F86C39855F}"/>
              </a:ext>
            </a:extLst>
          </p:cNvPr>
          <p:cNvSpPr txBox="1">
            <a:spLocks/>
          </p:cNvSpPr>
          <p:nvPr/>
        </p:nvSpPr>
        <p:spPr>
          <a:xfrm>
            <a:off x="3592694" y="1772943"/>
            <a:ext cx="1992668"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bg2"/>
                </a:solidFill>
              </a:rPr>
              <a:t>Log-rank p-value : 0,135</a:t>
            </a:r>
          </a:p>
        </p:txBody>
      </p:sp>
      <p:grpSp>
        <p:nvGrpSpPr>
          <p:cNvPr id="11" name="Groupe 10">
            <a:extLst>
              <a:ext uri="{FF2B5EF4-FFF2-40B4-BE49-F238E27FC236}">
                <a16:creationId xmlns:a16="http://schemas.microsoft.com/office/drawing/2014/main" id="{18978888-E14A-C540-B876-6784F40B38EB}"/>
              </a:ext>
            </a:extLst>
          </p:cNvPr>
          <p:cNvGrpSpPr/>
          <p:nvPr/>
        </p:nvGrpSpPr>
        <p:grpSpPr>
          <a:xfrm>
            <a:off x="1109472" y="1913684"/>
            <a:ext cx="3986784" cy="1291143"/>
            <a:chOff x="-1767840" y="-3755136"/>
            <a:chExt cx="6729984" cy="2999232"/>
          </a:xfrm>
        </p:grpSpPr>
        <p:sp>
          <p:nvSpPr>
            <p:cNvPr id="5" name="Forme libre 4">
              <a:extLst>
                <a:ext uri="{FF2B5EF4-FFF2-40B4-BE49-F238E27FC236}">
                  <a16:creationId xmlns:a16="http://schemas.microsoft.com/office/drawing/2014/main" id="{4DA0729D-9438-0647-B39E-08AA588F05A5}"/>
                </a:ext>
              </a:extLst>
            </p:cNvPr>
            <p:cNvSpPr/>
            <p:nvPr/>
          </p:nvSpPr>
          <p:spPr>
            <a:xfrm>
              <a:off x="-1767840" y="-3742944"/>
              <a:ext cx="6729984" cy="2657856"/>
            </a:xfrm>
            <a:custGeom>
              <a:avLst/>
              <a:gdLst>
                <a:gd name="connsiteX0" fmla="*/ 0 w 6729984"/>
                <a:gd name="connsiteY0" fmla="*/ 0 h 2657856"/>
                <a:gd name="connsiteX1" fmla="*/ 0 w 6729984"/>
                <a:gd name="connsiteY1" fmla="*/ 0 h 2657856"/>
                <a:gd name="connsiteX2" fmla="*/ 73152 w 6729984"/>
                <a:gd name="connsiteY2" fmla="*/ 85344 h 2657856"/>
                <a:gd name="connsiteX3" fmla="*/ 109728 w 6729984"/>
                <a:gd name="connsiteY3" fmla="*/ 109728 h 2657856"/>
                <a:gd name="connsiteX4" fmla="*/ 121920 w 6729984"/>
                <a:gd name="connsiteY4" fmla="*/ 146304 h 2657856"/>
                <a:gd name="connsiteX5" fmla="*/ 146304 w 6729984"/>
                <a:gd name="connsiteY5" fmla="*/ 182880 h 2657856"/>
                <a:gd name="connsiteX6" fmla="*/ 158496 w 6729984"/>
                <a:gd name="connsiteY6" fmla="*/ 219456 h 2657856"/>
                <a:gd name="connsiteX7" fmla="*/ 219456 w 6729984"/>
                <a:gd name="connsiteY7" fmla="*/ 292608 h 2657856"/>
                <a:gd name="connsiteX8" fmla="*/ 256032 w 6729984"/>
                <a:gd name="connsiteY8" fmla="*/ 316992 h 2657856"/>
                <a:gd name="connsiteX9" fmla="*/ 304800 w 6729984"/>
                <a:gd name="connsiteY9" fmla="*/ 390144 h 2657856"/>
                <a:gd name="connsiteX10" fmla="*/ 316992 w 6729984"/>
                <a:gd name="connsiteY10" fmla="*/ 426720 h 2657856"/>
                <a:gd name="connsiteX11" fmla="*/ 353568 w 6729984"/>
                <a:gd name="connsiteY11" fmla="*/ 451104 h 2657856"/>
                <a:gd name="connsiteX12" fmla="*/ 414528 w 6729984"/>
                <a:gd name="connsiteY12" fmla="*/ 512064 h 2657856"/>
                <a:gd name="connsiteX13" fmla="*/ 475488 w 6729984"/>
                <a:gd name="connsiteY13" fmla="*/ 573024 h 2657856"/>
                <a:gd name="connsiteX14" fmla="*/ 573024 w 6729984"/>
                <a:gd name="connsiteY14" fmla="*/ 719328 h 2657856"/>
                <a:gd name="connsiteX15" fmla="*/ 597408 w 6729984"/>
                <a:gd name="connsiteY15" fmla="*/ 755904 h 2657856"/>
                <a:gd name="connsiteX16" fmla="*/ 658368 w 6729984"/>
                <a:gd name="connsiteY16" fmla="*/ 865632 h 2657856"/>
                <a:gd name="connsiteX17" fmla="*/ 682752 w 6729984"/>
                <a:gd name="connsiteY17" fmla="*/ 902208 h 2657856"/>
                <a:gd name="connsiteX18" fmla="*/ 707136 w 6729984"/>
                <a:gd name="connsiteY18" fmla="*/ 938784 h 2657856"/>
                <a:gd name="connsiteX19" fmla="*/ 816864 w 6729984"/>
                <a:gd name="connsiteY19" fmla="*/ 1011936 h 2657856"/>
                <a:gd name="connsiteX20" fmla="*/ 853440 w 6729984"/>
                <a:gd name="connsiteY20" fmla="*/ 1036320 h 2657856"/>
                <a:gd name="connsiteX21" fmla="*/ 926592 w 6729984"/>
                <a:gd name="connsiteY21" fmla="*/ 1060704 h 2657856"/>
                <a:gd name="connsiteX22" fmla="*/ 963168 w 6729984"/>
                <a:gd name="connsiteY22" fmla="*/ 1072896 h 2657856"/>
                <a:gd name="connsiteX23" fmla="*/ 999744 w 6729984"/>
                <a:gd name="connsiteY23" fmla="*/ 1097280 h 2657856"/>
                <a:gd name="connsiteX24" fmla="*/ 1024128 w 6729984"/>
                <a:gd name="connsiteY24" fmla="*/ 1133856 h 2657856"/>
                <a:gd name="connsiteX25" fmla="*/ 1097280 w 6729984"/>
                <a:gd name="connsiteY25" fmla="*/ 1194816 h 2657856"/>
                <a:gd name="connsiteX26" fmla="*/ 1121664 w 6729984"/>
                <a:gd name="connsiteY26" fmla="*/ 1231392 h 2657856"/>
                <a:gd name="connsiteX27" fmla="*/ 1194816 w 6729984"/>
                <a:gd name="connsiteY27" fmla="*/ 1280160 h 2657856"/>
                <a:gd name="connsiteX28" fmla="*/ 1267968 w 6729984"/>
                <a:gd name="connsiteY28" fmla="*/ 1328928 h 2657856"/>
                <a:gd name="connsiteX29" fmla="*/ 1304544 w 6729984"/>
                <a:gd name="connsiteY29" fmla="*/ 1353312 h 2657856"/>
                <a:gd name="connsiteX30" fmla="*/ 1389888 w 6729984"/>
                <a:gd name="connsiteY30" fmla="*/ 1377696 h 2657856"/>
                <a:gd name="connsiteX31" fmla="*/ 1499616 w 6729984"/>
                <a:gd name="connsiteY31" fmla="*/ 1414272 h 2657856"/>
                <a:gd name="connsiteX32" fmla="*/ 1682496 w 6729984"/>
                <a:gd name="connsiteY32" fmla="*/ 1475232 h 2657856"/>
                <a:gd name="connsiteX33" fmla="*/ 1719072 w 6729984"/>
                <a:gd name="connsiteY33" fmla="*/ 1487424 h 2657856"/>
                <a:gd name="connsiteX34" fmla="*/ 1755648 w 6729984"/>
                <a:gd name="connsiteY34" fmla="*/ 1499616 h 2657856"/>
                <a:gd name="connsiteX35" fmla="*/ 1877568 w 6729984"/>
                <a:gd name="connsiteY35" fmla="*/ 1524000 h 2657856"/>
                <a:gd name="connsiteX36" fmla="*/ 1950720 w 6729984"/>
                <a:gd name="connsiteY36" fmla="*/ 1548384 h 2657856"/>
                <a:gd name="connsiteX37" fmla="*/ 1999488 w 6729984"/>
                <a:gd name="connsiteY37" fmla="*/ 1560576 h 2657856"/>
                <a:gd name="connsiteX38" fmla="*/ 2072640 w 6729984"/>
                <a:gd name="connsiteY38" fmla="*/ 1584960 h 2657856"/>
                <a:gd name="connsiteX39" fmla="*/ 2109216 w 6729984"/>
                <a:gd name="connsiteY39" fmla="*/ 1597152 h 2657856"/>
                <a:gd name="connsiteX40" fmla="*/ 2255520 w 6729984"/>
                <a:gd name="connsiteY40" fmla="*/ 1609344 h 2657856"/>
                <a:gd name="connsiteX41" fmla="*/ 2316480 w 6729984"/>
                <a:gd name="connsiteY41" fmla="*/ 1621536 h 2657856"/>
                <a:gd name="connsiteX42" fmla="*/ 2389632 w 6729984"/>
                <a:gd name="connsiteY42" fmla="*/ 1645920 h 2657856"/>
                <a:gd name="connsiteX43" fmla="*/ 2438400 w 6729984"/>
                <a:gd name="connsiteY43" fmla="*/ 1658112 h 2657856"/>
                <a:gd name="connsiteX44" fmla="*/ 2474976 w 6729984"/>
                <a:gd name="connsiteY44" fmla="*/ 1670304 h 2657856"/>
                <a:gd name="connsiteX45" fmla="*/ 2548128 w 6729984"/>
                <a:gd name="connsiteY45" fmla="*/ 1682496 h 2657856"/>
                <a:gd name="connsiteX46" fmla="*/ 2609088 w 6729984"/>
                <a:gd name="connsiteY46" fmla="*/ 1694688 h 2657856"/>
                <a:gd name="connsiteX47" fmla="*/ 2828544 w 6729984"/>
                <a:gd name="connsiteY47" fmla="*/ 1719072 h 2657856"/>
                <a:gd name="connsiteX48" fmla="*/ 2962656 w 6729984"/>
                <a:gd name="connsiteY48" fmla="*/ 1755648 h 2657856"/>
                <a:gd name="connsiteX49" fmla="*/ 3316224 w 6729984"/>
                <a:gd name="connsiteY49" fmla="*/ 1755648 h 2657856"/>
                <a:gd name="connsiteX50" fmla="*/ 3669792 w 6729984"/>
                <a:gd name="connsiteY50" fmla="*/ 1792224 h 2657856"/>
                <a:gd name="connsiteX51" fmla="*/ 3925824 w 6729984"/>
                <a:gd name="connsiteY51" fmla="*/ 1828800 h 2657856"/>
                <a:gd name="connsiteX52" fmla="*/ 4011168 w 6729984"/>
                <a:gd name="connsiteY52" fmla="*/ 1901952 h 2657856"/>
                <a:gd name="connsiteX53" fmla="*/ 4450080 w 6729984"/>
                <a:gd name="connsiteY53" fmla="*/ 1901952 h 2657856"/>
                <a:gd name="connsiteX54" fmla="*/ 4511040 w 6729984"/>
                <a:gd name="connsiteY54" fmla="*/ 1999488 h 2657856"/>
                <a:gd name="connsiteX55" fmla="*/ 4791456 w 6729984"/>
                <a:gd name="connsiteY55" fmla="*/ 1999488 h 2657856"/>
                <a:gd name="connsiteX56" fmla="*/ 4925568 w 6729984"/>
                <a:gd name="connsiteY56" fmla="*/ 1999488 h 2657856"/>
                <a:gd name="connsiteX57" fmla="*/ 4925568 w 6729984"/>
                <a:gd name="connsiteY57" fmla="*/ 2145792 h 2657856"/>
                <a:gd name="connsiteX58" fmla="*/ 5120640 w 6729984"/>
                <a:gd name="connsiteY58" fmla="*/ 2145792 h 2657856"/>
                <a:gd name="connsiteX59" fmla="*/ 5242560 w 6729984"/>
                <a:gd name="connsiteY59" fmla="*/ 2182368 h 2657856"/>
                <a:gd name="connsiteX60" fmla="*/ 5242560 w 6729984"/>
                <a:gd name="connsiteY60" fmla="*/ 2255520 h 2657856"/>
                <a:gd name="connsiteX61" fmla="*/ 5522976 w 6729984"/>
                <a:gd name="connsiteY61" fmla="*/ 2255520 h 2657856"/>
                <a:gd name="connsiteX62" fmla="*/ 5522976 w 6729984"/>
                <a:gd name="connsiteY62" fmla="*/ 2499360 h 2657856"/>
                <a:gd name="connsiteX63" fmla="*/ 5754624 w 6729984"/>
                <a:gd name="connsiteY63" fmla="*/ 2499360 h 2657856"/>
                <a:gd name="connsiteX64" fmla="*/ 5754624 w 6729984"/>
                <a:gd name="connsiteY64" fmla="*/ 2657856 h 2657856"/>
                <a:gd name="connsiteX65" fmla="*/ 6729984 w 6729984"/>
                <a:gd name="connsiteY65" fmla="*/ 2657856 h 265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729984" h="2657856">
                  <a:moveTo>
                    <a:pt x="0" y="0"/>
                  </a:moveTo>
                  <a:lnTo>
                    <a:pt x="0" y="0"/>
                  </a:lnTo>
                  <a:cubicBezTo>
                    <a:pt x="24384" y="28448"/>
                    <a:pt x="46658" y="58850"/>
                    <a:pt x="73152" y="85344"/>
                  </a:cubicBezTo>
                  <a:cubicBezTo>
                    <a:pt x="83513" y="95705"/>
                    <a:pt x="100574" y="98286"/>
                    <a:pt x="109728" y="109728"/>
                  </a:cubicBezTo>
                  <a:cubicBezTo>
                    <a:pt x="117756" y="119763"/>
                    <a:pt x="116173" y="134809"/>
                    <a:pt x="121920" y="146304"/>
                  </a:cubicBezTo>
                  <a:cubicBezTo>
                    <a:pt x="128473" y="159410"/>
                    <a:pt x="139751" y="169774"/>
                    <a:pt x="146304" y="182880"/>
                  </a:cubicBezTo>
                  <a:cubicBezTo>
                    <a:pt x="152051" y="194375"/>
                    <a:pt x="152749" y="207961"/>
                    <a:pt x="158496" y="219456"/>
                  </a:cubicBezTo>
                  <a:cubicBezTo>
                    <a:pt x="172197" y="246857"/>
                    <a:pt x="196344" y="273348"/>
                    <a:pt x="219456" y="292608"/>
                  </a:cubicBezTo>
                  <a:cubicBezTo>
                    <a:pt x="230713" y="301989"/>
                    <a:pt x="243840" y="308864"/>
                    <a:pt x="256032" y="316992"/>
                  </a:cubicBezTo>
                  <a:cubicBezTo>
                    <a:pt x="272288" y="341376"/>
                    <a:pt x="295533" y="362342"/>
                    <a:pt x="304800" y="390144"/>
                  </a:cubicBezTo>
                  <a:cubicBezTo>
                    <a:pt x="308864" y="402336"/>
                    <a:pt x="308964" y="416685"/>
                    <a:pt x="316992" y="426720"/>
                  </a:cubicBezTo>
                  <a:cubicBezTo>
                    <a:pt x="326146" y="438162"/>
                    <a:pt x="341376" y="442976"/>
                    <a:pt x="353568" y="451104"/>
                  </a:cubicBezTo>
                  <a:cubicBezTo>
                    <a:pt x="418592" y="548640"/>
                    <a:pt x="333248" y="430784"/>
                    <a:pt x="414528" y="512064"/>
                  </a:cubicBezTo>
                  <a:cubicBezTo>
                    <a:pt x="495808" y="593344"/>
                    <a:pt x="377952" y="508000"/>
                    <a:pt x="475488" y="573024"/>
                  </a:cubicBezTo>
                  <a:lnTo>
                    <a:pt x="573024" y="719328"/>
                  </a:lnTo>
                  <a:cubicBezTo>
                    <a:pt x="581152" y="731520"/>
                    <a:pt x="592774" y="742003"/>
                    <a:pt x="597408" y="755904"/>
                  </a:cubicBezTo>
                  <a:cubicBezTo>
                    <a:pt x="618867" y="820282"/>
                    <a:pt x="602471" y="781787"/>
                    <a:pt x="658368" y="865632"/>
                  </a:cubicBezTo>
                  <a:lnTo>
                    <a:pt x="682752" y="902208"/>
                  </a:lnTo>
                  <a:cubicBezTo>
                    <a:pt x="690880" y="914400"/>
                    <a:pt x="694944" y="930656"/>
                    <a:pt x="707136" y="938784"/>
                  </a:cubicBezTo>
                  <a:lnTo>
                    <a:pt x="816864" y="1011936"/>
                  </a:lnTo>
                  <a:cubicBezTo>
                    <a:pt x="829056" y="1020064"/>
                    <a:pt x="839539" y="1031686"/>
                    <a:pt x="853440" y="1036320"/>
                  </a:cubicBezTo>
                  <a:lnTo>
                    <a:pt x="926592" y="1060704"/>
                  </a:lnTo>
                  <a:cubicBezTo>
                    <a:pt x="938784" y="1064768"/>
                    <a:pt x="952475" y="1065767"/>
                    <a:pt x="963168" y="1072896"/>
                  </a:cubicBezTo>
                  <a:lnTo>
                    <a:pt x="999744" y="1097280"/>
                  </a:lnTo>
                  <a:cubicBezTo>
                    <a:pt x="1007872" y="1109472"/>
                    <a:pt x="1013767" y="1123495"/>
                    <a:pt x="1024128" y="1133856"/>
                  </a:cubicBezTo>
                  <a:cubicBezTo>
                    <a:pt x="1120032" y="1229760"/>
                    <a:pt x="997413" y="1074976"/>
                    <a:pt x="1097280" y="1194816"/>
                  </a:cubicBezTo>
                  <a:cubicBezTo>
                    <a:pt x="1106661" y="1206073"/>
                    <a:pt x="1110637" y="1221743"/>
                    <a:pt x="1121664" y="1231392"/>
                  </a:cubicBezTo>
                  <a:cubicBezTo>
                    <a:pt x="1143719" y="1250690"/>
                    <a:pt x="1174094" y="1259438"/>
                    <a:pt x="1194816" y="1280160"/>
                  </a:cubicBezTo>
                  <a:cubicBezTo>
                    <a:pt x="1264152" y="1349496"/>
                    <a:pt x="1197390" y="1293639"/>
                    <a:pt x="1267968" y="1328928"/>
                  </a:cubicBezTo>
                  <a:cubicBezTo>
                    <a:pt x="1281074" y="1335481"/>
                    <a:pt x="1291438" y="1346759"/>
                    <a:pt x="1304544" y="1353312"/>
                  </a:cubicBezTo>
                  <a:cubicBezTo>
                    <a:pt x="1325031" y="1363555"/>
                    <a:pt x="1370356" y="1371836"/>
                    <a:pt x="1389888" y="1377696"/>
                  </a:cubicBezTo>
                  <a:lnTo>
                    <a:pt x="1499616" y="1414272"/>
                  </a:lnTo>
                  <a:lnTo>
                    <a:pt x="1682496" y="1475232"/>
                  </a:lnTo>
                  <a:lnTo>
                    <a:pt x="1719072" y="1487424"/>
                  </a:lnTo>
                  <a:cubicBezTo>
                    <a:pt x="1731264" y="1491488"/>
                    <a:pt x="1743046" y="1497096"/>
                    <a:pt x="1755648" y="1499616"/>
                  </a:cubicBezTo>
                  <a:cubicBezTo>
                    <a:pt x="1796288" y="1507744"/>
                    <a:pt x="1838250" y="1510894"/>
                    <a:pt x="1877568" y="1524000"/>
                  </a:cubicBezTo>
                  <a:cubicBezTo>
                    <a:pt x="1901952" y="1532128"/>
                    <a:pt x="1925784" y="1542150"/>
                    <a:pt x="1950720" y="1548384"/>
                  </a:cubicBezTo>
                  <a:cubicBezTo>
                    <a:pt x="1966976" y="1552448"/>
                    <a:pt x="1983438" y="1555761"/>
                    <a:pt x="1999488" y="1560576"/>
                  </a:cubicBezTo>
                  <a:cubicBezTo>
                    <a:pt x="2024107" y="1567962"/>
                    <a:pt x="2048256" y="1576832"/>
                    <a:pt x="2072640" y="1584960"/>
                  </a:cubicBezTo>
                  <a:cubicBezTo>
                    <a:pt x="2084832" y="1589024"/>
                    <a:pt x="2096409" y="1596085"/>
                    <a:pt x="2109216" y="1597152"/>
                  </a:cubicBezTo>
                  <a:lnTo>
                    <a:pt x="2255520" y="1609344"/>
                  </a:lnTo>
                  <a:cubicBezTo>
                    <a:pt x="2275840" y="1613408"/>
                    <a:pt x="2296488" y="1616084"/>
                    <a:pt x="2316480" y="1621536"/>
                  </a:cubicBezTo>
                  <a:cubicBezTo>
                    <a:pt x="2341277" y="1628299"/>
                    <a:pt x="2364696" y="1639686"/>
                    <a:pt x="2389632" y="1645920"/>
                  </a:cubicBezTo>
                  <a:cubicBezTo>
                    <a:pt x="2405888" y="1649984"/>
                    <a:pt x="2422288" y="1653509"/>
                    <a:pt x="2438400" y="1658112"/>
                  </a:cubicBezTo>
                  <a:cubicBezTo>
                    <a:pt x="2450757" y="1661643"/>
                    <a:pt x="2462431" y="1667516"/>
                    <a:pt x="2474976" y="1670304"/>
                  </a:cubicBezTo>
                  <a:cubicBezTo>
                    <a:pt x="2499108" y="1675667"/>
                    <a:pt x="2523806" y="1678074"/>
                    <a:pt x="2548128" y="1682496"/>
                  </a:cubicBezTo>
                  <a:cubicBezTo>
                    <a:pt x="2568516" y="1686203"/>
                    <a:pt x="2588700" y="1690981"/>
                    <a:pt x="2609088" y="1694688"/>
                  </a:cubicBezTo>
                  <a:cubicBezTo>
                    <a:pt x="2681362" y="1707829"/>
                    <a:pt x="2754937" y="1719072"/>
                    <a:pt x="2828544" y="1719072"/>
                  </a:cubicBezTo>
                  <a:lnTo>
                    <a:pt x="2962656" y="1755648"/>
                  </a:lnTo>
                  <a:lnTo>
                    <a:pt x="3316224" y="1755648"/>
                  </a:lnTo>
                  <a:lnTo>
                    <a:pt x="3669792" y="1792224"/>
                  </a:lnTo>
                  <a:lnTo>
                    <a:pt x="3925824" y="1828800"/>
                  </a:lnTo>
                  <a:lnTo>
                    <a:pt x="4011168" y="1901952"/>
                  </a:lnTo>
                  <a:lnTo>
                    <a:pt x="4450080" y="1901952"/>
                  </a:lnTo>
                  <a:lnTo>
                    <a:pt x="4511040" y="1999488"/>
                  </a:lnTo>
                  <a:lnTo>
                    <a:pt x="4791456" y="1999488"/>
                  </a:lnTo>
                  <a:lnTo>
                    <a:pt x="4925568" y="1999488"/>
                  </a:lnTo>
                  <a:lnTo>
                    <a:pt x="4925568" y="2145792"/>
                  </a:lnTo>
                  <a:lnTo>
                    <a:pt x="5120640" y="2145792"/>
                  </a:lnTo>
                  <a:lnTo>
                    <a:pt x="5242560" y="2182368"/>
                  </a:lnTo>
                  <a:lnTo>
                    <a:pt x="5242560" y="2255520"/>
                  </a:lnTo>
                  <a:lnTo>
                    <a:pt x="5522976" y="2255520"/>
                  </a:lnTo>
                  <a:lnTo>
                    <a:pt x="5522976" y="2499360"/>
                  </a:lnTo>
                  <a:lnTo>
                    <a:pt x="5754624" y="2499360"/>
                  </a:lnTo>
                  <a:lnTo>
                    <a:pt x="5754624" y="2657856"/>
                  </a:lnTo>
                  <a:lnTo>
                    <a:pt x="6729984" y="2657856"/>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 name="Forme libre 5">
              <a:extLst>
                <a:ext uri="{FF2B5EF4-FFF2-40B4-BE49-F238E27FC236}">
                  <a16:creationId xmlns:a16="http://schemas.microsoft.com/office/drawing/2014/main" id="{581C71A1-C06C-6148-AD54-C09276CE5001}"/>
                </a:ext>
              </a:extLst>
            </p:cNvPr>
            <p:cNvSpPr/>
            <p:nvPr/>
          </p:nvSpPr>
          <p:spPr>
            <a:xfrm>
              <a:off x="-1767840" y="-3755136"/>
              <a:ext cx="6717792" cy="2999232"/>
            </a:xfrm>
            <a:custGeom>
              <a:avLst/>
              <a:gdLst>
                <a:gd name="connsiteX0" fmla="*/ 0 w 6717792"/>
                <a:gd name="connsiteY0" fmla="*/ 0 h 2999232"/>
                <a:gd name="connsiteX1" fmla="*/ 0 w 6717792"/>
                <a:gd name="connsiteY1" fmla="*/ 0 h 2999232"/>
                <a:gd name="connsiteX2" fmla="*/ 73152 w 6717792"/>
                <a:gd name="connsiteY2" fmla="*/ 85344 h 2999232"/>
                <a:gd name="connsiteX3" fmla="*/ 109728 w 6717792"/>
                <a:gd name="connsiteY3" fmla="*/ 109728 h 2999232"/>
                <a:gd name="connsiteX4" fmla="*/ 158496 w 6717792"/>
                <a:gd name="connsiteY4" fmla="*/ 170688 h 2999232"/>
                <a:gd name="connsiteX5" fmla="*/ 182880 w 6717792"/>
                <a:gd name="connsiteY5" fmla="*/ 207264 h 2999232"/>
                <a:gd name="connsiteX6" fmla="*/ 243840 w 6717792"/>
                <a:gd name="connsiteY6" fmla="*/ 268224 h 2999232"/>
                <a:gd name="connsiteX7" fmla="*/ 268224 w 6717792"/>
                <a:gd name="connsiteY7" fmla="*/ 353568 h 2999232"/>
                <a:gd name="connsiteX8" fmla="*/ 292608 w 6717792"/>
                <a:gd name="connsiteY8" fmla="*/ 426720 h 2999232"/>
                <a:gd name="connsiteX9" fmla="*/ 304800 w 6717792"/>
                <a:gd name="connsiteY9" fmla="*/ 463296 h 2999232"/>
                <a:gd name="connsiteX10" fmla="*/ 329184 w 6717792"/>
                <a:gd name="connsiteY10" fmla="*/ 499872 h 2999232"/>
                <a:gd name="connsiteX11" fmla="*/ 353568 w 6717792"/>
                <a:gd name="connsiteY11" fmla="*/ 573024 h 2999232"/>
                <a:gd name="connsiteX12" fmla="*/ 438912 w 6717792"/>
                <a:gd name="connsiteY12" fmla="*/ 670560 h 2999232"/>
                <a:gd name="connsiteX13" fmla="*/ 451104 w 6717792"/>
                <a:gd name="connsiteY13" fmla="*/ 707136 h 2999232"/>
                <a:gd name="connsiteX14" fmla="*/ 487680 w 6717792"/>
                <a:gd name="connsiteY14" fmla="*/ 731520 h 2999232"/>
                <a:gd name="connsiteX15" fmla="*/ 524256 w 6717792"/>
                <a:gd name="connsiteY15" fmla="*/ 768096 h 2999232"/>
                <a:gd name="connsiteX16" fmla="*/ 573024 w 6717792"/>
                <a:gd name="connsiteY16" fmla="*/ 841248 h 2999232"/>
                <a:gd name="connsiteX17" fmla="*/ 621792 w 6717792"/>
                <a:gd name="connsiteY17" fmla="*/ 914400 h 2999232"/>
                <a:gd name="connsiteX18" fmla="*/ 646176 w 6717792"/>
                <a:gd name="connsiteY18" fmla="*/ 950976 h 2999232"/>
                <a:gd name="connsiteX19" fmla="*/ 670560 w 6717792"/>
                <a:gd name="connsiteY19" fmla="*/ 987552 h 2999232"/>
                <a:gd name="connsiteX20" fmla="*/ 719328 w 6717792"/>
                <a:gd name="connsiteY20" fmla="*/ 1133856 h 2999232"/>
                <a:gd name="connsiteX21" fmla="*/ 731520 w 6717792"/>
                <a:gd name="connsiteY21" fmla="*/ 1170432 h 2999232"/>
                <a:gd name="connsiteX22" fmla="*/ 768096 w 6717792"/>
                <a:gd name="connsiteY22" fmla="*/ 1182624 h 2999232"/>
                <a:gd name="connsiteX23" fmla="*/ 877824 w 6717792"/>
                <a:gd name="connsiteY23" fmla="*/ 1267968 h 2999232"/>
                <a:gd name="connsiteX24" fmla="*/ 914400 w 6717792"/>
                <a:gd name="connsiteY24" fmla="*/ 1292352 h 2999232"/>
                <a:gd name="connsiteX25" fmla="*/ 950976 w 6717792"/>
                <a:gd name="connsiteY25" fmla="*/ 1316736 h 2999232"/>
                <a:gd name="connsiteX26" fmla="*/ 987552 w 6717792"/>
                <a:gd name="connsiteY26" fmla="*/ 1328928 h 2999232"/>
                <a:gd name="connsiteX27" fmla="*/ 1024128 w 6717792"/>
                <a:gd name="connsiteY27" fmla="*/ 1353312 h 2999232"/>
                <a:gd name="connsiteX28" fmla="*/ 1060704 w 6717792"/>
                <a:gd name="connsiteY28" fmla="*/ 1365504 h 2999232"/>
                <a:gd name="connsiteX29" fmla="*/ 1170432 w 6717792"/>
                <a:gd name="connsiteY29" fmla="*/ 1377696 h 2999232"/>
                <a:gd name="connsiteX30" fmla="*/ 1389888 w 6717792"/>
                <a:gd name="connsiteY30" fmla="*/ 1377696 h 2999232"/>
                <a:gd name="connsiteX31" fmla="*/ 1438656 w 6717792"/>
                <a:gd name="connsiteY31" fmla="*/ 1511808 h 2999232"/>
                <a:gd name="connsiteX32" fmla="*/ 1914144 w 6717792"/>
                <a:gd name="connsiteY32" fmla="*/ 1560576 h 2999232"/>
                <a:gd name="connsiteX33" fmla="*/ 1987296 w 6717792"/>
                <a:gd name="connsiteY33" fmla="*/ 1645920 h 2999232"/>
                <a:gd name="connsiteX34" fmla="*/ 2060448 w 6717792"/>
                <a:gd name="connsiteY34" fmla="*/ 1670304 h 2999232"/>
                <a:gd name="connsiteX35" fmla="*/ 2072640 w 6717792"/>
                <a:gd name="connsiteY35" fmla="*/ 1682496 h 2999232"/>
                <a:gd name="connsiteX36" fmla="*/ 2072640 w 6717792"/>
                <a:gd name="connsiteY36" fmla="*/ 1682496 h 2999232"/>
                <a:gd name="connsiteX37" fmla="*/ 2206752 w 6717792"/>
                <a:gd name="connsiteY37" fmla="*/ 1792224 h 2999232"/>
                <a:gd name="connsiteX38" fmla="*/ 2450592 w 6717792"/>
                <a:gd name="connsiteY38" fmla="*/ 1828800 h 2999232"/>
                <a:gd name="connsiteX39" fmla="*/ 2499360 w 6717792"/>
                <a:gd name="connsiteY39" fmla="*/ 1889760 h 2999232"/>
                <a:gd name="connsiteX40" fmla="*/ 2694432 w 6717792"/>
                <a:gd name="connsiteY40" fmla="*/ 1889760 h 2999232"/>
                <a:gd name="connsiteX41" fmla="*/ 2804160 w 6717792"/>
                <a:gd name="connsiteY41" fmla="*/ 1987296 h 2999232"/>
                <a:gd name="connsiteX42" fmla="*/ 2962656 w 6717792"/>
                <a:gd name="connsiteY42" fmla="*/ 1987296 h 2999232"/>
                <a:gd name="connsiteX43" fmla="*/ 3108960 w 6717792"/>
                <a:gd name="connsiteY43" fmla="*/ 2084832 h 2999232"/>
                <a:gd name="connsiteX44" fmla="*/ 3255264 w 6717792"/>
                <a:gd name="connsiteY44" fmla="*/ 2084832 h 2999232"/>
                <a:gd name="connsiteX45" fmla="*/ 3633216 w 6717792"/>
                <a:gd name="connsiteY45" fmla="*/ 2304288 h 2999232"/>
                <a:gd name="connsiteX46" fmla="*/ 4096512 w 6717792"/>
                <a:gd name="connsiteY46" fmla="*/ 2365248 h 2999232"/>
                <a:gd name="connsiteX47" fmla="*/ 4194048 w 6717792"/>
                <a:gd name="connsiteY47" fmla="*/ 2426208 h 2999232"/>
                <a:gd name="connsiteX48" fmla="*/ 4462272 w 6717792"/>
                <a:gd name="connsiteY48" fmla="*/ 2487168 h 2999232"/>
                <a:gd name="connsiteX49" fmla="*/ 4742688 w 6717792"/>
                <a:gd name="connsiteY49" fmla="*/ 2487168 h 2999232"/>
                <a:gd name="connsiteX50" fmla="*/ 4742688 w 6717792"/>
                <a:gd name="connsiteY50" fmla="*/ 2609088 h 2999232"/>
                <a:gd name="connsiteX51" fmla="*/ 5145024 w 6717792"/>
                <a:gd name="connsiteY51" fmla="*/ 2609088 h 2999232"/>
                <a:gd name="connsiteX52" fmla="*/ 5145024 w 6717792"/>
                <a:gd name="connsiteY52" fmla="*/ 2609088 h 2999232"/>
                <a:gd name="connsiteX53" fmla="*/ 5230368 w 6717792"/>
                <a:gd name="connsiteY53" fmla="*/ 2694432 h 2999232"/>
                <a:gd name="connsiteX54" fmla="*/ 5291328 w 6717792"/>
                <a:gd name="connsiteY54" fmla="*/ 2755392 h 2999232"/>
                <a:gd name="connsiteX55" fmla="*/ 6096000 w 6717792"/>
                <a:gd name="connsiteY55" fmla="*/ 2755392 h 2999232"/>
                <a:gd name="connsiteX56" fmla="*/ 6096000 w 6717792"/>
                <a:gd name="connsiteY56" fmla="*/ 2999232 h 2999232"/>
                <a:gd name="connsiteX57" fmla="*/ 6717792 w 6717792"/>
                <a:gd name="connsiteY57" fmla="*/ 2999232 h 299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717792" h="2999232">
                  <a:moveTo>
                    <a:pt x="0" y="0"/>
                  </a:moveTo>
                  <a:lnTo>
                    <a:pt x="0" y="0"/>
                  </a:lnTo>
                  <a:cubicBezTo>
                    <a:pt x="24384" y="28448"/>
                    <a:pt x="46658" y="58850"/>
                    <a:pt x="73152" y="85344"/>
                  </a:cubicBezTo>
                  <a:cubicBezTo>
                    <a:pt x="83513" y="95705"/>
                    <a:pt x="100574" y="98286"/>
                    <a:pt x="109728" y="109728"/>
                  </a:cubicBezTo>
                  <a:cubicBezTo>
                    <a:pt x="177031" y="193856"/>
                    <a:pt x="53674" y="100807"/>
                    <a:pt x="158496" y="170688"/>
                  </a:cubicBezTo>
                  <a:cubicBezTo>
                    <a:pt x="166624" y="182880"/>
                    <a:pt x="172519" y="196903"/>
                    <a:pt x="182880" y="207264"/>
                  </a:cubicBezTo>
                  <a:cubicBezTo>
                    <a:pt x="231648" y="256032"/>
                    <a:pt x="211328" y="203200"/>
                    <a:pt x="243840" y="268224"/>
                  </a:cubicBezTo>
                  <a:cubicBezTo>
                    <a:pt x="254083" y="288711"/>
                    <a:pt x="262364" y="334036"/>
                    <a:pt x="268224" y="353568"/>
                  </a:cubicBezTo>
                  <a:cubicBezTo>
                    <a:pt x="275610" y="378187"/>
                    <a:pt x="284480" y="402336"/>
                    <a:pt x="292608" y="426720"/>
                  </a:cubicBezTo>
                  <a:cubicBezTo>
                    <a:pt x="296672" y="438912"/>
                    <a:pt x="297671" y="452603"/>
                    <a:pt x="304800" y="463296"/>
                  </a:cubicBezTo>
                  <a:cubicBezTo>
                    <a:pt x="312928" y="475488"/>
                    <a:pt x="323233" y="486482"/>
                    <a:pt x="329184" y="499872"/>
                  </a:cubicBezTo>
                  <a:cubicBezTo>
                    <a:pt x="339623" y="523360"/>
                    <a:pt x="339311" y="551638"/>
                    <a:pt x="353568" y="573024"/>
                  </a:cubicBezTo>
                  <a:cubicBezTo>
                    <a:pt x="410464" y="658368"/>
                    <a:pt x="377952" y="629920"/>
                    <a:pt x="438912" y="670560"/>
                  </a:cubicBezTo>
                  <a:cubicBezTo>
                    <a:pt x="442976" y="682752"/>
                    <a:pt x="443076" y="697101"/>
                    <a:pt x="451104" y="707136"/>
                  </a:cubicBezTo>
                  <a:cubicBezTo>
                    <a:pt x="460258" y="718578"/>
                    <a:pt x="476423" y="722139"/>
                    <a:pt x="487680" y="731520"/>
                  </a:cubicBezTo>
                  <a:cubicBezTo>
                    <a:pt x="500926" y="742558"/>
                    <a:pt x="513670" y="754486"/>
                    <a:pt x="524256" y="768096"/>
                  </a:cubicBezTo>
                  <a:cubicBezTo>
                    <a:pt x="542248" y="791229"/>
                    <a:pt x="556768" y="816864"/>
                    <a:pt x="573024" y="841248"/>
                  </a:cubicBezTo>
                  <a:lnTo>
                    <a:pt x="621792" y="914400"/>
                  </a:lnTo>
                  <a:lnTo>
                    <a:pt x="646176" y="950976"/>
                  </a:lnTo>
                  <a:cubicBezTo>
                    <a:pt x="654304" y="963168"/>
                    <a:pt x="665926" y="973651"/>
                    <a:pt x="670560" y="987552"/>
                  </a:cubicBezTo>
                  <a:lnTo>
                    <a:pt x="719328" y="1133856"/>
                  </a:lnTo>
                  <a:cubicBezTo>
                    <a:pt x="723392" y="1146048"/>
                    <a:pt x="719328" y="1166368"/>
                    <a:pt x="731520" y="1170432"/>
                  </a:cubicBezTo>
                  <a:lnTo>
                    <a:pt x="768096" y="1182624"/>
                  </a:lnTo>
                  <a:cubicBezTo>
                    <a:pt x="825394" y="1239922"/>
                    <a:pt x="790326" y="1209636"/>
                    <a:pt x="877824" y="1267968"/>
                  </a:cubicBezTo>
                  <a:lnTo>
                    <a:pt x="914400" y="1292352"/>
                  </a:lnTo>
                  <a:cubicBezTo>
                    <a:pt x="926592" y="1300480"/>
                    <a:pt x="937075" y="1312102"/>
                    <a:pt x="950976" y="1316736"/>
                  </a:cubicBezTo>
                  <a:cubicBezTo>
                    <a:pt x="963168" y="1320800"/>
                    <a:pt x="976057" y="1323181"/>
                    <a:pt x="987552" y="1328928"/>
                  </a:cubicBezTo>
                  <a:cubicBezTo>
                    <a:pt x="1000658" y="1335481"/>
                    <a:pt x="1011022" y="1346759"/>
                    <a:pt x="1024128" y="1353312"/>
                  </a:cubicBezTo>
                  <a:cubicBezTo>
                    <a:pt x="1035623" y="1359059"/>
                    <a:pt x="1048060" y="1363205"/>
                    <a:pt x="1060704" y="1365504"/>
                  </a:cubicBezTo>
                  <a:cubicBezTo>
                    <a:pt x="1130532" y="1378200"/>
                    <a:pt x="1129412" y="1377696"/>
                    <a:pt x="1170432" y="1377696"/>
                  </a:cubicBezTo>
                  <a:lnTo>
                    <a:pt x="1389888" y="1377696"/>
                  </a:lnTo>
                  <a:lnTo>
                    <a:pt x="1438656" y="1511808"/>
                  </a:lnTo>
                  <a:lnTo>
                    <a:pt x="1914144" y="1560576"/>
                  </a:lnTo>
                  <a:cubicBezTo>
                    <a:pt x="1938528" y="1589024"/>
                    <a:pt x="1957321" y="1623439"/>
                    <a:pt x="1987296" y="1645920"/>
                  </a:cubicBezTo>
                  <a:cubicBezTo>
                    <a:pt x="2007858" y="1661342"/>
                    <a:pt x="2042273" y="1652129"/>
                    <a:pt x="2060448" y="1670304"/>
                  </a:cubicBezTo>
                  <a:lnTo>
                    <a:pt x="2072640" y="1682496"/>
                  </a:lnTo>
                  <a:lnTo>
                    <a:pt x="2072640" y="1682496"/>
                  </a:lnTo>
                  <a:lnTo>
                    <a:pt x="2206752" y="1792224"/>
                  </a:lnTo>
                  <a:lnTo>
                    <a:pt x="2450592" y="1828800"/>
                  </a:lnTo>
                  <a:lnTo>
                    <a:pt x="2499360" y="1889760"/>
                  </a:lnTo>
                  <a:lnTo>
                    <a:pt x="2694432" y="1889760"/>
                  </a:lnTo>
                  <a:lnTo>
                    <a:pt x="2804160" y="1987296"/>
                  </a:lnTo>
                  <a:lnTo>
                    <a:pt x="2962656" y="1987296"/>
                  </a:lnTo>
                  <a:lnTo>
                    <a:pt x="3108960" y="2084832"/>
                  </a:lnTo>
                  <a:lnTo>
                    <a:pt x="3255264" y="2084832"/>
                  </a:lnTo>
                  <a:lnTo>
                    <a:pt x="3633216" y="2304288"/>
                  </a:lnTo>
                  <a:lnTo>
                    <a:pt x="4096512" y="2365248"/>
                  </a:lnTo>
                  <a:lnTo>
                    <a:pt x="4194048" y="2426208"/>
                  </a:lnTo>
                  <a:lnTo>
                    <a:pt x="4462272" y="2487168"/>
                  </a:lnTo>
                  <a:lnTo>
                    <a:pt x="4742688" y="2487168"/>
                  </a:lnTo>
                  <a:lnTo>
                    <a:pt x="4742688" y="2609088"/>
                  </a:lnTo>
                  <a:lnTo>
                    <a:pt x="5145024" y="2609088"/>
                  </a:lnTo>
                  <a:lnTo>
                    <a:pt x="5145024" y="2609088"/>
                  </a:lnTo>
                  <a:lnTo>
                    <a:pt x="5230368" y="2694432"/>
                  </a:lnTo>
                  <a:lnTo>
                    <a:pt x="5291328" y="2755392"/>
                  </a:lnTo>
                  <a:lnTo>
                    <a:pt x="6096000" y="2755392"/>
                  </a:lnTo>
                  <a:lnTo>
                    <a:pt x="6096000" y="2999232"/>
                  </a:lnTo>
                  <a:lnTo>
                    <a:pt x="6717792" y="2999232"/>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45" name="Espace réservé du contenu 2">
            <a:extLst>
              <a:ext uri="{FF2B5EF4-FFF2-40B4-BE49-F238E27FC236}">
                <a16:creationId xmlns:a16="http://schemas.microsoft.com/office/drawing/2014/main" id="{C14360D6-3FEF-A84E-B396-24F1CDFC8971}"/>
              </a:ext>
            </a:extLst>
          </p:cNvPr>
          <p:cNvSpPr txBox="1">
            <a:spLocks/>
          </p:cNvSpPr>
          <p:nvPr/>
        </p:nvSpPr>
        <p:spPr>
          <a:xfrm>
            <a:off x="2591573" y="2262794"/>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3"/>
                </a:solidFill>
              </a:rPr>
              <a:t>79,6%</a:t>
            </a:r>
          </a:p>
        </p:txBody>
      </p:sp>
      <p:sp>
        <p:nvSpPr>
          <p:cNvPr id="46" name="Espace réservé du contenu 2">
            <a:extLst>
              <a:ext uri="{FF2B5EF4-FFF2-40B4-BE49-F238E27FC236}">
                <a16:creationId xmlns:a16="http://schemas.microsoft.com/office/drawing/2014/main" id="{9FDF9579-D44E-A548-B9CC-765E9B2A0438}"/>
              </a:ext>
            </a:extLst>
          </p:cNvPr>
          <p:cNvSpPr txBox="1">
            <a:spLocks/>
          </p:cNvSpPr>
          <p:nvPr/>
        </p:nvSpPr>
        <p:spPr>
          <a:xfrm>
            <a:off x="2280948" y="2810976"/>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5"/>
                </a:solidFill>
              </a:rPr>
              <a:t>76,8%</a:t>
            </a:r>
          </a:p>
        </p:txBody>
      </p:sp>
      <p:cxnSp>
        <p:nvCxnSpPr>
          <p:cNvPr id="21" name="Connecteur droit 20">
            <a:extLst>
              <a:ext uri="{FF2B5EF4-FFF2-40B4-BE49-F238E27FC236}">
                <a16:creationId xmlns:a16="http://schemas.microsoft.com/office/drawing/2014/main" id="{2C9CD423-6C1A-AF49-9A26-C70FBBF0FCEE}"/>
              </a:ext>
            </a:extLst>
          </p:cNvPr>
          <p:cNvCxnSpPr/>
          <p:nvPr/>
        </p:nvCxnSpPr>
        <p:spPr>
          <a:xfrm flipV="1">
            <a:off x="2926581" y="2539793"/>
            <a:ext cx="0" cy="124920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sp>
        <p:nvSpPr>
          <p:cNvPr id="20"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lvl="0" eaLnBrk="1" hangingPunct="1"/>
            <a:r>
              <a:rPr lang="en-US" sz="800" i="1" dirty="0">
                <a:solidFill>
                  <a:schemeClr val="tx1">
                    <a:lumMod val="65000"/>
                    <a:lumOff val="35000"/>
                  </a:schemeClr>
                </a:solidFill>
                <a:latin typeface="Arial"/>
                <a:cs typeface="Arial"/>
              </a:rPr>
              <a:t>Martin M et al., SABCS 2018, GS2-04</a:t>
            </a:r>
          </a:p>
        </p:txBody>
      </p:sp>
    </p:spTree>
    <p:extLst>
      <p:ext uri="{BB962C8B-B14F-4D97-AF65-F5344CB8AC3E}">
        <p14:creationId xmlns:p14="http://schemas.microsoft.com/office/powerpoint/2010/main" val="357058749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635172"/>
            <a:ext cx="4129351" cy="2591615"/>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4" name="Rectangle à coins arrondis 33"/>
          <p:cNvSpPr/>
          <p:nvPr/>
        </p:nvSpPr>
        <p:spPr>
          <a:xfrm>
            <a:off x="4598770" y="1635172"/>
            <a:ext cx="4129351" cy="2591615"/>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aphicFrame>
        <p:nvGraphicFramePr>
          <p:cNvPr id="12" name="Graphique 11"/>
          <p:cNvGraphicFramePr/>
          <p:nvPr>
            <p:extLst/>
          </p:nvPr>
        </p:nvGraphicFramePr>
        <p:xfrm>
          <a:off x="638554" y="1955681"/>
          <a:ext cx="3900070"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13" name="ZoneTexte 12"/>
          <p:cNvSpPr txBox="1"/>
          <p:nvPr/>
        </p:nvSpPr>
        <p:spPr>
          <a:xfrm rot="16200000">
            <a:off x="-329876" y="2731572"/>
            <a:ext cx="181339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DFS </a:t>
            </a:r>
            <a:r>
              <a:rPr lang="fr-FR" sz="1050" dirty="0" err="1">
                <a:solidFill>
                  <a:schemeClr val="bg2"/>
                </a:solidFill>
                <a:latin typeface="Arial" panose="020B0604020202020204" pitchFamily="34" charset="0"/>
                <a:cs typeface="Arial" panose="020B0604020202020204" pitchFamily="34" charset="0"/>
              </a:rPr>
              <a:t>Probability</a:t>
            </a:r>
            <a:endParaRPr lang="fr-FR" sz="1050" dirty="0">
              <a:solidFill>
                <a:schemeClr val="bg2"/>
              </a:solidFill>
              <a:latin typeface="Arial" panose="020B0604020202020204" pitchFamily="34" charset="0"/>
              <a:cs typeface="Arial" panose="020B0604020202020204" pitchFamily="34" charset="0"/>
            </a:endParaRPr>
          </a:p>
        </p:txBody>
      </p:sp>
      <p:sp>
        <p:nvSpPr>
          <p:cNvPr id="15" name="ZoneTexte 14"/>
          <p:cNvSpPr txBox="1"/>
          <p:nvPr/>
        </p:nvSpPr>
        <p:spPr>
          <a:xfrm>
            <a:off x="877480" y="3874519"/>
            <a:ext cx="322514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Survie temps (années)</a:t>
            </a:r>
          </a:p>
        </p:txBody>
      </p:sp>
      <p:sp>
        <p:nvSpPr>
          <p:cNvPr id="7" name="Titre 6"/>
          <p:cNvSpPr>
            <a:spLocks noGrp="1"/>
          </p:cNvSpPr>
          <p:nvPr>
            <p:ph type="title"/>
          </p:nvPr>
        </p:nvSpPr>
        <p:spPr>
          <a:xfrm>
            <a:off x="168064" y="643516"/>
            <a:ext cx="8749693" cy="707886"/>
          </a:xfrm>
        </p:spPr>
        <p:txBody>
          <a:bodyPr/>
          <a:lstStyle/>
          <a:p>
            <a:r>
              <a:rPr lang="en-US" sz="1800" dirty="0"/>
              <a:t>CIBOMA/2004-01_ GEICAM/2003-11: </a:t>
            </a:r>
            <a:r>
              <a:rPr lang="en-US" sz="1800" dirty="0" err="1"/>
              <a:t>capecitabine</a:t>
            </a:r>
            <a:r>
              <a:rPr lang="en-US" sz="1800" dirty="0"/>
              <a:t> adjuvant </a:t>
            </a:r>
            <a:r>
              <a:rPr lang="en-US" sz="1800" dirty="0" err="1"/>
              <a:t>dans</a:t>
            </a:r>
            <a:r>
              <a:rPr lang="en-US" sz="1800" dirty="0"/>
              <a:t> les TNBC</a:t>
            </a:r>
            <a:br>
              <a:rPr lang="en-US" sz="1800" dirty="0"/>
            </a:br>
            <a:r>
              <a:rPr lang="en-US" sz="1800" dirty="0"/>
              <a:t>Subgroup analysis of DFS (ITT)</a:t>
            </a:r>
            <a:endParaRPr lang="fr-FR" sz="1800" dirty="0"/>
          </a:p>
        </p:txBody>
      </p:sp>
      <p:graphicFrame>
        <p:nvGraphicFramePr>
          <p:cNvPr id="35" name="Graphique 34"/>
          <p:cNvGraphicFramePr/>
          <p:nvPr>
            <p:extLst/>
          </p:nvPr>
        </p:nvGraphicFramePr>
        <p:xfrm>
          <a:off x="4828051" y="1955681"/>
          <a:ext cx="3900070" cy="2000839"/>
        </p:xfrm>
        <a:graphic>
          <a:graphicData uri="http://schemas.openxmlformats.org/drawingml/2006/chart">
            <c:chart xmlns:c="http://schemas.openxmlformats.org/drawingml/2006/chart" xmlns:r="http://schemas.openxmlformats.org/officeDocument/2006/relationships" r:id="rId4"/>
          </a:graphicData>
        </a:graphic>
      </p:graphicFrame>
      <p:sp>
        <p:nvSpPr>
          <p:cNvPr id="36" name="ZoneTexte 35"/>
          <p:cNvSpPr txBox="1"/>
          <p:nvPr/>
        </p:nvSpPr>
        <p:spPr>
          <a:xfrm rot="16200000">
            <a:off x="3859621" y="2731572"/>
            <a:ext cx="181339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DFS </a:t>
            </a:r>
            <a:r>
              <a:rPr lang="fr-FR" sz="1050" dirty="0" err="1">
                <a:solidFill>
                  <a:schemeClr val="bg2"/>
                </a:solidFill>
                <a:latin typeface="Arial" panose="020B0604020202020204" pitchFamily="34" charset="0"/>
                <a:cs typeface="Arial" panose="020B0604020202020204" pitchFamily="34" charset="0"/>
              </a:rPr>
              <a:t>Probability</a:t>
            </a:r>
            <a:endParaRPr lang="fr-FR" sz="1050" dirty="0">
              <a:solidFill>
                <a:schemeClr val="bg2"/>
              </a:solidFill>
              <a:latin typeface="Arial" panose="020B0604020202020204" pitchFamily="34" charset="0"/>
              <a:cs typeface="Arial" panose="020B0604020202020204" pitchFamily="34" charset="0"/>
            </a:endParaRPr>
          </a:p>
        </p:txBody>
      </p:sp>
      <p:sp>
        <p:nvSpPr>
          <p:cNvPr id="38" name="ZoneTexte 37"/>
          <p:cNvSpPr txBox="1"/>
          <p:nvPr/>
        </p:nvSpPr>
        <p:spPr>
          <a:xfrm>
            <a:off x="5066977" y="3874519"/>
            <a:ext cx="322514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Survie temps (années)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117</a:t>
            </a:fld>
            <a:endParaRPr lang="fr-FR"/>
          </a:p>
        </p:txBody>
      </p:sp>
      <p:sp>
        <p:nvSpPr>
          <p:cNvPr id="28" name="ZoneTexte 27">
            <a:extLst>
              <a:ext uri="{FF2B5EF4-FFF2-40B4-BE49-F238E27FC236}">
                <a16:creationId xmlns:a16="http://schemas.microsoft.com/office/drawing/2014/main" id="{E6EF36B2-B506-904A-B7E5-C7260049FA5D}"/>
              </a:ext>
            </a:extLst>
          </p:cNvPr>
          <p:cNvSpPr txBox="1"/>
          <p:nvPr/>
        </p:nvSpPr>
        <p:spPr>
          <a:xfrm>
            <a:off x="900758" y="1468137"/>
            <a:ext cx="3218198" cy="307777"/>
          </a:xfrm>
          <a:prstGeom prst="rect">
            <a:avLst/>
          </a:prstGeom>
          <a:solidFill>
            <a:schemeClr val="bg1"/>
          </a:solidFill>
          <a:ln>
            <a:noFill/>
          </a:ln>
        </p:spPr>
        <p:txBody>
          <a:bodyPr wrap="square" rtlCol="0" anchor="ctr">
            <a:spAutoFit/>
          </a:bodyPr>
          <a:lstStyle/>
          <a:p>
            <a:pPr algn="ctr"/>
            <a:r>
              <a:rPr lang="fr-FR" sz="1400" b="1" dirty="0">
                <a:solidFill>
                  <a:srgbClr val="DE3411"/>
                </a:solidFill>
                <a:latin typeface="Arial" panose="020B0604020202020204" pitchFamily="34" charset="0"/>
                <a:ea typeface="+mj-ea"/>
                <a:cs typeface="Arial" panose="020B0604020202020204" pitchFamily="34" charset="0"/>
              </a:rPr>
              <a:t>Basal </a:t>
            </a:r>
            <a:r>
              <a:rPr lang="fr-FR" sz="1400" dirty="0">
                <a:solidFill>
                  <a:srgbClr val="DE3411"/>
                </a:solidFill>
                <a:latin typeface="Arial" panose="020B0604020202020204" pitchFamily="34" charset="0"/>
                <a:ea typeface="+mj-ea"/>
                <a:cs typeface="Arial" panose="020B0604020202020204" pitchFamily="34" charset="0"/>
              </a:rPr>
              <a:t>(EGFR and/or CK5/6 positive)</a:t>
            </a:r>
          </a:p>
        </p:txBody>
      </p:sp>
      <p:sp>
        <p:nvSpPr>
          <p:cNvPr id="29" name="ZoneTexte 28">
            <a:extLst>
              <a:ext uri="{FF2B5EF4-FFF2-40B4-BE49-F238E27FC236}">
                <a16:creationId xmlns:a16="http://schemas.microsoft.com/office/drawing/2014/main" id="{A765E705-92EC-AA43-8522-1F30969EE377}"/>
              </a:ext>
            </a:extLst>
          </p:cNvPr>
          <p:cNvSpPr txBox="1"/>
          <p:nvPr/>
        </p:nvSpPr>
        <p:spPr>
          <a:xfrm>
            <a:off x="4823970" y="1468137"/>
            <a:ext cx="3568342" cy="307777"/>
          </a:xfrm>
          <a:prstGeom prst="rect">
            <a:avLst/>
          </a:prstGeom>
          <a:solidFill>
            <a:schemeClr val="bg1"/>
          </a:solidFill>
          <a:ln>
            <a:noFill/>
          </a:ln>
        </p:spPr>
        <p:txBody>
          <a:bodyPr wrap="square" rtlCol="0" anchor="ctr">
            <a:spAutoFit/>
          </a:bodyPr>
          <a:lstStyle/>
          <a:p>
            <a:pPr algn="ctr"/>
            <a:r>
              <a:rPr lang="fr-FR" sz="1400" b="1" dirty="0">
                <a:solidFill>
                  <a:srgbClr val="DE3411"/>
                </a:solidFill>
                <a:latin typeface="Arial" panose="020B0604020202020204" pitchFamily="34" charset="0"/>
                <a:cs typeface="Arial" panose="020B0604020202020204" pitchFamily="34" charset="0"/>
              </a:rPr>
              <a:t>Non-Basal </a:t>
            </a:r>
            <a:r>
              <a:rPr lang="fr-FR" sz="1400" dirty="0">
                <a:solidFill>
                  <a:srgbClr val="DE3411"/>
                </a:solidFill>
                <a:latin typeface="Arial" panose="020B0604020202020204" pitchFamily="34" charset="0"/>
                <a:cs typeface="Arial" panose="020B0604020202020204" pitchFamily="34" charset="0"/>
              </a:rPr>
              <a:t>(EGFR and/or CK5/6 </a:t>
            </a:r>
            <a:r>
              <a:rPr lang="fr-FR" sz="1400" dirty="0" err="1">
                <a:solidFill>
                  <a:srgbClr val="DE3411"/>
                </a:solidFill>
                <a:latin typeface="Arial" panose="020B0604020202020204" pitchFamily="34" charset="0"/>
                <a:cs typeface="Arial" panose="020B0604020202020204" pitchFamily="34" charset="0"/>
              </a:rPr>
              <a:t>negative</a:t>
            </a:r>
            <a:r>
              <a:rPr lang="fr-FR" sz="1400" dirty="0">
                <a:solidFill>
                  <a:srgbClr val="DE3411"/>
                </a:solidFill>
                <a:latin typeface="Arial" panose="020B0604020202020204" pitchFamily="34" charset="0"/>
                <a:cs typeface="Arial" panose="020B0604020202020204" pitchFamily="34" charset="0"/>
              </a:rPr>
              <a:t>)</a:t>
            </a:r>
          </a:p>
        </p:txBody>
      </p:sp>
      <p:sp>
        <p:nvSpPr>
          <p:cNvPr id="30" name="TextBox 7">
            <a:extLst>
              <a:ext uri="{FF2B5EF4-FFF2-40B4-BE49-F238E27FC236}">
                <a16:creationId xmlns:a16="http://schemas.microsoft.com/office/drawing/2014/main" id="{0641731F-4149-4A42-B89F-4D8097DD1283}"/>
              </a:ext>
            </a:extLst>
          </p:cNvPr>
          <p:cNvSpPr txBox="1"/>
          <p:nvPr/>
        </p:nvSpPr>
        <p:spPr>
          <a:xfrm>
            <a:off x="446014" y="4438421"/>
            <a:ext cx="3790284" cy="323165"/>
          </a:xfrm>
          <a:prstGeom prst="rect">
            <a:avLst/>
          </a:prstGeom>
          <a:noFill/>
        </p:spPr>
        <p:txBody>
          <a:bodyPr wrap="square" rtlCol="0">
            <a:spAutoFit/>
          </a:bodyPr>
          <a:lstStyle/>
          <a:p>
            <a:pPr>
              <a:spcBef>
                <a:spcPts val="600"/>
              </a:spcBef>
            </a:pPr>
            <a:r>
              <a:rPr lang="en-US" sz="1500" b="1" dirty="0" err="1">
                <a:solidFill>
                  <a:schemeClr val="tx2"/>
                </a:solidFill>
                <a:latin typeface="Arial" panose="020B0604020202020204" pitchFamily="34" charset="0"/>
                <a:cs typeface="Arial" panose="020B0604020202020204" pitchFamily="34" charset="0"/>
              </a:rPr>
              <a:t>Intérêt</a:t>
            </a:r>
            <a:r>
              <a:rPr lang="en-US" sz="1500" b="1" dirty="0">
                <a:solidFill>
                  <a:schemeClr val="tx2"/>
                </a:solidFill>
                <a:latin typeface="Arial" panose="020B0604020202020204" pitchFamily="34" charset="0"/>
                <a:cs typeface="Arial" panose="020B0604020202020204" pitchFamily="34" charset="0"/>
              </a:rPr>
              <a:t> </a:t>
            </a:r>
            <a:r>
              <a:rPr lang="en-US" sz="1500" b="1" dirty="0" err="1">
                <a:solidFill>
                  <a:schemeClr val="tx2"/>
                </a:solidFill>
                <a:latin typeface="Arial" panose="020B0604020202020204" pitchFamily="34" charset="0"/>
                <a:cs typeface="Arial" panose="020B0604020202020204" pitchFamily="34" charset="0"/>
              </a:rPr>
              <a:t>dans</a:t>
            </a:r>
            <a:r>
              <a:rPr lang="en-US" sz="1500" b="1" dirty="0">
                <a:solidFill>
                  <a:schemeClr val="tx2"/>
                </a:solidFill>
                <a:latin typeface="Arial" panose="020B0604020202020204" pitchFamily="34" charset="0"/>
                <a:cs typeface="Arial" panose="020B0604020202020204" pitchFamily="34" charset="0"/>
              </a:rPr>
              <a:t> les </a:t>
            </a:r>
            <a:r>
              <a:rPr lang="en-US" sz="1500" b="1" dirty="0" err="1">
                <a:solidFill>
                  <a:schemeClr val="tx2"/>
                </a:solidFill>
                <a:latin typeface="Arial" panose="020B0604020202020204" pitchFamily="34" charset="0"/>
                <a:cs typeface="Arial" panose="020B0604020202020204" pitchFamily="34" charset="0"/>
              </a:rPr>
              <a:t>formes</a:t>
            </a:r>
            <a:r>
              <a:rPr lang="en-US" sz="1500" b="1" dirty="0">
                <a:solidFill>
                  <a:schemeClr val="tx2"/>
                </a:solidFill>
                <a:latin typeface="Arial" panose="020B0604020202020204" pitchFamily="34" charset="0"/>
                <a:cs typeface="Arial" panose="020B0604020202020204" pitchFamily="34" charset="0"/>
              </a:rPr>
              <a:t> non-basales ?</a:t>
            </a:r>
          </a:p>
        </p:txBody>
      </p:sp>
      <p:cxnSp>
        <p:nvCxnSpPr>
          <p:cNvPr id="31" name="Connecteur droit 30">
            <a:extLst>
              <a:ext uri="{FF2B5EF4-FFF2-40B4-BE49-F238E27FC236}">
                <a16:creationId xmlns:a16="http://schemas.microsoft.com/office/drawing/2014/main" id="{69E8F8A5-B428-964E-9DCE-10CBB3EB1247}"/>
              </a:ext>
            </a:extLst>
          </p:cNvPr>
          <p:cNvCxnSpPr/>
          <p:nvPr/>
        </p:nvCxnSpPr>
        <p:spPr>
          <a:xfrm>
            <a:off x="446013" y="4456003"/>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33" name="Espace réservé du contenu 2">
            <a:extLst>
              <a:ext uri="{FF2B5EF4-FFF2-40B4-BE49-F238E27FC236}">
                <a16:creationId xmlns:a16="http://schemas.microsoft.com/office/drawing/2014/main" id="{B7262967-40F4-2844-8766-537430072FDF}"/>
              </a:ext>
            </a:extLst>
          </p:cNvPr>
          <p:cNvSpPr txBox="1">
            <a:spLocks/>
          </p:cNvSpPr>
          <p:nvPr/>
        </p:nvSpPr>
        <p:spPr>
          <a:xfrm>
            <a:off x="5545075" y="4416888"/>
            <a:ext cx="226894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bg2"/>
                </a:solidFill>
              </a:rPr>
              <a:t>Log-rank p-value : 0,0694</a:t>
            </a:r>
          </a:p>
        </p:txBody>
      </p:sp>
      <p:sp>
        <p:nvSpPr>
          <p:cNvPr id="47" name="Espace réservé du contenu 2">
            <a:extLst>
              <a:ext uri="{FF2B5EF4-FFF2-40B4-BE49-F238E27FC236}">
                <a16:creationId xmlns:a16="http://schemas.microsoft.com/office/drawing/2014/main" id="{AE64CAB1-3DAA-EA4E-A480-516DEF59D7F4}"/>
              </a:ext>
            </a:extLst>
          </p:cNvPr>
          <p:cNvSpPr txBox="1">
            <a:spLocks/>
          </p:cNvSpPr>
          <p:nvPr/>
        </p:nvSpPr>
        <p:spPr>
          <a:xfrm>
            <a:off x="2503565" y="2508362"/>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3"/>
                </a:solidFill>
              </a:rPr>
              <a:t>78,5%</a:t>
            </a:r>
          </a:p>
        </p:txBody>
      </p:sp>
      <p:sp>
        <p:nvSpPr>
          <p:cNvPr id="49" name="Espace réservé du contenu 2">
            <a:extLst>
              <a:ext uri="{FF2B5EF4-FFF2-40B4-BE49-F238E27FC236}">
                <a16:creationId xmlns:a16="http://schemas.microsoft.com/office/drawing/2014/main" id="{FC71A931-6D86-E148-8F5E-E04FDA2872C0}"/>
              </a:ext>
            </a:extLst>
          </p:cNvPr>
          <p:cNvSpPr txBox="1">
            <a:spLocks/>
          </p:cNvSpPr>
          <p:nvPr/>
        </p:nvSpPr>
        <p:spPr>
          <a:xfrm>
            <a:off x="1981535" y="274258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5"/>
                </a:solidFill>
              </a:rPr>
              <a:t>78,2%</a:t>
            </a:r>
          </a:p>
        </p:txBody>
      </p:sp>
      <p:cxnSp>
        <p:nvCxnSpPr>
          <p:cNvPr id="50" name="Connecteur droit 49">
            <a:extLst>
              <a:ext uri="{FF2B5EF4-FFF2-40B4-BE49-F238E27FC236}">
                <a16:creationId xmlns:a16="http://schemas.microsoft.com/office/drawing/2014/main" id="{609F9DC1-ECA3-D048-AC0E-744101184020}"/>
              </a:ext>
            </a:extLst>
          </p:cNvPr>
          <p:cNvCxnSpPr>
            <a:cxnSpLocks/>
          </p:cNvCxnSpPr>
          <p:nvPr/>
        </p:nvCxnSpPr>
        <p:spPr>
          <a:xfrm flipV="1">
            <a:off x="2609511" y="208332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45" name="Tableau 44">
            <a:extLst>
              <a:ext uri="{FF2B5EF4-FFF2-40B4-BE49-F238E27FC236}">
                <a16:creationId xmlns:a16="http://schemas.microsoft.com/office/drawing/2014/main" id="{CE44B6DD-4E9B-7740-BC9C-9EADCA195F3D}"/>
              </a:ext>
            </a:extLst>
          </p:cNvPr>
          <p:cNvGraphicFramePr>
            <a:graphicFrameLocks noGrp="1"/>
          </p:cNvGraphicFramePr>
          <p:nvPr>
            <p:extLst/>
          </p:nvPr>
        </p:nvGraphicFramePr>
        <p:xfrm>
          <a:off x="1050235" y="2979328"/>
          <a:ext cx="1528781" cy="665404"/>
        </p:xfrm>
        <a:graphic>
          <a:graphicData uri="http://schemas.openxmlformats.org/drawingml/2006/table">
            <a:tbl>
              <a:tblPr firstRow="1" bandRow="1">
                <a:tableStyleId>{5C22544A-7EE6-4342-B048-85BDC9FD1C3A}</a:tableStyleId>
              </a:tblPr>
              <a:tblGrid>
                <a:gridCol w="785082">
                  <a:extLst>
                    <a:ext uri="{9D8B030D-6E8A-4147-A177-3AD203B41FA5}">
                      <a16:colId xmlns:a16="http://schemas.microsoft.com/office/drawing/2014/main" val="20000"/>
                    </a:ext>
                  </a:extLst>
                </a:gridCol>
                <a:gridCol w="743699">
                  <a:extLst>
                    <a:ext uri="{9D8B030D-6E8A-4147-A177-3AD203B41FA5}">
                      <a16:colId xmlns:a16="http://schemas.microsoft.com/office/drawing/2014/main" val="20002"/>
                    </a:ext>
                  </a:extLst>
                </a:gridCol>
              </a:tblGrid>
              <a:tr h="122881">
                <a:tc>
                  <a:txBody>
                    <a:bodyPr/>
                    <a:lstStyle/>
                    <a:p>
                      <a:pPr algn="ctr"/>
                      <a:endParaRPr lang="fr-FR" sz="700" b="0"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37467">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dirty="0" err="1">
                          <a:solidFill>
                            <a:schemeClr val="bg1"/>
                          </a:solidFill>
                          <a:latin typeface="Arial" panose="020B0604020202020204" pitchFamily="34" charset="0"/>
                          <a:cs typeface="Arial" panose="020B0604020202020204" pitchFamily="34" charset="0"/>
                        </a:rPr>
                        <a:t>Capecitabine</a:t>
                      </a:r>
                      <a:endParaRPr lang="fr-FR" sz="800" b="1"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dirty="0">
                          <a:solidFill>
                            <a:schemeClr val="bg2"/>
                          </a:solidFill>
                          <a:latin typeface="Arial" panose="020B0604020202020204" pitchFamily="34" charset="0"/>
                          <a:cs typeface="Arial" panose="020B0604020202020204" pitchFamily="34" charset="0"/>
                        </a:rPr>
                        <a:t>84</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37467">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2"/>
                          </a:solidFill>
                          <a:latin typeface="Arial" panose="020B0604020202020204" pitchFamily="34" charset="0"/>
                          <a:cs typeface="Arial" panose="020B0604020202020204" pitchFamily="34" charset="0"/>
                        </a:rPr>
                        <a:t>86</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33540">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dirty="0">
                          <a:solidFill>
                            <a:schemeClr val="bg2"/>
                          </a:solidFill>
                          <a:latin typeface="Arial" panose="020B0604020202020204" pitchFamily="34" charset="0"/>
                          <a:cs typeface="Arial" panose="020B0604020202020204" pitchFamily="34" charset="0"/>
                        </a:rPr>
                        <a:t>HR (95% CI) </a:t>
                      </a:r>
                      <a:r>
                        <a:rPr lang="fr-FR" sz="800" b="1" dirty="0">
                          <a:solidFill>
                            <a:schemeClr val="bg2"/>
                          </a:solidFill>
                          <a:latin typeface="Arial" panose="020B0604020202020204" pitchFamily="34" charset="0"/>
                          <a:cs typeface="Arial" panose="020B0604020202020204" pitchFamily="34" charset="0"/>
                        </a:rPr>
                        <a:t>0,94</a:t>
                      </a:r>
                      <a:r>
                        <a:rPr lang="fr-FR" sz="800" b="1" baseline="0" dirty="0">
                          <a:solidFill>
                            <a:schemeClr val="bg2"/>
                          </a:solidFill>
                          <a:latin typeface="Arial" panose="020B0604020202020204" pitchFamily="34" charset="0"/>
                          <a:cs typeface="Arial" panose="020B0604020202020204" pitchFamily="34" charset="0"/>
                        </a:rPr>
                        <a:t> (0,70-1,27) </a:t>
                      </a:r>
                      <a:br>
                        <a:rPr lang="fr-FR" sz="800" b="1" baseline="0" dirty="0">
                          <a:solidFill>
                            <a:schemeClr val="bg2"/>
                          </a:solidFill>
                          <a:latin typeface="Arial" panose="020B0604020202020204" pitchFamily="34" charset="0"/>
                          <a:cs typeface="Arial" panose="020B0604020202020204" pitchFamily="34" charset="0"/>
                        </a:rPr>
                      </a:br>
                      <a:r>
                        <a:rPr lang="fr-FR" sz="800" b="1" i="1" baseline="0" dirty="0">
                          <a:solidFill>
                            <a:schemeClr val="bg2"/>
                          </a:solidFill>
                          <a:latin typeface="Arial" panose="020B0604020202020204" pitchFamily="34" charset="0"/>
                          <a:cs typeface="Arial" panose="020B0604020202020204" pitchFamily="34" charset="0"/>
                        </a:rPr>
                        <a:t>p</a:t>
                      </a:r>
                      <a:r>
                        <a:rPr lang="fr-FR" sz="800" b="1" baseline="0" dirty="0">
                          <a:solidFill>
                            <a:schemeClr val="bg2"/>
                          </a:solidFill>
                          <a:latin typeface="Arial" panose="020B0604020202020204" pitchFamily="34" charset="0"/>
                          <a:cs typeface="Arial" panose="020B0604020202020204" pitchFamily="34" charset="0"/>
                        </a:rPr>
                        <a:t>=0,696</a:t>
                      </a:r>
                      <a:endParaRPr lang="fr-FR" sz="800" b="1" dirty="0">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sp>
        <p:nvSpPr>
          <p:cNvPr id="51" name="Espace réservé du contenu 2">
            <a:extLst>
              <a:ext uri="{FF2B5EF4-FFF2-40B4-BE49-F238E27FC236}">
                <a16:creationId xmlns:a16="http://schemas.microsoft.com/office/drawing/2014/main" id="{D73ECBF6-D753-AF48-A30B-53C63D5E5BA4}"/>
              </a:ext>
            </a:extLst>
          </p:cNvPr>
          <p:cNvSpPr txBox="1">
            <a:spLocks/>
          </p:cNvSpPr>
          <p:nvPr/>
        </p:nvSpPr>
        <p:spPr>
          <a:xfrm>
            <a:off x="6679548" y="2333784"/>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3"/>
                </a:solidFill>
              </a:rPr>
              <a:t>82,6%</a:t>
            </a:r>
          </a:p>
        </p:txBody>
      </p:sp>
      <p:sp>
        <p:nvSpPr>
          <p:cNvPr id="52" name="Espace réservé du contenu 2">
            <a:extLst>
              <a:ext uri="{FF2B5EF4-FFF2-40B4-BE49-F238E27FC236}">
                <a16:creationId xmlns:a16="http://schemas.microsoft.com/office/drawing/2014/main" id="{D9B2AF03-9E49-454C-BDE9-77670214EC5A}"/>
              </a:ext>
            </a:extLst>
          </p:cNvPr>
          <p:cNvSpPr txBox="1">
            <a:spLocks/>
          </p:cNvSpPr>
          <p:nvPr/>
        </p:nvSpPr>
        <p:spPr>
          <a:xfrm>
            <a:off x="6679548" y="2684180"/>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5"/>
                </a:solidFill>
              </a:rPr>
              <a:t>72,9%</a:t>
            </a:r>
          </a:p>
        </p:txBody>
      </p:sp>
      <p:cxnSp>
        <p:nvCxnSpPr>
          <p:cNvPr id="53" name="Connecteur droit 52">
            <a:extLst>
              <a:ext uri="{FF2B5EF4-FFF2-40B4-BE49-F238E27FC236}">
                <a16:creationId xmlns:a16="http://schemas.microsoft.com/office/drawing/2014/main" id="{AF6A3197-AABD-D443-9B33-CC69A19EF762}"/>
              </a:ext>
            </a:extLst>
          </p:cNvPr>
          <p:cNvCxnSpPr>
            <a:cxnSpLocks/>
          </p:cNvCxnSpPr>
          <p:nvPr/>
        </p:nvCxnSpPr>
        <p:spPr>
          <a:xfrm flipV="1">
            <a:off x="6807930" y="209868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46" name="Tableau 45">
            <a:extLst>
              <a:ext uri="{FF2B5EF4-FFF2-40B4-BE49-F238E27FC236}">
                <a16:creationId xmlns:a16="http://schemas.microsoft.com/office/drawing/2014/main" id="{0FEEA9F1-A313-A841-8D85-6A7A5B26BF58}"/>
              </a:ext>
            </a:extLst>
          </p:cNvPr>
          <p:cNvGraphicFramePr>
            <a:graphicFrameLocks noGrp="1"/>
          </p:cNvGraphicFramePr>
          <p:nvPr>
            <p:extLst/>
          </p:nvPr>
        </p:nvGraphicFramePr>
        <p:xfrm>
          <a:off x="5250909" y="2980840"/>
          <a:ext cx="1536418" cy="630047"/>
        </p:xfrm>
        <a:graphic>
          <a:graphicData uri="http://schemas.openxmlformats.org/drawingml/2006/table">
            <a:tbl>
              <a:tblPr firstRow="1" bandRow="1">
                <a:tableStyleId>{5C22544A-7EE6-4342-B048-85BDC9FD1C3A}</a:tableStyleId>
              </a:tblPr>
              <a:tblGrid>
                <a:gridCol w="793896">
                  <a:extLst>
                    <a:ext uri="{9D8B030D-6E8A-4147-A177-3AD203B41FA5}">
                      <a16:colId xmlns:a16="http://schemas.microsoft.com/office/drawing/2014/main" val="20000"/>
                    </a:ext>
                  </a:extLst>
                </a:gridCol>
                <a:gridCol w="742522">
                  <a:extLst>
                    <a:ext uri="{9D8B030D-6E8A-4147-A177-3AD203B41FA5}">
                      <a16:colId xmlns:a16="http://schemas.microsoft.com/office/drawing/2014/main" val="20002"/>
                    </a:ext>
                  </a:extLst>
                </a:gridCol>
              </a:tblGrid>
              <a:tr h="0">
                <a:tc>
                  <a:txBody>
                    <a:bodyPr/>
                    <a:lstStyle/>
                    <a:p>
                      <a:pPr algn="ctr"/>
                      <a:endParaRPr lang="fr-FR" sz="700" b="0"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0">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dirty="0" err="1">
                          <a:solidFill>
                            <a:schemeClr val="bg1"/>
                          </a:solidFill>
                          <a:latin typeface="Arial" panose="020B0604020202020204" pitchFamily="34" charset="0"/>
                          <a:cs typeface="Arial" panose="020B0604020202020204" pitchFamily="34" charset="0"/>
                        </a:rPr>
                        <a:t>Capecitabine</a:t>
                      </a:r>
                      <a:endParaRPr lang="fr-FR" sz="800" b="1"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dirty="0">
                          <a:solidFill>
                            <a:schemeClr val="bg2"/>
                          </a:solidFill>
                          <a:latin typeface="Arial" panose="020B0604020202020204" pitchFamily="34" charset="0"/>
                          <a:cs typeface="Arial" panose="020B0604020202020204" pitchFamily="34" charset="0"/>
                        </a:rPr>
                        <a:t>21</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2"/>
                          </a:solidFill>
                          <a:latin typeface="Arial" panose="020B0604020202020204" pitchFamily="34" charset="0"/>
                          <a:cs typeface="Arial" panose="020B0604020202020204" pitchFamily="34" charset="0"/>
                        </a:rPr>
                        <a:t>34</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5836">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dirty="0">
                          <a:solidFill>
                            <a:schemeClr val="bg2"/>
                          </a:solidFill>
                          <a:latin typeface="Arial" panose="020B0604020202020204" pitchFamily="34" charset="0"/>
                          <a:cs typeface="Arial" panose="020B0604020202020204" pitchFamily="34" charset="0"/>
                        </a:rPr>
                        <a:t>HR (95% CI) </a:t>
                      </a:r>
                      <a:r>
                        <a:rPr lang="fr-FR" sz="800" b="1" dirty="0">
                          <a:solidFill>
                            <a:schemeClr val="bg2"/>
                          </a:solidFill>
                          <a:latin typeface="Arial" panose="020B0604020202020204" pitchFamily="34" charset="0"/>
                          <a:cs typeface="Arial" panose="020B0604020202020204" pitchFamily="34" charset="0"/>
                        </a:rPr>
                        <a:t>0,53 (0,31-0,91)</a:t>
                      </a:r>
                    </a:p>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2"/>
                          </a:solidFill>
                          <a:latin typeface="Arial" panose="020B0604020202020204" pitchFamily="34" charset="0"/>
                          <a:cs typeface="Arial" panose="020B0604020202020204" pitchFamily="34" charset="0"/>
                        </a:rPr>
                        <a:t>p=0,020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pSp>
        <p:nvGrpSpPr>
          <p:cNvPr id="54" name="Groupe 53">
            <a:extLst>
              <a:ext uri="{FF2B5EF4-FFF2-40B4-BE49-F238E27FC236}">
                <a16:creationId xmlns:a16="http://schemas.microsoft.com/office/drawing/2014/main" id="{B4D52C77-8C1C-7049-A9BE-429FB2C36D69}"/>
              </a:ext>
            </a:extLst>
          </p:cNvPr>
          <p:cNvGrpSpPr/>
          <p:nvPr/>
        </p:nvGrpSpPr>
        <p:grpSpPr>
          <a:xfrm>
            <a:off x="1026296" y="2015660"/>
            <a:ext cx="3209802" cy="1201658"/>
            <a:chOff x="575035" y="-546755"/>
            <a:chExt cx="7871381" cy="3007151"/>
          </a:xfrm>
        </p:grpSpPr>
        <p:sp>
          <p:nvSpPr>
            <p:cNvPr id="55" name="Forme libre 54">
              <a:extLst>
                <a:ext uri="{FF2B5EF4-FFF2-40B4-BE49-F238E27FC236}">
                  <a16:creationId xmlns:a16="http://schemas.microsoft.com/office/drawing/2014/main" id="{B16294F3-2C85-9646-975C-FAAF4165B1CF}"/>
                </a:ext>
              </a:extLst>
            </p:cNvPr>
            <p:cNvSpPr/>
            <p:nvPr/>
          </p:nvSpPr>
          <p:spPr>
            <a:xfrm>
              <a:off x="575035" y="-546755"/>
              <a:ext cx="7833674" cy="2997724"/>
            </a:xfrm>
            <a:custGeom>
              <a:avLst/>
              <a:gdLst>
                <a:gd name="connsiteX0" fmla="*/ 0 w 7833674"/>
                <a:gd name="connsiteY0" fmla="*/ 0 h 2997724"/>
                <a:gd name="connsiteX1" fmla="*/ 0 w 7833674"/>
                <a:gd name="connsiteY1" fmla="*/ 0 h 2997724"/>
                <a:gd name="connsiteX2" fmla="*/ 65988 w 7833674"/>
                <a:gd name="connsiteY2" fmla="*/ 94268 h 2997724"/>
                <a:gd name="connsiteX3" fmla="*/ 103695 w 7833674"/>
                <a:gd name="connsiteY3" fmla="*/ 150829 h 2997724"/>
                <a:gd name="connsiteX4" fmla="*/ 131975 w 7833674"/>
                <a:gd name="connsiteY4" fmla="*/ 179110 h 2997724"/>
                <a:gd name="connsiteX5" fmla="*/ 169683 w 7833674"/>
                <a:gd name="connsiteY5" fmla="*/ 235670 h 2997724"/>
                <a:gd name="connsiteX6" fmla="*/ 216817 w 7833674"/>
                <a:gd name="connsiteY6" fmla="*/ 320512 h 2997724"/>
                <a:gd name="connsiteX7" fmla="*/ 245097 w 7833674"/>
                <a:gd name="connsiteY7" fmla="*/ 339365 h 2997724"/>
                <a:gd name="connsiteX8" fmla="*/ 292231 w 7833674"/>
                <a:gd name="connsiteY8" fmla="*/ 386499 h 2997724"/>
                <a:gd name="connsiteX9" fmla="*/ 311085 w 7833674"/>
                <a:gd name="connsiteY9" fmla="*/ 414780 h 2997724"/>
                <a:gd name="connsiteX10" fmla="*/ 339365 w 7833674"/>
                <a:gd name="connsiteY10" fmla="*/ 443060 h 2997724"/>
                <a:gd name="connsiteX11" fmla="*/ 358219 w 7833674"/>
                <a:gd name="connsiteY11" fmla="*/ 471341 h 2997724"/>
                <a:gd name="connsiteX12" fmla="*/ 386499 w 7833674"/>
                <a:gd name="connsiteY12" fmla="*/ 490194 h 2997724"/>
                <a:gd name="connsiteX13" fmla="*/ 414779 w 7833674"/>
                <a:gd name="connsiteY13" fmla="*/ 518475 h 2997724"/>
                <a:gd name="connsiteX14" fmla="*/ 443060 w 7833674"/>
                <a:gd name="connsiteY14" fmla="*/ 537328 h 2997724"/>
                <a:gd name="connsiteX15" fmla="*/ 499621 w 7833674"/>
                <a:gd name="connsiteY15" fmla="*/ 584462 h 2997724"/>
                <a:gd name="connsiteX16" fmla="*/ 546755 w 7833674"/>
                <a:gd name="connsiteY16" fmla="*/ 631596 h 2997724"/>
                <a:gd name="connsiteX17" fmla="*/ 575035 w 7833674"/>
                <a:gd name="connsiteY17" fmla="*/ 659877 h 2997724"/>
                <a:gd name="connsiteX18" fmla="*/ 631596 w 7833674"/>
                <a:gd name="connsiteY18" fmla="*/ 697584 h 2997724"/>
                <a:gd name="connsiteX19" fmla="*/ 650450 w 7833674"/>
                <a:gd name="connsiteY19" fmla="*/ 725864 h 2997724"/>
                <a:gd name="connsiteX20" fmla="*/ 678730 w 7833674"/>
                <a:gd name="connsiteY20" fmla="*/ 744718 h 2997724"/>
                <a:gd name="connsiteX21" fmla="*/ 716437 w 7833674"/>
                <a:gd name="connsiteY21" fmla="*/ 791852 h 2997724"/>
                <a:gd name="connsiteX22" fmla="*/ 763571 w 7833674"/>
                <a:gd name="connsiteY22" fmla="*/ 838986 h 2997724"/>
                <a:gd name="connsiteX23" fmla="*/ 810705 w 7833674"/>
                <a:gd name="connsiteY23" fmla="*/ 886120 h 2997724"/>
                <a:gd name="connsiteX24" fmla="*/ 876693 w 7833674"/>
                <a:gd name="connsiteY24" fmla="*/ 961534 h 2997724"/>
                <a:gd name="connsiteX25" fmla="*/ 952107 w 7833674"/>
                <a:gd name="connsiteY25" fmla="*/ 1046376 h 2997724"/>
                <a:gd name="connsiteX26" fmla="*/ 1036949 w 7833674"/>
                <a:gd name="connsiteY26" fmla="*/ 1102936 h 2997724"/>
                <a:gd name="connsiteX27" fmla="*/ 1121790 w 7833674"/>
                <a:gd name="connsiteY27" fmla="*/ 1140644 h 2997724"/>
                <a:gd name="connsiteX28" fmla="*/ 1150070 w 7833674"/>
                <a:gd name="connsiteY28" fmla="*/ 1150070 h 2997724"/>
                <a:gd name="connsiteX29" fmla="*/ 1178351 w 7833674"/>
                <a:gd name="connsiteY29" fmla="*/ 1168924 h 2997724"/>
                <a:gd name="connsiteX30" fmla="*/ 1234911 w 7833674"/>
                <a:gd name="connsiteY30" fmla="*/ 1187778 h 2997724"/>
                <a:gd name="connsiteX31" fmla="*/ 1319753 w 7833674"/>
                <a:gd name="connsiteY31" fmla="*/ 1225485 h 2997724"/>
                <a:gd name="connsiteX32" fmla="*/ 1348033 w 7833674"/>
                <a:gd name="connsiteY32" fmla="*/ 1234912 h 2997724"/>
                <a:gd name="connsiteX33" fmla="*/ 1404594 w 7833674"/>
                <a:gd name="connsiteY33" fmla="*/ 1263192 h 2997724"/>
                <a:gd name="connsiteX34" fmla="*/ 1545996 w 7833674"/>
                <a:gd name="connsiteY34" fmla="*/ 1357460 h 2997724"/>
                <a:gd name="connsiteX35" fmla="*/ 1574276 w 7833674"/>
                <a:gd name="connsiteY35" fmla="*/ 1376314 h 2997724"/>
                <a:gd name="connsiteX36" fmla="*/ 1602557 w 7833674"/>
                <a:gd name="connsiteY36" fmla="*/ 1395167 h 2997724"/>
                <a:gd name="connsiteX37" fmla="*/ 1687398 w 7833674"/>
                <a:gd name="connsiteY37" fmla="*/ 1461155 h 2997724"/>
                <a:gd name="connsiteX38" fmla="*/ 1743959 w 7833674"/>
                <a:gd name="connsiteY38" fmla="*/ 1480009 h 2997724"/>
                <a:gd name="connsiteX39" fmla="*/ 1800520 w 7833674"/>
                <a:gd name="connsiteY39" fmla="*/ 1508289 h 2997724"/>
                <a:gd name="connsiteX40" fmla="*/ 1894788 w 7833674"/>
                <a:gd name="connsiteY40" fmla="*/ 1517716 h 2997724"/>
                <a:gd name="connsiteX41" fmla="*/ 1923068 w 7833674"/>
                <a:gd name="connsiteY41" fmla="*/ 1536569 h 2997724"/>
                <a:gd name="connsiteX42" fmla="*/ 1951349 w 7833674"/>
                <a:gd name="connsiteY42" fmla="*/ 1545996 h 2997724"/>
                <a:gd name="connsiteX43" fmla="*/ 1970202 w 7833674"/>
                <a:gd name="connsiteY43" fmla="*/ 1574277 h 2997724"/>
                <a:gd name="connsiteX44" fmla="*/ 1998483 w 7833674"/>
                <a:gd name="connsiteY44" fmla="*/ 1593130 h 2997724"/>
                <a:gd name="connsiteX45" fmla="*/ 2007909 w 7833674"/>
                <a:gd name="connsiteY45" fmla="*/ 1602557 h 2997724"/>
                <a:gd name="connsiteX46" fmla="*/ 2271860 w 7833674"/>
                <a:gd name="connsiteY46" fmla="*/ 1602557 h 2997724"/>
                <a:gd name="connsiteX47" fmla="*/ 2356701 w 7833674"/>
                <a:gd name="connsiteY47" fmla="*/ 1687398 h 2997724"/>
                <a:gd name="connsiteX48" fmla="*/ 2865749 w 7833674"/>
                <a:gd name="connsiteY48" fmla="*/ 1725106 h 2997724"/>
                <a:gd name="connsiteX49" fmla="*/ 2950590 w 7833674"/>
                <a:gd name="connsiteY49" fmla="*/ 1743959 h 2997724"/>
                <a:gd name="connsiteX50" fmla="*/ 3007151 w 7833674"/>
                <a:gd name="connsiteY50" fmla="*/ 1762813 h 2997724"/>
                <a:gd name="connsiteX51" fmla="*/ 3091992 w 7833674"/>
                <a:gd name="connsiteY51" fmla="*/ 1791093 h 2997724"/>
                <a:gd name="connsiteX52" fmla="*/ 3148553 w 7833674"/>
                <a:gd name="connsiteY52" fmla="*/ 1809947 h 2997724"/>
                <a:gd name="connsiteX53" fmla="*/ 3186260 w 7833674"/>
                <a:gd name="connsiteY53" fmla="*/ 1819374 h 2997724"/>
                <a:gd name="connsiteX54" fmla="*/ 3648173 w 7833674"/>
                <a:gd name="connsiteY54" fmla="*/ 1819374 h 2997724"/>
                <a:gd name="connsiteX55" fmla="*/ 3723588 w 7833674"/>
                <a:gd name="connsiteY55" fmla="*/ 1913642 h 2997724"/>
                <a:gd name="connsiteX56" fmla="*/ 4213781 w 7833674"/>
                <a:gd name="connsiteY56" fmla="*/ 1913642 h 2997724"/>
                <a:gd name="connsiteX57" fmla="*/ 4298623 w 7833674"/>
                <a:gd name="connsiteY57" fmla="*/ 1960776 h 2997724"/>
                <a:gd name="connsiteX58" fmla="*/ 4685122 w 7833674"/>
                <a:gd name="connsiteY58" fmla="*/ 1960776 h 2997724"/>
                <a:gd name="connsiteX59" fmla="*/ 4751109 w 7833674"/>
                <a:gd name="connsiteY59" fmla="*/ 2017336 h 2997724"/>
                <a:gd name="connsiteX60" fmla="*/ 5043340 w 7833674"/>
                <a:gd name="connsiteY60" fmla="*/ 2017336 h 2997724"/>
                <a:gd name="connsiteX61" fmla="*/ 5128181 w 7833674"/>
                <a:gd name="connsiteY61" fmla="*/ 2139885 h 2997724"/>
                <a:gd name="connsiteX62" fmla="*/ 5665509 w 7833674"/>
                <a:gd name="connsiteY62" fmla="*/ 2139885 h 2997724"/>
                <a:gd name="connsiteX63" fmla="*/ 5759777 w 7833674"/>
                <a:gd name="connsiteY63" fmla="*/ 2205873 h 2997724"/>
                <a:gd name="connsiteX64" fmla="*/ 6127423 w 7833674"/>
                <a:gd name="connsiteY64" fmla="*/ 2205873 h 2997724"/>
                <a:gd name="connsiteX65" fmla="*/ 6127423 w 7833674"/>
                <a:gd name="connsiteY65" fmla="*/ 2205873 h 2997724"/>
                <a:gd name="connsiteX66" fmla="*/ 6315959 w 7833674"/>
                <a:gd name="connsiteY66" fmla="*/ 2205873 h 2997724"/>
                <a:gd name="connsiteX67" fmla="*/ 6315959 w 7833674"/>
                <a:gd name="connsiteY67" fmla="*/ 2366128 h 2997724"/>
                <a:gd name="connsiteX68" fmla="*/ 6551629 w 7833674"/>
                <a:gd name="connsiteY68" fmla="*/ 2366128 h 2997724"/>
                <a:gd name="connsiteX69" fmla="*/ 6551629 w 7833674"/>
                <a:gd name="connsiteY69" fmla="*/ 2366128 h 2997724"/>
                <a:gd name="connsiteX70" fmla="*/ 6551629 w 7833674"/>
                <a:gd name="connsiteY70" fmla="*/ 2450969 h 2997724"/>
                <a:gd name="connsiteX71" fmla="*/ 6711885 w 7833674"/>
                <a:gd name="connsiteY71" fmla="*/ 2450969 h 2997724"/>
                <a:gd name="connsiteX72" fmla="*/ 6711885 w 7833674"/>
                <a:gd name="connsiteY72" fmla="*/ 2450969 h 2997724"/>
                <a:gd name="connsiteX73" fmla="*/ 6711885 w 7833674"/>
                <a:gd name="connsiteY73" fmla="*/ 2526384 h 2997724"/>
                <a:gd name="connsiteX74" fmla="*/ 7107810 w 7833674"/>
                <a:gd name="connsiteY74" fmla="*/ 2526384 h 2997724"/>
                <a:gd name="connsiteX75" fmla="*/ 7107810 w 7833674"/>
                <a:gd name="connsiteY75" fmla="*/ 2780908 h 2997724"/>
                <a:gd name="connsiteX76" fmla="*/ 7371761 w 7833674"/>
                <a:gd name="connsiteY76" fmla="*/ 2780908 h 2997724"/>
                <a:gd name="connsiteX77" fmla="*/ 7371761 w 7833674"/>
                <a:gd name="connsiteY77" fmla="*/ 2997724 h 2997724"/>
                <a:gd name="connsiteX78" fmla="*/ 7833674 w 7833674"/>
                <a:gd name="connsiteY78" fmla="*/ 2997724 h 299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833674" h="2997724">
                  <a:moveTo>
                    <a:pt x="0" y="0"/>
                  </a:moveTo>
                  <a:lnTo>
                    <a:pt x="0" y="0"/>
                  </a:lnTo>
                  <a:lnTo>
                    <a:pt x="65988" y="94268"/>
                  </a:lnTo>
                  <a:cubicBezTo>
                    <a:pt x="65994" y="94276"/>
                    <a:pt x="103688" y="150822"/>
                    <a:pt x="103695" y="150829"/>
                  </a:cubicBezTo>
                  <a:cubicBezTo>
                    <a:pt x="113122" y="160256"/>
                    <a:pt x="123790" y="168587"/>
                    <a:pt x="131975" y="179110"/>
                  </a:cubicBezTo>
                  <a:cubicBezTo>
                    <a:pt x="145886" y="196996"/>
                    <a:pt x="169683" y="235670"/>
                    <a:pt x="169683" y="235670"/>
                  </a:cubicBezTo>
                  <a:cubicBezTo>
                    <a:pt x="179506" y="265142"/>
                    <a:pt x="189030" y="301988"/>
                    <a:pt x="216817" y="320512"/>
                  </a:cubicBezTo>
                  <a:lnTo>
                    <a:pt x="245097" y="339365"/>
                  </a:lnTo>
                  <a:cubicBezTo>
                    <a:pt x="295375" y="414783"/>
                    <a:pt x="229385" y="323653"/>
                    <a:pt x="292231" y="386499"/>
                  </a:cubicBezTo>
                  <a:cubicBezTo>
                    <a:pt x="300242" y="394510"/>
                    <a:pt x="303832" y="406076"/>
                    <a:pt x="311085" y="414780"/>
                  </a:cubicBezTo>
                  <a:cubicBezTo>
                    <a:pt x="319619" y="425021"/>
                    <a:pt x="330831" y="432819"/>
                    <a:pt x="339365" y="443060"/>
                  </a:cubicBezTo>
                  <a:cubicBezTo>
                    <a:pt x="346618" y="451764"/>
                    <a:pt x="350208" y="463330"/>
                    <a:pt x="358219" y="471341"/>
                  </a:cubicBezTo>
                  <a:cubicBezTo>
                    <a:pt x="366230" y="479352"/>
                    <a:pt x="377796" y="482941"/>
                    <a:pt x="386499" y="490194"/>
                  </a:cubicBezTo>
                  <a:cubicBezTo>
                    <a:pt x="396741" y="498729"/>
                    <a:pt x="404537" y="509940"/>
                    <a:pt x="414779" y="518475"/>
                  </a:cubicBezTo>
                  <a:cubicBezTo>
                    <a:pt x="423483" y="525728"/>
                    <a:pt x="434356" y="530075"/>
                    <a:pt x="443060" y="537328"/>
                  </a:cubicBezTo>
                  <a:cubicBezTo>
                    <a:pt x="515644" y="597814"/>
                    <a:pt x="429405" y="537654"/>
                    <a:pt x="499621" y="584462"/>
                  </a:cubicBezTo>
                  <a:cubicBezTo>
                    <a:pt x="534186" y="636312"/>
                    <a:pt x="499619" y="592316"/>
                    <a:pt x="546755" y="631596"/>
                  </a:cubicBezTo>
                  <a:cubicBezTo>
                    <a:pt x="556997" y="640131"/>
                    <a:pt x="564512" y="651692"/>
                    <a:pt x="575035" y="659877"/>
                  </a:cubicBezTo>
                  <a:cubicBezTo>
                    <a:pt x="592921" y="673788"/>
                    <a:pt x="631596" y="697584"/>
                    <a:pt x="631596" y="697584"/>
                  </a:cubicBezTo>
                  <a:cubicBezTo>
                    <a:pt x="637881" y="707011"/>
                    <a:pt x="642439" y="717853"/>
                    <a:pt x="650450" y="725864"/>
                  </a:cubicBezTo>
                  <a:cubicBezTo>
                    <a:pt x="658461" y="733875"/>
                    <a:pt x="671652" y="735871"/>
                    <a:pt x="678730" y="744718"/>
                  </a:cubicBezTo>
                  <a:cubicBezTo>
                    <a:pt x="730768" y="809766"/>
                    <a:pt x="635390" y="737819"/>
                    <a:pt x="716437" y="791852"/>
                  </a:cubicBezTo>
                  <a:cubicBezTo>
                    <a:pt x="766714" y="867265"/>
                    <a:pt x="700726" y="776141"/>
                    <a:pt x="763571" y="838986"/>
                  </a:cubicBezTo>
                  <a:cubicBezTo>
                    <a:pt x="826416" y="901831"/>
                    <a:pt x="735292" y="835843"/>
                    <a:pt x="810705" y="886120"/>
                  </a:cubicBezTo>
                  <a:cubicBezTo>
                    <a:pt x="854697" y="952108"/>
                    <a:pt x="829558" y="930112"/>
                    <a:pt x="876693" y="961534"/>
                  </a:cubicBezTo>
                  <a:cubicBezTo>
                    <a:pt x="899361" y="995538"/>
                    <a:pt x="913361" y="1020546"/>
                    <a:pt x="952107" y="1046376"/>
                  </a:cubicBezTo>
                  <a:lnTo>
                    <a:pt x="1036949" y="1102936"/>
                  </a:lnTo>
                  <a:cubicBezTo>
                    <a:pt x="1081767" y="1132815"/>
                    <a:pt x="1054476" y="1118206"/>
                    <a:pt x="1121790" y="1140644"/>
                  </a:cubicBezTo>
                  <a:lnTo>
                    <a:pt x="1150070" y="1150070"/>
                  </a:lnTo>
                  <a:cubicBezTo>
                    <a:pt x="1159497" y="1156355"/>
                    <a:pt x="1167998" y="1164322"/>
                    <a:pt x="1178351" y="1168924"/>
                  </a:cubicBezTo>
                  <a:cubicBezTo>
                    <a:pt x="1196511" y="1176995"/>
                    <a:pt x="1218375" y="1176755"/>
                    <a:pt x="1234911" y="1187778"/>
                  </a:cubicBezTo>
                  <a:cubicBezTo>
                    <a:pt x="1279728" y="1217655"/>
                    <a:pt x="1252443" y="1203048"/>
                    <a:pt x="1319753" y="1225485"/>
                  </a:cubicBezTo>
                  <a:cubicBezTo>
                    <a:pt x="1329180" y="1228627"/>
                    <a:pt x="1339765" y="1229400"/>
                    <a:pt x="1348033" y="1234912"/>
                  </a:cubicBezTo>
                  <a:cubicBezTo>
                    <a:pt x="1384581" y="1259277"/>
                    <a:pt x="1365565" y="1250182"/>
                    <a:pt x="1404594" y="1263192"/>
                  </a:cubicBezTo>
                  <a:lnTo>
                    <a:pt x="1545996" y="1357460"/>
                  </a:lnTo>
                  <a:lnTo>
                    <a:pt x="1574276" y="1376314"/>
                  </a:lnTo>
                  <a:cubicBezTo>
                    <a:pt x="1583703" y="1382599"/>
                    <a:pt x="1594546" y="1387156"/>
                    <a:pt x="1602557" y="1395167"/>
                  </a:cubicBezTo>
                  <a:cubicBezTo>
                    <a:pt x="1626959" y="1419570"/>
                    <a:pt x="1653569" y="1449878"/>
                    <a:pt x="1687398" y="1461155"/>
                  </a:cubicBezTo>
                  <a:cubicBezTo>
                    <a:pt x="1706252" y="1467440"/>
                    <a:pt x="1727423" y="1468985"/>
                    <a:pt x="1743959" y="1480009"/>
                  </a:cubicBezTo>
                  <a:cubicBezTo>
                    <a:pt x="1764933" y="1493991"/>
                    <a:pt x="1775151" y="1504386"/>
                    <a:pt x="1800520" y="1508289"/>
                  </a:cubicBezTo>
                  <a:cubicBezTo>
                    <a:pt x="1831732" y="1513091"/>
                    <a:pt x="1863365" y="1514574"/>
                    <a:pt x="1894788" y="1517716"/>
                  </a:cubicBezTo>
                  <a:cubicBezTo>
                    <a:pt x="1904215" y="1524000"/>
                    <a:pt x="1912935" y="1531502"/>
                    <a:pt x="1923068" y="1536569"/>
                  </a:cubicBezTo>
                  <a:cubicBezTo>
                    <a:pt x="1931956" y="1541013"/>
                    <a:pt x="1943590" y="1539788"/>
                    <a:pt x="1951349" y="1545996"/>
                  </a:cubicBezTo>
                  <a:cubicBezTo>
                    <a:pt x="1960196" y="1553074"/>
                    <a:pt x="1962191" y="1566266"/>
                    <a:pt x="1970202" y="1574277"/>
                  </a:cubicBezTo>
                  <a:cubicBezTo>
                    <a:pt x="1978213" y="1582288"/>
                    <a:pt x="1989419" y="1586332"/>
                    <a:pt x="1998483" y="1593130"/>
                  </a:cubicBezTo>
                  <a:cubicBezTo>
                    <a:pt x="2002038" y="1595796"/>
                    <a:pt x="2004767" y="1599415"/>
                    <a:pt x="2007909" y="1602557"/>
                  </a:cubicBezTo>
                  <a:lnTo>
                    <a:pt x="2271860" y="1602557"/>
                  </a:lnTo>
                  <a:lnTo>
                    <a:pt x="2356701" y="1687398"/>
                  </a:lnTo>
                  <a:lnTo>
                    <a:pt x="2865749" y="1725106"/>
                  </a:lnTo>
                  <a:cubicBezTo>
                    <a:pt x="2894029" y="1731390"/>
                    <a:pt x="2922598" y="1736495"/>
                    <a:pt x="2950590" y="1743959"/>
                  </a:cubicBezTo>
                  <a:cubicBezTo>
                    <a:pt x="2969793" y="1749080"/>
                    <a:pt x="2988297" y="1756528"/>
                    <a:pt x="3007151" y="1762813"/>
                  </a:cubicBezTo>
                  <a:lnTo>
                    <a:pt x="3091992" y="1791093"/>
                  </a:lnTo>
                  <a:lnTo>
                    <a:pt x="3148553" y="1809947"/>
                  </a:lnTo>
                  <a:cubicBezTo>
                    <a:pt x="3179815" y="1820368"/>
                    <a:pt x="3166896" y="1819374"/>
                    <a:pt x="3186260" y="1819374"/>
                  </a:cubicBezTo>
                  <a:lnTo>
                    <a:pt x="3648173" y="1819374"/>
                  </a:lnTo>
                  <a:lnTo>
                    <a:pt x="3723588" y="1913642"/>
                  </a:lnTo>
                  <a:lnTo>
                    <a:pt x="4213781" y="1913642"/>
                  </a:lnTo>
                  <a:lnTo>
                    <a:pt x="4298623" y="1960776"/>
                  </a:lnTo>
                  <a:lnTo>
                    <a:pt x="4685122" y="1960776"/>
                  </a:lnTo>
                  <a:lnTo>
                    <a:pt x="4751109" y="2017336"/>
                  </a:lnTo>
                  <a:lnTo>
                    <a:pt x="5043340" y="2017336"/>
                  </a:lnTo>
                  <a:lnTo>
                    <a:pt x="5128181" y="2139885"/>
                  </a:lnTo>
                  <a:lnTo>
                    <a:pt x="5665509" y="2139885"/>
                  </a:lnTo>
                  <a:lnTo>
                    <a:pt x="5759777" y="2205873"/>
                  </a:lnTo>
                  <a:lnTo>
                    <a:pt x="6127423" y="2205873"/>
                  </a:lnTo>
                  <a:lnTo>
                    <a:pt x="6127423" y="2205873"/>
                  </a:lnTo>
                  <a:lnTo>
                    <a:pt x="6315959" y="2205873"/>
                  </a:lnTo>
                  <a:lnTo>
                    <a:pt x="6315959" y="2366128"/>
                  </a:lnTo>
                  <a:lnTo>
                    <a:pt x="6551629" y="2366128"/>
                  </a:lnTo>
                  <a:lnTo>
                    <a:pt x="6551629" y="2366128"/>
                  </a:lnTo>
                  <a:lnTo>
                    <a:pt x="6551629" y="2450969"/>
                  </a:lnTo>
                  <a:lnTo>
                    <a:pt x="6711885" y="2450969"/>
                  </a:lnTo>
                  <a:lnTo>
                    <a:pt x="6711885" y="2450969"/>
                  </a:lnTo>
                  <a:lnTo>
                    <a:pt x="6711885" y="2526384"/>
                  </a:lnTo>
                  <a:lnTo>
                    <a:pt x="7107810" y="2526384"/>
                  </a:lnTo>
                  <a:lnTo>
                    <a:pt x="7107810" y="2780908"/>
                  </a:lnTo>
                  <a:lnTo>
                    <a:pt x="7371761" y="2780908"/>
                  </a:lnTo>
                  <a:lnTo>
                    <a:pt x="7371761" y="2997724"/>
                  </a:lnTo>
                  <a:lnTo>
                    <a:pt x="7833674" y="2997724"/>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6" name="Forme libre 55">
              <a:extLst>
                <a:ext uri="{FF2B5EF4-FFF2-40B4-BE49-F238E27FC236}">
                  <a16:creationId xmlns:a16="http://schemas.microsoft.com/office/drawing/2014/main" id="{79E3384E-A35A-7543-87D4-B69DB086BD87}"/>
                </a:ext>
              </a:extLst>
            </p:cNvPr>
            <p:cNvSpPr/>
            <p:nvPr/>
          </p:nvSpPr>
          <p:spPr>
            <a:xfrm>
              <a:off x="575035" y="-546755"/>
              <a:ext cx="7871381" cy="3007151"/>
            </a:xfrm>
            <a:custGeom>
              <a:avLst/>
              <a:gdLst>
                <a:gd name="connsiteX0" fmla="*/ 0 w 7871381"/>
                <a:gd name="connsiteY0" fmla="*/ 0 h 3007151"/>
                <a:gd name="connsiteX1" fmla="*/ 0 w 7871381"/>
                <a:gd name="connsiteY1" fmla="*/ 0 h 3007151"/>
                <a:gd name="connsiteX2" fmla="*/ 65988 w 7871381"/>
                <a:gd name="connsiteY2" fmla="*/ 56561 h 3007151"/>
                <a:gd name="connsiteX3" fmla="*/ 122549 w 7871381"/>
                <a:gd name="connsiteY3" fmla="*/ 84842 h 3007151"/>
                <a:gd name="connsiteX4" fmla="*/ 131975 w 7871381"/>
                <a:gd name="connsiteY4" fmla="*/ 84842 h 3007151"/>
                <a:gd name="connsiteX5" fmla="*/ 169683 w 7871381"/>
                <a:gd name="connsiteY5" fmla="*/ 197963 h 3007151"/>
                <a:gd name="connsiteX6" fmla="*/ 282804 w 7871381"/>
                <a:gd name="connsiteY6" fmla="*/ 197963 h 3007151"/>
                <a:gd name="connsiteX7" fmla="*/ 339365 w 7871381"/>
                <a:gd name="connsiteY7" fmla="*/ 414780 h 3007151"/>
                <a:gd name="connsiteX8" fmla="*/ 433633 w 7871381"/>
                <a:gd name="connsiteY8" fmla="*/ 471341 h 3007151"/>
                <a:gd name="connsiteX9" fmla="*/ 499621 w 7871381"/>
                <a:gd name="connsiteY9" fmla="*/ 575035 h 3007151"/>
                <a:gd name="connsiteX10" fmla="*/ 575035 w 7871381"/>
                <a:gd name="connsiteY10" fmla="*/ 603316 h 3007151"/>
                <a:gd name="connsiteX11" fmla="*/ 603316 w 7871381"/>
                <a:gd name="connsiteY11" fmla="*/ 612743 h 3007151"/>
                <a:gd name="connsiteX12" fmla="*/ 659876 w 7871381"/>
                <a:gd name="connsiteY12" fmla="*/ 650450 h 3007151"/>
                <a:gd name="connsiteX13" fmla="*/ 688157 w 7871381"/>
                <a:gd name="connsiteY13" fmla="*/ 669303 h 3007151"/>
                <a:gd name="connsiteX14" fmla="*/ 716437 w 7871381"/>
                <a:gd name="connsiteY14" fmla="*/ 688157 h 3007151"/>
                <a:gd name="connsiteX15" fmla="*/ 744718 w 7871381"/>
                <a:gd name="connsiteY15" fmla="*/ 716437 h 3007151"/>
                <a:gd name="connsiteX16" fmla="*/ 772998 w 7871381"/>
                <a:gd name="connsiteY16" fmla="*/ 735291 h 3007151"/>
                <a:gd name="connsiteX17" fmla="*/ 838986 w 7871381"/>
                <a:gd name="connsiteY17" fmla="*/ 820132 h 3007151"/>
                <a:gd name="connsiteX18" fmla="*/ 857839 w 7871381"/>
                <a:gd name="connsiteY18" fmla="*/ 848413 h 3007151"/>
                <a:gd name="connsiteX19" fmla="*/ 876693 w 7871381"/>
                <a:gd name="connsiteY19" fmla="*/ 876693 h 3007151"/>
                <a:gd name="connsiteX20" fmla="*/ 904973 w 7871381"/>
                <a:gd name="connsiteY20" fmla="*/ 933254 h 3007151"/>
                <a:gd name="connsiteX21" fmla="*/ 914400 w 7871381"/>
                <a:gd name="connsiteY21" fmla="*/ 961534 h 3007151"/>
                <a:gd name="connsiteX22" fmla="*/ 923827 w 7871381"/>
                <a:gd name="connsiteY22" fmla="*/ 1055802 h 3007151"/>
                <a:gd name="connsiteX23" fmla="*/ 1036949 w 7871381"/>
                <a:gd name="connsiteY23" fmla="*/ 1055802 h 3007151"/>
                <a:gd name="connsiteX24" fmla="*/ 1084083 w 7871381"/>
                <a:gd name="connsiteY24" fmla="*/ 1168924 h 3007151"/>
                <a:gd name="connsiteX25" fmla="*/ 1168924 w 7871381"/>
                <a:gd name="connsiteY25" fmla="*/ 1187778 h 3007151"/>
                <a:gd name="connsiteX26" fmla="*/ 1197204 w 7871381"/>
                <a:gd name="connsiteY26" fmla="*/ 1197204 h 3007151"/>
                <a:gd name="connsiteX27" fmla="*/ 1253765 w 7871381"/>
                <a:gd name="connsiteY27" fmla="*/ 1234912 h 3007151"/>
                <a:gd name="connsiteX28" fmla="*/ 1282045 w 7871381"/>
                <a:gd name="connsiteY28" fmla="*/ 1244339 h 3007151"/>
                <a:gd name="connsiteX29" fmla="*/ 1310326 w 7871381"/>
                <a:gd name="connsiteY29" fmla="*/ 1263192 h 3007151"/>
                <a:gd name="connsiteX30" fmla="*/ 1366887 w 7871381"/>
                <a:gd name="connsiteY30" fmla="*/ 1282046 h 3007151"/>
                <a:gd name="connsiteX31" fmla="*/ 1395167 w 7871381"/>
                <a:gd name="connsiteY31" fmla="*/ 1300899 h 3007151"/>
                <a:gd name="connsiteX32" fmla="*/ 1480008 w 7871381"/>
                <a:gd name="connsiteY32" fmla="*/ 1310326 h 3007151"/>
                <a:gd name="connsiteX33" fmla="*/ 1762812 w 7871381"/>
                <a:gd name="connsiteY33" fmla="*/ 1310326 h 3007151"/>
                <a:gd name="connsiteX34" fmla="*/ 1838227 w 7871381"/>
                <a:gd name="connsiteY34" fmla="*/ 1414021 h 3007151"/>
                <a:gd name="connsiteX35" fmla="*/ 2422689 w 7871381"/>
                <a:gd name="connsiteY35" fmla="*/ 1414021 h 3007151"/>
                <a:gd name="connsiteX36" fmla="*/ 2535810 w 7871381"/>
                <a:gd name="connsiteY36" fmla="*/ 1583703 h 3007151"/>
                <a:gd name="connsiteX37" fmla="*/ 2677212 w 7871381"/>
                <a:gd name="connsiteY37" fmla="*/ 1583703 h 3007151"/>
                <a:gd name="connsiteX38" fmla="*/ 2828041 w 7871381"/>
                <a:gd name="connsiteY38" fmla="*/ 1781666 h 3007151"/>
                <a:gd name="connsiteX39" fmla="*/ 3223967 w 7871381"/>
                <a:gd name="connsiteY39" fmla="*/ 1781666 h 3007151"/>
                <a:gd name="connsiteX40" fmla="*/ 3525625 w 7871381"/>
                <a:gd name="connsiteY40" fmla="*/ 1828800 h 3007151"/>
                <a:gd name="connsiteX41" fmla="*/ 3591612 w 7871381"/>
                <a:gd name="connsiteY41" fmla="*/ 1913642 h 3007151"/>
                <a:gd name="connsiteX42" fmla="*/ 3921551 w 7871381"/>
                <a:gd name="connsiteY42" fmla="*/ 1913642 h 3007151"/>
                <a:gd name="connsiteX43" fmla="*/ 4006392 w 7871381"/>
                <a:gd name="connsiteY43" fmla="*/ 2007910 h 3007151"/>
                <a:gd name="connsiteX44" fmla="*/ 4326903 w 7871381"/>
                <a:gd name="connsiteY44" fmla="*/ 2007910 h 3007151"/>
                <a:gd name="connsiteX45" fmla="*/ 4581427 w 7871381"/>
                <a:gd name="connsiteY45" fmla="*/ 2243580 h 3007151"/>
                <a:gd name="connsiteX46" fmla="*/ 4996206 w 7871381"/>
                <a:gd name="connsiteY46" fmla="*/ 2243580 h 3007151"/>
                <a:gd name="connsiteX47" fmla="*/ 5269584 w 7871381"/>
                <a:gd name="connsiteY47" fmla="*/ 2300141 h 3007151"/>
                <a:gd name="connsiteX48" fmla="*/ 5326144 w 7871381"/>
                <a:gd name="connsiteY48" fmla="*/ 2403835 h 3007151"/>
                <a:gd name="connsiteX49" fmla="*/ 6070862 w 7871381"/>
                <a:gd name="connsiteY49" fmla="*/ 2403835 h 3007151"/>
                <a:gd name="connsiteX50" fmla="*/ 6070862 w 7871381"/>
                <a:gd name="connsiteY50" fmla="*/ 2526384 h 3007151"/>
                <a:gd name="connsiteX51" fmla="*/ 6240544 w 7871381"/>
                <a:gd name="connsiteY51" fmla="*/ 2526384 h 3007151"/>
                <a:gd name="connsiteX52" fmla="*/ 6240544 w 7871381"/>
                <a:gd name="connsiteY52" fmla="*/ 2620652 h 3007151"/>
                <a:gd name="connsiteX53" fmla="*/ 6589336 w 7871381"/>
                <a:gd name="connsiteY53" fmla="*/ 2620652 h 3007151"/>
                <a:gd name="connsiteX54" fmla="*/ 6589336 w 7871381"/>
                <a:gd name="connsiteY54" fmla="*/ 2620652 h 3007151"/>
                <a:gd name="connsiteX55" fmla="*/ 6589336 w 7871381"/>
                <a:gd name="connsiteY55" fmla="*/ 2714920 h 3007151"/>
                <a:gd name="connsiteX56" fmla="*/ 6787299 w 7871381"/>
                <a:gd name="connsiteY56" fmla="*/ 2714920 h 3007151"/>
                <a:gd name="connsiteX57" fmla="*/ 6787299 w 7871381"/>
                <a:gd name="connsiteY57" fmla="*/ 2714920 h 3007151"/>
                <a:gd name="connsiteX58" fmla="*/ 7786540 w 7871381"/>
                <a:gd name="connsiteY58" fmla="*/ 2714920 h 3007151"/>
                <a:gd name="connsiteX59" fmla="*/ 7786540 w 7871381"/>
                <a:gd name="connsiteY59" fmla="*/ 3007151 h 3007151"/>
                <a:gd name="connsiteX60" fmla="*/ 7871381 w 7871381"/>
                <a:gd name="connsiteY60" fmla="*/ 3007151 h 300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71381" h="3007151">
                  <a:moveTo>
                    <a:pt x="0" y="0"/>
                  </a:moveTo>
                  <a:lnTo>
                    <a:pt x="0" y="0"/>
                  </a:lnTo>
                  <a:cubicBezTo>
                    <a:pt x="21996" y="18854"/>
                    <a:pt x="43366" y="38463"/>
                    <a:pt x="65988" y="56561"/>
                  </a:cubicBezTo>
                  <a:cubicBezTo>
                    <a:pt x="86935" y="73319"/>
                    <a:pt x="97203" y="78505"/>
                    <a:pt x="122549" y="84842"/>
                  </a:cubicBezTo>
                  <a:cubicBezTo>
                    <a:pt x="125597" y="85604"/>
                    <a:pt x="128833" y="84842"/>
                    <a:pt x="131975" y="84842"/>
                  </a:cubicBezTo>
                  <a:lnTo>
                    <a:pt x="169683" y="197963"/>
                  </a:lnTo>
                  <a:lnTo>
                    <a:pt x="282804" y="197963"/>
                  </a:lnTo>
                  <a:lnTo>
                    <a:pt x="339365" y="414780"/>
                  </a:lnTo>
                  <a:lnTo>
                    <a:pt x="433633" y="471341"/>
                  </a:lnTo>
                  <a:lnTo>
                    <a:pt x="499621" y="575035"/>
                  </a:lnTo>
                  <a:lnTo>
                    <a:pt x="575035" y="603316"/>
                  </a:lnTo>
                  <a:cubicBezTo>
                    <a:pt x="584374" y="606712"/>
                    <a:pt x="594630" y="607917"/>
                    <a:pt x="603316" y="612743"/>
                  </a:cubicBezTo>
                  <a:cubicBezTo>
                    <a:pt x="623123" y="623747"/>
                    <a:pt x="641023" y="637881"/>
                    <a:pt x="659876" y="650450"/>
                  </a:cubicBezTo>
                  <a:lnTo>
                    <a:pt x="688157" y="669303"/>
                  </a:lnTo>
                  <a:cubicBezTo>
                    <a:pt x="697584" y="675587"/>
                    <a:pt x="708426" y="680146"/>
                    <a:pt x="716437" y="688157"/>
                  </a:cubicBezTo>
                  <a:cubicBezTo>
                    <a:pt x="725864" y="697584"/>
                    <a:pt x="734476" y="707902"/>
                    <a:pt x="744718" y="716437"/>
                  </a:cubicBezTo>
                  <a:cubicBezTo>
                    <a:pt x="753422" y="723690"/>
                    <a:pt x="764294" y="728038"/>
                    <a:pt x="772998" y="735291"/>
                  </a:cubicBezTo>
                  <a:cubicBezTo>
                    <a:pt x="806224" y="762980"/>
                    <a:pt x="812710" y="780717"/>
                    <a:pt x="838986" y="820132"/>
                  </a:cubicBezTo>
                  <a:lnTo>
                    <a:pt x="857839" y="848413"/>
                  </a:lnTo>
                  <a:lnTo>
                    <a:pt x="876693" y="876693"/>
                  </a:lnTo>
                  <a:cubicBezTo>
                    <a:pt x="900387" y="947776"/>
                    <a:pt x="868426" y="860160"/>
                    <a:pt x="904973" y="933254"/>
                  </a:cubicBezTo>
                  <a:cubicBezTo>
                    <a:pt x="909417" y="942142"/>
                    <a:pt x="911990" y="951894"/>
                    <a:pt x="914400" y="961534"/>
                  </a:cubicBezTo>
                  <a:cubicBezTo>
                    <a:pt x="926908" y="1011566"/>
                    <a:pt x="923827" y="1004911"/>
                    <a:pt x="923827" y="1055802"/>
                  </a:cubicBezTo>
                  <a:lnTo>
                    <a:pt x="1036949" y="1055802"/>
                  </a:lnTo>
                  <a:lnTo>
                    <a:pt x="1084083" y="1168924"/>
                  </a:lnTo>
                  <a:cubicBezTo>
                    <a:pt x="1112363" y="1175209"/>
                    <a:pt x="1140819" y="1180752"/>
                    <a:pt x="1168924" y="1187778"/>
                  </a:cubicBezTo>
                  <a:cubicBezTo>
                    <a:pt x="1178564" y="1190188"/>
                    <a:pt x="1188518" y="1192378"/>
                    <a:pt x="1197204" y="1197204"/>
                  </a:cubicBezTo>
                  <a:cubicBezTo>
                    <a:pt x="1217012" y="1208208"/>
                    <a:pt x="1232268" y="1227746"/>
                    <a:pt x="1253765" y="1234912"/>
                  </a:cubicBezTo>
                  <a:cubicBezTo>
                    <a:pt x="1263192" y="1238054"/>
                    <a:pt x="1273157" y="1239895"/>
                    <a:pt x="1282045" y="1244339"/>
                  </a:cubicBezTo>
                  <a:cubicBezTo>
                    <a:pt x="1292179" y="1249406"/>
                    <a:pt x="1299973" y="1258591"/>
                    <a:pt x="1310326" y="1263192"/>
                  </a:cubicBezTo>
                  <a:cubicBezTo>
                    <a:pt x="1328487" y="1271263"/>
                    <a:pt x="1350351" y="1271022"/>
                    <a:pt x="1366887" y="1282046"/>
                  </a:cubicBezTo>
                  <a:cubicBezTo>
                    <a:pt x="1376314" y="1288330"/>
                    <a:pt x="1384419" y="1297316"/>
                    <a:pt x="1395167" y="1300899"/>
                  </a:cubicBezTo>
                  <a:cubicBezTo>
                    <a:pt x="1428098" y="1311876"/>
                    <a:pt x="1448854" y="1310326"/>
                    <a:pt x="1480008" y="1310326"/>
                  </a:cubicBezTo>
                  <a:lnTo>
                    <a:pt x="1762812" y="1310326"/>
                  </a:lnTo>
                  <a:lnTo>
                    <a:pt x="1838227" y="1414021"/>
                  </a:lnTo>
                  <a:lnTo>
                    <a:pt x="2422689" y="1414021"/>
                  </a:lnTo>
                  <a:lnTo>
                    <a:pt x="2535810" y="1583703"/>
                  </a:lnTo>
                  <a:lnTo>
                    <a:pt x="2677212" y="1583703"/>
                  </a:lnTo>
                  <a:lnTo>
                    <a:pt x="2828041" y="1781666"/>
                  </a:lnTo>
                  <a:lnTo>
                    <a:pt x="3223967" y="1781666"/>
                  </a:lnTo>
                  <a:lnTo>
                    <a:pt x="3525625" y="1828800"/>
                  </a:lnTo>
                  <a:lnTo>
                    <a:pt x="3591612" y="1913642"/>
                  </a:lnTo>
                  <a:lnTo>
                    <a:pt x="3921551" y="1913642"/>
                  </a:lnTo>
                  <a:lnTo>
                    <a:pt x="4006392" y="2007910"/>
                  </a:lnTo>
                  <a:lnTo>
                    <a:pt x="4326903" y="2007910"/>
                  </a:lnTo>
                  <a:lnTo>
                    <a:pt x="4581427" y="2243580"/>
                  </a:lnTo>
                  <a:lnTo>
                    <a:pt x="4996206" y="2243580"/>
                  </a:lnTo>
                  <a:lnTo>
                    <a:pt x="5269584" y="2300141"/>
                  </a:lnTo>
                  <a:lnTo>
                    <a:pt x="5326144" y="2403835"/>
                  </a:lnTo>
                  <a:lnTo>
                    <a:pt x="6070862" y="2403835"/>
                  </a:lnTo>
                  <a:lnTo>
                    <a:pt x="6070862" y="2526384"/>
                  </a:lnTo>
                  <a:lnTo>
                    <a:pt x="6240544" y="2526384"/>
                  </a:lnTo>
                  <a:lnTo>
                    <a:pt x="6240544" y="2620652"/>
                  </a:lnTo>
                  <a:lnTo>
                    <a:pt x="6589336" y="2620652"/>
                  </a:lnTo>
                  <a:lnTo>
                    <a:pt x="6589336" y="2620652"/>
                  </a:lnTo>
                  <a:lnTo>
                    <a:pt x="6589336" y="2714920"/>
                  </a:lnTo>
                  <a:lnTo>
                    <a:pt x="6787299" y="2714920"/>
                  </a:lnTo>
                  <a:lnTo>
                    <a:pt x="6787299" y="2714920"/>
                  </a:lnTo>
                  <a:lnTo>
                    <a:pt x="7786540" y="2714920"/>
                  </a:lnTo>
                  <a:lnTo>
                    <a:pt x="7786540" y="3007151"/>
                  </a:lnTo>
                  <a:lnTo>
                    <a:pt x="7871381" y="3007151"/>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20" name="Groupe 19">
            <a:extLst>
              <a:ext uri="{FF2B5EF4-FFF2-40B4-BE49-F238E27FC236}">
                <a16:creationId xmlns:a16="http://schemas.microsoft.com/office/drawing/2014/main" id="{2E2447B1-C981-2846-9336-618D553BD0A8}"/>
              </a:ext>
            </a:extLst>
          </p:cNvPr>
          <p:cNvGrpSpPr/>
          <p:nvPr/>
        </p:nvGrpSpPr>
        <p:grpSpPr>
          <a:xfrm>
            <a:off x="5230305" y="2024879"/>
            <a:ext cx="3162007" cy="1114247"/>
            <a:chOff x="-197963" y="-650449"/>
            <a:chExt cx="9728462" cy="3742441"/>
          </a:xfrm>
        </p:grpSpPr>
        <p:sp>
          <p:nvSpPr>
            <p:cNvPr id="6" name="Forme libre 5">
              <a:extLst>
                <a:ext uri="{FF2B5EF4-FFF2-40B4-BE49-F238E27FC236}">
                  <a16:creationId xmlns:a16="http://schemas.microsoft.com/office/drawing/2014/main" id="{6D70FC23-77E1-BF40-B32E-2DAEDF82594F}"/>
                </a:ext>
              </a:extLst>
            </p:cNvPr>
            <p:cNvSpPr/>
            <p:nvPr/>
          </p:nvSpPr>
          <p:spPr>
            <a:xfrm>
              <a:off x="-197963" y="-631596"/>
              <a:ext cx="9719035" cy="3723588"/>
            </a:xfrm>
            <a:custGeom>
              <a:avLst/>
              <a:gdLst>
                <a:gd name="connsiteX0" fmla="*/ 0 w 9719035"/>
                <a:gd name="connsiteY0" fmla="*/ 0 h 3723588"/>
                <a:gd name="connsiteX1" fmla="*/ 0 w 9719035"/>
                <a:gd name="connsiteY1" fmla="*/ 141402 h 3723588"/>
                <a:gd name="connsiteX2" fmla="*/ 179109 w 9719035"/>
                <a:gd name="connsiteY2" fmla="*/ 141402 h 3723588"/>
                <a:gd name="connsiteX3" fmla="*/ 235670 w 9719035"/>
                <a:gd name="connsiteY3" fmla="*/ 329938 h 3723588"/>
                <a:gd name="connsiteX4" fmla="*/ 339365 w 9719035"/>
                <a:gd name="connsiteY4" fmla="*/ 329938 h 3723588"/>
                <a:gd name="connsiteX5" fmla="*/ 386499 w 9719035"/>
                <a:gd name="connsiteY5" fmla="*/ 612742 h 3723588"/>
                <a:gd name="connsiteX6" fmla="*/ 509048 w 9719035"/>
                <a:gd name="connsiteY6" fmla="*/ 612742 h 3723588"/>
                <a:gd name="connsiteX7" fmla="*/ 641023 w 9719035"/>
                <a:gd name="connsiteY7" fmla="*/ 1197204 h 3723588"/>
                <a:gd name="connsiteX8" fmla="*/ 763571 w 9719035"/>
                <a:gd name="connsiteY8" fmla="*/ 1197204 h 3723588"/>
                <a:gd name="connsiteX9" fmla="*/ 867266 w 9719035"/>
                <a:gd name="connsiteY9" fmla="*/ 1706252 h 3723588"/>
                <a:gd name="connsiteX10" fmla="*/ 980388 w 9719035"/>
                <a:gd name="connsiteY10" fmla="*/ 1706252 h 3723588"/>
                <a:gd name="connsiteX11" fmla="*/ 1055802 w 9719035"/>
                <a:gd name="connsiteY11" fmla="*/ 1904215 h 3723588"/>
                <a:gd name="connsiteX12" fmla="*/ 1168924 w 9719035"/>
                <a:gd name="connsiteY12" fmla="*/ 1904215 h 3723588"/>
                <a:gd name="connsiteX13" fmla="*/ 1168924 w 9719035"/>
                <a:gd name="connsiteY13" fmla="*/ 2036190 h 3723588"/>
                <a:gd name="connsiteX14" fmla="*/ 1300899 w 9719035"/>
                <a:gd name="connsiteY14" fmla="*/ 2036190 h 3723588"/>
                <a:gd name="connsiteX15" fmla="*/ 1300899 w 9719035"/>
                <a:gd name="connsiteY15" fmla="*/ 2149311 h 3723588"/>
                <a:gd name="connsiteX16" fmla="*/ 1423448 w 9719035"/>
                <a:gd name="connsiteY16" fmla="*/ 2149311 h 3723588"/>
                <a:gd name="connsiteX17" fmla="*/ 1423448 w 9719035"/>
                <a:gd name="connsiteY17" fmla="*/ 2271860 h 3723588"/>
                <a:gd name="connsiteX18" fmla="*/ 2215299 w 9719035"/>
                <a:gd name="connsiteY18" fmla="*/ 2271860 h 3723588"/>
                <a:gd name="connsiteX19" fmla="*/ 2215299 w 9719035"/>
                <a:gd name="connsiteY19" fmla="*/ 2384982 h 3723588"/>
                <a:gd name="connsiteX20" fmla="*/ 2658359 w 9719035"/>
                <a:gd name="connsiteY20" fmla="*/ 2384982 h 3723588"/>
                <a:gd name="connsiteX21" fmla="*/ 2658359 w 9719035"/>
                <a:gd name="connsiteY21" fmla="*/ 2498103 h 3723588"/>
                <a:gd name="connsiteX22" fmla="*/ 3723588 w 9719035"/>
                <a:gd name="connsiteY22" fmla="*/ 2498103 h 3723588"/>
                <a:gd name="connsiteX23" fmla="*/ 3723588 w 9719035"/>
                <a:gd name="connsiteY23" fmla="*/ 2582944 h 3723588"/>
                <a:gd name="connsiteX24" fmla="*/ 3912124 w 9719035"/>
                <a:gd name="connsiteY24" fmla="*/ 2582944 h 3723588"/>
                <a:gd name="connsiteX25" fmla="*/ 3912124 w 9719035"/>
                <a:gd name="connsiteY25" fmla="*/ 2686639 h 3723588"/>
                <a:gd name="connsiteX26" fmla="*/ 4232635 w 9719035"/>
                <a:gd name="connsiteY26" fmla="*/ 2686639 h 3723588"/>
                <a:gd name="connsiteX27" fmla="*/ 4232635 w 9719035"/>
                <a:gd name="connsiteY27" fmla="*/ 2790334 h 3723588"/>
                <a:gd name="connsiteX28" fmla="*/ 4345757 w 9719035"/>
                <a:gd name="connsiteY28" fmla="*/ 2790334 h 3723588"/>
                <a:gd name="connsiteX29" fmla="*/ 4345757 w 9719035"/>
                <a:gd name="connsiteY29" fmla="*/ 2894029 h 3723588"/>
                <a:gd name="connsiteX30" fmla="*/ 4788817 w 9719035"/>
                <a:gd name="connsiteY30" fmla="*/ 2894029 h 3723588"/>
                <a:gd name="connsiteX31" fmla="*/ 4788817 w 9719035"/>
                <a:gd name="connsiteY31" fmla="*/ 3035431 h 3723588"/>
                <a:gd name="connsiteX32" fmla="*/ 5231876 w 9719035"/>
                <a:gd name="connsiteY32" fmla="*/ 3035431 h 3723588"/>
                <a:gd name="connsiteX33" fmla="*/ 5231876 w 9719035"/>
                <a:gd name="connsiteY33" fmla="*/ 3139126 h 3723588"/>
                <a:gd name="connsiteX34" fmla="*/ 5740924 w 9719035"/>
                <a:gd name="connsiteY34" fmla="*/ 3139126 h 3723588"/>
                <a:gd name="connsiteX35" fmla="*/ 5740924 w 9719035"/>
                <a:gd name="connsiteY35" fmla="*/ 3261674 h 3723588"/>
                <a:gd name="connsiteX36" fmla="*/ 6052008 w 9719035"/>
                <a:gd name="connsiteY36" fmla="*/ 3261674 h 3723588"/>
                <a:gd name="connsiteX37" fmla="*/ 6052008 w 9719035"/>
                <a:gd name="connsiteY37" fmla="*/ 3355942 h 3723588"/>
                <a:gd name="connsiteX38" fmla="*/ 6806153 w 9719035"/>
                <a:gd name="connsiteY38" fmla="*/ 3355942 h 3723588"/>
                <a:gd name="connsiteX39" fmla="*/ 6806153 w 9719035"/>
                <a:gd name="connsiteY39" fmla="*/ 3516198 h 3723588"/>
                <a:gd name="connsiteX40" fmla="*/ 7041823 w 9719035"/>
                <a:gd name="connsiteY40" fmla="*/ 3516198 h 3723588"/>
                <a:gd name="connsiteX41" fmla="*/ 7041823 w 9719035"/>
                <a:gd name="connsiteY41" fmla="*/ 3723588 h 3723588"/>
                <a:gd name="connsiteX42" fmla="*/ 9719035 w 9719035"/>
                <a:gd name="connsiteY42" fmla="*/ 3723588 h 37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719035" h="3723588">
                  <a:moveTo>
                    <a:pt x="0" y="0"/>
                  </a:moveTo>
                  <a:lnTo>
                    <a:pt x="0" y="141402"/>
                  </a:lnTo>
                  <a:lnTo>
                    <a:pt x="179109" y="141402"/>
                  </a:lnTo>
                  <a:lnTo>
                    <a:pt x="235670" y="329938"/>
                  </a:lnTo>
                  <a:lnTo>
                    <a:pt x="339365" y="329938"/>
                  </a:lnTo>
                  <a:lnTo>
                    <a:pt x="386499" y="612742"/>
                  </a:lnTo>
                  <a:lnTo>
                    <a:pt x="509048" y="612742"/>
                  </a:lnTo>
                  <a:lnTo>
                    <a:pt x="641023" y="1197204"/>
                  </a:lnTo>
                  <a:lnTo>
                    <a:pt x="763571" y="1197204"/>
                  </a:lnTo>
                  <a:lnTo>
                    <a:pt x="867266" y="1706252"/>
                  </a:lnTo>
                  <a:lnTo>
                    <a:pt x="980388" y="1706252"/>
                  </a:lnTo>
                  <a:lnTo>
                    <a:pt x="1055802" y="1904215"/>
                  </a:lnTo>
                  <a:lnTo>
                    <a:pt x="1168924" y="1904215"/>
                  </a:lnTo>
                  <a:lnTo>
                    <a:pt x="1168924" y="2036190"/>
                  </a:lnTo>
                  <a:lnTo>
                    <a:pt x="1300899" y="2036190"/>
                  </a:lnTo>
                  <a:lnTo>
                    <a:pt x="1300899" y="2149311"/>
                  </a:lnTo>
                  <a:lnTo>
                    <a:pt x="1423448" y="2149311"/>
                  </a:lnTo>
                  <a:lnTo>
                    <a:pt x="1423448" y="2271860"/>
                  </a:lnTo>
                  <a:lnTo>
                    <a:pt x="2215299" y="2271860"/>
                  </a:lnTo>
                  <a:lnTo>
                    <a:pt x="2215299" y="2384982"/>
                  </a:lnTo>
                  <a:lnTo>
                    <a:pt x="2658359" y="2384982"/>
                  </a:lnTo>
                  <a:lnTo>
                    <a:pt x="2658359" y="2498103"/>
                  </a:lnTo>
                  <a:lnTo>
                    <a:pt x="3723588" y="2498103"/>
                  </a:lnTo>
                  <a:lnTo>
                    <a:pt x="3723588" y="2582944"/>
                  </a:lnTo>
                  <a:lnTo>
                    <a:pt x="3912124" y="2582944"/>
                  </a:lnTo>
                  <a:lnTo>
                    <a:pt x="3912124" y="2686639"/>
                  </a:lnTo>
                  <a:lnTo>
                    <a:pt x="4232635" y="2686639"/>
                  </a:lnTo>
                  <a:lnTo>
                    <a:pt x="4232635" y="2790334"/>
                  </a:lnTo>
                  <a:lnTo>
                    <a:pt x="4345757" y="2790334"/>
                  </a:lnTo>
                  <a:lnTo>
                    <a:pt x="4345757" y="2894029"/>
                  </a:lnTo>
                  <a:lnTo>
                    <a:pt x="4788817" y="2894029"/>
                  </a:lnTo>
                  <a:lnTo>
                    <a:pt x="4788817" y="3035431"/>
                  </a:lnTo>
                  <a:lnTo>
                    <a:pt x="5231876" y="3035431"/>
                  </a:lnTo>
                  <a:lnTo>
                    <a:pt x="5231876" y="3139126"/>
                  </a:lnTo>
                  <a:lnTo>
                    <a:pt x="5740924" y="3139126"/>
                  </a:lnTo>
                  <a:lnTo>
                    <a:pt x="5740924" y="3261674"/>
                  </a:lnTo>
                  <a:lnTo>
                    <a:pt x="6052008" y="3261674"/>
                  </a:lnTo>
                  <a:lnTo>
                    <a:pt x="6052008" y="3355942"/>
                  </a:lnTo>
                  <a:lnTo>
                    <a:pt x="6806153" y="3355942"/>
                  </a:lnTo>
                  <a:lnTo>
                    <a:pt x="6806153" y="3516198"/>
                  </a:lnTo>
                  <a:lnTo>
                    <a:pt x="7041823" y="3516198"/>
                  </a:lnTo>
                  <a:lnTo>
                    <a:pt x="7041823" y="3723588"/>
                  </a:lnTo>
                  <a:lnTo>
                    <a:pt x="9719035" y="3723588"/>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1" name="Forme libre 10">
              <a:extLst>
                <a:ext uri="{FF2B5EF4-FFF2-40B4-BE49-F238E27FC236}">
                  <a16:creationId xmlns:a16="http://schemas.microsoft.com/office/drawing/2014/main" id="{326E481F-3CBE-9F4B-A466-D5B73B0D0566}"/>
                </a:ext>
              </a:extLst>
            </p:cNvPr>
            <p:cNvSpPr/>
            <p:nvPr/>
          </p:nvSpPr>
          <p:spPr>
            <a:xfrm>
              <a:off x="-188536" y="-650449"/>
              <a:ext cx="9719035" cy="2121030"/>
            </a:xfrm>
            <a:custGeom>
              <a:avLst/>
              <a:gdLst>
                <a:gd name="connsiteX0" fmla="*/ 0 w 9719035"/>
                <a:gd name="connsiteY0" fmla="*/ 0 h 2121030"/>
                <a:gd name="connsiteX1" fmla="*/ 235670 w 9719035"/>
                <a:gd name="connsiteY1" fmla="*/ 0 h 2121030"/>
                <a:gd name="connsiteX2" fmla="*/ 235670 w 9719035"/>
                <a:gd name="connsiteY2" fmla="*/ 150828 h 2121030"/>
                <a:gd name="connsiteX3" fmla="*/ 329938 w 9719035"/>
                <a:gd name="connsiteY3" fmla="*/ 150828 h 2121030"/>
                <a:gd name="connsiteX4" fmla="*/ 405352 w 9719035"/>
                <a:gd name="connsiteY4" fmla="*/ 395925 h 2121030"/>
                <a:gd name="connsiteX5" fmla="*/ 537328 w 9719035"/>
                <a:gd name="connsiteY5" fmla="*/ 395925 h 2121030"/>
                <a:gd name="connsiteX6" fmla="*/ 584462 w 9719035"/>
                <a:gd name="connsiteY6" fmla="*/ 612742 h 2121030"/>
                <a:gd name="connsiteX7" fmla="*/ 707010 w 9719035"/>
                <a:gd name="connsiteY7" fmla="*/ 612742 h 2121030"/>
                <a:gd name="connsiteX8" fmla="*/ 707010 w 9719035"/>
                <a:gd name="connsiteY8" fmla="*/ 697583 h 2121030"/>
                <a:gd name="connsiteX9" fmla="*/ 914400 w 9719035"/>
                <a:gd name="connsiteY9" fmla="*/ 697583 h 2121030"/>
                <a:gd name="connsiteX10" fmla="*/ 1046375 w 9719035"/>
                <a:gd name="connsiteY10" fmla="*/ 1065228 h 2121030"/>
                <a:gd name="connsiteX11" fmla="*/ 1442301 w 9719035"/>
                <a:gd name="connsiteY11" fmla="*/ 1065228 h 2121030"/>
                <a:gd name="connsiteX12" fmla="*/ 1442301 w 9719035"/>
                <a:gd name="connsiteY12" fmla="*/ 1168923 h 2121030"/>
                <a:gd name="connsiteX13" fmla="*/ 1583703 w 9719035"/>
                <a:gd name="connsiteY13" fmla="*/ 1168923 h 2121030"/>
                <a:gd name="connsiteX14" fmla="*/ 1640264 w 9719035"/>
                <a:gd name="connsiteY14" fmla="*/ 1366886 h 2121030"/>
                <a:gd name="connsiteX15" fmla="*/ 1809946 w 9719035"/>
                <a:gd name="connsiteY15" fmla="*/ 1366886 h 2121030"/>
                <a:gd name="connsiteX16" fmla="*/ 1875934 w 9719035"/>
                <a:gd name="connsiteY16" fmla="*/ 1545995 h 2121030"/>
                <a:gd name="connsiteX17" fmla="*/ 2658359 w 9719035"/>
                <a:gd name="connsiteY17" fmla="*/ 1545995 h 2121030"/>
                <a:gd name="connsiteX18" fmla="*/ 2658359 w 9719035"/>
                <a:gd name="connsiteY18" fmla="*/ 1649690 h 2121030"/>
                <a:gd name="connsiteX19" fmla="*/ 2950590 w 9719035"/>
                <a:gd name="connsiteY19" fmla="*/ 1649690 h 2121030"/>
                <a:gd name="connsiteX20" fmla="*/ 2950590 w 9719035"/>
                <a:gd name="connsiteY20" fmla="*/ 1762812 h 2121030"/>
                <a:gd name="connsiteX21" fmla="*/ 3912124 w 9719035"/>
                <a:gd name="connsiteY21" fmla="*/ 1762812 h 2121030"/>
                <a:gd name="connsiteX22" fmla="*/ 3912124 w 9719035"/>
                <a:gd name="connsiteY22" fmla="*/ 1857080 h 2121030"/>
                <a:gd name="connsiteX23" fmla="*/ 4232635 w 9719035"/>
                <a:gd name="connsiteY23" fmla="*/ 1857080 h 2121030"/>
                <a:gd name="connsiteX24" fmla="*/ 4232635 w 9719035"/>
                <a:gd name="connsiteY24" fmla="*/ 1951348 h 2121030"/>
                <a:gd name="connsiteX25" fmla="*/ 7022969 w 9719035"/>
                <a:gd name="connsiteY25" fmla="*/ 1951348 h 2121030"/>
                <a:gd name="connsiteX26" fmla="*/ 7022969 w 9719035"/>
                <a:gd name="connsiteY26" fmla="*/ 2121030 h 2121030"/>
                <a:gd name="connsiteX27" fmla="*/ 9719035 w 9719035"/>
                <a:gd name="connsiteY27" fmla="*/ 2121030 h 212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719035" h="2121030">
                  <a:moveTo>
                    <a:pt x="0" y="0"/>
                  </a:moveTo>
                  <a:lnTo>
                    <a:pt x="235670" y="0"/>
                  </a:lnTo>
                  <a:lnTo>
                    <a:pt x="235670" y="150828"/>
                  </a:lnTo>
                  <a:lnTo>
                    <a:pt x="329938" y="150828"/>
                  </a:lnTo>
                  <a:lnTo>
                    <a:pt x="405352" y="395925"/>
                  </a:lnTo>
                  <a:lnTo>
                    <a:pt x="537328" y="395925"/>
                  </a:lnTo>
                  <a:lnTo>
                    <a:pt x="584462" y="612742"/>
                  </a:lnTo>
                  <a:lnTo>
                    <a:pt x="707010" y="612742"/>
                  </a:lnTo>
                  <a:lnTo>
                    <a:pt x="707010" y="697583"/>
                  </a:lnTo>
                  <a:lnTo>
                    <a:pt x="914400" y="697583"/>
                  </a:lnTo>
                  <a:lnTo>
                    <a:pt x="1046375" y="1065228"/>
                  </a:lnTo>
                  <a:lnTo>
                    <a:pt x="1442301" y="1065228"/>
                  </a:lnTo>
                  <a:lnTo>
                    <a:pt x="1442301" y="1168923"/>
                  </a:lnTo>
                  <a:lnTo>
                    <a:pt x="1583703" y="1168923"/>
                  </a:lnTo>
                  <a:lnTo>
                    <a:pt x="1640264" y="1366886"/>
                  </a:lnTo>
                  <a:lnTo>
                    <a:pt x="1809946" y="1366886"/>
                  </a:lnTo>
                  <a:lnTo>
                    <a:pt x="1875934" y="1545995"/>
                  </a:lnTo>
                  <a:lnTo>
                    <a:pt x="2658359" y="1545995"/>
                  </a:lnTo>
                  <a:lnTo>
                    <a:pt x="2658359" y="1649690"/>
                  </a:lnTo>
                  <a:lnTo>
                    <a:pt x="2950590" y="1649690"/>
                  </a:lnTo>
                  <a:lnTo>
                    <a:pt x="2950590" y="1762812"/>
                  </a:lnTo>
                  <a:lnTo>
                    <a:pt x="3912124" y="1762812"/>
                  </a:lnTo>
                  <a:lnTo>
                    <a:pt x="3912124" y="1857080"/>
                  </a:lnTo>
                  <a:lnTo>
                    <a:pt x="4232635" y="1857080"/>
                  </a:lnTo>
                  <a:lnTo>
                    <a:pt x="4232635" y="1951348"/>
                  </a:lnTo>
                  <a:lnTo>
                    <a:pt x="7022969" y="1951348"/>
                  </a:lnTo>
                  <a:lnTo>
                    <a:pt x="7022969" y="2121030"/>
                  </a:lnTo>
                  <a:lnTo>
                    <a:pt x="9719035" y="212103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lvl="0" eaLnBrk="1" hangingPunct="1"/>
            <a:r>
              <a:rPr lang="en-US" sz="800" i="1" dirty="0">
                <a:solidFill>
                  <a:schemeClr val="tx1">
                    <a:lumMod val="65000"/>
                    <a:lumOff val="35000"/>
                  </a:schemeClr>
                </a:solidFill>
                <a:latin typeface="Arial"/>
                <a:cs typeface="Arial"/>
              </a:rPr>
              <a:t>Martin M et al., SABCS 2018, GS2-04</a:t>
            </a:r>
          </a:p>
        </p:txBody>
      </p:sp>
    </p:spTree>
    <p:extLst>
      <p:ext uri="{BB962C8B-B14F-4D97-AF65-F5344CB8AC3E}">
        <p14:creationId xmlns:p14="http://schemas.microsoft.com/office/powerpoint/2010/main" val="38589842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652298"/>
            <a:ext cx="4129351" cy="2591615"/>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4" name="Rectangle à coins arrondis 33"/>
          <p:cNvSpPr/>
          <p:nvPr/>
        </p:nvSpPr>
        <p:spPr>
          <a:xfrm>
            <a:off x="4598770" y="1652298"/>
            <a:ext cx="4129351" cy="2591615"/>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8" name="TextBox 7"/>
          <p:cNvSpPr txBox="1"/>
          <p:nvPr/>
        </p:nvSpPr>
        <p:spPr>
          <a:xfrm>
            <a:off x="446014" y="4438421"/>
            <a:ext cx="3790284" cy="323165"/>
          </a:xfrm>
          <a:prstGeom prst="rect">
            <a:avLst/>
          </a:prstGeom>
          <a:noFill/>
        </p:spPr>
        <p:txBody>
          <a:bodyPr wrap="square" rtlCol="0">
            <a:spAutoFit/>
          </a:bodyPr>
          <a:lstStyle/>
          <a:p>
            <a:pPr>
              <a:spcBef>
                <a:spcPts val="600"/>
              </a:spcBef>
            </a:pPr>
            <a:r>
              <a:rPr lang="en-US" sz="1500" b="1" dirty="0" err="1">
                <a:solidFill>
                  <a:schemeClr val="tx2"/>
                </a:solidFill>
                <a:latin typeface="Arial" panose="020B0604020202020204" pitchFamily="34" charset="0"/>
                <a:cs typeface="Arial" panose="020B0604020202020204" pitchFamily="34" charset="0"/>
              </a:rPr>
              <a:t>Intérêt</a:t>
            </a:r>
            <a:r>
              <a:rPr lang="en-US" sz="1500" b="1" dirty="0">
                <a:solidFill>
                  <a:schemeClr val="tx2"/>
                </a:solidFill>
                <a:latin typeface="Arial" panose="020B0604020202020204" pitchFamily="34" charset="0"/>
                <a:cs typeface="Arial" panose="020B0604020202020204" pitchFamily="34" charset="0"/>
              </a:rPr>
              <a:t> </a:t>
            </a:r>
            <a:r>
              <a:rPr lang="en-US" sz="1500" b="1" dirty="0" err="1">
                <a:solidFill>
                  <a:schemeClr val="tx2"/>
                </a:solidFill>
                <a:latin typeface="Arial" panose="020B0604020202020204" pitchFamily="34" charset="0"/>
                <a:cs typeface="Arial" panose="020B0604020202020204" pitchFamily="34" charset="0"/>
              </a:rPr>
              <a:t>dans</a:t>
            </a:r>
            <a:r>
              <a:rPr lang="en-US" sz="1500" b="1" dirty="0">
                <a:solidFill>
                  <a:schemeClr val="tx2"/>
                </a:solidFill>
                <a:latin typeface="Arial" panose="020B0604020202020204" pitchFamily="34" charset="0"/>
                <a:cs typeface="Arial" panose="020B0604020202020204" pitchFamily="34" charset="0"/>
              </a:rPr>
              <a:t> les </a:t>
            </a:r>
            <a:r>
              <a:rPr lang="en-US" sz="1500" b="1" dirty="0" err="1">
                <a:solidFill>
                  <a:schemeClr val="tx2"/>
                </a:solidFill>
                <a:latin typeface="Arial" panose="020B0604020202020204" pitchFamily="34" charset="0"/>
                <a:cs typeface="Arial" panose="020B0604020202020204" pitchFamily="34" charset="0"/>
              </a:rPr>
              <a:t>formes</a:t>
            </a:r>
            <a:r>
              <a:rPr lang="en-US" sz="1500" b="1" dirty="0">
                <a:solidFill>
                  <a:schemeClr val="tx2"/>
                </a:solidFill>
                <a:latin typeface="Arial" panose="020B0604020202020204" pitchFamily="34" charset="0"/>
                <a:cs typeface="Arial" panose="020B0604020202020204" pitchFamily="34" charset="0"/>
              </a:rPr>
              <a:t> non-basales ?</a:t>
            </a:r>
          </a:p>
        </p:txBody>
      </p:sp>
      <p:graphicFrame>
        <p:nvGraphicFramePr>
          <p:cNvPr id="12" name="Graphique 11"/>
          <p:cNvGraphicFramePr/>
          <p:nvPr>
            <p:extLst/>
          </p:nvPr>
        </p:nvGraphicFramePr>
        <p:xfrm>
          <a:off x="638554" y="1972807"/>
          <a:ext cx="3900070"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13" name="ZoneTexte 12"/>
          <p:cNvSpPr txBox="1"/>
          <p:nvPr/>
        </p:nvSpPr>
        <p:spPr>
          <a:xfrm rot="16200000">
            <a:off x="-329876" y="2748698"/>
            <a:ext cx="181339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OS </a:t>
            </a:r>
            <a:r>
              <a:rPr lang="fr-FR" sz="1050" dirty="0" err="1">
                <a:solidFill>
                  <a:schemeClr val="bg2"/>
                </a:solidFill>
                <a:latin typeface="Arial" panose="020B0604020202020204" pitchFamily="34" charset="0"/>
                <a:cs typeface="Arial" panose="020B0604020202020204" pitchFamily="34" charset="0"/>
              </a:rPr>
              <a:t>Probability</a:t>
            </a:r>
            <a:endParaRPr lang="fr-FR" sz="1050" dirty="0">
              <a:solidFill>
                <a:schemeClr val="bg2"/>
              </a:solidFill>
              <a:latin typeface="Arial" panose="020B0604020202020204" pitchFamily="34" charset="0"/>
              <a:cs typeface="Arial" panose="020B0604020202020204" pitchFamily="34" charset="0"/>
            </a:endParaRPr>
          </a:p>
        </p:txBody>
      </p:sp>
      <p:sp>
        <p:nvSpPr>
          <p:cNvPr id="15" name="ZoneTexte 14"/>
          <p:cNvSpPr txBox="1"/>
          <p:nvPr/>
        </p:nvSpPr>
        <p:spPr>
          <a:xfrm>
            <a:off x="877480" y="3891645"/>
            <a:ext cx="322514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Survie temps (années)</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900758" y="1485263"/>
            <a:ext cx="3218198" cy="307777"/>
          </a:xfrm>
          <a:prstGeom prst="rect">
            <a:avLst/>
          </a:prstGeom>
          <a:solidFill>
            <a:schemeClr val="bg1"/>
          </a:solidFill>
          <a:ln>
            <a:noFill/>
          </a:ln>
        </p:spPr>
        <p:txBody>
          <a:bodyPr wrap="square" rtlCol="0" anchor="ctr">
            <a:spAutoFit/>
          </a:bodyPr>
          <a:lstStyle/>
          <a:p>
            <a:pPr algn="ctr"/>
            <a:r>
              <a:rPr lang="fr-FR" sz="1400" b="1" dirty="0">
                <a:solidFill>
                  <a:srgbClr val="DE3411"/>
                </a:solidFill>
                <a:latin typeface="Arial" panose="020B0604020202020204" pitchFamily="34" charset="0"/>
                <a:ea typeface="+mj-ea"/>
                <a:cs typeface="Arial" panose="020B0604020202020204" pitchFamily="34" charset="0"/>
              </a:rPr>
              <a:t>Basal </a:t>
            </a:r>
            <a:r>
              <a:rPr lang="fr-FR" sz="1400" dirty="0">
                <a:solidFill>
                  <a:srgbClr val="DE3411"/>
                </a:solidFill>
                <a:latin typeface="Arial" panose="020B0604020202020204" pitchFamily="34" charset="0"/>
                <a:ea typeface="+mj-ea"/>
                <a:cs typeface="Arial" panose="020B0604020202020204" pitchFamily="34" charset="0"/>
              </a:rPr>
              <a:t>(EGFR and/or CK5/6 positive)</a:t>
            </a:r>
          </a:p>
        </p:txBody>
      </p:sp>
      <p:sp>
        <p:nvSpPr>
          <p:cNvPr id="7" name="Titre 6"/>
          <p:cNvSpPr>
            <a:spLocks noGrp="1"/>
          </p:cNvSpPr>
          <p:nvPr>
            <p:ph type="title"/>
          </p:nvPr>
        </p:nvSpPr>
        <p:spPr>
          <a:xfrm>
            <a:off x="168064" y="643517"/>
            <a:ext cx="8749693" cy="707886"/>
          </a:xfrm>
        </p:spPr>
        <p:txBody>
          <a:bodyPr/>
          <a:lstStyle/>
          <a:p>
            <a:r>
              <a:rPr lang="en-US" sz="1800" dirty="0"/>
              <a:t>CIBOMA/2004-01_ GEICAM/2003-11: </a:t>
            </a:r>
            <a:r>
              <a:rPr lang="en-US" sz="1800" dirty="0" err="1"/>
              <a:t>capecitabine</a:t>
            </a:r>
            <a:r>
              <a:rPr lang="en-US" sz="1800" dirty="0"/>
              <a:t> adjuvant </a:t>
            </a:r>
            <a:r>
              <a:rPr lang="en-US" sz="1800" dirty="0" err="1"/>
              <a:t>dans</a:t>
            </a:r>
            <a:r>
              <a:rPr lang="en-US" sz="1800" dirty="0"/>
              <a:t> les TNBC</a:t>
            </a:r>
            <a:br>
              <a:rPr lang="en-US" sz="1800" dirty="0"/>
            </a:br>
            <a:r>
              <a:rPr lang="en-US" sz="1800" dirty="0"/>
              <a:t>Subgroup analysis of OS (ITT)</a:t>
            </a:r>
            <a:endParaRPr lang="fr-FR" sz="1800" dirty="0"/>
          </a:p>
        </p:txBody>
      </p:sp>
      <p:graphicFrame>
        <p:nvGraphicFramePr>
          <p:cNvPr id="35" name="Graphique 34"/>
          <p:cNvGraphicFramePr/>
          <p:nvPr>
            <p:extLst/>
          </p:nvPr>
        </p:nvGraphicFramePr>
        <p:xfrm>
          <a:off x="4828051" y="1972807"/>
          <a:ext cx="3900070" cy="2000839"/>
        </p:xfrm>
        <a:graphic>
          <a:graphicData uri="http://schemas.openxmlformats.org/drawingml/2006/chart">
            <c:chart xmlns:c="http://schemas.openxmlformats.org/drawingml/2006/chart" xmlns:r="http://schemas.openxmlformats.org/officeDocument/2006/relationships" r:id="rId4"/>
          </a:graphicData>
        </a:graphic>
      </p:graphicFrame>
      <p:sp>
        <p:nvSpPr>
          <p:cNvPr id="36" name="ZoneTexte 35"/>
          <p:cNvSpPr txBox="1"/>
          <p:nvPr/>
        </p:nvSpPr>
        <p:spPr>
          <a:xfrm rot="16200000">
            <a:off x="3859621" y="2748698"/>
            <a:ext cx="181339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OS </a:t>
            </a:r>
            <a:r>
              <a:rPr lang="fr-FR" sz="1050" dirty="0" err="1">
                <a:solidFill>
                  <a:schemeClr val="bg2"/>
                </a:solidFill>
                <a:latin typeface="Arial" panose="020B0604020202020204" pitchFamily="34" charset="0"/>
                <a:cs typeface="Arial" panose="020B0604020202020204" pitchFamily="34" charset="0"/>
              </a:rPr>
              <a:t>Probability</a:t>
            </a:r>
            <a:endParaRPr lang="fr-FR" sz="1050" dirty="0">
              <a:solidFill>
                <a:schemeClr val="bg2"/>
              </a:solidFill>
              <a:latin typeface="Arial" panose="020B0604020202020204" pitchFamily="34" charset="0"/>
              <a:cs typeface="Arial" panose="020B0604020202020204" pitchFamily="34" charset="0"/>
            </a:endParaRPr>
          </a:p>
        </p:txBody>
      </p:sp>
      <p:sp>
        <p:nvSpPr>
          <p:cNvPr id="38" name="ZoneTexte 37"/>
          <p:cNvSpPr txBox="1"/>
          <p:nvPr/>
        </p:nvSpPr>
        <p:spPr>
          <a:xfrm>
            <a:off x="5066977" y="3891645"/>
            <a:ext cx="3225142" cy="261610"/>
          </a:xfrm>
          <a:prstGeom prst="rect">
            <a:avLst/>
          </a:prstGeom>
          <a:noFill/>
        </p:spPr>
        <p:txBody>
          <a:bodyPr wrap="square" rtlCol="0">
            <a:spAutoFit/>
          </a:bodyPr>
          <a:lstStyle/>
          <a:p>
            <a:pPr algn="ctr"/>
            <a:r>
              <a:rPr lang="fr-FR" sz="1050" dirty="0">
                <a:solidFill>
                  <a:schemeClr val="bg2"/>
                </a:solidFill>
                <a:latin typeface="Arial" panose="020B0604020202020204" pitchFamily="34" charset="0"/>
                <a:cs typeface="Arial" panose="020B0604020202020204" pitchFamily="34" charset="0"/>
              </a:rPr>
              <a:t>Survie temps (années)</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4823970" y="1485263"/>
            <a:ext cx="3568342" cy="307777"/>
          </a:xfrm>
          <a:prstGeom prst="rect">
            <a:avLst/>
          </a:prstGeom>
          <a:solidFill>
            <a:schemeClr val="bg1"/>
          </a:solidFill>
          <a:ln>
            <a:noFill/>
          </a:ln>
        </p:spPr>
        <p:txBody>
          <a:bodyPr wrap="square" rtlCol="0" anchor="ctr">
            <a:spAutoFit/>
          </a:bodyPr>
          <a:lstStyle/>
          <a:p>
            <a:pPr algn="ctr"/>
            <a:r>
              <a:rPr lang="fr-FR" sz="1400" b="1" dirty="0">
                <a:solidFill>
                  <a:srgbClr val="DE3411"/>
                </a:solidFill>
                <a:latin typeface="Arial" panose="020B0604020202020204" pitchFamily="34" charset="0"/>
                <a:cs typeface="Arial" panose="020B0604020202020204" pitchFamily="34" charset="0"/>
              </a:rPr>
              <a:t>Non-Basal </a:t>
            </a:r>
            <a:r>
              <a:rPr lang="fr-FR" sz="1400" dirty="0">
                <a:solidFill>
                  <a:srgbClr val="DE3411"/>
                </a:solidFill>
                <a:latin typeface="Arial" panose="020B0604020202020204" pitchFamily="34" charset="0"/>
                <a:cs typeface="Arial" panose="020B0604020202020204" pitchFamily="34" charset="0"/>
              </a:rPr>
              <a:t>(EGFR and/or CK5/6 </a:t>
            </a:r>
            <a:r>
              <a:rPr lang="fr-FR" sz="1400" dirty="0" err="1">
                <a:solidFill>
                  <a:srgbClr val="DE3411"/>
                </a:solidFill>
                <a:latin typeface="Arial" panose="020B0604020202020204" pitchFamily="34" charset="0"/>
                <a:cs typeface="Arial" panose="020B0604020202020204" pitchFamily="34" charset="0"/>
              </a:rPr>
              <a:t>negative</a:t>
            </a:r>
            <a:r>
              <a:rPr lang="fr-FR" sz="1400" dirty="0">
                <a:solidFill>
                  <a:srgbClr val="DE3411"/>
                </a:solidFill>
                <a:latin typeface="Arial" panose="020B0604020202020204" pitchFamily="34" charset="0"/>
                <a:cs typeface="Arial" panose="020B0604020202020204" pitchFamily="34" charset="0"/>
              </a:rPr>
              <a:t>)</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118</a:t>
            </a:fld>
            <a:endParaRPr lang="fr-FR"/>
          </a:p>
        </p:txBody>
      </p:sp>
      <p:cxnSp>
        <p:nvCxnSpPr>
          <p:cNvPr id="44" name="Connecteur droit 43"/>
          <p:cNvCxnSpPr/>
          <p:nvPr/>
        </p:nvCxnSpPr>
        <p:spPr>
          <a:xfrm>
            <a:off x="446013" y="4456003"/>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28" name="Espace réservé du contenu 2">
            <a:extLst>
              <a:ext uri="{FF2B5EF4-FFF2-40B4-BE49-F238E27FC236}">
                <a16:creationId xmlns:a16="http://schemas.microsoft.com/office/drawing/2014/main" id="{B99F3C1C-6719-E348-A180-263E5A1C12FE}"/>
              </a:ext>
            </a:extLst>
          </p:cNvPr>
          <p:cNvSpPr txBox="1">
            <a:spLocks/>
          </p:cNvSpPr>
          <p:nvPr/>
        </p:nvSpPr>
        <p:spPr>
          <a:xfrm>
            <a:off x="5545075" y="4416888"/>
            <a:ext cx="226894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bg2"/>
                </a:solidFill>
              </a:rPr>
              <a:t>Log-rank p-value : 0,0052</a:t>
            </a:r>
          </a:p>
        </p:txBody>
      </p:sp>
      <p:sp>
        <p:nvSpPr>
          <p:cNvPr id="30" name="Espace réservé du contenu 2">
            <a:extLst>
              <a:ext uri="{FF2B5EF4-FFF2-40B4-BE49-F238E27FC236}">
                <a16:creationId xmlns:a16="http://schemas.microsoft.com/office/drawing/2014/main" id="{58737473-7D2D-4C4D-81AF-00D8AB0FE9AC}"/>
              </a:ext>
            </a:extLst>
          </p:cNvPr>
          <p:cNvSpPr txBox="1">
            <a:spLocks/>
          </p:cNvSpPr>
          <p:nvPr/>
        </p:nvSpPr>
        <p:spPr>
          <a:xfrm>
            <a:off x="1982378" y="2541132"/>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3"/>
                </a:solidFill>
              </a:rPr>
              <a:t>84,9%</a:t>
            </a:r>
          </a:p>
        </p:txBody>
      </p:sp>
      <p:sp>
        <p:nvSpPr>
          <p:cNvPr id="31" name="Espace réservé du contenu 2">
            <a:extLst>
              <a:ext uri="{FF2B5EF4-FFF2-40B4-BE49-F238E27FC236}">
                <a16:creationId xmlns:a16="http://schemas.microsoft.com/office/drawing/2014/main" id="{B5B2AFE1-6D1D-7C46-A879-F9D95E407F9A}"/>
              </a:ext>
            </a:extLst>
          </p:cNvPr>
          <p:cNvSpPr txBox="1">
            <a:spLocks/>
          </p:cNvSpPr>
          <p:nvPr/>
        </p:nvSpPr>
        <p:spPr>
          <a:xfrm>
            <a:off x="2508905" y="219936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5"/>
                </a:solidFill>
              </a:rPr>
              <a:t>88,0%</a:t>
            </a:r>
          </a:p>
        </p:txBody>
      </p:sp>
      <p:cxnSp>
        <p:nvCxnSpPr>
          <p:cNvPr id="33" name="Connecteur droit 32">
            <a:extLst>
              <a:ext uri="{FF2B5EF4-FFF2-40B4-BE49-F238E27FC236}">
                <a16:creationId xmlns:a16="http://schemas.microsoft.com/office/drawing/2014/main" id="{39D415B9-0A37-2F47-A071-F2E50ABB44E8}"/>
              </a:ext>
            </a:extLst>
          </p:cNvPr>
          <p:cNvCxnSpPr>
            <a:cxnSpLocks/>
          </p:cNvCxnSpPr>
          <p:nvPr/>
        </p:nvCxnSpPr>
        <p:spPr>
          <a:xfrm flipV="1">
            <a:off x="2609511" y="2083324"/>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sp>
        <p:nvSpPr>
          <p:cNvPr id="45" name="Espace réservé du contenu 2">
            <a:extLst>
              <a:ext uri="{FF2B5EF4-FFF2-40B4-BE49-F238E27FC236}">
                <a16:creationId xmlns:a16="http://schemas.microsoft.com/office/drawing/2014/main" id="{D2CA1772-7DAD-824E-A90D-5284132264F4}"/>
              </a:ext>
            </a:extLst>
          </p:cNvPr>
          <p:cNvSpPr txBox="1">
            <a:spLocks/>
          </p:cNvSpPr>
          <p:nvPr/>
        </p:nvSpPr>
        <p:spPr>
          <a:xfrm>
            <a:off x="6702166" y="2146305"/>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3"/>
                </a:solidFill>
              </a:rPr>
              <a:t>89,5%</a:t>
            </a:r>
          </a:p>
        </p:txBody>
      </p:sp>
      <p:sp>
        <p:nvSpPr>
          <p:cNvPr id="46" name="Espace réservé du contenu 2">
            <a:extLst>
              <a:ext uri="{FF2B5EF4-FFF2-40B4-BE49-F238E27FC236}">
                <a16:creationId xmlns:a16="http://schemas.microsoft.com/office/drawing/2014/main" id="{71AF96CB-C511-4F4C-A838-30B398EC273D}"/>
              </a:ext>
            </a:extLst>
          </p:cNvPr>
          <p:cNvSpPr txBox="1">
            <a:spLocks/>
          </p:cNvSpPr>
          <p:nvPr/>
        </p:nvSpPr>
        <p:spPr>
          <a:xfrm>
            <a:off x="6674777" y="2516687"/>
            <a:ext cx="743169"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b="1" dirty="0">
                <a:solidFill>
                  <a:schemeClr val="accent5"/>
                </a:solidFill>
              </a:rPr>
              <a:t>79,6%</a:t>
            </a:r>
          </a:p>
        </p:txBody>
      </p:sp>
      <p:cxnSp>
        <p:nvCxnSpPr>
          <p:cNvPr id="47" name="Connecteur droit 46">
            <a:extLst>
              <a:ext uri="{FF2B5EF4-FFF2-40B4-BE49-F238E27FC236}">
                <a16:creationId xmlns:a16="http://schemas.microsoft.com/office/drawing/2014/main" id="{67D1D6FD-CC60-4643-9957-373CC215E2AE}"/>
              </a:ext>
            </a:extLst>
          </p:cNvPr>
          <p:cNvCxnSpPr>
            <a:cxnSpLocks/>
          </p:cNvCxnSpPr>
          <p:nvPr/>
        </p:nvCxnSpPr>
        <p:spPr>
          <a:xfrm flipV="1">
            <a:off x="6808310" y="2082846"/>
            <a:ext cx="0" cy="1582055"/>
          </a:xfrm>
          <a:prstGeom prst="line">
            <a:avLst/>
          </a:prstGeom>
          <a:ln>
            <a:solidFill>
              <a:schemeClr val="accent3"/>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14" name="Tableau 13"/>
          <p:cNvGraphicFramePr>
            <a:graphicFrameLocks noGrp="1"/>
          </p:cNvGraphicFramePr>
          <p:nvPr>
            <p:extLst/>
          </p:nvPr>
        </p:nvGraphicFramePr>
        <p:xfrm>
          <a:off x="1064004" y="2891742"/>
          <a:ext cx="1452953" cy="768611"/>
        </p:xfrm>
        <a:graphic>
          <a:graphicData uri="http://schemas.openxmlformats.org/drawingml/2006/table">
            <a:tbl>
              <a:tblPr firstRow="1" bandRow="1">
                <a:tableStyleId>{5C22544A-7EE6-4342-B048-85BDC9FD1C3A}</a:tableStyleId>
              </a:tblPr>
              <a:tblGrid>
                <a:gridCol w="857484">
                  <a:extLst>
                    <a:ext uri="{9D8B030D-6E8A-4147-A177-3AD203B41FA5}">
                      <a16:colId xmlns:a16="http://schemas.microsoft.com/office/drawing/2014/main" val="20000"/>
                    </a:ext>
                  </a:extLst>
                </a:gridCol>
                <a:gridCol w="595469">
                  <a:extLst>
                    <a:ext uri="{9D8B030D-6E8A-4147-A177-3AD203B41FA5}">
                      <a16:colId xmlns:a16="http://schemas.microsoft.com/office/drawing/2014/main" val="20002"/>
                    </a:ext>
                  </a:extLst>
                </a:gridCol>
              </a:tblGrid>
              <a:tr h="160835">
                <a:tc>
                  <a:txBody>
                    <a:bodyPr/>
                    <a:lstStyle/>
                    <a:p>
                      <a:pPr algn="ctr"/>
                      <a:endParaRPr lang="fr-FR" sz="700" b="0"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7489">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dirty="0" err="1">
                          <a:solidFill>
                            <a:schemeClr val="bg1"/>
                          </a:solidFill>
                          <a:latin typeface="Arial" panose="020B0604020202020204" pitchFamily="34" charset="0"/>
                          <a:cs typeface="Arial" panose="020B0604020202020204" pitchFamily="34" charset="0"/>
                        </a:rPr>
                        <a:t>Capecitabine</a:t>
                      </a:r>
                      <a:endParaRPr lang="fr-FR" sz="800" b="1"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dirty="0">
                          <a:solidFill>
                            <a:schemeClr val="bg2"/>
                          </a:solidFill>
                          <a:latin typeface="Arial" panose="020B0604020202020204" pitchFamily="34" charset="0"/>
                          <a:cs typeface="Arial" panose="020B0604020202020204" pitchFamily="34" charset="0"/>
                        </a:rPr>
                        <a:t>58</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7489">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2"/>
                          </a:solidFill>
                          <a:latin typeface="Arial" panose="020B0604020202020204" pitchFamily="34" charset="0"/>
                          <a:cs typeface="Arial" panose="020B0604020202020204" pitchFamily="34" charset="0"/>
                        </a:rPr>
                        <a:t>46</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2798">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dirty="0">
                          <a:solidFill>
                            <a:schemeClr val="bg2"/>
                          </a:solidFill>
                          <a:latin typeface="Arial" panose="020B0604020202020204" pitchFamily="34" charset="0"/>
                          <a:cs typeface="Arial" panose="020B0604020202020204" pitchFamily="34" charset="0"/>
                        </a:rPr>
                        <a:t>HR (95% CI) </a:t>
                      </a:r>
                      <a:r>
                        <a:rPr lang="fr-FR" sz="800" b="1" dirty="0">
                          <a:solidFill>
                            <a:schemeClr val="bg2"/>
                          </a:solidFill>
                          <a:latin typeface="Arial" panose="020B0604020202020204" pitchFamily="34" charset="0"/>
                          <a:cs typeface="Arial" panose="020B0604020202020204" pitchFamily="34" charset="0"/>
                        </a:rPr>
                        <a:t>1,23</a:t>
                      </a:r>
                      <a:r>
                        <a:rPr lang="fr-FR" sz="800" b="1" baseline="0" dirty="0">
                          <a:solidFill>
                            <a:schemeClr val="bg2"/>
                          </a:solidFill>
                          <a:latin typeface="Arial" panose="020B0604020202020204" pitchFamily="34" charset="0"/>
                          <a:cs typeface="Arial" panose="020B0604020202020204" pitchFamily="34" charset="0"/>
                        </a:rPr>
                        <a:t> (0,84-1,82) </a:t>
                      </a:r>
                      <a:br>
                        <a:rPr lang="fr-FR" sz="800" b="1" baseline="0" dirty="0">
                          <a:solidFill>
                            <a:schemeClr val="bg2"/>
                          </a:solidFill>
                          <a:latin typeface="Arial" panose="020B0604020202020204" pitchFamily="34" charset="0"/>
                          <a:cs typeface="Arial" panose="020B0604020202020204" pitchFamily="34" charset="0"/>
                        </a:rPr>
                      </a:br>
                      <a:r>
                        <a:rPr lang="fr-FR" sz="800" b="1" i="1" baseline="0" dirty="0">
                          <a:solidFill>
                            <a:schemeClr val="bg2"/>
                          </a:solidFill>
                          <a:latin typeface="Arial" panose="020B0604020202020204" pitchFamily="34" charset="0"/>
                          <a:cs typeface="Arial" panose="020B0604020202020204" pitchFamily="34" charset="0"/>
                        </a:rPr>
                        <a:t>p</a:t>
                      </a:r>
                      <a:r>
                        <a:rPr lang="fr-FR" sz="800" b="1" baseline="0" dirty="0">
                          <a:solidFill>
                            <a:schemeClr val="bg2"/>
                          </a:solidFill>
                          <a:latin typeface="Arial" panose="020B0604020202020204" pitchFamily="34" charset="0"/>
                          <a:cs typeface="Arial" panose="020B0604020202020204" pitchFamily="34" charset="0"/>
                        </a:rPr>
                        <a:t>=0,286</a:t>
                      </a:r>
                      <a:endParaRPr lang="fr-FR" sz="800" b="1" dirty="0">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Tableau 28">
            <a:extLst>
              <a:ext uri="{FF2B5EF4-FFF2-40B4-BE49-F238E27FC236}">
                <a16:creationId xmlns:a16="http://schemas.microsoft.com/office/drawing/2014/main" id="{8B5DBA45-B7EC-584E-82CF-B70850E5FDEE}"/>
              </a:ext>
            </a:extLst>
          </p:cNvPr>
          <p:cNvGraphicFramePr>
            <a:graphicFrameLocks noGrp="1"/>
          </p:cNvGraphicFramePr>
          <p:nvPr>
            <p:extLst/>
          </p:nvPr>
        </p:nvGraphicFramePr>
        <p:xfrm>
          <a:off x="5259794" y="2836784"/>
          <a:ext cx="1480371" cy="829571"/>
        </p:xfrm>
        <a:graphic>
          <a:graphicData uri="http://schemas.openxmlformats.org/drawingml/2006/table">
            <a:tbl>
              <a:tblPr firstRow="1" bandRow="1">
                <a:tableStyleId>{5C22544A-7EE6-4342-B048-85BDC9FD1C3A}</a:tableStyleId>
              </a:tblPr>
              <a:tblGrid>
                <a:gridCol w="857484">
                  <a:extLst>
                    <a:ext uri="{9D8B030D-6E8A-4147-A177-3AD203B41FA5}">
                      <a16:colId xmlns:a16="http://schemas.microsoft.com/office/drawing/2014/main" val="20000"/>
                    </a:ext>
                  </a:extLst>
                </a:gridCol>
                <a:gridCol w="622887">
                  <a:extLst>
                    <a:ext uri="{9D8B030D-6E8A-4147-A177-3AD203B41FA5}">
                      <a16:colId xmlns:a16="http://schemas.microsoft.com/office/drawing/2014/main" val="20002"/>
                    </a:ext>
                  </a:extLst>
                </a:gridCol>
              </a:tblGrid>
              <a:tr h="173591">
                <a:tc>
                  <a:txBody>
                    <a:bodyPr/>
                    <a:lstStyle/>
                    <a:p>
                      <a:pPr algn="ctr"/>
                      <a:endParaRPr lang="fr-FR" sz="700" b="0"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dirty="0">
                          <a:solidFill>
                            <a:schemeClr val="bg1"/>
                          </a:solidFill>
                          <a:latin typeface="Arial" panose="020B0604020202020204" pitchFamily="34" charset="0"/>
                          <a:cs typeface="Arial" panose="020B0604020202020204" pitchFamily="34" charset="0"/>
                        </a:rPr>
                        <a:t>Evénement</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80773">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dirty="0" err="1">
                          <a:solidFill>
                            <a:schemeClr val="bg1"/>
                          </a:solidFill>
                          <a:latin typeface="Arial" panose="020B0604020202020204" pitchFamily="34" charset="0"/>
                          <a:cs typeface="Arial" panose="020B0604020202020204" pitchFamily="34" charset="0"/>
                        </a:rPr>
                        <a:t>Capecitabine</a:t>
                      </a:r>
                      <a:endParaRPr lang="fr-FR" sz="800" b="1" dirty="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lnSpc>
                          <a:spcPts val="1100"/>
                        </a:lnSpc>
                      </a:pPr>
                      <a:r>
                        <a:rPr lang="fr-FR" sz="800" b="1" dirty="0">
                          <a:solidFill>
                            <a:schemeClr val="bg2"/>
                          </a:solidFill>
                          <a:latin typeface="Arial" panose="020B0604020202020204" pitchFamily="34" charset="0"/>
                          <a:cs typeface="Arial" panose="020B0604020202020204" pitchFamily="34" charset="0"/>
                        </a:rPr>
                        <a:t>13</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0773">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1"/>
                          </a:solidFill>
                          <a:latin typeface="Arial" panose="020B0604020202020204" pitchFamily="34" charset="0"/>
                          <a:cs typeface="Arial" panose="020B0604020202020204" pitchFamily="34" charset="0"/>
                        </a:rPr>
                        <a:t>Observation</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dirty="0">
                          <a:solidFill>
                            <a:schemeClr val="bg2"/>
                          </a:solidFill>
                          <a:latin typeface="Arial" panose="020B0604020202020204" pitchFamily="34" charset="0"/>
                          <a:cs typeface="Arial" panose="020B0604020202020204" pitchFamily="34" charset="0"/>
                        </a:rPr>
                        <a:t>27</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94434">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0" dirty="0">
                          <a:solidFill>
                            <a:schemeClr val="bg2"/>
                          </a:solidFill>
                          <a:latin typeface="Arial" panose="020B0604020202020204" pitchFamily="34" charset="0"/>
                          <a:cs typeface="Arial" panose="020B0604020202020204" pitchFamily="34" charset="0"/>
                        </a:rPr>
                        <a:t>HR (95% CI) </a:t>
                      </a:r>
                      <a:r>
                        <a:rPr lang="fr-FR" sz="800" b="1" dirty="0">
                          <a:solidFill>
                            <a:schemeClr val="bg2"/>
                          </a:solidFill>
                          <a:latin typeface="Arial" panose="020B0604020202020204" pitchFamily="34" charset="0"/>
                          <a:cs typeface="Arial" panose="020B0604020202020204" pitchFamily="34" charset="0"/>
                        </a:rPr>
                        <a:t>0,42</a:t>
                      </a:r>
                      <a:r>
                        <a:rPr lang="fr-FR" sz="800" b="1" baseline="0" dirty="0">
                          <a:solidFill>
                            <a:schemeClr val="bg2"/>
                          </a:solidFill>
                          <a:latin typeface="Arial" panose="020B0604020202020204" pitchFamily="34" charset="0"/>
                          <a:cs typeface="Arial" panose="020B0604020202020204" pitchFamily="34" charset="0"/>
                        </a:rPr>
                        <a:t> (0,21-0,81) </a:t>
                      </a:r>
                      <a:br>
                        <a:rPr lang="fr-FR" sz="800" b="1" baseline="0" dirty="0">
                          <a:solidFill>
                            <a:schemeClr val="bg2"/>
                          </a:solidFill>
                          <a:latin typeface="Arial" panose="020B0604020202020204" pitchFamily="34" charset="0"/>
                          <a:cs typeface="Arial" panose="020B0604020202020204" pitchFamily="34" charset="0"/>
                        </a:rPr>
                      </a:br>
                      <a:r>
                        <a:rPr lang="fr-FR" sz="800" b="1" i="1" baseline="0" dirty="0">
                          <a:solidFill>
                            <a:schemeClr val="bg2"/>
                          </a:solidFill>
                          <a:latin typeface="Arial" panose="020B0604020202020204" pitchFamily="34" charset="0"/>
                          <a:cs typeface="Arial" panose="020B0604020202020204" pitchFamily="34" charset="0"/>
                        </a:rPr>
                        <a:t>p</a:t>
                      </a:r>
                      <a:r>
                        <a:rPr lang="fr-FR" sz="800" b="1" baseline="0" dirty="0">
                          <a:solidFill>
                            <a:schemeClr val="bg2"/>
                          </a:solidFill>
                          <a:latin typeface="Arial" panose="020B0604020202020204" pitchFamily="34" charset="0"/>
                          <a:cs typeface="Arial" panose="020B0604020202020204" pitchFamily="34" charset="0"/>
                        </a:rPr>
                        <a:t>=0,0,07</a:t>
                      </a:r>
                      <a:endParaRPr lang="fr-FR" sz="800" b="1" dirty="0">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grpSp>
        <p:nvGrpSpPr>
          <p:cNvPr id="49" name="Groupe 48">
            <a:extLst>
              <a:ext uri="{FF2B5EF4-FFF2-40B4-BE49-F238E27FC236}">
                <a16:creationId xmlns:a16="http://schemas.microsoft.com/office/drawing/2014/main" id="{8327BC6E-125F-9448-9828-F04078D6A09E}"/>
              </a:ext>
            </a:extLst>
          </p:cNvPr>
          <p:cNvGrpSpPr/>
          <p:nvPr/>
        </p:nvGrpSpPr>
        <p:grpSpPr>
          <a:xfrm>
            <a:off x="1019682" y="2046115"/>
            <a:ext cx="3195686" cy="695134"/>
            <a:chOff x="150829" y="-424206"/>
            <a:chExt cx="8606672" cy="2017336"/>
          </a:xfrm>
        </p:grpSpPr>
        <p:sp>
          <p:nvSpPr>
            <p:cNvPr id="50" name="Forme libre 49">
              <a:extLst>
                <a:ext uri="{FF2B5EF4-FFF2-40B4-BE49-F238E27FC236}">
                  <a16:creationId xmlns:a16="http://schemas.microsoft.com/office/drawing/2014/main" id="{9E7AC6EA-E51E-6348-8A87-34B2C07E9E65}"/>
                </a:ext>
              </a:extLst>
            </p:cNvPr>
            <p:cNvSpPr/>
            <p:nvPr/>
          </p:nvSpPr>
          <p:spPr>
            <a:xfrm>
              <a:off x="160256" y="-414779"/>
              <a:ext cx="8587818" cy="1696824"/>
            </a:xfrm>
            <a:custGeom>
              <a:avLst/>
              <a:gdLst>
                <a:gd name="connsiteX0" fmla="*/ 0 w 8587818"/>
                <a:gd name="connsiteY0" fmla="*/ 0 h 1696824"/>
                <a:gd name="connsiteX1" fmla="*/ 0 w 8587818"/>
                <a:gd name="connsiteY1" fmla="*/ 0 h 1696824"/>
                <a:gd name="connsiteX2" fmla="*/ 75414 w 8587818"/>
                <a:gd name="connsiteY2" fmla="*/ 28280 h 1696824"/>
                <a:gd name="connsiteX3" fmla="*/ 103695 w 8587818"/>
                <a:gd name="connsiteY3" fmla="*/ 37707 h 1696824"/>
                <a:gd name="connsiteX4" fmla="*/ 160255 w 8587818"/>
                <a:gd name="connsiteY4" fmla="*/ 47134 h 1696824"/>
                <a:gd name="connsiteX5" fmla="*/ 197963 w 8587818"/>
                <a:gd name="connsiteY5" fmla="*/ 56560 h 1696824"/>
                <a:gd name="connsiteX6" fmla="*/ 245097 w 8587818"/>
                <a:gd name="connsiteY6" fmla="*/ 65987 h 1696824"/>
                <a:gd name="connsiteX7" fmla="*/ 301657 w 8587818"/>
                <a:gd name="connsiteY7" fmla="*/ 75414 h 1696824"/>
                <a:gd name="connsiteX8" fmla="*/ 358218 w 8587818"/>
                <a:gd name="connsiteY8" fmla="*/ 94268 h 1696824"/>
                <a:gd name="connsiteX9" fmla="*/ 414779 w 8587818"/>
                <a:gd name="connsiteY9" fmla="*/ 113121 h 1696824"/>
                <a:gd name="connsiteX10" fmla="*/ 443059 w 8587818"/>
                <a:gd name="connsiteY10" fmla="*/ 122548 h 1696824"/>
                <a:gd name="connsiteX11" fmla="*/ 518474 w 8587818"/>
                <a:gd name="connsiteY11" fmla="*/ 131975 h 1696824"/>
                <a:gd name="connsiteX12" fmla="*/ 546754 w 8587818"/>
                <a:gd name="connsiteY12" fmla="*/ 141402 h 1696824"/>
                <a:gd name="connsiteX13" fmla="*/ 659876 w 8587818"/>
                <a:gd name="connsiteY13" fmla="*/ 160255 h 1696824"/>
                <a:gd name="connsiteX14" fmla="*/ 725864 w 8587818"/>
                <a:gd name="connsiteY14" fmla="*/ 179109 h 1696824"/>
                <a:gd name="connsiteX15" fmla="*/ 782424 w 8587818"/>
                <a:gd name="connsiteY15" fmla="*/ 197963 h 1696824"/>
                <a:gd name="connsiteX16" fmla="*/ 838985 w 8587818"/>
                <a:gd name="connsiteY16" fmla="*/ 216816 h 1696824"/>
                <a:gd name="connsiteX17" fmla="*/ 867266 w 8587818"/>
                <a:gd name="connsiteY17" fmla="*/ 235670 h 1696824"/>
                <a:gd name="connsiteX18" fmla="*/ 923826 w 8587818"/>
                <a:gd name="connsiteY18" fmla="*/ 254523 h 1696824"/>
                <a:gd name="connsiteX19" fmla="*/ 952107 w 8587818"/>
                <a:gd name="connsiteY19" fmla="*/ 263950 h 1696824"/>
                <a:gd name="connsiteX20" fmla="*/ 1065229 w 8587818"/>
                <a:gd name="connsiteY20" fmla="*/ 301657 h 1696824"/>
                <a:gd name="connsiteX21" fmla="*/ 1093509 w 8587818"/>
                <a:gd name="connsiteY21" fmla="*/ 311084 h 1696824"/>
                <a:gd name="connsiteX22" fmla="*/ 1121789 w 8587818"/>
                <a:gd name="connsiteY22" fmla="*/ 320511 h 1696824"/>
                <a:gd name="connsiteX23" fmla="*/ 1168923 w 8587818"/>
                <a:gd name="connsiteY23" fmla="*/ 367645 h 1696824"/>
                <a:gd name="connsiteX24" fmla="*/ 1187777 w 8587818"/>
                <a:gd name="connsiteY24" fmla="*/ 395925 h 1696824"/>
                <a:gd name="connsiteX25" fmla="*/ 1244338 w 8587818"/>
                <a:gd name="connsiteY25" fmla="*/ 433633 h 1696824"/>
                <a:gd name="connsiteX26" fmla="*/ 1272618 w 8587818"/>
                <a:gd name="connsiteY26" fmla="*/ 452486 h 1696824"/>
                <a:gd name="connsiteX27" fmla="*/ 1329179 w 8587818"/>
                <a:gd name="connsiteY27" fmla="*/ 471340 h 1696824"/>
                <a:gd name="connsiteX28" fmla="*/ 1442301 w 8587818"/>
                <a:gd name="connsiteY28" fmla="*/ 546754 h 1696824"/>
                <a:gd name="connsiteX29" fmla="*/ 1470581 w 8587818"/>
                <a:gd name="connsiteY29" fmla="*/ 565608 h 1696824"/>
                <a:gd name="connsiteX30" fmla="*/ 1555422 w 8587818"/>
                <a:gd name="connsiteY30" fmla="*/ 593888 h 1696824"/>
                <a:gd name="connsiteX31" fmla="*/ 1583703 w 8587818"/>
                <a:gd name="connsiteY31" fmla="*/ 603315 h 1696824"/>
                <a:gd name="connsiteX32" fmla="*/ 1611983 w 8587818"/>
                <a:gd name="connsiteY32" fmla="*/ 612742 h 1696824"/>
                <a:gd name="connsiteX33" fmla="*/ 1743958 w 8587818"/>
                <a:gd name="connsiteY33" fmla="*/ 631595 h 1696824"/>
                <a:gd name="connsiteX34" fmla="*/ 1866507 w 8587818"/>
                <a:gd name="connsiteY34" fmla="*/ 650449 h 1696824"/>
                <a:gd name="connsiteX35" fmla="*/ 1894787 w 8587818"/>
                <a:gd name="connsiteY35" fmla="*/ 659876 h 1696824"/>
                <a:gd name="connsiteX36" fmla="*/ 1979629 w 8587818"/>
                <a:gd name="connsiteY36" fmla="*/ 669303 h 1696824"/>
                <a:gd name="connsiteX37" fmla="*/ 2149311 w 8587818"/>
                <a:gd name="connsiteY37" fmla="*/ 829558 h 1696824"/>
                <a:gd name="connsiteX38" fmla="*/ 2281286 w 8587818"/>
                <a:gd name="connsiteY38" fmla="*/ 838985 h 1696824"/>
                <a:gd name="connsiteX39" fmla="*/ 2337847 w 8587818"/>
                <a:gd name="connsiteY39" fmla="*/ 857839 h 1696824"/>
                <a:gd name="connsiteX40" fmla="*/ 2394408 w 8587818"/>
                <a:gd name="connsiteY40" fmla="*/ 876692 h 1696824"/>
                <a:gd name="connsiteX41" fmla="*/ 2422688 w 8587818"/>
                <a:gd name="connsiteY41" fmla="*/ 886119 h 1696824"/>
                <a:gd name="connsiteX42" fmla="*/ 2545237 w 8587818"/>
                <a:gd name="connsiteY42" fmla="*/ 904973 h 1696824"/>
                <a:gd name="connsiteX43" fmla="*/ 2601798 w 8587818"/>
                <a:gd name="connsiteY43" fmla="*/ 923826 h 1696824"/>
                <a:gd name="connsiteX44" fmla="*/ 2630078 w 8587818"/>
                <a:gd name="connsiteY44" fmla="*/ 933253 h 1696824"/>
                <a:gd name="connsiteX45" fmla="*/ 2667785 w 8587818"/>
                <a:gd name="connsiteY45" fmla="*/ 942680 h 1696824"/>
                <a:gd name="connsiteX46" fmla="*/ 2724346 w 8587818"/>
                <a:gd name="connsiteY46" fmla="*/ 961534 h 1696824"/>
                <a:gd name="connsiteX47" fmla="*/ 2931736 w 8587818"/>
                <a:gd name="connsiteY47" fmla="*/ 970960 h 1696824"/>
                <a:gd name="connsiteX48" fmla="*/ 3073138 w 8587818"/>
                <a:gd name="connsiteY48" fmla="*/ 989814 h 1696824"/>
                <a:gd name="connsiteX49" fmla="*/ 3129699 w 8587818"/>
                <a:gd name="connsiteY49" fmla="*/ 1008668 h 1696824"/>
                <a:gd name="connsiteX50" fmla="*/ 3157979 w 8587818"/>
                <a:gd name="connsiteY50" fmla="*/ 1018094 h 1696824"/>
                <a:gd name="connsiteX51" fmla="*/ 3205113 w 8587818"/>
                <a:gd name="connsiteY51" fmla="*/ 1027521 h 1696824"/>
                <a:gd name="connsiteX52" fmla="*/ 3506771 w 8587818"/>
                <a:gd name="connsiteY52" fmla="*/ 1046375 h 1696824"/>
                <a:gd name="connsiteX53" fmla="*/ 3704734 w 8587818"/>
                <a:gd name="connsiteY53" fmla="*/ 1074655 h 1696824"/>
                <a:gd name="connsiteX54" fmla="*/ 3761295 w 8587818"/>
                <a:gd name="connsiteY54" fmla="*/ 1093509 h 1696824"/>
                <a:gd name="connsiteX55" fmla="*/ 3855563 w 8587818"/>
                <a:gd name="connsiteY55" fmla="*/ 1121789 h 1696824"/>
                <a:gd name="connsiteX56" fmla="*/ 3883843 w 8587818"/>
                <a:gd name="connsiteY56" fmla="*/ 1131216 h 1696824"/>
                <a:gd name="connsiteX57" fmla="*/ 3912123 w 8587818"/>
                <a:gd name="connsiteY57" fmla="*/ 1140643 h 1696824"/>
                <a:gd name="connsiteX58" fmla="*/ 4044099 w 8587818"/>
                <a:gd name="connsiteY58" fmla="*/ 1150070 h 1696824"/>
                <a:gd name="connsiteX59" fmla="*/ 4166647 w 8587818"/>
                <a:gd name="connsiteY59" fmla="*/ 1168923 h 1696824"/>
                <a:gd name="connsiteX60" fmla="*/ 4232635 w 8587818"/>
                <a:gd name="connsiteY60" fmla="*/ 1178350 h 1696824"/>
                <a:gd name="connsiteX61" fmla="*/ 4308049 w 8587818"/>
                <a:gd name="connsiteY61" fmla="*/ 1197204 h 1696824"/>
                <a:gd name="connsiteX62" fmla="*/ 4374037 w 8587818"/>
                <a:gd name="connsiteY62" fmla="*/ 1216057 h 1696824"/>
                <a:gd name="connsiteX63" fmla="*/ 4534292 w 8587818"/>
                <a:gd name="connsiteY63" fmla="*/ 1234911 h 1696824"/>
                <a:gd name="connsiteX64" fmla="*/ 4675695 w 8587818"/>
                <a:gd name="connsiteY64" fmla="*/ 1244338 h 1696824"/>
                <a:gd name="connsiteX65" fmla="*/ 4864231 w 8587818"/>
                <a:gd name="connsiteY65" fmla="*/ 1263191 h 1696824"/>
                <a:gd name="connsiteX66" fmla="*/ 4901938 w 8587818"/>
                <a:gd name="connsiteY66" fmla="*/ 1272618 h 1696824"/>
                <a:gd name="connsiteX67" fmla="*/ 5109328 w 8587818"/>
                <a:gd name="connsiteY67" fmla="*/ 1291472 h 1696824"/>
                <a:gd name="connsiteX68" fmla="*/ 5165888 w 8587818"/>
                <a:gd name="connsiteY68" fmla="*/ 1310325 h 1696824"/>
                <a:gd name="connsiteX69" fmla="*/ 5213022 w 8587818"/>
                <a:gd name="connsiteY69" fmla="*/ 1319752 h 1696824"/>
                <a:gd name="connsiteX70" fmla="*/ 5420412 w 8587818"/>
                <a:gd name="connsiteY70" fmla="*/ 1338606 h 1696824"/>
                <a:gd name="connsiteX71" fmla="*/ 5486400 w 8587818"/>
                <a:gd name="connsiteY71" fmla="*/ 1348033 h 1696824"/>
                <a:gd name="connsiteX72" fmla="*/ 5684363 w 8587818"/>
                <a:gd name="connsiteY72" fmla="*/ 1376313 h 1696824"/>
                <a:gd name="connsiteX73" fmla="*/ 5759777 w 8587818"/>
                <a:gd name="connsiteY73" fmla="*/ 1395167 h 1696824"/>
                <a:gd name="connsiteX74" fmla="*/ 5806911 w 8587818"/>
                <a:gd name="connsiteY74" fmla="*/ 1423447 h 1696824"/>
                <a:gd name="connsiteX75" fmla="*/ 6410226 w 8587818"/>
                <a:gd name="connsiteY75" fmla="*/ 1423447 h 1696824"/>
                <a:gd name="connsiteX76" fmla="*/ 6598763 w 8587818"/>
                <a:gd name="connsiteY76" fmla="*/ 1461154 h 1696824"/>
                <a:gd name="connsiteX77" fmla="*/ 6834433 w 8587818"/>
                <a:gd name="connsiteY77" fmla="*/ 1536569 h 1696824"/>
                <a:gd name="connsiteX78" fmla="*/ 6881567 w 8587818"/>
                <a:gd name="connsiteY78" fmla="*/ 1583703 h 1696824"/>
                <a:gd name="connsiteX79" fmla="*/ 7173798 w 8587818"/>
                <a:gd name="connsiteY79" fmla="*/ 1583703 h 1696824"/>
                <a:gd name="connsiteX80" fmla="*/ 7173798 w 8587818"/>
                <a:gd name="connsiteY80" fmla="*/ 1696824 h 1696824"/>
                <a:gd name="connsiteX81" fmla="*/ 8587818 w 8587818"/>
                <a:gd name="connsiteY81" fmla="*/ 1696824 h 169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587818" h="1696824">
                  <a:moveTo>
                    <a:pt x="0" y="0"/>
                  </a:moveTo>
                  <a:lnTo>
                    <a:pt x="0" y="0"/>
                  </a:lnTo>
                  <a:lnTo>
                    <a:pt x="75414" y="28280"/>
                  </a:lnTo>
                  <a:cubicBezTo>
                    <a:pt x="84753" y="31676"/>
                    <a:pt x="93995" y="35551"/>
                    <a:pt x="103695" y="37707"/>
                  </a:cubicBezTo>
                  <a:cubicBezTo>
                    <a:pt x="122353" y="41853"/>
                    <a:pt x="141513" y="43386"/>
                    <a:pt x="160255" y="47134"/>
                  </a:cubicBezTo>
                  <a:cubicBezTo>
                    <a:pt x="172960" y="49675"/>
                    <a:pt x="185315" y="53750"/>
                    <a:pt x="197963" y="56560"/>
                  </a:cubicBezTo>
                  <a:cubicBezTo>
                    <a:pt x="213604" y="60036"/>
                    <a:pt x="229333" y="63121"/>
                    <a:pt x="245097" y="65987"/>
                  </a:cubicBezTo>
                  <a:cubicBezTo>
                    <a:pt x="263902" y="69406"/>
                    <a:pt x="283114" y="70778"/>
                    <a:pt x="301657" y="75414"/>
                  </a:cubicBezTo>
                  <a:cubicBezTo>
                    <a:pt x="320937" y="80234"/>
                    <a:pt x="339364" y="87984"/>
                    <a:pt x="358218" y="94268"/>
                  </a:cubicBezTo>
                  <a:lnTo>
                    <a:pt x="414779" y="113121"/>
                  </a:lnTo>
                  <a:cubicBezTo>
                    <a:pt x="424206" y="116263"/>
                    <a:pt x="433199" y="121315"/>
                    <a:pt x="443059" y="122548"/>
                  </a:cubicBezTo>
                  <a:lnTo>
                    <a:pt x="518474" y="131975"/>
                  </a:lnTo>
                  <a:cubicBezTo>
                    <a:pt x="527901" y="135117"/>
                    <a:pt x="537114" y="138992"/>
                    <a:pt x="546754" y="141402"/>
                  </a:cubicBezTo>
                  <a:cubicBezTo>
                    <a:pt x="583503" y="150589"/>
                    <a:pt x="622643" y="154936"/>
                    <a:pt x="659876" y="160255"/>
                  </a:cubicBezTo>
                  <a:cubicBezTo>
                    <a:pt x="754915" y="191936"/>
                    <a:pt x="607497" y="143598"/>
                    <a:pt x="725864" y="179109"/>
                  </a:cubicBezTo>
                  <a:cubicBezTo>
                    <a:pt x="744899" y="184820"/>
                    <a:pt x="763571" y="191679"/>
                    <a:pt x="782424" y="197963"/>
                  </a:cubicBezTo>
                  <a:cubicBezTo>
                    <a:pt x="782429" y="197965"/>
                    <a:pt x="838980" y="216812"/>
                    <a:pt x="838985" y="216816"/>
                  </a:cubicBezTo>
                  <a:cubicBezTo>
                    <a:pt x="848412" y="223101"/>
                    <a:pt x="856913" y="231069"/>
                    <a:pt x="867266" y="235670"/>
                  </a:cubicBezTo>
                  <a:cubicBezTo>
                    <a:pt x="885426" y="243741"/>
                    <a:pt x="904973" y="248239"/>
                    <a:pt x="923826" y="254523"/>
                  </a:cubicBezTo>
                  <a:lnTo>
                    <a:pt x="952107" y="263950"/>
                  </a:lnTo>
                  <a:lnTo>
                    <a:pt x="1065229" y="301657"/>
                  </a:lnTo>
                  <a:lnTo>
                    <a:pt x="1093509" y="311084"/>
                  </a:lnTo>
                  <a:lnTo>
                    <a:pt x="1121789" y="320511"/>
                  </a:lnTo>
                  <a:cubicBezTo>
                    <a:pt x="1172066" y="395924"/>
                    <a:pt x="1106078" y="304800"/>
                    <a:pt x="1168923" y="367645"/>
                  </a:cubicBezTo>
                  <a:cubicBezTo>
                    <a:pt x="1176934" y="375656"/>
                    <a:pt x="1179251" y="388464"/>
                    <a:pt x="1187777" y="395925"/>
                  </a:cubicBezTo>
                  <a:cubicBezTo>
                    <a:pt x="1204830" y="410846"/>
                    <a:pt x="1225484" y="421064"/>
                    <a:pt x="1244338" y="433633"/>
                  </a:cubicBezTo>
                  <a:cubicBezTo>
                    <a:pt x="1253765" y="439917"/>
                    <a:pt x="1261870" y="448903"/>
                    <a:pt x="1272618" y="452486"/>
                  </a:cubicBezTo>
                  <a:cubicBezTo>
                    <a:pt x="1291472" y="458771"/>
                    <a:pt x="1312643" y="460316"/>
                    <a:pt x="1329179" y="471340"/>
                  </a:cubicBezTo>
                  <a:lnTo>
                    <a:pt x="1442301" y="546754"/>
                  </a:lnTo>
                  <a:cubicBezTo>
                    <a:pt x="1451728" y="553038"/>
                    <a:pt x="1459833" y="562025"/>
                    <a:pt x="1470581" y="565608"/>
                  </a:cubicBezTo>
                  <a:lnTo>
                    <a:pt x="1555422" y="593888"/>
                  </a:lnTo>
                  <a:lnTo>
                    <a:pt x="1583703" y="603315"/>
                  </a:lnTo>
                  <a:cubicBezTo>
                    <a:pt x="1593130" y="606457"/>
                    <a:pt x="1602182" y="611108"/>
                    <a:pt x="1611983" y="612742"/>
                  </a:cubicBezTo>
                  <a:cubicBezTo>
                    <a:pt x="1711343" y="629302"/>
                    <a:pt x="1625972" y="615864"/>
                    <a:pt x="1743958" y="631595"/>
                  </a:cubicBezTo>
                  <a:cubicBezTo>
                    <a:pt x="1804597" y="639680"/>
                    <a:pt x="1808908" y="640849"/>
                    <a:pt x="1866507" y="650449"/>
                  </a:cubicBezTo>
                  <a:cubicBezTo>
                    <a:pt x="1875934" y="653591"/>
                    <a:pt x="1885011" y="658098"/>
                    <a:pt x="1894787" y="659876"/>
                  </a:cubicBezTo>
                  <a:cubicBezTo>
                    <a:pt x="1948778" y="669693"/>
                    <a:pt x="1947912" y="669303"/>
                    <a:pt x="1979629" y="669303"/>
                  </a:cubicBezTo>
                  <a:lnTo>
                    <a:pt x="2149311" y="829558"/>
                  </a:lnTo>
                  <a:cubicBezTo>
                    <a:pt x="2193303" y="832700"/>
                    <a:pt x="2237670" y="832442"/>
                    <a:pt x="2281286" y="838985"/>
                  </a:cubicBezTo>
                  <a:cubicBezTo>
                    <a:pt x="2300940" y="841933"/>
                    <a:pt x="2318993" y="851554"/>
                    <a:pt x="2337847" y="857839"/>
                  </a:cubicBezTo>
                  <a:lnTo>
                    <a:pt x="2394408" y="876692"/>
                  </a:lnTo>
                  <a:cubicBezTo>
                    <a:pt x="2403835" y="879834"/>
                    <a:pt x="2412944" y="884170"/>
                    <a:pt x="2422688" y="886119"/>
                  </a:cubicBezTo>
                  <a:cubicBezTo>
                    <a:pt x="2494664" y="900515"/>
                    <a:pt x="2453923" y="893559"/>
                    <a:pt x="2545237" y="904973"/>
                  </a:cubicBezTo>
                  <a:lnTo>
                    <a:pt x="2601798" y="923826"/>
                  </a:lnTo>
                  <a:cubicBezTo>
                    <a:pt x="2611225" y="926968"/>
                    <a:pt x="2620438" y="930843"/>
                    <a:pt x="2630078" y="933253"/>
                  </a:cubicBezTo>
                  <a:cubicBezTo>
                    <a:pt x="2642647" y="936395"/>
                    <a:pt x="2655376" y="938957"/>
                    <a:pt x="2667785" y="942680"/>
                  </a:cubicBezTo>
                  <a:cubicBezTo>
                    <a:pt x="2686820" y="948391"/>
                    <a:pt x="2704493" y="960632"/>
                    <a:pt x="2724346" y="961534"/>
                  </a:cubicBezTo>
                  <a:lnTo>
                    <a:pt x="2931736" y="970960"/>
                  </a:lnTo>
                  <a:cubicBezTo>
                    <a:pt x="2959983" y="974099"/>
                    <a:pt x="3039287" y="981351"/>
                    <a:pt x="3073138" y="989814"/>
                  </a:cubicBezTo>
                  <a:cubicBezTo>
                    <a:pt x="3092418" y="994634"/>
                    <a:pt x="3110845" y="1002384"/>
                    <a:pt x="3129699" y="1008668"/>
                  </a:cubicBezTo>
                  <a:cubicBezTo>
                    <a:pt x="3139126" y="1011810"/>
                    <a:pt x="3148235" y="1016145"/>
                    <a:pt x="3157979" y="1018094"/>
                  </a:cubicBezTo>
                  <a:cubicBezTo>
                    <a:pt x="3173690" y="1021236"/>
                    <a:pt x="3189309" y="1024887"/>
                    <a:pt x="3205113" y="1027521"/>
                  </a:cubicBezTo>
                  <a:cubicBezTo>
                    <a:pt x="3321897" y="1046985"/>
                    <a:pt x="3344554" y="1039886"/>
                    <a:pt x="3506771" y="1046375"/>
                  </a:cubicBezTo>
                  <a:cubicBezTo>
                    <a:pt x="3565944" y="1051755"/>
                    <a:pt x="3647004" y="1055411"/>
                    <a:pt x="3704734" y="1074655"/>
                  </a:cubicBezTo>
                  <a:cubicBezTo>
                    <a:pt x="3723588" y="1080940"/>
                    <a:pt x="3742015" y="1088689"/>
                    <a:pt x="3761295" y="1093509"/>
                  </a:cubicBezTo>
                  <a:cubicBezTo>
                    <a:pt x="3818278" y="1107755"/>
                    <a:pt x="3786717" y="1098841"/>
                    <a:pt x="3855563" y="1121789"/>
                  </a:cubicBezTo>
                  <a:lnTo>
                    <a:pt x="3883843" y="1131216"/>
                  </a:lnTo>
                  <a:cubicBezTo>
                    <a:pt x="3893270" y="1134358"/>
                    <a:pt x="3902212" y="1139935"/>
                    <a:pt x="3912123" y="1140643"/>
                  </a:cubicBezTo>
                  <a:lnTo>
                    <a:pt x="4044099" y="1150070"/>
                  </a:lnTo>
                  <a:cubicBezTo>
                    <a:pt x="4235461" y="1177408"/>
                    <a:pt x="3996594" y="1142762"/>
                    <a:pt x="4166647" y="1168923"/>
                  </a:cubicBezTo>
                  <a:cubicBezTo>
                    <a:pt x="4188608" y="1172301"/>
                    <a:pt x="4210639" y="1175208"/>
                    <a:pt x="4232635" y="1178350"/>
                  </a:cubicBezTo>
                  <a:cubicBezTo>
                    <a:pt x="4297277" y="1199898"/>
                    <a:pt x="4217049" y="1174454"/>
                    <a:pt x="4308049" y="1197204"/>
                  </a:cubicBezTo>
                  <a:cubicBezTo>
                    <a:pt x="4361899" y="1210667"/>
                    <a:pt x="4309378" y="1204301"/>
                    <a:pt x="4374037" y="1216057"/>
                  </a:cubicBezTo>
                  <a:cubicBezTo>
                    <a:pt x="4417994" y="1224049"/>
                    <a:pt x="4493658" y="1231660"/>
                    <a:pt x="4534292" y="1234911"/>
                  </a:cubicBezTo>
                  <a:cubicBezTo>
                    <a:pt x="4581381" y="1238678"/>
                    <a:pt x="4628629" y="1240304"/>
                    <a:pt x="4675695" y="1244338"/>
                  </a:cubicBezTo>
                  <a:cubicBezTo>
                    <a:pt x="4738623" y="1249732"/>
                    <a:pt x="4864231" y="1263191"/>
                    <a:pt x="4864231" y="1263191"/>
                  </a:cubicBezTo>
                  <a:cubicBezTo>
                    <a:pt x="4876800" y="1266333"/>
                    <a:pt x="4889158" y="1270488"/>
                    <a:pt x="4901938" y="1272618"/>
                  </a:cubicBezTo>
                  <a:cubicBezTo>
                    <a:pt x="4968976" y="1283791"/>
                    <a:pt x="5042854" y="1286724"/>
                    <a:pt x="5109328" y="1291472"/>
                  </a:cubicBezTo>
                  <a:cubicBezTo>
                    <a:pt x="5128181" y="1297756"/>
                    <a:pt x="5146401" y="1306427"/>
                    <a:pt x="5165888" y="1310325"/>
                  </a:cubicBezTo>
                  <a:cubicBezTo>
                    <a:pt x="5181599" y="1313467"/>
                    <a:pt x="5197140" y="1317634"/>
                    <a:pt x="5213022" y="1319752"/>
                  </a:cubicBezTo>
                  <a:cubicBezTo>
                    <a:pt x="5282566" y="1329025"/>
                    <a:pt x="5350556" y="1331253"/>
                    <a:pt x="5420412" y="1338606"/>
                  </a:cubicBezTo>
                  <a:cubicBezTo>
                    <a:pt x="5442509" y="1340932"/>
                    <a:pt x="5464367" y="1345159"/>
                    <a:pt x="5486400" y="1348033"/>
                  </a:cubicBezTo>
                  <a:cubicBezTo>
                    <a:pt x="5568274" y="1358712"/>
                    <a:pt x="5614378" y="1360162"/>
                    <a:pt x="5684363" y="1376313"/>
                  </a:cubicBezTo>
                  <a:cubicBezTo>
                    <a:pt x="5709611" y="1382140"/>
                    <a:pt x="5759777" y="1395167"/>
                    <a:pt x="5759777" y="1395167"/>
                  </a:cubicBezTo>
                  <a:cubicBezTo>
                    <a:pt x="5793903" y="1417918"/>
                    <a:pt x="5777924" y="1408953"/>
                    <a:pt x="5806911" y="1423447"/>
                  </a:cubicBezTo>
                  <a:lnTo>
                    <a:pt x="6410226" y="1423447"/>
                  </a:lnTo>
                  <a:lnTo>
                    <a:pt x="6598763" y="1461154"/>
                  </a:lnTo>
                  <a:lnTo>
                    <a:pt x="6834433" y="1536569"/>
                  </a:lnTo>
                  <a:lnTo>
                    <a:pt x="6881567" y="1583703"/>
                  </a:lnTo>
                  <a:lnTo>
                    <a:pt x="7173798" y="1583703"/>
                  </a:lnTo>
                  <a:lnTo>
                    <a:pt x="7173798" y="1696824"/>
                  </a:lnTo>
                  <a:lnTo>
                    <a:pt x="8587818" y="1696824"/>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1" name="Forme libre 50">
              <a:extLst>
                <a:ext uri="{FF2B5EF4-FFF2-40B4-BE49-F238E27FC236}">
                  <a16:creationId xmlns:a16="http://schemas.microsoft.com/office/drawing/2014/main" id="{4EC3D5BF-CA13-AD4F-ACDB-658936BB3999}"/>
                </a:ext>
              </a:extLst>
            </p:cNvPr>
            <p:cNvSpPr/>
            <p:nvPr/>
          </p:nvSpPr>
          <p:spPr>
            <a:xfrm>
              <a:off x="150829" y="-424206"/>
              <a:ext cx="8606672" cy="2017336"/>
            </a:xfrm>
            <a:custGeom>
              <a:avLst/>
              <a:gdLst>
                <a:gd name="connsiteX0" fmla="*/ 0 w 8606672"/>
                <a:gd name="connsiteY0" fmla="*/ 0 h 2017336"/>
                <a:gd name="connsiteX1" fmla="*/ 0 w 8606672"/>
                <a:gd name="connsiteY1" fmla="*/ 0 h 2017336"/>
                <a:gd name="connsiteX2" fmla="*/ 65987 w 8606672"/>
                <a:gd name="connsiteY2" fmla="*/ 56561 h 2017336"/>
                <a:gd name="connsiteX3" fmla="*/ 75414 w 8606672"/>
                <a:gd name="connsiteY3" fmla="*/ 84841 h 2017336"/>
                <a:gd name="connsiteX4" fmla="*/ 122548 w 8606672"/>
                <a:gd name="connsiteY4" fmla="*/ 131975 h 2017336"/>
                <a:gd name="connsiteX5" fmla="*/ 197963 w 8606672"/>
                <a:gd name="connsiteY5" fmla="*/ 197963 h 2017336"/>
                <a:gd name="connsiteX6" fmla="*/ 254524 w 8606672"/>
                <a:gd name="connsiteY6" fmla="*/ 235670 h 2017336"/>
                <a:gd name="connsiteX7" fmla="*/ 311084 w 8606672"/>
                <a:gd name="connsiteY7" fmla="*/ 263950 h 2017336"/>
                <a:gd name="connsiteX8" fmla="*/ 339365 w 8606672"/>
                <a:gd name="connsiteY8" fmla="*/ 282804 h 2017336"/>
                <a:gd name="connsiteX9" fmla="*/ 395926 w 8606672"/>
                <a:gd name="connsiteY9" fmla="*/ 301658 h 2017336"/>
                <a:gd name="connsiteX10" fmla="*/ 537328 w 8606672"/>
                <a:gd name="connsiteY10" fmla="*/ 348792 h 2017336"/>
                <a:gd name="connsiteX11" fmla="*/ 622169 w 8606672"/>
                <a:gd name="connsiteY11" fmla="*/ 377072 h 2017336"/>
                <a:gd name="connsiteX12" fmla="*/ 650449 w 8606672"/>
                <a:gd name="connsiteY12" fmla="*/ 386499 h 2017336"/>
                <a:gd name="connsiteX13" fmla="*/ 678730 w 8606672"/>
                <a:gd name="connsiteY13" fmla="*/ 386499 h 2017336"/>
                <a:gd name="connsiteX14" fmla="*/ 904973 w 8606672"/>
                <a:gd name="connsiteY14" fmla="*/ 386499 h 2017336"/>
                <a:gd name="connsiteX15" fmla="*/ 999241 w 8606672"/>
                <a:gd name="connsiteY15" fmla="*/ 480767 h 2017336"/>
                <a:gd name="connsiteX16" fmla="*/ 1131216 w 8606672"/>
                <a:gd name="connsiteY16" fmla="*/ 612742 h 2017336"/>
                <a:gd name="connsiteX17" fmla="*/ 1253765 w 8606672"/>
                <a:gd name="connsiteY17" fmla="*/ 678730 h 2017336"/>
                <a:gd name="connsiteX18" fmla="*/ 1282045 w 8606672"/>
                <a:gd name="connsiteY18" fmla="*/ 688157 h 2017336"/>
                <a:gd name="connsiteX19" fmla="*/ 1310326 w 8606672"/>
                <a:gd name="connsiteY19" fmla="*/ 697583 h 2017336"/>
                <a:gd name="connsiteX20" fmla="*/ 1338606 w 8606672"/>
                <a:gd name="connsiteY20" fmla="*/ 716437 h 2017336"/>
                <a:gd name="connsiteX21" fmla="*/ 1395167 w 8606672"/>
                <a:gd name="connsiteY21" fmla="*/ 735291 h 2017336"/>
                <a:gd name="connsiteX22" fmla="*/ 1423447 w 8606672"/>
                <a:gd name="connsiteY22" fmla="*/ 744717 h 2017336"/>
                <a:gd name="connsiteX23" fmla="*/ 1451728 w 8606672"/>
                <a:gd name="connsiteY23" fmla="*/ 754144 h 2017336"/>
                <a:gd name="connsiteX24" fmla="*/ 1489435 w 8606672"/>
                <a:gd name="connsiteY24" fmla="*/ 763571 h 2017336"/>
                <a:gd name="connsiteX25" fmla="*/ 1545996 w 8606672"/>
                <a:gd name="connsiteY25" fmla="*/ 782425 h 2017336"/>
                <a:gd name="connsiteX26" fmla="*/ 1574276 w 8606672"/>
                <a:gd name="connsiteY26" fmla="*/ 791851 h 2017336"/>
                <a:gd name="connsiteX27" fmla="*/ 1602557 w 8606672"/>
                <a:gd name="connsiteY27" fmla="*/ 810705 h 2017336"/>
                <a:gd name="connsiteX28" fmla="*/ 1630837 w 8606672"/>
                <a:gd name="connsiteY28" fmla="*/ 820132 h 2017336"/>
                <a:gd name="connsiteX29" fmla="*/ 1715678 w 8606672"/>
                <a:gd name="connsiteY29" fmla="*/ 867266 h 2017336"/>
                <a:gd name="connsiteX30" fmla="*/ 1772239 w 8606672"/>
                <a:gd name="connsiteY30" fmla="*/ 876693 h 2017336"/>
                <a:gd name="connsiteX31" fmla="*/ 1828800 w 8606672"/>
                <a:gd name="connsiteY31" fmla="*/ 895546 h 2017336"/>
                <a:gd name="connsiteX32" fmla="*/ 1885361 w 8606672"/>
                <a:gd name="connsiteY32" fmla="*/ 923827 h 2017336"/>
                <a:gd name="connsiteX33" fmla="*/ 1941922 w 8606672"/>
                <a:gd name="connsiteY33" fmla="*/ 970961 h 2017336"/>
                <a:gd name="connsiteX34" fmla="*/ 1970202 w 8606672"/>
                <a:gd name="connsiteY34" fmla="*/ 980387 h 2017336"/>
                <a:gd name="connsiteX35" fmla="*/ 2055043 w 8606672"/>
                <a:gd name="connsiteY35" fmla="*/ 1027521 h 2017336"/>
                <a:gd name="connsiteX36" fmla="*/ 2111604 w 8606672"/>
                <a:gd name="connsiteY36" fmla="*/ 1065229 h 2017336"/>
                <a:gd name="connsiteX37" fmla="*/ 2139884 w 8606672"/>
                <a:gd name="connsiteY37" fmla="*/ 1093509 h 2017336"/>
                <a:gd name="connsiteX38" fmla="*/ 2375555 w 8606672"/>
                <a:gd name="connsiteY38" fmla="*/ 1093509 h 2017336"/>
                <a:gd name="connsiteX39" fmla="*/ 2799761 w 8606672"/>
                <a:gd name="connsiteY39" fmla="*/ 1366886 h 2017336"/>
                <a:gd name="connsiteX40" fmla="*/ 3308808 w 8606672"/>
                <a:gd name="connsiteY40" fmla="*/ 1366886 h 2017336"/>
                <a:gd name="connsiteX41" fmla="*/ 4053526 w 8606672"/>
                <a:gd name="connsiteY41" fmla="*/ 1404594 h 2017336"/>
                <a:gd name="connsiteX42" fmla="*/ 4053526 w 8606672"/>
                <a:gd name="connsiteY42" fmla="*/ 1489435 h 2017336"/>
                <a:gd name="connsiteX43" fmla="*/ 4581427 w 8606672"/>
                <a:gd name="connsiteY43" fmla="*/ 1489435 h 2017336"/>
                <a:gd name="connsiteX44" fmla="*/ 4581427 w 8606672"/>
                <a:gd name="connsiteY44" fmla="*/ 1489435 h 2017336"/>
                <a:gd name="connsiteX45" fmla="*/ 5156462 w 8606672"/>
                <a:gd name="connsiteY45" fmla="*/ 1489435 h 2017336"/>
                <a:gd name="connsiteX46" fmla="*/ 5156462 w 8606672"/>
                <a:gd name="connsiteY46" fmla="*/ 1593130 h 2017336"/>
                <a:gd name="connsiteX47" fmla="*/ 5524107 w 8606672"/>
                <a:gd name="connsiteY47" fmla="*/ 1593130 h 2017336"/>
                <a:gd name="connsiteX48" fmla="*/ 5580668 w 8606672"/>
                <a:gd name="connsiteY48" fmla="*/ 1687398 h 2017336"/>
                <a:gd name="connsiteX49" fmla="*/ 5995447 w 8606672"/>
                <a:gd name="connsiteY49" fmla="*/ 1687398 h 2017336"/>
                <a:gd name="connsiteX50" fmla="*/ 6089715 w 8606672"/>
                <a:gd name="connsiteY50" fmla="*/ 1743959 h 2017336"/>
                <a:gd name="connsiteX51" fmla="*/ 6240544 w 8606672"/>
                <a:gd name="connsiteY51" fmla="*/ 1743959 h 2017336"/>
                <a:gd name="connsiteX52" fmla="*/ 6400800 w 8606672"/>
                <a:gd name="connsiteY52" fmla="*/ 1819373 h 2017336"/>
                <a:gd name="connsiteX53" fmla="*/ 6759018 w 8606672"/>
                <a:gd name="connsiteY53" fmla="*/ 1819373 h 2017336"/>
                <a:gd name="connsiteX54" fmla="*/ 6759018 w 8606672"/>
                <a:gd name="connsiteY54" fmla="*/ 1819373 h 2017336"/>
                <a:gd name="connsiteX55" fmla="*/ 6759018 w 8606672"/>
                <a:gd name="connsiteY55" fmla="*/ 1923068 h 2017336"/>
                <a:gd name="connsiteX56" fmla="*/ 7418895 w 8606672"/>
                <a:gd name="connsiteY56" fmla="*/ 1923068 h 2017336"/>
                <a:gd name="connsiteX57" fmla="*/ 7418895 w 8606672"/>
                <a:gd name="connsiteY57" fmla="*/ 2017336 h 2017336"/>
                <a:gd name="connsiteX58" fmla="*/ 8606672 w 8606672"/>
                <a:gd name="connsiteY58" fmla="*/ 2017336 h 201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06672" h="2017336">
                  <a:moveTo>
                    <a:pt x="0" y="0"/>
                  </a:moveTo>
                  <a:lnTo>
                    <a:pt x="0" y="0"/>
                  </a:lnTo>
                  <a:cubicBezTo>
                    <a:pt x="21996" y="18854"/>
                    <a:pt x="46740" y="34908"/>
                    <a:pt x="65987" y="56561"/>
                  </a:cubicBezTo>
                  <a:cubicBezTo>
                    <a:pt x="72589" y="63988"/>
                    <a:pt x="70970" y="75953"/>
                    <a:pt x="75414" y="84841"/>
                  </a:cubicBezTo>
                  <a:cubicBezTo>
                    <a:pt x="91125" y="116263"/>
                    <a:pt x="94269" y="113121"/>
                    <a:pt x="122548" y="131975"/>
                  </a:cubicBezTo>
                  <a:cubicBezTo>
                    <a:pt x="175969" y="212103"/>
                    <a:pt x="87980" y="87980"/>
                    <a:pt x="197963" y="197963"/>
                  </a:cubicBezTo>
                  <a:cubicBezTo>
                    <a:pt x="233269" y="233269"/>
                    <a:pt x="213596" y="222027"/>
                    <a:pt x="254524" y="235670"/>
                  </a:cubicBezTo>
                  <a:cubicBezTo>
                    <a:pt x="335567" y="289700"/>
                    <a:pt x="233032" y="224925"/>
                    <a:pt x="311084" y="263950"/>
                  </a:cubicBezTo>
                  <a:cubicBezTo>
                    <a:pt x="321218" y="269017"/>
                    <a:pt x="329012" y="278202"/>
                    <a:pt x="339365" y="282804"/>
                  </a:cubicBezTo>
                  <a:cubicBezTo>
                    <a:pt x="357526" y="290875"/>
                    <a:pt x="377072" y="295374"/>
                    <a:pt x="395926" y="301658"/>
                  </a:cubicBezTo>
                  <a:lnTo>
                    <a:pt x="537328" y="348792"/>
                  </a:lnTo>
                  <a:lnTo>
                    <a:pt x="622169" y="377072"/>
                  </a:lnTo>
                  <a:cubicBezTo>
                    <a:pt x="631596" y="380214"/>
                    <a:pt x="640512" y="386499"/>
                    <a:pt x="650449" y="386499"/>
                  </a:cubicBezTo>
                  <a:lnTo>
                    <a:pt x="678730" y="386499"/>
                  </a:lnTo>
                  <a:lnTo>
                    <a:pt x="904973" y="386499"/>
                  </a:lnTo>
                  <a:lnTo>
                    <a:pt x="999241" y="480767"/>
                  </a:lnTo>
                  <a:lnTo>
                    <a:pt x="1131216" y="612742"/>
                  </a:lnTo>
                  <a:cubicBezTo>
                    <a:pt x="1213376" y="671428"/>
                    <a:pt x="1171560" y="651328"/>
                    <a:pt x="1253765" y="678730"/>
                  </a:cubicBezTo>
                  <a:lnTo>
                    <a:pt x="1282045" y="688157"/>
                  </a:lnTo>
                  <a:lnTo>
                    <a:pt x="1310326" y="697583"/>
                  </a:lnTo>
                  <a:cubicBezTo>
                    <a:pt x="1319753" y="703868"/>
                    <a:pt x="1328253" y="711836"/>
                    <a:pt x="1338606" y="716437"/>
                  </a:cubicBezTo>
                  <a:cubicBezTo>
                    <a:pt x="1356767" y="724509"/>
                    <a:pt x="1376313" y="729007"/>
                    <a:pt x="1395167" y="735291"/>
                  </a:cubicBezTo>
                  <a:lnTo>
                    <a:pt x="1423447" y="744717"/>
                  </a:lnTo>
                  <a:cubicBezTo>
                    <a:pt x="1432874" y="747859"/>
                    <a:pt x="1442088" y="751734"/>
                    <a:pt x="1451728" y="754144"/>
                  </a:cubicBezTo>
                  <a:cubicBezTo>
                    <a:pt x="1464297" y="757286"/>
                    <a:pt x="1477026" y="759848"/>
                    <a:pt x="1489435" y="763571"/>
                  </a:cubicBezTo>
                  <a:cubicBezTo>
                    <a:pt x="1508470" y="769282"/>
                    <a:pt x="1527142" y="776141"/>
                    <a:pt x="1545996" y="782425"/>
                  </a:cubicBezTo>
                  <a:lnTo>
                    <a:pt x="1574276" y="791851"/>
                  </a:lnTo>
                  <a:cubicBezTo>
                    <a:pt x="1583703" y="798136"/>
                    <a:pt x="1592423" y="805638"/>
                    <a:pt x="1602557" y="810705"/>
                  </a:cubicBezTo>
                  <a:cubicBezTo>
                    <a:pt x="1611445" y="815149"/>
                    <a:pt x="1622151" y="815306"/>
                    <a:pt x="1630837" y="820132"/>
                  </a:cubicBezTo>
                  <a:cubicBezTo>
                    <a:pt x="1679435" y="847131"/>
                    <a:pt x="1673019" y="857786"/>
                    <a:pt x="1715678" y="867266"/>
                  </a:cubicBezTo>
                  <a:cubicBezTo>
                    <a:pt x="1734337" y="871412"/>
                    <a:pt x="1753696" y="872057"/>
                    <a:pt x="1772239" y="876693"/>
                  </a:cubicBezTo>
                  <a:cubicBezTo>
                    <a:pt x="1791519" y="881513"/>
                    <a:pt x="1828800" y="895546"/>
                    <a:pt x="1828800" y="895546"/>
                  </a:cubicBezTo>
                  <a:cubicBezTo>
                    <a:pt x="1909836" y="949572"/>
                    <a:pt x="1807312" y="884803"/>
                    <a:pt x="1885361" y="923827"/>
                  </a:cubicBezTo>
                  <a:cubicBezTo>
                    <a:pt x="1947045" y="954668"/>
                    <a:pt x="1879376" y="929264"/>
                    <a:pt x="1941922" y="970961"/>
                  </a:cubicBezTo>
                  <a:cubicBezTo>
                    <a:pt x="1950190" y="976473"/>
                    <a:pt x="1960775" y="977245"/>
                    <a:pt x="1970202" y="980387"/>
                  </a:cubicBezTo>
                  <a:cubicBezTo>
                    <a:pt x="2035031" y="1023607"/>
                    <a:pt x="2005266" y="1010930"/>
                    <a:pt x="2055043" y="1027521"/>
                  </a:cubicBezTo>
                  <a:cubicBezTo>
                    <a:pt x="2073897" y="1040090"/>
                    <a:pt x="2095581" y="1049206"/>
                    <a:pt x="2111604" y="1065229"/>
                  </a:cubicBezTo>
                  <a:lnTo>
                    <a:pt x="2139884" y="1093509"/>
                  </a:lnTo>
                  <a:lnTo>
                    <a:pt x="2375555" y="1093509"/>
                  </a:lnTo>
                  <a:lnTo>
                    <a:pt x="2799761" y="1366886"/>
                  </a:lnTo>
                  <a:lnTo>
                    <a:pt x="3308808" y="1366886"/>
                  </a:lnTo>
                  <a:lnTo>
                    <a:pt x="4053526" y="1404594"/>
                  </a:lnTo>
                  <a:lnTo>
                    <a:pt x="4053526" y="1489435"/>
                  </a:lnTo>
                  <a:lnTo>
                    <a:pt x="4581427" y="1489435"/>
                  </a:lnTo>
                  <a:lnTo>
                    <a:pt x="4581427" y="1489435"/>
                  </a:lnTo>
                  <a:lnTo>
                    <a:pt x="5156462" y="1489435"/>
                  </a:lnTo>
                  <a:lnTo>
                    <a:pt x="5156462" y="1593130"/>
                  </a:lnTo>
                  <a:lnTo>
                    <a:pt x="5524107" y="1593130"/>
                  </a:lnTo>
                  <a:lnTo>
                    <a:pt x="5580668" y="1687398"/>
                  </a:lnTo>
                  <a:lnTo>
                    <a:pt x="5995447" y="1687398"/>
                  </a:lnTo>
                  <a:lnTo>
                    <a:pt x="6089715" y="1743959"/>
                  </a:lnTo>
                  <a:lnTo>
                    <a:pt x="6240544" y="1743959"/>
                  </a:lnTo>
                  <a:lnTo>
                    <a:pt x="6400800" y="1819373"/>
                  </a:lnTo>
                  <a:lnTo>
                    <a:pt x="6759018" y="1819373"/>
                  </a:lnTo>
                  <a:lnTo>
                    <a:pt x="6759018" y="1819373"/>
                  </a:lnTo>
                  <a:lnTo>
                    <a:pt x="6759018" y="1923068"/>
                  </a:lnTo>
                  <a:lnTo>
                    <a:pt x="7418895" y="1923068"/>
                  </a:lnTo>
                  <a:lnTo>
                    <a:pt x="7418895" y="2017336"/>
                  </a:lnTo>
                  <a:lnTo>
                    <a:pt x="8606672" y="2017336"/>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52" name="Groupe 51">
            <a:extLst>
              <a:ext uri="{FF2B5EF4-FFF2-40B4-BE49-F238E27FC236}">
                <a16:creationId xmlns:a16="http://schemas.microsoft.com/office/drawing/2014/main" id="{0E791304-3061-FD42-B428-8415452BED7A}"/>
              </a:ext>
            </a:extLst>
          </p:cNvPr>
          <p:cNvGrpSpPr/>
          <p:nvPr/>
        </p:nvGrpSpPr>
        <p:grpSpPr>
          <a:xfrm>
            <a:off x="5202843" y="2044323"/>
            <a:ext cx="3189469" cy="1057095"/>
            <a:chOff x="-65988" y="-339365"/>
            <a:chExt cx="9492792" cy="3289955"/>
          </a:xfrm>
        </p:grpSpPr>
        <p:sp>
          <p:nvSpPr>
            <p:cNvPr id="53" name="Forme libre 52">
              <a:extLst>
                <a:ext uri="{FF2B5EF4-FFF2-40B4-BE49-F238E27FC236}">
                  <a16:creationId xmlns:a16="http://schemas.microsoft.com/office/drawing/2014/main" id="{EAAD11EB-E2DB-7541-A8DF-5369BDC63388}"/>
                </a:ext>
              </a:extLst>
            </p:cNvPr>
            <p:cNvSpPr/>
            <p:nvPr/>
          </p:nvSpPr>
          <p:spPr>
            <a:xfrm>
              <a:off x="-56561" y="-339365"/>
              <a:ext cx="9483365" cy="3289955"/>
            </a:xfrm>
            <a:custGeom>
              <a:avLst/>
              <a:gdLst>
                <a:gd name="connsiteX0" fmla="*/ 0 w 9483365"/>
                <a:gd name="connsiteY0" fmla="*/ 0 h 3289955"/>
                <a:gd name="connsiteX1" fmla="*/ 433633 w 9483365"/>
                <a:gd name="connsiteY1" fmla="*/ 0 h 3289955"/>
                <a:gd name="connsiteX2" fmla="*/ 433633 w 9483365"/>
                <a:gd name="connsiteY2" fmla="*/ 141402 h 3289955"/>
                <a:gd name="connsiteX3" fmla="*/ 876693 w 9483365"/>
                <a:gd name="connsiteY3" fmla="*/ 141402 h 3289955"/>
                <a:gd name="connsiteX4" fmla="*/ 970961 w 9483365"/>
                <a:gd name="connsiteY4" fmla="*/ 395926 h 3289955"/>
                <a:gd name="connsiteX5" fmla="*/ 1084083 w 9483365"/>
                <a:gd name="connsiteY5" fmla="*/ 527901 h 3289955"/>
                <a:gd name="connsiteX6" fmla="*/ 1084083 w 9483365"/>
                <a:gd name="connsiteY6" fmla="*/ 810705 h 3289955"/>
                <a:gd name="connsiteX7" fmla="*/ 1357460 w 9483365"/>
                <a:gd name="connsiteY7" fmla="*/ 810705 h 3289955"/>
                <a:gd name="connsiteX8" fmla="*/ 1357460 w 9483365"/>
                <a:gd name="connsiteY8" fmla="*/ 923827 h 3289955"/>
                <a:gd name="connsiteX9" fmla="*/ 1527142 w 9483365"/>
                <a:gd name="connsiteY9" fmla="*/ 923827 h 3289955"/>
                <a:gd name="connsiteX10" fmla="*/ 1545996 w 9483365"/>
                <a:gd name="connsiteY10" fmla="*/ 1140643 h 3289955"/>
                <a:gd name="connsiteX11" fmla="*/ 1715679 w 9483365"/>
                <a:gd name="connsiteY11" fmla="*/ 1140643 h 3289955"/>
                <a:gd name="connsiteX12" fmla="*/ 1715679 w 9483365"/>
                <a:gd name="connsiteY12" fmla="*/ 1244338 h 3289955"/>
                <a:gd name="connsiteX13" fmla="*/ 1979629 w 9483365"/>
                <a:gd name="connsiteY13" fmla="*/ 1244338 h 3289955"/>
                <a:gd name="connsiteX14" fmla="*/ 1979629 w 9483365"/>
                <a:gd name="connsiteY14" fmla="*/ 1338606 h 3289955"/>
                <a:gd name="connsiteX15" fmla="*/ 2243580 w 9483365"/>
                <a:gd name="connsiteY15" fmla="*/ 1338606 h 3289955"/>
                <a:gd name="connsiteX16" fmla="*/ 2243580 w 9483365"/>
                <a:gd name="connsiteY16" fmla="*/ 1442301 h 3289955"/>
                <a:gd name="connsiteX17" fmla="*/ 2498103 w 9483365"/>
                <a:gd name="connsiteY17" fmla="*/ 1442301 h 3289955"/>
                <a:gd name="connsiteX18" fmla="*/ 2498103 w 9483365"/>
                <a:gd name="connsiteY18" fmla="*/ 1545996 h 3289955"/>
                <a:gd name="connsiteX19" fmla="*/ 2667786 w 9483365"/>
                <a:gd name="connsiteY19" fmla="*/ 1545996 h 3289955"/>
                <a:gd name="connsiteX20" fmla="*/ 2667786 w 9483365"/>
                <a:gd name="connsiteY20" fmla="*/ 1668544 h 3289955"/>
                <a:gd name="connsiteX21" fmla="*/ 3252248 w 9483365"/>
                <a:gd name="connsiteY21" fmla="*/ 1668544 h 3289955"/>
                <a:gd name="connsiteX22" fmla="*/ 3252248 w 9483365"/>
                <a:gd name="connsiteY22" fmla="*/ 1753386 h 3289955"/>
                <a:gd name="connsiteX23" fmla="*/ 3365369 w 9483365"/>
                <a:gd name="connsiteY23" fmla="*/ 1753386 h 3289955"/>
                <a:gd name="connsiteX24" fmla="*/ 3365369 w 9483365"/>
                <a:gd name="connsiteY24" fmla="*/ 1885361 h 3289955"/>
                <a:gd name="connsiteX25" fmla="*/ 4110087 w 9483365"/>
                <a:gd name="connsiteY25" fmla="*/ 1885361 h 3289955"/>
                <a:gd name="connsiteX26" fmla="*/ 4110087 w 9483365"/>
                <a:gd name="connsiteY26" fmla="*/ 1998483 h 3289955"/>
                <a:gd name="connsiteX27" fmla="*/ 4326903 w 9483365"/>
                <a:gd name="connsiteY27" fmla="*/ 1998483 h 3289955"/>
                <a:gd name="connsiteX28" fmla="*/ 4326903 w 9483365"/>
                <a:gd name="connsiteY28" fmla="*/ 2102177 h 3289955"/>
                <a:gd name="connsiteX29" fmla="*/ 4656841 w 9483365"/>
                <a:gd name="connsiteY29" fmla="*/ 2102177 h 3289955"/>
                <a:gd name="connsiteX30" fmla="*/ 4656841 w 9483365"/>
                <a:gd name="connsiteY30" fmla="*/ 2234153 h 3289955"/>
                <a:gd name="connsiteX31" fmla="*/ 5571241 w 9483365"/>
                <a:gd name="connsiteY31" fmla="*/ 2234153 h 3289955"/>
                <a:gd name="connsiteX32" fmla="*/ 5571241 w 9483365"/>
                <a:gd name="connsiteY32" fmla="*/ 2328421 h 3289955"/>
                <a:gd name="connsiteX33" fmla="*/ 5759777 w 9483365"/>
                <a:gd name="connsiteY33" fmla="*/ 2328421 h 3289955"/>
                <a:gd name="connsiteX34" fmla="*/ 5759777 w 9483365"/>
                <a:gd name="connsiteY34" fmla="*/ 2450969 h 3289955"/>
                <a:gd name="connsiteX35" fmla="*/ 6504495 w 9483365"/>
                <a:gd name="connsiteY35" fmla="*/ 2450969 h 3289955"/>
                <a:gd name="connsiteX36" fmla="*/ 6504495 w 9483365"/>
                <a:gd name="connsiteY36" fmla="*/ 2573518 h 3289955"/>
                <a:gd name="connsiteX37" fmla="*/ 6796726 w 9483365"/>
                <a:gd name="connsiteY37" fmla="*/ 2573518 h 3289955"/>
                <a:gd name="connsiteX38" fmla="*/ 6796726 w 9483365"/>
                <a:gd name="connsiteY38" fmla="*/ 2733773 h 3289955"/>
                <a:gd name="connsiteX39" fmla="*/ 6909848 w 9483365"/>
                <a:gd name="connsiteY39" fmla="*/ 2733773 h 3289955"/>
                <a:gd name="connsiteX40" fmla="*/ 6909848 w 9483365"/>
                <a:gd name="connsiteY40" fmla="*/ 2978870 h 3289955"/>
                <a:gd name="connsiteX41" fmla="*/ 7456602 w 9483365"/>
                <a:gd name="connsiteY41" fmla="*/ 2978870 h 3289955"/>
                <a:gd name="connsiteX42" fmla="*/ 7456602 w 9483365"/>
                <a:gd name="connsiteY42" fmla="*/ 3289955 h 3289955"/>
                <a:gd name="connsiteX43" fmla="*/ 9483365 w 9483365"/>
                <a:gd name="connsiteY43" fmla="*/ 3289955 h 3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483365" h="3289955">
                  <a:moveTo>
                    <a:pt x="0" y="0"/>
                  </a:moveTo>
                  <a:lnTo>
                    <a:pt x="433633" y="0"/>
                  </a:lnTo>
                  <a:lnTo>
                    <a:pt x="433633" y="141402"/>
                  </a:lnTo>
                  <a:lnTo>
                    <a:pt x="876693" y="141402"/>
                  </a:lnTo>
                  <a:lnTo>
                    <a:pt x="970961" y="395926"/>
                  </a:lnTo>
                  <a:lnTo>
                    <a:pt x="1084083" y="527901"/>
                  </a:lnTo>
                  <a:lnTo>
                    <a:pt x="1084083" y="810705"/>
                  </a:lnTo>
                  <a:lnTo>
                    <a:pt x="1357460" y="810705"/>
                  </a:lnTo>
                  <a:lnTo>
                    <a:pt x="1357460" y="923827"/>
                  </a:lnTo>
                  <a:lnTo>
                    <a:pt x="1527142" y="923827"/>
                  </a:lnTo>
                  <a:lnTo>
                    <a:pt x="1545996" y="1140643"/>
                  </a:lnTo>
                  <a:lnTo>
                    <a:pt x="1715679" y="1140643"/>
                  </a:lnTo>
                  <a:lnTo>
                    <a:pt x="1715679" y="1244338"/>
                  </a:lnTo>
                  <a:lnTo>
                    <a:pt x="1979629" y="1244338"/>
                  </a:lnTo>
                  <a:lnTo>
                    <a:pt x="1979629" y="1338606"/>
                  </a:lnTo>
                  <a:lnTo>
                    <a:pt x="2243580" y="1338606"/>
                  </a:lnTo>
                  <a:lnTo>
                    <a:pt x="2243580" y="1442301"/>
                  </a:lnTo>
                  <a:lnTo>
                    <a:pt x="2498103" y="1442301"/>
                  </a:lnTo>
                  <a:lnTo>
                    <a:pt x="2498103" y="1545996"/>
                  </a:lnTo>
                  <a:lnTo>
                    <a:pt x="2667786" y="1545996"/>
                  </a:lnTo>
                  <a:lnTo>
                    <a:pt x="2667786" y="1668544"/>
                  </a:lnTo>
                  <a:lnTo>
                    <a:pt x="3252248" y="1668544"/>
                  </a:lnTo>
                  <a:lnTo>
                    <a:pt x="3252248" y="1753386"/>
                  </a:lnTo>
                  <a:lnTo>
                    <a:pt x="3365369" y="1753386"/>
                  </a:lnTo>
                  <a:lnTo>
                    <a:pt x="3365369" y="1885361"/>
                  </a:lnTo>
                  <a:lnTo>
                    <a:pt x="4110087" y="1885361"/>
                  </a:lnTo>
                  <a:lnTo>
                    <a:pt x="4110087" y="1998483"/>
                  </a:lnTo>
                  <a:lnTo>
                    <a:pt x="4326903" y="1998483"/>
                  </a:lnTo>
                  <a:lnTo>
                    <a:pt x="4326903" y="2102177"/>
                  </a:lnTo>
                  <a:lnTo>
                    <a:pt x="4656841" y="2102177"/>
                  </a:lnTo>
                  <a:lnTo>
                    <a:pt x="4656841" y="2234153"/>
                  </a:lnTo>
                  <a:lnTo>
                    <a:pt x="5571241" y="2234153"/>
                  </a:lnTo>
                  <a:lnTo>
                    <a:pt x="5571241" y="2328421"/>
                  </a:lnTo>
                  <a:lnTo>
                    <a:pt x="5759777" y="2328421"/>
                  </a:lnTo>
                  <a:lnTo>
                    <a:pt x="5759777" y="2450969"/>
                  </a:lnTo>
                  <a:lnTo>
                    <a:pt x="6504495" y="2450969"/>
                  </a:lnTo>
                  <a:lnTo>
                    <a:pt x="6504495" y="2573518"/>
                  </a:lnTo>
                  <a:lnTo>
                    <a:pt x="6796726" y="2573518"/>
                  </a:lnTo>
                  <a:lnTo>
                    <a:pt x="6796726" y="2733773"/>
                  </a:lnTo>
                  <a:lnTo>
                    <a:pt x="6909848" y="2733773"/>
                  </a:lnTo>
                  <a:lnTo>
                    <a:pt x="6909848" y="2978870"/>
                  </a:lnTo>
                  <a:lnTo>
                    <a:pt x="7456602" y="2978870"/>
                  </a:lnTo>
                  <a:lnTo>
                    <a:pt x="7456602" y="3289955"/>
                  </a:lnTo>
                  <a:lnTo>
                    <a:pt x="9483365" y="3289955"/>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4" name="Forme libre 53">
              <a:extLst>
                <a:ext uri="{FF2B5EF4-FFF2-40B4-BE49-F238E27FC236}">
                  <a16:creationId xmlns:a16="http://schemas.microsoft.com/office/drawing/2014/main" id="{131C7F1F-FFFA-A449-BF32-9E58424A61F8}"/>
                </a:ext>
              </a:extLst>
            </p:cNvPr>
            <p:cNvSpPr/>
            <p:nvPr/>
          </p:nvSpPr>
          <p:spPr>
            <a:xfrm>
              <a:off x="-65988" y="-339365"/>
              <a:ext cx="9492792" cy="1272619"/>
            </a:xfrm>
            <a:custGeom>
              <a:avLst/>
              <a:gdLst>
                <a:gd name="connsiteX0" fmla="*/ 0 w 9492792"/>
                <a:gd name="connsiteY0" fmla="*/ 0 h 1272619"/>
                <a:gd name="connsiteX1" fmla="*/ 216817 w 9492792"/>
                <a:gd name="connsiteY1" fmla="*/ 0 h 1272619"/>
                <a:gd name="connsiteX2" fmla="*/ 216817 w 9492792"/>
                <a:gd name="connsiteY2" fmla="*/ 122549 h 1272619"/>
                <a:gd name="connsiteX3" fmla="*/ 377073 w 9492792"/>
                <a:gd name="connsiteY3" fmla="*/ 122549 h 1272619"/>
                <a:gd name="connsiteX4" fmla="*/ 377073 w 9492792"/>
                <a:gd name="connsiteY4" fmla="*/ 282804 h 1272619"/>
                <a:gd name="connsiteX5" fmla="*/ 499621 w 9492792"/>
                <a:gd name="connsiteY5" fmla="*/ 282804 h 1272619"/>
                <a:gd name="connsiteX6" fmla="*/ 499621 w 9492792"/>
                <a:gd name="connsiteY6" fmla="*/ 395926 h 1272619"/>
                <a:gd name="connsiteX7" fmla="*/ 886120 w 9492792"/>
                <a:gd name="connsiteY7" fmla="*/ 395926 h 1272619"/>
                <a:gd name="connsiteX8" fmla="*/ 886120 w 9492792"/>
                <a:gd name="connsiteY8" fmla="*/ 480767 h 1272619"/>
                <a:gd name="connsiteX9" fmla="*/ 1121790 w 9492792"/>
                <a:gd name="connsiteY9" fmla="*/ 480767 h 1272619"/>
                <a:gd name="connsiteX10" fmla="*/ 1121790 w 9492792"/>
                <a:gd name="connsiteY10" fmla="*/ 575035 h 1272619"/>
                <a:gd name="connsiteX11" fmla="*/ 1480009 w 9492792"/>
                <a:gd name="connsiteY11" fmla="*/ 575035 h 1272619"/>
                <a:gd name="connsiteX12" fmla="*/ 1480009 w 9492792"/>
                <a:gd name="connsiteY12" fmla="*/ 659876 h 1272619"/>
                <a:gd name="connsiteX13" fmla="*/ 2554664 w 9492792"/>
                <a:gd name="connsiteY13" fmla="*/ 659876 h 1272619"/>
                <a:gd name="connsiteX14" fmla="*/ 2630079 w 9492792"/>
                <a:gd name="connsiteY14" fmla="*/ 867266 h 1272619"/>
                <a:gd name="connsiteX15" fmla="*/ 2856322 w 9492792"/>
                <a:gd name="connsiteY15" fmla="*/ 867266 h 1272619"/>
                <a:gd name="connsiteX16" fmla="*/ 2856322 w 9492792"/>
                <a:gd name="connsiteY16" fmla="*/ 952107 h 1272619"/>
                <a:gd name="connsiteX17" fmla="*/ 3082565 w 9492792"/>
                <a:gd name="connsiteY17" fmla="*/ 952107 h 1272619"/>
                <a:gd name="connsiteX18" fmla="*/ 3167407 w 9492792"/>
                <a:gd name="connsiteY18" fmla="*/ 1140643 h 1272619"/>
                <a:gd name="connsiteX19" fmla="*/ 5401559 w 9492792"/>
                <a:gd name="connsiteY19" fmla="*/ 1140643 h 1272619"/>
                <a:gd name="connsiteX20" fmla="*/ 5401559 w 9492792"/>
                <a:gd name="connsiteY20" fmla="*/ 1272619 h 1272619"/>
                <a:gd name="connsiteX21" fmla="*/ 9492792 w 9492792"/>
                <a:gd name="connsiteY21" fmla="*/ 1272619 h 127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92792" h="1272619">
                  <a:moveTo>
                    <a:pt x="0" y="0"/>
                  </a:moveTo>
                  <a:lnTo>
                    <a:pt x="216817" y="0"/>
                  </a:lnTo>
                  <a:lnTo>
                    <a:pt x="216817" y="122549"/>
                  </a:lnTo>
                  <a:lnTo>
                    <a:pt x="377073" y="122549"/>
                  </a:lnTo>
                  <a:lnTo>
                    <a:pt x="377073" y="282804"/>
                  </a:lnTo>
                  <a:lnTo>
                    <a:pt x="499621" y="282804"/>
                  </a:lnTo>
                  <a:lnTo>
                    <a:pt x="499621" y="395926"/>
                  </a:lnTo>
                  <a:lnTo>
                    <a:pt x="886120" y="395926"/>
                  </a:lnTo>
                  <a:lnTo>
                    <a:pt x="886120" y="480767"/>
                  </a:lnTo>
                  <a:lnTo>
                    <a:pt x="1121790" y="480767"/>
                  </a:lnTo>
                  <a:lnTo>
                    <a:pt x="1121790" y="575035"/>
                  </a:lnTo>
                  <a:lnTo>
                    <a:pt x="1480009" y="575035"/>
                  </a:lnTo>
                  <a:lnTo>
                    <a:pt x="1480009" y="659876"/>
                  </a:lnTo>
                  <a:lnTo>
                    <a:pt x="2554664" y="659876"/>
                  </a:lnTo>
                  <a:lnTo>
                    <a:pt x="2630079" y="867266"/>
                  </a:lnTo>
                  <a:lnTo>
                    <a:pt x="2856322" y="867266"/>
                  </a:lnTo>
                  <a:lnTo>
                    <a:pt x="2856322" y="952107"/>
                  </a:lnTo>
                  <a:lnTo>
                    <a:pt x="3082565" y="952107"/>
                  </a:lnTo>
                  <a:lnTo>
                    <a:pt x="3167407" y="1140643"/>
                  </a:lnTo>
                  <a:lnTo>
                    <a:pt x="5401559" y="1140643"/>
                  </a:lnTo>
                  <a:lnTo>
                    <a:pt x="5401559" y="1272619"/>
                  </a:lnTo>
                  <a:lnTo>
                    <a:pt x="9492792" y="1272619"/>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lvl="0" eaLnBrk="1" hangingPunct="1"/>
            <a:r>
              <a:rPr lang="en-US" sz="800" i="1" dirty="0">
                <a:solidFill>
                  <a:schemeClr val="tx1">
                    <a:lumMod val="65000"/>
                    <a:lumOff val="35000"/>
                  </a:schemeClr>
                </a:solidFill>
                <a:latin typeface="Arial"/>
                <a:cs typeface="Arial"/>
              </a:rPr>
              <a:t>Martin M et al., SABCS 2018, GS2-04</a:t>
            </a:r>
          </a:p>
        </p:txBody>
      </p:sp>
    </p:spTree>
    <p:extLst>
      <p:ext uri="{BB962C8B-B14F-4D97-AF65-F5344CB8AC3E}">
        <p14:creationId xmlns:p14="http://schemas.microsoft.com/office/powerpoint/2010/main" val="214060834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SOINS ONCOLOGIQUES DE SUPPORT</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a:solidFill>
                  <a:prstClr val="white">
                    <a:lumMod val="50000"/>
                  </a:prstClr>
                </a:solidFill>
                <a:latin typeface="Arial" charset="0"/>
              </a:rPr>
              <a:t>Laurent </a:t>
            </a:r>
            <a:r>
              <a:rPr lang="es-ES_tradnl" sz="1600" b="1" i="1" err="1">
                <a:solidFill>
                  <a:prstClr val="white">
                    <a:lumMod val="50000"/>
                  </a:prstClr>
                </a:solidFill>
                <a:latin typeface="Arial" charset="0"/>
              </a:rPr>
              <a:t>Zelek</a:t>
            </a:r>
            <a:endParaRPr lang="es-ES_tradnl" sz="1600" b="1" i="1">
              <a:solidFill>
                <a:prstClr val="white">
                  <a:lumMod val="50000"/>
                </a:prstClr>
              </a:solidFill>
              <a:latin typeface="Arial" charset="0"/>
            </a:endParaRPr>
          </a:p>
          <a:p>
            <a:r>
              <a:rPr lang="en-US" sz="1600" i="1" err="1">
                <a:solidFill>
                  <a:prstClr val="white">
                    <a:lumMod val="50000"/>
                  </a:prstClr>
                </a:solidFill>
                <a:latin typeface="Arial" charset="0"/>
                <a:cs typeface="Arial" charset="0"/>
              </a:rPr>
              <a:t>Bobigny</a:t>
            </a:r>
            <a:endParaRPr lang="en-US" sz="1600" i="1">
              <a:solidFill>
                <a:prstClr val="white">
                  <a:lumMod val="50000"/>
                </a:prstClr>
              </a:solidFill>
              <a:latin typeface="Arial" charset="0"/>
              <a:cs typeface="Arial" charset="0"/>
            </a:endParaRPr>
          </a:p>
        </p:txBody>
      </p:sp>
      <p:cxnSp>
        <p:nvCxnSpPr>
          <p:cNvPr id="4" name="Conector recto 8"/>
          <p:cNvCxnSpPr/>
          <p:nvPr/>
        </p:nvCxnSpPr>
        <p:spPr>
          <a:xfrm flipH="1">
            <a:off x="795382" y="2911925"/>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168603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à coins arrondis 7"/>
          <p:cNvSpPr/>
          <p:nvPr/>
        </p:nvSpPr>
        <p:spPr>
          <a:xfrm>
            <a:off x="409273" y="1468713"/>
            <a:ext cx="4129351"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9" name="Graphique 8"/>
          <p:cNvGraphicFramePr/>
          <p:nvPr>
            <p:extLst/>
          </p:nvPr>
        </p:nvGraphicFramePr>
        <p:xfrm>
          <a:off x="638554" y="2128507"/>
          <a:ext cx="3900070" cy="191832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8" name="Tableau 37"/>
          <p:cNvGraphicFramePr>
            <a:graphicFrameLocks noGrp="1"/>
          </p:cNvGraphicFramePr>
          <p:nvPr>
            <p:extLst>
              <p:ext uri="{D42A27DB-BD31-4B8C-83A1-F6EECF244321}">
                <p14:modId xmlns:p14="http://schemas.microsoft.com/office/powerpoint/2010/main" val="356871277"/>
              </p:ext>
            </p:extLst>
          </p:nvPr>
        </p:nvGraphicFramePr>
        <p:xfrm>
          <a:off x="1991785" y="679076"/>
          <a:ext cx="2686509" cy="1605504"/>
        </p:xfrm>
        <a:graphic>
          <a:graphicData uri="http://schemas.openxmlformats.org/drawingml/2006/table">
            <a:tbl>
              <a:tblPr firstRow="1" bandRow="1">
                <a:tableStyleId>{5C22544A-7EE6-4342-B048-85BDC9FD1C3A}</a:tableStyleId>
              </a:tblPr>
              <a:tblGrid>
                <a:gridCol w="1052186">
                  <a:extLst>
                    <a:ext uri="{9D8B030D-6E8A-4147-A177-3AD203B41FA5}">
                      <a16:colId xmlns:a16="http://schemas.microsoft.com/office/drawing/2014/main" val="20000"/>
                    </a:ext>
                  </a:extLst>
                </a:gridCol>
                <a:gridCol w="544774">
                  <a:extLst>
                    <a:ext uri="{9D8B030D-6E8A-4147-A177-3AD203B41FA5}">
                      <a16:colId xmlns:a16="http://schemas.microsoft.com/office/drawing/2014/main" val="20002"/>
                    </a:ext>
                  </a:extLst>
                </a:gridCol>
                <a:gridCol w="537311">
                  <a:extLst>
                    <a:ext uri="{9D8B030D-6E8A-4147-A177-3AD203B41FA5}">
                      <a16:colId xmlns:a16="http://schemas.microsoft.com/office/drawing/2014/main" val="20003"/>
                    </a:ext>
                  </a:extLst>
                </a:gridCol>
                <a:gridCol w="552238">
                  <a:extLst>
                    <a:ext uri="{9D8B030D-6E8A-4147-A177-3AD203B41FA5}">
                      <a16:colId xmlns:a16="http://schemas.microsoft.com/office/drawing/2014/main" val="20001"/>
                    </a:ext>
                  </a:extLst>
                </a:gridCol>
              </a:tblGrid>
              <a:tr h="172445">
                <a:tc>
                  <a:txBody>
                    <a:bodyPr/>
                    <a:lstStyle/>
                    <a:p>
                      <a:pPr algn="ctr">
                        <a:lnSpc>
                          <a:spcPts val="600"/>
                        </a:lnSpc>
                      </a:pPr>
                      <a:endParaRPr lang="fr-FR" sz="6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Curage</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RT </a:t>
                      </a:r>
                      <a:r>
                        <a:rPr lang="fr-FR" sz="600" b="0" err="1">
                          <a:solidFill>
                            <a:schemeClr val="bg1"/>
                          </a:solidFill>
                          <a:latin typeface="Arial" panose="020B0604020202020204" pitchFamily="34" charset="0"/>
                          <a:cs typeface="Arial" panose="020B0604020202020204" pitchFamily="34" charset="0"/>
                        </a:rPr>
                        <a:t>axil</a:t>
                      </a:r>
                      <a:r>
                        <a:rPr lang="fr-FR" sz="600" b="0">
                          <a:solidFill>
                            <a:schemeClr val="bg1"/>
                          </a:solidFill>
                          <a:latin typeface="Arial" panose="020B0604020202020204" pitchFamily="34" charset="0"/>
                          <a:cs typeface="Arial" panose="020B0604020202020204" pitchFamily="34" charset="0"/>
                        </a:rPr>
                        <a:t>.</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Total</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50830">
                <a:tc>
                  <a:txBody>
                    <a:bodyPr/>
                    <a:lstStyle/>
                    <a:p>
                      <a:pPr marL="0" marR="0" lvl="0" indent="0" algn="l" defTabSz="457200"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Premier évènement évolutif</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N=174</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N=188</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N=362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64155">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Premier évènement à distance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86 (49,4)</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88 (46,8)</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174 (48,1)</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8294">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 Récidive axillaire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3 (1,7)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5 (2,7)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8 (2,2)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72445">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Récidive locale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12 (6,9)</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10 (5,3)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22 (6,1)</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72445">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Second primaire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55 (31,6)</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71 (37,8)</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126</a:t>
                      </a:r>
                      <a:r>
                        <a:rPr lang="fr-FR" sz="600" b="1" baseline="0">
                          <a:solidFill>
                            <a:schemeClr val="bg2"/>
                          </a:solidFill>
                          <a:latin typeface="Arial" panose="020B0604020202020204" pitchFamily="34" charset="0"/>
                          <a:cs typeface="Arial" panose="020B0604020202020204" pitchFamily="34" charset="0"/>
                        </a:rPr>
                        <a:t> (34,6)</a:t>
                      </a:r>
                      <a:endParaRPr lang="fr-FR" sz="600" b="1">
                        <a:solidFill>
                          <a:schemeClr val="bg2"/>
                        </a:solidFill>
                        <a:latin typeface="Arial" panose="020B0604020202020204" pitchFamily="34" charset="0"/>
                        <a:cs typeface="Arial" panose="020B0604020202020204" pitchFamily="34" charset="0"/>
                      </a:endParaRP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72445">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Décès</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18 (10,3)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17 (7,4)</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32 (8,8)</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72445">
                <a:tc gridSpan="4">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0">
                          <a:solidFill>
                            <a:schemeClr val="bg2"/>
                          </a:solidFill>
                          <a:latin typeface="Arial" panose="020B0604020202020204" pitchFamily="34" charset="0"/>
                          <a:cs typeface="Arial" panose="020B0604020202020204" pitchFamily="34" charset="0"/>
                        </a:rPr>
                        <a:t>HR (95% CI) </a:t>
                      </a:r>
                      <a:r>
                        <a:rPr lang="fr-FR" sz="600" b="1">
                          <a:solidFill>
                            <a:schemeClr val="bg2"/>
                          </a:solidFill>
                          <a:latin typeface="Arial" panose="020B0604020202020204" pitchFamily="34" charset="0"/>
                          <a:cs typeface="Arial" panose="020B0604020202020204" pitchFamily="34" charset="0"/>
                        </a:rPr>
                        <a:t>1,19</a:t>
                      </a:r>
                      <a:r>
                        <a:rPr lang="fr-FR" sz="600" b="1" baseline="0">
                          <a:solidFill>
                            <a:schemeClr val="bg2"/>
                          </a:solidFill>
                          <a:latin typeface="Arial" panose="020B0604020202020204" pitchFamily="34" charset="0"/>
                          <a:cs typeface="Arial" panose="020B0604020202020204" pitchFamily="34" charset="0"/>
                        </a:rPr>
                        <a:t> (0,97-1,46)  - </a:t>
                      </a:r>
                      <a:r>
                        <a:rPr lang="fr-FR" sz="600" b="1" i="1" baseline="0">
                          <a:solidFill>
                            <a:schemeClr val="bg2"/>
                          </a:solidFill>
                          <a:latin typeface="Arial" panose="020B0604020202020204" pitchFamily="34" charset="0"/>
                          <a:cs typeface="Arial" panose="020B0604020202020204" pitchFamily="34" charset="0"/>
                        </a:rPr>
                        <a:t>p</a:t>
                      </a:r>
                      <a:r>
                        <a:rPr lang="fr-FR" sz="600" b="1" baseline="0">
                          <a:solidFill>
                            <a:schemeClr val="bg2"/>
                          </a:solidFill>
                          <a:latin typeface="Arial" panose="020B0604020202020204" pitchFamily="34" charset="0"/>
                          <a:cs typeface="Arial" panose="020B0604020202020204" pitchFamily="34" charset="0"/>
                        </a:rPr>
                        <a:t>=0,105</a:t>
                      </a:r>
                      <a:endParaRPr lang="fr-FR" sz="600" b="1">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7" name="Rectangle à coins arrondis 6"/>
          <p:cNvSpPr/>
          <p:nvPr/>
        </p:nvSpPr>
        <p:spPr>
          <a:xfrm>
            <a:off x="4748191" y="1468713"/>
            <a:ext cx="4129351"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0" name="ZoneTexte 9"/>
          <p:cNvSpPr txBox="1"/>
          <p:nvPr/>
        </p:nvSpPr>
        <p:spPr>
          <a:xfrm rot="16200000">
            <a:off x="-329876" y="2821888"/>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AxSN+ITT population</a:t>
            </a:r>
          </a:p>
        </p:txBody>
      </p:sp>
      <p:graphicFrame>
        <p:nvGraphicFramePr>
          <p:cNvPr id="21" name="Tableau 20"/>
          <p:cNvGraphicFramePr>
            <a:graphicFrameLocks noGrp="1"/>
          </p:cNvGraphicFramePr>
          <p:nvPr>
            <p:extLst/>
          </p:nvPr>
        </p:nvGraphicFramePr>
        <p:xfrm>
          <a:off x="1176169" y="4163621"/>
          <a:ext cx="2786231" cy="539960"/>
        </p:xfrm>
        <a:graphic>
          <a:graphicData uri="http://schemas.openxmlformats.org/drawingml/2006/table">
            <a:tbl>
              <a:tblPr firstRow="1" bandRow="1">
                <a:tableStyleId>{5C22544A-7EE6-4342-B048-85BDC9FD1C3A}</a:tableStyleId>
              </a:tblPr>
              <a:tblGrid>
                <a:gridCol w="531338">
                  <a:extLst>
                    <a:ext uri="{9D8B030D-6E8A-4147-A177-3AD203B41FA5}">
                      <a16:colId xmlns:a16="http://schemas.microsoft.com/office/drawing/2014/main" val="20000"/>
                    </a:ext>
                  </a:extLst>
                </a:gridCol>
                <a:gridCol w="411372">
                  <a:extLst>
                    <a:ext uri="{9D8B030D-6E8A-4147-A177-3AD203B41FA5}">
                      <a16:colId xmlns:a16="http://schemas.microsoft.com/office/drawing/2014/main" val="20002"/>
                    </a:ext>
                  </a:extLst>
                </a:gridCol>
                <a:gridCol w="472771">
                  <a:extLst>
                    <a:ext uri="{9D8B030D-6E8A-4147-A177-3AD203B41FA5}">
                      <a16:colId xmlns:a16="http://schemas.microsoft.com/office/drawing/2014/main" val="20003"/>
                    </a:ext>
                  </a:extLst>
                </a:gridCol>
                <a:gridCol w="448211">
                  <a:extLst>
                    <a:ext uri="{9D8B030D-6E8A-4147-A177-3AD203B41FA5}">
                      <a16:colId xmlns:a16="http://schemas.microsoft.com/office/drawing/2014/main" val="20004"/>
                    </a:ext>
                  </a:extLst>
                </a:gridCol>
                <a:gridCol w="448211">
                  <a:extLst>
                    <a:ext uri="{9D8B030D-6E8A-4147-A177-3AD203B41FA5}">
                      <a16:colId xmlns:a16="http://schemas.microsoft.com/office/drawing/2014/main" val="20006"/>
                    </a:ext>
                  </a:extLst>
                </a:gridCol>
                <a:gridCol w="474328">
                  <a:extLst>
                    <a:ext uri="{9D8B030D-6E8A-4147-A177-3AD203B41FA5}">
                      <a16:colId xmlns:a16="http://schemas.microsoft.com/office/drawing/2014/main" val="20005"/>
                    </a:ext>
                  </a:extLst>
                </a:gridCol>
              </a:tblGrid>
              <a:tr h="204680">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latin typeface="Arial" panose="020B0604020202020204" pitchFamily="34" charset="0"/>
                          <a:cs typeface="Arial" panose="020B0604020202020204" pitchFamily="34" charset="0"/>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695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639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566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471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269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641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586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427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243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22" name="Connecteur droit 21"/>
          <p:cNvCxnSpPr/>
          <p:nvPr/>
        </p:nvCxnSpPr>
        <p:spPr>
          <a:xfrm>
            <a:off x="1991785" y="4258394"/>
            <a:ext cx="2280178"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23" name="Tableau 22"/>
          <p:cNvGraphicFramePr>
            <a:graphicFrameLocks noGrp="1"/>
          </p:cNvGraphicFramePr>
          <p:nvPr>
            <p:extLst/>
          </p:nvPr>
        </p:nvGraphicFramePr>
        <p:xfrm>
          <a:off x="541467" y="4163621"/>
          <a:ext cx="659803" cy="539960"/>
        </p:xfrm>
        <a:graphic>
          <a:graphicData uri="http://schemas.openxmlformats.org/drawingml/2006/table">
            <a:tbl>
              <a:tblPr firstRow="1" bandRow="1">
                <a:tableStyleId>{5C22544A-7EE6-4342-B048-85BDC9FD1C3A}</a:tableStyleId>
              </a:tblPr>
              <a:tblGrid>
                <a:gridCol w="350777">
                  <a:extLst>
                    <a:ext uri="{9D8B030D-6E8A-4147-A177-3AD203B41FA5}">
                      <a16:colId xmlns:a16="http://schemas.microsoft.com/office/drawing/2014/main" val="20000"/>
                    </a:ext>
                  </a:extLst>
                </a:gridCol>
                <a:gridCol w="309026">
                  <a:extLst>
                    <a:ext uri="{9D8B030D-6E8A-4147-A177-3AD203B41FA5}">
                      <a16:colId xmlns:a16="http://schemas.microsoft.com/office/drawing/2014/main" val="20002"/>
                    </a:ext>
                  </a:extLst>
                </a:gridCol>
              </a:tblGrid>
              <a:tr h="20468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1">
                          <a:solidFill>
                            <a:srgbClr val="6C6C6C"/>
                          </a:solidFill>
                          <a:latin typeface="Arial" panose="020B0604020202020204" pitchFamily="34" charset="0"/>
                          <a:cs typeface="Arial" panose="020B0604020202020204" pitchFamily="34" charset="0"/>
                        </a:rPr>
                        <a:t>O</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900">
                          <a:solidFill>
                            <a:srgbClr val="6C6C6C"/>
                          </a:solidFill>
                          <a:latin typeface="Arial" panose="020B0604020202020204" pitchFamily="34" charset="0"/>
                          <a:cs typeface="Arial" panose="020B0604020202020204" pitchFamily="34" charset="0"/>
                        </a:rPr>
                        <a:t>N</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174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188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4" name="ZoneTexte 23"/>
          <p:cNvSpPr txBox="1"/>
          <p:nvPr/>
        </p:nvSpPr>
        <p:spPr>
          <a:xfrm>
            <a:off x="1051560" y="3964766"/>
            <a:ext cx="302037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a:t>
            </a:r>
          </a:p>
        </p:txBody>
      </p:sp>
      <p:sp>
        <p:nvSpPr>
          <p:cNvPr id="2" name="Titre 1"/>
          <p:cNvSpPr>
            <a:spLocks noGrp="1"/>
          </p:cNvSpPr>
          <p:nvPr>
            <p:ph type="title"/>
          </p:nvPr>
        </p:nvSpPr>
        <p:spPr>
          <a:xfrm>
            <a:off x="0" y="748765"/>
            <a:ext cx="9144000" cy="400110"/>
          </a:xfrm>
        </p:spPr>
        <p:txBody>
          <a:bodyPr/>
          <a:lstStyle/>
          <a:p>
            <a:r>
              <a:rPr lang="fr-FR"/>
              <a:t>Résultats suite</a:t>
            </a:r>
          </a:p>
        </p:txBody>
      </p:sp>
      <p:sp>
        <p:nvSpPr>
          <p:cNvPr id="36" name="ZoneTexte 35">
            <a:extLst>
              <a:ext uri="{FF2B5EF4-FFF2-40B4-BE49-F238E27FC236}">
                <a16:creationId xmlns:a16="http://schemas.microsoft.com/office/drawing/2014/main" id="{52451C3A-2299-884E-A6D9-95A925480DAF}"/>
              </a:ext>
            </a:extLst>
          </p:cNvPr>
          <p:cNvSpPr txBox="1"/>
          <p:nvPr/>
        </p:nvSpPr>
        <p:spPr>
          <a:xfrm>
            <a:off x="320045" y="1258423"/>
            <a:ext cx="1432550" cy="692497"/>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Survie sans récidive </a:t>
            </a:r>
            <a:br>
              <a:rPr lang="fr-FR" sz="1300" b="1">
                <a:solidFill>
                  <a:srgbClr val="1F497D"/>
                </a:solidFill>
                <a:latin typeface="Arial" panose="020B0604020202020204" pitchFamily="34" charset="0"/>
                <a:cs typeface="Arial" panose="020B0604020202020204" pitchFamily="34" charset="0"/>
              </a:rPr>
            </a:br>
            <a:r>
              <a:rPr lang="fr-FR" sz="1300" b="1">
                <a:solidFill>
                  <a:srgbClr val="1F497D"/>
                </a:solidFill>
                <a:latin typeface="Arial" panose="020B0604020202020204" pitchFamily="34" charset="0"/>
                <a:cs typeface="Arial" panose="020B0604020202020204" pitchFamily="34" charset="0"/>
              </a:rPr>
              <a:t>loco régionale</a:t>
            </a:r>
          </a:p>
        </p:txBody>
      </p:sp>
      <p:sp>
        <p:nvSpPr>
          <p:cNvPr id="37" name="ZoneTexte 36">
            <a:extLst>
              <a:ext uri="{FF2B5EF4-FFF2-40B4-BE49-F238E27FC236}">
                <a16:creationId xmlns:a16="http://schemas.microsoft.com/office/drawing/2014/main" id="{52451C3A-2299-884E-A6D9-95A925480DAF}"/>
              </a:ext>
            </a:extLst>
          </p:cNvPr>
          <p:cNvSpPr txBox="1"/>
          <p:nvPr/>
        </p:nvSpPr>
        <p:spPr>
          <a:xfrm>
            <a:off x="4748191" y="1304588"/>
            <a:ext cx="1113957" cy="292388"/>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2</a:t>
            </a:r>
            <a:r>
              <a:rPr lang="fr-FR" sz="1300" b="1" baseline="30000">
                <a:solidFill>
                  <a:srgbClr val="1F497D"/>
                </a:solidFill>
                <a:latin typeface="Arial" panose="020B0604020202020204" pitchFamily="34" charset="0"/>
                <a:cs typeface="Arial" panose="020B0604020202020204" pitchFamily="34" charset="0"/>
              </a:rPr>
              <a:t>ème</a:t>
            </a:r>
            <a:r>
              <a:rPr lang="fr-FR" sz="1300" b="1">
                <a:solidFill>
                  <a:srgbClr val="1F497D"/>
                </a:solidFill>
                <a:latin typeface="Arial" panose="020B0604020202020204" pitchFamily="34" charset="0"/>
                <a:cs typeface="Arial" panose="020B0604020202020204" pitchFamily="34" charset="0"/>
              </a:rPr>
              <a:t> cancer</a:t>
            </a:r>
          </a:p>
        </p:txBody>
      </p:sp>
      <p:sp>
        <p:nvSpPr>
          <p:cNvPr id="3" name="Forme libre 2"/>
          <p:cNvSpPr/>
          <p:nvPr/>
        </p:nvSpPr>
        <p:spPr>
          <a:xfrm>
            <a:off x="1032734" y="2174378"/>
            <a:ext cx="2915322" cy="545054"/>
          </a:xfrm>
          <a:custGeom>
            <a:avLst/>
            <a:gdLst>
              <a:gd name="connsiteX0" fmla="*/ 2915322 w 2915322"/>
              <a:gd name="connsiteY0" fmla="*/ 545054 h 545054"/>
              <a:gd name="connsiteX1" fmla="*/ 2424057 w 2915322"/>
              <a:gd name="connsiteY1" fmla="*/ 545054 h 545054"/>
              <a:gd name="connsiteX2" fmla="*/ 2395370 w 2915322"/>
              <a:gd name="connsiteY2" fmla="*/ 519953 h 545054"/>
              <a:gd name="connsiteX3" fmla="*/ 2366682 w 2915322"/>
              <a:gd name="connsiteY3" fmla="*/ 519953 h 545054"/>
              <a:gd name="connsiteX4" fmla="*/ 2277035 w 2915322"/>
              <a:gd name="connsiteY4" fmla="*/ 494852 h 545054"/>
              <a:gd name="connsiteX5" fmla="*/ 2201732 w 2915322"/>
              <a:gd name="connsiteY5" fmla="*/ 480508 h 545054"/>
              <a:gd name="connsiteX6" fmla="*/ 2147944 w 2915322"/>
              <a:gd name="connsiteY6" fmla="*/ 480508 h 545054"/>
              <a:gd name="connsiteX7" fmla="*/ 2029610 w 2915322"/>
              <a:gd name="connsiteY7" fmla="*/ 444649 h 545054"/>
              <a:gd name="connsiteX8" fmla="*/ 1961478 w 2915322"/>
              <a:gd name="connsiteY8" fmla="*/ 426720 h 545054"/>
              <a:gd name="connsiteX9" fmla="*/ 1886174 w 2915322"/>
              <a:gd name="connsiteY9" fmla="*/ 412377 h 545054"/>
              <a:gd name="connsiteX10" fmla="*/ 1828800 w 2915322"/>
              <a:gd name="connsiteY10" fmla="*/ 398033 h 545054"/>
              <a:gd name="connsiteX11" fmla="*/ 1775012 w 2915322"/>
              <a:gd name="connsiteY11" fmla="*/ 376518 h 545054"/>
              <a:gd name="connsiteX12" fmla="*/ 1685365 w 2915322"/>
              <a:gd name="connsiteY12" fmla="*/ 369346 h 545054"/>
              <a:gd name="connsiteX13" fmla="*/ 1645920 w 2915322"/>
              <a:gd name="connsiteY13" fmla="*/ 358588 h 545054"/>
              <a:gd name="connsiteX14" fmla="*/ 1613647 w 2915322"/>
              <a:gd name="connsiteY14" fmla="*/ 358588 h 545054"/>
              <a:gd name="connsiteX15" fmla="*/ 1516828 w 2915322"/>
              <a:gd name="connsiteY15" fmla="*/ 351417 h 545054"/>
              <a:gd name="connsiteX16" fmla="*/ 1459454 w 2915322"/>
              <a:gd name="connsiteY16" fmla="*/ 326315 h 545054"/>
              <a:gd name="connsiteX17" fmla="*/ 1333948 w 2915322"/>
              <a:gd name="connsiteY17" fmla="*/ 311972 h 545054"/>
              <a:gd name="connsiteX18" fmla="*/ 1172584 w 2915322"/>
              <a:gd name="connsiteY18" fmla="*/ 290457 h 545054"/>
              <a:gd name="connsiteX19" fmla="*/ 1082937 w 2915322"/>
              <a:gd name="connsiteY19" fmla="*/ 258184 h 545054"/>
              <a:gd name="connsiteX20" fmla="*/ 1054250 w 2915322"/>
              <a:gd name="connsiteY20" fmla="*/ 247426 h 545054"/>
              <a:gd name="connsiteX21" fmla="*/ 1039906 w 2915322"/>
              <a:gd name="connsiteY21" fmla="*/ 243840 h 545054"/>
              <a:gd name="connsiteX22" fmla="*/ 796066 w 2915322"/>
              <a:gd name="connsiteY22" fmla="*/ 182880 h 545054"/>
              <a:gd name="connsiteX23" fmla="*/ 588085 w 2915322"/>
              <a:gd name="connsiteY23" fmla="*/ 129092 h 545054"/>
              <a:gd name="connsiteX24" fmla="*/ 530711 w 2915322"/>
              <a:gd name="connsiteY24" fmla="*/ 121920 h 545054"/>
              <a:gd name="connsiteX25" fmla="*/ 344245 w 2915322"/>
              <a:gd name="connsiteY25" fmla="*/ 78889 h 545054"/>
              <a:gd name="connsiteX26" fmla="*/ 0 w 2915322"/>
              <a:gd name="connsiteY26" fmla="*/ 0 h 5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5322" h="545054">
                <a:moveTo>
                  <a:pt x="2915322" y="545054"/>
                </a:moveTo>
                <a:lnTo>
                  <a:pt x="2424057" y="545054"/>
                </a:lnTo>
                <a:lnTo>
                  <a:pt x="2395370" y="519953"/>
                </a:lnTo>
                <a:lnTo>
                  <a:pt x="2366682" y="519953"/>
                </a:lnTo>
                <a:lnTo>
                  <a:pt x="2277035" y="494852"/>
                </a:lnTo>
                <a:lnTo>
                  <a:pt x="2201732" y="480508"/>
                </a:lnTo>
                <a:lnTo>
                  <a:pt x="2147944" y="480508"/>
                </a:lnTo>
                <a:lnTo>
                  <a:pt x="2029610" y="444649"/>
                </a:lnTo>
                <a:lnTo>
                  <a:pt x="1961478" y="426720"/>
                </a:lnTo>
                <a:lnTo>
                  <a:pt x="1886174" y="412377"/>
                </a:lnTo>
                <a:lnTo>
                  <a:pt x="1828800" y="398033"/>
                </a:lnTo>
                <a:lnTo>
                  <a:pt x="1775012" y="376518"/>
                </a:lnTo>
                <a:lnTo>
                  <a:pt x="1685365" y="369346"/>
                </a:lnTo>
                <a:lnTo>
                  <a:pt x="1645920" y="358588"/>
                </a:lnTo>
                <a:lnTo>
                  <a:pt x="1613647" y="358588"/>
                </a:lnTo>
                <a:lnTo>
                  <a:pt x="1516828" y="351417"/>
                </a:lnTo>
                <a:lnTo>
                  <a:pt x="1459454" y="326315"/>
                </a:lnTo>
                <a:lnTo>
                  <a:pt x="1333948" y="311972"/>
                </a:lnTo>
                <a:lnTo>
                  <a:pt x="1172584" y="290457"/>
                </a:lnTo>
                <a:lnTo>
                  <a:pt x="1082937" y="258184"/>
                </a:lnTo>
                <a:cubicBezTo>
                  <a:pt x="1073375" y="254598"/>
                  <a:pt x="1063939" y="250656"/>
                  <a:pt x="1054250" y="247426"/>
                </a:cubicBezTo>
                <a:cubicBezTo>
                  <a:pt x="1049574" y="245867"/>
                  <a:pt x="1039906" y="243840"/>
                  <a:pt x="1039906" y="243840"/>
                </a:cubicBezTo>
                <a:lnTo>
                  <a:pt x="796066" y="182880"/>
                </a:lnTo>
                <a:lnTo>
                  <a:pt x="588085" y="129092"/>
                </a:lnTo>
                <a:lnTo>
                  <a:pt x="530711" y="121920"/>
                </a:lnTo>
                <a:lnTo>
                  <a:pt x="344245" y="78889"/>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 name="Forme libre 3"/>
          <p:cNvSpPr/>
          <p:nvPr/>
        </p:nvSpPr>
        <p:spPr>
          <a:xfrm>
            <a:off x="1036320" y="2185136"/>
            <a:ext cx="2926080" cy="476922"/>
          </a:xfrm>
          <a:custGeom>
            <a:avLst/>
            <a:gdLst>
              <a:gd name="connsiteX0" fmla="*/ 2926080 w 2926080"/>
              <a:gd name="connsiteY0" fmla="*/ 476922 h 476922"/>
              <a:gd name="connsiteX1" fmla="*/ 2485016 w 2926080"/>
              <a:gd name="connsiteY1" fmla="*/ 476922 h 476922"/>
              <a:gd name="connsiteX2" fmla="*/ 2452744 w 2926080"/>
              <a:gd name="connsiteY2" fmla="*/ 451821 h 476922"/>
              <a:gd name="connsiteX3" fmla="*/ 2427642 w 2926080"/>
              <a:gd name="connsiteY3" fmla="*/ 441063 h 476922"/>
              <a:gd name="connsiteX4" fmla="*/ 2402541 w 2926080"/>
              <a:gd name="connsiteY4" fmla="*/ 430306 h 476922"/>
              <a:gd name="connsiteX5" fmla="*/ 2363096 w 2926080"/>
              <a:gd name="connsiteY5" fmla="*/ 419548 h 476922"/>
              <a:gd name="connsiteX6" fmla="*/ 2348753 w 2926080"/>
              <a:gd name="connsiteY6" fmla="*/ 412376 h 476922"/>
              <a:gd name="connsiteX7" fmla="*/ 2302136 w 2926080"/>
              <a:gd name="connsiteY7" fmla="*/ 412376 h 476922"/>
              <a:gd name="connsiteX8" fmla="*/ 2248348 w 2926080"/>
              <a:gd name="connsiteY8" fmla="*/ 390861 h 476922"/>
              <a:gd name="connsiteX9" fmla="*/ 2216075 w 2926080"/>
              <a:gd name="connsiteY9" fmla="*/ 390861 h 476922"/>
              <a:gd name="connsiteX10" fmla="*/ 2187388 w 2926080"/>
              <a:gd name="connsiteY10" fmla="*/ 387275 h 476922"/>
              <a:gd name="connsiteX11" fmla="*/ 2072640 w 2926080"/>
              <a:gd name="connsiteY11" fmla="*/ 369346 h 476922"/>
              <a:gd name="connsiteX12" fmla="*/ 1889760 w 2926080"/>
              <a:gd name="connsiteY12" fmla="*/ 351416 h 476922"/>
              <a:gd name="connsiteX13" fmla="*/ 1728395 w 2926080"/>
              <a:gd name="connsiteY13" fmla="*/ 322729 h 476922"/>
              <a:gd name="connsiteX14" fmla="*/ 1692536 w 2926080"/>
              <a:gd name="connsiteY14" fmla="*/ 315557 h 476922"/>
              <a:gd name="connsiteX15" fmla="*/ 1660264 w 2926080"/>
              <a:gd name="connsiteY15" fmla="*/ 301214 h 476922"/>
              <a:gd name="connsiteX16" fmla="*/ 1473798 w 2926080"/>
              <a:gd name="connsiteY16" fmla="*/ 268941 h 476922"/>
              <a:gd name="connsiteX17" fmla="*/ 1391322 w 2926080"/>
              <a:gd name="connsiteY17" fmla="*/ 247426 h 476922"/>
              <a:gd name="connsiteX18" fmla="*/ 1312433 w 2926080"/>
              <a:gd name="connsiteY18" fmla="*/ 243840 h 476922"/>
              <a:gd name="connsiteX19" fmla="*/ 1208442 w 2926080"/>
              <a:gd name="connsiteY19" fmla="*/ 243840 h 476922"/>
              <a:gd name="connsiteX20" fmla="*/ 1090108 w 2926080"/>
              <a:gd name="connsiteY20" fmla="*/ 207981 h 476922"/>
              <a:gd name="connsiteX21" fmla="*/ 785308 w 2926080"/>
              <a:gd name="connsiteY21" fmla="*/ 157779 h 476922"/>
              <a:gd name="connsiteX22" fmla="*/ 329901 w 2926080"/>
              <a:gd name="connsiteY22" fmla="*/ 68131 h 476922"/>
              <a:gd name="connsiteX23" fmla="*/ 0 w 2926080"/>
              <a:gd name="connsiteY23" fmla="*/ 0 h 4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6080" h="476922">
                <a:moveTo>
                  <a:pt x="2926080" y="476922"/>
                </a:moveTo>
                <a:lnTo>
                  <a:pt x="2485016" y="476922"/>
                </a:lnTo>
                <a:lnTo>
                  <a:pt x="2452744" y="451821"/>
                </a:lnTo>
                <a:lnTo>
                  <a:pt x="2427642" y="441063"/>
                </a:lnTo>
                <a:lnTo>
                  <a:pt x="2402541" y="430306"/>
                </a:lnTo>
                <a:lnTo>
                  <a:pt x="2363096" y="419548"/>
                </a:lnTo>
                <a:lnTo>
                  <a:pt x="2348753" y="412376"/>
                </a:lnTo>
                <a:lnTo>
                  <a:pt x="2302136" y="412376"/>
                </a:lnTo>
                <a:lnTo>
                  <a:pt x="2248348" y="390861"/>
                </a:lnTo>
                <a:lnTo>
                  <a:pt x="2216075" y="390861"/>
                </a:lnTo>
                <a:lnTo>
                  <a:pt x="2187388" y="387275"/>
                </a:lnTo>
                <a:lnTo>
                  <a:pt x="2072640" y="369346"/>
                </a:lnTo>
                <a:lnTo>
                  <a:pt x="1889760" y="351416"/>
                </a:lnTo>
                <a:lnTo>
                  <a:pt x="1728395" y="322729"/>
                </a:lnTo>
                <a:cubicBezTo>
                  <a:pt x="1716442" y="320338"/>
                  <a:pt x="1704230" y="318996"/>
                  <a:pt x="1692536" y="315557"/>
                </a:cubicBezTo>
                <a:cubicBezTo>
                  <a:pt x="1682966" y="312742"/>
                  <a:pt x="1670296" y="306231"/>
                  <a:pt x="1660264" y="301214"/>
                </a:cubicBezTo>
                <a:lnTo>
                  <a:pt x="1473798" y="268941"/>
                </a:lnTo>
                <a:lnTo>
                  <a:pt x="1391322" y="247426"/>
                </a:lnTo>
                <a:lnTo>
                  <a:pt x="1312433" y="243840"/>
                </a:lnTo>
                <a:lnTo>
                  <a:pt x="1208442" y="243840"/>
                </a:lnTo>
                <a:lnTo>
                  <a:pt x="1090108" y="207981"/>
                </a:lnTo>
                <a:lnTo>
                  <a:pt x="785308" y="157779"/>
                </a:lnTo>
                <a:lnTo>
                  <a:pt x="329901" y="68131"/>
                </a:lnTo>
                <a:lnTo>
                  <a:pt x="0" y="0"/>
                </a:lnTo>
              </a:path>
            </a:pathLst>
          </a:custGeom>
          <a:noFill/>
          <a:ln w="38100">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39" name="Graphique 38"/>
          <p:cNvGraphicFramePr/>
          <p:nvPr>
            <p:extLst/>
          </p:nvPr>
        </p:nvGraphicFramePr>
        <p:xfrm>
          <a:off x="5047370" y="2128507"/>
          <a:ext cx="3900070" cy="1918329"/>
        </p:xfrm>
        <a:graphic>
          <a:graphicData uri="http://schemas.openxmlformats.org/drawingml/2006/chart">
            <c:chart xmlns:c="http://schemas.openxmlformats.org/drawingml/2006/chart" xmlns:r="http://schemas.openxmlformats.org/officeDocument/2006/relationships" r:id="rId3"/>
          </a:graphicData>
        </a:graphic>
      </p:graphicFrame>
      <p:sp>
        <p:nvSpPr>
          <p:cNvPr id="40" name="ZoneTexte 39"/>
          <p:cNvSpPr txBox="1"/>
          <p:nvPr/>
        </p:nvSpPr>
        <p:spPr>
          <a:xfrm rot="16200000">
            <a:off x="4078940" y="2821888"/>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AxSN+ITT population</a:t>
            </a:r>
          </a:p>
        </p:txBody>
      </p:sp>
      <p:graphicFrame>
        <p:nvGraphicFramePr>
          <p:cNvPr id="41" name="Tableau 40"/>
          <p:cNvGraphicFramePr>
            <a:graphicFrameLocks noGrp="1"/>
          </p:cNvGraphicFramePr>
          <p:nvPr>
            <p:extLst/>
          </p:nvPr>
        </p:nvGraphicFramePr>
        <p:xfrm>
          <a:off x="5608133" y="4163621"/>
          <a:ext cx="2786229" cy="539960"/>
        </p:xfrm>
        <a:graphic>
          <a:graphicData uri="http://schemas.openxmlformats.org/drawingml/2006/table">
            <a:tbl>
              <a:tblPr firstRow="1" bandRow="1">
                <a:tableStyleId>{5C22544A-7EE6-4342-B048-85BDC9FD1C3A}</a:tableStyleId>
              </a:tblPr>
              <a:tblGrid>
                <a:gridCol w="457708">
                  <a:extLst>
                    <a:ext uri="{9D8B030D-6E8A-4147-A177-3AD203B41FA5}">
                      <a16:colId xmlns:a16="http://schemas.microsoft.com/office/drawing/2014/main" val="20000"/>
                    </a:ext>
                  </a:extLst>
                </a:gridCol>
                <a:gridCol w="307951">
                  <a:extLst>
                    <a:ext uri="{9D8B030D-6E8A-4147-A177-3AD203B41FA5}">
                      <a16:colId xmlns:a16="http://schemas.microsoft.com/office/drawing/2014/main" val="20002"/>
                    </a:ext>
                  </a:extLst>
                </a:gridCol>
                <a:gridCol w="443697">
                  <a:extLst>
                    <a:ext uri="{9D8B030D-6E8A-4147-A177-3AD203B41FA5}">
                      <a16:colId xmlns:a16="http://schemas.microsoft.com/office/drawing/2014/main" val="20003"/>
                    </a:ext>
                  </a:extLst>
                </a:gridCol>
                <a:gridCol w="396075">
                  <a:extLst>
                    <a:ext uri="{9D8B030D-6E8A-4147-A177-3AD203B41FA5}">
                      <a16:colId xmlns:a16="http://schemas.microsoft.com/office/drawing/2014/main" val="20004"/>
                    </a:ext>
                  </a:extLst>
                </a:gridCol>
                <a:gridCol w="386100">
                  <a:extLst>
                    <a:ext uri="{9D8B030D-6E8A-4147-A177-3AD203B41FA5}">
                      <a16:colId xmlns:a16="http://schemas.microsoft.com/office/drawing/2014/main" val="20006"/>
                    </a:ext>
                  </a:extLst>
                </a:gridCol>
                <a:gridCol w="386100">
                  <a:extLst>
                    <a:ext uri="{9D8B030D-6E8A-4147-A177-3AD203B41FA5}">
                      <a16:colId xmlns:a16="http://schemas.microsoft.com/office/drawing/2014/main" val="20007"/>
                    </a:ext>
                  </a:extLst>
                </a:gridCol>
                <a:gridCol w="408598">
                  <a:extLst>
                    <a:ext uri="{9D8B030D-6E8A-4147-A177-3AD203B41FA5}">
                      <a16:colId xmlns:a16="http://schemas.microsoft.com/office/drawing/2014/main" val="20005"/>
                    </a:ext>
                  </a:extLst>
                </a:gridCol>
              </a:tblGrid>
              <a:tr h="204680">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latin typeface="Arial" panose="020B0604020202020204" pitchFamily="34" charset="0"/>
                          <a:cs typeface="Arial" panose="020B0604020202020204" pitchFamily="34" charset="0"/>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671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595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497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283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659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545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452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261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42" name="Connecteur droit 41"/>
          <p:cNvCxnSpPr/>
          <p:nvPr/>
        </p:nvCxnSpPr>
        <p:spPr>
          <a:xfrm>
            <a:off x="6400601" y="4258394"/>
            <a:ext cx="2280178"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43" name="Tableau 42"/>
          <p:cNvGraphicFramePr>
            <a:graphicFrameLocks noGrp="1"/>
          </p:cNvGraphicFramePr>
          <p:nvPr>
            <p:extLst/>
          </p:nvPr>
        </p:nvGraphicFramePr>
        <p:xfrm>
          <a:off x="4950283" y="4163621"/>
          <a:ext cx="659803" cy="539960"/>
        </p:xfrm>
        <a:graphic>
          <a:graphicData uri="http://schemas.openxmlformats.org/drawingml/2006/table">
            <a:tbl>
              <a:tblPr firstRow="1" bandRow="1">
                <a:tableStyleId>{5C22544A-7EE6-4342-B048-85BDC9FD1C3A}</a:tableStyleId>
              </a:tblPr>
              <a:tblGrid>
                <a:gridCol w="350777">
                  <a:extLst>
                    <a:ext uri="{9D8B030D-6E8A-4147-A177-3AD203B41FA5}">
                      <a16:colId xmlns:a16="http://schemas.microsoft.com/office/drawing/2014/main" val="20000"/>
                    </a:ext>
                  </a:extLst>
                </a:gridCol>
                <a:gridCol w="309026">
                  <a:extLst>
                    <a:ext uri="{9D8B030D-6E8A-4147-A177-3AD203B41FA5}">
                      <a16:colId xmlns:a16="http://schemas.microsoft.com/office/drawing/2014/main" val="20002"/>
                    </a:ext>
                  </a:extLst>
                </a:gridCol>
              </a:tblGrid>
              <a:tr h="20468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1">
                          <a:solidFill>
                            <a:srgbClr val="6C6C6C"/>
                          </a:solidFill>
                          <a:latin typeface="Arial" panose="020B0604020202020204" pitchFamily="34" charset="0"/>
                          <a:cs typeface="Arial" panose="020B0604020202020204" pitchFamily="34" charset="0"/>
                        </a:rPr>
                        <a:t>O</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900">
                          <a:solidFill>
                            <a:srgbClr val="6C6C6C"/>
                          </a:solidFill>
                          <a:latin typeface="Arial" panose="020B0604020202020204" pitchFamily="34" charset="0"/>
                          <a:cs typeface="Arial" panose="020B0604020202020204" pitchFamily="34" charset="0"/>
                        </a:rPr>
                        <a:t>N</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75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4" name="ZoneTexte 43"/>
          <p:cNvSpPr txBox="1"/>
          <p:nvPr/>
        </p:nvSpPr>
        <p:spPr>
          <a:xfrm>
            <a:off x="5460376" y="3964766"/>
            <a:ext cx="302037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a:t>
            </a:r>
          </a:p>
        </p:txBody>
      </p:sp>
      <p:sp>
        <p:nvSpPr>
          <p:cNvPr id="6" name="Forme libre 5"/>
          <p:cNvSpPr/>
          <p:nvPr/>
        </p:nvSpPr>
        <p:spPr>
          <a:xfrm>
            <a:off x="5467109" y="3535303"/>
            <a:ext cx="2519423" cy="239210"/>
          </a:xfrm>
          <a:custGeom>
            <a:avLst/>
            <a:gdLst>
              <a:gd name="connsiteX0" fmla="*/ 0 w 2519423"/>
              <a:gd name="connsiteY0" fmla="*/ 239210 h 239210"/>
              <a:gd name="connsiteX1" fmla="*/ 273934 w 2519423"/>
              <a:gd name="connsiteY1" fmla="*/ 219919 h 239210"/>
              <a:gd name="connsiteX2" fmla="*/ 408972 w 2519423"/>
              <a:gd name="connsiteY2" fmla="*/ 212202 h 239210"/>
              <a:gd name="connsiteX3" fmla="*/ 513144 w 2519423"/>
              <a:gd name="connsiteY3" fmla="*/ 208344 h 239210"/>
              <a:gd name="connsiteX4" fmla="*/ 567159 w 2519423"/>
              <a:gd name="connsiteY4" fmla="*/ 196769 h 239210"/>
              <a:gd name="connsiteX5" fmla="*/ 640466 w 2519423"/>
              <a:gd name="connsiteY5" fmla="*/ 181336 h 239210"/>
              <a:gd name="connsiteX6" fmla="*/ 744638 w 2519423"/>
              <a:gd name="connsiteY6" fmla="*/ 169762 h 239210"/>
              <a:gd name="connsiteX7" fmla="*/ 864243 w 2519423"/>
              <a:gd name="connsiteY7" fmla="*/ 169762 h 239210"/>
              <a:gd name="connsiteX8" fmla="*/ 968415 w 2519423"/>
              <a:gd name="connsiteY8" fmla="*/ 169762 h 239210"/>
              <a:gd name="connsiteX9" fmla="*/ 1064871 w 2519423"/>
              <a:gd name="connsiteY9" fmla="*/ 154329 h 239210"/>
              <a:gd name="connsiteX10" fmla="*/ 1153610 w 2519423"/>
              <a:gd name="connsiteY10" fmla="*/ 154329 h 239210"/>
              <a:gd name="connsiteX11" fmla="*/ 1238491 w 2519423"/>
              <a:gd name="connsiteY11" fmla="*/ 138896 h 239210"/>
              <a:gd name="connsiteX12" fmla="*/ 1307939 w 2519423"/>
              <a:gd name="connsiteY12" fmla="*/ 123463 h 239210"/>
              <a:gd name="connsiteX13" fmla="*/ 1462268 w 2519423"/>
              <a:gd name="connsiteY13" fmla="*/ 111888 h 239210"/>
              <a:gd name="connsiteX14" fmla="*/ 1543291 w 2519423"/>
              <a:gd name="connsiteY14" fmla="*/ 88739 h 239210"/>
              <a:gd name="connsiteX15" fmla="*/ 1635888 w 2519423"/>
              <a:gd name="connsiteY15" fmla="*/ 73306 h 239210"/>
              <a:gd name="connsiteX16" fmla="*/ 1740061 w 2519423"/>
              <a:gd name="connsiteY16" fmla="*/ 61731 h 239210"/>
              <a:gd name="connsiteX17" fmla="*/ 1817225 w 2519423"/>
              <a:gd name="connsiteY17" fmla="*/ 77164 h 239210"/>
              <a:gd name="connsiteX18" fmla="*/ 1940688 w 2519423"/>
              <a:gd name="connsiteY18" fmla="*/ 46298 h 239210"/>
              <a:gd name="connsiteX19" fmla="*/ 2029428 w 2519423"/>
              <a:gd name="connsiteY19" fmla="*/ 34724 h 239210"/>
              <a:gd name="connsiteX20" fmla="*/ 2087301 w 2519423"/>
              <a:gd name="connsiteY20" fmla="*/ 15432 h 239210"/>
              <a:gd name="connsiteX21" fmla="*/ 2114309 w 2519423"/>
              <a:gd name="connsiteY21" fmla="*/ 0 h 239210"/>
              <a:gd name="connsiteX22" fmla="*/ 2519423 w 2519423"/>
              <a:gd name="connsiteY22" fmla="*/ 0 h 23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19423" h="239210">
                <a:moveTo>
                  <a:pt x="0" y="239210"/>
                </a:moveTo>
                <a:lnTo>
                  <a:pt x="273934" y="219919"/>
                </a:lnTo>
                <a:lnTo>
                  <a:pt x="408972" y="212202"/>
                </a:lnTo>
                <a:lnTo>
                  <a:pt x="513144" y="208344"/>
                </a:lnTo>
                <a:lnTo>
                  <a:pt x="567159" y="196769"/>
                </a:lnTo>
                <a:lnTo>
                  <a:pt x="640466" y="181336"/>
                </a:lnTo>
                <a:lnTo>
                  <a:pt x="744638" y="169762"/>
                </a:lnTo>
                <a:lnTo>
                  <a:pt x="864243" y="169762"/>
                </a:lnTo>
                <a:lnTo>
                  <a:pt x="968415" y="169762"/>
                </a:lnTo>
                <a:lnTo>
                  <a:pt x="1064871" y="154329"/>
                </a:lnTo>
                <a:lnTo>
                  <a:pt x="1153610" y="154329"/>
                </a:lnTo>
                <a:lnTo>
                  <a:pt x="1238491" y="138896"/>
                </a:lnTo>
                <a:lnTo>
                  <a:pt x="1307939" y="123463"/>
                </a:lnTo>
                <a:lnTo>
                  <a:pt x="1462268" y="111888"/>
                </a:lnTo>
                <a:lnTo>
                  <a:pt x="1543291" y="88739"/>
                </a:lnTo>
                <a:lnTo>
                  <a:pt x="1635888" y="73306"/>
                </a:lnTo>
                <a:lnTo>
                  <a:pt x="1740061" y="61731"/>
                </a:lnTo>
                <a:lnTo>
                  <a:pt x="1817225" y="77164"/>
                </a:lnTo>
                <a:lnTo>
                  <a:pt x="1940688" y="46298"/>
                </a:lnTo>
                <a:lnTo>
                  <a:pt x="2029428" y="34724"/>
                </a:lnTo>
                <a:lnTo>
                  <a:pt x="2087301" y="15432"/>
                </a:lnTo>
                <a:lnTo>
                  <a:pt x="2114309" y="0"/>
                </a:lnTo>
                <a:lnTo>
                  <a:pt x="2519423" y="0"/>
                </a:lnTo>
              </a:path>
            </a:pathLst>
          </a:custGeom>
          <a:noFill/>
          <a:ln w="38100">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7" name="Forme libre 46"/>
          <p:cNvSpPr/>
          <p:nvPr/>
        </p:nvSpPr>
        <p:spPr>
          <a:xfrm>
            <a:off x="5436243" y="3454280"/>
            <a:ext cx="2747058" cy="320233"/>
          </a:xfrm>
          <a:custGeom>
            <a:avLst/>
            <a:gdLst>
              <a:gd name="connsiteX0" fmla="*/ 0 w 2747058"/>
              <a:gd name="connsiteY0" fmla="*/ 320233 h 320233"/>
              <a:gd name="connsiteX1" fmla="*/ 231494 w 2747058"/>
              <a:gd name="connsiteY1" fmla="*/ 300942 h 320233"/>
              <a:gd name="connsiteX2" fmla="*/ 316375 w 2747058"/>
              <a:gd name="connsiteY2" fmla="*/ 285509 h 320233"/>
              <a:gd name="connsiteX3" fmla="*/ 455271 w 2747058"/>
              <a:gd name="connsiteY3" fmla="*/ 270076 h 320233"/>
              <a:gd name="connsiteX4" fmla="*/ 574876 w 2747058"/>
              <a:gd name="connsiteY4" fmla="*/ 250785 h 320233"/>
              <a:gd name="connsiteX5" fmla="*/ 617316 w 2747058"/>
              <a:gd name="connsiteY5" fmla="*/ 239210 h 320233"/>
              <a:gd name="connsiteX6" fmla="*/ 767787 w 2747058"/>
              <a:gd name="connsiteY6" fmla="*/ 227636 h 320233"/>
              <a:gd name="connsiteX7" fmla="*/ 833377 w 2747058"/>
              <a:gd name="connsiteY7" fmla="*/ 227636 h 320233"/>
              <a:gd name="connsiteX8" fmla="*/ 891251 w 2747058"/>
              <a:gd name="connsiteY8" fmla="*/ 212203 h 320233"/>
              <a:gd name="connsiteX9" fmla="*/ 960699 w 2747058"/>
              <a:gd name="connsiteY9" fmla="*/ 212203 h 320233"/>
              <a:gd name="connsiteX10" fmla="*/ 1022430 w 2747058"/>
              <a:gd name="connsiteY10" fmla="*/ 200628 h 320233"/>
              <a:gd name="connsiteX11" fmla="*/ 1169043 w 2747058"/>
              <a:gd name="connsiteY11" fmla="*/ 185195 h 320233"/>
              <a:gd name="connsiteX12" fmla="*/ 1215342 w 2747058"/>
              <a:gd name="connsiteY12" fmla="*/ 173621 h 320233"/>
              <a:gd name="connsiteX13" fmla="*/ 1369671 w 2747058"/>
              <a:gd name="connsiteY13" fmla="*/ 173621 h 320233"/>
              <a:gd name="connsiteX14" fmla="*/ 1547149 w 2747058"/>
              <a:gd name="connsiteY14" fmla="*/ 138896 h 320233"/>
              <a:gd name="connsiteX15" fmla="*/ 1639747 w 2747058"/>
              <a:gd name="connsiteY15" fmla="*/ 119605 h 320233"/>
              <a:gd name="connsiteX16" fmla="*/ 1743919 w 2747058"/>
              <a:gd name="connsiteY16" fmla="*/ 104172 h 320233"/>
              <a:gd name="connsiteX17" fmla="*/ 1859666 w 2747058"/>
              <a:gd name="connsiteY17" fmla="*/ 81023 h 320233"/>
              <a:gd name="connsiteX18" fmla="*/ 1913681 w 2747058"/>
              <a:gd name="connsiteY18" fmla="*/ 69448 h 320233"/>
              <a:gd name="connsiteX19" fmla="*/ 2013995 w 2747058"/>
              <a:gd name="connsiteY19" fmla="*/ 54015 h 320233"/>
              <a:gd name="connsiteX20" fmla="*/ 2041003 w 2747058"/>
              <a:gd name="connsiteY20" fmla="*/ 30866 h 320233"/>
              <a:gd name="connsiteX21" fmla="*/ 2068010 w 2747058"/>
              <a:gd name="connsiteY21" fmla="*/ 27008 h 320233"/>
              <a:gd name="connsiteX22" fmla="*/ 2095018 w 2747058"/>
              <a:gd name="connsiteY22" fmla="*/ 11575 h 320233"/>
              <a:gd name="connsiteX23" fmla="*/ 2747058 w 2747058"/>
              <a:gd name="connsiteY23" fmla="*/ 0 h 32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47058" h="320233">
                <a:moveTo>
                  <a:pt x="0" y="320233"/>
                </a:moveTo>
                <a:lnTo>
                  <a:pt x="231494" y="300942"/>
                </a:lnTo>
                <a:lnTo>
                  <a:pt x="316375" y="285509"/>
                </a:lnTo>
                <a:lnTo>
                  <a:pt x="455271" y="270076"/>
                </a:lnTo>
                <a:lnTo>
                  <a:pt x="574876" y="250785"/>
                </a:lnTo>
                <a:lnTo>
                  <a:pt x="617316" y="239210"/>
                </a:lnTo>
                <a:lnTo>
                  <a:pt x="767787" y="227636"/>
                </a:lnTo>
                <a:lnTo>
                  <a:pt x="833377" y="227636"/>
                </a:lnTo>
                <a:lnTo>
                  <a:pt x="891251" y="212203"/>
                </a:lnTo>
                <a:lnTo>
                  <a:pt x="960699" y="212203"/>
                </a:lnTo>
                <a:lnTo>
                  <a:pt x="1022430" y="200628"/>
                </a:lnTo>
                <a:lnTo>
                  <a:pt x="1169043" y="185195"/>
                </a:lnTo>
                <a:lnTo>
                  <a:pt x="1215342" y="173621"/>
                </a:lnTo>
                <a:lnTo>
                  <a:pt x="1369671" y="173621"/>
                </a:lnTo>
                <a:lnTo>
                  <a:pt x="1547149" y="138896"/>
                </a:lnTo>
                <a:lnTo>
                  <a:pt x="1639747" y="119605"/>
                </a:lnTo>
                <a:lnTo>
                  <a:pt x="1743919" y="104172"/>
                </a:lnTo>
                <a:lnTo>
                  <a:pt x="1859666" y="81023"/>
                </a:lnTo>
                <a:lnTo>
                  <a:pt x="1913681" y="69448"/>
                </a:lnTo>
                <a:lnTo>
                  <a:pt x="2013995" y="54015"/>
                </a:lnTo>
                <a:lnTo>
                  <a:pt x="2041003" y="30866"/>
                </a:lnTo>
                <a:lnTo>
                  <a:pt x="2068010" y="27008"/>
                </a:lnTo>
                <a:lnTo>
                  <a:pt x="2095018" y="11575"/>
                </a:lnTo>
                <a:lnTo>
                  <a:pt x="2747058"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48" name="Tableau 47"/>
          <p:cNvGraphicFramePr>
            <a:graphicFrameLocks noGrp="1"/>
          </p:cNvGraphicFramePr>
          <p:nvPr>
            <p:extLst>
              <p:ext uri="{D42A27DB-BD31-4B8C-83A1-F6EECF244321}">
                <p14:modId xmlns:p14="http://schemas.microsoft.com/office/powerpoint/2010/main" val="1068032842"/>
              </p:ext>
            </p:extLst>
          </p:nvPr>
        </p:nvGraphicFramePr>
        <p:xfrm>
          <a:off x="5827387" y="1171221"/>
          <a:ext cx="2837743" cy="838200"/>
        </p:xfrm>
        <a:graphic>
          <a:graphicData uri="http://schemas.openxmlformats.org/drawingml/2006/table">
            <a:tbl>
              <a:tblPr firstRow="1" bandRow="1">
                <a:tableStyleId>{5C22544A-7EE6-4342-B048-85BDC9FD1C3A}</a:tableStyleId>
              </a:tblPr>
              <a:tblGrid>
                <a:gridCol w="1111418">
                  <a:extLst>
                    <a:ext uri="{9D8B030D-6E8A-4147-A177-3AD203B41FA5}">
                      <a16:colId xmlns:a16="http://schemas.microsoft.com/office/drawing/2014/main" val="20000"/>
                    </a:ext>
                  </a:extLst>
                </a:gridCol>
                <a:gridCol w="575442">
                  <a:extLst>
                    <a:ext uri="{9D8B030D-6E8A-4147-A177-3AD203B41FA5}">
                      <a16:colId xmlns:a16="http://schemas.microsoft.com/office/drawing/2014/main" val="20002"/>
                    </a:ext>
                  </a:extLst>
                </a:gridCol>
                <a:gridCol w="567558">
                  <a:extLst>
                    <a:ext uri="{9D8B030D-6E8A-4147-A177-3AD203B41FA5}">
                      <a16:colId xmlns:a16="http://schemas.microsoft.com/office/drawing/2014/main" val="20003"/>
                    </a:ext>
                  </a:extLst>
                </a:gridCol>
                <a:gridCol w="583325">
                  <a:extLst>
                    <a:ext uri="{9D8B030D-6E8A-4147-A177-3AD203B41FA5}">
                      <a16:colId xmlns:a16="http://schemas.microsoft.com/office/drawing/2014/main" val="20001"/>
                    </a:ext>
                  </a:extLst>
                </a:gridCol>
              </a:tblGrid>
              <a:tr h="0">
                <a:tc>
                  <a:txBody>
                    <a:bodyPr/>
                    <a:lstStyle/>
                    <a:p>
                      <a:pPr algn="ctr">
                        <a:lnSpc>
                          <a:spcPts val="600"/>
                        </a:lnSpc>
                      </a:pPr>
                      <a:endParaRPr lang="fr-FR" sz="6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Curage</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RT </a:t>
                      </a:r>
                      <a:r>
                        <a:rPr lang="fr-FR" sz="600" b="0" err="1">
                          <a:solidFill>
                            <a:schemeClr val="bg1"/>
                          </a:solidFill>
                          <a:latin typeface="Arial" panose="020B0604020202020204" pitchFamily="34" charset="0"/>
                          <a:cs typeface="Arial" panose="020B0604020202020204" pitchFamily="34" charset="0"/>
                        </a:rPr>
                        <a:t>axil</a:t>
                      </a:r>
                      <a:r>
                        <a:rPr lang="fr-FR" sz="600" b="0">
                          <a:solidFill>
                            <a:schemeClr val="bg1"/>
                          </a:solidFill>
                          <a:latin typeface="Arial" panose="020B0604020202020204" pitchFamily="34" charset="0"/>
                          <a:cs typeface="Arial" panose="020B0604020202020204" pitchFamily="34" charset="0"/>
                        </a:rPr>
                        <a:t>.</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600" b="0">
                          <a:solidFill>
                            <a:schemeClr val="bg1"/>
                          </a:solidFill>
                          <a:latin typeface="Arial" panose="020B0604020202020204" pitchFamily="34" charset="0"/>
                          <a:cs typeface="Arial" panose="020B0604020202020204" pitchFamily="34" charset="0"/>
                        </a:rPr>
                        <a:t>Total</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0">
                <a:tc>
                  <a:txBody>
                    <a:bodyPr/>
                    <a:lstStyle/>
                    <a:p>
                      <a:pPr marL="0" marR="0" lvl="0" indent="0" algn="l" defTabSz="457200"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Second primitif</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N=57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N=75</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N=132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Sein </a:t>
                      </a:r>
                      <a:r>
                        <a:rPr lang="fr-FR" sz="600" b="1" err="1">
                          <a:solidFill>
                            <a:schemeClr val="bg2"/>
                          </a:solidFill>
                          <a:latin typeface="Arial" panose="020B0604020202020204" pitchFamily="34" charset="0"/>
                          <a:cs typeface="Arial" panose="020B0604020202020204" pitchFamily="34" charset="0"/>
                        </a:rPr>
                        <a:t>contro</a:t>
                      </a:r>
                      <a:r>
                        <a:rPr lang="fr-FR" sz="600" b="1">
                          <a:solidFill>
                            <a:schemeClr val="bg2"/>
                          </a:solidFill>
                          <a:latin typeface="Arial" panose="020B0604020202020204" pitchFamily="34" charset="0"/>
                          <a:cs typeface="Arial" panose="020B0604020202020204" pitchFamily="34" charset="0"/>
                        </a:rPr>
                        <a:t> latéral</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11 (19,3)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21 (28,0)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32 (24,2)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0">
                <a:tc>
                  <a:txBody>
                    <a:bodyPr/>
                    <a:lstStyle/>
                    <a:p>
                      <a:pPr marL="0" marR="0" indent="0" algn="l"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Autre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46 (80,7)</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1">
                          <a:solidFill>
                            <a:schemeClr val="bg2"/>
                          </a:solidFill>
                          <a:latin typeface="Arial" panose="020B0604020202020204" pitchFamily="34" charset="0"/>
                          <a:cs typeface="Arial" panose="020B0604020202020204" pitchFamily="34" charset="0"/>
                        </a:rPr>
                        <a:t>54 (72,0)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600" b="1">
                          <a:solidFill>
                            <a:schemeClr val="bg2"/>
                          </a:solidFill>
                          <a:latin typeface="Arial" panose="020B0604020202020204" pitchFamily="34" charset="0"/>
                          <a:cs typeface="Arial" panose="020B0604020202020204" pitchFamily="34" charset="0"/>
                        </a:rPr>
                        <a:t>100 (75,8)</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0">
                <a:tc gridSpan="4">
                  <a:txBody>
                    <a:bodyPr/>
                    <a:lstStyle/>
                    <a:p>
                      <a:pPr marL="0" marR="0" indent="0" algn="ctr" defTabSz="914346" rtl="0" eaLnBrk="1" fontAlgn="auto" latinLnBrk="0" hangingPunct="1">
                        <a:lnSpc>
                          <a:spcPts val="600"/>
                        </a:lnSpc>
                        <a:spcBef>
                          <a:spcPts val="0"/>
                        </a:spcBef>
                        <a:spcAft>
                          <a:spcPts val="0"/>
                        </a:spcAft>
                        <a:buClrTx/>
                        <a:buSzTx/>
                        <a:buFontTx/>
                        <a:buNone/>
                        <a:tabLst/>
                        <a:defRPr/>
                      </a:pPr>
                      <a:r>
                        <a:rPr lang="fr-FR" sz="600" b="0">
                          <a:solidFill>
                            <a:schemeClr val="bg2"/>
                          </a:solidFill>
                          <a:latin typeface="Arial" panose="020B0604020202020204" pitchFamily="34" charset="0"/>
                          <a:cs typeface="Arial" panose="020B0604020202020204" pitchFamily="34" charset="0"/>
                        </a:rPr>
                        <a:t>HR (95% CI) </a:t>
                      </a:r>
                      <a:r>
                        <a:rPr lang="fr-FR" sz="600" b="1">
                          <a:solidFill>
                            <a:schemeClr val="bg2"/>
                          </a:solidFill>
                          <a:latin typeface="Arial" panose="020B0604020202020204" pitchFamily="34" charset="0"/>
                          <a:cs typeface="Arial" panose="020B0604020202020204" pitchFamily="34" charset="0"/>
                        </a:rPr>
                        <a:t>1,45</a:t>
                      </a:r>
                      <a:r>
                        <a:rPr lang="fr-FR" sz="600" b="1" baseline="0">
                          <a:solidFill>
                            <a:schemeClr val="bg2"/>
                          </a:solidFill>
                          <a:latin typeface="Arial" panose="020B0604020202020204" pitchFamily="34" charset="0"/>
                          <a:cs typeface="Arial" panose="020B0604020202020204" pitchFamily="34" charset="0"/>
                        </a:rPr>
                        <a:t> (1,03-2,04)  - </a:t>
                      </a:r>
                      <a:r>
                        <a:rPr lang="fr-FR" sz="600" b="1" i="1" baseline="0">
                          <a:solidFill>
                            <a:schemeClr val="bg2"/>
                          </a:solidFill>
                          <a:latin typeface="Arial" panose="020B0604020202020204" pitchFamily="34" charset="0"/>
                          <a:cs typeface="Arial" panose="020B0604020202020204" pitchFamily="34" charset="0"/>
                        </a:rPr>
                        <a:t>p</a:t>
                      </a:r>
                      <a:r>
                        <a:rPr lang="fr-FR" sz="600" b="1" baseline="0">
                          <a:solidFill>
                            <a:schemeClr val="bg2"/>
                          </a:solidFill>
                          <a:latin typeface="Arial" panose="020B0604020202020204" pitchFamily="34" charset="0"/>
                          <a:cs typeface="Arial" panose="020B0604020202020204" pitchFamily="34" charset="0"/>
                        </a:rPr>
                        <a:t>=0,035</a:t>
                      </a:r>
                      <a:endParaRPr lang="fr-FR" sz="600" b="1">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49" name="ZoneTexte 48">
            <a:extLst>
              <a:ext uri="{FF2B5EF4-FFF2-40B4-BE49-F238E27FC236}">
                <a16:creationId xmlns:a16="http://schemas.microsoft.com/office/drawing/2014/main" id="{52451C3A-2299-884E-A6D9-95A925480DAF}"/>
              </a:ext>
            </a:extLst>
          </p:cNvPr>
          <p:cNvSpPr txBox="1"/>
          <p:nvPr/>
        </p:nvSpPr>
        <p:spPr>
          <a:xfrm>
            <a:off x="3432875" y="2761783"/>
            <a:ext cx="815440" cy="692497"/>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Curage</a:t>
            </a:r>
          </a:p>
          <a:p>
            <a:r>
              <a:rPr lang="fr-FR" sz="1300" b="1">
                <a:solidFill>
                  <a:srgbClr val="CC3300"/>
                </a:solidFill>
                <a:latin typeface="Arial" panose="020B0604020202020204" pitchFamily="34" charset="0"/>
                <a:cs typeface="Arial" panose="020B0604020202020204" pitchFamily="34" charset="0"/>
              </a:rPr>
              <a:t>RT </a:t>
            </a:r>
            <a:r>
              <a:rPr lang="fr-FR" sz="1300" b="1" err="1">
                <a:solidFill>
                  <a:srgbClr val="CC3300"/>
                </a:solidFill>
                <a:latin typeface="Arial" panose="020B0604020202020204" pitchFamily="34" charset="0"/>
                <a:cs typeface="Arial" panose="020B0604020202020204" pitchFamily="34" charset="0"/>
              </a:rPr>
              <a:t>axil</a:t>
            </a:r>
            <a:r>
              <a:rPr lang="fr-FR" sz="1300" b="1">
                <a:solidFill>
                  <a:srgbClr val="CC3300"/>
                </a:solidFill>
                <a:latin typeface="Arial" panose="020B0604020202020204" pitchFamily="34" charset="0"/>
                <a:cs typeface="Arial" panose="020B0604020202020204" pitchFamily="34" charset="0"/>
              </a:rPr>
              <a:t>.</a:t>
            </a:r>
          </a:p>
          <a:p>
            <a:endParaRPr lang="fr-FR" sz="1300" b="1">
              <a:solidFill>
                <a:srgbClr val="1F497D"/>
              </a:solidFill>
              <a:latin typeface="Arial" panose="020B0604020202020204" pitchFamily="34" charset="0"/>
              <a:cs typeface="Arial" panose="020B0604020202020204" pitchFamily="34" charset="0"/>
            </a:endParaRPr>
          </a:p>
        </p:txBody>
      </p:sp>
      <p:sp>
        <p:nvSpPr>
          <p:cNvPr id="27" name="Text Box 4">
            <a:extLst>
              <a:ext uri="{FF2B5EF4-FFF2-40B4-BE49-F238E27FC236}">
                <a16:creationId xmlns:a16="http://schemas.microsoft.com/office/drawing/2014/main" id="{00BB84E8-ADE5-324E-9592-7157D29893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a:solidFill>
                  <a:prstClr val="black">
                    <a:lumMod val="65000"/>
                    <a:lumOff val="35000"/>
                  </a:prstClr>
                </a:solidFill>
                <a:latin typeface="Arial"/>
                <a:ea typeface="+mn-ea"/>
                <a:cs typeface="Arial"/>
              </a:rPr>
              <a:t>Rutgers EJ. et al., SABCS 2018, GS 4-01</a:t>
            </a:r>
          </a:p>
        </p:txBody>
      </p:sp>
      <p:sp>
        <p:nvSpPr>
          <p:cNvPr id="30" name="ZoneTexte 29">
            <a:extLst>
              <a:ext uri="{FF2B5EF4-FFF2-40B4-BE49-F238E27FC236}">
                <a16:creationId xmlns:a16="http://schemas.microsoft.com/office/drawing/2014/main" id="{DB900057-8EF3-7045-984A-36C0C2559534}"/>
              </a:ext>
            </a:extLst>
          </p:cNvPr>
          <p:cNvSpPr txBox="1"/>
          <p:nvPr/>
        </p:nvSpPr>
        <p:spPr>
          <a:xfrm>
            <a:off x="7656860" y="2760743"/>
            <a:ext cx="815440" cy="692497"/>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Curage</a:t>
            </a:r>
          </a:p>
          <a:p>
            <a:r>
              <a:rPr lang="fr-FR" sz="1300" b="1">
                <a:solidFill>
                  <a:srgbClr val="CC3300"/>
                </a:solidFill>
                <a:latin typeface="Arial" panose="020B0604020202020204" pitchFamily="34" charset="0"/>
                <a:cs typeface="Arial" panose="020B0604020202020204" pitchFamily="34" charset="0"/>
              </a:rPr>
              <a:t>RT </a:t>
            </a:r>
            <a:r>
              <a:rPr lang="fr-FR" sz="1300" b="1" err="1">
                <a:solidFill>
                  <a:srgbClr val="CC3300"/>
                </a:solidFill>
                <a:latin typeface="Arial" panose="020B0604020202020204" pitchFamily="34" charset="0"/>
                <a:cs typeface="Arial" panose="020B0604020202020204" pitchFamily="34" charset="0"/>
              </a:rPr>
              <a:t>axil</a:t>
            </a:r>
            <a:r>
              <a:rPr lang="fr-FR" sz="1300" b="1">
                <a:solidFill>
                  <a:srgbClr val="CC3300"/>
                </a:solidFill>
                <a:latin typeface="Arial" panose="020B0604020202020204" pitchFamily="34" charset="0"/>
                <a:cs typeface="Arial" panose="020B0604020202020204" pitchFamily="34" charset="0"/>
              </a:rPr>
              <a:t>.</a:t>
            </a:r>
          </a:p>
          <a:p>
            <a:endParaRPr lang="fr-FR" sz="1300" b="1">
              <a:solidFill>
                <a:srgbClr val="1F497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351495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107721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err="1">
                <a:solidFill>
                  <a:srgbClr val="DE3411"/>
                </a:solidFill>
                <a:latin typeface="Arial" charset="0"/>
              </a:rPr>
              <a:t>Bêta-bloquants</a:t>
            </a:r>
            <a:r>
              <a:rPr lang="en-US" sz="3200" b="1">
                <a:solidFill>
                  <a:srgbClr val="DE3411"/>
                </a:solidFill>
                <a:latin typeface="Arial" charset="0"/>
              </a:rPr>
              <a:t>, IEC et </a:t>
            </a:r>
            <a:r>
              <a:rPr lang="en-US" sz="3200" b="1" err="1">
                <a:solidFill>
                  <a:srgbClr val="DE3411"/>
                </a:solidFill>
                <a:latin typeface="Arial" charset="0"/>
              </a:rPr>
              <a:t>prévention</a:t>
            </a:r>
            <a:r>
              <a:rPr lang="en-US" sz="3200" b="1">
                <a:solidFill>
                  <a:srgbClr val="DE3411"/>
                </a:solidFill>
                <a:latin typeface="Arial" charset="0"/>
              </a:rPr>
              <a:t> de la </a:t>
            </a:r>
            <a:r>
              <a:rPr lang="en-US" sz="3200" b="1" err="1">
                <a:solidFill>
                  <a:srgbClr val="DE3411"/>
                </a:solidFill>
                <a:latin typeface="Arial" charset="0"/>
              </a:rPr>
              <a:t>cardiotoxicté</a:t>
            </a:r>
            <a:r>
              <a:rPr lang="en-US" sz="3200" b="1">
                <a:solidFill>
                  <a:srgbClr val="DE3411"/>
                </a:solidFill>
                <a:latin typeface="Arial" charset="0"/>
              </a:rPr>
              <a:t> du </a:t>
            </a:r>
            <a:r>
              <a:rPr lang="en-US" sz="3200" b="1" err="1">
                <a:solidFill>
                  <a:srgbClr val="DE3411"/>
                </a:solidFill>
                <a:latin typeface="Arial" charset="0"/>
              </a:rPr>
              <a:t>trastuzumab</a:t>
            </a:r>
            <a:endParaRPr lang="en-US" sz="3200" b="1">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713891" y="4122629"/>
            <a:ext cx="4565572" cy="61029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2100"/>
              </a:lnSpc>
            </a:pPr>
            <a:r>
              <a:rPr lang="en-US" sz="1600" i="1">
                <a:solidFill>
                  <a:prstClr val="black">
                    <a:lumMod val="65000"/>
                    <a:lumOff val="35000"/>
                  </a:prstClr>
                </a:solidFill>
                <a:latin typeface="Arial"/>
                <a:cs typeface="Arial"/>
              </a:rPr>
              <a:t>Munster P. et al., </a:t>
            </a:r>
          </a:p>
          <a:p>
            <a:pPr eaLnBrk="1" hangingPunct="1">
              <a:lnSpc>
                <a:spcPts val="2100"/>
              </a:lnSpc>
            </a:pPr>
            <a:r>
              <a:rPr lang="en-US" sz="1600" i="1">
                <a:solidFill>
                  <a:prstClr val="black">
                    <a:lumMod val="65000"/>
                    <a:lumOff val="35000"/>
                  </a:prstClr>
                </a:solidFill>
                <a:latin typeface="Arial"/>
                <a:cs typeface="Arial"/>
              </a:rPr>
              <a:t>SABCS 2018, GS5-01</a:t>
            </a:r>
          </a:p>
        </p:txBody>
      </p:sp>
      <p:cxnSp>
        <p:nvCxnSpPr>
          <p:cNvPr id="4" name="Conector recto 8"/>
          <p:cNvCxnSpPr/>
          <p:nvPr/>
        </p:nvCxnSpPr>
        <p:spPr>
          <a:xfrm flipH="1">
            <a:off x="2573868" y="4334325"/>
            <a:ext cx="5328354"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6503034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Connecteur droit 38"/>
          <p:cNvCxnSpPr/>
          <p:nvPr/>
        </p:nvCxnSpPr>
        <p:spPr>
          <a:xfrm>
            <a:off x="2420596" y="4076056"/>
            <a:ext cx="0" cy="31430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2" name="Connecteur droit 31"/>
          <p:cNvCxnSpPr/>
          <p:nvPr/>
        </p:nvCxnSpPr>
        <p:spPr>
          <a:xfrm>
            <a:off x="4417455" y="1848348"/>
            <a:ext cx="0" cy="56831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5" name="Connecteur droit 34"/>
          <p:cNvCxnSpPr/>
          <p:nvPr/>
        </p:nvCxnSpPr>
        <p:spPr>
          <a:xfrm flipH="1">
            <a:off x="3188263" y="1848348"/>
            <a:ext cx="379529" cy="56831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8" name="Connecteur droit 37"/>
          <p:cNvCxnSpPr/>
          <p:nvPr/>
        </p:nvCxnSpPr>
        <p:spPr>
          <a:xfrm>
            <a:off x="5318231" y="1848348"/>
            <a:ext cx="379529" cy="56831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4" name="Espace réservé du numéro de diapositive 3"/>
          <p:cNvSpPr>
            <a:spLocks noGrp="1"/>
          </p:cNvSpPr>
          <p:nvPr>
            <p:ph type="sldNum" sz="quarter" idx="10"/>
          </p:nvPr>
        </p:nvSpPr>
        <p:spPr/>
        <p:txBody>
          <a:bodyPr/>
          <a:lstStyle/>
          <a:p>
            <a:fld id="{76861F4E-8E8E-E94F-821D-72AEE8E804B0}" type="slidenum">
              <a:rPr lang="uk-UA" smtClean="0"/>
              <a:pPr/>
              <a:t>121</a:t>
            </a:fld>
            <a:endParaRPr lang="uk-UA"/>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Munster P. et al., SABCS 2018, GS5-01</a:t>
            </a:r>
          </a:p>
        </p:txBody>
      </p:sp>
      <p:sp>
        <p:nvSpPr>
          <p:cNvPr id="3" name="Titre 2"/>
          <p:cNvSpPr>
            <a:spLocks noGrp="1"/>
          </p:cNvSpPr>
          <p:nvPr>
            <p:ph type="title"/>
          </p:nvPr>
        </p:nvSpPr>
        <p:spPr>
          <a:xfrm>
            <a:off x="168064" y="647131"/>
            <a:ext cx="8975936" cy="707886"/>
          </a:xfrm>
        </p:spPr>
        <p:txBody>
          <a:bodyPr/>
          <a:lstStyle/>
          <a:p>
            <a:r>
              <a:rPr lang="fr-FR"/>
              <a:t>Un essai randomisé de prévention de la cardiotoxicité </a:t>
            </a:r>
            <a:br>
              <a:rPr lang="fr-FR"/>
            </a:br>
            <a:r>
              <a:rPr lang="fr-FR"/>
              <a:t>sous trastuzumab</a:t>
            </a:r>
          </a:p>
        </p:txBody>
      </p:sp>
      <p:sp>
        <p:nvSpPr>
          <p:cNvPr id="7" name="Rectangle à coins arrondis 6"/>
          <p:cNvSpPr/>
          <p:nvPr/>
        </p:nvSpPr>
        <p:spPr>
          <a:xfrm>
            <a:off x="6554013" y="2911266"/>
            <a:ext cx="2062846" cy="459651"/>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Si interruption du trastuzumab </a:t>
            </a:r>
            <a:r>
              <a:rPr lang="en-US" altLang="zh-CN" sz="1100" dirty="0" err="1">
                <a:solidFill>
                  <a:prstClr val="white"/>
                </a:solidFill>
                <a:latin typeface="Arial" panose="020B0604020202020204" pitchFamily="34" charset="0"/>
                <a:cs typeface="Arial" panose="020B0604020202020204" pitchFamily="34" charset="0"/>
              </a:rPr>
              <a:t>avant</a:t>
            </a:r>
            <a:r>
              <a:rPr lang="en-US" altLang="zh-CN" sz="1100" dirty="0">
                <a:solidFill>
                  <a:prstClr val="white"/>
                </a:solidFill>
                <a:latin typeface="Arial" panose="020B0604020202020204" pitchFamily="34" charset="0"/>
                <a:cs typeface="Arial" panose="020B0604020202020204" pitchFamily="34" charset="0"/>
              </a:rPr>
              <a:t> 52 </a:t>
            </a:r>
            <a:r>
              <a:rPr lang="en-US" altLang="zh-CN" sz="1100" dirty="0" err="1">
                <a:solidFill>
                  <a:prstClr val="white"/>
                </a:solidFill>
                <a:latin typeface="Arial" panose="020B0604020202020204" pitchFamily="34" charset="0"/>
                <a:cs typeface="Arial" panose="020B0604020202020204" pitchFamily="34" charset="0"/>
              </a:rPr>
              <a:t>semaines</a:t>
            </a:r>
            <a:endParaRPr lang="en-US" altLang="zh-CN" sz="700" dirty="0">
              <a:solidFill>
                <a:prstClr val="white"/>
              </a:solidFill>
              <a:latin typeface="Arial" panose="020B0604020202020204" pitchFamily="34" charset="0"/>
              <a:cs typeface="Arial" panose="020B0604020202020204" pitchFamily="34" charset="0"/>
            </a:endParaRPr>
          </a:p>
        </p:txBody>
      </p:sp>
      <p:sp>
        <p:nvSpPr>
          <p:cNvPr id="9" name="Parenthèse ouvrante 8"/>
          <p:cNvSpPr/>
          <p:nvPr/>
        </p:nvSpPr>
        <p:spPr>
          <a:xfrm rot="5400000">
            <a:off x="4126728" y="1988535"/>
            <a:ext cx="246593" cy="3644235"/>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cxnSp>
        <p:nvCxnSpPr>
          <p:cNvPr id="10" name="Connecteur droit 9"/>
          <p:cNvCxnSpPr/>
          <p:nvPr/>
        </p:nvCxnSpPr>
        <p:spPr>
          <a:xfrm>
            <a:off x="360744" y="1355017"/>
            <a:ext cx="2916530" cy="0"/>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1" name="Ellipse 10"/>
          <p:cNvSpPr/>
          <p:nvPr/>
        </p:nvSpPr>
        <p:spPr>
          <a:xfrm>
            <a:off x="4238753" y="1757318"/>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16" name="Freeform 5">
            <a:extLst>
              <a:ext uri="{FF2B5EF4-FFF2-40B4-BE49-F238E27FC236}">
                <a16:creationId xmlns:a16="http://schemas.microsoft.com/office/drawing/2014/main" id="{0CF6452B-1BA2-47EF-97AC-794215BBAD70}"/>
              </a:ext>
            </a:extLst>
          </p:cNvPr>
          <p:cNvSpPr/>
          <p:nvPr/>
        </p:nvSpPr>
        <p:spPr>
          <a:xfrm>
            <a:off x="3078920" y="1125024"/>
            <a:ext cx="2646074" cy="441026"/>
          </a:xfrm>
          <a:prstGeom prst="rect">
            <a:avLst/>
          </a:prstGeom>
          <a:noFill/>
          <a:ln w="25400" cap="flat" cmpd="sng" algn="ctr">
            <a:noFill/>
            <a:prstDash val="solid"/>
          </a:ln>
          <a:effectLst/>
        </p:spPr>
        <p:txBody>
          <a:bodyPr spcFirstLastPara="0" vert="horz" wrap="square" lIns="99245" tIns="99245" rIns="99245" bIns="99245" numCol="1" spcCol="1270" anchor="t" anchorCtr="0">
            <a:noAutofit/>
          </a:bodyPr>
          <a:lstStyle/>
          <a:p>
            <a:pPr algn="ctr" defTabSz="600075">
              <a:defRPr/>
            </a:pPr>
            <a:r>
              <a:rPr lang="en-US" sz="1400" dirty="0" err="1">
                <a:solidFill>
                  <a:prstClr val="black">
                    <a:lumMod val="65000"/>
                    <a:lumOff val="35000"/>
                  </a:prstClr>
                </a:solidFill>
                <a:latin typeface="Arial" panose="020B0604020202020204" pitchFamily="34" charset="0"/>
                <a:cs typeface="Arial" panose="020B0604020202020204" pitchFamily="34" charset="0"/>
              </a:rPr>
              <a:t>Nb</a:t>
            </a:r>
            <a:r>
              <a:rPr lang="en-US" sz="1400" dirty="0">
                <a:solidFill>
                  <a:prstClr val="black">
                    <a:lumMod val="65000"/>
                    <a:lumOff val="35000"/>
                  </a:prstClr>
                </a:solidFill>
                <a:latin typeface="Arial" panose="020B0604020202020204" pitchFamily="34" charset="0"/>
                <a:cs typeface="Arial" panose="020B0604020202020204" pitchFamily="34" charset="0"/>
              </a:rPr>
              <a:t> patients </a:t>
            </a:r>
            <a:r>
              <a:rPr lang="en-US" sz="1400" dirty="0" err="1">
                <a:solidFill>
                  <a:prstClr val="black">
                    <a:lumMod val="65000"/>
                    <a:lumOff val="35000"/>
                  </a:prstClr>
                </a:solidFill>
                <a:latin typeface="Arial" panose="020B0604020202020204" pitchFamily="34" charset="0"/>
                <a:cs typeface="Arial" panose="020B0604020202020204" pitchFamily="34" charset="0"/>
              </a:rPr>
              <a:t>randomisés</a:t>
            </a:r>
            <a:br>
              <a:rPr lang="en-US" sz="1400" dirty="0">
                <a:solidFill>
                  <a:prstClr val="black">
                    <a:lumMod val="65000"/>
                    <a:lumOff val="35000"/>
                  </a:prstClr>
                </a:solidFill>
                <a:latin typeface="Arial" panose="020B0604020202020204" pitchFamily="34" charset="0"/>
                <a:cs typeface="Arial" panose="020B0604020202020204" pitchFamily="34" charset="0"/>
              </a:rPr>
            </a:br>
            <a:r>
              <a:rPr lang="en-US" sz="1400" dirty="0">
                <a:solidFill>
                  <a:prstClr val="black">
                    <a:lumMod val="65000"/>
                    <a:lumOff val="35000"/>
                  </a:prstClr>
                </a:solidFill>
                <a:latin typeface="Arial" panose="020B0604020202020204" pitchFamily="34" charset="0"/>
                <a:cs typeface="Arial" panose="020B0604020202020204" pitchFamily="34" charset="0"/>
              </a:rPr>
              <a:t>n=468</a:t>
            </a:r>
          </a:p>
        </p:txBody>
      </p:sp>
      <p:sp>
        <p:nvSpPr>
          <p:cNvPr id="17" name="Freeform 5">
            <a:extLst>
              <a:ext uri="{FF2B5EF4-FFF2-40B4-BE49-F238E27FC236}">
                <a16:creationId xmlns:a16="http://schemas.microsoft.com/office/drawing/2014/main" id="{0CF6452B-1BA2-47EF-97AC-794215BBAD70}"/>
              </a:ext>
            </a:extLst>
          </p:cNvPr>
          <p:cNvSpPr/>
          <p:nvPr/>
        </p:nvSpPr>
        <p:spPr>
          <a:xfrm>
            <a:off x="990933" y="1787356"/>
            <a:ext cx="3168000" cy="265802"/>
          </a:xfrm>
          <a:prstGeom prst="rect">
            <a:avLst/>
          </a:prstGeom>
          <a:solidFill>
            <a:schemeClr val="accent2"/>
          </a:solidFill>
          <a:ln w="25400" cap="flat" cmpd="sng" algn="ctr">
            <a:noFill/>
            <a:prstDash val="solid"/>
          </a:ln>
          <a:effectLst/>
        </p:spPr>
        <p:txBody>
          <a:bodyPr spcFirstLastPara="0" vert="horz" wrap="square" lIns="99245" tIns="99245" rIns="99245" bIns="99245" numCol="1" spcCol="1270" anchor="ctr" anchorCtr="0">
            <a:noAutofit/>
          </a:bodyPr>
          <a:lstStyle/>
          <a:p>
            <a:pPr algn="ctr" defTabSz="600075">
              <a:defRPr/>
            </a:pPr>
            <a:r>
              <a:rPr lang="en-US" sz="1200" b="1" dirty="0">
                <a:solidFill>
                  <a:prstClr val="white"/>
                </a:solidFill>
                <a:latin typeface="Arial" panose="020B0604020202020204" pitchFamily="34" charset="0"/>
                <a:cs typeface="Arial" panose="020B0604020202020204" pitchFamily="34" charset="0"/>
              </a:rPr>
              <a:t>CT avec anthracyclines ≥184</a:t>
            </a:r>
            <a:endParaRPr lang="en-US" sz="1200" dirty="0">
              <a:solidFill>
                <a:prstClr val="white"/>
              </a:solidFill>
              <a:latin typeface="Arial" panose="020B0604020202020204" pitchFamily="34" charset="0"/>
              <a:cs typeface="Arial" panose="020B0604020202020204" pitchFamily="34" charset="0"/>
            </a:endParaRPr>
          </a:p>
        </p:txBody>
      </p:sp>
      <p:sp>
        <p:nvSpPr>
          <p:cNvPr id="18" name="Freeform 5">
            <a:extLst>
              <a:ext uri="{FF2B5EF4-FFF2-40B4-BE49-F238E27FC236}">
                <a16:creationId xmlns:a16="http://schemas.microsoft.com/office/drawing/2014/main" id="{0CF6452B-1BA2-47EF-97AC-794215BBAD70}"/>
              </a:ext>
            </a:extLst>
          </p:cNvPr>
          <p:cNvSpPr/>
          <p:nvPr/>
        </p:nvSpPr>
        <p:spPr>
          <a:xfrm>
            <a:off x="4708191" y="1760776"/>
            <a:ext cx="3168000" cy="292382"/>
          </a:xfrm>
          <a:prstGeom prst="rect">
            <a:avLst/>
          </a:prstGeom>
          <a:solidFill>
            <a:schemeClr val="accent2"/>
          </a:solidFill>
          <a:ln w="25400" cap="flat" cmpd="sng" algn="ctr">
            <a:noFill/>
            <a:prstDash val="solid"/>
          </a:ln>
          <a:effectLst/>
        </p:spPr>
        <p:txBody>
          <a:bodyPr spcFirstLastPara="0" vert="horz" wrap="square" lIns="99245" tIns="99245" rIns="99245" bIns="99245" numCol="1" spcCol="1270" anchor="ctr" anchorCtr="0">
            <a:noAutofit/>
          </a:bodyPr>
          <a:lstStyle/>
          <a:p>
            <a:pPr algn="ctr" defTabSz="600075">
              <a:defRPr/>
            </a:pPr>
            <a:r>
              <a:rPr lang="en-US" sz="1200" b="1" dirty="0">
                <a:solidFill>
                  <a:prstClr val="white"/>
                </a:solidFill>
                <a:latin typeface="Arial" panose="020B0604020202020204" pitchFamily="34" charset="0"/>
                <a:cs typeface="Arial" panose="020B0604020202020204" pitchFamily="34" charset="0"/>
              </a:rPr>
              <a:t>CT sans  anthracyclines</a:t>
            </a:r>
            <a:endParaRPr lang="en-US" sz="1200" dirty="0">
              <a:solidFill>
                <a:prstClr val="white"/>
              </a:solidFill>
              <a:latin typeface="Arial" panose="020B0604020202020204" pitchFamily="34" charset="0"/>
              <a:cs typeface="Arial" panose="020B0604020202020204" pitchFamily="34" charset="0"/>
            </a:endParaRPr>
          </a:p>
        </p:txBody>
      </p:sp>
      <p:sp>
        <p:nvSpPr>
          <p:cNvPr id="19" name="Rectangle à coins arrondis 18"/>
          <p:cNvSpPr/>
          <p:nvPr/>
        </p:nvSpPr>
        <p:spPr>
          <a:xfrm>
            <a:off x="1991533" y="2472700"/>
            <a:ext cx="1390581" cy="324000"/>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a:solidFill>
                  <a:prstClr val="white"/>
                </a:solidFill>
                <a:latin typeface="Arial" panose="020B0604020202020204" pitchFamily="34" charset="0"/>
                <a:cs typeface="Arial" panose="020B0604020202020204" pitchFamily="34" charset="0"/>
              </a:rPr>
              <a:t>Placebo</a:t>
            </a:r>
            <a:endParaRPr lang="en-US" altLang="zh-CN" sz="800">
              <a:solidFill>
                <a:prstClr val="white"/>
              </a:solidFill>
              <a:latin typeface="Arial" panose="020B0604020202020204" pitchFamily="34" charset="0"/>
              <a:cs typeface="Arial" panose="020B0604020202020204" pitchFamily="34" charset="0"/>
            </a:endParaRPr>
          </a:p>
        </p:txBody>
      </p:sp>
      <p:sp>
        <p:nvSpPr>
          <p:cNvPr id="20" name="Rectangle à coins arrondis 19"/>
          <p:cNvSpPr/>
          <p:nvPr/>
        </p:nvSpPr>
        <p:spPr>
          <a:xfrm>
            <a:off x="3719690" y="2472700"/>
            <a:ext cx="1390581" cy="324000"/>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a:solidFill>
                  <a:prstClr val="white"/>
                </a:solidFill>
                <a:latin typeface="Arial" panose="020B0604020202020204" pitchFamily="34" charset="0"/>
                <a:cs typeface="Arial" panose="020B0604020202020204" pitchFamily="34" charset="0"/>
              </a:rPr>
              <a:t>Lisinopril </a:t>
            </a:r>
            <a:r>
              <a:rPr lang="en-US" altLang="zh-CN" sz="1200">
                <a:solidFill>
                  <a:prstClr val="white"/>
                </a:solidFill>
                <a:latin typeface="Arial" panose="020B0604020202020204" pitchFamily="34" charset="0"/>
                <a:cs typeface="Arial" panose="020B0604020202020204" pitchFamily="34" charset="0"/>
              </a:rPr>
              <a:t>(10mg)</a:t>
            </a:r>
            <a:endParaRPr lang="en-US" altLang="zh-CN" sz="800">
              <a:solidFill>
                <a:prstClr val="white"/>
              </a:solidFill>
              <a:latin typeface="Arial" panose="020B0604020202020204" pitchFamily="34" charset="0"/>
              <a:cs typeface="Arial" panose="020B0604020202020204" pitchFamily="34" charset="0"/>
            </a:endParaRPr>
          </a:p>
        </p:txBody>
      </p:sp>
      <p:sp>
        <p:nvSpPr>
          <p:cNvPr id="21" name="Rectangle à coins arrondis 20"/>
          <p:cNvSpPr/>
          <p:nvPr/>
        </p:nvSpPr>
        <p:spPr>
          <a:xfrm>
            <a:off x="5447846" y="2472700"/>
            <a:ext cx="1390581" cy="324000"/>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dirty="0">
                <a:solidFill>
                  <a:prstClr val="white"/>
                </a:solidFill>
                <a:latin typeface="Arial" panose="020B0604020202020204" pitchFamily="34" charset="0"/>
                <a:cs typeface="Arial" panose="020B0604020202020204" pitchFamily="34" charset="0"/>
              </a:rPr>
              <a:t>Carvedilol </a:t>
            </a:r>
            <a:r>
              <a:rPr lang="en-US" altLang="zh-CN" sz="1200" dirty="0">
                <a:solidFill>
                  <a:prstClr val="white"/>
                </a:solidFill>
                <a:latin typeface="Arial" panose="020B0604020202020204" pitchFamily="34" charset="0"/>
                <a:cs typeface="Arial" panose="020B0604020202020204" pitchFamily="34" charset="0"/>
              </a:rPr>
              <a:t>(10mg)</a:t>
            </a:r>
            <a:endParaRPr lang="en-US" altLang="zh-CN" sz="800" dirty="0">
              <a:solidFill>
                <a:prstClr val="white"/>
              </a:solidFill>
              <a:latin typeface="Arial" panose="020B0604020202020204" pitchFamily="34" charset="0"/>
              <a:cs typeface="Arial" panose="020B0604020202020204" pitchFamily="34" charset="0"/>
            </a:endParaRPr>
          </a:p>
        </p:txBody>
      </p:sp>
      <p:sp>
        <p:nvSpPr>
          <p:cNvPr id="22" name="Freeform 5">
            <a:extLst>
              <a:ext uri="{FF2B5EF4-FFF2-40B4-BE49-F238E27FC236}">
                <a16:creationId xmlns:a16="http://schemas.microsoft.com/office/drawing/2014/main" id="{0CF6452B-1BA2-47EF-97AC-794215BBAD70}"/>
              </a:ext>
            </a:extLst>
          </p:cNvPr>
          <p:cNvSpPr/>
          <p:nvPr/>
        </p:nvSpPr>
        <p:spPr>
          <a:xfrm>
            <a:off x="7010400" y="2355674"/>
            <a:ext cx="1394036" cy="441026"/>
          </a:xfrm>
          <a:prstGeom prst="rect">
            <a:avLst/>
          </a:prstGeom>
          <a:noFill/>
          <a:ln w="25400" cap="flat" cmpd="sng" algn="ctr">
            <a:noFill/>
            <a:prstDash val="solid"/>
          </a:ln>
          <a:effectLst/>
        </p:spPr>
        <p:txBody>
          <a:bodyPr spcFirstLastPara="0" vert="horz" wrap="square" lIns="99245" tIns="99245" rIns="99245" bIns="99245" numCol="1" spcCol="1270" anchor="t" anchorCtr="0">
            <a:noAutofit/>
          </a:bodyPr>
          <a:lstStyle/>
          <a:p>
            <a:pPr defTabSz="600075">
              <a:defRPr/>
            </a:pPr>
            <a:r>
              <a:rPr lang="en-US" sz="1100" i="1" dirty="0">
                <a:solidFill>
                  <a:srgbClr val="1F497D"/>
                </a:solidFill>
                <a:latin typeface="Arial" panose="020B0604020202020204" pitchFamily="34" charset="0"/>
                <a:cs typeface="Arial" panose="020B0604020202020204" pitchFamily="34" charset="0"/>
              </a:rPr>
              <a:t>Début </a:t>
            </a:r>
            <a:r>
              <a:rPr lang="en-US" sz="1100" i="1" dirty="0" err="1">
                <a:solidFill>
                  <a:srgbClr val="1F497D"/>
                </a:solidFill>
                <a:latin typeface="Arial" panose="020B0604020202020204" pitchFamily="34" charset="0"/>
                <a:cs typeface="Arial" panose="020B0604020202020204" pitchFamily="34" charset="0"/>
              </a:rPr>
              <a:t>à</a:t>
            </a:r>
            <a:r>
              <a:rPr lang="en-US" sz="1100" i="1" dirty="0">
                <a:solidFill>
                  <a:srgbClr val="1F497D"/>
                </a:solidFill>
                <a:latin typeface="Arial" panose="020B0604020202020204" pitchFamily="34" charset="0"/>
                <a:cs typeface="Arial" panose="020B0604020202020204" pitchFamily="34" charset="0"/>
              </a:rPr>
              <a:t> J1 du trastuzumab</a:t>
            </a:r>
          </a:p>
        </p:txBody>
      </p:sp>
      <p:sp>
        <p:nvSpPr>
          <p:cNvPr id="23" name="Rectangle à coins arrondis 22"/>
          <p:cNvSpPr/>
          <p:nvPr/>
        </p:nvSpPr>
        <p:spPr>
          <a:xfrm>
            <a:off x="7359111" y="3592984"/>
            <a:ext cx="1606459" cy="993113"/>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err="1">
                <a:solidFill>
                  <a:prstClr val="white"/>
                </a:solidFill>
                <a:latin typeface="Arial" panose="020B0604020202020204" pitchFamily="34" charset="0"/>
                <a:cs typeface="Arial" panose="020B0604020202020204" pitchFamily="34" charset="0"/>
              </a:rPr>
              <a:t>Arrêt</a:t>
            </a:r>
            <a:r>
              <a:rPr lang="en-US" altLang="zh-CN" sz="1100" dirty="0">
                <a:solidFill>
                  <a:prstClr val="white"/>
                </a:solidFill>
                <a:latin typeface="Arial" panose="020B0604020202020204" pitchFamily="34" charset="0"/>
                <a:cs typeface="Arial" panose="020B0604020202020204" pitchFamily="34" charset="0"/>
              </a:rPr>
              <a:t> des </a:t>
            </a:r>
            <a:r>
              <a:rPr lang="en-US" altLang="zh-CN" sz="1100" dirty="0" err="1">
                <a:solidFill>
                  <a:prstClr val="white"/>
                </a:solidFill>
                <a:latin typeface="Arial" panose="020B0604020202020204" pitchFamily="34" charset="0"/>
                <a:cs typeface="Arial" panose="020B0604020202020204" pitchFamily="34" charset="0"/>
              </a:rPr>
              <a:t>traitements</a:t>
            </a:r>
            <a:r>
              <a:rPr lang="en-US" altLang="zh-CN" sz="1100" dirty="0">
                <a:solidFill>
                  <a:prstClr val="white"/>
                </a:solidFill>
                <a:latin typeface="Arial" panose="020B0604020202020204" pitchFamily="34" charset="0"/>
                <a:cs typeface="Arial" panose="020B0604020202020204" pitchFamily="34" charset="0"/>
              </a:rPr>
              <a:t> </a:t>
            </a:r>
            <a:r>
              <a:rPr lang="en-US" altLang="zh-CN" sz="1100" dirty="0" err="1">
                <a:solidFill>
                  <a:prstClr val="white"/>
                </a:solidFill>
                <a:latin typeface="Arial" panose="020B0604020202020204" pitchFamily="34" charset="0"/>
                <a:cs typeface="Arial" panose="020B0604020202020204" pitchFamily="34" charset="0"/>
              </a:rPr>
              <a:t>expérimentaux</a:t>
            </a:r>
            <a:r>
              <a:rPr lang="en-US" altLang="zh-CN" sz="1100" dirty="0">
                <a:solidFill>
                  <a:prstClr val="white"/>
                </a:solidFill>
                <a:latin typeface="Arial" panose="020B0604020202020204" pitchFamily="34" charset="0"/>
                <a:cs typeface="Arial" panose="020B0604020202020204" pitchFamily="34" charset="0"/>
              </a:rPr>
              <a:t> </a:t>
            </a:r>
          </a:p>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 FEVF et QLQ-C30 </a:t>
            </a:r>
          </a:p>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/6 </a:t>
            </a:r>
            <a:r>
              <a:rPr lang="en-US" altLang="zh-CN" sz="1100" dirty="0" err="1">
                <a:solidFill>
                  <a:prstClr val="white"/>
                </a:solidFill>
                <a:latin typeface="Arial" panose="020B0604020202020204" pitchFamily="34" charset="0"/>
                <a:cs typeface="Arial" panose="020B0604020202020204" pitchFamily="34" charset="0"/>
              </a:rPr>
              <a:t>mois</a:t>
            </a:r>
            <a:r>
              <a:rPr lang="en-US" altLang="zh-CN" sz="1100" dirty="0">
                <a:solidFill>
                  <a:prstClr val="white"/>
                </a:solidFill>
                <a:latin typeface="Arial" panose="020B0604020202020204" pitchFamily="34" charset="0"/>
                <a:cs typeface="Arial" panose="020B0604020202020204" pitchFamily="34" charset="0"/>
              </a:rPr>
              <a:t> </a:t>
            </a:r>
          </a:p>
          <a:p>
            <a:pPr algn="ctr">
              <a:lnSpc>
                <a:spcPts val="1200"/>
              </a:lnSpc>
            </a:pPr>
            <a:r>
              <a:rPr lang="en-US" altLang="zh-CN" sz="1100" dirty="0" err="1">
                <a:solidFill>
                  <a:prstClr val="white"/>
                </a:solidFill>
                <a:latin typeface="Arial" panose="020B0604020202020204" pitchFamily="34" charset="0"/>
                <a:cs typeface="Arial" panose="020B0604020202020204" pitchFamily="34" charset="0"/>
              </a:rPr>
              <a:t>jusqu’à</a:t>
            </a:r>
            <a:r>
              <a:rPr lang="en-US" altLang="zh-CN" sz="1100" dirty="0">
                <a:solidFill>
                  <a:prstClr val="white"/>
                </a:solidFill>
                <a:latin typeface="Arial" panose="020B0604020202020204" pitchFamily="34" charset="0"/>
                <a:cs typeface="Arial" panose="020B0604020202020204" pitchFamily="34" charset="0"/>
              </a:rPr>
              <a:t> 12 </a:t>
            </a:r>
            <a:r>
              <a:rPr lang="en-US" altLang="zh-CN" sz="1100" dirty="0" err="1">
                <a:solidFill>
                  <a:prstClr val="white"/>
                </a:solidFill>
                <a:latin typeface="Arial" panose="020B0604020202020204" pitchFamily="34" charset="0"/>
                <a:cs typeface="Arial" panose="020B0604020202020204" pitchFamily="34" charset="0"/>
              </a:rPr>
              <a:t>mois</a:t>
            </a:r>
            <a:endParaRPr lang="en-US" altLang="zh-CN" sz="700" dirty="0">
              <a:solidFill>
                <a:prstClr val="white"/>
              </a:solidFill>
              <a:latin typeface="Arial" panose="020B0604020202020204" pitchFamily="34" charset="0"/>
              <a:cs typeface="Arial" panose="020B0604020202020204" pitchFamily="34" charset="0"/>
            </a:endParaRPr>
          </a:p>
        </p:txBody>
      </p:sp>
      <p:sp>
        <p:nvSpPr>
          <p:cNvPr id="24" name="Rectangle à coins arrondis 23"/>
          <p:cNvSpPr/>
          <p:nvPr/>
        </p:nvSpPr>
        <p:spPr>
          <a:xfrm>
            <a:off x="360744" y="2911266"/>
            <a:ext cx="1677284" cy="459651"/>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52 </a:t>
            </a:r>
            <a:r>
              <a:rPr lang="en-US" altLang="zh-CN" sz="1100" dirty="0" err="1">
                <a:solidFill>
                  <a:prstClr val="white"/>
                </a:solidFill>
                <a:latin typeface="Arial" panose="020B0604020202020204" pitchFamily="34" charset="0"/>
                <a:cs typeface="Arial" panose="020B0604020202020204" pitchFamily="34" charset="0"/>
              </a:rPr>
              <a:t>semaines</a:t>
            </a:r>
            <a:r>
              <a:rPr lang="en-US" altLang="zh-CN" sz="1100" dirty="0">
                <a:solidFill>
                  <a:prstClr val="white"/>
                </a:solidFill>
                <a:latin typeface="Arial" panose="020B0604020202020204" pitchFamily="34" charset="0"/>
                <a:cs typeface="Arial" panose="020B0604020202020204" pitchFamily="34" charset="0"/>
              </a:rPr>
              <a:t> </a:t>
            </a:r>
          </a:p>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de trastuzumab</a:t>
            </a:r>
            <a:endParaRPr lang="en-US" altLang="zh-CN" sz="700" dirty="0">
              <a:solidFill>
                <a:prstClr val="white"/>
              </a:solidFill>
              <a:latin typeface="Arial" panose="020B0604020202020204" pitchFamily="34" charset="0"/>
              <a:cs typeface="Arial" panose="020B0604020202020204" pitchFamily="34" charset="0"/>
            </a:endParaRPr>
          </a:p>
        </p:txBody>
      </p:sp>
      <p:sp>
        <p:nvSpPr>
          <p:cNvPr id="25" name="Rectangle à coins arrondis 24"/>
          <p:cNvSpPr/>
          <p:nvPr/>
        </p:nvSpPr>
        <p:spPr>
          <a:xfrm>
            <a:off x="254642" y="3607079"/>
            <a:ext cx="1306749" cy="1262563"/>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err="1">
                <a:solidFill>
                  <a:prstClr val="white"/>
                </a:solidFill>
                <a:latin typeface="Arial" panose="020B0604020202020204" pitchFamily="34" charset="0"/>
                <a:cs typeface="Arial" panose="020B0604020202020204" pitchFamily="34" charset="0"/>
              </a:rPr>
              <a:t>Traitements</a:t>
            </a:r>
            <a:r>
              <a:rPr lang="en-US" altLang="zh-CN" sz="1100" dirty="0">
                <a:solidFill>
                  <a:prstClr val="white"/>
                </a:solidFill>
                <a:latin typeface="Arial" panose="020B0604020202020204" pitchFamily="34" charset="0"/>
                <a:cs typeface="Arial" panose="020B0604020202020204" pitchFamily="34" charset="0"/>
              </a:rPr>
              <a:t> </a:t>
            </a:r>
            <a:r>
              <a:rPr lang="en-US" altLang="zh-CN" sz="1100" dirty="0" err="1">
                <a:solidFill>
                  <a:prstClr val="white"/>
                </a:solidFill>
                <a:latin typeface="Arial" panose="020B0604020202020204" pitchFamily="34" charset="0"/>
                <a:cs typeface="Arial" panose="020B0604020202020204" pitchFamily="34" charset="0"/>
              </a:rPr>
              <a:t>expérimentaux</a:t>
            </a:r>
            <a:r>
              <a:rPr lang="en-US" altLang="zh-CN" sz="1100" dirty="0">
                <a:solidFill>
                  <a:prstClr val="white"/>
                </a:solidFill>
                <a:latin typeface="Arial" panose="020B0604020202020204" pitchFamily="34" charset="0"/>
                <a:cs typeface="Arial" panose="020B0604020202020204" pitchFamily="34" charset="0"/>
              </a:rPr>
              <a:t> </a:t>
            </a:r>
            <a:r>
              <a:rPr lang="en-US" altLang="zh-CN" sz="1100" dirty="0" err="1">
                <a:solidFill>
                  <a:prstClr val="white"/>
                </a:solidFill>
                <a:latin typeface="Arial" panose="020B0604020202020204" pitchFamily="34" charset="0"/>
                <a:cs typeface="Arial" panose="020B0604020202020204" pitchFamily="34" charset="0"/>
              </a:rPr>
              <a:t>jusqu’à</a:t>
            </a:r>
            <a:r>
              <a:rPr lang="en-US" altLang="zh-CN" sz="1100" dirty="0">
                <a:solidFill>
                  <a:prstClr val="white"/>
                </a:solidFill>
                <a:latin typeface="Arial" panose="020B0604020202020204" pitchFamily="34" charset="0"/>
                <a:cs typeface="Arial" panose="020B0604020202020204" pitchFamily="34" charset="0"/>
              </a:rPr>
              <a:t> </a:t>
            </a:r>
            <a:br>
              <a:rPr lang="en-US" altLang="zh-CN" sz="1100" dirty="0">
                <a:solidFill>
                  <a:prstClr val="white"/>
                </a:solidFill>
                <a:latin typeface="Arial" panose="020B0604020202020204" pitchFamily="34" charset="0"/>
                <a:cs typeface="Arial" panose="020B0604020202020204" pitchFamily="34" charset="0"/>
              </a:rPr>
            </a:br>
            <a:r>
              <a:rPr lang="en-US" altLang="zh-CN" sz="1100" dirty="0">
                <a:solidFill>
                  <a:prstClr val="white"/>
                </a:solidFill>
                <a:latin typeface="Arial" panose="020B0604020202020204" pitchFamily="34" charset="0"/>
                <a:cs typeface="Arial" panose="020B0604020202020204" pitchFamily="34" charset="0"/>
              </a:rPr>
              <a:t>52 </a:t>
            </a:r>
            <a:r>
              <a:rPr lang="en-US" altLang="zh-CN" sz="1100" dirty="0" err="1">
                <a:solidFill>
                  <a:prstClr val="white"/>
                </a:solidFill>
                <a:latin typeface="Arial" panose="020B0604020202020204" pitchFamily="34" charset="0"/>
                <a:cs typeface="Arial" panose="020B0604020202020204" pitchFamily="34" charset="0"/>
              </a:rPr>
              <a:t>semaines</a:t>
            </a:r>
            <a:endParaRPr lang="en-US" altLang="zh-CN" sz="1100" dirty="0">
              <a:solidFill>
                <a:prstClr val="white"/>
              </a:solidFill>
              <a:latin typeface="Arial" panose="020B0604020202020204" pitchFamily="34" charset="0"/>
              <a:cs typeface="Arial" panose="020B0604020202020204" pitchFamily="34" charset="0"/>
            </a:endParaRPr>
          </a:p>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 FEVF et QLQ-C30 </a:t>
            </a:r>
          </a:p>
          <a:p>
            <a:pPr algn="ctr">
              <a:lnSpc>
                <a:spcPts val="1200"/>
              </a:lnSpc>
            </a:pPr>
            <a:r>
              <a:rPr lang="en-US" altLang="zh-CN" sz="1100" dirty="0">
                <a:solidFill>
                  <a:prstClr val="white"/>
                </a:solidFill>
                <a:latin typeface="Arial" panose="020B0604020202020204" pitchFamily="34" charset="0"/>
                <a:cs typeface="Arial" panose="020B0604020202020204" pitchFamily="34" charset="0"/>
              </a:rPr>
              <a:t>/6 </a:t>
            </a:r>
            <a:r>
              <a:rPr lang="en-US" altLang="zh-CN" sz="1100" dirty="0" err="1">
                <a:solidFill>
                  <a:prstClr val="white"/>
                </a:solidFill>
                <a:latin typeface="Arial" panose="020B0604020202020204" pitchFamily="34" charset="0"/>
                <a:cs typeface="Arial" panose="020B0604020202020204" pitchFamily="34" charset="0"/>
              </a:rPr>
              <a:t>mois</a:t>
            </a:r>
            <a:r>
              <a:rPr lang="en-US" altLang="zh-CN" sz="1100" dirty="0">
                <a:solidFill>
                  <a:prstClr val="white"/>
                </a:solidFill>
                <a:latin typeface="Arial" panose="020B0604020202020204" pitchFamily="34" charset="0"/>
                <a:cs typeface="Arial" panose="020B0604020202020204" pitchFamily="34" charset="0"/>
              </a:rPr>
              <a:t> </a:t>
            </a:r>
          </a:p>
          <a:p>
            <a:pPr algn="ctr">
              <a:lnSpc>
                <a:spcPts val="1200"/>
              </a:lnSpc>
            </a:pPr>
            <a:r>
              <a:rPr lang="en-US" altLang="zh-CN" sz="1100" dirty="0" err="1">
                <a:solidFill>
                  <a:prstClr val="white"/>
                </a:solidFill>
                <a:latin typeface="Arial" panose="020B0604020202020204" pitchFamily="34" charset="0"/>
                <a:cs typeface="Arial" panose="020B0604020202020204" pitchFamily="34" charset="0"/>
              </a:rPr>
              <a:t>jusqu’à</a:t>
            </a:r>
            <a:r>
              <a:rPr lang="en-US" altLang="zh-CN" sz="1100" dirty="0">
                <a:solidFill>
                  <a:prstClr val="white"/>
                </a:solidFill>
                <a:latin typeface="Arial" panose="020B0604020202020204" pitchFamily="34" charset="0"/>
                <a:cs typeface="Arial" panose="020B0604020202020204" pitchFamily="34" charset="0"/>
              </a:rPr>
              <a:t> 24 </a:t>
            </a:r>
            <a:r>
              <a:rPr lang="en-US" altLang="zh-CN" sz="1100" dirty="0" err="1">
                <a:solidFill>
                  <a:prstClr val="white"/>
                </a:solidFill>
                <a:latin typeface="Arial" panose="020B0604020202020204" pitchFamily="34" charset="0"/>
                <a:cs typeface="Arial" panose="020B0604020202020204" pitchFamily="34" charset="0"/>
              </a:rPr>
              <a:t>mois</a:t>
            </a:r>
            <a:endParaRPr lang="en-US" altLang="zh-CN" sz="700" dirty="0">
              <a:solidFill>
                <a:prstClr val="white"/>
              </a:solidFill>
              <a:latin typeface="Arial" panose="020B0604020202020204" pitchFamily="34" charset="0"/>
              <a:cs typeface="Arial" panose="020B0604020202020204" pitchFamily="34" charset="0"/>
            </a:endParaRPr>
          </a:p>
        </p:txBody>
      </p:sp>
      <p:sp>
        <p:nvSpPr>
          <p:cNvPr id="26" name="Espace réservé du contenu 6"/>
          <p:cNvSpPr txBox="1">
            <a:spLocks/>
          </p:cNvSpPr>
          <p:nvPr/>
        </p:nvSpPr>
        <p:spPr>
          <a:xfrm>
            <a:off x="1603750" y="2990789"/>
            <a:ext cx="5110365" cy="696466"/>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200"/>
              </a:lnSpc>
              <a:spcBef>
                <a:spcPts val="0"/>
              </a:spcBef>
              <a:buFont typeface="Wingdings" panose="05000000000000000000" pitchFamily="2" charset="2"/>
              <a:buNone/>
            </a:pPr>
            <a:r>
              <a:rPr lang="fr-FR" sz="1050" b="1" dirty="0">
                <a:solidFill>
                  <a:prstClr val="black"/>
                </a:solidFill>
              </a:rPr>
              <a:t>Evaluation toutes les 12 semaines</a:t>
            </a:r>
            <a:br>
              <a:rPr lang="fr-FR" sz="1050" dirty="0">
                <a:solidFill>
                  <a:prstClr val="black"/>
                </a:solidFill>
              </a:rPr>
            </a:br>
            <a:r>
              <a:rPr lang="fr-FR" sz="1050" dirty="0">
                <a:solidFill>
                  <a:prstClr val="black"/>
                </a:solidFill>
              </a:rPr>
              <a:t>FEVG par MUGA et ECHO</a:t>
            </a:r>
            <a:br>
              <a:rPr lang="fr-FR" sz="1050" dirty="0">
                <a:solidFill>
                  <a:prstClr val="black"/>
                </a:solidFill>
              </a:rPr>
            </a:br>
            <a:r>
              <a:rPr lang="fr-FR" sz="1050" dirty="0">
                <a:solidFill>
                  <a:prstClr val="black"/>
                </a:solidFill>
              </a:rPr>
              <a:t>EORTC QLQ-C30 V 3,0</a:t>
            </a:r>
            <a:br>
              <a:rPr lang="fr-FR" sz="1050" dirty="0">
                <a:solidFill>
                  <a:prstClr val="black"/>
                </a:solidFill>
              </a:rPr>
            </a:br>
            <a:r>
              <a:rPr lang="fr-FR" sz="1050" dirty="0">
                <a:solidFill>
                  <a:prstClr val="black"/>
                </a:solidFill>
              </a:rPr>
              <a:t>Symptômes subjectifs / BNP</a:t>
            </a:r>
            <a:endParaRPr lang="fr-FR" sz="1000" dirty="0">
              <a:solidFill>
                <a:prstClr val="black"/>
              </a:solidFill>
            </a:endParaRPr>
          </a:p>
        </p:txBody>
      </p:sp>
      <p:sp>
        <p:nvSpPr>
          <p:cNvPr id="27" name="Rectangle à coins arrondis 26"/>
          <p:cNvSpPr/>
          <p:nvPr/>
        </p:nvSpPr>
        <p:spPr>
          <a:xfrm>
            <a:off x="5176926" y="3933949"/>
            <a:ext cx="1774061" cy="288000"/>
          </a:xfrm>
          <a:prstGeom prst="roundRect">
            <a:avLst>
              <a:gd name="adj" fmla="val 0"/>
            </a:avLst>
          </a:prstGeom>
          <a:solidFill>
            <a:schemeClr val="bg1"/>
          </a:solidFill>
          <a:ln>
            <a:solidFill>
              <a:schemeClr val="bg2"/>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a:solidFill>
                  <a:srgbClr val="595959"/>
                </a:solidFill>
                <a:latin typeface="Arial" panose="020B0604020202020204" pitchFamily="34" charset="0"/>
                <a:cs typeface="Arial" panose="020B0604020202020204" pitchFamily="34" charset="0"/>
              </a:rPr>
              <a:t>FEVG stable </a:t>
            </a:r>
            <a:r>
              <a:rPr lang="en-US" altLang="zh-CN" sz="1100" dirty="0" err="1">
                <a:solidFill>
                  <a:srgbClr val="595959"/>
                </a:solidFill>
                <a:latin typeface="Arial" panose="020B0604020202020204" pitchFamily="34" charset="0"/>
                <a:cs typeface="Arial" panose="020B0604020202020204" pitchFamily="34" charset="0"/>
              </a:rPr>
              <a:t>ou</a:t>
            </a:r>
            <a:r>
              <a:rPr lang="en-US" altLang="zh-CN" sz="1100" dirty="0">
                <a:solidFill>
                  <a:srgbClr val="595959"/>
                </a:solidFill>
                <a:latin typeface="Arial" panose="020B0604020202020204" pitchFamily="34" charset="0"/>
                <a:cs typeface="Arial" panose="020B0604020202020204" pitchFamily="34" charset="0"/>
              </a:rPr>
              <a:t> </a:t>
            </a:r>
            <a:r>
              <a:rPr lang="en-US" altLang="zh-CN" sz="1100" dirty="0" err="1">
                <a:solidFill>
                  <a:srgbClr val="595959"/>
                </a:solidFill>
                <a:latin typeface="Arial" panose="020B0604020202020204" pitchFamily="34" charset="0"/>
                <a:cs typeface="Arial" panose="020B0604020202020204" pitchFamily="34" charset="0"/>
              </a:rPr>
              <a:t>augmentée</a:t>
            </a:r>
            <a:endParaRPr lang="en-US" altLang="zh-CN" sz="700" dirty="0">
              <a:solidFill>
                <a:srgbClr val="595959"/>
              </a:solidFill>
              <a:latin typeface="Arial" panose="020B0604020202020204" pitchFamily="34" charset="0"/>
              <a:cs typeface="Arial" panose="020B0604020202020204" pitchFamily="34" charset="0"/>
            </a:endParaRPr>
          </a:p>
        </p:txBody>
      </p:sp>
      <p:sp>
        <p:nvSpPr>
          <p:cNvPr id="28" name="Rectangle à coins arrondis 27"/>
          <p:cNvSpPr/>
          <p:nvPr/>
        </p:nvSpPr>
        <p:spPr>
          <a:xfrm>
            <a:off x="3719690" y="4405790"/>
            <a:ext cx="3130634" cy="376048"/>
          </a:xfrm>
          <a:prstGeom prst="roundRect">
            <a:avLst>
              <a:gd name="adj" fmla="val 0"/>
            </a:avLst>
          </a:prstGeom>
          <a:solidFill>
            <a:schemeClr val="bg1"/>
          </a:solidFill>
          <a:ln>
            <a:solidFill>
              <a:schemeClr val="bg2"/>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err="1">
                <a:solidFill>
                  <a:srgbClr val="595959"/>
                </a:solidFill>
                <a:latin typeface="Arial" panose="020B0604020202020204" pitchFamily="34" charset="0"/>
                <a:cs typeface="Arial" panose="020B0604020202020204" pitchFamily="34" charset="0"/>
              </a:rPr>
              <a:t>Poursuite</a:t>
            </a:r>
            <a:r>
              <a:rPr lang="en-US" altLang="zh-CN" sz="1100" dirty="0">
                <a:solidFill>
                  <a:srgbClr val="595959"/>
                </a:solidFill>
                <a:latin typeface="Arial" panose="020B0604020202020204" pitchFamily="34" charset="0"/>
                <a:cs typeface="Arial" panose="020B0604020202020204" pitchFamily="34" charset="0"/>
              </a:rPr>
              <a:t> </a:t>
            </a:r>
            <a:r>
              <a:rPr lang="en-US" altLang="zh-CN" sz="1100" dirty="0" err="1">
                <a:solidFill>
                  <a:srgbClr val="595959"/>
                </a:solidFill>
                <a:latin typeface="Arial" panose="020B0604020202020204" pitchFamily="34" charset="0"/>
                <a:cs typeface="Arial" panose="020B0604020202020204" pitchFamily="34" charset="0"/>
              </a:rPr>
              <a:t>dans</a:t>
            </a:r>
            <a:r>
              <a:rPr lang="en-US" altLang="zh-CN" sz="1100" dirty="0">
                <a:solidFill>
                  <a:srgbClr val="595959"/>
                </a:solidFill>
                <a:latin typeface="Arial" panose="020B0604020202020204" pitchFamily="34" charset="0"/>
                <a:cs typeface="Arial" panose="020B0604020202020204" pitchFamily="34" charset="0"/>
              </a:rPr>
              <a:t> </a:t>
            </a:r>
            <a:r>
              <a:rPr lang="en-US" altLang="zh-CN" sz="1100" dirty="0" err="1">
                <a:solidFill>
                  <a:srgbClr val="595959"/>
                </a:solidFill>
                <a:latin typeface="Arial" panose="020B0604020202020204" pitchFamily="34" charset="0"/>
                <a:cs typeface="Arial" panose="020B0604020202020204" pitchFamily="34" charset="0"/>
              </a:rPr>
              <a:t>l’étude</a:t>
            </a:r>
            <a:endParaRPr lang="en-US" altLang="zh-CN" sz="700" dirty="0">
              <a:solidFill>
                <a:srgbClr val="595959"/>
              </a:solidFill>
              <a:latin typeface="Arial" panose="020B0604020202020204" pitchFamily="34" charset="0"/>
              <a:cs typeface="Arial" panose="020B0604020202020204" pitchFamily="34" charset="0"/>
            </a:endParaRPr>
          </a:p>
        </p:txBody>
      </p:sp>
      <p:sp>
        <p:nvSpPr>
          <p:cNvPr id="29" name="Rectangle à coins arrondis 28"/>
          <p:cNvSpPr/>
          <p:nvPr/>
        </p:nvSpPr>
        <p:spPr>
          <a:xfrm>
            <a:off x="1615772" y="3933949"/>
            <a:ext cx="2049569" cy="324000"/>
          </a:xfrm>
          <a:prstGeom prst="roundRect">
            <a:avLst>
              <a:gd name="adj" fmla="val 0"/>
            </a:avLst>
          </a:prstGeom>
          <a:solidFill>
            <a:schemeClr val="bg1"/>
          </a:solidFill>
          <a:ln>
            <a:solidFill>
              <a:schemeClr val="tx2"/>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a:solidFill>
                  <a:srgbClr val="1F497D"/>
                </a:solidFill>
                <a:latin typeface="Arial" panose="020B0604020202020204" pitchFamily="34" charset="0"/>
                <a:cs typeface="Arial" panose="020B0604020202020204" pitchFamily="34" charset="0"/>
              </a:rPr>
              <a:t>FEVG &lt; 50 </a:t>
            </a:r>
            <a:r>
              <a:rPr lang="en-US" altLang="zh-CN" sz="1100" b="1" dirty="0">
                <a:solidFill>
                  <a:srgbClr val="1F497D"/>
                </a:solidFill>
                <a:latin typeface="Arial" panose="020B0604020202020204" pitchFamily="34" charset="0"/>
                <a:cs typeface="Arial" panose="020B0604020202020204" pitchFamily="34" charset="0"/>
              </a:rPr>
              <a:t>and </a:t>
            </a:r>
            <a:r>
              <a:rPr lang="en-US" altLang="zh-CN" sz="1100" b="1" dirty="0" err="1">
                <a:solidFill>
                  <a:srgbClr val="1F497D"/>
                </a:solidFill>
                <a:latin typeface="Arial" panose="020B0604020202020204" pitchFamily="34" charset="0"/>
                <a:cs typeface="Arial" panose="020B0604020202020204" pitchFamily="34" charset="0"/>
              </a:rPr>
              <a:t>baisse</a:t>
            </a:r>
            <a:r>
              <a:rPr lang="en-US" altLang="zh-CN" sz="1100" b="1" dirty="0">
                <a:solidFill>
                  <a:srgbClr val="1F497D"/>
                </a:solidFill>
                <a:latin typeface="Arial" panose="020B0604020202020204" pitchFamily="34" charset="0"/>
                <a:cs typeface="Arial" panose="020B0604020202020204" pitchFamily="34" charset="0"/>
              </a:rPr>
              <a:t> </a:t>
            </a:r>
            <a:r>
              <a:rPr lang="en-US" altLang="zh-CN" sz="1100" dirty="0">
                <a:solidFill>
                  <a:srgbClr val="1F497D"/>
                </a:solidFill>
                <a:latin typeface="Arial" panose="020B0604020202020204" pitchFamily="34" charset="0"/>
                <a:cs typeface="Arial" panose="020B0604020202020204" pitchFamily="34" charset="0"/>
              </a:rPr>
              <a:t>&gt;5</a:t>
            </a:r>
            <a:r>
              <a:rPr lang="en-US" altLang="zh-CN" sz="900" dirty="0">
                <a:solidFill>
                  <a:srgbClr val="1F497D"/>
                </a:solidFill>
                <a:latin typeface="Arial" panose="020B0604020202020204" pitchFamily="34" charset="0"/>
                <a:cs typeface="Arial" panose="020B0604020202020204" pitchFamily="34" charset="0"/>
              </a:rPr>
              <a:t>%</a:t>
            </a:r>
          </a:p>
          <a:p>
            <a:pPr algn="ctr">
              <a:lnSpc>
                <a:spcPts val="1200"/>
              </a:lnSpc>
            </a:pPr>
            <a:r>
              <a:rPr lang="en-US" altLang="zh-CN" sz="1100" dirty="0" err="1">
                <a:solidFill>
                  <a:srgbClr val="1F497D"/>
                </a:solidFill>
                <a:latin typeface="Arial" panose="020B0604020202020204" pitchFamily="34" charset="0"/>
                <a:cs typeface="Arial" panose="020B0604020202020204" pitchFamily="34" charset="0"/>
              </a:rPr>
              <a:t>ou</a:t>
            </a:r>
            <a:r>
              <a:rPr lang="en-US" altLang="zh-CN" sz="1100" dirty="0">
                <a:solidFill>
                  <a:srgbClr val="1F497D"/>
                </a:solidFill>
                <a:latin typeface="Arial" panose="020B0604020202020204" pitchFamily="34" charset="0"/>
                <a:cs typeface="Arial" panose="020B0604020202020204" pitchFamily="34" charset="0"/>
              </a:rPr>
              <a:t> ≥10</a:t>
            </a:r>
            <a:r>
              <a:rPr lang="en-US" altLang="zh-CN" sz="900" dirty="0">
                <a:solidFill>
                  <a:srgbClr val="1F497D"/>
                </a:solidFill>
                <a:latin typeface="Arial" panose="020B0604020202020204" pitchFamily="34" charset="0"/>
                <a:cs typeface="Arial" panose="020B0604020202020204" pitchFamily="34" charset="0"/>
              </a:rPr>
              <a:t>%</a:t>
            </a:r>
            <a:r>
              <a:rPr lang="en-US" altLang="zh-CN" sz="1100" dirty="0">
                <a:solidFill>
                  <a:srgbClr val="1F497D"/>
                </a:solidFill>
                <a:latin typeface="Arial" panose="020B0604020202020204" pitchFamily="34" charset="0"/>
                <a:cs typeface="Arial" panose="020B0604020202020204" pitchFamily="34" charset="0"/>
              </a:rPr>
              <a:t> </a:t>
            </a:r>
            <a:r>
              <a:rPr lang="en-US" altLang="zh-CN" sz="1100" b="1" dirty="0">
                <a:solidFill>
                  <a:srgbClr val="1F497D"/>
                </a:solidFill>
                <a:latin typeface="Arial" panose="020B0604020202020204" pitchFamily="34" charset="0"/>
                <a:cs typeface="Arial" panose="020B0604020202020204" pitchFamily="34" charset="0"/>
              </a:rPr>
              <a:t>de </a:t>
            </a:r>
            <a:r>
              <a:rPr lang="en-US" altLang="zh-CN" sz="1100" b="1" dirty="0" err="1">
                <a:solidFill>
                  <a:srgbClr val="1F497D"/>
                </a:solidFill>
                <a:latin typeface="Arial" panose="020B0604020202020204" pitchFamily="34" charset="0"/>
                <a:cs typeface="Arial" panose="020B0604020202020204" pitchFamily="34" charset="0"/>
              </a:rPr>
              <a:t>baisse</a:t>
            </a:r>
            <a:r>
              <a:rPr lang="en-US" altLang="zh-CN" sz="1100" b="1" dirty="0">
                <a:solidFill>
                  <a:srgbClr val="1F497D"/>
                </a:solidFill>
                <a:latin typeface="Arial" panose="020B0604020202020204" pitchFamily="34" charset="0"/>
                <a:cs typeface="Arial" panose="020B0604020202020204" pitchFamily="34" charset="0"/>
              </a:rPr>
              <a:t> </a:t>
            </a:r>
            <a:r>
              <a:rPr lang="en-US" altLang="zh-CN" sz="1100" dirty="0">
                <a:solidFill>
                  <a:srgbClr val="1F497D"/>
                </a:solidFill>
                <a:latin typeface="Arial" panose="020B0604020202020204" pitchFamily="34" charset="0"/>
                <a:cs typeface="Arial" panose="020B0604020202020204" pitchFamily="34" charset="0"/>
              </a:rPr>
              <a:t>de la FEVG</a:t>
            </a:r>
            <a:endParaRPr lang="en-US" altLang="zh-CN" sz="700" dirty="0">
              <a:solidFill>
                <a:srgbClr val="1F497D"/>
              </a:solidFill>
              <a:latin typeface="Arial" panose="020B0604020202020204" pitchFamily="34" charset="0"/>
              <a:cs typeface="Arial" panose="020B0604020202020204" pitchFamily="34" charset="0"/>
            </a:endParaRPr>
          </a:p>
        </p:txBody>
      </p:sp>
      <p:sp>
        <p:nvSpPr>
          <p:cNvPr id="30" name="Rectangle à coins arrondis 29"/>
          <p:cNvSpPr/>
          <p:nvPr/>
        </p:nvSpPr>
        <p:spPr>
          <a:xfrm>
            <a:off x="1969517" y="4405790"/>
            <a:ext cx="916780" cy="252000"/>
          </a:xfrm>
          <a:prstGeom prst="roundRect">
            <a:avLst>
              <a:gd name="adj" fmla="val 0"/>
            </a:avLst>
          </a:prstGeom>
          <a:solidFill>
            <a:schemeClr val="bg1"/>
          </a:solidFill>
          <a:ln>
            <a:solidFill>
              <a:schemeClr val="bg2"/>
            </a:solidFill>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1100" dirty="0">
                <a:solidFill>
                  <a:srgbClr val="595959"/>
                </a:solidFill>
                <a:latin typeface="Arial" panose="020B0604020202020204" pitchFamily="34" charset="0"/>
                <a:cs typeface="Arial" panose="020B0604020202020204" pitchFamily="34" charset="0"/>
              </a:rPr>
              <a:t>Sortie </a:t>
            </a:r>
            <a:r>
              <a:rPr lang="en-US" altLang="zh-CN" sz="1100" dirty="0" err="1">
                <a:solidFill>
                  <a:srgbClr val="595959"/>
                </a:solidFill>
                <a:latin typeface="Arial" panose="020B0604020202020204" pitchFamily="34" charset="0"/>
                <a:cs typeface="Arial" panose="020B0604020202020204" pitchFamily="34" charset="0"/>
              </a:rPr>
              <a:t>d’étude</a:t>
            </a:r>
            <a:endParaRPr lang="en-US" altLang="zh-CN" sz="700" dirty="0">
              <a:solidFill>
                <a:srgbClr val="595959"/>
              </a:solidFill>
              <a:latin typeface="Arial" panose="020B0604020202020204" pitchFamily="34" charset="0"/>
              <a:cs typeface="Arial" panose="020B0604020202020204" pitchFamily="34" charset="0"/>
            </a:endParaRPr>
          </a:p>
        </p:txBody>
      </p:sp>
      <p:cxnSp>
        <p:nvCxnSpPr>
          <p:cNvPr id="41" name="Connecteur droit 40"/>
          <p:cNvCxnSpPr/>
          <p:nvPr/>
        </p:nvCxnSpPr>
        <p:spPr>
          <a:xfrm>
            <a:off x="6072142" y="4076056"/>
            <a:ext cx="0" cy="31430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44" name="Connecteur droit 43"/>
          <p:cNvCxnSpPr/>
          <p:nvPr/>
        </p:nvCxnSpPr>
        <p:spPr>
          <a:xfrm>
            <a:off x="5487906" y="1355017"/>
            <a:ext cx="2916530" cy="0"/>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Connecteur droit avec flèche 4">
            <a:extLst>
              <a:ext uri="{FF2B5EF4-FFF2-40B4-BE49-F238E27FC236}">
                <a16:creationId xmlns:a16="http://schemas.microsoft.com/office/drawing/2014/main" id="{61DAA046-C25D-4849-9602-F0898B686197}"/>
              </a:ext>
            </a:extLst>
          </p:cNvPr>
          <p:cNvCxnSpPr/>
          <p:nvPr/>
        </p:nvCxnSpPr>
        <p:spPr>
          <a:xfrm>
            <a:off x="990933" y="3370917"/>
            <a:ext cx="0" cy="236162"/>
          </a:xfrm>
          <a:prstGeom prst="straightConnector1">
            <a:avLst/>
          </a:prstGeom>
          <a:ln w="57150">
            <a:solidFill>
              <a:srgbClr val="405D64"/>
            </a:solidFill>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33" name="Connecteur droit avec flèche 32">
            <a:extLst>
              <a:ext uri="{FF2B5EF4-FFF2-40B4-BE49-F238E27FC236}">
                <a16:creationId xmlns:a16="http://schemas.microsoft.com/office/drawing/2014/main" id="{CA436DD0-F018-1549-92B5-3230B5E7AB2B}"/>
              </a:ext>
            </a:extLst>
          </p:cNvPr>
          <p:cNvCxnSpPr/>
          <p:nvPr/>
        </p:nvCxnSpPr>
        <p:spPr>
          <a:xfrm>
            <a:off x="7644872" y="3370917"/>
            <a:ext cx="0" cy="236162"/>
          </a:xfrm>
          <a:prstGeom prst="straightConnector1">
            <a:avLst/>
          </a:prstGeom>
          <a:ln w="57150">
            <a:solidFill>
              <a:srgbClr val="405D64"/>
            </a:solidFill>
            <a:headEnd type="none" w="med" len="med"/>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0757870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numéro de diapositive 4"/>
          <p:cNvSpPr>
            <a:spLocks noGrp="1"/>
          </p:cNvSpPr>
          <p:nvPr>
            <p:ph type="sldNum" sz="quarter" idx="10"/>
          </p:nvPr>
        </p:nvSpPr>
        <p:spPr/>
        <p:txBody>
          <a:bodyPr/>
          <a:lstStyle/>
          <a:p>
            <a:fld id="{76861F4E-8E8E-E94F-821D-72AEE8E804B0}" type="slidenum">
              <a:rPr lang="fr-FR" smtClean="0"/>
              <a:pPr/>
              <a:t>122</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Munster P. et al., SABCS 2018, GS5-01</a:t>
            </a:r>
          </a:p>
        </p:txBody>
      </p:sp>
      <p:sp>
        <p:nvSpPr>
          <p:cNvPr id="2" name="Titre 1"/>
          <p:cNvSpPr>
            <a:spLocks noGrp="1"/>
          </p:cNvSpPr>
          <p:nvPr>
            <p:ph type="title"/>
          </p:nvPr>
        </p:nvSpPr>
        <p:spPr>
          <a:xfrm>
            <a:off x="168064" y="673256"/>
            <a:ext cx="8975936" cy="707886"/>
          </a:xfrm>
        </p:spPr>
        <p:txBody>
          <a:bodyPr/>
          <a:lstStyle/>
          <a:p>
            <a:r>
              <a:rPr lang="fr-FR" dirty="0"/>
              <a:t>Réduction significative de la </a:t>
            </a:r>
            <a:r>
              <a:rPr lang="fr-FR" dirty="0" err="1"/>
              <a:t>cardiotoxicité</a:t>
            </a:r>
            <a:r>
              <a:rPr lang="fr-FR" dirty="0"/>
              <a:t> dans le sous-groupe anthracyclines</a:t>
            </a:r>
          </a:p>
        </p:txBody>
      </p:sp>
      <p:sp>
        <p:nvSpPr>
          <p:cNvPr id="7" name="Rectangle à coins arrondis 6"/>
          <p:cNvSpPr/>
          <p:nvPr/>
        </p:nvSpPr>
        <p:spPr>
          <a:xfrm>
            <a:off x="409273" y="1590499"/>
            <a:ext cx="4197561" cy="315567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1" name="ZoneTexte 10"/>
          <p:cNvSpPr txBox="1"/>
          <p:nvPr/>
        </p:nvSpPr>
        <p:spPr>
          <a:xfrm rot="16200000">
            <a:off x="-388776" y="2669298"/>
            <a:ext cx="2235234" cy="415498"/>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Probabilité d’absence de </a:t>
            </a:r>
            <a:r>
              <a:rPr lang="fr-FR" sz="1050" dirty="0" err="1">
                <a:solidFill>
                  <a:srgbClr val="595959"/>
                </a:solidFill>
                <a:latin typeface="Arial" panose="020B0604020202020204" pitchFamily="34" charset="0"/>
                <a:cs typeface="Arial" panose="020B0604020202020204" pitchFamily="34" charset="0"/>
              </a:rPr>
              <a:t>cardiotoxicité</a:t>
            </a:r>
            <a:endParaRPr lang="fr-FR" sz="1050" dirty="0">
              <a:solidFill>
                <a:srgbClr val="595959"/>
              </a:solidFill>
              <a:latin typeface="Arial" panose="020B0604020202020204" pitchFamily="34" charset="0"/>
              <a:cs typeface="Arial" panose="020B0604020202020204" pitchFamily="34" charset="0"/>
            </a:endParaRPr>
          </a:p>
        </p:txBody>
      </p:sp>
      <p:graphicFrame>
        <p:nvGraphicFramePr>
          <p:cNvPr id="12" name="Tableau 11"/>
          <p:cNvGraphicFramePr>
            <a:graphicFrameLocks noGrp="1"/>
          </p:cNvGraphicFramePr>
          <p:nvPr>
            <p:extLst/>
          </p:nvPr>
        </p:nvGraphicFramePr>
        <p:xfrm>
          <a:off x="2316205" y="1707816"/>
          <a:ext cx="2247082" cy="797560"/>
        </p:xfrm>
        <a:graphic>
          <a:graphicData uri="http://schemas.openxmlformats.org/drawingml/2006/table">
            <a:tbl>
              <a:tblPr firstRow="1" bandRow="1">
                <a:tableStyleId>{5C22544A-7EE6-4342-B048-85BDC9FD1C3A}</a:tableStyleId>
              </a:tblPr>
              <a:tblGrid>
                <a:gridCol w="644036">
                  <a:extLst>
                    <a:ext uri="{9D8B030D-6E8A-4147-A177-3AD203B41FA5}">
                      <a16:colId xmlns:a16="http://schemas.microsoft.com/office/drawing/2014/main" val="20000"/>
                    </a:ext>
                  </a:extLst>
                </a:gridCol>
                <a:gridCol w="422273">
                  <a:extLst>
                    <a:ext uri="{9D8B030D-6E8A-4147-A177-3AD203B41FA5}">
                      <a16:colId xmlns:a16="http://schemas.microsoft.com/office/drawing/2014/main" val="20002"/>
                    </a:ext>
                  </a:extLst>
                </a:gridCol>
                <a:gridCol w="721636">
                  <a:extLst>
                    <a:ext uri="{9D8B030D-6E8A-4147-A177-3AD203B41FA5}">
                      <a16:colId xmlns:a16="http://schemas.microsoft.com/office/drawing/2014/main" val="20001"/>
                    </a:ext>
                  </a:extLst>
                </a:gridCol>
                <a:gridCol w="459137">
                  <a:extLst>
                    <a:ext uri="{9D8B030D-6E8A-4147-A177-3AD203B41FA5}">
                      <a16:colId xmlns:a16="http://schemas.microsoft.com/office/drawing/2014/main" val="20003"/>
                    </a:ext>
                  </a:extLst>
                </a:gridCol>
              </a:tblGrid>
              <a:tr h="262750">
                <a:tc>
                  <a:txBody>
                    <a:bodyPr/>
                    <a:lstStyle/>
                    <a:p>
                      <a:pPr algn="ct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HR</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Médiane</a:t>
                      </a:r>
                    </a:p>
                    <a:p>
                      <a:pPr algn="ctr"/>
                      <a:r>
                        <a:rPr lang="fr-FR" sz="800" b="0">
                          <a:solidFill>
                            <a:schemeClr val="bg1"/>
                          </a:solidFill>
                          <a:latin typeface="Arial" panose="020B0604020202020204" pitchFamily="34" charset="0"/>
                          <a:cs typeface="Arial" panose="020B0604020202020204" pitchFamily="34" charset="0"/>
                        </a:rPr>
                        <a:t>(mois 95%IC)</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800" b="0" i="1">
                          <a:solidFill>
                            <a:schemeClr val="bg1"/>
                          </a:solidFill>
                          <a:latin typeface="Arial" panose="020B0604020202020204" pitchFamily="34" charset="0"/>
                          <a:cs typeface="Arial" panose="020B0604020202020204" pitchFamily="34" charset="0"/>
                        </a:rPr>
                        <a:t>p</a:t>
                      </a:r>
                      <a:r>
                        <a:rPr lang="fr-FR" sz="800" b="0">
                          <a:solidFill>
                            <a:schemeClr val="bg1"/>
                          </a:solidFill>
                          <a:latin typeface="Arial" panose="020B0604020202020204" pitchFamily="34" charset="0"/>
                          <a:cs typeface="Arial" panose="020B0604020202020204" pitchFamily="34" charset="0"/>
                        </a:rPr>
                        <a:t>-value</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16500">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900" b="1">
                          <a:solidFill>
                            <a:schemeClr val="tx2"/>
                          </a:solidFill>
                          <a:latin typeface="Arial" panose="020B0604020202020204" pitchFamily="34" charset="0"/>
                          <a:cs typeface="Arial" panose="020B0604020202020204" pitchFamily="34" charset="0"/>
                        </a:rPr>
                        <a:t>Carvedilol</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100"/>
                        </a:lnSpc>
                      </a:pPr>
                      <a:r>
                        <a:rPr lang="fr-FR" sz="1000" b="1">
                          <a:solidFill>
                            <a:schemeClr val="bg2"/>
                          </a:solidFill>
                          <a:latin typeface="Arial" panose="020B0604020202020204" pitchFamily="34" charset="0"/>
                          <a:cs typeface="Arial" panose="020B0604020202020204" pitchFamily="34" charset="0"/>
                        </a:rPr>
                        <a:t>0,49</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100"/>
                        </a:lnSpc>
                      </a:pPr>
                      <a:r>
                        <a:rPr lang="fr-FR" sz="1000" b="1">
                          <a:solidFill>
                            <a:schemeClr val="bg2"/>
                          </a:solidFill>
                          <a:latin typeface="Arial" panose="020B0604020202020204" pitchFamily="34" charset="0"/>
                          <a:cs typeface="Arial" panose="020B0604020202020204" pitchFamily="34" charset="0"/>
                        </a:rPr>
                        <a:t>0,27-0,89</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100"/>
                        </a:lnSpc>
                      </a:pPr>
                      <a:r>
                        <a:rPr lang="fr-FR" sz="1000" b="1">
                          <a:solidFill>
                            <a:schemeClr val="bg2"/>
                          </a:solidFill>
                          <a:latin typeface="Arial" panose="020B0604020202020204" pitchFamily="34" charset="0"/>
                          <a:cs typeface="Arial" panose="020B0604020202020204" pitchFamily="34" charset="0"/>
                        </a:rPr>
                        <a:t>0,009</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1"/>
                  </a:ext>
                </a:extLst>
              </a:tr>
              <a:tr h="216500">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a:solidFill>
                            <a:schemeClr val="accent2"/>
                          </a:solidFill>
                          <a:latin typeface="Arial" panose="020B0604020202020204" pitchFamily="34" charset="0"/>
                          <a:cs typeface="Arial" panose="020B0604020202020204" pitchFamily="34" charset="0"/>
                        </a:rPr>
                        <a:t>Lisinopril</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1000" b="1">
                          <a:solidFill>
                            <a:schemeClr val="bg2"/>
                          </a:solidFill>
                          <a:latin typeface="Arial" panose="020B0604020202020204" pitchFamily="34" charset="0"/>
                          <a:cs typeface="Arial" panose="020B0604020202020204" pitchFamily="34" charset="0"/>
                        </a:rPr>
                        <a:t>0,53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100"/>
                        </a:lnSpc>
                      </a:pPr>
                      <a:r>
                        <a:rPr lang="fr-FR" sz="1000" b="1">
                          <a:solidFill>
                            <a:schemeClr val="bg2"/>
                          </a:solidFill>
                          <a:latin typeface="Arial" panose="020B0604020202020204" pitchFamily="34" charset="0"/>
                          <a:cs typeface="Arial" panose="020B0604020202020204" pitchFamily="34" charset="0"/>
                        </a:rPr>
                        <a:t>0,30-0,94</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100"/>
                        </a:lnSpc>
                      </a:pPr>
                      <a:r>
                        <a:rPr lang="fr-FR" sz="1000" b="1">
                          <a:solidFill>
                            <a:schemeClr val="bg2"/>
                          </a:solidFill>
                          <a:latin typeface="Arial" panose="020B0604020202020204" pitchFamily="34" charset="0"/>
                          <a:cs typeface="Arial" panose="020B0604020202020204" pitchFamily="34" charset="0"/>
                        </a:rPr>
                        <a:t>0,015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3" name="ZoneTexte 12"/>
          <p:cNvSpPr txBox="1"/>
          <p:nvPr/>
        </p:nvSpPr>
        <p:spPr>
          <a:xfrm>
            <a:off x="1033347" y="3873391"/>
            <a:ext cx="322514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Jours</a:t>
            </a:r>
          </a:p>
        </p:txBody>
      </p:sp>
      <p:graphicFrame>
        <p:nvGraphicFramePr>
          <p:cNvPr id="14" name="Tableau 13"/>
          <p:cNvGraphicFramePr>
            <a:graphicFrameLocks noGrp="1"/>
          </p:cNvGraphicFramePr>
          <p:nvPr>
            <p:extLst>
              <p:ext uri="{D42A27DB-BD31-4B8C-83A1-F6EECF244321}">
                <p14:modId xmlns:p14="http://schemas.microsoft.com/office/powerpoint/2010/main" val="3399097822"/>
              </p:ext>
            </p:extLst>
          </p:nvPr>
        </p:nvGraphicFramePr>
        <p:xfrm>
          <a:off x="353707" y="4046909"/>
          <a:ext cx="3808991" cy="664338"/>
        </p:xfrm>
        <a:graphic>
          <a:graphicData uri="http://schemas.openxmlformats.org/drawingml/2006/table">
            <a:tbl>
              <a:tblPr firstRow="1" bandRow="1">
                <a:tableStyleId>{5C22544A-7EE6-4342-B048-85BDC9FD1C3A}</a:tableStyleId>
              </a:tblPr>
              <a:tblGrid>
                <a:gridCol w="769700">
                  <a:extLst>
                    <a:ext uri="{9D8B030D-6E8A-4147-A177-3AD203B41FA5}">
                      <a16:colId xmlns:a16="http://schemas.microsoft.com/office/drawing/2014/main" val="20000"/>
                    </a:ext>
                  </a:extLst>
                </a:gridCol>
                <a:gridCol w="391885">
                  <a:extLst>
                    <a:ext uri="{9D8B030D-6E8A-4147-A177-3AD203B41FA5}">
                      <a16:colId xmlns:a16="http://schemas.microsoft.com/office/drawing/2014/main" val="20001"/>
                    </a:ext>
                  </a:extLst>
                </a:gridCol>
                <a:gridCol w="1509297">
                  <a:extLst>
                    <a:ext uri="{9D8B030D-6E8A-4147-A177-3AD203B41FA5}">
                      <a16:colId xmlns:a16="http://schemas.microsoft.com/office/drawing/2014/main" val="20002"/>
                    </a:ext>
                  </a:extLst>
                </a:gridCol>
                <a:gridCol w="368271">
                  <a:extLst>
                    <a:ext uri="{9D8B030D-6E8A-4147-A177-3AD203B41FA5}">
                      <a16:colId xmlns:a16="http://schemas.microsoft.com/office/drawing/2014/main" val="20003"/>
                    </a:ext>
                  </a:extLst>
                </a:gridCol>
                <a:gridCol w="769838">
                  <a:extLst>
                    <a:ext uri="{9D8B030D-6E8A-4147-A177-3AD203B41FA5}">
                      <a16:colId xmlns:a16="http://schemas.microsoft.com/office/drawing/2014/main" val="20005"/>
                    </a:ext>
                  </a:extLst>
                </a:gridCol>
              </a:tblGrid>
              <a:tr h="161418">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rPr>
                        <a:t>     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dirty="0" err="1">
                          <a:solidFill>
                            <a:schemeClr val="accent1"/>
                          </a:solidFill>
                        </a:rPr>
                        <a:t>Carvedilol</a:t>
                      </a:r>
                      <a:endParaRPr lang="fr-FR" sz="900" b="0" spc="-30" dirty="0">
                        <a:solidFill>
                          <a:schemeClr val="accent1"/>
                        </a:solidFill>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59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47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accent2"/>
                          </a:solidFill>
                        </a:rPr>
                        <a:t>Lisinopril        </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65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49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27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bg2"/>
                          </a:solidFill>
                        </a:rPr>
                        <a:t>Placebo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bg2"/>
                          </a:solidFill>
                        </a:rPr>
                        <a:t>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dirty="0">
                          <a:solidFill>
                            <a:schemeClr val="bg2"/>
                          </a:solidFill>
                        </a:rPr>
                        <a:t>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bg2"/>
                          </a:solidFill>
                        </a:rPr>
                        <a:t>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dirty="0">
                          <a:solidFill>
                            <a:schemeClr val="bg2"/>
                          </a:solidFill>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cxnSp>
        <p:nvCxnSpPr>
          <p:cNvPr id="26" name="Connecteur droit 25"/>
          <p:cNvCxnSpPr/>
          <p:nvPr/>
        </p:nvCxnSpPr>
        <p:spPr>
          <a:xfrm>
            <a:off x="1253191" y="4135001"/>
            <a:ext cx="3186383" cy="0"/>
          </a:xfrm>
          <a:prstGeom prst="line">
            <a:avLst/>
          </a:prstGeom>
          <a:ln w="12700">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pSp>
        <p:nvGrpSpPr>
          <p:cNvPr id="30" name="Groupe 29"/>
          <p:cNvGrpSpPr/>
          <p:nvPr/>
        </p:nvGrpSpPr>
        <p:grpSpPr>
          <a:xfrm>
            <a:off x="909375" y="1911008"/>
            <a:ext cx="3349114" cy="2000839"/>
            <a:chOff x="961629" y="1911008"/>
            <a:chExt cx="2538332" cy="2000839"/>
          </a:xfrm>
        </p:grpSpPr>
        <p:graphicFrame>
          <p:nvGraphicFramePr>
            <p:cNvPr id="10" name="Graphique 9"/>
            <p:cNvGraphicFramePr/>
            <p:nvPr>
              <p:extLst/>
            </p:nvPr>
          </p:nvGraphicFramePr>
          <p:xfrm>
            <a:off x="961629" y="1911008"/>
            <a:ext cx="2538332" cy="2000839"/>
          </p:xfrm>
          <a:graphic>
            <a:graphicData uri="http://schemas.openxmlformats.org/drawingml/2006/chart">
              <c:chart xmlns:c="http://schemas.openxmlformats.org/drawingml/2006/chart" xmlns:r="http://schemas.openxmlformats.org/officeDocument/2006/relationships" r:id="rId2"/>
            </a:graphicData>
          </a:graphic>
        </p:graphicFrame>
        <p:sp>
          <p:nvSpPr>
            <p:cNvPr id="3" name="Forme libre 2"/>
            <p:cNvSpPr/>
            <p:nvPr/>
          </p:nvSpPr>
          <p:spPr>
            <a:xfrm>
              <a:off x="1446480" y="2016905"/>
              <a:ext cx="1964654" cy="1301061"/>
            </a:xfrm>
            <a:custGeom>
              <a:avLst/>
              <a:gdLst>
                <a:gd name="connsiteX0" fmla="*/ 1964654 w 1964654"/>
                <a:gd name="connsiteY0" fmla="*/ 1301061 h 1301061"/>
                <a:gd name="connsiteX1" fmla="*/ 1839250 w 1964654"/>
                <a:gd name="connsiteY1" fmla="*/ 1301061 h 1301061"/>
                <a:gd name="connsiteX2" fmla="*/ 1839250 w 1964654"/>
                <a:gd name="connsiteY2" fmla="*/ 945751 h 1301061"/>
                <a:gd name="connsiteX3" fmla="*/ 1781774 w 1964654"/>
                <a:gd name="connsiteY3" fmla="*/ 945751 h 1301061"/>
                <a:gd name="connsiteX4" fmla="*/ 804672 w 1964654"/>
                <a:gd name="connsiteY4" fmla="*/ 945751 h 1301061"/>
                <a:gd name="connsiteX5" fmla="*/ 773321 w 1964654"/>
                <a:gd name="connsiteY5" fmla="*/ 898725 h 1301061"/>
                <a:gd name="connsiteX6" fmla="*/ 752420 w 1964654"/>
                <a:gd name="connsiteY6" fmla="*/ 841248 h 1301061"/>
                <a:gd name="connsiteX7" fmla="*/ 747195 w 1964654"/>
                <a:gd name="connsiteY7" fmla="*/ 820348 h 1301061"/>
                <a:gd name="connsiteX8" fmla="*/ 747195 w 1964654"/>
                <a:gd name="connsiteY8" fmla="*/ 721070 h 1301061"/>
                <a:gd name="connsiteX9" fmla="*/ 512064 w 1964654"/>
                <a:gd name="connsiteY9" fmla="*/ 721070 h 1301061"/>
                <a:gd name="connsiteX10" fmla="*/ 496388 w 1964654"/>
                <a:gd name="connsiteY10" fmla="*/ 689719 h 1301061"/>
                <a:gd name="connsiteX11" fmla="*/ 475488 w 1964654"/>
                <a:gd name="connsiteY11" fmla="*/ 642693 h 1301061"/>
                <a:gd name="connsiteX12" fmla="*/ 391886 w 1964654"/>
                <a:gd name="connsiteY12" fmla="*/ 632242 h 1301061"/>
                <a:gd name="connsiteX13" fmla="*/ 391886 w 1964654"/>
                <a:gd name="connsiteY13" fmla="*/ 632242 h 1301061"/>
                <a:gd name="connsiteX14" fmla="*/ 318734 w 1964654"/>
                <a:gd name="connsiteY14" fmla="*/ 600892 h 1301061"/>
                <a:gd name="connsiteX15" fmla="*/ 318734 w 1964654"/>
                <a:gd name="connsiteY15" fmla="*/ 559090 h 1301061"/>
                <a:gd name="connsiteX16" fmla="*/ 287383 w 1964654"/>
                <a:gd name="connsiteY16" fmla="*/ 543415 h 1301061"/>
                <a:gd name="connsiteX17" fmla="*/ 261257 w 1964654"/>
                <a:gd name="connsiteY17" fmla="*/ 485938 h 1301061"/>
                <a:gd name="connsiteX18" fmla="*/ 256032 w 1964654"/>
                <a:gd name="connsiteY18" fmla="*/ 418012 h 1301061"/>
                <a:gd name="connsiteX19" fmla="*/ 214231 w 1964654"/>
                <a:gd name="connsiteY19" fmla="*/ 344860 h 1301061"/>
                <a:gd name="connsiteX20" fmla="*/ 214231 w 1964654"/>
                <a:gd name="connsiteY20" fmla="*/ 318734 h 1301061"/>
                <a:gd name="connsiteX21" fmla="*/ 214231 w 1964654"/>
                <a:gd name="connsiteY21" fmla="*/ 318734 h 1301061"/>
                <a:gd name="connsiteX22" fmla="*/ 167204 w 1964654"/>
                <a:gd name="connsiteY22" fmla="*/ 287383 h 1301061"/>
                <a:gd name="connsiteX23" fmla="*/ 151529 w 1964654"/>
                <a:gd name="connsiteY23" fmla="*/ 266482 h 1301061"/>
                <a:gd name="connsiteX24" fmla="*/ 57476 w 1964654"/>
                <a:gd name="connsiteY24" fmla="*/ 250807 h 1301061"/>
                <a:gd name="connsiteX25" fmla="*/ 20900 w 1964654"/>
                <a:gd name="connsiteY25" fmla="*/ 193330 h 1301061"/>
                <a:gd name="connsiteX26" fmla="*/ 0 w 1964654"/>
                <a:gd name="connsiteY26" fmla="*/ 0 h 1301061"/>
                <a:gd name="connsiteX0" fmla="*/ 1964654 w 1964654"/>
                <a:gd name="connsiteY0" fmla="*/ 1301061 h 1301061"/>
                <a:gd name="connsiteX1" fmla="*/ 1839250 w 1964654"/>
                <a:gd name="connsiteY1" fmla="*/ 1301061 h 1301061"/>
                <a:gd name="connsiteX2" fmla="*/ 1839250 w 1964654"/>
                <a:gd name="connsiteY2" fmla="*/ 945751 h 1301061"/>
                <a:gd name="connsiteX3" fmla="*/ 1781774 w 1964654"/>
                <a:gd name="connsiteY3" fmla="*/ 945751 h 1301061"/>
                <a:gd name="connsiteX4" fmla="*/ 804672 w 1964654"/>
                <a:gd name="connsiteY4" fmla="*/ 945751 h 1301061"/>
                <a:gd name="connsiteX5" fmla="*/ 773321 w 1964654"/>
                <a:gd name="connsiteY5" fmla="*/ 898725 h 1301061"/>
                <a:gd name="connsiteX6" fmla="*/ 752420 w 1964654"/>
                <a:gd name="connsiteY6" fmla="*/ 841248 h 1301061"/>
                <a:gd name="connsiteX7" fmla="*/ 747195 w 1964654"/>
                <a:gd name="connsiteY7" fmla="*/ 820348 h 1301061"/>
                <a:gd name="connsiteX8" fmla="*/ 710619 w 1964654"/>
                <a:gd name="connsiteY8" fmla="*/ 721070 h 1301061"/>
                <a:gd name="connsiteX9" fmla="*/ 512064 w 1964654"/>
                <a:gd name="connsiteY9" fmla="*/ 721070 h 1301061"/>
                <a:gd name="connsiteX10" fmla="*/ 496388 w 1964654"/>
                <a:gd name="connsiteY10" fmla="*/ 689719 h 1301061"/>
                <a:gd name="connsiteX11" fmla="*/ 475488 w 1964654"/>
                <a:gd name="connsiteY11" fmla="*/ 642693 h 1301061"/>
                <a:gd name="connsiteX12" fmla="*/ 391886 w 1964654"/>
                <a:gd name="connsiteY12" fmla="*/ 632242 h 1301061"/>
                <a:gd name="connsiteX13" fmla="*/ 391886 w 1964654"/>
                <a:gd name="connsiteY13" fmla="*/ 632242 h 1301061"/>
                <a:gd name="connsiteX14" fmla="*/ 318734 w 1964654"/>
                <a:gd name="connsiteY14" fmla="*/ 600892 h 1301061"/>
                <a:gd name="connsiteX15" fmla="*/ 318734 w 1964654"/>
                <a:gd name="connsiteY15" fmla="*/ 559090 h 1301061"/>
                <a:gd name="connsiteX16" fmla="*/ 287383 w 1964654"/>
                <a:gd name="connsiteY16" fmla="*/ 543415 h 1301061"/>
                <a:gd name="connsiteX17" fmla="*/ 261257 w 1964654"/>
                <a:gd name="connsiteY17" fmla="*/ 485938 h 1301061"/>
                <a:gd name="connsiteX18" fmla="*/ 256032 w 1964654"/>
                <a:gd name="connsiteY18" fmla="*/ 418012 h 1301061"/>
                <a:gd name="connsiteX19" fmla="*/ 214231 w 1964654"/>
                <a:gd name="connsiteY19" fmla="*/ 344860 h 1301061"/>
                <a:gd name="connsiteX20" fmla="*/ 214231 w 1964654"/>
                <a:gd name="connsiteY20" fmla="*/ 318734 h 1301061"/>
                <a:gd name="connsiteX21" fmla="*/ 214231 w 1964654"/>
                <a:gd name="connsiteY21" fmla="*/ 318734 h 1301061"/>
                <a:gd name="connsiteX22" fmla="*/ 167204 w 1964654"/>
                <a:gd name="connsiteY22" fmla="*/ 287383 h 1301061"/>
                <a:gd name="connsiteX23" fmla="*/ 151529 w 1964654"/>
                <a:gd name="connsiteY23" fmla="*/ 266482 h 1301061"/>
                <a:gd name="connsiteX24" fmla="*/ 57476 w 1964654"/>
                <a:gd name="connsiteY24" fmla="*/ 250807 h 1301061"/>
                <a:gd name="connsiteX25" fmla="*/ 20900 w 1964654"/>
                <a:gd name="connsiteY25" fmla="*/ 193330 h 1301061"/>
                <a:gd name="connsiteX26" fmla="*/ 0 w 1964654"/>
                <a:gd name="connsiteY26" fmla="*/ 0 h 130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4654" h="1301061">
                  <a:moveTo>
                    <a:pt x="1964654" y="1301061"/>
                  </a:moveTo>
                  <a:lnTo>
                    <a:pt x="1839250" y="1301061"/>
                  </a:lnTo>
                  <a:lnTo>
                    <a:pt x="1839250" y="945751"/>
                  </a:lnTo>
                  <a:lnTo>
                    <a:pt x="1781774" y="945751"/>
                  </a:lnTo>
                  <a:lnTo>
                    <a:pt x="804672" y="945751"/>
                  </a:lnTo>
                  <a:lnTo>
                    <a:pt x="773321" y="898725"/>
                  </a:lnTo>
                  <a:lnTo>
                    <a:pt x="752420" y="841248"/>
                  </a:lnTo>
                  <a:lnTo>
                    <a:pt x="747195" y="820348"/>
                  </a:lnTo>
                  <a:lnTo>
                    <a:pt x="710619" y="721070"/>
                  </a:lnTo>
                  <a:lnTo>
                    <a:pt x="512064" y="721070"/>
                  </a:lnTo>
                  <a:lnTo>
                    <a:pt x="496388" y="689719"/>
                  </a:lnTo>
                  <a:lnTo>
                    <a:pt x="475488" y="642693"/>
                  </a:lnTo>
                  <a:lnTo>
                    <a:pt x="391886" y="632242"/>
                  </a:lnTo>
                  <a:lnTo>
                    <a:pt x="391886" y="632242"/>
                  </a:lnTo>
                  <a:lnTo>
                    <a:pt x="318734" y="600892"/>
                  </a:lnTo>
                  <a:lnTo>
                    <a:pt x="318734" y="559090"/>
                  </a:lnTo>
                  <a:lnTo>
                    <a:pt x="287383" y="543415"/>
                  </a:lnTo>
                  <a:lnTo>
                    <a:pt x="261257" y="485938"/>
                  </a:lnTo>
                  <a:lnTo>
                    <a:pt x="256032" y="418012"/>
                  </a:lnTo>
                  <a:lnTo>
                    <a:pt x="214231" y="344860"/>
                  </a:lnTo>
                  <a:lnTo>
                    <a:pt x="214231" y="318734"/>
                  </a:lnTo>
                  <a:lnTo>
                    <a:pt x="214231" y="318734"/>
                  </a:lnTo>
                  <a:lnTo>
                    <a:pt x="167204" y="287383"/>
                  </a:lnTo>
                  <a:lnTo>
                    <a:pt x="151529" y="266482"/>
                  </a:lnTo>
                  <a:lnTo>
                    <a:pt x="57476" y="250807"/>
                  </a:lnTo>
                  <a:lnTo>
                    <a:pt x="20900" y="193330"/>
                  </a:lnTo>
                  <a:lnTo>
                    <a:pt x="0" y="0"/>
                  </a:lnTo>
                </a:path>
              </a:pathLst>
            </a:custGeom>
            <a:noFill/>
            <a:ln w="28575">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28" name="Forme libre 27"/>
            <p:cNvSpPr/>
            <p:nvPr/>
          </p:nvSpPr>
          <p:spPr>
            <a:xfrm>
              <a:off x="1222211" y="1980054"/>
              <a:ext cx="2158809" cy="945338"/>
            </a:xfrm>
            <a:custGeom>
              <a:avLst/>
              <a:gdLst>
                <a:gd name="connsiteX0" fmla="*/ 2158809 w 2158809"/>
                <a:gd name="connsiteY0" fmla="*/ 945338 h 945338"/>
                <a:gd name="connsiteX1" fmla="*/ 2028181 w 2158809"/>
                <a:gd name="connsiteY1" fmla="*/ 945338 h 945338"/>
                <a:gd name="connsiteX2" fmla="*/ 2028181 w 2158809"/>
                <a:gd name="connsiteY2" fmla="*/ 794084 h 945338"/>
                <a:gd name="connsiteX3" fmla="*/ 1027841 w 2158809"/>
                <a:gd name="connsiteY3" fmla="*/ 794084 h 945338"/>
                <a:gd name="connsiteX4" fmla="*/ 1027841 w 2158809"/>
                <a:gd name="connsiteY4" fmla="*/ 794084 h 945338"/>
                <a:gd name="connsiteX5" fmla="*/ 1000341 w 2158809"/>
                <a:gd name="connsiteY5" fmla="*/ 766584 h 945338"/>
                <a:gd name="connsiteX6" fmla="*/ 1000341 w 2158809"/>
                <a:gd name="connsiteY6" fmla="*/ 721895 h 945338"/>
                <a:gd name="connsiteX7" fmla="*/ 983152 w 2158809"/>
                <a:gd name="connsiteY7" fmla="*/ 721895 h 945338"/>
                <a:gd name="connsiteX8" fmla="*/ 983152 w 2158809"/>
                <a:gd name="connsiteY8" fmla="*/ 677206 h 945338"/>
                <a:gd name="connsiteX9" fmla="*/ 910963 w 2158809"/>
                <a:gd name="connsiteY9" fmla="*/ 677206 h 945338"/>
                <a:gd name="connsiteX10" fmla="*/ 910963 w 2158809"/>
                <a:gd name="connsiteY10" fmla="*/ 629080 h 945338"/>
                <a:gd name="connsiteX11" fmla="*/ 752833 w 2158809"/>
                <a:gd name="connsiteY11" fmla="*/ 629080 h 945338"/>
                <a:gd name="connsiteX12" fmla="*/ 752833 w 2158809"/>
                <a:gd name="connsiteY12" fmla="*/ 474388 h 945338"/>
                <a:gd name="connsiteX13" fmla="*/ 684081 w 2158809"/>
                <a:gd name="connsiteY13" fmla="*/ 474388 h 945338"/>
                <a:gd name="connsiteX14" fmla="*/ 684081 w 2158809"/>
                <a:gd name="connsiteY14" fmla="*/ 433137 h 945338"/>
                <a:gd name="connsiteX15" fmla="*/ 608454 w 2158809"/>
                <a:gd name="connsiteY15" fmla="*/ 433137 h 945338"/>
                <a:gd name="connsiteX16" fmla="*/ 608454 w 2158809"/>
                <a:gd name="connsiteY16" fmla="*/ 374698 h 945338"/>
                <a:gd name="connsiteX17" fmla="*/ 574078 w 2158809"/>
                <a:gd name="connsiteY17" fmla="*/ 374698 h 945338"/>
                <a:gd name="connsiteX18" fmla="*/ 574078 w 2158809"/>
                <a:gd name="connsiteY18" fmla="*/ 323134 h 945338"/>
                <a:gd name="connsiteX19" fmla="*/ 508764 w 2158809"/>
                <a:gd name="connsiteY19" fmla="*/ 323134 h 945338"/>
                <a:gd name="connsiteX20" fmla="*/ 508764 w 2158809"/>
                <a:gd name="connsiteY20" fmla="*/ 271570 h 945338"/>
                <a:gd name="connsiteX21" fmla="*/ 288758 w 2158809"/>
                <a:gd name="connsiteY21" fmla="*/ 271570 h 945338"/>
                <a:gd name="connsiteX22" fmla="*/ 237194 w 2158809"/>
                <a:gd name="connsiteY22" fmla="*/ 220006 h 945338"/>
                <a:gd name="connsiteX23" fmla="*/ 220006 w 2158809"/>
                <a:gd name="connsiteY23" fmla="*/ 96253 h 945338"/>
                <a:gd name="connsiteX24" fmla="*/ 213131 w 2158809"/>
                <a:gd name="connsiteY24" fmla="*/ 0 h 945338"/>
                <a:gd name="connsiteX25" fmla="*/ 0 w 2158809"/>
                <a:gd name="connsiteY25" fmla="*/ 0 h 94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58809" h="945338">
                  <a:moveTo>
                    <a:pt x="2158809" y="945338"/>
                  </a:moveTo>
                  <a:lnTo>
                    <a:pt x="2028181" y="945338"/>
                  </a:lnTo>
                  <a:lnTo>
                    <a:pt x="2028181" y="794084"/>
                  </a:lnTo>
                  <a:lnTo>
                    <a:pt x="1027841" y="794084"/>
                  </a:lnTo>
                  <a:lnTo>
                    <a:pt x="1027841" y="794084"/>
                  </a:lnTo>
                  <a:lnTo>
                    <a:pt x="1000341" y="766584"/>
                  </a:lnTo>
                  <a:lnTo>
                    <a:pt x="1000341" y="721895"/>
                  </a:lnTo>
                  <a:lnTo>
                    <a:pt x="983152" y="721895"/>
                  </a:lnTo>
                  <a:lnTo>
                    <a:pt x="983152" y="677206"/>
                  </a:lnTo>
                  <a:lnTo>
                    <a:pt x="910963" y="677206"/>
                  </a:lnTo>
                  <a:lnTo>
                    <a:pt x="910963" y="629080"/>
                  </a:lnTo>
                  <a:lnTo>
                    <a:pt x="752833" y="629080"/>
                  </a:lnTo>
                  <a:lnTo>
                    <a:pt x="752833" y="474388"/>
                  </a:lnTo>
                  <a:lnTo>
                    <a:pt x="684081" y="474388"/>
                  </a:lnTo>
                  <a:lnTo>
                    <a:pt x="684081" y="433137"/>
                  </a:lnTo>
                  <a:lnTo>
                    <a:pt x="608454" y="433137"/>
                  </a:lnTo>
                  <a:lnTo>
                    <a:pt x="608454" y="374698"/>
                  </a:lnTo>
                  <a:lnTo>
                    <a:pt x="574078" y="374698"/>
                  </a:lnTo>
                  <a:lnTo>
                    <a:pt x="574078" y="323134"/>
                  </a:lnTo>
                  <a:lnTo>
                    <a:pt x="508764" y="323134"/>
                  </a:lnTo>
                  <a:lnTo>
                    <a:pt x="508764" y="271570"/>
                  </a:lnTo>
                  <a:lnTo>
                    <a:pt x="288758" y="271570"/>
                  </a:lnTo>
                  <a:lnTo>
                    <a:pt x="237194" y="220006"/>
                  </a:lnTo>
                  <a:lnTo>
                    <a:pt x="220006" y="96253"/>
                  </a:lnTo>
                  <a:lnTo>
                    <a:pt x="213131" y="0"/>
                  </a:lnTo>
                  <a:lnTo>
                    <a:pt x="0" y="0"/>
                  </a:lnTo>
                </a:path>
              </a:pathLst>
            </a:custGeom>
            <a:noFill/>
            <a:ln w="285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29" name="Forme libre 28"/>
            <p:cNvSpPr/>
            <p:nvPr/>
          </p:nvSpPr>
          <p:spPr>
            <a:xfrm>
              <a:off x="1253150" y="1986929"/>
              <a:ext cx="2134745" cy="1409414"/>
            </a:xfrm>
            <a:custGeom>
              <a:avLst/>
              <a:gdLst>
                <a:gd name="connsiteX0" fmla="*/ 2134745 w 2134745"/>
                <a:gd name="connsiteY0" fmla="*/ 1409414 h 1409414"/>
                <a:gd name="connsiteX1" fmla="*/ 1340661 w 2134745"/>
                <a:gd name="connsiteY1" fmla="*/ 1409414 h 1409414"/>
                <a:gd name="connsiteX2" fmla="*/ 1340661 w 2134745"/>
                <a:gd name="connsiteY2" fmla="*/ 1347537 h 1409414"/>
                <a:gd name="connsiteX3" fmla="*/ 1189407 w 2134745"/>
                <a:gd name="connsiteY3" fmla="*/ 1347537 h 1409414"/>
                <a:gd name="connsiteX4" fmla="*/ 1189407 w 2134745"/>
                <a:gd name="connsiteY4" fmla="*/ 1289098 h 1409414"/>
                <a:gd name="connsiteX5" fmla="*/ 1172219 w 2134745"/>
                <a:gd name="connsiteY5" fmla="*/ 1289098 h 1409414"/>
                <a:gd name="connsiteX6" fmla="*/ 1172219 w 2134745"/>
                <a:gd name="connsiteY6" fmla="*/ 1199721 h 1409414"/>
                <a:gd name="connsiteX7" fmla="*/ 1110342 w 2134745"/>
                <a:gd name="connsiteY7" fmla="*/ 1199721 h 1409414"/>
                <a:gd name="connsiteX8" fmla="*/ 1110342 w 2134745"/>
                <a:gd name="connsiteY8" fmla="*/ 1134406 h 1409414"/>
                <a:gd name="connsiteX9" fmla="*/ 715019 w 2134745"/>
                <a:gd name="connsiteY9" fmla="*/ 1134406 h 1409414"/>
                <a:gd name="connsiteX10" fmla="*/ 715019 w 2134745"/>
                <a:gd name="connsiteY10" fmla="*/ 1100030 h 1409414"/>
                <a:gd name="connsiteX11" fmla="*/ 701269 w 2134745"/>
                <a:gd name="connsiteY11" fmla="*/ 1024403 h 1409414"/>
                <a:gd name="connsiteX12" fmla="*/ 687518 w 2134745"/>
                <a:gd name="connsiteY12" fmla="*/ 972839 h 1409414"/>
                <a:gd name="connsiteX13" fmla="*/ 690956 w 2134745"/>
                <a:gd name="connsiteY13" fmla="*/ 849086 h 1409414"/>
                <a:gd name="connsiteX14" fmla="*/ 656580 w 2134745"/>
                <a:gd name="connsiteY14" fmla="*/ 849086 h 1409414"/>
                <a:gd name="connsiteX15" fmla="*/ 649705 w 2134745"/>
                <a:gd name="connsiteY15" fmla="*/ 800960 h 1409414"/>
                <a:gd name="connsiteX16" fmla="*/ 594703 w 2134745"/>
                <a:gd name="connsiteY16" fmla="*/ 790647 h 1409414"/>
                <a:gd name="connsiteX17" fmla="*/ 584391 w 2134745"/>
                <a:gd name="connsiteY17" fmla="*/ 749396 h 1409414"/>
                <a:gd name="connsiteX18" fmla="*/ 495013 w 2134745"/>
                <a:gd name="connsiteY18" fmla="*/ 749396 h 1409414"/>
                <a:gd name="connsiteX19" fmla="*/ 481263 w 2134745"/>
                <a:gd name="connsiteY19" fmla="*/ 653143 h 1409414"/>
                <a:gd name="connsiteX20" fmla="*/ 446887 w 2134745"/>
                <a:gd name="connsiteY20" fmla="*/ 642830 h 1409414"/>
                <a:gd name="connsiteX21" fmla="*/ 450324 w 2134745"/>
                <a:gd name="connsiteY21" fmla="*/ 550015 h 1409414"/>
                <a:gd name="connsiteX22" fmla="*/ 440012 w 2134745"/>
                <a:gd name="connsiteY22" fmla="*/ 460638 h 1409414"/>
                <a:gd name="connsiteX23" fmla="*/ 415948 w 2134745"/>
                <a:gd name="connsiteY23" fmla="*/ 412512 h 1409414"/>
                <a:gd name="connsiteX24" fmla="*/ 220006 w 2134745"/>
                <a:gd name="connsiteY24" fmla="*/ 402199 h 1409414"/>
                <a:gd name="connsiteX25" fmla="*/ 202818 w 2134745"/>
                <a:gd name="connsiteY25" fmla="*/ 250945 h 1409414"/>
                <a:gd name="connsiteX26" fmla="*/ 202818 w 2134745"/>
                <a:gd name="connsiteY26" fmla="*/ 37814 h 1409414"/>
                <a:gd name="connsiteX27" fmla="*/ 51563 w 2134745"/>
                <a:gd name="connsiteY27" fmla="*/ 41251 h 1409414"/>
                <a:gd name="connsiteX28" fmla="*/ 41251 w 2134745"/>
                <a:gd name="connsiteY28" fmla="*/ 0 h 1409414"/>
                <a:gd name="connsiteX29" fmla="*/ 0 w 2134745"/>
                <a:gd name="connsiteY29" fmla="*/ 0 h 140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34745" h="1409414">
                  <a:moveTo>
                    <a:pt x="2134745" y="1409414"/>
                  </a:moveTo>
                  <a:lnTo>
                    <a:pt x="1340661" y="1409414"/>
                  </a:lnTo>
                  <a:lnTo>
                    <a:pt x="1340661" y="1347537"/>
                  </a:lnTo>
                  <a:lnTo>
                    <a:pt x="1189407" y="1347537"/>
                  </a:lnTo>
                  <a:lnTo>
                    <a:pt x="1189407" y="1289098"/>
                  </a:lnTo>
                  <a:lnTo>
                    <a:pt x="1172219" y="1289098"/>
                  </a:lnTo>
                  <a:lnTo>
                    <a:pt x="1172219" y="1199721"/>
                  </a:lnTo>
                  <a:lnTo>
                    <a:pt x="1110342" y="1199721"/>
                  </a:lnTo>
                  <a:lnTo>
                    <a:pt x="1110342" y="1134406"/>
                  </a:lnTo>
                  <a:lnTo>
                    <a:pt x="715019" y="1134406"/>
                  </a:lnTo>
                  <a:lnTo>
                    <a:pt x="715019" y="1100030"/>
                  </a:lnTo>
                  <a:lnTo>
                    <a:pt x="701269" y="1024403"/>
                  </a:lnTo>
                  <a:lnTo>
                    <a:pt x="687518" y="972839"/>
                  </a:lnTo>
                  <a:lnTo>
                    <a:pt x="690956" y="849086"/>
                  </a:lnTo>
                  <a:lnTo>
                    <a:pt x="656580" y="849086"/>
                  </a:lnTo>
                  <a:lnTo>
                    <a:pt x="649705" y="800960"/>
                  </a:lnTo>
                  <a:lnTo>
                    <a:pt x="594703" y="790647"/>
                  </a:lnTo>
                  <a:lnTo>
                    <a:pt x="584391" y="749396"/>
                  </a:lnTo>
                  <a:lnTo>
                    <a:pt x="495013" y="749396"/>
                  </a:lnTo>
                  <a:lnTo>
                    <a:pt x="481263" y="653143"/>
                  </a:lnTo>
                  <a:lnTo>
                    <a:pt x="446887" y="642830"/>
                  </a:lnTo>
                  <a:lnTo>
                    <a:pt x="450324" y="550015"/>
                  </a:lnTo>
                  <a:lnTo>
                    <a:pt x="440012" y="460638"/>
                  </a:lnTo>
                  <a:lnTo>
                    <a:pt x="415948" y="412512"/>
                  </a:lnTo>
                  <a:lnTo>
                    <a:pt x="220006" y="402199"/>
                  </a:lnTo>
                  <a:lnTo>
                    <a:pt x="202818" y="250945"/>
                  </a:lnTo>
                  <a:lnTo>
                    <a:pt x="202818" y="37814"/>
                  </a:lnTo>
                  <a:lnTo>
                    <a:pt x="51563" y="41251"/>
                  </a:lnTo>
                  <a:lnTo>
                    <a:pt x="41251" y="0"/>
                  </a:lnTo>
                  <a:lnTo>
                    <a:pt x="0" y="0"/>
                  </a:lnTo>
                </a:path>
              </a:pathLst>
            </a:custGeom>
            <a:noFill/>
            <a:ln w="28575">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pSp>
      <p:sp>
        <p:nvSpPr>
          <p:cNvPr id="34" name="Rectangle à coins arrondis 33"/>
          <p:cNvSpPr/>
          <p:nvPr/>
        </p:nvSpPr>
        <p:spPr>
          <a:xfrm>
            <a:off x="4786404" y="1590499"/>
            <a:ext cx="3939586" cy="315567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5" name="ZoneTexte 34"/>
          <p:cNvSpPr txBox="1"/>
          <p:nvPr/>
        </p:nvSpPr>
        <p:spPr>
          <a:xfrm rot="16200000">
            <a:off x="3988354" y="2669298"/>
            <a:ext cx="2235234" cy="415498"/>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Probabilité d’absence de </a:t>
            </a:r>
            <a:r>
              <a:rPr lang="fr-FR" sz="1050" dirty="0" err="1">
                <a:solidFill>
                  <a:srgbClr val="595959"/>
                </a:solidFill>
                <a:latin typeface="Arial" panose="020B0604020202020204" pitchFamily="34" charset="0"/>
                <a:cs typeface="Arial" panose="020B0604020202020204" pitchFamily="34" charset="0"/>
              </a:rPr>
              <a:t>cardiotoxicité</a:t>
            </a:r>
            <a:endParaRPr lang="fr-FR" sz="1050" dirty="0">
              <a:solidFill>
                <a:srgbClr val="595959"/>
              </a:solidFill>
              <a:latin typeface="Arial" panose="020B0604020202020204" pitchFamily="34" charset="0"/>
              <a:cs typeface="Arial" panose="020B0604020202020204" pitchFamily="34" charset="0"/>
            </a:endParaRPr>
          </a:p>
        </p:txBody>
      </p:sp>
      <p:sp>
        <p:nvSpPr>
          <p:cNvPr id="37" name="ZoneTexte 36"/>
          <p:cNvSpPr txBox="1"/>
          <p:nvPr/>
        </p:nvSpPr>
        <p:spPr>
          <a:xfrm>
            <a:off x="5410477" y="3873391"/>
            <a:ext cx="322514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Jours</a:t>
            </a:r>
          </a:p>
        </p:txBody>
      </p:sp>
      <p:graphicFrame>
        <p:nvGraphicFramePr>
          <p:cNvPr id="38" name="Tableau 37"/>
          <p:cNvGraphicFramePr>
            <a:graphicFrameLocks noGrp="1"/>
          </p:cNvGraphicFramePr>
          <p:nvPr>
            <p:extLst>
              <p:ext uri="{D42A27DB-BD31-4B8C-83A1-F6EECF244321}">
                <p14:modId xmlns:p14="http://schemas.microsoft.com/office/powerpoint/2010/main" val="2382196168"/>
              </p:ext>
            </p:extLst>
          </p:nvPr>
        </p:nvGraphicFramePr>
        <p:xfrm>
          <a:off x="4730837" y="4046909"/>
          <a:ext cx="3808991" cy="664338"/>
        </p:xfrm>
        <a:graphic>
          <a:graphicData uri="http://schemas.openxmlformats.org/drawingml/2006/table">
            <a:tbl>
              <a:tblPr firstRow="1" bandRow="1">
                <a:tableStyleId>{5C22544A-7EE6-4342-B048-85BDC9FD1C3A}</a:tableStyleId>
              </a:tblPr>
              <a:tblGrid>
                <a:gridCol w="769700">
                  <a:extLst>
                    <a:ext uri="{9D8B030D-6E8A-4147-A177-3AD203B41FA5}">
                      <a16:colId xmlns:a16="http://schemas.microsoft.com/office/drawing/2014/main" val="20000"/>
                    </a:ext>
                  </a:extLst>
                </a:gridCol>
                <a:gridCol w="391885">
                  <a:extLst>
                    <a:ext uri="{9D8B030D-6E8A-4147-A177-3AD203B41FA5}">
                      <a16:colId xmlns:a16="http://schemas.microsoft.com/office/drawing/2014/main" val="20001"/>
                    </a:ext>
                  </a:extLst>
                </a:gridCol>
                <a:gridCol w="1509297">
                  <a:extLst>
                    <a:ext uri="{9D8B030D-6E8A-4147-A177-3AD203B41FA5}">
                      <a16:colId xmlns:a16="http://schemas.microsoft.com/office/drawing/2014/main" val="20002"/>
                    </a:ext>
                  </a:extLst>
                </a:gridCol>
                <a:gridCol w="368271">
                  <a:extLst>
                    <a:ext uri="{9D8B030D-6E8A-4147-A177-3AD203B41FA5}">
                      <a16:colId xmlns:a16="http://schemas.microsoft.com/office/drawing/2014/main" val="20003"/>
                    </a:ext>
                  </a:extLst>
                </a:gridCol>
                <a:gridCol w="769838">
                  <a:extLst>
                    <a:ext uri="{9D8B030D-6E8A-4147-A177-3AD203B41FA5}">
                      <a16:colId xmlns:a16="http://schemas.microsoft.com/office/drawing/2014/main" val="20005"/>
                    </a:ext>
                  </a:extLst>
                </a:gridCol>
              </a:tblGrid>
              <a:tr h="161418">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rPr>
                        <a:t>     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dirty="0" err="1">
                          <a:solidFill>
                            <a:schemeClr val="accent1"/>
                          </a:solidFill>
                        </a:rPr>
                        <a:t>Carvedilol</a:t>
                      </a:r>
                      <a:endParaRPr lang="fr-FR" sz="900" b="0" spc="-30" dirty="0">
                        <a:solidFill>
                          <a:schemeClr val="accent1"/>
                        </a:solidFill>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90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78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54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rPr>
                        <a:t>11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accent2"/>
                          </a:solidFill>
                        </a:rPr>
                        <a:t>Lisinopril        </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84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72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46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rPr>
                        <a:t>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bg2"/>
                          </a:solidFill>
                        </a:rPr>
                        <a:t>Placebo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bg2"/>
                          </a:solidFill>
                        </a:rPr>
                        <a:t>83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dirty="0">
                          <a:solidFill>
                            <a:schemeClr val="bg2"/>
                          </a:solidFill>
                        </a:rPr>
                        <a:t>71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bg2"/>
                          </a:solidFill>
                        </a:rPr>
                        <a:t>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1100" b="1" dirty="0">
                          <a:solidFill>
                            <a:schemeClr val="bg2"/>
                          </a:solidFill>
                        </a:rPr>
                        <a:t>13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cxnSp>
        <p:nvCxnSpPr>
          <p:cNvPr id="39" name="Connecteur droit 38"/>
          <p:cNvCxnSpPr/>
          <p:nvPr/>
        </p:nvCxnSpPr>
        <p:spPr>
          <a:xfrm>
            <a:off x="5630321" y="4135001"/>
            <a:ext cx="2909507" cy="0"/>
          </a:xfrm>
          <a:prstGeom prst="line">
            <a:avLst/>
          </a:prstGeom>
          <a:ln w="12700">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41" name="Graphique 40"/>
          <p:cNvGraphicFramePr/>
          <p:nvPr>
            <p:extLst/>
          </p:nvPr>
        </p:nvGraphicFramePr>
        <p:xfrm>
          <a:off x="5286505" y="1911008"/>
          <a:ext cx="3349114"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47" name="Forme libre 46"/>
          <p:cNvSpPr/>
          <p:nvPr/>
        </p:nvSpPr>
        <p:spPr>
          <a:xfrm>
            <a:off x="5683170" y="1975413"/>
            <a:ext cx="2839655" cy="686764"/>
          </a:xfrm>
          <a:custGeom>
            <a:avLst/>
            <a:gdLst>
              <a:gd name="connsiteX0" fmla="*/ 2839655 w 2839655"/>
              <a:gd name="connsiteY0" fmla="*/ 686764 h 686764"/>
              <a:gd name="connsiteX1" fmla="*/ 1967696 w 2839655"/>
              <a:gd name="connsiteY1" fmla="*/ 686764 h 686764"/>
              <a:gd name="connsiteX2" fmla="*/ 1967696 w 2839655"/>
              <a:gd name="connsiteY2" fmla="*/ 636607 h 686764"/>
              <a:gd name="connsiteX3" fmla="*/ 1886673 w 2839655"/>
              <a:gd name="connsiteY3" fmla="*/ 636607 h 686764"/>
              <a:gd name="connsiteX4" fmla="*/ 1840374 w 2839655"/>
              <a:gd name="connsiteY4" fmla="*/ 605741 h 686764"/>
              <a:gd name="connsiteX5" fmla="*/ 1821083 w 2839655"/>
              <a:gd name="connsiteY5" fmla="*/ 555584 h 686764"/>
              <a:gd name="connsiteX6" fmla="*/ 1616597 w 2839655"/>
              <a:gd name="connsiteY6" fmla="*/ 540152 h 686764"/>
              <a:gd name="connsiteX7" fmla="*/ 1589589 w 2839655"/>
              <a:gd name="connsiteY7" fmla="*/ 489995 h 686764"/>
              <a:gd name="connsiteX8" fmla="*/ 952982 w 2839655"/>
              <a:gd name="connsiteY8" fmla="*/ 505428 h 686764"/>
              <a:gd name="connsiteX9" fmla="*/ 945265 w 2839655"/>
              <a:gd name="connsiteY9" fmla="*/ 432121 h 686764"/>
              <a:gd name="connsiteX10" fmla="*/ 906683 w 2839655"/>
              <a:gd name="connsiteY10" fmla="*/ 432121 h 686764"/>
              <a:gd name="connsiteX11" fmla="*/ 887392 w 2839655"/>
              <a:gd name="connsiteY11" fmla="*/ 354957 h 686764"/>
              <a:gd name="connsiteX12" fmla="*/ 860384 w 2839655"/>
              <a:gd name="connsiteY12" fmla="*/ 324091 h 686764"/>
              <a:gd name="connsiteX13" fmla="*/ 671331 w 2839655"/>
              <a:gd name="connsiteY13" fmla="*/ 308658 h 686764"/>
              <a:gd name="connsiteX14" fmla="*/ 632749 w 2839655"/>
              <a:gd name="connsiteY14" fmla="*/ 239210 h 686764"/>
              <a:gd name="connsiteX15" fmla="*/ 609600 w 2839655"/>
              <a:gd name="connsiteY15" fmla="*/ 173620 h 686764"/>
              <a:gd name="connsiteX16" fmla="*/ 601883 w 2839655"/>
              <a:gd name="connsiteY16" fmla="*/ 158187 h 686764"/>
              <a:gd name="connsiteX17" fmla="*/ 571017 w 2839655"/>
              <a:gd name="connsiteY17" fmla="*/ 111888 h 686764"/>
              <a:gd name="connsiteX18" fmla="*/ 339524 w 2839655"/>
              <a:gd name="connsiteY18" fmla="*/ 104172 h 686764"/>
              <a:gd name="connsiteX19" fmla="*/ 312516 w 2839655"/>
              <a:gd name="connsiteY19" fmla="*/ 73306 h 686764"/>
              <a:gd name="connsiteX20" fmla="*/ 300941 w 2839655"/>
              <a:gd name="connsiteY20" fmla="*/ 42440 h 686764"/>
              <a:gd name="connsiteX21" fmla="*/ 243068 w 2839655"/>
              <a:gd name="connsiteY21" fmla="*/ 19291 h 686764"/>
              <a:gd name="connsiteX22" fmla="*/ 0 w 2839655"/>
              <a:gd name="connsiteY22" fmla="*/ 0 h 6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39655" h="686764">
                <a:moveTo>
                  <a:pt x="2839655" y="686764"/>
                </a:moveTo>
                <a:lnTo>
                  <a:pt x="1967696" y="686764"/>
                </a:lnTo>
                <a:lnTo>
                  <a:pt x="1967696" y="636607"/>
                </a:lnTo>
                <a:lnTo>
                  <a:pt x="1886673" y="636607"/>
                </a:lnTo>
                <a:lnTo>
                  <a:pt x="1840374" y="605741"/>
                </a:lnTo>
                <a:lnTo>
                  <a:pt x="1821083" y="555584"/>
                </a:lnTo>
                <a:lnTo>
                  <a:pt x="1616597" y="540152"/>
                </a:lnTo>
                <a:lnTo>
                  <a:pt x="1589589" y="489995"/>
                </a:lnTo>
                <a:lnTo>
                  <a:pt x="952982" y="505428"/>
                </a:lnTo>
                <a:lnTo>
                  <a:pt x="945265" y="432121"/>
                </a:lnTo>
                <a:lnTo>
                  <a:pt x="906683" y="432121"/>
                </a:lnTo>
                <a:lnTo>
                  <a:pt x="887392" y="354957"/>
                </a:lnTo>
                <a:lnTo>
                  <a:pt x="860384" y="324091"/>
                </a:lnTo>
                <a:lnTo>
                  <a:pt x="671331" y="308658"/>
                </a:lnTo>
                <a:lnTo>
                  <a:pt x="632749" y="239210"/>
                </a:lnTo>
                <a:lnTo>
                  <a:pt x="609600" y="173620"/>
                </a:lnTo>
                <a:lnTo>
                  <a:pt x="601883" y="158187"/>
                </a:lnTo>
                <a:lnTo>
                  <a:pt x="571017" y="111888"/>
                </a:lnTo>
                <a:lnTo>
                  <a:pt x="339524" y="104172"/>
                </a:lnTo>
                <a:lnTo>
                  <a:pt x="312516" y="73306"/>
                </a:lnTo>
                <a:lnTo>
                  <a:pt x="300941" y="42440"/>
                </a:lnTo>
                <a:lnTo>
                  <a:pt x="243068" y="19291"/>
                </a:lnTo>
                <a:lnTo>
                  <a:pt x="0" y="0"/>
                </a:lnTo>
              </a:path>
            </a:pathLst>
          </a:custGeom>
          <a:noFill/>
          <a:ln w="28575">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Forme libre 32"/>
          <p:cNvSpPr/>
          <p:nvPr/>
        </p:nvSpPr>
        <p:spPr>
          <a:xfrm>
            <a:off x="5679311" y="1975413"/>
            <a:ext cx="2828081" cy="810228"/>
          </a:xfrm>
          <a:custGeom>
            <a:avLst/>
            <a:gdLst>
              <a:gd name="connsiteX0" fmla="*/ 2828081 w 2828081"/>
              <a:gd name="connsiteY0" fmla="*/ 810228 h 810228"/>
              <a:gd name="connsiteX1" fmla="*/ 2083443 w 2828081"/>
              <a:gd name="connsiteY1" fmla="*/ 810228 h 810228"/>
              <a:gd name="connsiteX2" fmla="*/ 2083443 w 2828081"/>
              <a:gd name="connsiteY2" fmla="*/ 756212 h 810228"/>
              <a:gd name="connsiteX3" fmla="*/ 2002421 w 2828081"/>
              <a:gd name="connsiteY3" fmla="*/ 756212 h 810228"/>
              <a:gd name="connsiteX4" fmla="*/ 2002421 w 2828081"/>
              <a:gd name="connsiteY4" fmla="*/ 694481 h 810228"/>
              <a:gd name="connsiteX5" fmla="*/ 1956122 w 2828081"/>
              <a:gd name="connsiteY5" fmla="*/ 694481 h 810228"/>
              <a:gd name="connsiteX6" fmla="*/ 1956122 w 2828081"/>
              <a:gd name="connsiteY6" fmla="*/ 628891 h 810228"/>
              <a:gd name="connsiteX7" fmla="*/ 1369671 w 2828081"/>
              <a:gd name="connsiteY7" fmla="*/ 628891 h 810228"/>
              <a:gd name="connsiteX8" fmla="*/ 1369671 w 2828081"/>
              <a:gd name="connsiteY8" fmla="*/ 609600 h 810228"/>
              <a:gd name="connsiteX9" fmla="*/ 1284790 w 2828081"/>
              <a:gd name="connsiteY9" fmla="*/ 605741 h 810228"/>
              <a:gd name="connsiteX10" fmla="*/ 1284790 w 2828081"/>
              <a:gd name="connsiteY10" fmla="*/ 571017 h 810228"/>
              <a:gd name="connsiteX11" fmla="*/ 1192193 w 2828081"/>
              <a:gd name="connsiteY11" fmla="*/ 563301 h 810228"/>
              <a:gd name="connsiteX12" fmla="*/ 1184476 w 2828081"/>
              <a:gd name="connsiteY12" fmla="*/ 528577 h 810228"/>
              <a:gd name="connsiteX13" fmla="*/ 1134319 w 2828081"/>
              <a:gd name="connsiteY13" fmla="*/ 513144 h 810228"/>
              <a:gd name="connsiteX14" fmla="*/ 1134319 w 2828081"/>
              <a:gd name="connsiteY14" fmla="*/ 501569 h 810228"/>
              <a:gd name="connsiteX15" fmla="*/ 1045580 w 2828081"/>
              <a:gd name="connsiteY15" fmla="*/ 482278 h 810228"/>
              <a:gd name="connsiteX16" fmla="*/ 1006998 w 2828081"/>
              <a:gd name="connsiteY16" fmla="*/ 455271 h 810228"/>
              <a:gd name="connsiteX17" fmla="*/ 995423 w 2828081"/>
              <a:gd name="connsiteY17" fmla="*/ 420546 h 810228"/>
              <a:gd name="connsiteX18" fmla="*/ 983848 w 2828081"/>
              <a:gd name="connsiteY18" fmla="*/ 393539 h 810228"/>
              <a:gd name="connsiteX19" fmla="*/ 941408 w 2828081"/>
              <a:gd name="connsiteY19" fmla="*/ 381964 h 810228"/>
              <a:gd name="connsiteX20" fmla="*/ 929833 w 2828081"/>
              <a:gd name="connsiteY20" fmla="*/ 351098 h 810228"/>
              <a:gd name="connsiteX21" fmla="*/ 636608 w 2828081"/>
              <a:gd name="connsiteY21" fmla="*/ 347240 h 810228"/>
              <a:gd name="connsiteX22" fmla="*/ 632750 w 2828081"/>
              <a:gd name="connsiteY22" fmla="*/ 324091 h 810228"/>
              <a:gd name="connsiteX23" fmla="*/ 601884 w 2828081"/>
              <a:gd name="connsiteY23" fmla="*/ 312516 h 810228"/>
              <a:gd name="connsiteX24" fmla="*/ 598026 w 2828081"/>
              <a:gd name="connsiteY24" fmla="*/ 154329 h 810228"/>
              <a:gd name="connsiteX25" fmla="*/ 555585 w 2828081"/>
              <a:gd name="connsiteY25" fmla="*/ 119605 h 810228"/>
              <a:gd name="connsiteX26" fmla="*/ 524719 w 2828081"/>
              <a:gd name="connsiteY26" fmla="*/ 119605 h 810228"/>
              <a:gd name="connsiteX27" fmla="*/ 509286 w 2828081"/>
              <a:gd name="connsiteY27" fmla="*/ 88739 h 810228"/>
              <a:gd name="connsiteX28" fmla="*/ 489995 w 2828081"/>
              <a:gd name="connsiteY28" fmla="*/ 57873 h 810228"/>
              <a:gd name="connsiteX29" fmla="*/ 254643 w 2828081"/>
              <a:gd name="connsiteY29" fmla="*/ 34724 h 810228"/>
              <a:gd name="connsiteX30" fmla="*/ 239211 w 2828081"/>
              <a:gd name="connsiteY30" fmla="*/ 15433 h 810228"/>
              <a:gd name="connsiteX31" fmla="*/ 0 w 2828081"/>
              <a:gd name="connsiteY31" fmla="*/ 0 h 8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28081" h="810228">
                <a:moveTo>
                  <a:pt x="2828081" y="810228"/>
                </a:moveTo>
                <a:lnTo>
                  <a:pt x="2083443" y="810228"/>
                </a:lnTo>
                <a:lnTo>
                  <a:pt x="2083443" y="756212"/>
                </a:lnTo>
                <a:lnTo>
                  <a:pt x="2002421" y="756212"/>
                </a:lnTo>
                <a:lnTo>
                  <a:pt x="2002421" y="694481"/>
                </a:lnTo>
                <a:lnTo>
                  <a:pt x="1956122" y="694481"/>
                </a:lnTo>
                <a:lnTo>
                  <a:pt x="1956122" y="628891"/>
                </a:lnTo>
                <a:lnTo>
                  <a:pt x="1369671" y="628891"/>
                </a:lnTo>
                <a:lnTo>
                  <a:pt x="1369671" y="609600"/>
                </a:lnTo>
                <a:lnTo>
                  <a:pt x="1284790" y="605741"/>
                </a:lnTo>
                <a:lnTo>
                  <a:pt x="1284790" y="571017"/>
                </a:lnTo>
                <a:lnTo>
                  <a:pt x="1192193" y="563301"/>
                </a:lnTo>
                <a:lnTo>
                  <a:pt x="1184476" y="528577"/>
                </a:lnTo>
                <a:lnTo>
                  <a:pt x="1134319" y="513144"/>
                </a:lnTo>
                <a:lnTo>
                  <a:pt x="1134319" y="501569"/>
                </a:lnTo>
                <a:lnTo>
                  <a:pt x="1045580" y="482278"/>
                </a:lnTo>
                <a:lnTo>
                  <a:pt x="1006998" y="455271"/>
                </a:lnTo>
                <a:lnTo>
                  <a:pt x="995423" y="420546"/>
                </a:lnTo>
                <a:lnTo>
                  <a:pt x="983848" y="393539"/>
                </a:lnTo>
                <a:lnTo>
                  <a:pt x="941408" y="381964"/>
                </a:lnTo>
                <a:lnTo>
                  <a:pt x="929833" y="351098"/>
                </a:lnTo>
                <a:lnTo>
                  <a:pt x="636608" y="347240"/>
                </a:lnTo>
                <a:lnTo>
                  <a:pt x="632750" y="324091"/>
                </a:lnTo>
                <a:lnTo>
                  <a:pt x="601884" y="312516"/>
                </a:lnTo>
                <a:lnTo>
                  <a:pt x="598026" y="154329"/>
                </a:lnTo>
                <a:lnTo>
                  <a:pt x="555585" y="119605"/>
                </a:lnTo>
                <a:lnTo>
                  <a:pt x="524719" y="119605"/>
                </a:lnTo>
                <a:lnTo>
                  <a:pt x="509286" y="88739"/>
                </a:lnTo>
                <a:lnTo>
                  <a:pt x="489995" y="57873"/>
                </a:lnTo>
                <a:lnTo>
                  <a:pt x="254643" y="34724"/>
                </a:lnTo>
                <a:lnTo>
                  <a:pt x="239211" y="15433"/>
                </a:lnTo>
                <a:lnTo>
                  <a:pt x="0" y="0"/>
                </a:lnTo>
              </a:path>
            </a:pathLst>
          </a:custGeom>
          <a:noFill/>
          <a:ln w="28575">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6" name="Forme libre 45"/>
          <p:cNvSpPr/>
          <p:nvPr/>
        </p:nvSpPr>
        <p:spPr>
          <a:xfrm>
            <a:off x="5694744" y="1990846"/>
            <a:ext cx="2835798" cy="1142035"/>
          </a:xfrm>
          <a:custGeom>
            <a:avLst/>
            <a:gdLst>
              <a:gd name="connsiteX0" fmla="*/ 2835798 w 2835798"/>
              <a:gd name="connsiteY0" fmla="*/ 1142035 h 1142035"/>
              <a:gd name="connsiteX1" fmla="*/ 2700760 w 2835798"/>
              <a:gd name="connsiteY1" fmla="*/ 1142035 h 1142035"/>
              <a:gd name="connsiteX2" fmla="*/ 2700760 w 2835798"/>
              <a:gd name="connsiteY2" fmla="*/ 852668 h 1142035"/>
              <a:gd name="connsiteX3" fmla="*/ 2542572 w 2835798"/>
              <a:gd name="connsiteY3" fmla="*/ 852668 h 1142035"/>
              <a:gd name="connsiteX4" fmla="*/ 2542572 w 2835798"/>
              <a:gd name="connsiteY4" fmla="*/ 806369 h 1142035"/>
              <a:gd name="connsiteX5" fmla="*/ 1940689 w 2835798"/>
              <a:gd name="connsiteY5" fmla="*/ 806369 h 1142035"/>
              <a:gd name="connsiteX6" fmla="*/ 1940689 w 2835798"/>
              <a:gd name="connsiteY6" fmla="*/ 748496 h 1142035"/>
              <a:gd name="connsiteX7" fmla="*/ 1905965 w 2835798"/>
              <a:gd name="connsiteY7" fmla="*/ 748496 h 1142035"/>
              <a:gd name="connsiteX8" fmla="*/ 1905965 w 2835798"/>
              <a:gd name="connsiteY8" fmla="*/ 709913 h 1142035"/>
              <a:gd name="connsiteX9" fmla="*/ 1875099 w 2835798"/>
              <a:gd name="connsiteY9" fmla="*/ 709913 h 1142035"/>
              <a:gd name="connsiteX10" fmla="*/ 1875099 w 2835798"/>
              <a:gd name="connsiteY10" fmla="*/ 679048 h 1142035"/>
              <a:gd name="connsiteX11" fmla="*/ 1801793 w 2835798"/>
              <a:gd name="connsiteY11" fmla="*/ 679048 h 1142035"/>
              <a:gd name="connsiteX12" fmla="*/ 1801793 w 2835798"/>
              <a:gd name="connsiteY12" fmla="*/ 625032 h 1142035"/>
              <a:gd name="connsiteX13" fmla="*/ 1701479 w 2835798"/>
              <a:gd name="connsiteY13" fmla="*/ 625032 h 1142035"/>
              <a:gd name="connsiteX14" fmla="*/ 1701479 w 2835798"/>
              <a:gd name="connsiteY14" fmla="*/ 578734 h 1142035"/>
              <a:gd name="connsiteX15" fmla="*/ 1300223 w 2835798"/>
              <a:gd name="connsiteY15" fmla="*/ 578734 h 1142035"/>
              <a:gd name="connsiteX16" fmla="*/ 1257783 w 2835798"/>
              <a:gd name="connsiteY16" fmla="*/ 578734 h 1142035"/>
              <a:gd name="connsiteX17" fmla="*/ 1238491 w 2835798"/>
              <a:gd name="connsiteY17" fmla="*/ 489995 h 1142035"/>
              <a:gd name="connsiteX18" fmla="*/ 1196051 w 2835798"/>
              <a:gd name="connsiteY18" fmla="*/ 486136 h 1142035"/>
              <a:gd name="connsiteX19" fmla="*/ 1196051 w 2835798"/>
              <a:gd name="connsiteY19" fmla="*/ 470703 h 1142035"/>
              <a:gd name="connsiteX20" fmla="*/ 1172902 w 2835798"/>
              <a:gd name="connsiteY20" fmla="*/ 435979 h 1142035"/>
              <a:gd name="connsiteX21" fmla="*/ 1169043 w 2835798"/>
              <a:gd name="connsiteY21" fmla="*/ 420546 h 1142035"/>
              <a:gd name="connsiteX22" fmla="*/ 1061013 w 2835798"/>
              <a:gd name="connsiteY22" fmla="*/ 401255 h 1142035"/>
              <a:gd name="connsiteX23" fmla="*/ 1045580 w 2835798"/>
              <a:gd name="connsiteY23" fmla="*/ 378106 h 1142035"/>
              <a:gd name="connsiteX24" fmla="*/ 1014714 w 2835798"/>
              <a:gd name="connsiteY24" fmla="*/ 354957 h 1142035"/>
              <a:gd name="connsiteX25" fmla="*/ 949124 w 2835798"/>
              <a:gd name="connsiteY25" fmla="*/ 351098 h 1142035"/>
              <a:gd name="connsiteX26" fmla="*/ 933691 w 2835798"/>
              <a:gd name="connsiteY26" fmla="*/ 320232 h 1142035"/>
              <a:gd name="connsiteX27" fmla="*/ 698340 w 2835798"/>
              <a:gd name="connsiteY27" fmla="*/ 300941 h 1142035"/>
              <a:gd name="connsiteX28" fmla="*/ 690623 w 2835798"/>
              <a:gd name="connsiteY28" fmla="*/ 289367 h 1142035"/>
              <a:gd name="connsiteX29" fmla="*/ 640466 w 2835798"/>
              <a:gd name="connsiteY29" fmla="*/ 281650 h 1142035"/>
              <a:gd name="connsiteX30" fmla="*/ 640466 w 2835798"/>
              <a:gd name="connsiteY30" fmla="*/ 281650 h 1142035"/>
              <a:gd name="connsiteX31" fmla="*/ 632750 w 2835798"/>
              <a:gd name="connsiteY31" fmla="*/ 243068 h 1142035"/>
              <a:gd name="connsiteX32" fmla="*/ 628891 w 2835798"/>
              <a:gd name="connsiteY32" fmla="*/ 219919 h 1142035"/>
              <a:gd name="connsiteX33" fmla="*/ 609600 w 2835798"/>
              <a:gd name="connsiteY33" fmla="*/ 177478 h 1142035"/>
              <a:gd name="connsiteX34" fmla="*/ 578734 w 2835798"/>
              <a:gd name="connsiteY34" fmla="*/ 162045 h 1142035"/>
              <a:gd name="connsiteX35" fmla="*/ 293226 w 2835798"/>
              <a:gd name="connsiteY35" fmla="*/ 162045 h 1142035"/>
              <a:gd name="connsiteX36" fmla="*/ 266218 w 2835798"/>
              <a:gd name="connsiteY36" fmla="*/ 100313 h 1142035"/>
              <a:gd name="connsiteX37" fmla="*/ 239210 w 2835798"/>
              <a:gd name="connsiteY37" fmla="*/ 92597 h 1142035"/>
              <a:gd name="connsiteX38" fmla="*/ 227636 w 2835798"/>
              <a:gd name="connsiteY38" fmla="*/ 42440 h 1142035"/>
              <a:gd name="connsiteX39" fmla="*/ 169762 w 2835798"/>
              <a:gd name="connsiteY39" fmla="*/ 42440 h 1142035"/>
              <a:gd name="connsiteX40" fmla="*/ 150471 w 2835798"/>
              <a:gd name="connsiteY40" fmla="*/ 0 h 1142035"/>
              <a:gd name="connsiteX41" fmla="*/ 0 w 2835798"/>
              <a:gd name="connsiteY41" fmla="*/ 0 h 11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835798" h="1142035">
                <a:moveTo>
                  <a:pt x="2835798" y="1142035"/>
                </a:moveTo>
                <a:lnTo>
                  <a:pt x="2700760" y="1142035"/>
                </a:lnTo>
                <a:lnTo>
                  <a:pt x="2700760" y="852668"/>
                </a:lnTo>
                <a:lnTo>
                  <a:pt x="2542572" y="852668"/>
                </a:lnTo>
                <a:lnTo>
                  <a:pt x="2542572" y="806369"/>
                </a:lnTo>
                <a:lnTo>
                  <a:pt x="1940689" y="806369"/>
                </a:lnTo>
                <a:lnTo>
                  <a:pt x="1940689" y="748496"/>
                </a:lnTo>
                <a:lnTo>
                  <a:pt x="1905965" y="748496"/>
                </a:lnTo>
                <a:lnTo>
                  <a:pt x="1905965" y="709913"/>
                </a:lnTo>
                <a:lnTo>
                  <a:pt x="1875099" y="709913"/>
                </a:lnTo>
                <a:lnTo>
                  <a:pt x="1875099" y="679048"/>
                </a:lnTo>
                <a:lnTo>
                  <a:pt x="1801793" y="679048"/>
                </a:lnTo>
                <a:lnTo>
                  <a:pt x="1801793" y="625032"/>
                </a:lnTo>
                <a:lnTo>
                  <a:pt x="1701479" y="625032"/>
                </a:lnTo>
                <a:lnTo>
                  <a:pt x="1701479" y="578734"/>
                </a:lnTo>
                <a:lnTo>
                  <a:pt x="1300223" y="578734"/>
                </a:lnTo>
                <a:lnTo>
                  <a:pt x="1257783" y="578734"/>
                </a:lnTo>
                <a:lnTo>
                  <a:pt x="1238491" y="489995"/>
                </a:lnTo>
                <a:lnTo>
                  <a:pt x="1196051" y="486136"/>
                </a:lnTo>
                <a:lnTo>
                  <a:pt x="1196051" y="470703"/>
                </a:lnTo>
                <a:lnTo>
                  <a:pt x="1172902" y="435979"/>
                </a:lnTo>
                <a:lnTo>
                  <a:pt x="1169043" y="420546"/>
                </a:lnTo>
                <a:lnTo>
                  <a:pt x="1061013" y="401255"/>
                </a:lnTo>
                <a:lnTo>
                  <a:pt x="1045580" y="378106"/>
                </a:lnTo>
                <a:lnTo>
                  <a:pt x="1014714" y="354957"/>
                </a:lnTo>
                <a:lnTo>
                  <a:pt x="949124" y="351098"/>
                </a:lnTo>
                <a:lnTo>
                  <a:pt x="933691" y="320232"/>
                </a:lnTo>
                <a:lnTo>
                  <a:pt x="698340" y="300941"/>
                </a:lnTo>
                <a:lnTo>
                  <a:pt x="690623" y="289367"/>
                </a:lnTo>
                <a:lnTo>
                  <a:pt x="640466" y="281650"/>
                </a:lnTo>
                <a:lnTo>
                  <a:pt x="640466" y="281650"/>
                </a:lnTo>
                <a:lnTo>
                  <a:pt x="632750" y="243068"/>
                </a:lnTo>
                <a:lnTo>
                  <a:pt x="628891" y="219919"/>
                </a:lnTo>
                <a:lnTo>
                  <a:pt x="609600" y="177478"/>
                </a:lnTo>
                <a:lnTo>
                  <a:pt x="578734" y="162045"/>
                </a:lnTo>
                <a:lnTo>
                  <a:pt x="293226" y="162045"/>
                </a:lnTo>
                <a:lnTo>
                  <a:pt x="266218" y="100313"/>
                </a:lnTo>
                <a:lnTo>
                  <a:pt x="239210" y="92597"/>
                </a:lnTo>
                <a:lnTo>
                  <a:pt x="227636" y="42440"/>
                </a:lnTo>
                <a:lnTo>
                  <a:pt x="169762" y="42440"/>
                </a:lnTo>
                <a:lnTo>
                  <a:pt x="150471" y="0"/>
                </a:lnTo>
                <a:lnTo>
                  <a:pt x="0" y="0"/>
                </a:lnTo>
              </a:path>
            </a:pathLst>
          </a:custGeom>
          <a:noFill/>
          <a:ln w="285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ZoneTexte 14">
            <a:extLst>
              <a:ext uri="{FF2B5EF4-FFF2-40B4-BE49-F238E27FC236}">
                <a16:creationId xmlns:a16="http://schemas.microsoft.com/office/drawing/2014/main" id="{52451C3A-2299-884E-A6D9-95A925480DAF}"/>
              </a:ext>
            </a:extLst>
          </p:cNvPr>
          <p:cNvSpPr txBox="1"/>
          <p:nvPr/>
        </p:nvSpPr>
        <p:spPr>
          <a:xfrm>
            <a:off x="1474850" y="1425490"/>
            <a:ext cx="2068654" cy="253916"/>
          </a:xfrm>
          <a:prstGeom prst="rect">
            <a:avLst/>
          </a:prstGeom>
          <a:solidFill>
            <a:schemeClr val="bg1"/>
          </a:solidFill>
          <a:ln>
            <a:noFill/>
          </a:ln>
        </p:spPr>
        <p:txBody>
          <a:bodyPr wrap="square" rtlCol="0" anchor="ctr">
            <a:spAutoFit/>
          </a:bodyPr>
          <a:lstStyle/>
          <a:p>
            <a:pPr algn="ctr"/>
            <a:r>
              <a:rPr lang="fr-FR" sz="1050" b="1" dirty="0">
                <a:solidFill>
                  <a:srgbClr val="1F497D"/>
                </a:solidFill>
                <a:latin typeface="Arial" panose="020B0604020202020204" pitchFamily="34" charset="0"/>
                <a:cs typeface="Arial" panose="020B0604020202020204" pitchFamily="34" charset="0"/>
              </a:rPr>
              <a:t>Cohorte avec anthracyclines</a:t>
            </a:r>
          </a:p>
        </p:txBody>
      </p:sp>
      <p:sp>
        <p:nvSpPr>
          <p:cNvPr id="27" name="ZoneTexte 26">
            <a:extLst>
              <a:ext uri="{FF2B5EF4-FFF2-40B4-BE49-F238E27FC236}">
                <a16:creationId xmlns:a16="http://schemas.microsoft.com/office/drawing/2014/main" id="{52451C3A-2299-884E-A6D9-95A925480DAF}"/>
              </a:ext>
            </a:extLst>
          </p:cNvPr>
          <p:cNvSpPr txBox="1"/>
          <p:nvPr/>
        </p:nvSpPr>
        <p:spPr>
          <a:xfrm>
            <a:off x="5603596" y="1421643"/>
            <a:ext cx="2477957"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Cohorte sans </a:t>
            </a:r>
            <a:r>
              <a:rPr lang="fr-FR" sz="1100" b="1" dirty="0" err="1">
                <a:solidFill>
                  <a:srgbClr val="1F497D"/>
                </a:solidFill>
                <a:latin typeface="Arial" panose="020B0604020202020204" pitchFamily="34" charset="0"/>
                <a:cs typeface="Arial" panose="020B0604020202020204" pitchFamily="34" charset="0"/>
              </a:rPr>
              <a:t>anthrtacyclines</a:t>
            </a:r>
            <a:r>
              <a:rPr lang="fr-FR" sz="1100" b="1" dirty="0">
                <a:solidFill>
                  <a:srgbClr val="1F497D"/>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35112024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2"/>
          </p:nvPr>
        </p:nvSpPr>
        <p:spPr/>
        <p:txBody>
          <a:bodyPr/>
          <a:lstStyle/>
          <a:p>
            <a:fld id="{76861F4E-8E8E-E94F-821D-72AEE8E804B0}" type="slidenum">
              <a:rPr lang="fr-FR" smtClean="0"/>
              <a:pPr/>
              <a:t>123</a:t>
            </a:fld>
            <a:endParaRPr lang="fr-FR"/>
          </a:p>
        </p:txBody>
      </p:sp>
      <p:sp>
        <p:nvSpPr>
          <p:cNvPr id="5"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713891" y="4122629"/>
            <a:ext cx="4565572" cy="61029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2100"/>
              </a:lnSpc>
            </a:pPr>
            <a:r>
              <a:rPr lang="da-DK" sz="1600" i="1">
                <a:solidFill>
                  <a:prstClr val="black">
                    <a:lumMod val="65000"/>
                    <a:lumOff val="35000"/>
                  </a:prstClr>
                </a:solidFill>
                <a:latin typeface="Arial"/>
                <a:cs typeface="Arial"/>
              </a:rPr>
              <a:t>Thune I. et al., </a:t>
            </a:r>
          </a:p>
          <a:p>
            <a:pPr eaLnBrk="1" hangingPunct="1">
              <a:lnSpc>
                <a:spcPts val="2100"/>
              </a:lnSpc>
            </a:pPr>
            <a:r>
              <a:rPr lang="da-DK" sz="1600" i="1">
                <a:solidFill>
                  <a:prstClr val="black">
                    <a:lumMod val="65000"/>
                    <a:lumOff val="35000"/>
                  </a:prstClr>
                </a:solidFill>
                <a:latin typeface="Arial"/>
                <a:cs typeface="Arial"/>
              </a:rPr>
              <a:t>SABCS 2018, GS5-02</a:t>
            </a:r>
          </a:p>
        </p:txBody>
      </p:sp>
      <p:cxnSp>
        <p:nvCxnSpPr>
          <p:cNvPr id="6" name="Conector recto 8"/>
          <p:cNvCxnSpPr/>
          <p:nvPr/>
        </p:nvCxnSpPr>
        <p:spPr>
          <a:xfrm flipH="1">
            <a:off x="2246489" y="4334325"/>
            <a:ext cx="5655733"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
        <p:nvSpPr>
          <p:cNvPr id="9"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156966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err="1">
                <a:solidFill>
                  <a:srgbClr val="DE3411"/>
                </a:solidFill>
                <a:latin typeface="Arial" charset="0"/>
              </a:rPr>
              <a:t>Préserver</a:t>
            </a:r>
            <a:r>
              <a:rPr lang="en-US" sz="3200" b="1">
                <a:solidFill>
                  <a:srgbClr val="DE3411"/>
                </a:solidFill>
                <a:latin typeface="Arial" charset="0"/>
              </a:rPr>
              <a:t> la </a:t>
            </a:r>
            <a:r>
              <a:rPr lang="en-US" sz="3200" b="1" err="1">
                <a:solidFill>
                  <a:srgbClr val="DE3411"/>
                </a:solidFill>
                <a:latin typeface="Arial" charset="0"/>
              </a:rPr>
              <a:t>fonction</a:t>
            </a:r>
            <a:r>
              <a:rPr lang="en-US" sz="3200" b="1">
                <a:solidFill>
                  <a:srgbClr val="DE3411"/>
                </a:solidFill>
                <a:latin typeface="Arial" charset="0"/>
              </a:rPr>
              <a:t> </a:t>
            </a:r>
            <a:r>
              <a:rPr lang="en-US" sz="3200" b="1" err="1">
                <a:solidFill>
                  <a:srgbClr val="DE3411"/>
                </a:solidFill>
                <a:latin typeface="Arial" charset="0"/>
              </a:rPr>
              <a:t>cardiovasculaire</a:t>
            </a:r>
            <a:r>
              <a:rPr lang="en-US" sz="3200" b="1">
                <a:solidFill>
                  <a:srgbClr val="DE3411"/>
                </a:solidFill>
                <a:latin typeface="Arial" charset="0"/>
              </a:rPr>
              <a:t> après </a:t>
            </a:r>
            <a:r>
              <a:rPr lang="en-US" sz="3200" b="1" err="1">
                <a:solidFill>
                  <a:srgbClr val="DE3411"/>
                </a:solidFill>
                <a:latin typeface="Arial" charset="0"/>
              </a:rPr>
              <a:t>traitement</a:t>
            </a:r>
            <a:r>
              <a:rPr lang="en-US" sz="3200" b="1">
                <a:solidFill>
                  <a:srgbClr val="DE3411"/>
                </a:solidFill>
                <a:latin typeface="Arial" charset="0"/>
              </a:rPr>
              <a:t> adjuvant avec </a:t>
            </a:r>
            <a:r>
              <a:rPr lang="en-US" sz="3200" b="1" err="1">
                <a:solidFill>
                  <a:srgbClr val="DE3411"/>
                </a:solidFill>
                <a:latin typeface="Arial" charset="0"/>
              </a:rPr>
              <a:t>l’activité</a:t>
            </a:r>
            <a:r>
              <a:rPr lang="en-US" sz="3200" b="1">
                <a:solidFill>
                  <a:srgbClr val="DE3411"/>
                </a:solidFill>
                <a:latin typeface="Arial" charset="0"/>
              </a:rPr>
              <a:t> physique</a:t>
            </a:r>
          </a:p>
        </p:txBody>
      </p:sp>
    </p:spTree>
    <p:extLst>
      <p:ext uri="{BB962C8B-B14F-4D97-AF65-F5344CB8AC3E}">
        <p14:creationId xmlns:p14="http://schemas.microsoft.com/office/powerpoint/2010/main" val="258655512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594878"/>
            <a:ext cx="8975936" cy="707886"/>
          </a:xfrm>
        </p:spPr>
        <p:txBody>
          <a:bodyPr/>
          <a:lstStyle/>
          <a:p>
            <a:r>
              <a:rPr lang="en-US" sz="2000"/>
              <a:t>EBBA-II: </a:t>
            </a:r>
            <a:r>
              <a:rPr lang="en-US" sz="2000" err="1"/>
              <a:t>l’activité</a:t>
            </a:r>
            <a:r>
              <a:rPr lang="en-US" sz="2000"/>
              <a:t> physique pour </a:t>
            </a:r>
            <a:r>
              <a:rPr lang="en-US" sz="2000" err="1"/>
              <a:t>préserver</a:t>
            </a:r>
            <a:r>
              <a:rPr lang="en-US" sz="2000"/>
              <a:t> </a:t>
            </a:r>
            <a:br>
              <a:rPr lang="en-US" sz="2000"/>
            </a:br>
            <a:r>
              <a:rPr lang="en-US" sz="2000"/>
              <a:t>la </a:t>
            </a:r>
            <a:r>
              <a:rPr lang="en-US" sz="2000" err="1"/>
              <a:t>fonction</a:t>
            </a:r>
            <a:r>
              <a:rPr lang="en-US" sz="2000"/>
              <a:t> </a:t>
            </a:r>
            <a:r>
              <a:rPr lang="en-US" sz="2000" err="1"/>
              <a:t>cardiovasculaire</a:t>
            </a:r>
            <a:r>
              <a:rPr lang="en-US" sz="2000"/>
              <a:t> après </a:t>
            </a:r>
            <a:r>
              <a:rPr lang="en-US" sz="2000" err="1"/>
              <a:t>traitement</a:t>
            </a:r>
            <a:r>
              <a:rPr lang="en-US" sz="2000"/>
              <a:t> adjuvant</a:t>
            </a:r>
            <a:endParaRPr lang="fr-FR" sz="2000"/>
          </a:p>
        </p:txBody>
      </p:sp>
      <p:sp>
        <p:nvSpPr>
          <p:cNvPr id="4" name="Espace réservé du numéro de diapositive 3"/>
          <p:cNvSpPr>
            <a:spLocks noGrp="1"/>
          </p:cNvSpPr>
          <p:nvPr>
            <p:ph type="sldNum" sz="quarter" idx="10"/>
          </p:nvPr>
        </p:nvSpPr>
        <p:spPr/>
        <p:txBody>
          <a:bodyPr/>
          <a:lstStyle/>
          <a:p>
            <a:fld id="{76861F4E-8E8E-E94F-821D-72AEE8E804B0}" type="slidenum">
              <a:rPr lang="uk-UA" smtClean="0"/>
              <a:pPr/>
              <a:t>124</a:t>
            </a:fld>
            <a:endParaRPr lang="uk-UA"/>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Thune I. et al., SABCS 2018, GS5-02</a:t>
            </a:r>
          </a:p>
        </p:txBody>
      </p:sp>
      <p:sp>
        <p:nvSpPr>
          <p:cNvPr id="7" name="Espace réservé du contenu 2">
            <a:extLst>
              <a:ext uri="{FF2B5EF4-FFF2-40B4-BE49-F238E27FC236}">
                <a16:creationId xmlns:a16="http://schemas.microsoft.com/office/drawing/2014/main" id="{215C1254-2525-2744-88E0-B462805F865E}"/>
              </a:ext>
            </a:extLst>
          </p:cNvPr>
          <p:cNvSpPr txBox="1">
            <a:spLocks/>
          </p:cNvSpPr>
          <p:nvPr/>
        </p:nvSpPr>
        <p:spPr>
          <a:xfrm>
            <a:off x="829160" y="1398130"/>
            <a:ext cx="3111735" cy="507831"/>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900" dirty="0">
                <a:solidFill>
                  <a:srgbClr val="595959"/>
                </a:solidFill>
              </a:rPr>
              <a:t>Screening de </a:t>
            </a:r>
            <a:r>
              <a:rPr lang="en-US" sz="900" dirty="0" err="1">
                <a:solidFill>
                  <a:srgbClr val="595959"/>
                </a:solidFill>
              </a:rPr>
              <a:t>toutes</a:t>
            </a:r>
            <a:r>
              <a:rPr lang="en-US" sz="900" dirty="0">
                <a:solidFill>
                  <a:srgbClr val="595959"/>
                </a:solidFill>
              </a:rPr>
              <a:t> les patients avec un diagnostic de DCI/LCIS, </a:t>
            </a:r>
            <a:r>
              <a:rPr lang="en-US" sz="900" dirty="0" err="1">
                <a:solidFill>
                  <a:srgbClr val="595959"/>
                </a:solidFill>
              </a:rPr>
              <a:t>devant</a:t>
            </a:r>
            <a:r>
              <a:rPr lang="en-US" sz="900" dirty="0">
                <a:solidFill>
                  <a:srgbClr val="595959"/>
                </a:solidFill>
              </a:rPr>
              <a:t> </a:t>
            </a:r>
            <a:r>
              <a:rPr lang="en-US" sz="900" dirty="0" err="1">
                <a:solidFill>
                  <a:srgbClr val="595959"/>
                </a:solidFill>
              </a:rPr>
              <a:t>être</a:t>
            </a:r>
            <a:r>
              <a:rPr lang="en-US" sz="900" dirty="0">
                <a:solidFill>
                  <a:srgbClr val="595959"/>
                </a:solidFill>
              </a:rPr>
              <a:t> </a:t>
            </a:r>
            <a:r>
              <a:rPr lang="en-US" sz="900" dirty="0" err="1">
                <a:solidFill>
                  <a:srgbClr val="595959"/>
                </a:solidFill>
              </a:rPr>
              <a:t>opérées</a:t>
            </a:r>
            <a:r>
              <a:rPr lang="en-US" sz="900" dirty="0">
                <a:solidFill>
                  <a:srgbClr val="595959"/>
                </a:solidFill>
              </a:rPr>
              <a:t> </a:t>
            </a:r>
            <a:r>
              <a:rPr lang="en-US" sz="900" dirty="0" err="1">
                <a:solidFill>
                  <a:srgbClr val="595959"/>
                </a:solidFill>
              </a:rPr>
              <a:t>dans</a:t>
            </a:r>
            <a:r>
              <a:rPr lang="en-US" sz="900" dirty="0">
                <a:solidFill>
                  <a:srgbClr val="595959"/>
                </a:solidFill>
              </a:rPr>
              <a:t> la </a:t>
            </a:r>
            <a:r>
              <a:rPr lang="en-US" sz="900" dirty="0" err="1">
                <a:solidFill>
                  <a:srgbClr val="595959"/>
                </a:solidFill>
              </a:rPr>
              <a:t>région</a:t>
            </a:r>
            <a:r>
              <a:rPr lang="en-US" sz="900" dirty="0">
                <a:solidFill>
                  <a:srgbClr val="595959"/>
                </a:solidFill>
              </a:rPr>
              <a:t> </a:t>
            </a:r>
            <a:r>
              <a:rPr lang="en-US" sz="900" dirty="0" err="1">
                <a:solidFill>
                  <a:srgbClr val="595959"/>
                </a:solidFill>
              </a:rPr>
              <a:t>d’Oslo</a:t>
            </a:r>
            <a:r>
              <a:rPr lang="en-US" sz="900" dirty="0">
                <a:solidFill>
                  <a:srgbClr val="595959"/>
                </a:solidFill>
              </a:rPr>
              <a:t>, Drammen, Trondheim, Norway</a:t>
            </a:r>
          </a:p>
        </p:txBody>
      </p:sp>
      <p:sp>
        <p:nvSpPr>
          <p:cNvPr id="10" name="Rectangle 9">
            <a:extLst>
              <a:ext uri="{FF2B5EF4-FFF2-40B4-BE49-F238E27FC236}">
                <a16:creationId xmlns:a16="http://schemas.microsoft.com/office/drawing/2014/main" id="{D98ECABA-5AE8-4A40-AD35-C3B62544A17A}"/>
              </a:ext>
            </a:extLst>
          </p:cNvPr>
          <p:cNvSpPr/>
          <p:nvPr/>
        </p:nvSpPr>
        <p:spPr>
          <a:xfrm>
            <a:off x="829160" y="2136958"/>
            <a:ext cx="3111735" cy="32084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Consentement</a:t>
            </a:r>
            <a:r>
              <a:rPr lang="en-US" altLang="zh-CN" sz="1000" b="1" dirty="0">
                <a:solidFill>
                  <a:prstClr val="white"/>
                </a:solidFill>
                <a:latin typeface="Arial" panose="020B0604020202020204" pitchFamily="34" charset="0"/>
                <a:cs typeface="Arial" panose="020B0604020202020204" pitchFamily="34" charset="0"/>
              </a:rPr>
              <a:t> </a:t>
            </a:r>
            <a:r>
              <a:rPr lang="en-US" altLang="zh-CN" sz="1000" b="1" dirty="0" err="1">
                <a:solidFill>
                  <a:prstClr val="white"/>
                </a:solidFill>
                <a:latin typeface="Arial" panose="020B0604020202020204" pitchFamily="34" charset="0"/>
                <a:cs typeface="Arial" panose="020B0604020202020204" pitchFamily="34" charset="0"/>
              </a:rPr>
              <a:t>éclairé</a:t>
            </a:r>
            <a:r>
              <a:rPr lang="en-US" altLang="zh-CN" sz="1000" b="1" dirty="0">
                <a:solidFill>
                  <a:prstClr val="white"/>
                </a:solidFill>
                <a:latin typeface="Arial" panose="020B0604020202020204" pitchFamily="34" charset="0"/>
                <a:cs typeface="Arial" panose="020B0604020202020204" pitchFamily="34" charset="0"/>
              </a:rPr>
              <a:t> </a:t>
            </a:r>
            <a:r>
              <a:rPr lang="en-US" altLang="zh-CN" sz="1000" b="1" dirty="0" err="1">
                <a:solidFill>
                  <a:prstClr val="white"/>
                </a:solidFill>
                <a:latin typeface="Arial" panose="020B0604020202020204" pitchFamily="34" charset="0"/>
                <a:cs typeface="Arial" panose="020B0604020202020204" pitchFamily="34" charset="0"/>
              </a:rPr>
              <a:t>signé</a:t>
            </a:r>
            <a:endParaRPr lang="en-US" altLang="zh-CN" sz="1000" b="1" dirty="0">
              <a:solidFill>
                <a:prstClr val="white"/>
              </a:solidFill>
              <a:latin typeface="Arial" panose="020B0604020202020204" pitchFamily="34" charset="0"/>
              <a:cs typeface="Arial" panose="020B0604020202020204" pitchFamily="34" charset="0"/>
            </a:endParaRPr>
          </a:p>
          <a:p>
            <a:pPr algn="ctr"/>
            <a:r>
              <a:rPr lang="en-US" altLang="zh-CN" sz="1000" dirty="0">
                <a:solidFill>
                  <a:prstClr val="white"/>
                </a:solidFill>
                <a:latin typeface="Arial" panose="020B0604020202020204" pitchFamily="34" charset="0"/>
                <a:cs typeface="Arial" panose="020B0604020202020204" pitchFamily="34" charset="0"/>
              </a:rPr>
              <a:t>N=589</a:t>
            </a:r>
            <a:endParaRPr lang="en-US" altLang="zh-CN" sz="800" dirty="0">
              <a:solidFill>
                <a:prstClr val="white"/>
              </a:solidFill>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D53A333D-9DD2-F94D-9846-E9E50F144FFE}"/>
              </a:ext>
            </a:extLst>
          </p:cNvPr>
          <p:cNvSpPr/>
          <p:nvPr/>
        </p:nvSpPr>
        <p:spPr>
          <a:xfrm>
            <a:off x="829161" y="2684761"/>
            <a:ext cx="3111734" cy="342694"/>
          </a:xfrm>
          <a:prstGeom prst="rect">
            <a:avLst/>
          </a:prstGeom>
          <a:no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srgbClr val="595959"/>
                </a:solidFill>
                <a:latin typeface="Arial" panose="020B0604020202020204" pitchFamily="34" charset="0"/>
                <a:cs typeface="Arial" panose="020B0604020202020204" pitchFamily="34" charset="0"/>
              </a:rPr>
              <a:t>Baseline </a:t>
            </a:r>
            <a:r>
              <a:rPr lang="en-US" altLang="zh-CN" sz="1000" b="1" dirty="0" err="1">
                <a:solidFill>
                  <a:srgbClr val="595959"/>
                </a:solidFill>
                <a:latin typeface="Arial" panose="020B0604020202020204" pitchFamily="34" charset="0"/>
                <a:cs typeface="Arial" panose="020B0604020202020204" pitchFamily="34" charset="0"/>
              </a:rPr>
              <a:t>avant</a:t>
            </a:r>
            <a:r>
              <a:rPr lang="en-US" altLang="zh-CN" sz="1000" b="1" dirty="0">
                <a:solidFill>
                  <a:srgbClr val="595959"/>
                </a:solidFill>
                <a:latin typeface="Arial" panose="020B0604020202020204" pitchFamily="34" charset="0"/>
                <a:cs typeface="Arial" panose="020B0604020202020204" pitchFamily="34" charset="0"/>
              </a:rPr>
              <a:t> </a:t>
            </a:r>
            <a:r>
              <a:rPr lang="en-US" altLang="zh-CN" sz="1000" b="1" dirty="0" err="1">
                <a:solidFill>
                  <a:srgbClr val="595959"/>
                </a:solidFill>
                <a:latin typeface="Arial" panose="020B0604020202020204" pitchFamily="34" charset="0"/>
                <a:cs typeface="Arial" panose="020B0604020202020204" pitchFamily="34" charset="0"/>
              </a:rPr>
              <a:t>chirurgie</a:t>
            </a:r>
            <a:endParaRPr lang="en-US" altLang="zh-CN" sz="1000" b="1" dirty="0">
              <a:solidFill>
                <a:srgbClr val="595959"/>
              </a:solidFill>
              <a:latin typeface="Arial" panose="020B0604020202020204" pitchFamily="34" charset="0"/>
              <a:cs typeface="Arial" panose="020B0604020202020204" pitchFamily="34" charset="0"/>
            </a:endParaRPr>
          </a:p>
          <a:p>
            <a:pPr algn="ctr"/>
            <a:r>
              <a:rPr lang="en-US" altLang="zh-CN" sz="1000" dirty="0">
                <a:solidFill>
                  <a:srgbClr val="595959"/>
                </a:solidFill>
                <a:latin typeface="Arial" panose="020B0604020202020204" pitchFamily="34" charset="0"/>
                <a:cs typeface="Arial" panose="020B0604020202020204" pitchFamily="34" charset="0"/>
              </a:rPr>
              <a:t>N=589</a:t>
            </a:r>
          </a:p>
        </p:txBody>
      </p:sp>
      <p:cxnSp>
        <p:nvCxnSpPr>
          <p:cNvPr id="5" name="Connecteur en angle 4">
            <a:extLst>
              <a:ext uri="{FF2B5EF4-FFF2-40B4-BE49-F238E27FC236}">
                <a16:creationId xmlns:a16="http://schemas.microsoft.com/office/drawing/2014/main" id="{3F69D444-31E9-1E45-B28E-1DFCDF3FEA8E}"/>
              </a:ext>
            </a:extLst>
          </p:cNvPr>
          <p:cNvCxnSpPr>
            <a:cxnSpLocks/>
            <a:stCxn id="15" idx="2"/>
            <a:endCxn id="9" idx="0"/>
          </p:cNvCxnSpPr>
          <p:nvPr/>
        </p:nvCxnSpPr>
        <p:spPr>
          <a:xfrm rot="16200000" flipH="1">
            <a:off x="2555477" y="2857006"/>
            <a:ext cx="633063" cy="973960"/>
          </a:xfrm>
          <a:prstGeom prst="bentConnector3">
            <a:avLst/>
          </a:prstGeom>
          <a:ln>
            <a:tailEnd type="triangle" w="lg" len="lg"/>
          </a:ln>
        </p:spPr>
        <p:style>
          <a:lnRef idx="2">
            <a:schemeClr val="accent1"/>
          </a:lnRef>
          <a:fillRef idx="0">
            <a:schemeClr val="accent1"/>
          </a:fillRef>
          <a:effectRef idx="1">
            <a:schemeClr val="accent1"/>
          </a:effectRef>
          <a:fontRef idx="minor">
            <a:schemeClr val="tx1"/>
          </a:fontRef>
        </p:style>
      </p:cxnSp>
      <p:cxnSp>
        <p:nvCxnSpPr>
          <p:cNvPr id="19" name="Connecteur en angle 18">
            <a:extLst>
              <a:ext uri="{FF2B5EF4-FFF2-40B4-BE49-F238E27FC236}">
                <a16:creationId xmlns:a16="http://schemas.microsoft.com/office/drawing/2014/main" id="{9539338B-972D-114A-BEA1-5FA17A4C9CDE}"/>
              </a:ext>
            </a:extLst>
          </p:cNvPr>
          <p:cNvCxnSpPr>
            <a:cxnSpLocks/>
            <a:stCxn id="15" idx="2"/>
            <a:endCxn id="12" idx="0"/>
          </p:cNvCxnSpPr>
          <p:nvPr/>
        </p:nvCxnSpPr>
        <p:spPr>
          <a:xfrm rot="5400000">
            <a:off x="1578733" y="2859790"/>
            <a:ext cx="638630" cy="973960"/>
          </a:xfrm>
          <a:prstGeom prst="bentConnector3">
            <a:avLst>
              <a:gd name="adj1" fmla="val 50000"/>
            </a:avLst>
          </a:prstGeom>
          <a:ln>
            <a:tailEnd type="triangle" w="lg" len="lg"/>
          </a:ln>
        </p:spPr>
        <p:style>
          <a:lnRef idx="2">
            <a:schemeClr val="accent1"/>
          </a:lnRef>
          <a:fillRef idx="0">
            <a:schemeClr val="accent1"/>
          </a:fillRef>
          <a:effectRef idx="1">
            <a:schemeClr val="accent1"/>
          </a:effectRef>
          <a:fontRef idx="minor">
            <a:schemeClr val="tx1"/>
          </a:fontRef>
        </p:style>
      </p:cxnSp>
      <p:sp>
        <p:nvSpPr>
          <p:cNvPr id="17" name="Rectangle 16">
            <a:extLst>
              <a:ext uri="{FF2B5EF4-FFF2-40B4-BE49-F238E27FC236}">
                <a16:creationId xmlns:a16="http://schemas.microsoft.com/office/drawing/2014/main" id="{69A0F5BA-7A99-9147-B294-E27F5077870C}"/>
              </a:ext>
            </a:extLst>
          </p:cNvPr>
          <p:cNvSpPr/>
          <p:nvPr/>
        </p:nvSpPr>
        <p:spPr>
          <a:xfrm>
            <a:off x="2060794" y="3425224"/>
            <a:ext cx="605344"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spcBef>
                <a:spcPts val="450"/>
              </a:spcBef>
              <a:buSzPct val="100000"/>
            </a:pPr>
            <a:r>
              <a:rPr lang="en-US" altLang="zh-CN" sz="900">
                <a:solidFill>
                  <a:srgbClr val="1F497D"/>
                </a:solidFill>
                <a:latin typeface="Arial" panose="020B0604020202020204" pitchFamily="34" charset="0"/>
                <a:cs typeface="Arial" panose="020B0604020202020204" pitchFamily="34" charset="0"/>
              </a:rPr>
              <a:t>N=585</a:t>
            </a:r>
          </a:p>
        </p:txBody>
      </p:sp>
      <p:sp>
        <p:nvSpPr>
          <p:cNvPr id="18" name="Ellipse 17">
            <a:extLst>
              <a:ext uri="{FF2B5EF4-FFF2-40B4-BE49-F238E27FC236}">
                <a16:creationId xmlns:a16="http://schemas.microsoft.com/office/drawing/2014/main" id="{624A5C36-817E-704B-9EF0-EC82E3E88F38}"/>
              </a:ext>
            </a:extLst>
          </p:cNvPr>
          <p:cNvSpPr/>
          <p:nvPr/>
        </p:nvSpPr>
        <p:spPr>
          <a:xfrm>
            <a:off x="2213370" y="3139534"/>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9" name="Rectangle 8">
            <a:extLst>
              <a:ext uri="{FF2B5EF4-FFF2-40B4-BE49-F238E27FC236}">
                <a16:creationId xmlns:a16="http://schemas.microsoft.com/office/drawing/2014/main" id="{B6721D5A-F065-7E4D-BED5-348D76F9ADEB}"/>
              </a:ext>
            </a:extLst>
          </p:cNvPr>
          <p:cNvSpPr/>
          <p:nvPr/>
        </p:nvSpPr>
        <p:spPr>
          <a:xfrm>
            <a:off x="2556685" y="3660518"/>
            <a:ext cx="1604606"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Experimentale</a:t>
            </a:r>
            <a:endParaRPr lang="en-US" altLang="zh-CN" sz="1000" b="1" dirty="0">
              <a:solidFill>
                <a:prstClr val="white"/>
              </a:solidFill>
              <a:latin typeface="Arial" panose="020B0604020202020204" pitchFamily="34" charset="0"/>
              <a:cs typeface="Arial" panose="020B0604020202020204" pitchFamily="34" charset="0"/>
            </a:endParaRPr>
          </a:p>
          <a:p>
            <a:pPr algn="ctr"/>
            <a:r>
              <a:rPr lang="en-US" altLang="zh-CN" sz="1000" dirty="0">
                <a:solidFill>
                  <a:prstClr val="white"/>
                </a:solidFill>
                <a:latin typeface="Arial" panose="020B0604020202020204" pitchFamily="34" charset="0"/>
                <a:cs typeface="Arial" panose="020B0604020202020204" pitchFamily="34" charset="0"/>
              </a:rPr>
              <a:t>N=271</a:t>
            </a:r>
          </a:p>
        </p:txBody>
      </p:sp>
      <p:sp>
        <p:nvSpPr>
          <p:cNvPr id="12" name="Rectangle 11">
            <a:extLst>
              <a:ext uri="{FF2B5EF4-FFF2-40B4-BE49-F238E27FC236}">
                <a16:creationId xmlns:a16="http://schemas.microsoft.com/office/drawing/2014/main" id="{1FA955B7-E9AB-574B-803E-A44314A0D383}"/>
              </a:ext>
            </a:extLst>
          </p:cNvPr>
          <p:cNvSpPr/>
          <p:nvPr/>
        </p:nvSpPr>
        <p:spPr>
          <a:xfrm>
            <a:off x="608764" y="3666085"/>
            <a:ext cx="1604607"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Controle</a:t>
            </a:r>
            <a:endParaRPr lang="en-US" altLang="zh-CN" sz="1000" b="1" dirty="0">
              <a:solidFill>
                <a:prstClr val="white"/>
              </a:solidFill>
              <a:latin typeface="Arial" panose="020B0604020202020204" pitchFamily="34" charset="0"/>
              <a:cs typeface="Arial" panose="020B0604020202020204" pitchFamily="34" charset="0"/>
            </a:endParaRPr>
          </a:p>
          <a:p>
            <a:pPr algn="ctr"/>
            <a:r>
              <a:rPr lang="en-US" altLang="zh-CN" sz="1000" dirty="0">
                <a:solidFill>
                  <a:prstClr val="white"/>
                </a:solidFill>
                <a:latin typeface="Arial" panose="020B0604020202020204" pitchFamily="34" charset="0"/>
                <a:cs typeface="Arial" panose="020B0604020202020204" pitchFamily="34" charset="0"/>
              </a:rPr>
              <a:t>N=274</a:t>
            </a:r>
          </a:p>
        </p:txBody>
      </p:sp>
      <p:sp>
        <p:nvSpPr>
          <p:cNvPr id="22" name="Rectangle 21">
            <a:extLst>
              <a:ext uri="{FF2B5EF4-FFF2-40B4-BE49-F238E27FC236}">
                <a16:creationId xmlns:a16="http://schemas.microsoft.com/office/drawing/2014/main" id="{8AD4C7A2-49F0-6648-AAAE-1E3E37350029}"/>
              </a:ext>
            </a:extLst>
          </p:cNvPr>
          <p:cNvSpPr/>
          <p:nvPr/>
        </p:nvSpPr>
        <p:spPr>
          <a:xfrm>
            <a:off x="2556684" y="4394930"/>
            <a:ext cx="1604607"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Programme</a:t>
            </a:r>
            <a:r>
              <a:rPr lang="en-US" altLang="zh-CN" sz="1000" b="1" dirty="0">
                <a:solidFill>
                  <a:prstClr val="white"/>
                </a:solidFill>
                <a:latin typeface="Arial" panose="020B0604020202020204" pitchFamily="34" charset="0"/>
                <a:cs typeface="Arial" panose="020B0604020202020204" pitchFamily="34" charset="0"/>
              </a:rPr>
              <a:t> </a:t>
            </a:r>
            <a:r>
              <a:rPr lang="en-US" altLang="zh-CN" sz="1000" b="1" dirty="0" err="1">
                <a:solidFill>
                  <a:prstClr val="white"/>
                </a:solidFill>
                <a:latin typeface="Arial" panose="020B0604020202020204" pitchFamily="34" charset="0"/>
                <a:cs typeface="Arial" panose="020B0604020202020204" pitchFamily="34" charset="0"/>
              </a:rPr>
              <a:t>d’exercice</a:t>
            </a:r>
            <a:endParaRPr lang="en-US" altLang="zh-CN" sz="1000" b="1" dirty="0">
              <a:solidFill>
                <a:prstClr val="white"/>
              </a:solidFill>
              <a:latin typeface="Arial" panose="020B0604020202020204" pitchFamily="34" charset="0"/>
              <a:cs typeface="Arial" panose="020B0604020202020204" pitchFamily="34" charset="0"/>
            </a:endParaRPr>
          </a:p>
          <a:p>
            <a:pPr algn="ctr"/>
            <a:r>
              <a:rPr lang="en-US" altLang="zh-CN" sz="1000" dirty="0">
                <a:solidFill>
                  <a:prstClr val="white"/>
                </a:solidFill>
                <a:latin typeface="Arial" panose="020B0604020202020204" pitchFamily="34" charset="0"/>
                <a:cs typeface="Arial" panose="020B0604020202020204" pitchFamily="34" charset="0"/>
              </a:rPr>
              <a:t>N=237</a:t>
            </a:r>
          </a:p>
        </p:txBody>
      </p:sp>
      <p:sp>
        <p:nvSpPr>
          <p:cNvPr id="23" name="Rectangle 22">
            <a:extLst>
              <a:ext uri="{FF2B5EF4-FFF2-40B4-BE49-F238E27FC236}">
                <a16:creationId xmlns:a16="http://schemas.microsoft.com/office/drawing/2014/main" id="{3703B1FE-B99B-4E43-8123-2945E648C720}"/>
              </a:ext>
            </a:extLst>
          </p:cNvPr>
          <p:cNvSpPr/>
          <p:nvPr/>
        </p:nvSpPr>
        <p:spPr>
          <a:xfrm>
            <a:off x="608764" y="4400497"/>
            <a:ext cx="1604607"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Traitement</a:t>
            </a:r>
            <a:r>
              <a:rPr lang="en-US" altLang="zh-CN" sz="1000" b="1" dirty="0">
                <a:solidFill>
                  <a:prstClr val="white"/>
                </a:solidFill>
                <a:latin typeface="Arial" panose="020B0604020202020204" pitchFamily="34" charset="0"/>
                <a:cs typeface="Arial" panose="020B0604020202020204" pitchFamily="34" charset="0"/>
              </a:rPr>
              <a:t> standard</a:t>
            </a:r>
          </a:p>
          <a:p>
            <a:pPr algn="ctr"/>
            <a:r>
              <a:rPr lang="en-US" altLang="zh-CN" sz="1000" dirty="0">
                <a:solidFill>
                  <a:prstClr val="white"/>
                </a:solidFill>
                <a:latin typeface="Arial" panose="020B0604020202020204" pitchFamily="34" charset="0"/>
                <a:cs typeface="Arial" panose="020B0604020202020204" pitchFamily="34" charset="0"/>
              </a:rPr>
              <a:t>N=258</a:t>
            </a:r>
          </a:p>
        </p:txBody>
      </p:sp>
      <p:cxnSp>
        <p:nvCxnSpPr>
          <p:cNvPr id="24" name="Connecteur droit 23">
            <a:extLst>
              <a:ext uri="{FF2B5EF4-FFF2-40B4-BE49-F238E27FC236}">
                <a16:creationId xmlns:a16="http://schemas.microsoft.com/office/drawing/2014/main" id="{5FD8FD40-0E22-6A47-84BC-10BA781ECE96}"/>
              </a:ext>
            </a:extLst>
          </p:cNvPr>
          <p:cNvCxnSpPr>
            <a:cxnSpLocks/>
            <a:stCxn id="7" idx="2"/>
            <a:endCxn id="10" idx="0"/>
          </p:cNvCxnSpPr>
          <p:nvPr/>
        </p:nvCxnSpPr>
        <p:spPr>
          <a:xfrm>
            <a:off x="2385028" y="1905961"/>
            <a:ext cx="0" cy="23099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7" name="Connecteur droit 26">
            <a:extLst>
              <a:ext uri="{FF2B5EF4-FFF2-40B4-BE49-F238E27FC236}">
                <a16:creationId xmlns:a16="http://schemas.microsoft.com/office/drawing/2014/main" id="{5DFCBA6D-81F7-CD48-AE27-E02FE22022F9}"/>
              </a:ext>
            </a:extLst>
          </p:cNvPr>
          <p:cNvCxnSpPr>
            <a:cxnSpLocks/>
            <a:stCxn id="10" idx="2"/>
            <a:endCxn id="15" idx="0"/>
          </p:cNvCxnSpPr>
          <p:nvPr/>
        </p:nvCxnSpPr>
        <p:spPr>
          <a:xfrm>
            <a:off x="2385028" y="2457799"/>
            <a:ext cx="0" cy="226962"/>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0" name="Connecteur droit 29">
            <a:extLst>
              <a:ext uri="{FF2B5EF4-FFF2-40B4-BE49-F238E27FC236}">
                <a16:creationId xmlns:a16="http://schemas.microsoft.com/office/drawing/2014/main" id="{B8231FE5-DA70-7747-8A37-2AE68090F473}"/>
              </a:ext>
            </a:extLst>
          </p:cNvPr>
          <p:cNvCxnSpPr>
            <a:cxnSpLocks/>
            <a:stCxn id="9" idx="2"/>
            <a:endCxn id="22" idx="0"/>
          </p:cNvCxnSpPr>
          <p:nvPr/>
        </p:nvCxnSpPr>
        <p:spPr>
          <a:xfrm>
            <a:off x="3358988" y="3986926"/>
            <a:ext cx="0" cy="408004"/>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3" name="Connecteur droit 32">
            <a:extLst>
              <a:ext uri="{FF2B5EF4-FFF2-40B4-BE49-F238E27FC236}">
                <a16:creationId xmlns:a16="http://schemas.microsoft.com/office/drawing/2014/main" id="{E7DCF8D3-4C62-524B-9979-05D0BBEA881C}"/>
              </a:ext>
            </a:extLst>
          </p:cNvPr>
          <p:cNvCxnSpPr>
            <a:cxnSpLocks/>
            <a:stCxn id="12" idx="2"/>
            <a:endCxn id="23" idx="0"/>
          </p:cNvCxnSpPr>
          <p:nvPr/>
        </p:nvCxnSpPr>
        <p:spPr>
          <a:xfrm>
            <a:off x="1411068" y="3986926"/>
            <a:ext cx="0" cy="413571"/>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36" name="Rectangle 35">
            <a:extLst>
              <a:ext uri="{FF2B5EF4-FFF2-40B4-BE49-F238E27FC236}">
                <a16:creationId xmlns:a16="http://schemas.microsoft.com/office/drawing/2014/main" id="{4BD8EEEE-3AB0-7046-9D7B-CB63F2DF5F8F}"/>
              </a:ext>
            </a:extLst>
          </p:cNvPr>
          <p:cNvSpPr/>
          <p:nvPr/>
        </p:nvSpPr>
        <p:spPr>
          <a:xfrm>
            <a:off x="342459" y="1329105"/>
            <a:ext cx="4214428" cy="350425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Espace réservé du contenu 2">
            <a:extLst>
              <a:ext uri="{FF2B5EF4-FFF2-40B4-BE49-F238E27FC236}">
                <a16:creationId xmlns:a16="http://schemas.microsoft.com/office/drawing/2014/main" id="{B6069ADD-EAA2-654F-A49D-B11CE073A2BA}"/>
              </a:ext>
            </a:extLst>
          </p:cNvPr>
          <p:cNvSpPr txBox="1">
            <a:spLocks/>
          </p:cNvSpPr>
          <p:nvPr/>
        </p:nvSpPr>
        <p:spPr>
          <a:xfrm>
            <a:off x="3392222" y="3096860"/>
            <a:ext cx="1194893" cy="33855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b="1" dirty="0" err="1">
                <a:solidFill>
                  <a:srgbClr val="595959"/>
                </a:solidFill>
              </a:rPr>
              <a:t>Echec</a:t>
            </a:r>
            <a:r>
              <a:rPr lang="en-US" sz="800" dirty="0">
                <a:solidFill>
                  <a:srgbClr val="595959"/>
                </a:solidFill>
              </a:rPr>
              <a:t> de screening (n=53)</a:t>
            </a:r>
          </a:p>
        </p:txBody>
      </p:sp>
      <p:sp>
        <p:nvSpPr>
          <p:cNvPr id="39" name="Espace réservé du contenu 2">
            <a:extLst>
              <a:ext uri="{FF2B5EF4-FFF2-40B4-BE49-F238E27FC236}">
                <a16:creationId xmlns:a16="http://schemas.microsoft.com/office/drawing/2014/main" id="{A35AB770-0B95-F240-93E3-62253590D09D}"/>
              </a:ext>
            </a:extLst>
          </p:cNvPr>
          <p:cNvSpPr txBox="1">
            <a:spLocks/>
          </p:cNvSpPr>
          <p:nvPr/>
        </p:nvSpPr>
        <p:spPr>
          <a:xfrm>
            <a:off x="3352978" y="4013267"/>
            <a:ext cx="1399425"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b="1" dirty="0">
                <a:solidFill>
                  <a:srgbClr val="595959"/>
                </a:solidFill>
              </a:rPr>
              <a:t>Sortie</a:t>
            </a:r>
            <a:r>
              <a:rPr lang="en-US" sz="800" dirty="0">
                <a:solidFill>
                  <a:srgbClr val="595959"/>
                </a:solidFill>
              </a:rPr>
              <a:t> (n=34)</a:t>
            </a:r>
          </a:p>
        </p:txBody>
      </p:sp>
      <p:sp>
        <p:nvSpPr>
          <p:cNvPr id="42" name="Espace réservé du contenu 2">
            <a:extLst>
              <a:ext uri="{FF2B5EF4-FFF2-40B4-BE49-F238E27FC236}">
                <a16:creationId xmlns:a16="http://schemas.microsoft.com/office/drawing/2014/main" id="{FE0EEE09-5F73-5440-B0B7-C92C2F1C141F}"/>
              </a:ext>
            </a:extLst>
          </p:cNvPr>
          <p:cNvSpPr txBox="1">
            <a:spLocks/>
          </p:cNvSpPr>
          <p:nvPr/>
        </p:nvSpPr>
        <p:spPr>
          <a:xfrm>
            <a:off x="345434" y="4004982"/>
            <a:ext cx="116877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800" b="1" dirty="0">
                <a:solidFill>
                  <a:srgbClr val="595959"/>
                </a:solidFill>
              </a:rPr>
              <a:t>Sortie</a:t>
            </a:r>
            <a:r>
              <a:rPr lang="en-US" sz="800" dirty="0">
                <a:solidFill>
                  <a:srgbClr val="595959"/>
                </a:solidFill>
              </a:rPr>
              <a:t> (n=16) :</a:t>
            </a:r>
          </a:p>
        </p:txBody>
      </p:sp>
      <p:sp>
        <p:nvSpPr>
          <p:cNvPr id="45" name="Espace réservé du contenu 2">
            <a:extLst>
              <a:ext uri="{FF2B5EF4-FFF2-40B4-BE49-F238E27FC236}">
                <a16:creationId xmlns:a16="http://schemas.microsoft.com/office/drawing/2014/main" id="{6F7AAB87-B837-E54E-A68F-AEBCB17D9402}"/>
              </a:ext>
            </a:extLst>
          </p:cNvPr>
          <p:cNvSpPr txBox="1">
            <a:spLocks/>
          </p:cNvSpPr>
          <p:nvPr/>
        </p:nvSpPr>
        <p:spPr>
          <a:xfrm>
            <a:off x="178510" y="3085758"/>
            <a:ext cx="1168773" cy="33855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800" b="1" dirty="0">
                <a:solidFill>
                  <a:srgbClr val="595959"/>
                </a:solidFill>
              </a:rPr>
              <a:t>Sortie</a:t>
            </a:r>
            <a:r>
              <a:rPr lang="en-US" sz="800" dirty="0">
                <a:solidFill>
                  <a:srgbClr val="595959"/>
                </a:solidFill>
              </a:rPr>
              <a:t> </a:t>
            </a:r>
            <a:br>
              <a:rPr lang="en-US" sz="800" dirty="0">
                <a:solidFill>
                  <a:srgbClr val="595959"/>
                </a:solidFill>
              </a:rPr>
            </a:br>
            <a:r>
              <a:rPr lang="en-US" sz="800" dirty="0">
                <a:solidFill>
                  <a:srgbClr val="595959"/>
                </a:solidFill>
              </a:rPr>
              <a:t>(n=50) </a:t>
            </a:r>
            <a:r>
              <a:rPr lang="en-US" sz="800" b="1" dirty="0">
                <a:solidFill>
                  <a:srgbClr val="595959"/>
                </a:solidFill>
              </a:rPr>
              <a:t>9,2%</a:t>
            </a:r>
          </a:p>
        </p:txBody>
      </p:sp>
      <p:sp>
        <p:nvSpPr>
          <p:cNvPr id="46" name="Rectangle 45">
            <a:extLst>
              <a:ext uri="{FF2B5EF4-FFF2-40B4-BE49-F238E27FC236}">
                <a16:creationId xmlns:a16="http://schemas.microsoft.com/office/drawing/2014/main" id="{A4D03929-1F46-C44F-B917-3CE09EE41363}"/>
              </a:ext>
            </a:extLst>
          </p:cNvPr>
          <p:cNvSpPr/>
          <p:nvPr/>
        </p:nvSpPr>
        <p:spPr>
          <a:xfrm>
            <a:off x="4656032" y="1324694"/>
            <a:ext cx="4117674" cy="350425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48" name="Connecteur droit 47">
            <a:extLst>
              <a:ext uri="{FF2B5EF4-FFF2-40B4-BE49-F238E27FC236}">
                <a16:creationId xmlns:a16="http://schemas.microsoft.com/office/drawing/2014/main" id="{38E0B816-4F1F-BA49-9DE8-E9E50055B654}"/>
              </a:ext>
            </a:extLst>
          </p:cNvPr>
          <p:cNvCxnSpPr/>
          <p:nvPr/>
        </p:nvCxnSpPr>
        <p:spPr>
          <a:xfrm>
            <a:off x="5120757" y="2934740"/>
            <a:ext cx="3654004" cy="0"/>
          </a:xfrm>
          <a:prstGeom prst="line">
            <a:avLst/>
          </a:prstGeom>
        </p:spPr>
        <p:style>
          <a:lnRef idx="2">
            <a:schemeClr val="accent1"/>
          </a:lnRef>
          <a:fillRef idx="0">
            <a:schemeClr val="accent1"/>
          </a:fillRef>
          <a:effectRef idx="1">
            <a:schemeClr val="accent1"/>
          </a:effectRef>
          <a:fontRef idx="minor">
            <a:schemeClr val="tx1"/>
          </a:fontRef>
        </p:style>
      </p:cxnSp>
      <p:sp>
        <p:nvSpPr>
          <p:cNvPr id="49" name="Ellipse 48">
            <a:extLst>
              <a:ext uri="{FF2B5EF4-FFF2-40B4-BE49-F238E27FC236}">
                <a16:creationId xmlns:a16="http://schemas.microsoft.com/office/drawing/2014/main" id="{DF6E0EE7-E37B-C54B-B60C-7EFA076A9228}"/>
              </a:ext>
            </a:extLst>
          </p:cNvPr>
          <p:cNvSpPr/>
          <p:nvPr/>
        </p:nvSpPr>
        <p:spPr>
          <a:xfrm>
            <a:off x="4944914" y="2774358"/>
            <a:ext cx="320764" cy="320764"/>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0" name="Ellipse 49">
            <a:extLst>
              <a:ext uri="{FF2B5EF4-FFF2-40B4-BE49-F238E27FC236}">
                <a16:creationId xmlns:a16="http://schemas.microsoft.com/office/drawing/2014/main" id="{2AE82E87-906B-C947-B20A-878E6C2F5B11}"/>
              </a:ext>
            </a:extLst>
          </p:cNvPr>
          <p:cNvSpPr/>
          <p:nvPr/>
        </p:nvSpPr>
        <p:spPr>
          <a:xfrm>
            <a:off x="6947759" y="2774358"/>
            <a:ext cx="320764" cy="320764"/>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2" name="Ellipse 51">
            <a:extLst>
              <a:ext uri="{FF2B5EF4-FFF2-40B4-BE49-F238E27FC236}">
                <a16:creationId xmlns:a16="http://schemas.microsoft.com/office/drawing/2014/main" id="{074F34D9-93B0-EA42-9519-4BA64E161B66}"/>
              </a:ext>
            </a:extLst>
          </p:cNvPr>
          <p:cNvSpPr/>
          <p:nvPr/>
        </p:nvSpPr>
        <p:spPr>
          <a:xfrm>
            <a:off x="5602502" y="2768648"/>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cxnSp>
        <p:nvCxnSpPr>
          <p:cNvPr id="56" name="Connecteur droit 55">
            <a:extLst>
              <a:ext uri="{FF2B5EF4-FFF2-40B4-BE49-F238E27FC236}">
                <a16:creationId xmlns:a16="http://schemas.microsoft.com/office/drawing/2014/main" id="{AD2BDB98-A342-FC4A-B9F7-DD097D11857B}"/>
              </a:ext>
            </a:extLst>
          </p:cNvPr>
          <p:cNvCxnSpPr>
            <a:cxnSpLocks/>
          </p:cNvCxnSpPr>
          <p:nvPr/>
        </p:nvCxnSpPr>
        <p:spPr>
          <a:xfrm>
            <a:off x="6248198" y="2592059"/>
            <a:ext cx="0" cy="1412923"/>
          </a:xfrm>
          <a:prstGeom prst="line">
            <a:avLst/>
          </a:prstGeom>
          <a:ln w="28575">
            <a:solidFill>
              <a:schemeClr val="tx2"/>
            </a:solidFill>
            <a:prstDash val="sysDot"/>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59" name="Connecteur droit 58">
            <a:extLst>
              <a:ext uri="{FF2B5EF4-FFF2-40B4-BE49-F238E27FC236}">
                <a16:creationId xmlns:a16="http://schemas.microsoft.com/office/drawing/2014/main" id="{5C73D627-2C73-5248-BA97-D561A0EBE0E2}"/>
              </a:ext>
            </a:extLst>
          </p:cNvPr>
          <p:cNvCxnSpPr>
            <a:cxnSpLocks/>
          </p:cNvCxnSpPr>
          <p:nvPr/>
        </p:nvCxnSpPr>
        <p:spPr>
          <a:xfrm>
            <a:off x="8240475" y="2574003"/>
            <a:ext cx="0" cy="1412923"/>
          </a:xfrm>
          <a:prstGeom prst="line">
            <a:avLst/>
          </a:prstGeom>
          <a:ln w="28575">
            <a:solidFill>
              <a:schemeClr val="tx2"/>
            </a:solidFill>
            <a:prstDash val="sysDot"/>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51" name="Ellipse 50">
            <a:extLst>
              <a:ext uri="{FF2B5EF4-FFF2-40B4-BE49-F238E27FC236}">
                <a16:creationId xmlns:a16="http://schemas.microsoft.com/office/drawing/2014/main" id="{9E030A8A-6EDB-6743-9648-C72A936A7629}"/>
              </a:ext>
            </a:extLst>
          </p:cNvPr>
          <p:cNvSpPr/>
          <p:nvPr/>
        </p:nvSpPr>
        <p:spPr>
          <a:xfrm>
            <a:off x="8078255" y="2774358"/>
            <a:ext cx="320764" cy="320764"/>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60" name="Connecteur droit 59">
            <a:extLst>
              <a:ext uri="{FF2B5EF4-FFF2-40B4-BE49-F238E27FC236}">
                <a16:creationId xmlns:a16="http://schemas.microsoft.com/office/drawing/2014/main" id="{015B331F-C609-8D48-95FD-DC60E2E26B6E}"/>
              </a:ext>
            </a:extLst>
          </p:cNvPr>
          <p:cNvCxnSpPr>
            <a:cxnSpLocks/>
          </p:cNvCxnSpPr>
          <p:nvPr/>
        </p:nvCxnSpPr>
        <p:spPr>
          <a:xfrm>
            <a:off x="6248198" y="4091983"/>
            <a:ext cx="1994934" cy="0"/>
          </a:xfrm>
          <a:prstGeom prst="line">
            <a:avLst/>
          </a:prstGeom>
          <a:ln w="6350">
            <a:prstDash val="sysDot"/>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62" name="Espace réservé du contenu 2">
            <a:extLst>
              <a:ext uri="{FF2B5EF4-FFF2-40B4-BE49-F238E27FC236}">
                <a16:creationId xmlns:a16="http://schemas.microsoft.com/office/drawing/2014/main" id="{B3636EB4-4CDD-0F4F-B167-EC9A03CD5CD7}"/>
              </a:ext>
            </a:extLst>
          </p:cNvPr>
          <p:cNvSpPr txBox="1">
            <a:spLocks/>
          </p:cNvSpPr>
          <p:nvPr/>
        </p:nvSpPr>
        <p:spPr>
          <a:xfrm>
            <a:off x="5866222" y="4168671"/>
            <a:ext cx="763951"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b="1">
                <a:solidFill>
                  <a:srgbClr val="595959"/>
                </a:solidFill>
              </a:rPr>
              <a:t>Start RCT</a:t>
            </a:r>
            <a:endParaRPr lang="en-US" sz="800">
              <a:solidFill>
                <a:srgbClr val="595959"/>
              </a:solidFill>
            </a:endParaRPr>
          </a:p>
        </p:txBody>
      </p:sp>
      <p:sp>
        <p:nvSpPr>
          <p:cNvPr id="63" name="Espace réservé du contenu 2">
            <a:extLst>
              <a:ext uri="{FF2B5EF4-FFF2-40B4-BE49-F238E27FC236}">
                <a16:creationId xmlns:a16="http://schemas.microsoft.com/office/drawing/2014/main" id="{88C0689C-DDC5-AB45-96CA-63366280E479}"/>
              </a:ext>
            </a:extLst>
          </p:cNvPr>
          <p:cNvSpPr txBox="1">
            <a:spLocks/>
          </p:cNvSpPr>
          <p:nvPr/>
        </p:nvSpPr>
        <p:spPr>
          <a:xfrm>
            <a:off x="7847403" y="4169693"/>
            <a:ext cx="763951"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b="1">
                <a:solidFill>
                  <a:srgbClr val="595959"/>
                </a:solidFill>
              </a:rPr>
              <a:t>Stop RCT</a:t>
            </a:r>
            <a:endParaRPr lang="en-US" sz="800">
              <a:solidFill>
                <a:srgbClr val="595959"/>
              </a:solidFill>
            </a:endParaRPr>
          </a:p>
        </p:txBody>
      </p:sp>
      <p:sp>
        <p:nvSpPr>
          <p:cNvPr id="64" name="Espace réservé du contenu 2">
            <a:extLst>
              <a:ext uri="{FF2B5EF4-FFF2-40B4-BE49-F238E27FC236}">
                <a16:creationId xmlns:a16="http://schemas.microsoft.com/office/drawing/2014/main" id="{B9278129-5C5F-1D47-8370-F6B02781845B}"/>
              </a:ext>
            </a:extLst>
          </p:cNvPr>
          <p:cNvSpPr txBox="1">
            <a:spLocks/>
          </p:cNvSpPr>
          <p:nvPr/>
        </p:nvSpPr>
        <p:spPr>
          <a:xfrm>
            <a:off x="6248198" y="3743627"/>
            <a:ext cx="1992277" cy="33855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dirty="0">
                <a:solidFill>
                  <a:srgbClr val="595959"/>
                </a:solidFill>
              </a:rPr>
              <a:t>12 </a:t>
            </a:r>
            <a:r>
              <a:rPr lang="en-US" sz="800" dirty="0" err="1">
                <a:solidFill>
                  <a:srgbClr val="595959"/>
                </a:solidFill>
              </a:rPr>
              <a:t>mois</a:t>
            </a:r>
            <a:r>
              <a:rPr lang="en-US" sz="800" dirty="0">
                <a:solidFill>
                  <a:srgbClr val="595959"/>
                </a:solidFill>
              </a:rPr>
              <a:t> </a:t>
            </a:r>
            <a:r>
              <a:rPr lang="en-US" sz="800" dirty="0" err="1">
                <a:solidFill>
                  <a:srgbClr val="595959"/>
                </a:solidFill>
              </a:rPr>
              <a:t>d’activité</a:t>
            </a:r>
            <a:r>
              <a:rPr lang="en-US" sz="800" dirty="0">
                <a:solidFill>
                  <a:srgbClr val="595959"/>
                </a:solidFill>
              </a:rPr>
              <a:t> physique </a:t>
            </a:r>
            <a:r>
              <a:rPr lang="en-US" sz="800" dirty="0" err="1">
                <a:solidFill>
                  <a:srgbClr val="595959"/>
                </a:solidFill>
              </a:rPr>
              <a:t>accompagnée</a:t>
            </a:r>
            <a:endParaRPr lang="en-US" sz="800" dirty="0">
              <a:solidFill>
                <a:srgbClr val="595959"/>
              </a:solidFill>
            </a:endParaRPr>
          </a:p>
        </p:txBody>
      </p:sp>
      <p:cxnSp>
        <p:nvCxnSpPr>
          <p:cNvPr id="65" name="Connecteur droit 64">
            <a:extLst>
              <a:ext uri="{FF2B5EF4-FFF2-40B4-BE49-F238E27FC236}">
                <a16:creationId xmlns:a16="http://schemas.microsoft.com/office/drawing/2014/main" id="{E051B403-9381-5446-9158-D771E704382E}"/>
              </a:ext>
            </a:extLst>
          </p:cNvPr>
          <p:cNvCxnSpPr>
            <a:cxnSpLocks/>
          </p:cNvCxnSpPr>
          <p:nvPr/>
        </p:nvCxnSpPr>
        <p:spPr>
          <a:xfrm>
            <a:off x="5376362" y="2773647"/>
            <a:ext cx="0" cy="327185"/>
          </a:xfrm>
          <a:prstGeom prst="line">
            <a:avLst/>
          </a:prstGeom>
          <a:ln w="28575">
            <a:solidFill>
              <a:schemeClr val="tx2"/>
            </a:solidFill>
            <a:prstDash val="soli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7" name="Connecteur droit 66">
            <a:extLst>
              <a:ext uri="{FF2B5EF4-FFF2-40B4-BE49-F238E27FC236}">
                <a16:creationId xmlns:a16="http://schemas.microsoft.com/office/drawing/2014/main" id="{E9E19DDF-330B-0141-9E54-DECBB4B89B7D}"/>
              </a:ext>
            </a:extLst>
          </p:cNvPr>
          <p:cNvCxnSpPr>
            <a:cxnSpLocks/>
          </p:cNvCxnSpPr>
          <p:nvPr/>
        </p:nvCxnSpPr>
        <p:spPr>
          <a:xfrm>
            <a:off x="6609416" y="2773647"/>
            <a:ext cx="0" cy="327185"/>
          </a:xfrm>
          <a:prstGeom prst="line">
            <a:avLst/>
          </a:prstGeom>
          <a:ln w="12700">
            <a:solidFill>
              <a:schemeClr val="tx2"/>
            </a:solidFill>
            <a:prstDash val="soli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 name="Connecteur droit 68">
            <a:extLst>
              <a:ext uri="{FF2B5EF4-FFF2-40B4-BE49-F238E27FC236}">
                <a16:creationId xmlns:a16="http://schemas.microsoft.com/office/drawing/2014/main" id="{3A43ABE4-170A-3B49-97F4-619B25AFB15B}"/>
              </a:ext>
            </a:extLst>
          </p:cNvPr>
          <p:cNvCxnSpPr>
            <a:cxnSpLocks/>
          </p:cNvCxnSpPr>
          <p:nvPr/>
        </p:nvCxnSpPr>
        <p:spPr>
          <a:xfrm>
            <a:off x="5764881" y="1905961"/>
            <a:ext cx="0" cy="86268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71" name="Espace réservé du contenu 2">
            <a:extLst>
              <a:ext uri="{FF2B5EF4-FFF2-40B4-BE49-F238E27FC236}">
                <a16:creationId xmlns:a16="http://schemas.microsoft.com/office/drawing/2014/main" id="{F7559F30-02D4-3149-B37C-B4C0978CF94E}"/>
              </a:ext>
            </a:extLst>
          </p:cNvPr>
          <p:cNvSpPr txBox="1">
            <a:spLocks/>
          </p:cNvSpPr>
          <p:nvPr/>
        </p:nvSpPr>
        <p:spPr>
          <a:xfrm>
            <a:off x="5373382" y="1645643"/>
            <a:ext cx="763951" cy="33855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b="1" dirty="0">
                <a:solidFill>
                  <a:srgbClr val="595959"/>
                </a:solidFill>
              </a:rPr>
              <a:t>Début de </a:t>
            </a:r>
            <a:r>
              <a:rPr lang="en-US" sz="800" b="1" dirty="0" err="1">
                <a:solidFill>
                  <a:srgbClr val="595959"/>
                </a:solidFill>
              </a:rPr>
              <a:t>l’étude</a:t>
            </a:r>
            <a:endParaRPr lang="en-US" sz="800" dirty="0">
              <a:solidFill>
                <a:srgbClr val="595959"/>
              </a:solidFill>
            </a:endParaRPr>
          </a:p>
        </p:txBody>
      </p:sp>
      <p:cxnSp>
        <p:nvCxnSpPr>
          <p:cNvPr id="73" name="Connecteur droit 72">
            <a:extLst>
              <a:ext uri="{FF2B5EF4-FFF2-40B4-BE49-F238E27FC236}">
                <a16:creationId xmlns:a16="http://schemas.microsoft.com/office/drawing/2014/main" id="{4920260C-3A82-CF4A-870E-F3F75AF0214D}"/>
              </a:ext>
            </a:extLst>
          </p:cNvPr>
          <p:cNvCxnSpPr>
            <a:cxnSpLocks/>
          </p:cNvCxnSpPr>
          <p:nvPr/>
        </p:nvCxnSpPr>
        <p:spPr>
          <a:xfrm>
            <a:off x="5373382" y="2289778"/>
            <a:ext cx="0" cy="47887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74" name="Espace réservé du contenu 2">
            <a:extLst>
              <a:ext uri="{FF2B5EF4-FFF2-40B4-BE49-F238E27FC236}">
                <a16:creationId xmlns:a16="http://schemas.microsoft.com/office/drawing/2014/main" id="{32F1A112-74BB-E342-9C83-1EAE5531BF12}"/>
              </a:ext>
            </a:extLst>
          </p:cNvPr>
          <p:cNvSpPr txBox="1">
            <a:spLocks/>
          </p:cNvSpPr>
          <p:nvPr/>
        </p:nvSpPr>
        <p:spPr>
          <a:xfrm>
            <a:off x="4981883" y="2055538"/>
            <a:ext cx="763951"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b="1">
                <a:solidFill>
                  <a:srgbClr val="595959"/>
                </a:solidFill>
              </a:rPr>
              <a:t>Operation</a:t>
            </a:r>
            <a:endParaRPr lang="en-US" sz="800">
              <a:solidFill>
                <a:srgbClr val="595959"/>
              </a:solidFill>
            </a:endParaRPr>
          </a:p>
        </p:txBody>
      </p:sp>
      <p:sp>
        <p:nvSpPr>
          <p:cNvPr id="76" name="Espace réservé du contenu 2">
            <a:extLst>
              <a:ext uri="{FF2B5EF4-FFF2-40B4-BE49-F238E27FC236}">
                <a16:creationId xmlns:a16="http://schemas.microsoft.com/office/drawing/2014/main" id="{493F3E8C-424B-B84F-BB14-8519C08817A8}"/>
              </a:ext>
            </a:extLst>
          </p:cNvPr>
          <p:cNvSpPr txBox="1">
            <a:spLocks/>
          </p:cNvSpPr>
          <p:nvPr/>
        </p:nvSpPr>
        <p:spPr>
          <a:xfrm>
            <a:off x="5006425" y="3121157"/>
            <a:ext cx="763951"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b="1" dirty="0">
                <a:solidFill>
                  <a:srgbClr val="595959"/>
                </a:solidFill>
              </a:rPr>
              <a:t>Début</a:t>
            </a:r>
            <a:endParaRPr lang="en-US" sz="800" dirty="0">
              <a:solidFill>
                <a:srgbClr val="595959"/>
              </a:solidFill>
            </a:endParaRPr>
          </a:p>
        </p:txBody>
      </p:sp>
      <p:sp>
        <p:nvSpPr>
          <p:cNvPr id="77" name="Espace réservé du contenu 2">
            <a:extLst>
              <a:ext uri="{FF2B5EF4-FFF2-40B4-BE49-F238E27FC236}">
                <a16:creationId xmlns:a16="http://schemas.microsoft.com/office/drawing/2014/main" id="{8F92C127-118E-2245-91CD-BA7799F06B5C}"/>
              </a:ext>
            </a:extLst>
          </p:cNvPr>
          <p:cNvSpPr txBox="1">
            <a:spLocks/>
          </p:cNvSpPr>
          <p:nvPr/>
        </p:nvSpPr>
        <p:spPr>
          <a:xfrm>
            <a:off x="6732321" y="2355836"/>
            <a:ext cx="726810"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dirty="0">
                <a:solidFill>
                  <a:srgbClr val="595959"/>
                </a:solidFill>
              </a:rPr>
              <a:t>6 </a:t>
            </a:r>
            <a:r>
              <a:rPr lang="en-US" sz="800" dirty="0" err="1">
                <a:solidFill>
                  <a:srgbClr val="595959"/>
                </a:solidFill>
              </a:rPr>
              <a:t>mois</a:t>
            </a:r>
            <a:endParaRPr lang="en-US" sz="800" dirty="0">
              <a:solidFill>
                <a:srgbClr val="595959"/>
              </a:solidFill>
            </a:endParaRPr>
          </a:p>
        </p:txBody>
      </p:sp>
      <p:sp>
        <p:nvSpPr>
          <p:cNvPr id="78" name="Espace réservé du contenu 2">
            <a:extLst>
              <a:ext uri="{FF2B5EF4-FFF2-40B4-BE49-F238E27FC236}">
                <a16:creationId xmlns:a16="http://schemas.microsoft.com/office/drawing/2014/main" id="{3CA072EF-237A-6E4B-9919-A35E00D17988}"/>
              </a:ext>
            </a:extLst>
          </p:cNvPr>
          <p:cNvSpPr txBox="1">
            <a:spLocks/>
          </p:cNvSpPr>
          <p:nvPr/>
        </p:nvSpPr>
        <p:spPr>
          <a:xfrm>
            <a:off x="7875232" y="2359232"/>
            <a:ext cx="726810"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dirty="0">
                <a:solidFill>
                  <a:srgbClr val="595959"/>
                </a:solidFill>
              </a:rPr>
              <a:t>12 </a:t>
            </a:r>
            <a:r>
              <a:rPr lang="en-US" sz="800" dirty="0" err="1">
                <a:solidFill>
                  <a:srgbClr val="595959"/>
                </a:solidFill>
              </a:rPr>
              <a:t>mois</a:t>
            </a:r>
            <a:endParaRPr lang="en-US" sz="800" dirty="0">
              <a:solidFill>
                <a:srgbClr val="595959"/>
              </a:solidFill>
            </a:endParaRPr>
          </a:p>
        </p:txBody>
      </p:sp>
      <p:sp>
        <p:nvSpPr>
          <p:cNvPr id="79" name="Espace réservé du contenu 2">
            <a:extLst>
              <a:ext uri="{FF2B5EF4-FFF2-40B4-BE49-F238E27FC236}">
                <a16:creationId xmlns:a16="http://schemas.microsoft.com/office/drawing/2014/main" id="{A7A1323E-D9CE-3A4F-85F6-741260DF8553}"/>
              </a:ext>
            </a:extLst>
          </p:cNvPr>
          <p:cNvSpPr txBox="1">
            <a:spLocks/>
          </p:cNvSpPr>
          <p:nvPr/>
        </p:nvSpPr>
        <p:spPr>
          <a:xfrm>
            <a:off x="4724389" y="2362628"/>
            <a:ext cx="726810"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dirty="0">
                <a:solidFill>
                  <a:srgbClr val="595959"/>
                </a:solidFill>
              </a:rPr>
              <a:t>1-3 sem.</a:t>
            </a:r>
          </a:p>
        </p:txBody>
      </p:sp>
      <p:sp>
        <p:nvSpPr>
          <p:cNvPr id="80" name="Espace réservé du contenu 2">
            <a:extLst>
              <a:ext uri="{FF2B5EF4-FFF2-40B4-BE49-F238E27FC236}">
                <a16:creationId xmlns:a16="http://schemas.microsoft.com/office/drawing/2014/main" id="{9770CF13-07BB-8D4D-8B7D-A82083A6381D}"/>
              </a:ext>
            </a:extLst>
          </p:cNvPr>
          <p:cNvSpPr txBox="1">
            <a:spLocks/>
          </p:cNvSpPr>
          <p:nvPr/>
        </p:nvSpPr>
        <p:spPr>
          <a:xfrm>
            <a:off x="5476752" y="2363754"/>
            <a:ext cx="623440" cy="215444"/>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dirty="0">
                <a:solidFill>
                  <a:srgbClr val="595959"/>
                </a:solidFill>
              </a:rPr>
              <a:t>3 sem.</a:t>
            </a:r>
          </a:p>
        </p:txBody>
      </p:sp>
    </p:spTree>
    <p:extLst>
      <p:ext uri="{BB962C8B-B14F-4D97-AF65-F5344CB8AC3E}">
        <p14:creationId xmlns:p14="http://schemas.microsoft.com/office/powerpoint/2010/main" val="31314780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2000" dirty="0"/>
              <a:t>Evolution de la VO2max selon pratique de l’AP </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125</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Thune I. et al., SABCS 2018, GS5-02</a:t>
            </a:r>
          </a:p>
        </p:txBody>
      </p:sp>
      <p:graphicFrame>
        <p:nvGraphicFramePr>
          <p:cNvPr id="6" name="Graphique 5">
            <a:extLst>
              <a:ext uri="{FF2B5EF4-FFF2-40B4-BE49-F238E27FC236}">
                <a16:creationId xmlns:a16="http://schemas.microsoft.com/office/drawing/2014/main" id="{FE53FC81-264C-E145-87A1-AC096F4E8735}"/>
              </a:ext>
            </a:extLst>
          </p:cNvPr>
          <p:cNvGraphicFramePr/>
          <p:nvPr>
            <p:extLst/>
          </p:nvPr>
        </p:nvGraphicFramePr>
        <p:xfrm>
          <a:off x="638698" y="1767151"/>
          <a:ext cx="3136888" cy="2566219"/>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à coins arrondis 6">
            <a:extLst>
              <a:ext uri="{FF2B5EF4-FFF2-40B4-BE49-F238E27FC236}">
                <a16:creationId xmlns:a16="http://schemas.microsoft.com/office/drawing/2014/main" id="{DA083FFB-FB04-AC45-A446-EB7C518B5E33}"/>
              </a:ext>
            </a:extLst>
          </p:cNvPr>
          <p:cNvSpPr/>
          <p:nvPr/>
        </p:nvSpPr>
        <p:spPr>
          <a:xfrm>
            <a:off x="409273" y="1510498"/>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ZoneTexte 7">
            <a:extLst>
              <a:ext uri="{FF2B5EF4-FFF2-40B4-BE49-F238E27FC236}">
                <a16:creationId xmlns:a16="http://schemas.microsoft.com/office/drawing/2014/main" id="{B24039BA-1CE5-FC41-85DE-695A89B91C0D}"/>
              </a:ext>
            </a:extLst>
          </p:cNvPr>
          <p:cNvSpPr txBox="1"/>
          <p:nvPr/>
        </p:nvSpPr>
        <p:spPr>
          <a:xfrm>
            <a:off x="1336792" y="1343463"/>
            <a:ext cx="2274312"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Toutes </a:t>
            </a:r>
            <a:r>
              <a:rPr lang="fr-FR" sz="1400" b="1" err="1">
                <a:solidFill>
                  <a:srgbClr val="1F497D"/>
                </a:solidFill>
                <a:latin typeface="Arial" panose="020B0604020202020204" pitchFamily="34" charset="0"/>
                <a:cs typeface="Arial" panose="020B0604020202020204" pitchFamily="34" charset="0"/>
              </a:rPr>
              <a:t>ptes</a:t>
            </a:r>
            <a:r>
              <a:rPr lang="fr-FR" sz="1400" b="1">
                <a:solidFill>
                  <a:srgbClr val="1F497D"/>
                </a:solidFill>
                <a:latin typeface="Arial" panose="020B0604020202020204" pitchFamily="34" charset="0"/>
                <a:cs typeface="Arial" panose="020B0604020202020204" pitchFamily="34" charset="0"/>
              </a:rPr>
              <a:t> (n=545)</a:t>
            </a:r>
          </a:p>
        </p:txBody>
      </p:sp>
      <p:sp>
        <p:nvSpPr>
          <p:cNvPr id="12" name="Rectangle à coins arrondis 11">
            <a:extLst>
              <a:ext uri="{FF2B5EF4-FFF2-40B4-BE49-F238E27FC236}">
                <a16:creationId xmlns:a16="http://schemas.microsoft.com/office/drawing/2014/main" id="{29A330B5-DEFA-EF4B-91A3-659C10B2A017}"/>
              </a:ext>
            </a:extLst>
          </p:cNvPr>
          <p:cNvSpPr/>
          <p:nvPr/>
        </p:nvSpPr>
        <p:spPr>
          <a:xfrm>
            <a:off x="4598770" y="1510498"/>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13" name="Graphique 12">
            <a:extLst>
              <a:ext uri="{FF2B5EF4-FFF2-40B4-BE49-F238E27FC236}">
                <a16:creationId xmlns:a16="http://schemas.microsoft.com/office/drawing/2014/main" id="{1AEA9A3B-E7EB-044D-A174-768931D2B365}"/>
              </a:ext>
            </a:extLst>
          </p:cNvPr>
          <p:cNvGraphicFramePr/>
          <p:nvPr>
            <p:extLst/>
          </p:nvPr>
        </p:nvGraphicFramePr>
        <p:xfrm>
          <a:off x="4893437" y="1769419"/>
          <a:ext cx="3136888" cy="2566219"/>
        </p:xfrm>
        <a:graphic>
          <a:graphicData uri="http://schemas.openxmlformats.org/drawingml/2006/chart">
            <c:chart xmlns:c="http://schemas.openxmlformats.org/drawingml/2006/chart" xmlns:r="http://schemas.openxmlformats.org/officeDocument/2006/relationships" r:id="rId3"/>
          </a:graphicData>
        </a:graphic>
      </p:graphicFrame>
      <p:sp>
        <p:nvSpPr>
          <p:cNvPr id="14" name="ZoneTexte 13">
            <a:extLst>
              <a:ext uri="{FF2B5EF4-FFF2-40B4-BE49-F238E27FC236}">
                <a16:creationId xmlns:a16="http://schemas.microsoft.com/office/drawing/2014/main" id="{6406CC6A-7EBC-144B-879B-1AEF0F2B2E96}"/>
              </a:ext>
            </a:extLst>
          </p:cNvPr>
          <p:cNvSpPr txBox="1"/>
          <p:nvPr/>
        </p:nvSpPr>
        <p:spPr>
          <a:xfrm rot="16200000">
            <a:off x="-551457" y="2832326"/>
            <a:ext cx="2256554" cy="253916"/>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Changement VO</a:t>
            </a:r>
            <a:r>
              <a:rPr lang="fr-FR" sz="1050" baseline="30000" dirty="0">
                <a:solidFill>
                  <a:srgbClr val="595959"/>
                </a:solidFill>
                <a:latin typeface="Arial" panose="020B0604020202020204" pitchFamily="34" charset="0"/>
                <a:cs typeface="Arial" panose="020B0604020202020204" pitchFamily="34" charset="0"/>
              </a:rPr>
              <a:t>2max</a:t>
            </a:r>
            <a:r>
              <a:rPr lang="fr-FR" sz="1050" dirty="0">
                <a:solidFill>
                  <a:srgbClr val="595959"/>
                </a:solidFill>
                <a:latin typeface="Arial" panose="020B0604020202020204" pitchFamily="34" charset="0"/>
                <a:cs typeface="Arial" panose="020B0604020202020204" pitchFamily="34" charset="0"/>
              </a:rPr>
              <a:t> ()ml kg</a:t>
            </a:r>
            <a:r>
              <a:rPr lang="fr-FR" sz="1050" baseline="30000" dirty="0">
                <a:solidFill>
                  <a:srgbClr val="595959"/>
                </a:solidFill>
                <a:latin typeface="Arial" panose="020B0604020202020204" pitchFamily="34" charset="0"/>
                <a:cs typeface="Arial" panose="020B0604020202020204" pitchFamily="34" charset="0"/>
              </a:rPr>
              <a:t>-1</a:t>
            </a:r>
            <a:r>
              <a:rPr lang="fr-FR" sz="1050" dirty="0">
                <a:solidFill>
                  <a:srgbClr val="595959"/>
                </a:solidFill>
                <a:latin typeface="Arial" panose="020B0604020202020204" pitchFamily="34" charset="0"/>
                <a:cs typeface="Arial" panose="020B0604020202020204" pitchFamily="34" charset="0"/>
              </a:rPr>
              <a:t> min</a:t>
            </a:r>
            <a:r>
              <a:rPr lang="fr-FR" sz="1050" baseline="30000" dirty="0">
                <a:solidFill>
                  <a:srgbClr val="595959"/>
                </a:solidFill>
                <a:latin typeface="Arial" panose="020B0604020202020204" pitchFamily="34" charset="0"/>
                <a:cs typeface="Arial" panose="020B0604020202020204" pitchFamily="34" charset="0"/>
              </a:rPr>
              <a:t>-1</a:t>
            </a:r>
          </a:p>
        </p:txBody>
      </p:sp>
      <p:sp>
        <p:nvSpPr>
          <p:cNvPr id="15" name="ZoneTexte 14">
            <a:extLst>
              <a:ext uri="{FF2B5EF4-FFF2-40B4-BE49-F238E27FC236}">
                <a16:creationId xmlns:a16="http://schemas.microsoft.com/office/drawing/2014/main" id="{F5FCF3CA-5328-0440-9623-534428A877B1}"/>
              </a:ext>
            </a:extLst>
          </p:cNvPr>
          <p:cNvSpPr txBox="1"/>
          <p:nvPr/>
        </p:nvSpPr>
        <p:spPr>
          <a:xfrm>
            <a:off x="877480" y="4202565"/>
            <a:ext cx="264246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16" name="ZoneTexte 15">
            <a:extLst>
              <a:ext uri="{FF2B5EF4-FFF2-40B4-BE49-F238E27FC236}">
                <a16:creationId xmlns:a16="http://schemas.microsoft.com/office/drawing/2014/main" id="{14C06133-C8B2-D041-A1B6-B96BFE610908}"/>
              </a:ext>
            </a:extLst>
          </p:cNvPr>
          <p:cNvSpPr txBox="1"/>
          <p:nvPr/>
        </p:nvSpPr>
        <p:spPr>
          <a:xfrm rot="16200000">
            <a:off x="3638040" y="2832326"/>
            <a:ext cx="2256554" cy="253916"/>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Changement VO</a:t>
            </a:r>
            <a:r>
              <a:rPr lang="fr-FR" sz="1050" baseline="30000" dirty="0">
                <a:solidFill>
                  <a:srgbClr val="595959"/>
                </a:solidFill>
                <a:latin typeface="Arial" panose="020B0604020202020204" pitchFamily="34" charset="0"/>
                <a:cs typeface="Arial" panose="020B0604020202020204" pitchFamily="34" charset="0"/>
              </a:rPr>
              <a:t>2max</a:t>
            </a:r>
            <a:r>
              <a:rPr lang="fr-FR" sz="1050" dirty="0">
                <a:solidFill>
                  <a:srgbClr val="595959"/>
                </a:solidFill>
                <a:latin typeface="Arial" panose="020B0604020202020204" pitchFamily="34" charset="0"/>
                <a:cs typeface="Arial" panose="020B0604020202020204" pitchFamily="34" charset="0"/>
              </a:rPr>
              <a:t> ()ml kg</a:t>
            </a:r>
            <a:r>
              <a:rPr lang="fr-FR" sz="1050" baseline="30000" dirty="0">
                <a:solidFill>
                  <a:srgbClr val="595959"/>
                </a:solidFill>
                <a:latin typeface="Arial" panose="020B0604020202020204" pitchFamily="34" charset="0"/>
                <a:cs typeface="Arial" panose="020B0604020202020204" pitchFamily="34" charset="0"/>
              </a:rPr>
              <a:t>-1</a:t>
            </a:r>
            <a:r>
              <a:rPr lang="fr-FR" sz="1050" dirty="0">
                <a:solidFill>
                  <a:srgbClr val="595959"/>
                </a:solidFill>
                <a:latin typeface="Arial" panose="020B0604020202020204" pitchFamily="34" charset="0"/>
                <a:cs typeface="Arial" panose="020B0604020202020204" pitchFamily="34" charset="0"/>
              </a:rPr>
              <a:t> min</a:t>
            </a:r>
            <a:r>
              <a:rPr lang="fr-FR" sz="1050" baseline="30000" dirty="0">
                <a:solidFill>
                  <a:srgbClr val="595959"/>
                </a:solidFill>
                <a:latin typeface="Arial" panose="020B0604020202020204" pitchFamily="34" charset="0"/>
                <a:cs typeface="Arial" panose="020B0604020202020204" pitchFamily="34" charset="0"/>
              </a:rPr>
              <a:t>-1</a:t>
            </a:r>
          </a:p>
        </p:txBody>
      </p:sp>
      <p:sp>
        <p:nvSpPr>
          <p:cNvPr id="17" name="ZoneTexte 16">
            <a:extLst>
              <a:ext uri="{FF2B5EF4-FFF2-40B4-BE49-F238E27FC236}">
                <a16:creationId xmlns:a16="http://schemas.microsoft.com/office/drawing/2014/main" id="{882CE6FB-E5D6-5840-875B-D296B74D4A63}"/>
              </a:ext>
            </a:extLst>
          </p:cNvPr>
          <p:cNvSpPr txBox="1"/>
          <p:nvPr/>
        </p:nvSpPr>
        <p:spPr>
          <a:xfrm>
            <a:off x="5066977" y="4202565"/>
            <a:ext cx="264246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11" name="ZoneTexte 10">
            <a:extLst>
              <a:ext uri="{FF2B5EF4-FFF2-40B4-BE49-F238E27FC236}">
                <a16:creationId xmlns:a16="http://schemas.microsoft.com/office/drawing/2014/main" id="{57A2E0BF-067E-3A4D-BA27-58A0659B46E6}"/>
              </a:ext>
            </a:extLst>
          </p:cNvPr>
          <p:cNvSpPr txBox="1"/>
          <p:nvPr/>
        </p:nvSpPr>
        <p:spPr>
          <a:xfrm>
            <a:off x="5225015" y="1343463"/>
            <a:ext cx="2891440"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Sans chimiothérapie (n=242)</a:t>
            </a:r>
          </a:p>
        </p:txBody>
      </p:sp>
      <p:grpSp>
        <p:nvGrpSpPr>
          <p:cNvPr id="24" name="Groupe 23">
            <a:extLst>
              <a:ext uri="{FF2B5EF4-FFF2-40B4-BE49-F238E27FC236}">
                <a16:creationId xmlns:a16="http://schemas.microsoft.com/office/drawing/2014/main" id="{FF1148A5-32B6-9446-AB87-ECA7E446D353}"/>
              </a:ext>
            </a:extLst>
          </p:cNvPr>
          <p:cNvGrpSpPr/>
          <p:nvPr/>
        </p:nvGrpSpPr>
        <p:grpSpPr>
          <a:xfrm>
            <a:off x="933203" y="2300966"/>
            <a:ext cx="2586745" cy="1538858"/>
            <a:chOff x="1161535" y="160637"/>
            <a:chExt cx="2677297" cy="2195385"/>
          </a:xfrm>
        </p:grpSpPr>
        <p:sp>
          <p:nvSpPr>
            <p:cNvPr id="2" name="Forme libre 1">
              <a:extLst>
                <a:ext uri="{FF2B5EF4-FFF2-40B4-BE49-F238E27FC236}">
                  <a16:creationId xmlns:a16="http://schemas.microsoft.com/office/drawing/2014/main" id="{6BB352E5-61F0-C848-9479-58BFA8617C19}"/>
                </a:ext>
              </a:extLst>
            </p:cNvPr>
            <p:cNvSpPr/>
            <p:nvPr/>
          </p:nvSpPr>
          <p:spPr>
            <a:xfrm>
              <a:off x="1161535" y="436605"/>
              <a:ext cx="2603157" cy="716692"/>
            </a:xfrm>
            <a:custGeom>
              <a:avLst/>
              <a:gdLst>
                <a:gd name="connsiteX0" fmla="*/ 0 w 2603157"/>
                <a:gd name="connsiteY0" fmla="*/ 107092 h 716692"/>
                <a:gd name="connsiteX1" fmla="*/ 1309816 w 2603157"/>
                <a:gd name="connsiteY1" fmla="*/ 716692 h 716692"/>
                <a:gd name="connsiteX2" fmla="*/ 2603157 w 2603157"/>
                <a:gd name="connsiteY2" fmla="*/ 0 h 716692"/>
              </a:gdLst>
              <a:ahLst/>
              <a:cxnLst>
                <a:cxn ang="0">
                  <a:pos x="connsiteX0" y="connsiteY0"/>
                </a:cxn>
                <a:cxn ang="0">
                  <a:pos x="connsiteX1" y="connsiteY1"/>
                </a:cxn>
                <a:cxn ang="0">
                  <a:pos x="connsiteX2" y="connsiteY2"/>
                </a:cxn>
              </a:cxnLst>
              <a:rect l="l" t="t" r="r" b="b"/>
              <a:pathLst>
                <a:path w="2603157" h="716692">
                  <a:moveTo>
                    <a:pt x="0" y="107092"/>
                  </a:moveTo>
                  <a:lnTo>
                    <a:pt x="1309816" y="716692"/>
                  </a:lnTo>
                  <a:lnTo>
                    <a:pt x="2603157" y="0"/>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 name="Forme libre 2">
              <a:extLst>
                <a:ext uri="{FF2B5EF4-FFF2-40B4-BE49-F238E27FC236}">
                  <a16:creationId xmlns:a16="http://schemas.microsoft.com/office/drawing/2014/main" id="{170A77AD-3228-4A43-A23E-4C6D5DD8CA16}"/>
                </a:ext>
              </a:extLst>
            </p:cNvPr>
            <p:cNvSpPr/>
            <p:nvPr/>
          </p:nvSpPr>
          <p:spPr>
            <a:xfrm>
              <a:off x="1161535" y="510746"/>
              <a:ext cx="2677297" cy="1589903"/>
            </a:xfrm>
            <a:custGeom>
              <a:avLst/>
              <a:gdLst>
                <a:gd name="connsiteX0" fmla="*/ 0 w 2611394"/>
                <a:gd name="connsiteY0" fmla="*/ 0 h 1589903"/>
                <a:gd name="connsiteX1" fmla="*/ 1334530 w 2611394"/>
                <a:gd name="connsiteY1" fmla="*/ 1589903 h 1589903"/>
                <a:gd name="connsiteX2" fmla="*/ 2611394 w 2611394"/>
                <a:gd name="connsiteY2" fmla="*/ 815546 h 1589903"/>
              </a:gdLst>
              <a:ahLst/>
              <a:cxnLst>
                <a:cxn ang="0">
                  <a:pos x="connsiteX0" y="connsiteY0"/>
                </a:cxn>
                <a:cxn ang="0">
                  <a:pos x="connsiteX1" y="connsiteY1"/>
                </a:cxn>
                <a:cxn ang="0">
                  <a:pos x="connsiteX2" y="connsiteY2"/>
                </a:cxn>
              </a:cxnLst>
              <a:rect l="l" t="t" r="r" b="b"/>
              <a:pathLst>
                <a:path w="2611394" h="1589903">
                  <a:moveTo>
                    <a:pt x="0" y="0"/>
                  </a:moveTo>
                  <a:lnTo>
                    <a:pt x="1334530" y="1589903"/>
                  </a:lnTo>
                  <a:lnTo>
                    <a:pt x="2611394" y="815546"/>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9" name="Connecteur droit 18">
              <a:extLst>
                <a:ext uri="{FF2B5EF4-FFF2-40B4-BE49-F238E27FC236}">
                  <a16:creationId xmlns:a16="http://schemas.microsoft.com/office/drawing/2014/main" id="{2F20CFAF-5D47-2B44-B91F-B3632B5C9EC2}"/>
                </a:ext>
              </a:extLst>
            </p:cNvPr>
            <p:cNvCxnSpPr/>
            <p:nvPr/>
          </p:nvCxnSpPr>
          <p:spPr>
            <a:xfrm>
              <a:off x="2527862" y="1804085"/>
              <a:ext cx="0" cy="551937"/>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21" name="Connecteur droit 20">
              <a:extLst>
                <a:ext uri="{FF2B5EF4-FFF2-40B4-BE49-F238E27FC236}">
                  <a16:creationId xmlns:a16="http://schemas.microsoft.com/office/drawing/2014/main" id="{12834BA7-CC5E-7A47-B98F-D0D0FB94EDD7}"/>
                </a:ext>
              </a:extLst>
            </p:cNvPr>
            <p:cNvCxnSpPr/>
            <p:nvPr/>
          </p:nvCxnSpPr>
          <p:spPr>
            <a:xfrm>
              <a:off x="3838832" y="1069774"/>
              <a:ext cx="0" cy="551936"/>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22" name="Connecteur droit 21">
              <a:extLst>
                <a:ext uri="{FF2B5EF4-FFF2-40B4-BE49-F238E27FC236}">
                  <a16:creationId xmlns:a16="http://schemas.microsoft.com/office/drawing/2014/main" id="{5A092B15-B391-5945-8AD9-F90156B91313}"/>
                </a:ext>
              </a:extLst>
            </p:cNvPr>
            <p:cNvCxnSpPr/>
            <p:nvPr/>
          </p:nvCxnSpPr>
          <p:spPr>
            <a:xfrm>
              <a:off x="3775586" y="160637"/>
              <a:ext cx="0" cy="551936"/>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cxnSp>
          <p:nvCxnSpPr>
            <p:cNvPr id="23" name="Connecteur droit 22">
              <a:extLst>
                <a:ext uri="{FF2B5EF4-FFF2-40B4-BE49-F238E27FC236}">
                  <a16:creationId xmlns:a16="http://schemas.microsoft.com/office/drawing/2014/main" id="{5EDF2F3A-D628-964F-835D-E64CE87E2761}"/>
                </a:ext>
              </a:extLst>
            </p:cNvPr>
            <p:cNvCxnSpPr/>
            <p:nvPr/>
          </p:nvCxnSpPr>
          <p:spPr>
            <a:xfrm>
              <a:off x="2468426" y="872907"/>
              <a:ext cx="0" cy="551936"/>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grpSp>
      <p:sp>
        <p:nvSpPr>
          <p:cNvPr id="26" name="Text Box 79">
            <a:extLst>
              <a:ext uri="{FF2B5EF4-FFF2-40B4-BE49-F238E27FC236}">
                <a16:creationId xmlns:a16="http://schemas.microsoft.com/office/drawing/2014/main" id="{AFA336AE-BB75-0448-9C51-707202FD7884}"/>
              </a:ext>
            </a:extLst>
          </p:cNvPr>
          <p:cNvSpPr txBox="1">
            <a:spLocks noChangeArrowheads="1"/>
          </p:cNvSpPr>
          <p:nvPr/>
        </p:nvSpPr>
        <p:spPr bwMode="gray">
          <a:xfrm>
            <a:off x="964181" y="1855314"/>
            <a:ext cx="1289137" cy="36933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900" b="1">
                <a:solidFill>
                  <a:srgbClr val="31859B"/>
                </a:solidFill>
                <a:latin typeface="Arial" panose="020B0604020202020204" pitchFamily="34" charset="0"/>
                <a:cs typeface="Arial" panose="020B0604020202020204" pitchFamily="34" charset="0"/>
              </a:rPr>
              <a:t>Intervention (n=271)</a:t>
            </a:r>
          </a:p>
          <a:p>
            <a:pPr eaLnBrk="1" fontAlgn="base" hangingPunct="1">
              <a:spcAft>
                <a:spcPct val="0"/>
              </a:spcAft>
            </a:pPr>
            <a:r>
              <a:rPr lang="en-GB" sz="900" b="1">
                <a:solidFill>
                  <a:srgbClr val="960059"/>
                </a:solidFill>
                <a:latin typeface="Arial" panose="020B0604020202020204" pitchFamily="34" charset="0"/>
                <a:cs typeface="Arial" panose="020B0604020202020204" pitchFamily="34" charset="0"/>
              </a:rPr>
              <a:t>Control (n=274)</a:t>
            </a:r>
            <a:endParaRPr lang="en-GB" sz="600" b="1">
              <a:solidFill>
                <a:srgbClr val="960059"/>
              </a:solidFill>
              <a:latin typeface="Arial" panose="020B0604020202020204" pitchFamily="34" charset="0"/>
              <a:cs typeface="Arial" panose="020B0604020202020204" pitchFamily="34" charset="0"/>
            </a:endParaRPr>
          </a:p>
        </p:txBody>
      </p:sp>
      <p:sp>
        <p:nvSpPr>
          <p:cNvPr id="28" name="ZoneTexte 27">
            <a:extLst>
              <a:ext uri="{FF2B5EF4-FFF2-40B4-BE49-F238E27FC236}">
                <a16:creationId xmlns:a16="http://schemas.microsoft.com/office/drawing/2014/main" id="{7ACDCA01-B981-5E45-AC7F-DE314182D2A8}"/>
              </a:ext>
            </a:extLst>
          </p:cNvPr>
          <p:cNvSpPr txBox="1"/>
          <p:nvPr/>
        </p:nvSpPr>
        <p:spPr>
          <a:xfrm>
            <a:off x="703778" y="3901301"/>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27" name="ZoneTexte 26">
            <a:extLst>
              <a:ext uri="{FF2B5EF4-FFF2-40B4-BE49-F238E27FC236}">
                <a16:creationId xmlns:a16="http://schemas.microsoft.com/office/drawing/2014/main" id="{8FF831CA-597F-444E-AB0A-4617AB23EF57}"/>
              </a:ext>
            </a:extLst>
          </p:cNvPr>
          <p:cNvSpPr txBox="1"/>
          <p:nvPr/>
        </p:nvSpPr>
        <p:spPr>
          <a:xfrm>
            <a:off x="634712" y="4019591"/>
            <a:ext cx="700066" cy="230832"/>
          </a:xfrm>
          <a:prstGeom prst="rect">
            <a:avLst/>
          </a:prstGeom>
          <a:solidFill>
            <a:schemeClr val="bg1"/>
          </a:solid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Baseline</a:t>
            </a:r>
          </a:p>
        </p:txBody>
      </p:sp>
      <p:sp>
        <p:nvSpPr>
          <p:cNvPr id="29" name="ZoneTexte 28">
            <a:extLst>
              <a:ext uri="{FF2B5EF4-FFF2-40B4-BE49-F238E27FC236}">
                <a16:creationId xmlns:a16="http://schemas.microsoft.com/office/drawing/2014/main" id="{4B464E9A-A2A8-5749-9031-2033C27ABB0F}"/>
              </a:ext>
            </a:extLst>
          </p:cNvPr>
          <p:cNvSpPr txBox="1"/>
          <p:nvPr/>
        </p:nvSpPr>
        <p:spPr>
          <a:xfrm>
            <a:off x="702103" y="1722223"/>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9AEF3D46-25B7-DC4E-B876-F75D29B5178B}"/>
              </a:ext>
            </a:extLst>
          </p:cNvPr>
          <p:cNvSpPr/>
          <p:nvPr/>
        </p:nvSpPr>
        <p:spPr>
          <a:xfrm>
            <a:off x="3632312" y="2310019"/>
            <a:ext cx="822687"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0.3%</a:t>
            </a:r>
          </a:p>
          <a:p>
            <a:pPr algn="ctr"/>
            <a:r>
              <a:rPr lang="en-US" altLang="zh-CN" sz="1000" b="1" dirty="0" err="1">
                <a:solidFill>
                  <a:prstClr val="white"/>
                </a:solidFill>
                <a:latin typeface="Arial" panose="020B0604020202020204" pitchFamily="34" charset="0"/>
                <a:cs typeface="Arial" panose="020B0604020202020204" pitchFamily="34" charset="0"/>
              </a:rPr>
              <a:t>hausse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ED6AB2C2-E41A-C44F-ACF2-F929BD88EB47}"/>
              </a:ext>
            </a:extLst>
          </p:cNvPr>
          <p:cNvSpPr/>
          <p:nvPr/>
        </p:nvSpPr>
        <p:spPr>
          <a:xfrm>
            <a:off x="3632312" y="3500399"/>
            <a:ext cx="879839"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8.9%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cxnSp>
        <p:nvCxnSpPr>
          <p:cNvPr id="32" name="Connecteur droit 31">
            <a:extLst>
              <a:ext uri="{FF2B5EF4-FFF2-40B4-BE49-F238E27FC236}">
                <a16:creationId xmlns:a16="http://schemas.microsoft.com/office/drawing/2014/main" id="{213192B4-5303-C34D-AD6F-5079BE8B090F}"/>
              </a:ext>
            </a:extLst>
          </p:cNvPr>
          <p:cNvCxnSpPr>
            <a:cxnSpLocks/>
            <a:stCxn id="31" idx="1"/>
          </p:cNvCxnSpPr>
          <p:nvPr/>
        </p:nvCxnSpPr>
        <p:spPr>
          <a:xfrm flipH="1">
            <a:off x="2636110" y="3660820"/>
            <a:ext cx="996202" cy="0"/>
          </a:xfrm>
          <a:prstGeom prst="line">
            <a:avLst/>
          </a:prstGeom>
          <a:ln w="12700">
            <a:solidFill>
              <a:schemeClr val="accent6"/>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35" name="ZoneTexte 34">
            <a:extLst>
              <a:ext uri="{FF2B5EF4-FFF2-40B4-BE49-F238E27FC236}">
                <a16:creationId xmlns:a16="http://schemas.microsoft.com/office/drawing/2014/main" id="{FC9B2443-7141-D84C-9A8F-3B703D508945}"/>
              </a:ext>
            </a:extLst>
          </p:cNvPr>
          <p:cNvSpPr txBox="1"/>
          <p:nvPr/>
        </p:nvSpPr>
        <p:spPr>
          <a:xfrm>
            <a:off x="955033" y="3620619"/>
            <a:ext cx="1298123" cy="369332"/>
          </a:xfrm>
          <a:prstGeom prst="rect">
            <a:avLst/>
          </a:prstGeom>
          <a:no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F (2.921) = 12.8895, </a:t>
            </a:r>
          </a:p>
          <a:p>
            <a:pPr algn="ctr"/>
            <a:r>
              <a:rPr lang="fr-FR" sz="900">
                <a:solidFill>
                  <a:srgbClr val="595959"/>
                </a:solidFill>
                <a:latin typeface="Arial" panose="020B0604020202020204" pitchFamily="34" charset="0"/>
                <a:cs typeface="Arial" panose="020B0604020202020204" pitchFamily="34" charset="0"/>
              </a:rPr>
              <a:t>P &lt; 0,001</a:t>
            </a:r>
          </a:p>
        </p:txBody>
      </p:sp>
      <p:grpSp>
        <p:nvGrpSpPr>
          <p:cNvPr id="47" name="Groupe 46">
            <a:extLst>
              <a:ext uri="{FF2B5EF4-FFF2-40B4-BE49-F238E27FC236}">
                <a16:creationId xmlns:a16="http://schemas.microsoft.com/office/drawing/2014/main" id="{FE535ED8-CC29-364A-852D-D43312B196EF}"/>
              </a:ext>
            </a:extLst>
          </p:cNvPr>
          <p:cNvGrpSpPr/>
          <p:nvPr/>
        </p:nvGrpSpPr>
        <p:grpSpPr>
          <a:xfrm>
            <a:off x="5189101" y="1953055"/>
            <a:ext cx="2594919" cy="1948246"/>
            <a:chOff x="5247503" y="1837726"/>
            <a:chExt cx="2594919" cy="2249510"/>
          </a:xfrm>
        </p:grpSpPr>
        <p:sp>
          <p:nvSpPr>
            <p:cNvPr id="34" name="Forme libre 33">
              <a:extLst>
                <a:ext uri="{FF2B5EF4-FFF2-40B4-BE49-F238E27FC236}">
                  <a16:creationId xmlns:a16="http://schemas.microsoft.com/office/drawing/2014/main" id="{69E618B5-8521-D84A-A80D-E062EEA7A081}"/>
                </a:ext>
              </a:extLst>
            </p:cNvPr>
            <p:cNvSpPr/>
            <p:nvPr/>
          </p:nvSpPr>
          <p:spPr>
            <a:xfrm>
              <a:off x="5247503" y="2339546"/>
              <a:ext cx="2529016" cy="601362"/>
            </a:xfrm>
            <a:custGeom>
              <a:avLst/>
              <a:gdLst>
                <a:gd name="connsiteX0" fmla="*/ 0 w 2529016"/>
                <a:gd name="connsiteY0" fmla="*/ 601362 h 601362"/>
                <a:gd name="connsiteX1" fmla="*/ 1252151 w 2529016"/>
                <a:gd name="connsiteY1" fmla="*/ 0 h 601362"/>
                <a:gd name="connsiteX2" fmla="*/ 2529016 w 2529016"/>
                <a:gd name="connsiteY2" fmla="*/ 156519 h 601362"/>
              </a:gdLst>
              <a:ahLst/>
              <a:cxnLst>
                <a:cxn ang="0">
                  <a:pos x="connsiteX0" y="connsiteY0"/>
                </a:cxn>
                <a:cxn ang="0">
                  <a:pos x="connsiteX1" y="connsiteY1"/>
                </a:cxn>
                <a:cxn ang="0">
                  <a:pos x="connsiteX2" y="connsiteY2"/>
                </a:cxn>
              </a:cxnLst>
              <a:rect l="l" t="t" r="r" b="b"/>
              <a:pathLst>
                <a:path w="2529016" h="601362">
                  <a:moveTo>
                    <a:pt x="0" y="601362"/>
                  </a:moveTo>
                  <a:lnTo>
                    <a:pt x="1252151" y="0"/>
                  </a:lnTo>
                  <a:lnTo>
                    <a:pt x="2529016" y="156519"/>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6" name="Forme libre 35">
              <a:extLst>
                <a:ext uri="{FF2B5EF4-FFF2-40B4-BE49-F238E27FC236}">
                  <a16:creationId xmlns:a16="http://schemas.microsoft.com/office/drawing/2014/main" id="{F57A9CCC-752D-DD47-AAF3-910CC86347BF}"/>
                </a:ext>
              </a:extLst>
            </p:cNvPr>
            <p:cNvSpPr/>
            <p:nvPr/>
          </p:nvSpPr>
          <p:spPr>
            <a:xfrm>
              <a:off x="5255741" y="2949146"/>
              <a:ext cx="2586681" cy="650789"/>
            </a:xfrm>
            <a:custGeom>
              <a:avLst/>
              <a:gdLst>
                <a:gd name="connsiteX0" fmla="*/ 0 w 2586681"/>
                <a:gd name="connsiteY0" fmla="*/ 0 h 650789"/>
                <a:gd name="connsiteX1" fmla="*/ 1334529 w 2586681"/>
                <a:gd name="connsiteY1" fmla="*/ 634313 h 650789"/>
                <a:gd name="connsiteX2" fmla="*/ 2586681 w 2586681"/>
                <a:gd name="connsiteY2" fmla="*/ 650789 h 650789"/>
              </a:gdLst>
              <a:ahLst/>
              <a:cxnLst>
                <a:cxn ang="0">
                  <a:pos x="connsiteX0" y="connsiteY0"/>
                </a:cxn>
                <a:cxn ang="0">
                  <a:pos x="connsiteX1" y="connsiteY1"/>
                </a:cxn>
                <a:cxn ang="0">
                  <a:pos x="connsiteX2" y="connsiteY2"/>
                </a:cxn>
              </a:cxnLst>
              <a:rect l="l" t="t" r="r" b="b"/>
              <a:pathLst>
                <a:path w="2586681" h="650789">
                  <a:moveTo>
                    <a:pt x="0" y="0"/>
                  </a:moveTo>
                  <a:lnTo>
                    <a:pt x="1334529" y="634313"/>
                  </a:lnTo>
                  <a:lnTo>
                    <a:pt x="2586681" y="650789"/>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40" name="Connecteur droit 39">
              <a:extLst>
                <a:ext uri="{FF2B5EF4-FFF2-40B4-BE49-F238E27FC236}">
                  <a16:creationId xmlns:a16="http://schemas.microsoft.com/office/drawing/2014/main" id="{5A8C390A-666B-5542-A7C2-14C91A4AD9AF}"/>
                </a:ext>
              </a:extLst>
            </p:cNvPr>
            <p:cNvCxnSpPr>
              <a:cxnSpLocks/>
            </p:cNvCxnSpPr>
            <p:nvPr/>
          </p:nvCxnSpPr>
          <p:spPr>
            <a:xfrm>
              <a:off x="6565557" y="3071784"/>
              <a:ext cx="0" cy="945020"/>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41" name="Connecteur droit 40">
              <a:extLst>
                <a:ext uri="{FF2B5EF4-FFF2-40B4-BE49-F238E27FC236}">
                  <a16:creationId xmlns:a16="http://schemas.microsoft.com/office/drawing/2014/main" id="{9858DB89-1CC4-7148-9898-F6714D519618}"/>
                </a:ext>
              </a:extLst>
            </p:cNvPr>
            <p:cNvCxnSpPr>
              <a:cxnSpLocks/>
            </p:cNvCxnSpPr>
            <p:nvPr/>
          </p:nvCxnSpPr>
          <p:spPr>
            <a:xfrm>
              <a:off x="6508400" y="1837726"/>
              <a:ext cx="0" cy="957101"/>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cxnSp>
          <p:nvCxnSpPr>
            <p:cNvPr id="45" name="Connecteur droit 44">
              <a:extLst>
                <a:ext uri="{FF2B5EF4-FFF2-40B4-BE49-F238E27FC236}">
                  <a16:creationId xmlns:a16="http://schemas.microsoft.com/office/drawing/2014/main" id="{71834D96-1807-6940-8086-C55EF160BC00}"/>
                </a:ext>
              </a:extLst>
            </p:cNvPr>
            <p:cNvCxnSpPr>
              <a:cxnSpLocks/>
            </p:cNvCxnSpPr>
            <p:nvPr/>
          </p:nvCxnSpPr>
          <p:spPr>
            <a:xfrm>
              <a:off x="7833676" y="3142216"/>
              <a:ext cx="0" cy="945020"/>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46" name="Connecteur droit 45">
              <a:extLst>
                <a:ext uri="{FF2B5EF4-FFF2-40B4-BE49-F238E27FC236}">
                  <a16:creationId xmlns:a16="http://schemas.microsoft.com/office/drawing/2014/main" id="{51F89E6A-F678-7548-B658-6DAC0E8F45D3}"/>
                </a:ext>
              </a:extLst>
            </p:cNvPr>
            <p:cNvCxnSpPr>
              <a:cxnSpLocks/>
            </p:cNvCxnSpPr>
            <p:nvPr/>
          </p:nvCxnSpPr>
          <p:spPr>
            <a:xfrm>
              <a:off x="7776519" y="2007031"/>
              <a:ext cx="0" cy="957101"/>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grpSp>
      <p:sp>
        <p:nvSpPr>
          <p:cNvPr id="48" name="Rectangle 47">
            <a:extLst>
              <a:ext uri="{FF2B5EF4-FFF2-40B4-BE49-F238E27FC236}">
                <a16:creationId xmlns:a16="http://schemas.microsoft.com/office/drawing/2014/main" id="{6D023976-559C-B84E-A854-2799FC41C15F}"/>
              </a:ext>
            </a:extLst>
          </p:cNvPr>
          <p:cNvSpPr/>
          <p:nvPr/>
        </p:nvSpPr>
        <p:spPr>
          <a:xfrm>
            <a:off x="7861884" y="2375391"/>
            <a:ext cx="832247"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1.6% </a:t>
            </a:r>
            <a:r>
              <a:rPr lang="en-US" altLang="zh-CN" sz="1000" b="1" dirty="0" err="1">
                <a:solidFill>
                  <a:prstClr val="white"/>
                </a:solidFill>
                <a:latin typeface="Arial" panose="020B0604020202020204" pitchFamily="34" charset="0"/>
                <a:cs typeface="Arial" panose="020B0604020202020204" pitchFamily="34" charset="0"/>
              </a:rPr>
              <a:t>hausse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49" name="Rectangle 48">
            <a:extLst>
              <a:ext uri="{FF2B5EF4-FFF2-40B4-BE49-F238E27FC236}">
                <a16:creationId xmlns:a16="http://schemas.microsoft.com/office/drawing/2014/main" id="{F6025377-4F8F-0C49-A718-54BFCBA93BCE}"/>
              </a:ext>
            </a:extLst>
          </p:cNvPr>
          <p:cNvSpPr/>
          <p:nvPr/>
        </p:nvSpPr>
        <p:spPr>
          <a:xfrm>
            <a:off x="7861884" y="3325542"/>
            <a:ext cx="832241"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2.7%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50" name="Text Box 79">
            <a:extLst>
              <a:ext uri="{FF2B5EF4-FFF2-40B4-BE49-F238E27FC236}">
                <a16:creationId xmlns:a16="http://schemas.microsoft.com/office/drawing/2014/main" id="{4382334D-780A-614E-AB8D-683996359F84}"/>
              </a:ext>
            </a:extLst>
          </p:cNvPr>
          <p:cNvSpPr txBox="1">
            <a:spLocks noChangeArrowheads="1"/>
          </p:cNvSpPr>
          <p:nvPr/>
        </p:nvSpPr>
        <p:spPr bwMode="gray">
          <a:xfrm>
            <a:off x="5225014" y="1857991"/>
            <a:ext cx="1289137" cy="36933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900" b="1">
                <a:solidFill>
                  <a:srgbClr val="31859B"/>
                </a:solidFill>
                <a:latin typeface="Arial" panose="020B0604020202020204" pitchFamily="34" charset="0"/>
                <a:cs typeface="Arial" panose="020B0604020202020204" pitchFamily="34" charset="0"/>
              </a:rPr>
              <a:t>Intervention (n=120)</a:t>
            </a:r>
          </a:p>
          <a:p>
            <a:pPr eaLnBrk="1" fontAlgn="base" hangingPunct="1">
              <a:spcAft>
                <a:spcPct val="0"/>
              </a:spcAft>
            </a:pPr>
            <a:r>
              <a:rPr lang="en-GB" sz="900" b="1">
                <a:solidFill>
                  <a:srgbClr val="960059"/>
                </a:solidFill>
                <a:latin typeface="Arial" panose="020B0604020202020204" pitchFamily="34" charset="0"/>
                <a:cs typeface="Arial" panose="020B0604020202020204" pitchFamily="34" charset="0"/>
              </a:rPr>
              <a:t>Control (n=122)</a:t>
            </a:r>
            <a:endParaRPr lang="en-GB" sz="600" b="1">
              <a:solidFill>
                <a:srgbClr val="960059"/>
              </a:solidFill>
              <a:latin typeface="Arial" panose="020B0604020202020204" pitchFamily="34" charset="0"/>
              <a:cs typeface="Arial" panose="020B0604020202020204" pitchFamily="34" charset="0"/>
            </a:endParaRPr>
          </a:p>
        </p:txBody>
      </p:sp>
      <p:sp>
        <p:nvSpPr>
          <p:cNvPr id="51" name="ZoneTexte 50">
            <a:extLst>
              <a:ext uri="{FF2B5EF4-FFF2-40B4-BE49-F238E27FC236}">
                <a16:creationId xmlns:a16="http://schemas.microsoft.com/office/drawing/2014/main" id="{47E19591-9C2A-8E48-ABFD-26D7013E64D8}"/>
              </a:ext>
            </a:extLst>
          </p:cNvPr>
          <p:cNvSpPr txBox="1"/>
          <p:nvPr/>
        </p:nvSpPr>
        <p:spPr>
          <a:xfrm>
            <a:off x="5225014" y="3620619"/>
            <a:ext cx="1288975" cy="369332"/>
          </a:xfrm>
          <a:prstGeom prst="rect">
            <a:avLst/>
          </a:prstGeom>
          <a:no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F (2.410) = 7.1217, </a:t>
            </a:r>
          </a:p>
          <a:p>
            <a:pPr algn="ctr"/>
            <a:r>
              <a:rPr lang="fr-FR" sz="900">
                <a:solidFill>
                  <a:srgbClr val="595959"/>
                </a:solidFill>
                <a:latin typeface="Arial" panose="020B0604020202020204" pitchFamily="34" charset="0"/>
                <a:cs typeface="Arial" panose="020B0604020202020204" pitchFamily="34" charset="0"/>
              </a:rPr>
              <a:t>P &lt; 0,001</a:t>
            </a:r>
          </a:p>
        </p:txBody>
      </p:sp>
      <p:sp>
        <p:nvSpPr>
          <p:cNvPr id="54" name="ZoneTexte 53">
            <a:extLst>
              <a:ext uri="{FF2B5EF4-FFF2-40B4-BE49-F238E27FC236}">
                <a16:creationId xmlns:a16="http://schemas.microsoft.com/office/drawing/2014/main" id="{02D27BC6-98A2-514F-BFE3-790D3EA6D38E}"/>
              </a:ext>
            </a:extLst>
          </p:cNvPr>
          <p:cNvSpPr txBox="1"/>
          <p:nvPr/>
        </p:nvSpPr>
        <p:spPr>
          <a:xfrm>
            <a:off x="4958070" y="3913545"/>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55" name="ZoneTexte 54">
            <a:extLst>
              <a:ext uri="{FF2B5EF4-FFF2-40B4-BE49-F238E27FC236}">
                <a16:creationId xmlns:a16="http://schemas.microsoft.com/office/drawing/2014/main" id="{6D918A1A-779C-FD4C-9195-ED83CC49D43F}"/>
              </a:ext>
            </a:extLst>
          </p:cNvPr>
          <p:cNvSpPr txBox="1"/>
          <p:nvPr/>
        </p:nvSpPr>
        <p:spPr>
          <a:xfrm>
            <a:off x="4889004" y="4031835"/>
            <a:ext cx="700066" cy="230832"/>
          </a:xfrm>
          <a:prstGeom prst="rect">
            <a:avLst/>
          </a:prstGeom>
          <a:solidFill>
            <a:schemeClr val="bg1"/>
          </a:solid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Baseline</a:t>
            </a:r>
          </a:p>
        </p:txBody>
      </p:sp>
      <p:sp>
        <p:nvSpPr>
          <p:cNvPr id="56" name="ZoneTexte 55">
            <a:extLst>
              <a:ext uri="{FF2B5EF4-FFF2-40B4-BE49-F238E27FC236}">
                <a16:creationId xmlns:a16="http://schemas.microsoft.com/office/drawing/2014/main" id="{4F3CFBDF-BDAD-9A4F-AE5E-B00A376C05D7}"/>
              </a:ext>
            </a:extLst>
          </p:cNvPr>
          <p:cNvSpPr txBox="1"/>
          <p:nvPr/>
        </p:nvSpPr>
        <p:spPr>
          <a:xfrm>
            <a:off x="4956395" y="1734467"/>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261210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168064" y="748765"/>
            <a:ext cx="8975936" cy="400110"/>
          </a:xfrm>
        </p:spPr>
        <p:txBody>
          <a:bodyPr/>
          <a:lstStyle/>
          <a:p>
            <a:r>
              <a:rPr lang="fr-FR" sz="2000"/>
              <a:t>Evolution de la VO2max selon pratique de l’AP, </a:t>
            </a:r>
            <a:r>
              <a:rPr lang="fr-FR" sz="2000" err="1"/>
              <a:t>ptes</a:t>
            </a:r>
            <a:r>
              <a:rPr lang="fr-FR" sz="2000"/>
              <a:t> sous chimiothérapie </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126</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Thune I. et al., SABCS 2018, GS5-02</a:t>
            </a:r>
          </a:p>
        </p:txBody>
      </p:sp>
      <p:graphicFrame>
        <p:nvGraphicFramePr>
          <p:cNvPr id="6" name="Graphique 5">
            <a:extLst>
              <a:ext uri="{FF2B5EF4-FFF2-40B4-BE49-F238E27FC236}">
                <a16:creationId xmlns:a16="http://schemas.microsoft.com/office/drawing/2014/main" id="{FE53FC81-264C-E145-87A1-AC096F4E8735}"/>
              </a:ext>
            </a:extLst>
          </p:cNvPr>
          <p:cNvGraphicFramePr/>
          <p:nvPr>
            <p:extLst/>
          </p:nvPr>
        </p:nvGraphicFramePr>
        <p:xfrm>
          <a:off x="638698" y="1767151"/>
          <a:ext cx="3136888" cy="2566219"/>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à coins arrondis 6">
            <a:extLst>
              <a:ext uri="{FF2B5EF4-FFF2-40B4-BE49-F238E27FC236}">
                <a16:creationId xmlns:a16="http://schemas.microsoft.com/office/drawing/2014/main" id="{DA083FFB-FB04-AC45-A446-EB7C518B5E33}"/>
              </a:ext>
            </a:extLst>
          </p:cNvPr>
          <p:cNvSpPr/>
          <p:nvPr/>
        </p:nvSpPr>
        <p:spPr>
          <a:xfrm>
            <a:off x="409273" y="1510498"/>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ZoneTexte 7">
            <a:extLst>
              <a:ext uri="{FF2B5EF4-FFF2-40B4-BE49-F238E27FC236}">
                <a16:creationId xmlns:a16="http://schemas.microsoft.com/office/drawing/2014/main" id="{B24039BA-1CE5-FC41-85DE-695A89B91C0D}"/>
              </a:ext>
            </a:extLst>
          </p:cNvPr>
          <p:cNvSpPr txBox="1"/>
          <p:nvPr/>
        </p:nvSpPr>
        <p:spPr>
          <a:xfrm>
            <a:off x="984745" y="1343463"/>
            <a:ext cx="2976392"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Toutes chimiothérapies (n=295)</a:t>
            </a:r>
          </a:p>
        </p:txBody>
      </p:sp>
      <p:sp>
        <p:nvSpPr>
          <p:cNvPr id="12" name="Rectangle à coins arrondis 11">
            <a:extLst>
              <a:ext uri="{FF2B5EF4-FFF2-40B4-BE49-F238E27FC236}">
                <a16:creationId xmlns:a16="http://schemas.microsoft.com/office/drawing/2014/main" id="{29A330B5-DEFA-EF4B-91A3-659C10B2A017}"/>
              </a:ext>
            </a:extLst>
          </p:cNvPr>
          <p:cNvSpPr/>
          <p:nvPr/>
        </p:nvSpPr>
        <p:spPr>
          <a:xfrm>
            <a:off x="4598770" y="1510498"/>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13" name="Graphique 12">
            <a:extLst>
              <a:ext uri="{FF2B5EF4-FFF2-40B4-BE49-F238E27FC236}">
                <a16:creationId xmlns:a16="http://schemas.microsoft.com/office/drawing/2014/main" id="{1AEA9A3B-E7EB-044D-A174-768931D2B365}"/>
              </a:ext>
            </a:extLst>
          </p:cNvPr>
          <p:cNvGraphicFramePr/>
          <p:nvPr>
            <p:extLst/>
          </p:nvPr>
        </p:nvGraphicFramePr>
        <p:xfrm>
          <a:off x="4893437" y="1769419"/>
          <a:ext cx="3136888" cy="2566219"/>
        </p:xfrm>
        <a:graphic>
          <a:graphicData uri="http://schemas.openxmlformats.org/drawingml/2006/chart">
            <c:chart xmlns:c="http://schemas.openxmlformats.org/drawingml/2006/chart" xmlns:r="http://schemas.openxmlformats.org/officeDocument/2006/relationships" r:id="rId3"/>
          </a:graphicData>
        </a:graphic>
      </p:graphicFrame>
      <p:sp>
        <p:nvSpPr>
          <p:cNvPr id="14" name="ZoneTexte 13">
            <a:extLst>
              <a:ext uri="{FF2B5EF4-FFF2-40B4-BE49-F238E27FC236}">
                <a16:creationId xmlns:a16="http://schemas.microsoft.com/office/drawing/2014/main" id="{6406CC6A-7EBC-144B-879B-1AEF0F2B2E96}"/>
              </a:ext>
            </a:extLst>
          </p:cNvPr>
          <p:cNvSpPr txBox="1"/>
          <p:nvPr/>
        </p:nvSpPr>
        <p:spPr>
          <a:xfrm rot="16200000">
            <a:off x="-551457" y="2832326"/>
            <a:ext cx="2256554" cy="253916"/>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Changement VO</a:t>
            </a:r>
            <a:r>
              <a:rPr lang="fr-FR" sz="1050" baseline="30000" dirty="0">
                <a:solidFill>
                  <a:srgbClr val="595959"/>
                </a:solidFill>
                <a:latin typeface="Arial" panose="020B0604020202020204" pitchFamily="34" charset="0"/>
                <a:cs typeface="Arial" panose="020B0604020202020204" pitchFamily="34" charset="0"/>
              </a:rPr>
              <a:t>2max</a:t>
            </a:r>
            <a:r>
              <a:rPr lang="fr-FR" sz="1050" dirty="0">
                <a:solidFill>
                  <a:srgbClr val="595959"/>
                </a:solidFill>
                <a:latin typeface="Arial" panose="020B0604020202020204" pitchFamily="34" charset="0"/>
                <a:cs typeface="Arial" panose="020B0604020202020204" pitchFamily="34" charset="0"/>
              </a:rPr>
              <a:t> ()ml kg</a:t>
            </a:r>
            <a:r>
              <a:rPr lang="fr-FR" sz="1050" baseline="30000" dirty="0">
                <a:solidFill>
                  <a:srgbClr val="595959"/>
                </a:solidFill>
                <a:latin typeface="Arial" panose="020B0604020202020204" pitchFamily="34" charset="0"/>
                <a:cs typeface="Arial" panose="020B0604020202020204" pitchFamily="34" charset="0"/>
              </a:rPr>
              <a:t>-1</a:t>
            </a:r>
            <a:r>
              <a:rPr lang="fr-FR" sz="1050" dirty="0">
                <a:solidFill>
                  <a:srgbClr val="595959"/>
                </a:solidFill>
                <a:latin typeface="Arial" panose="020B0604020202020204" pitchFamily="34" charset="0"/>
                <a:cs typeface="Arial" panose="020B0604020202020204" pitchFamily="34" charset="0"/>
              </a:rPr>
              <a:t> min</a:t>
            </a:r>
            <a:r>
              <a:rPr lang="fr-FR" sz="1050" baseline="30000" dirty="0">
                <a:solidFill>
                  <a:srgbClr val="595959"/>
                </a:solidFill>
                <a:latin typeface="Arial" panose="020B0604020202020204" pitchFamily="34" charset="0"/>
                <a:cs typeface="Arial" panose="020B0604020202020204" pitchFamily="34" charset="0"/>
              </a:rPr>
              <a:t>-1</a:t>
            </a:r>
          </a:p>
        </p:txBody>
      </p:sp>
      <p:sp>
        <p:nvSpPr>
          <p:cNvPr id="15" name="ZoneTexte 14">
            <a:extLst>
              <a:ext uri="{FF2B5EF4-FFF2-40B4-BE49-F238E27FC236}">
                <a16:creationId xmlns:a16="http://schemas.microsoft.com/office/drawing/2014/main" id="{F5FCF3CA-5328-0440-9623-534428A877B1}"/>
              </a:ext>
            </a:extLst>
          </p:cNvPr>
          <p:cNvSpPr txBox="1"/>
          <p:nvPr/>
        </p:nvSpPr>
        <p:spPr>
          <a:xfrm>
            <a:off x="877480" y="4202565"/>
            <a:ext cx="264246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16" name="ZoneTexte 15">
            <a:extLst>
              <a:ext uri="{FF2B5EF4-FFF2-40B4-BE49-F238E27FC236}">
                <a16:creationId xmlns:a16="http://schemas.microsoft.com/office/drawing/2014/main" id="{14C06133-C8B2-D041-A1B6-B96BFE610908}"/>
              </a:ext>
            </a:extLst>
          </p:cNvPr>
          <p:cNvSpPr txBox="1"/>
          <p:nvPr/>
        </p:nvSpPr>
        <p:spPr>
          <a:xfrm rot="16200000">
            <a:off x="3638040" y="2832326"/>
            <a:ext cx="2256554" cy="253916"/>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Changement VO</a:t>
            </a:r>
            <a:r>
              <a:rPr lang="fr-FR" sz="1050" baseline="30000" dirty="0">
                <a:solidFill>
                  <a:srgbClr val="595959"/>
                </a:solidFill>
                <a:latin typeface="Arial" panose="020B0604020202020204" pitchFamily="34" charset="0"/>
                <a:cs typeface="Arial" panose="020B0604020202020204" pitchFamily="34" charset="0"/>
              </a:rPr>
              <a:t>2max</a:t>
            </a:r>
            <a:r>
              <a:rPr lang="fr-FR" sz="1050" dirty="0">
                <a:solidFill>
                  <a:srgbClr val="595959"/>
                </a:solidFill>
                <a:latin typeface="Arial" panose="020B0604020202020204" pitchFamily="34" charset="0"/>
                <a:cs typeface="Arial" panose="020B0604020202020204" pitchFamily="34" charset="0"/>
              </a:rPr>
              <a:t> ()ml kg</a:t>
            </a:r>
            <a:r>
              <a:rPr lang="fr-FR" sz="1050" baseline="30000" dirty="0">
                <a:solidFill>
                  <a:srgbClr val="595959"/>
                </a:solidFill>
                <a:latin typeface="Arial" panose="020B0604020202020204" pitchFamily="34" charset="0"/>
                <a:cs typeface="Arial" panose="020B0604020202020204" pitchFamily="34" charset="0"/>
              </a:rPr>
              <a:t>-1</a:t>
            </a:r>
            <a:r>
              <a:rPr lang="fr-FR" sz="1050" dirty="0">
                <a:solidFill>
                  <a:srgbClr val="595959"/>
                </a:solidFill>
                <a:latin typeface="Arial" panose="020B0604020202020204" pitchFamily="34" charset="0"/>
                <a:cs typeface="Arial" panose="020B0604020202020204" pitchFamily="34" charset="0"/>
              </a:rPr>
              <a:t> min</a:t>
            </a:r>
            <a:r>
              <a:rPr lang="fr-FR" sz="1050" baseline="30000" dirty="0">
                <a:solidFill>
                  <a:srgbClr val="595959"/>
                </a:solidFill>
                <a:latin typeface="Arial" panose="020B0604020202020204" pitchFamily="34" charset="0"/>
                <a:cs typeface="Arial" panose="020B0604020202020204" pitchFamily="34" charset="0"/>
              </a:rPr>
              <a:t>-1</a:t>
            </a:r>
          </a:p>
        </p:txBody>
      </p:sp>
      <p:sp>
        <p:nvSpPr>
          <p:cNvPr id="17" name="ZoneTexte 16">
            <a:extLst>
              <a:ext uri="{FF2B5EF4-FFF2-40B4-BE49-F238E27FC236}">
                <a16:creationId xmlns:a16="http://schemas.microsoft.com/office/drawing/2014/main" id="{882CE6FB-E5D6-5840-875B-D296B74D4A63}"/>
              </a:ext>
            </a:extLst>
          </p:cNvPr>
          <p:cNvSpPr txBox="1"/>
          <p:nvPr/>
        </p:nvSpPr>
        <p:spPr>
          <a:xfrm>
            <a:off x="5066977" y="4202565"/>
            <a:ext cx="2642468"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temps (mois)</a:t>
            </a:r>
          </a:p>
        </p:txBody>
      </p:sp>
      <p:sp>
        <p:nvSpPr>
          <p:cNvPr id="11" name="ZoneTexte 10">
            <a:extLst>
              <a:ext uri="{FF2B5EF4-FFF2-40B4-BE49-F238E27FC236}">
                <a16:creationId xmlns:a16="http://schemas.microsoft.com/office/drawing/2014/main" id="{57A2E0BF-067E-3A4D-BA27-58A0659B46E6}"/>
              </a:ext>
            </a:extLst>
          </p:cNvPr>
          <p:cNvSpPr txBox="1"/>
          <p:nvPr/>
        </p:nvSpPr>
        <p:spPr>
          <a:xfrm>
            <a:off x="5184217" y="1343463"/>
            <a:ext cx="2966873"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Chimio avec </a:t>
            </a:r>
            <a:r>
              <a:rPr lang="fr-FR" sz="1400" b="1" err="1">
                <a:solidFill>
                  <a:srgbClr val="1F497D"/>
                </a:solidFill>
                <a:latin typeface="Arial" panose="020B0604020202020204" pitchFamily="34" charset="0"/>
                <a:cs typeface="Arial" panose="020B0604020202020204" pitchFamily="34" charset="0"/>
              </a:rPr>
              <a:t>taxanes</a:t>
            </a:r>
            <a:r>
              <a:rPr lang="fr-FR" sz="1400" b="1">
                <a:solidFill>
                  <a:srgbClr val="1F497D"/>
                </a:solidFill>
                <a:latin typeface="Arial" panose="020B0604020202020204" pitchFamily="34" charset="0"/>
                <a:cs typeface="Arial" panose="020B0604020202020204" pitchFamily="34" charset="0"/>
              </a:rPr>
              <a:t> (n=212)</a:t>
            </a:r>
          </a:p>
        </p:txBody>
      </p:sp>
      <p:sp>
        <p:nvSpPr>
          <p:cNvPr id="26" name="Text Box 79">
            <a:extLst>
              <a:ext uri="{FF2B5EF4-FFF2-40B4-BE49-F238E27FC236}">
                <a16:creationId xmlns:a16="http://schemas.microsoft.com/office/drawing/2014/main" id="{AFA336AE-BB75-0448-9C51-707202FD7884}"/>
              </a:ext>
            </a:extLst>
          </p:cNvPr>
          <p:cNvSpPr txBox="1">
            <a:spLocks noChangeArrowheads="1"/>
          </p:cNvSpPr>
          <p:nvPr/>
        </p:nvSpPr>
        <p:spPr bwMode="gray">
          <a:xfrm>
            <a:off x="964181" y="1855314"/>
            <a:ext cx="1289137" cy="36933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900" b="1">
                <a:solidFill>
                  <a:srgbClr val="31859B"/>
                </a:solidFill>
                <a:latin typeface="Arial" panose="020B0604020202020204" pitchFamily="34" charset="0"/>
                <a:cs typeface="Arial" panose="020B0604020202020204" pitchFamily="34" charset="0"/>
              </a:rPr>
              <a:t>Intervention (n=147)</a:t>
            </a:r>
          </a:p>
          <a:p>
            <a:pPr eaLnBrk="1" fontAlgn="base" hangingPunct="1">
              <a:spcAft>
                <a:spcPct val="0"/>
              </a:spcAft>
            </a:pPr>
            <a:r>
              <a:rPr lang="en-GB" sz="900" b="1">
                <a:solidFill>
                  <a:srgbClr val="960059"/>
                </a:solidFill>
                <a:latin typeface="Arial" panose="020B0604020202020204" pitchFamily="34" charset="0"/>
                <a:cs typeface="Arial" panose="020B0604020202020204" pitchFamily="34" charset="0"/>
              </a:rPr>
              <a:t>Control (n=148)</a:t>
            </a:r>
            <a:endParaRPr lang="en-GB" sz="600" b="1">
              <a:solidFill>
                <a:srgbClr val="960059"/>
              </a:solidFill>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9AEF3D46-25B7-DC4E-B876-F75D29B5178B}"/>
              </a:ext>
            </a:extLst>
          </p:cNvPr>
          <p:cNvSpPr/>
          <p:nvPr/>
        </p:nvSpPr>
        <p:spPr>
          <a:xfrm>
            <a:off x="3632313" y="2202702"/>
            <a:ext cx="769484"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0,8% </a:t>
            </a:r>
            <a:r>
              <a:rPr lang="en-US" altLang="zh-CN" sz="1000" b="1" dirty="0" err="1">
                <a:solidFill>
                  <a:prstClr val="white"/>
                </a:solidFill>
                <a:latin typeface="Arial" panose="020B0604020202020204" pitchFamily="34" charset="0"/>
                <a:cs typeface="Arial" panose="020B0604020202020204" pitchFamily="34" charset="0"/>
              </a:rPr>
              <a:t>hausse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ED6AB2C2-E41A-C44F-ACF2-F929BD88EB47}"/>
              </a:ext>
            </a:extLst>
          </p:cNvPr>
          <p:cNvSpPr/>
          <p:nvPr/>
        </p:nvSpPr>
        <p:spPr>
          <a:xfrm>
            <a:off x="3632313" y="3569218"/>
            <a:ext cx="769484"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14.3%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cxnSp>
        <p:nvCxnSpPr>
          <p:cNvPr id="32" name="Connecteur droit 31">
            <a:extLst>
              <a:ext uri="{FF2B5EF4-FFF2-40B4-BE49-F238E27FC236}">
                <a16:creationId xmlns:a16="http://schemas.microsoft.com/office/drawing/2014/main" id="{213192B4-5303-C34D-AD6F-5079BE8B090F}"/>
              </a:ext>
            </a:extLst>
          </p:cNvPr>
          <p:cNvCxnSpPr>
            <a:cxnSpLocks/>
            <a:stCxn id="31" idx="1"/>
          </p:cNvCxnSpPr>
          <p:nvPr/>
        </p:nvCxnSpPr>
        <p:spPr>
          <a:xfrm flipH="1">
            <a:off x="2636108" y="3729639"/>
            <a:ext cx="996205" cy="0"/>
          </a:xfrm>
          <a:prstGeom prst="line">
            <a:avLst/>
          </a:prstGeom>
          <a:ln w="12700">
            <a:solidFill>
              <a:schemeClr val="accent6"/>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35" name="ZoneTexte 34">
            <a:extLst>
              <a:ext uri="{FF2B5EF4-FFF2-40B4-BE49-F238E27FC236}">
                <a16:creationId xmlns:a16="http://schemas.microsoft.com/office/drawing/2014/main" id="{FC9B2443-7141-D84C-9A8F-3B703D508945}"/>
              </a:ext>
            </a:extLst>
          </p:cNvPr>
          <p:cNvSpPr txBox="1"/>
          <p:nvPr/>
        </p:nvSpPr>
        <p:spPr>
          <a:xfrm>
            <a:off x="955033" y="3620619"/>
            <a:ext cx="1298123" cy="369332"/>
          </a:xfrm>
          <a:prstGeom prst="rect">
            <a:avLst/>
          </a:prstGeom>
          <a:no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F (2.501) = 7.6239, </a:t>
            </a:r>
          </a:p>
          <a:p>
            <a:pPr algn="ctr"/>
            <a:r>
              <a:rPr lang="fr-FR" sz="900">
                <a:solidFill>
                  <a:srgbClr val="595959"/>
                </a:solidFill>
                <a:latin typeface="Arial" panose="020B0604020202020204" pitchFamily="34" charset="0"/>
                <a:cs typeface="Arial" panose="020B0604020202020204" pitchFamily="34" charset="0"/>
              </a:rPr>
              <a:t>P &lt; 0,001</a:t>
            </a:r>
          </a:p>
        </p:txBody>
      </p:sp>
      <p:sp>
        <p:nvSpPr>
          <p:cNvPr id="48" name="Rectangle 47">
            <a:extLst>
              <a:ext uri="{FF2B5EF4-FFF2-40B4-BE49-F238E27FC236}">
                <a16:creationId xmlns:a16="http://schemas.microsoft.com/office/drawing/2014/main" id="{6D023976-559C-B84E-A854-2799FC41C15F}"/>
              </a:ext>
            </a:extLst>
          </p:cNvPr>
          <p:cNvSpPr/>
          <p:nvPr/>
        </p:nvSpPr>
        <p:spPr>
          <a:xfrm>
            <a:off x="7861885" y="2238986"/>
            <a:ext cx="769484" cy="326408"/>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1.4% </a:t>
            </a:r>
            <a:r>
              <a:rPr lang="en-US" altLang="zh-CN" sz="1000" b="1" dirty="0" err="1">
                <a:solidFill>
                  <a:prstClr val="white"/>
                </a:solidFill>
                <a:latin typeface="Arial" panose="020B0604020202020204" pitchFamily="34" charset="0"/>
                <a:cs typeface="Arial" panose="020B0604020202020204" pitchFamily="34" charset="0"/>
              </a:rPr>
              <a:t>hausse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49" name="Rectangle 48">
            <a:extLst>
              <a:ext uri="{FF2B5EF4-FFF2-40B4-BE49-F238E27FC236}">
                <a16:creationId xmlns:a16="http://schemas.microsoft.com/office/drawing/2014/main" id="{F6025377-4F8F-0C49-A718-54BFCBA93BCE}"/>
              </a:ext>
            </a:extLst>
          </p:cNvPr>
          <p:cNvSpPr/>
          <p:nvPr/>
        </p:nvSpPr>
        <p:spPr>
          <a:xfrm>
            <a:off x="7861885" y="2698739"/>
            <a:ext cx="769484"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7.3%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50" name="Text Box 79">
            <a:extLst>
              <a:ext uri="{FF2B5EF4-FFF2-40B4-BE49-F238E27FC236}">
                <a16:creationId xmlns:a16="http://schemas.microsoft.com/office/drawing/2014/main" id="{4382334D-780A-614E-AB8D-683996359F84}"/>
              </a:ext>
            </a:extLst>
          </p:cNvPr>
          <p:cNvSpPr txBox="1">
            <a:spLocks noChangeArrowheads="1"/>
          </p:cNvSpPr>
          <p:nvPr/>
        </p:nvSpPr>
        <p:spPr bwMode="gray">
          <a:xfrm>
            <a:off x="5225014" y="1857991"/>
            <a:ext cx="1289137" cy="36933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900" b="1">
                <a:solidFill>
                  <a:srgbClr val="31859B"/>
                </a:solidFill>
                <a:latin typeface="Arial" panose="020B0604020202020204" pitchFamily="34" charset="0"/>
                <a:cs typeface="Arial" panose="020B0604020202020204" pitchFamily="34" charset="0"/>
              </a:rPr>
              <a:t>Intervention (n=105)</a:t>
            </a:r>
          </a:p>
          <a:p>
            <a:pPr eaLnBrk="1" fontAlgn="base" hangingPunct="1">
              <a:spcAft>
                <a:spcPct val="0"/>
              </a:spcAft>
            </a:pPr>
            <a:r>
              <a:rPr lang="en-GB" sz="900" b="1">
                <a:solidFill>
                  <a:srgbClr val="960059"/>
                </a:solidFill>
                <a:latin typeface="Arial" panose="020B0604020202020204" pitchFamily="34" charset="0"/>
                <a:cs typeface="Arial" panose="020B0604020202020204" pitchFamily="34" charset="0"/>
              </a:rPr>
              <a:t>Control (n=107)</a:t>
            </a:r>
            <a:endParaRPr lang="en-GB" sz="600" b="1">
              <a:solidFill>
                <a:srgbClr val="960059"/>
              </a:solidFill>
              <a:latin typeface="Arial" panose="020B0604020202020204" pitchFamily="34" charset="0"/>
              <a:cs typeface="Arial" panose="020B0604020202020204" pitchFamily="34" charset="0"/>
            </a:endParaRPr>
          </a:p>
        </p:txBody>
      </p:sp>
      <p:sp>
        <p:nvSpPr>
          <p:cNvPr id="51" name="ZoneTexte 50">
            <a:extLst>
              <a:ext uri="{FF2B5EF4-FFF2-40B4-BE49-F238E27FC236}">
                <a16:creationId xmlns:a16="http://schemas.microsoft.com/office/drawing/2014/main" id="{47E19591-9C2A-8E48-ABFD-26D7013E64D8}"/>
              </a:ext>
            </a:extLst>
          </p:cNvPr>
          <p:cNvSpPr txBox="1"/>
          <p:nvPr/>
        </p:nvSpPr>
        <p:spPr>
          <a:xfrm>
            <a:off x="5225014" y="3620619"/>
            <a:ext cx="1288975" cy="369332"/>
          </a:xfrm>
          <a:prstGeom prst="rect">
            <a:avLst/>
          </a:prstGeom>
          <a:no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F (2.362) = 6.2052, </a:t>
            </a:r>
          </a:p>
          <a:p>
            <a:pPr algn="ctr"/>
            <a:r>
              <a:rPr lang="fr-FR" sz="900">
                <a:solidFill>
                  <a:srgbClr val="595959"/>
                </a:solidFill>
                <a:latin typeface="Arial" panose="020B0604020202020204" pitchFamily="34" charset="0"/>
                <a:cs typeface="Arial" panose="020B0604020202020204" pitchFamily="34" charset="0"/>
              </a:rPr>
              <a:t>P = 0,002</a:t>
            </a:r>
          </a:p>
        </p:txBody>
      </p:sp>
      <p:sp>
        <p:nvSpPr>
          <p:cNvPr id="44" name="Rectangle 43">
            <a:extLst>
              <a:ext uri="{FF2B5EF4-FFF2-40B4-BE49-F238E27FC236}">
                <a16:creationId xmlns:a16="http://schemas.microsoft.com/office/drawing/2014/main" id="{D122A0E6-DC0E-6345-A4DF-926E400D34D4}"/>
              </a:ext>
            </a:extLst>
          </p:cNvPr>
          <p:cNvSpPr/>
          <p:nvPr/>
        </p:nvSpPr>
        <p:spPr>
          <a:xfrm>
            <a:off x="3632313" y="2798234"/>
            <a:ext cx="769484"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6.4%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sp>
        <p:nvSpPr>
          <p:cNvPr id="52" name="Rectangle 51">
            <a:extLst>
              <a:ext uri="{FF2B5EF4-FFF2-40B4-BE49-F238E27FC236}">
                <a16:creationId xmlns:a16="http://schemas.microsoft.com/office/drawing/2014/main" id="{5EB5661A-EDF8-2D43-BCAF-8A25E52CC9D3}"/>
              </a:ext>
            </a:extLst>
          </p:cNvPr>
          <p:cNvSpPr/>
          <p:nvPr/>
        </p:nvSpPr>
        <p:spPr>
          <a:xfrm>
            <a:off x="7861885" y="3569218"/>
            <a:ext cx="769484"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17.3% </a:t>
            </a:r>
            <a:r>
              <a:rPr lang="en-US" altLang="zh-CN" sz="1000" b="1" dirty="0" err="1">
                <a:solidFill>
                  <a:prstClr val="white"/>
                </a:solidFill>
                <a:latin typeface="Arial" panose="020B0604020202020204" pitchFamily="34" charset="0"/>
                <a:cs typeface="Arial" panose="020B0604020202020204" pitchFamily="34" charset="0"/>
              </a:rPr>
              <a:t>baisse</a:t>
            </a:r>
            <a:endParaRPr lang="en-US" altLang="zh-CN" sz="1000" dirty="0">
              <a:solidFill>
                <a:prstClr val="white"/>
              </a:solidFill>
              <a:latin typeface="Arial" panose="020B0604020202020204" pitchFamily="34" charset="0"/>
              <a:cs typeface="Arial" panose="020B0604020202020204" pitchFamily="34" charset="0"/>
            </a:endParaRPr>
          </a:p>
        </p:txBody>
      </p:sp>
      <p:cxnSp>
        <p:nvCxnSpPr>
          <p:cNvPr id="53" name="Connecteur droit 52">
            <a:extLst>
              <a:ext uri="{FF2B5EF4-FFF2-40B4-BE49-F238E27FC236}">
                <a16:creationId xmlns:a16="http://schemas.microsoft.com/office/drawing/2014/main" id="{470A8E53-F0E5-6E4F-A5AC-DE9CE22C7C9C}"/>
              </a:ext>
            </a:extLst>
          </p:cNvPr>
          <p:cNvCxnSpPr>
            <a:cxnSpLocks/>
            <a:stCxn id="52" idx="1"/>
          </p:cNvCxnSpPr>
          <p:nvPr/>
        </p:nvCxnSpPr>
        <p:spPr>
          <a:xfrm flipH="1">
            <a:off x="6865680" y="3729639"/>
            <a:ext cx="996205" cy="0"/>
          </a:xfrm>
          <a:prstGeom prst="line">
            <a:avLst/>
          </a:prstGeom>
          <a:ln w="12700">
            <a:solidFill>
              <a:schemeClr val="accent6"/>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54" name="ZoneTexte 53">
            <a:extLst>
              <a:ext uri="{FF2B5EF4-FFF2-40B4-BE49-F238E27FC236}">
                <a16:creationId xmlns:a16="http://schemas.microsoft.com/office/drawing/2014/main" id="{A629CDE1-C631-4141-BDA5-62233716AE49}"/>
              </a:ext>
            </a:extLst>
          </p:cNvPr>
          <p:cNvSpPr txBox="1"/>
          <p:nvPr/>
        </p:nvSpPr>
        <p:spPr>
          <a:xfrm>
            <a:off x="703778" y="3901301"/>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55" name="ZoneTexte 54">
            <a:extLst>
              <a:ext uri="{FF2B5EF4-FFF2-40B4-BE49-F238E27FC236}">
                <a16:creationId xmlns:a16="http://schemas.microsoft.com/office/drawing/2014/main" id="{33C29CB2-2AAC-ED4C-B42C-366A132BE385}"/>
              </a:ext>
            </a:extLst>
          </p:cNvPr>
          <p:cNvSpPr txBox="1"/>
          <p:nvPr/>
        </p:nvSpPr>
        <p:spPr>
          <a:xfrm>
            <a:off x="634712" y="4019591"/>
            <a:ext cx="700066" cy="230832"/>
          </a:xfrm>
          <a:prstGeom prst="rect">
            <a:avLst/>
          </a:prstGeom>
          <a:solidFill>
            <a:schemeClr val="bg1"/>
          </a:solid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Baseline</a:t>
            </a:r>
          </a:p>
        </p:txBody>
      </p:sp>
      <p:sp>
        <p:nvSpPr>
          <p:cNvPr id="56" name="ZoneTexte 55">
            <a:extLst>
              <a:ext uri="{FF2B5EF4-FFF2-40B4-BE49-F238E27FC236}">
                <a16:creationId xmlns:a16="http://schemas.microsoft.com/office/drawing/2014/main" id="{9D2B4C59-B3E1-7040-B0E8-FDB2BB91E0AE}"/>
              </a:ext>
            </a:extLst>
          </p:cNvPr>
          <p:cNvSpPr txBox="1"/>
          <p:nvPr/>
        </p:nvSpPr>
        <p:spPr>
          <a:xfrm>
            <a:off x="702103" y="1722223"/>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57" name="ZoneTexte 56">
            <a:extLst>
              <a:ext uri="{FF2B5EF4-FFF2-40B4-BE49-F238E27FC236}">
                <a16:creationId xmlns:a16="http://schemas.microsoft.com/office/drawing/2014/main" id="{83F2A09B-5D65-5047-97DD-6E841605B944}"/>
              </a:ext>
            </a:extLst>
          </p:cNvPr>
          <p:cNvSpPr txBox="1"/>
          <p:nvPr/>
        </p:nvSpPr>
        <p:spPr>
          <a:xfrm>
            <a:off x="4958070" y="3913545"/>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sp>
        <p:nvSpPr>
          <p:cNvPr id="58" name="ZoneTexte 57">
            <a:extLst>
              <a:ext uri="{FF2B5EF4-FFF2-40B4-BE49-F238E27FC236}">
                <a16:creationId xmlns:a16="http://schemas.microsoft.com/office/drawing/2014/main" id="{630DE5D0-8E51-5E48-AC59-95A910E48CA4}"/>
              </a:ext>
            </a:extLst>
          </p:cNvPr>
          <p:cNvSpPr txBox="1"/>
          <p:nvPr/>
        </p:nvSpPr>
        <p:spPr>
          <a:xfrm>
            <a:off x="4889004" y="4031835"/>
            <a:ext cx="700066" cy="230832"/>
          </a:xfrm>
          <a:prstGeom prst="rect">
            <a:avLst/>
          </a:prstGeom>
          <a:solidFill>
            <a:schemeClr val="bg1"/>
          </a:solidFill>
        </p:spPr>
        <p:txBody>
          <a:bodyPr wrap="square" rtlCol="0">
            <a:spAutoFit/>
          </a:bodyPr>
          <a:lstStyle/>
          <a:p>
            <a:pPr algn="ctr"/>
            <a:r>
              <a:rPr lang="fr-FR" sz="900">
                <a:solidFill>
                  <a:srgbClr val="595959"/>
                </a:solidFill>
                <a:latin typeface="Arial" panose="020B0604020202020204" pitchFamily="34" charset="0"/>
                <a:cs typeface="Arial" panose="020B0604020202020204" pitchFamily="34" charset="0"/>
              </a:rPr>
              <a:t>Baseline</a:t>
            </a:r>
          </a:p>
        </p:txBody>
      </p:sp>
      <p:sp>
        <p:nvSpPr>
          <p:cNvPr id="59" name="ZoneTexte 58">
            <a:extLst>
              <a:ext uri="{FF2B5EF4-FFF2-40B4-BE49-F238E27FC236}">
                <a16:creationId xmlns:a16="http://schemas.microsoft.com/office/drawing/2014/main" id="{0205D6AA-BA8A-9946-A927-6E83EAD48388}"/>
              </a:ext>
            </a:extLst>
          </p:cNvPr>
          <p:cNvSpPr txBox="1"/>
          <p:nvPr/>
        </p:nvSpPr>
        <p:spPr>
          <a:xfrm>
            <a:off x="4956395" y="1734467"/>
            <a:ext cx="173390" cy="230832"/>
          </a:xfrm>
          <a:prstGeom prst="rect">
            <a:avLst/>
          </a:prstGeom>
          <a:solidFill>
            <a:schemeClr val="bg1"/>
          </a:solidFill>
        </p:spPr>
        <p:txBody>
          <a:bodyPr wrap="square" rtlCol="0">
            <a:spAutoFit/>
          </a:bodyPr>
          <a:lstStyle/>
          <a:p>
            <a:pPr algn="ctr"/>
            <a:endParaRPr lang="fr-FR" sz="900">
              <a:solidFill>
                <a:srgbClr val="595959"/>
              </a:solidFill>
              <a:latin typeface="Arial" panose="020B0604020202020204" pitchFamily="34" charset="0"/>
              <a:cs typeface="Arial" panose="020B0604020202020204" pitchFamily="34" charset="0"/>
            </a:endParaRPr>
          </a:p>
        </p:txBody>
      </p:sp>
      <p:grpSp>
        <p:nvGrpSpPr>
          <p:cNvPr id="25" name="Groupe 24">
            <a:extLst>
              <a:ext uri="{FF2B5EF4-FFF2-40B4-BE49-F238E27FC236}">
                <a16:creationId xmlns:a16="http://schemas.microsoft.com/office/drawing/2014/main" id="{82DA079F-5696-CD41-AE6D-B52CD2D7F257}"/>
              </a:ext>
            </a:extLst>
          </p:cNvPr>
          <p:cNvGrpSpPr/>
          <p:nvPr/>
        </p:nvGrpSpPr>
        <p:grpSpPr>
          <a:xfrm>
            <a:off x="933203" y="2139058"/>
            <a:ext cx="2586745" cy="1850893"/>
            <a:chOff x="1260389" y="284475"/>
            <a:chExt cx="1750363" cy="1491354"/>
          </a:xfrm>
        </p:grpSpPr>
        <p:sp>
          <p:nvSpPr>
            <p:cNvPr id="9" name="Forme libre 8">
              <a:extLst>
                <a:ext uri="{FF2B5EF4-FFF2-40B4-BE49-F238E27FC236}">
                  <a16:creationId xmlns:a16="http://schemas.microsoft.com/office/drawing/2014/main" id="{00F8E633-94DC-CE41-9D0E-837E40C77337}"/>
                </a:ext>
              </a:extLst>
            </p:cNvPr>
            <p:cNvSpPr/>
            <p:nvPr/>
          </p:nvSpPr>
          <p:spPr>
            <a:xfrm>
              <a:off x="1260389" y="461319"/>
              <a:ext cx="1696995" cy="683740"/>
            </a:xfrm>
            <a:custGeom>
              <a:avLst/>
              <a:gdLst>
                <a:gd name="connsiteX0" fmla="*/ 0 w 1696995"/>
                <a:gd name="connsiteY0" fmla="*/ 0 h 683740"/>
                <a:gd name="connsiteX1" fmla="*/ 856735 w 1696995"/>
                <a:gd name="connsiteY1" fmla="*/ 683740 h 683740"/>
                <a:gd name="connsiteX2" fmla="*/ 1696995 w 1696995"/>
                <a:gd name="connsiteY2" fmla="*/ 32951 h 683740"/>
              </a:gdLst>
              <a:ahLst/>
              <a:cxnLst>
                <a:cxn ang="0">
                  <a:pos x="connsiteX0" y="connsiteY0"/>
                </a:cxn>
                <a:cxn ang="0">
                  <a:pos x="connsiteX1" y="connsiteY1"/>
                </a:cxn>
                <a:cxn ang="0">
                  <a:pos x="connsiteX2" y="connsiteY2"/>
                </a:cxn>
              </a:cxnLst>
              <a:rect l="l" t="t" r="r" b="b"/>
              <a:pathLst>
                <a:path w="1696995" h="683740">
                  <a:moveTo>
                    <a:pt x="0" y="0"/>
                  </a:moveTo>
                  <a:lnTo>
                    <a:pt x="856735" y="683740"/>
                  </a:lnTo>
                  <a:lnTo>
                    <a:pt x="1696995" y="32951"/>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0" name="Forme libre 9">
              <a:extLst>
                <a:ext uri="{FF2B5EF4-FFF2-40B4-BE49-F238E27FC236}">
                  <a16:creationId xmlns:a16="http://schemas.microsoft.com/office/drawing/2014/main" id="{8382F6B1-D499-B64A-ABBE-320142005C4B}"/>
                </a:ext>
              </a:extLst>
            </p:cNvPr>
            <p:cNvSpPr/>
            <p:nvPr/>
          </p:nvSpPr>
          <p:spPr>
            <a:xfrm>
              <a:off x="1301578" y="436605"/>
              <a:ext cx="1696995" cy="1161536"/>
            </a:xfrm>
            <a:custGeom>
              <a:avLst/>
              <a:gdLst>
                <a:gd name="connsiteX0" fmla="*/ 0 w 1696995"/>
                <a:gd name="connsiteY0" fmla="*/ 0 h 1161536"/>
                <a:gd name="connsiteX1" fmla="*/ 856736 w 1696995"/>
                <a:gd name="connsiteY1" fmla="*/ 1161536 h 1161536"/>
                <a:gd name="connsiteX2" fmla="*/ 1696995 w 1696995"/>
                <a:gd name="connsiteY2" fmla="*/ 510746 h 1161536"/>
              </a:gdLst>
              <a:ahLst/>
              <a:cxnLst>
                <a:cxn ang="0">
                  <a:pos x="connsiteX0" y="connsiteY0"/>
                </a:cxn>
                <a:cxn ang="0">
                  <a:pos x="connsiteX1" y="connsiteY1"/>
                </a:cxn>
                <a:cxn ang="0">
                  <a:pos x="connsiteX2" y="connsiteY2"/>
                </a:cxn>
              </a:cxnLst>
              <a:rect l="l" t="t" r="r" b="b"/>
              <a:pathLst>
                <a:path w="1696995" h="1161536">
                  <a:moveTo>
                    <a:pt x="0" y="0"/>
                  </a:moveTo>
                  <a:lnTo>
                    <a:pt x="856736" y="1161536"/>
                  </a:lnTo>
                  <a:lnTo>
                    <a:pt x="1696995" y="510746"/>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24" name="Groupe 23">
              <a:extLst>
                <a:ext uri="{FF2B5EF4-FFF2-40B4-BE49-F238E27FC236}">
                  <a16:creationId xmlns:a16="http://schemas.microsoft.com/office/drawing/2014/main" id="{FF1148A5-32B6-9446-AB87-ECA7E446D353}"/>
                </a:ext>
              </a:extLst>
            </p:cNvPr>
            <p:cNvGrpSpPr/>
            <p:nvPr/>
          </p:nvGrpSpPr>
          <p:grpSpPr>
            <a:xfrm>
              <a:off x="2114611" y="284475"/>
              <a:ext cx="896141" cy="1491354"/>
              <a:chOff x="2468426" y="-41897"/>
              <a:chExt cx="927511" cy="2127615"/>
            </a:xfrm>
          </p:grpSpPr>
          <p:cxnSp>
            <p:nvCxnSpPr>
              <p:cNvPr id="19" name="Connecteur droit 18">
                <a:extLst>
                  <a:ext uri="{FF2B5EF4-FFF2-40B4-BE49-F238E27FC236}">
                    <a16:creationId xmlns:a16="http://schemas.microsoft.com/office/drawing/2014/main" id="{2F20CFAF-5D47-2B44-B91F-B3632B5C9EC2}"/>
                  </a:ext>
                </a:extLst>
              </p:cNvPr>
              <p:cNvCxnSpPr/>
              <p:nvPr/>
            </p:nvCxnSpPr>
            <p:spPr>
              <a:xfrm>
                <a:off x="2505132" y="1533781"/>
                <a:ext cx="0" cy="551937"/>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21" name="Connecteur droit 20">
                <a:extLst>
                  <a:ext uri="{FF2B5EF4-FFF2-40B4-BE49-F238E27FC236}">
                    <a16:creationId xmlns:a16="http://schemas.microsoft.com/office/drawing/2014/main" id="{12834BA7-CC5E-7A47-B98F-D0D0FB94EDD7}"/>
                  </a:ext>
                </a:extLst>
              </p:cNvPr>
              <p:cNvCxnSpPr/>
              <p:nvPr/>
            </p:nvCxnSpPr>
            <p:spPr>
              <a:xfrm>
                <a:off x="3395937" y="592308"/>
                <a:ext cx="0" cy="551936"/>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22" name="Connecteur droit 21">
                <a:extLst>
                  <a:ext uri="{FF2B5EF4-FFF2-40B4-BE49-F238E27FC236}">
                    <a16:creationId xmlns:a16="http://schemas.microsoft.com/office/drawing/2014/main" id="{5A092B15-B391-5945-8AD9-F90156B91313}"/>
                  </a:ext>
                </a:extLst>
              </p:cNvPr>
              <p:cNvCxnSpPr/>
              <p:nvPr/>
            </p:nvCxnSpPr>
            <p:spPr>
              <a:xfrm>
                <a:off x="3340702" y="-41897"/>
                <a:ext cx="0" cy="551936"/>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cxnSp>
            <p:nvCxnSpPr>
              <p:cNvPr id="23" name="Connecteur droit 22">
                <a:extLst>
                  <a:ext uri="{FF2B5EF4-FFF2-40B4-BE49-F238E27FC236}">
                    <a16:creationId xmlns:a16="http://schemas.microsoft.com/office/drawing/2014/main" id="{5EDF2F3A-D628-964F-835D-E64CE87E2761}"/>
                  </a:ext>
                </a:extLst>
              </p:cNvPr>
              <p:cNvCxnSpPr/>
              <p:nvPr/>
            </p:nvCxnSpPr>
            <p:spPr>
              <a:xfrm>
                <a:off x="2468426" y="872907"/>
                <a:ext cx="0" cy="551936"/>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grpSp>
      </p:grpSp>
      <p:grpSp>
        <p:nvGrpSpPr>
          <p:cNvPr id="72" name="Groupe 71">
            <a:extLst>
              <a:ext uri="{FF2B5EF4-FFF2-40B4-BE49-F238E27FC236}">
                <a16:creationId xmlns:a16="http://schemas.microsoft.com/office/drawing/2014/main" id="{13A8DB2A-8208-7740-8AE6-C65A68FC69DB}"/>
              </a:ext>
            </a:extLst>
          </p:cNvPr>
          <p:cNvGrpSpPr/>
          <p:nvPr/>
        </p:nvGrpSpPr>
        <p:grpSpPr>
          <a:xfrm>
            <a:off x="5184217" y="2198010"/>
            <a:ext cx="2580915" cy="1744541"/>
            <a:chOff x="4695568" y="332394"/>
            <a:chExt cx="1647684" cy="1361091"/>
          </a:xfrm>
        </p:grpSpPr>
        <p:sp>
          <p:nvSpPr>
            <p:cNvPr id="18" name="Forme libre 17">
              <a:extLst>
                <a:ext uri="{FF2B5EF4-FFF2-40B4-BE49-F238E27FC236}">
                  <a16:creationId xmlns:a16="http://schemas.microsoft.com/office/drawing/2014/main" id="{A73B847F-F30F-BC41-8BAA-F606F4DD65BA}"/>
                </a:ext>
              </a:extLst>
            </p:cNvPr>
            <p:cNvSpPr/>
            <p:nvPr/>
          </p:nvSpPr>
          <p:spPr>
            <a:xfrm>
              <a:off x="4744995" y="403654"/>
              <a:ext cx="1598140" cy="1136822"/>
            </a:xfrm>
            <a:custGeom>
              <a:avLst/>
              <a:gdLst>
                <a:gd name="connsiteX0" fmla="*/ 0 w 1598140"/>
                <a:gd name="connsiteY0" fmla="*/ 0 h 1136822"/>
                <a:gd name="connsiteX1" fmla="*/ 815546 w 1598140"/>
                <a:gd name="connsiteY1" fmla="*/ 1136822 h 1136822"/>
                <a:gd name="connsiteX2" fmla="*/ 1598140 w 1598140"/>
                <a:gd name="connsiteY2" fmla="*/ 461319 h 1136822"/>
              </a:gdLst>
              <a:ahLst/>
              <a:cxnLst>
                <a:cxn ang="0">
                  <a:pos x="connsiteX0" y="connsiteY0"/>
                </a:cxn>
                <a:cxn ang="0">
                  <a:pos x="connsiteX1" y="connsiteY1"/>
                </a:cxn>
                <a:cxn ang="0">
                  <a:pos x="connsiteX2" y="connsiteY2"/>
                </a:cxn>
              </a:cxnLst>
              <a:rect l="l" t="t" r="r" b="b"/>
              <a:pathLst>
                <a:path w="1598140" h="1136822">
                  <a:moveTo>
                    <a:pt x="0" y="0"/>
                  </a:moveTo>
                  <a:lnTo>
                    <a:pt x="815546" y="1136822"/>
                  </a:lnTo>
                  <a:lnTo>
                    <a:pt x="1598140" y="461319"/>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0" name="Forme libre 19">
              <a:extLst>
                <a:ext uri="{FF2B5EF4-FFF2-40B4-BE49-F238E27FC236}">
                  <a16:creationId xmlns:a16="http://schemas.microsoft.com/office/drawing/2014/main" id="{41324828-9848-DA43-A96B-D6E49BAF5E22}"/>
                </a:ext>
              </a:extLst>
            </p:cNvPr>
            <p:cNvSpPr/>
            <p:nvPr/>
          </p:nvSpPr>
          <p:spPr>
            <a:xfrm>
              <a:off x="4695568" y="420130"/>
              <a:ext cx="1606378" cy="757881"/>
            </a:xfrm>
            <a:custGeom>
              <a:avLst/>
              <a:gdLst>
                <a:gd name="connsiteX0" fmla="*/ 0 w 1606378"/>
                <a:gd name="connsiteY0" fmla="*/ 0 h 757881"/>
                <a:gd name="connsiteX1" fmla="*/ 815546 w 1606378"/>
                <a:gd name="connsiteY1" fmla="*/ 757881 h 757881"/>
                <a:gd name="connsiteX2" fmla="*/ 1606378 w 1606378"/>
                <a:gd name="connsiteY2" fmla="*/ 65902 h 757881"/>
              </a:gdLst>
              <a:ahLst/>
              <a:cxnLst>
                <a:cxn ang="0">
                  <a:pos x="connsiteX0" y="connsiteY0"/>
                </a:cxn>
                <a:cxn ang="0">
                  <a:pos x="connsiteX1" y="connsiteY1"/>
                </a:cxn>
                <a:cxn ang="0">
                  <a:pos x="connsiteX2" y="connsiteY2"/>
                </a:cxn>
              </a:cxnLst>
              <a:rect l="l" t="t" r="r" b="b"/>
              <a:pathLst>
                <a:path w="1606378" h="757881">
                  <a:moveTo>
                    <a:pt x="0" y="0"/>
                  </a:moveTo>
                  <a:lnTo>
                    <a:pt x="815546" y="757881"/>
                  </a:lnTo>
                  <a:lnTo>
                    <a:pt x="1606378" y="65902"/>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60" name="Connecteur droit 59">
              <a:extLst>
                <a:ext uri="{FF2B5EF4-FFF2-40B4-BE49-F238E27FC236}">
                  <a16:creationId xmlns:a16="http://schemas.microsoft.com/office/drawing/2014/main" id="{F337157D-63E2-C944-9F6F-C0AAE8024D2E}"/>
                </a:ext>
              </a:extLst>
            </p:cNvPr>
            <p:cNvCxnSpPr>
              <a:cxnSpLocks/>
            </p:cNvCxnSpPr>
            <p:nvPr/>
          </p:nvCxnSpPr>
          <p:spPr>
            <a:xfrm>
              <a:off x="5563742" y="1390052"/>
              <a:ext cx="0" cy="303433"/>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61" name="Connecteur droit 60">
              <a:extLst>
                <a:ext uri="{FF2B5EF4-FFF2-40B4-BE49-F238E27FC236}">
                  <a16:creationId xmlns:a16="http://schemas.microsoft.com/office/drawing/2014/main" id="{DD63EC97-1C6E-7F4A-A68D-3B384B0DA7B8}"/>
                </a:ext>
              </a:extLst>
            </p:cNvPr>
            <p:cNvCxnSpPr>
              <a:cxnSpLocks/>
            </p:cNvCxnSpPr>
            <p:nvPr/>
          </p:nvCxnSpPr>
          <p:spPr>
            <a:xfrm>
              <a:off x="5511331" y="1025112"/>
              <a:ext cx="0" cy="318351"/>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cxnSp>
          <p:nvCxnSpPr>
            <p:cNvPr id="70" name="Connecteur droit 69">
              <a:extLst>
                <a:ext uri="{FF2B5EF4-FFF2-40B4-BE49-F238E27FC236}">
                  <a16:creationId xmlns:a16="http://schemas.microsoft.com/office/drawing/2014/main" id="{EA11DF3E-652B-DA40-B479-FF096420E0D4}"/>
                </a:ext>
              </a:extLst>
            </p:cNvPr>
            <p:cNvCxnSpPr>
              <a:cxnSpLocks/>
            </p:cNvCxnSpPr>
            <p:nvPr/>
          </p:nvCxnSpPr>
          <p:spPr>
            <a:xfrm>
              <a:off x="6343252" y="697334"/>
              <a:ext cx="0" cy="303433"/>
            </a:xfrm>
            <a:prstGeom prst="line">
              <a:avLst/>
            </a:prstGeom>
            <a:ln w="3810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71" name="Connecteur droit 70">
              <a:extLst>
                <a:ext uri="{FF2B5EF4-FFF2-40B4-BE49-F238E27FC236}">
                  <a16:creationId xmlns:a16="http://schemas.microsoft.com/office/drawing/2014/main" id="{81AAC741-12A7-8148-B099-413557E26601}"/>
                </a:ext>
              </a:extLst>
            </p:cNvPr>
            <p:cNvCxnSpPr>
              <a:cxnSpLocks/>
            </p:cNvCxnSpPr>
            <p:nvPr/>
          </p:nvCxnSpPr>
          <p:spPr>
            <a:xfrm>
              <a:off x="6290841" y="332394"/>
              <a:ext cx="0" cy="318351"/>
            </a:xfrm>
            <a:prstGeom prst="line">
              <a:avLst/>
            </a:prstGeom>
            <a:ln w="38100">
              <a:solidFill>
                <a:schemeClr val="accent5"/>
              </a:solidFill>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0549017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2"/>
          </p:nvPr>
        </p:nvSpPr>
        <p:spPr/>
        <p:txBody>
          <a:bodyPr/>
          <a:lstStyle/>
          <a:p>
            <a:fld id="{76861F4E-8E8E-E94F-821D-72AEE8E804B0}" type="slidenum">
              <a:rPr lang="fr-FR" smtClean="0"/>
              <a:pPr/>
              <a:t>127</a:t>
            </a:fld>
            <a:endParaRPr lang="fr-FR"/>
          </a:p>
        </p:txBody>
      </p:sp>
      <p:sp>
        <p:nvSpPr>
          <p:cNvPr id="7"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713891" y="4122629"/>
            <a:ext cx="4565572" cy="61029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2100"/>
              </a:lnSpc>
            </a:pPr>
            <a:r>
              <a:rPr lang="da-DK" sz="1600" i="1">
                <a:solidFill>
                  <a:prstClr val="black">
                    <a:lumMod val="65000"/>
                    <a:lumOff val="35000"/>
                  </a:prstClr>
                </a:solidFill>
                <a:latin typeface="Arial"/>
                <a:cs typeface="Arial"/>
              </a:rPr>
              <a:t>Janni W. et al., </a:t>
            </a:r>
          </a:p>
          <a:p>
            <a:pPr eaLnBrk="1" hangingPunct="1">
              <a:lnSpc>
                <a:spcPts val="2100"/>
              </a:lnSpc>
            </a:pPr>
            <a:r>
              <a:rPr lang="da-DK" sz="1600" i="1">
                <a:solidFill>
                  <a:prstClr val="black">
                    <a:lumMod val="65000"/>
                    <a:lumOff val="35000"/>
                  </a:prstClr>
                </a:solidFill>
                <a:latin typeface="Arial"/>
                <a:cs typeface="Arial"/>
              </a:rPr>
              <a:t>SABCS 2018, GS5-03</a:t>
            </a:r>
          </a:p>
        </p:txBody>
      </p:sp>
      <p:cxnSp>
        <p:nvCxnSpPr>
          <p:cNvPr id="8" name="Conector recto 8"/>
          <p:cNvCxnSpPr/>
          <p:nvPr/>
        </p:nvCxnSpPr>
        <p:spPr>
          <a:xfrm flipH="1">
            <a:off x="2246489" y="4334325"/>
            <a:ext cx="5655733"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
        <p:nvSpPr>
          <p:cNvPr id="9"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107721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err="1">
                <a:solidFill>
                  <a:srgbClr val="DE3411"/>
                </a:solidFill>
                <a:latin typeface="Arial" charset="0"/>
              </a:rPr>
              <a:t>L’activité</a:t>
            </a:r>
            <a:r>
              <a:rPr lang="en-US" sz="3200" b="1">
                <a:solidFill>
                  <a:srgbClr val="DE3411"/>
                </a:solidFill>
                <a:latin typeface="Arial" charset="0"/>
              </a:rPr>
              <a:t> physique </a:t>
            </a:r>
            <a:r>
              <a:rPr lang="en-US" sz="3200" b="1" err="1">
                <a:solidFill>
                  <a:srgbClr val="DE3411"/>
                </a:solidFill>
                <a:latin typeface="Arial" charset="0"/>
              </a:rPr>
              <a:t>peut</a:t>
            </a:r>
            <a:r>
              <a:rPr lang="en-US" sz="3200" b="1">
                <a:solidFill>
                  <a:srgbClr val="DE3411"/>
                </a:solidFill>
                <a:latin typeface="Arial" charset="0"/>
              </a:rPr>
              <a:t> </a:t>
            </a:r>
            <a:r>
              <a:rPr lang="en-US" sz="3200" b="1" err="1">
                <a:solidFill>
                  <a:srgbClr val="DE3411"/>
                </a:solidFill>
                <a:latin typeface="Arial" charset="0"/>
              </a:rPr>
              <a:t>elle</a:t>
            </a:r>
            <a:r>
              <a:rPr lang="en-US" sz="3200" b="1">
                <a:solidFill>
                  <a:srgbClr val="DE3411"/>
                </a:solidFill>
                <a:latin typeface="Arial" charset="0"/>
              </a:rPr>
              <a:t> </a:t>
            </a:r>
            <a:r>
              <a:rPr lang="en-US" sz="3200" b="1" err="1">
                <a:solidFill>
                  <a:srgbClr val="DE3411"/>
                </a:solidFill>
                <a:latin typeface="Arial" charset="0"/>
              </a:rPr>
              <a:t>agir</a:t>
            </a:r>
            <a:r>
              <a:rPr lang="en-US" sz="3200" b="1">
                <a:solidFill>
                  <a:srgbClr val="DE3411"/>
                </a:solidFill>
                <a:latin typeface="Arial" charset="0"/>
              </a:rPr>
              <a:t> </a:t>
            </a:r>
            <a:r>
              <a:rPr lang="en-US" sz="3200" b="1" err="1">
                <a:solidFill>
                  <a:srgbClr val="DE3411"/>
                </a:solidFill>
                <a:latin typeface="Arial" charset="0"/>
              </a:rPr>
              <a:t>sur</a:t>
            </a:r>
            <a:r>
              <a:rPr lang="en-US" sz="3200" b="1">
                <a:solidFill>
                  <a:srgbClr val="DE3411"/>
                </a:solidFill>
                <a:latin typeface="Arial" charset="0"/>
              </a:rPr>
              <a:t> le </a:t>
            </a:r>
            <a:r>
              <a:rPr lang="en-US" sz="3200" b="1" err="1">
                <a:solidFill>
                  <a:srgbClr val="DE3411"/>
                </a:solidFill>
                <a:latin typeface="Arial" charset="0"/>
              </a:rPr>
              <a:t>risque</a:t>
            </a:r>
            <a:r>
              <a:rPr lang="en-US" sz="3200" b="1">
                <a:solidFill>
                  <a:srgbClr val="DE3411"/>
                </a:solidFill>
                <a:latin typeface="Arial" charset="0"/>
              </a:rPr>
              <a:t> de </a:t>
            </a:r>
            <a:r>
              <a:rPr lang="en-US" sz="3200" b="1" err="1">
                <a:solidFill>
                  <a:srgbClr val="DE3411"/>
                </a:solidFill>
                <a:latin typeface="Arial" charset="0"/>
              </a:rPr>
              <a:t>rechute</a:t>
            </a:r>
            <a:r>
              <a:rPr lang="en-US" sz="3200" b="1">
                <a:solidFill>
                  <a:srgbClr val="DE3411"/>
                </a:solidFill>
                <a:latin typeface="Arial" charset="0"/>
              </a:rPr>
              <a:t>?</a:t>
            </a:r>
          </a:p>
        </p:txBody>
      </p:sp>
    </p:spTree>
    <p:extLst>
      <p:ext uri="{BB962C8B-B14F-4D97-AF65-F5344CB8AC3E}">
        <p14:creationId xmlns:p14="http://schemas.microsoft.com/office/powerpoint/2010/main" val="417515461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594877"/>
            <a:ext cx="8975936" cy="707886"/>
          </a:xfrm>
        </p:spPr>
        <p:txBody>
          <a:bodyPr/>
          <a:lstStyle/>
          <a:p>
            <a:r>
              <a:rPr lang="en-US" sz="2000"/>
              <a:t>SUCCESS C : un </a:t>
            </a:r>
            <a:r>
              <a:rPr lang="en-US" sz="2000" err="1"/>
              <a:t>essai</a:t>
            </a:r>
            <a:r>
              <a:rPr lang="en-US" sz="2000"/>
              <a:t> </a:t>
            </a:r>
            <a:r>
              <a:rPr lang="en-US" sz="2000" err="1"/>
              <a:t>randomisé</a:t>
            </a:r>
            <a:r>
              <a:rPr lang="en-US" sz="2000"/>
              <a:t> </a:t>
            </a:r>
            <a:r>
              <a:rPr lang="en-US" sz="2000" err="1"/>
              <a:t>évaluant</a:t>
            </a:r>
            <a:r>
              <a:rPr lang="en-US" sz="2000"/>
              <a:t> </a:t>
            </a:r>
            <a:r>
              <a:rPr lang="en-US" sz="2000" err="1"/>
              <a:t>l’impact</a:t>
            </a:r>
            <a:r>
              <a:rPr lang="en-US" sz="2000"/>
              <a:t> </a:t>
            </a:r>
            <a:br>
              <a:rPr lang="en-US" sz="2000"/>
            </a:br>
            <a:r>
              <a:rPr lang="en-US" sz="2000"/>
              <a:t>de </a:t>
            </a:r>
            <a:r>
              <a:rPr lang="en-US" sz="2000" err="1"/>
              <a:t>l’activité</a:t>
            </a:r>
            <a:r>
              <a:rPr lang="en-US" sz="2000"/>
              <a:t> physique sur la SSR </a:t>
            </a:r>
            <a:endParaRPr lang="fr-FR" sz="2000"/>
          </a:p>
        </p:txBody>
      </p:sp>
      <p:sp>
        <p:nvSpPr>
          <p:cNvPr id="4" name="Espace réservé du numéro de diapositive 3"/>
          <p:cNvSpPr>
            <a:spLocks noGrp="1"/>
          </p:cNvSpPr>
          <p:nvPr>
            <p:ph type="sldNum" sz="quarter" idx="10"/>
          </p:nvPr>
        </p:nvSpPr>
        <p:spPr/>
        <p:txBody>
          <a:bodyPr/>
          <a:lstStyle/>
          <a:p>
            <a:fld id="{76861F4E-8E8E-E94F-821D-72AEE8E804B0}" type="slidenum">
              <a:rPr lang="uk-UA" smtClean="0"/>
              <a:pPr/>
              <a:t>128</a:t>
            </a:fld>
            <a:endParaRPr lang="uk-UA"/>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Janni</a:t>
            </a:r>
            <a:r>
              <a:rPr lang="en-US" sz="800" i="1">
                <a:solidFill>
                  <a:prstClr val="black">
                    <a:lumMod val="65000"/>
                    <a:lumOff val="35000"/>
                  </a:prstClr>
                </a:solidFill>
                <a:latin typeface="Arial"/>
                <a:ea typeface="+mn-ea"/>
                <a:cs typeface="Arial"/>
              </a:rPr>
              <a:t> W. et al., SABCS 2018, GS5-03</a:t>
            </a:r>
          </a:p>
        </p:txBody>
      </p:sp>
      <p:sp>
        <p:nvSpPr>
          <p:cNvPr id="3" name="Espace réservé du contenu 2">
            <a:extLst>
              <a:ext uri="{FF2B5EF4-FFF2-40B4-BE49-F238E27FC236}">
                <a16:creationId xmlns:a16="http://schemas.microsoft.com/office/drawing/2014/main" id="{956A3B33-4EB5-3140-9157-67F9C971738C}"/>
              </a:ext>
            </a:extLst>
          </p:cNvPr>
          <p:cNvSpPr>
            <a:spLocks noGrp="1"/>
          </p:cNvSpPr>
          <p:nvPr>
            <p:ph sz="quarter" idx="11"/>
          </p:nvPr>
        </p:nvSpPr>
        <p:spPr>
          <a:xfrm>
            <a:off x="952500" y="3459892"/>
            <a:ext cx="7789863" cy="1293340"/>
          </a:xfrm>
        </p:spPr>
        <p:txBody>
          <a:bodyPr>
            <a:normAutofit fontScale="70000" lnSpcReduction="20000"/>
          </a:bodyPr>
          <a:lstStyle/>
          <a:p>
            <a:r>
              <a:rPr lang="fr-FR" dirty="0"/>
              <a:t>Première randomisation:</a:t>
            </a:r>
          </a:p>
          <a:p>
            <a:pPr lvl="1"/>
            <a:r>
              <a:rPr lang="fr-FR" dirty="0"/>
              <a:t>3 cycles FEC100 suivi de 3 cycles de docetaxel vs. 6 cycles de </a:t>
            </a:r>
            <a:r>
              <a:rPr lang="fr-FR" dirty="0" err="1"/>
              <a:t>decetaxel</a:t>
            </a:r>
            <a:r>
              <a:rPr lang="fr-FR" dirty="0"/>
              <a:t> / </a:t>
            </a:r>
            <a:r>
              <a:rPr lang="fr-FR" dirty="0" err="1"/>
              <a:t>cyclophosmamide</a:t>
            </a:r>
            <a:endParaRPr lang="fr-FR" dirty="0"/>
          </a:p>
          <a:p>
            <a:endParaRPr lang="fr-FR" dirty="0"/>
          </a:p>
          <a:p>
            <a:r>
              <a:rPr lang="fr-FR" dirty="0"/>
              <a:t>Seconde </a:t>
            </a:r>
            <a:r>
              <a:rPr lang="fr-FR" dirty="0" err="1"/>
              <a:t>randomization</a:t>
            </a:r>
            <a:r>
              <a:rPr lang="fr-FR" dirty="0"/>
              <a:t> concernant l’activité physique:</a:t>
            </a:r>
          </a:p>
          <a:p>
            <a:pPr lvl="1"/>
            <a:r>
              <a:rPr lang="fr-FR" dirty="0"/>
              <a:t>Activité physique: « coaching » régulier par </a:t>
            </a:r>
            <a:r>
              <a:rPr lang="fr-FR" dirty="0" err="1"/>
              <a:t>télépone</a:t>
            </a:r>
            <a:r>
              <a:rPr lang="fr-FR" dirty="0"/>
              <a:t> et mail visant à améliorer l’activité physique et mettre en place des règles </a:t>
            </a:r>
            <a:r>
              <a:rPr lang="fr-FR" dirty="0" err="1"/>
              <a:t>ygiéno-diététiques</a:t>
            </a:r>
            <a:r>
              <a:rPr lang="fr-FR" dirty="0"/>
              <a:t> visant à perdre du poids</a:t>
            </a:r>
          </a:p>
          <a:p>
            <a:pPr lvl="1"/>
            <a:r>
              <a:rPr lang="fr-FR" dirty="0"/>
              <a:t>Pas d’activité physique: </a:t>
            </a:r>
            <a:r>
              <a:rPr lang="fr-FR" dirty="0" err="1"/>
              <a:t>general</a:t>
            </a:r>
            <a:r>
              <a:rPr lang="fr-FR" dirty="0"/>
              <a:t> </a:t>
            </a:r>
            <a:r>
              <a:rPr lang="fr-FR" dirty="0" err="1"/>
              <a:t>recommendations</a:t>
            </a:r>
            <a:r>
              <a:rPr lang="fr-FR" dirty="0"/>
              <a:t> for </a:t>
            </a:r>
            <a:r>
              <a:rPr lang="fr-FR" dirty="0" err="1"/>
              <a:t>healthy</a:t>
            </a:r>
            <a:r>
              <a:rPr lang="fr-FR" dirty="0"/>
              <a:t> </a:t>
            </a:r>
            <a:r>
              <a:rPr lang="fr-FR" dirty="0" err="1"/>
              <a:t>lifestyle</a:t>
            </a:r>
            <a:endParaRPr lang="fr-FR" dirty="0"/>
          </a:p>
        </p:txBody>
      </p:sp>
      <p:sp>
        <p:nvSpPr>
          <p:cNvPr id="8" name="Rectangle 7">
            <a:extLst>
              <a:ext uri="{FF2B5EF4-FFF2-40B4-BE49-F238E27FC236}">
                <a16:creationId xmlns:a16="http://schemas.microsoft.com/office/drawing/2014/main" id="{94B3D7A7-2DC4-414F-B245-FBD54897B422}"/>
              </a:ext>
            </a:extLst>
          </p:cNvPr>
          <p:cNvSpPr/>
          <p:nvPr/>
        </p:nvSpPr>
        <p:spPr>
          <a:xfrm>
            <a:off x="539996" y="1477708"/>
            <a:ext cx="6030798" cy="1759666"/>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 name="Rectangle 8">
            <a:extLst>
              <a:ext uri="{FF2B5EF4-FFF2-40B4-BE49-F238E27FC236}">
                <a16:creationId xmlns:a16="http://schemas.microsoft.com/office/drawing/2014/main" id="{7060E1CC-B034-A44F-86F7-C2AFE2C327E5}"/>
              </a:ext>
            </a:extLst>
          </p:cNvPr>
          <p:cNvSpPr/>
          <p:nvPr/>
        </p:nvSpPr>
        <p:spPr>
          <a:xfrm>
            <a:off x="5026461" y="1659226"/>
            <a:ext cx="1382830" cy="320246"/>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white"/>
                </a:solidFill>
                <a:latin typeface="Arial" panose="020B0604020202020204" pitchFamily="34" charset="0"/>
                <a:cs typeface="Arial" panose="020B0604020202020204" pitchFamily="34" charset="0"/>
              </a:rPr>
              <a:t>Activité</a:t>
            </a:r>
            <a:r>
              <a:rPr lang="en-US" altLang="zh-CN" sz="1000" b="1" dirty="0">
                <a:solidFill>
                  <a:prstClr val="white"/>
                </a:solidFill>
                <a:latin typeface="Arial" panose="020B0604020202020204" pitchFamily="34" charset="0"/>
                <a:cs typeface="Arial" panose="020B0604020202020204" pitchFamily="34" charset="0"/>
              </a:rPr>
              <a:t> physique</a:t>
            </a:r>
          </a:p>
          <a:p>
            <a:pPr algn="ctr"/>
            <a:endParaRPr lang="en-US" altLang="zh-CN" sz="800" dirty="0">
              <a:solidFill>
                <a:prstClr val="white"/>
              </a:solidFill>
              <a:latin typeface="Arial" panose="020B0604020202020204" pitchFamily="34" charset="0"/>
              <a:cs typeface="Arial" panose="020B0604020202020204" pitchFamily="34" charset="0"/>
            </a:endParaRPr>
          </a:p>
        </p:txBody>
      </p:sp>
      <p:sp>
        <p:nvSpPr>
          <p:cNvPr id="12" name="Espace réservé du contenu 2">
            <a:extLst>
              <a:ext uri="{FF2B5EF4-FFF2-40B4-BE49-F238E27FC236}">
                <a16:creationId xmlns:a16="http://schemas.microsoft.com/office/drawing/2014/main" id="{FE65AA14-A3DD-6642-B533-C045661749AC}"/>
              </a:ext>
            </a:extLst>
          </p:cNvPr>
          <p:cNvSpPr txBox="1">
            <a:spLocks/>
          </p:cNvSpPr>
          <p:nvPr/>
        </p:nvSpPr>
        <p:spPr>
          <a:xfrm>
            <a:off x="544440" y="1826426"/>
            <a:ext cx="1213483" cy="871008"/>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100" dirty="0" err="1">
                <a:solidFill>
                  <a:srgbClr val="595959"/>
                </a:solidFill>
              </a:rPr>
              <a:t>Essai</a:t>
            </a:r>
            <a:r>
              <a:rPr lang="en-US" sz="1100" dirty="0">
                <a:solidFill>
                  <a:srgbClr val="595959"/>
                </a:solidFill>
              </a:rPr>
              <a:t> de </a:t>
            </a:r>
            <a:r>
              <a:rPr lang="en-US" sz="1100" dirty="0" err="1">
                <a:solidFill>
                  <a:srgbClr val="595959"/>
                </a:solidFill>
              </a:rPr>
              <a:t>pase</a:t>
            </a:r>
            <a:r>
              <a:rPr lang="en-US" sz="1100" dirty="0">
                <a:solidFill>
                  <a:srgbClr val="595959"/>
                </a:solidFill>
              </a:rPr>
              <a:t> III</a:t>
            </a:r>
          </a:p>
          <a:p>
            <a:pPr marL="0" indent="0">
              <a:buFont typeface="Wingdings" panose="05000000000000000000" pitchFamily="2" charset="2"/>
              <a:buNone/>
            </a:pPr>
            <a:r>
              <a:rPr lang="en-US" sz="1100" dirty="0" err="1">
                <a:solidFill>
                  <a:srgbClr val="595959"/>
                </a:solidFill>
              </a:rPr>
              <a:t>Ouvert</a:t>
            </a:r>
            <a:endParaRPr lang="en-US" sz="1100" dirty="0">
              <a:solidFill>
                <a:srgbClr val="595959"/>
              </a:solidFill>
            </a:endParaRPr>
          </a:p>
          <a:p>
            <a:pPr marL="0" indent="0">
              <a:buFont typeface="Wingdings" panose="05000000000000000000" pitchFamily="2" charset="2"/>
              <a:buNone/>
            </a:pPr>
            <a:r>
              <a:rPr lang="en-US" sz="1100" dirty="0" err="1">
                <a:solidFill>
                  <a:srgbClr val="595959"/>
                </a:solidFill>
              </a:rPr>
              <a:t>Randomisé</a:t>
            </a:r>
            <a:endParaRPr lang="en-US" sz="1100" dirty="0">
              <a:solidFill>
                <a:srgbClr val="595959"/>
              </a:solidFill>
            </a:endParaRPr>
          </a:p>
          <a:p>
            <a:pPr marL="0" indent="0">
              <a:buFont typeface="Wingdings" panose="05000000000000000000" pitchFamily="2" charset="2"/>
              <a:buNone/>
            </a:pPr>
            <a:r>
              <a:rPr lang="en-US" sz="1100" dirty="0" err="1">
                <a:solidFill>
                  <a:srgbClr val="595959"/>
                </a:solidFill>
              </a:rPr>
              <a:t>Bifactoriel</a:t>
            </a:r>
            <a:endParaRPr lang="en-US" sz="1100" dirty="0">
              <a:solidFill>
                <a:srgbClr val="595959"/>
              </a:solidFill>
            </a:endParaRPr>
          </a:p>
        </p:txBody>
      </p:sp>
      <p:sp>
        <p:nvSpPr>
          <p:cNvPr id="13" name="Parenthèse ouvrante 12">
            <a:extLst>
              <a:ext uri="{FF2B5EF4-FFF2-40B4-BE49-F238E27FC236}">
                <a16:creationId xmlns:a16="http://schemas.microsoft.com/office/drawing/2014/main" id="{DEB1E91B-F53D-EF48-975C-219BFDFE9876}"/>
              </a:ext>
            </a:extLst>
          </p:cNvPr>
          <p:cNvSpPr/>
          <p:nvPr/>
        </p:nvSpPr>
        <p:spPr>
          <a:xfrm>
            <a:off x="1920317" y="1911296"/>
            <a:ext cx="483147" cy="884473"/>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14" name="Rectangle 13">
            <a:extLst>
              <a:ext uri="{FF2B5EF4-FFF2-40B4-BE49-F238E27FC236}">
                <a16:creationId xmlns:a16="http://schemas.microsoft.com/office/drawing/2014/main" id="{CF935B49-873A-F44A-A9E9-4FC4E62C7C4F}"/>
              </a:ext>
            </a:extLst>
          </p:cNvPr>
          <p:cNvSpPr/>
          <p:nvPr/>
        </p:nvSpPr>
        <p:spPr>
          <a:xfrm>
            <a:off x="5026462" y="2228151"/>
            <a:ext cx="1382830"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a:solidFill>
                  <a:prstClr val="white"/>
                </a:solidFill>
                <a:latin typeface="Arial" panose="020B0604020202020204" pitchFamily="34" charset="0"/>
                <a:cs typeface="Arial" panose="020B0604020202020204" pitchFamily="34" charset="0"/>
              </a:rPr>
              <a:t>Pas </a:t>
            </a:r>
            <a:r>
              <a:rPr lang="en-US" altLang="zh-CN" sz="1000" b="1" dirty="0" err="1">
                <a:solidFill>
                  <a:prstClr val="white"/>
                </a:solidFill>
                <a:latin typeface="Arial" panose="020B0604020202020204" pitchFamily="34" charset="0"/>
                <a:cs typeface="Arial" panose="020B0604020202020204" pitchFamily="34" charset="0"/>
              </a:rPr>
              <a:t>d’activité</a:t>
            </a:r>
            <a:r>
              <a:rPr lang="en-US" altLang="zh-CN" sz="1000" b="1" dirty="0">
                <a:solidFill>
                  <a:prstClr val="white"/>
                </a:solidFill>
                <a:latin typeface="Arial" panose="020B0604020202020204" pitchFamily="34" charset="0"/>
                <a:cs typeface="Arial" panose="020B0604020202020204" pitchFamily="34" charset="0"/>
              </a:rPr>
              <a:t> </a:t>
            </a:r>
            <a:r>
              <a:rPr lang="en-US" altLang="zh-CN" sz="1000" b="1" dirty="0" err="1">
                <a:solidFill>
                  <a:prstClr val="white"/>
                </a:solidFill>
                <a:latin typeface="Arial" panose="020B0604020202020204" pitchFamily="34" charset="0"/>
                <a:cs typeface="Arial" panose="020B0604020202020204" pitchFamily="34" charset="0"/>
              </a:rPr>
              <a:t>pysique</a:t>
            </a:r>
            <a:endParaRPr lang="en-US" altLang="zh-CN" sz="800" dirty="0">
              <a:solidFill>
                <a:prstClr val="white"/>
              </a:solidFill>
              <a:latin typeface="Arial" panose="020B0604020202020204" pitchFamily="34" charset="0"/>
              <a:cs typeface="Arial" panose="020B0604020202020204" pitchFamily="34" charset="0"/>
            </a:endParaRPr>
          </a:p>
        </p:txBody>
      </p:sp>
      <p:sp>
        <p:nvSpPr>
          <p:cNvPr id="16" name="Ellipse 15">
            <a:extLst>
              <a:ext uri="{FF2B5EF4-FFF2-40B4-BE49-F238E27FC236}">
                <a16:creationId xmlns:a16="http://schemas.microsoft.com/office/drawing/2014/main" id="{885E3FBC-E921-6040-9C6E-9383FB712028}"/>
              </a:ext>
            </a:extLst>
          </p:cNvPr>
          <p:cNvSpPr/>
          <p:nvPr/>
        </p:nvSpPr>
        <p:spPr>
          <a:xfrm>
            <a:off x="1762367" y="2186809"/>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18" name="Rectangle 17">
            <a:extLst>
              <a:ext uri="{FF2B5EF4-FFF2-40B4-BE49-F238E27FC236}">
                <a16:creationId xmlns:a16="http://schemas.microsoft.com/office/drawing/2014/main" id="{0ACF7345-C4EB-4C4D-AA02-1EB68925BF0B}"/>
              </a:ext>
            </a:extLst>
          </p:cNvPr>
          <p:cNvSpPr/>
          <p:nvPr/>
        </p:nvSpPr>
        <p:spPr>
          <a:xfrm>
            <a:off x="2403464"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9" name="Rectangle 18">
            <a:extLst>
              <a:ext uri="{FF2B5EF4-FFF2-40B4-BE49-F238E27FC236}">
                <a16:creationId xmlns:a16="http://schemas.microsoft.com/office/drawing/2014/main" id="{E2C17E87-CEF7-524F-971B-B76D7EF6C2E2}"/>
              </a:ext>
            </a:extLst>
          </p:cNvPr>
          <p:cNvSpPr/>
          <p:nvPr/>
        </p:nvSpPr>
        <p:spPr>
          <a:xfrm>
            <a:off x="2403464"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0" name="Rectangle 19">
            <a:extLst>
              <a:ext uri="{FF2B5EF4-FFF2-40B4-BE49-F238E27FC236}">
                <a16:creationId xmlns:a16="http://schemas.microsoft.com/office/drawing/2014/main" id="{EC2DC4E2-514A-8047-AB72-C907C0A0E5D1}"/>
              </a:ext>
            </a:extLst>
          </p:cNvPr>
          <p:cNvSpPr/>
          <p:nvPr/>
        </p:nvSpPr>
        <p:spPr>
          <a:xfrm>
            <a:off x="2704603"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1" name="Rectangle 20">
            <a:extLst>
              <a:ext uri="{FF2B5EF4-FFF2-40B4-BE49-F238E27FC236}">
                <a16:creationId xmlns:a16="http://schemas.microsoft.com/office/drawing/2014/main" id="{73C736E9-DC62-D448-A7AA-6FFE34A7AB0C}"/>
              </a:ext>
            </a:extLst>
          </p:cNvPr>
          <p:cNvSpPr/>
          <p:nvPr/>
        </p:nvSpPr>
        <p:spPr>
          <a:xfrm>
            <a:off x="2704603"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2" name="Rectangle 21">
            <a:extLst>
              <a:ext uri="{FF2B5EF4-FFF2-40B4-BE49-F238E27FC236}">
                <a16:creationId xmlns:a16="http://schemas.microsoft.com/office/drawing/2014/main" id="{873328F7-D86C-7E4F-99FC-318634FA0FF8}"/>
              </a:ext>
            </a:extLst>
          </p:cNvPr>
          <p:cNvSpPr/>
          <p:nvPr/>
        </p:nvSpPr>
        <p:spPr>
          <a:xfrm>
            <a:off x="3005742"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3" name="Rectangle 22">
            <a:extLst>
              <a:ext uri="{FF2B5EF4-FFF2-40B4-BE49-F238E27FC236}">
                <a16:creationId xmlns:a16="http://schemas.microsoft.com/office/drawing/2014/main" id="{A6BCD0A7-264A-E847-A935-154B16A0A862}"/>
              </a:ext>
            </a:extLst>
          </p:cNvPr>
          <p:cNvSpPr/>
          <p:nvPr/>
        </p:nvSpPr>
        <p:spPr>
          <a:xfrm>
            <a:off x="3005742"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4" name="Rectangle 23">
            <a:extLst>
              <a:ext uri="{FF2B5EF4-FFF2-40B4-BE49-F238E27FC236}">
                <a16:creationId xmlns:a16="http://schemas.microsoft.com/office/drawing/2014/main" id="{68AB9358-9CD5-4541-B7E4-B6BDA35E1666}"/>
              </a:ext>
            </a:extLst>
          </p:cNvPr>
          <p:cNvSpPr/>
          <p:nvPr/>
        </p:nvSpPr>
        <p:spPr>
          <a:xfrm>
            <a:off x="3485155"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Rectangle 24">
            <a:extLst>
              <a:ext uri="{FF2B5EF4-FFF2-40B4-BE49-F238E27FC236}">
                <a16:creationId xmlns:a16="http://schemas.microsoft.com/office/drawing/2014/main" id="{60475756-899D-504F-8055-81417F2FE959}"/>
              </a:ext>
            </a:extLst>
          </p:cNvPr>
          <p:cNvSpPr/>
          <p:nvPr/>
        </p:nvSpPr>
        <p:spPr>
          <a:xfrm>
            <a:off x="3485155"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6" name="Rectangle 25">
            <a:extLst>
              <a:ext uri="{FF2B5EF4-FFF2-40B4-BE49-F238E27FC236}">
                <a16:creationId xmlns:a16="http://schemas.microsoft.com/office/drawing/2014/main" id="{45E212F9-3FCC-ED43-B032-27EF27888C7B}"/>
              </a:ext>
            </a:extLst>
          </p:cNvPr>
          <p:cNvSpPr/>
          <p:nvPr/>
        </p:nvSpPr>
        <p:spPr>
          <a:xfrm>
            <a:off x="3786294"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7" name="Rectangle 26">
            <a:extLst>
              <a:ext uri="{FF2B5EF4-FFF2-40B4-BE49-F238E27FC236}">
                <a16:creationId xmlns:a16="http://schemas.microsoft.com/office/drawing/2014/main" id="{85FEB446-FF93-184C-841A-FF4A2F2A09FF}"/>
              </a:ext>
            </a:extLst>
          </p:cNvPr>
          <p:cNvSpPr/>
          <p:nvPr/>
        </p:nvSpPr>
        <p:spPr>
          <a:xfrm>
            <a:off x="3786294"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8" name="Rectangle 27">
            <a:extLst>
              <a:ext uri="{FF2B5EF4-FFF2-40B4-BE49-F238E27FC236}">
                <a16:creationId xmlns:a16="http://schemas.microsoft.com/office/drawing/2014/main" id="{663A9C96-0FFE-F243-949F-E80E21E6176B}"/>
              </a:ext>
            </a:extLst>
          </p:cNvPr>
          <p:cNvSpPr/>
          <p:nvPr/>
        </p:nvSpPr>
        <p:spPr>
          <a:xfrm>
            <a:off x="4087433" y="1594441"/>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9" name="Rectangle 28">
            <a:extLst>
              <a:ext uri="{FF2B5EF4-FFF2-40B4-BE49-F238E27FC236}">
                <a16:creationId xmlns:a16="http://schemas.microsoft.com/office/drawing/2014/main" id="{58589014-C85A-BD4B-A4A4-5AA0BC3C5E44}"/>
              </a:ext>
            </a:extLst>
          </p:cNvPr>
          <p:cNvSpPr/>
          <p:nvPr/>
        </p:nvSpPr>
        <p:spPr>
          <a:xfrm>
            <a:off x="4087433" y="1911296"/>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0" name="Rectangle 29">
            <a:extLst>
              <a:ext uri="{FF2B5EF4-FFF2-40B4-BE49-F238E27FC236}">
                <a16:creationId xmlns:a16="http://schemas.microsoft.com/office/drawing/2014/main" id="{0FB46383-BC0D-3142-AB2A-12BFBC107855}"/>
              </a:ext>
            </a:extLst>
          </p:cNvPr>
          <p:cNvSpPr/>
          <p:nvPr/>
        </p:nvSpPr>
        <p:spPr>
          <a:xfrm>
            <a:off x="2403464" y="2478914"/>
            <a:ext cx="150856" cy="169395"/>
          </a:xfrm>
          <a:prstGeom prst="rect">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Rectangle 30">
            <a:extLst>
              <a:ext uri="{FF2B5EF4-FFF2-40B4-BE49-F238E27FC236}">
                <a16:creationId xmlns:a16="http://schemas.microsoft.com/office/drawing/2014/main" id="{A8D341A6-F973-B341-8239-75ECCA8C5922}"/>
              </a:ext>
            </a:extLst>
          </p:cNvPr>
          <p:cNvSpPr/>
          <p:nvPr/>
        </p:nvSpPr>
        <p:spPr>
          <a:xfrm>
            <a:off x="2403464" y="2795769"/>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Rectangle 31">
            <a:extLst>
              <a:ext uri="{FF2B5EF4-FFF2-40B4-BE49-F238E27FC236}">
                <a16:creationId xmlns:a16="http://schemas.microsoft.com/office/drawing/2014/main" id="{7DC1CE2A-907C-F542-A186-6F9100493044}"/>
              </a:ext>
            </a:extLst>
          </p:cNvPr>
          <p:cNvSpPr/>
          <p:nvPr/>
        </p:nvSpPr>
        <p:spPr>
          <a:xfrm>
            <a:off x="2704603" y="2478914"/>
            <a:ext cx="150856" cy="169395"/>
          </a:xfrm>
          <a:prstGeom prst="rect">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Rectangle 32">
            <a:extLst>
              <a:ext uri="{FF2B5EF4-FFF2-40B4-BE49-F238E27FC236}">
                <a16:creationId xmlns:a16="http://schemas.microsoft.com/office/drawing/2014/main" id="{6E02EA1F-482E-3545-A7AC-13EDDC324D4F}"/>
              </a:ext>
            </a:extLst>
          </p:cNvPr>
          <p:cNvSpPr/>
          <p:nvPr/>
        </p:nvSpPr>
        <p:spPr>
          <a:xfrm>
            <a:off x="2704603" y="2795769"/>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4" name="Rectangle 33">
            <a:extLst>
              <a:ext uri="{FF2B5EF4-FFF2-40B4-BE49-F238E27FC236}">
                <a16:creationId xmlns:a16="http://schemas.microsoft.com/office/drawing/2014/main" id="{254F6604-D227-964D-930A-F1F6E47B4725}"/>
              </a:ext>
            </a:extLst>
          </p:cNvPr>
          <p:cNvSpPr/>
          <p:nvPr/>
        </p:nvSpPr>
        <p:spPr>
          <a:xfrm>
            <a:off x="3005742" y="2478914"/>
            <a:ext cx="150856" cy="169395"/>
          </a:xfrm>
          <a:prstGeom prst="rect">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5" name="Rectangle 34">
            <a:extLst>
              <a:ext uri="{FF2B5EF4-FFF2-40B4-BE49-F238E27FC236}">
                <a16:creationId xmlns:a16="http://schemas.microsoft.com/office/drawing/2014/main" id="{8512E715-AFCE-4643-A652-B9A378609190}"/>
              </a:ext>
            </a:extLst>
          </p:cNvPr>
          <p:cNvSpPr/>
          <p:nvPr/>
        </p:nvSpPr>
        <p:spPr>
          <a:xfrm>
            <a:off x="3005742" y="2795769"/>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6" name="Rectangle 35">
            <a:extLst>
              <a:ext uri="{FF2B5EF4-FFF2-40B4-BE49-F238E27FC236}">
                <a16:creationId xmlns:a16="http://schemas.microsoft.com/office/drawing/2014/main" id="{7728F4BA-C11B-7549-9D3E-EC050786DD2D}"/>
              </a:ext>
            </a:extLst>
          </p:cNvPr>
          <p:cNvSpPr/>
          <p:nvPr/>
        </p:nvSpPr>
        <p:spPr>
          <a:xfrm>
            <a:off x="3485155" y="2478914"/>
            <a:ext cx="150856" cy="63371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Rectangle 37">
            <a:extLst>
              <a:ext uri="{FF2B5EF4-FFF2-40B4-BE49-F238E27FC236}">
                <a16:creationId xmlns:a16="http://schemas.microsoft.com/office/drawing/2014/main" id="{4C55CABF-12BE-B249-A58D-E2C08FD5ECE1}"/>
              </a:ext>
            </a:extLst>
          </p:cNvPr>
          <p:cNvSpPr/>
          <p:nvPr/>
        </p:nvSpPr>
        <p:spPr>
          <a:xfrm>
            <a:off x="3786294" y="2478914"/>
            <a:ext cx="150856" cy="63371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0" name="Rectangle 39">
            <a:extLst>
              <a:ext uri="{FF2B5EF4-FFF2-40B4-BE49-F238E27FC236}">
                <a16:creationId xmlns:a16="http://schemas.microsoft.com/office/drawing/2014/main" id="{E3A9CADE-DFD9-B241-BBC8-548834E4AC29}"/>
              </a:ext>
            </a:extLst>
          </p:cNvPr>
          <p:cNvSpPr/>
          <p:nvPr/>
        </p:nvSpPr>
        <p:spPr>
          <a:xfrm>
            <a:off x="4087433" y="2478914"/>
            <a:ext cx="150856" cy="63371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2" name="Rectangle 41">
            <a:extLst>
              <a:ext uri="{FF2B5EF4-FFF2-40B4-BE49-F238E27FC236}">
                <a16:creationId xmlns:a16="http://schemas.microsoft.com/office/drawing/2014/main" id="{2C654999-FBE7-D444-810A-554C466CB94B}"/>
              </a:ext>
            </a:extLst>
          </p:cNvPr>
          <p:cNvSpPr/>
          <p:nvPr/>
        </p:nvSpPr>
        <p:spPr>
          <a:xfrm>
            <a:off x="2403464" y="2648309"/>
            <a:ext cx="150856" cy="158428"/>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3" name="Rectangle 42">
            <a:extLst>
              <a:ext uri="{FF2B5EF4-FFF2-40B4-BE49-F238E27FC236}">
                <a16:creationId xmlns:a16="http://schemas.microsoft.com/office/drawing/2014/main" id="{186FBD44-A44E-8540-AFA9-F83A9B8D38FE}"/>
              </a:ext>
            </a:extLst>
          </p:cNvPr>
          <p:cNvSpPr/>
          <p:nvPr/>
        </p:nvSpPr>
        <p:spPr>
          <a:xfrm>
            <a:off x="2704603" y="2648309"/>
            <a:ext cx="150856" cy="158428"/>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4" name="Rectangle 43">
            <a:extLst>
              <a:ext uri="{FF2B5EF4-FFF2-40B4-BE49-F238E27FC236}">
                <a16:creationId xmlns:a16="http://schemas.microsoft.com/office/drawing/2014/main" id="{A675F07C-791F-7D41-B4EF-3102B28C4B16}"/>
              </a:ext>
            </a:extLst>
          </p:cNvPr>
          <p:cNvSpPr/>
          <p:nvPr/>
        </p:nvSpPr>
        <p:spPr>
          <a:xfrm>
            <a:off x="3005742" y="2648309"/>
            <a:ext cx="150856" cy="158428"/>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7" name="Parenthèse ouvrante 46">
            <a:extLst>
              <a:ext uri="{FF2B5EF4-FFF2-40B4-BE49-F238E27FC236}">
                <a16:creationId xmlns:a16="http://schemas.microsoft.com/office/drawing/2014/main" id="{07316A25-403C-1046-88C3-E4E68309B28D}"/>
              </a:ext>
            </a:extLst>
          </p:cNvPr>
          <p:cNvSpPr/>
          <p:nvPr/>
        </p:nvSpPr>
        <p:spPr>
          <a:xfrm>
            <a:off x="4632376" y="1841378"/>
            <a:ext cx="394086" cy="558252"/>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48" name="Rectangle 47">
            <a:extLst>
              <a:ext uri="{FF2B5EF4-FFF2-40B4-BE49-F238E27FC236}">
                <a16:creationId xmlns:a16="http://schemas.microsoft.com/office/drawing/2014/main" id="{43DD156D-B19B-0546-A44D-AA35FA87E117}"/>
              </a:ext>
            </a:extLst>
          </p:cNvPr>
          <p:cNvSpPr/>
          <p:nvPr/>
        </p:nvSpPr>
        <p:spPr>
          <a:xfrm>
            <a:off x="5026461" y="2750553"/>
            <a:ext cx="1382830" cy="320841"/>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000" b="1" dirty="0" err="1">
                <a:solidFill>
                  <a:prstClr val="black">
                    <a:lumMod val="65000"/>
                    <a:lumOff val="35000"/>
                  </a:prstClr>
                </a:solidFill>
                <a:latin typeface="Arial" panose="020B0604020202020204" pitchFamily="34" charset="0"/>
                <a:cs typeface="Arial" panose="020B0604020202020204" pitchFamily="34" charset="0"/>
              </a:rPr>
              <a:t>Traitement</a:t>
            </a:r>
            <a:r>
              <a:rPr lang="en-US" altLang="zh-CN" sz="1000" b="1" dirty="0">
                <a:solidFill>
                  <a:prstClr val="black">
                    <a:lumMod val="65000"/>
                    <a:lumOff val="35000"/>
                  </a:prstClr>
                </a:solidFill>
                <a:latin typeface="Arial" panose="020B0604020202020204" pitchFamily="34" charset="0"/>
                <a:cs typeface="Arial" panose="020B0604020202020204" pitchFamily="34" charset="0"/>
              </a:rPr>
              <a:t> </a:t>
            </a:r>
          </a:p>
          <a:p>
            <a:pPr algn="ctr"/>
            <a:r>
              <a:rPr lang="en-US" altLang="zh-CN" sz="1000" b="1" dirty="0">
                <a:solidFill>
                  <a:prstClr val="black">
                    <a:lumMod val="65000"/>
                    <a:lumOff val="35000"/>
                  </a:prstClr>
                </a:solidFill>
                <a:latin typeface="Arial" panose="020B0604020202020204" pitchFamily="34" charset="0"/>
                <a:cs typeface="Arial" panose="020B0604020202020204" pitchFamily="34" charset="0"/>
              </a:rPr>
              <a:t>anti-hormonal</a:t>
            </a:r>
            <a:endParaRPr lang="en-US" altLang="zh-CN"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45" name="Ellipse 44">
            <a:extLst>
              <a:ext uri="{FF2B5EF4-FFF2-40B4-BE49-F238E27FC236}">
                <a16:creationId xmlns:a16="http://schemas.microsoft.com/office/drawing/2014/main" id="{CE67A796-6BA5-FD41-81C6-9CF7F5F4796D}"/>
              </a:ext>
            </a:extLst>
          </p:cNvPr>
          <p:cNvSpPr/>
          <p:nvPr/>
        </p:nvSpPr>
        <p:spPr>
          <a:xfrm>
            <a:off x="4466283" y="1938130"/>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grpSp>
        <p:nvGrpSpPr>
          <p:cNvPr id="57" name="Groupe 56">
            <a:extLst>
              <a:ext uri="{FF2B5EF4-FFF2-40B4-BE49-F238E27FC236}">
                <a16:creationId xmlns:a16="http://schemas.microsoft.com/office/drawing/2014/main" id="{D86BBE49-DE70-7840-96B8-BD6127233C5A}"/>
              </a:ext>
            </a:extLst>
          </p:cNvPr>
          <p:cNvGrpSpPr/>
          <p:nvPr/>
        </p:nvGrpSpPr>
        <p:grpSpPr>
          <a:xfrm>
            <a:off x="6710304" y="1594441"/>
            <a:ext cx="150982" cy="1518183"/>
            <a:chOff x="8257125" y="914780"/>
            <a:chExt cx="150982" cy="2132553"/>
          </a:xfrm>
        </p:grpSpPr>
        <p:grpSp>
          <p:nvGrpSpPr>
            <p:cNvPr id="55" name="Groupe 54">
              <a:extLst>
                <a:ext uri="{FF2B5EF4-FFF2-40B4-BE49-F238E27FC236}">
                  <a16:creationId xmlns:a16="http://schemas.microsoft.com/office/drawing/2014/main" id="{0F525F6B-2534-E949-B515-0A4C27D51E23}"/>
                </a:ext>
              </a:extLst>
            </p:cNvPr>
            <p:cNvGrpSpPr/>
            <p:nvPr/>
          </p:nvGrpSpPr>
          <p:grpSpPr>
            <a:xfrm>
              <a:off x="8257125" y="914780"/>
              <a:ext cx="150856" cy="633710"/>
              <a:chOff x="8257125" y="1544140"/>
              <a:chExt cx="150856" cy="633710"/>
            </a:xfrm>
          </p:grpSpPr>
          <p:sp>
            <p:nvSpPr>
              <p:cNvPr id="49" name="Rectangle 48">
                <a:extLst>
                  <a:ext uri="{FF2B5EF4-FFF2-40B4-BE49-F238E27FC236}">
                    <a16:creationId xmlns:a16="http://schemas.microsoft.com/office/drawing/2014/main" id="{F618905C-3771-E04E-90CB-FD56BEB6653F}"/>
                  </a:ext>
                </a:extLst>
              </p:cNvPr>
              <p:cNvSpPr/>
              <p:nvPr/>
            </p:nvSpPr>
            <p:spPr>
              <a:xfrm>
                <a:off x="8257125" y="1544140"/>
                <a:ext cx="150856" cy="31685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0" name="Rectangle 49">
                <a:extLst>
                  <a:ext uri="{FF2B5EF4-FFF2-40B4-BE49-F238E27FC236}">
                    <a16:creationId xmlns:a16="http://schemas.microsoft.com/office/drawing/2014/main" id="{E38E3957-A662-2D47-BBBE-F9A0AE504818}"/>
                  </a:ext>
                </a:extLst>
              </p:cNvPr>
              <p:cNvSpPr/>
              <p:nvPr/>
            </p:nvSpPr>
            <p:spPr>
              <a:xfrm>
                <a:off x="8257125" y="1860995"/>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53" name="Rectangle 52">
              <a:extLst>
                <a:ext uri="{FF2B5EF4-FFF2-40B4-BE49-F238E27FC236}">
                  <a16:creationId xmlns:a16="http://schemas.microsoft.com/office/drawing/2014/main" id="{DE0D7A92-8696-F645-8717-3E293A57E7A3}"/>
                </a:ext>
              </a:extLst>
            </p:cNvPr>
            <p:cNvSpPr/>
            <p:nvPr/>
          </p:nvSpPr>
          <p:spPr>
            <a:xfrm>
              <a:off x="8257125" y="2413623"/>
              <a:ext cx="150856" cy="63371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56" name="Groupe 55">
              <a:extLst>
                <a:ext uri="{FF2B5EF4-FFF2-40B4-BE49-F238E27FC236}">
                  <a16:creationId xmlns:a16="http://schemas.microsoft.com/office/drawing/2014/main" id="{219DC3D9-98A8-FD4A-86F5-62B8A4809BE6}"/>
                </a:ext>
              </a:extLst>
            </p:cNvPr>
            <p:cNvGrpSpPr/>
            <p:nvPr/>
          </p:nvGrpSpPr>
          <p:grpSpPr>
            <a:xfrm>
              <a:off x="8257251" y="1664147"/>
              <a:ext cx="150856" cy="633710"/>
              <a:chOff x="7175434" y="2428613"/>
              <a:chExt cx="150856" cy="633710"/>
            </a:xfrm>
          </p:grpSpPr>
          <p:sp>
            <p:nvSpPr>
              <p:cNvPr id="51" name="Rectangle 50">
                <a:extLst>
                  <a:ext uri="{FF2B5EF4-FFF2-40B4-BE49-F238E27FC236}">
                    <a16:creationId xmlns:a16="http://schemas.microsoft.com/office/drawing/2014/main" id="{C5F0CE3F-B7FE-E64D-B510-58B044F3F57C}"/>
                  </a:ext>
                </a:extLst>
              </p:cNvPr>
              <p:cNvSpPr/>
              <p:nvPr/>
            </p:nvSpPr>
            <p:spPr>
              <a:xfrm>
                <a:off x="7175434" y="2428613"/>
                <a:ext cx="150856" cy="169395"/>
              </a:xfrm>
              <a:prstGeom prst="rect">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2" name="Rectangle 51">
                <a:extLst>
                  <a:ext uri="{FF2B5EF4-FFF2-40B4-BE49-F238E27FC236}">
                    <a16:creationId xmlns:a16="http://schemas.microsoft.com/office/drawing/2014/main" id="{296F7E0D-178A-5B42-A698-25A8F8D9A2AC}"/>
                  </a:ext>
                </a:extLst>
              </p:cNvPr>
              <p:cNvSpPr/>
              <p:nvPr/>
            </p:nvSpPr>
            <p:spPr>
              <a:xfrm>
                <a:off x="7175434" y="2745468"/>
                <a:ext cx="150856" cy="31685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4" name="Rectangle 53">
                <a:extLst>
                  <a:ext uri="{FF2B5EF4-FFF2-40B4-BE49-F238E27FC236}">
                    <a16:creationId xmlns:a16="http://schemas.microsoft.com/office/drawing/2014/main" id="{AB2E17BB-0CF5-DB45-B320-B2487AC790B8}"/>
                  </a:ext>
                </a:extLst>
              </p:cNvPr>
              <p:cNvSpPr/>
              <p:nvPr/>
            </p:nvSpPr>
            <p:spPr>
              <a:xfrm>
                <a:off x="7175434" y="2598008"/>
                <a:ext cx="150856" cy="158428"/>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sp>
        <p:nvSpPr>
          <p:cNvPr id="58" name="Espace réservé du contenu 2">
            <a:extLst>
              <a:ext uri="{FF2B5EF4-FFF2-40B4-BE49-F238E27FC236}">
                <a16:creationId xmlns:a16="http://schemas.microsoft.com/office/drawing/2014/main" id="{517C5FAE-4249-DB4A-869C-FF2D482CE5C8}"/>
              </a:ext>
            </a:extLst>
          </p:cNvPr>
          <p:cNvSpPr txBox="1">
            <a:spLocks/>
          </p:cNvSpPr>
          <p:nvPr/>
        </p:nvSpPr>
        <p:spPr>
          <a:xfrm>
            <a:off x="6851595" y="1617082"/>
            <a:ext cx="1617964" cy="363176"/>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a:solidFill>
                  <a:srgbClr val="595959"/>
                </a:solidFill>
              </a:rPr>
              <a:t>Docetaxel 75 mg/m</a:t>
            </a:r>
            <a:r>
              <a:rPr lang="en-US" sz="800" baseline="30000">
                <a:solidFill>
                  <a:srgbClr val="595959"/>
                </a:solidFill>
              </a:rPr>
              <a:t>2</a:t>
            </a:r>
          </a:p>
          <a:p>
            <a:pPr marL="0" indent="0">
              <a:buFont typeface="Wingdings" panose="05000000000000000000" pitchFamily="2" charset="2"/>
              <a:buNone/>
            </a:pPr>
            <a:r>
              <a:rPr lang="en-US" sz="800" err="1">
                <a:solidFill>
                  <a:srgbClr val="595959"/>
                </a:solidFill>
              </a:rPr>
              <a:t>Cyclophosmamid</a:t>
            </a:r>
            <a:r>
              <a:rPr lang="en-US" sz="800">
                <a:solidFill>
                  <a:srgbClr val="595959"/>
                </a:solidFill>
              </a:rPr>
              <a:t> 600 mg/m</a:t>
            </a:r>
            <a:r>
              <a:rPr lang="en-US" sz="800" baseline="30000">
                <a:solidFill>
                  <a:srgbClr val="595959"/>
                </a:solidFill>
              </a:rPr>
              <a:t>2</a:t>
            </a:r>
          </a:p>
        </p:txBody>
      </p:sp>
      <p:sp>
        <p:nvSpPr>
          <p:cNvPr id="59" name="Espace réservé du contenu 2">
            <a:extLst>
              <a:ext uri="{FF2B5EF4-FFF2-40B4-BE49-F238E27FC236}">
                <a16:creationId xmlns:a16="http://schemas.microsoft.com/office/drawing/2014/main" id="{14ACB259-959C-C84D-80D8-04D3A80ACF8B}"/>
              </a:ext>
            </a:extLst>
          </p:cNvPr>
          <p:cNvSpPr txBox="1">
            <a:spLocks/>
          </p:cNvSpPr>
          <p:nvPr/>
        </p:nvSpPr>
        <p:spPr>
          <a:xfrm>
            <a:off x="6851595" y="2097380"/>
            <a:ext cx="1617964" cy="51090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a:solidFill>
                  <a:srgbClr val="595959"/>
                </a:solidFill>
              </a:rPr>
              <a:t>5-FU 500 mg/m</a:t>
            </a:r>
            <a:r>
              <a:rPr lang="en-US" sz="800" baseline="30000">
                <a:solidFill>
                  <a:srgbClr val="595959"/>
                </a:solidFill>
              </a:rPr>
              <a:t>2</a:t>
            </a:r>
          </a:p>
          <a:p>
            <a:pPr marL="0" indent="0">
              <a:buFont typeface="Wingdings" panose="05000000000000000000" pitchFamily="2" charset="2"/>
              <a:buNone/>
            </a:pPr>
            <a:r>
              <a:rPr lang="en-US" sz="800" err="1">
                <a:solidFill>
                  <a:srgbClr val="595959"/>
                </a:solidFill>
              </a:rPr>
              <a:t>Epirubicin</a:t>
            </a:r>
            <a:r>
              <a:rPr lang="en-US" sz="800">
                <a:solidFill>
                  <a:srgbClr val="595959"/>
                </a:solidFill>
              </a:rPr>
              <a:t> 75 mg/m</a:t>
            </a:r>
            <a:r>
              <a:rPr lang="en-US" sz="800" baseline="30000">
                <a:solidFill>
                  <a:srgbClr val="595959"/>
                </a:solidFill>
              </a:rPr>
              <a:t>2</a:t>
            </a:r>
          </a:p>
          <a:p>
            <a:pPr marL="0" indent="0">
              <a:buFont typeface="Wingdings" panose="05000000000000000000" pitchFamily="2" charset="2"/>
              <a:buNone/>
            </a:pPr>
            <a:r>
              <a:rPr lang="en-US" sz="800" err="1">
                <a:solidFill>
                  <a:srgbClr val="595959"/>
                </a:solidFill>
              </a:rPr>
              <a:t>Cyclophosmamid</a:t>
            </a:r>
            <a:r>
              <a:rPr lang="en-US" sz="800">
                <a:solidFill>
                  <a:srgbClr val="595959"/>
                </a:solidFill>
              </a:rPr>
              <a:t> 500 mg/m</a:t>
            </a:r>
            <a:r>
              <a:rPr lang="en-US" sz="800" baseline="30000">
                <a:solidFill>
                  <a:srgbClr val="595959"/>
                </a:solidFill>
              </a:rPr>
              <a:t>2</a:t>
            </a:r>
          </a:p>
        </p:txBody>
      </p:sp>
      <p:sp>
        <p:nvSpPr>
          <p:cNvPr id="60" name="Espace réservé du contenu 2">
            <a:extLst>
              <a:ext uri="{FF2B5EF4-FFF2-40B4-BE49-F238E27FC236}">
                <a16:creationId xmlns:a16="http://schemas.microsoft.com/office/drawing/2014/main" id="{AC36E4BA-59C8-7D42-BD0F-94DA2EE5E767}"/>
              </a:ext>
            </a:extLst>
          </p:cNvPr>
          <p:cNvSpPr txBox="1">
            <a:spLocks/>
          </p:cNvSpPr>
          <p:nvPr/>
        </p:nvSpPr>
        <p:spPr>
          <a:xfrm>
            <a:off x="6851595" y="2795769"/>
            <a:ext cx="1617964"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a:solidFill>
                  <a:srgbClr val="595959"/>
                </a:solidFill>
              </a:rPr>
              <a:t>Docetaxel 100 mg/m</a:t>
            </a:r>
            <a:r>
              <a:rPr lang="en-US" sz="800" baseline="30000">
                <a:solidFill>
                  <a:srgbClr val="595959"/>
                </a:solidFill>
              </a:rPr>
              <a:t>2</a:t>
            </a:r>
          </a:p>
        </p:txBody>
      </p:sp>
      <p:sp>
        <p:nvSpPr>
          <p:cNvPr id="61" name="Rectangle 60">
            <a:extLst>
              <a:ext uri="{FF2B5EF4-FFF2-40B4-BE49-F238E27FC236}">
                <a16:creationId xmlns:a16="http://schemas.microsoft.com/office/drawing/2014/main" id="{2890AD76-BFF5-8249-9D3F-84D3DDEC0BBB}"/>
              </a:ext>
            </a:extLst>
          </p:cNvPr>
          <p:cNvSpPr/>
          <p:nvPr/>
        </p:nvSpPr>
        <p:spPr>
          <a:xfrm>
            <a:off x="8320863" y="1592848"/>
            <a:ext cx="409364" cy="447782"/>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a:solidFill>
                  <a:srgbClr val="595959"/>
                </a:solidFill>
                <a:latin typeface="Arial" panose="020B0604020202020204" pitchFamily="34" charset="0"/>
                <a:cs typeface="Arial" panose="020B0604020202020204" pitchFamily="34" charset="0"/>
              </a:rPr>
              <a:t>q3w</a:t>
            </a:r>
          </a:p>
        </p:txBody>
      </p:sp>
      <p:sp>
        <p:nvSpPr>
          <p:cNvPr id="66" name="Rectangle 65">
            <a:extLst>
              <a:ext uri="{FF2B5EF4-FFF2-40B4-BE49-F238E27FC236}">
                <a16:creationId xmlns:a16="http://schemas.microsoft.com/office/drawing/2014/main" id="{8E1B3BF7-4DC1-CF41-A09E-09F0A54D5E94}"/>
              </a:ext>
            </a:extLst>
          </p:cNvPr>
          <p:cNvSpPr/>
          <p:nvPr/>
        </p:nvSpPr>
        <p:spPr>
          <a:xfrm>
            <a:off x="6899351" y="1592848"/>
            <a:ext cx="1830877" cy="447782"/>
          </a:xfrm>
          <a:prstGeom prst="rect">
            <a:avLst/>
          </a:prstGeom>
          <a:no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67" name="Rectangle 66">
            <a:extLst>
              <a:ext uri="{FF2B5EF4-FFF2-40B4-BE49-F238E27FC236}">
                <a16:creationId xmlns:a16="http://schemas.microsoft.com/office/drawing/2014/main" id="{72C5C6E1-7F81-EE4D-8103-92F2654607C3}"/>
              </a:ext>
            </a:extLst>
          </p:cNvPr>
          <p:cNvSpPr/>
          <p:nvPr/>
        </p:nvSpPr>
        <p:spPr>
          <a:xfrm>
            <a:off x="8326931" y="2125637"/>
            <a:ext cx="409364" cy="447782"/>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a:solidFill>
                  <a:srgbClr val="595959"/>
                </a:solidFill>
                <a:latin typeface="Arial" panose="020B0604020202020204" pitchFamily="34" charset="0"/>
                <a:cs typeface="Arial" panose="020B0604020202020204" pitchFamily="34" charset="0"/>
              </a:rPr>
              <a:t>q3w</a:t>
            </a:r>
          </a:p>
        </p:txBody>
      </p:sp>
      <p:sp>
        <p:nvSpPr>
          <p:cNvPr id="68" name="Rectangle 67">
            <a:extLst>
              <a:ext uri="{FF2B5EF4-FFF2-40B4-BE49-F238E27FC236}">
                <a16:creationId xmlns:a16="http://schemas.microsoft.com/office/drawing/2014/main" id="{3692FD78-0086-2345-AAA5-8A5F455D1031}"/>
              </a:ext>
            </a:extLst>
          </p:cNvPr>
          <p:cNvSpPr/>
          <p:nvPr/>
        </p:nvSpPr>
        <p:spPr>
          <a:xfrm>
            <a:off x="8332999" y="2658426"/>
            <a:ext cx="409364" cy="447782"/>
          </a:xfrm>
          <a:prstGeom prst="rect">
            <a:avLst/>
          </a:prstGeom>
          <a:solidFill>
            <a:schemeClr val="bg1">
              <a:lumMod val="9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800">
                <a:solidFill>
                  <a:srgbClr val="595959"/>
                </a:solidFill>
                <a:latin typeface="Arial" panose="020B0604020202020204" pitchFamily="34" charset="0"/>
                <a:cs typeface="Arial" panose="020B0604020202020204" pitchFamily="34" charset="0"/>
              </a:rPr>
              <a:t>q3w</a:t>
            </a:r>
          </a:p>
        </p:txBody>
      </p:sp>
      <p:sp>
        <p:nvSpPr>
          <p:cNvPr id="64" name="Rectangle 63">
            <a:extLst>
              <a:ext uri="{FF2B5EF4-FFF2-40B4-BE49-F238E27FC236}">
                <a16:creationId xmlns:a16="http://schemas.microsoft.com/office/drawing/2014/main" id="{3AEB9EF5-5271-9248-9ADC-C4CDAC2A0A54}"/>
              </a:ext>
            </a:extLst>
          </p:cNvPr>
          <p:cNvSpPr/>
          <p:nvPr/>
        </p:nvSpPr>
        <p:spPr>
          <a:xfrm>
            <a:off x="6899351" y="2664842"/>
            <a:ext cx="1830877" cy="447782"/>
          </a:xfrm>
          <a:prstGeom prst="rect">
            <a:avLst/>
          </a:prstGeom>
          <a:no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65" name="Rectangle 64">
            <a:extLst>
              <a:ext uri="{FF2B5EF4-FFF2-40B4-BE49-F238E27FC236}">
                <a16:creationId xmlns:a16="http://schemas.microsoft.com/office/drawing/2014/main" id="{A911BE3A-61C2-9347-857B-92835F118DC6}"/>
              </a:ext>
            </a:extLst>
          </p:cNvPr>
          <p:cNvSpPr/>
          <p:nvPr/>
        </p:nvSpPr>
        <p:spPr>
          <a:xfrm>
            <a:off x="6899351" y="2121233"/>
            <a:ext cx="1830877" cy="447782"/>
          </a:xfrm>
          <a:prstGeom prst="rect">
            <a:avLst/>
          </a:prstGeom>
          <a:no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Tree>
    <p:extLst>
      <p:ext uri="{BB962C8B-B14F-4D97-AF65-F5344CB8AC3E}">
        <p14:creationId xmlns:p14="http://schemas.microsoft.com/office/powerpoint/2010/main" val="4274914937"/>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168064" y="594877"/>
            <a:ext cx="8975936" cy="707886"/>
          </a:xfrm>
        </p:spPr>
        <p:txBody>
          <a:bodyPr/>
          <a:lstStyle/>
          <a:p>
            <a:r>
              <a:rPr lang="fr-FR" sz="2000"/>
              <a:t>Résultats négatifs sur la population globale, </a:t>
            </a:r>
            <a:br>
              <a:rPr lang="fr-FR" sz="2000"/>
            </a:br>
            <a:r>
              <a:rPr lang="fr-FR" sz="2000"/>
              <a:t>en ITT (n=2292 avec IMC 24-40 kg/m</a:t>
            </a:r>
            <a:r>
              <a:rPr lang="fr-FR" sz="2000" baseline="30000"/>
              <a:t>2</a:t>
            </a:r>
            <a:r>
              <a:rPr lang="fr-FR" sz="2000"/>
              <a:t>)</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129</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Janni</a:t>
            </a:r>
            <a:r>
              <a:rPr lang="en-US" sz="800" i="1">
                <a:solidFill>
                  <a:prstClr val="black">
                    <a:lumMod val="65000"/>
                    <a:lumOff val="35000"/>
                  </a:prstClr>
                </a:solidFill>
                <a:latin typeface="Arial"/>
                <a:ea typeface="+mn-ea"/>
                <a:cs typeface="Arial"/>
              </a:rPr>
              <a:t> W. et al., SABCS 2018, GS5-03</a:t>
            </a:r>
          </a:p>
        </p:txBody>
      </p:sp>
      <p:sp>
        <p:nvSpPr>
          <p:cNvPr id="6" name="Rectangle à coins arrondis 5">
            <a:extLst>
              <a:ext uri="{FF2B5EF4-FFF2-40B4-BE49-F238E27FC236}">
                <a16:creationId xmlns:a16="http://schemas.microsoft.com/office/drawing/2014/main" id="{EC68C625-67F2-E443-9DFB-3185436809F7}"/>
              </a:ext>
            </a:extLst>
          </p:cNvPr>
          <p:cNvSpPr/>
          <p:nvPr/>
        </p:nvSpPr>
        <p:spPr>
          <a:xfrm>
            <a:off x="409273" y="1650433"/>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7" name="Rectangle à coins arrondis 6">
            <a:extLst>
              <a:ext uri="{FF2B5EF4-FFF2-40B4-BE49-F238E27FC236}">
                <a16:creationId xmlns:a16="http://schemas.microsoft.com/office/drawing/2014/main" id="{7F82CD7F-6D70-5441-AC77-F458F7779533}"/>
              </a:ext>
            </a:extLst>
          </p:cNvPr>
          <p:cNvSpPr/>
          <p:nvPr/>
        </p:nvSpPr>
        <p:spPr>
          <a:xfrm>
            <a:off x="4598770" y="1650433"/>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8" name="Graphique 7">
            <a:extLst>
              <a:ext uri="{FF2B5EF4-FFF2-40B4-BE49-F238E27FC236}">
                <a16:creationId xmlns:a16="http://schemas.microsoft.com/office/drawing/2014/main" id="{82B262F6-1241-4F4B-B05D-92B7E6F2C938}"/>
              </a:ext>
            </a:extLst>
          </p:cNvPr>
          <p:cNvGraphicFramePr/>
          <p:nvPr>
            <p:extLst/>
          </p:nvPr>
        </p:nvGraphicFramePr>
        <p:xfrm>
          <a:off x="638554" y="1855610"/>
          <a:ext cx="3900070" cy="2620653"/>
        </p:xfrm>
        <a:graphic>
          <a:graphicData uri="http://schemas.openxmlformats.org/drawingml/2006/chart">
            <c:chart xmlns:c="http://schemas.openxmlformats.org/drawingml/2006/chart" xmlns:r="http://schemas.openxmlformats.org/officeDocument/2006/relationships" r:id="rId2"/>
          </a:graphicData>
        </a:graphic>
      </p:graphicFrame>
      <p:sp>
        <p:nvSpPr>
          <p:cNvPr id="9" name="ZoneTexte 8">
            <a:extLst>
              <a:ext uri="{FF2B5EF4-FFF2-40B4-BE49-F238E27FC236}">
                <a16:creationId xmlns:a16="http://schemas.microsoft.com/office/drawing/2014/main" id="{7791ACBB-9C24-7446-952A-E5864A5922D6}"/>
              </a:ext>
            </a:extLst>
          </p:cNvPr>
          <p:cNvSpPr txBox="1"/>
          <p:nvPr/>
        </p:nvSpPr>
        <p:spPr>
          <a:xfrm rot="16200000">
            <a:off x="-329876" y="2974791"/>
            <a:ext cx="181339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Survie (%)</a:t>
            </a:r>
          </a:p>
        </p:txBody>
      </p:sp>
      <p:sp>
        <p:nvSpPr>
          <p:cNvPr id="10" name="ZoneTexte 9">
            <a:extLst>
              <a:ext uri="{FF2B5EF4-FFF2-40B4-BE49-F238E27FC236}">
                <a16:creationId xmlns:a16="http://schemas.microsoft.com/office/drawing/2014/main" id="{0991EC45-ADF7-D142-A3FB-2BFCC27F05B8}"/>
              </a:ext>
            </a:extLst>
          </p:cNvPr>
          <p:cNvSpPr txBox="1"/>
          <p:nvPr/>
        </p:nvSpPr>
        <p:spPr>
          <a:xfrm>
            <a:off x="1582522" y="1484903"/>
            <a:ext cx="1939951" cy="307777"/>
          </a:xfrm>
          <a:prstGeom prst="rect">
            <a:avLst/>
          </a:prstGeom>
          <a:solidFill>
            <a:schemeClr val="bg1"/>
          </a:solidFill>
          <a:ln>
            <a:noFill/>
          </a:ln>
        </p:spPr>
        <p:txBody>
          <a:bodyPr wrap="square" rtlCol="0" anchor="ctr">
            <a:spAutoFit/>
          </a:bodyPr>
          <a:lstStyle/>
          <a:p>
            <a:pPr algn="ctr"/>
            <a:r>
              <a:rPr lang="fr-FR" sz="1400" b="1" dirty="0">
                <a:solidFill>
                  <a:srgbClr val="1F497D"/>
                </a:solidFill>
                <a:latin typeface="Arial" panose="020B0604020202020204" pitchFamily="34" charset="0"/>
                <a:cs typeface="Arial" panose="020B0604020202020204" pitchFamily="34" charset="0"/>
              </a:rPr>
              <a:t>Survie sans maladie</a:t>
            </a:r>
          </a:p>
        </p:txBody>
      </p:sp>
      <p:graphicFrame>
        <p:nvGraphicFramePr>
          <p:cNvPr id="11" name="Graphique 10">
            <a:extLst>
              <a:ext uri="{FF2B5EF4-FFF2-40B4-BE49-F238E27FC236}">
                <a16:creationId xmlns:a16="http://schemas.microsoft.com/office/drawing/2014/main" id="{1DBE7FC6-2D6C-124E-A6D4-1F3651B9663C}"/>
              </a:ext>
            </a:extLst>
          </p:cNvPr>
          <p:cNvGraphicFramePr/>
          <p:nvPr>
            <p:extLst/>
          </p:nvPr>
        </p:nvGraphicFramePr>
        <p:xfrm>
          <a:off x="4828051" y="1855610"/>
          <a:ext cx="3900070" cy="2620653"/>
        </p:xfrm>
        <a:graphic>
          <a:graphicData uri="http://schemas.openxmlformats.org/drawingml/2006/chart">
            <c:chart xmlns:c="http://schemas.openxmlformats.org/drawingml/2006/chart" xmlns:r="http://schemas.openxmlformats.org/officeDocument/2006/relationships" r:id="rId3"/>
          </a:graphicData>
        </a:graphic>
      </p:graphicFrame>
      <p:sp>
        <p:nvSpPr>
          <p:cNvPr id="13" name="ZoneTexte 12">
            <a:extLst>
              <a:ext uri="{FF2B5EF4-FFF2-40B4-BE49-F238E27FC236}">
                <a16:creationId xmlns:a16="http://schemas.microsoft.com/office/drawing/2014/main" id="{42BA2B30-5E3A-EF4A-904F-244178D9E6BD}"/>
              </a:ext>
            </a:extLst>
          </p:cNvPr>
          <p:cNvSpPr txBox="1"/>
          <p:nvPr/>
        </p:nvSpPr>
        <p:spPr>
          <a:xfrm>
            <a:off x="5888409" y="1499235"/>
            <a:ext cx="1596919" cy="307777"/>
          </a:xfrm>
          <a:prstGeom prst="rect">
            <a:avLst/>
          </a:prstGeom>
          <a:solidFill>
            <a:schemeClr val="bg1"/>
          </a:solidFill>
          <a:ln>
            <a:noFill/>
          </a:ln>
        </p:spPr>
        <p:txBody>
          <a:bodyPr wrap="square" rtlCol="0" anchor="ctr">
            <a:spAutoFit/>
          </a:bodyPr>
          <a:lstStyle/>
          <a:p>
            <a:pPr algn="ctr"/>
            <a:r>
              <a:rPr lang="fr-FR" sz="1400" b="1" dirty="0">
                <a:solidFill>
                  <a:srgbClr val="1F497D"/>
                </a:solidFill>
                <a:latin typeface="Arial" panose="020B0604020202020204" pitchFamily="34" charset="0"/>
                <a:cs typeface="Arial" panose="020B0604020202020204" pitchFamily="34" charset="0"/>
              </a:rPr>
              <a:t>Survie globale</a:t>
            </a:r>
          </a:p>
        </p:txBody>
      </p:sp>
      <p:sp>
        <p:nvSpPr>
          <p:cNvPr id="14" name="ZoneTexte 13">
            <a:extLst>
              <a:ext uri="{FF2B5EF4-FFF2-40B4-BE49-F238E27FC236}">
                <a16:creationId xmlns:a16="http://schemas.microsoft.com/office/drawing/2014/main" id="{3986B71A-7197-1748-BD43-59F91E2DA72E}"/>
              </a:ext>
            </a:extLst>
          </p:cNvPr>
          <p:cNvSpPr txBox="1"/>
          <p:nvPr/>
        </p:nvSpPr>
        <p:spPr>
          <a:xfrm>
            <a:off x="1083426" y="4329985"/>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(mois)</a:t>
            </a:r>
          </a:p>
        </p:txBody>
      </p:sp>
      <p:sp>
        <p:nvSpPr>
          <p:cNvPr id="15" name="ZoneTexte 14">
            <a:extLst>
              <a:ext uri="{FF2B5EF4-FFF2-40B4-BE49-F238E27FC236}">
                <a16:creationId xmlns:a16="http://schemas.microsoft.com/office/drawing/2014/main" id="{001E17C2-49E7-2A4D-A6C9-10BD0335B741}"/>
              </a:ext>
            </a:extLst>
          </p:cNvPr>
          <p:cNvSpPr txBox="1"/>
          <p:nvPr/>
        </p:nvSpPr>
        <p:spPr>
          <a:xfrm>
            <a:off x="5272923" y="4329985"/>
            <a:ext cx="322514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(mois)</a:t>
            </a:r>
          </a:p>
        </p:txBody>
      </p:sp>
      <p:sp>
        <p:nvSpPr>
          <p:cNvPr id="16" name="ZoneTexte 15">
            <a:extLst>
              <a:ext uri="{FF2B5EF4-FFF2-40B4-BE49-F238E27FC236}">
                <a16:creationId xmlns:a16="http://schemas.microsoft.com/office/drawing/2014/main" id="{E95F5B8A-2C95-5444-B9C8-360C277BBC29}"/>
              </a:ext>
            </a:extLst>
          </p:cNvPr>
          <p:cNvSpPr txBox="1"/>
          <p:nvPr/>
        </p:nvSpPr>
        <p:spPr>
          <a:xfrm rot="16200000">
            <a:off x="3859621" y="2906692"/>
            <a:ext cx="181339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Survie (%)</a:t>
            </a:r>
          </a:p>
        </p:txBody>
      </p:sp>
      <p:sp>
        <p:nvSpPr>
          <p:cNvPr id="17" name="Text Box 79">
            <a:extLst>
              <a:ext uri="{FF2B5EF4-FFF2-40B4-BE49-F238E27FC236}">
                <a16:creationId xmlns:a16="http://schemas.microsoft.com/office/drawing/2014/main" id="{E0998F40-BE27-A14F-9477-102C3087B217}"/>
              </a:ext>
            </a:extLst>
          </p:cNvPr>
          <p:cNvSpPr txBox="1">
            <a:spLocks noChangeArrowheads="1"/>
          </p:cNvSpPr>
          <p:nvPr/>
        </p:nvSpPr>
        <p:spPr bwMode="gray">
          <a:xfrm>
            <a:off x="1025696" y="3706198"/>
            <a:ext cx="306239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b="1" dirty="0" err="1">
                <a:solidFill>
                  <a:srgbClr val="31859B"/>
                </a:solidFill>
                <a:latin typeface="Arial" panose="020B0604020202020204" pitchFamily="34" charset="0"/>
                <a:cs typeface="Arial" panose="020B0604020202020204" pitchFamily="34" charset="0"/>
              </a:rPr>
              <a:t>Activité</a:t>
            </a:r>
            <a:r>
              <a:rPr lang="en-GB" sz="1000" b="1" dirty="0">
                <a:solidFill>
                  <a:srgbClr val="31859B"/>
                </a:solidFill>
                <a:latin typeface="Arial" panose="020B0604020202020204" pitchFamily="34" charset="0"/>
                <a:cs typeface="Arial" panose="020B0604020202020204" pitchFamily="34" charset="0"/>
              </a:rPr>
              <a:t> physique </a:t>
            </a:r>
            <a:r>
              <a:rPr lang="en-GB" sz="1000" dirty="0">
                <a:solidFill>
                  <a:srgbClr val="31859B"/>
                </a:solidFill>
                <a:latin typeface="Arial" panose="020B0604020202020204" pitchFamily="34" charset="0"/>
                <a:cs typeface="Arial" panose="020B0604020202020204" pitchFamily="34" charset="0"/>
              </a:rPr>
              <a:t>(n=1146, 118 events)</a:t>
            </a:r>
          </a:p>
          <a:p>
            <a:pPr eaLnBrk="1" fontAlgn="base" hangingPunct="1">
              <a:spcAft>
                <a:spcPct val="0"/>
              </a:spcAft>
            </a:pPr>
            <a:r>
              <a:rPr lang="en-GB" sz="1000" b="1" dirty="0">
                <a:solidFill>
                  <a:srgbClr val="960059"/>
                </a:solidFill>
                <a:latin typeface="Arial" panose="020B0604020202020204" pitchFamily="34" charset="0"/>
                <a:cs typeface="Arial" panose="020B0604020202020204" pitchFamily="34" charset="0"/>
              </a:rPr>
              <a:t>Pas </a:t>
            </a:r>
            <a:r>
              <a:rPr lang="en-GB" sz="1000" b="1" dirty="0" err="1">
                <a:solidFill>
                  <a:srgbClr val="960059"/>
                </a:solidFill>
                <a:latin typeface="Arial" panose="020B0604020202020204" pitchFamily="34" charset="0"/>
                <a:cs typeface="Arial" panose="020B0604020202020204" pitchFamily="34" charset="0"/>
              </a:rPr>
              <a:t>d’activité</a:t>
            </a:r>
            <a:r>
              <a:rPr lang="en-GB" sz="1000" b="1" dirty="0">
                <a:solidFill>
                  <a:srgbClr val="960059"/>
                </a:solidFill>
                <a:latin typeface="Arial" panose="020B0604020202020204" pitchFamily="34" charset="0"/>
                <a:cs typeface="Arial" panose="020B0604020202020204" pitchFamily="34" charset="0"/>
              </a:rPr>
              <a:t> physique </a:t>
            </a:r>
            <a:r>
              <a:rPr lang="en-GB" sz="1000" dirty="0">
                <a:solidFill>
                  <a:srgbClr val="960059"/>
                </a:solidFill>
                <a:latin typeface="Arial" panose="020B0604020202020204" pitchFamily="34" charset="0"/>
                <a:cs typeface="Arial" panose="020B0604020202020204" pitchFamily="34" charset="0"/>
              </a:rPr>
              <a:t>(n=1146, 116 events)</a:t>
            </a:r>
          </a:p>
        </p:txBody>
      </p:sp>
      <p:sp>
        <p:nvSpPr>
          <p:cNvPr id="18" name="Text Box 79">
            <a:extLst>
              <a:ext uri="{FF2B5EF4-FFF2-40B4-BE49-F238E27FC236}">
                <a16:creationId xmlns:a16="http://schemas.microsoft.com/office/drawing/2014/main" id="{4248DF26-7CBE-574E-9F0E-BBCA0CAD0974}"/>
              </a:ext>
            </a:extLst>
          </p:cNvPr>
          <p:cNvSpPr txBox="1">
            <a:spLocks noChangeArrowheads="1"/>
          </p:cNvSpPr>
          <p:nvPr/>
        </p:nvSpPr>
        <p:spPr bwMode="gray">
          <a:xfrm>
            <a:off x="1025697" y="3266458"/>
            <a:ext cx="2057490"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Univariate, log-rank test</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P=0,922</a:t>
            </a:r>
          </a:p>
        </p:txBody>
      </p:sp>
      <p:sp>
        <p:nvSpPr>
          <p:cNvPr id="19" name="Text Box 79">
            <a:extLst>
              <a:ext uri="{FF2B5EF4-FFF2-40B4-BE49-F238E27FC236}">
                <a16:creationId xmlns:a16="http://schemas.microsoft.com/office/drawing/2014/main" id="{97052C19-F5D4-BD4A-A4D8-A2B280BDCDFE}"/>
              </a:ext>
            </a:extLst>
          </p:cNvPr>
          <p:cNvSpPr txBox="1">
            <a:spLocks noChangeArrowheads="1"/>
          </p:cNvSpPr>
          <p:nvPr/>
        </p:nvSpPr>
        <p:spPr bwMode="gray">
          <a:xfrm>
            <a:off x="5206399" y="3713167"/>
            <a:ext cx="3064389"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b="1" dirty="0" err="1">
                <a:solidFill>
                  <a:srgbClr val="31859B"/>
                </a:solidFill>
                <a:latin typeface="Arial" panose="020B0604020202020204" pitchFamily="34" charset="0"/>
                <a:cs typeface="Arial" panose="020B0604020202020204" pitchFamily="34" charset="0"/>
              </a:rPr>
              <a:t>Activité</a:t>
            </a:r>
            <a:r>
              <a:rPr lang="en-GB" sz="1000" b="1" dirty="0">
                <a:solidFill>
                  <a:srgbClr val="31859B"/>
                </a:solidFill>
                <a:latin typeface="Arial" panose="020B0604020202020204" pitchFamily="34" charset="0"/>
                <a:cs typeface="Arial" panose="020B0604020202020204" pitchFamily="34" charset="0"/>
              </a:rPr>
              <a:t> physique </a:t>
            </a:r>
            <a:r>
              <a:rPr lang="en-GB" sz="1000" dirty="0">
                <a:solidFill>
                  <a:srgbClr val="31859B"/>
                </a:solidFill>
                <a:latin typeface="Arial" panose="020B0604020202020204" pitchFamily="34" charset="0"/>
                <a:cs typeface="Arial" panose="020B0604020202020204" pitchFamily="34" charset="0"/>
              </a:rPr>
              <a:t>(n=1146, 65 events)</a:t>
            </a:r>
          </a:p>
          <a:p>
            <a:pPr eaLnBrk="1" fontAlgn="base" hangingPunct="1">
              <a:spcAft>
                <a:spcPct val="0"/>
              </a:spcAft>
            </a:pPr>
            <a:r>
              <a:rPr lang="en-GB" sz="1000" b="1" dirty="0">
                <a:solidFill>
                  <a:srgbClr val="960059"/>
                </a:solidFill>
                <a:latin typeface="Arial" panose="020B0604020202020204" pitchFamily="34" charset="0"/>
                <a:cs typeface="Arial" panose="020B0604020202020204" pitchFamily="34" charset="0"/>
              </a:rPr>
              <a:t>Pas </a:t>
            </a:r>
            <a:r>
              <a:rPr lang="en-GB" sz="1000" b="1" dirty="0" err="1">
                <a:solidFill>
                  <a:srgbClr val="960059"/>
                </a:solidFill>
                <a:latin typeface="Arial" panose="020B0604020202020204" pitchFamily="34" charset="0"/>
                <a:cs typeface="Arial" panose="020B0604020202020204" pitchFamily="34" charset="0"/>
              </a:rPr>
              <a:t>d’activité</a:t>
            </a:r>
            <a:r>
              <a:rPr lang="en-GB" sz="1000" b="1" dirty="0">
                <a:solidFill>
                  <a:srgbClr val="960059"/>
                </a:solidFill>
                <a:latin typeface="Arial" panose="020B0604020202020204" pitchFamily="34" charset="0"/>
                <a:cs typeface="Arial" panose="020B0604020202020204" pitchFamily="34" charset="0"/>
              </a:rPr>
              <a:t> physique</a:t>
            </a:r>
            <a:r>
              <a:rPr lang="en-GB" sz="1000" dirty="0">
                <a:solidFill>
                  <a:srgbClr val="960059"/>
                </a:solidFill>
                <a:latin typeface="Arial" panose="020B0604020202020204" pitchFamily="34" charset="0"/>
                <a:cs typeface="Arial" panose="020B0604020202020204" pitchFamily="34" charset="0"/>
              </a:rPr>
              <a:t>(n=1146, 63 events)</a:t>
            </a:r>
          </a:p>
        </p:txBody>
      </p:sp>
      <p:sp>
        <p:nvSpPr>
          <p:cNvPr id="20" name="Text Box 79">
            <a:extLst>
              <a:ext uri="{FF2B5EF4-FFF2-40B4-BE49-F238E27FC236}">
                <a16:creationId xmlns:a16="http://schemas.microsoft.com/office/drawing/2014/main" id="{96798DFA-8A34-A349-8783-AB1944D4BBCE}"/>
              </a:ext>
            </a:extLst>
          </p:cNvPr>
          <p:cNvSpPr txBox="1">
            <a:spLocks noChangeArrowheads="1"/>
          </p:cNvSpPr>
          <p:nvPr/>
        </p:nvSpPr>
        <p:spPr bwMode="gray">
          <a:xfrm>
            <a:off x="5206400" y="3273427"/>
            <a:ext cx="2057490"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Univariate, log-rank test</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P=0,799</a:t>
            </a:r>
          </a:p>
        </p:txBody>
      </p:sp>
      <p:grpSp>
        <p:nvGrpSpPr>
          <p:cNvPr id="23" name="Groupe 22">
            <a:extLst>
              <a:ext uri="{FF2B5EF4-FFF2-40B4-BE49-F238E27FC236}">
                <a16:creationId xmlns:a16="http://schemas.microsoft.com/office/drawing/2014/main" id="{9DC74BF3-F7B9-B34E-A92D-F74D93374149}"/>
              </a:ext>
            </a:extLst>
          </p:cNvPr>
          <p:cNvGrpSpPr/>
          <p:nvPr/>
        </p:nvGrpSpPr>
        <p:grpSpPr>
          <a:xfrm>
            <a:off x="1016903" y="1931185"/>
            <a:ext cx="3124535" cy="2182092"/>
            <a:chOff x="57665" y="790832"/>
            <a:chExt cx="3377513" cy="3146854"/>
          </a:xfrm>
        </p:grpSpPr>
        <p:sp>
          <p:nvSpPr>
            <p:cNvPr id="2" name="Forme libre 1">
              <a:extLst>
                <a:ext uri="{FF2B5EF4-FFF2-40B4-BE49-F238E27FC236}">
                  <a16:creationId xmlns:a16="http://schemas.microsoft.com/office/drawing/2014/main" id="{D787643F-0E65-7D4E-9ACC-6F84FE713A4A}"/>
                </a:ext>
              </a:extLst>
            </p:cNvPr>
            <p:cNvSpPr/>
            <p:nvPr/>
          </p:nvSpPr>
          <p:spPr>
            <a:xfrm>
              <a:off x="57665" y="799070"/>
              <a:ext cx="3319849" cy="3138616"/>
            </a:xfrm>
            <a:custGeom>
              <a:avLst/>
              <a:gdLst>
                <a:gd name="connsiteX0" fmla="*/ 0 w 3319849"/>
                <a:gd name="connsiteY0" fmla="*/ 0 h 3138616"/>
                <a:gd name="connsiteX1" fmla="*/ 255373 w 3319849"/>
                <a:gd name="connsiteY1" fmla="*/ 24714 h 3138616"/>
                <a:gd name="connsiteX2" fmla="*/ 486032 w 3319849"/>
                <a:gd name="connsiteY2" fmla="*/ 57665 h 3138616"/>
                <a:gd name="connsiteX3" fmla="*/ 823784 w 3319849"/>
                <a:gd name="connsiteY3" fmla="*/ 123568 h 3138616"/>
                <a:gd name="connsiteX4" fmla="*/ 1037967 w 3319849"/>
                <a:gd name="connsiteY4" fmla="*/ 164757 h 3138616"/>
                <a:gd name="connsiteX5" fmla="*/ 1351005 w 3319849"/>
                <a:gd name="connsiteY5" fmla="*/ 222422 h 3138616"/>
                <a:gd name="connsiteX6" fmla="*/ 1631092 w 3319849"/>
                <a:gd name="connsiteY6" fmla="*/ 280087 h 3138616"/>
                <a:gd name="connsiteX7" fmla="*/ 1960605 w 3319849"/>
                <a:gd name="connsiteY7" fmla="*/ 313038 h 3138616"/>
                <a:gd name="connsiteX8" fmla="*/ 2191265 w 3319849"/>
                <a:gd name="connsiteY8" fmla="*/ 354227 h 3138616"/>
                <a:gd name="connsiteX9" fmla="*/ 2421924 w 3319849"/>
                <a:gd name="connsiteY9" fmla="*/ 420130 h 3138616"/>
                <a:gd name="connsiteX10" fmla="*/ 2677297 w 3319849"/>
                <a:gd name="connsiteY10" fmla="*/ 420130 h 3138616"/>
                <a:gd name="connsiteX11" fmla="*/ 2677297 w 3319849"/>
                <a:gd name="connsiteY11" fmla="*/ 864973 h 3138616"/>
                <a:gd name="connsiteX12" fmla="*/ 3319849 w 3319849"/>
                <a:gd name="connsiteY12" fmla="*/ 864973 h 3138616"/>
                <a:gd name="connsiteX13" fmla="*/ 3319849 w 3319849"/>
                <a:gd name="connsiteY13" fmla="*/ 996779 h 3138616"/>
                <a:gd name="connsiteX14" fmla="*/ 3319849 w 3319849"/>
                <a:gd name="connsiteY14" fmla="*/ 3138616 h 313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19849" h="3138616">
                  <a:moveTo>
                    <a:pt x="0" y="0"/>
                  </a:moveTo>
                  <a:lnTo>
                    <a:pt x="255373" y="24714"/>
                  </a:lnTo>
                  <a:lnTo>
                    <a:pt x="486032" y="57665"/>
                  </a:lnTo>
                  <a:lnTo>
                    <a:pt x="823784" y="123568"/>
                  </a:lnTo>
                  <a:lnTo>
                    <a:pt x="1037967" y="164757"/>
                  </a:lnTo>
                  <a:lnTo>
                    <a:pt x="1351005" y="222422"/>
                  </a:lnTo>
                  <a:lnTo>
                    <a:pt x="1631092" y="280087"/>
                  </a:lnTo>
                  <a:lnTo>
                    <a:pt x="1960605" y="313038"/>
                  </a:lnTo>
                  <a:lnTo>
                    <a:pt x="2191265" y="354227"/>
                  </a:lnTo>
                  <a:lnTo>
                    <a:pt x="2421924" y="420130"/>
                  </a:lnTo>
                  <a:lnTo>
                    <a:pt x="2677297" y="420130"/>
                  </a:lnTo>
                  <a:lnTo>
                    <a:pt x="2677297" y="864973"/>
                  </a:lnTo>
                  <a:lnTo>
                    <a:pt x="3319849" y="864973"/>
                  </a:lnTo>
                  <a:lnTo>
                    <a:pt x="3319849" y="996779"/>
                  </a:lnTo>
                  <a:lnTo>
                    <a:pt x="3319849" y="3138616"/>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 name="Forme libre 2">
              <a:extLst>
                <a:ext uri="{FF2B5EF4-FFF2-40B4-BE49-F238E27FC236}">
                  <a16:creationId xmlns:a16="http://schemas.microsoft.com/office/drawing/2014/main" id="{32EFC400-525C-3B49-AF44-C2661DF77733}"/>
                </a:ext>
              </a:extLst>
            </p:cNvPr>
            <p:cNvSpPr/>
            <p:nvPr/>
          </p:nvSpPr>
          <p:spPr>
            <a:xfrm>
              <a:off x="57665" y="790832"/>
              <a:ext cx="3377513" cy="3146854"/>
            </a:xfrm>
            <a:custGeom>
              <a:avLst/>
              <a:gdLst>
                <a:gd name="connsiteX0" fmla="*/ 0 w 3377513"/>
                <a:gd name="connsiteY0" fmla="*/ 0 h 3146854"/>
                <a:gd name="connsiteX1" fmla="*/ 205946 w 3377513"/>
                <a:gd name="connsiteY1" fmla="*/ 32952 h 3146854"/>
                <a:gd name="connsiteX2" fmla="*/ 387178 w 3377513"/>
                <a:gd name="connsiteY2" fmla="*/ 57665 h 3146854"/>
                <a:gd name="connsiteX3" fmla="*/ 601362 w 3377513"/>
                <a:gd name="connsiteY3" fmla="*/ 90617 h 3146854"/>
                <a:gd name="connsiteX4" fmla="*/ 873211 w 3377513"/>
                <a:gd name="connsiteY4" fmla="*/ 148282 h 3146854"/>
                <a:gd name="connsiteX5" fmla="*/ 1169773 w 3377513"/>
                <a:gd name="connsiteY5" fmla="*/ 205946 h 3146854"/>
                <a:gd name="connsiteX6" fmla="*/ 1433384 w 3377513"/>
                <a:gd name="connsiteY6" fmla="*/ 255373 h 3146854"/>
                <a:gd name="connsiteX7" fmla="*/ 1705232 w 3377513"/>
                <a:gd name="connsiteY7" fmla="*/ 296563 h 3146854"/>
                <a:gd name="connsiteX8" fmla="*/ 2092411 w 3377513"/>
                <a:gd name="connsiteY8" fmla="*/ 337752 h 3146854"/>
                <a:gd name="connsiteX9" fmla="*/ 2281881 w 3377513"/>
                <a:gd name="connsiteY9" fmla="*/ 387179 h 3146854"/>
                <a:gd name="connsiteX10" fmla="*/ 2405449 w 3377513"/>
                <a:gd name="connsiteY10" fmla="*/ 428368 h 3146854"/>
                <a:gd name="connsiteX11" fmla="*/ 2496065 w 3377513"/>
                <a:gd name="connsiteY11" fmla="*/ 428368 h 3146854"/>
                <a:gd name="connsiteX12" fmla="*/ 2496065 w 3377513"/>
                <a:gd name="connsiteY12" fmla="*/ 568411 h 3146854"/>
                <a:gd name="connsiteX13" fmla="*/ 2586681 w 3377513"/>
                <a:gd name="connsiteY13" fmla="*/ 568411 h 3146854"/>
                <a:gd name="connsiteX14" fmla="*/ 2586681 w 3377513"/>
                <a:gd name="connsiteY14" fmla="*/ 741406 h 3146854"/>
                <a:gd name="connsiteX15" fmla="*/ 3377513 w 3377513"/>
                <a:gd name="connsiteY15" fmla="*/ 741406 h 3146854"/>
                <a:gd name="connsiteX16" fmla="*/ 3377513 w 3377513"/>
                <a:gd name="connsiteY16" fmla="*/ 3146854 h 314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7513" h="3146854">
                  <a:moveTo>
                    <a:pt x="0" y="0"/>
                  </a:moveTo>
                  <a:lnTo>
                    <a:pt x="205946" y="32952"/>
                  </a:lnTo>
                  <a:lnTo>
                    <a:pt x="387178" y="57665"/>
                  </a:lnTo>
                  <a:lnTo>
                    <a:pt x="601362" y="90617"/>
                  </a:lnTo>
                  <a:lnTo>
                    <a:pt x="873211" y="148282"/>
                  </a:lnTo>
                  <a:lnTo>
                    <a:pt x="1169773" y="205946"/>
                  </a:lnTo>
                  <a:lnTo>
                    <a:pt x="1433384" y="255373"/>
                  </a:lnTo>
                  <a:lnTo>
                    <a:pt x="1705232" y="296563"/>
                  </a:lnTo>
                  <a:lnTo>
                    <a:pt x="2092411" y="337752"/>
                  </a:lnTo>
                  <a:lnTo>
                    <a:pt x="2281881" y="387179"/>
                  </a:lnTo>
                  <a:lnTo>
                    <a:pt x="2405449" y="428368"/>
                  </a:lnTo>
                  <a:lnTo>
                    <a:pt x="2496065" y="428368"/>
                  </a:lnTo>
                  <a:lnTo>
                    <a:pt x="2496065" y="568411"/>
                  </a:lnTo>
                  <a:lnTo>
                    <a:pt x="2586681" y="568411"/>
                  </a:lnTo>
                  <a:lnTo>
                    <a:pt x="2586681" y="741406"/>
                  </a:lnTo>
                  <a:lnTo>
                    <a:pt x="3377513" y="741406"/>
                  </a:lnTo>
                  <a:lnTo>
                    <a:pt x="3377513" y="3146854"/>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24" name="Groupe 23">
            <a:extLst>
              <a:ext uri="{FF2B5EF4-FFF2-40B4-BE49-F238E27FC236}">
                <a16:creationId xmlns:a16="http://schemas.microsoft.com/office/drawing/2014/main" id="{73B1EA0D-EAD6-4B40-A307-A20C47D88F23}"/>
              </a:ext>
            </a:extLst>
          </p:cNvPr>
          <p:cNvGrpSpPr/>
          <p:nvPr/>
        </p:nvGrpSpPr>
        <p:grpSpPr>
          <a:xfrm>
            <a:off x="5206400" y="1931185"/>
            <a:ext cx="3064389" cy="424837"/>
            <a:chOff x="5708822" y="782595"/>
            <a:chExt cx="3270421" cy="568410"/>
          </a:xfrm>
        </p:grpSpPr>
        <p:sp>
          <p:nvSpPr>
            <p:cNvPr id="21" name="Forme libre 20">
              <a:extLst>
                <a:ext uri="{FF2B5EF4-FFF2-40B4-BE49-F238E27FC236}">
                  <a16:creationId xmlns:a16="http://schemas.microsoft.com/office/drawing/2014/main" id="{6A7136DA-0B5F-BE49-8E04-4D48D6B4B054}"/>
                </a:ext>
              </a:extLst>
            </p:cNvPr>
            <p:cNvSpPr/>
            <p:nvPr/>
          </p:nvSpPr>
          <p:spPr>
            <a:xfrm>
              <a:off x="5717059" y="790832"/>
              <a:ext cx="3262184" cy="560173"/>
            </a:xfrm>
            <a:custGeom>
              <a:avLst/>
              <a:gdLst>
                <a:gd name="connsiteX0" fmla="*/ 0 w 3262184"/>
                <a:gd name="connsiteY0" fmla="*/ 0 h 560173"/>
                <a:gd name="connsiteX1" fmla="*/ 543698 w 3262184"/>
                <a:gd name="connsiteY1" fmla="*/ 24714 h 560173"/>
                <a:gd name="connsiteX2" fmla="*/ 1285103 w 3262184"/>
                <a:gd name="connsiteY2" fmla="*/ 98854 h 560173"/>
                <a:gd name="connsiteX3" fmla="*/ 1968844 w 3262184"/>
                <a:gd name="connsiteY3" fmla="*/ 164757 h 560173"/>
                <a:gd name="connsiteX4" fmla="*/ 2570206 w 3262184"/>
                <a:gd name="connsiteY4" fmla="*/ 214184 h 560173"/>
                <a:gd name="connsiteX5" fmla="*/ 2693773 w 3262184"/>
                <a:gd name="connsiteY5" fmla="*/ 378941 h 560173"/>
                <a:gd name="connsiteX6" fmla="*/ 2957384 w 3262184"/>
                <a:gd name="connsiteY6" fmla="*/ 378941 h 560173"/>
                <a:gd name="connsiteX7" fmla="*/ 2957384 w 3262184"/>
                <a:gd name="connsiteY7" fmla="*/ 560173 h 560173"/>
                <a:gd name="connsiteX8" fmla="*/ 3262184 w 3262184"/>
                <a:gd name="connsiteY8" fmla="*/ 560173 h 56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2184" h="560173">
                  <a:moveTo>
                    <a:pt x="0" y="0"/>
                  </a:moveTo>
                  <a:lnTo>
                    <a:pt x="543698" y="24714"/>
                  </a:lnTo>
                  <a:lnTo>
                    <a:pt x="1285103" y="98854"/>
                  </a:lnTo>
                  <a:lnTo>
                    <a:pt x="1968844" y="164757"/>
                  </a:lnTo>
                  <a:lnTo>
                    <a:pt x="2570206" y="214184"/>
                  </a:lnTo>
                  <a:lnTo>
                    <a:pt x="2693773" y="378941"/>
                  </a:lnTo>
                  <a:lnTo>
                    <a:pt x="2957384" y="378941"/>
                  </a:lnTo>
                  <a:lnTo>
                    <a:pt x="2957384" y="560173"/>
                  </a:lnTo>
                  <a:lnTo>
                    <a:pt x="3262184" y="560173"/>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2" name="Forme libre 21">
              <a:extLst>
                <a:ext uri="{FF2B5EF4-FFF2-40B4-BE49-F238E27FC236}">
                  <a16:creationId xmlns:a16="http://schemas.microsoft.com/office/drawing/2014/main" id="{4AC5D8FD-7E11-DA4D-A56C-AC0AEDEF22C8}"/>
                </a:ext>
              </a:extLst>
            </p:cNvPr>
            <p:cNvSpPr/>
            <p:nvPr/>
          </p:nvSpPr>
          <p:spPr>
            <a:xfrm>
              <a:off x="5708822" y="782595"/>
              <a:ext cx="3179805" cy="494270"/>
            </a:xfrm>
            <a:custGeom>
              <a:avLst/>
              <a:gdLst>
                <a:gd name="connsiteX0" fmla="*/ 0 w 3179805"/>
                <a:gd name="connsiteY0" fmla="*/ 0 h 494270"/>
                <a:gd name="connsiteX1" fmla="*/ 568410 w 3179805"/>
                <a:gd name="connsiteY1" fmla="*/ 41189 h 494270"/>
                <a:gd name="connsiteX2" fmla="*/ 1005016 w 3179805"/>
                <a:gd name="connsiteY2" fmla="*/ 82378 h 494270"/>
                <a:gd name="connsiteX3" fmla="*/ 1425146 w 3179805"/>
                <a:gd name="connsiteY3" fmla="*/ 123567 h 494270"/>
                <a:gd name="connsiteX4" fmla="*/ 1993556 w 3179805"/>
                <a:gd name="connsiteY4" fmla="*/ 181232 h 494270"/>
                <a:gd name="connsiteX5" fmla="*/ 2314832 w 3179805"/>
                <a:gd name="connsiteY5" fmla="*/ 205946 h 494270"/>
                <a:gd name="connsiteX6" fmla="*/ 2520778 w 3179805"/>
                <a:gd name="connsiteY6" fmla="*/ 271848 h 494270"/>
                <a:gd name="connsiteX7" fmla="*/ 2685535 w 3179805"/>
                <a:gd name="connsiteY7" fmla="*/ 494270 h 494270"/>
                <a:gd name="connsiteX8" fmla="*/ 3179805 w 3179805"/>
                <a:gd name="connsiteY8" fmla="*/ 494270 h 49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805" h="494270">
                  <a:moveTo>
                    <a:pt x="0" y="0"/>
                  </a:moveTo>
                  <a:lnTo>
                    <a:pt x="568410" y="41189"/>
                  </a:lnTo>
                  <a:lnTo>
                    <a:pt x="1005016" y="82378"/>
                  </a:lnTo>
                  <a:lnTo>
                    <a:pt x="1425146" y="123567"/>
                  </a:lnTo>
                  <a:lnTo>
                    <a:pt x="1993556" y="181232"/>
                  </a:lnTo>
                  <a:lnTo>
                    <a:pt x="2314832" y="205946"/>
                  </a:lnTo>
                  <a:lnTo>
                    <a:pt x="2520778" y="271848"/>
                  </a:lnTo>
                  <a:lnTo>
                    <a:pt x="2685535" y="494270"/>
                  </a:lnTo>
                  <a:lnTo>
                    <a:pt x="3179805" y="494270"/>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Tree>
    <p:extLst>
      <p:ext uri="{BB962C8B-B14F-4D97-AF65-F5344CB8AC3E}">
        <p14:creationId xmlns:p14="http://schemas.microsoft.com/office/powerpoint/2010/main" val="4821989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Survie globale</a:t>
            </a:r>
          </a:p>
        </p:txBody>
      </p:sp>
      <p:sp>
        <p:nvSpPr>
          <p:cNvPr id="5" name="Rectangle à coins arrondis 4"/>
          <p:cNvSpPr/>
          <p:nvPr/>
        </p:nvSpPr>
        <p:spPr>
          <a:xfrm>
            <a:off x="1142082" y="1318936"/>
            <a:ext cx="5432139"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6" name="Graphique 5"/>
          <p:cNvGraphicFramePr/>
          <p:nvPr>
            <p:extLst/>
          </p:nvPr>
        </p:nvGraphicFramePr>
        <p:xfrm>
          <a:off x="1371362" y="1460312"/>
          <a:ext cx="4898647" cy="234389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au 7"/>
          <p:cNvGraphicFramePr>
            <a:graphicFrameLocks noGrp="1"/>
          </p:cNvGraphicFramePr>
          <p:nvPr>
            <p:extLst>
              <p:ext uri="{D42A27DB-BD31-4B8C-83A1-F6EECF244321}">
                <p14:modId xmlns:p14="http://schemas.microsoft.com/office/powerpoint/2010/main" val="98541702"/>
              </p:ext>
            </p:extLst>
          </p:nvPr>
        </p:nvGraphicFramePr>
        <p:xfrm>
          <a:off x="5672037" y="1064170"/>
          <a:ext cx="3303899" cy="2013977"/>
        </p:xfrm>
        <a:graphic>
          <a:graphicData uri="http://schemas.openxmlformats.org/drawingml/2006/table">
            <a:tbl>
              <a:tblPr firstRow="1" bandRow="1">
                <a:tableStyleId>{5C22544A-7EE6-4342-B048-85BDC9FD1C3A}</a:tableStyleId>
              </a:tblPr>
              <a:tblGrid>
                <a:gridCol w="1293990">
                  <a:extLst>
                    <a:ext uri="{9D8B030D-6E8A-4147-A177-3AD203B41FA5}">
                      <a16:colId xmlns:a16="http://schemas.microsoft.com/office/drawing/2014/main" val="20000"/>
                    </a:ext>
                  </a:extLst>
                </a:gridCol>
                <a:gridCol w="669970">
                  <a:extLst>
                    <a:ext uri="{9D8B030D-6E8A-4147-A177-3AD203B41FA5}">
                      <a16:colId xmlns:a16="http://schemas.microsoft.com/office/drawing/2014/main" val="20002"/>
                    </a:ext>
                  </a:extLst>
                </a:gridCol>
                <a:gridCol w="660791">
                  <a:extLst>
                    <a:ext uri="{9D8B030D-6E8A-4147-A177-3AD203B41FA5}">
                      <a16:colId xmlns:a16="http://schemas.microsoft.com/office/drawing/2014/main" val="20003"/>
                    </a:ext>
                  </a:extLst>
                </a:gridCol>
                <a:gridCol w="679148">
                  <a:extLst>
                    <a:ext uri="{9D8B030D-6E8A-4147-A177-3AD203B41FA5}">
                      <a16:colId xmlns:a16="http://schemas.microsoft.com/office/drawing/2014/main" val="20001"/>
                    </a:ext>
                  </a:extLst>
                </a:gridCol>
              </a:tblGrid>
              <a:tr h="266516">
                <a:tc>
                  <a:txBody>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lang="fr-FR" sz="800" b="0">
                          <a:solidFill>
                            <a:schemeClr val="bg1"/>
                          </a:solidFill>
                          <a:latin typeface="Arial" panose="020B0604020202020204" pitchFamily="34" charset="0"/>
                          <a:cs typeface="Arial" panose="020B0604020202020204" pitchFamily="34" charset="0"/>
                        </a:rPr>
                        <a:t>Cause de décès</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1200"/>
                        </a:lnSpc>
                      </a:pPr>
                      <a:r>
                        <a:rPr lang="fr-FR" sz="800" b="0">
                          <a:solidFill>
                            <a:schemeClr val="bg1"/>
                          </a:solidFill>
                          <a:latin typeface="Arial" panose="020B0604020202020204" pitchFamily="34" charset="0"/>
                          <a:cs typeface="Arial" panose="020B0604020202020204" pitchFamily="34" charset="0"/>
                        </a:rPr>
                        <a:t>Curage</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1200"/>
                        </a:lnSpc>
                      </a:pPr>
                      <a:r>
                        <a:rPr lang="fr-FR" sz="800" b="0">
                          <a:solidFill>
                            <a:schemeClr val="bg1"/>
                          </a:solidFill>
                          <a:latin typeface="Arial" panose="020B0604020202020204" pitchFamily="34" charset="0"/>
                          <a:cs typeface="Arial" panose="020B0604020202020204" pitchFamily="34" charset="0"/>
                        </a:rPr>
                        <a:t>RT </a:t>
                      </a:r>
                      <a:r>
                        <a:rPr lang="fr-FR" sz="800" b="0" err="1">
                          <a:solidFill>
                            <a:schemeClr val="bg1"/>
                          </a:solidFill>
                          <a:latin typeface="Arial" panose="020B0604020202020204" pitchFamily="34" charset="0"/>
                          <a:cs typeface="Arial" panose="020B0604020202020204" pitchFamily="34" charset="0"/>
                        </a:rPr>
                        <a:t>axil</a:t>
                      </a:r>
                      <a:r>
                        <a:rPr lang="fr-FR" sz="800" b="0">
                          <a:solidFill>
                            <a:schemeClr val="bg1"/>
                          </a:solidFill>
                          <a:latin typeface="Arial" panose="020B0604020202020204" pitchFamily="34" charset="0"/>
                          <a:cs typeface="Arial" panose="020B0604020202020204" pitchFamily="34" charset="0"/>
                        </a:rPr>
                        <a:t>.</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1200"/>
                        </a:lnSpc>
                      </a:pPr>
                      <a:r>
                        <a:rPr lang="fr-FR" sz="800" b="0">
                          <a:solidFill>
                            <a:schemeClr val="bg1"/>
                          </a:solidFill>
                          <a:latin typeface="Arial" panose="020B0604020202020204" pitchFamily="34" charset="0"/>
                          <a:cs typeface="Arial" panose="020B0604020202020204" pitchFamily="34" charset="0"/>
                        </a:rPr>
                        <a:t>Total</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3969">
                <a:tc>
                  <a:txBody>
                    <a:bodyPr/>
                    <a:lstStyle/>
                    <a:p>
                      <a:pPr marL="0" marR="0" lvl="0" indent="0" algn="l" defTabSz="457200" rtl="0" eaLnBrk="1" fontAlgn="auto" latinLnBrk="0" hangingPunct="1">
                        <a:lnSpc>
                          <a:spcPts val="1200"/>
                        </a:lnSpc>
                        <a:spcBef>
                          <a:spcPts val="0"/>
                        </a:spcBef>
                        <a:spcAft>
                          <a:spcPts val="0"/>
                        </a:spcAft>
                        <a:buClrTx/>
                        <a:buSzTx/>
                        <a:buFontTx/>
                        <a:buNone/>
                        <a:tabLst/>
                        <a:defRPr/>
                      </a:pPr>
                      <a:endParaRPr lang="fr-FR" sz="900" b="1">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N=174</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N=681</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N=1425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69845">
                <a:tc>
                  <a:txBody>
                    <a:bodyPr/>
                    <a:lstStyle/>
                    <a:p>
                      <a:pPr marL="0" marR="0" indent="0" algn="l"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Cancer  du sein</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67 (9,0)</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70 (10,3)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137 (9,6)</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69845">
                <a:tc>
                  <a:txBody>
                    <a:bodyPr/>
                    <a:lstStyle/>
                    <a:p>
                      <a:pPr marL="0" marR="0" indent="0" algn="l"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 Autre cancer</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14 (1,9)</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22 (3,2)</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36 (2,5)</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9845">
                <a:tc>
                  <a:txBody>
                    <a:bodyPr/>
                    <a:lstStyle/>
                    <a:p>
                      <a:pPr marL="0" marR="0" indent="0" algn="l"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Autre</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17 (2,3)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9 (1,3)</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26 (1,8)</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69845">
                <a:tc>
                  <a:txBody>
                    <a:bodyPr/>
                    <a:lstStyle/>
                    <a:p>
                      <a:pPr marL="0" marR="0" indent="0" algn="l"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Données manquantes</a:t>
                      </a:r>
                    </a:p>
                  </a:txBody>
                  <a:tcPr marL="36000" marR="3600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6 (0,8)</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1">
                          <a:solidFill>
                            <a:schemeClr val="bg2"/>
                          </a:solidFill>
                          <a:latin typeface="Arial" panose="020B0604020202020204" pitchFamily="34" charset="0"/>
                          <a:cs typeface="Arial" panose="020B0604020202020204" pitchFamily="34" charset="0"/>
                        </a:rPr>
                        <a:t>11 (1,6)</a:t>
                      </a:r>
                    </a:p>
                  </a:txBody>
                  <a:tcPr marL="36000" marR="3600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a:txBody>
                    <a:bodyPr/>
                    <a:lstStyle/>
                    <a:p>
                      <a:pPr algn="ctr">
                        <a:lnSpc>
                          <a:spcPts val="1200"/>
                        </a:lnSpc>
                      </a:pPr>
                      <a:r>
                        <a:rPr lang="fr-FR" sz="900" b="1">
                          <a:solidFill>
                            <a:schemeClr val="bg2"/>
                          </a:solidFill>
                          <a:latin typeface="Arial" panose="020B0604020202020204" pitchFamily="34" charset="0"/>
                          <a:cs typeface="Arial" panose="020B0604020202020204" pitchFamily="34" charset="0"/>
                        </a:rPr>
                        <a:t>17 (1,2)</a:t>
                      </a:r>
                    </a:p>
                  </a:txBody>
                  <a:tcPr marL="36000" marR="3600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69845">
                <a:tc gridSpan="4">
                  <a:txBody>
                    <a:bodyPr/>
                    <a:lstStyle/>
                    <a:p>
                      <a:pPr marL="0" marR="0" indent="0" algn="ctr" defTabSz="914346" rtl="0" eaLnBrk="1" fontAlgn="auto" latinLnBrk="0" hangingPunct="1">
                        <a:lnSpc>
                          <a:spcPts val="1200"/>
                        </a:lnSpc>
                        <a:spcBef>
                          <a:spcPts val="0"/>
                        </a:spcBef>
                        <a:spcAft>
                          <a:spcPts val="0"/>
                        </a:spcAft>
                        <a:buClrTx/>
                        <a:buSzTx/>
                        <a:buFontTx/>
                        <a:buNone/>
                        <a:tabLst/>
                        <a:defRPr/>
                      </a:pPr>
                      <a:r>
                        <a:rPr lang="fr-FR" sz="900" b="0">
                          <a:solidFill>
                            <a:schemeClr val="bg2"/>
                          </a:solidFill>
                          <a:latin typeface="Arial" panose="020B0604020202020204" pitchFamily="34" charset="0"/>
                          <a:cs typeface="Arial" panose="020B0604020202020204" pitchFamily="34" charset="0"/>
                        </a:rPr>
                        <a:t>HR (95% CI) </a:t>
                      </a:r>
                      <a:r>
                        <a:rPr lang="fr-FR" sz="900" b="1">
                          <a:solidFill>
                            <a:schemeClr val="bg2"/>
                          </a:solidFill>
                          <a:latin typeface="Arial" panose="020B0604020202020204" pitchFamily="34" charset="0"/>
                          <a:cs typeface="Arial" panose="020B0604020202020204" pitchFamily="34" charset="0"/>
                        </a:rPr>
                        <a:t>1,17</a:t>
                      </a:r>
                      <a:r>
                        <a:rPr lang="fr-FR" sz="900" b="1" baseline="0">
                          <a:solidFill>
                            <a:schemeClr val="bg2"/>
                          </a:solidFill>
                          <a:latin typeface="Arial" panose="020B0604020202020204" pitchFamily="34" charset="0"/>
                          <a:cs typeface="Arial" panose="020B0604020202020204" pitchFamily="34" charset="0"/>
                        </a:rPr>
                        <a:t> (0,89-1,52) </a:t>
                      </a:r>
                    </a:p>
                    <a:p>
                      <a:pPr marL="0" marR="0" indent="0" algn="ctr" defTabSz="914346" rtl="0" eaLnBrk="1" fontAlgn="auto" latinLnBrk="0" hangingPunct="1">
                        <a:lnSpc>
                          <a:spcPts val="1200"/>
                        </a:lnSpc>
                        <a:spcBef>
                          <a:spcPts val="0"/>
                        </a:spcBef>
                        <a:spcAft>
                          <a:spcPts val="0"/>
                        </a:spcAft>
                        <a:buClrTx/>
                        <a:buSzTx/>
                        <a:buFontTx/>
                        <a:buNone/>
                        <a:tabLst/>
                        <a:defRPr/>
                      </a:pPr>
                      <a:r>
                        <a:rPr lang="fr-FR" sz="900" b="1" baseline="0">
                          <a:solidFill>
                            <a:schemeClr val="bg2"/>
                          </a:solidFill>
                          <a:latin typeface="Arial" panose="020B0604020202020204" pitchFamily="34" charset="0"/>
                          <a:cs typeface="Arial" panose="020B0604020202020204" pitchFamily="34" charset="0"/>
                        </a:rPr>
                        <a:t> </a:t>
                      </a:r>
                      <a:r>
                        <a:rPr lang="fr-FR" sz="900" b="1" i="1" baseline="0">
                          <a:solidFill>
                            <a:schemeClr val="bg2"/>
                          </a:solidFill>
                          <a:latin typeface="Arial" panose="020B0604020202020204" pitchFamily="34" charset="0"/>
                          <a:cs typeface="Arial" panose="020B0604020202020204" pitchFamily="34" charset="0"/>
                        </a:rPr>
                        <a:t>p</a:t>
                      </a:r>
                      <a:r>
                        <a:rPr lang="fr-FR" sz="900" b="1" baseline="0">
                          <a:solidFill>
                            <a:schemeClr val="bg2"/>
                          </a:solidFill>
                          <a:latin typeface="Arial" panose="020B0604020202020204" pitchFamily="34" charset="0"/>
                          <a:cs typeface="Arial" panose="020B0604020202020204" pitchFamily="34" charset="0"/>
                        </a:rPr>
                        <a:t>=0,258</a:t>
                      </a:r>
                      <a:endParaRPr lang="fr-FR" sz="900" b="1">
                        <a:solidFill>
                          <a:schemeClr val="bg2"/>
                        </a:solidFill>
                        <a:latin typeface="Arial" panose="020B0604020202020204" pitchFamily="34" charset="0"/>
                        <a:cs typeface="Arial" panose="020B0604020202020204" pitchFamily="34" charset="0"/>
                      </a:endParaRPr>
                    </a:p>
                  </a:txBody>
                  <a:tcPr marL="36000" marR="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9" name="ZoneTexte 8"/>
          <p:cNvSpPr txBox="1"/>
          <p:nvPr/>
        </p:nvSpPr>
        <p:spPr>
          <a:xfrm rot="16200000">
            <a:off x="533738" y="2236203"/>
            <a:ext cx="1813392"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AxSN+ITT population</a:t>
            </a:r>
          </a:p>
        </p:txBody>
      </p:sp>
      <p:graphicFrame>
        <p:nvGraphicFramePr>
          <p:cNvPr id="11" name="Tableau 10"/>
          <p:cNvGraphicFramePr>
            <a:graphicFrameLocks noGrp="1"/>
          </p:cNvGraphicFramePr>
          <p:nvPr>
            <p:extLst/>
          </p:nvPr>
        </p:nvGraphicFramePr>
        <p:xfrm>
          <a:off x="2036474" y="3949261"/>
          <a:ext cx="3635563" cy="699139"/>
        </p:xfrm>
        <a:graphic>
          <a:graphicData uri="http://schemas.openxmlformats.org/drawingml/2006/table">
            <a:tbl>
              <a:tblPr firstRow="1" bandRow="1">
                <a:tableStyleId>{5C22544A-7EE6-4342-B048-85BDC9FD1C3A}</a:tableStyleId>
              </a:tblPr>
              <a:tblGrid>
                <a:gridCol w="597232">
                  <a:extLst>
                    <a:ext uri="{9D8B030D-6E8A-4147-A177-3AD203B41FA5}">
                      <a16:colId xmlns:a16="http://schemas.microsoft.com/office/drawing/2014/main" val="20000"/>
                    </a:ext>
                  </a:extLst>
                </a:gridCol>
                <a:gridCol w="462388">
                  <a:extLst>
                    <a:ext uri="{9D8B030D-6E8A-4147-A177-3AD203B41FA5}">
                      <a16:colId xmlns:a16="http://schemas.microsoft.com/office/drawing/2014/main" val="20002"/>
                    </a:ext>
                  </a:extLst>
                </a:gridCol>
                <a:gridCol w="531403">
                  <a:extLst>
                    <a:ext uri="{9D8B030D-6E8A-4147-A177-3AD203B41FA5}">
                      <a16:colId xmlns:a16="http://schemas.microsoft.com/office/drawing/2014/main" val="20003"/>
                    </a:ext>
                  </a:extLst>
                </a:gridCol>
                <a:gridCol w="503796">
                  <a:extLst>
                    <a:ext uri="{9D8B030D-6E8A-4147-A177-3AD203B41FA5}">
                      <a16:colId xmlns:a16="http://schemas.microsoft.com/office/drawing/2014/main" val="20004"/>
                    </a:ext>
                  </a:extLst>
                </a:gridCol>
                <a:gridCol w="503796">
                  <a:extLst>
                    <a:ext uri="{9D8B030D-6E8A-4147-A177-3AD203B41FA5}">
                      <a16:colId xmlns:a16="http://schemas.microsoft.com/office/drawing/2014/main" val="20006"/>
                    </a:ext>
                  </a:extLst>
                </a:gridCol>
                <a:gridCol w="503796">
                  <a:extLst>
                    <a:ext uri="{9D8B030D-6E8A-4147-A177-3AD203B41FA5}">
                      <a16:colId xmlns:a16="http://schemas.microsoft.com/office/drawing/2014/main" val="20007"/>
                    </a:ext>
                  </a:extLst>
                </a:gridCol>
                <a:gridCol w="533152">
                  <a:extLst>
                    <a:ext uri="{9D8B030D-6E8A-4147-A177-3AD203B41FA5}">
                      <a16:colId xmlns:a16="http://schemas.microsoft.com/office/drawing/2014/main" val="20005"/>
                    </a:ext>
                  </a:extLst>
                </a:gridCol>
              </a:tblGrid>
              <a:tr h="265019">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latin typeface="Arial" panose="020B0604020202020204" pitchFamily="34" charset="0"/>
                          <a:cs typeface="Arial" panose="020B0604020202020204" pitchFamily="34" charset="0"/>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70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717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685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617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520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299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70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669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633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571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479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280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12" name="Connecteur droit 11"/>
          <p:cNvCxnSpPr/>
          <p:nvPr/>
        </p:nvCxnSpPr>
        <p:spPr>
          <a:xfrm>
            <a:off x="2867813" y="4105925"/>
            <a:ext cx="2998856"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graphicFrame>
        <p:nvGraphicFramePr>
          <p:cNvPr id="13" name="Tableau 12"/>
          <p:cNvGraphicFramePr>
            <a:graphicFrameLocks noGrp="1"/>
          </p:cNvGraphicFramePr>
          <p:nvPr>
            <p:extLst/>
          </p:nvPr>
        </p:nvGraphicFramePr>
        <p:xfrm>
          <a:off x="1345223" y="3949261"/>
          <a:ext cx="659803" cy="699139"/>
        </p:xfrm>
        <a:graphic>
          <a:graphicData uri="http://schemas.openxmlformats.org/drawingml/2006/table">
            <a:tbl>
              <a:tblPr firstRow="1" bandRow="1">
                <a:tableStyleId>{5C22544A-7EE6-4342-B048-85BDC9FD1C3A}</a:tableStyleId>
              </a:tblPr>
              <a:tblGrid>
                <a:gridCol w="350777">
                  <a:extLst>
                    <a:ext uri="{9D8B030D-6E8A-4147-A177-3AD203B41FA5}">
                      <a16:colId xmlns:a16="http://schemas.microsoft.com/office/drawing/2014/main" val="20000"/>
                    </a:ext>
                  </a:extLst>
                </a:gridCol>
                <a:gridCol w="309026">
                  <a:extLst>
                    <a:ext uri="{9D8B030D-6E8A-4147-A177-3AD203B41FA5}">
                      <a16:colId xmlns:a16="http://schemas.microsoft.com/office/drawing/2014/main" val="20002"/>
                    </a:ext>
                  </a:extLst>
                </a:gridCol>
              </a:tblGrid>
              <a:tr h="26501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900" b="1">
                          <a:solidFill>
                            <a:srgbClr val="6C6C6C"/>
                          </a:solidFill>
                          <a:latin typeface="Arial" panose="020B0604020202020204" pitchFamily="34" charset="0"/>
                          <a:cs typeface="Arial" panose="020B0604020202020204" pitchFamily="34" charset="0"/>
                        </a:rPr>
                        <a:t>O</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fr-FR" sz="900">
                          <a:solidFill>
                            <a:srgbClr val="6C6C6C"/>
                          </a:solidFill>
                          <a:latin typeface="Arial" panose="020B0604020202020204" pitchFamily="34" charset="0"/>
                          <a:cs typeface="Arial" panose="020B0604020202020204" pitchFamily="34" charset="0"/>
                        </a:rPr>
                        <a:t>N</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70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104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1"/>
                          </a:solidFill>
                          <a:latin typeface="Arial" panose="020B0604020202020204" pitchFamily="34" charset="0"/>
                          <a:cs typeface="Arial" panose="020B0604020202020204" pitchFamily="34" charset="0"/>
                        </a:rPr>
                        <a:t>744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70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112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2"/>
                          </a:solidFill>
                          <a:latin typeface="Arial" panose="020B0604020202020204" pitchFamily="34" charset="0"/>
                          <a:cs typeface="Arial" panose="020B0604020202020204" pitchFamily="34" charset="0"/>
                        </a:rPr>
                        <a:t>681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4" name="ZoneTexte 13"/>
          <p:cNvSpPr txBox="1"/>
          <p:nvPr/>
        </p:nvSpPr>
        <p:spPr>
          <a:xfrm>
            <a:off x="1784369" y="3778780"/>
            <a:ext cx="4082300"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a:t>
            </a:r>
          </a:p>
        </p:txBody>
      </p:sp>
      <p:sp>
        <p:nvSpPr>
          <p:cNvPr id="3" name="Forme libre 2"/>
          <p:cNvSpPr/>
          <p:nvPr/>
        </p:nvSpPr>
        <p:spPr>
          <a:xfrm>
            <a:off x="1893252" y="1546034"/>
            <a:ext cx="3194892" cy="315817"/>
          </a:xfrm>
          <a:custGeom>
            <a:avLst/>
            <a:gdLst>
              <a:gd name="connsiteX0" fmla="*/ 3194892 w 3194892"/>
              <a:gd name="connsiteY0" fmla="*/ 315817 h 315817"/>
              <a:gd name="connsiteX1" fmla="*/ 2555914 w 3194892"/>
              <a:gd name="connsiteY1" fmla="*/ 312144 h 315817"/>
              <a:gd name="connsiteX2" fmla="*/ 2460434 w 3194892"/>
              <a:gd name="connsiteY2" fmla="*/ 297455 h 315817"/>
              <a:gd name="connsiteX3" fmla="*/ 2364955 w 3194892"/>
              <a:gd name="connsiteY3" fmla="*/ 282766 h 315817"/>
              <a:gd name="connsiteX4" fmla="*/ 2236424 w 3194892"/>
              <a:gd name="connsiteY4" fmla="*/ 264405 h 315817"/>
              <a:gd name="connsiteX5" fmla="*/ 2177668 w 3194892"/>
              <a:gd name="connsiteY5" fmla="*/ 264405 h 315817"/>
              <a:gd name="connsiteX6" fmla="*/ 2078516 w 3194892"/>
              <a:gd name="connsiteY6" fmla="*/ 249715 h 315817"/>
              <a:gd name="connsiteX7" fmla="*/ 2023432 w 3194892"/>
              <a:gd name="connsiteY7" fmla="*/ 242371 h 315817"/>
              <a:gd name="connsiteX8" fmla="*/ 1964675 w 3194892"/>
              <a:gd name="connsiteY8" fmla="*/ 227682 h 315817"/>
              <a:gd name="connsiteX9" fmla="*/ 1887557 w 3194892"/>
              <a:gd name="connsiteY9" fmla="*/ 209320 h 315817"/>
              <a:gd name="connsiteX10" fmla="*/ 1806767 w 3194892"/>
              <a:gd name="connsiteY10" fmla="*/ 198303 h 315817"/>
              <a:gd name="connsiteX11" fmla="*/ 1773716 w 3194892"/>
              <a:gd name="connsiteY11" fmla="*/ 176270 h 315817"/>
              <a:gd name="connsiteX12" fmla="*/ 1681909 w 3194892"/>
              <a:gd name="connsiteY12" fmla="*/ 172597 h 315817"/>
              <a:gd name="connsiteX13" fmla="*/ 1564396 w 3194892"/>
              <a:gd name="connsiteY13" fmla="*/ 161580 h 315817"/>
              <a:gd name="connsiteX14" fmla="*/ 1490950 w 3194892"/>
              <a:gd name="connsiteY14" fmla="*/ 135874 h 315817"/>
              <a:gd name="connsiteX15" fmla="*/ 1457899 w 3194892"/>
              <a:gd name="connsiteY15" fmla="*/ 135874 h 315817"/>
              <a:gd name="connsiteX16" fmla="*/ 1329369 w 3194892"/>
              <a:gd name="connsiteY16" fmla="*/ 132202 h 315817"/>
              <a:gd name="connsiteX17" fmla="*/ 1211856 w 3194892"/>
              <a:gd name="connsiteY17" fmla="*/ 113841 h 315817"/>
              <a:gd name="connsiteX18" fmla="*/ 1116376 w 3194892"/>
              <a:gd name="connsiteY18" fmla="*/ 99152 h 315817"/>
              <a:gd name="connsiteX19" fmla="*/ 1061292 w 3194892"/>
              <a:gd name="connsiteY19" fmla="*/ 91807 h 315817"/>
              <a:gd name="connsiteX20" fmla="*/ 987846 w 3194892"/>
              <a:gd name="connsiteY20" fmla="*/ 84462 h 315817"/>
              <a:gd name="connsiteX21" fmla="*/ 804232 w 3194892"/>
              <a:gd name="connsiteY21" fmla="*/ 84462 h 315817"/>
              <a:gd name="connsiteX22" fmla="*/ 620617 w 3194892"/>
              <a:gd name="connsiteY22" fmla="*/ 66101 h 315817"/>
              <a:gd name="connsiteX23" fmla="*/ 422314 w 3194892"/>
              <a:gd name="connsiteY23" fmla="*/ 18361 h 315817"/>
              <a:gd name="connsiteX24" fmla="*/ 0 w 3194892"/>
              <a:gd name="connsiteY24" fmla="*/ 0 h 31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4892" h="315817">
                <a:moveTo>
                  <a:pt x="3194892" y="315817"/>
                </a:moveTo>
                <a:lnTo>
                  <a:pt x="2555914" y="312144"/>
                </a:lnTo>
                <a:lnTo>
                  <a:pt x="2460434" y="297455"/>
                </a:lnTo>
                <a:lnTo>
                  <a:pt x="2364955" y="282766"/>
                </a:lnTo>
                <a:lnTo>
                  <a:pt x="2236424" y="264405"/>
                </a:lnTo>
                <a:lnTo>
                  <a:pt x="2177668" y="264405"/>
                </a:lnTo>
                <a:lnTo>
                  <a:pt x="2078516" y="249715"/>
                </a:lnTo>
                <a:lnTo>
                  <a:pt x="2023432" y="242371"/>
                </a:lnTo>
                <a:lnTo>
                  <a:pt x="1964675" y="227682"/>
                </a:lnTo>
                <a:lnTo>
                  <a:pt x="1887557" y="209320"/>
                </a:lnTo>
                <a:lnTo>
                  <a:pt x="1806767" y="198303"/>
                </a:lnTo>
                <a:lnTo>
                  <a:pt x="1773716" y="176270"/>
                </a:lnTo>
                <a:lnTo>
                  <a:pt x="1681909" y="172597"/>
                </a:lnTo>
                <a:lnTo>
                  <a:pt x="1564396" y="161580"/>
                </a:lnTo>
                <a:lnTo>
                  <a:pt x="1490950" y="135874"/>
                </a:lnTo>
                <a:lnTo>
                  <a:pt x="1457899" y="135874"/>
                </a:lnTo>
                <a:lnTo>
                  <a:pt x="1329369" y="132202"/>
                </a:lnTo>
                <a:lnTo>
                  <a:pt x="1211856" y="113841"/>
                </a:lnTo>
                <a:lnTo>
                  <a:pt x="1116376" y="99152"/>
                </a:lnTo>
                <a:lnTo>
                  <a:pt x="1061292" y="91807"/>
                </a:lnTo>
                <a:lnTo>
                  <a:pt x="987846" y="84462"/>
                </a:lnTo>
                <a:lnTo>
                  <a:pt x="804232" y="84462"/>
                </a:lnTo>
                <a:lnTo>
                  <a:pt x="620617" y="66101"/>
                </a:lnTo>
                <a:lnTo>
                  <a:pt x="422314" y="18361"/>
                </a:lnTo>
                <a:lnTo>
                  <a:pt x="0" y="0"/>
                </a:lnTo>
              </a:path>
            </a:pathLst>
          </a:custGeom>
          <a:noFill/>
          <a:ln w="38100">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 name="Forme libre 3"/>
          <p:cNvSpPr/>
          <p:nvPr/>
        </p:nvSpPr>
        <p:spPr>
          <a:xfrm>
            <a:off x="1874891" y="1549706"/>
            <a:ext cx="3496019" cy="378246"/>
          </a:xfrm>
          <a:custGeom>
            <a:avLst/>
            <a:gdLst>
              <a:gd name="connsiteX0" fmla="*/ 3496019 w 3496019"/>
              <a:gd name="connsiteY0" fmla="*/ 378246 h 378246"/>
              <a:gd name="connsiteX1" fmla="*/ 2655065 w 3496019"/>
              <a:gd name="connsiteY1" fmla="*/ 378246 h 378246"/>
              <a:gd name="connsiteX2" fmla="*/ 2655065 w 3496019"/>
              <a:gd name="connsiteY2" fmla="*/ 367229 h 378246"/>
              <a:gd name="connsiteX3" fmla="*/ 2592636 w 3496019"/>
              <a:gd name="connsiteY3" fmla="*/ 367229 h 378246"/>
              <a:gd name="connsiteX4" fmla="*/ 2570602 w 3496019"/>
              <a:gd name="connsiteY4" fmla="*/ 367229 h 378246"/>
              <a:gd name="connsiteX5" fmla="*/ 2475123 w 3496019"/>
              <a:gd name="connsiteY5" fmla="*/ 367229 h 378246"/>
              <a:gd name="connsiteX6" fmla="*/ 2456761 w 3496019"/>
              <a:gd name="connsiteY6" fmla="*/ 337851 h 378246"/>
              <a:gd name="connsiteX7" fmla="*/ 2317214 w 3496019"/>
              <a:gd name="connsiteY7" fmla="*/ 323161 h 378246"/>
              <a:gd name="connsiteX8" fmla="*/ 2269475 w 3496019"/>
              <a:gd name="connsiteY8" fmla="*/ 308472 h 378246"/>
              <a:gd name="connsiteX9" fmla="*/ 2170323 w 3496019"/>
              <a:gd name="connsiteY9" fmla="*/ 279094 h 378246"/>
              <a:gd name="connsiteX10" fmla="*/ 2001398 w 3496019"/>
              <a:gd name="connsiteY10" fmla="*/ 249716 h 378246"/>
              <a:gd name="connsiteX11" fmla="*/ 1909590 w 3496019"/>
              <a:gd name="connsiteY11" fmla="*/ 249716 h 378246"/>
              <a:gd name="connsiteX12" fmla="*/ 1839817 w 3496019"/>
              <a:gd name="connsiteY12" fmla="*/ 224010 h 378246"/>
              <a:gd name="connsiteX13" fmla="*/ 1770043 w 3496019"/>
              <a:gd name="connsiteY13" fmla="*/ 209321 h 378246"/>
              <a:gd name="connsiteX14" fmla="*/ 1718631 w 3496019"/>
              <a:gd name="connsiteY14" fmla="*/ 194631 h 378246"/>
              <a:gd name="connsiteX15" fmla="*/ 1608463 w 3496019"/>
              <a:gd name="connsiteY15" fmla="*/ 179942 h 378246"/>
              <a:gd name="connsiteX16" fmla="*/ 1446882 w 3496019"/>
              <a:gd name="connsiteY16" fmla="*/ 161581 h 378246"/>
              <a:gd name="connsiteX17" fmla="*/ 1373436 w 3496019"/>
              <a:gd name="connsiteY17" fmla="*/ 154236 h 378246"/>
              <a:gd name="connsiteX18" fmla="*/ 1252251 w 3496019"/>
              <a:gd name="connsiteY18" fmla="*/ 128530 h 378246"/>
              <a:gd name="connsiteX19" fmla="*/ 1116376 w 3496019"/>
              <a:gd name="connsiteY19" fmla="*/ 128530 h 378246"/>
              <a:gd name="connsiteX20" fmla="*/ 1057619 w 3496019"/>
              <a:gd name="connsiteY20" fmla="*/ 117513 h 378246"/>
              <a:gd name="connsiteX21" fmla="*/ 973157 w 3496019"/>
              <a:gd name="connsiteY21" fmla="*/ 88135 h 378246"/>
              <a:gd name="connsiteX22" fmla="*/ 866660 w 3496019"/>
              <a:gd name="connsiteY22" fmla="*/ 66101 h 378246"/>
              <a:gd name="connsiteX23" fmla="*/ 804231 w 3496019"/>
              <a:gd name="connsiteY23" fmla="*/ 51412 h 378246"/>
              <a:gd name="connsiteX24" fmla="*/ 745475 w 3496019"/>
              <a:gd name="connsiteY24" fmla="*/ 29378 h 378246"/>
              <a:gd name="connsiteX25" fmla="*/ 627961 w 3496019"/>
              <a:gd name="connsiteY25" fmla="*/ 18361 h 378246"/>
              <a:gd name="connsiteX26" fmla="*/ 539826 w 3496019"/>
              <a:gd name="connsiteY26" fmla="*/ 7345 h 378246"/>
              <a:gd name="connsiteX27" fmla="*/ 392935 w 3496019"/>
              <a:gd name="connsiteY27" fmla="*/ 7345 h 378246"/>
              <a:gd name="connsiteX28" fmla="*/ 0 w 3496019"/>
              <a:gd name="connsiteY28" fmla="*/ 0 h 37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6019" h="378246">
                <a:moveTo>
                  <a:pt x="3496019" y="378246"/>
                </a:moveTo>
                <a:lnTo>
                  <a:pt x="2655065" y="378246"/>
                </a:lnTo>
                <a:lnTo>
                  <a:pt x="2655065" y="367229"/>
                </a:lnTo>
                <a:lnTo>
                  <a:pt x="2592636" y="367229"/>
                </a:lnTo>
                <a:lnTo>
                  <a:pt x="2570602" y="367229"/>
                </a:lnTo>
                <a:lnTo>
                  <a:pt x="2475123" y="367229"/>
                </a:lnTo>
                <a:lnTo>
                  <a:pt x="2456761" y="337851"/>
                </a:lnTo>
                <a:lnTo>
                  <a:pt x="2317214" y="323161"/>
                </a:lnTo>
                <a:lnTo>
                  <a:pt x="2269475" y="308472"/>
                </a:lnTo>
                <a:lnTo>
                  <a:pt x="2170323" y="279094"/>
                </a:lnTo>
                <a:lnTo>
                  <a:pt x="2001398" y="249716"/>
                </a:lnTo>
                <a:lnTo>
                  <a:pt x="1909590" y="249716"/>
                </a:lnTo>
                <a:lnTo>
                  <a:pt x="1839817" y="224010"/>
                </a:lnTo>
                <a:lnTo>
                  <a:pt x="1770043" y="209321"/>
                </a:lnTo>
                <a:lnTo>
                  <a:pt x="1718631" y="194631"/>
                </a:lnTo>
                <a:lnTo>
                  <a:pt x="1608463" y="179942"/>
                </a:lnTo>
                <a:lnTo>
                  <a:pt x="1446882" y="161581"/>
                </a:lnTo>
                <a:lnTo>
                  <a:pt x="1373436" y="154236"/>
                </a:lnTo>
                <a:lnTo>
                  <a:pt x="1252251" y="128530"/>
                </a:lnTo>
                <a:lnTo>
                  <a:pt x="1116376" y="128530"/>
                </a:lnTo>
                <a:lnTo>
                  <a:pt x="1057619" y="117513"/>
                </a:lnTo>
                <a:lnTo>
                  <a:pt x="973157" y="88135"/>
                </a:lnTo>
                <a:lnTo>
                  <a:pt x="866660" y="66101"/>
                </a:lnTo>
                <a:lnTo>
                  <a:pt x="804231" y="51412"/>
                </a:lnTo>
                <a:lnTo>
                  <a:pt x="745475" y="29378"/>
                </a:lnTo>
                <a:lnTo>
                  <a:pt x="627961" y="18361"/>
                </a:lnTo>
                <a:lnTo>
                  <a:pt x="539826" y="7345"/>
                </a:lnTo>
                <a:lnTo>
                  <a:pt x="392935" y="7345"/>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Text Box 4">
            <a:extLst>
              <a:ext uri="{FF2B5EF4-FFF2-40B4-BE49-F238E27FC236}">
                <a16:creationId xmlns:a16="http://schemas.microsoft.com/office/drawing/2014/main" id="{00BB84E8-ADE5-324E-9592-7157D29893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a:solidFill>
                  <a:prstClr val="black">
                    <a:lumMod val="65000"/>
                    <a:lumOff val="35000"/>
                  </a:prstClr>
                </a:solidFill>
                <a:latin typeface="Arial"/>
                <a:ea typeface="+mn-ea"/>
                <a:cs typeface="Arial"/>
              </a:rPr>
              <a:t>Rutgers EJ. et al., SABCS 2018, GS 4-01</a:t>
            </a:r>
          </a:p>
        </p:txBody>
      </p:sp>
      <p:sp>
        <p:nvSpPr>
          <p:cNvPr id="16" name="ZoneTexte 15">
            <a:extLst>
              <a:ext uri="{FF2B5EF4-FFF2-40B4-BE49-F238E27FC236}">
                <a16:creationId xmlns:a16="http://schemas.microsoft.com/office/drawing/2014/main" id="{9C3C46FC-99F3-5D46-AFB4-81A61F92557F}"/>
              </a:ext>
            </a:extLst>
          </p:cNvPr>
          <p:cNvSpPr txBox="1"/>
          <p:nvPr/>
        </p:nvSpPr>
        <p:spPr>
          <a:xfrm>
            <a:off x="4572000" y="2160868"/>
            <a:ext cx="815440" cy="692497"/>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Curage</a:t>
            </a:r>
          </a:p>
          <a:p>
            <a:r>
              <a:rPr lang="fr-FR" sz="1300" b="1">
                <a:solidFill>
                  <a:srgbClr val="CC3300"/>
                </a:solidFill>
                <a:latin typeface="Arial" panose="020B0604020202020204" pitchFamily="34" charset="0"/>
                <a:cs typeface="Arial" panose="020B0604020202020204" pitchFamily="34" charset="0"/>
              </a:rPr>
              <a:t>RT </a:t>
            </a:r>
            <a:r>
              <a:rPr lang="fr-FR" sz="1300" b="1" err="1">
                <a:solidFill>
                  <a:srgbClr val="CC3300"/>
                </a:solidFill>
                <a:latin typeface="Arial" panose="020B0604020202020204" pitchFamily="34" charset="0"/>
                <a:cs typeface="Arial" panose="020B0604020202020204" pitchFamily="34" charset="0"/>
              </a:rPr>
              <a:t>axil</a:t>
            </a:r>
            <a:r>
              <a:rPr lang="fr-FR" sz="1300" b="1">
                <a:solidFill>
                  <a:srgbClr val="CC3300"/>
                </a:solidFill>
                <a:latin typeface="Arial" panose="020B0604020202020204" pitchFamily="34" charset="0"/>
                <a:cs typeface="Arial" panose="020B0604020202020204" pitchFamily="34" charset="0"/>
              </a:rPr>
              <a:t>.</a:t>
            </a:r>
          </a:p>
          <a:p>
            <a:endParaRPr lang="fr-FR" sz="1300" b="1">
              <a:solidFill>
                <a:srgbClr val="1F497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5946814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2000"/>
              <a:t>Analyse exploratoire chez les patients ayant complété le programme</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130</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Janni</a:t>
            </a:r>
            <a:r>
              <a:rPr lang="en-US" sz="800" i="1">
                <a:solidFill>
                  <a:prstClr val="black">
                    <a:lumMod val="65000"/>
                    <a:lumOff val="35000"/>
                  </a:prstClr>
                </a:solidFill>
                <a:latin typeface="Arial"/>
                <a:ea typeface="+mn-ea"/>
                <a:cs typeface="Arial"/>
              </a:rPr>
              <a:t> W. et al., SABCS 2018, GS5-03</a:t>
            </a:r>
          </a:p>
        </p:txBody>
      </p:sp>
      <p:sp>
        <p:nvSpPr>
          <p:cNvPr id="2" name="Espace réservé du contenu 1">
            <a:extLst>
              <a:ext uri="{FF2B5EF4-FFF2-40B4-BE49-F238E27FC236}">
                <a16:creationId xmlns:a16="http://schemas.microsoft.com/office/drawing/2014/main" id="{44238942-CAED-014C-93D6-06ED597A7E93}"/>
              </a:ext>
            </a:extLst>
          </p:cNvPr>
          <p:cNvSpPr>
            <a:spLocks noGrp="1"/>
          </p:cNvSpPr>
          <p:nvPr>
            <p:ph sz="quarter" idx="11"/>
          </p:nvPr>
        </p:nvSpPr>
        <p:spPr>
          <a:xfrm>
            <a:off x="952500" y="1455738"/>
            <a:ext cx="3384760" cy="3125787"/>
          </a:xfrm>
        </p:spPr>
        <p:txBody>
          <a:bodyPr>
            <a:normAutofit/>
          </a:bodyPr>
          <a:lstStyle/>
          <a:p>
            <a:r>
              <a:rPr lang="fr-FR" sz="1600"/>
              <a:t>L’observance est globalement médiocre (64%).</a:t>
            </a:r>
          </a:p>
          <a:p>
            <a:endParaRPr lang="fr-FR" sz="1600"/>
          </a:p>
          <a:p>
            <a:r>
              <a:rPr lang="fr-FR" sz="1600" b="1"/>
              <a:t>Chez les patients inclus dans le bras expérimental, L’observance descend à 48.2%.</a:t>
            </a:r>
          </a:p>
          <a:p>
            <a:endParaRPr lang="fr-FR" sz="1600"/>
          </a:p>
          <a:p>
            <a:r>
              <a:rPr lang="fr-FR" sz="1600"/>
              <a:t>Aucun amaigrissement n’est observé chez les patients n’ayant pas complété le programme.</a:t>
            </a:r>
          </a:p>
          <a:p>
            <a:endParaRPr lang="fr-FR" sz="1600"/>
          </a:p>
          <a:p>
            <a:endParaRPr lang="fr-FR" sz="1600"/>
          </a:p>
        </p:txBody>
      </p:sp>
      <p:graphicFrame>
        <p:nvGraphicFramePr>
          <p:cNvPr id="10" name="Graphique 9">
            <a:extLst>
              <a:ext uri="{FF2B5EF4-FFF2-40B4-BE49-F238E27FC236}">
                <a16:creationId xmlns:a16="http://schemas.microsoft.com/office/drawing/2014/main" id="{EC8BB9AC-8A18-A74C-A1D9-D8C736DE4340}"/>
              </a:ext>
            </a:extLst>
          </p:cNvPr>
          <p:cNvGraphicFramePr/>
          <p:nvPr>
            <p:extLst/>
          </p:nvPr>
        </p:nvGraphicFramePr>
        <p:xfrm>
          <a:off x="5114925" y="1531938"/>
          <a:ext cx="342900" cy="3202606"/>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a:extLst>
              <a:ext uri="{FF2B5EF4-FFF2-40B4-BE49-F238E27FC236}">
                <a16:creationId xmlns:a16="http://schemas.microsoft.com/office/drawing/2014/main" id="{50D67272-5A6F-2E47-875C-47A7C09DFDE7}"/>
              </a:ext>
            </a:extLst>
          </p:cNvPr>
          <p:cNvSpPr/>
          <p:nvPr/>
        </p:nvSpPr>
        <p:spPr>
          <a:xfrm>
            <a:off x="5467349" y="2520127"/>
            <a:ext cx="609600" cy="441547"/>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2" name="Rectangle 11">
            <a:extLst>
              <a:ext uri="{FF2B5EF4-FFF2-40B4-BE49-F238E27FC236}">
                <a16:creationId xmlns:a16="http://schemas.microsoft.com/office/drawing/2014/main" id="{5B3EA75B-10AE-FB49-ABE3-971403F24545}"/>
              </a:ext>
            </a:extLst>
          </p:cNvPr>
          <p:cNvSpPr/>
          <p:nvPr/>
        </p:nvSpPr>
        <p:spPr>
          <a:xfrm>
            <a:off x="6076949" y="2456536"/>
            <a:ext cx="609600" cy="505137"/>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3" name="Rectangle 12">
            <a:extLst>
              <a:ext uri="{FF2B5EF4-FFF2-40B4-BE49-F238E27FC236}">
                <a16:creationId xmlns:a16="http://schemas.microsoft.com/office/drawing/2014/main" id="{2C983797-6CCF-FE4A-89A3-A80517D887F5}"/>
              </a:ext>
            </a:extLst>
          </p:cNvPr>
          <p:cNvSpPr/>
          <p:nvPr/>
        </p:nvSpPr>
        <p:spPr>
          <a:xfrm flipV="1">
            <a:off x="6838949" y="2961672"/>
            <a:ext cx="609600" cy="946172"/>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4" name="Rectangle 13">
            <a:extLst>
              <a:ext uri="{FF2B5EF4-FFF2-40B4-BE49-F238E27FC236}">
                <a16:creationId xmlns:a16="http://schemas.microsoft.com/office/drawing/2014/main" id="{132D39A3-18F9-5F4C-BA92-323F5FABB746}"/>
              </a:ext>
            </a:extLst>
          </p:cNvPr>
          <p:cNvSpPr/>
          <p:nvPr/>
        </p:nvSpPr>
        <p:spPr>
          <a:xfrm>
            <a:off x="7448549" y="2646283"/>
            <a:ext cx="609600" cy="315389"/>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Text Box 79">
            <a:extLst>
              <a:ext uri="{FF2B5EF4-FFF2-40B4-BE49-F238E27FC236}">
                <a16:creationId xmlns:a16="http://schemas.microsoft.com/office/drawing/2014/main" id="{A6DD5983-6B71-D343-A193-9EBD0C8E5646}"/>
              </a:ext>
            </a:extLst>
          </p:cNvPr>
          <p:cNvSpPr txBox="1">
            <a:spLocks noChangeArrowheads="1"/>
          </p:cNvSpPr>
          <p:nvPr/>
        </p:nvSpPr>
        <p:spPr bwMode="gray">
          <a:xfrm>
            <a:off x="6055759" y="1651193"/>
            <a:ext cx="1566380"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Aft>
                <a:spcPct val="0"/>
              </a:spcAft>
            </a:pPr>
            <a:r>
              <a:rPr lang="en-GB" sz="1000" b="1" dirty="0" err="1">
                <a:solidFill>
                  <a:srgbClr val="31859B"/>
                </a:solidFill>
                <a:latin typeface="Arial" panose="020B0604020202020204" pitchFamily="34" charset="0"/>
                <a:cs typeface="Arial" panose="020B0604020202020204" pitchFamily="34" charset="0"/>
              </a:rPr>
              <a:t>Activité</a:t>
            </a:r>
            <a:r>
              <a:rPr lang="en-GB" sz="1000" b="1" dirty="0">
                <a:solidFill>
                  <a:srgbClr val="31859B"/>
                </a:solidFill>
                <a:latin typeface="Arial" panose="020B0604020202020204" pitchFamily="34" charset="0"/>
                <a:cs typeface="Arial" panose="020B0604020202020204" pitchFamily="34" charset="0"/>
              </a:rPr>
              <a:t> physique </a:t>
            </a:r>
          </a:p>
          <a:p>
            <a:pPr algn="ctr" eaLnBrk="1" fontAlgn="base" hangingPunct="1">
              <a:spcAft>
                <a:spcPct val="0"/>
              </a:spcAft>
            </a:pPr>
            <a:r>
              <a:rPr lang="en-GB" sz="1000" b="1" dirty="0">
                <a:solidFill>
                  <a:srgbClr val="960059"/>
                </a:solidFill>
                <a:latin typeface="Arial" panose="020B0604020202020204" pitchFamily="34" charset="0"/>
                <a:cs typeface="Arial" panose="020B0604020202020204" pitchFamily="34" charset="0"/>
              </a:rPr>
              <a:t>Pas </a:t>
            </a:r>
            <a:r>
              <a:rPr lang="en-GB" sz="1000" b="1" dirty="0" err="1">
                <a:solidFill>
                  <a:srgbClr val="960059"/>
                </a:solidFill>
                <a:latin typeface="Arial" panose="020B0604020202020204" pitchFamily="34" charset="0"/>
                <a:cs typeface="Arial" panose="020B0604020202020204" pitchFamily="34" charset="0"/>
              </a:rPr>
              <a:t>d’activité</a:t>
            </a:r>
            <a:r>
              <a:rPr lang="en-GB" sz="1000" b="1" dirty="0">
                <a:solidFill>
                  <a:srgbClr val="960059"/>
                </a:solidFill>
                <a:latin typeface="Arial" panose="020B0604020202020204" pitchFamily="34" charset="0"/>
                <a:cs typeface="Arial" panose="020B0604020202020204" pitchFamily="34" charset="0"/>
              </a:rPr>
              <a:t> </a:t>
            </a:r>
            <a:r>
              <a:rPr lang="en-GB" sz="1000" b="1" dirty="0" err="1">
                <a:solidFill>
                  <a:srgbClr val="960059"/>
                </a:solidFill>
                <a:latin typeface="Arial" panose="020B0604020202020204" pitchFamily="34" charset="0"/>
                <a:cs typeface="Arial" panose="020B0604020202020204" pitchFamily="34" charset="0"/>
              </a:rPr>
              <a:t>pysique</a:t>
            </a:r>
            <a:endParaRPr lang="en-GB" sz="1000" b="1" dirty="0">
              <a:solidFill>
                <a:srgbClr val="960059"/>
              </a:solidFill>
              <a:latin typeface="Arial" panose="020B0604020202020204" pitchFamily="34" charset="0"/>
              <a:cs typeface="Arial" panose="020B0604020202020204" pitchFamily="34" charset="0"/>
            </a:endParaRPr>
          </a:p>
        </p:txBody>
      </p:sp>
      <p:sp>
        <p:nvSpPr>
          <p:cNvPr id="18" name="Text Box 79">
            <a:extLst>
              <a:ext uri="{FF2B5EF4-FFF2-40B4-BE49-F238E27FC236}">
                <a16:creationId xmlns:a16="http://schemas.microsoft.com/office/drawing/2014/main" id="{982B3B05-01D1-3648-A02E-B2D55E7BF561}"/>
              </a:ext>
            </a:extLst>
          </p:cNvPr>
          <p:cNvSpPr txBox="1">
            <a:spLocks noChangeArrowheads="1"/>
          </p:cNvSpPr>
          <p:nvPr/>
        </p:nvSpPr>
        <p:spPr bwMode="gray">
          <a:xfrm>
            <a:off x="5411892" y="4203278"/>
            <a:ext cx="1330114"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Aft>
                <a:spcPct val="0"/>
              </a:spcAft>
            </a:pPr>
            <a:r>
              <a:rPr lang="en-GB" sz="1000" b="1" dirty="0">
                <a:solidFill>
                  <a:prstClr val="black">
                    <a:lumMod val="65000"/>
                    <a:lumOff val="35000"/>
                  </a:prstClr>
                </a:solidFill>
                <a:latin typeface="Arial" panose="020B0604020202020204" pitchFamily="34" charset="0"/>
                <a:cs typeface="Arial" panose="020B0604020202020204" pitchFamily="34" charset="0"/>
              </a:rPr>
              <a:t>Non </a:t>
            </a:r>
            <a:r>
              <a:rPr lang="en-GB" sz="1000" b="1" dirty="0" err="1">
                <a:solidFill>
                  <a:prstClr val="black">
                    <a:lumMod val="65000"/>
                    <a:lumOff val="35000"/>
                  </a:prstClr>
                </a:solidFill>
                <a:latin typeface="Arial" panose="020B0604020202020204" pitchFamily="34" charset="0"/>
                <a:cs typeface="Arial" panose="020B0604020202020204" pitchFamily="34" charset="0"/>
              </a:rPr>
              <a:t>observantes</a:t>
            </a:r>
            <a:endParaRPr lang="en-GB" sz="10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19" name="Text Box 79">
            <a:extLst>
              <a:ext uri="{FF2B5EF4-FFF2-40B4-BE49-F238E27FC236}">
                <a16:creationId xmlns:a16="http://schemas.microsoft.com/office/drawing/2014/main" id="{EB750EEA-1174-1C46-862B-6AD95A99CCE5}"/>
              </a:ext>
            </a:extLst>
          </p:cNvPr>
          <p:cNvSpPr txBox="1">
            <a:spLocks noChangeArrowheads="1"/>
          </p:cNvSpPr>
          <p:nvPr/>
        </p:nvSpPr>
        <p:spPr bwMode="gray">
          <a:xfrm>
            <a:off x="6896100" y="4203277"/>
            <a:ext cx="1330114"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Aft>
                <a:spcPct val="0"/>
              </a:spcAft>
            </a:pPr>
            <a:r>
              <a:rPr lang="en-GB" sz="1000" b="1" dirty="0" err="1">
                <a:solidFill>
                  <a:prstClr val="black">
                    <a:lumMod val="65000"/>
                    <a:lumOff val="35000"/>
                  </a:prstClr>
                </a:solidFill>
                <a:latin typeface="Arial" panose="020B0604020202020204" pitchFamily="34" charset="0"/>
                <a:cs typeface="Arial" panose="020B0604020202020204" pitchFamily="34" charset="0"/>
              </a:rPr>
              <a:t>observantes</a:t>
            </a:r>
            <a:endParaRPr lang="en-GB" sz="10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20" name="Rectangle à coins arrondis 19">
            <a:extLst>
              <a:ext uri="{FF2B5EF4-FFF2-40B4-BE49-F238E27FC236}">
                <a16:creationId xmlns:a16="http://schemas.microsoft.com/office/drawing/2014/main" id="{24D42682-01CE-D543-AF24-3EDC5041A588}"/>
              </a:ext>
            </a:extLst>
          </p:cNvPr>
          <p:cNvSpPr/>
          <p:nvPr/>
        </p:nvSpPr>
        <p:spPr>
          <a:xfrm>
            <a:off x="4705350" y="1371600"/>
            <a:ext cx="3520864" cy="3209925"/>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21" name="ZoneTexte 20">
            <a:extLst>
              <a:ext uri="{FF2B5EF4-FFF2-40B4-BE49-F238E27FC236}">
                <a16:creationId xmlns:a16="http://schemas.microsoft.com/office/drawing/2014/main" id="{A3A6FC9B-AA55-9B45-A160-0C17DCEEB02C}"/>
              </a:ext>
            </a:extLst>
          </p:cNvPr>
          <p:cNvSpPr txBox="1"/>
          <p:nvPr/>
        </p:nvSpPr>
        <p:spPr>
          <a:xfrm rot="16200000">
            <a:off x="4003442" y="2865069"/>
            <a:ext cx="181339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Changement de poids (kg)</a:t>
            </a:r>
          </a:p>
        </p:txBody>
      </p:sp>
      <p:cxnSp>
        <p:nvCxnSpPr>
          <p:cNvPr id="22" name="Connecteur droit 21">
            <a:extLst>
              <a:ext uri="{FF2B5EF4-FFF2-40B4-BE49-F238E27FC236}">
                <a16:creationId xmlns:a16="http://schemas.microsoft.com/office/drawing/2014/main" id="{7F07744F-2272-364B-8468-C6FF3C4D179A}"/>
              </a:ext>
            </a:extLst>
          </p:cNvPr>
          <p:cNvCxnSpPr>
            <a:cxnSpLocks/>
          </p:cNvCxnSpPr>
          <p:nvPr/>
        </p:nvCxnSpPr>
        <p:spPr>
          <a:xfrm flipV="1">
            <a:off x="5333949" y="2961671"/>
            <a:ext cx="2816860" cy="1"/>
          </a:xfrm>
          <a:prstGeom prst="line">
            <a:avLst/>
          </a:prstGeom>
          <a:ln w="12700">
            <a:solidFill>
              <a:schemeClr val="tx1">
                <a:lumMod val="65000"/>
                <a:lumOff val="35000"/>
              </a:schemeClr>
            </a:solidFill>
            <a:prstDash val="sysDot"/>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0444475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ZoneTexte 8">
            <a:extLst>
              <a:ext uri="{FF2B5EF4-FFF2-40B4-BE49-F238E27FC236}">
                <a16:creationId xmlns:a16="http://schemas.microsoft.com/office/drawing/2014/main" id="{D6BC146D-2D49-A446-85BC-DFEA303D177A}"/>
              </a:ext>
            </a:extLst>
          </p:cNvPr>
          <p:cNvSpPr txBox="1"/>
          <p:nvPr/>
        </p:nvSpPr>
        <p:spPr>
          <a:xfrm>
            <a:off x="735094" y="1267135"/>
            <a:ext cx="5192744" cy="307777"/>
          </a:xfrm>
          <a:prstGeom prst="rect">
            <a:avLst/>
          </a:prstGeom>
          <a:solidFill>
            <a:schemeClr val="bg1"/>
          </a:solidFill>
          <a:ln>
            <a:noFill/>
          </a:ln>
        </p:spPr>
        <p:txBody>
          <a:bodyPr wrap="square" rtlCol="0" anchor="ctr">
            <a:spAutoFit/>
          </a:bodyPr>
          <a:lstStyle/>
          <a:p>
            <a:r>
              <a:rPr lang="fr-FR" sz="1400" b="1">
                <a:solidFill>
                  <a:srgbClr val="1F497D"/>
                </a:solidFill>
                <a:latin typeface="Arial" panose="020B0604020202020204" pitchFamily="34" charset="0"/>
                <a:cs typeface="Arial" panose="020B0604020202020204" pitchFamily="34" charset="0"/>
              </a:rPr>
              <a:t>Nombre d’évènements par bras</a:t>
            </a:r>
          </a:p>
        </p:txBody>
      </p:sp>
      <p:sp>
        <p:nvSpPr>
          <p:cNvPr id="4" name="Titre 3"/>
          <p:cNvSpPr>
            <a:spLocks noGrp="1"/>
          </p:cNvSpPr>
          <p:nvPr>
            <p:ph type="title"/>
          </p:nvPr>
        </p:nvSpPr>
        <p:spPr/>
        <p:txBody>
          <a:bodyPr/>
          <a:lstStyle/>
          <a:p>
            <a:r>
              <a:rPr lang="fr-FR" sz="2000"/>
              <a:t>Analyse exploratoire</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131</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Janni</a:t>
            </a:r>
            <a:r>
              <a:rPr lang="en-US" sz="800" i="1">
                <a:solidFill>
                  <a:prstClr val="black">
                    <a:lumMod val="65000"/>
                    <a:lumOff val="35000"/>
                  </a:prstClr>
                </a:solidFill>
                <a:latin typeface="Arial"/>
                <a:ea typeface="+mn-ea"/>
                <a:cs typeface="Arial"/>
              </a:rPr>
              <a:t> W. et al., SABCS 2018, GS5-03</a:t>
            </a:r>
          </a:p>
        </p:txBody>
      </p:sp>
      <p:sp>
        <p:nvSpPr>
          <p:cNvPr id="2" name="Espace réservé du contenu 1">
            <a:extLst>
              <a:ext uri="{FF2B5EF4-FFF2-40B4-BE49-F238E27FC236}">
                <a16:creationId xmlns:a16="http://schemas.microsoft.com/office/drawing/2014/main" id="{72F9CA80-5276-594E-9EC7-225AA4A0FB4E}"/>
              </a:ext>
            </a:extLst>
          </p:cNvPr>
          <p:cNvSpPr>
            <a:spLocks noGrp="1"/>
          </p:cNvSpPr>
          <p:nvPr>
            <p:ph sz="quarter" idx="11"/>
          </p:nvPr>
        </p:nvSpPr>
        <p:spPr>
          <a:xfrm>
            <a:off x="952500" y="3367921"/>
            <a:ext cx="7789863" cy="1397808"/>
          </a:xfrm>
        </p:spPr>
        <p:txBody>
          <a:bodyPr>
            <a:normAutofit lnSpcReduction="10000"/>
          </a:bodyPr>
          <a:lstStyle/>
          <a:p>
            <a:r>
              <a:rPr lang="fr-FR" sz="1600" dirty="0"/>
              <a:t>Bras Activité physique : </a:t>
            </a:r>
          </a:p>
          <a:p>
            <a:pPr lvl="1"/>
            <a:r>
              <a:rPr lang="fr-FR" sz="1400" dirty="0"/>
              <a:t>La plupart des </a:t>
            </a:r>
            <a:r>
              <a:rPr lang="fr-FR" sz="1400" dirty="0" err="1"/>
              <a:t>evts</a:t>
            </a:r>
            <a:r>
              <a:rPr lang="fr-FR" sz="1400" dirty="0"/>
              <a:t> sont observés chez des patientes </a:t>
            </a:r>
            <a:r>
              <a:rPr lang="fr-FR" sz="1400" b="1" dirty="0"/>
              <a:t>n’ayant pas </a:t>
            </a:r>
            <a:r>
              <a:rPr lang="fr-FR" sz="1400" dirty="0"/>
              <a:t>complété le tt</a:t>
            </a:r>
          </a:p>
          <a:p>
            <a:endParaRPr lang="fr-FR" sz="1600" dirty="0"/>
          </a:p>
          <a:p>
            <a:r>
              <a:rPr lang="fr-FR" sz="1600" dirty="0"/>
              <a:t>Bras Pas d’activité physique : </a:t>
            </a:r>
          </a:p>
          <a:p>
            <a:pPr lvl="1"/>
            <a:r>
              <a:rPr lang="fr-FR" sz="1400" dirty="0"/>
              <a:t>La plupart des </a:t>
            </a:r>
            <a:r>
              <a:rPr lang="fr-FR" sz="1400" dirty="0" err="1"/>
              <a:t>evts</a:t>
            </a:r>
            <a:r>
              <a:rPr lang="fr-FR" sz="1400" dirty="0"/>
              <a:t> sont observés chez des patientes ayant complété le tt</a:t>
            </a:r>
          </a:p>
          <a:p>
            <a:endParaRPr lang="fr-FR" sz="1600" dirty="0"/>
          </a:p>
        </p:txBody>
      </p:sp>
      <p:graphicFrame>
        <p:nvGraphicFramePr>
          <p:cNvPr id="8" name="Espace réservé du contenu 4">
            <a:extLst>
              <a:ext uri="{FF2B5EF4-FFF2-40B4-BE49-F238E27FC236}">
                <a16:creationId xmlns:a16="http://schemas.microsoft.com/office/drawing/2014/main" id="{AB253AC2-661B-6847-8001-5216EE7CF037}"/>
              </a:ext>
            </a:extLst>
          </p:cNvPr>
          <p:cNvGraphicFramePr>
            <a:graphicFrameLocks/>
          </p:cNvGraphicFramePr>
          <p:nvPr>
            <p:extLst>
              <p:ext uri="{D42A27DB-BD31-4B8C-83A1-F6EECF244321}">
                <p14:modId xmlns:p14="http://schemas.microsoft.com/office/powerpoint/2010/main" val="2013096329"/>
              </p:ext>
            </p:extLst>
          </p:nvPr>
        </p:nvGraphicFramePr>
        <p:xfrm>
          <a:off x="735094" y="1518224"/>
          <a:ext cx="7532015" cy="1572756"/>
        </p:xfrm>
        <a:graphic>
          <a:graphicData uri="http://schemas.openxmlformats.org/drawingml/2006/table">
            <a:tbl>
              <a:tblPr firstRow="1" bandRow="1">
                <a:tableStyleId>{7DF18680-E054-41AD-8BC1-D1AEF772440D}</a:tableStyleId>
              </a:tblPr>
              <a:tblGrid>
                <a:gridCol w="1922865">
                  <a:extLst>
                    <a:ext uri="{9D8B030D-6E8A-4147-A177-3AD203B41FA5}">
                      <a16:colId xmlns:a16="http://schemas.microsoft.com/office/drawing/2014/main" val="20000"/>
                    </a:ext>
                  </a:extLst>
                </a:gridCol>
                <a:gridCol w="1523516">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2028234">
                  <a:extLst>
                    <a:ext uri="{9D8B030D-6E8A-4147-A177-3AD203B41FA5}">
                      <a16:colId xmlns:a16="http://schemas.microsoft.com/office/drawing/2014/main" val="970834358"/>
                    </a:ext>
                  </a:extLst>
                </a:gridCol>
              </a:tblGrid>
              <a:tr h="350930">
                <a:tc rowSpan="2">
                  <a:txBody>
                    <a:bodyPr/>
                    <a:lstStyle/>
                    <a:p>
                      <a:r>
                        <a:rPr lang="fr-FR" sz="1400" b="0">
                          <a:solidFill>
                            <a:schemeClr val="bg1"/>
                          </a:solidFill>
                        </a:rPr>
                        <a:t>Patient </a:t>
                      </a:r>
                      <a:r>
                        <a:rPr lang="fr-FR" sz="1400" b="0" err="1">
                          <a:solidFill>
                            <a:schemeClr val="bg1"/>
                          </a:solidFill>
                        </a:rPr>
                        <a:t>cohort</a:t>
                      </a:r>
                      <a:endParaRPr lang="fr-FR" sz="1400" b="0">
                        <a:solidFill>
                          <a:schemeClr val="bg1"/>
                        </a:solidFill>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3">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dirty="0"/>
                        <a:t>Nb d’évènements de SSR</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dirty="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dirty="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2885842653"/>
                  </a:ext>
                </a:extLst>
              </a:tr>
              <a:tr h="350930">
                <a:tc vMerge="1">
                  <a:txBody>
                    <a:bodyPr/>
                    <a:lstStyle/>
                    <a:p>
                      <a:endParaRPr lang="fr-FR" sz="1400" b="0" dirty="0">
                        <a:solidFill>
                          <a:schemeClr val="bg1"/>
                        </a:solidFill>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dirty="0" err="1">
                          <a:solidFill>
                            <a:schemeClr val="bg1"/>
                          </a:solidFill>
                        </a:rPr>
                        <a:t>Observantes</a:t>
                      </a:r>
                      <a:endParaRPr lang="fr-FR" sz="1400" b="0" dirty="0">
                        <a:solidFill>
                          <a:schemeClr val="bg1"/>
                        </a:solidFill>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dirty="0">
                          <a:solidFill>
                            <a:schemeClr val="bg1"/>
                          </a:solidFill>
                        </a:rPr>
                        <a:t>Non </a:t>
                      </a:r>
                      <a:r>
                        <a:rPr lang="fr-FR" sz="1400" b="0" dirty="0" err="1">
                          <a:solidFill>
                            <a:schemeClr val="bg1"/>
                          </a:solidFill>
                        </a:rPr>
                        <a:t>observantes</a:t>
                      </a:r>
                      <a:endParaRPr lang="fr-FR" sz="1400" b="0" dirty="0">
                        <a:solidFill>
                          <a:schemeClr val="bg1"/>
                        </a:solidFill>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a:solidFill>
                            <a:schemeClr val="bg1"/>
                          </a:solidFill>
                        </a:rPr>
                        <a:t>Total</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435448">
                <a:tc>
                  <a:txBody>
                    <a:bodyPr/>
                    <a:lstStyle/>
                    <a:p>
                      <a:r>
                        <a:rPr lang="fr-FR" sz="1400" b="1" dirty="0">
                          <a:solidFill>
                            <a:schemeClr val="bg2"/>
                          </a:solidFill>
                        </a:rPr>
                        <a:t>Activité physique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400" b="1">
                          <a:solidFill>
                            <a:schemeClr val="tx2"/>
                          </a:solidFill>
                        </a:rPr>
                        <a:t>28/552 (5.1%)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400" b="1">
                          <a:solidFill>
                            <a:schemeClr val="tx2"/>
                          </a:solidFill>
                        </a:rPr>
                        <a:t>90/594 (15.2%)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400" b="1">
                          <a:solidFill>
                            <a:schemeClr val="tx2"/>
                          </a:solidFill>
                        </a:rPr>
                        <a:t>118/1146 (10.3%)</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35448">
                <a:tc>
                  <a:txBody>
                    <a:bodyPr/>
                    <a:lstStyle/>
                    <a:p>
                      <a:r>
                        <a:rPr lang="fr-FR" sz="1400" b="1" dirty="0">
                          <a:solidFill>
                            <a:schemeClr val="bg2"/>
                          </a:solidFill>
                        </a:rPr>
                        <a:t>Pas d’activité physique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fr-FR" sz="1400" b="1">
                          <a:solidFill>
                            <a:schemeClr val="tx2"/>
                          </a:solidFill>
                        </a:rPr>
                        <a:t>81/925 (8.8%)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400" b="1">
                          <a:solidFill>
                            <a:schemeClr val="tx2"/>
                          </a:solidFill>
                        </a:rPr>
                        <a:t>35/221 (15.8%)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400" b="1" dirty="0">
                          <a:solidFill>
                            <a:schemeClr val="tx2"/>
                          </a:solidFill>
                        </a:rPr>
                        <a:t>116/1146 (10.1%)</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bl>
          </a:graphicData>
        </a:graphic>
      </p:graphicFrame>
    </p:spTree>
    <p:extLst>
      <p:ext uri="{BB962C8B-B14F-4D97-AF65-F5344CB8AC3E}">
        <p14:creationId xmlns:p14="http://schemas.microsoft.com/office/powerpoint/2010/main" val="151180860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sz="2000"/>
              <a:t>Analyse exploratoire</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132</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Janni</a:t>
            </a:r>
            <a:r>
              <a:rPr lang="en-US" sz="800" i="1">
                <a:solidFill>
                  <a:prstClr val="black">
                    <a:lumMod val="65000"/>
                    <a:lumOff val="35000"/>
                  </a:prstClr>
                </a:solidFill>
                <a:latin typeface="Arial"/>
                <a:ea typeface="+mn-ea"/>
                <a:cs typeface="Arial"/>
              </a:rPr>
              <a:t> W. et al., SABCS 2018, GS5-03</a:t>
            </a:r>
          </a:p>
        </p:txBody>
      </p:sp>
      <p:sp>
        <p:nvSpPr>
          <p:cNvPr id="2" name="Espace réservé du contenu 1">
            <a:extLst>
              <a:ext uri="{FF2B5EF4-FFF2-40B4-BE49-F238E27FC236}">
                <a16:creationId xmlns:a16="http://schemas.microsoft.com/office/drawing/2014/main" id="{E932F6F4-00E8-2244-87F2-2B1913F7B590}"/>
              </a:ext>
            </a:extLst>
          </p:cNvPr>
          <p:cNvSpPr>
            <a:spLocks noGrp="1"/>
          </p:cNvSpPr>
          <p:nvPr>
            <p:ph sz="quarter" idx="11"/>
          </p:nvPr>
        </p:nvSpPr>
        <p:spPr>
          <a:xfrm>
            <a:off x="4953000" y="2403865"/>
            <a:ext cx="3789363" cy="1396869"/>
          </a:xfrm>
        </p:spPr>
        <p:txBody>
          <a:bodyPr>
            <a:normAutofit/>
          </a:bodyPr>
          <a:lstStyle/>
          <a:p>
            <a:r>
              <a:rPr lang="fr-FR" sz="1600" dirty="0" err="1"/>
              <a:t>Multivariate</a:t>
            </a:r>
            <a:r>
              <a:rPr lang="fr-FR" sz="1600" dirty="0"/>
              <a:t> </a:t>
            </a:r>
            <a:r>
              <a:rPr lang="fr-FR" sz="1600" dirty="0" err="1"/>
              <a:t>adjusted</a:t>
            </a:r>
            <a:r>
              <a:rPr lang="fr-FR" sz="1600" dirty="0"/>
              <a:t> Cox </a:t>
            </a:r>
            <a:r>
              <a:rPr lang="fr-FR" sz="1600" dirty="0" err="1"/>
              <a:t>regression</a:t>
            </a:r>
            <a:endParaRPr lang="fr-FR" sz="1600" dirty="0"/>
          </a:p>
          <a:p>
            <a:pPr lvl="1"/>
            <a:r>
              <a:rPr lang="fr-FR" sz="1400" dirty="0"/>
              <a:t>Hazard ratio (</a:t>
            </a:r>
            <a:r>
              <a:rPr lang="fr-FR" sz="1400" dirty="0" err="1"/>
              <a:t>Ll</a:t>
            </a:r>
            <a:r>
              <a:rPr lang="fr-FR" sz="1400" dirty="0"/>
              <a:t> arm vs. Non-</a:t>
            </a:r>
            <a:r>
              <a:rPr lang="fr-FR" sz="1400" dirty="0" err="1"/>
              <a:t>Ll</a:t>
            </a:r>
            <a:r>
              <a:rPr lang="fr-FR" sz="1400" dirty="0"/>
              <a:t> arm) :</a:t>
            </a:r>
          </a:p>
          <a:p>
            <a:pPr lvl="1"/>
            <a:r>
              <a:rPr lang="fr-FR" sz="1400" dirty="0"/>
              <a:t>0.51 (95%CI 0.33-0.78)</a:t>
            </a:r>
          </a:p>
          <a:p>
            <a:pPr lvl="1"/>
            <a:r>
              <a:rPr lang="fr-FR" sz="1400" dirty="0"/>
              <a:t>p=0.002</a:t>
            </a:r>
          </a:p>
        </p:txBody>
      </p:sp>
      <p:sp>
        <p:nvSpPr>
          <p:cNvPr id="8" name="Rectangle à coins arrondis 7">
            <a:extLst>
              <a:ext uri="{FF2B5EF4-FFF2-40B4-BE49-F238E27FC236}">
                <a16:creationId xmlns:a16="http://schemas.microsoft.com/office/drawing/2014/main" id="{3C13059B-0623-BA45-85F8-1E6BA654152F}"/>
              </a:ext>
            </a:extLst>
          </p:cNvPr>
          <p:cNvSpPr/>
          <p:nvPr/>
        </p:nvSpPr>
        <p:spPr>
          <a:xfrm>
            <a:off x="656409" y="1492439"/>
            <a:ext cx="4129351" cy="294116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9" name="Graphique 8">
            <a:extLst>
              <a:ext uri="{FF2B5EF4-FFF2-40B4-BE49-F238E27FC236}">
                <a16:creationId xmlns:a16="http://schemas.microsoft.com/office/drawing/2014/main" id="{078DF092-58B3-294C-AA86-B76D3BFB340E}"/>
              </a:ext>
            </a:extLst>
          </p:cNvPr>
          <p:cNvGraphicFramePr/>
          <p:nvPr>
            <p:extLst/>
          </p:nvPr>
        </p:nvGraphicFramePr>
        <p:xfrm>
          <a:off x="885690" y="1712441"/>
          <a:ext cx="3900070" cy="2642504"/>
        </p:xfrm>
        <a:graphic>
          <a:graphicData uri="http://schemas.openxmlformats.org/drawingml/2006/chart">
            <c:chart xmlns:c="http://schemas.openxmlformats.org/drawingml/2006/chart" xmlns:r="http://schemas.openxmlformats.org/officeDocument/2006/relationships" r:id="rId2"/>
          </a:graphicData>
        </a:graphic>
      </p:graphicFrame>
      <p:sp>
        <p:nvSpPr>
          <p:cNvPr id="10" name="ZoneTexte 9">
            <a:extLst>
              <a:ext uri="{FF2B5EF4-FFF2-40B4-BE49-F238E27FC236}">
                <a16:creationId xmlns:a16="http://schemas.microsoft.com/office/drawing/2014/main" id="{FD535758-CE72-DE47-B075-C347203C55BE}"/>
              </a:ext>
            </a:extLst>
          </p:cNvPr>
          <p:cNvSpPr txBox="1"/>
          <p:nvPr/>
        </p:nvSpPr>
        <p:spPr>
          <a:xfrm rot="16200000">
            <a:off x="-82740" y="2763233"/>
            <a:ext cx="1813392" cy="261610"/>
          </a:xfrm>
          <a:prstGeom prst="rect">
            <a:avLst/>
          </a:prstGeom>
          <a:noFill/>
        </p:spPr>
        <p:txBody>
          <a:bodyPr wrap="square" rtlCol="0">
            <a:spAutoFit/>
          </a:bodyPr>
          <a:lstStyle/>
          <a:p>
            <a:pPr algn="ctr"/>
            <a:r>
              <a:rPr lang="fr-FR" sz="1050" dirty="0">
                <a:solidFill>
                  <a:srgbClr val="595959"/>
                </a:solidFill>
                <a:latin typeface="Arial" panose="020B0604020202020204" pitchFamily="34" charset="0"/>
                <a:cs typeface="Arial" panose="020B0604020202020204" pitchFamily="34" charset="0"/>
              </a:rPr>
              <a:t>Survie sanas maladie</a:t>
            </a:r>
          </a:p>
        </p:txBody>
      </p:sp>
      <p:sp>
        <p:nvSpPr>
          <p:cNvPr id="11" name="ZoneTexte 10">
            <a:extLst>
              <a:ext uri="{FF2B5EF4-FFF2-40B4-BE49-F238E27FC236}">
                <a16:creationId xmlns:a16="http://schemas.microsoft.com/office/drawing/2014/main" id="{B9B1E812-D606-FC47-A5B2-589AB2DDF81E}"/>
              </a:ext>
            </a:extLst>
          </p:cNvPr>
          <p:cNvSpPr txBox="1"/>
          <p:nvPr/>
        </p:nvSpPr>
        <p:spPr>
          <a:xfrm>
            <a:off x="1672168" y="1325404"/>
            <a:ext cx="2097831" cy="307777"/>
          </a:xfrm>
          <a:prstGeom prst="rect">
            <a:avLst/>
          </a:prstGeom>
          <a:solidFill>
            <a:schemeClr val="bg1"/>
          </a:solidFill>
          <a:ln>
            <a:noFill/>
          </a:ln>
        </p:spPr>
        <p:txBody>
          <a:bodyPr wrap="square" rtlCol="0" anchor="ctr">
            <a:spAutoFit/>
          </a:bodyPr>
          <a:lstStyle/>
          <a:p>
            <a:pPr algn="ctr"/>
            <a:r>
              <a:rPr lang="fr-FR" sz="1400" b="1" dirty="0">
                <a:solidFill>
                  <a:srgbClr val="1F497D"/>
                </a:solidFill>
                <a:latin typeface="Arial" panose="020B0604020202020204" pitchFamily="34" charset="0"/>
                <a:cs typeface="Arial" panose="020B0604020202020204" pitchFamily="34" charset="0"/>
              </a:rPr>
              <a:t>Survie sans maladie</a:t>
            </a:r>
          </a:p>
        </p:txBody>
      </p:sp>
      <p:sp>
        <p:nvSpPr>
          <p:cNvPr id="12" name="Text Box 79">
            <a:extLst>
              <a:ext uri="{FF2B5EF4-FFF2-40B4-BE49-F238E27FC236}">
                <a16:creationId xmlns:a16="http://schemas.microsoft.com/office/drawing/2014/main" id="{A48FAFD7-1B8E-8E4D-9657-9A7537697186}"/>
              </a:ext>
            </a:extLst>
          </p:cNvPr>
          <p:cNvSpPr txBox="1">
            <a:spLocks noChangeArrowheads="1"/>
          </p:cNvSpPr>
          <p:nvPr/>
        </p:nvSpPr>
        <p:spPr bwMode="gray">
          <a:xfrm>
            <a:off x="1289306" y="3600679"/>
            <a:ext cx="2918483"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b="1" dirty="0" err="1">
                <a:solidFill>
                  <a:srgbClr val="31859B"/>
                </a:solidFill>
                <a:latin typeface="Arial" panose="020B0604020202020204" pitchFamily="34" charset="0"/>
                <a:cs typeface="Arial" panose="020B0604020202020204" pitchFamily="34" charset="0"/>
              </a:rPr>
              <a:t>Activité</a:t>
            </a:r>
            <a:r>
              <a:rPr lang="en-GB" sz="1000" b="1" dirty="0">
                <a:solidFill>
                  <a:srgbClr val="31859B"/>
                </a:solidFill>
                <a:latin typeface="Arial" panose="020B0604020202020204" pitchFamily="34" charset="0"/>
                <a:cs typeface="Arial" panose="020B0604020202020204" pitchFamily="34" charset="0"/>
              </a:rPr>
              <a:t> physique </a:t>
            </a:r>
            <a:r>
              <a:rPr lang="en-GB" sz="1000" dirty="0">
                <a:solidFill>
                  <a:srgbClr val="31859B"/>
                </a:solidFill>
                <a:latin typeface="Arial" panose="020B0604020202020204" pitchFamily="34" charset="0"/>
                <a:cs typeface="Arial" panose="020B0604020202020204" pitchFamily="34" charset="0"/>
              </a:rPr>
              <a:t>(n=552, 28 events)</a:t>
            </a:r>
          </a:p>
          <a:p>
            <a:pPr eaLnBrk="1" fontAlgn="base" hangingPunct="1">
              <a:spcAft>
                <a:spcPct val="0"/>
              </a:spcAft>
            </a:pPr>
            <a:r>
              <a:rPr lang="en-GB" sz="1000" b="1" dirty="0">
                <a:solidFill>
                  <a:srgbClr val="960059"/>
                </a:solidFill>
                <a:latin typeface="Arial" panose="020B0604020202020204" pitchFamily="34" charset="0"/>
                <a:cs typeface="Arial" panose="020B0604020202020204" pitchFamily="34" charset="0"/>
              </a:rPr>
              <a:t>Pas </a:t>
            </a:r>
            <a:r>
              <a:rPr lang="en-GB" sz="1000" b="1" dirty="0" err="1">
                <a:solidFill>
                  <a:srgbClr val="960059"/>
                </a:solidFill>
                <a:latin typeface="Arial" panose="020B0604020202020204" pitchFamily="34" charset="0"/>
                <a:cs typeface="Arial" panose="020B0604020202020204" pitchFamily="34" charset="0"/>
              </a:rPr>
              <a:t>d’activité</a:t>
            </a:r>
            <a:r>
              <a:rPr lang="en-GB" sz="1000" b="1" dirty="0">
                <a:solidFill>
                  <a:srgbClr val="960059"/>
                </a:solidFill>
                <a:latin typeface="Arial" panose="020B0604020202020204" pitchFamily="34" charset="0"/>
                <a:cs typeface="Arial" panose="020B0604020202020204" pitchFamily="34" charset="0"/>
              </a:rPr>
              <a:t> physique </a:t>
            </a:r>
            <a:r>
              <a:rPr lang="en-GB" sz="1000" dirty="0">
                <a:solidFill>
                  <a:srgbClr val="960059"/>
                </a:solidFill>
                <a:latin typeface="Arial" panose="020B0604020202020204" pitchFamily="34" charset="0"/>
                <a:cs typeface="Arial" panose="020B0604020202020204" pitchFamily="34" charset="0"/>
              </a:rPr>
              <a:t>(n=925, 81 events)</a:t>
            </a:r>
          </a:p>
        </p:txBody>
      </p:sp>
      <p:sp>
        <p:nvSpPr>
          <p:cNvPr id="13" name="Text Box 79">
            <a:extLst>
              <a:ext uri="{FF2B5EF4-FFF2-40B4-BE49-F238E27FC236}">
                <a16:creationId xmlns:a16="http://schemas.microsoft.com/office/drawing/2014/main" id="{32067E32-D51F-DF40-B167-47489154A2D4}"/>
              </a:ext>
            </a:extLst>
          </p:cNvPr>
          <p:cNvSpPr txBox="1">
            <a:spLocks noChangeArrowheads="1"/>
          </p:cNvSpPr>
          <p:nvPr/>
        </p:nvSpPr>
        <p:spPr bwMode="gray">
          <a:xfrm>
            <a:off x="1289307" y="3160939"/>
            <a:ext cx="2057490"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Univariate, log-rank test</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P=0,003</a:t>
            </a:r>
          </a:p>
        </p:txBody>
      </p:sp>
      <p:grpSp>
        <p:nvGrpSpPr>
          <p:cNvPr id="15" name="Groupe 14">
            <a:extLst>
              <a:ext uri="{FF2B5EF4-FFF2-40B4-BE49-F238E27FC236}">
                <a16:creationId xmlns:a16="http://schemas.microsoft.com/office/drawing/2014/main" id="{6E2A3D0D-21D4-BA4B-8F8F-324904B43918}"/>
              </a:ext>
            </a:extLst>
          </p:cNvPr>
          <p:cNvGrpSpPr/>
          <p:nvPr/>
        </p:nvGrpSpPr>
        <p:grpSpPr>
          <a:xfrm>
            <a:off x="1272308" y="1805998"/>
            <a:ext cx="2989938" cy="2194791"/>
            <a:chOff x="5111015" y="1183907"/>
            <a:chExt cx="3099334" cy="2926080"/>
          </a:xfrm>
        </p:grpSpPr>
        <p:sp>
          <p:nvSpPr>
            <p:cNvPr id="6" name="Forme libre 5">
              <a:extLst>
                <a:ext uri="{FF2B5EF4-FFF2-40B4-BE49-F238E27FC236}">
                  <a16:creationId xmlns:a16="http://schemas.microsoft.com/office/drawing/2014/main" id="{F4526EBA-AA22-DB46-89FF-CCDCF3412397}"/>
                </a:ext>
              </a:extLst>
            </p:cNvPr>
            <p:cNvSpPr/>
            <p:nvPr/>
          </p:nvSpPr>
          <p:spPr>
            <a:xfrm>
              <a:off x="5111015" y="1183907"/>
              <a:ext cx="2959768" cy="553453"/>
            </a:xfrm>
            <a:custGeom>
              <a:avLst/>
              <a:gdLst>
                <a:gd name="connsiteX0" fmla="*/ 0 w 2959768"/>
                <a:gd name="connsiteY0" fmla="*/ 4813 h 553453"/>
                <a:gd name="connsiteX1" fmla="*/ 721894 w 2959768"/>
                <a:gd name="connsiteY1" fmla="*/ 4813 h 553453"/>
                <a:gd name="connsiteX2" fmla="*/ 981777 w 2959768"/>
                <a:gd name="connsiteY2" fmla="*/ 0 h 553453"/>
                <a:gd name="connsiteX3" fmla="*/ 1053966 w 2959768"/>
                <a:gd name="connsiteY3" fmla="*/ 24064 h 553453"/>
                <a:gd name="connsiteX4" fmla="*/ 1193532 w 2959768"/>
                <a:gd name="connsiteY4" fmla="*/ 33689 h 553453"/>
                <a:gd name="connsiteX5" fmla="*/ 1333099 w 2959768"/>
                <a:gd name="connsiteY5" fmla="*/ 43314 h 553453"/>
                <a:gd name="connsiteX6" fmla="*/ 1472665 w 2959768"/>
                <a:gd name="connsiteY6" fmla="*/ 57752 h 553453"/>
                <a:gd name="connsiteX7" fmla="*/ 1641107 w 2959768"/>
                <a:gd name="connsiteY7" fmla="*/ 77002 h 553453"/>
                <a:gd name="connsiteX8" fmla="*/ 1737360 w 2959768"/>
                <a:gd name="connsiteY8" fmla="*/ 96253 h 553453"/>
                <a:gd name="connsiteX9" fmla="*/ 1900989 w 2959768"/>
                <a:gd name="connsiteY9" fmla="*/ 96253 h 553453"/>
                <a:gd name="connsiteX10" fmla="*/ 2141621 w 2959768"/>
                <a:gd name="connsiteY10" fmla="*/ 173255 h 553453"/>
                <a:gd name="connsiteX11" fmla="*/ 2401503 w 2959768"/>
                <a:gd name="connsiteY11" fmla="*/ 173255 h 553453"/>
                <a:gd name="connsiteX12" fmla="*/ 2401503 w 2959768"/>
                <a:gd name="connsiteY12" fmla="*/ 553453 h 553453"/>
                <a:gd name="connsiteX13" fmla="*/ 2959768 w 2959768"/>
                <a:gd name="connsiteY13" fmla="*/ 553453 h 55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59768" h="553453">
                  <a:moveTo>
                    <a:pt x="0" y="4813"/>
                  </a:moveTo>
                  <a:lnTo>
                    <a:pt x="721894" y="4813"/>
                  </a:lnTo>
                  <a:lnTo>
                    <a:pt x="981777" y="0"/>
                  </a:lnTo>
                  <a:lnTo>
                    <a:pt x="1053966" y="24064"/>
                  </a:lnTo>
                  <a:lnTo>
                    <a:pt x="1193532" y="33689"/>
                  </a:lnTo>
                  <a:lnTo>
                    <a:pt x="1333099" y="43314"/>
                  </a:lnTo>
                  <a:lnTo>
                    <a:pt x="1472665" y="57752"/>
                  </a:lnTo>
                  <a:lnTo>
                    <a:pt x="1641107" y="77002"/>
                  </a:lnTo>
                  <a:lnTo>
                    <a:pt x="1737360" y="96253"/>
                  </a:lnTo>
                  <a:lnTo>
                    <a:pt x="1900989" y="96253"/>
                  </a:lnTo>
                  <a:lnTo>
                    <a:pt x="2141621" y="173255"/>
                  </a:lnTo>
                  <a:lnTo>
                    <a:pt x="2401503" y="173255"/>
                  </a:lnTo>
                  <a:lnTo>
                    <a:pt x="2401503" y="553453"/>
                  </a:lnTo>
                  <a:lnTo>
                    <a:pt x="2959768" y="553453"/>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4" name="Forme libre 13">
              <a:extLst>
                <a:ext uri="{FF2B5EF4-FFF2-40B4-BE49-F238E27FC236}">
                  <a16:creationId xmlns:a16="http://schemas.microsoft.com/office/drawing/2014/main" id="{5D350FC6-F650-7B4E-82F1-1A43139A370C}"/>
                </a:ext>
              </a:extLst>
            </p:cNvPr>
            <p:cNvSpPr/>
            <p:nvPr/>
          </p:nvSpPr>
          <p:spPr>
            <a:xfrm>
              <a:off x="5111015" y="1183907"/>
              <a:ext cx="3099334" cy="2926080"/>
            </a:xfrm>
            <a:custGeom>
              <a:avLst/>
              <a:gdLst>
                <a:gd name="connsiteX0" fmla="*/ 0 w 3099334"/>
                <a:gd name="connsiteY0" fmla="*/ 0 h 2926080"/>
                <a:gd name="connsiteX1" fmla="*/ 336884 w 3099334"/>
                <a:gd name="connsiteY1" fmla="*/ 0 h 2926080"/>
                <a:gd name="connsiteX2" fmla="*/ 486076 w 3099334"/>
                <a:gd name="connsiteY2" fmla="*/ 28876 h 2926080"/>
                <a:gd name="connsiteX3" fmla="*/ 563078 w 3099334"/>
                <a:gd name="connsiteY3" fmla="*/ 28876 h 2926080"/>
                <a:gd name="connsiteX4" fmla="*/ 702644 w 3099334"/>
                <a:gd name="connsiteY4" fmla="*/ 48127 h 2926080"/>
                <a:gd name="connsiteX5" fmla="*/ 755583 w 3099334"/>
                <a:gd name="connsiteY5" fmla="*/ 72190 h 2926080"/>
                <a:gd name="connsiteX6" fmla="*/ 856648 w 3099334"/>
                <a:gd name="connsiteY6" fmla="*/ 72190 h 2926080"/>
                <a:gd name="connsiteX7" fmla="*/ 952901 w 3099334"/>
                <a:gd name="connsiteY7" fmla="*/ 86628 h 2926080"/>
                <a:gd name="connsiteX8" fmla="*/ 1063591 w 3099334"/>
                <a:gd name="connsiteY8" fmla="*/ 86628 h 2926080"/>
                <a:gd name="connsiteX9" fmla="*/ 1140593 w 3099334"/>
                <a:gd name="connsiteY9" fmla="*/ 125129 h 2926080"/>
                <a:gd name="connsiteX10" fmla="*/ 1227221 w 3099334"/>
                <a:gd name="connsiteY10" fmla="*/ 125129 h 2926080"/>
                <a:gd name="connsiteX11" fmla="*/ 1328286 w 3099334"/>
                <a:gd name="connsiteY11" fmla="*/ 163630 h 2926080"/>
                <a:gd name="connsiteX12" fmla="*/ 1429351 w 3099334"/>
                <a:gd name="connsiteY12" fmla="*/ 163630 h 2926080"/>
                <a:gd name="connsiteX13" fmla="*/ 1530417 w 3099334"/>
                <a:gd name="connsiteY13" fmla="*/ 197318 h 2926080"/>
                <a:gd name="connsiteX14" fmla="*/ 1617044 w 3099334"/>
                <a:gd name="connsiteY14" fmla="*/ 197318 h 2926080"/>
                <a:gd name="connsiteX15" fmla="*/ 1694046 w 3099334"/>
                <a:gd name="connsiteY15" fmla="*/ 226194 h 2926080"/>
                <a:gd name="connsiteX16" fmla="*/ 1857676 w 3099334"/>
                <a:gd name="connsiteY16" fmla="*/ 226194 h 2926080"/>
                <a:gd name="connsiteX17" fmla="*/ 1953928 w 3099334"/>
                <a:gd name="connsiteY17" fmla="*/ 264695 h 2926080"/>
                <a:gd name="connsiteX18" fmla="*/ 2054993 w 3099334"/>
                <a:gd name="connsiteY18" fmla="*/ 264695 h 2926080"/>
                <a:gd name="connsiteX19" fmla="*/ 2194560 w 3099334"/>
                <a:gd name="connsiteY19" fmla="*/ 317634 h 2926080"/>
                <a:gd name="connsiteX20" fmla="*/ 2492943 w 3099334"/>
                <a:gd name="connsiteY20" fmla="*/ 317634 h 2926080"/>
                <a:gd name="connsiteX21" fmla="*/ 2492943 w 3099334"/>
                <a:gd name="connsiteY21" fmla="*/ 827773 h 2926080"/>
                <a:gd name="connsiteX22" fmla="*/ 3099334 w 3099334"/>
                <a:gd name="connsiteY22" fmla="*/ 827773 h 2926080"/>
                <a:gd name="connsiteX23" fmla="*/ 3099334 w 3099334"/>
                <a:gd name="connsiteY23" fmla="*/ 2926080 h 292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99334" h="2926080">
                  <a:moveTo>
                    <a:pt x="0" y="0"/>
                  </a:moveTo>
                  <a:lnTo>
                    <a:pt x="336884" y="0"/>
                  </a:lnTo>
                  <a:lnTo>
                    <a:pt x="486076" y="28876"/>
                  </a:lnTo>
                  <a:lnTo>
                    <a:pt x="563078" y="28876"/>
                  </a:lnTo>
                  <a:lnTo>
                    <a:pt x="702644" y="48127"/>
                  </a:lnTo>
                  <a:lnTo>
                    <a:pt x="755583" y="72190"/>
                  </a:lnTo>
                  <a:lnTo>
                    <a:pt x="856648" y="72190"/>
                  </a:lnTo>
                  <a:lnTo>
                    <a:pt x="952901" y="86628"/>
                  </a:lnTo>
                  <a:lnTo>
                    <a:pt x="1063591" y="86628"/>
                  </a:lnTo>
                  <a:lnTo>
                    <a:pt x="1140593" y="125129"/>
                  </a:lnTo>
                  <a:lnTo>
                    <a:pt x="1227221" y="125129"/>
                  </a:lnTo>
                  <a:lnTo>
                    <a:pt x="1328286" y="163630"/>
                  </a:lnTo>
                  <a:lnTo>
                    <a:pt x="1429351" y="163630"/>
                  </a:lnTo>
                  <a:lnTo>
                    <a:pt x="1530417" y="197318"/>
                  </a:lnTo>
                  <a:lnTo>
                    <a:pt x="1617044" y="197318"/>
                  </a:lnTo>
                  <a:lnTo>
                    <a:pt x="1694046" y="226194"/>
                  </a:lnTo>
                  <a:lnTo>
                    <a:pt x="1857676" y="226194"/>
                  </a:lnTo>
                  <a:lnTo>
                    <a:pt x="1953928" y="264695"/>
                  </a:lnTo>
                  <a:lnTo>
                    <a:pt x="2054993" y="264695"/>
                  </a:lnTo>
                  <a:lnTo>
                    <a:pt x="2194560" y="317634"/>
                  </a:lnTo>
                  <a:lnTo>
                    <a:pt x="2492943" y="317634"/>
                  </a:lnTo>
                  <a:lnTo>
                    <a:pt x="2492943" y="827773"/>
                  </a:lnTo>
                  <a:lnTo>
                    <a:pt x="3099334" y="827773"/>
                  </a:lnTo>
                  <a:lnTo>
                    <a:pt x="3099334" y="2926080"/>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Tree>
    <p:extLst>
      <p:ext uri="{BB962C8B-B14F-4D97-AF65-F5344CB8AC3E}">
        <p14:creationId xmlns:p14="http://schemas.microsoft.com/office/powerpoint/2010/main" val="45926024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2"/>
          </p:nvPr>
        </p:nvSpPr>
        <p:spPr/>
        <p:txBody>
          <a:bodyPr/>
          <a:lstStyle/>
          <a:p>
            <a:fld id="{76861F4E-8E8E-E94F-821D-72AEE8E804B0}" type="slidenum">
              <a:rPr lang="fr-FR" smtClean="0"/>
              <a:pPr/>
              <a:t>133</a:t>
            </a:fld>
            <a:endParaRPr lang="fr-FR"/>
          </a:p>
        </p:txBody>
      </p:sp>
      <p:sp>
        <p:nvSpPr>
          <p:cNvPr id="7"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713891" y="4122629"/>
            <a:ext cx="4565572" cy="62709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2100"/>
              </a:lnSpc>
            </a:pPr>
            <a:r>
              <a:rPr lang="da-DK" sz="1600" i="1">
                <a:solidFill>
                  <a:prstClr val="black">
                    <a:lumMod val="65000"/>
                    <a:lumOff val="35000"/>
                  </a:prstClr>
                </a:solidFill>
                <a:latin typeface="Arial"/>
                <a:cs typeface="Arial"/>
              </a:rPr>
              <a:t>Leon-</a:t>
            </a:r>
            <a:r>
              <a:rPr lang="da-DK" sz="1600" i="1" err="1">
                <a:solidFill>
                  <a:prstClr val="black">
                    <a:lumMod val="65000"/>
                    <a:lumOff val="35000"/>
                  </a:prstClr>
                </a:solidFill>
                <a:latin typeface="Arial"/>
                <a:cs typeface="Arial"/>
              </a:rPr>
              <a:t>Ferre</a:t>
            </a:r>
            <a:r>
              <a:rPr lang="da-DK" sz="1600" i="1">
                <a:solidFill>
                  <a:prstClr val="black">
                    <a:lumMod val="65000"/>
                    <a:lumOff val="35000"/>
                  </a:prstClr>
                </a:solidFill>
                <a:latin typeface="Arial"/>
                <a:cs typeface="Arial"/>
              </a:rPr>
              <a:t> RA. et al., </a:t>
            </a:r>
          </a:p>
          <a:p>
            <a:pPr eaLnBrk="1" hangingPunct="1">
              <a:lnSpc>
                <a:spcPts val="2100"/>
              </a:lnSpc>
            </a:pPr>
            <a:r>
              <a:rPr lang="da-DK" sz="1600" i="1">
                <a:solidFill>
                  <a:prstClr val="black">
                    <a:lumMod val="65000"/>
                    <a:lumOff val="35000"/>
                  </a:prstClr>
                </a:solidFill>
                <a:latin typeface="Arial"/>
                <a:cs typeface="Arial"/>
              </a:rPr>
              <a:t>SABCS 2018, GS6-02</a:t>
            </a:r>
          </a:p>
        </p:txBody>
      </p:sp>
      <p:cxnSp>
        <p:nvCxnSpPr>
          <p:cNvPr id="8" name="Conector recto 8"/>
          <p:cNvCxnSpPr/>
          <p:nvPr/>
        </p:nvCxnSpPr>
        <p:spPr>
          <a:xfrm flipH="1">
            <a:off x="2246489" y="4334325"/>
            <a:ext cx="5655733"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
        <p:nvSpPr>
          <p:cNvPr id="9"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107721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Un nouveau </a:t>
            </a:r>
            <a:r>
              <a:rPr lang="en-US" sz="3200" b="1" err="1">
                <a:solidFill>
                  <a:srgbClr val="DE3411"/>
                </a:solidFill>
                <a:latin typeface="Arial" charset="0"/>
              </a:rPr>
              <a:t>traitement</a:t>
            </a:r>
            <a:r>
              <a:rPr lang="en-US" sz="3200" b="1">
                <a:solidFill>
                  <a:srgbClr val="DE3411"/>
                </a:solidFill>
                <a:latin typeface="Arial" charset="0"/>
              </a:rPr>
              <a:t> </a:t>
            </a:r>
            <a:r>
              <a:rPr lang="en-US" sz="3200" b="1" err="1">
                <a:solidFill>
                  <a:srgbClr val="DE3411"/>
                </a:solidFill>
                <a:latin typeface="Arial" charset="0"/>
              </a:rPr>
              <a:t>efficace</a:t>
            </a:r>
            <a:r>
              <a:rPr lang="en-US" sz="3200" b="1">
                <a:solidFill>
                  <a:srgbClr val="DE3411"/>
                </a:solidFill>
                <a:latin typeface="Arial" charset="0"/>
              </a:rPr>
              <a:t> pour les </a:t>
            </a:r>
            <a:r>
              <a:rPr lang="en-US" sz="3200" b="1" err="1">
                <a:solidFill>
                  <a:srgbClr val="DE3411"/>
                </a:solidFill>
                <a:latin typeface="Arial" charset="0"/>
              </a:rPr>
              <a:t>bouffées</a:t>
            </a:r>
            <a:r>
              <a:rPr lang="en-US" sz="3200" b="1">
                <a:solidFill>
                  <a:srgbClr val="DE3411"/>
                </a:solidFill>
                <a:latin typeface="Arial" charset="0"/>
              </a:rPr>
              <a:t> vasomotrices</a:t>
            </a:r>
          </a:p>
        </p:txBody>
      </p:sp>
    </p:spTree>
    <p:extLst>
      <p:ext uri="{BB962C8B-B14F-4D97-AF65-F5344CB8AC3E}">
        <p14:creationId xmlns:p14="http://schemas.microsoft.com/office/powerpoint/2010/main" val="221395752"/>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sz="2000"/>
              <a:t>Un nouveau </a:t>
            </a:r>
            <a:r>
              <a:rPr lang="en-US" sz="2000" err="1"/>
              <a:t>traitement</a:t>
            </a:r>
            <a:r>
              <a:rPr lang="en-US" sz="2000"/>
              <a:t> des </a:t>
            </a:r>
            <a:r>
              <a:rPr lang="en-US" sz="2000" err="1"/>
              <a:t>bouffées</a:t>
            </a:r>
            <a:r>
              <a:rPr lang="en-US" sz="2000"/>
              <a:t> </a:t>
            </a:r>
            <a:r>
              <a:rPr lang="en-US" sz="2000" err="1"/>
              <a:t>vasomotrices</a:t>
            </a:r>
            <a:r>
              <a:rPr lang="en-US" sz="2000"/>
              <a:t>, </a:t>
            </a:r>
            <a:r>
              <a:rPr lang="en-US" sz="2000" err="1"/>
              <a:t>l’oxybutinine</a:t>
            </a:r>
            <a:endParaRPr lang="fr-FR" sz="2000"/>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134</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Leon-</a:t>
            </a:r>
            <a:r>
              <a:rPr lang="en-US" sz="800" i="1" err="1">
                <a:solidFill>
                  <a:prstClr val="black">
                    <a:lumMod val="65000"/>
                    <a:lumOff val="35000"/>
                  </a:prstClr>
                </a:solidFill>
                <a:latin typeface="Arial"/>
                <a:ea typeface="+mn-ea"/>
                <a:cs typeface="Arial"/>
              </a:rPr>
              <a:t>Ferre</a:t>
            </a:r>
            <a:r>
              <a:rPr lang="en-US" sz="800" i="1">
                <a:solidFill>
                  <a:prstClr val="black">
                    <a:lumMod val="65000"/>
                    <a:lumOff val="35000"/>
                  </a:prstClr>
                </a:solidFill>
                <a:latin typeface="Arial"/>
                <a:ea typeface="+mn-ea"/>
                <a:cs typeface="Arial"/>
              </a:rPr>
              <a:t> RA. et al., SABCS 2018, GS6-02</a:t>
            </a:r>
          </a:p>
        </p:txBody>
      </p:sp>
      <p:sp>
        <p:nvSpPr>
          <p:cNvPr id="7" name="Rectangle 6">
            <a:extLst>
              <a:ext uri="{FF2B5EF4-FFF2-40B4-BE49-F238E27FC236}">
                <a16:creationId xmlns:a16="http://schemas.microsoft.com/office/drawing/2014/main" id="{01B034A8-D2F0-3A43-B3A6-EB9CD95D1050}"/>
              </a:ext>
            </a:extLst>
          </p:cNvPr>
          <p:cNvSpPr/>
          <p:nvPr/>
        </p:nvSpPr>
        <p:spPr>
          <a:xfrm>
            <a:off x="860612" y="1527740"/>
            <a:ext cx="6938682" cy="2922358"/>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0" name="Rectangle 9">
            <a:extLst>
              <a:ext uri="{FF2B5EF4-FFF2-40B4-BE49-F238E27FC236}">
                <a16:creationId xmlns:a16="http://schemas.microsoft.com/office/drawing/2014/main" id="{354F93F9-890A-FA4F-A8C3-3C8C3DA09C55}"/>
              </a:ext>
            </a:extLst>
          </p:cNvPr>
          <p:cNvSpPr/>
          <p:nvPr/>
        </p:nvSpPr>
        <p:spPr>
          <a:xfrm>
            <a:off x="1023041" y="3456898"/>
            <a:ext cx="2626360" cy="828230"/>
          </a:xfrm>
          <a:prstGeom prst="rect">
            <a:avLst/>
          </a:prstGeom>
          <a:solidFill>
            <a:schemeClr val="bg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altLang="zh-CN" sz="1000" b="1">
                <a:solidFill>
                  <a:prstClr val="black">
                    <a:lumMod val="65000"/>
                    <a:lumOff val="35000"/>
                  </a:prstClr>
                </a:solidFill>
                <a:latin typeface="Arial" panose="020B0604020202020204" pitchFamily="34" charset="0"/>
                <a:cs typeface="Arial" panose="020B0604020202020204" pitchFamily="34" charset="0"/>
              </a:rPr>
              <a:t>Questionnaires </a:t>
            </a:r>
            <a:r>
              <a:rPr lang="en-US" altLang="zh-CN" sz="1000" b="1" err="1">
                <a:solidFill>
                  <a:prstClr val="black">
                    <a:lumMod val="65000"/>
                    <a:lumOff val="35000"/>
                  </a:prstClr>
                </a:solidFill>
                <a:latin typeface="Arial" panose="020B0604020202020204" pitchFamily="34" charset="0"/>
                <a:cs typeface="Arial" panose="020B0604020202020204" pitchFamily="34" charset="0"/>
              </a:rPr>
              <a:t>hebdomadaires</a:t>
            </a:r>
            <a:r>
              <a:rPr lang="en-US" altLang="zh-CN" sz="1000" b="1">
                <a:solidFill>
                  <a:prstClr val="black">
                    <a:lumMod val="65000"/>
                    <a:lumOff val="35000"/>
                  </a:prstClr>
                </a:solidFill>
                <a:latin typeface="Arial" panose="020B0604020202020204" pitchFamily="34" charset="0"/>
                <a:cs typeface="Arial" panose="020B0604020202020204" pitchFamily="34" charset="0"/>
              </a:rPr>
              <a:t> :</a:t>
            </a:r>
          </a:p>
          <a:p>
            <a:pPr algn="ctr"/>
            <a:r>
              <a:rPr lang="en-US" altLang="zh-CN" sz="900">
                <a:solidFill>
                  <a:prstClr val="black">
                    <a:lumMod val="65000"/>
                    <a:lumOff val="35000"/>
                  </a:prstClr>
                </a:solidFill>
                <a:latin typeface="Arial" panose="020B0604020202020204" pitchFamily="34" charset="0"/>
                <a:cs typeface="Arial" panose="020B0604020202020204" pitchFamily="34" charset="0"/>
              </a:rPr>
              <a:t>Evaluation </a:t>
            </a:r>
            <a:r>
              <a:rPr lang="en-US" altLang="zh-CN" sz="900" err="1">
                <a:solidFill>
                  <a:prstClr val="black">
                    <a:lumMod val="65000"/>
                    <a:lumOff val="35000"/>
                  </a:prstClr>
                </a:solidFill>
                <a:latin typeface="Arial" panose="020B0604020202020204" pitchFamily="34" charset="0"/>
                <a:cs typeface="Arial" panose="020B0604020202020204" pitchFamily="34" charset="0"/>
              </a:rPr>
              <a:t>fréquence</a:t>
            </a:r>
            <a:r>
              <a:rPr lang="en-US" altLang="zh-CN" sz="900">
                <a:solidFill>
                  <a:prstClr val="black">
                    <a:lumMod val="65000"/>
                    <a:lumOff val="35000"/>
                  </a:prstClr>
                </a:solidFill>
                <a:latin typeface="Arial" panose="020B0604020202020204" pitchFamily="34" charset="0"/>
                <a:cs typeface="Arial" panose="020B0604020202020204" pitchFamily="34" charset="0"/>
              </a:rPr>
              <a:t> et </a:t>
            </a:r>
            <a:r>
              <a:rPr lang="en-US" altLang="zh-CN" sz="900" err="1">
                <a:solidFill>
                  <a:prstClr val="black">
                    <a:lumMod val="65000"/>
                    <a:lumOff val="35000"/>
                  </a:prstClr>
                </a:solidFill>
                <a:latin typeface="Arial" panose="020B0604020202020204" pitchFamily="34" charset="0"/>
                <a:cs typeface="Arial" panose="020B0604020202020204" pitchFamily="34" charset="0"/>
              </a:rPr>
              <a:t>intensité</a:t>
            </a:r>
            <a:r>
              <a:rPr lang="en-US" altLang="zh-CN" sz="900">
                <a:solidFill>
                  <a:prstClr val="black">
                    <a:lumMod val="65000"/>
                    <a:lumOff val="35000"/>
                  </a:prstClr>
                </a:solidFill>
                <a:latin typeface="Arial" panose="020B0604020202020204" pitchFamily="34" charset="0"/>
                <a:cs typeface="Arial" panose="020B0604020202020204" pitchFamily="34" charset="0"/>
              </a:rPr>
              <a:t> des BVM</a:t>
            </a:r>
          </a:p>
          <a:p>
            <a:pPr algn="ctr"/>
            <a:r>
              <a:rPr lang="en-US" altLang="zh-CN" sz="900">
                <a:solidFill>
                  <a:prstClr val="black">
                    <a:lumMod val="65000"/>
                    <a:lumOff val="35000"/>
                  </a:prstClr>
                </a:solidFill>
                <a:latin typeface="Arial" panose="020B0604020202020204" pitchFamily="34" charset="0"/>
                <a:cs typeface="Arial" panose="020B0604020202020204" pitchFamily="34" charset="0"/>
              </a:rPr>
              <a:t>HFRDIS</a:t>
            </a:r>
          </a:p>
          <a:p>
            <a:pPr algn="ctr"/>
            <a:r>
              <a:rPr lang="en-US" altLang="zh-CN" sz="900">
                <a:solidFill>
                  <a:prstClr val="black">
                    <a:lumMod val="65000"/>
                    <a:lumOff val="35000"/>
                  </a:prstClr>
                </a:solidFill>
                <a:latin typeface="Arial" panose="020B0604020202020204" pitchFamily="34" charset="0"/>
                <a:cs typeface="Arial" panose="020B0604020202020204" pitchFamily="34" charset="0"/>
              </a:rPr>
              <a:t>Questionnaire </a:t>
            </a:r>
            <a:r>
              <a:rPr lang="en-US" altLang="zh-CN" sz="900" err="1">
                <a:solidFill>
                  <a:prstClr val="black">
                    <a:lumMod val="65000"/>
                    <a:lumOff val="35000"/>
                  </a:prstClr>
                </a:solidFill>
                <a:latin typeface="Arial" panose="020B0604020202020204" pitchFamily="34" charset="0"/>
                <a:cs typeface="Arial" panose="020B0604020202020204" pitchFamily="34" charset="0"/>
              </a:rPr>
              <a:t>symptômes</a:t>
            </a:r>
            <a:endParaRPr lang="en-US" altLang="zh-CN" sz="900">
              <a:solidFill>
                <a:prstClr val="black">
                  <a:lumMod val="65000"/>
                  <a:lumOff val="35000"/>
                </a:prstClr>
              </a:solidFill>
              <a:latin typeface="Arial" panose="020B0604020202020204" pitchFamily="34" charset="0"/>
              <a:cs typeface="Arial" panose="020B0604020202020204" pitchFamily="34" charset="0"/>
            </a:endParaRPr>
          </a:p>
        </p:txBody>
      </p:sp>
      <p:cxnSp>
        <p:nvCxnSpPr>
          <p:cNvPr id="12" name="Connecteur droit 11">
            <a:extLst>
              <a:ext uri="{FF2B5EF4-FFF2-40B4-BE49-F238E27FC236}">
                <a16:creationId xmlns:a16="http://schemas.microsoft.com/office/drawing/2014/main" id="{ABDC6854-70A0-9E46-BE19-74803F25583F}"/>
              </a:ext>
            </a:extLst>
          </p:cNvPr>
          <p:cNvCxnSpPr/>
          <p:nvPr/>
        </p:nvCxnSpPr>
        <p:spPr>
          <a:xfrm>
            <a:off x="4501997" y="2303582"/>
            <a:ext cx="439616" cy="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4" name="Espace réservé du contenu 2">
            <a:extLst>
              <a:ext uri="{FF2B5EF4-FFF2-40B4-BE49-F238E27FC236}">
                <a16:creationId xmlns:a16="http://schemas.microsoft.com/office/drawing/2014/main" id="{575A966E-5346-6B4E-B541-FD849BBE3BCF}"/>
              </a:ext>
            </a:extLst>
          </p:cNvPr>
          <p:cNvSpPr txBox="1">
            <a:spLocks/>
          </p:cNvSpPr>
          <p:nvPr/>
        </p:nvSpPr>
        <p:spPr>
          <a:xfrm>
            <a:off x="898788" y="1577030"/>
            <a:ext cx="3637352" cy="1384995"/>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dirty="0">
                <a:solidFill>
                  <a:srgbClr val="595959"/>
                </a:solidFill>
              </a:rPr>
              <a:t>Femmes avec BVM</a:t>
            </a:r>
          </a:p>
          <a:p>
            <a:pPr marL="72000" lvl="1" indent="0">
              <a:buClr>
                <a:srgbClr val="31859B"/>
              </a:buClr>
              <a:buFont typeface="Wingdings" panose="05000000000000000000" pitchFamily="2" charset="2"/>
              <a:buNone/>
            </a:pPr>
            <a:r>
              <a:rPr lang="en-US" sz="1000" dirty="0">
                <a:solidFill>
                  <a:srgbClr val="595959"/>
                </a:solidFill>
              </a:rPr>
              <a:t>&gt; 28 </a:t>
            </a:r>
            <a:r>
              <a:rPr lang="en-US" sz="1000" dirty="0" err="1">
                <a:solidFill>
                  <a:srgbClr val="595959"/>
                </a:solidFill>
              </a:rPr>
              <a:t>fois</a:t>
            </a:r>
            <a:r>
              <a:rPr lang="en-US" sz="1000" dirty="0">
                <a:solidFill>
                  <a:srgbClr val="595959"/>
                </a:solidFill>
              </a:rPr>
              <a:t> / </a:t>
            </a:r>
            <a:r>
              <a:rPr lang="en-US" sz="1000" dirty="0" err="1">
                <a:solidFill>
                  <a:srgbClr val="595959"/>
                </a:solidFill>
              </a:rPr>
              <a:t>semaine</a:t>
            </a:r>
            <a:endParaRPr lang="en-US" sz="1000" dirty="0">
              <a:solidFill>
                <a:srgbClr val="595959"/>
              </a:solidFill>
            </a:endParaRPr>
          </a:p>
          <a:p>
            <a:pPr marL="72000" lvl="1" indent="0">
              <a:buClr>
                <a:srgbClr val="31859B"/>
              </a:buClr>
              <a:buFont typeface="Wingdings" panose="05000000000000000000" pitchFamily="2" charset="2"/>
              <a:buNone/>
            </a:pPr>
            <a:r>
              <a:rPr lang="en-US" sz="1000" dirty="0">
                <a:solidFill>
                  <a:srgbClr val="595959"/>
                </a:solidFill>
              </a:rPr>
              <a:t>&gt; 30 </a:t>
            </a:r>
            <a:r>
              <a:rPr lang="en-US" sz="1000" dirty="0" err="1">
                <a:solidFill>
                  <a:srgbClr val="595959"/>
                </a:solidFill>
              </a:rPr>
              <a:t>jours</a:t>
            </a:r>
            <a:endParaRPr lang="en-US" sz="1000" dirty="0">
              <a:solidFill>
                <a:srgbClr val="595959"/>
              </a:solidFill>
            </a:endParaRPr>
          </a:p>
          <a:p>
            <a:pPr marL="72000" lvl="1" indent="0">
              <a:buClr>
                <a:srgbClr val="31859B"/>
              </a:buClr>
              <a:buFont typeface="Wingdings" panose="05000000000000000000" pitchFamily="2" charset="2"/>
              <a:buNone/>
            </a:pPr>
            <a:r>
              <a:rPr lang="en-US" sz="1000" dirty="0">
                <a:solidFill>
                  <a:srgbClr val="595959"/>
                </a:solidFill>
              </a:rPr>
              <a:t>Les </a:t>
            </a:r>
            <a:r>
              <a:rPr lang="en-US" sz="1000" dirty="0" err="1">
                <a:solidFill>
                  <a:srgbClr val="595959"/>
                </a:solidFill>
              </a:rPr>
              <a:t>ptes</a:t>
            </a:r>
            <a:r>
              <a:rPr lang="en-US" sz="1000" dirty="0">
                <a:solidFill>
                  <a:srgbClr val="595959"/>
                </a:solidFill>
              </a:rPr>
              <a:t> sous tamoxifène </a:t>
            </a:r>
            <a:r>
              <a:rPr lang="en-US" sz="1000" dirty="0" err="1">
                <a:solidFill>
                  <a:srgbClr val="595959"/>
                </a:solidFill>
              </a:rPr>
              <a:t>ou</a:t>
            </a:r>
            <a:r>
              <a:rPr lang="en-US" sz="1000" dirty="0">
                <a:solidFill>
                  <a:srgbClr val="595959"/>
                </a:solidFill>
              </a:rPr>
              <a:t> IA </a:t>
            </a:r>
            <a:r>
              <a:rPr lang="en-US" sz="1000" dirty="0" err="1">
                <a:solidFill>
                  <a:srgbClr val="595959"/>
                </a:solidFill>
              </a:rPr>
              <a:t>sont</a:t>
            </a:r>
            <a:r>
              <a:rPr lang="en-US" sz="1000" dirty="0">
                <a:solidFill>
                  <a:srgbClr val="595959"/>
                </a:solidFill>
              </a:rPr>
              <a:t> </a:t>
            </a:r>
            <a:r>
              <a:rPr lang="en-US" sz="1000" dirty="0" err="1">
                <a:solidFill>
                  <a:srgbClr val="595959"/>
                </a:solidFill>
              </a:rPr>
              <a:t>éligibles</a:t>
            </a:r>
            <a:endParaRPr lang="en-US" sz="1000" dirty="0">
              <a:solidFill>
                <a:srgbClr val="595959"/>
              </a:solidFill>
            </a:endParaRPr>
          </a:p>
          <a:p>
            <a:pPr marL="0" indent="0">
              <a:buFont typeface="Wingdings" panose="05000000000000000000" pitchFamily="2" charset="2"/>
              <a:buNone/>
            </a:pPr>
            <a:endParaRPr lang="en-US" sz="1000" dirty="0">
              <a:solidFill>
                <a:srgbClr val="595959"/>
              </a:solidFill>
            </a:endParaRPr>
          </a:p>
          <a:p>
            <a:pPr marL="0" indent="0">
              <a:buFont typeface="Wingdings" panose="05000000000000000000" pitchFamily="2" charset="2"/>
              <a:buNone/>
            </a:pPr>
            <a:r>
              <a:rPr lang="en-US" sz="1000" dirty="0" err="1">
                <a:solidFill>
                  <a:srgbClr val="595959"/>
                </a:solidFill>
              </a:rPr>
              <a:t>Antidepresseurs</a:t>
            </a:r>
            <a:r>
              <a:rPr lang="en-US" sz="1000" dirty="0">
                <a:solidFill>
                  <a:srgbClr val="595959"/>
                </a:solidFill>
              </a:rPr>
              <a:t>, gabapentin, pregabalin </a:t>
            </a:r>
            <a:r>
              <a:rPr lang="en-US" sz="1000" dirty="0" err="1">
                <a:solidFill>
                  <a:srgbClr val="595959"/>
                </a:solidFill>
              </a:rPr>
              <a:t>autorisés</a:t>
            </a:r>
            <a:endParaRPr lang="en-US" sz="1000" dirty="0">
              <a:solidFill>
                <a:srgbClr val="595959"/>
              </a:solidFill>
            </a:endParaRPr>
          </a:p>
          <a:p>
            <a:pPr marL="0" indent="0">
              <a:buFont typeface="Wingdings" panose="05000000000000000000" pitchFamily="2" charset="2"/>
              <a:buNone/>
            </a:pPr>
            <a:r>
              <a:rPr lang="en-US" sz="1000" dirty="0" err="1">
                <a:solidFill>
                  <a:srgbClr val="595959"/>
                </a:solidFill>
              </a:rPr>
              <a:t>Anticholinergiques</a:t>
            </a:r>
            <a:r>
              <a:rPr lang="en-US" sz="1000" dirty="0">
                <a:solidFill>
                  <a:srgbClr val="595959"/>
                </a:solidFill>
              </a:rPr>
              <a:t> concomitants non </a:t>
            </a:r>
            <a:r>
              <a:rPr lang="en-US" sz="1000" dirty="0" err="1">
                <a:solidFill>
                  <a:srgbClr val="595959"/>
                </a:solidFill>
              </a:rPr>
              <a:t>autorisés</a:t>
            </a:r>
            <a:endParaRPr lang="en-US" sz="1000" dirty="0">
              <a:solidFill>
                <a:srgbClr val="595959"/>
              </a:solidFill>
            </a:endParaRPr>
          </a:p>
        </p:txBody>
      </p:sp>
      <p:sp>
        <p:nvSpPr>
          <p:cNvPr id="15" name="Rectangle 14">
            <a:extLst>
              <a:ext uri="{FF2B5EF4-FFF2-40B4-BE49-F238E27FC236}">
                <a16:creationId xmlns:a16="http://schemas.microsoft.com/office/drawing/2014/main" id="{235F1279-6417-2048-89CE-A981DA4A7FCF}"/>
              </a:ext>
            </a:extLst>
          </p:cNvPr>
          <p:cNvSpPr/>
          <p:nvPr/>
        </p:nvSpPr>
        <p:spPr>
          <a:xfrm>
            <a:off x="4958495" y="2596776"/>
            <a:ext cx="2661505" cy="32084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200" b="1">
                <a:solidFill>
                  <a:prstClr val="white"/>
                </a:solidFill>
                <a:latin typeface="Arial" panose="020B0604020202020204" pitchFamily="34" charset="0"/>
                <a:cs typeface="Arial" panose="020B0604020202020204" pitchFamily="34" charset="0"/>
              </a:rPr>
              <a:t>C: placebo</a:t>
            </a:r>
            <a:endParaRPr lang="en-US" altLang="zh-CN" sz="1050">
              <a:solidFill>
                <a:prstClr val="white"/>
              </a:solidFill>
              <a:latin typeface="Arial" panose="020B0604020202020204" pitchFamily="34" charset="0"/>
              <a:cs typeface="Arial" panose="020B0604020202020204" pitchFamily="34" charset="0"/>
            </a:endParaRPr>
          </a:p>
        </p:txBody>
      </p:sp>
      <p:sp>
        <p:nvSpPr>
          <p:cNvPr id="16" name="Parenthèse ouvrante 15">
            <a:extLst>
              <a:ext uri="{FF2B5EF4-FFF2-40B4-BE49-F238E27FC236}">
                <a16:creationId xmlns:a16="http://schemas.microsoft.com/office/drawing/2014/main" id="{9D8A7DAB-5F16-4142-9E3E-171F96CC024B}"/>
              </a:ext>
            </a:extLst>
          </p:cNvPr>
          <p:cNvSpPr/>
          <p:nvPr/>
        </p:nvSpPr>
        <p:spPr>
          <a:xfrm>
            <a:off x="4501997" y="1863759"/>
            <a:ext cx="439616" cy="884473"/>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17" name="Rectangle 16">
            <a:extLst>
              <a:ext uri="{FF2B5EF4-FFF2-40B4-BE49-F238E27FC236}">
                <a16:creationId xmlns:a16="http://schemas.microsoft.com/office/drawing/2014/main" id="{46D4F36D-717B-8347-A3D7-289B6807C2CA}"/>
              </a:ext>
            </a:extLst>
          </p:cNvPr>
          <p:cNvSpPr/>
          <p:nvPr/>
        </p:nvSpPr>
        <p:spPr>
          <a:xfrm>
            <a:off x="4958495" y="2153421"/>
            <a:ext cx="2661505" cy="320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200" b="1">
                <a:solidFill>
                  <a:prstClr val="white"/>
                </a:solidFill>
                <a:latin typeface="Arial" panose="020B0604020202020204" pitchFamily="34" charset="0"/>
                <a:cs typeface="Arial" panose="020B0604020202020204" pitchFamily="34" charset="0"/>
              </a:rPr>
              <a:t>B: </a:t>
            </a:r>
            <a:r>
              <a:rPr lang="en-US" altLang="zh-CN" sz="1200" b="1" err="1">
                <a:solidFill>
                  <a:prstClr val="white"/>
                </a:solidFill>
                <a:latin typeface="Arial" panose="020B0604020202020204" pitchFamily="34" charset="0"/>
                <a:cs typeface="Arial" panose="020B0604020202020204" pitchFamily="34" charset="0"/>
              </a:rPr>
              <a:t>oxybutynine</a:t>
            </a:r>
            <a:r>
              <a:rPr lang="en-US" altLang="zh-CN" sz="1200" b="1">
                <a:solidFill>
                  <a:prstClr val="white"/>
                </a:solidFill>
                <a:latin typeface="Arial" panose="020B0604020202020204" pitchFamily="34" charset="0"/>
                <a:cs typeface="Arial" panose="020B0604020202020204" pitchFamily="34" charset="0"/>
              </a:rPr>
              <a:t> 2.5 mg PO 2f/j</a:t>
            </a:r>
            <a:endParaRPr lang="en-US" altLang="zh-CN" sz="1050">
              <a:solidFill>
                <a:prstClr val="white"/>
              </a:solidFill>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D3EF940D-B3C3-734B-BBF4-BAA1BCDF7732}"/>
              </a:ext>
            </a:extLst>
          </p:cNvPr>
          <p:cNvSpPr/>
          <p:nvPr/>
        </p:nvSpPr>
        <p:spPr>
          <a:xfrm>
            <a:off x="4958495" y="1698056"/>
            <a:ext cx="2661505" cy="32084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500"/>
              </a:lnSpc>
              <a:spcBef>
                <a:spcPts val="225"/>
              </a:spcBef>
            </a:pPr>
            <a:r>
              <a:rPr lang="en-US" altLang="zh-CN" sz="1200" b="1">
                <a:solidFill>
                  <a:prstClr val="white"/>
                </a:solidFill>
                <a:latin typeface="Arial" panose="020B0604020202020204" pitchFamily="34" charset="0"/>
                <a:cs typeface="Arial" panose="020B0604020202020204" pitchFamily="34" charset="0"/>
              </a:rPr>
              <a:t>A: </a:t>
            </a:r>
            <a:r>
              <a:rPr lang="en-US" altLang="zh-CN" sz="1200" b="1" err="1">
                <a:solidFill>
                  <a:prstClr val="white"/>
                </a:solidFill>
                <a:latin typeface="Arial" panose="020B0604020202020204" pitchFamily="34" charset="0"/>
                <a:cs typeface="Arial" panose="020B0604020202020204" pitchFamily="34" charset="0"/>
              </a:rPr>
              <a:t>oxybutynine</a:t>
            </a:r>
            <a:r>
              <a:rPr lang="en-US" altLang="zh-CN" sz="1200" b="1">
                <a:solidFill>
                  <a:prstClr val="white"/>
                </a:solidFill>
                <a:latin typeface="Arial" panose="020B0604020202020204" pitchFamily="34" charset="0"/>
                <a:cs typeface="Arial" panose="020B0604020202020204" pitchFamily="34" charset="0"/>
              </a:rPr>
              <a:t> 5 mg PO 2f/j</a:t>
            </a:r>
            <a:endParaRPr lang="en-US" altLang="zh-CN" sz="1050">
              <a:solidFill>
                <a:prstClr val="white"/>
              </a:solidFill>
              <a:latin typeface="Arial" panose="020B0604020202020204" pitchFamily="34" charset="0"/>
              <a:cs typeface="Arial" panose="020B0604020202020204" pitchFamily="34" charset="0"/>
            </a:endParaRPr>
          </a:p>
        </p:txBody>
      </p:sp>
      <p:sp>
        <p:nvSpPr>
          <p:cNvPr id="22" name="Ellipse 21">
            <a:extLst>
              <a:ext uri="{FF2B5EF4-FFF2-40B4-BE49-F238E27FC236}">
                <a16:creationId xmlns:a16="http://schemas.microsoft.com/office/drawing/2014/main" id="{3A5D3336-C69B-F949-9A81-8958734133AB}"/>
              </a:ext>
            </a:extLst>
          </p:cNvPr>
          <p:cNvSpPr/>
          <p:nvPr/>
        </p:nvSpPr>
        <p:spPr>
          <a:xfrm>
            <a:off x="4347560" y="2137490"/>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23" name="Rectangle 22">
            <a:extLst>
              <a:ext uri="{FF2B5EF4-FFF2-40B4-BE49-F238E27FC236}">
                <a16:creationId xmlns:a16="http://schemas.microsoft.com/office/drawing/2014/main" id="{611F1500-49EB-5947-855A-92B74193C148}"/>
              </a:ext>
            </a:extLst>
          </p:cNvPr>
          <p:cNvSpPr/>
          <p:nvPr/>
        </p:nvSpPr>
        <p:spPr>
          <a:xfrm>
            <a:off x="3811830" y="3456898"/>
            <a:ext cx="3808170" cy="828230"/>
          </a:xfrm>
          <a:prstGeom prst="rect">
            <a:avLst/>
          </a:prstGeom>
          <a:solidFill>
            <a:schemeClr val="bg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US" altLang="zh-CN" sz="1000" b="1" err="1">
                <a:solidFill>
                  <a:prstClr val="black">
                    <a:lumMod val="65000"/>
                    <a:lumOff val="35000"/>
                  </a:prstClr>
                </a:solidFill>
                <a:latin typeface="Arial" panose="020B0604020202020204" pitchFamily="34" charset="0"/>
                <a:cs typeface="Arial" panose="020B0604020202020204" pitchFamily="34" charset="0"/>
              </a:rPr>
              <a:t>Objectifs</a:t>
            </a:r>
            <a:r>
              <a:rPr lang="en-US" altLang="zh-CN" sz="1000" b="1">
                <a:solidFill>
                  <a:prstClr val="black">
                    <a:lumMod val="65000"/>
                    <a:lumOff val="35000"/>
                  </a:prstClr>
                </a:solidFill>
                <a:latin typeface="Arial" panose="020B0604020202020204" pitchFamily="34" charset="0"/>
                <a:cs typeface="Arial" panose="020B0604020202020204" pitchFamily="34" charset="0"/>
              </a:rPr>
              <a:t>:</a:t>
            </a:r>
          </a:p>
          <a:p>
            <a:pPr algn="ctr"/>
            <a:r>
              <a:rPr lang="en-US" altLang="zh-CN" sz="900" b="1" err="1">
                <a:solidFill>
                  <a:prstClr val="black">
                    <a:lumMod val="65000"/>
                    <a:lumOff val="35000"/>
                  </a:prstClr>
                </a:solidFill>
                <a:latin typeface="Arial" panose="020B0604020202020204" pitchFamily="34" charset="0"/>
                <a:cs typeface="Arial" panose="020B0604020202020204" pitchFamily="34" charset="0"/>
              </a:rPr>
              <a:t>Primaire</a:t>
            </a:r>
            <a:r>
              <a:rPr lang="en-US" altLang="zh-CN" sz="900">
                <a:solidFill>
                  <a:prstClr val="black">
                    <a:lumMod val="65000"/>
                    <a:lumOff val="35000"/>
                  </a:prstClr>
                </a:solidFill>
                <a:latin typeface="Arial" panose="020B0604020202020204" pitchFamily="34" charset="0"/>
                <a:cs typeface="Arial" panose="020B0604020202020204" pitchFamily="34" charset="0"/>
              </a:rPr>
              <a:t> : modification du score </a:t>
            </a:r>
            <a:r>
              <a:rPr lang="en-US" altLang="zh-CN" sz="900" err="1">
                <a:solidFill>
                  <a:prstClr val="black">
                    <a:lumMod val="65000"/>
                    <a:lumOff val="35000"/>
                  </a:prstClr>
                </a:solidFill>
                <a:latin typeface="Arial" panose="020B0604020202020204" pitchFamily="34" charset="0"/>
                <a:cs typeface="Arial" panose="020B0604020202020204" pitchFamily="34" charset="0"/>
              </a:rPr>
              <a:t>hebdomadaires</a:t>
            </a:r>
            <a:r>
              <a:rPr lang="en-US" altLang="zh-CN" sz="900">
                <a:solidFill>
                  <a:prstClr val="black">
                    <a:lumMod val="65000"/>
                    <a:lumOff val="35000"/>
                  </a:prstClr>
                </a:solidFill>
                <a:latin typeface="Arial" panose="020B0604020202020204" pitchFamily="34" charset="0"/>
                <a:cs typeface="Arial" panose="020B0604020202020204" pitchFamily="34" charset="0"/>
              </a:rPr>
              <a:t> des BVM et de </a:t>
            </a:r>
            <a:r>
              <a:rPr lang="en-US" altLang="zh-CN" sz="900" err="1">
                <a:solidFill>
                  <a:prstClr val="black">
                    <a:lumMod val="65000"/>
                    <a:lumOff val="35000"/>
                  </a:prstClr>
                </a:solidFill>
                <a:latin typeface="Arial" panose="020B0604020202020204" pitchFamily="34" charset="0"/>
                <a:cs typeface="Arial" panose="020B0604020202020204" pitchFamily="34" charset="0"/>
              </a:rPr>
              <a:t>leur</a:t>
            </a:r>
            <a:r>
              <a:rPr lang="en-US" altLang="zh-CN" sz="900">
                <a:solidFill>
                  <a:prstClr val="black">
                    <a:lumMod val="65000"/>
                    <a:lumOff val="35000"/>
                  </a:prstClr>
                </a:solidFill>
                <a:latin typeface="Arial" panose="020B0604020202020204" pitchFamily="34" charset="0"/>
                <a:cs typeface="Arial" panose="020B0604020202020204" pitchFamily="34" charset="0"/>
              </a:rPr>
              <a:t> </a:t>
            </a:r>
            <a:r>
              <a:rPr lang="en-US" altLang="zh-CN" sz="900" err="1">
                <a:solidFill>
                  <a:prstClr val="black">
                    <a:lumMod val="65000"/>
                    <a:lumOff val="35000"/>
                  </a:prstClr>
                </a:solidFill>
                <a:latin typeface="Arial" panose="020B0604020202020204" pitchFamily="34" charset="0"/>
                <a:cs typeface="Arial" panose="020B0604020202020204" pitchFamily="34" charset="0"/>
              </a:rPr>
              <a:t>fréquence</a:t>
            </a:r>
            <a:endParaRPr lang="en-US" altLang="zh-CN" sz="900">
              <a:solidFill>
                <a:prstClr val="black">
                  <a:lumMod val="65000"/>
                  <a:lumOff val="35000"/>
                </a:prstClr>
              </a:solidFill>
              <a:latin typeface="Arial" panose="020B0604020202020204" pitchFamily="34" charset="0"/>
              <a:cs typeface="Arial" panose="020B0604020202020204" pitchFamily="34" charset="0"/>
            </a:endParaRPr>
          </a:p>
          <a:p>
            <a:pPr algn="ctr"/>
            <a:r>
              <a:rPr lang="en-US" altLang="zh-CN" sz="900" b="1" err="1">
                <a:solidFill>
                  <a:prstClr val="black">
                    <a:lumMod val="65000"/>
                    <a:lumOff val="35000"/>
                  </a:prstClr>
                </a:solidFill>
                <a:latin typeface="Arial" panose="020B0604020202020204" pitchFamily="34" charset="0"/>
                <a:cs typeface="Arial" panose="020B0604020202020204" pitchFamily="34" charset="0"/>
              </a:rPr>
              <a:t>Secondaire</a:t>
            </a:r>
            <a:r>
              <a:rPr lang="en-US" altLang="zh-CN" sz="900">
                <a:solidFill>
                  <a:prstClr val="black">
                    <a:lumMod val="65000"/>
                    <a:lumOff val="35000"/>
                  </a:prstClr>
                </a:solidFill>
                <a:latin typeface="Arial" panose="020B0604020202020204" pitchFamily="34" charset="0"/>
                <a:cs typeface="Arial" panose="020B0604020202020204" pitchFamily="34" charset="0"/>
              </a:rPr>
              <a:t> : modifications des </a:t>
            </a:r>
            <a:r>
              <a:rPr lang="en-US" altLang="zh-CN" sz="900" err="1">
                <a:solidFill>
                  <a:prstClr val="black">
                    <a:lumMod val="65000"/>
                    <a:lumOff val="35000"/>
                  </a:prstClr>
                </a:solidFill>
                <a:latin typeface="Arial" panose="020B0604020202020204" pitchFamily="34" charset="0"/>
                <a:cs typeface="Arial" panose="020B0604020202020204" pitchFamily="34" charset="0"/>
              </a:rPr>
              <a:t>symptômes</a:t>
            </a:r>
            <a:r>
              <a:rPr lang="en-US" altLang="zh-CN" sz="900">
                <a:solidFill>
                  <a:prstClr val="black">
                    <a:lumMod val="65000"/>
                    <a:lumOff val="35000"/>
                  </a:prstClr>
                </a:solidFill>
                <a:latin typeface="Arial" panose="020B0604020202020204" pitchFamily="34" charset="0"/>
                <a:cs typeface="Arial" panose="020B0604020202020204" pitchFamily="34" charset="0"/>
              </a:rPr>
              <a:t> </a:t>
            </a:r>
            <a:r>
              <a:rPr lang="en-US" altLang="zh-CN" sz="900" err="1">
                <a:solidFill>
                  <a:prstClr val="black">
                    <a:lumMod val="65000"/>
                    <a:lumOff val="35000"/>
                  </a:prstClr>
                </a:solidFill>
                <a:latin typeface="Arial" panose="020B0604020202020204" pitchFamily="34" charset="0"/>
                <a:cs typeface="Arial" panose="020B0604020202020204" pitchFamily="34" charset="0"/>
              </a:rPr>
              <a:t>rapportés</a:t>
            </a:r>
            <a:r>
              <a:rPr lang="en-US" altLang="zh-CN" sz="900">
                <a:solidFill>
                  <a:prstClr val="black">
                    <a:lumMod val="65000"/>
                    <a:lumOff val="35000"/>
                  </a:prstClr>
                </a:solidFill>
                <a:latin typeface="Arial" panose="020B0604020202020204" pitchFamily="34" charset="0"/>
                <a:cs typeface="Arial" panose="020B0604020202020204" pitchFamily="34" charset="0"/>
              </a:rPr>
              <a:t> par la </a:t>
            </a:r>
            <a:r>
              <a:rPr lang="en-US" altLang="zh-CN" sz="900" err="1">
                <a:solidFill>
                  <a:prstClr val="black">
                    <a:lumMod val="65000"/>
                    <a:lumOff val="35000"/>
                  </a:prstClr>
                </a:solidFill>
                <a:latin typeface="Arial" panose="020B0604020202020204" pitchFamily="34" charset="0"/>
                <a:cs typeface="Arial" panose="020B0604020202020204" pitchFamily="34" charset="0"/>
              </a:rPr>
              <a:t>pte</a:t>
            </a:r>
            <a:r>
              <a:rPr lang="en-US" altLang="zh-CN" sz="900">
                <a:solidFill>
                  <a:prstClr val="black">
                    <a:lumMod val="65000"/>
                    <a:lumOff val="35000"/>
                  </a:prstClr>
                </a:solidFill>
                <a:latin typeface="Arial" panose="020B0604020202020204" pitchFamily="34" charset="0"/>
                <a:cs typeface="Arial" panose="020B0604020202020204" pitchFamily="34" charset="0"/>
              </a:rPr>
              <a:t>, HFRDIS</a:t>
            </a:r>
          </a:p>
        </p:txBody>
      </p:sp>
      <p:sp>
        <p:nvSpPr>
          <p:cNvPr id="24" name="Espace réservé du contenu 2">
            <a:extLst>
              <a:ext uri="{FF2B5EF4-FFF2-40B4-BE49-F238E27FC236}">
                <a16:creationId xmlns:a16="http://schemas.microsoft.com/office/drawing/2014/main" id="{C4AB6CE4-9FA9-ED40-AA74-98348AE8FCF9}"/>
              </a:ext>
            </a:extLst>
          </p:cNvPr>
          <p:cNvSpPr txBox="1">
            <a:spLocks/>
          </p:cNvSpPr>
          <p:nvPr/>
        </p:nvSpPr>
        <p:spPr>
          <a:xfrm>
            <a:off x="1023041" y="3044097"/>
            <a:ext cx="6596959" cy="261610"/>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100" b="1" err="1">
                <a:solidFill>
                  <a:srgbClr val="595959"/>
                </a:solidFill>
              </a:rPr>
              <a:t>Durée</a:t>
            </a:r>
            <a:r>
              <a:rPr lang="en-US" sz="1100" b="1">
                <a:solidFill>
                  <a:srgbClr val="595959"/>
                </a:solidFill>
              </a:rPr>
              <a:t> de </a:t>
            </a:r>
            <a:r>
              <a:rPr lang="en-US" sz="1100" b="1" err="1">
                <a:solidFill>
                  <a:srgbClr val="595959"/>
                </a:solidFill>
              </a:rPr>
              <a:t>tt</a:t>
            </a:r>
            <a:r>
              <a:rPr lang="en-US" sz="1100" b="1">
                <a:solidFill>
                  <a:srgbClr val="595959"/>
                </a:solidFill>
              </a:rPr>
              <a:t> = 6 </a:t>
            </a:r>
            <a:r>
              <a:rPr lang="en-US" sz="1100" b="1" err="1">
                <a:solidFill>
                  <a:srgbClr val="595959"/>
                </a:solidFill>
              </a:rPr>
              <a:t>semaines</a:t>
            </a:r>
            <a:r>
              <a:rPr lang="en-US" sz="1100">
                <a:solidFill>
                  <a:srgbClr val="595959"/>
                </a:solidFill>
              </a:rPr>
              <a:t>, après </a:t>
            </a:r>
            <a:r>
              <a:rPr lang="en-US" sz="1100" err="1">
                <a:solidFill>
                  <a:srgbClr val="595959"/>
                </a:solidFill>
              </a:rPr>
              <a:t>une</a:t>
            </a:r>
            <a:r>
              <a:rPr lang="en-US" sz="1100">
                <a:solidFill>
                  <a:srgbClr val="595959"/>
                </a:solidFill>
              </a:rPr>
              <a:t> première </a:t>
            </a:r>
            <a:r>
              <a:rPr lang="en-US" sz="1100" err="1">
                <a:solidFill>
                  <a:srgbClr val="595959"/>
                </a:solidFill>
              </a:rPr>
              <a:t>semaine</a:t>
            </a:r>
            <a:r>
              <a:rPr lang="en-US" sz="1100">
                <a:solidFill>
                  <a:srgbClr val="595959"/>
                </a:solidFill>
              </a:rPr>
              <a:t> sans </a:t>
            </a:r>
            <a:r>
              <a:rPr lang="en-US" sz="1100" err="1">
                <a:solidFill>
                  <a:srgbClr val="595959"/>
                </a:solidFill>
              </a:rPr>
              <a:t>tt</a:t>
            </a:r>
            <a:r>
              <a:rPr lang="en-US" sz="1100">
                <a:solidFill>
                  <a:srgbClr val="595959"/>
                </a:solidFill>
              </a:rPr>
              <a:t> (questionnaire)</a:t>
            </a:r>
            <a:endParaRPr lang="en-US" sz="900">
              <a:solidFill>
                <a:srgbClr val="595959"/>
              </a:solidFill>
            </a:endParaRPr>
          </a:p>
        </p:txBody>
      </p:sp>
    </p:spTree>
    <p:extLst>
      <p:ext uri="{BB962C8B-B14F-4D97-AF65-F5344CB8AC3E}">
        <p14:creationId xmlns:p14="http://schemas.microsoft.com/office/powerpoint/2010/main" val="333173277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1">
            <a:extLst>
              <a:ext uri="{FF2B5EF4-FFF2-40B4-BE49-F238E27FC236}">
                <a16:creationId xmlns:a16="http://schemas.microsoft.com/office/drawing/2014/main" id="{E93D52EC-409F-D844-A5B7-C87BADD6B2CE}"/>
              </a:ext>
            </a:extLst>
          </p:cNvPr>
          <p:cNvSpPr txBox="1">
            <a:spLocks/>
          </p:cNvSpPr>
          <p:nvPr/>
        </p:nvSpPr>
        <p:spPr>
          <a:xfrm>
            <a:off x="806832" y="1289572"/>
            <a:ext cx="7856068" cy="339896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graphicFrame>
        <p:nvGraphicFramePr>
          <p:cNvPr id="2" name="Tableau 1">
            <a:extLst>
              <a:ext uri="{FF2B5EF4-FFF2-40B4-BE49-F238E27FC236}">
                <a16:creationId xmlns:a16="http://schemas.microsoft.com/office/drawing/2014/main" id="{EA5017E5-F887-F84F-9F32-BC880457C771}"/>
              </a:ext>
            </a:extLst>
          </p:cNvPr>
          <p:cNvGraphicFramePr>
            <a:graphicFrameLocks noGrp="1"/>
          </p:cNvGraphicFramePr>
          <p:nvPr>
            <p:extLst/>
          </p:nvPr>
        </p:nvGraphicFramePr>
        <p:xfrm>
          <a:off x="1069533" y="4179241"/>
          <a:ext cx="5196800" cy="411480"/>
        </p:xfrm>
        <a:graphic>
          <a:graphicData uri="http://schemas.openxmlformats.org/drawingml/2006/table">
            <a:tbl>
              <a:tblPr firstRow="1" bandRow="1">
                <a:tableStyleId>{5C22544A-7EE6-4342-B048-85BDC9FD1C3A}</a:tableStyleId>
              </a:tblPr>
              <a:tblGrid>
                <a:gridCol w="742400">
                  <a:extLst>
                    <a:ext uri="{9D8B030D-6E8A-4147-A177-3AD203B41FA5}">
                      <a16:colId xmlns:a16="http://schemas.microsoft.com/office/drawing/2014/main" val="3266157761"/>
                    </a:ext>
                  </a:extLst>
                </a:gridCol>
                <a:gridCol w="742400">
                  <a:extLst>
                    <a:ext uri="{9D8B030D-6E8A-4147-A177-3AD203B41FA5}">
                      <a16:colId xmlns:a16="http://schemas.microsoft.com/office/drawing/2014/main" val="4208879330"/>
                    </a:ext>
                  </a:extLst>
                </a:gridCol>
                <a:gridCol w="742400">
                  <a:extLst>
                    <a:ext uri="{9D8B030D-6E8A-4147-A177-3AD203B41FA5}">
                      <a16:colId xmlns:a16="http://schemas.microsoft.com/office/drawing/2014/main" val="3317078160"/>
                    </a:ext>
                  </a:extLst>
                </a:gridCol>
                <a:gridCol w="742400">
                  <a:extLst>
                    <a:ext uri="{9D8B030D-6E8A-4147-A177-3AD203B41FA5}">
                      <a16:colId xmlns:a16="http://schemas.microsoft.com/office/drawing/2014/main" val="2734001367"/>
                    </a:ext>
                  </a:extLst>
                </a:gridCol>
                <a:gridCol w="742400">
                  <a:extLst>
                    <a:ext uri="{9D8B030D-6E8A-4147-A177-3AD203B41FA5}">
                      <a16:colId xmlns:a16="http://schemas.microsoft.com/office/drawing/2014/main" val="584435356"/>
                    </a:ext>
                  </a:extLst>
                </a:gridCol>
                <a:gridCol w="742400">
                  <a:extLst>
                    <a:ext uri="{9D8B030D-6E8A-4147-A177-3AD203B41FA5}">
                      <a16:colId xmlns:a16="http://schemas.microsoft.com/office/drawing/2014/main" val="4231627810"/>
                    </a:ext>
                  </a:extLst>
                </a:gridCol>
                <a:gridCol w="742400">
                  <a:extLst>
                    <a:ext uri="{9D8B030D-6E8A-4147-A177-3AD203B41FA5}">
                      <a16:colId xmlns:a16="http://schemas.microsoft.com/office/drawing/2014/main" val="205885482"/>
                    </a:ext>
                  </a:extLst>
                </a:gridCol>
              </a:tblGrid>
              <a:tr h="96084">
                <a:tc>
                  <a:txBody>
                    <a:bodyPr/>
                    <a:lstStyle/>
                    <a:p>
                      <a:pPr algn="ctr"/>
                      <a:r>
                        <a:rPr lang="fr-FR" sz="900" b="0">
                          <a:solidFill>
                            <a:schemeClr val="accent3"/>
                          </a:solidFill>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37</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3"/>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6010509"/>
                  </a:ext>
                </a:extLst>
              </a:tr>
              <a:tr h="96084">
                <a:tc>
                  <a:txBody>
                    <a:bodyPr/>
                    <a:lstStyle/>
                    <a:p>
                      <a:pPr algn="ctr"/>
                      <a:r>
                        <a:rPr lang="fr-FR" sz="900" b="0">
                          <a:solidFill>
                            <a:schemeClr val="accent5"/>
                          </a:solidFill>
                        </a:rPr>
                        <a:t>40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40</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38</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36</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5"/>
                          </a:solidFill>
                        </a:rPr>
                        <a:t>34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50333450"/>
                  </a:ext>
                </a:extLst>
              </a:tr>
              <a:tr h="96084">
                <a:tc>
                  <a:txBody>
                    <a:bodyPr/>
                    <a:lstStyle/>
                    <a:p>
                      <a:pPr algn="ctr"/>
                      <a:r>
                        <a:rPr lang="fr-FR" sz="900" b="0">
                          <a:solidFill>
                            <a:schemeClr val="accent6"/>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35</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34</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32</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accent6"/>
                          </a:solidFill>
                        </a:rPr>
                        <a:t>31</a:t>
                      </a: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19630496"/>
                  </a:ext>
                </a:extLst>
              </a:tr>
            </a:tbl>
          </a:graphicData>
        </a:graphic>
      </p:graphicFrame>
      <p:sp>
        <p:nvSpPr>
          <p:cNvPr id="4" name="Titre 3"/>
          <p:cNvSpPr>
            <a:spLocks noGrp="1"/>
          </p:cNvSpPr>
          <p:nvPr>
            <p:ph type="title"/>
          </p:nvPr>
        </p:nvSpPr>
        <p:spPr/>
        <p:txBody>
          <a:bodyPr/>
          <a:lstStyle/>
          <a:p>
            <a:r>
              <a:rPr lang="en-US" sz="2000" err="1"/>
              <a:t>Réduction</a:t>
            </a:r>
            <a:r>
              <a:rPr lang="en-US" sz="2000"/>
              <a:t> du score </a:t>
            </a:r>
            <a:r>
              <a:rPr lang="en-US" sz="2000" err="1"/>
              <a:t>moyen</a:t>
            </a:r>
            <a:r>
              <a:rPr lang="en-US" sz="2000"/>
              <a:t> des </a:t>
            </a:r>
            <a:r>
              <a:rPr lang="en-US" sz="2000" err="1"/>
              <a:t>bouffées</a:t>
            </a:r>
            <a:r>
              <a:rPr lang="en-US" sz="2000"/>
              <a:t> </a:t>
            </a:r>
            <a:r>
              <a:rPr lang="en-US" sz="2000" err="1"/>
              <a:t>vasomotrices</a:t>
            </a:r>
            <a:r>
              <a:rPr lang="en-US" sz="2000"/>
              <a:t> </a:t>
            </a:r>
            <a:endParaRPr lang="fr-FR" sz="2000"/>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135</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Leon-</a:t>
            </a:r>
            <a:r>
              <a:rPr lang="en-US" sz="800" i="1" err="1">
                <a:solidFill>
                  <a:prstClr val="black">
                    <a:lumMod val="65000"/>
                    <a:lumOff val="35000"/>
                  </a:prstClr>
                </a:solidFill>
                <a:latin typeface="Arial"/>
                <a:ea typeface="+mn-ea"/>
                <a:cs typeface="Arial"/>
              </a:rPr>
              <a:t>Ferre</a:t>
            </a:r>
            <a:r>
              <a:rPr lang="en-US" sz="800" i="1">
                <a:solidFill>
                  <a:prstClr val="black">
                    <a:lumMod val="65000"/>
                    <a:lumOff val="35000"/>
                  </a:prstClr>
                </a:solidFill>
                <a:latin typeface="Arial"/>
                <a:ea typeface="+mn-ea"/>
                <a:cs typeface="Arial"/>
              </a:rPr>
              <a:t> RA. et al., SABCS 2018, GS6-02</a:t>
            </a:r>
          </a:p>
        </p:txBody>
      </p:sp>
      <p:sp>
        <p:nvSpPr>
          <p:cNvPr id="8" name="Text Box 79">
            <a:extLst>
              <a:ext uri="{FF2B5EF4-FFF2-40B4-BE49-F238E27FC236}">
                <a16:creationId xmlns:a16="http://schemas.microsoft.com/office/drawing/2014/main" id="{9E72055B-E993-B140-AD34-6EA7443C13BF}"/>
              </a:ext>
            </a:extLst>
          </p:cNvPr>
          <p:cNvSpPr txBox="1">
            <a:spLocks noChangeArrowheads="1"/>
          </p:cNvSpPr>
          <p:nvPr/>
        </p:nvSpPr>
        <p:spPr bwMode="gray">
          <a:xfrm>
            <a:off x="1180925" y="3924363"/>
            <a:ext cx="4793617"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Semaines</a:t>
            </a:r>
            <a:endParaRPr lang="en-GB" sz="1000">
              <a:solidFill>
                <a:prstClr val="black">
                  <a:lumMod val="65000"/>
                  <a:lumOff val="35000"/>
                </a:prstClr>
              </a:solidFill>
              <a:latin typeface="Arial" panose="020B0604020202020204" pitchFamily="34" charset="0"/>
              <a:cs typeface="Arial" panose="020B0604020202020204" pitchFamily="34" charset="0"/>
            </a:endParaRPr>
          </a:p>
        </p:txBody>
      </p:sp>
      <p:grpSp>
        <p:nvGrpSpPr>
          <p:cNvPr id="21" name="Groupe 20">
            <a:extLst>
              <a:ext uri="{FF2B5EF4-FFF2-40B4-BE49-F238E27FC236}">
                <a16:creationId xmlns:a16="http://schemas.microsoft.com/office/drawing/2014/main" id="{DB2A33D1-DF21-E04B-A489-AD8BF762F196}"/>
              </a:ext>
            </a:extLst>
          </p:cNvPr>
          <p:cNvGrpSpPr/>
          <p:nvPr/>
        </p:nvGrpSpPr>
        <p:grpSpPr>
          <a:xfrm>
            <a:off x="523892" y="1389721"/>
            <a:ext cx="7365864" cy="2617735"/>
            <a:chOff x="1020738" y="1656897"/>
            <a:chExt cx="5453072" cy="2617735"/>
          </a:xfrm>
        </p:grpSpPr>
        <p:graphicFrame>
          <p:nvGraphicFramePr>
            <p:cNvPr id="22" name="Graphique 21">
              <a:extLst>
                <a:ext uri="{FF2B5EF4-FFF2-40B4-BE49-F238E27FC236}">
                  <a16:creationId xmlns:a16="http://schemas.microsoft.com/office/drawing/2014/main" id="{3D2A84D2-795C-F24B-B957-0FC581859B65}"/>
                </a:ext>
              </a:extLst>
            </p:cNvPr>
            <p:cNvGraphicFramePr/>
            <p:nvPr>
              <p:extLst/>
            </p:nvPr>
          </p:nvGraphicFramePr>
          <p:xfrm>
            <a:off x="1020738" y="1656897"/>
            <a:ext cx="4194728"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24" name="Text Box 79">
              <a:extLst>
                <a:ext uri="{FF2B5EF4-FFF2-40B4-BE49-F238E27FC236}">
                  <a16:creationId xmlns:a16="http://schemas.microsoft.com/office/drawing/2014/main" id="{9F28CDB6-975C-324C-8146-DBAC2536EF87}"/>
                </a:ext>
              </a:extLst>
            </p:cNvPr>
            <p:cNvSpPr txBox="1">
              <a:spLocks noChangeArrowheads="1"/>
            </p:cNvSpPr>
            <p:nvPr/>
          </p:nvSpPr>
          <p:spPr bwMode="gray">
            <a:xfrm rot="16200000">
              <a:off x="234326" y="2789639"/>
              <a:ext cx="2325002" cy="29620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Reduction par rapport au score initial, %</a:t>
              </a:r>
            </a:p>
          </p:txBody>
        </p:sp>
        <p:sp>
          <p:nvSpPr>
            <p:cNvPr id="28" name="Text Box 79">
              <a:extLst>
                <a:ext uri="{FF2B5EF4-FFF2-40B4-BE49-F238E27FC236}">
                  <a16:creationId xmlns:a16="http://schemas.microsoft.com/office/drawing/2014/main" id="{3AF9B644-F5E6-324B-810E-1D823188CB65}"/>
                </a:ext>
              </a:extLst>
            </p:cNvPr>
            <p:cNvSpPr txBox="1">
              <a:spLocks noChangeArrowheads="1"/>
            </p:cNvSpPr>
            <p:nvPr/>
          </p:nvSpPr>
          <p:spPr bwMode="gray">
            <a:xfrm>
              <a:off x="5323802" y="1671822"/>
              <a:ext cx="1150008" cy="55399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b="1">
                  <a:solidFill>
                    <a:srgbClr val="FF6600"/>
                  </a:solidFill>
                  <a:latin typeface="Arial" panose="020B0604020202020204" pitchFamily="34" charset="0"/>
                  <a:cs typeface="Arial" panose="020B0604020202020204" pitchFamily="34" charset="0"/>
                </a:rPr>
                <a:t>Placebo</a:t>
              </a:r>
            </a:p>
            <a:p>
              <a:pPr eaLnBrk="1" fontAlgn="base" hangingPunct="1">
                <a:spcAft>
                  <a:spcPct val="0"/>
                </a:spcAft>
              </a:pPr>
              <a:r>
                <a:rPr lang="en-GB" sz="1000" b="1">
                  <a:solidFill>
                    <a:srgbClr val="31859B"/>
                  </a:solidFill>
                  <a:latin typeface="Arial" panose="020B0604020202020204" pitchFamily="34" charset="0"/>
                  <a:cs typeface="Arial" panose="020B0604020202020204" pitchFamily="34" charset="0"/>
                </a:rPr>
                <a:t>Oxybutynin 2.5mg 2f/j</a:t>
              </a:r>
            </a:p>
            <a:p>
              <a:pPr eaLnBrk="1" fontAlgn="base" hangingPunct="1">
                <a:spcAft>
                  <a:spcPct val="0"/>
                </a:spcAft>
              </a:pPr>
              <a:r>
                <a:rPr lang="en-GB" sz="1000" b="1">
                  <a:solidFill>
                    <a:srgbClr val="960059"/>
                  </a:solidFill>
                  <a:latin typeface="Arial" panose="020B0604020202020204" pitchFamily="34" charset="0"/>
                  <a:cs typeface="Arial" panose="020B0604020202020204" pitchFamily="34" charset="0"/>
                </a:rPr>
                <a:t>Oxybutynin 5mg 2f/j</a:t>
              </a:r>
            </a:p>
          </p:txBody>
        </p:sp>
      </p:grpSp>
      <p:sp>
        <p:nvSpPr>
          <p:cNvPr id="29" name="ZoneTexte 28">
            <a:extLst>
              <a:ext uri="{FF2B5EF4-FFF2-40B4-BE49-F238E27FC236}">
                <a16:creationId xmlns:a16="http://schemas.microsoft.com/office/drawing/2014/main" id="{445262E4-1A2B-5D4E-AEE4-ED8FDBB7B602}"/>
              </a:ext>
            </a:extLst>
          </p:cNvPr>
          <p:cNvSpPr txBox="1"/>
          <p:nvPr/>
        </p:nvSpPr>
        <p:spPr>
          <a:xfrm>
            <a:off x="1490824" y="3413732"/>
            <a:ext cx="795806"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P &lt; 0.01</a:t>
            </a:r>
          </a:p>
        </p:txBody>
      </p:sp>
      <p:sp>
        <p:nvSpPr>
          <p:cNvPr id="30" name="ZoneTexte 29">
            <a:extLst>
              <a:ext uri="{FF2B5EF4-FFF2-40B4-BE49-F238E27FC236}">
                <a16:creationId xmlns:a16="http://schemas.microsoft.com/office/drawing/2014/main" id="{B2FD2323-FE39-0146-B6B8-CB1720DB715A}"/>
              </a:ext>
            </a:extLst>
          </p:cNvPr>
          <p:cNvSpPr txBox="1"/>
          <p:nvPr/>
        </p:nvSpPr>
        <p:spPr>
          <a:xfrm>
            <a:off x="6190018" y="2609656"/>
            <a:ext cx="1872229" cy="1223412"/>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HF Score = fréquence</a:t>
            </a:r>
          </a:p>
          <a:p>
            <a:pPr algn="ctr"/>
            <a:r>
              <a:rPr lang="fr-FR" sz="1050">
                <a:solidFill>
                  <a:srgbClr val="595959"/>
                </a:solidFill>
                <a:latin typeface="Arial" panose="020B0604020202020204" pitchFamily="34" charset="0"/>
                <a:cs typeface="Arial" panose="020B0604020202020204" pitchFamily="34" charset="0"/>
              </a:rPr>
              <a:t>X sévérité moyenne</a:t>
            </a:r>
          </a:p>
          <a:p>
            <a:pPr algn="ctr"/>
            <a:endParaRPr lang="fr-FR" sz="1050">
              <a:solidFill>
                <a:srgbClr val="595959"/>
              </a:solidFill>
              <a:latin typeface="Arial" panose="020B0604020202020204" pitchFamily="34" charset="0"/>
              <a:cs typeface="Arial" panose="020B0604020202020204" pitchFamily="34" charset="0"/>
            </a:endParaRPr>
          </a:p>
          <a:p>
            <a:pPr algn="ctr"/>
            <a:r>
              <a:rPr lang="fr-FR" sz="1050">
                <a:solidFill>
                  <a:srgbClr val="595959"/>
                </a:solidFill>
                <a:latin typeface="Arial" panose="020B0604020202020204" pitchFamily="34" charset="0"/>
                <a:cs typeface="Arial" panose="020B0604020202020204" pitchFamily="34" charset="0"/>
              </a:rPr>
              <a:t>G1 = léger</a:t>
            </a:r>
            <a:br>
              <a:rPr lang="fr-FR" sz="1050">
                <a:solidFill>
                  <a:srgbClr val="595959"/>
                </a:solidFill>
                <a:latin typeface="Arial" panose="020B0604020202020204" pitchFamily="34" charset="0"/>
                <a:cs typeface="Arial" panose="020B0604020202020204" pitchFamily="34" charset="0"/>
              </a:rPr>
            </a:br>
            <a:r>
              <a:rPr lang="fr-FR" sz="1050">
                <a:solidFill>
                  <a:srgbClr val="595959"/>
                </a:solidFill>
                <a:latin typeface="Arial" panose="020B0604020202020204" pitchFamily="34" charset="0"/>
                <a:cs typeface="Arial" panose="020B0604020202020204" pitchFamily="34" charset="0"/>
              </a:rPr>
              <a:t>G2 = Modéré</a:t>
            </a:r>
            <a:br>
              <a:rPr lang="fr-FR" sz="1050">
                <a:solidFill>
                  <a:srgbClr val="595959"/>
                </a:solidFill>
                <a:latin typeface="Arial" panose="020B0604020202020204" pitchFamily="34" charset="0"/>
                <a:cs typeface="Arial" panose="020B0604020202020204" pitchFamily="34" charset="0"/>
              </a:rPr>
            </a:br>
            <a:r>
              <a:rPr lang="fr-FR" sz="1050">
                <a:solidFill>
                  <a:srgbClr val="595959"/>
                </a:solidFill>
                <a:latin typeface="Arial" panose="020B0604020202020204" pitchFamily="34" charset="0"/>
                <a:cs typeface="Arial" panose="020B0604020202020204" pitchFamily="34" charset="0"/>
              </a:rPr>
              <a:t>G3 = Sévère</a:t>
            </a:r>
            <a:br>
              <a:rPr lang="fr-FR" sz="1050">
                <a:solidFill>
                  <a:srgbClr val="595959"/>
                </a:solidFill>
                <a:latin typeface="Arial" panose="020B0604020202020204" pitchFamily="34" charset="0"/>
                <a:cs typeface="Arial" panose="020B0604020202020204" pitchFamily="34" charset="0"/>
              </a:rPr>
            </a:br>
            <a:r>
              <a:rPr lang="fr-FR" sz="1050">
                <a:solidFill>
                  <a:srgbClr val="595959"/>
                </a:solidFill>
                <a:latin typeface="Arial" panose="020B0604020202020204" pitchFamily="34" charset="0"/>
                <a:cs typeface="Arial" panose="020B0604020202020204" pitchFamily="34" charset="0"/>
              </a:rPr>
              <a:t>G4 = Très sévère</a:t>
            </a:r>
          </a:p>
        </p:txBody>
      </p:sp>
      <p:grpSp>
        <p:nvGrpSpPr>
          <p:cNvPr id="33" name="Groupe 32">
            <a:extLst>
              <a:ext uri="{FF2B5EF4-FFF2-40B4-BE49-F238E27FC236}">
                <a16:creationId xmlns:a16="http://schemas.microsoft.com/office/drawing/2014/main" id="{454AE066-7C3F-D948-AE57-2BC363ADF49F}"/>
              </a:ext>
            </a:extLst>
          </p:cNvPr>
          <p:cNvGrpSpPr/>
          <p:nvPr/>
        </p:nvGrpSpPr>
        <p:grpSpPr>
          <a:xfrm>
            <a:off x="1437954" y="1508066"/>
            <a:ext cx="4458089" cy="1905666"/>
            <a:chOff x="2250141" y="609600"/>
            <a:chExt cx="5620871" cy="2644588"/>
          </a:xfrm>
        </p:grpSpPr>
        <p:sp>
          <p:nvSpPr>
            <p:cNvPr id="3" name="Forme libre 2">
              <a:extLst>
                <a:ext uri="{FF2B5EF4-FFF2-40B4-BE49-F238E27FC236}">
                  <a16:creationId xmlns:a16="http://schemas.microsoft.com/office/drawing/2014/main" id="{C93B500C-A35C-5340-9EE2-8FBD8DE2B842}"/>
                </a:ext>
              </a:extLst>
            </p:cNvPr>
            <p:cNvSpPr/>
            <p:nvPr/>
          </p:nvSpPr>
          <p:spPr>
            <a:xfrm>
              <a:off x="2250141" y="618565"/>
              <a:ext cx="5593977" cy="1093694"/>
            </a:xfrm>
            <a:custGeom>
              <a:avLst/>
              <a:gdLst>
                <a:gd name="connsiteX0" fmla="*/ 0 w 5593977"/>
                <a:gd name="connsiteY0" fmla="*/ 0 h 1093694"/>
                <a:gd name="connsiteX1" fmla="*/ 0 w 5593977"/>
                <a:gd name="connsiteY1" fmla="*/ 0 h 1093694"/>
                <a:gd name="connsiteX2" fmla="*/ 995083 w 5593977"/>
                <a:gd name="connsiteY2" fmla="*/ 744070 h 1093694"/>
                <a:gd name="connsiteX3" fmla="*/ 2734235 w 5593977"/>
                <a:gd name="connsiteY3" fmla="*/ 1084729 h 1093694"/>
                <a:gd name="connsiteX4" fmla="*/ 3684494 w 5593977"/>
                <a:gd name="connsiteY4" fmla="*/ 1093694 h 1093694"/>
                <a:gd name="connsiteX5" fmla="*/ 5593977 w 5593977"/>
                <a:gd name="connsiteY5" fmla="*/ 950259 h 109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77" h="1093694">
                  <a:moveTo>
                    <a:pt x="0" y="0"/>
                  </a:moveTo>
                  <a:lnTo>
                    <a:pt x="0" y="0"/>
                  </a:lnTo>
                  <a:lnTo>
                    <a:pt x="995083" y="744070"/>
                  </a:lnTo>
                  <a:lnTo>
                    <a:pt x="2734235" y="1084729"/>
                  </a:lnTo>
                  <a:lnTo>
                    <a:pt x="3684494" y="1093694"/>
                  </a:lnTo>
                  <a:lnTo>
                    <a:pt x="5593977" y="950259"/>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Forme libre 30">
              <a:extLst>
                <a:ext uri="{FF2B5EF4-FFF2-40B4-BE49-F238E27FC236}">
                  <a16:creationId xmlns:a16="http://schemas.microsoft.com/office/drawing/2014/main" id="{5CDA2C8A-9E9E-EE4D-8C52-494103DE6273}"/>
                </a:ext>
              </a:extLst>
            </p:cNvPr>
            <p:cNvSpPr/>
            <p:nvPr/>
          </p:nvSpPr>
          <p:spPr>
            <a:xfrm>
              <a:off x="2250141" y="609600"/>
              <a:ext cx="5620871" cy="2644588"/>
            </a:xfrm>
            <a:custGeom>
              <a:avLst/>
              <a:gdLst>
                <a:gd name="connsiteX0" fmla="*/ 0 w 5620871"/>
                <a:gd name="connsiteY0" fmla="*/ 0 h 2644588"/>
                <a:gd name="connsiteX1" fmla="*/ 977153 w 5620871"/>
                <a:gd name="connsiteY1" fmla="*/ 914400 h 2644588"/>
                <a:gd name="connsiteX2" fmla="*/ 1927412 w 5620871"/>
                <a:gd name="connsiteY2" fmla="*/ 1954306 h 2644588"/>
                <a:gd name="connsiteX3" fmla="*/ 2832847 w 5620871"/>
                <a:gd name="connsiteY3" fmla="*/ 2250141 h 2644588"/>
                <a:gd name="connsiteX4" fmla="*/ 3783106 w 5620871"/>
                <a:gd name="connsiteY4" fmla="*/ 2429435 h 2644588"/>
                <a:gd name="connsiteX5" fmla="*/ 5620871 w 5620871"/>
                <a:gd name="connsiteY5" fmla="*/ 2644588 h 264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0871" h="2644588">
                  <a:moveTo>
                    <a:pt x="0" y="0"/>
                  </a:moveTo>
                  <a:lnTo>
                    <a:pt x="977153" y="914400"/>
                  </a:lnTo>
                  <a:lnTo>
                    <a:pt x="1927412" y="1954306"/>
                  </a:lnTo>
                  <a:lnTo>
                    <a:pt x="2832847" y="2250141"/>
                  </a:lnTo>
                  <a:lnTo>
                    <a:pt x="3783106" y="2429435"/>
                  </a:lnTo>
                  <a:lnTo>
                    <a:pt x="5620871" y="2644588"/>
                  </a:lnTo>
                </a:path>
              </a:pathLst>
            </a:custGeom>
            <a:noFill/>
            <a:ln w="381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a:extLst>
                <a:ext uri="{FF2B5EF4-FFF2-40B4-BE49-F238E27FC236}">
                  <a16:creationId xmlns:a16="http://schemas.microsoft.com/office/drawing/2014/main" id="{9429D48F-0521-F548-BCF4-5DCEBF4FAE88}"/>
                </a:ext>
              </a:extLst>
            </p:cNvPr>
            <p:cNvSpPr/>
            <p:nvPr/>
          </p:nvSpPr>
          <p:spPr>
            <a:xfrm>
              <a:off x="2250141" y="609600"/>
              <a:ext cx="5611906" cy="2178424"/>
            </a:xfrm>
            <a:custGeom>
              <a:avLst/>
              <a:gdLst>
                <a:gd name="connsiteX0" fmla="*/ 0 w 5611906"/>
                <a:gd name="connsiteY0" fmla="*/ 0 h 2178424"/>
                <a:gd name="connsiteX1" fmla="*/ 968188 w 5611906"/>
                <a:gd name="connsiteY1" fmla="*/ 1219200 h 2178424"/>
                <a:gd name="connsiteX2" fmla="*/ 1909483 w 5611906"/>
                <a:gd name="connsiteY2" fmla="*/ 1936376 h 2178424"/>
                <a:gd name="connsiteX3" fmla="*/ 2788024 w 5611906"/>
                <a:gd name="connsiteY3" fmla="*/ 2052918 h 2178424"/>
                <a:gd name="connsiteX4" fmla="*/ 3666565 w 5611906"/>
                <a:gd name="connsiteY4" fmla="*/ 2070847 h 2178424"/>
                <a:gd name="connsiteX5" fmla="*/ 4536141 w 5611906"/>
                <a:gd name="connsiteY5" fmla="*/ 2178424 h 2178424"/>
                <a:gd name="connsiteX6" fmla="*/ 5611906 w 5611906"/>
                <a:gd name="connsiteY6" fmla="*/ 2106706 h 21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1906" h="2178424">
                  <a:moveTo>
                    <a:pt x="0" y="0"/>
                  </a:moveTo>
                  <a:lnTo>
                    <a:pt x="968188" y="1219200"/>
                  </a:lnTo>
                  <a:lnTo>
                    <a:pt x="1909483" y="1936376"/>
                  </a:lnTo>
                  <a:lnTo>
                    <a:pt x="2788024" y="2052918"/>
                  </a:lnTo>
                  <a:lnTo>
                    <a:pt x="3666565" y="2070847"/>
                  </a:lnTo>
                  <a:lnTo>
                    <a:pt x="4536141" y="2178424"/>
                  </a:lnTo>
                  <a:lnTo>
                    <a:pt x="5611906" y="2106706"/>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Tree>
    <p:extLst>
      <p:ext uri="{BB962C8B-B14F-4D97-AF65-F5344CB8AC3E}">
        <p14:creationId xmlns:p14="http://schemas.microsoft.com/office/powerpoint/2010/main" val="219021178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BIOMARQUEURS</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err="1">
                <a:solidFill>
                  <a:prstClr val="white">
                    <a:lumMod val="50000"/>
                  </a:prstClr>
                </a:solidFill>
                <a:latin typeface="Arial" charset="0"/>
              </a:rPr>
              <a:t>Frédérique</a:t>
            </a:r>
            <a:r>
              <a:rPr lang="es-ES_tradnl" sz="1600" b="1" i="1">
                <a:solidFill>
                  <a:prstClr val="white">
                    <a:lumMod val="50000"/>
                  </a:prstClr>
                </a:solidFill>
                <a:latin typeface="Arial" charset="0"/>
              </a:rPr>
              <a:t> </a:t>
            </a:r>
            <a:r>
              <a:rPr lang="es-ES_tradnl" sz="1600" b="1" i="1" err="1">
                <a:solidFill>
                  <a:prstClr val="white">
                    <a:lumMod val="50000"/>
                  </a:prstClr>
                </a:solidFill>
                <a:latin typeface="Arial" charset="0"/>
              </a:rPr>
              <a:t>Penault-Llorca</a:t>
            </a:r>
            <a:endParaRPr lang="es-ES_tradnl" sz="1600" b="1" i="1">
              <a:solidFill>
                <a:prstClr val="white">
                  <a:lumMod val="50000"/>
                </a:prstClr>
              </a:solidFill>
              <a:latin typeface="Arial" charset="0"/>
            </a:endParaRPr>
          </a:p>
          <a:p>
            <a:r>
              <a:rPr lang="en-US" sz="1600" i="1">
                <a:solidFill>
                  <a:prstClr val="white">
                    <a:lumMod val="50000"/>
                  </a:prstClr>
                </a:solidFill>
                <a:latin typeface="Arial" charset="0"/>
                <a:cs typeface="Arial" charset="0"/>
              </a:rPr>
              <a:t>Clermont-Ferrand</a:t>
            </a:r>
          </a:p>
        </p:txBody>
      </p:sp>
      <p:cxnSp>
        <p:nvCxnSpPr>
          <p:cNvPr id="4" name="Conector recto 8"/>
          <p:cNvCxnSpPr/>
          <p:nvPr/>
        </p:nvCxnSpPr>
        <p:spPr>
          <a:xfrm flipH="1">
            <a:off x="795382" y="2911925"/>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983489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778932" y="2747282"/>
            <a:ext cx="7607685" cy="707886"/>
          </a:xfrm>
        </p:spPr>
        <p:txBody>
          <a:bodyPr>
            <a:noAutofit/>
          </a:bodyPr>
          <a:lstStyle/>
          <a:p>
            <a:pPr>
              <a:lnSpc>
                <a:spcPts val="3200"/>
              </a:lnSpc>
            </a:pPr>
            <a:r>
              <a:rPr lang="fr-FR" sz="2600" b="1"/>
              <a:t>Que retenir des biomarqueurs du SABCS 2018 pour notre routine de demain ?</a:t>
            </a:r>
          </a:p>
        </p:txBody>
      </p:sp>
    </p:spTree>
    <p:extLst>
      <p:ext uri="{BB962C8B-B14F-4D97-AF65-F5344CB8AC3E}">
        <p14:creationId xmlns:p14="http://schemas.microsoft.com/office/powerpoint/2010/main" val="409535819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p:nvPr/>
        </p:nvSpPr>
        <p:spPr>
          <a:xfrm>
            <a:off x="1856509" y="2450525"/>
            <a:ext cx="5621492" cy="432000"/>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7" name="Parenthèse ouvrante 56"/>
          <p:cNvSpPr/>
          <p:nvPr/>
        </p:nvSpPr>
        <p:spPr>
          <a:xfrm rot="16200000" flipV="1">
            <a:off x="2872863" y="3434059"/>
            <a:ext cx="536151" cy="1569997"/>
          </a:xfrm>
          <a:prstGeom prst="leftBracket">
            <a:avLst>
              <a:gd name="adj" fmla="val 0"/>
            </a:avLst>
          </a:prstGeom>
          <a:ln w="19050">
            <a:solidFill>
              <a:srgbClr val="0070C0"/>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58" name="Parenthèse ouvrante 57"/>
          <p:cNvSpPr/>
          <p:nvPr/>
        </p:nvSpPr>
        <p:spPr>
          <a:xfrm rot="5400000">
            <a:off x="3027036" y="2061078"/>
            <a:ext cx="372006" cy="1569997"/>
          </a:xfrm>
          <a:prstGeom prst="leftBracket">
            <a:avLst>
              <a:gd name="adj" fmla="val 0"/>
            </a:avLst>
          </a:prstGeom>
          <a:ln w="19050">
            <a:solidFill>
              <a:srgbClr val="0070C0"/>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50" name="Rectangle 49"/>
          <p:cNvSpPr/>
          <p:nvPr/>
        </p:nvSpPr>
        <p:spPr>
          <a:xfrm>
            <a:off x="6427829" y="1403927"/>
            <a:ext cx="1050172" cy="1050601"/>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 name="Espace réservé du numéro de diapositive 2"/>
          <p:cNvSpPr>
            <a:spLocks noGrp="1"/>
          </p:cNvSpPr>
          <p:nvPr>
            <p:ph type="sldNum" sz="quarter" idx="10"/>
          </p:nvPr>
        </p:nvSpPr>
        <p:spPr/>
        <p:txBody>
          <a:bodyPr/>
          <a:lstStyle/>
          <a:p>
            <a:pPr>
              <a:defRPr/>
            </a:pPr>
            <a:fld id="{0C738539-2DB4-45CD-B957-BFAA8168CB80}" type="slidenum">
              <a:rPr lang="fr-FR" smtClean="0"/>
              <a:pPr>
                <a:defRPr/>
              </a:pPr>
              <a:t>138</a:t>
            </a:fld>
            <a:endParaRPr lang="fr-FR"/>
          </a:p>
        </p:txBody>
      </p:sp>
      <p:pic>
        <p:nvPicPr>
          <p:cNvPr id="4" name="Picture 2" descr="C:\Documents and Settings\Sabourin J-C\Mes documents\images IHC\Capture_00060.JPG"/>
          <p:cNvPicPr>
            <a:picLocks noChangeAspect="1" noChangeArrowheads="1"/>
          </p:cNvPicPr>
          <p:nvPr/>
        </p:nvPicPr>
        <p:blipFill>
          <a:blip r:embed="rId3" cstate="print">
            <a:lum bright="-18000" contrast="42000"/>
            <a:extLst>
              <a:ext uri="{28A0092B-C50C-407E-A947-70E740481C1C}">
                <a14:useLocalDpi xmlns:a14="http://schemas.microsoft.com/office/drawing/2010/main" val="0"/>
              </a:ext>
            </a:extLst>
          </a:blip>
          <a:srcRect t="12070" r="17786"/>
          <a:stretch>
            <a:fillRect/>
          </a:stretch>
        </p:blipFill>
        <p:spPr bwMode="auto">
          <a:xfrm>
            <a:off x="4263138" y="914996"/>
            <a:ext cx="687552" cy="401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ZoneTexte 4"/>
          <p:cNvSpPr txBox="1"/>
          <p:nvPr/>
        </p:nvSpPr>
        <p:spPr>
          <a:xfrm>
            <a:off x="3344071" y="428320"/>
            <a:ext cx="2270101" cy="430887"/>
          </a:xfrm>
          <a:prstGeom prst="rect">
            <a:avLst/>
          </a:prstGeom>
          <a:solidFill>
            <a:schemeClr val="bg1"/>
          </a:solidFill>
        </p:spPr>
        <p:txBody>
          <a:bodyPr wrap="square" rtlCol="0">
            <a:spAutoFit/>
          </a:bodyPr>
          <a:lstStyle/>
          <a:p>
            <a:pPr algn="ctr"/>
            <a:r>
              <a:rPr lang="fr-FR" sz="1100" b="1">
                <a:solidFill>
                  <a:prstClr val="black"/>
                </a:solidFill>
                <a:latin typeface="Arial" panose="020B0604020202020204" pitchFamily="34" charset="0"/>
                <a:cs typeface="Arial" panose="020B0604020202020204" pitchFamily="34" charset="0"/>
              </a:rPr>
              <a:t>Biopsie </a:t>
            </a:r>
          </a:p>
          <a:p>
            <a:pPr algn="ctr"/>
            <a:r>
              <a:rPr lang="fr-FR" sz="1100" b="1">
                <a:solidFill>
                  <a:prstClr val="black"/>
                </a:solidFill>
                <a:latin typeface="Arial" panose="020B0604020202020204" pitchFamily="34" charset="0"/>
                <a:cs typeface="Arial" panose="020B0604020202020204" pitchFamily="34" charset="0"/>
              </a:rPr>
              <a:t>Cancers du sein métastatiques</a:t>
            </a:r>
            <a:endParaRPr lang="fr-FR" sz="1400" b="1">
              <a:solidFill>
                <a:prstClr val="black"/>
              </a:solidFill>
              <a:latin typeface="Arial" panose="020B0604020202020204" pitchFamily="34" charset="0"/>
              <a:cs typeface="Arial" panose="020B0604020202020204" pitchFamily="34" charset="0"/>
            </a:endParaRPr>
          </a:p>
        </p:txBody>
      </p:sp>
      <p:pic>
        <p:nvPicPr>
          <p:cNvPr id="6" name="Picture 2" descr="E:\marlène atlas\an11003072 HER+.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a:stretch/>
        </p:blipFill>
        <p:spPr bwMode="auto">
          <a:xfrm>
            <a:off x="5686263" y="1577969"/>
            <a:ext cx="624342" cy="344387"/>
          </a:xfrm>
          <a:prstGeom prst="rect">
            <a:avLst/>
          </a:prstGeom>
          <a:noFill/>
          <a:ln w="9525">
            <a:noFill/>
            <a:miter lim="800000"/>
            <a:headEnd/>
            <a:tailEnd/>
          </a:ln>
        </p:spPr>
      </p:pic>
      <p:graphicFrame>
        <p:nvGraphicFramePr>
          <p:cNvPr id="7" name="Object 4"/>
          <p:cNvGraphicFramePr>
            <a:graphicFrameLocks noChangeAspect="1"/>
          </p:cNvGraphicFramePr>
          <p:nvPr>
            <p:extLst/>
          </p:nvPr>
        </p:nvGraphicFramePr>
        <p:xfrm>
          <a:off x="4849713" y="1590115"/>
          <a:ext cx="608514" cy="332241"/>
        </p:xfrm>
        <a:graphic>
          <a:graphicData uri="http://schemas.openxmlformats.org/presentationml/2006/ole">
            <mc:AlternateContent xmlns:mc="http://schemas.openxmlformats.org/markup-compatibility/2006">
              <mc:Choice xmlns:v="urn:schemas-microsoft-com:vml" Requires="v">
                <p:oleObj spid="_x0000_s2141" name="Image Photo Editor" r:id="rId5" imgW="5852667" imgH="4389500" progId="MSPhotoEd.3">
                  <p:embed/>
                </p:oleObj>
              </mc:Choice>
              <mc:Fallback>
                <p:oleObj name="Image Photo Editor" r:id="rId5" imgW="5852667" imgH="4389500"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49713" y="1590115"/>
                        <a:ext cx="608514" cy="332241"/>
                      </a:xfrm>
                      <a:prstGeom prst="rect">
                        <a:avLst/>
                      </a:prstGeom>
                      <a:noFill/>
                      <a:ln>
                        <a:noFill/>
                      </a:ln>
                      <a:effectLst/>
                      <a:extLst/>
                    </p:spPr>
                  </p:pic>
                </p:oleObj>
              </mc:Fallback>
            </mc:AlternateContent>
          </a:graphicData>
        </a:graphic>
      </p:graphicFrame>
      <p:pic>
        <p:nvPicPr>
          <p:cNvPr id="8" name="Image 7" descr="Capture d’écran"/>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428042" y="1581245"/>
            <a:ext cx="608514" cy="329024"/>
          </a:xfrm>
          <a:prstGeom prst="rect">
            <a:avLst/>
          </a:prstGeom>
        </p:spPr>
      </p:pic>
      <p:pic>
        <p:nvPicPr>
          <p:cNvPr id="9" name="Image 8" descr="Capture d’écran"/>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06979" y="1574780"/>
            <a:ext cx="621927" cy="341953"/>
          </a:xfrm>
          <a:prstGeom prst="rect">
            <a:avLst/>
          </a:prstGeom>
        </p:spPr>
      </p:pic>
      <p:sp>
        <p:nvSpPr>
          <p:cNvPr id="10" name="ZoneTexte 9"/>
          <p:cNvSpPr txBox="1"/>
          <p:nvPr/>
        </p:nvSpPr>
        <p:spPr>
          <a:xfrm flipH="1">
            <a:off x="1996001" y="1951054"/>
            <a:ext cx="1472597" cy="492443"/>
          </a:xfrm>
          <a:prstGeom prst="rect">
            <a:avLst/>
          </a:prstGeom>
          <a:noFill/>
        </p:spPr>
        <p:txBody>
          <a:bodyPr wrap="square" rtlCol="0">
            <a:spAutoFit/>
          </a:bodyPr>
          <a:lstStyle/>
          <a:p>
            <a:pPr algn="ctr"/>
            <a:r>
              <a:rPr lang="fr-FR" sz="1000" b="1">
                <a:solidFill>
                  <a:prstClr val="black"/>
                </a:solidFill>
                <a:latin typeface="Arial" panose="020B0604020202020204" pitchFamily="34" charset="0"/>
                <a:cs typeface="Arial" panose="020B0604020202020204" pitchFamily="34" charset="0"/>
              </a:rPr>
              <a:t>20% de discordance</a:t>
            </a:r>
          </a:p>
          <a:p>
            <a:pPr algn="ctr"/>
            <a:r>
              <a:rPr lang="fr-FR" sz="800">
                <a:solidFill>
                  <a:prstClr val="black"/>
                </a:solidFill>
                <a:latin typeface="Arial" panose="020B0604020202020204" pitchFamily="34" charset="0"/>
                <a:cs typeface="Arial" panose="020B0604020202020204" pitchFamily="34" charset="0"/>
              </a:rPr>
              <a:t>pos. vers neg. 24%</a:t>
            </a:r>
          </a:p>
          <a:p>
            <a:pPr algn="ctr"/>
            <a:r>
              <a:rPr lang="fr-FR" sz="800">
                <a:solidFill>
                  <a:prstClr val="black"/>
                </a:solidFill>
                <a:latin typeface="Arial" panose="020B0604020202020204" pitchFamily="34" charset="0"/>
                <a:cs typeface="Arial" panose="020B0604020202020204" pitchFamily="34" charset="0"/>
              </a:rPr>
              <a:t>neg. vers pos. 14%</a:t>
            </a:r>
          </a:p>
        </p:txBody>
      </p:sp>
      <p:sp>
        <p:nvSpPr>
          <p:cNvPr id="11" name="ZoneTexte 10"/>
          <p:cNvSpPr txBox="1"/>
          <p:nvPr/>
        </p:nvSpPr>
        <p:spPr>
          <a:xfrm>
            <a:off x="2272098" y="1317822"/>
            <a:ext cx="920403" cy="246221"/>
          </a:xfrm>
          <a:prstGeom prst="rect">
            <a:avLst/>
          </a:prstGeom>
          <a:noFill/>
        </p:spPr>
        <p:txBody>
          <a:bodyPr wrap="square" rtlCol="0">
            <a:spAutoFit/>
          </a:bodyPr>
          <a:lstStyle/>
          <a:p>
            <a:pPr algn="ctr" fontAlgn="base">
              <a:spcBef>
                <a:spcPct val="0"/>
              </a:spcBef>
              <a:spcAft>
                <a:spcPct val="0"/>
              </a:spcAft>
            </a:pPr>
            <a:r>
              <a:rPr lang="fr-FR" sz="1000" b="1">
                <a:solidFill>
                  <a:srgbClr val="595959"/>
                </a:solidFill>
                <a:latin typeface="Arial" panose="020B0604020202020204" pitchFamily="34" charset="0"/>
                <a:cs typeface="Arial" panose="020B0604020202020204" pitchFamily="34" charset="0"/>
              </a:rPr>
              <a:t>RE IHC</a:t>
            </a:r>
          </a:p>
        </p:txBody>
      </p:sp>
      <p:sp>
        <p:nvSpPr>
          <p:cNvPr id="12" name="ZoneTexte 11"/>
          <p:cNvSpPr txBox="1"/>
          <p:nvPr/>
        </p:nvSpPr>
        <p:spPr>
          <a:xfrm>
            <a:off x="3657741" y="1317822"/>
            <a:ext cx="920403" cy="246221"/>
          </a:xfrm>
          <a:prstGeom prst="rect">
            <a:avLst/>
          </a:prstGeom>
          <a:noFill/>
        </p:spPr>
        <p:txBody>
          <a:bodyPr wrap="square" rtlCol="0">
            <a:spAutoFit/>
          </a:bodyPr>
          <a:lstStyle/>
          <a:p>
            <a:pPr algn="ctr" fontAlgn="base">
              <a:spcBef>
                <a:spcPct val="0"/>
              </a:spcBef>
              <a:spcAft>
                <a:spcPct val="0"/>
              </a:spcAft>
            </a:pPr>
            <a:r>
              <a:rPr lang="fr-FR" sz="1000" b="1">
                <a:solidFill>
                  <a:srgbClr val="595959"/>
                </a:solidFill>
                <a:latin typeface="Arial" panose="020B0604020202020204" pitchFamily="34" charset="0"/>
                <a:cs typeface="Arial" panose="020B0604020202020204" pitchFamily="34" charset="0"/>
              </a:rPr>
              <a:t>RP IHC</a:t>
            </a:r>
          </a:p>
        </p:txBody>
      </p:sp>
      <p:sp>
        <p:nvSpPr>
          <p:cNvPr id="13" name="ZoneTexte 12"/>
          <p:cNvSpPr txBox="1"/>
          <p:nvPr/>
        </p:nvSpPr>
        <p:spPr>
          <a:xfrm>
            <a:off x="4693769" y="1317822"/>
            <a:ext cx="920403" cy="246221"/>
          </a:xfrm>
          <a:prstGeom prst="rect">
            <a:avLst/>
          </a:prstGeom>
          <a:noFill/>
        </p:spPr>
        <p:txBody>
          <a:bodyPr wrap="square" rtlCol="0">
            <a:spAutoFit/>
          </a:bodyPr>
          <a:lstStyle/>
          <a:p>
            <a:pPr algn="ctr" fontAlgn="base">
              <a:spcBef>
                <a:spcPct val="0"/>
              </a:spcBef>
              <a:spcAft>
                <a:spcPct val="0"/>
              </a:spcAft>
            </a:pPr>
            <a:r>
              <a:rPr lang="fr-FR" sz="1000" b="1">
                <a:solidFill>
                  <a:srgbClr val="595959"/>
                </a:solidFill>
                <a:latin typeface="Arial" panose="020B0604020202020204" pitchFamily="34" charset="0"/>
                <a:cs typeface="Arial" panose="020B0604020202020204" pitchFamily="34" charset="0"/>
              </a:rPr>
              <a:t>HER2 IHC</a:t>
            </a:r>
          </a:p>
        </p:txBody>
      </p:sp>
      <p:sp>
        <p:nvSpPr>
          <p:cNvPr id="14" name="ZoneTexte 13"/>
          <p:cNvSpPr txBox="1"/>
          <p:nvPr/>
        </p:nvSpPr>
        <p:spPr>
          <a:xfrm>
            <a:off x="5564073" y="1317822"/>
            <a:ext cx="920403" cy="246221"/>
          </a:xfrm>
          <a:prstGeom prst="rect">
            <a:avLst/>
          </a:prstGeom>
          <a:noFill/>
        </p:spPr>
        <p:txBody>
          <a:bodyPr wrap="square" rtlCol="0">
            <a:spAutoFit/>
          </a:bodyPr>
          <a:lstStyle/>
          <a:p>
            <a:pPr algn="ctr" fontAlgn="base">
              <a:spcBef>
                <a:spcPct val="0"/>
              </a:spcBef>
              <a:spcAft>
                <a:spcPct val="0"/>
              </a:spcAft>
            </a:pPr>
            <a:r>
              <a:rPr lang="fr-FR" sz="1000" b="1">
                <a:solidFill>
                  <a:srgbClr val="595959"/>
                </a:solidFill>
                <a:latin typeface="Arial" panose="020B0604020202020204" pitchFamily="34" charset="0"/>
                <a:cs typeface="Arial" panose="020B0604020202020204" pitchFamily="34" charset="0"/>
              </a:rPr>
              <a:t>HER2 FISH</a:t>
            </a:r>
          </a:p>
        </p:txBody>
      </p:sp>
      <p:sp>
        <p:nvSpPr>
          <p:cNvPr id="15" name="Textfeld 23"/>
          <p:cNvSpPr txBox="1"/>
          <p:nvPr/>
        </p:nvSpPr>
        <p:spPr>
          <a:xfrm>
            <a:off x="3392662" y="1946059"/>
            <a:ext cx="1450561" cy="492443"/>
          </a:xfrm>
          <a:prstGeom prst="rect">
            <a:avLst/>
          </a:prstGeom>
          <a:noFill/>
        </p:spPr>
        <p:txBody>
          <a:bodyPr wrap="square" rtlCol="0">
            <a:spAutoFit/>
          </a:bodyPr>
          <a:lstStyle/>
          <a:p>
            <a:pPr algn="ctr"/>
            <a:r>
              <a:rPr lang="fr-FR" sz="1000" b="1">
                <a:solidFill>
                  <a:prstClr val="black"/>
                </a:solidFill>
                <a:latin typeface="Arial" panose="020B0604020202020204" pitchFamily="34" charset="0"/>
                <a:cs typeface="Arial" panose="020B0604020202020204" pitchFamily="34" charset="0"/>
              </a:rPr>
              <a:t>33% de discordance</a:t>
            </a:r>
          </a:p>
          <a:p>
            <a:pPr algn="ctr"/>
            <a:r>
              <a:rPr lang="fr-FR" sz="800">
                <a:solidFill>
                  <a:prstClr val="black"/>
                </a:solidFill>
                <a:latin typeface="Arial" panose="020B0604020202020204" pitchFamily="34" charset="0"/>
                <a:cs typeface="Arial" panose="020B0604020202020204" pitchFamily="34" charset="0"/>
              </a:rPr>
              <a:t>pos. vers neg. 46%</a:t>
            </a:r>
          </a:p>
          <a:p>
            <a:pPr algn="ctr"/>
            <a:r>
              <a:rPr lang="fr-FR" sz="800">
                <a:solidFill>
                  <a:prstClr val="black"/>
                </a:solidFill>
                <a:latin typeface="Arial" panose="020B0604020202020204" pitchFamily="34" charset="0"/>
                <a:cs typeface="Arial" panose="020B0604020202020204" pitchFamily="34" charset="0"/>
              </a:rPr>
              <a:t>neg. vers pos. 15%</a:t>
            </a:r>
            <a:endParaRPr lang="fr-FR" sz="1000">
              <a:solidFill>
                <a:prstClr val="black"/>
              </a:solidFill>
              <a:latin typeface="Arial" panose="020B0604020202020204" pitchFamily="34" charset="0"/>
              <a:cs typeface="Arial" panose="020B0604020202020204" pitchFamily="34" charset="0"/>
            </a:endParaRPr>
          </a:p>
        </p:txBody>
      </p:sp>
      <p:sp>
        <p:nvSpPr>
          <p:cNvPr id="16" name="ZoneTexte 15"/>
          <p:cNvSpPr txBox="1"/>
          <p:nvPr/>
        </p:nvSpPr>
        <p:spPr>
          <a:xfrm>
            <a:off x="4950690" y="1962085"/>
            <a:ext cx="1477139" cy="492443"/>
          </a:xfrm>
          <a:prstGeom prst="rect">
            <a:avLst/>
          </a:prstGeom>
          <a:noFill/>
        </p:spPr>
        <p:txBody>
          <a:bodyPr wrap="square" rtlCol="0">
            <a:spAutoFit/>
          </a:bodyPr>
          <a:lstStyle/>
          <a:p>
            <a:pPr algn="ctr"/>
            <a:r>
              <a:rPr lang="fr-FR" sz="1000" b="1">
                <a:solidFill>
                  <a:prstClr val="black"/>
                </a:solidFill>
                <a:latin typeface="Arial" panose="020B0604020202020204" pitchFamily="34" charset="0"/>
                <a:cs typeface="Arial" panose="020B0604020202020204" pitchFamily="34" charset="0"/>
              </a:rPr>
              <a:t>8% de discordance</a:t>
            </a:r>
          </a:p>
          <a:p>
            <a:pPr algn="ctr"/>
            <a:r>
              <a:rPr lang="fr-FR" sz="800">
                <a:solidFill>
                  <a:prstClr val="black"/>
                </a:solidFill>
                <a:latin typeface="Arial" panose="020B0604020202020204" pitchFamily="34" charset="0"/>
                <a:cs typeface="Arial" panose="020B0604020202020204" pitchFamily="34" charset="0"/>
              </a:rPr>
              <a:t>pos. vers neg. 13%</a:t>
            </a:r>
          </a:p>
          <a:p>
            <a:pPr algn="ctr"/>
            <a:r>
              <a:rPr lang="fr-FR" sz="800">
                <a:solidFill>
                  <a:prstClr val="black"/>
                </a:solidFill>
                <a:latin typeface="Arial" panose="020B0604020202020204" pitchFamily="34" charset="0"/>
                <a:cs typeface="Arial" panose="020B0604020202020204" pitchFamily="34" charset="0"/>
              </a:rPr>
              <a:t>neg.vers pos. 5%</a:t>
            </a:r>
          </a:p>
        </p:txBody>
      </p:sp>
      <p:pic>
        <p:nvPicPr>
          <p:cNvPr id="17" name="Image 2"/>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533949" y="1609898"/>
            <a:ext cx="906746" cy="37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ZoneTexte 17"/>
          <p:cNvSpPr txBox="1"/>
          <p:nvPr/>
        </p:nvSpPr>
        <p:spPr>
          <a:xfrm>
            <a:off x="5555980" y="3425766"/>
            <a:ext cx="2944839" cy="553998"/>
          </a:xfrm>
          <a:prstGeom prst="rect">
            <a:avLst/>
          </a:prstGeom>
          <a:noFill/>
        </p:spPr>
        <p:txBody>
          <a:bodyPr wrap="square" rtlCol="0">
            <a:spAutoFit/>
          </a:bodyPr>
          <a:lstStyle/>
          <a:p>
            <a:pPr algn="ctr"/>
            <a:r>
              <a:rPr lang="fr-FR" sz="1000">
                <a:solidFill>
                  <a:prstClr val="black"/>
                </a:solidFill>
                <a:latin typeface="Arial" panose="020B0604020202020204" pitchFamily="34" charset="0"/>
                <a:cs typeface="Arial" panose="020B0604020202020204" pitchFamily="34" charset="0"/>
              </a:rPr>
              <a:t>Cellules immunitaires&gt;&gt; cellules cancéreuses</a:t>
            </a:r>
          </a:p>
          <a:p>
            <a:pPr algn="ctr"/>
            <a:r>
              <a:rPr lang="fr-FR" sz="1000">
                <a:solidFill>
                  <a:prstClr val="black"/>
                </a:solidFill>
                <a:latin typeface="Arial" panose="020B0604020202020204" pitchFamily="34" charset="0"/>
                <a:cs typeface="Arial" panose="020B0604020202020204" pitchFamily="34" charset="0"/>
              </a:rPr>
              <a:t>TNBC&gt;HER2+&gt;luminal</a:t>
            </a:r>
          </a:p>
          <a:p>
            <a:pPr algn="ctr"/>
            <a:r>
              <a:rPr lang="fr-FR" sz="1000">
                <a:solidFill>
                  <a:prstClr val="black"/>
                </a:solidFill>
                <a:latin typeface="Arial" panose="020B0604020202020204" pitchFamily="34" charset="0"/>
                <a:cs typeface="Arial" panose="020B0604020202020204" pitchFamily="34" charset="0"/>
              </a:rPr>
              <a:t>IC≥1% comme éligibilité pour immunothérapie</a:t>
            </a:r>
          </a:p>
        </p:txBody>
      </p:sp>
      <p:sp>
        <p:nvSpPr>
          <p:cNvPr id="19" name="ZoneTexte 18"/>
          <p:cNvSpPr txBox="1"/>
          <p:nvPr/>
        </p:nvSpPr>
        <p:spPr>
          <a:xfrm>
            <a:off x="1218918" y="3341010"/>
            <a:ext cx="1922020" cy="707886"/>
          </a:xfrm>
          <a:prstGeom prst="rect">
            <a:avLst/>
          </a:prstGeom>
          <a:noFill/>
        </p:spPr>
        <p:txBody>
          <a:bodyPr wrap="square" rtlCol="0">
            <a:spAutoFit/>
          </a:bodyPr>
          <a:lstStyle/>
          <a:p>
            <a:pPr algn="ctr"/>
            <a:r>
              <a:rPr lang="fr-FR" sz="1000" dirty="0">
                <a:solidFill>
                  <a:prstClr val="black"/>
                </a:solidFill>
                <a:latin typeface="Arial" panose="020B0604020202020204" pitchFamily="34" charset="0"/>
                <a:cs typeface="Arial" panose="020B0604020202020204" pitchFamily="34" charset="0"/>
              </a:rPr>
              <a:t># 40% </a:t>
            </a:r>
          </a:p>
          <a:p>
            <a:pPr algn="ctr"/>
            <a:r>
              <a:rPr lang="fr-FR" sz="1000" dirty="0">
                <a:solidFill>
                  <a:prstClr val="black"/>
                </a:solidFill>
                <a:latin typeface="Arial" panose="020B0604020202020204" pitchFamily="34" charset="0"/>
                <a:cs typeface="Arial" panose="020B0604020202020204" pitchFamily="34" charset="0"/>
              </a:rPr>
              <a:t>(plutôt stable entre tumeur primitive et méta)</a:t>
            </a:r>
          </a:p>
          <a:p>
            <a:pPr algn="ctr"/>
            <a:r>
              <a:rPr lang="fr-FR" sz="1000" dirty="0">
                <a:solidFill>
                  <a:prstClr val="black"/>
                </a:solidFill>
                <a:latin typeface="Arial" panose="020B0604020202020204" pitchFamily="34" charset="0"/>
                <a:cs typeface="Arial" panose="020B0604020202020204" pitchFamily="34" charset="0"/>
              </a:rPr>
              <a:t>PIK3CA </a:t>
            </a:r>
            <a:r>
              <a:rPr lang="fr-FR" sz="1000" dirty="0" err="1">
                <a:solidFill>
                  <a:prstClr val="black"/>
                </a:solidFill>
                <a:latin typeface="Arial" panose="020B0604020202020204" pitchFamily="34" charset="0"/>
                <a:cs typeface="Arial" panose="020B0604020202020204" pitchFamily="34" charset="0"/>
              </a:rPr>
              <a:t>inhibitors</a:t>
            </a:r>
            <a:endParaRPr lang="fr-FR" sz="1000" dirty="0">
              <a:solidFill>
                <a:prstClr val="black"/>
              </a:solidFill>
              <a:latin typeface="Arial" panose="020B0604020202020204" pitchFamily="34" charset="0"/>
              <a:cs typeface="Arial" panose="020B0604020202020204" pitchFamily="34" charset="0"/>
            </a:endParaRPr>
          </a:p>
        </p:txBody>
      </p:sp>
      <p:sp>
        <p:nvSpPr>
          <p:cNvPr id="20" name="ZoneTexte 19"/>
          <p:cNvSpPr txBox="1"/>
          <p:nvPr/>
        </p:nvSpPr>
        <p:spPr>
          <a:xfrm>
            <a:off x="3192501" y="3341010"/>
            <a:ext cx="1922020" cy="707886"/>
          </a:xfrm>
          <a:prstGeom prst="rect">
            <a:avLst/>
          </a:prstGeom>
          <a:noFill/>
        </p:spPr>
        <p:txBody>
          <a:bodyPr wrap="square" rtlCol="0">
            <a:spAutoFit/>
          </a:bodyPr>
          <a:lstStyle/>
          <a:p>
            <a:pPr algn="ctr"/>
            <a:r>
              <a:rPr lang="fr-FR" sz="1000" dirty="0">
                <a:solidFill>
                  <a:prstClr val="black"/>
                </a:solidFill>
                <a:latin typeface="Arial" panose="020B0604020202020204" pitchFamily="34" charset="0"/>
                <a:cs typeface="Arial" panose="020B0604020202020204" pitchFamily="34" charset="0"/>
              </a:rPr>
              <a:t># 20-40% au cours de la maladie métastatique</a:t>
            </a:r>
          </a:p>
          <a:p>
            <a:pPr algn="ctr"/>
            <a:r>
              <a:rPr lang="fr-FR" sz="1000" dirty="0">
                <a:solidFill>
                  <a:prstClr val="black"/>
                </a:solidFill>
                <a:latin typeface="Arial" panose="020B0604020202020204" pitchFamily="34" charset="0"/>
                <a:cs typeface="Arial" panose="020B0604020202020204" pitchFamily="34" charset="0"/>
              </a:rPr>
              <a:t>Pression de sélection avec IA</a:t>
            </a:r>
          </a:p>
          <a:p>
            <a:pPr algn="ctr"/>
            <a:r>
              <a:rPr lang="fr-FR" sz="1000" dirty="0">
                <a:solidFill>
                  <a:prstClr val="black"/>
                </a:solidFill>
                <a:latin typeface="Arial" panose="020B0604020202020204" pitchFamily="34" charset="0"/>
                <a:cs typeface="Arial" panose="020B0604020202020204" pitchFamily="34" charset="0"/>
              </a:rPr>
              <a:t>Résistance aux IA</a:t>
            </a:r>
          </a:p>
        </p:txBody>
      </p:sp>
      <p:pic>
        <p:nvPicPr>
          <p:cNvPr id="22" name="Image 21" descr="Capture d’écran"/>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465674" y="2974379"/>
            <a:ext cx="786919" cy="422606"/>
          </a:xfrm>
          <a:prstGeom prst="rect">
            <a:avLst/>
          </a:prstGeom>
        </p:spPr>
      </p:pic>
      <p:sp>
        <p:nvSpPr>
          <p:cNvPr id="26" name="ZoneTexte 25"/>
          <p:cNvSpPr txBox="1"/>
          <p:nvPr/>
        </p:nvSpPr>
        <p:spPr>
          <a:xfrm>
            <a:off x="1302624" y="3007101"/>
            <a:ext cx="1643612" cy="630942"/>
          </a:xfrm>
          <a:prstGeom prst="rect">
            <a:avLst/>
          </a:prstGeom>
          <a:noFill/>
        </p:spPr>
        <p:txBody>
          <a:bodyPr wrap="square" rtlCol="0">
            <a:spAutoFit/>
          </a:bodyPr>
          <a:lstStyle/>
          <a:p>
            <a:pPr algn="ctr">
              <a:lnSpc>
                <a:spcPts val="1400"/>
              </a:lnSpc>
            </a:pPr>
            <a:r>
              <a:rPr lang="fr-FR" sz="1300" b="1" dirty="0">
                <a:solidFill>
                  <a:srgbClr val="595959"/>
                </a:solidFill>
                <a:latin typeface="Arial" panose="020B0604020202020204" pitchFamily="34" charset="0"/>
                <a:cs typeface="Arial" panose="020B0604020202020204" pitchFamily="34" charset="0"/>
              </a:rPr>
              <a:t>  mutations </a:t>
            </a:r>
          </a:p>
          <a:p>
            <a:pPr algn="ctr">
              <a:lnSpc>
                <a:spcPts val="1400"/>
              </a:lnSpc>
            </a:pPr>
            <a:r>
              <a:rPr lang="fr-FR" sz="1300" b="1" i="1" dirty="0">
                <a:solidFill>
                  <a:srgbClr val="595959"/>
                </a:solidFill>
                <a:latin typeface="Arial" panose="020B0604020202020204" pitchFamily="34" charset="0"/>
                <a:cs typeface="Arial" panose="020B0604020202020204" pitchFamily="34" charset="0"/>
              </a:rPr>
              <a:t>PIK3CA</a:t>
            </a:r>
            <a:r>
              <a:rPr lang="fr-FR" sz="1300" b="1" dirty="0">
                <a:solidFill>
                  <a:srgbClr val="595959"/>
                </a:solidFill>
                <a:latin typeface="Arial" panose="020B0604020202020204" pitchFamily="34" charset="0"/>
                <a:cs typeface="Arial" panose="020B0604020202020204" pitchFamily="34" charset="0"/>
              </a:rPr>
              <a:t> </a:t>
            </a:r>
            <a:br>
              <a:rPr lang="fr-FR" sz="1300" b="1" dirty="0">
                <a:solidFill>
                  <a:srgbClr val="595959"/>
                </a:solidFill>
                <a:latin typeface="Arial" panose="020B0604020202020204" pitchFamily="34" charset="0"/>
                <a:cs typeface="Arial" panose="020B0604020202020204" pitchFamily="34" charset="0"/>
              </a:rPr>
            </a:br>
            <a:endParaRPr lang="fr-FR" sz="1300" b="1" dirty="0">
              <a:solidFill>
                <a:srgbClr val="595959"/>
              </a:solidFill>
              <a:latin typeface="Arial" panose="020B0604020202020204" pitchFamily="34" charset="0"/>
              <a:cs typeface="Arial" panose="020B0604020202020204" pitchFamily="34" charset="0"/>
            </a:endParaRPr>
          </a:p>
        </p:txBody>
      </p:sp>
      <p:sp>
        <p:nvSpPr>
          <p:cNvPr id="27" name="ZoneTexte 26"/>
          <p:cNvSpPr txBox="1"/>
          <p:nvPr/>
        </p:nvSpPr>
        <p:spPr>
          <a:xfrm>
            <a:off x="3541761" y="3007101"/>
            <a:ext cx="1223500" cy="451406"/>
          </a:xfrm>
          <a:prstGeom prst="rect">
            <a:avLst/>
          </a:prstGeom>
          <a:noFill/>
        </p:spPr>
        <p:txBody>
          <a:bodyPr wrap="square" rtlCol="0">
            <a:spAutoFit/>
          </a:bodyPr>
          <a:lstStyle/>
          <a:p>
            <a:pPr algn="ctr">
              <a:lnSpc>
                <a:spcPts val="1400"/>
              </a:lnSpc>
            </a:pPr>
            <a:r>
              <a:rPr lang="fr-FR" sz="1300" b="1">
                <a:solidFill>
                  <a:srgbClr val="595959"/>
                </a:solidFill>
                <a:latin typeface="Arial" panose="020B0604020202020204" pitchFamily="34" charset="0"/>
                <a:cs typeface="Arial" panose="020B0604020202020204" pitchFamily="34" charset="0"/>
              </a:rPr>
              <a:t>mutations </a:t>
            </a:r>
          </a:p>
          <a:p>
            <a:pPr algn="ctr">
              <a:lnSpc>
                <a:spcPts val="1400"/>
              </a:lnSpc>
            </a:pPr>
            <a:r>
              <a:rPr lang="fr-FR" sz="1300" b="1">
                <a:solidFill>
                  <a:srgbClr val="595959"/>
                </a:solidFill>
                <a:latin typeface="Arial" panose="020B0604020202020204" pitchFamily="34" charset="0"/>
                <a:cs typeface="Arial" panose="020B0604020202020204" pitchFamily="34" charset="0"/>
              </a:rPr>
              <a:t>ESR1</a:t>
            </a:r>
          </a:p>
        </p:txBody>
      </p:sp>
      <p:sp>
        <p:nvSpPr>
          <p:cNvPr id="28" name="ZoneTexte 27"/>
          <p:cNvSpPr txBox="1"/>
          <p:nvPr/>
        </p:nvSpPr>
        <p:spPr>
          <a:xfrm>
            <a:off x="5686263" y="3119402"/>
            <a:ext cx="779412" cy="292388"/>
          </a:xfrm>
          <a:prstGeom prst="rect">
            <a:avLst/>
          </a:prstGeom>
          <a:noFill/>
        </p:spPr>
        <p:txBody>
          <a:bodyPr wrap="square" rtlCol="0">
            <a:spAutoFit/>
          </a:bodyPr>
          <a:lstStyle/>
          <a:p>
            <a:r>
              <a:rPr lang="fr-FR" sz="1300" b="1">
                <a:solidFill>
                  <a:srgbClr val="595959"/>
                </a:solidFill>
                <a:latin typeface="Arial" panose="020B0604020202020204" pitchFamily="34" charset="0"/>
                <a:cs typeface="Arial" panose="020B0604020202020204" pitchFamily="34" charset="0"/>
              </a:rPr>
              <a:t>PDL-1</a:t>
            </a:r>
          </a:p>
        </p:txBody>
      </p:sp>
      <p:pic>
        <p:nvPicPr>
          <p:cNvPr id="33" name="Image 2"/>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5722885" y="4159570"/>
            <a:ext cx="906746" cy="37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ZoneTexte 36"/>
          <p:cNvSpPr txBox="1"/>
          <p:nvPr/>
        </p:nvSpPr>
        <p:spPr>
          <a:xfrm>
            <a:off x="5673042" y="4487133"/>
            <a:ext cx="1691770" cy="523220"/>
          </a:xfrm>
          <a:prstGeom prst="rect">
            <a:avLst/>
          </a:prstGeom>
          <a:noFill/>
        </p:spPr>
        <p:txBody>
          <a:bodyPr wrap="square" rtlCol="0">
            <a:spAutoFit/>
          </a:bodyPr>
          <a:lstStyle/>
          <a:p>
            <a:r>
              <a:rPr lang="fr-FR" sz="1400">
                <a:solidFill>
                  <a:prstClr val="black"/>
                </a:solidFill>
                <a:latin typeface="Arial" panose="020B0604020202020204" pitchFamily="34" charset="0"/>
                <a:cs typeface="Arial" panose="020B0604020202020204" pitchFamily="34" charset="0"/>
              </a:rPr>
              <a:t>Germinal </a:t>
            </a:r>
            <a:r>
              <a:rPr lang="fr-FR" sz="1400" i="1">
                <a:solidFill>
                  <a:prstClr val="black"/>
                </a:solidFill>
                <a:latin typeface="Arial" panose="020B0604020202020204" pitchFamily="34" charset="0"/>
                <a:cs typeface="Arial" panose="020B0604020202020204" pitchFamily="34" charset="0"/>
              </a:rPr>
              <a:t>BRCA</a:t>
            </a:r>
            <a:r>
              <a:rPr lang="fr-FR" sz="1400">
                <a:solidFill>
                  <a:prstClr val="black"/>
                </a:solidFill>
                <a:latin typeface="Arial" panose="020B0604020202020204" pitchFamily="34" charset="0"/>
                <a:cs typeface="Arial" panose="020B0604020202020204" pitchFamily="34" charset="0"/>
              </a:rPr>
              <a:t> testing PARPi</a:t>
            </a:r>
          </a:p>
        </p:txBody>
      </p:sp>
      <p:sp>
        <p:nvSpPr>
          <p:cNvPr id="38" name="ZoneTexte 37"/>
          <p:cNvSpPr txBox="1"/>
          <p:nvPr/>
        </p:nvSpPr>
        <p:spPr>
          <a:xfrm>
            <a:off x="6533949" y="2081194"/>
            <a:ext cx="1224596" cy="369332"/>
          </a:xfrm>
          <a:prstGeom prst="rect">
            <a:avLst/>
          </a:prstGeom>
          <a:noFill/>
        </p:spPr>
        <p:txBody>
          <a:bodyPr wrap="square" rtlCol="0">
            <a:spAutoFit/>
          </a:bodyPr>
          <a:lstStyle/>
          <a:p>
            <a:r>
              <a:rPr lang="fr-FR" sz="900">
                <a:solidFill>
                  <a:prstClr val="black"/>
                </a:solidFill>
                <a:latin typeface="Arial" panose="020B0604020202020204" pitchFamily="34" charset="0"/>
                <a:cs typeface="Arial" panose="020B0604020202020204" pitchFamily="34" charset="0"/>
              </a:rPr>
              <a:t>Tumor </a:t>
            </a:r>
            <a:r>
              <a:rPr lang="fr-FR" sz="900" i="1">
                <a:solidFill>
                  <a:prstClr val="black"/>
                </a:solidFill>
                <a:latin typeface="Arial" panose="020B0604020202020204" pitchFamily="34" charset="0"/>
                <a:cs typeface="Arial" panose="020B0604020202020204" pitchFamily="34" charset="0"/>
              </a:rPr>
              <a:t>BRCA</a:t>
            </a:r>
            <a:r>
              <a:rPr lang="fr-FR" sz="900">
                <a:solidFill>
                  <a:prstClr val="black"/>
                </a:solidFill>
                <a:latin typeface="Arial" panose="020B0604020202020204" pitchFamily="34" charset="0"/>
                <a:cs typeface="Arial" panose="020B0604020202020204" pitchFamily="34" charset="0"/>
              </a:rPr>
              <a:t> testing PARPi</a:t>
            </a:r>
          </a:p>
        </p:txBody>
      </p:sp>
      <p:cxnSp>
        <p:nvCxnSpPr>
          <p:cNvPr id="46" name="Connecteur droit avec flèche 45"/>
          <p:cNvCxnSpPr/>
          <p:nvPr/>
        </p:nvCxnSpPr>
        <p:spPr>
          <a:xfrm flipH="1" flipV="1">
            <a:off x="1468582" y="1067863"/>
            <a:ext cx="2670264" cy="1"/>
          </a:xfrm>
          <a:prstGeom prst="straightConnector1">
            <a:avLst/>
          </a:prstGeom>
          <a:ln w="19050">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Connecteur droit avec flèche 54"/>
          <p:cNvCxnSpPr/>
          <p:nvPr/>
        </p:nvCxnSpPr>
        <p:spPr>
          <a:xfrm>
            <a:off x="4193805" y="4392592"/>
            <a:ext cx="1142912" cy="0"/>
          </a:xfrm>
          <a:prstGeom prst="straightConnector1">
            <a:avLst/>
          </a:prstGeom>
          <a:ln w="19050">
            <a:solidFill>
              <a:srgbClr val="0070C0"/>
            </a:solidFill>
            <a:tailEnd type="triangle" w="lg" len="lg"/>
          </a:ln>
        </p:spPr>
        <p:style>
          <a:lnRef idx="1">
            <a:schemeClr val="accent1"/>
          </a:lnRef>
          <a:fillRef idx="0">
            <a:schemeClr val="accent1"/>
          </a:fillRef>
          <a:effectRef idx="0">
            <a:schemeClr val="accent1"/>
          </a:effectRef>
          <a:fontRef idx="minor">
            <a:schemeClr val="tx1"/>
          </a:fontRef>
        </p:style>
      </p:cxnSp>
      <p:sp>
        <p:nvSpPr>
          <p:cNvPr id="45" name="ZoneTexte 44"/>
          <p:cNvSpPr txBox="1"/>
          <p:nvPr/>
        </p:nvSpPr>
        <p:spPr>
          <a:xfrm>
            <a:off x="6748121" y="914996"/>
            <a:ext cx="1887879" cy="307777"/>
          </a:xfrm>
          <a:prstGeom prst="rect">
            <a:avLst/>
          </a:prstGeom>
          <a:noFill/>
        </p:spPr>
        <p:txBody>
          <a:bodyPr wrap="square" rtlCol="0" anchor="ctr">
            <a:spAutoFit/>
          </a:bodyPr>
          <a:lstStyle/>
          <a:p>
            <a:r>
              <a:rPr lang="fr-FR" sz="1400" b="1">
                <a:solidFill>
                  <a:srgbClr val="1F497D"/>
                </a:solidFill>
                <a:latin typeface="Arial" panose="020B0604020202020204" pitchFamily="34" charset="0"/>
                <a:cs typeface="Arial" panose="020B0604020202020204" pitchFamily="34" charset="0"/>
              </a:rPr>
              <a:t>EN MÉTASTATIQUE </a:t>
            </a:r>
          </a:p>
        </p:txBody>
      </p:sp>
      <p:sp>
        <p:nvSpPr>
          <p:cNvPr id="23" name="ZoneTexte 22"/>
          <p:cNvSpPr txBox="1"/>
          <p:nvPr/>
        </p:nvSpPr>
        <p:spPr>
          <a:xfrm>
            <a:off x="2843885" y="2518958"/>
            <a:ext cx="888666" cy="292388"/>
          </a:xfrm>
          <a:prstGeom prst="rect">
            <a:avLst/>
          </a:prstGeom>
          <a:solidFill>
            <a:schemeClr val="bg1"/>
          </a:solidFill>
          <a:ln w="28575">
            <a:solidFill>
              <a:srgbClr val="0070C0"/>
            </a:solidFill>
          </a:ln>
        </p:spPr>
        <p:txBody>
          <a:bodyPr wrap="square" rtlCol="0">
            <a:spAutoFit/>
          </a:bodyPr>
          <a:lstStyle/>
          <a:p>
            <a:pPr algn="ctr"/>
            <a:r>
              <a:rPr lang="fr-FR" sz="1300" b="1">
                <a:solidFill>
                  <a:srgbClr val="1F497D"/>
                </a:solidFill>
                <a:latin typeface="Arial" panose="020B0604020202020204" pitchFamily="34" charset="0"/>
                <a:cs typeface="Arial" panose="020B0604020202020204" pitchFamily="34" charset="0"/>
              </a:rPr>
              <a:t>Luminal </a:t>
            </a:r>
          </a:p>
        </p:txBody>
      </p:sp>
      <p:sp>
        <p:nvSpPr>
          <p:cNvPr id="24" name="ZoneTexte 23"/>
          <p:cNvSpPr txBox="1"/>
          <p:nvPr/>
        </p:nvSpPr>
        <p:spPr>
          <a:xfrm>
            <a:off x="4510458" y="2518958"/>
            <a:ext cx="888666" cy="292388"/>
          </a:xfrm>
          <a:prstGeom prst="rect">
            <a:avLst/>
          </a:prstGeom>
          <a:solidFill>
            <a:schemeClr val="bg1"/>
          </a:solidFill>
          <a:ln w="28575">
            <a:solidFill>
              <a:srgbClr val="FF6699"/>
            </a:solidFill>
          </a:ln>
        </p:spPr>
        <p:txBody>
          <a:bodyPr wrap="square" rtlCol="0">
            <a:spAutoFit/>
          </a:bodyPr>
          <a:lstStyle/>
          <a:p>
            <a:pPr algn="ctr"/>
            <a:r>
              <a:rPr lang="fr-FR" sz="1300" b="1">
                <a:solidFill>
                  <a:srgbClr val="960059">
                    <a:lumMod val="60000"/>
                    <a:lumOff val="40000"/>
                  </a:srgbClr>
                </a:solidFill>
                <a:latin typeface="Arial" panose="020B0604020202020204" pitchFamily="34" charset="0"/>
                <a:cs typeface="Arial" panose="020B0604020202020204" pitchFamily="34" charset="0"/>
              </a:rPr>
              <a:t>HER2+</a:t>
            </a:r>
          </a:p>
        </p:txBody>
      </p:sp>
      <p:pic>
        <p:nvPicPr>
          <p:cNvPr id="21" name="Image 20" descr="Capture d’écran"/>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46236" y="3950983"/>
            <a:ext cx="354818" cy="816234"/>
          </a:xfrm>
          <a:prstGeom prst="rect">
            <a:avLst/>
          </a:prstGeom>
          <a:solidFill>
            <a:schemeClr val="bg1"/>
          </a:solidFill>
        </p:spPr>
      </p:pic>
      <p:sp>
        <p:nvSpPr>
          <p:cNvPr id="51" name="Forme libre 50"/>
          <p:cNvSpPr/>
          <p:nvPr/>
        </p:nvSpPr>
        <p:spPr>
          <a:xfrm>
            <a:off x="1468582" y="1136073"/>
            <a:ext cx="286326" cy="1983329"/>
          </a:xfrm>
          <a:custGeom>
            <a:avLst/>
            <a:gdLst>
              <a:gd name="connsiteX0" fmla="*/ 0 w 600363"/>
              <a:gd name="connsiteY0" fmla="*/ 0 h 1597891"/>
              <a:gd name="connsiteX1" fmla="*/ 0 w 600363"/>
              <a:gd name="connsiteY1" fmla="*/ 1597891 h 1597891"/>
              <a:gd name="connsiteX2" fmla="*/ 600363 w 600363"/>
              <a:gd name="connsiteY2" fmla="*/ 1597891 h 1597891"/>
            </a:gdLst>
            <a:ahLst/>
            <a:cxnLst>
              <a:cxn ang="0">
                <a:pos x="connsiteX0" y="connsiteY0"/>
              </a:cxn>
              <a:cxn ang="0">
                <a:pos x="connsiteX1" y="connsiteY1"/>
              </a:cxn>
              <a:cxn ang="0">
                <a:pos x="connsiteX2" y="connsiteY2"/>
              </a:cxn>
            </a:cxnLst>
            <a:rect l="l" t="t" r="r" b="b"/>
            <a:pathLst>
              <a:path w="600363" h="1597891">
                <a:moveTo>
                  <a:pt x="0" y="0"/>
                </a:moveTo>
                <a:lnTo>
                  <a:pt x="0" y="1597891"/>
                </a:lnTo>
                <a:lnTo>
                  <a:pt x="600363" y="1597891"/>
                </a:lnTo>
              </a:path>
            </a:pathLst>
          </a:custGeom>
          <a:ln w="19050">
            <a:solidFill>
              <a:srgbClr val="0070C0"/>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solidFill>
                <a:prstClr val="black"/>
              </a:solidFill>
            </a:endParaRPr>
          </a:p>
        </p:txBody>
      </p:sp>
      <p:cxnSp>
        <p:nvCxnSpPr>
          <p:cNvPr id="61" name="Connecteur droit avec flèche 60"/>
          <p:cNvCxnSpPr/>
          <p:nvPr/>
        </p:nvCxnSpPr>
        <p:spPr>
          <a:xfrm>
            <a:off x="6330276" y="2725201"/>
            <a:ext cx="0" cy="421491"/>
          </a:xfrm>
          <a:prstGeom prst="straightConnector1">
            <a:avLst/>
          </a:prstGeom>
          <a:ln w="19050">
            <a:solidFill>
              <a:schemeClr val="accent2"/>
            </a:solidFill>
            <a:tailEnd type="triangle" w="lg" len="lg"/>
          </a:ln>
        </p:spPr>
        <p:style>
          <a:lnRef idx="1">
            <a:schemeClr val="accent1"/>
          </a:lnRef>
          <a:fillRef idx="0">
            <a:schemeClr val="accent1"/>
          </a:fillRef>
          <a:effectRef idx="0">
            <a:schemeClr val="accent1"/>
          </a:effectRef>
          <a:fontRef idx="minor">
            <a:schemeClr val="tx1"/>
          </a:fontRef>
        </p:style>
      </p:cxnSp>
      <p:sp>
        <p:nvSpPr>
          <p:cNvPr id="25" name="ZoneTexte 24"/>
          <p:cNvSpPr txBox="1"/>
          <p:nvPr/>
        </p:nvSpPr>
        <p:spPr>
          <a:xfrm>
            <a:off x="5624020" y="2518958"/>
            <a:ext cx="1491181" cy="292388"/>
          </a:xfrm>
          <a:prstGeom prst="rect">
            <a:avLst/>
          </a:prstGeom>
          <a:solidFill>
            <a:schemeClr val="bg1"/>
          </a:solidFill>
          <a:ln w="28575">
            <a:solidFill>
              <a:schemeClr val="accent2"/>
            </a:solidFill>
          </a:ln>
        </p:spPr>
        <p:txBody>
          <a:bodyPr wrap="square" rtlCol="0">
            <a:spAutoFit/>
          </a:bodyPr>
          <a:lstStyle/>
          <a:p>
            <a:pPr algn="ctr"/>
            <a:r>
              <a:rPr lang="fr-FR" sz="1300" b="1">
                <a:solidFill>
                  <a:srgbClr val="CC3300"/>
                </a:solidFill>
                <a:latin typeface="Arial" panose="020B0604020202020204" pitchFamily="34" charset="0"/>
                <a:cs typeface="Arial" panose="020B0604020202020204" pitchFamily="34" charset="0"/>
              </a:rPr>
              <a:t>Triple negative</a:t>
            </a:r>
          </a:p>
        </p:txBody>
      </p:sp>
      <p:cxnSp>
        <p:nvCxnSpPr>
          <p:cNvPr id="64" name="Connecteur droit avec flèche 63"/>
          <p:cNvCxnSpPr/>
          <p:nvPr/>
        </p:nvCxnSpPr>
        <p:spPr>
          <a:xfrm>
            <a:off x="4193805" y="4579905"/>
            <a:ext cx="1142912" cy="0"/>
          </a:xfrm>
          <a:prstGeom prst="straightConnector1">
            <a:avLst/>
          </a:prstGeom>
          <a:ln w="19050">
            <a:solidFill>
              <a:schemeClr val="accent6">
                <a:lumMod val="60000"/>
                <a:lumOff val="40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5" name="Connecteur droit avec flèche 64"/>
          <p:cNvCxnSpPr/>
          <p:nvPr/>
        </p:nvCxnSpPr>
        <p:spPr>
          <a:xfrm>
            <a:off x="4193805" y="4767217"/>
            <a:ext cx="1142912" cy="0"/>
          </a:xfrm>
          <a:prstGeom prst="straightConnector1">
            <a:avLst/>
          </a:prstGeom>
          <a:ln w="19050">
            <a:solidFill>
              <a:schemeClr val="accent2"/>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264112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47547CF9-5B10-D24F-A8D7-45A9778164F7}" type="slidenum">
              <a:rPr lang="uk-UA" smtClean="0"/>
              <a:pPr/>
              <a:t>139</a:t>
            </a:fld>
            <a:endParaRPr lang="uk-UA"/>
          </a:p>
        </p:txBody>
      </p:sp>
      <p:sp>
        <p:nvSpPr>
          <p:cNvPr id="8" name="Titre 3"/>
          <p:cNvSpPr txBox="1">
            <a:spLocks/>
          </p:cNvSpPr>
          <p:nvPr/>
        </p:nvSpPr>
        <p:spPr>
          <a:xfrm>
            <a:off x="778932" y="2544082"/>
            <a:ext cx="7607685" cy="707886"/>
          </a:xfrm>
          <a:prstGeom prst="rect">
            <a:avLst/>
          </a:prstGeom>
        </p:spPr>
        <p:txBody>
          <a:bodyPr vert="horz" wrap="square" lIns="91440" tIns="45720" rIns="91440" bIns="45720" rtlCol="0" anchor="ctr">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3200"/>
              </a:lnSpc>
            </a:pPr>
            <a:r>
              <a:rPr lang="fr-FR" sz="2600" b="1" i="1"/>
              <a:t>PIK3CA</a:t>
            </a:r>
          </a:p>
        </p:txBody>
      </p:sp>
      <p:sp>
        <p:nvSpPr>
          <p:cNvPr id="10" name="Text Box 4"/>
          <p:cNvSpPr txBox="1">
            <a:spLocks noChangeArrowheads="1"/>
          </p:cNvSpPr>
          <p:nvPr/>
        </p:nvSpPr>
        <p:spPr bwMode="auto">
          <a:xfrm>
            <a:off x="778932" y="3497031"/>
            <a:ext cx="5678398"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i="1" err="1">
                <a:solidFill>
                  <a:prstClr val="black">
                    <a:lumMod val="65000"/>
                    <a:lumOff val="35000"/>
                  </a:prstClr>
                </a:solidFill>
                <a:latin typeface="Arial"/>
                <a:ea typeface="+mn-ea"/>
                <a:cs typeface="Arial"/>
              </a:rPr>
              <a:t>Juric</a:t>
            </a:r>
            <a:r>
              <a:rPr lang="en-US" sz="1600" i="1">
                <a:solidFill>
                  <a:prstClr val="black">
                    <a:lumMod val="65000"/>
                    <a:lumOff val="35000"/>
                  </a:prstClr>
                </a:solidFill>
                <a:latin typeface="Arial"/>
                <a:ea typeface="+mn-ea"/>
                <a:cs typeface="Arial"/>
              </a:rPr>
              <a:t> D et al., </a:t>
            </a:r>
            <a:br>
              <a:rPr lang="en-US" sz="1600" i="1">
                <a:solidFill>
                  <a:prstClr val="black">
                    <a:lumMod val="65000"/>
                    <a:lumOff val="35000"/>
                  </a:prstClr>
                </a:solidFill>
                <a:latin typeface="Arial"/>
                <a:ea typeface="+mn-ea"/>
                <a:cs typeface="Arial"/>
              </a:rPr>
            </a:br>
            <a:r>
              <a:rPr lang="en-US" sz="1600" i="1">
                <a:solidFill>
                  <a:prstClr val="black">
                    <a:lumMod val="65000"/>
                    <a:lumOff val="35000"/>
                  </a:prstClr>
                </a:solidFill>
                <a:latin typeface="Arial"/>
                <a:ea typeface="+mn-ea"/>
                <a:cs typeface="Arial"/>
              </a:rPr>
              <a:t>SABCS 2018, GS3-08</a:t>
            </a:r>
          </a:p>
        </p:txBody>
      </p:sp>
      <p:cxnSp>
        <p:nvCxnSpPr>
          <p:cNvPr id="11" name="Connecteur droit 10"/>
          <p:cNvCxnSpPr/>
          <p:nvPr/>
        </p:nvCxnSpPr>
        <p:spPr>
          <a:xfrm>
            <a:off x="2336800" y="3688700"/>
            <a:ext cx="6049817"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14002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pPr algn="ctr"/>
            <a:r>
              <a:rPr lang="fr-FR"/>
              <a:t>LYMPHOEDEME à 1, 3 et 5 ans</a:t>
            </a:r>
          </a:p>
        </p:txBody>
      </p:sp>
      <p:graphicFrame>
        <p:nvGraphicFramePr>
          <p:cNvPr id="5" name="Graphique 4"/>
          <p:cNvGraphicFramePr/>
          <p:nvPr>
            <p:extLst/>
          </p:nvPr>
        </p:nvGraphicFramePr>
        <p:xfrm>
          <a:off x="1334814" y="1596976"/>
          <a:ext cx="6096000" cy="2695903"/>
        </p:xfrm>
        <a:graphic>
          <a:graphicData uri="http://schemas.openxmlformats.org/drawingml/2006/chart">
            <c:chart xmlns:c="http://schemas.openxmlformats.org/drawingml/2006/chart" xmlns:r="http://schemas.openxmlformats.org/officeDocument/2006/relationships" r:id="rId2"/>
          </a:graphicData>
        </a:graphic>
      </p:graphicFrame>
      <p:sp>
        <p:nvSpPr>
          <p:cNvPr id="9" name="ZoneTexte 8">
            <a:extLst>
              <a:ext uri="{FF2B5EF4-FFF2-40B4-BE49-F238E27FC236}">
                <a16:creationId xmlns:a16="http://schemas.microsoft.com/office/drawing/2014/main" id="{52451C3A-2299-884E-A6D9-95A925480DAF}"/>
              </a:ext>
            </a:extLst>
          </p:cNvPr>
          <p:cNvSpPr txBox="1"/>
          <p:nvPr/>
        </p:nvSpPr>
        <p:spPr>
          <a:xfrm>
            <a:off x="2039145" y="2875369"/>
            <a:ext cx="721956" cy="292388"/>
          </a:xfrm>
          <a:prstGeom prst="rect">
            <a:avLst/>
          </a:prstGeom>
          <a:noFill/>
          <a:ln>
            <a:noFill/>
          </a:ln>
        </p:spPr>
        <p:txBody>
          <a:bodyPr wrap="square" rtlCol="0" anchor="ctr">
            <a:spAutoFit/>
          </a:bodyPr>
          <a:lstStyle/>
          <a:p>
            <a:pPr algn="ctr"/>
            <a:r>
              <a:rPr lang="fr-FR" sz="1300" b="1">
                <a:solidFill>
                  <a:srgbClr val="1F497D"/>
                </a:solidFill>
                <a:latin typeface="Arial" panose="020B0604020202020204" pitchFamily="34" charset="0"/>
                <a:cs typeface="Arial" panose="020B0604020202020204" pitchFamily="34" charset="0"/>
              </a:rPr>
              <a:t>39,9%</a:t>
            </a:r>
          </a:p>
        </p:txBody>
      </p:sp>
      <p:sp>
        <p:nvSpPr>
          <p:cNvPr id="12" name="ZoneTexte 11">
            <a:extLst>
              <a:ext uri="{FF2B5EF4-FFF2-40B4-BE49-F238E27FC236}">
                <a16:creationId xmlns:a16="http://schemas.microsoft.com/office/drawing/2014/main" id="{52451C3A-2299-884E-A6D9-95A925480DAF}"/>
              </a:ext>
            </a:extLst>
          </p:cNvPr>
          <p:cNvSpPr txBox="1"/>
          <p:nvPr/>
        </p:nvSpPr>
        <p:spPr>
          <a:xfrm>
            <a:off x="2693414" y="3313951"/>
            <a:ext cx="721956" cy="292388"/>
          </a:xfrm>
          <a:prstGeom prst="rect">
            <a:avLst/>
          </a:prstGeom>
          <a:noFill/>
          <a:ln>
            <a:noFill/>
          </a:ln>
        </p:spPr>
        <p:txBody>
          <a:bodyPr wrap="square" rtlCol="0" anchor="ctr">
            <a:spAutoFit/>
          </a:bodyPr>
          <a:lstStyle/>
          <a:p>
            <a:pPr algn="ctr"/>
            <a:r>
              <a:rPr lang="fr-FR" sz="1300" b="1">
                <a:solidFill>
                  <a:srgbClr val="CC3300"/>
                </a:solidFill>
                <a:latin typeface="Arial" panose="020B0604020202020204" pitchFamily="34" charset="0"/>
                <a:cs typeface="Arial" panose="020B0604020202020204" pitchFamily="34" charset="0"/>
              </a:rPr>
              <a:t>21,7%</a:t>
            </a:r>
          </a:p>
        </p:txBody>
      </p:sp>
      <p:sp>
        <p:nvSpPr>
          <p:cNvPr id="13" name="ZoneTexte 12">
            <a:extLst>
              <a:ext uri="{FF2B5EF4-FFF2-40B4-BE49-F238E27FC236}">
                <a16:creationId xmlns:a16="http://schemas.microsoft.com/office/drawing/2014/main" id="{52451C3A-2299-884E-A6D9-95A925480DAF}"/>
              </a:ext>
            </a:extLst>
          </p:cNvPr>
          <p:cNvSpPr txBox="1"/>
          <p:nvPr/>
        </p:nvSpPr>
        <p:spPr>
          <a:xfrm>
            <a:off x="3836414" y="3112576"/>
            <a:ext cx="721956" cy="292388"/>
          </a:xfrm>
          <a:prstGeom prst="rect">
            <a:avLst/>
          </a:prstGeom>
          <a:noFill/>
          <a:ln>
            <a:noFill/>
          </a:ln>
        </p:spPr>
        <p:txBody>
          <a:bodyPr wrap="square" rtlCol="0" anchor="ctr">
            <a:spAutoFit/>
          </a:bodyPr>
          <a:lstStyle/>
          <a:p>
            <a:pPr algn="ctr"/>
            <a:r>
              <a:rPr lang="fr-FR" sz="1300" b="1">
                <a:solidFill>
                  <a:srgbClr val="1F497D"/>
                </a:solidFill>
                <a:latin typeface="Arial" panose="020B0604020202020204" pitchFamily="34" charset="0"/>
                <a:cs typeface="Arial" panose="020B0604020202020204" pitchFamily="34" charset="0"/>
              </a:rPr>
              <a:t>31,0%</a:t>
            </a:r>
          </a:p>
        </p:txBody>
      </p:sp>
      <p:sp>
        <p:nvSpPr>
          <p:cNvPr id="14" name="ZoneTexte 13">
            <a:extLst>
              <a:ext uri="{FF2B5EF4-FFF2-40B4-BE49-F238E27FC236}">
                <a16:creationId xmlns:a16="http://schemas.microsoft.com/office/drawing/2014/main" id="{52451C3A-2299-884E-A6D9-95A925480DAF}"/>
              </a:ext>
            </a:extLst>
          </p:cNvPr>
          <p:cNvSpPr txBox="1"/>
          <p:nvPr/>
        </p:nvSpPr>
        <p:spPr>
          <a:xfrm>
            <a:off x="4558370" y="3460145"/>
            <a:ext cx="652134" cy="292388"/>
          </a:xfrm>
          <a:prstGeom prst="rect">
            <a:avLst/>
          </a:prstGeom>
          <a:noFill/>
          <a:ln>
            <a:noFill/>
          </a:ln>
        </p:spPr>
        <p:txBody>
          <a:bodyPr wrap="square" rtlCol="0" anchor="ctr">
            <a:spAutoFit/>
          </a:bodyPr>
          <a:lstStyle/>
          <a:p>
            <a:pPr algn="ctr"/>
            <a:r>
              <a:rPr lang="fr-FR" sz="1300" b="1">
                <a:solidFill>
                  <a:srgbClr val="CC3300"/>
                </a:solidFill>
                <a:latin typeface="Arial" panose="020B0604020202020204" pitchFamily="34" charset="0"/>
                <a:cs typeface="Arial" panose="020B0604020202020204" pitchFamily="34" charset="0"/>
              </a:rPr>
              <a:t>17,9%</a:t>
            </a:r>
          </a:p>
        </p:txBody>
      </p:sp>
      <p:sp>
        <p:nvSpPr>
          <p:cNvPr id="15" name="ZoneTexte 14">
            <a:extLst>
              <a:ext uri="{FF2B5EF4-FFF2-40B4-BE49-F238E27FC236}">
                <a16:creationId xmlns:a16="http://schemas.microsoft.com/office/drawing/2014/main" id="{52451C3A-2299-884E-A6D9-95A925480DAF}"/>
              </a:ext>
            </a:extLst>
          </p:cNvPr>
          <p:cNvSpPr txBox="1"/>
          <p:nvPr/>
        </p:nvSpPr>
        <p:spPr>
          <a:xfrm>
            <a:off x="5740784" y="3167757"/>
            <a:ext cx="652134" cy="292388"/>
          </a:xfrm>
          <a:prstGeom prst="rect">
            <a:avLst/>
          </a:prstGeom>
          <a:noFill/>
          <a:ln>
            <a:noFill/>
          </a:ln>
        </p:spPr>
        <p:txBody>
          <a:bodyPr wrap="square" rtlCol="0" anchor="ctr">
            <a:spAutoFit/>
          </a:bodyPr>
          <a:lstStyle/>
          <a:p>
            <a:pPr algn="ctr"/>
            <a:r>
              <a:rPr lang="fr-FR" sz="1300" b="1">
                <a:solidFill>
                  <a:srgbClr val="1F497D"/>
                </a:solidFill>
                <a:latin typeface="Arial" panose="020B0604020202020204" pitchFamily="34" charset="0"/>
                <a:cs typeface="Arial" panose="020B0604020202020204" pitchFamily="34" charset="0"/>
              </a:rPr>
              <a:t>29,4%</a:t>
            </a:r>
          </a:p>
        </p:txBody>
      </p:sp>
      <p:sp>
        <p:nvSpPr>
          <p:cNvPr id="16" name="ZoneTexte 15">
            <a:extLst>
              <a:ext uri="{FF2B5EF4-FFF2-40B4-BE49-F238E27FC236}">
                <a16:creationId xmlns:a16="http://schemas.microsoft.com/office/drawing/2014/main" id="{52451C3A-2299-884E-A6D9-95A925480DAF}"/>
              </a:ext>
            </a:extLst>
          </p:cNvPr>
          <p:cNvSpPr txBox="1"/>
          <p:nvPr/>
        </p:nvSpPr>
        <p:spPr>
          <a:xfrm>
            <a:off x="6361032" y="3460145"/>
            <a:ext cx="652134" cy="292388"/>
          </a:xfrm>
          <a:prstGeom prst="rect">
            <a:avLst/>
          </a:prstGeom>
          <a:noFill/>
          <a:ln>
            <a:noFill/>
          </a:ln>
        </p:spPr>
        <p:txBody>
          <a:bodyPr wrap="square" rtlCol="0" anchor="ctr">
            <a:spAutoFit/>
          </a:bodyPr>
          <a:lstStyle/>
          <a:p>
            <a:pPr algn="ctr"/>
            <a:r>
              <a:rPr lang="fr-FR" sz="1300" b="1">
                <a:solidFill>
                  <a:srgbClr val="CC3300"/>
                </a:solidFill>
                <a:latin typeface="Arial" panose="020B0604020202020204" pitchFamily="34" charset="0"/>
                <a:cs typeface="Arial" panose="020B0604020202020204" pitchFamily="34" charset="0"/>
              </a:rPr>
              <a:t>14,6%</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2039145" y="4202052"/>
            <a:ext cx="1328293" cy="307777"/>
          </a:xfrm>
          <a:prstGeom prst="rect">
            <a:avLst/>
          </a:prstGeom>
          <a:noFill/>
          <a:ln>
            <a:noFill/>
          </a:ln>
        </p:spPr>
        <p:txBody>
          <a:bodyPr wrap="square" rtlCol="0" anchor="ctr">
            <a:spAutoFit/>
          </a:bodyPr>
          <a:lstStyle/>
          <a:p>
            <a:pPr algn="ctr"/>
            <a:r>
              <a:rPr lang="fr-FR" sz="1400" b="1">
                <a:solidFill>
                  <a:srgbClr val="595959"/>
                </a:solidFill>
                <a:latin typeface="Arial" panose="020B0604020202020204" pitchFamily="34" charset="0"/>
                <a:cs typeface="Arial" panose="020B0604020202020204" pitchFamily="34" charset="0"/>
              </a:rPr>
              <a:t>1</a:t>
            </a:r>
            <a:r>
              <a:rPr lang="fr-FR" sz="1400">
                <a:solidFill>
                  <a:srgbClr val="595959"/>
                </a:solidFill>
                <a:latin typeface="Arial" panose="020B0604020202020204" pitchFamily="34" charset="0"/>
                <a:cs typeface="Arial" panose="020B0604020202020204" pitchFamily="34" charset="0"/>
              </a:rPr>
              <a:t> (n=821)</a:t>
            </a:r>
          </a:p>
        </p:txBody>
      </p:sp>
      <p:sp>
        <p:nvSpPr>
          <p:cNvPr id="18" name="ZoneTexte 17">
            <a:extLst>
              <a:ext uri="{FF2B5EF4-FFF2-40B4-BE49-F238E27FC236}">
                <a16:creationId xmlns:a16="http://schemas.microsoft.com/office/drawing/2014/main" id="{52451C3A-2299-884E-A6D9-95A925480DAF}"/>
              </a:ext>
            </a:extLst>
          </p:cNvPr>
          <p:cNvSpPr txBox="1"/>
          <p:nvPr/>
        </p:nvSpPr>
        <p:spPr>
          <a:xfrm>
            <a:off x="3882211" y="4202052"/>
            <a:ext cx="1328293" cy="307777"/>
          </a:xfrm>
          <a:prstGeom prst="rect">
            <a:avLst/>
          </a:prstGeom>
          <a:noFill/>
          <a:ln>
            <a:noFill/>
          </a:ln>
        </p:spPr>
        <p:txBody>
          <a:bodyPr wrap="square" rtlCol="0" anchor="ctr">
            <a:spAutoFit/>
          </a:bodyPr>
          <a:lstStyle/>
          <a:p>
            <a:pPr algn="ctr"/>
            <a:r>
              <a:rPr lang="fr-FR" sz="1400" b="1">
                <a:solidFill>
                  <a:srgbClr val="595959"/>
                </a:solidFill>
                <a:latin typeface="Arial" panose="020B0604020202020204" pitchFamily="34" charset="0"/>
                <a:cs typeface="Arial" panose="020B0604020202020204" pitchFamily="34" charset="0"/>
              </a:rPr>
              <a:t>3</a:t>
            </a:r>
            <a:r>
              <a:rPr lang="fr-FR" sz="1400">
                <a:solidFill>
                  <a:srgbClr val="595959"/>
                </a:solidFill>
                <a:latin typeface="Arial" panose="020B0604020202020204" pitchFamily="34" charset="0"/>
                <a:cs typeface="Arial" panose="020B0604020202020204" pitchFamily="34" charset="0"/>
              </a:rPr>
              <a:t> (n=758)</a:t>
            </a:r>
          </a:p>
        </p:txBody>
      </p:sp>
      <p:sp>
        <p:nvSpPr>
          <p:cNvPr id="19" name="ZoneTexte 18">
            <a:extLst>
              <a:ext uri="{FF2B5EF4-FFF2-40B4-BE49-F238E27FC236}">
                <a16:creationId xmlns:a16="http://schemas.microsoft.com/office/drawing/2014/main" id="{52451C3A-2299-884E-A6D9-95A925480DAF}"/>
              </a:ext>
            </a:extLst>
          </p:cNvPr>
          <p:cNvSpPr txBox="1"/>
          <p:nvPr/>
        </p:nvSpPr>
        <p:spPr>
          <a:xfrm>
            <a:off x="5740784" y="4202052"/>
            <a:ext cx="1328293" cy="307777"/>
          </a:xfrm>
          <a:prstGeom prst="rect">
            <a:avLst/>
          </a:prstGeom>
          <a:noFill/>
          <a:ln>
            <a:noFill/>
          </a:ln>
        </p:spPr>
        <p:txBody>
          <a:bodyPr wrap="square" rtlCol="0" anchor="ctr">
            <a:spAutoFit/>
          </a:bodyPr>
          <a:lstStyle/>
          <a:p>
            <a:pPr algn="ctr"/>
            <a:r>
              <a:rPr lang="fr-FR" sz="1400" b="1">
                <a:solidFill>
                  <a:srgbClr val="595959"/>
                </a:solidFill>
                <a:latin typeface="Arial" panose="020B0604020202020204" pitchFamily="34" charset="0"/>
                <a:cs typeface="Arial" panose="020B0604020202020204" pitchFamily="34" charset="0"/>
              </a:rPr>
              <a:t>5</a:t>
            </a:r>
            <a:r>
              <a:rPr lang="fr-FR" sz="1400">
                <a:solidFill>
                  <a:srgbClr val="595959"/>
                </a:solidFill>
                <a:latin typeface="Arial" panose="020B0604020202020204" pitchFamily="34" charset="0"/>
                <a:cs typeface="Arial" panose="020B0604020202020204" pitchFamily="34" charset="0"/>
              </a:rPr>
              <a:t> (n=789)</a:t>
            </a:r>
          </a:p>
        </p:txBody>
      </p:sp>
      <p:sp>
        <p:nvSpPr>
          <p:cNvPr id="23" name="ZoneTexte 22">
            <a:extLst>
              <a:ext uri="{FF2B5EF4-FFF2-40B4-BE49-F238E27FC236}">
                <a16:creationId xmlns:a16="http://schemas.microsoft.com/office/drawing/2014/main" id="{52451C3A-2299-884E-A6D9-95A925480DAF}"/>
              </a:ext>
            </a:extLst>
          </p:cNvPr>
          <p:cNvSpPr txBox="1"/>
          <p:nvPr/>
        </p:nvSpPr>
        <p:spPr>
          <a:xfrm>
            <a:off x="2039145" y="2446687"/>
            <a:ext cx="1328293" cy="276999"/>
          </a:xfrm>
          <a:prstGeom prst="rect">
            <a:avLst/>
          </a:prstGeom>
          <a:noFill/>
          <a:ln>
            <a:noFill/>
          </a:ln>
        </p:spPr>
        <p:txBody>
          <a:bodyPr wrap="square" rtlCol="0" anchor="ctr">
            <a:spAutoFit/>
          </a:bodyPr>
          <a:lstStyle/>
          <a:p>
            <a:pPr algn="ctr"/>
            <a:r>
              <a:rPr lang="fr-FR" sz="1200" i="1">
                <a:solidFill>
                  <a:srgbClr val="595959"/>
                </a:solidFill>
                <a:latin typeface="Arial" panose="020B0604020202020204" pitchFamily="34" charset="0"/>
                <a:cs typeface="Arial" panose="020B0604020202020204" pitchFamily="34" charset="0"/>
              </a:rPr>
              <a:t>p</a:t>
            </a:r>
            <a:r>
              <a:rPr lang="fr-FR" sz="1200">
                <a:solidFill>
                  <a:srgbClr val="595959"/>
                </a:solidFill>
                <a:latin typeface="Arial" panose="020B0604020202020204" pitchFamily="34" charset="0"/>
                <a:cs typeface="Arial" panose="020B0604020202020204" pitchFamily="34" charset="0"/>
              </a:rPr>
              <a:t>&lt;0,0001</a:t>
            </a:r>
          </a:p>
        </p:txBody>
      </p:sp>
      <p:sp>
        <p:nvSpPr>
          <p:cNvPr id="26" name="ZoneTexte 25">
            <a:extLst>
              <a:ext uri="{FF2B5EF4-FFF2-40B4-BE49-F238E27FC236}">
                <a16:creationId xmlns:a16="http://schemas.microsoft.com/office/drawing/2014/main" id="{52451C3A-2299-884E-A6D9-95A925480DAF}"/>
              </a:ext>
            </a:extLst>
          </p:cNvPr>
          <p:cNvSpPr txBox="1"/>
          <p:nvPr/>
        </p:nvSpPr>
        <p:spPr>
          <a:xfrm>
            <a:off x="3836414" y="2446687"/>
            <a:ext cx="1328293" cy="276999"/>
          </a:xfrm>
          <a:prstGeom prst="rect">
            <a:avLst/>
          </a:prstGeom>
          <a:noFill/>
          <a:ln>
            <a:noFill/>
          </a:ln>
        </p:spPr>
        <p:txBody>
          <a:bodyPr wrap="square" rtlCol="0" anchor="ctr">
            <a:spAutoFit/>
          </a:bodyPr>
          <a:lstStyle/>
          <a:p>
            <a:pPr algn="ctr"/>
            <a:r>
              <a:rPr lang="fr-FR" sz="1200" i="1">
                <a:solidFill>
                  <a:srgbClr val="595959"/>
                </a:solidFill>
                <a:latin typeface="Arial" panose="020B0604020202020204" pitchFamily="34" charset="0"/>
                <a:cs typeface="Arial" panose="020B0604020202020204" pitchFamily="34" charset="0"/>
              </a:rPr>
              <a:t>p</a:t>
            </a:r>
            <a:r>
              <a:rPr lang="fr-FR" sz="1200">
                <a:solidFill>
                  <a:srgbClr val="595959"/>
                </a:solidFill>
                <a:latin typeface="Arial" panose="020B0604020202020204" pitchFamily="34" charset="0"/>
                <a:cs typeface="Arial" panose="020B0604020202020204" pitchFamily="34" charset="0"/>
              </a:rPr>
              <a:t>&lt;0,0001</a:t>
            </a:r>
          </a:p>
        </p:txBody>
      </p:sp>
      <p:sp>
        <p:nvSpPr>
          <p:cNvPr id="29" name="ZoneTexte 28">
            <a:extLst>
              <a:ext uri="{FF2B5EF4-FFF2-40B4-BE49-F238E27FC236}">
                <a16:creationId xmlns:a16="http://schemas.microsoft.com/office/drawing/2014/main" id="{52451C3A-2299-884E-A6D9-95A925480DAF}"/>
              </a:ext>
            </a:extLst>
          </p:cNvPr>
          <p:cNvSpPr txBox="1"/>
          <p:nvPr/>
        </p:nvSpPr>
        <p:spPr>
          <a:xfrm>
            <a:off x="5696885" y="2446687"/>
            <a:ext cx="1328293" cy="276999"/>
          </a:xfrm>
          <a:prstGeom prst="rect">
            <a:avLst/>
          </a:prstGeom>
          <a:noFill/>
          <a:ln>
            <a:noFill/>
          </a:ln>
        </p:spPr>
        <p:txBody>
          <a:bodyPr wrap="square" rtlCol="0" anchor="ctr">
            <a:spAutoFit/>
          </a:bodyPr>
          <a:lstStyle/>
          <a:p>
            <a:pPr algn="ctr"/>
            <a:r>
              <a:rPr lang="fr-FR" sz="1200" i="1">
                <a:solidFill>
                  <a:srgbClr val="595959"/>
                </a:solidFill>
                <a:latin typeface="Arial" panose="020B0604020202020204" pitchFamily="34" charset="0"/>
                <a:cs typeface="Arial" panose="020B0604020202020204" pitchFamily="34" charset="0"/>
              </a:rPr>
              <a:t>p</a:t>
            </a:r>
            <a:r>
              <a:rPr lang="fr-FR" sz="1200">
                <a:solidFill>
                  <a:srgbClr val="595959"/>
                </a:solidFill>
                <a:latin typeface="Arial" panose="020B0604020202020204" pitchFamily="34" charset="0"/>
                <a:cs typeface="Arial" panose="020B0604020202020204" pitchFamily="34" charset="0"/>
              </a:rPr>
              <a:t>&lt;0,0001</a:t>
            </a:r>
          </a:p>
        </p:txBody>
      </p:sp>
      <p:sp>
        <p:nvSpPr>
          <p:cNvPr id="30" name="Rectangle à coins arrondis 29"/>
          <p:cNvSpPr/>
          <p:nvPr/>
        </p:nvSpPr>
        <p:spPr>
          <a:xfrm>
            <a:off x="1048407" y="1498434"/>
            <a:ext cx="6686716" cy="319153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1" name="ZoneTexte 30">
            <a:extLst>
              <a:ext uri="{FF2B5EF4-FFF2-40B4-BE49-F238E27FC236}">
                <a16:creationId xmlns:a16="http://schemas.microsoft.com/office/drawing/2014/main" id="{52451C3A-2299-884E-A6D9-95A925480DAF}"/>
              </a:ext>
            </a:extLst>
          </p:cNvPr>
          <p:cNvSpPr txBox="1"/>
          <p:nvPr/>
        </p:nvSpPr>
        <p:spPr>
          <a:xfrm>
            <a:off x="2659077" y="1333605"/>
            <a:ext cx="3037808"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Années après le traitement</a:t>
            </a:r>
          </a:p>
        </p:txBody>
      </p:sp>
      <p:sp>
        <p:nvSpPr>
          <p:cNvPr id="20" name="Text Box 4">
            <a:extLst>
              <a:ext uri="{FF2B5EF4-FFF2-40B4-BE49-F238E27FC236}">
                <a16:creationId xmlns:a16="http://schemas.microsoft.com/office/drawing/2014/main" id="{00BB84E8-ADE5-324E-9592-7157D29893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Rutgers</a:t>
            </a:r>
            <a:r>
              <a:rPr lang="da-DK" sz="800" i="1">
                <a:solidFill>
                  <a:prstClr val="black">
                    <a:lumMod val="65000"/>
                    <a:lumOff val="35000"/>
                  </a:prstClr>
                </a:solidFill>
                <a:latin typeface="Arial"/>
                <a:ea typeface="+mn-ea"/>
                <a:cs typeface="Arial"/>
              </a:rPr>
              <a:t> EJ. et al., SABCS 2018, GS 4-01</a:t>
            </a:r>
          </a:p>
        </p:txBody>
      </p:sp>
      <p:sp>
        <p:nvSpPr>
          <p:cNvPr id="21" name="ZoneTexte 20">
            <a:extLst>
              <a:ext uri="{FF2B5EF4-FFF2-40B4-BE49-F238E27FC236}">
                <a16:creationId xmlns:a16="http://schemas.microsoft.com/office/drawing/2014/main" id="{961E8A44-3EB1-BE45-B57F-99CD12E2BF28}"/>
              </a:ext>
            </a:extLst>
          </p:cNvPr>
          <p:cNvSpPr txBox="1"/>
          <p:nvPr/>
        </p:nvSpPr>
        <p:spPr>
          <a:xfrm>
            <a:off x="6767529" y="1650919"/>
            <a:ext cx="815440" cy="692497"/>
          </a:xfrm>
          <a:prstGeom prst="rect">
            <a:avLst/>
          </a:prstGeom>
          <a:solidFill>
            <a:schemeClr val="bg1"/>
          </a:solidFill>
          <a:ln>
            <a:noFill/>
          </a:ln>
        </p:spPr>
        <p:txBody>
          <a:bodyPr wrap="square" rtlCol="0" anchor="ctr">
            <a:spAutoFit/>
          </a:bodyPr>
          <a:lstStyle/>
          <a:p>
            <a:r>
              <a:rPr lang="fr-FR" sz="1300" b="1">
                <a:solidFill>
                  <a:srgbClr val="1F497D"/>
                </a:solidFill>
                <a:latin typeface="Arial" panose="020B0604020202020204" pitchFamily="34" charset="0"/>
                <a:cs typeface="Arial" panose="020B0604020202020204" pitchFamily="34" charset="0"/>
              </a:rPr>
              <a:t>Curage</a:t>
            </a:r>
          </a:p>
          <a:p>
            <a:r>
              <a:rPr lang="fr-FR" sz="1300" b="1">
                <a:solidFill>
                  <a:srgbClr val="CC3300"/>
                </a:solidFill>
                <a:latin typeface="Arial" panose="020B0604020202020204" pitchFamily="34" charset="0"/>
                <a:cs typeface="Arial" panose="020B0604020202020204" pitchFamily="34" charset="0"/>
              </a:rPr>
              <a:t>RT </a:t>
            </a:r>
            <a:r>
              <a:rPr lang="fr-FR" sz="1300" b="1" err="1">
                <a:solidFill>
                  <a:srgbClr val="CC3300"/>
                </a:solidFill>
                <a:latin typeface="Arial" panose="020B0604020202020204" pitchFamily="34" charset="0"/>
                <a:cs typeface="Arial" panose="020B0604020202020204" pitchFamily="34" charset="0"/>
              </a:rPr>
              <a:t>axil</a:t>
            </a:r>
            <a:r>
              <a:rPr lang="fr-FR" sz="1300" b="1">
                <a:solidFill>
                  <a:srgbClr val="CC3300"/>
                </a:solidFill>
                <a:latin typeface="Arial" panose="020B0604020202020204" pitchFamily="34" charset="0"/>
                <a:cs typeface="Arial" panose="020B0604020202020204" pitchFamily="34" charset="0"/>
              </a:rPr>
              <a:t>.</a:t>
            </a:r>
          </a:p>
          <a:p>
            <a:endParaRPr lang="fr-FR" sz="1300" b="1">
              <a:solidFill>
                <a:srgbClr val="1F497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4105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Espace réservé du contenu 1"/>
          <p:cNvSpPr txBox="1">
            <a:spLocks/>
          </p:cNvSpPr>
          <p:nvPr/>
        </p:nvSpPr>
        <p:spPr>
          <a:xfrm>
            <a:off x="292070" y="1339701"/>
            <a:ext cx="4208212" cy="3376679"/>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96313B52-4881-476A-A8D3-9E032535A5B3}"/>
              </a:ext>
            </a:extLst>
          </p:cNvPr>
          <p:cNvSpPr>
            <a:spLocks noGrp="1"/>
          </p:cNvSpPr>
          <p:nvPr>
            <p:ph type="title"/>
          </p:nvPr>
        </p:nvSpPr>
        <p:spPr/>
        <p:txBody>
          <a:bodyPr/>
          <a:lstStyle/>
          <a:p>
            <a:r>
              <a:rPr lang="en-GB" sz="2000"/>
              <a:t>PFS </a:t>
            </a:r>
            <a:r>
              <a:rPr lang="en-GB" sz="2000" err="1"/>
              <a:t>selon</a:t>
            </a:r>
            <a:r>
              <a:rPr lang="en-GB" sz="2000"/>
              <a:t> le </a:t>
            </a:r>
            <a:r>
              <a:rPr lang="en-GB" sz="2000" err="1"/>
              <a:t>statut</a:t>
            </a:r>
            <a:r>
              <a:rPr lang="en-GB" sz="2000"/>
              <a:t> </a:t>
            </a:r>
            <a:r>
              <a:rPr lang="en-GB" sz="2000" err="1"/>
              <a:t>mutationel</a:t>
            </a:r>
            <a:r>
              <a:rPr lang="en-GB" sz="2000"/>
              <a:t> PIK3CA sur </a:t>
            </a:r>
            <a:r>
              <a:rPr lang="en-GB" sz="2000" err="1"/>
              <a:t>ADNtc</a:t>
            </a:r>
            <a:r>
              <a:rPr lang="en-GB" sz="2000"/>
              <a:t> plasma</a:t>
            </a:r>
            <a:endParaRPr lang="en-GB" sz="2000" baseline="30000"/>
          </a:p>
        </p:txBody>
      </p:sp>
      <p:grpSp>
        <p:nvGrpSpPr>
          <p:cNvPr id="364" name="Group 10">
            <a:extLst>
              <a:ext uri="{FF2B5EF4-FFF2-40B4-BE49-F238E27FC236}">
                <a16:creationId xmlns:a16="http://schemas.microsoft.com/office/drawing/2014/main" id="{B8F54131-8FB4-4631-B69B-EEBD084AECFF}"/>
              </a:ext>
            </a:extLst>
          </p:cNvPr>
          <p:cNvGrpSpPr/>
          <p:nvPr/>
        </p:nvGrpSpPr>
        <p:grpSpPr>
          <a:xfrm>
            <a:off x="372893" y="1489216"/>
            <a:ext cx="3996908" cy="3169380"/>
            <a:chOff x="647700" y="1497013"/>
            <a:chExt cx="4327526" cy="3768990"/>
          </a:xfrm>
        </p:grpSpPr>
        <p:sp>
          <p:nvSpPr>
            <p:cNvPr id="365" name="Line 5">
              <a:extLst>
                <a:ext uri="{FF2B5EF4-FFF2-40B4-BE49-F238E27FC236}">
                  <a16:creationId xmlns:a16="http://schemas.microsoft.com/office/drawing/2014/main" id="{A8461701-8A31-498E-A824-29871229BF80}"/>
                </a:ext>
              </a:extLst>
            </p:cNvPr>
            <p:cNvSpPr>
              <a:spLocks noChangeShapeType="1"/>
            </p:cNvSpPr>
            <p:nvPr/>
          </p:nvSpPr>
          <p:spPr bwMode="auto">
            <a:xfrm>
              <a:off x="1249363" y="4483101"/>
              <a:ext cx="3725863"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6" name="Line 6">
              <a:extLst>
                <a:ext uri="{FF2B5EF4-FFF2-40B4-BE49-F238E27FC236}">
                  <a16:creationId xmlns:a16="http://schemas.microsoft.com/office/drawing/2014/main" id="{6EBB3277-35B1-4283-99B5-CBA2313CA97B}"/>
                </a:ext>
              </a:extLst>
            </p:cNvPr>
            <p:cNvSpPr>
              <a:spLocks noChangeShapeType="1"/>
            </p:cNvSpPr>
            <p:nvPr/>
          </p:nvSpPr>
          <p:spPr bwMode="auto">
            <a:xfrm flipV="1">
              <a:off x="1249363" y="1497013"/>
              <a:ext cx="0" cy="298608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7" name="Line 7">
              <a:extLst>
                <a:ext uri="{FF2B5EF4-FFF2-40B4-BE49-F238E27FC236}">
                  <a16:creationId xmlns:a16="http://schemas.microsoft.com/office/drawing/2014/main" id="{861568B5-2E41-45D1-BDFC-EFA00AA03F66}"/>
                </a:ext>
              </a:extLst>
            </p:cNvPr>
            <p:cNvSpPr>
              <a:spLocks noChangeShapeType="1"/>
            </p:cNvSpPr>
            <p:nvPr/>
          </p:nvSpPr>
          <p:spPr bwMode="auto">
            <a:xfrm>
              <a:off x="1249363" y="4483101"/>
              <a:ext cx="3725863"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8" name="Line 8">
              <a:extLst>
                <a:ext uri="{FF2B5EF4-FFF2-40B4-BE49-F238E27FC236}">
                  <a16:creationId xmlns:a16="http://schemas.microsoft.com/office/drawing/2014/main" id="{58760E20-79B9-4290-B936-BD8CA18676D6}"/>
                </a:ext>
              </a:extLst>
            </p:cNvPr>
            <p:cNvSpPr>
              <a:spLocks noChangeShapeType="1"/>
            </p:cNvSpPr>
            <p:nvPr/>
          </p:nvSpPr>
          <p:spPr bwMode="auto">
            <a:xfrm>
              <a:off x="13493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9" name="Line 9">
              <a:extLst>
                <a:ext uri="{FF2B5EF4-FFF2-40B4-BE49-F238E27FC236}">
                  <a16:creationId xmlns:a16="http://schemas.microsoft.com/office/drawing/2014/main" id="{DA39A5EC-89C5-4E1B-BF08-E2CBDF74E09A}"/>
                </a:ext>
              </a:extLst>
            </p:cNvPr>
            <p:cNvSpPr>
              <a:spLocks noChangeShapeType="1"/>
            </p:cNvSpPr>
            <p:nvPr/>
          </p:nvSpPr>
          <p:spPr bwMode="auto">
            <a:xfrm>
              <a:off x="160178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0" name="Line 10">
              <a:extLst>
                <a:ext uri="{FF2B5EF4-FFF2-40B4-BE49-F238E27FC236}">
                  <a16:creationId xmlns:a16="http://schemas.microsoft.com/office/drawing/2014/main" id="{297CBAB7-F2C8-4834-BD58-86AA9362B8A6}"/>
                </a:ext>
              </a:extLst>
            </p:cNvPr>
            <p:cNvSpPr>
              <a:spLocks noChangeShapeType="1"/>
            </p:cNvSpPr>
            <p:nvPr/>
          </p:nvSpPr>
          <p:spPr bwMode="auto">
            <a:xfrm>
              <a:off x="18526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1" name="Line 11">
              <a:extLst>
                <a:ext uri="{FF2B5EF4-FFF2-40B4-BE49-F238E27FC236}">
                  <a16:creationId xmlns:a16="http://schemas.microsoft.com/office/drawing/2014/main" id="{1D27CA6C-7E7A-4B85-A1C7-AD21BCAF174D}"/>
                </a:ext>
              </a:extLst>
            </p:cNvPr>
            <p:cNvSpPr>
              <a:spLocks noChangeShapeType="1"/>
            </p:cNvSpPr>
            <p:nvPr/>
          </p:nvSpPr>
          <p:spPr bwMode="auto">
            <a:xfrm>
              <a:off x="21066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2" name="Line 12">
              <a:extLst>
                <a:ext uri="{FF2B5EF4-FFF2-40B4-BE49-F238E27FC236}">
                  <a16:creationId xmlns:a16="http://schemas.microsoft.com/office/drawing/2014/main" id="{6AB076D1-4656-4A96-AEAA-CE3F6167861E}"/>
                </a:ext>
              </a:extLst>
            </p:cNvPr>
            <p:cNvSpPr>
              <a:spLocks noChangeShapeType="1"/>
            </p:cNvSpPr>
            <p:nvPr/>
          </p:nvSpPr>
          <p:spPr bwMode="auto">
            <a:xfrm>
              <a:off x="235743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3" name="Line 13">
              <a:extLst>
                <a:ext uri="{FF2B5EF4-FFF2-40B4-BE49-F238E27FC236}">
                  <a16:creationId xmlns:a16="http://schemas.microsoft.com/office/drawing/2014/main" id="{060C563C-3039-4DA6-A982-B0996850E6D7}"/>
                </a:ext>
              </a:extLst>
            </p:cNvPr>
            <p:cNvSpPr>
              <a:spLocks noChangeShapeType="1"/>
            </p:cNvSpPr>
            <p:nvPr/>
          </p:nvSpPr>
          <p:spPr bwMode="auto">
            <a:xfrm>
              <a:off x="260985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4" name="Line 14">
              <a:extLst>
                <a:ext uri="{FF2B5EF4-FFF2-40B4-BE49-F238E27FC236}">
                  <a16:creationId xmlns:a16="http://schemas.microsoft.com/office/drawing/2014/main" id="{72486940-C0ED-4FF4-99F2-E449F292CB96}"/>
                </a:ext>
              </a:extLst>
            </p:cNvPr>
            <p:cNvSpPr>
              <a:spLocks noChangeShapeType="1"/>
            </p:cNvSpPr>
            <p:nvPr/>
          </p:nvSpPr>
          <p:spPr bwMode="auto">
            <a:xfrm>
              <a:off x="28606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5" name="Line 15">
              <a:extLst>
                <a:ext uri="{FF2B5EF4-FFF2-40B4-BE49-F238E27FC236}">
                  <a16:creationId xmlns:a16="http://schemas.microsoft.com/office/drawing/2014/main" id="{61354248-C8FE-4C3D-A498-BF1ED9DC1CB9}"/>
                </a:ext>
              </a:extLst>
            </p:cNvPr>
            <p:cNvSpPr>
              <a:spLocks noChangeShapeType="1"/>
            </p:cNvSpPr>
            <p:nvPr/>
          </p:nvSpPr>
          <p:spPr bwMode="auto">
            <a:xfrm>
              <a:off x="31115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6" name="Line 16">
              <a:extLst>
                <a:ext uri="{FF2B5EF4-FFF2-40B4-BE49-F238E27FC236}">
                  <a16:creationId xmlns:a16="http://schemas.microsoft.com/office/drawing/2014/main" id="{785ACB4B-11DD-4311-888B-9CE5B295F845}"/>
                </a:ext>
              </a:extLst>
            </p:cNvPr>
            <p:cNvSpPr>
              <a:spLocks noChangeShapeType="1"/>
            </p:cNvSpPr>
            <p:nvPr/>
          </p:nvSpPr>
          <p:spPr bwMode="auto">
            <a:xfrm>
              <a:off x="33639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7" name="Line 17">
              <a:extLst>
                <a:ext uri="{FF2B5EF4-FFF2-40B4-BE49-F238E27FC236}">
                  <a16:creationId xmlns:a16="http://schemas.microsoft.com/office/drawing/2014/main" id="{5E32CD42-4415-4B71-BA03-ACD8418EDB3A}"/>
                </a:ext>
              </a:extLst>
            </p:cNvPr>
            <p:cNvSpPr>
              <a:spLocks noChangeShapeType="1"/>
            </p:cNvSpPr>
            <p:nvPr/>
          </p:nvSpPr>
          <p:spPr bwMode="auto">
            <a:xfrm>
              <a:off x="36179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8" name="Line 18">
              <a:extLst>
                <a:ext uri="{FF2B5EF4-FFF2-40B4-BE49-F238E27FC236}">
                  <a16:creationId xmlns:a16="http://schemas.microsoft.com/office/drawing/2014/main" id="{2F44189F-8093-4284-86D5-F9B759860182}"/>
                </a:ext>
              </a:extLst>
            </p:cNvPr>
            <p:cNvSpPr>
              <a:spLocks noChangeShapeType="1"/>
            </p:cNvSpPr>
            <p:nvPr/>
          </p:nvSpPr>
          <p:spPr bwMode="auto">
            <a:xfrm>
              <a:off x="386873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9" name="Line 19">
              <a:extLst>
                <a:ext uri="{FF2B5EF4-FFF2-40B4-BE49-F238E27FC236}">
                  <a16:creationId xmlns:a16="http://schemas.microsoft.com/office/drawing/2014/main" id="{92504A54-20C8-495A-A3A7-FCD28655088F}"/>
                </a:ext>
              </a:extLst>
            </p:cNvPr>
            <p:cNvSpPr>
              <a:spLocks noChangeShapeType="1"/>
            </p:cNvSpPr>
            <p:nvPr/>
          </p:nvSpPr>
          <p:spPr bwMode="auto">
            <a:xfrm>
              <a:off x="411956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0" name="Line 20">
              <a:extLst>
                <a:ext uri="{FF2B5EF4-FFF2-40B4-BE49-F238E27FC236}">
                  <a16:creationId xmlns:a16="http://schemas.microsoft.com/office/drawing/2014/main" id="{8E553D44-837D-4846-9126-4CC2C688190B}"/>
                </a:ext>
              </a:extLst>
            </p:cNvPr>
            <p:cNvSpPr>
              <a:spLocks noChangeShapeType="1"/>
            </p:cNvSpPr>
            <p:nvPr/>
          </p:nvSpPr>
          <p:spPr bwMode="auto">
            <a:xfrm>
              <a:off x="43719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1" name="Line 21">
              <a:extLst>
                <a:ext uri="{FF2B5EF4-FFF2-40B4-BE49-F238E27FC236}">
                  <a16:creationId xmlns:a16="http://schemas.microsoft.com/office/drawing/2014/main" id="{2662DE53-A011-4D98-A39F-12C5D4788368}"/>
                </a:ext>
              </a:extLst>
            </p:cNvPr>
            <p:cNvSpPr>
              <a:spLocks noChangeShapeType="1"/>
            </p:cNvSpPr>
            <p:nvPr/>
          </p:nvSpPr>
          <p:spPr bwMode="auto">
            <a:xfrm>
              <a:off x="46228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2" name="Line 22">
              <a:extLst>
                <a:ext uri="{FF2B5EF4-FFF2-40B4-BE49-F238E27FC236}">
                  <a16:creationId xmlns:a16="http://schemas.microsoft.com/office/drawing/2014/main" id="{997B6D1D-A723-420A-948B-835567249C33}"/>
                </a:ext>
              </a:extLst>
            </p:cNvPr>
            <p:cNvSpPr>
              <a:spLocks noChangeShapeType="1"/>
            </p:cNvSpPr>
            <p:nvPr/>
          </p:nvSpPr>
          <p:spPr bwMode="auto">
            <a:xfrm>
              <a:off x="48768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3" name="Line 23">
              <a:extLst>
                <a:ext uri="{FF2B5EF4-FFF2-40B4-BE49-F238E27FC236}">
                  <a16:creationId xmlns:a16="http://schemas.microsoft.com/office/drawing/2014/main" id="{6E7D546B-3809-4CBC-A6A2-05FA68E11415}"/>
                </a:ext>
              </a:extLst>
            </p:cNvPr>
            <p:cNvSpPr>
              <a:spLocks noChangeShapeType="1"/>
            </p:cNvSpPr>
            <p:nvPr/>
          </p:nvSpPr>
          <p:spPr bwMode="auto">
            <a:xfrm flipV="1">
              <a:off x="1249363" y="1497013"/>
              <a:ext cx="0" cy="298608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4" name="Line 24">
              <a:extLst>
                <a:ext uri="{FF2B5EF4-FFF2-40B4-BE49-F238E27FC236}">
                  <a16:creationId xmlns:a16="http://schemas.microsoft.com/office/drawing/2014/main" id="{510C4FAC-5637-40B6-BFB2-D5769FC1A29C}"/>
                </a:ext>
              </a:extLst>
            </p:cNvPr>
            <p:cNvSpPr>
              <a:spLocks noChangeShapeType="1"/>
            </p:cNvSpPr>
            <p:nvPr/>
          </p:nvSpPr>
          <p:spPr bwMode="auto">
            <a:xfrm flipH="1">
              <a:off x="1208088" y="4367213"/>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5" name="Line 25">
              <a:extLst>
                <a:ext uri="{FF2B5EF4-FFF2-40B4-BE49-F238E27FC236}">
                  <a16:creationId xmlns:a16="http://schemas.microsoft.com/office/drawing/2014/main" id="{06889958-9C96-4E31-8A45-15981576AC46}"/>
                </a:ext>
              </a:extLst>
            </p:cNvPr>
            <p:cNvSpPr>
              <a:spLocks noChangeShapeType="1"/>
            </p:cNvSpPr>
            <p:nvPr/>
          </p:nvSpPr>
          <p:spPr bwMode="auto">
            <a:xfrm flipH="1">
              <a:off x="1208088" y="3816351"/>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6" name="Line 26">
              <a:extLst>
                <a:ext uri="{FF2B5EF4-FFF2-40B4-BE49-F238E27FC236}">
                  <a16:creationId xmlns:a16="http://schemas.microsoft.com/office/drawing/2014/main" id="{B289016C-F3C0-4ABE-AEF0-03C63790C63C}"/>
                </a:ext>
              </a:extLst>
            </p:cNvPr>
            <p:cNvSpPr>
              <a:spLocks noChangeShapeType="1"/>
            </p:cNvSpPr>
            <p:nvPr/>
          </p:nvSpPr>
          <p:spPr bwMode="auto">
            <a:xfrm flipH="1">
              <a:off x="1208088" y="3263901"/>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7" name="Line 27">
              <a:extLst>
                <a:ext uri="{FF2B5EF4-FFF2-40B4-BE49-F238E27FC236}">
                  <a16:creationId xmlns:a16="http://schemas.microsoft.com/office/drawing/2014/main" id="{1ADF9255-80D8-4566-B235-38B1CE79B45C}"/>
                </a:ext>
              </a:extLst>
            </p:cNvPr>
            <p:cNvSpPr>
              <a:spLocks noChangeShapeType="1"/>
            </p:cNvSpPr>
            <p:nvPr/>
          </p:nvSpPr>
          <p:spPr bwMode="auto">
            <a:xfrm flipH="1">
              <a:off x="1208088" y="2713038"/>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8" name="Line 28">
              <a:extLst>
                <a:ext uri="{FF2B5EF4-FFF2-40B4-BE49-F238E27FC236}">
                  <a16:creationId xmlns:a16="http://schemas.microsoft.com/office/drawing/2014/main" id="{3EDF3095-5769-428F-8BD7-550437125B1C}"/>
                </a:ext>
              </a:extLst>
            </p:cNvPr>
            <p:cNvSpPr>
              <a:spLocks noChangeShapeType="1"/>
            </p:cNvSpPr>
            <p:nvPr/>
          </p:nvSpPr>
          <p:spPr bwMode="auto">
            <a:xfrm flipH="1">
              <a:off x="1208088" y="2160588"/>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9" name="Line 29">
              <a:extLst>
                <a:ext uri="{FF2B5EF4-FFF2-40B4-BE49-F238E27FC236}">
                  <a16:creationId xmlns:a16="http://schemas.microsoft.com/office/drawing/2014/main" id="{AB380FDD-6222-4B8B-96E9-CA44045C7AE1}"/>
                </a:ext>
              </a:extLst>
            </p:cNvPr>
            <p:cNvSpPr>
              <a:spLocks noChangeShapeType="1"/>
            </p:cNvSpPr>
            <p:nvPr/>
          </p:nvSpPr>
          <p:spPr bwMode="auto">
            <a:xfrm flipH="1">
              <a:off x="1208088" y="1611313"/>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0" name="Freeform 30">
              <a:extLst>
                <a:ext uri="{FF2B5EF4-FFF2-40B4-BE49-F238E27FC236}">
                  <a16:creationId xmlns:a16="http://schemas.microsoft.com/office/drawing/2014/main" id="{73573D12-11FA-4812-B319-C17CEEDC91B4}"/>
                </a:ext>
              </a:extLst>
            </p:cNvPr>
            <p:cNvSpPr>
              <a:spLocks/>
            </p:cNvSpPr>
            <p:nvPr/>
          </p:nvSpPr>
          <p:spPr bwMode="auto">
            <a:xfrm>
              <a:off x="1349375" y="1611313"/>
              <a:ext cx="3471863" cy="2755900"/>
            </a:xfrm>
            <a:custGeom>
              <a:avLst/>
              <a:gdLst>
                <a:gd name="T0" fmla="*/ 4 w 2187"/>
                <a:gd name="T1" fmla="*/ 0 h 1736"/>
                <a:gd name="T2" fmla="*/ 4 w 2187"/>
                <a:gd name="T3" fmla="*/ 0 h 1736"/>
                <a:gd name="T4" fmla="*/ 125 w 2187"/>
                <a:gd name="T5" fmla="*/ 41 h 1736"/>
                <a:gd name="T6" fmla="*/ 133 w 2187"/>
                <a:gd name="T7" fmla="*/ 60 h 1736"/>
                <a:gd name="T8" fmla="*/ 136 w 2187"/>
                <a:gd name="T9" fmla="*/ 81 h 1736"/>
                <a:gd name="T10" fmla="*/ 144 w 2187"/>
                <a:gd name="T11" fmla="*/ 123 h 1736"/>
                <a:gd name="T12" fmla="*/ 159 w 2187"/>
                <a:gd name="T13" fmla="*/ 144 h 1736"/>
                <a:gd name="T14" fmla="*/ 167 w 2187"/>
                <a:gd name="T15" fmla="*/ 185 h 1736"/>
                <a:gd name="T16" fmla="*/ 280 w 2187"/>
                <a:gd name="T17" fmla="*/ 227 h 1736"/>
                <a:gd name="T18" fmla="*/ 282 w 2187"/>
                <a:gd name="T19" fmla="*/ 227 h 1736"/>
                <a:gd name="T20" fmla="*/ 282 w 2187"/>
                <a:gd name="T21" fmla="*/ 288 h 1736"/>
                <a:gd name="T22" fmla="*/ 294 w 2187"/>
                <a:gd name="T23" fmla="*/ 330 h 1736"/>
                <a:gd name="T24" fmla="*/ 320 w 2187"/>
                <a:gd name="T25" fmla="*/ 351 h 1736"/>
                <a:gd name="T26" fmla="*/ 324 w 2187"/>
                <a:gd name="T27" fmla="*/ 372 h 1736"/>
                <a:gd name="T28" fmla="*/ 341 w 2187"/>
                <a:gd name="T29" fmla="*/ 414 h 1736"/>
                <a:gd name="T30" fmla="*/ 380 w 2187"/>
                <a:gd name="T31" fmla="*/ 435 h 1736"/>
                <a:gd name="T32" fmla="*/ 383 w 2187"/>
                <a:gd name="T33" fmla="*/ 477 h 1736"/>
                <a:gd name="T34" fmla="*/ 430 w 2187"/>
                <a:gd name="T35" fmla="*/ 519 h 1736"/>
                <a:gd name="T36" fmla="*/ 435 w 2187"/>
                <a:gd name="T37" fmla="*/ 519 h 1736"/>
                <a:gd name="T38" fmla="*/ 443 w 2187"/>
                <a:gd name="T39" fmla="*/ 561 h 1736"/>
                <a:gd name="T40" fmla="*/ 454 w 2187"/>
                <a:gd name="T41" fmla="*/ 623 h 1736"/>
                <a:gd name="T42" fmla="*/ 501 w 2187"/>
                <a:gd name="T43" fmla="*/ 644 h 1736"/>
                <a:gd name="T44" fmla="*/ 558 w 2187"/>
                <a:gd name="T45" fmla="*/ 686 h 1736"/>
                <a:gd name="T46" fmla="*/ 576 w 2187"/>
                <a:gd name="T47" fmla="*/ 728 h 1736"/>
                <a:gd name="T48" fmla="*/ 584 w 2187"/>
                <a:gd name="T49" fmla="*/ 728 h 1736"/>
                <a:gd name="T50" fmla="*/ 595 w 2187"/>
                <a:gd name="T51" fmla="*/ 771 h 1736"/>
                <a:gd name="T52" fmla="*/ 660 w 2187"/>
                <a:gd name="T53" fmla="*/ 815 h 1736"/>
                <a:gd name="T54" fmla="*/ 766 w 2187"/>
                <a:gd name="T55" fmla="*/ 836 h 1736"/>
                <a:gd name="T56" fmla="*/ 865 w 2187"/>
                <a:gd name="T57" fmla="*/ 836 h 1736"/>
                <a:gd name="T58" fmla="*/ 865 w 2187"/>
                <a:gd name="T59" fmla="*/ 902 h 1736"/>
                <a:gd name="T60" fmla="*/ 884 w 2187"/>
                <a:gd name="T61" fmla="*/ 923 h 1736"/>
                <a:gd name="T62" fmla="*/ 894 w 2187"/>
                <a:gd name="T63" fmla="*/ 923 h 1736"/>
                <a:gd name="T64" fmla="*/ 991 w 2187"/>
                <a:gd name="T65" fmla="*/ 970 h 1736"/>
                <a:gd name="T66" fmla="*/ 1026 w 2187"/>
                <a:gd name="T67" fmla="*/ 970 h 1736"/>
                <a:gd name="T68" fmla="*/ 1041 w 2187"/>
                <a:gd name="T69" fmla="*/ 994 h 1736"/>
                <a:gd name="T70" fmla="*/ 1152 w 2187"/>
                <a:gd name="T71" fmla="*/ 1020 h 1736"/>
                <a:gd name="T72" fmla="*/ 1162 w 2187"/>
                <a:gd name="T73" fmla="*/ 1020 h 1736"/>
                <a:gd name="T74" fmla="*/ 1170 w 2187"/>
                <a:gd name="T75" fmla="*/ 1020 h 1736"/>
                <a:gd name="T76" fmla="*/ 1264 w 2187"/>
                <a:gd name="T77" fmla="*/ 1049 h 1736"/>
                <a:gd name="T78" fmla="*/ 1314 w 2187"/>
                <a:gd name="T79" fmla="*/ 1080 h 1736"/>
                <a:gd name="T80" fmla="*/ 1314 w 2187"/>
                <a:gd name="T81" fmla="*/ 1080 h 1736"/>
                <a:gd name="T82" fmla="*/ 1390 w 2187"/>
                <a:gd name="T83" fmla="*/ 1112 h 1736"/>
                <a:gd name="T84" fmla="*/ 1468 w 2187"/>
                <a:gd name="T85" fmla="*/ 1146 h 1736"/>
                <a:gd name="T86" fmla="*/ 1514 w 2187"/>
                <a:gd name="T87" fmla="*/ 1182 h 1736"/>
                <a:gd name="T88" fmla="*/ 1518 w 2187"/>
                <a:gd name="T89" fmla="*/ 1219 h 1736"/>
                <a:gd name="T90" fmla="*/ 1535 w 2187"/>
                <a:gd name="T91" fmla="*/ 1258 h 1736"/>
                <a:gd name="T92" fmla="*/ 1540 w 2187"/>
                <a:gd name="T93" fmla="*/ 1258 h 1736"/>
                <a:gd name="T94" fmla="*/ 1595 w 2187"/>
                <a:gd name="T95" fmla="*/ 1311 h 1736"/>
                <a:gd name="T96" fmla="*/ 1726 w 2187"/>
                <a:gd name="T97" fmla="*/ 1311 h 1736"/>
                <a:gd name="T98" fmla="*/ 1752 w 2187"/>
                <a:gd name="T99" fmla="*/ 1311 h 1736"/>
                <a:gd name="T100" fmla="*/ 1754 w 2187"/>
                <a:gd name="T101" fmla="*/ 1311 h 1736"/>
                <a:gd name="T102" fmla="*/ 1973 w 2187"/>
                <a:gd name="T103" fmla="*/ 1311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7" h="1736">
                  <a:moveTo>
                    <a:pt x="0" y="0"/>
                  </a:moveTo>
                  <a:lnTo>
                    <a:pt x="4" y="0"/>
                  </a:lnTo>
                  <a:lnTo>
                    <a:pt x="4" y="0"/>
                  </a:lnTo>
                  <a:lnTo>
                    <a:pt x="4" y="0"/>
                  </a:lnTo>
                  <a:lnTo>
                    <a:pt x="4" y="0"/>
                  </a:lnTo>
                  <a:lnTo>
                    <a:pt x="4" y="0"/>
                  </a:lnTo>
                  <a:lnTo>
                    <a:pt x="4" y="0"/>
                  </a:lnTo>
                  <a:lnTo>
                    <a:pt x="4" y="0"/>
                  </a:lnTo>
                  <a:lnTo>
                    <a:pt x="4" y="0"/>
                  </a:lnTo>
                  <a:lnTo>
                    <a:pt x="4" y="0"/>
                  </a:lnTo>
                  <a:lnTo>
                    <a:pt x="31" y="0"/>
                  </a:lnTo>
                  <a:lnTo>
                    <a:pt x="31" y="20"/>
                  </a:lnTo>
                  <a:lnTo>
                    <a:pt x="31" y="20"/>
                  </a:lnTo>
                  <a:lnTo>
                    <a:pt x="125" y="20"/>
                  </a:lnTo>
                  <a:lnTo>
                    <a:pt x="125" y="41"/>
                  </a:lnTo>
                  <a:lnTo>
                    <a:pt x="125" y="41"/>
                  </a:lnTo>
                  <a:lnTo>
                    <a:pt x="131" y="41"/>
                  </a:lnTo>
                  <a:lnTo>
                    <a:pt x="131" y="60"/>
                  </a:lnTo>
                  <a:lnTo>
                    <a:pt x="131" y="60"/>
                  </a:lnTo>
                  <a:lnTo>
                    <a:pt x="133" y="60"/>
                  </a:lnTo>
                  <a:lnTo>
                    <a:pt x="133" y="60"/>
                  </a:lnTo>
                  <a:lnTo>
                    <a:pt x="133" y="60"/>
                  </a:lnTo>
                  <a:lnTo>
                    <a:pt x="136" y="60"/>
                  </a:lnTo>
                  <a:lnTo>
                    <a:pt x="136" y="81"/>
                  </a:lnTo>
                  <a:lnTo>
                    <a:pt x="136" y="81"/>
                  </a:lnTo>
                  <a:lnTo>
                    <a:pt x="141" y="81"/>
                  </a:lnTo>
                  <a:lnTo>
                    <a:pt x="141" y="102"/>
                  </a:lnTo>
                  <a:lnTo>
                    <a:pt x="141" y="102"/>
                  </a:lnTo>
                  <a:lnTo>
                    <a:pt x="144" y="102"/>
                  </a:lnTo>
                  <a:lnTo>
                    <a:pt x="144" y="123"/>
                  </a:lnTo>
                  <a:lnTo>
                    <a:pt x="144" y="123"/>
                  </a:lnTo>
                  <a:lnTo>
                    <a:pt x="152" y="123"/>
                  </a:lnTo>
                  <a:lnTo>
                    <a:pt x="152" y="144"/>
                  </a:lnTo>
                  <a:lnTo>
                    <a:pt x="152" y="144"/>
                  </a:lnTo>
                  <a:lnTo>
                    <a:pt x="159" y="144"/>
                  </a:lnTo>
                  <a:lnTo>
                    <a:pt x="159" y="164"/>
                  </a:lnTo>
                  <a:lnTo>
                    <a:pt x="159" y="164"/>
                  </a:lnTo>
                  <a:lnTo>
                    <a:pt x="167" y="164"/>
                  </a:lnTo>
                  <a:lnTo>
                    <a:pt x="167" y="185"/>
                  </a:lnTo>
                  <a:lnTo>
                    <a:pt x="167" y="185"/>
                  </a:lnTo>
                  <a:lnTo>
                    <a:pt x="230" y="185"/>
                  </a:lnTo>
                  <a:lnTo>
                    <a:pt x="230" y="206"/>
                  </a:lnTo>
                  <a:lnTo>
                    <a:pt x="230" y="206"/>
                  </a:lnTo>
                  <a:lnTo>
                    <a:pt x="280" y="206"/>
                  </a:lnTo>
                  <a:lnTo>
                    <a:pt x="280" y="227"/>
                  </a:lnTo>
                  <a:lnTo>
                    <a:pt x="280" y="227"/>
                  </a:lnTo>
                  <a:lnTo>
                    <a:pt x="282" y="227"/>
                  </a:lnTo>
                  <a:lnTo>
                    <a:pt x="282" y="227"/>
                  </a:lnTo>
                  <a:lnTo>
                    <a:pt x="282" y="227"/>
                  </a:lnTo>
                  <a:lnTo>
                    <a:pt x="282" y="227"/>
                  </a:lnTo>
                  <a:lnTo>
                    <a:pt x="282" y="227"/>
                  </a:lnTo>
                  <a:lnTo>
                    <a:pt x="282" y="227"/>
                  </a:lnTo>
                  <a:lnTo>
                    <a:pt x="282" y="227"/>
                  </a:lnTo>
                  <a:lnTo>
                    <a:pt x="282" y="288"/>
                  </a:lnTo>
                  <a:lnTo>
                    <a:pt x="282" y="288"/>
                  </a:lnTo>
                  <a:lnTo>
                    <a:pt x="286" y="288"/>
                  </a:lnTo>
                  <a:lnTo>
                    <a:pt x="286" y="309"/>
                  </a:lnTo>
                  <a:lnTo>
                    <a:pt x="286" y="309"/>
                  </a:lnTo>
                  <a:lnTo>
                    <a:pt x="294" y="309"/>
                  </a:lnTo>
                  <a:lnTo>
                    <a:pt x="294" y="330"/>
                  </a:lnTo>
                  <a:lnTo>
                    <a:pt x="294" y="330"/>
                  </a:lnTo>
                  <a:lnTo>
                    <a:pt x="306" y="330"/>
                  </a:lnTo>
                  <a:lnTo>
                    <a:pt x="306" y="351"/>
                  </a:lnTo>
                  <a:lnTo>
                    <a:pt x="306" y="351"/>
                  </a:lnTo>
                  <a:lnTo>
                    <a:pt x="320" y="351"/>
                  </a:lnTo>
                  <a:lnTo>
                    <a:pt x="320" y="351"/>
                  </a:lnTo>
                  <a:lnTo>
                    <a:pt x="320" y="351"/>
                  </a:lnTo>
                  <a:lnTo>
                    <a:pt x="324" y="351"/>
                  </a:lnTo>
                  <a:lnTo>
                    <a:pt x="324" y="372"/>
                  </a:lnTo>
                  <a:lnTo>
                    <a:pt x="324" y="372"/>
                  </a:lnTo>
                  <a:lnTo>
                    <a:pt x="341" y="372"/>
                  </a:lnTo>
                  <a:lnTo>
                    <a:pt x="341" y="372"/>
                  </a:lnTo>
                  <a:lnTo>
                    <a:pt x="341" y="372"/>
                  </a:lnTo>
                  <a:lnTo>
                    <a:pt x="341" y="372"/>
                  </a:lnTo>
                  <a:lnTo>
                    <a:pt x="341" y="414"/>
                  </a:lnTo>
                  <a:lnTo>
                    <a:pt x="341" y="414"/>
                  </a:lnTo>
                  <a:lnTo>
                    <a:pt x="357" y="414"/>
                  </a:lnTo>
                  <a:lnTo>
                    <a:pt x="357" y="435"/>
                  </a:lnTo>
                  <a:lnTo>
                    <a:pt x="357" y="435"/>
                  </a:lnTo>
                  <a:lnTo>
                    <a:pt x="380" y="435"/>
                  </a:lnTo>
                  <a:lnTo>
                    <a:pt x="380" y="456"/>
                  </a:lnTo>
                  <a:lnTo>
                    <a:pt x="380" y="456"/>
                  </a:lnTo>
                  <a:lnTo>
                    <a:pt x="383" y="456"/>
                  </a:lnTo>
                  <a:lnTo>
                    <a:pt x="383" y="477"/>
                  </a:lnTo>
                  <a:lnTo>
                    <a:pt x="383" y="477"/>
                  </a:lnTo>
                  <a:lnTo>
                    <a:pt x="430" y="477"/>
                  </a:lnTo>
                  <a:lnTo>
                    <a:pt x="430" y="477"/>
                  </a:lnTo>
                  <a:lnTo>
                    <a:pt x="430" y="477"/>
                  </a:lnTo>
                  <a:lnTo>
                    <a:pt x="430" y="477"/>
                  </a:lnTo>
                  <a:lnTo>
                    <a:pt x="430" y="519"/>
                  </a:lnTo>
                  <a:lnTo>
                    <a:pt x="430" y="519"/>
                  </a:lnTo>
                  <a:lnTo>
                    <a:pt x="435" y="519"/>
                  </a:lnTo>
                  <a:lnTo>
                    <a:pt x="435" y="519"/>
                  </a:lnTo>
                  <a:lnTo>
                    <a:pt x="435" y="519"/>
                  </a:lnTo>
                  <a:lnTo>
                    <a:pt x="435" y="519"/>
                  </a:lnTo>
                  <a:lnTo>
                    <a:pt x="435" y="561"/>
                  </a:lnTo>
                  <a:lnTo>
                    <a:pt x="435" y="561"/>
                  </a:lnTo>
                  <a:lnTo>
                    <a:pt x="443" y="561"/>
                  </a:lnTo>
                  <a:lnTo>
                    <a:pt x="443" y="561"/>
                  </a:lnTo>
                  <a:lnTo>
                    <a:pt x="443" y="561"/>
                  </a:lnTo>
                  <a:lnTo>
                    <a:pt x="443" y="561"/>
                  </a:lnTo>
                  <a:lnTo>
                    <a:pt x="443" y="603"/>
                  </a:lnTo>
                  <a:lnTo>
                    <a:pt x="443" y="603"/>
                  </a:lnTo>
                  <a:lnTo>
                    <a:pt x="454" y="603"/>
                  </a:lnTo>
                  <a:lnTo>
                    <a:pt x="454" y="623"/>
                  </a:lnTo>
                  <a:lnTo>
                    <a:pt x="454" y="623"/>
                  </a:lnTo>
                  <a:lnTo>
                    <a:pt x="485" y="623"/>
                  </a:lnTo>
                  <a:lnTo>
                    <a:pt x="485" y="644"/>
                  </a:lnTo>
                  <a:lnTo>
                    <a:pt x="485" y="644"/>
                  </a:lnTo>
                  <a:lnTo>
                    <a:pt x="501" y="644"/>
                  </a:lnTo>
                  <a:lnTo>
                    <a:pt x="501" y="665"/>
                  </a:lnTo>
                  <a:lnTo>
                    <a:pt x="501" y="665"/>
                  </a:lnTo>
                  <a:lnTo>
                    <a:pt x="558" y="665"/>
                  </a:lnTo>
                  <a:lnTo>
                    <a:pt x="558" y="686"/>
                  </a:lnTo>
                  <a:lnTo>
                    <a:pt x="558" y="686"/>
                  </a:lnTo>
                  <a:lnTo>
                    <a:pt x="576" y="686"/>
                  </a:lnTo>
                  <a:lnTo>
                    <a:pt x="576" y="686"/>
                  </a:lnTo>
                  <a:lnTo>
                    <a:pt x="576" y="686"/>
                  </a:lnTo>
                  <a:lnTo>
                    <a:pt x="576" y="686"/>
                  </a:lnTo>
                  <a:lnTo>
                    <a:pt x="576" y="728"/>
                  </a:lnTo>
                  <a:lnTo>
                    <a:pt x="576" y="728"/>
                  </a:lnTo>
                  <a:lnTo>
                    <a:pt x="576" y="728"/>
                  </a:lnTo>
                  <a:lnTo>
                    <a:pt x="576" y="728"/>
                  </a:lnTo>
                  <a:lnTo>
                    <a:pt x="576" y="728"/>
                  </a:lnTo>
                  <a:lnTo>
                    <a:pt x="584" y="728"/>
                  </a:lnTo>
                  <a:lnTo>
                    <a:pt x="584" y="750"/>
                  </a:lnTo>
                  <a:lnTo>
                    <a:pt x="584" y="750"/>
                  </a:lnTo>
                  <a:lnTo>
                    <a:pt x="595" y="750"/>
                  </a:lnTo>
                  <a:lnTo>
                    <a:pt x="595" y="771"/>
                  </a:lnTo>
                  <a:lnTo>
                    <a:pt x="595" y="771"/>
                  </a:lnTo>
                  <a:lnTo>
                    <a:pt x="613" y="771"/>
                  </a:lnTo>
                  <a:lnTo>
                    <a:pt x="613" y="792"/>
                  </a:lnTo>
                  <a:lnTo>
                    <a:pt x="613" y="792"/>
                  </a:lnTo>
                  <a:lnTo>
                    <a:pt x="660" y="792"/>
                  </a:lnTo>
                  <a:lnTo>
                    <a:pt x="660" y="815"/>
                  </a:lnTo>
                  <a:lnTo>
                    <a:pt x="660" y="815"/>
                  </a:lnTo>
                  <a:lnTo>
                    <a:pt x="715" y="815"/>
                  </a:lnTo>
                  <a:lnTo>
                    <a:pt x="715" y="836"/>
                  </a:lnTo>
                  <a:lnTo>
                    <a:pt x="715" y="836"/>
                  </a:lnTo>
                  <a:lnTo>
                    <a:pt x="766" y="836"/>
                  </a:lnTo>
                  <a:lnTo>
                    <a:pt x="766" y="836"/>
                  </a:lnTo>
                  <a:lnTo>
                    <a:pt x="766" y="836"/>
                  </a:lnTo>
                  <a:lnTo>
                    <a:pt x="865" y="836"/>
                  </a:lnTo>
                  <a:lnTo>
                    <a:pt x="865" y="836"/>
                  </a:lnTo>
                  <a:lnTo>
                    <a:pt x="865" y="836"/>
                  </a:lnTo>
                  <a:lnTo>
                    <a:pt x="865" y="836"/>
                  </a:lnTo>
                  <a:lnTo>
                    <a:pt x="865" y="836"/>
                  </a:lnTo>
                  <a:lnTo>
                    <a:pt x="865" y="836"/>
                  </a:lnTo>
                  <a:lnTo>
                    <a:pt x="865" y="836"/>
                  </a:lnTo>
                  <a:lnTo>
                    <a:pt x="865" y="902"/>
                  </a:lnTo>
                  <a:lnTo>
                    <a:pt x="865" y="902"/>
                  </a:lnTo>
                  <a:lnTo>
                    <a:pt x="876" y="902"/>
                  </a:lnTo>
                  <a:lnTo>
                    <a:pt x="876" y="923"/>
                  </a:lnTo>
                  <a:lnTo>
                    <a:pt x="876" y="923"/>
                  </a:lnTo>
                  <a:lnTo>
                    <a:pt x="884" y="923"/>
                  </a:lnTo>
                  <a:lnTo>
                    <a:pt x="884" y="923"/>
                  </a:lnTo>
                  <a:lnTo>
                    <a:pt x="884" y="923"/>
                  </a:lnTo>
                  <a:lnTo>
                    <a:pt x="894" y="923"/>
                  </a:lnTo>
                  <a:lnTo>
                    <a:pt x="894" y="923"/>
                  </a:lnTo>
                  <a:lnTo>
                    <a:pt x="894" y="923"/>
                  </a:lnTo>
                  <a:lnTo>
                    <a:pt x="952" y="923"/>
                  </a:lnTo>
                  <a:lnTo>
                    <a:pt x="952" y="947"/>
                  </a:lnTo>
                  <a:lnTo>
                    <a:pt x="952" y="947"/>
                  </a:lnTo>
                  <a:lnTo>
                    <a:pt x="991" y="947"/>
                  </a:lnTo>
                  <a:lnTo>
                    <a:pt x="991" y="970"/>
                  </a:lnTo>
                  <a:lnTo>
                    <a:pt x="991" y="970"/>
                  </a:lnTo>
                  <a:lnTo>
                    <a:pt x="1017" y="970"/>
                  </a:lnTo>
                  <a:lnTo>
                    <a:pt x="1017" y="970"/>
                  </a:lnTo>
                  <a:lnTo>
                    <a:pt x="1017" y="970"/>
                  </a:lnTo>
                  <a:lnTo>
                    <a:pt x="1026" y="970"/>
                  </a:lnTo>
                  <a:lnTo>
                    <a:pt x="1026" y="994"/>
                  </a:lnTo>
                  <a:lnTo>
                    <a:pt x="1026" y="994"/>
                  </a:lnTo>
                  <a:lnTo>
                    <a:pt x="1041" y="994"/>
                  </a:lnTo>
                  <a:lnTo>
                    <a:pt x="1041" y="994"/>
                  </a:lnTo>
                  <a:lnTo>
                    <a:pt x="1041" y="994"/>
                  </a:lnTo>
                  <a:lnTo>
                    <a:pt x="1043" y="994"/>
                  </a:lnTo>
                  <a:lnTo>
                    <a:pt x="1043" y="994"/>
                  </a:lnTo>
                  <a:lnTo>
                    <a:pt x="1043" y="994"/>
                  </a:lnTo>
                  <a:lnTo>
                    <a:pt x="1152" y="994"/>
                  </a:lnTo>
                  <a:lnTo>
                    <a:pt x="1152" y="1020"/>
                  </a:lnTo>
                  <a:lnTo>
                    <a:pt x="1152" y="1020"/>
                  </a:lnTo>
                  <a:lnTo>
                    <a:pt x="1161" y="1020"/>
                  </a:lnTo>
                  <a:lnTo>
                    <a:pt x="1161" y="1020"/>
                  </a:lnTo>
                  <a:lnTo>
                    <a:pt x="1161" y="1020"/>
                  </a:lnTo>
                  <a:lnTo>
                    <a:pt x="1162" y="1020"/>
                  </a:lnTo>
                  <a:lnTo>
                    <a:pt x="1162" y="1020"/>
                  </a:lnTo>
                  <a:lnTo>
                    <a:pt x="1162" y="1020"/>
                  </a:lnTo>
                  <a:lnTo>
                    <a:pt x="1170" y="1020"/>
                  </a:lnTo>
                  <a:lnTo>
                    <a:pt x="1170" y="1020"/>
                  </a:lnTo>
                  <a:lnTo>
                    <a:pt x="1170" y="1020"/>
                  </a:lnTo>
                  <a:lnTo>
                    <a:pt x="1173" y="1020"/>
                  </a:lnTo>
                  <a:lnTo>
                    <a:pt x="1173" y="1020"/>
                  </a:lnTo>
                  <a:lnTo>
                    <a:pt x="1173" y="1020"/>
                  </a:lnTo>
                  <a:lnTo>
                    <a:pt x="1264" y="1020"/>
                  </a:lnTo>
                  <a:lnTo>
                    <a:pt x="1264" y="1049"/>
                  </a:lnTo>
                  <a:lnTo>
                    <a:pt x="1264" y="1049"/>
                  </a:lnTo>
                  <a:lnTo>
                    <a:pt x="1283" y="1049"/>
                  </a:lnTo>
                  <a:lnTo>
                    <a:pt x="1283" y="1080"/>
                  </a:lnTo>
                  <a:lnTo>
                    <a:pt x="1283" y="1080"/>
                  </a:lnTo>
                  <a:lnTo>
                    <a:pt x="1314" y="1080"/>
                  </a:lnTo>
                  <a:lnTo>
                    <a:pt x="1314" y="1080"/>
                  </a:lnTo>
                  <a:lnTo>
                    <a:pt x="1314" y="1080"/>
                  </a:lnTo>
                  <a:lnTo>
                    <a:pt x="1314" y="1080"/>
                  </a:lnTo>
                  <a:lnTo>
                    <a:pt x="1314" y="1080"/>
                  </a:lnTo>
                  <a:lnTo>
                    <a:pt x="1314" y="1080"/>
                  </a:lnTo>
                  <a:lnTo>
                    <a:pt x="1330" y="1080"/>
                  </a:lnTo>
                  <a:lnTo>
                    <a:pt x="1330" y="1112"/>
                  </a:lnTo>
                  <a:lnTo>
                    <a:pt x="1330" y="1112"/>
                  </a:lnTo>
                  <a:lnTo>
                    <a:pt x="1390" y="1112"/>
                  </a:lnTo>
                  <a:lnTo>
                    <a:pt x="1390" y="1112"/>
                  </a:lnTo>
                  <a:lnTo>
                    <a:pt x="1390" y="1112"/>
                  </a:lnTo>
                  <a:lnTo>
                    <a:pt x="1458" y="1112"/>
                  </a:lnTo>
                  <a:lnTo>
                    <a:pt x="1458" y="1146"/>
                  </a:lnTo>
                  <a:lnTo>
                    <a:pt x="1458" y="1146"/>
                  </a:lnTo>
                  <a:lnTo>
                    <a:pt x="1468" y="1146"/>
                  </a:lnTo>
                  <a:lnTo>
                    <a:pt x="1468" y="1182"/>
                  </a:lnTo>
                  <a:lnTo>
                    <a:pt x="1468" y="1182"/>
                  </a:lnTo>
                  <a:lnTo>
                    <a:pt x="1514" y="1182"/>
                  </a:lnTo>
                  <a:lnTo>
                    <a:pt x="1514" y="1182"/>
                  </a:lnTo>
                  <a:lnTo>
                    <a:pt x="1514" y="1182"/>
                  </a:lnTo>
                  <a:lnTo>
                    <a:pt x="1518" y="1182"/>
                  </a:lnTo>
                  <a:lnTo>
                    <a:pt x="1518" y="1219"/>
                  </a:lnTo>
                  <a:lnTo>
                    <a:pt x="1518" y="1219"/>
                  </a:lnTo>
                  <a:lnTo>
                    <a:pt x="1518" y="1219"/>
                  </a:lnTo>
                  <a:lnTo>
                    <a:pt x="1518" y="1219"/>
                  </a:lnTo>
                  <a:lnTo>
                    <a:pt x="1518" y="1219"/>
                  </a:lnTo>
                  <a:lnTo>
                    <a:pt x="1522" y="1219"/>
                  </a:lnTo>
                  <a:lnTo>
                    <a:pt x="1522" y="1258"/>
                  </a:lnTo>
                  <a:lnTo>
                    <a:pt x="1522" y="1258"/>
                  </a:lnTo>
                  <a:lnTo>
                    <a:pt x="1535" y="1258"/>
                  </a:lnTo>
                  <a:lnTo>
                    <a:pt x="1535" y="1258"/>
                  </a:lnTo>
                  <a:lnTo>
                    <a:pt x="1535" y="1258"/>
                  </a:lnTo>
                  <a:lnTo>
                    <a:pt x="1540" y="1258"/>
                  </a:lnTo>
                  <a:lnTo>
                    <a:pt x="1540" y="1258"/>
                  </a:lnTo>
                  <a:lnTo>
                    <a:pt x="1540" y="1258"/>
                  </a:lnTo>
                  <a:lnTo>
                    <a:pt x="1540" y="1258"/>
                  </a:lnTo>
                  <a:lnTo>
                    <a:pt x="1540" y="1258"/>
                  </a:lnTo>
                  <a:lnTo>
                    <a:pt x="1540" y="1258"/>
                  </a:lnTo>
                  <a:lnTo>
                    <a:pt x="1595" y="1258"/>
                  </a:lnTo>
                  <a:lnTo>
                    <a:pt x="1595" y="1311"/>
                  </a:lnTo>
                  <a:lnTo>
                    <a:pt x="1595" y="1311"/>
                  </a:lnTo>
                  <a:lnTo>
                    <a:pt x="1723" y="1311"/>
                  </a:lnTo>
                  <a:lnTo>
                    <a:pt x="1723" y="1311"/>
                  </a:lnTo>
                  <a:lnTo>
                    <a:pt x="1723" y="1311"/>
                  </a:lnTo>
                  <a:lnTo>
                    <a:pt x="1726" y="1311"/>
                  </a:lnTo>
                  <a:lnTo>
                    <a:pt x="1726" y="1311"/>
                  </a:lnTo>
                  <a:lnTo>
                    <a:pt x="1726" y="1311"/>
                  </a:lnTo>
                  <a:lnTo>
                    <a:pt x="1752" y="1311"/>
                  </a:lnTo>
                  <a:lnTo>
                    <a:pt x="1752" y="1311"/>
                  </a:lnTo>
                  <a:lnTo>
                    <a:pt x="1752" y="1311"/>
                  </a:lnTo>
                  <a:lnTo>
                    <a:pt x="1754" y="1311"/>
                  </a:lnTo>
                  <a:lnTo>
                    <a:pt x="1754" y="1311"/>
                  </a:lnTo>
                  <a:lnTo>
                    <a:pt x="1754" y="1311"/>
                  </a:lnTo>
                  <a:lnTo>
                    <a:pt x="1754" y="1311"/>
                  </a:lnTo>
                  <a:lnTo>
                    <a:pt x="1754" y="1311"/>
                  </a:lnTo>
                  <a:lnTo>
                    <a:pt x="1754" y="1311"/>
                  </a:lnTo>
                  <a:lnTo>
                    <a:pt x="1791" y="1311"/>
                  </a:lnTo>
                  <a:lnTo>
                    <a:pt x="1791" y="1311"/>
                  </a:lnTo>
                  <a:lnTo>
                    <a:pt x="1791" y="1311"/>
                  </a:lnTo>
                  <a:lnTo>
                    <a:pt x="1973" y="1311"/>
                  </a:lnTo>
                  <a:lnTo>
                    <a:pt x="1973" y="1311"/>
                  </a:lnTo>
                  <a:lnTo>
                    <a:pt x="1973" y="1311"/>
                  </a:lnTo>
                  <a:lnTo>
                    <a:pt x="2187" y="1311"/>
                  </a:lnTo>
                  <a:lnTo>
                    <a:pt x="2187" y="1736"/>
                  </a:lnTo>
                </a:path>
              </a:pathLst>
            </a:custGeom>
            <a:noFill/>
            <a:ln w="19050"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1" name="Freeform 31">
              <a:extLst>
                <a:ext uri="{FF2B5EF4-FFF2-40B4-BE49-F238E27FC236}">
                  <a16:creationId xmlns:a16="http://schemas.microsoft.com/office/drawing/2014/main" id="{F5BC93B4-F344-410E-93F5-17C89C8E2243}"/>
                </a:ext>
              </a:extLst>
            </p:cNvPr>
            <p:cNvSpPr>
              <a:spLocks/>
            </p:cNvSpPr>
            <p:nvPr/>
          </p:nvSpPr>
          <p:spPr bwMode="auto">
            <a:xfrm>
              <a:off x="1349375" y="1611313"/>
              <a:ext cx="3459163" cy="2576513"/>
            </a:xfrm>
            <a:custGeom>
              <a:avLst/>
              <a:gdLst>
                <a:gd name="T0" fmla="*/ 4 w 2179"/>
                <a:gd name="T1" fmla="*/ 0 h 1623"/>
                <a:gd name="T2" fmla="*/ 4 w 2179"/>
                <a:gd name="T3" fmla="*/ 0 h 1623"/>
                <a:gd name="T4" fmla="*/ 84 w 2179"/>
                <a:gd name="T5" fmla="*/ 39 h 1623"/>
                <a:gd name="T6" fmla="*/ 102 w 2179"/>
                <a:gd name="T7" fmla="*/ 60 h 1623"/>
                <a:gd name="T8" fmla="*/ 110 w 2179"/>
                <a:gd name="T9" fmla="*/ 99 h 1623"/>
                <a:gd name="T10" fmla="*/ 118 w 2179"/>
                <a:gd name="T11" fmla="*/ 120 h 1623"/>
                <a:gd name="T12" fmla="*/ 123 w 2179"/>
                <a:gd name="T13" fmla="*/ 159 h 1623"/>
                <a:gd name="T14" fmla="*/ 123 w 2179"/>
                <a:gd name="T15" fmla="*/ 199 h 1623"/>
                <a:gd name="T16" fmla="*/ 128 w 2179"/>
                <a:gd name="T17" fmla="*/ 239 h 1623"/>
                <a:gd name="T18" fmla="*/ 133 w 2179"/>
                <a:gd name="T19" fmla="*/ 259 h 1623"/>
                <a:gd name="T20" fmla="*/ 136 w 2179"/>
                <a:gd name="T21" fmla="*/ 278 h 1623"/>
                <a:gd name="T22" fmla="*/ 138 w 2179"/>
                <a:gd name="T23" fmla="*/ 338 h 1623"/>
                <a:gd name="T24" fmla="*/ 141 w 2179"/>
                <a:gd name="T25" fmla="*/ 338 h 1623"/>
                <a:gd name="T26" fmla="*/ 144 w 2179"/>
                <a:gd name="T27" fmla="*/ 378 h 1623"/>
                <a:gd name="T28" fmla="*/ 144 w 2179"/>
                <a:gd name="T29" fmla="*/ 378 h 1623"/>
                <a:gd name="T30" fmla="*/ 144 w 2179"/>
                <a:gd name="T31" fmla="*/ 378 h 1623"/>
                <a:gd name="T32" fmla="*/ 144 w 2179"/>
                <a:gd name="T33" fmla="*/ 498 h 1623"/>
                <a:gd name="T34" fmla="*/ 146 w 2179"/>
                <a:gd name="T35" fmla="*/ 498 h 1623"/>
                <a:gd name="T36" fmla="*/ 149 w 2179"/>
                <a:gd name="T37" fmla="*/ 558 h 1623"/>
                <a:gd name="T38" fmla="*/ 149 w 2179"/>
                <a:gd name="T39" fmla="*/ 558 h 1623"/>
                <a:gd name="T40" fmla="*/ 149 w 2179"/>
                <a:gd name="T41" fmla="*/ 639 h 1623"/>
                <a:gd name="T42" fmla="*/ 159 w 2179"/>
                <a:gd name="T43" fmla="*/ 658 h 1623"/>
                <a:gd name="T44" fmla="*/ 162 w 2179"/>
                <a:gd name="T45" fmla="*/ 699 h 1623"/>
                <a:gd name="T46" fmla="*/ 196 w 2179"/>
                <a:gd name="T47" fmla="*/ 737 h 1623"/>
                <a:gd name="T48" fmla="*/ 277 w 2179"/>
                <a:gd name="T49" fmla="*/ 737 h 1623"/>
                <a:gd name="T50" fmla="*/ 280 w 2179"/>
                <a:gd name="T51" fmla="*/ 778 h 1623"/>
                <a:gd name="T52" fmla="*/ 285 w 2179"/>
                <a:gd name="T53" fmla="*/ 818 h 1623"/>
                <a:gd name="T54" fmla="*/ 293 w 2179"/>
                <a:gd name="T55" fmla="*/ 859 h 1623"/>
                <a:gd name="T56" fmla="*/ 293 w 2179"/>
                <a:gd name="T57" fmla="*/ 859 h 1623"/>
                <a:gd name="T58" fmla="*/ 298 w 2179"/>
                <a:gd name="T59" fmla="*/ 938 h 1623"/>
                <a:gd name="T60" fmla="*/ 438 w 2179"/>
                <a:gd name="T61" fmla="*/ 957 h 1623"/>
                <a:gd name="T62" fmla="*/ 438 w 2179"/>
                <a:gd name="T63" fmla="*/ 998 h 1623"/>
                <a:gd name="T64" fmla="*/ 459 w 2179"/>
                <a:gd name="T65" fmla="*/ 1038 h 1623"/>
                <a:gd name="T66" fmla="*/ 485 w 2179"/>
                <a:gd name="T67" fmla="*/ 1038 h 1623"/>
                <a:gd name="T68" fmla="*/ 540 w 2179"/>
                <a:gd name="T69" fmla="*/ 1098 h 1623"/>
                <a:gd name="T70" fmla="*/ 582 w 2179"/>
                <a:gd name="T71" fmla="*/ 1138 h 1623"/>
                <a:gd name="T72" fmla="*/ 715 w 2179"/>
                <a:gd name="T73" fmla="*/ 1158 h 1623"/>
                <a:gd name="T74" fmla="*/ 723 w 2179"/>
                <a:gd name="T75" fmla="*/ 1177 h 1623"/>
                <a:gd name="T76" fmla="*/ 765 w 2179"/>
                <a:gd name="T77" fmla="*/ 1219 h 1623"/>
                <a:gd name="T78" fmla="*/ 868 w 2179"/>
                <a:gd name="T79" fmla="*/ 1240 h 1623"/>
                <a:gd name="T80" fmla="*/ 871 w 2179"/>
                <a:gd name="T81" fmla="*/ 1259 h 1623"/>
                <a:gd name="T82" fmla="*/ 879 w 2179"/>
                <a:gd name="T83" fmla="*/ 1259 h 1623"/>
                <a:gd name="T84" fmla="*/ 1041 w 2179"/>
                <a:gd name="T85" fmla="*/ 1259 h 1623"/>
                <a:gd name="T86" fmla="*/ 1162 w 2179"/>
                <a:gd name="T87" fmla="*/ 1285 h 1623"/>
                <a:gd name="T88" fmla="*/ 1165 w 2179"/>
                <a:gd name="T89" fmla="*/ 1311 h 1623"/>
                <a:gd name="T90" fmla="*/ 1309 w 2179"/>
                <a:gd name="T91" fmla="*/ 1340 h 1623"/>
                <a:gd name="T92" fmla="*/ 1316 w 2179"/>
                <a:gd name="T93" fmla="*/ 1371 h 1623"/>
                <a:gd name="T94" fmla="*/ 1382 w 2179"/>
                <a:gd name="T95" fmla="*/ 1403 h 1623"/>
                <a:gd name="T96" fmla="*/ 1518 w 2179"/>
                <a:gd name="T97" fmla="*/ 1403 h 1623"/>
                <a:gd name="T98" fmla="*/ 1522 w 2179"/>
                <a:gd name="T99" fmla="*/ 1440 h 1623"/>
                <a:gd name="T100" fmla="*/ 1697 w 2179"/>
                <a:gd name="T101" fmla="*/ 1524 h 1623"/>
                <a:gd name="T102" fmla="*/ 1752 w 2179"/>
                <a:gd name="T103" fmla="*/ 1568 h 1623"/>
                <a:gd name="T104" fmla="*/ 1754 w 2179"/>
                <a:gd name="T105" fmla="*/ 1623 h 1623"/>
                <a:gd name="T106" fmla="*/ 2179 w 2179"/>
                <a:gd name="T107" fmla="*/ 1623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79" h="1623">
                  <a:moveTo>
                    <a:pt x="0" y="0"/>
                  </a:moveTo>
                  <a:lnTo>
                    <a:pt x="4" y="0"/>
                  </a:lnTo>
                  <a:lnTo>
                    <a:pt x="4" y="0"/>
                  </a:lnTo>
                  <a:lnTo>
                    <a:pt x="4" y="0"/>
                  </a:lnTo>
                  <a:lnTo>
                    <a:pt x="4" y="0"/>
                  </a:lnTo>
                  <a:lnTo>
                    <a:pt x="4" y="0"/>
                  </a:lnTo>
                  <a:lnTo>
                    <a:pt x="4" y="0"/>
                  </a:lnTo>
                  <a:lnTo>
                    <a:pt x="4" y="0"/>
                  </a:lnTo>
                  <a:lnTo>
                    <a:pt x="4" y="0"/>
                  </a:lnTo>
                  <a:lnTo>
                    <a:pt x="4" y="0"/>
                  </a:lnTo>
                  <a:lnTo>
                    <a:pt x="50" y="0"/>
                  </a:lnTo>
                  <a:lnTo>
                    <a:pt x="50" y="20"/>
                  </a:lnTo>
                  <a:lnTo>
                    <a:pt x="50" y="20"/>
                  </a:lnTo>
                  <a:lnTo>
                    <a:pt x="84" y="20"/>
                  </a:lnTo>
                  <a:lnTo>
                    <a:pt x="84" y="39"/>
                  </a:lnTo>
                  <a:lnTo>
                    <a:pt x="84" y="39"/>
                  </a:lnTo>
                  <a:lnTo>
                    <a:pt x="99" y="39"/>
                  </a:lnTo>
                  <a:lnTo>
                    <a:pt x="99" y="60"/>
                  </a:lnTo>
                  <a:lnTo>
                    <a:pt x="99" y="60"/>
                  </a:lnTo>
                  <a:lnTo>
                    <a:pt x="102" y="60"/>
                  </a:lnTo>
                  <a:lnTo>
                    <a:pt x="102" y="79"/>
                  </a:lnTo>
                  <a:lnTo>
                    <a:pt x="102" y="79"/>
                  </a:lnTo>
                  <a:lnTo>
                    <a:pt x="110" y="79"/>
                  </a:lnTo>
                  <a:lnTo>
                    <a:pt x="110" y="99"/>
                  </a:lnTo>
                  <a:lnTo>
                    <a:pt x="110" y="99"/>
                  </a:lnTo>
                  <a:lnTo>
                    <a:pt x="112" y="99"/>
                  </a:lnTo>
                  <a:lnTo>
                    <a:pt x="112" y="120"/>
                  </a:lnTo>
                  <a:lnTo>
                    <a:pt x="112" y="120"/>
                  </a:lnTo>
                  <a:lnTo>
                    <a:pt x="118" y="120"/>
                  </a:lnTo>
                  <a:lnTo>
                    <a:pt x="118" y="120"/>
                  </a:lnTo>
                  <a:lnTo>
                    <a:pt x="118" y="120"/>
                  </a:lnTo>
                  <a:lnTo>
                    <a:pt x="118" y="120"/>
                  </a:lnTo>
                  <a:lnTo>
                    <a:pt x="118" y="159"/>
                  </a:lnTo>
                  <a:lnTo>
                    <a:pt x="118" y="159"/>
                  </a:lnTo>
                  <a:lnTo>
                    <a:pt x="123" y="159"/>
                  </a:lnTo>
                  <a:lnTo>
                    <a:pt x="123" y="159"/>
                  </a:lnTo>
                  <a:lnTo>
                    <a:pt x="123" y="159"/>
                  </a:lnTo>
                  <a:lnTo>
                    <a:pt x="123" y="159"/>
                  </a:lnTo>
                  <a:lnTo>
                    <a:pt x="123" y="199"/>
                  </a:lnTo>
                  <a:lnTo>
                    <a:pt x="123" y="199"/>
                  </a:lnTo>
                  <a:lnTo>
                    <a:pt x="128" y="199"/>
                  </a:lnTo>
                  <a:lnTo>
                    <a:pt x="128" y="199"/>
                  </a:lnTo>
                  <a:lnTo>
                    <a:pt x="128" y="199"/>
                  </a:lnTo>
                  <a:lnTo>
                    <a:pt x="128" y="199"/>
                  </a:lnTo>
                  <a:lnTo>
                    <a:pt x="128" y="239"/>
                  </a:lnTo>
                  <a:lnTo>
                    <a:pt x="128" y="239"/>
                  </a:lnTo>
                  <a:lnTo>
                    <a:pt x="131" y="239"/>
                  </a:lnTo>
                  <a:lnTo>
                    <a:pt x="131" y="259"/>
                  </a:lnTo>
                  <a:lnTo>
                    <a:pt x="131" y="259"/>
                  </a:lnTo>
                  <a:lnTo>
                    <a:pt x="133" y="259"/>
                  </a:lnTo>
                  <a:lnTo>
                    <a:pt x="133" y="278"/>
                  </a:lnTo>
                  <a:lnTo>
                    <a:pt x="133" y="278"/>
                  </a:lnTo>
                  <a:lnTo>
                    <a:pt x="136" y="278"/>
                  </a:lnTo>
                  <a:lnTo>
                    <a:pt x="136" y="278"/>
                  </a:lnTo>
                  <a:lnTo>
                    <a:pt x="136" y="278"/>
                  </a:lnTo>
                  <a:lnTo>
                    <a:pt x="136" y="278"/>
                  </a:lnTo>
                  <a:lnTo>
                    <a:pt x="136" y="319"/>
                  </a:lnTo>
                  <a:lnTo>
                    <a:pt x="136" y="319"/>
                  </a:lnTo>
                  <a:lnTo>
                    <a:pt x="138" y="319"/>
                  </a:lnTo>
                  <a:lnTo>
                    <a:pt x="138" y="338"/>
                  </a:lnTo>
                  <a:lnTo>
                    <a:pt x="138" y="338"/>
                  </a:lnTo>
                  <a:lnTo>
                    <a:pt x="141" y="338"/>
                  </a:lnTo>
                  <a:lnTo>
                    <a:pt x="141" y="338"/>
                  </a:lnTo>
                  <a:lnTo>
                    <a:pt x="141" y="338"/>
                  </a:lnTo>
                  <a:lnTo>
                    <a:pt x="141" y="338"/>
                  </a:lnTo>
                  <a:lnTo>
                    <a:pt x="141" y="378"/>
                  </a:lnTo>
                  <a:lnTo>
                    <a:pt x="141"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498"/>
                  </a:lnTo>
                  <a:lnTo>
                    <a:pt x="144" y="498"/>
                  </a:lnTo>
                  <a:lnTo>
                    <a:pt x="146" y="498"/>
                  </a:lnTo>
                  <a:lnTo>
                    <a:pt x="146" y="498"/>
                  </a:lnTo>
                  <a:lnTo>
                    <a:pt x="146" y="498"/>
                  </a:lnTo>
                  <a:lnTo>
                    <a:pt x="146" y="498"/>
                  </a:lnTo>
                  <a:lnTo>
                    <a:pt x="146" y="498"/>
                  </a:lnTo>
                  <a:lnTo>
                    <a:pt x="146" y="498"/>
                  </a:lnTo>
                  <a:lnTo>
                    <a:pt x="146" y="498"/>
                  </a:lnTo>
                  <a:lnTo>
                    <a:pt x="146" y="558"/>
                  </a:lnTo>
                  <a:lnTo>
                    <a:pt x="146" y="558"/>
                  </a:lnTo>
                  <a:lnTo>
                    <a:pt x="149" y="558"/>
                  </a:lnTo>
                  <a:lnTo>
                    <a:pt x="149" y="558"/>
                  </a:lnTo>
                  <a:lnTo>
                    <a:pt x="149" y="558"/>
                  </a:lnTo>
                  <a:lnTo>
                    <a:pt x="149" y="558"/>
                  </a:lnTo>
                  <a:lnTo>
                    <a:pt x="149" y="558"/>
                  </a:lnTo>
                  <a:lnTo>
                    <a:pt x="149" y="558"/>
                  </a:lnTo>
                  <a:lnTo>
                    <a:pt x="149" y="558"/>
                  </a:lnTo>
                  <a:lnTo>
                    <a:pt x="149" y="558"/>
                  </a:lnTo>
                  <a:lnTo>
                    <a:pt x="149" y="558"/>
                  </a:lnTo>
                  <a:lnTo>
                    <a:pt x="149" y="558"/>
                  </a:lnTo>
                  <a:lnTo>
                    <a:pt x="149" y="639"/>
                  </a:lnTo>
                  <a:lnTo>
                    <a:pt x="149" y="639"/>
                  </a:lnTo>
                  <a:lnTo>
                    <a:pt x="157" y="639"/>
                  </a:lnTo>
                  <a:lnTo>
                    <a:pt x="157" y="658"/>
                  </a:lnTo>
                  <a:lnTo>
                    <a:pt x="157" y="658"/>
                  </a:lnTo>
                  <a:lnTo>
                    <a:pt x="159" y="658"/>
                  </a:lnTo>
                  <a:lnTo>
                    <a:pt x="159" y="678"/>
                  </a:lnTo>
                  <a:lnTo>
                    <a:pt x="159" y="678"/>
                  </a:lnTo>
                  <a:lnTo>
                    <a:pt x="162" y="678"/>
                  </a:lnTo>
                  <a:lnTo>
                    <a:pt x="162" y="699"/>
                  </a:lnTo>
                  <a:lnTo>
                    <a:pt x="162" y="699"/>
                  </a:lnTo>
                  <a:lnTo>
                    <a:pt x="188" y="699"/>
                  </a:lnTo>
                  <a:lnTo>
                    <a:pt x="188" y="718"/>
                  </a:lnTo>
                  <a:lnTo>
                    <a:pt x="188" y="718"/>
                  </a:lnTo>
                  <a:lnTo>
                    <a:pt x="196" y="718"/>
                  </a:lnTo>
                  <a:lnTo>
                    <a:pt x="196" y="737"/>
                  </a:lnTo>
                  <a:lnTo>
                    <a:pt x="196" y="737"/>
                  </a:lnTo>
                  <a:lnTo>
                    <a:pt x="277" y="737"/>
                  </a:lnTo>
                  <a:lnTo>
                    <a:pt x="277" y="737"/>
                  </a:lnTo>
                  <a:lnTo>
                    <a:pt x="277" y="737"/>
                  </a:lnTo>
                  <a:lnTo>
                    <a:pt x="277" y="737"/>
                  </a:lnTo>
                  <a:lnTo>
                    <a:pt x="277" y="778"/>
                  </a:lnTo>
                  <a:lnTo>
                    <a:pt x="277" y="778"/>
                  </a:lnTo>
                  <a:lnTo>
                    <a:pt x="280" y="778"/>
                  </a:lnTo>
                  <a:lnTo>
                    <a:pt x="280" y="778"/>
                  </a:lnTo>
                  <a:lnTo>
                    <a:pt x="280" y="778"/>
                  </a:lnTo>
                  <a:lnTo>
                    <a:pt x="280" y="778"/>
                  </a:lnTo>
                  <a:lnTo>
                    <a:pt x="280" y="818"/>
                  </a:lnTo>
                  <a:lnTo>
                    <a:pt x="280" y="818"/>
                  </a:lnTo>
                  <a:lnTo>
                    <a:pt x="285" y="818"/>
                  </a:lnTo>
                  <a:lnTo>
                    <a:pt x="285" y="818"/>
                  </a:lnTo>
                  <a:lnTo>
                    <a:pt x="285" y="818"/>
                  </a:lnTo>
                  <a:lnTo>
                    <a:pt x="285" y="818"/>
                  </a:lnTo>
                  <a:lnTo>
                    <a:pt x="285" y="859"/>
                  </a:lnTo>
                  <a:lnTo>
                    <a:pt x="285" y="859"/>
                  </a:lnTo>
                  <a:lnTo>
                    <a:pt x="293" y="859"/>
                  </a:lnTo>
                  <a:lnTo>
                    <a:pt x="293" y="859"/>
                  </a:lnTo>
                  <a:lnTo>
                    <a:pt x="293" y="859"/>
                  </a:lnTo>
                  <a:lnTo>
                    <a:pt x="293" y="859"/>
                  </a:lnTo>
                  <a:lnTo>
                    <a:pt x="293" y="859"/>
                  </a:lnTo>
                  <a:lnTo>
                    <a:pt x="293" y="859"/>
                  </a:lnTo>
                  <a:lnTo>
                    <a:pt x="293" y="859"/>
                  </a:lnTo>
                  <a:lnTo>
                    <a:pt x="293" y="918"/>
                  </a:lnTo>
                  <a:lnTo>
                    <a:pt x="293" y="918"/>
                  </a:lnTo>
                  <a:lnTo>
                    <a:pt x="298" y="918"/>
                  </a:lnTo>
                  <a:lnTo>
                    <a:pt x="298" y="938"/>
                  </a:lnTo>
                  <a:lnTo>
                    <a:pt x="298" y="938"/>
                  </a:lnTo>
                  <a:lnTo>
                    <a:pt x="367" y="938"/>
                  </a:lnTo>
                  <a:lnTo>
                    <a:pt x="367" y="957"/>
                  </a:lnTo>
                  <a:lnTo>
                    <a:pt x="367" y="957"/>
                  </a:lnTo>
                  <a:lnTo>
                    <a:pt x="438" y="957"/>
                  </a:lnTo>
                  <a:lnTo>
                    <a:pt x="438" y="957"/>
                  </a:lnTo>
                  <a:lnTo>
                    <a:pt x="438" y="957"/>
                  </a:lnTo>
                  <a:lnTo>
                    <a:pt x="438" y="957"/>
                  </a:lnTo>
                  <a:lnTo>
                    <a:pt x="438" y="998"/>
                  </a:lnTo>
                  <a:lnTo>
                    <a:pt x="438" y="998"/>
                  </a:lnTo>
                  <a:lnTo>
                    <a:pt x="448" y="998"/>
                  </a:lnTo>
                  <a:lnTo>
                    <a:pt x="448" y="1017"/>
                  </a:lnTo>
                  <a:lnTo>
                    <a:pt x="448" y="1017"/>
                  </a:lnTo>
                  <a:lnTo>
                    <a:pt x="459" y="1017"/>
                  </a:lnTo>
                  <a:lnTo>
                    <a:pt x="459" y="1038"/>
                  </a:lnTo>
                  <a:lnTo>
                    <a:pt x="459" y="1038"/>
                  </a:lnTo>
                  <a:lnTo>
                    <a:pt x="485" y="1038"/>
                  </a:lnTo>
                  <a:lnTo>
                    <a:pt x="485" y="1038"/>
                  </a:lnTo>
                  <a:lnTo>
                    <a:pt x="485" y="1038"/>
                  </a:lnTo>
                  <a:lnTo>
                    <a:pt x="485" y="1038"/>
                  </a:lnTo>
                  <a:lnTo>
                    <a:pt x="485" y="1077"/>
                  </a:lnTo>
                  <a:lnTo>
                    <a:pt x="485" y="1077"/>
                  </a:lnTo>
                  <a:lnTo>
                    <a:pt x="540" y="1077"/>
                  </a:lnTo>
                  <a:lnTo>
                    <a:pt x="540" y="1098"/>
                  </a:lnTo>
                  <a:lnTo>
                    <a:pt x="540" y="1098"/>
                  </a:lnTo>
                  <a:lnTo>
                    <a:pt x="574" y="1098"/>
                  </a:lnTo>
                  <a:lnTo>
                    <a:pt x="574" y="1117"/>
                  </a:lnTo>
                  <a:lnTo>
                    <a:pt x="574" y="1117"/>
                  </a:lnTo>
                  <a:lnTo>
                    <a:pt x="582" y="1117"/>
                  </a:lnTo>
                  <a:lnTo>
                    <a:pt x="582" y="1138"/>
                  </a:lnTo>
                  <a:lnTo>
                    <a:pt x="582" y="1138"/>
                  </a:lnTo>
                  <a:lnTo>
                    <a:pt x="584" y="1138"/>
                  </a:lnTo>
                  <a:lnTo>
                    <a:pt x="584" y="1158"/>
                  </a:lnTo>
                  <a:lnTo>
                    <a:pt x="584" y="1158"/>
                  </a:lnTo>
                  <a:lnTo>
                    <a:pt x="715" y="1158"/>
                  </a:lnTo>
                  <a:lnTo>
                    <a:pt x="715" y="1177"/>
                  </a:lnTo>
                  <a:lnTo>
                    <a:pt x="715" y="1177"/>
                  </a:lnTo>
                  <a:lnTo>
                    <a:pt x="723" y="1177"/>
                  </a:lnTo>
                  <a:lnTo>
                    <a:pt x="723" y="1177"/>
                  </a:lnTo>
                  <a:lnTo>
                    <a:pt x="723" y="1177"/>
                  </a:lnTo>
                  <a:lnTo>
                    <a:pt x="736" y="1177"/>
                  </a:lnTo>
                  <a:lnTo>
                    <a:pt x="736" y="1198"/>
                  </a:lnTo>
                  <a:lnTo>
                    <a:pt x="736" y="1198"/>
                  </a:lnTo>
                  <a:lnTo>
                    <a:pt x="765" y="1198"/>
                  </a:lnTo>
                  <a:lnTo>
                    <a:pt x="765" y="1219"/>
                  </a:lnTo>
                  <a:lnTo>
                    <a:pt x="765" y="1219"/>
                  </a:lnTo>
                  <a:lnTo>
                    <a:pt x="805" y="1219"/>
                  </a:lnTo>
                  <a:lnTo>
                    <a:pt x="805" y="1240"/>
                  </a:lnTo>
                  <a:lnTo>
                    <a:pt x="805" y="1240"/>
                  </a:lnTo>
                  <a:lnTo>
                    <a:pt x="868" y="1240"/>
                  </a:lnTo>
                  <a:lnTo>
                    <a:pt x="868" y="1259"/>
                  </a:lnTo>
                  <a:lnTo>
                    <a:pt x="868" y="1259"/>
                  </a:lnTo>
                  <a:lnTo>
                    <a:pt x="871" y="1259"/>
                  </a:lnTo>
                  <a:lnTo>
                    <a:pt x="871" y="1259"/>
                  </a:lnTo>
                  <a:lnTo>
                    <a:pt x="871" y="1259"/>
                  </a:lnTo>
                  <a:lnTo>
                    <a:pt x="879" y="1259"/>
                  </a:lnTo>
                  <a:lnTo>
                    <a:pt x="879" y="1259"/>
                  </a:lnTo>
                  <a:lnTo>
                    <a:pt x="879" y="1259"/>
                  </a:lnTo>
                  <a:lnTo>
                    <a:pt x="879" y="1259"/>
                  </a:lnTo>
                  <a:lnTo>
                    <a:pt x="879" y="1259"/>
                  </a:lnTo>
                  <a:lnTo>
                    <a:pt x="879" y="1259"/>
                  </a:lnTo>
                  <a:lnTo>
                    <a:pt x="1007" y="1259"/>
                  </a:lnTo>
                  <a:lnTo>
                    <a:pt x="1007" y="1259"/>
                  </a:lnTo>
                  <a:lnTo>
                    <a:pt x="1007" y="1259"/>
                  </a:lnTo>
                  <a:lnTo>
                    <a:pt x="1041" y="1259"/>
                  </a:lnTo>
                  <a:lnTo>
                    <a:pt x="1041" y="1285"/>
                  </a:lnTo>
                  <a:lnTo>
                    <a:pt x="1041" y="1285"/>
                  </a:lnTo>
                  <a:lnTo>
                    <a:pt x="1162" y="1285"/>
                  </a:lnTo>
                  <a:lnTo>
                    <a:pt x="1162" y="1285"/>
                  </a:lnTo>
                  <a:lnTo>
                    <a:pt x="1162" y="1285"/>
                  </a:lnTo>
                  <a:lnTo>
                    <a:pt x="1165" y="1285"/>
                  </a:lnTo>
                  <a:lnTo>
                    <a:pt x="1165" y="1311"/>
                  </a:lnTo>
                  <a:lnTo>
                    <a:pt x="1165" y="1311"/>
                  </a:lnTo>
                  <a:lnTo>
                    <a:pt x="1165" y="1311"/>
                  </a:lnTo>
                  <a:lnTo>
                    <a:pt x="1165" y="1311"/>
                  </a:lnTo>
                  <a:lnTo>
                    <a:pt x="1165" y="1311"/>
                  </a:lnTo>
                  <a:lnTo>
                    <a:pt x="1175" y="1311"/>
                  </a:lnTo>
                  <a:lnTo>
                    <a:pt x="1175" y="1340"/>
                  </a:lnTo>
                  <a:lnTo>
                    <a:pt x="1175" y="1340"/>
                  </a:lnTo>
                  <a:lnTo>
                    <a:pt x="1309" y="1340"/>
                  </a:lnTo>
                  <a:lnTo>
                    <a:pt x="1309" y="1340"/>
                  </a:lnTo>
                  <a:lnTo>
                    <a:pt x="1309" y="1340"/>
                  </a:lnTo>
                  <a:lnTo>
                    <a:pt x="1316" y="1340"/>
                  </a:lnTo>
                  <a:lnTo>
                    <a:pt x="1316" y="1371"/>
                  </a:lnTo>
                  <a:lnTo>
                    <a:pt x="1316" y="1371"/>
                  </a:lnTo>
                  <a:lnTo>
                    <a:pt x="1319" y="1371"/>
                  </a:lnTo>
                  <a:lnTo>
                    <a:pt x="1319" y="1371"/>
                  </a:lnTo>
                  <a:lnTo>
                    <a:pt x="1319" y="1371"/>
                  </a:lnTo>
                  <a:lnTo>
                    <a:pt x="1382" y="1371"/>
                  </a:lnTo>
                  <a:lnTo>
                    <a:pt x="1382" y="1403"/>
                  </a:lnTo>
                  <a:lnTo>
                    <a:pt x="1382" y="1403"/>
                  </a:lnTo>
                  <a:lnTo>
                    <a:pt x="1464" y="1403"/>
                  </a:lnTo>
                  <a:lnTo>
                    <a:pt x="1464" y="1403"/>
                  </a:lnTo>
                  <a:lnTo>
                    <a:pt x="1464" y="1403"/>
                  </a:lnTo>
                  <a:lnTo>
                    <a:pt x="1518" y="1403"/>
                  </a:lnTo>
                  <a:lnTo>
                    <a:pt x="1518" y="1440"/>
                  </a:lnTo>
                  <a:lnTo>
                    <a:pt x="1518" y="1440"/>
                  </a:lnTo>
                  <a:lnTo>
                    <a:pt x="1522" y="1440"/>
                  </a:lnTo>
                  <a:lnTo>
                    <a:pt x="1522" y="1440"/>
                  </a:lnTo>
                  <a:lnTo>
                    <a:pt x="1522" y="1440"/>
                  </a:lnTo>
                  <a:lnTo>
                    <a:pt x="1574" y="1440"/>
                  </a:lnTo>
                  <a:lnTo>
                    <a:pt x="1574" y="1482"/>
                  </a:lnTo>
                  <a:lnTo>
                    <a:pt x="1574" y="1482"/>
                  </a:lnTo>
                  <a:lnTo>
                    <a:pt x="1697" y="1482"/>
                  </a:lnTo>
                  <a:lnTo>
                    <a:pt x="1697" y="1524"/>
                  </a:lnTo>
                  <a:lnTo>
                    <a:pt x="1697" y="1524"/>
                  </a:lnTo>
                  <a:lnTo>
                    <a:pt x="1749" y="1524"/>
                  </a:lnTo>
                  <a:lnTo>
                    <a:pt x="1749" y="1568"/>
                  </a:lnTo>
                  <a:lnTo>
                    <a:pt x="1749" y="1568"/>
                  </a:lnTo>
                  <a:lnTo>
                    <a:pt x="1752" y="1568"/>
                  </a:lnTo>
                  <a:lnTo>
                    <a:pt x="1752" y="1568"/>
                  </a:lnTo>
                  <a:lnTo>
                    <a:pt x="1752" y="1568"/>
                  </a:lnTo>
                  <a:lnTo>
                    <a:pt x="1754" y="1568"/>
                  </a:lnTo>
                  <a:lnTo>
                    <a:pt x="1754" y="1623"/>
                  </a:lnTo>
                  <a:lnTo>
                    <a:pt x="1754" y="1623"/>
                  </a:lnTo>
                  <a:lnTo>
                    <a:pt x="1970" y="1623"/>
                  </a:lnTo>
                  <a:lnTo>
                    <a:pt x="1970" y="1623"/>
                  </a:lnTo>
                  <a:lnTo>
                    <a:pt x="1970" y="1623"/>
                  </a:lnTo>
                  <a:lnTo>
                    <a:pt x="2179" y="1623"/>
                  </a:lnTo>
                  <a:lnTo>
                    <a:pt x="2179" y="1623"/>
                  </a:lnTo>
                </a:path>
              </a:pathLst>
            </a:custGeom>
            <a:noFill/>
            <a:ln w="190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2" name="Line 32">
              <a:extLst>
                <a:ext uri="{FF2B5EF4-FFF2-40B4-BE49-F238E27FC236}">
                  <a16:creationId xmlns:a16="http://schemas.microsoft.com/office/drawing/2014/main" id="{D40A4D51-4619-4EFE-B1BE-3A0ACE97B9E5}"/>
                </a:ext>
              </a:extLst>
            </p:cNvPr>
            <p:cNvSpPr>
              <a:spLocks noChangeShapeType="1"/>
            </p:cNvSpPr>
            <p:nvPr/>
          </p:nvSpPr>
          <p:spPr bwMode="auto">
            <a:xfrm flipV="1">
              <a:off x="4805363" y="4187826"/>
              <a:ext cx="3175" cy="3175"/>
            </a:xfrm>
            <a:prstGeom prst="line">
              <a:avLst/>
            </a:prstGeom>
            <a:noFill/>
            <a:ln w="7938"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3" name="Freeform 33">
              <a:extLst>
                <a:ext uri="{FF2B5EF4-FFF2-40B4-BE49-F238E27FC236}">
                  <a16:creationId xmlns:a16="http://schemas.microsoft.com/office/drawing/2014/main" id="{441EFB78-89F4-413B-BB8E-4A2456E7246C}"/>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4" name="Freeform 34">
              <a:extLst>
                <a:ext uri="{FF2B5EF4-FFF2-40B4-BE49-F238E27FC236}">
                  <a16:creationId xmlns:a16="http://schemas.microsoft.com/office/drawing/2014/main" id="{4095EB5E-14BD-427F-86FE-E3FD6E47FE9B}"/>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5" name="Freeform 35">
              <a:extLst>
                <a:ext uri="{FF2B5EF4-FFF2-40B4-BE49-F238E27FC236}">
                  <a16:creationId xmlns:a16="http://schemas.microsoft.com/office/drawing/2014/main" id="{BD4871E0-3C7E-47E5-819B-9B3D1DF02D34}"/>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6" name="Freeform 36">
              <a:extLst>
                <a:ext uri="{FF2B5EF4-FFF2-40B4-BE49-F238E27FC236}">
                  <a16:creationId xmlns:a16="http://schemas.microsoft.com/office/drawing/2014/main" id="{9042DC82-A595-4523-94B4-775C58AEBE98}"/>
                </a:ext>
              </a:extLst>
            </p:cNvPr>
            <p:cNvSpPr>
              <a:spLocks/>
            </p:cNvSpPr>
            <p:nvPr/>
          </p:nvSpPr>
          <p:spPr bwMode="auto">
            <a:xfrm>
              <a:off x="1536700" y="1684338"/>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7" name="Freeform 37">
              <a:extLst>
                <a:ext uri="{FF2B5EF4-FFF2-40B4-BE49-F238E27FC236}">
                  <a16:creationId xmlns:a16="http://schemas.microsoft.com/office/drawing/2014/main" id="{ADE6B341-C3C1-4F67-833D-C95EC4F9C5E8}"/>
                </a:ext>
              </a:extLst>
            </p:cNvPr>
            <p:cNvSpPr>
              <a:spLocks/>
            </p:cNvSpPr>
            <p:nvPr/>
          </p:nvSpPr>
          <p:spPr bwMode="auto">
            <a:xfrm>
              <a:off x="1835150" y="2144713"/>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8" name="Freeform 38">
              <a:extLst>
                <a:ext uri="{FF2B5EF4-FFF2-40B4-BE49-F238E27FC236}">
                  <a16:creationId xmlns:a16="http://schemas.microsoft.com/office/drawing/2014/main" id="{18094A0A-6B69-46B7-8B18-F05DCED96536}"/>
                </a:ext>
              </a:extLst>
            </p:cNvPr>
            <p:cNvSpPr>
              <a:spLocks/>
            </p:cNvSpPr>
            <p:nvPr/>
          </p:nvSpPr>
          <p:spPr bwMode="auto">
            <a:xfrm>
              <a:off x="2239963" y="27432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9" name="Freeform 39">
              <a:extLst>
                <a:ext uri="{FF2B5EF4-FFF2-40B4-BE49-F238E27FC236}">
                  <a16:creationId xmlns:a16="http://schemas.microsoft.com/office/drawing/2014/main" id="{DE62DC1B-053F-45F5-A17A-FA9B34592873}"/>
                </a:ext>
              </a:extLst>
            </p:cNvPr>
            <p:cNvSpPr>
              <a:spLocks/>
            </p:cNvSpPr>
            <p:nvPr/>
          </p:nvSpPr>
          <p:spPr bwMode="auto">
            <a:xfrm>
              <a:off x="2543175" y="2914651"/>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0" name="Freeform 40">
              <a:extLst>
                <a:ext uri="{FF2B5EF4-FFF2-40B4-BE49-F238E27FC236}">
                  <a16:creationId xmlns:a16="http://schemas.microsoft.com/office/drawing/2014/main" id="{83E5EB20-7445-43E2-B289-A923B6A5ECB9}"/>
                </a:ext>
              </a:extLst>
            </p:cNvPr>
            <p:cNvSpPr>
              <a:spLocks/>
            </p:cNvSpPr>
            <p:nvPr/>
          </p:nvSpPr>
          <p:spPr bwMode="auto">
            <a:xfrm>
              <a:off x="2730500" y="305435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1" name="Freeform 41">
              <a:extLst>
                <a:ext uri="{FF2B5EF4-FFF2-40B4-BE49-F238E27FC236}">
                  <a16:creationId xmlns:a16="http://schemas.microsoft.com/office/drawing/2014/main" id="{204D51AF-E583-4A0E-9F53-F2226C892D9D}"/>
                </a:ext>
              </a:extLst>
            </p:cNvPr>
            <p:cNvSpPr>
              <a:spLocks/>
            </p:cNvSpPr>
            <p:nvPr/>
          </p:nvSpPr>
          <p:spPr bwMode="auto">
            <a:xfrm>
              <a:off x="2744788" y="305435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2" name="Freeform 42">
              <a:extLst>
                <a:ext uri="{FF2B5EF4-FFF2-40B4-BE49-F238E27FC236}">
                  <a16:creationId xmlns:a16="http://schemas.microsoft.com/office/drawing/2014/main" id="{81690117-80FC-4060-B549-76E3323F754F}"/>
                </a:ext>
              </a:extLst>
            </p:cNvPr>
            <p:cNvSpPr>
              <a:spLocks/>
            </p:cNvSpPr>
            <p:nvPr/>
          </p:nvSpPr>
          <p:spPr bwMode="auto">
            <a:xfrm>
              <a:off x="2940050" y="3127376"/>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3" name="Freeform 43">
              <a:extLst>
                <a:ext uri="{FF2B5EF4-FFF2-40B4-BE49-F238E27FC236}">
                  <a16:creationId xmlns:a16="http://schemas.microsoft.com/office/drawing/2014/main" id="{C644A177-CBA6-4688-8ED4-BD5AF13E020C}"/>
                </a:ext>
              </a:extLst>
            </p:cNvPr>
            <p:cNvSpPr>
              <a:spLocks/>
            </p:cNvSpPr>
            <p:nvPr/>
          </p:nvSpPr>
          <p:spPr bwMode="auto">
            <a:xfrm>
              <a:off x="2978150" y="3167063"/>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4" name="Freeform 44">
              <a:extLst>
                <a:ext uri="{FF2B5EF4-FFF2-40B4-BE49-F238E27FC236}">
                  <a16:creationId xmlns:a16="http://schemas.microsoft.com/office/drawing/2014/main" id="{9B1A523C-119A-425F-9D18-08AEC882880F}"/>
                </a:ext>
              </a:extLst>
            </p:cNvPr>
            <p:cNvSpPr>
              <a:spLocks/>
            </p:cNvSpPr>
            <p:nvPr/>
          </p:nvSpPr>
          <p:spPr bwMode="auto">
            <a:xfrm>
              <a:off x="2981325" y="3167063"/>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5" name="Freeform 45">
              <a:extLst>
                <a:ext uri="{FF2B5EF4-FFF2-40B4-BE49-F238E27FC236}">
                  <a16:creationId xmlns:a16="http://schemas.microsoft.com/office/drawing/2014/main" id="{BC141387-50C3-4C22-A440-B937FBE68812}"/>
                </a:ext>
              </a:extLst>
            </p:cNvPr>
            <p:cNvSpPr>
              <a:spLocks/>
            </p:cNvSpPr>
            <p:nvPr/>
          </p:nvSpPr>
          <p:spPr bwMode="auto">
            <a:xfrm>
              <a:off x="3168650"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6" name="Freeform 46">
              <a:extLst>
                <a:ext uri="{FF2B5EF4-FFF2-40B4-BE49-F238E27FC236}">
                  <a16:creationId xmlns:a16="http://schemas.microsoft.com/office/drawing/2014/main" id="{B8B8922B-4EE8-41D9-BB80-37D40C396E18}"/>
                </a:ext>
              </a:extLst>
            </p:cNvPr>
            <p:cNvSpPr>
              <a:spLocks/>
            </p:cNvSpPr>
            <p:nvPr/>
          </p:nvSpPr>
          <p:spPr bwMode="auto">
            <a:xfrm>
              <a:off x="3171825"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7" name="Freeform 47">
              <a:extLst>
                <a:ext uri="{FF2B5EF4-FFF2-40B4-BE49-F238E27FC236}">
                  <a16:creationId xmlns:a16="http://schemas.microsoft.com/office/drawing/2014/main" id="{F3A8DB08-3C3A-41B3-81CE-86CF6A4557FA}"/>
                </a:ext>
              </a:extLst>
            </p:cNvPr>
            <p:cNvSpPr>
              <a:spLocks/>
            </p:cNvSpPr>
            <p:nvPr/>
          </p:nvSpPr>
          <p:spPr bwMode="auto">
            <a:xfrm>
              <a:off x="3184525"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8" name="Freeform 48">
              <a:extLst>
                <a:ext uri="{FF2B5EF4-FFF2-40B4-BE49-F238E27FC236}">
                  <a16:creationId xmlns:a16="http://schemas.microsoft.com/office/drawing/2014/main" id="{7CF758F4-FE0B-4CC9-887A-F228391A0593}"/>
                </a:ext>
              </a:extLst>
            </p:cNvPr>
            <p:cNvSpPr>
              <a:spLocks/>
            </p:cNvSpPr>
            <p:nvPr/>
          </p:nvSpPr>
          <p:spPr bwMode="auto">
            <a:xfrm>
              <a:off x="3189288"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9" name="Freeform 49">
              <a:extLst>
                <a:ext uri="{FF2B5EF4-FFF2-40B4-BE49-F238E27FC236}">
                  <a16:creationId xmlns:a16="http://schemas.microsoft.com/office/drawing/2014/main" id="{2033024E-AE17-4C42-BAFC-6C54F0A88DB6}"/>
                </a:ext>
              </a:extLst>
            </p:cNvPr>
            <p:cNvSpPr>
              <a:spLocks/>
            </p:cNvSpPr>
            <p:nvPr/>
          </p:nvSpPr>
          <p:spPr bwMode="auto">
            <a:xfrm>
              <a:off x="3411538" y="3302001"/>
              <a:ext cx="39688" cy="39688"/>
            </a:xfrm>
            <a:custGeom>
              <a:avLst/>
              <a:gdLst>
                <a:gd name="T0" fmla="*/ 0 w 25"/>
                <a:gd name="T1" fmla="*/ 0 h 25"/>
                <a:gd name="T2" fmla="*/ 25 w 25"/>
                <a:gd name="T3" fmla="*/ 0 h 25"/>
                <a:gd name="T4" fmla="*/ 25 w 25"/>
                <a:gd name="T5" fmla="*/ 25 h 25"/>
                <a:gd name="T6" fmla="*/ 0 w 25"/>
                <a:gd name="T7" fmla="*/ 25 h 25"/>
                <a:gd name="T8" fmla="*/ 0 w 25"/>
                <a:gd name="T9" fmla="*/ 0 h 25"/>
                <a:gd name="T10" fmla="*/ 0 w 25"/>
                <a:gd name="T11" fmla="*/ 0 h 25"/>
              </a:gdLst>
              <a:ahLst/>
              <a:cxnLst>
                <a:cxn ang="0">
                  <a:pos x="T0" y="T1"/>
                </a:cxn>
                <a:cxn ang="0">
                  <a:pos x="T2" y="T3"/>
                </a:cxn>
                <a:cxn ang="0">
                  <a:pos x="T4" y="T5"/>
                </a:cxn>
                <a:cxn ang="0">
                  <a:pos x="T6" y="T7"/>
                </a:cxn>
                <a:cxn ang="0">
                  <a:pos x="T8" y="T9"/>
                </a:cxn>
                <a:cxn ang="0">
                  <a:pos x="T10" y="T11"/>
                </a:cxn>
              </a:cxnLst>
              <a:rect l="0" t="0" r="r" b="b"/>
              <a:pathLst>
                <a:path w="25" h="25">
                  <a:moveTo>
                    <a:pt x="0" y="0"/>
                  </a:moveTo>
                  <a:lnTo>
                    <a:pt x="25" y="0"/>
                  </a:lnTo>
                  <a:lnTo>
                    <a:pt x="25"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0" name="Freeform 50">
              <a:extLst>
                <a:ext uri="{FF2B5EF4-FFF2-40B4-BE49-F238E27FC236}">
                  <a16:creationId xmlns:a16="http://schemas.microsoft.com/office/drawing/2014/main" id="{6F50811F-D0CA-4B00-84A1-6AA236329302}"/>
                </a:ext>
              </a:extLst>
            </p:cNvPr>
            <p:cNvSpPr>
              <a:spLocks/>
            </p:cNvSpPr>
            <p:nvPr/>
          </p:nvSpPr>
          <p:spPr bwMode="auto">
            <a:xfrm>
              <a:off x="3411538" y="3302001"/>
              <a:ext cx="39688" cy="39688"/>
            </a:xfrm>
            <a:custGeom>
              <a:avLst/>
              <a:gdLst>
                <a:gd name="T0" fmla="*/ 0 w 25"/>
                <a:gd name="T1" fmla="*/ 0 h 25"/>
                <a:gd name="T2" fmla="*/ 25 w 25"/>
                <a:gd name="T3" fmla="*/ 0 h 25"/>
                <a:gd name="T4" fmla="*/ 25 w 25"/>
                <a:gd name="T5" fmla="*/ 25 h 25"/>
                <a:gd name="T6" fmla="*/ 0 w 25"/>
                <a:gd name="T7" fmla="*/ 25 h 25"/>
                <a:gd name="T8" fmla="*/ 0 w 25"/>
                <a:gd name="T9" fmla="*/ 0 h 25"/>
                <a:gd name="T10" fmla="*/ 0 w 25"/>
                <a:gd name="T11" fmla="*/ 0 h 25"/>
              </a:gdLst>
              <a:ahLst/>
              <a:cxnLst>
                <a:cxn ang="0">
                  <a:pos x="T0" y="T1"/>
                </a:cxn>
                <a:cxn ang="0">
                  <a:pos x="T2" y="T3"/>
                </a:cxn>
                <a:cxn ang="0">
                  <a:pos x="T4" y="T5"/>
                </a:cxn>
                <a:cxn ang="0">
                  <a:pos x="T6" y="T7"/>
                </a:cxn>
                <a:cxn ang="0">
                  <a:pos x="T8" y="T9"/>
                </a:cxn>
                <a:cxn ang="0">
                  <a:pos x="T10" y="T11"/>
                </a:cxn>
              </a:cxnLst>
              <a:rect l="0" t="0" r="r" b="b"/>
              <a:pathLst>
                <a:path w="25" h="25">
                  <a:moveTo>
                    <a:pt x="0" y="0"/>
                  </a:moveTo>
                  <a:lnTo>
                    <a:pt x="25" y="0"/>
                  </a:lnTo>
                  <a:lnTo>
                    <a:pt x="25"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1" name="Freeform 51">
              <a:extLst>
                <a:ext uri="{FF2B5EF4-FFF2-40B4-BE49-F238E27FC236}">
                  <a16:creationId xmlns:a16="http://schemas.microsoft.com/office/drawing/2014/main" id="{8F6D6812-BB13-4805-8C44-A9B31C801171}"/>
                </a:ext>
              </a:extLst>
            </p:cNvPr>
            <p:cNvSpPr>
              <a:spLocks/>
            </p:cNvSpPr>
            <p:nvPr/>
          </p:nvSpPr>
          <p:spPr bwMode="auto">
            <a:xfrm>
              <a:off x="3532188" y="3354388"/>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2" name="Freeform 52">
              <a:extLst>
                <a:ext uri="{FF2B5EF4-FFF2-40B4-BE49-F238E27FC236}">
                  <a16:creationId xmlns:a16="http://schemas.microsoft.com/office/drawing/2014/main" id="{0FA17CBF-972F-46CF-9A4A-A53985830872}"/>
                </a:ext>
              </a:extLst>
            </p:cNvPr>
            <p:cNvSpPr>
              <a:spLocks/>
            </p:cNvSpPr>
            <p:nvPr/>
          </p:nvSpPr>
          <p:spPr bwMode="auto">
            <a:xfrm>
              <a:off x="3730625" y="346392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3" name="Freeform 53">
              <a:extLst>
                <a:ext uri="{FF2B5EF4-FFF2-40B4-BE49-F238E27FC236}">
                  <a16:creationId xmlns:a16="http://schemas.microsoft.com/office/drawing/2014/main" id="{5A4AB602-D74E-4EA6-9EAE-403F292EA84F}"/>
                </a:ext>
              </a:extLst>
            </p:cNvPr>
            <p:cNvSpPr>
              <a:spLocks/>
            </p:cNvSpPr>
            <p:nvPr/>
          </p:nvSpPr>
          <p:spPr bwMode="auto">
            <a:xfrm>
              <a:off x="3735388" y="3522663"/>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4" name="Freeform 54">
              <a:extLst>
                <a:ext uri="{FF2B5EF4-FFF2-40B4-BE49-F238E27FC236}">
                  <a16:creationId xmlns:a16="http://schemas.microsoft.com/office/drawing/2014/main" id="{2E9EBB84-17F7-4BDF-AC7F-7EEADE8CF1A2}"/>
                </a:ext>
              </a:extLst>
            </p:cNvPr>
            <p:cNvSpPr>
              <a:spLocks/>
            </p:cNvSpPr>
            <p:nvPr/>
          </p:nvSpPr>
          <p:spPr bwMode="auto">
            <a:xfrm>
              <a:off x="3763963"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5" name="Freeform 55">
              <a:extLst>
                <a:ext uri="{FF2B5EF4-FFF2-40B4-BE49-F238E27FC236}">
                  <a16:creationId xmlns:a16="http://schemas.microsoft.com/office/drawing/2014/main" id="{5B91AA4A-3D1D-4CED-BE7C-8C0B40326D7A}"/>
                </a:ext>
              </a:extLst>
            </p:cNvPr>
            <p:cNvSpPr>
              <a:spLocks/>
            </p:cNvSpPr>
            <p:nvPr/>
          </p:nvSpPr>
          <p:spPr bwMode="auto">
            <a:xfrm>
              <a:off x="3771900"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6" name="Freeform 56">
              <a:extLst>
                <a:ext uri="{FF2B5EF4-FFF2-40B4-BE49-F238E27FC236}">
                  <a16:creationId xmlns:a16="http://schemas.microsoft.com/office/drawing/2014/main" id="{B439CF50-31AB-429D-8A8C-9FF1B83382B3}"/>
                </a:ext>
              </a:extLst>
            </p:cNvPr>
            <p:cNvSpPr>
              <a:spLocks/>
            </p:cNvSpPr>
            <p:nvPr/>
          </p:nvSpPr>
          <p:spPr bwMode="auto">
            <a:xfrm>
              <a:off x="3771900"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7" name="Freeform 57">
              <a:extLst>
                <a:ext uri="{FF2B5EF4-FFF2-40B4-BE49-F238E27FC236}">
                  <a16:creationId xmlns:a16="http://schemas.microsoft.com/office/drawing/2014/main" id="{31A6B6A9-C125-430A-A49D-142A9B6EAD63}"/>
                </a:ext>
              </a:extLst>
            </p:cNvPr>
            <p:cNvSpPr>
              <a:spLocks/>
            </p:cNvSpPr>
            <p:nvPr/>
          </p:nvSpPr>
          <p:spPr bwMode="auto">
            <a:xfrm>
              <a:off x="4060825" y="367030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8" name="Freeform 58">
              <a:extLst>
                <a:ext uri="{FF2B5EF4-FFF2-40B4-BE49-F238E27FC236}">
                  <a16:creationId xmlns:a16="http://schemas.microsoft.com/office/drawing/2014/main" id="{9A19CCDA-8B19-4FE9-AD1D-87F98875C9DE}"/>
                </a:ext>
              </a:extLst>
            </p:cNvPr>
            <p:cNvSpPr>
              <a:spLocks/>
            </p:cNvSpPr>
            <p:nvPr/>
          </p:nvSpPr>
          <p:spPr bwMode="auto">
            <a:xfrm>
              <a:off x="4067175"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9" name="Freeform 59">
              <a:extLst>
                <a:ext uri="{FF2B5EF4-FFF2-40B4-BE49-F238E27FC236}">
                  <a16:creationId xmlns:a16="http://schemas.microsoft.com/office/drawing/2014/main" id="{86535EFF-F8F0-4E18-9FCF-018A67E36DA9}"/>
                </a:ext>
              </a:extLst>
            </p:cNvPr>
            <p:cNvSpPr>
              <a:spLocks/>
            </p:cNvSpPr>
            <p:nvPr/>
          </p:nvSpPr>
          <p:spPr bwMode="auto">
            <a:xfrm>
              <a:off x="4106863" y="367030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0" name="Freeform 60">
              <a:extLst>
                <a:ext uri="{FF2B5EF4-FFF2-40B4-BE49-F238E27FC236}">
                  <a16:creationId xmlns:a16="http://schemas.microsoft.com/office/drawing/2014/main" id="{E84DB163-EAB0-4F3A-A6E7-86A8B2181022}"/>
                </a:ext>
              </a:extLst>
            </p:cNvPr>
            <p:cNvSpPr>
              <a:spLocks/>
            </p:cNvSpPr>
            <p:nvPr/>
          </p:nvSpPr>
          <p:spPr bwMode="auto">
            <a:xfrm>
              <a:off x="411003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1" name="Freeform 61">
              <a:extLst>
                <a:ext uri="{FF2B5EF4-FFF2-40B4-BE49-F238E27FC236}">
                  <a16:creationId xmlns:a16="http://schemas.microsoft.com/office/drawing/2014/main" id="{ECA8ED8B-CA78-4A27-B0D9-F85A44E8F04C}"/>
                </a:ext>
              </a:extLst>
            </p:cNvPr>
            <p:cNvSpPr>
              <a:spLocks/>
            </p:cNvSpPr>
            <p:nvPr/>
          </p:nvSpPr>
          <p:spPr bwMode="auto">
            <a:xfrm>
              <a:off x="411003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2" name="Freeform 62">
              <a:extLst>
                <a:ext uri="{FF2B5EF4-FFF2-40B4-BE49-F238E27FC236}">
                  <a16:creationId xmlns:a16="http://schemas.microsoft.com/office/drawing/2014/main" id="{BC4ED2DB-25B3-4D7C-A3CC-51496E6675E5}"/>
                </a:ext>
              </a:extLst>
            </p:cNvPr>
            <p:cNvSpPr>
              <a:spLocks/>
            </p:cNvSpPr>
            <p:nvPr/>
          </p:nvSpPr>
          <p:spPr bwMode="auto">
            <a:xfrm>
              <a:off x="4168775"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3" name="Freeform 63">
              <a:extLst>
                <a:ext uri="{FF2B5EF4-FFF2-40B4-BE49-F238E27FC236}">
                  <a16:creationId xmlns:a16="http://schemas.microsoft.com/office/drawing/2014/main" id="{81E7EDAB-60E5-4A62-957E-C72821143108}"/>
                </a:ext>
              </a:extLst>
            </p:cNvPr>
            <p:cNvSpPr>
              <a:spLocks/>
            </p:cNvSpPr>
            <p:nvPr/>
          </p:nvSpPr>
          <p:spPr bwMode="auto">
            <a:xfrm>
              <a:off x="445928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4" name="Freeform 64">
              <a:extLst>
                <a:ext uri="{FF2B5EF4-FFF2-40B4-BE49-F238E27FC236}">
                  <a16:creationId xmlns:a16="http://schemas.microsoft.com/office/drawing/2014/main" id="{F3D6C7FD-823F-479F-B347-A2E726BE8F13}"/>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5" name="Freeform 65">
              <a:extLst>
                <a:ext uri="{FF2B5EF4-FFF2-40B4-BE49-F238E27FC236}">
                  <a16:creationId xmlns:a16="http://schemas.microsoft.com/office/drawing/2014/main" id="{AF774D04-5F53-4465-8D55-B3BA6B30633C}"/>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6" name="Freeform 66">
              <a:extLst>
                <a:ext uri="{FF2B5EF4-FFF2-40B4-BE49-F238E27FC236}">
                  <a16:creationId xmlns:a16="http://schemas.microsoft.com/office/drawing/2014/main" id="{7F360D93-9B3C-4180-B830-13D80CA68079}"/>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7" name="Freeform 67">
              <a:extLst>
                <a:ext uri="{FF2B5EF4-FFF2-40B4-BE49-F238E27FC236}">
                  <a16:creationId xmlns:a16="http://schemas.microsoft.com/office/drawing/2014/main" id="{0AD1E96E-2E20-4E12-88B0-3AC3F31F0082}"/>
                </a:ext>
              </a:extLst>
            </p:cNvPr>
            <p:cNvSpPr>
              <a:spLocks/>
            </p:cNvSpPr>
            <p:nvPr/>
          </p:nvSpPr>
          <p:spPr bwMode="auto">
            <a:xfrm>
              <a:off x="2473325" y="34559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8" name="Freeform 68">
              <a:extLst>
                <a:ext uri="{FF2B5EF4-FFF2-40B4-BE49-F238E27FC236}">
                  <a16:creationId xmlns:a16="http://schemas.microsoft.com/office/drawing/2014/main" id="{AD4B5CF4-BB47-450D-AEFF-37CA58462D4C}"/>
                </a:ext>
              </a:extLst>
            </p:cNvPr>
            <p:cNvSpPr>
              <a:spLocks/>
            </p:cNvSpPr>
            <p:nvPr/>
          </p:nvSpPr>
          <p:spPr bwMode="auto">
            <a:xfrm>
              <a:off x="27098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9" name="Freeform 69">
              <a:extLst>
                <a:ext uri="{FF2B5EF4-FFF2-40B4-BE49-F238E27FC236}">
                  <a16:creationId xmlns:a16="http://schemas.microsoft.com/office/drawing/2014/main" id="{12676C49-C205-40FB-9D9A-0DBDBA25AE74}"/>
                </a:ext>
              </a:extLst>
            </p:cNvPr>
            <p:cNvSpPr>
              <a:spLocks/>
            </p:cNvSpPr>
            <p:nvPr/>
          </p:nvSpPr>
          <p:spPr bwMode="auto">
            <a:xfrm>
              <a:off x="27225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0" name="Freeform 70">
              <a:extLst>
                <a:ext uri="{FF2B5EF4-FFF2-40B4-BE49-F238E27FC236}">
                  <a16:creationId xmlns:a16="http://schemas.microsoft.com/office/drawing/2014/main" id="{C0437802-1781-4774-9E8A-F5C64491CD1B}"/>
                </a:ext>
              </a:extLst>
            </p:cNvPr>
            <p:cNvSpPr>
              <a:spLocks/>
            </p:cNvSpPr>
            <p:nvPr/>
          </p:nvSpPr>
          <p:spPr bwMode="auto">
            <a:xfrm>
              <a:off x="27225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1" name="Freeform 71">
              <a:extLst>
                <a:ext uri="{FF2B5EF4-FFF2-40B4-BE49-F238E27FC236}">
                  <a16:creationId xmlns:a16="http://schemas.microsoft.com/office/drawing/2014/main" id="{F472FDB9-D8F7-42FE-9B83-BDA66C8ADE43}"/>
                </a:ext>
              </a:extLst>
            </p:cNvPr>
            <p:cNvSpPr>
              <a:spLocks/>
            </p:cNvSpPr>
            <p:nvPr/>
          </p:nvSpPr>
          <p:spPr bwMode="auto">
            <a:xfrm>
              <a:off x="2924175" y="3587751"/>
              <a:ext cx="47625" cy="46038"/>
            </a:xfrm>
            <a:custGeom>
              <a:avLst/>
              <a:gdLst>
                <a:gd name="T0" fmla="*/ 15 w 30"/>
                <a:gd name="T1" fmla="*/ 0 h 29"/>
                <a:gd name="T2" fmla="*/ 0 w 30"/>
                <a:gd name="T3" fmla="*/ 29 h 29"/>
                <a:gd name="T4" fmla="*/ 30 w 30"/>
                <a:gd name="T5" fmla="*/ 29 h 29"/>
                <a:gd name="T6" fmla="*/ 15 w 30"/>
                <a:gd name="T7" fmla="*/ 0 h 29"/>
                <a:gd name="T8" fmla="*/ 15 w 30"/>
                <a:gd name="T9" fmla="*/ 0 h 29"/>
              </a:gdLst>
              <a:ahLst/>
              <a:cxnLst>
                <a:cxn ang="0">
                  <a:pos x="T0" y="T1"/>
                </a:cxn>
                <a:cxn ang="0">
                  <a:pos x="T2" y="T3"/>
                </a:cxn>
                <a:cxn ang="0">
                  <a:pos x="T4" y="T5"/>
                </a:cxn>
                <a:cxn ang="0">
                  <a:pos x="T6" y="T7"/>
                </a:cxn>
                <a:cxn ang="0">
                  <a:pos x="T8" y="T9"/>
                </a:cxn>
              </a:cxnLst>
              <a:rect l="0" t="0" r="r" b="b"/>
              <a:pathLst>
                <a:path w="30" h="29">
                  <a:moveTo>
                    <a:pt x="15" y="0"/>
                  </a:moveTo>
                  <a:lnTo>
                    <a:pt x="0" y="29"/>
                  </a:lnTo>
                  <a:lnTo>
                    <a:pt x="30"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2" name="Freeform 72">
              <a:extLst>
                <a:ext uri="{FF2B5EF4-FFF2-40B4-BE49-F238E27FC236}">
                  <a16:creationId xmlns:a16="http://schemas.microsoft.com/office/drawing/2014/main" id="{3770DD8A-B5CB-4B43-9337-2D6D8287C073}"/>
                </a:ext>
              </a:extLst>
            </p:cNvPr>
            <p:cNvSpPr>
              <a:spLocks/>
            </p:cNvSpPr>
            <p:nvPr/>
          </p:nvSpPr>
          <p:spPr bwMode="auto">
            <a:xfrm>
              <a:off x="3171825" y="3629026"/>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3" name="Freeform 73">
              <a:extLst>
                <a:ext uri="{FF2B5EF4-FFF2-40B4-BE49-F238E27FC236}">
                  <a16:creationId xmlns:a16="http://schemas.microsoft.com/office/drawing/2014/main" id="{C45584FD-53F7-414D-BE85-0A92F7675B94}"/>
                </a:ext>
              </a:extLst>
            </p:cNvPr>
            <p:cNvSpPr>
              <a:spLocks/>
            </p:cNvSpPr>
            <p:nvPr/>
          </p:nvSpPr>
          <p:spPr bwMode="auto">
            <a:xfrm>
              <a:off x="3176588" y="367030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4" name="Freeform 74">
              <a:extLst>
                <a:ext uri="{FF2B5EF4-FFF2-40B4-BE49-F238E27FC236}">
                  <a16:creationId xmlns:a16="http://schemas.microsoft.com/office/drawing/2014/main" id="{E5FE5B9A-3D86-4F94-8AFD-0D2857819641}"/>
                </a:ext>
              </a:extLst>
            </p:cNvPr>
            <p:cNvSpPr>
              <a:spLocks/>
            </p:cNvSpPr>
            <p:nvPr/>
          </p:nvSpPr>
          <p:spPr bwMode="auto">
            <a:xfrm>
              <a:off x="3405188" y="3716338"/>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5" name="Freeform 75">
              <a:extLst>
                <a:ext uri="{FF2B5EF4-FFF2-40B4-BE49-F238E27FC236}">
                  <a16:creationId xmlns:a16="http://schemas.microsoft.com/office/drawing/2014/main" id="{E0714441-27B8-4E7C-98CA-C0C7F7E38267}"/>
                </a:ext>
              </a:extLst>
            </p:cNvPr>
            <p:cNvSpPr>
              <a:spLocks/>
            </p:cNvSpPr>
            <p:nvPr/>
          </p:nvSpPr>
          <p:spPr bwMode="auto">
            <a:xfrm>
              <a:off x="3419475" y="3763963"/>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6" name="Freeform 76">
              <a:extLst>
                <a:ext uri="{FF2B5EF4-FFF2-40B4-BE49-F238E27FC236}">
                  <a16:creationId xmlns:a16="http://schemas.microsoft.com/office/drawing/2014/main" id="{61EBAA5B-EE5C-4DBD-BAB5-DA863A617CF7}"/>
                </a:ext>
              </a:extLst>
            </p:cNvPr>
            <p:cNvSpPr>
              <a:spLocks/>
            </p:cNvSpPr>
            <p:nvPr/>
          </p:nvSpPr>
          <p:spPr bwMode="auto">
            <a:xfrm>
              <a:off x="3651250" y="38163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7" name="Freeform 77">
              <a:extLst>
                <a:ext uri="{FF2B5EF4-FFF2-40B4-BE49-F238E27FC236}">
                  <a16:creationId xmlns:a16="http://schemas.microsoft.com/office/drawing/2014/main" id="{FA5F69C3-7161-4012-97BB-508D0176EB35}"/>
                </a:ext>
              </a:extLst>
            </p:cNvPr>
            <p:cNvSpPr>
              <a:spLocks/>
            </p:cNvSpPr>
            <p:nvPr/>
          </p:nvSpPr>
          <p:spPr bwMode="auto">
            <a:xfrm>
              <a:off x="3743325" y="3875088"/>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8" name="Freeform 78">
              <a:extLst>
                <a:ext uri="{FF2B5EF4-FFF2-40B4-BE49-F238E27FC236}">
                  <a16:creationId xmlns:a16="http://schemas.microsoft.com/office/drawing/2014/main" id="{FBFA6B8E-9D22-461A-9A04-4344571DF3CA}"/>
                </a:ext>
              </a:extLst>
            </p:cNvPr>
            <p:cNvSpPr>
              <a:spLocks/>
            </p:cNvSpPr>
            <p:nvPr/>
          </p:nvSpPr>
          <p:spPr bwMode="auto">
            <a:xfrm>
              <a:off x="4106863" y="40782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9" name="Freeform 79">
              <a:extLst>
                <a:ext uri="{FF2B5EF4-FFF2-40B4-BE49-F238E27FC236}">
                  <a16:creationId xmlns:a16="http://schemas.microsoft.com/office/drawing/2014/main" id="{CF2124F3-DC83-4B99-B850-39E8A12BB27E}"/>
                </a:ext>
              </a:extLst>
            </p:cNvPr>
            <p:cNvSpPr>
              <a:spLocks/>
            </p:cNvSpPr>
            <p:nvPr/>
          </p:nvSpPr>
          <p:spPr bwMode="auto">
            <a:xfrm>
              <a:off x="4454525" y="4164013"/>
              <a:ext cx="46038" cy="47625"/>
            </a:xfrm>
            <a:custGeom>
              <a:avLst/>
              <a:gdLst>
                <a:gd name="T0" fmla="*/ 14 w 29"/>
                <a:gd name="T1" fmla="*/ 0 h 30"/>
                <a:gd name="T2" fmla="*/ 0 w 29"/>
                <a:gd name="T3" fmla="*/ 30 h 30"/>
                <a:gd name="T4" fmla="*/ 29 w 29"/>
                <a:gd name="T5" fmla="*/ 30 h 30"/>
                <a:gd name="T6" fmla="*/ 14 w 29"/>
                <a:gd name="T7" fmla="*/ 0 h 30"/>
                <a:gd name="T8" fmla="*/ 14 w 29"/>
                <a:gd name="T9" fmla="*/ 0 h 30"/>
              </a:gdLst>
              <a:ahLst/>
              <a:cxnLst>
                <a:cxn ang="0">
                  <a:pos x="T0" y="T1"/>
                </a:cxn>
                <a:cxn ang="0">
                  <a:pos x="T2" y="T3"/>
                </a:cxn>
                <a:cxn ang="0">
                  <a:pos x="T4" y="T5"/>
                </a:cxn>
                <a:cxn ang="0">
                  <a:pos x="T6" y="T7"/>
                </a:cxn>
                <a:cxn ang="0">
                  <a:pos x="T8" y="T9"/>
                </a:cxn>
              </a:cxnLst>
              <a:rect l="0" t="0" r="r" b="b"/>
              <a:pathLst>
                <a:path w="29" h="30">
                  <a:moveTo>
                    <a:pt x="14" y="0"/>
                  </a:moveTo>
                  <a:lnTo>
                    <a:pt x="0" y="30"/>
                  </a:lnTo>
                  <a:lnTo>
                    <a:pt x="29" y="30"/>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0" name="Freeform 80">
              <a:extLst>
                <a:ext uri="{FF2B5EF4-FFF2-40B4-BE49-F238E27FC236}">
                  <a16:creationId xmlns:a16="http://schemas.microsoft.com/office/drawing/2014/main" id="{36534E85-5215-4754-A560-2C549EBA6AD5}"/>
                </a:ext>
              </a:extLst>
            </p:cNvPr>
            <p:cNvSpPr>
              <a:spLocks/>
            </p:cNvSpPr>
            <p:nvPr/>
          </p:nvSpPr>
          <p:spPr bwMode="auto">
            <a:xfrm>
              <a:off x="4784725" y="4164013"/>
              <a:ext cx="46038" cy="47625"/>
            </a:xfrm>
            <a:custGeom>
              <a:avLst/>
              <a:gdLst>
                <a:gd name="T0" fmla="*/ 15 w 29"/>
                <a:gd name="T1" fmla="*/ 0 h 30"/>
                <a:gd name="T2" fmla="*/ 0 w 29"/>
                <a:gd name="T3" fmla="*/ 30 h 30"/>
                <a:gd name="T4" fmla="*/ 29 w 29"/>
                <a:gd name="T5" fmla="*/ 30 h 30"/>
                <a:gd name="T6" fmla="*/ 15 w 29"/>
                <a:gd name="T7" fmla="*/ 0 h 30"/>
                <a:gd name="T8" fmla="*/ 15 w 29"/>
                <a:gd name="T9" fmla="*/ 0 h 30"/>
              </a:gdLst>
              <a:ahLst/>
              <a:cxnLst>
                <a:cxn ang="0">
                  <a:pos x="T0" y="T1"/>
                </a:cxn>
                <a:cxn ang="0">
                  <a:pos x="T2" y="T3"/>
                </a:cxn>
                <a:cxn ang="0">
                  <a:pos x="T4" y="T5"/>
                </a:cxn>
                <a:cxn ang="0">
                  <a:pos x="T6" y="T7"/>
                </a:cxn>
                <a:cxn ang="0">
                  <a:pos x="T8" y="T9"/>
                </a:cxn>
              </a:cxnLst>
              <a:rect l="0" t="0" r="r" b="b"/>
              <a:pathLst>
                <a:path w="29" h="30">
                  <a:moveTo>
                    <a:pt x="15" y="0"/>
                  </a:moveTo>
                  <a:lnTo>
                    <a:pt x="0" y="30"/>
                  </a:lnTo>
                  <a:lnTo>
                    <a:pt x="29" y="30"/>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1" name="Line 81">
              <a:extLst>
                <a:ext uri="{FF2B5EF4-FFF2-40B4-BE49-F238E27FC236}">
                  <a16:creationId xmlns:a16="http://schemas.microsoft.com/office/drawing/2014/main" id="{356A84D6-F083-4241-ADAF-F2449DB4FD60}"/>
                </a:ext>
              </a:extLst>
            </p:cNvPr>
            <p:cNvSpPr>
              <a:spLocks noChangeShapeType="1"/>
            </p:cNvSpPr>
            <p:nvPr/>
          </p:nvSpPr>
          <p:spPr bwMode="auto">
            <a:xfrm>
              <a:off x="1474119" y="4115429"/>
              <a:ext cx="258763" cy="0"/>
            </a:xfrm>
            <a:prstGeom prst="line">
              <a:avLst/>
            </a:prstGeom>
            <a:noFill/>
            <a:ln w="190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2" name="Line 82">
              <a:extLst>
                <a:ext uri="{FF2B5EF4-FFF2-40B4-BE49-F238E27FC236}">
                  <a16:creationId xmlns:a16="http://schemas.microsoft.com/office/drawing/2014/main" id="{F3EDCE76-22BC-42B9-81C9-D155D9BC0EC3}"/>
                </a:ext>
              </a:extLst>
            </p:cNvPr>
            <p:cNvSpPr>
              <a:spLocks noChangeShapeType="1"/>
            </p:cNvSpPr>
            <p:nvPr/>
          </p:nvSpPr>
          <p:spPr bwMode="auto">
            <a:xfrm>
              <a:off x="1474119" y="4304342"/>
              <a:ext cx="258763" cy="0"/>
            </a:xfrm>
            <a:prstGeom prst="line">
              <a:avLst/>
            </a:prstGeom>
            <a:noFill/>
            <a:ln w="190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3" name="Line 83">
              <a:extLst>
                <a:ext uri="{FF2B5EF4-FFF2-40B4-BE49-F238E27FC236}">
                  <a16:creationId xmlns:a16="http://schemas.microsoft.com/office/drawing/2014/main" id="{3420CB63-1A06-45D3-AEB7-ACF96947FB52}"/>
                </a:ext>
              </a:extLst>
            </p:cNvPr>
            <p:cNvSpPr>
              <a:spLocks noChangeShapeType="1"/>
            </p:cNvSpPr>
            <p:nvPr/>
          </p:nvSpPr>
          <p:spPr bwMode="auto">
            <a:xfrm flipV="1">
              <a:off x="3064510" y="2062908"/>
              <a:ext cx="9525" cy="3175"/>
            </a:xfrm>
            <a:prstGeom prst="line">
              <a:avLst/>
            </a:prstGeom>
            <a:noFill/>
            <a:ln w="7938"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4" name="Freeform 84">
              <a:extLst>
                <a:ext uri="{FF2B5EF4-FFF2-40B4-BE49-F238E27FC236}">
                  <a16:creationId xmlns:a16="http://schemas.microsoft.com/office/drawing/2014/main" id="{F9297FF0-A2FB-4EFE-963D-297A1C809612}"/>
                </a:ext>
              </a:extLst>
            </p:cNvPr>
            <p:cNvSpPr>
              <a:spLocks/>
            </p:cNvSpPr>
            <p:nvPr/>
          </p:nvSpPr>
          <p:spPr bwMode="auto">
            <a:xfrm>
              <a:off x="1580299" y="4099774"/>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5" name="Freeform 85">
              <a:extLst>
                <a:ext uri="{FF2B5EF4-FFF2-40B4-BE49-F238E27FC236}">
                  <a16:creationId xmlns:a16="http://schemas.microsoft.com/office/drawing/2014/main" id="{2EDEC845-7C69-4BCB-9BAA-B658ACE3C6A6}"/>
                </a:ext>
              </a:extLst>
            </p:cNvPr>
            <p:cNvSpPr>
              <a:spLocks/>
            </p:cNvSpPr>
            <p:nvPr/>
          </p:nvSpPr>
          <p:spPr bwMode="auto">
            <a:xfrm>
              <a:off x="1582069" y="4280529"/>
              <a:ext cx="46038" cy="47625"/>
            </a:xfrm>
            <a:custGeom>
              <a:avLst/>
              <a:gdLst>
                <a:gd name="T0" fmla="*/ 14 w 29"/>
                <a:gd name="T1" fmla="*/ 0 h 30"/>
                <a:gd name="T2" fmla="*/ 0 w 29"/>
                <a:gd name="T3" fmla="*/ 30 h 30"/>
                <a:gd name="T4" fmla="*/ 29 w 29"/>
                <a:gd name="T5" fmla="*/ 30 h 30"/>
                <a:gd name="T6" fmla="*/ 14 w 29"/>
                <a:gd name="T7" fmla="*/ 0 h 30"/>
                <a:gd name="T8" fmla="*/ 14 w 29"/>
                <a:gd name="T9" fmla="*/ 0 h 30"/>
              </a:gdLst>
              <a:ahLst/>
              <a:cxnLst>
                <a:cxn ang="0">
                  <a:pos x="T0" y="T1"/>
                </a:cxn>
                <a:cxn ang="0">
                  <a:pos x="T2" y="T3"/>
                </a:cxn>
                <a:cxn ang="0">
                  <a:pos x="T4" y="T5"/>
                </a:cxn>
                <a:cxn ang="0">
                  <a:pos x="T6" y="T7"/>
                </a:cxn>
                <a:cxn ang="0">
                  <a:pos x="T8" y="T9"/>
                </a:cxn>
              </a:cxnLst>
              <a:rect l="0" t="0" r="r" b="b"/>
              <a:pathLst>
                <a:path w="29" h="30">
                  <a:moveTo>
                    <a:pt x="14" y="0"/>
                  </a:moveTo>
                  <a:lnTo>
                    <a:pt x="0" y="30"/>
                  </a:lnTo>
                  <a:lnTo>
                    <a:pt x="29" y="30"/>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6" name="Freeform 86">
              <a:extLst>
                <a:ext uri="{FF2B5EF4-FFF2-40B4-BE49-F238E27FC236}">
                  <a16:creationId xmlns:a16="http://schemas.microsoft.com/office/drawing/2014/main" id="{FF9F633C-78F0-41B8-A2F4-12CA4022F7D7}"/>
                </a:ext>
              </a:extLst>
            </p:cNvPr>
            <p:cNvSpPr>
              <a:spLocks/>
            </p:cNvSpPr>
            <p:nvPr/>
          </p:nvSpPr>
          <p:spPr bwMode="auto">
            <a:xfrm>
              <a:off x="1515876" y="3923339"/>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7" name="Freeform 87">
              <a:extLst>
                <a:ext uri="{FF2B5EF4-FFF2-40B4-BE49-F238E27FC236}">
                  <a16:creationId xmlns:a16="http://schemas.microsoft.com/office/drawing/2014/main" id="{A6A9DD97-A953-4FAC-AF1E-992D1B1BCD8B}"/>
                </a:ext>
              </a:extLst>
            </p:cNvPr>
            <p:cNvSpPr>
              <a:spLocks/>
            </p:cNvSpPr>
            <p:nvPr/>
          </p:nvSpPr>
          <p:spPr bwMode="auto">
            <a:xfrm>
              <a:off x="1656615" y="3919373"/>
              <a:ext cx="47626" cy="46038"/>
            </a:xfrm>
            <a:custGeom>
              <a:avLst/>
              <a:gdLst>
                <a:gd name="T0" fmla="*/ 15 w 30"/>
                <a:gd name="T1" fmla="*/ 0 h 29"/>
                <a:gd name="T2" fmla="*/ 0 w 30"/>
                <a:gd name="T3" fmla="*/ 29 h 29"/>
                <a:gd name="T4" fmla="*/ 30 w 30"/>
                <a:gd name="T5" fmla="*/ 29 h 29"/>
                <a:gd name="T6" fmla="*/ 15 w 30"/>
                <a:gd name="T7" fmla="*/ 0 h 29"/>
                <a:gd name="T8" fmla="*/ 15 w 30"/>
                <a:gd name="T9" fmla="*/ 0 h 29"/>
              </a:gdLst>
              <a:ahLst/>
              <a:cxnLst>
                <a:cxn ang="0">
                  <a:pos x="T0" y="T1"/>
                </a:cxn>
                <a:cxn ang="0">
                  <a:pos x="T2" y="T3"/>
                </a:cxn>
                <a:cxn ang="0">
                  <a:pos x="T4" y="T5"/>
                </a:cxn>
                <a:cxn ang="0">
                  <a:pos x="T6" y="T7"/>
                </a:cxn>
                <a:cxn ang="0">
                  <a:pos x="T8" y="T9"/>
                </a:cxn>
              </a:cxnLst>
              <a:rect l="0" t="0" r="r" b="b"/>
              <a:pathLst>
                <a:path w="30" h="29">
                  <a:moveTo>
                    <a:pt x="15" y="0"/>
                  </a:moveTo>
                  <a:lnTo>
                    <a:pt x="0" y="29"/>
                  </a:lnTo>
                  <a:lnTo>
                    <a:pt x="30"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8" name="Rectangle 88">
              <a:extLst>
                <a:ext uri="{FF2B5EF4-FFF2-40B4-BE49-F238E27FC236}">
                  <a16:creationId xmlns:a16="http://schemas.microsoft.com/office/drawing/2014/main" id="{1BD81641-CA02-4508-84EA-A57E58B569FD}"/>
                </a:ext>
              </a:extLst>
            </p:cNvPr>
            <p:cNvSpPr>
              <a:spLocks noChangeArrowheads="1"/>
            </p:cNvSpPr>
            <p:nvPr/>
          </p:nvSpPr>
          <p:spPr bwMode="auto">
            <a:xfrm>
              <a:off x="668338" y="4868863"/>
              <a:ext cx="1095164"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Number of patients still at risk</a:t>
              </a:r>
            </a:p>
          </p:txBody>
        </p:sp>
        <p:sp>
          <p:nvSpPr>
            <p:cNvPr id="449" name="Rectangle 118">
              <a:extLst>
                <a:ext uri="{FF2B5EF4-FFF2-40B4-BE49-F238E27FC236}">
                  <a16:creationId xmlns:a16="http://schemas.microsoft.com/office/drawing/2014/main" id="{A0610EC2-2414-4259-9CC2-A948DC6D8FB8}"/>
                </a:ext>
              </a:extLst>
            </p:cNvPr>
            <p:cNvSpPr>
              <a:spLocks noChangeArrowheads="1"/>
            </p:cNvSpPr>
            <p:nvPr/>
          </p:nvSpPr>
          <p:spPr bwMode="auto">
            <a:xfrm>
              <a:off x="131445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92</a:t>
              </a:r>
            </a:p>
          </p:txBody>
        </p:sp>
        <p:sp>
          <p:nvSpPr>
            <p:cNvPr id="450" name="Rectangle 119">
              <a:extLst>
                <a:ext uri="{FF2B5EF4-FFF2-40B4-BE49-F238E27FC236}">
                  <a16:creationId xmlns:a16="http://schemas.microsoft.com/office/drawing/2014/main" id="{4A9EB80D-AAB4-480A-ABCC-D25C2D2E1565}"/>
                </a:ext>
              </a:extLst>
            </p:cNvPr>
            <p:cNvSpPr>
              <a:spLocks noChangeArrowheads="1"/>
            </p:cNvSpPr>
            <p:nvPr/>
          </p:nvSpPr>
          <p:spPr bwMode="auto">
            <a:xfrm>
              <a:off x="14398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87</a:t>
              </a:r>
            </a:p>
          </p:txBody>
        </p:sp>
        <p:sp>
          <p:nvSpPr>
            <p:cNvPr id="451" name="Rectangle 120">
              <a:extLst>
                <a:ext uri="{FF2B5EF4-FFF2-40B4-BE49-F238E27FC236}">
                  <a16:creationId xmlns:a16="http://schemas.microsoft.com/office/drawing/2014/main" id="{CE03F00A-23D3-4041-B397-B5CD35F72260}"/>
                </a:ext>
              </a:extLst>
            </p:cNvPr>
            <p:cNvSpPr>
              <a:spLocks noChangeArrowheads="1"/>
            </p:cNvSpPr>
            <p:nvPr/>
          </p:nvSpPr>
          <p:spPr bwMode="auto">
            <a:xfrm>
              <a:off x="156527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80</a:t>
              </a:r>
            </a:p>
          </p:txBody>
        </p:sp>
        <p:sp>
          <p:nvSpPr>
            <p:cNvPr id="452" name="Rectangle 121">
              <a:extLst>
                <a:ext uri="{FF2B5EF4-FFF2-40B4-BE49-F238E27FC236}">
                  <a16:creationId xmlns:a16="http://schemas.microsoft.com/office/drawing/2014/main" id="{24CB6ADB-F15C-41DC-8B74-773FD29D65DD}"/>
                </a:ext>
              </a:extLst>
            </p:cNvPr>
            <p:cNvSpPr>
              <a:spLocks noChangeArrowheads="1"/>
            </p:cNvSpPr>
            <p:nvPr/>
          </p:nvSpPr>
          <p:spPr bwMode="auto">
            <a:xfrm>
              <a:off x="16906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77</a:t>
              </a:r>
            </a:p>
          </p:txBody>
        </p:sp>
        <p:sp>
          <p:nvSpPr>
            <p:cNvPr id="453" name="Rectangle 122">
              <a:extLst>
                <a:ext uri="{FF2B5EF4-FFF2-40B4-BE49-F238E27FC236}">
                  <a16:creationId xmlns:a16="http://schemas.microsoft.com/office/drawing/2014/main" id="{7E65F491-DC2F-428E-A3F7-AF3054B410C4}"/>
                </a:ext>
              </a:extLst>
            </p:cNvPr>
            <p:cNvSpPr>
              <a:spLocks noChangeArrowheads="1"/>
            </p:cNvSpPr>
            <p:nvPr/>
          </p:nvSpPr>
          <p:spPr bwMode="auto">
            <a:xfrm>
              <a:off x="1816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68</a:t>
              </a:r>
            </a:p>
          </p:txBody>
        </p:sp>
        <p:sp>
          <p:nvSpPr>
            <p:cNvPr id="454" name="Rectangle 123">
              <a:extLst>
                <a:ext uri="{FF2B5EF4-FFF2-40B4-BE49-F238E27FC236}">
                  <a16:creationId xmlns:a16="http://schemas.microsoft.com/office/drawing/2014/main" id="{2A6E5F47-AC34-48C3-BE62-3D992E0974F8}"/>
                </a:ext>
              </a:extLst>
            </p:cNvPr>
            <p:cNvSpPr>
              <a:spLocks noChangeArrowheads="1"/>
            </p:cNvSpPr>
            <p:nvPr/>
          </p:nvSpPr>
          <p:spPr bwMode="auto">
            <a:xfrm>
              <a:off x="1943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61</a:t>
              </a:r>
            </a:p>
          </p:txBody>
        </p:sp>
        <p:sp>
          <p:nvSpPr>
            <p:cNvPr id="455" name="Rectangle 124">
              <a:extLst>
                <a:ext uri="{FF2B5EF4-FFF2-40B4-BE49-F238E27FC236}">
                  <a16:creationId xmlns:a16="http://schemas.microsoft.com/office/drawing/2014/main" id="{E75B3B10-1DCB-45F4-B9F8-AEE0F98EF21B}"/>
                </a:ext>
              </a:extLst>
            </p:cNvPr>
            <p:cNvSpPr>
              <a:spLocks noChangeArrowheads="1"/>
            </p:cNvSpPr>
            <p:nvPr/>
          </p:nvSpPr>
          <p:spPr bwMode="auto">
            <a:xfrm>
              <a:off x="2070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54</a:t>
              </a:r>
            </a:p>
          </p:txBody>
        </p:sp>
        <p:sp>
          <p:nvSpPr>
            <p:cNvPr id="456" name="Rectangle 125">
              <a:extLst>
                <a:ext uri="{FF2B5EF4-FFF2-40B4-BE49-F238E27FC236}">
                  <a16:creationId xmlns:a16="http://schemas.microsoft.com/office/drawing/2014/main" id="{27095290-765A-4E0E-83FA-8E7D9C8B83F7}"/>
                </a:ext>
              </a:extLst>
            </p:cNvPr>
            <p:cNvSpPr>
              <a:spLocks noChangeArrowheads="1"/>
            </p:cNvSpPr>
            <p:nvPr/>
          </p:nvSpPr>
          <p:spPr bwMode="auto">
            <a:xfrm>
              <a:off x="2197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52</a:t>
              </a:r>
            </a:p>
          </p:txBody>
        </p:sp>
        <p:sp>
          <p:nvSpPr>
            <p:cNvPr id="457" name="Rectangle 126">
              <a:extLst>
                <a:ext uri="{FF2B5EF4-FFF2-40B4-BE49-F238E27FC236}">
                  <a16:creationId xmlns:a16="http://schemas.microsoft.com/office/drawing/2014/main" id="{79EF9F10-DD04-4924-867B-654508E18583}"/>
                </a:ext>
              </a:extLst>
            </p:cNvPr>
            <p:cNvSpPr>
              <a:spLocks noChangeArrowheads="1"/>
            </p:cNvSpPr>
            <p:nvPr/>
          </p:nvSpPr>
          <p:spPr bwMode="auto">
            <a:xfrm>
              <a:off x="232251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44</a:t>
              </a:r>
            </a:p>
          </p:txBody>
        </p:sp>
        <p:sp>
          <p:nvSpPr>
            <p:cNvPr id="458" name="Rectangle 127">
              <a:extLst>
                <a:ext uri="{FF2B5EF4-FFF2-40B4-BE49-F238E27FC236}">
                  <a16:creationId xmlns:a16="http://schemas.microsoft.com/office/drawing/2014/main" id="{12818F9B-FD85-4249-A92C-B7D60E777CDA}"/>
                </a:ext>
              </a:extLst>
            </p:cNvPr>
            <p:cNvSpPr>
              <a:spLocks noChangeArrowheads="1"/>
            </p:cNvSpPr>
            <p:nvPr/>
          </p:nvSpPr>
          <p:spPr bwMode="auto">
            <a:xfrm>
              <a:off x="244792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43</a:t>
              </a:r>
            </a:p>
          </p:txBody>
        </p:sp>
        <p:sp>
          <p:nvSpPr>
            <p:cNvPr id="459" name="Rectangle 128">
              <a:extLst>
                <a:ext uri="{FF2B5EF4-FFF2-40B4-BE49-F238E27FC236}">
                  <a16:creationId xmlns:a16="http://schemas.microsoft.com/office/drawing/2014/main" id="{0E2EA46C-0C7F-4DCA-B5B8-AB88299D33E1}"/>
                </a:ext>
              </a:extLst>
            </p:cNvPr>
            <p:cNvSpPr>
              <a:spLocks noChangeArrowheads="1"/>
            </p:cNvSpPr>
            <p:nvPr/>
          </p:nvSpPr>
          <p:spPr bwMode="auto">
            <a:xfrm>
              <a:off x="2573337"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41</a:t>
              </a:r>
            </a:p>
          </p:txBody>
        </p:sp>
        <p:sp>
          <p:nvSpPr>
            <p:cNvPr id="460" name="Rectangle 129">
              <a:extLst>
                <a:ext uri="{FF2B5EF4-FFF2-40B4-BE49-F238E27FC236}">
                  <a16:creationId xmlns:a16="http://schemas.microsoft.com/office/drawing/2014/main" id="{8409043D-022A-419F-B72C-4901FD114CD9}"/>
                </a:ext>
              </a:extLst>
            </p:cNvPr>
            <p:cNvSpPr>
              <a:spLocks noChangeArrowheads="1"/>
            </p:cNvSpPr>
            <p:nvPr/>
          </p:nvSpPr>
          <p:spPr bwMode="auto">
            <a:xfrm>
              <a:off x="269875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38</a:t>
              </a:r>
            </a:p>
          </p:txBody>
        </p:sp>
        <p:sp>
          <p:nvSpPr>
            <p:cNvPr id="461" name="Rectangle 130">
              <a:extLst>
                <a:ext uri="{FF2B5EF4-FFF2-40B4-BE49-F238E27FC236}">
                  <a16:creationId xmlns:a16="http://schemas.microsoft.com/office/drawing/2014/main" id="{59171A53-7636-46FD-AABC-CDC601DD0096}"/>
                </a:ext>
              </a:extLst>
            </p:cNvPr>
            <p:cNvSpPr>
              <a:spLocks noChangeArrowheads="1"/>
            </p:cNvSpPr>
            <p:nvPr/>
          </p:nvSpPr>
          <p:spPr bwMode="auto">
            <a:xfrm>
              <a:off x="28241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34</a:t>
              </a:r>
            </a:p>
          </p:txBody>
        </p:sp>
        <p:sp>
          <p:nvSpPr>
            <p:cNvPr id="462" name="Rectangle 131">
              <a:extLst>
                <a:ext uri="{FF2B5EF4-FFF2-40B4-BE49-F238E27FC236}">
                  <a16:creationId xmlns:a16="http://schemas.microsoft.com/office/drawing/2014/main" id="{020EF0B6-33C4-4C3D-9139-3BB53B449BE3}"/>
                </a:ext>
              </a:extLst>
            </p:cNvPr>
            <p:cNvSpPr>
              <a:spLocks noChangeArrowheads="1"/>
            </p:cNvSpPr>
            <p:nvPr/>
          </p:nvSpPr>
          <p:spPr bwMode="auto">
            <a:xfrm>
              <a:off x="29511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31</a:t>
              </a:r>
            </a:p>
          </p:txBody>
        </p:sp>
        <p:sp>
          <p:nvSpPr>
            <p:cNvPr id="463" name="Rectangle 132">
              <a:extLst>
                <a:ext uri="{FF2B5EF4-FFF2-40B4-BE49-F238E27FC236}">
                  <a16:creationId xmlns:a16="http://schemas.microsoft.com/office/drawing/2014/main" id="{9BC284AE-4A62-44C5-B517-1E2FA67E146A}"/>
                </a:ext>
              </a:extLst>
            </p:cNvPr>
            <p:cNvSpPr>
              <a:spLocks noChangeArrowheads="1"/>
            </p:cNvSpPr>
            <p:nvPr/>
          </p:nvSpPr>
          <p:spPr bwMode="auto">
            <a:xfrm>
              <a:off x="307657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29</a:t>
              </a:r>
            </a:p>
          </p:txBody>
        </p:sp>
        <p:sp>
          <p:nvSpPr>
            <p:cNvPr id="464" name="Rectangle 133">
              <a:extLst>
                <a:ext uri="{FF2B5EF4-FFF2-40B4-BE49-F238E27FC236}">
                  <a16:creationId xmlns:a16="http://schemas.microsoft.com/office/drawing/2014/main" id="{A550D4F2-16B6-4815-A670-2536F3B0E3C2}"/>
                </a:ext>
              </a:extLst>
            </p:cNvPr>
            <p:cNvSpPr>
              <a:spLocks noChangeArrowheads="1"/>
            </p:cNvSpPr>
            <p:nvPr/>
          </p:nvSpPr>
          <p:spPr bwMode="auto">
            <a:xfrm>
              <a:off x="32019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24</a:t>
              </a:r>
            </a:p>
          </p:txBody>
        </p:sp>
        <p:sp>
          <p:nvSpPr>
            <p:cNvPr id="465" name="Rectangle 134">
              <a:extLst>
                <a:ext uri="{FF2B5EF4-FFF2-40B4-BE49-F238E27FC236}">
                  <a16:creationId xmlns:a16="http://schemas.microsoft.com/office/drawing/2014/main" id="{95A9D3E4-2050-48D8-9A1C-D6FEE88384B8}"/>
                </a:ext>
              </a:extLst>
            </p:cNvPr>
            <p:cNvSpPr>
              <a:spLocks noChangeArrowheads="1"/>
            </p:cNvSpPr>
            <p:nvPr/>
          </p:nvSpPr>
          <p:spPr bwMode="auto">
            <a:xfrm>
              <a:off x="33274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23</a:t>
              </a:r>
            </a:p>
          </p:txBody>
        </p:sp>
        <p:sp>
          <p:nvSpPr>
            <p:cNvPr id="466" name="Rectangle 135">
              <a:extLst>
                <a:ext uri="{FF2B5EF4-FFF2-40B4-BE49-F238E27FC236}">
                  <a16:creationId xmlns:a16="http://schemas.microsoft.com/office/drawing/2014/main" id="{BEFD22B1-EB8B-4C97-BE08-86F5D5838396}"/>
                </a:ext>
              </a:extLst>
            </p:cNvPr>
            <p:cNvSpPr>
              <a:spLocks noChangeArrowheads="1"/>
            </p:cNvSpPr>
            <p:nvPr/>
          </p:nvSpPr>
          <p:spPr bwMode="auto">
            <a:xfrm>
              <a:off x="34559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19</a:t>
              </a:r>
            </a:p>
          </p:txBody>
        </p:sp>
        <p:sp>
          <p:nvSpPr>
            <p:cNvPr id="467" name="Rectangle 136">
              <a:extLst>
                <a:ext uri="{FF2B5EF4-FFF2-40B4-BE49-F238E27FC236}">
                  <a16:creationId xmlns:a16="http://schemas.microsoft.com/office/drawing/2014/main" id="{DCC34D5C-0D27-46EE-BB30-3E7B32F71D63}"/>
                </a:ext>
              </a:extLst>
            </p:cNvPr>
            <p:cNvSpPr>
              <a:spLocks noChangeArrowheads="1"/>
            </p:cNvSpPr>
            <p:nvPr/>
          </p:nvSpPr>
          <p:spPr bwMode="auto">
            <a:xfrm>
              <a:off x="35814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18</a:t>
              </a:r>
            </a:p>
          </p:txBody>
        </p:sp>
        <p:sp>
          <p:nvSpPr>
            <p:cNvPr id="468" name="Rectangle 137">
              <a:extLst>
                <a:ext uri="{FF2B5EF4-FFF2-40B4-BE49-F238E27FC236}">
                  <a16:creationId xmlns:a16="http://schemas.microsoft.com/office/drawing/2014/main" id="{C24449FE-0506-42E7-8D21-59A2B2EA6761}"/>
                </a:ext>
              </a:extLst>
            </p:cNvPr>
            <p:cNvSpPr>
              <a:spLocks noChangeArrowheads="1"/>
            </p:cNvSpPr>
            <p:nvPr/>
          </p:nvSpPr>
          <p:spPr bwMode="auto">
            <a:xfrm>
              <a:off x="370681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16</a:t>
              </a:r>
            </a:p>
          </p:txBody>
        </p:sp>
        <p:sp>
          <p:nvSpPr>
            <p:cNvPr id="469" name="Rectangle 138">
              <a:extLst>
                <a:ext uri="{FF2B5EF4-FFF2-40B4-BE49-F238E27FC236}">
                  <a16:creationId xmlns:a16="http://schemas.microsoft.com/office/drawing/2014/main" id="{CF0714F9-CBB1-4EA0-B9E0-056745484C53}"/>
                </a:ext>
              </a:extLst>
            </p:cNvPr>
            <p:cNvSpPr>
              <a:spLocks noChangeArrowheads="1"/>
            </p:cNvSpPr>
            <p:nvPr/>
          </p:nvSpPr>
          <p:spPr bwMode="auto">
            <a:xfrm>
              <a:off x="3865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a:t>
              </a:r>
            </a:p>
          </p:txBody>
        </p:sp>
        <p:sp>
          <p:nvSpPr>
            <p:cNvPr id="470" name="Rectangle 139">
              <a:extLst>
                <a:ext uri="{FF2B5EF4-FFF2-40B4-BE49-F238E27FC236}">
                  <a16:creationId xmlns:a16="http://schemas.microsoft.com/office/drawing/2014/main" id="{8579F339-72EA-419B-91A0-B8854FCDB3B6}"/>
                </a:ext>
              </a:extLst>
            </p:cNvPr>
            <p:cNvSpPr>
              <a:spLocks noChangeArrowheads="1"/>
            </p:cNvSpPr>
            <p:nvPr/>
          </p:nvSpPr>
          <p:spPr bwMode="auto">
            <a:xfrm>
              <a:off x="3992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a:t>
              </a:r>
            </a:p>
          </p:txBody>
        </p:sp>
        <p:sp>
          <p:nvSpPr>
            <p:cNvPr id="471" name="Rectangle 140">
              <a:extLst>
                <a:ext uri="{FF2B5EF4-FFF2-40B4-BE49-F238E27FC236}">
                  <a16:creationId xmlns:a16="http://schemas.microsoft.com/office/drawing/2014/main" id="{A366ACCF-3F47-48EC-848D-1EFC50A292F3}"/>
                </a:ext>
              </a:extLst>
            </p:cNvPr>
            <p:cNvSpPr>
              <a:spLocks noChangeArrowheads="1"/>
            </p:cNvSpPr>
            <p:nvPr/>
          </p:nvSpPr>
          <p:spPr bwMode="auto">
            <a:xfrm>
              <a:off x="4119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472" name="Rectangle 141">
              <a:extLst>
                <a:ext uri="{FF2B5EF4-FFF2-40B4-BE49-F238E27FC236}">
                  <a16:creationId xmlns:a16="http://schemas.microsoft.com/office/drawing/2014/main" id="{F746F1E0-72A7-41CC-9AAA-5B25AD738381}"/>
                </a:ext>
              </a:extLst>
            </p:cNvPr>
            <p:cNvSpPr>
              <a:spLocks noChangeArrowheads="1"/>
            </p:cNvSpPr>
            <p:nvPr/>
          </p:nvSpPr>
          <p:spPr bwMode="auto">
            <a:xfrm>
              <a:off x="4246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473" name="Rectangle 142">
              <a:extLst>
                <a:ext uri="{FF2B5EF4-FFF2-40B4-BE49-F238E27FC236}">
                  <a16:creationId xmlns:a16="http://schemas.microsoft.com/office/drawing/2014/main" id="{8A02EFE7-74B9-4C9A-A727-3605486E67F1}"/>
                </a:ext>
              </a:extLst>
            </p:cNvPr>
            <p:cNvSpPr>
              <a:spLocks noChangeArrowheads="1"/>
            </p:cNvSpPr>
            <p:nvPr/>
          </p:nvSpPr>
          <p:spPr bwMode="auto">
            <a:xfrm>
              <a:off x="4371975"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474" name="Rectangle 143">
              <a:extLst>
                <a:ext uri="{FF2B5EF4-FFF2-40B4-BE49-F238E27FC236}">
                  <a16:creationId xmlns:a16="http://schemas.microsoft.com/office/drawing/2014/main" id="{5BDE9A57-799C-4CA9-9DBD-6BCCF5CE3062}"/>
                </a:ext>
              </a:extLst>
            </p:cNvPr>
            <p:cNvSpPr>
              <a:spLocks noChangeArrowheads="1"/>
            </p:cNvSpPr>
            <p:nvPr/>
          </p:nvSpPr>
          <p:spPr bwMode="auto">
            <a:xfrm>
              <a:off x="4497388"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5" name="Rectangle 144">
              <a:extLst>
                <a:ext uri="{FF2B5EF4-FFF2-40B4-BE49-F238E27FC236}">
                  <a16:creationId xmlns:a16="http://schemas.microsoft.com/office/drawing/2014/main" id="{5DDB9567-8F9F-4667-ABC2-6CC941973994}"/>
                </a:ext>
              </a:extLst>
            </p:cNvPr>
            <p:cNvSpPr>
              <a:spLocks noChangeArrowheads="1"/>
            </p:cNvSpPr>
            <p:nvPr/>
          </p:nvSpPr>
          <p:spPr bwMode="auto">
            <a:xfrm>
              <a:off x="4622800"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6" name="Rectangle 145">
              <a:extLst>
                <a:ext uri="{FF2B5EF4-FFF2-40B4-BE49-F238E27FC236}">
                  <a16:creationId xmlns:a16="http://schemas.microsoft.com/office/drawing/2014/main" id="{CFFDE6AD-E56E-48CB-B78F-4000DB9CA691}"/>
                </a:ext>
              </a:extLst>
            </p:cNvPr>
            <p:cNvSpPr>
              <a:spLocks noChangeArrowheads="1"/>
            </p:cNvSpPr>
            <p:nvPr/>
          </p:nvSpPr>
          <p:spPr bwMode="auto">
            <a:xfrm>
              <a:off x="4748214"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7" name="Rectangle 146">
              <a:extLst>
                <a:ext uri="{FF2B5EF4-FFF2-40B4-BE49-F238E27FC236}">
                  <a16:creationId xmlns:a16="http://schemas.microsoft.com/office/drawing/2014/main" id="{A71BD87E-1073-43B2-AB13-362EB3FA9418}"/>
                </a:ext>
              </a:extLst>
            </p:cNvPr>
            <p:cNvSpPr>
              <a:spLocks noChangeArrowheads="1"/>
            </p:cNvSpPr>
            <p:nvPr/>
          </p:nvSpPr>
          <p:spPr bwMode="auto">
            <a:xfrm>
              <a:off x="487521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0</a:t>
              </a:r>
            </a:p>
          </p:txBody>
        </p:sp>
        <p:sp>
          <p:nvSpPr>
            <p:cNvPr id="478" name="Rectangle 147">
              <a:extLst>
                <a:ext uri="{FF2B5EF4-FFF2-40B4-BE49-F238E27FC236}">
                  <a16:creationId xmlns:a16="http://schemas.microsoft.com/office/drawing/2014/main" id="{39F20DAA-FD89-44FE-8608-062A452CF615}"/>
                </a:ext>
              </a:extLst>
            </p:cNvPr>
            <p:cNvSpPr>
              <a:spLocks noChangeArrowheads="1"/>
            </p:cNvSpPr>
            <p:nvPr/>
          </p:nvSpPr>
          <p:spPr bwMode="auto">
            <a:xfrm>
              <a:off x="131445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94</a:t>
              </a:r>
            </a:p>
          </p:txBody>
        </p:sp>
        <p:sp>
          <p:nvSpPr>
            <p:cNvPr id="479" name="Rectangle 148">
              <a:extLst>
                <a:ext uri="{FF2B5EF4-FFF2-40B4-BE49-F238E27FC236}">
                  <a16:creationId xmlns:a16="http://schemas.microsoft.com/office/drawing/2014/main" id="{FD82E052-95A1-4D38-B64E-1A7C27A94C0D}"/>
                </a:ext>
              </a:extLst>
            </p:cNvPr>
            <p:cNvSpPr>
              <a:spLocks noChangeArrowheads="1"/>
            </p:cNvSpPr>
            <p:nvPr/>
          </p:nvSpPr>
          <p:spPr bwMode="auto">
            <a:xfrm>
              <a:off x="14398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90</a:t>
              </a:r>
            </a:p>
          </p:txBody>
        </p:sp>
        <p:sp>
          <p:nvSpPr>
            <p:cNvPr id="480" name="Rectangle 149">
              <a:extLst>
                <a:ext uri="{FF2B5EF4-FFF2-40B4-BE49-F238E27FC236}">
                  <a16:creationId xmlns:a16="http://schemas.microsoft.com/office/drawing/2014/main" id="{85FE86EF-60DE-48E4-B031-010D4C7C9E1A}"/>
                </a:ext>
              </a:extLst>
            </p:cNvPr>
            <p:cNvSpPr>
              <a:spLocks noChangeArrowheads="1"/>
            </p:cNvSpPr>
            <p:nvPr/>
          </p:nvSpPr>
          <p:spPr bwMode="auto">
            <a:xfrm>
              <a:off x="156527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58</a:t>
              </a:r>
            </a:p>
          </p:txBody>
        </p:sp>
        <p:sp>
          <p:nvSpPr>
            <p:cNvPr id="481" name="Rectangle 150">
              <a:extLst>
                <a:ext uri="{FF2B5EF4-FFF2-40B4-BE49-F238E27FC236}">
                  <a16:creationId xmlns:a16="http://schemas.microsoft.com/office/drawing/2014/main" id="{3180F701-C70C-4CEA-8D17-5C378999159D}"/>
                </a:ext>
              </a:extLst>
            </p:cNvPr>
            <p:cNvSpPr>
              <a:spLocks noChangeArrowheads="1"/>
            </p:cNvSpPr>
            <p:nvPr/>
          </p:nvSpPr>
          <p:spPr bwMode="auto">
            <a:xfrm>
              <a:off x="16906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53</a:t>
              </a:r>
            </a:p>
          </p:txBody>
        </p:sp>
        <p:sp>
          <p:nvSpPr>
            <p:cNvPr id="482" name="Rectangle 151">
              <a:extLst>
                <a:ext uri="{FF2B5EF4-FFF2-40B4-BE49-F238E27FC236}">
                  <a16:creationId xmlns:a16="http://schemas.microsoft.com/office/drawing/2014/main" id="{D614187D-B4DB-4BEA-94B7-1BC1A4A489E7}"/>
                </a:ext>
              </a:extLst>
            </p:cNvPr>
            <p:cNvSpPr>
              <a:spLocks noChangeArrowheads="1"/>
            </p:cNvSpPr>
            <p:nvPr/>
          </p:nvSpPr>
          <p:spPr bwMode="auto">
            <a:xfrm>
              <a:off x="1816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42</a:t>
              </a:r>
            </a:p>
          </p:txBody>
        </p:sp>
        <p:sp>
          <p:nvSpPr>
            <p:cNvPr id="483" name="Rectangle 152">
              <a:extLst>
                <a:ext uri="{FF2B5EF4-FFF2-40B4-BE49-F238E27FC236}">
                  <a16:creationId xmlns:a16="http://schemas.microsoft.com/office/drawing/2014/main" id="{0C9E4989-CE57-42AA-86D1-7BAFFD3CFD39}"/>
                </a:ext>
              </a:extLst>
            </p:cNvPr>
            <p:cNvSpPr>
              <a:spLocks noChangeArrowheads="1"/>
            </p:cNvSpPr>
            <p:nvPr/>
          </p:nvSpPr>
          <p:spPr bwMode="auto">
            <a:xfrm>
              <a:off x="1943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41</a:t>
              </a:r>
            </a:p>
          </p:txBody>
        </p:sp>
        <p:sp>
          <p:nvSpPr>
            <p:cNvPr id="484" name="Rectangle 153">
              <a:extLst>
                <a:ext uri="{FF2B5EF4-FFF2-40B4-BE49-F238E27FC236}">
                  <a16:creationId xmlns:a16="http://schemas.microsoft.com/office/drawing/2014/main" id="{4618F7B1-ADA8-4B76-B790-E6F81877BD83}"/>
                </a:ext>
              </a:extLst>
            </p:cNvPr>
            <p:cNvSpPr>
              <a:spLocks noChangeArrowheads="1"/>
            </p:cNvSpPr>
            <p:nvPr/>
          </p:nvSpPr>
          <p:spPr bwMode="auto">
            <a:xfrm>
              <a:off x="2070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37</a:t>
              </a:r>
            </a:p>
          </p:txBody>
        </p:sp>
        <p:sp>
          <p:nvSpPr>
            <p:cNvPr id="485" name="Rectangle 154">
              <a:extLst>
                <a:ext uri="{FF2B5EF4-FFF2-40B4-BE49-F238E27FC236}">
                  <a16:creationId xmlns:a16="http://schemas.microsoft.com/office/drawing/2014/main" id="{304EBBF4-B5EF-4105-9300-A471CBE53E5B}"/>
                </a:ext>
              </a:extLst>
            </p:cNvPr>
            <p:cNvSpPr>
              <a:spLocks noChangeArrowheads="1"/>
            </p:cNvSpPr>
            <p:nvPr/>
          </p:nvSpPr>
          <p:spPr bwMode="auto">
            <a:xfrm>
              <a:off x="2197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34</a:t>
              </a:r>
            </a:p>
          </p:txBody>
        </p:sp>
        <p:sp>
          <p:nvSpPr>
            <p:cNvPr id="486" name="Rectangle 155">
              <a:extLst>
                <a:ext uri="{FF2B5EF4-FFF2-40B4-BE49-F238E27FC236}">
                  <a16:creationId xmlns:a16="http://schemas.microsoft.com/office/drawing/2014/main" id="{7746606C-C9C6-4B30-B95A-DD1EA3EA19BC}"/>
                </a:ext>
              </a:extLst>
            </p:cNvPr>
            <p:cNvSpPr>
              <a:spLocks noChangeArrowheads="1"/>
            </p:cNvSpPr>
            <p:nvPr/>
          </p:nvSpPr>
          <p:spPr bwMode="auto">
            <a:xfrm>
              <a:off x="232251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30</a:t>
              </a:r>
            </a:p>
          </p:txBody>
        </p:sp>
        <p:sp>
          <p:nvSpPr>
            <p:cNvPr id="487" name="Rectangle 156">
              <a:extLst>
                <a:ext uri="{FF2B5EF4-FFF2-40B4-BE49-F238E27FC236}">
                  <a16:creationId xmlns:a16="http://schemas.microsoft.com/office/drawing/2014/main" id="{E3E91F79-8500-4D3A-9151-444A8197D247}"/>
                </a:ext>
              </a:extLst>
            </p:cNvPr>
            <p:cNvSpPr>
              <a:spLocks noChangeArrowheads="1"/>
            </p:cNvSpPr>
            <p:nvPr/>
          </p:nvSpPr>
          <p:spPr bwMode="auto">
            <a:xfrm>
              <a:off x="244792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30</a:t>
              </a:r>
            </a:p>
          </p:txBody>
        </p:sp>
        <p:sp>
          <p:nvSpPr>
            <p:cNvPr id="488" name="Rectangle 157">
              <a:extLst>
                <a:ext uri="{FF2B5EF4-FFF2-40B4-BE49-F238E27FC236}">
                  <a16:creationId xmlns:a16="http://schemas.microsoft.com/office/drawing/2014/main" id="{297747B5-76A6-4F62-89F7-56AFDC448B57}"/>
                </a:ext>
              </a:extLst>
            </p:cNvPr>
            <p:cNvSpPr>
              <a:spLocks noChangeArrowheads="1"/>
            </p:cNvSpPr>
            <p:nvPr/>
          </p:nvSpPr>
          <p:spPr bwMode="auto">
            <a:xfrm>
              <a:off x="2573337"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26</a:t>
              </a:r>
            </a:p>
          </p:txBody>
        </p:sp>
        <p:sp>
          <p:nvSpPr>
            <p:cNvPr id="489" name="Rectangle 158">
              <a:extLst>
                <a:ext uri="{FF2B5EF4-FFF2-40B4-BE49-F238E27FC236}">
                  <a16:creationId xmlns:a16="http://schemas.microsoft.com/office/drawing/2014/main" id="{CDF09BCB-D86F-4EC1-ABD2-A82A9B7A6218}"/>
                </a:ext>
              </a:extLst>
            </p:cNvPr>
            <p:cNvSpPr>
              <a:spLocks noChangeArrowheads="1"/>
            </p:cNvSpPr>
            <p:nvPr/>
          </p:nvSpPr>
          <p:spPr bwMode="auto">
            <a:xfrm>
              <a:off x="269875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22</a:t>
              </a:r>
            </a:p>
          </p:txBody>
        </p:sp>
        <p:sp>
          <p:nvSpPr>
            <p:cNvPr id="490" name="Rectangle 159">
              <a:extLst>
                <a:ext uri="{FF2B5EF4-FFF2-40B4-BE49-F238E27FC236}">
                  <a16:creationId xmlns:a16="http://schemas.microsoft.com/office/drawing/2014/main" id="{DBEFA678-6C25-4629-89F5-2BD2824A4A1A}"/>
                </a:ext>
              </a:extLst>
            </p:cNvPr>
            <p:cNvSpPr>
              <a:spLocks noChangeArrowheads="1"/>
            </p:cNvSpPr>
            <p:nvPr/>
          </p:nvSpPr>
          <p:spPr bwMode="auto">
            <a:xfrm>
              <a:off x="28241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20</a:t>
              </a:r>
            </a:p>
          </p:txBody>
        </p:sp>
        <p:sp>
          <p:nvSpPr>
            <p:cNvPr id="491" name="Rectangle 160">
              <a:extLst>
                <a:ext uri="{FF2B5EF4-FFF2-40B4-BE49-F238E27FC236}">
                  <a16:creationId xmlns:a16="http://schemas.microsoft.com/office/drawing/2014/main" id="{8759249A-857B-414E-859E-12AF64D18D21}"/>
                </a:ext>
              </a:extLst>
            </p:cNvPr>
            <p:cNvSpPr>
              <a:spLocks noChangeArrowheads="1"/>
            </p:cNvSpPr>
            <p:nvPr/>
          </p:nvSpPr>
          <p:spPr bwMode="auto">
            <a:xfrm>
              <a:off x="29511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19</a:t>
              </a:r>
            </a:p>
          </p:txBody>
        </p:sp>
        <p:sp>
          <p:nvSpPr>
            <p:cNvPr id="492" name="Rectangle 161">
              <a:extLst>
                <a:ext uri="{FF2B5EF4-FFF2-40B4-BE49-F238E27FC236}">
                  <a16:creationId xmlns:a16="http://schemas.microsoft.com/office/drawing/2014/main" id="{8BEB3D76-3D4D-42E0-BD76-180452B920E4}"/>
                </a:ext>
              </a:extLst>
            </p:cNvPr>
            <p:cNvSpPr>
              <a:spLocks noChangeArrowheads="1"/>
            </p:cNvSpPr>
            <p:nvPr/>
          </p:nvSpPr>
          <p:spPr bwMode="auto">
            <a:xfrm>
              <a:off x="307657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18</a:t>
              </a:r>
            </a:p>
          </p:txBody>
        </p:sp>
        <p:sp>
          <p:nvSpPr>
            <p:cNvPr id="493" name="Rectangle 162">
              <a:extLst>
                <a:ext uri="{FF2B5EF4-FFF2-40B4-BE49-F238E27FC236}">
                  <a16:creationId xmlns:a16="http://schemas.microsoft.com/office/drawing/2014/main" id="{48DAAEAF-44D5-4E9A-9886-9EAD8675C167}"/>
                </a:ext>
              </a:extLst>
            </p:cNvPr>
            <p:cNvSpPr>
              <a:spLocks noChangeArrowheads="1"/>
            </p:cNvSpPr>
            <p:nvPr/>
          </p:nvSpPr>
          <p:spPr bwMode="auto">
            <a:xfrm>
              <a:off x="32019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14</a:t>
              </a:r>
            </a:p>
          </p:txBody>
        </p:sp>
        <p:sp>
          <p:nvSpPr>
            <p:cNvPr id="494" name="Rectangle 163">
              <a:extLst>
                <a:ext uri="{FF2B5EF4-FFF2-40B4-BE49-F238E27FC236}">
                  <a16:creationId xmlns:a16="http://schemas.microsoft.com/office/drawing/2014/main" id="{7FC8FA37-E76D-470F-9995-DCAEF7A1E0DF}"/>
                </a:ext>
              </a:extLst>
            </p:cNvPr>
            <p:cNvSpPr>
              <a:spLocks noChangeArrowheads="1"/>
            </p:cNvSpPr>
            <p:nvPr/>
          </p:nvSpPr>
          <p:spPr bwMode="auto">
            <a:xfrm>
              <a:off x="33274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14</a:t>
              </a:r>
            </a:p>
          </p:txBody>
        </p:sp>
        <p:sp>
          <p:nvSpPr>
            <p:cNvPr id="495" name="Rectangle 164">
              <a:extLst>
                <a:ext uri="{FF2B5EF4-FFF2-40B4-BE49-F238E27FC236}">
                  <a16:creationId xmlns:a16="http://schemas.microsoft.com/office/drawing/2014/main" id="{512C6EA8-EBC9-4C0F-8944-243A868414E1}"/>
                </a:ext>
              </a:extLst>
            </p:cNvPr>
            <p:cNvSpPr>
              <a:spLocks noChangeArrowheads="1"/>
            </p:cNvSpPr>
            <p:nvPr/>
          </p:nvSpPr>
          <p:spPr bwMode="auto">
            <a:xfrm>
              <a:off x="34559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11</a:t>
              </a:r>
            </a:p>
          </p:txBody>
        </p:sp>
        <p:sp>
          <p:nvSpPr>
            <p:cNvPr id="496" name="Rectangle 165">
              <a:extLst>
                <a:ext uri="{FF2B5EF4-FFF2-40B4-BE49-F238E27FC236}">
                  <a16:creationId xmlns:a16="http://schemas.microsoft.com/office/drawing/2014/main" id="{63E29E69-FBC8-402B-B6F8-EA8FFC678408}"/>
                </a:ext>
              </a:extLst>
            </p:cNvPr>
            <p:cNvSpPr>
              <a:spLocks noChangeArrowheads="1"/>
            </p:cNvSpPr>
            <p:nvPr/>
          </p:nvSpPr>
          <p:spPr bwMode="auto">
            <a:xfrm>
              <a:off x="35814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10</a:t>
              </a:r>
            </a:p>
          </p:txBody>
        </p:sp>
        <p:sp>
          <p:nvSpPr>
            <p:cNvPr id="497" name="Rectangle 166">
              <a:extLst>
                <a:ext uri="{FF2B5EF4-FFF2-40B4-BE49-F238E27FC236}">
                  <a16:creationId xmlns:a16="http://schemas.microsoft.com/office/drawing/2014/main" id="{C67AA1C4-D889-40C8-A301-7CDC0C6466C1}"/>
                </a:ext>
              </a:extLst>
            </p:cNvPr>
            <p:cNvSpPr>
              <a:spLocks noChangeArrowheads="1"/>
            </p:cNvSpPr>
            <p:nvPr/>
          </p:nvSpPr>
          <p:spPr bwMode="auto">
            <a:xfrm>
              <a:off x="3740150"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a:t>
              </a:r>
            </a:p>
          </p:txBody>
        </p:sp>
        <p:sp>
          <p:nvSpPr>
            <p:cNvPr id="498" name="Rectangle 167">
              <a:extLst>
                <a:ext uri="{FF2B5EF4-FFF2-40B4-BE49-F238E27FC236}">
                  <a16:creationId xmlns:a16="http://schemas.microsoft.com/office/drawing/2014/main" id="{B2395B66-62CE-4437-BD11-25342DD7A1D5}"/>
                </a:ext>
              </a:extLst>
            </p:cNvPr>
            <p:cNvSpPr>
              <a:spLocks noChangeArrowheads="1"/>
            </p:cNvSpPr>
            <p:nvPr/>
          </p:nvSpPr>
          <p:spPr bwMode="auto">
            <a:xfrm>
              <a:off x="3865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499" name="Rectangle 168">
              <a:extLst>
                <a:ext uri="{FF2B5EF4-FFF2-40B4-BE49-F238E27FC236}">
                  <a16:creationId xmlns:a16="http://schemas.microsoft.com/office/drawing/2014/main" id="{1D06658C-CAB8-438F-8CCB-B7993712CFC9}"/>
                </a:ext>
              </a:extLst>
            </p:cNvPr>
            <p:cNvSpPr>
              <a:spLocks noChangeArrowheads="1"/>
            </p:cNvSpPr>
            <p:nvPr/>
          </p:nvSpPr>
          <p:spPr bwMode="auto">
            <a:xfrm>
              <a:off x="3992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500" name="Rectangle 169">
              <a:extLst>
                <a:ext uri="{FF2B5EF4-FFF2-40B4-BE49-F238E27FC236}">
                  <a16:creationId xmlns:a16="http://schemas.microsoft.com/office/drawing/2014/main" id="{FE145512-9261-42E9-9260-58ADDE9C9A28}"/>
                </a:ext>
              </a:extLst>
            </p:cNvPr>
            <p:cNvSpPr>
              <a:spLocks noChangeArrowheads="1"/>
            </p:cNvSpPr>
            <p:nvPr/>
          </p:nvSpPr>
          <p:spPr bwMode="auto">
            <a:xfrm>
              <a:off x="4119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a:t>
              </a:r>
            </a:p>
          </p:txBody>
        </p:sp>
        <p:sp>
          <p:nvSpPr>
            <p:cNvPr id="501" name="Rectangle 170">
              <a:extLst>
                <a:ext uri="{FF2B5EF4-FFF2-40B4-BE49-F238E27FC236}">
                  <a16:creationId xmlns:a16="http://schemas.microsoft.com/office/drawing/2014/main" id="{ACB6B4B5-92C5-4341-B2E7-8D4C62AB80DA}"/>
                </a:ext>
              </a:extLst>
            </p:cNvPr>
            <p:cNvSpPr>
              <a:spLocks noChangeArrowheads="1"/>
            </p:cNvSpPr>
            <p:nvPr/>
          </p:nvSpPr>
          <p:spPr bwMode="auto">
            <a:xfrm>
              <a:off x="4246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502" name="Rectangle 171">
              <a:extLst>
                <a:ext uri="{FF2B5EF4-FFF2-40B4-BE49-F238E27FC236}">
                  <a16:creationId xmlns:a16="http://schemas.microsoft.com/office/drawing/2014/main" id="{80284962-72A4-4DDD-ADB7-52CB118107E8}"/>
                </a:ext>
              </a:extLst>
            </p:cNvPr>
            <p:cNvSpPr>
              <a:spLocks noChangeArrowheads="1"/>
            </p:cNvSpPr>
            <p:nvPr/>
          </p:nvSpPr>
          <p:spPr bwMode="auto">
            <a:xfrm>
              <a:off x="4371975"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503" name="Rectangle 172">
              <a:extLst>
                <a:ext uri="{FF2B5EF4-FFF2-40B4-BE49-F238E27FC236}">
                  <a16:creationId xmlns:a16="http://schemas.microsoft.com/office/drawing/2014/main" id="{B6464270-7AF3-4D87-BA56-C0A32E8CA466}"/>
                </a:ext>
              </a:extLst>
            </p:cNvPr>
            <p:cNvSpPr>
              <a:spLocks noChangeArrowheads="1"/>
            </p:cNvSpPr>
            <p:nvPr/>
          </p:nvSpPr>
          <p:spPr bwMode="auto">
            <a:xfrm>
              <a:off x="4497388"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4" name="Rectangle 173">
              <a:extLst>
                <a:ext uri="{FF2B5EF4-FFF2-40B4-BE49-F238E27FC236}">
                  <a16:creationId xmlns:a16="http://schemas.microsoft.com/office/drawing/2014/main" id="{33F6BAD6-2F8E-493E-BD04-7D28C294A28B}"/>
                </a:ext>
              </a:extLst>
            </p:cNvPr>
            <p:cNvSpPr>
              <a:spLocks noChangeArrowheads="1"/>
            </p:cNvSpPr>
            <p:nvPr/>
          </p:nvSpPr>
          <p:spPr bwMode="auto">
            <a:xfrm>
              <a:off x="4622800"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5" name="Rectangle 174">
              <a:extLst>
                <a:ext uri="{FF2B5EF4-FFF2-40B4-BE49-F238E27FC236}">
                  <a16:creationId xmlns:a16="http://schemas.microsoft.com/office/drawing/2014/main" id="{CA8CA832-0D28-4B60-8541-3222E8DD66B6}"/>
                </a:ext>
              </a:extLst>
            </p:cNvPr>
            <p:cNvSpPr>
              <a:spLocks noChangeArrowheads="1"/>
            </p:cNvSpPr>
            <p:nvPr/>
          </p:nvSpPr>
          <p:spPr bwMode="auto">
            <a:xfrm>
              <a:off x="4748214"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6" name="Rectangle 175">
              <a:extLst>
                <a:ext uri="{FF2B5EF4-FFF2-40B4-BE49-F238E27FC236}">
                  <a16:creationId xmlns:a16="http://schemas.microsoft.com/office/drawing/2014/main" id="{E629BB9B-DCA8-4266-95A9-BA62563B932F}"/>
                </a:ext>
              </a:extLst>
            </p:cNvPr>
            <p:cNvSpPr>
              <a:spLocks noChangeArrowheads="1"/>
            </p:cNvSpPr>
            <p:nvPr/>
          </p:nvSpPr>
          <p:spPr bwMode="auto">
            <a:xfrm>
              <a:off x="487521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0</a:t>
              </a:r>
            </a:p>
          </p:txBody>
        </p:sp>
        <p:sp>
          <p:nvSpPr>
            <p:cNvPr id="507" name="Rectangle 176">
              <a:extLst>
                <a:ext uri="{FF2B5EF4-FFF2-40B4-BE49-F238E27FC236}">
                  <a16:creationId xmlns:a16="http://schemas.microsoft.com/office/drawing/2014/main" id="{2DB3E3C2-C183-4D84-9277-E8C0B2AED978}"/>
                </a:ext>
              </a:extLst>
            </p:cNvPr>
            <p:cNvSpPr>
              <a:spLocks noChangeArrowheads="1"/>
            </p:cNvSpPr>
            <p:nvPr/>
          </p:nvSpPr>
          <p:spPr bwMode="auto">
            <a:xfrm>
              <a:off x="654050" y="5156200"/>
              <a:ext cx="485968"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Placebo + ful</a:t>
              </a:r>
            </a:p>
          </p:txBody>
        </p:sp>
        <p:sp>
          <p:nvSpPr>
            <p:cNvPr id="508" name="Rectangle 177">
              <a:extLst>
                <a:ext uri="{FF2B5EF4-FFF2-40B4-BE49-F238E27FC236}">
                  <a16:creationId xmlns:a16="http://schemas.microsoft.com/office/drawing/2014/main" id="{D7704AE1-E69C-4934-9322-72C9A11F6B3D}"/>
                </a:ext>
              </a:extLst>
            </p:cNvPr>
            <p:cNvSpPr>
              <a:spLocks noChangeArrowheads="1"/>
            </p:cNvSpPr>
            <p:nvPr/>
          </p:nvSpPr>
          <p:spPr bwMode="auto">
            <a:xfrm>
              <a:off x="647700" y="5038726"/>
              <a:ext cx="49638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Alpelisib + ful</a:t>
              </a:r>
            </a:p>
          </p:txBody>
        </p:sp>
        <p:sp>
          <p:nvSpPr>
            <p:cNvPr id="509" name="Rectangle 204">
              <a:extLst>
                <a:ext uri="{FF2B5EF4-FFF2-40B4-BE49-F238E27FC236}">
                  <a16:creationId xmlns:a16="http://schemas.microsoft.com/office/drawing/2014/main" id="{3EFD175B-322F-4F02-B89C-5ABA24386783}"/>
                </a:ext>
              </a:extLst>
            </p:cNvPr>
            <p:cNvSpPr>
              <a:spLocks noChangeArrowheads="1"/>
            </p:cNvSpPr>
            <p:nvPr/>
          </p:nvSpPr>
          <p:spPr bwMode="auto">
            <a:xfrm>
              <a:off x="2775366" y="4716464"/>
              <a:ext cx="678621"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a:solidFill>
                    <a:prstClr val="black">
                      <a:lumMod val="65000"/>
                      <a:lumOff val="35000"/>
                    </a:prstClr>
                  </a:solidFill>
                  <a:cs typeface="Arial" panose="020B0604020202020204" pitchFamily="34" charset="0"/>
                </a:rPr>
                <a:t>Temps (</a:t>
              </a:r>
              <a:r>
                <a:rPr lang="en-US" altLang="en-US" sz="800" dirty="0" err="1">
                  <a:solidFill>
                    <a:prstClr val="black">
                      <a:lumMod val="65000"/>
                      <a:lumOff val="35000"/>
                    </a:prstClr>
                  </a:solidFill>
                  <a:cs typeface="Arial" panose="020B0604020202020204" pitchFamily="34" charset="0"/>
                </a:rPr>
                <a:t>mois</a:t>
              </a:r>
              <a:r>
                <a:rPr lang="en-US" altLang="en-US" sz="800" dirty="0">
                  <a:solidFill>
                    <a:prstClr val="black">
                      <a:lumMod val="65000"/>
                      <a:lumOff val="35000"/>
                    </a:prstClr>
                  </a:solidFill>
                  <a:cs typeface="Arial" panose="020B0604020202020204" pitchFamily="34" charset="0"/>
                </a:rPr>
                <a:t>)</a:t>
              </a:r>
            </a:p>
          </p:txBody>
        </p:sp>
        <p:sp>
          <p:nvSpPr>
            <p:cNvPr id="510" name="Rectangle 206">
              <a:extLst>
                <a:ext uri="{FF2B5EF4-FFF2-40B4-BE49-F238E27FC236}">
                  <a16:creationId xmlns:a16="http://schemas.microsoft.com/office/drawing/2014/main" id="{8D9A046F-B264-4386-8966-AA3049FD1E43}"/>
                </a:ext>
              </a:extLst>
            </p:cNvPr>
            <p:cNvSpPr>
              <a:spLocks noChangeArrowheads="1"/>
            </p:cNvSpPr>
            <p:nvPr/>
          </p:nvSpPr>
          <p:spPr bwMode="auto">
            <a:xfrm>
              <a:off x="1118613" y="4301834"/>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0</a:t>
              </a:r>
            </a:p>
          </p:txBody>
        </p:sp>
        <p:sp>
          <p:nvSpPr>
            <p:cNvPr id="511" name="Rectangle 207">
              <a:extLst>
                <a:ext uri="{FF2B5EF4-FFF2-40B4-BE49-F238E27FC236}">
                  <a16:creationId xmlns:a16="http://schemas.microsoft.com/office/drawing/2014/main" id="{85371260-8E9D-4CFC-9D7E-B8DDE0F0FC36}"/>
                </a:ext>
              </a:extLst>
            </p:cNvPr>
            <p:cNvSpPr>
              <a:spLocks noChangeArrowheads="1"/>
            </p:cNvSpPr>
            <p:nvPr/>
          </p:nvSpPr>
          <p:spPr bwMode="auto">
            <a:xfrm>
              <a:off x="1060895" y="3749386"/>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20</a:t>
              </a:r>
            </a:p>
          </p:txBody>
        </p:sp>
        <p:sp>
          <p:nvSpPr>
            <p:cNvPr id="512" name="Rectangle 208">
              <a:extLst>
                <a:ext uri="{FF2B5EF4-FFF2-40B4-BE49-F238E27FC236}">
                  <a16:creationId xmlns:a16="http://schemas.microsoft.com/office/drawing/2014/main" id="{787EA066-7F07-40B6-B42B-D44B98314E35}"/>
                </a:ext>
              </a:extLst>
            </p:cNvPr>
            <p:cNvSpPr>
              <a:spLocks noChangeArrowheads="1"/>
            </p:cNvSpPr>
            <p:nvPr/>
          </p:nvSpPr>
          <p:spPr bwMode="auto">
            <a:xfrm>
              <a:off x="1060895" y="319852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40</a:t>
              </a:r>
            </a:p>
          </p:txBody>
        </p:sp>
        <p:sp>
          <p:nvSpPr>
            <p:cNvPr id="513" name="Rectangle 209">
              <a:extLst>
                <a:ext uri="{FF2B5EF4-FFF2-40B4-BE49-F238E27FC236}">
                  <a16:creationId xmlns:a16="http://schemas.microsoft.com/office/drawing/2014/main" id="{174BA7D1-82FF-4D32-A7B0-204D2D27FDBB}"/>
                </a:ext>
              </a:extLst>
            </p:cNvPr>
            <p:cNvSpPr>
              <a:spLocks noChangeArrowheads="1"/>
            </p:cNvSpPr>
            <p:nvPr/>
          </p:nvSpPr>
          <p:spPr bwMode="auto">
            <a:xfrm>
              <a:off x="1060895" y="2646072"/>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60</a:t>
              </a:r>
            </a:p>
          </p:txBody>
        </p:sp>
        <p:sp>
          <p:nvSpPr>
            <p:cNvPr id="514" name="Rectangle 210">
              <a:extLst>
                <a:ext uri="{FF2B5EF4-FFF2-40B4-BE49-F238E27FC236}">
                  <a16:creationId xmlns:a16="http://schemas.microsoft.com/office/drawing/2014/main" id="{87CF8345-D017-40D2-94B9-C1924D76029D}"/>
                </a:ext>
              </a:extLst>
            </p:cNvPr>
            <p:cNvSpPr>
              <a:spLocks noChangeArrowheads="1"/>
            </p:cNvSpPr>
            <p:nvPr/>
          </p:nvSpPr>
          <p:spPr bwMode="auto">
            <a:xfrm>
              <a:off x="1060895" y="2095209"/>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80</a:t>
              </a:r>
            </a:p>
          </p:txBody>
        </p:sp>
        <p:sp>
          <p:nvSpPr>
            <p:cNvPr id="515" name="Rectangle 211">
              <a:extLst>
                <a:ext uri="{FF2B5EF4-FFF2-40B4-BE49-F238E27FC236}">
                  <a16:creationId xmlns:a16="http://schemas.microsoft.com/office/drawing/2014/main" id="{C814A894-5642-4573-84F8-759852504A62}"/>
                </a:ext>
              </a:extLst>
            </p:cNvPr>
            <p:cNvSpPr>
              <a:spLocks noChangeArrowheads="1"/>
            </p:cNvSpPr>
            <p:nvPr/>
          </p:nvSpPr>
          <p:spPr bwMode="auto">
            <a:xfrm>
              <a:off x="1001589" y="1542760"/>
              <a:ext cx="187445"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100</a:t>
              </a:r>
            </a:p>
          </p:txBody>
        </p:sp>
        <p:sp>
          <p:nvSpPr>
            <p:cNvPr id="516" name="Rectangle 212">
              <a:extLst>
                <a:ext uri="{FF2B5EF4-FFF2-40B4-BE49-F238E27FC236}">
                  <a16:creationId xmlns:a16="http://schemas.microsoft.com/office/drawing/2014/main" id="{829E06CC-F85C-4FA5-AC1D-AF92B4A3B9D2}"/>
                </a:ext>
              </a:extLst>
            </p:cNvPr>
            <p:cNvSpPr>
              <a:spLocks noChangeArrowheads="1"/>
            </p:cNvSpPr>
            <p:nvPr/>
          </p:nvSpPr>
          <p:spPr bwMode="auto">
            <a:xfrm rot="16200000">
              <a:off x="-414688" y="2844827"/>
              <a:ext cx="2491498" cy="133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Probabilité</a:t>
              </a:r>
              <a:r>
                <a:rPr lang="en-US" altLang="en-US" sz="800" dirty="0">
                  <a:solidFill>
                    <a:prstClr val="black">
                      <a:lumMod val="65000"/>
                      <a:lumOff val="35000"/>
                    </a:prstClr>
                  </a:solidFill>
                  <a:cs typeface="Arial" panose="020B0604020202020204" pitchFamily="34" charset="0"/>
                </a:rPr>
                <a:t> d’être </a:t>
              </a:r>
              <a:r>
                <a:rPr lang="en-US" altLang="en-US" sz="800" dirty="0" err="1">
                  <a:solidFill>
                    <a:prstClr val="black">
                      <a:lumMod val="65000"/>
                      <a:lumOff val="35000"/>
                    </a:prstClr>
                  </a:solidFill>
                  <a:cs typeface="Arial" panose="020B0604020202020204" pitchFamily="34" charset="0"/>
                </a:rPr>
                <a:t>en</a:t>
              </a:r>
              <a:r>
                <a:rPr lang="en-US" altLang="en-US" sz="800" dirty="0">
                  <a:solidFill>
                    <a:prstClr val="black">
                      <a:lumMod val="65000"/>
                      <a:lumOff val="35000"/>
                    </a:prstClr>
                  </a:solidFill>
                  <a:cs typeface="Arial" panose="020B0604020202020204" pitchFamily="34" charset="0"/>
                </a:rPr>
                <a:t> vie sans </a:t>
              </a:r>
              <a:r>
                <a:rPr lang="en-US" altLang="en-US" sz="800" dirty="0" err="1">
                  <a:solidFill>
                    <a:prstClr val="black">
                      <a:lumMod val="65000"/>
                      <a:lumOff val="35000"/>
                    </a:prstClr>
                  </a:solidFill>
                  <a:cs typeface="Arial" panose="020B0604020202020204" pitchFamily="34" charset="0"/>
                </a:rPr>
                <a:t>évènements</a:t>
              </a:r>
              <a:r>
                <a:rPr lang="en-US" altLang="en-US" sz="800" dirty="0">
                  <a:solidFill>
                    <a:prstClr val="black">
                      <a:lumMod val="65000"/>
                      <a:lumOff val="35000"/>
                    </a:prstClr>
                  </a:solidFill>
                  <a:cs typeface="Arial" panose="020B0604020202020204" pitchFamily="34" charset="0"/>
                </a:rPr>
                <a:t> , %</a:t>
              </a:r>
            </a:p>
          </p:txBody>
        </p:sp>
        <p:sp>
          <p:nvSpPr>
            <p:cNvPr id="517" name="Rectangle 213">
              <a:extLst>
                <a:ext uri="{FF2B5EF4-FFF2-40B4-BE49-F238E27FC236}">
                  <a16:creationId xmlns:a16="http://schemas.microsoft.com/office/drawing/2014/main" id="{545A8059-BA8A-411A-ABBA-BF1B2C2447FE}"/>
                </a:ext>
              </a:extLst>
            </p:cNvPr>
            <p:cNvSpPr>
              <a:spLocks noChangeArrowheads="1"/>
            </p:cNvSpPr>
            <p:nvPr/>
          </p:nvSpPr>
          <p:spPr bwMode="auto">
            <a:xfrm>
              <a:off x="1823370" y="4038485"/>
              <a:ext cx="1056981"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Alpelisib + fulvestrant</a:t>
              </a:r>
            </a:p>
          </p:txBody>
        </p:sp>
        <p:sp>
          <p:nvSpPr>
            <p:cNvPr id="518" name="Rectangle 214">
              <a:extLst>
                <a:ext uri="{FF2B5EF4-FFF2-40B4-BE49-F238E27FC236}">
                  <a16:creationId xmlns:a16="http://schemas.microsoft.com/office/drawing/2014/main" id="{E012905B-6F41-497B-9FAC-9FB9FF72C3D9}"/>
                </a:ext>
              </a:extLst>
            </p:cNvPr>
            <p:cNvSpPr>
              <a:spLocks noChangeArrowheads="1"/>
            </p:cNvSpPr>
            <p:nvPr/>
          </p:nvSpPr>
          <p:spPr bwMode="auto">
            <a:xfrm>
              <a:off x="1823370" y="4227397"/>
              <a:ext cx="1046568"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Placebo + fulvestrant</a:t>
              </a:r>
            </a:p>
          </p:txBody>
        </p:sp>
        <p:sp>
          <p:nvSpPr>
            <p:cNvPr id="519" name="Rectangle 215">
              <a:extLst>
                <a:ext uri="{FF2B5EF4-FFF2-40B4-BE49-F238E27FC236}">
                  <a16:creationId xmlns:a16="http://schemas.microsoft.com/office/drawing/2014/main" id="{3E5C94AB-F1A7-4550-BC79-AB2D2EE0F9A2}"/>
                </a:ext>
              </a:extLst>
            </p:cNvPr>
            <p:cNvSpPr>
              <a:spLocks noChangeArrowheads="1"/>
            </p:cNvSpPr>
            <p:nvPr/>
          </p:nvSpPr>
          <p:spPr bwMode="auto">
            <a:xfrm>
              <a:off x="1823370" y="3865448"/>
              <a:ext cx="1105578"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dirty="0" err="1">
                  <a:solidFill>
                    <a:prstClr val="black">
                      <a:lumMod val="65000"/>
                      <a:lumOff val="35000"/>
                    </a:prstClr>
                  </a:solidFill>
                  <a:cs typeface="Arial" panose="020B0604020202020204" pitchFamily="34" charset="0"/>
                </a:rPr>
                <a:t>Évènements</a:t>
              </a:r>
              <a:r>
                <a:rPr lang="en-US" altLang="en-US" sz="800" dirty="0">
                  <a:solidFill>
                    <a:prstClr val="black">
                      <a:lumMod val="65000"/>
                      <a:lumOff val="35000"/>
                    </a:prstClr>
                  </a:solidFill>
                  <a:cs typeface="Arial" panose="020B0604020202020204" pitchFamily="34" charset="0"/>
                </a:rPr>
                <a:t> </a:t>
              </a:r>
              <a:r>
                <a:rPr lang="en-US" altLang="en-US" sz="800" dirty="0" err="1">
                  <a:solidFill>
                    <a:prstClr val="black">
                      <a:lumMod val="65000"/>
                      <a:lumOff val="35000"/>
                    </a:prstClr>
                  </a:solidFill>
                  <a:cs typeface="Arial" panose="020B0604020202020204" pitchFamily="34" charset="0"/>
                </a:rPr>
                <a:t>censurés</a:t>
              </a:r>
              <a:endParaRPr lang="en-US" altLang="en-US" sz="800" dirty="0">
                <a:solidFill>
                  <a:prstClr val="black">
                    <a:lumMod val="65000"/>
                    <a:lumOff val="35000"/>
                  </a:prstClr>
                </a:solidFill>
                <a:cs typeface="Arial" panose="020B0604020202020204" pitchFamily="34" charset="0"/>
              </a:endParaRPr>
            </a:p>
          </p:txBody>
        </p:sp>
        <p:sp>
          <p:nvSpPr>
            <p:cNvPr id="520" name="AutoShape 217">
              <a:extLst>
                <a:ext uri="{FF2B5EF4-FFF2-40B4-BE49-F238E27FC236}">
                  <a16:creationId xmlns:a16="http://schemas.microsoft.com/office/drawing/2014/main" id="{E4BD0F6C-F94C-4C7F-98DC-1EBFDF2E1B1C}"/>
                </a:ext>
              </a:extLst>
            </p:cNvPr>
            <p:cNvSpPr>
              <a:spLocks noChangeAspect="1" noChangeArrowheads="1" noTextEdit="1"/>
            </p:cNvSpPr>
            <p:nvPr/>
          </p:nvSpPr>
          <p:spPr bwMode="auto">
            <a:xfrm>
              <a:off x="1309687" y="4567236"/>
              <a:ext cx="3590925"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800">
                <a:solidFill>
                  <a:prstClr val="black">
                    <a:lumMod val="65000"/>
                    <a:lumOff val="35000"/>
                  </a:prstClr>
                </a:solidFill>
                <a:latin typeface="Arial" panose="020B0604020202020204" pitchFamily="34" charset="0"/>
                <a:cs typeface="Arial" panose="020B0604020202020204" pitchFamily="34" charset="0"/>
              </a:endParaRPr>
            </a:p>
          </p:txBody>
        </p:sp>
        <p:sp>
          <p:nvSpPr>
            <p:cNvPr id="521" name="Rectangle 219">
              <a:extLst>
                <a:ext uri="{FF2B5EF4-FFF2-40B4-BE49-F238E27FC236}">
                  <a16:creationId xmlns:a16="http://schemas.microsoft.com/office/drawing/2014/main" id="{2F5C3202-B7CC-47E8-8802-3B2B0BDAEE9C}"/>
                </a:ext>
              </a:extLst>
            </p:cNvPr>
            <p:cNvSpPr>
              <a:spLocks noChangeArrowheads="1"/>
            </p:cNvSpPr>
            <p:nvPr/>
          </p:nvSpPr>
          <p:spPr bwMode="auto">
            <a:xfrm>
              <a:off x="1319722"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0</a:t>
              </a:r>
            </a:p>
          </p:txBody>
        </p:sp>
        <p:sp>
          <p:nvSpPr>
            <p:cNvPr id="522" name="Rectangle 220">
              <a:extLst>
                <a:ext uri="{FF2B5EF4-FFF2-40B4-BE49-F238E27FC236}">
                  <a16:creationId xmlns:a16="http://schemas.microsoft.com/office/drawing/2014/main" id="{DD00095B-AD6D-4E6D-979C-9BF9F9FCA6E5}"/>
                </a:ext>
              </a:extLst>
            </p:cNvPr>
            <p:cNvSpPr>
              <a:spLocks noChangeArrowheads="1"/>
            </p:cNvSpPr>
            <p:nvPr/>
          </p:nvSpPr>
          <p:spPr bwMode="auto">
            <a:xfrm>
              <a:off x="1573721"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a:t>
              </a:r>
            </a:p>
          </p:txBody>
        </p:sp>
        <p:sp>
          <p:nvSpPr>
            <p:cNvPr id="523" name="Rectangle 221">
              <a:extLst>
                <a:ext uri="{FF2B5EF4-FFF2-40B4-BE49-F238E27FC236}">
                  <a16:creationId xmlns:a16="http://schemas.microsoft.com/office/drawing/2014/main" id="{B4CF8D94-0234-4D2F-AA76-D87E68AC81C8}"/>
                </a:ext>
              </a:extLst>
            </p:cNvPr>
            <p:cNvSpPr>
              <a:spLocks noChangeArrowheads="1"/>
            </p:cNvSpPr>
            <p:nvPr/>
          </p:nvSpPr>
          <p:spPr bwMode="auto">
            <a:xfrm>
              <a:off x="1824547"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4</a:t>
              </a:r>
            </a:p>
          </p:txBody>
        </p:sp>
        <p:sp>
          <p:nvSpPr>
            <p:cNvPr id="524" name="Rectangle 222">
              <a:extLst>
                <a:ext uri="{FF2B5EF4-FFF2-40B4-BE49-F238E27FC236}">
                  <a16:creationId xmlns:a16="http://schemas.microsoft.com/office/drawing/2014/main" id="{D4EE6B30-7FBA-4043-B776-E3B381A047EB}"/>
                </a:ext>
              </a:extLst>
            </p:cNvPr>
            <p:cNvSpPr>
              <a:spLocks noChangeArrowheads="1"/>
            </p:cNvSpPr>
            <p:nvPr/>
          </p:nvSpPr>
          <p:spPr bwMode="auto">
            <a:xfrm>
              <a:off x="2075371"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6</a:t>
              </a:r>
            </a:p>
          </p:txBody>
        </p:sp>
        <p:sp>
          <p:nvSpPr>
            <p:cNvPr id="525" name="Rectangle 223">
              <a:extLst>
                <a:ext uri="{FF2B5EF4-FFF2-40B4-BE49-F238E27FC236}">
                  <a16:creationId xmlns:a16="http://schemas.microsoft.com/office/drawing/2014/main" id="{A8DC8FC2-4DD2-428B-9C3D-1CDCE496E048}"/>
                </a:ext>
              </a:extLst>
            </p:cNvPr>
            <p:cNvSpPr>
              <a:spLocks noChangeArrowheads="1"/>
            </p:cNvSpPr>
            <p:nvPr/>
          </p:nvSpPr>
          <p:spPr bwMode="auto">
            <a:xfrm>
              <a:off x="2327785"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8</a:t>
              </a:r>
            </a:p>
          </p:txBody>
        </p:sp>
        <p:sp>
          <p:nvSpPr>
            <p:cNvPr id="526" name="Rectangle 224">
              <a:extLst>
                <a:ext uri="{FF2B5EF4-FFF2-40B4-BE49-F238E27FC236}">
                  <a16:creationId xmlns:a16="http://schemas.microsoft.com/office/drawing/2014/main" id="{5C49BB73-056C-47FC-AA5F-B04129507BD2}"/>
                </a:ext>
              </a:extLst>
            </p:cNvPr>
            <p:cNvSpPr>
              <a:spLocks noChangeArrowheads="1"/>
            </p:cNvSpPr>
            <p:nvPr/>
          </p:nvSpPr>
          <p:spPr bwMode="auto">
            <a:xfrm>
              <a:off x="2546574"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10</a:t>
              </a:r>
            </a:p>
          </p:txBody>
        </p:sp>
        <p:sp>
          <p:nvSpPr>
            <p:cNvPr id="527" name="Rectangle 225">
              <a:extLst>
                <a:ext uri="{FF2B5EF4-FFF2-40B4-BE49-F238E27FC236}">
                  <a16:creationId xmlns:a16="http://schemas.microsoft.com/office/drawing/2014/main" id="{A09D6967-1832-4A39-9B05-BB4FB9DC51C4}"/>
                </a:ext>
              </a:extLst>
            </p:cNvPr>
            <p:cNvSpPr>
              <a:spLocks noChangeArrowheads="1"/>
            </p:cNvSpPr>
            <p:nvPr/>
          </p:nvSpPr>
          <p:spPr bwMode="auto">
            <a:xfrm>
              <a:off x="2800574"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12</a:t>
              </a:r>
            </a:p>
          </p:txBody>
        </p:sp>
        <p:sp>
          <p:nvSpPr>
            <p:cNvPr id="528" name="Rectangle 226">
              <a:extLst>
                <a:ext uri="{FF2B5EF4-FFF2-40B4-BE49-F238E27FC236}">
                  <a16:creationId xmlns:a16="http://schemas.microsoft.com/office/drawing/2014/main" id="{C1B5ED8A-4B0A-4142-9E7F-6B1FB0D3493A}"/>
                </a:ext>
              </a:extLst>
            </p:cNvPr>
            <p:cNvSpPr>
              <a:spLocks noChangeArrowheads="1"/>
            </p:cNvSpPr>
            <p:nvPr/>
          </p:nvSpPr>
          <p:spPr bwMode="auto">
            <a:xfrm>
              <a:off x="3051399"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14</a:t>
              </a:r>
            </a:p>
          </p:txBody>
        </p:sp>
        <p:sp>
          <p:nvSpPr>
            <p:cNvPr id="529" name="Rectangle 227">
              <a:extLst>
                <a:ext uri="{FF2B5EF4-FFF2-40B4-BE49-F238E27FC236}">
                  <a16:creationId xmlns:a16="http://schemas.microsoft.com/office/drawing/2014/main" id="{79502C01-201F-4E70-B249-DD34BE6B4740}"/>
                </a:ext>
              </a:extLst>
            </p:cNvPr>
            <p:cNvSpPr>
              <a:spLocks noChangeArrowheads="1"/>
            </p:cNvSpPr>
            <p:nvPr/>
          </p:nvSpPr>
          <p:spPr bwMode="auto">
            <a:xfrm>
              <a:off x="330381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16</a:t>
              </a:r>
            </a:p>
          </p:txBody>
        </p:sp>
        <p:sp>
          <p:nvSpPr>
            <p:cNvPr id="530" name="Rectangle 228">
              <a:extLst>
                <a:ext uri="{FF2B5EF4-FFF2-40B4-BE49-F238E27FC236}">
                  <a16:creationId xmlns:a16="http://schemas.microsoft.com/office/drawing/2014/main" id="{85BD6D8E-C220-49E6-A342-9374BF67E3F5}"/>
                </a:ext>
              </a:extLst>
            </p:cNvPr>
            <p:cNvSpPr>
              <a:spLocks noChangeArrowheads="1"/>
            </p:cNvSpPr>
            <p:nvPr/>
          </p:nvSpPr>
          <p:spPr bwMode="auto">
            <a:xfrm>
              <a:off x="355463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18</a:t>
              </a:r>
            </a:p>
          </p:txBody>
        </p:sp>
        <p:sp>
          <p:nvSpPr>
            <p:cNvPr id="531" name="Rectangle 229">
              <a:extLst>
                <a:ext uri="{FF2B5EF4-FFF2-40B4-BE49-F238E27FC236}">
                  <a16:creationId xmlns:a16="http://schemas.microsoft.com/office/drawing/2014/main" id="{2F35E691-A000-41F1-B4D3-ED5A7E927DBD}"/>
                </a:ext>
              </a:extLst>
            </p:cNvPr>
            <p:cNvSpPr>
              <a:spLocks noChangeArrowheads="1"/>
            </p:cNvSpPr>
            <p:nvPr/>
          </p:nvSpPr>
          <p:spPr bwMode="auto">
            <a:xfrm>
              <a:off x="380546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20</a:t>
              </a:r>
            </a:p>
          </p:txBody>
        </p:sp>
        <p:sp>
          <p:nvSpPr>
            <p:cNvPr id="532" name="Rectangle 230">
              <a:extLst>
                <a:ext uri="{FF2B5EF4-FFF2-40B4-BE49-F238E27FC236}">
                  <a16:creationId xmlns:a16="http://schemas.microsoft.com/office/drawing/2014/main" id="{51C2AFB3-0324-422E-9641-477E8DC0F73B}"/>
                </a:ext>
              </a:extLst>
            </p:cNvPr>
            <p:cNvSpPr>
              <a:spLocks noChangeArrowheads="1"/>
            </p:cNvSpPr>
            <p:nvPr/>
          </p:nvSpPr>
          <p:spPr bwMode="auto">
            <a:xfrm>
              <a:off x="405628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22</a:t>
              </a:r>
            </a:p>
          </p:txBody>
        </p:sp>
        <p:sp>
          <p:nvSpPr>
            <p:cNvPr id="533" name="Rectangle 231">
              <a:extLst>
                <a:ext uri="{FF2B5EF4-FFF2-40B4-BE49-F238E27FC236}">
                  <a16:creationId xmlns:a16="http://schemas.microsoft.com/office/drawing/2014/main" id="{48ED6C26-FE3C-487B-9C6E-8E32B12DE2A2}"/>
                </a:ext>
              </a:extLst>
            </p:cNvPr>
            <p:cNvSpPr>
              <a:spLocks noChangeArrowheads="1"/>
            </p:cNvSpPr>
            <p:nvPr/>
          </p:nvSpPr>
          <p:spPr bwMode="auto">
            <a:xfrm>
              <a:off x="431028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24</a:t>
              </a:r>
            </a:p>
          </p:txBody>
        </p:sp>
        <p:sp>
          <p:nvSpPr>
            <p:cNvPr id="534" name="Rectangle 232">
              <a:extLst>
                <a:ext uri="{FF2B5EF4-FFF2-40B4-BE49-F238E27FC236}">
                  <a16:creationId xmlns:a16="http://schemas.microsoft.com/office/drawing/2014/main" id="{FDA5B7B0-8C21-4FAE-BA63-8A9C97B22193}"/>
                </a:ext>
              </a:extLst>
            </p:cNvPr>
            <p:cNvSpPr>
              <a:spLocks noChangeArrowheads="1"/>
            </p:cNvSpPr>
            <p:nvPr/>
          </p:nvSpPr>
          <p:spPr bwMode="auto">
            <a:xfrm>
              <a:off x="456111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26</a:t>
              </a:r>
            </a:p>
          </p:txBody>
        </p:sp>
        <p:sp>
          <p:nvSpPr>
            <p:cNvPr id="535" name="Rectangle 233">
              <a:extLst>
                <a:ext uri="{FF2B5EF4-FFF2-40B4-BE49-F238E27FC236}">
                  <a16:creationId xmlns:a16="http://schemas.microsoft.com/office/drawing/2014/main" id="{BEA653E3-1F17-4B97-88C4-7501E8D1C3CA}"/>
                </a:ext>
              </a:extLst>
            </p:cNvPr>
            <p:cNvSpPr>
              <a:spLocks noChangeArrowheads="1"/>
            </p:cNvSpPr>
            <p:nvPr/>
          </p:nvSpPr>
          <p:spPr bwMode="auto">
            <a:xfrm>
              <a:off x="481193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28</a:t>
              </a:r>
            </a:p>
          </p:txBody>
        </p:sp>
      </p:grpSp>
      <p:graphicFrame>
        <p:nvGraphicFramePr>
          <p:cNvPr id="537" name="Group 3"/>
          <p:cNvGraphicFramePr>
            <a:graphicFrameLocks noGrp="1"/>
          </p:cNvGraphicFramePr>
          <p:nvPr>
            <p:extLst>
              <p:ext uri="{D42A27DB-BD31-4B8C-83A1-F6EECF244321}">
                <p14:modId xmlns:p14="http://schemas.microsoft.com/office/powerpoint/2010/main" val="125158485"/>
              </p:ext>
            </p:extLst>
          </p:nvPr>
        </p:nvGraphicFramePr>
        <p:xfrm>
          <a:off x="3180358" y="1338206"/>
          <a:ext cx="5157731" cy="1647736"/>
        </p:xfrm>
        <a:graphic>
          <a:graphicData uri="http://schemas.openxmlformats.org/drawingml/2006/table">
            <a:tbl>
              <a:tblPr firstRow="1" bandRow="1">
                <a:tableStyleId>{17292A2E-F333-43FB-9621-5CBBE7FDCDCB}</a:tableStyleId>
              </a:tblPr>
              <a:tblGrid>
                <a:gridCol w="1525996">
                  <a:extLst>
                    <a:ext uri="{9D8B030D-6E8A-4147-A177-3AD203B41FA5}">
                      <a16:colId xmlns:a16="http://schemas.microsoft.com/office/drawing/2014/main" val="20000"/>
                    </a:ext>
                  </a:extLst>
                </a:gridCol>
                <a:gridCol w="940402">
                  <a:extLst>
                    <a:ext uri="{9D8B030D-6E8A-4147-A177-3AD203B41FA5}">
                      <a16:colId xmlns:a16="http://schemas.microsoft.com/office/drawing/2014/main" val="2255039843"/>
                    </a:ext>
                  </a:extLst>
                </a:gridCol>
                <a:gridCol w="675425">
                  <a:extLst>
                    <a:ext uri="{9D8B030D-6E8A-4147-A177-3AD203B41FA5}">
                      <a16:colId xmlns:a16="http://schemas.microsoft.com/office/drawing/2014/main" val="20001"/>
                    </a:ext>
                  </a:extLst>
                </a:gridCol>
                <a:gridCol w="1045972">
                  <a:extLst>
                    <a:ext uri="{9D8B030D-6E8A-4147-A177-3AD203B41FA5}">
                      <a16:colId xmlns:a16="http://schemas.microsoft.com/office/drawing/2014/main" val="2163337317"/>
                    </a:ext>
                  </a:extLst>
                </a:gridCol>
                <a:gridCol w="569217">
                  <a:extLst>
                    <a:ext uri="{9D8B030D-6E8A-4147-A177-3AD203B41FA5}">
                      <a16:colId xmlns:a16="http://schemas.microsoft.com/office/drawing/2014/main" val="2352515415"/>
                    </a:ext>
                  </a:extLst>
                </a:gridCol>
                <a:gridCol w="400719">
                  <a:extLst>
                    <a:ext uri="{9D8B030D-6E8A-4147-A177-3AD203B41FA5}">
                      <a16:colId xmlns:a16="http://schemas.microsoft.com/office/drawing/2014/main" val="20002"/>
                    </a:ext>
                  </a:extLst>
                </a:gridCol>
              </a:tblGrid>
              <a:tr h="238237">
                <a:tc rowSpan="2">
                  <a:txBody>
                    <a:bodyPr/>
                    <a:lstStyle/>
                    <a:p>
                      <a:pPr marL="0" marR="0" lvl="0" indent="0" algn="l"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endParaRPr lang="en-US" sz="900">
                        <a:solidFill>
                          <a:schemeClr val="bg1"/>
                        </a:solidFill>
                        <a:effectLst/>
                        <a:latin typeface="Arial" panose="020B0604020202020204" pitchFamily="34" charset="0"/>
                        <a:ea typeface="Calibri"/>
                        <a:cs typeface="Arial" panose="020B0604020202020204" pitchFamily="34" charset="0"/>
                      </a:endParaRPr>
                    </a:p>
                  </a:txBody>
                  <a:tcPr marL="137160" marR="137160" marT="45712" marB="45712" anchor="b"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u="none" strike="noStrike" cap="none" normalizeH="0" baseline="0">
                          <a:ln>
                            <a:noFill/>
                          </a:ln>
                          <a:solidFill>
                            <a:schemeClr val="bg1"/>
                          </a:solidFill>
                          <a:effectLst/>
                          <a:latin typeface="Arial" panose="020B0604020202020204" pitchFamily="34" charset="0"/>
                          <a:cs typeface="Arial" panose="020B0604020202020204" pitchFamily="34" charset="0"/>
                        </a:rPr>
                        <a:t>ALP + FUL</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381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h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en-US" sz="1400" b="1" i="0" u="none" strike="noStrike" cap="none" normalizeH="0" baseline="0" dirty="0">
                        <a:ln>
                          <a:noFill/>
                        </a:ln>
                        <a:solidFill>
                          <a:schemeClr val="bg1"/>
                        </a:solidFill>
                        <a:effectLst/>
                        <a:latin typeface="Arial" charset="0"/>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pt-BR" sz="900" b="0" u="none" strike="noStrike" cap="none" normalizeH="0" baseline="0">
                          <a:ln>
                            <a:noFill/>
                          </a:ln>
                          <a:solidFill>
                            <a:schemeClr val="bg1"/>
                          </a:solidFill>
                          <a:effectLst/>
                          <a:latin typeface="Arial" panose="020B0604020202020204" pitchFamily="34" charset="0"/>
                          <a:cs typeface="Arial" panose="020B0604020202020204" pitchFamily="34" charset="0"/>
                        </a:rPr>
                        <a:t>PBO + FUL</a:t>
                      </a:r>
                    </a:p>
                  </a:txBody>
                  <a:tcPr marL="36000" marR="72000" marT="36000" marB="36000" anchor="b" horzOverflow="overflow">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381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h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pt-BR" sz="1400" b="1" u="none" strike="noStrike" cap="none" normalizeH="0" baseline="0" dirty="0">
                        <a:ln>
                          <a:noFill/>
                        </a:ln>
                        <a:solidFill>
                          <a:schemeClr val="bg1"/>
                        </a:solidFill>
                        <a:effectLst/>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pt-BR" sz="900" b="0" u="none" strike="noStrike" cap="none" normalizeH="0" baseline="0">
                          <a:ln>
                            <a:noFill/>
                          </a:ln>
                          <a:solidFill>
                            <a:schemeClr val="bg1"/>
                          </a:solidFill>
                          <a:effectLst/>
                          <a:latin typeface="Arial" panose="020B0604020202020204" pitchFamily="34" charset="0"/>
                          <a:cs typeface="Arial" panose="020B0604020202020204" pitchFamily="34" charset="0"/>
                        </a:rPr>
                        <a:t>HR</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D1F1B"/>
                    </a:solidFill>
                  </a:tcPr>
                </a:tc>
                <a:extLst>
                  <a:ext uri="{0D108BD9-81ED-4DB2-BD59-A6C34878D82A}">
                    <a16:rowId xmlns:a16="http://schemas.microsoft.com/office/drawing/2014/main" val="20168753"/>
                  </a:ext>
                </a:extLst>
              </a:tr>
              <a:tr h="392419">
                <a:tc vMerge="1">
                  <a:txBody>
                    <a:bodyPr/>
                    <a:lstStyle/>
                    <a:p>
                      <a:pPr marL="0" marR="0" lvl="0" indent="0" algn="l" defTabSz="914400" rtl="0" eaLnBrk="1" fontAlgn="base" latinLnBrk="0" hangingPunct="1">
                        <a:lnSpc>
                          <a:spcPct val="95000"/>
                        </a:lnSpc>
                        <a:spcBef>
                          <a:spcPct val="0"/>
                        </a:spcBef>
                        <a:spcAft>
                          <a:spcPct val="0"/>
                        </a:spcAft>
                        <a:buClr>
                          <a:schemeClr val="accent1"/>
                        </a:buClr>
                        <a:buSzPct val="110000"/>
                        <a:buFont typeface="Wingdings" pitchFamily="2" charset="2"/>
                        <a:buNone/>
                        <a:tabLst/>
                        <a:defRPr/>
                      </a:pPr>
                      <a:endParaRPr lang="en-US" sz="1400" dirty="0">
                        <a:solidFill>
                          <a:schemeClr val="bg1"/>
                        </a:solidFill>
                        <a:effectLst/>
                        <a:latin typeface="Calibri"/>
                        <a:ea typeface="Calibri"/>
                        <a:cs typeface="Times New Roman"/>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1F1B"/>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r>
                        <a:rPr kumimoji="0" lang="en-US" sz="9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Evts</a:t>
                      </a: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 </a:t>
                      </a:r>
                      <a:b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b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n/N (%)</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SSP</a:t>
                      </a:r>
                    </a:p>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médiane</a:t>
                      </a:r>
                      <a:endPar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Event </a:t>
                      </a:r>
                      <a:b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b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n/N (%)</a:t>
                      </a:r>
                    </a:p>
                  </a:txBody>
                  <a:tcPr marL="36000" marR="72000" marT="36000" marB="36000" anchor="b" horzOverflow="overflow">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SSP</a:t>
                      </a:r>
                    </a:p>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err="1">
                          <a:ln>
                            <a:noFill/>
                          </a:ln>
                          <a:solidFill>
                            <a:schemeClr val="bg1"/>
                          </a:solidFill>
                          <a:effectLst/>
                          <a:latin typeface="Arial" panose="020B0604020202020204" pitchFamily="34" charset="0"/>
                          <a:cs typeface="Arial" panose="020B0604020202020204" pitchFamily="34" charset="0"/>
                        </a:rPr>
                        <a:t>médiane</a:t>
                      </a:r>
                      <a:endPar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v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pt-BR" sz="1400" b="1" u="none" strike="noStrike" cap="none" normalizeH="0" baseline="0" dirty="0">
                        <a:ln>
                          <a:noFill/>
                        </a:ln>
                        <a:solidFill>
                          <a:schemeClr val="bg1"/>
                        </a:solidFill>
                        <a:effectLst/>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1F1B"/>
                    </a:solidFill>
                  </a:tcPr>
                </a:tc>
                <a:extLst>
                  <a:ext uri="{0D108BD9-81ED-4DB2-BD59-A6C34878D82A}">
                    <a16:rowId xmlns:a16="http://schemas.microsoft.com/office/drawing/2014/main" val="10001"/>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PIK3CAmut </a:t>
                      </a:r>
                      <a:r>
                        <a:rPr lang="en-US" sz="1000" b="0" i="0">
                          <a:solidFill>
                            <a:schemeClr val="tx1"/>
                          </a:solidFill>
                          <a:latin typeface="Arial" panose="020B0604020202020204" pitchFamily="34" charset="0"/>
                          <a:cs typeface="Arial" panose="020B0604020202020204" pitchFamily="34" charset="0"/>
                        </a:rPr>
                        <a:t>t</a:t>
                      </a:r>
                      <a:r>
                        <a:rPr lang="en-US" sz="1000" b="0">
                          <a:solidFill>
                            <a:schemeClr val="tx1"/>
                          </a:solidFill>
                          <a:latin typeface="Arial" panose="020B0604020202020204" pitchFamily="34" charset="0"/>
                          <a:cs typeface="Arial" panose="020B0604020202020204" pitchFamily="34" charset="0"/>
                        </a:rPr>
                        <a:t>issue</a:t>
                      </a:r>
                      <a:r>
                        <a:rPr lang="en-US" sz="1000" b="0" baseline="0">
                          <a:solidFill>
                            <a:schemeClr val="tx1"/>
                          </a:solidFill>
                          <a:latin typeface="Arial" panose="020B0604020202020204" pitchFamily="34" charset="0"/>
                          <a:cs typeface="Arial" panose="020B0604020202020204" pitchFamily="34" charset="0"/>
                        </a:rPr>
                        <a:t> </a:t>
                      </a: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103/169</a:t>
                      </a:r>
                      <a:r>
                        <a:rPr lang="en-US" sz="1000" b="1" baseline="0">
                          <a:solidFill>
                            <a:schemeClr val="tx1"/>
                          </a:solidFill>
                          <a:effectLst/>
                          <a:latin typeface="Arial" panose="020B0604020202020204" pitchFamily="34" charset="0"/>
                          <a:ea typeface="SimSun"/>
                          <a:cs typeface="Arial" panose="020B0604020202020204" pitchFamily="34" charset="0"/>
                        </a:rPr>
                        <a:t> (60.9)</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11.0</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129/172</a:t>
                      </a:r>
                      <a:r>
                        <a:rPr lang="en-US" sz="1000" b="1" baseline="0">
                          <a:solidFill>
                            <a:schemeClr val="tx1"/>
                          </a:solidFill>
                          <a:effectLst/>
                          <a:latin typeface="Arial" panose="020B0604020202020204" pitchFamily="34" charset="0"/>
                          <a:ea typeface="SimSun"/>
                          <a:cs typeface="Arial" panose="020B0604020202020204" pitchFamily="34" charset="0"/>
                        </a:rPr>
                        <a:t> (75.0)</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5.7</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0.65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18671575"/>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a:t>
                      </a:r>
                      <a:r>
                        <a:rPr lang="en-US" sz="1000" b="0" i="1" baseline="0">
                          <a:solidFill>
                            <a:schemeClr val="tx1"/>
                          </a:solidFill>
                          <a:latin typeface="Arial" panose="020B0604020202020204" pitchFamily="34" charset="0"/>
                          <a:cs typeface="Arial" panose="020B0604020202020204" pitchFamily="34" charset="0"/>
                        </a:rPr>
                        <a:t> </a:t>
                      </a:r>
                      <a:r>
                        <a:rPr lang="en-US" sz="1000" b="0" i="1" baseline="0" err="1">
                          <a:solidFill>
                            <a:schemeClr val="tx1"/>
                          </a:solidFill>
                          <a:latin typeface="Arial" panose="020B0604020202020204" pitchFamily="34" charset="0"/>
                          <a:cs typeface="Arial" panose="020B0604020202020204" pitchFamily="34" charset="0"/>
                        </a:rPr>
                        <a:t>mut</a:t>
                      </a:r>
                      <a:r>
                        <a:rPr lang="en-US" sz="1000" b="0" i="0">
                          <a:solidFill>
                            <a:schemeClr val="tx1"/>
                          </a:solidFill>
                          <a:latin typeface="Arial" panose="020B0604020202020204" pitchFamily="34" charset="0"/>
                          <a:cs typeface="Arial" panose="020B0604020202020204" pitchFamily="34" charset="0"/>
                        </a:rPr>
                        <a:t> plasma</a:t>
                      </a:r>
                      <a:endParaRPr lang="en-US" sz="1000" b="0" baseline="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57/92 (62.0)</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10.9</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75/94 (79.8)</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3.7</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0.55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51662469"/>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PIK3CAwt</a:t>
                      </a:r>
                      <a:r>
                        <a:rPr lang="en-US" sz="1000" b="0" i="1" baseline="0">
                          <a:solidFill>
                            <a:schemeClr val="tx1"/>
                          </a:solidFill>
                          <a:latin typeface="Arial" panose="020B0604020202020204" pitchFamily="34" charset="0"/>
                          <a:cs typeface="Arial" panose="020B0604020202020204" pitchFamily="34" charset="0"/>
                        </a:rPr>
                        <a:t> tissue</a:t>
                      </a:r>
                      <a:endParaRPr lang="en-US" sz="1000" b="0" baseline="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49/115 (42.6)</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7.4</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57/116 (49.1)</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5.6</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0.85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90272265"/>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PIK3CAmut p</a:t>
                      </a:r>
                      <a:r>
                        <a:rPr lang="en-US" sz="1000" b="0" i="0">
                          <a:solidFill>
                            <a:schemeClr val="tx1"/>
                          </a:solidFill>
                          <a:latin typeface="Arial" panose="020B0604020202020204" pitchFamily="34" charset="0"/>
                          <a:cs typeface="Arial" panose="020B0604020202020204" pitchFamily="34" charset="0"/>
                        </a:rPr>
                        <a:t>lasma</a:t>
                      </a:r>
                      <a:endParaRPr lang="en-US" sz="1000" b="0" baseline="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92/181 (50.8)</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kern="1200">
                          <a:solidFill>
                            <a:schemeClr val="tx1"/>
                          </a:solidFill>
                          <a:latin typeface="Arial" panose="020B0604020202020204" pitchFamily="34" charset="0"/>
                          <a:ea typeface="+mn-ea"/>
                          <a:cs typeface="Arial" panose="020B0604020202020204" pitchFamily="34" charset="0"/>
                        </a:rPr>
                        <a:t>8.8</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kern="1200">
                          <a:solidFill>
                            <a:schemeClr val="tx1"/>
                          </a:solidFill>
                          <a:latin typeface="Arial" panose="020B0604020202020204" pitchFamily="34" charset="0"/>
                          <a:ea typeface="+mn-ea"/>
                          <a:cs typeface="Arial" panose="020B0604020202020204" pitchFamily="34" charset="0"/>
                        </a:rPr>
                        <a:t>103/182 (56.6)</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7.3</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dirty="0">
                          <a:solidFill>
                            <a:schemeClr val="tx1"/>
                          </a:solidFill>
                          <a:effectLst/>
                          <a:latin typeface="Arial" panose="020B0604020202020204" pitchFamily="34" charset="0"/>
                          <a:ea typeface="SimSun"/>
                          <a:cs typeface="Arial" panose="020B0604020202020204" pitchFamily="34" charset="0"/>
                        </a:rPr>
                        <a:t>0.80</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23071363"/>
                  </a:ext>
                </a:extLst>
              </a:tr>
            </a:tbl>
          </a:graphicData>
        </a:graphic>
      </p:graphicFrame>
      <p:sp>
        <p:nvSpPr>
          <p:cNvPr id="536" name="TextBox 186">
            <a:extLst>
              <a:ext uri="{FF2B5EF4-FFF2-40B4-BE49-F238E27FC236}">
                <a16:creationId xmlns:a16="http://schemas.microsoft.com/office/drawing/2014/main" id="{85A617B3-D21C-4CC4-9C43-1E831054E90D}"/>
              </a:ext>
            </a:extLst>
          </p:cNvPr>
          <p:cNvSpPr txBox="1"/>
          <p:nvPr/>
        </p:nvSpPr>
        <p:spPr>
          <a:xfrm>
            <a:off x="1308043" y="1213538"/>
            <a:ext cx="2332754" cy="284693"/>
          </a:xfrm>
          <a:prstGeom prst="rect">
            <a:avLst/>
          </a:prstGeom>
          <a:solidFill>
            <a:schemeClr val="bg1"/>
          </a:solidFill>
        </p:spPr>
        <p:txBody>
          <a:bodyPr wrap="none" lIns="68580" tIns="34290" rIns="68580" bIns="34290" rtlCol="0">
            <a:spAutoFit/>
          </a:bodyPr>
          <a:lstStyle/>
          <a:p>
            <a:pPr algn="ctr"/>
            <a:r>
              <a:rPr lang="en-US" sz="1400" b="1" i="1">
                <a:solidFill>
                  <a:srgbClr val="1F497D"/>
                </a:solidFill>
                <a:latin typeface="Arial" panose="020B0604020202020204" pitchFamily="34" charset="0"/>
                <a:cs typeface="Arial" panose="020B0604020202020204" pitchFamily="34" charset="0"/>
              </a:rPr>
              <a:t>PIK3CA</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muté</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dans</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ADNtc</a:t>
            </a:r>
            <a:endParaRPr lang="en-US" sz="1400" b="1">
              <a:solidFill>
                <a:srgbClr val="1F497D"/>
              </a:solidFill>
              <a:latin typeface="Arial" panose="020B0604020202020204" pitchFamily="34" charset="0"/>
              <a:cs typeface="Arial" panose="020B0604020202020204" pitchFamily="34" charset="0"/>
            </a:endParaRPr>
          </a:p>
        </p:txBody>
      </p:sp>
      <p:sp>
        <p:nvSpPr>
          <p:cNvPr id="182" name="Text Box 4"/>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spTree>
    <p:extLst>
      <p:ext uri="{BB962C8B-B14F-4D97-AF65-F5344CB8AC3E}">
        <p14:creationId xmlns:p14="http://schemas.microsoft.com/office/powerpoint/2010/main" val="316280078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e 8"/>
          <p:cNvGrpSpPr/>
          <p:nvPr/>
        </p:nvGrpSpPr>
        <p:grpSpPr>
          <a:xfrm>
            <a:off x="1192561" y="2737215"/>
            <a:ext cx="6822019" cy="2001037"/>
            <a:chOff x="1315216" y="2727979"/>
            <a:chExt cx="6822019" cy="2001037"/>
          </a:xfrm>
        </p:grpSpPr>
        <p:sp>
          <p:nvSpPr>
            <p:cNvPr id="11" name="Espace réservé du contenu 1"/>
            <p:cNvSpPr txBox="1">
              <a:spLocks/>
            </p:cNvSpPr>
            <p:nvPr/>
          </p:nvSpPr>
          <p:spPr>
            <a:xfrm>
              <a:off x="1315216" y="2727979"/>
              <a:ext cx="6822019" cy="200103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pic>
          <p:nvPicPr>
            <p:cNvPr id="5" name="Picture 3" descr="C:\Users\js-frenel\Desktop\pik_principle_content.gif"/>
            <p:cNvPicPr>
              <a:picLocks noChangeAspect="1" noChangeArrowheads="1"/>
            </p:cNvPicPr>
            <p:nvPr/>
          </p:nvPicPr>
          <p:blipFill rotWithShape="1">
            <a:blip r:embed="rId3">
              <a:extLst>
                <a:ext uri="{28A0092B-C50C-407E-A947-70E740481C1C}">
                  <a14:useLocalDpi xmlns:a14="http://schemas.microsoft.com/office/drawing/2010/main" val="0"/>
                </a:ext>
              </a:extLst>
            </a:blip>
            <a:srcRect l="3196" t="-1" b="5997"/>
            <a:stretch/>
          </p:blipFill>
          <p:spPr bwMode="auto">
            <a:xfrm>
              <a:off x="1625600" y="3152727"/>
              <a:ext cx="6322087" cy="1576289"/>
            </a:xfrm>
            <a:prstGeom prst="rect">
              <a:avLst/>
            </a:prstGeom>
            <a:noFill/>
            <a:extLst>
              <a:ext uri="{909E8E84-426E-40DD-AFC4-6F175D3DCCD1}">
                <a14:hiddenFill xmlns:a14="http://schemas.microsoft.com/office/drawing/2010/main">
                  <a:solidFill>
                    <a:srgbClr val="FFFFFF"/>
                  </a:solidFill>
                </a14:hiddenFill>
              </a:ext>
            </a:extLst>
          </p:spPr>
        </p:pic>
        <p:sp>
          <p:nvSpPr>
            <p:cNvPr id="3" name="ZoneTexte 2"/>
            <p:cNvSpPr txBox="1"/>
            <p:nvPr/>
          </p:nvSpPr>
          <p:spPr>
            <a:xfrm>
              <a:off x="5094613" y="2783395"/>
              <a:ext cx="1159292" cy="369332"/>
            </a:xfrm>
            <a:prstGeom prst="rect">
              <a:avLst/>
            </a:prstGeom>
            <a:noFill/>
          </p:spPr>
          <p:txBody>
            <a:bodyPr wrap="none" rtlCol="0">
              <a:spAutoFit/>
            </a:bodyPr>
            <a:lstStyle/>
            <a:p>
              <a:pPr algn="ctr"/>
              <a:r>
                <a:rPr lang="fr-FR">
                  <a:solidFill>
                    <a:srgbClr val="1F497D"/>
                  </a:solidFill>
                  <a:latin typeface="Arial" panose="020B0604020202020204" pitchFamily="34" charset="0"/>
                  <a:cs typeface="Arial" panose="020B0604020202020204" pitchFamily="34" charset="0"/>
                </a:rPr>
                <a:t>Hot spots</a:t>
              </a:r>
            </a:p>
          </p:txBody>
        </p:sp>
        <p:cxnSp>
          <p:nvCxnSpPr>
            <p:cNvPr id="6" name="Connecteur droit avec flèche 5"/>
            <p:cNvCxnSpPr/>
            <p:nvPr/>
          </p:nvCxnSpPr>
          <p:spPr>
            <a:xfrm flipH="1">
              <a:off x="4603571" y="3196948"/>
              <a:ext cx="491042" cy="47795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8" name="Connecteur droit avec flèche 7"/>
            <p:cNvCxnSpPr/>
            <p:nvPr/>
          </p:nvCxnSpPr>
          <p:spPr>
            <a:xfrm>
              <a:off x="5971251" y="3223385"/>
              <a:ext cx="486054" cy="425079"/>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4" name="Titre 3"/>
          <p:cNvSpPr>
            <a:spLocks noGrp="1"/>
          </p:cNvSpPr>
          <p:nvPr>
            <p:ph type="title"/>
          </p:nvPr>
        </p:nvSpPr>
        <p:spPr/>
        <p:txBody>
          <a:bodyPr/>
          <a:lstStyle/>
          <a:p>
            <a:r>
              <a:rPr lang="fr-FR" i="1"/>
              <a:t>PIK3CA</a:t>
            </a:r>
          </a:p>
        </p:txBody>
      </p:sp>
      <p:sp>
        <p:nvSpPr>
          <p:cNvPr id="7" name="Espace réservé du contenu 6"/>
          <p:cNvSpPr>
            <a:spLocks noGrp="1"/>
          </p:cNvSpPr>
          <p:nvPr>
            <p:ph sz="quarter" idx="11"/>
          </p:nvPr>
        </p:nvSpPr>
        <p:spPr>
          <a:xfrm>
            <a:off x="239215" y="1276843"/>
            <a:ext cx="4508277" cy="1144013"/>
          </a:xfrm>
        </p:spPr>
        <p:txBody>
          <a:bodyPr>
            <a:normAutofit/>
          </a:bodyPr>
          <a:lstStyle/>
          <a:p>
            <a:r>
              <a:rPr lang="fr-FR" sz="1700"/>
              <a:t>Mutations récurrentes, activatrices </a:t>
            </a:r>
          </a:p>
          <a:p>
            <a:pPr lvl="1"/>
            <a:r>
              <a:rPr lang="fr-FR"/>
              <a:t>exon 9 : E542K, E545K, Domaine Hélicase</a:t>
            </a:r>
          </a:p>
          <a:p>
            <a:pPr lvl="1"/>
            <a:r>
              <a:rPr lang="fr-FR"/>
              <a:t>exon 20 : H1047R, Domaine Kinase</a:t>
            </a:r>
          </a:p>
        </p:txBody>
      </p:sp>
      <p:sp>
        <p:nvSpPr>
          <p:cNvPr id="10" name="Espace réservé du contenu 6"/>
          <p:cNvSpPr txBox="1">
            <a:spLocks/>
          </p:cNvSpPr>
          <p:nvPr/>
        </p:nvSpPr>
        <p:spPr>
          <a:xfrm>
            <a:off x="4903951" y="1276845"/>
            <a:ext cx="3779929" cy="1235448"/>
          </a:xfrm>
          <a:prstGeom prst="rect">
            <a:avLst/>
          </a:prstGeom>
        </p:spPr>
        <p:txBody>
          <a:bodyPr vert="horz" lIns="91440" tIns="45720" rIns="91440" bIns="45720" rtlCol="0">
            <a:normAutofit fontScale="92500" lnSpcReduction="20000"/>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spcBef>
                <a:spcPts val="1200"/>
              </a:spcBef>
            </a:pPr>
            <a:r>
              <a:rPr lang="fr-FR">
                <a:solidFill>
                  <a:prstClr val="black"/>
                </a:solidFill>
              </a:rPr>
              <a:t>Fréquentes : 30 à 40</a:t>
            </a:r>
            <a:r>
              <a:rPr lang="fr-FR" sz="1400">
                <a:solidFill>
                  <a:prstClr val="black"/>
                </a:solidFill>
              </a:rPr>
              <a:t>%</a:t>
            </a:r>
            <a:r>
              <a:rPr lang="fr-FR">
                <a:solidFill>
                  <a:prstClr val="black"/>
                </a:solidFill>
              </a:rPr>
              <a:t> des cancers </a:t>
            </a:r>
            <a:br>
              <a:rPr lang="fr-FR">
                <a:solidFill>
                  <a:prstClr val="black"/>
                </a:solidFill>
              </a:rPr>
            </a:br>
            <a:r>
              <a:rPr lang="fr-FR">
                <a:solidFill>
                  <a:prstClr val="black"/>
                </a:solidFill>
              </a:rPr>
              <a:t>du sein</a:t>
            </a:r>
          </a:p>
          <a:p>
            <a:pPr>
              <a:spcBef>
                <a:spcPts val="1200"/>
              </a:spcBef>
            </a:pPr>
            <a:r>
              <a:rPr lang="fr-FR">
                <a:solidFill>
                  <a:prstClr val="black"/>
                </a:solidFill>
              </a:rPr>
              <a:t>Rôle pronostique ?</a:t>
            </a:r>
          </a:p>
          <a:p>
            <a:pPr>
              <a:spcBef>
                <a:spcPts val="1200"/>
              </a:spcBef>
            </a:pPr>
            <a:r>
              <a:rPr lang="fr-FR">
                <a:solidFill>
                  <a:prstClr val="black"/>
                </a:solidFill>
              </a:rPr>
              <a:t>Rôle prédictif de réponse </a:t>
            </a:r>
          </a:p>
        </p:txBody>
      </p:sp>
      <p:sp>
        <p:nvSpPr>
          <p:cNvPr id="13" name="Text Box 4"/>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spTree>
    <p:extLst>
      <p:ext uri="{BB962C8B-B14F-4D97-AF65-F5344CB8AC3E}">
        <p14:creationId xmlns:p14="http://schemas.microsoft.com/office/powerpoint/2010/main" val="1252117884"/>
      </p:ext>
    </p:extLst>
  </p:cSld>
  <p:clrMapOvr>
    <a:masterClrMapping/>
  </p:clrMapOvr>
  <p:transition spd="slow"/>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a:t>Mutations </a:t>
            </a:r>
            <a:r>
              <a:rPr lang="fr-FR" i="1"/>
              <a:t>PIK3CA</a:t>
            </a:r>
            <a:r>
              <a:rPr lang="fr-FR"/>
              <a:t> </a:t>
            </a:r>
            <a:r>
              <a:rPr lang="fr-FR" err="1"/>
              <a:t>ready</a:t>
            </a:r>
            <a:r>
              <a:rPr lang="fr-FR"/>
              <a:t> for prime time !</a:t>
            </a:r>
          </a:p>
        </p:txBody>
      </p:sp>
      <p:sp>
        <p:nvSpPr>
          <p:cNvPr id="5" name="Espace réservé du numéro de diapositive 4"/>
          <p:cNvSpPr>
            <a:spLocks noGrp="1"/>
          </p:cNvSpPr>
          <p:nvPr>
            <p:ph type="sldNum" sz="quarter" idx="10"/>
          </p:nvPr>
        </p:nvSpPr>
        <p:spPr/>
        <p:txBody>
          <a:bodyPr/>
          <a:lstStyle/>
          <a:p>
            <a:pPr>
              <a:defRPr/>
            </a:pPr>
            <a:fld id="{88255119-7A4D-4672-9BC4-B9AF3E4217A4}" type="slidenum">
              <a:rPr lang="fr-FR" smtClean="0"/>
              <a:pPr>
                <a:defRPr/>
              </a:pPr>
              <a:t>142</a:t>
            </a:fld>
            <a:endParaRPr lang="fr-FR"/>
          </a:p>
        </p:txBody>
      </p:sp>
      <p:sp>
        <p:nvSpPr>
          <p:cNvPr id="7" name="Espace réservé du contenu 6"/>
          <p:cNvSpPr>
            <a:spLocks noGrp="1"/>
          </p:cNvSpPr>
          <p:nvPr>
            <p:ph sz="quarter" idx="11"/>
          </p:nvPr>
        </p:nvSpPr>
        <p:spPr>
          <a:xfrm>
            <a:off x="777009" y="1487055"/>
            <a:ext cx="7789863" cy="3011343"/>
          </a:xfrm>
        </p:spPr>
        <p:txBody>
          <a:bodyPr>
            <a:noAutofit/>
          </a:bodyPr>
          <a:lstStyle/>
          <a:p>
            <a:r>
              <a:rPr lang="fr-FR"/>
              <a:t>Les plateformes savent pratiquer la recherche des mutations PIK3CA (cancers du poumon)</a:t>
            </a:r>
          </a:p>
          <a:p>
            <a:pPr>
              <a:spcBef>
                <a:spcPts val="600"/>
              </a:spcBef>
            </a:pPr>
            <a:r>
              <a:rPr lang="fr-FR"/>
              <a:t>Soit test PCR soit NGS</a:t>
            </a:r>
          </a:p>
          <a:p>
            <a:pPr>
              <a:spcBef>
                <a:spcPts val="600"/>
              </a:spcBef>
            </a:pPr>
            <a:r>
              <a:rPr lang="fr-FR"/>
              <a:t>Voir solutions en </a:t>
            </a:r>
            <a:r>
              <a:rPr lang="fr-FR" b="1"/>
              <a:t>biopsies liquides </a:t>
            </a:r>
            <a:r>
              <a:rPr lang="fr-FR"/>
              <a:t>(</a:t>
            </a:r>
            <a:r>
              <a:rPr lang="fr-FR" err="1"/>
              <a:t>cobas</a:t>
            </a:r>
            <a:r>
              <a:rPr lang="fr-FR"/>
              <a:t>, </a:t>
            </a:r>
            <a:r>
              <a:rPr lang="fr-FR" err="1"/>
              <a:t>idylla</a:t>
            </a:r>
            <a:r>
              <a:rPr lang="fr-FR"/>
              <a:t>) il va y avoir une adaptation rapide aux besoins du marché</a:t>
            </a:r>
          </a:p>
          <a:p>
            <a:pPr>
              <a:spcBef>
                <a:spcPts val="600"/>
              </a:spcBef>
            </a:pPr>
            <a:r>
              <a:rPr lang="fr-FR"/>
              <a:t>Restera </a:t>
            </a:r>
          </a:p>
          <a:p>
            <a:pPr lvl="1"/>
            <a:r>
              <a:rPr lang="fr-FR"/>
              <a:t>Quand ? </a:t>
            </a:r>
          </a:p>
          <a:p>
            <a:pPr lvl="1"/>
            <a:r>
              <a:rPr lang="fr-FR"/>
              <a:t>Problème du financement </a:t>
            </a:r>
          </a:p>
        </p:txBody>
      </p:sp>
      <p:sp>
        <p:nvSpPr>
          <p:cNvPr id="8" name="Text Box 4"/>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Tree>
    <p:extLst>
      <p:ext uri="{BB962C8B-B14F-4D97-AF65-F5344CB8AC3E}">
        <p14:creationId xmlns:p14="http://schemas.microsoft.com/office/powerpoint/2010/main" val="84361568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47547CF9-5B10-D24F-A8D7-45A9778164F7}" type="slidenum">
              <a:rPr lang="uk-UA" smtClean="0"/>
              <a:pPr/>
              <a:t>143</a:t>
            </a:fld>
            <a:endParaRPr lang="uk-UA"/>
          </a:p>
        </p:txBody>
      </p:sp>
      <p:sp>
        <p:nvSpPr>
          <p:cNvPr id="7" name="Titre 3"/>
          <p:cNvSpPr txBox="1">
            <a:spLocks/>
          </p:cNvSpPr>
          <p:nvPr/>
        </p:nvSpPr>
        <p:spPr>
          <a:xfrm>
            <a:off x="778932" y="2656971"/>
            <a:ext cx="7607685" cy="707886"/>
          </a:xfrm>
          <a:prstGeom prst="rect">
            <a:avLst/>
          </a:prstGeom>
        </p:spPr>
        <p:txBody>
          <a:bodyPr vert="horz" wrap="square" lIns="91440" tIns="45720" rIns="91440" bIns="45720" rtlCol="0" anchor="ctr">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3200"/>
              </a:lnSpc>
            </a:pPr>
            <a:r>
              <a:rPr lang="fr-FR" sz="2600" b="1" dirty="0"/>
              <a:t>PD-L1</a:t>
            </a:r>
          </a:p>
        </p:txBody>
      </p:sp>
      <p:sp>
        <p:nvSpPr>
          <p:cNvPr id="8" name="Text Box 4"/>
          <p:cNvSpPr txBox="1">
            <a:spLocks noChangeArrowheads="1"/>
          </p:cNvSpPr>
          <p:nvPr/>
        </p:nvSpPr>
        <p:spPr bwMode="auto">
          <a:xfrm>
            <a:off x="778932" y="3517604"/>
            <a:ext cx="5678398" cy="206210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fr-FR" sz="1600" dirty="0" err="1">
                <a:solidFill>
                  <a:prstClr val="black">
                    <a:lumMod val="65000"/>
                    <a:lumOff val="35000"/>
                  </a:prstClr>
                </a:solidFill>
                <a:latin typeface="Arial"/>
                <a:cs typeface="Arial"/>
              </a:rPr>
              <a:t>Emens</a:t>
            </a:r>
            <a:r>
              <a:rPr lang="fr-FR" sz="1600" dirty="0">
                <a:solidFill>
                  <a:prstClr val="black">
                    <a:lumMod val="65000"/>
                    <a:lumOff val="35000"/>
                  </a:prstClr>
                </a:solidFill>
                <a:latin typeface="Arial"/>
                <a:cs typeface="Arial"/>
              </a:rPr>
              <a:t> LA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GS1-04</a:t>
            </a:r>
          </a:p>
          <a:p>
            <a:pPr eaLnBrk="1" hangingPunct="1"/>
            <a:r>
              <a:rPr lang="fr-FR" sz="1600" dirty="0" err="1">
                <a:solidFill>
                  <a:prstClr val="black">
                    <a:lumMod val="65000"/>
                    <a:lumOff val="35000"/>
                  </a:prstClr>
                </a:solidFill>
                <a:latin typeface="Arial"/>
                <a:cs typeface="Arial"/>
              </a:rPr>
              <a:t>Zerdes</a:t>
            </a:r>
            <a:r>
              <a:rPr lang="fr-FR" sz="1600" dirty="0">
                <a:solidFill>
                  <a:prstClr val="black">
                    <a:lumMod val="65000"/>
                    <a:lumOff val="35000"/>
                  </a:prstClr>
                </a:solidFill>
                <a:latin typeface="Arial"/>
                <a:cs typeface="Arial"/>
              </a:rPr>
              <a:t> I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P2-08-25</a:t>
            </a:r>
          </a:p>
          <a:p>
            <a:pPr eaLnBrk="1" hangingPunct="1"/>
            <a:r>
              <a:rPr lang="fr-FR" sz="1600" dirty="0" err="1">
                <a:solidFill>
                  <a:prstClr val="black">
                    <a:lumMod val="65000"/>
                    <a:lumOff val="35000"/>
                  </a:prstClr>
                </a:solidFill>
                <a:latin typeface="Arial"/>
                <a:cs typeface="Arial"/>
              </a:rPr>
              <a:t>Dieci</a:t>
            </a:r>
            <a:r>
              <a:rPr lang="fr-FR" sz="1600" dirty="0">
                <a:solidFill>
                  <a:prstClr val="black">
                    <a:lumMod val="65000"/>
                    <a:lumOff val="35000"/>
                  </a:prstClr>
                </a:solidFill>
                <a:latin typeface="Arial"/>
                <a:cs typeface="Arial"/>
              </a:rPr>
              <a:t> MV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P4-08-04</a:t>
            </a:r>
          </a:p>
          <a:p>
            <a:pPr eaLnBrk="1" hangingPunct="1"/>
            <a:r>
              <a:rPr lang="fr-FR" sz="1600" dirty="0">
                <a:solidFill>
                  <a:prstClr val="black">
                    <a:lumMod val="65000"/>
                    <a:lumOff val="35000"/>
                  </a:prstClr>
                </a:solidFill>
                <a:latin typeface="Arial"/>
                <a:cs typeface="Arial"/>
              </a:rPr>
              <a:t>Hirakata T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PD4-08</a:t>
            </a:r>
          </a:p>
          <a:p>
            <a:pPr eaLnBrk="1" hangingPunct="1"/>
            <a:r>
              <a:rPr lang="fr-FR" sz="1600" dirty="0">
                <a:solidFill>
                  <a:prstClr val="black">
                    <a:lumMod val="65000"/>
                    <a:lumOff val="35000"/>
                  </a:prstClr>
                </a:solidFill>
                <a:latin typeface="Arial"/>
                <a:cs typeface="Arial"/>
              </a:rPr>
              <a:t>Sinn BV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PD5-05</a:t>
            </a:r>
          </a:p>
          <a:p>
            <a:pPr eaLnBrk="1" hangingPunct="1"/>
            <a:r>
              <a:rPr lang="fr-FR" sz="1600" dirty="0" err="1">
                <a:solidFill>
                  <a:prstClr val="black">
                    <a:lumMod val="65000"/>
                    <a:lumOff val="35000"/>
                  </a:prstClr>
                </a:solidFill>
                <a:latin typeface="Arial"/>
                <a:cs typeface="Arial"/>
              </a:rPr>
              <a:t>Lefevre</a:t>
            </a:r>
            <a:r>
              <a:rPr lang="fr-FR" sz="1600" dirty="0">
                <a:solidFill>
                  <a:prstClr val="black">
                    <a:lumMod val="65000"/>
                    <a:lumOff val="35000"/>
                  </a:prstClr>
                </a:solidFill>
                <a:latin typeface="Arial"/>
                <a:cs typeface="Arial"/>
              </a:rPr>
              <a:t> S </a:t>
            </a:r>
            <a:r>
              <a:rPr lang="fr-FR" sz="1600" i="1" dirty="0">
                <a:solidFill>
                  <a:prstClr val="black">
                    <a:lumMod val="65000"/>
                    <a:lumOff val="35000"/>
                  </a:prstClr>
                </a:solidFill>
                <a:latin typeface="Arial"/>
                <a:cs typeface="Arial"/>
              </a:rPr>
              <a:t>et al., </a:t>
            </a:r>
            <a:r>
              <a:rPr lang="fr-FR" sz="1600" dirty="0">
                <a:solidFill>
                  <a:prstClr val="black">
                    <a:lumMod val="65000"/>
                    <a:lumOff val="35000"/>
                  </a:prstClr>
                </a:solidFill>
                <a:latin typeface="Arial"/>
                <a:cs typeface="Arial"/>
              </a:rPr>
              <a:t>SABCS 2018 P5-12-05</a:t>
            </a:r>
          </a:p>
          <a:p>
            <a:pPr eaLnBrk="1" hangingPunct="1"/>
            <a:endParaRPr lang="fr-FR" sz="1600" dirty="0">
              <a:solidFill>
                <a:prstClr val="black">
                  <a:lumMod val="65000"/>
                  <a:lumOff val="35000"/>
                </a:prstClr>
              </a:solidFill>
              <a:latin typeface="Arial"/>
              <a:cs typeface="Arial"/>
            </a:endParaRPr>
          </a:p>
          <a:p>
            <a:pPr eaLnBrk="1" hangingPunct="1"/>
            <a:endParaRPr lang="fr-FR" sz="1600" dirty="0">
              <a:solidFill>
                <a:prstClr val="black">
                  <a:lumMod val="65000"/>
                  <a:lumOff val="35000"/>
                </a:prstClr>
              </a:solidFill>
              <a:latin typeface="Arial"/>
              <a:cs typeface="Arial"/>
            </a:endParaRPr>
          </a:p>
        </p:txBody>
      </p:sp>
      <p:cxnSp>
        <p:nvCxnSpPr>
          <p:cNvPr id="9" name="Connecteur droit 8"/>
          <p:cNvCxnSpPr/>
          <p:nvPr/>
        </p:nvCxnSpPr>
        <p:spPr>
          <a:xfrm>
            <a:off x="4516016" y="3751170"/>
            <a:ext cx="3487341"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80509225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54078" y="1447720"/>
            <a:ext cx="4929278" cy="1950385"/>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1F497D"/>
              </a:solidFill>
            </a:endParaRPr>
          </a:p>
        </p:txBody>
      </p:sp>
      <p:grpSp>
        <p:nvGrpSpPr>
          <p:cNvPr id="10" name="Groupe 9"/>
          <p:cNvGrpSpPr/>
          <p:nvPr/>
        </p:nvGrpSpPr>
        <p:grpSpPr>
          <a:xfrm>
            <a:off x="254078" y="1730776"/>
            <a:ext cx="2500993" cy="1667329"/>
            <a:chOff x="1524000" y="1600199"/>
            <a:chExt cx="2500993" cy="1667329"/>
          </a:xfrm>
        </p:grpSpPr>
        <p:graphicFrame>
          <p:nvGraphicFramePr>
            <p:cNvPr id="12" name="Graphique 11"/>
            <p:cNvGraphicFramePr/>
            <p:nvPr>
              <p:extLst/>
            </p:nvPr>
          </p:nvGraphicFramePr>
          <p:xfrm>
            <a:off x="1524000" y="1600199"/>
            <a:ext cx="2500993" cy="1667329"/>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4"/>
            <p:cNvSpPr txBox="1">
              <a:spLocks noChangeArrowheads="1"/>
            </p:cNvSpPr>
            <p:nvPr/>
          </p:nvSpPr>
          <p:spPr bwMode="auto">
            <a:xfrm>
              <a:off x="2161084" y="2256623"/>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black"/>
                  </a:solidFill>
                  <a:latin typeface="Arial"/>
                  <a:cs typeface="Arial"/>
                </a:rPr>
                <a:t>IC1</a:t>
              </a:r>
            </a:p>
            <a:p>
              <a:pPr algn="ctr" eaLnBrk="1" hangingPunct="1">
                <a:lnSpc>
                  <a:spcPts val="1400"/>
                </a:lnSpc>
              </a:pPr>
              <a:r>
                <a:rPr lang="en-US" sz="1400" b="1">
                  <a:solidFill>
                    <a:prstClr val="black"/>
                  </a:solidFill>
                  <a:latin typeface="Arial"/>
                  <a:cs typeface="Arial"/>
                </a:rPr>
                <a:t>27</a:t>
              </a:r>
              <a:r>
                <a:rPr lang="en-US" sz="1000" b="1">
                  <a:solidFill>
                    <a:prstClr val="black"/>
                  </a:solidFill>
                  <a:latin typeface="Arial"/>
                  <a:cs typeface="Arial"/>
                </a:rPr>
                <a:t>%</a:t>
              </a:r>
              <a:endParaRPr lang="en-US" sz="1100" b="1">
                <a:solidFill>
                  <a:prstClr val="black"/>
                </a:solidFill>
                <a:latin typeface="Arial"/>
                <a:cs typeface="Arial"/>
              </a:endParaRPr>
            </a:p>
          </p:txBody>
        </p:sp>
        <p:sp>
          <p:nvSpPr>
            <p:cNvPr id="19" name="Text Box 4"/>
            <p:cNvSpPr txBox="1">
              <a:spLocks noChangeArrowheads="1"/>
            </p:cNvSpPr>
            <p:nvPr/>
          </p:nvSpPr>
          <p:spPr bwMode="auto">
            <a:xfrm>
              <a:off x="2365511" y="1749169"/>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white"/>
                  </a:solidFill>
                  <a:latin typeface="Arial"/>
                  <a:cs typeface="Arial"/>
                </a:rPr>
                <a:t>IC2/3</a:t>
              </a:r>
            </a:p>
            <a:p>
              <a:pPr algn="ctr" eaLnBrk="1" hangingPunct="1">
                <a:lnSpc>
                  <a:spcPts val="1400"/>
                </a:lnSpc>
              </a:pPr>
              <a:r>
                <a:rPr lang="en-US" sz="1400" b="1">
                  <a:solidFill>
                    <a:prstClr val="white"/>
                  </a:solidFill>
                  <a:latin typeface="Arial"/>
                  <a:cs typeface="Arial"/>
                </a:rPr>
                <a:t>14</a:t>
              </a:r>
              <a:r>
                <a:rPr lang="en-US" sz="1000" b="1">
                  <a:solidFill>
                    <a:prstClr val="white"/>
                  </a:solidFill>
                  <a:latin typeface="Arial"/>
                  <a:cs typeface="Arial"/>
                </a:rPr>
                <a:t>%</a:t>
              </a:r>
              <a:endParaRPr lang="en-US" sz="1100" b="1">
                <a:solidFill>
                  <a:prstClr val="white"/>
                </a:solidFill>
                <a:latin typeface="Arial"/>
                <a:cs typeface="Arial"/>
              </a:endParaRPr>
            </a:p>
          </p:txBody>
        </p:sp>
        <p:sp>
          <p:nvSpPr>
            <p:cNvPr id="20" name="Text Box 4"/>
            <p:cNvSpPr txBox="1">
              <a:spLocks noChangeArrowheads="1"/>
            </p:cNvSpPr>
            <p:nvPr/>
          </p:nvSpPr>
          <p:spPr bwMode="auto">
            <a:xfrm>
              <a:off x="2885321" y="2256623"/>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black"/>
                  </a:solidFill>
                  <a:latin typeface="Arial"/>
                  <a:cs typeface="Arial"/>
                </a:rPr>
                <a:t>IC0</a:t>
              </a:r>
            </a:p>
            <a:p>
              <a:pPr algn="ctr" eaLnBrk="1" hangingPunct="1">
                <a:lnSpc>
                  <a:spcPts val="1400"/>
                </a:lnSpc>
              </a:pPr>
              <a:r>
                <a:rPr lang="en-US" sz="1400" b="1">
                  <a:solidFill>
                    <a:prstClr val="black"/>
                  </a:solidFill>
                  <a:latin typeface="Arial"/>
                  <a:cs typeface="Arial"/>
                </a:rPr>
                <a:t>59</a:t>
              </a:r>
              <a:r>
                <a:rPr lang="en-US" sz="1000" b="1">
                  <a:solidFill>
                    <a:prstClr val="black"/>
                  </a:solidFill>
                  <a:latin typeface="Arial"/>
                  <a:cs typeface="Arial"/>
                </a:rPr>
                <a:t>%</a:t>
              </a:r>
              <a:endParaRPr lang="en-US" sz="1100" b="1">
                <a:solidFill>
                  <a:prstClr val="black"/>
                </a:solidFill>
                <a:latin typeface="Arial"/>
                <a:cs typeface="Arial"/>
              </a:endParaRPr>
            </a:p>
          </p:txBody>
        </p:sp>
      </p:grpSp>
      <p:sp>
        <p:nvSpPr>
          <p:cNvPr id="4" name="Titre 3"/>
          <p:cNvSpPr>
            <a:spLocks noGrp="1"/>
          </p:cNvSpPr>
          <p:nvPr>
            <p:ph type="title"/>
          </p:nvPr>
        </p:nvSpPr>
        <p:spPr/>
        <p:txBody>
          <a:bodyPr/>
          <a:lstStyle/>
          <a:p>
            <a:r>
              <a:rPr lang="en-US"/>
              <a:t>Impassion130 : les </a:t>
            </a:r>
            <a:r>
              <a:rPr lang="en-US" err="1"/>
              <a:t>biomarqueurs</a:t>
            </a:r>
            <a:r>
              <a:rPr lang="en-US"/>
              <a:t> !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144</a:t>
            </a:fld>
            <a:endParaRPr lang="fr-FR"/>
          </a:p>
        </p:txBody>
      </p:sp>
      <p:sp>
        <p:nvSpPr>
          <p:cNvPr id="3" name="Espace réservé du contenu 2"/>
          <p:cNvSpPr>
            <a:spLocks noGrp="1"/>
          </p:cNvSpPr>
          <p:nvPr>
            <p:ph sz="quarter" idx="11"/>
          </p:nvPr>
        </p:nvSpPr>
        <p:spPr>
          <a:xfrm>
            <a:off x="5445954" y="1325757"/>
            <a:ext cx="3578772" cy="2030412"/>
          </a:xfrm>
        </p:spPr>
        <p:txBody>
          <a:bodyPr>
            <a:noAutofit/>
          </a:bodyPr>
          <a:lstStyle/>
          <a:p>
            <a:pPr>
              <a:lnSpc>
                <a:spcPts val="2000"/>
              </a:lnSpc>
              <a:spcBef>
                <a:spcPts val="0"/>
              </a:spcBef>
            </a:pPr>
            <a:r>
              <a:rPr lang="fr-FR" sz="1600"/>
              <a:t>PD-L1 :</a:t>
            </a:r>
            <a:br>
              <a:rPr lang="fr-FR" sz="1600"/>
            </a:br>
            <a:r>
              <a:rPr lang="fr-FR" sz="1600"/>
              <a:t>Essentiellement exprimé par </a:t>
            </a:r>
            <a:br>
              <a:rPr lang="fr-FR" sz="1600"/>
            </a:br>
            <a:r>
              <a:rPr lang="fr-FR" sz="1600"/>
              <a:t>les cellules immunes (IC)</a:t>
            </a:r>
          </a:p>
          <a:p>
            <a:pPr>
              <a:lnSpc>
                <a:spcPts val="2000"/>
              </a:lnSpc>
              <a:spcBef>
                <a:spcPts val="0"/>
              </a:spcBef>
            </a:pPr>
            <a:endParaRPr lang="fr-FR" sz="1600"/>
          </a:p>
          <a:p>
            <a:pPr>
              <a:lnSpc>
                <a:spcPts val="2000"/>
              </a:lnSpc>
              <a:spcBef>
                <a:spcPts val="0"/>
              </a:spcBef>
            </a:pPr>
            <a:r>
              <a:rPr lang="fr-FR" sz="1600"/>
              <a:t>PD-L1 sur les cellules tumorales :</a:t>
            </a:r>
            <a:br>
              <a:rPr lang="fr-FR" sz="1600"/>
            </a:br>
            <a:r>
              <a:rPr lang="fr-FR" sz="1600"/>
              <a:t>Rare et généralement associé </a:t>
            </a:r>
            <a:br>
              <a:rPr lang="fr-FR" sz="1600"/>
            </a:br>
            <a:r>
              <a:rPr lang="fr-FR" sz="1600"/>
              <a:t>à l’expression par les IC</a:t>
            </a:r>
          </a:p>
        </p:txBody>
      </p:sp>
      <p:graphicFrame>
        <p:nvGraphicFramePr>
          <p:cNvPr id="9" name="Graphique 8"/>
          <p:cNvGraphicFramePr/>
          <p:nvPr>
            <p:extLst/>
          </p:nvPr>
        </p:nvGraphicFramePr>
        <p:xfrm>
          <a:off x="2944961" y="1730776"/>
          <a:ext cx="2500993" cy="1667329"/>
        </p:xfrm>
        <a:graphic>
          <a:graphicData uri="http://schemas.openxmlformats.org/drawingml/2006/chart">
            <c:chart xmlns:c="http://schemas.openxmlformats.org/drawingml/2006/chart" xmlns:r="http://schemas.openxmlformats.org/officeDocument/2006/relationships" r:id="rId3"/>
          </a:graphicData>
        </a:graphic>
      </p:graphicFrame>
      <p:sp>
        <p:nvSpPr>
          <p:cNvPr id="14" name="ZoneTexte 13"/>
          <p:cNvSpPr txBox="1"/>
          <p:nvPr/>
        </p:nvSpPr>
        <p:spPr>
          <a:xfrm>
            <a:off x="479535" y="1216887"/>
            <a:ext cx="2076058" cy="646331"/>
          </a:xfrm>
          <a:prstGeom prst="rect">
            <a:avLst/>
          </a:prstGeom>
          <a:solidFill>
            <a:schemeClr val="bg1"/>
          </a:solidFill>
        </p:spPr>
        <p:txBody>
          <a:bodyPr wrap="square" rtlCol="0">
            <a:spAutoFit/>
          </a:bodyPr>
          <a:lstStyle/>
          <a:p>
            <a:pPr algn="ctr"/>
            <a:r>
              <a:rPr lang="fr-FR" sz="1200" b="1">
                <a:solidFill>
                  <a:srgbClr val="1F497D"/>
                </a:solidFill>
                <a:latin typeface="Arial" panose="020B0604020202020204" pitchFamily="34" charset="0"/>
                <a:cs typeface="Arial" panose="020B0604020202020204" pitchFamily="34" charset="0"/>
              </a:rPr>
              <a:t>Prévalence de expression de  PD-L1 sur cellules immunes (IC)</a:t>
            </a:r>
          </a:p>
        </p:txBody>
      </p:sp>
      <p:sp>
        <p:nvSpPr>
          <p:cNvPr id="18" name="Text Box 4"/>
          <p:cNvSpPr txBox="1">
            <a:spLocks noChangeArrowheads="1"/>
          </p:cNvSpPr>
          <p:nvPr/>
        </p:nvSpPr>
        <p:spPr bwMode="auto">
          <a:xfrm>
            <a:off x="254078" y="1659846"/>
            <a:ext cx="986346" cy="60016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FF6600"/>
                </a:solidFill>
                <a:latin typeface="Arial"/>
                <a:cs typeface="Arial"/>
              </a:rPr>
              <a:t>PD-L1 IC+ (IC1/2/3)</a:t>
            </a:r>
          </a:p>
          <a:p>
            <a:pPr eaLnBrk="1" hangingPunct="1"/>
            <a:r>
              <a:rPr lang="en-US" sz="1100" b="1">
                <a:solidFill>
                  <a:srgbClr val="FF6600"/>
                </a:solidFill>
                <a:latin typeface="Arial"/>
                <a:cs typeface="Arial"/>
              </a:rPr>
              <a:t>41%</a:t>
            </a:r>
            <a:endParaRPr lang="en-US" sz="1000" b="1">
              <a:solidFill>
                <a:srgbClr val="FF6600"/>
              </a:solidFill>
              <a:latin typeface="Arial"/>
              <a:cs typeface="Arial"/>
            </a:endParaRPr>
          </a:p>
        </p:txBody>
      </p:sp>
      <p:sp>
        <p:nvSpPr>
          <p:cNvPr id="22" name="ZoneTexte 21"/>
          <p:cNvSpPr txBox="1"/>
          <p:nvPr/>
        </p:nvSpPr>
        <p:spPr>
          <a:xfrm>
            <a:off x="2808351" y="1216887"/>
            <a:ext cx="2005909" cy="646331"/>
          </a:xfrm>
          <a:prstGeom prst="rect">
            <a:avLst/>
          </a:prstGeom>
          <a:solidFill>
            <a:schemeClr val="bg1"/>
          </a:solidFill>
        </p:spPr>
        <p:txBody>
          <a:bodyPr wrap="square" rtlCol="0">
            <a:spAutoFit/>
          </a:bodyPr>
          <a:lstStyle/>
          <a:p>
            <a:pPr algn="ctr"/>
            <a:r>
              <a:rPr lang="fr-FR" sz="1200" b="1">
                <a:solidFill>
                  <a:srgbClr val="1F497D"/>
                </a:solidFill>
                <a:latin typeface="Arial" panose="020B0604020202020204" pitchFamily="34" charset="0"/>
                <a:cs typeface="Arial" panose="020B0604020202020204" pitchFamily="34" charset="0"/>
              </a:rPr>
              <a:t>Prévalence de expression de PD-L1 sur cellules tumorales (TC)</a:t>
            </a:r>
          </a:p>
        </p:txBody>
      </p:sp>
      <p:sp>
        <p:nvSpPr>
          <p:cNvPr id="23" name="Text Box 4"/>
          <p:cNvSpPr txBox="1">
            <a:spLocks noChangeArrowheads="1"/>
          </p:cNvSpPr>
          <p:nvPr/>
        </p:nvSpPr>
        <p:spPr bwMode="auto">
          <a:xfrm>
            <a:off x="4174102" y="2630786"/>
            <a:ext cx="448598" cy="246221"/>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cs typeface="Arial"/>
              </a:rPr>
              <a:t>91</a:t>
            </a:r>
            <a:r>
              <a:rPr lang="en-US" sz="1000" b="1">
                <a:solidFill>
                  <a:prstClr val="black"/>
                </a:solidFill>
                <a:latin typeface="Arial"/>
                <a:cs typeface="Arial"/>
              </a:rPr>
              <a:t>%</a:t>
            </a:r>
            <a:endParaRPr lang="en-US" sz="1100" b="1">
              <a:solidFill>
                <a:prstClr val="black"/>
              </a:solidFill>
              <a:latin typeface="Arial"/>
              <a:cs typeface="Arial"/>
            </a:endParaRPr>
          </a:p>
        </p:txBody>
      </p:sp>
      <p:sp>
        <p:nvSpPr>
          <p:cNvPr id="24" name="Text Box 4"/>
          <p:cNvSpPr txBox="1">
            <a:spLocks noChangeArrowheads="1"/>
          </p:cNvSpPr>
          <p:nvPr/>
        </p:nvSpPr>
        <p:spPr bwMode="auto">
          <a:xfrm>
            <a:off x="3535601" y="2340963"/>
            <a:ext cx="448598" cy="246221"/>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white"/>
                </a:solidFill>
                <a:latin typeface="Arial"/>
                <a:cs typeface="Arial"/>
              </a:rPr>
              <a:t>9</a:t>
            </a:r>
            <a:r>
              <a:rPr lang="en-US" sz="1000" b="1">
                <a:solidFill>
                  <a:prstClr val="white"/>
                </a:solidFill>
                <a:latin typeface="Arial"/>
                <a:cs typeface="Arial"/>
              </a:rPr>
              <a:t>%</a:t>
            </a:r>
            <a:endParaRPr lang="en-US" sz="1100" b="1">
              <a:solidFill>
                <a:prstClr val="white"/>
              </a:solidFill>
              <a:latin typeface="Arial"/>
              <a:cs typeface="Arial"/>
            </a:endParaRPr>
          </a:p>
        </p:txBody>
      </p:sp>
      <p:sp>
        <p:nvSpPr>
          <p:cNvPr id="25" name="Text Box 4"/>
          <p:cNvSpPr txBox="1">
            <a:spLocks noChangeArrowheads="1"/>
          </p:cNvSpPr>
          <p:nvPr/>
        </p:nvSpPr>
        <p:spPr bwMode="auto">
          <a:xfrm>
            <a:off x="2944960" y="2199899"/>
            <a:ext cx="616007" cy="43088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31859B">
                    <a:lumMod val="75000"/>
                  </a:srgbClr>
                </a:solidFill>
                <a:latin typeface="Arial"/>
                <a:cs typeface="Arial"/>
              </a:rPr>
              <a:t>PD-L1</a:t>
            </a:r>
            <a:br>
              <a:rPr lang="en-US" sz="1100" b="1">
                <a:solidFill>
                  <a:srgbClr val="31859B">
                    <a:lumMod val="75000"/>
                  </a:srgbClr>
                </a:solidFill>
                <a:latin typeface="Arial"/>
                <a:cs typeface="Arial"/>
              </a:rPr>
            </a:br>
            <a:r>
              <a:rPr lang="en-US" sz="1100" b="1">
                <a:solidFill>
                  <a:srgbClr val="31859B">
                    <a:lumMod val="75000"/>
                  </a:srgbClr>
                </a:solidFill>
                <a:latin typeface="Arial"/>
                <a:cs typeface="Arial"/>
              </a:rPr>
              <a:t>TC+ </a:t>
            </a:r>
          </a:p>
        </p:txBody>
      </p:sp>
      <p:sp>
        <p:nvSpPr>
          <p:cNvPr id="26" name="Text Box 4"/>
          <p:cNvSpPr txBox="1">
            <a:spLocks noChangeArrowheads="1"/>
          </p:cNvSpPr>
          <p:nvPr/>
        </p:nvSpPr>
        <p:spPr bwMode="auto">
          <a:xfrm>
            <a:off x="3996765" y="2199899"/>
            <a:ext cx="625935" cy="430887"/>
          </a:xfrm>
          <a:prstGeom prst="rect">
            <a:avLst/>
          </a:prstGeom>
          <a:noFill/>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prstClr val="black"/>
                </a:solidFill>
                <a:latin typeface="Arial"/>
                <a:cs typeface="Arial"/>
              </a:rPr>
              <a:t>PD-L1 </a:t>
            </a:r>
            <a:br>
              <a:rPr lang="en-US" sz="1100" b="1">
                <a:solidFill>
                  <a:prstClr val="black"/>
                </a:solidFill>
                <a:latin typeface="Arial"/>
                <a:cs typeface="Arial"/>
              </a:rPr>
            </a:br>
            <a:r>
              <a:rPr lang="en-US" sz="1100" b="1">
                <a:solidFill>
                  <a:prstClr val="black"/>
                </a:solidFill>
                <a:latin typeface="Arial"/>
                <a:cs typeface="Arial"/>
              </a:rPr>
              <a:t>TC- </a:t>
            </a:r>
          </a:p>
        </p:txBody>
      </p:sp>
      <p:sp>
        <p:nvSpPr>
          <p:cNvPr id="27" name="Text Box 4"/>
          <p:cNvSpPr txBox="1">
            <a:spLocks noChangeArrowheads="1"/>
          </p:cNvSpPr>
          <p:nvPr/>
        </p:nvSpPr>
        <p:spPr bwMode="auto">
          <a:xfrm>
            <a:off x="2193933" y="2488997"/>
            <a:ext cx="906308" cy="60016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prstClr val="black"/>
                </a:solidFill>
                <a:latin typeface="Arial"/>
                <a:cs typeface="Arial"/>
              </a:rPr>
              <a:t>PD-L1 </a:t>
            </a:r>
            <a:br>
              <a:rPr lang="en-US" sz="1100" b="1">
                <a:solidFill>
                  <a:prstClr val="black"/>
                </a:solidFill>
                <a:latin typeface="Arial"/>
                <a:cs typeface="Arial"/>
              </a:rPr>
            </a:br>
            <a:r>
              <a:rPr lang="en-US" sz="1100" b="1">
                <a:solidFill>
                  <a:prstClr val="black"/>
                </a:solidFill>
                <a:latin typeface="Arial"/>
                <a:cs typeface="Arial"/>
              </a:rPr>
              <a:t>IC+ (IC0)</a:t>
            </a:r>
          </a:p>
          <a:p>
            <a:pPr eaLnBrk="1" hangingPunct="1"/>
            <a:r>
              <a:rPr lang="en-US" sz="1100" b="1">
                <a:solidFill>
                  <a:prstClr val="black"/>
                </a:solidFill>
                <a:latin typeface="Arial"/>
                <a:cs typeface="Arial"/>
              </a:rPr>
              <a:t>59%</a:t>
            </a:r>
            <a:endParaRPr lang="en-US" sz="1000" b="1">
              <a:solidFill>
                <a:prstClr val="black"/>
              </a:solidFill>
              <a:latin typeface="Arial"/>
              <a:cs typeface="Arial"/>
            </a:endParaRPr>
          </a:p>
        </p:txBody>
      </p:sp>
      <p:sp>
        <p:nvSpPr>
          <p:cNvPr id="11" name="Arc 10"/>
          <p:cNvSpPr/>
          <p:nvPr/>
        </p:nvSpPr>
        <p:spPr>
          <a:xfrm rot="1621392">
            <a:off x="798431" y="1832310"/>
            <a:ext cx="1451546" cy="1480784"/>
          </a:xfrm>
          <a:prstGeom prst="arc">
            <a:avLst>
              <a:gd name="adj1" fmla="val 16200000"/>
              <a:gd name="adj2" fmla="val 4989984"/>
            </a:avLst>
          </a:prstGeom>
          <a:ln>
            <a:solidFill>
              <a:schemeClr val="bg2"/>
            </a:solidFill>
            <a:prstDash val="sys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29" name="Arc 28"/>
          <p:cNvSpPr/>
          <p:nvPr/>
        </p:nvSpPr>
        <p:spPr>
          <a:xfrm rot="11700000">
            <a:off x="763429" y="1821586"/>
            <a:ext cx="1451546" cy="1480784"/>
          </a:xfrm>
          <a:prstGeom prst="arc">
            <a:avLst>
              <a:gd name="adj1" fmla="val 17476532"/>
              <a:gd name="adj2" fmla="val 4402621"/>
            </a:avLst>
          </a:prstGeom>
          <a:ln>
            <a:solidFill>
              <a:schemeClr val="accent6"/>
            </a:solidFill>
            <a:prstDash val="sysDash"/>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30" name="ZoneTexte 29"/>
          <p:cNvSpPr txBox="1"/>
          <p:nvPr/>
        </p:nvSpPr>
        <p:spPr>
          <a:xfrm>
            <a:off x="232734" y="3562016"/>
            <a:ext cx="2127795" cy="1015663"/>
          </a:xfrm>
          <a:prstGeom prst="rect">
            <a:avLst/>
          </a:prstGeom>
          <a:solidFill>
            <a:schemeClr val="bg1"/>
          </a:solidFill>
        </p:spPr>
        <p:txBody>
          <a:bodyPr wrap="square" rtlCol="0">
            <a:spAutoFit/>
          </a:bodyPr>
          <a:lstStyle/>
          <a:p>
            <a:r>
              <a:rPr lang="fr-FR" sz="1200" b="1">
                <a:solidFill>
                  <a:srgbClr val="1F497D"/>
                </a:solidFill>
                <a:latin typeface="Arial" panose="020B0604020202020204" pitchFamily="34" charset="0"/>
                <a:cs typeface="Arial" panose="020B0604020202020204" pitchFamily="34" charset="0"/>
              </a:rPr>
              <a:t>La majorité des patients avec expression de PD-L1 sur TC sont compris dans la population des PD-L1 IC+</a:t>
            </a:r>
          </a:p>
        </p:txBody>
      </p:sp>
      <p:sp>
        <p:nvSpPr>
          <p:cNvPr id="21" name="Ellipse 20"/>
          <p:cNvSpPr/>
          <p:nvPr/>
        </p:nvSpPr>
        <p:spPr>
          <a:xfrm>
            <a:off x="2960157" y="3581981"/>
            <a:ext cx="1091715" cy="109171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Ellipse 31"/>
          <p:cNvSpPr/>
          <p:nvPr/>
        </p:nvSpPr>
        <p:spPr>
          <a:xfrm>
            <a:off x="3610201" y="3807728"/>
            <a:ext cx="640221" cy="640221"/>
          </a:xfrm>
          <a:prstGeom prst="ellipse">
            <a:avLst/>
          </a:prstGeom>
          <a:solidFill>
            <a:srgbClr val="256474">
              <a:alpha val="58824"/>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Text Box 4"/>
          <p:cNvSpPr txBox="1">
            <a:spLocks noChangeArrowheads="1"/>
          </p:cNvSpPr>
          <p:nvPr/>
        </p:nvSpPr>
        <p:spPr bwMode="auto">
          <a:xfrm>
            <a:off x="3174146"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cs typeface="Arial"/>
              </a:rPr>
              <a:t>34</a:t>
            </a:r>
            <a:r>
              <a:rPr lang="en-US" sz="1000" b="1">
                <a:solidFill>
                  <a:prstClr val="black"/>
                </a:solidFill>
                <a:latin typeface="Arial"/>
                <a:cs typeface="Arial"/>
              </a:rPr>
              <a:t>%</a:t>
            </a:r>
            <a:endParaRPr lang="en-US" sz="1100" b="1">
              <a:solidFill>
                <a:prstClr val="black"/>
              </a:solidFill>
              <a:latin typeface="Arial"/>
              <a:cs typeface="Arial"/>
            </a:endParaRPr>
          </a:p>
        </p:txBody>
      </p:sp>
      <p:sp>
        <p:nvSpPr>
          <p:cNvPr id="34" name="Text Box 4"/>
          <p:cNvSpPr txBox="1">
            <a:spLocks noChangeArrowheads="1"/>
          </p:cNvSpPr>
          <p:nvPr/>
        </p:nvSpPr>
        <p:spPr bwMode="auto">
          <a:xfrm>
            <a:off x="4051872"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1200"/>
              </a:lnSpc>
            </a:pPr>
            <a:r>
              <a:rPr lang="en-US" sz="1400" b="1">
                <a:solidFill>
                  <a:prstClr val="black"/>
                </a:solidFill>
                <a:latin typeface="Arial"/>
                <a:cs typeface="Arial"/>
              </a:rPr>
              <a:t>2</a:t>
            </a:r>
            <a:r>
              <a:rPr lang="en-US" sz="1000" b="1">
                <a:solidFill>
                  <a:prstClr val="black"/>
                </a:solidFill>
                <a:latin typeface="Arial"/>
                <a:cs typeface="Arial"/>
              </a:rPr>
              <a:t>%</a:t>
            </a:r>
            <a:endParaRPr lang="en-US" sz="1100" b="1">
              <a:solidFill>
                <a:prstClr val="black"/>
              </a:solidFill>
              <a:latin typeface="Arial"/>
              <a:cs typeface="Arial"/>
            </a:endParaRPr>
          </a:p>
        </p:txBody>
      </p:sp>
      <p:sp>
        <p:nvSpPr>
          <p:cNvPr id="35" name="Text Box 4"/>
          <p:cNvSpPr txBox="1">
            <a:spLocks noChangeArrowheads="1"/>
          </p:cNvSpPr>
          <p:nvPr/>
        </p:nvSpPr>
        <p:spPr bwMode="auto">
          <a:xfrm>
            <a:off x="3603274"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cs typeface="Arial"/>
              </a:rPr>
              <a:t>7</a:t>
            </a:r>
            <a:r>
              <a:rPr lang="en-US" sz="1000" b="1">
                <a:solidFill>
                  <a:prstClr val="black"/>
                </a:solidFill>
                <a:latin typeface="Arial"/>
                <a:cs typeface="Arial"/>
              </a:rPr>
              <a:t>%</a:t>
            </a:r>
            <a:endParaRPr lang="en-US" sz="1100" b="1">
              <a:solidFill>
                <a:prstClr val="black"/>
              </a:solidFill>
              <a:latin typeface="Arial"/>
              <a:cs typeface="Arial"/>
            </a:endParaRPr>
          </a:p>
        </p:txBody>
      </p:sp>
      <p:sp>
        <p:nvSpPr>
          <p:cNvPr id="36" name="Text Box 4"/>
          <p:cNvSpPr txBox="1">
            <a:spLocks noChangeArrowheads="1"/>
          </p:cNvSpPr>
          <p:nvPr/>
        </p:nvSpPr>
        <p:spPr bwMode="auto">
          <a:xfrm>
            <a:off x="2103953" y="3981167"/>
            <a:ext cx="90328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FF6600"/>
                </a:solidFill>
                <a:latin typeface="Arial"/>
                <a:cs typeface="Arial"/>
              </a:rPr>
              <a:t>PD-L1 IC+ </a:t>
            </a:r>
            <a:r>
              <a:rPr lang="en-US" sz="1400" b="1">
                <a:solidFill>
                  <a:srgbClr val="FF6600"/>
                </a:solidFill>
                <a:latin typeface="Arial"/>
                <a:cs typeface="Arial"/>
              </a:rPr>
              <a:t>41</a:t>
            </a:r>
            <a:r>
              <a:rPr lang="en-US" sz="1000" b="1">
                <a:solidFill>
                  <a:srgbClr val="FF6600"/>
                </a:solidFill>
                <a:latin typeface="Arial"/>
                <a:cs typeface="Arial"/>
              </a:rPr>
              <a:t>%</a:t>
            </a:r>
          </a:p>
        </p:txBody>
      </p:sp>
      <p:sp>
        <p:nvSpPr>
          <p:cNvPr id="37" name="Text Box 4"/>
          <p:cNvSpPr txBox="1">
            <a:spLocks noChangeArrowheads="1"/>
          </p:cNvSpPr>
          <p:nvPr/>
        </p:nvSpPr>
        <p:spPr bwMode="auto">
          <a:xfrm>
            <a:off x="4296466" y="3981167"/>
            <a:ext cx="103559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31859B">
                    <a:lumMod val="75000"/>
                  </a:srgbClr>
                </a:solidFill>
                <a:latin typeface="Arial"/>
                <a:cs typeface="Arial"/>
              </a:rPr>
              <a:t>PD-L1TC+</a:t>
            </a:r>
          </a:p>
          <a:p>
            <a:pPr eaLnBrk="1" hangingPunct="1"/>
            <a:r>
              <a:rPr lang="en-US" sz="1400" b="1">
                <a:solidFill>
                  <a:srgbClr val="31859B">
                    <a:lumMod val="75000"/>
                  </a:srgbClr>
                </a:solidFill>
                <a:latin typeface="Arial"/>
                <a:cs typeface="Arial"/>
              </a:rPr>
              <a:t>9</a:t>
            </a:r>
            <a:r>
              <a:rPr lang="en-US" sz="1050" b="1">
                <a:solidFill>
                  <a:srgbClr val="31859B">
                    <a:lumMod val="75000"/>
                  </a:srgbClr>
                </a:solidFill>
                <a:latin typeface="Arial"/>
                <a:cs typeface="Arial"/>
              </a:rPr>
              <a:t>%</a:t>
            </a:r>
          </a:p>
        </p:txBody>
      </p:sp>
      <p:sp>
        <p:nvSpPr>
          <p:cNvPr id="38" name="Rectangle 37"/>
          <p:cNvSpPr/>
          <p:nvPr/>
        </p:nvSpPr>
        <p:spPr>
          <a:xfrm>
            <a:off x="254078" y="3497834"/>
            <a:ext cx="4929278" cy="131989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1F497D"/>
              </a:solidFill>
            </a:endParaRPr>
          </a:p>
        </p:txBody>
      </p:sp>
      <p:sp>
        <p:nvSpPr>
          <p:cNvPr id="39"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cs typeface="Arial"/>
              </a:rPr>
              <a:t>Emens</a:t>
            </a:r>
            <a:r>
              <a:rPr lang="en-US" sz="800" i="1" dirty="0">
                <a:solidFill>
                  <a:prstClr val="black">
                    <a:lumMod val="65000"/>
                    <a:lumOff val="35000"/>
                  </a:prstClr>
                </a:solidFill>
                <a:latin typeface="Arial"/>
                <a:cs typeface="Arial"/>
              </a:rPr>
              <a:t> LA et al., SABCS 2018, GS1-04</a:t>
            </a:r>
          </a:p>
        </p:txBody>
      </p:sp>
      <p:sp>
        <p:nvSpPr>
          <p:cNvPr id="42" name="Espace réservé du contenu 2"/>
          <p:cNvSpPr txBox="1">
            <a:spLocks/>
          </p:cNvSpPr>
          <p:nvPr/>
        </p:nvSpPr>
        <p:spPr>
          <a:xfrm>
            <a:off x="5445954" y="3581981"/>
            <a:ext cx="3356301" cy="995698"/>
          </a:xfrm>
          <a:prstGeom prst="rect">
            <a:avLst/>
          </a:prstGeom>
        </p:spPr>
        <p:txBody>
          <a:bodyPr vert="horz" lIns="91440" tIns="45720" rIns="91440" bIns="45720" rtlCol="0">
            <a:no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2000"/>
              </a:lnSpc>
              <a:spcBef>
                <a:spcPts val="0"/>
              </a:spcBef>
              <a:buFont typeface="Wingdings" panose="05000000000000000000" pitchFamily="2" charset="2"/>
              <a:buNone/>
            </a:pPr>
            <a:r>
              <a:rPr lang="fr-FR" sz="1600" b="1">
                <a:solidFill>
                  <a:srgbClr val="CC3300"/>
                </a:solidFill>
              </a:rPr>
              <a:t>Limites : </a:t>
            </a:r>
          </a:p>
          <a:p>
            <a:pPr>
              <a:lnSpc>
                <a:spcPts val="2000"/>
              </a:lnSpc>
              <a:spcBef>
                <a:spcPts val="0"/>
              </a:spcBef>
            </a:pPr>
            <a:r>
              <a:rPr lang="fr-FR" sz="1600">
                <a:solidFill>
                  <a:prstClr val="black"/>
                </a:solidFill>
              </a:rPr>
              <a:t>Anticorps SP-142</a:t>
            </a:r>
          </a:p>
          <a:p>
            <a:pPr>
              <a:lnSpc>
                <a:spcPts val="2000"/>
              </a:lnSpc>
              <a:spcBef>
                <a:spcPts val="0"/>
              </a:spcBef>
            </a:pPr>
            <a:r>
              <a:rPr lang="fr-FR" sz="1600">
                <a:solidFill>
                  <a:prstClr val="black"/>
                </a:solidFill>
              </a:rPr>
              <a:t>Scoring sur les cellules immunes </a:t>
            </a:r>
          </a:p>
        </p:txBody>
      </p:sp>
    </p:spTree>
    <p:extLst>
      <p:ext uri="{BB962C8B-B14F-4D97-AF65-F5344CB8AC3E}">
        <p14:creationId xmlns:p14="http://schemas.microsoft.com/office/powerpoint/2010/main" val="15379868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PD-L1 et cancers du sein</a:t>
            </a:r>
          </a:p>
        </p:txBody>
      </p:sp>
      <p:sp>
        <p:nvSpPr>
          <p:cNvPr id="5" name="Espace réservé du contenu 4"/>
          <p:cNvSpPr>
            <a:spLocks noGrp="1"/>
          </p:cNvSpPr>
          <p:nvPr>
            <p:ph sz="quarter" idx="11"/>
          </p:nvPr>
        </p:nvSpPr>
        <p:spPr>
          <a:xfrm>
            <a:off x="952501" y="1455739"/>
            <a:ext cx="7789863" cy="3606713"/>
          </a:xfrm>
        </p:spPr>
        <p:txBody>
          <a:bodyPr>
            <a:normAutofit fontScale="77500" lnSpcReduction="20000"/>
          </a:bodyPr>
          <a:lstStyle/>
          <a:p>
            <a:pPr marL="0" indent="0">
              <a:lnSpc>
                <a:spcPct val="120000"/>
              </a:lnSpc>
              <a:buNone/>
            </a:pPr>
            <a:r>
              <a:rPr lang="fr-FR" b="1" dirty="0">
                <a:solidFill>
                  <a:srgbClr val="CC3300"/>
                </a:solidFill>
              </a:rPr>
              <a:t>PD-L1 facteur de mauvais pronostic ? : les données restent controversées selon les études </a:t>
            </a:r>
          </a:p>
          <a:p>
            <a:pPr>
              <a:lnSpc>
                <a:spcPct val="120000"/>
              </a:lnSpc>
            </a:pPr>
            <a:r>
              <a:rPr lang="fr-FR" dirty="0"/>
              <a:t>Pas de valeur pronostique sur TC ou IC dans une cohorte suédoise de 621 </a:t>
            </a:r>
            <a:r>
              <a:rPr lang="fr-FR" dirty="0" err="1"/>
              <a:t>ptes</a:t>
            </a:r>
            <a:r>
              <a:rPr lang="fr-FR" dirty="0"/>
              <a:t> (tous types) (recul de plus de 10 ans), valeur pronostique des transcrits PD-L1 </a:t>
            </a:r>
            <a:r>
              <a:rPr lang="fr-FR" b="1" dirty="0" err="1"/>
              <a:t>Zerdes</a:t>
            </a:r>
            <a:r>
              <a:rPr lang="fr-FR" b="1" dirty="0"/>
              <a:t> I et al P2-08-25</a:t>
            </a:r>
          </a:p>
          <a:p>
            <a:pPr>
              <a:lnSpc>
                <a:spcPct val="120000"/>
              </a:lnSpc>
            </a:pPr>
            <a:r>
              <a:rPr lang="fr-FR" dirty="0"/>
              <a:t>PD-L1 facteur de bon pronostic pour les TNBC (post &gt; pré CTNA) cellules </a:t>
            </a:r>
            <a:r>
              <a:rPr lang="fr-FR" dirty="0" err="1"/>
              <a:t>stromales</a:t>
            </a:r>
            <a:r>
              <a:rPr lang="fr-FR" dirty="0"/>
              <a:t> ≥ 20% &gt; cellules tumorales (</a:t>
            </a:r>
            <a:r>
              <a:rPr lang="fr-FR" b="1" dirty="0"/>
              <a:t>Dieci MV et al P4-08-04</a:t>
            </a:r>
            <a:r>
              <a:rPr lang="fr-FR" dirty="0"/>
              <a:t>) </a:t>
            </a:r>
          </a:p>
          <a:p>
            <a:pPr>
              <a:lnSpc>
                <a:spcPct val="120000"/>
              </a:lnSpc>
            </a:pPr>
            <a:r>
              <a:rPr lang="fr-FR" dirty="0"/>
              <a:t>Forte corrélation entre TEP et niveau expression de PD-L1 en </a:t>
            </a:r>
            <a:r>
              <a:rPr lang="fr-FR" dirty="0" err="1"/>
              <a:t>pré-opératoire</a:t>
            </a:r>
            <a:r>
              <a:rPr lang="fr-FR" dirty="0"/>
              <a:t> pour les </a:t>
            </a:r>
            <a:r>
              <a:rPr lang="fr-FR" dirty="0" err="1"/>
              <a:t>eBC</a:t>
            </a:r>
            <a:r>
              <a:rPr lang="fr-FR" dirty="0"/>
              <a:t> RH+/HER2-. </a:t>
            </a:r>
            <a:r>
              <a:rPr lang="fr-FR" b="1" dirty="0"/>
              <a:t>HIRAKATA T PD4-08</a:t>
            </a:r>
          </a:p>
          <a:p>
            <a:pPr lvl="1">
              <a:lnSpc>
                <a:spcPct val="120000"/>
              </a:lnSpc>
            </a:pPr>
            <a:r>
              <a:rPr lang="fr-FR" b="1" dirty="0"/>
              <a:t>Série Japonaise de 79 </a:t>
            </a:r>
            <a:r>
              <a:rPr lang="fr-FR" b="1" dirty="0" err="1"/>
              <a:t>ptes</a:t>
            </a:r>
            <a:r>
              <a:rPr lang="fr-FR" b="1" dirty="0"/>
              <a:t> : </a:t>
            </a:r>
          </a:p>
          <a:p>
            <a:pPr lvl="2">
              <a:lnSpc>
                <a:spcPct val="120000"/>
              </a:lnSpc>
              <a:buClr>
                <a:schemeClr val="accent5"/>
              </a:buClr>
            </a:pPr>
            <a:r>
              <a:rPr lang="fr-FR" sz="1575" dirty="0">
                <a:solidFill>
                  <a:schemeClr val="tx1">
                    <a:lumMod val="65000"/>
                    <a:lumOff val="35000"/>
                  </a:schemeClr>
                </a:solidFill>
              </a:rPr>
              <a:t>facteurs de mauvais pronostic en </a:t>
            </a:r>
            <a:r>
              <a:rPr lang="fr-FR" sz="1575" dirty="0" err="1">
                <a:solidFill>
                  <a:schemeClr val="tx1">
                    <a:lumMod val="65000"/>
                    <a:lumOff val="35000"/>
                  </a:schemeClr>
                </a:solidFill>
              </a:rPr>
              <a:t>pré-opératoire</a:t>
            </a:r>
            <a:r>
              <a:rPr lang="fr-FR" sz="1575" dirty="0">
                <a:solidFill>
                  <a:schemeClr val="tx1">
                    <a:lumMod val="65000"/>
                    <a:lumOff val="35000"/>
                  </a:schemeClr>
                </a:solidFill>
              </a:rPr>
              <a:t> : PD-L1 + (≥ 1%)  et fort </a:t>
            </a:r>
            <a:r>
              <a:rPr lang="fr-FR" sz="1575" dirty="0" err="1">
                <a:solidFill>
                  <a:schemeClr val="tx1">
                    <a:lumMod val="65000"/>
                    <a:lumOff val="35000"/>
                  </a:schemeClr>
                </a:solidFill>
              </a:rPr>
              <a:t>SUVmax</a:t>
            </a:r>
            <a:r>
              <a:rPr lang="fr-FR" sz="1575" dirty="0">
                <a:solidFill>
                  <a:schemeClr val="tx1">
                    <a:lumMod val="65000"/>
                    <a:lumOff val="35000"/>
                  </a:schemeClr>
                </a:solidFill>
              </a:rPr>
              <a:t>, facteurs bon pronostic CD8+, TILS, </a:t>
            </a:r>
          </a:p>
          <a:p>
            <a:pPr lvl="2">
              <a:lnSpc>
                <a:spcPct val="120000"/>
              </a:lnSpc>
              <a:buClr>
                <a:schemeClr val="accent5"/>
              </a:buClr>
            </a:pPr>
            <a:r>
              <a:rPr lang="fr-FR" sz="1575" dirty="0">
                <a:solidFill>
                  <a:schemeClr val="tx1">
                    <a:lumMod val="65000"/>
                    <a:lumOff val="35000"/>
                  </a:schemeClr>
                </a:solidFill>
              </a:rPr>
              <a:t>PD-L1 + (≥ 1%) (p=0,002), emboles (p=0,006), T (p=0,006) et haut grade (p=0,007) sont associés à un fort SUV max en multivariée </a:t>
            </a:r>
          </a:p>
          <a:p>
            <a:pPr lvl="2">
              <a:lnSpc>
                <a:spcPct val="120000"/>
              </a:lnSpc>
              <a:buClr>
                <a:schemeClr val="accent5"/>
              </a:buClr>
            </a:pPr>
            <a:r>
              <a:rPr lang="fr-FR" sz="1575" dirty="0">
                <a:solidFill>
                  <a:schemeClr val="tx1">
                    <a:lumMod val="65000"/>
                    <a:lumOff val="35000"/>
                  </a:schemeClr>
                </a:solidFill>
              </a:rPr>
              <a:t>33% des </a:t>
            </a:r>
            <a:r>
              <a:rPr lang="fr-FR" sz="1575" dirty="0" err="1">
                <a:solidFill>
                  <a:schemeClr val="tx1">
                    <a:lumMod val="65000"/>
                    <a:lumOff val="35000"/>
                  </a:schemeClr>
                </a:solidFill>
              </a:rPr>
              <a:t>ptes</a:t>
            </a:r>
            <a:r>
              <a:rPr lang="fr-FR" sz="1575" dirty="0">
                <a:solidFill>
                  <a:schemeClr val="tx1">
                    <a:lumMod val="65000"/>
                    <a:lumOff val="35000"/>
                  </a:schemeClr>
                </a:solidFill>
              </a:rPr>
              <a:t>  PD-L1+ ont un fort SUV max alors que seules 2 PD-L1+ ont un </a:t>
            </a:r>
            <a:r>
              <a:rPr lang="fr-FR" sz="1575" dirty="0" err="1">
                <a:solidFill>
                  <a:schemeClr val="tx1">
                    <a:lumMod val="65000"/>
                    <a:lumOff val="35000"/>
                  </a:schemeClr>
                </a:solidFill>
              </a:rPr>
              <a:t>SUVmax</a:t>
            </a:r>
            <a:r>
              <a:rPr lang="fr-FR" sz="1575" dirty="0">
                <a:solidFill>
                  <a:schemeClr val="tx1">
                    <a:lumMod val="65000"/>
                    <a:lumOff val="35000"/>
                  </a:schemeClr>
                </a:solidFill>
              </a:rPr>
              <a:t> bas</a:t>
            </a:r>
          </a:p>
        </p:txBody>
      </p:sp>
      <p:sp>
        <p:nvSpPr>
          <p:cNvPr id="6"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cs typeface="Arial"/>
              </a:rPr>
              <a:t>Zerdes</a:t>
            </a:r>
            <a:r>
              <a:rPr lang="en-US" sz="800" i="1" dirty="0">
                <a:solidFill>
                  <a:prstClr val="black">
                    <a:lumMod val="65000"/>
                    <a:lumOff val="35000"/>
                  </a:prstClr>
                </a:solidFill>
                <a:latin typeface="Arial"/>
                <a:cs typeface="Arial"/>
              </a:rPr>
              <a:t> I, </a:t>
            </a:r>
            <a:r>
              <a:rPr lang="en-US" sz="800" i="1" dirty="0" err="1">
                <a:solidFill>
                  <a:prstClr val="black">
                    <a:lumMod val="65000"/>
                    <a:lumOff val="35000"/>
                  </a:prstClr>
                </a:solidFill>
                <a:latin typeface="Arial"/>
                <a:cs typeface="Arial"/>
              </a:rPr>
              <a:t>Dieci</a:t>
            </a:r>
            <a:r>
              <a:rPr lang="en-US" sz="800" i="1" dirty="0">
                <a:solidFill>
                  <a:prstClr val="black">
                    <a:lumMod val="65000"/>
                    <a:lumOff val="35000"/>
                  </a:prstClr>
                </a:solidFill>
                <a:latin typeface="Arial"/>
                <a:cs typeface="Arial"/>
              </a:rPr>
              <a:t> MV, Hirakata T et al., SABCS 2018, P2-08-25, P4-08-04, PD4-08</a:t>
            </a:r>
          </a:p>
        </p:txBody>
      </p:sp>
    </p:spTree>
    <p:extLst>
      <p:ext uri="{BB962C8B-B14F-4D97-AF65-F5344CB8AC3E}">
        <p14:creationId xmlns:p14="http://schemas.microsoft.com/office/powerpoint/2010/main" val="74339887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PD-L1 et cancers du sein triple négatifs</a:t>
            </a:r>
          </a:p>
        </p:txBody>
      </p:sp>
      <p:sp>
        <p:nvSpPr>
          <p:cNvPr id="5" name="Espace réservé du contenu 4"/>
          <p:cNvSpPr>
            <a:spLocks noGrp="1"/>
          </p:cNvSpPr>
          <p:nvPr>
            <p:ph sz="quarter" idx="11"/>
          </p:nvPr>
        </p:nvSpPr>
        <p:spPr>
          <a:xfrm>
            <a:off x="952501" y="1455739"/>
            <a:ext cx="7789863" cy="389687"/>
          </a:xfrm>
        </p:spPr>
        <p:txBody>
          <a:bodyPr>
            <a:normAutofit/>
          </a:bodyPr>
          <a:lstStyle/>
          <a:p>
            <a:r>
              <a:rPr lang="fr-FR" sz="1425" dirty="0"/>
              <a:t>PD-L1 TNBC et effet thérapeutique du </a:t>
            </a:r>
            <a:r>
              <a:rPr lang="fr-FR" sz="1425" dirty="0" err="1"/>
              <a:t>durvalumab</a:t>
            </a:r>
            <a:r>
              <a:rPr lang="fr-FR" sz="1425" dirty="0"/>
              <a:t> dans </a:t>
            </a:r>
            <a:r>
              <a:rPr lang="fr-FR" sz="1425" dirty="0" err="1"/>
              <a:t>GeparNuevo</a:t>
            </a:r>
            <a:r>
              <a:rPr lang="fr-FR" sz="1425" dirty="0"/>
              <a:t>. Sinn BV  et al PD5-05</a:t>
            </a:r>
          </a:p>
        </p:txBody>
      </p:sp>
      <p:sp>
        <p:nvSpPr>
          <p:cNvPr id="8" name="Espace réservé du contenu 4">
            <a:extLst>
              <a:ext uri="{FF2B5EF4-FFF2-40B4-BE49-F238E27FC236}">
                <a16:creationId xmlns:a16="http://schemas.microsoft.com/office/drawing/2014/main" id="{72A455AC-4182-1447-906E-96220A9A085C}"/>
              </a:ext>
            </a:extLst>
          </p:cNvPr>
          <p:cNvSpPr txBox="1">
            <a:spLocks/>
          </p:cNvSpPr>
          <p:nvPr/>
        </p:nvSpPr>
        <p:spPr>
          <a:xfrm>
            <a:off x="5087389" y="1923678"/>
            <a:ext cx="3654975" cy="2546491"/>
          </a:xfrm>
          <a:prstGeom prst="rect">
            <a:avLst/>
          </a:prstGeom>
        </p:spPr>
        <p:txBody>
          <a:bodyPr vert="horz" lIns="68580" tIns="34290" rIns="68580" bIns="34290" rtlCol="0">
            <a:normAutofit/>
          </a:bodyPr>
          <a:lstStyle>
            <a:lvl1pPr marL="245527" indent="-245527" algn="l" defTabSz="609585" rtl="0" eaLnBrk="1" latinLnBrk="0" hangingPunct="1">
              <a:spcBef>
                <a:spcPct val="20000"/>
              </a:spcBef>
              <a:buClr>
                <a:srgbClr val="FF6600"/>
              </a:buClr>
              <a:buFont typeface="Wingdings" panose="05000000000000000000" pitchFamily="2" charset="2"/>
              <a:buChar char="§"/>
              <a:defRPr sz="2400" kern="1200">
                <a:solidFill>
                  <a:schemeClr val="tx1"/>
                </a:solidFill>
                <a:latin typeface="Arial" panose="020B0604020202020204" pitchFamily="34" charset="0"/>
                <a:ea typeface="+mn-ea"/>
                <a:cs typeface="Arial" panose="020B0604020202020204" pitchFamily="34" charset="0"/>
              </a:defRPr>
            </a:lvl1pPr>
            <a:lvl2pPr marL="514338" indent="-342891" algn="l" defTabSz="609585" rtl="0" eaLnBrk="1" latinLnBrk="0" hangingPunct="1">
              <a:spcBef>
                <a:spcPct val="20000"/>
              </a:spcBef>
              <a:buClr>
                <a:schemeClr val="accent5"/>
              </a:buClr>
              <a:buFont typeface="Wingdings" panose="05000000000000000000" pitchFamily="2" charset="2"/>
              <a:buChar char="à"/>
              <a:defRPr sz="2133"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523962" indent="-304792" algn="l" defTabSz="609585" rtl="0" eaLnBrk="1" latinLnBrk="0" hangingPunct="1">
              <a:spcBef>
                <a:spcPct val="20000"/>
              </a:spcBef>
              <a:buFont typeface="Arial"/>
              <a:buChar char="•"/>
              <a:defRPr sz="2400" kern="1200">
                <a:solidFill>
                  <a:schemeClr val="tx1"/>
                </a:solidFill>
                <a:latin typeface="Arial" panose="020B0604020202020204" pitchFamily="34" charset="0"/>
                <a:ea typeface="+mn-ea"/>
                <a:cs typeface="Arial" panose="020B0604020202020204" pitchFamily="34" charset="0"/>
              </a:defRPr>
            </a:lvl3pPr>
            <a:lvl4pPr marL="2133547"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4pPr>
            <a:lvl5pPr marL="2743131"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a:spcBef>
                <a:spcPts val="1260"/>
              </a:spcBef>
            </a:pPr>
            <a:r>
              <a:rPr lang="fr-FR" sz="1425" dirty="0">
                <a:solidFill>
                  <a:prstClr val="black"/>
                </a:solidFill>
              </a:rPr>
              <a:t>PD-L1 ≥ 1% (et pas ≥ 25%) est prédictif d’une réponse au </a:t>
            </a:r>
            <a:r>
              <a:rPr lang="fr-FR" sz="1425" dirty="0" err="1">
                <a:solidFill>
                  <a:prstClr val="black"/>
                </a:solidFill>
              </a:rPr>
              <a:t>durvalumab</a:t>
            </a:r>
            <a:endParaRPr lang="fr-FR" sz="1425" dirty="0">
              <a:solidFill>
                <a:prstClr val="black"/>
              </a:solidFill>
            </a:endParaRPr>
          </a:p>
          <a:p>
            <a:pPr>
              <a:spcBef>
                <a:spcPts val="1260"/>
              </a:spcBef>
            </a:pPr>
            <a:r>
              <a:rPr lang="fr-FR" sz="1425" dirty="0">
                <a:solidFill>
                  <a:prstClr val="black"/>
                </a:solidFill>
              </a:rPr>
              <a:t>Une dose unique de </a:t>
            </a:r>
            <a:r>
              <a:rPr lang="fr-FR" sz="1425" dirty="0" err="1">
                <a:solidFill>
                  <a:prstClr val="black"/>
                </a:solidFill>
              </a:rPr>
              <a:t>durvalumab</a:t>
            </a:r>
            <a:r>
              <a:rPr lang="fr-FR" sz="1425" dirty="0">
                <a:solidFill>
                  <a:prstClr val="black"/>
                </a:solidFill>
              </a:rPr>
              <a:t> conduit à une augmentation des </a:t>
            </a:r>
            <a:r>
              <a:rPr lang="fr-FR" sz="1425" dirty="0" err="1">
                <a:solidFill>
                  <a:prstClr val="black"/>
                </a:solidFill>
              </a:rPr>
              <a:t>TILs</a:t>
            </a:r>
            <a:r>
              <a:rPr lang="fr-FR" sz="1425" dirty="0">
                <a:solidFill>
                  <a:prstClr val="black"/>
                </a:solidFill>
              </a:rPr>
              <a:t> </a:t>
            </a:r>
            <a:r>
              <a:rPr lang="fr-FR" sz="1500" dirty="0">
                <a:solidFill>
                  <a:prstClr val="black"/>
                </a:solidFill>
                <a:sym typeface="Wingdings" panose="05000000000000000000" pitchFamily="2" charset="2"/>
              </a:rPr>
              <a:t></a:t>
            </a:r>
            <a:r>
              <a:rPr lang="fr-FR" sz="1425" dirty="0">
                <a:solidFill>
                  <a:prstClr val="black"/>
                </a:solidFill>
              </a:rPr>
              <a:t> une augmentation de la </a:t>
            </a:r>
            <a:r>
              <a:rPr lang="fr-FR" sz="1425" dirty="0" err="1">
                <a:solidFill>
                  <a:prstClr val="black"/>
                </a:solidFill>
              </a:rPr>
              <a:t>pCR</a:t>
            </a:r>
            <a:r>
              <a:rPr lang="fr-FR" sz="1425" dirty="0">
                <a:solidFill>
                  <a:prstClr val="black"/>
                </a:solidFill>
              </a:rPr>
              <a:t> (</a:t>
            </a:r>
            <a:r>
              <a:rPr lang="fr-FR" sz="1425" dirty="0" err="1">
                <a:solidFill>
                  <a:prstClr val="black"/>
                </a:solidFill>
              </a:rPr>
              <a:t>surrogate</a:t>
            </a:r>
            <a:r>
              <a:rPr lang="fr-FR" sz="1425" dirty="0">
                <a:solidFill>
                  <a:prstClr val="black"/>
                </a:solidFill>
              </a:rPr>
              <a:t> marqueur prédictif d’une </a:t>
            </a:r>
            <a:r>
              <a:rPr lang="fr-FR" sz="1425" dirty="0" err="1">
                <a:solidFill>
                  <a:prstClr val="black"/>
                </a:solidFill>
              </a:rPr>
              <a:t>pCR</a:t>
            </a:r>
            <a:r>
              <a:rPr lang="fr-FR" sz="1425" dirty="0">
                <a:solidFill>
                  <a:prstClr val="black"/>
                </a:solidFill>
              </a:rPr>
              <a:t> ?)</a:t>
            </a:r>
          </a:p>
          <a:p>
            <a:pPr>
              <a:spcBef>
                <a:spcPts val="1260"/>
              </a:spcBef>
            </a:pPr>
            <a:r>
              <a:rPr lang="fr-FR" sz="1425" dirty="0">
                <a:solidFill>
                  <a:prstClr val="black"/>
                </a:solidFill>
              </a:rPr>
              <a:t>Une injection de </a:t>
            </a:r>
            <a:r>
              <a:rPr lang="fr-FR" sz="1425" dirty="0" err="1">
                <a:solidFill>
                  <a:prstClr val="black"/>
                </a:solidFill>
              </a:rPr>
              <a:t>durvalumab</a:t>
            </a:r>
            <a:r>
              <a:rPr lang="fr-FR" sz="1425" dirty="0">
                <a:solidFill>
                  <a:prstClr val="black"/>
                </a:solidFill>
              </a:rPr>
              <a:t> </a:t>
            </a:r>
            <a:r>
              <a:rPr lang="fr-FR" sz="1500" dirty="0">
                <a:solidFill>
                  <a:prstClr val="black"/>
                </a:solidFill>
                <a:sym typeface="Wingdings" panose="05000000000000000000" pitchFamily="2" charset="2"/>
              </a:rPr>
              <a:t></a:t>
            </a:r>
            <a:r>
              <a:rPr lang="fr-FR" sz="1425" dirty="0">
                <a:solidFill>
                  <a:prstClr val="black"/>
                </a:solidFill>
              </a:rPr>
              <a:t> peu d’effet sur expression génique à l’opposé de la chimiothérapie </a:t>
            </a:r>
          </a:p>
        </p:txBody>
      </p:sp>
      <p:sp>
        <p:nvSpPr>
          <p:cNvPr id="2" name="Rectangle 1">
            <a:extLst>
              <a:ext uri="{FF2B5EF4-FFF2-40B4-BE49-F238E27FC236}">
                <a16:creationId xmlns:a16="http://schemas.microsoft.com/office/drawing/2014/main" id="{97567330-B588-4D47-8706-561EBFE48149}"/>
              </a:ext>
            </a:extLst>
          </p:cNvPr>
          <p:cNvSpPr/>
          <p:nvPr/>
        </p:nvSpPr>
        <p:spPr>
          <a:xfrm>
            <a:off x="1926475"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9" name="Rectangle 8">
            <a:extLst>
              <a:ext uri="{FF2B5EF4-FFF2-40B4-BE49-F238E27FC236}">
                <a16:creationId xmlns:a16="http://schemas.microsoft.com/office/drawing/2014/main" id="{2648B321-A6FA-D041-BED2-2A148161F5DF}"/>
              </a:ext>
            </a:extLst>
          </p:cNvPr>
          <p:cNvSpPr/>
          <p:nvPr/>
        </p:nvSpPr>
        <p:spPr>
          <a:xfrm>
            <a:off x="2044547"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0" name="Rectangle 9">
            <a:extLst>
              <a:ext uri="{FF2B5EF4-FFF2-40B4-BE49-F238E27FC236}">
                <a16:creationId xmlns:a16="http://schemas.microsoft.com/office/drawing/2014/main" id="{BEC659AC-7437-234A-A62C-8CE21CF9B49D}"/>
              </a:ext>
            </a:extLst>
          </p:cNvPr>
          <p:cNvSpPr/>
          <p:nvPr/>
        </p:nvSpPr>
        <p:spPr>
          <a:xfrm>
            <a:off x="2174077"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1" name="Rectangle 10">
            <a:extLst>
              <a:ext uri="{FF2B5EF4-FFF2-40B4-BE49-F238E27FC236}">
                <a16:creationId xmlns:a16="http://schemas.microsoft.com/office/drawing/2014/main" id="{5643BFDD-F28C-CF4D-B1DD-7619A0619F26}"/>
              </a:ext>
            </a:extLst>
          </p:cNvPr>
          <p:cNvSpPr/>
          <p:nvPr/>
        </p:nvSpPr>
        <p:spPr>
          <a:xfrm>
            <a:off x="2293059"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2" name="Rectangle 11">
            <a:extLst>
              <a:ext uri="{FF2B5EF4-FFF2-40B4-BE49-F238E27FC236}">
                <a16:creationId xmlns:a16="http://schemas.microsoft.com/office/drawing/2014/main" id="{8EBB11AE-A50D-8F4A-858B-C54F6D85773A}"/>
              </a:ext>
            </a:extLst>
          </p:cNvPr>
          <p:cNvSpPr/>
          <p:nvPr/>
        </p:nvSpPr>
        <p:spPr>
          <a:xfrm>
            <a:off x="2422589"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3" name="Rectangle 12">
            <a:extLst>
              <a:ext uri="{FF2B5EF4-FFF2-40B4-BE49-F238E27FC236}">
                <a16:creationId xmlns:a16="http://schemas.microsoft.com/office/drawing/2014/main" id="{708F0337-DD88-A746-BA19-46A3616C0F0A}"/>
              </a:ext>
            </a:extLst>
          </p:cNvPr>
          <p:cNvSpPr/>
          <p:nvPr/>
        </p:nvSpPr>
        <p:spPr>
          <a:xfrm>
            <a:off x="2555594"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4" name="Rectangle 13">
            <a:extLst>
              <a:ext uri="{FF2B5EF4-FFF2-40B4-BE49-F238E27FC236}">
                <a16:creationId xmlns:a16="http://schemas.microsoft.com/office/drawing/2014/main" id="{042E8B5A-699B-7345-8123-84A0950EA579}"/>
              </a:ext>
            </a:extLst>
          </p:cNvPr>
          <p:cNvSpPr/>
          <p:nvPr/>
        </p:nvSpPr>
        <p:spPr>
          <a:xfrm>
            <a:off x="2685124"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5" name="Rectangle 14">
            <a:extLst>
              <a:ext uri="{FF2B5EF4-FFF2-40B4-BE49-F238E27FC236}">
                <a16:creationId xmlns:a16="http://schemas.microsoft.com/office/drawing/2014/main" id="{CAFDA987-C692-B74F-A233-F0B6AC2F7F1A}"/>
              </a:ext>
            </a:extLst>
          </p:cNvPr>
          <p:cNvSpPr/>
          <p:nvPr/>
        </p:nvSpPr>
        <p:spPr>
          <a:xfrm>
            <a:off x="2804106"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6" name="Rectangle 15">
            <a:extLst>
              <a:ext uri="{FF2B5EF4-FFF2-40B4-BE49-F238E27FC236}">
                <a16:creationId xmlns:a16="http://schemas.microsoft.com/office/drawing/2014/main" id="{14EA02D2-B683-6043-8FD0-D7977BE2F1EE}"/>
              </a:ext>
            </a:extLst>
          </p:cNvPr>
          <p:cNvSpPr/>
          <p:nvPr/>
        </p:nvSpPr>
        <p:spPr>
          <a:xfrm>
            <a:off x="2933636"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7" name="Rectangle 16">
            <a:extLst>
              <a:ext uri="{FF2B5EF4-FFF2-40B4-BE49-F238E27FC236}">
                <a16:creationId xmlns:a16="http://schemas.microsoft.com/office/drawing/2014/main" id="{2FC20A2A-447D-5248-B787-15ABE2605BBF}"/>
              </a:ext>
            </a:extLst>
          </p:cNvPr>
          <p:cNvSpPr/>
          <p:nvPr/>
        </p:nvSpPr>
        <p:spPr>
          <a:xfrm>
            <a:off x="3059832"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8" name="Rectangle 17">
            <a:extLst>
              <a:ext uri="{FF2B5EF4-FFF2-40B4-BE49-F238E27FC236}">
                <a16:creationId xmlns:a16="http://schemas.microsoft.com/office/drawing/2014/main" id="{2AF56D86-E57F-8D4A-B9A6-B1B19EDB5AFA}"/>
              </a:ext>
            </a:extLst>
          </p:cNvPr>
          <p:cNvSpPr/>
          <p:nvPr/>
        </p:nvSpPr>
        <p:spPr>
          <a:xfrm>
            <a:off x="3178813"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9" name="Rectangle 18">
            <a:extLst>
              <a:ext uri="{FF2B5EF4-FFF2-40B4-BE49-F238E27FC236}">
                <a16:creationId xmlns:a16="http://schemas.microsoft.com/office/drawing/2014/main" id="{A421C8F6-E0BE-4448-8723-853A5EE13C9F}"/>
              </a:ext>
            </a:extLst>
          </p:cNvPr>
          <p:cNvSpPr/>
          <p:nvPr/>
        </p:nvSpPr>
        <p:spPr>
          <a:xfrm>
            <a:off x="3308344"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0" name="ZoneTexte 19">
            <a:extLst>
              <a:ext uri="{FF2B5EF4-FFF2-40B4-BE49-F238E27FC236}">
                <a16:creationId xmlns:a16="http://schemas.microsoft.com/office/drawing/2014/main" id="{47302DBC-5336-384E-91D0-510657A2ACD7}"/>
              </a:ext>
            </a:extLst>
          </p:cNvPr>
          <p:cNvSpPr txBox="1"/>
          <p:nvPr/>
        </p:nvSpPr>
        <p:spPr>
          <a:xfrm>
            <a:off x="2100715" y="2403583"/>
            <a:ext cx="1086451" cy="276999"/>
          </a:xfrm>
          <a:prstGeom prst="rect">
            <a:avLst/>
          </a:prstGeom>
          <a:noFill/>
        </p:spPr>
        <p:txBody>
          <a:bodyPr wrap="square" rtlCol="0">
            <a:spAutoFit/>
          </a:bodyPr>
          <a:lstStyle/>
          <a:p>
            <a:pPr algn="ctr" defTabSz="685800"/>
            <a:r>
              <a:rPr lang="fr-FR" sz="1200" dirty="0" err="1">
                <a:solidFill>
                  <a:prstClr val="black"/>
                </a:solidFill>
              </a:rPr>
              <a:t>Nab-paclitaxel</a:t>
            </a:r>
            <a:endParaRPr lang="fr-FR" sz="1200" dirty="0">
              <a:solidFill>
                <a:prstClr val="black"/>
              </a:solidFill>
            </a:endParaRPr>
          </a:p>
        </p:txBody>
      </p:sp>
      <p:sp>
        <p:nvSpPr>
          <p:cNvPr id="21" name="Rectangle 20">
            <a:extLst>
              <a:ext uri="{FF2B5EF4-FFF2-40B4-BE49-F238E27FC236}">
                <a16:creationId xmlns:a16="http://schemas.microsoft.com/office/drawing/2014/main" id="{8101E8CB-BED5-FD45-971C-E5666702E82A}"/>
              </a:ext>
            </a:extLst>
          </p:cNvPr>
          <p:cNvSpPr/>
          <p:nvPr/>
        </p:nvSpPr>
        <p:spPr>
          <a:xfrm>
            <a:off x="1926475" y="2708640"/>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2" name="Rectangle 21">
            <a:extLst>
              <a:ext uri="{FF2B5EF4-FFF2-40B4-BE49-F238E27FC236}">
                <a16:creationId xmlns:a16="http://schemas.microsoft.com/office/drawing/2014/main" id="{A90FB056-199E-5A49-9AF2-BD811F6383E5}"/>
              </a:ext>
            </a:extLst>
          </p:cNvPr>
          <p:cNvSpPr/>
          <p:nvPr/>
        </p:nvSpPr>
        <p:spPr>
          <a:xfrm>
            <a:off x="2422589" y="2708640"/>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3" name="Rectangle 22">
            <a:extLst>
              <a:ext uri="{FF2B5EF4-FFF2-40B4-BE49-F238E27FC236}">
                <a16:creationId xmlns:a16="http://schemas.microsoft.com/office/drawing/2014/main" id="{FA0A397D-E4EC-644A-BCEC-6FF8196380A0}"/>
              </a:ext>
            </a:extLst>
          </p:cNvPr>
          <p:cNvSpPr/>
          <p:nvPr/>
        </p:nvSpPr>
        <p:spPr>
          <a:xfrm>
            <a:off x="2933636" y="2708640"/>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5" name="Titre 4">
            <a:extLst>
              <a:ext uri="{FF2B5EF4-FFF2-40B4-BE49-F238E27FC236}">
                <a16:creationId xmlns:a16="http://schemas.microsoft.com/office/drawing/2014/main" id="{6736BBA9-D73C-644E-9322-7F264EF6CD47}"/>
              </a:ext>
            </a:extLst>
          </p:cNvPr>
          <p:cNvSpPr txBox="1">
            <a:spLocks/>
          </p:cNvSpPr>
          <p:nvPr/>
        </p:nvSpPr>
        <p:spPr>
          <a:xfrm>
            <a:off x="339437" y="4126630"/>
            <a:ext cx="1032164" cy="224535"/>
          </a:xfrm>
          <a:prstGeom prst="rect">
            <a:avLst/>
          </a:prstGeom>
          <a:noFill/>
        </p:spPr>
        <p:txBody>
          <a:bodyPr vert="horz" wrap="square" lIns="68580" tIns="34290" rIns="68580" bIns="3429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350"/>
              </a:lnSpc>
            </a:pPr>
            <a:r>
              <a:rPr lang="fr-FR" sz="1350" b="1" dirty="0" err="1">
                <a:solidFill>
                  <a:srgbClr val="CC3300"/>
                </a:solidFill>
              </a:rPr>
              <a:t>Biopsy</a:t>
            </a:r>
            <a:r>
              <a:rPr lang="fr-FR" sz="1350" b="1" dirty="0">
                <a:solidFill>
                  <a:srgbClr val="CC3300"/>
                </a:solidFill>
              </a:rPr>
              <a:t> 1</a:t>
            </a:r>
          </a:p>
        </p:txBody>
      </p:sp>
      <p:sp>
        <p:nvSpPr>
          <p:cNvPr id="26" name="Rectangle 25">
            <a:extLst>
              <a:ext uri="{FF2B5EF4-FFF2-40B4-BE49-F238E27FC236}">
                <a16:creationId xmlns:a16="http://schemas.microsoft.com/office/drawing/2014/main" id="{16033709-FD94-244E-B1C1-658455F0EC7D}"/>
              </a:ext>
            </a:extLst>
          </p:cNvPr>
          <p:cNvSpPr/>
          <p:nvPr/>
        </p:nvSpPr>
        <p:spPr>
          <a:xfrm>
            <a:off x="1926475"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7" name="Rectangle 26">
            <a:extLst>
              <a:ext uri="{FF2B5EF4-FFF2-40B4-BE49-F238E27FC236}">
                <a16:creationId xmlns:a16="http://schemas.microsoft.com/office/drawing/2014/main" id="{B06A2C42-5FD7-744F-AF70-2EF58520B591}"/>
              </a:ext>
            </a:extLst>
          </p:cNvPr>
          <p:cNvSpPr/>
          <p:nvPr/>
        </p:nvSpPr>
        <p:spPr>
          <a:xfrm>
            <a:off x="2044547"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8" name="Rectangle 27">
            <a:extLst>
              <a:ext uri="{FF2B5EF4-FFF2-40B4-BE49-F238E27FC236}">
                <a16:creationId xmlns:a16="http://schemas.microsoft.com/office/drawing/2014/main" id="{798567D6-2912-3F43-B282-12078CC95C09}"/>
              </a:ext>
            </a:extLst>
          </p:cNvPr>
          <p:cNvSpPr/>
          <p:nvPr/>
        </p:nvSpPr>
        <p:spPr>
          <a:xfrm>
            <a:off x="2174077"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9" name="Rectangle 28">
            <a:extLst>
              <a:ext uri="{FF2B5EF4-FFF2-40B4-BE49-F238E27FC236}">
                <a16:creationId xmlns:a16="http://schemas.microsoft.com/office/drawing/2014/main" id="{390507E9-0E3F-C349-813A-AB8EEE26617B}"/>
              </a:ext>
            </a:extLst>
          </p:cNvPr>
          <p:cNvSpPr/>
          <p:nvPr/>
        </p:nvSpPr>
        <p:spPr>
          <a:xfrm>
            <a:off x="2293059"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0" name="Rectangle 29">
            <a:extLst>
              <a:ext uri="{FF2B5EF4-FFF2-40B4-BE49-F238E27FC236}">
                <a16:creationId xmlns:a16="http://schemas.microsoft.com/office/drawing/2014/main" id="{C6041738-FE3D-6C4D-8FB4-AF4C997BB065}"/>
              </a:ext>
            </a:extLst>
          </p:cNvPr>
          <p:cNvSpPr/>
          <p:nvPr/>
        </p:nvSpPr>
        <p:spPr>
          <a:xfrm>
            <a:off x="2422589"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1" name="Rectangle 30">
            <a:extLst>
              <a:ext uri="{FF2B5EF4-FFF2-40B4-BE49-F238E27FC236}">
                <a16:creationId xmlns:a16="http://schemas.microsoft.com/office/drawing/2014/main" id="{FCAF7AED-50D1-F340-9007-0CCCFC02D0FB}"/>
              </a:ext>
            </a:extLst>
          </p:cNvPr>
          <p:cNvSpPr/>
          <p:nvPr/>
        </p:nvSpPr>
        <p:spPr>
          <a:xfrm>
            <a:off x="2555594"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2" name="Rectangle 31">
            <a:extLst>
              <a:ext uri="{FF2B5EF4-FFF2-40B4-BE49-F238E27FC236}">
                <a16:creationId xmlns:a16="http://schemas.microsoft.com/office/drawing/2014/main" id="{7987C44B-AE7C-6E44-A1E8-3B2AA3F1518A}"/>
              </a:ext>
            </a:extLst>
          </p:cNvPr>
          <p:cNvSpPr/>
          <p:nvPr/>
        </p:nvSpPr>
        <p:spPr>
          <a:xfrm>
            <a:off x="2685124"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3" name="Rectangle 32">
            <a:extLst>
              <a:ext uri="{FF2B5EF4-FFF2-40B4-BE49-F238E27FC236}">
                <a16:creationId xmlns:a16="http://schemas.microsoft.com/office/drawing/2014/main" id="{30CE412B-BF23-F74A-8BFF-1AE008A559AD}"/>
              </a:ext>
            </a:extLst>
          </p:cNvPr>
          <p:cNvSpPr/>
          <p:nvPr/>
        </p:nvSpPr>
        <p:spPr>
          <a:xfrm>
            <a:off x="2804106"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4" name="Rectangle 33">
            <a:extLst>
              <a:ext uri="{FF2B5EF4-FFF2-40B4-BE49-F238E27FC236}">
                <a16:creationId xmlns:a16="http://schemas.microsoft.com/office/drawing/2014/main" id="{75E654CF-CD7E-454D-B10A-7E3E16B315D4}"/>
              </a:ext>
            </a:extLst>
          </p:cNvPr>
          <p:cNvSpPr/>
          <p:nvPr/>
        </p:nvSpPr>
        <p:spPr>
          <a:xfrm>
            <a:off x="2933636"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5" name="Rectangle 34">
            <a:extLst>
              <a:ext uri="{FF2B5EF4-FFF2-40B4-BE49-F238E27FC236}">
                <a16:creationId xmlns:a16="http://schemas.microsoft.com/office/drawing/2014/main" id="{60705C9D-AB7F-4A4C-B663-0054955FA886}"/>
              </a:ext>
            </a:extLst>
          </p:cNvPr>
          <p:cNvSpPr/>
          <p:nvPr/>
        </p:nvSpPr>
        <p:spPr>
          <a:xfrm>
            <a:off x="3059832"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6" name="Rectangle 35">
            <a:extLst>
              <a:ext uri="{FF2B5EF4-FFF2-40B4-BE49-F238E27FC236}">
                <a16:creationId xmlns:a16="http://schemas.microsoft.com/office/drawing/2014/main" id="{ABE061E8-DDD3-5A4E-941B-DE9F01CDAC82}"/>
              </a:ext>
            </a:extLst>
          </p:cNvPr>
          <p:cNvSpPr/>
          <p:nvPr/>
        </p:nvSpPr>
        <p:spPr>
          <a:xfrm>
            <a:off x="3178813"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7" name="Rectangle 36">
            <a:extLst>
              <a:ext uri="{FF2B5EF4-FFF2-40B4-BE49-F238E27FC236}">
                <a16:creationId xmlns:a16="http://schemas.microsoft.com/office/drawing/2014/main" id="{7E7A68A7-D2BC-D849-94BF-3A5258F3BD0D}"/>
              </a:ext>
            </a:extLst>
          </p:cNvPr>
          <p:cNvSpPr/>
          <p:nvPr/>
        </p:nvSpPr>
        <p:spPr>
          <a:xfrm>
            <a:off x="3308344"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8" name="ZoneTexte 37">
            <a:extLst>
              <a:ext uri="{FF2B5EF4-FFF2-40B4-BE49-F238E27FC236}">
                <a16:creationId xmlns:a16="http://schemas.microsoft.com/office/drawing/2014/main" id="{86D99D07-F8BF-2F44-B1ED-253613C5AE88}"/>
              </a:ext>
            </a:extLst>
          </p:cNvPr>
          <p:cNvSpPr txBox="1"/>
          <p:nvPr/>
        </p:nvSpPr>
        <p:spPr>
          <a:xfrm>
            <a:off x="2100715" y="3221275"/>
            <a:ext cx="1086451" cy="276999"/>
          </a:xfrm>
          <a:prstGeom prst="rect">
            <a:avLst/>
          </a:prstGeom>
          <a:noFill/>
        </p:spPr>
        <p:txBody>
          <a:bodyPr wrap="square" rtlCol="0">
            <a:spAutoFit/>
          </a:bodyPr>
          <a:lstStyle/>
          <a:p>
            <a:pPr algn="ctr" defTabSz="685800"/>
            <a:r>
              <a:rPr lang="fr-FR" sz="1200" dirty="0" err="1">
                <a:solidFill>
                  <a:prstClr val="black"/>
                </a:solidFill>
              </a:rPr>
              <a:t>Nab-paclitaxel</a:t>
            </a:r>
            <a:endParaRPr lang="fr-FR" sz="1200" dirty="0">
              <a:solidFill>
                <a:prstClr val="black"/>
              </a:solidFill>
            </a:endParaRPr>
          </a:p>
        </p:txBody>
      </p:sp>
      <p:sp>
        <p:nvSpPr>
          <p:cNvPr id="39" name="Rectangle 38">
            <a:extLst>
              <a:ext uri="{FF2B5EF4-FFF2-40B4-BE49-F238E27FC236}">
                <a16:creationId xmlns:a16="http://schemas.microsoft.com/office/drawing/2014/main" id="{E54A212C-09A0-CE49-ACE2-D26DDF44CCCB}"/>
              </a:ext>
            </a:extLst>
          </p:cNvPr>
          <p:cNvSpPr/>
          <p:nvPr/>
        </p:nvSpPr>
        <p:spPr>
          <a:xfrm>
            <a:off x="1926475" y="3526332"/>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40" name="Rectangle 39">
            <a:extLst>
              <a:ext uri="{FF2B5EF4-FFF2-40B4-BE49-F238E27FC236}">
                <a16:creationId xmlns:a16="http://schemas.microsoft.com/office/drawing/2014/main" id="{46E20578-76E8-6F4A-B882-814962D02775}"/>
              </a:ext>
            </a:extLst>
          </p:cNvPr>
          <p:cNvSpPr/>
          <p:nvPr/>
        </p:nvSpPr>
        <p:spPr>
          <a:xfrm>
            <a:off x="2422589" y="3526332"/>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41" name="Rectangle 40">
            <a:extLst>
              <a:ext uri="{FF2B5EF4-FFF2-40B4-BE49-F238E27FC236}">
                <a16:creationId xmlns:a16="http://schemas.microsoft.com/office/drawing/2014/main" id="{0550EA7A-95BE-5E47-90E2-3FD22D0E627C}"/>
              </a:ext>
            </a:extLst>
          </p:cNvPr>
          <p:cNvSpPr/>
          <p:nvPr/>
        </p:nvSpPr>
        <p:spPr>
          <a:xfrm>
            <a:off x="2933636" y="3526332"/>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3" name="Rectangle 52">
            <a:extLst>
              <a:ext uri="{FF2B5EF4-FFF2-40B4-BE49-F238E27FC236}">
                <a16:creationId xmlns:a16="http://schemas.microsoft.com/office/drawing/2014/main" id="{109118F5-1BBC-E94B-A69F-CBD12DE2C9E4}"/>
              </a:ext>
            </a:extLst>
          </p:cNvPr>
          <p:cNvSpPr/>
          <p:nvPr/>
        </p:nvSpPr>
        <p:spPr>
          <a:xfrm>
            <a:off x="3887971"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4" name="Rectangle 53">
            <a:extLst>
              <a:ext uri="{FF2B5EF4-FFF2-40B4-BE49-F238E27FC236}">
                <a16:creationId xmlns:a16="http://schemas.microsoft.com/office/drawing/2014/main" id="{5306367A-477D-174A-B7F0-E9680180B195}"/>
              </a:ext>
            </a:extLst>
          </p:cNvPr>
          <p:cNvSpPr/>
          <p:nvPr/>
        </p:nvSpPr>
        <p:spPr>
          <a:xfrm>
            <a:off x="4006043"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5" name="Rectangle 54">
            <a:extLst>
              <a:ext uri="{FF2B5EF4-FFF2-40B4-BE49-F238E27FC236}">
                <a16:creationId xmlns:a16="http://schemas.microsoft.com/office/drawing/2014/main" id="{0380B6EA-1794-3642-BB64-A3B05FE847D9}"/>
              </a:ext>
            </a:extLst>
          </p:cNvPr>
          <p:cNvSpPr/>
          <p:nvPr/>
        </p:nvSpPr>
        <p:spPr>
          <a:xfrm>
            <a:off x="4135573"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6" name="Rectangle 55">
            <a:extLst>
              <a:ext uri="{FF2B5EF4-FFF2-40B4-BE49-F238E27FC236}">
                <a16:creationId xmlns:a16="http://schemas.microsoft.com/office/drawing/2014/main" id="{58C4C529-774D-FC44-9D1E-B9D197379E49}"/>
              </a:ext>
            </a:extLst>
          </p:cNvPr>
          <p:cNvSpPr/>
          <p:nvPr/>
        </p:nvSpPr>
        <p:spPr>
          <a:xfrm>
            <a:off x="4254555" y="2387832"/>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7" name="Rectangle 56">
            <a:extLst>
              <a:ext uri="{FF2B5EF4-FFF2-40B4-BE49-F238E27FC236}">
                <a16:creationId xmlns:a16="http://schemas.microsoft.com/office/drawing/2014/main" id="{CA0D508C-70B4-464E-B177-636A2CE64D8F}"/>
              </a:ext>
            </a:extLst>
          </p:cNvPr>
          <p:cNvSpPr/>
          <p:nvPr/>
        </p:nvSpPr>
        <p:spPr>
          <a:xfrm>
            <a:off x="3887971" y="2708640"/>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8" name="Rectangle 57">
            <a:extLst>
              <a:ext uri="{FF2B5EF4-FFF2-40B4-BE49-F238E27FC236}">
                <a16:creationId xmlns:a16="http://schemas.microsoft.com/office/drawing/2014/main" id="{50D26439-595E-D04D-B66D-1BC539BC7806}"/>
              </a:ext>
            </a:extLst>
          </p:cNvPr>
          <p:cNvSpPr/>
          <p:nvPr/>
        </p:nvSpPr>
        <p:spPr>
          <a:xfrm>
            <a:off x="3887971"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9" name="Rectangle 58">
            <a:extLst>
              <a:ext uri="{FF2B5EF4-FFF2-40B4-BE49-F238E27FC236}">
                <a16:creationId xmlns:a16="http://schemas.microsoft.com/office/drawing/2014/main" id="{B7955F36-A5B3-4349-827E-2878AE62884E}"/>
              </a:ext>
            </a:extLst>
          </p:cNvPr>
          <p:cNvSpPr/>
          <p:nvPr/>
        </p:nvSpPr>
        <p:spPr>
          <a:xfrm>
            <a:off x="4006043"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0" name="Rectangle 59">
            <a:extLst>
              <a:ext uri="{FF2B5EF4-FFF2-40B4-BE49-F238E27FC236}">
                <a16:creationId xmlns:a16="http://schemas.microsoft.com/office/drawing/2014/main" id="{A1DD92B4-FB34-6B4B-B78D-0EAC7CDFF970}"/>
              </a:ext>
            </a:extLst>
          </p:cNvPr>
          <p:cNvSpPr/>
          <p:nvPr/>
        </p:nvSpPr>
        <p:spPr>
          <a:xfrm>
            <a:off x="4135573"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1" name="Rectangle 60">
            <a:extLst>
              <a:ext uri="{FF2B5EF4-FFF2-40B4-BE49-F238E27FC236}">
                <a16:creationId xmlns:a16="http://schemas.microsoft.com/office/drawing/2014/main" id="{CDC370D4-A772-F740-81E4-5325F76ABAA2}"/>
              </a:ext>
            </a:extLst>
          </p:cNvPr>
          <p:cNvSpPr/>
          <p:nvPr/>
        </p:nvSpPr>
        <p:spPr>
          <a:xfrm>
            <a:off x="4254555" y="3205524"/>
            <a:ext cx="80393" cy="286789"/>
          </a:xfrm>
          <a:prstGeom prst="rect">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2" name="Rectangle 61">
            <a:extLst>
              <a:ext uri="{FF2B5EF4-FFF2-40B4-BE49-F238E27FC236}">
                <a16:creationId xmlns:a16="http://schemas.microsoft.com/office/drawing/2014/main" id="{025C419F-9681-1B41-BAD5-F7B42560E74B}"/>
              </a:ext>
            </a:extLst>
          </p:cNvPr>
          <p:cNvSpPr/>
          <p:nvPr/>
        </p:nvSpPr>
        <p:spPr>
          <a:xfrm>
            <a:off x="3887971" y="3526332"/>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3" name="Rectangle 62">
            <a:extLst>
              <a:ext uri="{FF2B5EF4-FFF2-40B4-BE49-F238E27FC236}">
                <a16:creationId xmlns:a16="http://schemas.microsoft.com/office/drawing/2014/main" id="{6F83AFBC-1C7C-D74B-9426-3B5B9C71F06B}"/>
              </a:ext>
            </a:extLst>
          </p:cNvPr>
          <p:cNvSpPr/>
          <p:nvPr/>
        </p:nvSpPr>
        <p:spPr>
          <a:xfrm>
            <a:off x="4139952" y="2708640"/>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4" name="Rectangle 63">
            <a:extLst>
              <a:ext uri="{FF2B5EF4-FFF2-40B4-BE49-F238E27FC236}">
                <a16:creationId xmlns:a16="http://schemas.microsoft.com/office/drawing/2014/main" id="{2A7FB7AD-0A56-1C4E-8015-6A281CD9F6C6}"/>
              </a:ext>
            </a:extLst>
          </p:cNvPr>
          <p:cNvSpPr/>
          <p:nvPr/>
        </p:nvSpPr>
        <p:spPr>
          <a:xfrm>
            <a:off x="4139952" y="3526332"/>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5" name="ZoneTexte 64">
            <a:extLst>
              <a:ext uri="{FF2B5EF4-FFF2-40B4-BE49-F238E27FC236}">
                <a16:creationId xmlns:a16="http://schemas.microsoft.com/office/drawing/2014/main" id="{78535ABE-9EB2-BB4D-94B1-6CC7908B1069}"/>
              </a:ext>
            </a:extLst>
          </p:cNvPr>
          <p:cNvSpPr txBox="1"/>
          <p:nvPr/>
        </p:nvSpPr>
        <p:spPr>
          <a:xfrm>
            <a:off x="3891013" y="2403583"/>
            <a:ext cx="443966" cy="276999"/>
          </a:xfrm>
          <a:prstGeom prst="rect">
            <a:avLst/>
          </a:prstGeom>
          <a:noFill/>
        </p:spPr>
        <p:txBody>
          <a:bodyPr wrap="square" rtlCol="0">
            <a:spAutoFit/>
          </a:bodyPr>
          <a:lstStyle/>
          <a:p>
            <a:pPr algn="ctr" defTabSz="685800"/>
            <a:r>
              <a:rPr lang="fr-FR" sz="1200" dirty="0">
                <a:solidFill>
                  <a:prstClr val="black"/>
                </a:solidFill>
              </a:rPr>
              <a:t>EC</a:t>
            </a:r>
          </a:p>
        </p:txBody>
      </p:sp>
      <p:sp>
        <p:nvSpPr>
          <p:cNvPr id="66" name="ZoneTexte 65">
            <a:extLst>
              <a:ext uri="{FF2B5EF4-FFF2-40B4-BE49-F238E27FC236}">
                <a16:creationId xmlns:a16="http://schemas.microsoft.com/office/drawing/2014/main" id="{25DD072A-F21A-2540-A761-95A3ADE6467C}"/>
              </a:ext>
            </a:extLst>
          </p:cNvPr>
          <p:cNvSpPr txBox="1"/>
          <p:nvPr/>
        </p:nvSpPr>
        <p:spPr>
          <a:xfrm>
            <a:off x="3901841" y="3221275"/>
            <a:ext cx="433137" cy="276999"/>
          </a:xfrm>
          <a:prstGeom prst="rect">
            <a:avLst/>
          </a:prstGeom>
          <a:noFill/>
        </p:spPr>
        <p:txBody>
          <a:bodyPr wrap="square" rtlCol="0">
            <a:spAutoFit/>
          </a:bodyPr>
          <a:lstStyle/>
          <a:p>
            <a:pPr algn="ctr" defTabSz="685800"/>
            <a:r>
              <a:rPr lang="fr-FR" sz="1200" dirty="0">
                <a:solidFill>
                  <a:prstClr val="black"/>
                </a:solidFill>
              </a:rPr>
              <a:t>EC</a:t>
            </a:r>
          </a:p>
        </p:txBody>
      </p:sp>
      <p:sp>
        <p:nvSpPr>
          <p:cNvPr id="3" name="Flèche vers la droite 2">
            <a:extLst>
              <a:ext uri="{FF2B5EF4-FFF2-40B4-BE49-F238E27FC236}">
                <a16:creationId xmlns:a16="http://schemas.microsoft.com/office/drawing/2014/main" id="{EF6BB266-0D95-4D4C-96A2-8A1E7F6EF723}"/>
              </a:ext>
            </a:extLst>
          </p:cNvPr>
          <p:cNvSpPr/>
          <p:nvPr/>
        </p:nvSpPr>
        <p:spPr>
          <a:xfrm>
            <a:off x="1920241" y="2006867"/>
            <a:ext cx="1555683" cy="339291"/>
          </a:xfrm>
          <a:prstGeom prst="rightArrow">
            <a:avLst/>
          </a:prstGeom>
          <a:noFill/>
          <a:ln w="19050">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7" name="ZoneTexte 66">
            <a:extLst>
              <a:ext uri="{FF2B5EF4-FFF2-40B4-BE49-F238E27FC236}">
                <a16:creationId xmlns:a16="http://schemas.microsoft.com/office/drawing/2014/main" id="{EC4DDA62-C762-4046-8A93-BC2DA11949E8}"/>
              </a:ext>
            </a:extLst>
          </p:cNvPr>
          <p:cNvSpPr txBox="1"/>
          <p:nvPr/>
        </p:nvSpPr>
        <p:spPr>
          <a:xfrm>
            <a:off x="2100715" y="2053348"/>
            <a:ext cx="1086451" cy="276999"/>
          </a:xfrm>
          <a:prstGeom prst="rect">
            <a:avLst/>
          </a:prstGeom>
          <a:noFill/>
        </p:spPr>
        <p:txBody>
          <a:bodyPr wrap="square" rtlCol="0">
            <a:spAutoFit/>
          </a:bodyPr>
          <a:lstStyle/>
          <a:p>
            <a:pPr algn="ctr" defTabSz="685800"/>
            <a:r>
              <a:rPr lang="fr-FR" sz="1200" dirty="0">
                <a:solidFill>
                  <a:prstClr val="white">
                    <a:lumMod val="50000"/>
                  </a:prstClr>
                </a:solidFill>
              </a:rPr>
              <a:t>12 </a:t>
            </a:r>
            <a:r>
              <a:rPr lang="fr-FR" sz="1200" dirty="0" err="1">
                <a:solidFill>
                  <a:prstClr val="white">
                    <a:lumMod val="50000"/>
                  </a:prstClr>
                </a:solidFill>
              </a:rPr>
              <a:t>weeks</a:t>
            </a:r>
            <a:endParaRPr lang="fr-FR" sz="1200" dirty="0">
              <a:solidFill>
                <a:prstClr val="white">
                  <a:lumMod val="50000"/>
                </a:prstClr>
              </a:solidFill>
            </a:endParaRPr>
          </a:p>
        </p:txBody>
      </p:sp>
      <p:sp>
        <p:nvSpPr>
          <p:cNvPr id="68" name="Flèche vers la droite 67">
            <a:extLst>
              <a:ext uri="{FF2B5EF4-FFF2-40B4-BE49-F238E27FC236}">
                <a16:creationId xmlns:a16="http://schemas.microsoft.com/office/drawing/2014/main" id="{B0AC8DA1-5591-AB41-870A-9B81333C2CE6}"/>
              </a:ext>
            </a:extLst>
          </p:cNvPr>
          <p:cNvSpPr/>
          <p:nvPr/>
        </p:nvSpPr>
        <p:spPr>
          <a:xfrm>
            <a:off x="1115616" y="2006867"/>
            <a:ext cx="725216" cy="339291"/>
          </a:xfrm>
          <a:prstGeom prst="rightArrow">
            <a:avLst/>
          </a:prstGeom>
          <a:noFill/>
          <a:ln w="19050">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9" name="ZoneTexte 68">
            <a:extLst>
              <a:ext uri="{FF2B5EF4-FFF2-40B4-BE49-F238E27FC236}">
                <a16:creationId xmlns:a16="http://schemas.microsoft.com/office/drawing/2014/main" id="{552325F2-8ED0-D745-8260-460F7BF638F2}"/>
              </a:ext>
            </a:extLst>
          </p:cNvPr>
          <p:cNvSpPr txBox="1"/>
          <p:nvPr/>
        </p:nvSpPr>
        <p:spPr>
          <a:xfrm>
            <a:off x="1108109" y="2053348"/>
            <a:ext cx="653315" cy="461665"/>
          </a:xfrm>
          <a:prstGeom prst="rect">
            <a:avLst/>
          </a:prstGeom>
          <a:noFill/>
        </p:spPr>
        <p:txBody>
          <a:bodyPr wrap="square" rtlCol="0">
            <a:spAutoFit/>
          </a:bodyPr>
          <a:lstStyle/>
          <a:p>
            <a:pPr algn="ctr" defTabSz="685800"/>
            <a:r>
              <a:rPr lang="fr-FR" sz="1200" dirty="0">
                <a:solidFill>
                  <a:prstClr val="white">
                    <a:lumMod val="50000"/>
                  </a:prstClr>
                </a:solidFill>
              </a:rPr>
              <a:t>2 </a:t>
            </a:r>
            <a:r>
              <a:rPr lang="fr-FR" sz="1200" dirty="0" err="1">
                <a:solidFill>
                  <a:prstClr val="white">
                    <a:lumMod val="50000"/>
                  </a:prstClr>
                </a:solidFill>
              </a:rPr>
              <a:t>weeks</a:t>
            </a:r>
            <a:endParaRPr lang="fr-FR" sz="1200" dirty="0">
              <a:solidFill>
                <a:prstClr val="white">
                  <a:lumMod val="50000"/>
                </a:prstClr>
              </a:solidFill>
            </a:endParaRPr>
          </a:p>
        </p:txBody>
      </p:sp>
      <p:sp>
        <p:nvSpPr>
          <p:cNvPr id="70" name="Flèche vers la droite 69">
            <a:extLst>
              <a:ext uri="{FF2B5EF4-FFF2-40B4-BE49-F238E27FC236}">
                <a16:creationId xmlns:a16="http://schemas.microsoft.com/office/drawing/2014/main" id="{409D2799-1A60-B74A-91B2-5BA7C1654CC9}"/>
              </a:ext>
            </a:extLst>
          </p:cNvPr>
          <p:cNvSpPr/>
          <p:nvPr/>
        </p:nvSpPr>
        <p:spPr>
          <a:xfrm>
            <a:off x="3777845" y="2006867"/>
            <a:ext cx="725216" cy="339291"/>
          </a:xfrm>
          <a:prstGeom prst="rightArrow">
            <a:avLst/>
          </a:prstGeom>
          <a:noFill/>
          <a:ln w="19050">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71" name="ZoneTexte 70">
            <a:extLst>
              <a:ext uri="{FF2B5EF4-FFF2-40B4-BE49-F238E27FC236}">
                <a16:creationId xmlns:a16="http://schemas.microsoft.com/office/drawing/2014/main" id="{2BD2E869-F1F8-B547-B44E-A1C454B18A32}"/>
              </a:ext>
            </a:extLst>
          </p:cNvPr>
          <p:cNvSpPr txBox="1"/>
          <p:nvPr/>
        </p:nvSpPr>
        <p:spPr>
          <a:xfrm>
            <a:off x="3770338" y="2053348"/>
            <a:ext cx="653315" cy="461665"/>
          </a:xfrm>
          <a:prstGeom prst="rect">
            <a:avLst/>
          </a:prstGeom>
          <a:noFill/>
        </p:spPr>
        <p:txBody>
          <a:bodyPr wrap="square" rtlCol="0">
            <a:spAutoFit/>
          </a:bodyPr>
          <a:lstStyle/>
          <a:p>
            <a:pPr algn="ctr" defTabSz="685800"/>
            <a:r>
              <a:rPr lang="fr-FR" sz="1200" dirty="0">
                <a:solidFill>
                  <a:prstClr val="white">
                    <a:lumMod val="50000"/>
                  </a:prstClr>
                </a:solidFill>
              </a:rPr>
              <a:t>8 </a:t>
            </a:r>
            <a:r>
              <a:rPr lang="fr-FR" sz="1200" dirty="0" err="1">
                <a:solidFill>
                  <a:prstClr val="white">
                    <a:lumMod val="50000"/>
                  </a:prstClr>
                </a:solidFill>
              </a:rPr>
              <a:t>weeks</a:t>
            </a:r>
            <a:endParaRPr lang="fr-FR" sz="1200" dirty="0">
              <a:solidFill>
                <a:prstClr val="white">
                  <a:lumMod val="50000"/>
                </a:prstClr>
              </a:solidFill>
            </a:endParaRPr>
          </a:p>
        </p:txBody>
      </p:sp>
      <p:sp>
        <p:nvSpPr>
          <p:cNvPr id="72" name="ZoneTexte 71">
            <a:extLst>
              <a:ext uri="{FF2B5EF4-FFF2-40B4-BE49-F238E27FC236}">
                <a16:creationId xmlns:a16="http://schemas.microsoft.com/office/drawing/2014/main" id="{7B4B4A9F-E3AB-AB47-A8CA-6D0CC1F3B8FD}"/>
              </a:ext>
            </a:extLst>
          </p:cNvPr>
          <p:cNvSpPr txBox="1"/>
          <p:nvPr/>
        </p:nvSpPr>
        <p:spPr>
          <a:xfrm>
            <a:off x="440646" y="1929537"/>
            <a:ext cx="667463" cy="553998"/>
          </a:xfrm>
          <a:prstGeom prst="rect">
            <a:avLst/>
          </a:prstGeom>
          <a:noFill/>
        </p:spPr>
        <p:txBody>
          <a:bodyPr wrap="square" rtlCol="0">
            <a:spAutoFit/>
          </a:bodyPr>
          <a:lstStyle/>
          <a:p>
            <a:pPr defTabSz="685800"/>
            <a:r>
              <a:rPr lang="fr-FR" sz="1500" dirty="0">
                <a:solidFill>
                  <a:prstClr val="black"/>
                </a:solidFill>
              </a:rPr>
              <a:t>N=174</a:t>
            </a:r>
          </a:p>
        </p:txBody>
      </p:sp>
      <p:sp>
        <p:nvSpPr>
          <p:cNvPr id="73" name="Rectangle 72">
            <a:extLst>
              <a:ext uri="{FF2B5EF4-FFF2-40B4-BE49-F238E27FC236}">
                <a16:creationId xmlns:a16="http://schemas.microsoft.com/office/drawing/2014/main" id="{683B88B6-B05D-394E-A7A1-D5B4065F86AE}"/>
              </a:ext>
            </a:extLst>
          </p:cNvPr>
          <p:cNvSpPr/>
          <p:nvPr/>
        </p:nvSpPr>
        <p:spPr>
          <a:xfrm>
            <a:off x="1122019" y="2398385"/>
            <a:ext cx="80393" cy="2867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74" name="Rectangle 73">
            <a:extLst>
              <a:ext uri="{FF2B5EF4-FFF2-40B4-BE49-F238E27FC236}">
                <a16:creationId xmlns:a16="http://schemas.microsoft.com/office/drawing/2014/main" id="{E177E55A-A75A-494C-A899-4C32F2463A1D}"/>
              </a:ext>
            </a:extLst>
          </p:cNvPr>
          <p:cNvSpPr/>
          <p:nvPr/>
        </p:nvSpPr>
        <p:spPr>
          <a:xfrm>
            <a:off x="1122019" y="3244953"/>
            <a:ext cx="80393" cy="2867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75" name="Parenthèse ouvrante 74">
            <a:extLst>
              <a:ext uri="{FF2B5EF4-FFF2-40B4-BE49-F238E27FC236}">
                <a16:creationId xmlns:a16="http://schemas.microsoft.com/office/drawing/2014/main" id="{9DF4FED4-2B64-4043-B887-984229F3C862}"/>
              </a:ext>
            </a:extLst>
          </p:cNvPr>
          <p:cNvSpPr/>
          <p:nvPr/>
        </p:nvSpPr>
        <p:spPr>
          <a:xfrm>
            <a:off x="813335" y="2541070"/>
            <a:ext cx="239774" cy="851836"/>
          </a:xfrm>
          <a:prstGeom prst="leftBracket">
            <a:avLst>
              <a:gd name="adj" fmla="val 0"/>
            </a:avLst>
          </a:prstGeom>
          <a:ln w="12700">
            <a:solidFill>
              <a:schemeClr val="bg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defTabSz="685800">
              <a:defRPr/>
            </a:pPr>
            <a:endParaRPr lang="fr-FR" sz="1013">
              <a:solidFill>
                <a:prstClr val="black"/>
              </a:solidFill>
            </a:endParaRPr>
          </a:p>
        </p:txBody>
      </p:sp>
      <p:sp>
        <p:nvSpPr>
          <p:cNvPr id="76" name="Ellipse 75">
            <a:extLst>
              <a:ext uri="{FF2B5EF4-FFF2-40B4-BE49-F238E27FC236}">
                <a16:creationId xmlns:a16="http://schemas.microsoft.com/office/drawing/2014/main" id="{940A9F8F-5C7D-054F-BB8A-3E7CAF824B13}"/>
              </a:ext>
            </a:extLst>
          </p:cNvPr>
          <p:cNvSpPr/>
          <p:nvPr/>
        </p:nvSpPr>
        <p:spPr>
          <a:xfrm>
            <a:off x="688766" y="2826834"/>
            <a:ext cx="249138" cy="249138"/>
          </a:xfrm>
          <a:prstGeom prst="ellipse">
            <a:avLst/>
          </a:prstGeom>
          <a:solidFill>
            <a:schemeClr val="tx1">
              <a:lumMod val="50000"/>
              <a:lumOff val="50000"/>
            </a:schemeClr>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defTabSz="685800">
              <a:defRPr/>
            </a:pPr>
            <a:r>
              <a:rPr lang="en-US" altLang="zh-CN" sz="1200" b="1" dirty="0">
                <a:solidFill>
                  <a:srgbClr val="FFFFFF"/>
                </a:solidFill>
                <a:latin typeface="Arial" panose="020B0604020202020204" pitchFamily="34" charset="0"/>
                <a:cs typeface="Arial" panose="020B0604020202020204" pitchFamily="34" charset="0"/>
              </a:rPr>
              <a:t>R</a:t>
            </a:r>
          </a:p>
        </p:txBody>
      </p:sp>
      <p:sp>
        <p:nvSpPr>
          <p:cNvPr id="77" name="ZoneTexte 76">
            <a:extLst>
              <a:ext uri="{FF2B5EF4-FFF2-40B4-BE49-F238E27FC236}">
                <a16:creationId xmlns:a16="http://schemas.microsoft.com/office/drawing/2014/main" id="{4AC14262-0D84-DB40-AAE2-FB557E49AFF3}"/>
              </a:ext>
            </a:extLst>
          </p:cNvPr>
          <p:cNvSpPr txBox="1"/>
          <p:nvPr/>
        </p:nvSpPr>
        <p:spPr>
          <a:xfrm>
            <a:off x="881545" y="2709046"/>
            <a:ext cx="1086451" cy="276999"/>
          </a:xfrm>
          <a:prstGeom prst="rect">
            <a:avLst/>
          </a:prstGeom>
          <a:noFill/>
        </p:spPr>
        <p:txBody>
          <a:bodyPr wrap="square" rtlCol="0">
            <a:spAutoFit/>
          </a:bodyPr>
          <a:lstStyle/>
          <a:p>
            <a:pPr algn="ctr" defTabSz="685800"/>
            <a:r>
              <a:rPr lang="fr-FR" sz="1200" dirty="0" err="1">
                <a:solidFill>
                  <a:prstClr val="white">
                    <a:lumMod val="50000"/>
                  </a:prstClr>
                </a:solidFill>
              </a:rPr>
              <a:t>Durvalumab</a:t>
            </a:r>
            <a:endParaRPr lang="fr-FR" sz="1200" dirty="0">
              <a:solidFill>
                <a:prstClr val="white">
                  <a:lumMod val="50000"/>
                </a:prstClr>
              </a:solidFill>
            </a:endParaRPr>
          </a:p>
        </p:txBody>
      </p:sp>
      <p:sp>
        <p:nvSpPr>
          <p:cNvPr id="78" name="ZoneTexte 77">
            <a:extLst>
              <a:ext uri="{FF2B5EF4-FFF2-40B4-BE49-F238E27FC236}">
                <a16:creationId xmlns:a16="http://schemas.microsoft.com/office/drawing/2014/main" id="{90EB4568-C548-BE4F-968E-E62AFA407F6F}"/>
              </a:ext>
            </a:extLst>
          </p:cNvPr>
          <p:cNvSpPr txBox="1"/>
          <p:nvPr/>
        </p:nvSpPr>
        <p:spPr>
          <a:xfrm>
            <a:off x="971782" y="3583154"/>
            <a:ext cx="1086451" cy="276999"/>
          </a:xfrm>
          <a:prstGeom prst="rect">
            <a:avLst/>
          </a:prstGeom>
          <a:noFill/>
        </p:spPr>
        <p:txBody>
          <a:bodyPr wrap="square" rtlCol="0">
            <a:spAutoFit/>
          </a:bodyPr>
          <a:lstStyle/>
          <a:p>
            <a:pPr defTabSz="685800"/>
            <a:r>
              <a:rPr lang="fr-FR" sz="1200" dirty="0">
                <a:solidFill>
                  <a:prstClr val="white">
                    <a:lumMod val="50000"/>
                  </a:prstClr>
                </a:solidFill>
              </a:rPr>
              <a:t>Placebo</a:t>
            </a:r>
          </a:p>
        </p:txBody>
      </p:sp>
      <p:sp>
        <p:nvSpPr>
          <p:cNvPr id="79" name="Flèche vers la droite 78">
            <a:extLst>
              <a:ext uri="{FF2B5EF4-FFF2-40B4-BE49-F238E27FC236}">
                <a16:creationId xmlns:a16="http://schemas.microsoft.com/office/drawing/2014/main" id="{1E13BE1A-BCB8-D44F-8226-AFB8BFFF592E}"/>
              </a:ext>
            </a:extLst>
          </p:cNvPr>
          <p:cNvSpPr/>
          <p:nvPr/>
        </p:nvSpPr>
        <p:spPr>
          <a:xfrm rot="16200000">
            <a:off x="735659" y="3809799"/>
            <a:ext cx="220179" cy="339291"/>
          </a:xfrm>
          <a:prstGeom prst="rightArrow">
            <a:avLst/>
          </a:prstGeom>
          <a:solidFill>
            <a:schemeClr val="accent2"/>
          </a:solidFill>
          <a:ln w="1905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0" name="Titre 4">
            <a:extLst>
              <a:ext uri="{FF2B5EF4-FFF2-40B4-BE49-F238E27FC236}">
                <a16:creationId xmlns:a16="http://schemas.microsoft.com/office/drawing/2014/main" id="{1FC421C8-70D8-2949-9991-5B9D6A9790C0}"/>
              </a:ext>
            </a:extLst>
          </p:cNvPr>
          <p:cNvSpPr txBox="1">
            <a:spLocks/>
          </p:cNvSpPr>
          <p:nvPr/>
        </p:nvSpPr>
        <p:spPr>
          <a:xfrm>
            <a:off x="1265005" y="4126630"/>
            <a:ext cx="1032164" cy="224535"/>
          </a:xfrm>
          <a:prstGeom prst="rect">
            <a:avLst/>
          </a:prstGeom>
          <a:noFill/>
        </p:spPr>
        <p:txBody>
          <a:bodyPr vert="horz" wrap="square" lIns="68580" tIns="34290" rIns="68580" bIns="3429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350"/>
              </a:lnSpc>
            </a:pPr>
            <a:r>
              <a:rPr lang="fr-FR" sz="1350" b="1" dirty="0" err="1">
                <a:solidFill>
                  <a:srgbClr val="CC3300"/>
                </a:solidFill>
              </a:rPr>
              <a:t>Biopsy</a:t>
            </a:r>
            <a:r>
              <a:rPr lang="fr-FR" sz="1350" b="1" dirty="0">
                <a:solidFill>
                  <a:srgbClr val="CC3300"/>
                </a:solidFill>
              </a:rPr>
              <a:t> 2</a:t>
            </a:r>
          </a:p>
        </p:txBody>
      </p:sp>
      <p:sp>
        <p:nvSpPr>
          <p:cNvPr id="81" name="Flèche vers la droite 80">
            <a:extLst>
              <a:ext uri="{FF2B5EF4-FFF2-40B4-BE49-F238E27FC236}">
                <a16:creationId xmlns:a16="http://schemas.microsoft.com/office/drawing/2014/main" id="{CB8B3637-B46A-A44C-9683-61BA7449CE96}"/>
              </a:ext>
            </a:extLst>
          </p:cNvPr>
          <p:cNvSpPr/>
          <p:nvPr/>
        </p:nvSpPr>
        <p:spPr>
          <a:xfrm rot="16200000">
            <a:off x="1661226" y="3809799"/>
            <a:ext cx="220179" cy="339291"/>
          </a:xfrm>
          <a:prstGeom prst="rightArrow">
            <a:avLst/>
          </a:prstGeom>
          <a:solidFill>
            <a:schemeClr val="accent2"/>
          </a:solidFill>
          <a:ln w="1905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2" name="Titre 4">
            <a:extLst>
              <a:ext uri="{FF2B5EF4-FFF2-40B4-BE49-F238E27FC236}">
                <a16:creationId xmlns:a16="http://schemas.microsoft.com/office/drawing/2014/main" id="{B4EA5D3E-121B-3F46-85A5-2AE94F11DB1C}"/>
              </a:ext>
            </a:extLst>
          </p:cNvPr>
          <p:cNvSpPr txBox="1">
            <a:spLocks/>
          </p:cNvSpPr>
          <p:nvPr/>
        </p:nvSpPr>
        <p:spPr>
          <a:xfrm>
            <a:off x="3119257" y="4126630"/>
            <a:ext cx="1032164" cy="224535"/>
          </a:xfrm>
          <a:prstGeom prst="rect">
            <a:avLst/>
          </a:prstGeom>
          <a:noFill/>
        </p:spPr>
        <p:txBody>
          <a:bodyPr vert="horz" wrap="square" lIns="68580" tIns="34290" rIns="68580" bIns="3429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350"/>
              </a:lnSpc>
            </a:pPr>
            <a:r>
              <a:rPr lang="fr-FR" sz="1350" b="1" dirty="0" err="1">
                <a:solidFill>
                  <a:srgbClr val="CC3300"/>
                </a:solidFill>
              </a:rPr>
              <a:t>Biopsy</a:t>
            </a:r>
            <a:r>
              <a:rPr lang="fr-FR" sz="1350" b="1" dirty="0">
                <a:solidFill>
                  <a:srgbClr val="CC3300"/>
                </a:solidFill>
              </a:rPr>
              <a:t> 3</a:t>
            </a:r>
          </a:p>
        </p:txBody>
      </p:sp>
      <p:sp>
        <p:nvSpPr>
          <p:cNvPr id="83" name="Flèche vers la droite 82">
            <a:extLst>
              <a:ext uri="{FF2B5EF4-FFF2-40B4-BE49-F238E27FC236}">
                <a16:creationId xmlns:a16="http://schemas.microsoft.com/office/drawing/2014/main" id="{49266834-4C9B-0445-B68D-6F977CE1AF1B}"/>
              </a:ext>
            </a:extLst>
          </p:cNvPr>
          <p:cNvSpPr/>
          <p:nvPr/>
        </p:nvSpPr>
        <p:spPr>
          <a:xfrm rot="16200000">
            <a:off x="3515479" y="3809799"/>
            <a:ext cx="220179" cy="339291"/>
          </a:xfrm>
          <a:prstGeom prst="rightArrow">
            <a:avLst/>
          </a:prstGeom>
          <a:solidFill>
            <a:schemeClr val="accent2"/>
          </a:solidFill>
          <a:ln w="1905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4" name="Rectangle 83">
            <a:extLst>
              <a:ext uri="{FF2B5EF4-FFF2-40B4-BE49-F238E27FC236}">
                <a16:creationId xmlns:a16="http://schemas.microsoft.com/office/drawing/2014/main" id="{9B0185B3-5A56-8047-8463-AA27E1A2F606}"/>
              </a:ext>
            </a:extLst>
          </p:cNvPr>
          <p:cNvSpPr/>
          <p:nvPr/>
        </p:nvSpPr>
        <p:spPr>
          <a:xfrm>
            <a:off x="3486752" y="2393082"/>
            <a:ext cx="306806" cy="1436570"/>
          </a:xfrm>
          <a:prstGeom prst="rect">
            <a:avLst/>
          </a:prstGeom>
          <a:noFill/>
          <a:ln w="12700">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5" name="ZoneTexte 84">
            <a:extLst>
              <a:ext uri="{FF2B5EF4-FFF2-40B4-BE49-F238E27FC236}">
                <a16:creationId xmlns:a16="http://schemas.microsoft.com/office/drawing/2014/main" id="{E8082963-F408-3A4D-920E-94CCDB69DC65}"/>
              </a:ext>
            </a:extLst>
          </p:cNvPr>
          <p:cNvSpPr txBox="1"/>
          <p:nvPr/>
        </p:nvSpPr>
        <p:spPr>
          <a:xfrm rot="16200000">
            <a:off x="2939087" y="2972168"/>
            <a:ext cx="1345359" cy="276999"/>
          </a:xfrm>
          <a:prstGeom prst="rect">
            <a:avLst/>
          </a:prstGeom>
          <a:noFill/>
        </p:spPr>
        <p:txBody>
          <a:bodyPr wrap="square" rtlCol="0">
            <a:spAutoFit/>
          </a:bodyPr>
          <a:lstStyle/>
          <a:p>
            <a:pPr algn="ctr" defTabSz="685800"/>
            <a:r>
              <a:rPr lang="fr-FR" sz="1200" dirty="0" err="1">
                <a:solidFill>
                  <a:prstClr val="white">
                    <a:lumMod val="50000"/>
                  </a:prstClr>
                </a:solidFill>
              </a:rPr>
              <a:t>Clinical</a:t>
            </a:r>
            <a:r>
              <a:rPr lang="fr-FR" sz="1200" dirty="0">
                <a:solidFill>
                  <a:prstClr val="white">
                    <a:lumMod val="50000"/>
                  </a:prstClr>
                </a:solidFill>
              </a:rPr>
              <a:t> </a:t>
            </a:r>
            <a:r>
              <a:rPr lang="fr-FR" sz="1200" dirty="0" err="1">
                <a:solidFill>
                  <a:prstClr val="white">
                    <a:lumMod val="50000"/>
                  </a:prstClr>
                </a:solidFill>
              </a:rPr>
              <a:t>response</a:t>
            </a:r>
            <a:endParaRPr lang="fr-FR" sz="1200" dirty="0">
              <a:solidFill>
                <a:prstClr val="white">
                  <a:lumMod val="50000"/>
                </a:prstClr>
              </a:solidFill>
            </a:endParaRPr>
          </a:p>
        </p:txBody>
      </p:sp>
      <p:sp>
        <p:nvSpPr>
          <p:cNvPr id="86" name="Rectangle 85">
            <a:extLst>
              <a:ext uri="{FF2B5EF4-FFF2-40B4-BE49-F238E27FC236}">
                <a16:creationId xmlns:a16="http://schemas.microsoft.com/office/drawing/2014/main" id="{DFF00F9D-9E96-274D-987B-6B9F5D3FEBAC}"/>
              </a:ext>
            </a:extLst>
          </p:cNvPr>
          <p:cNvSpPr/>
          <p:nvPr/>
        </p:nvSpPr>
        <p:spPr>
          <a:xfrm>
            <a:off x="4478427" y="2393082"/>
            <a:ext cx="306806" cy="1436570"/>
          </a:xfrm>
          <a:prstGeom prst="rect">
            <a:avLst/>
          </a:prstGeom>
          <a:noFill/>
          <a:ln w="12700">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7" name="ZoneTexte 86">
            <a:extLst>
              <a:ext uri="{FF2B5EF4-FFF2-40B4-BE49-F238E27FC236}">
                <a16:creationId xmlns:a16="http://schemas.microsoft.com/office/drawing/2014/main" id="{15286CCD-5E8F-0644-B949-7E20DDA431C5}"/>
              </a:ext>
            </a:extLst>
          </p:cNvPr>
          <p:cNvSpPr txBox="1"/>
          <p:nvPr/>
        </p:nvSpPr>
        <p:spPr>
          <a:xfrm rot="16200000">
            <a:off x="3930761" y="2972168"/>
            <a:ext cx="1345359" cy="276999"/>
          </a:xfrm>
          <a:prstGeom prst="rect">
            <a:avLst/>
          </a:prstGeom>
          <a:noFill/>
        </p:spPr>
        <p:txBody>
          <a:bodyPr wrap="square" rtlCol="0">
            <a:spAutoFit/>
          </a:bodyPr>
          <a:lstStyle/>
          <a:p>
            <a:pPr algn="ctr" defTabSz="685800"/>
            <a:r>
              <a:rPr lang="fr-FR" sz="1200" dirty="0" err="1">
                <a:solidFill>
                  <a:prstClr val="white">
                    <a:lumMod val="50000"/>
                  </a:prstClr>
                </a:solidFill>
              </a:rPr>
              <a:t>Surgery</a:t>
            </a:r>
            <a:endParaRPr lang="fr-FR" sz="1200" dirty="0">
              <a:solidFill>
                <a:prstClr val="white">
                  <a:lumMod val="50000"/>
                </a:prstClr>
              </a:solidFill>
            </a:endParaRPr>
          </a:p>
        </p:txBody>
      </p:sp>
      <p:sp>
        <p:nvSpPr>
          <p:cNvPr id="88" name="Rectangle à coins arrondis 7">
            <a:extLst>
              <a:ext uri="{FF2B5EF4-FFF2-40B4-BE49-F238E27FC236}">
                <a16:creationId xmlns:a16="http://schemas.microsoft.com/office/drawing/2014/main" id="{26A12F03-306D-F243-A261-162265BBD41F}"/>
              </a:ext>
            </a:extLst>
          </p:cNvPr>
          <p:cNvSpPr/>
          <p:nvPr/>
        </p:nvSpPr>
        <p:spPr>
          <a:xfrm>
            <a:off x="299669" y="1869502"/>
            <a:ext cx="4622466" cy="260990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1350">
              <a:solidFill>
                <a:prstClr val="white"/>
              </a:solidFill>
              <a:latin typeface="Arial" panose="020B0604020202020204" pitchFamily="34" charset="0"/>
              <a:cs typeface="Arial" panose="020B0604020202020204" pitchFamily="34" charset="0"/>
            </a:endParaRPr>
          </a:p>
        </p:txBody>
      </p:sp>
      <p:sp>
        <p:nvSpPr>
          <p:cNvPr id="89"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cs typeface="Arial"/>
              </a:rPr>
              <a:t>Sinn BV et al., SABCS 2018, PD5-05</a:t>
            </a:r>
          </a:p>
        </p:txBody>
      </p:sp>
    </p:spTree>
    <p:extLst>
      <p:ext uri="{BB962C8B-B14F-4D97-AF65-F5344CB8AC3E}">
        <p14:creationId xmlns:p14="http://schemas.microsoft.com/office/powerpoint/2010/main" val="427348897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783166"/>
            <a:ext cx="8975936" cy="377027"/>
          </a:xfrm>
        </p:spPr>
        <p:txBody>
          <a:bodyPr>
            <a:normAutofit fontScale="90000"/>
          </a:bodyPr>
          <a:lstStyle/>
          <a:p>
            <a:r>
              <a:rPr lang="fr-FR" dirty="0"/>
              <a:t>Données à grande échelle des discordances phénotypiques entre primitifs et métastases à partir de la base ESME Lefevre P5-12-05</a:t>
            </a:r>
          </a:p>
        </p:txBody>
      </p:sp>
      <p:sp>
        <p:nvSpPr>
          <p:cNvPr id="8" name="Espace réservé du contenu 7">
            <a:extLst>
              <a:ext uri="{FF2B5EF4-FFF2-40B4-BE49-F238E27FC236}">
                <a16:creationId xmlns:a16="http://schemas.microsoft.com/office/drawing/2014/main" id="{4A5C4E14-0A17-4245-AE82-985103CD312A}"/>
              </a:ext>
            </a:extLst>
          </p:cNvPr>
          <p:cNvSpPr>
            <a:spLocks noGrp="1"/>
          </p:cNvSpPr>
          <p:nvPr>
            <p:ph sz="quarter" idx="11"/>
          </p:nvPr>
        </p:nvSpPr>
        <p:spPr>
          <a:xfrm>
            <a:off x="205934" y="3593939"/>
            <a:ext cx="4646753" cy="1823012"/>
          </a:xfrm>
        </p:spPr>
        <p:txBody>
          <a:bodyPr>
            <a:normAutofit/>
          </a:bodyPr>
          <a:lstStyle/>
          <a:p>
            <a:r>
              <a:rPr lang="fr-FR" sz="1500" dirty="0"/>
              <a:t>Causes de discordances HR+</a:t>
            </a:r>
          </a:p>
          <a:p>
            <a:pPr lvl="1"/>
            <a:r>
              <a:rPr lang="fr-FR" sz="1500" dirty="0"/>
              <a:t>Age au diagnostic métastase ≥ 50 ans  p=0,009</a:t>
            </a:r>
          </a:p>
          <a:p>
            <a:pPr lvl="1"/>
            <a:r>
              <a:rPr lang="fr-FR" sz="1500" dirty="0"/>
              <a:t>CT adjuvante +/- </a:t>
            </a:r>
            <a:r>
              <a:rPr lang="fr-FR" sz="1500" dirty="0" err="1"/>
              <a:t>théra</a:t>
            </a:r>
            <a:r>
              <a:rPr lang="fr-FR" sz="1500" dirty="0"/>
              <a:t> ciblée p=0,001</a:t>
            </a:r>
          </a:p>
          <a:p>
            <a:r>
              <a:rPr lang="fr-FR" sz="1500" dirty="0"/>
              <a:t>X2 plus de discordances pour PR (33%) </a:t>
            </a:r>
            <a:r>
              <a:rPr lang="fr-FR" sz="1500" i="1" dirty="0"/>
              <a:t>vs</a:t>
            </a:r>
            <a:r>
              <a:rPr lang="fr-FR" sz="1500" dirty="0"/>
              <a:t> ER (15%) 2/3 perte expression</a:t>
            </a:r>
          </a:p>
        </p:txBody>
      </p:sp>
      <p:sp>
        <p:nvSpPr>
          <p:cNvPr id="9" name="Espace réservé du contenu 7">
            <a:extLst>
              <a:ext uri="{FF2B5EF4-FFF2-40B4-BE49-F238E27FC236}">
                <a16:creationId xmlns:a16="http://schemas.microsoft.com/office/drawing/2014/main" id="{AB36628E-CDB7-0843-970F-5831BAB35C67}"/>
              </a:ext>
            </a:extLst>
          </p:cNvPr>
          <p:cNvSpPr txBox="1">
            <a:spLocks/>
          </p:cNvSpPr>
          <p:nvPr/>
        </p:nvSpPr>
        <p:spPr>
          <a:xfrm>
            <a:off x="4939496" y="3593939"/>
            <a:ext cx="4063232" cy="1293471"/>
          </a:xfrm>
          <a:prstGeom prst="rect">
            <a:avLst/>
          </a:prstGeom>
        </p:spPr>
        <p:txBody>
          <a:bodyPr vert="horz" lIns="68580" tIns="34290" rIns="68580" bIns="34290" rtlCol="0">
            <a:normAutofit/>
          </a:bodyPr>
          <a:lstStyle>
            <a:lvl1pPr marL="245527" indent="-245527" algn="l" defTabSz="609585" rtl="0" eaLnBrk="1" latinLnBrk="0" hangingPunct="1">
              <a:spcBef>
                <a:spcPct val="20000"/>
              </a:spcBef>
              <a:buClr>
                <a:srgbClr val="FF6600"/>
              </a:buClr>
              <a:buFont typeface="Wingdings" panose="05000000000000000000" pitchFamily="2" charset="2"/>
              <a:buChar char="§"/>
              <a:defRPr sz="2400" kern="1200">
                <a:solidFill>
                  <a:schemeClr val="tx1"/>
                </a:solidFill>
                <a:latin typeface="Arial" panose="020B0604020202020204" pitchFamily="34" charset="0"/>
                <a:ea typeface="+mn-ea"/>
                <a:cs typeface="Arial" panose="020B0604020202020204" pitchFamily="34" charset="0"/>
              </a:defRPr>
            </a:lvl1pPr>
            <a:lvl2pPr marL="514338" indent="-342891" algn="l" defTabSz="609585" rtl="0" eaLnBrk="1" latinLnBrk="0" hangingPunct="1">
              <a:spcBef>
                <a:spcPct val="20000"/>
              </a:spcBef>
              <a:buClr>
                <a:schemeClr val="accent5"/>
              </a:buClr>
              <a:buFont typeface="Wingdings" panose="05000000000000000000" pitchFamily="2" charset="2"/>
              <a:buChar char="à"/>
              <a:defRPr sz="2133"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523962" indent="-304792" algn="l" defTabSz="609585" rtl="0" eaLnBrk="1" latinLnBrk="0" hangingPunct="1">
              <a:spcBef>
                <a:spcPct val="20000"/>
              </a:spcBef>
              <a:buFont typeface="Arial"/>
              <a:buChar char="•"/>
              <a:defRPr sz="2400" kern="1200">
                <a:solidFill>
                  <a:schemeClr val="tx1"/>
                </a:solidFill>
                <a:latin typeface="Arial" panose="020B0604020202020204" pitchFamily="34" charset="0"/>
                <a:ea typeface="+mn-ea"/>
                <a:cs typeface="Arial" panose="020B0604020202020204" pitchFamily="34" charset="0"/>
              </a:defRPr>
            </a:lvl3pPr>
            <a:lvl4pPr marL="2133547"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4pPr>
            <a:lvl5pPr marL="2743131"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r>
              <a:rPr lang="fr-FR" sz="1500" dirty="0">
                <a:solidFill>
                  <a:prstClr val="black"/>
                </a:solidFill>
              </a:rPr>
              <a:t>Causes de discordances  HER2+</a:t>
            </a:r>
          </a:p>
          <a:p>
            <a:pPr lvl="1">
              <a:buClr>
                <a:srgbClr val="31859B"/>
              </a:buClr>
            </a:pPr>
            <a:r>
              <a:rPr lang="fr-FR" sz="1500" dirty="0">
                <a:solidFill>
                  <a:prstClr val="black">
                    <a:lumMod val="65000"/>
                    <a:lumOff val="35000"/>
                  </a:prstClr>
                </a:solidFill>
              </a:rPr>
              <a:t>Age au diagnostic métastase ≥ 50 ans p=0,039</a:t>
            </a:r>
          </a:p>
          <a:p>
            <a:pPr lvl="1">
              <a:buClr>
                <a:srgbClr val="31859B"/>
              </a:buClr>
            </a:pPr>
            <a:r>
              <a:rPr lang="fr-FR" sz="1500" dirty="0">
                <a:solidFill>
                  <a:prstClr val="black">
                    <a:lumMod val="65000"/>
                    <a:lumOff val="35000"/>
                  </a:prstClr>
                </a:solidFill>
              </a:rPr>
              <a:t>Traitement endocrine adjuvant p=0,086</a:t>
            </a:r>
          </a:p>
        </p:txBody>
      </p:sp>
      <p:sp>
        <p:nvSpPr>
          <p:cNvPr id="13" name="Ellipse 12">
            <a:extLst>
              <a:ext uri="{FF2B5EF4-FFF2-40B4-BE49-F238E27FC236}">
                <a16:creationId xmlns:a16="http://schemas.microsoft.com/office/drawing/2014/main" id="{548A6F63-A449-E64A-93E7-B50C126AB65D}"/>
              </a:ext>
            </a:extLst>
          </p:cNvPr>
          <p:cNvSpPr/>
          <p:nvPr/>
        </p:nvSpPr>
        <p:spPr>
          <a:xfrm>
            <a:off x="554992" y="1714462"/>
            <a:ext cx="1551656" cy="1653790"/>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8875" h="2205053">
                <a:moveTo>
                  <a:pt x="29" y="1105051"/>
                </a:moveTo>
                <a:cubicBezTo>
                  <a:pt x="-4158" y="486345"/>
                  <a:pt x="454643" y="5021"/>
                  <a:pt x="1044740" y="50"/>
                </a:cubicBezTo>
                <a:cubicBezTo>
                  <a:pt x="1634837" y="-4921"/>
                  <a:pt x="1960561" y="369379"/>
                  <a:pt x="2063504" y="623047"/>
                </a:cubicBezTo>
                <a:cubicBezTo>
                  <a:pt x="2070987" y="645603"/>
                  <a:pt x="1357406" y="954432"/>
                  <a:pt x="1114761" y="1105051"/>
                </a:cubicBezTo>
                <a:cubicBezTo>
                  <a:pt x="1437144" y="1303507"/>
                  <a:pt x="2086058" y="1550063"/>
                  <a:pt x="2068527" y="1607787"/>
                </a:cubicBezTo>
                <a:cubicBezTo>
                  <a:pt x="1940464" y="1876528"/>
                  <a:pt x="1625626" y="2208430"/>
                  <a:pt x="1100006" y="2205028"/>
                </a:cubicBezTo>
                <a:cubicBezTo>
                  <a:pt x="574386" y="2201626"/>
                  <a:pt x="4216" y="1723757"/>
                  <a:pt x="29" y="1105051"/>
                </a:cubicBezTo>
                <a:close/>
              </a:path>
            </a:pathLst>
          </a:cu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cxnSp>
        <p:nvCxnSpPr>
          <p:cNvPr id="15" name="Connecteur droit 14">
            <a:extLst>
              <a:ext uri="{FF2B5EF4-FFF2-40B4-BE49-F238E27FC236}">
                <a16:creationId xmlns:a16="http://schemas.microsoft.com/office/drawing/2014/main" id="{B1711775-BFB0-7E4C-8A6F-D59CB0CF7124}"/>
              </a:ext>
            </a:extLst>
          </p:cNvPr>
          <p:cNvCxnSpPr>
            <a:cxnSpLocks/>
          </p:cNvCxnSpPr>
          <p:nvPr/>
        </p:nvCxnSpPr>
        <p:spPr>
          <a:xfrm>
            <a:off x="1382905" y="2548800"/>
            <a:ext cx="56522" cy="810000"/>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20" name="Ellipse 12">
            <a:extLst>
              <a:ext uri="{FF2B5EF4-FFF2-40B4-BE49-F238E27FC236}">
                <a16:creationId xmlns:a16="http://schemas.microsoft.com/office/drawing/2014/main" id="{461606D0-DD96-0540-B0D0-F158A24E177F}"/>
              </a:ext>
            </a:extLst>
          </p:cNvPr>
          <p:cNvSpPr/>
          <p:nvPr/>
        </p:nvSpPr>
        <p:spPr>
          <a:xfrm rot="19901596">
            <a:off x="3163689" y="2066650"/>
            <a:ext cx="900955" cy="1043435"/>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3805" h="2170135">
                <a:moveTo>
                  <a:pt x="1794" y="1011716"/>
                </a:moveTo>
                <a:cubicBezTo>
                  <a:pt x="25717" y="547985"/>
                  <a:pt x="352800" y="214924"/>
                  <a:pt x="664790" y="90931"/>
                </a:cubicBezTo>
                <a:cubicBezTo>
                  <a:pt x="976780" y="-33062"/>
                  <a:pt x="1436942" y="-76715"/>
                  <a:pt x="1873737" y="267755"/>
                </a:cubicBezTo>
                <a:cubicBezTo>
                  <a:pt x="1881220" y="290311"/>
                  <a:pt x="1270571" y="903818"/>
                  <a:pt x="1082595" y="1101684"/>
                </a:cubicBezTo>
                <a:cubicBezTo>
                  <a:pt x="1310485" y="1409472"/>
                  <a:pt x="1729541" y="1950588"/>
                  <a:pt x="1712010" y="2008312"/>
                </a:cubicBezTo>
                <a:cubicBezTo>
                  <a:pt x="1321207" y="2269064"/>
                  <a:pt x="766139" y="2174011"/>
                  <a:pt x="481103" y="2007912"/>
                </a:cubicBezTo>
                <a:cubicBezTo>
                  <a:pt x="196067" y="1841813"/>
                  <a:pt x="-22129" y="1475447"/>
                  <a:pt x="1794" y="1011716"/>
                </a:cubicBezTo>
                <a:close/>
              </a:path>
            </a:pathLst>
          </a:custGeom>
          <a:solidFill>
            <a:schemeClr val="accent2"/>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sp>
        <p:nvSpPr>
          <p:cNvPr id="23" name="Ellipse 22">
            <a:extLst>
              <a:ext uri="{FF2B5EF4-FFF2-40B4-BE49-F238E27FC236}">
                <a16:creationId xmlns:a16="http://schemas.microsoft.com/office/drawing/2014/main" id="{CB75517B-2A07-CC4A-A722-28CA9FE7C8E8}"/>
              </a:ext>
            </a:extLst>
          </p:cNvPr>
          <p:cNvSpPr/>
          <p:nvPr/>
        </p:nvSpPr>
        <p:spPr>
          <a:xfrm>
            <a:off x="3708838" y="2037174"/>
            <a:ext cx="519365" cy="733399"/>
          </a:xfrm>
          <a:custGeom>
            <a:avLst/>
            <a:gdLst>
              <a:gd name="connsiteX0" fmla="*/ 0 w 1240971"/>
              <a:gd name="connsiteY0" fmla="*/ 675752 h 1351504"/>
              <a:gd name="connsiteX1" fmla="*/ 620486 w 1240971"/>
              <a:gd name="connsiteY1" fmla="*/ 0 h 1351504"/>
              <a:gd name="connsiteX2" fmla="*/ 1240972 w 1240971"/>
              <a:gd name="connsiteY2" fmla="*/ 675752 h 1351504"/>
              <a:gd name="connsiteX3" fmla="*/ 620486 w 1240971"/>
              <a:gd name="connsiteY3" fmla="*/ 1351504 h 1351504"/>
              <a:gd name="connsiteX4" fmla="*/ 0 w 1240971"/>
              <a:gd name="connsiteY4" fmla="*/ 675752 h 1351504"/>
              <a:gd name="connsiteX0" fmla="*/ 557 w 1241529"/>
              <a:gd name="connsiteY0" fmla="*/ 660679 h 1336431"/>
              <a:gd name="connsiteX1" fmla="*/ 711479 w 1241529"/>
              <a:gd name="connsiteY1" fmla="*/ 0 h 1336431"/>
              <a:gd name="connsiteX2" fmla="*/ 1241529 w 1241529"/>
              <a:gd name="connsiteY2" fmla="*/ 660679 h 1336431"/>
              <a:gd name="connsiteX3" fmla="*/ 621043 w 1241529"/>
              <a:gd name="connsiteY3" fmla="*/ 1336431 h 1336431"/>
              <a:gd name="connsiteX4" fmla="*/ 557 w 1241529"/>
              <a:gd name="connsiteY4" fmla="*/ 660679 h 1336431"/>
              <a:gd name="connsiteX0" fmla="*/ 14149 w 707486"/>
              <a:gd name="connsiteY0" fmla="*/ 670734 h 1336442"/>
              <a:gd name="connsiteX1" fmla="*/ 177436 w 707486"/>
              <a:gd name="connsiteY1" fmla="*/ 7 h 1336442"/>
              <a:gd name="connsiteX2" fmla="*/ 707486 w 707486"/>
              <a:gd name="connsiteY2" fmla="*/ 660686 h 1336442"/>
              <a:gd name="connsiteX3" fmla="*/ 87000 w 707486"/>
              <a:gd name="connsiteY3" fmla="*/ 1336438 h 1336442"/>
              <a:gd name="connsiteX4" fmla="*/ 14149 w 707486"/>
              <a:gd name="connsiteY4" fmla="*/ 670734 h 1336442"/>
              <a:gd name="connsiteX0" fmla="*/ 104297 w 797634"/>
              <a:gd name="connsiteY0" fmla="*/ 670734 h 1336441"/>
              <a:gd name="connsiteX1" fmla="*/ 267584 w 797634"/>
              <a:gd name="connsiteY1" fmla="*/ 7 h 1336441"/>
              <a:gd name="connsiteX2" fmla="*/ 797634 w 797634"/>
              <a:gd name="connsiteY2" fmla="*/ 660686 h 1336441"/>
              <a:gd name="connsiteX3" fmla="*/ 177148 w 797634"/>
              <a:gd name="connsiteY3" fmla="*/ 1336438 h 1336441"/>
              <a:gd name="connsiteX4" fmla="*/ 104297 w 797634"/>
              <a:gd name="connsiteY4" fmla="*/ 670734 h 1336441"/>
              <a:gd name="connsiteX0" fmla="*/ 21156 w 714493"/>
              <a:gd name="connsiteY0" fmla="*/ 670734 h 1336442"/>
              <a:gd name="connsiteX1" fmla="*/ 184443 w 714493"/>
              <a:gd name="connsiteY1" fmla="*/ 7 h 1336442"/>
              <a:gd name="connsiteX2" fmla="*/ 714493 w 714493"/>
              <a:gd name="connsiteY2" fmla="*/ 660686 h 1336442"/>
              <a:gd name="connsiteX3" fmla="*/ 94007 w 714493"/>
              <a:gd name="connsiteY3" fmla="*/ 1336438 h 1336442"/>
              <a:gd name="connsiteX4" fmla="*/ 21156 w 714493"/>
              <a:gd name="connsiteY4" fmla="*/ 670734 h 1336442"/>
              <a:gd name="connsiteX0" fmla="*/ 21156 w 714493"/>
              <a:gd name="connsiteY0" fmla="*/ 670734 h 1336442"/>
              <a:gd name="connsiteX1" fmla="*/ 184443 w 714493"/>
              <a:gd name="connsiteY1" fmla="*/ 7 h 1336442"/>
              <a:gd name="connsiteX2" fmla="*/ 714493 w 714493"/>
              <a:gd name="connsiteY2" fmla="*/ 660686 h 1336442"/>
              <a:gd name="connsiteX3" fmla="*/ 94007 w 714493"/>
              <a:gd name="connsiteY3" fmla="*/ 1336438 h 1336442"/>
              <a:gd name="connsiteX4" fmla="*/ 21156 w 714493"/>
              <a:gd name="connsiteY4" fmla="*/ 670734 h 1336442"/>
              <a:gd name="connsiteX0" fmla="*/ 0 w 693337"/>
              <a:gd name="connsiteY0" fmla="*/ 670734 h 1336442"/>
              <a:gd name="connsiteX1" fmla="*/ 163287 w 693337"/>
              <a:gd name="connsiteY1" fmla="*/ 7 h 1336442"/>
              <a:gd name="connsiteX2" fmla="*/ 693337 w 693337"/>
              <a:gd name="connsiteY2" fmla="*/ 660686 h 1336442"/>
              <a:gd name="connsiteX3" fmla="*/ 72851 w 693337"/>
              <a:gd name="connsiteY3" fmla="*/ 1336438 h 1336442"/>
              <a:gd name="connsiteX4" fmla="*/ 0 w 693337"/>
              <a:gd name="connsiteY4" fmla="*/ 670734 h 1336442"/>
              <a:gd name="connsiteX0" fmla="*/ 0 w 696229"/>
              <a:gd name="connsiteY0" fmla="*/ 670734 h 977434"/>
              <a:gd name="connsiteX1" fmla="*/ 163287 w 696229"/>
              <a:gd name="connsiteY1" fmla="*/ 7 h 977434"/>
              <a:gd name="connsiteX2" fmla="*/ 693337 w 696229"/>
              <a:gd name="connsiteY2" fmla="*/ 660686 h 977434"/>
              <a:gd name="connsiteX3" fmla="*/ 605414 w 696229"/>
              <a:gd name="connsiteY3" fmla="*/ 974697 h 977434"/>
              <a:gd name="connsiteX4" fmla="*/ 0 w 696229"/>
              <a:gd name="connsiteY4" fmla="*/ 670734 h 977434"/>
              <a:gd name="connsiteX0" fmla="*/ 0 w 652857"/>
              <a:gd name="connsiteY0" fmla="*/ 677317 h 986058"/>
              <a:gd name="connsiteX1" fmla="*/ 163287 w 652857"/>
              <a:gd name="connsiteY1" fmla="*/ 6590 h 986058"/>
              <a:gd name="connsiteX2" fmla="*/ 612950 w 652857"/>
              <a:gd name="connsiteY2" fmla="*/ 456253 h 986058"/>
              <a:gd name="connsiteX3" fmla="*/ 605414 w 652857"/>
              <a:gd name="connsiteY3" fmla="*/ 981280 h 986058"/>
              <a:gd name="connsiteX4" fmla="*/ 0 w 652857"/>
              <a:gd name="connsiteY4" fmla="*/ 677317 h 986058"/>
              <a:gd name="connsiteX0" fmla="*/ 0 w 695197"/>
              <a:gd name="connsiteY0" fmla="*/ 677317 h 986058"/>
              <a:gd name="connsiteX1" fmla="*/ 163287 w 695197"/>
              <a:gd name="connsiteY1" fmla="*/ 6590 h 986058"/>
              <a:gd name="connsiteX2" fmla="*/ 612950 w 695197"/>
              <a:gd name="connsiteY2" fmla="*/ 456253 h 986058"/>
              <a:gd name="connsiteX3" fmla="*/ 605414 w 695197"/>
              <a:gd name="connsiteY3" fmla="*/ 981280 h 986058"/>
              <a:gd name="connsiteX4" fmla="*/ 0 w 695197"/>
              <a:gd name="connsiteY4" fmla="*/ 677317 h 986058"/>
              <a:gd name="connsiteX0" fmla="*/ 0 w 695197"/>
              <a:gd name="connsiteY0" fmla="*/ 676116 h 984857"/>
              <a:gd name="connsiteX1" fmla="*/ 163287 w 695197"/>
              <a:gd name="connsiteY1" fmla="*/ 5389 h 984857"/>
              <a:gd name="connsiteX2" fmla="*/ 612950 w 695197"/>
              <a:gd name="connsiteY2" fmla="*/ 455052 h 984857"/>
              <a:gd name="connsiteX3" fmla="*/ 605414 w 695197"/>
              <a:gd name="connsiteY3" fmla="*/ 980079 h 984857"/>
              <a:gd name="connsiteX4" fmla="*/ 0 w 695197"/>
              <a:gd name="connsiteY4" fmla="*/ 676116 h 984857"/>
              <a:gd name="connsiteX0" fmla="*/ 0 w 701546"/>
              <a:gd name="connsiteY0" fmla="*/ 681492 h 992598"/>
              <a:gd name="connsiteX1" fmla="*/ 163287 w 701546"/>
              <a:gd name="connsiteY1" fmla="*/ 10765 h 992598"/>
              <a:gd name="connsiteX2" fmla="*/ 622998 w 701546"/>
              <a:gd name="connsiteY2" fmla="*/ 400138 h 992598"/>
              <a:gd name="connsiteX3" fmla="*/ 605414 w 701546"/>
              <a:gd name="connsiteY3" fmla="*/ 985455 h 992598"/>
              <a:gd name="connsiteX4" fmla="*/ 0 w 701546"/>
              <a:gd name="connsiteY4" fmla="*/ 681492 h 992598"/>
              <a:gd name="connsiteX0" fmla="*/ 0 w 678001"/>
              <a:gd name="connsiteY0" fmla="*/ 672923 h 984029"/>
              <a:gd name="connsiteX1" fmla="*/ 207737 w 678001"/>
              <a:gd name="connsiteY1" fmla="*/ 5371 h 984029"/>
              <a:gd name="connsiteX2" fmla="*/ 622998 w 678001"/>
              <a:gd name="connsiteY2" fmla="*/ 391569 h 984029"/>
              <a:gd name="connsiteX3" fmla="*/ 605414 w 678001"/>
              <a:gd name="connsiteY3" fmla="*/ 976886 h 984029"/>
              <a:gd name="connsiteX4" fmla="*/ 0 w 678001"/>
              <a:gd name="connsiteY4" fmla="*/ 672923 h 984029"/>
              <a:gd name="connsiteX0" fmla="*/ 0 w 678001"/>
              <a:gd name="connsiteY0" fmla="*/ 672923 h 984029"/>
              <a:gd name="connsiteX1" fmla="*/ 207737 w 678001"/>
              <a:gd name="connsiteY1" fmla="*/ 5371 h 984029"/>
              <a:gd name="connsiteX2" fmla="*/ 622998 w 678001"/>
              <a:gd name="connsiteY2" fmla="*/ 391569 h 984029"/>
              <a:gd name="connsiteX3" fmla="*/ 605414 w 678001"/>
              <a:gd name="connsiteY3" fmla="*/ 976886 h 984029"/>
              <a:gd name="connsiteX4" fmla="*/ 0 w 678001"/>
              <a:gd name="connsiteY4" fmla="*/ 672923 h 984029"/>
              <a:gd name="connsiteX0" fmla="*/ 0 w 678001"/>
              <a:gd name="connsiteY0" fmla="*/ 667552 h 978658"/>
              <a:gd name="connsiteX1" fmla="*/ 207737 w 678001"/>
              <a:gd name="connsiteY1" fmla="*/ 0 h 978658"/>
              <a:gd name="connsiteX2" fmla="*/ 622998 w 678001"/>
              <a:gd name="connsiteY2" fmla="*/ 386198 h 978658"/>
              <a:gd name="connsiteX3" fmla="*/ 605414 w 678001"/>
              <a:gd name="connsiteY3" fmla="*/ 971515 h 978658"/>
              <a:gd name="connsiteX4" fmla="*/ 0 w 678001"/>
              <a:gd name="connsiteY4" fmla="*/ 667552 h 978658"/>
              <a:gd name="connsiteX0" fmla="*/ 0 w 678001"/>
              <a:gd name="connsiteY0" fmla="*/ 667552 h 978658"/>
              <a:gd name="connsiteX1" fmla="*/ 207737 w 678001"/>
              <a:gd name="connsiteY1" fmla="*/ 0 h 978658"/>
              <a:gd name="connsiteX2" fmla="*/ 622998 w 678001"/>
              <a:gd name="connsiteY2" fmla="*/ 386198 h 978658"/>
              <a:gd name="connsiteX3" fmla="*/ 605414 w 678001"/>
              <a:gd name="connsiteY3" fmla="*/ 971515 h 978658"/>
              <a:gd name="connsiteX4" fmla="*/ 0 w 678001"/>
              <a:gd name="connsiteY4" fmla="*/ 667552 h 978658"/>
              <a:gd name="connsiteX0" fmla="*/ 0 w 678001"/>
              <a:gd name="connsiteY0" fmla="*/ 667552 h 977179"/>
              <a:gd name="connsiteX1" fmla="*/ 207737 w 678001"/>
              <a:gd name="connsiteY1" fmla="*/ 0 h 977179"/>
              <a:gd name="connsiteX2" fmla="*/ 622998 w 678001"/>
              <a:gd name="connsiteY2" fmla="*/ 386198 h 977179"/>
              <a:gd name="connsiteX3" fmla="*/ 605414 w 678001"/>
              <a:gd name="connsiteY3" fmla="*/ 971515 h 977179"/>
              <a:gd name="connsiteX4" fmla="*/ 0 w 678001"/>
              <a:gd name="connsiteY4" fmla="*/ 667552 h 977179"/>
              <a:gd name="connsiteX0" fmla="*/ 0 w 678001"/>
              <a:gd name="connsiteY0" fmla="*/ 667552 h 977179"/>
              <a:gd name="connsiteX1" fmla="*/ 207737 w 678001"/>
              <a:gd name="connsiteY1" fmla="*/ 0 h 977179"/>
              <a:gd name="connsiteX2" fmla="*/ 622998 w 678001"/>
              <a:gd name="connsiteY2" fmla="*/ 386198 h 977179"/>
              <a:gd name="connsiteX3" fmla="*/ 605414 w 678001"/>
              <a:gd name="connsiteY3" fmla="*/ 971515 h 977179"/>
              <a:gd name="connsiteX4" fmla="*/ 0 w 678001"/>
              <a:gd name="connsiteY4" fmla="*/ 667552 h 977179"/>
              <a:gd name="connsiteX0" fmla="*/ 0 w 678001"/>
              <a:gd name="connsiteY0" fmla="*/ 667552 h 971515"/>
              <a:gd name="connsiteX1" fmla="*/ 207737 w 678001"/>
              <a:gd name="connsiteY1" fmla="*/ 0 h 971515"/>
              <a:gd name="connsiteX2" fmla="*/ 622998 w 678001"/>
              <a:gd name="connsiteY2" fmla="*/ 386198 h 971515"/>
              <a:gd name="connsiteX3" fmla="*/ 605414 w 678001"/>
              <a:gd name="connsiteY3" fmla="*/ 971515 h 971515"/>
              <a:gd name="connsiteX4" fmla="*/ 0 w 678001"/>
              <a:gd name="connsiteY4" fmla="*/ 667552 h 971515"/>
              <a:gd name="connsiteX0" fmla="*/ 0 w 688232"/>
              <a:gd name="connsiteY0" fmla="*/ 667552 h 971515"/>
              <a:gd name="connsiteX1" fmla="*/ 207737 w 688232"/>
              <a:gd name="connsiteY1" fmla="*/ 0 h 971515"/>
              <a:gd name="connsiteX2" fmla="*/ 642048 w 688232"/>
              <a:gd name="connsiteY2" fmla="*/ 379848 h 971515"/>
              <a:gd name="connsiteX3" fmla="*/ 605414 w 688232"/>
              <a:gd name="connsiteY3" fmla="*/ 971515 h 971515"/>
              <a:gd name="connsiteX4" fmla="*/ 0 w 688232"/>
              <a:gd name="connsiteY4" fmla="*/ 667552 h 971515"/>
              <a:gd name="connsiteX0" fmla="*/ 0 w 681882"/>
              <a:gd name="connsiteY0" fmla="*/ 683427 h 971515"/>
              <a:gd name="connsiteX1" fmla="*/ 201387 w 681882"/>
              <a:gd name="connsiteY1" fmla="*/ 0 h 971515"/>
              <a:gd name="connsiteX2" fmla="*/ 635698 w 681882"/>
              <a:gd name="connsiteY2" fmla="*/ 379848 h 971515"/>
              <a:gd name="connsiteX3" fmla="*/ 599064 w 681882"/>
              <a:gd name="connsiteY3" fmla="*/ 971515 h 971515"/>
              <a:gd name="connsiteX4" fmla="*/ 0 w 681882"/>
              <a:gd name="connsiteY4" fmla="*/ 683427 h 971515"/>
              <a:gd name="connsiteX0" fmla="*/ 0 w 681882"/>
              <a:gd name="connsiteY0" fmla="*/ 683427 h 971515"/>
              <a:gd name="connsiteX1" fmla="*/ 201387 w 681882"/>
              <a:gd name="connsiteY1" fmla="*/ 0 h 971515"/>
              <a:gd name="connsiteX2" fmla="*/ 635698 w 681882"/>
              <a:gd name="connsiteY2" fmla="*/ 379848 h 971515"/>
              <a:gd name="connsiteX3" fmla="*/ 599064 w 681882"/>
              <a:gd name="connsiteY3" fmla="*/ 971515 h 971515"/>
              <a:gd name="connsiteX4" fmla="*/ 0 w 681882"/>
              <a:gd name="connsiteY4" fmla="*/ 683427 h 971515"/>
              <a:gd name="connsiteX0" fmla="*/ 0 w 683453"/>
              <a:gd name="connsiteY0" fmla="*/ 683427 h 984215"/>
              <a:gd name="connsiteX1" fmla="*/ 201387 w 683453"/>
              <a:gd name="connsiteY1" fmla="*/ 0 h 984215"/>
              <a:gd name="connsiteX2" fmla="*/ 635698 w 683453"/>
              <a:gd name="connsiteY2" fmla="*/ 379848 h 984215"/>
              <a:gd name="connsiteX3" fmla="*/ 602239 w 683453"/>
              <a:gd name="connsiteY3" fmla="*/ 984215 h 984215"/>
              <a:gd name="connsiteX4" fmla="*/ 0 w 683453"/>
              <a:gd name="connsiteY4" fmla="*/ 683427 h 984215"/>
              <a:gd name="connsiteX0" fmla="*/ 0 w 661013"/>
              <a:gd name="connsiteY0" fmla="*/ 683427 h 737992"/>
              <a:gd name="connsiteX1" fmla="*/ 201387 w 661013"/>
              <a:gd name="connsiteY1" fmla="*/ 0 h 737992"/>
              <a:gd name="connsiteX2" fmla="*/ 635698 w 661013"/>
              <a:gd name="connsiteY2" fmla="*/ 379848 h 737992"/>
              <a:gd name="connsiteX3" fmla="*/ 545089 w 661013"/>
              <a:gd name="connsiteY3" fmla="*/ 727040 h 737992"/>
              <a:gd name="connsiteX4" fmla="*/ 0 w 661013"/>
              <a:gd name="connsiteY4" fmla="*/ 683427 h 737992"/>
              <a:gd name="connsiteX0" fmla="*/ 0 w 693688"/>
              <a:gd name="connsiteY0" fmla="*/ 683427 h 977865"/>
              <a:gd name="connsiteX1" fmla="*/ 201387 w 693688"/>
              <a:gd name="connsiteY1" fmla="*/ 0 h 977865"/>
              <a:gd name="connsiteX2" fmla="*/ 635698 w 693688"/>
              <a:gd name="connsiteY2" fmla="*/ 379848 h 977865"/>
              <a:gd name="connsiteX3" fmla="*/ 621289 w 693688"/>
              <a:gd name="connsiteY3" fmla="*/ 977865 h 977865"/>
              <a:gd name="connsiteX4" fmla="*/ 0 w 693688"/>
              <a:gd name="connsiteY4" fmla="*/ 683427 h 977865"/>
              <a:gd name="connsiteX0" fmla="*/ 0 w 692486"/>
              <a:gd name="connsiteY0" fmla="*/ 683427 h 977865"/>
              <a:gd name="connsiteX1" fmla="*/ 201387 w 692486"/>
              <a:gd name="connsiteY1" fmla="*/ 0 h 977865"/>
              <a:gd name="connsiteX2" fmla="*/ 635698 w 692486"/>
              <a:gd name="connsiteY2" fmla="*/ 379848 h 977865"/>
              <a:gd name="connsiteX3" fmla="*/ 621289 w 692486"/>
              <a:gd name="connsiteY3" fmla="*/ 977865 h 977865"/>
              <a:gd name="connsiteX4" fmla="*/ 0 w 692486"/>
              <a:gd name="connsiteY4" fmla="*/ 683427 h 97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486" h="977865">
                <a:moveTo>
                  <a:pt x="0" y="683427"/>
                </a:moveTo>
                <a:cubicBezTo>
                  <a:pt x="55266" y="455665"/>
                  <a:pt x="170579" y="88167"/>
                  <a:pt x="201387" y="0"/>
                </a:cubicBezTo>
                <a:cubicBezTo>
                  <a:pt x="330620" y="7083"/>
                  <a:pt x="565714" y="216870"/>
                  <a:pt x="635698" y="379848"/>
                </a:cubicBezTo>
                <a:cubicBezTo>
                  <a:pt x="705682" y="542826"/>
                  <a:pt x="721947" y="823023"/>
                  <a:pt x="621289" y="977865"/>
                </a:cubicBezTo>
                <a:cubicBezTo>
                  <a:pt x="612706" y="970782"/>
                  <a:pt x="194163" y="777351"/>
                  <a:pt x="0" y="683427"/>
                </a:cubicBezTo>
                <a:close/>
              </a:path>
            </a:pathLst>
          </a:cu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6" name="Ellipse 25">
            <a:extLst>
              <a:ext uri="{FF2B5EF4-FFF2-40B4-BE49-F238E27FC236}">
                <a16:creationId xmlns:a16="http://schemas.microsoft.com/office/drawing/2014/main" id="{177B10B6-400A-E34D-9D70-518F11BAD6BC}"/>
              </a:ext>
            </a:extLst>
          </p:cNvPr>
          <p:cNvSpPr/>
          <p:nvPr/>
        </p:nvSpPr>
        <p:spPr>
          <a:xfrm>
            <a:off x="1532983" y="2193131"/>
            <a:ext cx="811337" cy="704850"/>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782" h="939800">
                <a:moveTo>
                  <a:pt x="0" y="465721"/>
                </a:moveTo>
                <a:lnTo>
                  <a:pt x="981798" y="0"/>
                </a:lnTo>
                <a:cubicBezTo>
                  <a:pt x="1025143" y="97923"/>
                  <a:pt x="1088596" y="297975"/>
                  <a:pt x="1081188" y="449846"/>
                </a:cubicBezTo>
                <a:cubicBezTo>
                  <a:pt x="1073780" y="601717"/>
                  <a:pt x="1056551" y="788847"/>
                  <a:pt x="962748" y="939800"/>
                </a:cubicBezTo>
                <a:lnTo>
                  <a:pt x="0" y="465721"/>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cxnSp>
        <p:nvCxnSpPr>
          <p:cNvPr id="29" name="Connecteur droit 28">
            <a:extLst>
              <a:ext uri="{FF2B5EF4-FFF2-40B4-BE49-F238E27FC236}">
                <a16:creationId xmlns:a16="http://schemas.microsoft.com/office/drawing/2014/main" id="{FD69F414-2E52-AA44-8995-A388C58DD3F2}"/>
              </a:ext>
            </a:extLst>
          </p:cNvPr>
          <p:cNvCxnSpPr>
            <a:cxnSpLocks/>
          </p:cNvCxnSpPr>
          <p:nvPr/>
        </p:nvCxnSpPr>
        <p:spPr>
          <a:xfrm flipV="1">
            <a:off x="2274094" y="2024063"/>
            <a:ext cx="1364456" cy="164307"/>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30" name="Connecteur droit 29">
            <a:extLst>
              <a:ext uri="{FF2B5EF4-FFF2-40B4-BE49-F238E27FC236}">
                <a16:creationId xmlns:a16="http://schemas.microsoft.com/office/drawing/2014/main" id="{BFEC75BE-5000-184B-98C7-100DCA08B9FE}"/>
              </a:ext>
            </a:extLst>
          </p:cNvPr>
          <p:cNvCxnSpPr>
            <a:cxnSpLocks/>
            <a:stCxn id="26" idx="3"/>
            <a:endCxn id="20" idx="5"/>
          </p:cNvCxnSpPr>
          <p:nvPr/>
        </p:nvCxnSpPr>
        <p:spPr>
          <a:xfrm>
            <a:off x="2255044" y="2897981"/>
            <a:ext cx="1376581" cy="184968"/>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34" name="ZoneTexte 33">
            <a:extLst>
              <a:ext uri="{FF2B5EF4-FFF2-40B4-BE49-F238E27FC236}">
                <a16:creationId xmlns:a16="http://schemas.microsoft.com/office/drawing/2014/main" id="{4C113E6D-87FB-3042-8A88-2A1F40793369}"/>
              </a:ext>
            </a:extLst>
          </p:cNvPr>
          <p:cNvSpPr txBox="1"/>
          <p:nvPr/>
        </p:nvSpPr>
        <p:spPr>
          <a:xfrm>
            <a:off x="553072" y="1408603"/>
            <a:ext cx="1082730" cy="323165"/>
          </a:xfrm>
          <a:prstGeom prst="rect">
            <a:avLst/>
          </a:prstGeom>
          <a:noFill/>
        </p:spPr>
        <p:txBody>
          <a:bodyPr wrap="square" rtlCol="0">
            <a:spAutoFit/>
          </a:bodyPr>
          <a:lstStyle/>
          <a:p>
            <a:pPr defTabSz="685800"/>
            <a:r>
              <a:rPr lang="fr-FR" sz="1500" dirty="0">
                <a:solidFill>
                  <a:prstClr val="black"/>
                </a:solidFill>
              </a:rPr>
              <a:t>N=1566</a:t>
            </a:r>
          </a:p>
        </p:txBody>
      </p:sp>
      <p:sp>
        <p:nvSpPr>
          <p:cNvPr id="35" name="ZoneTexte 34">
            <a:extLst>
              <a:ext uri="{FF2B5EF4-FFF2-40B4-BE49-F238E27FC236}">
                <a16:creationId xmlns:a16="http://schemas.microsoft.com/office/drawing/2014/main" id="{B0C5C91E-DFC1-7A45-87D3-E27008BB6158}"/>
              </a:ext>
            </a:extLst>
          </p:cNvPr>
          <p:cNvSpPr txBox="1"/>
          <p:nvPr/>
        </p:nvSpPr>
        <p:spPr>
          <a:xfrm>
            <a:off x="3349301" y="1612890"/>
            <a:ext cx="1086451" cy="253916"/>
          </a:xfrm>
          <a:prstGeom prst="rect">
            <a:avLst/>
          </a:prstGeom>
          <a:noFill/>
        </p:spPr>
        <p:txBody>
          <a:bodyPr wrap="square" rtlCol="0">
            <a:spAutoFit/>
          </a:bodyPr>
          <a:lstStyle/>
          <a:p>
            <a:pPr algn="ctr" defTabSz="685800"/>
            <a:r>
              <a:rPr lang="fr-FR" sz="1050" dirty="0">
                <a:solidFill>
                  <a:prstClr val="white">
                    <a:lumMod val="50000"/>
                  </a:prstClr>
                </a:solidFill>
              </a:rPr>
              <a:t>p&lt;0,0001</a:t>
            </a:r>
          </a:p>
        </p:txBody>
      </p:sp>
      <p:sp>
        <p:nvSpPr>
          <p:cNvPr id="36" name="ZoneTexte 35">
            <a:extLst>
              <a:ext uri="{FF2B5EF4-FFF2-40B4-BE49-F238E27FC236}">
                <a16:creationId xmlns:a16="http://schemas.microsoft.com/office/drawing/2014/main" id="{D531CD0A-71AC-1E48-A147-76F6C776324E}"/>
              </a:ext>
            </a:extLst>
          </p:cNvPr>
          <p:cNvSpPr txBox="1"/>
          <p:nvPr/>
        </p:nvSpPr>
        <p:spPr>
          <a:xfrm>
            <a:off x="690431" y="1898607"/>
            <a:ext cx="1282649" cy="577081"/>
          </a:xfrm>
          <a:prstGeom prst="rect">
            <a:avLst/>
          </a:prstGeom>
          <a:noFill/>
        </p:spPr>
        <p:txBody>
          <a:bodyPr wrap="square" rtlCol="0">
            <a:spAutoFit/>
          </a:bodyPr>
          <a:lstStyle/>
          <a:p>
            <a:pPr algn="ctr" defTabSz="685800"/>
            <a:r>
              <a:rPr lang="fr-FR" sz="1050" b="1" dirty="0">
                <a:solidFill>
                  <a:prstClr val="white"/>
                </a:solidFill>
              </a:rPr>
              <a:t>CONCORDANCE</a:t>
            </a:r>
          </a:p>
          <a:p>
            <a:pPr algn="ctr" defTabSz="685800"/>
            <a:r>
              <a:rPr lang="fr-FR" sz="1050" b="1" dirty="0">
                <a:solidFill>
                  <a:prstClr val="white"/>
                </a:solidFill>
              </a:rPr>
              <a:t>85,8%</a:t>
            </a:r>
          </a:p>
          <a:p>
            <a:pPr algn="ctr" defTabSz="685800"/>
            <a:r>
              <a:rPr lang="fr-FR" sz="1050" b="1" dirty="0">
                <a:solidFill>
                  <a:prstClr val="white"/>
                </a:solidFill>
              </a:rPr>
              <a:t>(1344)</a:t>
            </a:r>
          </a:p>
        </p:txBody>
      </p:sp>
      <p:sp>
        <p:nvSpPr>
          <p:cNvPr id="37" name="ZoneTexte 36">
            <a:extLst>
              <a:ext uri="{FF2B5EF4-FFF2-40B4-BE49-F238E27FC236}">
                <a16:creationId xmlns:a16="http://schemas.microsoft.com/office/drawing/2014/main" id="{1AEAB37A-5D17-EB49-B5E0-C8B296EEB1CD}"/>
              </a:ext>
            </a:extLst>
          </p:cNvPr>
          <p:cNvSpPr txBox="1"/>
          <p:nvPr/>
        </p:nvSpPr>
        <p:spPr>
          <a:xfrm>
            <a:off x="808065" y="2821709"/>
            <a:ext cx="636612" cy="415498"/>
          </a:xfrm>
          <a:prstGeom prst="rect">
            <a:avLst/>
          </a:prstGeom>
          <a:noFill/>
        </p:spPr>
        <p:txBody>
          <a:bodyPr wrap="square" rtlCol="0">
            <a:spAutoFit/>
          </a:bodyPr>
          <a:lstStyle/>
          <a:p>
            <a:pPr algn="ctr" defTabSz="685800"/>
            <a:r>
              <a:rPr lang="fr-FR" sz="1050" b="1" dirty="0">
                <a:solidFill>
                  <a:prstClr val="white"/>
                </a:solidFill>
              </a:rPr>
              <a:t>HR+</a:t>
            </a:r>
          </a:p>
          <a:p>
            <a:pPr algn="ctr" defTabSz="685800"/>
            <a:r>
              <a:rPr lang="fr-FR" sz="1050" b="1" dirty="0">
                <a:solidFill>
                  <a:prstClr val="white"/>
                </a:solidFill>
              </a:rPr>
              <a:t>69,2%</a:t>
            </a:r>
          </a:p>
        </p:txBody>
      </p:sp>
      <p:sp>
        <p:nvSpPr>
          <p:cNvPr id="38" name="ZoneTexte 37">
            <a:extLst>
              <a:ext uri="{FF2B5EF4-FFF2-40B4-BE49-F238E27FC236}">
                <a16:creationId xmlns:a16="http://schemas.microsoft.com/office/drawing/2014/main" id="{B001C0EC-D41E-544F-A73B-D4F00F073D35}"/>
              </a:ext>
            </a:extLst>
          </p:cNvPr>
          <p:cNvSpPr txBox="1"/>
          <p:nvPr/>
        </p:nvSpPr>
        <p:spPr>
          <a:xfrm>
            <a:off x="1362368" y="2821709"/>
            <a:ext cx="636612" cy="415498"/>
          </a:xfrm>
          <a:prstGeom prst="rect">
            <a:avLst/>
          </a:prstGeom>
          <a:noFill/>
        </p:spPr>
        <p:txBody>
          <a:bodyPr wrap="square" rtlCol="0">
            <a:spAutoFit/>
          </a:bodyPr>
          <a:lstStyle/>
          <a:p>
            <a:pPr algn="ctr" defTabSz="685800"/>
            <a:r>
              <a:rPr lang="fr-FR" sz="1050" b="1" dirty="0">
                <a:solidFill>
                  <a:prstClr val="white"/>
                </a:solidFill>
              </a:rPr>
              <a:t>HR-</a:t>
            </a:r>
          </a:p>
          <a:p>
            <a:pPr algn="ctr" defTabSz="685800"/>
            <a:r>
              <a:rPr lang="fr-FR" sz="1050" b="1" dirty="0">
                <a:solidFill>
                  <a:prstClr val="white"/>
                </a:solidFill>
              </a:rPr>
              <a:t>16,6%</a:t>
            </a:r>
          </a:p>
        </p:txBody>
      </p:sp>
      <p:sp>
        <p:nvSpPr>
          <p:cNvPr id="42" name="ZoneTexte 41">
            <a:extLst>
              <a:ext uri="{FF2B5EF4-FFF2-40B4-BE49-F238E27FC236}">
                <a16:creationId xmlns:a16="http://schemas.microsoft.com/office/drawing/2014/main" id="{591FCF8D-A682-5E44-8AE4-0DB7E46E1DB8}"/>
              </a:ext>
            </a:extLst>
          </p:cNvPr>
          <p:cNvSpPr txBox="1"/>
          <p:nvPr/>
        </p:nvSpPr>
        <p:spPr>
          <a:xfrm>
            <a:off x="2109002" y="2375419"/>
            <a:ext cx="1282649" cy="577081"/>
          </a:xfrm>
          <a:prstGeom prst="rect">
            <a:avLst/>
          </a:prstGeom>
          <a:noFill/>
        </p:spPr>
        <p:txBody>
          <a:bodyPr wrap="square" rtlCol="0">
            <a:spAutoFit/>
          </a:bodyPr>
          <a:lstStyle/>
          <a:p>
            <a:pPr algn="ctr" defTabSz="685800"/>
            <a:r>
              <a:rPr lang="fr-FR" sz="1050" b="1" dirty="0">
                <a:solidFill>
                  <a:srgbClr val="CC3300"/>
                </a:solidFill>
              </a:rPr>
              <a:t>DISCORDANCE</a:t>
            </a:r>
          </a:p>
          <a:p>
            <a:pPr algn="ctr" defTabSz="685800"/>
            <a:r>
              <a:rPr lang="fr-FR" sz="1050" b="1" dirty="0">
                <a:solidFill>
                  <a:srgbClr val="CC3300"/>
                </a:solidFill>
              </a:rPr>
              <a:t>14,2%</a:t>
            </a:r>
          </a:p>
          <a:p>
            <a:pPr algn="ctr" defTabSz="685800"/>
            <a:r>
              <a:rPr lang="fr-FR" sz="1050" b="1" dirty="0">
                <a:solidFill>
                  <a:prstClr val="black"/>
                </a:solidFill>
              </a:rPr>
              <a:t>(222)</a:t>
            </a:r>
          </a:p>
        </p:txBody>
      </p:sp>
      <p:sp>
        <p:nvSpPr>
          <p:cNvPr id="43" name="ZoneTexte 42">
            <a:extLst>
              <a:ext uri="{FF2B5EF4-FFF2-40B4-BE49-F238E27FC236}">
                <a16:creationId xmlns:a16="http://schemas.microsoft.com/office/drawing/2014/main" id="{49DCD688-73F4-D440-850B-D13323F27426}"/>
              </a:ext>
            </a:extLst>
          </p:cNvPr>
          <p:cNvSpPr txBox="1"/>
          <p:nvPr/>
        </p:nvSpPr>
        <p:spPr>
          <a:xfrm>
            <a:off x="3333069" y="2607478"/>
            <a:ext cx="636612" cy="415498"/>
          </a:xfrm>
          <a:prstGeom prst="rect">
            <a:avLst/>
          </a:prstGeom>
          <a:noFill/>
        </p:spPr>
        <p:txBody>
          <a:bodyPr wrap="square" rtlCol="0">
            <a:spAutoFit/>
          </a:bodyPr>
          <a:lstStyle/>
          <a:p>
            <a:pPr algn="ctr" defTabSz="685800"/>
            <a:r>
              <a:rPr lang="fr-FR" sz="1050" b="1" dirty="0">
                <a:solidFill>
                  <a:prstClr val="white"/>
                </a:solidFill>
              </a:rPr>
              <a:t>LOSS</a:t>
            </a:r>
          </a:p>
          <a:p>
            <a:pPr algn="ctr" defTabSz="685800"/>
            <a:r>
              <a:rPr lang="fr-FR" sz="1050" b="1" dirty="0">
                <a:solidFill>
                  <a:prstClr val="white"/>
                </a:solidFill>
              </a:rPr>
              <a:t>72,5%</a:t>
            </a:r>
          </a:p>
        </p:txBody>
      </p:sp>
      <p:sp>
        <p:nvSpPr>
          <p:cNvPr id="44" name="ZoneTexte 43">
            <a:extLst>
              <a:ext uri="{FF2B5EF4-FFF2-40B4-BE49-F238E27FC236}">
                <a16:creationId xmlns:a16="http://schemas.microsoft.com/office/drawing/2014/main" id="{8FCA35BD-EE5D-CB46-A1D8-5B90944FC96F}"/>
              </a:ext>
            </a:extLst>
          </p:cNvPr>
          <p:cNvSpPr txBox="1"/>
          <p:nvPr/>
        </p:nvSpPr>
        <p:spPr>
          <a:xfrm>
            <a:off x="3668141" y="2214986"/>
            <a:ext cx="636612" cy="415498"/>
          </a:xfrm>
          <a:prstGeom prst="rect">
            <a:avLst/>
          </a:prstGeom>
          <a:noFill/>
        </p:spPr>
        <p:txBody>
          <a:bodyPr wrap="square" rtlCol="0">
            <a:spAutoFit/>
          </a:bodyPr>
          <a:lstStyle/>
          <a:p>
            <a:pPr algn="ctr" defTabSz="685800"/>
            <a:r>
              <a:rPr lang="fr-FR" sz="1050" b="1" dirty="0">
                <a:solidFill>
                  <a:prstClr val="white"/>
                </a:solidFill>
              </a:rPr>
              <a:t>GAIN</a:t>
            </a:r>
          </a:p>
          <a:p>
            <a:pPr algn="ctr" defTabSz="685800"/>
            <a:r>
              <a:rPr lang="fr-FR" sz="1050" b="1" dirty="0">
                <a:solidFill>
                  <a:prstClr val="white"/>
                </a:solidFill>
              </a:rPr>
              <a:t>27,5%</a:t>
            </a:r>
          </a:p>
        </p:txBody>
      </p:sp>
      <p:sp>
        <p:nvSpPr>
          <p:cNvPr id="46" name="Rectangle à coins arrondis 7">
            <a:extLst>
              <a:ext uri="{FF2B5EF4-FFF2-40B4-BE49-F238E27FC236}">
                <a16:creationId xmlns:a16="http://schemas.microsoft.com/office/drawing/2014/main" id="{67F67FAB-87D1-B14F-A789-2CD05D3653DD}"/>
              </a:ext>
            </a:extLst>
          </p:cNvPr>
          <p:cNvSpPr/>
          <p:nvPr/>
        </p:nvSpPr>
        <p:spPr>
          <a:xfrm>
            <a:off x="472190" y="1399707"/>
            <a:ext cx="3856220" cy="204615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1350">
              <a:solidFill>
                <a:prstClr val="white"/>
              </a:solidFill>
              <a:latin typeface="Arial" panose="020B0604020202020204" pitchFamily="34" charset="0"/>
              <a:cs typeface="Arial" panose="020B0604020202020204" pitchFamily="34" charset="0"/>
            </a:endParaRPr>
          </a:p>
        </p:txBody>
      </p:sp>
      <p:sp>
        <p:nvSpPr>
          <p:cNvPr id="47" name="Ellipse 12">
            <a:extLst>
              <a:ext uri="{FF2B5EF4-FFF2-40B4-BE49-F238E27FC236}">
                <a16:creationId xmlns:a16="http://schemas.microsoft.com/office/drawing/2014/main" id="{F6CA4430-FDF9-9B4F-B2EB-8874E5281ACE}"/>
              </a:ext>
            </a:extLst>
          </p:cNvPr>
          <p:cNvSpPr/>
          <p:nvPr/>
        </p:nvSpPr>
        <p:spPr>
          <a:xfrm>
            <a:off x="4852145" y="1695665"/>
            <a:ext cx="1601550" cy="1694232"/>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29 w 2068852"/>
              <a:gd name="connsiteY0" fmla="*/ 1105051 h 2205053"/>
              <a:gd name="connsiteX1" fmla="*/ 1044740 w 2068852"/>
              <a:gd name="connsiteY1" fmla="*/ 50 h 2205053"/>
              <a:gd name="connsiteX2" fmla="*/ 2063504 w 2068852"/>
              <a:gd name="connsiteY2" fmla="*/ 623047 h 2205053"/>
              <a:gd name="connsiteX3" fmla="*/ 1068145 w 2068852"/>
              <a:gd name="connsiteY3" fmla="*/ 1115809 h 2205053"/>
              <a:gd name="connsiteX4" fmla="*/ 2068527 w 2068852"/>
              <a:gd name="connsiteY4" fmla="*/ 1607787 h 2205053"/>
              <a:gd name="connsiteX5" fmla="*/ 1100006 w 2068852"/>
              <a:gd name="connsiteY5" fmla="*/ 2205028 h 2205053"/>
              <a:gd name="connsiteX6" fmla="*/ 29 w 2068852"/>
              <a:gd name="connsiteY6" fmla="*/ 1105051 h 2205053"/>
              <a:gd name="connsiteX0" fmla="*/ 19 w 2113748"/>
              <a:gd name="connsiteY0" fmla="*/ 1107838 h 2207840"/>
              <a:gd name="connsiteX1" fmla="*/ 1044730 w 2113748"/>
              <a:gd name="connsiteY1" fmla="*/ 2837 h 2207840"/>
              <a:gd name="connsiteX2" fmla="*/ 2113697 w 2113748"/>
              <a:gd name="connsiteY2" fmla="*/ 812300 h 2207840"/>
              <a:gd name="connsiteX3" fmla="*/ 1068135 w 2113748"/>
              <a:gd name="connsiteY3" fmla="*/ 1118596 h 2207840"/>
              <a:gd name="connsiteX4" fmla="*/ 2068517 w 2113748"/>
              <a:gd name="connsiteY4" fmla="*/ 1610574 h 2207840"/>
              <a:gd name="connsiteX5" fmla="*/ 1099996 w 2113748"/>
              <a:gd name="connsiteY5" fmla="*/ 2207815 h 2207840"/>
              <a:gd name="connsiteX6" fmla="*/ 19 w 2113748"/>
              <a:gd name="connsiteY6" fmla="*/ 1107838 h 2207840"/>
              <a:gd name="connsiteX0" fmla="*/ 19 w 2113748"/>
              <a:gd name="connsiteY0" fmla="*/ 1109862 h 2209864"/>
              <a:gd name="connsiteX1" fmla="*/ 1044730 w 2113748"/>
              <a:gd name="connsiteY1" fmla="*/ 4861 h 2209864"/>
              <a:gd name="connsiteX2" fmla="*/ 2113697 w 2113748"/>
              <a:gd name="connsiteY2" fmla="*/ 814324 h 2209864"/>
              <a:gd name="connsiteX3" fmla="*/ 1068135 w 2113748"/>
              <a:gd name="connsiteY3" fmla="*/ 1120620 h 2209864"/>
              <a:gd name="connsiteX4" fmla="*/ 2068517 w 2113748"/>
              <a:gd name="connsiteY4" fmla="*/ 1612598 h 2209864"/>
              <a:gd name="connsiteX5" fmla="*/ 1099996 w 2113748"/>
              <a:gd name="connsiteY5" fmla="*/ 2209839 h 2209864"/>
              <a:gd name="connsiteX6" fmla="*/ 19 w 2113748"/>
              <a:gd name="connsiteY6" fmla="*/ 1109862 h 2209864"/>
              <a:gd name="connsiteX0" fmla="*/ 129 w 2113858"/>
              <a:gd name="connsiteY0" fmla="*/ 1134667 h 2234669"/>
              <a:gd name="connsiteX1" fmla="*/ 1034082 w 2113858"/>
              <a:gd name="connsiteY1" fmla="*/ 4565 h 2234669"/>
              <a:gd name="connsiteX2" fmla="*/ 2113807 w 2113858"/>
              <a:gd name="connsiteY2" fmla="*/ 839129 h 2234669"/>
              <a:gd name="connsiteX3" fmla="*/ 1068245 w 2113858"/>
              <a:gd name="connsiteY3" fmla="*/ 1145425 h 2234669"/>
              <a:gd name="connsiteX4" fmla="*/ 2068627 w 2113858"/>
              <a:gd name="connsiteY4" fmla="*/ 1637403 h 2234669"/>
              <a:gd name="connsiteX5" fmla="*/ 1100106 w 2113858"/>
              <a:gd name="connsiteY5" fmla="*/ 2234644 h 2234669"/>
              <a:gd name="connsiteX6" fmla="*/ 129 w 2113858"/>
              <a:gd name="connsiteY6" fmla="*/ 1134667 h 2234669"/>
              <a:gd name="connsiteX0" fmla="*/ 183 w 2113912"/>
              <a:gd name="connsiteY0" fmla="*/ 1130194 h 2230196"/>
              <a:gd name="connsiteX1" fmla="*/ 1034136 w 2113912"/>
              <a:gd name="connsiteY1" fmla="*/ 92 h 2230196"/>
              <a:gd name="connsiteX2" fmla="*/ 2113861 w 2113912"/>
              <a:gd name="connsiteY2" fmla="*/ 834656 h 2230196"/>
              <a:gd name="connsiteX3" fmla="*/ 1068299 w 2113912"/>
              <a:gd name="connsiteY3" fmla="*/ 1140952 h 2230196"/>
              <a:gd name="connsiteX4" fmla="*/ 2068681 w 2113912"/>
              <a:gd name="connsiteY4" fmla="*/ 1632930 h 2230196"/>
              <a:gd name="connsiteX5" fmla="*/ 1100160 w 2113912"/>
              <a:gd name="connsiteY5" fmla="*/ 2230171 h 2230196"/>
              <a:gd name="connsiteX6" fmla="*/ 183 w 2113912"/>
              <a:gd name="connsiteY6" fmla="*/ 1130194 h 2230196"/>
              <a:gd name="connsiteX0" fmla="*/ 126 w 2135370"/>
              <a:gd name="connsiteY0" fmla="*/ 1153096 h 2245519"/>
              <a:gd name="connsiteX1" fmla="*/ 1055594 w 2135370"/>
              <a:gd name="connsiteY1" fmla="*/ 5065 h 2245519"/>
              <a:gd name="connsiteX2" fmla="*/ 2135319 w 2135370"/>
              <a:gd name="connsiteY2" fmla="*/ 839629 h 2245519"/>
              <a:gd name="connsiteX3" fmla="*/ 1089757 w 2135370"/>
              <a:gd name="connsiteY3" fmla="*/ 1145925 h 2245519"/>
              <a:gd name="connsiteX4" fmla="*/ 2090139 w 2135370"/>
              <a:gd name="connsiteY4" fmla="*/ 1637903 h 2245519"/>
              <a:gd name="connsiteX5" fmla="*/ 1121618 w 2135370"/>
              <a:gd name="connsiteY5" fmla="*/ 2235144 h 2245519"/>
              <a:gd name="connsiteX6" fmla="*/ 126 w 2135370"/>
              <a:gd name="connsiteY6" fmla="*/ 1153096 h 2245519"/>
              <a:gd name="connsiteX0" fmla="*/ 737 w 2135981"/>
              <a:gd name="connsiteY0" fmla="*/ 1153096 h 2245519"/>
              <a:gd name="connsiteX1" fmla="*/ 1056205 w 2135981"/>
              <a:gd name="connsiteY1" fmla="*/ 5065 h 2245519"/>
              <a:gd name="connsiteX2" fmla="*/ 2135930 w 2135981"/>
              <a:gd name="connsiteY2" fmla="*/ 839629 h 2245519"/>
              <a:gd name="connsiteX3" fmla="*/ 1090368 w 2135981"/>
              <a:gd name="connsiteY3" fmla="*/ 1145925 h 2245519"/>
              <a:gd name="connsiteX4" fmla="*/ 2090750 w 2135981"/>
              <a:gd name="connsiteY4" fmla="*/ 1637903 h 2245519"/>
              <a:gd name="connsiteX5" fmla="*/ 1122229 w 2135981"/>
              <a:gd name="connsiteY5" fmla="*/ 2235144 h 2245519"/>
              <a:gd name="connsiteX6" fmla="*/ 737 w 2135981"/>
              <a:gd name="connsiteY6" fmla="*/ 1153096 h 2245519"/>
              <a:gd name="connsiteX0" fmla="*/ 17 w 2135261"/>
              <a:gd name="connsiteY0" fmla="*/ 1153096 h 2273622"/>
              <a:gd name="connsiteX1" fmla="*/ 1055485 w 2135261"/>
              <a:gd name="connsiteY1" fmla="*/ 5065 h 2273622"/>
              <a:gd name="connsiteX2" fmla="*/ 2135210 w 2135261"/>
              <a:gd name="connsiteY2" fmla="*/ 839629 h 2273622"/>
              <a:gd name="connsiteX3" fmla="*/ 1089648 w 2135261"/>
              <a:gd name="connsiteY3" fmla="*/ 1145925 h 2273622"/>
              <a:gd name="connsiteX4" fmla="*/ 2090030 w 2135261"/>
              <a:gd name="connsiteY4" fmla="*/ 1637903 h 2273622"/>
              <a:gd name="connsiteX5" fmla="*/ 1031862 w 2135261"/>
              <a:gd name="connsiteY5" fmla="*/ 2263831 h 2273622"/>
              <a:gd name="connsiteX6" fmla="*/ 17 w 2135261"/>
              <a:gd name="connsiteY6" fmla="*/ 1153096 h 2273622"/>
              <a:gd name="connsiteX0" fmla="*/ 30 w 2135274"/>
              <a:gd name="connsiteY0" fmla="*/ 1153096 h 2263996"/>
              <a:gd name="connsiteX1" fmla="*/ 1055498 w 2135274"/>
              <a:gd name="connsiteY1" fmla="*/ 5065 h 2263996"/>
              <a:gd name="connsiteX2" fmla="*/ 2135223 w 2135274"/>
              <a:gd name="connsiteY2" fmla="*/ 839629 h 2263996"/>
              <a:gd name="connsiteX3" fmla="*/ 1089661 w 2135274"/>
              <a:gd name="connsiteY3" fmla="*/ 1145925 h 2263996"/>
              <a:gd name="connsiteX4" fmla="*/ 2090043 w 2135274"/>
              <a:gd name="connsiteY4" fmla="*/ 1637903 h 2263996"/>
              <a:gd name="connsiteX5" fmla="*/ 1031875 w 2135274"/>
              <a:gd name="connsiteY5" fmla="*/ 2263831 h 2263996"/>
              <a:gd name="connsiteX6" fmla="*/ 30 w 2135274"/>
              <a:gd name="connsiteY6" fmla="*/ 1153096 h 2263996"/>
              <a:gd name="connsiteX0" fmla="*/ 18 w 2136952"/>
              <a:gd name="connsiteY0" fmla="*/ 1153096 h 2266304"/>
              <a:gd name="connsiteX1" fmla="*/ 1055486 w 2136952"/>
              <a:gd name="connsiteY1" fmla="*/ 5065 h 2266304"/>
              <a:gd name="connsiteX2" fmla="*/ 2135211 w 2136952"/>
              <a:gd name="connsiteY2" fmla="*/ 839629 h 2266304"/>
              <a:gd name="connsiteX3" fmla="*/ 1089649 w 2136952"/>
              <a:gd name="connsiteY3" fmla="*/ 1145925 h 2266304"/>
              <a:gd name="connsiteX4" fmla="*/ 2136647 w 2136952"/>
              <a:gd name="connsiteY4" fmla="*/ 1429922 h 2266304"/>
              <a:gd name="connsiteX5" fmla="*/ 1031863 w 2136952"/>
              <a:gd name="connsiteY5" fmla="*/ 2263831 h 2266304"/>
              <a:gd name="connsiteX6" fmla="*/ 18 w 2136952"/>
              <a:gd name="connsiteY6" fmla="*/ 1153096 h 2266304"/>
              <a:gd name="connsiteX0" fmla="*/ 18 w 2136657"/>
              <a:gd name="connsiteY0" fmla="*/ 1153096 h 2266304"/>
              <a:gd name="connsiteX1" fmla="*/ 1055486 w 2136657"/>
              <a:gd name="connsiteY1" fmla="*/ 5065 h 2266304"/>
              <a:gd name="connsiteX2" fmla="*/ 2135211 w 2136657"/>
              <a:gd name="connsiteY2" fmla="*/ 839629 h 2266304"/>
              <a:gd name="connsiteX3" fmla="*/ 1089649 w 2136657"/>
              <a:gd name="connsiteY3" fmla="*/ 1145925 h 2266304"/>
              <a:gd name="connsiteX4" fmla="*/ 2136647 w 2136657"/>
              <a:gd name="connsiteY4" fmla="*/ 1429922 h 2266304"/>
              <a:gd name="connsiteX5" fmla="*/ 1031863 w 2136657"/>
              <a:gd name="connsiteY5" fmla="*/ 2263831 h 2266304"/>
              <a:gd name="connsiteX6" fmla="*/ 18 w 2136657"/>
              <a:gd name="connsiteY6" fmla="*/ 1153096 h 2266304"/>
              <a:gd name="connsiteX0" fmla="*/ 18 w 2149644"/>
              <a:gd name="connsiteY0" fmla="*/ 1153096 h 2266304"/>
              <a:gd name="connsiteX1" fmla="*/ 1055486 w 2149644"/>
              <a:gd name="connsiteY1" fmla="*/ 5065 h 2266304"/>
              <a:gd name="connsiteX2" fmla="*/ 2135211 w 2149644"/>
              <a:gd name="connsiteY2" fmla="*/ 839629 h 2266304"/>
              <a:gd name="connsiteX3" fmla="*/ 1089649 w 2149644"/>
              <a:gd name="connsiteY3" fmla="*/ 1145925 h 2266304"/>
              <a:gd name="connsiteX4" fmla="*/ 2136647 w 2149644"/>
              <a:gd name="connsiteY4" fmla="*/ 1429922 h 2266304"/>
              <a:gd name="connsiteX5" fmla="*/ 1031863 w 2149644"/>
              <a:gd name="connsiteY5" fmla="*/ 2263831 h 2266304"/>
              <a:gd name="connsiteX6" fmla="*/ 18 w 2149644"/>
              <a:gd name="connsiteY6" fmla="*/ 1153096 h 2266304"/>
              <a:gd name="connsiteX0" fmla="*/ 18 w 2149644"/>
              <a:gd name="connsiteY0" fmla="*/ 1153096 h 2266304"/>
              <a:gd name="connsiteX1" fmla="*/ 1055486 w 2149644"/>
              <a:gd name="connsiteY1" fmla="*/ 5065 h 2266304"/>
              <a:gd name="connsiteX2" fmla="*/ 2135211 w 2149644"/>
              <a:gd name="connsiteY2" fmla="*/ 839629 h 2266304"/>
              <a:gd name="connsiteX3" fmla="*/ 1089649 w 2149644"/>
              <a:gd name="connsiteY3" fmla="*/ 1145925 h 2266304"/>
              <a:gd name="connsiteX4" fmla="*/ 2136647 w 2149644"/>
              <a:gd name="connsiteY4" fmla="*/ 1429922 h 2266304"/>
              <a:gd name="connsiteX5" fmla="*/ 1031863 w 2149644"/>
              <a:gd name="connsiteY5" fmla="*/ 2263831 h 2266304"/>
              <a:gd name="connsiteX6" fmla="*/ 18 w 2149644"/>
              <a:gd name="connsiteY6" fmla="*/ 1153096 h 2266304"/>
              <a:gd name="connsiteX0" fmla="*/ 18 w 2149644"/>
              <a:gd name="connsiteY0" fmla="*/ 1153096 h 2266304"/>
              <a:gd name="connsiteX1" fmla="*/ 1055486 w 2149644"/>
              <a:gd name="connsiteY1" fmla="*/ 5065 h 2266304"/>
              <a:gd name="connsiteX2" fmla="*/ 2135211 w 2149644"/>
              <a:gd name="connsiteY2" fmla="*/ 839629 h 2266304"/>
              <a:gd name="connsiteX3" fmla="*/ 1089649 w 2149644"/>
              <a:gd name="connsiteY3" fmla="*/ 1145925 h 2266304"/>
              <a:gd name="connsiteX4" fmla="*/ 2136647 w 2149644"/>
              <a:gd name="connsiteY4" fmla="*/ 1429922 h 2266304"/>
              <a:gd name="connsiteX5" fmla="*/ 1031863 w 2149644"/>
              <a:gd name="connsiteY5" fmla="*/ 2263831 h 2266304"/>
              <a:gd name="connsiteX6" fmla="*/ 18 w 2149644"/>
              <a:gd name="connsiteY6" fmla="*/ 1153096 h 2266304"/>
              <a:gd name="connsiteX0" fmla="*/ 18 w 2137214"/>
              <a:gd name="connsiteY0" fmla="*/ 1153096 h 2266304"/>
              <a:gd name="connsiteX1" fmla="*/ 1055486 w 2137214"/>
              <a:gd name="connsiteY1" fmla="*/ 5065 h 2266304"/>
              <a:gd name="connsiteX2" fmla="*/ 2135211 w 2137214"/>
              <a:gd name="connsiteY2" fmla="*/ 839629 h 2266304"/>
              <a:gd name="connsiteX3" fmla="*/ 1089649 w 2137214"/>
              <a:gd name="connsiteY3" fmla="*/ 1145925 h 2266304"/>
              <a:gd name="connsiteX4" fmla="*/ 2136647 w 2137214"/>
              <a:gd name="connsiteY4" fmla="*/ 1429922 h 2266304"/>
              <a:gd name="connsiteX5" fmla="*/ 1031863 w 2137214"/>
              <a:gd name="connsiteY5" fmla="*/ 2263831 h 2266304"/>
              <a:gd name="connsiteX6" fmla="*/ 18 w 2137214"/>
              <a:gd name="connsiteY6" fmla="*/ 1153096 h 2266304"/>
              <a:gd name="connsiteX0" fmla="*/ 18 w 2136647"/>
              <a:gd name="connsiteY0" fmla="*/ 1153096 h 2266304"/>
              <a:gd name="connsiteX1" fmla="*/ 1055486 w 2136647"/>
              <a:gd name="connsiteY1" fmla="*/ 5065 h 2266304"/>
              <a:gd name="connsiteX2" fmla="*/ 2135211 w 2136647"/>
              <a:gd name="connsiteY2" fmla="*/ 839629 h 2266304"/>
              <a:gd name="connsiteX3" fmla="*/ 1089649 w 2136647"/>
              <a:gd name="connsiteY3" fmla="*/ 1145925 h 2266304"/>
              <a:gd name="connsiteX4" fmla="*/ 2136647 w 2136647"/>
              <a:gd name="connsiteY4" fmla="*/ 1429922 h 2266304"/>
              <a:gd name="connsiteX5" fmla="*/ 1031863 w 2136647"/>
              <a:gd name="connsiteY5" fmla="*/ 2263831 h 2266304"/>
              <a:gd name="connsiteX6" fmla="*/ 18 w 2136647"/>
              <a:gd name="connsiteY6" fmla="*/ 1153096 h 2266304"/>
              <a:gd name="connsiteX0" fmla="*/ 18 w 2136647"/>
              <a:gd name="connsiteY0" fmla="*/ 1153096 h 2266304"/>
              <a:gd name="connsiteX1" fmla="*/ 1055486 w 2136647"/>
              <a:gd name="connsiteY1" fmla="*/ 5065 h 2266304"/>
              <a:gd name="connsiteX2" fmla="*/ 2135211 w 2136647"/>
              <a:gd name="connsiteY2" fmla="*/ 839629 h 2266304"/>
              <a:gd name="connsiteX3" fmla="*/ 1089649 w 2136647"/>
              <a:gd name="connsiteY3" fmla="*/ 1145925 h 2266304"/>
              <a:gd name="connsiteX4" fmla="*/ 2136647 w 2136647"/>
              <a:gd name="connsiteY4" fmla="*/ 1429922 h 2266304"/>
              <a:gd name="connsiteX5" fmla="*/ 1031863 w 2136647"/>
              <a:gd name="connsiteY5" fmla="*/ 2263831 h 2266304"/>
              <a:gd name="connsiteX6" fmla="*/ 18 w 2136647"/>
              <a:gd name="connsiteY6" fmla="*/ 1153096 h 2266304"/>
              <a:gd name="connsiteX0" fmla="*/ 18 w 2136647"/>
              <a:gd name="connsiteY0" fmla="*/ 1153096 h 2266304"/>
              <a:gd name="connsiteX1" fmla="*/ 1055486 w 2136647"/>
              <a:gd name="connsiteY1" fmla="*/ 5065 h 2266304"/>
              <a:gd name="connsiteX2" fmla="*/ 2135211 w 2136647"/>
              <a:gd name="connsiteY2" fmla="*/ 839629 h 2266304"/>
              <a:gd name="connsiteX3" fmla="*/ 1089649 w 2136647"/>
              <a:gd name="connsiteY3" fmla="*/ 1145925 h 2266304"/>
              <a:gd name="connsiteX4" fmla="*/ 2136647 w 2136647"/>
              <a:gd name="connsiteY4" fmla="*/ 1429922 h 2266304"/>
              <a:gd name="connsiteX5" fmla="*/ 1031863 w 2136647"/>
              <a:gd name="connsiteY5" fmla="*/ 2263831 h 2266304"/>
              <a:gd name="connsiteX6" fmla="*/ 18 w 2136647"/>
              <a:gd name="connsiteY6" fmla="*/ 1153096 h 2266304"/>
              <a:gd name="connsiteX0" fmla="*/ 18 w 2135265"/>
              <a:gd name="connsiteY0" fmla="*/ 1153096 h 2266159"/>
              <a:gd name="connsiteX1" fmla="*/ 1055486 w 2135265"/>
              <a:gd name="connsiteY1" fmla="*/ 5065 h 2266159"/>
              <a:gd name="connsiteX2" fmla="*/ 2135211 w 2135265"/>
              <a:gd name="connsiteY2" fmla="*/ 839629 h 2266159"/>
              <a:gd name="connsiteX3" fmla="*/ 1089649 w 2135265"/>
              <a:gd name="connsiteY3" fmla="*/ 1145925 h 2266159"/>
              <a:gd name="connsiteX4" fmla="*/ 2133061 w 2135265"/>
              <a:gd name="connsiteY4" fmla="*/ 1422751 h 2266159"/>
              <a:gd name="connsiteX5" fmla="*/ 1031863 w 2135265"/>
              <a:gd name="connsiteY5" fmla="*/ 2263831 h 2266159"/>
              <a:gd name="connsiteX6" fmla="*/ 18 w 2135265"/>
              <a:gd name="connsiteY6" fmla="*/ 1153096 h 2266159"/>
              <a:gd name="connsiteX0" fmla="*/ 18 w 2135265"/>
              <a:gd name="connsiteY0" fmla="*/ 1153096 h 2267826"/>
              <a:gd name="connsiteX1" fmla="*/ 1055486 w 2135265"/>
              <a:gd name="connsiteY1" fmla="*/ 5065 h 2267826"/>
              <a:gd name="connsiteX2" fmla="*/ 2135211 w 2135265"/>
              <a:gd name="connsiteY2" fmla="*/ 839629 h 2267826"/>
              <a:gd name="connsiteX3" fmla="*/ 1089649 w 2135265"/>
              <a:gd name="connsiteY3" fmla="*/ 1145925 h 2267826"/>
              <a:gd name="connsiteX4" fmla="*/ 2133061 w 2135265"/>
              <a:gd name="connsiteY4" fmla="*/ 1422751 h 2267826"/>
              <a:gd name="connsiteX5" fmla="*/ 1031863 w 2135265"/>
              <a:gd name="connsiteY5" fmla="*/ 2263831 h 2267826"/>
              <a:gd name="connsiteX6" fmla="*/ 18 w 2135265"/>
              <a:gd name="connsiteY6" fmla="*/ 1153096 h 2267826"/>
              <a:gd name="connsiteX0" fmla="*/ 22 w 2135269"/>
              <a:gd name="connsiteY0" fmla="*/ 1153096 h 2264030"/>
              <a:gd name="connsiteX1" fmla="*/ 1055490 w 2135269"/>
              <a:gd name="connsiteY1" fmla="*/ 5065 h 2264030"/>
              <a:gd name="connsiteX2" fmla="*/ 2135215 w 2135269"/>
              <a:gd name="connsiteY2" fmla="*/ 839629 h 2264030"/>
              <a:gd name="connsiteX3" fmla="*/ 1089653 w 2135269"/>
              <a:gd name="connsiteY3" fmla="*/ 1145925 h 2264030"/>
              <a:gd name="connsiteX4" fmla="*/ 2133065 w 2135269"/>
              <a:gd name="connsiteY4" fmla="*/ 1422751 h 2264030"/>
              <a:gd name="connsiteX5" fmla="*/ 1031867 w 2135269"/>
              <a:gd name="connsiteY5" fmla="*/ 2263831 h 2264030"/>
              <a:gd name="connsiteX6" fmla="*/ 22 w 2135269"/>
              <a:gd name="connsiteY6" fmla="*/ 1153096 h 2264030"/>
              <a:gd name="connsiteX0" fmla="*/ 113 w 2135360"/>
              <a:gd name="connsiteY0" fmla="*/ 1153096 h 2264030"/>
              <a:gd name="connsiteX1" fmla="*/ 1055581 w 2135360"/>
              <a:gd name="connsiteY1" fmla="*/ 5065 h 2264030"/>
              <a:gd name="connsiteX2" fmla="*/ 2135306 w 2135360"/>
              <a:gd name="connsiteY2" fmla="*/ 839629 h 2264030"/>
              <a:gd name="connsiteX3" fmla="*/ 1089744 w 2135360"/>
              <a:gd name="connsiteY3" fmla="*/ 1145925 h 2264030"/>
              <a:gd name="connsiteX4" fmla="*/ 2133156 w 2135360"/>
              <a:gd name="connsiteY4" fmla="*/ 1422751 h 2264030"/>
              <a:gd name="connsiteX5" fmla="*/ 1031958 w 2135360"/>
              <a:gd name="connsiteY5" fmla="*/ 2263831 h 2264030"/>
              <a:gd name="connsiteX6" fmla="*/ 113 w 2135360"/>
              <a:gd name="connsiteY6" fmla="*/ 1153096 h 2264030"/>
              <a:gd name="connsiteX0" fmla="*/ 153 w 2135400"/>
              <a:gd name="connsiteY0" fmla="*/ 1148042 h 2258976"/>
              <a:gd name="connsiteX1" fmla="*/ 1055621 w 2135400"/>
              <a:gd name="connsiteY1" fmla="*/ 11 h 2258976"/>
              <a:gd name="connsiteX2" fmla="*/ 2135346 w 2135400"/>
              <a:gd name="connsiteY2" fmla="*/ 834575 h 2258976"/>
              <a:gd name="connsiteX3" fmla="*/ 1089784 w 2135400"/>
              <a:gd name="connsiteY3" fmla="*/ 1140871 h 2258976"/>
              <a:gd name="connsiteX4" fmla="*/ 2133196 w 2135400"/>
              <a:gd name="connsiteY4" fmla="*/ 1417697 h 2258976"/>
              <a:gd name="connsiteX5" fmla="*/ 1031998 w 2135400"/>
              <a:gd name="connsiteY5" fmla="*/ 2258777 h 2258976"/>
              <a:gd name="connsiteX6" fmla="*/ 153 w 2135400"/>
              <a:gd name="connsiteY6" fmla="*/ 1148042 h 22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5400" h="2258976">
                <a:moveTo>
                  <a:pt x="153" y="1148042"/>
                </a:moveTo>
                <a:cubicBezTo>
                  <a:pt x="-10253" y="459609"/>
                  <a:pt x="509704" y="2053"/>
                  <a:pt x="1055621" y="11"/>
                </a:cubicBezTo>
                <a:cubicBezTo>
                  <a:pt x="1601538" y="-2031"/>
                  <a:pt x="1989373" y="304794"/>
                  <a:pt x="2135346" y="834575"/>
                </a:cubicBezTo>
                <a:cubicBezTo>
                  <a:pt x="2142829" y="857131"/>
                  <a:pt x="1379046" y="1061969"/>
                  <a:pt x="1089784" y="1140871"/>
                </a:cubicBezTo>
                <a:cubicBezTo>
                  <a:pt x="1580703" y="1264023"/>
                  <a:pt x="2132167" y="1403554"/>
                  <a:pt x="2133196" y="1417697"/>
                </a:cubicBezTo>
                <a:cubicBezTo>
                  <a:pt x="2023062" y="1966137"/>
                  <a:pt x="1548870" y="2267860"/>
                  <a:pt x="1031998" y="2258777"/>
                </a:cubicBezTo>
                <a:cubicBezTo>
                  <a:pt x="515126" y="2249694"/>
                  <a:pt x="10559" y="1836475"/>
                  <a:pt x="153" y="1148042"/>
                </a:cubicBezTo>
                <a:close/>
              </a:path>
            </a:pathLst>
          </a:cu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cxnSp>
        <p:nvCxnSpPr>
          <p:cNvPr id="48" name="Connecteur droit 47">
            <a:extLst>
              <a:ext uri="{FF2B5EF4-FFF2-40B4-BE49-F238E27FC236}">
                <a16:creationId xmlns:a16="http://schemas.microsoft.com/office/drawing/2014/main" id="{7D767595-7BD8-BE4B-A822-D8D2898D56B3}"/>
              </a:ext>
            </a:extLst>
          </p:cNvPr>
          <p:cNvCxnSpPr>
            <a:cxnSpLocks/>
          </p:cNvCxnSpPr>
          <p:nvPr/>
        </p:nvCxnSpPr>
        <p:spPr>
          <a:xfrm>
            <a:off x="5666590" y="2552252"/>
            <a:ext cx="449132" cy="718073"/>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49" name="Ellipse 12">
            <a:extLst>
              <a:ext uri="{FF2B5EF4-FFF2-40B4-BE49-F238E27FC236}">
                <a16:creationId xmlns:a16="http://schemas.microsoft.com/office/drawing/2014/main" id="{FA29BBC3-05F4-5D48-B574-9E155049C94B}"/>
              </a:ext>
            </a:extLst>
          </p:cNvPr>
          <p:cNvSpPr/>
          <p:nvPr/>
        </p:nvSpPr>
        <p:spPr>
          <a:xfrm rot="5400000">
            <a:off x="7837057" y="1784865"/>
            <a:ext cx="663986" cy="1042708"/>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 name="connsiteX0" fmla="*/ 1335 w 1873346"/>
              <a:gd name="connsiteY0" fmla="*/ 1011714 h 2282895"/>
              <a:gd name="connsiteX1" fmla="*/ 664331 w 1873346"/>
              <a:gd name="connsiteY1" fmla="*/ 90929 h 2282895"/>
              <a:gd name="connsiteX2" fmla="*/ 1873278 w 1873346"/>
              <a:gd name="connsiteY2" fmla="*/ 267753 h 2282895"/>
              <a:gd name="connsiteX3" fmla="*/ 1082136 w 1873346"/>
              <a:gd name="connsiteY3" fmla="*/ 1101682 h 2282895"/>
              <a:gd name="connsiteX4" fmla="*/ 1202551 w 1873346"/>
              <a:gd name="connsiteY4" fmla="*/ 2164924 h 2282895"/>
              <a:gd name="connsiteX5" fmla="*/ 480644 w 1873346"/>
              <a:gd name="connsiteY5" fmla="*/ 2007910 h 2282895"/>
              <a:gd name="connsiteX6" fmla="*/ 1335 w 1873346"/>
              <a:gd name="connsiteY6" fmla="*/ 1011714 h 2282895"/>
              <a:gd name="connsiteX0" fmla="*/ 1335 w 1873346"/>
              <a:gd name="connsiteY0" fmla="*/ 1011714 h 2164924"/>
              <a:gd name="connsiteX1" fmla="*/ 664331 w 1873346"/>
              <a:gd name="connsiteY1" fmla="*/ 90929 h 2164924"/>
              <a:gd name="connsiteX2" fmla="*/ 1873278 w 1873346"/>
              <a:gd name="connsiteY2" fmla="*/ 267753 h 2164924"/>
              <a:gd name="connsiteX3" fmla="*/ 1082136 w 1873346"/>
              <a:gd name="connsiteY3" fmla="*/ 1101682 h 2164924"/>
              <a:gd name="connsiteX4" fmla="*/ 1202551 w 1873346"/>
              <a:gd name="connsiteY4" fmla="*/ 2164924 h 2164924"/>
              <a:gd name="connsiteX5" fmla="*/ 480644 w 1873346"/>
              <a:gd name="connsiteY5" fmla="*/ 2007910 h 2164924"/>
              <a:gd name="connsiteX6" fmla="*/ 1335 w 1873346"/>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391782"/>
              <a:gd name="connsiteY0" fmla="*/ 1175565 h 2328775"/>
              <a:gd name="connsiteX1" fmla="*/ 674718 w 1391782"/>
              <a:gd name="connsiteY1" fmla="*/ 254780 h 2328775"/>
              <a:gd name="connsiteX2" fmla="*/ 1391447 w 1391782"/>
              <a:gd name="connsiteY2" fmla="*/ 168712 h 2328775"/>
              <a:gd name="connsiteX3" fmla="*/ 1092523 w 1391782"/>
              <a:gd name="connsiteY3" fmla="*/ 1265533 h 2328775"/>
              <a:gd name="connsiteX4" fmla="*/ 1212938 w 1391782"/>
              <a:gd name="connsiteY4" fmla="*/ 2328775 h 2328775"/>
              <a:gd name="connsiteX5" fmla="*/ 323227 w 1391782"/>
              <a:gd name="connsiteY5" fmla="*/ 2003958 h 2328775"/>
              <a:gd name="connsiteX6" fmla="*/ 11722 w 1391782"/>
              <a:gd name="connsiteY6" fmla="*/ 1175565 h 2328775"/>
              <a:gd name="connsiteX0" fmla="*/ 11722 w 1391782"/>
              <a:gd name="connsiteY0" fmla="*/ 1039080 h 2192290"/>
              <a:gd name="connsiteX1" fmla="*/ 674718 w 1391782"/>
              <a:gd name="connsiteY1" fmla="*/ 118295 h 2192290"/>
              <a:gd name="connsiteX2" fmla="*/ 1391447 w 1391782"/>
              <a:gd name="connsiteY2" fmla="*/ 32227 h 2192290"/>
              <a:gd name="connsiteX3" fmla="*/ 1092523 w 1391782"/>
              <a:gd name="connsiteY3" fmla="*/ 1129048 h 2192290"/>
              <a:gd name="connsiteX4" fmla="*/ 1212938 w 1391782"/>
              <a:gd name="connsiteY4" fmla="*/ 2192290 h 2192290"/>
              <a:gd name="connsiteX5" fmla="*/ 323227 w 1391782"/>
              <a:gd name="connsiteY5" fmla="*/ 1867473 h 2192290"/>
              <a:gd name="connsiteX6" fmla="*/ 11722 w 1391782"/>
              <a:gd name="connsiteY6" fmla="*/ 1039080 h 2192290"/>
              <a:gd name="connsiteX0" fmla="*/ 2411 w 1382471"/>
              <a:gd name="connsiteY0" fmla="*/ 1015125 h 2168335"/>
              <a:gd name="connsiteX1" fmla="*/ 447266 w 1382471"/>
              <a:gd name="connsiteY1" fmla="*/ 200614 h 2168335"/>
              <a:gd name="connsiteX2" fmla="*/ 1382136 w 1382471"/>
              <a:gd name="connsiteY2" fmla="*/ 8272 h 2168335"/>
              <a:gd name="connsiteX3" fmla="*/ 1083212 w 1382471"/>
              <a:gd name="connsiteY3" fmla="*/ 1105093 h 2168335"/>
              <a:gd name="connsiteX4" fmla="*/ 1203627 w 1382471"/>
              <a:gd name="connsiteY4" fmla="*/ 2168335 h 2168335"/>
              <a:gd name="connsiteX5" fmla="*/ 313916 w 1382471"/>
              <a:gd name="connsiteY5" fmla="*/ 1843518 h 2168335"/>
              <a:gd name="connsiteX6" fmla="*/ 2411 w 1382471"/>
              <a:gd name="connsiteY6" fmla="*/ 1015125 h 2168335"/>
              <a:gd name="connsiteX0" fmla="*/ 2411 w 1395332"/>
              <a:gd name="connsiteY0" fmla="*/ 1015125 h 2168335"/>
              <a:gd name="connsiteX1" fmla="*/ 447266 w 1395332"/>
              <a:gd name="connsiteY1" fmla="*/ 200614 h 2168335"/>
              <a:gd name="connsiteX2" fmla="*/ 1382136 w 1395332"/>
              <a:gd name="connsiteY2" fmla="*/ 8272 h 2168335"/>
              <a:gd name="connsiteX3" fmla="*/ 1256612 w 1395332"/>
              <a:gd name="connsiteY3" fmla="*/ 993223 h 2168335"/>
              <a:gd name="connsiteX4" fmla="*/ 1203627 w 1395332"/>
              <a:gd name="connsiteY4" fmla="*/ 2168335 h 2168335"/>
              <a:gd name="connsiteX5" fmla="*/ 313916 w 1395332"/>
              <a:gd name="connsiteY5" fmla="*/ 1843518 h 2168335"/>
              <a:gd name="connsiteX6" fmla="*/ 2411 w 1395332"/>
              <a:gd name="connsiteY6" fmla="*/ 1015125 h 2168335"/>
              <a:gd name="connsiteX0" fmla="*/ 2411 w 1382521"/>
              <a:gd name="connsiteY0" fmla="*/ 1015125 h 2168335"/>
              <a:gd name="connsiteX1" fmla="*/ 447266 w 1382521"/>
              <a:gd name="connsiteY1" fmla="*/ 200614 h 2168335"/>
              <a:gd name="connsiteX2" fmla="*/ 1382136 w 1382521"/>
              <a:gd name="connsiteY2" fmla="*/ 8272 h 2168335"/>
              <a:gd name="connsiteX3" fmla="*/ 1099996 w 1382521"/>
              <a:gd name="connsiteY3" fmla="*/ 1049158 h 2168335"/>
              <a:gd name="connsiteX4" fmla="*/ 1203627 w 1382521"/>
              <a:gd name="connsiteY4" fmla="*/ 2168335 h 2168335"/>
              <a:gd name="connsiteX5" fmla="*/ 313916 w 1382521"/>
              <a:gd name="connsiteY5" fmla="*/ 1843518 h 2168335"/>
              <a:gd name="connsiteX6" fmla="*/ 2411 w 1382521"/>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992 w 1380965"/>
              <a:gd name="connsiteY0" fmla="*/ 1015125 h 2168335"/>
              <a:gd name="connsiteX1" fmla="*/ 445847 w 1380965"/>
              <a:gd name="connsiteY1" fmla="*/ 200614 h 2168335"/>
              <a:gd name="connsiteX2" fmla="*/ 1380717 w 1380965"/>
              <a:gd name="connsiteY2" fmla="*/ 8272 h 2168335"/>
              <a:gd name="connsiteX3" fmla="*/ 1098577 w 1380965"/>
              <a:gd name="connsiteY3" fmla="*/ 1049158 h 2168335"/>
              <a:gd name="connsiteX4" fmla="*/ 1202208 w 1380965"/>
              <a:gd name="connsiteY4" fmla="*/ 2168335 h 2168335"/>
              <a:gd name="connsiteX5" fmla="*/ 379623 w 1380965"/>
              <a:gd name="connsiteY5" fmla="*/ 1888265 h 2168335"/>
              <a:gd name="connsiteX6" fmla="*/ 992 w 1380965"/>
              <a:gd name="connsiteY6" fmla="*/ 1015125 h 2168335"/>
              <a:gd name="connsiteX0" fmla="*/ 3185 w 1204164"/>
              <a:gd name="connsiteY0" fmla="*/ 1020788 h 2168405"/>
              <a:gd name="connsiteX1" fmla="*/ 269046 w 1204164"/>
              <a:gd name="connsiteY1" fmla="*/ 200684 h 2168405"/>
              <a:gd name="connsiteX2" fmla="*/ 1203916 w 1204164"/>
              <a:gd name="connsiteY2" fmla="*/ 8342 h 2168405"/>
              <a:gd name="connsiteX3" fmla="*/ 921776 w 1204164"/>
              <a:gd name="connsiteY3" fmla="*/ 1049228 h 2168405"/>
              <a:gd name="connsiteX4" fmla="*/ 1025407 w 1204164"/>
              <a:gd name="connsiteY4" fmla="*/ 2168405 h 2168405"/>
              <a:gd name="connsiteX5" fmla="*/ 202822 w 1204164"/>
              <a:gd name="connsiteY5" fmla="*/ 1888335 h 2168405"/>
              <a:gd name="connsiteX6" fmla="*/ 3185 w 1204164"/>
              <a:gd name="connsiteY6" fmla="*/ 1020788 h 2168405"/>
              <a:gd name="connsiteX0" fmla="*/ 992 w 1380957"/>
              <a:gd name="connsiteY0" fmla="*/ 1037784 h 2168623"/>
              <a:gd name="connsiteX1" fmla="*/ 445839 w 1380957"/>
              <a:gd name="connsiteY1" fmla="*/ 200902 h 2168623"/>
              <a:gd name="connsiteX2" fmla="*/ 1380709 w 1380957"/>
              <a:gd name="connsiteY2" fmla="*/ 8560 h 2168623"/>
              <a:gd name="connsiteX3" fmla="*/ 1098569 w 1380957"/>
              <a:gd name="connsiteY3" fmla="*/ 1049446 h 2168623"/>
              <a:gd name="connsiteX4" fmla="*/ 1202200 w 1380957"/>
              <a:gd name="connsiteY4" fmla="*/ 2168623 h 2168623"/>
              <a:gd name="connsiteX5" fmla="*/ 379615 w 1380957"/>
              <a:gd name="connsiteY5" fmla="*/ 1888553 h 2168623"/>
              <a:gd name="connsiteX6" fmla="*/ 992 w 1380957"/>
              <a:gd name="connsiteY6" fmla="*/ 1037784 h 216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957" h="2168623">
                <a:moveTo>
                  <a:pt x="992" y="1037784"/>
                </a:moveTo>
                <a:cubicBezTo>
                  <a:pt x="17623" y="627861"/>
                  <a:pt x="215886" y="372439"/>
                  <a:pt x="445839" y="200902"/>
                </a:cubicBezTo>
                <a:cubicBezTo>
                  <a:pt x="675792" y="29365"/>
                  <a:pt x="994254" y="-22676"/>
                  <a:pt x="1380709" y="8560"/>
                </a:cubicBezTo>
                <a:cubicBezTo>
                  <a:pt x="1388192" y="31116"/>
                  <a:pt x="1225021" y="577502"/>
                  <a:pt x="1098569" y="1049446"/>
                </a:cubicBezTo>
                <a:cubicBezTo>
                  <a:pt x="1147478" y="1519442"/>
                  <a:pt x="1186171" y="2088525"/>
                  <a:pt x="1202200" y="2168623"/>
                </a:cubicBezTo>
                <a:cubicBezTo>
                  <a:pt x="861739" y="2166484"/>
                  <a:pt x="579816" y="2077026"/>
                  <a:pt x="379615" y="1888553"/>
                </a:cubicBezTo>
                <a:cubicBezTo>
                  <a:pt x="179414" y="1700080"/>
                  <a:pt x="-15639" y="1447707"/>
                  <a:pt x="992" y="1037784"/>
                </a:cubicBezTo>
                <a:close/>
              </a:path>
            </a:pathLst>
          </a:custGeom>
          <a:solidFill>
            <a:schemeClr val="accent5"/>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sp>
        <p:nvSpPr>
          <p:cNvPr id="51" name="Ellipse 25">
            <a:extLst>
              <a:ext uri="{FF2B5EF4-FFF2-40B4-BE49-F238E27FC236}">
                <a16:creationId xmlns:a16="http://schemas.microsoft.com/office/drawing/2014/main" id="{0BB59C53-F098-FC4B-A7D6-D0102BD3F044}"/>
              </a:ext>
            </a:extLst>
          </p:cNvPr>
          <p:cNvSpPr/>
          <p:nvPr/>
        </p:nvSpPr>
        <p:spPr>
          <a:xfrm>
            <a:off x="5846367" y="2335670"/>
            <a:ext cx="810970" cy="409014"/>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90509"/>
              <a:gd name="connsiteY0" fmla="*/ 275669 h 749748"/>
              <a:gd name="connsiteX1" fmla="*/ 1053516 w 1090509"/>
              <a:gd name="connsiteY1" fmla="*/ 0 h 749748"/>
              <a:gd name="connsiteX2" fmla="*/ 1081188 w 1090509"/>
              <a:gd name="connsiteY2" fmla="*/ 259794 h 749748"/>
              <a:gd name="connsiteX3" fmla="*/ 962748 w 1090509"/>
              <a:gd name="connsiteY3" fmla="*/ 749748 h 749748"/>
              <a:gd name="connsiteX4" fmla="*/ 0 w 1090509"/>
              <a:gd name="connsiteY4" fmla="*/ 275669 h 749748"/>
              <a:gd name="connsiteX0" fmla="*/ 0 w 1100688"/>
              <a:gd name="connsiteY0" fmla="*/ 275669 h 545352"/>
              <a:gd name="connsiteX1" fmla="*/ 1053516 w 1100688"/>
              <a:gd name="connsiteY1" fmla="*/ 0 h 545352"/>
              <a:gd name="connsiteX2" fmla="*/ 1081188 w 1100688"/>
              <a:gd name="connsiteY2" fmla="*/ 259794 h 545352"/>
              <a:gd name="connsiteX3" fmla="*/ 1048810 w 1100688"/>
              <a:gd name="connsiteY3" fmla="*/ 545352 h 545352"/>
              <a:gd name="connsiteX4" fmla="*/ 0 w 1100688"/>
              <a:gd name="connsiteY4" fmla="*/ 275669 h 545352"/>
              <a:gd name="connsiteX0" fmla="*/ 0 w 1084281"/>
              <a:gd name="connsiteY0" fmla="*/ 275669 h 545352"/>
              <a:gd name="connsiteX1" fmla="*/ 1053516 w 1084281"/>
              <a:gd name="connsiteY1" fmla="*/ 0 h 545352"/>
              <a:gd name="connsiteX2" fmla="*/ 1081188 w 1084281"/>
              <a:gd name="connsiteY2" fmla="*/ 259794 h 545352"/>
              <a:gd name="connsiteX3" fmla="*/ 1048810 w 1084281"/>
              <a:gd name="connsiteY3" fmla="*/ 545352 h 545352"/>
              <a:gd name="connsiteX4" fmla="*/ 0 w 1084281"/>
              <a:gd name="connsiteY4" fmla="*/ 275669 h 545352"/>
              <a:gd name="connsiteX0" fmla="*/ 0 w 1081293"/>
              <a:gd name="connsiteY0" fmla="*/ 275669 h 545352"/>
              <a:gd name="connsiteX1" fmla="*/ 1053516 w 1081293"/>
              <a:gd name="connsiteY1" fmla="*/ 0 h 545352"/>
              <a:gd name="connsiteX2" fmla="*/ 1081188 w 1081293"/>
              <a:gd name="connsiteY2" fmla="*/ 259794 h 545352"/>
              <a:gd name="connsiteX3" fmla="*/ 1048810 w 1081293"/>
              <a:gd name="connsiteY3" fmla="*/ 545352 h 545352"/>
              <a:gd name="connsiteX4" fmla="*/ 0 w 1081293"/>
              <a:gd name="connsiteY4" fmla="*/ 275669 h 545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293" h="545352">
                <a:moveTo>
                  <a:pt x="0" y="275669"/>
                </a:moveTo>
                <a:lnTo>
                  <a:pt x="1053516" y="0"/>
                </a:lnTo>
                <a:cubicBezTo>
                  <a:pt x="1078932" y="105094"/>
                  <a:pt x="1081972" y="168902"/>
                  <a:pt x="1081188" y="259794"/>
                </a:cubicBezTo>
                <a:cubicBezTo>
                  <a:pt x="1080404" y="350686"/>
                  <a:pt x="1070895" y="383642"/>
                  <a:pt x="1048810" y="545352"/>
                </a:cubicBezTo>
                <a:lnTo>
                  <a:pt x="0" y="275669"/>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cxnSp>
        <p:nvCxnSpPr>
          <p:cNvPr id="52" name="Connecteur droit 51">
            <a:extLst>
              <a:ext uri="{FF2B5EF4-FFF2-40B4-BE49-F238E27FC236}">
                <a16:creationId xmlns:a16="http://schemas.microsoft.com/office/drawing/2014/main" id="{4A229682-6768-5A44-B2DC-44A6E65833AB}"/>
              </a:ext>
            </a:extLst>
          </p:cNvPr>
          <p:cNvCxnSpPr>
            <a:cxnSpLocks/>
            <a:stCxn id="51" idx="1"/>
          </p:cNvCxnSpPr>
          <p:nvPr/>
        </p:nvCxnSpPr>
        <p:spPr>
          <a:xfrm flipV="1">
            <a:off x="6636504" y="1984786"/>
            <a:ext cx="1415595" cy="350884"/>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53" name="Connecteur droit 52">
            <a:extLst>
              <a:ext uri="{FF2B5EF4-FFF2-40B4-BE49-F238E27FC236}">
                <a16:creationId xmlns:a16="http://schemas.microsoft.com/office/drawing/2014/main" id="{9C85B50B-4A05-9540-A8EA-AB06A1C29343}"/>
              </a:ext>
            </a:extLst>
          </p:cNvPr>
          <p:cNvCxnSpPr>
            <a:cxnSpLocks/>
            <a:endCxn id="72" idx="0"/>
          </p:cNvCxnSpPr>
          <p:nvPr/>
        </p:nvCxnSpPr>
        <p:spPr>
          <a:xfrm>
            <a:off x="6624021" y="2745890"/>
            <a:ext cx="1548209" cy="346731"/>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54" name="ZoneTexte 53">
            <a:extLst>
              <a:ext uri="{FF2B5EF4-FFF2-40B4-BE49-F238E27FC236}">
                <a16:creationId xmlns:a16="http://schemas.microsoft.com/office/drawing/2014/main" id="{DDF32DBA-C69F-214A-BB4B-6955E6F77E6A}"/>
              </a:ext>
            </a:extLst>
          </p:cNvPr>
          <p:cNvSpPr txBox="1"/>
          <p:nvPr/>
        </p:nvSpPr>
        <p:spPr>
          <a:xfrm>
            <a:off x="4866456" y="1408603"/>
            <a:ext cx="1082730" cy="323165"/>
          </a:xfrm>
          <a:prstGeom prst="rect">
            <a:avLst/>
          </a:prstGeom>
          <a:noFill/>
        </p:spPr>
        <p:txBody>
          <a:bodyPr wrap="square" rtlCol="0">
            <a:spAutoFit/>
          </a:bodyPr>
          <a:lstStyle/>
          <a:p>
            <a:pPr defTabSz="685800"/>
            <a:r>
              <a:rPr lang="fr-FR" sz="1500" dirty="0">
                <a:solidFill>
                  <a:prstClr val="black"/>
                </a:solidFill>
              </a:rPr>
              <a:t>N=1566</a:t>
            </a:r>
          </a:p>
        </p:txBody>
      </p:sp>
      <p:sp>
        <p:nvSpPr>
          <p:cNvPr id="55" name="ZoneTexte 54">
            <a:extLst>
              <a:ext uri="{FF2B5EF4-FFF2-40B4-BE49-F238E27FC236}">
                <a16:creationId xmlns:a16="http://schemas.microsoft.com/office/drawing/2014/main" id="{F905B81D-CFD1-BA4F-98BC-BAEDAACF0BB1}"/>
              </a:ext>
            </a:extLst>
          </p:cNvPr>
          <p:cNvSpPr txBox="1"/>
          <p:nvPr/>
        </p:nvSpPr>
        <p:spPr>
          <a:xfrm>
            <a:off x="7845879" y="1612890"/>
            <a:ext cx="1086451" cy="253916"/>
          </a:xfrm>
          <a:prstGeom prst="rect">
            <a:avLst/>
          </a:prstGeom>
          <a:noFill/>
        </p:spPr>
        <p:txBody>
          <a:bodyPr wrap="square" rtlCol="0">
            <a:spAutoFit/>
          </a:bodyPr>
          <a:lstStyle/>
          <a:p>
            <a:pPr algn="ctr" defTabSz="685800"/>
            <a:r>
              <a:rPr lang="fr-FR" sz="1050" dirty="0">
                <a:solidFill>
                  <a:prstClr val="white">
                    <a:lumMod val="50000"/>
                  </a:prstClr>
                </a:solidFill>
              </a:rPr>
              <a:t>p&lt;0,0001</a:t>
            </a:r>
          </a:p>
        </p:txBody>
      </p:sp>
      <p:sp>
        <p:nvSpPr>
          <p:cNvPr id="56" name="ZoneTexte 55">
            <a:extLst>
              <a:ext uri="{FF2B5EF4-FFF2-40B4-BE49-F238E27FC236}">
                <a16:creationId xmlns:a16="http://schemas.microsoft.com/office/drawing/2014/main" id="{313125E4-40FC-A84C-B7E8-E283248EF5AD}"/>
              </a:ext>
            </a:extLst>
          </p:cNvPr>
          <p:cNvSpPr txBox="1"/>
          <p:nvPr/>
        </p:nvSpPr>
        <p:spPr>
          <a:xfrm>
            <a:off x="5003815" y="1898607"/>
            <a:ext cx="1282649" cy="577081"/>
          </a:xfrm>
          <a:prstGeom prst="rect">
            <a:avLst/>
          </a:prstGeom>
          <a:noFill/>
        </p:spPr>
        <p:txBody>
          <a:bodyPr wrap="square" rtlCol="0">
            <a:spAutoFit/>
          </a:bodyPr>
          <a:lstStyle/>
          <a:p>
            <a:pPr algn="ctr" defTabSz="685800"/>
            <a:r>
              <a:rPr lang="fr-FR" sz="1050" b="1" dirty="0">
                <a:solidFill>
                  <a:prstClr val="white"/>
                </a:solidFill>
              </a:rPr>
              <a:t>CONCORDANCE</a:t>
            </a:r>
          </a:p>
          <a:p>
            <a:pPr algn="ctr" defTabSz="685800"/>
            <a:r>
              <a:rPr lang="fr-FR" sz="1050" b="1" dirty="0">
                <a:solidFill>
                  <a:prstClr val="white"/>
                </a:solidFill>
              </a:rPr>
              <a:t>92,2%</a:t>
            </a:r>
          </a:p>
          <a:p>
            <a:pPr algn="ctr" defTabSz="685800"/>
            <a:r>
              <a:rPr lang="fr-FR" sz="1050" b="1" dirty="0">
                <a:solidFill>
                  <a:prstClr val="white"/>
                </a:solidFill>
              </a:rPr>
              <a:t>(992)</a:t>
            </a:r>
          </a:p>
        </p:txBody>
      </p:sp>
      <p:sp>
        <p:nvSpPr>
          <p:cNvPr id="57" name="ZoneTexte 56">
            <a:extLst>
              <a:ext uri="{FF2B5EF4-FFF2-40B4-BE49-F238E27FC236}">
                <a16:creationId xmlns:a16="http://schemas.microsoft.com/office/drawing/2014/main" id="{5A1397A7-D5CE-374C-8FD9-04BFE1E96EE8}"/>
              </a:ext>
            </a:extLst>
          </p:cNvPr>
          <p:cNvSpPr txBox="1"/>
          <p:nvPr/>
        </p:nvSpPr>
        <p:spPr>
          <a:xfrm>
            <a:off x="5266678" y="2716822"/>
            <a:ext cx="636612" cy="415498"/>
          </a:xfrm>
          <a:prstGeom prst="rect">
            <a:avLst/>
          </a:prstGeom>
          <a:noFill/>
        </p:spPr>
        <p:txBody>
          <a:bodyPr wrap="square" rtlCol="0">
            <a:spAutoFit/>
          </a:bodyPr>
          <a:lstStyle/>
          <a:p>
            <a:pPr algn="ctr" defTabSz="685800"/>
            <a:r>
              <a:rPr lang="fr-FR" sz="1050" b="1" dirty="0">
                <a:solidFill>
                  <a:prstClr val="white"/>
                </a:solidFill>
              </a:rPr>
              <a:t>HR+</a:t>
            </a:r>
          </a:p>
          <a:p>
            <a:pPr algn="ctr" defTabSz="685800"/>
            <a:r>
              <a:rPr lang="fr-FR" sz="1050" b="1" dirty="0">
                <a:solidFill>
                  <a:prstClr val="white"/>
                </a:solidFill>
              </a:rPr>
              <a:t>80,1%</a:t>
            </a:r>
          </a:p>
        </p:txBody>
      </p:sp>
      <p:sp>
        <p:nvSpPr>
          <p:cNvPr id="58" name="ZoneTexte 57">
            <a:extLst>
              <a:ext uri="{FF2B5EF4-FFF2-40B4-BE49-F238E27FC236}">
                <a16:creationId xmlns:a16="http://schemas.microsoft.com/office/drawing/2014/main" id="{57F3CD8F-7F57-C64B-8136-8157191BE189}"/>
              </a:ext>
            </a:extLst>
          </p:cNvPr>
          <p:cNvSpPr txBox="1"/>
          <p:nvPr/>
        </p:nvSpPr>
        <p:spPr>
          <a:xfrm>
            <a:off x="5820981" y="2716822"/>
            <a:ext cx="636612" cy="415498"/>
          </a:xfrm>
          <a:prstGeom prst="rect">
            <a:avLst/>
          </a:prstGeom>
          <a:noFill/>
        </p:spPr>
        <p:txBody>
          <a:bodyPr wrap="square" rtlCol="0">
            <a:spAutoFit/>
          </a:bodyPr>
          <a:lstStyle/>
          <a:p>
            <a:pPr algn="ctr" defTabSz="685800"/>
            <a:r>
              <a:rPr lang="fr-FR" sz="1050" b="1" dirty="0">
                <a:solidFill>
                  <a:prstClr val="white"/>
                </a:solidFill>
              </a:rPr>
              <a:t>HR-</a:t>
            </a:r>
          </a:p>
          <a:p>
            <a:pPr algn="ctr" defTabSz="685800"/>
            <a:r>
              <a:rPr lang="fr-FR" sz="1050" b="1" dirty="0">
                <a:solidFill>
                  <a:prstClr val="white"/>
                </a:solidFill>
              </a:rPr>
              <a:t>12,1%</a:t>
            </a:r>
          </a:p>
        </p:txBody>
      </p:sp>
      <p:sp>
        <p:nvSpPr>
          <p:cNvPr id="59" name="ZoneTexte 58">
            <a:extLst>
              <a:ext uri="{FF2B5EF4-FFF2-40B4-BE49-F238E27FC236}">
                <a16:creationId xmlns:a16="http://schemas.microsoft.com/office/drawing/2014/main" id="{63A7547E-70D8-8546-833F-12B848BD8DD6}"/>
              </a:ext>
            </a:extLst>
          </p:cNvPr>
          <p:cNvSpPr txBox="1"/>
          <p:nvPr/>
        </p:nvSpPr>
        <p:spPr>
          <a:xfrm>
            <a:off x="6521895" y="2305494"/>
            <a:ext cx="1282649" cy="577081"/>
          </a:xfrm>
          <a:prstGeom prst="rect">
            <a:avLst/>
          </a:prstGeom>
          <a:noFill/>
        </p:spPr>
        <p:txBody>
          <a:bodyPr wrap="square" rtlCol="0">
            <a:spAutoFit/>
          </a:bodyPr>
          <a:lstStyle/>
          <a:p>
            <a:pPr algn="ctr" defTabSz="685800"/>
            <a:r>
              <a:rPr lang="fr-FR" sz="1050" b="1" dirty="0">
                <a:solidFill>
                  <a:srgbClr val="CC3300"/>
                </a:solidFill>
              </a:rPr>
              <a:t>DISCORDANCE</a:t>
            </a:r>
          </a:p>
          <a:p>
            <a:pPr algn="ctr" defTabSz="685800"/>
            <a:r>
              <a:rPr lang="fr-FR" sz="1050" b="1" dirty="0">
                <a:solidFill>
                  <a:srgbClr val="CC3300"/>
                </a:solidFill>
              </a:rPr>
              <a:t>7,8%</a:t>
            </a:r>
          </a:p>
          <a:p>
            <a:pPr algn="ctr" defTabSz="685800"/>
            <a:r>
              <a:rPr lang="fr-FR" sz="1050" b="1" dirty="0">
                <a:solidFill>
                  <a:prstClr val="black"/>
                </a:solidFill>
              </a:rPr>
              <a:t>(84)</a:t>
            </a:r>
          </a:p>
        </p:txBody>
      </p:sp>
      <p:sp>
        <p:nvSpPr>
          <p:cNvPr id="61" name="ZoneTexte 60">
            <a:extLst>
              <a:ext uri="{FF2B5EF4-FFF2-40B4-BE49-F238E27FC236}">
                <a16:creationId xmlns:a16="http://schemas.microsoft.com/office/drawing/2014/main" id="{01C6924B-92D7-4D49-806B-10E9FDBA5E96}"/>
              </a:ext>
            </a:extLst>
          </p:cNvPr>
          <p:cNvSpPr txBox="1"/>
          <p:nvPr/>
        </p:nvSpPr>
        <p:spPr>
          <a:xfrm>
            <a:off x="7863191" y="2034796"/>
            <a:ext cx="636612" cy="415498"/>
          </a:xfrm>
          <a:prstGeom prst="rect">
            <a:avLst/>
          </a:prstGeom>
          <a:noFill/>
        </p:spPr>
        <p:txBody>
          <a:bodyPr wrap="square" rtlCol="0">
            <a:spAutoFit/>
          </a:bodyPr>
          <a:lstStyle/>
          <a:p>
            <a:pPr algn="ctr" defTabSz="685800"/>
            <a:r>
              <a:rPr lang="fr-FR" sz="1050" b="1" dirty="0">
                <a:solidFill>
                  <a:prstClr val="white"/>
                </a:solidFill>
              </a:rPr>
              <a:t>GAIN</a:t>
            </a:r>
          </a:p>
          <a:p>
            <a:pPr algn="ctr" defTabSz="685800"/>
            <a:r>
              <a:rPr lang="fr-FR" sz="1050" b="1" dirty="0">
                <a:solidFill>
                  <a:prstClr val="white"/>
                </a:solidFill>
              </a:rPr>
              <a:t>54,7%</a:t>
            </a:r>
          </a:p>
        </p:txBody>
      </p:sp>
      <p:sp>
        <p:nvSpPr>
          <p:cNvPr id="62" name="Rectangle à coins arrondis 7">
            <a:extLst>
              <a:ext uri="{FF2B5EF4-FFF2-40B4-BE49-F238E27FC236}">
                <a16:creationId xmlns:a16="http://schemas.microsoft.com/office/drawing/2014/main" id="{3EF5C0BB-68BD-7A40-B640-5EDB2160D114}"/>
              </a:ext>
            </a:extLst>
          </p:cNvPr>
          <p:cNvSpPr/>
          <p:nvPr/>
        </p:nvSpPr>
        <p:spPr>
          <a:xfrm>
            <a:off x="4785575" y="1399707"/>
            <a:ext cx="4064064" cy="204615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1350">
              <a:solidFill>
                <a:prstClr val="white"/>
              </a:solidFill>
              <a:latin typeface="Arial" panose="020B0604020202020204" pitchFamily="34" charset="0"/>
              <a:cs typeface="Arial" panose="020B0604020202020204" pitchFamily="34" charset="0"/>
            </a:endParaRPr>
          </a:p>
        </p:txBody>
      </p:sp>
      <p:sp>
        <p:nvSpPr>
          <p:cNvPr id="72" name="Ellipse 12">
            <a:extLst>
              <a:ext uri="{FF2B5EF4-FFF2-40B4-BE49-F238E27FC236}">
                <a16:creationId xmlns:a16="http://schemas.microsoft.com/office/drawing/2014/main" id="{25137049-ABEB-9649-9D0B-9BE27A876C9C}"/>
              </a:ext>
            </a:extLst>
          </p:cNvPr>
          <p:cNvSpPr/>
          <p:nvPr/>
        </p:nvSpPr>
        <p:spPr>
          <a:xfrm rot="16200000">
            <a:off x="7895528" y="2301977"/>
            <a:ext cx="551170" cy="1030524"/>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 name="connsiteX0" fmla="*/ 1335 w 1873346"/>
              <a:gd name="connsiteY0" fmla="*/ 1011714 h 2282895"/>
              <a:gd name="connsiteX1" fmla="*/ 664331 w 1873346"/>
              <a:gd name="connsiteY1" fmla="*/ 90929 h 2282895"/>
              <a:gd name="connsiteX2" fmla="*/ 1873278 w 1873346"/>
              <a:gd name="connsiteY2" fmla="*/ 267753 h 2282895"/>
              <a:gd name="connsiteX3" fmla="*/ 1082136 w 1873346"/>
              <a:gd name="connsiteY3" fmla="*/ 1101682 h 2282895"/>
              <a:gd name="connsiteX4" fmla="*/ 1202551 w 1873346"/>
              <a:gd name="connsiteY4" fmla="*/ 2164924 h 2282895"/>
              <a:gd name="connsiteX5" fmla="*/ 480644 w 1873346"/>
              <a:gd name="connsiteY5" fmla="*/ 2007910 h 2282895"/>
              <a:gd name="connsiteX6" fmla="*/ 1335 w 1873346"/>
              <a:gd name="connsiteY6" fmla="*/ 1011714 h 2282895"/>
              <a:gd name="connsiteX0" fmla="*/ 1335 w 1873346"/>
              <a:gd name="connsiteY0" fmla="*/ 1011714 h 2164924"/>
              <a:gd name="connsiteX1" fmla="*/ 664331 w 1873346"/>
              <a:gd name="connsiteY1" fmla="*/ 90929 h 2164924"/>
              <a:gd name="connsiteX2" fmla="*/ 1873278 w 1873346"/>
              <a:gd name="connsiteY2" fmla="*/ 267753 h 2164924"/>
              <a:gd name="connsiteX3" fmla="*/ 1082136 w 1873346"/>
              <a:gd name="connsiteY3" fmla="*/ 1101682 h 2164924"/>
              <a:gd name="connsiteX4" fmla="*/ 1202551 w 1873346"/>
              <a:gd name="connsiteY4" fmla="*/ 2164924 h 2164924"/>
              <a:gd name="connsiteX5" fmla="*/ 480644 w 1873346"/>
              <a:gd name="connsiteY5" fmla="*/ 2007910 h 2164924"/>
              <a:gd name="connsiteX6" fmla="*/ 1335 w 1873346"/>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391782"/>
              <a:gd name="connsiteY0" fmla="*/ 1175565 h 2328775"/>
              <a:gd name="connsiteX1" fmla="*/ 674718 w 1391782"/>
              <a:gd name="connsiteY1" fmla="*/ 254780 h 2328775"/>
              <a:gd name="connsiteX2" fmla="*/ 1391447 w 1391782"/>
              <a:gd name="connsiteY2" fmla="*/ 168712 h 2328775"/>
              <a:gd name="connsiteX3" fmla="*/ 1092523 w 1391782"/>
              <a:gd name="connsiteY3" fmla="*/ 1265533 h 2328775"/>
              <a:gd name="connsiteX4" fmla="*/ 1212938 w 1391782"/>
              <a:gd name="connsiteY4" fmla="*/ 2328775 h 2328775"/>
              <a:gd name="connsiteX5" fmla="*/ 323227 w 1391782"/>
              <a:gd name="connsiteY5" fmla="*/ 2003958 h 2328775"/>
              <a:gd name="connsiteX6" fmla="*/ 11722 w 1391782"/>
              <a:gd name="connsiteY6" fmla="*/ 1175565 h 2328775"/>
              <a:gd name="connsiteX0" fmla="*/ 11722 w 1391782"/>
              <a:gd name="connsiteY0" fmla="*/ 1039080 h 2192290"/>
              <a:gd name="connsiteX1" fmla="*/ 674718 w 1391782"/>
              <a:gd name="connsiteY1" fmla="*/ 118295 h 2192290"/>
              <a:gd name="connsiteX2" fmla="*/ 1391447 w 1391782"/>
              <a:gd name="connsiteY2" fmla="*/ 32227 h 2192290"/>
              <a:gd name="connsiteX3" fmla="*/ 1092523 w 1391782"/>
              <a:gd name="connsiteY3" fmla="*/ 1129048 h 2192290"/>
              <a:gd name="connsiteX4" fmla="*/ 1212938 w 1391782"/>
              <a:gd name="connsiteY4" fmla="*/ 2192290 h 2192290"/>
              <a:gd name="connsiteX5" fmla="*/ 323227 w 1391782"/>
              <a:gd name="connsiteY5" fmla="*/ 1867473 h 2192290"/>
              <a:gd name="connsiteX6" fmla="*/ 11722 w 1391782"/>
              <a:gd name="connsiteY6" fmla="*/ 1039080 h 2192290"/>
              <a:gd name="connsiteX0" fmla="*/ 2411 w 1382471"/>
              <a:gd name="connsiteY0" fmla="*/ 1015125 h 2168335"/>
              <a:gd name="connsiteX1" fmla="*/ 447266 w 1382471"/>
              <a:gd name="connsiteY1" fmla="*/ 200614 h 2168335"/>
              <a:gd name="connsiteX2" fmla="*/ 1382136 w 1382471"/>
              <a:gd name="connsiteY2" fmla="*/ 8272 h 2168335"/>
              <a:gd name="connsiteX3" fmla="*/ 1083212 w 1382471"/>
              <a:gd name="connsiteY3" fmla="*/ 1105093 h 2168335"/>
              <a:gd name="connsiteX4" fmla="*/ 1203627 w 1382471"/>
              <a:gd name="connsiteY4" fmla="*/ 2168335 h 2168335"/>
              <a:gd name="connsiteX5" fmla="*/ 313916 w 1382471"/>
              <a:gd name="connsiteY5" fmla="*/ 1843518 h 2168335"/>
              <a:gd name="connsiteX6" fmla="*/ 2411 w 1382471"/>
              <a:gd name="connsiteY6" fmla="*/ 1015125 h 2168335"/>
              <a:gd name="connsiteX0" fmla="*/ 2411 w 1395332"/>
              <a:gd name="connsiteY0" fmla="*/ 1015125 h 2168335"/>
              <a:gd name="connsiteX1" fmla="*/ 447266 w 1395332"/>
              <a:gd name="connsiteY1" fmla="*/ 200614 h 2168335"/>
              <a:gd name="connsiteX2" fmla="*/ 1382136 w 1395332"/>
              <a:gd name="connsiteY2" fmla="*/ 8272 h 2168335"/>
              <a:gd name="connsiteX3" fmla="*/ 1256612 w 1395332"/>
              <a:gd name="connsiteY3" fmla="*/ 993223 h 2168335"/>
              <a:gd name="connsiteX4" fmla="*/ 1203627 w 1395332"/>
              <a:gd name="connsiteY4" fmla="*/ 2168335 h 2168335"/>
              <a:gd name="connsiteX5" fmla="*/ 313916 w 1395332"/>
              <a:gd name="connsiteY5" fmla="*/ 1843518 h 2168335"/>
              <a:gd name="connsiteX6" fmla="*/ 2411 w 1395332"/>
              <a:gd name="connsiteY6" fmla="*/ 1015125 h 2168335"/>
              <a:gd name="connsiteX0" fmla="*/ 2411 w 1382521"/>
              <a:gd name="connsiteY0" fmla="*/ 1015125 h 2168335"/>
              <a:gd name="connsiteX1" fmla="*/ 447266 w 1382521"/>
              <a:gd name="connsiteY1" fmla="*/ 200614 h 2168335"/>
              <a:gd name="connsiteX2" fmla="*/ 1382136 w 1382521"/>
              <a:gd name="connsiteY2" fmla="*/ 8272 h 2168335"/>
              <a:gd name="connsiteX3" fmla="*/ 1099996 w 1382521"/>
              <a:gd name="connsiteY3" fmla="*/ 1049158 h 2168335"/>
              <a:gd name="connsiteX4" fmla="*/ 1203627 w 1382521"/>
              <a:gd name="connsiteY4" fmla="*/ 2168335 h 2168335"/>
              <a:gd name="connsiteX5" fmla="*/ 313916 w 1382521"/>
              <a:gd name="connsiteY5" fmla="*/ 1843518 h 2168335"/>
              <a:gd name="connsiteX6" fmla="*/ 2411 w 1382521"/>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992 w 1380965"/>
              <a:gd name="connsiteY0" fmla="*/ 1015125 h 2168335"/>
              <a:gd name="connsiteX1" fmla="*/ 445847 w 1380965"/>
              <a:gd name="connsiteY1" fmla="*/ 200614 h 2168335"/>
              <a:gd name="connsiteX2" fmla="*/ 1380717 w 1380965"/>
              <a:gd name="connsiteY2" fmla="*/ 8272 h 2168335"/>
              <a:gd name="connsiteX3" fmla="*/ 1098577 w 1380965"/>
              <a:gd name="connsiteY3" fmla="*/ 1049158 h 2168335"/>
              <a:gd name="connsiteX4" fmla="*/ 1202208 w 1380965"/>
              <a:gd name="connsiteY4" fmla="*/ 2168335 h 2168335"/>
              <a:gd name="connsiteX5" fmla="*/ 379623 w 1380965"/>
              <a:gd name="connsiteY5" fmla="*/ 1888265 h 2168335"/>
              <a:gd name="connsiteX6" fmla="*/ 992 w 1380965"/>
              <a:gd name="connsiteY6" fmla="*/ 1015125 h 2168335"/>
              <a:gd name="connsiteX0" fmla="*/ 3185 w 1204164"/>
              <a:gd name="connsiteY0" fmla="*/ 1020788 h 2168405"/>
              <a:gd name="connsiteX1" fmla="*/ 269046 w 1204164"/>
              <a:gd name="connsiteY1" fmla="*/ 200684 h 2168405"/>
              <a:gd name="connsiteX2" fmla="*/ 1203916 w 1204164"/>
              <a:gd name="connsiteY2" fmla="*/ 8342 h 2168405"/>
              <a:gd name="connsiteX3" fmla="*/ 921776 w 1204164"/>
              <a:gd name="connsiteY3" fmla="*/ 1049228 h 2168405"/>
              <a:gd name="connsiteX4" fmla="*/ 1025407 w 1204164"/>
              <a:gd name="connsiteY4" fmla="*/ 2168405 h 2168405"/>
              <a:gd name="connsiteX5" fmla="*/ 202822 w 1204164"/>
              <a:gd name="connsiteY5" fmla="*/ 1888335 h 2168405"/>
              <a:gd name="connsiteX6" fmla="*/ 3185 w 1204164"/>
              <a:gd name="connsiteY6" fmla="*/ 1020788 h 2168405"/>
              <a:gd name="connsiteX0" fmla="*/ 992 w 1380957"/>
              <a:gd name="connsiteY0" fmla="*/ 1037784 h 2168623"/>
              <a:gd name="connsiteX1" fmla="*/ 445839 w 1380957"/>
              <a:gd name="connsiteY1" fmla="*/ 200902 h 2168623"/>
              <a:gd name="connsiteX2" fmla="*/ 1380709 w 1380957"/>
              <a:gd name="connsiteY2" fmla="*/ 8560 h 2168623"/>
              <a:gd name="connsiteX3" fmla="*/ 1098569 w 1380957"/>
              <a:gd name="connsiteY3" fmla="*/ 1049446 h 2168623"/>
              <a:gd name="connsiteX4" fmla="*/ 1202200 w 1380957"/>
              <a:gd name="connsiteY4" fmla="*/ 2168623 h 2168623"/>
              <a:gd name="connsiteX5" fmla="*/ 379615 w 1380957"/>
              <a:gd name="connsiteY5" fmla="*/ 1888553 h 2168623"/>
              <a:gd name="connsiteX6" fmla="*/ 992 w 1380957"/>
              <a:gd name="connsiteY6" fmla="*/ 1037784 h 2168623"/>
              <a:gd name="connsiteX0" fmla="*/ 992 w 1202200"/>
              <a:gd name="connsiteY0" fmla="*/ 1069397 h 2200236"/>
              <a:gd name="connsiteX1" fmla="*/ 445839 w 1202200"/>
              <a:gd name="connsiteY1" fmla="*/ 232515 h 2200236"/>
              <a:gd name="connsiteX2" fmla="*/ 1078662 w 1202200"/>
              <a:gd name="connsiteY2" fmla="*/ 6616 h 2200236"/>
              <a:gd name="connsiteX3" fmla="*/ 1098569 w 1202200"/>
              <a:gd name="connsiteY3" fmla="*/ 1081059 h 2200236"/>
              <a:gd name="connsiteX4" fmla="*/ 1202200 w 1202200"/>
              <a:gd name="connsiteY4" fmla="*/ 2200236 h 2200236"/>
              <a:gd name="connsiteX5" fmla="*/ 379615 w 1202200"/>
              <a:gd name="connsiteY5" fmla="*/ 1920166 h 2200236"/>
              <a:gd name="connsiteX6" fmla="*/ 992 w 1202200"/>
              <a:gd name="connsiteY6" fmla="*/ 1069397 h 2200236"/>
              <a:gd name="connsiteX0" fmla="*/ 802 w 1151304"/>
              <a:gd name="connsiteY0" fmla="*/ 1069399 h 2110746"/>
              <a:gd name="connsiteX1" fmla="*/ 445649 w 1151304"/>
              <a:gd name="connsiteY1" fmla="*/ 232517 h 2110746"/>
              <a:gd name="connsiteX2" fmla="*/ 1078472 w 1151304"/>
              <a:gd name="connsiteY2" fmla="*/ 6618 h 2110746"/>
              <a:gd name="connsiteX3" fmla="*/ 1098379 w 1151304"/>
              <a:gd name="connsiteY3" fmla="*/ 1081061 h 2110746"/>
              <a:gd name="connsiteX4" fmla="*/ 894369 w 1151304"/>
              <a:gd name="connsiteY4" fmla="*/ 2110747 h 2110746"/>
              <a:gd name="connsiteX5" fmla="*/ 379425 w 1151304"/>
              <a:gd name="connsiteY5" fmla="*/ 1920168 h 2110746"/>
              <a:gd name="connsiteX6" fmla="*/ 802 w 1151304"/>
              <a:gd name="connsiteY6" fmla="*/ 1069399 h 2110746"/>
              <a:gd name="connsiteX0" fmla="*/ 719 w 1151221"/>
              <a:gd name="connsiteY0" fmla="*/ 1069399 h 1992980"/>
              <a:gd name="connsiteX1" fmla="*/ 445566 w 1151221"/>
              <a:gd name="connsiteY1" fmla="*/ 232517 h 1992980"/>
              <a:gd name="connsiteX2" fmla="*/ 1078389 w 1151221"/>
              <a:gd name="connsiteY2" fmla="*/ 6618 h 1992980"/>
              <a:gd name="connsiteX3" fmla="*/ 1098296 w 1151221"/>
              <a:gd name="connsiteY3" fmla="*/ 1081061 h 1992980"/>
              <a:gd name="connsiteX4" fmla="*/ 715295 w 1151221"/>
              <a:gd name="connsiteY4" fmla="*/ 1948541 h 1992980"/>
              <a:gd name="connsiteX5" fmla="*/ 379342 w 1151221"/>
              <a:gd name="connsiteY5" fmla="*/ 1920168 h 1992980"/>
              <a:gd name="connsiteX6" fmla="*/ 719 w 1151221"/>
              <a:gd name="connsiteY6" fmla="*/ 1069399 h 1992980"/>
              <a:gd name="connsiteX0" fmla="*/ 786 w 1151288"/>
              <a:gd name="connsiteY0" fmla="*/ 1069399 h 2138718"/>
              <a:gd name="connsiteX1" fmla="*/ 445633 w 1151288"/>
              <a:gd name="connsiteY1" fmla="*/ 232517 h 2138718"/>
              <a:gd name="connsiteX2" fmla="*/ 1078456 w 1151288"/>
              <a:gd name="connsiteY2" fmla="*/ 6618 h 2138718"/>
              <a:gd name="connsiteX3" fmla="*/ 1098363 w 1151288"/>
              <a:gd name="connsiteY3" fmla="*/ 1081061 h 2138718"/>
              <a:gd name="connsiteX4" fmla="*/ 866384 w 1151288"/>
              <a:gd name="connsiteY4" fmla="*/ 2138718 h 2138718"/>
              <a:gd name="connsiteX5" fmla="*/ 379409 w 1151288"/>
              <a:gd name="connsiteY5" fmla="*/ 1920168 h 2138718"/>
              <a:gd name="connsiteX6" fmla="*/ 786 w 1151288"/>
              <a:gd name="connsiteY6" fmla="*/ 1069399 h 2138718"/>
              <a:gd name="connsiteX0" fmla="*/ 786 w 1151288"/>
              <a:gd name="connsiteY0" fmla="*/ 1069399 h 2138718"/>
              <a:gd name="connsiteX1" fmla="*/ 445633 w 1151288"/>
              <a:gd name="connsiteY1" fmla="*/ 232517 h 2138718"/>
              <a:gd name="connsiteX2" fmla="*/ 1078456 w 1151288"/>
              <a:gd name="connsiteY2" fmla="*/ 6618 h 2138718"/>
              <a:gd name="connsiteX3" fmla="*/ 1098363 w 1151288"/>
              <a:gd name="connsiteY3" fmla="*/ 1081061 h 2138718"/>
              <a:gd name="connsiteX4" fmla="*/ 866384 w 1151288"/>
              <a:gd name="connsiteY4" fmla="*/ 2138718 h 2138718"/>
              <a:gd name="connsiteX5" fmla="*/ 379409 w 1151288"/>
              <a:gd name="connsiteY5" fmla="*/ 1920168 h 2138718"/>
              <a:gd name="connsiteX6" fmla="*/ 786 w 1151288"/>
              <a:gd name="connsiteY6" fmla="*/ 1069399 h 2138718"/>
              <a:gd name="connsiteX0" fmla="*/ 3743 w 1154245"/>
              <a:gd name="connsiteY0" fmla="*/ 1069399 h 2138718"/>
              <a:gd name="connsiteX1" fmla="*/ 448590 w 1154245"/>
              <a:gd name="connsiteY1" fmla="*/ 232517 h 2138718"/>
              <a:gd name="connsiteX2" fmla="*/ 1081413 w 1154245"/>
              <a:gd name="connsiteY2" fmla="*/ 6618 h 2138718"/>
              <a:gd name="connsiteX3" fmla="*/ 1101320 w 1154245"/>
              <a:gd name="connsiteY3" fmla="*/ 1081061 h 2138718"/>
              <a:gd name="connsiteX4" fmla="*/ 869341 w 1154245"/>
              <a:gd name="connsiteY4" fmla="*/ 2138718 h 2138718"/>
              <a:gd name="connsiteX5" fmla="*/ 270498 w 1154245"/>
              <a:gd name="connsiteY5" fmla="*/ 1802706 h 2138718"/>
              <a:gd name="connsiteX6" fmla="*/ 3743 w 1154245"/>
              <a:gd name="connsiteY6" fmla="*/ 1069399 h 2138718"/>
              <a:gd name="connsiteX0" fmla="*/ 3743 w 1081782"/>
              <a:gd name="connsiteY0" fmla="*/ 1069399 h 2138718"/>
              <a:gd name="connsiteX1" fmla="*/ 448590 w 1081782"/>
              <a:gd name="connsiteY1" fmla="*/ 232517 h 2138718"/>
              <a:gd name="connsiteX2" fmla="*/ 1081413 w 1081782"/>
              <a:gd name="connsiteY2" fmla="*/ 6618 h 2138718"/>
              <a:gd name="connsiteX3" fmla="*/ 855209 w 1081782"/>
              <a:gd name="connsiteY3" fmla="*/ 1125808 h 2138718"/>
              <a:gd name="connsiteX4" fmla="*/ 869341 w 1081782"/>
              <a:gd name="connsiteY4" fmla="*/ 2138718 h 2138718"/>
              <a:gd name="connsiteX5" fmla="*/ 270498 w 1081782"/>
              <a:gd name="connsiteY5" fmla="*/ 1802706 h 2138718"/>
              <a:gd name="connsiteX6" fmla="*/ 3743 w 1081782"/>
              <a:gd name="connsiteY6" fmla="*/ 1069399 h 2138718"/>
              <a:gd name="connsiteX0" fmla="*/ 3743 w 1167436"/>
              <a:gd name="connsiteY0" fmla="*/ 1069399 h 2138718"/>
              <a:gd name="connsiteX1" fmla="*/ 448590 w 1167436"/>
              <a:gd name="connsiteY1" fmla="*/ 232517 h 2138718"/>
              <a:gd name="connsiteX2" fmla="*/ 1081413 w 1167436"/>
              <a:gd name="connsiteY2" fmla="*/ 6618 h 2138718"/>
              <a:gd name="connsiteX3" fmla="*/ 1118101 w 1167436"/>
              <a:gd name="connsiteY3" fmla="*/ 1081065 h 2138718"/>
              <a:gd name="connsiteX4" fmla="*/ 869341 w 1167436"/>
              <a:gd name="connsiteY4" fmla="*/ 2138718 h 2138718"/>
              <a:gd name="connsiteX5" fmla="*/ 270498 w 1167436"/>
              <a:gd name="connsiteY5" fmla="*/ 1802706 h 2138718"/>
              <a:gd name="connsiteX6" fmla="*/ 3743 w 1167436"/>
              <a:gd name="connsiteY6" fmla="*/ 1069399 h 2138718"/>
              <a:gd name="connsiteX0" fmla="*/ 3743 w 1167436"/>
              <a:gd name="connsiteY0" fmla="*/ 1069399 h 2138718"/>
              <a:gd name="connsiteX1" fmla="*/ 448590 w 1167436"/>
              <a:gd name="connsiteY1" fmla="*/ 232517 h 2138718"/>
              <a:gd name="connsiteX2" fmla="*/ 1081413 w 1167436"/>
              <a:gd name="connsiteY2" fmla="*/ 6618 h 2138718"/>
              <a:gd name="connsiteX3" fmla="*/ 1118101 w 1167436"/>
              <a:gd name="connsiteY3" fmla="*/ 1081065 h 2138718"/>
              <a:gd name="connsiteX4" fmla="*/ 869341 w 1167436"/>
              <a:gd name="connsiteY4" fmla="*/ 2138718 h 2138718"/>
              <a:gd name="connsiteX5" fmla="*/ 270498 w 1167436"/>
              <a:gd name="connsiteY5" fmla="*/ 1802706 h 2138718"/>
              <a:gd name="connsiteX6" fmla="*/ 3743 w 1167436"/>
              <a:gd name="connsiteY6" fmla="*/ 1069399 h 2138718"/>
              <a:gd name="connsiteX0" fmla="*/ 3743 w 1118101"/>
              <a:gd name="connsiteY0" fmla="*/ 1069399 h 2138718"/>
              <a:gd name="connsiteX1" fmla="*/ 448590 w 1118101"/>
              <a:gd name="connsiteY1" fmla="*/ 232517 h 2138718"/>
              <a:gd name="connsiteX2" fmla="*/ 1081413 w 1118101"/>
              <a:gd name="connsiteY2" fmla="*/ 6618 h 2138718"/>
              <a:gd name="connsiteX3" fmla="*/ 1118101 w 1118101"/>
              <a:gd name="connsiteY3" fmla="*/ 1081065 h 2138718"/>
              <a:gd name="connsiteX4" fmla="*/ 869341 w 1118101"/>
              <a:gd name="connsiteY4" fmla="*/ 2138718 h 2138718"/>
              <a:gd name="connsiteX5" fmla="*/ 270498 w 1118101"/>
              <a:gd name="connsiteY5" fmla="*/ 1802706 h 2138718"/>
              <a:gd name="connsiteX6" fmla="*/ 3743 w 1118101"/>
              <a:gd name="connsiteY6" fmla="*/ 1069399 h 2138718"/>
              <a:gd name="connsiteX0" fmla="*/ 3743 w 1118101"/>
              <a:gd name="connsiteY0" fmla="*/ 1048215 h 2117534"/>
              <a:gd name="connsiteX1" fmla="*/ 448590 w 1118101"/>
              <a:gd name="connsiteY1" fmla="*/ 211333 h 2117534"/>
              <a:gd name="connsiteX2" fmla="*/ 975137 w 1118101"/>
              <a:gd name="connsiteY2" fmla="*/ 7813 h 2117534"/>
              <a:gd name="connsiteX3" fmla="*/ 1118101 w 1118101"/>
              <a:gd name="connsiteY3" fmla="*/ 1059881 h 2117534"/>
              <a:gd name="connsiteX4" fmla="*/ 869341 w 1118101"/>
              <a:gd name="connsiteY4" fmla="*/ 2117534 h 2117534"/>
              <a:gd name="connsiteX5" fmla="*/ 270498 w 1118101"/>
              <a:gd name="connsiteY5" fmla="*/ 1781522 h 2117534"/>
              <a:gd name="connsiteX6" fmla="*/ 3743 w 1118101"/>
              <a:gd name="connsiteY6" fmla="*/ 1048215 h 2117534"/>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070538"/>
              <a:gd name="connsiteY0" fmla="*/ 1080101 h 2149420"/>
              <a:gd name="connsiteX1" fmla="*/ 448590 w 1070538"/>
              <a:gd name="connsiteY1" fmla="*/ 243219 h 2149420"/>
              <a:gd name="connsiteX2" fmla="*/ 1070226 w 1070538"/>
              <a:gd name="connsiteY2" fmla="*/ 6138 h 2149420"/>
              <a:gd name="connsiteX3" fmla="*/ 961484 w 1070538"/>
              <a:gd name="connsiteY3" fmla="*/ 1108547 h 2149420"/>
              <a:gd name="connsiteX4" fmla="*/ 869341 w 1070538"/>
              <a:gd name="connsiteY4" fmla="*/ 2149420 h 2149420"/>
              <a:gd name="connsiteX5" fmla="*/ 270498 w 1070538"/>
              <a:gd name="connsiteY5" fmla="*/ 1813408 h 2149420"/>
              <a:gd name="connsiteX6" fmla="*/ 3743 w 1070538"/>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74 w 1147992"/>
              <a:gd name="connsiteY0" fmla="*/ 1076034 h 2145353"/>
              <a:gd name="connsiteX1" fmla="*/ 288304 w 1147992"/>
              <a:gd name="connsiteY1" fmla="*/ 479674 h 2145353"/>
              <a:gd name="connsiteX2" fmla="*/ 1066557 w 1147992"/>
              <a:gd name="connsiteY2" fmla="*/ 2071 h 2145353"/>
              <a:gd name="connsiteX3" fmla="*/ 1147992 w 1147992"/>
              <a:gd name="connsiteY3" fmla="*/ 1132448 h 2145353"/>
              <a:gd name="connsiteX4" fmla="*/ 865672 w 1147992"/>
              <a:gd name="connsiteY4" fmla="*/ 2145353 h 2145353"/>
              <a:gd name="connsiteX5" fmla="*/ 266829 w 1147992"/>
              <a:gd name="connsiteY5" fmla="*/ 1809341 h 2145353"/>
              <a:gd name="connsiteX6" fmla="*/ 74 w 1147992"/>
              <a:gd name="connsiteY6" fmla="*/ 1076034 h 2145353"/>
              <a:gd name="connsiteX0" fmla="*/ 74 w 1147992"/>
              <a:gd name="connsiteY0" fmla="*/ 1076705 h 2146024"/>
              <a:gd name="connsiteX1" fmla="*/ 288304 w 1147992"/>
              <a:gd name="connsiteY1" fmla="*/ 480345 h 2146024"/>
              <a:gd name="connsiteX2" fmla="*/ 1066557 w 1147992"/>
              <a:gd name="connsiteY2" fmla="*/ 2742 h 2146024"/>
              <a:gd name="connsiteX3" fmla="*/ 1147992 w 1147992"/>
              <a:gd name="connsiteY3" fmla="*/ 1133119 h 2146024"/>
              <a:gd name="connsiteX4" fmla="*/ 865672 w 1147992"/>
              <a:gd name="connsiteY4" fmla="*/ 2146024 h 2146024"/>
              <a:gd name="connsiteX5" fmla="*/ 266829 w 1147992"/>
              <a:gd name="connsiteY5" fmla="*/ 1810012 h 2146024"/>
              <a:gd name="connsiteX6" fmla="*/ 74 w 1147992"/>
              <a:gd name="connsiteY6" fmla="*/ 1076705 h 2146024"/>
              <a:gd name="connsiteX0" fmla="*/ 168 w 1148086"/>
              <a:gd name="connsiteY0" fmla="*/ 1079458 h 2148777"/>
              <a:gd name="connsiteX1" fmla="*/ 299585 w 1148086"/>
              <a:gd name="connsiteY1" fmla="*/ 343262 h 2148777"/>
              <a:gd name="connsiteX2" fmla="*/ 1066651 w 1148086"/>
              <a:gd name="connsiteY2" fmla="*/ 5495 h 2148777"/>
              <a:gd name="connsiteX3" fmla="*/ 1148086 w 1148086"/>
              <a:gd name="connsiteY3" fmla="*/ 1135872 h 2148777"/>
              <a:gd name="connsiteX4" fmla="*/ 865766 w 1148086"/>
              <a:gd name="connsiteY4" fmla="*/ 2148777 h 2148777"/>
              <a:gd name="connsiteX5" fmla="*/ 266923 w 1148086"/>
              <a:gd name="connsiteY5" fmla="*/ 1812765 h 2148777"/>
              <a:gd name="connsiteX6" fmla="*/ 168 w 1148086"/>
              <a:gd name="connsiteY6" fmla="*/ 1079458 h 2148777"/>
              <a:gd name="connsiteX0" fmla="*/ 168 w 1148086"/>
              <a:gd name="connsiteY0" fmla="*/ 1077942 h 2147261"/>
              <a:gd name="connsiteX1" fmla="*/ 299585 w 1148086"/>
              <a:gd name="connsiteY1" fmla="*/ 341746 h 2147261"/>
              <a:gd name="connsiteX2" fmla="*/ 1066651 w 1148086"/>
              <a:gd name="connsiteY2" fmla="*/ 3979 h 2147261"/>
              <a:gd name="connsiteX3" fmla="*/ 1148086 w 1148086"/>
              <a:gd name="connsiteY3" fmla="*/ 1134356 h 2147261"/>
              <a:gd name="connsiteX4" fmla="*/ 865766 w 1148086"/>
              <a:gd name="connsiteY4" fmla="*/ 2147261 h 2147261"/>
              <a:gd name="connsiteX5" fmla="*/ 266923 w 1148086"/>
              <a:gd name="connsiteY5" fmla="*/ 1811249 h 2147261"/>
              <a:gd name="connsiteX6" fmla="*/ 168 w 1148086"/>
              <a:gd name="connsiteY6" fmla="*/ 1077942 h 2147261"/>
              <a:gd name="connsiteX0" fmla="*/ 2670 w 1150588"/>
              <a:gd name="connsiteY0" fmla="*/ 1077942 h 2147261"/>
              <a:gd name="connsiteX1" fmla="*/ 302087 w 1150588"/>
              <a:gd name="connsiteY1" fmla="*/ 341746 h 2147261"/>
              <a:gd name="connsiteX2" fmla="*/ 1069153 w 1150588"/>
              <a:gd name="connsiteY2" fmla="*/ 3979 h 2147261"/>
              <a:gd name="connsiteX3" fmla="*/ 1150588 w 1150588"/>
              <a:gd name="connsiteY3" fmla="*/ 1134356 h 2147261"/>
              <a:gd name="connsiteX4" fmla="*/ 868268 w 1150588"/>
              <a:gd name="connsiteY4" fmla="*/ 2147261 h 2147261"/>
              <a:gd name="connsiteX5" fmla="*/ 448414 w 1150588"/>
              <a:gd name="connsiteY5" fmla="*/ 1828034 h 2147261"/>
              <a:gd name="connsiteX6" fmla="*/ 2670 w 1150588"/>
              <a:gd name="connsiteY6" fmla="*/ 1077942 h 2147261"/>
              <a:gd name="connsiteX0" fmla="*/ 319 w 1148237"/>
              <a:gd name="connsiteY0" fmla="*/ 1077942 h 2147261"/>
              <a:gd name="connsiteX1" fmla="*/ 299736 w 1148237"/>
              <a:gd name="connsiteY1" fmla="*/ 341746 h 2147261"/>
              <a:gd name="connsiteX2" fmla="*/ 1066802 w 1148237"/>
              <a:gd name="connsiteY2" fmla="*/ 3979 h 2147261"/>
              <a:gd name="connsiteX3" fmla="*/ 1148237 w 1148237"/>
              <a:gd name="connsiteY3" fmla="*/ 1134356 h 2147261"/>
              <a:gd name="connsiteX4" fmla="*/ 865917 w 1148237"/>
              <a:gd name="connsiteY4" fmla="*/ 2147261 h 2147261"/>
              <a:gd name="connsiteX5" fmla="*/ 345381 w 1148237"/>
              <a:gd name="connsiteY5" fmla="*/ 1861599 h 2147261"/>
              <a:gd name="connsiteX6" fmla="*/ 319 w 1148237"/>
              <a:gd name="connsiteY6" fmla="*/ 1077942 h 2147261"/>
              <a:gd name="connsiteX0" fmla="*/ 48 w 1147966"/>
              <a:gd name="connsiteY0" fmla="*/ 1077942 h 2147261"/>
              <a:gd name="connsiteX1" fmla="*/ 299465 w 1147966"/>
              <a:gd name="connsiteY1" fmla="*/ 341746 h 2147261"/>
              <a:gd name="connsiteX2" fmla="*/ 1066531 w 1147966"/>
              <a:gd name="connsiteY2" fmla="*/ 3979 h 2147261"/>
              <a:gd name="connsiteX3" fmla="*/ 1147966 w 1147966"/>
              <a:gd name="connsiteY3" fmla="*/ 1134356 h 2147261"/>
              <a:gd name="connsiteX4" fmla="*/ 865646 w 1147966"/>
              <a:gd name="connsiteY4" fmla="*/ 2147261 h 2147261"/>
              <a:gd name="connsiteX5" fmla="*/ 345110 w 1147966"/>
              <a:gd name="connsiteY5" fmla="*/ 1861599 h 2147261"/>
              <a:gd name="connsiteX6" fmla="*/ 48 w 1147966"/>
              <a:gd name="connsiteY6" fmla="*/ 1077942 h 2147261"/>
              <a:gd name="connsiteX0" fmla="*/ 46 w 1147964"/>
              <a:gd name="connsiteY0" fmla="*/ 1077942 h 2147261"/>
              <a:gd name="connsiteX1" fmla="*/ 299463 w 1147964"/>
              <a:gd name="connsiteY1" fmla="*/ 341746 h 2147261"/>
              <a:gd name="connsiteX2" fmla="*/ 1066529 w 1147964"/>
              <a:gd name="connsiteY2" fmla="*/ 3979 h 2147261"/>
              <a:gd name="connsiteX3" fmla="*/ 1147964 w 1147964"/>
              <a:gd name="connsiteY3" fmla="*/ 1134356 h 2147261"/>
              <a:gd name="connsiteX4" fmla="*/ 865644 w 1147964"/>
              <a:gd name="connsiteY4" fmla="*/ 2147261 h 2147261"/>
              <a:gd name="connsiteX5" fmla="*/ 345108 w 1147964"/>
              <a:gd name="connsiteY5" fmla="*/ 1861599 h 2147261"/>
              <a:gd name="connsiteX6" fmla="*/ 46 w 1147964"/>
              <a:gd name="connsiteY6" fmla="*/ 1077942 h 2147261"/>
              <a:gd name="connsiteX0" fmla="*/ 1203 w 1149121"/>
              <a:gd name="connsiteY0" fmla="*/ 1087899 h 2157218"/>
              <a:gd name="connsiteX1" fmla="*/ 462829 w 1149121"/>
              <a:gd name="connsiteY1" fmla="*/ 200684 h 2157218"/>
              <a:gd name="connsiteX2" fmla="*/ 1067686 w 1149121"/>
              <a:gd name="connsiteY2" fmla="*/ 13936 h 2157218"/>
              <a:gd name="connsiteX3" fmla="*/ 1149121 w 1149121"/>
              <a:gd name="connsiteY3" fmla="*/ 1144313 h 2157218"/>
              <a:gd name="connsiteX4" fmla="*/ 866801 w 1149121"/>
              <a:gd name="connsiteY4" fmla="*/ 2157218 h 2157218"/>
              <a:gd name="connsiteX5" fmla="*/ 346265 w 1149121"/>
              <a:gd name="connsiteY5" fmla="*/ 1871556 h 2157218"/>
              <a:gd name="connsiteX6" fmla="*/ 1203 w 1149121"/>
              <a:gd name="connsiteY6" fmla="*/ 1087899 h 2157218"/>
              <a:gd name="connsiteX0" fmla="*/ 1203 w 1149121"/>
              <a:gd name="connsiteY0" fmla="*/ 1083194 h 2152513"/>
              <a:gd name="connsiteX1" fmla="*/ 462829 w 1149121"/>
              <a:gd name="connsiteY1" fmla="*/ 195979 h 2152513"/>
              <a:gd name="connsiteX2" fmla="*/ 1067686 w 1149121"/>
              <a:gd name="connsiteY2" fmla="*/ 9231 h 2152513"/>
              <a:gd name="connsiteX3" fmla="*/ 1149121 w 1149121"/>
              <a:gd name="connsiteY3" fmla="*/ 1139608 h 2152513"/>
              <a:gd name="connsiteX4" fmla="*/ 866801 w 1149121"/>
              <a:gd name="connsiteY4" fmla="*/ 2152513 h 2152513"/>
              <a:gd name="connsiteX5" fmla="*/ 346265 w 1149121"/>
              <a:gd name="connsiteY5" fmla="*/ 1866851 h 2152513"/>
              <a:gd name="connsiteX6" fmla="*/ 1203 w 1149121"/>
              <a:gd name="connsiteY6" fmla="*/ 1083194 h 2152513"/>
              <a:gd name="connsiteX0" fmla="*/ 1203 w 1149121"/>
              <a:gd name="connsiteY0" fmla="*/ 1073963 h 2143282"/>
              <a:gd name="connsiteX1" fmla="*/ 462829 w 1149121"/>
              <a:gd name="connsiteY1" fmla="*/ 186748 h 2143282"/>
              <a:gd name="connsiteX2" fmla="*/ 1067686 w 1149121"/>
              <a:gd name="connsiteY2" fmla="*/ 0 h 2143282"/>
              <a:gd name="connsiteX3" fmla="*/ 1149121 w 1149121"/>
              <a:gd name="connsiteY3" fmla="*/ 1130377 h 2143282"/>
              <a:gd name="connsiteX4" fmla="*/ 866801 w 1149121"/>
              <a:gd name="connsiteY4" fmla="*/ 2143282 h 2143282"/>
              <a:gd name="connsiteX5" fmla="*/ 346265 w 1149121"/>
              <a:gd name="connsiteY5" fmla="*/ 1857620 h 2143282"/>
              <a:gd name="connsiteX6" fmla="*/ 1203 w 1149121"/>
              <a:gd name="connsiteY6" fmla="*/ 1073963 h 2143282"/>
              <a:gd name="connsiteX0" fmla="*/ 1203 w 1149121"/>
              <a:gd name="connsiteY0" fmla="*/ 1073963 h 2143282"/>
              <a:gd name="connsiteX1" fmla="*/ 462829 w 1149121"/>
              <a:gd name="connsiteY1" fmla="*/ 186748 h 2143282"/>
              <a:gd name="connsiteX2" fmla="*/ 1067686 w 1149121"/>
              <a:gd name="connsiteY2" fmla="*/ 0 h 2143282"/>
              <a:gd name="connsiteX3" fmla="*/ 1149121 w 1149121"/>
              <a:gd name="connsiteY3" fmla="*/ 1130377 h 2143282"/>
              <a:gd name="connsiteX4" fmla="*/ 866801 w 1149121"/>
              <a:gd name="connsiteY4" fmla="*/ 2143282 h 2143282"/>
              <a:gd name="connsiteX5" fmla="*/ 346265 w 1149121"/>
              <a:gd name="connsiteY5" fmla="*/ 1857620 h 2143282"/>
              <a:gd name="connsiteX6" fmla="*/ 1203 w 1149121"/>
              <a:gd name="connsiteY6" fmla="*/ 1073963 h 2143282"/>
              <a:gd name="connsiteX0" fmla="*/ 900 w 1148818"/>
              <a:gd name="connsiteY0" fmla="*/ 1073963 h 2143282"/>
              <a:gd name="connsiteX1" fmla="*/ 462526 w 1148818"/>
              <a:gd name="connsiteY1" fmla="*/ 186748 h 2143282"/>
              <a:gd name="connsiteX2" fmla="*/ 1067383 w 1148818"/>
              <a:gd name="connsiteY2" fmla="*/ 0 h 2143282"/>
              <a:gd name="connsiteX3" fmla="*/ 1148818 w 1148818"/>
              <a:gd name="connsiteY3" fmla="*/ 1130377 h 2143282"/>
              <a:gd name="connsiteX4" fmla="*/ 866498 w 1148818"/>
              <a:gd name="connsiteY4" fmla="*/ 2143282 h 2143282"/>
              <a:gd name="connsiteX5" fmla="*/ 558511 w 1148818"/>
              <a:gd name="connsiteY5" fmla="*/ 1784907 h 2143282"/>
              <a:gd name="connsiteX6" fmla="*/ 900 w 1148818"/>
              <a:gd name="connsiteY6" fmla="*/ 1073963 h 2143282"/>
              <a:gd name="connsiteX0" fmla="*/ 900 w 1148818"/>
              <a:gd name="connsiteY0" fmla="*/ 1073963 h 2143282"/>
              <a:gd name="connsiteX1" fmla="*/ 462526 w 1148818"/>
              <a:gd name="connsiteY1" fmla="*/ 186748 h 2143282"/>
              <a:gd name="connsiteX2" fmla="*/ 1067383 w 1148818"/>
              <a:gd name="connsiteY2" fmla="*/ 0 h 2143282"/>
              <a:gd name="connsiteX3" fmla="*/ 1148818 w 1148818"/>
              <a:gd name="connsiteY3" fmla="*/ 1130377 h 2143282"/>
              <a:gd name="connsiteX4" fmla="*/ 866498 w 1148818"/>
              <a:gd name="connsiteY4" fmla="*/ 2143282 h 2143282"/>
              <a:gd name="connsiteX5" fmla="*/ 558511 w 1148818"/>
              <a:gd name="connsiteY5" fmla="*/ 1784907 h 2143282"/>
              <a:gd name="connsiteX6" fmla="*/ 900 w 1148818"/>
              <a:gd name="connsiteY6" fmla="*/ 1073963 h 2143282"/>
              <a:gd name="connsiteX0" fmla="*/ 33 w 1147951"/>
              <a:gd name="connsiteY0" fmla="*/ 1073963 h 2143282"/>
              <a:gd name="connsiteX1" fmla="*/ 461659 w 1147951"/>
              <a:gd name="connsiteY1" fmla="*/ 186748 h 2143282"/>
              <a:gd name="connsiteX2" fmla="*/ 1066516 w 1147951"/>
              <a:gd name="connsiteY2" fmla="*/ 0 h 2143282"/>
              <a:gd name="connsiteX3" fmla="*/ 1147951 w 1147951"/>
              <a:gd name="connsiteY3" fmla="*/ 1130377 h 2143282"/>
              <a:gd name="connsiteX4" fmla="*/ 865631 w 1147951"/>
              <a:gd name="connsiteY4" fmla="*/ 2143282 h 2143282"/>
              <a:gd name="connsiteX5" fmla="*/ 440181 w 1147951"/>
              <a:gd name="connsiteY5" fmla="*/ 1919149 h 2143282"/>
              <a:gd name="connsiteX6" fmla="*/ 33 w 1147951"/>
              <a:gd name="connsiteY6" fmla="*/ 1073963 h 2143282"/>
              <a:gd name="connsiteX0" fmla="*/ 28 w 1147946"/>
              <a:gd name="connsiteY0" fmla="*/ 1073963 h 2143282"/>
              <a:gd name="connsiteX1" fmla="*/ 461654 w 1147946"/>
              <a:gd name="connsiteY1" fmla="*/ 186748 h 2143282"/>
              <a:gd name="connsiteX2" fmla="*/ 1066511 w 1147946"/>
              <a:gd name="connsiteY2" fmla="*/ 0 h 2143282"/>
              <a:gd name="connsiteX3" fmla="*/ 1147946 w 1147946"/>
              <a:gd name="connsiteY3" fmla="*/ 1130377 h 2143282"/>
              <a:gd name="connsiteX4" fmla="*/ 865626 w 1147946"/>
              <a:gd name="connsiteY4" fmla="*/ 2143282 h 2143282"/>
              <a:gd name="connsiteX5" fmla="*/ 440176 w 1147946"/>
              <a:gd name="connsiteY5" fmla="*/ 1919149 h 2143282"/>
              <a:gd name="connsiteX6" fmla="*/ 28 w 1147946"/>
              <a:gd name="connsiteY6" fmla="*/ 1073963 h 2143282"/>
              <a:gd name="connsiteX0" fmla="*/ 853 w 1148771"/>
              <a:gd name="connsiteY0" fmla="*/ 1073963 h 2143282"/>
              <a:gd name="connsiteX1" fmla="*/ 462479 w 1148771"/>
              <a:gd name="connsiteY1" fmla="*/ 186748 h 2143282"/>
              <a:gd name="connsiteX2" fmla="*/ 1067336 w 1148771"/>
              <a:gd name="connsiteY2" fmla="*/ 0 h 2143282"/>
              <a:gd name="connsiteX3" fmla="*/ 1148771 w 1148771"/>
              <a:gd name="connsiteY3" fmla="*/ 1130377 h 2143282"/>
              <a:gd name="connsiteX4" fmla="*/ 866451 w 1148771"/>
              <a:gd name="connsiteY4" fmla="*/ 2143282 h 2143282"/>
              <a:gd name="connsiteX5" fmla="*/ 441001 w 1148771"/>
              <a:gd name="connsiteY5" fmla="*/ 1919149 h 2143282"/>
              <a:gd name="connsiteX6" fmla="*/ 853 w 1148771"/>
              <a:gd name="connsiteY6" fmla="*/ 1073963 h 2143282"/>
              <a:gd name="connsiteX0" fmla="*/ 1636 w 1149554"/>
              <a:gd name="connsiteY0" fmla="*/ 1073963 h 2143282"/>
              <a:gd name="connsiteX1" fmla="*/ 614285 w 1149554"/>
              <a:gd name="connsiteY1" fmla="*/ 460826 h 2143282"/>
              <a:gd name="connsiteX2" fmla="*/ 1068119 w 1149554"/>
              <a:gd name="connsiteY2" fmla="*/ 0 h 2143282"/>
              <a:gd name="connsiteX3" fmla="*/ 1149554 w 1149554"/>
              <a:gd name="connsiteY3" fmla="*/ 1130377 h 2143282"/>
              <a:gd name="connsiteX4" fmla="*/ 867234 w 1149554"/>
              <a:gd name="connsiteY4" fmla="*/ 2143282 h 2143282"/>
              <a:gd name="connsiteX5" fmla="*/ 441784 w 1149554"/>
              <a:gd name="connsiteY5" fmla="*/ 1919149 h 2143282"/>
              <a:gd name="connsiteX6" fmla="*/ 1636 w 1149554"/>
              <a:gd name="connsiteY6" fmla="*/ 1073963 h 2143282"/>
              <a:gd name="connsiteX0" fmla="*/ 263 w 1148181"/>
              <a:gd name="connsiteY0" fmla="*/ 1073963 h 2143282"/>
              <a:gd name="connsiteX1" fmla="*/ 506638 w 1148181"/>
              <a:gd name="connsiteY1" fmla="*/ 186748 h 2143282"/>
              <a:gd name="connsiteX2" fmla="*/ 1066746 w 1148181"/>
              <a:gd name="connsiteY2" fmla="*/ 0 h 2143282"/>
              <a:gd name="connsiteX3" fmla="*/ 1148181 w 1148181"/>
              <a:gd name="connsiteY3" fmla="*/ 1130377 h 2143282"/>
              <a:gd name="connsiteX4" fmla="*/ 865861 w 1148181"/>
              <a:gd name="connsiteY4" fmla="*/ 2143282 h 2143282"/>
              <a:gd name="connsiteX5" fmla="*/ 440411 w 1148181"/>
              <a:gd name="connsiteY5" fmla="*/ 1919149 h 2143282"/>
              <a:gd name="connsiteX6" fmla="*/ 263 w 1148181"/>
              <a:gd name="connsiteY6" fmla="*/ 1073963 h 2143282"/>
              <a:gd name="connsiteX0" fmla="*/ 263 w 1148181"/>
              <a:gd name="connsiteY0" fmla="*/ 1073963 h 2143282"/>
              <a:gd name="connsiteX1" fmla="*/ 506638 w 1148181"/>
              <a:gd name="connsiteY1" fmla="*/ 186748 h 2143282"/>
              <a:gd name="connsiteX2" fmla="*/ 1066746 w 1148181"/>
              <a:gd name="connsiteY2" fmla="*/ 0 h 2143282"/>
              <a:gd name="connsiteX3" fmla="*/ 1148181 w 1148181"/>
              <a:gd name="connsiteY3" fmla="*/ 1130377 h 2143282"/>
              <a:gd name="connsiteX4" fmla="*/ 865861 w 1148181"/>
              <a:gd name="connsiteY4" fmla="*/ 2143282 h 2143282"/>
              <a:gd name="connsiteX5" fmla="*/ 440411 w 1148181"/>
              <a:gd name="connsiteY5" fmla="*/ 1919149 h 2143282"/>
              <a:gd name="connsiteX6" fmla="*/ 263 w 1148181"/>
              <a:gd name="connsiteY6" fmla="*/ 1073963 h 2143282"/>
              <a:gd name="connsiteX0" fmla="*/ 514 w 1148432"/>
              <a:gd name="connsiteY0" fmla="*/ 1073963 h 2143282"/>
              <a:gd name="connsiteX1" fmla="*/ 506889 w 1148432"/>
              <a:gd name="connsiteY1" fmla="*/ 186748 h 2143282"/>
              <a:gd name="connsiteX2" fmla="*/ 1066997 w 1148432"/>
              <a:gd name="connsiteY2" fmla="*/ 0 h 2143282"/>
              <a:gd name="connsiteX3" fmla="*/ 1148432 w 1148432"/>
              <a:gd name="connsiteY3" fmla="*/ 1130377 h 2143282"/>
              <a:gd name="connsiteX4" fmla="*/ 866112 w 1148432"/>
              <a:gd name="connsiteY4" fmla="*/ 2143282 h 2143282"/>
              <a:gd name="connsiteX5" fmla="*/ 440662 w 1148432"/>
              <a:gd name="connsiteY5" fmla="*/ 1919149 h 2143282"/>
              <a:gd name="connsiteX6" fmla="*/ 514 w 114843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342" h="2143282">
                <a:moveTo>
                  <a:pt x="424" y="1073963"/>
                </a:moveTo>
                <a:cubicBezTo>
                  <a:pt x="11462" y="785230"/>
                  <a:pt x="172437" y="365739"/>
                  <a:pt x="506799" y="186748"/>
                </a:cubicBezTo>
                <a:cubicBezTo>
                  <a:pt x="841161" y="7757"/>
                  <a:pt x="1005274" y="2330"/>
                  <a:pt x="1066907" y="0"/>
                </a:cubicBezTo>
                <a:cubicBezTo>
                  <a:pt x="1074390" y="22556"/>
                  <a:pt x="1134958" y="680811"/>
                  <a:pt x="1148342" y="1130377"/>
                </a:cubicBezTo>
                <a:cubicBezTo>
                  <a:pt x="1007074" y="1605973"/>
                  <a:pt x="883552" y="2018440"/>
                  <a:pt x="866022" y="2143282"/>
                </a:cubicBezTo>
                <a:cubicBezTo>
                  <a:pt x="766079" y="2124368"/>
                  <a:pt x="685519" y="2097373"/>
                  <a:pt x="440572" y="1919149"/>
                </a:cubicBezTo>
                <a:cubicBezTo>
                  <a:pt x="195625" y="1740925"/>
                  <a:pt x="-10614" y="1362696"/>
                  <a:pt x="424" y="1073963"/>
                </a:cubicBezTo>
                <a:close/>
              </a:path>
            </a:pathLst>
          </a:custGeom>
          <a:solidFill>
            <a:schemeClr val="accent2"/>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sp>
        <p:nvSpPr>
          <p:cNvPr id="60" name="ZoneTexte 59">
            <a:extLst>
              <a:ext uri="{FF2B5EF4-FFF2-40B4-BE49-F238E27FC236}">
                <a16:creationId xmlns:a16="http://schemas.microsoft.com/office/drawing/2014/main" id="{095CA0CC-54C8-2442-91E5-5E40C5FE72A1}"/>
              </a:ext>
            </a:extLst>
          </p:cNvPr>
          <p:cNvSpPr txBox="1"/>
          <p:nvPr/>
        </p:nvSpPr>
        <p:spPr>
          <a:xfrm>
            <a:off x="7872364" y="2658577"/>
            <a:ext cx="636612" cy="415498"/>
          </a:xfrm>
          <a:prstGeom prst="rect">
            <a:avLst/>
          </a:prstGeom>
          <a:noFill/>
        </p:spPr>
        <p:txBody>
          <a:bodyPr wrap="square" rtlCol="0">
            <a:spAutoFit/>
          </a:bodyPr>
          <a:lstStyle/>
          <a:p>
            <a:pPr algn="ctr" defTabSz="685800"/>
            <a:r>
              <a:rPr lang="fr-FR" sz="1050" b="1" dirty="0">
                <a:solidFill>
                  <a:prstClr val="white"/>
                </a:solidFill>
              </a:rPr>
              <a:t>LOSS</a:t>
            </a:r>
          </a:p>
          <a:p>
            <a:pPr algn="ctr" defTabSz="685800"/>
            <a:r>
              <a:rPr lang="fr-FR" sz="1050" b="1" dirty="0">
                <a:solidFill>
                  <a:prstClr val="white"/>
                </a:solidFill>
              </a:rPr>
              <a:t>45,3%</a:t>
            </a:r>
          </a:p>
        </p:txBody>
      </p:sp>
      <p:sp>
        <p:nvSpPr>
          <p:cNvPr id="39"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cs typeface="Arial"/>
              </a:rPr>
              <a:t>Lefevre</a:t>
            </a:r>
            <a:r>
              <a:rPr lang="en-US" sz="800" i="1" dirty="0">
                <a:solidFill>
                  <a:prstClr val="black">
                    <a:lumMod val="65000"/>
                    <a:lumOff val="35000"/>
                  </a:prstClr>
                </a:solidFill>
                <a:latin typeface="Arial"/>
                <a:cs typeface="Arial"/>
              </a:rPr>
              <a:t> S et al., SABCS 2018, P5-12-05</a:t>
            </a:r>
          </a:p>
        </p:txBody>
      </p:sp>
    </p:spTree>
    <p:extLst>
      <p:ext uri="{BB962C8B-B14F-4D97-AF65-F5344CB8AC3E}">
        <p14:creationId xmlns:p14="http://schemas.microsoft.com/office/powerpoint/2010/main" val="85490757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168064" y="783166"/>
            <a:ext cx="8975936" cy="377027"/>
          </a:xfrm>
        </p:spPr>
        <p:txBody>
          <a:bodyPr>
            <a:normAutofit fontScale="90000"/>
          </a:bodyPr>
          <a:lstStyle/>
          <a:p>
            <a:r>
              <a:rPr lang="fr-FR" dirty="0"/>
              <a:t>Lefevre P5-12-05 + de variations pour RH+ HER2+ et importance de la biopsie à la </a:t>
            </a:r>
            <a:r>
              <a:rPr lang="fr-FR" dirty="0" err="1"/>
              <a:t>reprogression</a:t>
            </a:r>
            <a:r>
              <a:rPr lang="fr-FR" dirty="0"/>
              <a:t> !</a:t>
            </a:r>
          </a:p>
        </p:txBody>
      </p:sp>
      <p:sp>
        <p:nvSpPr>
          <p:cNvPr id="13" name="Espace réservé du contenu 4">
            <a:extLst>
              <a:ext uri="{FF2B5EF4-FFF2-40B4-BE49-F238E27FC236}">
                <a16:creationId xmlns:a16="http://schemas.microsoft.com/office/drawing/2014/main" id="{07F186C9-6692-0547-BCFF-092ADABFF334}"/>
              </a:ext>
            </a:extLst>
          </p:cNvPr>
          <p:cNvSpPr txBox="1">
            <a:spLocks/>
          </p:cNvSpPr>
          <p:nvPr/>
        </p:nvSpPr>
        <p:spPr>
          <a:xfrm>
            <a:off x="208659" y="4316906"/>
            <a:ext cx="4435683" cy="745734"/>
          </a:xfrm>
          <a:prstGeom prst="rect">
            <a:avLst/>
          </a:prstGeom>
        </p:spPr>
        <p:txBody>
          <a:bodyPr vert="horz" lIns="68580" tIns="34290" rIns="68580" bIns="34290" rtlCol="0">
            <a:normAutofit/>
          </a:bodyPr>
          <a:lstStyle>
            <a:lvl1pPr marL="245527" indent="-245527" algn="l" defTabSz="609585" rtl="0" eaLnBrk="1" latinLnBrk="0" hangingPunct="1">
              <a:spcBef>
                <a:spcPct val="20000"/>
              </a:spcBef>
              <a:buClr>
                <a:srgbClr val="FF6600"/>
              </a:buClr>
              <a:buFont typeface="Wingdings" panose="05000000000000000000" pitchFamily="2" charset="2"/>
              <a:buChar char="§"/>
              <a:defRPr sz="2400" kern="1200">
                <a:solidFill>
                  <a:schemeClr val="tx1"/>
                </a:solidFill>
                <a:latin typeface="Arial" panose="020B0604020202020204" pitchFamily="34" charset="0"/>
                <a:ea typeface="+mn-ea"/>
                <a:cs typeface="Arial" panose="020B0604020202020204" pitchFamily="34" charset="0"/>
              </a:defRPr>
            </a:lvl1pPr>
            <a:lvl2pPr marL="514338" indent="-342891" algn="l" defTabSz="609585" rtl="0" eaLnBrk="1" latinLnBrk="0" hangingPunct="1">
              <a:spcBef>
                <a:spcPct val="20000"/>
              </a:spcBef>
              <a:buClr>
                <a:schemeClr val="accent5"/>
              </a:buClr>
              <a:buFont typeface="Wingdings" panose="05000000000000000000" pitchFamily="2" charset="2"/>
              <a:buChar char="à"/>
              <a:defRPr sz="2133"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523962" indent="-304792" algn="l" defTabSz="609585" rtl="0" eaLnBrk="1" latinLnBrk="0" hangingPunct="1">
              <a:spcBef>
                <a:spcPct val="20000"/>
              </a:spcBef>
              <a:buFont typeface="Arial"/>
              <a:buChar char="•"/>
              <a:defRPr sz="2400" kern="1200">
                <a:solidFill>
                  <a:schemeClr val="tx1"/>
                </a:solidFill>
                <a:latin typeface="Arial" panose="020B0604020202020204" pitchFamily="34" charset="0"/>
                <a:ea typeface="+mn-ea"/>
                <a:cs typeface="Arial" panose="020B0604020202020204" pitchFamily="34" charset="0"/>
              </a:defRPr>
            </a:lvl3pPr>
            <a:lvl4pPr marL="2133547"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4pPr>
            <a:lvl5pPr marL="2743131"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a:spcBef>
                <a:spcPts val="360"/>
              </a:spcBef>
            </a:pPr>
            <a:r>
              <a:rPr lang="fr-FR" sz="1200" dirty="0">
                <a:solidFill>
                  <a:prstClr val="black"/>
                </a:solidFill>
              </a:rPr>
              <a:t>Plus de variations pour les RH+, HER2+ (53%), avec  des taux de switch id pour les RH ou HER2</a:t>
            </a:r>
          </a:p>
          <a:p>
            <a:pPr>
              <a:spcBef>
                <a:spcPts val="360"/>
              </a:spcBef>
            </a:pPr>
            <a:r>
              <a:rPr lang="fr-FR" sz="1200" dirty="0">
                <a:solidFill>
                  <a:prstClr val="black"/>
                </a:solidFill>
              </a:rPr>
              <a:t>18% des TNBC ont des discordances surtout gains RH</a:t>
            </a:r>
          </a:p>
        </p:txBody>
      </p:sp>
      <p:sp>
        <p:nvSpPr>
          <p:cNvPr id="14" name="Espace réservé du contenu 4">
            <a:extLst>
              <a:ext uri="{FF2B5EF4-FFF2-40B4-BE49-F238E27FC236}">
                <a16:creationId xmlns:a16="http://schemas.microsoft.com/office/drawing/2014/main" id="{707F500D-3DAE-A240-AF5F-5ADAF3330DBD}"/>
              </a:ext>
            </a:extLst>
          </p:cNvPr>
          <p:cNvSpPr txBox="1">
            <a:spLocks/>
          </p:cNvSpPr>
          <p:nvPr/>
        </p:nvSpPr>
        <p:spPr>
          <a:xfrm>
            <a:off x="4708317" y="4397767"/>
            <a:ext cx="4435683" cy="745734"/>
          </a:xfrm>
          <a:prstGeom prst="rect">
            <a:avLst/>
          </a:prstGeom>
        </p:spPr>
        <p:txBody>
          <a:bodyPr vert="horz" lIns="68580" tIns="34290" rIns="68580" bIns="34290" rtlCol="0">
            <a:normAutofit/>
          </a:bodyPr>
          <a:lstStyle>
            <a:lvl1pPr marL="245527" indent="-245527" algn="l" defTabSz="609585" rtl="0" eaLnBrk="1" latinLnBrk="0" hangingPunct="1">
              <a:spcBef>
                <a:spcPct val="20000"/>
              </a:spcBef>
              <a:buClr>
                <a:srgbClr val="FF6600"/>
              </a:buClr>
              <a:buFont typeface="Wingdings" panose="05000000000000000000" pitchFamily="2" charset="2"/>
              <a:buChar char="§"/>
              <a:defRPr sz="2400" kern="1200">
                <a:solidFill>
                  <a:schemeClr val="tx1"/>
                </a:solidFill>
                <a:latin typeface="Arial" panose="020B0604020202020204" pitchFamily="34" charset="0"/>
                <a:ea typeface="+mn-ea"/>
                <a:cs typeface="Arial" panose="020B0604020202020204" pitchFamily="34" charset="0"/>
              </a:defRPr>
            </a:lvl1pPr>
            <a:lvl2pPr marL="514338" indent="-342891" algn="l" defTabSz="609585" rtl="0" eaLnBrk="1" latinLnBrk="0" hangingPunct="1">
              <a:spcBef>
                <a:spcPct val="20000"/>
              </a:spcBef>
              <a:buClr>
                <a:schemeClr val="accent5"/>
              </a:buClr>
              <a:buFont typeface="Wingdings" panose="05000000000000000000" pitchFamily="2" charset="2"/>
              <a:buChar char="à"/>
              <a:defRPr sz="2133"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523962" indent="-304792" algn="l" defTabSz="609585" rtl="0" eaLnBrk="1" latinLnBrk="0" hangingPunct="1">
              <a:spcBef>
                <a:spcPct val="20000"/>
              </a:spcBef>
              <a:buFont typeface="Arial"/>
              <a:buChar char="•"/>
              <a:defRPr sz="2400" kern="1200">
                <a:solidFill>
                  <a:schemeClr val="tx1"/>
                </a:solidFill>
                <a:latin typeface="Arial" panose="020B0604020202020204" pitchFamily="34" charset="0"/>
                <a:ea typeface="+mn-ea"/>
                <a:cs typeface="Arial" panose="020B0604020202020204" pitchFamily="34" charset="0"/>
              </a:defRPr>
            </a:lvl3pPr>
            <a:lvl4pPr marL="2133547"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4pPr>
            <a:lvl5pPr marL="2743131" indent="-304792" algn="l" defTabSz="609585" rtl="0" eaLnBrk="1" latinLnBrk="0" hangingPunct="1">
              <a:spcBef>
                <a:spcPct val="20000"/>
              </a:spcBef>
              <a:buFont typeface="Arial"/>
              <a:buChar char="»"/>
              <a:defRPr sz="2133" kern="1200">
                <a:solidFill>
                  <a:schemeClr val="tx1"/>
                </a:solidFill>
                <a:latin typeface="Arial" panose="020B0604020202020204" pitchFamily="34" charset="0"/>
                <a:ea typeface="+mn-ea"/>
                <a:cs typeface="Arial" panose="020B0604020202020204"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a:spcBef>
                <a:spcPts val="360"/>
              </a:spcBef>
            </a:pPr>
            <a:r>
              <a:rPr lang="fr-FR" sz="1200" dirty="0">
                <a:solidFill>
                  <a:prstClr val="black"/>
                </a:solidFill>
              </a:rPr>
              <a:t>Le groupe RH+ HER2+ montre le + fort taux de discordance (58,2%)</a:t>
            </a:r>
          </a:p>
          <a:p>
            <a:pPr>
              <a:spcBef>
                <a:spcPts val="360"/>
              </a:spcBef>
            </a:pPr>
            <a:r>
              <a:rPr lang="fr-FR" sz="1200" dirty="0">
                <a:solidFill>
                  <a:prstClr val="black"/>
                </a:solidFill>
              </a:rPr>
              <a:t>TNBC 30,7%, RH-HER2+ (28,2%) et HR+/HER2- 22,7%</a:t>
            </a:r>
          </a:p>
        </p:txBody>
      </p:sp>
      <p:sp>
        <p:nvSpPr>
          <p:cNvPr id="3" name="Rectangle 2">
            <a:extLst>
              <a:ext uri="{FF2B5EF4-FFF2-40B4-BE49-F238E27FC236}">
                <a16:creationId xmlns:a16="http://schemas.microsoft.com/office/drawing/2014/main" id="{A523F055-4EF4-FA42-BD7B-7E38ED75BBCC}"/>
              </a:ext>
            </a:extLst>
          </p:cNvPr>
          <p:cNvSpPr/>
          <p:nvPr/>
        </p:nvSpPr>
        <p:spPr>
          <a:xfrm>
            <a:off x="163786" y="1304716"/>
            <a:ext cx="4373890" cy="300082"/>
          </a:xfrm>
          <a:prstGeom prst="rect">
            <a:avLst/>
          </a:prstGeom>
        </p:spPr>
        <p:txBody>
          <a:bodyPr wrap="none">
            <a:spAutoFit/>
          </a:bodyPr>
          <a:lstStyle/>
          <a:p>
            <a:pPr defTabSz="685800"/>
            <a:r>
              <a:rPr lang="fr-FR" sz="1350" b="1" dirty="0">
                <a:solidFill>
                  <a:srgbClr val="CC3300"/>
                </a:solidFill>
              </a:rPr>
              <a:t>Comparaison des </a:t>
            </a:r>
            <a:r>
              <a:rPr lang="fr-FR" sz="1350" b="1" dirty="0" err="1">
                <a:solidFill>
                  <a:srgbClr val="CC3300"/>
                </a:solidFill>
              </a:rPr>
              <a:t>switchs</a:t>
            </a:r>
            <a:r>
              <a:rPr lang="fr-FR" sz="1350" b="1" dirty="0">
                <a:solidFill>
                  <a:srgbClr val="CC3300"/>
                </a:solidFill>
              </a:rPr>
              <a:t> selon les groupes phénotypiques</a:t>
            </a:r>
          </a:p>
        </p:txBody>
      </p:sp>
      <p:sp>
        <p:nvSpPr>
          <p:cNvPr id="15" name="Rectangle 14">
            <a:extLst>
              <a:ext uri="{FF2B5EF4-FFF2-40B4-BE49-F238E27FC236}">
                <a16:creationId xmlns:a16="http://schemas.microsoft.com/office/drawing/2014/main" id="{40F02AC2-D537-CA4B-9893-0F6B93E39F08}"/>
              </a:ext>
            </a:extLst>
          </p:cNvPr>
          <p:cNvSpPr/>
          <p:nvPr/>
        </p:nvSpPr>
        <p:spPr>
          <a:xfrm>
            <a:off x="5736207" y="1304716"/>
            <a:ext cx="2916761" cy="300082"/>
          </a:xfrm>
          <a:prstGeom prst="rect">
            <a:avLst/>
          </a:prstGeom>
        </p:spPr>
        <p:txBody>
          <a:bodyPr wrap="none">
            <a:spAutoFit/>
          </a:bodyPr>
          <a:lstStyle/>
          <a:p>
            <a:pPr defTabSz="685800"/>
            <a:r>
              <a:rPr lang="fr-FR" sz="1350" b="1" dirty="0">
                <a:solidFill>
                  <a:srgbClr val="CC3300"/>
                </a:solidFill>
              </a:rPr>
              <a:t>Biopsie après la première progression </a:t>
            </a:r>
          </a:p>
        </p:txBody>
      </p:sp>
      <p:sp>
        <p:nvSpPr>
          <p:cNvPr id="18" name="Ellipse 17">
            <a:extLst>
              <a:ext uri="{FF2B5EF4-FFF2-40B4-BE49-F238E27FC236}">
                <a16:creationId xmlns:a16="http://schemas.microsoft.com/office/drawing/2014/main" id="{6AF008E0-8A70-D04E-AC0F-62D52C09D62D}"/>
              </a:ext>
            </a:extLst>
          </p:cNvPr>
          <p:cNvSpPr/>
          <p:nvPr/>
        </p:nvSpPr>
        <p:spPr>
          <a:xfrm>
            <a:off x="409433" y="1968690"/>
            <a:ext cx="893928" cy="893928"/>
          </a:xfrm>
          <a:prstGeom prst="ellipse">
            <a:avLst/>
          </a:pr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9" name="Ellipse 25">
            <a:extLst>
              <a:ext uri="{FF2B5EF4-FFF2-40B4-BE49-F238E27FC236}">
                <a16:creationId xmlns:a16="http://schemas.microsoft.com/office/drawing/2014/main" id="{1582E5C7-B497-A947-8367-091956EEBE99}"/>
              </a:ext>
            </a:extLst>
          </p:cNvPr>
          <p:cNvSpPr/>
          <p:nvPr/>
        </p:nvSpPr>
        <p:spPr>
          <a:xfrm>
            <a:off x="870045" y="2210190"/>
            <a:ext cx="430087" cy="429494"/>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06814"/>
              <a:gd name="connsiteY0" fmla="*/ 465721 h 939800"/>
              <a:gd name="connsiteX1" fmla="*/ 981798 w 1006814"/>
              <a:gd name="connsiteY1" fmla="*/ 0 h 939800"/>
              <a:gd name="connsiteX2" fmla="*/ 977680 w 1006814"/>
              <a:gd name="connsiteY2" fmla="*/ 465392 h 939800"/>
              <a:gd name="connsiteX3" fmla="*/ 962748 w 1006814"/>
              <a:gd name="connsiteY3" fmla="*/ 939800 h 939800"/>
              <a:gd name="connsiteX4" fmla="*/ 0 w 1006814"/>
              <a:gd name="connsiteY4" fmla="*/ 465721 h 939800"/>
              <a:gd name="connsiteX0" fmla="*/ 0 w 1099926"/>
              <a:gd name="connsiteY0" fmla="*/ 465721 h 939800"/>
              <a:gd name="connsiteX1" fmla="*/ 981798 w 1099926"/>
              <a:gd name="connsiteY1" fmla="*/ 0 h 939800"/>
              <a:gd name="connsiteX2" fmla="*/ 1099454 w 1099926"/>
              <a:gd name="connsiteY2" fmla="*/ 480938 h 939800"/>
              <a:gd name="connsiteX3" fmla="*/ 962748 w 1099926"/>
              <a:gd name="connsiteY3" fmla="*/ 939800 h 939800"/>
              <a:gd name="connsiteX4" fmla="*/ 0 w 1099926"/>
              <a:gd name="connsiteY4" fmla="*/ 465721 h 939800"/>
              <a:gd name="connsiteX0" fmla="*/ 0 w 1099698"/>
              <a:gd name="connsiteY0" fmla="*/ 465721 h 934618"/>
              <a:gd name="connsiteX1" fmla="*/ 981798 w 1099698"/>
              <a:gd name="connsiteY1" fmla="*/ 0 h 934618"/>
              <a:gd name="connsiteX2" fmla="*/ 1099454 w 1099698"/>
              <a:gd name="connsiteY2" fmla="*/ 480938 h 934618"/>
              <a:gd name="connsiteX3" fmla="*/ 950570 w 1099698"/>
              <a:gd name="connsiteY3" fmla="*/ 934618 h 934618"/>
              <a:gd name="connsiteX4" fmla="*/ 0 w 1099698"/>
              <a:gd name="connsiteY4" fmla="*/ 465721 h 93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698" h="934618">
                <a:moveTo>
                  <a:pt x="0" y="465721"/>
                </a:moveTo>
                <a:lnTo>
                  <a:pt x="981798" y="0"/>
                </a:lnTo>
                <a:cubicBezTo>
                  <a:pt x="1025143" y="97923"/>
                  <a:pt x="1104659" y="325169"/>
                  <a:pt x="1099454" y="480938"/>
                </a:cubicBezTo>
                <a:cubicBezTo>
                  <a:pt x="1094249" y="636707"/>
                  <a:pt x="1044373" y="783665"/>
                  <a:pt x="950570" y="934618"/>
                </a:cubicBezTo>
                <a:lnTo>
                  <a:pt x="0" y="465721"/>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0" name="ZoneTexte 19">
            <a:extLst>
              <a:ext uri="{FF2B5EF4-FFF2-40B4-BE49-F238E27FC236}">
                <a16:creationId xmlns:a16="http://schemas.microsoft.com/office/drawing/2014/main" id="{511BAEDE-7A07-994D-BCCB-6C9C401B1405}"/>
              </a:ext>
            </a:extLst>
          </p:cNvPr>
          <p:cNvSpPr txBox="1"/>
          <p:nvPr/>
        </p:nvSpPr>
        <p:spPr>
          <a:xfrm>
            <a:off x="507816" y="2313330"/>
            <a:ext cx="427057" cy="253916"/>
          </a:xfrm>
          <a:prstGeom prst="rect">
            <a:avLst/>
          </a:prstGeom>
          <a:noFill/>
        </p:spPr>
        <p:txBody>
          <a:bodyPr wrap="square" rtlCol="0">
            <a:spAutoFit/>
          </a:bodyPr>
          <a:lstStyle/>
          <a:p>
            <a:pPr algn="ctr" defTabSz="685800"/>
            <a:r>
              <a:rPr lang="fr-FR" sz="1050" b="1" dirty="0">
                <a:solidFill>
                  <a:prstClr val="white"/>
                </a:solidFill>
              </a:rPr>
              <a:t>84%</a:t>
            </a:r>
          </a:p>
        </p:txBody>
      </p:sp>
      <p:sp>
        <p:nvSpPr>
          <p:cNvPr id="21" name="ZoneTexte 20">
            <a:extLst>
              <a:ext uri="{FF2B5EF4-FFF2-40B4-BE49-F238E27FC236}">
                <a16:creationId xmlns:a16="http://schemas.microsoft.com/office/drawing/2014/main" id="{C6DAB3BE-D838-884E-870D-EAABDE50C8A7}"/>
              </a:ext>
            </a:extLst>
          </p:cNvPr>
          <p:cNvSpPr txBox="1"/>
          <p:nvPr/>
        </p:nvSpPr>
        <p:spPr>
          <a:xfrm>
            <a:off x="899592" y="2313330"/>
            <a:ext cx="427057" cy="253916"/>
          </a:xfrm>
          <a:prstGeom prst="rect">
            <a:avLst/>
          </a:prstGeom>
          <a:noFill/>
        </p:spPr>
        <p:txBody>
          <a:bodyPr wrap="square" rtlCol="0">
            <a:spAutoFit/>
          </a:bodyPr>
          <a:lstStyle/>
          <a:p>
            <a:pPr algn="ctr" defTabSz="685800"/>
            <a:r>
              <a:rPr lang="fr-FR" sz="1050" b="1" dirty="0">
                <a:solidFill>
                  <a:prstClr val="white"/>
                </a:solidFill>
              </a:rPr>
              <a:t>16%</a:t>
            </a:r>
          </a:p>
        </p:txBody>
      </p:sp>
      <p:sp>
        <p:nvSpPr>
          <p:cNvPr id="22" name="Rectangle 21">
            <a:extLst>
              <a:ext uri="{FF2B5EF4-FFF2-40B4-BE49-F238E27FC236}">
                <a16:creationId xmlns:a16="http://schemas.microsoft.com/office/drawing/2014/main" id="{BEBCADD9-08A7-5343-8B8D-D8C90BB60235}"/>
              </a:ext>
            </a:extLst>
          </p:cNvPr>
          <p:cNvSpPr/>
          <p:nvPr/>
        </p:nvSpPr>
        <p:spPr>
          <a:xfrm>
            <a:off x="1443790" y="2304907"/>
            <a:ext cx="340322" cy="446028"/>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3" name="ZoneTexte 22">
            <a:extLst>
              <a:ext uri="{FF2B5EF4-FFF2-40B4-BE49-F238E27FC236}">
                <a16:creationId xmlns:a16="http://schemas.microsoft.com/office/drawing/2014/main" id="{D7C3F2FD-4D73-CD43-8C0B-F5318D85DBE5}"/>
              </a:ext>
            </a:extLst>
          </p:cNvPr>
          <p:cNvSpPr txBox="1"/>
          <p:nvPr/>
        </p:nvSpPr>
        <p:spPr>
          <a:xfrm>
            <a:off x="1443790" y="2404712"/>
            <a:ext cx="340322" cy="323165"/>
          </a:xfrm>
          <a:prstGeom prst="rect">
            <a:avLst/>
          </a:prstGeom>
          <a:noFill/>
        </p:spPr>
        <p:txBody>
          <a:bodyPr wrap="square" rtlCol="0">
            <a:spAutoFit/>
          </a:bodyPr>
          <a:lstStyle/>
          <a:p>
            <a:pPr algn="ctr" defTabSz="685800"/>
            <a:r>
              <a:rPr lang="fr-FR" sz="750" b="1" dirty="0">
                <a:solidFill>
                  <a:prstClr val="white"/>
                </a:solidFill>
              </a:rPr>
              <a:t>67%</a:t>
            </a:r>
          </a:p>
        </p:txBody>
      </p:sp>
      <p:sp>
        <p:nvSpPr>
          <p:cNvPr id="24" name="Rectangle 23">
            <a:extLst>
              <a:ext uri="{FF2B5EF4-FFF2-40B4-BE49-F238E27FC236}">
                <a16:creationId xmlns:a16="http://schemas.microsoft.com/office/drawing/2014/main" id="{9D9B1510-B45C-B049-B557-23037DE183E1}"/>
              </a:ext>
            </a:extLst>
          </p:cNvPr>
          <p:cNvSpPr/>
          <p:nvPr/>
        </p:nvSpPr>
        <p:spPr>
          <a:xfrm>
            <a:off x="1443790" y="2137124"/>
            <a:ext cx="340322" cy="170362"/>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5" name="ZoneTexte 24">
            <a:extLst>
              <a:ext uri="{FF2B5EF4-FFF2-40B4-BE49-F238E27FC236}">
                <a16:creationId xmlns:a16="http://schemas.microsoft.com/office/drawing/2014/main" id="{E4F5B05C-34DD-0B41-9A80-8D7E19D8A7C6}"/>
              </a:ext>
            </a:extLst>
          </p:cNvPr>
          <p:cNvSpPr txBox="1"/>
          <p:nvPr/>
        </p:nvSpPr>
        <p:spPr>
          <a:xfrm>
            <a:off x="1443790" y="2126068"/>
            <a:ext cx="340322" cy="323165"/>
          </a:xfrm>
          <a:prstGeom prst="rect">
            <a:avLst/>
          </a:prstGeom>
          <a:noFill/>
        </p:spPr>
        <p:txBody>
          <a:bodyPr wrap="square" rtlCol="0">
            <a:spAutoFit/>
          </a:bodyPr>
          <a:lstStyle/>
          <a:p>
            <a:pPr algn="ctr" defTabSz="685800"/>
            <a:r>
              <a:rPr lang="fr-FR" sz="750" b="1" dirty="0">
                <a:solidFill>
                  <a:prstClr val="white"/>
                </a:solidFill>
              </a:rPr>
              <a:t>25%</a:t>
            </a:r>
          </a:p>
        </p:txBody>
      </p:sp>
      <p:sp>
        <p:nvSpPr>
          <p:cNvPr id="26" name="ZoneTexte 25">
            <a:extLst>
              <a:ext uri="{FF2B5EF4-FFF2-40B4-BE49-F238E27FC236}">
                <a16:creationId xmlns:a16="http://schemas.microsoft.com/office/drawing/2014/main" id="{C7EFBEDF-7744-E848-B530-B7F16F62CEF7}"/>
              </a:ext>
            </a:extLst>
          </p:cNvPr>
          <p:cNvSpPr txBox="1"/>
          <p:nvPr/>
        </p:nvSpPr>
        <p:spPr>
          <a:xfrm>
            <a:off x="1443790" y="1944576"/>
            <a:ext cx="340322" cy="207749"/>
          </a:xfrm>
          <a:prstGeom prst="rect">
            <a:avLst/>
          </a:prstGeom>
          <a:noFill/>
        </p:spPr>
        <p:txBody>
          <a:bodyPr wrap="square" rtlCol="0">
            <a:spAutoFit/>
          </a:bodyPr>
          <a:lstStyle/>
          <a:p>
            <a:pPr algn="ctr" defTabSz="685800"/>
            <a:r>
              <a:rPr lang="fr-FR" sz="750" b="1" dirty="0">
                <a:solidFill>
                  <a:prstClr val="black">
                    <a:lumMod val="65000"/>
                    <a:lumOff val="35000"/>
                  </a:prstClr>
                </a:solidFill>
              </a:rPr>
              <a:t>8%</a:t>
            </a:r>
          </a:p>
        </p:txBody>
      </p:sp>
      <p:sp>
        <p:nvSpPr>
          <p:cNvPr id="27" name="Rectangle 26">
            <a:extLst>
              <a:ext uri="{FF2B5EF4-FFF2-40B4-BE49-F238E27FC236}">
                <a16:creationId xmlns:a16="http://schemas.microsoft.com/office/drawing/2014/main" id="{ED3675B4-BECE-DA40-A10C-FDFD72EEF1FF}"/>
              </a:ext>
            </a:extLst>
          </p:cNvPr>
          <p:cNvSpPr/>
          <p:nvPr/>
        </p:nvSpPr>
        <p:spPr>
          <a:xfrm>
            <a:off x="1443790" y="2083183"/>
            <a:ext cx="340322" cy="56720"/>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28" name="ZoneTexte 27">
            <a:extLst>
              <a:ext uri="{FF2B5EF4-FFF2-40B4-BE49-F238E27FC236}">
                <a16:creationId xmlns:a16="http://schemas.microsoft.com/office/drawing/2014/main" id="{D99EA130-22EF-1143-B1C7-6D176CC478DF}"/>
              </a:ext>
            </a:extLst>
          </p:cNvPr>
          <p:cNvSpPr txBox="1"/>
          <p:nvPr/>
        </p:nvSpPr>
        <p:spPr>
          <a:xfrm>
            <a:off x="1812128" y="2077009"/>
            <a:ext cx="729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HR and GAIN HER2</a:t>
            </a:r>
          </a:p>
        </p:txBody>
      </p:sp>
      <p:sp>
        <p:nvSpPr>
          <p:cNvPr id="29" name="ZoneTexte 28">
            <a:extLst>
              <a:ext uri="{FF2B5EF4-FFF2-40B4-BE49-F238E27FC236}">
                <a16:creationId xmlns:a16="http://schemas.microsoft.com/office/drawing/2014/main" id="{07C33C8F-13E1-8648-9292-2C2BD7E28C70}"/>
              </a:ext>
            </a:extLst>
          </p:cNvPr>
          <p:cNvSpPr txBox="1"/>
          <p:nvPr/>
        </p:nvSpPr>
        <p:spPr>
          <a:xfrm>
            <a:off x="1812128" y="2182444"/>
            <a:ext cx="432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GAIN HER2</a:t>
            </a:r>
          </a:p>
        </p:txBody>
      </p:sp>
      <p:sp>
        <p:nvSpPr>
          <p:cNvPr id="30" name="ZoneTexte 29">
            <a:extLst>
              <a:ext uri="{FF2B5EF4-FFF2-40B4-BE49-F238E27FC236}">
                <a16:creationId xmlns:a16="http://schemas.microsoft.com/office/drawing/2014/main" id="{00FB8785-1054-8948-88CD-82B014B27A30}"/>
              </a:ext>
            </a:extLst>
          </p:cNvPr>
          <p:cNvSpPr txBox="1"/>
          <p:nvPr/>
        </p:nvSpPr>
        <p:spPr>
          <a:xfrm>
            <a:off x="1812129" y="2463739"/>
            <a:ext cx="479888"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HR</a:t>
            </a:r>
          </a:p>
        </p:txBody>
      </p:sp>
      <p:cxnSp>
        <p:nvCxnSpPr>
          <p:cNvPr id="31" name="Connecteur droit 30">
            <a:extLst>
              <a:ext uri="{FF2B5EF4-FFF2-40B4-BE49-F238E27FC236}">
                <a16:creationId xmlns:a16="http://schemas.microsoft.com/office/drawing/2014/main" id="{598BD3BE-7B77-4F48-A9E1-CA31E3DE0AA1}"/>
              </a:ext>
            </a:extLst>
          </p:cNvPr>
          <p:cNvCxnSpPr>
            <a:cxnSpLocks/>
          </p:cNvCxnSpPr>
          <p:nvPr/>
        </p:nvCxnSpPr>
        <p:spPr>
          <a:xfrm flipV="1">
            <a:off x="1253128" y="2088338"/>
            <a:ext cx="191700" cy="124200"/>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33" name="Connecteur droit 32">
            <a:extLst>
              <a:ext uri="{FF2B5EF4-FFF2-40B4-BE49-F238E27FC236}">
                <a16:creationId xmlns:a16="http://schemas.microsoft.com/office/drawing/2014/main" id="{674272AB-B0E1-FA4F-9A04-6AF2118DC790}"/>
              </a:ext>
            </a:extLst>
          </p:cNvPr>
          <p:cNvCxnSpPr>
            <a:cxnSpLocks/>
          </p:cNvCxnSpPr>
          <p:nvPr/>
        </p:nvCxnSpPr>
        <p:spPr>
          <a:xfrm>
            <a:off x="1240237" y="2633246"/>
            <a:ext cx="202500" cy="107377"/>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35" name="Ellipse 34">
            <a:extLst>
              <a:ext uri="{FF2B5EF4-FFF2-40B4-BE49-F238E27FC236}">
                <a16:creationId xmlns:a16="http://schemas.microsoft.com/office/drawing/2014/main" id="{01DA222B-EACF-2F40-AC86-16699FB13E77}"/>
              </a:ext>
            </a:extLst>
          </p:cNvPr>
          <p:cNvSpPr/>
          <p:nvPr/>
        </p:nvSpPr>
        <p:spPr>
          <a:xfrm>
            <a:off x="409433" y="3332504"/>
            <a:ext cx="893928" cy="893928"/>
          </a:xfrm>
          <a:prstGeom prst="ellipse">
            <a:avLst/>
          </a:pr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6" name="Ellipse 25">
            <a:extLst>
              <a:ext uri="{FF2B5EF4-FFF2-40B4-BE49-F238E27FC236}">
                <a16:creationId xmlns:a16="http://schemas.microsoft.com/office/drawing/2014/main" id="{DDB67916-2392-2743-A3F9-188AF1138AC5}"/>
              </a:ext>
            </a:extLst>
          </p:cNvPr>
          <p:cNvSpPr/>
          <p:nvPr/>
        </p:nvSpPr>
        <p:spPr>
          <a:xfrm>
            <a:off x="870045" y="3566859"/>
            <a:ext cx="430009" cy="436638"/>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06814"/>
              <a:gd name="connsiteY0" fmla="*/ 465721 h 939800"/>
              <a:gd name="connsiteX1" fmla="*/ 981798 w 1006814"/>
              <a:gd name="connsiteY1" fmla="*/ 0 h 939800"/>
              <a:gd name="connsiteX2" fmla="*/ 977680 w 1006814"/>
              <a:gd name="connsiteY2" fmla="*/ 465392 h 939800"/>
              <a:gd name="connsiteX3" fmla="*/ 962748 w 1006814"/>
              <a:gd name="connsiteY3" fmla="*/ 939800 h 939800"/>
              <a:gd name="connsiteX4" fmla="*/ 0 w 1006814"/>
              <a:gd name="connsiteY4" fmla="*/ 465721 h 939800"/>
              <a:gd name="connsiteX0" fmla="*/ 0 w 1099926"/>
              <a:gd name="connsiteY0" fmla="*/ 465721 h 939800"/>
              <a:gd name="connsiteX1" fmla="*/ 981798 w 1099926"/>
              <a:gd name="connsiteY1" fmla="*/ 0 h 939800"/>
              <a:gd name="connsiteX2" fmla="*/ 1099454 w 1099926"/>
              <a:gd name="connsiteY2" fmla="*/ 480938 h 939800"/>
              <a:gd name="connsiteX3" fmla="*/ 962748 w 1099926"/>
              <a:gd name="connsiteY3" fmla="*/ 939800 h 939800"/>
              <a:gd name="connsiteX4" fmla="*/ 0 w 1099926"/>
              <a:gd name="connsiteY4" fmla="*/ 465721 h 939800"/>
              <a:gd name="connsiteX0" fmla="*/ 0 w 1099698"/>
              <a:gd name="connsiteY0" fmla="*/ 465721 h 934618"/>
              <a:gd name="connsiteX1" fmla="*/ 981798 w 1099698"/>
              <a:gd name="connsiteY1" fmla="*/ 0 h 934618"/>
              <a:gd name="connsiteX2" fmla="*/ 1099454 w 1099698"/>
              <a:gd name="connsiteY2" fmla="*/ 480938 h 934618"/>
              <a:gd name="connsiteX3" fmla="*/ 950570 w 1099698"/>
              <a:gd name="connsiteY3" fmla="*/ 934618 h 934618"/>
              <a:gd name="connsiteX4" fmla="*/ 0 w 1099698"/>
              <a:gd name="connsiteY4" fmla="*/ 465721 h 934618"/>
              <a:gd name="connsiteX0" fmla="*/ 0 w 1099491"/>
              <a:gd name="connsiteY0" fmla="*/ 481266 h 950163"/>
              <a:gd name="connsiteX1" fmla="*/ 963532 w 1099491"/>
              <a:gd name="connsiteY1" fmla="*/ 0 h 950163"/>
              <a:gd name="connsiteX2" fmla="*/ 1099454 w 1099491"/>
              <a:gd name="connsiteY2" fmla="*/ 496483 h 950163"/>
              <a:gd name="connsiteX3" fmla="*/ 950570 w 1099491"/>
              <a:gd name="connsiteY3" fmla="*/ 950163 h 950163"/>
              <a:gd name="connsiteX4" fmla="*/ 0 w 1099491"/>
              <a:gd name="connsiteY4" fmla="*/ 481266 h 950163"/>
              <a:gd name="connsiteX0" fmla="*/ 0 w 1099499"/>
              <a:gd name="connsiteY0" fmla="*/ 481266 h 950163"/>
              <a:gd name="connsiteX1" fmla="*/ 963532 w 1099499"/>
              <a:gd name="connsiteY1" fmla="*/ 0 h 950163"/>
              <a:gd name="connsiteX2" fmla="*/ 1099454 w 1099499"/>
              <a:gd name="connsiteY2" fmla="*/ 496483 h 950163"/>
              <a:gd name="connsiteX3" fmla="*/ 950570 w 1099499"/>
              <a:gd name="connsiteY3" fmla="*/ 950163 h 950163"/>
              <a:gd name="connsiteX4" fmla="*/ 0 w 1099499"/>
              <a:gd name="connsiteY4" fmla="*/ 481266 h 950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499" h="950163">
                <a:moveTo>
                  <a:pt x="0" y="481266"/>
                </a:moveTo>
                <a:lnTo>
                  <a:pt x="963532" y="0"/>
                </a:lnTo>
                <a:cubicBezTo>
                  <a:pt x="1025142" y="123831"/>
                  <a:pt x="1101614" y="338123"/>
                  <a:pt x="1099454" y="496483"/>
                </a:cubicBezTo>
                <a:cubicBezTo>
                  <a:pt x="1097294" y="654843"/>
                  <a:pt x="1044373" y="799210"/>
                  <a:pt x="950570" y="950163"/>
                </a:cubicBezTo>
                <a:lnTo>
                  <a:pt x="0" y="481266"/>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37" name="ZoneTexte 36">
            <a:extLst>
              <a:ext uri="{FF2B5EF4-FFF2-40B4-BE49-F238E27FC236}">
                <a16:creationId xmlns:a16="http://schemas.microsoft.com/office/drawing/2014/main" id="{D33308A8-DA42-F54A-9F39-6E17433534C2}"/>
              </a:ext>
            </a:extLst>
          </p:cNvPr>
          <p:cNvSpPr txBox="1"/>
          <p:nvPr/>
        </p:nvSpPr>
        <p:spPr>
          <a:xfrm>
            <a:off x="507816" y="3677144"/>
            <a:ext cx="427057" cy="253916"/>
          </a:xfrm>
          <a:prstGeom prst="rect">
            <a:avLst/>
          </a:prstGeom>
          <a:noFill/>
        </p:spPr>
        <p:txBody>
          <a:bodyPr wrap="square" rtlCol="0">
            <a:spAutoFit/>
          </a:bodyPr>
          <a:lstStyle/>
          <a:p>
            <a:pPr algn="ctr" defTabSz="685800"/>
            <a:r>
              <a:rPr lang="fr-FR" sz="1050" b="1" dirty="0">
                <a:solidFill>
                  <a:prstClr val="white"/>
                </a:solidFill>
              </a:rPr>
              <a:t>83%</a:t>
            </a:r>
          </a:p>
        </p:txBody>
      </p:sp>
      <p:sp>
        <p:nvSpPr>
          <p:cNvPr id="38" name="ZoneTexte 37">
            <a:extLst>
              <a:ext uri="{FF2B5EF4-FFF2-40B4-BE49-F238E27FC236}">
                <a16:creationId xmlns:a16="http://schemas.microsoft.com/office/drawing/2014/main" id="{2EE6E9CF-3129-864C-A94D-69EBF3DF28AE}"/>
              </a:ext>
            </a:extLst>
          </p:cNvPr>
          <p:cNvSpPr txBox="1"/>
          <p:nvPr/>
        </p:nvSpPr>
        <p:spPr>
          <a:xfrm>
            <a:off x="899592" y="3677144"/>
            <a:ext cx="427057" cy="253916"/>
          </a:xfrm>
          <a:prstGeom prst="rect">
            <a:avLst/>
          </a:prstGeom>
          <a:noFill/>
        </p:spPr>
        <p:txBody>
          <a:bodyPr wrap="square" rtlCol="0">
            <a:spAutoFit/>
          </a:bodyPr>
          <a:lstStyle/>
          <a:p>
            <a:pPr algn="ctr" defTabSz="685800"/>
            <a:r>
              <a:rPr lang="fr-FR" sz="1050" b="1" dirty="0">
                <a:solidFill>
                  <a:prstClr val="white"/>
                </a:solidFill>
              </a:rPr>
              <a:t>17%</a:t>
            </a:r>
          </a:p>
        </p:txBody>
      </p:sp>
      <p:sp>
        <p:nvSpPr>
          <p:cNvPr id="39" name="Rectangle 38">
            <a:extLst>
              <a:ext uri="{FF2B5EF4-FFF2-40B4-BE49-F238E27FC236}">
                <a16:creationId xmlns:a16="http://schemas.microsoft.com/office/drawing/2014/main" id="{4133A7E1-EF19-C644-BDB3-4CF76C168E53}"/>
              </a:ext>
            </a:extLst>
          </p:cNvPr>
          <p:cNvSpPr/>
          <p:nvPr/>
        </p:nvSpPr>
        <p:spPr>
          <a:xfrm>
            <a:off x="1443790" y="3774281"/>
            <a:ext cx="340322" cy="340467"/>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40" name="ZoneTexte 39">
            <a:extLst>
              <a:ext uri="{FF2B5EF4-FFF2-40B4-BE49-F238E27FC236}">
                <a16:creationId xmlns:a16="http://schemas.microsoft.com/office/drawing/2014/main" id="{C828770E-1450-824A-974E-7A268E576A6B}"/>
              </a:ext>
            </a:extLst>
          </p:cNvPr>
          <p:cNvSpPr txBox="1"/>
          <p:nvPr/>
        </p:nvSpPr>
        <p:spPr>
          <a:xfrm>
            <a:off x="1443790" y="3863775"/>
            <a:ext cx="340322" cy="323165"/>
          </a:xfrm>
          <a:prstGeom prst="rect">
            <a:avLst/>
          </a:prstGeom>
          <a:noFill/>
        </p:spPr>
        <p:txBody>
          <a:bodyPr wrap="square" rtlCol="0">
            <a:spAutoFit/>
          </a:bodyPr>
          <a:lstStyle/>
          <a:p>
            <a:pPr algn="ctr" defTabSz="685800"/>
            <a:r>
              <a:rPr lang="fr-FR" sz="750" b="1" dirty="0">
                <a:solidFill>
                  <a:prstClr val="white"/>
                </a:solidFill>
              </a:rPr>
              <a:t>50%</a:t>
            </a:r>
          </a:p>
        </p:txBody>
      </p:sp>
      <p:sp>
        <p:nvSpPr>
          <p:cNvPr id="45" name="ZoneTexte 44">
            <a:extLst>
              <a:ext uri="{FF2B5EF4-FFF2-40B4-BE49-F238E27FC236}">
                <a16:creationId xmlns:a16="http://schemas.microsoft.com/office/drawing/2014/main" id="{D998856F-1F15-0243-9119-F6429399C294}"/>
              </a:ext>
            </a:extLst>
          </p:cNvPr>
          <p:cNvSpPr txBox="1"/>
          <p:nvPr/>
        </p:nvSpPr>
        <p:spPr>
          <a:xfrm>
            <a:off x="1812129" y="3606096"/>
            <a:ext cx="479888"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HR2</a:t>
            </a:r>
          </a:p>
        </p:txBody>
      </p:sp>
      <p:cxnSp>
        <p:nvCxnSpPr>
          <p:cNvPr id="46" name="Connecteur droit 45">
            <a:extLst>
              <a:ext uri="{FF2B5EF4-FFF2-40B4-BE49-F238E27FC236}">
                <a16:creationId xmlns:a16="http://schemas.microsoft.com/office/drawing/2014/main" id="{51C9B70F-B994-5446-A053-CD45F3D65943}"/>
              </a:ext>
            </a:extLst>
          </p:cNvPr>
          <p:cNvCxnSpPr>
            <a:cxnSpLocks/>
          </p:cNvCxnSpPr>
          <p:nvPr/>
        </p:nvCxnSpPr>
        <p:spPr>
          <a:xfrm flipV="1">
            <a:off x="1247774" y="3452153"/>
            <a:ext cx="197100" cy="114960"/>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47" name="Connecteur droit 46">
            <a:extLst>
              <a:ext uri="{FF2B5EF4-FFF2-40B4-BE49-F238E27FC236}">
                <a16:creationId xmlns:a16="http://schemas.microsoft.com/office/drawing/2014/main" id="{D5178378-6E1B-BC44-BD9E-BD67115529D7}"/>
              </a:ext>
            </a:extLst>
          </p:cNvPr>
          <p:cNvCxnSpPr>
            <a:cxnSpLocks/>
          </p:cNvCxnSpPr>
          <p:nvPr/>
        </p:nvCxnSpPr>
        <p:spPr>
          <a:xfrm>
            <a:off x="1240237" y="3997059"/>
            <a:ext cx="202500" cy="107377"/>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51" name="Rectangle 50">
            <a:extLst>
              <a:ext uri="{FF2B5EF4-FFF2-40B4-BE49-F238E27FC236}">
                <a16:creationId xmlns:a16="http://schemas.microsoft.com/office/drawing/2014/main" id="{6C9C77D8-6560-4F48-96E7-BF8391D09072}"/>
              </a:ext>
            </a:extLst>
          </p:cNvPr>
          <p:cNvSpPr/>
          <p:nvPr/>
        </p:nvSpPr>
        <p:spPr>
          <a:xfrm>
            <a:off x="1443790" y="3435846"/>
            <a:ext cx="340322" cy="340467"/>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2" name="ZoneTexte 51">
            <a:extLst>
              <a:ext uri="{FF2B5EF4-FFF2-40B4-BE49-F238E27FC236}">
                <a16:creationId xmlns:a16="http://schemas.microsoft.com/office/drawing/2014/main" id="{4576CC92-7263-B847-AA5A-294675EA83AC}"/>
              </a:ext>
            </a:extLst>
          </p:cNvPr>
          <p:cNvSpPr txBox="1"/>
          <p:nvPr/>
        </p:nvSpPr>
        <p:spPr>
          <a:xfrm>
            <a:off x="1443790" y="3525340"/>
            <a:ext cx="340322" cy="323165"/>
          </a:xfrm>
          <a:prstGeom prst="rect">
            <a:avLst/>
          </a:prstGeom>
          <a:noFill/>
        </p:spPr>
        <p:txBody>
          <a:bodyPr wrap="square" rtlCol="0">
            <a:spAutoFit/>
          </a:bodyPr>
          <a:lstStyle/>
          <a:p>
            <a:pPr algn="ctr" defTabSz="685800"/>
            <a:r>
              <a:rPr lang="fr-FR" sz="750" b="1" dirty="0">
                <a:solidFill>
                  <a:prstClr val="white"/>
                </a:solidFill>
              </a:rPr>
              <a:t>50%</a:t>
            </a:r>
          </a:p>
        </p:txBody>
      </p:sp>
      <p:sp>
        <p:nvSpPr>
          <p:cNvPr id="53" name="ZoneTexte 52">
            <a:extLst>
              <a:ext uri="{FF2B5EF4-FFF2-40B4-BE49-F238E27FC236}">
                <a16:creationId xmlns:a16="http://schemas.microsoft.com/office/drawing/2014/main" id="{1EC16BFF-ECDA-3F48-BB4F-6B25B192C4DA}"/>
              </a:ext>
            </a:extLst>
          </p:cNvPr>
          <p:cNvSpPr txBox="1"/>
          <p:nvPr/>
        </p:nvSpPr>
        <p:spPr>
          <a:xfrm>
            <a:off x="1812129" y="3922868"/>
            <a:ext cx="1175999"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GAIN HER</a:t>
            </a:r>
          </a:p>
        </p:txBody>
      </p:sp>
      <p:sp>
        <p:nvSpPr>
          <p:cNvPr id="55" name="Rectangle à coins arrondis 7">
            <a:extLst>
              <a:ext uri="{FF2B5EF4-FFF2-40B4-BE49-F238E27FC236}">
                <a16:creationId xmlns:a16="http://schemas.microsoft.com/office/drawing/2014/main" id="{98E03982-DBAD-F349-8E6A-669F4F050BF6}"/>
              </a:ext>
            </a:extLst>
          </p:cNvPr>
          <p:cNvSpPr/>
          <p:nvPr/>
        </p:nvSpPr>
        <p:spPr>
          <a:xfrm>
            <a:off x="251420" y="3165876"/>
            <a:ext cx="2289798" cy="112742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54" name="ZoneTexte 53">
            <a:extLst>
              <a:ext uri="{FF2B5EF4-FFF2-40B4-BE49-F238E27FC236}">
                <a16:creationId xmlns:a16="http://schemas.microsoft.com/office/drawing/2014/main" id="{5E932776-7B88-4144-89C3-8D63DF16E9FF}"/>
              </a:ext>
            </a:extLst>
          </p:cNvPr>
          <p:cNvSpPr txBox="1"/>
          <p:nvPr/>
        </p:nvSpPr>
        <p:spPr>
          <a:xfrm>
            <a:off x="332301" y="3017136"/>
            <a:ext cx="1067483" cy="276999"/>
          </a:xfrm>
          <a:prstGeom prst="rect">
            <a:avLst/>
          </a:prstGeom>
          <a:solidFill>
            <a:schemeClr val="bg1"/>
          </a:solidFill>
        </p:spPr>
        <p:txBody>
          <a:bodyPr wrap="square" lIns="54000" tIns="0" rIns="0" bIns="0" rtlCol="0" anchor="ctr" anchorCtr="0">
            <a:spAutoFit/>
          </a:bodyPr>
          <a:lstStyle/>
          <a:p>
            <a:pPr defTabSz="685800"/>
            <a:r>
              <a:rPr lang="fr-FR" sz="900" dirty="0" err="1">
                <a:solidFill>
                  <a:prstClr val="black"/>
                </a:solidFill>
              </a:rPr>
              <a:t>Primary</a:t>
            </a:r>
            <a:r>
              <a:rPr lang="fr-FR" sz="900" dirty="0">
                <a:solidFill>
                  <a:prstClr val="black"/>
                </a:solidFill>
              </a:rPr>
              <a:t> HR- HER2+</a:t>
            </a:r>
          </a:p>
          <a:p>
            <a:pPr defTabSz="685800"/>
            <a:r>
              <a:rPr lang="fr-FR" sz="900" dirty="0">
                <a:solidFill>
                  <a:prstClr val="black"/>
                </a:solidFill>
              </a:rPr>
              <a:t>n=58</a:t>
            </a:r>
          </a:p>
        </p:txBody>
      </p:sp>
      <p:sp>
        <p:nvSpPr>
          <p:cNvPr id="56" name="Rectangle à coins arrondis 7">
            <a:extLst>
              <a:ext uri="{FF2B5EF4-FFF2-40B4-BE49-F238E27FC236}">
                <a16:creationId xmlns:a16="http://schemas.microsoft.com/office/drawing/2014/main" id="{D878B7EB-7512-F644-AC49-650997B0F1C7}"/>
              </a:ext>
            </a:extLst>
          </p:cNvPr>
          <p:cNvSpPr/>
          <p:nvPr/>
        </p:nvSpPr>
        <p:spPr>
          <a:xfrm>
            <a:off x="251420" y="1815666"/>
            <a:ext cx="2289798" cy="112742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57" name="ZoneTexte 56">
            <a:extLst>
              <a:ext uri="{FF2B5EF4-FFF2-40B4-BE49-F238E27FC236}">
                <a16:creationId xmlns:a16="http://schemas.microsoft.com/office/drawing/2014/main" id="{81721308-DF8F-E24E-BC6B-CD6542768C9D}"/>
              </a:ext>
            </a:extLst>
          </p:cNvPr>
          <p:cNvSpPr txBox="1"/>
          <p:nvPr/>
        </p:nvSpPr>
        <p:spPr>
          <a:xfrm>
            <a:off x="332301" y="1666926"/>
            <a:ext cx="1067483" cy="276999"/>
          </a:xfrm>
          <a:prstGeom prst="rect">
            <a:avLst/>
          </a:prstGeom>
          <a:solidFill>
            <a:schemeClr val="bg1"/>
          </a:solidFill>
        </p:spPr>
        <p:txBody>
          <a:bodyPr wrap="square" lIns="54000" tIns="0" rIns="0" bIns="0" rtlCol="0" anchor="ctr" anchorCtr="0">
            <a:spAutoFit/>
          </a:bodyPr>
          <a:lstStyle/>
          <a:p>
            <a:pPr defTabSz="685800"/>
            <a:r>
              <a:rPr lang="fr-FR" sz="900" dirty="0" err="1">
                <a:solidFill>
                  <a:prstClr val="black"/>
                </a:solidFill>
              </a:rPr>
              <a:t>Primary</a:t>
            </a:r>
            <a:r>
              <a:rPr lang="fr-FR" sz="900" dirty="0">
                <a:solidFill>
                  <a:prstClr val="black"/>
                </a:solidFill>
              </a:rPr>
              <a:t> HR+ HER2-</a:t>
            </a:r>
          </a:p>
          <a:p>
            <a:pPr defTabSz="685800"/>
            <a:r>
              <a:rPr lang="fr-FR" sz="900" dirty="0">
                <a:solidFill>
                  <a:prstClr val="black"/>
                </a:solidFill>
              </a:rPr>
              <a:t>n=641</a:t>
            </a:r>
          </a:p>
        </p:txBody>
      </p:sp>
      <p:sp>
        <p:nvSpPr>
          <p:cNvPr id="58" name="Ellipse 57">
            <a:extLst>
              <a:ext uri="{FF2B5EF4-FFF2-40B4-BE49-F238E27FC236}">
                <a16:creationId xmlns:a16="http://schemas.microsoft.com/office/drawing/2014/main" id="{D811F71E-030E-A443-8488-8D3ADF2FAF95}"/>
              </a:ext>
            </a:extLst>
          </p:cNvPr>
          <p:cNvSpPr/>
          <p:nvPr/>
        </p:nvSpPr>
        <p:spPr>
          <a:xfrm>
            <a:off x="2768287" y="1968690"/>
            <a:ext cx="893928" cy="893928"/>
          </a:xfrm>
          <a:prstGeom prst="ellipse">
            <a:avLst/>
          </a:pr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59" name="Ellipse 25">
            <a:extLst>
              <a:ext uri="{FF2B5EF4-FFF2-40B4-BE49-F238E27FC236}">
                <a16:creationId xmlns:a16="http://schemas.microsoft.com/office/drawing/2014/main" id="{7AD6B433-0EFE-854D-8F54-F59DA5E0BEF2}"/>
              </a:ext>
            </a:extLst>
          </p:cNvPr>
          <p:cNvSpPr/>
          <p:nvPr/>
        </p:nvSpPr>
        <p:spPr>
          <a:xfrm>
            <a:off x="3228899" y="2190383"/>
            <a:ext cx="430226" cy="449301"/>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06814"/>
              <a:gd name="connsiteY0" fmla="*/ 465721 h 939800"/>
              <a:gd name="connsiteX1" fmla="*/ 981798 w 1006814"/>
              <a:gd name="connsiteY1" fmla="*/ 0 h 939800"/>
              <a:gd name="connsiteX2" fmla="*/ 977680 w 1006814"/>
              <a:gd name="connsiteY2" fmla="*/ 465392 h 939800"/>
              <a:gd name="connsiteX3" fmla="*/ 962748 w 1006814"/>
              <a:gd name="connsiteY3" fmla="*/ 939800 h 939800"/>
              <a:gd name="connsiteX4" fmla="*/ 0 w 1006814"/>
              <a:gd name="connsiteY4" fmla="*/ 465721 h 939800"/>
              <a:gd name="connsiteX0" fmla="*/ 0 w 1099926"/>
              <a:gd name="connsiteY0" fmla="*/ 465721 h 939800"/>
              <a:gd name="connsiteX1" fmla="*/ 981798 w 1099926"/>
              <a:gd name="connsiteY1" fmla="*/ 0 h 939800"/>
              <a:gd name="connsiteX2" fmla="*/ 1099454 w 1099926"/>
              <a:gd name="connsiteY2" fmla="*/ 480938 h 939800"/>
              <a:gd name="connsiteX3" fmla="*/ 962748 w 1099926"/>
              <a:gd name="connsiteY3" fmla="*/ 939800 h 939800"/>
              <a:gd name="connsiteX4" fmla="*/ 0 w 1099926"/>
              <a:gd name="connsiteY4" fmla="*/ 465721 h 939800"/>
              <a:gd name="connsiteX0" fmla="*/ 0 w 1099698"/>
              <a:gd name="connsiteY0" fmla="*/ 465721 h 934618"/>
              <a:gd name="connsiteX1" fmla="*/ 981798 w 1099698"/>
              <a:gd name="connsiteY1" fmla="*/ 0 h 934618"/>
              <a:gd name="connsiteX2" fmla="*/ 1099454 w 1099698"/>
              <a:gd name="connsiteY2" fmla="*/ 480938 h 934618"/>
              <a:gd name="connsiteX3" fmla="*/ 950570 w 1099698"/>
              <a:gd name="connsiteY3" fmla="*/ 934618 h 934618"/>
              <a:gd name="connsiteX4" fmla="*/ 0 w 1099698"/>
              <a:gd name="connsiteY4" fmla="*/ 465721 h 934618"/>
              <a:gd name="connsiteX0" fmla="*/ 0 w 1099470"/>
              <a:gd name="connsiteY0" fmla="*/ 508822 h 977719"/>
              <a:gd name="connsiteX1" fmla="*/ 943815 w 1099470"/>
              <a:gd name="connsiteY1" fmla="*/ 0 h 977719"/>
              <a:gd name="connsiteX2" fmla="*/ 1099454 w 1099470"/>
              <a:gd name="connsiteY2" fmla="*/ 524039 h 977719"/>
              <a:gd name="connsiteX3" fmla="*/ 950570 w 1099470"/>
              <a:gd name="connsiteY3" fmla="*/ 977719 h 977719"/>
              <a:gd name="connsiteX4" fmla="*/ 0 w 1099470"/>
              <a:gd name="connsiteY4" fmla="*/ 508822 h 977719"/>
              <a:gd name="connsiteX0" fmla="*/ 0 w 1099470"/>
              <a:gd name="connsiteY0" fmla="*/ 508822 h 977719"/>
              <a:gd name="connsiteX1" fmla="*/ 943815 w 1099470"/>
              <a:gd name="connsiteY1" fmla="*/ 0 h 977719"/>
              <a:gd name="connsiteX2" fmla="*/ 1099454 w 1099470"/>
              <a:gd name="connsiteY2" fmla="*/ 524039 h 977719"/>
              <a:gd name="connsiteX3" fmla="*/ 950570 w 1099470"/>
              <a:gd name="connsiteY3" fmla="*/ 977719 h 977719"/>
              <a:gd name="connsiteX4" fmla="*/ 0 w 1099470"/>
              <a:gd name="connsiteY4" fmla="*/ 508822 h 977719"/>
              <a:gd name="connsiteX0" fmla="*/ 0 w 1100055"/>
              <a:gd name="connsiteY0" fmla="*/ 508822 h 977719"/>
              <a:gd name="connsiteX1" fmla="*/ 943815 w 1100055"/>
              <a:gd name="connsiteY1" fmla="*/ 0 h 977719"/>
              <a:gd name="connsiteX2" fmla="*/ 1099454 w 1100055"/>
              <a:gd name="connsiteY2" fmla="*/ 524039 h 977719"/>
              <a:gd name="connsiteX3" fmla="*/ 950570 w 1100055"/>
              <a:gd name="connsiteY3" fmla="*/ 977719 h 977719"/>
              <a:gd name="connsiteX4" fmla="*/ 0 w 1100055"/>
              <a:gd name="connsiteY4" fmla="*/ 508822 h 977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055" h="977719">
                <a:moveTo>
                  <a:pt x="0" y="508822"/>
                </a:moveTo>
                <a:lnTo>
                  <a:pt x="943815" y="0"/>
                </a:lnTo>
                <a:cubicBezTo>
                  <a:pt x="1018814" y="108697"/>
                  <a:pt x="1091999" y="317985"/>
                  <a:pt x="1099454" y="524039"/>
                </a:cubicBezTo>
                <a:cubicBezTo>
                  <a:pt x="1106909" y="730093"/>
                  <a:pt x="1044373" y="826766"/>
                  <a:pt x="950570" y="977719"/>
                </a:cubicBezTo>
                <a:lnTo>
                  <a:pt x="0" y="508822"/>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0" name="ZoneTexte 59">
            <a:extLst>
              <a:ext uri="{FF2B5EF4-FFF2-40B4-BE49-F238E27FC236}">
                <a16:creationId xmlns:a16="http://schemas.microsoft.com/office/drawing/2014/main" id="{C0F7D1BB-4A50-6346-8404-C707D1E10D03}"/>
              </a:ext>
            </a:extLst>
          </p:cNvPr>
          <p:cNvSpPr txBox="1"/>
          <p:nvPr/>
        </p:nvSpPr>
        <p:spPr>
          <a:xfrm>
            <a:off x="2866670" y="2313330"/>
            <a:ext cx="427057" cy="253916"/>
          </a:xfrm>
          <a:prstGeom prst="rect">
            <a:avLst/>
          </a:prstGeom>
          <a:noFill/>
        </p:spPr>
        <p:txBody>
          <a:bodyPr wrap="square" rtlCol="0">
            <a:spAutoFit/>
          </a:bodyPr>
          <a:lstStyle/>
          <a:p>
            <a:pPr algn="ctr" defTabSz="685800"/>
            <a:r>
              <a:rPr lang="fr-FR" sz="1050" b="1" dirty="0">
                <a:solidFill>
                  <a:prstClr val="white"/>
                </a:solidFill>
              </a:rPr>
              <a:t>82%</a:t>
            </a:r>
          </a:p>
        </p:txBody>
      </p:sp>
      <p:sp>
        <p:nvSpPr>
          <p:cNvPr id="61" name="ZoneTexte 60">
            <a:extLst>
              <a:ext uri="{FF2B5EF4-FFF2-40B4-BE49-F238E27FC236}">
                <a16:creationId xmlns:a16="http://schemas.microsoft.com/office/drawing/2014/main" id="{B4AF7B8A-10D1-0A48-B732-16DF7503614D}"/>
              </a:ext>
            </a:extLst>
          </p:cNvPr>
          <p:cNvSpPr txBox="1"/>
          <p:nvPr/>
        </p:nvSpPr>
        <p:spPr>
          <a:xfrm>
            <a:off x="3258447" y="2313330"/>
            <a:ext cx="427057" cy="253916"/>
          </a:xfrm>
          <a:prstGeom prst="rect">
            <a:avLst/>
          </a:prstGeom>
          <a:noFill/>
        </p:spPr>
        <p:txBody>
          <a:bodyPr wrap="square" rtlCol="0">
            <a:spAutoFit/>
          </a:bodyPr>
          <a:lstStyle/>
          <a:p>
            <a:pPr algn="ctr" defTabSz="685800"/>
            <a:r>
              <a:rPr lang="fr-FR" sz="1050" b="1" dirty="0">
                <a:solidFill>
                  <a:prstClr val="white"/>
                </a:solidFill>
              </a:rPr>
              <a:t>18%</a:t>
            </a:r>
          </a:p>
        </p:txBody>
      </p:sp>
      <p:sp>
        <p:nvSpPr>
          <p:cNvPr id="62" name="Rectangle 61">
            <a:extLst>
              <a:ext uri="{FF2B5EF4-FFF2-40B4-BE49-F238E27FC236}">
                <a16:creationId xmlns:a16="http://schemas.microsoft.com/office/drawing/2014/main" id="{CC5B56A4-B2EB-CA4E-8619-C2980C2BCDF6}"/>
              </a:ext>
            </a:extLst>
          </p:cNvPr>
          <p:cNvSpPr/>
          <p:nvPr/>
        </p:nvSpPr>
        <p:spPr>
          <a:xfrm>
            <a:off x="3802644" y="2218328"/>
            <a:ext cx="340322" cy="532607"/>
          </a:xfrm>
          <a:prstGeom prst="rect">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3" name="ZoneTexte 62">
            <a:extLst>
              <a:ext uri="{FF2B5EF4-FFF2-40B4-BE49-F238E27FC236}">
                <a16:creationId xmlns:a16="http://schemas.microsoft.com/office/drawing/2014/main" id="{489B804A-624D-8F4E-A2EF-AD5CC5664E5A}"/>
              </a:ext>
            </a:extLst>
          </p:cNvPr>
          <p:cNvSpPr txBox="1"/>
          <p:nvPr/>
        </p:nvSpPr>
        <p:spPr>
          <a:xfrm>
            <a:off x="3802645" y="2350245"/>
            <a:ext cx="340322" cy="323165"/>
          </a:xfrm>
          <a:prstGeom prst="rect">
            <a:avLst/>
          </a:prstGeom>
          <a:noFill/>
        </p:spPr>
        <p:txBody>
          <a:bodyPr wrap="square" rtlCol="0">
            <a:spAutoFit/>
          </a:bodyPr>
          <a:lstStyle/>
          <a:p>
            <a:pPr algn="ctr" defTabSz="685800"/>
            <a:r>
              <a:rPr lang="fr-FR" sz="750" b="1" dirty="0">
                <a:solidFill>
                  <a:prstClr val="white"/>
                </a:solidFill>
              </a:rPr>
              <a:t>79%</a:t>
            </a:r>
          </a:p>
        </p:txBody>
      </p:sp>
      <p:sp>
        <p:nvSpPr>
          <p:cNvPr id="64" name="Rectangle 63">
            <a:extLst>
              <a:ext uri="{FF2B5EF4-FFF2-40B4-BE49-F238E27FC236}">
                <a16:creationId xmlns:a16="http://schemas.microsoft.com/office/drawing/2014/main" id="{B63880A0-C909-874D-9F3F-AC5DFD93A5E9}"/>
              </a:ext>
            </a:extLst>
          </p:cNvPr>
          <p:cNvSpPr/>
          <p:nvPr/>
        </p:nvSpPr>
        <p:spPr>
          <a:xfrm>
            <a:off x="3802644" y="2119794"/>
            <a:ext cx="340322" cy="108438"/>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5" name="ZoneTexte 64">
            <a:extLst>
              <a:ext uri="{FF2B5EF4-FFF2-40B4-BE49-F238E27FC236}">
                <a16:creationId xmlns:a16="http://schemas.microsoft.com/office/drawing/2014/main" id="{03130BA3-0731-6843-BCC3-F92D108B32CA}"/>
              </a:ext>
            </a:extLst>
          </p:cNvPr>
          <p:cNvSpPr txBox="1"/>
          <p:nvPr/>
        </p:nvSpPr>
        <p:spPr>
          <a:xfrm>
            <a:off x="3802645" y="2083980"/>
            <a:ext cx="340322" cy="323165"/>
          </a:xfrm>
          <a:prstGeom prst="rect">
            <a:avLst/>
          </a:prstGeom>
          <a:noFill/>
        </p:spPr>
        <p:txBody>
          <a:bodyPr wrap="square" rtlCol="0">
            <a:spAutoFit/>
          </a:bodyPr>
          <a:lstStyle/>
          <a:p>
            <a:pPr algn="ctr" defTabSz="685800"/>
            <a:r>
              <a:rPr lang="fr-FR" sz="750" b="1" dirty="0">
                <a:solidFill>
                  <a:prstClr val="white"/>
                </a:solidFill>
              </a:rPr>
              <a:t>15%</a:t>
            </a:r>
          </a:p>
        </p:txBody>
      </p:sp>
      <p:sp>
        <p:nvSpPr>
          <p:cNvPr id="66" name="ZoneTexte 65">
            <a:extLst>
              <a:ext uri="{FF2B5EF4-FFF2-40B4-BE49-F238E27FC236}">
                <a16:creationId xmlns:a16="http://schemas.microsoft.com/office/drawing/2014/main" id="{29849954-4058-1C4B-8FF5-BFA1FD72CC25}"/>
              </a:ext>
            </a:extLst>
          </p:cNvPr>
          <p:cNvSpPr txBox="1"/>
          <p:nvPr/>
        </p:nvSpPr>
        <p:spPr>
          <a:xfrm>
            <a:off x="3802645" y="1944576"/>
            <a:ext cx="340322" cy="207749"/>
          </a:xfrm>
          <a:prstGeom prst="rect">
            <a:avLst/>
          </a:prstGeom>
          <a:noFill/>
        </p:spPr>
        <p:txBody>
          <a:bodyPr wrap="square" rtlCol="0">
            <a:spAutoFit/>
          </a:bodyPr>
          <a:lstStyle/>
          <a:p>
            <a:pPr algn="ctr" defTabSz="685800"/>
            <a:r>
              <a:rPr lang="fr-FR" sz="750" b="1" dirty="0">
                <a:solidFill>
                  <a:prstClr val="black">
                    <a:lumMod val="65000"/>
                    <a:lumOff val="35000"/>
                  </a:prstClr>
                </a:solidFill>
              </a:rPr>
              <a:t>6%</a:t>
            </a:r>
          </a:p>
        </p:txBody>
      </p:sp>
      <p:sp>
        <p:nvSpPr>
          <p:cNvPr id="67" name="Rectangle 66">
            <a:extLst>
              <a:ext uri="{FF2B5EF4-FFF2-40B4-BE49-F238E27FC236}">
                <a16:creationId xmlns:a16="http://schemas.microsoft.com/office/drawing/2014/main" id="{32DC1F6D-FF76-1D47-A2AF-67D7634893C7}"/>
              </a:ext>
            </a:extLst>
          </p:cNvPr>
          <p:cNvSpPr/>
          <p:nvPr/>
        </p:nvSpPr>
        <p:spPr>
          <a:xfrm>
            <a:off x="3802644" y="2083182"/>
            <a:ext cx="340200" cy="405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68" name="ZoneTexte 67">
            <a:extLst>
              <a:ext uri="{FF2B5EF4-FFF2-40B4-BE49-F238E27FC236}">
                <a16:creationId xmlns:a16="http://schemas.microsoft.com/office/drawing/2014/main" id="{E8B41AEE-0EBB-C541-BE6D-BD4F66939B0B}"/>
              </a:ext>
            </a:extLst>
          </p:cNvPr>
          <p:cNvSpPr txBox="1"/>
          <p:nvPr/>
        </p:nvSpPr>
        <p:spPr>
          <a:xfrm>
            <a:off x="4170983" y="2057203"/>
            <a:ext cx="729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GAIN HR and HER2</a:t>
            </a:r>
          </a:p>
        </p:txBody>
      </p:sp>
      <p:sp>
        <p:nvSpPr>
          <p:cNvPr id="69" name="ZoneTexte 68">
            <a:extLst>
              <a:ext uri="{FF2B5EF4-FFF2-40B4-BE49-F238E27FC236}">
                <a16:creationId xmlns:a16="http://schemas.microsoft.com/office/drawing/2014/main" id="{5881B1FE-A29E-8547-A368-785F7D1A6512}"/>
              </a:ext>
            </a:extLst>
          </p:cNvPr>
          <p:cNvSpPr txBox="1"/>
          <p:nvPr/>
        </p:nvSpPr>
        <p:spPr>
          <a:xfrm>
            <a:off x="4170983" y="2137879"/>
            <a:ext cx="432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GAIN HER2</a:t>
            </a:r>
          </a:p>
        </p:txBody>
      </p:sp>
      <p:sp>
        <p:nvSpPr>
          <p:cNvPr id="70" name="ZoneTexte 69">
            <a:extLst>
              <a:ext uri="{FF2B5EF4-FFF2-40B4-BE49-F238E27FC236}">
                <a16:creationId xmlns:a16="http://schemas.microsoft.com/office/drawing/2014/main" id="{24C35F8C-D52C-7547-8166-F0EC7CA58F3A}"/>
              </a:ext>
            </a:extLst>
          </p:cNvPr>
          <p:cNvSpPr txBox="1"/>
          <p:nvPr/>
        </p:nvSpPr>
        <p:spPr>
          <a:xfrm>
            <a:off x="4170983" y="2409271"/>
            <a:ext cx="479888"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GAIN HR</a:t>
            </a:r>
          </a:p>
        </p:txBody>
      </p:sp>
      <p:cxnSp>
        <p:nvCxnSpPr>
          <p:cNvPr id="71" name="Connecteur droit 70">
            <a:extLst>
              <a:ext uri="{FF2B5EF4-FFF2-40B4-BE49-F238E27FC236}">
                <a16:creationId xmlns:a16="http://schemas.microsoft.com/office/drawing/2014/main" id="{D1751F18-3D73-BC4B-BC2D-F7791E31FCBF}"/>
              </a:ext>
            </a:extLst>
          </p:cNvPr>
          <p:cNvCxnSpPr>
            <a:cxnSpLocks/>
          </p:cNvCxnSpPr>
          <p:nvPr/>
        </p:nvCxnSpPr>
        <p:spPr>
          <a:xfrm flipV="1">
            <a:off x="3599674" y="2088339"/>
            <a:ext cx="204008" cy="102755"/>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72" name="Connecteur droit 71">
            <a:extLst>
              <a:ext uri="{FF2B5EF4-FFF2-40B4-BE49-F238E27FC236}">
                <a16:creationId xmlns:a16="http://schemas.microsoft.com/office/drawing/2014/main" id="{97299FFE-5F05-034A-BDE5-7FB68EC2B568}"/>
              </a:ext>
            </a:extLst>
          </p:cNvPr>
          <p:cNvCxnSpPr>
            <a:cxnSpLocks/>
          </p:cNvCxnSpPr>
          <p:nvPr/>
        </p:nvCxnSpPr>
        <p:spPr>
          <a:xfrm>
            <a:off x="3599091" y="2633246"/>
            <a:ext cx="202500" cy="107377"/>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74" name="Ellipse 73">
            <a:extLst>
              <a:ext uri="{FF2B5EF4-FFF2-40B4-BE49-F238E27FC236}">
                <a16:creationId xmlns:a16="http://schemas.microsoft.com/office/drawing/2014/main" id="{645EA244-7719-0C4C-A69D-77A1C637FD53}"/>
              </a:ext>
            </a:extLst>
          </p:cNvPr>
          <p:cNvSpPr/>
          <p:nvPr/>
        </p:nvSpPr>
        <p:spPr>
          <a:xfrm>
            <a:off x="2766269" y="3334457"/>
            <a:ext cx="458189" cy="884582"/>
          </a:xfrm>
          <a:custGeom>
            <a:avLst/>
            <a:gdLst>
              <a:gd name="connsiteX0" fmla="*/ 0 w 1191904"/>
              <a:gd name="connsiteY0" fmla="*/ 595952 h 1191904"/>
              <a:gd name="connsiteX1" fmla="*/ 595952 w 1191904"/>
              <a:gd name="connsiteY1" fmla="*/ 0 h 1191904"/>
              <a:gd name="connsiteX2" fmla="*/ 1191904 w 1191904"/>
              <a:gd name="connsiteY2" fmla="*/ 595952 h 1191904"/>
              <a:gd name="connsiteX3" fmla="*/ 595952 w 1191904"/>
              <a:gd name="connsiteY3" fmla="*/ 1191904 h 1191904"/>
              <a:gd name="connsiteX4" fmla="*/ 0 w 1191904"/>
              <a:gd name="connsiteY4" fmla="*/ 595952 h 1191904"/>
              <a:gd name="connsiteX0" fmla="*/ 251 w 1192155"/>
              <a:gd name="connsiteY0" fmla="*/ 592651 h 1188603"/>
              <a:gd name="connsiteX1" fmla="*/ 543385 w 1192155"/>
              <a:gd name="connsiteY1" fmla="*/ 0 h 1188603"/>
              <a:gd name="connsiteX2" fmla="*/ 1192155 w 1192155"/>
              <a:gd name="connsiteY2" fmla="*/ 592651 h 1188603"/>
              <a:gd name="connsiteX3" fmla="*/ 596203 w 1192155"/>
              <a:gd name="connsiteY3" fmla="*/ 1188603 h 1188603"/>
              <a:gd name="connsiteX4" fmla="*/ 251 w 1192155"/>
              <a:gd name="connsiteY4" fmla="*/ 592651 h 1188603"/>
              <a:gd name="connsiteX0" fmla="*/ 10 w 1191914"/>
              <a:gd name="connsiteY0" fmla="*/ 592651 h 1178699"/>
              <a:gd name="connsiteX1" fmla="*/ 543144 w 1191914"/>
              <a:gd name="connsiteY1" fmla="*/ 0 h 1178699"/>
              <a:gd name="connsiteX2" fmla="*/ 1191914 w 1191914"/>
              <a:gd name="connsiteY2" fmla="*/ 592651 h 1178699"/>
              <a:gd name="connsiteX3" fmla="*/ 533241 w 1191914"/>
              <a:gd name="connsiteY3" fmla="*/ 1178699 h 1178699"/>
              <a:gd name="connsiteX4" fmla="*/ 10 w 1191914"/>
              <a:gd name="connsiteY4" fmla="*/ 592651 h 1178699"/>
              <a:gd name="connsiteX0" fmla="*/ 5 w 607871"/>
              <a:gd name="connsiteY0" fmla="*/ 592673 h 1178735"/>
              <a:gd name="connsiteX1" fmla="*/ 543139 w 607871"/>
              <a:gd name="connsiteY1" fmla="*/ 22 h 1178735"/>
              <a:gd name="connsiteX2" fmla="*/ 597714 w 607871"/>
              <a:gd name="connsiteY2" fmla="*/ 576167 h 1178735"/>
              <a:gd name="connsiteX3" fmla="*/ 533236 w 607871"/>
              <a:gd name="connsiteY3" fmla="*/ 1178721 h 1178735"/>
              <a:gd name="connsiteX4" fmla="*/ 5 w 607871"/>
              <a:gd name="connsiteY4" fmla="*/ 592673 h 1178735"/>
              <a:gd name="connsiteX0" fmla="*/ 5 w 607871"/>
              <a:gd name="connsiteY0" fmla="*/ 592673 h 1178735"/>
              <a:gd name="connsiteX1" fmla="*/ 543139 w 607871"/>
              <a:gd name="connsiteY1" fmla="*/ 22 h 1178735"/>
              <a:gd name="connsiteX2" fmla="*/ 597714 w 607871"/>
              <a:gd name="connsiteY2" fmla="*/ 576167 h 1178735"/>
              <a:gd name="connsiteX3" fmla="*/ 533236 w 607871"/>
              <a:gd name="connsiteY3" fmla="*/ 1178721 h 1178735"/>
              <a:gd name="connsiteX4" fmla="*/ 5 w 607871"/>
              <a:gd name="connsiteY4" fmla="*/ 592673 h 1178735"/>
              <a:gd name="connsiteX0" fmla="*/ 5 w 607871"/>
              <a:gd name="connsiteY0" fmla="*/ 592673 h 1178768"/>
              <a:gd name="connsiteX1" fmla="*/ 543139 w 607871"/>
              <a:gd name="connsiteY1" fmla="*/ 22 h 1178768"/>
              <a:gd name="connsiteX2" fmla="*/ 597714 w 607871"/>
              <a:gd name="connsiteY2" fmla="*/ 576167 h 1178768"/>
              <a:gd name="connsiteX3" fmla="*/ 533236 w 607871"/>
              <a:gd name="connsiteY3" fmla="*/ 1178721 h 1178768"/>
              <a:gd name="connsiteX4" fmla="*/ 5 w 607871"/>
              <a:gd name="connsiteY4" fmla="*/ 592673 h 1178768"/>
              <a:gd name="connsiteX0" fmla="*/ 5 w 607871"/>
              <a:gd name="connsiteY0" fmla="*/ 592673 h 1178768"/>
              <a:gd name="connsiteX1" fmla="*/ 543139 w 607871"/>
              <a:gd name="connsiteY1" fmla="*/ 22 h 1178768"/>
              <a:gd name="connsiteX2" fmla="*/ 597714 w 607871"/>
              <a:gd name="connsiteY2" fmla="*/ 576167 h 1178768"/>
              <a:gd name="connsiteX3" fmla="*/ 533236 w 607871"/>
              <a:gd name="connsiteY3" fmla="*/ 1178721 h 1178768"/>
              <a:gd name="connsiteX4" fmla="*/ 5 w 607871"/>
              <a:gd name="connsiteY4" fmla="*/ 592673 h 1178768"/>
              <a:gd name="connsiteX0" fmla="*/ 5 w 603726"/>
              <a:gd name="connsiteY0" fmla="*/ 593340 h 1179435"/>
              <a:gd name="connsiteX1" fmla="*/ 543139 w 603726"/>
              <a:gd name="connsiteY1" fmla="*/ 689 h 1179435"/>
              <a:gd name="connsiteX2" fmla="*/ 597714 w 603726"/>
              <a:gd name="connsiteY2" fmla="*/ 576834 h 1179435"/>
              <a:gd name="connsiteX3" fmla="*/ 533236 w 603726"/>
              <a:gd name="connsiteY3" fmla="*/ 1179388 h 1179435"/>
              <a:gd name="connsiteX4" fmla="*/ 5 w 603726"/>
              <a:gd name="connsiteY4" fmla="*/ 593340 h 1179435"/>
              <a:gd name="connsiteX0" fmla="*/ 5 w 603726"/>
              <a:gd name="connsiteY0" fmla="*/ 593340 h 1179435"/>
              <a:gd name="connsiteX1" fmla="*/ 543139 w 603726"/>
              <a:gd name="connsiteY1" fmla="*/ 689 h 1179435"/>
              <a:gd name="connsiteX2" fmla="*/ 597714 w 603726"/>
              <a:gd name="connsiteY2" fmla="*/ 576834 h 1179435"/>
              <a:gd name="connsiteX3" fmla="*/ 533236 w 603726"/>
              <a:gd name="connsiteY3" fmla="*/ 1179388 h 1179435"/>
              <a:gd name="connsiteX4" fmla="*/ 5 w 603726"/>
              <a:gd name="connsiteY4" fmla="*/ 593340 h 1179435"/>
              <a:gd name="connsiteX0" fmla="*/ 5 w 597714"/>
              <a:gd name="connsiteY0" fmla="*/ 593340 h 1179435"/>
              <a:gd name="connsiteX1" fmla="*/ 543139 w 597714"/>
              <a:gd name="connsiteY1" fmla="*/ 689 h 1179435"/>
              <a:gd name="connsiteX2" fmla="*/ 597714 w 597714"/>
              <a:gd name="connsiteY2" fmla="*/ 576834 h 1179435"/>
              <a:gd name="connsiteX3" fmla="*/ 533236 w 597714"/>
              <a:gd name="connsiteY3" fmla="*/ 1179388 h 1179435"/>
              <a:gd name="connsiteX4" fmla="*/ 5 w 597714"/>
              <a:gd name="connsiteY4" fmla="*/ 593340 h 1179435"/>
              <a:gd name="connsiteX0" fmla="*/ 5 w 719854"/>
              <a:gd name="connsiteY0" fmla="*/ 593289 h 1179384"/>
              <a:gd name="connsiteX1" fmla="*/ 543139 w 719854"/>
              <a:gd name="connsiteY1" fmla="*/ 638 h 1179384"/>
              <a:gd name="connsiteX2" fmla="*/ 719854 w 719854"/>
              <a:gd name="connsiteY2" fmla="*/ 599891 h 1179384"/>
              <a:gd name="connsiteX3" fmla="*/ 533236 w 719854"/>
              <a:gd name="connsiteY3" fmla="*/ 1179337 h 1179384"/>
              <a:gd name="connsiteX4" fmla="*/ 5 w 719854"/>
              <a:gd name="connsiteY4" fmla="*/ 593289 h 1179384"/>
              <a:gd name="connsiteX0" fmla="*/ 5 w 610918"/>
              <a:gd name="connsiteY0" fmla="*/ 593340 h 1179435"/>
              <a:gd name="connsiteX1" fmla="*/ 543139 w 610918"/>
              <a:gd name="connsiteY1" fmla="*/ 689 h 1179435"/>
              <a:gd name="connsiteX2" fmla="*/ 610918 w 610918"/>
              <a:gd name="connsiteY2" fmla="*/ 576834 h 1179435"/>
              <a:gd name="connsiteX3" fmla="*/ 533236 w 610918"/>
              <a:gd name="connsiteY3" fmla="*/ 1179388 h 1179435"/>
              <a:gd name="connsiteX4" fmla="*/ 5 w 610918"/>
              <a:gd name="connsiteY4" fmla="*/ 593340 h 1179435"/>
              <a:gd name="connsiteX0" fmla="*/ 5 w 610918"/>
              <a:gd name="connsiteY0" fmla="*/ 593340 h 1179435"/>
              <a:gd name="connsiteX1" fmla="*/ 543139 w 610918"/>
              <a:gd name="connsiteY1" fmla="*/ 689 h 1179435"/>
              <a:gd name="connsiteX2" fmla="*/ 610918 w 610918"/>
              <a:gd name="connsiteY2" fmla="*/ 576834 h 1179435"/>
              <a:gd name="connsiteX3" fmla="*/ 533236 w 610918"/>
              <a:gd name="connsiteY3" fmla="*/ 1179388 h 1179435"/>
              <a:gd name="connsiteX4" fmla="*/ 5 w 610918"/>
              <a:gd name="connsiteY4" fmla="*/ 593340 h 1179435"/>
              <a:gd name="connsiteX0" fmla="*/ 5 w 610918"/>
              <a:gd name="connsiteY0" fmla="*/ 593348 h 1179443"/>
              <a:gd name="connsiteX1" fmla="*/ 543139 w 610918"/>
              <a:gd name="connsiteY1" fmla="*/ 697 h 1179443"/>
              <a:gd name="connsiteX2" fmla="*/ 610918 w 610918"/>
              <a:gd name="connsiteY2" fmla="*/ 576842 h 1179443"/>
              <a:gd name="connsiteX3" fmla="*/ 533236 w 610918"/>
              <a:gd name="connsiteY3" fmla="*/ 1179396 h 1179443"/>
              <a:gd name="connsiteX4" fmla="*/ 5 w 610918"/>
              <a:gd name="connsiteY4" fmla="*/ 593348 h 1179443"/>
              <a:gd name="connsiteX0" fmla="*/ 5 w 610918"/>
              <a:gd name="connsiteY0" fmla="*/ 593348 h 1179443"/>
              <a:gd name="connsiteX1" fmla="*/ 543139 w 610918"/>
              <a:gd name="connsiteY1" fmla="*/ 697 h 1179443"/>
              <a:gd name="connsiteX2" fmla="*/ 610918 w 610918"/>
              <a:gd name="connsiteY2" fmla="*/ 576842 h 1179443"/>
              <a:gd name="connsiteX3" fmla="*/ 533236 w 610918"/>
              <a:gd name="connsiteY3" fmla="*/ 1179396 h 1179443"/>
              <a:gd name="connsiteX4" fmla="*/ 5 w 610918"/>
              <a:gd name="connsiteY4" fmla="*/ 593348 h 1179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18" h="1179443">
                <a:moveTo>
                  <a:pt x="5" y="593348"/>
                </a:moveTo>
                <a:cubicBezTo>
                  <a:pt x="1655" y="119607"/>
                  <a:pt x="443521" y="3448"/>
                  <a:pt x="543139" y="697"/>
                </a:cubicBezTo>
                <a:cubicBezTo>
                  <a:pt x="533821" y="-15259"/>
                  <a:pt x="581208" y="244406"/>
                  <a:pt x="610918" y="576842"/>
                </a:cubicBezTo>
                <a:cubicBezTo>
                  <a:pt x="581208" y="889472"/>
                  <a:pt x="550327" y="1179946"/>
                  <a:pt x="533236" y="1179396"/>
                </a:cubicBezTo>
                <a:cubicBezTo>
                  <a:pt x="433618" y="1182147"/>
                  <a:pt x="-1645" y="1067089"/>
                  <a:pt x="5" y="593348"/>
                </a:cubicBezTo>
                <a:close/>
              </a:path>
            </a:pathLst>
          </a:cu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75" name="Ellipse 73">
            <a:extLst>
              <a:ext uri="{FF2B5EF4-FFF2-40B4-BE49-F238E27FC236}">
                <a16:creationId xmlns:a16="http://schemas.microsoft.com/office/drawing/2014/main" id="{DF41619B-6F39-3148-B814-16AC6D6838F4}"/>
              </a:ext>
            </a:extLst>
          </p:cNvPr>
          <p:cNvSpPr/>
          <p:nvPr/>
        </p:nvSpPr>
        <p:spPr>
          <a:xfrm rot="10800000">
            <a:off x="3161654" y="3334161"/>
            <a:ext cx="501440" cy="890500"/>
          </a:xfrm>
          <a:custGeom>
            <a:avLst/>
            <a:gdLst>
              <a:gd name="connsiteX0" fmla="*/ 0 w 1191904"/>
              <a:gd name="connsiteY0" fmla="*/ 595952 h 1191904"/>
              <a:gd name="connsiteX1" fmla="*/ 595952 w 1191904"/>
              <a:gd name="connsiteY1" fmla="*/ 0 h 1191904"/>
              <a:gd name="connsiteX2" fmla="*/ 1191904 w 1191904"/>
              <a:gd name="connsiteY2" fmla="*/ 595952 h 1191904"/>
              <a:gd name="connsiteX3" fmla="*/ 595952 w 1191904"/>
              <a:gd name="connsiteY3" fmla="*/ 1191904 h 1191904"/>
              <a:gd name="connsiteX4" fmla="*/ 0 w 1191904"/>
              <a:gd name="connsiteY4" fmla="*/ 595952 h 1191904"/>
              <a:gd name="connsiteX0" fmla="*/ 251 w 1192155"/>
              <a:gd name="connsiteY0" fmla="*/ 592651 h 1188603"/>
              <a:gd name="connsiteX1" fmla="*/ 543385 w 1192155"/>
              <a:gd name="connsiteY1" fmla="*/ 0 h 1188603"/>
              <a:gd name="connsiteX2" fmla="*/ 1192155 w 1192155"/>
              <a:gd name="connsiteY2" fmla="*/ 592651 h 1188603"/>
              <a:gd name="connsiteX3" fmla="*/ 596203 w 1192155"/>
              <a:gd name="connsiteY3" fmla="*/ 1188603 h 1188603"/>
              <a:gd name="connsiteX4" fmla="*/ 251 w 1192155"/>
              <a:gd name="connsiteY4" fmla="*/ 592651 h 1188603"/>
              <a:gd name="connsiteX0" fmla="*/ 10 w 1191914"/>
              <a:gd name="connsiteY0" fmla="*/ 592651 h 1178699"/>
              <a:gd name="connsiteX1" fmla="*/ 543144 w 1191914"/>
              <a:gd name="connsiteY1" fmla="*/ 0 h 1178699"/>
              <a:gd name="connsiteX2" fmla="*/ 1191914 w 1191914"/>
              <a:gd name="connsiteY2" fmla="*/ 592651 h 1178699"/>
              <a:gd name="connsiteX3" fmla="*/ 533241 w 1191914"/>
              <a:gd name="connsiteY3" fmla="*/ 1178699 h 1178699"/>
              <a:gd name="connsiteX4" fmla="*/ 10 w 1191914"/>
              <a:gd name="connsiteY4" fmla="*/ 592651 h 1178699"/>
              <a:gd name="connsiteX0" fmla="*/ 5 w 607871"/>
              <a:gd name="connsiteY0" fmla="*/ 592673 h 1178735"/>
              <a:gd name="connsiteX1" fmla="*/ 543139 w 607871"/>
              <a:gd name="connsiteY1" fmla="*/ 22 h 1178735"/>
              <a:gd name="connsiteX2" fmla="*/ 597714 w 607871"/>
              <a:gd name="connsiteY2" fmla="*/ 576167 h 1178735"/>
              <a:gd name="connsiteX3" fmla="*/ 533236 w 607871"/>
              <a:gd name="connsiteY3" fmla="*/ 1178721 h 1178735"/>
              <a:gd name="connsiteX4" fmla="*/ 5 w 607871"/>
              <a:gd name="connsiteY4" fmla="*/ 592673 h 1178735"/>
              <a:gd name="connsiteX0" fmla="*/ 5 w 607871"/>
              <a:gd name="connsiteY0" fmla="*/ 592673 h 1178735"/>
              <a:gd name="connsiteX1" fmla="*/ 543139 w 607871"/>
              <a:gd name="connsiteY1" fmla="*/ 22 h 1178735"/>
              <a:gd name="connsiteX2" fmla="*/ 597714 w 607871"/>
              <a:gd name="connsiteY2" fmla="*/ 576167 h 1178735"/>
              <a:gd name="connsiteX3" fmla="*/ 533236 w 607871"/>
              <a:gd name="connsiteY3" fmla="*/ 1178721 h 1178735"/>
              <a:gd name="connsiteX4" fmla="*/ 5 w 607871"/>
              <a:gd name="connsiteY4" fmla="*/ 592673 h 1178735"/>
              <a:gd name="connsiteX0" fmla="*/ 5 w 607871"/>
              <a:gd name="connsiteY0" fmla="*/ 592673 h 1178768"/>
              <a:gd name="connsiteX1" fmla="*/ 543139 w 607871"/>
              <a:gd name="connsiteY1" fmla="*/ 22 h 1178768"/>
              <a:gd name="connsiteX2" fmla="*/ 597714 w 607871"/>
              <a:gd name="connsiteY2" fmla="*/ 576167 h 1178768"/>
              <a:gd name="connsiteX3" fmla="*/ 533236 w 607871"/>
              <a:gd name="connsiteY3" fmla="*/ 1178721 h 1178768"/>
              <a:gd name="connsiteX4" fmla="*/ 5 w 607871"/>
              <a:gd name="connsiteY4" fmla="*/ 592673 h 1178768"/>
              <a:gd name="connsiteX0" fmla="*/ 5 w 607871"/>
              <a:gd name="connsiteY0" fmla="*/ 592673 h 1178768"/>
              <a:gd name="connsiteX1" fmla="*/ 543139 w 607871"/>
              <a:gd name="connsiteY1" fmla="*/ 22 h 1178768"/>
              <a:gd name="connsiteX2" fmla="*/ 597714 w 607871"/>
              <a:gd name="connsiteY2" fmla="*/ 576167 h 1178768"/>
              <a:gd name="connsiteX3" fmla="*/ 533236 w 607871"/>
              <a:gd name="connsiteY3" fmla="*/ 1178721 h 1178768"/>
              <a:gd name="connsiteX4" fmla="*/ 5 w 607871"/>
              <a:gd name="connsiteY4" fmla="*/ 592673 h 1178768"/>
              <a:gd name="connsiteX0" fmla="*/ 5 w 603726"/>
              <a:gd name="connsiteY0" fmla="*/ 593340 h 1179435"/>
              <a:gd name="connsiteX1" fmla="*/ 543139 w 603726"/>
              <a:gd name="connsiteY1" fmla="*/ 689 h 1179435"/>
              <a:gd name="connsiteX2" fmla="*/ 597714 w 603726"/>
              <a:gd name="connsiteY2" fmla="*/ 576834 h 1179435"/>
              <a:gd name="connsiteX3" fmla="*/ 533236 w 603726"/>
              <a:gd name="connsiteY3" fmla="*/ 1179388 h 1179435"/>
              <a:gd name="connsiteX4" fmla="*/ 5 w 603726"/>
              <a:gd name="connsiteY4" fmla="*/ 593340 h 1179435"/>
              <a:gd name="connsiteX0" fmla="*/ 5 w 603726"/>
              <a:gd name="connsiteY0" fmla="*/ 593340 h 1179435"/>
              <a:gd name="connsiteX1" fmla="*/ 543139 w 603726"/>
              <a:gd name="connsiteY1" fmla="*/ 689 h 1179435"/>
              <a:gd name="connsiteX2" fmla="*/ 597714 w 603726"/>
              <a:gd name="connsiteY2" fmla="*/ 576834 h 1179435"/>
              <a:gd name="connsiteX3" fmla="*/ 533236 w 603726"/>
              <a:gd name="connsiteY3" fmla="*/ 1179388 h 1179435"/>
              <a:gd name="connsiteX4" fmla="*/ 5 w 603726"/>
              <a:gd name="connsiteY4" fmla="*/ 593340 h 1179435"/>
              <a:gd name="connsiteX0" fmla="*/ 5 w 597714"/>
              <a:gd name="connsiteY0" fmla="*/ 593340 h 1179435"/>
              <a:gd name="connsiteX1" fmla="*/ 543139 w 597714"/>
              <a:gd name="connsiteY1" fmla="*/ 689 h 1179435"/>
              <a:gd name="connsiteX2" fmla="*/ 597714 w 597714"/>
              <a:gd name="connsiteY2" fmla="*/ 576834 h 1179435"/>
              <a:gd name="connsiteX3" fmla="*/ 533236 w 597714"/>
              <a:gd name="connsiteY3" fmla="*/ 1179388 h 1179435"/>
              <a:gd name="connsiteX4" fmla="*/ 5 w 597714"/>
              <a:gd name="connsiteY4" fmla="*/ 593340 h 1179435"/>
              <a:gd name="connsiteX0" fmla="*/ 5 w 719854"/>
              <a:gd name="connsiteY0" fmla="*/ 593289 h 1179384"/>
              <a:gd name="connsiteX1" fmla="*/ 543139 w 719854"/>
              <a:gd name="connsiteY1" fmla="*/ 638 h 1179384"/>
              <a:gd name="connsiteX2" fmla="*/ 719854 w 719854"/>
              <a:gd name="connsiteY2" fmla="*/ 599891 h 1179384"/>
              <a:gd name="connsiteX3" fmla="*/ 533236 w 719854"/>
              <a:gd name="connsiteY3" fmla="*/ 1179337 h 1179384"/>
              <a:gd name="connsiteX4" fmla="*/ 5 w 719854"/>
              <a:gd name="connsiteY4" fmla="*/ 593289 h 1179384"/>
              <a:gd name="connsiteX0" fmla="*/ 5 w 610918"/>
              <a:gd name="connsiteY0" fmla="*/ 593340 h 1179435"/>
              <a:gd name="connsiteX1" fmla="*/ 543139 w 610918"/>
              <a:gd name="connsiteY1" fmla="*/ 689 h 1179435"/>
              <a:gd name="connsiteX2" fmla="*/ 610918 w 610918"/>
              <a:gd name="connsiteY2" fmla="*/ 576834 h 1179435"/>
              <a:gd name="connsiteX3" fmla="*/ 533236 w 610918"/>
              <a:gd name="connsiteY3" fmla="*/ 1179388 h 1179435"/>
              <a:gd name="connsiteX4" fmla="*/ 5 w 610918"/>
              <a:gd name="connsiteY4" fmla="*/ 593340 h 1179435"/>
              <a:gd name="connsiteX0" fmla="*/ 5 w 610918"/>
              <a:gd name="connsiteY0" fmla="*/ 593340 h 1179435"/>
              <a:gd name="connsiteX1" fmla="*/ 543139 w 610918"/>
              <a:gd name="connsiteY1" fmla="*/ 689 h 1179435"/>
              <a:gd name="connsiteX2" fmla="*/ 610918 w 610918"/>
              <a:gd name="connsiteY2" fmla="*/ 576834 h 1179435"/>
              <a:gd name="connsiteX3" fmla="*/ 533236 w 610918"/>
              <a:gd name="connsiteY3" fmla="*/ 1179388 h 1179435"/>
              <a:gd name="connsiteX4" fmla="*/ 5 w 610918"/>
              <a:gd name="connsiteY4" fmla="*/ 593340 h 1179435"/>
              <a:gd name="connsiteX0" fmla="*/ 5 w 610918"/>
              <a:gd name="connsiteY0" fmla="*/ 593348 h 1179443"/>
              <a:gd name="connsiteX1" fmla="*/ 543139 w 610918"/>
              <a:gd name="connsiteY1" fmla="*/ 697 h 1179443"/>
              <a:gd name="connsiteX2" fmla="*/ 610918 w 610918"/>
              <a:gd name="connsiteY2" fmla="*/ 576842 h 1179443"/>
              <a:gd name="connsiteX3" fmla="*/ 533236 w 610918"/>
              <a:gd name="connsiteY3" fmla="*/ 1179396 h 1179443"/>
              <a:gd name="connsiteX4" fmla="*/ 5 w 610918"/>
              <a:gd name="connsiteY4" fmla="*/ 593348 h 1179443"/>
              <a:gd name="connsiteX0" fmla="*/ 5 w 610918"/>
              <a:gd name="connsiteY0" fmla="*/ 593348 h 1179443"/>
              <a:gd name="connsiteX1" fmla="*/ 543139 w 610918"/>
              <a:gd name="connsiteY1" fmla="*/ 697 h 1179443"/>
              <a:gd name="connsiteX2" fmla="*/ 610918 w 610918"/>
              <a:gd name="connsiteY2" fmla="*/ 576842 h 1179443"/>
              <a:gd name="connsiteX3" fmla="*/ 533236 w 610918"/>
              <a:gd name="connsiteY3" fmla="*/ 1179396 h 1179443"/>
              <a:gd name="connsiteX4" fmla="*/ 5 w 610918"/>
              <a:gd name="connsiteY4" fmla="*/ 593348 h 1179443"/>
              <a:gd name="connsiteX0" fmla="*/ 616 w 664608"/>
              <a:gd name="connsiteY0" fmla="*/ 593348 h 1192615"/>
              <a:gd name="connsiteX1" fmla="*/ 543750 w 664608"/>
              <a:gd name="connsiteY1" fmla="*/ 697 h 1192615"/>
              <a:gd name="connsiteX2" fmla="*/ 611529 w 664608"/>
              <a:gd name="connsiteY2" fmla="*/ 576842 h 1192615"/>
              <a:gd name="connsiteX3" fmla="*/ 662589 w 664608"/>
              <a:gd name="connsiteY3" fmla="*/ 1192601 h 1192615"/>
              <a:gd name="connsiteX4" fmla="*/ 616 w 664608"/>
              <a:gd name="connsiteY4" fmla="*/ 593348 h 1192615"/>
              <a:gd name="connsiteX0" fmla="*/ 48 w 698333"/>
              <a:gd name="connsiteY0" fmla="*/ 606522 h 1205789"/>
              <a:gd name="connsiteX1" fmla="*/ 698333 w 698333"/>
              <a:gd name="connsiteY1" fmla="*/ 666 h 1205789"/>
              <a:gd name="connsiteX2" fmla="*/ 610961 w 698333"/>
              <a:gd name="connsiteY2" fmla="*/ 590016 h 1205789"/>
              <a:gd name="connsiteX3" fmla="*/ 662021 w 698333"/>
              <a:gd name="connsiteY3" fmla="*/ 1205775 h 1205789"/>
              <a:gd name="connsiteX4" fmla="*/ 48 w 698333"/>
              <a:gd name="connsiteY4" fmla="*/ 606522 h 1205789"/>
              <a:gd name="connsiteX0" fmla="*/ 827 w 699112"/>
              <a:gd name="connsiteY0" fmla="*/ 606522 h 1205832"/>
              <a:gd name="connsiteX1" fmla="*/ 699112 w 699112"/>
              <a:gd name="connsiteY1" fmla="*/ 666 h 1205832"/>
              <a:gd name="connsiteX2" fmla="*/ 611740 w 699112"/>
              <a:gd name="connsiteY2" fmla="*/ 590016 h 1205832"/>
              <a:gd name="connsiteX3" fmla="*/ 662800 w 699112"/>
              <a:gd name="connsiteY3" fmla="*/ 1205775 h 1205832"/>
              <a:gd name="connsiteX4" fmla="*/ 827 w 699112"/>
              <a:gd name="connsiteY4" fmla="*/ 606522 h 1205832"/>
              <a:gd name="connsiteX0" fmla="*/ 20 w 698305"/>
              <a:gd name="connsiteY0" fmla="*/ 606522 h 1185982"/>
              <a:gd name="connsiteX1" fmla="*/ 698305 w 698305"/>
              <a:gd name="connsiteY1" fmla="*/ 666 h 1185982"/>
              <a:gd name="connsiteX2" fmla="*/ 610933 w 698305"/>
              <a:gd name="connsiteY2" fmla="*/ 590016 h 1185982"/>
              <a:gd name="connsiteX3" fmla="*/ 675197 w 698305"/>
              <a:gd name="connsiteY3" fmla="*/ 1185968 h 1185982"/>
              <a:gd name="connsiteX4" fmla="*/ 20 w 698305"/>
              <a:gd name="connsiteY4" fmla="*/ 606522 h 1185982"/>
              <a:gd name="connsiteX0" fmla="*/ 20 w 698305"/>
              <a:gd name="connsiteY0" fmla="*/ 606522 h 1185982"/>
              <a:gd name="connsiteX1" fmla="*/ 698305 w 698305"/>
              <a:gd name="connsiteY1" fmla="*/ 666 h 1185982"/>
              <a:gd name="connsiteX2" fmla="*/ 610933 w 698305"/>
              <a:gd name="connsiteY2" fmla="*/ 590016 h 1185982"/>
              <a:gd name="connsiteX3" fmla="*/ 675197 w 698305"/>
              <a:gd name="connsiteY3" fmla="*/ 1185968 h 1185982"/>
              <a:gd name="connsiteX4" fmla="*/ 20 w 698305"/>
              <a:gd name="connsiteY4" fmla="*/ 606522 h 1185982"/>
              <a:gd name="connsiteX0" fmla="*/ 20 w 698305"/>
              <a:gd name="connsiteY0" fmla="*/ 606522 h 1185982"/>
              <a:gd name="connsiteX1" fmla="*/ 698305 w 698305"/>
              <a:gd name="connsiteY1" fmla="*/ 666 h 1185982"/>
              <a:gd name="connsiteX2" fmla="*/ 610933 w 698305"/>
              <a:gd name="connsiteY2" fmla="*/ 590016 h 1185982"/>
              <a:gd name="connsiteX3" fmla="*/ 675197 w 698305"/>
              <a:gd name="connsiteY3" fmla="*/ 1185968 h 1185982"/>
              <a:gd name="connsiteX4" fmla="*/ 20 w 698305"/>
              <a:gd name="connsiteY4" fmla="*/ 606522 h 1185982"/>
              <a:gd name="connsiteX0" fmla="*/ 20 w 698305"/>
              <a:gd name="connsiteY0" fmla="*/ 606426 h 1185886"/>
              <a:gd name="connsiteX1" fmla="*/ 698305 w 698305"/>
              <a:gd name="connsiteY1" fmla="*/ 570 h 1185886"/>
              <a:gd name="connsiteX2" fmla="*/ 610933 w 698305"/>
              <a:gd name="connsiteY2" fmla="*/ 589920 h 1185886"/>
              <a:gd name="connsiteX3" fmla="*/ 675197 w 698305"/>
              <a:gd name="connsiteY3" fmla="*/ 1185872 h 1185886"/>
              <a:gd name="connsiteX4" fmla="*/ 20 w 698305"/>
              <a:gd name="connsiteY4" fmla="*/ 606426 h 1185886"/>
              <a:gd name="connsiteX0" fmla="*/ 10 w 698295"/>
              <a:gd name="connsiteY0" fmla="*/ 606426 h 1185957"/>
              <a:gd name="connsiteX1" fmla="*/ 698295 w 698295"/>
              <a:gd name="connsiteY1" fmla="*/ 570 h 1185957"/>
              <a:gd name="connsiteX2" fmla="*/ 610923 w 698295"/>
              <a:gd name="connsiteY2" fmla="*/ 589920 h 1185957"/>
              <a:gd name="connsiteX3" fmla="*/ 675187 w 698295"/>
              <a:gd name="connsiteY3" fmla="*/ 1185872 h 1185957"/>
              <a:gd name="connsiteX4" fmla="*/ 10 w 698295"/>
              <a:gd name="connsiteY4" fmla="*/ 606426 h 1185957"/>
              <a:gd name="connsiteX0" fmla="*/ 10 w 698295"/>
              <a:gd name="connsiteY0" fmla="*/ 606426 h 1185933"/>
              <a:gd name="connsiteX1" fmla="*/ 698295 w 698295"/>
              <a:gd name="connsiteY1" fmla="*/ 570 h 1185933"/>
              <a:gd name="connsiteX2" fmla="*/ 610923 w 698295"/>
              <a:gd name="connsiteY2" fmla="*/ 589920 h 1185933"/>
              <a:gd name="connsiteX3" fmla="*/ 675187 w 698295"/>
              <a:gd name="connsiteY3" fmla="*/ 1185872 h 1185933"/>
              <a:gd name="connsiteX4" fmla="*/ 10 w 698295"/>
              <a:gd name="connsiteY4" fmla="*/ 606426 h 1185933"/>
              <a:gd name="connsiteX0" fmla="*/ 10 w 698295"/>
              <a:gd name="connsiteY0" fmla="*/ 606426 h 1185933"/>
              <a:gd name="connsiteX1" fmla="*/ 698295 w 698295"/>
              <a:gd name="connsiteY1" fmla="*/ 570 h 1185933"/>
              <a:gd name="connsiteX2" fmla="*/ 610923 w 698295"/>
              <a:gd name="connsiteY2" fmla="*/ 589920 h 1185933"/>
              <a:gd name="connsiteX3" fmla="*/ 675187 w 698295"/>
              <a:gd name="connsiteY3" fmla="*/ 1185872 h 1185933"/>
              <a:gd name="connsiteX4" fmla="*/ 10 w 698295"/>
              <a:gd name="connsiteY4" fmla="*/ 606426 h 1185933"/>
              <a:gd name="connsiteX0" fmla="*/ 10 w 698295"/>
              <a:gd name="connsiteY0" fmla="*/ 606426 h 1186146"/>
              <a:gd name="connsiteX1" fmla="*/ 698295 w 698295"/>
              <a:gd name="connsiteY1" fmla="*/ 570 h 1186146"/>
              <a:gd name="connsiteX2" fmla="*/ 610923 w 698295"/>
              <a:gd name="connsiteY2" fmla="*/ 589920 h 1186146"/>
              <a:gd name="connsiteX3" fmla="*/ 675187 w 698295"/>
              <a:gd name="connsiteY3" fmla="*/ 1185872 h 1186146"/>
              <a:gd name="connsiteX4" fmla="*/ 10 w 698295"/>
              <a:gd name="connsiteY4" fmla="*/ 606426 h 1186146"/>
              <a:gd name="connsiteX0" fmla="*/ 10 w 698295"/>
              <a:gd name="connsiteY0" fmla="*/ 606426 h 1185933"/>
              <a:gd name="connsiteX1" fmla="*/ 698295 w 698295"/>
              <a:gd name="connsiteY1" fmla="*/ 570 h 1185933"/>
              <a:gd name="connsiteX2" fmla="*/ 610923 w 698295"/>
              <a:gd name="connsiteY2" fmla="*/ 589920 h 1185933"/>
              <a:gd name="connsiteX3" fmla="*/ 675187 w 698295"/>
              <a:gd name="connsiteY3" fmla="*/ 1185872 h 1185933"/>
              <a:gd name="connsiteX4" fmla="*/ 10 w 698295"/>
              <a:gd name="connsiteY4" fmla="*/ 606426 h 1185933"/>
              <a:gd name="connsiteX0" fmla="*/ 12 w 668587"/>
              <a:gd name="connsiteY0" fmla="*/ 599823 h 1185929"/>
              <a:gd name="connsiteX1" fmla="*/ 668587 w 668587"/>
              <a:gd name="connsiteY1" fmla="*/ 570 h 1185929"/>
              <a:gd name="connsiteX2" fmla="*/ 581215 w 668587"/>
              <a:gd name="connsiteY2" fmla="*/ 589920 h 1185929"/>
              <a:gd name="connsiteX3" fmla="*/ 645479 w 668587"/>
              <a:gd name="connsiteY3" fmla="*/ 1185872 h 1185929"/>
              <a:gd name="connsiteX4" fmla="*/ 12 w 668587"/>
              <a:gd name="connsiteY4" fmla="*/ 599823 h 1185929"/>
              <a:gd name="connsiteX0" fmla="*/ 12 w 668587"/>
              <a:gd name="connsiteY0" fmla="*/ 599823 h 1194117"/>
              <a:gd name="connsiteX1" fmla="*/ 668587 w 668587"/>
              <a:gd name="connsiteY1" fmla="*/ 570 h 1194117"/>
              <a:gd name="connsiteX2" fmla="*/ 581215 w 668587"/>
              <a:gd name="connsiteY2" fmla="*/ 589920 h 1194117"/>
              <a:gd name="connsiteX3" fmla="*/ 645479 w 668587"/>
              <a:gd name="connsiteY3" fmla="*/ 1185872 h 1194117"/>
              <a:gd name="connsiteX4" fmla="*/ 12 w 668587"/>
              <a:gd name="connsiteY4" fmla="*/ 599823 h 1194117"/>
              <a:gd name="connsiteX0" fmla="*/ 12 w 668587"/>
              <a:gd name="connsiteY0" fmla="*/ 601922 h 1196216"/>
              <a:gd name="connsiteX1" fmla="*/ 668587 w 668587"/>
              <a:gd name="connsiteY1" fmla="*/ 2669 h 1196216"/>
              <a:gd name="connsiteX2" fmla="*/ 581215 w 668587"/>
              <a:gd name="connsiteY2" fmla="*/ 592019 h 1196216"/>
              <a:gd name="connsiteX3" fmla="*/ 645479 w 668587"/>
              <a:gd name="connsiteY3" fmla="*/ 1187971 h 1196216"/>
              <a:gd name="connsiteX4" fmla="*/ 12 w 668587"/>
              <a:gd name="connsiteY4" fmla="*/ 601922 h 1196216"/>
              <a:gd name="connsiteX0" fmla="*/ 12 w 668587"/>
              <a:gd name="connsiteY0" fmla="*/ 601922 h 1196216"/>
              <a:gd name="connsiteX1" fmla="*/ 668587 w 668587"/>
              <a:gd name="connsiteY1" fmla="*/ 2669 h 1196216"/>
              <a:gd name="connsiteX2" fmla="*/ 581215 w 668587"/>
              <a:gd name="connsiteY2" fmla="*/ 592019 h 1196216"/>
              <a:gd name="connsiteX3" fmla="*/ 645479 w 668587"/>
              <a:gd name="connsiteY3" fmla="*/ 1187971 h 1196216"/>
              <a:gd name="connsiteX4" fmla="*/ 12 w 668587"/>
              <a:gd name="connsiteY4" fmla="*/ 601922 h 1196216"/>
              <a:gd name="connsiteX0" fmla="*/ 12 w 668587"/>
              <a:gd name="connsiteY0" fmla="*/ 601922 h 1188960"/>
              <a:gd name="connsiteX1" fmla="*/ 668587 w 668587"/>
              <a:gd name="connsiteY1" fmla="*/ 2669 h 1188960"/>
              <a:gd name="connsiteX2" fmla="*/ 581215 w 668587"/>
              <a:gd name="connsiteY2" fmla="*/ 592019 h 1188960"/>
              <a:gd name="connsiteX3" fmla="*/ 645479 w 668587"/>
              <a:gd name="connsiteY3" fmla="*/ 1187971 h 1188960"/>
              <a:gd name="connsiteX4" fmla="*/ 12 w 668587"/>
              <a:gd name="connsiteY4" fmla="*/ 601922 h 1188960"/>
              <a:gd name="connsiteX0" fmla="*/ 12 w 668587"/>
              <a:gd name="connsiteY0" fmla="*/ 600295 h 1187333"/>
              <a:gd name="connsiteX1" fmla="*/ 668587 w 668587"/>
              <a:gd name="connsiteY1" fmla="*/ 1042 h 1187333"/>
              <a:gd name="connsiteX2" fmla="*/ 581215 w 668587"/>
              <a:gd name="connsiteY2" fmla="*/ 590392 h 1187333"/>
              <a:gd name="connsiteX3" fmla="*/ 645479 w 668587"/>
              <a:gd name="connsiteY3" fmla="*/ 1186344 h 1187333"/>
              <a:gd name="connsiteX4" fmla="*/ 12 w 668587"/>
              <a:gd name="connsiteY4" fmla="*/ 600295 h 118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587" h="1187333">
                <a:moveTo>
                  <a:pt x="12" y="600295"/>
                </a:moveTo>
                <a:cubicBezTo>
                  <a:pt x="-2740" y="105648"/>
                  <a:pt x="463336" y="-12712"/>
                  <a:pt x="668587" y="1042"/>
                </a:cubicBezTo>
                <a:cubicBezTo>
                  <a:pt x="659269" y="-14914"/>
                  <a:pt x="617527" y="307472"/>
                  <a:pt x="581215" y="590392"/>
                </a:cubicBezTo>
                <a:cubicBezTo>
                  <a:pt x="627430" y="922829"/>
                  <a:pt x="632861" y="1064754"/>
                  <a:pt x="645479" y="1186344"/>
                </a:cubicBezTo>
                <a:cubicBezTo>
                  <a:pt x="453431" y="1198998"/>
                  <a:pt x="2764" y="1094942"/>
                  <a:pt x="12" y="600295"/>
                </a:cubicBez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77" name="ZoneTexte 76">
            <a:extLst>
              <a:ext uri="{FF2B5EF4-FFF2-40B4-BE49-F238E27FC236}">
                <a16:creationId xmlns:a16="http://schemas.microsoft.com/office/drawing/2014/main" id="{223D0116-F357-EA45-A2BC-75CC0B85816B}"/>
              </a:ext>
            </a:extLst>
          </p:cNvPr>
          <p:cNvSpPr txBox="1"/>
          <p:nvPr/>
        </p:nvSpPr>
        <p:spPr>
          <a:xfrm>
            <a:off x="2866670" y="3677400"/>
            <a:ext cx="427057" cy="253916"/>
          </a:xfrm>
          <a:prstGeom prst="rect">
            <a:avLst/>
          </a:prstGeom>
          <a:noFill/>
        </p:spPr>
        <p:txBody>
          <a:bodyPr wrap="square" rtlCol="0">
            <a:spAutoFit/>
          </a:bodyPr>
          <a:lstStyle/>
          <a:p>
            <a:pPr algn="ctr" defTabSz="685800"/>
            <a:r>
              <a:rPr lang="fr-FR" sz="1050" b="1" dirty="0">
                <a:solidFill>
                  <a:prstClr val="white"/>
                </a:solidFill>
              </a:rPr>
              <a:t>47%</a:t>
            </a:r>
          </a:p>
        </p:txBody>
      </p:sp>
      <p:sp>
        <p:nvSpPr>
          <p:cNvPr id="78" name="ZoneTexte 77">
            <a:extLst>
              <a:ext uri="{FF2B5EF4-FFF2-40B4-BE49-F238E27FC236}">
                <a16:creationId xmlns:a16="http://schemas.microsoft.com/office/drawing/2014/main" id="{7603DA6F-8A08-9942-B8BC-F30CE279FC03}"/>
              </a:ext>
            </a:extLst>
          </p:cNvPr>
          <p:cNvSpPr txBox="1"/>
          <p:nvPr/>
        </p:nvSpPr>
        <p:spPr>
          <a:xfrm>
            <a:off x="3258447" y="3677400"/>
            <a:ext cx="427057" cy="253916"/>
          </a:xfrm>
          <a:prstGeom prst="rect">
            <a:avLst/>
          </a:prstGeom>
          <a:noFill/>
        </p:spPr>
        <p:txBody>
          <a:bodyPr wrap="square" rtlCol="0">
            <a:spAutoFit/>
          </a:bodyPr>
          <a:lstStyle/>
          <a:p>
            <a:pPr algn="ctr" defTabSz="685800"/>
            <a:r>
              <a:rPr lang="fr-FR" sz="1050" b="1" dirty="0">
                <a:solidFill>
                  <a:prstClr val="white"/>
                </a:solidFill>
              </a:rPr>
              <a:t>53%</a:t>
            </a:r>
          </a:p>
        </p:txBody>
      </p:sp>
      <p:sp>
        <p:nvSpPr>
          <p:cNvPr id="79" name="Rectangle 78">
            <a:extLst>
              <a:ext uri="{FF2B5EF4-FFF2-40B4-BE49-F238E27FC236}">
                <a16:creationId xmlns:a16="http://schemas.microsoft.com/office/drawing/2014/main" id="{309D6A36-C787-5047-B694-F916385F9119}"/>
              </a:ext>
            </a:extLst>
          </p:cNvPr>
          <p:cNvSpPr/>
          <p:nvPr/>
        </p:nvSpPr>
        <p:spPr>
          <a:xfrm>
            <a:off x="3803083" y="3815227"/>
            <a:ext cx="340322" cy="29564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dirty="0">
              <a:solidFill>
                <a:prstClr val="white"/>
              </a:solidFill>
            </a:endParaRPr>
          </a:p>
        </p:txBody>
      </p:sp>
      <p:sp>
        <p:nvSpPr>
          <p:cNvPr id="80" name="ZoneTexte 79">
            <a:extLst>
              <a:ext uri="{FF2B5EF4-FFF2-40B4-BE49-F238E27FC236}">
                <a16:creationId xmlns:a16="http://schemas.microsoft.com/office/drawing/2014/main" id="{5DCC1233-B5F5-3F48-8E52-EE23E63E8EA5}"/>
              </a:ext>
            </a:extLst>
          </p:cNvPr>
          <p:cNvSpPr txBox="1"/>
          <p:nvPr/>
        </p:nvSpPr>
        <p:spPr>
          <a:xfrm>
            <a:off x="3803083" y="3866154"/>
            <a:ext cx="340322" cy="323165"/>
          </a:xfrm>
          <a:prstGeom prst="rect">
            <a:avLst/>
          </a:prstGeom>
          <a:noFill/>
        </p:spPr>
        <p:txBody>
          <a:bodyPr wrap="square" rtlCol="0">
            <a:spAutoFit/>
          </a:bodyPr>
          <a:lstStyle/>
          <a:p>
            <a:pPr algn="ctr" defTabSz="685800"/>
            <a:r>
              <a:rPr lang="fr-FR" sz="750" b="1" dirty="0">
                <a:solidFill>
                  <a:prstClr val="white"/>
                </a:solidFill>
              </a:rPr>
              <a:t>43%</a:t>
            </a:r>
          </a:p>
        </p:txBody>
      </p:sp>
      <p:sp>
        <p:nvSpPr>
          <p:cNvPr id="81" name="Rectangle 80">
            <a:extLst>
              <a:ext uri="{FF2B5EF4-FFF2-40B4-BE49-F238E27FC236}">
                <a16:creationId xmlns:a16="http://schemas.microsoft.com/office/drawing/2014/main" id="{8AA8578F-9A97-8341-A540-0CBFB1A0482C}"/>
              </a:ext>
            </a:extLst>
          </p:cNvPr>
          <p:cNvSpPr/>
          <p:nvPr/>
        </p:nvSpPr>
        <p:spPr>
          <a:xfrm>
            <a:off x="3803083" y="3434711"/>
            <a:ext cx="340322" cy="89870"/>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82" name="ZoneTexte 81">
            <a:extLst>
              <a:ext uri="{FF2B5EF4-FFF2-40B4-BE49-F238E27FC236}">
                <a16:creationId xmlns:a16="http://schemas.microsoft.com/office/drawing/2014/main" id="{1297B0E0-4413-3745-BB78-5972AFB2A97A}"/>
              </a:ext>
            </a:extLst>
          </p:cNvPr>
          <p:cNvSpPr txBox="1"/>
          <p:nvPr/>
        </p:nvSpPr>
        <p:spPr>
          <a:xfrm>
            <a:off x="3803083" y="3385253"/>
            <a:ext cx="340322" cy="323165"/>
          </a:xfrm>
          <a:prstGeom prst="rect">
            <a:avLst/>
          </a:prstGeom>
          <a:noFill/>
        </p:spPr>
        <p:txBody>
          <a:bodyPr wrap="square" rtlCol="0">
            <a:spAutoFit/>
          </a:bodyPr>
          <a:lstStyle/>
          <a:p>
            <a:pPr algn="ctr" defTabSz="685800"/>
            <a:r>
              <a:rPr lang="fr-FR" sz="750" b="1" dirty="0">
                <a:solidFill>
                  <a:prstClr val="white"/>
                </a:solidFill>
              </a:rPr>
              <a:t>14%</a:t>
            </a:r>
          </a:p>
        </p:txBody>
      </p:sp>
      <p:sp>
        <p:nvSpPr>
          <p:cNvPr id="85" name="ZoneTexte 84">
            <a:extLst>
              <a:ext uri="{FF2B5EF4-FFF2-40B4-BE49-F238E27FC236}">
                <a16:creationId xmlns:a16="http://schemas.microsoft.com/office/drawing/2014/main" id="{63317074-481D-6649-ADE5-7C3CEDFA8744}"/>
              </a:ext>
            </a:extLst>
          </p:cNvPr>
          <p:cNvSpPr txBox="1"/>
          <p:nvPr/>
        </p:nvSpPr>
        <p:spPr>
          <a:xfrm>
            <a:off x="4171421" y="3436942"/>
            <a:ext cx="729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HR and HER2</a:t>
            </a:r>
          </a:p>
        </p:txBody>
      </p:sp>
      <p:sp>
        <p:nvSpPr>
          <p:cNvPr id="86" name="ZoneTexte 85">
            <a:extLst>
              <a:ext uri="{FF2B5EF4-FFF2-40B4-BE49-F238E27FC236}">
                <a16:creationId xmlns:a16="http://schemas.microsoft.com/office/drawing/2014/main" id="{B05F7D2C-C631-454C-9AD6-7F55E10B5C9C}"/>
              </a:ext>
            </a:extLst>
          </p:cNvPr>
          <p:cNvSpPr txBox="1"/>
          <p:nvPr/>
        </p:nvSpPr>
        <p:spPr>
          <a:xfrm>
            <a:off x="4171421" y="3626554"/>
            <a:ext cx="432000"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HER2</a:t>
            </a:r>
          </a:p>
        </p:txBody>
      </p:sp>
      <p:sp>
        <p:nvSpPr>
          <p:cNvPr id="87" name="ZoneTexte 86">
            <a:extLst>
              <a:ext uri="{FF2B5EF4-FFF2-40B4-BE49-F238E27FC236}">
                <a16:creationId xmlns:a16="http://schemas.microsoft.com/office/drawing/2014/main" id="{17CF6C9C-B082-464C-A5E7-C3D8C547332B}"/>
              </a:ext>
            </a:extLst>
          </p:cNvPr>
          <p:cNvSpPr txBox="1"/>
          <p:nvPr/>
        </p:nvSpPr>
        <p:spPr>
          <a:xfrm>
            <a:off x="4171422" y="3920229"/>
            <a:ext cx="479888" cy="80791"/>
          </a:xfrm>
          <a:prstGeom prst="rect">
            <a:avLst/>
          </a:prstGeom>
          <a:noFill/>
        </p:spPr>
        <p:txBody>
          <a:bodyPr wrap="square" lIns="0" tIns="0" rIns="0" bIns="0" rtlCol="0">
            <a:spAutoFit/>
          </a:bodyPr>
          <a:lstStyle/>
          <a:p>
            <a:pPr defTabSz="685800"/>
            <a:r>
              <a:rPr lang="fr-FR" sz="525" b="1" dirty="0">
                <a:solidFill>
                  <a:prstClr val="black">
                    <a:lumMod val="65000"/>
                    <a:lumOff val="35000"/>
                  </a:prstClr>
                </a:solidFill>
              </a:rPr>
              <a:t>LOSS HR</a:t>
            </a:r>
          </a:p>
        </p:txBody>
      </p:sp>
      <p:cxnSp>
        <p:nvCxnSpPr>
          <p:cNvPr id="88" name="Connecteur droit 87">
            <a:extLst>
              <a:ext uri="{FF2B5EF4-FFF2-40B4-BE49-F238E27FC236}">
                <a16:creationId xmlns:a16="http://schemas.microsoft.com/office/drawing/2014/main" id="{FF35B727-B146-6A4C-8EE7-D0A0A1CC1817}"/>
              </a:ext>
            </a:extLst>
          </p:cNvPr>
          <p:cNvCxnSpPr>
            <a:cxnSpLocks/>
          </p:cNvCxnSpPr>
          <p:nvPr/>
        </p:nvCxnSpPr>
        <p:spPr>
          <a:xfrm>
            <a:off x="3297626" y="3344822"/>
            <a:ext cx="506495" cy="103449"/>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89" name="Connecteur droit 88">
            <a:extLst>
              <a:ext uri="{FF2B5EF4-FFF2-40B4-BE49-F238E27FC236}">
                <a16:creationId xmlns:a16="http://schemas.microsoft.com/office/drawing/2014/main" id="{D68BF86D-9599-E34E-802D-27451621BE1A}"/>
              </a:ext>
            </a:extLst>
          </p:cNvPr>
          <p:cNvCxnSpPr>
            <a:cxnSpLocks/>
          </p:cNvCxnSpPr>
          <p:nvPr/>
        </p:nvCxnSpPr>
        <p:spPr>
          <a:xfrm flipV="1">
            <a:off x="3406561" y="4100555"/>
            <a:ext cx="395469" cy="76140"/>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93" name="Rectangle 92">
            <a:extLst>
              <a:ext uri="{FF2B5EF4-FFF2-40B4-BE49-F238E27FC236}">
                <a16:creationId xmlns:a16="http://schemas.microsoft.com/office/drawing/2014/main" id="{8CB59129-8B19-C04C-BD4C-3FE30FE8E2A7}"/>
              </a:ext>
            </a:extLst>
          </p:cNvPr>
          <p:cNvSpPr/>
          <p:nvPr/>
        </p:nvSpPr>
        <p:spPr>
          <a:xfrm>
            <a:off x="3803083" y="3520320"/>
            <a:ext cx="340322" cy="295641"/>
          </a:xfrm>
          <a:prstGeom prst="rect">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dirty="0">
              <a:solidFill>
                <a:prstClr val="white"/>
              </a:solidFill>
            </a:endParaRPr>
          </a:p>
        </p:txBody>
      </p:sp>
      <p:sp>
        <p:nvSpPr>
          <p:cNvPr id="94" name="ZoneTexte 93">
            <a:extLst>
              <a:ext uri="{FF2B5EF4-FFF2-40B4-BE49-F238E27FC236}">
                <a16:creationId xmlns:a16="http://schemas.microsoft.com/office/drawing/2014/main" id="{1E41F50C-A818-734B-8B78-35D6770D7906}"/>
              </a:ext>
            </a:extLst>
          </p:cNvPr>
          <p:cNvSpPr txBox="1"/>
          <p:nvPr/>
        </p:nvSpPr>
        <p:spPr>
          <a:xfrm>
            <a:off x="3803083" y="3571247"/>
            <a:ext cx="340322" cy="323165"/>
          </a:xfrm>
          <a:prstGeom prst="rect">
            <a:avLst/>
          </a:prstGeom>
          <a:noFill/>
        </p:spPr>
        <p:txBody>
          <a:bodyPr wrap="square" rtlCol="0">
            <a:spAutoFit/>
          </a:bodyPr>
          <a:lstStyle/>
          <a:p>
            <a:pPr algn="ctr" defTabSz="685800"/>
            <a:r>
              <a:rPr lang="fr-FR" sz="750" b="1" dirty="0">
                <a:solidFill>
                  <a:prstClr val="white"/>
                </a:solidFill>
              </a:rPr>
              <a:t>43%</a:t>
            </a:r>
          </a:p>
        </p:txBody>
      </p:sp>
      <p:sp>
        <p:nvSpPr>
          <p:cNvPr id="95" name="Rectangle à coins arrondis 7">
            <a:extLst>
              <a:ext uri="{FF2B5EF4-FFF2-40B4-BE49-F238E27FC236}">
                <a16:creationId xmlns:a16="http://schemas.microsoft.com/office/drawing/2014/main" id="{AB06DADD-593F-FC44-9C9D-FBDAB7C7F3E2}"/>
              </a:ext>
            </a:extLst>
          </p:cNvPr>
          <p:cNvSpPr/>
          <p:nvPr/>
        </p:nvSpPr>
        <p:spPr>
          <a:xfrm>
            <a:off x="2604074" y="3165876"/>
            <a:ext cx="2133000" cy="112742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96" name="ZoneTexte 95">
            <a:extLst>
              <a:ext uri="{FF2B5EF4-FFF2-40B4-BE49-F238E27FC236}">
                <a16:creationId xmlns:a16="http://schemas.microsoft.com/office/drawing/2014/main" id="{3FE39566-1D7D-C14D-A601-30C07125CD01}"/>
              </a:ext>
            </a:extLst>
          </p:cNvPr>
          <p:cNvSpPr txBox="1"/>
          <p:nvPr/>
        </p:nvSpPr>
        <p:spPr>
          <a:xfrm>
            <a:off x="2684954" y="3017136"/>
            <a:ext cx="1134000" cy="276999"/>
          </a:xfrm>
          <a:prstGeom prst="rect">
            <a:avLst/>
          </a:prstGeom>
          <a:solidFill>
            <a:schemeClr val="bg1"/>
          </a:solidFill>
        </p:spPr>
        <p:txBody>
          <a:bodyPr wrap="square" lIns="54000" tIns="0" rIns="0" bIns="0" rtlCol="0" anchor="ctr" anchorCtr="0">
            <a:spAutoFit/>
          </a:bodyPr>
          <a:lstStyle/>
          <a:p>
            <a:pPr defTabSz="685800"/>
            <a:r>
              <a:rPr lang="fr-FR" sz="900" dirty="0" err="1">
                <a:solidFill>
                  <a:prstClr val="black"/>
                </a:solidFill>
              </a:rPr>
              <a:t>Primary</a:t>
            </a:r>
            <a:r>
              <a:rPr lang="fr-FR" sz="900" dirty="0">
                <a:solidFill>
                  <a:prstClr val="black"/>
                </a:solidFill>
              </a:rPr>
              <a:t> HR+ HER2+</a:t>
            </a:r>
          </a:p>
          <a:p>
            <a:pPr defTabSz="685800"/>
            <a:r>
              <a:rPr lang="fr-FR" sz="900" dirty="0">
                <a:solidFill>
                  <a:prstClr val="black"/>
                </a:solidFill>
              </a:rPr>
              <a:t>n=92</a:t>
            </a:r>
          </a:p>
        </p:txBody>
      </p:sp>
      <p:sp>
        <p:nvSpPr>
          <p:cNvPr id="97" name="Rectangle à coins arrondis 7">
            <a:extLst>
              <a:ext uri="{FF2B5EF4-FFF2-40B4-BE49-F238E27FC236}">
                <a16:creationId xmlns:a16="http://schemas.microsoft.com/office/drawing/2014/main" id="{97356B50-2660-8943-8CE8-3DC41CACC05F}"/>
              </a:ext>
            </a:extLst>
          </p:cNvPr>
          <p:cNvSpPr/>
          <p:nvPr/>
        </p:nvSpPr>
        <p:spPr>
          <a:xfrm>
            <a:off x="2604074" y="1815666"/>
            <a:ext cx="2133000" cy="112742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98" name="ZoneTexte 97">
            <a:extLst>
              <a:ext uri="{FF2B5EF4-FFF2-40B4-BE49-F238E27FC236}">
                <a16:creationId xmlns:a16="http://schemas.microsoft.com/office/drawing/2014/main" id="{D011B771-5BCE-C140-B2CF-4B4098DB472D}"/>
              </a:ext>
            </a:extLst>
          </p:cNvPr>
          <p:cNvSpPr txBox="1"/>
          <p:nvPr/>
        </p:nvSpPr>
        <p:spPr>
          <a:xfrm>
            <a:off x="2684954" y="1666451"/>
            <a:ext cx="1134000" cy="276999"/>
          </a:xfrm>
          <a:prstGeom prst="rect">
            <a:avLst/>
          </a:prstGeom>
          <a:solidFill>
            <a:schemeClr val="bg1"/>
          </a:solidFill>
        </p:spPr>
        <p:txBody>
          <a:bodyPr wrap="square" lIns="54000" tIns="0" rIns="0" bIns="0" rtlCol="0" anchor="ctr" anchorCtr="0">
            <a:spAutoFit/>
          </a:bodyPr>
          <a:lstStyle/>
          <a:p>
            <a:pPr defTabSz="685800"/>
            <a:r>
              <a:rPr lang="fr-FR" sz="900" dirty="0" err="1">
                <a:solidFill>
                  <a:prstClr val="black"/>
                </a:solidFill>
              </a:rPr>
              <a:t>Primary</a:t>
            </a:r>
            <a:r>
              <a:rPr lang="fr-FR" sz="900" dirty="0">
                <a:solidFill>
                  <a:prstClr val="black"/>
                </a:solidFill>
              </a:rPr>
              <a:t> triple </a:t>
            </a:r>
            <a:r>
              <a:rPr lang="fr-FR" sz="900" dirty="0" err="1">
                <a:solidFill>
                  <a:prstClr val="black"/>
                </a:solidFill>
              </a:rPr>
              <a:t>negative</a:t>
            </a:r>
            <a:endParaRPr lang="fr-FR" sz="900" dirty="0">
              <a:solidFill>
                <a:prstClr val="black"/>
              </a:solidFill>
            </a:endParaRPr>
          </a:p>
          <a:p>
            <a:pPr defTabSz="685800"/>
            <a:r>
              <a:rPr lang="fr-FR" sz="900" dirty="0">
                <a:solidFill>
                  <a:prstClr val="black"/>
                </a:solidFill>
              </a:rPr>
              <a:t>n=181</a:t>
            </a:r>
          </a:p>
        </p:txBody>
      </p:sp>
      <p:sp>
        <p:nvSpPr>
          <p:cNvPr id="99" name="Ellipse 12">
            <a:extLst>
              <a:ext uri="{FF2B5EF4-FFF2-40B4-BE49-F238E27FC236}">
                <a16:creationId xmlns:a16="http://schemas.microsoft.com/office/drawing/2014/main" id="{076AA6DB-3189-464A-875E-D136922670EB}"/>
              </a:ext>
            </a:extLst>
          </p:cNvPr>
          <p:cNvSpPr/>
          <p:nvPr/>
        </p:nvSpPr>
        <p:spPr>
          <a:xfrm>
            <a:off x="5867085" y="1791783"/>
            <a:ext cx="1036187" cy="1113139"/>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9 w 2068865"/>
              <a:gd name="connsiteY0" fmla="*/ 1122856 h 2222858"/>
              <a:gd name="connsiteX1" fmla="*/ 1044730 w 2068865"/>
              <a:gd name="connsiteY1" fmla="*/ 17855 h 2222858"/>
              <a:gd name="connsiteX2" fmla="*/ 1999702 w 2068865"/>
              <a:gd name="connsiteY2" fmla="*/ 518174 h 2222858"/>
              <a:gd name="connsiteX3" fmla="*/ 1114751 w 2068865"/>
              <a:gd name="connsiteY3" fmla="*/ 1122856 h 2222858"/>
              <a:gd name="connsiteX4" fmla="*/ 2068517 w 2068865"/>
              <a:gd name="connsiteY4" fmla="*/ 1625592 h 2222858"/>
              <a:gd name="connsiteX5" fmla="*/ 1099996 w 2068865"/>
              <a:gd name="connsiteY5" fmla="*/ 2222833 h 2222858"/>
              <a:gd name="connsiteX6" fmla="*/ 19 w 2068865"/>
              <a:gd name="connsiteY6" fmla="*/ 1122856 h 2222858"/>
              <a:gd name="connsiteX0" fmla="*/ 19 w 1999766"/>
              <a:gd name="connsiteY0" fmla="*/ 1122857 h 2246697"/>
              <a:gd name="connsiteX1" fmla="*/ 1044730 w 1999766"/>
              <a:gd name="connsiteY1" fmla="*/ 17856 h 2246697"/>
              <a:gd name="connsiteX2" fmla="*/ 1999702 w 1999766"/>
              <a:gd name="connsiteY2" fmla="*/ 518175 h 2246697"/>
              <a:gd name="connsiteX3" fmla="*/ 1114751 w 1999766"/>
              <a:gd name="connsiteY3" fmla="*/ 1122857 h 2246697"/>
              <a:gd name="connsiteX4" fmla="*/ 1990003 w 1999766"/>
              <a:gd name="connsiteY4" fmla="*/ 1777714 h 2246697"/>
              <a:gd name="connsiteX5" fmla="*/ 1099996 w 1999766"/>
              <a:gd name="connsiteY5" fmla="*/ 2222834 h 2246697"/>
              <a:gd name="connsiteX6" fmla="*/ 19 w 1999766"/>
              <a:gd name="connsiteY6" fmla="*/ 1122857 h 2246697"/>
              <a:gd name="connsiteX0" fmla="*/ 19 w 1999766"/>
              <a:gd name="connsiteY0" fmla="*/ 1122857 h 2222838"/>
              <a:gd name="connsiteX1" fmla="*/ 1044730 w 1999766"/>
              <a:gd name="connsiteY1" fmla="*/ 17856 h 2222838"/>
              <a:gd name="connsiteX2" fmla="*/ 1999702 w 1999766"/>
              <a:gd name="connsiteY2" fmla="*/ 518175 h 2222838"/>
              <a:gd name="connsiteX3" fmla="*/ 1114751 w 1999766"/>
              <a:gd name="connsiteY3" fmla="*/ 1122857 h 2222838"/>
              <a:gd name="connsiteX4" fmla="*/ 1990003 w 1999766"/>
              <a:gd name="connsiteY4" fmla="*/ 1777714 h 2222838"/>
              <a:gd name="connsiteX5" fmla="*/ 1099996 w 1999766"/>
              <a:gd name="connsiteY5" fmla="*/ 2222834 h 2222838"/>
              <a:gd name="connsiteX6" fmla="*/ 19 w 1999766"/>
              <a:gd name="connsiteY6" fmla="*/ 1122857 h 2222838"/>
              <a:gd name="connsiteX0" fmla="*/ 23 w 1999770"/>
              <a:gd name="connsiteY0" fmla="*/ 1116371 h 2216354"/>
              <a:gd name="connsiteX1" fmla="*/ 1044734 w 1999770"/>
              <a:gd name="connsiteY1" fmla="*/ 11370 h 2216354"/>
              <a:gd name="connsiteX2" fmla="*/ 1999706 w 1999770"/>
              <a:gd name="connsiteY2" fmla="*/ 511689 h 2216354"/>
              <a:gd name="connsiteX3" fmla="*/ 1114755 w 1999770"/>
              <a:gd name="connsiteY3" fmla="*/ 1116371 h 2216354"/>
              <a:gd name="connsiteX4" fmla="*/ 1990007 w 1999770"/>
              <a:gd name="connsiteY4" fmla="*/ 1771228 h 2216354"/>
              <a:gd name="connsiteX5" fmla="*/ 1100000 w 1999770"/>
              <a:gd name="connsiteY5" fmla="*/ 2216348 h 2216354"/>
              <a:gd name="connsiteX6" fmla="*/ 23 w 1999770"/>
              <a:gd name="connsiteY6" fmla="*/ 1116371 h 2216354"/>
              <a:gd name="connsiteX0" fmla="*/ 24 w 1999771"/>
              <a:gd name="connsiteY0" fmla="*/ 1106872 h 2206854"/>
              <a:gd name="connsiteX1" fmla="*/ 1044735 w 1999771"/>
              <a:gd name="connsiteY1" fmla="*/ 1871 h 2206854"/>
              <a:gd name="connsiteX2" fmla="*/ 1999707 w 1999771"/>
              <a:gd name="connsiteY2" fmla="*/ 502190 h 2206854"/>
              <a:gd name="connsiteX3" fmla="*/ 1114756 w 1999771"/>
              <a:gd name="connsiteY3" fmla="*/ 1106872 h 2206854"/>
              <a:gd name="connsiteX4" fmla="*/ 1990008 w 1999771"/>
              <a:gd name="connsiteY4" fmla="*/ 1761729 h 2206854"/>
              <a:gd name="connsiteX5" fmla="*/ 1100001 w 1999771"/>
              <a:gd name="connsiteY5" fmla="*/ 2206849 h 2206854"/>
              <a:gd name="connsiteX6" fmla="*/ 24 w 1999771"/>
              <a:gd name="connsiteY6" fmla="*/ 1106872 h 2206854"/>
              <a:gd name="connsiteX0" fmla="*/ 24 w 1999771"/>
              <a:gd name="connsiteY0" fmla="*/ 1105021 h 2205003"/>
              <a:gd name="connsiteX1" fmla="*/ 1044735 w 1999771"/>
              <a:gd name="connsiteY1" fmla="*/ 20 h 2205003"/>
              <a:gd name="connsiteX2" fmla="*/ 1999707 w 1999771"/>
              <a:gd name="connsiteY2" fmla="*/ 500339 h 2205003"/>
              <a:gd name="connsiteX3" fmla="*/ 1114756 w 1999771"/>
              <a:gd name="connsiteY3" fmla="*/ 1105021 h 2205003"/>
              <a:gd name="connsiteX4" fmla="*/ 1990008 w 1999771"/>
              <a:gd name="connsiteY4" fmla="*/ 1759878 h 2205003"/>
              <a:gd name="connsiteX5" fmla="*/ 1100001 w 1999771"/>
              <a:gd name="connsiteY5" fmla="*/ 2204998 h 2205003"/>
              <a:gd name="connsiteX6" fmla="*/ 24 w 1999771"/>
              <a:gd name="connsiteY6" fmla="*/ 1105021 h 2205003"/>
              <a:gd name="connsiteX0" fmla="*/ 20 w 2053739"/>
              <a:gd name="connsiteY0" fmla="*/ 1126089 h 2226071"/>
              <a:gd name="connsiteX1" fmla="*/ 1044731 w 2053739"/>
              <a:gd name="connsiteY1" fmla="*/ 21088 h 2226071"/>
              <a:gd name="connsiteX2" fmla="*/ 2053680 w 2053739"/>
              <a:gd name="connsiteY2" fmla="*/ 487058 h 2226071"/>
              <a:gd name="connsiteX3" fmla="*/ 1114752 w 2053739"/>
              <a:gd name="connsiteY3" fmla="*/ 1126089 h 2226071"/>
              <a:gd name="connsiteX4" fmla="*/ 1990004 w 2053739"/>
              <a:gd name="connsiteY4" fmla="*/ 1780946 h 2226071"/>
              <a:gd name="connsiteX5" fmla="*/ 1099997 w 2053739"/>
              <a:gd name="connsiteY5" fmla="*/ 2226066 h 2226071"/>
              <a:gd name="connsiteX6" fmla="*/ 20 w 2053739"/>
              <a:gd name="connsiteY6" fmla="*/ 1126089 h 2226071"/>
              <a:gd name="connsiteX0" fmla="*/ 21 w 2053740"/>
              <a:gd name="connsiteY0" fmla="*/ 1106009 h 2205991"/>
              <a:gd name="connsiteX1" fmla="*/ 1044732 w 2053740"/>
              <a:gd name="connsiteY1" fmla="*/ 1008 h 2205991"/>
              <a:gd name="connsiteX2" fmla="*/ 2053681 w 2053740"/>
              <a:gd name="connsiteY2" fmla="*/ 466978 h 2205991"/>
              <a:gd name="connsiteX3" fmla="*/ 1114753 w 2053740"/>
              <a:gd name="connsiteY3" fmla="*/ 1106009 h 2205991"/>
              <a:gd name="connsiteX4" fmla="*/ 1990005 w 2053740"/>
              <a:gd name="connsiteY4" fmla="*/ 1760866 h 2205991"/>
              <a:gd name="connsiteX5" fmla="*/ 1099998 w 2053740"/>
              <a:gd name="connsiteY5" fmla="*/ 2205986 h 2205991"/>
              <a:gd name="connsiteX6" fmla="*/ 21 w 2053740"/>
              <a:gd name="connsiteY6" fmla="*/ 1106009 h 2205991"/>
              <a:gd name="connsiteX0" fmla="*/ 21 w 2053740"/>
              <a:gd name="connsiteY0" fmla="*/ 1106009 h 2233459"/>
              <a:gd name="connsiteX1" fmla="*/ 1044732 w 2053740"/>
              <a:gd name="connsiteY1" fmla="*/ 1008 h 2233459"/>
              <a:gd name="connsiteX2" fmla="*/ 2053681 w 2053740"/>
              <a:gd name="connsiteY2" fmla="*/ 466978 h 2233459"/>
              <a:gd name="connsiteX3" fmla="*/ 1114753 w 2053740"/>
              <a:gd name="connsiteY3" fmla="*/ 1106009 h 2233459"/>
              <a:gd name="connsiteX4" fmla="*/ 2048891 w 2053740"/>
              <a:gd name="connsiteY4" fmla="*/ 1790307 h 2233459"/>
              <a:gd name="connsiteX5" fmla="*/ 1099998 w 2053740"/>
              <a:gd name="connsiteY5" fmla="*/ 2205986 h 2233459"/>
              <a:gd name="connsiteX6" fmla="*/ 21 w 2053740"/>
              <a:gd name="connsiteY6" fmla="*/ 1106009 h 2233459"/>
              <a:gd name="connsiteX0" fmla="*/ 21 w 2053740"/>
              <a:gd name="connsiteY0" fmla="*/ 1106009 h 2206161"/>
              <a:gd name="connsiteX1" fmla="*/ 1044732 w 2053740"/>
              <a:gd name="connsiteY1" fmla="*/ 1008 h 2206161"/>
              <a:gd name="connsiteX2" fmla="*/ 2053681 w 2053740"/>
              <a:gd name="connsiteY2" fmla="*/ 466978 h 2206161"/>
              <a:gd name="connsiteX3" fmla="*/ 1114753 w 2053740"/>
              <a:gd name="connsiteY3" fmla="*/ 1106009 h 2206161"/>
              <a:gd name="connsiteX4" fmla="*/ 2048891 w 2053740"/>
              <a:gd name="connsiteY4" fmla="*/ 1790307 h 2206161"/>
              <a:gd name="connsiteX5" fmla="*/ 1099998 w 2053740"/>
              <a:gd name="connsiteY5" fmla="*/ 2205986 h 2206161"/>
              <a:gd name="connsiteX6" fmla="*/ 21 w 2053740"/>
              <a:gd name="connsiteY6" fmla="*/ 1106009 h 2206161"/>
              <a:gd name="connsiteX0" fmla="*/ 21 w 2053740"/>
              <a:gd name="connsiteY0" fmla="*/ 1106009 h 2211625"/>
              <a:gd name="connsiteX1" fmla="*/ 1044732 w 2053740"/>
              <a:gd name="connsiteY1" fmla="*/ 1008 h 2211625"/>
              <a:gd name="connsiteX2" fmla="*/ 2053681 w 2053740"/>
              <a:gd name="connsiteY2" fmla="*/ 466978 h 2211625"/>
              <a:gd name="connsiteX3" fmla="*/ 1114753 w 2053740"/>
              <a:gd name="connsiteY3" fmla="*/ 1106009 h 2211625"/>
              <a:gd name="connsiteX4" fmla="*/ 2048891 w 2053740"/>
              <a:gd name="connsiteY4" fmla="*/ 1790307 h 2211625"/>
              <a:gd name="connsiteX5" fmla="*/ 1099998 w 2053740"/>
              <a:gd name="connsiteY5" fmla="*/ 2205986 h 2211625"/>
              <a:gd name="connsiteX6" fmla="*/ 21 w 2053740"/>
              <a:gd name="connsiteY6" fmla="*/ 1106009 h 2211625"/>
              <a:gd name="connsiteX0" fmla="*/ 21 w 2053740"/>
              <a:gd name="connsiteY0" fmla="*/ 1106009 h 2206257"/>
              <a:gd name="connsiteX1" fmla="*/ 1044732 w 2053740"/>
              <a:gd name="connsiteY1" fmla="*/ 1008 h 2206257"/>
              <a:gd name="connsiteX2" fmla="*/ 2053681 w 2053740"/>
              <a:gd name="connsiteY2" fmla="*/ 466978 h 2206257"/>
              <a:gd name="connsiteX3" fmla="*/ 1114753 w 2053740"/>
              <a:gd name="connsiteY3" fmla="*/ 1106009 h 2206257"/>
              <a:gd name="connsiteX4" fmla="*/ 2048891 w 2053740"/>
              <a:gd name="connsiteY4" fmla="*/ 1790307 h 2206257"/>
              <a:gd name="connsiteX5" fmla="*/ 1099998 w 2053740"/>
              <a:gd name="connsiteY5" fmla="*/ 2205986 h 2206257"/>
              <a:gd name="connsiteX6" fmla="*/ 21 w 2053740"/>
              <a:gd name="connsiteY6" fmla="*/ 1106009 h 2206257"/>
              <a:gd name="connsiteX0" fmla="*/ 21 w 2053740"/>
              <a:gd name="connsiteY0" fmla="*/ 1106009 h 2206257"/>
              <a:gd name="connsiteX1" fmla="*/ 1044732 w 2053740"/>
              <a:gd name="connsiteY1" fmla="*/ 1008 h 2206257"/>
              <a:gd name="connsiteX2" fmla="*/ 2053681 w 2053740"/>
              <a:gd name="connsiteY2" fmla="*/ 466978 h 2206257"/>
              <a:gd name="connsiteX3" fmla="*/ 1114753 w 2053740"/>
              <a:gd name="connsiteY3" fmla="*/ 1106009 h 2206257"/>
              <a:gd name="connsiteX4" fmla="*/ 2048891 w 2053740"/>
              <a:gd name="connsiteY4" fmla="*/ 1790307 h 2206257"/>
              <a:gd name="connsiteX5" fmla="*/ 1099998 w 2053740"/>
              <a:gd name="connsiteY5" fmla="*/ 2205986 h 2206257"/>
              <a:gd name="connsiteX6" fmla="*/ 21 w 2053740"/>
              <a:gd name="connsiteY6" fmla="*/ 1106009 h 220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3740" h="2206257">
                <a:moveTo>
                  <a:pt x="21" y="1106009"/>
                </a:moveTo>
                <a:cubicBezTo>
                  <a:pt x="-4166" y="487303"/>
                  <a:pt x="609220" y="19185"/>
                  <a:pt x="1044732" y="1008"/>
                </a:cubicBezTo>
                <a:cubicBezTo>
                  <a:pt x="1480244" y="-17169"/>
                  <a:pt x="1950738" y="213310"/>
                  <a:pt x="2053681" y="466978"/>
                </a:cubicBezTo>
                <a:cubicBezTo>
                  <a:pt x="2061164" y="489534"/>
                  <a:pt x="1357398" y="955390"/>
                  <a:pt x="1114753" y="1106009"/>
                </a:cubicBezTo>
                <a:cubicBezTo>
                  <a:pt x="1437136" y="1304465"/>
                  <a:pt x="2066422" y="1732583"/>
                  <a:pt x="2048891" y="1790307"/>
                </a:cubicBezTo>
                <a:cubicBezTo>
                  <a:pt x="1960085" y="1946185"/>
                  <a:pt x="1652481" y="2192452"/>
                  <a:pt x="1099998" y="2205986"/>
                </a:cubicBezTo>
                <a:cubicBezTo>
                  <a:pt x="547515" y="2219520"/>
                  <a:pt x="4208" y="1724715"/>
                  <a:pt x="21" y="1106009"/>
                </a:cubicBezTo>
                <a:close/>
              </a:path>
            </a:pathLst>
          </a:cu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050" dirty="0">
                <a:solidFill>
                  <a:prstClr val="white"/>
                </a:solidFill>
              </a:rPr>
              <a:t>  </a:t>
            </a:r>
          </a:p>
        </p:txBody>
      </p:sp>
      <p:cxnSp>
        <p:nvCxnSpPr>
          <p:cNvPr id="100" name="Connecteur droit 99">
            <a:extLst>
              <a:ext uri="{FF2B5EF4-FFF2-40B4-BE49-F238E27FC236}">
                <a16:creationId xmlns:a16="http://schemas.microsoft.com/office/drawing/2014/main" id="{4A71F908-E05C-3A47-8A6B-D96F623670F0}"/>
              </a:ext>
            </a:extLst>
          </p:cNvPr>
          <p:cNvCxnSpPr>
            <a:cxnSpLocks/>
            <a:endCxn id="99" idx="5"/>
          </p:cNvCxnSpPr>
          <p:nvPr/>
        </p:nvCxnSpPr>
        <p:spPr>
          <a:xfrm flipH="1">
            <a:off x="6422074" y="2353540"/>
            <a:ext cx="1958" cy="551246"/>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101" name="Ellipse 12">
            <a:extLst>
              <a:ext uri="{FF2B5EF4-FFF2-40B4-BE49-F238E27FC236}">
                <a16:creationId xmlns:a16="http://schemas.microsoft.com/office/drawing/2014/main" id="{6AEC3576-A79A-0047-BE9E-8111797942C4}"/>
              </a:ext>
            </a:extLst>
          </p:cNvPr>
          <p:cNvSpPr/>
          <p:nvPr/>
        </p:nvSpPr>
        <p:spPr>
          <a:xfrm rot="20414852">
            <a:off x="7702780" y="2009719"/>
            <a:ext cx="714277" cy="703160"/>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 name="connsiteX0" fmla="*/ 1794 w 2208287"/>
              <a:gd name="connsiteY0" fmla="*/ 926015 h 2084434"/>
              <a:gd name="connsiteX1" fmla="*/ 664790 w 2208287"/>
              <a:gd name="connsiteY1" fmla="*/ 5230 h 2084434"/>
              <a:gd name="connsiteX2" fmla="*/ 2208244 w 2208287"/>
              <a:gd name="connsiteY2" fmla="*/ 622883 h 2084434"/>
              <a:gd name="connsiteX3" fmla="*/ 1082595 w 2208287"/>
              <a:gd name="connsiteY3" fmla="*/ 1015983 h 2084434"/>
              <a:gd name="connsiteX4" fmla="*/ 1712010 w 2208287"/>
              <a:gd name="connsiteY4" fmla="*/ 1922611 h 2084434"/>
              <a:gd name="connsiteX5" fmla="*/ 481103 w 2208287"/>
              <a:gd name="connsiteY5" fmla="*/ 1922211 h 2084434"/>
              <a:gd name="connsiteX6" fmla="*/ 1794 w 2208287"/>
              <a:gd name="connsiteY6" fmla="*/ 926015 h 2084434"/>
              <a:gd name="connsiteX0" fmla="*/ 1794 w 2208287"/>
              <a:gd name="connsiteY0" fmla="*/ 949453 h 2107872"/>
              <a:gd name="connsiteX1" fmla="*/ 664790 w 2208287"/>
              <a:gd name="connsiteY1" fmla="*/ 28668 h 2107872"/>
              <a:gd name="connsiteX2" fmla="*/ 2208244 w 2208287"/>
              <a:gd name="connsiteY2" fmla="*/ 646321 h 2107872"/>
              <a:gd name="connsiteX3" fmla="*/ 1082595 w 2208287"/>
              <a:gd name="connsiteY3" fmla="*/ 1039421 h 2107872"/>
              <a:gd name="connsiteX4" fmla="*/ 1712010 w 2208287"/>
              <a:gd name="connsiteY4" fmla="*/ 1946049 h 2107872"/>
              <a:gd name="connsiteX5" fmla="*/ 481103 w 2208287"/>
              <a:gd name="connsiteY5" fmla="*/ 1945649 h 2107872"/>
              <a:gd name="connsiteX6" fmla="*/ 1794 w 2208287"/>
              <a:gd name="connsiteY6" fmla="*/ 949453 h 2107872"/>
              <a:gd name="connsiteX0" fmla="*/ 1794 w 2208287"/>
              <a:gd name="connsiteY0" fmla="*/ 1015507 h 2173926"/>
              <a:gd name="connsiteX1" fmla="*/ 664790 w 2208287"/>
              <a:gd name="connsiteY1" fmla="*/ 94722 h 2173926"/>
              <a:gd name="connsiteX2" fmla="*/ 2208244 w 2208287"/>
              <a:gd name="connsiteY2" fmla="*/ 712375 h 2173926"/>
              <a:gd name="connsiteX3" fmla="*/ 1082595 w 2208287"/>
              <a:gd name="connsiteY3" fmla="*/ 1105475 h 2173926"/>
              <a:gd name="connsiteX4" fmla="*/ 1712010 w 2208287"/>
              <a:gd name="connsiteY4" fmla="*/ 2012103 h 2173926"/>
              <a:gd name="connsiteX5" fmla="*/ 481103 w 2208287"/>
              <a:gd name="connsiteY5" fmla="*/ 2011703 h 2173926"/>
              <a:gd name="connsiteX6" fmla="*/ 1794 w 2208287"/>
              <a:gd name="connsiteY6" fmla="*/ 1015507 h 2173926"/>
              <a:gd name="connsiteX0" fmla="*/ 1794 w 2208292"/>
              <a:gd name="connsiteY0" fmla="*/ 1015507 h 2173926"/>
              <a:gd name="connsiteX1" fmla="*/ 664790 w 2208292"/>
              <a:gd name="connsiteY1" fmla="*/ 94722 h 2173926"/>
              <a:gd name="connsiteX2" fmla="*/ 2208244 w 2208292"/>
              <a:gd name="connsiteY2" fmla="*/ 712375 h 2173926"/>
              <a:gd name="connsiteX3" fmla="*/ 1082595 w 2208292"/>
              <a:gd name="connsiteY3" fmla="*/ 1105475 h 2173926"/>
              <a:gd name="connsiteX4" fmla="*/ 1712010 w 2208292"/>
              <a:gd name="connsiteY4" fmla="*/ 2012103 h 2173926"/>
              <a:gd name="connsiteX5" fmla="*/ 481103 w 2208292"/>
              <a:gd name="connsiteY5" fmla="*/ 2011703 h 2173926"/>
              <a:gd name="connsiteX6" fmla="*/ 1794 w 2208292"/>
              <a:gd name="connsiteY6" fmla="*/ 1015507 h 217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8292" h="2173926">
                <a:moveTo>
                  <a:pt x="1794" y="1015507"/>
                </a:moveTo>
                <a:cubicBezTo>
                  <a:pt x="25717" y="551776"/>
                  <a:pt x="334526" y="236925"/>
                  <a:pt x="664790" y="94722"/>
                </a:cubicBezTo>
                <a:cubicBezTo>
                  <a:pt x="995054" y="-47481"/>
                  <a:pt x="1792642" y="-148575"/>
                  <a:pt x="2208244" y="712375"/>
                </a:cubicBezTo>
                <a:cubicBezTo>
                  <a:pt x="2215727" y="734931"/>
                  <a:pt x="1333280" y="1016174"/>
                  <a:pt x="1082595" y="1105475"/>
                </a:cubicBezTo>
                <a:cubicBezTo>
                  <a:pt x="1310485" y="1413263"/>
                  <a:pt x="1729541" y="1954379"/>
                  <a:pt x="1712010" y="2012103"/>
                </a:cubicBezTo>
                <a:cubicBezTo>
                  <a:pt x="1321207" y="2272855"/>
                  <a:pt x="766139" y="2177802"/>
                  <a:pt x="481103" y="2011703"/>
                </a:cubicBezTo>
                <a:cubicBezTo>
                  <a:pt x="196067" y="1845604"/>
                  <a:pt x="-22129" y="1479238"/>
                  <a:pt x="1794" y="1015507"/>
                </a:cubicBezTo>
                <a:close/>
              </a:path>
            </a:pathLst>
          </a:custGeom>
          <a:solidFill>
            <a:schemeClr val="accent2"/>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050" dirty="0">
                <a:solidFill>
                  <a:prstClr val="white"/>
                </a:solidFill>
              </a:rPr>
              <a:t>  </a:t>
            </a:r>
          </a:p>
        </p:txBody>
      </p:sp>
      <p:sp>
        <p:nvSpPr>
          <p:cNvPr id="102" name="Ellipse 22">
            <a:extLst>
              <a:ext uri="{FF2B5EF4-FFF2-40B4-BE49-F238E27FC236}">
                <a16:creationId xmlns:a16="http://schemas.microsoft.com/office/drawing/2014/main" id="{A9956E6E-41F9-F449-810F-83CBAA8899FE}"/>
              </a:ext>
            </a:extLst>
          </p:cNvPr>
          <p:cNvSpPr/>
          <p:nvPr/>
        </p:nvSpPr>
        <p:spPr>
          <a:xfrm rot="1017826">
            <a:off x="8106733" y="2130180"/>
            <a:ext cx="356327" cy="402800"/>
          </a:xfrm>
          <a:custGeom>
            <a:avLst/>
            <a:gdLst>
              <a:gd name="connsiteX0" fmla="*/ 0 w 1240971"/>
              <a:gd name="connsiteY0" fmla="*/ 675752 h 1351504"/>
              <a:gd name="connsiteX1" fmla="*/ 620486 w 1240971"/>
              <a:gd name="connsiteY1" fmla="*/ 0 h 1351504"/>
              <a:gd name="connsiteX2" fmla="*/ 1240972 w 1240971"/>
              <a:gd name="connsiteY2" fmla="*/ 675752 h 1351504"/>
              <a:gd name="connsiteX3" fmla="*/ 620486 w 1240971"/>
              <a:gd name="connsiteY3" fmla="*/ 1351504 h 1351504"/>
              <a:gd name="connsiteX4" fmla="*/ 0 w 1240971"/>
              <a:gd name="connsiteY4" fmla="*/ 675752 h 1351504"/>
              <a:gd name="connsiteX0" fmla="*/ 557 w 1241529"/>
              <a:gd name="connsiteY0" fmla="*/ 660679 h 1336431"/>
              <a:gd name="connsiteX1" fmla="*/ 711479 w 1241529"/>
              <a:gd name="connsiteY1" fmla="*/ 0 h 1336431"/>
              <a:gd name="connsiteX2" fmla="*/ 1241529 w 1241529"/>
              <a:gd name="connsiteY2" fmla="*/ 660679 h 1336431"/>
              <a:gd name="connsiteX3" fmla="*/ 621043 w 1241529"/>
              <a:gd name="connsiteY3" fmla="*/ 1336431 h 1336431"/>
              <a:gd name="connsiteX4" fmla="*/ 557 w 1241529"/>
              <a:gd name="connsiteY4" fmla="*/ 660679 h 1336431"/>
              <a:gd name="connsiteX0" fmla="*/ 14149 w 707486"/>
              <a:gd name="connsiteY0" fmla="*/ 670734 h 1336442"/>
              <a:gd name="connsiteX1" fmla="*/ 177436 w 707486"/>
              <a:gd name="connsiteY1" fmla="*/ 7 h 1336442"/>
              <a:gd name="connsiteX2" fmla="*/ 707486 w 707486"/>
              <a:gd name="connsiteY2" fmla="*/ 660686 h 1336442"/>
              <a:gd name="connsiteX3" fmla="*/ 87000 w 707486"/>
              <a:gd name="connsiteY3" fmla="*/ 1336438 h 1336442"/>
              <a:gd name="connsiteX4" fmla="*/ 14149 w 707486"/>
              <a:gd name="connsiteY4" fmla="*/ 670734 h 1336442"/>
              <a:gd name="connsiteX0" fmla="*/ 104297 w 797634"/>
              <a:gd name="connsiteY0" fmla="*/ 670734 h 1336441"/>
              <a:gd name="connsiteX1" fmla="*/ 267584 w 797634"/>
              <a:gd name="connsiteY1" fmla="*/ 7 h 1336441"/>
              <a:gd name="connsiteX2" fmla="*/ 797634 w 797634"/>
              <a:gd name="connsiteY2" fmla="*/ 660686 h 1336441"/>
              <a:gd name="connsiteX3" fmla="*/ 177148 w 797634"/>
              <a:gd name="connsiteY3" fmla="*/ 1336438 h 1336441"/>
              <a:gd name="connsiteX4" fmla="*/ 104297 w 797634"/>
              <a:gd name="connsiteY4" fmla="*/ 670734 h 1336441"/>
              <a:gd name="connsiteX0" fmla="*/ 21156 w 714493"/>
              <a:gd name="connsiteY0" fmla="*/ 670734 h 1336442"/>
              <a:gd name="connsiteX1" fmla="*/ 184443 w 714493"/>
              <a:gd name="connsiteY1" fmla="*/ 7 h 1336442"/>
              <a:gd name="connsiteX2" fmla="*/ 714493 w 714493"/>
              <a:gd name="connsiteY2" fmla="*/ 660686 h 1336442"/>
              <a:gd name="connsiteX3" fmla="*/ 94007 w 714493"/>
              <a:gd name="connsiteY3" fmla="*/ 1336438 h 1336442"/>
              <a:gd name="connsiteX4" fmla="*/ 21156 w 714493"/>
              <a:gd name="connsiteY4" fmla="*/ 670734 h 1336442"/>
              <a:gd name="connsiteX0" fmla="*/ 21156 w 714493"/>
              <a:gd name="connsiteY0" fmla="*/ 670734 h 1336442"/>
              <a:gd name="connsiteX1" fmla="*/ 184443 w 714493"/>
              <a:gd name="connsiteY1" fmla="*/ 7 h 1336442"/>
              <a:gd name="connsiteX2" fmla="*/ 714493 w 714493"/>
              <a:gd name="connsiteY2" fmla="*/ 660686 h 1336442"/>
              <a:gd name="connsiteX3" fmla="*/ 94007 w 714493"/>
              <a:gd name="connsiteY3" fmla="*/ 1336438 h 1336442"/>
              <a:gd name="connsiteX4" fmla="*/ 21156 w 714493"/>
              <a:gd name="connsiteY4" fmla="*/ 670734 h 1336442"/>
              <a:gd name="connsiteX0" fmla="*/ 0 w 693337"/>
              <a:gd name="connsiteY0" fmla="*/ 670734 h 1336442"/>
              <a:gd name="connsiteX1" fmla="*/ 163287 w 693337"/>
              <a:gd name="connsiteY1" fmla="*/ 7 h 1336442"/>
              <a:gd name="connsiteX2" fmla="*/ 693337 w 693337"/>
              <a:gd name="connsiteY2" fmla="*/ 660686 h 1336442"/>
              <a:gd name="connsiteX3" fmla="*/ 72851 w 693337"/>
              <a:gd name="connsiteY3" fmla="*/ 1336438 h 1336442"/>
              <a:gd name="connsiteX4" fmla="*/ 0 w 693337"/>
              <a:gd name="connsiteY4" fmla="*/ 670734 h 1336442"/>
              <a:gd name="connsiteX0" fmla="*/ 0 w 696229"/>
              <a:gd name="connsiteY0" fmla="*/ 670734 h 977434"/>
              <a:gd name="connsiteX1" fmla="*/ 163287 w 696229"/>
              <a:gd name="connsiteY1" fmla="*/ 7 h 977434"/>
              <a:gd name="connsiteX2" fmla="*/ 693337 w 696229"/>
              <a:gd name="connsiteY2" fmla="*/ 660686 h 977434"/>
              <a:gd name="connsiteX3" fmla="*/ 605414 w 696229"/>
              <a:gd name="connsiteY3" fmla="*/ 974697 h 977434"/>
              <a:gd name="connsiteX4" fmla="*/ 0 w 696229"/>
              <a:gd name="connsiteY4" fmla="*/ 670734 h 977434"/>
              <a:gd name="connsiteX0" fmla="*/ 0 w 652857"/>
              <a:gd name="connsiteY0" fmla="*/ 677317 h 986058"/>
              <a:gd name="connsiteX1" fmla="*/ 163287 w 652857"/>
              <a:gd name="connsiteY1" fmla="*/ 6590 h 986058"/>
              <a:gd name="connsiteX2" fmla="*/ 612950 w 652857"/>
              <a:gd name="connsiteY2" fmla="*/ 456253 h 986058"/>
              <a:gd name="connsiteX3" fmla="*/ 605414 w 652857"/>
              <a:gd name="connsiteY3" fmla="*/ 981280 h 986058"/>
              <a:gd name="connsiteX4" fmla="*/ 0 w 652857"/>
              <a:gd name="connsiteY4" fmla="*/ 677317 h 986058"/>
              <a:gd name="connsiteX0" fmla="*/ 0 w 695197"/>
              <a:gd name="connsiteY0" fmla="*/ 677317 h 986058"/>
              <a:gd name="connsiteX1" fmla="*/ 163287 w 695197"/>
              <a:gd name="connsiteY1" fmla="*/ 6590 h 986058"/>
              <a:gd name="connsiteX2" fmla="*/ 612950 w 695197"/>
              <a:gd name="connsiteY2" fmla="*/ 456253 h 986058"/>
              <a:gd name="connsiteX3" fmla="*/ 605414 w 695197"/>
              <a:gd name="connsiteY3" fmla="*/ 981280 h 986058"/>
              <a:gd name="connsiteX4" fmla="*/ 0 w 695197"/>
              <a:gd name="connsiteY4" fmla="*/ 677317 h 986058"/>
              <a:gd name="connsiteX0" fmla="*/ 0 w 695197"/>
              <a:gd name="connsiteY0" fmla="*/ 676116 h 984857"/>
              <a:gd name="connsiteX1" fmla="*/ 163287 w 695197"/>
              <a:gd name="connsiteY1" fmla="*/ 5389 h 984857"/>
              <a:gd name="connsiteX2" fmla="*/ 612950 w 695197"/>
              <a:gd name="connsiteY2" fmla="*/ 455052 h 984857"/>
              <a:gd name="connsiteX3" fmla="*/ 605414 w 695197"/>
              <a:gd name="connsiteY3" fmla="*/ 980079 h 984857"/>
              <a:gd name="connsiteX4" fmla="*/ 0 w 695197"/>
              <a:gd name="connsiteY4" fmla="*/ 676116 h 984857"/>
              <a:gd name="connsiteX0" fmla="*/ 0 w 701546"/>
              <a:gd name="connsiteY0" fmla="*/ 681492 h 992598"/>
              <a:gd name="connsiteX1" fmla="*/ 163287 w 701546"/>
              <a:gd name="connsiteY1" fmla="*/ 10765 h 992598"/>
              <a:gd name="connsiteX2" fmla="*/ 622998 w 701546"/>
              <a:gd name="connsiteY2" fmla="*/ 400138 h 992598"/>
              <a:gd name="connsiteX3" fmla="*/ 605414 w 701546"/>
              <a:gd name="connsiteY3" fmla="*/ 985455 h 992598"/>
              <a:gd name="connsiteX4" fmla="*/ 0 w 701546"/>
              <a:gd name="connsiteY4" fmla="*/ 681492 h 992598"/>
              <a:gd name="connsiteX0" fmla="*/ 0 w 678001"/>
              <a:gd name="connsiteY0" fmla="*/ 672923 h 984029"/>
              <a:gd name="connsiteX1" fmla="*/ 207737 w 678001"/>
              <a:gd name="connsiteY1" fmla="*/ 5371 h 984029"/>
              <a:gd name="connsiteX2" fmla="*/ 622998 w 678001"/>
              <a:gd name="connsiteY2" fmla="*/ 391569 h 984029"/>
              <a:gd name="connsiteX3" fmla="*/ 605414 w 678001"/>
              <a:gd name="connsiteY3" fmla="*/ 976886 h 984029"/>
              <a:gd name="connsiteX4" fmla="*/ 0 w 678001"/>
              <a:gd name="connsiteY4" fmla="*/ 672923 h 984029"/>
              <a:gd name="connsiteX0" fmla="*/ 0 w 678001"/>
              <a:gd name="connsiteY0" fmla="*/ 672923 h 984029"/>
              <a:gd name="connsiteX1" fmla="*/ 207737 w 678001"/>
              <a:gd name="connsiteY1" fmla="*/ 5371 h 984029"/>
              <a:gd name="connsiteX2" fmla="*/ 622998 w 678001"/>
              <a:gd name="connsiteY2" fmla="*/ 391569 h 984029"/>
              <a:gd name="connsiteX3" fmla="*/ 605414 w 678001"/>
              <a:gd name="connsiteY3" fmla="*/ 976886 h 984029"/>
              <a:gd name="connsiteX4" fmla="*/ 0 w 678001"/>
              <a:gd name="connsiteY4" fmla="*/ 672923 h 984029"/>
              <a:gd name="connsiteX0" fmla="*/ 0 w 678001"/>
              <a:gd name="connsiteY0" fmla="*/ 667552 h 978658"/>
              <a:gd name="connsiteX1" fmla="*/ 207737 w 678001"/>
              <a:gd name="connsiteY1" fmla="*/ 0 h 978658"/>
              <a:gd name="connsiteX2" fmla="*/ 622998 w 678001"/>
              <a:gd name="connsiteY2" fmla="*/ 386198 h 978658"/>
              <a:gd name="connsiteX3" fmla="*/ 605414 w 678001"/>
              <a:gd name="connsiteY3" fmla="*/ 971515 h 978658"/>
              <a:gd name="connsiteX4" fmla="*/ 0 w 678001"/>
              <a:gd name="connsiteY4" fmla="*/ 667552 h 978658"/>
              <a:gd name="connsiteX0" fmla="*/ 0 w 678001"/>
              <a:gd name="connsiteY0" fmla="*/ 667552 h 978658"/>
              <a:gd name="connsiteX1" fmla="*/ 207737 w 678001"/>
              <a:gd name="connsiteY1" fmla="*/ 0 h 978658"/>
              <a:gd name="connsiteX2" fmla="*/ 622998 w 678001"/>
              <a:gd name="connsiteY2" fmla="*/ 386198 h 978658"/>
              <a:gd name="connsiteX3" fmla="*/ 605414 w 678001"/>
              <a:gd name="connsiteY3" fmla="*/ 971515 h 978658"/>
              <a:gd name="connsiteX4" fmla="*/ 0 w 678001"/>
              <a:gd name="connsiteY4" fmla="*/ 667552 h 978658"/>
              <a:gd name="connsiteX0" fmla="*/ 0 w 678001"/>
              <a:gd name="connsiteY0" fmla="*/ 667552 h 977179"/>
              <a:gd name="connsiteX1" fmla="*/ 207737 w 678001"/>
              <a:gd name="connsiteY1" fmla="*/ 0 h 977179"/>
              <a:gd name="connsiteX2" fmla="*/ 622998 w 678001"/>
              <a:gd name="connsiteY2" fmla="*/ 386198 h 977179"/>
              <a:gd name="connsiteX3" fmla="*/ 605414 w 678001"/>
              <a:gd name="connsiteY3" fmla="*/ 971515 h 977179"/>
              <a:gd name="connsiteX4" fmla="*/ 0 w 678001"/>
              <a:gd name="connsiteY4" fmla="*/ 667552 h 977179"/>
              <a:gd name="connsiteX0" fmla="*/ 0 w 678001"/>
              <a:gd name="connsiteY0" fmla="*/ 667552 h 977179"/>
              <a:gd name="connsiteX1" fmla="*/ 207737 w 678001"/>
              <a:gd name="connsiteY1" fmla="*/ 0 h 977179"/>
              <a:gd name="connsiteX2" fmla="*/ 622998 w 678001"/>
              <a:gd name="connsiteY2" fmla="*/ 386198 h 977179"/>
              <a:gd name="connsiteX3" fmla="*/ 605414 w 678001"/>
              <a:gd name="connsiteY3" fmla="*/ 971515 h 977179"/>
              <a:gd name="connsiteX4" fmla="*/ 0 w 678001"/>
              <a:gd name="connsiteY4" fmla="*/ 667552 h 977179"/>
              <a:gd name="connsiteX0" fmla="*/ 0 w 678001"/>
              <a:gd name="connsiteY0" fmla="*/ 667552 h 971515"/>
              <a:gd name="connsiteX1" fmla="*/ 207737 w 678001"/>
              <a:gd name="connsiteY1" fmla="*/ 0 h 971515"/>
              <a:gd name="connsiteX2" fmla="*/ 622998 w 678001"/>
              <a:gd name="connsiteY2" fmla="*/ 386198 h 971515"/>
              <a:gd name="connsiteX3" fmla="*/ 605414 w 678001"/>
              <a:gd name="connsiteY3" fmla="*/ 971515 h 971515"/>
              <a:gd name="connsiteX4" fmla="*/ 0 w 678001"/>
              <a:gd name="connsiteY4" fmla="*/ 667552 h 971515"/>
              <a:gd name="connsiteX0" fmla="*/ 0 w 688232"/>
              <a:gd name="connsiteY0" fmla="*/ 667552 h 971515"/>
              <a:gd name="connsiteX1" fmla="*/ 207737 w 688232"/>
              <a:gd name="connsiteY1" fmla="*/ 0 h 971515"/>
              <a:gd name="connsiteX2" fmla="*/ 642048 w 688232"/>
              <a:gd name="connsiteY2" fmla="*/ 379848 h 971515"/>
              <a:gd name="connsiteX3" fmla="*/ 605414 w 688232"/>
              <a:gd name="connsiteY3" fmla="*/ 971515 h 971515"/>
              <a:gd name="connsiteX4" fmla="*/ 0 w 688232"/>
              <a:gd name="connsiteY4" fmla="*/ 667552 h 971515"/>
              <a:gd name="connsiteX0" fmla="*/ 0 w 681882"/>
              <a:gd name="connsiteY0" fmla="*/ 683427 h 971515"/>
              <a:gd name="connsiteX1" fmla="*/ 201387 w 681882"/>
              <a:gd name="connsiteY1" fmla="*/ 0 h 971515"/>
              <a:gd name="connsiteX2" fmla="*/ 635698 w 681882"/>
              <a:gd name="connsiteY2" fmla="*/ 379848 h 971515"/>
              <a:gd name="connsiteX3" fmla="*/ 599064 w 681882"/>
              <a:gd name="connsiteY3" fmla="*/ 971515 h 971515"/>
              <a:gd name="connsiteX4" fmla="*/ 0 w 681882"/>
              <a:gd name="connsiteY4" fmla="*/ 683427 h 971515"/>
              <a:gd name="connsiteX0" fmla="*/ 0 w 681882"/>
              <a:gd name="connsiteY0" fmla="*/ 683427 h 971515"/>
              <a:gd name="connsiteX1" fmla="*/ 201387 w 681882"/>
              <a:gd name="connsiteY1" fmla="*/ 0 h 971515"/>
              <a:gd name="connsiteX2" fmla="*/ 635698 w 681882"/>
              <a:gd name="connsiteY2" fmla="*/ 379848 h 971515"/>
              <a:gd name="connsiteX3" fmla="*/ 599064 w 681882"/>
              <a:gd name="connsiteY3" fmla="*/ 971515 h 971515"/>
              <a:gd name="connsiteX4" fmla="*/ 0 w 681882"/>
              <a:gd name="connsiteY4" fmla="*/ 683427 h 971515"/>
              <a:gd name="connsiteX0" fmla="*/ 0 w 683453"/>
              <a:gd name="connsiteY0" fmla="*/ 683427 h 984215"/>
              <a:gd name="connsiteX1" fmla="*/ 201387 w 683453"/>
              <a:gd name="connsiteY1" fmla="*/ 0 h 984215"/>
              <a:gd name="connsiteX2" fmla="*/ 635698 w 683453"/>
              <a:gd name="connsiteY2" fmla="*/ 379848 h 984215"/>
              <a:gd name="connsiteX3" fmla="*/ 602239 w 683453"/>
              <a:gd name="connsiteY3" fmla="*/ 984215 h 984215"/>
              <a:gd name="connsiteX4" fmla="*/ 0 w 683453"/>
              <a:gd name="connsiteY4" fmla="*/ 683427 h 984215"/>
              <a:gd name="connsiteX0" fmla="*/ 0 w 661013"/>
              <a:gd name="connsiteY0" fmla="*/ 683427 h 737992"/>
              <a:gd name="connsiteX1" fmla="*/ 201387 w 661013"/>
              <a:gd name="connsiteY1" fmla="*/ 0 h 737992"/>
              <a:gd name="connsiteX2" fmla="*/ 635698 w 661013"/>
              <a:gd name="connsiteY2" fmla="*/ 379848 h 737992"/>
              <a:gd name="connsiteX3" fmla="*/ 545089 w 661013"/>
              <a:gd name="connsiteY3" fmla="*/ 727040 h 737992"/>
              <a:gd name="connsiteX4" fmla="*/ 0 w 661013"/>
              <a:gd name="connsiteY4" fmla="*/ 683427 h 737992"/>
              <a:gd name="connsiteX0" fmla="*/ 0 w 693688"/>
              <a:gd name="connsiteY0" fmla="*/ 683427 h 977865"/>
              <a:gd name="connsiteX1" fmla="*/ 201387 w 693688"/>
              <a:gd name="connsiteY1" fmla="*/ 0 h 977865"/>
              <a:gd name="connsiteX2" fmla="*/ 635698 w 693688"/>
              <a:gd name="connsiteY2" fmla="*/ 379848 h 977865"/>
              <a:gd name="connsiteX3" fmla="*/ 621289 w 693688"/>
              <a:gd name="connsiteY3" fmla="*/ 977865 h 977865"/>
              <a:gd name="connsiteX4" fmla="*/ 0 w 693688"/>
              <a:gd name="connsiteY4" fmla="*/ 683427 h 977865"/>
              <a:gd name="connsiteX0" fmla="*/ 0 w 692486"/>
              <a:gd name="connsiteY0" fmla="*/ 683427 h 977865"/>
              <a:gd name="connsiteX1" fmla="*/ 201387 w 692486"/>
              <a:gd name="connsiteY1" fmla="*/ 0 h 977865"/>
              <a:gd name="connsiteX2" fmla="*/ 635698 w 692486"/>
              <a:gd name="connsiteY2" fmla="*/ 379848 h 977865"/>
              <a:gd name="connsiteX3" fmla="*/ 621289 w 692486"/>
              <a:gd name="connsiteY3" fmla="*/ 977865 h 977865"/>
              <a:gd name="connsiteX4" fmla="*/ 0 w 692486"/>
              <a:gd name="connsiteY4" fmla="*/ 683427 h 977865"/>
              <a:gd name="connsiteX0" fmla="*/ 0 w 680699"/>
              <a:gd name="connsiteY0" fmla="*/ 572245 h 866683"/>
              <a:gd name="connsiteX1" fmla="*/ 403071 w 680699"/>
              <a:gd name="connsiteY1" fmla="*/ 1 h 866683"/>
              <a:gd name="connsiteX2" fmla="*/ 635698 w 680699"/>
              <a:gd name="connsiteY2" fmla="*/ 268666 h 866683"/>
              <a:gd name="connsiteX3" fmla="*/ 621289 w 680699"/>
              <a:gd name="connsiteY3" fmla="*/ 866683 h 866683"/>
              <a:gd name="connsiteX4" fmla="*/ 0 w 680699"/>
              <a:gd name="connsiteY4" fmla="*/ 572245 h 866683"/>
              <a:gd name="connsiteX0" fmla="*/ 0 w 680699"/>
              <a:gd name="connsiteY0" fmla="*/ 572244 h 866682"/>
              <a:gd name="connsiteX1" fmla="*/ 403071 w 680699"/>
              <a:gd name="connsiteY1" fmla="*/ 0 h 866682"/>
              <a:gd name="connsiteX2" fmla="*/ 635698 w 680699"/>
              <a:gd name="connsiteY2" fmla="*/ 268665 h 866682"/>
              <a:gd name="connsiteX3" fmla="*/ 621289 w 680699"/>
              <a:gd name="connsiteY3" fmla="*/ 866682 h 866682"/>
              <a:gd name="connsiteX4" fmla="*/ 0 w 680699"/>
              <a:gd name="connsiteY4" fmla="*/ 572244 h 866682"/>
              <a:gd name="connsiteX0" fmla="*/ 0 w 680699"/>
              <a:gd name="connsiteY0" fmla="*/ 572244 h 866682"/>
              <a:gd name="connsiteX1" fmla="*/ 403071 w 680699"/>
              <a:gd name="connsiteY1" fmla="*/ 0 h 866682"/>
              <a:gd name="connsiteX2" fmla="*/ 635698 w 680699"/>
              <a:gd name="connsiteY2" fmla="*/ 268665 h 866682"/>
              <a:gd name="connsiteX3" fmla="*/ 621289 w 680699"/>
              <a:gd name="connsiteY3" fmla="*/ 866682 h 866682"/>
              <a:gd name="connsiteX4" fmla="*/ 0 w 680699"/>
              <a:gd name="connsiteY4" fmla="*/ 572244 h 866682"/>
              <a:gd name="connsiteX0" fmla="*/ 0 w 689856"/>
              <a:gd name="connsiteY0" fmla="*/ 572244 h 798357"/>
              <a:gd name="connsiteX1" fmla="*/ 403071 w 689856"/>
              <a:gd name="connsiteY1" fmla="*/ 0 h 798357"/>
              <a:gd name="connsiteX2" fmla="*/ 635698 w 689856"/>
              <a:gd name="connsiteY2" fmla="*/ 268665 h 798357"/>
              <a:gd name="connsiteX3" fmla="*/ 634987 w 689856"/>
              <a:gd name="connsiteY3" fmla="*/ 798357 h 798357"/>
              <a:gd name="connsiteX4" fmla="*/ 0 w 689856"/>
              <a:gd name="connsiteY4" fmla="*/ 572244 h 798357"/>
              <a:gd name="connsiteX0" fmla="*/ 0 w 689856"/>
              <a:gd name="connsiteY0" fmla="*/ 572244 h 798357"/>
              <a:gd name="connsiteX1" fmla="*/ 403071 w 689856"/>
              <a:gd name="connsiteY1" fmla="*/ 0 h 798357"/>
              <a:gd name="connsiteX2" fmla="*/ 635698 w 689856"/>
              <a:gd name="connsiteY2" fmla="*/ 268665 h 798357"/>
              <a:gd name="connsiteX3" fmla="*/ 634987 w 689856"/>
              <a:gd name="connsiteY3" fmla="*/ 798357 h 798357"/>
              <a:gd name="connsiteX4" fmla="*/ 0 w 689856"/>
              <a:gd name="connsiteY4" fmla="*/ 572244 h 798357"/>
              <a:gd name="connsiteX0" fmla="*/ 0 w 708231"/>
              <a:gd name="connsiteY0" fmla="*/ 572244 h 798357"/>
              <a:gd name="connsiteX1" fmla="*/ 403071 w 708231"/>
              <a:gd name="connsiteY1" fmla="*/ 0 h 798357"/>
              <a:gd name="connsiteX2" fmla="*/ 676399 w 708231"/>
              <a:gd name="connsiteY2" fmla="*/ 369739 h 798357"/>
              <a:gd name="connsiteX3" fmla="*/ 634987 w 708231"/>
              <a:gd name="connsiteY3" fmla="*/ 798357 h 798357"/>
              <a:gd name="connsiteX4" fmla="*/ 0 w 708231"/>
              <a:gd name="connsiteY4" fmla="*/ 572244 h 798357"/>
              <a:gd name="connsiteX0" fmla="*/ 0 w 708296"/>
              <a:gd name="connsiteY0" fmla="*/ 572244 h 798357"/>
              <a:gd name="connsiteX1" fmla="*/ 403071 w 708296"/>
              <a:gd name="connsiteY1" fmla="*/ 0 h 798357"/>
              <a:gd name="connsiteX2" fmla="*/ 676399 w 708296"/>
              <a:gd name="connsiteY2" fmla="*/ 369739 h 798357"/>
              <a:gd name="connsiteX3" fmla="*/ 634987 w 708296"/>
              <a:gd name="connsiteY3" fmla="*/ 798357 h 798357"/>
              <a:gd name="connsiteX4" fmla="*/ 0 w 708296"/>
              <a:gd name="connsiteY4" fmla="*/ 572244 h 798357"/>
              <a:gd name="connsiteX0" fmla="*/ 0 w 780212"/>
              <a:gd name="connsiteY0" fmla="*/ 572244 h 798357"/>
              <a:gd name="connsiteX1" fmla="*/ 403071 w 780212"/>
              <a:gd name="connsiteY1" fmla="*/ 0 h 798357"/>
              <a:gd name="connsiteX2" fmla="*/ 769595 w 780212"/>
              <a:gd name="connsiteY2" fmla="*/ 287033 h 798357"/>
              <a:gd name="connsiteX3" fmla="*/ 634987 w 780212"/>
              <a:gd name="connsiteY3" fmla="*/ 798357 h 798357"/>
              <a:gd name="connsiteX4" fmla="*/ 0 w 780212"/>
              <a:gd name="connsiteY4" fmla="*/ 572244 h 798357"/>
              <a:gd name="connsiteX0" fmla="*/ 0 w 706245"/>
              <a:gd name="connsiteY0" fmla="*/ 572244 h 798357"/>
              <a:gd name="connsiteX1" fmla="*/ 403071 w 706245"/>
              <a:gd name="connsiteY1" fmla="*/ 0 h 798357"/>
              <a:gd name="connsiteX2" fmla="*/ 672651 w 706245"/>
              <a:gd name="connsiteY2" fmla="*/ 341276 h 798357"/>
              <a:gd name="connsiteX3" fmla="*/ 634987 w 706245"/>
              <a:gd name="connsiteY3" fmla="*/ 798357 h 798357"/>
              <a:gd name="connsiteX4" fmla="*/ 0 w 706245"/>
              <a:gd name="connsiteY4" fmla="*/ 572244 h 798357"/>
              <a:gd name="connsiteX0" fmla="*/ 0 w 706245"/>
              <a:gd name="connsiteY0" fmla="*/ 572244 h 798357"/>
              <a:gd name="connsiteX1" fmla="*/ 403071 w 706245"/>
              <a:gd name="connsiteY1" fmla="*/ 0 h 798357"/>
              <a:gd name="connsiteX2" fmla="*/ 672651 w 706245"/>
              <a:gd name="connsiteY2" fmla="*/ 341276 h 798357"/>
              <a:gd name="connsiteX3" fmla="*/ 634987 w 706245"/>
              <a:gd name="connsiteY3" fmla="*/ 798357 h 798357"/>
              <a:gd name="connsiteX4" fmla="*/ 0 w 706245"/>
              <a:gd name="connsiteY4" fmla="*/ 572244 h 79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245" h="798357">
                <a:moveTo>
                  <a:pt x="0" y="572244"/>
                </a:moveTo>
                <a:cubicBezTo>
                  <a:pt x="125578" y="397050"/>
                  <a:pt x="335537" y="64829"/>
                  <a:pt x="403071" y="0"/>
                </a:cubicBezTo>
                <a:cubicBezTo>
                  <a:pt x="474002" y="10063"/>
                  <a:pt x="629868" y="194673"/>
                  <a:pt x="672651" y="341276"/>
                </a:cubicBezTo>
                <a:cubicBezTo>
                  <a:pt x="711468" y="474287"/>
                  <a:pt x="735645" y="643515"/>
                  <a:pt x="634987" y="798357"/>
                </a:cubicBezTo>
                <a:cubicBezTo>
                  <a:pt x="626404" y="791274"/>
                  <a:pt x="187278" y="643597"/>
                  <a:pt x="0" y="572244"/>
                </a:cubicBezTo>
                <a:close/>
              </a:path>
            </a:pathLst>
          </a:cu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050">
              <a:solidFill>
                <a:prstClr val="white"/>
              </a:solidFill>
            </a:endParaRPr>
          </a:p>
        </p:txBody>
      </p:sp>
      <p:sp>
        <p:nvSpPr>
          <p:cNvPr id="103" name="Ellipse 25">
            <a:extLst>
              <a:ext uri="{FF2B5EF4-FFF2-40B4-BE49-F238E27FC236}">
                <a16:creationId xmlns:a16="http://schemas.microsoft.com/office/drawing/2014/main" id="{B807122B-B6DB-2B4D-8C4C-9138A7A75E0A}"/>
              </a:ext>
            </a:extLst>
          </p:cNvPr>
          <p:cNvSpPr/>
          <p:nvPr/>
        </p:nvSpPr>
        <p:spPr>
          <a:xfrm>
            <a:off x="6510137" y="2032574"/>
            <a:ext cx="560657" cy="654897"/>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84221"/>
              <a:gd name="connsiteY0" fmla="*/ 627656 h 1101735"/>
              <a:gd name="connsiteX1" fmla="*/ 873841 w 1084221"/>
              <a:gd name="connsiteY1" fmla="*/ 0 h 1101735"/>
              <a:gd name="connsiteX2" fmla="*/ 1081188 w 1084221"/>
              <a:gd name="connsiteY2" fmla="*/ 611781 h 1101735"/>
              <a:gd name="connsiteX3" fmla="*/ 962748 w 1084221"/>
              <a:gd name="connsiteY3" fmla="*/ 1101735 h 1101735"/>
              <a:gd name="connsiteX4" fmla="*/ 0 w 1084221"/>
              <a:gd name="connsiteY4" fmla="*/ 627656 h 1101735"/>
              <a:gd name="connsiteX0" fmla="*/ 0 w 1081212"/>
              <a:gd name="connsiteY0" fmla="*/ 627656 h 1298019"/>
              <a:gd name="connsiteX1" fmla="*/ 873841 w 1081212"/>
              <a:gd name="connsiteY1" fmla="*/ 0 h 1298019"/>
              <a:gd name="connsiteX2" fmla="*/ 1081188 w 1081212"/>
              <a:gd name="connsiteY2" fmla="*/ 611781 h 1298019"/>
              <a:gd name="connsiteX3" fmla="*/ 859698 w 1081212"/>
              <a:gd name="connsiteY3" fmla="*/ 1298019 h 1298019"/>
              <a:gd name="connsiteX4" fmla="*/ 0 w 1081212"/>
              <a:gd name="connsiteY4" fmla="*/ 627656 h 1298019"/>
              <a:gd name="connsiteX0" fmla="*/ 0 w 1110654"/>
              <a:gd name="connsiteY0" fmla="*/ 657098 h 1298019"/>
              <a:gd name="connsiteX1" fmla="*/ 903283 w 1110654"/>
              <a:gd name="connsiteY1" fmla="*/ 0 h 1298019"/>
              <a:gd name="connsiteX2" fmla="*/ 1110630 w 1110654"/>
              <a:gd name="connsiteY2" fmla="*/ 611781 h 1298019"/>
              <a:gd name="connsiteX3" fmla="*/ 889140 w 1110654"/>
              <a:gd name="connsiteY3" fmla="*/ 1298019 h 1298019"/>
              <a:gd name="connsiteX4" fmla="*/ 0 w 1110654"/>
              <a:gd name="connsiteY4" fmla="*/ 657098 h 1298019"/>
              <a:gd name="connsiteX0" fmla="*/ 0 w 1111231"/>
              <a:gd name="connsiteY0" fmla="*/ 657098 h 1298019"/>
              <a:gd name="connsiteX1" fmla="*/ 903283 w 1111231"/>
              <a:gd name="connsiteY1" fmla="*/ 0 h 1298019"/>
              <a:gd name="connsiteX2" fmla="*/ 1110630 w 1111231"/>
              <a:gd name="connsiteY2" fmla="*/ 611781 h 1298019"/>
              <a:gd name="connsiteX3" fmla="*/ 889140 w 1111231"/>
              <a:gd name="connsiteY3" fmla="*/ 1298019 h 1298019"/>
              <a:gd name="connsiteX4" fmla="*/ 0 w 1111231"/>
              <a:gd name="connsiteY4" fmla="*/ 657098 h 1298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1231" h="1298019">
                <a:moveTo>
                  <a:pt x="0" y="657098"/>
                </a:moveTo>
                <a:lnTo>
                  <a:pt x="903283" y="0"/>
                </a:lnTo>
                <a:cubicBezTo>
                  <a:pt x="946628" y="97923"/>
                  <a:pt x="1122802" y="174625"/>
                  <a:pt x="1110630" y="611781"/>
                </a:cubicBezTo>
                <a:cubicBezTo>
                  <a:pt x="1098458" y="1048937"/>
                  <a:pt x="982943" y="1147066"/>
                  <a:pt x="889140" y="1298019"/>
                </a:cubicBezTo>
                <a:lnTo>
                  <a:pt x="0" y="657098"/>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050">
              <a:solidFill>
                <a:prstClr val="white"/>
              </a:solidFill>
            </a:endParaRPr>
          </a:p>
        </p:txBody>
      </p:sp>
      <p:cxnSp>
        <p:nvCxnSpPr>
          <p:cNvPr id="104" name="Connecteur droit 103">
            <a:extLst>
              <a:ext uri="{FF2B5EF4-FFF2-40B4-BE49-F238E27FC236}">
                <a16:creationId xmlns:a16="http://schemas.microsoft.com/office/drawing/2014/main" id="{5C4E2A32-F1C0-5848-AC0E-DA9724C1AD33}"/>
              </a:ext>
            </a:extLst>
          </p:cNvPr>
          <p:cNvCxnSpPr>
            <a:cxnSpLocks/>
            <a:stCxn id="103" idx="1"/>
          </p:cNvCxnSpPr>
          <p:nvPr/>
        </p:nvCxnSpPr>
        <p:spPr>
          <a:xfrm flipV="1">
            <a:off x="6965877" y="2002632"/>
            <a:ext cx="1106561" cy="29942"/>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105" name="Connecteur droit 104">
            <a:extLst>
              <a:ext uri="{FF2B5EF4-FFF2-40B4-BE49-F238E27FC236}">
                <a16:creationId xmlns:a16="http://schemas.microsoft.com/office/drawing/2014/main" id="{7B365E1B-CA1B-2946-9221-B4D4BDA433FC}"/>
              </a:ext>
            </a:extLst>
          </p:cNvPr>
          <p:cNvCxnSpPr>
            <a:cxnSpLocks/>
            <a:stCxn id="103" idx="3"/>
            <a:endCxn id="101" idx="5"/>
          </p:cNvCxnSpPr>
          <p:nvPr/>
        </p:nvCxnSpPr>
        <p:spPr>
          <a:xfrm>
            <a:off x="6958741" y="2687470"/>
            <a:ext cx="1012596" cy="23444"/>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107" name="ZoneTexte 106">
            <a:extLst>
              <a:ext uri="{FF2B5EF4-FFF2-40B4-BE49-F238E27FC236}">
                <a16:creationId xmlns:a16="http://schemas.microsoft.com/office/drawing/2014/main" id="{424AD846-E3AF-8044-A524-EC37B333419B}"/>
              </a:ext>
            </a:extLst>
          </p:cNvPr>
          <p:cNvSpPr txBox="1"/>
          <p:nvPr/>
        </p:nvSpPr>
        <p:spPr>
          <a:xfrm>
            <a:off x="7842392" y="1723939"/>
            <a:ext cx="730872" cy="219291"/>
          </a:xfrm>
          <a:prstGeom prst="rect">
            <a:avLst/>
          </a:prstGeom>
          <a:noFill/>
        </p:spPr>
        <p:txBody>
          <a:bodyPr wrap="square" rtlCol="0">
            <a:spAutoFit/>
          </a:bodyPr>
          <a:lstStyle/>
          <a:p>
            <a:pPr algn="ctr" defTabSz="685800"/>
            <a:r>
              <a:rPr lang="fr-FR" sz="825" dirty="0">
                <a:solidFill>
                  <a:prstClr val="white">
                    <a:lumMod val="50000"/>
                  </a:prstClr>
                </a:solidFill>
              </a:rPr>
              <a:t>P=0,0001</a:t>
            </a:r>
          </a:p>
        </p:txBody>
      </p:sp>
      <p:sp>
        <p:nvSpPr>
          <p:cNvPr id="108" name="ZoneTexte 107">
            <a:extLst>
              <a:ext uri="{FF2B5EF4-FFF2-40B4-BE49-F238E27FC236}">
                <a16:creationId xmlns:a16="http://schemas.microsoft.com/office/drawing/2014/main" id="{98151C72-ADF1-2146-8A64-FEC519C7DE23}"/>
              </a:ext>
            </a:extLst>
          </p:cNvPr>
          <p:cNvSpPr txBox="1"/>
          <p:nvPr/>
        </p:nvSpPr>
        <p:spPr>
          <a:xfrm>
            <a:off x="5958194" y="1916145"/>
            <a:ext cx="862857" cy="438582"/>
          </a:xfrm>
          <a:prstGeom prst="rect">
            <a:avLst/>
          </a:prstGeom>
          <a:noFill/>
        </p:spPr>
        <p:txBody>
          <a:bodyPr wrap="square" rtlCol="0">
            <a:spAutoFit/>
          </a:bodyPr>
          <a:lstStyle/>
          <a:p>
            <a:pPr algn="ctr" defTabSz="685800"/>
            <a:r>
              <a:rPr lang="fr-FR" sz="750" b="1" dirty="0">
                <a:solidFill>
                  <a:prstClr val="white"/>
                </a:solidFill>
              </a:rPr>
              <a:t>CONCORDANCE</a:t>
            </a:r>
          </a:p>
          <a:p>
            <a:pPr algn="ctr" defTabSz="685800"/>
            <a:r>
              <a:rPr lang="fr-FR" sz="750" b="1" dirty="0">
                <a:solidFill>
                  <a:prstClr val="white"/>
                </a:solidFill>
              </a:rPr>
              <a:t>80,1%</a:t>
            </a:r>
          </a:p>
          <a:p>
            <a:pPr algn="ctr" defTabSz="685800"/>
            <a:r>
              <a:rPr lang="fr-FR" sz="750" b="1" dirty="0">
                <a:solidFill>
                  <a:prstClr val="white"/>
                </a:solidFill>
              </a:rPr>
              <a:t>(580)</a:t>
            </a:r>
          </a:p>
        </p:txBody>
      </p:sp>
      <p:sp>
        <p:nvSpPr>
          <p:cNvPr id="109" name="ZoneTexte 108">
            <a:extLst>
              <a:ext uri="{FF2B5EF4-FFF2-40B4-BE49-F238E27FC236}">
                <a16:creationId xmlns:a16="http://schemas.microsoft.com/office/drawing/2014/main" id="{3F3A598A-2BFB-E549-AE86-010F5F3F77A1}"/>
              </a:ext>
            </a:extLst>
          </p:cNvPr>
          <p:cNvSpPr txBox="1"/>
          <p:nvPr/>
        </p:nvSpPr>
        <p:spPr>
          <a:xfrm>
            <a:off x="6037328" y="2537129"/>
            <a:ext cx="428259" cy="323165"/>
          </a:xfrm>
          <a:prstGeom prst="rect">
            <a:avLst/>
          </a:prstGeom>
          <a:noFill/>
        </p:spPr>
        <p:txBody>
          <a:bodyPr wrap="square" rtlCol="0">
            <a:spAutoFit/>
          </a:bodyPr>
          <a:lstStyle/>
          <a:p>
            <a:pPr algn="ctr" defTabSz="685800"/>
            <a:r>
              <a:rPr lang="fr-FR" sz="750" b="1" dirty="0">
                <a:solidFill>
                  <a:prstClr val="white"/>
                </a:solidFill>
              </a:rPr>
              <a:t>HR+</a:t>
            </a:r>
          </a:p>
          <a:p>
            <a:pPr algn="ctr" defTabSz="685800"/>
            <a:r>
              <a:rPr lang="fr-FR" sz="750" b="1" dirty="0">
                <a:solidFill>
                  <a:prstClr val="white"/>
                </a:solidFill>
              </a:rPr>
              <a:t>64,6%</a:t>
            </a:r>
          </a:p>
        </p:txBody>
      </p:sp>
      <p:sp>
        <p:nvSpPr>
          <p:cNvPr id="110" name="ZoneTexte 109">
            <a:extLst>
              <a:ext uri="{FF2B5EF4-FFF2-40B4-BE49-F238E27FC236}">
                <a16:creationId xmlns:a16="http://schemas.microsoft.com/office/drawing/2014/main" id="{64208068-CA4A-9148-96B9-97B91FC01818}"/>
              </a:ext>
            </a:extLst>
          </p:cNvPr>
          <p:cNvSpPr txBox="1"/>
          <p:nvPr/>
        </p:nvSpPr>
        <p:spPr>
          <a:xfrm>
            <a:off x="6410217" y="2537129"/>
            <a:ext cx="428259" cy="323165"/>
          </a:xfrm>
          <a:prstGeom prst="rect">
            <a:avLst/>
          </a:prstGeom>
          <a:noFill/>
        </p:spPr>
        <p:txBody>
          <a:bodyPr wrap="square" rtlCol="0">
            <a:spAutoFit/>
          </a:bodyPr>
          <a:lstStyle/>
          <a:p>
            <a:pPr algn="ctr" defTabSz="685800"/>
            <a:r>
              <a:rPr lang="fr-FR" sz="750" b="1" dirty="0">
                <a:solidFill>
                  <a:prstClr val="white"/>
                </a:solidFill>
              </a:rPr>
              <a:t>HR-</a:t>
            </a:r>
          </a:p>
          <a:p>
            <a:pPr algn="ctr" defTabSz="685800"/>
            <a:r>
              <a:rPr lang="fr-FR" sz="750" b="1" dirty="0">
                <a:solidFill>
                  <a:prstClr val="white"/>
                </a:solidFill>
              </a:rPr>
              <a:t>15,5%</a:t>
            </a:r>
          </a:p>
        </p:txBody>
      </p:sp>
      <p:sp>
        <p:nvSpPr>
          <p:cNvPr id="111" name="ZoneTexte 110">
            <a:extLst>
              <a:ext uri="{FF2B5EF4-FFF2-40B4-BE49-F238E27FC236}">
                <a16:creationId xmlns:a16="http://schemas.microsoft.com/office/drawing/2014/main" id="{3BF853E8-F270-BC4F-A586-BCDB27FED1C5}"/>
              </a:ext>
            </a:extLst>
          </p:cNvPr>
          <p:cNvSpPr txBox="1"/>
          <p:nvPr/>
        </p:nvSpPr>
        <p:spPr>
          <a:xfrm>
            <a:off x="6952101" y="2236903"/>
            <a:ext cx="862857" cy="438582"/>
          </a:xfrm>
          <a:prstGeom prst="rect">
            <a:avLst/>
          </a:prstGeom>
          <a:noFill/>
        </p:spPr>
        <p:txBody>
          <a:bodyPr wrap="square" rtlCol="0">
            <a:spAutoFit/>
          </a:bodyPr>
          <a:lstStyle/>
          <a:p>
            <a:pPr algn="ctr" defTabSz="685800"/>
            <a:r>
              <a:rPr lang="fr-FR" sz="750" b="1" dirty="0">
                <a:solidFill>
                  <a:srgbClr val="CC3300"/>
                </a:solidFill>
              </a:rPr>
              <a:t>DISCORDANCE</a:t>
            </a:r>
          </a:p>
          <a:p>
            <a:pPr algn="ctr" defTabSz="685800"/>
            <a:r>
              <a:rPr lang="fr-FR" sz="750" b="1" dirty="0">
                <a:solidFill>
                  <a:srgbClr val="CC3300"/>
                </a:solidFill>
              </a:rPr>
              <a:t>19,9%</a:t>
            </a:r>
          </a:p>
          <a:p>
            <a:pPr algn="ctr" defTabSz="685800"/>
            <a:r>
              <a:rPr lang="fr-FR" sz="750" b="1" dirty="0">
                <a:solidFill>
                  <a:prstClr val="black"/>
                </a:solidFill>
              </a:rPr>
              <a:t>(144)</a:t>
            </a:r>
          </a:p>
        </p:txBody>
      </p:sp>
      <p:grpSp>
        <p:nvGrpSpPr>
          <p:cNvPr id="120" name="Groupe 119">
            <a:extLst>
              <a:ext uri="{FF2B5EF4-FFF2-40B4-BE49-F238E27FC236}">
                <a16:creationId xmlns:a16="http://schemas.microsoft.com/office/drawing/2014/main" id="{6DC325E6-61B5-FD49-A16C-E90EB977FB3A}"/>
              </a:ext>
            </a:extLst>
          </p:cNvPr>
          <p:cNvGrpSpPr>
            <a:grpSpLocks noChangeAspect="1"/>
          </p:cNvGrpSpPr>
          <p:nvPr/>
        </p:nvGrpSpPr>
        <p:grpSpPr>
          <a:xfrm>
            <a:off x="5867032" y="3111810"/>
            <a:ext cx="2706232" cy="1180846"/>
            <a:chOff x="7017555" y="3083208"/>
            <a:chExt cx="5363798" cy="2340459"/>
          </a:xfrm>
        </p:grpSpPr>
        <p:sp>
          <p:nvSpPr>
            <p:cNvPr id="121" name="Ellipse 12">
              <a:extLst>
                <a:ext uri="{FF2B5EF4-FFF2-40B4-BE49-F238E27FC236}">
                  <a16:creationId xmlns:a16="http://schemas.microsoft.com/office/drawing/2014/main" id="{C3965C9E-D960-3B42-91CC-86DB06646D35}"/>
                </a:ext>
              </a:extLst>
            </p:cNvPr>
            <p:cNvSpPr/>
            <p:nvPr/>
          </p:nvSpPr>
          <p:spPr>
            <a:xfrm>
              <a:off x="7017555" y="3242246"/>
              <a:ext cx="2110481" cy="2181421"/>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9 w 2068865"/>
                <a:gd name="connsiteY0" fmla="*/ 1122856 h 2222858"/>
                <a:gd name="connsiteX1" fmla="*/ 1044730 w 2068865"/>
                <a:gd name="connsiteY1" fmla="*/ 17855 h 2222858"/>
                <a:gd name="connsiteX2" fmla="*/ 1999702 w 2068865"/>
                <a:gd name="connsiteY2" fmla="*/ 518174 h 2222858"/>
                <a:gd name="connsiteX3" fmla="*/ 1114751 w 2068865"/>
                <a:gd name="connsiteY3" fmla="*/ 1122856 h 2222858"/>
                <a:gd name="connsiteX4" fmla="*/ 2068517 w 2068865"/>
                <a:gd name="connsiteY4" fmla="*/ 1625592 h 2222858"/>
                <a:gd name="connsiteX5" fmla="*/ 1099996 w 2068865"/>
                <a:gd name="connsiteY5" fmla="*/ 2222833 h 2222858"/>
                <a:gd name="connsiteX6" fmla="*/ 19 w 2068865"/>
                <a:gd name="connsiteY6" fmla="*/ 1122856 h 2222858"/>
                <a:gd name="connsiteX0" fmla="*/ 19 w 1999766"/>
                <a:gd name="connsiteY0" fmla="*/ 1122857 h 2246697"/>
                <a:gd name="connsiteX1" fmla="*/ 1044730 w 1999766"/>
                <a:gd name="connsiteY1" fmla="*/ 17856 h 2246697"/>
                <a:gd name="connsiteX2" fmla="*/ 1999702 w 1999766"/>
                <a:gd name="connsiteY2" fmla="*/ 518175 h 2246697"/>
                <a:gd name="connsiteX3" fmla="*/ 1114751 w 1999766"/>
                <a:gd name="connsiteY3" fmla="*/ 1122857 h 2246697"/>
                <a:gd name="connsiteX4" fmla="*/ 1990003 w 1999766"/>
                <a:gd name="connsiteY4" fmla="*/ 1777714 h 2246697"/>
                <a:gd name="connsiteX5" fmla="*/ 1099996 w 1999766"/>
                <a:gd name="connsiteY5" fmla="*/ 2222834 h 2246697"/>
                <a:gd name="connsiteX6" fmla="*/ 19 w 1999766"/>
                <a:gd name="connsiteY6" fmla="*/ 1122857 h 2246697"/>
                <a:gd name="connsiteX0" fmla="*/ 19 w 1999766"/>
                <a:gd name="connsiteY0" fmla="*/ 1122857 h 2222838"/>
                <a:gd name="connsiteX1" fmla="*/ 1044730 w 1999766"/>
                <a:gd name="connsiteY1" fmla="*/ 17856 h 2222838"/>
                <a:gd name="connsiteX2" fmla="*/ 1999702 w 1999766"/>
                <a:gd name="connsiteY2" fmla="*/ 518175 h 2222838"/>
                <a:gd name="connsiteX3" fmla="*/ 1114751 w 1999766"/>
                <a:gd name="connsiteY3" fmla="*/ 1122857 h 2222838"/>
                <a:gd name="connsiteX4" fmla="*/ 1990003 w 1999766"/>
                <a:gd name="connsiteY4" fmla="*/ 1777714 h 2222838"/>
                <a:gd name="connsiteX5" fmla="*/ 1099996 w 1999766"/>
                <a:gd name="connsiteY5" fmla="*/ 2222834 h 2222838"/>
                <a:gd name="connsiteX6" fmla="*/ 19 w 1999766"/>
                <a:gd name="connsiteY6" fmla="*/ 1122857 h 2222838"/>
                <a:gd name="connsiteX0" fmla="*/ 23 w 1999770"/>
                <a:gd name="connsiteY0" fmla="*/ 1116371 h 2216354"/>
                <a:gd name="connsiteX1" fmla="*/ 1044734 w 1999770"/>
                <a:gd name="connsiteY1" fmla="*/ 11370 h 2216354"/>
                <a:gd name="connsiteX2" fmla="*/ 1999706 w 1999770"/>
                <a:gd name="connsiteY2" fmla="*/ 511689 h 2216354"/>
                <a:gd name="connsiteX3" fmla="*/ 1114755 w 1999770"/>
                <a:gd name="connsiteY3" fmla="*/ 1116371 h 2216354"/>
                <a:gd name="connsiteX4" fmla="*/ 1990007 w 1999770"/>
                <a:gd name="connsiteY4" fmla="*/ 1771228 h 2216354"/>
                <a:gd name="connsiteX5" fmla="*/ 1100000 w 1999770"/>
                <a:gd name="connsiteY5" fmla="*/ 2216348 h 2216354"/>
                <a:gd name="connsiteX6" fmla="*/ 23 w 1999770"/>
                <a:gd name="connsiteY6" fmla="*/ 1116371 h 2216354"/>
                <a:gd name="connsiteX0" fmla="*/ 24 w 1999771"/>
                <a:gd name="connsiteY0" fmla="*/ 1106872 h 2206854"/>
                <a:gd name="connsiteX1" fmla="*/ 1044735 w 1999771"/>
                <a:gd name="connsiteY1" fmla="*/ 1871 h 2206854"/>
                <a:gd name="connsiteX2" fmla="*/ 1999707 w 1999771"/>
                <a:gd name="connsiteY2" fmla="*/ 502190 h 2206854"/>
                <a:gd name="connsiteX3" fmla="*/ 1114756 w 1999771"/>
                <a:gd name="connsiteY3" fmla="*/ 1106872 h 2206854"/>
                <a:gd name="connsiteX4" fmla="*/ 1990008 w 1999771"/>
                <a:gd name="connsiteY4" fmla="*/ 1761729 h 2206854"/>
                <a:gd name="connsiteX5" fmla="*/ 1100001 w 1999771"/>
                <a:gd name="connsiteY5" fmla="*/ 2206849 h 2206854"/>
                <a:gd name="connsiteX6" fmla="*/ 24 w 1999771"/>
                <a:gd name="connsiteY6" fmla="*/ 1106872 h 2206854"/>
                <a:gd name="connsiteX0" fmla="*/ 24 w 1999771"/>
                <a:gd name="connsiteY0" fmla="*/ 1105021 h 2205003"/>
                <a:gd name="connsiteX1" fmla="*/ 1044735 w 1999771"/>
                <a:gd name="connsiteY1" fmla="*/ 20 h 2205003"/>
                <a:gd name="connsiteX2" fmla="*/ 1999707 w 1999771"/>
                <a:gd name="connsiteY2" fmla="*/ 500339 h 2205003"/>
                <a:gd name="connsiteX3" fmla="*/ 1114756 w 1999771"/>
                <a:gd name="connsiteY3" fmla="*/ 1105021 h 2205003"/>
                <a:gd name="connsiteX4" fmla="*/ 1990008 w 1999771"/>
                <a:gd name="connsiteY4" fmla="*/ 1759878 h 2205003"/>
                <a:gd name="connsiteX5" fmla="*/ 1100001 w 1999771"/>
                <a:gd name="connsiteY5" fmla="*/ 2204998 h 2205003"/>
                <a:gd name="connsiteX6" fmla="*/ 24 w 1999771"/>
                <a:gd name="connsiteY6" fmla="*/ 1105021 h 2205003"/>
                <a:gd name="connsiteX0" fmla="*/ 20 w 2053739"/>
                <a:gd name="connsiteY0" fmla="*/ 1126089 h 2226071"/>
                <a:gd name="connsiteX1" fmla="*/ 1044731 w 2053739"/>
                <a:gd name="connsiteY1" fmla="*/ 21088 h 2226071"/>
                <a:gd name="connsiteX2" fmla="*/ 2053680 w 2053739"/>
                <a:gd name="connsiteY2" fmla="*/ 487058 h 2226071"/>
                <a:gd name="connsiteX3" fmla="*/ 1114752 w 2053739"/>
                <a:gd name="connsiteY3" fmla="*/ 1126089 h 2226071"/>
                <a:gd name="connsiteX4" fmla="*/ 1990004 w 2053739"/>
                <a:gd name="connsiteY4" fmla="*/ 1780946 h 2226071"/>
                <a:gd name="connsiteX5" fmla="*/ 1099997 w 2053739"/>
                <a:gd name="connsiteY5" fmla="*/ 2226066 h 2226071"/>
                <a:gd name="connsiteX6" fmla="*/ 20 w 2053739"/>
                <a:gd name="connsiteY6" fmla="*/ 1126089 h 2226071"/>
                <a:gd name="connsiteX0" fmla="*/ 21 w 2053740"/>
                <a:gd name="connsiteY0" fmla="*/ 1106009 h 2205991"/>
                <a:gd name="connsiteX1" fmla="*/ 1044732 w 2053740"/>
                <a:gd name="connsiteY1" fmla="*/ 1008 h 2205991"/>
                <a:gd name="connsiteX2" fmla="*/ 2053681 w 2053740"/>
                <a:gd name="connsiteY2" fmla="*/ 466978 h 2205991"/>
                <a:gd name="connsiteX3" fmla="*/ 1114753 w 2053740"/>
                <a:gd name="connsiteY3" fmla="*/ 1106009 h 2205991"/>
                <a:gd name="connsiteX4" fmla="*/ 1990005 w 2053740"/>
                <a:gd name="connsiteY4" fmla="*/ 1760866 h 2205991"/>
                <a:gd name="connsiteX5" fmla="*/ 1099998 w 2053740"/>
                <a:gd name="connsiteY5" fmla="*/ 2205986 h 2205991"/>
                <a:gd name="connsiteX6" fmla="*/ 21 w 2053740"/>
                <a:gd name="connsiteY6" fmla="*/ 1106009 h 2205991"/>
                <a:gd name="connsiteX0" fmla="*/ 21 w 2053740"/>
                <a:gd name="connsiteY0" fmla="*/ 1106009 h 2233459"/>
                <a:gd name="connsiteX1" fmla="*/ 1044732 w 2053740"/>
                <a:gd name="connsiteY1" fmla="*/ 1008 h 2233459"/>
                <a:gd name="connsiteX2" fmla="*/ 2053681 w 2053740"/>
                <a:gd name="connsiteY2" fmla="*/ 466978 h 2233459"/>
                <a:gd name="connsiteX3" fmla="*/ 1114753 w 2053740"/>
                <a:gd name="connsiteY3" fmla="*/ 1106009 h 2233459"/>
                <a:gd name="connsiteX4" fmla="*/ 2048891 w 2053740"/>
                <a:gd name="connsiteY4" fmla="*/ 1790307 h 2233459"/>
                <a:gd name="connsiteX5" fmla="*/ 1099998 w 2053740"/>
                <a:gd name="connsiteY5" fmla="*/ 2205986 h 2233459"/>
                <a:gd name="connsiteX6" fmla="*/ 21 w 2053740"/>
                <a:gd name="connsiteY6" fmla="*/ 1106009 h 2233459"/>
                <a:gd name="connsiteX0" fmla="*/ 21 w 2053740"/>
                <a:gd name="connsiteY0" fmla="*/ 1106009 h 2206161"/>
                <a:gd name="connsiteX1" fmla="*/ 1044732 w 2053740"/>
                <a:gd name="connsiteY1" fmla="*/ 1008 h 2206161"/>
                <a:gd name="connsiteX2" fmla="*/ 2053681 w 2053740"/>
                <a:gd name="connsiteY2" fmla="*/ 466978 h 2206161"/>
                <a:gd name="connsiteX3" fmla="*/ 1114753 w 2053740"/>
                <a:gd name="connsiteY3" fmla="*/ 1106009 h 2206161"/>
                <a:gd name="connsiteX4" fmla="*/ 2048891 w 2053740"/>
                <a:gd name="connsiteY4" fmla="*/ 1790307 h 2206161"/>
                <a:gd name="connsiteX5" fmla="*/ 1099998 w 2053740"/>
                <a:gd name="connsiteY5" fmla="*/ 2205986 h 2206161"/>
                <a:gd name="connsiteX6" fmla="*/ 21 w 2053740"/>
                <a:gd name="connsiteY6" fmla="*/ 1106009 h 2206161"/>
                <a:gd name="connsiteX0" fmla="*/ 21 w 2053740"/>
                <a:gd name="connsiteY0" fmla="*/ 1106009 h 2211625"/>
                <a:gd name="connsiteX1" fmla="*/ 1044732 w 2053740"/>
                <a:gd name="connsiteY1" fmla="*/ 1008 h 2211625"/>
                <a:gd name="connsiteX2" fmla="*/ 2053681 w 2053740"/>
                <a:gd name="connsiteY2" fmla="*/ 466978 h 2211625"/>
                <a:gd name="connsiteX3" fmla="*/ 1114753 w 2053740"/>
                <a:gd name="connsiteY3" fmla="*/ 1106009 h 2211625"/>
                <a:gd name="connsiteX4" fmla="*/ 2048891 w 2053740"/>
                <a:gd name="connsiteY4" fmla="*/ 1790307 h 2211625"/>
                <a:gd name="connsiteX5" fmla="*/ 1099998 w 2053740"/>
                <a:gd name="connsiteY5" fmla="*/ 2205986 h 2211625"/>
                <a:gd name="connsiteX6" fmla="*/ 21 w 2053740"/>
                <a:gd name="connsiteY6" fmla="*/ 1106009 h 2211625"/>
                <a:gd name="connsiteX0" fmla="*/ 21 w 2053740"/>
                <a:gd name="connsiteY0" fmla="*/ 1106009 h 2206257"/>
                <a:gd name="connsiteX1" fmla="*/ 1044732 w 2053740"/>
                <a:gd name="connsiteY1" fmla="*/ 1008 h 2206257"/>
                <a:gd name="connsiteX2" fmla="*/ 2053681 w 2053740"/>
                <a:gd name="connsiteY2" fmla="*/ 466978 h 2206257"/>
                <a:gd name="connsiteX3" fmla="*/ 1114753 w 2053740"/>
                <a:gd name="connsiteY3" fmla="*/ 1106009 h 2206257"/>
                <a:gd name="connsiteX4" fmla="*/ 2048891 w 2053740"/>
                <a:gd name="connsiteY4" fmla="*/ 1790307 h 2206257"/>
                <a:gd name="connsiteX5" fmla="*/ 1099998 w 2053740"/>
                <a:gd name="connsiteY5" fmla="*/ 2205986 h 2206257"/>
                <a:gd name="connsiteX6" fmla="*/ 21 w 2053740"/>
                <a:gd name="connsiteY6" fmla="*/ 1106009 h 2206257"/>
                <a:gd name="connsiteX0" fmla="*/ 21 w 2053740"/>
                <a:gd name="connsiteY0" fmla="*/ 1106009 h 2206257"/>
                <a:gd name="connsiteX1" fmla="*/ 1044732 w 2053740"/>
                <a:gd name="connsiteY1" fmla="*/ 1008 h 2206257"/>
                <a:gd name="connsiteX2" fmla="*/ 2053681 w 2053740"/>
                <a:gd name="connsiteY2" fmla="*/ 466978 h 2206257"/>
                <a:gd name="connsiteX3" fmla="*/ 1114753 w 2053740"/>
                <a:gd name="connsiteY3" fmla="*/ 1106009 h 2206257"/>
                <a:gd name="connsiteX4" fmla="*/ 2048891 w 2053740"/>
                <a:gd name="connsiteY4" fmla="*/ 1790307 h 2206257"/>
                <a:gd name="connsiteX5" fmla="*/ 1099998 w 2053740"/>
                <a:gd name="connsiteY5" fmla="*/ 2205986 h 2206257"/>
                <a:gd name="connsiteX6" fmla="*/ 21 w 2053740"/>
                <a:gd name="connsiteY6" fmla="*/ 1106009 h 2206257"/>
                <a:gd name="connsiteX0" fmla="*/ 20 w 2110370"/>
                <a:gd name="connsiteY0" fmla="*/ 1108995 h 2209243"/>
                <a:gd name="connsiteX1" fmla="*/ 1044731 w 2110370"/>
                <a:gd name="connsiteY1" fmla="*/ 3994 h 2209243"/>
                <a:gd name="connsiteX2" fmla="*/ 2110316 w 2110370"/>
                <a:gd name="connsiteY2" fmla="*/ 767304 h 2209243"/>
                <a:gd name="connsiteX3" fmla="*/ 1114752 w 2110370"/>
                <a:gd name="connsiteY3" fmla="*/ 1108995 h 2209243"/>
                <a:gd name="connsiteX4" fmla="*/ 2048890 w 2110370"/>
                <a:gd name="connsiteY4" fmla="*/ 1793293 h 2209243"/>
                <a:gd name="connsiteX5" fmla="*/ 1099997 w 2110370"/>
                <a:gd name="connsiteY5" fmla="*/ 2208972 h 2209243"/>
                <a:gd name="connsiteX6" fmla="*/ 20 w 2110370"/>
                <a:gd name="connsiteY6" fmla="*/ 1108995 h 2209243"/>
                <a:gd name="connsiteX0" fmla="*/ 19 w 2110572"/>
                <a:gd name="connsiteY0" fmla="*/ 1108996 h 2213118"/>
                <a:gd name="connsiteX1" fmla="*/ 1044730 w 2110572"/>
                <a:gd name="connsiteY1" fmla="*/ 3995 h 2213118"/>
                <a:gd name="connsiteX2" fmla="*/ 2110315 w 2110572"/>
                <a:gd name="connsiteY2" fmla="*/ 767305 h 2213118"/>
                <a:gd name="connsiteX3" fmla="*/ 1114751 w 2110572"/>
                <a:gd name="connsiteY3" fmla="*/ 1108996 h 2213118"/>
                <a:gd name="connsiteX4" fmla="*/ 2110246 w 2110572"/>
                <a:gd name="connsiteY4" fmla="*/ 1477077 h 2213118"/>
                <a:gd name="connsiteX5" fmla="*/ 1099996 w 2110572"/>
                <a:gd name="connsiteY5" fmla="*/ 2208973 h 2213118"/>
                <a:gd name="connsiteX6" fmla="*/ 19 w 2110572"/>
                <a:gd name="connsiteY6" fmla="*/ 1108996 h 2213118"/>
                <a:gd name="connsiteX0" fmla="*/ 19 w 2110573"/>
                <a:gd name="connsiteY0" fmla="*/ 1108996 h 2209085"/>
                <a:gd name="connsiteX1" fmla="*/ 1044730 w 2110573"/>
                <a:gd name="connsiteY1" fmla="*/ 3995 h 2209085"/>
                <a:gd name="connsiteX2" fmla="*/ 2110315 w 2110573"/>
                <a:gd name="connsiteY2" fmla="*/ 767305 h 2209085"/>
                <a:gd name="connsiteX3" fmla="*/ 1114751 w 2110573"/>
                <a:gd name="connsiteY3" fmla="*/ 1108996 h 2209085"/>
                <a:gd name="connsiteX4" fmla="*/ 2110246 w 2110573"/>
                <a:gd name="connsiteY4" fmla="*/ 1477077 h 2209085"/>
                <a:gd name="connsiteX5" fmla="*/ 1099996 w 2110573"/>
                <a:gd name="connsiteY5" fmla="*/ 2208973 h 2209085"/>
                <a:gd name="connsiteX6" fmla="*/ 19 w 2110573"/>
                <a:gd name="connsiteY6" fmla="*/ 1108996 h 2209085"/>
                <a:gd name="connsiteX0" fmla="*/ 23 w 2110577"/>
                <a:gd name="connsiteY0" fmla="*/ 1105002 h 2205091"/>
                <a:gd name="connsiteX1" fmla="*/ 1044734 w 2110577"/>
                <a:gd name="connsiteY1" fmla="*/ 1 h 2205091"/>
                <a:gd name="connsiteX2" fmla="*/ 2110319 w 2110577"/>
                <a:gd name="connsiteY2" fmla="*/ 763311 h 2205091"/>
                <a:gd name="connsiteX3" fmla="*/ 1114755 w 2110577"/>
                <a:gd name="connsiteY3" fmla="*/ 1105002 h 2205091"/>
                <a:gd name="connsiteX4" fmla="*/ 2110250 w 2110577"/>
                <a:gd name="connsiteY4" fmla="*/ 1473083 h 2205091"/>
                <a:gd name="connsiteX5" fmla="*/ 1100000 w 2110577"/>
                <a:gd name="connsiteY5" fmla="*/ 2204979 h 2205091"/>
                <a:gd name="connsiteX6" fmla="*/ 23 w 2110577"/>
                <a:gd name="connsiteY6" fmla="*/ 1105002 h 2205091"/>
                <a:gd name="connsiteX0" fmla="*/ 19 w 2110573"/>
                <a:gd name="connsiteY0" fmla="*/ 1081404 h 2181493"/>
                <a:gd name="connsiteX1" fmla="*/ 1077767 w 2110573"/>
                <a:gd name="connsiteY1" fmla="*/ 2 h 2181493"/>
                <a:gd name="connsiteX2" fmla="*/ 2110315 w 2110573"/>
                <a:gd name="connsiteY2" fmla="*/ 739713 h 2181493"/>
                <a:gd name="connsiteX3" fmla="*/ 1114751 w 2110573"/>
                <a:gd name="connsiteY3" fmla="*/ 1081404 h 2181493"/>
                <a:gd name="connsiteX4" fmla="*/ 2110246 w 2110573"/>
                <a:gd name="connsiteY4" fmla="*/ 1449485 h 2181493"/>
                <a:gd name="connsiteX5" fmla="*/ 1099996 w 2110573"/>
                <a:gd name="connsiteY5" fmla="*/ 2181381 h 2181493"/>
                <a:gd name="connsiteX6" fmla="*/ 19 w 2110573"/>
                <a:gd name="connsiteY6" fmla="*/ 1081404 h 2181493"/>
                <a:gd name="connsiteX0" fmla="*/ 25 w 2110579"/>
                <a:gd name="connsiteY0" fmla="*/ 1081440 h 2181529"/>
                <a:gd name="connsiteX1" fmla="*/ 1077773 w 2110579"/>
                <a:gd name="connsiteY1" fmla="*/ 38 h 2181529"/>
                <a:gd name="connsiteX2" fmla="*/ 2110321 w 2110579"/>
                <a:gd name="connsiteY2" fmla="*/ 739749 h 2181529"/>
                <a:gd name="connsiteX3" fmla="*/ 1114757 w 2110579"/>
                <a:gd name="connsiteY3" fmla="*/ 1081440 h 2181529"/>
                <a:gd name="connsiteX4" fmla="*/ 2110252 w 2110579"/>
                <a:gd name="connsiteY4" fmla="*/ 1449521 h 2181529"/>
                <a:gd name="connsiteX5" fmla="*/ 1100002 w 2110579"/>
                <a:gd name="connsiteY5" fmla="*/ 2181417 h 2181529"/>
                <a:gd name="connsiteX6" fmla="*/ 25 w 2110579"/>
                <a:gd name="connsiteY6" fmla="*/ 1081440 h 2181529"/>
                <a:gd name="connsiteX0" fmla="*/ 129 w 2110683"/>
                <a:gd name="connsiteY0" fmla="*/ 1081440 h 2181529"/>
                <a:gd name="connsiteX1" fmla="*/ 1077877 w 2110683"/>
                <a:gd name="connsiteY1" fmla="*/ 38 h 2181529"/>
                <a:gd name="connsiteX2" fmla="*/ 2110425 w 2110683"/>
                <a:gd name="connsiteY2" fmla="*/ 739749 h 2181529"/>
                <a:gd name="connsiteX3" fmla="*/ 1114861 w 2110683"/>
                <a:gd name="connsiteY3" fmla="*/ 1081440 h 2181529"/>
                <a:gd name="connsiteX4" fmla="*/ 2110356 w 2110683"/>
                <a:gd name="connsiteY4" fmla="*/ 1449521 h 2181529"/>
                <a:gd name="connsiteX5" fmla="*/ 1100106 w 2110683"/>
                <a:gd name="connsiteY5" fmla="*/ 2181417 h 2181529"/>
                <a:gd name="connsiteX6" fmla="*/ 129 w 2110683"/>
                <a:gd name="connsiteY6" fmla="*/ 1081440 h 2181529"/>
                <a:gd name="connsiteX0" fmla="*/ 129 w 2110683"/>
                <a:gd name="connsiteY0" fmla="*/ 1081440 h 2181529"/>
                <a:gd name="connsiteX1" fmla="*/ 1077877 w 2110683"/>
                <a:gd name="connsiteY1" fmla="*/ 38 h 2181529"/>
                <a:gd name="connsiteX2" fmla="*/ 2110425 w 2110683"/>
                <a:gd name="connsiteY2" fmla="*/ 739749 h 2181529"/>
                <a:gd name="connsiteX3" fmla="*/ 1114861 w 2110683"/>
                <a:gd name="connsiteY3" fmla="*/ 1081440 h 2181529"/>
                <a:gd name="connsiteX4" fmla="*/ 2110356 w 2110683"/>
                <a:gd name="connsiteY4" fmla="*/ 1449521 h 2181529"/>
                <a:gd name="connsiteX5" fmla="*/ 1100106 w 2110683"/>
                <a:gd name="connsiteY5" fmla="*/ 2181417 h 2181529"/>
                <a:gd name="connsiteX6" fmla="*/ 129 w 2110683"/>
                <a:gd name="connsiteY6" fmla="*/ 1081440 h 2181529"/>
                <a:gd name="connsiteX0" fmla="*/ 129 w 2110693"/>
                <a:gd name="connsiteY0" fmla="*/ 1081440 h 2181529"/>
                <a:gd name="connsiteX1" fmla="*/ 1077877 w 2110693"/>
                <a:gd name="connsiteY1" fmla="*/ 38 h 2181529"/>
                <a:gd name="connsiteX2" fmla="*/ 2110425 w 2110693"/>
                <a:gd name="connsiteY2" fmla="*/ 739749 h 2181529"/>
                <a:gd name="connsiteX3" fmla="*/ 1114861 w 2110693"/>
                <a:gd name="connsiteY3" fmla="*/ 1081440 h 2181529"/>
                <a:gd name="connsiteX4" fmla="*/ 2110356 w 2110693"/>
                <a:gd name="connsiteY4" fmla="*/ 1449521 h 2181529"/>
                <a:gd name="connsiteX5" fmla="*/ 1100106 w 2110693"/>
                <a:gd name="connsiteY5" fmla="*/ 2181417 h 2181529"/>
                <a:gd name="connsiteX6" fmla="*/ 129 w 2110693"/>
                <a:gd name="connsiteY6" fmla="*/ 1081440 h 2181529"/>
                <a:gd name="connsiteX0" fmla="*/ 129 w 2110699"/>
                <a:gd name="connsiteY0" fmla="*/ 1081440 h 2181529"/>
                <a:gd name="connsiteX1" fmla="*/ 1077877 w 2110699"/>
                <a:gd name="connsiteY1" fmla="*/ 38 h 2181529"/>
                <a:gd name="connsiteX2" fmla="*/ 2110425 w 2110699"/>
                <a:gd name="connsiteY2" fmla="*/ 739749 h 2181529"/>
                <a:gd name="connsiteX3" fmla="*/ 1114861 w 2110699"/>
                <a:gd name="connsiteY3" fmla="*/ 1081440 h 2181529"/>
                <a:gd name="connsiteX4" fmla="*/ 2110356 w 2110699"/>
                <a:gd name="connsiteY4" fmla="*/ 1449521 h 2181529"/>
                <a:gd name="connsiteX5" fmla="*/ 1100106 w 2110699"/>
                <a:gd name="connsiteY5" fmla="*/ 2181417 h 2181529"/>
                <a:gd name="connsiteX6" fmla="*/ 129 w 2110699"/>
                <a:gd name="connsiteY6" fmla="*/ 1081440 h 2181529"/>
                <a:gd name="connsiteX0" fmla="*/ 129 w 2110698"/>
                <a:gd name="connsiteY0" fmla="*/ 1081440 h 2181529"/>
                <a:gd name="connsiteX1" fmla="*/ 1077877 w 2110698"/>
                <a:gd name="connsiteY1" fmla="*/ 38 h 2181529"/>
                <a:gd name="connsiteX2" fmla="*/ 2110425 w 2110698"/>
                <a:gd name="connsiteY2" fmla="*/ 739749 h 2181529"/>
                <a:gd name="connsiteX3" fmla="*/ 1110142 w 2110698"/>
                <a:gd name="connsiteY3" fmla="*/ 1100318 h 2181529"/>
                <a:gd name="connsiteX4" fmla="*/ 2110356 w 2110698"/>
                <a:gd name="connsiteY4" fmla="*/ 1449521 h 2181529"/>
                <a:gd name="connsiteX5" fmla="*/ 1100106 w 2110698"/>
                <a:gd name="connsiteY5" fmla="*/ 2181417 h 2181529"/>
                <a:gd name="connsiteX6" fmla="*/ 129 w 2110698"/>
                <a:gd name="connsiteY6" fmla="*/ 1081440 h 2181529"/>
                <a:gd name="connsiteX0" fmla="*/ 129 w 2110479"/>
                <a:gd name="connsiteY0" fmla="*/ 1081440 h 2181529"/>
                <a:gd name="connsiteX1" fmla="*/ 1077877 w 2110479"/>
                <a:gd name="connsiteY1" fmla="*/ 38 h 2181529"/>
                <a:gd name="connsiteX2" fmla="*/ 2110425 w 2110479"/>
                <a:gd name="connsiteY2" fmla="*/ 739749 h 2181529"/>
                <a:gd name="connsiteX3" fmla="*/ 1110142 w 2110479"/>
                <a:gd name="connsiteY3" fmla="*/ 1100318 h 2181529"/>
                <a:gd name="connsiteX4" fmla="*/ 2110356 w 2110479"/>
                <a:gd name="connsiteY4" fmla="*/ 1449521 h 2181529"/>
                <a:gd name="connsiteX5" fmla="*/ 1100106 w 2110479"/>
                <a:gd name="connsiteY5" fmla="*/ 2181417 h 2181529"/>
                <a:gd name="connsiteX6" fmla="*/ 129 w 2110479"/>
                <a:gd name="connsiteY6" fmla="*/ 1081440 h 2181529"/>
                <a:gd name="connsiteX0" fmla="*/ 129 w 2110479"/>
                <a:gd name="connsiteY0" fmla="*/ 1081440 h 2184960"/>
                <a:gd name="connsiteX1" fmla="*/ 1077877 w 2110479"/>
                <a:gd name="connsiteY1" fmla="*/ 38 h 2184960"/>
                <a:gd name="connsiteX2" fmla="*/ 2110425 w 2110479"/>
                <a:gd name="connsiteY2" fmla="*/ 739749 h 2184960"/>
                <a:gd name="connsiteX3" fmla="*/ 1110142 w 2110479"/>
                <a:gd name="connsiteY3" fmla="*/ 1100318 h 2184960"/>
                <a:gd name="connsiteX4" fmla="*/ 2110356 w 2110479"/>
                <a:gd name="connsiteY4" fmla="*/ 1425922 h 2184960"/>
                <a:gd name="connsiteX5" fmla="*/ 1100106 w 2110479"/>
                <a:gd name="connsiteY5" fmla="*/ 2181417 h 2184960"/>
                <a:gd name="connsiteX6" fmla="*/ 129 w 2110479"/>
                <a:gd name="connsiteY6" fmla="*/ 1081440 h 2184960"/>
                <a:gd name="connsiteX0" fmla="*/ 129 w 2110479"/>
                <a:gd name="connsiteY0" fmla="*/ 1081440 h 2184868"/>
                <a:gd name="connsiteX1" fmla="*/ 1077877 w 2110479"/>
                <a:gd name="connsiteY1" fmla="*/ 38 h 2184868"/>
                <a:gd name="connsiteX2" fmla="*/ 2110425 w 2110479"/>
                <a:gd name="connsiteY2" fmla="*/ 739749 h 2184868"/>
                <a:gd name="connsiteX3" fmla="*/ 1110142 w 2110479"/>
                <a:gd name="connsiteY3" fmla="*/ 1100318 h 2184868"/>
                <a:gd name="connsiteX4" fmla="*/ 2110356 w 2110479"/>
                <a:gd name="connsiteY4" fmla="*/ 1425922 h 2184868"/>
                <a:gd name="connsiteX5" fmla="*/ 1100106 w 2110479"/>
                <a:gd name="connsiteY5" fmla="*/ 2181417 h 2184868"/>
                <a:gd name="connsiteX6" fmla="*/ 129 w 2110479"/>
                <a:gd name="connsiteY6" fmla="*/ 1081440 h 2184868"/>
                <a:gd name="connsiteX0" fmla="*/ 129 w 2110479"/>
                <a:gd name="connsiteY0" fmla="*/ 1081440 h 2181416"/>
                <a:gd name="connsiteX1" fmla="*/ 1077877 w 2110479"/>
                <a:gd name="connsiteY1" fmla="*/ 38 h 2181416"/>
                <a:gd name="connsiteX2" fmla="*/ 2110425 w 2110479"/>
                <a:gd name="connsiteY2" fmla="*/ 739749 h 2181416"/>
                <a:gd name="connsiteX3" fmla="*/ 1110142 w 2110479"/>
                <a:gd name="connsiteY3" fmla="*/ 1100318 h 2181416"/>
                <a:gd name="connsiteX4" fmla="*/ 2110356 w 2110479"/>
                <a:gd name="connsiteY4" fmla="*/ 1425922 h 2181416"/>
                <a:gd name="connsiteX5" fmla="*/ 1100106 w 2110479"/>
                <a:gd name="connsiteY5" fmla="*/ 2181417 h 2181416"/>
                <a:gd name="connsiteX6" fmla="*/ 129 w 2110479"/>
                <a:gd name="connsiteY6" fmla="*/ 1081440 h 218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0479" h="2181416">
                  <a:moveTo>
                    <a:pt x="129" y="1081440"/>
                  </a:moveTo>
                  <a:cubicBezTo>
                    <a:pt x="-8296" y="604606"/>
                    <a:pt x="395785" y="5070"/>
                    <a:pt x="1077877" y="38"/>
                  </a:cubicBezTo>
                  <a:cubicBezTo>
                    <a:pt x="1759969" y="-4994"/>
                    <a:pt x="2007482" y="486081"/>
                    <a:pt x="2110425" y="739749"/>
                  </a:cubicBezTo>
                  <a:cubicBezTo>
                    <a:pt x="2117908" y="762305"/>
                    <a:pt x="1357507" y="1006334"/>
                    <a:pt x="1110142" y="1100318"/>
                  </a:cubicBezTo>
                  <a:cubicBezTo>
                    <a:pt x="1465564" y="1227979"/>
                    <a:pt x="2109008" y="1405955"/>
                    <a:pt x="2110356" y="1425922"/>
                  </a:cubicBezTo>
                  <a:cubicBezTo>
                    <a:pt x="2111224" y="1562922"/>
                    <a:pt x="1749150" y="2182195"/>
                    <a:pt x="1100106" y="2181417"/>
                  </a:cubicBezTo>
                  <a:cubicBezTo>
                    <a:pt x="451062" y="2180639"/>
                    <a:pt x="8554" y="1558274"/>
                    <a:pt x="129" y="1081440"/>
                  </a:cubicBezTo>
                  <a:close/>
                </a:path>
              </a:pathLst>
            </a:custGeom>
            <a:solidFill>
              <a:schemeClr val="accent1"/>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050" dirty="0">
                  <a:solidFill>
                    <a:prstClr val="white"/>
                  </a:solidFill>
                </a:rPr>
                <a:t>  </a:t>
              </a:r>
            </a:p>
          </p:txBody>
        </p:sp>
        <p:cxnSp>
          <p:nvCxnSpPr>
            <p:cNvPr id="122" name="Connecteur droit 121">
              <a:extLst>
                <a:ext uri="{FF2B5EF4-FFF2-40B4-BE49-F238E27FC236}">
                  <a16:creationId xmlns:a16="http://schemas.microsoft.com/office/drawing/2014/main" id="{FA75E1C7-F8D1-1C45-A8A9-DB87D09CA04F}"/>
                </a:ext>
              </a:extLst>
            </p:cNvPr>
            <p:cNvCxnSpPr>
              <a:cxnSpLocks/>
            </p:cNvCxnSpPr>
            <p:nvPr/>
          </p:nvCxnSpPr>
          <p:spPr>
            <a:xfrm>
              <a:off x="8121539" y="4331087"/>
              <a:ext cx="364567" cy="1032686"/>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125" name="Ellipse 25">
              <a:extLst>
                <a:ext uri="{FF2B5EF4-FFF2-40B4-BE49-F238E27FC236}">
                  <a16:creationId xmlns:a16="http://schemas.microsoft.com/office/drawing/2014/main" id="{52962D76-8514-7345-A8DF-C73832E59EC9}"/>
                </a:ext>
              </a:extLst>
            </p:cNvPr>
            <p:cNvSpPr/>
            <p:nvPr/>
          </p:nvSpPr>
          <p:spPr>
            <a:xfrm>
              <a:off x="8292201" y="4006427"/>
              <a:ext cx="1082621" cy="646702"/>
            </a:xfrm>
            <a:custGeom>
              <a:avLst/>
              <a:gdLst>
                <a:gd name="connsiteX0" fmla="*/ 0 w 1354238"/>
                <a:gd name="connsiteY0" fmla="*/ 677119 h 1354238"/>
                <a:gd name="connsiteX1" fmla="*/ 677119 w 1354238"/>
                <a:gd name="connsiteY1" fmla="*/ 0 h 1354238"/>
                <a:gd name="connsiteX2" fmla="*/ 1354238 w 1354238"/>
                <a:gd name="connsiteY2" fmla="*/ 677119 h 1354238"/>
                <a:gd name="connsiteX3" fmla="*/ 677119 w 1354238"/>
                <a:gd name="connsiteY3" fmla="*/ 1354238 h 1354238"/>
                <a:gd name="connsiteX4" fmla="*/ 0 w 1354238"/>
                <a:gd name="connsiteY4" fmla="*/ 677119 h 1354238"/>
                <a:gd name="connsiteX0" fmla="*/ 0 w 1381864"/>
                <a:gd name="connsiteY0" fmla="*/ 692351 h 1369470"/>
                <a:gd name="connsiteX1" fmla="*/ 677119 w 1381864"/>
                <a:gd name="connsiteY1" fmla="*/ 15232 h 1369470"/>
                <a:gd name="connsiteX2" fmla="*/ 1194523 w 1381864"/>
                <a:gd name="connsiteY2" fmla="*/ 258380 h 1369470"/>
                <a:gd name="connsiteX3" fmla="*/ 1354238 w 1381864"/>
                <a:gd name="connsiteY3" fmla="*/ 692351 h 1369470"/>
                <a:gd name="connsiteX4" fmla="*/ 677119 w 1381864"/>
                <a:gd name="connsiteY4" fmla="*/ 1369470 h 1369470"/>
                <a:gd name="connsiteX5" fmla="*/ 0 w 1381864"/>
                <a:gd name="connsiteY5" fmla="*/ 692351 h 1369470"/>
                <a:gd name="connsiteX0" fmla="*/ 0 w 1356164"/>
                <a:gd name="connsiteY0" fmla="*/ 692351 h 1383237"/>
                <a:gd name="connsiteX1" fmla="*/ 677119 w 1356164"/>
                <a:gd name="connsiteY1" fmla="*/ 15232 h 1383237"/>
                <a:gd name="connsiteX2" fmla="*/ 1194523 w 1356164"/>
                <a:gd name="connsiteY2" fmla="*/ 258380 h 1383237"/>
                <a:gd name="connsiteX3" fmla="*/ 1354238 w 1356164"/>
                <a:gd name="connsiteY3" fmla="*/ 692351 h 1383237"/>
                <a:gd name="connsiteX4" fmla="*/ 1111973 w 1356164"/>
                <a:gd name="connsiteY4" fmla="*/ 1112455 h 1383237"/>
                <a:gd name="connsiteX5" fmla="*/ 677119 w 1356164"/>
                <a:gd name="connsiteY5" fmla="*/ 1369470 h 1383237"/>
                <a:gd name="connsiteX6" fmla="*/ 0 w 1356164"/>
                <a:gd name="connsiteY6" fmla="*/ 692351 h 1383237"/>
                <a:gd name="connsiteX0" fmla="*/ 0 w 1356164"/>
                <a:gd name="connsiteY0" fmla="*/ 692351 h 1392215"/>
                <a:gd name="connsiteX1" fmla="*/ 677119 w 1356164"/>
                <a:gd name="connsiteY1" fmla="*/ 15232 h 1392215"/>
                <a:gd name="connsiteX2" fmla="*/ 1194523 w 1356164"/>
                <a:gd name="connsiteY2" fmla="*/ 258380 h 1392215"/>
                <a:gd name="connsiteX3" fmla="*/ 1354238 w 1356164"/>
                <a:gd name="connsiteY3" fmla="*/ 692351 h 1392215"/>
                <a:gd name="connsiteX4" fmla="*/ 1235798 w 1356164"/>
                <a:gd name="connsiteY4" fmla="*/ 1182305 h 1392215"/>
                <a:gd name="connsiteX5" fmla="*/ 677119 w 1356164"/>
                <a:gd name="connsiteY5" fmla="*/ 1369470 h 1392215"/>
                <a:gd name="connsiteX6" fmla="*/ 0 w 1356164"/>
                <a:gd name="connsiteY6" fmla="*/ 692351 h 1392215"/>
                <a:gd name="connsiteX0" fmla="*/ 0 w 1360388"/>
                <a:gd name="connsiteY0" fmla="*/ 694202 h 1394066"/>
                <a:gd name="connsiteX1" fmla="*/ 677119 w 1360388"/>
                <a:gd name="connsiteY1" fmla="*/ 17083 h 1394066"/>
                <a:gd name="connsiteX2" fmla="*/ 1254848 w 1360388"/>
                <a:gd name="connsiteY2" fmla="*/ 244356 h 1394066"/>
                <a:gd name="connsiteX3" fmla="*/ 1354238 w 1360388"/>
                <a:gd name="connsiteY3" fmla="*/ 694202 h 1394066"/>
                <a:gd name="connsiteX4" fmla="*/ 1235798 w 1360388"/>
                <a:gd name="connsiteY4" fmla="*/ 1184156 h 1394066"/>
                <a:gd name="connsiteX5" fmla="*/ 677119 w 1360388"/>
                <a:gd name="connsiteY5" fmla="*/ 1371321 h 1394066"/>
                <a:gd name="connsiteX6" fmla="*/ 0 w 1360388"/>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94202 h 1394066"/>
                <a:gd name="connsiteX1" fmla="*/ 677119 w 1356605"/>
                <a:gd name="connsiteY1" fmla="*/ 17083 h 1394066"/>
                <a:gd name="connsiteX2" fmla="*/ 1254848 w 1356605"/>
                <a:gd name="connsiteY2" fmla="*/ 244356 h 1394066"/>
                <a:gd name="connsiteX3" fmla="*/ 1354238 w 1356605"/>
                <a:gd name="connsiteY3" fmla="*/ 694202 h 1394066"/>
                <a:gd name="connsiteX4" fmla="*/ 1235798 w 1356605"/>
                <a:gd name="connsiteY4" fmla="*/ 1184156 h 1394066"/>
                <a:gd name="connsiteX5" fmla="*/ 677119 w 1356605"/>
                <a:gd name="connsiteY5" fmla="*/ 1371321 h 1394066"/>
                <a:gd name="connsiteX6" fmla="*/ 0 w 1356605"/>
                <a:gd name="connsiteY6" fmla="*/ 694202 h 1394066"/>
                <a:gd name="connsiteX0" fmla="*/ 0 w 1356605"/>
                <a:gd name="connsiteY0" fmla="*/ 686834 h 1386698"/>
                <a:gd name="connsiteX1" fmla="*/ 677119 w 1356605"/>
                <a:gd name="connsiteY1" fmla="*/ 9715 h 1386698"/>
                <a:gd name="connsiteX2" fmla="*/ 1254848 w 1356605"/>
                <a:gd name="connsiteY2" fmla="*/ 236988 h 1386698"/>
                <a:gd name="connsiteX3" fmla="*/ 1354238 w 1356605"/>
                <a:gd name="connsiteY3" fmla="*/ 686834 h 1386698"/>
                <a:gd name="connsiteX4" fmla="*/ 1235798 w 1356605"/>
                <a:gd name="connsiteY4" fmla="*/ 1176788 h 1386698"/>
                <a:gd name="connsiteX5" fmla="*/ 677119 w 1356605"/>
                <a:gd name="connsiteY5" fmla="*/ 1363953 h 1386698"/>
                <a:gd name="connsiteX6" fmla="*/ 0 w 1356605"/>
                <a:gd name="connsiteY6" fmla="*/ 686834 h 1386698"/>
                <a:gd name="connsiteX0" fmla="*/ 0 w 1394408"/>
                <a:gd name="connsiteY0" fmla="*/ 449846 h 1149710"/>
                <a:gd name="connsiteX1" fmla="*/ 1254848 w 1394408"/>
                <a:gd name="connsiteY1" fmla="*/ 0 h 1149710"/>
                <a:gd name="connsiteX2" fmla="*/ 1354238 w 1394408"/>
                <a:gd name="connsiteY2" fmla="*/ 449846 h 1149710"/>
                <a:gd name="connsiteX3" fmla="*/ 1235798 w 1394408"/>
                <a:gd name="connsiteY3" fmla="*/ 939800 h 1149710"/>
                <a:gd name="connsiteX4" fmla="*/ 677119 w 1394408"/>
                <a:gd name="connsiteY4" fmla="*/ 1126965 h 1149710"/>
                <a:gd name="connsiteX5" fmla="*/ 0 w 1394408"/>
                <a:gd name="connsiteY5" fmla="*/ 449846 h 1149710"/>
                <a:gd name="connsiteX0" fmla="*/ 0 w 1121358"/>
                <a:gd name="connsiteY0" fmla="*/ 465721 h 1148712"/>
                <a:gd name="connsiteX1" fmla="*/ 981798 w 1121358"/>
                <a:gd name="connsiteY1" fmla="*/ 0 h 1148712"/>
                <a:gd name="connsiteX2" fmla="*/ 1081188 w 1121358"/>
                <a:gd name="connsiteY2" fmla="*/ 449846 h 1148712"/>
                <a:gd name="connsiteX3" fmla="*/ 962748 w 1121358"/>
                <a:gd name="connsiteY3" fmla="*/ 939800 h 1148712"/>
                <a:gd name="connsiteX4" fmla="*/ 404069 w 1121358"/>
                <a:gd name="connsiteY4" fmla="*/ 1126965 h 1148712"/>
                <a:gd name="connsiteX5" fmla="*/ 0 w 1121358"/>
                <a:gd name="connsiteY5" fmla="*/ 465721 h 1148712"/>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9 w 1121367"/>
                <a:gd name="connsiteY0" fmla="*/ 465721 h 939816"/>
                <a:gd name="connsiteX1" fmla="*/ 981807 w 1121367"/>
                <a:gd name="connsiteY1" fmla="*/ 0 h 939816"/>
                <a:gd name="connsiteX2" fmla="*/ 1081197 w 1121367"/>
                <a:gd name="connsiteY2" fmla="*/ 449846 h 939816"/>
                <a:gd name="connsiteX3" fmla="*/ 962757 w 1121367"/>
                <a:gd name="connsiteY3" fmla="*/ 939800 h 939816"/>
                <a:gd name="connsiteX4" fmla="*/ 9 w 1121367"/>
                <a:gd name="connsiteY4" fmla="*/ 465721 h 939816"/>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13"/>
                <a:gd name="connsiteX1" fmla="*/ 981798 w 1121358"/>
                <a:gd name="connsiteY1" fmla="*/ 0 h 939813"/>
                <a:gd name="connsiteX2" fmla="*/ 1081188 w 1121358"/>
                <a:gd name="connsiteY2" fmla="*/ 449846 h 939813"/>
                <a:gd name="connsiteX3" fmla="*/ 962748 w 1121358"/>
                <a:gd name="connsiteY3" fmla="*/ 939800 h 939813"/>
                <a:gd name="connsiteX4" fmla="*/ 0 w 1121358"/>
                <a:gd name="connsiteY4" fmla="*/ 465721 h 939813"/>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121358"/>
                <a:gd name="connsiteY0" fmla="*/ 465721 h 939800"/>
                <a:gd name="connsiteX1" fmla="*/ 981798 w 1121358"/>
                <a:gd name="connsiteY1" fmla="*/ 0 h 939800"/>
                <a:gd name="connsiteX2" fmla="*/ 1081188 w 1121358"/>
                <a:gd name="connsiteY2" fmla="*/ 449846 h 939800"/>
                <a:gd name="connsiteX3" fmla="*/ 962748 w 1121358"/>
                <a:gd name="connsiteY3" fmla="*/ 939800 h 939800"/>
                <a:gd name="connsiteX4" fmla="*/ 0 w 1121358"/>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83213"/>
                <a:gd name="connsiteY0" fmla="*/ 465721 h 939800"/>
                <a:gd name="connsiteX1" fmla="*/ 981798 w 1083213"/>
                <a:gd name="connsiteY1" fmla="*/ 0 h 939800"/>
                <a:gd name="connsiteX2" fmla="*/ 1081188 w 1083213"/>
                <a:gd name="connsiteY2" fmla="*/ 449846 h 939800"/>
                <a:gd name="connsiteX3" fmla="*/ 962748 w 1083213"/>
                <a:gd name="connsiteY3" fmla="*/ 939800 h 939800"/>
                <a:gd name="connsiteX4" fmla="*/ 0 w 1083213"/>
                <a:gd name="connsiteY4" fmla="*/ 465721 h 939800"/>
                <a:gd name="connsiteX0" fmla="*/ 0 w 1097180"/>
                <a:gd name="connsiteY0" fmla="*/ 465737 h 939816"/>
                <a:gd name="connsiteX1" fmla="*/ 981798 w 1097180"/>
                <a:gd name="connsiteY1" fmla="*/ 16 h 939816"/>
                <a:gd name="connsiteX2" fmla="*/ 1081188 w 1097180"/>
                <a:gd name="connsiteY2" fmla="*/ 449862 h 939816"/>
                <a:gd name="connsiteX3" fmla="*/ 962748 w 1097180"/>
                <a:gd name="connsiteY3" fmla="*/ 939816 h 939816"/>
                <a:gd name="connsiteX4" fmla="*/ 0 w 1097180"/>
                <a:gd name="connsiteY4" fmla="*/ 465737 h 939816"/>
                <a:gd name="connsiteX0" fmla="*/ 0 w 1093518"/>
                <a:gd name="connsiteY0" fmla="*/ 465737 h 939816"/>
                <a:gd name="connsiteX1" fmla="*/ 981798 w 1093518"/>
                <a:gd name="connsiteY1" fmla="*/ 16 h 939816"/>
                <a:gd name="connsiteX2" fmla="*/ 1081188 w 1093518"/>
                <a:gd name="connsiteY2" fmla="*/ 449862 h 939816"/>
                <a:gd name="connsiteX3" fmla="*/ 962748 w 1093518"/>
                <a:gd name="connsiteY3" fmla="*/ 939816 h 939816"/>
                <a:gd name="connsiteX4" fmla="*/ 0 w 1093518"/>
                <a:gd name="connsiteY4" fmla="*/ 465737 h 939816"/>
                <a:gd name="connsiteX0" fmla="*/ 0 w 1084221"/>
                <a:gd name="connsiteY0" fmla="*/ 465721 h 939800"/>
                <a:gd name="connsiteX1" fmla="*/ 981798 w 1084221"/>
                <a:gd name="connsiteY1" fmla="*/ 0 h 939800"/>
                <a:gd name="connsiteX2" fmla="*/ 1081188 w 1084221"/>
                <a:gd name="connsiteY2" fmla="*/ 449846 h 939800"/>
                <a:gd name="connsiteX3" fmla="*/ 962748 w 1084221"/>
                <a:gd name="connsiteY3" fmla="*/ 939800 h 939800"/>
                <a:gd name="connsiteX4" fmla="*/ 0 w 1084221"/>
                <a:gd name="connsiteY4" fmla="*/ 465721 h 939800"/>
                <a:gd name="connsiteX0" fmla="*/ 0 w 1090277"/>
                <a:gd name="connsiteY0" fmla="*/ 465721 h 939800"/>
                <a:gd name="connsiteX1" fmla="*/ 981798 w 1090277"/>
                <a:gd name="connsiteY1" fmla="*/ 0 h 939800"/>
                <a:gd name="connsiteX2" fmla="*/ 1087538 w 1090277"/>
                <a:gd name="connsiteY2" fmla="*/ 430796 h 939800"/>
                <a:gd name="connsiteX3" fmla="*/ 962748 w 1090277"/>
                <a:gd name="connsiteY3" fmla="*/ 939800 h 939800"/>
                <a:gd name="connsiteX4" fmla="*/ 0 w 1090277"/>
                <a:gd name="connsiteY4" fmla="*/ 465721 h 939800"/>
                <a:gd name="connsiteX0" fmla="*/ 0 w 1088131"/>
                <a:gd name="connsiteY0" fmla="*/ 465721 h 939800"/>
                <a:gd name="connsiteX1" fmla="*/ 981798 w 1088131"/>
                <a:gd name="connsiteY1" fmla="*/ 0 h 939800"/>
                <a:gd name="connsiteX2" fmla="*/ 1087538 w 1088131"/>
                <a:gd name="connsiteY2" fmla="*/ 430796 h 939800"/>
                <a:gd name="connsiteX3" fmla="*/ 962748 w 1088131"/>
                <a:gd name="connsiteY3" fmla="*/ 939800 h 939800"/>
                <a:gd name="connsiteX4" fmla="*/ 0 w 1088131"/>
                <a:gd name="connsiteY4" fmla="*/ 465721 h 939800"/>
                <a:gd name="connsiteX0" fmla="*/ 0 w 1088083"/>
                <a:gd name="connsiteY0" fmla="*/ 465721 h 939800"/>
                <a:gd name="connsiteX1" fmla="*/ 981798 w 1088083"/>
                <a:gd name="connsiteY1" fmla="*/ 0 h 939800"/>
                <a:gd name="connsiteX2" fmla="*/ 1087538 w 1088083"/>
                <a:gd name="connsiteY2" fmla="*/ 430796 h 939800"/>
                <a:gd name="connsiteX3" fmla="*/ 962748 w 1088083"/>
                <a:gd name="connsiteY3" fmla="*/ 939800 h 939800"/>
                <a:gd name="connsiteX4" fmla="*/ 0 w 1088083"/>
                <a:gd name="connsiteY4" fmla="*/ 465721 h 939800"/>
                <a:gd name="connsiteX0" fmla="*/ 0 w 1119672"/>
                <a:gd name="connsiteY0" fmla="*/ 465721 h 939800"/>
                <a:gd name="connsiteX1" fmla="*/ 981798 w 1119672"/>
                <a:gd name="connsiteY1" fmla="*/ 0 h 939800"/>
                <a:gd name="connsiteX2" fmla="*/ 1119288 w 1119672"/>
                <a:gd name="connsiteY2" fmla="*/ 468896 h 939800"/>
                <a:gd name="connsiteX3" fmla="*/ 962748 w 1119672"/>
                <a:gd name="connsiteY3" fmla="*/ 939800 h 939800"/>
                <a:gd name="connsiteX4" fmla="*/ 0 w 1119672"/>
                <a:gd name="connsiteY4" fmla="*/ 465721 h 939800"/>
                <a:gd name="connsiteX0" fmla="*/ 0 w 1081782"/>
                <a:gd name="connsiteY0" fmla="*/ 465721 h 939800"/>
                <a:gd name="connsiteX1" fmla="*/ 981798 w 1081782"/>
                <a:gd name="connsiteY1" fmla="*/ 0 h 939800"/>
                <a:gd name="connsiteX2" fmla="*/ 1081188 w 1081782"/>
                <a:gd name="connsiteY2" fmla="*/ 449846 h 939800"/>
                <a:gd name="connsiteX3" fmla="*/ 962748 w 1081782"/>
                <a:gd name="connsiteY3" fmla="*/ 939800 h 939800"/>
                <a:gd name="connsiteX4" fmla="*/ 0 w 1081782"/>
                <a:gd name="connsiteY4" fmla="*/ 465721 h 939800"/>
                <a:gd name="connsiteX0" fmla="*/ 0 w 1084221"/>
                <a:gd name="connsiteY0" fmla="*/ 627656 h 1101735"/>
                <a:gd name="connsiteX1" fmla="*/ 873841 w 1084221"/>
                <a:gd name="connsiteY1" fmla="*/ 0 h 1101735"/>
                <a:gd name="connsiteX2" fmla="*/ 1081188 w 1084221"/>
                <a:gd name="connsiteY2" fmla="*/ 611781 h 1101735"/>
                <a:gd name="connsiteX3" fmla="*/ 962748 w 1084221"/>
                <a:gd name="connsiteY3" fmla="*/ 1101735 h 1101735"/>
                <a:gd name="connsiteX4" fmla="*/ 0 w 1084221"/>
                <a:gd name="connsiteY4" fmla="*/ 627656 h 1101735"/>
                <a:gd name="connsiteX0" fmla="*/ 0 w 1081212"/>
                <a:gd name="connsiteY0" fmla="*/ 627656 h 1298019"/>
                <a:gd name="connsiteX1" fmla="*/ 873841 w 1081212"/>
                <a:gd name="connsiteY1" fmla="*/ 0 h 1298019"/>
                <a:gd name="connsiteX2" fmla="*/ 1081188 w 1081212"/>
                <a:gd name="connsiteY2" fmla="*/ 611781 h 1298019"/>
                <a:gd name="connsiteX3" fmla="*/ 859698 w 1081212"/>
                <a:gd name="connsiteY3" fmla="*/ 1298019 h 1298019"/>
                <a:gd name="connsiteX4" fmla="*/ 0 w 1081212"/>
                <a:gd name="connsiteY4" fmla="*/ 627656 h 1298019"/>
                <a:gd name="connsiteX0" fmla="*/ 0 w 1110654"/>
                <a:gd name="connsiteY0" fmla="*/ 657098 h 1298019"/>
                <a:gd name="connsiteX1" fmla="*/ 903283 w 1110654"/>
                <a:gd name="connsiteY1" fmla="*/ 0 h 1298019"/>
                <a:gd name="connsiteX2" fmla="*/ 1110630 w 1110654"/>
                <a:gd name="connsiteY2" fmla="*/ 611781 h 1298019"/>
                <a:gd name="connsiteX3" fmla="*/ 889140 w 1110654"/>
                <a:gd name="connsiteY3" fmla="*/ 1298019 h 1298019"/>
                <a:gd name="connsiteX4" fmla="*/ 0 w 1110654"/>
                <a:gd name="connsiteY4" fmla="*/ 657098 h 1298019"/>
                <a:gd name="connsiteX0" fmla="*/ 0 w 1111231"/>
                <a:gd name="connsiteY0" fmla="*/ 657098 h 1298019"/>
                <a:gd name="connsiteX1" fmla="*/ 903283 w 1111231"/>
                <a:gd name="connsiteY1" fmla="*/ 0 h 1298019"/>
                <a:gd name="connsiteX2" fmla="*/ 1110630 w 1111231"/>
                <a:gd name="connsiteY2" fmla="*/ 611781 h 1298019"/>
                <a:gd name="connsiteX3" fmla="*/ 889140 w 1111231"/>
                <a:gd name="connsiteY3" fmla="*/ 1298019 h 1298019"/>
                <a:gd name="connsiteX4" fmla="*/ 0 w 1111231"/>
                <a:gd name="connsiteY4" fmla="*/ 657098 h 1298019"/>
                <a:gd name="connsiteX0" fmla="*/ 0 w 1114907"/>
                <a:gd name="connsiteY0" fmla="*/ 345599 h 986520"/>
                <a:gd name="connsiteX1" fmla="*/ 1021275 w 1114907"/>
                <a:gd name="connsiteY1" fmla="*/ 0 h 986520"/>
                <a:gd name="connsiteX2" fmla="*/ 1110630 w 1114907"/>
                <a:gd name="connsiteY2" fmla="*/ 300282 h 986520"/>
                <a:gd name="connsiteX3" fmla="*/ 889140 w 1114907"/>
                <a:gd name="connsiteY3" fmla="*/ 986520 h 986520"/>
                <a:gd name="connsiteX4" fmla="*/ 0 w 1114907"/>
                <a:gd name="connsiteY4" fmla="*/ 345599 h 986520"/>
                <a:gd name="connsiteX0" fmla="*/ 0 w 1110773"/>
                <a:gd name="connsiteY0" fmla="*/ 345599 h 646703"/>
                <a:gd name="connsiteX1" fmla="*/ 1021275 w 1110773"/>
                <a:gd name="connsiteY1" fmla="*/ 0 h 646703"/>
                <a:gd name="connsiteX2" fmla="*/ 1110630 w 1110773"/>
                <a:gd name="connsiteY2" fmla="*/ 300282 h 646703"/>
                <a:gd name="connsiteX3" fmla="*/ 1002412 w 1110773"/>
                <a:gd name="connsiteY3" fmla="*/ 646703 h 646703"/>
                <a:gd name="connsiteX4" fmla="*/ 0 w 1110773"/>
                <a:gd name="connsiteY4" fmla="*/ 345599 h 646703"/>
                <a:gd name="connsiteX0" fmla="*/ 0 w 1082621"/>
                <a:gd name="connsiteY0" fmla="*/ 345599 h 646703"/>
                <a:gd name="connsiteX1" fmla="*/ 1021275 w 1082621"/>
                <a:gd name="connsiteY1" fmla="*/ 0 h 646703"/>
                <a:gd name="connsiteX2" fmla="*/ 1082312 w 1082621"/>
                <a:gd name="connsiteY2" fmla="*/ 295563 h 646703"/>
                <a:gd name="connsiteX3" fmla="*/ 1002412 w 1082621"/>
                <a:gd name="connsiteY3" fmla="*/ 646703 h 646703"/>
                <a:gd name="connsiteX4" fmla="*/ 0 w 1082621"/>
                <a:gd name="connsiteY4" fmla="*/ 345599 h 646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621" h="646703">
                  <a:moveTo>
                    <a:pt x="0" y="345599"/>
                  </a:moveTo>
                  <a:lnTo>
                    <a:pt x="1021275" y="0"/>
                  </a:lnTo>
                  <a:cubicBezTo>
                    <a:pt x="1064620" y="97923"/>
                    <a:pt x="1085456" y="187779"/>
                    <a:pt x="1082312" y="295563"/>
                  </a:cubicBezTo>
                  <a:cubicBezTo>
                    <a:pt x="1079168" y="403347"/>
                    <a:pt x="1096215" y="495750"/>
                    <a:pt x="1002412" y="646703"/>
                  </a:cubicBezTo>
                  <a:lnTo>
                    <a:pt x="0" y="345599"/>
                  </a:lnTo>
                  <a:close/>
                </a:path>
              </a:pathLst>
            </a:custGeom>
            <a:solidFill>
              <a:schemeClr val="accent2">
                <a:lumMod val="40000"/>
                <a:lumOff val="60000"/>
              </a:schemeClr>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050">
                <a:solidFill>
                  <a:prstClr val="white"/>
                </a:solidFill>
              </a:endParaRPr>
            </a:p>
          </p:txBody>
        </p:sp>
        <p:cxnSp>
          <p:nvCxnSpPr>
            <p:cNvPr id="126" name="Connecteur droit 125">
              <a:extLst>
                <a:ext uri="{FF2B5EF4-FFF2-40B4-BE49-F238E27FC236}">
                  <a16:creationId xmlns:a16="http://schemas.microsoft.com/office/drawing/2014/main" id="{A1D97758-5083-D847-882B-208056CB1DE3}"/>
                </a:ext>
              </a:extLst>
            </p:cNvPr>
            <p:cNvCxnSpPr>
              <a:cxnSpLocks/>
              <a:stCxn id="125" idx="1"/>
            </p:cNvCxnSpPr>
            <p:nvPr/>
          </p:nvCxnSpPr>
          <p:spPr>
            <a:xfrm flipV="1">
              <a:off x="9313477" y="3617493"/>
              <a:ext cx="1985556" cy="388935"/>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127" name="Connecteur droit 126">
              <a:extLst>
                <a:ext uri="{FF2B5EF4-FFF2-40B4-BE49-F238E27FC236}">
                  <a16:creationId xmlns:a16="http://schemas.microsoft.com/office/drawing/2014/main" id="{CC4B0C00-CD3C-964F-A562-1408379E718E}"/>
                </a:ext>
              </a:extLst>
            </p:cNvPr>
            <p:cNvCxnSpPr>
              <a:cxnSpLocks/>
              <a:stCxn id="125" idx="3"/>
              <a:endCxn id="137" idx="0"/>
            </p:cNvCxnSpPr>
            <p:nvPr/>
          </p:nvCxnSpPr>
          <p:spPr>
            <a:xfrm>
              <a:off x="9294613" y="4653129"/>
              <a:ext cx="2030370" cy="356411"/>
            </a:xfrm>
            <a:prstGeom prst="line">
              <a:avLst/>
            </a:prstGeom>
            <a:ln w="12700">
              <a:solidFill>
                <a:schemeClr val="tx1">
                  <a:lumMod val="50000"/>
                  <a:lumOff val="50000"/>
                </a:schemeClr>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128" name="ZoneTexte 127">
              <a:extLst>
                <a:ext uri="{FF2B5EF4-FFF2-40B4-BE49-F238E27FC236}">
                  <a16:creationId xmlns:a16="http://schemas.microsoft.com/office/drawing/2014/main" id="{412A8F48-D965-694E-82A0-0C3828E47E88}"/>
                </a:ext>
              </a:extLst>
            </p:cNvPr>
            <p:cNvSpPr txBox="1"/>
            <p:nvPr/>
          </p:nvSpPr>
          <p:spPr>
            <a:xfrm>
              <a:off x="10932752" y="3083208"/>
              <a:ext cx="1448601" cy="434639"/>
            </a:xfrm>
            <a:prstGeom prst="rect">
              <a:avLst/>
            </a:prstGeom>
            <a:noFill/>
          </p:spPr>
          <p:txBody>
            <a:bodyPr wrap="square" rtlCol="0">
              <a:spAutoFit/>
            </a:bodyPr>
            <a:lstStyle/>
            <a:p>
              <a:pPr algn="ctr" defTabSz="685800"/>
              <a:r>
                <a:rPr lang="fr-FR" sz="825" dirty="0">
                  <a:solidFill>
                    <a:prstClr val="white">
                      <a:lumMod val="50000"/>
                    </a:prstClr>
                  </a:solidFill>
                </a:rPr>
                <a:t>P&lt;0,0001</a:t>
              </a:r>
            </a:p>
          </p:txBody>
        </p:sp>
        <p:sp>
          <p:nvSpPr>
            <p:cNvPr id="129" name="ZoneTexte 128">
              <a:extLst>
                <a:ext uri="{FF2B5EF4-FFF2-40B4-BE49-F238E27FC236}">
                  <a16:creationId xmlns:a16="http://schemas.microsoft.com/office/drawing/2014/main" id="{D5977A28-156B-4F4A-ACCB-E39497A6CF84}"/>
                </a:ext>
              </a:extLst>
            </p:cNvPr>
            <p:cNvSpPr txBox="1"/>
            <p:nvPr/>
          </p:nvSpPr>
          <p:spPr>
            <a:xfrm>
              <a:off x="7198242" y="3464164"/>
              <a:ext cx="1710197" cy="869278"/>
            </a:xfrm>
            <a:prstGeom prst="rect">
              <a:avLst/>
            </a:prstGeom>
            <a:noFill/>
          </p:spPr>
          <p:txBody>
            <a:bodyPr wrap="square" rtlCol="0">
              <a:spAutoFit/>
            </a:bodyPr>
            <a:lstStyle/>
            <a:p>
              <a:pPr algn="ctr" defTabSz="685800"/>
              <a:r>
                <a:rPr lang="fr-FR" sz="750" b="1" dirty="0">
                  <a:solidFill>
                    <a:prstClr val="white"/>
                  </a:solidFill>
                </a:rPr>
                <a:t>CONCORDANCE</a:t>
              </a:r>
            </a:p>
            <a:p>
              <a:pPr algn="ctr" defTabSz="685800"/>
              <a:r>
                <a:rPr lang="fr-FR" sz="750" b="1" dirty="0">
                  <a:solidFill>
                    <a:prstClr val="white"/>
                  </a:solidFill>
                </a:rPr>
                <a:t>90%</a:t>
              </a:r>
            </a:p>
            <a:p>
              <a:pPr algn="ctr" defTabSz="685800"/>
              <a:r>
                <a:rPr lang="fr-FR" sz="750" b="1" dirty="0">
                  <a:solidFill>
                    <a:prstClr val="white"/>
                  </a:solidFill>
                </a:rPr>
                <a:t>(477)</a:t>
              </a:r>
            </a:p>
          </p:txBody>
        </p:sp>
        <p:sp>
          <p:nvSpPr>
            <p:cNvPr id="130" name="ZoneTexte 129">
              <a:extLst>
                <a:ext uri="{FF2B5EF4-FFF2-40B4-BE49-F238E27FC236}">
                  <a16:creationId xmlns:a16="http://schemas.microsoft.com/office/drawing/2014/main" id="{307E732E-DCB6-274D-A47D-4718E3ADDCA1}"/>
                </a:ext>
              </a:extLst>
            </p:cNvPr>
            <p:cNvSpPr txBox="1"/>
            <p:nvPr/>
          </p:nvSpPr>
          <p:spPr>
            <a:xfrm>
              <a:off x="7402282" y="4581694"/>
              <a:ext cx="848817" cy="640519"/>
            </a:xfrm>
            <a:prstGeom prst="rect">
              <a:avLst/>
            </a:prstGeom>
            <a:noFill/>
          </p:spPr>
          <p:txBody>
            <a:bodyPr wrap="square" rtlCol="0">
              <a:spAutoFit/>
            </a:bodyPr>
            <a:lstStyle/>
            <a:p>
              <a:pPr algn="ctr" defTabSz="685800"/>
              <a:r>
                <a:rPr lang="fr-FR" sz="750" b="1" dirty="0">
                  <a:solidFill>
                    <a:prstClr val="white"/>
                  </a:solidFill>
                </a:rPr>
                <a:t>HR2-</a:t>
              </a:r>
            </a:p>
            <a:p>
              <a:pPr algn="ctr" defTabSz="685800"/>
              <a:r>
                <a:rPr lang="fr-FR" sz="750" b="1" dirty="0">
                  <a:solidFill>
                    <a:prstClr val="white"/>
                  </a:solidFill>
                </a:rPr>
                <a:t>75,5%</a:t>
              </a:r>
            </a:p>
          </p:txBody>
        </p:sp>
        <p:sp>
          <p:nvSpPr>
            <p:cNvPr id="131" name="ZoneTexte 130">
              <a:extLst>
                <a:ext uri="{FF2B5EF4-FFF2-40B4-BE49-F238E27FC236}">
                  <a16:creationId xmlns:a16="http://schemas.microsoft.com/office/drawing/2014/main" id="{334C0BF2-501F-1F49-AB24-5F35E436BB7F}"/>
                </a:ext>
              </a:extLst>
            </p:cNvPr>
            <p:cNvSpPr txBox="1"/>
            <p:nvPr/>
          </p:nvSpPr>
          <p:spPr>
            <a:xfrm>
              <a:off x="8216870" y="4581694"/>
              <a:ext cx="848817" cy="640519"/>
            </a:xfrm>
            <a:prstGeom prst="rect">
              <a:avLst/>
            </a:prstGeom>
            <a:noFill/>
          </p:spPr>
          <p:txBody>
            <a:bodyPr wrap="square" rtlCol="0">
              <a:spAutoFit/>
            </a:bodyPr>
            <a:lstStyle/>
            <a:p>
              <a:pPr algn="ctr" defTabSz="685800"/>
              <a:r>
                <a:rPr lang="fr-FR" sz="750" b="1" dirty="0">
                  <a:solidFill>
                    <a:prstClr val="white"/>
                  </a:solidFill>
                </a:rPr>
                <a:t>HR2+</a:t>
              </a:r>
            </a:p>
            <a:p>
              <a:pPr algn="ctr" defTabSz="685800"/>
              <a:r>
                <a:rPr lang="fr-FR" sz="750" b="1" dirty="0">
                  <a:solidFill>
                    <a:prstClr val="white"/>
                  </a:solidFill>
                </a:rPr>
                <a:t>14,5%</a:t>
              </a:r>
            </a:p>
          </p:txBody>
        </p:sp>
        <p:sp>
          <p:nvSpPr>
            <p:cNvPr id="132" name="ZoneTexte 131">
              <a:extLst>
                <a:ext uri="{FF2B5EF4-FFF2-40B4-BE49-F238E27FC236}">
                  <a16:creationId xmlns:a16="http://schemas.microsoft.com/office/drawing/2014/main" id="{9D73D7F8-E212-0E47-8CFB-8C30F9DA8490}"/>
                </a:ext>
              </a:extLst>
            </p:cNvPr>
            <p:cNvSpPr txBox="1"/>
            <p:nvPr/>
          </p:nvSpPr>
          <p:spPr>
            <a:xfrm>
              <a:off x="9168180" y="4010240"/>
              <a:ext cx="1710197" cy="869278"/>
            </a:xfrm>
            <a:prstGeom prst="rect">
              <a:avLst/>
            </a:prstGeom>
            <a:noFill/>
          </p:spPr>
          <p:txBody>
            <a:bodyPr wrap="square" rtlCol="0">
              <a:spAutoFit/>
            </a:bodyPr>
            <a:lstStyle/>
            <a:p>
              <a:pPr algn="ctr" defTabSz="685800"/>
              <a:r>
                <a:rPr lang="fr-FR" sz="750" b="1" dirty="0">
                  <a:solidFill>
                    <a:srgbClr val="CC3300"/>
                  </a:solidFill>
                </a:rPr>
                <a:t>DISCORDANCE</a:t>
              </a:r>
            </a:p>
            <a:p>
              <a:pPr algn="ctr" defTabSz="685800"/>
              <a:r>
                <a:rPr lang="fr-FR" sz="750" b="1" dirty="0">
                  <a:solidFill>
                    <a:srgbClr val="CC3300"/>
                  </a:solidFill>
                </a:rPr>
                <a:t>10%</a:t>
              </a:r>
            </a:p>
            <a:p>
              <a:pPr algn="ctr" defTabSz="685800"/>
              <a:r>
                <a:rPr lang="fr-FR" sz="750" b="1" dirty="0">
                  <a:solidFill>
                    <a:prstClr val="black"/>
                  </a:solidFill>
                </a:rPr>
                <a:t>(53)</a:t>
              </a:r>
            </a:p>
          </p:txBody>
        </p:sp>
      </p:grpSp>
      <p:grpSp>
        <p:nvGrpSpPr>
          <p:cNvPr id="138" name="Groupe 137">
            <a:extLst>
              <a:ext uri="{FF2B5EF4-FFF2-40B4-BE49-F238E27FC236}">
                <a16:creationId xmlns:a16="http://schemas.microsoft.com/office/drawing/2014/main" id="{9ABF90E9-7001-A44F-9B88-36873669CCCD}"/>
              </a:ext>
            </a:extLst>
          </p:cNvPr>
          <p:cNvGrpSpPr/>
          <p:nvPr/>
        </p:nvGrpSpPr>
        <p:grpSpPr>
          <a:xfrm>
            <a:off x="7746015" y="3373055"/>
            <a:ext cx="690470" cy="715017"/>
            <a:chOff x="10193471" y="2634396"/>
            <a:chExt cx="1399887" cy="1449655"/>
          </a:xfrm>
        </p:grpSpPr>
        <p:sp>
          <p:nvSpPr>
            <p:cNvPr id="136" name="Ellipse 12">
              <a:extLst>
                <a:ext uri="{FF2B5EF4-FFF2-40B4-BE49-F238E27FC236}">
                  <a16:creationId xmlns:a16="http://schemas.microsoft.com/office/drawing/2014/main" id="{00484DFA-0225-A649-A7C2-190ED6BF643C}"/>
                </a:ext>
              </a:extLst>
            </p:cNvPr>
            <p:cNvSpPr/>
            <p:nvPr/>
          </p:nvSpPr>
          <p:spPr>
            <a:xfrm rot="5400000">
              <a:off x="10465612" y="2414001"/>
              <a:ext cx="907351" cy="1348141"/>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 name="connsiteX0" fmla="*/ 1335 w 1873346"/>
                <a:gd name="connsiteY0" fmla="*/ 1011714 h 2282895"/>
                <a:gd name="connsiteX1" fmla="*/ 664331 w 1873346"/>
                <a:gd name="connsiteY1" fmla="*/ 90929 h 2282895"/>
                <a:gd name="connsiteX2" fmla="*/ 1873278 w 1873346"/>
                <a:gd name="connsiteY2" fmla="*/ 267753 h 2282895"/>
                <a:gd name="connsiteX3" fmla="*/ 1082136 w 1873346"/>
                <a:gd name="connsiteY3" fmla="*/ 1101682 h 2282895"/>
                <a:gd name="connsiteX4" fmla="*/ 1202551 w 1873346"/>
                <a:gd name="connsiteY4" fmla="*/ 2164924 h 2282895"/>
                <a:gd name="connsiteX5" fmla="*/ 480644 w 1873346"/>
                <a:gd name="connsiteY5" fmla="*/ 2007910 h 2282895"/>
                <a:gd name="connsiteX6" fmla="*/ 1335 w 1873346"/>
                <a:gd name="connsiteY6" fmla="*/ 1011714 h 2282895"/>
                <a:gd name="connsiteX0" fmla="*/ 1335 w 1873346"/>
                <a:gd name="connsiteY0" fmla="*/ 1011714 h 2164924"/>
                <a:gd name="connsiteX1" fmla="*/ 664331 w 1873346"/>
                <a:gd name="connsiteY1" fmla="*/ 90929 h 2164924"/>
                <a:gd name="connsiteX2" fmla="*/ 1873278 w 1873346"/>
                <a:gd name="connsiteY2" fmla="*/ 267753 h 2164924"/>
                <a:gd name="connsiteX3" fmla="*/ 1082136 w 1873346"/>
                <a:gd name="connsiteY3" fmla="*/ 1101682 h 2164924"/>
                <a:gd name="connsiteX4" fmla="*/ 1202551 w 1873346"/>
                <a:gd name="connsiteY4" fmla="*/ 2164924 h 2164924"/>
                <a:gd name="connsiteX5" fmla="*/ 480644 w 1873346"/>
                <a:gd name="connsiteY5" fmla="*/ 2007910 h 2164924"/>
                <a:gd name="connsiteX6" fmla="*/ 1335 w 1873346"/>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391782"/>
                <a:gd name="connsiteY0" fmla="*/ 1175565 h 2328775"/>
                <a:gd name="connsiteX1" fmla="*/ 674718 w 1391782"/>
                <a:gd name="connsiteY1" fmla="*/ 254780 h 2328775"/>
                <a:gd name="connsiteX2" fmla="*/ 1391447 w 1391782"/>
                <a:gd name="connsiteY2" fmla="*/ 168712 h 2328775"/>
                <a:gd name="connsiteX3" fmla="*/ 1092523 w 1391782"/>
                <a:gd name="connsiteY3" fmla="*/ 1265533 h 2328775"/>
                <a:gd name="connsiteX4" fmla="*/ 1212938 w 1391782"/>
                <a:gd name="connsiteY4" fmla="*/ 2328775 h 2328775"/>
                <a:gd name="connsiteX5" fmla="*/ 323227 w 1391782"/>
                <a:gd name="connsiteY5" fmla="*/ 2003958 h 2328775"/>
                <a:gd name="connsiteX6" fmla="*/ 11722 w 1391782"/>
                <a:gd name="connsiteY6" fmla="*/ 1175565 h 2328775"/>
                <a:gd name="connsiteX0" fmla="*/ 11722 w 1391782"/>
                <a:gd name="connsiteY0" fmla="*/ 1039080 h 2192290"/>
                <a:gd name="connsiteX1" fmla="*/ 674718 w 1391782"/>
                <a:gd name="connsiteY1" fmla="*/ 118295 h 2192290"/>
                <a:gd name="connsiteX2" fmla="*/ 1391447 w 1391782"/>
                <a:gd name="connsiteY2" fmla="*/ 32227 h 2192290"/>
                <a:gd name="connsiteX3" fmla="*/ 1092523 w 1391782"/>
                <a:gd name="connsiteY3" fmla="*/ 1129048 h 2192290"/>
                <a:gd name="connsiteX4" fmla="*/ 1212938 w 1391782"/>
                <a:gd name="connsiteY4" fmla="*/ 2192290 h 2192290"/>
                <a:gd name="connsiteX5" fmla="*/ 323227 w 1391782"/>
                <a:gd name="connsiteY5" fmla="*/ 1867473 h 2192290"/>
                <a:gd name="connsiteX6" fmla="*/ 11722 w 1391782"/>
                <a:gd name="connsiteY6" fmla="*/ 1039080 h 2192290"/>
                <a:gd name="connsiteX0" fmla="*/ 2411 w 1382471"/>
                <a:gd name="connsiteY0" fmla="*/ 1015125 h 2168335"/>
                <a:gd name="connsiteX1" fmla="*/ 447266 w 1382471"/>
                <a:gd name="connsiteY1" fmla="*/ 200614 h 2168335"/>
                <a:gd name="connsiteX2" fmla="*/ 1382136 w 1382471"/>
                <a:gd name="connsiteY2" fmla="*/ 8272 h 2168335"/>
                <a:gd name="connsiteX3" fmla="*/ 1083212 w 1382471"/>
                <a:gd name="connsiteY3" fmla="*/ 1105093 h 2168335"/>
                <a:gd name="connsiteX4" fmla="*/ 1203627 w 1382471"/>
                <a:gd name="connsiteY4" fmla="*/ 2168335 h 2168335"/>
                <a:gd name="connsiteX5" fmla="*/ 313916 w 1382471"/>
                <a:gd name="connsiteY5" fmla="*/ 1843518 h 2168335"/>
                <a:gd name="connsiteX6" fmla="*/ 2411 w 1382471"/>
                <a:gd name="connsiteY6" fmla="*/ 1015125 h 2168335"/>
                <a:gd name="connsiteX0" fmla="*/ 2411 w 1395332"/>
                <a:gd name="connsiteY0" fmla="*/ 1015125 h 2168335"/>
                <a:gd name="connsiteX1" fmla="*/ 447266 w 1395332"/>
                <a:gd name="connsiteY1" fmla="*/ 200614 h 2168335"/>
                <a:gd name="connsiteX2" fmla="*/ 1382136 w 1395332"/>
                <a:gd name="connsiteY2" fmla="*/ 8272 h 2168335"/>
                <a:gd name="connsiteX3" fmla="*/ 1256612 w 1395332"/>
                <a:gd name="connsiteY3" fmla="*/ 993223 h 2168335"/>
                <a:gd name="connsiteX4" fmla="*/ 1203627 w 1395332"/>
                <a:gd name="connsiteY4" fmla="*/ 2168335 h 2168335"/>
                <a:gd name="connsiteX5" fmla="*/ 313916 w 1395332"/>
                <a:gd name="connsiteY5" fmla="*/ 1843518 h 2168335"/>
                <a:gd name="connsiteX6" fmla="*/ 2411 w 1395332"/>
                <a:gd name="connsiteY6" fmla="*/ 1015125 h 2168335"/>
                <a:gd name="connsiteX0" fmla="*/ 2411 w 1382521"/>
                <a:gd name="connsiteY0" fmla="*/ 1015125 h 2168335"/>
                <a:gd name="connsiteX1" fmla="*/ 447266 w 1382521"/>
                <a:gd name="connsiteY1" fmla="*/ 200614 h 2168335"/>
                <a:gd name="connsiteX2" fmla="*/ 1382136 w 1382521"/>
                <a:gd name="connsiteY2" fmla="*/ 8272 h 2168335"/>
                <a:gd name="connsiteX3" fmla="*/ 1099996 w 1382521"/>
                <a:gd name="connsiteY3" fmla="*/ 1049158 h 2168335"/>
                <a:gd name="connsiteX4" fmla="*/ 1203627 w 1382521"/>
                <a:gd name="connsiteY4" fmla="*/ 2168335 h 2168335"/>
                <a:gd name="connsiteX5" fmla="*/ 313916 w 1382521"/>
                <a:gd name="connsiteY5" fmla="*/ 1843518 h 2168335"/>
                <a:gd name="connsiteX6" fmla="*/ 2411 w 1382521"/>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992 w 1380965"/>
                <a:gd name="connsiteY0" fmla="*/ 1015125 h 2168335"/>
                <a:gd name="connsiteX1" fmla="*/ 445847 w 1380965"/>
                <a:gd name="connsiteY1" fmla="*/ 200614 h 2168335"/>
                <a:gd name="connsiteX2" fmla="*/ 1380717 w 1380965"/>
                <a:gd name="connsiteY2" fmla="*/ 8272 h 2168335"/>
                <a:gd name="connsiteX3" fmla="*/ 1098577 w 1380965"/>
                <a:gd name="connsiteY3" fmla="*/ 1049158 h 2168335"/>
                <a:gd name="connsiteX4" fmla="*/ 1202208 w 1380965"/>
                <a:gd name="connsiteY4" fmla="*/ 2168335 h 2168335"/>
                <a:gd name="connsiteX5" fmla="*/ 379623 w 1380965"/>
                <a:gd name="connsiteY5" fmla="*/ 1888265 h 2168335"/>
                <a:gd name="connsiteX6" fmla="*/ 992 w 1380965"/>
                <a:gd name="connsiteY6" fmla="*/ 1015125 h 2168335"/>
                <a:gd name="connsiteX0" fmla="*/ 3185 w 1204164"/>
                <a:gd name="connsiteY0" fmla="*/ 1020788 h 2168405"/>
                <a:gd name="connsiteX1" fmla="*/ 269046 w 1204164"/>
                <a:gd name="connsiteY1" fmla="*/ 200684 h 2168405"/>
                <a:gd name="connsiteX2" fmla="*/ 1203916 w 1204164"/>
                <a:gd name="connsiteY2" fmla="*/ 8342 h 2168405"/>
                <a:gd name="connsiteX3" fmla="*/ 921776 w 1204164"/>
                <a:gd name="connsiteY3" fmla="*/ 1049228 h 2168405"/>
                <a:gd name="connsiteX4" fmla="*/ 1025407 w 1204164"/>
                <a:gd name="connsiteY4" fmla="*/ 2168405 h 2168405"/>
                <a:gd name="connsiteX5" fmla="*/ 202822 w 1204164"/>
                <a:gd name="connsiteY5" fmla="*/ 1888335 h 2168405"/>
                <a:gd name="connsiteX6" fmla="*/ 3185 w 1204164"/>
                <a:gd name="connsiteY6" fmla="*/ 1020788 h 2168405"/>
                <a:gd name="connsiteX0" fmla="*/ 992 w 1380957"/>
                <a:gd name="connsiteY0" fmla="*/ 1037784 h 2168623"/>
                <a:gd name="connsiteX1" fmla="*/ 445839 w 1380957"/>
                <a:gd name="connsiteY1" fmla="*/ 200902 h 2168623"/>
                <a:gd name="connsiteX2" fmla="*/ 1380709 w 1380957"/>
                <a:gd name="connsiteY2" fmla="*/ 8560 h 2168623"/>
                <a:gd name="connsiteX3" fmla="*/ 1098569 w 1380957"/>
                <a:gd name="connsiteY3" fmla="*/ 1049446 h 2168623"/>
                <a:gd name="connsiteX4" fmla="*/ 1202200 w 1380957"/>
                <a:gd name="connsiteY4" fmla="*/ 2168623 h 2168623"/>
                <a:gd name="connsiteX5" fmla="*/ 379615 w 1380957"/>
                <a:gd name="connsiteY5" fmla="*/ 1888553 h 2168623"/>
                <a:gd name="connsiteX6" fmla="*/ 992 w 1380957"/>
                <a:gd name="connsiteY6" fmla="*/ 1037784 h 2168623"/>
                <a:gd name="connsiteX0" fmla="*/ 717 w 1380682"/>
                <a:gd name="connsiteY0" fmla="*/ 1037784 h 2093313"/>
                <a:gd name="connsiteX1" fmla="*/ 445564 w 1380682"/>
                <a:gd name="connsiteY1" fmla="*/ 200902 h 2093313"/>
                <a:gd name="connsiteX2" fmla="*/ 1380434 w 1380682"/>
                <a:gd name="connsiteY2" fmla="*/ 8560 h 2093313"/>
                <a:gd name="connsiteX3" fmla="*/ 1098294 w 1380682"/>
                <a:gd name="connsiteY3" fmla="*/ 1049446 h 2093313"/>
                <a:gd name="connsiteX4" fmla="*/ 712433 w 1380682"/>
                <a:gd name="connsiteY4" fmla="*/ 2093314 h 2093313"/>
                <a:gd name="connsiteX5" fmla="*/ 379340 w 1380682"/>
                <a:gd name="connsiteY5" fmla="*/ 1888553 h 2093313"/>
                <a:gd name="connsiteX6" fmla="*/ 717 w 1380682"/>
                <a:gd name="connsiteY6" fmla="*/ 1037784 h 2093313"/>
                <a:gd name="connsiteX0" fmla="*/ 717 w 1380682"/>
                <a:gd name="connsiteY0" fmla="*/ 1037784 h 2093313"/>
                <a:gd name="connsiteX1" fmla="*/ 445564 w 1380682"/>
                <a:gd name="connsiteY1" fmla="*/ 200902 h 2093313"/>
                <a:gd name="connsiteX2" fmla="*/ 1380434 w 1380682"/>
                <a:gd name="connsiteY2" fmla="*/ 8560 h 2093313"/>
                <a:gd name="connsiteX3" fmla="*/ 1098294 w 1380682"/>
                <a:gd name="connsiteY3" fmla="*/ 1049446 h 2093313"/>
                <a:gd name="connsiteX4" fmla="*/ 712433 w 1380682"/>
                <a:gd name="connsiteY4" fmla="*/ 2093314 h 2093313"/>
                <a:gd name="connsiteX5" fmla="*/ 379340 w 1380682"/>
                <a:gd name="connsiteY5" fmla="*/ 1888553 h 2093313"/>
                <a:gd name="connsiteX6" fmla="*/ 717 w 1380682"/>
                <a:gd name="connsiteY6" fmla="*/ 1037784 h 2093313"/>
                <a:gd name="connsiteX0" fmla="*/ 717 w 1380682"/>
                <a:gd name="connsiteY0" fmla="*/ 1037784 h 2093313"/>
                <a:gd name="connsiteX1" fmla="*/ 445564 w 1380682"/>
                <a:gd name="connsiteY1" fmla="*/ 200902 h 2093313"/>
                <a:gd name="connsiteX2" fmla="*/ 1380434 w 1380682"/>
                <a:gd name="connsiteY2" fmla="*/ 8560 h 2093313"/>
                <a:gd name="connsiteX3" fmla="*/ 1098294 w 1380682"/>
                <a:gd name="connsiteY3" fmla="*/ 1049446 h 2093313"/>
                <a:gd name="connsiteX4" fmla="*/ 712433 w 1380682"/>
                <a:gd name="connsiteY4" fmla="*/ 2093314 h 2093313"/>
                <a:gd name="connsiteX5" fmla="*/ 379340 w 1380682"/>
                <a:gd name="connsiteY5" fmla="*/ 1888553 h 2093313"/>
                <a:gd name="connsiteX6" fmla="*/ 717 w 1380682"/>
                <a:gd name="connsiteY6" fmla="*/ 1037784 h 2093313"/>
                <a:gd name="connsiteX0" fmla="*/ 2989 w 1382954"/>
                <a:gd name="connsiteY0" fmla="*/ 1037784 h 2093313"/>
                <a:gd name="connsiteX1" fmla="*/ 447836 w 1382954"/>
                <a:gd name="connsiteY1" fmla="*/ 200902 h 2093313"/>
                <a:gd name="connsiteX2" fmla="*/ 1382706 w 1382954"/>
                <a:gd name="connsiteY2" fmla="*/ 8560 h 2093313"/>
                <a:gd name="connsiteX3" fmla="*/ 1100566 w 1382954"/>
                <a:gd name="connsiteY3" fmla="*/ 1049446 h 2093313"/>
                <a:gd name="connsiteX4" fmla="*/ 714705 w 1382954"/>
                <a:gd name="connsiteY4" fmla="*/ 2093314 h 2093313"/>
                <a:gd name="connsiteX5" fmla="*/ 276182 w 1382954"/>
                <a:gd name="connsiteY5" fmla="*/ 1760531 h 2093313"/>
                <a:gd name="connsiteX6" fmla="*/ 2989 w 1382954"/>
                <a:gd name="connsiteY6" fmla="*/ 1037784 h 2093313"/>
                <a:gd name="connsiteX0" fmla="*/ 3340 w 1383305"/>
                <a:gd name="connsiteY0" fmla="*/ 1037784 h 2093313"/>
                <a:gd name="connsiteX1" fmla="*/ 448187 w 1383305"/>
                <a:gd name="connsiteY1" fmla="*/ 200902 h 2093313"/>
                <a:gd name="connsiteX2" fmla="*/ 1383057 w 1383305"/>
                <a:gd name="connsiteY2" fmla="*/ 8560 h 2093313"/>
                <a:gd name="connsiteX3" fmla="*/ 1100917 w 1383305"/>
                <a:gd name="connsiteY3" fmla="*/ 1049446 h 2093313"/>
                <a:gd name="connsiteX4" fmla="*/ 715056 w 1383305"/>
                <a:gd name="connsiteY4" fmla="*/ 2093314 h 2093313"/>
                <a:gd name="connsiteX5" fmla="*/ 276533 w 1383305"/>
                <a:gd name="connsiteY5" fmla="*/ 1760531 h 2093313"/>
                <a:gd name="connsiteX6" fmla="*/ 3340 w 1383305"/>
                <a:gd name="connsiteY6" fmla="*/ 1037784 h 2093313"/>
                <a:gd name="connsiteX0" fmla="*/ 3340 w 1420918"/>
                <a:gd name="connsiteY0" fmla="*/ 1030834 h 2086363"/>
                <a:gd name="connsiteX1" fmla="*/ 448187 w 1420918"/>
                <a:gd name="connsiteY1" fmla="*/ 193952 h 2086363"/>
                <a:gd name="connsiteX2" fmla="*/ 1420715 w 1420918"/>
                <a:gd name="connsiteY2" fmla="*/ 9140 h 2086363"/>
                <a:gd name="connsiteX3" fmla="*/ 1100917 w 1420918"/>
                <a:gd name="connsiteY3" fmla="*/ 1042496 h 2086363"/>
                <a:gd name="connsiteX4" fmla="*/ 715056 w 1420918"/>
                <a:gd name="connsiteY4" fmla="*/ 2086364 h 2086363"/>
                <a:gd name="connsiteX5" fmla="*/ 276533 w 1420918"/>
                <a:gd name="connsiteY5" fmla="*/ 1753581 h 2086363"/>
                <a:gd name="connsiteX6" fmla="*/ 3340 w 1420918"/>
                <a:gd name="connsiteY6" fmla="*/ 1030834 h 2086363"/>
                <a:gd name="connsiteX0" fmla="*/ 3340 w 1420942"/>
                <a:gd name="connsiteY0" fmla="*/ 1030834 h 2086363"/>
                <a:gd name="connsiteX1" fmla="*/ 448187 w 1420942"/>
                <a:gd name="connsiteY1" fmla="*/ 193952 h 2086363"/>
                <a:gd name="connsiteX2" fmla="*/ 1420715 w 1420942"/>
                <a:gd name="connsiteY2" fmla="*/ 9140 h 2086363"/>
                <a:gd name="connsiteX3" fmla="*/ 1100917 w 1420942"/>
                <a:gd name="connsiteY3" fmla="*/ 1042496 h 2086363"/>
                <a:gd name="connsiteX4" fmla="*/ 715056 w 1420942"/>
                <a:gd name="connsiteY4" fmla="*/ 2086364 h 2086363"/>
                <a:gd name="connsiteX5" fmla="*/ 276533 w 1420942"/>
                <a:gd name="connsiteY5" fmla="*/ 1753581 h 2086363"/>
                <a:gd name="connsiteX6" fmla="*/ 3340 w 1420942"/>
                <a:gd name="connsiteY6" fmla="*/ 1030834 h 2086363"/>
                <a:gd name="connsiteX0" fmla="*/ 3340 w 1420942"/>
                <a:gd name="connsiteY0" fmla="*/ 1030834 h 2086363"/>
                <a:gd name="connsiteX1" fmla="*/ 448187 w 1420942"/>
                <a:gd name="connsiteY1" fmla="*/ 193952 h 2086363"/>
                <a:gd name="connsiteX2" fmla="*/ 1420715 w 1420942"/>
                <a:gd name="connsiteY2" fmla="*/ 9140 h 2086363"/>
                <a:gd name="connsiteX3" fmla="*/ 1100917 w 1420942"/>
                <a:gd name="connsiteY3" fmla="*/ 1042496 h 2086363"/>
                <a:gd name="connsiteX4" fmla="*/ 715056 w 1420942"/>
                <a:gd name="connsiteY4" fmla="*/ 2086364 h 2086363"/>
                <a:gd name="connsiteX5" fmla="*/ 276533 w 1420942"/>
                <a:gd name="connsiteY5" fmla="*/ 1753581 h 2086363"/>
                <a:gd name="connsiteX6" fmla="*/ 3340 w 1420942"/>
                <a:gd name="connsiteY6" fmla="*/ 1030834 h 2086363"/>
                <a:gd name="connsiteX0" fmla="*/ 3340 w 1420942"/>
                <a:gd name="connsiteY0" fmla="*/ 1030834 h 2086363"/>
                <a:gd name="connsiteX1" fmla="*/ 448187 w 1420942"/>
                <a:gd name="connsiteY1" fmla="*/ 193952 h 2086363"/>
                <a:gd name="connsiteX2" fmla="*/ 1420715 w 1420942"/>
                <a:gd name="connsiteY2" fmla="*/ 9140 h 2086363"/>
                <a:gd name="connsiteX3" fmla="*/ 1100917 w 1420942"/>
                <a:gd name="connsiteY3" fmla="*/ 1042496 h 2086363"/>
                <a:gd name="connsiteX4" fmla="*/ 715056 w 1420942"/>
                <a:gd name="connsiteY4" fmla="*/ 2086364 h 2086363"/>
                <a:gd name="connsiteX5" fmla="*/ 276533 w 1420942"/>
                <a:gd name="connsiteY5" fmla="*/ 1753581 h 2086363"/>
                <a:gd name="connsiteX6" fmla="*/ 3340 w 1420942"/>
                <a:gd name="connsiteY6" fmla="*/ 1030834 h 2086363"/>
                <a:gd name="connsiteX0" fmla="*/ 3340 w 1420942"/>
                <a:gd name="connsiteY0" fmla="*/ 1030834 h 2086363"/>
                <a:gd name="connsiteX1" fmla="*/ 448187 w 1420942"/>
                <a:gd name="connsiteY1" fmla="*/ 193952 h 2086363"/>
                <a:gd name="connsiteX2" fmla="*/ 1420715 w 1420942"/>
                <a:gd name="connsiteY2" fmla="*/ 9140 h 2086363"/>
                <a:gd name="connsiteX3" fmla="*/ 1100917 w 1420942"/>
                <a:gd name="connsiteY3" fmla="*/ 1042496 h 2086363"/>
                <a:gd name="connsiteX4" fmla="*/ 715056 w 1420942"/>
                <a:gd name="connsiteY4" fmla="*/ 2086364 h 2086363"/>
                <a:gd name="connsiteX5" fmla="*/ 276533 w 1420942"/>
                <a:gd name="connsiteY5" fmla="*/ 1753581 h 2086363"/>
                <a:gd name="connsiteX6" fmla="*/ 3340 w 1420942"/>
                <a:gd name="connsiteY6" fmla="*/ 1030834 h 2086363"/>
                <a:gd name="connsiteX0" fmla="*/ 9483 w 1427085"/>
                <a:gd name="connsiteY0" fmla="*/ 1051258 h 2106787"/>
                <a:gd name="connsiteX1" fmla="*/ 604950 w 1427085"/>
                <a:gd name="connsiteY1" fmla="*/ 124005 h 2106787"/>
                <a:gd name="connsiteX2" fmla="*/ 1426858 w 1427085"/>
                <a:gd name="connsiteY2" fmla="*/ 29564 h 2106787"/>
                <a:gd name="connsiteX3" fmla="*/ 1107060 w 1427085"/>
                <a:gd name="connsiteY3" fmla="*/ 1062920 h 2106787"/>
                <a:gd name="connsiteX4" fmla="*/ 721199 w 1427085"/>
                <a:gd name="connsiteY4" fmla="*/ 2106788 h 2106787"/>
                <a:gd name="connsiteX5" fmla="*/ 282676 w 1427085"/>
                <a:gd name="connsiteY5" fmla="*/ 1774005 h 2106787"/>
                <a:gd name="connsiteX6" fmla="*/ 9483 w 1427085"/>
                <a:gd name="connsiteY6" fmla="*/ 1051258 h 2106787"/>
                <a:gd name="connsiteX0" fmla="*/ 9483 w 1427085"/>
                <a:gd name="connsiteY0" fmla="*/ 1064220 h 2119749"/>
                <a:gd name="connsiteX1" fmla="*/ 604950 w 1427085"/>
                <a:gd name="connsiteY1" fmla="*/ 136967 h 2119749"/>
                <a:gd name="connsiteX2" fmla="*/ 1426858 w 1427085"/>
                <a:gd name="connsiteY2" fmla="*/ 42526 h 2119749"/>
                <a:gd name="connsiteX3" fmla="*/ 1107060 w 1427085"/>
                <a:gd name="connsiteY3" fmla="*/ 1075882 h 2119749"/>
                <a:gd name="connsiteX4" fmla="*/ 721199 w 1427085"/>
                <a:gd name="connsiteY4" fmla="*/ 2119750 h 2119749"/>
                <a:gd name="connsiteX5" fmla="*/ 282676 w 1427085"/>
                <a:gd name="connsiteY5" fmla="*/ 1786967 h 2119749"/>
                <a:gd name="connsiteX6" fmla="*/ 9483 w 1427085"/>
                <a:gd name="connsiteY6" fmla="*/ 1064220 h 2119749"/>
                <a:gd name="connsiteX0" fmla="*/ 9483 w 1427085"/>
                <a:gd name="connsiteY0" fmla="*/ 1073079 h 2128608"/>
                <a:gd name="connsiteX1" fmla="*/ 604950 w 1427085"/>
                <a:gd name="connsiteY1" fmla="*/ 145826 h 2128608"/>
                <a:gd name="connsiteX2" fmla="*/ 1426858 w 1427085"/>
                <a:gd name="connsiteY2" fmla="*/ 51385 h 2128608"/>
                <a:gd name="connsiteX3" fmla="*/ 1107060 w 1427085"/>
                <a:gd name="connsiteY3" fmla="*/ 1084741 h 2128608"/>
                <a:gd name="connsiteX4" fmla="*/ 721199 w 1427085"/>
                <a:gd name="connsiteY4" fmla="*/ 2128609 h 2128608"/>
                <a:gd name="connsiteX5" fmla="*/ 282676 w 1427085"/>
                <a:gd name="connsiteY5" fmla="*/ 1795826 h 2128608"/>
                <a:gd name="connsiteX6" fmla="*/ 9483 w 1427085"/>
                <a:gd name="connsiteY6" fmla="*/ 1073079 h 2128608"/>
                <a:gd name="connsiteX0" fmla="*/ 7443 w 1425045"/>
                <a:gd name="connsiteY0" fmla="*/ 1066677 h 2122206"/>
                <a:gd name="connsiteX1" fmla="*/ 557727 w 1425045"/>
                <a:gd name="connsiteY1" fmla="*/ 154485 h 2122206"/>
                <a:gd name="connsiteX2" fmla="*/ 1424818 w 1425045"/>
                <a:gd name="connsiteY2" fmla="*/ 44983 h 2122206"/>
                <a:gd name="connsiteX3" fmla="*/ 1105020 w 1425045"/>
                <a:gd name="connsiteY3" fmla="*/ 1078339 h 2122206"/>
                <a:gd name="connsiteX4" fmla="*/ 719159 w 1425045"/>
                <a:gd name="connsiteY4" fmla="*/ 2122207 h 2122206"/>
                <a:gd name="connsiteX5" fmla="*/ 280636 w 1425045"/>
                <a:gd name="connsiteY5" fmla="*/ 1789424 h 2122206"/>
                <a:gd name="connsiteX6" fmla="*/ 7443 w 1425045"/>
                <a:gd name="connsiteY6" fmla="*/ 1066677 h 2122206"/>
                <a:gd name="connsiteX0" fmla="*/ 7355 w 1402365"/>
                <a:gd name="connsiteY0" fmla="*/ 977099 h 2107934"/>
                <a:gd name="connsiteX1" fmla="*/ 535047 w 1402365"/>
                <a:gd name="connsiteY1" fmla="*/ 140213 h 2107934"/>
                <a:gd name="connsiteX2" fmla="*/ 1402138 w 1402365"/>
                <a:gd name="connsiteY2" fmla="*/ 30711 h 2107934"/>
                <a:gd name="connsiteX3" fmla="*/ 1082340 w 1402365"/>
                <a:gd name="connsiteY3" fmla="*/ 1064067 h 2107934"/>
                <a:gd name="connsiteX4" fmla="*/ 696479 w 1402365"/>
                <a:gd name="connsiteY4" fmla="*/ 2107935 h 2107934"/>
                <a:gd name="connsiteX5" fmla="*/ 257956 w 1402365"/>
                <a:gd name="connsiteY5" fmla="*/ 1775152 h 2107934"/>
                <a:gd name="connsiteX6" fmla="*/ 7355 w 1402365"/>
                <a:gd name="connsiteY6" fmla="*/ 977099 h 2107934"/>
                <a:gd name="connsiteX0" fmla="*/ 3802 w 1398812"/>
                <a:gd name="connsiteY0" fmla="*/ 977099 h 2107934"/>
                <a:gd name="connsiteX1" fmla="*/ 531494 w 1398812"/>
                <a:gd name="connsiteY1" fmla="*/ 140213 h 2107934"/>
                <a:gd name="connsiteX2" fmla="*/ 1398585 w 1398812"/>
                <a:gd name="connsiteY2" fmla="*/ 30711 h 2107934"/>
                <a:gd name="connsiteX3" fmla="*/ 1078787 w 1398812"/>
                <a:gd name="connsiteY3" fmla="*/ 1064067 h 2107934"/>
                <a:gd name="connsiteX4" fmla="*/ 692926 w 1398812"/>
                <a:gd name="connsiteY4" fmla="*/ 2107935 h 2107934"/>
                <a:gd name="connsiteX5" fmla="*/ 254403 w 1398812"/>
                <a:gd name="connsiteY5" fmla="*/ 1775152 h 2107934"/>
                <a:gd name="connsiteX6" fmla="*/ 3802 w 1398812"/>
                <a:gd name="connsiteY6" fmla="*/ 977099 h 2107934"/>
                <a:gd name="connsiteX0" fmla="*/ 194 w 1395204"/>
                <a:gd name="connsiteY0" fmla="*/ 977099 h 2107934"/>
                <a:gd name="connsiteX1" fmla="*/ 527886 w 1395204"/>
                <a:gd name="connsiteY1" fmla="*/ 140213 h 2107934"/>
                <a:gd name="connsiteX2" fmla="*/ 1394977 w 1395204"/>
                <a:gd name="connsiteY2" fmla="*/ 30711 h 2107934"/>
                <a:gd name="connsiteX3" fmla="*/ 1075179 w 1395204"/>
                <a:gd name="connsiteY3" fmla="*/ 1064067 h 2107934"/>
                <a:gd name="connsiteX4" fmla="*/ 689318 w 1395204"/>
                <a:gd name="connsiteY4" fmla="*/ 2107935 h 2107934"/>
                <a:gd name="connsiteX5" fmla="*/ 469191 w 1395204"/>
                <a:gd name="connsiteY5" fmla="*/ 1586883 h 2107934"/>
                <a:gd name="connsiteX6" fmla="*/ 194 w 1395204"/>
                <a:gd name="connsiteY6" fmla="*/ 977099 h 2107934"/>
                <a:gd name="connsiteX0" fmla="*/ 17879 w 1412889"/>
                <a:gd name="connsiteY0" fmla="*/ 977099 h 2107934"/>
                <a:gd name="connsiteX1" fmla="*/ 545571 w 1412889"/>
                <a:gd name="connsiteY1" fmla="*/ 140213 h 2107934"/>
                <a:gd name="connsiteX2" fmla="*/ 1412662 w 1412889"/>
                <a:gd name="connsiteY2" fmla="*/ 30711 h 2107934"/>
                <a:gd name="connsiteX3" fmla="*/ 1092864 w 1412889"/>
                <a:gd name="connsiteY3" fmla="*/ 1064067 h 2107934"/>
                <a:gd name="connsiteX4" fmla="*/ 707003 w 1412889"/>
                <a:gd name="connsiteY4" fmla="*/ 2107935 h 2107934"/>
                <a:gd name="connsiteX5" fmla="*/ 178124 w 1412889"/>
                <a:gd name="connsiteY5" fmla="*/ 1707374 h 2107934"/>
                <a:gd name="connsiteX6" fmla="*/ 17879 w 1412889"/>
                <a:gd name="connsiteY6" fmla="*/ 977099 h 2107934"/>
                <a:gd name="connsiteX0" fmla="*/ 17878 w 1412882"/>
                <a:gd name="connsiteY0" fmla="*/ 836509 h 2102898"/>
                <a:gd name="connsiteX1" fmla="*/ 545564 w 1412882"/>
                <a:gd name="connsiteY1" fmla="*/ 135177 h 2102898"/>
                <a:gd name="connsiteX2" fmla="*/ 1412655 w 1412882"/>
                <a:gd name="connsiteY2" fmla="*/ 25675 h 2102898"/>
                <a:gd name="connsiteX3" fmla="*/ 1092857 w 1412882"/>
                <a:gd name="connsiteY3" fmla="*/ 1059031 h 2102898"/>
                <a:gd name="connsiteX4" fmla="*/ 706996 w 1412882"/>
                <a:gd name="connsiteY4" fmla="*/ 2102899 h 2102898"/>
                <a:gd name="connsiteX5" fmla="*/ 178117 w 1412882"/>
                <a:gd name="connsiteY5" fmla="*/ 1702338 h 2102898"/>
                <a:gd name="connsiteX6" fmla="*/ 17878 w 1412882"/>
                <a:gd name="connsiteY6" fmla="*/ 836509 h 2102898"/>
                <a:gd name="connsiteX0" fmla="*/ 20321 w 1415325"/>
                <a:gd name="connsiteY0" fmla="*/ 836509 h 2102898"/>
                <a:gd name="connsiteX1" fmla="*/ 548007 w 1415325"/>
                <a:gd name="connsiteY1" fmla="*/ 135177 h 2102898"/>
                <a:gd name="connsiteX2" fmla="*/ 1415098 w 1415325"/>
                <a:gd name="connsiteY2" fmla="*/ 25675 h 2102898"/>
                <a:gd name="connsiteX3" fmla="*/ 1095300 w 1415325"/>
                <a:gd name="connsiteY3" fmla="*/ 1059031 h 2102898"/>
                <a:gd name="connsiteX4" fmla="*/ 709439 w 1415325"/>
                <a:gd name="connsiteY4" fmla="*/ 2102899 h 2102898"/>
                <a:gd name="connsiteX5" fmla="*/ 180560 w 1415325"/>
                <a:gd name="connsiteY5" fmla="*/ 1702338 h 2102898"/>
                <a:gd name="connsiteX6" fmla="*/ 20321 w 1415325"/>
                <a:gd name="connsiteY6" fmla="*/ 836509 h 210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5325" h="2102898">
                  <a:moveTo>
                    <a:pt x="20321" y="836509"/>
                  </a:moveTo>
                  <a:cubicBezTo>
                    <a:pt x="81562" y="575316"/>
                    <a:pt x="315544" y="270316"/>
                    <a:pt x="548007" y="135177"/>
                  </a:cubicBezTo>
                  <a:cubicBezTo>
                    <a:pt x="780470" y="38"/>
                    <a:pt x="1262101" y="-28154"/>
                    <a:pt x="1415098" y="25675"/>
                  </a:cubicBezTo>
                  <a:cubicBezTo>
                    <a:pt x="1422581" y="48231"/>
                    <a:pt x="1244349" y="594616"/>
                    <a:pt x="1095300" y="1059031"/>
                  </a:cubicBezTo>
                  <a:cubicBezTo>
                    <a:pt x="895701" y="1574211"/>
                    <a:pt x="738600" y="2015270"/>
                    <a:pt x="709439" y="2102899"/>
                  </a:cubicBezTo>
                  <a:cubicBezTo>
                    <a:pt x="466877" y="1995331"/>
                    <a:pt x="317998" y="1898343"/>
                    <a:pt x="180560" y="1702338"/>
                  </a:cubicBezTo>
                  <a:cubicBezTo>
                    <a:pt x="43122" y="1506333"/>
                    <a:pt x="-40920" y="1097702"/>
                    <a:pt x="20321" y="836509"/>
                  </a:cubicBezTo>
                  <a:close/>
                </a:path>
              </a:pathLst>
            </a:custGeom>
            <a:solidFill>
              <a:schemeClr val="accent5"/>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sp>
          <p:nvSpPr>
            <p:cNvPr id="137" name="Ellipse 12">
              <a:extLst>
                <a:ext uri="{FF2B5EF4-FFF2-40B4-BE49-F238E27FC236}">
                  <a16:creationId xmlns:a16="http://schemas.microsoft.com/office/drawing/2014/main" id="{1D170D3C-F7AE-7D42-9747-FF0FC6FD68A3}"/>
                </a:ext>
              </a:extLst>
            </p:cNvPr>
            <p:cNvSpPr/>
            <p:nvPr/>
          </p:nvSpPr>
          <p:spPr>
            <a:xfrm rot="16200000">
              <a:off x="10404342" y="2921042"/>
              <a:ext cx="952138" cy="1373880"/>
            </a:xfrm>
            <a:custGeom>
              <a:avLst/>
              <a:gdLst>
                <a:gd name="connsiteX0" fmla="*/ 0 w 2199953"/>
                <a:gd name="connsiteY0" fmla="*/ 1099977 h 2199953"/>
                <a:gd name="connsiteX1" fmla="*/ 1099977 w 2199953"/>
                <a:gd name="connsiteY1" fmla="*/ 0 h 2199953"/>
                <a:gd name="connsiteX2" fmla="*/ 2199954 w 2199953"/>
                <a:gd name="connsiteY2" fmla="*/ 1099977 h 2199953"/>
                <a:gd name="connsiteX3" fmla="*/ 1099977 w 2199953"/>
                <a:gd name="connsiteY3" fmla="*/ 2199954 h 2199953"/>
                <a:gd name="connsiteX4" fmla="*/ 0 w 2199953"/>
                <a:gd name="connsiteY4" fmla="*/ 1099977 h 2199953"/>
                <a:gd name="connsiteX0" fmla="*/ 0 w 2291354"/>
                <a:gd name="connsiteY0" fmla="*/ 1106542 h 2206519"/>
                <a:gd name="connsiteX1" fmla="*/ 1099977 w 2291354"/>
                <a:gd name="connsiteY1" fmla="*/ 6565 h 2206519"/>
                <a:gd name="connsiteX2" fmla="*/ 2103668 w 2291354"/>
                <a:gd name="connsiteY2" fmla="*/ 669756 h 2206519"/>
                <a:gd name="connsiteX3" fmla="*/ 2199954 w 2291354"/>
                <a:gd name="connsiteY3" fmla="*/ 1106542 h 2206519"/>
                <a:gd name="connsiteX4" fmla="*/ 1099977 w 2291354"/>
                <a:gd name="connsiteY4" fmla="*/ 2206519 h 2206519"/>
                <a:gd name="connsiteX5" fmla="*/ 0 w 2291354"/>
                <a:gd name="connsiteY5" fmla="*/ 1106542 h 2206519"/>
                <a:gd name="connsiteX0" fmla="*/ 0 w 2291354"/>
                <a:gd name="connsiteY0" fmla="*/ 1109603 h 2209580"/>
                <a:gd name="connsiteX1" fmla="*/ 1099977 w 2291354"/>
                <a:gd name="connsiteY1" fmla="*/ 9626 h 2209580"/>
                <a:gd name="connsiteX2" fmla="*/ 2103668 w 2291354"/>
                <a:gd name="connsiteY2" fmla="*/ 672817 h 2209580"/>
                <a:gd name="connsiteX3" fmla="*/ 2199954 w 2291354"/>
                <a:gd name="connsiteY3" fmla="*/ 1109603 h 2209580"/>
                <a:gd name="connsiteX4" fmla="*/ 1099977 w 2291354"/>
                <a:gd name="connsiteY4" fmla="*/ 2209580 h 2209580"/>
                <a:gd name="connsiteX5" fmla="*/ 0 w 2291354"/>
                <a:gd name="connsiteY5" fmla="*/ 1109603 h 2209580"/>
                <a:gd name="connsiteX0" fmla="*/ 0 w 2279658"/>
                <a:gd name="connsiteY0" fmla="*/ 1112616 h 2212593"/>
                <a:gd name="connsiteX1" fmla="*/ 1099977 w 2279658"/>
                <a:gd name="connsiteY1" fmla="*/ 12639 h 2212593"/>
                <a:gd name="connsiteX2" fmla="*/ 2063475 w 2279658"/>
                <a:gd name="connsiteY2" fmla="*/ 630612 h 2212593"/>
                <a:gd name="connsiteX3" fmla="*/ 2199954 w 2279658"/>
                <a:gd name="connsiteY3" fmla="*/ 1112616 h 2212593"/>
                <a:gd name="connsiteX4" fmla="*/ 1099977 w 2279658"/>
                <a:gd name="connsiteY4" fmla="*/ 2212593 h 2212593"/>
                <a:gd name="connsiteX5" fmla="*/ 0 w 2279658"/>
                <a:gd name="connsiteY5" fmla="*/ 1112616 h 2212593"/>
                <a:gd name="connsiteX0" fmla="*/ 0 w 2279658"/>
                <a:gd name="connsiteY0" fmla="*/ 1112616 h 2219182"/>
                <a:gd name="connsiteX1" fmla="*/ 1099977 w 2279658"/>
                <a:gd name="connsiteY1" fmla="*/ 12639 h 2219182"/>
                <a:gd name="connsiteX2" fmla="*/ 2063475 w 2279658"/>
                <a:gd name="connsiteY2" fmla="*/ 630612 h 2219182"/>
                <a:gd name="connsiteX3" fmla="*/ 2199954 w 2279658"/>
                <a:gd name="connsiteY3" fmla="*/ 1112616 h 2219182"/>
                <a:gd name="connsiteX4" fmla="*/ 1947917 w 2279658"/>
                <a:gd name="connsiteY4" fmla="*/ 1550038 h 2219182"/>
                <a:gd name="connsiteX5" fmla="*/ 1099977 w 2279658"/>
                <a:gd name="connsiteY5" fmla="*/ 2212593 h 2219182"/>
                <a:gd name="connsiteX6" fmla="*/ 0 w 2279658"/>
                <a:gd name="connsiteY6" fmla="*/ 1112616 h 2219182"/>
                <a:gd name="connsiteX0" fmla="*/ 0 w 2279658"/>
                <a:gd name="connsiteY0" fmla="*/ 1112616 h 2221528"/>
                <a:gd name="connsiteX1" fmla="*/ 1099977 w 2279658"/>
                <a:gd name="connsiteY1" fmla="*/ 12639 h 2221528"/>
                <a:gd name="connsiteX2" fmla="*/ 2063475 w 2279658"/>
                <a:gd name="connsiteY2" fmla="*/ 630612 h 2221528"/>
                <a:gd name="connsiteX3" fmla="*/ 2199954 w 2279658"/>
                <a:gd name="connsiteY3" fmla="*/ 1112616 h 2221528"/>
                <a:gd name="connsiteX4" fmla="*/ 2053425 w 2279658"/>
                <a:gd name="connsiteY4" fmla="*/ 1605304 h 2221528"/>
                <a:gd name="connsiteX5" fmla="*/ 1099977 w 2279658"/>
                <a:gd name="connsiteY5" fmla="*/ 2212593 h 2221528"/>
                <a:gd name="connsiteX6" fmla="*/ 0 w 2279658"/>
                <a:gd name="connsiteY6" fmla="*/ 1112616 h 2221528"/>
                <a:gd name="connsiteX0" fmla="*/ 0 w 2279658"/>
                <a:gd name="connsiteY0" fmla="*/ 1112616 h 2224835"/>
                <a:gd name="connsiteX1" fmla="*/ 1099977 w 2279658"/>
                <a:gd name="connsiteY1" fmla="*/ 12639 h 2224835"/>
                <a:gd name="connsiteX2" fmla="*/ 2063475 w 2279658"/>
                <a:gd name="connsiteY2" fmla="*/ 630612 h 2224835"/>
                <a:gd name="connsiteX3" fmla="*/ 2199954 w 2279658"/>
                <a:gd name="connsiteY3" fmla="*/ 1112616 h 2224835"/>
                <a:gd name="connsiteX4" fmla="*/ 2053425 w 2279658"/>
                <a:gd name="connsiteY4" fmla="*/ 1605304 h 2224835"/>
                <a:gd name="connsiteX5" fmla="*/ 1099977 w 2279658"/>
                <a:gd name="connsiteY5" fmla="*/ 2212593 h 2224835"/>
                <a:gd name="connsiteX6" fmla="*/ 0 w 2279658"/>
                <a:gd name="connsiteY6" fmla="*/ 1112616 h 2224835"/>
                <a:gd name="connsiteX0" fmla="*/ 0 w 2279658"/>
                <a:gd name="connsiteY0" fmla="*/ 1112616 h 2212957"/>
                <a:gd name="connsiteX1" fmla="*/ 1099977 w 2279658"/>
                <a:gd name="connsiteY1" fmla="*/ 12639 h 2212957"/>
                <a:gd name="connsiteX2" fmla="*/ 2063475 w 2279658"/>
                <a:gd name="connsiteY2" fmla="*/ 630612 h 2212957"/>
                <a:gd name="connsiteX3" fmla="*/ 2199954 w 2279658"/>
                <a:gd name="connsiteY3" fmla="*/ 1112616 h 2212957"/>
                <a:gd name="connsiteX4" fmla="*/ 2053425 w 2279658"/>
                <a:gd name="connsiteY4" fmla="*/ 1605304 h 2212957"/>
                <a:gd name="connsiteX5" fmla="*/ 1099977 w 2279658"/>
                <a:gd name="connsiteY5" fmla="*/ 2212593 h 2212957"/>
                <a:gd name="connsiteX6" fmla="*/ 0 w 2279658"/>
                <a:gd name="connsiteY6" fmla="*/ 1112616 h 2212957"/>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12616 h 2212716"/>
                <a:gd name="connsiteX1" fmla="*/ 1099977 w 2279658"/>
                <a:gd name="connsiteY1" fmla="*/ 12639 h 2212716"/>
                <a:gd name="connsiteX2" fmla="*/ 2063475 w 2279658"/>
                <a:gd name="connsiteY2" fmla="*/ 630612 h 2212716"/>
                <a:gd name="connsiteX3" fmla="*/ 2199954 w 2279658"/>
                <a:gd name="connsiteY3" fmla="*/ 1112616 h 2212716"/>
                <a:gd name="connsiteX4" fmla="*/ 2053425 w 2279658"/>
                <a:gd name="connsiteY4" fmla="*/ 1605304 h 2212716"/>
                <a:gd name="connsiteX5" fmla="*/ 1099977 w 2279658"/>
                <a:gd name="connsiteY5" fmla="*/ 2212593 h 2212716"/>
                <a:gd name="connsiteX6" fmla="*/ 0 w 2279658"/>
                <a:gd name="connsiteY6" fmla="*/ 1112616 h 2212716"/>
                <a:gd name="connsiteX0" fmla="*/ 0 w 2279658"/>
                <a:gd name="connsiteY0" fmla="*/ 1101652 h 2201752"/>
                <a:gd name="connsiteX1" fmla="*/ 1099977 w 2279658"/>
                <a:gd name="connsiteY1" fmla="*/ 1675 h 2201752"/>
                <a:gd name="connsiteX2" fmla="*/ 2063475 w 2279658"/>
                <a:gd name="connsiteY2" fmla="*/ 619648 h 2201752"/>
                <a:gd name="connsiteX3" fmla="*/ 2199954 w 2279658"/>
                <a:gd name="connsiteY3" fmla="*/ 1101652 h 2201752"/>
                <a:gd name="connsiteX4" fmla="*/ 2053425 w 2279658"/>
                <a:gd name="connsiteY4" fmla="*/ 1594340 h 2201752"/>
                <a:gd name="connsiteX5" fmla="*/ 1099977 w 2279658"/>
                <a:gd name="connsiteY5" fmla="*/ 2201629 h 2201752"/>
                <a:gd name="connsiteX6" fmla="*/ 0 w 2279658"/>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6536"/>
                <a:gd name="connsiteY0" fmla="*/ 1101652 h 2201752"/>
                <a:gd name="connsiteX1" fmla="*/ 1099977 w 2086536"/>
                <a:gd name="connsiteY1" fmla="*/ 1675 h 2201752"/>
                <a:gd name="connsiteX2" fmla="*/ 2063475 w 2086536"/>
                <a:gd name="connsiteY2" fmla="*/ 619648 h 2201752"/>
                <a:gd name="connsiteX3" fmla="*/ 1114732 w 2086536"/>
                <a:gd name="connsiteY3" fmla="*/ 1101652 h 2201752"/>
                <a:gd name="connsiteX4" fmla="*/ 2053425 w 2086536"/>
                <a:gd name="connsiteY4" fmla="*/ 1594340 h 2201752"/>
                <a:gd name="connsiteX5" fmla="*/ 1099977 w 2086536"/>
                <a:gd name="connsiteY5" fmla="*/ 2201629 h 2201752"/>
                <a:gd name="connsiteX6" fmla="*/ 0 w 2086536"/>
                <a:gd name="connsiteY6" fmla="*/ 1101652 h 2201752"/>
                <a:gd name="connsiteX0" fmla="*/ 0 w 2087603"/>
                <a:gd name="connsiteY0" fmla="*/ 1101652 h 2201752"/>
                <a:gd name="connsiteX1" fmla="*/ 1099977 w 2087603"/>
                <a:gd name="connsiteY1" fmla="*/ 1675 h 2201752"/>
                <a:gd name="connsiteX2" fmla="*/ 2063475 w 2087603"/>
                <a:gd name="connsiteY2" fmla="*/ 619648 h 2201752"/>
                <a:gd name="connsiteX3" fmla="*/ 1114732 w 2087603"/>
                <a:gd name="connsiteY3" fmla="*/ 1101652 h 2201752"/>
                <a:gd name="connsiteX4" fmla="*/ 2053425 w 2087603"/>
                <a:gd name="connsiteY4" fmla="*/ 1594340 h 2201752"/>
                <a:gd name="connsiteX5" fmla="*/ 1099977 w 2087603"/>
                <a:gd name="connsiteY5" fmla="*/ 2201629 h 2201752"/>
                <a:gd name="connsiteX6" fmla="*/ 0 w 2087603"/>
                <a:gd name="connsiteY6" fmla="*/ 1101652 h 2201752"/>
                <a:gd name="connsiteX0" fmla="*/ 0 w 2079335"/>
                <a:gd name="connsiteY0" fmla="*/ 1101652 h 2201752"/>
                <a:gd name="connsiteX1" fmla="*/ 1099977 w 2079335"/>
                <a:gd name="connsiteY1" fmla="*/ 1675 h 2201752"/>
                <a:gd name="connsiteX2" fmla="*/ 2063475 w 2079335"/>
                <a:gd name="connsiteY2" fmla="*/ 619648 h 2201752"/>
                <a:gd name="connsiteX3" fmla="*/ 1114732 w 2079335"/>
                <a:gd name="connsiteY3" fmla="*/ 1101652 h 2201752"/>
                <a:gd name="connsiteX4" fmla="*/ 2053425 w 2079335"/>
                <a:gd name="connsiteY4" fmla="*/ 1594340 h 2201752"/>
                <a:gd name="connsiteX5" fmla="*/ 1099977 w 2079335"/>
                <a:gd name="connsiteY5" fmla="*/ 2201629 h 2201752"/>
                <a:gd name="connsiteX6" fmla="*/ 0 w 2079335"/>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1"/>
                <a:gd name="connsiteY0" fmla="*/ 1101652 h 2201752"/>
                <a:gd name="connsiteX1" fmla="*/ 1099977 w 2063531"/>
                <a:gd name="connsiteY1" fmla="*/ 1675 h 2201752"/>
                <a:gd name="connsiteX2" fmla="*/ 2063475 w 2063531"/>
                <a:gd name="connsiteY2" fmla="*/ 619648 h 2201752"/>
                <a:gd name="connsiteX3" fmla="*/ 1114732 w 2063531"/>
                <a:gd name="connsiteY3" fmla="*/ 1101652 h 2201752"/>
                <a:gd name="connsiteX4" fmla="*/ 2053425 w 2063531"/>
                <a:gd name="connsiteY4" fmla="*/ 1594340 h 2201752"/>
                <a:gd name="connsiteX5" fmla="*/ 1099977 w 2063531"/>
                <a:gd name="connsiteY5" fmla="*/ 2201629 h 2201752"/>
                <a:gd name="connsiteX6" fmla="*/ 0 w 2063531"/>
                <a:gd name="connsiteY6" fmla="*/ 1101652 h 2201752"/>
                <a:gd name="connsiteX0" fmla="*/ 0 w 2063533"/>
                <a:gd name="connsiteY0" fmla="*/ 1101652 h 2201752"/>
                <a:gd name="connsiteX1" fmla="*/ 1099977 w 2063533"/>
                <a:gd name="connsiteY1" fmla="*/ 1675 h 2201752"/>
                <a:gd name="connsiteX2" fmla="*/ 2063475 w 2063533"/>
                <a:gd name="connsiteY2" fmla="*/ 619648 h 2201752"/>
                <a:gd name="connsiteX3" fmla="*/ 1114732 w 2063533"/>
                <a:gd name="connsiteY3" fmla="*/ 1101652 h 2201752"/>
                <a:gd name="connsiteX4" fmla="*/ 2053425 w 2063533"/>
                <a:gd name="connsiteY4" fmla="*/ 1594340 h 2201752"/>
                <a:gd name="connsiteX5" fmla="*/ 1099977 w 2063533"/>
                <a:gd name="connsiteY5" fmla="*/ 2201629 h 2201752"/>
                <a:gd name="connsiteX6" fmla="*/ 0 w 2063533"/>
                <a:gd name="connsiteY6" fmla="*/ 1101652 h 2201752"/>
                <a:gd name="connsiteX0" fmla="*/ 123 w 2063656"/>
                <a:gd name="connsiteY0" fmla="*/ 1106646 h 2206746"/>
                <a:gd name="connsiteX1" fmla="*/ 1044834 w 2063656"/>
                <a:gd name="connsiteY1" fmla="*/ 1645 h 2206746"/>
                <a:gd name="connsiteX2" fmla="*/ 2063598 w 2063656"/>
                <a:gd name="connsiteY2" fmla="*/ 624642 h 2206746"/>
                <a:gd name="connsiteX3" fmla="*/ 1114855 w 2063656"/>
                <a:gd name="connsiteY3" fmla="*/ 1106646 h 2206746"/>
                <a:gd name="connsiteX4" fmla="*/ 2053548 w 2063656"/>
                <a:gd name="connsiteY4" fmla="*/ 1599334 h 2206746"/>
                <a:gd name="connsiteX5" fmla="*/ 1100100 w 2063656"/>
                <a:gd name="connsiteY5" fmla="*/ 2206623 h 2206746"/>
                <a:gd name="connsiteX6" fmla="*/ 123 w 2063656"/>
                <a:gd name="connsiteY6" fmla="*/ 1106646 h 2206746"/>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70 w 2063703"/>
                <a:gd name="connsiteY0" fmla="*/ 1105002 h 2205102"/>
                <a:gd name="connsiteX1" fmla="*/ 1044881 w 2063703"/>
                <a:gd name="connsiteY1" fmla="*/ 1 h 2205102"/>
                <a:gd name="connsiteX2" fmla="*/ 2063645 w 2063703"/>
                <a:gd name="connsiteY2" fmla="*/ 622998 h 2205102"/>
                <a:gd name="connsiteX3" fmla="*/ 1114902 w 2063703"/>
                <a:gd name="connsiteY3" fmla="*/ 1105002 h 2205102"/>
                <a:gd name="connsiteX4" fmla="*/ 2053595 w 2063703"/>
                <a:gd name="connsiteY4" fmla="*/ 1597690 h 2205102"/>
                <a:gd name="connsiteX5" fmla="*/ 1100147 w 2063703"/>
                <a:gd name="connsiteY5" fmla="*/ 2204979 h 2205102"/>
                <a:gd name="connsiteX6" fmla="*/ 170 w 2063703"/>
                <a:gd name="connsiteY6" fmla="*/ 1105002 h 2205102"/>
                <a:gd name="connsiteX0" fmla="*/ 156 w 2063689"/>
                <a:gd name="connsiteY0" fmla="*/ 1105002 h 2204987"/>
                <a:gd name="connsiteX1" fmla="*/ 1044867 w 2063689"/>
                <a:gd name="connsiteY1" fmla="*/ 1 h 2204987"/>
                <a:gd name="connsiteX2" fmla="*/ 2063631 w 2063689"/>
                <a:gd name="connsiteY2" fmla="*/ 622998 h 2204987"/>
                <a:gd name="connsiteX3" fmla="*/ 1114888 w 2063689"/>
                <a:gd name="connsiteY3" fmla="*/ 1105002 h 2204987"/>
                <a:gd name="connsiteX4" fmla="*/ 2053581 w 2063689"/>
                <a:gd name="connsiteY4" fmla="*/ 1597690 h 2204987"/>
                <a:gd name="connsiteX5" fmla="*/ 1100133 w 2063689"/>
                <a:gd name="connsiteY5" fmla="*/ 2204979 h 2204987"/>
                <a:gd name="connsiteX6" fmla="*/ 156 w 2063689"/>
                <a:gd name="connsiteY6" fmla="*/ 1105002 h 2204987"/>
                <a:gd name="connsiteX0" fmla="*/ 106 w 2063639"/>
                <a:gd name="connsiteY0" fmla="*/ 1105002 h 2222516"/>
                <a:gd name="connsiteX1" fmla="*/ 1044817 w 2063639"/>
                <a:gd name="connsiteY1" fmla="*/ 1 h 2222516"/>
                <a:gd name="connsiteX2" fmla="*/ 2063581 w 2063639"/>
                <a:gd name="connsiteY2" fmla="*/ 622998 h 2222516"/>
                <a:gd name="connsiteX3" fmla="*/ 1114838 w 2063639"/>
                <a:gd name="connsiteY3" fmla="*/ 1105002 h 2222516"/>
                <a:gd name="connsiteX4" fmla="*/ 1651597 w 2063639"/>
                <a:gd name="connsiteY4" fmla="*/ 1663004 h 2222516"/>
                <a:gd name="connsiteX5" fmla="*/ 1100083 w 2063639"/>
                <a:gd name="connsiteY5" fmla="*/ 2204979 h 2222516"/>
                <a:gd name="connsiteX6" fmla="*/ 106 w 2063639"/>
                <a:gd name="connsiteY6" fmla="*/ 1105002 h 2222516"/>
                <a:gd name="connsiteX0" fmla="*/ 114 w 2068960"/>
                <a:gd name="connsiteY0" fmla="*/ 1105002 h 2217936"/>
                <a:gd name="connsiteX1" fmla="*/ 1044825 w 2068960"/>
                <a:gd name="connsiteY1" fmla="*/ 1 h 2217936"/>
                <a:gd name="connsiteX2" fmla="*/ 2063589 w 2068960"/>
                <a:gd name="connsiteY2" fmla="*/ 622998 h 2217936"/>
                <a:gd name="connsiteX3" fmla="*/ 1114846 w 2068960"/>
                <a:gd name="connsiteY3" fmla="*/ 1105002 h 2217936"/>
                <a:gd name="connsiteX4" fmla="*/ 2068612 w 2068960"/>
                <a:gd name="connsiteY4" fmla="*/ 1607738 h 2217936"/>
                <a:gd name="connsiteX5" fmla="*/ 1100091 w 2068960"/>
                <a:gd name="connsiteY5" fmla="*/ 2204979 h 2217936"/>
                <a:gd name="connsiteX6" fmla="*/ 114 w 2068960"/>
                <a:gd name="connsiteY6" fmla="*/ 1105002 h 2217936"/>
                <a:gd name="connsiteX0" fmla="*/ 114 w 2068960"/>
                <a:gd name="connsiteY0" fmla="*/ 1105002 h 2214738"/>
                <a:gd name="connsiteX1" fmla="*/ 1044825 w 2068960"/>
                <a:gd name="connsiteY1" fmla="*/ 1 h 2214738"/>
                <a:gd name="connsiteX2" fmla="*/ 2063589 w 2068960"/>
                <a:gd name="connsiteY2" fmla="*/ 622998 h 2214738"/>
                <a:gd name="connsiteX3" fmla="*/ 1114846 w 2068960"/>
                <a:gd name="connsiteY3" fmla="*/ 1105002 h 2214738"/>
                <a:gd name="connsiteX4" fmla="*/ 2068612 w 2068960"/>
                <a:gd name="connsiteY4" fmla="*/ 1607738 h 2214738"/>
                <a:gd name="connsiteX5" fmla="*/ 1100091 w 2068960"/>
                <a:gd name="connsiteY5" fmla="*/ 2204979 h 2214738"/>
                <a:gd name="connsiteX6" fmla="*/ 114 w 2068960"/>
                <a:gd name="connsiteY6" fmla="*/ 1105002 h 2214738"/>
                <a:gd name="connsiteX0" fmla="*/ 150 w 2068996"/>
                <a:gd name="connsiteY0" fmla="*/ 1105002 h 2205354"/>
                <a:gd name="connsiteX1" fmla="*/ 1044861 w 2068996"/>
                <a:gd name="connsiteY1" fmla="*/ 1 h 2205354"/>
                <a:gd name="connsiteX2" fmla="*/ 2063625 w 2068996"/>
                <a:gd name="connsiteY2" fmla="*/ 622998 h 2205354"/>
                <a:gd name="connsiteX3" fmla="*/ 1114882 w 2068996"/>
                <a:gd name="connsiteY3" fmla="*/ 1105002 h 2205354"/>
                <a:gd name="connsiteX4" fmla="*/ 2068648 w 2068996"/>
                <a:gd name="connsiteY4" fmla="*/ 1607738 h 2205354"/>
                <a:gd name="connsiteX5" fmla="*/ 1100127 w 2068996"/>
                <a:gd name="connsiteY5" fmla="*/ 2204979 h 2205354"/>
                <a:gd name="connsiteX6" fmla="*/ 150 w 2068996"/>
                <a:gd name="connsiteY6" fmla="*/ 1105002 h 2205354"/>
                <a:gd name="connsiteX0" fmla="*/ 143 w 2068989"/>
                <a:gd name="connsiteY0" fmla="*/ 1105002 h 2205040"/>
                <a:gd name="connsiteX1" fmla="*/ 1044854 w 2068989"/>
                <a:gd name="connsiteY1" fmla="*/ 1 h 2205040"/>
                <a:gd name="connsiteX2" fmla="*/ 2063618 w 2068989"/>
                <a:gd name="connsiteY2" fmla="*/ 622998 h 2205040"/>
                <a:gd name="connsiteX3" fmla="*/ 1114875 w 2068989"/>
                <a:gd name="connsiteY3" fmla="*/ 1105002 h 2205040"/>
                <a:gd name="connsiteX4" fmla="*/ 2068641 w 2068989"/>
                <a:gd name="connsiteY4" fmla="*/ 1607738 h 2205040"/>
                <a:gd name="connsiteX5" fmla="*/ 1100120 w 2068989"/>
                <a:gd name="connsiteY5" fmla="*/ 2204979 h 2205040"/>
                <a:gd name="connsiteX6" fmla="*/ 143 w 2068989"/>
                <a:gd name="connsiteY6" fmla="*/ 1105002 h 2205040"/>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75 h 2205113"/>
                <a:gd name="connsiteX1" fmla="*/ 1044854 w 2068989"/>
                <a:gd name="connsiteY1" fmla="*/ 74 h 2205113"/>
                <a:gd name="connsiteX2" fmla="*/ 2063618 w 2068989"/>
                <a:gd name="connsiteY2" fmla="*/ 623071 h 2205113"/>
                <a:gd name="connsiteX3" fmla="*/ 1114875 w 2068989"/>
                <a:gd name="connsiteY3" fmla="*/ 1105075 h 2205113"/>
                <a:gd name="connsiteX4" fmla="*/ 2068641 w 2068989"/>
                <a:gd name="connsiteY4" fmla="*/ 1607811 h 2205113"/>
                <a:gd name="connsiteX5" fmla="*/ 1100120 w 2068989"/>
                <a:gd name="connsiteY5" fmla="*/ 2205052 h 2205113"/>
                <a:gd name="connsiteX6" fmla="*/ 143 w 2068989"/>
                <a:gd name="connsiteY6" fmla="*/ 1105075 h 2205113"/>
                <a:gd name="connsiteX0" fmla="*/ 143 w 2068989"/>
                <a:gd name="connsiteY0" fmla="*/ 1105051 h 2205089"/>
                <a:gd name="connsiteX1" fmla="*/ 1044854 w 2068989"/>
                <a:gd name="connsiteY1" fmla="*/ 50 h 2205089"/>
                <a:gd name="connsiteX2" fmla="*/ 2063618 w 2068989"/>
                <a:gd name="connsiteY2" fmla="*/ 623047 h 2205089"/>
                <a:gd name="connsiteX3" fmla="*/ 1114875 w 2068989"/>
                <a:gd name="connsiteY3" fmla="*/ 1105051 h 2205089"/>
                <a:gd name="connsiteX4" fmla="*/ 2068641 w 2068989"/>
                <a:gd name="connsiteY4" fmla="*/ 1607787 h 2205089"/>
                <a:gd name="connsiteX5" fmla="*/ 1100120 w 2068989"/>
                <a:gd name="connsiteY5" fmla="*/ 2205028 h 2205089"/>
                <a:gd name="connsiteX6" fmla="*/ 143 w 2068989"/>
                <a:gd name="connsiteY6" fmla="*/ 1105051 h 2205089"/>
                <a:gd name="connsiteX0" fmla="*/ 29 w 2068875"/>
                <a:gd name="connsiteY0" fmla="*/ 1105051 h 2205095"/>
                <a:gd name="connsiteX1" fmla="*/ 1044740 w 2068875"/>
                <a:gd name="connsiteY1" fmla="*/ 50 h 2205095"/>
                <a:gd name="connsiteX2" fmla="*/ 2063504 w 2068875"/>
                <a:gd name="connsiteY2" fmla="*/ 623047 h 2205095"/>
                <a:gd name="connsiteX3" fmla="*/ 1114761 w 2068875"/>
                <a:gd name="connsiteY3" fmla="*/ 1105051 h 2205095"/>
                <a:gd name="connsiteX4" fmla="*/ 2068527 w 2068875"/>
                <a:gd name="connsiteY4" fmla="*/ 1607787 h 2205095"/>
                <a:gd name="connsiteX5" fmla="*/ 1100006 w 2068875"/>
                <a:gd name="connsiteY5" fmla="*/ 2205028 h 2205095"/>
                <a:gd name="connsiteX6" fmla="*/ 29 w 2068875"/>
                <a:gd name="connsiteY6" fmla="*/ 1105051 h 2205095"/>
                <a:gd name="connsiteX0" fmla="*/ 29 w 2068875"/>
                <a:gd name="connsiteY0" fmla="*/ 1105051 h 2205053"/>
                <a:gd name="connsiteX1" fmla="*/ 1044740 w 2068875"/>
                <a:gd name="connsiteY1" fmla="*/ 50 h 2205053"/>
                <a:gd name="connsiteX2" fmla="*/ 2063504 w 2068875"/>
                <a:gd name="connsiteY2" fmla="*/ 623047 h 2205053"/>
                <a:gd name="connsiteX3" fmla="*/ 1114761 w 2068875"/>
                <a:gd name="connsiteY3" fmla="*/ 1105051 h 2205053"/>
                <a:gd name="connsiteX4" fmla="*/ 2068527 w 2068875"/>
                <a:gd name="connsiteY4" fmla="*/ 1607787 h 2205053"/>
                <a:gd name="connsiteX5" fmla="*/ 1100006 w 2068875"/>
                <a:gd name="connsiteY5" fmla="*/ 2205028 h 2205053"/>
                <a:gd name="connsiteX6" fmla="*/ 29 w 2068875"/>
                <a:gd name="connsiteY6" fmla="*/ 1105051 h 2205053"/>
                <a:gd name="connsiteX0" fmla="*/ 18 w 2068864"/>
                <a:gd name="connsiteY0" fmla="*/ 1149773 h 2249775"/>
                <a:gd name="connsiteX1" fmla="*/ 1044729 w 2068864"/>
                <a:gd name="connsiteY1" fmla="*/ 44772 h 2249775"/>
                <a:gd name="connsiteX2" fmla="*/ 1834757 w 2068864"/>
                <a:gd name="connsiteY2" fmla="*/ 348742 h 2249775"/>
                <a:gd name="connsiteX3" fmla="*/ 1114750 w 2068864"/>
                <a:gd name="connsiteY3" fmla="*/ 1149773 h 2249775"/>
                <a:gd name="connsiteX4" fmla="*/ 2068516 w 2068864"/>
                <a:gd name="connsiteY4" fmla="*/ 1652509 h 2249775"/>
                <a:gd name="connsiteX5" fmla="*/ 1099995 w 2068864"/>
                <a:gd name="connsiteY5" fmla="*/ 2249750 h 2249775"/>
                <a:gd name="connsiteX6" fmla="*/ 18 w 2068864"/>
                <a:gd name="connsiteY6" fmla="*/ 1149773 h 2249775"/>
                <a:gd name="connsiteX0" fmla="*/ 18 w 1834843"/>
                <a:gd name="connsiteY0" fmla="*/ 1149773 h 2324915"/>
                <a:gd name="connsiteX1" fmla="*/ 1044729 w 1834843"/>
                <a:gd name="connsiteY1" fmla="*/ 44772 h 2324915"/>
                <a:gd name="connsiteX2" fmla="*/ 1834757 w 1834843"/>
                <a:gd name="connsiteY2" fmla="*/ 348742 h 2324915"/>
                <a:gd name="connsiteX3" fmla="*/ 1114750 w 1834843"/>
                <a:gd name="connsiteY3" fmla="*/ 1149773 h 2324915"/>
                <a:gd name="connsiteX4" fmla="*/ 1702233 w 1834843"/>
                <a:gd name="connsiteY4" fmla="*/ 2051621 h 2324915"/>
                <a:gd name="connsiteX5" fmla="*/ 1099995 w 1834843"/>
                <a:gd name="connsiteY5" fmla="*/ 2249750 h 2324915"/>
                <a:gd name="connsiteX6" fmla="*/ 18 w 1834843"/>
                <a:gd name="connsiteY6" fmla="*/ 1149773 h 2324915"/>
                <a:gd name="connsiteX0" fmla="*/ 12034 w 1846857"/>
                <a:gd name="connsiteY0" fmla="*/ 1149773 h 2236423"/>
                <a:gd name="connsiteX1" fmla="*/ 1056745 w 1846857"/>
                <a:gd name="connsiteY1" fmla="*/ 44772 h 2236423"/>
                <a:gd name="connsiteX2" fmla="*/ 1846773 w 1846857"/>
                <a:gd name="connsiteY2" fmla="*/ 348742 h 2236423"/>
                <a:gd name="connsiteX3" fmla="*/ 1126766 w 1846857"/>
                <a:gd name="connsiteY3" fmla="*/ 1149773 h 2236423"/>
                <a:gd name="connsiteX4" fmla="*/ 1714249 w 1846857"/>
                <a:gd name="connsiteY4" fmla="*/ 2051621 h 2236423"/>
                <a:gd name="connsiteX5" fmla="*/ 565849 w 1846857"/>
                <a:gd name="connsiteY5" fmla="*/ 2106911 h 2236423"/>
                <a:gd name="connsiteX6" fmla="*/ 12034 w 1846857"/>
                <a:gd name="connsiteY6" fmla="*/ 1149773 h 2236423"/>
                <a:gd name="connsiteX0" fmla="*/ 242 w 1835066"/>
                <a:gd name="connsiteY0" fmla="*/ 1099048 h 2185698"/>
                <a:gd name="connsiteX1" fmla="*/ 611825 w 1835066"/>
                <a:gd name="connsiteY1" fmla="*/ 54512 h 2185698"/>
                <a:gd name="connsiteX2" fmla="*/ 1834981 w 1835066"/>
                <a:gd name="connsiteY2" fmla="*/ 298017 h 2185698"/>
                <a:gd name="connsiteX3" fmla="*/ 1114974 w 1835066"/>
                <a:gd name="connsiteY3" fmla="*/ 1099048 h 2185698"/>
                <a:gd name="connsiteX4" fmla="*/ 1702457 w 1835066"/>
                <a:gd name="connsiteY4" fmla="*/ 2000896 h 2185698"/>
                <a:gd name="connsiteX5" fmla="*/ 554057 w 1835066"/>
                <a:gd name="connsiteY5" fmla="*/ 2056186 h 2185698"/>
                <a:gd name="connsiteX6" fmla="*/ 242 w 1835066"/>
                <a:gd name="connsiteY6" fmla="*/ 1099048 h 2185698"/>
                <a:gd name="connsiteX0" fmla="*/ 682 w 1835506"/>
                <a:gd name="connsiteY0" fmla="*/ 1081278 h 2167928"/>
                <a:gd name="connsiteX1" fmla="*/ 653664 w 1835506"/>
                <a:gd name="connsiteY1" fmla="*/ 59038 h 2167928"/>
                <a:gd name="connsiteX2" fmla="*/ 1835421 w 1835506"/>
                <a:gd name="connsiteY2" fmla="*/ 280247 h 2167928"/>
                <a:gd name="connsiteX3" fmla="*/ 1115414 w 1835506"/>
                <a:gd name="connsiteY3" fmla="*/ 1081278 h 2167928"/>
                <a:gd name="connsiteX4" fmla="*/ 1702897 w 1835506"/>
                <a:gd name="connsiteY4" fmla="*/ 1983126 h 2167928"/>
                <a:gd name="connsiteX5" fmla="*/ 554497 w 1835506"/>
                <a:gd name="connsiteY5" fmla="*/ 2038416 h 2167928"/>
                <a:gd name="connsiteX6" fmla="*/ 682 w 1835506"/>
                <a:gd name="connsiteY6" fmla="*/ 1081278 h 2167928"/>
                <a:gd name="connsiteX0" fmla="*/ 682 w 1835506"/>
                <a:gd name="connsiteY0" fmla="*/ 1108636 h 2195286"/>
                <a:gd name="connsiteX1" fmla="*/ 653664 w 1835506"/>
                <a:gd name="connsiteY1" fmla="*/ 86396 h 2195286"/>
                <a:gd name="connsiteX2" fmla="*/ 1835421 w 1835506"/>
                <a:gd name="connsiteY2" fmla="*/ 307605 h 2195286"/>
                <a:gd name="connsiteX3" fmla="*/ 1115414 w 1835506"/>
                <a:gd name="connsiteY3" fmla="*/ 1108636 h 2195286"/>
                <a:gd name="connsiteX4" fmla="*/ 1702897 w 1835506"/>
                <a:gd name="connsiteY4" fmla="*/ 2010484 h 2195286"/>
                <a:gd name="connsiteX5" fmla="*/ 554497 w 1835506"/>
                <a:gd name="connsiteY5" fmla="*/ 2065774 h 2195286"/>
                <a:gd name="connsiteX6" fmla="*/ 682 w 1835506"/>
                <a:gd name="connsiteY6" fmla="*/ 1108636 h 2195286"/>
                <a:gd name="connsiteX0" fmla="*/ 682 w 1812161"/>
                <a:gd name="connsiteY0" fmla="*/ 1125914 h 2212564"/>
                <a:gd name="connsiteX1" fmla="*/ 653664 w 1812161"/>
                <a:gd name="connsiteY1" fmla="*/ 103674 h 2212564"/>
                <a:gd name="connsiteX2" fmla="*/ 1812073 w 1812161"/>
                <a:gd name="connsiteY2" fmla="*/ 285605 h 2212564"/>
                <a:gd name="connsiteX3" fmla="*/ 1115414 w 1812161"/>
                <a:gd name="connsiteY3" fmla="*/ 1125914 h 2212564"/>
                <a:gd name="connsiteX4" fmla="*/ 1702897 w 1812161"/>
                <a:gd name="connsiteY4" fmla="*/ 2027762 h 2212564"/>
                <a:gd name="connsiteX5" fmla="*/ 554497 w 1812161"/>
                <a:gd name="connsiteY5" fmla="*/ 2083052 h 2212564"/>
                <a:gd name="connsiteX6" fmla="*/ 682 w 1812161"/>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12564"/>
                <a:gd name="connsiteX1" fmla="*/ 653664 w 1812153"/>
                <a:gd name="connsiteY1" fmla="*/ 103674 h 2212564"/>
                <a:gd name="connsiteX2" fmla="*/ 1812073 w 1812153"/>
                <a:gd name="connsiteY2" fmla="*/ 285605 h 2212564"/>
                <a:gd name="connsiteX3" fmla="*/ 1115414 w 1812153"/>
                <a:gd name="connsiteY3" fmla="*/ 1125914 h 2212564"/>
                <a:gd name="connsiteX4" fmla="*/ 1702897 w 1812153"/>
                <a:gd name="connsiteY4" fmla="*/ 2027762 h 2212564"/>
                <a:gd name="connsiteX5" fmla="*/ 554497 w 1812153"/>
                <a:gd name="connsiteY5" fmla="*/ 2083052 h 2212564"/>
                <a:gd name="connsiteX6" fmla="*/ 682 w 1812153"/>
                <a:gd name="connsiteY6" fmla="*/ 1125914 h 2212564"/>
                <a:gd name="connsiteX0" fmla="*/ 682 w 1812153"/>
                <a:gd name="connsiteY0" fmla="*/ 1125914 h 2209553"/>
                <a:gd name="connsiteX1" fmla="*/ 653664 w 1812153"/>
                <a:gd name="connsiteY1" fmla="*/ 103674 h 2209553"/>
                <a:gd name="connsiteX2" fmla="*/ 1812073 w 1812153"/>
                <a:gd name="connsiteY2" fmla="*/ 285605 h 2209553"/>
                <a:gd name="connsiteX3" fmla="*/ 1115414 w 1812153"/>
                <a:gd name="connsiteY3" fmla="*/ 1125914 h 2209553"/>
                <a:gd name="connsiteX4" fmla="*/ 1702897 w 1812153"/>
                <a:gd name="connsiteY4" fmla="*/ 2027762 h 2209553"/>
                <a:gd name="connsiteX5" fmla="*/ 554497 w 1812153"/>
                <a:gd name="connsiteY5" fmla="*/ 2083052 h 2209553"/>
                <a:gd name="connsiteX6" fmla="*/ 682 w 1812153"/>
                <a:gd name="connsiteY6" fmla="*/ 1125914 h 2209553"/>
                <a:gd name="connsiteX0" fmla="*/ 682 w 1812153"/>
                <a:gd name="connsiteY0" fmla="*/ 1118038 h 2201679"/>
                <a:gd name="connsiteX1" fmla="*/ 653664 w 1812153"/>
                <a:gd name="connsiteY1" fmla="*/ 95798 h 2201679"/>
                <a:gd name="connsiteX2" fmla="*/ 1812073 w 1812153"/>
                <a:gd name="connsiteY2" fmla="*/ 277729 h 2201679"/>
                <a:gd name="connsiteX3" fmla="*/ 1115414 w 1812153"/>
                <a:gd name="connsiteY3" fmla="*/ 1118038 h 2201679"/>
                <a:gd name="connsiteX4" fmla="*/ 1702897 w 1812153"/>
                <a:gd name="connsiteY4" fmla="*/ 2019886 h 2201679"/>
                <a:gd name="connsiteX5" fmla="*/ 554497 w 1812153"/>
                <a:gd name="connsiteY5" fmla="*/ 2075176 h 2201679"/>
                <a:gd name="connsiteX6" fmla="*/ 682 w 1812153"/>
                <a:gd name="connsiteY6" fmla="*/ 1118038 h 2201679"/>
                <a:gd name="connsiteX0" fmla="*/ 682 w 1703488"/>
                <a:gd name="connsiteY0" fmla="*/ 1107447 h 2191086"/>
                <a:gd name="connsiteX1" fmla="*/ 653664 w 1703488"/>
                <a:gd name="connsiteY1" fmla="*/ 85207 h 2191086"/>
                <a:gd name="connsiteX2" fmla="*/ 1478208 w 1703488"/>
                <a:gd name="connsiteY2" fmla="*/ 292051 h 2191086"/>
                <a:gd name="connsiteX3" fmla="*/ 1115414 w 1703488"/>
                <a:gd name="connsiteY3" fmla="*/ 1107447 h 2191086"/>
                <a:gd name="connsiteX4" fmla="*/ 1702897 w 1703488"/>
                <a:gd name="connsiteY4" fmla="*/ 2009295 h 2191086"/>
                <a:gd name="connsiteX5" fmla="*/ 554497 w 1703488"/>
                <a:gd name="connsiteY5" fmla="*/ 2064585 h 2191086"/>
                <a:gd name="connsiteX6" fmla="*/ 682 w 1703488"/>
                <a:gd name="connsiteY6" fmla="*/ 1107447 h 2191086"/>
                <a:gd name="connsiteX0" fmla="*/ 682 w 1864697"/>
                <a:gd name="connsiteY0" fmla="*/ 1117330 h 2200971"/>
                <a:gd name="connsiteX1" fmla="*/ 653664 w 1864697"/>
                <a:gd name="connsiteY1" fmla="*/ 95090 h 2200971"/>
                <a:gd name="connsiteX2" fmla="*/ 1864624 w 1864697"/>
                <a:gd name="connsiteY2" fmla="*/ 278621 h 2200971"/>
                <a:gd name="connsiteX3" fmla="*/ 1115414 w 1864697"/>
                <a:gd name="connsiteY3" fmla="*/ 1117330 h 2200971"/>
                <a:gd name="connsiteX4" fmla="*/ 1702897 w 1864697"/>
                <a:gd name="connsiteY4" fmla="*/ 2019178 h 2200971"/>
                <a:gd name="connsiteX5" fmla="*/ 554497 w 1864697"/>
                <a:gd name="connsiteY5" fmla="*/ 2074468 h 2200971"/>
                <a:gd name="connsiteX6" fmla="*/ 682 w 1864697"/>
                <a:gd name="connsiteY6" fmla="*/ 1117330 h 2200971"/>
                <a:gd name="connsiteX0" fmla="*/ 682 w 1864878"/>
                <a:gd name="connsiteY0" fmla="*/ 1117330 h 2200969"/>
                <a:gd name="connsiteX1" fmla="*/ 653664 w 1864878"/>
                <a:gd name="connsiteY1" fmla="*/ 95090 h 2200969"/>
                <a:gd name="connsiteX2" fmla="*/ 1864624 w 1864878"/>
                <a:gd name="connsiteY2" fmla="*/ 278621 h 2200969"/>
                <a:gd name="connsiteX3" fmla="*/ 1525700 w 1864878"/>
                <a:gd name="connsiteY3" fmla="*/ 1231493 h 2200969"/>
                <a:gd name="connsiteX4" fmla="*/ 1702897 w 1864878"/>
                <a:gd name="connsiteY4" fmla="*/ 2019178 h 2200969"/>
                <a:gd name="connsiteX5" fmla="*/ 554497 w 1864878"/>
                <a:gd name="connsiteY5" fmla="*/ 2074468 h 2200969"/>
                <a:gd name="connsiteX6" fmla="*/ 682 w 1864878"/>
                <a:gd name="connsiteY6" fmla="*/ 1117330 h 2200969"/>
                <a:gd name="connsiteX0" fmla="*/ 682 w 1864692"/>
                <a:gd name="connsiteY0" fmla="*/ 1117330 h 2200971"/>
                <a:gd name="connsiteX1" fmla="*/ 653664 w 1864692"/>
                <a:gd name="connsiteY1" fmla="*/ 95090 h 2200971"/>
                <a:gd name="connsiteX2" fmla="*/ 1864624 w 1864692"/>
                <a:gd name="connsiteY2" fmla="*/ 278621 h 2200971"/>
                <a:gd name="connsiteX3" fmla="*/ 1073482 w 1864692"/>
                <a:gd name="connsiteY3" fmla="*/ 1112550 h 2200971"/>
                <a:gd name="connsiteX4" fmla="*/ 1702897 w 1864692"/>
                <a:gd name="connsiteY4" fmla="*/ 2019178 h 2200971"/>
                <a:gd name="connsiteX5" fmla="*/ 554497 w 1864692"/>
                <a:gd name="connsiteY5" fmla="*/ 2074468 h 2200971"/>
                <a:gd name="connsiteX6" fmla="*/ 682 w 1864692"/>
                <a:gd name="connsiteY6" fmla="*/ 1117330 h 2200971"/>
                <a:gd name="connsiteX0" fmla="*/ 654 w 1880049"/>
                <a:gd name="connsiteY0" fmla="*/ 1041716 h 2200397"/>
                <a:gd name="connsiteX1" fmla="*/ 669021 w 1880049"/>
                <a:gd name="connsiteY1" fmla="*/ 90074 h 2200397"/>
                <a:gd name="connsiteX2" fmla="*/ 1879981 w 1880049"/>
                <a:gd name="connsiteY2" fmla="*/ 273605 h 2200397"/>
                <a:gd name="connsiteX3" fmla="*/ 1088839 w 1880049"/>
                <a:gd name="connsiteY3" fmla="*/ 1107534 h 2200397"/>
                <a:gd name="connsiteX4" fmla="*/ 1718254 w 1880049"/>
                <a:gd name="connsiteY4" fmla="*/ 2014162 h 2200397"/>
                <a:gd name="connsiteX5" fmla="*/ 569854 w 1880049"/>
                <a:gd name="connsiteY5" fmla="*/ 2069452 h 2200397"/>
                <a:gd name="connsiteX6" fmla="*/ 654 w 1880049"/>
                <a:gd name="connsiteY6" fmla="*/ 1041716 h 2200397"/>
                <a:gd name="connsiteX0" fmla="*/ 1049 w 1880444"/>
                <a:gd name="connsiteY0" fmla="*/ 1041714 h 2222378"/>
                <a:gd name="connsiteX1" fmla="*/ 669416 w 1880444"/>
                <a:gd name="connsiteY1" fmla="*/ 90072 h 2222378"/>
                <a:gd name="connsiteX2" fmla="*/ 1880376 w 1880444"/>
                <a:gd name="connsiteY2" fmla="*/ 273603 h 2222378"/>
                <a:gd name="connsiteX3" fmla="*/ 1089234 w 1880444"/>
                <a:gd name="connsiteY3" fmla="*/ 1107532 h 2222378"/>
                <a:gd name="connsiteX4" fmla="*/ 1718649 w 1880444"/>
                <a:gd name="connsiteY4" fmla="*/ 2014160 h 2222378"/>
                <a:gd name="connsiteX5" fmla="*/ 570249 w 1880444"/>
                <a:gd name="connsiteY5" fmla="*/ 2069450 h 2222378"/>
                <a:gd name="connsiteX6" fmla="*/ 1049 w 1880444"/>
                <a:gd name="connsiteY6" fmla="*/ 1041714 h 2222378"/>
                <a:gd name="connsiteX0" fmla="*/ 884 w 1880279"/>
                <a:gd name="connsiteY0" fmla="*/ 1041714 h 2217730"/>
                <a:gd name="connsiteX1" fmla="*/ 669251 w 1880279"/>
                <a:gd name="connsiteY1" fmla="*/ 90072 h 2217730"/>
                <a:gd name="connsiteX2" fmla="*/ 1880211 w 1880279"/>
                <a:gd name="connsiteY2" fmla="*/ 273603 h 2217730"/>
                <a:gd name="connsiteX3" fmla="*/ 1089069 w 1880279"/>
                <a:gd name="connsiteY3" fmla="*/ 1107532 h 2217730"/>
                <a:gd name="connsiteX4" fmla="*/ 1718484 w 1880279"/>
                <a:gd name="connsiteY4" fmla="*/ 2014160 h 2217730"/>
                <a:gd name="connsiteX5" fmla="*/ 570084 w 1880279"/>
                <a:gd name="connsiteY5" fmla="*/ 2069450 h 2217730"/>
                <a:gd name="connsiteX6" fmla="*/ 884 w 1880279"/>
                <a:gd name="connsiteY6" fmla="*/ 1041714 h 2217730"/>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34528 h 2200345"/>
                <a:gd name="connsiteX1" fmla="*/ 671029 w 1882057"/>
                <a:gd name="connsiteY1" fmla="*/ 89596 h 2200345"/>
                <a:gd name="connsiteX2" fmla="*/ 1881989 w 1882057"/>
                <a:gd name="connsiteY2" fmla="*/ 273127 h 2200345"/>
                <a:gd name="connsiteX3" fmla="*/ 1090847 w 1882057"/>
                <a:gd name="connsiteY3" fmla="*/ 1107056 h 2200345"/>
                <a:gd name="connsiteX4" fmla="*/ 1720262 w 1882057"/>
                <a:gd name="connsiteY4" fmla="*/ 2013684 h 2200345"/>
                <a:gd name="connsiteX5" fmla="*/ 571862 w 1882057"/>
                <a:gd name="connsiteY5" fmla="*/ 2068974 h 2200345"/>
                <a:gd name="connsiteX6" fmla="*/ 650 w 1882057"/>
                <a:gd name="connsiteY6" fmla="*/ 1034528 h 2200345"/>
                <a:gd name="connsiteX0" fmla="*/ 650 w 1882057"/>
                <a:gd name="connsiteY0" fmla="*/ 1046714 h 2212531"/>
                <a:gd name="connsiteX1" fmla="*/ 671029 w 1882057"/>
                <a:gd name="connsiteY1" fmla="*/ 101782 h 2212531"/>
                <a:gd name="connsiteX2" fmla="*/ 1881989 w 1882057"/>
                <a:gd name="connsiteY2" fmla="*/ 285313 h 2212531"/>
                <a:gd name="connsiteX3" fmla="*/ 1090847 w 1882057"/>
                <a:gd name="connsiteY3" fmla="*/ 1119242 h 2212531"/>
                <a:gd name="connsiteX4" fmla="*/ 1720262 w 1882057"/>
                <a:gd name="connsiteY4" fmla="*/ 2025870 h 2212531"/>
                <a:gd name="connsiteX5" fmla="*/ 571862 w 1882057"/>
                <a:gd name="connsiteY5" fmla="*/ 2081160 h 2212531"/>
                <a:gd name="connsiteX6" fmla="*/ 650 w 1882057"/>
                <a:gd name="connsiteY6" fmla="*/ 1046714 h 2212531"/>
                <a:gd name="connsiteX0" fmla="*/ 35276 w 1443084"/>
                <a:gd name="connsiteY0" fmla="*/ 1289724 h 2202585"/>
                <a:gd name="connsiteX1" fmla="*/ 232056 w 1443084"/>
                <a:gd name="connsiteY1" fmla="*/ 106589 h 2202585"/>
                <a:gd name="connsiteX2" fmla="*/ 1443016 w 1443084"/>
                <a:gd name="connsiteY2" fmla="*/ 290120 h 2202585"/>
                <a:gd name="connsiteX3" fmla="*/ 651874 w 1443084"/>
                <a:gd name="connsiteY3" fmla="*/ 1124049 h 2202585"/>
                <a:gd name="connsiteX4" fmla="*/ 1281289 w 1443084"/>
                <a:gd name="connsiteY4" fmla="*/ 2030677 h 2202585"/>
                <a:gd name="connsiteX5" fmla="*/ 132889 w 1443084"/>
                <a:gd name="connsiteY5" fmla="*/ 2085967 h 2202585"/>
                <a:gd name="connsiteX6" fmla="*/ 35276 w 1443084"/>
                <a:gd name="connsiteY6" fmla="*/ 1289724 h 2202585"/>
                <a:gd name="connsiteX0" fmla="*/ 719 w 1846571"/>
                <a:gd name="connsiteY0" fmla="*/ 1030943 h 2200323"/>
                <a:gd name="connsiteX1" fmla="*/ 635543 w 1846571"/>
                <a:gd name="connsiteY1" fmla="*/ 89360 h 2200323"/>
                <a:gd name="connsiteX2" fmla="*/ 1846503 w 1846571"/>
                <a:gd name="connsiteY2" fmla="*/ 272891 h 2200323"/>
                <a:gd name="connsiteX3" fmla="*/ 1055361 w 1846571"/>
                <a:gd name="connsiteY3" fmla="*/ 1106820 h 2200323"/>
                <a:gd name="connsiteX4" fmla="*/ 1684776 w 1846571"/>
                <a:gd name="connsiteY4" fmla="*/ 2013448 h 2200323"/>
                <a:gd name="connsiteX5" fmla="*/ 536376 w 1846571"/>
                <a:gd name="connsiteY5" fmla="*/ 2068738 h 2200323"/>
                <a:gd name="connsiteX6" fmla="*/ 719 w 1846571"/>
                <a:gd name="connsiteY6" fmla="*/ 1030943 h 2200323"/>
                <a:gd name="connsiteX0" fmla="*/ 1532 w 1847384"/>
                <a:gd name="connsiteY0" fmla="*/ 1030943 h 2245580"/>
                <a:gd name="connsiteX1" fmla="*/ 636356 w 1847384"/>
                <a:gd name="connsiteY1" fmla="*/ 89360 h 2245580"/>
                <a:gd name="connsiteX2" fmla="*/ 1847316 w 1847384"/>
                <a:gd name="connsiteY2" fmla="*/ 272891 h 2245580"/>
                <a:gd name="connsiteX3" fmla="*/ 1056174 w 1847384"/>
                <a:gd name="connsiteY3" fmla="*/ 1106820 h 2245580"/>
                <a:gd name="connsiteX4" fmla="*/ 1685589 w 1847384"/>
                <a:gd name="connsiteY4" fmla="*/ 2013448 h 2245580"/>
                <a:gd name="connsiteX5" fmla="*/ 537189 w 1847384"/>
                <a:gd name="connsiteY5" fmla="*/ 2068738 h 2245580"/>
                <a:gd name="connsiteX6" fmla="*/ 1532 w 1847384"/>
                <a:gd name="connsiteY6" fmla="*/ 1030943 h 2245580"/>
                <a:gd name="connsiteX0" fmla="*/ 8802 w 1854654"/>
                <a:gd name="connsiteY0" fmla="*/ 1030943 h 2203871"/>
                <a:gd name="connsiteX1" fmla="*/ 643626 w 1854654"/>
                <a:gd name="connsiteY1" fmla="*/ 89360 h 2203871"/>
                <a:gd name="connsiteX2" fmla="*/ 1854586 w 1854654"/>
                <a:gd name="connsiteY2" fmla="*/ 272891 h 2203871"/>
                <a:gd name="connsiteX3" fmla="*/ 1063444 w 1854654"/>
                <a:gd name="connsiteY3" fmla="*/ 1106820 h 2203871"/>
                <a:gd name="connsiteX4" fmla="*/ 1692859 w 1854654"/>
                <a:gd name="connsiteY4" fmla="*/ 2013448 h 2203871"/>
                <a:gd name="connsiteX5" fmla="*/ 451556 w 1854654"/>
                <a:gd name="connsiteY5" fmla="*/ 1990574 h 2203871"/>
                <a:gd name="connsiteX6" fmla="*/ 8802 w 1854654"/>
                <a:gd name="connsiteY6" fmla="*/ 1030943 h 2203871"/>
                <a:gd name="connsiteX0" fmla="*/ 7996 w 1853848"/>
                <a:gd name="connsiteY0" fmla="*/ 1030943 h 2220232"/>
                <a:gd name="connsiteX1" fmla="*/ 642820 w 1853848"/>
                <a:gd name="connsiteY1" fmla="*/ 89360 h 2220232"/>
                <a:gd name="connsiteX2" fmla="*/ 1853780 w 1853848"/>
                <a:gd name="connsiteY2" fmla="*/ 272891 h 2220232"/>
                <a:gd name="connsiteX3" fmla="*/ 1062638 w 1853848"/>
                <a:gd name="connsiteY3" fmla="*/ 1106820 h 2220232"/>
                <a:gd name="connsiteX4" fmla="*/ 1692053 w 1853848"/>
                <a:gd name="connsiteY4" fmla="*/ 2013448 h 2220232"/>
                <a:gd name="connsiteX5" fmla="*/ 450750 w 1853848"/>
                <a:gd name="connsiteY5" fmla="*/ 1990574 h 2220232"/>
                <a:gd name="connsiteX6" fmla="*/ 7996 w 1853848"/>
                <a:gd name="connsiteY6" fmla="*/ 1030943 h 2220232"/>
                <a:gd name="connsiteX0" fmla="*/ 5436 w 1851288"/>
                <a:gd name="connsiteY0" fmla="*/ 1030943 h 2204726"/>
                <a:gd name="connsiteX1" fmla="*/ 640260 w 1851288"/>
                <a:gd name="connsiteY1" fmla="*/ 89360 h 2204726"/>
                <a:gd name="connsiteX2" fmla="*/ 1851220 w 1851288"/>
                <a:gd name="connsiteY2" fmla="*/ 272891 h 2204726"/>
                <a:gd name="connsiteX3" fmla="*/ 1060078 w 1851288"/>
                <a:gd name="connsiteY3" fmla="*/ 1106820 h 2204726"/>
                <a:gd name="connsiteX4" fmla="*/ 1689493 w 1851288"/>
                <a:gd name="connsiteY4" fmla="*/ 2013448 h 2204726"/>
                <a:gd name="connsiteX5" fmla="*/ 448190 w 1851288"/>
                <a:gd name="connsiteY5" fmla="*/ 1990574 h 2204726"/>
                <a:gd name="connsiteX6" fmla="*/ 5436 w 1851288"/>
                <a:gd name="connsiteY6" fmla="*/ 1030943 h 2204726"/>
                <a:gd name="connsiteX0" fmla="*/ 3895 w 1818200"/>
                <a:gd name="connsiteY0" fmla="*/ 856435 h 2162602"/>
                <a:gd name="connsiteX1" fmla="*/ 607172 w 1818200"/>
                <a:gd name="connsiteY1" fmla="*/ 77865 h 2162602"/>
                <a:gd name="connsiteX2" fmla="*/ 1818132 w 1818200"/>
                <a:gd name="connsiteY2" fmla="*/ 261396 h 2162602"/>
                <a:gd name="connsiteX3" fmla="*/ 1026990 w 1818200"/>
                <a:gd name="connsiteY3" fmla="*/ 1095325 h 2162602"/>
                <a:gd name="connsiteX4" fmla="*/ 1656405 w 1818200"/>
                <a:gd name="connsiteY4" fmla="*/ 2001953 h 2162602"/>
                <a:gd name="connsiteX5" fmla="*/ 415102 w 1818200"/>
                <a:gd name="connsiteY5" fmla="*/ 1979079 h 2162602"/>
                <a:gd name="connsiteX6" fmla="*/ 3895 w 1818200"/>
                <a:gd name="connsiteY6" fmla="*/ 856435 h 2162602"/>
                <a:gd name="connsiteX0" fmla="*/ 27622 w 1841927"/>
                <a:gd name="connsiteY0" fmla="*/ 856435 h 2162602"/>
                <a:gd name="connsiteX1" fmla="*/ 630899 w 1841927"/>
                <a:gd name="connsiteY1" fmla="*/ 77865 h 2162602"/>
                <a:gd name="connsiteX2" fmla="*/ 1841859 w 1841927"/>
                <a:gd name="connsiteY2" fmla="*/ 261396 h 2162602"/>
                <a:gd name="connsiteX3" fmla="*/ 1050717 w 1841927"/>
                <a:gd name="connsiteY3" fmla="*/ 1095325 h 2162602"/>
                <a:gd name="connsiteX4" fmla="*/ 1680132 w 1841927"/>
                <a:gd name="connsiteY4" fmla="*/ 2001953 h 2162602"/>
                <a:gd name="connsiteX5" fmla="*/ 438829 w 1841927"/>
                <a:gd name="connsiteY5" fmla="*/ 1979079 h 2162602"/>
                <a:gd name="connsiteX6" fmla="*/ 27622 w 1841927"/>
                <a:gd name="connsiteY6" fmla="*/ 856435 h 2162602"/>
                <a:gd name="connsiteX0" fmla="*/ 14466 w 1828771"/>
                <a:gd name="connsiteY0" fmla="*/ 856435 h 2162602"/>
                <a:gd name="connsiteX1" fmla="*/ 617743 w 1828771"/>
                <a:gd name="connsiteY1" fmla="*/ 77865 h 2162602"/>
                <a:gd name="connsiteX2" fmla="*/ 1828703 w 1828771"/>
                <a:gd name="connsiteY2" fmla="*/ 261396 h 2162602"/>
                <a:gd name="connsiteX3" fmla="*/ 1037561 w 1828771"/>
                <a:gd name="connsiteY3" fmla="*/ 1095325 h 2162602"/>
                <a:gd name="connsiteX4" fmla="*/ 1666976 w 1828771"/>
                <a:gd name="connsiteY4" fmla="*/ 2001953 h 2162602"/>
                <a:gd name="connsiteX5" fmla="*/ 425673 w 1828771"/>
                <a:gd name="connsiteY5" fmla="*/ 1979079 h 2162602"/>
                <a:gd name="connsiteX6" fmla="*/ 14466 w 1828771"/>
                <a:gd name="connsiteY6" fmla="*/ 856435 h 2162602"/>
                <a:gd name="connsiteX0" fmla="*/ 90296 w 1529613"/>
                <a:gd name="connsiteY0" fmla="*/ 1072661 h 2166296"/>
                <a:gd name="connsiteX1" fmla="*/ 318585 w 1529613"/>
                <a:gd name="connsiteY1" fmla="*/ 92124 h 2166296"/>
                <a:gd name="connsiteX2" fmla="*/ 1529545 w 1529613"/>
                <a:gd name="connsiteY2" fmla="*/ 275655 h 2166296"/>
                <a:gd name="connsiteX3" fmla="*/ 738403 w 1529613"/>
                <a:gd name="connsiteY3" fmla="*/ 1109584 h 2166296"/>
                <a:gd name="connsiteX4" fmla="*/ 1367818 w 1529613"/>
                <a:gd name="connsiteY4" fmla="*/ 2016212 h 2166296"/>
                <a:gd name="connsiteX5" fmla="*/ 126515 w 1529613"/>
                <a:gd name="connsiteY5" fmla="*/ 1993338 h 2166296"/>
                <a:gd name="connsiteX6" fmla="*/ 90296 w 1529613"/>
                <a:gd name="connsiteY6" fmla="*/ 1072661 h 2166296"/>
                <a:gd name="connsiteX0" fmla="*/ 13152 w 1861343"/>
                <a:gd name="connsiteY0" fmla="*/ 957318 h 2164220"/>
                <a:gd name="connsiteX1" fmla="*/ 650315 w 1861343"/>
                <a:gd name="connsiteY1" fmla="*/ 84496 h 2164220"/>
                <a:gd name="connsiteX2" fmla="*/ 1861275 w 1861343"/>
                <a:gd name="connsiteY2" fmla="*/ 268027 h 2164220"/>
                <a:gd name="connsiteX3" fmla="*/ 1070133 w 1861343"/>
                <a:gd name="connsiteY3" fmla="*/ 1101956 h 2164220"/>
                <a:gd name="connsiteX4" fmla="*/ 1699548 w 1861343"/>
                <a:gd name="connsiteY4" fmla="*/ 2008584 h 2164220"/>
                <a:gd name="connsiteX5" fmla="*/ 458245 w 1861343"/>
                <a:gd name="connsiteY5" fmla="*/ 1985710 h 2164220"/>
                <a:gd name="connsiteX6" fmla="*/ 13152 w 1861343"/>
                <a:gd name="connsiteY6" fmla="*/ 957318 h 2164220"/>
                <a:gd name="connsiteX0" fmla="*/ 10375 w 1858566"/>
                <a:gd name="connsiteY0" fmla="*/ 957318 h 2164218"/>
                <a:gd name="connsiteX1" fmla="*/ 647538 w 1858566"/>
                <a:gd name="connsiteY1" fmla="*/ 84496 h 2164218"/>
                <a:gd name="connsiteX2" fmla="*/ 1858498 w 1858566"/>
                <a:gd name="connsiteY2" fmla="*/ 268027 h 2164218"/>
                <a:gd name="connsiteX3" fmla="*/ 1067356 w 1858566"/>
                <a:gd name="connsiteY3" fmla="*/ 1101956 h 2164218"/>
                <a:gd name="connsiteX4" fmla="*/ 1696771 w 1858566"/>
                <a:gd name="connsiteY4" fmla="*/ 2008584 h 2164218"/>
                <a:gd name="connsiteX5" fmla="*/ 455468 w 1858566"/>
                <a:gd name="connsiteY5" fmla="*/ 1985710 h 2164218"/>
                <a:gd name="connsiteX6" fmla="*/ 10375 w 1858566"/>
                <a:gd name="connsiteY6" fmla="*/ 957318 h 2164218"/>
                <a:gd name="connsiteX0" fmla="*/ 2970 w 1851161"/>
                <a:gd name="connsiteY0" fmla="*/ 957318 h 2173443"/>
                <a:gd name="connsiteX1" fmla="*/ 640133 w 1851161"/>
                <a:gd name="connsiteY1" fmla="*/ 84496 h 2173443"/>
                <a:gd name="connsiteX2" fmla="*/ 1851093 w 1851161"/>
                <a:gd name="connsiteY2" fmla="*/ 268027 h 2173443"/>
                <a:gd name="connsiteX3" fmla="*/ 1059951 w 1851161"/>
                <a:gd name="connsiteY3" fmla="*/ 1101956 h 2173443"/>
                <a:gd name="connsiteX4" fmla="*/ 1689366 w 1851161"/>
                <a:gd name="connsiteY4" fmla="*/ 2008584 h 2173443"/>
                <a:gd name="connsiteX5" fmla="*/ 458459 w 1851161"/>
                <a:gd name="connsiteY5" fmla="*/ 2008184 h 2173443"/>
                <a:gd name="connsiteX6" fmla="*/ 2970 w 1851161"/>
                <a:gd name="connsiteY6" fmla="*/ 957318 h 2173443"/>
                <a:gd name="connsiteX0" fmla="*/ 3929 w 1852120"/>
                <a:gd name="connsiteY0" fmla="*/ 957318 h 2188700"/>
                <a:gd name="connsiteX1" fmla="*/ 641092 w 1852120"/>
                <a:gd name="connsiteY1" fmla="*/ 84496 h 2188700"/>
                <a:gd name="connsiteX2" fmla="*/ 1852052 w 1852120"/>
                <a:gd name="connsiteY2" fmla="*/ 268027 h 2188700"/>
                <a:gd name="connsiteX3" fmla="*/ 1060910 w 1852120"/>
                <a:gd name="connsiteY3" fmla="*/ 1101956 h 2188700"/>
                <a:gd name="connsiteX4" fmla="*/ 1690325 w 1852120"/>
                <a:gd name="connsiteY4" fmla="*/ 2008584 h 2188700"/>
                <a:gd name="connsiteX5" fmla="*/ 459418 w 1852120"/>
                <a:gd name="connsiteY5" fmla="*/ 2008184 h 2188700"/>
                <a:gd name="connsiteX6" fmla="*/ 3929 w 1852120"/>
                <a:gd name="connsiteY6" fmla="*/ 957318 h 2188700"/>
                <a:gd name="connsiteX0" fmla="*/ 2792 w 1869104"/>
                <a:gd name="connsiteY0" fmla="*/ 1049262 h 2174771"/>
                <a:gd name="connsiteX1" fmla="*/ 658076 w 1869104"/>
                <a:gd name="connsiteY1" fmla="*/ 90572 h 2174771"/>
                <a:gd name="connsiteX2" fmla="*/ 1869036 w 1869104"/>
                <a:gd name="connsiteY2" fmla="*/ 274103 h 2174771"/>
                <a:gd name="connsiteX3" fmla="*/ 1077894 w 1869104"/>
                <a:gd name="connsiteY3" fmla="*/ 1108032 h 2174771"/>
                <a:gd name="connsiteX4" fmla="*/ 1707309 w 1869104"/>
                <a:gd name="connsiteY4" fmla="*/ 2014660 h 2174771"/>
                <a:gd name="connsiteX5" fmla="*/ 476402 w 1869104"/>
                <a:gd name="connsiteY5" fmla="*/ 2014260 h 2174771"/>
                <a:gd name="connsiteX6" fmla="*/ 2792 w 1869104"/>
                <a:gd name="connsiteY6" fmla="*/ 1049262 h 2174771"/>
                <a:gd name="connsiteX0" fmla="*/ 2216 w 1868528"/>
                <a:gd name="connsiteY0" fmla="*/ 1049262 h 2174771"/>
                <a:gd name="connsiteX1" fmla="*/ 657500 w 1868528"/>
                <a:gd name="connsiteY1" fmla="*/ 90572 h 2174771"/>
                <a:gd name="connsiteX2" fmla="*/ 1868460 w 1868528"/>
                <a:gd name="connsiteY2" fmla="*/ 274103 h 2174771"/>
                <a:gd name="connsiteX3" fmla="*/ 1077318 w 1868528"/>
                <a:gd name="connsiteY3" fmla="*/ 1108032 h 2174771"/>
                <a:gd name="connsiteX4" fmla="*/ 1706733 w 1868528"/>
                <a:gd name="connsiteY4" fmla="*/ 2014660 h 2174771"/>
                <a:gd name="connsiteX5" fmla="*/ 475826 w 1868528"/>
                <a:gd name="connsiteY5" fmla="*/ 2014260 h 2174771"/>
                <a:gd name="connsiteX6" fmla="*/ 2216 w 1868528"/>
                <a:gd name="connsiteY6" fmla="*/ 1049262 h 2174771"/>
                <a:gd name="connsiteX0" fmla="*/ 4253 w 1870565"/>
                <a:gd name="connsiteY0" fmla="*/ 1061075 h 2186584"/>
                <a:gd name="connsiteX1" fmla="*/ 708847 w 1870565"/>
                <a:gd name="connsiteY1" fmla="*/ 83941 h 2186584"/>
                <a:gd name="connsiteX2" fmla="*/ 1870497 w 1870565"/>
                <a:gd name="connsiteY2" fmla="*/ 285916 h 2186584"/>
                <a:gd name="connsiteX3" fmla="*/ 1079355 w 1870565"/>
                <a:gd name="connsiteY3" fmla="*/ 1119845 h 2186584"/>
                <a:gd name="connsiteX4" fmla="*/ 1708770 w 1870565"/>
                <a:gd name="connsiteY4" fmla="*/ 2026473 h 2186584"/>
                <a:gd name="connsiteX5" fmla="*/ 477863 w 1870565"/>
                <a:gd name="connsiteY5" fmla="*/ 2026073 h 2186584"/>
                <a:gd name="connsiteX6" fmla="*/ 4253 w 1870565"/>
                <a:gd name="connsiteY6" fmla="*/ 1061075 h 2186584"/>
                <a:gd name="connsiteX0" fmla="*/ 4253 w 1870565"/>
                <a:gd name="connsiteY0" fmla="*/ 1063111 h 2188620"/>
                <a:gd name="connsiteX1" fmla="*/ 708847 w 1870565"/>
                <a:gd name="connsiteY1" fmla="*/ 85977 h 2188620"/>
                <a:gd name="connsiteX2" fmla="*/ 1870497 w 1870565"/>
                <a:gd name="connsiteY2" fmla="*/ 287952 h 2188620"/>
                <a:gd name="connsiteX3" fmla="*/ 1079355 w 1870565"/>
                <a:gd name="connsiteY3" fmla="*/ 1121881 h 2188620"/>
                <a:gd name="connsiteX4" fmla="*/ 1708770 w 1870565"/>
                <a:gd name="connsiteY4" fmla="*/ 2028509 h 2188620"/>
                <a:gd name="connsiteX5" fmla="*/ 477863 w 1870565"/>
                <a:gd name="connsiteY5" fmla="*/ 2028109 h 2188620"/>
                <a:gd name="connsiteX6" fmla="*/ 4253 w 1870565"/>
                <a:gd name="connsiteY6" fmla="*/ 1063111 h 2188620"/>
                <a:gd name="connsiteX0" fmla="*/ 2848 w 1869160"/>
                <a:gd name="connsiteY0" fmla="*/ 1047088 h 2172597"/>
                <a:gd name="connsiteX1" fmla="*/ 660145 w 1869160"/>
                <a:gd name="connsiteY1" fmla="*/ 95105 h 2172597"/>
                <a:gd name="connsiteX2" fmla="*/ 1869092 w 1869160"/>
                <a:gd name="connsiteY2" fmla="*/ 271929 h 2172597"/>
                <a:gd name="connsiteX3" fmla="*/ 1077950 w 1869160"/>
                <a:gd name="connsiteY3" fmla="*/ 1105858 h 2172597"/>
                <a:gd name="connsiteX4" fmla="*/ 1707365 w 1869160"/>
                <a:gd name="connsiteY4" fmla="*/ 2012486 h 2172597"/>
                <a:gd name="connsiteX5" fmla="*/ 476458 w 1869160"/>
                <a:gd name="connsiteY5" fmla="*/ 2012086 h 2172597"/>
                <a:gd name="connsiteX6" fmla="*/ 2848 w 1869160"/>
                <a:gd name="connsiteY6" fmla="*/ 1047088 h 2172597"/>
                <a:gd name="connsiteX0" fmla="*/ 2848 w 1869160"/>
                <a:gd name="connsiteY0" fmla="*/ 1059642 h 2185151"/>
                <a:gd name="connsiteX1" fmla="*/ 660145 w 1869160"/>
                <a:gd name="connsiteY1" fmla="*/ 107659 h 2185151"/>
                <a:gd name="connsiteX2" fmla="*/ 1869092 w 1869160"/>
                <a:gd name="connsiteY2" fmla="*/ 284483 h 2185151"/>
                <a:gd name="connsiteX3" fmla="*/ 1077950 w 1869160"/>
                <a:gd name="connsiteY3" fmla="*/ 1118412 h 2185151"/>
                <a:gd name="connsiteX4" fmla="*/ 1707365 w 1869160"/>
                <a:gd name="connsiteY4" fmla="*/ 2025040 h 2185151"/>
                <a:gd name="connsiteX5" fmla="*/ 476458 w 1869160"/>
                <a:gd name="connsiteY5" fmla="*/ 2024640 h 2185151"/>
                <a:gd name="connsiteX6" fmla="*/ 2848 w 1869160"/>
                <a:gd name="connsiteY6" fmla="*/ 1059642 h 2185151"/>
                <a:gd name="connsiteX0" fmla="*/ 1831 w 1868143"/>
                <a:gd name="connsiteY0" fmla="*/ 1059642 h 2185151"/>
                <a:gd name="connsiteX1" fmla="*/ 659128 w 1868143"/>
                <a:gd name="connsiteY1" fmla="*/ 107659 h 2185151"/>
                <a:gd name="connsiteX2" fmla="*/ 1868075 w 1868143"/>
                <a:gd name="connsiteY2" fmla="*/ 284483 h 2185151"/>
                <a:gd name="connsiteX3" fmla="*/ 1076933 w 1868143"/>
                <a:gd name="connsiteY3" fmla="*/ 1118412 h 2185151"/>
                <a:gd name="connsiteX4" fmla="*/ 1706348 w 1868143"/>
                <a:gd name="connsiteY4" fmla="*/ 2025040 h 2185151"/>
                <a:gd name="connsiteX5" fmla="*/ 475441 w 1868143"/>
                <a:gd name="connsiteY5" fmla="*/ 2024640 h 2185151"/>
                <a:gd name="connsiteX6" fmla="*/ 1831 w 1868143"/>
                <a:gd name="connsiteY6" fmla="*/ 1059642 h 2185151"/>
                <a:gd name="connsiteX0" fmla="*/ 429909 w 1415752"/>
                <a:gd name="connsiteY0" fmla="*/ 1330067 h 2175561"/>
                <a:gd name="connsiteX1" fmla="*/ 206737 w 1415752"/>
                <a:gd name="connsiteY1" fmla="*/ 111999 h 2175561"/>
                <a:gd name="connsiteX2" fmla="*/ 1415684 w 1415752"/>
                <a:gd name="connsiteY2" fmla="*/ 288823 h 2175561"/>
                <a:gd name="connsiteX3" fmla="*/ 624542 w 1415752"/>
                <a:gd name="connsiteY3" fmla="*/ 1122752 h 2175561"/>
                <a:gd name="connsiteX4" fmla="*/ 1253957 w 1415752"/>
                <a:gd name="connsiteY4" fmla="*/ 2029380 h 2175561"/>
                <a:gd name="connsiteX5" fmla="*/ 23050 w 1415752"/>
                <a:gd name="connsiteY5" fmla="*/ 2028980 h 2175561"/>
                <a:gd name="connsiteX6" fmla="*/ 429909 w 1415752"/>
                <a:gd name="connsiteY6" fmla="*/ 1330067 h 2175561"/>
                <a:gd name="connsiteX0" fmla="*/ 1956 w 1849818"/>
                <a:gd name="connsiteY0" fmla="*/ 1019618 h 2170247"/>
                <a:gd name="connsiteX1" fmla="*/ 640803 w 1849818"/>
                <a:gd name="connsiteY1" fmla="*/ 91450 h 2170247"/>
                <a:gd name="connsiteX2" fmla="*/ 1849750 w 1849818"/>
                <a:gd name="connsiteY2" fmla="*/ 268274 h 2170247"/>
                <a:gd name="connsiteX3" fmla="*/ 1058608 w 1849818"/>
                <a:gd name="connsiteY3" fmla="*/ 1102203 h 2170247"/>
                <a:gd name="connsiteX4" fmla="*/ 1688023 w 1849818"/>
                <a:gd name="connsiteY4" fmla="*/ 2008831 h 2170247"/>
                <a:gd name="connsiteX5" fmla="*/ 457116 w 1849818"/>
                <a:gd name="connsiteY5" fmla="*/ 2008431 h 2170247"/>
                <a:gd name="connsiteX6" fmla="*/ 1956 w 1849818"/>
                <a:gd name="connsiteY6" fmla="*/ 1019618 h 2170247"/>
                <a:gd name="connsiteX0" fmla="*/ 1794 w 1873805"/>
                <a:gd name="connsiteY0" fmla="*/ 1011716 h 2170135"/>
                <a:gd name="connsiteX1" fmla="*/ 664790 w 1873805"/>
                <a:gd name="connsiteY1" fmla="*/ 90931 h 2170135"/>
                <a:gd name="connsiteX2" fmla="*/ 1873737 w 1873805"/>
                <a:gd name="connsiteY2" fmla="*/ 267755 h 2170135"/>
                <a:gd name="connsiteX3" fmla="*/ 1082595 w 1873805"/>
                <a:gd name="connsiteY3" fmla="*/ 1101684 h 2170135"/>
                <a:gd name="connsiteX4" fmla="*/ 1712010 w 1873805"/>
                <a:gd name="connsiteY4" fmla="*/ 2008312 h 2170135"/>
                <a:gd name="connsiteX5" fmla="*/ 481103 w 1873805"/>
                <a:gd name="connsiteY5" fmla="*/ 2007912 h 2170135"/>
                <a:gd name="connsiteX6" fmla="*/ 1794 w 1873805"/>
                <a:gd name="connsiteY6" fmla="*/ 1011716 h 2170135"/>
                <a:gd name="connsiteX0" fmla="*/ 1335 w 1873346"/>
                <a:gd name="connsiteY0" fmla="*/ 1011714 h 2282895"/>
                <a:gd name="connsiteX1" fmla="*/ 664331 w 1873346"/>
                <a:gd name="connsiteY1" fmla="*/ 90929 h 2282895"/>
                <a:gd name="connsiteX2" fmla="*/ 1873278 w 1873346"/>
                <a:gd name="connsiteY2" fmla="*/ 267753 h 2282895"/>
                <a:gd name="connsiteX3" fmla="*/ 1082136 w 1873346"/>
                <a:gd name="connsiteY3" fmla="*/ 1101682 h 2282895"/>
                <a:gd name="connsiteX4" fmla="*/ 1202551 w 1873346"/>
                <a:gd name="connsiteY4" fmla="*/ 2164924 h 2282895"/>
                <a:gd name="connsiteX5" fmla="*/ 480644 w 1873346"/>
                <a:gd name="connsiteY5" fmla="*/ 2007910 h 2282895"/>
                <a:gd name="connsiteX6" fmla="*/ 1335 w 1873346"/>
                <a:gd name="connsiteY6" fmla="*/ 1011714 h 2282895"/>
                <a:gd name="connsiteX0" fmla="*/ 1335 w 1873346"/>
                <a:gd name="connsiteY0" fmla="*/ 1011714 h 2164924"/>
                <a:gd name="connsiteX1" fmla="*/ 664331 w 1873346"/>
                <a:gd name="connsiteY1" fmla="*/ 90929 h 2164924"/>
                <a:gd name="connsiteX2" fmla="*/ 1873278 w 1873346"/>
                <a:gd name="connsiteY2" fmla="*/ 267753 h 2164924"/>
                <a:gd name="connsiteX3" fmla="*/ 1082136 w 1873346"/>
                <a:gd name="connsiteY3" fmla="*/ 1101682 h 2164924"/>
                <a:gd name="connsiteX4" fmla="*/ 1202551 w 1873346"/>
                <a:gd name="connsiteY4" fmla="*/ 2164924 h 2164924"/>
                <a:gd name="connsiteX5" fmla="*/ 480644 w 1873346"/>
                <a:gd name="connsiteY5" fmla="*/ 2007910 h 2164924"/>
                <a:gd name="connsiteX6" fmla="*/ 1335 w 1873346"/>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883733"/>
                <a:gd name="connsiteY0" fmla="*/ 1011714 h 2164924"/>
                <a:gd name="connsiteX1" fmla="*/ 674718 w 1883733"/>
                <a:gd name="connsiteY1" fmla="*/ 90929 h 2164924"/>
                <a:gd name="connsiteX2" fmla="*/ 1883665 w 1883733"/>
                <a:gd name="connsiteY2" fmla="*/ 267753 h 2164924"/>
                <a:gd name="connsiteX3" fmla="*/ 1092523 w 1883733"/>
                <a:gd name="connsiteY3" fmla="*/ 1101682 h 2164924"/>
                <a:gd name="connsiteX4" fmla="*/ 1212938 w 1883733"/>
                <a:gd name="connsiteY4" fmla="*/ 2164924 h 2164924"/>
                <a:gd name="connsiteX5" fmla="*/ 323227 w 1883733"/>
                <a:gd name="connsiteY5" fmla="*/ 1840107 h 2164924"/>
                <a:gd name="connsiteX6" fmla="*/ 11722 w 1883733"/>
                <a:gd name="connsiteY6" fmla="*/ 1011714 h 2164924"/>
                <a:gd name="connsiteX0" fmla="*/ 11722 w 1391782"/>
                <a:gd name="connsiteY0" fmla="*/ 1175565 h 2328775"/>
                <a:gd name="connsiteX1" fmla="*/ 674718 w 1391782"/>
                <a:gd name="connsiteY1" fmla="*/ 254780 h 2328775"/>
                <a:gd name="connsiteX2" fmla="*/ 1391447 w 1391782"/>
                <a:gd name="connsiteY2" fmla="*/ 168712 h 2328775"/>
                <a:gd name="connsiteX3" fmla="*/ 1092523 w 1391782"/>
                <a:gd name="connsiteY3" fmla="*/ 1265533 h 2328775"/>
                <a:gd name="connsiteX4" fmla="*/ 1212938 w 1391782"/>
                <a:gd name="connsiteY4" fmla="*/ 2328775 h 2328775"/>
                <a:gd name="connsiteX5" fmla="*/ 323227 w 1391782"/>
                <a:gd name="connsiteY5" fmla="*/ 2003958 h 2328775"/>
                <a:gd name="connsiteX6" fmla="*/ 11722 w 1391782"/>
                <a:gd name="connsiteY6" fmla="*/ 1175565 h 2328775"/>
                <a:gd name="connsiteX0" fmla="*/ 11722 w 1391782"/>
                <a:gd name="connsiteY0" fmla="*/ 1039080 h 2192290"/>
                <a:gd name="connsiteX1" fmla="*/ 674718 w 1391782"/>
                <a:gd name="connsiteY1" fmla="*/ 118295 h 2192290"/>
                <a:gd name="connsiteX2" fmla="*/ 1391447 w 1391782"/>
                <a:gd name="connsiteY2" fmla="*/ 32227 h 2192290"/>
                <a:gd name="connsiteX3" fmla="*/ 1092523 w 1391782"/>
                <a:gd name="connsiteY3" fmla="*/ 1129048 h 2192290"/>
                <a:gd name="connsiteX4" fmla="*/ 1212938 w 1391782"/>
                <a:gd name="connsiteY4" fmla="*/ 2192290 h 2192290"/>
                <a:gd name="connsiteX5" fmla="*/ 323227 w 1391782"/>
                <a:gd name="connsiteY5" fmla="*/ 1867473 h 2192290"/>
                <a:gd name="connsiteX6" fmla="*/ 11722 w 1391782"/>
                <a:gd name="connsiteY6" fmla="*/ 1039080 h 2192290"/>
                <a:gd name="connsiteX0" fmla="*/ 2411 w 1382471"/>
                <a:gd name="connsiteY0" fmla="*/ 1015125 h 2168335"/>
                <a:gd name="connsiteX1" fmla="*/ 447266 w 1382471"/>
                <a:gd name="connsiteY1" fmla="*/ 200614 h 2168335"/>
                <a:gd name="connsiteX2" fmla="*/ 1382136 w 1382471"/>
                <a:gd name="connsiteY2" fmla="*/ 8272 h 2168335"/>
                <a:gd name="connsiteX3" fmla="*/ 1083212 w 1382471"/>
                <a:gd name="connsiteY3" fmla="*/ 1105093 h 2168335"/>
                <a:gd name="connsiteX4" fmla="*/ 1203627 w 1382471"/>
                <a:gd name="connsiteY4" fmla="*/ 2168335 h 2168335"/>
                <a:gd name="connsiteX5" fmla="*/ 313916 w 1382471"/>
                <a:gd name="connsiteY5" fmla="*/ 1843518 h 2168335"/>
                <a:gd name="connsiteX6" fmla="*/ 2411 w 1382471"/>
                <a:gd name="connsiteY6" fmla="*/ 1015125 h 2168335"/>
                <a:gd name="connsiteX0" fmla="*/ 2411 w 1395332"/>
                <a:gd name="connsiteY0" fmla="*/ 1015125 h 2168335"/>
                <a:gd name="connsiteX1" fmla="*/ 447266 w 1395332"/>
                <a:gd name="connsiteY1" fmla="*/ 200614 h 2168335"/>
                <a:gd name="connsiteX2" fmla="*/ 1382136 w 1395332"/>
                <a:gd name="connsiteY2" fmla="*/ 8272 h 2168335"/>
                <a:gd name="connsiteX3" fmla="*/ 1256612 w 1395332"/>
                <a:gd name="connsiteY3" fmla="*/ 993223 h 2168335"/>
                <a:gd name="connsiteX4" fmla="*/ 1203627 w 1395332"/>
                <a:gd name="connsiteY4" fmla="*/ 2168335 h 2168335"/>
                <a:gd name="connsiteX5" fmla="*/ 313916 w 1395332"/>
                <a:gd name="connsiteY5" fmla="*/ 1843518 h 2168335"/>
                <a:gd name="connsiteX6" fmla="*/ 2411 w 1395332"/>
                <a:gd name="connsiteY6" fmla="*/ 1015125 h 2168335"/>
                <a:gd name="connsiteX0" fmla="*/ 2411 w 1382521"/>
                <a:gd name="connsiteY0" fmla="*/ 1015125 h 2168335"/>
                <a:gd name="connsiteX1" fmla="*/ 447266 w 1382521"/>
                <a:gd name="connsiteY1" fmla="*/ 200614 h 2168335"/>
                <a:gd name="connsiteX2" fmla="*/ 1382136 w 1382521"/>
                <a:gd name="connsiteY2" fmla="*/ 8272 h 2168335"/>
                <a:gd name="connsiteX3" fmla="*/ 1099996 w 1382521"/>
                <a:gd name="connsiteY3" fmla="*/ 1049158 h 2168335"/>
                <a:gd name="connsiteX4" fmla="*/ 1203627 w 1382521"/>
                <a:gd name="connsiteY4" fmla="*/ 2168335 h 2168335"/>
                <a:gd name="connsiteX5" fmla="*/ 313916 w 1382521"/>
                <a:gd name="connsiteY5" fmla="*/ 1843518 h 2168335"/>
                <a:gd name="connsiteX6" fmla="*/ 2411 w 1382521"/>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2411 w 1382384"/>
                <a:gd name="connsiteY0" fmla="*/ 1015125 h 2168335"/>
                <a:gd name="connsiteX1" fmla="*/ 447266 w 1382384"/>
                <a:gd name="connsiteY1" fmla="*/ 200614 h 2168335"/>
                <a:gd name="connsiteX2" fmla="*/ 1382136 w 1382384"/>
                <a:gd name="connsiteY2" fmla="*/ 8272 h 2168335"/>
                <a:gd name="connsiteX3" fmla="*/ 1099996 w 1382384"/>
                <a:gd name="connsiteY3" fmla="*/ 1049158 h 2168335"/>
                <a:gd name="connsiteX4" fmla="*/ 1203627 w 1382384"/>
                <a:gd name="connsiteY4" fmla="*/ 2168335 h 2168335"/>
                <a:gd name="connsiteX5" fmla="*/ 313916 w 1382384"/>
                <a:gd name="connsiteY5" fmla="*/ 1843518 h 2168335"/>
                <a:gd name="connsiteX6" fmla="*/ 2411 w 1382384"/>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460 w 1380433"/>
                <a:gd name="connsiteY0" fmla="*/ 1015125 h 2168335"/>
                <a:gd name="connsiteX1" fmla="*/ 445315 w 1380433"/>
                <a:gd name="connsiteY1" fmla="*/ 200614 h 2168335"/>
                <a:gd name="connsiteX2" fmla="*/ 1380185 w 1380433"/>
                <a:gd name="connsiteY2" fmla="*/ 8272 h 2168335"/>
                <a:gd name="connsiteX3" fmla="*/ 1098045 w 1380433"/>
                <a:gd name="connsiteY3" fmla="*/ 1049158 h 2168335"/>
                <a:gd name="connsiteX4" fmla="*/ 1201676 w 1380433"/>
                <a:gd name="connsiteY4" fmla="*/ 2168335 h 2168335"/>
                <a:gd name="connsiteX5" fmla="*/ 379091 w 1380433"/>
                <a:gd name="connsiteY5" fmla="*/ 1888265 h 2168335"/>
                <a:gd name="connsiteX6" fmla="*/ 460 w 1380433"/>
                <a:gd name="connsiteY6" fmla="*/ 1015125 h 2168335"/>
                <a:gd name="connsiteX0" fmla="*/ 992 w 1380965"/>
                <a:gd name="connsiteY0" fmla="*/ 1015125 h 2168335"/>
                <a:gd name="connsiteX1" fmla="*/ 445847 w 1380965"/>
                <a:gd name="connsiteY1" fmla="*/ 200614 h 2168335"/>
                <a:gd name="connsiteX2" fmla="*/ 1380717 w 1380965"/>
                <a:gd name="connsiteY2" fmla="*/ 8272 h 2168335"/>
                <a:gd name="connsiteX3" fmla="*/ 1098577 w 1380965"/>
                <a:gd name="connsiteY3" fmla="*/ 1049158 h 2168335"/>
                <a:gd name="connsiteX4" fmla="*/ 1202208 w 1380965"/>
                <a:gd name="connsiteY4" fmla="*/ 2168335 h 2168335"/>
                <a:gd name="connsiteX5" fmla="*/ 379623 w 1380965"/>
                <a:gd name="connsiteY5" fmla="*/ 1888265 h 2168335"/>
                <a:gd name="connsiteX6" fmla="*/ 992 w 1380965"/>
                <a:gd name="connsiteY6" fmla="*/ 1015125 h 2168335"/>
                <a:gd name="connsiteX0" fmla="*/ 3185 w 1204164"/>
                <a:gd name="connsiteY0" fmla="*/ 1020788 h 2168405"/>
                <a:gd name="connsiteX1" fmla="*/ 269046 w 1204164"/>
                <a:gd name="connsiteY1" fmla="*/ 200684 h 2168405"/>
                <a:gd name="connsiteX2" fmla="*/ 1203916 w 1204164"/>
                <a:gd name="connsiteY2" fmla="*/ 8342 h 2168405"/>
                <a:gd name="connsiteX3" fmla="*/ 921776 w 1204164"/>
                <a:gd name="connsiteY3" fmla="*/ 1049228 h 2168405"/>
                <a:gd name="connsiteX4" fmla="*/ 1025407 w 1204164"/>
                <a:gd name="connsiteY4" fmla="*/ 2168405 h 2168405"/>
                <a:gd name="connsiteX5" fmla="*/ 202822 w 1204164"/>
                <a:gd name="connsiteY5" fmla="*/ 1888335 h 2168405"/>
                <a:gd name="connsiteX6" fmla="*/ 3185 w 1204164"/>
                <a:gd name="connsiteY6" fmla="*/ 1020788 h 2168405"/>
                <a:gd name="connsiteX0" fmla="*/ 992 w 1380957"/>
                <a:gd name="connsiteY0" fmla="*/ 1037784 h 2168623"/>
                <a:gd name="connsiteX1" fmla="*/ 445839 w 1380957"/>
                <a:gd name="connsiteY1" fmla="*/ 200902 h 2168623"/>
                <a:gd name="connsiteX2" fmla="*/ 1380709 w 1380957"/>
                <a:gd name="connsiteY2" fmla="*/ 8560 h 2168623"/>
                <a:gd name="connsiteX3" fmla="*/ 1098569 w 1380957"/>
                <a:gd name="connsiteY3" fmla="*/ 1049446 h 2168623"/>
                <a:gd name="connsiteX4" fmla="*/ 1202200 w 1380957"/>
                <a:gd name="connsiteY4" fmla="*/ 2168623 h 2168623"/>
                <a:gd name="connsiteX5" fmla="*/ 379615 w 1380957"/>
                <a:gd name="connsiteY5" fmla="*/ 1888553 h 2168623"/>
                <a:gd name="connsiteX6" fmla="*/ 992 w 1380957"/>
                <a:gd name="connsiteY6" fmla="*/ 1037784 h 2168623"/>
                <a:gd name="connsiteX0" fmla="*/ 992 w 1202200"/>
                <a:gd name="connsiteY0" fmla="*/ 1069397 h 2200236"/>
                <a:gd name="connsiteX1" fmla="*/ 445839 w 1202200"/>
                <a:gd name="connsiteY1" fmla="*/ 232515 h 2200236"/>
                <a:gd name="connsiteX2" fmla="*/ 1078662 w 1202200"/>
                <a:gd name="connsiteY2" fmla="*/ 6616 h 2200236"/>
                <a:gd name="connsiteX3" fmla="*/ 1098569 w 1202200"/>
                <a:gd name="connsiteY3" fmla="*/ 1081059 h 2200236"/>
                <a:gd name="connsiteX4" fmla="*/ 1202200 w 1202200"/>
                <a:gd name="connsiteY4" fmla="*/ 2200236 h 2200236"/>
                <a:gd name="connsiteX5" fmla="*/ 379615 w 1202200"/>
                <a:gd name="connsiteY5" fmla="*/ 1920166 h 2200236"/>
                <a:gd name="connsiteX6" fmla="*/ 992 w 1202200"/>
                <a:gd name="connsiteY6" fmla="*/ 1069397 h 2200236"/>
                <a:gd name="connsiteX0" fmla="*/ 802 w 1151304"/>
                <a:gd name="connsiteY0" fmla="*/ 1069399 h 2110746"/>
                <a:gd name="connsiteX1" fmla="*/ 445649 w 1151304"/>
                <a:gd name="connsiteY1" fmla="*/ 232517 h 2110746"/>
                <a:gd name="connsiteX2" fmla="*/ 1078472 w 1151304"/>
                <a:gd name="connsiteY2" fmla="*/ 6618 h 2110746"/>
                <a:gd name="connsiteX3" fmla="*/ 1098379 w 1151304"/>
                <a:gd name="connsiteY3" fmla="*/ 1081061 h 2110746"/>
                <a:gd name="connsiteX4" fmla="*/ 894369 w 1151304"/>
                <a:gd name="connsiteY4" fmla="*/ 2110747 h 2110746"/>
                <a:gd name="connsiteX5" fmla="*/ 379425 w 1151304"/>
                <a:gd name="connsiteY5" fmla="*/ 1920168 h 2110746"/>
                <a:gd name="connsiteX6" fmla="*/ 802 w 1151304"/>
                <a:gd name="connsiteY6" fmla="*/ 1069399 h 2110746"/>
                <a:gd name="connsiteX0" fmla="*/ 719 w 1151221"/>
                <a:gd name="connsiteY0" fmla="*/ 1069399 h 1992980"/>
                <a:gd name="connsiteX1" fmla="*/ 445566 w 1151221"/>
                <a:gd name="connsiteY1" fmla="*/ 232517 h 1992980"/>
                <a:gd name="connsiteX2" fmla="*/ 1078389 w 1151221"/>
                <a:gd name="connsiteY2" fmla="*/ 6618 h 1992980"/>
                <a:gd name="connsiteX3" fmla="*/ 1098296 w 1151221"/>
                <a:gd name="connsiteY3" fmla="*/ 1081061 h 1992980"/>
                <a:gd name="connsiteX4" fmla="*/ 715295 w 1151221"/>
                <a:gd name="connsiteY4" fmla="*/ 1948541 h 1992980"/>
                <a:gd name="connsiteX5" fmla="*/ 379342 w 1151221"/>
                <a:gd name="connsiteY5" fmla="*/ 1920168 h 1992980"/>
                <a:gd name="connsiteX6" fmla="*/ 719 w 1151221"/>
                <a:gd name="connsiteY6" fmla="*/ 1069399 h 1992980"/>
                <a:gd name="connsiteX0" fmla="*/ 786 w 1151288"/>
                <a:gd name="connsiteY0" fmla="*/ 1069399 h 2138718"/>
                <a:gd name="connsiteX1" fmla="*/ 445633 w 1151288"/>
                <a:gd name="connsiteY1" fmla="*/ 232517 h 2138718"/>
                <a:gd name="connsiteX2" fmla="*/ 1078456 w 1151288"/>
                <a:gd name="connsiteY2" fmla="*/ 6618 h 2138718"/>
                <a:gd name="connsiteX3" fmla="*/ 1098363 w 1151288"/>
                <a:gd name="connsiteY3" fmla="*/ 1081061 h 2138718"/>
                <a:gd name="connsiteX4" fmla="*/ 866384 w 1151288"/>
                <a:gd name="connsiteY4" fmla="*/ 2138718 h 2138718"/>
                <a:gd name="connsiteX5" fmla="*/ 379409 w 1151288"/>
                <a:gd name="connsiteY5" fmla="*/ 1920168 h 2138718"/>
                <a:gd name="connsiteX6" fmla="*/ 786 w 1151288"/>
                <a:gd name="connsiteY6" fmla="*/ 1069399 h 2138718"/>
                <a:gd name="connsiteX0" fmla="*/ 786 w 1151288"/>
                <a:gd name="connsiteY0" fmla="*/ 1069399 h 2138718"/>
                <a:gd name="connsiteX1" fmla="*/ 445633 w 1151288"/>
                <a:gd name="connsiteY1" fmla="*/ 232517 h 2138718"/>
                <a:gd name="connsiteX2" fmla="*/ 1078456 w 1151288"/>
                <a:gd name="connsiteY2" fmla="*/ 6618 h 2138718"/>
                <a:gd name="connsiteX3" fmla="*/ 1098363 w 1151288"/>
                <a:gd name="connsiteY3" fmla="*/ 1081061 h 2138718"/>
                <a:gd name="connsiteX4" fmla="*/ 866384 w 1151288"/>
                <a:gd name="connsiteY4" fmla="*/ 2138718 h 2138718"/>
                <a:gd name="connsiteX5" fmla="*/ 379409 w 1151288"/>
                <a:gd name="connsiteY5" fmla="*/ 1920168 h 2138718"/>
                <a:gd name="connsiteX6" fmla="*/ 786 w 1151288"/>
                <a:gd name="connsiteY6" fmla="*/ 1069399 h 2138718"/>
                <a:gd name="connsiteX0" fmla="*/ 3743 w 1154245"/>
                <a:gd name="connsiteY0" fmla="*/ 1069399 h 2138718"/>
                <a:gd name="connsiteX1" fmla="*/ 448590 w 1154245"/>
                <a:gd name="connsiteY1" fmla="*/ 232517 h 2138718"/>
                <a:gd name="connsiteX2" fmla="*/ 1081413 w 1154245"/>
                <a:gd name="connsiteY2" fmla="*/ 6618 h 2138718"/>
                <a:gd name="connsiteX3" fmla="*/ 1101320 w 1154245"/>
                <a:gd name="connsiteY3" fmla="*/ 1081061 h 2138718"/>
                <a:gd name="connsiteX4" fmla="*/ 869341 w 1154245"/>
                <a:gd name="connsiteY4" fmla="*/ 2138718 h 2138718"/>
                <a:gd name="connsiteX5" fmla="*/ 270498 w 1154245"/>
                <a:gd name="connsiteY5" fmla="*/ 1802706 h 2138718"/>
                <a:gd name="connsiteX6" fmla="*/ 3743 w 1154245"/>
                <a:gd name="connsiteY6" fmla="*/ 1069399 h 2138718"/>
                <a:gd name="connsiteX0" fmla="*/ 3743 w 1081782"/>
                <a:gd name="connsiteY0" fmla="*/ 1069399 h 2138718"/>
                <a:gd name="connsiteX1" fmla="*/ 448590 w 1081782"/>
                <a:gd name="connsiteY1" fmla="*/ 232517 h 2138718"/>
                <a:gd name="connsiteX2" fmla="*/ 1081413 w 1081782"/>
                <a:gd name="connsiteY2" fmla="*/ 6618 h 2138718"/>
                <a:gd name="connsiteX3" fmla="*/ 855209 w 1081782"/>
                <a:gd name="connsiteY3" fmla="*/ 1125808 h 2138718"/>
                <a:gd name="connsiteX4" fmla="*/ 869341 w 1081782"/>
                <a:gd name="connsiteY4" fmla="*/ 2138718 h 2138718"/>
                <a:gd name="connsiteX5" fmla="*/ 270498 w 1081782"/>
                <a:gd name="connsiteY5" fmla="*/ 1802706 h 2138718"/>
                <a:gd name="connsiteX6" fmla="*/ 3743 w 1081782"/>
                <a:gd name="connsiteY6" fmla="*/ 1069399 h 2138718"/>
                <a:gd name="connsiteX0" fmla="*/ 3743 w 1167436"/>
                <a:gd name="connsiteY0" fmla="*/ 1069399 h 2138718"/>
                <a:gd name="connsiteX1" fmla="*/ 448590 w 1167436"/>
                <a:gd name="connsiteY1" fmla="*/ 232517 h 2138718"/>
                <a:gd name="connsiteX2" fmla="*/ 1081413 w 1167436"/>
                <a:gd name="connsiteY2" fmla="*/ 6618 h 2138718"/>
                <a:gd name="connsiteX3" fmla="*/ 1118101 w 1167436"/>
                <a:gd name="connsiteY3" fmla="*/ 1081065 h 2138718"/>
                <a:gd name="connsiteX4" fmla="*/ 869341 w 1167436"/>
                <a:gd name="connsiteY4" fmla="*/ 2138718 h 2138718"/>
                <a:gd name="connsiteX5" fmla="*/ 270498 w 1167436"/>
                <a:gd name="connsiteY5" fmla="*/ 1802706 h 2138718"/>
                <a:gd name="connsiteX6" fmla="*/ 3743 w 1167436"/>
                <a:gd name="connsiteY6" fmla="*/ 1069399 h 2138718"/>
                <a:gd name="connsiteX0" fmla="*/ 3743 w 1167436"/>
                <a:gd name="connsiteY0" fmla="*/ 1069399 h 2138718"/>
                <a:gd name="connsiteX1" fmla="*/ 448590 w 1167436"/>
                <a:gd name="connsiteY1" fmla="*/ 232517 h 2138718"/>
                <a:gd name="connsiteX2" fmla="*/ 1081413 w 1167436"/>
                <a:gd name="connsiteY2" fmla="*/ 6618 h 2138718"/>
                <a:gd name="connsiteX3" fmla="*/ 1118101 w 1167436"/>
                <a:gd name="connsiteY3" fmla="*/ 1081065 h 2138718"/>
                <a:gd name="connsiteX4" fmla="*/ 869341 w 1167436"/>
                <a:gd name="connsiteY4" fmla="*/ 2138718 h 2138718"/>
                <a:gd name="connsiteX5" fmla="*/ 270498 w 1167436"/>
                <a:gd name="connsiteY5" fmla="*/ 1802706 h 2138718"/>
                <a:gd name="connsiteX6" fmla="*/ 3743 w 1167436"/>
                <a:gd name="connsiteY6" fmla="*/ 1069399 h 2138718"/>
                <a:gd name="connsiteX0" fmla="*/ 3743 w 1118101"/>
                <a:gd name="connsiteY0" fmla="*/ 1069399 h 2138718"/>
                <a:gd name="connsiteX1" fmla="*/ 448590 w 1118101"/>
                <a:gd name="connsiteY1" fmla="*/ 232517 h 2138718"/>
                <a:gd name="connsiteX2" fmla="*/ 1081413 w 1118101"/>
                <a:gd name="connsiteY2" fmla="*/ 6618 h 2138718"/>
                <a:gd name="connsiteX3" fmla="*/ 1118101 w 1118101"/>
                <a:gd name="connsiteY3" fmla="*/ 1081065 h 2138718"/>
                <a:gd name="connsiteX4" fmla="*/ 869341 w 1118101"/>
                <a:gd name="connsiteY4" fmla="*/ 2138718 h 2138718"/>
                <a:gd name="connsiteX5" fmla="*/ 270498 w 1118101"/>
                <a:gd name="connsiteY5" fmla="*/ 1802706 h 2138718"/>
                <a:gd name="connsiteX6" fmla="*/ 3743 w 1118101"/>
                <a:gd name="connsiteY6" fmla="*/ 1069399 h 2138718"/>
                <a:gd name="connsiteX0" fmla="*/ 3743 w 1118101"/>
                <a:gd name="connsiteY0" fmla="*/ 1048215 h 2117534"/>
                <a:gd name="connsiteX1" fmla="*/ 448590 w 1118101"/>
                <a:gd name="connsiteY1" fmla="*/ 211333 h 2117534"/>
                <a:gd name="connsiteX2" fmla="*/ 975137 w 1118101"/>
                <a:gd name="connsiteY2" fmla="*/ 7813 h 2117534"/>
                <a:gd name="connsiteX3" fmla="*/ 1118101 w 1118101"/>
                <a:gd name="connsiteY3" fmla="*/ 1059881 h 2117534"/>
                <a:gd name="connsiteX4" fmla="*/ 869341 w 1118101"/>
                <a:gd name="connsiteY4" fmla="*/ 2117534 h 2117534"/>
                <a:gd name="connsiteX5" fmla="*/ 270498 w 1118101"/>
                <a:gd name="connsiteY5" fmla="*/ 1781522 h 2117534"/>
                <a:gd name="connsiteX6" fmla="*/ 3743 w 1118101"/>
                <a:gd name="connsiteY6" fmla="*/ 1048215 h 2117534"/>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118101"/>
                <a:gd name="connsiteY0" fmla="*/ 1080101 h 2149420"/>
                <a:gd name="connsiteX1" fmla="*/ 448590 w 1118101"/>
                <a:gd name="connsiteY1" fmla="*/ 243219 h 2149420"/>
                <a:gd name="connsiteX2" fmla="*/ 1070226 w 1118101"/>
                <a:gd name="connsiteY2" fmla="*/ 6138 h 2149420"/>
                <a:gd name="connsiteX3" fmla="*/ 1118101 w 1118101"/>
                <a:gd name="connsiteY3" fmla="*/ 1091767 h 2149420"/>
                <a:gd name="connsiteX4" fmla="*/ 869341 w 1118101"/>
                <a:gd name="connsiteY4" fmla="*/ 2149420 h 2149420"/>
                <a:gd name="connsiteX5" fmla="*/ 270498 w 1118101"/>
                <a:gd name="connsiteY5" fmla="*/ 1813408 h 2149420"/>
                <a:gd name="connsiteX6" fmla="*/ 3743 w 1118101"/>
                <a:gd name="connsiteY6" fmla="*/ 1080101 h 2149420"/>
                <a:gd name="connsiteX0" fmla="*/ 3743 w 1070538"/>
                <a:gd name="connsiteY0" fmla="*/ 1080101 h 2149420"/>
                <a:gd name="connsiteX1" fmla="*/ 448590 w 1070538"/>
                <a:gd name="connsiteY1" fmla="*/ 243219 h 2149420"/>
                <a:gd name="connsiteX2" fmla="*/ 1070226 w 1070538"/>
                <a:gd name="connsiteY2" fmla="*/ 6138 h 2149420"/>
                <a:gd name="connsiteX3" fmla="*/ 961484 w 1070538"/>
                <a:gd name="connsiteY3" fmla="*/ 1108547 h 2149420"/>
                <a:gd name="connsiteX4" fmla="*/ 869341 w 1070538"/>
                <a:gd name="connsiteY4" fmla="*/ 2149420 h 2149420"/>
                <a:gd name="connsiteX5" fmla="*/ 270498 w 1070538"/>
                <a:gd name="connsiteY5" fmla="*/ 1813408 h 2149420"/>
                <a:gd name="connsiteX6" fmla="*/ 3743 w 1070538"/>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3743 w 1151661"/>
                <a:gd name="connsiteY0" fmla="*/ 1080101 h 2149420"/>
                <a:gd name="connsiteX1" fmla="*/ 448590 w 1151661"/>
                <a:gd name="connsiteY1" fmla="*/ 243219 h 2149420"/>
                <a:gd name="connsiteX2" fmla="*/ 1070226 w 1151661"/>
                <a:gd name="connsiteY2" fmla="*/ 6138 h 2149420"/>
                <a:gd name="connsiteX3" fmla="*/ 1151661 w 1151661"/>
                <a:gd name="connsiteY3" fmla="*/ 1136515 h 2149420"/>
                <a:gd name="connsiteX4" fmla="*/ 869341 w 1151661"/>
                <a:gd name="connsiteY4" fmla="*/ 2149420 h 2149420"/>
                <a:gd name="connsiteX5" fmla="*/ 270498 w 1151661"/>
                <a:gd name="connsiteY5" fmla="*/ 1813408 h 2149420"/>
                <a:gd name="connsiteX6" fmla="*/ 3743 w 1151661"/>
                <a:gd name="connsiteY6" fmla="*/ 1080101 h 2149420"/>
                <a:gd name="connsiteX0" fmla="*/ 74 w 1147992"/>
                <a:gd name="connsiteY0" fmla="*/ 1076034 h 2145353"/>
                <a:gd name="connsiteX1" fmla="*/ 288304 w 1147992"/>
                <a:gd name="connsiteY1" fmla="*/ 479674 h 2145353"/>
                <a:gd name="connsiteX2" fmla="*/ 1066557 w 1147992"/>
                <a:gd name="connsiteY2" fmla="*/ 2071 h 2145353"/>
                <a:gd name="connsiteX3" fmla="*/ 1147992 w 1147992"/>
                <a:gd name="connsiteY3" fmla="*/ 1132448 h 2145353"/>
                <a:gd name="connsiteX4" fmla="*/ 865672 w 1147992"/>
                <a:gd name="connsiteY4" fmla="*/ 2145353 h 2145353"/>
                <a:gd name="connsiteX5" fmla="*/ 266829 w 1147992"/>
                <a:gd name="connsiteY5" fmla="*/ 1809341 h 2145353"/>
                <a:gd name="connsiteX6" fmla="*/ 74 w 1147992"/>
                <a:gd name="connsiteY6" fmla="*/ 1076034 h 2145353"/>
                <a:gd name="connsiteX0" fmla="*/ 74 w 1147992"/>
                <a:gd name="connsiteY0" fmla="*/ 1076705 h 2146024"/>
                <a:gd name="connsiteX1" fmla="*/ 288304 w 1147992"/>
                <a:gd name="connsiteY1" fmla="*/ 480345 h 2146024"/>
                <a:gd name="connsiteX2" fmla="*/ 1066557 w 1147992"/>
                <a:gd name="connsiteY2" fmla="*/ 2742 h 2146024"/>
                <a:gd name="connsiteX3" fmla="*/ 1147992 w 1147992"/>
                <a:gd name="connsiteY3" fmla="*/ 1133119 h 2146024"/>
                <a:gd name="connsiteX4" fmla="*/ 865672 w 1147992"/>
                <a:gd name="connsiteY4" fmla="*/ 2146024 h 2146024"/>
                <a:gd name="connsiteX5" fmla="*/ 266829 w 1147992"/>
                <a:gd name="connsiteY5" fmla="*/ 1810012 h 2146024"/>
                <a:gd name="connsiteX6" fmla="*/ 74 w 1147992"/>
                <a:gd name="connsiteY6" fmla="*/ 1076705 h 2146024"/>
                <a:gd name="connsiteX0" fmla="*/ 168 w 1148086"/>
                <a:gd name="connsiteY0" fmla="*/ 1079458 h 2148777"/>
                <a:gd name="connsiteX1" fmla="*/ 299585 w 1148086"/>
                <a:gd name="connsiteY1" fmla="*/ 343262 h 2148777"/>
                <a:gd name="connsiteX2" fmla="*/ 1066651 w 1148086"/>
                <a:gd name="connsiteY2" fmla="*/ 5495 h 2148777"/>
                <a:gd name="connsiteX3" fmla="*/ 1148086 w 1148086"/>
                <a:gd name="connsiteY3" fmla="*/ 1135872 h 2148777"/>
                <a:gd name="connsiteX4" fmla="*/ 865766 w 1148086"/>
                <a:gd name="connsiteY4" fmla="*/ 2148777 h 2148777"/>
                <a:gd name="connsiteX5" fmla="*/ 266923 w 1148086"/>
                <a:gd name="connsiteY5" fmla="*/ 1812765 h 2148777"/>
                <a:gd name="connsiteX6" fmla="*/ 168 w 1148086"/>
                <a:gd name="connsiteY6" fmla="*/ 1079458 h 2148777"/>
                <a:gd name="connsiteX0" fmla="*/ 168 w 1148086"/>
                <a:gd name="connsiteY0" fmla="*/ 1077942 h 2147261"/>
                <a:gd name="connsiteX1" fmla="*/ 299585 w 1148086"/>
                <a:gd name="connsiteY1" fmla="*/ 341746 h 2147261"/>
                <a:gd name="connsiteX2" fmla="*/ 1066651 w 1148086"/>
                <a:gd name="connsiteY2" fmla="*/ 3979 h 2147261"/>
                <a:gd name="connsiteX3" fmla="*/ 1148086 w 1148086"/>
                <a:gd name="connsiteY3" fmla="*/ 1134356 h 2147261"/>
                <a:gd name="connsiteX4" fmla="*/ 865766 w 1148086"/>
                <a:gd name="connsiteY4" fmla="*/ 2147261 h 2147261"/>
                <a:gd name="connsiteX5" fmla="*/ 266923 w 1148086"/>
                <a:gd name="connsiteY5" fmla="*/ 1811249 h 2147261"/>
                <a:gd name="connsiteX6" fmla="*/ 168 w 1148086"/>
                <a:gd name="connsiteY6" fmla="*/ 1077942 h 2147261"/>
                <a:gd name="connsiteX0" fmla="*/ 2670 w 1150588"/>
                <a:gd name="connsiteY0" fmla="*/ 1077942 h 2147261"/>
                <a:gd name="connsiteX1" fmla="*/ 302087 w 1150588"/>
                <a:gd name="connsiteY1" fmla="*/ 341746 h 2147261"/>
                <a:gd name="connsiteX2" fmla="*/ 1069153 w 1150588"/>
                <a:gd name="connsiteY2" fmla="*/ 3979 h 2147261"/>
                <a:gd name="connsiteX3" fmla="*/ 1150588 w 1150588"/>
                <a:gd name="connsiteY3" fmla="*/ 1134356 h 2147261"/>
                <a:gd name="connsiteX4" fmla="*/ 868268 w 1150588"/>
                <a:gd name="connsiteY4" fmla="*/ 2147261 h 2147261"/>
                <a:gd name="connsiteX5" fmla="*/ 448414 w 1150588"/>
                <a:gd name="connsiteY5" fmla="*/ 1828034 h 2147261"/>
                <a:gd name="connsiteX6" fmla="*/ 2670 w 1150588"/>
                <a:gd name="connsiteY6" fmla="*/ 1077942 h 2147261"/>
                <a:gd name="connsiteX0" fmla="*/ 319 w 1148237"/>
                <a:gd name="connsiteY0" fmla="*/ 1077942 h 2147261"/>
                <a:gd name="connsiteX1" fmla="*/ 299736 w 1148237"/>
                <a:gd name="connsiteY1" fmla="*/ 341746 h 2147261"/>
                <a:gd name="connsiteX2" fmla="*/ 1066802 w 1148237"/>
                <a:gd name="connsiteY2" fmla="*/ 3979 h 2147261"/>
                <a:gd name="connsiteX3" fmla="*/ 1148237 w 1148237"/>
                <a:gd name="connsiteY3" fmla="*/ 1134356 h 2147261"/>
                <a:gd name="connsiteX4" fmla="*/ 865917 w 1148237"/>
                <a:gd name="connsiteY4" fmla="*/ 2147261 h 2147261"/>
                <a:gd name="connsiteX5" fmla="*/ 345381 w 1148237"/>
                <a:gd name="connsiteY5" fmla="*/ 1861599 h 2147261"/>
                <a:gd name="connsiteX6" fmla="*/ 319 w 1148237"/>
                <a:gd name="connsiteY6" fmla="*/ 1077942 h 2147261"/>
                <a:gd name="connsiteX0" fmla="*/ 48 w 1147966"/>
                <a:gd name="connsiteY0" fmla="*/ 1077942 h 2147261"/>
                <a:gd name="connsiteX1" fmla="*/ 299465 w 1147966"/>
                <a:gd name="connsiteY1" fmla="*/ 341746 h 2147261"/>
                <a:gd name="connsiteX2" fmla="*/ 1066531 w 1147966"/>
                <a:gd name="connsiteY2" fmla="*/ 3979 h 2147261"/>
                <a:gd name="connsiteX3" fmla="*/ 1147966 w 1147966"/>
                <a:gd name="connsiteY3" fmla="*/ 1134356 h 2147261"/>
                <a:gd name="connsiteX4" fmla="*/ 865646 w 1147966"/>
                <a:gd name="connsiteY4" fmla="*/ 2147261 h 2147261"/>
                <a:gd name="connsiteX5" fmla="*/ 345110 w 1147966"/>
                <a:gd name="connsiteY5" fmla="*/ 1861599 h 2147261"/>
                <a:gd name="connsiteX6" fmla="*/ 48 w 1147966"/>
                <a:gd name="connsiteY6" fmla="*/ 1077942 h 2147261"/>
                <a:gd name="connsiteX0" fmla="*/ 46 w 1147964"/>
                <a:gd name="connsiteY0" fmla="*/ 1077942 h 2147261"/>
                <a:gd name="connsiteX1" fmla="*/ 299463 w 1147964"/>
                <a:gd name="connsiteY1" fmla="*/ 341746 h 2147261"/>
                <a:gd name="connsiteX2" fmla="*/ 1066529 w 1147964"/>
                <a:gd name="connsiteY2" fmla="*/ 3979 h 2147261"/>
                <a:gd name="connsiteX3" fmla="*/ 1147964 w 1147964"/>
                <a:gd name="connsiteY3" fmla="*/ 1134356 h 2147261"/>
                <a:gd name="connsiteX4" fmla="*/ 865644 w 1147964"/>
                <a:gd name="connsiteY4" fmla="*/ 2147261 h 2147261"/>
                <a:gd name="connsiteX5" fmla="*/ 345108 w 1147964"/>
                <a:gd name="connsiteY5" fmla="*/ 1861599 h 2147261"/>
                <a:gd name="connsiteX6" fmla="*/ 46 w 1147964"/>
                <a:gd name="connsiteY6" fmla="*/ 1077942 h 2147261"/>
                <a:gd name="connsiteX0" fmla="*/ 1203 w 1149121"/>
                <a:gd name="connsiteY0" fmla="*/ 1087899 h 2157218"/>
                <a:gd name="connsiteX1" fmla="*/ 462829 w 1149121"/>
                <a:gd name="connsiteY1" fmla="*/ 200684 h 2157218"/>
                <a:gd name="connsiteX2" fmla="*/ 1067686 w 1149121"/>
                <a:gd name="connsiteY2" fmla="*/ 13936 h 2157218"/>
                <a:gd name="connsiteX3" fmla="*/ 1149121 w 1149121"/>
                <a:gd name="connsiteY3" fmla="*/ 1144313 h 2157218"/>
                <a:gd name="connsiteX4" fmla="*/ 866801 w 1149121"/>
                <a:gd name="connsiteY4" fmla="*/ 2157218 h 2157218"/>
                <a:gd name="connsiteX5" fmla="*/ 346265 w 1149121"/>
                <a:gd name="connsiteY5" fmla="*/ 1871556 h 2157218"/>
                <a:gd name="connsiteX6" fmla="*/ 1203 w 1149121"/>
                <a:gd name="connsiteY6" fmla="*/ 1087899 h 2157218"/>
                <a:gd name="connsiteX0" fmla="*/ 1203 w 1149121"/>
                <a:gd name="connsiteY0" fmla="*/ 1083194 h 2152513"/>
                <a:gd name="connsiteX1" fmla="*/ 462829 w 1149121"/>
                <a:gd name="connsiteY1" fmla="*/ 195979 h 2152513"/>
                <a:gd name="connsiteX2" fmla="*/ 1067686 w 1149121"/>
                <a:gd name="connsiteY2" fmla="*/ 9231 h 2152513"/>
                <a:gd name="connsiteX3" fmla="*/ 1149121 w 1149121"/>
                <a:gd name="connsiteY3" fmla="*/ 1139608 h 2152513"/>
                <a:gd name="connsiteX4" fmla="*/ 866801 w 1149121"/>
                <a:gd name="connsiteY4" fmla="*/ 2152513 h 2152513"/>
                <a:gd name="connsiteX5" fmla="*/ 346265 w 1149121"/>
                <a:gd name="connsiteY5" fmla="*/ 1866851 h 2152513"/>
                <a:gd name="connsiteX6" fmla="*/ 1203 w 1149121"/>
                <a:gd name="connsiteY6" fmla="*/ 1083194 h 2152513"/>
                <a:gd name="connsiteX0" fmla="*/ 1203 w 1149121"/>
                <a:gd name="connsiteY0" fmla="*/ 1073963 h 2143282"/>
                <a:gd name="connsiteX1" fmla="*/ 462829 w 1149121"/>
                <a:gd name="connsiteY1" fmla="*/ 186748 h 2143282"/>
                <a:gd name="connsiteX2" fmla="*/ 1067686 w 1149121"/>
                <a:gd name="connsiteY2" fmla="*/ 0 h 2143282"/>
                <a:gd name="connsiteX3" fmla="*/ 1149121 w 1149121"/>
                <a:gd name="connsiteY3" fmla="*/ 1130377 h 2143282"/>
                <a:gd name="connsiteX4" fmla="*/ 866801 w 1149121"/>
                <a:gd name="connsiteY4" fmla="*/ 2143282 h 2143282"/>
                <a:gd name="connsiteX5" fmla="*/ 346265 w 1149121"/>
                <a:gd name="connsiteY5" fmla="*/ 1857620 h 2143282"/>
                <a:gd name="connsiteX6" fmla="*/ 1203 w 1149121"/>
                <a:gd name="connsiteY6" fmla="*/ 1073963 h 2143282"/>
                <a:gd name="connsiteX0" fmla="*/ 1203 w 1149121"/>
                <a:gd name="connsiteY0" fmla="*/ 1073963 h 2143282"/>
                <a:gd name="connsiteX1" fmla="*/ 462829 w 1149121"/>
                <a:gd name="connsiteY1" fmla="*/ 186748 h 2143282"/>
                <a:gd name="connsiteX2" fmla="*/ 1067686 w 1149121"/>
                <a:gd name="connsiteY2" fmla="*/ 0 h 2143282"/>
                <a:gd name="connsiteX3" fmla="*/ 1149121 w 1149121"/>
                <a:gd name="connsiteY3" fmla="*/ 1130377 h 2143282"/>
                <a:gd name="connsiteX4" fmla="*/ 866801 w 1149121"/>
                <a:gd name="connsiteY4" fmla="*/ 2143282 h 2143282"/>
                <a:gd name="connsiteX5" fmla="*/ 346265 w 1149121"/>
                <a:gd name="connsiteY5" fmla="*/ 1857620 h 2143282"/>
                <a:gd name="connsiteX6" fmla="*/ 1203 w 1149121"/>
                <a:gd name="connsiteY6" fmla="*/ 1073963 h 2143282"/>
                <a:gd name="connsiteX0" fmla="*/ 900 w 1148818"/>
                <a:gd name="connsiteY0" fmla="*/ 1073963 h 2143282"/>
                <a:gd name="connsiteX1" fmla="*/ 462526 w 1148818"/>
                <a:gd name="connsiteY1" fmla="*/ 186748 h 2143282"/>
                <a:gd name="connsiteX2" fmla="*/ 1067383 w 1148818"/>
                <a:gd name="connsiteY2" fmla="*/ 0 h 2143282"/>
                <a:gd name="connsiteX3" fmla="*/ 1148818 w 1148818"/>
                <a:gd name="connsiteY3" fmla="*/ 1130377 h 2143282"/>
                <a:gd name="connsiteX4" fmla="*/ 866498 w 1148818"/>
                <a:gd name="connsiteY4" fmla="*/ 2143282 h 2143282"/>
                <a:gd name="connsiteX5" fmla="*/ 558511 w 1148818"/>
                <a:gd name="connsiteY5" fmla="*/ 1784907 h 2143282"/>
                <a:gd name="connsiteX6" fmla="*/ 900 w 1148818"/>
                <a:gd name="connsiteY6" fmla="*/ 1073963 h 2143282"/>
                <a:gd name="connsiteX0" fmla="*/ 900 w 1148818"/>
                <a:gd name="connsiteY0" fmla="*/ 1073963 h 2143282"/>
                <a:gd name="connsiteX1" fmla="*/ 462526 w 1148818"/>
                <a:gd name="connsiteY1" fmla="*/ 186748 h 2143282"/>
                <a:gd name="connsiteX2" fmla="*/ 1067383 w 1148818"/>
                <a:gd name="connsiteY2" fmla="*/ 0 h 2143282"/>
                <a:gd name="connsiteX3" fmla="*/ 1148818 w 1148818"/>
                <a:gd name="connsiteY3" fmla="*/ 1130377 h 2143282"/>
                <a:gd name="connsiteX4" fmla="*/ 866498 w 1148818"/>
                <a:gd name="connsiteY4" fmla="*/ 2143282 h 2143282"/>
                <a:gd name="connsiteX5" fmla="*/ 558511 w 1148818"/>
                <a:gd name="connsiteY5" fmla="*/ 1784907 h 2143282"/>
                <a:gd name="connsiteX6" fmla="*/ 900 w 1148818"/>
                <a:gd name="connsiteY6" fmla="*/ 1073963 h 2143282"/>
                <a:gd name="connsiteX0" fmla="*/ 33 w 1147951"/>
                <a:gd name="connsiteY0" fmla="*/ 1073963 h 2143282"/>
                <a:gd name="connsiteX1" fmla="*/ 461659 w 1147951"/>
                <a:gd name="connsiteY1" fmla="*/ 186748 h 2143282"/>
                <a:gd name="connsiteX2" fmla="*/ 1066516 w 1147951"/>
                <a:gd name="connsiteY2" fmla="*/ 0 h 2143282"/>
                <a:gd name="connsiteX3" fmla="*/ 1147951 w 1147951"/>
                <a:gd name="connsiteY3" fmla="*/ 1130377 h 2143282"/>
                <a:gd name="connsiteX4" fmla="*/ 865631 w 1147951"/>
                <a:gd name="connsiteY4" fmla="*/ 2143282 h 2143282"/>
                <a:gd name="connsiteX5" fmla="*/ 440181 w 1147951"/>
                <a:gd name="connsiteY5" fmla="*/ 1919149 h 2143282"/>
                <a:gd name="connsiteX6" fmla="*/ 33 w 1147951"/>
                <a:gd name="connsiteY6" fmla="*/ 1073963 h 2143282"/>
                <a:gd name="connsiteX0" fmla="*/ 28 w 1147946"/>
                <a:gd name="connsiteY0" fmla="*/ 1073963 h 2143282"/>
                <a:gd name="connsiteX1" fmla="*/ 461654 w 1147946"/>
                <a:gd name="connsiteY1" fmla="*/ 186748 h 2143282"/>
                <a:gd name="connsiteX2" fmla="*/ 1066511 w 1147946"/>
                <a:gd name="connsiteY2" fmla="*/ 0 h 2143282"/>
                <a:gd name="connsiteX3" fmla="*/ 1147946 w 1147946"/>
                <a:gd name="connsiteY3" fmla="*/ 1130377 h 2143282"/>
                <a:gd name="connsiteX4" fmla="*/ 865626 w 1147946"/>
                <a:gd name="connsiteY4" fmla="*/ 2143282 h 2143282"/>
                <a:gd name="connsiteX5" fmla="*/ 440176 w 1147946"/>
                <a:gd name="connsiteY5" fmla="*/ 1919149 h 2143282"/>
                <a:gd name="connsiteX6" fmla="*/ 28 w 1147946"/>
                <a:gd name="connsiteY6" fmla="*/ 1073963 h 2143282"/>
                <a:gd name="connsiteX0" fmla="*/ 853 w 1148771"/>
                <a:gd name="connsiteY0" fmla="*/ 1073963 h 2143282"/>
                <a:gd name="connsiteX1" fmla="*/ 462479 w 1148771"/>
                <a:gd name="connsiteY1" fmla="*/ 186748 h 2143282"/>
                <a:gd name="connsiteX2" fmla="*/ 1067336 w 1148771"/>
                <a:gd name="connsiteY2" fmla="*/ 0 h 2143282"/>
                <a:gd name="connsiteX3" fmla="*/ 1148771 w 1148771"/>
                <a:gd name="connsiteY3" fmla="*/ 1130377 h 2143282"/>
                <a:gd name="connsiteX4" fmla="*/ 866451 w 1148771"/>
                <a:gd name="connsiteY4" fmla="*/ 2143282 h 2143282"/>
                <a:gd name="connsiteX5" fmla="*/ 441001 w 1148771"/>
                <a:gd name="connsiteY5" fmla="*/ 1919149 h 2143282"/>
                <a:gd name="connsiteX6" fmla="*/ 853 w 1148771"/>
                <a:gd name="connsiteY6" fmla="*/ 1073963 h 2143282"/>
                <a:gd name="connsiteX0" fmla="*/ 1636 w 1149554"/>
                <a:gd name="connsiteY0" fmla="*/ 1073963 h 2143282"/>
                <a:gd name="connsiteX1" fmla="*/ 614285 w 1149554"/>
                <a:gd name="connsiteY1" fmla="*/ 460826 h 2143282"/>
                <a:gd name="connsiteX2" fmla="*/ 1068119 w 1149554"/>
                <a:gd name="connsiteY2" fmla="*/ 0 h 2143282"/>
                <a:gd name="connsiteX3" fmla="*/ 1149554 w 1149554"/>
                <a:gd name="connsiteY3" fmla="*/ 1130377 h 2143282"/>
                <a:gd name="connsiteX4" fmla="*/ 867234 w 1149554"/>
                <a:gd name="connsiteY4" fmla="*/ 2143282 h 2143282"/>
                <a:gd name="connsiteX5" fmla="*/ 441784 w 1149554"/>
                <a:gd name="connsiteY5" fmla="*/ 1919149 h 2143282"/>
                <a:gd name="connsiteX6" fmla="*/ 1636 w 1149554"/>
                <a:gd name="connsiteY6" fmla="*/ 1073963 h 2143282"/>
                <a:gd name="connsiteX0" fmla="*/ 263 w 1148181"/>
                <a:gd name="connsiteY0" fmla="*/ 1073963 h 2143282"/>
                <a:gd name="connsiteX1" fmla="*/ 506638 w 1148181"/>
                <a:gd name="connsiteY1" fmla="*/ 186748 h 2143282"/>
                <a:gd name="connsiteX2" fmla="*/ 1066746 w 1148181"/>
                <a:gd name="connsiteY2" fmla="*/ 0 h 2143282"/>
                <a:gd name="connsiteX3" fmla="*/ 1148181 w 1148181"/>
                <a:gd name="connsiteY3" fmla="*/ 1130377 h 2143282"/>
                <a:gd name="connsiteX4" fmla="*/ 865861 w 1148181"/>
                <a:gd name="connsiteY4" fmla="*/ 2143282 h 2143282"/>
                <a:gd name="connsiteX5" fmla="*/ 440411 w 1148181"/>
                <a:gd name="connsiteY5" fmla="*/ 1919149 h 2143282"/>
                <a:gd name="connsiteX6" fmla="*/ 263 w 1148181"/>
                <a:gd name="connsiteY6" fmla="*/ 1073963 h 2143282"/>
                <a:gd name="connsiteX0" fmla="*/ 263 w 1148181"/>
                <a:gd name="connsiteY0" fmla="*/ 1073963 h 2143282"/>
                <a:gd name="connsiteX1" fmla="*/ 506638 w 1148181"/>
                <a:gd name="connsiteY1" fmla="*/ 186748 h 2143282"/>
                <a:gd name="connsiteX2" fmla="*/ 1066746 w 1148181"/>
                <a:gd name="connsiteY2" fmla="*/ 0 h 2143282"/>
                <a:gd name="connsiteX3" fmla="*/ 1148181 w 1148181"/>
                <a:gd name="connsiteY3" fmla="*/ 1130377 h 2143282"/>
                <a:gd name="connsiteX4" fmla="*/ 865861 w 1148181"/>
                <a:gd name="connsiteY4" fmla="*/ 2143282 h 2143282"/>
                <a:gd name="connsiteX5" fmla="*/ 440411 w 1148181"/>
                <a:gd name="connsiteY5" fmla="*/ 1919149 h 2143282"/>
                <a:gd name="connsiteX6" fmla="*/ 263 w 1148181"/>
                <a:gd name="connsiteY6" fmla="*/ 1073963 h 2143282"/>
                <a:gd name="connsiteX0" fmla="*/ 514 w 1148432"/>
                <a:gd name="connsiteY0" fmla="*/ 1073963 h 2143282"/>
                <a:gd name="connsiteX1" fmla="*/ 506889 w 1148432"/>
                <a:gd name="connsiteY1" fmla="*/ 186748 h 2143282"/>
                <a:gd name="connsiteX2" fmla="*/ 1066997 w 1148432"/>
                <a:gd name="connsiteY2" fmla="*/ 0 h 2143282"/>
                <a:gd name="connsiteX3" fmla="*/ 1148432 w 1148432"/>
                <a:gd name="connsiteY3" fmla="*/ 1130377 h 2143282"/>
                <a:gd name="connsiteX4" fmla="*/ 866112 w 1148432"/>
                <a:gd name="connsiteY4" fmla="*/ 2143282 h 2143282"/>
                <a:gd name="connsiteX5" fmla="*/ 440662 w 1148432"/>
                <a:gd name="connsiteY5" fmla="*/ 1919149 h 2143282"/>
                <a:gd name="connsiteX6" fmla="*/ 514 w 114843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 name="connsiteX0" fmla="*/ 424 w 1148342"/>
                <a:gd name="connsiteY0" fmla="*/ 1073963 h 2143282"/>
                <a:gd name="connsiteX1" fmla="*/ 506799 w 1148342"/>
                <a:gd name="connsiteY1" fmla="*/ 186748 h 2143282"/>
                <a:gd name="connsiteX2" fmla="*/ 1066907 w 1148342"/>
                <a:gd name="connsiteY2" fmla="*/ 0 h 2143282"/>
                <a:gd name="connsiteX3" fmla="*/ 1148342 w 1148342"/>
                <a:gd name="connsiteY3" fmla="*/ 1130377 h 2143282"/>
                <a:gd name="connsiteX4" fmla="*/ 866022 w 1148342"/>
                <a:gd name="connsiteY4" fmla="*/ 2143282 h 2143282"/>
                <a:gd name="connsiteX5" fmla="*/ 440572 w 1148342"/>
                <a:gd name="connsiteY5" fmla="*/ 1919149 h 2143282"/>
                <a:gd name="connsiteX6" fmla="*/ 424 w 1148342"/>
                <a:gd name="connsiteY6" fmla="*/ 1073963 h 2143282"/>
                <a:gd name="connsiteX0" fmla="*/ 424 w 1579990"/>
                <a:gd name="connsiteY0" fmla="*/ 1066425 h 2135744"/>
                <a:gd name="connsiteX1" fmla="*/ 506799 w 1579990"/>
                <a:gd name="connsiteY1" fmla="*/ 179210 h 2135744"/>
                <a:gd name="connsiteX2" fmla="*/ 1579898 w 1579990"/>
                <a:gd name="connsiteY2" fmla="*/ -1 h 2135744"/>
                <a:gd name="connsiteX3" fmla="*/ 1148342 w 1579990"/>
                <a:gd name="connsiteY3" fmla="*/ 1122839 h 2135744"/>
                <a:gd name="connsiteX4" fmla="*/ 866022 w 1579990"/>
                <a:gd name="connsiteY4" fmla="*/ 2135744 h 2135744"/>
                <a:gd name="connsiteX5" fmla="*/ 440572 w 1579990"/>
                <a:gd name="connsiteY5" fmla="*/ 1911611 h 2135744"/>
                <a:gd name="connsiteX6" fmla="*/ 424 w 1579990"/>
                <a:gd name="connsiteY6" fmla="*/ 1066425 h 2135744"/>
                <a:gd name="connsiteX0" fmla="*/ 424 w 1580014"/>
                <a:gd name="connsiteY0" fmla="*/ 1066425 h 2135744"/>
                <a:gd name="connsiteX1" fmla="*/ 506799 w 1580014"/>
                <a:gd name="connsiteY1" fmla="*/ 179210 h 2135744"/>
                <a:gd name="connsiteX2" fmla="*/ 1579898 w 1580014"/>
                <a:gd name="connsiteY2" fmla="*/ -1 h 2135744"/>
                <a:gd name="connsiteX3" fmla="*/ 1148342 w 1580014"/>
                <a:gd name="connsiteY3" fmla="*/ 1122839 h 2135744"/>
                <a:gd name="connsiteX4" fmla="*/ 866022 w 1580014"/>
                <a:gd name="connsiteY4" fmla="*/ 2135744 h 2135744"/>
                <a:gd name="connsiteX5" fmla="*/ 440572 w 1580014"/>
                <a:gd name="connsiteY5" fmla="*/ 1911611 h 2135744"/>
                <a:gd name="connsiteX6" fmla="*/ 424 w 1580014"/>
                <a:gd name="connsiteY6" fmla="*/ 1066425 h 2135744"/>
                <a:gd name="connsiteX0" fmla="*/ 424 w 1580031"/>
                <a:gd name="connsiteY0" fmla="*/ 1066425 h 2135744"/>
                <a:gd name="connsiteX1" fmla="*/ 506799 w 1580031"/>
                <a:gd name="connsiteY1" fmla="*/ 179210 h 2135744"/>
                <a:gd name="connsiteX2" fmla="*/ 1579898 w 1580031"/>
                <a:gd name="connsiteY2" fmla="*/ -1 h 2135744"/>
                <a:gd name="connsiteX3" fmla="*/ 1148342 w 1580031"/>
                <a:gd name="connsiteY3" fmla="*/ 1122839 h 2135744"/>
                <a:gd name="connsiteX4" fmla="*/ 866022 w 1580031"/>
                <a:gd name="connsiteY4" fmla="*/ 2135744 h 2135744"/>
                <a:gd name="connsiteX5" fmla="*/ 440572 w 1580031"/>
                <a:gd name="connsiteY5" fmla="*/ 1911611 h 2135744"/>
                <a:gd name="connsiteX6" fmla="*/ 424 w 1580031"/>
                <a:gd name="connsiteY6" fmla="*/ 1066425 h 2135744"/>
                <a:gd name="connsiteX0" fmla="*/ 424 w 1580031"/>
                <a:gd name="connsiteY0" fmla="*/ 1071814 h 2141133"/>
                <a:gd name="connsiteX1" fmla="*/ 506799 w 1580031"/>
                <a:gd name="connsiteY1" fmla="*/ 184599 h 2141133"/>
                <a:gd name="connsiteX2" fmla="*/ 1579898 w 1580031"/>
                <a:gd name="connsiteY2" fmla="*/ 5388 h 2141133"/>
                <a:gd name="connsiteX3" fmla="*/ 1148342 w 1580031"/>
                <a:gd name="connsiteY3" fmla="*/ 1128228 h 2141133"/>
                <a:gd name="connsiteX4" fmla="*/ 866022 w 1580031"/>
                <a:gd name="connsiteY4" fmla="*/ 2141133 h 2141133"/>
                <a:gd name="connsiteX5" fmla="*/ 440572 w 1580031"/>
                <a:gd name="connsiteY5" fmla="*/ 1917000 h 2141133"/>
                <a:gd name="connsiteX6" fmla="*/ 424 w 1580031"/>
                <a:gd name="connsiteY6" fmla="*/ 1071814 h 2141133"/>
                <a:gd name="connsiteX0" fmla="*/ 1584 w 1581191"/>
                <a:gd name="connsiteY0" fmla="*/ 1099190 h 2168509"/>
                <a:gd name="connsiteX1" fmla="*/ 575853 w 1581191"/>
                <a:gd name="connsiteY1" fmla="*/ 144204 h 2168509"/>
                <a:gd name="connsiteX2" fmla="*/ 1581058 w 1581191"/>
                <a:gd name="connsiteY2" fmla="*/ 32764 h 2168509"/>
                <a:gd name="connsiteX3" fmla="*/ 1149502 w 1581191"/>
                <a:gd name="connsiteY3" fmla="*/ 1155604 h 2168509"/>
                <a:gd name="connsiteX4" fmla="*/ 867182 w 1581191"/>
                <a:gd name="connsiteY4" fmla="*/ 2168509 h 2168509"/>
                <a:gd name="connsiteX5" fmla="*/ 441732 w 1581191"/>
                <a:gd name="connsiteY5" fmla="*/ 1944376 h 2168509"/>
                <a:gd name="connsiteX6" fmla="*/ 1584 w 1581191"/>
                <a:gd name="connsiteY6" fmla="*/ 1099190 h 2168509"/>
                <a:gd name="connsiteX0" fmla="*/ 1262 w 1535604"/>
                <a:gd name="connsiteY0" fmla="*/ 1053783 h 2145694"/>
                <a:gd name="connsiteX1" fmla="*/ 530266 w 1535604"/>
                <a:gd name="connsiteY1" fmla="*/ 121389 h 2145694"/>
                <a:gd name="connsiteX2" fmla="*/ 1535471 w 1535604"/>
                <a:gd name="connsiteY2" fmla="*/ 9949 h 2145694"/>
                <a:gd name="connsiteX3" fmla="*/ 1103915 w 1535604"/>
                <a:gd name="connsiteY3" fmla="*/ 1132789 h 2145694"/>
                <a:gd name="connsiteX4" fmla="*/ 821595 w 1535604"/>
                <a:gd name="connsiteY4" fmla="*/ 2145694 h 2145694"/>
                <a:gd name="connsiteX5" fmla="*/ 396145 w 1535604"/>
                <a:gd name="connsiteY5" fmla="*/ 1921561 h 2145694"/>
                <a:gd name="connsiteX6" fmla="*/ 1262 w 1535604"/>
                <a:gd name="connsiteY6" fmla="*/ 1053783 h 2145694"/>
                <a:gd name="connsiteX0" fmla="*/ 4491 w 1538833"/>
                <a:gd name="connsiteY0" fmla="*/ 1053783 h 2145694"/>
                <a:gd name="connsiteX1" fmla="*/ 533495 w 1538833"/>
                <a:gd name="connsiteY1" fmla="*/ 121389 h 2145694"/>
                <a:gd name="connsiteX2" fmla="*/ 1538700 w 1538833"/>
                <a:gd name="connsiteY2" fmla="*/ 9949 h 2145694"/>
                <a:gd name="connsiteX3" fmla="*/ 1107144 w 1538833"/>
                <a:gd name="connsiteY3" fmla="*/ 1132789 h 2145694"/>
                <a:gd name="connsiteX4" fmla="*/ 824824 w 1538833"/>
                <a:gd name="connsiteY4" fmla="*/ 2145694 h 2145694"/>
                <a:gd name="connsiteX5" fmla="*/ 308845 w 1538833"/>
                <a:gd name="connsiteY5" fmla="*/ 1831198 h 2145694"/>
                <a:gd name="connsiteX6" fmla="*/ 4491 w 1538833"/>
                <a:gd name="connsiteY6" fmla="*/ 1053783 h 2145694"/>
                <a:gd name="connsiteX0" fmla="*/ 4491 w 1538833"/>
                <a:gd name="connsiteY0" fmla="*/ 1079895 h 2171806"/>
                <a:gd name="connsiteX1" fmla="*/ 533495 w 1538833"/>
                <a:gd name="connsiteY1" fmla="*/ 147501 h 2171806"/>
                <a:gd name="connsiteX2" fmla="*/ 1538700 w 1538833"/>
                <a:gd name="connsiteY2" fmla="*/ 36061 h 2171806"/>
                <a:gd name="connsiteX3" fmla="*/ 1107144 w 1538833"/>
                <a:gd name="connsiteY3" fmla="*/ 1158901 h 2171806"/>
                <a:gd name="connsiteX4" fmla="*/ 824824 w 1538833"/>
                <a:gd name="connsiteY4" fmla="*/ 2171806 h 2171806"/>
                <a:gd name="connsiteX5" fmla="*/ 308845 w 1538833"/>
                <a:gd name="connsiteY5" fmla="*/ 1857310 h 2171806"/>
                <a:gd name="connsiteX6" fmla="*/ 4491 w 1538833"/>
                <a:gd name="connsiteY6" fmla="*/ 1079895 h 2171806"/>
                <a:gd name="connsiteX0" fmla="*/ 5021 w 1509187"/>
                <a:gd name="connsiteY0" fmla="*/ 930959 h 2165955"/>
                <a:gd name="connsiteX1" fmla="*/ 503849 w 1509187"/>
                <a:gd name="connsiteY1" fmla="*/ 141650 h 2165955"/>
                <a:gd name="connsiteX2" fmla="*/ 1509054 w 1509187"/>
                <a:gd name="connsiteY2" fmla="*/ 30210 h 2165955"/>
                <a:gd name="connsiteX3" fmla="*/ 1077498 w 1509187"/>
                <a:gd name="connsiteY3" fmla="*/ 1153050 h 2165955"/>
                <a:gd name="connsiteX4" fmla="*/ 795178 w 1509187"/>
                <a:gd name="connsiteY4" fmla="*/ 2165955 h 2165955"/>
                <a:gd name="connsiteX5" fmla="*/ 279199 w 1509187"/>
                <a:gd name="connsiteY5" fmla="*/ 1851459 h 2165955"/>
                <a:gd name="connsiteX6" fmla="*/ 5021 w 1509187"/>
                <a:gd name="connsiteY6" fmla="*/ 930959 h 2165955"/>
                <a:gd name="connsiteX0" fmla="*/ 13081 w 1517247"/>
                <a:gd name="connsiteY0" fmla="*/ 930959 h 2165955"/>
                <a:gd name="connsiteX1" fmla="*/ 511909 w 1517247"/>
                <a:gd name="connsiteY1" fmla="*/ 141650 h 2165955"/>
                <a:gd name="connsiteX2" fmla="*/ 1517114 w 1517247"/>
                <a:gd name="connsiteY2" fmla="*/ 30210 h 2165955"/>
                <a:gd name="connsiteX3" fmla="*/ 1085558 w 1517247"/>
                <a:gd name="connsiteY3" fmla="*/ 1153050 h 2165955"/>
                <a:gd name="connsiteX4" fmla="*/ 803238 w 1517247"/>
                <a:gd name="connsiteY4" fmla="*/ 2165955 h 2165955"/>
                <a:gd name="connsiteX5" fmla="*/ 287259 w 1517247"/>
                <a:gd name="connsiteY5" fmla="*/ 1851459 h 2165955"/>
                <a:gd name="connsiteX6" fmla="*/ 13081 w 1517247"/>
                <a:gd name="connsiteY6" fmla="*/ 930959 h 2165955"/>
                <a:gd name="connsiteX0" fmla="*/ 13081 w 1231723"/>
                <a:gd name="connsiteY0" fmla="*/ 850249 h 2085245"/>
                <a:gd name="connsiteX1" fmla="*/ 511909 w 1231723"/>
                <a:gd name="connsiteY1" fmla="*/ 60940 h 2085245"/>
                <a:gd name="connsiteX2" fmla="*/ 1230442 w 1231723"/>
                <a:gd name="connsiteY2" fmla="*/ 92584 h 2085245"/>
                <a:gd name="connsiteX3" fmla="*/ 1085558 w 1231723"/>
                <a:gd name="connsiteY3" fmla="*/ 1072340 h 2085245"/>
                <a:gd name="connsiteX4" fmla="*/ 803238 w 1231723"/>
                <a:gd name="connsiteY4" fmla="*/ 2085245 h 2085245"/>
                <a:gd name="connsiteX5" fmla="*/ 287259 w 1231723"/>
                <a:gd name="connsiteY5" fmla="*/ 1770749 h 2085245"/>
                <a:gd name="connsiteX6" fmla="*/ 13081 w 1231723"/>
                <a:gd name="connsiteY6" fmla="*/ 850249 h 2085245"/>
                <a:gd name="connsiteX0" fmla="*/ 13081 w 1487083"/>
                <a:gd name="connsiteY0" fmla="*/ 914107 h 2149103"/>
                <a:gd name="connsiteX1" fmla="*/ 511909 w 1487083"/>
                <a:gd name="connsiteY1" fmla="*/ 124798 h 2149103"/>
                <a:gd name="connsiteX2" fmla="*/ 1486937 w 1487083"/>
                <a:gd name="connsiteY2" fmla="*/ 35956 h 2149103"/>
                <a:gd name="connsiteX3" fmla="*/ 1085558 w 1487083"/>
                <a:gd name="connsiteY3" fmla="*/ 1136198 h 2149103"/>
                <a:gd name="connsiteX4" fmla="*/ 803238 w 1487083"/>
                <a:gd name="connsiteY4" fmla="*/ 2149103 h 2149103"/>
                <a:gd name="connsiteX5" fmla="*/ 287259 w 1487083"/>
                <a:gd name="connsiteY5" fmla="*/ 1834607 h 2149103"/>
                <a:gd name="connsiteX6" fmla="*/ 13081 w 1487083"/>
                <a:gd name="connsiteY6" fmla="*/ 914107 h 2149103"/>
                <a:gd name="connsiteX0" fmla="*/ 13081 w 1487083"/>
                <a:gd name="connsiteY0" fmla="*/ 930634 h 2165630"/>
                <a:gd name="connsiteX1" fmla="*/ 511909 w 1487083"/>
                <a:gd name="connsiteY1" fmla="*/ 141325 h 2165630"/>
                <a:gd name="connsiteX2" fmla="*/ 1486937 w 1487083"/>
                <a:gd name="connsiteY2" fmla="*/ 52483 h 2165630"/>
                <a:gd name="connsiteX3" fmla="*/ 1085558 w 1487083"/>
                <a:gd name="connsiteY3" fmla="*/ 1152725 h 2165630"/>
                <a:gd name="connsiteX4" fmla="*/ 803238 w 1487083"/>
                <a:gd name="connsiteY4" fmla="*/ 2165630 h 2165630"/>
                <a:gd name="connsiteX5" fmla="*/ 287259 w 1487083"/>
                <a:gd name="connsiteY5" fmla="*/ 1851134 h 2165630"/>
                <a:gd name="connsiteX6" fmla="*/ 13081 w 1487083"/>
                <a:gd name="connsiteY6" fmla="*/ 930634 h 2165630"/>
                <a:gd name="connsiteX0" fmla="*/ 11175 w 1485177"/>
                <a:gd name="connsiteY0" fmla="*/ 930634 h 1906330"/>
                <a:gd name="connsiteX1" fmla="*/ 510003 w 1485177"/>
                <a:gd name="connsiteY1" fmla="*/ 141325 h 1906330"/>
                <a:gd name="connsiteX2" fmla="*/ 1485031 w 1485177"/>
                <a:gd name="connsiteY2" fmla="*/ 52483 h 1906330"/>
                <a:gd name="connsiteX3" fmla="*/ 1083652 w 1485177"/>
                <a:gd name="connsiteY3" fmla="*/ 1152725 h 1906330"/>
                <a:gd name="connsiteX4" fmla="*/ 514660 w 1485177"/>
                <a:gd name="connsiteY4" fmla="*/ 1819218 h 1906330"/>
                <a:gd name="connsiteX5" fmla="*/ 285353 w 1485177"/>
                <a:gd name="connsiteY5" fmla="*/ 1851134 h 1906330"/>
                <a:gd name="connsiteX6" fmla="*/ 11175 w 1485177"/>
                <a:gd name="connsiteY6" fmla="*/ 930634 h 1906330"/>
                <a:gd name="connsiteX0" fmla="*/ 12741 w 1486743"/>
                <a:gd name="connsiteY0" fmla="*/ 930634 h 2143043"/>
                <a:gd name="connsiteX1" fmla="*/ 511569 w 1486743"/>
                <a:gd name="connsiteY1" fmla="*/ 141325 h 2143043"/>
                <a:gd name="connsiteX2" fmla="*/ 1486597 w 1486743"/>
                <a:gd name="connsiteY2" fmla="*/ 52483 h 2143043"/>
                <a:gd name="connsiteX3" fmla="*/ 1085218 w 1486743"/>
                <a:gd name="connsiteY3" fmla="*/ 1152725 h 2143043"/>
                <a:gd name="connsiteX4" fmla="*/ 757633 w 1486743"/>
                <a:gd name="connsiteY4" fmla="*/ 2143044 h 2143043"/>
                <a:gd name="connsiteX5" fmla="*/ 286919 w 1486743"/>
                <a:gd name="connsiteY5" fmla="*/ 1851134 h 2143043"/>
                <a:gd name="connsiteX6" fmla="*/ 12741 w 1486743"/>
                <a:gd name="connsiteY6" fmla="*/ 930634 h 2143043"/>
                <a:gd name="connsiteX0" fmla="*/ 12741 w 1486743"/>
                <a:gd name="connsiteY0" fmla="*/ 930634 h 2143043"/>
                <a:gd name="connsiteX1" fmla="*/ 511569 w 1486743"/>
                <a:gd name="connsiteY1" fmla="*/ 141325 h 2143043"/>
                <a:gd name="connsiteX2" fmla="*/ 1486597 w 1486743"/>
                <a:gd name="connsiteY2" fmla="*/ 52483 h 2143043"/>
                <a:gd name="connsiteX3" fmla="*/ 1085218 w 1486743"/>
                <a:gd name="connsiteY3" fmla="*/ 1152725 h 2143043"/>
                <a:gd name="connsiteX4" fmla="*/ 757633 w 1486743"/>
                <a:gd name="connsiteY4" fmla="*/ 2143044 h 2143043"/>
                <a:gd name="connsiteX5" fmla="*/ 286919 w 1486743"/>
                <a:gd name="connsiteY5" fmla="*/ 1851134 h 2143043"/>
                <a:gd name="connsiteX6" fmla="*/ 12741 w 1486743"/>
                <a:gd name="connsiteY6" fmla="*/ 930634 h 2143043"/>
                <a:gd name="connsiteX0" fmla="*/ 13810 w 1487812"/>
                <a:gd name="connsiteY0" fmla="*/ 930634 h 2143043"/>
                <a:gd name="connsiteX1" fmla="*/ 512638 w 1487812"/>
                <a:gd name="connsiteY1" fmla="*/ 141325 h 2143043"/>
                <a:gd name="connsiteX2" fmla="*/ 1487666 w 1487812"/>
                <a:gd name="connsiteY2" fmla="*/ 52483 h 2143043"/>
                <a:gd name="connsiteX3" fmla="*/ 1086287 w 1487812"/>
                <a:gd name="connsiteY3" fmla="*/ 1152725 h 2143043"/>
                <a:gd name="connsiteX4" fmla="*/ 758702 w 1487812"/>
                <a:gd name="connsiteY4" fmla="*/ 2143044 h 2143043"/>
                <a:gd name="connsiteX5" fmla="*/ 287988 w 1487812"/>
                <a:gd name="connsiteY5" fmla="*/ 1851134 h 2143043"/>
                <a:gd name="connsiteX6" fmla="*/ 13810 w 1487812"/>
                <a:gd name="connsiteY6" fmla="*/ 930634 h 214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7812" h="2143043">
                  <a:moveTo>
                    <a:pt x="13810" y="930634"/>
                  </a:moveTo>
                  <a:cubicBezTo>
                    <a:pt x="81430" y="562823"/>
                    <a:pt x="266995" y="287683"/>
                    <a:pt x="512638" y="141325"/>
                  </a:cubicBezTo>
                  <a:cubicBezTo>
                    <a:pt x="758281" y="-5033"/>
                    <a:pt x="1146904" y="-43081"/>
                    <a:pt x="1487666" y="52483"/>
                  </a:cubicBezTo>
                  <a:cubicBezTo>
                    <a:pt x="1495149" y="75039"/>
                    <a:pt x="1216239" y="710689"/>
                    <a:pt x="1086287" y="1152725"/>
                  </a:cubicBezTo>
                  <a:cubicBezTo>
                    <a:pt x="945019" y="1628321"/>
                    <a:pt x="776232" y="2018202"/>
                    <a:pt x="758702" y="2143044"/>
                  </a:cubicBezTo>
                  <a:cubicBezTo>
                    <a:pt x="583318" y="2078945"/>
                    <a:pt x="434769" y="2015548"/>
                    <a:pt x="287988" y="1851134"/>
                  </a:cubicBezTo>
                  <a:cubicBezTo>
                    <a:pt x="141207" y="1686720"/>
                    <a:pt x="-53810" y="1298445"/>
                    <a:pt x="13810" y="930634"/>
                  </a:cubicBezTo>
                  <a:close/>
                </a:path>
              </a:pathLst>
            </a:custGeom>
            <a:solidFill>
              <a:schemeClr val="accent2"/>
            </a:solidFill>
            <a:ln w="12700">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fr-FR" sz="1350" dirty="0">
                  <a:solidFill>
                    <a:prstClr val="white"/>
                  </a:solidFill>
                </a:rPr>
                <a:t>  </a:t>
              </a:r>
            </a:p>
          </p:txBody>
        </p:sp>
      </p:grpSp>
      <p:sp>
        <p:nvSpPr>
          <p:cNvPr id="112" name="ZoneTexte 111">
            <a:extLst>
              <a:ext uri="{FF2B5EF4-FFF2-40B4-BE49-F238E27FC236}">
                <a16:creationId xmlns:a16="http://schemas.microsoft.com/office/drawing/2014/main" id="{2FF24AE1-054D-714F-A8BB-AA75DDCD67D6}"/>
              </a:ext>
            </a:extLst>
          </p:cNvPr>
          <p:cNvSpPr txBox="1"/>
          <p:nvPr/>
        </p:nvSpPr>
        <p:spPr>
          <a:xfrm>
            <a:off x="7804875" y="3740610"/>
            <a:ext cx="428259" cy="323165"/>
          </a:xfrm>
          <a:prstGeom prst="rect">
            <a:avLst/>
          </a:prstGeom>
          <a:noFill/>
        </p:spPr>
        <p:txBody>
          <a:bodyPr wrap="square" rtlCol="0">
            <a:spAutoFit/>
          </a:bodyPr>
          <a:lstStyle/>
          <a:p>
            <a:pPr algn="ctr" defTabSz="685800"/>
            <a:r>
              <a:rPr lang="fr-FR" sz="750" b="1" dirty="0">
                <a:solidFill>
                  <a:prstClr val="white"/>
                </a:solidFill>
              </a:rPr>
              <a:t>LOSS</a:t>
            </a:r>
          </a:p>
          <a:p>
            <a:pPr algn="ctr" defTabSz="685800"/>
            <a:r>
              <a:rPr lang="fr-FR" sz="750" b="1" dirty="0">
                <a:solidFill>
                  <a:prstClr val="white"/>
                </a:solidFill>
              </a:rPr>
              <a:t>50,9%</a:t>
            </a:r>
          </a:p>
        </p:txBody>
      </p:sp>
      <p:sp>
        <p:nvSpPr>
          <p:cNvPr id="113" name="ZoneTexte 112">
            <a:extLst>
              <a:ext uri="{FF2B5EF4-FFF2-40B4-BE49-F238E27FC236}">
                <a16:creationId xmlns:a16="http://schemas.microsoft.com/office/drawing/2014/main" id="{9039CC6F-AE56-8544-8FAB-B08D59DAD698}"/>
              </a:ext>
            </a:extLst>
          </p:cNvPr>
          <p:cNvSpPr txBox="1"/>
          <p:nvPr/>
        </p:nvSpPr>
        <p:spPr>
          <a:xfrm>
            <a:off x="7942557" y="3417718"/>
            <a:ext cx="428259" cy="323165"/>
          </a:xfrm>
          <a:prstGeom prst="rect">
            <a:avLst/>
          </a:prstGeom>
          <a:noFill/>
        </p:spPr>
        <p:txBody>
          <a:bodyPr wrap="square" rtlCol="0">
            <a:spAutoFit/>
          </a:bodyPr>
          <a:lstStyle/>
          <a:p>
            <a:pPr algn="ctr" defTabSz="685800"/>
            <a:r>
              <a:rPr lang="fr-FR" sz="750" b="1" dirty="0">
                <a:solidFill>
                  <a:prstClr val="white"/>
                </a:solidFill>
              </a:rPr>
              <a:t>GAIN</a:t>
            </a:r>
          </a:p>
          <a:p>
            <a:pPr algn="ctr" defTabSz="685800"/>
            <a:r>
              <a:rPr lang="fr-FR" sz="750" b="1" dirty="0">
                <a:solidFill>
                  <a:prstClr val="white"/>
                </a:solidFill>
              </a:rPr>
              <a:t>49,1%</a:t>
            </a:r>
          </a:p>
        </p:txBody>
      </p:sp>
      <p:sp>
        <p:nvSpPr>
          <p:cNvPr id="147" name="Rectangle à coins arrondis 7">
            <a:extLst>
              <a:ext uri="{FF2B5EF4-FFF2-40B4-BE49-F238E27FC236}">
                <a16:creationId xmlns:a16="http://schemas.microsoft.com/office/drawing/2014/main" id="{170B970C-224E-0E46-AB72-AC1F12BFB9AE}"/>
              </a:ext>
            </a:extLst>
          </p:cNvPr>
          <p:cNvSpPr/>
          <p:nvPr/>
        </p:nvSpPr>
        <p:spPr>
          <a:xfrm>
            <a:off x="5814138" y="3073044"/>
            <a:ext cx="3177462" cy="131053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148" name="ZoneTexte 147">
            <a:extLst>
              <a:ext uri="{FF2B5EF4-FFF2-40B4-BE49-F238E27FC236}">
                <a16:creationId xmlns:a16="http://schemas.microsoft.com/office/drawing/2014/main" id="{711CA91A-3F9B-A042-9C58-FCAC6817BDD0}"/>
              </a:ext>
            </a:extLst>
          </p:cNvPr>
          <p:cNvSpPr txBox="1"/>
          <p:nvPr/>
        </p:nvSpPr>
        <p:spPr>
          <a:xfrm>
            <a:off x="5895017" y="2993079"/>
            <a:ext cx="3051000" cy="138499"/>
          </a:xfrm>
          <a:prstGeom prst="rect">
            <a:avLst/>
          </a:prstGeom>
          <a:solidFill>
            <a:schemeClr val="bg1"/>
          </a:solidFill>
        </p:spPr>
        <p:txBody>
          <a:bodyPr wrap="square" lIns="54000" tIns="0" rIns="0" bIns="0" rtlCol="0" anchor="ctr" anchorCtr="0">
            <a:spAutoFit/>
          </a:bodyPr>
          <a:lstStyle/>
          <a:p>
            <a:pPr defTabSz="685800"/>
            <a:r>
              <a:rPr lang="fr-FR" sz="900" dirty="0">
                <a:solidFill>
                  <a:prstClr val="black"/>
                </a:solidFill>
              </a:rPr>
              <a:t>Modification of HER2 </a:t>
            </a:r>
            <a:r>
              <a:rPr lang="fr-FR" sz="900" dirty="0" err="1">
                <a:solidFill>
                  <a:prstClr val="black"/>
                </a:solidFill>
              </a:rPr>
              <a:t>status</a:t>
            </a:r>
            <a:r>
              <a:rPr lang="fr-FR" sz="900" dirty="0">
                <a:solidFill>
                  <a:prstClr val="black"/>
                </a:solidFill>
              </a:rPr>
              <a:t> </a:t>
            </a:r>
            <a:r>
              <a:rPr lang="fr-FR" sz="900" dirty="0" err="1">
                <a:solidFill>
                  <a:prstClr val="black"/>
                </a:solidFill>
              </a:rPr>
              <a:t>between</a:t>
            </a:r>
            <a:r>
              <a:rPr lang="fr-FR" sz="900" dirty="0">
                <a:solidFill>
                  <a:prstClr val="black"/>
                </a:solidFill>
              </a:rPr>
              <a:t> PT and </a:t>
            </a:r>
            <a:r>
              <a:rPr lang="fr-FR" sz="900" dirty="0" err="1">
                <a:solidFill>
                  <a:prstClr val="black"/>
                </a:solidFill>
              </a:rPr>
              <a:t>metastasis</a:t>
            </a:r>
            <a:r>
              <a:rPr lang="fr-FR" sz="900" dirty="0">
                <a:solidFill>
                  <a:prstClr val="black"/>
                </a:solidFill>
              </a:rPr>
              <a:t> (n=530)</a:t>
            </a:r>
          </a:p>
        </p:txBody>
      </p:sp>
      <p:sp>
        <p:nvSpPr>
          <p:cNvPr id="145" name="Rectangle à coins arrondis 7">
            <a:extLst>
              <a:ext uri="{FF2B5EF4-FFF2-40B4-BE49-F238E27FC236}">
                <a16:creationId xmlns:a16="http://schemas.microsoft.com/office/drawing/2014/main" id="{DC3CBE18-E7B5-B44A-94DB-877E4001131E}"/>
              </a:ext>
            </a:extLst>
          </p:cNvPr>
          <p:cNvSpPr/>
          <p:nvPr/>
        </p:nvSpPr>
        <p:spPr>
          <a:xfrm>
            <a:off x="5814138" y="1653648"/>
            <a:ext cx="3177462" cy="1310532"/>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fr-FR" sz="900">
              <a:solidFill>
                <a:prstClr val="white"/>
              </a:solidFill>
              <a:latin typeface="Arial" panose="020B0604020202020204" pitchFamily="34" charset="0"/>
              <a:cs typeface="Arial" panose="020B0604020202020204" pitchFamily="34" charset="0"/>
            </a:endParaRPr>
          </a:p>
        </p:txBody>
      </p:sp>
      <p:sp>
        <p:nvSpPr>
          <p:cNvPr id="146" name="ZoneTexte 145">
            <a:extLst>
              <a:ext uri="{FF2B5EF4-FFF2-40B4-BE49-F238E27FC236}">
                <a16:creationId xmlns:a16="http://schemas.microsoft.com/office/drawing/2014/main" id="{00655872-C1CA-FF43-9345-A1069CE3AF6E}"/>
              </a:ext>
            </a:extLst>
          </p:cNvPr>
          <p:cNvSpPr txBox="1"/>
          <p:nvPr/>
        </p:nvSpPr>
        <p:spPr>
          <a:xfrm>
            <a:off x="5895017" y="1573683"/>
            <a:ext cx="2970000" cy="138499"/>
          </a:xfrm>
          <a:prstGeom prst="rect">
            <a:avLst/>
          </a:prstGeom>
          <a:solidFill>
            <a:schemeClr val="bg1"/>
          </a:solidFill>
        </p:spPr>
        <p:txBody>
          <a:bodyPr wrap="square" lIns="54000" tIns="0" rIns="0" bIns="0" rtlCol="0" anchor="ctr" anchorCtr="0">
            <a:spAutoFit/>
          </a:bodyPr>
          <a:lstStyle/>
          <a:p>
            <a:pPr defTabSz="685800"/>
            <a:r>
              <a:rPr lang="fr-FR" sz="900" dirty="0">
                <a:solidFill>
                  <a:prstClr val="black"/>
                </a:solidFill>
              </a:rPr>
              <a:t>Modification of HR </a:t>
            </a:r>
            <a:r>
              <a:rPr lang="fr-FR" sz="900" dirty="0" err="1">
                <a:solidFill>
                  <a:prstClr val="black"/>
                </a:solidFill>
              </a:rPr>
              <a:t>status</a:t>
            </a:r>
            <a:r>
              <a:rPr lang="fr-FR" sz="900" dirty="0">
                <a:solidFill>
                  <a:prstClr val="black"/>
                </a:solidFill>
              </a:rPr>
              <a:t> </a:t>
            </a:r>
            <a:r>
              <a:rPr lang="fr-FR" sz="900" dirty="0" err="1">
                <a:solidFill>
                  <a:prstClr val="black"/>
                </a:solidFill>
              </a:rPr>
              <a:t>between</a:t>
            </a:r>
            <a:r>
              <a:rPr lang="fr-FR" sz="900" dirty="0">
                <a:solidFill>
                  <a:prstClr val="black"/>
                </a:solidFill>
              </a:rPr>
              <a:t> PT and </a:t>
            </a:r>
            <a:r>
              <a:rPr lang="fr-FR" sz="900" dirty="0" err="1">
                <a:solidFill>
                  <a:prstClr val="black"/>
                </a:solidFill>
              </a:rPr>
              <a:t>metastasis</a:t>
            </a:r>
            <a:r>
              <a:rPr lang="fr-FR" sz="900" dirty="0">
                <a:solidFill>
                  <a:prstClr val="black"/>
                </a:solidFill>
              </a:rPr>
              <a:t> (n=724)</a:t>
            </a:r>
          </a:p>
        </p:txBody>
      </p:sp>
      <p:sp>
        <p:nvSpPr>
          <p:cNvPr id="149" name="ZoneTexte 148">
            <a:extLst>
              <a:ext uri="{FF2B5EF4-FFF2-40B4-BE49-F238E27FC236}">
                <a16:creationId xmlns:a16="http://schemas.microsoft.com/office/drawing/2014/main" id="{8AB968EB-FFC4-1E4C-8810-8EEE342A751C}"/>
              </a:ext>
            </a:extLst>
          </p:cNvPr>
          <p:cNvSpPr txBox="1"/>
          <p:nvPr/>
        </p:nvSpPr>
        <p:spPr>
          <a:xfrm>
            <a:off x="7713300" y="2172846"/>
            <a:ext cx="428259" cy="323165"/>
          </a:xfrm>
          <a:prstGeom prst="rect">
            <a:avLst/>
          </a:prstGeom>
          <a:noFill/>
        </p:spPr>
        <p:txBody>
          <a:bodyPr wrap="square" rtlCol="0">
            <a:spAutoFit/>
          </a:bodyPr>
          <a:lstStyle/>
          <a:p>
            <a:pPr algn="ctr" defTabSz="685800"/>
            <a:r>
              <a:rPr lang="fr-FR" sz="750" b="1" dirty="0">
                <a:solidFill>
                  <a:prstClr val="white"/>
                </a:solidFill>
              </a:rPr>
              <a:t>LOSS</a:t>
            </a:r>
          </a:p>
          <a:p>
            <a:pPr algn="ctr" defTabSz="685800"/>
            <a:r>
              <a:rPr lang="fr-FR" sz="750" b="1" dirty="0">
                <a:solidFill>
                  <a:prstClr val="white"/>
                </a:solidFill>
              </a:rPr>
              <a:t>79,9%</a:t>
            </a:r>
          </a:p>
        </p:txBody>
      </p:sp>
      <p:sp>
        <p:nvSpPr>
          <p:cNvPr id="150" name="ZoneTexte 149">
            <a:extLst>
              <a:ext uri="{FF2B5EF4-FFF2-40B4-BE49-F238E27FC236}">
                <a16:creationId xmlns:a16="http://schemas.microsoft.com/office/drawing/2014/main" id="{8062AE6C-F9DA-6144-BAF6-E77C5AF12560}"/>
              </a:ext>
            </a:extLst>
          </p:cNvPr>
          <p:cNvSpPr txBox="1"/>
          <p:nvPr/>
        </p:nvSpPr>
        <p:spPr>
          <a:xfrm>
            <a:off x="8094822" y="2200475"/>
            <a:ext cx="428259" cy="323165"/>
          </a:xfrm>
          <a:prstGeom prst="rect">
            <a:avLst/>
          </a:prstGeom>
          <a:noFill/>
        </p:spPr>
        <p:txBody>
          <a:bodyPr wrap="square" rtlCol="0">
            <a:spAutoFit/>
          </a:bodyPr>
          <a:lstStyle/>
          <a:p>
            <a:pPr algn="ctr" defTabSz="685800"/>
            <a:r>
              <a:rPr lang="fr-FR" sz="750" b="1" dirty="0">
                <a:solidFill>
                  <a:prstClr val="white"/>
                </a:solidFill>
              </a:rPr>
              <a:t>GAIN</a:t>
            </a:r>
          </a:p>
          <a:p>
            <a:pPr algn="ctr" defTabSz="685800"/>
            <a:r>
              <a:rPr lang="fr-FR" sz="750" b="1" dirty="0">
                <a:solidFill>
                  <a:prstClr val="white"/>
                </a:solidFill>
              </a:rPr>
              <a:t>20,1%</a:t>
            </a:r>
          </a:p>
        </p:txBody>
      </p:sp>
      <p:grpSp>
        <p:nvGrpSpPr>
          <p:cNvPr id="157" name="Groupe 156">
            <a:extLst>
              <a:ext uri="{FF2B5EF4-FFF2-40B4-BE49-F238E27FC236}">
                <a16:creationId xmlns:a16="http://schemas.microsoft.com/office/drawing/2014/main" id="{06F598A4-496D-104E-8AD6-5499F58FC2D5}"/>
              </a:ext>
            </a:extLst>
          </p:cNvPr>
          <p:cNvGrpSpPr/>
          <p:nvPr/>
        </p:nvGrpSpPr>
        <p:grpSpPr>
          <a:xfrm>
            <a:off x="4970246" y="2900893"/>
            <a:ext cx="845684" cy="246926"/>
            <a:chOff x="6458552" y="3261465"/>
            <a:chExt cx="1127579" cy="329234"/>
          </a:xfrm>
        </p:grpSpPr>
        <p:sp>
          <p:nvSpPr>
            <p:cNvPr id="153" name="Rectangle 152">
              <a:extLst>
                <a:ext uri="{FF2B5EF4-FFF2-40B4-BE49-F238E27FC236}">
                  <a16:creationId xmlns:a16="http://schemas.microsoft.com/office/drawing/2014/main" id="{A8B05F49-2D9C-7F40-98DD-16DD86267D2C}"/>
                </a:ext>
              </a:extLst>
            </p:cNvPr>
            <p:cNvSpPr/>
            <p:nvPr/>
          </p:nvSpPr>
          <p:spPr>
            <a:xfrm>
              <a:off x="6458552" y="3287027"/>
              <a:ext cx="105878" cy="105878"/>
            </a:xfrm>
            <a:prstGeom prst="rect">
              <a:avLst/>
            </a:prstGeom>
            <a:solidFill>
              <a:schemeClr val="accent1"/>
            </a:solid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54" name="ZoneTexte 153">
              <a:extLst>
                <a:ext uri="{FF2B5EF4-FFF2-40B4-BE49-F238E27FC236}">
                  <a16:creationId xmlns:a16="http://schemas.microsoft.com/office/drawing/2014/main" id="{5A344DA7-EE1A-DF40-89B5-745DDB6A0105}"/>
                </a:ext>
              </a:extLst>
            </p:cNvPr>
            <p:cNvSpPr txBox="1"/>
            <p:nvPr/>
          </p:nvSpPr>
          <p:spPr>
            <a:xfrm>
              <a:off x="6614131" y="3261465"/>
              <a:ext cx="972000" cy="153888"/>
            </a:xfrm>
            <a:prstGeom prst="rect">
              <a:avLst/>
            </a:prstGeom>
            <a:noFill/>
          </p:spPr>
          <p:txBody>
            <a:bodyPr wrap="square" lIns="0" tIns="0" rIns="0" bIns="0" rtlCol="0">
              <a:spAutoFit/>
            </a:bodyPr>
            <a:lstStyle/>
            <a:p>
              <a:pPr defTabSz="685800"/>
              <a:r>
                <a:rPr lang="fr-FR" sz="750" b="1" dirty="0">
                  <a:solidFill>
                    <a:prstClr val="black">
                      <a:lumMod val="65000"/>
                      <a:lumOff val="35000"/>
                    </a:prstClr>
                  </a:solidFill>
                </a:rPr>
                <a:t>Concordance</a:t>
              </a:r>
            </a:p>
          </p:txBody>
        </p:sp>
        <p:sp>
          <p:nvSpPr>
            <p:cNvPr id="155" name="Rectangle 154">
              <a:extLst>
                <a:ext uri="{FF2B5EF4-FFF2-40B4-BE49-F238E27FC236}">
                  <a16:creationId xmlns:a16="http://schemas.microsoft.com/office/drawing/2014/main" id="{0A5CC267-7586-044B-ACBF-261D80B4C34E}"/>
                </a:ext>
              </a:extLst>
            </p:cNvPr>
            <p:cNvSpPr/>
            <p:nvPr/>
          </p:nvSpPr>
          <p:spPr>
            <a:xfrm>
              <a:off x="6458552" y="3462373"/>
              <a:ext cx="105878" cy="105878"/>
            </a:xfrm>
            <a:prstGeom prst="rect">
              <a:avLst/>
            </a:prstGeom>
            <a:solidFill>
              <a:schemeClr val="accent2">
                <a:lumMod val="40000"/>
                <a:lumOff val="60000"/>
              </a:schemeClr>
            </a:solidFill>
            <a:ln>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fr-FR" sz="1350">
                <a:solidFill>
                  <a:prstClr val="white"/>
                </a:solidFill>
              </a:endParaRPr>
            </a:p>
          </p:txBody>
        </p:sp>
        <p:sp>
          <p:nvSpPr>
            <p:cNvPr id="156" name="ZoneTexte 155">
              <a:extLst>
                <a:ext uri="{FF2B5EF4-FFF2-40B4-BE49-F238E27FC236}">
                  <a16:creationId xmlns:a16="http://schemas.microsoft.com/office/drawing/2014/main" id="{BC4F15E4-8004-9B46-B02D-158335448AFC}"/>
                </a:ext>
              </a:extLst>
            </p:cNvPr>
            <p:cNvSpPr txBox="1"/>
            <p:nvPr/>
          </p:nvSpPr>
          <p:spPr>
            <a:xfrm>
              <a:off x="6614131" y="3436811"/>
              <a:ext cx="972000" cy="153888"/>
            </a:xfrm>
            <a:prstGeom prst="rect">
              <a:avLst/>
            </a:prstGeom>
            <a:noFill/>
          </p:spPr>
          <p:txBody>
            <a:bodyPr wrap="square" lIns="0" tIns="0" rIns="0" bIns="0" rtlCol="0">
              <a:spAutoFit/>
            </a:bodyPr>
            <a:lstStyle/>
            <a:p>
              <a:pPr defTabSz="685800"/>
              <a:r>
                <a:rPr lang="fr-FR" sz="750" b="1" dirty="0">
                  <a:solidFill>
                    <a:prstClr val="black">
                      <a:lumMod val="65000"/>
                      <a:lumOff val="35000"/>
                    </a:prstClr>
                  </a:solidFill>
                </a:rPr>
                <a:t>Discordance</a:t>
              </a:r>
            </a:p>
          </p:txBody>
        </p:sp>
      </p:grpSp>
      <p:sp>
        <p:nvSpPr>
          <p:cNvPr id="114"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cs typeface="Arial"/>
              </a:rPr>
              <a:t>Lefevre</a:t>
            </a:r>
            <a:r>
              <a:rPr lang="en-US" sz="800" i="1" dirty="0">
                <a:solidFill>
                  <a:prstClr val="black">
                    <a:lumMod val="65000"/>
                    <a:lumOff val="35000"/>
                  </a:prstClr>
                </a:solidFill>
                <a:latin typeface="Arial"/>
                <a:cs typeface="Arial"/>
              </a:rPr>
              <a:t> S et al., SABCS 2018, P5-12-05</a:t>
            </a:r>
          </a:p>
        </p:txBody>
      </p:sp>
    </p:spTree>
    <p:extLst>
      <p:ext uri="{BB962C8B-B14F-4D97-AF65-F5344CB8AC3E}">
        <p14:creationId xmlns:p14="http://schemas.microsoft.com/office/powerpoint/2010/main" val="170958922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582705" y="2389306"/>
            <a:ext cx="6931983" cy="707886"/>
          </a:xfrm>
        </p:spPr>
        <p:txBody>
          <a:bodyPr>
            <a:noAutofit/>
          </a:bodyPr>
          <a:lstStyle/>
          <a:p>
            <a:r>
              <a:rPr lang="fr-FR" sz="2800" b="1"/>
              <a:t>Quelques nouvelles des…..signatures </a:t>
            </a:r>
          </a:p>
        </p:txBody>
      </p:sp>
      <p:sp>
        <p:nvSpPr>
          <p:cNvPr id="4"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3823805"/>
            <a:ext cx="4565572" cy="107721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sz="1600">
                <a:solidFill>
                  <a:srgbClr val="595959"/>
                </a:solidFill>
                <a:latin typeface="Arial" charset="0"/>
              </a:rPr>
              <a:t>Charafe-Jauffret </a:t>
            </a:r>
            <a:r>
              <a:rPr lang="fr-FR" sz="1600" i="1">
                <a:solidFill>
                  <a:srgbClr val="595959"/>
                </a:solidFill>
                <a:latin typeface="Arial" charset="0"/>
              </a:rPr>
              <a:t>et al., </a:t>
            </a:r>
            <a:r>
              <a:rPr lang="fr-FR" sz="1600">
                <a:solidFill>
                  <a:srgbClr val="595959"/>
                </a:solidFill>
                <a:latin typeface="Arial" charset="0"/>
              </a:rPr>
              <a:t>SABCS 2018, P3-11-10</a:t>
            </a:r>
          </a:p>
          <a:p>
            <a:r>
              <a:rPr lang="fr-FR" sz="1600">
                <a:solidFill>
                  <a:srgbClr val="595959"/>
                </a:solidFill>
                <a:latin typeface="Arial" charset="0"/>
              </a:rPr>
              <a:t>Lacroix-Triki </a:t>
            </a:r>
            <a:r>
              <a:rPr lang="fr-FR" sz="1600" i="1">
                <a:solidFill>
                  <a:srgbClr val="595959"/>
                </a:solidFill>
                <a:latin typeface="Arial" charset="0"/>
              </a:rPr>
              <a:t>et al., </a:t>
            </a:r>
            <a:r>
              <a:rPr lang="fr-FR" sz="1600">
                <a:solidFill>
                  <a:srgbClr val="595959"/>
                </a:solidFill>
                <a:latin typeface="Arial" charset="0"/>
              </a:rPr>
              <a:t>SABCS 2018, P4-08-23</a:t>
            </a:r>
          </a:p>
          <a:p>
            <a:r>
              <a:rPr lang="fr-FR" sz="1600">
                <a:solidFill>
                  <a:srgbClr val="595959"/>
                </a:solidFill>
                <a:latin typeface="Arial" charset="0"/>
              </a:rPr>
              <a:t>Hortobagyi </a:t>
            </a:r>
            <a:r>
              <a:rPr lang="fr-FR" sz="1600" i="1">
                <a:solidFill>
                  <a:srgbClr val="595959"/>
                </a:solidFill>
                <a:latin typeface="Arial" charset="0"/>
              </a:rPr>
              <a:t>et al., </a:t>
            </a:r>
            <a:r>
              <a:rPr lang="fr-FR" sz="1600">
                <a:solidFill>
                  <a:srgbClr val="595959"/>
                </a:solidFill>
                <a:latin typeface="Arial" charset="0"/>
              </a:rPr>
              <a:t>SABCS 2018, P3-11-02</a:t>
            </a:r>
          </a:p>
          <a:p>
            <a:endParaRPr lang="fr-FR" sz="1600">
              <a:solidFill>
                <a:srgbClr val="595959"/>
              </a:solidFill>
              <a:latin typeface="Arial" charset="0"/>
            </a:endParaRPr>
          </a:p>
        </p:txBody>
      </p:sp>
      <p:cxnSp>
        <p:nvCxnSpPr>
          <p:cNvPr id="5" name="Connecteur droit 4"/>
          <p:cNvCxnSpPr/>
          <p:nvPr/>
        </p:nvCxnSpPr>
        <p:spPr>
          <a:xfrm>
            <a:off x="5426156" y="4040032"/>
            <a:ext cx="2577201"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1453226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Forme libre : forme 101">
            <a:extLst>
              <a:ext uri="{FF2B5EF4-FFF2-40B4-BE49-F238E27FC236}">
                <a16:creationId xmlns:a16="http://schemas.microsoft.com/office/drawing/2014/main" id="{F9ED282C-1725-4D9E-B167-7F69D7F5B718}"/>
              </a:ext>
            </a:extLst>
          </p:cNvPr>
          <p:cNvSpPr/>
          <p:nvPr/>
        </p:nvSpPr>
        <p:spPr>
          <a:xfrm>
            <a:off x="5047180" y="2509463"/>
            <a:ext cx="1333072" cy="1194371"/>
          </a:xfrm>
          <a:custGeom>
            <a:avLst/>
            <a:gdLst>
              <a:gd name="connsiteX0" fmla="*/ 0 w 1333072"/>
              <a:gd name="connsiteY0" fmla="*/ 1194371 h 1194371"/>
              <a:gd name="connsiteX1" fmla="*/ 61645 w 1333072"/>
              <a:gd name="connsiteY1" fmla="*/ 1132726 h 1194371"/>
              <a:gd name="connsiteX2" fmla="*/ 128427 w 1333072"/>
              <a:gd name="connsiteY2" fmla="*/ 932380 h 1194371"/>
              <a:gd name="connsiteX3" fmla="*/ 197777 w 1333072"/>
              <a:gd name="connsiteY3" fmla="*/ 793679 h 1194371"/>
              <a:gd name="connsiteX4" fmla="*/ 261991 w 1333072"/>
              <a:gd name="connsiteY4" fmla="*/ 688368 h 1194371"/>
              <a:gd name="connsiteX5" fmla="*/ 346753 w 1333072"/>
              <a:gd name="connsiteY5" fmla="*/ 567647 h 1194371"/>
              <a:gd name="connsiteX6" fmla="*/ 398123 w 1333072"/>
              <a:gd name="connsiteY6" fmla="*/ 475180 h 1194371"/>
              <a:gd name="connsiteX7" fmla="*/ 511139 w 1333072"/>
              <a:gd name="connsiteY7" fmla="*/ 382712 h 1194371"/>
              <a:gd name="connsiteX8" fmla="*/ 603607 w 1333072"/>
              <a:gd name="connsiteY8" fmla="*/ 321067 h 1194371"/>
              <a:gd name="connsiteX9" fmla="*/ 667820 w 1333072"/>
              <a:gd name="connsiteY9" fmla="*/ 267128 h 1194371"/>
              <a:gd name="connsiteX10" fmla="*/ 755150 w 1333072"/>
              <a:gd name="connsiteY10" fmla="*/ 228600 h 1194371"/>
              <a:gd name="connsiteX11" fmla="*/ 821932 w 1333072"/>
              <a:gd name="connsiteY11" fmla="*/ 192640 h 1194371"/>
              <a:gd name="connsiteX12" fmla="*/ 891283 w 1333072"/>
              <a:gd name="connsiteY12" fmla="*/ 154112 h 1194371"/>
              <a:gd name="connsiteX13" fmla="*/ 988887 w 1333072"/>
              <a:gd name="connsiteY13" fmla="*/ 133564 h 1194371"/>
              <a:gd name="connsiteX14" fmla="*/ 1083923 w 1333072"/>
              <a:gd name="connsiteY14" fmla="*/ 82193 h 1194371"/>
              <a:gd name="connsiteX15" fmla="*/ 1199508 w 1333072"/>
              <a:gd name="connsiteY15" fmla="*/ 28254 h 1194371"/>
              <a:gd name="connsiteX16" fmla="*/ 1333072 w 1333072"/>
              <a:gd name="connsiteY16" fmla="*/ 0 h 11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072" h="1194371">
                <a:moveTo>
                  <a:pt x="0" y="1194371"/>
                </a:moveTo>
                <a:lnTo>
                  <a:pt x="61645" y="1132726"/>
                </a:lnTo>
                <a:lnTo>
                  <a:pt x="128427" y="932380"/>
                </a:lnTo>
                <a:lnTo>
                  <a:pt x="197777" y="793679"/>
                </a:lnTo>
                <a:lnTo>
                  <a:pt x="261991" y="688368"/>
                </a:lnTo>
                <a:lnTo>
                  <a:pt x="346753" y="567647"/>
                </a:lnTo>
                <a:lnTo>
                  <a:pt x="398123" y="475180"/>
                </a:lnTo>
                <a:lnTo>
                  <a:pt x="511139" y="382712"/>
                </a:lnTo>
                <a:lnTo>
                  <a:pt x="603607" y="321067"/>
                </a:lnTo>
                <a:lnTo>
                  <a:pt x="667820" y="267128"/>
                </a:lnTo>
                <a:lnTo>
                  <a:pt x="755150" y="228600"/>
                </a:lnTo>
                <a:lnTo>
                  <a:pt x="821932" y="192640"/>
                </a:lnTo>
                <a:lnTo>
                  <a:pt x="891283" y="154112"/>
                </a:lnTo>
                <a:lnTo>
                  <a:pt x="988887" y="133564"/>
                </a:lnTo>
                <a:lnTo>
                  <a:pt x="1083923" y="82193"/>
                </a:lnTo>
                <a:lnTo>
                  <a:pt x="1199508" y="28254"/>
                </a:lnTo>
                <a:lnTo>
                  <a:pt x="1333072"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 name="Titre 1"/>
          <p:cNvSpPr>
            <a:spLocks noGrp="1"/>
          </p:cNvSpPr>
          <p:nvPr>
            <p:ph type="title"/>
          </p:nvPr>
        </p:nvSpPr>
        <p:spPr/>
        <p:txBody>
          <a:bodyPr/>
          <a:lstStyle/>
          <a:p>
            <a:r>
              <a:rPr lang="fr-FR"/>
              <a:t>Le bon vieux temps, ce n’était pas toujours super</a:t>
            </a:r>
          </a:p>
        </p:txBody>
      </p:sp>
      <p:sp>
        <p:nvSpPr>
          <p:cNvPr id="5" name="Rectangle à coins arrondis 7">
            <a:extLst>
              <a:ext uri="{FF2B5EF4-FFF2-40B4-BE49-F238E27FC236}">
                <a16:creationId xmlns:a16="http://schemas.microsoft.com/office/drawing/2014/main" id="{FEDD973D-AF27-4029-AF14-A068AB73182C}"/>
              </a:ext>
            </a:extLst>
          </p:cNvPr>
          <p:cNvSpPr/>
          <p:nvPr/>
        </p:nvSpPr>
        <p:spPr>
          <a:xfrm>
            <a:off x="168064" y="1358351"/>
            <a:ext cx="4308154"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6" name="ZoneTexte 5">
            <a:extLst>
              <a:ext uri="{FF2B5EF4-FFF2-40B4-BE49-F238E27FC236}">
                <a16:creationId xmlns:a16="http://schemas.microsoft.com/office/drawing/2014/main" id="{12D95761-9324-406F-909C-23F8BFB41732}"/>
              </a:ext>
            </a:extLst>
          </p:cNvPr>
          <p:cNvSpPr txBox="1"/>
          <p:nvPr/>
        </p:nvSpPr>
        <p:spPr>
          <a:xfrm>
            <a:off x="1247260" y="1186532"/>
            <a:ext cx="1970958" cy="307777"/>
          </a:xfrm>
          <a:prstGeom prst="rect">
            <a:avLst/>
          </a:prstGeom>
          <a:solidFill>
            <a:schemeClr val="bg1"/>
          </a:solidFill>
          <a:ln>
            <a:noFill/>
          </a:ln>
        </p:spPr>
        <p:txBody>
          <a:bodyPr wrap="square" rtlCol="0" anchor="ctr">
            <a:spAutoFit/>
          </a:bodyPr>
          <a:lstStyle/>
          <a:p>
            <a:pPr algn="ctr">
              <a:defRPr/>
            </a:pPr>
            <a:r>
              <a:rPr lang="fr-FR" sz="1400" b="1">
                <a:solidFill>
                  <a:srgbClr val="1F497D"/>
                </a:solidFill>
                <a:latin typeface="Arial" panose="020B0604020202020204" pitchFamily="34" charset="0"/>
                <a:cs typeface="Arial" panose="020B0604020202020204" pitchFamily="34" charset="0"/>
              </a:rPr>
              <a:t>Toute rechute</a:t>
            </a:r>
          </a:p>
        </p:txBody>
      </p:sp>
      <p:sp>
        <p:nvSpPr>
          <p:cNvPr id="7" name="Rectangle à coins arrondis 7">
            <a:extLst>
              <a:ext uri="{FF2B5EF4-FFF2-40B4-BE49-F238E27FC236}">
                <a16:creationId xmlns:a16="http://schemas.microsoft.com/office/drawing/2014/main" id="{116FFC17-1684-4862-AC06-B97DCC35CB51}"/>
              </a:ext>
            </a:extLst>
          </p:cNvPr>
          <p:cNvSpPr/>
          <p:nvPr/>
        </p:nvSpPr>
        <p:spPr>
          <a:xfrm>
            <a:off x="4616998" y="1358351"/>
            <a:ext cx="4308154" cy="338538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9" name="ZoneTexte 8">
            <a:extLst>
              <a:ext uri="{FF2B5EF4-FFF2-40B4-BE49-F238E27FC236}">
                <a16:creationId xmlns:a16="http://schemas.microsoft.com/office/drawing/2014/main" id="{B570F80D-D120-4C55-ABFD-7E1090DB2EC6}"/>
              </a:ext>
            </a:extLst>
          </p:cNvPr>
          <p:cNvSpPr txBox="1"/>
          <p:nvPr/>
        </p:nvSpPr>
        <p:spPr>
          <a:xfrm>
            <a:off x="5784175" y="1186532"/>
            <a:ext cx="2255914" cy="307777"/>
          </a:xfrm>
          <a:prstGeom prst="rect">
            <a:avLst/>
          </a:prstGeom>
          <a:solidFill>
            <a:schemeClr val="bg1"/>
          </a:solidFill>
          <a:ln>
            <a:noFill/>
          </a:ln>
        </p:spPr>
        <p:txBody>
          <a:bodyPr wrap="square" rtlCol="0" anchor="ctr">
            <a:spAutoFit/>
          </a:bodyPr>
          <a:lstStyle/>
          <a:p>
            <a:pPr algn="ctr">
              <a:defRPr/>
            </a:pPr>
            <a:r>
              <a:rPr lang="fr-FR" sz="1400" b="1">
                <a:solidFill>
                  <a:srgbClr val="1F497D"/>
                </a:solidFill>
                <a:latin typeface="Arial" panose="020B0604020202020204" pitchFamily="34" charset="0"/>
                <a:cs typeface="Arial" panose="020B0604020202020204" pitchFamily="34" charset="0"/>
              </a:rPr>
              <a:t>Mortalité spécifique</a:t>
            </a:r>
          </a:p>
        </p:txBody>
      </p:sp>
      <p:graphicFrame>
        <p:nvGraphicFramePr>
          <p:cNvPr id="11" name="Graphique 10">
            <a:extLst>
              <a:ext uri="{FF2B5EF4-FFF2-40B4-BE49-F238E27FC236}">
                <a16:creationId xmlns:a16="http://schemas.microsoft.com/office/drawing/2014/main" id="{672761DA-0824-4BA0-89AB-E2F471C1B2A9}"/>
              </a:ext>
            </a:extLst>
          </p:cNvPr>
          <p:cNvGraphicFramePr/>
          <p:nvPr>
            <p:extLst/>
          </p:nvPr>
        </p:nvGraphicFramePr>
        <p:xfrm>
          <a:off x="456054" y="2125539"/>
          <a:ext cx="1601919" cy="1722705"/>
        </p:xfrm>
        <a:graphic>
          <a:graphicData uri="http://schemas.openxmlformats.org/drawingml/2006/chart">
            <c:chart xmlns:c="http://schemas.openxmlformats.org/drawingml/2006/chart" xmlns:r="http://schemas.openxmlformats.org/officeDocument/2006/relationships" r:id="rId2"/>
          </a:graphicData>
        </a:graphic>
      </p:graphicFrame>
      <p:sp>
        <p:nvSpPr>
          <p:cNvPr id="3" name="Forme libre : forme 2">
            <a:extLst>
              <a:ext uri="{FF2B5EF4-FFF2-40B4-BE49-F238E27FC236}">
                <a16:creationId xmlns:a16="http://schemas.microsoft.com/office/drawing/2014/main" id="{7F29CAD0-8C0F-4E50-B7C6-B0C685FF9493}"/>
              </a:ext>
            </a:extLst>
          </p:cNvPr>
          <p:cNvSpPr/>
          <p:nvPr/>
        </p:nvSpPr>
        <p:spPr>
          <a:xfrm>
            <a:off x="611892" y="2443191"/>
            <a:ext cx="1315452" cy="1182533"/>
          </a:xfrm>
          <a:custGeom>
            <a:avLst/>
            <a:gdLst>
              <a:gd name="connsiteX0" fmla="*/ 0 w 1315452"/>
              <a:gd name="connsiteY0" fmla="*/ 1182533 h 1182533"/>
              <a:gd name="connsiteX1" fmla="*/ 66460 w 1315452"/>
              <a:gd name="connsiteY1" fmla="*/ 1003778 h 1182533"/>
              <a:gd name="connsiteX2" fmla="*/ 126045 w 1315452"/>
              <a:gd name="connsiteY2" fmla="*/ 740229 h 1182533"/>
              <a:gd name="connsiteX3" fmla="*/ 199380 w 1315452"/>
              <a:gd name="connsiteY3" fmla="*/ 586683 h 1182533"/>
              <a:gd name="connsiteX4" fmla="*/ 261257 w 1315452"/>
              <a:gd name="connsiteY4" fmla="*/ 446888 h 1182533"/>
              <a:gd name="connsiteX5" fmla="*/ 336884 w 1315452"/>
              <a:gd name="connsiteY5" fmla="*/ 373552 h 1182533"/>
              <a:gd name="connsiteX6" fmla="*/ 401052 w 1315452"/>
              <a:gd name="connsiteY6" fmla="*/ 318551 h 1182533"/>
              <a:gd name="connsiteX7" fmla="*/ 467513 w 1315452"/>
              <a:gd name="connsiteY7" fmla="*/ 288758 h 1182533"/>
              <a:gd name="connsiteX8" fmla="*/ 536264 w 1315452"/>
              <a:gd name="connsiteY8" fmla="*/ 238340 h 1182533"/>
              <a:gd name="connsiteX9" fmla="*/ 586682 w 1315452"/>
              <a:gd name="connsiteY9" fmla="*/ 203964 h 1182533"/>
              <a:gd name="connsiteX10" fmla="*/ 660018 w 1315452"/>
              <a:gd name="connsiteY10" fmla="*/ 158130 h 1182533"/>
              <a:gd name="connsiteX11" fmla="*/ 728770 w 1315452"/>
              <a:gd name="connsiteY11" fmla="*/ 132921 h 1182533"/>
              <a:gd name="connsiteX12" fmla="*/ 799813 w 1315452"/>
              <a:gd name="connsiteY12" fmla="*/ 112295 h 1182533"/>
              <a:gd name="connsiteX13" fmla="*/ 861690 w 1315452"/>
              <a:gd name="connsiteY13" fmla="*/ 91669 h 1182533"/>
              <a:gd name="connsiteX14" fmla="*/ 930442 w 1315452"/>
              <a:gd name="connsiteY14" fmla="*/ 77919 h 1182533"/>
              <a:gd name="connsiteX15" fmla="*/ 994610 w 1315452"/>
              <a:gd name="connsiteY15" fmla="*/ 77919 h 1182533"/>
              <a:gd name="connsiteX16" fmla="*/ 1061070 w 1315452"/>
              <a:gd name="connsiteY16" fmla="*/ 43543 h 1182533"/>
              <a:gd name="connsiteX17" fmla="*/ 1116072 w 1315452"/>
              <a:gd name="connsiteY17" fmla="*/ 38960 h 1182533"/>
              <a:gd name="connsiteX18" fmla="*/ 1180240 w 1315452"/>
              <a:gd name="connsiteY18" fmla="*/ 22918 h 1182533"/>
              <a:gd name="connsiteX19" fmla="*/ 1248992 w 1315452"/>
              <a:gd name="connsiteY19" fmla="*/ 4584 h 1182533"/>
              <a:gd name="connsiteX20" fmla="*/ 1315452 w 1315452"/>
              <a:gd name="connsiteY20" fmla="*/ 0 h 118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15452" h="1182533">
                <a:moveTo>
                  <a:pt x="0" y="1182533"/>
                </a:moveTo>
                <a:lnTo>
                  <a:pt x="66460" y="1003778"/>
                </a:lnTo>
                <a:lnTo>
                  <a:pt x="126045" y="740229"/>
                </a:lnTo>
                <a:lnTo>
                  <a:pt x="199380" y="586683"/>
                </a:lnTo>
                <a:lnTo>
                  <a:pt x="261257" y="446888"/>
                </a:lnTo>
                <a:lnTo>
                  <a:pt x="336884" y="373552"/>
                </a:lnTo>
                <a:lnTo>
                  <a:pt x="401052" y="318551"/>
                </a:lnTo>
                <a:lnTo>
                  <a:pt x="467513" y="288758"/>
                </a:lnTo>
                <a:lnTo>
                  <a:pt x="536264" y="238340"/>
                </a:lnTo>
                <a:lnTo>
                  <a:pt x="586682" y="203964"/>
                </a:lnTo>
                <a:lnTo>
                  <a:pt x="660018" y="158130"/>
                </a:lnTo>
                <a:lnTo>
                  <a:pt x="728770" y="132921"/>
                </a:lnTo>
                <a:lnTo>
                  <a:pt x="799813" y="112295"/>
                </a:lnTo>
                <a:lnTo>
                  <a:pt x="861690" y="91669"/>
                </a:lnTo>
                <a:lnTo>
                  <a:pt x="930442" y="77919"/>
                </a:lnTo>
                <a:lnTo>
                  <a:pt x="994610" y="77919"/>
                </a:lnTo>
                <a:lnTo>
                  <a:pt x="1061070" y="43543"/>
                </a:lnTo>
                <a:lnTo>
                  <a:pt x="1116072" y="38960"/>
                </a:lnTo>
                <a:lnTo>
                  <a:pt x="1180240" y="22918"/>
                </a:lnTo>
                <a:lnTo>
                  <a:pt x="1248992" y="4584"/>
                </a:lnTo>
                <a:lnTo>
                  <a:pt x="1315452" y="0"/>
                </a:lnTo>
              </a:path>
            </a:pathLst>
          </a:custGeom>
          <a:noFill/>
          <a:ln w="1905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 name="Forme libre : forme 3">
            <a:extLst>
              <a:ext uri="{FF2B5EF4-FFF2-40B4-BE49-F238E27FC236}">
                <a16:creationId xmlns:a16="http://schemas.microsoft.com/office/drawing/2014/main" id="{AED9FF95-E869-4AE1-B131-AB9C8BE32B97}"/>
              </a:ext>
            </a:extLst>
          </p:cNvPr>
          <p:cNvSpPr/>
          <p:nvPr/>
        </p:nvSpPr>
        <p:spPr>
          <a:xfrm>
            <a:off x="616475" y="2431733"/>
            <a:ext cx="1313161" cy="1189407"/>
          </a:xfrm>
          <a:custGeom>
            <a:avLst/>
            <a:gdLst>
              <a:gd name="connsiteX0" fmla="*/ 0 w 1313161"/>
              <a:gd name="connsiteY0" fmla="*/ 1189407 h 1189407"/>
              <a:gd name="connsiteX1" fmla="*/ 55002 w 1313161"/>
              <a:gd name="connsiteY1" fmla="*/ 971693 h 1189407"/>
              <a:gd name="connsiteX2" fmla="*/ 123754 w 1313161"/>
              <a:gd name="connsiteY2" fmla="*/ 726478 h 1189407"/>
              <a:gd name="connsiteX3" fmla="*/ 185630 w 1313161"/>
              <a:gd name="connsiteY3" fmla="*/ 570640 h 1189407"/>
              <a:gd name="connsiteX4" fmla="*/ 254382 w 1313161"/>
              <a:gd name="connsiteY4" fmla="*/ 446887 h 1189407"/>
              <a:gd name="connsiteX5" fmla="*/ 318551 w 1313161"/>
              <a:gd name="connsiteY5" fmla="*/ 371260 h 1189407"/>
              <a:gd name="connsiteX6" fmla="*/ 380427 w 1313161"/>
              <a:gd name="connsiteY6" fmla="*/ 316258 h 1189407"/>
              <a:gd name="connsiteX7" fmla="*/ 440012 w 1313161"/>
              <a:gd name="connsiteY7" fmla="*/ 281882 h 1189407"/>
              <a:gd name="connsiteX8" fmla="*/ 515639 w 1313161"/>
              <a:gd name="connsiteY8" fmla="*/ 215422 h 1189407"/>
              <a:gd name="connsiteX9" fmla="*/ 577516 w 1313161"/>
              <a:gd name="connsiteY9" fmla="*/ 192505 h 1189407"/>
              <a:gd name="connsiteX10" fmla="*/ 650851 w 1313161"/>
              <a:gd name="connsiteY10" fmla="*/ 142087 h 1189407"/>
              <a:gd name="connsiteX11" fmla="*/ 721895 w 1313161"/>
              <a:gd name="connsiteY11" fmla="*/ 121461 h 1189407"/>
              <a:gd name="connsiteX12" fmla="*/ 792939 w 1313161"/>
              <a:gd name="connsiteY12" fmla="*/ 91669 h 1189407"/>
              <a:gd name="connsiteX13" fmla="*/ 845648 w 1313161"/>
              <a:gd name="connsiteY13" fmla="*/ 73335 h 1189407"/>
              <a:gd name="connsiteX14" fmla="*/ 905233 w 1313161"/>
              <a:gd name="connsiteY14" fmla="*/ 68752 h 1189407"/>
              <a:gd name="connsiteX15" fmla="*/ 978569 w 1313161"/>
              <a:gd name="connsiteY15" fmla="*/ 52709 h 1189407"/>
              <a:gd name="connsiteX16" fmla="*/ 1097739 w 1313161"/>
              <a:gd name="connsiteY16" fmla="*/ 22917 h 1189407"/>
              <a:gd name="connsiteX17" fmla="*/ 1216908 w 1313161"/>
              <a:gd name="connsiteY17" fmla="*/ 13750 h 1189407"/>
              <a:gd name="connsiteX18" fmla="*/ 1313161 w 1313161"/>
              <a:gd name="connsiteY18" fmla="*/ 0 h 118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3161" h="1189407">
                <a:moveTo>
                  <a:pt x="0" y="1189407"/>
                </a:moveTo>
                <a:lnTo>
                  <a:pt x="55002" y="971693"/>
                </a:lnTo>
                <a:lnTo>
                  <a:pt x="123754" y="726478"/>
                </a:lnTo>
                <a:lnTo>
                  <a:pt x="185630" y="570640"/>
                </a:lnTo>
                <a:lnTo>
                  <a:pt x="254382" y="446887"/>
                </a:lnTo>
                <a:lnTo>
                  <a:pt x="318551" y="371260"/>
                </a:lnTo>
                <a:lnTo>
                  <a:pt x="380427" y="316258"/>
                </a:lnTo>
                <a:lnTo>
                  <a:pt x="440012" y="281882"/>
                </a:lnTo>
                <a:lnTo>
                  <a:pt x="515639" y="215422"/>
                </a:lnTo>
                <a:lnTo>
                  <a:pt x="577516" y="192505"/>
                </a:lnTo>
                <a:lnTo>
                  <a:pt x="650851" y="142087"/>
                </a:lnTo>
                <a:lnTo>
                  <a:pt x="721895" y="121461"/>
                </a:lnTo>
                <a:lnTo>
                  <a:pt x="792939" y="91669"/>
                </a:lnTo>
                <a:lnTo>
                  <a:pt x="845648" y="73335"/>
                </a:lnTo>
                <a:lnTo>
                  <a:pt x="905233" y="68752"/>
                </a:lnTo>
                <a:lnTo>
                  <a:pt x="978569" y="52709"/>
                </a:lnTo>
                <a:lnTo>
                  <a:pt x="1097739" y="22917"/>
                </a:lnTo>
                <a:lnTo>
                  <a:pt x="1216908" y="13750"/>
                </a:lnTo>
                <a:lnTo>
                  <a:pt x="1313161" y="0"/>
                </a:lnTo>
              </a:path>
            </a:pathLst>
          </a:custGeom>
          <a:noFill/>
          <a:ln w="19050">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graphicFrame>
        <p:nvGraphicFramePr>
          <p:cNvPr id="12" name="Graphique 11">
            <a:extLst>
              <a:ext uri="{FF2B5EF4-FFF2-40B4-BE49-F238E27FC236}">
                <a16:creationId xmlns:a16="http://schemas.microsoft.com/office/drawing/2014/main" id="{9214AEB7-9129-4787-BCD0-F1A4615D4F6B}"/>
              </a:ext>
            </a:extLst>
          </p:cNvPr>
          <p:cNvGraphicFramePr/>
          <p:nvPr>
            <p:extLst/>
          </p:nvPr>
        </p:nvGraphicFramePr>
        <p:xfrm>
          <a:off x="2681290" y="2125539"/>
          <a:ext cx="1601919" cy="1722705"/>
        </p:xfrm>
        <a:graphic>
          <a:graphicData uri="http://schemas.openxmlformats.org/drawingml/2006/chart">
            <c:chart xmlns:c="http://schemas.openxmlformats.org/drawingml/2006/chart" xmlns:r="http://schemas.openxmlformats.org/officeDocument/2006/relationships" r:id="rId3"/>
          </a:graphicData>
        </a:graphic>
      </p:graphicFrame>
      <p:sp>
        <p:nvSpPr>
          <p:cNvPr id="13" name="Ellipse 12">
            <a:extLst>
              <a:ext uri="{FF2B5EF4-FFF2-40B4-BE49-F238E27FC236}">
                <a16:creationId xmlns:a16="http://schemas.microsoft.com/office/drawing/2014/main" id="{6679F5F2-5E8F-44DD-A012-95ED9B2E3C49}"/>
              </a:ext>
            </a:extLst>
          </p:cNvPr>
          <p:cNvSpPr/>
          <p:nvPr/>
        </p:nvSpPr>
        <p:spPr>
          <a:xfrm>
            <a:off x="657119" y="343019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 name="Ellipse 13">
            <a:extLst>
              <a:ext uri="{FF2B5EF4-FFF2-40B4-BE49-F238E27FC236}">
                <a16:creationId xmlns:a16="http://schemas.microsoft.com/office/drawing/2014/main" id="{BB92F8AF-61DD-4984-B911-E07F190C611E}"/>
              </a:ext>
            </a:extLst>
          </p:cNvPr>
          <p:cNvSpPr/>
          <p:nvPr/>
        </p:nvSpPr>
        <p:spPr>
          <a:xfrm>
            <a:off x="657119" y="338447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 name="Ellipse 14">
            <a:extLst>
              <a:ext uri="{FF2B5EF4-FFF2-40B4-BE49-F238E27FC236}">
                <a16:creationId xmlns:a16="http://schemas.microsoft.com/office/drawing/2014/main" id="{131E54F7-FE9B-4F82-ACC1-F9997ABB7BAF}"/>
              </a:ext>
            </a:extLst>
          </p:cNvPr>
          <p:cNvSpPr/>
          <p:nvPr/>
        </p:nvSpPr>
        <p:spPr>
          <a:xfrm>
            <a:off x="718079" y="312348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6" name="Ellipse 15">
            <a:extLst>
              <a:ext uri="{FF2B5EF4-FFF2-40B4-BE49-F238E27FC236}">
                <a16:creationId xmlns:a16="http://schemas.microsoft.com/office/drawing/2014/main" id="{DDB62C0D-6151-4C21-822D-64DD6F1E1F75}"/>
              </a:ext>
            </a:extLst>
          </p:cNvPr>
          <p:cNvSpPr/>
          <p:nvPr/>
        </p:nvSpPr>
        <p:spPr>
          <a:xfrm>
            <a:off x="718079" y="314634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7" name="Ellipse 16">
            <a:extLst>
              <a:ext uri="{FF2B5EF4-FFF2-40B4-BE49-F238E27FC236}">
                <a16:creationId xmlns:a16="http://schemas.microsoft.com/office/drawing/2014/main" id="{7AE17F21-A8B9-4C5E-B375-D3BBB15E4FC8}"/>
              </a:ext>
            </a:extLst>
          </p:cNvPr>
          <p:cNvSpPr/>
          <p:nvPr/>
        </p:nvSpPr>
        <p:spPr>
          <a:xfrm>
            <a:off x="796184" y="300347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8" name="Ellipse 17">
            <a:extLst>
              <a:ext uri="{FF2B5EF4-FFF2-40B4-BE49-F238E27FC236}">
                <a16:creationId xmlns:a16="http://schemas.microsoft.com/office/drawing/2014/main" id="{796177A7-3900-4D6E-AB7D-EA00553548BB}"/>
              </a:ext>
            </a:extLst>
          </p:cNvPr>
          <p:cNvSpPr/>
          <p:nvPr/>
        </p:nvSpPr>
        <p:spPr>
          <a:xfrm>
            <a:off x="773324" y="298061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9" name="Ellipse 18">
            <a:extLst>
              <a:ext uri="{FF2B5EF4-FFF2-40B4-BE49-F238E27FC236}">
                <a16:creationId xmlns:a16="http://schemas.microsoft.com/office/drawing/2014/main" id="{88708566-4D49-4342-8692-30536583F833}"/>
              </a:ext>
            </a:extLst>
          </p:cNvPr>
          <p:cNvSpPr/>
          <p:nvPr/>
        </p:nvSpPr>
        <p:spPr>
          <a:xfrm>
            <a:off x="841903" y="285869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0" name="Ellipse 19">
            <a:extLst>
              <a:ext uri="{FF2B5EF4-FFF2-40B4-BE49-F238E27FC236}">
                <a16:creationId xmlns:a16="http://schemas.microsoft.com/office/drawing/2014/main" id="{E656AF5A-BB71-45D7-9605-25005AEE240D}"/>
              </a:ext>
            </a:extLst>
          </p:cNvPr>
          <p:cNvSpPr/>
          <p:nvPr/>
        </p:nvSpPr>
        <p:spPr>
          <a:xfrm>
            <a:off x="851428" y="286821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1" name="Ellipse 20">
            <a:extLst>
              <a:ext uri="{FF2B5EF4-FFF2-40B4-BE49-F238E27FC236}">
                <a16:creationId xmlns:a16="http://schemas.microsoft.com/office/drawing/2014/main" id="{741D3156-5E01-400D-B660-0BE942B424E9}"/>
              </a:ext>
            </a:extLst>
          </p:cNvPr>
          <p:cNvSpPr/>
          <p:nvPr/>
        </p:nvSpPr>
        <p:spPr>
          <a:xfrm>
            <a:off x="927628" y="279773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2" name="Ellipse 21">
            <a:extLst>
              <a:ext uri="{FF2B5EF4-FFF2-40B4-BE49-F238E27FC236}">
                <a16:creationId xmlns:a16="http://schemas.microsoft.com/office/drawing/2014/main" id="{BEB89F00-FE7E-406F-85ED-26B8400A6A0F}"/>
              </a:ext>
            </a:extLst>
          </p:cNvPr>
          <p:cNvSpPr/>
          <p:nvPr/>
        </p:nvSpPr>
        <p:spPr>
          <a:xfrm>
            <a:off x="919901" y="277487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3" name="Ellipse 22">
            <a:extLst>
              <a:ext uri="{FF2B5EF4-FFF2-40B4-BE49-F238E27FC236}">
                <a16:creationId xmlns:a16="http://schemas.microsoft.com/office/drawing/2014/main" id="{DDC71067-7F1E-4482-B1E9-2FFB49C5B5E6}"/>
              </a:ext>
            </a:extLst>
          </p:cNvPr>
          <p:cNvSpPr/>
          <p:nvPr/>
        </p:nvSpPr>
        <p:spPr>
          <a:xfrm>
            <a:off x="986683" y="275201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4" name="Ellipse 23">
            <a:extLst>
              <a:ext uri="{FF2B5EF4-FFF2-40B4-BE49-F238E27FC236}">
                <a16:creationId xmlns:a16="http://schemas.microsoft.com/office/drawing/2014/main" id="{92A9DA62-D2A5-470B-BE58-5EA385224C03}"/>
              </a:ext>
            </a:extLst>
          </p:cNvPr>
          <p:cNvSpPr/>
          <p:nvPr/>
        </p:nvSpPr>
        <p:spPr>
          <a:xfrm>
            <a:off x="986683" y="272153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5" name="Ellipse 24">
            <a:extLst>
              <a:ext uri="{FF2B5EF4-FFF2-40B4-BE49-F238E27FC236}">
                <a16:creationId xmlns:a16="http://schemas.microsoft.com/office/drawing/2014/main" id="{287AA3A2-71EE-4551-B4DA-F3973F094BA9}"/>
              </a:ext>
            </a:extLst>
          </p:cNvPr>
          <p:cNvSpPr/>
          <p:nvPr/>
        </p:nvSpPr>
        <p:spPr>
          <a:xfrm>
            <a:off x="1049548" y="2714133"/>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6" name="Ellipse 25">
            <a:extLst>
              <a:ext uri="{FF2B5EF4-FFF2-40B4-BE49-F238E27FC236}">
                <a16:creationId xmlns:a16="http://schemas.microsoft.com/office/drawing/2014/main" id="{EEF9C80E-D859-4EF5-9D21-9C7EABF7B0B2}"/>
              </a:ext>
            </a:extLst>
          </p:cNvPr>
          <p:cNvSpPr/>
          <p:nvPr/>
        </p:nvSpPr>
        <p:spPr>
          <a:xfrm>
            <a:off x="1049548" y="2683653"/>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7" name="Ellipse 26">
            <a:extLst>
              <a:ext uri="{FF2B5EF4-FFF2-40B4-BE49-F238E27FC236}">
                <a16:creationId xmlns:a16="http://schemas.microsoft.com/office/drawing/2014/main" id="{30C1BC52-6D20-4E97-BD33-F2698C7B3495}"/>
              </a:ext>
            </a:extLst>
          </p:cNvPr>
          <p:cNvSpPr/>
          <p:nvPr/>
        </p:nvSpPr>
        <p:spPr>
          <a:xfrm>
            <a:off x="1116223" y="2662921"/>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8" name="Ellipse 27">
            <a:extLst>
              <a:ext uri="{FF2B5EF4-FFF2-40B4-BE49-F238E27FC236}">
                <a16:creationId xmlns:a16="http://schemas.microsoft.com/office/drawing/2014/main" id="{893305D6-9CDF-46BC-9EBC-6B7E6656B094}"/>
              </a:ext>
            </a:extLst>
          </p:cNvPr>
          <p:cNvSpPr/>
          <p:nvPr/>
        </p:nvSpPr>
        <p:spPr>
          <a:xfrm>
            <a:off x="1116223" y="261720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9" name="Ellipse 28">
            <a:extLst>
              <a:ext uri="{FF2B5EF4-FFF2-40B4-BE49-F238E27FC236}">
                <a16:creationId xmlns:a16="http://schemas.microsoft.com/office/drawing/2014/main" id="{5EFE6A0B-A185-45E9-BC7B-79B0F45B34B2}"/>
              </a:ext>
            </a:extLst>
          </p:cNvPr>
          <p:cNvSpPr/>
          <p:nvPr/>
        </p:nvSpPr>
        <p:spPr>
          <a:xfrm>
            <a:off x="1180993" y="2617202"/>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0" name="Ellipse 29">
            <a:extLst>
              <a:ext uri="{FF2B5EF4-FFF2-40B4-BE49-F238E27FC236}">
                <a16:creationId xmlns:a16="http://schemas.microsoft.com/office/drawing/2014/main" id="{AEE87ABA-FC8C-4BB0-8FFF-12099A07E650}"/>
              </a:ext>
            </a:extLst>
          </p:cNvPr>
          <p:cNvSpPr/>
          <p:nvPr/>
        </p:nvSpPr>
        <p:spPr>
          <a:xfrm>
            <a:off x="1180993" y="259434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1" name="Ellipse 30">
            <a:extLst>
              <a:ext uri="{FF2B5EF4-FFF2-40B4-BE49-F238E27FC236}">
                <a16:creationId xmlns:a16="http://schemas.microsoft.com/office/drawing/2014/main" id="{849956A6-78D1-4DEA-9926-96E6FEE27B29}"/>
              </a:ext>
            </a:extLst>
          </p:cNvPr>
          <p:cNvSpPr/>
          <p:nvPr/>
        </p:nvSpPr>
        <p:spPr>
          <a:xfrm>
            <a:off x="1247260" y="2581678"/>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2" name="Ellipse 31">
            <a:extLst>
              <a:ext uri="{FF2B5EF4-FFF2-40B4-BE49-F238E27FC236}">
                <a16:creationId xmlns:a16="http://schemas.microsoft.com/office/drawing/2014/main" id="{D6245221-6C13-43F4-93CF-FB579D65D16D}"/>
              </a:ext>
            </a:extLst>
          </p:cNvPr>
          <p:cNvSpPr/>
          <p:nvPr/>
        </p:nvSpPr>
        <p:spPr>
          <a:xfrm>
            <a:off x="1247260" y="2558818"/>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3" name="Ellipse 32">
            <a:extLst>
              <a:ext uri="{FF2B5EF4-FFF2-40B4-BE49-F238E27FC236}">
                <a16:creationId xmlns:a16="http://schemas.microsoft.com/office/drawing/2014/main" id="{9BED7296-18FB-4DD6-9979-3C730098AA7C}"/>
              </a:ext>
            </a:extLst>
          </p:cNvPr>
          <p:cNvSpPr/>
          <p:nvPr/>
        </p:nvSpPr>
        <p:spPr>
          <a:xfrm>
            <a:off x="1313935" y="254682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4" name="Ellipse 33">
            <a:extLst>
              <a:ext uri="{FF2B5EF4-FFF2-40B4-BE49-F238E27FC236}">
                <a16:creationId xmlns:a16="http://schemas.microsoft.com/office/drawing/2014/main" id="{25FBC2BA-9925-4405-BB97-97CAD940BAAB}"/>
              </a:ext>
            </a:extLst>
          </p:cNvPr>
          <p:cNvSpPr/>
          <p:nvPr/>
        </p:nvSpPr>
        <p:spPr>
          <a:xfrm>
            <a:off x="1313935" y="252396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5" name="Ellipse 34">
            <a:extLst>
              <a:ext uri="{FF2B5EF4-FFF2-40B4-BE49-F238E27FC236}">
                <a16:creationId xmlns:a16="http://schemas.microsoft.com/office/drawing/2014/main" id="{924BBB3A-B065-4BAA-91F4-BEC5B1AE3860}"/>
              </a:ext>
            </a:extLst>
          </p:cNvPr>
          <p:cNvSpPr/>
          <p:nvPr/>
        </p:nvSpPr>
        <p:spPr>
          <a:xfrm>
            <a:off x="1372990" y="252396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6" name="Ellipse 35">
            <a:extLst>
              <a:ext uri="{FF2B5EF4-FFF2-40B4-BE49-F238E27FC236}">
                <a16:creationId xmlns:a16="http://schemas.microsoft.com/office/drawing/2014/main" id="{26026FAB-C27E-4094-9CD0-84EFBD69CBEE}"/>
              </a:ext>
            </a:extLst>
          </p:cNvPr>
          <p:cNvSpPr/>
          <p:nvPr/>
        </p:nvSpPr>
        <p:spPr>
          <a:xfrm>
            <a:off x="1372990" y="250110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7" name="Ellipse 36">
            <a:extLst>
              <a:ext uri="{FF2B5EF4-FFF2-40B4-BE49-F238E27FC236}">
                <a16:creationId xmlns:a16="http://schemas.microsoft.com/office/drawing/2014/main" id="{DC34F52D-457D-4256-8CE0-492E00F7D69E}"/>
              </a:ext>
            </a:extLst>
          </p:cNvPr>
          <p:cNvSpPr/>
          <p:nvPr/>
        </p:nvSpPr>
        <p:spPr>
          <a:xfrm>
            <a:off x="1443475" y="251063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8" name="Ellipse 37">
            <a:extLst>
              <a:ext uri="{FF2B5EF4-FFF2-40B4-BE49-F238E27FC236}">
                <a16:creationId xmlns:a16="http://schemas.microsoft.com/office/drawing/2014/main" id="{B8B5BFDC-146A-4EF1-8D21-6B984BB8EF30}"/>
              </a:ext>
            </a:extLst>
          </p:cNvPr>
          <p:cNvSpPr/>
          <p:nvPr/>
        </p:nvSpPr>
        <p:spPr>
          <a:xfrm>
            <a:off x="1443475" y="248777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9" name="Ellipse 38">
            <a:extLst>
              <a:ext uri="{FF2B5EF4-FFF2-40B4-BE49-F238E27FC236}">
                <a16:creationId xmlns:a16="http://schemas.microsoft.com/office/drawing/2014/main" id="{1C5B0354-3801-480A-B592-5BE025C2A046}"/>
              </a:ext>
            </a:extLst>
          </p:cNvPr>
          <p:cNvSpPr/>
          <p:nvPr/>
        </p:nvSpPr>
        <p:spPr>
          <a:xfrm>
            <a:off x="1510150" y="2501106"/>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0" name="Ellipse 39">
            <a:extLst>
              <a:ext uri="{FF2B5EF4-FFF2-40B4-BE49-F238E27FC236}">
                <a16:creationId xmlns:a16="http://schemas.microsoft.com/office/drawing/2014/main" id="{A5C78029-886B-4B01-A5F9-4B4EDBAE3AE6}"/>
              </a:ext>
            </a:extLst>
          </p:cNvPr>
          <p:cNvSpPr/>
          <p:nvPr/>
        </p:nvSpPr>
        <p:spPr>
          <a:xfrm>
            <a:off x="1510150" y="247824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1" name="Ellipse 40">
            <a:extLst>
              <a:ext uri="{FF2B5EF4-FFF2-40B4-BE49-F238E27FC236}">
                <a16:creationId xmlns:a16="http://schemas.microsoft.com/office/drawing/2014/main" id="{6AB4CB2D-93BA-4C9A-8F98-CEA0E27B228A}"/>
              </a:ext>
            </a:extLst>
          </p:cNvPr>
          <p:cNvSpPr/>
          <p:nvPr/>
        </p:nvSpPr>
        <p:spPr>
          <a:xfrm>
            <a:off x="1569205" y="2487771"/>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2" name="Ellipse 41">
            <a:extLst>
              <a:ext uri="{FF2B5EF4-FFF2-40B4-BE49-F238E27FC236}">
                <a16:creationId xmlns:a16="http://schemas.microsoft.com/office/drawing/2014/main" id="{603A06C6-36C4-49EF-A92A-50FA495A27FB}"/>
              </a:ext>
            </a:extLst>
          </p:cNvPr>
          <p:cNvSpPr/>
          <p:nvPr/>
        </p:nvSpPr>
        <p:spPr>
          <a:xfrm>
            <a:off x="1569205" y="246491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3" name="Ellipse 42">
            <a:extLst>
              <a:ext uri="{FF2B5EF4-FFF2-40B4-BE49-F238E27FC236}">
                <a16:creationId xmlns:a16="http://schemas.microsoft.com/office/drawing/2014/main" id="{87AE5043-A8FA-4B88-95DD-577A9A6FCDB8}"/>
              </a:ext>
            </a:extLst>
          </p:cNvPr>
          <p:cNvSpPr/>
          <p:nvPr/>
        </p:nvSpPr>
        <p:spPr>
          <a:xfrm>
            <a:off x="1632070" y="2464911"/>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4" name="Ellipse 43">
            <a:extLst>
              <a:ext uri="{FF2B5EF4-FFF2-40B4-BE49-F238E27FC236}">
                <a16:creationId xmlns:a16="http://schemas.microsoft.com/office/drawing/2014/main" id="{187DE4DA-3D86-4FD3-8B2C-D0323326BC24}"/>
              </a:ext>
            </a:extLst>
          </p:cNvPr>
          <p:cNvSpPr/>
          <p:nvPr/>
        </p:nvSpPr>
        <p:spPr>
          <a:xfrm>
            <a:off x="1632070" y="244205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5" name="Ellipse 44">
            <a:extLst>
              <a:ext uri="{FF2B5EF4-FFF2-40B4-BE49-F238E27FC236}">
                <a16:creationId xmlns:a16="http://schemas.microsoft.com/office/drawing/2014/main" id="{4D9CA6B4-1241-4636-814A-C735843F2601}"/>
              </a:ext>
            </a:extLst>
          </p:cNvPr>
          <p:cNvSpPr/>
          <p:nvPr/>
        </p:nvSpPr>
        <p:spPr>
          <a:xfrm>
            <a:off x="1702555" y="2455386"/>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6" name="Ellipse 45">
            <a:extLst>
              <a:ext uri="{FF2B5EF4-FFF2-40B4-BE49-F238E27FC236}">
                <a16:creationId xmlns:a16="http://schemas.microsoft.com/office/drawing/2014/main" id="{8FD0FE2A-1C6D-4F33-AC4D-62F97462BF53}"/>
              </a:ext>
            </a:extLst>
          </p:cNvPr>
          <p:cNvSpPr/>
          <p:nvPr/>
        </p:nvSpPr>
        <p:spPr>
          <a:xfrm>
            <a:off x="1702555" y="243252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8" name="Ellipse 47">
            <a:extLst>
              <a:ext uri="{FF2B5EF4-FFF2-40B4-BE49-F238E27FC236}">
                <a16:creationId xmlns:a16="http://schemas.microsoft.com/office/drawing/2014/main" id="{4F231E5A-A537-4556-89CD-D04FEE83C21F}"/>
              </a:ext>
            </a:extLst>
          </p:cNvPr>
          <p:cNvSpPr/>
          <p:nvPr/>
        </p:nvSpPr>
        <p:spPr>
          <a:xfrm>
            <a:off x="1776850" y="243521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9" name="Ellipse 48">
            <a:extLst>
              <a:ext uri="{FF2B5EF4-FFF2-40B4-BE49-F238E27FC236}">
                <a16:creationId xmlns:a16="http://schemas.microsoft.com/office/drawing/2014/main" id="{DF6AADBC-4F04-4A4E-88A0-2FBB18913E43}"/>
              </a:ext>
            </a:extLst>
          </p:cNvPr>
          <p:cNvSpPr/>
          <p:nvPr/>
        </p:nvSpPr>
        <p:spPr>
          <a:xfrm>
            <a:off x="1837810" y="242033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0" name="Ellipse 49">
            <a:extLst>
              <a:ext uri="{FF2B5EF4-FFF2-40B4-BE49-F238E27FC236}">
                <a16:creationId xmlns:a16="http://schemas.microsoft.com/office/drawing/2014/main" id="{A5EAC818-EB73-47FE-A32C-7A1F4D280F41}"/>
              </a:ext>
            </a:extLst>
          </p:cNvPr>
          <p:cNvSpPr/>
          <p:nvPr/>
        </p:nvSpPr>
        <p:spPr>
          <a:xfrm>
            <a:off x="1904484" y="241235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2" name="Forme libre : forme 51">
            <a:extLst>
              <a:ext uri="{FF2B5EF4-FFF2-40B4-BE49-F238E27FC236}">
                <a16:creationId xmlns:a16="http://schemas.microsoft.com/office/drawing/2014/main" id="{AAB9C0AA-69D4-4940-A064-8743B8BC4F2D}"/>
              </a:ext>
            </a:extLst>
          </p:cNvPr>
          <p:cNvSpPr/>
          <p:nvPr/>
        </p:nvSpPr>
        <p:spPr>
          <a:xfrm>
            <a:off x="2846933" y="2980098"/>
            <a:ext cx="662709" cy="639619"/>
          </a:xfrm>
          <a:custGeom>
            <a:avLst/>
            <a:gdLst>
              <a:gd name="connsiteX0" fmla="*/ 0 w 662709"/>
              <a:gd name="connsiteY0" fmla="*/ 639619 h 639619"/>
              <a:gd name="connsiteX1" fmla="*/ 66963 w 662709"/>
              <a:gd name="connsiteY1" fmla="*/ 540328 h 639619"/>
              <a:gd name="connsiteX2" fmla="*/ 129309 w 662709"/>
              <a:gd name="connsiteY2" fmla="*/ 434109 h 639619"/>
              <a:gd name="connsiteX3" fmla="*/ 193963 w 662709"/>
              <a:gd name="connsiteY3" fmla="*/ 334819 h 639619"/>
              <a:gd name="connsiteX4" fmla="*/ 270163 w 662709"/>
              <a:gd name="connsiteY4" fmla="*/ 249382 h 639619"/>
              <a:gd name="connsiteX5" fmla="*/ 344054 w 662709"/>
              <a:gd name="connsiteY5" fmla="*/ 203200 h 639619"/>
              <a:gd name="connsiteX6" fmla="*/ 413327 w 662709"/>
              <a:gd name="connsiteY6" fmla="*/ 154709 h 639619"/>
              <a:gd name="connsiteX7" fmla="*/ 480291 w 662709"/>
              <a:gd name="connsiteY7" fmla="*/ 113146 h 639619"/>
              <a:gd name="connsiteX8" fmla="*/ 531091 w 662709"/>
              <a:gd name="connsiteY8" fmla="*/ 69273 h 639619"/>
              <a:gd name="connsiteX9" fmla="*/ 588818 w 662709"/>
              <a:gd name="connsiteY9" fmla="*/ 32328 h 639619"/>
              <a:gd name="connsiteX10" fmla="*/ 662709 w 662709"/>
              <a:gd name="connsiteY10" fmla="*/ 0 h 63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709" h="639619">
                <a:moveTo>
                  <a:pt x="0" y="639619"/>
                </a:moveTo>
                <a:lnTo>
                  <a:pt x="66963" y="540328"/>
                </a:lnTo>
                <a:lnTo>
                  <a:pt x="129309" y="434109"/>
                </a:lnTo>
                <a:lnTo>
                  <a:pt x="193963" y="334819"/>
                </a:lnTo>
                <a:lnTo>
                  <a:pt x="270163" y="249382"/>
                </a:lnTo>
                <a:lnTo>
                  <a:pt x="344054" y="203200"/>
                </a:lnTo>
                <a:lnTo>
                  <a:pt x="413327" y="154709"/>
                </a:lnTo>
                <a:lnTo>
                  <a:pt x="480291" y="113146"/>
                </a:lnTo>
                <a:lnTo>
                  <a:pt x="531091" y="69273"/>
                </a:lnTo>
                <a:lnTo>
                  <a:pt x="588818" y="32328"/>
                </a:lnTo>
                <a:lnTo>
                  <a:pt x="662709" y="0"/>
                </a:lnTo>
              </a:path>
            </a:pathLst>
          </a:custGeom>
          <a:noFill/>
          <a:ln w="19050"/>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3" name="Ellipse 52">
            <a:extLst>
              <a:ext uri="{FF2B5EF4-FFF2-40B4-BE49-F238E27FC236}">
                <a16:creationId xmlns:a16="http://schemas.microsoft.com/office/drawing/2014/main" id="{A390D811-1D5C-4C72-AA73-3BB1D69DC654}"/>
              </a:ext>
            </a:extLst>
          </p:cNvPr>
          <p:cNvSpPr/>
          <p:nvPr/>
        </p:nvSpPr>
        <p:spPr>
          <a:xfrm>
            <a:off x="3486782" y="3025923"/>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4" name="Ellipse 53">
            <a:extLst>
              <a:ext uri="{FF2B5EF4-FFF2-40B4-BE49-F238E27FC236}">
                <a16:creationId xmlns:a16="http://schemas.microsoft.com/office/drawing/2014/main" id="{34B950CE-DA13-42AB-A38A-E25D9EE2A3A9}"/>
              </a:ext>
            </a:extLst>
          </p:cNvPr>
          <p:cNvSpPr/>
          <p:nvPr/>
        </p:nvSpPr>
        <p:spPr>
          <a:xfrm>
            <a:off x="3412468" y="304918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5" name="Ellipse 54">
            <a:extLst>
              <a:ext uri="{FF2B5EF4-FFF2-40B4-BE49-F238E27FC236}">
                <a16:creationId xmlns:a16="http://schemas.microsoft.com/office/drawing/2014/main" id="{01361FC0-F002-44B9-9113-32E64AA194DF}"/>
              </a:ext>
            </a:extLst>
          </p:cNvPr>
          <p:cNvSpPr/>
          <p:nvPr/>
        </p:nvSpPr>
        <p:spPr>
          <a:xfrm>
            <a:off x="3347814" y="3095188"/>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6" name="Ellipse 55">
            <a:extLst>
              <a:ext uri="{FF2B5EF4-FFF2-40B4-BE49-F238E27FC236}">
                <a16:creationId xmlns:a16="http://schemas.microsoft.com/office/drawing/2014/main" id="{CB5A9693-AE1E-4220-ACFD-EA97B844AB8F}"/>
              </a:ext>
            </a:extLst>
          </p:cNvPr>
          <p:cNvSpPr/>
          <p:nvPr/>
        </p:nvSpPr>
        <p:spPr>
          <a:xfrm>
            <a:off x="3295168" y="3138822"/>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7" name="Ellipse 56">
            <a:extLst>
              <a:ext uri="{FF2B5EF4-FFF2-40B4-BE49-F238E27FC236}">
                <a16:creationId xmlns:a16="http://schemas.microsoft.com/office/drawing/2014/main" id="{7F38B98C-05CB-4A89-88B7-49461172D515}"/>
              </a:ext>
            </a:extLst>
          </p:cNvPr>
          <p:cNvSpPr/>
          <p:nvPr/>
        </p:nvSpPr>
        <p:spPr>
          <a:xfrm>
            <a:off x="3216659" y="3184541"/>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8" name="Ellipse 57">
            <a:extLst>
              <a:ext uri="{FF2B5EF4-FFF2-40B4-BE49-F238E27FC236}">
                <a16:creationId xmlns:a16="http://schemas.microsoft.com/office/drawing/2014/main" id="{3538212C-2B5A-472C-8639-6A8454CFF72C}"/>
              </a:ext>
            </a:extLst>
          </p:cNvPr>
          <p:cNvSpPr/>
          <p:nvPr/>
        </p:nvSpPr>
        <p:spPr>
          <a:xfrm>
            <a:off x="3152005" y="323026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9" name="Ellipse 58">
            <a:extLst>
              <a:ext uri="{FF2B5EF4-FFF2-40B4-BE49-F238E27FC236}">
                <a16:creationId xmlns:a16="http://schemas.microsoft.com/office/drawing/2014/main" id="{512E1AC7-F144-4CED-9318-2CF8CA6AF585}"/>
              </a:ext>
            </a:extLst>
          </p:cNvPr>
          <p:cNvSpPr/>
          <p:nvPr/>
        </p:nvSpPr>
        <p:spPr>
          <a:xfrm>
            <a:off x="3085041" y="327597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0" name="Ellipse 59">
            <a:extLst>
              <a:ext uri="{FF2B5EF4-FFF2-40B4-BE49-F238E27FC236}">
                <a16:creationId xmlns:a16="http://schemas.microsoft.com/office/drawing/2014/main" id="{C019B618-BC04-4A14-B386-258A6084BCAA}"/>
              </a:ext>
            </a:extLst>
          </p:cNvPr>
          <p:cNvSpPr/>
          <p:nvPr/>
        </p:nvSpPr>
        <p:spPr>
          <a:xfrm>
            <a:off x="3020386" y="3338752"/>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1" name="Ellipse 60">
            <a:extLst>
              <a:ext uri="{FF2B5EF4-FFF2-40B4-BE49-F238E27FC236}">
                <a16:creationId xmlns:a16="http://schemas.microsoft.com/office/drawing/2014/main" id="{F77D26DD-7B44-415C-8F55-AF2064543CED}"/>
              </a:ext>
            </a:extLst>
          </p:cNvPr>
          <p:cNvSpPr/>
          <p:nvPr/>
        </p:nvSpPr>
        <p:spPr>
          <a:xfrm>
            <a:off x="2974667" y="340733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2" name="Ellipse 61">
            <a:extLst>
              <a:ext uri="{FF2B5EF4-FFF2-40B4-BE49-F238E27FC236}">
                <a16:creationId xmlns:a16="http://schemas.microsoft.com/office/drawing/2014/main" id="{FE3A8FA4-5C82-419C-8B5E-E6E86D0236DB}"/>
              </a:ext>
            </a:extLst>
          </p:cNvPr>
          <p:cNvSpPr/>
          <p:nvPr/>
        </p:nvSpPr>
        <p:spPr>
          <a:xfrm>
            <a:off x="2896158" y="3527403"/>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3" name="Ellipse 62">
            <a:extLst>
              <a:ext uri="{FF2B5EF4-FFF2-40B4-BE49-F238E27FC236}">
                <a16:creationId xmlns:a16="http://schemas.microsoft.com/office/drawing/2014/main" id="{EF8B6A94-0588-4A6E-A13B-3B9E5ED7CECC}"/>
              </a:ext>
            </a:extLst>
          </p:cNvPr>
          <p:cNvSpPr/>
          <p:nvPr/>
        </p:nvSpPr>
        <p:spPr>
          <a:xfrm>
            <a:off x="2896158" y="3504543"/>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4" name="Ellipse 63">
            <a:extLst>
              <a:ext uri="{FF2B5EF4-FFF2-40B4-BE49-F238E27FC236}">
                <a16:creationId xmlns:a16="http://schemas.microsoft.com/office/drawing/2014/main" id="{CD44E727-5FF8-4801-944B-AB2E37113F54}"/>
              </a:ext>
            </a:extLst>
          </p:cNvPr>
          <p:cNvSpPr/>
          <p:nvPr/>
        </p:nvSpPr>
        <p:spPr>
          <a:xfrm>
            <a:off x="2959238" y="338452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5" name="Ellipse 64">
            <a:extLst>
              <a:ext uri="{FF2B5EF4-FFF2-40B4-BE49-F238E27FC236}">
                <a16:creationId xmlns:a16="http://schemas.microsoft.com/office/drawing/2014/main" id="{3D6286B3-6B59-4739-82B3-0AC20E0010EE}"/>
              </a:ext>
            </a:extLst>
          </p:cNvPr>
          <p:cNvSpPr/>
          <p:nvPr/>
        </p:nvSpPr>
        <p:spPr>
          <a:xfrm>
            <a:off x="3030820" y="3290774"/>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6" name="Ellipse 65">
            <a:extLst>
              <a:ext uri="{FF2B5EF4-FFF2-40B4-BE49-F238E27FC236}">
                <a16:creationId xmlns:a16="http://schemas.microsoft.com/office/drawing/2014/main" id="{46577C4C-DB21-4D4C-9EB5-2AEF6988BBDB}"/>
              </a:ext>
            </a:extLst>
          </p:cNvPr>
          <p:cNvSpPr/>
          <p:nvPr/>
        </p:nvSpPr>
        <p:spPr>
          <a:xfrm>
            <a:off x="3085041" y="320740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7" name="Ellipse 66">
            <a:extLst>
              <a:ext uri="{FF2B5EF4-FFF2-40B4-BE49-F238E27FC236}">
                <a16:creationId xmlns:a16="http://schemas.microsoft.com/office/drawing/2014/main" id="{E479E6D2-0AC8-4BDA-8A03-27C15376D8CA}"/>
              </a:ext>
            </a:extLst>
          </p:cNvPr>
          <p:cNvSpPr/>
          <p:nvPr/>
        </p:nvSpPr>
        <p:spPr>
          <a:xfrm>
            <a:off x="3152005" y="316015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8" name="Ellipse 67">
            <a:extLst>
              <a:ext uri="{FF2B5EF4-FFF2-40B4-BE49-F238E27FC236}">
                <a16:creationId xmlns:a16="http://schemas.microsoft.com/office/drawing/2014/main" id="{7A0DE348-A923-454E-81B6-9ABC2EADDD36}"/>
              </a:ext>
            </a:extLst>
          </p:cNvPr>
          <p:cNvSpPr/>
          <p:nvPr/>
        </p:nvSpPr>
        <p:spPr>
          <a:xfrm>
            <a:off x="3216659" y="3115962"/>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9" name="Ellipse 68">
            <a:extLst>
              <a:ext uri="{FF2B5EF4-FFF2-40B4-BE49-F238E27FC236}">
                <a16:creationId xmlns:a16="http://schemas.microsoft.com/office/drawing/2014/main" id="{7500CD72-90A3-4011-B41A-2F8393749D77}"/>
              </a:ext>
            </a:extLst>
          </p:cNvPr>
          <p:cNvSpPr/>
          <p:nvPr/>
        </p:nvSpPr>
        <p:spPr>
          <a:xfrm>
            <a:off x="3272308" y="307776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0" name="Ellipse 69">
            <a:extLst>
              <a:ext uri="{FF2B5EF4-FFF2-40B4-BE49-F238E27FC236}">
                <a16:creationId xmlns:a16="http://schemas.microsoft.com/office/drawing/2014/main" id="{9BF6081B-A027-4996-BD71-4260152337A5}"/>
              </a:ext>
            </a:extLst>
          </p:cNvPr>
          <p:cNvSpPr/>
          <p:nvPr/>
        </p:nvSpPr>
        <p:spPr>
          <a:xfrm>
            <a:off x="3355013" y="3025922"/>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1" name="Ellipse 70">
            <a:extLst>
              <a:ext uri="{FF2B5EF4-FFF2-40B4-BE49-F238E27FC236}">
                <a16:creationId xmlns:a16="http://schemas.microsoft.com/office/drawing/2014/main" id="{92850B3B-B173-4B6A-9633-2E3145E85D7E}"/>
              </a:ext>
            </a:extLst>
          </p:cNvPr>
          <p:cNvSpPr/>
          <p:nvPr/>
        </p:nvSpPr>
        <p:spPr>
          <a:xfrm>
            <a:off x="3412468" y="2977607"/>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2" name="Ellipse 71">
            <a:extLst>
              <a:ext uri="{FF2B5EF4-FFF2-40B4-BE49-F238E27FC236}">
                <a16:creationId xmlns:a16="http://schemas.microsoft.com/office/drawing/2014/main" id="{E36EBB0D-083D-46E4-A407-787FB28A8E98}"/>
              </a:ext>
            </a:extLst>
          </p:cNvPr>
          <p:cNvSpPr/>
          <p:nvPr/>
        </p:nvSpPr>
        <p:spPr>
          <a:xfrm>
            <a:off x="3486781" y="2954747"/>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3" name="ZoneTexte 72">
            <a:extLst>
              <a:ext uri="{FF2B5EF4-FFF2-40B4-BE49-F238E27FC236}">
                <a16:creationId xmlns:a16="http://schemas.microsoft.com/office/drawing/2014/main" id="{E651BC90-6795-4D3E-AD08-59E315BE7291}"/>
              </a:ext>
            </a:extLst>
          </p:cNvPr>
          <p:cNvSpPr txBox="1"/>
          <p:nvPr/>
        </p:nvSpPr>
        <p:spPr>
          <a:xfrm rot="16200000">
            <a:off x="-581447" y="2877579"/>
            <a:ext cx="181339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Tout type de rechute (95% CI)</a:t>
            </a:r>
          </a:p>
        </p:txBody>
      </p:sp>
      <p:sp>
        <p:nvSpPr>
          <p:cNvPr id="74" name="ZoneTexte 73">
            <a:extLst>
              <a:ext uri="{FF2B5EF4-FFF2-40B4-BE49-F238E27FC236}">
                <a16:creationId xmlns:a16="http://schemas.microsoft.com/office/drawing/2014/main" id="{3A401228-21D4-49A5-B5B0-F6A143A57C11}"/>
              </a:ext>
            </a:extLst>
          </p:cNvPr>
          <p:cNvSpPr txBox="1"/>
          <p:nvPr/>
        </p:nvSpPr>
        <p:spPr>
          <a:xfrm>
            <a:off x="407239" y="3940098"/>
            <a:ext cx="1813392" cy="415498"/>
          </a:xfrm>
          <a:prstGeom prst="rect">
            <a:avLst/>
          </a:prstGeom>
          <a:noFill/>
        </p:spPr>
        <p:txBody>
          <a:bodyPr wrap="square" rtlCol="0">
            <a:spAutoFit/>
          </a:bodyPr>
          <a:lstStyle/>
          <a:p>
            <a:pPr algn="ctr">
              <a:defRPr/>
            </a:pPr>
            <a:r>
              <a:rPr lang="fr-FR" sz="700">
                <a:solidFill>
                  <a:prstClr val="black"/>
                </a:solidFill>
                <a:latin typeface="Arial" panose="020B0604020202020204" pitchFamily="34" charset="0"/>
                <a:cs typeface="Arial" panose="020B0604020202020204" pitchFamily="34" charset="0"/>
              </a:rPr>
              <a:t>20-year gain 0,2% (95% CI – 5,1 – 5,5)</a:t>
            </a:r>
          </a:p>
          <a:p>
            <a:pPr algn="ctr">
              <a:defRPr/>
            </a:pPr>
            <a:r>
              <a:rPr lang="fr-FR" sz="700">
                <a:solidFill>
                  <a:prstClr val="black"/>
                </a:solidFill>
                <a:latin typeface="Arial" panose="020B0604020202020204" pitchFamily="34" charset="0"/>
                <a:cs typeface="Arial" panose="020B0604020202020204" pitchFamily="34" charset="0"/>
              </a:rPr>
              <a:t>RR 0,98 (95% CI 0,85 – 1,13)</a:t>
            </a:r>
          </a:p>
          <a:p>
            <a:pPr algn="ctr">
              <a:defRPr/>
            </a:pPr>
            <a:r>
              <a:rPr lang="fr-FR" sz="700">
                <a:solidFill>
                  <a:prstClr val="black"/>
                </a:solidFill>
                <a:latin typeface="Arial" panose="020B0604020202020204" pitchFamily="34" charset="0"/>
                <a:cs typeface="Arial" panose="020B0604020202020204" pitchFamily="34" charset="0"/>
              </a:rPr>
              <a:t>Logrank p = 0,80</a:t>
            </a:r>
          </a:p>
        </p:txBody>
      </p:sp>
      <p:sp>
        <p:nvSpPr>
          <p:cNvPr id="75" name="ZoneTexte 74">
            <a:extLst>
              <a:ext uri="{FF2B5EF4-FFF2-40B4-BE49-F238E27FC236}">
                <a16:creationId xmlns:a16="http://schemas.microsoft.com/office/drawing/2014/main" id="{45885185-0D25-4ED5-A1B3-90C9E805710E}"/>
              </a:ext>
            </a:extLst>
          </p:cNvPr>
          <p:cNvSpPr txBox="1"/>
          <p:nvPr/>
        </p:nvSpPr>
        <p:spPr>
          <a:xfrm>
            <a:off x="1645898" y="3686732"/>
            <a:ext cx="43367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Years</a:t>
            </a:r>
          </a:p>
        </p:txBody>
      </p:sp>
      <p:sp>
        <p:nvSpPr>
          <p:cNvPr id="76" name="ZoneTexte 75">
            <a:extLst>
              <a:ext uri="{FF2B5EF4-FFF2-40B4-BE49-F238E27FC236}">
                <a16:creationId xmlns:a16="http://schemas.microsoft.com/office/drawing/2014/main" id="{46BFCC94-066B-4AD0-85A0-EE594141355F}"/>
              </a:ext>
            </a:extLst>
          </p:cNvPr>
          <p:cNvSpPr txBox="1"/>
          <p:nvPr/>
        </p:nvSpPr>
        <p:spPr>
          <a:xfrm>
            <a:off x="893804" y="2780043"/>
            <a:ext cx="399175"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33,2</a:t>
            </a:r>
          </a:p>
        </p:txBody>
      </p:sp>
      <p:sp>
        <p:nvSpPr>
          <p:cNvPr id="77" name="ZoneTexte 76">
            <a:extLst>
              <a:ext uri="{FF2B5EF4-FFF2-40B4-BE49-F238E27FC236}">
                <a16:creationId xmlns:a16="http://schemas.microsoft.com/office/drawing/2014/main" id="{62F78C88-45FD-4298-B3DA-AD485CB53293}"/>
              </a:ext>
            </a:extLst>
          </p:cNvPr>
          <p:cNvSpPr txBox="1"/>
          <p:nvPr/>
        </p:nvSpPr>
        <p:spPr>
          <a:xfrm>
            <a:off x="587508" y="2627397"/>
            <a:ext cx="399175"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34,0</a:t>
            </a:r>
          </a:p>
        </p:txBody>
      </p:sp>
      <p:sp>
        <p:nvSpPr>
          <p:cNvPr id="78" name="ZoneTexte 77">
            <a:extLst>
              <a:ext uri="{FF2B5EF4-FFF2-40B4-BE49-F238E27FC236}">
                <a16:creationId xmlns:a16="http://schemas.microsoft.com/office/drawing/2014/main" id="{F46EEEB2-3B73-402C-AA9B-E3A20E275839}"/>
              </a:ext>
            </a:extLst>
          </p:cNvPr>
          <p:cNvSpPr txBox="1"/>
          <p:nvPr/>
        </p:nvSpPr>
        <p:spPr>
          <a:xfrm>
            <a:off x="960479" y="2404482"/>
            <a:ext cx="399175"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43,0</a:t>
            </a:r>
          </a:p>
        </p:txBody>
      </p:sp>
      <p:sp>
        <p:nvSpPr>
          <p:cNvPr id="79" name="ZoneTexte 78">
            <a:extLst>
              <a:ext uri="{FF2B5EF4-FFF2-40B4-BE49-F238E27FC236}">
                <a16:creationId xmlns:a16="http://schemas.microsoft.com/office/drawing/2014/main" id="{776E6437-FA02-4384-89D8-EF5ACA9EFF54}"/>
              </a:ext>
            </a:extLst>
          </p:cNvPr>
          <p:cNvSpPr txBox="1"/>
          <p:nvPr/>
        </p:nvSpPr>
        <p:spPr>
          <a:xfrm>
            <a:off x="1156694" y="2603841"/>
            <a:ext cx="399175"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41,7</a:t>
            </a:r>
          </a:p>
        </p:txBody>
      </p:sp>
      <p:sp>
        <p:nvSpPr>
          <p:cNvPr id="80" name="ZoneTexte 79">
            <a:extLst>
              <a:ext uri="{FF2B5EF4-FFF2-40B4-BE49-F238E27FC236}">
                <a16:creationId xmlns:a16="http://schemas.microsoft.com/office/drawing/2014/main" id="{87686654-439B-43CE-952C-3E462F9207CA}"/>
              </a:ext>
            </a:extLst>
          </p:cNvPr>
          <p:cNvSpPr txBox="1"/>
          <p:nvPr/>
        </p:nvSpPr>
        <p:spPr>
          <a:xfrm>
            <a:off x="1349099" y="2301272"/>
            <a:ext cx="399175"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46,7</a:t>
            </a:r>
          </a:p>
        </p:txBody>
      </p:sp>
      <p:sp>
        <p:nvSpPr>
          <p:cNvPr id="81" name="ZoneTexte 80">
            <a:extLst>
              <a:ext uri="{FF2B5EF4-FFF2-40B4-BE49-F238E27FC236}">
                <a16:creationId xmlns:a16="http://schemas.microsoft.com/office/drawing/2014/main" id="{2E9860E0-A47E-4171-B63E-8143906BFBC3}"/>
              </a:ext>
            </a:extLst>
          </p:cNvPr>
          <p:cNvSpPr txBox="1"/>
          <p:nvPr/>
        </p:nvSpPr>
        <p:spPr>
          <a:xfrm>
            <a:off x="1415336" y="2494314"/>
            <a:ext cx="399175"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45,2</a:t>
            </a:r>
          </a:p>
        </p:txBody>
      </p:sp>
      <p:sp>
        <p:nvSpPr>
          <p:cNvPr id="82" name="ZoneTexte 81">
            <a:extLst>
              <a:ext uri="{FF2B5EF4-FFF2-40B4-BE49-F238E27FC236}">
                <a16:creationId xmlns:a16="http://schemas.microsoft.com/office/drawing/2014/main" id="{02E8AF95-3F5B-4C22-8AEE-21A024EFA502}"/>
              </a:ext>
            </a:extLst>
          </p:cNvPr>
          <p:cNvSpPr txBox="1"/>
          <p:nvPr/>
        </p:nvSpPr>
        <p:spPr>
          <a:xfrm>
            <a:off x="1776850" y="2450648"/>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48,4% Reg. RT</a:t>
            </a:r>
          </a:p>
        </p:txBody>
      </p:sp>
      <p:sp>
        <p:nvSpPr>
          <p:cNvPr id="83" name="ZoneTexte 82">
            <a:extLst>
              <a:ext uri="{FF2B5EF4-FFF2-40B4-BE49-F238E27FC236}">
                <a16:creationId xmlns:a16="http://schemas.microsoft.com/office/drawing/2014/main" id="{86E9F70F-7076-4EA4-A892-58BF0133E073}"/>
              </a:ext>
            </a:extLst>
          </p:cNvPr>
          <p:cNvSpPr txBox="1"/>
          <p:nvPr/>
        </p:nvSpPr>
        <p:spPr>
          <a:xfrm>
            <a:off x="1776849" y="2096705"/>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48,6%</a:t>
            </a:r>
          </a:p>
        </p:txBody>
      </p:sp>
      <p:sp>
        <p:nvSpPr>
          <p:cNvPr id="87" name="ZoneTexte 86">
            <a:extLst>
              <a:ext uri="{FF2B5EF4-FFF2-40B4-BE49-F238E27FC236}">
                <a16:creationId xmlns:a16="http://schemas.microsoft.com/office/drawing/2014/main" id="{36B9E73A-BC2B-446E-95DE-6DBB345F451D}"/>
              </a:ext>
            </a:extLst>
          </p:cNvPr>
          <p:cNvSpPr txBox="1"/>
          <p:nvPr/>
        </p:nvSpPr>
        <p:spPr>
          <a:xfrm>
            <a:off x="2843858" y="2061826"/>
            <a:ext cx="1506595"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9622 femmes, 2329 évènements</a:t>
            </a:r>
          </a:p>
        </p:txBody>
      </p:sp>
      <p:sp>
        <p:nvSpPr>
          <p:cNvPr id="88" name="ZoneTexte 87">
            <a:extLst>
              <a:ext uri="{FF2B5EF4-FFF2-40B4-BE49-F238E27FC236}">
                <a16:creationId xmlns:a16="http://schemas.microsoft.com/office/drawing/2014/main" id="{3CE74706-E2AC-41C3-803E-4D4957725F93}"/>
              </a:ext>
            </a:extLst>
          </p:cNvPr>
          <p:cNvSpPr txBox="1"/>
          <p:nvPr/>
        </p:nvSpPr>
        <p:spPr>
          <a:xfrm>
            <a:off x="2624229" y="3940098"/>
            <a:ext cx="1813392" cy="415498"/>
          </a:xfrm>
          <a:prstGeom prst="rect">
            <a:avLst/>
          </a:prstGeom>
          <a:noFill/>
        </p:spPr>
        <p:txBody>
          <a:bodyPr wrap="square" rtlCol="0">
            <a:spAutoFit/>
          </a:bodyPr>
          <a:lstStyle/>
          <a:p>
            <a:pPr algn="ctr">
              <a:defRPr/>
            </a:pPr>
            <a:r>
              <a:rPr lang="fr-FR" sz="700">
                <a:solidFill>
                  <a:prstClr val="black"/>
                </a:solidFill>
                <a:latin typeface="Arial" panose="020B0604020202020204" pitchFamily="34" charset="0"/>
                <a:cs typeface="Arial" panose="020B0604020202020204" pitchFamily="34" charset="0"/>
              </a:rPr>
              <a:t>10-year gain 3,2% (95% CI – 1,3 – 5,1)</a:t>
            </a:r>
          </a:p>
          <a:p>
            <a:pPr algn="ctr">
              <a:defRPr/>
            </a:pPr>
            <a:r>
              <a:rPr lang="fr-FR" sz="700">
                <a:solidFill>
                  <a:prstClr val="black"/>
                </a:solidFill>
                <a:latin typeface="Arial" panose="020B0604020202020204" pitchFamily="34" charset="0"/>
                <a:cs typeface="Arial" panose="020B0604020202020204" pitchFamily="34" charset="0"/>
              </a:rPr>
              <a:t>RR 0,86 (95% CI 0,79 – 0,94)</a:t>
            </a:r>
          </a:p>
          <a:p>
            <a:pPr algn="ctr">
              <a:defRPr/>
            </a:pPr>
            <a:r>
              <a:rPr lang="fr-FR" sz="700">
                <a:solidFill>
                  <a:prstClr val="black"/>
                </a:solidFill>
                <a:latin typeface="Arial" panose="020B0604020202020204" pitchFamily="34" charset="0"/>
                <a:cs typeface="Arial" panose="020B0604020202020204" pitchFamily="34" charset="0"/>
              </a:rPr>
              <a:t>Logrank p = 0,0005</a:t>
            </a:r>
          </a:p>
        </p:txBody>
      </p:sp>
      <p:sp>
        <p:nvSpPr>
          <p:cNvPr id="89" name="ZoneTexte 88">
            <a:extLst>
              <a:ext uri="{FF2B5EF4-FFF2-40B4-BE49-F238E27FC236}">
                <a16:creationId xmlns:a16="http://schemas.microsoft.com/office/drawing/2014/main" id="{C3B9A531-54FF-4B49-8032-09BF8E0F5885}"/>
              </a:ext>
            </a:extLst>
          </p:cNvPr>
          <p:cNvSpPr txBox="1"/>
          <p:nvPr/>
        </p:nvSpPr>
        <p:spPr>
          <a:xfrm>
            <a:off x="3469405" y="3025922"/>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23,1% Reg. RT</a:t>
            </a:r>
          </a:p>
        </p:txBody>
      </p:sp>
      <p:sp>
        <p:nvSpPr>
          <p:cNvPr id="90" name="ZoneTexte 89">
            <a:extLst>
              <a:ext uri="{FF2B5EF4-FFF2-40B4-BE49-F238E27FC236}">
                <a16:creationId xmlns:a16="http://schemas.microsoft.com/office/drawing/2014/main" id="{8D66A05B-41EC-44FD-A640-E52E881DBCA1}"/>
              </a:ext>
            </a:extLst>
          </p:cNvPr>
          <p:cNvSpPr txBox="1"/>
          <p:nvPr/>
        </p:nvSpPr>
        <p:spPr>
          <a:xfrm>
            <a:off x="3400733" y="2650007"/>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26,3%</a:t>
            </a:r>
          </a:p>
        </p:txBody>
      </p:sp>
      <p:sp>
        <p:nvSpPr>
          <p:cNvPr id="91" name="ZoneTexte 90">
            <a:extLst>
              <a:ext uri="{FF2B5EF4-FFF2-40B4-BE49-F238E27FC236}">
                <a16:creationId xmlns:a16="http://schemas.microsoft.com/office/drawing/2014/main" id="{3786B64A-572E-41A9-A61A-11306EB7E1B4}"/>
              </a:ext>
            </a:extLst>
          </p:cNvPr>
          <p:cNvSpPr txBox="1"/>
          <p:nvPr/>
        </p:nvSpPr>
        <p:spPr>
          <a:xfrm>
            <a:off x="3196964" y="3154356"/>
            <a:ext cx="371990"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14,9</a:t>
            </a:r>
          </a:p>
        </p:txBody>
      </p:sp>
      <p:sp>
        <p:nvSpPr>
          <p:cNvPr id="92" name="ZoneTexte 91">
            <a:extLst>
              <a:ext uri="{FF2B5EF4-FFF2-40B4-BE49-F238E27FC236}">
                <a16:creationId xmlns:a16="http://schemas.microsoft.com/office/drawing/2014/main" id="{50978997-A040-47A5-A4A7-321324300A0E}"/>
              </a:ext>
            </a:extLst>
          </p:cNvPr>
          <p:cNvSpPr txBox="1"/>
          <p:nvPr/>
        </p:nvSpPr>
        <p:spPr>
          <a:xfrm>
            <a:off x="2954620" y="2960097"/>
            <a:ext cx="371990"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17,7</a:t>
            </a:r>
          </a:p>
        </p:txBody>
      </p:sp>
      <p:cxnSp>
        <p:nvCxnSpPr>
          <p:cNvPr id="96" name="Connecteur droit 95">
            <a:extLst>
              <a:ext uri="{FF2B5EF4-FFF2-40B4-BE49-F238E27FC236}">
                <a16:creationId xmlns:a16="http://schemas.microsoft.com/office/drawing/2014/main" id="{0582F0CE-6CE3-4F4D-808B-96F803ADCE21}"/>
              </a:ext>
            </a:extLst>
          </p:cNvPr>
          <p:cNvCxnSpPr>
            <a:cxnSpLocks/>
          </p:cNvCxnSpPr>
          <p:nvPr/>
        </p:nvCxnSpPr>
        <p:spPr>
          <a:xfrm>
            <a:off x="2523095" y="1749803"/>
            <a:ext cx="0" cy="2605793"/>
          </a:xfrm>
          <a:prstGeom prst="line">
            <a:avLst/>
          </a:prstGeom>
          <a:ln>
            <a:solidFill>
              <a:schemeClr val="bg1">
                <a:lumMod val="65000"/>
              </a:schemeClr>
            </a:solidFill>
            <a:prstDash val="sysDot"/>
          </a:ln>
        </p:spPr>
        <p:style>
          <a:lnRef idx="2">
            <a:schemeClr val="accent1"/>
          </a:lnRef>
          <a:fillRef idx="0">
            <a:schemeClr val="accent1"/>
          </a:fillRef>
          <a:effectRef idx="1">
            <a:schemeClr val="accent1"/>
          </a:effectRef>
          <a:fontRef idx="minor">
            <a:schemeClr val="tx1"/>
          </a:fontRef>
        </p:style>
      </p:cxnSp>
      <p:graphicFrame>
        <p:nvGraphicFramePr>
          <p:cNvPr id="98" name="Graphique 97">
            <a:extLst>
              <a:ext uri="{FF2B5EF4-FFF2-40B4-BE49-F238E27FC236}">
                <a16:creationId xmlns:a16="http://schemas.microsoft.com/office/drawing/2014/main" id="{581CDF0C-C7C0-4D04-A5C3-D8F2251B4DB3}"/>
              </a:ext>
            </a:extLst>
          </p:cNvPr>
          <p:cNvGraphicFramePr/>
          <p:nvPr>
            <p:extLst/>
          </p:nvPr>
        </p:nvGraphicFramePr>
        <p:xfrm>
          <a:off x="4871561" y="2164976"/>
          <a:ext cx="1634549" cy="1775122"/>
        </p:xfrm>
        <a:graphic>
          <a:graphicData uri="http://schemas.openxmlformats.org/drawingml/2006/chart">
            <c:chart xmlns:c="http://schemas.openxmlformats.org/drawingml/2006/chart" xmlns:r="http://schemas.openxmlformats.org/officeDocument/2006/relationships" r:id="rId4"/>
          </a:graphicData>
        </a:graphic>
      </p:graphicFrame>
      <p:sp>
        <p:nvSpPr>
          <p:cNvPr id="99" name="ZoneTexte 98">
            <a:extLst>
              <a:ext uri="{FF2B5EF4-FFF2-40B4-BE49-F238E27FC236}">
                <a16:creationId xmlns:a16="http://schemas.microsoft.com/office/drawing/2014/main" id="{3D41CB42-5B4B-49BD-B69F-DDA77CDF5C74}"/>
              </a:ext>
            </a:extLst>
          </p:cNvPr>
          <p:cNvSpPr txBox="1"/>
          <p:nvPr/>
        </p:nvSpPr>
        <p:spPr>
          <a:xfrm rot="16200000">
            <a:off x="3809044" y="2877579"/>
            <a:ext cx="181339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Mortalité spécifique (95% CI)</a:t>
            </a:r>
          </a:p>
        </p:txBody>
      </p:sp>
      <p:sp>
        <p:nvSpPr>
          <p:cNvPr id="100" name="ZoneTexte 99">
            <a:extLst>
              <a:ext uri="{FF2B5EF4-FFF2-40B4-BE49-F238E27FC236}">
                <a16:creationId xmlns:a16="http://schemas.microsoft.com/office/drawing/2014/main" id="{7437EC41-5DCF-422E-BBE6-BA23A4BC2AEF}"/>
              </a:ext>
            </a:extLst>
          </p:cNvPr>
          <p:cNvSpPr txBox="1"/>
          <p:nvPr/>
        </p:nvSpPr>
        <p:spPr>
          <a:xfrm>
            <a:off x="6036389" y="3686732"/>
            <a:ext cx="43367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Years</a:t>
            </a:r>
          </a:p>
        </p:txBody>
      </p:sp>
      <p:sp>
        <p:nvSpPr>
          <p:cNvPr id="101" name="Forme libre : forme 100">
            <a:extLst>
              <a:ext uri="{FF2B5EF4-FFF2-40B4-BE49-F238E27FC236}">
                <a16:creationId xmlns:a16="http://schemas.microsoft.com/office/drawing/2014/main" id="{11EF8C76-1A1B-4243-841F-2BEDF83FCAE2}"/>
              </a:ext>
            </a:extLst>
          </p:cNvPr>
          <p:cNvSpPr/>
          <p:nvPr/>
        </p:nvSpPr>
        <p:spPr>
          <a:xfrm>
            <a:off x="5036906" y="2524874"/>
            <a:ext cx="1351051" cy="1189234"/>
          </a:xfrm>
          <a:custGeom>
            <a:avLst/>
            <a:gdLst>
              <a:gd name="connsiteX0" fmla="*/ 0 w 1351051"/>
              <a:gd name="connsiteY0" fmla="*/ 1189234 h 1189234"/>
              <a:gd name="connsiteX1" fmla="*/ 71919 w 1351051"/>
              <a:gd name="connsiteY1" fmla="*/ 1125020 h 1189234"/>
              <a:gd name="connsiteX2" fmla="*/ 138701 w 1351051"/>
              <a:gd name="connsiteY2" fmla="*/ 970908 h 1189234"/>
              <a:gd name="connsiteX3" fmla="*/ 208051 w 1351051"/>
              <a:gd name="connsiteY3" fmla="*/ 775699 h 1189234"/>
              <a:gd name="connsiteX4" fmla="*/ 264559 w 1351051"/>
              <a:gd name="connsiteY4" fmla="*/ 654978 h 1189234"/>
              <a:gd name="connsiteX5" fmla="*/ 341615 w 1351051"/>
              <a:gd name="connsiteY5" fmla="*/ 572784 h 1189234"/>
              <a:gd name="connsiteX6" fmla="*/ 408397 w 1351051"/>
              <a:gd name="connsiteY6" fmla="*/ 464906 h 1189234"/>
              <a:gd name="connsiteX7" fmla="*/ 480316 w 1351051"/>
              <a:gd name="connsiteY7" fmla="*/ 413535 h 1189234"/>
              <a:gd name="connsiteX8" fmla="*/ 544530 w 1351051"/>
              <a:gd name="connsiteY8" fmla="*/ 372438 h 1189234"/>
              <a:gd name="connsiteX9" fmla="*/ 611312 w 1351051"/>
              <a:gd name="connsiteY9" fmla="*/ 326205 h 1189234"/>
              <a:gd name="connsiteX10" fmla="*/ 693505 w 1351051"/>
              <a:gd name="connsiteY10" fmla="*/ 259423 h 1189234"/>
              <a:gd name="connsiteX11" fmla="*/ 739739 w 1351051"/>
              <a:gd name="connsiteY11" fmla="*/ 215757 h 1189234"/>
              <a:gd name="connsiteX12" fmla="*/ 803952 w 1351051"/>
              <a:gd name="connsiteY12" fmla="*/ 151544 h 1189234"/>
              <a:gd name="connsiteX13" fmla="*/ 878440 w 1351051"/>
              <a:gd name="connsiteY13" fmla="*/ 113016 h 1189234"/>
              <a:gd name="connsiteX14" fmla="*/ 970907 w 1351051"/>
              <a:gd name="connsiteY14" fmla="*/ 95036 h 1189234"/>
              <a:gd name="connsiteX15" fmla="*/ 1073649 w 1351051"/>
              <a:gd name="connsiteY15" fmla="*/ 71919 h 1189234"/>
              <a:gd name="connsiteX16" fmla="*/ 1143000 w 1351051"/>
              <a:gd name="connsiteY16" fmla="*/ 43665 h 1189234"/>
              <a:gd name="connsiteX17" fmla="*/ 1222624 w 1351051"/>
              <a:gd name="connsiteY17" fmla="*/ 35960 h 1189234"/>
              <a:gd name="connsiteX18" fmla="*/ 1281701 w 1351051"/>
              <a:gd name="connsiteY18" fmla="*/ 23117 h 1189234"/>
              <a:gd name="connsiteX19" fmla="*/ 1351051 w 1351051"/>
              <a:gd name="connsiteY19" fmla="*/ 0 h 118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1051" h="1189234">
                <a:moveTo>
                  <a:pt x="0" y="1189234"/>
                </a:moveTo>
                <a:lnTo>
                  <a:pt x="71919" y="1125020"/>
                </a:lnTo>
                <a:lnTo>
                  <a:pt x="138701" y="970908"/>
                </a:lnTo>
                <a:lnTo>
                  <a:pt x="208051" y="775699"/>
                </a:lnTo>
                <a:lnTo>
                  <a:pt x="264559" y="654978"/>
                </a:lnTo>
                <a:lnTo>
                  <a:pt x="341615" y="572784"/>
                </a:lnTo>
                <a:lnTo>
                  <a:pt x="408397" y="464906"/>
                </a:lnTo>
                <a:lnTo>
                  <a:pt x="480316" y="413535"/>
                </a:lnTo>
                <a:lnTo>
                  <a:pt x="544530" y="372438"/>
                </a:lnTo>
                <a:lnTo>
                  <a:pt x="611312" y="326205"/>
                </a:lnTo>
                <a:lnTo>
                  <a:pt x="693505" y="259423"/>
                </a:lnTo>
                <a:lnTo>
                  <a:pt x="739739" y="215757"/>
                </a:lnTo>
                <a:lnTo>
                  <a:pt x="803952" y="151544"/>
                </a:lnTo>
                <a:lnTo>
                  <a:pt x="878440" y="113016"/>
                </a:lnTo>
                <a:lnTo>
                  <a:pt x="970907" y="95036"/>
                </a:lnTo>
                <a:lnTo>
                  <a:pt x="1073649" y="71919"/>
                </a:lnTo>
                <a:lnTo>
                  <a:pt x="1143000" y="43665"/>
                </a:lnTo>
                <a:lnTo>
                  <a:pt x="1222624" y="35960"/>
                </a:lnTo>
                <a:lnTo>
                  <a:pt x="1281701" y="23117"/>
                </a:lnTo>
                <a:lnTo>
                  <a:pt x="1351051" y="0"/>
                </a:lnTo>
              </a:path>
            </a:pathLst>
          </a:custGeom>
          <a:noFill/>
          <a:ln w="12700"/>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3" name="Ellipse 102">
            <a:extLst>
              <a:ext uri="{FF2B5EF4-FFF2-40B4-BE49-F238E27FC236}">
                <a16:creationId xmlns:a16="http://schemas.microsoft.com/office/drawing/2014/main" id="{BF60E539-1091-4608-8497-0929A82A7E0C}"/>
              </a:ext>
            </a:extLst>
          </p:cNvPr>
          <p:cNvSpPr/>
          <p:nvPr/>
        </p:nvSpPr>
        <p:spPr>
          <a:xfrm>
            <a:off x="5081844" y="362572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4" name="Ellipse 103">
            <a:extLst>
              <a:ext uri="{FF2B5EF4-FFF2-40B4-BE49-F238E27FC236}">
                <a16:creationId xmlns:a16="http://schemas.microsoft.com/office/drawing/2014/main" id="{8DCFFAC5-BE5D-4618-87AA-4AED85D13C13}"/>
              </a:ext>
            </a:extLst>
          </p:cNvPr>
          <p:cNvSpPr/>
          <p:nvPr/>
        </p:nvSpPr>
        <p:spPr>
          <a:xfrm>
            <a:off x="5156332" y="3481683"/>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5" name="Ellipse 104">
            <a:extLst>
              <a:ext uri="{FF2B5EF4-FFF2-40B4-BE49-F238E27FC236}">
                <a16:creationId xmlns:a16="http://schemas.microsoft.com/office/drawing/2014/main" id="{F4928479-5DE7-43DF-96C3-D5F98174BB54}"/>
              </a:ext>
            </a:extLst>
          </p:cNvPr>
          <p:cNvSpPr/>
          <p:nvPr/>
        </p:nvSpPr>
        <p:spPr>
          <a:xfrm>
            <a:off x="5156332" y="3428676"/>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6" name="Ellipse 105">
            <a:extLst>
              <a:ext uri="{FF2B5EF4-FFF2-40B4-BE49-F238E27FC236}">
                <a16:creationId xmlns:a16="http://schemas.microsoft.com/office/drawing/2014/main" id="{39BE4381-C460-4FE1-A5D2-40F32C3A5408}"/>
              </a:ext>
            </a:extLst>
          </p:cNvPr>
          <p:cNvSpPr/>
          <p:nvPr/>
        </p:nvSpPr>
        <p:spPr>
          <a:xfrm>
            <a:off x="5220545" y="328646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7" name="Ellipse 106">
            <a:extLst>
              <a:ext uri="{FF2B5EF4-FFF2-40B4-BE49-F238E27FC236}">
                <a16:creationId xmlns:a16="http://schemas.microsoft.com/office/drawing/2014/main" id="{9DC038AE-0D8A-46BE-94EC-0B8604AF6038}"/>
              </a:ext>
            </a:extLst>
          </p:cNvPr>
          <p:cNvSpPr/>
          <p:nvPr/>
        </p:nvSpPr>
        <p:spPr>
          <a:xfrm>
            <a:off x="5292464" y="3169205"/>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8" name="Ellipse 107">
            <a:extLst>
              <a:ext uri="{FF2B5EF4-FFF2-40B4-BE49-F238E27FC236}">
                <a16:creationId xmlns:a16="http://schemas.microsoft.com/office/drawing/2014/main" id="{68860547-C8B1-4ABA-9E5C-E6E2A901E87C}"/>
              </a:ext>
            </a:extLst>
          </p:cNvPr>
          <p:cNvSpPr/>
          <p:nvPr/>
        </p:nvSpPr>
        <p:spPr>
          <a:xfrm>
            <a:off x="5356678" y="307776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09" name="Ellipse 108">
            <a:extLst>
              <a:ext uri="{FF2B5EF4-FFF2-40B4-BE49-F238E27FC236}">
                <a16:creationId xmlns:a16="http://schemas.microsoft.com/office/drawing/2014/main" id="{B11D701E-8CA5-494D-8233-B764C013E872}"/>
              </a:ext>
            </a:extLst>
          </p:cNvPr>
          <p:cNvSpPr/>
          <p:nvPr/>
        </p:nvSpPr>
        <p:spPr>
          <a:xfrm>
            <a:off x="5421820" y="297018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0" name="Ellipse 109">
            <a:extLst>
              <a:ext uri="{FF2B5EF4-FFF2-40B4-BE49-F238E27FC236}">
                <a16:creationId xmlns:a16="http://schemas.microsoft.com/office/drawing/2014/main" id="{06BE5893-38E0-4EF2-BD56-DE8104EBA154}"/>
              </a:ext>
            </a:extLst>
          </p:cNvPr>
          <p:cNvSpPr/>
          <p:nvPr/>
        </p:nvSpPr>
        <p:spPr>
          <a:xfrm>
            <a:off x="5494200" y="291831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1" name="Ellipse 110">
            <a:extLst>
              <a:ext uri="{FF2B5EF4-FFF2-40B4-BE49-F238E27FC236}">
                <a16:creationId xmlns:a16="http://schemas.microsoft.com/office/drawing/2014/main" id="{44C17CA1-B3CE-483C-85C6-C1909D04BCBB}"/>
              </a:ext>
            </a:extLst>
          </p:cNvPr>
          <p:cNvSpPr/>
          <p:nvPr/>
        </p:nvSpPr>
        <p:spPr>
          <a:xfrm>
            <a:off x="5561755" y="2877097"/>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2" name="Ellipse 111">
            <a:extLst>
              <a:ext uri="{FF2B5EF4-FFF2-40B4-BE49-F238E27FC236}">
                <a16:creationId xmlns:a16="http://schemas.microsoft.com/office/drawing/2014/main" id="{399D6188-BE24-4189-9796-295605A45AB0}"/>
              </a:ext>
            </a:extLst>
          </p:cNvPr>
          <p:cNvSpPr/>
          <p:nvPr/>
        </p:nvSpPr>
        <p:spPr>
          <a:xfrm>
            <a:off x="5561755" y="2854237"/>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3" name="Ellipse 112">
            <a:extLst>
              <a:ext uri="{FF2B5EF4-FFF2-40B4-BE49-F238E27FC236}">
                <a16:creationId xmlns:a16="http://schemas.microsoft.com/office/drawing/2014/main" id="{D7544819-488F-498D-B967-948B27407821}"/>
              </a:ext>
            </a:extLst>
          </p:cNvPr>
          <p:cNvSpPr/>
          <p:nvPr/>
        </p:nvSpPr>
        <p:spPr>
          <a:xfrm>
            <a:off x="5631722" y="2824342"/>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4" name="Ellipse 113">
            <a:extLst>
              <a:ext uri="{FF2B5EF4-FFF2-40B4-BE49-F238E27FC236}">
                <a16:creationId xmlns:a16="http://schemas.microsoft.com/office/drawing/2014/main" id="{360CA1EF-83DC-4B0D-B522-DAFFC7AC3628}"/>
              </a:ext>
            </a:extLst>
          </p:cNvPr>
          <p:cNvSpPr/>
          <p:nvPr/>
        </p:nvSpPr>
        <p:spPr>
          <a:xfrm>
            <a:off x="5631722" y="2797730"/>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5" name="Ellipse 114">
            <a:extLst>
              <a:ext uri="{FF2B5EF4-FFF2-40B4-BE49-F238E27FC236}">
                <a16:creationId xmlns:a16="http://schemas.microsoft.com/office/drawing/2014/main" id="{0603D29F-3F06-47AD-BA18-1130CECE4632}"/>
              </a:ext>
            </a:extLst>
          </p:cNvPr>
          <p:cNvSpPr/>
          <p:nvPr/>
        </p:nvSpPr>
        <p:spPr>
          <a:xfrm>
            <a:off x="5696864" y="277492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6" name="Ellipse 115">
            <a:extLst>
              <a:ext uri="{FF2B5EF4-FFF2-40B4-BE49-F238E27FC236}">
                <a16:creationId xmlns:a16="http://schemas.microsoft.com/office/drawing/2014/main" id="{DE94CD6F-BBD8-48AB-A970-988DFD729482}"/>
              </a:ext>
            </a:extLst>
          </p:cNvPr>
          <p:cNvSpPr/>
          <p:nvPr/>
        </p:nvSpPr>
        <p:spPr>
          <a:xfrm>
            <a:off x="5696864" y="2758176"/>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7" name="Ellipse 116">
            <a:extLst>
              <a:ext uri="{FF2B5EF4-FFF2-40B4-BE49-F238E27FC236}">
                <a16:creationId xmlns:a16="http://schemas.microsoft.com/office/drawing/2014/main" id="{45209C27-1DB1-43FC-8598-6A9ED5CB0D41}"/>
              </a:ext>
            </a:extLst>
          </p:cNvPr>
          <p:cNvSpPr/>
          <p:nvPr/>
        </p:nvSpPr>
        <p:spPr>
          <a:xfrm>
            <a:off x="5746918" y="272063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8" name="Ellipse 117">
            <a:extLst>
              <a:ext uri="{FF2B5EF4-FFF2-40B4-BE49-F238E27FC236}">
                <a16:creationId xmlns:a16="http://schemas.microsoft.com/office/drawing/2014/main" id="{091D7965-4550-4B96-AB92-B1FAE9561F7D}"/>
              </a:ext>
            </a:extLst>
          </p:cNvPr>
          <p:cNvSpPr/>
          <p:nvPr/>
        </p:nvSpPr>
        <p:spPr>
          <a:xfrm>
            <a:off x="5822757" y="2650150"/>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19" name="Ellipse 118">
            <a:extLst>
              <a:ext uri="{FF2B5EF4-FFF2-40B4-BE49-F238E27FC236}">
                <a16:creationId xmlns:a16="http://schemas.microsoft.com/office/drawing/2014/main" id="{3D6FB63D-B71D-46B4-9456-FD0479CD9B6C}"/>
              </a:ext>
            </a:extLst>
          </p:cNvPr>
          <p:cNvSpPr/>
          <p:nvPr/>
        </p:nvSpPr>
        <p:spPr>
          <a:xfrm>
            <a:off x="5822757" y="2686944"/>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0" name="Ellipse 119">
            <a:extLst>
              <a:ext uri="{FF2B5EF4-FFF2-40B4-BE49-F238E27FC236}">
                <a16:creationId xmlns:a16="http://schemas.microsoft.com/office/drawing/2014/main" id="{3A473EDA-D3CF-4960-996D-FC5CD65B22B5}"/>
              </a:ext>
            </a:extLst>
          </p:cNvPr>
          <p:cNvSpPr/>
          <p:nvPr/>
        </p:nvSpPr>
        <p:spPr>
          <a:xfrm>
            <a:off x="5889929" y="2660793"/>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1" name="Ellipse 120">
            <a:extLst>
              <a:ext uri="{FF2B5EF4-FFF2-40B4-BE49-F238E27FC236}">
                <a16:creationId xmlns:a16="http://schemas.microsoft.com/office/drawing/2014/main" id="{E904E956-A6A5-4A91-B1A8-D19C4890E785}"/>
              </a:ext>
            </a:extLst>
          </p:cNvPr>
          <p:cNvSpPr/>
          <p:nvPr/>
        </p:nvSpPr>
        <p:spPr>
          <a:xfrm>
            <a:off x="5889929" y="2619301"/>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2" name="Ellipse 121">
            <a:extLst>
              <a:ext uri="{FF2B5EF4-FFF2-40B4-BE49-F238E27FC236}">
                <a16:creationId xmlns:a16="http://schemas.microsoft.com/office/drawing/2014/main" id="{23FE9C0F-0FA5-46DF-B4EE-08648196DD0E}"/>
              </a:ext>
            </a:extLst>
          </p:cNvPr>
          <p:cNvSpPr/>
          <p:nvPr/>
        </p:nvSpPr>
        <p:spPr>
          <a:xfrm>
            <a:off x="5952767" y="2603841"/>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3" name="Ellipse 122">
            <a:extLst>
              <a:ext uri="{FF2B5EF4-FFF2-40B4-BE49-F238E27FC236}">
                <a16:creationId xmlns:a16="http://schemas.microsoft.com/office/drawing/2014/main" id="{435B3EDD-C158-4D13-9774-1D95D11D48E8}"/>
              </a:ext>
            </a:extLst>
          </p:cNvPr>
          <p:cNvSpPr/>
          <p:nvPr/>
        </p:nvSpPr>
        <p:spPr>
          <a:xfrm>
            <a:off x="5952767" y="2635376"/>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4" name="Ellipse 123">
            <a:extLst>
              <a:ext uri="{FF2B5EF4-FFF2-40B4-BE49-F238E27FC236}">
                <a16:creationId xmlns:a16="http://schemas.microsoft.com/office/drawing/2014/main" id="{1452F91A-28DE-492C-8CCA-13CC47645340}"/>
              </a:ext>
            </a:extLst>
          </p:cNvPr>
          <p:cNvSpPr/>
          <p:nvPr/>
        </p:nvSpPr>
        <p:spPr>
          <a:xfrm>
            <a:off x="6013529" y="2581678"/>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5" name="Ellipse 124">
            <a:extLst>
              <a:ext uri="{FF2B5EF4-FFF2-40B4-BE49-F238E27FC236}">
                <a16:creationId xmlns:a16="http://schemas.microsoft.com/office/drawing/2014/main" id="{5A6B79C5-BDCA-41E6-821B-370139B9A632}"/>
              </a:ext>
            </a:extLst>
          </p:cNvPr>
          <p:cNvSpPr/>
          <p:nvPr/>
        </p:nvSpPr>
        <p:spPr>
          <a:xfrm>
            <a:off x="6013529" y="2617202"/>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6" name="Ellipse 125">
            <a:extLst>
              <a:ext uri="{FF2B5EF4-FFF2-40B4-BE49-F238E27FC236}">
                <a16:creationId xmlns:a16="http://schemas.microsoft.com/office/drawing/2014/main" id="{54018289-D23B-41F2-8D6A-E0129F6857EE}"/>
              </a:ext>
            </a:extLst>
          </p:cNvPr>
          <p:cNvSpPr/>
          <p:nvPr/>
        </p:nvSpPr>
        <p:spPr>
          <a:xfrm>
            <a:off x="6087201" y="2577232"/>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7" name="Ellipse 126">
            <a:extLst>
              <a:ext uri="{FF2B5EF4-FFF2-40B4-BE49-F238E27FC236}">
                <a16:creationId xmlns:a16="http://schemas.microsoft.com/office/drawing/2014/main" id="{561A19A0-678B-4192-9D2D-65C442E48207}"/>
              </a:ext>
            </a:extLst>
          </p:cNvPr>
          <p:cNvSpPr/>
          <p:nvPr/>
        </p:nvSpPr>
        <p:spPr>
          <a:xfrm>
            <a:off x="6152206" y="2554835"/>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8" name="Ellipse 127">
            <a:extLst>
              <a:ext uri="{FF2B5EF4-FFF2-40B4-BE49-F238E27FC236}">
                <a16:creationId xmlns:a16="http://schemas.microsoft.com/office/drawing/2014/main" id="{FFD622DE-CA4E-49A2-B161-829828EFCD94}"/>
              </a:ext>
            </a:extLst>
          </p:cNvPr>
          <p:cNvSpPr/>
          <p:nvPr/>
        </p:nvSpPr>
        <p:spPr>
          <a:xfrm>
            <a:off x="6221544" y="2510630"/>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29" name="Ellipse 128">
            <a:extLst>
              <a:ext uri="{FF2B5EF4-FFF2-40B4-BE49-F238E27FC236}">
                <a16:creationId xmlns:a16="http://schemas.microsoft.com/office/drawing/2014/main" id="{86B477ED-883E-41E0-B0CA-C0AE3B66B7AF}"/>
              </a:ext>
            </a:extLst>
          </p:cNvPr>
          <p:cNvSpPr/>
          <p:nvPr/>
        </p:nvSpPr>
        <p:spPr>
          <a:xfrm>
            <a:off x="6221544" y="254259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0" name="Ellipse 129">
            <a:extLst>
              <a:ext uri="{FF2B5EF4-FFF2-40B4-BE49-F238E27FC236}">
                <a16:creationId xmlns:a16="http://schemas.microsoft.com/office/drawing/2014/main" id="{A9AC3F3E-FFA4-49D9-88CA-C850E1B4276E}"/>
              </a:ext>
            </a:extLst>
          </p:cNvPr>
          <p:cNvSpPr/>
          <p:nvPr/>
        </p:nvSpPr>
        <p:spPr>
          <a:xfrm>
            <a:off x="6290882" y="2527258"/>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1" name="Ellipse 130">
            <a:extLst>
              <a:ext uri="{FF2B5EF4-FFF2-40B4-BE49-F238E27FC236}">
                <a16:creationId xmlns:a16="http://schemas.microsoft.com/office/drawing/2014/main" id="{2880A7A1-7DB2-4707-B057-F542AB84244D}"/>
              </a:ext>
            </a:extLst>
          </p:cNvPr>
          <p:cNvSpPr/>
          <p:nvPr/>
        </p:nvSpPr>
        <p:spPr>
          <a:xfrm>
            <a:off x="6290882" y="2505587"/>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2" name="Ellipse 131">
            <a:extLst>
              <a:ext uri="{FF2B5EF4-FFF2-40B4-BE49-F238E27FC236}">
                <a16:creationId xmlns:a16="http://schemas.microsoft.com/office/drawing/2014/main" id="{442132E5-308C-491E-9F69-0264C86754EC}"/>
              </a:ext>
            </a:extLst>
          </p:cNvPr>
          <p:cNvSpPr/>
          <p:nvPr/>
        </p:nvSpPr>
        <p:spPr>
          <a:xfrm>
            <a:off x="6357392" y="2503209"/>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3" name="Ellipse 132">
            <a:extLst>
              <a:ext uri="{FF2B5EF4-FFF2-40B4-BE49-F238E27FC236}">
                <a16:creationId xmlns:a16="http://schemas.microsoft.com/office/drawing/2014/main" id="{0C8CB751-EED7-4FDD-AD79-D5A8E5DFBD55}"/>
              </a:ext>
            </a:extLst>
          </p:cNvPr>
          <p:cNvSpPr/>
          <p:nvPr/>
        </p:nvSpPr>
        <p:spPr>
          <a:xfrm>
            <a:off x="6357392" y="2481538"/>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graphicFrame>
        <p:nvGraphicFramePr>
          <p:cNvPr id="135" name="Graphique 134">
            <a:extLst>
              <a:ext uri="{FF2B5EF4-FFF2-40B4-BE49-F238E27FC236}">
                <a16:creationId xmlns:a16="http://schemas.microsoft.com/office/drawing/2014/main" id="{00A9EE0B-C778-4E03-A8B6-9DD41AA3D42C}"/>
              </a:ext>
            </a:extLst>
          </p:cNvPr>
          <p:cNvGraphicFramePr/>
          <p:nvPr>
            <p:extLst/>
          </p:nvPr>
        </p:nvGraphicFramePr>
        <p:xfrm>
          <a:off x="7025346" y="2164976"/>
          <a:ext cx="1634549" cy="1775122"/>
        </p:xfrm>
        <a:graphic>
          <a:graphicData uri="http://schemas.openxmlformats.org/drawingml/2006/chart">
            <c:chart xmlns:c="http://schemas.openxmlformats.org/drawingml/2006/chart" xmlns:r="http://schemas.openxmlformats.org/officeDocument/2006/relationships" r:id="rId5"/>
          </a:graphicData>
        </a:graphic>
      </p:graphicFrame>
      <p:sp>
        <p:nvSpPr>
          <p:cNvPr id="136" name="ZoneTexte 135">
            <a:extLst>
              <a:ext uri="{FF2B5EF4-FFF2-40B4-BE49-F238E27FC236}">
                <a16:creationId xmlns:a16="http://schemas.microsoft.com/office/drawing/2014/main" id="{136E4062-10D9-4E4E-9628-D22A0FF18CF5}"/>
              </a:ext>
            </a:extLst>
          </p:cNvPr>
          <p:cNvSpPr txBox="1"/>
          <p:nvPr/>
        </p:nvSpPr>
        <p:spPr>
          <a:xfrm>
            <a:off x="8500030" y="3686732"/>
            <a:ext cx="43367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Years</a:t>
            </a:r>
          </a:p>
        </p:txBody>
      </p:sp>
      <p:sp>
        <p:nvSpPr>
          <p:cNvPr id="137" name="Forme libre : forme 136">
            <a:extLst>
              <a:ext uri="{FF2B5EF4-FFF2-40B4-BE49-F238E27FC236}">
                <a16:creationId xmlns:a16="http://schemas.microsoft.com/office/drawing/2014/main" id="{0283779A-7219-40B6-835C-D22D88BD68C3}"/>
              </a:ext>
            </a:extLst>
          </p:cNvPr>
          <p:cNvSpPr/>
          <p:nvPr/>
        </p:nvSpPr>
        <p:spPr>
          <a:xfrm>
            <a:off x="7194436" y="3287073"/>
            <a:ext cx="689050" cy="422531"/>
          </a:xfrm>
          <a:custGeom>
            <a:avLst/>
            <a:gdLst>
              <a:gd name="connsiteX0" fmla="*/ 0 w 689050"/>
              <a:gd name="connsiteY0" fmla="*/ 422531 h 422531"/>
              <a:gd name="connsiteX1" fmla="*/ 62838 w 689050"/>
              <a:gd name="connsiteY1" fmla="*/ 392195 h 422531"/>
              <a:gd name="connsiteX2" fmla="*/ 125676 w 689050"/>
              <a:gd name="connsiteY2" fmla="*/ 346692 h 422531"/>
              <a:gd name="connsiteX3" fmla="*/ 195014 w 689050"/>
              <a:gd name="connsiteY3" fmla="*/ 292521 h 422531"/>
              <a:gd name="connsiteX4" fmla="*/ 270853 w 689050"/>
              <a:gd name="connsiteY4" fmla="*/ 240518 h 422531"/>
              <a:gd name="connsiteX5" fmla="*/ 346692 w 689050"/>
              <a:gd name="connsiteY5" fmla="*/ 190681 h 422531"/>
              <a:gd name="connsiteX6" fmla="*/ 400862 w 689050"/>
              <a:gd name="connsiteY6" fmla="*/ 138677 h 422531"/>
              <a:gd name="connsiteX7" fmla="*/ 476701 w 689050"/>
              <a:gd name="connsiteY7" fmla="*/ 93173 h 422531"/>
              <a:gd name="connsiteX8" fmla="*/ 537372 w 689050"/>
              <a:gd name="connsiteY8" fmla="*/ 58504 h 422531"/>
              <a:gd name="connsiteX9" fmla="*/ 602377 w 689050"/>
              <a:gd name="connsiteY9" fmla="*/ 28169 h 422531"/>
              <a:gd name="connsiteX10" fmla="*/ 689050 w 689050"/>
              <a:gd name="connsiteY10" fmla="*/ 0 h 42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9050" h="422531">
                <a:moveTo>
                  <a:pt x="0" y="422531"/>
                </a:moveTo>
                <a:lnTo>
                  <a:pt x="62838" y="392195"/>
                </a:lnTo>
                <a:lnTo>
                  <a:pt x="125676" y="346692"/>
                </a:lnTo>
                <a:lnTo>
                  <a:pt x="195014" y="292521"/>
                </a:lnTo>
                <a:lnTo>
                  <a:pt x="270853" y="240518"/>
                </a:lnTo>
                <a:lnTo>
                  <a:pt x="346692" y="190681"/>
                </a:lnTo>
                <a:lnTo>
                  <a:pt x="400862" y="138677"/>
                </a:lnTo>
                <a:lnTo>
                  <a:pt x="476701" y="93173"/>
                </a:lnTo>
                <a:lnTo>
                  <a:pt x="537372" y="58504"/>
                </a:lnTo>
                <a:lnTo>
                  <a:pt x="602377" y="28169"/>
                </a:lnTo>
                <a:lnTo>
                  <a:pt x="689050"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8" name="Forme libre : forme 137">
            <a:extLst>
              <a:ext uri="{FF2B5EF4-FFF2-40B4-BE49-F238E27FC236}">
                <a16:creationId xmlns:a16="http://schemas.microsoft.com/office/drawing/2014/main" id="{A5575197-F403-4C18-BB01-AC69D77ADDE5}"/>
              </a:ext>
            </a:extLst>
          </p:cNvPr>
          <p:cNvSpPr/>
          <p:nvPr/>
        </p:nvSpPr>
        <p:spPr>
          <a:xfrm>
            <a:off x="7192269" y="3219901"/>
            <a:ext cx="678216" cy="485369"/>
          </a:xfrm>
          <a:custGeom>
            <a:avLst/>
            <a:gdLst>
              <a:gd name="connsiteX0" fmla="*/ 0 w 678216"/>
              <a:gd name="connsiteY0" fmla="*/ 485369 h 485369"/>
              <a:gd name="connsiteX1" fmla="*/ 93174 w 678216"/>
              <a:gd name="connsiteY1" fmla="*/ 439866 h 485369"/>
              <a:gd name="connsiteX2" fmla="*/ 197181 w 678216"/>
              <a:gd name="connsiteY2" fmla="*/ 331525 h 485369"/>
              <a:gd name="connsiteX3" fmla="*/ 270853 w 678216"/>
              <a:gd name="connsiteY3" fmla="*/ 257853 h 485369"/>
              <a:gd name="connsiteX4" fmla="*/ 335858 w 678216"/>
              <a:gd name="connsiteY4" fmla="*/ 195015 h 485369"/>
              <a:gd name="connsiteX5" fmla="*/ 413864 w 678216"/>
              <a:gd name="connsiteY5" fmla="*/ 138677 h 485369"/>
              <a:gd name="connsiteX6" fmla="*/ 470201 w 678216"/>
              <a:gd name="connsiteY6" fmla="*/ 95341 h 485369"/>
              <a:gd name="connsiteX7" fmla="*/ 530872 w 678216"/>
              <a:gd name="connsiteY7" fmla="*/ 62838 h 485369"/>
              <a:gd name="connsiteX8" fmla="*/ 611045 w 678216"/>
              <a:gd name="connsiteY8" fmla="*/ 26002 h 485369"/>
              <a:gd name="connsiteX9" fmla="*/ 678216 w 678216"/>
              <a:gd name="connsiteY9" fmla="*/ 0 h 48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16" h="485369">
                <a:moveTo>
                  <a:pt x="0" y="485369"/>
                </a:moveTo>
                <a:lnTo>
                  <a:pt x="93174" y="439866"/>
                </a:lnTo>
                <a:lnTo>
                  <a:pt x="197181" y="331525"/>
                </a:lnTo>
                <a:lnTo>
                  <a:pt x="270853" y="257853"/>
                </a:lnTo>
                <a:lnTo>
                  <a:pt x="335858" y="195015"/>
                </a:lnTo>
                <a:lnTo>
                  <a:pt x="413864" y="138677"/>
                </a:lnTo>
                <a:lnTo>
                  <a:pt x="470201" y="95341"/>
                </a:lnTo>
                <a:lnTo>
                  <a:pt x="530872" y="62838"/>
                </a:lnTo>
                <a:lnTo>
                  <a:pt x="611045" y="26002"/>
                </a:lnTo>
                <a:lnTo>
                  <a:pt x="678216" y="0"/>
                </a:lnTo>
              </a:path>
            </a:pathLst>
          </a:custGeom>
          <a:noFill/>
          <a:ln w="12700"/>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39" name="Ellipse 138">
            <a:extLst>
              <a:ext uri="{FF2B5EF4-FFF2-40B4-BE49-F238E27FC236}">
                <a16:creationId xmlns:a16="http://schemas.microsoft.com/office/drawing/2014/main" id="{8E03EFDC-81F3-462D-9551-54F1688FC37E}"/>
              </a:ext>
            </a:extLst>
          </p:cNvPr>
          <p:cNvSpPr/>
          <p:nvPr/>
        </p:nvSpPr>
        <p:spPr>
          <a:xfrm>
            <a:off x="7171576" y="368097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0" name="Ellipse 139">
            <a:extLst>
              <a:ext uri="{FF2B5EF4-FFF2-40B4-BE49-F238E27FC236}">
                <a16:creationId xmlns:a16="http://schemas.microsoft.com/office/drawing/2014/main" id="{52134004-5779-4CE2-955C-3FB9EF109E18}"/>
              </a:ext>
            </a:extLst>
          </p:cNvPr>
          <p:cNvSpPr/>
          <p:nvPr/>
        </p:nvSpPr>
        <p:spPr>
          <a:xfrm>
            <a:off x="7238747" y="3648584"/>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1" name="Ellipse 140">
            <a:extLst>
              <a:ext uri="{FF2B5EF4-FFF2-40B4-BE49-F238E27FC236}">
                <a16:creationId xmlns:a16="http://schemas.microsoft.com/office/drawing/2014/main" id="{2B71673B-7C95-4F51-B148-FCA2A93E3286}"/>
              </a:ext>
            </a:extLst>
          </p:cNvPr>
          <p:cNvSpPr/>
          <p:nvPr/>
        </p:nvSpPr>
        <p:spPr>
          <a:xfrm>
            <a:off x="7303752" y="3588672"/>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2" name="Ellipse 141">
            <a:extLst>
              <a:ext uri="{FF2B5EF4-FFF2-40B4-BE49-F238E27FC236}">
                <a16:creationId xmlns:a16="http://schemas.microsoft.com/office/drawing/2014/main" id="{28285E39-033A-4E37-A450-46751F174AF1}"/>
              </a:ext>
            </a:extLst>
          </p:cNvPr>
          <p:cNvSpPr/>
          <p:nvPr/>
        </p:nvSpPr>
        <p:spPr>
          <a:xfrm>
            <a:off x="7303752" y="3602864"/>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3" name="Ellipse 142">
            <a:extLst>
              <a:ext uri="{FF2B5EF4-FFF2-40B4-BE49-F238E27FC236}">
                <a16:creationId xmlns:a16="http://schemas.microsoft.com/office/drawing/2014/main" id="{DD5D7485-571B-430C-A1C8-0DF7EA844CD8}"/>
              </a:ext>
            </a:extLst>
          </p:cNvPr>
          <p:cNvSpPr/>
          <p:nvPr/>
        </p:nvSpPr>
        <p:spPr>
          <a:xfrm>
            <a:off x="7379591" y="3557144"/>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4" name="Ellipse 143">
            <a:extLst>
              <a:ext uri="{FF2B5EF4-FFF2-40B4-BE49-F238E27FC236}">
                <a16:creationId xmlns:a16="http://schemas.microsoft.com/office/drawing/2014/main" id="{DEDA0F31-F1C9-4C91-8AE2-18375691A7B2}"/>
              </a:ext>
            </a:extLst>
          </p:cNvPr>
          <p:cNvSpPr/>
          <p:nvPr/>
        </p:nvSpPr>
        <p:spPr>
          <a:xfrm>
            <a:off x="7379591" y="3527403"/>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5" name="Ellipse 144">
            <a:extLst>
              <a:ext uri="{FF2B5EF4-FFF2-40B4-BE49-F238E27FC236}">
                <a16:creationId xmlns:a16="http://schemas.microsoft.com/office/drawing/2014/main" id="{79B4098B-F0D5-46D9-BA4A-9EFCE05B7D5D}"/>
              </a:ext>
            </a:extLst>
          </p:cNvPr>
          <p:cNvSpPr/>
          <p:nvPr/>
        </p:nvSpPr>
        <p:spPr>
          <a:xfrm>
            <a:off x="7448929" y="3494846"/>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6" name="Ellipse 145">
            <a:extLst>
              <a:ext uri="{FF2B5EF4-FFF2-40B4-BE49-F238E27FC236}">
                <a16:creationId xmlns:a16="http://schemas.microsoft.com/office/drawing/2014/main" id="{79F5DBBD-068E-4AD4-9FA3-C5A5BE8D4794}"/>
              </a:ext>
            </a:extLst>
          </p:cNvPr>
          <p:cNvSpPr/>
          <p:nvPr/>
        </p:nvSpPr>
        <p:spPr>
          <a:xfrm>
            <a:off x="7448929" y="344912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7" name="Ellipse 146">
            <a:extLst>
              <a:ext uri="{FF2B5EF4-FFF2-40B4-BE49-F238E27FC236}">
                <a16:creationId xmlns:a16="http://schemas.microsoft.com/office/drawing/2014/main" id="{F1887066-F4AA-4E10-B8D4-6872DAD01565}"/>
              </a:ext>
            </a:extLst>
          </p:cNvPr>
          <p:cNvSpPr/>
          <p:nvPr/>
        </p:nvSpPr>
        <p:spPr>
          <a:xfrm>
            <a:off x="7508841" y="3458359"/>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8" name="Ellipse 147">
            <a:extLst>
              <a:ext uri="{FF2B5EF4-FFF2-40B4-BE49-F238E27FC236}">
                <a16:creationId xmlns:a16="http://schemas.microsoft.com/office/drawing/2014/main" id="{B8A6498E-8CF5-4636-A030-5C4578115CEF}"/>
              </a:ext>
            </a:extLst>
          </p:cNvPr>
          <p:cNvSpPr/>
          <p:nvPr/>
        </p:nvSpPr>
        <p:spPr>
          <a:xfrm>
            <a:off x="7508841" y="339338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49" name="Ellipse 148">
            <a:extLst>
              <a:ext uri="{FF2B5EF4-FFF2-40B4-BE49-F238E27FC236}">
                <a16:creationId xmlns:a16="http://schemas.microsoft.com/office/drawing/2014/main" id="{43152A60-4CAB-4DF7-869A-33262EF8F712}"/>
              </a:ext>
            </a:extLst>
          </p:cNvPr>
          <p:cNvSpPr/>
          <p:nvPr/>
        </p:nvSpPr>
        <p:spPr>
          <a:xfrm>
            <a:off x="7578179" y="3403774"/>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0" name="Ellipse 149">
            <a:extLst>
              <a:ext uri="{FF2B5EF4-FFF2-40B4-BE49-F238E27FC236}">
                <a16:creationId xmlns:a16="http://schemas.microsoft.com/office/drawing/2014/main" id="{FB7AA7F0-65D6-442D-A07E-5D369A067F26}"/>
              </a:ext>
            </a:extLst>
          </p:cNvPr>
          <p:cNvSpPr/>
          <p:nvPr/>
        </p:nvSpPr>
        <p:spPr>
          <a:xfrm>
            <a:off x="7578179" y="3338801"/>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1" name="Ellipse 150">
            <a:extLst>
              <a:ext uri="{FF2B5EF4-FFF2-40B4-BE49-F238E27FC236}">
                <a16:creationId xmlns:a16="http://schemas.microsoft.com/office/drawing/2014/main" id="{BE21C01F-2A72-4628-ADD5-2D8106D7380D}"/>
              </a:ext>
            </a:extLst>
          </p:cNvPr>
          <p:cNvSpPr/>
          <p:nvPr/>
        </p:nvSpPr>
        <p:spPr>
          <a:xfrm>
            <a:off x="7645351" y="3361661"/>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2" name="Ellipse 151">
            <a:extLst>
              <a:ext uri="{FF2B5EF4-FFF2-40B4-BE49-F238E27FC236}">
                <a16:creationId xmlns:a16="http://schemas.microsoft.com/office/drawing/2014/main" id="{6E7864EE-FA84-445E-9524-CCCDE7AC3D59}"/>
              </a:ext>
            </a:extLst>
          </p:cNvPr>
          <p:cNvSpPr/>
          <p:nvPr/>
        </p:nvSpPr>
        <p:spPr>
          <a:xfrm>
            <a:off x="7645351" y="3296688"/>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3" name="Ellipse 152">
            <a:extLst>
              <a:ext uri="{FF2B5EF4-FFF2-40B4-BE49-F238E27FC236}">
                <a16:creationId xmlns:a16="http://schemas.microsoft.com/office/drawing/2014/main" id="{9AAF3A8C-D018-49E3-A3F6-C6C32F2703AD}"/>
              </a:ext>
            </a:extLst>
          </p:cNvPr>
          <p:cNvSpPr/>
          <p:nvPr/>
        </p:nvSpPr>
        <p:spPr>
          <a:xfrm>
            <a:off x="7714689" y="3321698"/>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4" name="Ellipse 153">
            <a:extLst>
              <a:ext uri="{FF2B5EF4-FFF2-40B4-BE49-F238E27FC236}">
                <a16:creationId xmlns:a16="http://schemas.microsoft.com/office/drawing/2014/main" id="{8F7CACCD-9FEA-4F6B-A368-D628BB542E22}"/>
              </a:ext>
            </a:extLst>
          </p:cNvPr>
          <p:cNvSpPr/>
          <p:nvPr/>
        </p:nvSpPr>
        <p:spPr>
          <a:xfrm>
            <a:off x="7714689" y="3256725"/>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5" name="Ellipse 154">
            <a:extLst>
              <a:ext uri="{FF2B5EF4-FFF2-40B4-BE49-F238E27FC236}">
                <a16:creationId xmlns:a16="http://schemas.microsoft.com/office/drawing/2014/main" id="{016BF953-54F7-41AE-9EE0-7D0D549E1743}"/>
              </a:ext>
            </a:extLst>
          </p:cNvPr>
          <p:cNvSpPr/>
          <p:nvPr/>
        </p:nvSpPr>
        <p:spPr>
          <a:xfrm>
            <a:off x="7786194" y="3290939"/>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6" name="Ellipse 155">
            <a:extLst>
              <a:ext uri="{FF2B5EF4-FFF2-40B4-BE49-F238E27FC236}">
                <a16:creationId xmlns:a16="http://schemas.microsoft.com/office/drawing/2014/main" id="{CD4ECBC0-22CA-42A2-B5D0-2F23618D9F53}"/>
              </a:ext>
            </a:extLst>
          </p:cNvPr>
          <p:cNvSpPr/>
          <p:nvPr/>
        </p:nvSpPr>
        <p:spPr>
          <a:xfrm>
            <a:off x="7786194" y="3225966"/>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7" name="Ellipse 156">
            <a:extLst>
              <a:ext uri="{FF2B5EF4-FFF2-40B4-BE49-F238E27FC236}">
                <a16:creationId xmlns:a16="http://schemas.microsoft.com/office/drawing/2014/main" id="{57BEB9ED-29C1-415E-8FC1-384C3E422AE0}"/>
              </a:ext>
            </a:extLst>
          </p:cNvPr>
          <p:cNvSpPr/>
          <p:nvPr/>
        </p:nvSpPr>
        <p:spPr>
          <a:xfrm>
            <a:off x="7847625" y="3266466"/>
            <a:ext cx="45720" cy="4572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58" name="Ellipse 157">
            <a:extLst>
              <a:ext uri="{FF2B5EF4-FFF2-40B4-BE49-F238E27FC236}">
                <a16:creationId xmlns:a16="http://schemas.microsoft.com/office/drawing/2014/main" id="{E76F889E-956B-4830-80C8-C39747D5003E}"/>
              </a:ext>
            </a:extLst>
          </p:cNvPr>
          <p:cNvSpPr/>
          <p:nvPr/>
        </p:nvSpPr>
        <p:spPr>
          <a:xfrm>
            <a:off x="7847625" y="3201493"/>
            <a:ext cx="45720" cy="45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160" name="ZoneTexte 159">
            <a:extLst>
              <a:ext uri="{FF2B5EF4-FFF2-40B4-BE49-F238E27FC236}">
                <a16:creationId xmlns:a16="http://schemas.microsoft.com/office/drawing/2014/main" id="{E856FAE3-CFB7-41C4-8D64-959E24EA8D62}"/>
              </a:ext>
            </a:extLst>
          </p:cNvPr>
          <p:cNvSpPr txBox="1"/>
          <p:nvPr/>
        </p:nvSpPr>
        <p:spPr>
          <a:xfrm>
            <a:off x="4886860" y="3940098"/>
            <a:ext cx="1813392" cy="415498"/>
          </a:xfrm>
          <a:prstGeom prst="rect">
            <a:avLst/>
          </a:prstGeom>
          <a:noFill/>
        </p:spPr>
        <p:txBody>
          <a:bodyPr wrap="square" rtlCol="0">
            <a:spAutoFit/>
          </a:bodyPr>
          <a:lstStyle/>
          <a:p>
            <a:pPr algn="ctr">
              <a:defRPr/>
            </a:pPr>
            <a:r>
              <a:rPr lang="fr-FR" sz="700">
                <a:solidFill>
                  <a:prstClr val="black"/>
                </a:solidFill>
                <a:latin typeface="Arial" panose="020B0604020202020204" pitchFamily="34" charset="0"/>
                <a:cs typeface="Arial" panose="020B0604020202020204" pitchFamily="34" charset="0"/>
              </a:rPr>
              <a:t>20-year loss 0,5% (95% CI – 4,7 – 5,7)</a:t>
            </a:r>
          </a:p>
          <a:p>
            <a:pPr algn="ctr">
              <a:defRPr/>
            </a:pPr>
            <a:r>
              <a:rPr lang="fr-FR" sz="700">
                <a:solidFill>
                  <a:prstClr val="black"/>
                </a:solidFill>
                <a:latin typeface="Arial" panose="020B0604020202020204" pitchFamily="34" charset="0"/>
                <a:cs typeface="Arial" panose="020B0604020202020204" pitchFamily="34" charset="0"/>
              </a:rPr>
              <a:t>RR 1,04 (95% CI 0,90 – 1,20)</a:t>
            </a:r>
          </a:p>
          <a:p>
            <a:pPr algn="ctr">
              <a:defRPr/>
            </a:pPr>
            <a:r>
              <a:rPr lang="fr-FR" sz="700">
                <a:solidFill>
                  <a:prstClr val="black"/>
                </a:solidFill>
                <a:latin typeface="Arial" panose="020B0604020202020204" pitchFamily="34" charset="0"/>
                <a:cs typeface="Arial" panose="020B0604020202020204" pitchFamily="34" charset="0"/>
              </a:rPr>
              <a:t>Logrank p = 0,58</a:t>
            </a:r>
          </a:p>
        </p:txBody>
      </p:sp>
      <p:sp>
        <p:nvSpPr>
          <p:cNvPr id="161" name="ZoneTexte 160">
            <a:extLst>
              <a:ext uri="{FF2B5EF4-FFF2-40B4-BE49-F238E27FC236}">
                <a16:creationId xmlns:a16="http://schemas.microsoft.com/office/drawing/2014/main" id="{968A883B-2A53-4135-AA96-10FC38A677B0}"/>
              </a:ext>
            </a:extLst>
          </p:cNvPr>
          <p:cNvSpPr txBox="1"/>
          <p:nvPr/>
        </p:nvSpPr>
        <p:spPr>
          <a:xfrm>
            <a:off x="5335531" y="3077766"/>
            <a:ext cx="371990"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24,5</a:t>
            </a:r>
          </a:p>
        </p:txBody>
      </p:sp>
      <p:sp>
        <p:nvSpPr>
          <p:cNvPr id="162" name="ZoneTexte 161">
            <a:extLst>
              <a:ext uri="{FF2B5EF4-FFF2-40B4-BE49-F238E27FC236}">
                <a16:creationId xmlns:a16="http://schemas.microsoft.com/office/drawing/2014/main" id="{85D205D4-9A86-4D58-AABE-A363C5D48CA8}"/>
              </a:ext>
            </a:extLst>
          </p:cNvPr>
          <p:cNvSpPr txBox="1"/>
          <p:nvPr/>
        </p:nvSpPr>
        <p:spPr>
          <a:xfrm>
            <a:off x="5083856" y="2922196"/>
            <a:ext cx="371990"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24,9</a:t>
            </a:r>
          </a:p>
        </p:txBody>
      </p:sp>
      <p:sp>
        <p:nvSpPr>
          <p:cNvPr id="163" name="ZoneTexte 162">
            <a:extLst>
              <a:ext uri="{FF2B5EF4-FFF2-40B4-BE49-F238E27FC236}">
                <a16:creationId xmlns:a16="http://schemas.microsoft.com/office/drawing/2014/main" id="{61F9E003-316C-4168-A4A3-8629D80BA8E5}"/>
              </a:ext>
            </a:extLst>
          </p:cNvPr>
          <p:cNvSpPr txBox="1"/>
          <p:nvPr/>
        </p:nvSpPr>
        <p:spPr>
          <a:xfrm>
            <a:off x="5664399" y="2754071"/>
            <a:ext cx="371990"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36,4</a:t>
            </a:r>
          </a:p>
        </p:txBody>
      </p:sp>
      <p:sp>
        <p:nvSpPr>
          <p:cNvPr id="164" name="ZoneTexte 163">
            <a:extLst>
              <a:ext uri="{FF2B5EF4-FFF2-40B4-BE49-F238E27FC236}">
                <a16:creationId xmlns:a16="http://schemas.microsoft.com/office/drawing/2014/main" id="{58789C51-8CF8-430C-8569-2B4172B3163A}"/>
              </a:ext>
            </a:extLst>
          </p:cNvPr>
          <p:cNvSpPr txBox="1"/>
          <p:nvPr/>
        </p:nvSpPr>
        <p:spPr>
          <a:xfrm>
            <a:off x="5421820" y="2621502"/>
            <a:ext cx="371990"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37,2</a:t>
            </a:r>
          </a:p>
        </p:txBody>
      </p:sp>
      <p:sp>
        <p:nvSpPr>
          <p:cNvPr id="165" name="ZoneTexte 164">
            <a:extLst>
              <a:ext uri="{FF2B5EF4-FFF2-40B4-BE49-F238E27FC236}">
                <a16:creationId xmlns:a16="http://schemas.microsoft.com/office/drawing/2014/main" id="{CE24AF11-10AF-4C6B-B716-E275E2A45060}"/>
              </a:ext>
            </a:extLst>
          </p:cNvPr>
          <p:cNvSpPr txBox="1"/>
          <p:nvPr/>
        </p:nvSpPr>
        <p:spPr>
          <a:xfrm>
            <a:off x="5818457" y="2402600"/>
            <a:ext cx="371990" cy="200055"/>
          </a:xfrm>
          <a:prstGeom prst="rect">
            <a:avLst/>
          </a:prstGeom>
          <a:noFill/>
        </p:spPr>
        <p:txBody>
          <a:bodyPr wrap="square" rtlCol="0">
            <a:spAutoFit/>
          </a:bodyPr>
          <a:lstStyle/>
          <a:p>
            <a:pPr algn="r">
              <a:defRPr/>
            </a:pPr>
            <a:r>
              <a:rPr lang="fr-FR" sz="700" b="1">
                <a:solidFill>
                  <a:srgbClr val="1F497D"/>
                </a:solidFill>
                <a:latin typeface="Arial" panose="020B0604020202020204" pitchFamily="34" charset="0"/>
                <a:cs typeface="Arial" panose="020B0604020202020204" pitchFamily="34" charset="0"/>
              </a:rPr>
              <a:t>43,4</a:t>
            </a:r>
          </a:p>
        </p:txBody>
      </p:sp>
      <p:sp>
        <p:nvSpPr>
          <p:cNvPr id="166" name="ZoneTexte 165">
            <a:extLst>
              <a:ext uri="{FF2B5EF4-FFF2-40B4-BE49-F238E27FC236}">
                <a16:creationId xmlns:a16="http://schemas.microsoft.com/office/drawing/2014/main" id="{A2E9D371-E757-40BB-BC0A-4E4BE4DECA39}"/>
              </a:ext>
            </a:extLst>
          </p:cNvPr>
          <p:cNvSpPr txBox="1"/>
          <p:nvPr/>
        </p:nvSpPr>
        <p:spPr>
          <a:xfrm>
            <a:off x="5878728" y="2640061"/>
            <a:ext cx="371990" cy="200055"/>
          </a:xfrm>
          <a:prstGeom prst="rect">
            <a:avLst/>
          </a:prstGeom>
          <a:noFill/>
        </p:spPr>
        <p:txBody>
          <a:bodyPr wrap="square" rtlCol="0">
            <a:spAutoFit/>
          </a:bodyPr>
          <a:lstStyle/>
          <a:p>
            <a:pPr algn="r">
              <a:defRPr/>
            </a:pPr>
            <a:r>
              <a:rPr lang="fr-FR" sz="700" b="1">
                <a:solidFill>
                  <a:srgbClr val="FF6600"/>
                </a:solidFill>
                <a:latin typeface="Arial" panose="020B0604020202020204" pitchFamily="34" charset="0"/>
                <a:cs typeface="Arial" panose="020B0604020202020204" pitchFamily="34" charset="0"/>
              </a:rPr>
              <a:t>42,4</a:t>
            </a:r>
          </a:p>
        </p:txBody>
      </p:sp>
      <p:sp>
        <p:nvSpPr>
          <p:cNvPr id="167" name="ZoneTexte 166">
            <a:extLst>
              <a:ext uri="{FF2B5EF4-FFF2-40B4-BE49-F238E27FC236}">
                <a16:creationId xmlns:a16="http://schemas.microsoft.com/office/drawing/2014/main" id="{A4BEC0F6-23D5-4A7C-82D2-96903EA548DA}"/>
              </a:ext>
            </a:extLst>
          </p:cNvPr>
          <p:cNvSpPr txBox="1"/>
          <p:nvPr/>
        </p:nvSpPr>
        <p:spPr>
          <a:xfrm>
            <a:off x="6267264" y="2199663"/>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Reg. RT</a:t>
            </a:r>
          </a:p>
          <a:p>
            <a:pPr>
              <a:defRPr/>
            </a:pPr>
            <a:r>
              <a:rPr lang="fr-FR" sz="700" b="1">
                <a:solidFill>
                  <a:srgbClr val="FF6600"/>
                </a:solidFill>
                <a:latin typeface="Arial" panose="020B0604020202020204" pitchFamily="34" charset="0"/>
                <a:cs typeface="Arial" panose="020B0604020202020204" pitchFamily="34" charset="0"/>
              </a:rPr>
              <a:t>47,6%</a:t>
            </a:r>
          </a:p>
        </p:txBody>
      </p:sp>
      <p:sp>
        <p:nvSpPr>
          <p:cNvPr id="168" name="ZoneTexte 167">
            <a:extLst>
              <a:ext uri="{FF2B5EF4-FFF2-40B4-BE49-F238E27FC236}">
                <a16:creationId xmlns:a16="http://schemas.microsoft.com/office/drawing/2014/main" id="{6380F186-5883-4DF1-B9F5-B8A6F18C70BA}"/>
              </a:ext>
            </a:extLst>
          </p:cNvPr>
          <p:cNvSpPr txBox="1"/>
          <p:nvPr/>
        </p:nvSpPr>
        <p:spPr>
          <a:xfrm>
            <a:off x="6267264" y="2545203"/>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47,1%</a:t>
            </a:r>
          </a:p>
          <a:p>
            <a:pPr>
              <a:defRPr/>
            </a:pPr>
            <a:r>
              <a:rPr lang="fr-FR" sz="700" b="1">
                <a:solidFill>
                  <a:srgbClr val="1F497D"/>
                </a:solidFill>
                <a:latin typeface="Arial" panose="020B0604020202020204" pitchFamily="34" charset="0"/>
                <a:cs typeface="Arial" panose="020B0604020202020204" pitchFamily="34" charset="0"/>
              </a:rPr>
              <a:t>No Reg. RT</a:t>
            </a:r>
          </a:p>
        </p:txBody>
      </p:sp>
      <p:sp>
        <p:nvSpPr>
          <p:cNvPr id="170" name="ZoneTexte 169">
            <a:extLst>
              <a:ext uri="{FF2B5EF4-FFF2-40B4-BE49-F238E27FC236}">
                <a16:creationId xmlns:a16="http://schemas.microsoft.com/office/drawing/2014/main" id="{1656BCE6-F2AD-4EAD-A830-994076CC632F}"/>
              </a:ext>
            </a:extLst>
          </p:cNvPr>
          <p:cNvSpPr txBox="1"/>
          <p:nvPr/>
        </p:nvSpPr>
        <p:spPr>
          <a:xfrm>
            <a:off x="7018320" y="3940098"/>
            <a:ext cx="1813392" cy="415498"/>
          </a:xfrm>
          <a:prstGeom prst="rect">
            <a:avLst/>
          </a:prstGeom>
          <a:noFill/>
        </p:spPr>
        <p:txBody>
          <a:bodyPr wrap="square" rtlCol="0">
            <a:spAutoFit/>
          </a:bodyPr>
          <a:lstStyle/>
          <a:p>
            <a:pPr algn="ctr">
              <a:defRPr/>
            </a:pPr>
            <a:r>
              <a:rPr lang="fr-FR" sz="700">
                <a:solidFill>
                  <a:prstClr val="black"/>
                </a:solidFill>
                <a:latin typeface="Arial" panose="020B0604020202020204" pitchFamily="34" charset="0"/>
                <a:cs typeface="Arial" panose="020B0604020202020204" pitchFamily="34" charset="0"/>
              </a:rPr>
              <a:t>10-year gain 2,8% (95% CI – 1,2 – 4,4)</a:t>
            </a:r>
          </a:p>
          <a:p>
            <a:pPr algn="ctr">
              <a:defRPr/>
            </a:pPr>
            <a:r>
              <a:rPr lang="fr-FR" sz="700">
                <a:solidFill>
                  <a:prstClr val="black"/>
                </a:solidFill>
                <a:latin typeface="Arial" panose="020B0604020202020204" pitchFamily="34" charset="0"/>
                <a:cs typeface="Arial" panose="020B0604020202020204" pitchFamily="34" charset="0"/>
              </a:rPr>
              <a:t>RR 0,82 (95% CI 0,75 – 0,90)</a:t>
            </a:r>
          </a:p>
          <a:p>
            <a:pPr algn="ctr">
              <a:defRPr/>
            </a:pPr>
            <a:r>
              <a:rPr lang="fr-FR" sz="700">
                <a:solidFill>
                  <a:prstClr val="black"/>
                </a:solidFill>
                <a:latin typeface="Arial" panose="020B0604020202020204" pitchFamily="34" charset="0"/>
                <a:cs typeface="Arial" panose="020B0604020202020204" pitchFamily="34" charset="0"/>
              </a:rPr>
              <a:t>Logrank p = 0,00006</a:t>
            </a:r>
          </a:p>
        </p:txBody>
      </p:sp>
      <p:sp>
        <p:nvSpPr>
          <p:cNvPr id="171" name="ZoneTexte 170">
            <a:extLst>
              <a:ext uri="{FF2B5EF4-FFF2-40B4-BE49-F238E27FC236}">
                <a16:creationId xmlns:a16="http://schemas.microsoft.com/office/drawing/2014/main" id="{5D730DB5-73FF-495B-BC17-AA87A6B63599}"/>
              </a:ext>
            </a:extLst>
          </p:cNvPr>
          <p:cNvSpPr txBox="1"/>
          <p:nvPr/>
        </p:nvSpPr>
        <p:spPr>
          <a:xfrm>
            <a:off x="7847625" y="3219005"/>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16,3% Reg. RT</a:t>
            </a:r>
          </a:p>
        </p:txBody>
      </p:sp>
      <p:sp>
        <p:nvSpPr>
          <p:cNvPr id="172" name="ZoneTexte 171">
            <a:extLst>
              <a:ext uri="{FF2B5EF4-FFF2-40B4-BE49-F238E27FC236}">
                <a16:creationId xmlns:a16="http://schemas.microsoft.com/office/drawing/2014/main" id="{4892F5BE-94A1-4AC3-AC03-56C1DBD15271}"/>
              </a:ext>
            </a:extLst>
          </p:cNvPr>
          <p:cNvSpPr txBox="1"/>
          <p:nvPr/>
        </p:nvSpPr>
        <p:spPr>
          <a:xfrm>
            <a:off x="7760409" y="2913934"/>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19,1%</a:t>
            </a:r>
          </a:p>
        </p:txBody>
      </p:sp>
      <p:sp>
        <p:nvSpPr>
          <p:cNvPr id="173" name="ZoneTexte 172">
            <a:extLst>
              <a:ext uri="{FF2B5EF4-FFF2-40B4-BE49-F238E27FC236}">
                <a16:creationId xmlns:a16="http://schemas.microsoft.com/office/drawing/2014/main" id="{3627128B-004C-403A-8F7E-026EC49A294D}"/>
              </a:ext>
            </a:extLst>
          </p:cNvPr>
          <p:cNvSpPr txBox="1"/>
          <p:nvPr/>
        </p:nvSpPr>
        <p:spPr>
          <a:xfrm>
            <a:off x="7528694" y="3419297"/>
            <a:ext cx="371990"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8,8</a:t>
            </a:r>
          </a:p>
        </p:txBody>
      </p:sp>
      <p:sp>
        <p:nvSpPr>
          <p:cNvPr id="174" name="ZoneTexte 173">
            <a:extLst>
              <a:ext uri="{FF2B5EF4-FFF2-40B4-BE49-F238E27FC236}">
                <a16:creationId xmlns:a16="http://schemas.microsoft.com/office/drawing/2014/main" id="{9D9B72A6-BD3C-4A0B-A640-77FDA463C3E0}"/>
              </a:ext>
            </a:extLst>
          </p:cNvPr>
          <p:cNvSpPr txBox="1"/>
          <p:nvPr/>
        </p:nvSpPr>
        <p:spPr>
          <a:xfrm>
            <a:off x="7349857" y="3175951"/>
            <a:ext cx="371990" cy="200055"/>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11,2</a:t>
            </a:r>
          </a:p>
        </p:txBody>
      </p:sp>
      <p:cxnSp>
        <p:nvCxnSpPr>
          <p:cNvPr id="175" name="Connecteur droit 174">
            <a:extLst>
              <a:ext uri="{FF2B5EF4-FFF2-40B4-BE49-F238E27FC236}">
                <a16:creationId xmlns:a16="http://schemas.microsoft.com/office/drawing/2014/main" id="{B2A5281B-FA8A-4DF1-99CC-F1C97998AFFB}"/>
              </a:ext>
            </a:extLst>
          </p:cNvPr>
          <p:cNvCxnSpPr>
            <a:cxnSpLocks/>
          </p:cNvCxnSpPr>
          <p:nvPr/>
        </p:nvCxnSpPr>
        <p:spPr>
          <a:xfrm>
            <a:off x="6931735" y="1749803"/>
            <a:ext cx="0" cy="2605793"/>
          </a:xfrm>
          <a:prstGeom prst="line">
            <a:avLst/>
          </a:prstGeom>
          <a:ln>
            <a:solidFill>
              <a:schemeClr val="bg1">
                <a:lumMod val="65000"/>
              </a:schemeClr>
            </a:solidFill>
            <a:prstDash val="sysDot"/>
          </a:ln>
        </p:spPr>
        <p:style>
          <a:lnRef idx="2">
            <a:schemeClr val="accent1"/>
          </a:lnRef>
          <a:fillRef idx="0">
            <a:schemeClr val="accent1"/>
          </a:fillRef>
          <a:effectRef idx="1">
            <a:schemeClr val="accent1"/>
          </a:effectRef>
          <a:fontRef idx="minor">
            <a:schemeClr val="tx1"/>
          </a:fontRef>
        </p:style>
      </p:cxnSp>
      <p:sp>
        <p:nvSpPr>
          <p:cNvPr id="176" name="ZoneTexte 175">
            <a:extLst>
              <a:ext uri="{FF2B5EF4-FFF2-40B4-BE49-F238E27FC236}">
                <a16:creationId xmlns:a16="http://schemas.microsoft.com/office/drawing/2014/main" id="{6341D392-44A1-4AC4-838A-7E7543A407F8}"/>
              </a:ext>
            </a:extLst>
          </p:cNvPr>
          <p:cNvSpPr txBox="1"/>
          <p:nvPr/>
        </p:nvSpPr>
        <p:spPr>
          <a:xfrm>
            <a:off x="5220545" y="1577223"/>
            <a:ext cx="1088890" cy="461665"/>
          </a:xfrm>
          <a:prstGeom prst="rect">
            <a:avLst/>
          </a:prstGeom>
          <a:solidFill>
            <a:schemeClr val="bg1"/>
          </a:solidFill>
          <a:ln>
            <a:noFill/>
          </a:ln>
        </p:spPr>
        <p:txBody>
          <a:bodyPr wrap="square" rtlCol="0" anchor="ctr">
            <a:spAutoFit/>
          </a:bodyPr>
          <a:lstStyle/>
          <a:p>
            <a:pPr algn="ctr">
              <a:defRPr/>
            </a:pPr>
            <a:r>
              <a:rPr lang="fr-FR" sz="1200">
                <a:solidFill>
                  <a:srgbClr val="1F497D"/>
                </a:solidFill>
                <a:latin typeface="Arial" panose="020B0604020202020204" pitchFamily="34" charset="0"/>
                <a:cs typeface="Arial" panose="020B0604020202020204" pitchFamily="34" charset="0"/>
              </a:rPr>
              <a:t>Essais anciens</a:t>
            </a:r>
          </a:p>
        </p:txBody>
      </p:sp>
      <p:sp>
        <p:nvSpPr>
          <p:cNvPr id="177" name="ZoneTexte 176">
            <a:extLst>
              <a:ext uri="{FF2B5EF4-FFF2-40B4-BE49-F238E27FC236}">
                <a16:creationId xmlns:a16="http://schemas.microsoft.com/office/drawing/2014/main" id="{B20837EC-CB6B-4A5C-9E5E-238E0FACA5A0}"/>
              </a:ext>
            </a:extLst>
          </p:cNvPr>
          <p:cNvSpPr txBox="1"/>
          <p:nvPr/>
        </p:nvSpPr>
        <p:spPr>
          <a:xfrm>
            <a:off x="7491650" y="1577223"/>
            <a:ext cx="1088890" cy="461665"/>
          </a:xfrm>
          <a:prstGeom prst="rect">
            <a:avLst/>
          </a:prstGeom>
          <a:solidFill>
            <a:schemeClr val="bg1"/>
          </a:solidFill>
          <a:ln>
            <a:noFill/>
          </a:ln>
        </p:spPr>
        <p:txBody>
          <a:bodyPr wrap="square" rtlCol="0" anchor="ctr">
            <a:spAutoFit/>
          </a:bodyPr>
          <a:lstStyle/>
          <a:p>
            <a:pPr algn="ctr">
              <a:defRPr/>
            </a:pPr>
            <a:r>
              <a:rPr lang="fr-FR" sz="1200">
                <a:solidFill>
                  <a:srgbClr val="1F497D"/>
                </a:solidFill>
                <a:latin typeface="Arial" panose="020B0604020202020204" pitchFamily="34" charset="0"/>
                <a:cs typeface="Arial" panose="020B0604020202020204" pitchFamily="34" charset="0"/>
              </a:rPr>
              <a:t>Essais récents</a:t>
            </a:r>
          </a:p>
        </p:txBody>
      </p:sp>
      <p:sp>
        <p:nvSpPr>
          <p:cNvPr id="178" name="ZoneTexte 177">
            <a:extLst>
              <a:ext uri="{FF2B5EF4-FFF2-40B4-BE49-F238E27FC236}">
                <a16:creationId xmlns:a16="http://schemas.microsoft.com/office/drawing/2014/main" id="{90D7C786-C5A1-E34E-AD99-90BEB82C07F5}"/>
              </a:ext>
            </a:extLst>
          </p:cNvPr>
          <p:cNvSpPr txBox="1"/>
          <p:nvPr/>
        </p:nvSpPr>
        <p:spPr>
          <a:xfrm>
            <a:off x="733679" y="1582633"/>
            <a:ext cx="1088890" cy="461665"/>
          </a:xfrm>
          <a:prstGeom prst="rect">
            <a:avLst/>
          </a:prstGeom>
          <a:solidFill>
            <a:schemeClr val="bg1"/>
          </a:solidFill>
          <a:ln>
            <a:noFill/>
          </a:ln>
        </p:spPr>
        <p:txBody>
          <a:bodyPr wrap="square" rtlCol="0" anchor="ctr">
            <a:spAutoFit/>
          </a:bodyPr>
          <a:lstStyle/>
          <a:p>
            <a:pPr algn="ctr">
              <a:defRPr/>
            </a:pPr>
            <a:r>
              <a:rPr lang="fr-FR" sz="1200">
                <a:solidFill>
                  <a:srgbClr val="1F497D"/>
                </a:solidFill>
                <a:latin typeface="Arial" panose="020B0604020202020204" pitchFamily="34" charset="0"/>
                <a:cs typeface="Arial" panose="020B0604020202020204" pitchFamily="34" charset="0"/>
              </a:rPr>
              <a:t>Essais anciens</a:t>
            </a:r>
          </a:p>
        </p:txBody>
      </p:sp>
      <p:sp>
        <p:nvSpPr>
          <p:cNvPr id="179" name="ZoneTexte 178">
            <a:extLst>
              <a:ext uri="{FF2B5EF4-FFF2-40B4-BE49-F238E27FC236}">
                <a16:creationId xmlns:a16="http://schemas.microsoft.com/office/drawing/2014/main" id="{12F895C4-BDAE-F74D-AD9E-98A56AEC9DDF}"/>
              </a:ext>
            </a:extLst>
          </p:cNvPr>
          <p:cNvSpPr txBox="1"/>
          <p:nvPr/>
        </p:nvSpPr>
        <p:spPr>
          <a:xfrm>
            <a:off x="3004784" y="1582633"/>
            <a:ext cx="1088890" cy="461665"/>
          </a:xfrm>
          <a:prstGeom prst="rect">
            <a:avLst/>
          </a:prstGeom>
          <a:solidFill>
            <a:schemeClr val="bg1"/>
          </a:solidFill>
          <a:ln>
            <a:noFill/>
          </a:ln>
        </p:spPr>
        <p:txBody>
          <a:bodyPr wrap="square" rtlCol="0" anchor="ctr">
            <a:spAutoFit/>
          </a:bodyPr>
          <a:lstStyle/>
          <a:p>
            <a:pPr algn="ctr">
              <a:defRPr/>
            </a:pPr>
            <a:r>
              <a:rPr lang="fr-FR" sz="1200">
                <a:solidFill>
                  <a:srgbClr val="1F497D"/>
                </a:solidFill>
                <a:latin typeface="Arial" panose="020B0604020202020204" pitchFamily="34" charset="0"/>
                <a:cs typeface="Arial" panose="020B0604020202020204" pitchFamily="34" charset="0"/>
              </a:rPr>
              <a:t>Essais récents</a:t>
            </a:r>
          </a:p>
        </p:txBody>
      </p:sp>
      <p:sp>
        <p:nvSpPr>
          <p:cNvPr id="180" name="ZoneTexte 179">
            <a:extLst>
              <a:ext uri="{FF2B5EF4-FFF2-40B4-BE49-F238E27FC236}">
                <a16:creationId xmlns:a16="http://schemas.microsoft.com/office/drawing/2014/main" id="{371490AC-2E32-9842-9754-0874A8845481}"/>
              </a:ext>
            </a:extLst>
          </p:cNvPr>
          <p:cNvSpPr txBox="1"/>
          <p:nvPr/>
        </p:nvSpPr>
        <p:spPr>
          <a:xfrm>
            <a:off x="622055" y="2008202"/>
            <a:ext cx="1501869"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2178 femmes, 987 évènements</a:t>
            </a:r>
          </a:p>
        </p:txBody>
      </p:sp>
      <p:sp>
        <p:nvSpPr>
          <p:cNvPr id="181" name="ZoneTexte 180">
            <a:extLst>
              <a:ext uri="{FF2B5EF4-FFF2-40B4-BE49-F238E27FC236}">
                <a16:creationId xmlns:a16="http://schemas.microsoft.com/office/drawing/2014/main" id="{89532B1C-C515-0347-87D3-64FE6C3675F6}"/>
              </a:ext>
            </a:extLst>
          </p:cNvPr>
          <p:cNvSpPr txBox="1"/>
          <p:nvPr/>
        </p:nvSpPr>
        <p:spPr>
          <a:xfrm>
            <a:off x="7217296" y="2079573"/>
            <a:ext cx="1506595" cy="200055"/>
          </a:xfrm>
          <a:prstGeom prst="rect">
            <a:avLst/>
          </a:prstGeom>
          <a:solidFill>
            <a:schemeClr val="bg1"/>
          </a:solid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9622 femmes, 1739 évènements</a:t>
            </a:r>
          </a:p>
        </p:txBody>
      </p:sp>
      <p:sp>
        <p:nvSpPr>
          <p:cNvPr id="182" name="ZoneTexte 181">
            <a:extLst>
              <a:ext uri="{FF2B5EF4-FFF2-40B4-BE49-F238E27FC236}">
                <a16:creationId xmlns:a16="http://schemas.microsoft.com/office/drawing/2014/main" id="{D856B1EF-2A9C-5849-8CF0-C6A346FD485A}"/>
              </a:ext>
            </a:extLst>
          </p:cNvPr>
          <p:cNvSpPr txBox="1"/>
          <p:nvPr/>
        </p:nvSpPr>
        <p:spPr>
          <a:xfrm>
            <a:off x="5075038" y="2043859"/>
            <a:ext cx="1501869"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2178 femmes, 957 évènements</a:t>
            </a:r>
          </a:p>
        </p:txBody>
      </p:sp>
      <p:sp>
        <p:nvSpPr>
          <p:cNvPr id="183" name="Text Box 4">
            <a:extLst>
              <a:ext uri="{FF2B5EF4-FFF2-40B4-BE49-F238E27FC236}">
                <a16:creationId xmlns:a16="http://schemas.microsoft.com/office/drawing/2014/main" id="{65100EAB-955C-1C46-8B0B-6C39F49A71C7}"/>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Dodwell</a:t>
            </a:r>
            <a:r>
              <a:rPr lang="da-DK" sz="800" i="1">
                <a:solidFill>
                  <a:prstClr val="black">
                    <a:lumMod val="65000"/>
                    <a:lumOff val="35000"/>
                  </a:prstClr>
                </a:solidFill>
                <a:latin typeface="Arial"/>
                <a:ea typeface="+mn-ea"/>
                <a:cs typeface="Arial"/>
              </a:rPr>
              <a:t> D. et al., SABCS 2018, GS 4-02</a:t>
            </a:r>
          </a:p>
        </p:txBody>
      </p:sp>
    </p:spTree>
    <p:extLst>
      <p:ext uri="{BB962C8B-B14F-4D97-AF65-F5344CB8AC3E}">
        <p14:creationId xmlns:p14="http://schemas.microsoft.com/office/powerpoint/2010/main" val="357122922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pture d’écran"/>
          <p:cNvPicPr>
            <a:picLocks noChangeAspect="1"/>
          </p:cNvPicPr>
          <p:nvPr/>
        </p:nvPicPr>
        <p:blipFill rotWithShape="1">
          <a:blip r:embed="rId2" cstate="print">
            <a:extLst>
              <a:ext uri="{28A0092B-C50C-407E-A947-70E740481C1C}">
                <a14:useLocalDpi xmlns:a14="http://schemas.microsoft.com/office/drawing/2010/main" val="0"/>
              </a:ext>
            </a:extLst>
          </a:blip>
          <a:srcRect l="1158"/>
          <a:stretch/>
        </p:blipFill>
        <p:spPr>
          <a:xfrm>
            <a:off x="168064" y="1381122"/>
            <a:ext cx="9009529" cy="635936"/>
          </a:xfrm>
          <a:prstGeom prst="rect">
            <a:avLst/>
          </a:prstGeom>
        </p:spPr>
      </p:pic>
      <p:sp>
        <p:nvSpPr>
          <p:cNvPr id="6" name="Titre 5"/>
          <p:cNvSpPr>
            <a:spLocks noGrp="1"/>
          </p:cNvSpPr>
          <p:nvPr>
            <p:ph type="title"/>
          </p:nvPr>
        </p:nvSpPr>
        <p:spPr/>
        <p:txBody>
          <a:bodyPr/>
          <a:lstStyle/>
          <a:p>
            <a:r>
              <a:rPr lang="fr-FR"/>
              <a:t>Signatures et statut pN1mi</a:t>
            </a:r>
          </a:p>
        </p:txBody>
      </p:sp>
      <p:sp>
        <p:nvSpPr>
          <p:cNvPr id="2" name="Espace réservé du contenu 1"/>
          <p:cNvSpPr>
            <a:spLocks noGrp="1"/>
          </p:cNvSpPr>
          <p:nvPr>
            <p:ph sz="quarter" idx="11"/>
          </p:nvPr>
        </p:nvSpPr>
        <p:spPr>
          <a:xfrm>
            <a:off x="168064" y="3218328"/>
            <a:ext cx="8901953" cy="1640543"/>
          </a:xfrm>
        </p:spPr>
        <p:txBody>
          <a:bodyPr>
            <a:noAutofit/>
          </a:bodyPr>
          <a:lstStyle/>
          <a:p>
            <a:pPr marL="142875" indent="-142875"/>
            <a:r>
              <a:rPr lang="fr-FR" sz="1200"/>
              <a:t>En cas de micrométastases (0,2 et 2mm) le statut ganglionnaire est coté pN1 (mi), si ≥2mm, (1-3 N) pN1 et &lt;0,2mm pN0 (mi)</a:t>
            </a:r>
          </a:p>
          <a:p>
            <a:pPr marL="142875" indent="-142875"/>
            <a:r>
              <a:rPr lang="fr-FR" sz="1200"/>
              <a:t>En cas de micrométastases ganglionnaires, se pose la question d’un risque de </a:t>
            </a:r>
            <a:r>
              <a:rPr lang="fr-FR" sz="1200" b="1"/>
              <a:t>surestimation des scores </a:t>
            </a:r>
            <a:r>
              <a:rPr lang="fr-FR" sz="1200"/>
              <a:t>évaluant le risque de rechute pour les signatures EndoPredict et Prosigna, qui intègrent les paramètres cliniques (taille et N). </a:t>
            </a:r>
          </a:p>
          <a:p>
            <a:pPr marL="142875" indent="-142875"/>
            <a:r>
              <a:rPr lang="fr-FR" sz="1200"/>
              <a:t>Deux études françaises, menées au sein du GEFPICS, on évalué l’impact du classement en PN0 ou PN1 des micrométastases ganglionnaires sur le score EPClin, et le ROR</a:t>
            </a:r>
          </a:p>
          <a:p>
            <a:pPr marL="142875" indent="-142875"/>
            <a:r>
              <a:rPr lang="fr-FR" sz="1200"/>
              <a:t>Elles montrent qu’en fonction que l’on considéren ces micrométastases (0,2-2mm) en pN0 ou pN1 </a:t>
            </a:r>
            <a:r>
              <a:rPr lang="fr-FR" sz="1200">
                <a:solidFill>
                  <a:schemeClr val="accent2"/>
                </a:solidFill>
              </a:rPr>
              <a:t>entre 34 et 84% </a:t>
            </a:r>
            <a:r>
              <a:rPr lang="fr-FR" sz="1200"/>
              <a:t>des cas sont reclassés vers des classes de risque plus faible</a:t>
            </a:r>
          </a:p>
          <a:p>
            <a:pPr marL="142875" indent="-142875"/>
            <a:r>
              <a:rPr lang="fr-FR" sz="1200">
                <a:solidFill>
                  <a:schemeClr val="accent2"/>
                </a:solidFill>
              </a:rPr>
              <a:t>CECI RESTE PROBLEMATIQUE EN L’ABSENCE DE DONNEES PROSPECTIVES DE SURVIE POUR CES PATIENTES </a:t>
            </a:r>
          </a:p>
        </p:txBody>
      </p:sp>
      <p:pic>
        <p:nvPicPr>
          <p:cNvPr id="7" name="Image 6" descr="Capture d’écran"/>
          <p:cNvPicPr>
            <a:picLocks noChangeAspect="1"/>
          </p:cNvPicPr>
          <p:nvPr/>
        </p:nvPicPr>
        <p:blipFill rotWithShape="1">
          <a:blip r:embed="rId3" cstate="print">
            <a:extLst>
              <a:ext uri="{28A0092B-C50C-407E-A947-70E740481C1C}">
                <a14:useLocalDpi xmlns:a14="http://schemas.microsoft.com/office/drawing/2010/main" val="0"/>
              </a:ext>
            </a:extLst>
          </a:blip>
          <a:srcRect t="3954" r="1546" b="1"/>
          <a:stretch/>
        </p:blipFill>
        <p:spPr>
          <a:xfrm>
            <a:off x="1400535" y="2017058"/>
            <a:ext cx="6049135" cy="1111623"/>
          </a:xfrm>
          <a:prstGeom prst="rect">
            <a:avLst/>
          </a:prstGeom>
        </p:spPr>
      </p:pic>
      <p:cxnSp>
        <p:nvCxnSpPr>
          <p:cNvPr id="10" name="Connecteur droit 9"/>
          <p:cNvCxnSpPr/>
          <p:nvPr/>
        </p:nvCxnSpPr>
        <p:spPr>
          <a:xfrm>
            <a:off x="421899" y="3128681"/>
            <a:ext cx="8462125" cy="0"/>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 name="Connecteur droit 10"/>
          <p:cNvCxnSpPr/>
          <p:nvPr/>
        </p:nvCxnSpPr>
        <p:spPr>
          <a:xfrm>
            <a:off x="421899" y="1290916"/>
            <a:ext cx="8462125" cy="0"/>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772120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207857" y="1177450"/>
            <a:ext cx="8459893" cy="723900"/>
          </a:xfrm>
        </p:spPr>
        <p:txBody>
          <a:bodyPr anchor="t">
            <a:noAutofit/>
          </a:bodyPr>
          <a:lstStyle/>
          <a:p>
            <a:pPr>
              <a:lnSpc>
                <a:spcPts val="1700"/>
              </a:lnSpc>
            </a:pPr>
            <a:r>
              <a:rPr lang="fr-FR" sz="1400">
                <a:solidFill>
                  <a:schemeClr val="tx2"/>
                </a:solidFill>
              </a:rPr>
              <a:t>655 tests </a:t>
            </a:r>
            <a:r>
              <a:rPr lang="fr-FR" sz="1400" err="1">
                <a:solidFill>
                  <a:schemeClr val="tx2"/>
                </a:solidFill>
              </a:rPr>
              <a:t>Prosigna</a:t>
            </a:r>
            <a:r>
              <a:rPr lang="fr-FR" sz="1400">
                <a:solidFill>
                  <a:schemeClr val="tx2"/>
                </a:solidFill>
              </a:rPr>
              <a:t>, dont 99 (15%) pN1 mi</a:t>
            </a:r>
            <a:br>
              <a:rPr lang="fr-FR" sz="1400">
                <a:solidFill>
                  <a:schemeClr val="tx2"/>
                </a:solidFill>
              </a:rPr>
            </a:br>
            <a:r>
              <a:rPr lang="fr-FR" sz="1400">
                <a:solidFill>
                  <a:schemeClr val="tx2"/>
                </a:solidFill>
              </a:rPr>
              <a:t>En fonction du poids donné au statut ganglionnaire (mi) </a:t>
            </a:r>
            <a:r>
              <a:rPr lang="fr-FR" sz="1400" b="1">
                <a:solidFill>
                  <a:schemeClr val="tx2"/>
                </a:solidFill>
              </a:rPr>
              <a:t>: pN0 ou pN1 le ROR change de façon conséquente</a:t>
            </a:r>
            <a:endParaRPr lang="fr-FR" sz="1400">
              <a:solidFill>
                <a:schemeClr val="tx2"/>
              </a:solidFill>
            </a:endParaRPr>
          </a:p>
        </p:txBody>
      </p:sp>
      <p:sp>
        <p:nvSpPr>
          <p:cNvPr id="13" name="Espace réservé du contenu 12"/>
          <p:cNvSpPr>
            <a:spLocks noGrp="1"/>
          </p:cNvSpPr>
          <p:nvPr>
            <p:ph sz="quarter" idx="11"/>
          </p:nvPr>
        </p:nvSpPr>
        <p:spPr>
          <a:xfrm>
            <a:off x="433212" y="2381250"/>
            <a:ext cx="4262613" cy="2200276"/>
          </a:xfrm>
        </p:spPr>
        <p:txBody>
          <a:bodyPr>
            <a:noAutofit/>
          </a:bodyPr>
          <a:lstStyle/>
          <a:p>
            <a:r>
              <a:rPr lang="fr-FR" sz="1400"/>
              <a:t>Pour les tumeurs </a:t>
            </a:r>
            <a:r>
              <a:rPr lang="fr-FR" sz="1400" b="1"/>
              <a:t>luminales A pN1 (mi) (59%) : 49/58 ont une modification </a:t>
            </a:r>
            <a:br>
              <a:rPr lang="fr-FR" sz="1400" b="1"/>
            </a:br>
            <a:r>
              <a:rPr lang="fr-FR" sz="1400" b="1"/>
              <a:t>de leur groupe de risque</a:t>
            </a:r>
          </a:p>
          <a:p>
            <a:r>
              <a:rPr lang="fr-FR" sz="1400" b="1">
                <a:solidFill>
                  <a:schemeClr val="accent2"/>
                </a:solidFill>
              </a:rPr>
              <a:t>Haut risque: </a:t>
            </a:r>
            <a:br>
              <a:rPr lang="fr-FR" sz="1400" b="1">
                <a:solidFill>
                  <a:schemeClr val="accent2"/>
                </a:solidFill>
              </a:rPr>
            </a:br>
            <a:r>
              <a:rPr lang="fr-FR" sz="1400" b="1">
                <a:solidFill>
                  <a:schemeClr val="accent2"/>
                </a:solidFill>
              </a:rPr>
              <a:t>29 % </a:t>
            </a:r>
            <a:r>
              <a:rPr lang="fr-FR" sz="1400"/>
              <a:t>(17/58) si classées en </a:t>
            </a:r>
            <a:r>
              <a:rPr lang="fr-FR" sz="1400" b="1">
                <a:solidFill>
                  <a:schemeClr val="accent2"/>
                </a:solidFill>
              </a:rPr>
              <a:t>pN1</a:t>
            </a:r>
            <a:r>
              <a:rPr lang="fr-FR" sz="1400"/>
              <a:t> et seulement 1/58% </a:t>
            </a:r>
            <a:r>
              <a:rPr lang="fr-FR" sz="1400" b="1">
                <a:solidFill>
                  <a:schemeClr val="accent2"/>
                </a:solidFill>
              </a:rPr>
              <a:t>(2%) si pN0</a:t>
            </a:r>
          </a:p>
          <a:p>
            <a:r>
              <a:rPr lang="fr-FR" sz="1400"/>
              <a:t>Risque intermédiaire : </a:t>
            </a:r>
            <a:br>
              <a:rPr lang="fr-FR" sz="1400"/>
            </a:br>
            <a:r>
              <a:rPr lang="fr-FR" sz="1400"/>
              <a:t>34/58 si pN1 et 1812% (7/58); 34/58 (58%)</a:t>
            </a:r>
          </a:p>
          <a:p>
            <a:r>
              <a:rPr lang="fr-FR" sz="1400"/>
              <a:t> Risque bas : </a:t>
            </a:r>
            <a:br>
              <a:rPr lang="fr-FR" sz="1400"/>
            </a:br>
            <a:r>
              <a:rPr lang="fr-FR" sz="1400"/>
              <a:t>7/58 </a:t>
            </a:r>
            <a:r>
              <a:rPr lang="fr-FR" sz="1400" b="1">
                <a:solidFill>
                  <a:schemeClr val="accent2"/>
                </a:solidFill>
              </a:rPr>
              <a:t>(12%) si pN1</a:t>
            </a:r>
            <a:r>
              <a:rPr lang="fr-FR" sz="1400"/>
              <a:t> </a:t>
            </a:r>
            <a:r>
              <a:rPr lang="fr-FR" sz="1400" i="1"/>
              <a:t>vs</a:t>
            </a:r>
            <a:r>
              <a:rPr lang="fr-FR" sz="1400"/>
              <a:t> 40/59 </a:t>
            </a:r>
            <a:r>
              <a:rPr lang="fr-FR" sz="1400" b="1">
                <a:solidFill>
                  <a:schemeClr val="accent2"/>
                </a:solidFill>
              </a:rPr>
              <a:t>(69%) si pN0</a:t>
            </a:r>
          </a:p>
        </p:txBody>
      </p:sp>
      <p:sp>
        <p:nvSpPr>
          <p:cNvPr id="10" name="Espace réservé du contenu 9"/>
          <p:cNvSpPr>
            <a:spLocks noGrp="1"/>
          </p:cNvSpPr>
          <p:nvPr>
            <p:ph sz="quarter" idx="4294967295"/>
          </p:nvPr>
        </p:nvSpPr>
        <p:spPr>
          <a:xfrm>
            <a:off x="4797425" y="2381250"/>
            <a:ext cx="3994150" cy="2200276"/>
          </a:xfrm>
        </p:spPr>
        <p:txBody>
          <a:bodyPr>
            <a:noAutofit/>
          </a:bodyPr>
          <a:lstStyle/>
          <a:p>
            <a:r>
              <a:rPr lang="fr-FR" sz="1400"/>
              <a:t>Pour les tumeurs </a:t>
            </a:r>
            <a:r>
              <a:rPr lang="fr-FR" sz="1400" b="1" err="1"/>
              <a:t>luminales</a:t>
            </a:r>
            <a:r>
              <a:rPr lang="fr-FR" sz="1400" b="1"/>
              <a:t> B pN1 (mi) (41%) : 22/38 (55%) ont eu une modification </a:t>
            </a:r>
            <a:r>
              <a:rPr lang="fr-FR" sz="1400"/>
              <a:t>de leur groupe de risque</a:t>
            </a:r>
          </a:p>
          <a:p>
            <a:r>
              <a:rPr lang="fr-FR" sz="1400" b="1">
                <a:solidFill>
                  <a:schemeClr val="accent2"/>
                </a:solidFill>
              </a:rPr>
              <a:t>Haut risque </a:t>
            </a:r>
            <a:r>
              <a:rPr lang="fr-FR" sz="1400"/>
              <a:t>: </a:t>
            </a:r>
            <a:br>
              <a:rPr lang="fr-FR" sz="1400"/>
            </a:br>
            <a:r>
              <a:rPr lang="fr-FR" sz="1400"/>
              <a:t>37/38 </a:t>
            </a:r>
            <a:r>
              <a:rPr lang="fr-FR" sz="1400" b="1">
                <a:solidFill>
                  <a:schemeClr val="accent2"/>
                </a:solidFill>
              </a:rPr>
              <a:t>(97%) si pN1 </a:t>
            </a:r>
            <a:r>
              <a:rPr lang="fr-FR" sz="1400"/>
              <a:t>mais 17/38 </a:t>
            </a:r>
            <a:r>
              <a:rPr lang="fr-FR" sz="1400" b="1">
                <a:solidFill>
                  <a:schemeClr val="accent2"/>
                </a:solidFill>
              </a:rPr>
              <a:t>(45%) si pN0</a:t>
            </a:r>
          </a:p>
          <a:p>
            <a:r>
              <a:rPr lang="fr-FR" sz="1400"/>
              <a:t>Risque intermédiaire : </a:t>
            </a:r>
            <a:br>
              <a:rPr lang="fr-FR" sz="1400"/>
            </a:br>
            <a:r>
              <a:rPr lang="fr-FR" sz="1400"/>
              <a:t>1/38 (3%) si PN1</a:t>
            </a:r>
            <a:r>
              <a:rPr lang="fr-FR" sz="1400" i="1"/>
              <a:t> vs </a:t>
            </a:r>
            <a:r>
              <a:rPr lang="fr-FR" sz="1400"/>
              <a:t>20/38 (53%) si pN0</a:t>
            </a:r>
          </a:p>
          <a:p>
            <a:r>
              <a:rPr lang="fr-FR" sz="1400"/>
              <a:t>Bas risque : </a:t>
            </a:r>
            <a:br>
              <a:rPr lang="fr-FR" sz="1400"/>
            </a:br>
            <a:r>
              <a:rPr lang="fr-FR" sz="1400"/>
              <a:t>Aucun si pN1 et 1/38 si pN0 </a:t>
            </a:r>
          </a:p>
        </p:txBody>
      </p:sp>
      <p:sp>
        <p:nvSpPr>
          <p:cNvPr id="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sz="800">
                <a:solidFill>
                  <a:srgbClr val="595959"/>
                </a:solidFill>
                <a:latin typeface="Arial" charset="0"/>
              </a:rPr>
              <a:t>Charafe-Jauffret </a:t>
            </a:r>
            <a:r>
              <a:rPr lang="fr-FR" sz="800" i="1">
                <a:solidFill>
                  <a:srgbClr val="595959"/>
                </a:solidFill>
                <a:latin typeface="Arial" charset="0"/>
              </a:rPr>
              <a:t>et al., </a:t>
            </a:r>
            <a:r>
              <a:rPr lang="fr-FR" sz="800">
                <a:solidFill>
                  <a:srgbClr val="595959"/>
                </a:solidFill>
                <a:latin typeface="Arial" charset="0"/>
              </a:rPr>
              <a:t>SABCS 2018, P3-11-10</a:t>
            </a:r>
          </a:p>
        </p:txBody>
      </p:sp>
      <p:sp>
        <p:nvSpPr>
          <p:cNvPr id="8" name="Rectangle 7"/>
          <p:cNvSpPr/>
          <p:nvPr/>
        </p:nvSpPr>
        <p:spPr>
          <a:xfrm>
            <a:off x="371128" y="2207629"/>
            <a:ext cx="4324697" cy="2592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1" name="Rectangle 10"/>
          <p:cNvSpPr/>
          <p:nvPr/>
        </p:nvSpPr>
        <p:spPr>
          <a:xfrm>
            <a:off x="4797424" y="2207629"/>
            <a:ext cx="4032000" cy="2592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 name="Espace réservé du contenu 3"/>
          <p:cNvSpPr>
            <a:spLocks noGrp="1"/>
          </p:cNvSpPr>
          <p:nvPr>
            <p:ph type="body" idx="4294967295"/>
          </p:nvPr>
        </p:nvSpPr>
        <p:spPr>
          <a:xfrm>
            <a:off x="561975" y="2026284"/>
            <a:ext cx="1495425" cy="308681"/>
          </a:xfrm>
          <a:solidFill>
            <a:schemeClr val="bg1"/>
          </a:solidFill>
        </p:spPr>
        <p:txBody>
          <a:bodyPr>
            <a:normAutofit fontScale="77500" lnSpcReduction="20000"/>
          </a:bodyPr>
          <a:lstStyle/>
          <a:p>
            <a:pPr marL="0" indent="0">
              <a:buNone/>
            </a:pPr>
            <a:r>
              <a:rPr lang="fr-FR" sz="2100" b="1" err="1">
                <a:solidFill>
                  <a:schemeClr val="tx2"/>
                </a:solidFill>
              </a:rPr>
              <a:t>Luminales</a:t>
            </a:r>
            <a:r>
              <a:rPr lang="fr-FR" sz="2100" b="1">
                <a:solidFill>
                  <a:schemeClr val="tx2"/>
                </a:solidFill>
              </a:rPr>
              <a:t> A</a:t>
            </a:r>
          </a:p>
        </p:txBody>
      </p:sp>
      <p:sp>
        <p:nvSpPr>
          <p:cNvPr id="9" name="Espace réservé du texte 8"/>
          <p:cNvSpPr>
            <a:spLocks noGrp="1"/>
          </p:cNvSpPr>
          <p:nvPr>
            <p:ph type="body" sz="quarter" idx="4294967295"/>
          </p:nvPr>
        </p:nvSpPr>
        <p:spPr>
          <a:xfrm>
            <a:off x="5050331" y="2006035"/>
            <a:ext cx="1592262" cy="365089"/>
          </a:xfrm>
          <a:solidFill>
            <a:schemeClr val="bg1"/>
          </a:solidFill>
        </p:spPr>
        <p:txBody>
          <a:bodyPr>
            <a:normAutofit/>
          </a:bodyPr>
          <a:lstStyle/>
          <a:p>
            <a:pPr marL="0" indent="0">
              <a:buNone/>
            </a:pPr>
            <a:r>
              <a:rPr lang="fr-FR" sz="1600" b="1" err="1">
                <a:solidFill>
                  <a:schemeClr val="tx2"/>
                </a:solidFill>
              </a:rPr>
              <a:t>Luminales</a:t>
            </a:r>
            <a:r>
              <a:rPr lang="fr-FR" sz="1600" b="1">
                <a:solidFill>
                  <a:schemeClr val="tx2"/>
                </a:solidFill>
              </a:rPr>
              <a:t> B</a:t>
            </a:r>
          </a:p>
        </p:txBody>
      </p:sp>
      <p:sp>
        <p:nvSpPr>
          <p:cNvPr id="14" name="Titre 5"/>
          <p:cNvSpPr txBox="1">
            <a:spLocks/>
          </p:cNvSpPr>
          <p:nvPr/>
        </p:nvSpPr>
        <p:spPr>
          <a:xfrm>
            <a:off x="168064" y="748765"/>
            <a:ext cx="8975936" cy="400110"/>
          </a:xfrm>
          <a:prstGeom prst="rect">
            <a:avLst/>
          </a:prstGeom>
        </p:spPr>
        <p:txBody>
          <a:bodyPr vert="horz" wrap="square" lIns="91440" tIns="45720" rIns="91440" bIns="45720" rtlCol="0" anchor="ctr">
            <a:sp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r>
              <a:rPr lang="fr-FR"/>
              <a:t>pN1mi dans Prosigna</a:t>
            </a:r>
          </a:p>
        </p:txBody>
      </p:sp>
    </p:spTree>
    <p:extLst>
      <p:ext uri="{BB962C8B-B14F-4D97-AF65-F5344CB8AC3E}">
        <p14:creationId xmlns:p14="http://schemas.microsoft.com/office/powerpoint/2010/main" val="35605448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2"/>
          <p:cNvSpPr>
            <a:spLocks noGrp="1"/>
          </p:cNvSpPr>
          <p:nvPr>
            <p:ph type="title"/>
          </p:nvPr>
        </p:nvSpPr>
        <p:spPr/>
        <p:txBody>
          <a:bodyPr>
            <a:noAutofit/>
          </a:bodyPr>
          <a:lstStyle/>
          <a:p>
            <a:r>
              <a:rPr lang="fr-FR"/>
              <a:t>pN1mi dans </a:t>
            </a:r>
            <a:r>
              <a:rPr lang="fr-FR" err="1"/>
              <a:t>Endopredict</a:t>
            </a:r>
            <a:endParaRPr lang="fr-FR"/>
          </a:p>
        </p:txBody>
      </p:sp>
      <p:sp>
        <p:nvSpPr>
          <p:cNvPr id="2" name="Espace réservé du contenu 1"/>
          <p:cNvSpPr>
            <a:spLocks noGrp="1"/>
          </p:cNvSpPr>
          <p:nvPr>
            <p:ph sz="quarter" idx="11"/>
          </p:nvPr>
        </p:nvSpPr>
        <p:spPr>
          <a:xfrm>
            <a:off x="4658519" y="2427173"/>
            <a:ext cx="4114006" cy="2352440"/>
          </a:xfrm>
        </p:spPr>
        <p:txBody>
          <a:bodyPr>
            <a:noAutofit/>
          </a:bodyPr>
          <a:lstStyle/>
          <a:p>
            <a:r>
              <a:rPr lang="fr-FR" sz="1300"/>
              <a:t>Si les pN1mi avaient été considérées comme des pN0, tous les scores apparaitraient avec une </a:t>
            </a:r>
            <a:r>
              <a:rPr lang="fr-FR" sz="1300" err="1"/>
              <a:t>difference</a:t>
            </a:r>
            <a:r>
              <a:rPr lang="fr-FR" sz="1300"/>
              <a:t> -0,64. la zone grise pour les pN1 (mi) serait donc plus large de </a:t>
            </a:r>
            <a:r>
              <a:rPr lang="fr-FR" sz="1300" b="1"/>
              <a:t>[3.3-3.94]. </a:t>
            </a:r>
          </a:p>
          <a:p>
            <a:pPr>
              <a:spcBef>
                <a:spcPts val="1200"/>
              </a:spcBef>
            </a:pPr>
            <a:r>
              <a:rPr lang="fr-FR" sz="1300"/>
              <a:t>Pour 23/67 (</a:t>
            </a:r>
            <a:r>
              <a:rPr lang="fr-FR" sz="1300" b="1">
                <a:solidFill>
                  <a:schemeClr val="accent2"/>
                </a:solidFill>
              </a:rPr>
              <a:t>34% </a:t>
            </a:r>
            <a:r>
              <a:rPr lang="fr-FR" sz="1300"/>
              <a:t>soit. 1.8% de tous les</a:t>
            </a:r>
            <a:r>
              <a:rPr lang="fr-FR" sz="1300" b="1">
                <a:solidFill>
                  <a:schemeClr val="accent2"/>
                </a:solidFill>
              </a:rPr>
              <a:t> EP tests réalisés) le </a:t>
            </a:r>
            <a:r>
              <a:rPr lang="fr-FR" sz="1300" b="1" err="1">
                <a:solidFill>
                  <a:schemeClr val="accent2"/>
                </a:solidFill>
              </a:rPr>
              <a:t>EPclin</a:t>
            </a:r>
            <a:r>
              <a:rPr lang="fr-FR" sz="1300" b="1">
                <a:solidFill>
                  <a:schemeClr val="accent2"/>
                </a:solidFill>
              </a:rPr>
              <a:t> score était entre 3.4 and </a:t>
            </a:r>
            <a:br>
              <a:rPr lang="fr-FR" sz="1300" b="1">
                <a:solidFill>
                  <a:schemeClr val="accent2"/>
                </a:solidFill>
              </a:rPr>
            </a:br>
            <a:r>
              <a:rPr lang="fr-FR" sz="1300" b="1">
                <a:solidFill>
                  <a:schemeClr val="accent2"/>
                </a:solidFill>
              </a:rPr>
              <a:t>4 </a:t>
            </a:r>
            <a:r>
              <a:rPr lang="fr-FR" sz="1300"/>
              <a:t>soit juste au dessus de la valeur </a:t>
            </a:r>
            <a:r>
              <a:rPr lang="fr-FR" sz="1300" err="1"/>
              <a:t>cut</a:t>
            </a:r>
            <a:r>
              <a:rPr lang="fr-FR" sz="1300"/>
              <a:t>-off de 3,3 </a:t>
            </a:r>
            <a:br>
              <a:rPr lang="fr-FR" sz="1300"/>
            </a:br>
            <a:r>
              <a:rPr lang="fr-FR" sz="1300"/>
              <a:t>ils </a:t>
            </a:r>
            <a:r>
              <a:rPr lang="fr-FR" sz="1300" b="1">
                <a:solidFill>
                  <a:schemeClr val="accent2"/>
                </a:solidFill>
              </a:rPr>
              <a:t>auraient donc été classés en bas risque (</a:t>
            </a:r>
            <a:r>
              <a:rPr lang="fr-FR" sz="1300" b="1" err="1">
                <a:solidFill>
                  <a:schemeClr val="accent2"/>
                </a:solidFill>
              </a:rPr>
              <a:t>Epclin</a:t>
            </a:r>
            <a:r>
              <a:rPr lang="fr-FR" sz="1300" b="1">
                <a:solidFill>
                  <a:schemeClr val="accent2"/>
                </a:solidFill>
              </a:rPr>
              <a:t> bas) si on les avait considérés comme pN0 </a:t>
            </a:r>
          </a:p>
        </p:txBody>
      </p:sp>
      <p:sp>
        <p:nvSpPr>
          <p:cNvPr id="6" name="ZoneTexte 5"/>
          <p:cNvSpPr txBox="1"/>
          <p:nvPr/>
        </p:nvSpPr>
        <p:spPr>
          <a:xfrm>
            <a:off x="207857" y="1832382"/>
            <a:ext cx="8008234" cy="523220"/>
          </a:xfrm>
          <a:prstGeom prst="rect">
            <a:avLst/>
          </a:prstGeom>
          <a:noFill/>
        </p:spPr>
        <p:txBody>
          <a:bodyPr wrap="square" rtlCol="0">
            <a:spAutoFit/>
          </a:bodyPr>
          <a:lstStyle/>
          <a:p>
            <a:r>
              <a:rPr lang="en-US" sz="1400">
                <a:solidFill>
                  <a:prstClr val="black"/>
                </a:solidFill>
                <a:latin typeface="Arial" panose="020B0604020202020204" pitchFamily="34" charset="0"/>
                <a:cs typeface="Arial" panose="020B0604020202020204" pitchFamily="34" charset="0"/>
              </a:rPr>
              <a:t>Les cancers pN1mi </a:t>
            </a:r>
            <a:r>
              <a:rPr lang="en-US" sz="1400" err="1">
                <a:solidFill>
                  <a:prstClr val="black"/>
                </a:solidFill>
                <a:latin typeface="Arial" panose="020B0604020202020204" pitchFamily="34" charset="0"/>
                <a:cs typeface="Arial" panose="020B0604020202020204" pitchFamily="34" charset="0"/>
              </a:rPr>
              <a:t>sont</a:t>
            </a:r>
            <a:r>
              <a:rPr lang="en-US" sz="1400">
                <a:solidFill>
                  <a:prstClr val="black"/>
                </a:solidFill>
                <a:latin typeface="Arial" panose="020B0604020202020204" pitchFamily="34" charset="0"/>
                <a:cs typeface="Arial" panose="020B0604020202020204" pitchFamily="34" charset="0"/>
              </a:rPr>
              <a:t> surtout des grades II IDC NOS, T med 18 mm (7-45; pT1c </a:t>
            </a:r>
            <a:r>
              <a:rPr lang="en-US" sz="1400" err="1">
                <a:solidFill>
                  <a:prstClr val="black"/>
                </a:solidFill>
                <a:latin typeface="Arial" panose="020B0604020202020204" pitchFamily="34" charset="0"/>
                <a:cs typeface="Arial" panose="020B0604020202020204" pitchFamily="34" charset="0"/>
              </a:rPr>
              <a:t>dans</a:t>
            </a:r>
            <a:r>
              <a:rPr lang="en-US" sz="1400">
                <a:solidFill>
                  <a:prstClr val="black"/>
                </a:solidFill>
                <a:latin typeface="Arial" panose="020B0604020202020204" pitchFamily="34" charset="0"/>
                <a:cs typeface="Arial" panose="020B0604020202020204" pitchFamily="34" charset="0"/>
              </a:rPr>
              <a:t> 40/67). Ki67 </a:t>
            </a:r>
            <a:r>
              <a:rPr lang="en-US" sz="1400" err="1">
                <a:solidFill>
                  <a:prstClr val="black"/>
                </a:solidFill>
                <a:latin typeface="Arial" panose="020B0604020202020204" pitchFamily="34" charset="0"/>
                <a:cs typeface="Arial" panose="020B0604020202020204" pitchFamily="34" charset="0"/>
              </a:rPr>
              <a:t>moyen</a:t>
            </a:r>
            <a:r>
              <a:rPr lang="en-US" sz="1400">
                <a:solidFill>
                  <a:prstClr val="black"/>
                </a:solidFill>
                <a:latin typeface="Arial" panose="020B0604020202020204" pitchFamily="34" charset="0"/>
                <a:cs typeface="Arial" panose="020B0604020202020204" pitchFamily="34" charset="0"/>
              </a:rPr>
              <a:t> ~20% et 57% “luminal A” par IHC</a:t>
            </a:r>
            <a:endParaRPr lang="fr-FR" sz="1400">
              <a:solidFill>
                <a:prstClr val="black"/>
              </a:solidFill>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sz="800">
                <a:solidFill>
                  <a:srgbClr val="595959"/>
                </a:solidFill>
                <a:latin typeface="Arial" charset="0"/>
              </a:rPr>
              <a:t>Lacroix-Triki </a:t>
            </a:r>
            <a:r>
              <a:rPr lang="fr-FR" sz="800" i="1">
                <a:solidFill>
                  <a:srgbClr val="595959"/>
                </a:solidFill>
                <a:latin typeface="Arial" charset="0"/>
              </a:rPr>
              <a:t>et al., </a:t>
            </a:r>
            <a:r>
              <a:rPr lang="fr-FR" sz="800">
                <a:solidFill>
                  <a:srgbClr val="595959"/>
                </a:solidFill>
                <a:latin typeface="Arial" charset="0"/>
              </a:rPr>
              <a:t>SABCS 2018, P4-08-23</a:t>
            </a:r>
          </a:p>
        </p:txBody>
      </p:sp>
      <p:sp>
        <p:nvSpPr>
          <p:cNvPr id="11" name="Titre 2"/>
          <p:cNvSpPr txBox="1">
            <a:spLocks/>
          </p:cNvSpPr>
          <p:nvPr/>
        </p:nvSpPr>
        <p:spPr>
          <a:xfrm>
            <a:off x="207857" y="1120300"/>
            <a:ext cx="8459893" cy="723900"/>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700"/>
              </a:lnSpc>
            </a:pPr>
            <a:r>
              <a:rPr lang="fr-FR" sz="1400">
                <a:solidFill>
                  <a:srgbClr val="1F497D"/>
                </a:solidFill>
              </a:rPr>
              <a:t>1246 tests Endopredict, dont 67 (5%) pN1 mi</a:t>
            </a:r>
            <a:br>
              <a:rPr lang="fr-FR" sz="1400">
                <a:solidFill>
                  <a:srgbClr val="1F497D"/>
                </a:solidFill>
              </a:rPr>
            </a:br>
            <a:r>
              <a:rPr lang="fr-FR" sz="1400">
                <a:solidFill>
                  <a:srgbClr val="1F497D"/>
                </a:solidFill>
              </a:rPr>
              <a:t>En fonction du poids donné au statut ganglionnaire (mi) </a:t>
            </a:r>
            <a:r>
              <a:rPr lang="fr-FR" sz="1400" b="1">
                <a:solidFill>
                  <a:srgbClr val="1F497D"/>
                </a:solidFill>
              </a:rPr>
              <a:t>: pN0 ou pN1 le EPClin change de façon conséquente : [EPclin=0.35t + 0.64n + 0.28EP] n=1 pour pN0, n=2 pour pN1</a:t>
            </a:r>
            <a:endParaRPr lang="fr-FR" sz="1400">
              <a:solidFill>
                <a:srgbClr val="1F497D"/>
              </a:solidFill>
            </a:endParaRPr>
          </a:p>
        </p:txBody>
      </p:sp>
      <p:graphicFrame>
        <p:nvGraphicFramePr>
          <p:cNvPr id="12"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2980671079"/>
              </p:ext>
            </p:extLst>
          </p:nvPr>
        </p:nvGraphicFramePr>
        <p:xfrm>
          <a:off x="333375" y="2356250"/>
          <a:ext cx="4248150" cy="2414969"/>
        </p:xfrm>
        <a:graphic>
          <a:graphicData uri="http://schemas.openxmlformats.org/drawingml/2006/table">
            <a:tbl>
              <a:tblPr firstRow="1" bandRow="1">
                <a:tableStyleId>{7DF18680-E054-41AD-8BC1-D1AEF772440D}</a:tableStyleId>
              </a:tblPr>
              <a:tblGrid>
                <a:gridCol w="1662992">
                  <a:extLst>
                    <a:ext uri="{9D8B030D-6E8A-4147-A177-3AD203B41FA5}">
                      <a16:colId xmlns:a16="http://schemas.microsoft.com/office/drawing/2014/main" val="20000"/>
                    </a:ext>
                  </a:extLst>
                </a:gridCol>
                <a:gridCol w="1183566">
                  <a:extLst>
                    <a:ext uri="{9D8B030D-6E8A-4147-A177-3AD203B41FA5}">
                      <a16:colId xmlns:a16="http://schemas.microsoft.com/office/drawing/2014/main" val="20001"/>
                    </a:ext>
                  </a:extLst>
                </a:gridCol>
                <a:gridCol w="1401592">
                  <a:extLst>
                    <a:ext uri="{9D8B030D-6E8A-4147-A177-3AD203B41FA5}">
                      <a16:colId xmlns:a16="http://schemas.microsoft.com/office/drawing/2014/main" val="20002"/>
                    </a:ext>
                  </a:extLst>
                </a:gridCol>
              </a:tblGrid>
              <a:tr h="226534">
                <a:tc>
                  <a:txBody>
                    <a:bodyPr/>
                    <a:lstStyle/>
                    <a:p>
                      <a:pPr>
                        <a:lnSpc>
                          <a:spcPts val="1500"/>
                        </a:lnSpc>
                      </a:pPr>
                      <a:r>
                        <a:rPr lang="fr-FR" sz="1100" b="0"/>
                        <a:t>EP resultats</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ts val="1500"/>
                        </a:lnSpc>
                        <a:spcBef>
                          <a:spcPts val="0"/>
                        </a:spcBef>
                        <a:spcAft>
                          <a:spcPts val="0"/>
                        </a:spcAft>
                        <a:buClrTx/>
                        <a:buSzTx/>
                        <a:buFontTx/>
                        <a:buNone/>
                        <a:tabLst/>
                        <a:defRPr/>
                      </a:pPr>
                      <a:r>
                        <a:rPr lang="fr-FR" sz="1100" b="0" dirty="0"/>
                        <a:t>Toutes (n=1246)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ts val="1500"/>
                        </a:lnSpc>
                        <a:spcBef>
                          <a:spcPts val="0"/>
                        </a:spcBef>
                        <a:spcAft>
                          <a:spcPts val="0"/>
                        </a:spcAft>
                        <a:buClrTx/>
                        <a:buSzTx/>
                        <a:buFontTx/>
                        <a:buNone/>
                        <a:tabLst/>
                        <a:defRPr/>
                      </a:pPr>
                      <a:r>
                        <a:rPr lang="fr-FR" sz="1100" b="0"/>
                        <a:t>pN1mi (n=67)</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89781">
                <a:tc>
                  <a:txBody>
                    <a:bodyPr/>
                    <a:lstStyle/>
                    <a:p>
                      <a:pPr marL="200025" indent="-200025">
                        <a:lnSpc>
                          <a:spcPts val="1400"/>
                        </a:lnSpc>
                      </a:pPr>
                      <a:r>
                        <a:rPr lang="fr-FR" sz="1300" dirty="0">
                          <a:solidFill>
                            <a:schemeClr val="tx1"/>
                          </a:solidFill>
                        </a:rPr>
                        <a:t>EP</a:t>
                      </a:r>
                      <a:r>
                        <a:rPr lang="fr-FR" sz="1300" baseline="0" dirty="0">
                          <a:solidFill>
                            <a:schemeClr val="tx1"/>
                          </a:solidFill>
                        </a:rPr>
                        <a:t> score</a:t>
                      </a:r>
                      <a:br>
                        <a:rPr lang="fr-FR" sz="1300" baseline="0" dirty="0">
                          <a:solidFill>
                            <a:schemeClr val="tx1"/>
                          </a:solidFill>
                        </a:rPr>
                      </a:br>
                      <a:r>
                        <a:rPr lang="fr-FR" sz="1300" baseline="0" dirty="0" err="1">
                          <a:solidFill>
                            <a:schemeClr val="tx1"/>
                          </a:solidFill>
                        </a:rPr>
                        <a:t>Median</a:t>
                      </a:r>
                      <a:r>
                        <a:rPr lang="fr-FR" sz="1300" baseline="0" dirty="0">
                          <a:solidFill>
                            <a:schemeClr val="tx1"/>
                          </a:solidFill>
                        </a:rPr>
                        <a:t> (range)</a:t>
                      </a:r>
                      <a:endParaRPr lang="fr-FR" sz="1300" dirty="0">
                        <a:solidFill>
                          <a:schemeClr val="tx1"/>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lnSpc>
                          <a:spcPts val="1400"/>
                        </a:lnSpc>
                      </a:pPr>
                      <a:endParaRPr lang="fr-FR" sz="1300" b="1">
                        <a:solidFill>
                          <a:schemeClr val="tx2"/>
                        </a:solidFill>
                      </a:endParaRPr>
                    </a:p>
                    <a:p>
                      <a:pPr algn="ctr">
                        <a:lnSpc>
                          <a:spcPts val="1400"/>
                        </a:lnSpc>
                      </a:pPr>
                      <a:r>
                        <a:rPr lang="fr-FR" sz="1300" b="1">
                          <a:solidFill>
                            <a:schemeClr val="tx2"/>
                          </a:solidFill>
                        </a:rPr>
                        <a:t>6,4 (1,6-15)</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lnSpc>
                          <a:spcPts val="1400"/>
                        </a:lnSpc>
                        <a:defRPr/>
                      </a:pPr>
                      <a:endParaRPr lang="en-US" sz="1300" b="1">
                        <a:solidFill>
                          <a:schemeClr val="tx2"/>
                        </a:solidFill>
                      </a:endParaRPr>
                    </a:p>
                    <a:p>
                      <a:pPr algn="ctr" defTabSz="600075">
                        <a:lnSpc>
                          <a:spcPts val="1400"/>
                        </a:lnSpc>
                        <a:defRPr/>
                      </a:pPr>
                      <a:r>
                        <a:rPr lang="en-US" sz="1300" b="1">
                          <a:solidFill>
                            <a:schemeClr val="tx2"/>
                          </a:solidFill>
                        </a:rPr>
                        <a:t>5,85 (2,2-14)</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89781">
                <a:tc>
                  <a:txBody>
                    <a:bodyPr/>
                    <a:lstStyle/>
                    <a:p>
                      <a:pPr marL="200025" indent="-200025">
                        <a:lnSpc>
                          <a:spcPts val="1400"/>
                        </a:lnSpc>
                      </a:pPr>
                      <a:r>
                        <a:rPr lang="fr-FR" sz="1300">
                          <a:solidFill>
                            <a:schemeClr val="tx1"/>
                          </a:solidFill>
                        </a:rPr>
                        <a:t>EPclin</a:t>
                      </a:r>
                      <a:r>
                        <a:rPr lang="fr-FR" sz="1300" baseline="0">
                          <a:solidFill>
                            <a:schemeClr val="tx1"/>
                          </a:solidFill>
                        </a:rPr>
                        <a:t> score</a:t>
                      </a:r>
                      <a:br>
                        <a:rPr lang="fr-FR" sz="1300" baseline="0">
                          <a:solidFill>
                            <a:schemeClr val="tx1"/>
                          </a:solidFill>
                        </a:rPr>
                      </a:br>
                      <a:r>
                        <a:rPr lang="fr-FR" sz="1300" baseline="0">
                          <a:solidFill>
                            <a:schemeClr val="tx1"/>
                          </a:solidFill>
                        </a:rPr>
                        <a:t>Median (range)</a:t>
                      </a:r>
                      <a:endParaRPr lang="fr-FR" sz="1300">
                        <a:solidFill>
                          <a:schemeClr val="tx1"/>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400"/>
                        </a:lnSpc>
                      </a:pPr>
                      <a:endParaRPr lang="fr-FR" sz="1300" b="1">
                        <a:solidFill>
                          <a:schemeClr val="tx2"/>
                        </a:solidFill>
                      </a:endParaRPr>
                    </a:p>
                    <a:p>
                      <a:pPr algn="ctr">
                        <a:lnSpc>
                          <a:spcPts val="1400"/>
                        </a:lnSpc>
                      </a:pPr>
                      <a:r>
                        <a:rPr lang="fr-FR" sz="1300" b="1">
                          <a:solidFill>
                            <a:schemeClr val="tx2"/>
                          </a:solidFill>
                        </a:rPr>
                        <a:t>3,4 (1,6-5,9)</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lnSpc>
                          <a:spcPts val="1400"/>
                        </a:lnSpc>
                        <a:defRPr/>
                      </a:pPr>
                      <a:endParaRPr lang="en-US" sz="1300" b="1">
                        <a:solidFill>
                          <a:schemeClr val="tx2"/>
                        </a:solidFill>
                      </a:endParaRPr>
                    </a:p>
                    <a:p>
                      <a:pPr algn="ctr" defTabSz="600075">
                        <a:lnSpc>
                          <a:spcPts val="1400"/>
                        </a:lnSpc>
                        <a:defRPr/>
                      </a:pPr>
                      <a:r>
                        <a:rPr lang="en-US" sz="1300" b="1">
                          <a:solidFill>
                            <a:schemeClr val="tx2"/>
                          </a:solidFill>
                        </a:rPr>
                        <a:t>3,7 (2,6-5,9)</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704120">
                <a:tc>
                  <a:txBody>
                    <a:bodyPr/>
                    <a:lstStyle/>
                    <a:p>
                      <a:pPr marL="200025" indent="-200025">
                        <a:lnSpc>
                          <a:spcPts val="1400"/>
                        </a:lnSpc>
                      </a:pPr>
                      <a:r>
                        <a:rPr lang="fr-FR" sz="1300" dirty="0" err="1">
                          <a:solidFill>
                            <a:schemeClr val="tx1"/>
                          </a:solidFill>
                        </a:rPr>
                        <a:t>Epclin</a:t>
                      </a:r>
                      <a:r>
                        <a:rPr lang="fr-FR" sz="1300" dirty="0">
                          <a:solidFill>
                            <a:schemeClr val="tx1"/>
                          </a:solidFill>
                        </a:rPr>
                        <a:t> classification</a:t>
                      </a:r>
                      <a:br>
                        <a:rPr lang="fr-FR" sz="1300" baseline="0" dirty="0">
                          <a:solidFill>
                            <a:schemeClr val="tx1"/>
                          </a:solidFill>
                        </a:rPr>
                      </a:br>
                      <a:r>
                        <a:rPr lang="fr-FR" sz="1300" baseline="0" dirty="0">
                          <a:solidFill>
                            <a:schemeClr val="tx1"/>
                          </a:solidFill>
                        </a:rPr>
                        <a:t>Bas</a:t>
                      </a:r>
                    </a:p>
                    <a:p>
                      <a:pPr marL="200025" indent="9525">
                        <a:lnSpc>
                          <a:spcPts val="1400"/>
                        </a:lnSpc>
                      </a:pPr>
                      <a:r>
                        <a:rPr lang="fr-FR" sz="1300" baseline="0" dirty="0">
                          <a:solidFill>
                            <a:schemeClr val="tx1"/>
                          </a:solidFill>
                        </a:rPr>
                        <a:t>Élevé</a:t>
                      </a:r>
                    </a:p>
                    <a:p>
                      <a:pPr marL="200025" indent="9525">
                        <a:lnSpc>
                          <a:spcPts val="1400"/>
                        </a:lnSpc>
                      </a:pPr>
                      <a:r>
                        <a:rPr lang="fr-FR" sz="1300" baseline="0" dirty="0">
                          <a:solidFill>
                            <a:schemeClr val="tx1"/>
                          </a:solidFill>
                        </a:rPr>
                        <a:t>Non disponible</a:t>
                      </a:r>
                      <a:endParaRPr lang="fr-FR" sz="1300" dirty="0">
                        <a:solidFill>
                          <a:schemeClr val="tx1"/>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lnSpc>
                          <a:spcPts val="1400"/>
                        </a:lnSpc>
                      </a:pPr>
                      <a:endParaRPr lang="fr-FR" sz="1300" b="1">
                        <a:solidFill>
                          <a:schemeClr val="tx2"/>
                        </a:solidFill>
                      </a:endParaRPr>
                    </a:p>
                    <a:p>
                      <a:pPr algn="ctr">
                        <a:lnSpc>
                          <a:spcPts val="1400"/>
                        </a:lnSpc>
                      </a:pPr>
                      <a:r>
                        <a:rPr lang="fr-FR" sz="1300" b="1">
                          <a:solidFill>
                            <a:schemeClr val="tx2"/>
                          </a:solidFill>
                        </a:rPr>
                        <a:t>531 (43%)</a:t>
                      </a:r>
                    </a:p>
                    <a:p>
                      <a:pPr algn="ctr">
                        <a:lnSpc>
                          <a:spcPts val="1400"/>
                        </a:lnSpc>
                      </a:pPr>
                      <a:r>
                        <a:rPr lang="fr-FR" sz="1300" b="1">
                          <a:solidFill>
                            <a:schemeClr val="tx2"/>
                          </a:solidFill>
                        </a:rPr>
                        <a:t>697 (56%)</a:t>
                      </a:r>
                    </a:p>
                    <a:p>
                      <a:pPr algn="ctr">
                        <a:lnSpc>
                          <a:spcPts val="1400"/>
                        </a:lnSpc>
                      </a:pPr>
                      <a:r>
                        <a:rPr lang="fr-FR" sz="1300" b="1">
                          <a:solidFill>
                            <a:schemeClr val="tx2"/>
                          </a:solidFill>
                        </a:rPr>
                        <a:t>18 (1%)</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lnSpc>
                          <a:spcPts val="1400"/>
                        </a:lnSpc>
                        <a:defRPr/>
                      </a:pPr>
                      <a:endParaRPr lang="en-US" sz="1300" b="1">
                        <a:solidFill>
                          <a:schemeClr val="tx2"/>
                        </a:solidFill>
                      </a:endParaRPr>
                    </a:p>
                    <a:p>
                      <a:pPr algn="ctr" defTabSz="600075">
                        <a:lnSpc>
                          <a:spcPts val="1400"/>
                        </a:lnSpc>
                        <a:defRPr/>
                      </a:pPr>
                      <a:r>
                        <a:rPr lang="en-US" sz="1300" b="1">
                          <a:solidFill>
                            <a:schemeClr val="tx2"/>
                          </a:solidFill>
                        </a:rPr>
                        <a:t>22 (33%)</a:t>
                      </a:r>
                    </a:p>
                    <a:p>
                      <a:pPr algn="ctr" defTabSz="600075">
                        <a:lnSpc>
                          <a:spcPts val="1400"/>
                        </a:lnSpc>
                        <a:defRPr/>
                      </a:pPr>
                      <a:r>
                        <a:rPr lang="en-US" sz="1300" b="1">
                          <a:solidFill>
                            <a:schemeClr val="tx2"/>
                          </a:solidFill>
                        </a:rPr>
                        <a:t>45 (67%)</a:t>
                      </a:r>
                    </a:p>
                    <a:p>
                      <a:pPr algn="ctr" defTabSz="600075">
                        <a:lnSpc>
                          <a:spcPts val="1400"/>
                        </a:lnSpc>
                        <a:defRPr/>
                      </a:pPr>
                      <a:r>
                        <a:rPr lang="en-US" sz="1300" b="1">
                          <a:solidFill>
                            <a:schemeClr val="tx2"/>
                          </a:solidFill>
                        </a:rPr>
                        <a:t>0</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389781">
                <a:tc>
                  <a:txBody>
                    <a:bodyPr/>
                    <a:lstStyle/>
                    <a:p>
                      <a:pPr marL="200025" lvl="0" indent="-200025" algn="ctr">
                        <a:lnSpc>
                          <a:spcPts val="1400"/>
                        </a:lnSpc>
                      </a:pPr>
                      <a:r>
                        <a:rPr lang="fr-FR" sz="1300" dirty="0">
                          <a:solidFill>
                            <a:schemeClr val="tx1"/>
                          </a:solidFill>
                        </a:rPr>
                        <a:t>Risque médiane de rechute à 10 ans</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400"/>
                        </a:lnSpc>
                      </a:pPr>
                      <a:endParaRPr lang="fr-FR" sz="1300" b="1" dirty="0">
                        <a:solidFill>
                          <a:schemeClr val="tx2"/>
                        </a:solidFill>
                      </a:endParaRPr>
                    </a:p>
                    <a:p>
                      <a:pPr algn="ctr">
                        <a:lnSpc>
                          <a:spcPts val="1400"/>
                        </a:lnSpc>
                      </a:pPr>
                      <a:r>
                        <a:rPr lang="fr-FR" sz="1300" b="1" dirty="0">
                          <a:solidFill>
                            <a:schemeClr val="tx2"/>
                          </a:solidFill>
                        </a:rPr>
                        <a:t>11% (3-73)</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lnSpc>
                          <a:spcPts val="1400"/>
                        </a:lnSpc>
                        <a:defRPr/>
                      </a:pPr>
                      <a:endParaRPr lang="en-US" sz="1300" b="1" dirty="0">
                        <a:solidFill>
                          <a:schemeClr val="tx2"/>
                        </a:solidFill>
                      </a:endParaRPr>
                    </a:p>
                    <a:p>
                      <a:pPr algn="ctr" defTabSz="600075">
                        <a:lnSpc>
                          <a:spcPts val="1400"/>
                        </a:lnSpc>
                        <a:defRPr/>
                      </a:pPr>
                      <a:r>
                        <a:rPr lang="en-US" sz="1300" b="1" dirty="0">
                          <a:solidFill>
                            <a:schemeClr val="tx2"/>
                          </a:solidFill>
                        </a:rPr>
                        <a:t>15% (5-73)</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49106936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Capture d’écran"/>
          <p:cNvPicPr>
            <a:picLocks noChangeAspect="1"/>
          </p:cNvPicPr>
          <p:nvPr/>
        </p:nvPicPr>
        <p:blipFill rotWithShape="1">
          <a:blip r:embed="rId2" cstate="print">
            <a:extLst>
              <a:ext uri="{28A0092B-C50C-407E-A947-70E740481C1C}">
                <a14:useLocalDpi xmlns:a14="http://schemas.microsoft.com/office/drawing/2010/main" val="0"/>
              </a:ext>
            </a:extLst>
          </a:blip>
          <a:srcRect b="11885"/>
          <a:stretch/>
        </p:blipFill>
        <p:spPr>
          <a:xfrm>
            <a:off x="407868" y="1527301"/>
            <a:ext cx="2597693" cy="1828150"/>
          </a:xfrm>
          <a:prstGeom prst="rect">
            <a:avLst/>
          </a:prstGeom>
        </p:spPr>
      </p:pic>
      <p:pic>
        <p:nvPicPr>
          <p:cNvPr id="4" name="Image 3" descr="Capture d’écran"/>
          <p:cNvPicPr>
            <a:picLocks noChangeAspect="1"/>
          </p:cNvPicPr>
          <p:nvPr/>
        </p:nvPicPr>
        <p:blipFill rotWithShape="1">
          <a:blip r:embed="rId3" cstate="print">
            <a:extLst>
              <a:ext uri="{28A0092B-C50C-407E-A947-70E740481C1C}">
                <a14:useLocalDpi xmlns:a14="http://schemas.microsoft.com/office/drawing/2010/main" val="0"/>
              </a:ext>
            </a:extLst>
          </a:blip>
          <a:srcRect b="14792"/>
          <a:stretch/>
        </p:blipFill>
        <p:spPr>
          <a:xfrm>
            <a:off x="3261723" y="1573146"/>
            <a:ext cx="2620555" cy="1814110"/>
          </a:xfrm>
          <a:prstGeom prst="rect">
            <a:avLst/>
          </a:prstGeom>
        </p:spPr>
      </p:pic>
      <p:pic>
        <p:nvPicPr>
          <p:cNvPr id="5" name="Image 4" descr="Capture d’écran"/>
          <p:cNvPicPr>
            <a:picLocks noChangeAspect="1"/>
          </p:cNvPicPr>
          <p:nvPr/>
        </p:nvPicPr>
        <p:blipFill rotWithShape="1">
          <a:blip r:embed="rId4" cstate="print">
            <a:extLst>
              <a:ext uri="{28A0092B-C50C-407E-A947-70E740481C1C}">
                <a14:useLocalDpi xmlns:a14="http://schemas.microsoft.com/office/drawing/2010/main" val="0"/>
              </a:ext>
            </a:extLst>
          </a:blip>
          <a:srcRect b="13989"/>
          <a:stretch/>
        </p:blipFill>
        <p:spPr>
          <a:xfrm>
            <a:off x="6136675" y="1501548"/>
            <a:ext cx="2634843" cy="1845952"/>
          </a:xfrm>
          <a:prstGeom prst="rect">
            <a:avLst/>
          </a:prstGeom>
        </p:spPr>
      </p:pic>
      <p:sp>
        <p:nvSpPr>
          <p:cNvPr id="9" name="Flèche vers le bas 8"/>
          <p:cNvSpPr/>
          <p:nvPr/>
        </p:nvSpPr>
        <p:spPr>
          <a:xfrm rot="2481584">
            <a:off x="2698024" y="1493398"/>
            <a:ext cx="228616" cy="325172"/>
          </a:xfrm>
          <a:prstGeom prst="downArrow">
            <a:avLst>
              <a:gd name="adj1" fmla="val 44602"/>
              <a:gd name="adj2" fmla="val 39098"/>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prstClr val="white"/>
              </a:solidFill>
            </a:endParaRPr>
          </a:p>
        </p:txBody>
      </p:sp>
      <p:sp>
        <p:nvSpPr>
          <p:cNvPr id="11"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sz="800">
                <a:solidFill>
                  <a:srgbClr val="595959"/>
                </a:solidFill>
                <a:latin typeface="Arial" charset="0"/>
              </a:rPr>
              <a:t>Hortobagyi </a:t>
            </a:r>
            <a:r>
              <a:rPr lang="fr-FR" sz="800" i="1">
                <a:solidFill>
                  <a:srgbClr val="595959"/>
                </a:solidFill>
                <a:latin typeface="Arial" charset="0"/>
              </a:rPr>
              <a:t>et al., </a:t>
            </a:r>
            <a:r>
              <a:rPr lang="fr-FR" sz="800">
                <a:solidFill>
                  <a:srgbClr val="595959"/>
                </a:solidFill>
                <a:latin typeface="Arial" charset="0"/>
              </a:rPr>
              <a:t>SABCS 2018, P3-11-02</a:t>
            </a:r>
          </a:p>
        </p:txBody>
      </p:sp>
      <p:sp>
        <p:nvSpPr>
          <p:cNvPr id="10" name="Espace réservé du contenu 9"/>
          <p:cNvSpPr>
            <a:spLocks noGrp="1"/>
          </p:cNvSpPr>
          <p:nvPr>
            <p:ph sz="quarter" idx="11"/>
          </p:nvPr>
        </p:nvSpPr>
        <p:spPr>
          <a:xfrm>
            <a:off x="457895" y="3702168"/>
            <a:ext cx="7789863" cy="1031758"/>
          </a:xfrm>
        </p:spPr>
        <p:txBody>
          <a:bodyPr>
            <a:normAutofit/>
          </a:bodyPr>
          <a:lstStyle/>
          <a:p>
            <a:r>
              <a:rPr lang="fr-FR" sz="1400" dirty="0"/>
              <a:t>Importantes données prospectives !</a:t>
            </a:r>
          </a:p>
          <a:p>
            <a:r>
              <a:rPr lang="fr-FR" sz="1400" dirty="0"/>
              <a:t>Plus de 80 000 patientes  dont 3004 pN1(</a:t>
            </a:r>
            <a:r>
              <a:rPr lang="fr-FR" sz="1400" dirty="0" err="1"/>
              <a:t>mic</a:t>
            </a:r>
            <a:r>
              <a:rPr lang="fr-FR" sz="1400" dirty="0"/>
              <a:t>) </a:t>
            </a:r>
            <a:r>
              <a:rPr lang="fr-FR" sz="1400" b="1" dirty="0">
                <a:solidFill>
                  <a:srgbClr val="DE3411"/>
                </a:solidFill>
              </a:rPr>
              <a:t>excellent pronostic des RS&lt;18 quelque soit le statut ganglionnaire pN0; pN1 (mi), pN1. </a:t>
            </a:r>
          </a:p>
          <a:p>
            <a:r>
              <a:rPr lang="fr-FR" sz="1400" dirty="0"/>
              <a:t>La BCSS était &gt;97% sans chimiothérapie RS&lt;18 quelque soit le statut ganglionnaire</a:t>
            </a:r>
          </a:p>
          <a:p>
            <a:endParaRPr lang="fr-FR" sz="1400" dirty="0"/>
          </a:p>
        </p:txBody>
      </p:sp>
      <p:sp>
        <p:nvSpPr>
          <p:cNvPr id="12" name="Titre 11"/>
          <p:cNvSpPr>
            <a:spLocks noGrp="1"/>
          </p:cNvSpPr>
          <p:nvPr>
            <p:ph type="title"/>
          </p:nvPr>
        </p:nvSpPr>
        <p:spPr>
          <a:xfrm>
            <a:off x="168064" y="666437"/>
            <a:ext cx="8975936" cy="707886"/>
          </a:xfrm>
        </p:spPr>
        <p:txBody>
          <a:bodyPr anchor="t"/>
          <a:lstStyle/>
          <a:p>
            <a:r>
              <a:rPr lang="fr-FR"/>
              <a:t>Données sur pN1 (mi) avec OncotypeDx update des données </a:t>
            </a:r>
            <a:br>
              <a:rPr lang="fr-FR"/>
            </a:br>
            <a:r>
              <a:rPr lang="fr-FR"/>
              <a:t>de la SEER database : 3004 patientes</a:t>
            </a:r>
          </a:p>
        </p:txBody>
      </p:sp>
      <p:pic>
        <p:nvPicPr>
          <p:cNvPr id="19" name="Image 18" descr="Capture d’écran"/>
          <p:cNvPicPr>
            <a:picLocks noChangeAspect="1"/>
          </p:cNvPicPr>
          <p:nvPr/>
        </p:nvPicPr>
        <p:blipFill rotWithShape="1">
          <a:blip r:embed="rId2" cstate="print">
            <a:extLst>
              <a:ext uri="{28A0092B-C50C-407E-A947-70E740481C1C}">
                <a14:useLocalDpi xmlns:a14="http://schemas.microsoft.com/office/drawing/2010/main" val="0"/>
              </a:ext>
            </a:extLst>
          </a:blip>
          <a:srcRect l="2971" t="92746"/>
          <a:stretch/>
        </p:blipFill>
        <p:spPr>
          <a:xfrm>
            <a:off x="485030" y="3379304"/>
            <a:ext cx="2520531" cy="150510"/>
          </a:xfrm>
          <a:prstGeom prst="rect">
            <a:avLst/>
          </a:prstGeom>
        </p:spPr>
      </p:pic>
      <p:pic>
        <p:nvPicPr>
          <p:cNvPr id="20" name="Image 19" descr="Capture d’écran"/>
          <p:cNvPicPr>
            <a:picLocks noChangeAspect="1"/>
          </p:cNvPicPr>
          <p:nvPr/>
        </p:nvPicPr>
        <p:blipFill rotWithShape="1">
          <a:blip r:embed="rId3" cstate="print">
            <a:extLst>
              <a:ext uri="{28A0092B-C50C-407E-A947-70E740481C1C}">
                <a14:useLocalDpi xmlns:a14="http://schemas.microsoft.com/office/drawing/2010/main" val="0"/>
              </a:ext>
            </a:extLst>
          </a:blip>
          <a:srcRect l="2666" t="88887" b="2150"/>
          <a:stretch/>
        </p:blipFill>
        <p:spPr>
          <a:xfrm>
            <a:off x="3331597" y="3387256"/>
            <a:ext cx="2550681" cy="190831"/>
          </a:xfrm>
          <a:prstGeom prst="rect">
            <a:avLst/>
          </a:prstGeom>
        </p:spPr>
      </p:pic>
      <p:pic>
        <p:nvPicPr>
          <p:cNvPr id="21" name="Image 20" descr="Capture d’écran"/>
          <p:cNvPicPr>
            <a:picLocks noChangeAspect="1"/>
          </p:cNvPicPr>
          <p:nvPr/>
        </p:nvPicPr>
        <p:blipFill rotWithShape="1">
          <a:blip r:embed="rId4" cstate="print">
            <a:extLst>
              <a:ext uri="{28A0092B-C50C-407E-A947-70E740481C1C}">
                <a14:useLocalDpi xmlns:a14="http://schemas.microsoft.com/office/drawing/2010/main" val="0"/>
              </a:ext>
            </a:extLst>
          </a:blip>
          <a:srcRect l="3989" t="91569" b="651"/>
          <a:stretch/>
        </p:blipFill>
        <p:spPr>
          <a:xfrm>
            <a:off x="6241774" y="3379304"/>
            <a:ext cx="2529744" cy="166978"/>
          </a:xfrm>
          <a:prstGeom prst="rect">
            <a:avLst/>
          </a:prstGeom>
        </p:spPr>
      </p:pic>
      <p:sp>
        <p:nvSpPr>
          <p:cNvPr id="13" name="Rectangle 12"/>
          <p:cNvSpPr/>
          <p:nvPr/>
        </p:nvSpPr>
        <p:spPr>
          <a:xfrm>
            <a:off x="349677" y="1473003"/>
            <a:ext cx="2754432" cy="212902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3203532" y="1473003"/>
            <a:ext cx="2754432" cy="212902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6078484" y="1473003"/>
            <a:ext cx="2754432" cy="212902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22" name="Flèche vers le bas 21"/>
          <p:cNvSpPr/>
          <p:nvPr/>
        </p:nvSpPr>
        <p:spPr>
          <a:xfrm rot="2481584">
            <a:off x="5650426" y="1536528"/>
            <a:ext cx="228616" cy="325172"/>
          </a:xfrm>
          <a:prstGeom prst="downArrow">
            <a:avLst>
              <a:gd name="adj1" fmla="val 44602"/>
              <a:gd name="adj2" fmla="val 39098"/>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prstClr val="white"/>
              </a:solidFill>
            </a:endParaRPr>
          </a:p>
        </p:txBody>
      </p:sp>
      <p:sp>
        <p:nvSpPr>
          <p:cNvPr id="23" name="Flèche vers le bas 22"/>
          <p:cNvSpPr/>
          <p:nvPr/>
        </p:nvSpPr>
        <p:spPr>
          <a:xfrm rot="2481584">
            <a:off x="8525375" y="1536528"/>
            <a:ext cx="228616" cy="325172"/>
          </a:xfrm>
          <a:prstGeom prst="downArrow">
            <a:avLst>
              <a:gd name="adj1" fmla="val 44602"/>
              <a:gd name="adj2" fmla="val 39098"/>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prstClr val="white"/>
              </a:solidFill>
            </a:endParaRPr>
          </a:p>
        </p:txBody>
      </p:sp>
      <p:sp>
        <p:nvSpPr>
          <p:cNvPr id="2" name="ZoneTexte 1">
            <a:extLst>
              <a:ext uri="{FF2B5EF4-FFF2-40B4-BE49-F238E27FC236}">
                <a16:creationId xmlns:a16="http://schemas.microsoft.com/office/drawing/2014/main" id="{8052226E-EAD4-8846-9FB9-27A9FB55E9E2}"/>
              </a:ext>
            </a:extLst>
          </p:cNvPr>
          <p:cNvSpPr txBox="1"/>
          <p:nvPr/>
        </p:nvSpPr>
        <p:spPr>
          <a:xfrm>
            <a:off x="4169045" y="3204503"/>
            <a:ext cx="1495922" cy="215444"/>
          </a:xfrm>
          <a:prstGeom prst="rect">
            <a:avLst/>
          </a:prstGeom>
          <a:solidFill>
            <a:schemeClr val="bg1"/>
          </a:solidFill>
        </p:spPr>
        <p:txBody>
          <a:bodyPr wrap="none" rtlCol="0">
            <a:spAutoFit/>
          </a:bodyPr>
          <a:lstStyle/>
          <a:p>
            <a:r>
              <a:rPr lang="fr-FR" sz="800" dirty="0"/>
              <a:t>Mois depuis le diagnostic initial</a:t>
            </a:r>
          </a:p>
        </p:txBody>
      </p:sp>
      <p:sp>
        <p:nvSpPr>
          <p:cNvPr id="18" name="ZoneTexte 17">
            <a:extLst>
              <a:ext uri="{FF2B5EF4-FFF2-40B4-BE49-F238E27FC236}">
                <a16:creationId xmlns:a16="http://schemas.microsoft.com/office/drawing/2014/main" id="{001E5FF3-1C60-D24B-B260-090B37282FDA}"/>
              </a:ext>
            </a:extLst>
          </p:cNvPr>
          <p:cNvSpPr txBox="1"/>
          <p:nvPr/>
        </p:nvSpPr>
        <p:spPr>
          <a:xfrm>
            <a:off x="7143761" y="3182128"/>
            <a:ext cx="1495922" cy="215444"/>
          </a:xfrm>
          <a:prstGeom prst="rect">
            <a:avLst/>
          </a:prstGeom>
          <a:solidFill>
            <a:schemeClr val="bg1"/>
          </a:solidFill>
        </p:spPr>
        <p:txBody>
          <a:bodyPr wrap="none" rtlCol="0">
            <a:spAutoFit/>
          </a:bodyPr>
          <a:lstStyle/>
          <a:p>
            <a:r>
              <a:rPr lang="fr-FR" sz="800" dirty="0"/>
              <a:t>Mois depuis le diagnostic initial</a:t>
            </a:r>
          </a:p>
        </p:txBody>
      </p:sp>
      <p:sp>
        <p:nvSpPr>
          <p:cNvPr id="24" name="ZoneTexte 23">
            <a:extLst>
              <a:ext uri="{FF2B5EF4-FFF2-40B4-BE49-F238E27FC236}">
                <a16:creationId xmlns:a16="http://schemas.microsoft.com/office/drawing/2014/main" id="{B12C6B44-0224-704B-BB4E-8CF8AF23B084}"/>
              </a:ext>
            </a:extLst>
          </p:cNvPr>
          <p:cNvSpPr txBox="1"/>
          <p:nvPr/>
        </p:nvSpPr>
        <p:spPr>
          <a:xfrm>
            <a:off x="1382014" y="3179810"/>
            <a:ext cx="1495922" cy="215444"/>
          </a:xfrm>
          <a:prstGeom prst="rect">
            <a:avLst/>
          </a:prstGeom>
          <a:solidFill>
            <a:schemeClr val="bg1"/>
          </a:solidFill>
        </p:spPr>
        <p:txBody>
          <a:bodyPr wrap="none" rtlCol="0">
            <a:spAutoFit/>
          </a:bodyPr>
          <a:lstStyle/>
          <a:p>
            <a:r>
              <a:rPr lang="fr-FR" sz="800" dirty="0"/>
              <a:t>Mois depuis le diagnostic initial</a:t>
            </a:r>
          </a:p>
        </p:txBody>
      </p:sp>
      <p:sp>
        <p:nvSpPr>
          <p:cNvPr id="25" name="ZoneTexte 24">
            <a:extLst>
              <a:ext uri="{FF2B5EF4-FFF2-40B4-BE49-F238E27FC236}">
                <a16:creationId xmlns:a16="http://schemas.microsoft.com/office/drawing/2014/main" id="{A34155EE-86A1-1048-93C5-18519488D8C2}"/>
              </a:ext>
            </a:extLst>
          </p:cNvPr>
          <p:cNvSpPr txBox="1"/>
          <p:nvPr/>
        </p:nvSpPr>
        <p:spPr>
          <a:xfrm rot="16200000">
            <a:off x="5503975" y="2397794"/>
            <a:ext cx="1496340" cy="215444"/>
          </a:xfrm>
          <a:prstGeom prst="rect">
            <a:avLst/>
          </a:prstGeom>
          <a:solidFill>
            <a:schemeClr val="bg1"/>
          </a:solidFill>
        </p:spPr>
        <p:txBody>
          <a:bodyPr wrap="square" rtlCol="0">
            <a:spAutoFit/>
          </a:bodyPr>
          <a:lstStyle/>
          <a:p>
            <a:pPr algn="ctr"/>
            <a:r>
              <a:rPr lang="fr-FR" sz="800" dirty="0"/>
              <a:t>Survie spécifique</a:t>
            </a:r>
          </a:p>
        </p:txBody>
      </p:sp>
      <p:sp>
        <p:nvSpPr>
          <p:cNvPr id="26" name="ZoneTexte 25">
            <a:extLst>
              <a:ext uri="{FF2B5EF4-FFF2-40B4-BE49-F238E27FC236}">
                <a16:creationId xmlns:a16="http://schemas.microsoft.com/office/drawing/2014/main" id="{ED1B604D-A783-9745-9D6D-FA1079CCA6F2}"/>
              </a:ext>
            </a:extLst>
          </p:cNvPr>
          <p:cNvSpPr txBox="1"/>
          <p:nvPr/>
        </p:nvSpPr>
        <p:spPr>
          <a:xfrm rot="16200000">
            <a:off x="2649338" y="2431221"/>
            <a:ext cx="1496340" cy="215444"/>
          </a:xfrm>
          <a:prstGeom prst="rect">
            <a:avLst/>
          </a:prstGeom>
          <a:solidFill>
            <a:schemeClr val="bg1"/>
          </a:solidFill>
        </p:spPr>
        <p:txBody>
          <a:bodyPr wrap="square" rtlCol="0">
            <a:spAutoFit/>
          </a:bodyPr>
          <a:lstStyle/>
          <a:p>
            <a:pPr algn="ctr"/>
            <a:r>
              <a:rPr lang="fr-FR" sz="800" dirty="0"/>
              <a:t>Survie spécifique</a:t>
            </a:r>
          </a:p>
        </p:txBody>
      </p:sp>
      <p:sp>
        <p:nvSpPr>
          <p:cNvPr id="27" name="ZoneTexte 26">
            <a:extLst>
              <a:ext uri="{FF2B5EF4-FFF2-40B4-BE49-F238E27FC236}">
                <a16:creationId xmlns:a16="http://schemas.microsoft.com/office/drawing/2014/main" id="{8C671D6E-87A2-1540-B627-FB8DDE383DC0}"/>
              </a:ext>
            </a:extLst>
          </p:cNvPr>
          <p:cNvSpPr txBox="1"/>
          <p:nvPr/>
        </p:nvSpPr>
        <p:spPr>
          <a:xfrm rot="16200000">
            <a:off x="-232583" y="2429562"/>
            <a:ext cx="1496340" cy="215444"/>
          </a:xfrm>
          <a:prstGeom prst="rect">
            <a:avLst/>
          </a:prstGeom>
          <a:solidFill>
            <a:schemeClr val="bg1"/>
          </a:solidFill>
        </p:spPr>
        <p:txBody>
          <a:bodyPr wrap="square" rtlCol="0">
            <a:spAutoFit/>
          </a:bodyPr>
          <a:lstStyle/>
          <a:p>
            <a:pPr algn="ctr"/>
            <a:r>
              <a:rPr lang="fr-FR" sz="800" dirty="0"/>
              <a:t>Survie spécifique</a:t>
            </a:r>
          </a:p>
        </p:txBody>
      </p:sp>
      <p:sp>
        <p:nvSpPr>
          <p:cNvPr id="28" name="ZoneTexte 27">
            <a:extLst>
              <a:ext uri="{FF2B5EF4-FFF2-40B4-BE49-F238E27FC236}">
                <a16:creationId xmlns:a16="http://schemas.microsoft.com/office/drawing/2014/main" id="{C8126C73-1939-224D-9420-356887455252}"/>
              </a:ext>
            </a:extLst>
          </p:cNvPr>
          <p:cNvSpPr txBox="1"/>
          <p:nvPr/>
        </p:nvSpPr>
        <p:spPr>
          <a:xfrm>
            <a:off x="3248023" y="3281447"/>
            <a:ext cx="529859" cy="276999"/>
          </a:xfrm>
          <a:prstGeom prst="rect">
            <a:avLst/>
          </a:prstGeom>
          <a:solidFill>
            <a:schemeClr val="bg1"/>
          </a:solidFill>
        </p:spPr>
        <p:txBody>
          <a:bodyPr wrap="square" rtlCol="0">
            <a:spAutoFit/>
          </a:bodyPr>
          <a:lstStyle/>
          <a:p>
            <a:pPr algn="ctr"/>
            <a:r>
              <a:rPr lang="fr-FR" sz="600" dirty="0" err="1"/>
              <a:t>Nbr</a:t>
            </a:r>
            <a:r>
              <a:rPr lang="fr-FR" sz="600" dirty="0"/>
              <a:t> à risque</a:t>
            </a:r>
          </a:p>
        </p:txBody>
      </p:sp>
      <p:sp>
        <p:nvSpPr>
          <p:cNvPr id="29" name="ZoneTexte 28">
            <a:extLst>
              <a:ext uri="{FF2B5EF4-FFF2-40B4-BE49-F238E27FC236}">
                <a16:creationId xmlns:a16="http://schemas.microsoft.com/office/drawing/2014/main" id="{38AC39F8-74FF-A440-831B-AF9C415B9245}"/>
              </a:ext>
            </a:extLst>
          </p:cNvPr>
          <p:cNvSpPr txBox="1"/>
          <p:nvPr/>
        </p:nvSpPr>
        <p:spPr>
          <a:xfrm>
            <a:off x="6094937" y="3248756"/>
            <a:ext cx="529859" cy="276999"/>
          </a:xfrm>
          <a:prstGeom prst="rect">
            <a:avLst/>
          </a:prstGeom>
          <a:solidFill>
            <a:schemeClr val="bg1"/>
          </a:solidFill>
        </p:spPr>
        <p:txBody>
          <a:bodyPr wrap="square" rtlCol="0">
            <a:spAutoFit/>
          </a:bodyPr>
          <a:lstStyle/>
          <a:p>
            <a:pPr algn="ctr"/>
            <a:r>
              <a:rPr lang="fr-FR" sz="600" dirty="0" err="1"/>
              <a:t>Nbr</a:t>
            </a:r>
            <a:r>
              <a:rPr lang="fr-FR" sz="600" dirty="0"/>
              <a:t> à risque</a:t>
            </a:r>
          </a:p>
        </p:txBody>
      </p:sp>
      <p:sp>
        <p:nvSpPr>
          <p:cNvPr id="30" name="ZoneTexte 29">
            <a:extLst>
              <a:ext uri="{FF2B5EF4-FFF2-40B4-BE49-F238E27FC236}">
                <a16:creationId xmlns:a16="http://schemas.microsoft.com/office/drawing/2014/main" id="{FC7C02F8-49FF-0C45-8037-5B387D560D1A}"/>
              </a:ext>
            </a:extLst>
          </p:cNvPr>
          <p:cNvSpPr txBox="1"/>
          <p:nvPr/>
        </p:nvSpPr>
        <p:spPr>
          <a:xfrm>
            <a:off x="423632" y="3236598"/>
            <a:ext cx="383268" cy="276999"/>
          </a:xfrm>
          <a:prstGeom prst="rect">
            <a:avLst/>
          </a:prstGeom>
          <a:solidFill>
            <a:schemeClr val="bg1"/>
          </a:solidFill>
        </p:spPr>
        <p:txBody>
          <a:bodyPr wrap="square" rtlCol="0">
            <a:spAutoFit/>
          </a:bodyPr>
          <a:lstStyle/>
          <a:p>
            <a:pPr algn="ctr"/>
            <a:r>
              <a:rPr lang="fr-FR" sz="600" dirty="0" err="1"/>
              <a:t>Nbr</a:t>
            </a:r>
            <a:r>
              <a:rPr lang="fr-FR" sz="600" dirty="0"/>
              <a:t> à risque</a:t>
            </a:r>
          </a:p>
        </p:txBody>
      </p:sp>
    </p:spTree>
    <p:extLst>
      <p:ext uri="{BB962C8B-B14F-4D97-AF65-F5344CB8AC3E}">
        <p14:creationId xmlns:p14="http://schemas.microsoft.com/office/powerpoint/2010/main" val="42091896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550803" y="2456306"/>
            <a:ext cx="7716223"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2800" b="1" dirty="0">
                <a:solidFill>
                  <a:srgbClr val="DE3411"/>
                </a:solidFill>
                <a:latin typeface="Arial" charset="0"/>
              </a:rPr>
              <a:t>Les </a:t>
            </a:r>
            <a:r>
              <a:rPr lang="en-US" sz="2800" b="1" dirty="0" err="1">
                <a:solidFill>
                  <a:srgbClr val="DE3411"/>
                </a:solidFill>
                <a:latin typeface="Arial" charset="0"/>
              </a:rPr>
              <a:t>métastases</a:t>
            </a:r>
            <a:r>
              <a:rPr lang="en-US" sz="2800" b="1" dirty="0">
                <a:solidFill>
                  <a:srgbClr val="DE3411"/>
                </a:solidFill>
                <a:latin typeface="Arial" charset="0"/>
              </a:rPr>
              <a:t> </a:t>
            </a:r>
            <a:r>
              <a:rPr lang="en-US" sz="2800" b="1" dirty="0" err="1">
                <a:solidFill>
                  <a:srgbClr val="DE3411"/>
                </a:solidFill>
                <a:latin typeface="Arial" charset="0"/>
              </a:rPr>
              <a:t>prennent</a:t>
            </a:r>
            <a:r>
              <a:rPr lang="en-US" sz="2800" b="1" dirty="0">
                <a:solidFill>
                  <a:srgbClr val="DE3411"/>
                </a:solidFill>
                <a:latin typeface="Arial" charset="0"/>
              </a:rPr>
              <a:t> la </a:t>
            </a:r>
            <a:r>
              <a:rPr lang="en-US" sz="2800" b="1" dirty="0" err="1">
                <a:solidFill>
                  <a:srgbClr val="DE3411"/>
                </a:solidFill>
                <a:latin typeface="Arial" charset="0"/>
              </a:rPr>
              <a:t>tangente</a:t>
            </a:r>
            <a:endParaRPr lang="en-US" sz="2800"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550803" y="3653269"/>
            <a:ext cx="7682781" cy="63094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nSpc>
                <a:spcPts val="2100"/>
              </a:lnSpc>
            </a:pPr>
            <a:r>
              <a:rPr lang="es-ES_tradnl" sz="1600" err="1">
                <a:solidFill>
                  <a:srgbClr val="595959"/>
                </a:solidFill>
                <a:latin typeface="Arial" charset="0"/>
              </a:rPr>
              <a:t>Desmedt</a:t>
            </a:r>
            <a:r>
              <a:rPr lang="es-ES_tradnl" sz="1600">
                <a:solidFill>
                  <a:srgbClr val="595959"/>
                </a:solidFill>
                <a:latin typeface="Arial" charset="0"/>
              </a:rPr>
              <a:t> T., Angus L., </a:t>
            </a:r>
            <a:r>
              <a:rPr lang="es-ES_tradnl" sz="1600" err="1">
                <a:solidFill>
                  <a:srgbClr val="595959"/>
                </a:solidFill>
                <a:latin typeface="Arial" charset="0"/>
              </a:rPr>
              <a:t>Andre</a:t>
            </a:r>
            <a:r>
              <a:rPr lang="es-ES_tradnl" sz="1600">
                <a:solidFill>
                  <a:srgbClr val="595959"/>
                </a:solidFill>
                <a:latin typeface="Arial" charset="0"/>
              </a:rPr>
              <a:t> F. </a:t>
            </a:r>
            <a:r>
              <a:rPr lang="es-ES_tradnl" sz="1600" i="1">
                <a:solidFill>
                  <a:srgbClr val="595959"/>
                </a:solidFill>
                <a:latin typeface="Arial" charset="0"/>
              </a:rPr>
              <a:t>et al., </a:t>
            </a:r>
            <a:br>
              <a:rPr lang="es-ES_tradnl" sz="1600">
                <a:solidFill>
                  <a:srgbClr val="595959"/>
                </a:solidFill>
                <a:latin typeface="Arial" charset="0"/>
              </a:rPr>
            </a:br>
            <a:r>
              <a:rPr lang="es-ES_tradnl" sz="1600">
                <a:solidFill>
                  <a:srgbClr val="595959"/>
                </a:solidFill>
                <a:latin typeface="Arial" charset="0"/>
              </a:rPr>
              <a:t>SABCS 2018, GS1-06, 07 et 08</a:t>
            </a:r>
          </a:p>
        </p:txBody>
      </p:sp>
      <p:cxnSp>
        <p:nvCxnSpPr>
          <p:cNvPr id="4" name="Connecteur droit 3"/>
          <p:cNvCxnSpPr>
            <a:cxnSpLocks/>
          </p:cNvCxnSpPr>
          <p:nvPr/>
        </p:nvCxnSpPr>
        <p:spPr>
          <a:xfrm>
            <a:off x="4086578" y="3874144"/>
            <a:ext cx="4025055"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154</a:t>
            </a:fld>
            <a:endParaRPr lang="fr-FR"/>
          </a:p>
        </p:txBody>
      </p:sp>
    </p:spTree>
    <p:extLst>
      <p:ext uri="{BB962C8B-B14F-4D97-AF65-F5344CB8AC3E}">
        <p14:creationId xmlns:p14="http://schemas.microsoft.com/office/powerpoint/2010/main" val="272698192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Trois études présentées</a:t>
            </a:r>
          </a:p>
        </p:txBody>
      </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155</a:t>
            </a:fld>
            <a:endParaRPr lang="fr-FR"/>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Desmedt</a:t>
            </a:r>
            <a:r>
              <a:rPr lang="en-US" sz="800" i="1">
                <a:solidFill>
                  <a:prstClr val="black">
                    <a:lumMod val="65000"/>
                    <a:lumOff val="35000"/>
                  </a:prstClr>
                </a:solidFill>
                <a:latin typeface="Arial"/>
                <a:cs typeface="Arial"/>
              </a:rPr>
              <a:t> T., Angus L., Andre F. et al., SABCS 2018, GS1-06, 07 et 08</a:t>
            </a:r>
          </a:p>
        </p:txBody>
      </p:sp>
      <p:graphicFrame>
        <p:nvGraphicFramePr>
          <p:cNvPr id="9"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783719" y="1334272"/>
          <a:ext cx="7488936" cy="2945135"/>
        </p:xfrm>
        <a:graphic>
          <a:graphicData uri="http://schemas.openxmlformats.org/drawingml/2006/table">
            <a:tbl>
              <a:tblPr firstRow="1" bandRow="1">
                <a:tableStyleId>{7DF18680-E054-41AD-8BC1-D1AEF772440D}</a:tableStyleId>
              </a:tblPr>
              <a:tblGrid>
                <a:gridCol w="1334972">
                  <a:extLst>
                    <a:ext uri="{9D8B030D-6E8A-4147-A177-3AD203B41FA5}">
                      <a16:colId xmlns:a16="http://schemas.microsoft.com/office/drawing/2014/main" val="20000"/>
                    </a:ext>
                  </a:extLst>
                </a:gridCol>
                <a:gridCol w="877876">
                  <a:extLst>
                    <a:ext uri="{9D8B030D-6E8A-4147-A177-3AD203B41FA5}">
                      <a16:colId xmlns:a16="http://schemas.microsoft.com/office/drawing/2014/main" val="20001"/>
                    </a:ext>
                  </a:extLst>
                </a:gridCol>
                <a:gridCol w="1406208">
                  <a:extLst>
                    <a:ext uri="{9D8B030D-6E8A-4147-A177-3AD203B41FA5}">
                      <a16:colId xmlns:a16="http://schemas.microsoft.com/office/drawing/2014/main" val="20002"/>
                    </a:ext>
                  </a:extLst>
                </a:gridCol>
                <a:gridCol w="1585616">
                  <a:extLst>
                    <a:ext uri="{9D8B030D-6E8A-4147-A177-3AD203B41FA5}">
                      <a16:colId xmlns:a16="http://schemas.microsoft.com/office/drawing/2014/main" val="1502322921"/>
                    </a:ext>
                  </a:extLst>
                </a:gridCol>
                <a:gridCol w="1367754">
                  <a:extLst>
                    <a:ext uri="{9D8B030D-6E8A-4147-A177-3AD203B41FA5}">
                      <a16:colId xmlns:a16="http://schemas.microsoft.com/office/drawing/2014/main" val="2840771492"/>
                    </a:ext>
                  </a:extLst>
                </a:gridCol>
                <a:gridCol w="916510">
                  <a:extLst>
                    <a:ext uri="{9D8B030D-6E8A-4147-A177-3AD203B41FA5}">
                      <a16:colId xmlns:a16="http://schemas.microsoft.com/office/drawing/2014/main" val="1697510000"/>
                    </a:ext>
                  </a:extLst>
                </a:gridCol>
              </a:tblGrid>
              <a:tr h="266839">
                <a:tc>
                  <a:txBody>
                    <a:bodyPr/>
                    <a:lstStyle/>
                    <a:p>
                      <a:pPr algn="ctr"/>
                      <a:r>
                        <a:rPr lang="fr-FR" sz="1200" b="0"/>
                        <a:t>Études </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t>Patientes</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t>Échantillons </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err="1"/>
                        <a:t>Soustypes</a:t>
                      </a:r>
                      <a:endParaRPr lang="fr-FR" sz="12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t>Approches</a:t>
                      </a:r>
                      <a:r>
                        <a:rPr lang="fr-FR" sz="1200" b="0" baseline="0"/>
                        <a:t> de séquençage</a:t>
                      </a:r>
                      <a:endParaRPr lang="fr-FR" sz="12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0"/>
                        <a:t>Profondeur </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842015">
                <a:tc>
                  <a:txBody>
                    <a:bodyPr/>
                    <a:lstStyle/>
                    <a:p>
                      <a:pPr algn="l"/>
                      <a:r>
                        <a:rPr lang="fr-FR" sz="1200" b="1">
                          <a:solidFill>
                            <a:schemeClr val="bg2"/>
                          </a:solidFill>
                        </a:rPr>
                        <a:t>Angus </a:t>
                      </a:r>
                      <a:r>
                        <a:rPr lang="fr-FR" sz="1200" b="1" i="1">
                          <a:solidFill>
                            <a:schemeClr val="bg2"/>
                          </a:solidFill>
                        </a:rPr>
                        <a:t>et al.</a:t>
                      </a:r>
                      <a:br>
                        <a:rPr lang="fr-FR" sz="1200">
                          <a:solidFill>
                            <a:schemeClr val="bg2"/>
                          </a:solidFill>
                        </a:rPr>
                      </a:br>
                      <a:r>
                        <a:rPr lang="fr-FR" sz="1200">
                          <a:solidFill>
                            <a:schemeClr val="bg2"/>
                          </a:solidFill>
                        </a:rPr>
                        <a:t>GS1-07</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200" b="1">
                          <a:solidFill>
                            <a:schemeClr val="tx2"/>
                          </a:solidFill>
                        </a:rPr>
                        <a:t>442</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a:solidFill>
                            <a:schemeClr val="tx2"/>
                          </a:solidFill>
                        </a:rPr>
                        <a:t>442 biopsies </a:t>
                      </a:r>
                      <a:r>
                        <a:rPr lang="en-US" sz="1200" b="1" err="1">
                          <a:solidFill>
                            <a:schemeClr val="tx2"/>
                          </a:solidFill>
                        </a:rPr>
                        <a:t>métastatiques</a:t>
                      </a:r>
                      <a:endParaRPr lang="en-US" sz="1200" b="1">
                        <a:solidFill>
                          <a:schemeClr val="tx2"/>
                        </a:solidFill>
                      </a:endParaRP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a:solidFill>
                            <a:schemeClr val="tx2"/>
                          </a:solidFill>
                        </a:rPr>
                        <a:t>279 ER+/HER2-</a:t>
                      </a:r>
                      <a:br>
                        <a:rPr lang="en-US" sz="1200" b="1">
                          <a:solidFill>
                            <a:schemeClr val="tx2"/>
                          </a:solidFill>
                        </a:rPr>
                      </a:br>
                      <a:r>
                        <a:rPr lang="en-US" sz="1200" b="1">
                          <a:solidFill>
                            <a:schemeClr val="tx2"/>
                          </a:solidFill>
                        </a:rPr>
                        <a:t>77 HER2+</a:t>
                      </a:r>
                    </a:p>
                    <a:p>
                      <a:pPr algn="l" defTabSz="600075">
                        <a:defRPr/>
                      </a:pPr>
                      <a:r>
                        <a:rPr lang="en-US" sz="1200" b="1">
                          <a:solidFill>
                            <a:schemeClr val="tx2"/>
                          </a:solidFill>
                        </a:rPr>
                        <a:t>58 TNBC</a:t>
                      </a:r>
                    </a:p>
                    <a:p>
                      <a:pPr algn="l" defTabSz="600075">
                        <a:defRPr/>
                      </a:pPr>
                      <a:r>
                        <a:rPr lang="en-US" sz="1200" b="1">
                          <a:solidFill>
                            <a:schemeClr val="tx2"/>
                          </a:solidFill>
                        </a:rPr>
                        <a:t>28 </a:t>
                      </a:r>
                      <a:r>
                        <a:rPr lang="en-US" sz="1200" b="1" err="1">
                          <a:solidFill>
                            <a:schemeClr val="tx2"/>
                          </a:solidFill>
                        </a:rPr>
                        <a:t>inconnus</a:t>
                      </a:r>
                      <a:endParaRPr lang="en-US" sz="1200" b="1">
                        <a:solidFill>
                          <a:schemeClr val="tx2"/>
                        </a:solidFill>
                      </a:endParaRP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err="1">
                          <a:solidFill>
                            <a:schemeClr val="tx2"/>
                          </a:solidFill>
                        </a:rPr>
                        <a:t>Séquençage</a:t>
                      </a:r>
                      <a:r>
                        <a:rPr lang="en-US" sz="1200" b="1">
                          <a:solidFill>
                            <a:schemeClr val="tx2"/>
                          </a:solidFill>
                        </a:rPr>
                        <a:t> </a:t>
                      </a:r>
                      <a:r>
                        <a:rPr lang="en-US" sz="1200" b="1" err="1">
                          <a:solidFill>
                            <a:schemeClr val="tx2"/>
                          </a:solidFill>
                        </a:rPr>
                        <a:t>complet</a:t>
                      </a:r>
                      <a:r>
                        <a:rPr lang="en-US" sz="1200" b="1">
                          <a:solidFill>
                            <a:schemeClr val="tx2"/>
                          </a:solidFill>
                        </a:rPr>
                        <a:t> du </a:t>
                      </a:r>
                      <a:r>
                        <a:rPr lang="en-US" sz="1200" b="1" err="1">
                          <a:solidFill>
                            <a:schemeClr val="tx2"/>
                          </a:solidFill>
                        </a:rPr>
                        <a:t>génome</a:t>
                      </a:r>
                      <a:endParaRPr lang="en-US" sz="1200" b="1">
                        <a:solidFill>
                          <a:schemeClr val="tx2"/>
                        </a:solidFill>
                      </a:endParaRP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200" b="1">
                          <a:solidFill>
                            <a:schemeClr val="tx2"/>
                          </a:solidFill>
                        </a:rPr>
                        <a:t>107x</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56216">
                <a:tc>
                  <a:txBody>
                    <a:bodyPr/>
                    <a:lstStyle/>
                    <a:p>
                      <a:pPr algn="l"/>
                      <a:r>
                        <a:rPr lang="fr-FR" sz="1200" b="1" err="1">
                          <a:solidFill>
                            <a:schemeClr val="bg2"/>
                          </a:solidFill>
                        </a:rPr>
                        <a:t>Andre</a:t>
                      </a:r>
                      <a:r>
                        <a:rPr lang="fr-FR" sz="1200" b="1">
                          <a:solidFill>
                            <a:schemeClr val="bg2"/>
                          </a:solidFill>
                        </a:rPr>
                        <a:t> </a:t>
                      </a:r>
                      <a:r>
                        <a:rPr lang="fr-FR" sz="1200" b="1" i="1">
                          <a:solidFill>
                            <a:schemeClr val="bg2"/>
                          </a:solidFill>
                        </a:rPr>
                        <a:t>et al.</a:t>
                      </a:r>
                      <a:br>
                        <a:rPr lang="fr-FR" sz="1200" i="1">
                          <a:solidFill>
                            <a:schemeClr val="bg2"/>
                          </a:solidFill>
                        </a:rPr>
                      </a:br>
                      <a:r>
                        <a:rPr lang="fr-FR" sz="1200">
                          <a:solidFill>
                            <a:schemeClr val="bg2"/>
                          </a:solidFill>
                        </a:rPr>
                        <a:t>GS1-08</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200" b="1">
                          <a:solidFill>
                            <a:schemeClr val="tx2"/>
                          </a:solidFill>
                        </a:rPr>
                        <a:t>629</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l" defTabSz="600075">
                        <a:defRPr/>
                      </a:pPr>
                      <a:r>
                        <a:rPr lang="en-US" sz="1200" b="1">
                          <a:solidFill>
                            <a:schemeClr val="tx2"/>
                          </a:solidFill>
                        </a:rPr>
                        <a:t>629 biopsies </a:t>
                      </a:r>
                      <a:r>
                        <a:rPr lang="en-US" sz="1200" b="1" err="1">
                          <a:solidFill>
                            <a:schemeClr val="tx2"/>
                          </a:solidFill>
                        </a:rPr>
                        <a:t>métastatiques</a:t>
                      </a:r>
                      <a:br>
                        <a:rPr lang="en-US" sz="1200" b="1">
                          <a:solidFill>
                            <a:schemeClr val="tx2"/>
                          </a:solidFill>
                        </a:rPr>
                      </a:br>
                      <a:r>
                        <a:rPr lang="en-US" sz="1200" b="1">
                          <a:solidFill>
                            <a:schemeClr val="tx2"/>
                          </a:solidFill>
                        </a:rPr>
                        <a:t>(</a:t>
                      </a:r>
                      <a:r>
                        <a:rPr lang="en-US" sz="1200" b="1" err="1">
                          <a:solidFill>
                            <a:schemeClr val="tx2"/>
                          </a:solidFill>
                        </a:rPr>
                        <a:t>purité</a:t>
                      </a:r>
                      <a:r>
                        <a:rPr lang="en-US" sz="1200" b="1">
                          <a:solidFill>
                            <a:schemeClr val="tx2"/>
                          </a:solidFill>
                        </a:rPr>
                        <a:t> &gt; 30%)</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l" defTabSz="600075">
                        <a:defRPr/>
                      </a:pPr>
                      <a:r>
                        <a:rPr lang="en-US" sz="1200" b="1">
                          <a:solidFill>
                            <a:schemeClr val="tx2"/>
                          </a:solidFill>
                        </a:rPr>
                        <a:t>387 ER+/HER2-</a:t>
                      </a:r>
                      <a:br>
                        <a:rPr lang="en-US" sz="1200" b="1">
                          <a:solidFill>
                            <a:schemeClr val="tx2"/>
                          </a:solidFill>
                        </a:rPr>
                      </a:br>
                      <a:r>
                        <a:rPr lang="en-US" sz="1200" b="1">
                          <a:solidFill>
                            <a:schemeClr val="tx2"/>
                          </a:solidFill>
                        </a:rPr>
                        <a:t>32 HER2+</a:t>
                      </a:r>
                    </a:p>
                    <a:p>
                      <a:pPr algn="l" defTabSz="600075">
                        <a:defRPr/>
                      </a:pPr>
                      <a:r>
                        <a:rPr lang="en-US" sz="1200" b="1">
                          <a:solidFill>
                            <a:schemeClr val="tx2"/>
                          </a:solidFill>
                        </a:rPr>
                        <a:t>186 TNBC</a:t>
                      </a:r>
                    </a:p>
                    <a:p>
                      <a:pPr algn="l" defTabSz="600075">
                        <a:defRPr/>
                      </a:pPr>
                      <a:r>
                        <a:rPr lang="en-US" sz="1200" b="1">
                          <a:solidFill>
                            <a:schemeClr val="tx2"/>
                          </a:solidFill>
                        </a:rPr>
                        <a:t>24 </a:t>
                      </a:r>
                      <a:r>
                        <a:rPr lang="en-US" sz="1200" b="1" err="1">
                          <a:solidFill>
                            <a:schemeClr val="tx2"/>
                          </a:solidFill>
                        </a:rPr>
                        <a:t>inconnus</a:t>
                      </a:r>
                      <a:endParaRPr lang="en-US" sz="1200" b="1">
                        <a:solidFill>
                          <a:schemeClr val="tx2"/>
                        </a:solidFill>
                      </a:endParaRP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l" defTabSz="600075" rtl="0" eaLnBrk="1" fontAlgn="auto" latinLnBrk="0" hangingPunct="1">
                        <a:lnSpc>
                          <a:spcPct val="100000"/>
                        </a:lnSpc>
                        <a:spcBef>
                          <a:spcPts val="0"/>
                        </a:spcBef>
                        <a:spcAft>
                          <a:spcPts val="0"/>
                        </a:spcAft>
                        <a:buClrTx/>
                        <a:buSzTx/>
                        <a:buFontTx/>
                        <a:buNone/>
                        <a:tabLst/>
                        <a:defRPr/>
                      </a:pPr>
                      <a:r>
                        <a:rPr lang="en-US" sz="1200" b="1" err="1">
                          <a:solidFill>
                            <a:schemeClr val="tx2"/>
                          </a:solidFill>
                        </a:rPr>
                        <a:t>Séquençage</a:t>
                      </a:r>
                      <a:r>
                        <a:rPr lang="en-US" sz="1200" b="1">
                          <a:solidFill>
                            <a:schemeClr val="tx2"/>
                          </a:solidFill>
                        </a:rPr>
                        <a:t> </a:t>
                      </a:r>
                      <a:r>
                        <a:rPr lang="en-US" sz="1200" b="1" err="1">
                          <a:solidFill>
                            <a:schemeClr val="tx2"/>
                          </a:solidFill>
                        </a:rPr>
                        <a:t>complet</a:t>
                      </a:r>
                      <a:r>
                        <a:rPr lang="en-US" sz="1200" b="1">
                          <a:solidFill>
                            <a:schemeClr val="tx2"/>
                          </a:solidFill>
                        </a:rPr>
                        <a:t> du </a:t>
                      </a:r>
                      <a:r>
                        <a:rPr lang="en-US" sz="1200" b="1" err="1">
                          <a:solidFill>
                            <a:schemeClr val="tx2"/>
                          </a:solidFill>
                        </a:rPr>
                        <a:t>génome</a:t>
                      </a:r>
                      <a:br>
                        <a:rPr lang="en-US" sz="1200" b="1">
                          <a:solidFill>
                            <a:schemeClr val="tx2"/>
                          </a:solidFill>
                        </a:rPr>
                      </a:br>
                      <a:r>
                        <a:rPr lang="en-US" sz="1200" b="1">
                          <a:solidFill>
                            <a:schemeClr val="tx2"/>
                          </a:solidFill>
                        </a:rPr>
                        <a:t>(∿20 000 </a:t>
                      </a:r>
                      <a:r>
                        <a:rPr lang="en-US" sz="1200" b="1" err="1">
                          <a:solidFill>
                            <a:schemeClr val="tx2"/>
                          </a:solidFill>
                        </a:rPr>
                        <a:t>gènes</a:t>
                      </a:r>
                      <a:r>
                        <a:rPr lang="en-US" sz="1200" b="1">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200" b="1">
                          <a:solidFill>
                            <a:schemeClr val="tx2"/>
                          </a:solidFill>
                        </a:rPr>
                        <a:t>120x</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804394">
                <a:tc>
                  <a:txBody>
                    <a:bodyPr/>
                    <a:lstStyle/>
                    <a:p>
                      <a:pPr algn="l"/>
                      <a:r>
                        <a:rPr lang="fr-FR" sz="1200" b="1" err="1">
                          <a:solidFill>
                            <a:schemeClr val="bg2"/>
                          </a:solidFill>
                        </a:rPr>
                        <a:t>Desmedt</a:t>
                      </a:r>
                      <a:r>
                        <a:rPr lang="fr-FR" sz="1200" b="1">
                          <a:solidFill>
                            <a:schemeClr val="bg2"/>
                          </a:solidFill>
                        </a:rPr>
                        <a:t> </a:t>
                      </a:r>
                      <a:r>
                        <a:rPr lang="fr-FR" sz="1200" b="1" i="1">
                          <a:solidFill>
                            <a:schemeClr val="bg2"/>
                          </a:solidFill>
                        </a:rPr>
                        <a:t>et al.</a:t>
                      </a:r>
                    </a:p>
                    <a:p>
                      <a:pPr algn="l"/>
                      <a:r>
                        <a:rPr lang="fr-FR" sz="1200">
                          <a:solidFill>
                            <a:schemeClr val="bg2"/>
                          </a:solidFill>
                        </a:rPr>
                        <a:t>GS1-06</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200" b="1">
                          <a:solidFill>
                            <a:schemeClr val="tx2"/>
                          </a:solidFill>
                        </a:rPr>
                        <a:t>66</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a:solidFill>
                            <a:schemeClr val="tx2"/>
                          </a:solidFill>
                        </a:rPr>
                        <a:t>72 biopsies </a:t>
                      </a:r>
                      <a:r>
                        <a:rPr lang="en-US" sz="1200" b="1" err="1">
                          <a:solidFill>
                            <a:schemeClr val="tx2"/>
                          </a:solidFill>
                        </a:rPr>
                        <a:t>métastatiques</a:t>
                      </a:r>
                      <a:endParaRPr lang="en-US" sz="1200" b="1">
                        <a:solidFill>
                          <a:schemeClr val="tx2"/>
                        </a:solidFill>
                      </a:endParaRPr>
                    </a:p>
                    <a:p>
                      <a:pPr algn="l" defTabSz="600075">
                        <a:defRPr/>
                      </a:pPr>
                      <a:r>
                        <a:rPr lang="en-US" sz="1200" b="1">
                          <a:solidFill>
                            <a:schemeClr val="tx2"/>
                          </a:solidFill>
                        </a:rPr>
                        <a:t>87 primitives</a:t>
                      </a:r>
                      <a:br>
                        <a:rPr lang="en-US" sz="1200" b="1">
                          <a:solidFill>
                            <a:schemeClr val="tx2"/>
                          </a:solidFill>
                        </a:rPr>
                      </a:br>
                      <a:r>
                        <a:rPr lang="en-US" sz="1200" b="1">
                          <a:solidFill>
                            <a:schemeClr val="tx2"/>
                          </a:solidFill>
                        </a:rPr>
                        <a:t>(30 </a:t>
                      </a:r>
                      <a:r>
                        <a:rPr lang="en-US" sz="1200" b="1" err="1">
                          <a:solidFill>
                            <a:schemeClr val="tx2"/>
                          </a:solidFill>
                        </a:rPr>
                        <a:t>paires</a:t>
                      </a:r>
                      <a:r>
                        <a:rPr lang="en-US" sz="1200" b="1">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err="1">
                          <a:solidFill>
                            <a:schemeClr val="tx2"/>
                          </a:solidFill>
                        </a:rPr>
                        <a:t>Tous</a:t>
                      </a:r>
                      <a:r>
                        <a:rPr lang="en-US" sz="1200" b="1">
                          <a:solidFill>
                            <a:schemeClr val="tx2"/>
                          </a:solidFill>
                        </a:rPr>
                        <a:t> </a:t>
                      </a:r>
                      <a:r>
                        <a:rPr lang="en-US" sz="1200" b="1" err="1">
                          <a:solidFill>
                            <a:schemeClr val="tx2"/>
                          </a:solidFill>
                        </a:rPr>
                        <a:t>lobulaires</a:t>
                      </a:r>
                      <a:r>
                        <a:rPr lang="en-US" sz="1200" b="1" baseline="0">
                          <a:solidFill>
                            <a:schemeClr val="tx2"/>
                          </a:solidFill>
                        </a:rPr>
                        <a:t> </a:t>
                      </a:r>
                      <a:r>
                        <a:rPr lang="en-US" sz="1200" b="1">
                          <a:solidFill>
                            <a:schemeClr val="tx2"/>
                          </a:solidFill>
                        </a:rPr>
                        <a:t>ER+ </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p>
                      <a:pPr algn="l" defTabSz="600075">
                        <a:defRPr/>
                      </a:pPr>
                      <a:r>
                        <a:rPr lang="en-US" sz="1200" b="1">
                          <a:solidFill>
                            <a:schemeClr val="tx2"/>
                          </a:solidFill>
                        </a:rPr>
                        <a:t>Panel </a:t>
                      </a:r>
                      <a:r>
                        <a:rPr lang="en-US" sz="1200" b="1" err="1">
                          <a:solidFill>
                            <a:schemeClr val="tx2"/>
                          </a:solidFill>
                        </a:rPr>
                        <a:t>ciblé</a:t>
                      </a:r>
                      <a:br>
                        <a:rPr lang="en-US" sz="1200" b="1">
                          <a:solidFill>
                            <a:schemeClr val="tx2"/>
                          </a:solidFill>
                        </a:rPr>
                      </a:br>
                      <a:r>
                        <a:rPr lang="en-US" sz="1200" b="1">
                          <a:solidFill>
                            <a:schemeClr val="tx2"/>
                          </a:solidFill>
                        </a:rPr>
                        <a:t>(20 </a:t>
                      </a:r>
                      <a:r>
                        <a:rPr lang="en-US" sz="1200" b="1" err="1">
                          <a:solidFill>
                            <a:schemeClr val="tx2"/>
                          </a:solidFill>
                        </a:rPr>
                        <a:t>gènes</a:t>
                      </a:r>
                      <a:r>
                        <a:rPr lang="en-US" sz="1200" b="1">
                          <a:solidFill>
                            <a:schemeClr val="tx2"/>
                          </a:solidFill>
                        </a:rPr>
                        <a:t>)</a:t>
                      </a:r>
                    </a:p>
                    <a:p>
                      <a:pPr algn="l" defTabSz="600075">
                        <a:defRPr/>
                      </a:pPr>
                      <a:r>
                        <a:rPr lang="en-US" sz="1200" b="1">
                          <a:solidFill>
                            <a:schemeClr val="tx2"/>
                          </a:solidFill>
                        </a:rPr>
                        <a:t>Low pass WGS</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200" b="1">
                          <a:solidFill>
                            <a:schemeClr val="tx2"/>
                          </a:solidFill>
                        </a:rPr>
                        <a:t>150x</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Tree>
    <p:extLst>
      <p:ext uri="{BB962C8B-B14F-4D97-AF65-F5344CB8AC3E}">
        <p14:creationId xmlns:p14="http://schemas.microsoft.com/office/powerpoint/2010/main" val="329018978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 26" descr="Capture d’écran">
            <a:extLst>
              <a:ext uri="{FF2B5EF4-FFF2-40B4-BE49-F238E27FC236}">
                <a16:creationId xmlns:a16="http://schemas.microsoft.com/office/drawing/2014/main" id="{36EF0255-A73C-8144-9F0A-44D6BBDEA999}"/>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l="12492" t="14769" r="6776" b="9839"/>
          <a:stretch/>
        </p:blipFill>
        <p:spPr>
          <a:xfrm>
            <a:off x="566928" y="1545336"/>
            <a:ext cx="4547400" cy="3105003"/>
          </a:xfrm>
          <a:prstGeom prst="rect">
            <a:avLst/>
          </a:prstGeom>
        </p:spPr>
      </p:pic>
      <p:sp>
        <p:nvSpPr>
          <p:cNvPr id="10" name="Rectangle à coins arrondis 9"/>
          <p:cNvSpPr/>
          <p:nvPr/>
        </p:nvSpPr>
        <p:spPr>
          <a:xfrm>
            <a:off x="409274" y="1395168"/>
            <a:ext cx="4822483" cy="3315727"/>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TextBox 7"/>
          <p:cNvSpPr txBox="1"/>
          <p:nvPr/>
        </p:nvSpPr>
        <p:spPr>
          <a:xfrm>
            <a:off x="5470968" y="2455796"/>
            <a:ext cx="3325792" cy="1092607"/>
          </a:xfrm>
          <a:prstGeom prst="rect">
            <a:avLst/>
          </a:prstGeom>
          <a:noFill/>
        </p:spPr>
        <p:txBody>
          <a:bodyPr wrap="square" rtlCol="0">
            <a:spAutoFit/>
          </a:bodyPr>
          <a:lstStyle/>
          <a:p>
            <a:pPr>
              <a:spcBef>
                <a:spcPts val="600"/>
              </a:spcBef>
            </a:pPr>
            <a:r>
              <a:rPr lang="en-US" sz="1500" b="1" err="1">
                <a:solidFill>
                  <a:srgbClr val="1F497D"/>
                </a:solidFill>
                <a:latin typeface="Arial" panose="020B0604020202020204" pitchFamily="34" charset="0"/>
                <a:cs typeface="Arial" panose="020B0604020202020204" pitchFamily="34" charset="0"/>
              </a:rPr>
              <a:t>Altérations</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spécifiques</a:t>
            </a:r>
            <a:r>
              <a:rPr lang="en-US" sz="1500" b="1">
                <a:solidFill>
                  <a:srgbClr val="1F497D"/>
                </a:solidFill>
                <a:latin typeface="Arial" panose="020B0604020202020204" pitchFamily="34" charset="0"/>
                <a:cs typeface="Arial" panose="020B0604020202020204" pitchFamily="34" charset="0"/>
              </a:rPr>
              <a:t> </a:t>
            </a:r>
            <a:br>
              <a:rPr lang="en-US" sz="1500" b="1">
                <a:solidFill>
                  <a:srgbClr val="1F497D"/>
                </a:solidFill>
                <a:latin typeface="Arial" panose="020B0604020202020204" pitchFamily="34" charset="0"/>
                <a:cs typeface="Arial" panose="020B0604020202020204" pitchFamily="34" charset="0"/>
              </a:rPr>
            </a:br>
            <a:r>
              <a:rPr lang="en-US" sz="1500" b="1">
                <a:solidFill>
                  <a:srgbClr val="1F497D"/>
                </a:solidFill>
                <a:latin typeface="Arial" panose="020B0604020202020204" pitchFamily="34" charset="0"/>
                <a:cs typeface="Arial" panose="020B0604020202020204" pitchFamily="34" charset="0"/>
              </a:rPr>
              <a:t>aux </a:t>
            </a:r>
            <a:r>
              <a:rPr lang="en-US" sz="1500" b="1" err="1">
                <a:solidFill>
                  <a:srgbClr val="1F497D"/>
                </a:solidFill>
                <a:latin typeface="Arial" panose="020B0604020202020204" pitchFamily="34" charset="0"/>
                <a:cs typeface="Arial" panose="020B0604020202020204" pitchFamily="34" charset="0"/>
              </a:rPr>
              <a:t>métastases</a:t>
            </a:r>
            <a:r>
              <a:rPr lang="en-US" sz="1500" b="1">
                <a:solidFill>
                  <a:srgbClr val="1F497D"/>
                </a:solidFill>
                <a:latin typeface="Arial" panose="020B0604020202020204" pitchFamily="34" charset="0"/>
                <a:cs typeface="Arial" panose="020B0604020202020204" pitchFamily="34" charset="0"/>
              </a:rPr>
              <a:t> :</a:t>
            </a:r>
          </a:p>
          <a:p>
            <a:pPr>
              <a:spcBef>
                <a:spcPts val="600"/>
              </a:spcBef>
            </a:pPr>
            <a:r>
              <a:rPr lang="en-US" sz="1500" b="1">
                <a:solidFill>
                  <a:srgbClr val="1F497D"/>
                </a:solidFill>
                <a:latin typeface="Arial" panose="020B0604020202020204" pitchFamily="34" charset="0"/>
                <a:cs typeface="Arial" panose="020B0604020202020204" pitchFamily="34" charset="0"/>
              </a:rPr>
              <a:t>ERBB2, ESR1 &amp; ATK1 (7%), CDH1, NF1, MAP3K1 &amp; RUNX1 (3%)</a:t>
            </a:r>
          </a:p>
        </p:txBody>
      </p:sp>
      <p:sp>
        <p:nvSpPr>
          <p:cNvPr id="7" name="Titre 6"/>
          <p:cNvSpPr>
            <a:spLocks noGrp="1"/>
          </p:cNvSpPr>
          <p:nvPr>
            <p:ph type="title"/>
          </p:nvPr>
        </p:nvSpPr>
        <p:spPr>
          <a:xfrm>
            <a:off x="168064" y="748765"/>
            <a:ext cx="8749693" cy="400110"/>
          </a:xfrm>
        </p:spPr>
        <p:txBody>
          <a:bodyPr/>
          <a:lstStyle/>
          <a:p>
            <a:r>
              <a:rPr lang="fr-FR" b="1"/>
              <a:t>Cancers lobulaires </a:t>
            </a:r>
            <a:r>
              <a:rPr lang="fr-FR"/>
              <a:t>: altérations spécifiques aux métastases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156</a:t>
            </a:fld>
            <a:endParaRPr lang="fr-FR"/>
          </a:p>
        </p:txBody>
      </p:sp>
      <p:cxnSp>
        <p:nvCxnSpPr>
          <p:cNvPr id="44" name="Connecteur droit 43"/>
          <p:cNvCxnSpPr>
            <a:cxnSpLocks/>
          </p:cNvCxnSpPr>
          <p:nvPr/>
        </p:nvCxnSpPr>
        <p:spPr>
          <a:xfrm>
            <a:off x="5470968" y="2484953"/>
            <a:ext cx="0" cy="10403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Desmedt</a:t>
            </a:r>
            <a:r>
              <a:rPr lang="en-US" sz="800" i="1">
                <a:solidFill>
                  <a:prstClr val="black">
                    <a:lumMod val="65000"/>
                    <a:lumOff val="35000"/>
                  </a:prstClr>
                </a:solidFill>
                <a:latin typeface="Arial"/>
                <a:cs typeface="Arial"/>
              </a:rPr>
              <a:t> T. et al., SABCS 2018, GS1-06</a:t>
            </a:r>
          </a:p>
        </p:txBody>
      </p:sp>
      <p:graphicFrame>
        <p:nvGraphicFramePr>
          <p:cNvPr id="31" name="Tableau 30">
            <a:extLst>
              <a:ext uri="{FF2B5EF4-FFF2-40B4-BE49-F238E27FC236}">
                <a16:creationId xmlns:a16="http://schemas.microsoft.com/office/drawing/2014/main" id="{5E81BF06-4763-D24F-9260-D8B6810A888D}"/>
              </a:ext>
            </a:extLst>
          </p:cNvPr>
          <p:cNvGraphicFramePr>
            <a:graphicFrameLocks noGrp="1"/>
          </p:cNvGraphicFramePr>
          <p:nvPr>
            <p:extLst/>
          </p:nvPr>
        </p:nvGraphicFramePr>
        <p:xfrm>
          <a:off x="1930884" y="1335200"/>
          <a:ext cx="1781580" cy="449829"/>
        </p:xfrm>
        <a:graphic>
          <a:graphicData uri="http://schemas.openxmlformats.org/drawingml/2006/table">
            <a:tbl>
              <a:tblPr firstRow="1" bandRow="1">
                <a:tableStyleId>{5C22544A-7EE6-4342-B048-85BDC9FD1C3A}</a:tableStyleId>
              </a:tblPr>
              <a:tblGrid>
                <a:gridCol w="1781580">
                  <a:extLst>
                    <a:ext uri="{9D8B030D-6E8A-4147-A177-3AD203B41FA5}">
                      <a16:colId xmlns:a16="http://schemas.microsoft.com/office/drawing/2014/main" val="20000"/>
                    </a:ext>
                  </a:extLst>
                </a:gridCol>
              </a:tblGrid>
              <a:tr h="159541">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900" b="1">
                          <a:solidFill>
                            <a:schemeClr val="bg1"/>
                          </a:solidFill>
                          <a:latin typeface="Arial" panose="020B0604020202020204" pitchFamily="34" charset="0"/>
                          <a:cs typeface="Arial" panose="020B0604020202020204" pitchFamily="34" charset="0"/>
                        </a:rPr>
                        <a:t>met</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895809549"/>
                  </a:ext>
                </a:extLst>
              </a:tr>
              <a:tr h="159541">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900" b="1" err="1">
                          <a:solidFill>
                            <a:schemeClr val="bg1"/>
                          </a:solidFill>
                          <a:latin typeface="Arial" panose="020B0604020202020204" pitchFamily="34" charset="0"/>
                          <a:cs typeface="Arial" panose="020B0604020202020204" pitchFamily="34" charset="0"/>
                        </a:rPr>
                        <a:t>Primary</a:t>
                      </a:r>
                      <a:endParaRPr lang="fr-FR" sz="900" b="1">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extLst>
                  <a:ext uri="{0D108BD9-81ED-4DB2-BD59-A6C34878D82A}">
                    <a16:rowId xmlns:a16="http://schemas.microsoft.com/office/drawing/2014/main" val="10001"/>
                  </a:ext>
                </a:extLst>
              </a:tr>
              <a:tr h="128798">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900" b="1" err="1">
                          <a:solidFill>
                            <a:schemeClr val="bg1"/>
                          </a:solidFill>
                          <a:latin typeface="Arial" panose="020B0604020202020204" pitchFamily="34" charset="0"/>
                          <a:cs typeface="Arial" panose="020B0604020202020204" pitchFamily="34" charset="0"/>
                        </a:rPr>
                        <a:t>Primary</a:t>
                      </a:r>
                      <a:r>
                        <a:rPr lang="fr-FR" sz="900" b="1">
                          <a:solidFill>
                            <a:schemeClr val="bg1"/>
                          </a:solidFill>
                          <a:latin typeface="Arial" panose="020B0604020202020204" pitchFamily="34" charset="0"/>
                          <a:cs typeface="Arial" panose="020B0604020202020204" pitchFamily="34" charset="0"/>
                        </a:rPr>
                        <a:t> met</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21148629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239720"/>
            <a:ext cx="8393764" cy="3515160"/>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7" name="Titre 6"/>
          <p:cNvSpPr>
            <a:spLocks noGrp="1"/>
          </p:cNvSpPr>
          <p:nvPr>
            <p:ph type="title"/>
          </p:nvPr>
        </p:nvSpPr>
        <p:spPr>
          <a:xfrm>
            <a:off x="168064" y="748765"/>
            <a:ext cx="8749693" cy="400110"/>
          </a:xfrm>
        </p:spPr>
        <p:txBody>
          <a:bodyPr/>
          <a:lstStyle/>
          <a:p>
            <a:r>
              <a:rPr lang="fr-FR" b="1"/>
              <a:t>Anomalies </a:t>
            </a:r>
            <a:r>
              <a:rPr lang="fr-FR" b="1" err="1"/>
              <a:t>potentiellements</a:t>
            </a:r>
            <a:r>
              <a:rPr lang="fr-FR" b="1"/>
              <a:t> </a:t>
            </a:r>
            <a:r>
              <a:rPr lang="fr-FR" b="1" err="1"/>
              <a:t>ciblables</a:t>
            </a:r>
            <a:r>
              <a:rPr lang="fr-FR" b="1"/>
              <a:t> </a:t>
            </a:r>
            <a:r>
              <a:rPr lang="fr-FR"/>
              <a:t>dans les métastases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157</a:t>
            </a:fld>
            <a:endParaRPr lang="fr-FR"/>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cs typeface="Arial"/>
              </a:rPr>
              <a:t>Angus L. et al., SABCS 2018, GS1-07</a:t>
            </a:r>
          </a:p>
        </p:txBody>
      </p:sp>
      <p:graphicFrame>
        <p:nvGraphicFramePr>
          <p:cNvPr id="2" name="Graphique 1">
            <a:extLst>
              <a:ext uri="{FF2B5EF4-FFF2-40B4-BE49-F238E27FC236}">
                <a16:creationId xmlns:a16="http://schemas.microsoft.com/office/drawing/2014/main" id="{B1534DF8-1F19-2145-BC3B-764F536453AE}"/>
              </a:ext>
            </a:extLst>
          </p:cNvPr>
          <p:cNvGraphicFramePr/>
          <p:nvPr>
            <p:extLst/>
          </p:nvPr>
        </p:nvGraphicFramePr>
        <p:xfrm>
          <a:off x="576072" y="1287094"/>
          <a:ext cx="8110728" cy="34037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5372366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Image 27" descr="Capture d’écran">
            <a:extLst>
              <a:ext uri="{FF2B5EF4-FFF2-40B4-BE49-F238E27FC236}">
                <a16:creationId xmlns:a16="http://schemas.microsoft.com/office/drawing/2014/main" id="{B07D7E21-9540-7A41-A78B-D75248A8FDDE}"/>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35075" t="20089" r="19260" b="29307"/>
          <a:stretch/>
        </p:blipFill>
        <p:spPr>
          <a:xfrm>
            <a:off x="1794816" y="1671000"/>
            <a:ext cx="1736517" cy="1819919"/>
          </a:xfrm>
          <a:prstGeom prst="rect">
            <a:avLst/>
          </a:prstGeom>
        </p:spPr>
      </p:pic>
      <p:sp>
        <p:nvSpPr>
          <p:cNvPr id="10" name="Rectangle à coins arrondis 9"/>
          <p:cNvSpPr/>
          <p:nvPr/>
        </p:nvSpPr>
        <p:spPr>
          <a:xfrm>
            <a:off x="409273" y="1395169"/>
            <a:ext cx="4129351" cy="2941162"/>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1395169"/>
            <a:ext cx="4129351" cy="2941162"/>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TextBox 7"/>
          <p:cNvSpPr txBox="1"/>
          <p:nvPr/>
        </p:nvSpPr>
        <p:spPr>
          <a:xfrm>
            <a:off x="540055" y="4438421"/>
            <a:ext cx="3859355" cy="323165"/>
          </a:xfrm>
          <a:prstGeom prst="rect">
            <a:avLst/>
          </a:prstGeom>
          <a:noFill/>
        </p:spPr>
        <p:txBody>
          <a:bodyPr wrap="square" rtlCol="0">
            <a:spAutoFit/>
          </a:bodyPr>
          <a:lstStyle/>
          <a:p>
            <a:pPr>
              <a:spcBef>
                <a:spcPts val="600"/>
              </a:spcBef>
            </a:pPr>
            <a:r>
              <a:rPr lang="en-US" sz="1500" b="1">
                <a:solidFill>
                  <a:srgbClr val="1F497D"/>
                </a:solidFill>
                <a:latin typeface="Arial" panose="020B0604020202020204" pitchFamily="34" charset="0"/>
                <a:cs typeface="Arial" panose="020B0604020202020204" pitchFamily="34" charset="0"/>
              </a:rPr>
              <a:t>Dix drivers </a:t>
            </a:r>
            <a:r>
              <a:rPr lang="en-US" sz="1500" b="1" err="1">
                <a:solidFill>
                  <a:srgbClr val="1F497D"/>
                </a:solidFill>
                <a:latin typeface="Arial" panose="020B0604020202020204" pitchFamily="34" charset="0"/>
                <a:cs typeface="Arial" panose="020B0604020202020204" pitchFamily="34" charset="0"/>
              </a:rPr>
              <a:t>activés</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dans</a:t>
            </a:r>
            <a:r>
              <a:rPr lang="en-US" sz="1500" b="1">
                <a:solidFill>
                  <a:srgbClr val="1F497D"/>
                </a:solidFill>
                <a:latin typeface="Arial" panose="020B0604020202020204" pitchFamily="34" charset="0"/>
                <a:cs typeface="Arial" panose="020B0604020202020204" pitchFamily="34" charset="0"/>
              </a:rPr>
              <a:t> les RH+, HER2-</a:t>
            </a:r>
          </a:p>
        </p:txBody>
      </p:sp>
      <p:sp>
        <p:nvSpPr>
          <p:cNvPr id="13" name="ZoneTexte 12"/>
          <p:cNvSpPr txBox="1"/>
          <p:nvPr/>
        </p:nvSpPr>
        <p:spPr>
          <a:xfrm rot="16200000">
            <a:off x="-435747" y="2647274"/>
            <a:ext cx="2124802" cy="261610"/>
          </a:xfrm>
          <a:prstGeom prst="rect">
            <a:avLst/>
          </a:prstGeom>
          <a:noFill/>
        </p:spPr>
        <p:txBody>
          <a:bodyPr wrap="square" rtlCol="0">
            <a:spAutoFit/>
          </a:bodyPr>
          <a:lstStyle/>
          <a:p>
            <a:pPr algn="ctr"/>
            <a:r>
              <a:rPr lang="fr-FR" sz="1050" err="1">
                <a:solidFill>
                  <a:srgbClr val="595959"/>
                </a:solidFill>
                <a:latin typeface="Arial" panose="020B0604020202020204" pitchFamily="34" charset="0"/>
                <a:cs typeface="Arial" panose="020B0604020202020204" pitchFamily="34" charset="0"/>
              </a:rPr>
              <a:t>eBC</a:t>
            </a:r>
            <a:r>
              <a:rPr lang="fr-FR" sz="1050">
                <a:solidFill>
                  <a:srgbClr val="595959"/>
                </a:solidFill>
                <a:latin typeface="Arial" panose="020B0604020202020204" pitchFamily="34" charset="0"/>
                <a:cs typeface="Arial" panose="020B0604020202020204" pitchFamily="34" charset="0"/>
              </a:rPr>
              <a:t> ()HR+, HER2-)</a:t>
            </a:r>
          </a:p>
        </p:txBody>
      </p:sp>
      <p:sp>
        <p:nvSpPr>
          <p:cNvPr id="7" name="Titre 6"/>
          <p:cNvSpPr>
            <a:spLocks noGrp="1"/>
          </p:cNvSpPr>
          <p:nvPr>
            <p:ph type="title"/>
          </p:nvPr>
        </p:nvSpPr>
        <p:spPr>
          <a:xfrm>
            <a:off x="168064" y="748765"/>
            <a:ext cx="8749693" cy="400110"/>
          </a:xfrm>
        </p:spPr>
        <p:txBody>
          <a:bodyPr/>
          <a:lstStyle/>
          <a:p>
            <a:r>
              <a:rPr lang="fr-FR"/>
              <a:t>Anomalies génétiques enrichies dans les métastases </a:t>
            </a:r>
          </a:p>
        </p:txBody>
      </p:sp>
      <p:graphicFrame>
        <p:nvGraphicFramePr>
          <p:cNvPr id="35" name="Graphique 34"/>
          <p:cNvGraphicFramePr/>
          <p:nvPr>
            <p:extLst/>
          </p:nvPr>
        </p:nvGraphicFramePr>
        <p:xfrm>
          <a:off x="4828051" y="1715678"/>
          <a:ext cx="3900070" cy="2385675"/>
        </p:xfrm>
        <a:graphic>
          <a:graphicData uri="http://schemas.openxmlformats.org/drawingml/2006/chart">
            <c:chart xmlns:c="http://schemas.openxmlformats.org/drawingml/2006/chart" xmlns:r="http://schemas.openxmlformats.org/officeDocument/2006/relationships" r:id="rId5"/>
          </a:graphicData>
        </a:graphic>
      </p:graphicFrame>
      <p:sp>
        <p:nvSpPr>
          <p:cNvPr id="36" name="ZoneTexte 35"/>
          <p:cNvSpPr txBox="1"/>
          <p:nvPr/>
        </p:nvSpPr>
        <p:spPr>
          <a:xfrm rot="16200000">
            <a:off x="3694772" y="2656418"/>
            <a:ext cx="2143090" cy="261610"/>
          </a:xfrm>
          <a:prstGeom prst="rect">
            <a:avLst/>
          </a:prstGeom>
          <a:noFill/>
        </p:spPr>
        <p:txBody>
          <a:bodyPr wrap="square" rtlCol="0">
            <a:spAutoFit/>
          </a:bodyPr>
          <a:lstStyle/>
          <a:p>
            <a:pPr algn="ctr"/>
            <a:r>
              <a:rPr lang="fr-FR" sz="1050" err="1">
                <a:solidFill>
                  <a:srgbClr val="595959"/>
                </a:solidFill>
                <a:latin typeface="Arial" panose="020B0604020202020204" pitchFamily="34" charset="0"/>
                <a:cs typeface="Arial" panose="020B0604020202020204" pitchFamily="34" charset="0"/>
              </a:rPr>
              <a:t>Overall</a:t>
            </a:r>
            <a:r>
              <a:rPr lang="fr-FR" sz="1050">
                <a:solidFill>
                  <a:srgbClr val="595959"/>
                </a:solidFill>
                <a:latin typeface="Arial" panose="020B0604020202020204" pitchFamily="34" charset="0"/>
                <a:cs typeface="Arial" panose="020B0604020202020204" pitchFamily="34" charset="0"/>
              </a:rPr>
              <a:t> </a:t>
            </a:r>
            <a:r>
              <a:rPr lang="fr-FR" sz="1050" err="1">
                <a:solidFill>
                  <a:srgbClr val="595959"/>
                </a:solidFill>
                <a:latin typeface="Arial" panose="020B0604020202020204" pitchFamily="34" charset="0"/>
                <a:cs typeface="Arial" panose="020B0604020202020204" pitchFamily="34" charset="0"/>
              </a:rPr>
              <a:t>survival</a:t>
            </a:r>
            <a:endParaRPr lang="fr-FR" sz="1050">
              <a:solidFill>
                <a:srgbClr val="595959"/>
              </a:solidFill>
              <a:latin typeface="Arial" panose="020B0604020202020204" pitchFamily="34" charset="0"/>
              <a:cs typeface="Arial" panose="020B0604020202020204" pitchFamily="34" charset="0"/>
            </a:endParaRPr>
          </a:p>
        </p:txBody>
      </p:sp>
      <p:sp>
        <p:nvSpPr>
          <p:cNvPr id="38" name="ZoneTexte 37"/>
          <p:cNvSpPr txBox="1"/>
          <p:nvPr/>
        </p:nvSpPr>
        <p:spPr>
          <a:xfrm>
            <a:off x="5066976" y="3994917"/>
            <a:ext cx="3521659"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Survie temps (mois)</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5883259" y="1228134"/>
            <a:ext cx="1665502" cy="307777"/>
          </a:xfrm>
          <a:prstGeom prst="rect">
            <a:avLst/>
          </a:prstGeom>
          <a:solidFill>
            <a:schemeClr val="bg1"/>
          </a:solidFill>
          <a:ln>
            <a:noFill/>
          </a:ln>
        </p:spPr>
        <p:txBody>
          <a:bodyPr wrap="square" rtlCol="0" anchor="ctr">
            <a:spAutoFit/>
          </a:bodyPr>
          <a:lstStyle/>
          <a:p>
            <a:pPr algn="ctr"/>
            <a:r>
              <a:rPr lang="fr-FR" sz="1400" b="1" err="1">
                <a:solidFill>
                  <a:srgbClr val="DE3411"/>
                </a:solidFill>
                <a:latin typeface="Arial" panose="020B0604020202020204" pitchFamily="34" charset="0"/>
                <a:cs typeface="Arial" panose="020B0604020202020204" pitchFamily="34" charset="0"/>
              </a:rPr>
              <a:t>Lorem</a:t>
            </a:r>
            <a:r>
              <a:rPr lang="fr-FR" sz="1400" b="1">
                <a:solidFill>
                  <a:srgbClr val="DE3411"/>
                </a:solidFill>
                <a:latin typeface="Arial" panose="020B0604020202020204" pitchFamily="34" charset="0"/>
                <a:cs typeface="Arial" panose="020B0604020202020204" pitchFamily="34" charset="0"/>
              </a:rPr>
              <a:t> </a:t>
            </a:r>
            <a:r>
              <a:rPr lang="fr-FR" sz="1400" b="1" err="1">
                <a:solidFill>
                  <a:srgbClr val="DE3411"/>
                </a:solidFill>
                <a:latin typeface="Arial" panose="020B0604020202020204" pitchFamily="34" charset="0"/>
                <a:cs typeface="Arial" panose="020B0604020202020204" pitchFamily="34" charset="0"/>
              </a:rPr>
              <a:t>ipsum</a:t>
            </a:r>
            <a:r>
              <a:rPr lang="fr-FR" sz="1400" b="1">
                <a:solidFill>
                  <a:srgbClr val="DE3411"/>
                </a:solidFill>
                <a:latin typeface="Arial" panose="020B0604020202020204" pitchFamily="34" charset="0"/>
                <a:cs typeface="Arial" panose="020B0604020202020204" pitchFamily="34" charset="0"/>
              </a:rPr>
              <a:t> </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158</a:t>
            </a:fld>
            <a:endParaRPr lang="fr-FR"/>
          </a:p>
        </p:txBody>
      </p:sp>
      <p:cxnSp>
        <p:nvCxnSpPr>
          <p:cNvPr id="44" name="Connecteur droit 43"/>
          <p:cNvCxnSpPr/>
          <p:nvPr/>
        </p:nvCxnSpPr>
        <p:spPr>
          <a:xfrm>
            <a:off x="540055" y="4456003"/>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cs typeface="Arial"/>
              </a:rPr>
              <a:t>Andre F. et al., SABCS 2018, GS1-08</a:t>
            </a:r>
          </a:p>
        </p:txBody>
      </p:sp>
      <p:sp>
        <p:nvSpPr>
          <p:cNvPr id="30" name="TextBox 7">
            <a:extLst>
              <a:ext uri="{FF2B5EF4-FFF2-40B4-BE49-F238E27FC236}">
                <a16:creationId xmlns:a16="http://schemas.microsoft.com/office/drawing/2014/main" id="{3373F166-EB34-544E-8D73-C466FBACDD88}"/>
              </a:ext>
            </a:extLst>
          </p:cNvPr>
          <p:cNvSpPr txBox="1"/>
          <p:nvPr/>
        </p:nvSpPr>
        <p:spPr>
          <a:xfrm>
            <a:off x="4729281" y="4438333"/>
            <a:ext cx="3998840" cy="553998"/>
          </a:xfrm>
          <a:prstGeom prst="rect">
            <a:avLst/>
          </a:prstGeom>
          <a:noFill/>
        </p:spPr>
        <p:txBody>
          <a:bodyPr wrap="square" rtlCol="0">
            <a:spAutoFit/>
          </a:bodyPr>
          <a:lstStyle/>
          <a:p>
            <a:pPr>
              <a:spcBef>
                <a:spcPts val="600"/>
              </a:spcBef>
            </a:pPr>
            <a:r>
              <a:rPr lang="en-US" sz="1500" b="1">
                <a:solidFill>
                  <a:srgbClr val="1F497D"/>
                </a:solidFill>
                <a:latin typeface="Arial" panose="020B0604020202020204" pitchFamily="34" charset="0"/>
                <a:cs typeface="Arial" panose="020B0604020202020204" pitchFamily="34" charset="0"/>
              </a:rPr>
              <a:t>Plus les </a:t>
            </a:r>
            <a:r>
              <a:rPr lang="en-US" sz="1500" b="1" err="1">
                <a:solidFill>
                  <a:srgbClr val="1F497D"/>
                </a:solidFill>
                <a:latin typeface="Arial" panose="020B0604020202020204" pitchFamily="34" charset="0"/>
                <a:cs typeface="Arial" panose="020B0604020202020204" pitchFamily="34" charset="0"/>
              </a:rPr>
              <a:t>tumeurs</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sont</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mutées</a:t>
            </a:r>
            <a:r>
              <a:rPr lang="en-US" sz="1500" b="1">
                <a:solidFill>
                  <a:srgbClr val="1F497D"/>
                </a:solidFill>
                <a:latin typeface="Arial" panose="020B0604020202020204" pitchFamily="34" charset="0"/>
                <a:cs typeface="Arial" panose="020B0604020202020204" pitchFamily="34" charset="0"/>
              </a:rPr>
              <a:t> </a:t>
            </a:r>
            <a:r>
              <a:rPr lang="en-US" sz="1500" b="1" err="1">
                <a:solidFill>
                  <a:srgbClr val="1F497D"/>
                </a:solidFill>
                <a:latin typeface="Arial" panose="020B0604020202020204" pitchFamily="34" charset="0"/>
                <a:cs typeface="Arial" panose="020B0604020202020204" pitchFamily="34" charset="0"/>
              </a:rPr>
              <a:t>moins</a:t>
            </a:r>
            <a:r>
              <a:rPr lang="en-US" sz="1500" b="1">
                <a:solidFill>
                  <a:srgbClr val="1F497D"/>
                </a:solidFill>
                <a:latin typeface="Arial" panose="020B0604020202020204" pitchFamily="34" charset="0"/>
                <a:cs typeface="Arial" panose="020B0604020202020204" pitchFamily="34" charset="0"/>
              </a:rPr>
              <a:t> bon </a:t>
            </a:r>
            <a:r>
              <a:rPr lang="en-US" sz="1500" b="1" err="1">
                <a:solidFill>
                  <a:srgbClr val="1F497D"/>
                </a:solidFill>
                <a:latin typeface="Arial" panose="020B0604020202020204" pitchFamily="34" charset="0"/>
                <a:cs typeface="Arial" panose="020B0604020202020204" pitchFamily="34" charset="0"/>
              </a:rPr>
              <a:t>est</a:t>
            </a:r>
            <a:r>
              <a:rPr lang="en-US" sz="1500" b="1">
                <a:solidFill>
                  <a:srgbClr val="1F497D"/>
                </a:solidFill>
                <a:latin typeface="Arial" panose="020B0604020202020204" pitchFamily="34" charset="0"/>
                <a:cs typeface="Arial" panose="020B0604020202020204" pitchFamily="34" charset="0"/>
              </a:rPr>
              <a:t> le </a:t>
            </a:r>
            <a:r>
              <a:rPr lang="en-US" sz="1500" b="1" err="1">
                <a:solidFill>
                  <a:srgbClr val="1F497D"/>
                </a:solidFill>
                <a:latin typeface="Arial" panose="020B0604020202020204" pitchFamily="34" charset="0"/>
                <a:cs typeface="Arial" panose="020B0604020202020204" pitchFamily="34" charset="0"/>
              </a:rPr>
              <a:t>pronostic</a:t>
            </a:r>
            <a:r>
              <a:rPr lang="en-US" sz="1500" b="1">
                <a:solidFill>
                  <a:srgbClr val="1F497D"/>
                </a:solidFill>
                <a:latin typeface="Arial" panose="020B0604020202020204" pitchFamily="34" charset="0"/>
                <a:cs typeface="Arial" panose="020B0604020202020204" pitchFamily="34" charset="0"/>
              </a:rPr>
              <a:t>  </a:t>
            </a:r>
          </a:p>
        </p:txBody>
      </p:sp>
      <p:cxnSp>
        <p:nvCxnSpPr>
          <p:cNvPr id="31" name="Connecteur droit 30">
            <a:extLst>
              <a:ext uri="{FF2B5EF4-FFF2-40B4-BE49-F238E27FC236}">
                <a16:creationId xmlns:a16="http://schemas.microsoft.com/office/drawing/2014/main" id="{C8858F46-9477-4A4F-8814-3156FFA915AA}"/>
              </a:ext>
            </a:extLst>
          </p:cNvPr>
          <p:cNvCxnSpPr>
            <a:cxnSpLocks/>
          </p:cNvCxnSpPr>
          <p:nvPr/>
        </p:nvCxnSpPr>
        <p:spPr>
          <a:xfrm>
            <a:off x="4729281" y="4479065"/>
            <a:ext cx="0" cy="467585"/>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grpSp>
        <p:nvGrpSpPr>
          <p:cNvPr id="20" name="Groupe 19">
            <a:extLst>
              <a:ext uri="{FF2B5EF4-FFF2-40B4-BE49-F238E27FC236}">
                <a16:creationId xmlns:a16="http://schemas.microsoft.com/office/drawing/2014/main" id="{9206C252-6A5C-7E4C-A05A-BAD655A3AE6F}"/>
              </a:ext>
            </a:extLst>
          </p:cNvPr>
          <p:cNvGrpSpPr/>
          <p:nvPr/>
        </p:nvGrpSpPr>
        <p:grpSpPr>
          <a:xfrm>
            <a:off x="5208740" y="1782206"/>
            <a:ext cx="2874556" cy="2005166"/>
            <a:chOff x="384048" y="-1664208"/>
            <a:chExt cx="6492240" cy="4398264"/>
          </a:xfrm>
        </p:grpSpPr>
        <p:sp>
          <p:nvSpPr>
            <p:cNvPr id="4" name="Forme libre 3">
              <a:extLst>
                <a:ext uri="{FF2B5EF4-FFF2-40B4-BE49-F238E27FC236}">
                  <a16:creationId xmlns:a16="http://schemas.microsoft.com/office/drawing/2014/main" id="{75D8B04A-2712-1444-AC27-1EDDF10A55D3}"/>
                </a:ext>
              </a:extLst>
            </p:cNvPr>
            <p:cNvSpPr/>
            <p:nvPr/>
          </p:nvSpPr>
          <p:spPr>
            <a:xfrm>
              <a:off x="393192" y="-1655064"/>
              <a:ext cx="6483096" cy="2395728"/>
            </a:xfrm>
            <a:custGeom>
              <a:avLst/>
              <a:gdLst>
                <a:gd name="connsiteX0" fmla="*/ 0 w 6483096"/>
                <a:gd name="connsiteY0" fmla="*/ 0 h 2395728"/>
                <a:gd name="connsiteX1" fmla="*/ 539496 w 6483096"/>
                <a:gd name="connsiteY1" fmla="*/ 0 h 2395728"/>
                <a:gd name="connsiteX2" fmla="*/ 539496 w 6483096"/>
                <a:gd name="connsiteY2" fmla="*/ 109728 h 2395728"/>
                <a:gd name="connsiteX3" fmla="*/ 859536 w 6483096"/>
                <a:gd name="connsiteY3" fmla="*/ 109728 h 2395728"/>
                <a:gd name="connsiteX4" fmla="*/ 859536 w 6483096"/>
                <a:gd name="connsiteY4" fmla="*/ 301752 h 2395728"/>
                <a:gd name="connsiteX5" fmla="*/ 1042416 w 6483096"/>
                <a:gd name="connsiteY5" fmla="*/ 301752 h 2395728"/>
                <a:gd name="connsiteX6" fmla="*/ 1097280 w 6483096"/>
                <a:gd name="connsiteY6" fmla="*/ 484632 h 2395728"/>
                <a:gd name="connsiteX7" fmla="*/ 1636776 w 6483096"/>
                <a:gd name="connsiteY7" fmla="*/ 484632 h 2395728"/>
                <a:gd name="connsiteX8" fmla="*/ 1636776 w 6483096"/>
                <a:gd name="connsiteY8" fmla="*/ 594360 h 2395728"/>
                <a:gd name="connsiteX9" fmla="*/ 1828800 w 6483096"/>
                <a:gd name="connsiteY9" fmla="*/ 594360 h 2395728"/>
                <a:gd name="connsiteX10" fmla="*/ 1828800 w 6483096"/>
                <a:gd name="connsiteY10" fmla="*/ 722376 h 2395728"/>
                <a:gd name="connsiteX11" fmla="*/ 2468880 w 6483096"/>
                <a:gd name="connsiteY11" fmla="*/ 722376 h 2395728"/>
                <a:gd name="connsiteX12" fmla="*/ 2532888 w 6483096"/>
                <a:gd name="connsiteY12" fmla="*/ 932688 h 2395728"/>
                <a:gd name="connsiteX13" fmla="*/ 2697480 w 6483096"/>
                <a:gd name="connsiteY13" fmla="*/ 932688 h 2395728"/>
                <a:gd name="connsiteX14" fmla="*/ 2788920 w 6483096"/>
                <a:gd name="connsiteY14" fmla="*/ 1408176 h 2395728"/>
                <a:gd name="connsiteX15" fmla="*/ 2916936 w 6483096"/>
                <a:gd name="connsiteY15" fmla="*/ 1408176 h 2395728"/>
                <a:gd name="connsiteX16" fmla="*/ 2944368 w 6483096"/>
                <a:gd name="connsiteY16" fmla="*/ 1664208 h 2395728"/>
                <a:gd name="connsiteX17" fmla="*/ 3099816 w 6483096"/>
                <a:gd name="connsiteY17" fmla="*/ 1664208 h 2395728"/>
                <a:gd name="connsiteX18" fmla="*/ 3099816 w 6483096"/>
                <a:gd name="connsiteY18" fmla="*/ 1783080 h 2395728"/>
                <a:gd name="connsiteX19" fmla="*/ 4014216 w 6483096"/>
                <a:gd name="connsiteY19" fmla="*/ 1783080 h 2395728"/>
                <a:gd name="connsiteX20" fmla="*/ 4014216 w 6483096"/>
                <a:gd name="connsiteY20" fmla="*/ 1938528 h 2395728"/>
                <a:gd name="connsiteX21" fmla="*/ 4096512 w 6483096"/>
                <a:gd name="connsiteY21" fmla="*/ 1938528 h 2395728"/>
                <a:gd name="connsiteX22" fmla="*/ 4096512 w 6483096"/>
                <a:gd name="connsiteY22" fmla="*/ 2093976 h 2395728"/>
                <a:gd name="connsiteX23" fmla="*/ 5614416 w 6483096"/>
                <a:gd name="connsiteY23" fmla="*/ 2093976 h 2395728"/>
                <a:gd name="connsiteX24" fmla="*/ 5614416 w 6483096"/>
                <a:gd name="connsiteY24" fmla="*/ 2395728 h 2395728"/>
                <a:gd name="connsiteX25" fmla="*/ 6483096 w 6483096"/>
                <a:gd name="connsiteY25" fmla="*/ 2395728 h 239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3096" h="2395728">
                  <a:moveTo>
                    <a:pt x="0" y="0"/>
                  </a:moveTo>
                  <a:lnTo>
                    <a:pt x="539496" y="0"/>
                  </a:lnTo>
                  <a:lnTo>
                    <a:pt x="539496" y="109728"/>
                  </a:lnTo>
                  <a:lnTo>
                    <a:pt x="859536" y="109728"/>
                  </a:lnTo>
                  <a:lnTo>
                    <a:pt x="859536" y="301752"/>
                  </a:lnTo>
                  <a:lnTo>
                    <a:pt x="1042416" y="301752"/>
                  </a:lnTo>
                  <a:lnTo>
                    <a:pt x="1097280" y="484632"/>
                  </a:lnTo>
                  <a:lnTo>
                    <a:pt x="1636776" y="484632"/>
                  </a:lnTo>
                  <a:lnTo>
                    <a:pt x="1636776" y="594360"/>
                  </a:lnTo>
                  <a:lnTo>
                    <a:pt x="1828800" y="594360"/>
                  </a:lnTo>
                  <a:lnTo>
                    <a:pt x="1828800" y="722376"/>
                  </a:lnTo>
                  <a:lnTo>
                    <a:pt x="2468880" y="722376"/>
                  </a:lnTo>
                  <a:lnTo>
                    <a:pt x="2532888" y="932688"/>
                  </a:lnTo>
                  <a:lnTo>
                    <a:pt x="2697480" y="932688"/>
                  </a:lnTo>
                  <a:lnTo>
                    <a:pt x="2788920" y="1408176"/>
                  </a:lnTo>
                  <a:lnTo>
                    <a:pt x="2916936" y="1408176"/>
                  </a:lnTo>
                  <a:lnTo>
                    <a:pt x="2944368" y="1664208"/>
                  </a:lnTo>
                  <a:lnTo>
                    <a:pt x="3099816" y="1664208"/>
                  </a:lnTo>
                  <a:lnTo>
                    <a:pt x="3099816" y="1783080"/>
                  </a:lnTo>
                  <a:lnTo>
                    <a:pt x="4014216" y="1783080"/>
                  </a:lnTo>
                  <a:lnTo>
                    <a:pt x="4014216" y="1938528"/>
                  </a:lnTo>
                  <a:lnTo>
                    <a:pt x="4096512" y="1938528"/>
                  </a:lnTo>
                  <a:lnTo>
                    <a:pt x="4096512" y="2093976"/>
                  </a:lnTo>
                  <a:lnTo>
                    <a:pt x="5614416" y="2093976"/>
                  </a:lnTo>
                  <a:lnTo>
                    <a:pt x="5614416" y="2395728"/>
                  </a:lnTo>
                  <a:lnTo>
                    <a:pt x="6483096" y="2395728"/>
                  </a:lnTo>
                </a:path>
              </a:pathLst>
            </a:custGeom>
            <a:noFill/>
            <a:ln w="38100">
              <a:solidFill>
                <a:schemeClr val="accent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 name="Forme libre 4">
              <a:extLst>
                <a:ext uri="{FF2B5EF4-FFF2-40B4-BE49-F238E27FC236}">
                  <a16:creationId xmlns:a16="http://schemas.microsoft.com/office/drawing/2014/main" id="{8E48D256-225C-5B47-9153-794C5DA5AE9E}"/>
                </a:ext>
              </a:extLst>
            </p:cNvPr>
            <p:cNvSpPr/>
            <p:nvPr/>
          </p:nvSpPr>
          <p:spPr>
            <a:xfrm>
              <a:off x="384048" y="-1655064"/>
              <a:ext cx="6382512" cy="3236976"/>
            </a:xfrm>
            <a:custGeom>
              <a:avLst/>
              <a:gdLst>
                <a:gd name="connsiteX0" fmla="*/ 0 w 6382512"/>
                <a:gd name="connsiteY0" fmla="*/ 0 h 3236976"/>
                <a:gd name="connsiteX1" fmla="*/ 192024 w 6382512"/>
                <a:gd name="connsiteY1" fmla="*/ 0 h 3236976"/>
                <a:gd name="connsiteX2" fmla="*/ 192024 w 6382512"/>
                <a:gd name="connsiteY2" fmla="*/ 201168 h 3236976"/>
                <a:gd name="connsiteX3" fmla="*/ 475488 w 6382512"/>
                <a:gd name="connsiteY3" fmla="*/ 201168 h 3236976"/>
                <a:gd name="connsiteX4" fmla="*/ 475488 w 6382512"/>
                <a:gd name="connsiteY4" fmla="*/ 301752 h 3236976"/>
                <a:gd name="connsiteX5" fmla="*/ 658368 w 6382512"/>
                <a:gd name="connsiteY5" fmla="*/ 301752 h 3236976"/>
                <a:gd name="connsiteX6" fmla="*/ 777240 w 6382512"/>
                <a:gd name="connsiteY6" fmla="*/ 429768 h 3236976"/>
                <a:gd name="connsiteX7" fmla="*/ 905256 w 6382512"/>
                <a:gd name="connsiteY7" fmla="*/ 429768 h 3236976"/>
                <a:gd name="connsiteX8" fmla="*/ 905256 w 6382512"/>
                <a:gd name="connsiteY8" fmla="*/ 539496 h 3236976"/>
                <a:gd name="connsiteX9" fmla="*/ 1024128 w 6382512"/>
                <a:gd name="connsiteY9" fmla="*/ 539496 h 3236976"/>
                <a:gd name="connsiteX10" fmla="*/ 1097280 w 6382512"/>
                <a:gd name="connsiteY10" fmla="*/ 694944 h 3236976"/>
                <a:gd name="connsiteX11" fmla="*/ 1097280 w 6382512"/>
                <a:gd name="connsiteY11" fmla="*/ 694944 h 3236976"/>
                <a:gd name="connsiteX12" fmla="*/ 1335024 w 6382512"/>
                <a:gd name="connsiteY12" fmla="*/ 740664 h 3236976"/>
                <a:gd name="connsiteX13" fmla="*/ 1517904 w 6382512"/>
                <a:gd name="connsiteY13" fmla="*/ 905256 h 3236976"/>
                <a:gd name="connsiteX14" fmla="*/ 1673352 w 6382512"/>
                <a:gd name="connsiteY14" fmla="*/ 905256 h 3236976"/>
                <a:gd name="connsiteX15" fmla="*/ 1792224 w 6382512"/>
                <a:gd name="connsiteY15" fmla="*/ 960120 h 3236976"/>
                <a:gd name="connsiteX16" fmla="*/ 1792224 w 6382512"/>
                <a:gd name="connsiteY16" fmla="*/ 1060704 h 3236976"/>
                <a:gd name="connsiteX17" fmla="*/ 1975104 w 6382512"/>
                <a:gd name="connsiteY17" fmla="*/ 1060704 h 3236976"/>
                <a:gd name="connsiteX18" fmla="*/ 2075688 w 6382512"/>
                <a:gd name="connsiteY18" fmla="*/ 1115568 h 3236976"/>
                <a:gd name="connsiteX19" fmla="*/ 2139696 w 6382512"/>
                <a:gd name="connsiteY19" fmla="*/ 1207008 h 3236976"/>
                <a:gd name="connsiteX20" fmla="*/ 2185416 w 6382512"/>
                <a:gd name="connsiteY20" fmla="*/ 1380744 h 3236976"/>
                <a:gd name="connsiteX21" fmla="*/ 2331720 w 6382512"/>
                <a:gd name="connsiteY21" fmla="*/ 1545336 h 3236976"/>
                <a:gd name="connsiteX22" fmla="*/ 2505456 w 6382512"/>
                <a:gd name="connsiteY22" fmla="*/ 1545336 h 3236976"/>
                <a:gd name="connsiteX23" fmla="*/ 2551176 w 6382512"/>
                <a:gd name="connsiteY23" fmla="*/ 1591056 h 3236976"/>
                <a:gd name="connsiteX24" fmla="*/ 2743200 w 6382512"/>
                <a:gd name="connsiteY24" fmla="*/ 1591056 h 3236976"/>
                <a:gd name="connsiteX25" fmla="*/ 2816352 w 6382512"/>
                <a:gd name="connsiteY25" fmla="*/ 1709928 h 3236976"/>
                <a:gd name="connsiteX26" fmla="*/ 2926080 w 6382512"/>
                <a:gd name="connsiteY26" fmla="*/ 1709928 h 3236976"/>
                <a:gd name="connsiteX27" fmla="*/ 2926080 w 6382512"/>
                <a:gd name="connsiteY27" fmla="*/ 1709928 h 3236976"/>
                <a:gd name="connsiteX28" fmla="*/ 3017520 w 6382512"/>
                <a:gd name="connsiteY28" fmla="*/ 1801368 h 3236976"/>
                <a:gd name="connsiteX29" fmla="*/ 3300984 w 6382512"/>
                <a:gd name="connsiteY29" fmla="*/ 2011680 h 3236976"/>
                <a:gd name="connsiteX30" fmla="*/ 3438144 w 6382512"/>
                <a:gd name="connsiteY30" fmla="*/ 2011680 h 3236976"/>
                <a:gd name="connsiteX31" fmla="*/ 3502152 w 6382512"/>
                <a:gd name="connsiteY31" fmla="*/ 2194560 h 3236976"/>
                <a:gd name="connsiteX32" fmla="*/ 3593592 w 6382512"/>
                <a:gd name="connsiteY32" fmla="*/ 2194560 h 3236976"/>
                <a:gd name="connsiteX33" fmla="*/ 3593592 w 6382512"/>
                <a:gd name="connsiteY33" fmla="*/ 2194560 h 3236976"/>
                <a:gd name="connsiteX34" fmla="*/ 3630168 w 6382512"/>
                <a:gd name="connsiteY34" fmla="*/ 2286000 h 3236976"/>
                <a:gd name="connsiteX35" fmla="*/ 3758184 w 6382512"/>
                <a:gd name="connsiteY35" fmla="*/ 2286000 h 3236976"/>
                <a:gd name="connsiteX36" fmla="*/ 3813048 w 6382512"/>
                <a:gd name="connsiteY36" fmla="*/ 2404872 h 3236976"/>
                <a:gd name="connsiteX37" fmla="*/ 3895344 w 6382512"/>
                <a:gd name="connsiteY37" fmla="*/ 2404872 h 3236976"/>
                <a:gd name="connsiteX38" fmla="*/ 3959352 w 6382512"/>
                <a:gd name="connsiteY38" fmla="*/ 2542032 h 3236976"/>
                <a:gd name="connsiteX39" fmla="*/ 4187952 w 6382512"/>
                <a:gd name="connsiteY39" fmla="*/ 2542032 h 3236976"/>
                <a:gd name="connsiteX40" fmla="*/ 4187952 w 6382512"/>
                <a:gd name="connsiteY40" fmla="*/ 2633472 h 3236976"/>
                <a:gd name="connsiteX41" fmla="*/ 4690872 w 6382512"/>
                <a:gd name="connsiteY41" fmla="*/ 2633472 h 3236976"/>
                <a:gd name="connsiteX42" fmla="*/ 4690872 w 6382512"/>
                <a:gd name="connsiteY42" fmla="*/ 2724912 h 3236976"/>
                <a:gd name="connsiteX43" fmla="*/ 5129784 w 6382512"/>
                <a:gd name="connsiteY43" fmla="*/ 2724912 h 3236976"/>
                <a:gd name="connsiteX44" fmla="*/ 5129784 w 6382512"/>
                <a:gd name="connsiteY44" fmla="*/ 2843784 h 3236976"/>
                <a:gd name="connsiteX45" fmla="*/ 5907024 w 6382512"/>
                <a:gd name="connsiteY45" fmla="*/ 2843784 h 3236976"/>
                <a:gd name="connsiteX46" fmla="*/ 5907024 w 6382512"/>
                <a:gd name="connsiteY46" fmla="*/ 3236976 h 3236976"/>
                <a:gd name="connsiteX47" fmla="*/ 6382512 w 6382512"/>
                <a:gd name="connsiteY47" fmla="*/ 3236976 h 323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382512" h="3236976">
                  <a:moveTo>
                    <a:pt x="0" y="0"/>
                  </a:moveTo>
                  <a:lnTo>
                    <a:pt x="192024" y="0"/>
                  </a:lnTo>
                  <a:lnTo>
                    <a:pt x="192024" y="201168"/>
                  </a:lnTo>
                  <a:lnTo>
                    <a:pt x="475488" y="201168"/>
                  </a:lnTo>
                  <a:lnTo>
                    <a:pt x="475488" y="301752"/>
                  </a:lnTo>
                  <a:lnTo>
                    <a:pt x="658368" y="301752"/>
                  </a:lnTo>
                  <a:lnTo>
                    <a:pt x="777240" y="429768"/>
                  </a:lnTo>
                  <a:lnTo>
                    <a:pt x="905256" y="429768"/>
                  </a:lnTo>
                  <a:lnTo>
                    <a:pt x="905256" y="539496"/>
                  </a:lnTo>
                  <a:lnTo>
                    <a:pt x="1024128" y="539496"/>
                  </a:lnTo>
                  <a:lnTo>
                    <a:pt x="1097280" y="694944"/>
                  </a:lnTo>
                  <a:lnTo>
                    <a:pt x="1097280" y="694944"/>
                  </a:lnTo>
                  <a:lnTo>
                    <a:pt x="1335024" y="740664"/>
                  </a:lnTo>
                  <a:lnTo>
                    <a:pt x="1517904" y="905256"/>
                  </a:lnTo>
                  <a:lnTo>
                    <a:pt x="1673352" y="905256"/>
                  </a:lnTo>
                  <a:lnTo>
                    <a:pt x="1792224" y="960120"/>
                  </a:lnTo>
                  <a:lnTo>
                    <a:pt x="1792224" y="1060704"/>
                  </a:lnTo>
                  <a:lnTo>
                    <a:pt x="1975104" y="1060704"/>
                  </a:lnTo>
                  <a:lnTo>
                    <a:pt x="2075688" y="1115568"/>
                  </a:lnTo>
                  <a:lnTo>
                    <a:pt x="2139696" y="1207008"/>
                  </a:lnTo>
                  <a:lnTo>
                    <a:pt x="2185416" y="1380744"/>
                  </a:lnTo>
                  <a:lnTo>
                    <a:pt x="2331720" y="1545336"/>
                  </a:lnTo>
                  <a:lnTo>
                    <a:pt x="2505456" y="1545336"/>
                  </a:lnTo>
                  <a:lnTo>
                    <a:pt x="2551176" y="1591056"/>
                  </a:lnTo>
                  <a:lnTo>
                    <a:pt x="2743200" y="1591056"/>
                  </a:lnTo>
                  <a:lnTo>
                    <a:pt x="2816352" y="1709928"/>
                  </a:lnTo>
                  <a:lnTo>
                    <a:pt x="2926080" y="1709928"/>
                  </a:lnTo>
                  <a:lnTo>
                    <a:pt x="2926080" y="1709928"/>
                  </a:lnTo>
                  <a:lnTo>
                    <a:pt x="3017520" y="1801368"/>
                  </a:lnTo>
                  <a:lnTo>
                    <a:pt x="3300984" y="2011680"/>
                  </a:lnTo>
                  <a:lnTo>
                    <a:pt x="3438144" y="2011680"/>
                  </a:lnTo>
                  <a:lnTo>
                    <a:pt x="3502152" y="2194560"/>
                  </a:lnTo>
                  <a:lnTo>
                    <a:pt x="3593592" y="2194560"/>
                  </a:lnTo>
                  <a:lnTo>
                    <a:pt x="3593592" y="2194560"/>
                  </a:lnTo>
                  <a:lnTo>
                    <a:pt x="3630168" y="2286000"/>
                  </a:lnTo>
                  <a:lnTo>
                    <a:pt x="3758184" y="2286000"/>
                  </a:lnTo>
                  <a:lnTo>
                    <a:pt x="3813048" y="2404872"/>
                  </a:lnTo>
                  <a:lnTo>
                    <a:pt x="3895344" y="2404872"/>
                  </a:lnTo>
                  <a:lnTo>
                    <a:pt x="3959352" y="2542032"/>
                  </a:lnTo>
                  <a:lnTo>
                    <a:pt x="4187952" y="2542032"/>
                  </a:lnTo>
                  <a:lnTo>
                    <a:pt x="4187952" y="2633472"/>
                  </a:lnTo>
                  <a:lnTo>
                    <a:pt x="4690872" y="2633472"/>
                  </a:lnTo>
                  <a:lnTo>
                    <a:pt x="4690872" y="2724912"/>
                  </a:lnTo>
                  <a:lnTo>
                    <a:pt x="5129784" y="2724912"/>
                  </a:lnTo>
                  <a:lnTo>
                    <a:pt x="5129784" y="2843784"/>
                  </a:lnTo>
                  <a:lnTo>
                    <a:pt x="5907024" y="2843784"/>
                  </a:lnTo>
                  <a:lnTo>
                    <a:pt x="5907024" y="3236976"/>
                  </a:lnTo>
                  <a:lnTo>
                    <a:pt x="6382512" y="3236976"/>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6" name="Forme libre 5">
              <a:extLst>
                <a:ext uri="{FF2B5EF4-FFF2-40B4-BE49-F238E27FC236}">
                  <a16:creationId xmlns:a16="http://schemas.microsoft.com/office/drawing/2014/main" id="{DA424EF0-DDF1-6349-898F-2E8C041575A4}"/>
                </a:ext>
              </a:extLst>
            </p:cNvPr>
            <p:cNvSpPr/>
            <p:nvPr/>
          </p:nvSpPr>
          <p:spPr>
            <a:xfrm>
              <a:off x="384048" y="-1664208"/>
              <a:ext cx="6263640" cy="3776472"/>
            </a:xfrm>
            <a:custGeom>
              <a:avLst/>
              <a:gdLst>
                <a:gd name="connsiteX0" fmla="*/ 0 w 6263640"/>
                <a:gd name="connsiteY0" fmla="*/ 0 h 3776472"/>
                <a:gd name="connsiteX1" fmla="*/ 237744 w 6263640"/>
                <a:gd name="connsiteY1" fmla="*/ 146304 h 3776472"/>
                <a:gd name="connsiteX2" fmla="*/ 411480 w 6263640"/>
                <a:gd name="connsiteY2" fmla="*/ 146304 h 3776472"/>
                <a:gd name="connsiteX3" fmla="*/ 493776 w 6263640"/>
                <a:gd name="connsiteY3" fmla="*/ 320040 h 3776472"/>
                <a:gd name="connsiteX4" fmla="*/ 658368 w 6263640"/>
                <a:gd name="connsiteY4" fmla="*/ 320040 h 3776472"/>
                <a:gd name="connsiteX5" fmla="*/ 813816 w 6263640"/>
                <a:gd name="connsiteY5" fmla="*/ 420624 h 3776472"/>
                <a:gd name="connsiteX6" fmla="*/ 813816 w 6263640"/>
                <a:gd name="connsiteY6" fmla="*/ 594360 h 3776472"/>
                <a:gd name="connsiteX7" fmla="*/ 987552 w 6263640"/>
                <a:gd name="connsiteY7" fmla="*/ 813816 h 3776472"/>
                <a:gd name="connsiteX8" fmla="*/ 1088136 w 6263640"/>
                <a:gd name="connsiteY8" fmla="*/ 813816 h 3776472"/>
                <a:gd name="connsiteX9" fmla="*/ 1106424 w 6263640"/>
                <a:gd name="connsiteY9" fmla="*/ 932688 h 3776472"/>
                <a:gd name="connsiteX10" fmla="*/ 1197864 w 6263640"/>
                <a:gd name="connsiteY10" fmla="*/ 969264 h 3776472"/>
                <a:gd name="connsiteX11" fmla="*/ 1197864 w 6263640"/>
                <a:gd name="connsiteY11" fmla="*/ 1161288 h 3776472"/>
                <a:gd name="connsiteX12" fmla="*/ 1444752 w 6263640"/>
                <a:gd name="connsiteY12" fmla="*/ 1243584 h 3776472"/>
                <a:gd name="connsiteX13" fmla="*/ 1481328 w 6263640"/>
                <a:gd name="connsiteY13" fmla="*/ 1435608 h 3776472"/>
                <a:gd name="connsiteX14" fmla="*/ 1609344 w 6263640"/>
                <a:gd name="connsiteY14" fmla="*/ 1517904 h 3776472"/>
                <a:gd name="connsiteX15" fmla="*/ 1627632 w 6263640"/>
                <a:gd name="connsiteY15" fmla="*/ 1645920 h 3776472"/>
                <a:gd name="connsiteX16" fmla="*/ 1764792 w 6263640"/>
                <a:gd name="connsiteY16" fmla="*/ 1719072 h 3776472"/>
                <a:gd name="connsiteX17" fmla="*/ 1783080 w 6263640"/>
                <a:gd name="connsiteY17" fmla="*/ 1920240 h 3776472"/>
                <a:gd name="connsiteX18" fmla="*/ 1920240 w 6263640"/>
                <a:gd name="connsiteY18" fmla="*/ 2002536 h 3776472"/>
                <a:gd name="connsiteX19" fmla="*/ 2130552 w 6263640"/>
                <a:gd name="connsiteY19" fmla="*/ 2002536 h 3776472"/>
                <a:gd name="connsiteX20" fmla="*/ 2267712 w 6263640"/>
                <a:gd name="connsiteY20" fmla="*/ 2286000 h 3776472"/>
                <a:gd name="connsiteX21" fmla="*/ 2596896 w 6263640"/>
                <a:gd name="connsiteY21" fmla="*/ 2286000 h 3776472"/>
                <a:gd name="connsiteX22" fmla="*/ 2724912 w 6263640"/>
                <a:gd name="connsiteY22" fmla="*/ 2496312 h 3776472"/>
                <a:gd name="connsiteX23" fmla="*/ 2898648 w 6263640"/>
                <a:gd name="connsiteY23" fmla="*/ 2496312 h 3776472"/>
                <a:gd name="connsiteX24" fmla="*/ 2990088 w 6263640"/>
                <a:gd name="connsiteY24" fmla="*/ 2560320 h 3776472"/>
                <a:gd name="connsiteX25" fmla="*/ 3145536 w 6263640"/>
                <a:gd name="connsiteY25" fmla="*/ 2560320 h 3776472"/>
                <a:gd name="connsiteX26" fmla="*/ 3182112 w 6263640"/>
                <a:gd name="connsiteY26" fmla="*/ 2688336 h 3776472"/>
                <a:gd name="connsiteX27" fmla="*/ 3291840 w 6263640"/>
                <a:gd name="connsiteY27" fmla="*/ 2688336 h 3776472"/>
                <a:gd name="connsiteX28" fmla="*/ 3401568 w 6263640"/>
                <a:gd name="connsiteY28" fmla="*/ 2743200 h 3776472"/>
                <a:gd name="connsiteX29" fmla="*/ 3483864 w 6263640"/>
                <a:gd name="connsiteY29" fmla="*/ 2816352 h 3776472"/>
                <a:gd name="connsiteX30" fmla="*/ 3483864 w 6263640"/>
                <a:gd name="connsiteY30" fmla="*/ 2944368 h 3776472"/>
                <a:gd name="connsiteX31" fmla="*/ 3602736 w 6263640"/>
                <a:gd name="connsiteY31" fmla="*/ 2944368 h 3776472"/>
                <a:gd name="connsiteX32" fmla="*/ 3721608 w 6263640"/>
                <a:gd name="connsiteY32" fmla="*/ 3054096 h 3776472"/>
                <a:gd name="connsiteX33" fmla="*/ 4270248 w 6263640"/>
                <a:gd name="connsiteY33" fmla="*/ 3054096 h 3776472"/>
                <a:gd name="connsiteX34" fmla="*/ 4270248 w 6263640"/>
                <a:gd name="connsiteY34" fmla="*/ 3154680 h 3776472"/>
                <a:gd name="connsiteX35" fmla="*/ 4398264 w 6263640"/>
                <a:gd name="connsiteY35" fmla="*/ 3154680 h 3776472"/>
                <a:gd name="connsiteX36" fmla="*/ 4398264 w 6263640"/>
                <a:gd name="connsiteY36" fmla="*/ 3236976 h 3776472"/>
                <a:gd name="connsiteX37" fmla="*/ 4526280 w 6263640"/>
                <a:gd name="connsiteY37" fmla="*/ 3236976 h 3776472"/>
                <a:gd name="connsiteX38" fmla="*/ 4526280 w 6263640"/>
                <a:gd name="connsiteY38" fmla="*/ 3328416 h 3776472"/>
                <a:gd name="connsiteX39" fmla="*/ 4873752 w 6263640"/>
                <a:gd name="connsiteY39" fmla="*/ 3328416 h 3776472"/>
                <a:gd name="connsiteX40" fmla="*/ 4873752 w 6263640"/>
                <a:gd name="connsiteY40" fmla="*/ 3419856 h 3776472"/>
                <a:gd name="connsiteX41" fmla="*/ 5120640 w 6263640"/>
                <a:gd name="connsiteY41" fmla="*/ 3419856 h 3776472"/>
                <a:gd name="connsiteX42" fmla="*/ 5120640 w 6263640"/>
                <a:gd name="connsiteY42" fmla="*/ 3630168 h 3776472"/>
                <a:gd name="connsiteX43" fmla="*/ 5349240 w 6263640"/>
                <a:gd name="connsiteY43" fmla="*/ 3630168 h 3776472"/>
                <a:gd name="connsiteX44" fmla="*/ 5349240 w 6263640"/>
                <a:gd name="connsiteY44" fmla="*/ 3776472 h 3776472"/>
                <a:gd name="connsiteX45" fmla="*/ 6263640 w 6263640"/>
                <a:gd name="connsiteY45" fmla="*/ 3776472 h 37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63640" h="3776472">
                  <a:moveTo>
                    <a:pt x="0" y="0"/>
                  </a:moveTo>
                  <a:lnTo>
                    <a:pt x="237744" y="146304"/>
                  </a:lnTo>
                  <a:lnTo>
                    <a:pt x="411480" y="146304"/>
                  </a:lnTo>
                  <a:lnTo>
                    <a:pt x="493776" y="320040"/>
                  </a:lnTo>
                  <a:lnTo>
                    <a:pt x="658368" y="320040"/>
                  </a:lnTo>
                  <a:lnTo>
                    <a:pt x="813816" y="420624"/>
                  </a:lnTo>
                  <a:lnTo>
                    <a:pt x="813816" y="594360"/>
                  </a:lnTo>
                  <a:lnTo>
                    <a:pt x="987552" y="813816"/>
                  </a:lnTo>
                  <a:lnTo>
                    <a:pt x="1088136" y="813816"/>
                  </a:lnTo>
                  <a:lnTo>
                    <a:pt x="1106424" y="932688"/>
                  </a:lnTo>
                  <a:lnTo>
                    <a:pt x="1197864" y="969264"/>
                  </a:lnTo>
                  <a:lnTo>
                    <a:pt x="1197864" y="1161288"/>
                  </a:lnTo>
                  <a:lnTo>
                    <a:pt x="1444752" y="1243584"/>
                  </a:lnTo>
                  <a:lnTo>
                    <a:pt x="1481328" y="1435608"/>
                  </a:lnTo>
                  <a:lnTo>
                    <a:pt x="1609344" y="1517904"/>
                  </a:lnTo>
                  <a:lnTo>
                    <a:pt x="1627632" y="1645920"/>
                  </a:lnTo>
                  <a:lnTo>
                    <a:pt x="1764792" y="1719072"/>
                  </a:lnTo>
                  <a:lnTo>
                    <a:pt x="1783080" y="1920240"/>
                  </a:lnTo>
                  <a:lnTo>
                    <a:pt x="1920240" y="2002536"/>
                  </a:lnTo>
                  <a:lnTo>
                    <a:pt x="2130552" y="2002536"/>
                  </a:lnTo>
                  <a:lnTo>
                    <a:pt x="2267712" y="2286000"/>
                  </a:lnTo>
                  <a:lnTo>
                    <a:pt x="2596896" y="2286000"/>
                  </a:lnTo>
                  <a:lnTo>
                    <a:pt x="2724912" y="2496312"/>
                  </a:lnTo>
                  <a:lnTo>
                    <a:pt x="2898648" y="2496312"/>
                  </a:lnTo>
                  <a:lnTo>
                    <a:pt x="2990088" y="2560320"/>
                  </a:lnTo>
                  <a:lnTo>
                    <a:pt x="3145536" y="2560320"/>
                  </a:lnTo>
                  <a:lnTo>
                    <a:pt x="3182112" y="2688336"/>
                  </a:lnTo>
                  <a:lnTo>
                    <a:pt x="3291840" y="2688336"/>
                  </a:lnTo>
                  <a:lnTo>
                    <a:pt x="3401568" y="2743200"/>
                  </a:lnTo>
                  <a:lnTo>
                    <a:pt x="3483864" y="2816352"/>
                  </a:lnTo>
                  <a:lnTo>
                    <a:pt x="3483864" y="2944368"/>
                  </a:lnTo>
                  <a:lnTo>
                    <a:pt x="3602736" y="2944368"/>
                  </a:lnTo>
                  <a:lnTo>
                    <a:pt x="3721608" y="3054096"/>
                  </a:lnTo>
                  <a:lnTo>
                    <a:pt x="4270248" y="3054096"/>
                  </a:lnTo>
                  <a:lnTo>
                    <a:pt x="4270248" y="3154680"/>
                  </a:lnTo>
                  <a:lnTo>
                    <a:pt x="4398264" y="3154680"/>
                  </a:lnTo>
                  <a:lnTo>
                    <a:pt x="4398264" y="3236976"/>
                  </a:lnTo>
                  <a:lnTo>
                    <a:pt x="4526280" y="3236976"/>
                  </a:lnTo>
                  <a:lnTo>
                    <a:pt x="4526280" y="3328416"/>
                  </a:lnTo>
                  <a:lnTo>
                    <a:pt x="4873752" y="3328416"/>
                  </a:lnTo>
                  <a:lnTo>
                    <a:pt x="4873752" y="3419856"/>
                  </a:lnTo>
                  <a:lnTo>
                    <a:pt x="5120640" y="3419856"/>
                  </a:lnTo>
                  <a:lnTo>
                    <a:pt x="5120640" y="3630168"/>
                  </a:lnTo>
                  <a:lnTo>
                    <a:pt x="5349240" y="3630168"/>
                  </a:lnTo>
                  <a:lnTo>
                    <a:pt x="5349240" y="3776472"/>
                  </a:lnTo>
                  <a:lnTo>
                    <a:pt x="6263640" y="3776472"/>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1" name="Forme libre 10">
              <a:extLst>
                <a:ext uri="{FF2B5EF4-FFF2-40B4-BE49-F238E27FC236}">
                  <a16:creationId xmlns:a16="http://schemas.microsoft.com/office/drawing/2014/main" id="{A63053B4-55BA-B847-BB90-F348B07C2FBA}"/>
                </a:ext>
              </a:extLst>
            </p:cNvPr>
            <p:cNvSpPr/>
            <p:nvPr/>
          </p:nvSpPr>
          <p:spPr>
            <a:xfrm>
              <a:off x="384048" y="-1664208"/>
              <a:ext cx="4855464" cy="4398264"/>
            </a:xfrm>
            <a:custGeom>
              <a:avLst/>
              <a:gdLst>
                <a:gd name="connsiteX0" fmla="*/ 0 w 4855464"/>
                <a:gd name="connsiteY0" fmla="*/ 0 h 4398264"/>
                <a:gd name="connsiteX1" fmla="*/ 265176 w 4855464"/>
                <a:gd name="connsiteY1" fmla="*/ 0 h 4398264"/>
                <a:gd name="connsiteX2" fmla="*/ 301752 w 4855464"/>
                <a:gd name="connsiteY2" fmla="*/ 210312 h 4398264"/>
                <a:gd name="connsiteX3" fmla="*/ 384048 w 4855464"/>
                <a:gd name="connsiteY3" fmla="*/ 210312 h 4398264"/>
                <a:gd name="connsiteX4" fmla="*/ 457200 w 4855464"/>
                <a:gd name="connsiteY4" fmla="*/ 566928 h 4398264"/>
                <a:gd name="connsiteX5" fmla="*/ 566928 w 4855464"/>
                <a:gd name="connsiteY5" fmla="*/ 566928 h 4398264"/>
                <a:gd name="connsiteX6" fmla="*/ 566928 w 4855464"/>
                <a:gd name="connsiteY6" fmla="*/ 676656 h 4398264"/>
                <a:gd name="connsiteX7" fmla="*/ 832104 w 4855464"/>
                <a:gd name="connsiteY7" fmla="*/ 676656 h 4398264"/>
                <a:gd name="connsiteX8" fmla="*/ 832104 w 4855464"/>
                <a:gd name="connsiteY8" fmla="*/ 804672 h 4398264"/>
                <a:gd name="connsiteX9" fmla="*/ 978408 w 4855464"/>
                <a:gd name="connsiteY9" fmla="*/ 804672 h 4398264"/>
                <a:gd name="connsiteX10" fmla="*/ 978408 w 4855464"/>
                <a:gd name="connsiteY10" fmla="*/ 1033272 h 4398264"/>
                <a:gd name="connsiteX11" fmla="*/ 1078992 w 4855464"/>
                <a:gd name="connsiteY11" fmla="*/ 1033272 h 4398264"/>
                <a:gd name="connsiteX12" fmla="*/ 1078992 w 4855464"/>
                <a:gd name="connsiteY12" fmla="*/ 1417320 h 4398264"/>
                <a:gd name="connsiteX13" fmla="*/ 1444752 w 4855464"/>
                <a:gd name="connsiteY13" fmla="*/ 1417320 h 4398264"/>
                <a:gd name="connsiteX14" fmla="*/ 1508760 w 4855464"/>
                <a:gd name="connsiteY14" fmla="*/ 1837944 h 4398264"/>
                <a:gd name="connsiteX15" fmla="*/ 1627632 w 4855464"/>
                <a:gd name="connsiteY15" fmla="*/ 1837944 h 4398264"/>
                <a:gd name="connsiteX16" fmla="*/ 1627632 w 4855464"/>
                <a:gd name="connsiteY16" fmla="*/ 1993392 h 4398264"/>
                <a:gd name="connsiteX17" fmla="*/ 1847088 w 4855464"/>
                <a:gd name="connsiteY17" fmla="*/ 1993392 h 4398264"/>
                <a:gd name="connsiteX18" fmla="*/ 1847088 w 4855464"/>
                <a:gd name="connsiteY18" fmla="*/ 2130552 h 4398264"/>
                <a:gd name="connsiteX19" fmla="*/ 1911096 w 4855464"/>
                <a:gd name="connsiteY19" fmla="*/ 2130552 h 4398264"/>
                <a:gd name="connsiteX20" fmla="*/ 1911096 w 4855464"/>
                <a:gd name="connsiteY20" fmla="*/ 2295144 h 4398264"/>
                <a:gd name="connsiteX21" fmla="*/ 2029968 w 4855464"/>
                <a:gd name="connsiteY21" fmla="*/ 2295144 h 4398264"/>
                <a:gd name="connsiteX22" fmla="*/ 2029968 w 4855464"/>
                <a:gd name="connsiteY22" fmla="*/ 2432304 h 4398264"/>
                <a:gd name="connsiteX23" fmla="*/ 2203704 w 4855464"/>
                <a:gd name="connsiteY23" fmla="*/ 2432304 h 4398264"/>
                <a:gd name="connsiteX24" fmla="*/ 2203704 w 4855464"/>
                <a:gd name="connsiteY24" fmla="*/ 2587752 h 4398264"/>
                <a:gd name="connsiteX25" fmla="*/ 2980944 w 4855464"/>
                <a:gd name="connsiteY25" fmla="*/ 2587752 h 4398264"/>
                <a:gd name="connsiteX26" fmla="*/ 2980944 w 4855464"/>
                <a:gd name="connsiteY26" fmla="*/ 2770632 h 4398264"/>
                <a:gd name="connsiteX27" fmla="*/ 2980944 w 4855464"/>
                <a:gd name="connsiteY27" fmla="*/ 2770632 h 4398264"/>
                <a:gd name="connsiteX28" fmla="*/ 3063240 w 4855464"/>
                <a:gd name="connsiteY28" fmla="*/ 2770632 h 4398264"/>
                <a:gd name="connsiteX29" fmla="*/ 3063240 w 4855464"/>
                <a:gd name="connsiteY29" fmla="*/ 3081528 h 4398264"/>
                <a:gd name="connsiteX30" fmla="*/ 3273552 w 4855464"/>
                <a:gd name="connsiteY30" fmla="*/ 3081528 h 4398264"/>
                <a:gd name="connsiteX31" fmla="*/ 3273552 w 4855464"/>
                <a:gd name="connsiteY31" fmla="*/ 3246120 h 4398264"/>
                <a:gd name="connsiteX32" fmla="*/ 3392424 w 4855464"/>
                <a:gd name="connsiteY32" fmla="*/ 3246120 h 4398264"/>
                <a:gd name="connsiteX33" fmla="*/ 3392424 w 4855464"/>
                <a:gd name="connsiteY33" fmla="*/ 3566160 h 4398264"/>
                <a:gd name="connsiteX34" fmla="*/ 4343400 w 4855464"/>
                <a:gd name="connsiteY34" fmla="*/ 3566160 h 4398264"/>
                <a:gd name="connsiteX35" fmla="*/ 4343400 w 4855464"/>
                <a:gd name="connsiteY35" fmla="*/ 3858768 h 4398264"/>
                <a:gd name="connsiteX36" fmla="*/ 4855464 w 4855464"/>
                <a:gd name="connsiteY36" fmla="*/ 3858768 h 4398264"/>
                <a:gd name="connsiteX37" fmla="*/ 4855464 w 4855464"/>
                <a:gd name="connsiteY37" fmla="*/ 4398264 h 43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55464" h="4398264">
                  <a:moveTo>
                    <a:pt x="0" y="0"/>
                  </a:moveTo>
                  <a:lnTo>
                    <a:pt x="265176" y="0"/>
                  </a:lnTo>
                  <a:lnTo>
                    <a:pt x="301752" y="210312"/>
                  </a:lnTo>
                  <a:lnTo>
                    <a:pt x="384048" y="210312"/>
                  </a:lnTo>
                  <a:lnTo>
                    <a:pt x="457200" y="566928"/>
                  </a:lnTo>
                  <a:lnTo>
                    <a:pt x="566928" y="566928"/>
                  </a:lnTo>
                  <a:lnTo>
                    <a:pt x="566928" y="676656"/>
                  </a:lnTo>
                  <a:lnTo>
                    <a:pt x="832104" y="676656"/>
                  </a:lnTo>
                  <a:lnTo>
                    <a:pt x="832104" y="804672"/>
                  </a:lnTo>
                  <a:lnTo>
                    <a:pt x="978408" y="804672"/>
                  </a:lnTo>
                  <a:lnTo>
                    <a:pt x="978408" y="1033272"/>
                  </a:lnTo>
                  <a:lnTo>
                    <a:pt x="1078992" y="1033272"/>
                  </a:lnTo>
                  <a:lnTo>
                    <a:pt x="1078992" y="1417320"/>
                  </a:lnTo>
                  <a:lnTo>
                    <a:pt x="1444752" y="1417320"/>
                  </a:lnTo>
                  <a:lnTo>
                    <a:pt x="1508760" y="1837944"/>
                  </a:lnTo>
                  <a:lnTo>
                    <a:pt x="1627632" y="1837944"/>
                  </a:lnTo>
                  <a:lnTo>
                    <a:pt x="1627632" y="1993392"/>
                  </a:lnTo>
                  <a:lnTo>
                    <a:pt x="1847088" y="1993392"/>
                  </a:lnTo>
                  <a:lnTo>
                    <a:pt x="1847088" y="2130552"/>
                  </a:lnTo>
                  <a:lnTo>
                    <a:pt x="1911096" y="2130552"/>
                  </a:lnTo>
                  <a:lnTo>
                    <a:pt x="1911096" y="2295144"/>
                  </a:lnTo>
                  <a:lnTo>
                    <a:pt x="2029968" y="2295144"/>
                  </a:lnTo>
                  <a:lnTo>
                    <a:pt x="2029968" y="2432304"/>
                  </a:lnTo>
                  <a:lnTo>
                    <a:pt x="2203704" y="2432304"/>
                  </a:lnTo>
                  <a:lnTo>
                    <a:pt x="2203704" y="2587752"/>
                  </a:lnTo>
                  <a:lnTo>
                    <a:pt x="2980944" y="2587752"/>
                  </a:lnTo>
                  <a:lnTo>
                    <a:pt x="2980944" y="2770632"/>
                  </a:lnTo>
                  <a:lnTo>
                    <a:pt x="2980944" y="2770632"/>
                  </a:lnTo>
                  <a:lnTo>
                    <a:pt x="3063240" y="2770632"/>
                  </a:lnTo>
                  <a:lnTo>
                    <a:pt x="3063240" y="3081528"/>
                  </a:lnTo>
                  <a:lnTo>
                    <a:pt x="3273552" y="3081528"/>
                  </a:lnTo>
                  <a:lnTo>
                    <a:pt x="3273552" y="3246120"/>
                  </a:lnTo>
                  <a:lnTo>
                    <a:pt x="3392424" y="3246120"/>
                  </a:lnTo>
                  <a:lnTo>
                    <a:pt x="3392424" y="3566160"/>
                  </a:lnTo>
                  <a:lnTo>
                    <a:pt x="4343400" y="3566160"/>
                  </a:lnTo>
                  <a:lnTo>
                    <a:pt x="4343400" y="3858768"/>
                  </a:lnTo>
                  <a:lnTo>
                    <a:pt x="4855464" y="3858768"/>
                  </a:lnTo>
                  <a:lnTo>
                    <a:pt x="4855464" y="4398264"/>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aphicFrame>
        <p:nvGraphicFramePr>
          <p:cNvPr id="37" name="Tableau 36"/>
          <p:cNvGraphicFramePr>
            <a:graphicFrameLocks noGrp="1"/>
          </p:cNvGraphicFramePr>
          <p:nvPr>
            <p:extLst/>
          </p:nvPr>
        </p:nvGraphicFramePr>
        <p:xfrm>
          <a:off x="6694908" y="1572944"/>
          <a:ext cx="1961151" cy="959271"/>
        </p:xfrm>
        <a:graphic>
          <a:graphicData uri="http://schemas.openxmlformats.org/drawingml/2006/table">
            <a:tbl>
              <a:tblPr firstRow="1" bandRow="1">
                <a:tableStyleId>{5C22544A-7EE6-4342-B048-85BDC9FD1C3A}</a:tableStyleId>
              </a:tblPr>
              <a:tblGrid>
                <a:gridCol w="937023">
                  <a:extLst>
                    <a:ext uri="{9D8B030D-6E8A-4147-A177-3AD203B41FA5}">
                      <a16:colId xmlns:a16="http://schemas.microsoft.com/office/drawing/2014/main" val="20000"/>
                    </a:ext>
                  </a:extLst>
                </a:gridCol>
                <a:gridCol w="1024128">
                  <a:extLst>
                    <a:ext uri="{9D8B030D-6E8A-4147-A177-3AD203B41FA5}">
                      <a16:colId xmlns:a16="http://schemas.microsoft.com/office/drawing/2014/main" val="20002"/>
                    </a:ext>
                  </a:extLst>
                </a:gridCol>
              </a:tblGrid>
              <a:tr h="149496">
                <a:tc>
                  <a:txBody>
                    <a:bodyPr/>
                    <a:lstStyle/>
                    <a:p>
                      <a:pPr algn="ctr"/>
                      <a:endParaRPr lang="fr-FR" sz="7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r>
                        <a:rPr lang="fr-FR" sz="700" b="0">
                          <a:solidFill>
                            <a:schemeClr val="bg1"/>
                          </a:solidFill>
                          <a:latin typeface="Arial" panose="020B0604020202020204" pitchFamily="34" charset="0"/>
                          <a:cs typeface="Arial" panose="020B0604020202020204" pitchFamily="34" charset="0"/>
                        </a:rPr>
                        <a:t>HR</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1955">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0 signature</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4"/>
                    </a:solidFill>
                  </a:tcPr>
                </a:tc>
                <a:tc>
                  <a:txBody>
                    <a:bodyPr/>
                    <a:lstStyle/>
                    <a:p>
                      <a:pPr algn="ctr">
                        <a:lnSpc>
                          <a:spcPts val="1100"/>
                        </a:lnSpc>
                      </a:pPr>
                      <a:r>
                        <a:rPr lang="fr-FR" sz="800" b="1" err="1">
                          <a:solidFill>
                            <a:schemeClr val="bg2"/>
                          </a:solidFill>
                          <a:latin typeface="Arial" panose="020B0604020202020204" pitchFamily="34" charset="0"/>
                          <a:cs typeface="Arial" panose="020B0604020202020204" pitchFamily="34" charset="0"/>
                        </a:rPr>
                        <a:t>multivariate</a:t>
                      </a:r>
                      <a:endParaRPr lang="fr-FR" sz="800" b="1">
                        <a:solidFill>
                          <a:schemeClr val="bg2"/>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5809549"/>
                  </a:ext>
                </a:extLst>
              </a:tr>
              <a:tr h="161955">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1 signature</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solidFill>
                  </a:tcPr>
                </a:tc>
                <a:tc>
                  <a:txBody>
                    <a:bodyPr/>
                    <a:lstStyle/>
                    <a:p>
                      <a:pPr algn="ctr">
                        <a:lnSpc>
                          <a:spcPts val="1100"/>
                        </a:lnSpc>
                      </a:pPr>
                      <a:r>
                        <a:rPr lang="fr-FR" sz="800" b="1">
                          <a:solidFill>
                            <a:schemeClr val="bg2"/>
                          </a:solidFill>
                          <a:latin typeface="Arial" panose="020B0604020202020204" pitchFamily="34" charset="0"/>
                          <a:cs typeface="Arial" panose="020B0604020202020204" pitchFamily="34" charset="0"/>
                        </a:rPr>
                        <a:t>1,55 (0,92-2,61)</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61955">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2 signatures</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2,51 (1,51-4,16)</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1955">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3 signatures</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a:solidFill>
                            <a:schemeClr val="bg2"/>
                          </a:solidFill>
                          <a:latin typeface="Arial" panose="020B0604020202020204" pitchFamily="34" charset="0"/>
                          <a:cs typeface="Arial" panose="020B0604020202020204" pitchFamily="34" charset="0"/>
                        </a:rPr>
                        <a:t>3,47 (1,92-6,25)</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989560203"/>
                  </a:ext>
                </a:extLst>
              </a:tr>
              <a:tr h="161955">
                <a:tc gridSpan="2">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800" b="1" i="1" baseline="0">
                          <a:solidFill>
                            <a:schemeClr val="bg2"/>
                          </a:solidFill>
                          <a:latin typeface="Arial" panose="020B0604020202020204" pitchFamily="34" charset="0"/>
                          <a:cs typeface="Arial" panose="020B0604020202020204" pitchFamily="34" charset="0"/>
                        </a:rPr>
                        <a:t>p</a:t>
                      </a:r>
                      <a:r>
                        <a:rPr lang="fr-FR" sz="800" b="1" baseline="0">
                          <a:solidFill>
                            <a:schemeClr val="bg2"/>
                          </a:solidFill>
                          <a:latin typeface="Arial" panose="020B0604020202020204" pitchFamily="34" charset="0"/>
                          <a:cs typeface="Arial" panose="020B0604020202020204" pitchFamily="34" charset="0"/>
                        </a:rPr>
                        <a:t>=0001</a:t>
                      </a:r>
                      <a:endParaRPr lang="fr-FR" sz="800" b="1">
                        <a:solidFill>
                          <a:schemeClr val="bg2"/>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no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bl>
          </a:graphicData>
        </a:graphic>
      </p:graphicFrame>
      <p:sp>
        <p:nvSpPr>
          <p:cNvPr id="45" name="ZoneTexte 44">
            <a:extLst>
              <a:ext uri="{FF2B5EF4-FFF2-40B4-BE49-F238E27FC236}">
                <a16:creationId xmlns:a16="http://schemas.microsoft.com/office/drawing/2014/main" id="{41511FD8-C8BC-D346-9534-A21FB64EB635}"/>
              </a:ext>
            </a:extLst>
          </p:cNvPr>
          <p:cNvSpPr txBox="1"/>
          <p:nvPr/>
        </p:nvSpPr>
        <p:spPr>
          <a:xfrm>
            <a:off x="689337" y="4009062"/>
            <a:ext cx="3521659"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MBC (HR+, HER2-)</a:t>
            </a:r>
          </a:p>
        </p:txBody>
      </p:sp>
      <p:sp>
        <p:nvSpPr>
          <p:cNvPr id="17" name="ZoneTexte 16">
            <a:extLst>
              <a:ext uri="{FF2B5EF4-FFF2-40B4-BE49-F238E27FC236}">
                <a16:creationId xmlns:a16="http://schemas.microsoft.com/office/drawing/2014/main" id="{52451C3A-2299-884E-A6D9-95A925480DAF}"/>
              </a:ext>
            </a:extLst>
          </p:cNvPr>
          <p:cNvSpPr txBox="1"/>
          <p:nvPr/>
        </p:nvSpPr>
        <p:spPr>
          <a:xfrm>
            <a:off x="1666141" y="1166579"/>
            <a:ext cx="1640557" cy="430887"/>
          </a:xfrm>
          <a:prstGeom prst="rect">
            <a:avLst/>
          </a:prstGeom>
          <a:solidFill>
            <a:schemeClr val="bg1"/>
          </a:solidFill>
          <a:ln>
            <a:noFill/>
          </a:ln>
        </p:spPr>
        <p:txBody>
          <a:bodyPr wrap="square" rtlCol="0" anchor="ctr">
            <a:spAutoFit/>
          </a:bodyPr>
          <a:lstStyle/>
          <a:p>
            <a:pPr algn="ctr"/>
            <a:r>
              <a:rPr lang="fr-FR" sz="1050" b="1">
                <a:solidFill>
                  <a:srgbClr val="DE3411"/>
                </a:solidFill>
                <a:latin typeface="Arial" panose="020B0604020202020204" pitchFamily="34" charset="0"/>
                <a:cs typeface="Arial" panose="020B0604020202020204" pitchFamily="34" charset="0"/>
              </a:rPr>
              <a:t>9 gènes sont enrichis dans pop générale</a:t>
            </a:r>
          </a:p>
        </p:txBody>
      </p:sp>
      <p:sp>
        <p:nvSpPr>
          <p:cNvPr id="46" name="ZoneTexte 45">
            <a:extLst>
              <a:ext uri="{FF2B5EF4-FFF2-40B4-BE49-F238E27FC236}">
                <a16:creationId xmlns:a16="http://schemas.microsoft.com/office/drawing/2014/main" id="{58AB40A8-63AE-DE4E-9FB1-5992C5D7343B}"/>
              </a:ext>
            </a:extLst>
          </p:cNvPr>
          <p:cNvSpPr txBox="1"/>
          <p:nvPr/>
        </p:nvSpPr>
        <p:spPr>
          <a:xfrm>
            <a:off x="942321"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0</a:t>
            </a:r>
          </a:p>
        </p:txBody>
      </p:sp>
      <p:sp>
        <p:nvSpPr>
          <p:cNvPr id="47" name="ZoneTexte 46">
            <a:extLst>
              <a:ext uri="{FF2B5EF4-FFF2-40B4-BE49-F238E27FC236}">
                <a16:creationId xmlns:a16="http://schemas.microsoft.com/office/drawing/2014/main" id="{8EE96489-720C-6440-813B-DCC666B70669}"/>
              </a:ext>
            </a:extLst>
          </p:cNvPr>
          <p:cNvSpPr txBox="1"/>
          <p:nvPr/>
        </p:nvSpPr>
        <p:spPr>
          <a:xfrm>
            <a:off x="1801093"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1</a:t>
            </a:r>
          </a:p>
        </p:txBody>
      </p:sp>
      <p:sp>
        <p:nvSpPr>
          <p:cNvPr id="49" name="ZoneTexte 48">
            <a:extLst>
              <a:ext uri="{FF2B5EF4-FFF2-40B4-BE49-F238E27FC236}">
                <a16:creationId xmlns:a16="http://schemas.microsoft.com/office/drawing/2014/main" id="{BB298482-1E55-604E-B904-4AC3B10F4A88}"/>
              </a:ext>
            </a:extLst>
          </p:cNvPr>
          <p:cNvSpPr txBox="1"/>
          <p:nvPr/>
        </p:nvSpPr>
        <p:spPr>
          <a:xfrm>
            <a:off x="2054950"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2</a:t>
            </a:r>
          </a:p>
        </p:txBody>
      </p:sp>
      <p:sp>
        <p:nvSpPr>
          <p:cNvPr id="50" name="ZoneTexte 49">
            <a:extLst>
              <a:ext uri="{FF2B5EF4-FFF2-40B4-BE49-F238E27FC236}">
                <a16:creationId xmlns:a16="http://schemas.microsoft.com/office/drawing/2014/main" id="{2DB6254F-CFAB-974B-8907-0F1372470B72}"/>
              </a:ext>
            </a:extLst>
          </p:cNvPr>
          <p:cNvSpPr txBox="1"/>
          <p:nvPr/>
        </p:nvSpPr>
        <p:spPr>
          <a:xfrm>
            <a:off x="2399341"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5</a:t>
            </a:r>
          </a:p>
        </p:txBody>
      </p:sp>
      <p:sp>
        <p:nvSpPr>
          <p:cNvPr id="51" name="ZoneTexte 50">
            <a:extLst>
              <a:ext uri="{FF2B5EF4-FFF2-40B4-BE49-F238E27FC236}">
                <a16:creationId xmlns:a16="http://schemas.microsoft.com/office/drawing/2014/main" id="{0AE9B3CE-2DC9-1946-A338-8D98E32286AE}"/>
              </a:ext>
            </a:extLst>
          </p:cNvPr>
          <p:cNvSpPr txBox="1"/>
          <p:nvPr/>
        </p:nvSpPr>
        <p:spPr>
          <a:xfrm>
            <a:off x="2653938"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10</a:t>
            </a:r>
          </a:p>
        </p:txBody>
      </p:sp>
      <p:sp>
        <p:nvSpPr>
          <p:cNvPr id="52" name="ZoneTexte 51">
            <a:extLst>
              <a:ext uri="{FF2B5EF4-FFF2-40B4-BE49-F238E27FC236}">
                <a16:creationId xmlns:a16="http://schemas.microsoft.com/office/drawing/2014/main" id="{B903B861-8867-D448-A5E4-A0E476561C64}"/>
              </a:ext>
            </a:extLst>
          </p:cNvPr>
          <p:cNvSpPr txBox="1"/>
          <p:nvPr/>
        </p:nvSpPr>
        <p:spPr>
          <a:xfrm>
            <a:off x="2908535"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20</a:t>
            </a:r>
          </a:p>
        </p:txBody>
      </p:sp>
      <p:sp>
        <p:nvSpPr>
          <p:cNvPr id="53" name="ZoneTexte 52">
            <a:extLst>
              <a:ext uri="{FF2B5EF4-FFF2-40B4-BE49-F238E27FC236}">
                <a16:creationId xmlns:a16="http://schemas.microsoft.com/office/drawing/2014/main" id="{1931372B-2476-CA40-A07A-2BABEBE14564}"/>
              </a:ext>
            </a:extLst>
          </p:cNvPr>
          <p:cNvSpPr txBox="1"/>
          <p:nvPr/>
        </p:nvSpPr>
        <p:spPr>
          <a:xfrm>
            <a:off x="3245171" y="376367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50</a:t>
            </a:r>
          </a:p>
        </p:txBody>
      </p:sp>
      <p:sp>
        <p:nvSpPr>
          <p:cNvPr id="54" name="ZoneTexte 53">
            <a:extLst>
              <a:ext uri="{FF2B5EF4-FFF2-40B4-BE49-F238E27FC236}">
                <a16:creationId xmlns:a16="http://schemas.microsoft.com/office/drawing/2014/main" id="{1D016CC2-5895-5642-AD36-D305D8637F85}"/>
              </a:ext>
            </a:extLst>
          </p:cNvPr>
          <p:cNvSpPr txBox="1"/>
          <p:nvPr/>
        </p:nvSpPr>
        <p:spPr>
          <a:xfrm>
            <a:off x="731421" y="3551397"/>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0</a:t>
            </a:r>
          </a:p>
        </p:txBody>
      </p:sp>
      <p:sp>
        <p:nvSpPr>
          <p:cNvPr id="56" name="ZoneTexte 55">
            <a:extLst>
              <a:ext uri="{FF2B5EF4-FFF2-40B4-BE49-F238E27FC236}">
                <a16:creationId xmlns:a16="http://schemas.microsoft.com/office/drawing/2014/main" id="{D045779C-D318-AF40-9558-30FD9919583A}"/>
              </a:ext>
            </a:extLst>
          </p:cNvPr>
          <p:cNvSpPr txBox="1"/>
          <p:nvPr/>
        </p:nvSpPr>
        <p:spPr>
          <a:xfrm>
            <a:off x="731421" y="2784789"/>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1</a:t>
            </a:r>
          </a:p>
        </p:txBody>
      </p:sp>
      <p:sp>
        <p:nvSpPr>
          <p:cNvPr id="57" name="ZoneTexte 56">
            <a:extLst>
              <a:ext uri="{FF2B5EF4-FFF2-40B4-BE49-F238E27FC236}">
                <a16:creationId xmlns:a16="http://schemas.microsoft.com/office/drawing/2014/main" id="{6FBE4E1B-58E3-E843-BA40-71739043FC5B}"/>
              </a:ext>
            </a:extLst>
          </p:cNvPr>
          <p:cNvSpPr txBox="1"/>
          <p:nvPr/>
        </p:nvSpPr>
        <p:spPr>
          <a:xfrm>
            <a:off x="731421" y="2567664"/>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2</a:t>
            </a:r>
          </a:p>
        </p:txBody>
      </p:sp>
      <p:sp>
        <p:nvSpPr>
          <p:cNvPr id="58" name="ZoneTexte 57">
            <a:extLst>
              <a:ext uri="{FF2B5EF4-FFF2-40B4-BE49-F238E27FC236}">
                <a16:creationId xmlns:a16="http://schemas.microsoft.com/office/drawing/2014/main" id="{1B3B8639-C01F-2B4D-AF72-D1BD86B37215}"/>
              </a:ext>
            </a:extLst>
          </p:cNvPr>
          <p:cNvSpPr txBox="1"/>
          <p:nvPr/>
        </p:nvSpPr>
        <p:spPr>
          <a:xfrm>
            <a:off x="731421" y="2264182"/>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5</a:t>
            </a:r>
          </a:p>
        </p:txBody>
      </p:sp>
      <p:sp>
        <p:nvSpPr>
          <p:cNvPr id="59" name="ZoneTexte 58">
            <a:extLst>
              <a:ext uri="{FF2B5EF4-FFF2-40B4-BE49-F238E27FC236}">
                <a16:creationId xmlns:a16="http://schemas.microsoft.com/office/drawing/2014/main" id="{C08FEE9D-1003-304D-977D-8E8AB8B89A7B}"/>
              </a:ext>
            </a:extLst>
          </p:cNvPr>
          <p:cNvSpPr txBox="1"/>
          <p:nvPr/>
        </p:nvSpPr>
        <p:spPr>
          <a:xfrm>
            <a:off x="731421" y="2044368"/>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10</a:t>
            </a:r>
          </a:p>
        </p:txBody>
      </p:sp>
      <p:sp>
        <p:nvSpPr>
          <p:cNvPr id="60" name="ZoneTexte 59">
            <a:extLst>
              <a:ext uri="{FF2B5EF4-FFF2-40B4-BE49-F238E27FC236}">
                <a16:creationId xmlns:a16="http://schemas.microsoft.com/office/drawing/2014/main" id="{9CA84C5C-A178-6F40-BB87-41B204D96263}"/>
              </a:ext>
            </a:extLst>
          </p:cNvPr>
          <p:cNvSpPr txBox="1"/>
          <p:nvPr/>
        </p:nvSpPr>
        <p:spPr>
          <a:xfrm>
            <a:off x="731421" y="1816412"/>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20</a:t>
            </a:r>
          </a:p>
        </p:txBody>
      </p:sp>
      <p:sp>
        <p:nvSpPr>
          <p:cNvPr id="61" name="ZoneTexte 60">
            <a:extLst>
              <a:ext uri="{FF2B5EF4-FFF2-40B4-BE49-F238E27FC236}">
                <a16:creationId xmlns:a16="http://schemas.microsoft.com/office/drawing/2014/main" id="{0166CD17-D12B-7E4E-B40B-4BE0D2B619CD}"/>
              </a:ext>
            </a:extLst>
          </p:cNvPr>
          <p:cNvSpPr txBox="1"/>
          <p:nvPr/>
        </p:nvSpPr>
        <p:spPr>
          <a:xfrm>
            <a:off x="731421" y="1530259"/>
            <a:ext cx="447567" cy="261610"/>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50</a:t>
            </a:r>
          </a:p>
        </p:txBody>
      </p:sp>
      <p:cxnSp>
        <p:nvCxnSpPr>
          <p:cNvPr id="24" name="Connecteur droit 23">
            <a:extLst>
              <a:ext uri="{FF2B5EF4-FFF2-40B4-BE49-F238E27FC236}">
                <a16:creationId xmlns:a16="http://schemas.microsoft.com/office/drawing/2014/main" id="{92F0D36D-62EB-4947-B0CE-C1006026BF60}"/>
              </a:ext>
            </a:extLst>
          </p:cNvPr>
          <p:cNvCxnSpPr>
            <a:cxnSpLocks/>
          </p:cNvCxnSpPr>
          <p:nvPr/>
        </p:nvCxnSpPr>
        <p:spPr>
          <a:xfrm>
            <a:off x="1059366" y="3713493"/>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2" name="Connecteur droit 61">
            <a:extLst>
              <a:ext uri="{FF2B5EF4-FFF2-40B4-BE49-F238E27FC236}">
                <a16:creationId xmlns:a16="http://schemas.microsoft.com/office/drawing/2014/main" id="{38331DD1-50E3-9A42-8D8C-9312465EC2DA}"/>
              </a:ext>
            </a:extLst>
          </p:cNvPr>
          <p:cNvCxnSpPr>
            <a:cxnSpLocks/>
          </p:cNvCxnSpPr>
          <p:nvPr/>
        </p:nvCxnSpPr>
        <p:spPr>
          <a:xfrm flipV="1">
            <a:off x="1162387"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4" name="Connecteur droit 63">
            <a:extLst>
              <a:ext uri="{FF2B5EF4-FFF2-40B4-BE49-F238E27FC236}">
                <a16:creationId xmlns:a16="http://schemas.microsoft.com/office/drawing/2014/main" id="{CADDAB17-BFDB-7F44-8F91-54ADD062DCD8}"/>
              </a:ext>
            </a:extLst>
          </p:cNvPr>
          <p:cNvCxnSpPr>
            <a:cxnSpLocks/>
          </p:cNvCxnSpPr>
          <p:nvPr/>
        </p:nvCxnSpPr>
        <p:spPr>
          <a:xfrm>
            <a:off x="1059366" y="2914428"/>
            <a:ext cx="2581507" cy="0"/>
          </a:xfrm>
          <a:prstGeom prst="line">
            <a:avLst/>
          </a:prstGeom>
          <a:ln w="6350">
            <a:prstDash val="sysDot"/>
          </a:ln>
        </p:spPr>
        <p:style>
          <a:lnRef idx="2">
            <a:schemeClr val="accent1"/>
          </a:lnRef>
          <a:fillRef idx="0">
            <a:schemeClr val="accent1"/>
          </a:fillRef>
          <a:effectRef idx="1">
            <a:schemeClr val="accent1"/>
          </a:effectRef>
          <a:fontRef idx="minor">
            <a:schemeClr val="tx1"/>
          </a:fontRef>
        </p:style>
      </p:cxnSp>
      <p:cxnSp>
        <p:nvCxnSpPr>
          <p:cNvPr id="65" name="Connecteur droit 64">
            <a:extLst>
              <a:ext uri="{FF2B5EF4-FFF2-40B4-BE49-F238E27FC236}">
                <a16:creationId xmlns:a16="http://schemas.microsoft.com/office/drawing/2014/main" id="{A8DFCCDC-4BD4-4A49-92AF-538A829B7337}"/>
              </a:ext>
            </a:extLst>
          </p:cNvPr>
          <p:cNvCxnSpPr>
            <a:cxnSpLocks/>
          </p:cNvCxnSpPr>
          <p:nvPr/>
        </p:nvCxnSpPr>
        <p:spPr>
          <a:xfrm>
            <a:off x="1059366" y="2188531"/>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6" name="Connecteur droit 65">
            <a:extLst>
              <a:ext uri="{FF2B5EF4-FFF2-40B4-BE49-F238E27FC236}">
                <a16:creationId xmlns:a16="http://schemas.microsoft.com/office/drawing/2014/main" id="{916B300A-BB55-DA47-96B2-DEDB54B37D31}"/>
              </a:ext>
            </a:extLst>
          </p:cNvPr>
          <p:cNvCxnSpPr>
            <a:cxnSpLocks/>
          </p:cNvCxnSpPr>
          <p:nvPr/>
        </p:nvCxnSpPr>
        <p:spPr>
          <a:xfrm>
            <a:off x="1059366" y="1651736"/>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7" name="Connecteur droit 66">
            <a:extLst>
              <a:ext uri="{FF2B5EF4-FFF2-40B4-BE49-F238E27FC236}">
                <a16:creationId xmlns:a16="http://schemas.microsoft.com/office/drawing/2014/main" id="{5AE78830-A26C-754F-B2F9-DF91D5B593DA}"/>
              </a:ext>
            </a:extLst>
          </p:cNvPr>
          <p:cNvCxnSpPr>
            <a:cxnSpLocks/>
          </p:cNvCxnSpPr>
          <p:nvPr/>
        </p:nvCxnSpPr>
        <p:spPr>
          <a:xfrm>
            <a:off x="1059366" y="1947217"/>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8" name="Connecteur droit 67">
            <a:extLst>
              <a:ext uri="{FF2B5EF4-FFF2-40B4-BE49-F238E27FC236}">
                <a16:creationId xmlns:a16="http://schemas.microsoft.com/office/drawing/2014/main" id="{4A281103-F92B-A14F-86EB-82ABCCB3F9F2}"/>
              </a:ext>
            </a:extLst>
          </p:cNvPr>
          <p:cNvCxnSpPr>
            <a:cxnSpLocks/>
          </p:cNvCxnSpPr>
          <p:nvPr/>
        </p:nvCxnSpPr>
        <p:spPr>
          <a:xfrm>
            <a:off x="1059366" y="2394987"/>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69" name="Connecteur droit 68">
            <a:extLst>
              <a:ext uri="{FF2B5EF4-FFF2-40B4-BE49-F238E27FC236}">
                <a16:creationId xmlns:a16="http://schemas.microsoft.com/office/drawing/2014/main" id="{8ABF4EAA-887C-1144-89AD-7BAA88F048AA}"/>
              </a:ext>
            </a:extLst>
          </p:cNvPr>
          <p:cNvCxnSpPr>
            <a:cxnSpLocks/>
          </p:cNvCxnSpPr>
          <p:nvPr/>
        </p:nvCxnSpPr>
        <p:spPr>
          <a:xfrm>
            <a:off x="1059366" y="2698469"/>
            <a:ext cx="2581507" cy="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0" name="Connecteur droit 69">
            <a:extLst>
              <a:ext uri="{FF2B5EF4-FFF2-40B4-BE49-F238E27FC236}">
                <a16:creationId xmlns:a16="http://schemas.microsoft.com/office/drawing/2014/main" id="{2B4BB13F-86A9-A142-A813-FD5672E11482}"/>
              </a:ext>
            </a:extLst>
          </p:cNvPr>
          <p:cNvCxnSpPr>
            <a:cxnSpLocks/>
          </p:cNvCxnSpPr>
          <p:nvPr/>
        </p:nvCxnSpPr>
        <p:spPr>
          <a:xfrm flipV="1">
            <a:off x="2023819"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1" name="Connecteur droit 70">
            <a:extLst>
              <a:ext uri="{FF2B5EF4-FFF2-40B4-BE49-F238E27FC236}">
                <a16:creationId xmlns:a16="http://schemas.microsoft.com/office/drawing/2014/main" id="{8641CBFA-82A0-F148-8650-A2F1938BA9D6}"/>
              </a:ext>
            </a:extLst>
          </p:cNvPr>
          <p:cNvCxnSpPr>
            <a:cxnSpLocks/>
          </p:cNvCxnSpPr>
          <p:nvPr/>
        </p:nvCxnSpPr>
        <p:spPr>
          <a:xfrm flipV="1">
            <a:off x="2885251"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2" name="Connecteur droit 71">
            <a:extLst>
              <a:ext uri="{FF2B5EF4-FFF2-40B4-BE49-F238E27FC236}">
                <a16:creationId xmlns:a16="http://schemas.microsoft.com/office/drawing/2014/main" id="{61F77323-6596-4449-87BD-03F203200733}"/>
              </a:ext>
            </a:extLst>
          </p:cNvPr>
          <p:cNvCxnSpPr>
            <a:cxnSpLocks/>
          </p:cNvCxnSpPr>
          <p:nvPr/>
        </p:nvCxnSpPr>
        <p:spPr>
          <a:xfrm flipV="1">
            <a:off x="2278733"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3" name="Connecteur droit 72">
            <a:extLst>
              <a:ext uri="{FF2B5EF4-FFF2-40B4-BE49-F238E27FC236}">
                <a16:creationId xmlns:a16="http://schemas.microsoft.com/office/drawing/2014/main" id="{A63B0611-5791-FB4C-A6F1-9A966A40B4C1}"/>
              </a:ext>
            </a:extLst>
          </p:cNvPr>
          <p:cNvCxnSpPr>
            <a:cxnSpLocks/>
          </p:cNvCxnSpPr>
          <p:nvPr/>
        </p:nvCxnSpPr>
        <p:spPr>
          <a:xfrm flipV="1">
            <a:off x="2617548"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4" name="Connecteur droit 73">
            <a:extLst>
              <a:ext uri="{FF2B5EF4-FFF2-40B4-BE49-F238E27FC236}">
                <a16:creationId xmlns:a16="http://schemas.microsoft.com/office/drawing/2014/main" id="{1214E556-CF0C-A843-B30C-24CEFEE8BF17}"/>
              </a:ext>
            </a:extLst>
          </p:cNvPr>
          <p:cNvCxnSpPr>
            <a:cxnSpLocks/>
          </p:cNvCxnSpPr>
          <p:nvPr/>
        </p:nvCxnSpPr>
        <p:spPr>
          <a:xfrm flipV="1">
            <a:off x="3132318"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cxnSp>
        <p:nvCxnSpPr>
          <p:cNvPr id="75" name="Connecteur droit 74">
            <a:extLst>
              <a:ext uri="{FF2B5EF4-FFF2-40B4-BE49-F238E27FC236}">
                <a16:creationId xmlns:a16="http://schemas.microsoft.com/office/drawing/2014/main" id="{FBA076B8-6805-0345-B559-D88F877F6A86}"/>
              </a:ext>
            </a:extLst>
          </p:cNvPr>
          <p:cNvCxnSpPr>
            <a:cxnSpLocks/>
          </p:cNvCxnSpPr>
          <p:nvPr/>
        </p:nvCxnSpPr>
        <p:spPr>
          <a:xfrm flipV="1">
            <a:off x="3468954" y="1530259"/>
            <a:ext cx="0" cy="2256230"/>
          </a:xfrm>
          <a:prstGeom prst="line">
            <a:avLst/>
          </a:prstGeom>
          <a:ln w="6350">
            <a:solidFill>
              <a:schemeClr val="bg1">
                <a:lumMod val="75000"/>
              </a:schemeClr>
            </a:solidFill>
            <a:prstDash val="sysDot"/>
          </a:ln>
        </p:spPr>
        <p:style>
          <a:lnRef idx="2">
            <a:schemeClr val="accent1"/>
          </a:lnRef>
          <a:fillRef idx="0">
            <a:schemeClr val="accent1"/>
          </a:fillRef>
          <a:effectRef idx="1">
            <a:schemeClr val="accent1"/>
          </a:effectRef>
          <a:fontRef idx="minor">
            <a:schemeClr val="tx1"/>
          </a:fontRef>
        </p:style>
      </p:cxnSp>
      <p:sp>
        <p:nvSpPr>
          <p:cNvPr id="76" name="ZoneTexte 75">
            <a:extLst>
              <a:ext uri="{FF2B5EF4-FFF2-40B4-BE49-F238E27FC236}">
                <a16:creationId xmlns:a16="http://schemas.microsoft.com/office/drawing/2014/main" id="{B790A9C0-61E2-AB44-A8FC-14942B9D10DC}"/>
              </a:ext>
            </a:extLst>
          </p:cNvPr>
          <p:cNvSpPr txBox="1"/>
          <p:nvPr/>
        </p:nvSpPr>
        <p:spPr>
          <a:xfrm>
            <a:off x="1446689" y="1935469"/>
            <a:ext cx="1398769" cy="338554"/>
          </a:xfrm>
          <a:prstGeom prst="rect">
            <a:avLst/>
          </a:prstGeom>
          <a:solidFill>
            <a:schemeClr val="bg1"/>
          </a:solidFill>
        </p:spPr>
        <p:txBody>
          <a:bodyPr wrap="square" rtlCol="0">
            <a:spAutoFit/>
          </a:bodyPr>
          <a:lstStyle/>
          <a:p>
            <a:pPr algn="ctr"/>
            <a:r>
              <a:rPr lang="fr-FR" sz="800" b="1" err="1">
                <a:solidFill>
                  <a:srgbClr val="CC3300"/>
                </a:solidFill>
                <a:latin typeface="Arial" panose="020B0604020202020204" pitchFamily="34" charset="0"/>
                <a:cs typeface="Arial" panose="020B0604020202020204" pitchFamily="34" charset="0"/>
              </a:rPr>
              <a:t>MethylTransferase</a:t>
            </a:r>
            <a:r>
              <a:rPr lang="fr-FR" sz="800" b="1">
                <a:solidFill>
                  <a:srgbClr val="CC3300"/>
                </a:solidFill>
                <a:latin typeface="Arial" panose="020B0604020202020204" pitchFamily="34" charset="0"/>
                <a:cs typeface="Arial" panose="020B0604020202020204" pitchFamily="34" charset="0"/>
              </a:rPr>
              <a:t> </a:t>
            </a:r>
            <a:r>
              <a:rPr lang="fr-FR" sz="800" b="1" err="1">
                <a:solidFill>
                  <a:srgbClr val="CC3300"/>
                </a:solidFill>
                <a:latin typeface="Arial" panose="020B0604020202020204" pitchFamily="34" charset="0"/>
                <a:cs typeface="Arial" panose="020B0604020202020204" pitchFamily="34" charset="0"/>
              </a:rPr>
              <a:t>that</a:t>
            </a:r>
            <a:r>
              <a:rPr lang="fr-FR" sz="800" b="1">
                <a:solidFill>
                  <a:srgbClr val="CC3300"/>
                </a:solidFill>
                <a:latin typeface="Arial" panose="020B0604020202020204" pitchFamily="34" charset="0"/>
                <a:cs typeface="Arial" panose="020B0604020202020204" pitchFamily="34" charset="0"/>
              </a:rPr>
              <a:t> </a:t>
            </a:r>
            <a:br>
              <a:rPr lang="fr-FR" sz="800" b="1">
                <a:solidFill>
                  <a:srgbClr val="CC3300"/>
                </a:solidFill>
                <a:latin typeface="Arial" panose="020B0604020202020204" pitchFamily="34" charset="0"/>
                <a:cs typeface="Arial" panose="020B0604020202020204" pitchFamily="34" charset="0"/>
              </a:rPr>
            </a:br>
            <a:r>
              <a:rPr lang="fr-FR" sz="800" b="1" err="1">
                <a:solidFill>
                  <a:srgbClr val="CC3300"/>
                </a:solidFill>
                <a:latin typeface="Arial" panose="020B0604020202020204" pitchFamily="34" charset="0"/>
                <a:cs typeface="Arial" panose="020B0604020202020204" pitchFamily="34" charset="0"/>
              </a:rPr>
              <a:t>regulates</a:t>
            </a:r>
            <a:r>
              <a:rPr lang="fr-FR" sz="800" b="1">
                <a:solidFill>
                  <a:srgbClr val="CC3300"/>
                </a:solidFill>
                <a:latin typeface="Arial" panose="020B0604020202020204" pitchFamily="34" charset="0"/>
                <a:cs typeface="Arial" panose="020B0604020202020204" pitchFamily="34" charset="0"/>
              </a:rPr>
              <a:t> ER </a:t>
            </a:r>
            <a:r>
              <a:rPr lang="fr-FR" sz="800" b="1" err="1">
                <a:solidFill>
                  <a:srgbClr val="CC3300"/>
                </a:solidFill>
                <a:latin typeface="Arial" panose="020B0604020202020204" pitchFamily="34" charset="0"/>
                <a:cs typeface="Arial" panose="020B0604020202020204" pitchFamily="34" charset="0"/>
              </a:rPr>
              <a:t>activity</a:t>
            </a:r>
            <a:endParaRPr lang="fr-FR" sz="800" b="1">
              <a:solidFill>
                <a:srgbClr val="CC3300"/>
              </a:solidFill>
              <a:latin typeface="Arial" panose="020B0604020202020204" pitchFamily="34" charset="0"/>
              <a:cs typeface="Arial" panose="020B0604020202020204" pitchFamily="34" charset="0"/>
            </a:endParaRPr>
          </a:p>
        </p:txBody>
      </p:sp>
      <p:sp>
        <p:nvSpPr>
          <p:cNvPr id="77" name="ZoneTexte 76">
            <a:extLst>
              <a:ext uri="{FF2B5EF4-FFF2-40B4-BE49-F238E27FC236}">
                <a16:creationId xmlns:a16="http://schemas.microsoft.com/office/drawing/2014/main" id="{41E987B4-3FC0-DF4D-9570-A971EEBFEE91}"/>
              </a:ext>
            </a:extLst>
          </p:cNvPr>
          <p:cNvSpPr txBox="1"/>
          <p:nvPr/>
        </p:nvSpPr>
        <p:spPr>
          <a:xfrm>
            <a:off x="1386171" y="2339816"/>
            <a:ext cx="1208094" cy="338554"/>
          </a:xfrm>
          <a:prstGeom prst="rect">
            <a:avLst/>
          </a:prstGeom>
          <a:solidFill>
            <a:schemeClr val="bg1"/>
          </a:solidFill>
        </p:spPr>
        <p:txBody>
          <a:bodyPr wrap="square" rtlCol="0">
            <a:spAutoFit/>
          </a:bodyPr>
          <a:lstStyle/>
          <a:p>
            <a:pPr algn="ctr"/>
            <a:r>
              <a:rPr lang="fr-FR" sz="800" b="1">
                <a:solidFill>
                  <a:srgbClr val="CC3300"/>
                </a:solidFill>
                <a:latin typeface="Arial" panose="020B0604020202020204" pitchFamily="34" charset="0"/>
                <a:cs typeface="Arial" panose="020B0604020202020204" pitchFamily="34" charset="0"/>
              </a:rPr>
              <a:t>Transcription factor</a:t>
            </a:r>
            <a:br>
              <a:rPr lang="fr-FR" sz="800" b="1">
                <a:solidFill>
                  <a:srgbClr val="CC3300"/>
                </a:solidFill>
                <a:latin typeface="Arial" panose="020B0604020202020204" pitchFamily="34" charset="0"/>
                <a:cs typeface="Arial" panose="020B0604020202020204" pitchFamily="34" charset="0"/>
              </a:rPr>
            </a:br>
            <a:r>
              <a:rPr lang="fr-FR" sz="800" b="1">
                <a:solidFill>
                  <a:srgbClr val="CC3300"/>
                </a:solidFill>
                <a:latin typeface="Arial" panose="020B0604020202020204" pitchFamily="34" charset="0"/>
                <a:cs typeface="Arial" panose="020B0604020202020204" pitchFamily="34" charset="0"/>
              </a:rPr>
              <a:t>Co-</a:t>
            </a:r>
            <a:r>
              <a:rPr lang="fr-FR" sz="800" b="1" err="1">
                <a:solidFill>
                  <a:srgbClr val="CC3300"/>
                </a:solidFill>
                <a:latin typeface="Arial" panose="020B0604020202020204" pitchFamily="34" charset="0"/>
                <a:cs typeface="Arial" panose="020B0604020202020204" pitchFamily="34" charset="0"/>
              </a:rPr>
              <a:t>repressor</a:t>
            </a:r>
            <a:r>
              <a:rPr lang="fr-FR" sz="800" b="1">
                <a:solidFill>
                  <a:srgbClr val="CC3300"/>
                </a:solidFill>
                <a:latin typeface="Arial" panose="020B0604020202020204" pitchFamily="34" charset="0"/>
                <a:cs typeface="Arial" panose="020B0604020202020204" pitchFamily="34" charset="0"/>
              </a:rPr>
              <a:t> of ER</a:t>
            </a:r>
          </a:p>
        </p:txBody>
      </p:sp>
      <p:sp>
        <p:nvSpPr>
          <p:cNvPr id="78" name="ZoneTexte 77">
            <a:extLst>
              <a:ext uri="{FF2B5EF4-FFF2-40B4-BE49-F238E27FC236}">
                <a16:creationId xmlns:a16="http://schemas.microsoft.com/office/drawing/2014/main" id="{F182D712-8585-1040-A363-694D12965A9E}"/>
              </a:ext>
            </a:extLst>
          </p:cNvPr>
          <p:cNvSpPr txBox="1"/>
          <p:nvPr/>
        </p:nvSpPr>
        <p:spPr>
          <a:xfrm>
            <a:off x="1039936" y="2836758"/>
            <a:ext cx="1137579" cy="338554"/>
          </a:xfrm>
          <a:prstGeom prst="rect">
            <a:avLst/>
          </a:prstGeom>
          <a:solidFill>
            <a:schemeClr val="bg1"/>
          </a:solidFill>
        </p:spPr>
        <p:txBody>
          <a:bodyPr wrap="square" rtlCol="0">
            <a:spAutoFit/>
          </a:bodyPr>
          <a:lstStyle/>
          <a:p>
            <a:pPr algn="ctr"/>
            <a:r>
              <a:rPr lang="fr-FR" sz="800" b="1">
                <a:solidFill>
                  <a:srgbClr val="CC3300"/>
                </a:solidFill>
                <a:latin typeface="Arial" panose="020B0604020202020204" pitchFamily="34" charset="0"/>
                <a:cs typeface="Arial" panose="020B0604020202020204" pitchFamily="34" charset="0"/>
              </a:rPr>
              <a:t>GS1-S phase</a:t>
            </a:r>
            <a:br>
              <a:rPr lang="fr-FR" sz="800" b="1">
                <a:solidFill>
                  <a:srgbClr val="CC3300"/>
                </a:solidFill>
                <a:latin typeface="Arial" panose="020B0604020202020204" pitchFamily="34" charset="0"/>
                <a:cs typeface="Arial" panose="020B0604020202020204" pitchFamily="34" charset="0"/>
              </a:rPr>
            </a:br>
            <a:r>
              <a:rPr lang="fr-FR" sz="800" b="1" err="1">
                <a:solidFill>
                  <a:srgbClr val="CC3300"/>
                </a:solidFill>
                <a:latin typeface="Arial" panose="020B0604020202020204" pitchFamily="34" charset="0"/>
                <a:cs typeface="Arial" panose="020B0604020202020204" pitchFamily="34" charset="0"/>
              </a:rPr>
              <a:t>Downstream</a:t>
            </a:r>
            <a:r>
              <a:rPr lang="fr-FR" sz="800" b="1">
                <a:solidFill>
                  <a:srgbClr val="CC3300"/>
                </a:solidFill>
                <a:latin typeface="Arial" panose="020B0604020202020204" pitchFamily="34" charset="0"/>
                <a:cs typeface="Arial" panose="020B0604020202020204" pitchFamily="34" charset="0"/>
              </a:rPr>
              <a:t> CDK4</a:t>
            </a:r>
          </a:p>
        </p:txBody>
      </p:sp>
      <p:sp>
        <p:nvSpPr>
          <p:cNvPr id="79" name="ZoneTexte 78">
            <a:extLst>
              <a:ext uri="{FF2B5EF4-FFF2-40B4-BE49-F238E27FC236}">
                <a16:creationId xmlns:a16="http://schemas.microsoft.com/office/drawing/2014/main" id="{B2794E9D-6933-7041-A69E-707CEE761E5D}"/>
              </a:ext>
            </a:extLst>
          </p:cNvPr>
          <p:cNvSpPr txBox="1"/>
          <p:nvPr/>
        </p:nvSpPr>
        <p:spPr>
          <a:xfrm>
            <a:off x="3101505" y="2582403"/>
            <a:ext cx="860027" cy="215444"/>
          </a:xfrm>
          <a:prstGeom prst="rect">
            <a:avLst/>
          </a:prstGeom>
          <a:solidFill>
            <a:schemeClr val="bg1"/>
          </a:solidFill>
        </p:spPr>
        <p:txBody>
          <a:bodyPr wrap="square" rtlCol="0">
            <a:spAutoFit/>
          </a:bodyPr>
          <a:lstStyle/>
          <a:p>
            <a:pPr algn="ctr"/>
            <a:r>
              <a:rPr lang="fr-FR" sz="800" b="1">
                <a:solidFill>
                  <a:srgbClr val="CC3300"/>
                </a:solidFill>
                <a:latin typeface="Arial" panose="020B0604020202020204" pitchFamily="34" charset="0"/>
                <a:cs typeface="Arial" panose="020B0604020202020204" pitchFamily="34" charset="0"/>
              </a:rPr>
              <a:t>MEK </a:t>
            </a:r>
            <a:r>
              <a:rPr lang="fr-FR" sz="800" b="1" err="1">
                <a:solidFill>
                  <a:srgbClr val="CC3300"/>
                </a:solidFill>
                <a:latin typeface="Arial" panose="020B0604020202020204" pitchFamily="34" charset="0"/>
                <a:cs typeface="Arial" panose="020B0604020202020204" pitchFamily="34" charset="0"/>
              </a:rPr>
              <a:t>pathway</a:t>
            </a:r>
            <a:endParaRPr lang="fr-FR" sz="800" b="1">
              <a:solidFill>
                <a:srgbClr val="CC3300"/>
              </a:solidFill>
              <a:latin typeface="Arial" panose="020B0604020202020204" pitchFamily="34" charset="0"/>
              <a:cs typeface="Arial" panose="020B0604020202020204" pitchFamily="34" charset="0"/>
            </a:endParaRPr>
          </a:p>
        </p:txBody>
      </p:sp>
      <p:sp>
        <p:nvSpPr>
          <p:cNvPr id="82" name="ZoneTexte 81">
            <a:extLst>
              <a:ext uri="{FF2B5EF4-FFF2-40B4-BE49-F238E27FC236}">
                <a16:creationId xmlns:a16="http://schemas.microsoft.com/office/drawing/2014/main" id="{7986A26E-99CC-B944-B53F-794E48F8051E}"/>
              </a:ext>
            </a:extLst>
          </p:cNvPr>
          <p:cNvSpPr txBox="1"/>
          <p:nvPr/>
        </p:nvSpPr>
        <p:spPr>
          <a:xfrm>
            <a:off x="4176232" y="2127366"/>
            <a:ext cx="355005" cy="1376531"/>
          </a:xfrm>
          <a:prstGeom prst="rect">
            <a:avLst/>
          </a:prstGeom>
          <a:solidFill>
            <a:schemeClr val="bg1"/>
          </a:solidFill>
        </p:spPr>
        <p:txBody>
          <a:bodyPr wrap="square" rtlCol="0">
            <a:spAutoFit/>
          </a:bodyPr>
          <a:lstStyle/>
          <a:p>
            <a:pPr algn="ctr">
              <a:lnSpc>
                <a:spcPts val="1700"/>
              </a:lnSpc>
            </a:pPr>
            <a:r>
              <a:rPr lang="fr-FR" sz="1050">
                <a:solidFill>
                  <a:srgbClr val="595959"/>
                </a:solidFill>
                <a:latin typeface="Arial" panose="020B0604020202020204" pitchFamily="34" charset="0"/>
                <a:cs typeface="Arial" panose="020B0604020202020204" pitchFamily="34" charset="0"/>
              </a:rPr>
              <a:t>5+</a:t>
            </a:r>
          </a:p>
          <a:p>
            <a:pPr algn="ctr">
              <a:lnSpc>
                <a:spcPts val="1700"/>
              </a:lnSpc>
            </a:pPr>
            <a:r>
              <a:rPr lang="fr-FR" sz="1050">
                <a:solidFill>
                  <a:srgbClr val="595959"/>
                </a:solidFill>
                <a:latin typeface="Arial" panose="020B0604020202020204" pitchFamily="34" charset="0"/>
                <a:cs typeface="Arial" panose="020B0604020202020204" pitchFamily="34" charset="0"/>
              </a:rPr>
              <a:t>4</a:t>
            </a:r>
          </a:p>
          <a:p>
            <a:pPr algn="ctr">
              <a:lnSpc>
                <a:spcPts val="1700"/>
              </a:lnSpc>
            </a:pPr>
            <a:r>
              <a:rPr lang="fr-FR" sz="1050">
                <a:solidFill>
                  <a:srgbClr val="595959"/>
                </a:solidFill>
                <a:latin typeface="Arial" panose="020B0604020202020204" pitchFamily="34" charset="0"/>
                <a:cs typeface="Arial" panose="020B0604020202020204" pitchFamily="34" charset="0"/>
              </a:rPr>
              <a:t>3</a:t>
            </a:r>
          </a:p>
          <a:p>
            <a:pPr algn="ctr">
              <a:lnSpc>
                <a:spcPts val="1700"/>
              </a:lnSpc>
            </a:pPr>
            <a:r>
              <a:rPr lang="fr-FR" sz="1050">
                <a:solidFill>
                  <a:srgbClr val="595959"/>
                </a:solidFill>
                <a:latin typeface="Arial" panose="020B0604020202020204" pitchFamily="34" charset="0"/>
                <a:cs typeface="Arial" panose="020B0604020202020204" pitchFamily="34" charset="0"/>
              </a:rPr>
              <a:t>2</a:t>
            </a:r>
          </a:p>
          <a:p>
            <a:pPr algn="ctr">
              <a:lnSpc>
                <a:spcPts val="1700"/>
              </a:lnSpc>
            </a:pPr>
            <a:r>
              <a:rPr lang="fr-FR" sz="1050">
                <a:solidFill>
                  <a:srgbClr val="595959"/>
                </a:solidFill>
                <a:latin typeface="Arial" panose="020B0604020202020204" pitchFamily="34" charset="0"/>
                <a:cs typeface="Arial" panose="020B0604020202020204" pitchFamily="34" charset="0"/>
              </a:rPr>
              <a:t>1</a:t>
            </a:r>
          </a:p>
          <a:p>
            <a:pPr algn="ctr">
              <a:lnSpc>
                <a:spcPts val="1700"/>
              </a:lnSpc>
            </a:pPr>
            <a:r>
              <a:rPr lang="fr-FR" sz="1050">
                <a:solidFill>
                  <a:srgbClr val="595959"/>
                </a:solidFill>
                <a:latin typeface="Arial" panose="020B0604020202020204" pitchFamily="34" charset="0"/>
                <a:cs typeface="Arial" panose="020B0604020202020204" pitchFamily="34" charset="0"/>
              </a:rPr>
              <a:t>0</a:t>
            </a:r>
          </a:p>
        </p:txBody>
      </p:sp>
      <p:sp>
        <p:nvSpPr>
          <p:cNvPr id="80" name="Rectangle 79">
            <a:extLst>
              <a:ext uri="{FF2B5EF4-FFF2-40B4-BE49-F238E27FC236}">
                <a16:creationId xmlns:a16="http://schemas.microsoft.com/office/drawing/2014/main" id="{39DF221E-7AD0-954F-B1FF-96021381C07B}"/>
              </a:ext>
            </a:extLst>
          </p:cNvPr>
          <p:cNvSpPr/>
          <p:nvPr/>
        </p:nvSpPr>
        <p:spPr>
          <a:xfrm flipV="1">
            <a:off x="3958588" y="2243245"/>
            <a:ext cx="262390" cy="1176151"/>
          </a:xfrm>
          <a:prstGeom prst="rect">
            <a:avLst/>
          </a:prstGeom>
          <a:gradFill>
            <a:gsLst>
              <a:gs pos="0">
                <a:schemeClr val="accent6">
                  <a:lumMod val="50000"/>
                </a:schemeClr>
              </a:gs>
              <a:gs pos="100000">
                <a:schemeClr val="accent2"/>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81" name="ZoneTexte 80">
            <a:extLst>
              <a:ext uri="{FF2B5EF4-FFF2-40B4-BE49-F238E27FC236}">
                <a16:creationId xmlns:a16="http://schemas.microsoft.com/office/drawing/2014/main" id="{E2F3714D-E3C7-0B48-AAB1-9007589C4133}"/>
              </a:ext>
            </a:extLst>
          </p:cNvPr>
          <p:cNvSpPr txBox="1"/>
          <p:nvPr/>
        </p:nvSpPr>
        <p:spPr>
          <a:xfrm>
            <a:off x="3882270" y="1967130"/>
            <a:ext cx="651893" cy="253916"/>
          </a:xfrm>
          <a:prstGeom prst="rect">
            <a:avLst/>
          </a:prstGeom>
          <a:solidFill>
            <a:schemeClr val="bg1"/>
          </a:solid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-Log (p)</a:t>
            </a:r>
          </a:p>
        </p:txBody>
      </p:sp>
      <p:sp>
        <p:nvSpPr>
          <p:cNvPr id="63" name="ZoneTexte 62">
            <a:extLst>
              <a:ext uri="{FF2B5EF4-FFF2-40B4-BE49-F238E27FC236}">
                <a16:creationId xmlns:a16="http://schemas.microsoft.com/office/drawing/2014/main" id="{52451C3A-2299-884E-A6D9-95A925480DAF}"/>
              </a:ext>
            </a:extLst>
          </p:cNvPr>
          <p:cNvSpPr txBox="1"/>
          <p:nvPr/>
        </p:nvSpPr>
        <p:spPr>
          <a:xfrm>
            <a:off x="5827763" y="1114311"/>
            <a:ext cx="1640557" cy="415498"/>
          </a:xfrm>
          <a:prstGeom prst="rect">
            <a:avLst/>
          </a:prstGeom>
          <a:solidFill>
            <a:schemeClr val="bg1"/>
          </a:solidFill>
          <a:ln>
            <a:noFill/>
          </a:ln>
        </p:spPr>
        <p:txBody>
          <a:bodyPr wrap="square" rtlCol="0" anchor="ctr">
            <a:spAutoFit/>
          </a:bodyPr>
          <a:lstStyle/>
          <a:p>
            <a:pPr algn="ctr"/>
            <a:r>
              <a:rPr lang="fr-FR" sz="1000" b="1">
                <a:solidFill>
                  <a:srgbClr val="DE3411"/>
                </a:solidFill>
                <a:latin typeface="Arial" panose="020B0604020202020204" pitchFamily="34" charset="0"/>
                <a:cs typeface="Arial" panose="020B0604020202020204" pitchFamily="34" charset="0"/>
              </a:rPr>
              <a:t>10 gènes sont enrichis dans RH+ HER2-</a:t>
            </a:r>
          </a:p>
        </p:txBody>
      </p:sp>
    </p:spTree>
    <p:extLst>
      <p:ext uri="{BB962C8B-B14F-4D97-AF65-F5344CB8AC3E}">
        <p14:creationId xmlns:p14="http://schemas.microsoft.com/office/powerpoint/2010/main" val="109831993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Conclusion </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159</a:t>
            </a:fld>
            <a:endParaRPr lang="fr-FR"/>
          </a:p>
        </p:txBody>
      </p:sp>
      <p:sp>
        <p:nvSpPr>
          <p:cNvPr id="4" name="Espace réservé du contenu 3"/>
          <p:cNvSpPr>
            <a:spLocks noGrp="1"/>
          </p:cNvSpPr>
          <p:nvPr>
            <p:ph sz="quarter" idx="11"/>
          </p:nvPr>
        </p:nvSpPr>
        <p:spPr>
          <a:xfrm>
            <a:off x="862853" y="1430237"/>
            <a:ext cx="7789863" cy="3043152"/>
          </a:xfrm>
        </p:spPr>
        <p:txBody>
          <a:bodyPr>
            <a:noAutofit/>
          </a:bodyPr>
          <a:lstStyle/>
          <a:p>
            <a:r>
              <a:rPr lang="fr-FR" sz="1600"/>
              <a:t>Le profil génomique des cancers du sein métastatiques est différent de celui </a:t>
            </a:r>
            <a:br>
              <a:rPr lang="fr-FR" sz="1600"/>
            </a:br>
            <a:r>
              <a:rPr lang="fr-FR" sz="1600"/>
              <a:t>du cancer du sein primitif. Par exemple, les cancers du sein lobulaires invasifs présentent plus de 7</a:t>
            </a:r>
            <a:r>
              <a:rPr lang="fr-FR" sz="1200"/>
              <a:t>%</a:t>
            </a:r>
            <a:r>
              <a:rPr lang="fr-FR" sz="1600"/>
              <a:t> de mutations </a:t>
            </a:r>
            <a:r>
              <a:rPr lang="fr-FR" sz="1600" i="1"/>
              <a:t>ERBB-2, ESR1 AKT1</a:t>
            </a:r>
            <a:r>
              <a:rPr lang="fr-FR" sz="1600"/>
              <a:t>, et 3</a:t>
            </a:r>
            <a:r>
              <a:rPr lang="fr-FR" sz="1200"/>
              <a:t>%</a:t>
            </a:r>
            <a:r>
              <a:rPr lang="fr-FR" sz="1600"/>
              <a:t> CDH1, NF1, MAP3K1 &amp; RUNX1. </a:t>
            </a:r>
          </a:p>
          <a:p>
            <a:pPr>
              <a:spcBef>
                <a:spcPts val="1200"/>
              </a:spcBef>
            </a:pPr>
            <a:r>
              <a:rPr lang="fr-FR" sz="1600"/>
              <a:t>Pour les cancers autres que lobulaires, NF1, </a:t>
            </a:r>
            <a:r>
              <a:rPr lang="fr-FR" sz="1400"/>
              <a:t>(voie MEK)</a:t>
            </a:r>
            <a:r>
              <a:rPr lang="fr-FR" sz="1600"/>
              <a:t> RB1 </a:t>
            </a:r>
            <a:r>
              <a:rPr lang="fr-FR" sz="1400"/>
              <a:t>(cycle cellulaire) </a:t>
            </a:r>
            <a:br>
              <a:rPr lang="fr-FR" sz="1400"/>
            </a:br>
            <a:r>
              <a:rPr lang="fr-FR" sz="1600"/>
              <a:t>par exemple sont surexprimés et liés à un moins bon pronostic.</a:t>
            </a:r>
          </a:p>
          <a:p>
            <a:pPr>
              <a:spcBef>
                <a:spcPts val="1200"/>
              </a:spcBef>
            </a:pPr>
            <a:r>
              <a:rPr lang="fr-FR" sz="1600"/>
              <a:t>Pour les cancers de toutes classes intrinsèques, certaines signatures mutationnelles en particulier APOBEC, POLE, HRD, BRCA sont plus représentées dans les métastases. De nouveaux gènes potentiellement </a:t>
            </a:r>
            <a:r>
              <a:rPr lang="fr-FR" sz="1600" err="1"/>
              <a:t>ciblables</a:t>
            </a:r>
            <a:r>
              <a:rPr lang="fr-FR" sz="1600"/>
              <a:t> apparaissent également comme </a:t>
            </a:r>
            <a:r>
              <a:rPr lang="fr-FR" sz="1600" i="1"/>
              <a:t>GPS2 </a:t>
            </a:r>
            <a:r>
              <a:rPr lang="fr-FR" sz="1400" i="1"/>
              <a:t>(inhibiteur synthèse protéines). </a:t>
            </a:r>
            <a:endParaRPr lang="fr-FR" sz="1400"/>
          </a:p>
          <a:p>
            <a:endParaRPr lang="fr-FR" sz="1600"/>
          </a:p>
        </p:txBody>
      </p:sp>
    </p:spTree>
    <p:extLst>
      <p:ext uri="{BB962C8B-B14F-4D97-AF65-F5344CB8AC3E}">
        <p14:creationId xmlns:p14="http://schemas.microsoft.com/office/powerpoint/2010/main" val="31677855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Essais récents: mortalité spécifique</a:t>
            </a:r>
          </a:p>
        </p:txBody>
      </p:sp>
      <p:sp>
        <p:nvSpPr>
          <p:cNvPr id="6" name="Espace réservé du contenu 2">
            <a:extLst>
              <a:ext uri="{FF2B5EF4-FFF2-40B4-BE49-F238E27FC236}">
                <a16:creationId xmlns:a16="http://schemas.microsoft.com/office/drawing/2014/main" id="{A4935028-FAA5-4CBD-A466-877B0CAC2880}"/>
              </a:ext>
            </a:extLst>
          </p:cNvPr>
          <p:cNvSpPr txBox="1">
            <a:spLocks/>
          </p:cNvSpPr>
          <p:nvPr/>
        </p:nvSpPr>
        <p:spPr>
          <a:xfrm>
            <a:off x="324097" y="3838904"/>
            <a:ext cx="4303586" cy="1166650"/>
          </a:xfrm>
          <a:prstGeom prst="rect">
            <a:avLst/>
          </a:prstGeom>
        </p:spPr>
        <p:txBody>
          <a:bodyPr vert="horz" lIns="91440" tIns="45720" rIns="91440" bIns="45720" rtlCol="0">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defRPr/>
            </a:pPr>
            <a:r>
              <a:rPr lang="fr-FR" sz="1600" b="1">
                <a:solidFill>
                  <a:srgbClr val="CC3300"/>
                </a:solidFill>
              </a:rPr>
              <a:t>Conclusions: Radiothérapie ganglionnaire</a:t>
            </a:r>
          </a:p>
          <a:p>
            <a:pPr>
              <a:defRPr/>
            </a:pPr>
            <a:r>
              <a:rPr lang="fr-FR" sz="1300">
                <a:solidFill>
                  <a:prstClr val="black"/>
                </a:solidFill>
              </a:rPr>
              <a:t>Essais anciens </a:t>
            </a:r>
            <a:r>
              <a:rPr lang="fr-FR" sz="1200">
                <a:solidFill>
                  <a:prstClr val="black"/>
                </a:solidFill>
              </a:rPr>
              <a:t>(initiés entre1961-1978)</a:t>
            </a:r>
          </a:p>
          <a:p>
            <a:pPr lvl="1">
              <a:buClr>
                <a:srgbClr val="31859B"/>
              </a:buClr>
              <a:defRPr/>
            </a:pPr>
            <a:r>
              <a:rPr lang="fr-FR" sz="1200" err="1">
                <a:solidFill>
                  <a:prstClr val="black">
                    <a:lumMod val="65000"/>
                    <a:lumOff val="35000"/>
                  </a:prstClr>
                </a:solidFill>
              </a:rPr>
              <a:t>Moratlité</a:t>
            </a:r>
            <a:r>
              <a:rPr lang="fr-FR" sz="1200">
                <a:solidFill>
                  <a:prstClr val="black">
                    <a:lumMod val="65000"/>
                    <a:lumOff val="35000"/>
                  </a:prstClr>
                </a:solidFill>
              </a:rPr>
              <a:t> spécifique – effet limité</a:t>
            </a:r>
          </a:p>
          <a:p>
            <a:pPr lvl="1">
              <a:buClr>
                <a:srgbClr val="31859B"/>
              </a:buClr>
              <a:defRPr/>
            </a:pPr>
            <a:r>
              <a:rPr lang="fr-FR" sz="1200">
                <a:solidFill>
                  <a:prstClr val="black">
                    <a:lumMod val="65000"/>
                    <a:lumOff val="35000"/>
                  </a:prstClr>
                </a:solidFill>
              </a:rPr>
              <a:t>Mortalité – augmentation</a:t>
            </a:r>
            <a:endParaRPr lang="fr-FR" sz="1300">
              <a:solidFill>
                <a:prstClr val="black">
                  <a:lumMod val="65000"/>
                  <a:lumOff val="35000"/>
                </a:prstClr>
              </a:solidFill>
            </a:endParaRPr>
          </a:p>
        </p:txBody>
      </p:sp>
      <p:sp>
        <p:nvSpPr>
          <p:cNvPr id="7" name="Espace réservé du contenu 2">
            <a:extLst>
              <a:ext uri="{FF2B5EF4-FFF2-40B4-BE49-F238E27FC236}">
                <a16:creationId xmlns:a16="http://schemas.microsoft.com/office/drawing/2014/main" id="{A4935028-FAA5-4CBD-A466-877B0CAC2880}"/>
              </a:ext>
            </a:extLst>
          </p:cNvPr>
          <p:cNvSpPr txBox="1">
            <a:spLocks/>
          </p:cNvSpPr>
          <p:nvPr/>
        </p:nvSpPr>
        <p:spPr>
          <a:xfrm>
            <a:off x="4616847" y="4063573"/>
            <a:ext cx="4437088" cy="891607"/>
          </a:xfrm>
          <a:prstGeom prst="rect">
            <a:avLst/>
          </a:prstGeom>
        </p:spPr>
        <p:txBody>
          <a:bodyPr vert="horz" lIns="91440" tIns="45720" rIns="91440" bIns="45720" rtlCol="0">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defRPr/>
            </a:pPr>
            <a:r>
              <a:rPr lang="fr-FR" sz="1200">
                <a:solidFill>
                  <a:prstClr val="black"/>
                </a:solidFill>
              </a:rPr>
              <a:t>Essais récents </a:t>
            </a:r>
            <a:r>
              <a:rPr lang="fr-FR" sz="1100">
                <a:solidFill>
                  <a:prstClr val="black"/>
                </a:solidFill>
              </a:rPr>
              <a:t>(depuis 1989)</a:t>
            </a:r>
          </a:p>
          <a:p>
            <a:pPr lvl="1">
              <a:buClr>
                <a:srgbClr val="31859B"/>
              </a:buClr>
              <a:defRPr/>
            </a:pPr>
            <a:r>
              <a:rPr lang="fr-FR" sz="1100">
                <a:solidFill>
                  <a:prstClr val="black">
                    <a:lumMod val="65000"/>
                    <a:lumOff val="35000"/>
                  </a:prstClr>
                </a:solidFill>
              </a:rPr>
              <a:t>Mortalité spécifique – réduction significative</a:t>
            </a:r>
          </a:p>
          <a:p>
            <a:pPr lvl="2">
              <a:buClr>
                <a:srgbClr val="31859B"/>
              </a:buClr>
              <a:defRPr/>
            </a:pPr>
            <a:r>
              <a:rPr lang="fr-FR" sz="1050">
                <a:solidFill>
                  <a:prstClr val="black">
                    <a:lumMod val="65000"/>
                    <a:lumOff val="35000"/>
                  </a:prstClr>
                </a:solidFill>
              </a:rPr>
              <a:t>Plus marquée si pN4+</a:t>
            </a:r>
          </a:p>
          <a:p>
            <a:pPr lvl="1">
              <a:buClr>
                <a:srgbClr val="31859B"/>
              </a:buClr>
              <a:defRPr/>
            </a:pPr>
            <a:r>
              <a:rPr lang="fr-FR" sz="1100">
                <a:solidFill>
                  <a:prstClr val="black">
                    <a:lumMod val="65000"/>
                    <a:lumOff val="35000"/>
                  </a:prstClr>
                </a:solidFill>
              </a:rPr>
              <a:t>Mortalité – réduction significative</a:t>
            </a:r>
          </a:p>
        </p:txBody>
      </p:sp>
      <p:graphicFrame>
        <p:nvGraphicFramePr>
          <p:cNvPr id="8" name="Graphique 7">
            <a:extLst>
              <a:ext uri="{FF2B5EF4-FFF2-40B4-BE49-F238E27FC236}">
                <a16:creationId xmlns:a16="http://schemas.microsoft.com/office/drawing/2014/main" id="{D700E6B7-017C-4C5A-913D-0F4615E20F48}"/>
              </a:ext>
            </a:extLst>
          </p:cNvPr>
          <p:cNvGraphicFramePr/>
          <p:nvPr>
            <p:extLst/>
          </p:nvPr>
        </p:nvGraphicFramePr>
        <p:xfrm>
          <a:off x="481879" y="1628433"/>
          <a:ext cx="1862795" cy="1797646"/>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à coins arrondis 7">
            <a:extLst>
              <a:ext uri="{FF2B5EF4-FFF2-40B4-BE49-F238E27FC236}">
                <a16:creationId xmlns:a16="http://schemas.microsoft.com/office/drawing/2014/main" id="{90961B80-0BA4-4C09-BAE3-F910C5C898D9}"/>
              </a:ext>
            </a:extLst>
          </p:cNvPr>
          <p:cNvSpPr/>
          <p:nvPr/>
        </p:nvSpPr>
        <p:spPr>
          <a:xfrm>
            <a:off x="168064" y="1358351"/>
            <a:ext cx="2865068" cy="2328986"/>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12" name="ZoneTexte 11">
            <a:extLst>
              <a:ext uri="{FF2B5EF4-FFF2-40B4-BE49-F238E27FC236}">
                <a16:creationId xmlns:a16="http://schemas.microsoft.com/office/drawing/2014/main" id="{5D5A5BD6-B5B0-42B6-A790-15EBCA8FC727}"/>
              </a:ext>
            </a:extLst>
          </p:cNvPr>
          <p:cNvSpPr txBox="1"/>
          <p:nvPr/>
        </p:nvSpPr>
        <p:spPr>
          <a:xfrm>
            <a:off x="1086420" y="1186532"/>
            <a:ext cx="1213443" cy="307777"/>
          </a:xfrm>
          <a:prstGeom prst="rect">
            <a:avLst/>
          </a:prstGeom>
          <a:solidFill>
            <a:schemeClr val="bg1"/>
          </a:solidFill>
          <a:ln>
            <a:noFill/>
          </a:ln>
        </p:spPr>
        <p:txBody>
          <a:bodyPr wrap="square" rtlCol="0" anchor="ctr">
            <a:spAutoFit/>
          </a:bodyPr>
          <a:lstStyle/>
          <a:p>
            <a:pPr algn="ctr">
              <a:defRPr/>
            </a:pPr>
            <a:r>
              <a:rPr lang="fr-FR" sz="1400" b="1">
                <a:solidFill>
                  <a:srgbClr val="1F497D"/>
                </a:solidFill>
                <a:latin typeface="Arial" panose="020B0604020202020204" pitchFamily="34" charset="0"/>
                <a:cs typeface="Arial" panose="020B0604020202020204" pitchFamily="34" charset="0"/>
              </a:rPr>
              <a:t>pN0</a:t>
            </a:r>
          </a:p>
        </p:txBody>
      </p:sp>
      <p:sp>
        <p:nvSpPr>
          <p:cNvPr id="13" name="Rectangle à coins arrondis 7">
            <a:extLst>
              <a:ext uri="{FF2B5EF4-FFF2-40B4-BE49-F238E27FC236}">
                <a16:creationId xmlns:a16="http://schemas.microsoft.com/office/drawing/2014/main" id="{42187C6D-758A-44BA-A560-73882659EA71}"/>
              </a:ext>
            </a:extLst>
          </p:cNvPr>
          <p:cNvSpPr/>
          <p:nvPr/>
        </p:nvSpPr>
        <p:spPr>
          <a:xfrm>
            <a:off x="3148612" y="1358351"/>
            <a:ext cx="2865068" cy="2328986"/>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14" name="ZoneTexte 13">
            <a:extLst>
              <a:ext uri="{FF2B5EF4-FFF2-40B4-BE49-F238E27FC236}">
                <a16:creationId xmlns:a16="http://schemas.microsoft.com/office/drawing/2014/main" id="{048C6F81-E84F-4ED9-B4F4-471A8800048E}"/>
              </a:ext>
            </a:extLst>
          </p:cNvPr>
          <p:cNvSpPr txBox="1"/>
          <p:nvPr/>
        </p:nvSpPr>
        <p:spPr>
          <a:xfrm>
            <a:off x="4253366" y="1186532"/>
            <a:ext cx="1213443" cy="307777"/>
          </a:xfrm>
          <a:prstGeom prst="rect">
            <a:avLst/>
          </a:prstGeom>
          <a:solidFill>
            <a:schemeClr val="bg1"/>
          </a:solidFill>
          <a:ln>
            <a:noFill/>
          </a:ln>
        </p:spPr>
        <p:txBody>
          <a:bodyPr wrap="square" rtlCol="0" anchor="ctr">
            <a:spAutoFit/>
          </a:bodyPr>
          <a:lstStyle/>
          <a:p>
            <a:pPr algn="ctr">
              <a:defRPr/>
            </a:pPr>
            <a:r>
              <a:rPr lang="fr-FR" sz="1400" b="1">
                <a:solidFill>
                  <a:srgbClr val="1F497D"/>
                </a:solidFill>
                <a:latin typeface="Arial" panose="020B0604020202020204" pitchFamily="34" charset="0"/>
                <a:cs typeface="Arial" panose="020B0604020202020204" pitchFamily="34" charset="0"/>
              </a:rPr>
              <a:t>pN1-3</a:t>
            </a:r>
          </a:p>
        </p:txBody>
      </p:sp>
      <p:sp>
        <p:nvSpPr>
          <p:cNvPr id="15" name="Rectangle à coins arrondis 7">
            <a:extLst>
              <a:ext uri="{FF2B5EF4-FFF2-40B4-BE49-F238E27FC236}">
                <a16:creationId xmlns:a16="http://schemas.microsoft.com/office/drawing/2014/main" id="{9428F42E-F249-42FA-A122-8F1CC404BFB3}"/>
              </a:ext>
            </a:extLst>
          </p:cNvPr>
          <p:cNvSpPr/>
          <p:nvPr/>
        </p:nvSpPr>
        <p:spPr>
          <a:xfrm>
            <a:off x="6129159" y="1358351"/>
            <a:ext cx="2865068" cy="2328986"/>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latin typeface="Arial" panose="020B0604020202020204" pitchFamily="34" charset="0"/>
              <a:cs typeface="Arial" panose="020B0604020202020204" pitchFamily="34" charset="0"/>
            </a:endParaRPr>
          </a:p>
        </p:txBody>
      </p:sp>
      <p:sp>
        <p:nvSpPr>
          <p:cNvPr id="16" name="ZoneTexte 15">
            <a:extLst>
              <a:ext uri="{FF2B5EF4-FFF2-40B4-BE49-F238E27FC236}">
                <a16:creationId xmlns:a16="http://schemas.microsoft.com/office/drawing/2014/main" id="{B31F77BB-ACB9-4672-8253-61ECBB746ADB}"/>
              </a:ext>
            </a:extLst>
          </p:cNvPr>
          <p:cNvSpPr txBox="1"/>
          <p:nvPr/>
        </p:nvSpPr>
        <p:spPr>
          <a:xfrm>
            <a:off x="6862429" y="1186532"/>
            <a:ext cx="1213443" cy="307777"/>
          </a:xfrm>
          <a:prstGeom prst="rect">
            <a:avLst/>
          </a:prstGeom>
          <a:solidFill>
            <a:schemeClr val="bg1"/>
          </a:solidFill>
          <a:ln>
            <a:noFill/>
          </a:ln>
        </p:spPr>
        <p:txBody>
          <a:bodyPr wrap="square" rtlCol="0" anchor="ctr">
            <a:spAutoFit/>
          </a:bodyPr>
          <a:lstStyle/>
          <a:p>
            <a:pPr algn="ctr">
              <a:defRPr/>
            </a:pPr>
            <a:r>
              <a:rPr lang="fr-FR" sz="1400" b="1">
                <a:solidFill>
                  <a:srgbClr val="1F497D"/>
                </a:solidFill>
                <a:latin typeface="Arial" panose="020B0604020202020204" pitchFamily="34" charset="0"/>
                <a:cs typeface="Arial" panose="020B0604020202020204" pitchFamily="34" charset="0"/>
              </a:rPr>
              <a:t>pN4+</a:t>
            </a:r>
          </a:p>
        </p:txBody>
      </p:sp>
      <p:sp>
        <p:nvSpPr>
          <p:cNvPr id="4" name="Forme libre : forme 3">
            <a:extLst>
              <a:ext uri="{FF2B5EF4-FFF2-40B4-BE49-F238E27FC236}">
                <a16:creationId xmlns:a16="http://schemas.microsoft.com/office/drawing/2014/main" id="{D4D45DB1-5A0C-453D-B998-36B36C756426}"/>
              </a:ext>
            </a:extLst>
          </p:cNvPr>
          <p:cNvSpPr/>
          <p:nvPr/>
        </p:nvSpPr>
        <p:spPr>
          <a:xfrm>
            <a:off x="666081" y="2991519"/>
            <a:ext cx="1495759" cy="195735"/>
          </a:xfrm>
          <a:custGeom>
            <a:avLst/>
            <a:gdLst>
              <a:gd name="connsiteX0" fmla="*/ 0 w 1495759"/>
              <a:gd name="connsiteY0" fmla="*/ 195735 h 195735"/>
              <a:gd name="connsiteX1" fmla="*/ 189891 w 1495759"/>
              <a:gd name="connsiteY1" fmla="*/ 178206 h 195735"/>
              <a:gd name="connsiteX2" fmla="*/ 449896 w 1495759"/>
              <a:gd name="connsiteY2" fmla="*/ 140228 h 195735"/>
              <a:gd name="connsiteX3" fmla="*/ 598888 w 1495759"/>
              <a:gd name="connsiteY3" fmla="*/ 116857 h 195735"/>
              <a:gd name="connsiteX4" fmla="*/ 742037 w 1495759"/>
              <a:gd name="connsiteY4" fmla="*/ 93485 h 195735"/>
              <a:gd name="connsiteX5" fmla="*/ 1051706 w 1495759"/>
              <a:gd name="connsiteY5" fmla="*/ 55507 h 195735"/>
              <a:gd name="connsiteX6" fmla="*/ 1343846 w 1495759"/>
              <a:gd name="connsiteY6" fmla="*/ 11686 h 195735"/>
              <a:gd name="connsiteX7" fmla="*/ 1495759 w 1495759"/>
              <a:gd name="connsiteY7" fmla="*/ 0 h 19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759" h="195735">
                <a:moveTo>
                  <a:pt x="0" y="195735"/>
                </a:moveTo>
                <a:lnTo>
                  <a:pt x="189891" y="178206"/>
                </a:lnTo>
                <a:lnTo>
                  <a:pt x="449896" y="140228"/>
                </a:lnTo>
                <a:lnTo>
                  <a:pt x="598888" y="116857"/>
                </a:lnTo>
                <a:lnTo>
                  <a:pt x="742037" y="93485"/>
                </a:lnTo>
                <a:lnTo>
                  <a:pt x="1051706" y="55507"/>
                </a:lnTo>
                <a:lnTo>
                  <a:pt x="1343846" y="11686"/>
                </a:lnTo>
                <a:lnTo>
                  <a:pt x="1495759"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 name="Forme libre : forme 1">
            <a:extLst>
              <a:ext uri="{FF2B5EF4-FFF2-40B4-BE49-F238E27FC236}">
                <a16:creationId xmlns:a16="http://schemas.microsoft.com/office/drawing/2014/main" id="{E4ED6FEC-3393-46A5-8F06-A1E4BFCCB227}"/>
              </a:ext>
            </a:extLst>
          </p:cNvPr>
          <p:cNvSpPr/>
          <p:nvPr/>
        </p:nvSpPr>
        <p:spPr>
          <a:xfrm>
            <a:off x="666081" y="2956463"/>
            <a:ext cx="1498681" cy="233712"/>
          </a:xfrm>
          <a:custGeom>
            <a:avLst/>
            <a:gdLst>
              <a:gd name="connsiteX0" fmla="*/ 0 w 1498681"/>
              <a:gd name="connsiteY0" fmla="*/ 233712 h 233712"/>
              <a:gd name="connsiteX1" fmla="*/ 274612 w 1498681"/>
              <a:gd name="connsiteY1" fmla="*/ 207419 h 233712"/>
              <a:gd name="connsiteX2" fmla="*/ 435289 w 1498681"/>
              <a:gd name="connsiteY2" fmla="*/ 181127 h 233712"/>
              <a:gd name="connsiteX3" fmla="*/ 578438 w 1498681"/>
              <a:gd name="connsiteY3" fmla="*/ 151913 h 233712"/>
              <a:gd name="connsiteX4" fmla="*/ 730351 w 1498681"/>
              <a:gd name="connsiteY4" fmla="*/ 137306 h 233712"/>
              <a:gd name="connsiteX5" fmla="*/ 891028 w 1498681"/>
              <a:gd name="connsiteY5" fmla="*/ 84720 h 233712"/>
              <a:gd name="connsiteX6" fmla="*/ 1048784 w 1498681"/>
              <a:gd name="connsiteY6" fmla="*/ 67192 h 233712"/>
              <a:gd name="connsiteX7" fmla="*/ 1200697 w 1498681"/>
              <a:gd name="connsiteY7" fmla="*/ 46742 h 233712"/>
              <a:gd name="connsiteX8" fmla="*/ 1352610 w 1498681"/>
              <a:gd name="connsiteY8" fmla="*/ 26292 h 233712"/>
              <a:gd name="connsiteX9" fmla="*/ 1498681 w 1498681"/>
              <a:gd name="connsiteY9" fmla="*/ 0 h 23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8681" h="233712">
                <a:moveTo>
                  <a:pt x="0" y="233712"/>
                </a:moveTo>
                <a:lnTo>
                  <a:pt x="274612" y="207419"/>
                </a:lnTo>
                <a:lnTo>
                  <a:pt x="435289" y="181127"/>
                </a:lnTo>
                <a:lnTo>
                  <a:pt x="578438" y="151913"/>
                </a:lnTo>
                <a:lnTo>
                  <a:pt x="730351" y="137306"/>
                </a:lnTo>
                <a:lnTo>
                  <a:pt x="891028" y="84720"/>
                </a:lnTo>
                <a:lnTo>
                  <a:pt x="1048784" y="67192"/>
                </a:lnTo>
                <a:lnTo>
                  <a:pt x="1200697" y="46742"/>
                </a:lnTo>
                <a:lnTo>
                  <a:pt x="1352610" y="26292"/>
                </a:lnTo>
                <a:lnTo>
                  <a:pt x="1498681" y="0"/>
                </a:lnTo>
              </a:path>
            </a:pathLst>
          </a:custGeom>
          <a:noFill/>
          <a:ln w="12700"/>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0" name="Ellipse 19">
            <a:extLst>
              <a:ext uri="{FF2B5EF4-FFF2-40B4-BE49-F238E27FC236}">
                <a16:creationId xmlns:a16="http://schemas.microsoft.com/office/drawing/2014/main" id="{445A37B5-E365-4DA0-B941-7CED56F67B83}"/>
              </a:ext>
            </a:extLst>
          </p:cNvPr>
          <p:cNvSpPr/>
          <p:nvPr/>
        </p:nvSpPr>
        <p:spPr>
          <a:xfrm>
            <a:off x="656420" y="316731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1" name="Ellipse 20">
            <a:extLst>
              <a:ext uri="{FF2B5EF4-FFF2-40B4-BE49-F238E27FC236}">
                <a16:creationId xmlns:a16="http://schemas.microsoft.com/office/drawing/2014/main" id="{771DA20A-9573-4062-BFC0-3602D3D7D5F0}"/>
              </a:ext>
            </a:extLst>
          </p:cNvPr>
          <p:cNvSpPr/>
          <p:nvPr/>
        </p:nvSpPr>
        <p:spPr>
          <a:xfrm>
            <a:off x="795825" y="314445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2" name="Ellipse 21">
            <a:extLst>
              <a:ext uri="{FF2B5EF4-FFF2-40B4-BE49-F238E27FC236}">
                <a16:creationId xmlns:a16="http://schemas.microsoft.com/office/drawing/2014/main" id="{86FBB77D-FB48-4BF2-8D78-3E952E273A41}"/>
              </a:ext>
            </a:extLst>
          </p:cNvPr>
          <p:cNvSpPr/>
          <p:nvPr/>
        </p:nvSpPr>
        <p:spPr>
          <a:xfrm>
            <a:off x="930504" y="313562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3" name="Ellipse 22">
            <a:extLst>
              <a:ext uri="{FF2B5EF4-FFF2-40B4-BE49-F238E27FC236}">
                <a16:creationId xmlns:a16="http://schemas.microsoft.com/office/drawing/2014/main" id="{10E54D16-6E76-46C0-B9A9-F5021AE85BE2}"/>
              </a:ext>
            </a:extLst>
          </p:cNvPr>
          <p:cNvSpPr/>
          <p:nvPr/>
        </p:nvSpPr>
        <p:spPr>
          <a:xfrm>
            <a:off x="1086420" y="311276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4" name="Ellipse 23">
            <a:extLst>
              <a:ext uri="{FF2B5EF4-FFF2-40B4-BE49-F238E27FC236}">
                <a16:creationId xmlns:a16="http://schemas.microsoft.com/office/drawing/2014/main" id="{690A9F24-0765-4ED6-A220-F6F0AAB9EAF7}"/>
              </a:ext>
            </a:extLst>
          </p:cNvPr>
          <p:cNvSpPr/>
          <p:nvPr/>
        </p:nvSpPr>
        <p:spPr>
          <a:xfrm>
            <a:off x="1240001" y="308948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5" name="Ellipse 24">
            <a:extLst>
              <a:ext uri="{FF2B5EF4-FFF2-40B4-BE49-F238E27FC236}">
                <a16:creationId xmlns:a16="http://schemas.microsoft.com/office/drawing/2014/main" id="{84A80374-39A3-4A62-B230-B5DBA9CC5A05}"/>
              </a:ext>
            </a:extLst>
          </p:cNvPr>
          <p:cNvSpPr/>
          <p:nvPr/>
        </p:nvSpPr>
        <p:spPr>
          <a:xfrm>
            <a:off x="1384131" y="306662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7" name="Ellipse 26">
            <a:extLst>
              <a:ext uri="{FF2B5EF4-FFF2-40B4-BE49-F238E27FC236}">
                <a16:creationId xmlns:a16="http://schemas.microsoft.com/office/drawing/2014/main" id="{6BD8E780-33B4-4853-9923-2A0DD88485AF}"/>
              </a:ext>
            </a:extLst>
          </p:cNvPr>
          <p:cNvSpPr/>
          <p:nvPr/>
        </p:nvSpPr>
        <p:spPr>
          <a:xfrm>
            <a:off x="1528261" y="3048214"/>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6" name="Ellipse 25">
            <a:extLst>
              <a:ext uri="{FF2B5EF4-FFF2-40B4-BE49-F238E27FC236}">
                <a16:creationId xmlns:a16="http://schemas.microsoft.com/office/drawing/2014/main" id="{8E71A97D-1DFA-48C5-9F93-CFAB61177B57}"/>
              </a:ext>
            </a:extLst>
          </p:cNvPr>
          <p:cNvSpPr/>
          <p:nvPr/>
        </p:nvSpPr>
        <p:spPr>
          <a:xfrm>
            <a:off x="1528261" y="302090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8" name="Ellipse 27">
            <a:extLst>
              <a:ext uri="{FF2B5EF4-FFF2-40B4-BE49-F238E27FC236}">
                <a16:creationId xmlns:a16="http://schemas.microsoft.com/office/drawing/2014/main" id="{000824A1-E921-4377-8EE1-E80DBDB7B047}"/>
              </a:ext>
            </a:extLst>
          </p:cNvPr>
          <p:cNvSpPr/>
          <p:nvPr/>
        </p:nvSpPr>
        <p:spPr>
          <a:xfrm>
            <a:off x="1684205" y="302014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29" name="Ellipse 28">
            <a:extLst>
              <a:ext uri="{FF2B5EF4-FFF2-40B4-BE49-F238E27FC236}">
                <a16:creationId xmlns:a16="http://schemas.microsoft.com/office/drawing/2014/main" id="{C8CB48A1-2E65-46DC-B879-D5A1909FC12E}"/>
              </a:ext>
            </a:extLst>
          </p:cNvPr>
          <p:cNvSpPr/>
          <p:nvPr/>
        </p:nvSpPr>
        <p:spPr>
          <a:xfrm>
            <a:off x="1684205" y="2992837"/>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0" name="Ellipse 29">
            <a:extLst>
              <a:ext uri="{FF2B5EF4-FFF2-40B4-BE49-F238E27FC236}">
                <a16:creationId xmlns:a16="http://schemas.microsoft.com/office/drawing/2014/main" id="{91F295C2-8919-41E4-81E7-FF53F0790310}"/>
              </a:ext>
            </a:extLst>
          </p:cNvPr>
          <p:cNvSpPr/>
          <p:nvPr/>
        </p:nvSpPr>
        <p:spPr>
          <a:xfrm>
            <a:off x="1833061" y="299728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1" name="Ellipse 30">
            <a:extLst>
              <a:ext uri="{FF2B5EF4-FFF2-40B4-BE49-F238E27FC236}">
                <a16:creationId xmlns:a16="http://schemas.microsoft.com/office/drawing/2014/main" id="{834D7E99-BADF-4659-B5DC-DB70502EC1BB}"/>
              </a:ext>
            </a:extLst>
          </p:cNvPr>
          <p:cNvSpPr/>
          <p:nvPr/>
        </p:nvSpPr>
        <p:spPr>
          <a:xfrm>
            <a:off x="1833061" y="2969977"/>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2" name="Ellipse 31">
            <a:extLst>
              <a:ext uri="{FF2B5EF4-FFF2-40B4-BE49-F238E27FC236}">
                <a16:creationId xmlns:a16="http://schemas.microsoft.com/office/drawing/2014/main" id="{74C47B89-E913-47C3-8C40-062DB1EED3E9}"/>
              </a:ext>
            </a:extLst>
          </p:cNvPr>
          <p:cNvSpPr/>
          <p:nvPr/>
        </p:nvSpPr>
        <p:spPr>
          <a:xfrm>
            <a:off x="1986643" y="2977073"/>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3" name="Ellipse 32">
            <a:extLst>
              <a:ext uri="{FF2B5EF4-FFF2-40B4-BE49-F238E27FC236}">
                <a16:creationId xmlns:a16="http://schemas.microsoft.com/office/drawing/2014/main" id="{7D2F1925-7687-4C93-85FF-9B6F79C39565}"/>
              </a:ext>
            </a:extLst>
          </p:cNvPr>
          <p:cNvSpPr/>
          <p:nvPr/>
        </p:nvSpPr>
        <p:spPr>
          <a:xfrm>
            <a:off x="1986643" y="294976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4" name="Ellipse 33">
            <a:extLst>
              <a:ext uri="{FF2B5EF4-FFF2-40B4-BE49-F238E27FC236}">
                <a16:creationId xmlns:a16="http://schemas.microsoft.com/office/drawing/2014/main" id="{E9DA6D57-A4D4-42E3-940D-25F25EF4F3D2}"/>
              </a:ext>
            </a:extLst>
          </p:cNvPr>
          <p:cNvSpPr/>
          <p:nvPr/>
        </p:nvSpPr>
        <p:spPr>
          <a:xfrm>
            <a:off x="2138980" y="296865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5" name="Ellipse 34">
            <a:extLst>
              <a:ext uri="{FF2B5EF4-FFF2-40B4-BE49-F238E27FC236}">
                <a16:creationId xmlns:a16="http://schemas.microsoft.com/office/drawing/2014/main" id="{C392C2A6-4E26-4A6B-8AC8-2E8836CE485A}"/>
              </a:ext>
            </a:extLst>
          </p:cNvPr>
          <p:cNvSpPr/>
          <p:nvPr/>
        </p:nvSpPr>
        <p:spPr>
          <a:xfrm>
            <a:off x="2138980" y="294135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36" name="ZoneTexte 35">
            <a:extLst>
              <a:ext uri="{FF2B5EF4-FFF2-40B4-BE49-F238E27FC236}">
                <a16:creationId xmlns:a16="http://schemas.microsoft.com/office/drawing/2014/main" id="{A17510BD-294F-41A7-8D4D-7F24A954FCE0}"/>
              </a:ext>
            </a:extLst>
          </p:cNvPr>
          <p:cNvSpPr txBox="1"/>
          <p:nvPr/>
        </p:nvSpPr>
        <p:spPr>
          <a:xfrm>
            <a:off x="1261754" y="2873685"/>
            <a:ext cx="399175" cy="200055"/>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4,2</a:t>
            </a:r>
          </a:p>
        </p:txBody>
      </p:sp>
      <p:sp>
        <p:nvSpPr>
          <p:cNvPr id="37" name="ZoneTexte 36">
            <a:extLst>
              <a:ext uri="{FF2B5EF4-FFF2-40B4-BE49-F238E27FC236}">
                <a16:creationId xmlns:a16="http://schemas.microsoft.com/office/drawing/2014/main" id="{7270359E-524B-459E-8C86-C51F122CB841}"/>
              </a:ext>
            </a:extLst>
          </p:cNvPr>
          <p:cNvSpPr txBox="1"/>
          <p:nvPr/>
        </p:nvSpPr>
        <p:spPr>
          <a:xfrm>
            <a:off x="2138980" y="2919851"/>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7,6% Reg. RT</a:t>
            </a:r>
          </a:p>
        </p:txBody>
      </p:sp>
      <p:sp>
        <p:nvSpPr>
          <p:cNvPr id="38" name="ZoneTexte 37">
            <a:extLst>
              <a:ext uri="{FF2B5EF4-FFF2-40B4-BE49-F238E27FC236}">
                <a16:creationId xmlns:a16="http://schemas.microsoft.com/office/drawing/2014/main" id="{8C113C34-2A08-4E2F-9343-CF8763B06849}"/>
              </a:ext>
            </a:extLst>
          </p:cNvPr>
          <p:cNvSpPr txBox="1"/>
          <p:nvPr/>
        </p:nvSpPr>
        <p:spPr>
          <a:xfrm>
            <a:off x="2138980" y="2689508"/>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8,9%</a:t>
            </a:r>
          </a:p>
        </p:txBody>
      </p:sp>
      <p:sp>
        <p:nvSpPr>
          <p:cNvPr id="39" name="ZoneTexte 38">
            <a:extLst>
              <a:ext uri="{FF2B5EF4-FFF2-40B4-BE49-F238E27FC236}">
                <a16:creationId xmlns:a16="http://schemas.microsoft.com/office/drawing/2014/main" id="{DE18B145-7213-4605-B804-4B8D7D329CC2}"/>
              </a:ext>
            </a:extLst>
          </p:cNvPr>
          <p:cNvSpPr txBox="1"/>
          <p:nvPr/>
        </p:nvSpPr>
        <p:spPr>
          <a:xfrm>
            <a:off x="1330749" y="3048261"/>
            <a:ext cx="399175"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3,7</a:t>
            </a:r>
          </a:p>
        </p:txBody>
      </p:sp>
      <p:sp>
        <p:nvSpPr>
          <p:cNvPr id="40" name="ZoneTexte 39">
            <a:extLst>
              <a:ext uri="{FF2B5EF4-FFF2-40B4-BE49-F238E27FC236}">
                <a16:creationId xmlns:a16="http://schemas.microsoft.com/office/drawing/2014/main" id="{17E1E422-D625-4BCC-9C0A-733024367D23}"/>
              </a:ext>
            </a:extLst>
          </p:cNvPr>
          <p:cNvSpPr txBox="1"/>
          <p:nvPr/>
        </p:nvSpPr>
        <p:spPr>
          <a:xfrm>
            <a:off x="638266" y="3278537"/>
            <a:ext cx="1813392" cy="415498"/>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10-year gain 1,3% (95% CI – 1,2 – 3,8)</a:t>
            </a:r>
          </a:p>
          <a:p>
            <a:pPr>
              <a:defRPr/>
            </a:pPr>
            <a:r>
              <a:rPr lang="fr-FR" sz="700">
                <a:solidFill>
                  <a:prstClr val="black"/>
                </a:solidFill>
                <a:latin typeface="Arial" panose="020B0604020202020204" pitchFamily="34" charset="0"/>
                <a:cs typeface="Arial" panose="020B0604020202020204" pitchFamily="34" charset="0"/>
              </a:rPr>
              <a:t>RR 0,80 (95% CI 0,62 – 1,04)</a:t>
            </a:r>
          </a:p>
          <a:p>
            <a:pPr>
              <a:defRPr/>
            </a:pPr>
            <a:r>
              <a:rPr lang="fr-FR" sz="700" err="1">
                <a:solidFill>
                  <a:prstClr val="black"/>
                </a:solidFill>
                <a:latin typeface="Arial" panose="020B0604020202020204" pitchFamily="34" charset="0"/>
                <a:cs typeface="Arial" panose="020B0604020202020204" pitchFamily="34" charset="0"/>
              </a:rPr>
              <a:t>Logrank</a:t>
            </a:r>
            <a:r>
              <a:rPr lang="fr-FR" sz="700">
                <a:solidFill>
                  <a:prstClr val="black"/>
                </a:solidFill>
                <a:latin typeface="Arial" panose="020B0604020202020204" pitchFamily="34" charset="0"/>
                <a:cs typeface="Arial" panose="020B0604020202020204" pitchFamily="34" charset="0"/>
              </a:rPr>
              <a:t> p = 0,10</a:t>
            </a:r>
          </a:p>
        </p:txBody>
      </p:sp>
      <p:sp>
        <p:nvSpPr>
          <p:cNvPr id="41" name="ZoneTexte 40">
            <a:extLst>
              <a:ext uri="{FF2B5EF4-FFF2-40B4-BE49-F238E27FC236}">
                <a16:creationId xmlns:a16="http://schemas.microsoft.com/office/drawing/2014/main" id="{1E34AC00-F01A-4758-854C-1276428C042B}"/>
              </a:ext>
            </a:extLst>
          </p:cNvPr>
          <p:cNvSpPr txBox="1"/>
          <p:nvPr/>
        </p:nvSpPr>
        <p:spPr>
          <a:xfrm>
            <a:off x="2184698" y="3187793"/>
            <a:ext cx="514501"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années</a:t>
            </a:r>
          </a:p>
        </p:txBody>
      </p:sp>
      <p:graphicFrame>
        <p:nvGraphicFramePr>
          <p:cNvPr id="44" name="Graphique 43">
            <a:extLst>
              <a:ext uri="{FF2B5EF4-FFF2-40B4-BE49-F238E27FC236}">
                <a16:creationId xmlns:a16="http://schemas.microsoft.com/office/drawing/2014/main" id="{8A2092D4-8083-42C8-B0FA-BA818120F54A}"/>
              </a:ext>
            </a:extLst>
          </p:cNvPr>
          <p:cNvGraphicFramePr/>
          <p:nvPr>
            <p:extLst/>
          </p:nvPr>
        </p:nvGraphicFramePr>
        <p:xfrm>
          <a:off x="3522872" y="1628433"/>
          <a:ext cx="1862795" cy="1797646"/>
        </p:xfrm>
        <a:graphic>
          <a:graphicData uri="http://schemas.openxmlformats.org/drawingml/2006/chart">
            <c:chart xmlns:c="http://schemas.openxmlformats.org/drawingml/2006/chart" xmlns:r="http://schemas.openxmlformats.org/officeDocument/2006/relationships" r:id="rId3"/>
          </a:graphicData>
        </a:graphic>
      </p:graphicFrame>
      <p:sp>
        <p:nvSpPr>
          <p:cNvPr id="45" name="ZoneTexte 44">
            <a:extLst>
              <a:ext uri="{FF2B5EF4-FFF2-40B4-BE49-F238E27FC236}">
                <a16:creationId xmlns:a16="http://schemas.microsoft.com/office/drawing/2014/main" id="{41F711A2-5F60-49D8-BC79-41ECCE722A9E}"/>
              </a:ext>
            </a:extLst>
          </p:cNvPr>
          <p:cNvSpPr txBox="1"/>
          <p:nvPr/>
        </p:nvSpPr>
        <p:spPr>
          <a:xfrm>
            <a:off x="5225691" y="3187793"/>
            <a:ext cx="534235"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années</a:t>
            </a:r>
          </a:p>
        </p:txBody>
      </p:sp>
      <p:sp>
        <p:nvSpPr>
          <p:cNvPr id="46" name="Forme libre : forme 45">
            <a:extLst>
              <a:ext uri="{FF2B5EF4-FFF2-40B4-BE49-F238E27FC236}">
                <a16:creationId xmlns:a16="http://schemas.microsoft.com/office/drawing/2014/main" id="{832F5395-0AAE-4400-AE36-2EBC9D938ECD}"/>
              </a:ext>
            </a:extLst>
          </p:cNvPr>
          <p:cNvSpPr/>
          <p:nvPr/>
        </p:nvSpPr>
        <p:spPr>
          <a:xfrm>
            <a:off x="3710152" y="2799255"/>
            <a:ext cx="1499476" cy="381876"/>
          </a:xfrm>
          <a:custGeom>
            <a:avLst/>
            <a:gdLst>
              <a:gd name="connsiteX0" fmla="*/ 0 w 1499476"/>
              <a:gd name="connsiteY0" fmla="*/ 381876 h 381876"/>
              <a:gd name="connsiteX1" fmla="*/ 140138 w 1499476"/>
              <a:gd name="connsiteY1" fmla="*/ 367862 h 381876"/>
              <a:gd name="connsiteX2" fmla="*/ 273269 w 1499476"/>
              <a:gd name="connsiteY2" fmla="*/ 339835 h 381876"/>
              <a:gd name="connsiteX3" fmla="*/ 437931 w 1499476"/>
              <a:gd name="connsiteY3" fmla="*/ 290786 h 381876"/>
              <a:gd name="connsiteX4" fmla="*/ 588579 w 1499476"/>
              <a:gd name="connsiteY4" fmla="*/ 245242 h 381876"/>
              <a:gd name="connsiteX5" fmla="*/ 739227 w 1499476"/>
              <a:gd name="connsiteY5" fmla="*/ 199697 h 381876"/>
              <a:gd name="connsiteX6" fmla="*/ 900386 w 1499476"/>
              <a:gd name="connsiteY6" fmla="*/ 157655 h 381876"/>
              <a:gd name="connsiteX7" fmla="*/ 1026510 w 1499476"/>
              <a:gd name="connsiteY7" fmla="*/ 108607 h 381876"/>
              <a:gd name="connsiteX8" fmla="*/ 1177158 w 1499476"/>
              <a:gd name="connsiteY8" fmla="*/ 66566 h 381876"/>
              <a:gd name="connsiteX9" fmla="*/ 1324303 w 1499476"/>
              <a:gd name="connsiteY9" fmla="*/ 28028 h 381876"/>
              <a:gd name="connsiteX10" fmla="*/ 1499476 w 1499476"/>
              <a:gd name="connsiteY10" fmla="*/ 0 h 38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476" h="381876">
                <a:moveTo>
                  <a:pt x="0" y="381876"/>
                </a:moveTo>
                <a:lnTo>
                  <a:pt x="140138" y="367862"/>
                </a:lnTo>
                <a:lnTo>
                  <a:pt x="273269" y="339835"/>
                </a:lnTo>
                <a:lnTo>
                  <a:pt x="437931" y="290786"/>
                </a:lnTo>
                <a:lnTo>
                  <a:pt x="588579" y="245242"/>
                </a:lnTo>
                <a:lnTo>
                  <a:pt x="739227" y="199697"/>
                </a:lnTo>
                <a:lnTo>
                  <a:pt x="900386" y="157655"/>
                </a:lnTo>
                <a:lnTo>
                  <a:pt x="1026510" y="108607"/>
                </a:lnTo>
                <a:lnTo>
                  <a:pt x="1177158" y="66566"/>
                </a:lnTo>
                <a:lnTo>
                  <a:pt x="1324303" y="28028"/>
                </a:lnTo>
                <a:lnTo>
                  <a:pt x="1499476" y="0"/>
                </a:lnTo>
              </a:path>
            </a:pathLst>
          </a:custGeom>
          <a:noFill/>
          <a:ln w="127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9" name="Ellipse 48">
            <a:extLst>
              <a:ext uri="{FF2B5EF4-FFF2-40B4-BE49-F238E27FC236}">
                <a16:creationId xmlns:a16="http://schemas.microsoft.com/office/drawing/2014/main" id="{44AF95A7-8F11-4146-A36A-1D1BBA32FBA4}"/>
              </a:ext>
            </a:extLst>
          </p:cNvPr>
          <p:cNvSpPr/>
          <p:nvPr/>
        </p:nvSpPr>
        <p:spPr>
          <a:xfrm>
            <a:off x="3687292" y="3157534"/>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0" name="Ellipse 49">
            <a:extLst>
              <a:ext uri="{FF2B5EF4-FFF2-40B4-BE49-F238E27FC236}">
                <a16:creationId xmlns:a16="http://schemas.microsoft.com/office/drawing/2014/main" id="{11604C56-DD47-4B1B-BEBA-A40902B61546}"/>
              </a:ext>
            </a:extLst>
          </p:cNvPr>
          <p:cNvSpPr/>
          <p:nvPr/>
        </p:nvSpPr>
        <p:spPr>
          <a:xfrm>
            <a:off x="3824092" y="3138598"/>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47" name="Forme libre : forme 46">
            <a:extLst>
              <a:ext uri="{FF2B5EF4-FFF2-40B4-BE49-F238E27FC236}">
                <a16:creationId xmlns:a16="http://schemas.microsoft.com/office/drawing/2014/main" id="{C65DE31B-123F-4C1A-9870-A80BEB23116A}"/>
              </a:ext>
            </a:extLst>
          </p:cNvPr>
          <p:cNvSpPr/>
          <p:nvPr/>
        </p:nvSpPr>
        <p:spPr>
          <a:xfrm>
            <a:off x="3717159" y="2764221"/>
            <a:ext cx="1495972" cy="409903"/>
          </a:xfrm>
          <a:custGeom>
            <a:avLst/>
            <a:gdLst>
              <a:gd name="connsiteX0" fmla="*/ 0 w 1495972"/>
              <a:gd name="connsiteY0" fmla="*/ 409903 h 409903"/>
              <a:gd name="connsiteX1" fmla="*/ 259255 w 1495972"/>
              <a:gd name="connsiteY1" fmla="*/ 371365 h 409903"/>
              <a:gd name="connsiteX2" fmla="*/ 592082 w 1495972"/>
              <a:gd name="connsiteY2" fmla="*/ 245241 h 409903"/>
              <a:gd name="connsiteX3" fmla="*/ 763751 w 1495972"/>
              <a:gd name="connsiteY3" fmla="*/ 178676 h 409903"/>
              <a:gd name="connsiteX4" fmla="*/ 903889 w 1495972"/>
              <a:gd name="connsiteY4" fmla="*/ 133131 h 409903"/>
              <a:gd name="connsiteX5" fmla="*/ 1026510 w 1495972"/>
              <a:gd name="connsiteY5" fmla="*/ 98096 h 409903"/>
              <a:gd name="connsiteX6" fmla="*/ 1170151 w 1495972"/>
              <a:gd name="connsiteY6" fmla="*/ 56055 h 409903"/>
              <a:gd name="connsiteX7" fmla="*/ 1324303 w 1495972"/>
              <a:gd name="connsiteY7" fmla="*/ 24524 h 409903"/>
              <a:gd name="connsiteX8" fmla="*/ 1495972 w 1495972"/>
              <a:gd name="connsiteY8" fmla="*/ 0 h 40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5972" h="409903">
                <a:moveTo>
                  <a:pt x="0" y="409903"/>
                </a:moveTo>
                <a:lnTo>
                  <a:pt x="259255" y="371365"/>
                </a:lnTo>
                <a:lnTo>
                  <a:pt x="592082" y="245241"/>
                </a:lnTo>
                <a:lnTo>
                  <a:pt x="763751" y="178676"/>
                </a:lnTo>
                <a:lnTo>
                  <a:pt x="903889" y="133131"/>
                </a:lnTo>
                <a:lnTo>
                  <a:pt x="1026510" y="98096"/>
                </a:lnTo>
                <a:lnTo>
                  <a:pt x="1170151" y="56055"/>
                </a:lnTo>
                <a:lnTo>
                  <a:pt x="1324303" y="24524"/>
                </a:lnTo>
                <a:lnTo>
                  <a:pt x="1495972" y="0"/>
                </a:lnTo>
              </a:path>
            </a:pathLst>
          </a:custGeom>
          <a:noFill/>
          <a:ln w="12700"/>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1" name="Ellipse 50">
            <a:extLst>
              <a:ext uri="{FF2B5EF4-FFF2-40B4-BE49-F238E27FC236}">
                <a16:creationId xmlns:a16="http://schemas.microsoft.com/office/drawing/2014/main" id="{55862E91-2ACC-4A3E-9C90-A4280D272299}"/>
              </a:ext>
            </a:extLst>
          </p:cNvPr>
          <p:cNvSpPr/>
          <p:nvPr/>
        </p:nvSpPr>
        <p:spPr>
          <a:xfrm>
            <a:off x="3968092" y="310045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2" name="Ellipse 51">
            <a:extLst>
              <a:ext uri="{FF2B5EF4-FFF2-40B4-BE49-F238E27FC236}">
                <a16:creationId xmlns:a16="http://schemas.microsoft.com/office/drawing/2014/main" id="{80DF4997-C8E3-46D6-B830-51DDA9D7F8CA}"/>
              </a:ext>
            </a:extLst>
          </p:cNvPr>
          <p:cNvSpPr/>
          <p:nvPr/>
        </p:nvSpPr>
        <p:spPr>
          <a:xfrm>
            <a:off x="4121692" y="303855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3" name="Ellipse 52">
            <a:extLst>
              <a:ext uri="{FF2B5EF4-FFF2-40B4-BE49-F238E27FC236}">
                <a16:creationId xmlns:a16="http://schemas.microsoft.com/office/drawing/2014/main" id="{9CC0BE05-C83D-447C-A8E3-E4B5F0082F34}"/>
              </a:ext>
            </a:extLst>
          </p:cNvPr>
          <p:cNvSpPr/>
          <p:nvPr/>
        </p:nvSpPr>
        <p:spPr>
          <a:xfrm>
            <a:off x="4121692" y="306528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4" name="Ellipse 53">
            <a:extLst>
              <a:ext uri="{FF2B5EF4-FFF2-40B4-BE49-F238E27FC236}">
                <a16:creationId xmlns:a16="http://schemas.microsoft.com/office/drawing/2014/main" id="{89B50302-F38E-404A-9161-55A984C809FC}"/>
              </a:ext>
            </a:extLst>
          </p:cNvPr>
          <p:cNvSpPr/>
          <p:nvPr/>
        </p:nvSpPr>
        <p:spPr>
          <a:xfrm>
            <a:off x="4268777" y="2977073"/>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5" name="Ellipse 54">
            <a:extLst>
              <a:ext uri="{FF2B5EF4-FFF2-40B4-BE49-F238E27FC236}">
                <a16:creationId xmlns:a16="http://schemas.microsoft.com/office/drawing/2014/main" id="{67011312-58B5-4C90-AA19-7E450354478C}"/>
              </a:ext>
            </a:extLst>
          </p:cNvPr>
          <p:cNvSpPr/>
          <p:nvPr/>
        </p:nvSpPr>
        <p:spPr>
          <a:xfrm>
            <a:off x="4268777" y="3030577"/>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6" name="Ellipse 55">
            <a:extLst>
              <a:ext uri="{FF2B5EF4-FFF2-40B4-BE49-F238E27FC236}">
                <a16:creationId xmlns:a16="http://schemas.microsoft.com/office/drawing/2014/main" id="{D3A709E3-AFD5-4C71-9276-1209E4280CA9}"/>
              </a:ext>
            </a:extLst>
          </p:cNvPr>
          <p:cNvSpPr/>
          <p:nvPr/>
        </p:nvSpPr>
        <p:spPr>
          <a:xfrm>
            <a:off x="4422377" y="292690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7" name="Ellipse 56">
            <a:extLst>
              <a:ext uri="{FF2B5EF4-FFF2-40B4-BE49-F238E27FC236}">
                <a16:creationId xmlns:a16="http://schemas.microsoft.com/office/drawing/2014/main" id="{75CABD7C-A569-4574-A3DA-70EC4A8CF9A5}"/>
              </a:ext>
            </a:extLst>
          </p:cNvPr>
          <p:cNvSpPr/>
          <p:nvPr/>
        </p:nvSpPr>
        <p:spPr>
          <a:xfrm>
            <a:off x="4422377" y="298040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8" name="Ellipse 57">
            <a:extLst>
              <a:ext uri="{FF2B5EF4-FFF2-40B4-BE49-F238E27FC236}">
                <a16:creationId xmlns:a16="http://schemas.microsoft.com/office/drawing/2014/main" id="{F8877805-CDD3-44F0-BD99-B0D48EE820EA}"/>
              </a:ext>
            </a:extLst>
          </p:cNvPr>
          <p:cNvSpPr/>
          <p:nvPr/>
        </p:nvSpPr>
        <p:spPr>
          <a:xfrm>
            <a:off x="4575977" y="288118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59" name="Ellipse 58">
            <a:extLst>
              <a:ext uri="{FF2B5EF4-FFF2-40B4-BE49-F238E27FC236}">
                <a16:creationId xmlns:a16="http://schemas.microsoft.com/office/drawing/2014/main" id="{570FE2D6-E0FF-4758-B03E-7B8DB4C0C0AD}"/>
              </a:ext>
            </a:extLst>
          </p:cNvPr>
          <p:cNvSpPr/>
          <p:nvPr/>
        </p:nvSpPr>
        <p:spPr>
          <a:xfrm>
            <a:off x="4575977" y="293469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0" name="Ellipse 59">
            <a:extLst>
              <a:ext uri="{FF2B5EF4-FFF2-40B4-BE49-F238E27FC236}">
                <a16:creationId xmlns:a16="http://schemas.microsoft.com/office/drawing/2014/main" id="{FEAD7687-3AAD-41C6-AF75-1DBD8A9B0368}"/>
              </a:ext>
            </a:extLst>
          </p:cNvPr>
          <p:cNvSpPr/>
          <p:nvPr/>
        </p:nvSpPr>
        <p:spPr>
          <a:xfrm>
            <a:off x="4719977" y="2835467"/>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1" name="Ellipse 60">
            <a:extLst>
              <a:ext uri="{FF2B5EF4-FFF2-40B4-BE49-F238E27FC236}">
                <a16:creationId xmlns:a16="http://schemas.microsoft.com/office/drawing/2014/main" id="{E2AE64AF-94A6-4C91-8734-E40FC645B699}"/>
              </a:ext>
            </a:extLst>
          </p:cNvPr>
          <p:cNvSpPr/>
          <p:nvPr/>
        </p:nvSpPr>
        <p:spPr>
          <a:xfrm>
            <a:off x="4719977" y="2888971"/>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2" name="Ellipse 61">
            <a:extLst>
              <a:ext uri="{FF2B5EF4-FFF2-40B4-BE49-F238E27FC236}">
                <a16:creationId xmlns:a16="http://schemas.microsoft.com/office/drawing/2014/main" id="{92A3AEAD-990A-4EC9-BC57-4860060B5E74}"/>
              </a:ext>
            </a:extLst>
          </p:cNvPr>
          <p:cNvSpPr/>
          <p:nvPr/>
        </p:nvSpPr>
        <p:spPr>
          <a:xfrm>
            <a:off x="4863977" y="279925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3" name="Ellipse 62">
            <a:extLst>
              <a:ext uri="{FF2B5EF4-FFF2-40B4-BE49-F238E27FC236}">
                <a16:creationId xmlns:a16="http://schemas.microsoft.com/office/drawing/2014/main" id="{AAB8E444-18CF-4CB3-ADD8-59C15CAF0172}"/>
              </a:ext>
            </a:extLst>
          </p:cNvPr>
          <p:cNvSpPr/>
          <p:nvPr/>
        </p:nvSpPr>
        <p:spPr>
          <a:xfrm>
            <a:off x="4863977" y="2852759"/>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4" name="Ellipse 63">
            <a:extLst>
              <a:ext uri="{FF2B5EF4-FFF2-40B4-BE49-F238E27FC236}">
                <a16:creationId xmlns:a16="http://schemas.microsoft.com/office/drawing/2014/main" id="{EBE5F6FB-9D8F-41F0-9A35-44BEC46ED0FD}"/>
              </a:ext>
            </a:extLst>
          </p:cNvPr>
          <p:cNvSpPr/>
          <p:nvPr/>
        </p:nvSpPr>
        <p:spPr>
          <a:xfrm>
            <a:off x="5015177" y="2753536"/>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5" name="Ellipse 64">
            <a:extLst>
              <a:ext uri="{FF2B5EF4-FFF2-40B4-BE49-F238E27FC236}">
                <a16:creationId xmlns:a16="http://schemas.microsoft.com/office/drawing/2014/main" id="{E261CDC3-CBFE-4F79-A2AE-74C5996D6A3D}"/>
              </a:ext>
            </a:extLst>
          </p:cNvPr>
          <p:cNvSpPr/>
          <p:nvPr/>
        </p:nvSpPr>
        <p:spPr>
          <a:xfrm>
            <a:off x="5015177" y="280704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6" name="Ellipse 65">
            <a:extLst>
              <a:ext uri="{FF2B5EF4-FFF2-40B4-BE49-F238E27FC236}">
                <a16:creationId xmlns:a16="http://schemas.microsoft.com/office/drawing/2014/main" id="{8E233085-C7AB-48E0-A938-8E76E9398698}"/>
              </a:ext>
            </a:extLst>
          </p:cNvPr>
          <p:cNvSpPr/>
          <p:nvPr/>
        </p:nvSpPr>
        <p:spPr>
          <a:xfrm>
            <a:off x="5163909" y="2735572"/>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7" name="Ellipse 66">
            <a:extLst>
              <a:ext uri="{FF2B5EF4-FFF2-40B4-BE49-F238E27FC236}">
                <a16:creationId xmlns:a16="http://schemas.microsoft.com/office/drawing/2014/main" id="{6374EE85-B65A-43F5-85D4-3C0A139C294D}"/>
              </a:ext>
            </a:extLst>
          </p:cNvPr>
          <p:cNvSpPr/>
          <p:nvPr/>
        </p:nvSpPr>
        <p:spPr>
          <a:xfrm>
            <a:off x="5163909" y="2789076"/>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68" name="ZoneTexte 67">
            <a:extLst>
              <a:ext uri="{FF2B5EF4-FFF2-40B4-BE49-F238E27FC236}">
                <a16:creationId xmlns:a16="http://schemas.microsoft.com/office/drawing/2014/main" id="{62960D13-E7B4-42BB-A8BC-C6AE449F0D25}"/>
              </a:ext>
            </a:extLst>
          </p:cNvPr>
          <p:cNvSpPr txBox="1"/>
          <p:nvPr/>
        </p:nvSpPr>
        <p:spPr>
          <a:xfrm>
            <a:off x="5154131" y="2735967"/>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14,8% Reg. RT</a:t>
            </a:r>
          </a:p>
        </p:txBody>
      </p:sp>
      <p:sp>
        <p:nvSpPr>
          <p:cNvPr id="69" name="ZoneTexte 68">
            <a:extLst>
              <a:ext uri="{FF2B5EF4-FFF2-40B4-BE49-F238E27FC236}">
                <a16:creationId xmlns:a16="http://schemas.microsoft.com/office/drawing/2014/main" id="{782DD2B7-ADE7-45BB-8C07-53EBEE349356}"/>
              </a:ext>
            </a:extLst>
          </p:cNvPr>
          <p:cNvSpPr txBox="1"/>
          <p:nvPr/>
        </p:nvSpPr>
        <p:spPr>
          <a:xfrm>
            <a:off x="5154131" y="2491478"/>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16,2%</a:t>
            </a:r>
          </a:p>
        </p:txBody>
      </p:sp>
      <p:sp>
        <p:nvSpPr>
          <p:cNvPr id="70" name="ZoneTexte 69">
            <a:extLst>
              <a:ext uri="{FF2B5EF4-FFF2-40B4-BE49-F238E27FC236}">
                <a16:creationId xmlns:a16="http://schemas.microsoft.com/office/drawing/2014/main" id="{D153BBA4-3394-4AD7-B766-516C6E046034}"/>
              </a:ext>
            </a:extLst>
          </p:cNvPr>
          <p:cNvSpPr txBox="1"/>
          <p:nvPr/>
        </p:nvSpPr>
        <p:spPr>
          <a:xfrm>
            <a:off x="4268777" y="2768604"/>
            <a:ext cx="312621" cy="200055"/>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9,0</a:t>
            </a:r>
          </a:p>
        </p:txBody>
      </p:sp>
      <p:sp>
        <p:nvSpPr>
          <p:cNvPr id="71" name="ZoneTexte 70">
            <a:extLst>
              <a:ext uri="{FF2B5EF4-FFF2-40B4-BE49-F238E27FC236}">
                <a16:creationId xmlns:a16="http://schemas.microsoft.com/office/drawing/2014/main" id="{01F4B57B-183F-4701-AA2C-D223FF9B2D19}"/>
              </a:ext>
            </a:extLst>
          </p:cNvPr>
          <p:cNvSpPr txBox="1"/>
          <p:nvPr/>
        </p:nvSpPr>
        <p:spPr>
          <a:xfrm>
            <a:off x="4315062" y="2989457"/>
            <a:ext cx="312621"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6,7</a:t>
            </a:r>
          </a:p>
        </p:txBody>
      </p:sp>
      <p:sp>
        <p:nvSpPr>
          <p:cNvPr id="72" name="ZoneTexte 71">
            <a:extLst>
              <a:ext uri="{FF2B5EF4-FFF2-40B4-BE49-F238E27FC236}">
                <a16:creationId xmlns:a16="http://schemas.microsoft.com/office/drawing/2014/main" id="{7F293BE0-9CF1-4076-996B-BECAE23BA24F}"/>
              </a:ext>
            </a:extLst>
          </p:cNvPr>
          <p:cNvSpPr txBox="1"/>
          <p:nvPr/>
        </p:nvSpPr>
        <p:spPr>
          <a:xfrm>
            <a:off x="3710151" y="3278537"/>
            <a:ext cx="1813392" cy="415498"/>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10-year gain 1,4% (95% CI – 0,7 – 3,5)</a:t>
            </a:r>
          </a:p>
          <a:p>
            <a:pPr>
              <a:defRPr/>
            </a:pPr>
            <a:r>
              <a:rPr lang="fr-FR" sz="700">
                <a:solidFill>
                  <a:prstClr val="black"/>
                </a:solidFill>
                <a:latin typeface="Arial" panose="020B0604020202020204" pitchFamily="34" charset="0"/>
                <a:cs typeface="Arial" panose="020B0604020202020204" pitchFamily="34" charset="0"/>
              </a:rPr>
              <a:t>RR 0,88 (95% CI 0,77 – 1,02)</a:t>
            </a:r>
          </a:p>
          <a:p>
            <a:pPr>
              <a:defRPr/>
            </a:pPr>
            <a:r>
              <a:rPr lang="fr-FR" sz="700" err="1">
                <a:solidFill>
                  <a:prstClr val="black"/>
                </a:solidFill>
                <a:latin typeface="Arial" panose="020B0604020202020204" pitchFamily="34" charset="0"/>
                <a:cs typeface="Arial" panose="020B0604020202020204" pitchFamily="34" charset="0"/>
              </a:rPr>
              <a:t>Logrank</a:t>
            </a:r>
            <a:r>
              <a:rPr lang="fr-FR" sz="700">
                <a:solidFill>
                  <a:prstClr val="black"/>
                </a:solidFill>
                <a:latin typeface="Arial" panose="020B0604020202020204" pitchFamily="34" charset="0"/>
                <a:cs typeface="Arial" panose="020B0604020202020204" pitchFamily="34" charset="0"/>
              </a:rPr>
              <a:t> p = 0,08</a:t>
            </a:r>
          </a:p>
        </p:txBody>
      </p:sp>
      <p:graphicFrame>
        <p:nvGraphicFramePr>
          <p:cNvPr id="75" name="Graphique 74">
            <a:extLst>
              <a:ext uri="{FF2B5EF4-FFF2-40B4-BE49-F238E27FC236}">
                <a16:creationId xmlns:a16="http://schemas.microsoft.com/office/drawing/2014/main" id="{E75701E3-A7A1-46D4-918B-6FDB7305DA22}"/>
              </a:ext>
            </a:extLst>
          </p:cNvPr>
          <p:cNvGraphicFramePr/>
          <p:nvPr>
            <p:extLst/>
          </p:nvPr>
        </p:nvGraphicFramePr>
        <p:xfrm>
          <a:off x="6585337" y="1628433"/>
          <a:ext cx="1862795" cy="1797646"/>
        </p:xfrm>
        <a:graphic>
          <a:graphicData uri="http://schemas.openxmlformats.org/drawingml/2006/chart">
            <c:chart xmlns:c="http://schemas.openxmlformats.org/drawingml/2006/chart" xmlns:r="http://schemas.openxmlformats.org/officeDocument/2006/relationships" r:id="rId4"/>
          </a:graphicData>
        </a:graphic>
      </p:graphicFrame>
      <p:sp>
        <p:nvSpPr>
          <p:cNvPr id="76" name="ZoneTexte 75">
            <a:extLst>
              <a:ext uri="{FF2B5EF4-FFF2-40B4-BE49-F238E27FC236}">
                <a16:creationId xmlns:a16="http://schemas.microsoft.com/office/drawing/2014/main" id="{69F9442D-A63C-447B-8A86-93128A412E82}"/>
              </a:ext>
            </a:extLst>
          </p:cNvPr>
          <p:cNvSpPr txBox="1"/>
          <p:nvPr/>
        </p:nvSpPr>
        <p:spPr>
          <a:xfrm>
            <a:off x="8288156" y="3187793"/>
            <a:ext cx="579239"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années</a:t>
            </a:r>
          </a:p>
        </p:txBody>
      </p:sp>
      <p:sp>
        <p:nvSpPr>
          <p:cNvPr id="77" name="Forme libre : forme 76">
            <a:extLst>
              <a:ext uri="{FF2B5EF4-FFF2-40B4-BE49-F238E27FC236}">
                <a16:creationId xmlns:a16="http://schemas.microsoft.com/office/drawing/2014/main" id="{C38F93C5-8D84-4957-995B-4FA788D4CD2C}"/>
              </a:ext>
            </a:extLst>
          </p:cNvPr>
          <p:cNvSpPr/>
          <p:nvPr/>
        </p:nvSpPr>
        <p:spPr>
          <a:xfrm>
            <a:off x="6765633" y="2311822"/>
            <a:ext cx="1476407" cy="880983"/>
          </a:xfrm>
          <a:custGeom>
            <a:avLst/>
            <a:gdLst>
              <a:gd name="connsiteX0" fmla="*/ 0 w 1476407"/>
              <a:gd name="connsiteY0" fmla="*/ 880983 h 880983"/>
              <a:gd name="connsiteX1" fmla="*/ 142780 w 1476407"/>
              <a:gd name="connsiteY1" fmla="*/ 792885 h 880983"/>
              <a:gd name="connsiteX2" fmla="*/ 291636 w 1476407"/>
              <a:gd name="connsiteY2" fmla="*/ 665294 h 880983"/>
              <a:gd name="connsiteX3" fmla="*/ 446568 w 1476407"/>
              <a:gd name="connsiteY3" fmla="*/ 516438 h 880983"/>
              <a:gd name="connsiteX4" fmla="*/ 595423 w 1476407"/>
              <a:gd name="connsiteY4" fmla="*/ 376696 h 880983"/>
              <a:gd name="connsiteX5" fmla="*/ 735166 w 1476407"/>
              <a:gd name="connsiteY5" fmla="*/ 285560 h 880983"/>
              <a:gd name="connsiteX6" fmla="*/ 887059 w 1476407"/>
              <a:gd name="connsiteY6" fmla="*/ 227840 h 880983"/>
              <a:gd name="connsiteX7" fmla="*/ 1026802 w 1476407"/>
              <a:gd name="connsiteY7" fmla="*/ 148856 h 880983"/>
              <a:gd name="connsiteX8" fmla="*/ 1199960 w 1476407"/>
              <a:gd name="connsiteY8" fmla="*/ 78985 h 880983"/>
              <a:gd name="connsiteX9" fmla="*/ 1333627 w 1476407"/>
              <a:gd name="connsiteY9" fmla="*/ 33417 h 880983"/>
              <a:gd name="connsiteX10" fmla="*/ 1476407 w 1476407"/>
              <a:gd name="connsiteY10" fmla="*/ 0 h 88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6407" h="880983">
                <a:moveTo>
                  <a:pt x="0" y="880983"/>
                </a:moveTo>
                <a:lnTo>
                  <a:pt x="142780" y="792885"/>
                </a:lnTo>
                <a:lnTo>
                  <a:pt x="291636" y="665294"/>
                </a:lnTo>
                <a:lnTo>
                  <a:pt x="446568" y="516438"/>
                </a:lnTo>
                <a:lnTo>
                  <a:pt x="595423" y="376696"/>
                </a:lnTo>
                <a:lnTo>
                  <a:pt x="735166" y="285560"/>
                </a:lnTo>
                <a:lnTo>
                  <a:pt x="887059" y="227840"/>
                </a:lnTo>
                <a:lnTo>
                  <a:pt x="1026802" y="148856"/>
                </a:lnTo>
                <a:lnTo>
                  <a:pt x="1199960" y="78985"/>
                </a:lnTo>
                <a:lnTo>
                  <a:pt x="1333627" y="33417"/>
                </a:lnTo>
                <a:lnTo>
                  <a:pt x="1476407" y="0"/>
                </a:lnTo>
              </a:path>
            </a:pathLst>
          </a:cu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8" name="Forme libre : forme 77">
            <a:extLst>
              <a:ext uri="{FF2B5EF4-FFF2-40B4-BE49-F238E27FC236}">
                <a16:creationId xmlns:a16="http://schemas.microsoft.com/office/drawing/2014/main" id="{7634E38E-D55D-4DE6-A7B0-FEDA96F0C43D}"/>
              </a:ext>
            </a:extLst>
          </p:cNvPr>
          <p:cNvSpPr/>
          <p:nvPr/>
        </p:nvSpPr>
        <p:spPr>
          <a:xfrm>
            <a:off x="6759557" y="2114360"/>
            <a:ext cx="1494634" cy="1072370"/>
          </a:xfrm>
          <a:custGeom>
            <a:avLst/>
            <a:gdLst>
              <a:gd name="connsiteX0" fmla="*/ 0 w 1494634"/>
              <a:gd name="connsiteY0" fmla="*/ 1072370 h 1072370"/>
              <a:gd name="connsiteX1" fmla="*/ 167084 w 1494634"/>
              <a:gd name="connsiteY1" fmla="*/ 987309 h 1072370"/>
              <a:gd name="connsiteX2" fmla="*/ 303788 w 1494634"/>
              <a:gd name="connsiteY2" fmla="*/ 844529 h 1072370"/>
              <a:gd name="connsiteX3" fmla="*/ 449606 w 1494634"/>
              <a:gd name="connsiteY3" fmla="*/ 680484 h 1072370"/>
              <a:gd name="connsiteX4" fmla="*/ 589348 w 1494634"/>
              <a:gd name="connsiteY4" fmla="*/ 498211 h 1072370"/>
              <a:gd name="connsiteX5" fmla="*/ 753393 w 1494634"/>
              <a:gd name="connsiteY5" fmla="*/ 382772 h 1072370"/>
              <a:gd name="connsiteX6" fmla="*/ 877946 w 1494634"/>
              <a:gd name="connsiteY6" fmla="*/ 294674 h 1072370"/>
              <a:gd name="connsiteX7" fmla="*/ 1029840 w 1494634"/>
              <a:gd name="connsiteY7" fmla="*/ 185310 h 1072370"/>
              <a:gd name="connsiteX8" fmla="*/ 1181733 w 1494634"/>
              <a:gd name="connsiteY8" fmla="*/ 127591 h 1072370"/>
              <a:gd name="connsiteX9" fmla="*/ 1318438 w 1494634"/>
              <a:gd name="connsiteY9" fmla="*/ 42530 h 1072370"/>
              <a:gd name="connsiteX10" fmla="*/ 1494634 w 1494634"/>
              <a:gd name="connsiteY10" fmla="*/ 0 h 107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4634" h="1072370">
                <a:moveTo>
                  <a:pt x="0" y="1072370"/>
                </a:moveTo>
                <a:lnTo>
                  <a:pt x="167084" y="987309"/>
                </a:lnTo>
                <a:lnTo>
                  <a:pt x="303788" y="844529"/>
                </a:lnTo>
                <a:lnTo>
                  <a:pt x="449606" y="680484"/>
                </a:lnTo>
                <a:lnTo>
                  <a:pt x="589348" y="498211"/>
                </a:lnTo>
                <a:lnTo>
                  <a:pt x="753393" y="382772"/>
                </a:lnTo>
                <a:lnTo>
                  <a:pt x="877946" y="294674"/>
                </a:lnTo>
                <a:lnTo>
                  <a:pt x="1029840" y="185310"/>
                </a:lnTo>
                <a:lnTo>
                  <a:pt x="1181733" y="127591"/>
                </a:lnTo>
                <a:lnTo>
                  <a:pt x="1318438" y="42530"/>
                </a:lnTo>
                <a:lnTo>
                  <a:pt x="1494634" y="0"/>
                </a:lnTo>
              </a:path>
            </a:pathLst>
          </a:custGeom>
          <a:noFill/>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79" name="Ellipse 78">
            <a:extLst>
              <a:ext uri="{FF2B5EF4-FFF2-40B4-BE49-F238E27FC236}">
                <a16:creationId xmlns:a16="http://schemas.microsoft.com/office/drawing/2014/main" id="{9354F3B2-E7B9-4C32-8F95-7907ACFFE2EA}"/>
              </a:ext>
            </a:extLst>
          </p:cNvPr>
          <p:cNvSpPr/>
          <p:nvPr/>
        </p:nvSpPr>
        <p:spPr>
          <a:xfrm>
            <a:off x="6742773" y="3157534"/>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0" name="Ellipse 79">
            <a:extLst>
              <a:ext uri="{FF2B5EF4-FFF2-40B4-BE49-F238E27FC236}">
                <a16:creationId xmlns:a16="http://schemas.microsoft.com/office/drawing/2014/main" id="{F96EEC2F-F8CD-405B-A5A1-87608F47DAFE}"/>
              </a:ext>
            </a:extLst>
          </p:cNvPr>
          <p:cNvSpPr/>
          <p:nvPr/>
        </p:nvSpPr>
        <p:spPr>
          <a:xfrm>
            <a:off x="6894667" y="3084275"/>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1" name="Ellipse 80">
            <a:extLst>
              <a:ext uri="{FF2B5EF4-FFF2-40B4-BE49-F238E27FC236}">
                <a16:creationId xmlns:a16="http://schemas.microsoft.com/office/drawing/2014/main" id="{705AA6A1-8671-4E23-B0D8-345E211AC04C}"/>
              </a:ext>
            </a:extLst>
          </p:cNvPr>
          <p:cNvSpPr/>
          <p:nvPr/>
        </p:nvSpPr>
        <p:spPr>
          <a:xfrm>
            <a:off x="7037447" y="2939483"/>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2" name="Ellipse 81">
            <a:extLst>
              <a:ext uri="{FF2B5EF4-FFF2-40B4-BE49-F238E27FC236}">
                <a16:creationId xmlns:a16="http://schemas.microsoft.com/office/drawing/2014/main" id="{1245A1D0-3B81-4D0D-B8D5-B262FC8BE96F}"/>
              </a:ext>
            </a:extLst>
          </p:cNvPr>
          <p:cNvSpPr/>
          <p:nvPr/>
        </p:nvSpPr>
        <p:spPr>
          <a:xfrm>
            <a:off x="7180227" y="276132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3" name="Ellipse 82">
            <a:extLst>
              <a:ext uri="{FF2B5EF4-FFF2-40B4-BE49-F238E27FC236}">
                <a16:creationId xmlns:a16="http://schemas.microsoft.com/office/drawing/2014/main" id="{457DCA37-C7F3-418A-94BB-32075652A19B}"/>
              </a:ext>
            </a:extLst>
          </p:cNvPr>
          <p:cNvSpPr/>
          <p:nvPr/>
        </p:nvSpPr>
        <p:spPr>
          <a:xfrm>
            <a:off x="7335158" y="259120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4" name="Ellipse 83">
            <a:extLst>
              <a:ext uri="{FF2B5EF4-FFF2-40B4-BE49-F238E27FC236}">
                <a16:creationId xmlns:a16="http://schemas.microsoft.com/office/drawing/2014/main" id="{177B6D1B-62EF-43A8-AECA-25326A5E98D7}"/>
              </a:ext>
            </a:extLst>
          </p:cNvPr>
          <p:cNvSpPr/>
          <p:nvPr/>
        </p:nvSpPr>
        <p:spPr>
          <a:xfrm>
            <a:off x="7487052" y="2468618"/>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5" name="Ellipse 84">
            <a:extLst>
              <a:ext uri="{FF2B5EF4-FFF2-40B4-BE49-F238E27FC236}">
                <a16:creationId xmlns:a16="http://schemas.microsoft.com/office/drawing/2014/main" id="{763854D4-2FB4-486B-AD89-60075FB3F821}"/>
              </a:ext>
            </a:extLst>
          </p:cNvPr>
          <p:cNvSpPr/>
          <p:nvPr/>
        </p:nvSpPr>
        <p:spPr>
          <a:xfrm>
            <a:off x="7635908" y="2384089"/>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6" name="Ellipse 85">
            <a:extLst>
              <a:ext uri="{FF2B5EF4-FFF2-40B4-BE49-F238E27FC236}">
                <a16:creationId xmlns:a16="http://schemas.microsoft.com/office/drawing/2014/main" id="{0B02A214-8735-4128-ACEF-E11EFDB87792}"/>
              </a:ext>
            </a:extLst>
          </p:cNvPr>
          <p:cNvSpPr/>
          <p:nvPr/>
        </p:nvSpPr>
        <p:spPr>
          <a:xfrm>
            <a:off x="7766536" y="2266103"/>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7" name="Ellipse 86">
            <a:extLst>
              <a:ext uri="{FF2B5EF4-FFF2-40B4-BE49-F238E27FC236}">
                <a16:creationId xmlns:a16="http://schemas.microsoft.com/office/drawing/2014/main" id="{32EEFD12-6ED2-4D3A-B7C4-D8CB22333CA4}"/>
              </a:ext>
            </a:extLst>
          </p:cNvPr>
          <p:cNvSpPr/>
          <p:nvPr/>
        </p:nvSpPr>
        <p:spPr>
          <a:xfrm>
            <a:off x="7915392" y="2220384"/>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8" name="Ellipse 87">
            <a:extLst>
              <a:ext uri="{FF2B5EF4-FFF2-40B4-BE49-F238E27FC236}">
                <a16:creationId xmlns:a16="http://schemas.microsoft.com/office/drawing/2014/main" id="{983A74B8-9A5D-448D-AC05-9E6A080A5FDC}"/>
              </a:ext>
            </a:extLst>
          </p:cNvPr>
          <p:cNvSpPr/>
          <p:nvPr/>
        </p:nvSpPr>
        <p:spPr>
          <a:xfrm>
            <a:off x="8058173" y="2129550"/>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89" name="Ellipse 88">
            <a:extLst>
              <a:ext uri="{FF2B5EF4-FFF2-40B4-BE49-F238E27FC236}">
                <a16:creationId xmlns:a16="http://schemas.microsoft.com/office/drawing/2014/main" id="{E614E777-4161-44F3-948F-3D11A89FC4C7}"/>
              </a:ext>
            </a:extLst>
          </p:cNvPr>
          <p:cNvSpPr/>
          <p:nvPr/>
        </p:nvSpPr>
        <p:spPr>
          <a:xfrm>
            <a:off x="8222218" y="2083831"/>
            <a:ext cx="45719" cy="45719"/>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0" name="Ellipse 89">
            <a:extLst>
              <a:ext uri="{FF2B5EF4-FFF2-40B4-BE49-F238E27FC236}">
                <a16:creationId xmlns:a16="http://schemas.microsoft.com/office/drawing/2014/main" id="{1DC346BC-4DFC-4EAD-8AE7-E9C6F8A6A327}"/>
              </a:ext>
            </a:extLst>
          </p:cNvPr>
          <p:cNvSpPr/>
          <p:nvPr/>
        </p:nvSpPr>
        <p:spPr>
          <a:xfrm>
            <a:off x="8222218" y="2288962"/>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1" name="Ellipse 90">
            <a:extLst>
              <a:ext uri="{FF2B5EF4-FFF2-40B4-BE49-F238E27FC236}">
                <a16:creationId xmlns:a16="http://schemas.microsoft.com/office/drawing/2014/main" id="{CD386D4E-1542-4BAE-A357-1F01029DE38C}"/>
              </a:ext>
            </a:extLst>
          </p:cNvPr>
          <p:cNvSpPr/>
          <p:nvPr/>
        </p:nvSpPr>
        <p:spPr>
          <a:xfrm>
            <a:off x="8058173" y="2321087"/>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2" name="Ellipse 91">
            <a:extLst>
              <a:ext uri="{FF2B5EF4-FFF2-40B4-BE49-F238E27FC236}">
                <a16:creationId xmlns:a16="http://schemas.microsoft.com/office/drawing/2014/main" id="{91752AF4-E057-421A-A54B-6D0F68EBD68E}"/>
              </a:ext>
            </a:extLst>
          </p:cNvPr>
          <p:cNvSpPr/>
          <p:nvPr/>
        </p:nvSpPr>
        <p:spPr>
          <a:xfrm>
            <a:off x="7915392" y="2375920"/>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3" name="Ellipse 92">
            <a:extLst>
              <a:ext uri="{FF2B5EF4-FFF2-40B4-BE49-F238E27FC236}">
                <a16:creationId xmlns:a16="http://schemas.microsoft.com/office/drawing/2014/main" id="{90FC0A75-CD57-406C-9DAE-E37B53F4E8C4}"/>
              </a:ext>
            </a:extLst>
          </p:cNvPr>
          <p:cNvSpPr/>
          <p:nvPr/>
        </p:nvSpPr>
        <p:spPr>
          <a:xfrm>
            <a:off x="7766536" y="2438088"/>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4" name="Ellipse 93">
            <a:extLst>
              <a:ext uri="{FF2B5EF4-FFF2-40B4-BE49-F238E27FC236}">
                <a16:creationId xmlns:a16="http://schemas.microsoft.com/office/drawing/2014/main" id="{36AF0DE9-054F-4AF3-944A-BCDC8E091949}"/>
              </a:ext>
            </a:extLst>
          </p:cNvPr>
          <p:cNvSpPr/>
          <p:nvPr/>
        </p:nvSpPr>
        <p:spPr>
          <a:xfrm>
            <a:off x="7635908" y="2517828"/>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5" name="Ellipse 94">
            <a:extLst>
              <a:ext uri="{FF2B5EF4-FFF2-40B4-BE49-F238E27FC236}">
                <a16:creationId xmlns:a16="http://schemas.microsoft.com/office/drawing/2014/main" id="{6D84967B-044F-4224-9E7C-293C935BC5FA}"/>
              </a:ext>
            </a:extLst>
          </p:cNvPr>
          <p:cNvSpPr/>
          <p:nvPr/>
        </p:nvSpPr>
        <p:spPr>
          <a:xfrm>
            <a:off x="7487052" y="2585546"/>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6" name="Ellipse 95">
            <a:extLst>
              <a:ext uri="{FF2B5EF4-FFF2-40B4-BE49-F238E27FC236}">
                <a16:creationId xmlns:a16="http://schemas.microsoft.com/office/drawing/2014/main" id="{40EAA052-AD0F-4D70-BCAC-4D51A50D4439}"/>
              </a:ext>
            </a:extLst>
          </p:cNvPr>
          <p:cNvSpPr/>
          <p:nvPr/>
        </p:nvSpPr>
        <p:spPr>
          <a:xfrm>
            <a:off x="7335158" y="2666648"/>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7" name="Ellipse 96">
            <a:extLst>
              <a:ext uri="{FF2B5EF4-FFF2-40B4-BE49-F238E27FC236}">
                <a16:creationId xmlns:a16="http://schemas.microsoft.com/office/drawing/2014/main" id="{ED776C5B-AE81-422F-BD0D-FD348D621D7D}"/>
              </a:ext>
            </a:extLst>
          </p:cNvPr>
          <p:cNvSpPr/>
          <p:nvPr/>
        </p:nvSpPr>
        <p:spPr>
          <a:xfrm>
            <a:off x="7180227" y="2811935"/>
            <a:ext cx="45719" cy="45719"/>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prstClr val="white"/>
              </a:solidFill>
            </a:endParaRPr>
          </a:p>
        </p:txBody>
      </p:sp>
      <p:sp>
        <p:nvSpPr>
          <p:cNvPr id="98" name="ZoneTexte 97">
            <a:extLst>
              <a:ext uri="{FF2B5EF4-FFF2-40B4-BE49-F238E27FC236}">
                <a16:creationId xmlns:a16="http://schemas.microsoft.com/office/drawing/2014/main" id="{B6F25AE7-4EAF-4C1F-BF9B-5FCCFC7F6B9B}"/>
              </a:ext>
            </a:extLst>
          </p:cNvPr>
          <p:cNvSpPr txBox="1"/>
          <p:nvPr/>
        </p:nvSpPr>
        <p:spPr>
          <a:xfrm>
            <a:off x="6744699" y="3247762"/>
            <a:ext cx="1813392" cy="415498"/>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10-year gain 7,9% (95% CI – 3,0 – 12,8)</a:t>
            </a:r>
          </a:p>
          <a:p>
            <a:pPr>
              <a:defRPr/>
            </a:pPr>
            <a:r>
              <a:rPr lang="fr-FR" sz="700">
                <a:solidFill>
                  <a:prstClr val="black"/>
                </a:solidFill>
                <a:latin typeface="Arial" panose="020B0604020202020204" pitchFamily="34" charset="0"/>
                <a:cs typeface="Arial" panose="020B0604020202020204" pitchFamily="34" charset="0"/>
              </a:rPr>
              <a:t>RR 0,77 (95% CI 0,66 – 0,90)</a:t>
            </a:r>
          </a:p>
          <a:p>
            <a:pPr>
              <a:defRPr/>
            </a:pPr>
            <a:r>
              <a:rPr lang="fr-FR" sz="700" err="1">
                <a:solidFill>
                  <a:prstClr val="black"/>
                </a:solidFill>
                <a:latin typeface="Arial" panose="020B0604020202020204" pitchFamily="34" charset="0"/>
                <a:cs typeface="Arial" panose="020B0604020202020204" pitchFamily="34" charset="0"/>
              </a:rPr>
              <a:t>Logrank</a:t>
            </a:r>
            <a:r>
              <a:rPr lang="fr-FR" sz="700">
                <a:solidFill>
                  <a:prstClr val="black"/>
                </a:solidFill>
                <a:latin typeface="Arial" panose="020B0604020202020204" pitchFamily="34" charset="0"/>
                <a:cs typeface="Arial" panose="020B0604020202020204" pitchFamily="34" charset="0"/>
              </a:rPr>
              <a:t> p = 0,0010</a:t>
            </a:r>
          </a:p>
        </p:txBody>
      </p:sp>
      <p:sp>
        <p:nvSpPr>
          <p:cNvPr id="99" name="ZoneTexte 98">
            <a:extLst>
              <a:ext uri="{FF2B5EF4-FFF2-40B4-BE49-F238E27FC236}">
                <a16:creationId xmlns:a16="http://schemas.microsoft.com/office/drawing/2014/main" id="{D93D7AA9-36AA-40EB-BD15-62220C591F34}"/>
              </a:ext>
            </a:extLst>
          </p:cNvPr>
          <p:cNvSpPr txBox="1"/>
          <p:nvPr/>
        </p:nvSpPr>
        <p:spPr>
          <a:xfrm>
            <a:off x="6823352" y="1601963"/>
            <a:ext cx="1250902"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1873 femmes, 697 décès</a:t>
            </a:r>
          </a:p>
        </p:txBody>
      </p:sp>
      <p:sp>
        <p:nvSpPr>
          <p:cNvPr id="100" name="ZoneTexte 99">
            <a:extLst>
              <a:ext uri="{FF2B5EF4-FFF2-40B4-BE49-F238E27FC236}">
                <a16:creationId xmlns:a16="http://schemas.microsoft.com/office/drawing/2014/main" id="{60A4F222-63E5-4AA7-A552-C80BE68E67EC}"/>
              </a:ext>
            </a:extLst>
          </p:cNvPr>
          <p:cNvSpPr txBox="1"/>
          <p:nvPr/>
        </p:nvSpPr>
        <p:spPr>
          <a:xfrm>
            <a:off x="8222218" y="1865827"/>
            <a:ext cx="664471" cy="307777"/>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No Reg. RT</a:t>
            </a:r>
          </a:p>
          <a:p>
            <a:pPr>
              <a:defRPr/>
            </a:pPr>
            <a:r>
              <a:rPr lang="fr-FR" sz="700" b="1">
                <a:solidFill>
                  <a:srgbClr val="1F497D"/>
                </a:solidFill>
                <a:latin typeface="Arial" panose="020B0604020202020204" pitchFamily="34" charset="0"/>
                <a:cs typeface="Arial" panose="020B0604020202020204" pitchFamily="34" charset="0"/>
              </a:rPr>
              <a:t>42,3%</a:t>
            </a:r>
          </a:p>
        </p:txBody>
      </p:sp>
      <p:sp>
        <p:nvSpPr>
          <p:cNvPr id="101" name="ZoneTexte 100">
            <a:extLst>
              <a:ext uri="{FF2B5EF4-FFF2-40B4-BE49-F238E27FC236}">
                <a16:creationId xmlns:a16="http://schemas.microsoft.com/office/drawing/2014/main" id="{F6F186AE-35F1-4BAB-AAFF-7996D853BB7C}"/>
              </a:ext>
            </a:extLst>
          </p:cNvPr>
          <p:cNvSpPr txBox="1"/>
          <p:nvPr/>
        </p:nvSpPr>
        <p:spPr>
          <a:xfrm>
            <a:off x="8242040" y="2230200"/>
            <a:ext cx="625356" cy="307777"/>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34,4% Reg. RT</a:t>
            </a:r>
          </a:p>
        </p:txBody>
      </p:sp>
      <p:sp>
        <p:nvSpPr>
          <p:cNvPr id="102" name="ZoneTexte 101">
            <a:extLst>
              <a:ext uri="{FF2B5EF4-FFF2-40B4-BE49-F238E27FC236}">
                <a16:creationId xmlns:a16="http://schemas.microsoft.com/office/drawing/2014/main" id="{4939AABC-C913-4D94-8F17-7E66076117A1}"/>
              </a:ext>
            </a:extLst>
          </p:cNvPr>
          <p:cNvSpPr txBox="1"/>
          <p:nvPr/>
        </p:nvSpPr>
        <p:spPr>
          <a:xfrm>
            <a:off x="7432817" y="2577587"/>
            <a:ext cx="379438" cy="200055"/>
          </a:xfrm>
          <a:prstGeom prst="rect">
            <a:avLst/>
          </a:prstGeom>
          <a:noFill/>
        </p:spPr>
        <p:txBody>
          <a:bodyPr wrap="square" rtlCol="0">
            <a:spAutoFit/>
          </a:bodyPr>
          <a:lstStyle/>
          <a:p>
            <a:pPr>
              <a:defRPr/>
            </a:pPr>
            <a:r>
              <a:rPr lang="fr-FR" sz="700" b="1">
                <a:solidFill>
                  <a:srgbClr val="FF6600"/>
                </a:solidFill>
                <a:latin typeface="Arial" panose="020B0604020202020204" pitchFamily="34" charset="0"/>
                <a:cs typeface="Arial" panose="020B0604020202020204" pitchFamily="34" charset="0"/>
              </a:rPr>
              <a:t>22,6</a:t>
            </a:r>
          </a:p>
        </p:txBody>
      </p:sp>
      <p:sp>
        <p:nvSpPr>
          <p:cNvPr id="103" name="ZoneTexte 102">
            <a:extLst>
              <a:ext uri="{FF2B5EF4-FFF2-40B4-BE49-F238E27FC236}">
                <a16:creationId xmlns:a16="http://schemas.microsoft.com/office/drawing/2014/main" id="{92CEB275-E8EC-479B-A831-1F75F7AB4A71}"/>
              </a:ext>
            </a:extLst>
          </p:cNvPr>
          <p:cNvSpPr txBox="1"/>
          <p:nvPr/>
        </p:nvSpPr>
        <p:spPr>
          <a:xfrm>
            <a:off x="7225946" y="2283752"/>
            <a:ext cx="379438" cy="200055"/>
          </a:xfrm>
          <a:prstGeom prst="rect">
            <a:avLst/>
          </a:prstGeom>
          <a:noFill/>
        </p:spPr>
        <p:txBody>
          <a:bodyPr wrap="square" rtlCol="0">
            <a:spAutoFit/>
          </a:bodyPr>
          <a:lstStyle/>
          <a:p>
            <a:pPr>
              <a:defRPr/>
            </a:pPr>
            <a:r>
              <a:rPr lang="fr-FR" sz="700" b="1">
                <a:solidFill>
                  <a:srgbClr val="1F497D"/>
                </a:solidFill>
                <a:latin typeface="Arial" panose="020B0604020202020204" pitchFamily="34" charset="0"/>
                <a:cs typeface="Arial" panose="020B0604020202020204" pitchFamily="34" charset="0"/>
              </a:rPr>
              <a:t>27,2</a:t>
            </a:r>
          </a:p>
        </p:txBody>
      </p:sp>
      <p:sp>
        <p:nvSpPr>
          <p:cNvPr id="105" name="ZoneTexte 104">
            <a:extLst>
              <a:ext uri="{FF2B5EF4-FFF2-40B4-BE49-F238E27FC236}">
                <a16:creationId xmlns:a16="http://schemas.microsoft.com/office/drawing/2014/main" id="{2FC4CBDF-2BB4-554F-98F4-1C6C15F49106}"/>
              </a:ext>
            </a:extLst>
          </p:cNvPr>
          <p:cNvSpPr txBox="1"/>
          <p:nvPr/>
        </p:nvSpPr>
        <p:spPr>
          <a:xfrm>
            <a:off x="688374" y="1605490"/>
            <a:ext cx="1501869"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2159 femmes, 232 décès</a:t>
            </a:r>
          </a:p>
        </p:txBody>
      </p:sp>
      <p:sp>
        <p:nvSpPr>
          <p:cNvPr id="106" name="ZoneTexte 105">
            <a:extLst>
              <a:ext uri="{FF2B5EF4-FFF2-40B4-BE49-F238E27FC236}">
                <a16:creationId xmlns:a16="http://schemas.microsoft.com/office/drawing/2014/main" id="{28B16806-DFB0-1E4D-A9CB-E3EE02637C81}"/>
              </a:ext>
            </a:extLst>
          </p:cNvPr>
          <p:cNvSpPr txBox="1"/>
          <p:nvPr/>
        </p:nvSpPr>
        <p:spPr>
          <a:xfrm>
            <a:off x="3785115" y="1601962"/>
            <a:ext cx="1501869" cy="200055"/>
          </a:xfrm>
          <a:prstGeom prst="rect">
            <a:avLst/>
          </a:prstGeom>
          <a:noFill/>
        </p:spPr>
        <p:txBody>
          <a:bodyPr wrap="square" rtlCol="0">
            <a:spAutoFit/>
          </a:bodyPr>
          <a:lstStyle/>
          <a:p>
            <a:pPr>
              <a:defRPr/>
            </a:pPr>
            <a:r>
              <a:rPr lang="fr-FR" sz="700">
                <a:solidFill>
                  <a:prstClr val="black"/>
                </a:solidFill>
                <a:latin typeface="Arial" panose="020B0604020202020204" pitchFamily="34" charset="0"/>
                <a:cs typeface="Arial" panose="020B0604020202020204" pitchFamily="34" charset="0"/>
              </a:rPr>
              <a:t>5135 femmes, 783 décès</a:t>
            </a:r>
          </a:p>
        </p:txBody>
      </p:sp>
      <p:sp>
        <p:nvSpPr>
          <p:cNvPr id="107" name="ZoneTexte 106">
            <a:extLst>
              <a:ext uri="{FF2B5EF4-FFF2-40B4-BE49-F238E27FC236}">
                <a16:creationId xmlns:a16="http://schemas.microsoft.com/office/drawing/2014/main" id="{C006C0E7-4420-B04F-9232-94A33D9D24BE}"/>
              </a:ext>
            </a:extLst>
          </p:cNvPr>
          <p:cNvSpPr txBox="1"/>
          <p:nvPr/>
        </p:nvSpPr>
        <p:spPr>
          <a:xfrm rot="16200000">
            <a:off x="-570373" y="2368590"/>
            <a:ext cx="181339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Mortalité spécifique (95% CI)</a:t>
            </a:r>
          </a:p>
        </p:txBody>
      </p:sp>
      <p:sp>
        <p:nvSpPr>
          <p:cNvPr id="108" name="ZoneTexte 107">
            <a:extLst>
              <a:ext uri="{FF2B5EF4-FFF2-40B4-BE49-F238E27FC236}">
                <a16:creationId xmlns:a16="http://schemas.microsoft.com/office/drawing/2014/main" id="{CB219869-0699-9840-A645-C4CABF1930FD}"/>
              </a:ext>
            </a:extLst>
          </p:cNvPr>
          <p:cNvSpPr txBox="1"/>
          <p:nvPr/>
        </p:nvSpPr>
        <p:spPr>
          <a:xfrm rot="16200000">
            <a:off x="2444414" y="2414309"/>
            <a:ext cx="181339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Mortalité spécifique (95% CI)</a:t>
            </a:r>
          </a:p>
        </p:txBody>
      </p:sp>
      <p:sp>
        <p:nvSpPr>
          <p:cNvPr id="109" name="ZoneTexte 108">
            <a:extLst>
              <a:ext uri="{FF2B5EF4-FFF2-40B4-BE49-F238E27FC236}">
                <a16:creationId xmlns:a16="http://schemas.microsoft.com/office/drawing/2014/main" id="{270AA9EB-CDF0-734A-9DF8-95FC371CAF5A}"/>
              </a:ext>
            </a:extLst>
          </p:cNvPr>
          <p:cNvSpPr txBox="1"/>
          <p:nvPr/>
        </p:nvSpPr>
        <p:spPr>
          <a:xfrm rot="16200000">
            <a:off x="5528094" y="2321611"/>
            <a:ext cx="1813392" cy="200055"/>
          </a:xfrm>
          <a:prstGeom prst="rect">
            <a:avLst/>
          </a:prstGeom>
          <a:noFill/>
        </p:spPr>
        <p:txBody>
          <a:bodyPr wrap="square" rtlCol="0">
            <a:spAutoFit/>
          </a:bodyPr>
          <a:lstStyle/>
          <a:p>
            <a:pPr algn="ctr">
              <a:defRPr/>
            </a:pPr>
            <a:r>
              <a:rPr lang="fr-FR" sz="700">
                <a:solidFill>
                  <a:srgbClr val="595959"/>
                </a:solidFill>
                <a:latin typeface="Arial" panose="020B0604020202020204" pitchFamily="34" charset="0"/>
                <a:cs typeface="Arial" panose="020B0604020202020204" pitchFamily="34" charset="0"/>
              </a:rPr>
              <a:t>Mortalité spécifique (95% CI)</a:t>
            </a:r>
          </a:p>
        </p:txBody>
      </p:sp>
      <p:sp>
        <p:nvSpPr>
          <p:cNvPr id="110" name="Text Box 4">
            <a:extLst>
              <a:ext uri="{FF2B5EF4-FFF2-40B4-BE49-F238E27FC236}">
                <a16:creationId xmlns:a16="http://schemas.microsoft.com/office/drawing/2014/main" id="{04F36F57-3B63-9549-AD0D-9963A8A7F664}"/>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Dodwell</a:t>
            </a:r>
            <a:r>
              <a:rPr lang="da-DK" sz="800" i="1">
                <a:solidFill>
                  <a:prstClr val="black">
                    <a:lumMod val="65000"/>
                    <a:lumOff val="35000"/>
                  </a:prstClr>
                </a:solidFill>
                <a:latin typeface="Arial"/>
                <a:ea typeface="+mn-ea"/>
                <a:cs typeface="Arial"/>
              </a:rPr>
              <a:t> D. et al., SABCS 2018, GS 4-02</a:t>
            </a:r>
          </a:p>
        </p:txBody>
      </p:sp>
    </p:spTree>
    <p:extLst>
      <p:ext uri="{BB962C8B-B14F-4D97-AF65-F5344CB8AC3E}">
        <p14:creationId xmlns:p14="http://schemas.microsoft.com/office/powerpoint/2010/main" val="422519271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Conclusion suite</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160</a:t>
            </a:fld>
            <a:endParaRPr lang="fr-FR"/>
          </a:p>
        </p:txBody>
      </p:sp>
      <p:sp>
        <p:nvSpPr>
          <p:cNvPr id="4" name="Espace réservé du contenu 3"/>
          <p:cNvSpPr>
            <a:spLocks noGrp="1"/>
          </p:cNvSpPr>
          <p:nvPr>
            <p:ph sz="quarter" idx="11"/>
          </p:nvPr>
        </p:nvSpPr>
        <p:spPr>
          <a:xfrm>
            <a:off x="546848" y="1455738"/>
            <a:ext cx="8195516" cy="3125787"/>
          </a:xfrm>
        </p:spPr>
        <p:txBody>
          <a:bodyPr>
            <a:noAutofit/>
          </a:bodyPr>
          <a:lstStyle/>
          <a:p>
            <a:r>
              <a:rPr lang="fr-FR" sz="1600" b="1"/>
              <a:t>Le cancer du sein métastatique évolue dans le temps</a:t>
            </a:r>
            <a:r>
              <a:rPr lang="fr-FR" sz="1600"/>
              <a:t> jusqu’à 63</a:t>
            </a:r>
            <a:r>
              <a:rPr lang="fr-FR" sz="1200"/>
              <a:t>%</a:t>
            </a:r>
            <a:r>
              <a:rPr lang="fr-FR" sz="1600"/>
              <a:t> des patients </a:t>
            </a:r>
            <a:br>
              <a:rPr lang="fr-FR" sz="1600"/>
            </a:br>
            <a:r>
              <a:rPr lang="fr-FR" sz="1600"/>
              <a:t>ont des altérations qui apparaissent au cours du temps. Plus le cancer est évolué, </a:t>
            </a:r>
            <a:br>
              <a:rPr lang="fr-FR" sz="1600"/>
            </a:br>
            <a:r>
              <a:rPr lang="fr-FR" sz="1600"/>
              <a:t>plus les anomalies sont importantes. </a:t>
            </a:r>
          </a:p>
          <a:p>
            <a:pPr>
              <a:spcBef>
                <a:spcPts val="600"/>
              </a:spcBef>
            </a:pPr>
            <a:r>
              <a:rPr lang="fr-FR" sz="1600" b="1"/>
              <a:t>Ces divergences à partir de la tumeur primaire pourraient avoir d’importantes implications cliniques</a:t>
            </a:r>
            <a:r>
              <a:rPr lang="fr-FR" sz="1600"/>
              <a:t>. Par exemple, les signatures HRD, BRCA pour les inhibiteurs de PARP, une plus forte charge mutationnelle pour l’immunothérapie, les mutations ERBB2 </a:t>
            </a:r>
            <a:r>
              <a:rPr lang="fr-FR" sz="1600" i="1"/>
              <a:t>etc…</a:t>
            </a:r>
          </a:p>
          <a:p>
            <a:pPr>
              <a:spcBef>
                <a:spcPts val="600"/>
              </a:spcBef>
            </a:pPr>
            <a:r>
              <a:rPr lang="fr-FR" sz="1600" b="1"/>
              <a:t>Ces données soulignent l’importance d’évaluer la tumeur au stade métastatique, et de continuer les évaluations dynamiques au cours de l’évolution de la maladie </a:t>
            </a:r>
            <a:r>
              <a:rPr lang="fr-FR" sz="1400" b="1"/>
              <a:t>(rôle des biopsies liquides ?). </a:t>
            </a:r>
            <a:endParaRPr lang="fr-FR" sz="1600" b="1"/>
          </a:p>
          <a:p>
            <a:pPr>
              <a:spcBef>
                <a:spcPts val="600"/>
              </a:spcBef>
            </a:pPr>
            <a:r>
              <a:rPr lang="fr-FR" sz="1600"/>
              <a:t>Toutes ces données n’ont pu être générées que </a:t>
            </a:r>
            <a:r>
              <a:rPr lang="fr-FR" sz="1600" b="1"/>
              <a:t>grâce à des collaborations internationales et les efforts doivent être continués</a:t>
            </a:r>
            <a:r>
              <a:rPr lang="fr-FR" sz="1600"/>
              <a:t>. </a:t>
            </a:r>
          </a:p>
          <a:p>
            <a:endParaRPr lang="fr-FR" sz="1600"/>
          </a:p>
        </p:txBody>
      </p:sp>
    </p:spTree>
    <p:extLst>
      <p:ext uri="{BB962C8B-B14F-4D97-AF65-F5344CB8AC3E}">
        <p14:creationId xmlns:p14="http://schemas.microsoft.com/office/powerpoint/2010/main" val="291175177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a:xfrm>
            <a:off x="550803" y="2535817"/>
            <a:ext cx="7772400" cy="736035"/>
          </a:xfrm>
        </p:spPr>
        <p:txBody>
          <a:bodyPr/>
          <a:lstStyle/>
          <a:p>
            <a:r>
              <a:rPr lang="fr-FR" sz="2400" dirty="0"/>
              <a:t>Identification des RH+ a risque de Rechute tardive</a:t>
            </a:r>
          </a:p>
        </p:txBody>
      </p:sp>
      <p:sp>
        <p:nvSpPr>
          <p:cNvPr id="3" name="Espace réservé du numéro de diapositive 2"/>
          <p:cNvSpPr>
            <a:spLocks noGrp="1"/>
          </p:cNvSpPr>
          <p:nvPr>
            <p:ph type="sldNum" sz="quarter" idx="4294967295"/>
          </p:nvPr>
        </p:nvSpPr>
        <p:spPr>
          <a:xfrm>
            <a:off x="7010400" y="4868863"/>
            <a:ext cx="2133600" cy="274637"/>
          </a:xfrm>
        </p:spPr>
        <p:txBody>
          <a:bodyPr/>
          <a:lstStyle/>
          <a:p>
            <a:fld id="{76861F4E-8E8E-E94F-821D-72AEE8E804B0}" type="slidenum">
              <a:rPr lang="fr-FR" smtClean="0"/>
              <a:pPr/>
              <a:t>161</a:t>
            </a:fld>
            <a:endParaRPr lang="fr-FR"/>
          </a:p>
        </p:txBody>
      </p:sp>
      <p:sp>
        <p:nvSpPr>
          <p:cNvPr id="8"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550803" y="3653269"/>
            <a:ext cx="7682781"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dirty="0">
                <a:solidFill>
                  <a:prstClr val="black">
                    <a:lumMod val="65000"/>
                    <a:lumOff val="35000"/>
                  </a:prstClr>
                </a:solidFill>
                <a:latin typeface="Arial"/>
                <a:cs typeface="Arial"/>
              </a:rPr>
              <a:t>Curtis C. et al., SABCS 2018, GS3-06</a:t>
            </a:r>
          </a:p>
        </p:txBody>
      </p:sp>
      <p:cxnSp>
        <p:nvCxnSpPr>
          <p:cNvPr id="9" name="Connecteur droit 8"/>
          <p:cNvCxnSpPr>
            <a:cxnSpLocks/>
          </p:cNvCxnSpPr>
          <p:nvPr/>
        </p:nvCxnSpPr>
        <p:spPr>
          <a:xfrm>
            <a:off x="4155233" y="3874144"/>
            <a:ext cx="395640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7414058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2694693" y="3363911"/>
            <a:ext cx="4221016" cy="1528401"/>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Rounded Rectangle 57"/>
          <p:cNvSpPr/>
          <p:nvPr/>
        </p:nvSpPr>
        <p:spPr>
          <a:xfrm>
            <a:off x="2867152" y="4661372"/>
            <a:ext cx="3977878" cy="169594"/>
          </a:xfrm>
          <a:prstGeom prst="roundRect">
            <a:avLst>
              <a:gd name="adj" fmla="val 7652"/>
            </a:avLst>
          </a:prstGeom>
          <a:solidFill>
            <a:srgbClr val="DCE6F2">
              <a:alpha val="10980"/>
            </a:srgb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srgbClr val="1F497D"/>
                </a:solidFill>
                <a:latin typeface="Arial" panose="020B0604020202020204" pitchFamily="34" charset="0"/>
                <a:cs typeface="Arial" panose="020B0604020202020204" pitchFamily="34" charset="0"/>
              </a:rPr>
              <a:t>Classifications des CSTN</a:t>
            </a:r>
            <a:endParaRPr lang="en-US" sz="1200">
              <a:solidFill>
                <a:srgbClr val="1F497D"/>
              </a:solidFill>
              <a:latin typeface="Arial" panose="020B0604020202020204" pitchFamily="34" charset="0"/>
              <a:cs typeface="Arial" panose="020B0604020202020204" pitchFamily="34" charset="0"/>
            </a:endParaRPr>
          </a:p>
        </p:txBody>
      </p:sp>
      <p:sp>
        <p:nvSpPr>
          <p:cNvPr id="6" name="Rounded Rectangle 13"/>
          <p:cNvSpPr/>
          <p:nvPr/>
        </p:nvSpPr>
        <p:spPr>
          <a:xfrm>
            <a:off x="633354" y="3596043"/>
            <a:ext cx="1861339" cy="621069"/>
          </a:xfrm>
          <a:prstGeom prst="roundRect">
            <a:avLst>
              <a:gd name="adj" fmla="val 943"/>
            </a:avLst>
          </a:prstGeom>
          <a:solidFill>
            <a:schemeClr val="accent5">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prstClr val="black"/>
                </a:solidFill>
                <a:latin typeface="Arial" panose="020B0604020202020204" pitchFamily="34" charset="0"/>
                <a:cs typeface="Arial" panose="020B0604020202020204" pitchFamily="34" charset="0"/>
              </a:rPr>
              <a:t>Clusters </a:t>
            </a:r>
            <a:r>
              <a:rPr lang="en-US" sz="1200" b="1" err="1">
                <a:solidFill>
                  <a:prstClr val="black"/>
                </a:solidFill>
                <a:latin typeface="Arial" panose="020B0604020202020204" pitchFamily="34" charset="0"/>
                <a:cs typeface="Arial" panose="020B0604020202020204" pitchFamily="34" charset="0"/>
              </a:rPr>
              <a:t>intégratifs</a:t>
            </a:r>
            <a:r>
              <a:rPr lang="en-US" sz="1200" b="1">
                <a:solidFill>
                  <a:prstClr val="black"/>
                </a:solidFill>
                <a:latin typeface="Arial" panose="020B0604020202020204" pitchFamily="34" charset="0"/>
                <a:cs typeface="Arial" panose="020B0604020202020204" pitchFamily="34" charset="0"/>
              </a:rPr>
              <a:t> </a:t>
            </a:r>
            <a:r>
              <a:rPr lang="en-US" sz="1200">
                <a:solidFill>
                  <a:prstClr val="black"/>
                </a:solidFill>
                <a:latin typeface="Arial" panose="020B0604020202020204" pitchFamily="34" charset="0"/>
                <a:cs typeface="Arial" panose="020B0604020202020204" pitchFamily="34" charset="0"/>
              </a:rPr>
              <a:t>(</a:t>
            </a:r>
            <a:r>
              <a:rPr lang="en-US" sz="1200" err="1">
                <a:solidFill>
                  <a:prstClr val="black"/>
                </a:solidFill>
                <a:latin typeface="Arial" panose="020B0604020202020204" pitchFamily="34" charset="0"/>
                <a:cs typeface="Arial" panose="020B0604020202020204" pitchFamily="34" charset="0"/>
              </a:rPr>
              <a:t>IntClust</a:t>
            </a:r>
            <a:r>
              <a:rPr lang="en-US" sz="1200">
                <a:solidFill>
                  <a:prstClr val="black"/>
                </a:solidFill>
                <a:latin typeface="Arial" panose="020B0604020202020204" pitchFamily="34" charset="0"/>
                <a:cs typeface="Arial" panose="020B0604020202020204" pitchFamily="34" charset="0"/>
              </a:rPr>
              <a:t>): </a:t>
            </a:r>
            <a:r>
              <a:rPr lang="en-US" sz="1200" b="1">
                <a:solidFill>
                  <a:prstClr val="black"/>
                </a:solidFill>
                <a:latin typeface="Arial" panose="020B0604020202020204" pitchFamily="34" charset="0"/>
                <a:cs typeface="Arial" panose="020B0604020202020204" pitchFamily="34" charset="0"/>
              </a:rPr>
              <a:t>1-10</a:t>
            </a:r>
          </a:p>
        </p:txBody>
      </p:sp>
      <p:sp>
        <p:nvSpPr>
          <p:cNvPr id="7" name="Rounded Rectangle 5"/>
          <p:cNvSpPr/>
          <p:nvPr/>
        </p:nvSpPr>
        <p:spPr>
          <a:xfrm>
            <a:off x="2863667" y="2182362"/>
            <a:ext cx="2382299" cy="648000"/>
          </a:xfrm>
          <a:prstGeom prst="roundRect">
            <a:avLst>
              <a:gd name="adj" fmla="val 2420"/>
            </a:avLst>
          </a:prstGeom>
          <a:solidFill>
            <a:schemeClr val="accent3">
              <a:lumMod val="20000"/>
              <a:lumOff val="80000"/>
            </a:schemeClr>
          </a:solidFill>
        </p:spPr>
        <p:style>
          <a:lnRef idx="2">
            <a:schemeClr val="accent2"/>
          </a:lnRef>
          <a:fillRef idx="1">
            <a:schemeClr val="lt1"/>
          </a:fillRef>
          <a:effectRef idx="0">
            <a:schemeClr val="accent2"/>
          </a:effectRef>
          <a:fontRef idx="minor">
            <a:schemeClr val="dk1"/>
          </a:fontRef>
        </p:style>
        <p:txBody>
          <a:bodyPr rtlCol="0" anchor="ctr"/>
          <a:lstStyle/>
          <a:p>
            <a:pPr algn="ctr"/>
            <a:r>
              <a:rPr lang="en-US" sz="1200" b="1" err="1">
                <a:solidFill>
                  <a:prstClr val="black"/>
                </a:solidFill>
                <a:latin typeface="Arial" panose="020B0604020202020204" pitchFamily="34" charset="0"/>
                <a:cs typeface="Arial" panose="020B0604020202020204" pitchFamily="34" charset="0"/>
              </a:rPr>
              <a:t>Données</a:t>
            </a:r>
            <a:r>
              <a:rPr lang="en-US" sz="1200" b="1">
                <a:solidFill>
                  <a:prstClr val="black"/>
                </a:solidFill>
                <a:latin typeface="Arial" panose="020B0604020202020204" pitchFamily="34" charset="0"/>
                <a:cs typeface="Arial" panose="020B0604020202020204" pitchFamily="34" charset="0"/>
              </a:rPr>
              <a:t> </a:t>
            </a:r>
            <a:r>
              <a:rPr lang="en-US" sz="1200" b="1" err="1">
                <a:solidFill>
                  <a:prstClr val="black"/>
                </a:solidFill>
                <a:latin typeface="Arial" panose="020B0604020202020204" pitchFamily="34" charset="0"/>
                <a:cs typeface="Arial" panose="020B0604020202020204" pitchFamily="34" charset="0"/>
              </a:rPr>
              <a:t>transcriptomiques</a:t>
            </a:r>
            <a:endParaRPr lang="en-US" sz="1200" b="1">
              <a:solidFill>
                <a:prstClr val="black"/>
              </a:solidFill>
              <a:latin typeface="Arial" panose="020B0604020202020204" pitchFamily="34" charset="0"/>
              <a:cs typeface="Arial" panose="020B0604020202020204" pitchFamily="34" charset="0"/>
            </a:endParaRPr>
          </a:p>
          <a:p>
            <a:pPr algn="ctr"/>
            <a:r>
              <a:rPr lang="en-US" sz="1200">
                <a:solidFill>
                  <a:prstClr val="black"/>
                </a:solidFill>
                <a:latin typeface="Arial" panose="020B0604020202020204" pitchFamily="34" charset="0"/>
                <a:cs typeface="Arial" panose="020B0604020202020204" pitchFamily="34" charset="0"/>
              </a:rPr>
              <a:t>(RNA sequencing)</a:t>
            </a:r>
          </a:p>
        </p:txBody>
      </p:sp>
      <p:sp>
        <p:nvSpPr>
          <p:cNvPr id="8" name="Rounded Rectangle 4"/>
          <p:cNvSpPr/>
          <p:nvPr/>
        </p:nvSpPr>
        <p:spPr>
          <a:xfrm>
            <a:off x="591833" y="2182362"/>
            <a:ext cx="2102860" cy="648000"/>
          </a:xfrm>
          <a:prstGeom prst="roundRect">
            <a:avLst>
              <a:gd name="adj" fmla="val 0"/>
            </a:avLst>
          </a:prstGeom>
          <a:solidFill>
            <a:schemeClr val="accent3">
              <a:lumMod val="20000"/>
              <a:lumOff val="80000"/>
            </a:schemeClr>
          </a:solidFill>
        </p:spPr>
        <p:style>
          <a:lnRef idx="2">
            <a:schemeClr val="accent2"/>
          </a:lnRef>
          <a:fillRef idx="1">
            <a:schemeClr val="lt1"/>
          </a:fillRef>
          <a:effectRef idx="0">
            <a:schemeClr val="accent2"/>
          </a:effectRef>
          <a:fontRef idx="minor">
            <a:schemeClr val="dk1"/>
          </a:fontRef>
        </p:style>
        <p:txBody>
          <a:bodyPr rtlCol="0" anchor="ctr"/>
          <a:lstStyle/>
          <a:p>
            <a:pPr algn="ctr"/>
            <a:r>
              <a:rPr lang="en-US" sz="1200" b="1" err="1">
                <a:solidFill>
                  <a:prstClr val="black"/>
                </a:solidFill>
                <a:latin typeface="Arial" panose="020B0604020202020204" pitchFamily="34" charset="0"/>
                <a:cs typeface="Arial" panose="020B0604020202020204" pitchFamily="34" charset="0"/>
              </a:rPr>
              <a:t>Données</a:t>
            </a:r>
            <a:r>
              <a:rPr lang="en-US" sz="1200" b="1">
                <a:solidFill>
                  <a:prstClr val="black"/>
                </a:solidFill>
                <a:latin typeface="Arial" panose="020B0604020202020204" pitchFamily="34" charset="0"/>
                <a:cs typeface="Arial" panose="020B0604020202020204" pitchFamily="34" charset="0"/>
              </a:rPr>
              <a:t> </a:t>
            </a:r>
            <a:r>
              <a:rPr lang="en-US" sz="1200" b="1" err="1">
                <a:solidFill>
                  <a:prstClr val="black"/>
                </a:solidFill>
                <a:latin typeface="Arial" panose="020B0604020202020204" pitchFamily="34" charset="0"/>
                <a:cs typeface="Arial" panose="020B0604020202020204" pitchFamily="34" charset="0"/>
              </a:rPr>
              <a:t>génomiques</a:t>
            </a:r>
            <a:r>
              <a:rPr lang="en-US" sz="1200" b="1">
                <a:solidFill>
                  <a:prstClr val="black"/>
                </a:solidFill>
                <a:latin typeface="Arial" panose="020B0604020202020204" pitchFamily="34" charset="0"/>
                <a:cs typeface="Arial" panose="020B0604020202020204" pitchFamily="34" charset="0"/>
              </a:rPr>
              <a:t> </a:t>
            </a:r>
          </a:p>
          <a:p>
            <a:pPr algn="ctr"/>
            <a:r>
              <a:rPr lang="en-US" sz="1200">
                <a:solidFill>
                  <a:prstClr val="black"/>
                </a:solidFill>
                <a:latin typeface="Arial" panose="020B0604020202020204" pitchFamily="34" charset="0"/>
                <a:cs typeface="Arial" panose="020B0604020202020204" pitchFamily="34" charset="0"/>
              </a:rPr>
              <a:t>(DNA sequencing)</a:t>
            </a:r>
          </a:p>
        </p:txBody>
      </p:sp>
      <p:sp>
        <p:nvSpPr>
          <p:cNvPr id="9" name="Rounded Rectangle 3"/>
          <p:cNvSpPr/>
          <p:nvPr/>
        </p:nvSpPr>
        <p:spPr>
          <a:xfrm>
            <a:off x="1486324" y="1300706"/>
            <a:ext cx="2463170" cy="532817"/>
          </a:xfrm>
          <a:prstGeom prst="roundRect">
            <a:avLst>
              <a:gd name="adj" fmla="val 0"/>
            </a:avLst>
          </a:prstGeom>
          <a:solidFill>
            <a:schemeClr val="accent3">
              <a:lumMod val="20000"/>
              <a:lumOff val="80000"/>
            </a:schemeClr>
          </a:solidFill>
        </p:spPr>
        <p:style>
          <a:lnRef idx="2">
            <a:schemeClr val="accent2"/>
          </a:lnRef>
          <a:fillRef idx="1">
            <a:schemeClr val="lt1"/>
          </a:fillRef>
          <a:effectRef idx="0">
            <a:schemeClr val="accent2"/>
          </a:effectRef>
          <a:fontRef idx="minor">
            <a:schemeClr val="dk1"/>
          </a:fontRef>
        </p:style>
        <p:txBody>
          <a:bodyPr rtlCol="0" anchor="ctr"/>
          <a:lstStyle/>
          <a:p>
            <a:pPr algn="ctr"/>
            <a:r>
              <a:rPr lang="en-US" sz="1200" b="1" err="1">
                <a:solidFill>
                  <a:prstClr val="black"/>
                </a:solidFill>
                <a:latin typeface="Arial" panose="020B0604020202020204" pitchFamily="34" charset="0"/>
                <a:cs typeface="Arial" panose="020B0604020202020204" pitchFamily="34" charset="0"/>
              </a:rPr>
              <a:t>Immunohistochimie</a:t>
            </a:r>
            <a:endParaRPr lang="en-US" sz="1200" b="1">
              <a:solidFill>
                <a:prstClr val="black"/>
              </a:solidFill>
              <a:latin typeface="Arial" panose="020B0604020202020204" pitchFamily="34" charset="0"/>
              <a:cs typeface="Arial" panose="020B0604020202020204" pitchFamily="34" charset="0"/>
            </a:endParaRPr>
          </a:p>
          <a:p>
            <a:pPr algn="ctr"/>
            <a:r>
              <a:rPr lang="en-US" sz="1200">
                <a:solidFill>
                  <a:prstClr val="black"/>
                </a:solidFill>
                <a:latin typeface="Arial" panose="020B0604020202020204" pitchFamily="34" charset="0"/>
                <a:cs typeface="Arial" panose="020B0604020202020204" pitchFamily="34" charset="0"/>
              </a:rPr>
              <a:t>(ER, </a:t>
            </a:r>
            <a:r>
              <a:rPr lang="en-US" sz="1200" err="1">
                <a:solidFill>
                  <a:prstClr val="black"/>
                </a:solidFill>
                <a:latin typeface="Arial" panose="020B0604020202020204" pitchFamily="34" charset="0"/>
                <a:cs typeface="Arial" panose="020B0604020202020204" pitchFamily="34" charset="0"/>
              </a:rPr>
              <a:t>PgR</a:t>
            </a:r>
            <a:r>
              <a:rPr lang="en-US" sz="1200">
                <a:solidFill>
                  <a:prstClr val="black"/>
                </a:solidFill>
                <a:latin typeface="Arial" panose="020B0604020202020204" pitchFamily="34" charset="0"/>
                <a:cs typeface="Arial" panose="020B0604020202020204" pitchFamily="34" charset="0"/>
              </a:rPr>
              <a:t>, HER2, Ki67)</a:t>
            </a:r>
          </a:p>
        </p:txBody>
      </p:sp>
      <p:cxnSp>
        <p:nvCxnSpPr>
          <p:cNvPr id="10" name="Straight Arrow Connector 34"/>
          <p:cNvCxnSpPr>
            <a:stCxn id="9" idx="3"/>
          </p:cNvCxnSpPr>
          <p:nvPr/>
        </p:nvCxnSpPr>
        <p:spPr>
          <a:xfrm>
            <a:off x="3949494" y="1567115"/>
            <a:ext cx="567476"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 name="Rounded Rectangle 35"/>
          <p:cNvSpPr/>
          <p:nvPr/>
        </p:nvSpPr>
        <p:spPr>
          <a:xfrm>
            <a:off x="4516970" y="1256580"/>
            <a:ext cx="1512168" cy="621069"/>
          </a:xfrm>
          <a:prstGeom prst="roundRect">
            <a:avLst>
              <a:gd name="adj" fmla="val 0"/>
            </a:avLst>
          </a:prstGeom>
          <a:solidFill>
            <a:schemeClr val="accent5">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prstClr val="black"/>
                </a:solidFill>
                <a:latin typeface="Arial" panose="020B0604020202020204" pitchFamily="34" charset="0"/>
                <a:cs typeface="Arial" panose="020B0604020202020204" pitchFamily="34" charset="0"/>
              </a:rPr>
              <a:t>Sous types </a:t>
            </a:r>
            <a:r>
              <a:rPr lang="en-US" sz="1200" b="1" err="1">
                <a:solidFill>
                  <a:prstClr val="black"/>
                </a:solidFill>
                <a:latin typeface="Arial" panose="020B0604020202020204" pitchFamily="34" charset="0"/>
                <a:cs typeface="Arial" panose="020B0604020202020204" pitchFamily="34" charset="0"/>
              </a:rPr>
              <a:t>intrinsèques</a:t>
            </a:r>
            <a:r>
              <a:rPr lang="en-US" sz="1200" b="1">
                <a:solidFill>
                  <a:prstClr val="black"/>
                </a:solidFill>
                <a:latin typeface="Arial" panose="020B0604020202020204" pitchFamily="34" charset="0"/>
                <a:cs typeface="Arial" panose="020B0604020202020204" pitchFamily="34" charset="0"/>
              </a:rPr>
              <a:t> </a:t>
            </a:r>
            <a:r>
              <a:rPr lang="en-US" sz="1200" b="1" err="1">
                <a:solidFill>
                  <a:prstClr val="black"/>
                </a:solidFill>
                <a:latin typeface="Arial" panose="020B0604020202020204" pitchFamily="34" charset="0"/>
                <a:cs typeface="Arial" panose="020B0604020202020204" pitchFamily="34" charset="0"/>
              </a:rPr>
              <a:t>déifinis</a:t>
            </a:r>
            <a:r>
              <a:rPr lang="en-US" sz="1200" b="1">
                <a:solidFill>
                  <a:prstClr val="black"/>
                </a:solidFill>
                <a:latin typeface="Arial" panose="020B0604020202020204" pitchFamily="34" charset="0"/>
                <a:cs typeface="Arial" panose="020B0604020202020204" pitchFamily="34" charset="0"/>
              </a:rPr>
              <a:t> par IHC</a:t>
            </a:r>
            <a:endParaRPr lang="en-US" sz="1200">
              <a:solidFill>
                <a:prstClr val="black"/>
              </a:solidFill>
              <a:latin typeface="Arial" panose="020B0604020202020204" pitchFamily="34" charset="0"/>
              <a:cs typeface="Arial" panose="020B0604020202020204" pitchFamily="34" charset="0"/>
            </a:endParaRPr>
          </a:p>
        </p:txBody>
      </p:sp>
      <p:sp>
        <p:nvSpPr>
          <p:cNvPr id="13" name="TextBox 37"/>
          <p:cNvSpPr txBox="1"/>
          <p:nvPr/>
        </p:nvSpPr>
        <p:spPr>
          <a:xfrm>
            <a:off x="6232000" y="1167763"/>
            <a:ext cx="2538282" cy="759182"/>
          </a:xfrm>
          <a:prstGeom prst="rect">
            <a:avLst/>
          </a:prstGeom>
          <a:noFill/>
        </p:spPr>
        <p:txBody>
          <a:bodyPr wrap="square" rtlCol="0">
            <a:spAutoFit/>
          </a:bodyPr>
          <a:lstStyle/>
          <a:p>
            <a:pPr>
              <a:lnSpc>
                <a:spcPts val="1300"/>
              </a:lnSpc>
            </a:pPr>
            <a:r>
              <a:rPr lang="en-US" sz="1200">
                <a:solidFill>
                  <a:prstClr val="black"/>
                </a:solidFill>
                <a:latin typeface="Arial" panose="020B0604020202020204" pitchFamily="34" charset="0"/>
                <a:cs typeface="Arial" panose="020B0604020202020204" pitchFamily="34" charset="0"/>
              </a:rPr>
              <a:t>Luminal A-like</a:t>
            </a:r>
          </a:p>
          <a:p>
            <a:pPr>
              <a:lnSpc>
                <a:spcPts val="1300"/>
              </a:lnSpc>
            </a:pPr>
            <a:r>
              <a:rPr lang="en-US" sz="1200">
                <a:solidFill>
                  <a:prstClr val="black"/>
                </a:solidFill>
                <a:latin typeface="Arial" panose="020B0604020202020204" pitchFamily="34" charset="0"/>
                <a:cs typeface="Arial" panose="020B0604020202020204" pitchFamily="34" charset="0"/>
              </a:rPr>
              <a:t>Luminal B-like (HER2- and HER+)</a:t>
            </a:r>
          </a:p>
          <a:p>
            <a:pPr>
              <a:lnSpc>
                <a:spcPts val="1300"/>
              </a:lnSpc>
            </a:pPr>
            <a:r>
              <a:rPr lang="en-US" sz="1200">
                <a:solidFill>
                  <a:prstClr val="black"/>
                </a:solidFill>
                <a:latin typeface="Arial" panose="020B0604020202020204" pitchFamily="34" charset="0"/>
                <a:cs typeface="Arial" panose="020B0604020202020204" pitchFamily="34" charset="0"/>
              </a:rPr>
              <a:t>HER2 positive (non-luminal)</a:t>
            </a:r>
          </a:p>
          <a:p>
            <a:pPr>
              <a:lnSpc>
                <a:spcPts val="1300"/>
              </a:lnSpc>
            </a:pPr>
            <a:r>
              <a:rPr lang="en-US" sz="1200">
                <a:solidFill>
                  <a:prstClr val="black"/>
                </a:solidFill>
                <a:latin typeface="Arial" panose="020B0604020202020204" pitchFamily="34" charset="0"/>
                <a:cs typeface="Arial" panose="020B0604020202020204" pitchFamily="34" charset="0"/>
              </a:rPr>
              <a:t>Triple negative</a:t>
            </a:r>
          </a:p>
        </p:txBody>
      </p:sp>
      <p:cxnSp>
        <p:nvCxnSpPr>
          <p:cNvPr id="14" name="Straight Arrow Connector 40"/>
          <p:cNvCxnSpPr/>
          <p:nvPr/>
        </p:nvCxnSpPr>
        <p:spPr>
          <a:xfrm>
            <a:off x="5245966" y="2492898"/>
            <a:ext cx="337351"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 name="Rounded Rectangle 41"/>
          <p:cNvSpPr/>
          <p:nvPr/>
        </p:nvSpPr>
        <p:spPr>
          <a:xfrm>
            <a:off x="5601814" y="2182362"/>
            <a:ext cx="1669460" cy="648000"/>
          </a:xfrm>
          <a:prstGeom prst="roundRect">
            <a:avLst>
              <a:gd name="adj" fmla="val 0"/>
            </a:avLst>
          </a:prstGeom>
          <a:solidFill>
            <a:schemeClr val="accent5">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prstClr val="black"/>
                </a:solidFill>
                <a:latin typeface="Arial" panose="020B0604020202020204" pitchFamily="34" charset="0"/>
                <a:cs typeface="Arial" panose="020B0604020202020204" pitchFamily="34" charset="0"/>
              </a:rPr>
              <a:t>Sous-types </a:t>
            </a:r>
            <a:r>
              <a:rPr lang="en-US" sz="1200" b="1" err="1">
                <a:solidFill>
                  <a:prstClr val="black"/>
                </a:solidFill>
                <a:latin typeface="Arial" panose="020B0604020202020204" pitchFamily="34" charset="0"/>
                <a:cs typeface="Arial" panose="020B0604020202020204" pitchFamily="34" charset="0"/>
              </a:rPr>
              <a:t>classif</a:t>
            </a:r>
            <a:r>
              <a:rPr lang="en-US" sz="1200" b="1">
                <a:solidFill>
                  <a:prstClr val="black"/>
                </a:solidFill>
                <a:latin typeface="Arial" panose="020B0604020202020204" pitchFamily="34" charset="0"/>
                <a:cs typeface="Arial" panose="020B0604020202020204" pitchFamily="34" charset="0"/>
              </a:rPr>
              <a:t> </a:t>
            </a:r>
            <a:r>
              <a:rPr lang="en-US" sz="1200" b="1" err="1">
                <a:solidFill>
                  <a:prstClr val="black"/>
                </a:solidFill>
                <a:latin typeface="Arial" panose="020B0604020202020204" pitchFamily="34" charset="0"/>
                <a:cs typeface="Arial" panose="020B0604020202020204" pitchFamily="34" charset="0"/>
              </a:rPr>
              <a:t>intrinsèque</a:t>
            </a:r>
            <a:endParaRPr lang="en-US" sz="1200" b="1">
              <a:solidFill>
                <a:prstClr val="black"/>
              </a:solidFill>
              <a:latin typeface="Arial" panose="020B0604020202020204" pitchFamily="34" charset="0"/>
              <a:cs typeface="Arial" panose="020B0604020202020204" pitchFamily="34" charset="0"/>
            </a:endParaRPr>
          </a:p>
          <a:p>
            <a:pPr algn="ctr"/>
            <a:r>
              <a:rPr lang="en-US" sz="1200">
                <a:solidFill>
                  <a:prstClr val="black"/>
                </a:solidFill>
                <a:latin typeface="Arial" panose="020B0604020202020204" pitchFamily="34" charset="0"/>
                <a:cs typeface="Arial" panose="020B0604020202020204" pitchFamily="34" charset="0"/>
              </a:rPr>
              <a:t>(PAM50)</a:t>
            </a:r>
          </a:p>
        </p:txBody>
      </p:sp>
      <p:sp>
        <p:nvSpPr>
          <p:cNvPr id="17" name="TextBox 43"/>
          <p:cNvSpPr txBox="1"/>
          <p:nvPr/>
        </p:nvSpPr>
        <p:spPr>
          <a:xfrm>
            <a:off x="7541305" y="2033561"/>
            <a:ext cx="1566175" cy="1092607"/>
          </a:xfrm>
          <a:prstGeom prst="rect">
            <a:avLst/>
          </a:prstGeom>
          <a:noFill/>
        </p:spPr>
        <p:txBody>
          <a:bodyPr wrap="square" rtlCol="0">
            <a:spAutoFit/>
          </a:bodyPr>
          <a:lstStyle/>
          <a:p>
            <a:pPr>
              <a:lnSpc>
                <a:spcPts val="1300"/>
              </a:lnSpc>
            </a:pPr>
            <a:r>
              <a:rPr lang="en-US" sz="1200">
                <a:solidFill>
                  <a:prstClr val="black"/>
                </a:solidFill>
                <a:latin typeface="Arial" panose="020B0604020202020204" pitchFamily="34" charset="0"/>
                <a:cs typeface="Arial" panose="020B0604020202020204" pitchFamily="34" charset="0"/>
              </a:rPr>
              <a:t>Luminal A</a:t>
            </a:r>
          </a:p>
          <a:p>
            <a:pPr>
              <a:lnSpc>
                <a:spcPts val="1300"/>
              </a:lnSpc>
            </a:pPr>
            <a:r>
              <a:rPr lang="en-US" sz="1200">
                <a:solidFill>
                  <a:prstClr val="black"/>
                </a:solidFill>
                <a:latin typeface="Arial" panose="020B0604020202020204" pitchFamily="34" charset="0"/>
                <a:cs typeface="Arial" panose="020B0604020202020204" pitchFamily="34" charset="0"/>
              </a:rPr>
              <a:t>Luminal B</a:t>
            </a:r>
          </a:p>
          <a:p>
            <a:pPr>
              <a:lnSpc>
                <a:spcPts val="1300"/>
              </a:lnSpc>
            </a:pPr>
            <a:r>
              <a:rPr lang="en-US" sz="1200">
                <a:solidFill>
                  <a:prstClr val="black"/>
                </a:solidFill>
                <a:latin typeface="Arial" panose="020B0604020202020204" pitchFamily="34" charset="0"/>
                <a:cs typeface="Arial" panose="020B0604020202020204" pitchFamily="34" charset="0"/>
              </a:rPr>
              <a:t>HER2-enrichie</a:t>
            </a:r>
          </a:p>
          <a:p>
            <a:pPr>
              <a:lnSpc>
                <a:spcPts val="1300"/>
              </a:lnSpc>
            </a:pPr>
            <a:r>
              <a:rPr lang="en-US" sz="1200">
                <a:solidFill>
                  <a:prstClr val="black"/>
                </a:solidFill>
                <a:latin typeface="Arial" panose="020B0604020202020204" pitchFamily="34" charset="0"/>
                <a:cs typeface="Arial" panose="020B0604020202020204" pitchFamily="34" charset="0"/>
              </a:rPr>
              <a:t>Basal-like</a:t>
            </a:r>
          </a:p>
          <a:p>
            <a:pPr>
              <a:lnSpc>
                <a:spcPts val="1300"/>
              </a:lnSpc>
            </a:pPr>
            <a:r>
              <a:rPr lang="en-US" sz="1200" i="1" err="1">
                <a:solidFill>
                  <a:prstClr val="black"/>
                </a:solidFill>
                <a:latin typeface="Arial" panose="020B0604020202020204" pitchFamily="34" charset="0"/>
                <a:cs typeface="Arial" panose="020B0604020202020204" pitchFamily="34" charset="0"/>
              </a:rPr>
              <a:t>Claudin</a:t>
            </a:r>
            <a:r>
              <a:rPr lang="en-US" sz="1200" i="1">
                <a:solidFill>
                  <a:prstClr val="black"/>
                </a:solidFill>
                <a:latin typeface="Arial" panose="020B0604020202020204" pitchFamily="34" charset="0"/>
                <a:cs typeface="Arial" panose="020B0604020202020204" pitchFamily="34" charset="0"/>
              </a:rPr>
              <a:t>-low*</a:t>
            </a:r>
          </a:p>
          <a:p>
            <a:pPr>
              <a:lnSpc>
                <a:spcPts val="1300"/>
              </a:lnSpc>
            </a:pPr>
            <a:r>
              <a:rPr lang="en-US" sz="1200" i="1">
                <a:solidFill>
                  <a:prstClr val="black"/>
                </a:solidFill>
                <a:latin typeface="Arial" panose="020B0604020202020204" pitchFamily="34" charset="0"/>
                <a:cs typeface="Arial" panose="020B0604020202020204" pitchFamily="34" charset="0"/>
              </a:rPr>
              <a:t>Normal-like*</a:t>
            </a:r>
          </a:p>
        </p:txBody>
      </p:sp>
      <p:graphicFrame>
        <p:nvGraphicFramePr>
          <p:cNvPr id="18" name="Table 69"/>
          <p:cNvGraphicFramePr>
            <a:graphicFrameLocks noGrp="1"/>
          </p:cNvGraphicFramePr>
          <p:nvPr>
            <p:extLst/>
          </p:nvPr>
        </p:nvGraphicFramePr>
        <p:xfrm>
          <a:off x="3831341" y="3546014"/>
          <a:ext cx="1414626" cy="944880"/>
        </p:xfrm>
        <a:graphic>
          <a:graphicData uri="http://schemas.openxmlformats.org/drawingml/2006/table">
            <a:tbl>
              <a:tblPr firstRow="1" bandRow="1">
                <a:tableStyleId>{2D5ABB26-0587-4C30-8999-92F81FD0307C}</a:tableStyleId>
              </a:tblPr>
              <a:tblGrid>
                <a:gridCol w="707313">
                  <a:extLst>
                    <a:ext uri="{9D8B030D-6E8A-4147-A177-3AD203B41FA5}">
                      <a16:colId xmlns:a16="http://schemas.microsoft.com/office/drawing/2014/main" val="20000"/>
                    </a:ext>
                  </a:extLst>
                </a:gridCol>
                <a:gridCol w="707313">
                  <a:extLst>
                    <a:ext uri="{9D8B030D-6E8A-4147-A177-3AD203B41FA5}">
                      <a16:colId xmlns:a16="http://schemas.microsoft.com/office/drawing/2014/main" val="20001"/>
                    </a:ext>
                  </a:extLst>
                </a:gridCol>
              </a:tblGrid>
              <a:tr h="204049">
                <a:tc>
                  <a:txBody>
                    <a:bodyPr/>
                    <a:lstStyle/>
                    <a:p>
                      <a:pPr algn="ctr"/>
                      <a:r>
                        <a:rPr lang="en-US" sz="1100" b="0">
                          <a:solidFill>
                            <a:schemeClr val="bg2"/>
                          </a:solidFill>
                          <a:latin typeface="Arial" panose="020B0604020202020204" pitchFamily="34" charset="0"/>
                          <a:cs typeface="Arial" panose="020B0604020202020204" pitchFamily="34" charset="0"/>
                        </a:rPr>
                        <a:t>BLIS</a:t>
                      </a:r>
                    </a:p>
                  </a:txBody>
                  <a:tcPr marL="68580" marR="68580" marT="34290" marB="34290"/>
                </a:tc>
                <a:tc>
                  <a:txBody>
                    <a:bodyPr/>
                    <a:lstStyle/>
                    <a:p>
                      <a:pPr algn="ctr"/>
                      <a:r>
                        <a:rPr lang="en-US" sz="1100" b="0">
                          <a:solidFill>
                            <a:schemeClr val="bg2"/>
                          </a:solidFill>
                          <a:latin typeface="Arial" panose="020B0604020202020204" pitchFamily="34" charset="0"/>
                          <a:cs typeface="Arial" panose="020B0604020202020204" pitchFamily="34" charset="0"/>
                        </a:rPr>
                        <a:t>BL1</a:t>
                      </a:r>
                    </a:p>
                  </a:txBody>
                  <a:tcPr marL="68580" marR="68580" marT="34290" marB="34290"/>
                </a:tc>
                <a:extLst>
                  <a:ext uri="{0D108BD9-81ED-4DB2-BD59-A6C34878D82A}">
                    <a16:rowId xmlns:a16="http://schemas.microsoft.com/office/drawing/2014/main" val="10000"/>
                  </a:ext>
                </a:extLst>
              </a:tr>
              <a:tr h="204049">
                <a:tc>
                  <a:txBody>
                    <a:bodyPr/>
                    <a:lstStyle/>
                    <a:p>
                      <a:pPr algn="ctr"/>
                      <a:r>
                        <a:rPr lang="en-US" sz="1100" b="0">
                          <a:solidFill>
                            <a:schemeClr val="bg2"/>
                          </a:solidFill>
                          <a:latin typeface="Arial" panose="020B0604020202020204" pitchFamily="34" charset="0"/>
                          <a:cs typeface="Arial" panose="020B0604020202020204" pitchFamily="34" charset="0"/>
                        </a:rPr>
                        <a:t>BLIA</a:t>
                      </a:r>
                    </a:p>
                  </a:txBody>
                  <a:tcPr marL="68580" marR="68580" marT="34290" marB="34290"/>
                </a:tc>
                <a:tc>
                  <a:txBody>
                    <a:bodyPr/>
                    <a:lstStyle/>
                    <a:p>
                      <a:pPr algn="ctr"/>
                      <a:r>
                        <a:rPr lang="en-US" sz="1100" b="0">
                          <a:solidFill>
                            <a:schemeClr val="bg2"/>
                          </a:solidFill>
                          <a:latin typeface="Arial" panose="020B0604020202020204" pitchFamily="34" charset="0"/>
                          <a:cs typeface="Arial" panose="020B0604020202020204" pitchFamily="34" charset="0"/>
                        </a:rPr>
                        <a:t>BL2</a:t>
                      </a:r>
                    </a:p>
                  </a:txBody>
                  <a:tcPr marL="68580" marR="68580" marT="34290" marB="34290"/>
                </a:tc>
                <a:extLst>
                  <a:ext uri="{0D108BD9-81ED-4DB2-BD59-A6C34878D82A}">
                    <a16:rowId xmlns:a16="http://schemas.microsoft.com/office/drawing/2014/main" val="10001"/>
                  </a:ext>
                </a:extLst>
              </a:tr>
              <a:tr h="204049">
                <a:tc gridSpan="2">
                  <a:txBody>
                    <a:bodyPr/>
                    <a:lstStyle/>
                    <a:p>
                      <a:pPr algn="ctr"/>
                      <a:r>
                        <a:rPr lang="en-US" sz="1100" b="0">
                          <a:solidFill>
                            <a:schemeClr val="bg2"/>
                          </a:solidFill>
                          <a:latin typeface="Arial" panose="020B0604020202020204" pitchFamily="34" charset="0"/>
                          <a:cs typeface="Arial" panose="020B0604020202020204" pitchFamily="34" charset="0"/>
                        </a:rPr>
                        <a:t>Mesenchymal</a:t>
                      </a:r>
                    </a:p>
                  </a:txBody>
                  <a:tcPr marL="68580" marR="68580" marT="34290" marB="34290"/>
                </a:tc>
                <a:tc hMerge="1">
                  <a:txBody>
                    <a:bodyPr/>
                    <a:lstStyle/>
                    <a:p>
                      <a:endParaRPr lang="en-US" dirty="0"/>
                    </a:p>
                  </a:txBody>
                  <a:tcPr/>
                </a:tc>
                <a:extLst>
                  <a:ext uri="{0D108BD9-81ED-4DB2-BD59-A6C34878D82A}">
                    <a16:rowId xmlns:a16="http://schemas.microsoft.com/office/drawing/2014/main" val="10002"/>
                  </a:ext>
                </a:extLst>
              </a:tr>
              <a:tr h="204049">
                <a:tc gridSpan="2">
                  <a:txBody>
                    <a:bodyPr/>
                    <a:lstStyle/>
                    <a:p>
                      <a:pPr algn="ctr"/>
                      <a:r>
                        <a:rPr lang="en-US" sz="1100" b="0">
                          <a:solidFill>
                            <a:schemeClr val="bg2"/>
                          </a:solidFill>
                          <a:latin typeface="Arial" panose="020B0604020202020204" pitchFamily="34" charset="0"/>
                          <a:cs typeface="Arial" panose="020B0604020202020204" pitchFamily="34" charset="0"/>
                        </a:rPr>
                        <a:t>LAR</a:t>
                      </a:r>
                    </a:p>
                  </a:txBody>
                  <a:tcPr marL="68580" marR="68580" marT="34290" marB="34290"/>
                </a:tc>
                <a:tc hMerge="1">
                  <a:txBody>
                    <a:bodyPr/>
                    <a:lstStyle/>
                    <a:p>
                      <a:endParaRPr lang="en-US" dirty="0"/>
                    </a:p>
                  </a:txBody>
                  <a:tcPr/>
                </a:tc>
                <a:extLst>
                  <a:ext uri="{0D108BD9-81ED-4DB2-BD59-A6C34878D82A}">
                    <a16:rowId xmlns:a16="http://schemas.microsoft.com/office/drawing/2014/main" val="10003"/>
                  </a:ext>
                </a:extLst>
              </a:tr>
            </a:tbl>
          </a:graphicData>
        </a:graphic>
      </p:graphicFrame>
      <p:sp>
        <p:nvSpPr>
          <p:cNvPr id="20" name="Rounded Rectangle 75"/>
          <p:cNvSpPr/>
          <p:nvPr/>
        </p:nvSpPr>
        <p:spPr>
          <a:xfrm>
            <a:off x="5423519" y="3713117"/>
            <a:ext cx="1341270" cy="504713"/>
          </a:xfrm>
          <a:prstGeom prst="roundRect">
            <a:avLst>
              <a:gd name="adj" fmla="val 0"/>
            </a:avLst>
          </a:prstGeom>
          <a:solidFill>
            <a:schemeClr val="accent5">
              <a:lumMod val="20000"/>
              <a:lumOff val="80000"/>
            </a:schemeClr>
          </a:solidFill>
          <a:ln w="9525"/>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prstClr val="black"/>
                </a:solidFill>
                <a:latin typeface="Arial" panose="020B0604020202020204" pitchFamily="34" charset="0"/>
                <a:cs typeface="Arial" panose="020B0604020202020204" pitchFamily="34" charset="0"/>
              </a:rPr>
              <a:t>TNBCtype-4</a:t>
            </a:r>
          </a:p>
          <a:p>
            <a:pPr algn="ctr"/>
            <a:r>
              <a:rPr lang="en-US" sz="1200" i="1">
                <a:solidFill>
                  <a:prstClr val="black"/>
                </a:solidFill>
                <a:latin typeface="Arial" panose="020B0604020202020204" pitchFamily="34" charset="0"/>
                <a:cs typeface="Arial" panose="020B0604020202020204" pitchFamily="34" charset="0"/>
              </a:rPr>
              <a:t>(Lehman et al.)</a:t>
            </a:r>
          </a:p>
        </p:txBody>
      </p:sp>
      <p:sp>
        <p:nvSpPr>
          <p:cNvPr id="21" name="Rounded Rectangle 85"/>
          <p:cNvSpPr/>
          <p:nvPr/>
        </p:nvSpPr>
        <p:spPr>
          <a:xfrm>
            <a:off x="2863667" y="3713117"/>
            <a:ext cx="843213" cy="504000"/>
          </a:xfrm>
          <a:prstGeom prst="roundRect">
            <a:avLst>
              <a:gd name="adj" fmla="val 0"/>
            </a:avLst>
          </a:prstGeom>
          <a:solidFill>
            <a:schemeClr val="accent5">
              <a:lumMod val="20000"/>
              <a:lumOff val="80000"/>
            </a:schemeClr>
          </a:solidFill>
          <a:ln w="9525"/>
        </p:spPr>
        <p:style>
          <a:lnRef idx="2">
            <a:schemeClr val="accent1"/>
          </a:lnRef>
          <a:fillRef idx="1">
            <a:schemeClr val="lt1"/>
          </a:fillRef>
          <a:effectRef idx="0">
            <a:schemeClr val="accent1"/>
          </a:effectRef>
          <a:fontRef idx="minor">
            <a:schemeClr val="dk1"/>
          </a:fontRef>
        </p:style>
        <p:txBody>
          <a:bodyPr rtlCol="0" anchor="ctr"/>
          <a:lstStyle/>
          <a:p>
            <a:pPr algn="ctr"/>
            <a:r>
              <a:rPr lang="en-US" sz="1200" b="1">
                <a:solidFill>
                  <a:prstClr val="black"/>
                </a:solidFill>
                <a:latin typeface="Arial" panose="020B0604020202020204" pitchFamily="34" charset="0"/>
                <a:cs typeface="Arial" panose="020B0604020202020204" pitchFamily="34" charset="0"/>
              </a:rPr>
              <a:t>Burstein </a:t>
            </a:r>
            <a:br>
              <a:rPr lang="en-US" sz="1200" b="1">
                <a:solidFill>
                  <a:prstClr val="black"/>
                </a:solidFill>
                <a:latin typeface="Arial" panose="020B0604020202020204" pitchFamily="34" charset="0"/>
                <a:cs typeface="Arial" panose="020B0604020202020204" pitchFamily="34" charset="0"/>
              </a:rPr>
            </a:br>
            <a:r>
              <a:rPr lang="en-US" sz="1200" b="1" i="1">
                <a:solidFill>
                  <a:prstClr val="black"/>
                </a:solidFill>
                <a:latin typeface="Arial" panose="020B0604020202020204" pitchFamily="34" charset="0"/>
                <a:cs typeface="Arial" panose="020B0604020202020204" pitchFamily="34" charset="0"/>
              </a:rPr>
              <a:t>et al</a:t>
            </a:r>
            <a:r>
              <a:rPr lang="en-US" sz="1200" b="1">
                <a:solidFill>
                  <a:prstClr val="black"/>
                </a:solidFill>
                <a:latin typeface="Arial" panose="020B0604020202020204" pitchFamily="34" charset="0"/>
                <a:cs typeface="Arial" panose="020B0604020202020204" pitchFamily="34" charset="0"/>
              </a:rPr>
              <a:t>.</a:t>
            </a:r>
          </a:p>
        </p:txBody>
      </p:sp>
      <p:cxnSp>
        <p:nvCxnSpPr>
          <p:cNvPr id="24" name="Straight Arrow Connector 8"/>
          <p:cNvCxnSpPr>
            <a:stCxn id="7" idx="3"/>
            <a:endCxn id="20" idx="0"/>
          </p:cNvCxnSpPr>
          <p:nvPr/>
        </p:nvCxnSpPr>
        <p:spPr>
          <a:xfrm>
            <a:off x="5245966" y="2506362"/>
            <a:ext cx="848188" cy="12067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7" name="Flèche droite 26"/>
          <p:cNvSpPr/>
          <p:nvPr/>
        </p:nvSpPr>
        <p:spPr>
          <a:xfrm>
            <a:off x="359902" y="3757407"/>
            <a:ext cx="273452" cy="3038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prstClr val="white"/>
              </a:solidFill>
              <a:latin typeface="Arial" panose="020B0604020202020204" pitchFamily="34" charset="0"/>
              <a:cs typeface="Arial" panose="020B0604020202020204" pitchFamily="34" charset="0"/>
            </a:endParaRPr>
          </a:p>
        </p:txBody>
      </p:sp>
      <p:sp>
        <p:nvSpPr>
          <p:cNvPr id="28" name="Étiquette 27"/>
          <p:cNvSpPr/>
          <p:nvPr/>
        </p:nvSpPr>
        <p:spPr>
          <a:xfrm>
            <a:off x="888025" y="4317819"/>
            <a:ext cx="1458410" cy="530104"/>
          </a:xfrm>
          <a:prstGeom prst="plaque">
            <a:avLst>
              <a:gd name="adj"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b="1">
                <a:solidFill>
                  <a:prstClr val="white"/>
                </a:solidFill>
                <a:latin typeface="Arial" panose="020B0604020202020204" pitchFamily="34" charset="0"/>
                <a:cs typeface="Arial" panose="020B0604020202020204" pitchFamily="34" charset="0"/>
              </a:rPr>
              <a:t>VALIDATION CLINIQUE !</a:t>
            </a:r>
          </a:p>
        </p:txBody>
      </p:sp>
      <p:sp>
        <p:nvSpPr>
          <p:cNvPr id="2" name="Titre 1"/>
          <p:cNvSpPr>
            <a:spLocks noGrp="1"/>
          </p:cNvSpPr>
          <p:nvPr>
            <p:ph type="title"/>
          </p:nvPr>
        </p:nvSpPr>
        <p:spPr>
          <a:xfrm>
            <a:off x="168064" y="748765"/>
            <a:ext cx="8975936" cy="400110"/>
          </a:xfrm>
        </p:spPr>
        <p:txBody>
          <a:bodyPr/>
          <a:lstStyle/>
          <a:p>
            <a:r>
              <a:rPr lang="fr-FR"/>
              <a:t>Classification moléculaire des cancers du sein</a:t>
            </a:r>
          </a:p>
        </p:txBody>
      </p:sp>
      <p:grpSp>
        <p:nvGrpSpPr>
          <p:cNvPr id="38" name="Groupe 37"/>
          <p:cNvGrpSpPr/>
          <p:nvPr/>
        </p:nvGrpSpPr>
        <p:grpSpPr>
          <a:xfrm>
            <a:off x="888025" y="2858517"/>
            <a:ext cx="2049788" cy="422490"/>
            <a:chOff x="772611" y="2858517"/>
            <a:chExt cx="2049788" cy="422490"/>
          </a:xfrm>
        </p:grpSpPr>
        <p:sp>
          <p:nvSpPr>
            <p:cNvPr id="5" name="Right Brace 12"/>
            <p:cNvSpPr/>
            <p:nvPr/>
          </p:nvSpPr>
          <p:spPr>
            <a:xfrm rot="5400000">
              <a:off x="1663679" y="1967449"/>
              <a:ext cx="267652" cy="2049788"/>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sp>
          <p:nvSpPr>
            <p:cNvPr id="30" name="Triangle isocèle 29"/>
            <p:cNvSpPr/>
            <p:nvPr/>
          </p:nvSpPr>
          <p:spPr>
            <a:xfrm flipV="1">
              <a:off x="1669002" y="3126168"/>
              <a:ext cx="221942" cy="154839"/>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31" name="Triangle isocèle 30"/>
          <p:cNvSpPr/>
          <p:nvPr/>
        </p:nvSpPr>
        <p:spPr>
          <a:xfrm flipV="1">
            <a:off x="3128429" y="3281007"/>
            <a:ext cx="221942" cy="154839"/>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Right Brace 12"/>
          <p:cNvSpPr/>
          <p:nvPr/>
        </p:nvSpPr>
        <p:spPr>
          <a:xfrm rot="5400000">
            <a:off x="2895810" y="2466277"/>
            <a:ext cx="422490" cy="1206970"/>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grpSp>
        <p:nvGrpSpPr>
          <p:cNvPr id="39" name="Groupe 38"/>
          <p:cNvGrpSpPr/>
          <p:nvPr/>
        </p:nvGrpSpPr>
        <p:grpSpPr>
          <a:xfrm rot="5400000">
            <a:off x="5890037" y="1344421"/>
            <a:ext cx="742558" cy="422491"/>
            <a:chOff x="772611" y="2858517"/>
            <a:chExt cx="2049788" cy="422491"/>
          </a:xfrm>
        </p:grpSpPr>
        <p:sp>
          <p:nvSpPr>
            <p:cNvPr id="40" name="Right Brace 12"/>
            <p:cNvSpPr/>
            <p:nvPr/>
          </p:nvSpPr>
          <p:spPr>
            <a:xfrm rot="5400000">
              <a:off x="1663679" y="1967449"/>
              <a:ext cx="267652" cy="2049788"/>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sp>
          <p:nvSpPr>
            <p:cNvPr id="41" name="Triangle isocèle 40"/>
            <p:cNvSpPr/>
            <p:nvPr/>
          </p:nvSpPr>
          <p:spPr>
            <a:xfrm flipV="1">
              <a:off x="1521960" y="3126170"/>
              <a:ext cx="490379" cy="154838"/>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42" name="Groupe 41"/>
          <p:cNvGrpSpPr/>
          <p:nvPr/>
        </p:nvGrpSpPr>
        <p:grpSpPr>
          <a:xfrm rot="5400000">
            <a:off x="6956852" y="2339860"/>
            <a:ext cx="1168904" cy="422491"/>
            <a:chOff x="184160" y="2858517"/>
            <a:chExt cx="3226691" cy="422491"/>
          </a:xfrm>
        </p:grpSpPr>
        <p:sp>
          <p:nvSpPr>
            <p:cNvPr id="43" name="Right Brace 12"/>
            <p:cNvSpPr/>
            <p:nvPr/>
          </p:nvSpPr>
          <p:spPr>
            <a:xfrm rot="5400000">
              <a:off x="1663680" y="1378997"/>
              <a:ext cx="267652" cy="3226691"/>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sp>
          <p:nvSpPr>
            <p:cNvPr id="44" name="Triangle isocèle 43"/>
            <p:cNvSpPr/>
            <p:nvPr/>
          </p:nvSpPr>
          <p:spPr>
            <a:xfrm flipV="1">
              <a:off x="1521960" y="3126170"/>
              <a:ext cx="490379" cy="154838"/>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51" name="Groupe 50"/>
          <p:cNvGrpSpPr/>
          <p:nvPr/>
        </p:nvGrpSpPr>
        <p:grpSpPr>
          <a:xfrm rot="5400000">
            <a:off x="3333672" y="3812406"/>
            <a:ext cx="1168904" cy="422491"/>
            <a:chOff x="184160" y="2858517"/>
            <a:chExt cx="3226691" cy="422491"/>
          </a:xfrm>
        </p:grpSpPr>
        <p:sp>
          <p:nvSpPr>
            <p:cNvPr id="52" name="Right Brace 12"/>
            <p:cNvSpPr/>
            <p:nvPr/>
          </p:nvSpPr>
          <p:spPr>
            <a:xfrm rot="5400000">
              <a:off x="1663680" y="1378997"/>
              <a:ext cx="267652" cy="3226691"/>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sp>
          <p:nvSpPr>
            <p:cNvPr id="53" name="Triangle isocèle 52"/>
            <p:cNvSpPr/>
            <p:nvPr/>
          </p:nvSpPr>
          <p:spPr>
            <a:xfrm flipV="1">
              <a:off x="1521960" y="3126170"/>
              <a:ext cx="490379" cy="154838"/>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54" name="Groupe 53"/>
          <p:cNvGrpSpPr/>
          <p:nvPr/>
        </p:nvGrpSpPr>
        <p:grpSpPr>
          <a:xfrm rot="16200000" flipH="1">
            <a:off x="4627822" y="3812406"/>
            <a:ext cx="1168904" cy="422491"/>
            <a:chOff x="184160" y="2858517"/>
            <a:chExt cx="3226691" cy="422491"/>
          </a:xfrm>
        </p:grpSpPr>
        <p:sp>
          <p:nvSpPr>
            <p:cNvPr id="55" name="Right Brace 12"/>
            <p:cNvSpPr/>
            <p:nvPr/>
          </p:nvSpPr>
          <p:spPr>
            <a:xfrm rot="5400000">
              <a:off x="1663680" y="1378997"/>
              <a:ext cx="267652" cy="3226691"/>
            </a:xfrm>
            <a:prstGeom prst="rightBracket">
              <a:avLst>
                <a:gd name="adj" fmla="val 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solidFill>
                  <a:prstClr val="black"/>
                </a:solidFill>
                <a:latin typeface="Arial" panose="020B0604020202020204" pitchFamily="34" charset="0"/>
                <a:cs typeface="Arial" panose="020B0604020202020204" pitchFamily="34" charset="0"/>
              </a:endParaRPr>
            </a:p>
          </p:txBody>
        </p:sp>
        <p:sp>
          <p:nvSpPr>
            <p:cNvPr id="56" name="Triangle isocèle 55"/>
            <p:cNvSpPr/>
            <p:nvPr/>
          </p:nvSpPr>
          <p:spPr>
            <a:xfrm flipV="1">
              <a:off x="1521960" y="3126170"/>
              <a:ext cx="490379" cy="154838"/>
            </a:xfrm>
            <a:prstGeom prst="triangle">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6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cs typeface="Arial"/>
              </a:rPr>
              <a:t>Curtis C. et al., SABCS 2018, GS3-06</a:t>
            </a:r>
          </a:p>
        </p:txBody>
      </p:sp>
    </p:spTree>
    <p:extLst>
      <p:ext uri="{BB962C8B-B14F-4D97-AF65-F5344CB8AC3E}">
        <p14:creationId xmlns:p14="http://schemas.microsoft.com/office/powerpoint/2010/main" val="193262601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748764"/>
            <a:ext cx="8975936" cy="698295"/>
          </a:xfrm>
        </p:spPr>
        <p:txBody>
          <a:bodyPr>
            <a:noAutofit/>
          </a:bodyPr>
          <a:lstStyle/>
          <a:p>
            <a:r>
              <a:rPr lang="fr-FR" sz="2000" dirty="0"/>
              <a:t>METABRIC : identification de 4 sous types de cancer du sein RE+ rechutant tardivement</a:t>
            </a:r>
          </a:p>
        </p:txBody>
      </p:sp>
      <p:pic>
        <p:nvPicPr>
          <p:cNvPr id="6" name="Espace réservé du contenu 5" descr="Capture d’écran"/>
          <p:cNvPicPr>
            <a:picLocks noGrp="1" noChangeAspect="1"/>
          </p:cNvPicPr>
          <p:nvPr>
            <p:ph sz="quarter" idx="11"/>
          </p:nvPr>
        </p:nvPicPr>
        <p:blipFill rotWithShape="1">
          <a:blip r:embed="rId2" cstate="print">
            <a:extLst>
              <a:ext uri="{28A0092B-C50C-407E-A947-70E740481C1C}">
                <a14:useLocalDpi xmlns:a14="http://schemas.microsoft.com/office/drawing/2010/main" val="0"/>
              </a:ext>
            </a:extLst>
          </a:blip>
          <a:srcRect l="1970" t="4198" r="2436" b="8145"/>
          <a:stretch/>
        </p:blipFill>
        <p:spPr>
          <a:xfrm>
            <a:off x="244929" y="1826143"/>
            <a:ext cx="3535135" cy="2341536"/>
          </a:xfrm>
          <a:ln>
            <a:solidFill>
              <a:schemeClr val="accent1"/>
            </a:solidFill>
          </a:ln>
        </p:spPr>
      </p:pic>
      <p:grpSp>
        <p:nvGrpSpPr>
          <p:cNvPr id="11" name="Groupe 10"/>
          <p:cNvGrpSpPr/>
          <p:nvPr/>
        </p:nvGrpSpPr>
        <p:grpSpPr>
          <a:xfrm>
            <a:off x="3459035" y="3652936"/>
            <a:ext cx="5214440" cy="1341536"/>
            <a:chOff x="5864597" y="3710800"/>
            <a:chExt cx="6302385" cy="1404368"/>
          </a:xfrm>
        </p:grpSpPr>
        <p:pic>
          <p:nvPicPr>
            <p:cNvPr id="9" name="Image 8" descr="Capture d’écra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51982" y="3710800"/>
              <a:ext cx="6157986" cy="691806"/>
            </a:xfrm>
            <a:prstGeom prst="rect">
              <a:avLst/>
            </a:prstGeom>
          </p:spPr>
        </p:pic>
        <p:pic>
          <p:nvPicPr>
            <p:cNvPr id="10" name="Image 9" descr="Capture d’écran"/>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64597" y="4385514"/>
              <a:ext cx="6302385" cy="729654"/>
            </a:xfrm>
            <a:prstGeom prst="rect">
              <a:avLst/>
            </a:prstGeom>
          </p:spPr>
        </p:pic>
      </p:grpSp>
      <p:sp>
        <p:nvSpPr>
          <p:cNvPr id="1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cs typeface="Arial"/>
              </a:rPr>
              <a:t>Curtis C. et al., SABCS 2018, GS3-06</a:t>
            </a:r>
          </a:p>
        </p:txBody>
      </p:sp>
      <p:sp>
        <p:nvSpPr>
          <p:cNvPr id="14" name="Espace réservé du contenu 7"/>
          <p:cNvSpPr txBox="1">
            <a:spLocks/>
          </p:cNvSpPr>
          <p:nvPr/>
        </p:nvSpPr>
        <p:spPr>
          <a:xfrm>
            <a:off x="4425043" y="1247028"/>
            <a:ext cx="4390484" cy="1405148"/>
          </a:xfrm>
          <a:prstGeom prst="rect">
            <a:avLst/>
          </a:prstGeom>
        </p:spPr>
        <p:txBody>
          <a:bodyPr vert="horz" lIns="91440" tIns="45720" rIns="91440" bIns="45720" rtlCol="0">
            <a:no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560"/>
              </a:lnSpc>
              <a:spcBef>
                <a:spcPts val="100"/>
              </a:spcBef>
            </a:pPr>
            <a:r>
              <a:rPr lang="fr-FR" sz="1300">
                <a:solidFill>
                  <a:prstClr val="black"/>
                </a:solidFill>
              </a:rPr>
              <a:t>Cohorte METABRIC </a:t>
            </a:r>
            <a:r>
              <a:rPr lang="fr-FR" sz="1200">
                <a:solidFill>
                  <a:prstClr val="black"/>
                </a:solidFill>
              </a:rPr>
              <a:t>(UK &amp; Canada)</a:t>
            </a:r>
          </a:p>
          <a:p>
            <a:pPr>
              <a:lnSpc>
                <a:spcPts val="1560"/>
              </a:lnSpc>
              <a:spcBef>
                <a:spcPts val="100"/>
              </a:spcBef>
            </a:pPr>
            <a:r>
              <a:rPr lang="fr-FR" sz="1300">
                <a:solidFill>
                  <a:prstClr val="black"/>
                </a:solidFill>
              </a:rPr>
              <a:t>3240 patientes</a:t>
            </a:r>
          </a:p>
          <a:p>
            <a:pPr>
              <a:lnSpc>
                <a:spcPts val="1560"/>
              </a:lnSpc>
              <a:spcBef>
                <a:spcPts val="100"/>
              </a:spcBef>
            </a:pPr>
            <a:r>
              <a:rPr lang="fr-FR" sz="1300">
                <a:solidFill>
                  <a:prstClr val="black"/>
                </a:solidFill>
              </a:rPr>
              <a:t>Suivi de plus de 20 ans </a:t>
            </a:r>
            <a:r>
              <a:rPr lang="fr-FR" sz="1200">
                <a:solidFill>
                  <a:prstClr val="black"/>
                </a:solidFill>
              </a:rPr>
              <a:t>(durée médiane de 9,75 ans)</a:t>
            </a:r>
          </a:p>
          <a:p>
            <a:pPr>
              <a:lnSpc>
                <a:spcPts val="1560"/>
              </a:lnSpc>
              <a:spcBef>
                <a:spcPts val="100"/>
              </a:spcBef>
            </a:pPr>
            <a:r>
              <a:rPr lang="fr-FR" sz="1300">
                <a:solidFill>
                  <a:prstClr val="black"/>
                </a:solidFill>
              </a:rPr>
              <a:t>Données clinicopathologiques</a:t>
            </a:r>
          </a:p>
          <a:p>
            <a:pPr>
              <a:lnSpc>
                <a:spcPts val="1560"/>
              </a:lnSpc>
              <a:spcBef>
                <a:spcPts val="100"/>
              </a:spcBef>
            </a:pPr>
            <a:r>
              <a:rPr lang="fr-FR" sz="1300">
                <a:solidFill>
                  <a:prstClr val="black"/>
                </a:solidFill>
              </a:rPr>
              <a:t>Données PAM50 </a:t>
            </a:r>
            <a:r>
              <a:rPr lang="fr-FR" sz="1200">
                <a:solidFill>
                  <a:prstClr val="black"/>
                </a:solidFill>
              </a:rPr>
              <a:t>(transcriptome)</a:t>
            </a:r>
          </a:p>
          <a:p>
            <a:pPr>
              <a:lnSpc>
                <a:spcPts val="1560"/>
              </a:lnSpc>
              <a:spcBef>
                <a:spcPts val="100"/>
              </a:spcBef>
            </a:pPr>
            <a:r>
              <a:rPr lang="fr-FR" sz="1300">
                <a:solidFill>
                  <a:prstClr val="black"/>
                </a:solidFill>
              </a:rPr>
              <a:t>Clusters intégratifs </a:t>
            </a:r>
            <a:r>
              <a:rPr lang="fr-FR" sz="1200">
                <a:solidFill>
                  <a:prstClr val="black"/>
                </a:solidFill>
              </a:rPr>
              <a:t>(DNA et transcriptome)</a:t>
            </a:r>
          </a:p>
        </p:txBody>
      </p:sp>
      <p:graphicFrame>
        <p:nvGraphicFramePr>
          <p:cNvPr id="15"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4523014" y="2652176"/>
          <a:ext cx="4150461" cy="988378"/>
        </p:xfrm>
        <a:graphic>
          <a:graphicData uri="http://schemas.openxmlformats.org/drawingml/2006/table">
            <a:tbl>
              <a:tblPr firstRow="1" bandRow="1">
                <a:tableStyleId>{7DF18680-E054-41AD-8BC1-D1AEF772440D}</a:tableStyleId>
              </a:tblPr>
              <a:tblGrid>
                <a:gridCol w="2075415">
                  <a:extLst>
                    <a:ext uri="{9D8B030D-6E8A-4147-A177-3AD203B41FA5}">
                      <a16:colId xmlns:a16="http://schemas.microsoft.com/office/drawing/2014/main" val="20000"/>
                    </a:ext>
                  </a:extLst>
                </a:gridCol>
                <a:gridCol w="691682">
                  <a:extLst>
                    <a:ext uri="{9D8B030D-6E8A-4147-A177-3AD203B41FA5}">
                      <a16:colId xmlns:a16="http://schemas.microsoft.com/office/drawing/2014/main" val="20001"/>
                    </a:ext>
                  </a:extLst>
                </a:gridCol>
                <a:gridCol w="691682">
                  <a:extLst>
                    <a:ext uri="{9D8B030D-6E8A-4147-A177-3AD203B41FA5}">
                      <a16:colId xmlns:a16="http://schemas.microsoft.com/office/drawing/2014/main" val="20002"/>
                    </a:ext>
                  </a:extLst>
                </a:gridCol>
                <a:gridCol w="691682">
                  <a:extLst>
                    <a:ext uri="{9D8B030D-6E8A-4147-A177-3AD203B41FA5}">
                      <a16:colId xmlns:a16="http://schemas.microsoft.com/office/drawing/2014/main" val="20003"/>
                    </a:ext>
                  </a:extLst>
                </a:gridCol>
              </a:tblGrid>
              <a:tr h="155684">
                <a:tc>
                  <a:txBody>
                    <a:bodyPr/>
                    <a:lstStyle/>
                    <a:p>
                      <a:pPr>
                        <a:lnSpc>
                          <a:spcPts val="1100"/>
                        </a:lnSpc>
                      </a:pPr>
                      <a:endParaRPr lang="fr-FR" sz="1000" b="0">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0">
                          <a:latin typeface="Arial" panose="020B0604020202020204" pitchFamily="34" charset="0"/>
                          <a:cs typeface="Arial" panose="020B0604020202020204" pitchFamily="34" charset="0"/>
                        </a:rPr>
                        <a:t>10 ans</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0">
                          <a:latin typeface="Arial" panose="020B0604020202020204" pitchFamily="34" charset="0"/>
                          <a:cs typeface="Arial" panose="020B0604020202020204" pitchFamily="34" charset="0"/>
                        </a:rPr>
                        <a:t>15 ans</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0">
                          <a:latin typeface="Arial" panose="020B0604020202020204" pitchFamily="34" charset="0"/>
                          <a:cs typeface="Arial" panose="020B0604020202020204" pitchFamily="34" charset="0"/>
                        </a:rPr>
                        <a:t>20 ans</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59474">
                <a:tc gridSpan="4">
                  <a:txBody>
                    <a:bodyPr/>
                    <a:lstStyle/>
                    <a:p>
                      <a:pPr>
                        <a:lnSpc>
                          <a:spcPts val="1100"/>
                        </a:lnSpc>
                      </a:pPr>
                      <a:r>
                        <a:rPr lang="fr-FR" sz="1100">
                          <a:solidFill>
                            <a:schemeClr val="bg2"/>
                          </a:solidFill>
                          <a:latin typeface="Arial" panose="020B0604020202020204" pitchFamily="34" charset="0"/>
                          <a:cs typeface="Arial" panose="020B0604020202020204" pitchFamily="34" charset="0"/>
                        </a:rPr>
                        <a:t>METABRIC</a:t>
                      </a:r>
                    </a:p>
                  </a:txBody>
                  <a:tcPr marL="92549" marR="92549"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hMerge="1">
                  <a:txBody>
                    <a:bodyPr/>
                    <a:lstStyle/>
                    <a:p>
                      <a:endParaRPr lang="fr-F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159474">
                <a:tc>
                  <a:txBody>
                    <a:bodyPr/>
                    <a:lstStyle/>
                    <a:p>
                      <a:pPr marL="0" indent="150813">
                        <a:lnSpc>
                          <a:spcPts val="1100"/>
                        </a:lnSpc>
                      </a:pPr>
                      <a:r>
                        <a:rPr lang="fr-FR" sz="1100">
                          <a:solidFill>
                            <a:schemeClr val="bg2"/>
                          </a:solidFill>
                          <a:latin typeface="Arial" panose="020B0604020202020204" pitchFamily="34" charset="0"/>
                          <a:cs typeface="Arial" panose="020B0604020202020204" pitchFamily="34" charset="0"/>
                        </a:rPr>
                        <a:t>C-index (clinical + IHC)</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300"/>
                        </a:lnSpc>
                      </a:pPr>
                      <a:r>
                        <a:rPr lang="fr-FR" sz="1100" b="1">
                          <a:solidFill>
                            <a:schemeClr val="tx2"/>
                          </a:solidFill>
                          <a:latin typeface="Arial" panose="020B0604020202020204" pitchFamily="34" charset="0"/>
                          <a:cs typeface="Arial" panose="020B0604020202020204" pitchFamily="34" charset="0"/>
                        </a:rPr>
                        <a:t>0,618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300"/>
                        </a:lnSpc>
                      </a:pPr>
                      <a:r>
                        <a:rPr lang="fr-FR" sz="1100" b="1">
                          <a:solidFill>
                            <a:schemeClr val="tx2"/>
                          </a:solidFill>
                          <a:latin typeface="Arial" panose="020B0604020202020204" pitchFamily="34" charset="0"/>
                          <a:cs typeface="Arial" panose="020B0604020202020204" pitchFamily="34" charset="0"/>
                        </a:rPr>
                        <a:t>0,612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lnSpc>
                          <a:spcPts val="1300"/>
                        </a:lnSpc>
                        <a:defRPr/>
                      </a:pPr>
                      <a:r>
                        <a:rPr lang="en-US" sz="1100" b="1">
                          <a:solidFill>
                            <a:schemeClr val="tx2"/>
                          </a:solidFill>
                          <a:latin typeface="Arial" panose="020B0604020202020204" pitchFamily="34" charset="0"/>
                          <a:cs typeface="Arial" panose="020B0604020202020204" pitchFamily="34" charset="0"/>
                        </a:rPr>
                        <a:t>0,604</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159474">
                <a:tc>
                  <a:txBody>
                    <a:bodyPr/>
                    <a:lstStyle/>
                    <a:p>
                      <a:pPr marL="0" indent="150813">
                        <a:lnSpc>
                          <a:spcPts val="1100"/>
                        </a:lnSpc>
                      </a:pPr>
                      <a:r>
                        <a:rPr lang="fr-FR" sz="1100">
                          <a:solidFill>
                            <a:schemeClr val="bg2"/>
                          </a:solidFill>
                          <a:latin typeface="Arial" panose="020B0604020202020204" pitchFamily="34" charset="0"/>
                          <a:cs typeface="Arial" panose="020B0604020202020204" pitchFamily="34" charset="0"/>
                        </a:rPr>
                        <a:t>C-index (clinical + IntClust)</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300"/>
                        </a:lnSpc>
                      </a:pPr>
                      <a:r>
                        <a:rPr lang="fr-FR" sz="1100" b="1">
                          <a:solidFill>
                            <a:schemeClr val="tx2"/>
                          </a:solidFill>
                          <a:latin typeface="Arial" panose="020B0604020202020204" pitchFamily="34" charset="0"/>
                          <a:cs typeface="Arial" panose="020B0604020202020204" pitchFamily="34" charset="0"/>
                        </a:rPr>
                        <a:t>0,672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300"/>
                        </a:lnSpc>
                      </a:pPr>
                      <a:r>
                        <a:rPr lang="fr-FR" sz="1100" b="1">
                          <a:solidFill>
                            <a:schemeClr val="tx2"/>
                          </a:solidFill>
                          <a:latin typeface="Arial" panose="020B0604020202020204" pitchFamily="34" charset="0"/>
                          <a:cs typeface="Arial" panose="020B0604020202020204" pitchFamily="34" charset="0"/>
                        </a:rPr>
                        <a:t>0,647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lnSpc>
                          <a:spcPts val="1300"/>
                        </a:lnSpc>
                        <a:defRPr/>
                      </a:pPr>
                      <a:r>
                        <a:rPr lang="en-US" sz="1100" b="1">
                          <a:solidFill>
                            <a:schemeClr val="tx2"/>
                          </a:solidFill>
                          <a:latin typeface="Arial" panose="020B0604020202020204" pitchFamily="34" charset="0"/>
                          <a:cs typeface="Arial" panose="020B0604020202020204" pitchFamily="34" charset="0"/>
                        </a:rPr>
                        <a:t>0,643</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17" name="ZoneTexte 16">
            <a:extLst>
              <a:ext uri="{FF2B5EF4-FFF2-40B4-BE49-F238E27FC236}">
                <a16:creationId xmlns:a16="http://schemas.microsoft.com/office/drawing/2014/main" id="{52451C3A-2299-884E-A6D9-95A925480DAF}"/>
              </a:ext>
            </a:extLst>
          </p:cNvPr>
          <p:cNvSpPr txBox="1"/>
          <p:nvPr/>
        </p:nvSpPr>
        <p:spPr>
          <a:xfrm>
            <a:off x="1281793" y="1648987"/>
            <a:ext cx="1534886" cy="451406"/>
          </a:xfrm>
          <a:prstGeom prst="rect">
            <a:avLst/>
          </a:prstGeom>
          <a:solidFill>
            <a:schemeClr val="bg1"/>
          </a:solidFill>
          <a:ln>
            <a:noFill/>
          </a:ln>
        </p:spPr>
        <p:txBody>
          <a:bodyPr wrap="square" rtlCol="0" anchor="ctr">
            <a:spAutoFit/>
          </a:bodyPr>
          <a:lstStyle/>
          <a:p>
            <a:pPr algn="ctr">
              <a:lnSpc>
                <a:spcPts val="1400"/>
              </a:lnSpc>
            </a:pPr>
            <a:r>
              <a:rPr lang="fr-FR" sz="1300" b="1">
                <a:solidFill>
                  <a:srgbClr val="1F497D"/>
                </a:solidFill>
                <a:latin typeface="Arial" panose="020B0604020202020204" pitchFamily="34" charset="0"/>
                <a:cs typeface="Arial" panose="020B0604020202020204" pitchFamily="34" charset="0"/>
              </a:rPr>
              <a:t>Multidisciplinary </a:t>
            </a:r>
            <a:br>
              <a:rPr lang="fr-FR" sz="1300" b="1">
                <a:solidFill>
                  <a:srgbClr val="1F497D"/>
                </a:solidFill>
                <a:latin typeface="Arial" panose="020B0604020202020204" pitchFamily="34" charset="0"/>
                <a:cs typeface="Arial" panose="020B0604020202020204" pitchFamily="34" charset="0"/>
              </a:rPr>
            </a:br>
            <a:r>
              <a:rPr lang="fr-FR" sz="1300" b="1">
                <a:solidFill>
                  <a:srgbClr val="1F497D"/>
                </a:solidFill>
                <a:latin typeface="Arial" panose="020B0604020202020204" pitchFamily="34" charset="0"/>
                <a:cs typeface="Arial" panose="020B0604020202020204" pitchFamily="34" charset="0"/>
              </a:rPr>
              <a:t>diagnostics</a:t>
            </a:r>
          </a:p>
        </p:txBody>
      </p:sp>
      <p:cxnSp>
        <p:nvCxnSpPr>
          <p:cNvPr id="18" name="Connecteur droit 17"/>
          <p:cNvCxnSpPr/>
          <p:nvPr/>
        </p:nvCxnSpPr>
        <p:spPr>
          <a:xfrm>
            <a:off x="4359729" y="1355271"/>
            <a:ext cx="0" cy="2268237"/>
          </a:xfrm>
          <a:prstGeom prst="line">
            <a:avLst/>
          </a:prstGeom>
          <a:ln w="28575">
            <a:solidFill>
              <a:schemeClr val="accent5">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170669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pture d’écran"/>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rcRect l="5140" t="28139" r="-1"/>
          <a:stretch/>
        </p:blipFill>
        <p:spPr>
          <a:xfrm>
            <a:off x="4720750" y="3694953"/>
            <a:ext cx="4052720" cy="1189035"/>
          </a:xfrm>
          <a:prstGeom prst="rect">
            <a:avLst/>
          </a:prstGeom>
        </p:spPr>
      </p:pic>
      <p:sp>
        <p:nvSpPr>
          <p:cNvPr id="14" name="Rectangle à coins arrondis 13"/>
          <p:cNvSpPr/>
          <p:nvPr/>
        </p:nvSpPr>
        <p:spPr>
          <a:xfrm>
            <a:off x="409273" y="905385"/>
            <a:ext cx="4129351" cy="1872000"/>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52451C3A-2299-884E-A6D9-95A925480DAF}"/>
              </a:ext>
            </a:extLst>
          </p:cNvPr>
          <p:cNvSpPr txBox="1"/>
          <p:nvPr/>
        </p:nvSpPr>
        <p:spPr>
          <a:xfrm>
            <a:off x="516250" y="663307"/>
            <a:ext cx="3691568" cy="430887"/>
          </a:xfrm>
          <a:prstGeom prst="rect">
            <a:avLst/>
          </a:prstGeom>
          <a:solidFill>
            <a:schemeClr val="bg1"/>
          </a:solidFill>
          <a:ln>
            <a:noFill/>
          </a:ln>
        </p:spPr>
        <p:txBody>
          <a:bodyPr wrap="square" rtlCol="0" anchor="ctr">
            <a:spAutoFit/>
          </a:bodyPr>
          <a:lstStyle/>
          <a:p>
            <a:r>
              <a:rPr lang="fr-FR" sz="1100" b="1">
                <a:solidFill>
                  <a:srgbClr val="DE3411"/>
                </a:solidFill>
                <a:latin typeface="Arial" panose="020B0604020202020204" pitchFamily="34" charset="0"/>
                <a:cs typeface="Arial" panose="020B0604020202020204" pitchFamily="34" charset="0"/>
              </a:rPr>
              <a:t>Chaque sous types intégratifs, présentent un risque </a:t>
            </a:r>
            <a:br>
              <a:rPr lang="fr-FR" sz="1100" b="1">
                <a:solidFill>
                  <a:srgbClr val="DE3411"/>
                </a:solidFill>
                <a:latin typeface="Arial" panose="020B0604020202020204" pitchFamily="34" charset="0"/>
                <a:cs typeface="Arial" panose="020B0604020202020204" pitchFamily="34" charset="0"/>
              </a:rPr>
            </a:br>
            <a:r>
              <a:rPr lang="fr-FR" sz="1100" b="1">
                <a:solidFill>
                  <a:srgbClr val="DE3411"/>
                </a:solidFill>
                <a:latin typeface="Arial" panose="020B0604020202020204" pitchFamily="34" charset="0"/>
                <a:cs typeface="Arial" panose="020B0604020202020204" pitchFamily="34" charset="0"/>
              </a:rPr>
              <a:t>de rechute à distance différent</a:t>
            </a:r>
          </a:p>
        </p:txBody>
      </p:sp>
      <p:sp>
        <p:nvSpPr>
          <p:cNvPr id="16" name="Text Box 79"/>
          <p:cNvSpPr txBox="1">
            <a:spLocks noChangeArrowheads="1"/>
          </p:cNvSpPr>
          <p:nvPr/>
        </p:nvSpPr>
        <p:spPr bwMode="gray">
          <a:xfrm rot="16200000">
            <a:off x="-193518" y="1825407"/>
            <a:ext cx="1477419" cy="21544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800" dirty="0" err="1">
                <a:solidFill>
                  <a:prstClr val="black"/>
                </a:solidFill>
                <a:latin typeface="Arial" panose="020B0604020202020204" pitchFamily="34" charset="0"/>
                <a:cs typeface="Arial" panose="020B0604020202020204" pitchFamily="34" charset="0"/>
              </a:rPr>
              <a:t>Probabilité</a:t>
            </a:r>
            <a:r>
              <a:rPr lang="en-GB" sz="800" dirty="0">
                <a:solidFill>
                  <a:prstClr val="black"/>
                </a:solidFill>
                <a:latin typeface="Arial" panose="020B0604020202020204" pitchFamily="34" charset="0"/>
                <a:cs typeface="Arial" panose="020B0604020202020204" pitchFamily="34" charset="0"/>
              </a:rPr>
              <a:t> de </a:t>
            </a:r>
            <a:r>
              <a:rPr lang="en-GB" sz="800" dirty="0" err="1">
                <a:solidFill>
                  <a:prstClr val="black"/>
                </a:solidFill>
                <a:latin typeface="Arial" panose="020B0604020202020204" pitchFamily="34" charset="0"/>
                <a:cs typeface="Arial" panose="020B0604020202020204" pitchFamily="34" charset="0"/>
              </a:rPr>
              <a:t>rechute</a:t>
            </a:r>
            <a:endParaRPr lang="en-GB" sz="800" dirty="0">
              <a:solidFill>
                <a:prstClr val="black"/>
              </a:solidFill>
              <a:latin typeface="Arial" panose="020B0604020202020204" pitchFamily="34" charset="0"/>
              <a:cs typeface="Arial" panose="020B0604020202020204" pitchFamily="34" charset="0"/>
            </a:endParaRPr>
          </a:p>
        </p:txBody>
      </p:sp>
      <p:sp>
        <p:nvSpPr>
          <p:cNvPr id="17" name="Text Box 79"/>
          <p:cNvSpPr txBox="1">
            <a:spLocks noChangeArrowheads="1"/>
          </p:cNvSpPr>
          <p:nvPr/>
        </p:nvSpPr>
        <p:spPr bwMode="gray">
          <a:xfrm>
            <a:off x="1974351" y="1049880"/>
            <a:ext cx="2440204" cy="20890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000"/>
              </a:lnSpc>
              <a:spcAft>
                <a:spcPct val="0"/>
              </a:spcAft>
            </a:pPr>
            <a:r>
              <a:rPr lang="en-GB" sz="500" dirty="0">
                <a:solidFill>
                  <a:prstClr val="black"/>
                </a:solidFill>
                <a:latin typeface="Arial" panose="020B0604020202020204" pitchFamily="34" charset="0"/>
                <a:cs typeface="Arial" panose="020B0604020202020204" pitchFamily="34" charset="0"/>
              </a:rPr>
              <a:t>▲</a:t>
            </a:r>
            <a:r>
              <a:rPr lang="en-GB" sz="700" dirty="0">
                <a:solidFill>
                  <a:prstClr val="black"/>
                </a:solidFill>
                <a:latin typeface="Arial" panose="020B0604020202020204" pitchFamily="34" charset="0"/>
                <a:cs typeface="Arial" panose="020B0604020202020204" pitchFamily="34" charset="0"/>
              </a:rPr>
              <a:t> Après </a:t>
            </a:r>
            <a:r>
              <a:rPr lang="en-GB" sz="700" dirty="0" err="1">
                <a:solidFill>
                  <a:prstClr val="black"/>
                </a:solidFill>
                <a:latin typeface="Arial" panose="020B0604020202020204" pitchFamily="34" charset="0"/>
                <a:cs typeface="Arial" panose="020B0604020202020204" pitchFamily="34" charset="0"/>
              </a:rPr>
              <a:t>chirurgie</a:t>
            </a:r>
            <a:r>
              <a:rPr lang="en-GB" sz="700" dirty="0">
                <a:solidFill>
                  <a:prstClr val="black"/>
                </a:solidFill>
                <a:latin typeface="Arial" panose="020B0604020202020204" pitchFamily="34" charset="0"/>
                <a:cs typeface="Arial" panose="020B0604020202020204" pitchFamily="34" charset="0"/>
              </a:rPr>
              <a:t>  </a:t>
            </a:r>
            <a:r>
              <a:rPr lang="en-GB" sz="300" dirty="0">
                <a:solidFill>
                  <a:prstClr val="black"/>
                </a:solidFill>
                <a:latin typeface="Arial" panose="020B0604020202020204" pitchFamily="34" charset="0"/>
                <a:cs typeface="Arial" panose="020B0604020202020204" pitchFamily="34" charset="0"/>
              </a:rPr>
              <a:t>●</a:t>
            </a:r>
            <a:r>
              <a:rPr lang="en-GB" sz="700" dirty="0">
                <a:solidFill>
                  <a:prstClr val="black"/>
                </a:solidFill>
                <a:latin typeface="Arial" panose="020B0604020202020204" pitchFamily="34" charset="0"/>
                <a:cs typeface="Arial" panose="020B0604020202020204" pitchFamily="34" charset="0"/>
              </a:rPr>
              <a:t> SSM </a:t>
            </a:r>
            <a:r>
              <a:rPr lang="en-GB" sz="700" dirty="0" err="1">
                <a:solidFill>
                  <a:prstClr val="black"/>
                </a:solidFill>
                <a:latin typeface="Arial" panose="020B0604020202020204" pitchFamily="34" charset="0"/>
                <a:cs typeface="Arial" panose="020B0604020202020204" pitchFamily="34" charset="0"/>
              </a:rPr>
              <a:t>à</a:t>
            </a:r>
            <a:r>
              <a:rPr lang="en-GB" sz="700" dirty="0">
                <a:solidFill>
                  <a:prstClr val="black"/>
                </a:solidFill>
                <a:latin typeface="Arial" panose="020B0604020202020204" pitchFamily="34" charset="0"/>
                <a:cs typeface="Arial" panose="020B0604020202020204" pitchFamily="34" charset="0"/>
              </a:rPr>
              <a:t> 5 </a:t>
            </a:r>
            <a:r>
              <a:rPr lang="en-GB" sz="700" dirty="0" err="1">
                <a:solidFill>
                  <a:prstClr val="black"/>
                </a:solidFill>
                <a:latin typeface="Arial" panose="020B0604020202020204" pitchFamily="34" charset="0"/>
                <a:cs typeface="Arial" panose="020B0604020202020204" pitchFamily="34" charset="0"/>
              </a:rPr>
              <a:t>ans</a:t>
            </a:r>
            <a:r>
              <a:rPr lang="en-GB" sz="700" dirty="0">
                <a:solidFill>
                  <a:prstClr val="black"/>
                </a:solidFill>
                <a:latin typeface="Arial" panose="020B0604020202020204" pitchFamily="34" charset="0"/>
                <a:cs typeface="Arial" panose="020B0604020202020204" pitchFamily="34" charset="0"/>
              </a:rPr>
              <a:t>  </a:t>
            </a:r>
            <a:r>
              <a:rPr lang="en-GB" sz="500" dirty="0">
                <a:solidFill>
                  <a:prstClr val="black"/>
                </a:solidFill>
                <a:latin typeface="Arial" panose="020B0604020202020204" pitchFamily="34" charset="0"/>
                <a:cs typeface="Arial" panose="020B0604020202020204" pitchFamily="34" charset="0"/>
              </a:rPr>
              <a:t>●</a:t>
            </a:r>
            <a:r>
              <a:rPr lang="en-GB" sz="700" dirty="0">
                <a:solidFill>
                  <a:prstClr val="black"/>
                </a:solidFill>
                <a:latin typeface="Arial" panose="020B0604020202020204" pitchFamily="34" charset="0"/>
                <a:cs typeface="Arial" panose="020B0604020202020204" pitchFamily="34" charset="0"/>
              </a:rPr>
              <a:t> SSM </a:t>
            </a:r>
            <a:r>
              <a:rPr lang="en-GB" sz="700" dirty="0" err="1">
                <a:solidFill>
                  <a:prstClr val="black"/>
                </a:solidFill>
                <a:latin typeface="Arial" panose="020B0604020202020204" pitchFamily="34" charset="0"/>
                <a:cs typeface="Arial" panose="020B0604020202020204" pitchFamily="34" charset="0"/>
              </a:rPr>
              <a:t>à</a:t>
            </a:r>
            <a:r>
              <a:rPr lang="en-GB" sz="700" dirty="0">
                <a:solidFill>
                  <a:prstClr val="black"/>
                </a:solidFill>
                <a:latin typeface="Arial" panose="020B0604020202020204" pitchFamily="34" charset="0"/>
                <a:cs typeface="Arial" panose="020B0604020202020204" pitchFamily="34" charset="0"/>
              </a:rPr>
              <a:t> 10 </a:t>
            </a:r>
            <a:r>
              <a:rPr lang="en-GB" sz="700" dirty="0" err="1">
                <a:solidFill>
                  <a:prstClr val="black"/>
                </a:solidFill>
                <a:latin typeface="Arial" panose="020B0604020202020204" pitchFamily="34" charset="0"/>
                <a:cs typeface="Arial" panose="020B0604020202020204" pitchFamily="34" charset="0"/>
              </a:rPr>
              <a:t>ans</a:t>
            </a:r>
            <a:endParaRPr lang="en-GB" sz="700" dirty="0">
              <a:solidFill>
                <a:prstClr val="black"/>
              </a:solidFill>
              <a:latin typeface="Arial" panose="020B0604020202020204" pitchFamily="34" charset="0"/>
              <a:cs typeface="Arial" panose="020B0604020202020204" pitchFamily="34" charset="0"/>
            </a:endParaRPr>
          </a:p>
        </p:txBody>
      </p:sp>
      <p:sp>
        <p:nvSpPr>
          <p:cNvPr id="18" name="Text Box 79"/>
          <p:cNvSpPr txBox="1">
            <a:spLocks noChangeArrowheads="1"/>
          </p:cNvSpPr>
          <p:nvPr/>
        </p:nvSpPr>
        <p:spPr bwMode="gray">
          <a:xfrm>
            <a:off x="2094220" y="2597915"/>
            <a:ext cx="837563" cy="20005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700" dirty="0" err="1">
                <a:solidFill>
                  <a:prstClr val="black"/>
                </a:solidFill>
                <a:latin typeface="Arial" panose="020B0604020202020204" pitchFamily="34" charset="0"/>
                <a:cs typeface="Arial" panose="020B0604020202020204" pitchFamily="34" charset="0"/>
              </a:rPr>
              <a:t>Années</a:t>
            </a:r>
            <a:endParaRPr lang="en-GB" sz="700" dirty="0">
              <a:solidFill>
                <a:prstClr val="black"/>
              </a:solidFill>
              <a:latin typeface="Arial" panose="020B0604020202020204" pitchFamily="34" charset="0"/>
              <a:cs typeface="Arial" panose="020B0604020202020204" pitchFamily="34" charset="0"/>
            </a:endParaRPr>
          </a:p>
        </p:txBody>
      </p:sp>
      <p:pic>
        <p:nvPicPr>
          <p:cNvPr id="4" name="Image 3" descr="Capture d’écran"/>
          <p:cNvPicPr>
            <a:picLocks noChangeAspect="1"/>
          </p:cNvPicPr>
          <p:nvPr/>
        </p:nvPicPr>
        <p:blipFill rotWithShape="1">
          <a:blip r:embed="rId4" cstate="print">
            <a:extLst>
              <a:ext uri="{28A0092B-C50C-407E-A947-70E740481C1C}">
                <a14:useLocalDpi xmlns:a14="http://schemas.microsoft.com/office/drawing/2010/main" val="0"/>
              </a:ext>
            </a:extLst>
          </a:blip>
          <a:srcRect l="7562" t="18385" r="3179" b="6770"/>
          <a:stretch/>
        </p:blipFill>
        <p:spPr>
          <a:xfrm>
            <a:off x="870684" y="1283998"/>
            <a:ext cx="3295087" cy="1358307"/>
          </a:xfrm>
          <a:prstGeom prst="rect">
            <a:avLst/>
          </a:prstGeom>
        </p:spPr>
      </p:pic>
      <p:grpSp>
        <p:nvGrpSpPr>
          <p:cNvPr id="38" name="Groupe 37"/>
          <p:cNvGrpSpPr/>
          <p:nvPr/>
        </p:nvGrpSpPr>
        <p:grpSpPr>
          <a:xfrm>
            <a:off x="634316" y="1536951"/>
            <a:ext cx="242100" cy="783756"/>
            <a:chOff x="634316" y="1536951"/>
            <a:chExt cx="242100" cy="783756"/>
          </a:xfrm>
        </p:grpSpPr>
        <p:cxnSp>
          <p:nvCxnSpPr>
            <p:cNvPr id="9" name="Connecteur droit 8"/>
            <p:cNvCxnSpPr/>
            <p:nvPr/>
          </p:nvCxnSpPr>
          <p:spPr>
            <a:xfrm>
              <a:off x="840416" y="1629284"/>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4" name="ZoneTexte 23"/>
            <p:cNvSpPr txBox="1"/>
            <p:nvPr/>
          </p:nvSpPr>
          <p:spPr>
            <a:xfrm>
              <a:off x="634316" y="1536951"/>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0,6</a:t>
              </a:r>
            </a:p>
          </p:txBody>
        </p:sp>
        <p:cxnSp>
          <p:nvCxnSpPr>
            <p:cNvPr id="25" name="Connecteur droit 24"/>
            <p:cNvCxnSpPr/>
            <p:nvPr/>
          </p:nvCxnSpPr>
          <p:spPr>
            <a:xfrm>
              <a:off x="840416" y="193312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6" name="ZoneTexte 25"/>
            <p:cNvSpPr txBox="1"/>
            <p:nvPr/>
          </p:nvSpPr>
          <p:spPr>
            <a:xfrm>
              <a:off x="634316" y="1840796"/>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0,4</a:t>
              </a:r>
            </a:p>
          </p:txBody>
        </p:sp>
        <p:cxnSp>
          <p:nvCxnSpPr>
            <p:cNvPr id="27" name="Connecteur droit 26"/>
            <p:cNvCxnSpPr/>
            <p:nvPr/>
          </p:nvCxnSpPr>
          <p:spPr>
            <a:xfrm>
              <a:off x="834684" y="2228374"/>
              <a:ext cx="36000" cy="0"/>
            </a:xfrm>
            <a:prstGeom prst="line">
              <a:avLst/>
            </a:prstGeom>
            <a:ln>
              <a:solidFill>
                <a:schemeClr val="bg2"/>
              </a:solidFill>
            </a:ln>
          </p:spPr>
          <p:style>
            <a:lnRef idx="2">
              <a:schemeClr val="accent1"/>
            </a:lnRef>
            <a:fillRef idx="0">
              <a:schemeClr val="accent1"/>
            </a:fillRef>
            <a:effectRef idx="1">
              <a:schemeClr val="accent1"/>
            </a:effectRef>
            <a:fontRef idx="minor">
              <a:schemeClr val="tx1"/>
            </a:fontRef>
          </p:style>
        </p:cxnSp>
        <p:cxnSp>
          <p:nvCxnSpPr>
            <p:cNvPr id="28" name="Connecteur droit 27"/>
            <p:cNvCxnSpPr/>
            <p:nvPr/>
          </p:nvCxnSpPr>
          <p:spPr>
            <a:xfrm>
              <a:off x="840416" y="2228374"/>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29" name="ZoneTexte 28"/>
            <p:cNvSpPr txBox="1"/>
            <p:nvPr/>
          </p:nvSpPr>
          <p:spPr>
            <a:xfrm>
              <a:off x="634316" y="2136041"/>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0,2</a:t>
              </a:r>
            </a:p>
          </p:txBody>
        </p:sp>
      </p:grpSp>
      <p:sp>
        <p:nvSpPr>
          <p:cNvPr id="32" name="Rectangle à coins arrondis 31"/>
          <p:cNvSpPr/>
          <p:nvPr/>
        </p:nvSpPr>
        <p:spPr>
          <a:xfrm>
            <a:off x="409273" y="2879737"/>
            <a:ext cx="4129351" cy="1980000"/>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ZoneTexte 7"/>
          <p:cNvSpPr txBox="1"/>
          <p:nvPr/>
        </p:nvSpPr>
        <p:spPr>
          <a:xfrm>
            <a:off x="516250" y="2789092"/>
            <a:ext cx="3256760" cy="430887"/>
          </a:xfrm>
          <a:prstGeom prst="rect">
            <a:avLst/>
          </a:prstGeom>
          <a:solidFill>
            <a:schemeClr val="bg1"/>
          </a:solidFill>
        </p:spPr>
        <p:txBody>
          <a:bodyPr wrap="square" rIns="36000" rtlCol="0">
            <a:spAutoFit/>
          </a:bodyPr>
          <a:lstStyle/>
          <a:p>
            <a:r>
              <a:rPr lang="fr-FR" sz="1100" b="1">
                <a:solidFill>
                  <a:srgbClr val="DE3411"/>
                </a:solidFill>
                <a:latin typeface="Arial" panose="020B0604020202020204" pitchFamily="34" charset="0"/>
                <a:cs typeface="Arial" panose="020B0604020202020204" pitchFamily="34" charset="0"/>
              </a:rPr>
              <a:t>Fort taux de rechutes à distance dans quatre </a:t>
            </a:r>
            <a:br>
              <a:rPr lang="fr-FR" sz="1100" b="1">
                <a:solidFill>
                  <a:srgbClr val="DE3411"/>
                </a:solidFill>
                <a:latin typeface="Arial" panose="020B0604020202020204" pitchFamily="34" charset="0"/>
                <a:cs typeface="Arial" panose="020B0604020202020204" pitchFamily="34" charset="0"/>
              </a:rPr>
            </a:br>
            <a:r>
              <a:rPr lang="fr-FR" sz="1100" b="1">
                <a:solidFill>
                  <a:srgbClr val="DE3411"/>
                </a:solidFill>
                <a:latin typeface="Arial" panose="020B0604020202020204" pitchFamily="34" charset="0"/>
                <a:cs typeface="Arial" panose="020B0604020202020204" pitchFamily="34" charset="0"/>
              </a:rPr>
              <a:t>sous types intégratifs, ER+, HER2- </a:t>
            </a:r>
            <a:r>
              <a:rPr lang="fr-FR" sz="1050" b="1">
                <a:solidFill>
                  <a:srgbClr val="DE3411"/>
                </a:solidFill>
                <a:latin typeface="Arial" panose="020B0604020202020204" pitchFamily="34" charset="0"/>
                <a:cs typeface="Arial" panose="020B0604020202020204" pitchFamily="34" charset="0"/>
              </a:rPr>
              <a:t>(1,2,3, 6)</a:t>
            </a:r>
          </a:p>
        </p:txBody>
      </p:sp>
      <p:sp>
        <p:nvSpPr>
          <p:cNvPr id="33" name="Text Box 79"/>
          <p:cNvSpPr txBox="1">
            <a:spLocks noChangeArrowheads="1"/>
          </p:cNvSpPr>
          <p:nvPr/>
        </p:nvSpPr>
        <p:spPr bwMode="gray">
          <a:xfrm>
            <a:off x="3919958" y="3388941"/>
            <a:ext cx="618666" cy="63094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900"/>
              </a:lnSpc>
              <a:spcBef>
                <a:spcPts val="1800"/>
              </a:spcBef>
              <a:spcAft>
                <a:spcPct val="0"/>
              </a:spcAft>
            </a:pPr>
            <a:r>
              <a:rPr lang="en-GB" sz="500" dirty="0">
                <a:solidFill>
                  <a:prstClr val="black"/>
                </a:solidFill>
                <a:latin typeface="Arial" panose="020B0604020202020204" pitchFamily="34" charset="0"/>
                <a:cs typeface="Arial" panose="020B0604020202020204" pitchFamily="34" charset="0"/>
              </a:rPr>
              <a:t>▲</a:t>
            </a:r>
            <a:r>
              <a:rPr lang="en-GB" sz="700" dirty="0">
                <a:solidFill>
                  <a:prstClr val="black"/>
                </a:solidFill>
                <a:latin typeface="Arial" panose="020B0604020202020204" pitchFamily="34" charset="0"/>
                <a:cs typeface="Arial" panose="020B0604020202020204" pitchFamily="34" charset="0"/>
              </a:rPr>
              <a:t> Clinical </a:t>
            </a:r>
            <a:br>
              <a:rPr lang="en-GB" sz="700" dirty="0">
                <a:solidFill>
                  <a:prstClr val="black"/>
                </a:solidFill>
                <a:latin typeface="Arial" panose="020B0604020202020204" pitchFamily="34" charset="0"/>
                <a:cs typeface="Arial" panose="020B0604020202020204" pitchFamily="34" charset="0"/>
              </a:rPr>
            </a:br>
            <a:r>
              <a:rPr lang="en-GB" sz="700" dirty="0">
                <a:solidFill>
                  <a:prstClr val="black"/>
                </a:solidFill>
                <a:latin typeface="Arial" panose="020B0604020202020204" pitchFamily="34" charset="0"/>
                <a:cs typeface="Arial" panose="020B0604020202020204" pitchFamily="34" charset="0"/>
              </a:rPr>
              <a:t>+ IHC</a:t>
            </a:r>
          </a:p>
          <a:p>
            <a:pPr eaLnBrk="1" fontAlgn="base" hangingPunct="1">
              <a:lnSpc>
                <a:spcPts val="900"/>
              </a:lnSpc>
              <a:spcBef>
                <a:spcPts val="600"/>
              </a:spcBef>
              <a:spcAft>
                <a:spcPct val="0"/>
              </a:spcAft>
            </a:pPr>
            <a:r>
              <a:rPr lang="en-GB" sz="500" dirty="0">
                <a:solidFill>
                  <a:prstClr val="black"/>
                </a:solidFill>
                <a:latin typeface="Arial" panose="020B0604020202020204" pitchFamily="34" charset="0"/>
                <a:cs typeface="Arial" panose="020B0604020202020204" pitchFamily="34" charset="0"/>
              </a:rPr>
              <a:t>●</a:t>
            </a:r>
            <a:r>
              <a:rPr lang="en-GB" sz="700" dirty="0">
                <a:solidFill>
                  <a:prstClr val="black"/>
                </a:solidFill>
                <a:latin typeface="Arial" panose="020B0604020202020204" pitchFamily="34" charset="0"/>
                <a:cs typeface="Arial" panose="020B0604020202020204" pitchFamily="34" charset="0"/>
              </a:rPr>
              <a:t> Clinical </a:t>
            </a:r>
            <a:br>
              <a:rPr lang="en-GB" sz="700" dirty="0">
                <a:solidFill>
                  <a:prstClr val="black"/>
                </a:solidFill>
                <a:latin typeface="Arial" panose="020B0604020202020204" pitchFamily="34" charset="0"/>
                <a:cs typeface="Arial" panose="020B0604020202020204" pitchFamily="34" charset="0"/>
              </a:rPr>
            </a:br>
            <a:r>
              <a:rPr lang="en-GB" sz="700" dirty="0">
                <a:solidFill>
                  <a:prstClr val="black"/>
                </a:solidFill>
                <a:latin typeface="Arial" panose="020B0604020202020204" pitchFamily="34" charset="0"/>
                <a:cs typeface="Arial" panose="020B0604020202020204" pitchFamily="34" charset="0"/>
              </a:rPr>
              <a:t>+ </a:t>
            </a:r>
            <a:r>
              <a:rPr lang="en-GB" sz="700" dirty="0" err="1">
                <a:solidFill>
                  <a:prstClr val="black"/>
                </a:solidFill>
                <a:latin typeface="Arial" panose="020B0604020202020204" pitchFamily="34" charset="0"/>
                <a:cs typeface="Arial" panose="020B0604020202020204" pitchFamily="34" charset="0"/>
              </a:rPr>
              <a:t>IntClust</a:t>
            </a:r>
            <a:endParaRPr lang="en-GB" sz="700" dirty="0">
              <a:solidFill>
                <a:prstClr val="black"/>
              </a:solidFill>
              <a:latin typeface="Arial" panose="020B0604020202020204" pitchFamily="34" charset="0"/>
              <a:cs typeface="Arial" panose="020B0604020202020204" pitchFamily="34" charset="0"/>
            </a:endParaRPr>
          </a:p>
        </p:txBody>
      </p:sp>
      <p:sp>
        <p:nvSpPr>
          <p:cNvPr id="34" name="Text Box 79"/>
          <p:cNvSpPr txBox="1">
            <a:spLocks noChangeArrowheads="1"/>
          </p:cNvSpPr>
          <p:nvPr/>
        </p:nvSpPr>
        <p:spPr bwMode="gray">
          <a:xfrm rot="16200000">
            <a:off x="-131962" y="3736422"/>
            <a:ext cx="1477419"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800">
                <a:solidFill>
                  <a:prstClr val="black"/>
                </a:solidFill>
                <a:latin typeface="Arial" panose="020B0604020202020204" pitchFamily="34" charset="0"/>
                <a:cs typeface="Arial" panose="020B0604020202020204" pitchFamily="34" charset="0"/>
              </a:rPr>
              <a:t>Probability of distant relapse/cancer death</a:t>
            </a:r>
          </a:p>
        </p:txBody>
      </p:sp>
      <p:sp>
        <p:nvSpPr>
          <p:cNvPr id="35" name="Text Box 79"/>
          <p:cNvSpPr txBox="1">
            <a:spLocks noChangeArrowheads="1"/>
          </p:cNvSpPr>
          <p:nvPr/>
        </p:nvSpPr>
        <p:spPr bwMode="gray">
          <a:xfrm>
            <a:off x="1801257" y="4644408"/>
            <a:ext cx="1270417" cy="20005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700" dirty="0" err="1">
                <a:solidFill>
                  <a:prstClr val="black"/>
                </a:solidFill>
                <a:latin typeface="Arial" panose="020B0604020202020204" pitchFamily="34" charset="0"/>
                <a:cs typeface="Arial" panose="020B0604020202020204" pitchFamily="34" charset="0"/>
              </a:rPr>
              <a:t>Années</a:t>
            </a:r>
            <a:r>
              <a:rPr lang="en-GB" sz="700" dirty="0">
                <a:solidFill>
                  <a:prstClr val="black"/>
                </a:solidFill>
                <a:latin typeface="Arial" panose="020B0604020202020204" pitchFamily="34" charset="0"/>
                <a:cs typeface="Arial" panose="020B0604020202020204" pitchFamily="34" charset="0"/>
              </a:rPr>
              <a:t> après </a:t>
            </a:r>
            <a:r>
              <a:rPr lang="en-GB" sz="700" dirty="0" err="1">
                <a:solidFill>
                  <a:prstClr val="black"/>
                </a:solidFill>
                <a:latin typeface="Arial" panose="020B0604020202020204" pitchFamily="34" charset="0"/>
                <a:cs typeface="Arial" panose="020B0604020202020204" pitchFamily="34" charset="0"/>
              </a:rPr>
              <a:t>chirurgie</a:t>
            </a:r>
            <a:endParaRPr lang="en-GB" sz="700" dirty="0">
              <a:solidFill>
                <a:prstClr val="black"/>
              </a:solidFill>
              <a:latin typeface="Arial" panose="020B0604020202020204" pitchFamily="34" charset="0"/>
              <a:cs typeface="Arial" panose="020B0604020202020204" pitchFamily="34" charset="0"/>
            </a:endParaRPr>
          </a:p>
        </p:txBody>
      </p:sp>
      <p:grpSp>
        <p:nvGrpSpPr>
          <p:cNvPr id="52" name="Groupe 51"/>
          <p:cNvGrpSpPr/>
          <p:nvPr/>
        </p:nvGrpSpPr>
        <p:grpSpPr>
          <a:xfrm>
            <a:off x="876416" y="3270409"/>
            <a:ext cx="3043542" cy="1409694"/>
            <a:chOff x="876416" y="3385823"/>
            <a:chExt cx="3043542" cy="1409694"/>
          </a:xfrm>
        </p:grpSpPr>
        <p:pic>
          <p:nvPicPr>
            <p:cNvPr id="10" name="Image 9" descr="Capture d’écran"/>
            <p:cNvPicPr>
              <a:picLocks noChangeAspect="1"/>
            </p:cNvPicPr>
            <p:nvPr/>
          </p:nvPicPr>
          <p:blipFill rotWithShape="1">
            <a:blip r:embed="rId5" cstate="print">
              <a:extLst>
                <a:ext uri="{28A0092B-C50C-407E-A947-70E740481C1C}">
                  <a14:useLocalDpi xmlns:a14="http://schemas.microsoft.com/office/drawing/2010/main" val="0"/>
                </a:ext>
              </a:extLst>
            </a:blip>
            <a:srcRect l="24370" t="10201" r="2806" b="7333"/>
            <a:stretch/>
          </p:blipFill>
          <p:spPr>
            <a:xfrm>
              <a:off x="1118757" y="3385823"/>
              <a:ext cx="2801201" cy="1409694"/>
            </a:xfrm>
            <a:prstGeom prst="rect">
              <a:avLst/>
            </a:prstGeom>
          </p:spPr>
        </p:pic>
        <p:grpSp>
          <p:nvGrpSpPr>
            <p:cNvPr id="42" name="Groupe 41"/>
            <p:cNvGrpSpPr/>
            <p:nvPr/>
          </p:nvGrpSpPr>
          <p:grpSpPr>
            <a:xfrm>
              <a:off x="876416" y="3574143"/>
              <a:ext cx="242100" cy="184666"/>
              <a:chOff x="876416" y="3574143"/>
              <a:chExt cx="242100" cy="184666"/>
            </a:xfrm>
          </p:grpSpPr>
          <p:cxnSp>
            <p:nvCxnSpPr>
              <p:cNvPr id="36" name="Connecteur droit 35"/>
              <p:cNvCxnSpPr/>
              <p:nvPr/>
            </p:nvCxnSpPr>
            <p:spPr>
              <a:xfrm>
                <a:off x="1082516" y="3666476"/>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37" name="ZoneTexte 36"/>
              <p:cNvSpPr txBox="1"/>
              <p:nvPr/>
            </p:nvSpPr>
            <p:spPr>
              <a:xfrm>
                <a:off x="876416" y="3574143"/>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0,5</a:t>
                </a:r>
              </a:p>
            </p:txBody>
          </p:sp>
        </p:grpSp>
        <p:grpSp>
          <p:nvGrpSpPr>
            <p:cNvPr id="41" name="Groupe 40"/>
            <p:cNvGrpSpPr/>
            <p:nvPr/>
          </p:nvGrpSpPr>
          <p:grpSpPr>
            <a:xfrm>
              <a:off x="876416" y="3770084"/>
              <a:ext cx="242100" cy="184666"/>
              <a:chOff x="876416" y="3770084"/>
              <a:chExt cx="242100" cy="184666"/>
            </a:xfrm>
          </p:grpSpPr>
          <p:cxnSp>
            <p:nvCxnSpPr>
              <p:cNvPr id="39" name="Connecteur droit 38"/>
              <p:cNvCxnSpPr/>
              <p:nvPr/>
            </p:nvCxnSpPr>
            <p:spPr>
              <a:xfrm>
                <a:off x="1082516" y="3862417"/>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40" name="ZoneTexte 39"/>
              <p:cNvSpPr txBox="1"/>
              <p:nvPr/>
            </p:nvSpPr>
            <p:spPr>
              <a:xfrm>
                <a:off x="876416" y="3770084"/>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0,4</a:t>
                </a:r>
              </a:p>
            </p:txBody>
          </p:sp>
        </p:grpSp>
        <p:grpSp>
          <p:nvGrpSpPr>
            <p:cNvPr id="43" name="Groupe 42"/>
            <p:cNvGrpSpPr/>
            <p:nvPr/>
          </p:nvGrpSpPr>
          <p:grpSpPr>
            <a:xfrm>
              <a:off x="876416" y="3971940"/>
              <a:ext cx="242100" cy="184666"/>
              <a:chOff x="876416" y="3574143"/>
              <a:chExt cx="242100" cy="184666"/>
            </a:xfrm>
          </p:grpSpPr>
          <p:cxnSp>
            <p:nvCxnSpPr>
              <p:cNvPr id="44" name="Connecteur droit 43"/>
              <p:cNvCxnSpPr/>
              <p:nvPr/>
            </p:nvCxnSpPr>
            <p:spPr>
              <a:xfrm>
                <a:off x="1082516" y="3666476"/>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45" name="ZoneTexte 44"/>
              <p:cNvSpPr txBox="1"/>
              <p:nvPr/>
            </p:nvSpPr>
            <p:spPr>
              <a:xfrm>
                <a:off x="876416" y="3574143"/>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0,3</a:t>
                </a:r>
              </a:p>
            </p:txBody>
          </p:sp>
        </p:grpSp>
        <p:grpSp>
          <p:nvGrpSpPr>
            <p:cNvPr id="46" name="Groupe 45"/>
            <p:cNvGrpSpPr/>
            <p:nvPr/>
          </p:nvGrpSpPr>
          <p:grpSpPr>
            <a:xfrm>
              <a:off x="876416" y="4185071"/>
              <a:ext cx="242100" cy="184666"/>
              <a:chOff x="876416" y="3574143"/>
              <a:chExt cx="242100" cy="184666"/>
            </a:xfrm>
          </p:grpSpPr>
          <p:cxnSp>
            <p:nvCxnSpPr>
              <p:cNvPr id="47" name="Connecteur droit 46"/>
              <p:cNvCxnSpPr/>
              <p:nvPr/>
            </p:nvCxnSpPr>
            <p:spPr>
              <a:xfrm>
                <a:off x="1082516" y="3666476"/>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48" name="ZoneTexte 47"/>
              <p:cNvSpPr txBox="1"/>
              <p:nvPr/>
            </p:nvSpPr>
            <p:spPr>
              <a:xfrm>
                <a:off x="876416" y="3574143"/>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0,2</a:t>
                </a:r>
              </a:p>
            </p:txBody>
          </p:sp>
        </p:grpSp>
        <p:grpSp>
          <p:nvGrpSpPr>
            <p:cNvPr id="49" name="Groupe 48"/>
            <p:cNvGrpSpPr/>
            <p:nvPr/>
          </p:nvGrpSpPr>
          <p:grpSpPr>
            <a:xfrm>
              <a:off x="876416" y="4390365"/>
              <a:ext cx="242100" cy="184666"/>
              <a:chOff x="876416" y="3574143"/>
              <a:chExt cx="242100" cy="184666"/>
            </a:xfrm>
          </p:grpSpPr>
          <p:cxnSp>
            <p:nvCxnSpPr>
              <p:cNvPr id="50" name="Connecteur droit 49"/>
              <p:cNvCxnSpPr/>
              <p:nvPr/>
            </p:nvCxnSpPr>
            <p:spPr>
              <a:xfrm>
                <a:off x="1082516" y="3666476"/>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51" name="ZoneTexte 50"/>
              <p:cNvSpPr txBox="1"/>
              <p:nvPr/>
            </p:nvSpPr>
            <p:spPr>
              <a:xfrm>
                <a:off x="876416" y="3574143"/>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0,1</a:t>
                </a:r>
              </a:p>
            </p:txBody>
          </p:sp>
        </p:grpSp>
      </p:grpSp>
      <p:sp>
        <p:nvSpPr>
          <p:cNvPr id="5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cs typeface="Arial"/>
              </a:rPr>
              <a:t>Curtis C. et al., SABCS 2018, GS3-06</a:t>
            </a:r>
          </a:p>
        </p:txBody>
      </p:sp>
      <p:sp>
        <p:nvSpPr>
          <p:cNvPr id="54" name="Rectangle à coins arrondis 53"/>
          <p:cNvSpPr/>
          <p:nvPr/>
        </p:nvSpPr>
        <p:spPr>
          <a:xfrm>
            <a:off x="4644119" y="905385"/>
            <a:ext cx="4129351" cy="1872000"/>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55" name="ZoneTexte 54">
            <a:extLst>
              <a:ext uri="{FF2B5EF4-FFF2-40B4-BE49-F238E27FC236}">
                <a16:creationId xmlns:a16="http://schemas.microsoft.com/office/drawing/2014/main" id="{52451C3A-2299-884E-A6D9-95A925480DAF}"/>
              </a:ext>
            </a:extLst>
          </p:cNvPr>
          <p:cNvSpPr txBox="1"/>
          <p:nvPr/>
        </p:nvSpPr>
        <p:spPr>
          <a:xfrm>
            <a:off x="4751096" y="663307"/>
            <a:ext cx="3274318" cy="430887"/>
          </a:xfrm>
          <a:prstGeom prst="rect">
            <a:avLst/>
          </a:prstGeom>
          <a:solidFill>
            <a:schemeClr val="bg1"/>
          </a:solidFill>
          <a:ln>
            <a:noFill/>
          </a:ln>
        </p:spPr>
        <p:txBody>
          <a:bodyPr wrap="square" rtlCol="0" anchor="ctr">
            <a:spAutoFit/>
          </a:bodyPr>
          <a:lstStyle/>
          <a:p>
            <a:r>
              <a:rPr lang="fr-FR" sz="1100" b="1">
                <a:solidFill>
                  <a:srgbClr val="DE3411"/>
                </a:solidFill>
                <a:latin typeface="Arial" panose="020B0604020202020204" pitchFamily="34" charset="0"/>
                <a:cs typeface="Arial" panose="020B0604020202020204" pitchFamily="34" charset="0"/>
              </a:rPr>
              <a:t>Fort taux de rechutes à distance dans quatre </a:t>
            </a:r>
            <a:br>
              <a:rPr lang="fr-FR" sz="1100" b="1">
                <a:solidFill>
                  <a:srgbClr val="DE3411"/>
                </a:solidFill>
                <a:latin typeface="Arial" panose="020B0604020202020204" pitchFamily="34" charset="0"/>
                <a:cs typeface="Arial" panose="020B0604020202020204" pitchFamily="34" charset="0"/>
              </a:rPr>
            </a:br>
            <a:r>
              <a:rPr lang="fr-FR" sz="1100" b="1">
                <a:solidFill>
                  <a:srgbClr val="DE3411"/>
                </a:solidFill>
                <a:latin typeface="Arial" panose="020B0604020202020204" pitchFamily="34" charset="0"/>
                <a:cs typeface="Arial" panose="020B0604020202020204" pitchFamily="34" charset="0"/>
              </a:rPr>
              <a:t>sous types intégratifs, ER+, HER2- (1,2,3, 6)</a:t>
            </a:r>
          </a:p>
        </p:txBody>
      </p:sp>
      <p:sp>
        <p:nvSpPr>
          <p:cNvPr id="57" name="Text Box 79"/>
          <p:cNvSpPr txBox="1">
            <a:spLocks noChangeArrowheads="1"/>
          </p:cNvSpPr>
          <p:nvPr/>
        </p:nvSpPr>
        <p:spPr bwMode="gray">
          <a:xfrm rot="16200000">
            <a:off x="4181664" y="1683950"/>
            <a:ext cx="1477419"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800" dirty="0" err="1">
                <a:solidFill>
                  <a:prstClr val="black"/>
                </a:solidFill>
                <a:latin typeface="Arial" panose="020B0604020202020204" pitchFamily="34" charset="0"/>
                <a:cs typeface="Arial" panose="020B0604020202020204" pitchFamily="34" charset="0"/>
              </a:rPr>
              <a:t>Probabilité</a:t>
            </a:r>
            <a:r>
              <a:rPr lang="en-GB" sz="800" dirty="0">
                <a:solidFill>
                  <a:prstClr val="black"/>
                </a:solidFill>
                <a:latin typeface="Arial" panose="020B0604020202020204" pitchFamily="34" charset="0"/>
                <a:cs typeface="Arial" panose="020B0604020202020204" pitchFamily="34" charset="0"/>
              </a:rPr>
              <a:t> de </a:t>
            </a:r>
            <a:r>
              <a:rPr lang="en-GB" sz="800" dirty="0" err="1">
                <a:solidFill>
                  <a:prstClr val="black"/>
                </a:solidFill>
                <a:latin typeface="Arial" panose="020B0604020202020204" pitchFamily="34" charset="0"/>
                <a:cs typeface="Arial" panose="020B0604020202020204" pitchFamily="34" charset="0"/>
              </a:rPr>
              <a:t>rechute</a:t>
            </a:r>
            <a:r>
              <a:rPr lang="en-GB" sz="800" dirty="0">
                <a:solidFill>
                  <a:prstClr val="black"/>
                </a:solidFill>
                <a:latin typeface="Arial" panose="020B0604020202020204" pitchFamily="34" charset="0"/>
                <a:cs typeface="Arial" panose="020B0604020202020204" pitchFamily="34" charset="0"/>
              </a:rPr>
              <a:t> métastatique/</a:t>
            </a:r>
            <a:r>
              <a:rPr lang="en-GB" sz="800" dirty="0" err="1">
                <a:solidFill>
                  <a:prstClr val="black"/>
                </a:solidFill>
                <a:latin typeface="Arial" panose="020B0604020202020204" pitchFamily="34" charset="0"/>
                <a:cs typeface="Arial" panose="020B0604020202020204" pitchFamily="34" charset="0"/>
              </a:rPr>
              <a:t>décès</a:t>
            </a:r>
            <a:endParaRPr lang="en-GB" sz="800" dirty="0">
              <a:solidFill>
                <a:prstClr val="black"/>
              </a:solidFill>
              <a:latin typeface="Arial" panose="020B0604020202020204" pitchFamily="34" charset="0"/>
              <a:cs typeface="Arial" panose="020B0604020202020204" pitchFamily="34" charset="0"/>
            </a:endParaRPr>
          </a:p>
        </p:txBody>
      </p:sp>
      <p:grpSp>
        <p:nvGrpSpPr>
          <p:cNvPr id="123" name="Groupe 122"/>
          <p:cNvGrpSpPr/>
          <p:nvPr/>
        </p:nvGrpSpPr>
        <p:grpSpPr>
          <a:xfrm>
            <a:off x="5369869" y="1147160"/>
            <a:ext cx="3250348" cy="1535499"/>
            <a:chOff x="5369869" y="1173794"/>
            <a:chExt cx="3004618" cy="1535499"/>
          </a:xfrm>
        </p:grpSpPr>
        <p:sp>
          <p:nvSpPr>
            <p:cNvPr id="56" name="Forme libre 55"/>
            <p:cNvSpPr/>
            <p:nvPr/>
          </p:nvSpPr>
          <p:spPr>
            <a:xfrm>
              <a:off x="5611969" y="1250719"/>
              <a:ext cx="2762518" cy="1245250"/>
            </a:xfrm>
            <a:custGeom>
              <a:avLst/>
              <a:gdLst>
                <a:gd name="connsiteX0" fmla="*/ 0 w 2762518"/>
                <a:gd name="connsiteY0" fmla="*/ 0 h 1358721"/>
                <a:gd name="connsiteX1" fmla="*/ 0 w 2762518"/>
                <a:gd name="connsiteY1" fmla="*/ 1358721 h 1358721"/>
                <a:gd name="connsiteX2" fmla="*/ 2762518 w 2762518"/>
                <a:gd name="connsiteY2" fmla="*/ 1358721 h 1358721"/>
              </a:gdLst>
              <a:ahLst/>
              <a:cxnLst>
                <a:cxn ang="0">
                  <a:pos x="connsiteX0" y="connsiteY0"/>
                </a:cxn>
                <a:cxn ang="0">
                  <a:pos x="connsiteX1" y="connsiteY1"/>
                </a:cxn>
                <a:cxn ang="0">
                  <a:pos x="connsiteX2" y="connsiteY2"/>
                </a:cxn>
              </a:cxnLst>
              <a:rect l="l" t="t" r="r" b="b"/>
              <a:pathLst>
                <a:path w="2762518" h="1358721">
                  <a:moveTo>
                    <a:pt x="0" y="0"/>
                  </a:moveTo>
                  <a:lnTo>
                    <a:pt x="0" y="1358721"/>
                  </a:lnTo>
                  <a:lnTo>
                    <a:pt x="2762518" y="1358721"/>
                  </a:lnTo>
                </a:path>
              </a:pathLst>
            </a:custGeom>
            <a:noFill/>
            <a:ln w="952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58" name="Groupe 57"/>
            <p:cNvGrpSpPr/>
            <p:nvPr/>
          </p:nvGrpSpPr>
          <p:grpSpPr>
            <a:xfrm>
              <a:off x="5369869" y="1173794"/>
              <a:ext cx="242100" cy="1357531"/>
              <a:chOff x="634316" y="1536951"/>
              <a:chExt cx="242100" cy="1357531"/>
            </a:xfrm>
          </p:grpSpPr>
          <p:cxnSp>
            <p:nvCxnSpPr>
              <p:cNvPr id="59" name="Connecteur droit 58"/>
              <p:cNvCxnSpPr/>
              <p:nvPr/>
            </p:nvCxnSpPr>
            <p:spPr>
              <a:xfrm>
                <a:off x="840416" y="1629284"/>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0" name="ZoneTexte 59"/>
              <p:cNvSpPr txBox="1"/>
              <p:nvPr/>
            </p:nvSpPr>
            <p:spPr>
              <a:xfrm>
                <a:off x="634316" y="1536951"/>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0,5</a:t>
                </a:r>
              </a:p>
            </p:txBody>
          </p:sp>
          <p:cxnSp>
            <p:nvCxnSpPr>
              <p:cNvPr id="61" name="Connecteur droit 60"/>
              <p:cNvCxnSpPr/>
              <p:nvPr/>
            </p:nvCxnSpPr>
            <p:spPr>
              <a:xfrm>
                <a:off x="840416" y="1848817"/>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2" name="ZoneTexte 61"/>
              <p:cNvSpPr txBox="1"/>
              <p:nvPr/>
            </p:nvSpPr>
            <p:spPr>
              <a:xfrm>
                <a:off x="634316" y="1756484"/>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0,4</a:t>
                </a:r>
              </a:p>
            </p:txBody>
          </p:sp>
          <p:cxnSp>
            <p:nvCxnSpPr>
              <p:cNvPr id="64" name="Connecteur droit 63"/>
              <p:cNvCxnSpPr/>
              <p:nvPr/>
            </p:nvCxnSpPr>
            <p:spPr>
              <a:xfrm>
                <a:off x="840416" y="2093927"/>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5" name="ZoneTexte 64"/>
              <p:cNvSpPr txBox="1"/>
              <p:nvPr/>
            </p:nvSpPr>
            <p:spPr>
              <a:xfrm>
                <a:off x="634316" y="2001594"/>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0,3</a:t>
                </a:r>
              </a:p>
            </p:txBody>
          </p:sp>
          <p:cxnSp>
            <p:nvCxnSpPr>
              <p:cNvPr id="66" name="Connecteur droit 65"/>
              <p:cNvCxnSpPr/>
              <p:nvPr/>
            </p:nvCxnSpPr>
            <p:spPr>
              <a:xfrm>
                <a:off x="840416" y="2328240"/>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7" name="ZoneTexte 66"/>
              <p:cNvSpPr txBox="1"/>
              <p:nvPr/>
            </p:nvSpPr>
            <p:spPr>
              <a:xfrm>
                <a:off x="634316" y="2235907"/>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0,2</a:t>
                </a:r>
              </a:p>
            </p:txBody>
          </p:sp>
          <p:cxnSp>
            <p:nvCxnSpPr>
              <p:cNvPr id="68" name="Connecteur droit 67"/>
              <p:cNvCxnSpPr/>
              <p:nvPr/>
            </p:nvCxnSpPr>
            <p:spPr>
              <a:xfrm>
                <a:off x="840416" y="2577346"/>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9" name="ZoneTexte 68"/>
              <p:cNvSpPr txBox="1"/>
              <p:nvPr/>
            </p:nvSpPr>
            <p:spPr>
              <a:xfrm>
                <a:off x="634316" y="2485013"/>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0,1</a:t>
                </a:r>
              </a:p>
            </p:txBody>
          </p:sp>
          <p:cxnSp>
            <p:nvCxnSpPr>
              <p:cNvPr id="70" name="Connecteur droit 69"/>
              <p:cNvCxnSpPr/>
              <p:nvPr/>
            </p:nvCxnSpPr>
            <p:spPr>
              <a:xfrm>
                <a:off x="840416" y="280214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71" name="ZoneTexte 70"/>
              <p:cNvSpPr txBox="1"/>
              <p:nvPr/>
            </p:nvSpPr>
            <p:spPr>
              <a:xfrm>
                <a:off x="634316" y="2709816"/>
                <a:ext cx="199735" cy="184666"/>
              </a:xfrm>
              <a:prstGeom prst="rect">
                <a:avLst/>
              </a:prstGeom>
              <a:noFill/>
            </p:spPr>
            <p:txBody>
              <a:bodyPr wrap="none" rIns="0" rtlCol="0">
                <a:spAutoFit/>
              </a:bodyPr>
              <a:lstStyle/>
              <a:p>
                <a:pPr algn="r"/>
                <a:r>
                  <a:rPr lang="fr-FR" sz="600" b="1">
                    <a:solidFill>
                      <a:prstClr val="black"/>
                    </a:solidFill>
                    <a:latin typeface="Arial" panose="020B0604020202020204" pitchFamily="34" charset="0"/>
                    <a:cs typeface="Arial" panose="020B0604020202020204" pitchFamily="34" charset="0"/>
                  </a:rPr>
                  <a:t>0,0</a:t>
                </a:r>
              </a:p>
            </p:txBody>
          </p:sp>
        </p:grpSp>
        <p:cxnSp>
          <p:nvCxnSpPr>
            <p:cNvPr id="77" name="Connecteur droit 76"/>
            <p:cNvCxnSpPr/>
            <p:nvPr/>
          </p:nvCxnSpPr>
          <p:spPr>
            <a:xfrm rot="16200000">
              <a:off x="5682295" y="251396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78" name="ZoneTexte 77"/>
            <p:cNvSpPr txBox="1"/>
            <p:nvPr/>
          </p:nvSpPr>
          <p:spPr>
            <a:xfrm>
              <a:off x="5534831" y="2524627"/>
              <a:ext cx="218902" cy="184666"/>
            </a:xfrm>
            <a:prstGeom prst="rect">
              <a:avLst/>
            </a:prstGeom>
            <a:noFill/>
          </p:spPr>
          <p:txBody>
            <a:bodyPr wrap="square" rIns="0" rtlCol="0">
              <a:spAutoFit/>
            </a:bodyPr>
            <a:lstStyle/>
            <a:p>
              <a:pPr algn="ctr"/>
              <a:r>
                <a:rPr lang="fr-FR" sz="600" b="1">
                  <a:solidFill>
                    <a:prstClr val="black"/>
                  </a:solidFill>
                  <a:latin typeface="Arial" panose="020B0604020202020204" pitchFamily="34" charset="0"/>
                  <a:cs typeface="Arial" panose="020B0604020202020204" pitchFamily="34" charset="0"/>
                </a:rPr>
                <a:t>5</a:t>
              </a:r>
            </a:p>
          </p:txBody>
        </p:sp>
        <p:cxnSp>
          <p:nvCxnSpPr>
            <p:cNvPr id="85" name="Connecteur droit 84"/>
            <p:cNvCxnSpPr/>
            <p:nvPr/>
          </p:nvCxnSpPr>
          <p:spPr>
            <a:xfrm rot="16200000">
              <a:off x="6557202" y="251396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86" name="ZoneTexte 85"/>
            <p:cNvSpPr txBox="1"/>
            <p:nvPr/>
          </p:nvSpPr>
          <p:spPr>
            <a:xfrm>
              <a:off x="6409738" y="2524627"/>
              <a:ext cx="218902" cy="184666"/>
            </a:xfrm>
            <a:prstGeom prst="rect">
              <a:avLst/>
            </a:prstGeom>
            <a:noFill/>
          </p:spPr>
          <p:txBody>
            <a:bodyPr wrap="square" rIns="0" rtlCol="0">
              <a:spAutoFit/>
            </a:bodyPr>
            <a:lstStyle/>
            <a:p>
              <a:pPr algn="ctr"/>
              <a:r>
                <a:rPr lang="fr-FR" sz="600" b="1">
                  <a:solidFill>
                    <a:prstClr val="black"/>
                  </a:solidFill>
                  <a:latin typeface="Arial" panose="020B0604020202020204" pitchFamily="34" charset="0"/>
                  <a:cs typeface="Arial" panose="020B0604020202020204" pitchFamily="34" charset="0"/>
                </a:rPr>
                <a:t>10</a:t>
              </a:r>
            </a:p>
          </p:txBody>
        </p:sp>
        <p:cxnSp>
          <p:nvCxnSpPr>
            <p:cNvPr id="87" name="Connecteur droit 86"/>
            <p:cNvCxnSpPr/>
            <p:nvPr/>
          </p:nvCxnSpPr>
          <p:spPr>
            <a:xfrm rot="16200000">
              <a:off x="7419958" y="251396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88" name="ZoneTexte 87"/>
            <p:cNvSpPr txBox="1"/>
            <p:nvPr/>
          </p:nvSpPr>
          <p:spPr>
            <a:xfrm>
              <a:off x="7272494" y="2524627"/>
              <a:ext cx="218902" cy="184666"/>
            </a:xfrm>
            <a:prstGeom prst="rect">
              <a:avLst/>
            </a:prstGeom>
            <a:noFill/>
          </p:spPr>
          <p:txBody>
            <a:bodyPr wrap="square" rIns="0" rtlCol="0">
              <a:spAutoFit/>
            </a:bodyPr>
            <a:lstStyle/>
            <a:p>
              <a:pPr algn="ctr"/>
              <a:r>
                <a:rPr lang="fr-FR" sz="600" b="1">
                  <a:solidFill>
                    <a:prstClr val="black"/>
                  </a:solidFill>
                  <a:latin typeface="Arial" panose="020B0604020202020204" pitchFamily="34" charset="0"/>
                  <a:cs typeface="Arial" panose="020B0604020202020204" pitchFamily="34" charset="0"/>
                </a:rPr>
                <a:t>15</a:t>
              </a:r>
            </a:p>
          </p:txBody>
        </p:sp>
        <p:cxnSp>
          <p:nvCxnSpPr>
            <p:cNvPr id="89" name="Connecteur droit 88"/>
            <p:cNvCxnSpPr/>
            <p:nvPr/>
          </p:nvCxnSpPr>
          <p:spPr>
            <a:xfrm rot="16200000">
              <a:off x="8270562" y="2513969"/>
              <a:ext cx="36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90" name="ZoneTexte 89"/>
            <p:cNvSpPr txBox="1"/>
            <p:nvPr/>
          </p:nvSpPr>
          <p:spPr>
            <a:xfrm>
              <a:off x="8123098" y="2524627"/>
              <a:ext cx="218902" cy="184666"/>
            </a:xfrm>
            <a:prstGeom prst="rect">
              <a:avLst/>
            </a:prstGeom>
            <a:noFill/>
          </p:spPr>
          <p:txBody>
            <a:bodyPr wrap="square" rIns="0" rtlCol="0">
              <a:spAutoFit/>
            </a:bodyPr>
            <a:lstStyle/>
            <a:p>
              <a:pPr algn="ctr"/>
              <a:r>
                <a:rPr lang="fr-FR" sz="600" b="1">
                  <a:solidFill>
                    <a:prstClr val="black"/>
                  </a:solidFill>
                  <a:latin typeface="Arial" panose="020B0604020202020204" pitchFamily="34" charset="0"/>
                  <a:cs typeface="Arial" panose="020B0604020202020204" pitchFamily="34" charset="0"/>
                </a:rPr>
                <a:t>20</a:t>
              </a:r>
            </a:p>
          </p:txBody>
        </p:sp>
        <p:sp>
          <p:nvSpPr>
            <p:cNvPr id="91" name="Forme libre 90"/>
            <p:cNvSpPr/>
            <p:nvPr/>
          </p:nvSpPr>
          <p:spPr>
            <a:xfrm>
              <a:off x="5878286" y="1304662"/>
              <a:ext cx="2409034" cy="959968"/>
            </a:xfrm>
            <a:custGeom>
              <a:avLst/>
              <a:gdLst>
                <a:gd name="connsiteX0" fmla="*/ 0 w 2409034"/>
                <a:gd name="connsiteY0" fmla="*/ 959968 h 959968"/>
                <a:gd name="connsiteX1" fmla="*/ 33416 w 2409034"/>
                <a:gd name="connsiteY1" fmla="*/ 914400 h 959968"/>
                <a:gd name="connsiteX2" fmla="*/ 78984 w 2409034"/>
                <a:gd name="connsiteY2" fmla="*/ 914400 h 959968"/>
                <a:gd name="connsiteX3" fmla="*/ 136704 w 2409034"/>
                <a:gd name="connsiteY3" fmla="*/ 801998 h 959968"/>
                <a:gd name="connsiteX4" fmla="*/ 173159 w 2409034"/>
                <a:gd name="connsiteY4" fmla="*/ 792885 h 959968"/>
                <a:gd name="connsiteX5" fmla="*/ 221764 w 2409034"/>
                <a:gd name="connsiteY5" fmla="*/ 674408 h 959968"/>
                <a:gd name="connsiteX6" fmla="*/ 303787 w 2409034"/>
                <a:gd name="connsiteY6" fmla="*/ 580233 h 959968"/>
                <a:gd name="connsiteX7" fmla="*/ 349355 w 2409034"/>
                <a:gd name="connsiteY7" fmla="*/ 577196 h 959968"/>
                <a:gd name="connsiteX8" fmla="*/ 385810 w 2409034"/>
                <a:gd name="connsiteY8" fmla="*/ 522514 h 959968"/>
                <a:gd name="connsiteX9" fmla="*/ 647067 w 2409034"/>
                <a:gd name="connsiteY9" fmla="*/ 510362 h 959968"/>
                <a:gd name="connsiteX10" fmla="*/ 695673 w 2409034"/>
                <a:gd name="connsiteY10" fmla="*/ 440491 h 959968"/>
                <a:gd name="connsiteX11" fmla="*/ 738203 w 2409034"/>
                <a:gd name="connsiteY11" fmla="*/ 431378 h 959968"/>
                <a:gd name="connsiteX12" fmla="*/ 817188 w 2409034"/>
                <a:gd name="connsiteY12" fmla="*/ 279484 h 959968"/>
                <a:gd name="connsiteX13" fmla="*/ 896172 w 2409034"/>
                <a:gd name="connsiteY13" fmla="*/ 282522 h 959968"/>
                <a:gd name="connsiteX14" fmla="*/ 953892 w 2409034"/>
                <a:gd name="connsiteY14" fmla="*/ 197461 h 959968"/>
                <a:gd name="connsiteX15" fmla="*/ 1415649 w 2409034"/>
                <a:gd name="connsiteY15" fmla="*/ 191386 h 959968"/>
                <a:gd name="connsiteX16" fmla="*/ 1512861 w 2409034"/>
                <a:gd name="connsiteY16" fmla="*/ 30378 h 959968"/>
                <a:gd name="connsiteX17" fmla="*/ 2409034 w 2409034"/>
                <a:gd name="connsiteY17" fmla="*/ 0 h 95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9034" h="959968">
                  <a:moveTo>
                    <a:pt x="0" y="959968"/>
                  </a:moveTo>
                  <a:lnTo>
                    <a:pt x="33416" y="914400"/>
                  </a:lnTo>
                  <a:lnTo>
                    <a:pt x="78984" y="914400"/>
                  </a:lnTo>
                  <a:lnTo>
                    <a:pt x="136704" y="801998"/>
                  </a:lnTo>
                  <a:lnTo>
                    <a:pt x="173159" y="792885"/>
                  </a:lnTo>
                  <a:lnTo>
                    <a:pt x="221764" y="674408"/>
                  </a:lnTo>
                  <a:lnTo>
                    <a:pt x="303787" y="580233"/>
                  </a:lnTo>
                  <a:lnTo>
                    <a:pt x="349355" y="577196"/>
                  </a:lnTo>
                  <a:lnTo>
                    <a:pt x="385810" y="522514"/>
                  </a:lnTo>
                  <a:lnTo>
                    <a:pt x="647067" y="510362"/>
                  </a:lnTo>
                  <a:lnTo>
                    <a:pt x="695673" y="440491"/>
                  </a:lnTo>
                  <a:lnTo>
                    <a:pt x="738203" y="431378"/>
                  </a:lnTo>
                  <a:lnTo>
                    <a:pt x="817188" y="279484"/>
                  </a:lnTo>
                  <a:lnTo>
                    <a:pt x="896172" y="282522"/>
                  </a:lnTo>
                  <a:lnTo>
                    <a:pt x="953892" y="197461"/>
                  </a:lnTo>
                  <a:lnTo>
                    <a:pt x="1415649" y="191386"/>
                  </a:lnTo>
                  <a:lnTo>
                    <a:pt x="1512861" y="30378"/>
                  </a:lnTo>
                  <a:lnTo>
                    <a:pt x="2409034" y="0"/>
                  </a:lnTo>
                </a:path>
              </a:pathLst>
            </a:custGeom>
            <a:noFill/>
            <a:ln w="28575">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5" name="Forme libre 94"/>
            <p:cNvSpPr/>
            <p:nvPr/>
          </p:nvSpPr>
          <p:spPr>
            <a:xfrm>
              <a:off x="5884361" y="1690472"/>
              <a:ext cx="2378656" cy="580233"/>
            </a:xfrm>
            <a:custGeom>
              <a:avLst/>
              <a:gdLst>
                <a:gd name="connsiteX0" fmla="*/ 0 w 2378656"/>
                <a:gd name="connsiteY0" fmla="*/ 580233 h 580233"/>
                <a:gd name="connsiteX1" fmla="*/ 109364 w 2378656"/>
                <a:gd name="connsiteY1" fmla="*/ 495173 h 580233"/>
                <a:gd name="connsiteX2" fmla="*/ 139743 w 2378656"/>
                <a:gd name="connsiteY2" fmla="*/ 492135 h 580233"/>
                <a:gd name="connsiteX3" fmla="*/ 258220 w 2378656"/>
                <a:gd name="connsiteY3" fmla="*/ 391885 h 580233"/>
                <a:gd name="connsiteX4" fmla="*/ 306826 w 2378656"/>
                <a:gd name="connsiteY4" fmla="*/ 388847 h 580233"/>
                <a:gd name="connsiteX5" fmla="*/ 388848 w 2378656"/>
                <a:gd name="connsiteY5" fmla="*/ 325052 h 580233"/>
                <a:gd name="connsiteX6" fmla="*/ 473909 w 2378656"/>
                <a:gd name="connsiteY6" fmla="*/ 212651 h 580233"/>
                <a:gd name="connsiteX7" fmla="*/ 686560 w 2378656"/>
                <a:gd name="connsiteY7" fmla="*/ 218726 h 580233"/>
                <a:gd name="connsiteX8" fmla="*/ 732128 w 2378656"/>
                <a:gd name="connsiteY8" fmla="*/ 176196 h 580233"/>
                <a:gd name="connsiteX9" fmla="*/ 777696 w 2378656"/>
                <a:gd name="connsiteY9" fmla="*/ 176196 h 580233"/>
                <a:gd name="connsiteX10" fmla="*/ 805037 w 2378656"/>
                <a:gd name="connsiteY10" fmla="*/ 151893 h 580233"/>
                <a:gd name="connsiteX11" fmla="*/ 893135 w 2378656"/>
                <a:gd name="connsiteY11" fmla="*/ 145817 h 580233"/>
                <a:gd name="connsiteX12" fmla="*/ 972120 w 2378656"/>
                <a:gd name="connsiteY12" fmla="*/ 72909 h 580233"/>
                <a:gd name="connsiteX13" fmla="*/ 1245529 w 2378656"/>
                <a:gd name="connsiteY13" fmla="*/ 66833 h 580233"/>
                <a:gd name="connsiteX14" fmla="*/ 1288059 w 2378656"/>
                <a:gd name="connsiteY14" fmla="*/ 27340 h 580233"/>
                <a:gd name="connsiteX15" fmla="*/ 2378656 w 2378656"/>
                <a:gd name="connsiteY15" fmla="*/ 0 h 58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8656" h="580233">
                  <a:moveTo>
                    <a:pt x="0" y="580233"/>
                  </a:moveTo>
                  <a:lnTo>
                    <a:pt x="109364" y="495173"/>
                  </a:lnTo>
                  <a:lnTo>
                    <a:pt x="139743" y="492135"/>
                  </a:lnTo>
                  <a:lnTo>
                    <a:pt x="258220" y="391885"/>
                  </a:lnTo>
                  <a:lnTo>
                    <a:pt x="306826" y="388847"/>
                  </a:lnTo>
                  <a:lnTo>
                    <a:pt x="388848" y="325052"/>
                  </a:lnTo>
                  <a:lnTo>
                    <a:pt x="473909" y="212651"/>
                  </a:lnTo>
                  <a:lnTo>
                    <a:pt x="686560" y="218726"/>
                  </a:lnTo>
                  <a:lnTo>
                    <a:pt x="732128" y="176196"/>
                  </a:lnTo>
                  <a:lnTo>
                    <a:pt x="777696" y="176196"/>
                  </a:lnTo>
                  <a:lnTo>
                    <a:pt x="805037" y="151893"/>
                  </a:lnTo>
                  <a:lnTo>
                    <a:pt x="893135" y="145817"/>
                  </a:lnTo>
                  <a:lnTo>
                    <a:pt x="972120" y="72909"/>
                  </a:lnTo>
                  <a:lnTo>
                    <a:pt x="1245529" y="66833"/>
                  </a:lnTo>
                  <a:lnTo>
                    <a:pt x="1288059" y="27340"/>
                  </a:lnTo>
                  <a:lnTo>
                    <a:pt x="2378656"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7" name="Forme libre 96"/>
            <p:cNvSpPr/>
            <p:nvPr/>
          </p:nvSpPr>
          <p:spPr>
            <a:xfrm>
              <a:off x="5890437" y="1720850"/>
              <a:ext cx="2381693" cy="668332"/>
            </a:xfrm>
            <a:custGeom>
              <a:avLst/>
              <a:gdLst>
                <a:gd name="connsiteX0" fmla="*/ 0 w 2381693"/>
                <a:gd name="connsiteY0" fmla="*/ 668332 h 668332"/>
                <a:gd name="connsiteX1" fmla="*/ 82023 w 2381693"/>
                <a:gd name="connsiteY1" fmla="*/ 644030 h 668332"/>
                <a:gd name="connsiteX2" fmla="*/ 118477 w 2381693"/>
                <a:gd name="connsiteY2" fmla="*/ 634916 h 668332"/>
                <a:gd name="connsiteX3" fmla="*/ 218727 w 2381693"/>
                <a:gd name="connsiteY3" fmla="*/ 613651 h 668332"/>
                <a:gd name="connsiteX4" fmla="*/ 261257 w 2381693"/>
                <a:gd name="connsiteY4" fmla="*/ 613651 h 668332"/>
                <a:gd name="connsiteX5" fmla="*/ 294674 w 2381693"/>
                <a:gd name="connsiteY5" fmla="*/ 601499 h 668332"/>
                <a:gd name="connsiteX6" fmla="*/ 379734 w 2381693"/>
                <a:gd name="connsiteY6" fmla="*/ 601499 h 668332"/>
                <a:gd name="connsiteX7" fmla="*/ 437454 w 2381693"/>
                <a:gd name="connsiteY7" fmla="*/ 571121 h 668332"/>
                <a:gd name="connsiteX8" fmla="*/ 571120 w 2381693"/>
                <a:gd name="connsiteY8" fmla="*/ 537704 h 668332"/>
                <a:gd name="connsiteX9" fmla="*/ 598461 w 2381693"/>
                <a:gd name="connsiteY9" fmla="*/ 537704 h 668332"/>
                <a:gd name="connsiteX10" fmla="*/ 671370 w 2381693"/>
                <a:gd name="connsiteY10" fmla="*/ 504287 h 668332"/>
                <a:gd name="connsiteX11" fmla="*/ 726052 w 2381693"/>
                <a:gd name="connsiteY11" fmla="*/ 464795 h 668332"/>
                <a:gd name="connsiteX12" fmla="*/ 774658 w 2381693"/>
                <a:gd name="connsiteY12" fmla="*/ 401000 h 668332"/>
                <a:gd name="connsiteX13" fmla="*/ 887059 w 2381693"/>
                <a:gd name="connsiteY13" fmla="*/ 382772 h 668332"/>
                <a:gd name="connsiteX14" fmla="*/ 920476 w 2381693"/>
                <a:gd name="connsiteY14" fmla="*/ 382772 h 668332"/>
                <a:gd name="connsiteX15" fmla="*/ 972120 w 2381693"/>
                <a:gd name="connsiteY15" fmla="*/ 370621 h 668332"/>
                <a:gd name="connsiteX16" fmla="*/ 1063256 w 2381693"/>
                <a:gd name="connsiteY16" fmla="*/ 361507 h 668332"/>
                <a:gd name="connsiteX17" fmla="*/ 1148316 w 2381693"/>
                <a:gd name="connsiteY17" fmla="*/ 337204 h 668332"/>
                <a:gd name="connsiteX18" fmla="*/ 1193885 w 2381693"/>
                <a:gd name="connsiteY18" fmla="*/ 337204 h 668332"/>
                <a:gd name="connsiteX19" fmla="*/ 1294134 w 2381693"/>
                <a:gd name="connsiteY19" fmla="*/ 300750 h 668332"/>
                <a:gd name="connsiteX20" fmla="*/ 1354892 w 2381693"/>
                <a:gd name="connsiteY20" fmla="*/ 285560 h 668332"/>
                <a:gd name="connsiteX21" fmla="*/ 1455142 w 2381693"/>
                <a:gd name="connsiteY21" fmla="*/ 224803 h 668332"/>
                <a:gd name="connsiteX22" fmla="*/ 1488558 w 2381693"/>
                <a:gd name="connsiteY22" fmla="*/ 218727 h 668332"/>
                <a:gd name="connsiteX23" fmla="*/ 1540202 w 2381693"/>
                <a:gd name="connsiteY23" fmla="*/ 176197 h 668332"/>
                <a:gd name="connsiteX24" fmla="*/ 1713361 w 2381693"/>
                <a:gd name="connsiteY24" fmla="*/ 124553 h 668332"/>
                <a:gd name="connsiteX25" fmla="*/ 1883482 w 2381693"/>
                <a:gd name="connsiteY25" fmla="*/ 130629 h 668332"/>
                <a:gd name="connsiteX26" fmla="*/ 2208534 w 2381693"/>
                <a:gd name="connsiteY26" fmla="*/ 0 h 668332"/>
                <a:gd name="connsiteX27" fmla="*/ 2381693 w 2381693"/>
                <a:gd name="connsiteY27" fmla="*/ 0 h 66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81693" h="668332">
                  <a:moveTo>
                    <a:pt x="0" y="668332"/>
                  </a:moveTo>
                  <a:lnTo>
                    <a:pt x="82023" y="644030"/>
                  </a:lnTo>
                  <a:lnTo>
                    <a:pt x="118477" y="634916"/>
                  </a:lnTo>
                  <a:lnTo>
                    <a:pt x="218727" y="613651"/>
                  </a:lnTo>
                  <a:lnTo>
                    <a:pt x="261257" y="613651"/>
                  </a:lnTo>
                  <a:lnTo>
                    <a:pt x="294674" y="601499"/>
                  </a:lnTo>
                  <a:lnTo>
                    <a:pt x="379734" y="601499"/>
                  </a:lnTo>
                  <a:lnTo>
                    <a:pt x="437454" y="571121"/>
                  </a:lnTo>
                  <a:lnTo>
                    <a:pt x="571120" y="537704"/>
                  </a:lnTo>
                  <a:lnTo>
                    <a:pt x="598461" y="537704"/>
                  </a:lnTo>
                  <a:lnTo>
                    <a:pt x="671370" y="504287"/>
                  </a:lnTo>
                  <a:lnTo>
                    <a:pt x="726052" y="464795"/>
                  </a:lnTo>
                  <a:lnTo>
                    <a:pt x="774658" y="401000"/>
                  </a:lnTo>
                  <a:lnTo>
                    <a:pt x="887059" y="382772"/>
                  </a:lnTo>
                  <a:lnTo>
                    <a:pt x="920476" y="382772"/>
                  </a:lnTo>
                  <a:lnTo>
                    <a:pt x="972120" y="370621"/>
                  </a:lnTo>
                  <a:lnTo>
                    <a:pt x="1063256" y="361507"/>
                  </a:lnTo>
                  <a:lnTo>
                    <a:pt x="1148316" y="337204"/>
                  </a:lnTo>
                  <a:lnTo>
                    <a:pt x="1193885" y="337204"/>
                  </a:lnTo>
                  <a:lnTo>
                    <a:pt x="1294134" y="300750"/>
                  </a:lnTo>
                  <a:lnTo>
                    <a:pt x="1354892" y="285560"/>
                  </a:lnTo>
                  <a:lnTo>
                    <a:pt x="1455142" y="224803"/>
                  </a:lnTo>
                  <a:lnTo>
                    <a:pt x="1488558" y="218727"/>
                  </a:lnTo>
                  <a:lnTo>
                    <a:pt x="1540202" y="176197"/>
                  </a:lnTo>
                  <a:lnTo>
                    <a:pt x="1713361" y="124553"/>
                  </a:lnTo>
                  <a:lnTo>
                    <a:pt x="1883482" y="130629"/>
                  </a:lnTo>
                  <a:lnTo>
                    <a:pt x="2208534" y="0"/>
                  </a:lnTo>
                  <a:lnTo>
                    <a:pt x="2381693" y="0"/>
                  </a:lnTo>
                </a:path>
              </a:pathLst>
            </a:custGeom>
            <a:noFill/>
            <a:ln w="28575">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9" name="Forme libre 98"/>
            <p:cNvSpPr/>
            <p:nvPr/>
          </p:nvSpPr>
          <p:spPr>
            <a:xfrm>
              <a:off x="5899551" y="1529464"/>
              <a:ext cx="2381693" cy="817188"/>
            </a:xfrm>
            <a:custGeom>
              <a:avLst/>
              <a:gdLst>
                <a:gd name="connsiteX0" fmla="*/ 0 w 2381693"/>
                <a:gd name="connsiteY0" fmla="*/ 817188 h 817188"/>
                <a:gd name="connsiteX1" fmla="*/ 15189 w 2381693"/>
                <a:gd name="connsiteY1" fmla="*/ 795923 h 817188"/>
                <a:gd name="connsiteX2" fmla="*/ 112401 w 2381693"/>
                <a:gd name="connsiteY2" fmla="*/ 786810 h 817188"/>
                <a:gd name="connsiteX3" fmla="*/ 167083 w 2381693"/>
                <a:gd name="connsiteY3" fmla="*/ 750355 h 817188"/>
                <a:gd name="connsiteX4" fmla="*/ 206575 w 2381693"/>
                <a:gd name="connsiteY4" fmla="*/ 671370 h 817188"/>
                <a:gd name="connsiteX5" fmla="*/ 239992 w 2381693"/>
                <a:gd name="connsiteY5" fmla="*/ 665295 h 817188"/>
                <a:gd name="connsiteX6" fmla="*/ 297711 w 2381693"/>
                <a:gd name="connsiteY6" fmla="*/ 637954 h 817188"/>
                <a:gd name="connsiteX7" fmla="*/ 318977 w 2381693"/>
                <a:gd name="connsiteY7" fmla="*/ 637954 h 817188"/>
                <a:gd name="connsiteX8" fmla="*/ 400999 w 2381693"/>
                <a:gd name="connsiteY8" fmla="*/ 470871 h 817188"/>
                <a:gd name="connsiteX9" fmla="*/ 434416 w 2381693"/>
                <a:gd name="connsiteY9" fmla="*/ 470871 h 817188"/>
                <a:gd name="connsiteX10" fmla="*/ 486060 w 2381693"/>
                <a:gd name="connsiteY10" fmla="*/ 470871 h 817188"/>
                <a:gd name="connsiteX11" fmla="*/ 534666 w 2381693"/>
                <a:gd name="connsiteY11" fmla="*/ 437454 h 817188"/>
                <a:gd name="connsiteX12" fmla="*/ 586309 w 2381693"/>
                <a:gd name="connsiteY12" fmla="*/ 437454 h 817188"/>
                <a:gd name="connsiteX13" fmla="*/ 622764 w 2381693"/>
                <a:gd name="connsiteY13" fmla="*/ 382772 h 817188"/>
                <a:gd name="connsiteX14" fmla="*/ 674408 w 2381693"/>
                <a:gd name="connsiteY14" fmla="*/ 364545 h 817188"/>
                <a:gd name="connsiteX15" fmla="*/ 768582 w 2381693"/>
                <a:gd name="connsiteY15" fmla="*/ 282522 h 817188"/>
                <a:gd name="connsiteX16" fmla="*/ 880983 w 2381693"/>
                <a:gd name="connsiteY16" fmla="*/ 282522 h 817188"/>
                <a:gd name="connsiteX17" fmla="*/ 917438 w 2381693"/>
                <a:gd name="connsiteY17" fmla="*/ 246068 h 817188"/>
                <a:gd name="connsiteX18" fmla="*/ 1020725 w 2381693"/>
                <a:gd name="connsiteY18" fmla="*/ 200500 h 817188"/>
                <a:gd name="connsiteX19" fmla="*/ 1233377 w 2381693"/>
                <a:gd name="connsiteY19" fmla="*/ 191386 h 817188"/>
                <a:gd name="connsiteX20" fmla="*/ 1309323 w 2381693"/>
                <a:gd name="connsiteY20" fmla="*/ 139742 h 817188"/>
                <a:gd name="connsiteX21" fmla="*/ 1719436 w 2381693"/>
                <a:gd name="connsiteY21" fmla="*/ 124553 h 817188"/>
                <a:gd name="connsiteX22" fmla="*/ 1859179 w 2381693"/>
                <a:gd name="connsiteY22" fmla="*/ 63796 h 817188"/>
                <a:gd name="connsiteX23" fmla="*/ 2038413 w 2381693"/>
                <a:gd name="connsiteY23" fmla="*/ 72909 h 817188"/>
                <a:gd name="connsiteX24" fmla="*/ 2193345 w 2381693"/>
                <a:gd name="connsiteY24" fmla="*/ 0 h 817188"/>
                <a:gd name="connsiteX25" fmla="*/ 2381693 w 2381693"/>
                <a:gd name="connsiteY25" fmla="*/ 0 h 81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81693" h="817188">
                  <a:moveTo>
                    <a:pt x="0" y="817188"/>
                  </a:moveTo>
                  <a:lnTo>
                    <a:pt x="15189" y="795923"/>
                  </a:lnTo>
                  <a:lnTo>
                    <a:pt x="112401" y="786810"/>
                  </a:lnTo>
                  <a:lnTo>
                    <a:pt x="167083" y="750355"/>
                  </a:lnTo>
                  <a:lnTo>
                    <a:pt x="206575" y="671370"/>
                  </a:lnTo>
                  <a:lnTo>
                    <a:pt x="239992" y="665295"/>
                  </a:lnTo>
                  <a:lnTo>
                    <a:pt x="297711" y="637954"/>
                  </a:lnTo>
                  <a:lnTo>
                    <a:pt x="318977" y="637954"/>
                  </a:lnTo>
                  <a:lnTo>
                    <a:pt x="400999" y="470871"/>
                  </a:lnTo>
                  <a:lnTo>
                    <a:pt x="434416" y="470871"/>
                  </a:lnTo>
                  <a:lnTo>
                    <a:pt x="486060" y="470871"/>
                  </a:lnTo>
                  <a:lnTo>
                    <a:pt x="534666" y="437454"/>
                  </a:lnTo>
                  <a:lnTo>
                    <a:pt x="586309" y="437454"/>
                  </a:lnTo>
                  <a:lnTo>
                    <a:pt x="622764" y="382772"/>
                  </a:lnTo>
                  <a:lnTo>
                    <a:pt x="674408" y="364545"/>
                  </a:lnTo>
                  <a:lnTo>
                    <a:pt x="768582" y="282522"/>
                  </a:lnTo>
                  <a:lnTo>
                    <a:pt x="880983" y="282522"/>
                  </a:lnTo>
                  <a:lnTo>
                    <a:pt x="917438" y="246068"/>
                  </a:lnTo>
                  <a:lnTo>
                    <a:pt x="1020725" y="200500"/>
                  </a:lnTo>
                  <a:lnTo>
                    <a:pt x="1233377" y="191386"/>
                  </a:lnTo>
                  <a:lnTo>
                    <a:pt x="1309323" y="139742"/>
                  </a:lnTo>
                  <a:lnTo>
                    <a:pt x="1719436" y="124553"/>
                  </a:lnTo>
                  <a:lnTo>
                    <a:pt x="1859179" y="63796"/>
                  </a:lnTo>
                  <a:lnTo>
                    <a:pt x="2038413" y="72909"/>
                  </a:lnTo>
                  <a:lnTo>
                    <a:pt x="2193345" y="0"/>
                  </a:lnTo>
                  <a:lnTo>
                    <a:pt x="2381693" y="0"/>
                  </a:lnTo>
                </a:path>
              </a:pathLst>
            </a:custGeom>
            <a:noFill/>
            <a:ln w="28575">
              <a:solidFill>
                <a:schemeClr val="accent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102" name="Groupe 101"/>
            <p:cNvGrpSpPr/>
            <p:nvPr/>
          </p:nvGrpSpPr>
          <p:grpSpPr>
            <a:xfrm>
              <a:off x="5700295" y="1250719"/>
              <a:ext cx="114195" cy="304031"/>
              <a:chOff x="5700295" y="1303987"/>
              <a:chExt cx="114195" cy="304031"/>
            </a:xfrm>
          </p:grpSpPr>
          <p:cxnSp>
            <p:nvCxnSpPr>
              <p:cNvPr id="93" name="Connecteur droit 92"/>
              <p:cNvCxnSpPr/>
              <p:nvPr/>
            </p:nvCxnSpPr>
            <p:spPr>
              <a:xfrm>
                <a:off x="5700295" y="1380456"/>
                <a:ext cx="114195" cy="0"/>
              </a:xfrm>
              <a:prstGeom prst="line">
                <a:avLst/>
              </a:prstGeom>
              <a:ln w="19050">
                <a:solidFill>
                  <a:schemeClr val="accent5"/>
                </a:solidFill>
              </a:ln>
            </p:spPr>
            <p:style>
              <a:lnRef idx="2">
                <a:schemeClr val="accent1"/>
              </a:lnRef>
              <a:fillRef idx="0">
                <a:schemeClr val="accent1"/>
              </a:fillRef>
              <a:effectRef idx="1">
                <a:schemeClr val="accent1"/>
              </a:effectRef>
              <a:fontRef idx="minor">
                <a:schemeClr val="tx1"/>
              </a:fontRef>
            </p:style>
          </p:cxnSp>
          <p:cxnSp>
            <p:nvCxnSpPr>
              <p:cNvPr id="94" name="Connecteur droit 93"/>
              <p:cNvCxnSpPr/>
              <p:nvPr/>
            </p:nvCxnSpPr>
            <p:spPr>
              <a:xfrm>
                <a:off x="5700295" y="1303987"/>
                <a:ext cx="114195" cy="0"/>
              </a:xfrm>
              <a:prstGeom prst="line">
                <a:avLst/>
              </a:prstGeom>
              <a:ln w="19050">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96" name="Connecteur droit 95"/>
              <p:cNvCxnSpPr/>
              <p:nvPr/>
            </p:nvCxnSpPr>
            <p:spPr>
              <a:xfrm>
                <a:off x="5700295" y="1453887"/>
                <a:ext cx="114195" cy="0"/>
              </a:xfrm>
              <a:prstGeom prst="line">
                <a:avLst/>
              </a:prstGeom>
              <a:ln w="19050">
                <a:solidFill>
                  <a:schemeClr val="accent6"/>
                </a:solidFill>
              </a:ln>
            </p:spPr>
            <p:style>
              <a:lnRef idx="2">
                <a:schemeClr val="accent1"/>
              </a:lnRef>
              <a:fillRef idx="0">
                <a:schemeClr val="accent1"/>
              </a:fillRef>
              <a:effectRef idx="1">
                <a:schemeClr val="accent1"/>
              </a:effectRef>
              <a:fontRef idx="minor">
                <a:schemeClr val="tx1"/>
              </a:fontRef>
            </p:style>
          </p:cxnSp>
          <p:cxnSp>
            <p:nvCxnSpPr>
              <p:cNvPr id="98" name="Connecteur droit 97"/>
              <p:cNvCxnSpPr/>
              <p:nvPr/>
            </p:nvCxnSpPr>
            <p:spPr>
              <a:xfrm>
                <a:off x="5700295" y="1608018"/>
                <a:ext cx="114195" cy="0"/>
              </a:xfrm>
              <a:prstGeom prst="line">
                <a:avLst/>
              </a:prstGeom>
              <a:ln w="19050">
                <a:solidFill>
                  <a:schemeClr val="accent4"/>
                </a:solidFill>
              </a:ln>
            </p:spPr>
            <p:style>
              <a:lnRef idx="2">
                <a:schemeClr val="accent1"/>
              </a:lnRef>
              <a:fillRef idx="0">
                <a:schemeClr val="accent1"/>
              </a:fillRef>
              <a:effectRef idx="1">
                <a:schemeClr val="accent1"/>
              </a:effectRef>
              <a:fontRef idx="minor">
                <a:schemeClr val="tx1"/>
              </a:fontRef>
            </p:style>
          </p:cxnSp>
          <p:cxnSp>
            <p:nvCxnSpPr>
              <p:cNvPr id="100" name="Connecteur droit 99"/>
              <p:cNvCxnSpPr/>
              <p:nvPr/>
            </p:nvCxnSpPr>
            <p:spPr>
              <a:xfrm>
                <a:off x="5700295" y="1530356"/>
                <a:ext cx="114195" cy="0"/>
              </a:xfrm>
              <a:prstGeom prst="line">
                <a:avLst/>
              </a:prstGeom>
              <a:ln w="19050">
                <a:solidFill>
                  <a:schemeClr val="accent2">
                    <a:lumMod val="60000"/>
                    <a:lumOff val="40000"/>
                  </a:schemeClr>
                </a:solidFill>
              </a:ln>
            </p:spPr>
            <p:style>
              <a:lnRef idx="2">
                <a:schemeClr val="accent1"/>
              </a:lnRef>
              <a:fillRef idx="0">
                <a:schemeClr val="accent1"/>
              </a:fillRef>
              <a:effectRef idx="1">
                <a:schemeClr val="accent1"/>
              </a:effectRef>
              <a:fontRef idx="minor">
                <a:schemeClr val="tx1"/>
              </a:fontRef>
            </p:style>
          </p:cxnSp>
        </p:grpSp>
        <p:sp>
          <p:nvSpPr>
            <p:cNvPr id="101" name="Forme libre 100"/>
            <p:cNvSpPr/>
            <p:nvPr/>
          </p:nvSpPr>
          <p:spPr>
            <a:xfrm>
              <a:off x="5905627" y="1581108"/>
              <a:ext cx="2375617" cy="616688"/>
            </a:xfrm>
            <a:custGeom>
              <a:avLst/>
              <a:gdLst>
                <a:gd name="connsiteX0" fmla="*/ 0 w 2375617"/>
                <a:gd name="connsiteY0" fmla="*/ 616688 h 616688"/>
                <a:gd name="connsiteX1" fmla="*/ 12151 w 2375617"/>
                <a:gd name="connsiteY1" fmla="*/ 540742 h 616688"/>
                <a:gd name="connsiteX2" fmla="*/ 124552 w 2375617"/>
                <a:gd name="connsiteY2" fmla="*/ 543779 h 616688"/>
                <a:gd name="connsiteX3" fmla="*/ 194423 w 2375617"/>
                <a:gd name="connsiteY3" fmla="*/ 495174 h 616688"/>
                <a:gd name="connsiteX4" fmla="*/ 233916 w 2375617"/>
                <a:gd name="connsiteY4" fmla="*/ 495174 h 616688"/>
                <a:gd name="connsiteX5" fmla="*/ 276446 w 2375617"/>
                <a:gd name="connsiteY5" fmla="*/ 449605 h 616688"/>
                <a:gd name="connsiteX6" fmla="*/ 312901 w 2375617"/>
                <a:gd name="connsiteY6" fmla="*/ 449605 h 616688"/>
                <a:gd name="connsiteX7" fmla="*/ 358469 w 2375617"/>
                <a:gd name="connsiteY7" fmla="*/ 404037 h 616688"/>
                <a:gd name="connsiteX8" fmla="*/ 400999 w 2375617"/>
                <a:gd name="connsiteY8" fmla="*/ 400999 h 616688"/>
                <a:gd name="connsiteX9" fmla="*/ 467832 w 2375617"/>
                <a:gd name="connsiteY9" fmla="*/ 346318 h 616688"/>
                <a:gd name="connsiteX10" fmla="*/ 498211 w 2375617"/>
                <a:gd name="connsiteY10" fmla="*/ 285560 h 616688"/>
                <a:gd name="connsiteX11" fmla="*/ 531627 w 2375617"/>
                <a:gd name="connsiteY11" fmla="*/ 203538 h 616688"/>
                <a:gd name="connsiteX12" fmla="*/ 625802 w 2375617"/>
                <a:gd name="connsiteY12" fmla="*/ 194424 h 616688"/>
                <a:gd name="connsiteX13" fmla="*/ 668332 w 2375617"/>
                <a:gd name="connsiteY13" fmla="*/ 148856 h 616688"/>
                <a:gd name="connsiteX14" fmla="*/ 710862 w 2375617"/>
                <a:gd name="connsiteY14" fmla="*/ 145818 h 616688"/>
                <a:gd name="connsiteX15" fmla="*/ 999460 w 2375617"/>
                <a:gd name="connsiteY15" fmla="*/ 145818 h 616688"/>
                <a:gd name="connsiteX16" fmla="*/ 1057180 w 2375617"/>
                <a:gd name="connsiteY16" fmla="*/ 72909 h 616688"/>
                <a:gd name="connsiteX17" fmla="*/ 1221225 w 2375617"/>
                <a:gd name="connsiteY17" fmla="*/ 63795 h 616688"/>
                <a:gd name="connsiteX18" fmla="*/ 1272869 w 2375617"/>
                <a:gd name="connsiteY18" fmla="*/ 0 h 616688"/>
                <a:gd name="connsiteX19" fmla="*/ 2375617 w 2375617"/>
                <a:gd name="connsiteY19" fmla="*/ 0 h 61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75617" h="616688">
                  <a:moveTo>
                    <a:pt x="0" y="616688"/>
                  </a:moveTo>
                  <a:lnTo>
                    <a:pt x="12151" y="540742"/>
                  </a:lnTo>
                  <a:lnTo>
                    <a:pt x="124552" y="543779"/>
                  </a:lnTo>
                  <a:lnTo>
                    <a:pt x="194423" y="495174"/>
                  </a:lnTo>
                  <a:lnTo>
                    <a:pt x="233916" y="495174"/>
                  </a:lnTo>
                  <a:lnTo>
                    <a:pt x="276446" y="449605"/>
                  </a:lnTo>
                  <a:lnTo>
                    <a:pt x="312901" y="449605"/>
                  </a:lnTo>
                  <a:lnTo>
                    <a:pt x="358469" y="404037"/>
                  </a:lnTo>
                  <a:lnTo>
                    <a:pt x="400999" y="400999"/>
                  </a:lnTo>
                  <a:lnTo>
                    <a:pt x="467832" y="346318"/>
                  </a:lnTo>
                  <a:lnTo>
                    <a:pt x="498211" y="285560"/>
                  </a:lnTo>
                  <a:lnTo>
                    <a:pt x="531627" y="203538"/>
                  </a:lnTo>
                  <a:lnTo>
                    <a:pt x="625802" y="194424"/>
                  </a:lnTo>
                  <a:lnTo>
                    <a:pt x="668332" y="148856"/>
                  </a:lnTo>
                  <a:cubicBezTo>
                    <a:pt x="708834" y="145740"/>
                    <a:pt x="694621" y="145818"/>
                    <a:pt x="710862" y="145818"/>
                  </a:cubicBezTo>
                  <a:lnTo>
                    <a:pt x="999460" y="145818"/>
                  </a:lnTo>
                  <a:lnTo>
                    <a:pt x="1057180" y="72909"/>
                  </a:lnTo>
                  <a:lnTo>
                    <a:pt x="1221225" y="63795"/>
                  </a:lnTo>
                  <a:lnTo>
                    <a:pt x="1272869" y="0"/>
                  </a:lnTo>
                  <a:lnTo>
                    <a:pt x="2375617" y="0"/>
                  </a:lnTo>
                </a:path>
              </a:pathLst>
            </a:custGeom>
            <a:noFill/>
            <a:ln w="28575">
              <a:solidFill>
                <a:schemeClr val="accent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03" name="Text Box 79"/>
            <p:cNvSpPr txBox="1">
              <a:spLocks noChangeArrowheads="1"/>
            </p:cNvSpPr>
            <p:nvPr/>
          </p:nvSpPr>
          <p:spPr bwMode="gray">
            <a:xfrm>
              <a:off x="5760740" y="1173794"/>
              <a:ext cx="289774" cy="4770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600"/>
                </a:lnSpc>
                <a:spcAft>
                  <a:spcPct val="0"/>
                </a:spcAft>
              </a:pPr>
              <a:r>
                <a:rPr lang="en-GB" sz="600" b="1">
                  <a:solidFill>
                    <a:prstClr val="black"/>
                  </a:solidFill>
                  <a:latin typeface="Arial" panose="020B0604020202020204" pitchFamily="34" charset="0"/>
                  <a:cs typeface="Arial" panose="020B0604020202020204" pitchFamily="34" charset="0"/>
                </a:rPr>
                <a:t>1</a:t>
              </a:r>
            </a:p>
            <a:p>
              <a:pPr eaLnBrk="1" fontAlgn="base" hangingPunct="1">
                <a:lnSpc>
                  <a:spcPts val="600"/>
                </a:lnSpc>
                <a:spcAft>
                  <a:spcPct val="0"/>
                </a:spcAft>
              </a:pPr>
              <a:r>
                <a:rPr lang="en-GB" sz="600" b="1">
                  <a:solidFill>
                    <a:prstClr val="black"/>
                  </a:solidFill>
                  <a:latin typeface="Arial" panose="020B0604020202020204" pitchFamily="34" charset="0"/>
                  <a:cs typeface="Arial" panose="020B0604020202020204" pitchFamily="34" charset="0"/>
                </a:rPr>
                <a:t>2</a:t>
              </a:r>
            </a:p>
            <a:p>
              <a:pPr eaLnBrk="1" fontAlgn="base" hangingPunct="1">
                <a:lnSpc>
                  <a:spcPts val="600"/>
                </a:lnSpc>
                <a:spcAft>
                  <a:spcPct val="0"/>
                </a:spcAft>
              </a:pPr>
              <a:r>
                <a:rPr lang="en-GB" sz="600" b="1">
                  <a:solidFill>
                    <a:prstClr val="black"/>
                  </a:solidFill>
                  <a:latin typeface="Arial" panose="020B0604020202020204" pitchFamily="34" charset="0"/>
                  <a:cs typeface="Arial" panose="020B0604020202020204" pitchFamily="34" charset="0"/>
                </a:rPr>
                <a:t>3</a:t>
              </a:r>
            </a:p>
            <a:p>
              <a:pPr eaLnBrk="1" fontAlgn="base" hangingPunct="1">
                <a:lnSpc>
                  <a:spcPts val="600"/>
                </a:lnSpc>
                <a:spcAft>
                  <a:spcPct val="0"/>
                </a:spcAft>
              </a:pPr>
              <a:r>
                <a:rPr lang="en-GB" sz="600" b="1">
                  <a:solidFill>
                    <a:prstClr val="black"/>
                  </a:solidFill>
                  <a:latin typeface="Arial" panose="020B0604020202020204" pitchFamily="34" charset="0"/>
                  <a:cs typeface="Arial" panose="020B0604020202020204" pitchFamily="34" charset="0"/>
                </a:rPr>
                <a:t>6</a:t>
              </a:r>
            </a:p>
            <a:p>
              <a:pPr eaLnBrk="1" fontAlgn="base" hangingPunct="1">
                <a:lnSpc>
                  <a:spcPts val="600"/>
                </a:lnSpc>
                <a:spcAft>
                  <a:spcPct val="0"/>
                </a:spcAft>
              </a:pPr>
              <a:r>
                <a:rPr lang="en-GB" sz="600" b="1">
                  <a:solidFill>
                    <a:prstClr val="black"/>
                  </a:solidFill>
                  <a:latin typeface="Arial" panose="020B0604020202020204" pitchFamily="34" charset="0"/>
                  <a:cs typeface="Arial" panose="020B0604020202020204" pitchFamily="34" charset="0"/>
                </a:rPr>
                <a:t>9</a:t>
              </a:r>
            </a:p>
          </p:txBody>
        </p:sp>
      </p:grpSp>
      <p:sp>
        <p:nvSpPr>
          <p:cNvPr id="104" name="Text Box 79"/>
          <p:cNvSpPr txBox="1">
            <a:spLocks noChangeArrowheads="1"/>
          </p:cNvSpPr>
          <p:nvPr/>
        </p:nvSpPr>
        <p:spPr bwMode="gray">
          <a:xfrm>
            <a:off x="6394486" y="2572852"/>
            <a:ext cx="1270417" cy="20005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700" dirty="0" err="1">
                <a:solidFill>
                  <a:prstClr val="black"/>
                </a:solidFill>
                <a:latin typeface="Arial" panose="020B0604020202020204" pitchFamily="34" charset="0"/>
                <a:cs typeface="Arial" panose="020B0604020202020204" pitchFamily="34" charset="0"/>
              </a:rPr>
              <a:t>Années</a:t>
            </a:r>
            <a:r>
              <a:rPr lang="en-GB" sz="700" dirty="0">
                <a:solidFill>
                  <a:prstClr val="black"/>
                </a:solidFill>
                <a:latin typeface="Arial" panose="020B0604020202020204" pitchFamily="34" charset="0"/>
                <a:cs typeface="Arial" panose="020B0604020202020204" pitchFamily="34" charset="0"/>
              </a:rPr>
              <a:t> après </a:t>
            </a:r>
            <a:r>
              <a:rPr lang="en-GB" sz="700" dirty="0" err="1">
                <a:solidFill>
                  <a:prstClr val="black"/>
                </a:solidFill>
                <a:latin typeface="Arial" panose="020B0604020202020204" pitchFamily="34" charset="0"/>
                <a:cs typeface="Arial" panose="020B0604020202020204" pitchFamily="34" charset="0"/>
              </a:rPr>
              <a:t>chirurgie</a:t>
            </a:r>
            <a:endParaRPr lang="en-GB" sz="700" dirty="0">
              <a:solidFill>
                <a:prstClr val="black"/>
              </a:solidFill>
              <a:latin typeface="Arial" panose="020B0604020202020204" pitchFamily="34" charset="0"/>
              <a:cs typeface="Arial" panose="020B0604020202020204" pitchFamily="34" charset="0"/>
            </a:endParaRPr>
          </a:p>
        </p:txBody>
      </p:sp>
      <p:sp>
        <p:nvSpPr>
          <p:cNvPr id="122" name="Text Box 79"/>
          <p:cNvSpPr txBox="1">
            <a:spLocks noChangeArrowheads="1"/>
          </p:cNvSpPr>
          <p:nvPr/>
        </p:nvSpPr>
        <p:spPr bwMode="gray">
          <a:xfrm>
            <a:off x="6020236" y="1100994"/>
            <a:ext cx="1644667" cy="23083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900" b="1">
                <a:solidFill>
                  <a:prstClr val="black"/>
                </a:solidFill>
                <a:latin typeface="Arial" panose="020B0604020202020204" pitchFamily="34" charset="0"/>
                <a:cs typeface="Arial" panose="020B0604020202020204" pitchFamily="34" charset="0"/>
              </a:rPr>
              <a:t>IntClust (</a:t>
            </a:r>
            <a:r>
              <a:rPr lang="en-GB" sz="800" b="1">
                <a:solidFill>
                  <a:prstClr val="black"/>
                </a:solidFill>
                <a:latin typeface="Arial" panose="020B0604020202020204" pitchFamily="34" charset="0"/>
                <a:cs typeface="Arial" panose="020B0604020202020204" pitchFamily="34" charset="0"/>
              </a:rPr>
              <a:t>ER+/HER2-)</a:t>
            </a:r>
          </a:p>
        </p:txBody>
      </p:sp>
      <p:sp>
        <p:nvSpPr>
          <p:cNvPr id="126" name="Rectangle à coins arrondis 125"/>
          <p:cNvSpPr/>
          <p:nvPr/>
        </p:nvSpPr>
        <p:spPr>
          <a:xfrm>
            <a:off x="4644119" y="2879737"/>
            <a:ext cx="4129351" cy="1980000"/>
          </a:xfrm>
          <a:prstGeom prst="roundRect">
            <a:avLst>
              <a:gd name="adj" fmla="val 0"/>
            </a:avLst>
          </a:prstGeom>
          <a:noFill/>
          <a:ln>
            <a:solidFill>
              <a:srgbClr val="DE341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27" name="ZoneTexte 126">
            <a:extLst>
              <a:ext uri="{FF2B5EF4-FFF2-40B4-BE49-F238E27FC236}">
                <a16:creationId xmlns:a16="http://schemas.microsoft.com/office/drawing/2014/main" id="{52451C3A-2299-884E-A6D9-95A925480DAF}"/>
              </a:ext>
            </a:extLst>
          </p:cNvPr>
          <p:cNvSpPr txBox="1"/>
          <p:nvPr/>
        </p:nvSpPr>
        <p:spPr>
          <a:xfrm>
            <a:off x="4751096" y="2789092"/>
            <a:ext cx="3274318" cy="430887"/>
          </a:xfrm>
          <a:prstGeom prst="rect">
            <a:avLst/>
          </a:prstGeom>
          <a:solidFill>
            <a:schemeClr val="bg1"/>
          </a:solidFill>
          <a:ln>
            <a:noFill/>
          </a:ln>
        </p:spPr>
        <p:txBody>
          <a:bodyPr wrap="square" rtlCol="0" anchor="ctr">
            <a:spAutoFit/>
          </a:bodyPr>
          <a:lstStyle/>
          <a:p>
            <a:r>
              <a:rPr lang="fr-FR" sz="1100" b="1">
                <a:solidFill>
                  <a:srgbClr val="DE3411"/>
                </a:solidFill>
                <a:latin typeface="Arial" panose="020B0604020202020204" pitchFamily="34" charset="0"/>
                <a:cs typeface="Arial" panose="020B0604020202020204" pitchFamily="34" charset="0"/>
              </a:rPr>
              <a:t>Quatre drivers sont activés dans ces  tumeurs RH+, HER2-  rechutant tardivement </a:t>
            </a:r>
          </a:p>
        </p:txBody>
      </p:sp>
      <p:sp>
        <p:nvSpPr>
          <p:cNvPr id="128" name="Text Box 79"/>
          <p:cNvSpPr txBox="1">
            <a:spLocks noChangeArrowheads="1"/>
          </p:cNvSpPr>
          <p:nvPr/>
        </p:nvSpPr>
        <p:spPr bwMode="gray">
          <a:xfrm>
            <a:off x="4654959" y="3371788"/>
            <a:ext cx="930980" cy="32316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8</a:t>
            </a:r>
            <a:r>
              <a:rPr lang="en-GB" sz="700" b="1">
                <a:solidFill>
                  <a:prstClr val="black"/>
                </a:solidFill>
                <a:latin typeface="Arial" panose="020B0604020202020204" pitchFamily="34" charset="0"/>
                <a:cs typeface="Arial" panose="020B0604020202020204" pitchFamily="34" charset="0"/>
              </a:rPr>
              <a:t>%</a:t>
            </a:r>
          </a:p>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IC1 (17q23)</a:t>
            </a:r>
            <a:endParaRPr lang="en-GB" sz="800" b="1">
              <a:solidFill>
                <a:prstClr val="black"/>
              </a:solidFill>
              <a:latin typeface="Arial" panose="020B0604020202020204" pitchFamily="34" charset="0"/>
              <a:cs typeface="Arial" panose="020B0604020202020204" pitchFamily="34" charset="0"/>
            </a:endParaRPr>
          </a:p>
        </p:txBody>
      </p:sp>
      <p:sp>
        <p:nvSpPr>
          <p:cNvPr id="129" name="Text Box 79"/>
          <p:cNvSpPr txBox="1">
            <a:spLocks noChangeArrowheads="1"/>
          </p:cNvSpPr>
          <p:nvPr/>
        </p:nvSpPr>
        <p:spPr bwMode="gray">
          <a:xfrm>
            <a:off x="5742799" y="3371788"/>
            <a:ext cx="930980" cy="32316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5,5</a:t>
            </a:r>
            <a:r>
              <a:rPr lang="en-GB" sz="700" b="1">
                <a:solidFill>
                  <a:prstClr val="black"/>
                </a:solidFill>
                <a:latin typeface="Arial" panose="020B0604020202020204" pitchFamily="34" charset="0"/>
                <a:cs typeface="Arial" panose="020B0604020202020204" pitchFamily="34" charset="0"/>
              </a:rPr>
              <a:t>%</a:t>
            </a:r>
          </a:p>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IC6 (8q12)</a:t>
            </a:r>
            <a:endParaRPr lang="en-GB" sz="800" b="1">
              <a:solidFill>
                <a:prstClr val="black"/>
              </a:solidFill>
              <a:latin typeface="Arial" panose="020B0604020202020204" pitchFamily="34" charset="0"/>
              <a:cs typeface="Arial" panose="020B0604020202020204" pitchFamily="34" charset="0"/>
            </a:endParaRPr>
          </a:p>
        </p:txBody>
      </p:sp>
      <p:sp>
        <p:nvSpPr>
          <p:cNvPr id="130" name="Text Box 79"/>
          <p:cNvSpPr txBox="1">
            <a:spLocks noChangeArrowheads="1"/>
          </p:cNvSpPr>
          <p:nvPr/>
        </p:nvSpPr>
        <p:spPr bwMode="gray">
          <a:xfrm>
            <a:off x="6733923" y="3371788"/>
            <a:ext cx="930980" cy="32316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8</a:t>
            </a:r>
            <a:r>
              <a:rPr lang="en-GB" sz="700" b="1">
                <a:solidFill>
                  <a:prstClr val="black"/>
                </a:solidFill>
                <a:latin typeface="Arial" panose="020B0604020202020204" pitchFamily="34" charset="0"/>
                <a:cs typeface="Arial" panose="020B0604020202020204" pitchFamily="34" charset="0"/>
              </a:rPr>
              <a:t>%</a:t>
            </a:r>
          </a:p>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IC (8q24)</a:t>
            </a:r>
            <a:endParaRPr lang="en-GB" sz="800" b="1">
              <a:solidFill>
                <a:prstClr val="black"/>
              </a:solidFill>
              <a:latin typeface="Arial" panose="020B0604020202020204" pitchFamily="34" charset="0"/>
              <a:cs typeface="Arial" panose="020B0604020202020204" pitchFamily="34" charset="0"/>
            </a:endParaRPr>
          </a:p>
        </p:txBody>
      </p:sp>
      <p:sp>
        <p:nvSpPr>
          <p:cNvPr id="131" name="Text Box 79"/>
          <p:cNvSpPr txBox="1">
            <a:spLocks noChangeArrowheads="1"/>
          </p:cNvSpPr>
          <p:nvPr/>
        </p:nvSpPr>
        <p:spPr bwMode="gray">
          <a:xfrm>
            <a:off x="7765349" y="3371788"/>
            <a:ext cx="1025149" cy="323165"/>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4,5</a:t>
            </a:r>
            <a:r>
              <a:rPr lang="en-GB" sz="700" b="1">
                <a:solidFill>
                  <a:prstClr val="black"/>
                </a:solidFill>
                <a:latin typeface="Arial" panose="020B0604020202020204" pitchFamily="34" charset="0"/>
                <a:cs typeface="Arial" panose="020B0604020202020204" pitchFamily="34" charset="0"/>
              </a:rPr>
              <a:t>%</a:t>
            </a:r>
          </a:p>
          <a:p>
            <a:pPr algn="ctr" eaLnBrk="1" fontAlgn="base" hangingPunct="1">
              <a:lnSpc>
                <a:spcPts val="900"/>
              </a:lnSpc>
              <a:spcAft>
                <a:spcPct val="0"/>
              </a:spcAft>
            </a:pPr>
            <a:r>
              <a:rPr lang="en-GB" sz="900" b="1">
                <a:solidFill>
                  <a:prstClr val="black"/>
                </a:solidFill>
                <a:latin typeface="Arial" panose="020B0604020202020204" pitchFamily="34" charset="0"/>
                <a:cs typeface="Arial" panose="020B0604020202020204" pitchFamily="34" charset="0"/>
              </a:rPr>
              <a:t>IC2 (11q13:14)</a:t>
            </a:r>
            <a:endParaRPr lang="en-GB" sz="800" b="1">
              <a:solidFill>
                <a:prstClr val="black"/>
              </a:solidFill>
              <a:latin typeface="Arial" panose="020B0604020202020204" pitchFamily="34" charset="0"/>
              <a:cs typeface="Arial" panose="020B0604020202020204" pitchFamily="34" charset="0"/>
            </a:endParaRPr>
          </a:p>
        </p:txBody>
      </p:sp>
      <p:sp>
        <p:nvSpPr>
          <p:cNvPr id="132" name="Text Box 79"/>
          <p:cNvSpPr txBox="1">
            <a:spLocks noChangeArrowheads="1"/>
          </p:cNvSpPr>
          <p:nvPr/>
        </p:nvSpPr>
        <p:spPr bwMode="gray">
          <a:xfrm>
            <a:off x="4644119" y="3219979"/>
            <a:ext cx="848935" cy="21544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800" i="1" dirty="0" err="1">
                <a:solidFill>
                  <a:prstClr val="black"/>
                </a:solidFill>
                <a:latin typeface="Arial" panose="020B0604020202020204" pitchFamily="34" charset="0"/>
                <a:cs typeface="Arial" panose="020B0604020202020204" pitchFamily="34" charset="0"/>
              </a:rPr>
              <a:t>cas</a:t>
            </a:r>
            <a:r>
              <a:rPr lang="en-GB" sz="800" i="1" dirty="0">
                <a:solidFill>
                  <a:prstClr val="black"/>
                </a:solidFill>
                <a:latin typeface="Arial" panose="020B0604020202020204" pitchFamily="34" charset="0"/>
                <a:cs typeface="Arial" panose="020B0604020202020204" pitchFamily="34" charset="0"/>
              </a:rPr>
              <a:t> RE+</a:t>
            </a:r>
          </a:p>
        </p:txBody>
      </p:sp>
    </p:spTree>
    <p:extLst>
      <p:ext uri="{BB962C8B-B14F-4D97-AF65-F5344CB8AC3E}">
        <p14:creationId xmlns:p14="http://schemas.microsoft.com/office/powerpoint/2010/main" val="364297438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072313"/>
            <a:ext cx="7716223" cy="193899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a:solidFill>
                  <a:srgbClr val="DE3411"/>
                </a:solidFill>
                <a:latin typeface="Arial" charset="0"/>
              </a:rPr>
              <a:t>GS5-07</a:t>
            </a:r>
          </a:p>
          <a:p>
            <a:r>
              <a:rPr lang="en-US" b="1">
                <a:solidFill>
                  <a:srgbClr val="DE3411"/>
                </a:solidFill>
                <a:latin typeface="Arial" charset="0"/>
              </a:rPr>
              <a:t>International pooled analysis of the prognostic impact of disseminated tumor cells from the bone marrow in early breast cancer: Results from the PADDY study. </a:t>
            </a:r>
            <a:r>
              <a:rPr lang="en-US" sz="2000" i="1">
                <a:solidFill>
                  <a:srgbClr val="DE3411"/>
                </a:solidFill>
                <a:latin typeface="Arial" charset="0"/>
              </a:rPr>
              <a:t>Hartkopf AD et al.</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i="1" dirty="0" err="1">
                <a:solidFill>
                  <a:srgbClr val="595959"/>
                </a:solidFill>
                <a:latin typeface="Arial" charset="0"/>
              </a:rPr>
              <a:t>Hartkopf</a:t>
            </a:r>
            <a:r>
              <a:rPr lang="es-ES_tradnl" sz="1600" i="1" dirty="0">
                <a:solidFill>
                  <a:srgbClr val="595959"/>
                </a:solidFill>
                <a:latin typeface="Arial" charset="0"/>
              </a:rPr>
              <a:t> AD et al.</a:t>
            </a:r>
          </a:p>
          <a:p>
            <a:r>
              <a:rPr lang="en-US" sz="1600" i="1" dirty="0">
                <a:solidFill>
                  <a:srgbClr val="595959"/>
                </a:solidFill>
                <a:latin typeface="Arial" charset="0"/>
                <a:cs typeface="Arial" charset="0"/>
              </a:rPr>
              <a:t>SABCS 2018, GS5-07</a:t>
            </a:r>
          </a:p>
        </p:txBody>
      </p:sp>
      <p:cxnSp>
        <p:nvCxnSpPr>
          <p:cNvPr id="4" name="Connecteur droit 3"/>
          <p:cNvCxnSpPr/>
          <p:nvPr/>
        </p:nvCxnSpPr>
        <p:spPr>
          <a:xfrm>
            <a:off x="2799184" y="4326903"/>
            <a:ext cx="5204173"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165</a:t>
            </a:fld>
            <a:endParaRPr lang="fr-FR"/>
          </a:p>
        </p:txBody>
      </p:sp>
    </p:spTree>
    <p:extLst>
      <p:ext uri="{BB962C8B-B14F-4D97-AF65-F5344CB8AC3E}">
        <p14:creationId xmlns:p14="http://schemas.microsoft.com/office/powerpoint/2010/main" val="192232869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Caractéristiques des patientes</a:t>
            </a:r>
          </a:p>
        </p:txBody>
      </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166</a:t>
            </a:fld>
            <a:endParaRPr lang="fr-FR"/>
          </a:p>
        </p:txBody>
      </p:sp>
      <p:sp>
        <p:nvSpPr>
          <p:cNvPr id="8" name="Espace réservé du contenu 7"/>
          <p:cNvSpPr>
            <a:spLocks noGrp="1"/>
          </p:cNvSpPr>
          <p:nvPr>
            <p:ph sz="quarter" idx="11"/>
          </p:nvPr>
        </p:nvSpPr>
        <p:spPr>
          <a:xfrm>
            <a:off x="566001" y="1304910"/>
            <a:ext cx="7789863" cy="3259656"/>
          </a:xfrm>
        </p:spPr>
        <p:txBody>
          <a:bodyPr>
            <a:noAutofit/>
          </a:bodyPr>
          <a:lstStyle/>
          <a:p>
            <a:pPr>
              <a:spcBef>
                <a:spcPts val="2400"/>
              </a:spcBef>
            </a:pPr>
            <a:r>
              <a:rPr lang="fr-FR"/>
              <a:t>L’étude internationale PADDY, regroupant les données de 11 hôpitaux,</a:t>
            </a:r>
            <a:br>
              <a:rPr lang="fr-FR"/>
            </a:br>
            <a:r>
              <a:rPr lang="fr-FR"/>
              <a:t>a examiné la valeur pronostique des cellules tumorales intra-médullaires chez 10 307 patientes. La présence d’une seule cellule tumorale</a:t>
            </a:r>
            <a:br>
              <a:rPr lang="fr-FR"/>
            </a:br>
            <a:r>
              <a:rPr lang="fr-FR"/>
              <a:t>intra-médullaire suffisait pour considérer le prélèvement positif.</a:t>
            </a:r>
          </a:p>
          <a:p>
            <a:pPr>
              <a:spcBef>
                <a:spcPts val="2400"/>
              </a:spcBef>
            </a:pPr>
            <a:r>
              <a:rPr lang="fr-FR"/>
              <a:t>La présence de cellules tumorales intra-médullaires était mise</a:t>
            </a:r>
            <a:br>
              <a:rPr lang="fr-FR"/>
            </a:br>
            <a:r>
              <a:rPr lang="fr-FR"/>
              <a:t>en évidence chez 27,3 % des patientes. Ces cellules tumorales</a:t>
            </a:r>
            <a:br>
              <a:rPr lang="fr-FR"/>
            </a:br>
            <a:r>
              <a:rPr lang="fr-FR"/>
              <a:t>intra-médullaires étaient plus fréquemment rencontrées en cas de tumeurs plus agressives (grade tumoral plus élevé, absence de récepteur hormonal, surexpression d’HER2) et de volume tumoral plus important (atteinte ganglionnaire axillaire).</a:t>
            </a:r>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Hartkopf</a:t>
            </a:r>
            <a:r>
              <a:rPr lang="en-US" sz="800" i="1" dirty="0">
                <a:solidFill>
                  <a:prstClr val="black">
                    <a:lumMod val="65000"/>
                    <a:lumOff val="35000"/>
                  </a:prstClr>
                </a:solidFill>
                <a:latin typeface="Arial"/>
                <a:ea typeface="+mn-ea"/>
                <a:cs typeface="Arial"/>
              </a:rPr>
              <a:t> AD et al., SABCS 2018, GS5-07</a:t>
            </a:r>
          </a:p>
        </p:txBody>
      </p:sp>
    </p:spTree>
    <p:extLst>
      <p:ext uri="{BB962C8B-B14F-4D97-AF65-F5344CB8AC3E}">
        <p14:creationId xmlns:p14="http://schemas.microsoft.com/office/powerpoint/2010/main" val="22771527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748765"/>
            <a:ext cx="8975936" cy="1015663"/>
          </a:xfrm>
        </p:spPr>
        <p:txBody>
          <a:bodyPr anchor="t"/>
          <a:lstStyle/>
          <a:p>
            <a:r>
              <a:rPr lang="fr-FR"/>
              <a:t>En analyse multi-variée, la survie sans maladie, la survie sans maladie à distance et la survie globale étaient significativement diminuées en présence de cellules tumorales intra-médullaires</a:t>
            </a:r>
          </a:p>
        </p:txBody>
      </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167</a:t>
            </a:fld>
            <a:endParaRPr lang="fr-FR"/>
          </a:p>
        </p:txBody>
      </p:sp>
      <p:graphicFrame>
        <p:nvGraphicFramePr>
          <p:cNvPr id="9"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348968" y="2269684"/>
          <a:ext cx="8527400" cy="1425087"/>
        </p:xfrm>
        <a:graphic>
          <a:graphicData uri="http://schemas.openxmlformats.org/drawingml/2006/table">
            <a:tbl>
              <a:tblPr firstRow="1" bandRow="1">
                <a:tableStyleId>{7DF18680-E054-41AD-8BC1-D1AEF772440D}</a:tableStyleId>
              </a:tblPr>
              <a:tblGrid>
                <a:gridCol w="1308846">
                  <a:extLst>
                    <a:ext uri="{9D8B030D-6E8A-4147-A177-3AD203B41FA5}">
                      <a16:colId xmlns:a16="http://schemas.microsoft.com/office/drawing/2014/main" val="20000"/>
                    </a:ext>
                  </a:extLst>
                </a:gridCol>
                <a:gridCol w="823004">
                  <a:extLst>
                    <a:ext uri="{9D8B030D-6E8A-4147-A177-3AD203B41FA5}">
                      <a16:colId xmlns:a16="http://schemas.microsoft.com/office/drawing/2014/main" val="20001"/>
                    </a:ext>
                  </a:extLst>
                </a:gridCol>
                <a:gridCol w="1280860">
                  <a:extLst>
                    <a:ext uri="{9D8B030D-6E8A-4147-A177-3AD203B41FA5}">
                      <a16:colId xmlns:a16="http://schemas.microsoft.com/office/drawing/2014/main" val="20002"/>
                    </a:ext>
                  </a:extLst>
                </a:gridCol>
                <a:gridCol w="850990">
                  <a:extLst>
                    <a:ext uri="{9D8B030D-6E8A-4147-A177-3AD203B41FA5}">
                      <a16:colId xmlns:a16="http://schemas.microsoft.com/office/drawing/2014/main" val="493679043"/>
                    </a:ext>
                  </a:extLst>
                </a:gridCol>
                <a:gridCol w="1275176">
                  <a:extLst>
                    <a:ext uri="{9D8B030D-6E8A-4147-A177-3AD203B41FA5}">
                      <a16:colId xmlns:a16="http://schemas.microsoft.com/office/drawing/2014/main" val="3937527387"/>
                    </a:ext>
                  </a:extLst>
                </a:gridCol>
                <a:gridCol w="856674">
                  <a:extLst>
                    <a:ext uri="{9D8B030D-6E8A-4147-A177-3AD203B41FA5}">
                      <a16:colId xmlns:a16="http://schemas.microsoft.com/office/drawing/2014/main" val="3194445838"/>
                    </a:ext>
                  </a:extLst>
                </a:gridCol>
                <a:gridCol w="1276926">
                  <a:extLst>
                    <a:ext uri="{9D8B030D-6E8A-4147-A177-3AD203B41FA5}">
                      <a16:colId xmlns:a16="http://schemas.microsoft.com/office/drawing/2014/main" val="2045189252"/>
                    </a:ext>
                  </a:extLst>
                </a:gridCol>
                <a:gridCol w="854924">
                  <a:extLst>
                    <a:ext uri="{9D8B030D-6E8A-4147-A177-3AD203B41FA5}">
                      <a16:colId xmlns:a16="http://schemas.microsoft.com/office/drawing/2014/main" val="219300429"/>
                    </a:ext>
                  </a:extLst>
                </a:gridCol>
              </a:tblGrid>
              <a:tr h="344154">
                <a:tc gridSpan="2">
                  <a:txBody>
                    <a:bodyPr/>
                    <a:lstStyle/>
                    <a:p>
                      <a:pPr algn="ctr"/>
                      <a:r>
                        <a:rPr lang="fr-FR" sz="1400" b="0">
                          <a:latin typeface="Arial" panose="020B0604020202020204" pitchFamily="34" charset="0"/>
                          <a:cs typeface="Arial" panose="020B0604020202020204" pitchFamily="34" charset="0"/>
                        </a:rPr>
                        <a:t>OS (n = 7,071)</a:t>
                      </a:r>
                      <a:endParaRPr lang="fr-FR" sz="1400" b="0" dirty="0">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a:latin typeface="Arial" panose="020B0604020202020204" pitchFamily="34" charset="0"/>
                          <a:cs typeface="Arial" panose="020B0604020202020204" pitchFamily="34" charset="0"/>
                        </a:rPr>
                        <a:t>DFS (n = 6,950)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a:latin typeface="Arial" panose="020B0604020202020204" pitchFamily="34" charset="0"/>
                          <a:cs typeface="Arial" panose="020B0604020202020204" pitchFamily="34" charset="0"/>
                        </a:rPr>
                        <a:t>DDFS (n = 6,255)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b="0">
                          <a:latin typeface="Arial" panose="020B0604020202020204" pitchFamily="34" charset="0"/>
                          <a:cs typeface="Arial" panose="020B0604020202020204" pitchFamily="34" charset="0"/>
                        </a:rPr>
                        <a:t>LRFS (n = 2,309)</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427041">
                <a:tc>
                  <a:txBody>
                    <a:bodyPr/>
                    <a:lstStyle/>
                    <a:p>
                      <a:pPr algn="ctr"/>
                      <a:r>
                        <a:rPr lang="fr-FR" sz="1400" b="0">
                          <a:solidFill>
                            <a:schemeClr val="tx1"/>
                          </a:solidFill>
                          <a:latin typeface="Arial" panose="020B0604020202020204" pitchFamily="34" charset="0"/>
                          <a:cs typeface="Arial" panose="020B0604020202020204" pitchFamily="34" charset="0"/>
                        </a:rPr>
                        <a:t>HR [95% CI]</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P-value</a:t>
                      </a:r>
                      <a:endParaRPr lang="fr-FR" sz="1400" b="0" dirty="0">
                        <a:solidFill>
                          <a:schemeClr val="tx1"/>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HR [95% CI]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P-value</a:t>
                      </a:r>
                      <a:endParaRPr lang="fr-FR" sz="1400" b="0" dirty="0">
                        <a:solidFill>
                          <a:schemeClr val="tx1"/>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HR [95% CI]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P-value</a:t>
                      </a:r>
                      <a:endParaRPr lang="fr-FR" sz="1400" b="0" dirty="0">
                        <a:solidFill>
                          <a:schemeClr val="tx1"/>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HR [95% CI]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tc>
                  <a:txBody>
                    <a:bodyPr/>
                    <a:lstStyle/>
                    <a:p>
                      <a:pPr algn="ctr"/>
                      <a:r>
                        <a:rPr lang="fr-FR" sz="1400" b="0">
                          <a:solidFill>
                            <a:schemeClr val="tx1"/>
                          </a:solidFill>
                          <a:latin typeface="Arial" panose="020B0604020202020204" pitchFamily="34" charset="0"/>
                          <a:cs typeface="Arial" panose="020B0604020202020204" pitchFamily="34" charset="0"/>
                        </a:rPr>
                        <a:t>P-value</a:t>
                      </a:r>
                      <a:endParaRPr lang="fr-FR" sz="1400" b="0" dirty="0">
                        <a:solidFill>
                          <a:schemeClr val="tx1"/>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653892">
                <a:tc>
                  <a:txBody>
                    <a:bodyPr/>
                    <a:lstStyle/>
                    <a:p>
                      <a:pPr marL="0" algn="ctr" defTabSz="457200" rtl="0" eaLnBrk="1" latinLnBrk="0" hangingPunct="1"/>
                      <a:r>
                        <a:rPr lang="fr-FR" sz="1600" b="1" kern="1200">
                          <a:solidFill>
                            <a:schemeClr val="tx2"/>
                          </a:solidFill>
                          <a:latin typeface="Arial" panose="020B0604020202020204" pitchFamily="34" charset="0"/>
                          <a:ea typeface="+mn-ea"/>
                          <a:cs typeface="Arial" panose="020B0604020202020204" pitchFamily="34" charset="0"/>
                        </a:rPr>
                        <a:t>1,23</a:t>
                      </a:r>
                      <a:br>
                        <a:rPr lang="fr-FR" sz="1600" b="1" kern="1200">
                          <a:solidFill>
                            <a:schemeClr val="tx2"/>
                          </a:solidFill>
                          <a:latin typeface="Arial" panose="020B0604020202020204" pitchFamily="34" charset="0"/>
                          <a:ea typeface="+mn-ea"/>
                          <a:cs typeface="Arial" panose="020B0604020202020204" pitchFamily="34" charset="0"/>
                        </a:rPr>
                      </a:br>
                      <a:r>
                        <a:rPr lang="fr-FR" sz="1600" b="1" kern="1200">
                          <a:solidFill>
                            <a:schemeClr val="tx2"/>
                          </a:solidFill>
                          <a:latin typeface="Arial" panose="020B0604020202020204" pitchFamily="34" charset="0"/>
                          <a:ea typeface="+mn-ea"/>
                          <a:cs typeface="Arial" panose="020B0604020202020204" pitchFamily="34" charset="0"/>
                        </a:rPr>
                        <a:t>[1,06; 1,43]</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600" b="1">
                          <a:solidFill>
                            <a:schemeClr val="tx2"/>
                          </a:solidFill>
                          <a:latin typeface="Arial" panose="020B0604020202020204" pitchFamily="34" charset="0"/>
                          <a:cs typeface="Arial" panose="020B0604020202020204" pitchFamily="34" charset="0"/>
                        </a:rPr>
                        <a:t>0,006</a:t>
                      </a:r>
                      <a:endParaRPr lang="fr-FR" sz="1600" b="1"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1,30</a:t>
                      </a:r>
                      <a:br>
                        <a:rPr lang="en-US" sz="1600" b="1">
                          <a:solidFill>
                            <a:schemeClr val="tx2"/>
                          </a:solidFill>
                          <a:latin typeface="Arial" panose="020B0604020202020204" pitchFamily="34" charset="0"/>
                          <a:cs typeface="Arial" panose="020B0604020202020204" pitchFamily="34" charset="0"/>
                        </a:rPr>
                      </a:br>
                      <a:r>
                        <a:rPr lang="en-US" sz="1600" b="1">
                          <a:solidFill>
                            <a:schemeClr val="tx2"/>
                          </a:solidFill>
                          <a:latin typeface="Arial" panose="020B0604020202020204" pitchFamily="34" charset="0"/>
                          <a:cs typeface="Arial" panose="020B0604020202020204" pitchFamily="34" charset="0"/>
                        </a:rPr>
                        <a:t>[1,12; 1,52]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&lt;0,001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1,30</a:t>
                      </a:r>
                      <a:br>
                        <a:rPr lang="en-US" sz="1600" b="1">
                          <a:solidFill>
                            <a:schemeClr val="tx2"/>
                          </a:solidFill>
                          <a:latin typeface="Arial" panose="020B0604020202020204" pitchFamily="34" charset="0"/>
                          <a:cs typeface="Arial" panose="020B0604020202020204" pitchFamily="34" charset="0"/>
                        </a:rPr>
                      </a:br>
                      <a:r>
                        <a:rPr lang="en-US" sz="1600" b="1">
                          <a:solidFill>
                            <a:schemeClr val="tx2"/>
                          </a:solidFill>
                          <a:latin typeface="Arial" panose="020B0604020202020204" pitchFamily="34" charset="0"/>
                          <a:cs typeface="Arial" panose="020B0604020202020204" pitchFamily="34" charset="0"/>
                        </a:rPr>
                        <a:t>[1,08; 1,56]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0,006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1,21</a:t>
                      </a:r>
                      <a:br>
                        <a:rPr lang="en-US" sz="1600" b="1">
                          <a:solidFill>
                            <a:schemeClr val="tx2"/>
                          </a:solidFill>
                          <a:latin typeface="Arial" panose="020B0604020202020204" pitchFamily="34" charset="0"/>
                          <a:cs typeface="Arial" panose="020B0604020202020204" pitchFamily="34" charset="0"/>
                        </a:rPr>
                      </a:br>
                      <a:r>
                        <a:rPr lang="en-US" sz="1600" b="1">
                          <a:solidFill>
                            <a:schemeClr val="tx2"/>
                          </a:solidFill>
                          <a:latin typeface="Arial" panose="020B0604020202020204" pitchFamily="34" charset="0"/>
                          <a:cs typeface="Arial" panose="020B0604020202020204" pitchFamily="34" charset="0"/>
                        </a:rPr>
                        <a:t>[0,68; 2,16]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600" b="1">
                          <a:solidFill>
                            <a:schemeClr val="tx2"/>
                          </a:solidFill>
                          <a:latin typeface="Arial" panose="020B0604020202020204" pitchFamily="34" charset="0"/>
                          <a:cs typeface="Arial" panose="020B0604020202020204" pitchFamily="34" charset="0"/>
                        </a:rPr>
                        <a:t>0,512</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bl>
          </a:graphicData>
        </a:graphic>
      </p:graphicFrame>
      <p:sp>
        <p:nvSpPr>
          <p:cNvPr id="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Hartkopf</a:t>
            </a:r>
            <a:r>
              <a:rPr lang="en-US" sz="800" i="1" dirty="0">
                <a:solidFill>
                  <a:prstClr val="black">
                    <a:lumMod val="65000"/>
                    <a:lumOff val="35000"/>
                  </a:prstClr>
                </a:solidFill>
                <a:latin typeface="Arial"/>
                <a:ea typeface="+mn-ea"/>
                <a:cs typeface="Arial"/>
              </a:rPr>
              <a:t> AD et al., SABCS 2018, GS5-07</a:t>
            </a:r>
          </a:p>
        </p:txBody>
      </p:sp>
    </p:spTree>
    <p:extLst>
      <p:ext uri="{BB962C8B-B14F-4D97-AF65-F5344CB8AC3E}">
        <p14:creationId xmlns:p14="http://schemas.microsoft.com/office/powerpoint/2010/main" val="151411038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748765"/>
            <a:ext cx="8975936" cy="707886"/>
          </a:xfrm>
        </p:spPr>
        <p:txBody>
          <a:bodyPr anchor="t"/>
          <a:lstStyle/>
          <a:p>
            <a:r>
              <a:rPr lang="fr-FR"/>
              <a:t>La valeur péjorative des cellules tumorales intra-médullaire était</a:t>
            </a:r>
            <a:br>
              <a:rPr lang="fr-FR"/>
            </a:br>
            <a:r>
              <a:rPr lang="fr-FR"/>
              <a:t>plus prononcée pour les patientes avec tumeur luminale B.</a:t>
            </a:r>
          </a:p>
        </p:txBody>
      </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168</a:t>
            </a:fld>
            <a:endParaRPr lang="fr-FR"/>
          </a:p>
        </p:txBody>
      </p:sp>
      <p:cxnSp>
        <p:nvCxnSpPr>
          <p:cNvPr id="5" name="Connecteur droit 4">
            <a:extLst>
              <a:ext uri="{FF2B5EF4-FFF2-40B4-BE49-F238E27FC236}">
                <a16:creationId xmlns:a16="http://schemas.microsoft.com/office/drawing/2014/main" id="{C3E2FAC8-E84F-44EC-A3B6-459F809975A6}"/>
              </a:ext>
            </a:extLst>
          </p:cNvPr>
          <p:cNvCxnSpPr/>
          <p:nvPr/>
        </p:nvCxnSpPr>
        <p:spPr>
          <a:xfrm>
            <a:off x="5318119" y="2371493"/>
            <a:ext cx="0" cy="1739590"/>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0" name="Connecteur droit 9">
            <a:extLst>
              <a:ext uri="{FF2B5EF4-FFF2-40B4-BE49-F238E27FC236}">
                <a16:creationId xmlns:a16="http://schemas.microsoft.com/office/drawing/2014/main" id="{34F6F943-2B06-49F6-88AF-C4A5B9B36269}"/>
              </a:ext>
            </a:extLst>
          </p:cNvPr>
          <p:cNvCxnSpPr>
            <a:cxnSpLocks/>
          </p:cNvCxnSpPr>
          <p:nvPr/>
        </p:nvCxnSpPr>
        <p:spPr>
          <a:xfrm flipH="1">
            <a:off x="4180695" y="4103649"/>
            <a:ext cx="2185639" cy="0"/>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 name="Connecteur droit 10">
            <a:extLst>
              <a:ext uri="{FF2B5EF4-FFF2-40B4-BE49-F238E27FC236}">
                <a16:creationId xmlns:a16="http://schemas.microsoft.com/office/drawing/2014/main" id="{E2392CC3-4837-4112-9A67-E3DE005871F2}"/>
              </a:ext>
            </a:extLst>
          </p:cNvPr>
          <p:cNvCxnSpPr/>
          <p:nvPr/>
        </p:nvCxnSpPr>
        <p:spPr>
          <a:xfrm>
            <a:off x="5712129" y="2371493"/>
            <a:ext cx="0" cy="1739590"/>
          </a:xfrm>
          <a:prstGeom prst="line">
            <a:avLst/>
          </a:prstGeom>
          <a:ln>
            <a:solidFill>
              <a:schemeClr val="bg1">
                <a:lumMod val="50000"/>
              </a:schemeClr>
            </a:solidFill>
            <a:prstDash val="sysDot"/>
          </a:ln>
        </p:spPr>
        <p:style>
          <a:lnRef idx="2">
            <a:schemeClr val="accent1"/>
          </a:lnRef>
          <a:fillRef idx="0">
            <a:schemeClr val="accent1"/>
          </a:fillRef>
          <a:effectRef idx="1">
            <a:schemeClr val="accent1"/>
          </a:effectRef>
          <a:fontRef idx="minor">
            <a:schemeClr val="tx1"/>
          </a:fontRef>
        </p:style>
      </p:cxnSp>
      <p:sp>
        <p:nvSpPr>
          <p:cNvPr id="12" name="Losange 11">
            <a:extLst>
              <a:ext uri="{FF2B5EF4-FFF2-40B4-BE49-F238E27FC236}">
                <a16:creationId xmlns:a16="http://schemas.microsoft.com/office/drawing/2014/main" id="{59A671CE-0745-4D1C-816E-BF9D7EF5DD2C}"/>
              </a:ext>
            </a:extLst>
          </p:cNvPr>
          <p:cNvSpPr/>
          <p:nvPr/>
        </p:nvSpPr>
        <p:spPr>
          <a:xfrm>
            <a:off x="5556225" y="2483945"/>
            <a:ext cx="311807" cy="161158"/>
          </a:xfrm>
          <a:prstGeom prst="diamond">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4" name="Connecteur droit 13">
            <a:extLst>
              <a:ext uri="{FF2B5EF4-FFF2-40B4-BE49-F238E27FC236}">
                <a16:creationId xmlns:a16="http://schemas.microsoft.com/office/drawing/2014/main" id="{46F598D8-2A6B-4B71-8B09-A47EE4B91903}"/>
              </a:ext>
            </a:extLst>
          </p:cNvPr>
          <p:cNvCxnSpPr/>
          <p:nvPr/>
        </p:nvCxnSpPr>
        <p:spPr>
          <a:xfrm>
            <a:off x="5245231" y="2837794"/>
            <a:ext cx="539531" cy="0"/>
          </a:xfrm>
          <a:prstGeom prst="line">
            <a:avLst/>
          </a:prstGeom>
        </p:spPr>
        <p:style>
          <a:lnRef idx="2">
            <a:schemeClr val="accent1"/>
          </a:lnRef>
          <a:fillRef idx="0">
            <a:schemeClr val="accent1"/>
          </a:fillRef>
          <a:effectRef idx="1">
            <a:schemeClr val="accent1"/>
          </a:effectRef>
          <a:fontRef idx="minor">
            <a:schemeClr val="tx1"/>
          </a:fontRef>
        </p:style>
      </p:cxnSp>
      <p:sp>
        <p:nvSpPr>
          <p:cNvPr id="15" name="Rectangle 14">
            <a:extLst>
              <a:ext uri="{FF2B5EF4-FFF2-40B4-BE49-F238E27FC236}">
                <a16:creationId xmlns:a16="http://schemas.microsoft.com/office/drawing/2014/main" id="{CCE52FCE-D1EF-4B32-8867-9DD0B277B7BD}"/>
              </a:ext>
            </a:extLst>
          </p:cNvPr>
          <p:cNvSpPr/>
          <p:nvPr/>
        </p:nvSpPr>
        <p:spPr>
          <a:xfrm>
            <a:off x="5440612" y="2778234"/>
            <a:ext cx="115613" cy="11561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6" name="Rectangle 15">
            <a:extLst>
              <a:ext uri="{FF2B5EF4-FFF2-40B4-BE49-F238E27FC236}">
                <a16:creationId xmlns:a16="http://schemas.microsoft.com/office/drawing/2014/main" id="{5F80D3C4-BD04-45DF-B93D-F82FFF7BF5E8}"/>
              </a:ext>
            </a:extLst>
          </p:cNvPr>
          <p:cNvSpPr/>
          <p:nvPr/>
        </p:nvSpPr>
        <p:spPr>
          <a:xfrm>
            <a:off x="6004667" y="3065516"/>
            <a:ext cx="87587" cy="87587"/>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7" name="Connecteur droit 16">
            <a:extLst>
              <a:ext uri="{FF2B5EF4-FFF2-40B4-BE49-F238E27FC236}">
                <a16:creationId xmlns:a16="http://schemas.microsoft.com/office/drawing/2014/main" id="{EB6E0F5A-EB25-491E-8E24-68754A924FD1}"/>
              </a:ext>
            </a:extLst>
          </p:cNvPr>
          <p:cNvCxnSpPr>
            <a:cxnSpLocks/>
          </p:cNvCxnSpPr>
          <p:nvPr/>
        </p:nvCxnSpPr>
        <p:spPr>
          <a:xfrm>
            <a:off x="5734901" y="3114567"/>
            <a:ext cx="680481"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19" name="Connecteur droit 18">
            <a:extLst>
              <a:ext uri="{FF2B5EF4-FFF2-40B4-BE49-F238E27FC236}">
                <a16:creationId xmlns:a16="http://schemas.microsoft.com/office/drawing/2014/main" id="{D53D99EE-6BFB-4692-8279-F896907DBE72}"/>
              </a:ext>
            </a:extLst>
          </p:cNvPr>
          <p:cNvCxnSpPr>
            <a:cxnSpLocks/>
          </p:cNvCxnSpPr>
          <p:nvPr/>
        </p:nvCxnSpPr>
        <p:spPr>
          <a:xfrm>
            <a:off x="5527791" y="3398347"/>
            <a:ext cx="596805" cy="0"/>
          </a:xfrm>
          <a:prstGeom prst="line">
            <a:avLst/>
          </a:prstGeom>
        </p:spPr>
        <p:style>
          <a:lnRef idx="2">
            <a:schemeClr val="accent1"/>
          </a:lnRef>
          <a:fillRef idx="0">
            <a:schemeClr val="accent1"/>
          </a:fillRef>
          <a:effectRef idx="1">
            <a:schemeClr val="accent1"/>
          </a:effectRef>
          <a:fontRef idx="minor">
            <a:schemeClr val="tx1"/>
          </a:fontRef>
        </p:style>
      </p:cxnSp>
      <p:sp>
        <p:nvSpPr>
          <p:cNvPr id="21" name="Rectangle 20">
            <a:extLst>
              <a:ext uri="{FF2B5EF4-FFF2-40B4-BE49-F238E27FC236}">
                <a16:creationId xmlns:a16="http://schemas.microsoft.com/office/drawing/2014/main" id="{A021386B-E90A-490B-8C57-F6ECAC360FD9}"/>
              </a:ext>
            </a:extLst>
          </p:cNvPr>
          <p:cNvSpPr/>
          <p:nvPr/>
        </p:nvSpPr>
        <p:spPr>
          <a:xfrm>
            <a:off x="5784762" y="3354553"/>
            <a:ext cx="87587" cy="8758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22" name="Connecteur droit 21">
            <a:extLst>
              <a:ext uri="{FF2B5EF4-FFF2-40B4-BE49-F238E27FC236}">
                <a16:creationId xmlns:a16="http://schemas.microsoft.com/office/drawing/2014/main" id="{D74E5D37-C4CD-474A-ACA9-8AE1F29F7BE5}"/>
              </a:ext>
            </a:extLst>
          </p:cNvPr>
          <p:cNvCxnSpPr>
            <a:cxnSpLocks/>
          </p:cNvCxnSpPr>
          <p:nvPr/>
        </p:nvCxnSpPr>
        <p:spPr>
          <a:xfrm>
            <a:off x="5120579" y="3682127"/>
            <a:ext cx="783300" cy="0"/>
          </a:xfrm>
          <a:prstGeom prst="line">
            <a:avLst/>
          </a:prstGeom>
        </p:spPr>
        <p:style>
          <a:lnRef idx="2">
            <a:schemeClr val="accent1"/>
          </a:lnRef>
          <a:fillRef idx="0">
            <a:schemeClr val="accent1"/>
          </a:fillRef>
          <a:effectRef idx="1">
            <a:schemeClr val="accent1"/>
          </a:effectRef>
          <a:fontRef idx="minor">
            <a:schemeClr val="tx1"/>
          </a:fontRef>
        </p:style>
      </p:cxnSp>
      <p:sp>
        <p:nvSpPr>
          <p:cNvPr id="24" name="Rectangle 23">
            <a:extLst>
              <a:ext uri="{FF2B5EF4-FFF2-40B4-BE49-F238E27FC236}">
                <a16:creationId xmlns:a16="http://schemas.microsoft.com/office/drawing/2014/main" id="{EFE68AAE-ECBA-4010-ACCD-87C9B449C26D}"/>
              </a:ext>
            </a:extLst>
          </p:cNvPr>
          <p:cNvSpPr/>
          <p:nvPr/>
        </p:nvSpPr>
        <p:spPr>
          <a:xfrm>
            <a:off x="5468638" y="3638333"/>
            <a:ext cx="87587" cy="87587"/>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ZoneTexte 24">
            <a:extLst>
              <a:ext uri="{FF2B5EF4-FFF2-40B4-BE49-F238E27FC236}">
                <a16:creationId xmlns:a16="http://schemas.microsoft.com/office/drawing/2014/main" id="{A8B939E5-BE03-47E5-BC1F-9EAD5C08AF26}"/>
              </a:ext>
            </a:extLst>
          </p:cNvPr>
          <p:cNvSpPr txBox="1"/>
          <p:nvPr/>
        </p:nvSpPr>
        <p:spPr>
          <a:xfrm>
            <a:off x="692855" y="2340303"/>
            <a:ext cx="1292341" cy="338554"/>
          </a:xfrm>
          <a:prstGeom prst="rect">
            <a:avLst/>
          </a:prstGeom>
          <a:noFill/>
        </p:spPr>
        <p:txBody>
          <a:bodyPr wrap="none" rtlCol="0">
            <a:spAutoFit/>
          </a:bodyPr>
          <a:lstStyle/>
          <a:p>
            <a:r>
              <a:rPr lang="fr-FR" sz="1600" b="1">
                <a:solidFill>
                  <a:prstClr val="black"/>
                </a:solidFill>
                <a:latin typeface="Arial" panose="020B0604020202020204" pitchFamily="34" charset="0"/>
                <a:cs typeface="Arial" panose="020B0604020202020204" pitchFamily="34" charset="0"/>
              </a:rPr>
              <a:t>All patients</a:t>
            </a:r>
          </a:p>
        </p:txBody>
      </p:sp>
      <p:sp>
        <p:nvSpPr>
          <p:cNvPr id="26" name="ZoneTexte 25">
            <a:extLst>
              <a:ext uri="{FF2B5EF4-FFF2-40B4-BE49-F238E27FC236}">
                <a16:creationId xmlns:a16="http://schemas.microsoft.com/office/drawing/2014/main" id="{4693B0C7-EECF-4728-A771-61922E3ACAB6}"/>
              </a:ext>
            </a:extLst>
          </p:cNvPr>
          <p:cNvSpPr txBox="1"/>
          <p:nvPr/>
        </p:nvSpPr>
        <p:spPr>
          <a:xfrm>
            <a:off x="692855" y="2625365"/>
            <a:ext cx="1083823"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Luminal A</a:t>
            </a:r>
          </a:p>
        </p:txBody>
      </p:sp>
      <p:sp>
        <p:nvSpPr>
          <p:cNvPr id="27" name="ZoneTexte 26">
            <a:extLst>
              <a:ext uri="{FF2B5EF4-FFF2-40B4-BE49-F238E27FC236}">
                <a16:creationId xmlns:a16="http://schemas.microsoft.com/office/drawing/2014/main" id="{5A072F15-7D9B-4889-95C3-7A36C0795F25}"/>
              </a:ext>
            </a:extLst>
          </p:cNvPr>
          <p:cNvSpPr txBox="1"/>
          <p:nvPr/>
        </p:nvSpPr>
        <p:spPr>
          <a:xfrm>
            <a:off x="692855" y="2945290"/>
            <a:ext cx="1176925" cy="338554"/>
          </a:xfrm>
          <a:prstGeom prst="rect">
            <a:avLst/>
          </a:prstGeom>
          <a:noFill/>
        </p:spPr>
        <p:txBody>
          <a:bodyPr wrap="none" rtlCol="0">
            <a:spAutoFit/>
          </a:bodyPr>
          <a:lstStyle/>
          <a:p>
            <a:r>
              <a:rPr lang="fr-FR" sz="1600" b="1">
                <a:solidFill>
                  <a:srgbClr val="CC3300"/>
                </a:solidFill>
                <a:latin typeface="Arial" panose="020B0604020202020204" pitchFamily="34" charset="0"/>
                <a:cs typeface="Arial" panose="020B0604020202020204" pitchFamily="34" charset="0"/>
              </a:rPr>
              <a:t>Luminal B</a:t>
            </a:r>
          </a:p>
        </p:txBody>
      </p:sp>
      <p:sp>
        <p:nvSpPr>
          <p:cNvPr id="28" name="ZoneTexte 27">
            <a:extLst>
              <a:ext uri="{FF2B5EF4-FFF2-40B4-BE49-F238E27FC236}">
                <a16:creationId xmlns:a16="http://schemas.microsoft.com/office/drawing/2014/main" id="{D969274C-2DB0-4808-88CF-A11D2F038C87}"/>
              </a:ext>
            </a:extLst>
          </p:cNvPr>
          <p:cNvSpPr txBox="1"/>
          <p:nvPr/>
        </p:nvSpPr>
        <p:spPr>
          <a:xfrm>
            <a:off x="692855" y="3229070"/>
            <a:ext cx="1175322"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HER2 type</a:t>
            </a:r>
          </a:p>
        </p:txBody>
      </p:sp>
      <p:sp>
        <p:nvSpPr>
          <p:cNvPr id="29" name="ZoneTexte 28">
            <a:extLst>
              <a:ext uri="{FF2B5EF4-FFF2-40B4-BE49-F238E27FC236}">
                <a16:creationId xmlns:a16="http://schemas.microsoft.com/office/drawing/2014/main" id="{A53D0C32-C954-4091-AA26-E7C96B799F38}"/>
              </a:ext>
            </a:extLst>
          </p:cNvPr>
          <p:cNvSpPr txBox="1"/>
          <p:nvPr/>
        </p:nvSpPr>
        <p:spPr>
          <a:xfrm>
            <a:off x="692855" y="3512850"/>
            <a:ext cx="1531573"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Triple-negative</a:t>
            </a:r>
          </a:p>
        </p:txBody>
      </p:sp>
      <p:sp>
        <p:nvSpPr>
          <p:cNvPr id="31" name="ZoneTexte 30">
            <a:extLst>
              <a:ext uri="{FF2B5EF4-FFF2-40B4-BE49-F238E27FC236}">
                <a16:creationId xmlns:a16="http://schemas.microsoft.com/office/drawing/2014/main" id="{C59BF9A2-61FF-4627-AE8A-32E2A0B86058}"/>
              </a:ext>
            </a:extLst>
          </p:cNvPr>
          <p:cNvSpPr txBox="1"/>
          <p:nvPr/>
        </p:nvSpPr>
        <p:spPr>
          <a:xfrm>
            <a:off x="2224428" y="2340303"/>
            <a:ext cx="1039067" cy="338554"/>
          </a:xfrm>
          <a:prstGeom prst="rect">
            <a:avLst/>
          </a:prstGeom>
          <a:noFill/>
        </p:spPr>
        <p:txBody>
          <a:bodyPr wrap="none" rtlCol="0">
            <a:spAutoFit/>
          </a:bodyPr>
          <a:lstStyle/>
          <a:p>
            <a:pPr algn="ctr"/>
            <a:r>
              <a:rPr lang="fr-FR" sz="1600" b="1">
                <a:solidFill>
                  <a:prstClr val="black"/>
                </a:solidFill>
                <a:latin typeface="Arial" panose="020B0604020202020204" pitchFamily="34" charset="0"/>
                <a:cs typeface="Arial" panose="020B0604020202020204" pitchFamily="34" charset="0"/>
              </a:rPr>
              <a:t>473/5179</a:t>
            </a:r>
          </a:p>
        </p:txBody>
      </p:sp>
      <p:sp>
        <p:nvSpPr>
          <p:cNvPr id="32" name="ZoneTexte 31">
            <a:extLst>
              <a:ext uri="{FF2B5EF4-FFF2-40B4-BE49-F238E27FC236}">
                <a16:creationId xmlns:a16="http://schemas.microsoft.com/office/drawing/2014/main" id="{5855BBBD-7FF0-4345-B51B-FCE39CEB6449}"/>
              </a:ext>
            </a:extLst>
          </p:cNvPr>
          <p:cNvSpPr txBox="1"/>
          <p:nvPr/>
        </p:nvSpPr>
        <p:spPr>
          <a:xfrm>
            <a:off x="2224428" y="2625365"/>
            <a:ext cx="1039067"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226/3482</a:t>
            </a:r>
          </a:p>
        </p:txBody>
      </p:sp>
      <p:sp>
        <p:nvSpPr>
          <p:cNvPr id="33" name="ZoneTexte 32">
            <a:extLst>
              <a:ext uri="{FF2B5EF4-FFF2-40B4-BE49-F238E27FC236}">
                <a16:creationId xmlns:a16="http://schemas.microsoft.com/office/drawing/2014/main" id="{EE014012-54B9-4D56-9472-103B252B189E}"/>
              </a:ext>
            </a:extLst>
          </p:cNvPr>
          <p:cNvSpPr txBox="1"/>
          <p:nvPr/>
        </p:nvSpPr>
        <p:spPr>
          <a:xfrm>
            <a:off x="2338241" y="2945290"/>
            <a:ext cx="811441" cy="338554"/>
          </a:xfrm>
          <a:prstGeom prst="rect">
            <a:avLst/>
          </a:prstGeom>
          <a:noFill/>
        </p:spPr>
        <p:txBody>
          <a:bodyPr wrap="none" rtlCol="0">
            <a:spAutoFit/>
          </a:bodyPr>
          <a:lstStyle/>
          <a:p>
            <a:pPr algn="ctr"/>
            <a:r>
              <a:rPr lang="fr-FR" sz="1600" b="1">
                <a:solidFill>
                  <a:srgbClr val="CC3300"/>
                </a:solidFill>
                <a:latin typeface="Arial" panose="020B0604020202020204" pitchFamily="34" charset="0"/>
                <a:cs typeface="Arial" panose="020B0604020202020204" pitchFamily="34" charset="0"/>
              </a:rPr>
              <a:t>72/565</a:t>
            </a:r>
          </a:p>
        </p:txBody>
      </p:sp>
      <p:sp>
        <p:nvSpPr>
          <p:cNvPr id="34" name="ZoneTexte 33">
            <a:extLst>
              <a:ext uri="{FF2B5EF4-FFF2-40B4-BE49-F238E27FC236}">
                <a16:creationId xmlns:a16="http://schemas.microsoft.com/office/drawing/2014/main" id="{5245A426-67BB-45AE-AF03-DA48CA183767}"/>
              </a:ext>
            </a:extLst>
          </p:cNvPr>
          <p:cNvSpPr txBox="1"/>
          <p:nvPr/>
        </p:nvSpPr>
        <p:spPr>
          <a:xfrm>
            <a:off x="2338241" y="3229070"/>
            <a:ext cx="811441"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91/643</a:t>
            </a:r>
          </a:p>
        </p:txBody>
      </p:sp>
      <p:sp>
        <p:nvSpPr>
          <p:cNvPr id="35" name="ZoneTexte 34">
            <a:extLst>
              <a:ext uri="{FF2B5EF4-FFF2-40B4-BE49-F238E27FC236}">
                <a16:creationId xmlns:a16="http://schemas.microsoft.com/office/drawing/2014/main" id="{2B109268-92CF-4416-87A6-522E666E2B8C}"/>
              </a:ext>
            </a:extLst>
          </p:cNvPr>
          <p:cNvSpPr txBox="1"/>
          <p:nvPr/>
        </p:nvSpPr>
        <p:spPr>
          <a:xfrm>
            <a:off x="2338241" y="3512850"/>
            <a:ext cx="811441"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84/489</a:t>
            </a:r>
          </a:p>
        </p:txBody>
      </p:sp>
      <p:sp>
        <p:nvSpPr>
          <p:cNvPr id="36" name="ZoneTexte 35">
            <a:extLst>
              <a:ext uri="{FF2B5EF4-FFF2-40B4-BE49-F238E27FC236}">
                <a16:creationId xmlns:a16="http://schemas.microsoft.com/office/drawing/2014/main" id="{437347B6-7ABA-4B8D-B72D-3A1D8D1C4541}"/>
              </a:ext>
            </a:extLst>
          </p:cNvPr>
          <p:cNvSpPr txBox="1"/>
          <p:nvPr/>
        </p:nvSpPr>
        <p:spPr>
          <a:xfrm>
            <a:off x="3661161" y="2340303"/>
            <a:ext cx="1039067" cy="338554"/>
          </a:xfrm>
          <a:prstGeom prst="rect">
            <a:avLst/>
          </a:prstGeom>
          <a:noFill/>
        </p:spPr>
        <p:txBody>
          <a:bodyPr wrap="none" rtlCol="0">
            <a:spAutoFit/>
          </a:bodyPr>
          <a:lstStyle/>
          <a:p>
            <a:pPr algn="ctr"/>
            <a:r>
              <a:rPr lang="fr-FR" sz="1600" b="1">
                <a:solidFill>
                  <a:prstClr val="black"/>
                </a:solidFill>
                <a:latin typeface="Arial" panose="020B0604020202020204" pitchFamily="34" charset="0"/>
                <a:cs typeface="Arial" panose="020B0604020202020204" pitchFamily="34" charset="0"/>
              </a:rPr>
              <a:t>208/1404</a:t>
            </a:r>
          </a:p>
        </p:txBody>
      </p:sp>
      <p:sp>
        <p:nvSpPr>
          <p:cNvPr id="37" name="ZoneTexte 36">
            <a:extLst>
              <a:ext uri="{FF2B5EF4-FFF2-40B4-BE49-F238E27FC236}">
                <a16:creationId xmlns:a16="http://schemas.microsoft.com/office/drawing/2014/main" id="{E810B2E0-BA45-4612-AC79-BE41B8302024}"/>
              </a:ext>
            </a:extLst>
          </p:cNvPr>
          <p:cNvSpPr txBox="1"/>
          <p:nvPr/>
        </p:nvSpPr>
        <p:spPr>
          <a:xfrm>
            <a:off x="3774974" y="2625365"/>
            <a:ext cx="811441"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81/881</a:t>
            </a:r>
          </a:p>
        </p:txBody>
      </p:sp>
      <p:sp>
        <p:nvSpPr>
          <p:cNvPr id="38" name="ZoneTexte 37">
            <a:extLst>
              <a:ext uri="{FF2B5EF4-FFF2-40B4-BE49-F238E27FC236}">
                <a16:creationId xmlns:a16="http://schemas.microsoft.com/office/drawing/2014/main" id="{299CD53D-01EF-4DB3-B91A-F7CAD367E943}"/>
              </a:ext>
            </a:extLst>
          </p:cNvPr>
          <p:cNvSpPr txBox="1"/>
          <p:nvPr/>
        </p:nvSpPr>
        <p:spPr>
          <a:xfrm>
            <a:off x="3774974" y="2945290"/>
            <a:ext cx="811441" cy="338554"/>
          </a:xfrm>
          <a:prstGeom prst="rect">
            <a:avLst/>
          </a:prstGeom>
          <a:noFill/>
        </p:spPr>
        <p:txBody>
          <a:bodyPr wrap="none" rtlCol="0">
            <a:spAutoFit/>
          </a:bodyPr>
          <a:lstStyle/>
          <a:p>
            <a:pPr algn="ctr"/>
            <a:r>
              <a:rPr lang="fr-FR" sz="1600" b="1">
                <a:solidFill>
                  <a:srgbClr val="CC3300"/>
                </a:solidFill>
                <a:latin typeface="Arial" panose="020B0604020202020204" pitchFamily="34" charset="0"/>
                <a:cs typeface="Arial" panose="020B0604020202020204" pitchFamily="34" charset="0"/>
              </a:rPr>
              <a:t>42/161</a:t>
            </a:r>
          </a:p>
        </p:txBody>
      </p:sp>
      <p:sp>
        <p:nvSpPr>
          <p:cNvPr id="39" name="ZoneTexte 38">
            <a:extLst>
              <a:ext uri="{FF2B5EF4-FFF2-40B4-BE49-F238E27FC236}">
                <a16:creationId xmlns:a16="http://schemas.microsoft.com/office/drawing/2014/main" id="{84B90384-D30F-4B63-950A-70F7336EE920}"/>
              </a:ext>
            </a:extLst>
          </p:cNvPr>
          <p:cNvSpPr txBox="1"/>
          <p:nvPr/>
        </p:nvSpPr>
        <p:spPr>
          <a:xfrm>
            <a:off x="3774974" y="3229070"/>
            <a:ext cx="811441"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57/232</a:t>
            </a:r>
          </a:p>
        </p:txBody>
      </p:sp>
      <p:sp>
        <p:nvSpPr>
          <p:cNvPr id="40" name="ZoneTexte 39">
            <a:extLst>
              <a:ext uri="{FF2B5EF4-FFF2-40B4-BE49-F238E27FC236}">
                <a16:creationId xmlns:a16="http://schemas.microsoft.com/office/drawing/2014/main" id="{8C3C175B-7729-4988-BD22-B34C320B7B1D}"/>
              </a:ext>
            </a:extLst>
          </p:cNvPr>
          <p:cNvSpPr txBox="1"/>
          <p:nvPr/>
        </p:nvSpPr>
        <p:spPr>
          <a:xfrm>
            <a:off x="3774974" y="3512850"/>
            <a:ext cx="811441" cy="338554"/>
          </a:xfrm>
          <a:prstGeom prst="rect">
            <a:avLst/>
          </a:prstGeom>
          <a:noFill/>
        </p:spPr>
        <p:txBody>
          <a:bodyPr wrap="none" rtlCol="0">
            <a:spAutoFit/>
          </a:bodyPr>
          <a:lstStyle/>
          <a:p>
            <a:pPr algn="ctr"/>
            <a:r>
              <a:rPr lang="fr-FR" sz="1600">
                <a:solidFill>
                  <a:prstClr val="black"/>
                </a:solidFill>
                <a:latin typeface="Arial" panose="020B0604020202020204" pitchFamily="34" charset="0"/>
                <a:cs typeface="Arial" panose="020B0604020202020204" pitchFamily="34" charset="0"/>
              </a:rPr>
              <a:t>28/130</a:t>
            </a:r>
          </a:p>
        </p:txBody>
      </p:sp>
      <p:sp>
        <p:nvSpPr>
          <p:cNvPr id="41" name="ZoneTexte 40">
            <a:extLst>
              <a:ext uri="{FF2B5EF4-FFF2-40B4-BE49-F238E27FC236}">
                <a16:creationId xmlns:a16="http://schemas.microsoft.com/office/drawing/2014/main" id="{95BA2861-1D27-4C87-A4C6-E87C193F925F}"/>
              </a:ext>
            </a:extLst>
          </p:cNvPr>
          <p:cNvSpPr txBox="1"/>
          <p:nvPr/>
        </p:nvSpPr>
        <p:spPr>
          <a:xfrm>
            <a:off x="6627238" y="2340303"/>
            <a:ext cx="1646605" cy="338554"/>
          </a:xfrm>
          <a:prstGeom prst="rect">
            <a:avLst/>
          </a:prstGeom>
          <a:noFill/>
        </p:spPr>
        <p:txBody>
          <a:bodyPr wrap="none" rtlCol="0">
            <a:spAutoFit/>
          </a:bodyPr>
          <a:lstStyle/>
          <a:p>
            <a:r>
              <a:rPr lang="fr-FR" sz="1600" b="1">
                <a:solidFill>
                  <a:prstClr val="black"/>
                </a:solidFill>
                <a:latin typeface="Arial" panose="020B0604020202020204" pitchFamily="34" charset="0"/>
                <a:cs typeface="Arial" panose="020B0604020202020204" pitchFamily="34" charset="0"/>
              </a:rPr>
              <a:t>1,55 (1,32-1,83)</a:t>
            </a:r>
          </a:p>
        </p:txBody>
      </p:sp>
      <p:sp>
        <p:nvSpPr>
          <p:cNvPr id="42" name="ZoneTexte 41">
            <a:extLst>
              <a:ext uri="{FF2B5EF4-FFF2-40B4-BE49-F238E27FC236}">
                <a16:creationId xmlns:a16="http://schemas.microsoft.com/office/drawing/2014/main" id="{0D235816-B6B0-4142-B4C6-0527BA75FEBB}"/>
              </a:ext>
            </a:extLst>
          </p:cNvPr>
          <p:cNvSpPr txBox="1"/>
          <p:nvPr/>
        </p:nvSpPr>
        <p:spPr>
          <a:xfrm>
            <a:off x="6627238" y="2625365"/>
            <a:ext cx="1806905"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1,23 (0,95 – 1,59)</a:t>
            </a:r>
          </a:p>
        </p:txBody>
      </p:sp>
      <p:sp>
        <p:nvSpPr>
          <p:cNvPr id="43" name="ZoneTexte 42">
            <a:extLst>
              <a:ext uri="{FF2B5EF4-FFF2-40B4-BE49-F238E27FC236}">
                <a16:creationId xmlns:a16="http://schemas.microsoft.com/office/drawing/2014/main" id="{C59CB3C3-7482-4F36-929D-D4C47A4CF4FF}"/>
              </a:ext>
            </a:extLst>
          </p:cNvPr>
          <p:cNvSpPr txBox="1"/>
          <p:nvPr/>
        </p:nvSpPr>
        <p:spPr>
          <a:xfrm>
            <a:off x="6627238" y="2945290"/>
            <a:ext cx="1806905" cy="338554"/>
          </a:xfrm>
          <a:prstGeom prst="rect">
            <a:avLst/>
          </a:prstGeom>
          <a:noFill/>
        </p:spPr>
        <p:txBody>
          <a:bodyPr wrap="none" rtlCol="0">
            <a:spAutoFit/>
          </a:bodyPr>
          <a:lstStyle/>
          <a:p>
            <a:r>
              <a:rPr lang="fr-FR" sz="1600" b="1">
                <a:solidFill>
                  <a:srgbClr val="CC3300"/>
                </a:solidFill>
                <a:latin typeface="Arial" panose="020B0604020202020204" pitchFamily="34" charset="0"/>
                <a:cs typeface="Arial" panose="020B0604020202020204" pitchFamily="34" charset="0"/>
              </a:rPr>
              <a:t>2,34 (1,60 – 3,43)</a:t>
            </a:r>
          </a:p>
        </p:txBody>
      </p:sp>
      <p:sp>
        <p:nvSpPr>
          <p:cNvPr id="44" name="ZoneTexte 43">
            <a:extLst>
              <a:ext uri="{FF2B5EF4-FFF2-40B4-BE49-F238E27FC236}">
                <a16:creationId xmlns:a16="http://schemas.microsoft.com/office/drawing/2014/main" id="{813E6BFD-28C5-4D2A-84BF-31E704DEEB5F}"/>
              </a:ext>
            </a:extLst>
          </p:cNvPr>
          <p:cNvSpPr txBox="1"/>
          <p:nvPr/>
        </p:nvSpPr>
        <p:spPr>
          <a:xfrm>
            <a:off x="6627238" y="3229070"/>
            <a:ext cx="1806905"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1,79 (1,29 – 2,50)</a:t>
            </a:r>
          </a:p>
        </p:txBody>
      </p:sp>
      <p:sp>
        <p:nvSpPr>
          <p:cNvPr id="45" name="ZoneTexte 44">
            <a:extLst>
              <a:ext uri="{FF2B5EF4-FFF2-40B4-BE49-F238E27FC236}">
                <a16:creationId xmlns:a16="http://schemas.microsoft.com/office/drawing/2014/main" id="{4D131D29-72EE-4DC0-BE18-88FB5DB82F8C}"/>
              </a:ext>
            </a:extLst>
          </p:cNvPr>
          <p:cNvSpPr txBox="1"/>
          <p:nvPr/>
        </p:nvSpPr>
        <p:spPr>
          <a:xfrm>
            <a:off x="6627238" y="3512850"/>
            <a:ext cx="1806905" cy="338554"/>
          </a:xfrm>
          <a:prstGeom prst="rect">
            <a:avLst/>
          </a:prstGeom>
          <a:noFill/>
        </p:spPr>
        <p:txBody>
          <a:bodyPr wrap="none" rtlCol="0">
            <a:spAutoFit/>
          </a:bodyPr>
          <a:lstStyle/>
          <a:p>
            <a:r>
              <a:rPr lang="fr-FR" sz="1600">
                <a:solidFill>
                  <a:prstClr val="black"/>
                </a:solidFill>
                <a:latin typeface="Arial" panose="020B0604020202020204" pitchFamily="34" charset="0"/>
                <a:cs typeface="Arial" panose="020B0604020202020204" pitchFamily="34" charset="0"/>
              </a:rPr>
              <a:t>1,24 (0,81 – 1,91)</a:t>
            </a:r>
          </a:p>
        </p:txBody>
      </p:sp>
      <p:sp>
        <p:nvSpPr>
          <p:cNvPr id="46" name="ZoneTexte 45">
            <a:extLst>
              <a:ext uri="{FF2B5EF4-FFF2-40B4-BE49-F238E27FC236}">
                <a16:creationId xmlns:a16="http://schemas.microsoft.com/office/drawing/2014/main" id="{E9F29DA0-DFA5-4484-B7B9-24482B2A9997}"/>
              </a:ext>
            </a:extLst>
          </p:cNvPr>
          <p:cNvSpPr txBox="1"/>
          <p:nvPr/>
        </p:nvSpPr>
        <p:spPr>
          <a:xfrm>
            <a:off x="2224428" y="1741598"/>
            <a:ext cx="1039067" cy="584775"/>
          </a:xfrm>
          <a:prstGeom prst="rect">
            <a:avLst/>
          </a:prstGeom>
          <a:noFill/>
        </p:spPr>
        <p:txBody>
          <a:bodyPr wrap="none" rtlCol="0">
            <a:spAutoFit/>
          </a:bodyPr>
          <a:lstStyle/>
          <a:p>
            <a:pPr algn="ctr"/>
            <a:r>
              <a:rPr lang="fr-FR" sz="1600" b="1">
                <a:solidFill>
                  <a:prstClr val="black"/>
                </a:solidFill>
                <a:latin typeface="Arial" panose="020B0604020202020204" pitchFamily="34" charset="0"/>
                <a:cs typeface="Arial" panose="020B0604020202020204" pitchFamily="34" charset="0"/>
              </a:rPr>
              <a:t>DTC neg</a:t>
            </a:r>
            <a:br>
              <a:rPr lang="fr-FR" sz="1600" b="1">
                <a:solidFill>
                  <a:prstClr val="black"/>
                </a:solidFill>
                <a:latin typeface="Arial" panose="020B0604020202020204" pitchFamily="34" charset="0"/>
                <a:cs typeface="Arial" panose="020B0604020202020204" pitchFamily="34" charset="0"/>
              </a:rPr>
            </a:br>
            <a:r>
              <a:rPr lang="fr-FR" sz="1600">
                <a:solidFill>
                  <a:prstClr val="black"/>
                </a:solidFill>
                <a:latin typeface="Arial" panose="020B0604020202020204" pitchFamily="34" charset="0"/>
                <a:cs typeface="Arial" panose="020B0604020202020204" pitchFamily="34" charset="0"/>
              </a:rPr>
              <a:t>Events/n</a:t>
            </a:r>
          </a:p>
        </p:txBody>
      </p:sp>
      <p:sp>
        <p:nvSpPr>
          <p:cNvPr id="47" name="ZoneTexte 46">
            <a:extLst>
              <a:ext uri="{FF2B5EF4-FFF2-40B4-BE49-F238E27FC236}">
                <a16:creationId xmlns:a16="http://schemas.microsoft.com/office/drawing/2014/main" id="{DA1C3557-2DE0-48B3-B3B7-34C63C70860F}"/>
              </a:ext>
            </a:extLst>
          </p:cNvPr>
          <p:cNvSpPr txBox="1"/>
          <p:nvPr/>
        </p:nvSpPr>
        <p:spPr>
          <a:xfrm>
            <a:off x="3661161" y="1741598"/>
            <a:ext cx="1039067" cy="584775"/>
          </a:xfrm>
          <a:prstGeom prst="rect">
            <a:avLst/>
          </a:prstGeom>
          <a:noFill/>
        </p:spPr>
        <p:txBody>
          <a:bodyPr wrap="none" rtlCol="0">
            <a:spAutoFit/>
          </a:bodyPr>
          <a:lstStyle/>
          <a:p>
            <a:pPr algn="ctr"/>
            <a:r>
              <a:rPr lang="fr-FR" sz="1600" b="1">
                <a:solidFill>
                  <a:prstClr val="black"/>
                </a:solidFill>
                <a:latin typeface="Arial" panose="020B0604020202020204" pitchFamily="34" charset="0"/>
                <a:cs typeface="Arial" panose="020B0604020202020204" pitchFamily="34" charset="0"/>
              </a:rPr>
              <a:t>DTC pos</a:t>
            </a:r>
            <a:br>
              <a:rPr lang="fr-FR" sz="1600" b="1">
                <a:solidFill>
                  <a:prstClr val="black"/>
                </a:solidFill>
                <a:latin typeface="Arial" panose="020B0604020202020204" pitchFamily="34" charset="0"/>
                <a:cs typeface="Arial" panose="020B0604020202020204" pitchFamily="34" charset="0"/>
              </a:rPr>
            </a:br>
            <a:r>
              <a:rPr lang="fr-FR" sz="1600">
                <a:solidFill>
                  <a:prstClr val="black"/>
                </a:solidFill>
                <a:latin typeface="Arial" panose="020B0604020202020204" pitchFamily="34" charset="0"/>
                <a:cs typeface="Arial" panose="020B0604020202020204" pitchFamily="34" charset="0"/>
              </a:rPr>
              <a:t>Events/n</a:t>
            </a:r>
          </a:p>
        </p:txBody>
      </p:sp>
      <p:sp>
        <p:nvSpPr>
          <p:cNvPr id="48" name="ZoneTexte 47">
            <a:extLst>
              <a:ext uri="{FF2B5EF4-FFF2-40B4-BE49-F238E27FC236}">
                <a16:creationId xmlns:a16="http://schemas.microsoft.com/office/drawing/2014/main" id="{97E48ACD-DF36-4092-953E-50E94EE5EABA}"/>
              </a:ext>
            </a:extLst>
          </p:cNvPr>
          <p:cNvSpPr txBox="1"/>
          <p:nvPr/>
        </p:nvSpPr>
        <p:spPr>
          <a:xfrm>
            <a:off x="6627238" y="1741598"/>
            <a:ext cx="2239716" cy="584775"/>
          </a:xfrm>
          <a:prstGeom prst="rect">
            <a:avLst/>
          </a:prstGeom>
          <a:noFill/>
        </p:spPr>
        <p:txBody>
          <a:bodyPr wrap="none" rtlCol="0">
            <a:spAutoFit/>
          </a:bodyPr>
          <a:lstStyle/>
          <a:p>
            <a:r>
              <a:rPr lang="fr-FR" sz="1600" b="1">
                <a:solidFill>
                  <a:srgbClr val="CC3300"/>
                </a:solidFill>
                <a:latin typeface="Arial" panose="020B0604020202020204" pitchFamily="34" charset="0"/>
                <a:cs typeface="Arial" panose="020B0604020202020204" pitchFamily="34" charset="0"/>
              </a:rPr>
              <a:t>DDFS</a:t>
            </a:r>
            <a:br>
              <a:rPr lang="fr-FR" sz="1600" b="1">
                <a:solidFill>
                  <a:prstClr val="black"/>
                </a:solidFill>
                <a:latin typeface="Arial" panose="020B0604020202020204" pitchFamily="34" charset="0"/>
                <a:cs typeface="Arial" panose="020B0604020202020204" pitchFamily="34" charset="0"/>
              </a:rPr>
            </a:br>
            <a:r>
              <a:rPr lang="fr-FR" sz="1600">
                <a:solidFill>
                  <a:prstClr val="black"/>
                </a:solidFill>
                <a:latin typeface="Arial" panose="020B0604020202020204" pitchFamily="34" charset="0"/>
                <a:cs typeface="Arial" panose="020B0604020202020204" pitchFamily="34" charset="0"/>
              </a:rPr>
              <a:t>Hazard ratio (95% CI)</a:t>
            </a:r>
          </a:p>
        </p:txBody>
      </p:sp>
      <p:sp>
        <p:nvSpPr>
          <p:cNvPr id="49" name="ZoneTexte 48">
            <a:extLst>
              <a:ext uri="{FF2B5EF4-FFF2-40B4-BE49-F238E27FC236}">
                <a16:creationId xmlns:a16="http://schemas.microsoft.com/office/drawing/2014/main" id="{212B321D-4708-4315-A0D2-ED58EE2777BE}"/>
              </a:ext>
            </a:extLst>
          </p:cNvPr>
          <p:cNvSpPr txBox="1"/>
          <p:nvPr/>
        </p:nvSpPr>
        <p:spPr>
          <a:xfrm>
            <a:off x="3974346" y="4111083"/>
            <a:ext cx="397866" cy="276999"/>
          </a:xfrm>
          <a:prstGeom prst="rect">
            <a:avLst/>
          </a:prstGeom>
          <a:noFill/>
        </p:spPr>
        <p:txBody>
          <a:bodyPr wrap="none" rtlCol="0">
            <a:spAutoFit/>
          </a:bodyPr>
          <a:lstStyle/>
          <a:p>
            <a:r>
              <a:rPr lang="fr-FR" sz="1200">
                <a:solidFill>
                  <a:prstClr val="white">
                    <a:lumMod val="50000"/>
                  </a:prstClr>
                </a:solidFill>
                <a:latin typeface="Arial" panose="020B0604020202020204" pitchFamily="34" charset="0"/>
                <a:cs typeface="Arial" panose="020B0604020202020204" pitchFamily="34" charset="0"/>
              </a:rPr>
              <a:t>0,3</a:t>
            </a:r>
          </a:p>
        </p:txBody>
      </p:sp>
      <p:sp>
        <p:nvSpPr>
          <p:cNvPr id="50" name="ZoneTexte 49">
            <a:extLst>
              <a:ext uri="{FF2B5EF4-FFF2-40B4-BE49-F238E27FC236}">
                <a16:creationId xmlns:a16="http://schemas.microsoft.com/office/drawing/2014/main" id="{CF400A8F-C82C-4C08-8FEA-AF12A262B705}"/>
              </a:ext>
            </a:extLst>
          </p:cNvPr>
          <p:cNvSpPr txBox="1"/>
          <p:nvPr/>
        </p:nvSpPr>
        <p:spPr>
          <a:xfrm>
            <a:off x="5119186" y="4111083"/>
            <a:ext cx="397866" cy="276999"/>
          </a:xfrm>
          <a:prstGeom prst="rect">
            <a:avLst/>
          </a:prstGeom>
          <a:noFill/>
        </p:spPr>
        <p:txBody>
          <a:bodyPr wrap="none" rtlCol="0">
            <a:spAutoFit/>
          </a:bodyPr>
          <a:lstStyle/>
          <a:p>
            <a:r>
              <a:rPr lang="fr-FR" sz="1200">
                <a:solidFill>
                  <a:prstClr val="white">
                    <a:lumMod val="50000"/>
                  </a:prstClr>
                </a:solidFill>
                <a:latin typeface="Arial" panose="020B0604020202020204" pitchFamily="34" charset="0"/>
                <a:cs typeface="Arial" panose="020B0604020202020204" pitchFamily="34" charset="0"/>
              </a:rPr>
              <a:t>1,0</a:t>
            </a:r>
          </a:p>
        </p:txBody>
      </p:sp>
      <p:sp>
        <p:nvSpPr>
          <p:cNvPr id="51" name="ZoneTexte 50">
            <a:extLst>
              <a:ext uri="{FF2B5EF4-FFF2-40B4-BE49-F238E27FC236}">
                <a16:creationId xmlns:a16="http://schemas.microsoft.com/office/drawing/2014/main" id="{EDB3C585-B35D-4A52-9835-B4AC3281A5B5}"/>
              </a:ext>
            </a:extLst>
          </p:cNvPr>
          <p:cNvSpPr txBox="1"/>
          <p:nvPr/>
        </p:nvSpPr>
        <p:spPr>
          <a:xfrm>
            <a:off x="6167401" y="4111083"/>
            <a:ext cx="397866" cy="276999"/>
          </a:xfrm>
          <a:prstGeom prst="rect">
            <a:avLst/>
          </a:prstGeom>
          <a:noFill/>
        </p:spPr>
        <p:txBody>
          <a:bodyPr wrap="none" rtlCol="0">
            <a:spAutoFit/>
          </a:bodyPr>
          <a:lstStyle/>
          <a:p>
            <a:r>
              <a:rPr lang="fr-FR" sz="1200">
                <a:solidFill>
                  <a:prstClr val="white">
                    <a:lumMod val="50000"/>
                  </a:prstClr>
                </a:solidFill>
                <a:latin typeface="Arial" panose="020B0604020202020204" pitchFamily="34" charset="0"/>
                <a:cs typeface="Arial" panose="020B0604020202020204" pitchFamily="34" charset="0"/>
              </a:rPr>
              <a:t>3,0</a:t>
            </a:r>
          </a:p>
        </p:txBody>
      </p:sp>
      <p:sp>
        <p:nvSpPr>
          <p:cNvPr id="52" name="ZoneTexte 51">
            <a:extLst>
              <a:ext uri="{FF2B5EF4-FFF2-40B4-BE49-F238E27FC236}">
                <a16:creationId xmlns:a16="http://schemas.microsoft.com/office/drawing/2014/main" id="{4876B4FE-3962-45EE-82C4-FCB9E1CBC54A}"/>
              </a:ext>
            </a:extLst>
          </p:cNvPr>
          <p:cNvSpPr txBox="1"/>
          <p:nvPr/>
        </p:nvSpPr>
        <p:spPr>
          <a:xfrm>
            <a:off x="3974346" y="4388082"/>
            <a:ext cx="1013419" cy="276999"/>
          </a:xfrm>
          <a:prstGeom prst="rect">
            <a:avLst/>
          </a:prstGeom>
          <a:noFill/>
        </p:spPr>
        <p:txBody>
          <a:bodyPr wrap="none" rtlCol="0">
            <a:spAutoFit/>
          </a:bodyPr>
          <a:lstStyle/>
          <a:p>
            <a:r>
              <a:rPr lang="fr-FR" sz="1200">
                <a:solidFill>
                  <a:prstClr val="white">
                    <a:lumMod val="50000"/>
                  </a:prstClr>
                </a:solidFill>
                <a:latin typeface="Arial" panose="020B0604020202020204" pitchFamily="34" charset="0"/>
                <a:cs typeface="Arial" panose="020B0604020202020204" pitchFamily="34" charset="0"/>
              </a:rPr>
              <a:t>DTCs better</a:t>
            </a:r>
          </a:p>
        </p:txBody>
      </p:sp>
      <p:sp>
        <p:nvSpPr>
          <p:cNvPr id="53" name="ZoneTexte 52">
            <a:extLst>
              <a:ext uri="{FF2B5EF4-FFF2-40B4-BE49-F238E27FC236}">
                <a16:creationId xmlns:a16="http://schemas.microsoft.com/office/drawing/2014/main" id="{702C3734-F6A9-4E73-BA36-379891FE7831}"/>
              </a:ext>
            </a:extLst>
          </p:cNvPr>
          <p:cNvSpPr txBox="1"/>
          <p:nvPr/>
        </p:nvSpPr>
        <p:spPr>
          <a:xfrm>
            <a:off x="5617886" y="4388082"/>
            <a:ext cx="1252266" cy="276999"/>
          </a:xfrm>
          <a:prstGeom prst="rect">
            <a:avLst/>
          </a:prstGeom>
          <a:noFill/>
        </p:spPr>
        <p:txBody>
          <a:bodyPr wrap="none" rtlCol="0">
            <a:spAutoFit/>
          </a:bodyPr>
          <a:lstStyle/>
          <a:p>
            <a:r>
              <a:rPr lang="fr-FR" sz="1200">
                <a:solidFill>
                  <a:prstClr val="white">
                    <a:lumMod val="50000"/>
                  </a:prstClr>
                </a:solidFill>
                <a:latin typeface="Arial" panose="020B0604020202020204" pitchFamily="34" charset="0"/>
                <a:cs typeface="Arial" panose="020B0604020202020204" pitchFamily="34" charset="0"/>
              </a:rPr>
              <a:t>No DTCs better</a:t>
            </a:r>
          </a:p>
        </p:txBody>
      </p:sp>
      <p:cxnSp>
        <p:nvCxnSpPr>
          <p:cNvPr id="55" name="Connecteur droit avec flèche 54">
            <a:extLst>
              <a:ext uri="{FF2B5EF4-FFF2-40B4-BE49-F238E27FC236}">
                <a16:creationId xmlns:a16="http://schemas.microsoft.com/office/drawing/2014/main" id="{1A1D894E-09DD-465F-BBE4-D5158A50DDAD}"/>
              </a:ext>
            </a:extLst>
          </p:cNvPr>
          <p:cNvCxnSpPr>
            <a:cxnSpLocks/>
          </p:cNvCxnSpPr>
          <p:nvPr/>
        </p:nvCxnSpPr>
        <p:spPr>
          <a:xfrm flipH="1">
            <a:off x="3729814" y="4527921"/>
            <a:ext cx="244533" cy="0"/>
          </a:xfrm>
          <a:prstGeom prst="straightConnector1">
            <a:avLst/>
          </a:prstGeom>
          <a:ln>
            <a:solidFill>
              <a:schemeClr val="bg1">
                <a:lumMod val="5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57" name="Connecteur droit avec flèche 56">
            <a:extLst>
              <a:ext uri="{FF2B5EF4-FFF2-40B4-BE49-F238E27FC236}">
                <a16:creationId xmlns:a16="http://schemas.microsoft.com/office/drawing/2014/main" id="{EB6B494F-48EA-4911-AEE1-F1EE2EC8C6C6}"/>
              </a:ext>
            </a:extLst>
          </p:cNvPr>
          <p:cNvCxnSpPr>
            <a:cxnSpLocks/>
          </p:cNvCxnSpPr>
          <p:nvPr/>
        </p:nvCxnSpPr>
        <p:spPr>
          <a:xfrm rot="10800000" flipH="1">
            <a:off x="6853667" y="4527921"/>
            <a:ext cx="244533" cy="0"/>
          </a:xfrm>
          <a:prstGeom prst="straightConnector1">
            <a:avLst/>
          </a:prstGeom>
          <a:ln>
            <a:solidFill>
              <a:schemeClr val="bg1">
                <a:lumMod val="5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58" name="Rectangle à coins arrondis 9">
            <a:extLst>
              <a:ext uri="{FF2B5EF4-FFF2-40B4-BE49-F238E27FC236}">
                <a16:creationId xmlns:a16="http://schemas.microsoft.com/office/drawing/2014/main" id="{B4B57883-FA31-4ADA-9F1C-2C859B45CEB8}"/>
              </a:ext>
            </a:extLst>
          </p:cNvPr>
          <p:cNvSpPr/>
          <p:nvPr/>
        </p:nvSpPr>
        <p:spPr>
          <a:xfrm>
            <a:off x="374807" y="1594935"/>
            <a:ext cx="8492147" cy="317371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54"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Hartkopf</a:t>
            </a:r>
            <a:r>
              <a:rPr lang="en-US" sz="800" i="1" dirty="0">
                <a:solidFill>
                  <a:prstClr val="black">
                    <a:lumMod val="65000"/>
                    <a:lumOff val="35000"/>
                  </a:prstClr>
                </a:solidFill>
                <a:latin typeface="Arial"/>
                <a:ea typeface="+mn-ea"/>
                <a:cs typeface="Arial"/>
              </a:rPr>
              <a:t> AD et al., SABCS 2018, GS5-07</a:t>
            </a:r>
          </a:p>
        </p:txBody>
      </p:sp>
    </p:spTree>
    <p:extLst>
      <p:ext uri="{BB962C8B-B14F-4D97-AF65-F5344CB8AC3E}">
        <p14:creationId xmlns:p14="http://schemas.microsoft.com/office/powerpoint/2010/main" val="15526898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0"/>
          </p:nvPr>
        </p:nvSpPr>
        <p:spPr/>
        <p:txBody>
          <a:bodyPr/>
          <a:lstStyle/>
          <a:p>
            <a:fld id="{76861F4E-8E8E-E94F-821D-72AEE8E804B0}" type="slidenum">
              <a:rPr lang="fr-FR" smtClean="0"/>
              <a:pPr/>
              <a:t>169</a:t>
            </a:fld>
            <a:endParaRPr lang="fr-FR"/>
          </a:p>
        </p:txBody>
      </p:sp>
      <p:pic>
        <p:nvPicPr>
          <p:cNvPr id="5" name="Espace réservé du contenu 4"/>
          <p:cNvPicPr>
            <a:picLocks noGrp="1" noChangeAspect="1"/>
          </p:cNvPicPr>
          <p:nvPr>
            <p:ph sz="quarter" idx="11"/>
          </p:nvPr>
        </p:nvPicPr>
        <p:blipFill>
          <a:blip r:embed="rId2">
            <a:extLst>
              <a:ext uri="{28A0092B-C50C-407E-A947-70E740481C1C}">
                <a14:useLocalDpi xmlns:a14="http://schemas.microsoft.com/office/drawing/2010/main" val="0"/>
              </a:ext>
            </a:extLst>
          </a:blip>
          <a:stretch>
            <a:fillRect/>
          </a:stretch>
        </p:blipFill>
        <p:spPr>
          <a:xfrm>
            <a:off x="1696650" y="766421"/>
            <a:ext cx="5534144" cy="4155036"/>
          </a:xfrm>
        </p:spPr>
      </p:pic>
    </p:spTree>
    <p:extLst>
      <p:ext uri="{BB962C8B-B14F-4D97-AF65-F5344CB8AC3E}">
        <p14:creationId xmlns:p14="http://schemas.microsoft.com/office/powerpoint/2010/main" val="28660037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CE327CF3-E8B0-4867-B303-3548BCB0B9D6}"/>
              </a:ext>
            </a:extLst>
          </p:cNvPr>
          <p:cNvSpPr>
            <a:spLocks noGrp="1"/>
          </p:cNvSpPr>
          <p:nvPr>
            <p:ph type="title"/>
          </p:nvPr>
        </p:nvSpPr>
        <p:spPr>
          <a:xfrm>
            <a:off x="168064" y="758704"/>
            <a:ext cx="8975936" cy="1015663"/>
          </a:xfrm>
        </p:spPr>
        <p:txBody>
          <a:bodyPr/>
          <a:lstStyle/>
          <a:p>
            <a:r>
              <a:rPr lang="fr-FR"/>
              <a:t>Etude RAPID comparant:</a:t>
            </a:r>
            <a:br>
              <a:rPr lang="fr-FR"/>
            </a:br>
            <a:r>
              <a:rPr lang="fr-FR"/>
              <a:t>Irradiation Partielle Accélérée du Sein (APBI) </a:t>
            </a:r>
            <a:br>
              <a:rPr lang="fr-FR"/>
            </a:br>
            <a:r>
              <a:rPr lang="fr-FR"/>
              <a:t>vs Radiothérapie Complète du Sein (WBI)</a:t>
            </a:r>
          </a:p>
        </p:txBody>
      </p:sp>
      <p:sp>
        <p:nvSpPr>
          <p:cNvPr id="6" name="Espace réservé du contenu 2">
            <a:extLst>
              <a:ext uri="{FF2B5EF4-FFF2-40B4-BE49-F238E27FC236}">
                <a16:creationId xmlns:a16="http://schemas.microsoft.com/office/drawing/2014/main" id="{F660E101-7510-4A24-A2FD-2EB25BF3D347}"/>
              </a:ext>
            </a:extLst>
          </p:cNvPr>
          <p:cNvSpPr txBox="1">
            <a:spLocks/>
          </p:cNvSpPr>
          <p:nvPr/>
        </p:nvSpPr>
        <p:spPr>
          <a:xfrm>
            <a:off x="303206" y="2269857"/>
            <a:ext cx="4058718" cy="1483945"/>
          </a:xfrm>
          <a:prstGeom prst="rect">
            <a:avLst/>
          </a:prstGeom>
        </p:spPr>
        <p:txBody>
          <a:bodyPr vert="horz" lIns="91440" tIns="45720" rIns="91440" bIns="45720" rtlCol="0">
            <a:normAutofit fontScale="92500" lnSpcReduction="10000"/>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defRPr/>
            </a:pPr>
            <a:r>
              <a:rPr lang="fr-FR" sz="1600" b="1">
                <a:solidFill>
                  <a:srgbClr val="CC3300"/>
                </a:solidFill>
              </a:rPr>
              <a:t>Objectif principal</a:t>
            </a:r>
          </a:p>
          <a:p>
            <a:pPr>
              <a:defRPr/>
            </a:pPr>
            <a:r>
              <a:rPr lang="fr-FR" sz="1600">
                <a:solidFill>
                  <a:prstClr val="black"/>
                </a:solidFill>
              </a:rPr>
              <a:t>Démontrer que </a:t>
            </a:r>
            <a:r>
              <a:rPr lang="fr-FR" sz="1600" b="1">
                <a:solidFill>
                  <a:prstClr val="black"/>
                </a:solidFill>
              </a:rPr>
              <a:t>APBI (</a:t>
            </a:r>
            <a:r>
              <a:rPr lang="fr-FR" sz="1600">
                <a:solidFill>
                  <a:prstClr val="black"/>
                </a:solidFill>
              </a:rPr>
              <a:t>avec 3D-CRT) est non inférieur à </a:t>
            </a:r>
            <a:r>
              <a:rPr lang="fr-FR" sz="1600" b="1">
                <a:solidFill>
                  <a:prstClr val="black"/>
                </a:solidFill>
              </a:rPr>
              <a:t>WBI </a:t>
            </a:r>
            <a:r>
              <a:rPr lang="fr-FR" sz="1600">
                <a:solidFill>
                  <a:prstClr val="black"/>
                </a:solidFill>
              </a:rPr>
              <a:t>après chirurgie du cancer du sein sur le taux de rechute homolatérale (</a:t>
            </a:r>
            <a:r>
              <a:rPr lang="fr-FR" sz="1600" b="1" err="1">
                <a:solidFill>
                  <a:prstClr val="black"/>
                </a:solidFill>
              </a:rPr>
              <a:t>I</a:t>
            </a:r>
            <a:r>
              <a:rPr lang="fr-FR" sz="1600" err="1">
                <a:solidFill>
                  <a:prstClr val="black"/>
                </a:solidFill>
              </a:rPr>
              <a:t>psilateral</a:t>
            </a:r>
            <a:r>
              <a:rPr lang="fr-FR" sz="1600" b="1">
                <a:solidFill>
                  <a:prstClr val="black"/>
                </a:solidFill>
              </a:rPr>
              <a:t> </a:t>
            </a:r>
            <a:r>
              <a:rPr lang="fr-FR" sz="1600" b="1" err="1">
                <a:solidFill>
                  <a:prstClr val="black"/>
                </a:solidFill>
              </a:rPr>
              <a:t>B</a:t>
            </a:r>
            <a:r>
              <a:rPr lang="fr-FR" sz="1600" err="1">
                <a:solidFill>
                  <a:prstClr val="black"/>
                </a:solidFill>
              </a:rPr>
              <a:t>reast</a:t>
            </a:r>
            <a:r>
              <a:rPr lang="fr-FR" sz="1600" b="1">
                <a:solidFill>
                  <a:prstClr val="black"/>
                </a:solidFill>
              </a:rPr>
              <a:t> </a:t>
            </a:r>
            <a:r>
              <a:rPr lang="fr-FR" sz="1600" b="1" err="1">
                <a:solidFill>
                  <a:prstClr val="black"/>
                </a:solidFill>
              </a:rPr>
              <a:t>T</a:t>
            </a:r>
            <a:r>
              <a:rPr lang="fr-FR" sz="1600" err="1">
                <a:solidFill>
                  <a:prstClr val="black"/>
                </a:solidFill>
              </a:rPr>
              <a:t>umor</a:t>
            </a:r>
            <a:r>
              <a:rPr lang="fr-FR" sz="1600" b="1">
                <a:solidFill>
                  <a:prstClr val="black"/>
                </a:solidFill>
              </a:rPr>
              <a:t> </a:t>
            </a:r>
            <a:r>
              <a:rPr lang="fr-FR" sz="1600" b="1" err="1">
                <a:solidFill>
                  <a:prstClr val="black"/>
                </a:solidFill>
              </a:rPr>
              <a:t>R</a:t>
            </a:r>
            <a:r>
              <a:rPr lang="fr-FR" sz="1600" err="1">
                <a:solidFill>
                  <a:prstClr val="black"/>
                </a:solidFill>
              </a:rPr>
              <a:t>ecurrence</a:t>
            </a:r>
            <a:r>
              <a:rPr lang="fr-FR" sz="1600">
                <a:solidFill>
                  <a:prstClr val="black"/>
                </a:solidFill>
              </a:rPr>
              <a:t>)</a:t>
            </a:r>
          </a:p>
        </p:txBody>
      </p:sp>
      <p:sp>
        <p:nvSpPr>
          <p:cNvPr id="8" name="Espace réservé du contenu 2">
            <a:extLst>
              <a:ext uri="{FF2B5EF4-FFF2-40B4-BE49-F238E27FC236}">
                <a16:creationId xmlns:a16="http://schemas.microsoft.com/office/drawing/2014/main" id="{17F6999E-50F3-4BC9-81C0-0147B963E961}"/>
              </a:ext>
            </a:extLst>
          </p:cNvPr>
          <p:cNvSpPr txBox="1">
            <a:spLocks/>
          </p:cNvSpPr>
          <p:nvPr/>
        </p:nvSpPr>
        <p:spPr>
          <a:xfrm>
            <a:off x="4919943" y="1881916"/>
            <a:ext cx="4058718" cy="2799790"/>
          </a:xfrm>
          <a:prstGeom prst="rect">
            <a:avLst/>
          </a:prstGeom>
        </p:spPr>
        <p:txBody>
          <a:bodyPr vert="horz" lIns="91440" tIns="45720" rIns="91440" bIns="45720" rtlCol="0">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defRPr/>
            </a:pPr>
            <a:r>
              <a:rPr lang="fr-FR" sz="1600" b="1">
                <a:solidFill>
                  <a:srgbClr val="CC3300"/>
                </a:solidFill>
              </a:rPr>
              <a:t>Objectif secondaire</a:t>
            </a:r>
          </a:p>
          <a:p>
            <a:pPr>
              <a:defRPr/>
            </a:pPr>
            <a:r>
              <a:rPr lang="fr-FR" sz="1600">
                <a:solidFill>
                  <a:prstClr val="black"/>
                </a:solidFill>
              </a:rPr>
              <a:t>To compare </a:t>
            </a:r>
            <a:r>
              <a:rPr lang="fr-FR" sz="1600" b="1">
                <a:solidFill>
                  <a:prstClr val="black"/>
                </a:solidFill>
              </a:rPr>
              <a:t>APBI</a:t>
            </a:r>
            <a:r>
              <a:rPr lang="fr-FR" sz="1600">
                <a:solidFill>
                  <a:prstClr val="black"/>
                </a:solidFill>
              </a:rPr>
              <a:t> </a:t>
            </a:r>
            <a:r>
              <a:rPr lang="fr-FR" sz="1600" err="1">
                <a:solidFill>
                  <a:prstClr val="black"/>
                </a:solidFill>
              </a:rPr>
              <a:t>with</a:t>
            </a:r>
            <a:r>
              <a:rPr lang="fr-FR" sz="1600">
                <a:solidFill>
                  <a:prstClr val="black"/>
                </a:solidFill>
              </a:rPr>
              <a:t> </a:t>
            </a:r>
            <a:r>
              <a:rPr lang="fr-FR" sz="1600" b="1">
                <a:solidFill>
                  <a:prstClr val="black"/>
                </a:solidFill>
              </a:rPr>
              <a:t>WBI</a:t>
            </a:r>
            <a:r>
              <a:rPr lang="fr-FR" sz="1600">
                <a:solidFill>
                  <a:prstClr val="black"/>
                </a:solidFill>
              </a:rPr>
              <a:t> for:</a:t>
            </a:r>
          </a:p>
          <a:p>
            <a:pPr lvl="1">
              <a:buClr>
                <a:srgbClr val="31859B"/>
              </a:buClr>
              <a:defRPr/>
            </a:pPr>
            <a:r>
              <a:rPr lang="fr-FR" sz="1400" b="1">
                <a:solidFill>
                  <a:prstClr val="black">
                    <a:lumMod val="65000"/>
                    <a:lumOff val="35000"/>
                  </a:prstClr>
                </a:solidFill>
              </a:rPr>
              <a:t>Survie sans maladie</a:t>
            </a:r>
            <a:br>
              <a:rPr lang="fr-FR" sz="1400" b="1">
                <a:solidFill>
                  <a:prstClr val="black">
                    <a:lumMod val="65000"/>
                    <a:lumOff val="35000"/>
                  </a:prstClr>
                </a:solidFill>
              </a:rPr>
            </a:br>
            <a:r>
              <a:rPr lang="fr-FR" sz="1400">
                <a:solidFill>
                  <a:prstClr val="black">
                    <a:lumMod val="65000"/>
                    <a:lumOff val="35000"/>
                  </a:prstClr>
                </a:solidFill>
              </a:rPr>
              <a:t>Rechute homolatérale, ganglionnaire ou à distance</a:t>
            </a:r>
          </a:p>
          <a:p>
            <a:pPr lvl="1">
              <a:buClr>
                <a:srgbClr val="31859B"/>
              </a:buClr>
              <a:defRPr/>
            </a:pPr>
            <a:r>
              <a:rPr lang="fr-FR" sz="1400" b="1">
                <a:solidFill>
                  <a:prstClr val="black">
                    <a:lumMod val="65000"/>
                    <a:lumOff val="35000"/>
                  </a:prstClr>
                </a:solidFill>
              </a:rPr>
              <a:t>Survie sans Évènements</a:t>
            </a:r>
            <a:br>
              <a:rPr lang="fr-FR" sz="1200">
                <a:solidFill>
                  <a:prstClr val="black">
                    <a:lumMod val="65000"/>
                    <a:lumOff val="35000"/>
                  </a:prstClr>
                </a:solidFill>
              </a:rPr>
            </a:br>
            <a:r>
              <a:rPr lang="fr-FR" sz="1200">
                <a:solidFill>
                  <a:prstClr val="black">
                    <a:lumMod val="65000"/>
                    <a:lumOff val="35000"/>
                  </a:prstClr>
                </a:solidFill>
              </a:rPr>
              <a:t>Toute rechute, cancers du sein controlatéraux et second cancers</a:t>
            </a:r>
          </a:p>
          <a:p>
            <a:pPr lvl="1">
              <a:buClr>
                <a:srgbClr val="31859B"/>
              </a:buClr>
              <a:defRPr/>
            </a:pPr>
            <a:r>
              <a:rPr lang="fr-FR" sz="1300" b="1">
                <a:solidFill>
                  <a:prstClr val="black">
                    <a:lumMod val="65000"/>
                    <a:lumOff val="35000"/>
                  </a:prstClr>
                </a:solidFill>
              </a:rPr>
              <a:t>Survie Globale</a:t>
            </a:r>
          </a:p>
          <a:p>
            <a:pPr lvl="1">
              <a:buClr>
                <a:srgbClr val="31859B"/>
              </a:buClr>
              <a:defRPr/>
            </a:pPr>
            <a:r>
              <a:rPr lang="fr-FR" sz="1300" b="1">
                <a:solidFill>
                  <a:prstClr val="black">
                    <a:lumMod val="65000"/>
                    <a:lumOff val="35000"/>
                  </a:prstClr>
                </a:solidFill>
              </a:rPr>
              <a:t>Toxicité</a:t>
            </a:r>
          </a:p>
          <a:p>
            <a:pPr lvl="1">
              <a:buClr>
                <a:srgbClr val="31859B"/>
              </a:buClr>
              <a:defRPr/>
            </a:pPr>
            <a:r>
              <a:rPr lang="fr-FR" sz="1300" b="1">
                <a:solidFill>
                  <a:prstClr val="black">
                    <a:lumMod val="65000"/>
                    <a:lumOff val="35000"/>
                  </a:prstClr>
                </a:solidFill>
              </a:rPr>
              <a:t>Résultats cosmétiques</a:t>
            </a:r>
          </a:p>
        </p:txBody>
      </p:sp>
      <p:cxnSp>
        <p:nvCxnSpPr>
          <p:cNvPr id="10" name="Connecteur droit 9">
            <a:extLst>
              <a:ext uri="{FF2B5EF4-FFF2-40B4-BE49-F238E27FC236}">
                <a16:creationId xmlns:a16="http://schemas.microsoft.com/office/drawing/2014/main" id="{A31A6EBF-6CFD-45C8-88A3-9553F1703FE2}"/>
              </a:ext>
            </a:extLst>
          </p:cNvPr>
          <p:cNvCxnSpPr>
            <a:cxnSpLocks/>
          </p:cNvCxnSpPr>
          <p:nvPr/>
        </p:nvCxnSpPr>
        <p:spPr>
          <a:xfrm>
            <a:off x="4640933" y="1978915"/>
            <a:ext cx="0" cy="2605793"/>
          </a:xfrm>
          <a:prstGeom prst="line">
            <a:avLst/>
          </a:prstGeom>
          <a:ln>
            <a:solidFill>
              <a:schemeClr val="bg1">
                <a:lumMod val="65000"/>
              </a:schemeClr>
            </a:solidFill>
            <a:prstDash val="sysDot"/>
          </a:ln>
        </p:spPr>
        <p:style>
          <a:lnRef idx="2">
            <a:schemeClr val="accent1"/>
          </a:lnRef>
          <a:fillRef idx="0">
            <a:schemeClr val="accent1"/>
          </a:fillRef>
          <a:effectRef idx="1">
            <a:schemeClr val="accent1"/>
          </a:effectRef>
          <a:fontRef idx="minor">
            <a:schemeClr val="tx1"/>
          </a:fontRef>
        </p:style>
      </p:cxnSp>
      <p:sp>
        <p:nvSpPr>
          <p:cNvPr id="7" name="Text Box 4">
            <a:extLst>
              <a:ext uri="{FF2B5EF4-FFF2-40B4-BE49-F238E27FC236}">
                <a16:creationId xmlns:a16="http://schemas.microsoft.com/office/drawing/2014/main" id="{252B2A7A-8C70-674D-BE7B-4F5B74F50F28}"/>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spTree>
    <p:extLst>
      <p:ext uri="{BB962C8B-B14F-4D97-AF65-F5344CB8AC3E}">
        <p14:creationId xmlns:p14="http://schemas.microsoft.com/office/powerpoint/2010/main" val="28210616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Connecteur droit avec flèche 3">
            <a:extLst>
              <a:ext uri="{FF2B5EF4-FFF2-40B4-BE49-F238E27FC236}">
                <a16:creationId xmlns:a16="http://schemas.microsoft.com/office/drawing/2014/main" id="{8636408E-9C5A-475D-9B63-4A290716EC74}"/>
              </a:ext>
            </a:extLst>
          </p:cNvPr>
          <p:cNvCxnSpPr/>
          <p:nvPr/>
        </p:nvCxnSpPr>
        <p:spPr>
          <a:xfrm>
            <a:off x="1045674" y="2111298"/>
            <a:ext cx="899532" cy="0"/>
          </a:xfrm>
          <a:prstGeom prst="straightConnector1">
            <a:avLst/>
          </a:prstGeom>
          <a:ln w="12700">
            <a:solidFill>
              <a:schemeClr val="bg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cxnSp>
      <p:sp>
        <p:nvSpPr>
          <p:cNvPr id="3" name="Titre 2"/>
          <p:cNvSpPr>
            <a:spLocks noGrp="1"/>
          </p:cNvSpPr>
          <p:nvPr>
            <p:ph type="title"/>
          </p:nvPr>
        </p:nvSpPr>
        <p:spPr>
          <a:xfrm>
            <a:off x="168064" y="748765"/>
            <a:ext cx="4344463" cy="400110"/>
          </a:xfrm>
        </p:spPr>
        <p:txBody>
          <a:bodyPr/>
          <a:lstStyle/>
          <a:p>
            <a:r>
              <a:rPr lang="fr-FR"/>
              <a:t>Design de l’étude</a:t>
            </a:r>
          </a:p>
        </p:txBody>
      </p:sp>
      <p:sp>
        <p:nvSpPr>
          <p:cNvPr id="5" name="Rectangle à coins arrondis 61">
            <a:extLst>
              <a:ext uri="{FF2B5EF4-FFF2-40B4-BE49-F238E27FC236}">
                <a16:creationId xmlns:a16="http://schemas.microsoft.com/office/drawing/2014/main" id="{EAA41FF5-24BA-46ED-B027-8E3A842DCF8F}"/>
              </a:ext>
            </a:extLst>
          </p:cNvPr>
          <p:cNvSpPr/>
          <p:nvPr/>
        </p:nvSpPr>
        <p:spPr>
          <a:xfrm>
            <a:off x="2527610" y="1418550"/>
            <a:ext cx="1420900" cy="521762"/>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a:solidFill>
                  <a:prstClr val="white"/>
                </a:solidFill>
                <a:latin typeface="Arial" panose="020B0604020202020204" pitchFamily="34" charset="0"/>
                <a:cs typeface="Arial" panose="020B0604020202020204" pitchFamily="34" charset="0"/>
              </a:rPr>
              <a:t>APBI</a:t>
            </a:r>
            <a:br>
              <a:rPr lang="en-US" altLang="zh-CN" sz="1200" b="1">
                <a:solidFill>
                  <a:prstClr val="white"/>
                </a:solidFill>
                <a:latin typeface="Arial" panose="020B0604020202020204" pitchFamily="34" charset="0"/>
                <a:cs typeface="Arial" panose="020B0604020202020204" pitchFamily="34" charset="0"/>
              </a:rPr>
            </a:br>
            <a:r>
              <a:rPr lang="en-US" altLang="zh-CN" sz="1200" b="1">
                <a:solidFill>
                  <a:prstClr val="white"/>
                </a:solidFill>
                <a:latin typeface="Arial" panose="020B0604020202020204" pitchFamily="34" charset="0"/>
                <a:cs typeface="Arial" panose="020B0604020202020204" pitchFamily="34" charset="0"/>
              </a:rPr>
              <a:t>1070 </a:t>
            </a:r>
            <a:r>
              <a:rPr lang="en-US" altLang="zh-CN" sz="1200" b="1" err="1">
                <a:solidFill>
                  <a:prstClr val="white"/>
                </a:solidFill>
                <a:latin typeface="Arial" panose="020B0604020202020204" pitchFamily="34" charset="0"/>
                <a:cs typeface="Arial" panose="020B0604020202020204" pitchFamily="34" charset="0"/>
              </a:rPr>
              <a:t>Patientes</a:t>
            </a:r>
            <a:endParaRPr lang="en-US" altLang="zh-CN" sz="800">
              <a:solidFill>
                <a:prstClr val="white"/>
              </a:solidFill>
              <a:latin typeface="Arial" panose="020B0604020202020204" pitchFamily="34" charset="0"/>
              <a:cs typeface="Arial" panose="020B0604020202020204" pitchFamily="34" charset="0"/>
            </a:endParaRPr>
          </a:p>
        </p:txBody>
      </p:sp>
      <p:sp>
        <p:nvSpPr>
          <p:cNvPr id="8" name="Parenthèse ouvrante 7">
            <a:extLst>
              <a:ext uri="{FF2B5EF4-FFF2-40B4-BE49-F238E27FC236}">
                <a16:creationId xmlns:a16="http://schemas.microsoft.com/office/drawing/2014/main" id="{827C29AE-70C4-49A2-A209-DB1DC0BEC662}"/>
              </a:ext>
            </a:extLst>
          </p:cNvPr>
          <p:cNvSpPr/>
          <p:nvPr/>
        </p:nvSpPr>
        <p:spPr>
          <a:xfrm>
            <a:off x="2133600" y="1697270"/>
            <a:ext cx="319699" cy="900957"/>
          </a:xfrm>
          <a:prstGeom prst="leftBracket">
            <a:avLst>
              <a:gd name="adj" fmla="val 0"/>
            </a:avLst>
          </a:prstGeom>
          <a:ln w="12700">
            <a:solidFill>
              <a:schemeClr val="bg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fr-FR" sz="1350">
              <a:solidFill>
                <a:prstClr val="black"/>
              </a:solidFill>
            </a:endParaRPr>
          </a:p>
        </p:txBody>
      </p:sp>
      <p:sp>
        <p:nvSpPr>
          <p:cNvPr id="9" name="Ellipse 8">
            <a:extLst>
              <a:ext uri="{FF2B5EF4-FFF2-40B4-BE49-F238E27FC236}">
                <a16:creationId xmlns:a16="http://schemas.microsoft.com/office/drawing/2014/main" id="{E4CD0D39-2DA7-4643-98BB-CE318D03549D}"/>
              </a:ext>
            </a:extLst>
          </p:cNvPr>
          <p:cNvSpPr/>
          <p:nvPr/>
        </p:nvSpPr>
        <p:spPr>
          <a:xfrm>
            <a:off x="1967508" y="1940312"/>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defRPr/>
            </a:pPr>
            <a:r>
              <a:rPr lang="en-US" altLang="zh-CN" sz="1600" b="1">
                <a:solidFill>
                  <a:srgbClr val="FFFFFF"/>
                </a:solidFill>
                <a:latin typeface="Arial" panose="020B0604020202020204" pitchFamily="34" charset="0"/>
                <a:cs typeface="Arial" panose="020B0604020202020204" pitchFamily="34" charset="0"/>
              </a:rPr>
              <a:t>R</a:t>
            </a:r>
          </a:p>
        </p:txBody>
      </p:sp>
      <p:sp>
        <p:nvSpPr>
          <p:cNvPr id="11" name="Rectangle à coins arrondis 61">
            <a:extLst>
              <a:ext uri="{FF2B5EF4-FFF2-40B4-BE49-F238E27FC236}">
                <a16:creationId xmlns:a16="http://schemas.microsoft.com/office/drawing/2014/main" id="{A26FF28B-7BFF-4FB3-A639-8CE2B9F0C511}"/>
              </a:ext>
            </a:extLst>
          </p:cNvPr>
          <p:cNvSpPr/>
          <p:nvPr/>
        </p:nvSpPr>
        <p:spPr>
          <a:xfrm>
            <a:off x="2527610" y="2266043"/>
            <a:ext cx="1420900" cy="521762"/>
          </a:xfrm>
          <a:prstGeom prst="roundRect">
            <a:avLst>
              <a:gd name="adj" fmla="val 0"/>
            </a:avLst>
          </a:prstGeom>
          <a:solidFill>
            <a:schemeClr val="accent3"/>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a:solidFill>
                  <a:prstClr val="white"/>
                </a:solidFill>
                <a:latin typeface="Arial" panose="020B0604020202020204" pitchFamily="34" charset="0"/>
                <a:cs typeface="Arial" panose="020B0604020202020204" pitchFamily="34" charset="0"/>
              </a:rPr>
              <a:t>WBI</a:t>
            </a:r>
            <a:br>
              <a:rPr lang="en-US" altLang="zh-CN" sz="1200" b="1">
                <a:solidFill>
                  <a:prstClr val="white"/>
                </a:solidFill>
                <a:latin typeface="Arial" panose="020B0604020202020204" pitchFamily="34" charset="0"/>
                <a:cs typeface="Arial" panose="020B0604020202020204" pitchFamily="34" charset="0"/>
              </a:rPr>
            </a:br>
            <a:r>
              <a:rPr lang="en-US" altLang="zh-CN" sz="1200" b="1">
                <a:solidFill>
                  <a:prstClr val="white"/>
                </a:solidFill>
                <a:latin typeface="Arial" panose="020B0604020202020204" pitchFamily="34" charset="0"/>
                <a:cs typeface="Arial" panose="020B0604020202020204" pitchFamily="34" charset="0"/>
              </a:rPr>
              <a:t>1065 </a:t>
            </a:r>
            <a:r>
              <a:rPr lang="en-US" altLang="zh-CN" sz="1200" b="1" err="1">
                <a:solidFill>
                  <a:prstClr val="white"/>
                </a:solidFill>
                <a:latin typeface="Arial" panose="020B0604020202020204" pitchFamily="34" charset="0"/>
                <a:cs typeface="Arial" panose="020B0604020202020204" pitchFamily="34" charset="0"/>
              </a:rPr>
              <a:t>Patientes</a:t>
            </a:r>
            <a:endParaRPr lang="en-US" altLang="zh-CN" sz="800">
              <a:solidFill>
                <a:prstClr val="white"/>
              </a:solidFill>
              <a:latin typeface="Arial" panose="020B0604020202020204" pitchFamily="34" charset="0"/>
              <a:cs typeface="Arial" panose="020B0604020202020204" pitchFamily="34" charset="0"/>
            </a:endParaRPr>
          </a:p>
        </p:txBody>
      </p:sp>
      <p:sp>
        <p:nvSpPr>
          <p:cNvPr id="12" name="Rectangle à coins arrondis 61">
            <a:extLst>
              <a:ext uri="{FF2B5EF4-FFF2-40B4-BE49-F238E27FC236}">
                <a16:creationId xmlns:a16="http://schemas.microsoft.com/office/drawing/2014/main" id="{4A9B1625-64B3-4424-87D1-14D95A9D1AF3}"/>
              </a:ext>
            </a:extLst>
          </p:cNvPr>
          <p:cNvSpPr/>
          <p:nvPr/>
        </p:nvSpPr>
        <p:spPr>
          <a:xfrm>
            <a:off x="475785" y="1975130"/>
            <a:ext cx="1286108" cy="319668"/>
          </a:xfrm>
          <a:prstGeom prst="roundRect">
            <a:avLst>
              <a:gd name="adj" fmla="val 0"/>
            </a:avLst>
          </a:prstGeom>
          <a:solidFill>
            <a:schemeClr val="bg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a:solidFill>
                  <a:prstClr val="white"/>
                </a:solidFill>
                <a:latin typeface="Arial" panose="020B0604020202020204" pitchFamily="34" charset="0"/>
                <a:cs typeface="Arial" panose="020B0604020202020204" pitchFamily="34" charset="0"/>
              </a:rPr>
              <a:t>2135 </a:t>
            </a:r>
            <a:r>
              <a:rPr lang="en-US" altLang="zh-CN" sz="1200" b="1" err="1">
                <a:solidFill>
                  <a:prstClr val="white"/>
                </a:solidFill>
                <a:latin typeface="Arial" panose="020B0604020202020204" pitchFamily="34" charset="0"/>
                <a:cs typeface="Arial" panose="020B0604020202020204" pitchFamily="34" charset="0"/>
              </a:rPr>
              <a:t>Patientes</a:t>
            </a:r>
            <a:endParaRPr lang="en-US" altLang="zh-CN" sz="800">
              <a:solidFill>
                <a:prstClr val="white"/>
              </a:solidFill>
              <a:latin typeface="Arial" panose="020B0604020202020204" pitchFamily="34" charset="0"/>
              <a:cs typeface="Arial" panose="020B0604020202020204" pitchFamily="34" charset="0"/>
            </a:endParaRPr>
          </a:p>
        </p:txBody>
      </p:sp>
      <p:sp>
        <p:nvSpPr>
          <p:cNvPr id="13" name="Espace réservé du contenu 2">
            <a:extLst>
              <a:ext uri="{FF2B5EF4-FFF2-40B4-BE49-F238E27FC236}">
                <a16:creationId xmlns:a16="http://schemas.microsoft.com/office/drawing/2014/main" id="{29E8F142-EF59-4BC4-AD36-27622CDAFD03}"/>
              </a:ext>
            </a:extLst>
          </p:cNvPr>
          <p:cNvSpPr txBox="1">
            <a:spLocks/>
          </p:cNvSpPr>
          <p:nvPr/>
        </p:nvSpPr>
        <p:spPr>
          <a:xfrm>
            <a:off x="324096" y="3033131"/>
            <a:ext cx="4337113" cy="1531435"/>
          </a:xfrm>
          <a:prstGeom prst="rect">
            <a:avLst/>
          </a:prstGeom>
        </p:spPr>
        <p:txBody>
          <a:bodyPr vert="horz" lIns="91440" tIns="45720" rIns="91440" bIns="45720" rtlCol="0">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defRPr/>
            </a:pPr>
            <a:r>
              <a:rPr lang="fr-FR" sz="1600" b="1">
                <a:solidFill>
                  <a:srgbClr val="CC3300"/>
                </a:solidFill>
              </a:rPr>
              <a:t>Critères de Stratification:</a:t>
            </a:r>
          </a:p>
          <a:p>
            <a:pPr>
              <a:defRPr/>
            </a:pPr>
            <a:r>
              <a:rPr lang="fr-FR" sz="1600" b="1">
                <a:solidFill>
                  <a:prstClr val="black"/>
                </a:solidFill>
              </a:rPr>
              <a:t>Age</a:t>
            </a:r>
            <a:r>
              <a:rPr lang="fr-FR" sz="1600">
                <a:solidFill>
                  <a:prstClr val="black"/>
                </a:solidFill>
              </a:rPr>
              <a:t> (&lt;50, </a:t>
            </a:r>
            <a:r>
              <a:rPr lang="fr-FR" sz="1600" u="sng">
                <a:solidFill>
                  <a:prstClr val="black"/>
                </a:solidFill>
              </a:rPr>
              <a:t>&gt;</a:t>
            </a:r>
            <a:r>
              <a:rPr lang="fr-FR" sz="1600">
                <a:solidFill>
                  <a:prstClr val="black"/>
                </a:solidFill>
              </a:rPr>
              <a:t> 50)</a:t>
            </a:r>
          </a:p>
          <a:p>
            <a:pPr>
              <a:defRPr/>
            </a:pPr>
            <a:r>
              <a:rPr lang="fr-FR" sz="1600" b="1">
                <a:solidFill>
                  <a:prstClr val="black"/>
                </a:solidFill>
              </a:rPr>
              <a:t>Histologie </a:t>
            </a:r>
            <a:r>
              <a:rPr lang="fr-FR" sz="1600">
                <a:solidFill>
                  <a:prstClr val="black"/>
                </a:solidFill>
              </a:rPr>
              <a:t>(CCIS seul, Cancers invasifs)</a:t>
            </a:r>
          </a:p>
          <a:p>
            <a:pPr>
              <a:defRPr/>
            </a:pPr>
            <a:r>
              <a:rPr lang="fr-FR" sz="1600" b="1">
                <a:solidFill>
                  <a:prstClr val="black"/>
                </a:solidFill>
              </a:rPr>
              <a:t>Taille tumorale</a:t>
            </a:r>
            <a:r>
              <a:rPr lang="fr-FR" sz="1600">
                <a:solidFill>
                  <a:prstClr val="black"/>
                </a:solidFill>
              </a:rPr>
              <a:t>(&lt;1,5, </a:t>
            </a:r>
            <a:r>
              <a:rPr lang="fr-FR" sz="1600" u="sng">
                <a:solidFill>
                  <a:prstClr val="black"/>
                </a:solidFill>
              </a:rPr>
              <a:t>&gt;</a:t>
            </a:r>
            <a:r>
              <a:rPr lang="fr-FR" sz="1600">
                <a:solidFill>
                  <a:prstClr val="black"/>
                </a:solidFill>
              </a:rPr>
              <a:t> 1,5 cm)</a:t>
            </a:r>
          </a:p>
          <a:p>
            <a:pPr>
              <a:defRPr/>
            </a:pPr>
            <a:r>
              <a:rPr lang="fr-FR" sz="1600" b="1">
                <a:solidFill>
                  <a:prstClr val="black"/>
                </a:solidFill>
              </a:rPr>
              <a:t>Statut RE </a:t>
            </a:r>
            <a:r>
              <a:rPr lang="fr-FR" sz="1600">
                <a:solidFill>
                  <a:prstClr val="black"/>
                </a:solidFill>
              </a:rPr>
              <a:t>(Pos, </a:t>
            </a:r>
            <a:r>
              <a:rPr lang="fr-FR" sz="1600" err="1">
                <a:solidFill>
                  <a:prstClr val="black"/>
                </a:solidFill>
              </a:rPr>
              <a:t>Neg</a:t>
            </a:r>
            <a:r>
              <a:rPr lang="fr-FR" sz="1600">
                <a:solidFill>
                  <a:prstClr val="black"/>
                </a:solidFill>
              </a:rPr>
              <a:t>)</a:t>
            </a:r>
          </a:p>
        </p:txBody>
      </p:sp>
      <p:cxnSp>
        <p:nvCxnSpPr>
          <p:cNvPr id="16" name="Connecteur droit 15">
            <a:extLst>
              <a:ext uri="{FF2B5EF4-FFF2-40B4-BE49-F238E27FC236}">
                <a16:creationId xmlns:a16="http://schemas.microsoft.com/office/drawing/2014/main" id="{7CC60408-3341-4BD9-A94D-51465BF7D3CE}"/>
              </a:ext>
            </a:extLst>
          </p:cNvPr>
          <p:cNvCxnSpPr>
            <a:cxnSpLocks/>
          </p:cNvCxnSpPr>
          <p:nvPr/>
        </p:nvCxnSpPr>
        <p:spPr>
          <a:xfrm>
            <a:off x="4512527" y="1393661"/>
            <a:ext cx="0" cy="3081695"/>
          </a:xfrm>
          <a:prstGeom prst="line">
            <a:avLst/>
          </a:prstGeom>
          <a:ln>
            <a:solidFill>
              <a:schemeClr val="bg1">
                <a:lumMod val="65000"/>
              </a:schemeClr>
            </a:solidFill>
            <a:prstDash val="sysDot"/>
          </a:ln>
        </p:spPr>
        <p:style>
          <a:lnRef idx="2">
            <a:schemeClr val="accent1"/>
          </a:lnRef>
          <a:fillRef idx="0">
            <a:schemeClr val="accent1"/>
          </a:fillRef>
          <a:effectRef idx="1">
            <a:schemeClr val="accent1"/>
          </a:effectRef>
          <a:fontRef idx="minor">
            <a:schemeClr val="tx1"/>
          </a:fontRef>
        </p:style>
      </p:cxnSp>
      <p:sp>
        <p:nvSpPr>
          <p:cNvPr id="18" name="Titre 2">
            <a:extLst>
              <a:ext uri="{FF2B5EF4-FFF2-40B4-BE49-F238E27FC236}">
                <a16:creationId xmlns:a16="http://schemas.microsoft.com/office/drawing/2014/main" id="{C8708922-441B-4DBA-8CEB-A4D0E21A06C8}"/>
              </a:ext>
            </a:extLst>
          </p:cNvPr>
          <p:cNvSpPr txBox="1">
            <a:spLocks/>
          </p:cNvSpPr>
          <p:nvPr/>
        </p:nvSpPr>
        <p:spPr>
          <a:xfrm>
            <a:off x="4759825" y="748765"/>
            <a:ext cx="4344463" cy="400110"/>
          </a:xfrm>
          <a:prstGeom prst="rect">
            <a:avLst/>
          </a:prstGeom>
        </p:spPr>
        <p:txBody>
          <a:bodyPr vert="horz" wrap="square" lIns="91440" tIns="45720" rIns="91440" bIns="45720" rtlCol="0" anchor="ctr">
            <a:sp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defRPr/>
            </a:pPr>
            <a:r>
              <a:rPr lang="fr-FR"/>
              <a:t>APBI</a:t>
            </a:r>
          </a:p>
        </p:txBody>
      </p:sp>
      <p:sp>
        <p:nvSpPr>
          <p:cNvPr id="19" name="Espace réservé du contenu 2">
            <a:extLst>
              <a:ext uri="{FF2B5EF4-FFF2-40B4-BE49-F238E27FC236}">
                <a16:creationId xmlns:a16="http://schemas.microsoft.com/office/drawing/2014/main" id="{528B9F33-A39A-43EF-A1E0-5EB5F3F8E9F0}"/>
              </a:ext>
            </a:extLst>
          </p:cNvPr>
          <p:cNvSpPr txBox="1">
            <a:spLocks/>
          </p:cNvSpPr>
          <p:nvPr/>
        </p:nvSpPr>
        <p:spPr>
          <a:xfrm>
            <a:off x="6488123" y="1418550"/>
            <a:ext cx="2351077" cy="2876318"/>
          </a:xfrm>
          <a:prstGeom prst="rect">
            <a:avLst/>
          </a:prstGeom>
        </p:spPr>
        <p:txBody>
          <a:bodyPr vert="horz" lIns="91440" tIns="45720" rIns="91440" bIns="45720" rtlCol="0">
            <a:no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55575" indent="-155575">
              <a:spcBef>
                <a:spcPts val="1200"/>
              </a:spcBef>
              <a:defRPr/>
            </a:pPr>
            <a:r>
              <a:rPr lang="fr-FR" sz="1200">
                <a:solidFill>
                  <a:prstClr val="black"/>
                </a:solidFill>
              </a:rPr>
              <a:t>3 – 5 camps non-</a:t>
            </a:r>
            <a:r>
              <a:rPr lang="fr-FR" sz="1200" err="1">
                <a:solidFill>
                  <a:prstClr val="black"/>
                </a:solidFill>
              </a:rPr>
              <a:t>coplanair</a:t>
            </a:r>
            <a:r>
              <a:rPr lang="fr-FR" sz="1200">
                <a:solidFill>
                  <a:prstClr val="black"/>
                </a:solidFill>
              </a:rPr>
              <a:t> en utilisant 3D-CRT or IMRT</a:t>
            </a:r>
          </a:p>
          <a:p>
            <a:pPr marL="155575" indent="-155575">
              <a:spcBef>
                <a:spcPts val="1200"/>
              </a:spcBef>
              <a:defRPr/>
            </a:pPr>
            <a:r>
              <a:rPr lang="fr-FR" sz="1200">
                <a:solidFill>
                  <a:prstClr val="black"/>
                </a:solidFill>
              </a:rPr>
              <a:t>Chirurgie de la tumeur avec 1cm de marge</a:t>
            </a:r>
          </a:p>
          <a:p>
            <a:pPr marL="155575" indent="-155575">
              <a:spcBef>
                <a:spcPts val="1200"/>
              </a:spcBef>
              <a:defRPr/>
            </a:pPr>
            <a:r>
              <a:rPr lang="fr-FR" sz="1200" b="1">
                <a:solidFill>
                  <a:prstClr val="black"/>
                </a:solidFill>
              </a:rPr>
              <a:t>Dose: 38,5 Gy/10 fractions 2/jour </a:t>
            </a:r>
          </a:p>
          <a:p>
            <a:pPr marL="155575" indent="-155575">
              <a:spcBef>
                <a:spcPts val="1200"/>
              </a:spcBef>
              <a:defRPr/>
            </a:pPr>
            <a:r>
              <a:rPr lang="fr-FR" sz="1200">
                <a:solidFill>
                  <a:prstClr val="black"/>
                </a:solidFill>
              </a:rPr>
              <a:t>Restrictions dosimétriques</a:t>
            </a:r>
          </a:p>
          <a:p>
            <a:pPr marL="155575" indent="-155575">
              <a:spcBef>
                <a:spcPts val="1200"/>
              </a:spcBef>
              <a:defRPr/>
            </a:pPr>
            <a:r>
              <a:rPr lang="fr-FR" sz="1200">
                <a:solidFill>
                  <a:prstClr val="black"/>
                </a:solidFill>
              </a:rPr>
              <a:t>Programme RTQA</a:t>
            </a:r>
          </a:p>
        </p:txBody>
      </p:sp>
      <p:pic>
        <p:nvPicPr>
          <p:cNvPr id="6" name="Espace réservé du contenu 5">
            <a:extLst>
              <a:ext uri="{FF2B5EF4-FFF2-40B4-BE49-F238E27FC236}">
                <a16:creationId xmlns:a16="http://schemas.microsoft.com/office/drawing/2014/main" id="{B07BD7D9-5438-4BBA-BFED-F43D468E0E8F}"/>
              </a:ext>
            </a:extLst>
          </p:cNvPr>
          <p:cNvPicPr>
            <a:picLocks noGrp="1" noChangeAspect="1"/>
          </p:cNvPicPr>
          <p:nvPr>
            <p:ph sz="half" idx="4294967295"/>
          </p:nvPr>
        </p:nvPicPr>
        <p:blipFill rotWithShape="1">
          <a:blip r:embed="rId2" cstate="print">
            <a:extLst>
              <a:ext uri="{28A0092B-C50C-407E-A947-70E740481C1C}">
                <a14:useLocalDpi xmlns:a14="http://schemas.microsoft.com/office/drawing/2010/main" val="0"/>
              </a:ext>
            </a:extLst>
          </a:blip>
          <a:srcRect l="2463" t="6996" r="61495" b="23882"/>
          <a:stretch/>
        </p:blipFill>
        <p:spPr>
          <a:xfrm>
            <a:off x="4759825" y="1704834"/>
            <a:ext cx="1505826" cy="2165941"/>
          </a:xfrm>
        </p:spPr>
      </p:pic>
      <p:sp>
        <p:nvSpPr>
          <p:cNvPr id="14" name="Text Box 4">
            <a:extLst>
              <a:ext uri="{FF2B5EF4-FFF2-40B4-BE49-F238E27FC236}">
                <a16:creationId xmlns:a16="http://schemas.microsoft.com/office/drawing/2014/main" id="{9D346041-91A2-354C-A8A4-B4467C8D06C8}"/>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spTree>
    <p:extLst>
      <p:ext uri="{BB962C8B-B14F-4D97-AF65-F5344CB8AC3E}">
        <p14:creationId xmlns:p14="http://schemas.microsoft.com/office/powerpoint/2010/main" val="23522069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 name="Connecteur droit 43">
            <a:extLst>
              <a:ext uri="{FF2B5EF4-FFF2-40B4-BE49-F238E27FC236}">
                <a16:creationId xmlns:a16="http://schemas.microsoft.com/office/drawing/2014/main" id="{7C9F9853-3FF2-1945-A78F-83E512974F8D}"/>
              </a:ext>
            </a:extLst>
          </p:cNvPr>
          <p:cNvCxnSpPr>
            <a:cxnSpLocks/>
            <a:stCxn id="32" idx="2"/>
          </p:cNvCxnSpPr>
          <p:nvPr/>
        </p:nvCxnSpPr>
        <p:spPr>
          <a:xfrm flipH="1">
            <a:off x="2839453" y="2164170"/>
            <a:ext cx="698" cy="84016"/>
          </a:xfrm>
          <a:prstGeom prst="line">
            <a:avLst/>
          </a:prstGeom>
          <a:ln w="12700">
            <a:solidFill>
              <a:schemeClr val="bg2"/>
            </a:solidFill>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2" name="Titre 1"/>
          <p:cNvSpPr>
            <a:spLocks noGrp="1"/>
          </p:cNvSpPr>
          <p:nvPr>
            <p:ph type="title"/>
          </p:nvPr>
        </p:nvSpPr>
        <p:spPr/>
        <p:txBody>
          <a:bodyPr/>
          <a:lstStyle/>
          <a:p>
            <a:endParaRPr lang="fr-FR"/>
          </a:p>
        </p:txBody>
      </p:sp>
      <p:sp>
        <p:nvSpPr>
          <p:cNvPr id="5" name="Text Box 4">
            <a:extLst>
              <a:ext uri="{FF2B5EF4-FFF2-40B4-BE49-F238E27FC236}">
                <a16:creationId xmlns:a16="http://schemas.microsoft.com/office/drawing/2014/main" id="{701E44BF-2D4D-C348-800A-519855DE78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graphicFrame>
        <p:nvGraphicFramePr>
          <p:cNvPr id="7" name="Graphique 6">
            <a:extLst>
              <a:ext uri="{FF2B5EF4-FFF2-40B4-BE49-F238E27FC236}">
                <a16:creationId xmlns:a16="http://schemas.microsoft.com/office/drawing/2014/main" id="{0B8AE641-0008-DA4A-A0F6-B9237060BD21}"/>
              </a:ext>
            </a:extLst>
          </p:cNvPr>
          <p:cNvGraphicFramePr/>
          <p:nvPr>
            <p:extLst/>
          </p:nvPr>
        </p:nvGraphicFramePr>
        <p:xfrm>
          <a:off x="5574377" y="2440238"/>
          <a:ext cx="3188625" cy="1220006"/>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Box 79">
            <a:extLst>
              <a:ext uri="{FF2B5EF4-FFF2-40B4-BE49-F238E27FC236}">
                <a16:creationId xmlns:a16="http://schemas.microsoft.com/office/drawing/2014/main" id="{A7AC3150-7587-4A4E-9009-8DE14CA754FB}"/>
              </a:ext>
            </a:extLst>
          </p:cNvPr>
          <p:cNvSpPr txBox="1">
            <a:spLocks noChangeArrowheads="1"/>
          </p:cNvSpPr>
          <p:nvPr/>
        </p:nvSpPr>
        <p:spPr bwMode="gray">
          <a:xfrm>
            <a:off x="6067392" y="3612572"/>
            <a:ext cx="2525328"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Years since randomization</a:t>
            </a:r>
          </a:p>
        </p:txBody>
      </p:sp>
      <p:sp>
        <p:nvSpPr>
          <p:cNvPr id="16" name="Rectangle 15">
            <a:extLst>
              <a:ext uri="{FF2B5EF4-FFF2-40B4-BE49-F238E27FC236}">
                <a16:creationId xmlns:a16="http://schemas.microsoft.com/office/drawing/2014/main" id="{B2181A78-5C4A-5048-A598-CB869AE2EDAE}"/>
              </a:ext>
            </a:extLst>
          </p:cNvPr>
          <p:cNvSpPr/>
          <p:nvPr/>
        </p:nvSpPr>
        <p:spPr>
          <a:xfrm>
            <a:off x="5510099" y="1518616"/>
            <a:ext cx="3379520" cy="2520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7" name="Titre 4">
            <a:extLst>
              <a:ext uri="{FF2B5EF4-FFF2-40B4-BE49-F238E27FC236}">
                <a16:creationId xmlns:a16="http://schemas.microsoft.com/office/drawing/2014/main" id="{3C9756E7-1F4B-5348-A871-E63F261DCAA5}"/>
              </a:ext>
            </a:extLst>
          </p:cNvPr>
          <p:cNvSpPr txBox="1">
            <a:spLocks/>
          </p:cNvSpPr>
          <p:nvPr/>
        </p:nvSpPr>
        <p:spPr>
          <a:xfrm>
            <a:off x="5754570" y="1278194"/>
            <a:ext cx="776859"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dirty="0">
                <a:solidFill>
                  <a:srgbClr val="1F497D"/>
                </a:solidFill>
              </a:rPr>
              <a:t>IBTR</a:t>
            </a:r>
          </a:p>
        </p:txBody>
      </p:sp>
      <p:sp>
        <p:nvSpPr>
          <p:cNvPr id="18" name="Text Box 79">
            <a:extLst>
              <a:ext uri="{FF2B5EF4-FFF2-40B4-BE49-F238E27FC236}">
                <a16:creationId xmlns:a16="http://schemas.microsoft.com/office/drawing/2014/main" id="{C9DE7818-838C-7C44-8975-42BEB03F5C99}"/>
              </a:ext>
            </a:extLst>
          </p:cNvPr>
          <p:cNvSpPr txBox="1">
            <a:spLocks noChangeArrowheads="1"/>
          </p:cNvSpPr>
          <p:nvPr/>
        </p:nvSpPr>
        <p:spPr bwMode="gray">
          <a:xfrm rot="16200000">
            <a:off x="5254750" y="2846213"/>
            <a:ext cx="993626"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a:t>
            </a:r>
          </a:p>
        </p:txBody>
      </p:sp>
      <p:sp>
        <p:nvSpPr>
          <p:cNvPr id="3" name="Forme libre 2">
            <a:extLst>
              <a:ext uri="{FF2B5EF4-FFF2-40B4-BE49-F238E27FC236}">
                <a16:creationId xmlns:a16="http://schemas.microsoft.com/office/drawing/2014/main" id="{365220DC-386E-F14E-9C3C-0D1D67F6E598}"/>
              </a:ext>
            </a:extLst>
          </p:cNvPr>
          <p:cNvSpPr/>
          <p:nvPr/>
        </p:nvSpPr>
        <p:spPr>
          <a:xfrm>
            <a:off x="6102351" y="2686049"/>
            <a:ext cx="2476500" cy="746125"/>
          </a:xfrm>
          <a:custGeom>
            <a:avLst/>
            <a:gdLst>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8800 w 2486025"/>
              <a:gd name="connsiteY12" fmla="*/ 1936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6350 w 2486025"/>
              <a:gd name="connsiteY26" fmla="*/ 387350 h 742950"/>
              <a:gd name="connsiteX27" fmla="*/ 1225550 w 2486025"/>
              <a:gd name="connsiteY27" fmla="*/ 387350 h 742950"/>
              <a:gd name="connsiteX28" fmla="*/ 1225550 w 2486025"/>
              <a:gd name="connsiteY28" fmla="*/ 387350 h 742950"/>
              <a:gd name="connsiteX29" fmla="*/ 1225550 w 2486025"/>
              <a:gd name="connsiteY29" fmla="*/ 3873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20775 w 2486025"/>
              <a:gd name="connsiteY33" fmla="*/ 431800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2000250 w 2486025"/>
              <a:gd name="connsiteY12" fmla="*/ 3587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6350 w 2486025"/>
              <a:gd name="connsiteY26" fmla="*/ 387350 h 742950"/>
              <a:gd name="connsiteX27" fmla="*/ 1225550 w 2486025"/>
              <a:gd name="connsiteY27" fmla="*/ 387350 h 742950"/>
              <a:gd name="connsiteX28" fmla="*/ 1225550 w 2486025"/>
              <a:gd name="connsiteY28" fmla="*/ 387350 h 742950"/>
              <a:gd name="connsiteX29" fmla="*/ 1225550 w 2486025"/>
              <a:gd name="connsiteY29" fmla="*/ 3873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20775 w 2486025"/>
              <a:gd name="connsiteY33" fmla="*/ 431800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6350 w 2486025"/>
              <a:gd name="connsiteY26" fmla="*/ 387350 h 742950"/>
              <a:gd name="connsiteX27" fmla="*/ 1225550 w 2486025"/>
              <a:gd name="connsiteY27" fmla="*/ 387350 h 742950"/>
              <a:gd name="connsiteX28" fmla="*/ 1225550 w 2486025"/>
              <a:gd name="connsiteY28" fmla="*/ 387350 h 742950"/>
              <a:gd name="connsiteX29" fmla="*/ 1225550 w 2486025"/>
              <a:gd name="connsiteY29" fmla="*/ 3873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20775 w 2486025"/>
              <a:gd name="connsiteY33" fmla="*/ 431800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5550 w 2486025"/>
              <a:gd name="connsiteY29" fmla="*/ 3873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20775 w 2486025"/>
              <a:gd name="connsiteY33" fmla="*/ 431800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20775 w 2486025"/>
              <a:gd name="connsiteY33" fmla="*/ 431800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08075 w 2486025"/>
              <a:gd name="connsiteY33" fmla="*/ 447675 h 742950"/>
              <a:gd name="connsiteX34" fmla="*/ 930275 w 2486025"/>
              <a:gd name="connsiteY34" fmla="*/ 431800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08075 w 2486025"/>
              <a:gd name="connsiteY33" fmla="*/ 447675 h 742950"/>
              <a:gd name="connsiteX34" fmla="*/ 930275 w 2486025"/>
              <a:gd name="connsiteY34" fmla="*/ 447675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77850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08075 w 2486025"/>
              <a:gd name="connsiteY33" fmla="*/ 447675 h 742950"/>
              <a:gd name="connsiteX34" fmla="*/ 930275 w 2486025"/>
              <a:gd name="connsiteY34" fmla="*/ 447675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93725 h 742950"/>
              <a:gd name="connsiteX47" fmla="*/ 565150 w 2486025"/>
              <a:gd name="connsiteY47" fmla="*/ 577850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08075 w 2486025"/>
              <a:gd name="connsiteY33" fmla="*/ 447675 h 742950"/>
              <a:gd name="connsiteX34" fmla="*/ 930275 w 2486025"/>
              <a:gd name="connsiteY34" fmla="*/ 447675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93725 h 742950"/>
              <a:gd name="connsiteX47" fmla="*/ 565150 w 2486025"/>
              <a:gd name="connsiteY47" fmla="*/ 593725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0 w 2486025"/>
              <a:gd name="connsiteY63" fmla="*/ 736600 h 742950"/>
              <a:gd name="connsiteX0" fmla="*/ 2486025 w 2486025"/>
              <a:gd name="connsiteY0" fmla="*/ 0 h 742950"/>
              <a:gd name="connsiteX1" fmla="*/ 2355850 w 2486025"/>
              <a:gd name="connsiteY1" fmla="*/ 0 h 742950"/>
              <a:gd name="connsiteX2" fmla="*/ 2355850 w 2486025"/>
              <a:gd name="connsiteY2" fmla="*/ 50800 h 742950"/>
              <a:gd name="connsiteX3" fmla="*/ 1997075 w 2486025"/>
              <a:gd name="connsiteY3" fmla="*/ 50800 h 742950"/>
              <a:gd name="connsiteX4" fmla="*/ 1997075 w 2486025"/>
              <a:gd name="connsiteY4" fmla="*/ 85725 h 742950"/>
              <a:gd name="connsiteX5" fmla="*/ 1939925 w 2486025"/>
              <a:gd name="connsiteY5" fmla="*/ 85725 h 742950"/>
              <a:gd name="connsiteX6" fmla="*/ 1939925 w 2486025"/>
              <a:gd name="connsiteY6" fmla="*/ 117475 h 742950"/>
              <a:gd name="connsiteX7" fmla="*/ 1876425 w 2486025"/>
              <a:gd name="connsiteY7" fmla="*/ 117475 h 742950"/>
              <a:gd name="connsiteX8" fmla="*/ 1876425 w 2486025"/>
              <a:gd name="connsiteY8" fmla="*/ 117475 h 742950"/>
              <a:gd name="connsiteX9" fmla="*/ 1860550 w 2486025"/>
              <a:gd name="connsiteY9" fmla="*/ 133350 h 742950"/>
              <a:gd name="connsiteX10" fmla="*/ 1860550 w 2486025"/>
              <a:gd name="connsiteY10" fmla="*/ 165100 h 742950"/>
              <a:gd name="connsiteX11" fmla="*/ 1860550 w 2486025"/>
              <a:gd name="connsiteY11" fmla="*/ 165100 h 742950"/>
              <a:gd name="connsiteX12" fmla="*/ 1825625 w 2486025"/>
              <a:gd name="connsiteY12" fmla="*/ 168275 h 742950"/>
              <a:gd name="connsiteX13" fmla="*/ 1806575 w 2486025"/>
              <a:gd name="connsiteY13" fmla="*/ 215900 h 742950"/>
              <a:gd name="connsiteX14" fmla="*/ 1806575 w 2486025"/>
              <a:gd name="connsiteY14" fmla="*/ 234950 h 742950"/>
              <a:gd name="connsiteX15" fmla="*/ 1743075 w 2486025"/>
              <a:gd name="connsiteY15" fmla="*/ 234950 h 742950"/>
              <a:gd name="connsiteX16" fmla="*/ 1743075 w 2486025"/>
              <a:gd name="connsiteY16" fmla="*/ 273050 h 742950"/>
              <a:gd name="connsiteX17" fmla="*/ 1682750 w 2486025"/>
              <a:gd name="connsiteY17" fmla="*/ 273050 h 742950"/>
              <a:gd name="connsiteX18" fmla="*/ 1682750 w 2486025"/>
              <a:gd name="connsiteY18" fmla="*/ 295275 h 742950"/>
              <a:gd name="connsiteX19" fmla="*/ 1489075 w 2486025"/>
              <a:gd name="connsiteY19" fmla="*/ 295275 h 742950"/>
              <a:gd name="connsiteX20" fmla="*/ 1489075 w 2486025"/>
              <a:gd name="connsiteY20" fmla="*/ 323850 h 742950"/>
              <a:gd name="connsiteX21" fmla="*/ 1301750 w 2486025"/>
              <a:gd name="connsiteY21" fmla="*/ 323850 h 742950"/>
              <a:gd name="connsiteX22" fmla="*/ 1301750 w 2486025"/>
              <a:gd name="connsiteY22" fmla="*/ 323850 h 742950"/>
              <a:gd name="connsiteX23" fmla="*/ 1276350 w 2486025"/>
              <a:gd name="connsiteY23" fmla="*/ 349250 h 742950"/>
              <a:gd name="connsiteX24" fmla="*/ 1276350 w 2486025"/>
              <a:gd name="connsiteY24" fmla="*/ 349250 h 742950"/>
              <a:gd name="connsiteX25" fmla="*/ 1276350 w 2486025"/>
              <a:gd name="connsiteY25" fmla="*/ 349250 h 742950"/>
              <a:gd name="connsiteX26" fmla="*/ 1273175 w 2486025"/>
              <a:gd name="connsiteY26" fmla="*/ 368300 h 742950"/>
              <a:gd name="connsiteX27" fmla="*/ 1225550 w 2486025"/>
              <a:gd name="connsiteY27" fmla="*/ 387350 h 742950"/>
              <a:gd name="connsiteX28" fmla="*/ 1225550 w 2486025"/>
              <a:gd name="connsiteY28" fmla="*/ 387350 h 742950"/>
              <a:gd name="connsiteX29" fmla="*/ 1222375 w 2486025"/>
              <a:gd name="connsiteY29" fmla="*/ 374650 h 742950"/>
              <a:gd name="connsiteX30" fmla="*/ 1184275 w 2486025"/>
              <a:gd name="connsiteY30" fmla="*/ 387350 h 742950"/>
              <a:gd name="connsiteX31" fmla="*/ 1184275 w 2486025"/>
              <a:gd name="connsiteY31" fmla="*/ 431800 h 742950"/>
              <a:gd name="connsiteX32" fmla="*/ 1120775 w 2486025"/>
              <a:gd name="connsiteY32" fmla="*/ 431800 h 742950"/>
              <a:gd name="connsiteX33" fmla="*/ 1108075 w 2486025"/>
              <a:gd name="connsiteY33" fmla="*/ 447675 h 742950"/>
              <a:gd name="connsiteX34" fmla="*/ 930275 w 2486025"/>
              <a:gd name="connsiteY34" fmla="*/ 447675 h 742950"/>
              <a:gd name="connsiteX35" fmla="*/ 930275 w 2486025"/>
              <a:gd name="connsiteY35" fmla="*/ 473075 h 742950"/>
              <a:gd name="connsiteX36" fmla="*/ 885825 w 2486025"/>
              <a:gd name="connsiteY36" fmla="*/ 473075 h 742950"/>
              <a:gd name="connsiteX37" fmla="*/ 885825 w 2486025"/>
              <a:gd name="connsiteY37" fmla="*/ 501650 h 742950"/>
              <a:gd name="connsiteX38" fmla="*/ 847725 w 2486025"/>
              <a:gd name="connsiteY38" fmla="*/ 501650 h 742950"/>
              <a:gd name="connsiteX39" fmla="*/ 847725 w 2486025"/>
              <a:gd name="connsiteY39" fmla="*/ 501650 h 742950"/>
              <a:gd name="connsiteX40" fmla="*/ 844550 w 2486025"/>
              <a:gd name="connsiteY40" fmla="*/ 549275 h 742950"/>
              <a:gd name="connsiteX41" fmla="*/ 736600 w 2486025"/>
              <a:gd name="connsiteY41" fmla="*/ 549275 h 742950"/>
              <a:gd name="connsiteX42" fmla="*/ 736600 w 2486025"/>
              <a:gd name="connsiteY42" fmla="*/ 549275 h 742950"/>
              <a:gd name="connsiteX43" fmla="*/ 736600 w 2486025"/>
              <a:gd name="connsiteY43" fmla="*/ 577850 h 742950"/>
              <a:gd name="connsiteX44" fmla="*/ 682625 w 2486025"/>
              <a:gd name="connsiteY44" fmla="*/ 577850 h 742950"/>
              <a:gd name="connsiteX45" fmla="*/ 682625 w 2486025"/>
              <a:gd name="connsiteY45" fmla="*/ 577850 h 742950"/>
              <a:gd name="connsiteX46" fmla="*/ 682625 w 2486025"/>
              <a:gd name="connsiteY46" fmla="*/ 593725 h 742950"/>
              <a:gd name="connsiteX47" fmla="*/ 565150 w 2486025"/>
              <a:gd name="connsiteY47" fmla="*/ 593725 h 742950"/>
              <a:gd name="connsiteX48" fmla="*/ 565150 w 2486025"/>
              <a:gd name="connsiteY48" fmla="*/ 606425 h 742950"/>
              <a:gd name="connsiteX49" fmla="*/ 549275 w 2486025"/>
              <a:gd name="connsiteY49" fmla="*/ 619125 h 742950"/>
              <a:gd name="connsiteX50" fmla="*/ 549275 w 2486025"/>
              <a:gd name="connsiteY50" fmla="*/ 619125 h 742950"/>
              <a:gd name="connsiteX51" fmla="*/ 546100 w 2486025"/>
              <a:gd name="connsiteY51" fmla="*/ 647700 h 742950"/>
              <a:gd name="connsiteX52" fmla="*/ 498475 w 2486025"/>
              <a:gd name="connsiteY52" fmla="*/ 647700 h 742950"/>
              <a:gd name="connsiteX53" fmla="*/ 498475 w 2486025"/>
              <a:gd name="connsiteY53" fmla="*/ 647700 h 742950"/>
              <a:gd name="connsiteX54" fmla="*/ 466725 w 2486025"/>
              <a:gd name="connsiteY54" fmla="*/ 673100 h 742950"/>
              <a:gd name="connsiteX55" fmla="*/ 457200 w 2486025"/>
              <a:gd name="connsiteY55" fmla="*/ 688975 h 742950"/>
              <a:gd name="connsiteX56" fmla="*/ 457200 w 2486025"/>
              <a:gd name="connsiteY56" fmla="*/ 688975 h 742950"/>
              <a:gd name="connsiteX57" fmla="*/ 457200 w 2486025"/>
              <a:gd name="connsiteY57" fmla="*/ 688975 h 742950"/>
              <a:gd name="connsiteX58" fmla="*/ 457200 w 2486025"/>
              <a:gd name="connsiteY58" fmla="*/ 688975 h 742950"/>
              <a:gd name="connsiteX59" fmla="*/ 438150 w 2486025"/>
              <a:gd name="connsiteY59" fmla="*/ 711200 h 742950"/>
              <a:gd name="connsiteX60" fmla="*/ 238125 w 2486025"/>
              <a:gd name="connsiteY60" fmla="*/ 711200 h 742950"/>
              <a:gd name="connsiteX61" fmla="*/ 238125 w 2486025"/>
              <a:gd name="connsiteY61" fmla="*/ 742950 h 742950"/>
              <a:gd name="connsiteX62" fmla="*/ 0 w 2486025"/>
              <a:gd name="connsiteY62" fmla="*/ 742950 h 742950"/>
              <a:gd name="connsiteX63" fmla="*/ 133350 w 2486025"/>
              <a:gd name="connsiteY63" fmla="*/ 739775 h 742950"/>
              <a:gd name="connsiteX0" fmla="*/ 2362200 w 2362200"/>
              <a:gd name="connsiteY0" fmla="*/ 0 h 889000"/>
              <a:gd name="connsiteX1" fmla="*/ 2232025 w 2362200"/>
              <a:gd name="connsiteY1" fmla="*/ 0 h 889000"/>
              <a:gd name="connsiteX2" fmla="*/ 2232025 w 2362200"/>
              <a:gd name="connsiteY2" fmla="*/ 50800 h 889000"/>
              <a:gd name="connsiteX3" fmla="*/ 1873250 w 2362200"/>
              <a:gd name="connsiteY3" fmla="*/ 50800 h 889000"/>
              <a:gd name="connsiteX4" fmla="*/ 1873250 w 2362200"/>
              <a:gd name="connsiteY4" fmla="*/ 85725 h 889000"/>
              <a:gd name="connsiteX5" fmla="*/ 1816100 w 2362200"/>
              <a:gd name="connsiteY5" fmla="*/ 85725 h 889000"/>
              <a:gd name="connsiteX6" fmla="*/ 1816100 w 2362200"/>
              <a:gd name="connsiteY6" fmla="*/ 117475 h 889000"/>
              <a:gd name="connsiteX7" fmla="*/ 1752600 w 2362200"/>
              <a:gd name="connsiteY7" fmla="*/ 117475 h 889000"/>
              <a:gd name="connsiteX8" fmla="*/ 1752600 w 2362200"/>
              <a:gd name="connsiteY8" fmla="*/ 117475 h 889000"/>
              <a:gd name="connsiteX9" fmla="*/ 1736725 w 2362200"/>
              <a:gd name="connsiteY9" fmla="*/ 133350 h 889000"/>
              <a:gd name="connsiteX10" fmla="*/ 1736725 w 2362200"/>
              <a:gd name="connsiteY10" fmla="*/ 165100 h 889000"/>
              <a:gd name="connsiteX11" fmla="*/ 1736725 w 2362200"/>
              <a:gd name="connsiteY11" fmla="*/ 165100 h 889000"/>
              <a:gd name="connsiteX12" fmla="*/ 1701800 w 2362200"/>
              <a:gd name="connsiteY12" fmla="*/ 168275 h 889000"/>
              <a:gd name="connsiteX13" fmla="*/ 1682750 w 2362200"/>
              <a:gd name="connsiteY13" fmla="*/ 215900 h 889000"/>
              <a:gd name="connsiteX14" fmla="*/ 1682750 w 2362200"/>
              <a:gd name="connsiteY14" fmla="*/ 234950 h 889000"/>
              <a:gd name="connsiteX15" fmla="*/ 1619250 w 2362200"/>
              <a:gd name="connsiteY15" fmla="*/ 234950 h 889000"/>
              <a:gd name="connsiteX16" fmla="*/ 1619250 w 2362200"/>
              <a:gd name="connsiteY16" fmla="*/ 273050 h 889000"/>
              <a:gd name="connsiteX17" fmla="*/ 1558925 w 2362200"/>
              <a:gd name="connsiteY17" fmla="*/ 273050 h 889000"/>
              <a:gd name="connsiteX18" fmla="*/ 1558925 w 2362200"/>
              <a:gd name="connsiteY18" fmla="*/ 295275 h 889000"/>
              <a:gd name="connsiteX19" fmla="*/ 1365250 w 2362200"/>
              <a:gd name="connsiteY19" fmla="*/ 295275 h 889000"/>
              <a:gd name="connsiteX20" fmla="*/ 1365250 w 2362200"/>
              <a:gd name="connsiteY20" fmla="*/ 323850 h 889000"/>
              <a:gd name="connsiteX21" fmla="*/ 1177925 w 2362200"/>
              <a:gd name="connsiteY21" fmla="*/ 323850 h 889000"/>
              <a:gd name="connsiteX22" fmla="*/ 1177925 w 2362200"/>
              <a:gd name="connsiteY22" fmla="*/ 323850 h 889000"/>
              <a:gd name="connsiteX23" fmla="*/ 1152525 w 2362200"/>
              <a:gd name="connsiteY23" fmla="*/ 349250 h 889000"/>
              <a:gd name="connsiteX24" fmla="*/ 1152525 w 2362200"/>
              <a:gd name="connsiteY24" fmla="*/ 349250 h 889000"/>
              <a:gd name="connsiteX25" fmla="*/ 1152525 w 2362200"/>
              <a:gd name="connsiteY25" fmla="*/ 349250 h 889000"/>
              <a:gd name="connsiteX26" fmla="*/ 1149350 w 2362200"/>
              <a:gd name="connsiteY26" fmla="*/ 368300 h 889000"/>
              <a:gd name="connsiteX27" fmla="*/ 1101725 w 2362200"/>
              <a:gd name="connsiteY27" fmla="*/ 387350 h 889000"/>
              <a:gd name="connsiteX28" fmla="*/ 1101725 w 2362200"/>
              <a:gd name="connsiteY28" fmla="*/ 387350 h 889000"/>
              <a:gd name="connsiteX29" fmla="*/ 1098550 w 2362200"/>
              <a:gd name="connsiteY29" fmla="*/ 374650 h 889000"/>
              <a:gd name="connsiteX30" fmla="*/ 1060450 w 2362200"/>
              <a:gd name="connsiteY30" fmla="*/ 387350 h 889000"/>
              <a:gd name="connsiteX31" fmla="*/ 1060450 w 2362200"/>
              <a:gd name="connsiteY31" fmla="*/ 431800 h 889000"/>
              <a:gd name="connsiteX32" fmla="*/ 996950 w 2362200"/>
              <a:gd name="connsiteY32" fmla="*/ 431800 h 889000"/>
              <a:gd name="connsiteX33" fmla="*/ 984250 w 2362200"/>
              <a:gd name="connsiteY33" fmla="*/ 447675 h 889000"/>
              <a:gd name="connsiteX34" fmla="*/ 806450 w 2362200"/>
              <a:gd name="connsiteY34" fmla="*/ 447675 h 889000"/>
              <a:gd name="connsiteX35" fmla="*/ 806450 w 2362200"/>
              <a:gd name="connsiteY35" fmla="*/ 473075 h 889000"/>
              <a:gd name="connsiteX36" fmla="*/ 762000 w 2362200"/>
              <a:gd name="connsiteY36" fmla="*/ 473075 h 889000"/>
              <a:gd name="connsiteX37" fmla="*/ 762000 w 2362200"/>
              <a:gd name="connsiteY37" fmla="*/ 501650 h 889000"/>
              <a:gd name="connsiteX38" fmla="*/ 723900 w 2362200"/>
              <a:gd name="connsiteY38" fmla="*/ 501650 h 889000"/>
              <a:gd name="connsiteX39" fmla="*/ 723900 w 2362200"/>
              <a:gd name="connsiteY39" fmla="*/ 501650 h 889000"/>
              <a:gd name="connsiteX40" fmla="*/ 720725 w 2362200"/>
              <a:gd name="connsiteY40" fmla="*/ 549275 h 889000"/>
              <a:gd name="connsiteX41" fmla="*/ 612775 w 2362200"/>
              <a:gd name="connsiteY41" fmla="*/ 549275 h 889000"/>
              <a:gd name="connsiteX42" fmla="*/ 612775 w 2362200"/>
              <a:gd name="connsiteY42" fmla="*/ 549275 h 889000"/>
              <a:gd name="connsiteX43" fmla="*/ 612775 w 2362200"/>
              <a:gd name="connsiteY43" fmla="*/ 577850 h 889000"/>
              <a:gd name="connsiteX44" fmla="*/ 558800 w 2362200"/>
              <a:gd name="connsiteY44" fmla="*/ 577850 h 889000"/>
              <a:gd name="connsiteX45" fmla="*/ 558800 w 2362200"/>
              <a:gd name="connsiteY45" fmla="*/ 577850 h 889000"/>
              <a:gd name="connsiteX46" fmla="*/ 558800 w 2362200"/>
              <a:gd name="connsiteY46" fmla="*/ 593725 h 889000"/>
              <a:gd name="connsiteX47" fmla="*/ 441325 w 2362200"/>
              <a:gd name="connsiteY47" fmla="*/ 593725 h 889000"/>
              <a:gd name="connsiteX48" fmla="*/ 441325 w 2362200"/>
              <a:gd name="connsiteY48" fmla="*/ 606425 h 889000"/>
              <a:gd name="connsiteX49" fmla="*/ 425450 w 2362200"/>
              <a:gd name="connsiteY49" fmla="*/ 619125 h 889000"/>
              <a:gd name="connsiteX50" fmla="*/ 425450 w 2362200"/>
              <a:gd name="connsiteY50" fmla="*/ 619125 h 889000"/>
              <a:gd name="connsiteX51" fmla="*/ 422275 w 2362200"/>
              <a:gd name="connsiteY51" fmla="*/ 647700 h 889000"/>
              <a:gd name="connsiteX52" fmla="*/ 374650 w 2362200"/>
              <a:gd name="connsiteY52" fmla="*/ 647700 h 889000"/>
              <a:gd name="connsiteX53" fmla="*/ 374650 w 2362200"/>
              <a:gd name="connsiteY53" fmla="*/ 647700 h 889000"/>
              <a:gd name="connsiteX54" fmla="*/ 342900 w 2362200"/>
              <a:gd name="connsiteY54" fmla="*/ 673100 h 889000"/>
              <a:gd name="connsiteX55" fmla="*/ 333375 w 2362200"/>
              <a:gd name="connsiteY55" fmla="*/ 688975 h 889000"/>
              <a:gd name="connsiteX56" fmla="*/ 333375 w 2362200"/>
              <a:gd name="connsiteY56" fmla="*/ 688975 h 889000"/>
              <a:gd name="connsiteX57" fmla="*/ 333375 w 2362200"/>
              <a:gd name="connsiteY57" fmla="*/ 688975 h 889000"/>
              <a:gd name="connsiteX58" fmla="*/ 333375 w 2362200"/>
              <a:gd name="connsiteY58" fmla="*/ 688975 h 889000"/>
              <a:gd name="connsiteX59" fmla="*/ 314325 w 2362200"/>
              <a:gd name="connsiteY59" fmla="*/ 711200 h 889000"/>
              <a:gd name="connsiteX60" fmla="*/ 114300 w 2362200"/>
              <a:gd name="connsiteY60" fmla="*/ 711200 h 889000"/>
              <a:gd name="connsiteX61" fmla="*/ 114300 w 2362200"/>
              <a:gd name="connsiteY61" fmla="*/ 742950 h 889000"/>
              <a:gd name="connsiteX62" fmla="*/ 0 w 2362200"/>
              <a:gd name="connsiteY62" fmla="*/ 889000 h 889000"/>
              <a:gd name="connsiteX63" fmla="*/ 9525 w 2362200"/>
              <a:gd name="connsiteY63" fmla="*/ 739775 h 889000"/>
              <a:gd name="connsiteX0" fmla="*/ 2476500 w 2476500"/>
              <a:gd name="connsiteY0" fmla="*/ 0 h 889000"/>
              <a:gd name="connsiteX1" fmla="*/ 2346325 w 2476500"/>
              <a:gd name="connsiteY1" fmla="*/ 0 h 889000"/>
              <a:gd name="connsiteX2" fmla="*/ 2346325 w 2476500"/>
              <a:gd name="connsiteY2" fmla="*/ 50800 h 889000"/>
              <a:gd name="connsiteX3" fmla="*/ 1987550 w 2476500"/>
              <a:gd name="connsiteY3" fmla="*/ 50800 h 889000"/>
              <a:gd name="connsiteX4" fmla="*/ 1987550 w 2476500"/>
              <a:gd name="connsiteY4" fmla="*/ 85725 h 889000"/>
              <a:gd name="connsiteX5" fmla="*/ 1930400 w 2476500"/>
              <a:gd name="connsiteY5" fmla="*/ 85725 h 889000"/>
              <a:gd name="connsiteX6" fmla="*/ 1930400 w 2476500"/>
              <a:gd name="connsiteY6" fmla="*/ 117475 h 889000"/>
              <a:gd name="connsiteX7" fmla="*/ 1866900 w 2476500"/>
              <a:gd name="connsiteY7" fmla="*/ 117475 h 889000"/>
              <a:gd name="connsiteX8" fmla="*/ 1866900 w 2476500"/>
              <a:gd name="connsiteY8" fmla="*/ 117475 h 889000"/>
              <a:gd name="connsiteX9" fmla="*/ 1851025 w 2476500"/>
              <a:gd name="connsiteY9" fmla="*/ 133350 h 889000"/>
              <a:gd name="connsiteX10" fmla="*/ 1851025 w 2476500"/>
              <a:gd name="connsiteY10" fmla="*/ 165100 h 889000"/>
              <a:gd name="connsiteX11" fmla="*/ 1851025 w 2476500"/>
              <a:gd name="connsiteY11" fmla="*/ 165100 h 889000"/>
              <a:gd name="connsiteX12" fmla="*/ 1816100 w 2476500"/>
              <a:gd name="connsiteY12" fmla="*/ 168275 h 889000"/>
              <a:gd name="connsiteX13" fmla="*/ 1797050 w 2476500"/>
              <a:gd name="connsiteY13" fmla="*/ 215900 h 889000"/>
              <a:gd name="connsiteX14" fmla="*/ 1797050 w 2476500"/>
              <a:gd name="connsiteY14" fmla="*/ 234950 h 889000"/>
              <a:gd name="connsiteX15" fmla="*/ 1733550 w 2476500"/>
              <a:gd name="connsiteY15" fmla="*/ 234950 h 889000"/>
              <a:gd name="connsiteX16" fmla="*/ 1733550 w 2476500"/>
              <a:gd name="connsiteY16" fmla="*/ 273050 h 889000"/>
              <a:gd name="connsiteX17" fmla="*/ 1673225 w 2476500"/>
              <a:gd name="connsiteY17" fmla="*/ 273050 h 889000"/>
              <a:gd name="connsiteX18" fmla="*/ 1673225 w 2476500"/>
              <a:gd name="connsiteY18" fmla="*/ 295275 h 889000"/>
              <a:gd name="connsiteX19" fmla="*/ 1479550 w 2476500"/>
              <a:gd name="connsiteY19" fmla="*/ 295275 h 889000"/>
              <a:gd name="connsiteX20" fmla="*/ 1479550 w 2476500"/>
              <a:gd name="connsiteY20" fmla="*/ 323850 h 889000"/>
              <a:gd name="connsiteX21" fmla="*/ 1292225 w 2476500"/>
              <a:gd name="connsiteY21" fmla="*/ 323850 h 889000"/>
              <a:gd name="connsiteX22" fmla="*/ 1292225 w 2476500"/>
              <a:gd name="connsiteY22" fmla="*/ 323850 h 889000"/>
              <a:gd name="connsiteX23" fmla="*/ 1266825 w 2476500"/>
              <a:gd name="connsiteY23" fmla="*/ 349250 h 889000"/>
              <a:gd name="connsiteX24" fmla="*/ 1266825 w 2476500"/>
              <a:gd name="connsiteY24" fmla="*/ 349250 h 889000"/>
              <a:gd name="connsiteX25" fmla="*/ 1266825 w 2476500"/>
              <a:gd name="connsiteY25" fmla="*/ 349250 h 889000"/>
              <a:gd name="connsiteX26" fmla="*/ 1263650 w 2476500"/>
              <a:gd name="connsiteY26" fmla="*/ 368300 h 889000"/>
              <a:gd name="connsiteX27" fmla="*/ 1216025 w 2476500"/>
              <a:gd name="connsiteY27" fmla="*/ 387350 h 889000"/>
              <a:gd name="connsiteX28" fmla="*/ 1216025 w 2476500"/>
              <a:gd name="connsiteY28" fmla="*/ 387350 h 889000"/>
              <a:gd name="connsiteX29" fmla="*/ 1212850 w 2476500"/>
              <a:gd name="connsiteY29" fmla="*/ 374650 h 889000"/>
              <a:gd name="connsiteX30" fmla="*/ 1174750 w 2476500"/>
              <a:gd name="connsiteY30" fmla="*/ 387350 h 889000"/>
              <a:gd name="connsiteX31" fmla="*/ 1174750 w 2476500"/>
              <a:gd name="connsiteY31" fmla="*/ 431800 h 889000"/>
              <a:gd name="connsiteX32" fmla="*/ 1111250 w 2476500"/>
              <a:gd name="connsiteY32" fmla="*/ 431800 h 889000"/>
              <a:gd name="connsiteX33" fmla="*/ 1098550 w 2476500"/>
              <a:gd name="connsiteY33" fmla="*/ 447675 h 889000"/>
              <a:gd name="connsiteX34" fmla="*/ 920750 w 2476500"/>
              <a:gd name="connsiteY34" fmla="*/ 447675 h 889000"/>
              <a:gd name="connsiteX35" fmla="*/ 920750 w 2476500"/>
              <a:gd name="connsiteY35" fmla="*/ 473075 h 889000"/>
              <a:gd name="connsiteX36" fmla="*/ 876300 w 2476500"/>
              <a:gd name="connsiteY36" fmla="*/ 473075 h 889000"/>
              <a:gd name="connsiteX37" fmla="*/ 876300 w 2476500"/>
              <a:gd name="connsiteY37" fmla="*/ 501650 h 889000"/>
              <a:gd name="connsiteX38" fmla="*/ 838200 w 2476500"/>
              <a:gd name="connsiteY38" fmla="*/ 501650 h 889000"/>
              <a:gd name="connsiteX39" fmla="*/ 838200 w 2476500"/>
              <a:gd name="connsiteY39" fmla="*/ 501650 h 889000"/>
              <a:gd name="connsiteX40" fmla="*/ 835025 w 2476500"/>
              <a:gd name="connsiteY40" fmla="*/ 549275 h 889000"/>
              <a:gd name="connsiteX41" fmla="*/ 727075 w 2476500"/>
              <a:gd name="connsiteY41" fmla="*/ 549275 h 889000"/>
              <a:gd name="connsiteX42" fmla="*/ 727075 w 2476500"/>
              <a:gd name="connsiteY42" fmla="*/ 549275 h 889000"/>
              <a:gd name="connsiteX43" fmla="*/ 727075 w 2476500"/>
              <a:gd name="connsiteY43" fmla="*/ 577850 h 889000"/>
              <a:gd name="connsiteX44" fmla="*/ 673100 w 2476500"/>
              <a:gd name="connsiteY44" fmla="*/ 577850 h 889000"/>
              <a:gd name="connsiteX45" fmla="*/ 673100 w 2476500"/>
              <a:gd name="connsiteY45" fmla="*/ 577850 h 889000"/>
              <a:gd name="connsiteX46" fmla="*/ 673100 w 2476500"/>
              <a:gd name="connsiteY46" fmla="*/ 593725 h 889000"/>
              <a:gd name="connsiteX47" fmla="*/ 555625 w 2476500"/>
              <a:gd name="connsiteY47" fmla="*/ 593725 h 889000"/>
              <a:gd name="connsiteX48" fmla="*/ 555625 w 2476500"/>
              <a:gd name="connsiteY48" fmla="*/ 606425 h 889000"/>
              <a:gd name="connsiteX49" fmla="*/ 539750 w 2476500"/>
              <a:gd name="connsiteY49" fmla="*/ 619125 h 889000"/>
              <a:gd name="connsiteX50" fmla="*/ 539750 w 2476500"/>
              <a:gd name="connsiteY50" fmla="*/ 619125 h 889000"/>
              <a:gd name="connsiteX51" fmla="*/ 536575 w 2476500"/>
              <a:gd name="connsiteY51" fmla="*/ 647700 h 889000"/>
              <a:gd name="connsiteX52" fmla="*/ 488950 w 2476500"/>
              <a:gd name="connsiteY52" fmla="*/ 647700 h 889000"/>
              <a:gd name="connsiteX53" fmla="*/ 488950 w 2476500"/>
              <a:gd name="connsiteY53" fmla="*/ 647700 h 889000"/>
              <a:gd name="connsiteX54" fmla="*/ 457200 w 2476500"/>
              <a:gd name="connsiteY54" fmla="*/ 673100 h 889000"/>
              <a:gd name="connsiteX55" fmla="*/ 447675 w 2476500"/>
              <a:gd name="connsiteY55" fmla="*/ 688975 h 889000"/>
              <a:gd name="connsiteX56" fmla="*/ 447675 w 2476500"/>
              <a:gd name="connsiteY56" fmla="*/ 688975 h 889000"/>
              <a:gd name="connsiteX57" fmla="*/ 447675 w 2476500"/>
              <a:gd name="connsiteY57" fmla="*/ 688975 h 889000"/>
              <a:gd name="connsiteX58" fmla="*/ 447675 w 2476500"/>
              <a:gd name="connsiteY58" fmla="*/ 688975 h 889000"/>
              <a:gd name="connsiteX59" fmla="*/ 428625 w 2476500"/>
              <a:gd name="connsiteY59" fmla="*/ 711200 h 889000"/>
              <a:gd name="connsiteX60" fmla="*/ 228600 w 2476500"/>
              <a:gd name="connsiteY60" fmla="*/ 711200 h 889000"/>
              <a:gd name="connsiteX61" fmla="*/ 228600 w 2476500"/>
              <a:gd name="connsiteY61" fmla="*/ 742950 h 889000"/>
              <a:gd name="connsiteX62" fmla="*/ 114300 w 2476500"/>
              <a:gd name="connsiteY62" fmla="*/ 889000 h 889000"/>
              <a:gd name="connsiteX63" fmla="*/ 0 w 2476500"/>
              <a:gd name="connsiteY63" fmla="*/ 746125 h 889000"/>
              <a:gd name="connsiteX0" fmla="*/ 2476500 w 2476500"/>
              <a:gd name="connsiteY0" fmla="*/ 0 h 746125"/>
              <a:gd name="connsiteX1" fmla="*/ 2346325 w 2476500"/>
              <a:gd name="connsiteY1" fmla="*/ 0 h 746125"/>
              <a:gd name="connsiteX2" fmla="*/ 2346325 w 2476500"/>
              <a:gd name="connsiteY2" fmla="*/ 50800 h 746125"/>
              <a:gd name="connsiteX3" fmla="*/ 1987550 w 2476500"/>
              <a:gd name="connsiteY3" fmla="*/ 50800 h 746125"/>
              <a:gd name="connsiteX4" fmla="*/ 1987550 w 2476500"/>
              <a:gd name="connsiteY4" fmla="*/ 85725 h 746125"/>
              <a:gd name="connsiteX5" fmla="*/ 1930400 w 2476500"/>
              <a:gd name="connsiteY5" fmla="*/ 85725 h 746125"/>
              <a:gd name="connsiteX6" fmla="*/ 1930400 w 2476500"/>
              <a:gd name="connsiteY6" fmla="*/ 117475 h 746125"/>
              <a:gd name="connsiteX7" fmla="*/ 1866900 w 2476500"/>
              <a:gd name="connsiteY7" fmla="*/ 117475 h 746125"/>
              <a:gd name="connsiteX8" fmla="*/ 1866900 w 2476500"/>
              <a:gd name="connsiteY8" fmla="*/ 117475 h 746125"/>
              <a:gd name="connsiteX9" fmla="*/ 1851025 w 2476500"/>
              <a:gd name="connsiteY9" fmla="*/ 133350 h 746125"/>
              <a:gd name="connsiteX10" fmla="*/ 1851025 w 2476500"/>
              <a:gd name="connsiteY10" fmla="*/ 165100 h 746125"/>
              <a:gd name="connsiteX11" fmla="*/ 1851025 w 2476500"/>
              <a:gd name="connsiteY11" fmla="*/ 165100 h 746125"/>
              <a:gd name="connsiteX12" fmla="*/ 1816100 w 2476500"/>
              <a:gd name="connsiteY12" fmla="*/ 168275 h 746125"/>
              <a:gd name="connsiteX13" fmla="*/ 1797050 w 2476500"/>
              <a:gd name="connsiteY13" fmla="*/ 215900 h 746125"/>
              <a:gd name="connsiteX14" fmla="*/ 1797050 w 2476500"/>
              <a:gd name="connsiteY14" fmla="*/ 234950 h 746125"/>
              <a:gd name="connsiteX15" fmla="*/ 1733550 w 2476500"/>
              <a:gd name="connsiteY15" fmla="*/ 234950 h 746125"/>
              <a:gd name="connsiteX16" fmla="*/ 1733550 w 2476500"/>
              <a:gd name="connsiteY16" fmla="*/ 273050 h 746125"/>
              <a:gd name="connsiteX17" fmla="*/ 1673225 w 2476500"/>
              <a:gd name="connsiteY17" fmla="*/ 273050 h 746125"/>
              <a:gd name="connsiteX18" fmla="*/ 1673225 w 2476500"/>
              <a:gd name="connsiteY18" fmla="*/ 295275 h 746125"/>
              <a:gd name="connsiteX19" fmla="*/ 1479550 w 2476500"/>
              <a:gd name="connsiteY19" fmla="*/ 295275 h 746125"/>
              <a:gd name="connsiteX20" fmla="*/ 1479550 w 2476500"/>
              <a:gd name="connsiteY20" fmla="*/ 323850 h 746125"/>
              <a:gd name="connsiteX21" fmla="*/ 1292225 w 2476500"/>
              <a:gd name="connsiteY21" fmla="*/ 323850 h 746125"/>
              <a:gd name="connsiteX22" fmla="*/ 1292225 w 2476500"/>
              <a:gd name="connsiteY22" fmla="*/ 323850 h 746125"/>
              <a:gd name="connsiteX23" fmla="*/ 1266825 w 2476500"/>
              <a:gd name="connsiteY23" fmla="*/ 349250 h 746125"/>
              <a:gd name="connsiteX24" fmla="*/ 1266825 w 2476500"/>
              <a:gd name="connsiteY24" fmla="*/ 349250 h 746125"/>
              <a:gd name="connsiteX25" fmla="*/ 1266825 w 2476500"/>
              <a:gd name="connsiteY25" fmla="*/ 349250 h 746125"/>
              <a:gd name="connsiteX26" fmla="*/ 1263650 w 2476500"/>
              <a:gd name="connsiteY26" fmla="*/ 368300 h 746125"/>
              <a:gd name="connsiteX27" fmla="*/ 1216025 w 2476500"/>
              <a:gd name="connsiteY27" fmla="*/ 387350 h 746125"/>
              <a:gd name="connsiteX28" fmla="*/ 1216025 w 2476500"/>
              <a:gd name="connsiteY28" fmla="*/ 387350 h 746125"/>
              <a:gd name="connsiteX29" fmla="*/ 1212850 w 2476500"/>
              <a:gd name="connsiteY29" fmla="*/ 374650 h 746125"/>
              <a:gd name="connsiteX30" fmla="*/ 1174750 w 2476500"/>
              <a:gd name="connsiteY30" fmla="*/ 387350 h 746125"/>
              <a:gd name="connsiteX31" fmla="*/ 1174750 w 2476500"/>
              <a:gd name="connsiteY31" fmla="*/ 431800 h 746125"/>
              <a:gd name="connsiteX32" fmla="*/ 1111250 w 2476500"/>
              <a:gd name="connsiteY32" fmla="*/ 431800 h 746125"/>
              <a:gd name="connsiteX33" fmla="*/ 1098550 w 2476500"/>
              <a:gd name="connsiteY33" fmla="*/ 447675 h 746125"/>
              <a:gd name="connsiteX34" fmla="*/ 920750 w 2476500"/>
              <a:gd name="connsiteY34" fmla="*/ 447675 h 746125"/>
              <a:gd name="connsiteX35" fmla="*/ 920750 w 2476500"/>
              <a:gd name="connsiteY35" fmla="*/ 473075 h 746125"/>
              <a:gd name="connsiteX36" fmla="*/ 876300 w 2476500"/>
              <a:gd name="connsiteY36" fmla="*/ 473075 h 746125"/>
              <a:gd name="connsiteX37" fmla="*/ 876300 w 2476500"/>
              <a:gd name="connsiteY37" fmla="*/ 501650 h 746125"/>
              <a:gd name="connsiteX38" fmla="*/ 838200 w 2476500"/>
              <a:gd name="connsiteY38" fmla="*/ 501650 h 746125"/>
              <a:gd name="connsiteX39" fmla="*/ 838200 w 2476500"/>
              <a:gd name="connsiteY39" fmla="*/ 501650 h 746125"/>
              <a:gd name="connsiteX40" fmla="*/ 835025 w 2476500"/>
              <a:gd name="connsiteY40" fmla="*/ 549275 h 746125"/>
              <a:gd name="connsiteX41" fmla="*/ 727075 w 2476500"/>
              <a:gd name="connsiteY41" fmla="*/ 549275 h 746125"/>
              <a:gd name="connsiteX42" fmla="*/ 727075 w 2476500"/>
              <a:gd name="connsiteY42" fmla="*/ 549275 h 746125"/>
              <a:gd name="connsiteX43" fmla="*/ 727075 w 2476500"/>
              <a:gd name="connsiteY43" fmla="*/ 577850 h 746125"/>
              <a:gd name="connsiteX44" fmla="*/ 673100 w 2476500"/>
              <a:gd name="connsiteY44" fmla="*/ 577850 h 746125"/>
              <a:gd name="connsiteX45" fmla="*/ 673100 w 2476500"/>
              <a:gd name="connsiteY45" fmla="*/ 577850 h 746125"/>
              <a:gd name="connsiteX46" fmla="*/ 673100 w 2476500"/>
              <a:gd name="connsiteY46" fmla="*/ 593725 h 746125"/>
              <a:gd name="connsiteX47" fmla="*/ 555625 w 2476500"/>
              <a:gd name="connsiteY47" fmla="*/ 593725 h 746125"/>
              <a:gd name="connsiteX48" fmla="*/ 555625 w 2476500"/>
              <a:gd name="connsiteY48" fmla="*/ 606425 h 746125"/>
              <a:gd name="connsiteX49" fmla="*/ 539750 w 2476500"/>
              <a:gd name="connsiteY49" fmla="*/ 619125 h 746125"/>
              <a:gd name="connsiteX50" fmla="*/ 539750 w 2476500"/>
              <a:gd name="connsiteY50" fmla="*/ 619125 h 746125"/>
              <a:gd name="connsiteX51" fmla="*/ 536575 w 2476500"/>
              <a:gd name="connsiteY51" fmla="*/ 647700 h 746125"/>
              <a:gd name="connsiteX52" fmla="*/ 488950 w 2476500"/>
              <a:gd name="connsiteY52" fmla="*/ 647700 h 746125"/>
              <a:gd name="connsiteX53" fmla="*/ 488950 w 2476500"/>
              <a:gd name="connsiteY53" fmla="*/ 647700 h 746125"/>
              <a:gd name="connsiteX54" fmla="*/ 457200 w 2476500"/>
              <a:gd name="connsiteY54" fmla="*/ 673100 h 746125"/>
              <a:gd name="connsiteX55" fmla="*/ 447675 w 2476500"/>
              <a:gd name="connsiteY55" fmla="*/ 688975 h 746125"/>
              <a:gd name="connsiteX56" fmla="*/ 447675 w 2476500"/>
              <a:gd name="connsiteY56" fmla="*/ 688975 h 746125"/>
              <a:gd name="connsiteX57" fmla="*/ 447675 w 2476500"/>
              <a:gd name="connsiteY57" fmla="*/ 688975 h 746125"/>
              <a:gd name="connsiteX58" fmla="*/ 447675 w 2476500"/>
              <a:gd name="connsiteY58" fmla="*/ 688975 h 746125"/>
              <a:gd name="connsiteX59" fmla="*/ 428625 w 2476500"/>
              <a:gd name="connsiteY59" fmla="*/ 711200 h 746125"/>
              <a:gd name="connsiteX60" fmla="*/ 228600 w 2476500"/>
              <a:gd name="connsiteY60" fmla="*/ 711200 h 746125"/>
              <a:gd name="connsiteX61" fmla="*/ 228600 w 2476500"/>
              <a:gd name="connsiteY61" fmla="*/ 742950 h 746125"/>
              <a:gd name="connsiteX62" fmla="*/ 127000 w 2476500"/>
              <a:gd name="connsiteY62" fmla="*/ 746125 h 746125"/>
              <a:gd name="connsiteX63" fmla="*/ 0 w 2476500"/>
              <a:gd name="connsiteY63" fmla="*/ 746125 h 74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476500" h="746125">
                <a:moveTo>
                  <a:pt x="2476500" y="0"/>
                </a:moveTo>
                <a:lnTo>
                  <a:pt x="2346325" y="0"/>
                </a:lnTo>
                <a:lnTo>
                  <a:pt x="2346325" y="50800"/>
                </a:lnTo>
                <a:lnTo>
                  <a:pt x="1987550" y="50800"/>
                </a:lnTo>
                <a:lnTo>
                  <a:pt x="1987550" y="85725"/>
                </a:lnTo>
                <a:lnTo>
                  <a:pt x="1930400" y="85725"/>
                </a:lnTo>
                <a:lnTo>
                  <a:pt x="1930400" y="117475"/>
                </a:lnTo>
                <a:lnTo>
                  <a:pt x="1866900" y="117475"/>
                </a:lnTo>
                <a:lnTo>
                  <a:pt x="1866900" y="117475"/>
                </a:lnTo>
                <a:lnTo>
                  <a:pt x="1851025" y="133350"/>
                </a:lnTo>
                <a:lnTo>
                  <a:pt x="1851025" y="165100"/>
                </a:lnTo>
                <a:lnTo>
                  <a:pt x="1851025" y="165100"/>
                </a:lnTo>
                <a:lnTo>
                  <a:pt x="1816100" y="168275"/>
                </a:lnTo>
                <a:lnTo>
                  <a:pt x="1797050" y="215900"/>
                </a:lnTo>
                <a:lnTo>
                  <a:pt x="1797050" y="234950"/>
                </a:lnTo>
                <a:lnTo>
                  <a:pt x="1733550" y="234950"/>
                </a:lnTo>
                <a:lnTo>
                  <a:pt x="1733550" y="273050"/>
                </a:lnTo>
                <a:lnTo>
                  <a:pt x="1673225" y="273050"/>
                </a:lnTo>
                <a:lnTo>
                  <a:pt x="1673225" y="295275"/>
                </a:lnTo>
                <a:lnTo>
                  <a:pt x="1479550" y="295275"/>
                </a:lnTo>
                <a:lnTo>
                  <a:pt x="1479550" y="323850"/>
                </a:lnTo>
                <a:lnTo>
                  <a:pt x="1292225" y="323850"/>
                </a:lnTo>
                <a:lnTo>
                  <a:pt x="1292225" y="323850"/>
                </a:lnTo>
                <a:lnTo>
                  <a:pt x="1266825" y="349250"/>
                </a:lnTo>
                <a:lnTo>
                  <a:pt x="1266825" y="349250"/>
                </a:lnTo>
                <a:lnTo>
                  <a:pt x="1266825" y="349250"/>
                </a:lnTo>
                <a:lnTo>
                  <a:pt x="1263650" y="368300"/>
                </a:lnTo>
                <a:lnTo>
                  <a:pt x="1216025" y="387350"/>
                </a:lnTo>
                <a:lnTo>
                  <a:pt x="1216025" y="387350"/>
                </a:lnTo>
                <a:lnTo>
                  <a:pt x="1212850" y="374650"/>
                </a:lnTo>
                <a:lnTo>
                  <a:pt x="1174750" y="387350"/>
                </a:lnTo>
                <a:lnTo>
                  <a:pt x="1174750" y="431800"/>
                </a:lnTo>
                <a:cubicBezTo>
                  <a:pt x="1153583" y="431800"/>
                  <a:pt x="1123950" y="429154"/>
                  <a:pt x="1111250" y="431800"/>
                </a:cubicBezTo>
                <a:cubicBezTo>
                  <a:pt x="1098550" y="434446"/>
                  <a:pt x="1130300" y="445029"/>
                  <a:pt x="1098550" y="447675"/>
                </a:cubicBezTo>
                <a:cubicBezTo>
                  <a:pt x="1066800" y="450321"/>
                  <a:pt x="980017" y="447675"/>
                  <a:pt x="920750" y="447675"/>
                </a:cubicBezTo>
                <a:lnTo>
                  <a:pt x="920750" y="473075"/>
                </a:lnTo>
                <a:lnTo>
                  <a:pt x="876300" y="473075"/>
                </a:lnTo>
                <a:lnTo>
                  <a:pt x="876300" y="501650"/>
                </a:lnTo>
                <a:lnTo>
                  <a:pt x="838200" y="501650"/>
                </a:lnTo>
                <a:lnTo>
                  <a:pt x="838200" y="501650"/>
                </a:lnTo>
                <a:lnTo>
                  <a:pt x="835025" y="549275"/>
                </a:lnTo>
                <a:lnTo>
                  <a:pt x="727075" y="549275"/>
                </a:lnTo>
                <a:lnTo>
                  <a:pt x="727075" y="549275"/>
                </a:lnTo>
                <a:lnTo>
                  <a:pt x="727075" y="577850"/>
                </a:lnTo>
                <a:lnTo>
                  <a:pt x="673100" y="577850"/>
                </a:lnTo>
                <a:lnTo>
                  <a:pt x="673100" y="577850"/>
                </a:lnTo>
                <a:cubicBezTo>
                  <a:pt x="673100" y="583142"/>
                  <a:pt x="692679" y="591079"/>
                  <a:pt x="673100" y="593725"/>
                </a:cubicBezTo>
                <a:cubicBezTo>
                  <a:pt x="653521" y="596371"/>
                  <a:pt x="594783" y="593725"/>
                  <a:pt x="555625" y="593725"/>
                </a:cubicBezTo>
                <a:lnTo>
                  <a:pt x="555625" y="606425"/>
                </a:lnTo>
                <a:lnTo>
                  <a:pt x="539750" y="619125"/>
                </a:lnTo>
                <a:lnTo>
                  <a:pt x="539750" y="619125"/>
                </a:lnTo>
                <a:lnTo>
                  <a:pt x="536575" y="647700"/>
                </a:lnTo>
                <a:lnTo>
                  <a:pt x="488950" y="647700"/>
                </a:lnTo>
                <a:lnTo>
                  <a:pt x="488950" y="647700"/>
                </a:lnTo>
                <a:lnTo>
                  <a:pt x="457200" y="673100"/>
                </a:lnTo>
                <a:lnTo>
                  <a:pt x="447675" y="688975"/>
                </a:lnTo>
                <a:lnTo>
                  <a:pt x="447675" y="688975"/>
                </a:lnTo>
                <a:lnTo>
                  <a:pt x="447675" y="688975"/>
                </a:lnTo>
                <a:lnTo>
                  <a:pt x="447675" y="688975"/>
                </a:lnTo>
                <a:lnTo>
                  <a:pt x="428625" y="711200"/>
                </a:lnTo>
                <a:lnTo>
                  <a:pt x="228600" y="711200"/>
                </a:lnTo>
                <a:lnTo>
                  <a:pt x="228600" y="742950"/>
                </a:lnTo>
                <a:lnTo>
                  <a:pt x="127000" y="746125"/>
                </a:lnTo>
                <a:lnTo>
                  <a:pt x="0" y="746125"/>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 name="Forme libre 3">
            <a:extLst>
              <a:ext uri="{FF2B5EF4-FFF2-40B4-BE49-F238E27FC236}">
                <a16:creationId xmlns:a16="http://schemas.microsoft.com/office/drawing/2014/main" id="{D2AFBBB2-4D24-C547-8C9D-9B336C9A8579}"/>
              </a:ext>
            </a:extLst>
          </p:cNvPr>
          <p:cNvSpPr/>
          <p:nvPr/>
        </p:nvSpPr>
        <p:spPr>
          <a:xfrm>
            <a:off x="6089651" y="2498725"/>
            <a:ext cx="2495550" cy="936625"/>
          </a:xfrm>
          <a:custGeom>
            <a:avLst/>
            <a:gdLst>
              <a:gd name="connsiteX0" fmla="*/ 2492375 w 2492375"/>
              <a:gd name="connsiteY0" fmla="*/ 0 h 933450"/>
              <a:gd name="connsiteX1" fmla="*/ 2492375 w 2492375"/>
              <a:gd name="connsiteY1" fmla="*/ 57150 h 933450"/>
              <a:gd name="connsiteX2" fmla="*/ 2444750 w 2492375"/>
              <a:gd name="connsiteY2" fmla="*/ 57150 h 933450"/>
              <a:gd name="connsiteX3" fmla="*/ 2444750 w 2492375"/>
              <a:gd name="connsiteY3" fmla="*/ 104775 h 933450"/>
              <a:gd name="connsiteX4" fmla="*/ 2314575 w 2492375"/>
              <a:gd name="connsiteY4" fmla="*/ 104775 h 933450"/>
              <a:gd name="connsiteX5" fmla="*/ 2314575 w 2492375"/>
              <a:gd name="connsiteY5" fmla="*/ 149225 h 933450"/>
              <a:gd name="connsiteX6" fmla="*/ 2314575 w 2492375"/>
              <a:gd name="connsiteY6" fmla="*/ 149225 h 933450"/>
              <a:gd name="connsiteX7" fmla="*/ 2314575 w 2492375"/>
              <a:gd name="connsiteY7" fmla="*/ 149225 h 933450"/>
              <a:gd name="connsiteX8" fmla="*/ 2314575 w 2492375"/>
              <a:gd name="connsiteY8" fmla="*/ 149225 h 933450"/>
              <a:gd name="connsiteX9" fmla="*/ 2289175 w 2492375"/>
              <a:gd name="connsiteY9" fmla="*/ 174625 h 933450"/>
              <a:gd name="connsiteX10" fmla="*/ 2133600 w 2492375"/>
              <a:gd name="connsiteY10" fmla="*/ 174625 h 933450"/>
              <a:gd name="connsiteX11" fmla="*/ 2133600 w 2492375"/>
              <a:gd name="connsiteY11" fmla="*/ 225425 h 933450"/>
              <a:gd name="connsiteX12" fmla="*/ 1816100 w 2492375"/>
              <a:gd name="connsiteY12" fmla="*/ 225425 h 933450"/>
              <a:gd name="connsiteX13" fmla="*/ 1816100 w 2492375"/>
              <a:gd name="connsiteY13" fmla="*/ 257175 h 933450"/>
              <a:gd name="connsiteX14" fmla="*/ 1679575 w 2492375"/>
              <a:gd name="connsiteY14" fmla="*/ 257175 h 933450"/>
              <a:gd name="connsiteX15" fmla="*/ 1679575 w 2492375"/>
              <a:gd name="connsiteY15" fmla="*/ 292100 h 933450"/>
              <a:gd name="connsiteX16" fmla="*/ 1644650 w 2492375"/>
              <a:gd name="connsiteY16" fmla="*/ 292100 h 933450"/>
              <a:gd name="connsiteX17" fmla="*/ 1644650 w 2492375"/>
              <a:gd name="connsiteY17" fmla="*/ 330200 h 933450"/>
              <a:gd name="connsiteX18" fmla="*/ 1597025 w 2492375"/>
              <a:gd name="connsiteY18" fmla="*/ 330200 h 933450"/>
              <a:gd name="connsiteX19" fmla="*/ 1597025 w 2492375"/>
              <a:gd name="connsiteY19" fmla="*/ 361950 h 933450"/>
              <a:gd name="connsiteX20" fmla="*/ 1387475 w 2492375"/>
              <a:gd name="connsiteY20" fmla="*/ 361950 h 933450"/>
              <a:gd name="connsiteX21" fmla="*/ 1387475 w 2492375"/>
              <a:gd name="connsiteY21" fmla="*/ 361950 h 933450"/>
              <a:gd name="connsiteX22" fmla="*/ 1387475 w 2492375"/>
              <a:gd name="connsiteY22" fmla="*/ 361950 h 933450"/>
              <a:gd name="connsiteX23" fmla="*/ 1368425 w 2492375"/>
              <a:gd name="connsiteY23" fmla="*/ 384175 h 933450"/>
              <a:gd name="connsiteX24" fmla="*/ 1333500 w 2492375"/>
              <a:gd name="connsiteY24" fmla="*/ 384175 h 933450"/>
              <a:gd name="connsiteX25" fmla="*/ 1333500 w 2492375"/>
              <a:gd name="connsiteY25" fmla="*/ 412750 h 933450"/>
              <a:gd name="connsiteX26" fmla="*/ 1143000 w 2492375"/>
              <a:gd name="connsiteY26" fmla="*/ 412750 h 933450"/>
              <a:gd name="connsiteX27" fmla="*/ 1143000 w 2492375"/>
              <a:gd name="connsiteY27" fmla="*/ 412750 h 933450"/>
              <a:gd name="connsiteX28" fmla="*/ 1095375 w 2492375"/>
              <a:gd name="connsiteY28" fmla="*/ 431800 h 933450"/>
              <a:gd name="connsiteX29" fmla="*/ 1095375 w 2492375"/>
              <a:gd name="connsiteY29" fmla="*/ 431800 h 933450"/>
              <a:gd name="connsiteX30" fmla="*/ 1079500 w 2492375"/>
              <a:gd name="connsiteY30" fmla="*/ 482600 h 933450"/>
              <a:gd name="connsiteX31" fmla="*/ 1050925 w 2492375"/>
              <a:gd name="connsiteY31" fmla="*/ 476250 h 933450"/>
              <a:gd name="connsiteX32" fmla="*/ 1050925 w 2492375"/>
              <a:gd name="connsiteY32" fmla="*/ 504825 h 933450"/>
              <a:gd name="connsiteX33" fmla="*/ 1050925 w 2492375"/>
              <a:gd name="connsiteY33" fmla="*/ 504825 h 933450"/>
              <a:gd name="connsiteX34" fmla="*/ 1022350 w 2492375"/>
              <a:gd name="connsiteY34" fmla="*/ 504825 h 933450"/>
              <a:gd name="connsiteX35" fmla="*/ 1022350 w 2492375"/>
              <a:gd name="connsiteY35" fmla="*/ 504825 h 933450"/>
              <a:gd name="connsiteX36" fmla="*/ 1022350 w 2492375"/>
              <a:gd name="connsiteY36" fmla="*/ 504825 h 933450"/>
              <a:gd name="connsiteX37" fmla="*/ 1022350 w 2492375"/>
              <a:gd name="connsiteY37" fmla="*/ 504825 h 933450"/>
              <a:gd name="connsiteX38" fmla="*/ 1006475 w 2492375"/>
              <a:gd name="connsiteY38" fmla="*/ 527050 h 933450"/>
              <a:gd name="connsiteX39" fmla="*/ 866775 w 2492375"/>
              <a:gd name="connsiteY39" fmla="*/ 527050 h 933450"/>
              <a:gd name="connsiteX40" fmla="*/ 850900 w 2492375"/>
              <a:gd name="connsiteY40" fmla="*/ 552450 h 933450"/>
              <a:gd name="connsiteX41" fmla="*/ 803275 w 2492375"/>
              <a:gd name="connsiteY41" fmla="*/ 552450 h 933450"/>
              <a:gd name="connsiteX42" fmla="*/ 803275 w 2492375"/>
              <a:gd name="connsiteY42" fmla="*/ 600075 h 933450"/>
              <a:gd name="connsiteX43" fmla="*/ 739775 w 2492375"/>
              <a:gd name="connsiteY43" fmla="*/ 600075 h 933450"/>
              <a:gd name="connsiteX44" fmla="*/ 739775 w 2492375"/>
              <a:gd name="connsiteY44" fmla="*/ 600075 h 933450"/>
              <a:gd name="connsiteX45" fmla="*/ 708025 w 2492375"/>
              <a:gd name="connsiteY45" fmla="*/ 638175 h 933450"/>
              <a:gd name="connsiteX46" fmla="*/ 682625 w 2492375"/>
              <a:gd name="connsiteY46" fmla="*/ 663575 h 933450"/>
              <a:gd name="connsiteX47" fmla="*/ 679450 w 2492375"/>
              <a:gd name="connsiteY47" fmla="*/ 692150 h 933450"/>
              <a:gd name="connsiteX48" fmla="*/ 615950 w 2492375"/>
              <a:gd name="connsiteY48" fmla="*/ 692150 h 933450"/>
              <a:gd name="connsiteX49" fmla="*/ 615950 w 2492375"/>
              <a:gd name="connsiteY49" fmla="*/ 692150 h 933450"/>
              <a:gd name="connsiteX50" fmla="*/ 587375 w 2492375"/>
              <a:gd name="connsiteY50" fmla="*/ 730250 h 933450"/>
              <a:gd name="connsiteX51" fmla="*/ 574675 w 2492375"/>
              <a:gd name="connsiteY51" fmla="*/ 762000 h 933450"/>
              <a:gd name="connsiteX52" fmla="*/ 514350 w 2492375"/>
              <a:gd name="connsiteY52" fmla="*/ 762000 h 933450"/>
              <a:gd name="connsiteX53" fmla="*/ 514350 w 2492375"/>
              <a:gd name="connsiteY53" fmla="*/ 762000 h 933450"/>
              <a:gd name="connsiteX54" fmla="*/ 498475 w 2492375"/>
              <a:gd name="connsiteY54" fmla="*/ 784225 h 933450"/>
              <a:gd name="connsiteX55" fmla="*/ 460375 w 2492375"/>
              <a:gd name="connsiteY55" fmla="*/ 784225 h 933450"/>
              <a:gd name="connsiteX56" fmla="*/ 463550 w 2492375"/>
              <a:gd name="connsiteY56" fmla="*/ 828675 h 933450"/>
              <a:gd name="connsiteX57" fmla="*/ 355600 w 2492375"/>
              <a:gd name="connsiteY57" fmla="*/ 828675 h 933450"/>
              <a:gd name="connsiteX58" fmla="*/ 346075 w 2492375"/>
              <a:gd name="connsiteY58" fmla="*/ 879475 h 933450"/>
              <a:gd name="connsiteX59" fmla="*/ 196850 w 2492375"/>
              <a:gd name="connsiteY59" fmla="*/ 879475 h 933450"/>
              <a:gd name="connsiteX60" fmla="*/ 196850 w 2492375"/>
              <a:gd name="connsiteY60" fmla="*/ 879475 h 933450"/>
              <a:gd name="connsiteX61" fmla="*/ 177800 w 2492375"/>
              <a:gd name="connsiteY61" fmla="*/ 901700 h 933450"/>
              <a:gd name="connsiteX62" fmla="*/ 136525 w 2492375"/>
              <a:gd name="connsiteY62" fmla="*/ 901700 h 933450"/>
              <a:gd name="connsiteX63" fmla="*/ 136525 w 2492375"/>
              <a:gd name="connsiteY63" fmla="*/ 933450 h 933450"/>
              <a:gd name="connsiteX64" fmla="*/ 0 w 2492375"/>
              <a:gd name="connsiteY64" fmla="*/ 933450 h 933450"/>
              <a:gd name="connsiteX65" fmla="*/ 0 w 2492375"/>
              <a:gd name="connsiteY65" fmla="*/ 923925 h 933450"/>
              <a:gd name="connsiteX0" fmla="*/ 2492375 w 2492375"/>
              <a:gd name="connsiteY0" fmla="*/ 0 h 933450"/>
              <a:gd name="connsiteX1" fmla="*/ 2492375 w 2492375"/>
              <a:gd name="connsiteY1" fmla="*/ 57150 h 933450"/>
              <a:gd name="connsiteX2" fmla="*/ 2444750 w 2492375"/>
              <a:gd name="connsiteY2" fmla="*/ 57150 h 933450"/>
              <a:gd name="connsiteX3" fmla="*/ 2444750 w 2492375"/>
              <a:gd name="connsiteY3" fmla="*/ 104775 h 933450"/>
              <a:gd name="connsiteX4" fmla="*/ 2314575 w 2492375"/>
              <a:gd name="connsiteY4" fmla="*/ 104775 h 933450"/>
              <a:gd name="connsiteX5" fmla="*/ 2314575 w 2492375"/>
              <a:gd name="connsiteY5" fmla="*/ 149225 h 933450"/>
              <a:gd name="connsiteX6" fmla="*/ 2314575 w 2492375"/>
              <a:gd name="connsiteY6" fmla="*/ 149225 h 933450"/>
              <a:gd name="connsiteX7" fmla="*/ 2314575 w 2492375"/>
              <a:gd name="connsiteY7" fmla="*/ 149225 h 933450"/>
              <a:gd name="connsiteX8" fmla="*/ 2314575 w 2492375"/>
              <a:gd name="connsiteY8" fmla="*/ 149225 h 933450"/>
              <a:gd name="connsiteX9" fmla="*/ 2289175 w 2492375"/>
              <a:gd name="connsiteY9" fmla="*/ 174625 h 933450"/>
              <a:gd name="connsiteX10" fmla="*/ 2133600 w 2492375"/>
              <a:gd name="connsiteY10" fmla="*/ 174625 h 933450"/>
              <a:gd name="connsiteX11" fmla="*/ 2133600 w 2492375"/>
              <a:gd name="connsiteY11" fmla="*/ 225425 h 933450"/>
              <a:gd name="connsiteX12" fmla="*/ 1816100 w 2492375"/>
              <a:gd name="connsiteY12" fmla="*/ 225425 h 933450"/>
              <a:gd name="connsiteX13" fmla="*/ 1816100 w 2492375"/>
              <a:gd name="connsiteY13" fmla="*/ 257175 h 933450"/>
              <a:gd name="connsiteX14" fmla="*/ 1679575 w 2492375"/>
              <a:gd name="connsiteY14" fmla="*/ 257175 h 933450"/>
              <a:gd name="connsiteX15" fmla="*/ 1679575 w 2492375"/>
              <a:gd name="connsiteY15" fmla="*/ 292100 h 933450"/>
              <a:gd name="connsiteX16" fmla="*/ 1644650 w 2492375"/>
              <a:gd name="connsiteY16" fmla="*/ 292100 h 933450"/>
              <a:gd name="connsiteX17" fmla="*/ 1644650 w 2492375"/>
              <a:gd name="connsiteY17" fmla="*/ 330200 h 933450"/>
              <a:gd name="connsiteX18" fmla="*/ 1597025 w 2492375"/>
              <a:gd name="connsiteY18" fmla="*/ 330200 h 933450"/>
              <a:gd name="connsiteX19" fmla="*/ 1597025 w 2492375"/>
              <a:gd name="connsiteY19" fmla="*/ 361950 h 933450"/>
              <a:gd name="connsiteX20" fmla="*/ 1387475 w 2492375"/>
              <a:gd name="connsiteY20" fmla="*/ 361950 h 933450"/>
              <a:gd name="connsiteX21" fmla="*/ 1387475 w 2492375"/>
              <a:gd name="connsiteY21" fmla="*/ 361950 h 933450"/>
              <a:gd name="connsiteX22" fmla="*/ 1387475 w 2492375"/>
              <a:gd name="connsiteY22" fmla="*/ 361950 h 933450"/>
              <a:gd name="connsiteX23" fmla="*/ 1368425 w 2492375"/>
              <a:gd name="connsiteY23" fmla="*/ 384175 h 933450"/>
              <a:gd name="connsiteX24" fmla="*/ 1333500 w 2492375"/>
              <a:gd name="connsiteY24" fmla="*/ 384175 h 933450"/>
              <a:gd name="connsiteX25" fmla="*/ 1333500 w 2492375"/>
              <a:gd name="connsiteY25" fmla="*/ 412750 h 933450"/>
              <a:gd name="connsiteX26" fmla="*/ 1143000 w 2492375"/>
              <a:gd name="connsiteY26" fmla="*/ 412750 h 933450"/>
              <a:gd name="connsiteX27" fmla="*/ 1143000 w 2492375"/>
              <a:gd name="connsiteY27" fmla="*/ 412750 h 933450"/>
              <a:gd name="connsiteX28" fmla="*/ 1095375 w 2492375"/>
              <a:gd name="connsiteY28" fmla="*/ 431800 h 933450"/>
              <a:gd name="connsiteX29" fmla="*/ 1095375 w 2492375"/>
              <a:gd name="connsiteY29" fmla="*/ 431800 h 933450"/>
              <a:gd name="connsiteX30" fmla="*/ 1079500 w 2492375"/>
              <a:gd name="connsiteY30" fmla="*/ 482600 h 933450"/>
              <a:gd name="connsiteX31" fmla="*/ 1050925 w 2492375"/>
              <a:gd name="connsiteY31" fmla="*/ 476250 h 933450"/>
              <a:gd name="connsiteX32" fmla="*/ 1050925 w 2492375"/>
              <a:gd name="connsiteY32" fmla="*/ 504825 h 933450"/>
              <a:gd name="connsiteX33" fmla="*/ 1050925 w 2492375"/>
              <a:gd name="connsiteY33" fmla="*/ 504825 h 933450"/>
              <a:gd name="connsiteX34" fmla="*/ 1022350 w 2492375"/>
              <a:gd name="connsiteY34" fmla="*/ 504825 h 933450"/>
              <a:gd name="connsiteX35" fmla="*/ 1022350 w 2492375"/>
              <a:gd name="connsiteY35" fmla="*/ 504825 h 933450"/>
              <a:gd name="connsiteX36" fmla="*/ 1022350 w 2492375"/>
              <a:gd name="connsiteY36" fmla="*/ 504825 h 933450"/>
              <a:gd name="connsiteX37" fmla="*/ 1022350 w 2492375"/>
              <a:gd name="connsiteY37" fmla="*/ 504825 h 933450"/>
              <a:gd name="connsiteX38" fmla="*/ 1006475 w 2492375"/>
              <a:gd name="connsiteY38" fmla="*/ 527050 h 933450"/>
              <a:gd name="connsiteX39" fmla="*/ 866775 w 2492375"/>
              <a:gd name="connsiteY39" fmla="*/ 527050 h 933450"/>
              <a:gd name="connsiteX40" fmla="*/ 850900 w 2492375"/>
              <a:gd name="connsiteY40" fmla="*/ 552450 h 933450"/>
              <a:gd name="connsiteX41" fmla="*/ 803275 w 2492375"/>
              <a:gd name="connsiteY41" fmla="*/ 552450 h 933450"/>
              <a:gd name="connsiteX42" fmla="*/ 803275 w 2492375"/>
              <a:gd name="connsiteY42" fmla="*/ 600075 h 933450"/>
              <a:gd name="connsiteX43" fmla="*/ 739775 w 2492375"/>
              <a:gd name="connsiteY43" fmla="*/ 600075 h 933450"/>
              <a:gd name="connsiteX44" fmla="*/ 739775 w 2492375"/>
              <a:gd name="connsiteY44" fmla="*/ 600075 h 933450"/>
              <a:gd name="connsiteX45" fmla="*/ 708025 w 2492375"/>
              <a:gd name="connsiteY45" fmla="*/ 638175 h 933450"/>
              <a:gd name="connsiteX46" fmla="*/ 682625 w 2492375"/>
              <a:gd name="connsiteY46" fmla="*/ 663575 h 933450"/>
              <a:gd name="connsiteX47" fmla="*/ 679450 w 2492375"/>
              <a:gd name="connsiteY47" fmla="*/ 692150 h 933450"/>
              <a:gd name="connsiteX48" fmla="*/ 615950 w 2492375"/>
              <a:gd name="connsiteY48" fmla="*/ 692150 h 933450"/>
              <a:gd name="connsiteX49" fmla="*/ 615950 w 2492375"/>
              <a:gd name="connsiteY49" fmla="*/ 692150 h 933450"/>
              <a:gd name="connsiteX50" fmla="*/ 587375 w 2492375"/>
              <a:gd name="connsiteY50" fmla="*/ 730250 h 933450"/>
              <a:gd name="connsiteX51" fmla="*/ 574675 w 2492375"/>
              <a:gd name="connsiteY51" fmla="*/ 762000 h 933450"/>
              <a:gd name="connsiteX52" fmla="*/ 514350 w 2492375"/>
              <a:gd name="connsiteY52" fmla="*/ 762000 h 933450"/>
              <a:gd name="connsiteX53" fmla="*/ 514350 w 2492375"/>
              <a:gd name="connsiteY53" fmla="*/ 762000 h 933450"/>
              <a:gd name="connsiteX54" fmla="*/ 498475 w 2492375"/>
              <a:gd name="connsiteY54" fmla="*/ 784225 h 933450"/>
              <a:gd name="connsiteX55" fmla="*/ 460375 w 2492375"/>
              <a:gd name="connsiteY55" fmla="*/ 784225 h 933450"/>
              <a:gd name="connsiteX56" fmla="*/ 463550 w 2492375"/>
              <a:gd name="connsiteY56" fmla="*/ 828675 h 933450"/>
              <a:gd name="connsiteX57" fmla="*/ 355600 w 2492375"/>
              <a:gd name="connsiteY57" fmla="*/ 828675 h 933450"/>
              <a:gd name="connsiteX58" fmla="*/ 346075 w 2492375"/>
              <a:gd name="connsiteY58" fmla="*/ 879475 h 933450"/>
              <a:gd name="connsiteX59" fmla="*/ 196850 w 2492375"/>
              <a:gd name="connsiteY59" fmla="*/ 879475 h 933450"/>
              <a:gd name="connsiteX60" fmla="*/ 196850 w 2492375"/>
              <a:gd name="connsiteY60" fmla="*/ 879475 h 933450"/>
              <a:gd name="connsiteX61" fmla="*/ 177800 w 2492375"/>
              <a:gd name="connsiteY61" fmla="*/ 901700 h 933450"/>
              <a:gd name="connsiteX62" fmla="*/ 136525 w 2492375"/>
              <a:gd name="connsiteY62" fmla="*/ 901700 h 933450"/>
              <a:gd name="connsiteX63" fmla="*/ 136525 w 2492375"/>
              <a:gd name="connsiteY63" fmla="*/ 933450 h 933450"/>
              <a:gd name="connsiteX64" fmla="*/ 0 w 2492375"/>
              <a:gd name="connsiteY64" fmla="*/ 933450 h 933450"/>
              <a:gd name="connsiteX65" fmla="*/ 66675 w 2492375"/>
              <a:gd name="connsiteY65" fmla="*/ 933450 h 933450"/>
              <a:gd name="connsiteX0" fmla="*/ 2425700 w 2425700"/>
              <a:gd name="connsiteY0" fmla="*/ 0 h 1031875"/>
              <a:gd name="connsiteX1" fmla="*/ 2425700 w 2425700"/>
              <a:gd name="connsiteY1" fmla="*/ 57150 h 1031875"/>
              <a:gd name="connsiteX2" fmla="*/ 2378075 w 2425700"/>
              <a:gd name="connsiteY2" fmla="*/ 57150 h 1031875"/>
              <a:gd name="connsiteX3" fmla="*/ 2378075 w 2425700"/>
              <a:gd name="connsiteY3" fmla="*/ 104775 h 1031875"/>
              <a:gd name="connsiteX4" fmla="*/ 2247900 w 2425700"/>
              <a:gd name="connsiteY4" fmla="*/ 104775 h 1031875"/>
              <a:gd name="connsiteX5" fmla="*/ 2247900 w 2425700"/>
              <a:gd name="connsiteY5" fmla="*/ 149225 h 1031875"/>
              <a:gd name="connsiteX6" fmla="*/ 2247900 w 2425700"/>
              <a:gd name="connsiteY6" fmla="*/ 149225 h 1031875"/>
              <a:gd name="connsiteX7" fmla="*/ 2247900 w 2425700"/>
              <a:gd name="connsiteY7" fmla="*/ 149225 h 1031875"/>
              <a:gd name="connsiteX8" fmla="*/ 2247900 w 2425700"/>
              <a:gd name="connsiteY8" fmla="*/ 149225 h 1031875"/>
              <a:gd name="connsiteX9" fmla="*/ 2222500 w 2425700"/>
              <a:gd name="connsiteY9" fmla="*/ 174625 h 1031875"/>
              <a:gd name="connsiteX10" fmla="*/ 2066925 w 2425700"/>
              <a:gd name="connsiteY10" fmla="*/ 174625 h 1031875"/>
              <a:gd name="connsiteX11" fmla="*/ 2066925 w 2425700"/>
              <a:gd name="connsiteY11" fmla="*/ 225425 h 1031875"/>
              <a:gd name="connsiteX12" fmla="*/ 1749425 w 2425700"/>
              <a:gd name="connsiteY12" fmla="*/ 225425 h 1031875"/>
              <a:gd name="connsiteX13" fmla="*/ 1749425 w 2425700"/>
              <a:gd name="connsiteY13" fmla="*/ 257175 h 1031875"/>
              <a:gd name="connsiteX14" fmla="*/ 1612900 w 2425700"/>
              <a:gd name="connsiteY14" fmla="*/ 257175 h 1031875"/>
              <a:gd name="connsiteX15" fmla="*/ 1612900 w 2425700"/>
              <a:gd name="connsiteY15" fmla="*/ 292100 h 1031875"/>
              <a:gd name="connsiteX16" fmla="*/ 1577975 w 2425700"/>
              <a:gd name="connsiteY16" fmla="*/ 292100 h 1031875"/>
              <a:gd name="connsiteX17" fmla="*/ 1577975 w 2425700"/>
              <a:gd name="connsiteY17" fmla="*/ 330200 h 1031875"/>
              <a:gd name="connsiteX18" fmla="*/ 1530350 w 2425700"/>
              <a:gd name="connsiteY18" fmla="*/ 330200 h 1031875"/>
              <a:gd name="connsiteX19" fmla="*/ 1530350 w 2425700"/>
              <a:gd name="connsiteY19" fmla="*/ 361950 h 1031875"/>
              <a:gd name="connsiteX20" fmla="*/ 1320800 w 2425700"/>
              <a:gd name="connsiteY20" fmla="*/ 361950 h 1031875"/>
              <a:gd name="connsiteX21" fmla="*/ 1320800 w 2425700"/>
              <a:gd name="connsiteY21" fmla="*/ 361950 h 1031875"/>
              <a:gd name="connsiteX22" fmla="*/ 1320800 w 2425700"/>
              <a:gd name="connsiteY22" fmla="*/ 361950 h 1031875"/>
              <a:gd name="connsiteX23" fmla="*/ 1301750 w 2425700"/>
              <a:gd name="connsiteY23" fmla="*/ 384175 h 1031875"/>
              <a:gd name="connsiteX24" fmla="*/ 1266825 w 2425700"/>
              <a:gd name="connsiteY24" fmla="*/ 384175 h 1031875"/>
              <a:gd name="connsiteX25" fmla="*/ 1266825 w 2425700"/>
              <a:gd name="connsiteY25" fmla="*/ 412750 h 1031875"/>
              <a:gd name="connsiteX26" fmla="*/ 1076325 w 2425700"/>
              <a:gd name="connsiteY26" fmla="*/ 412750 h 1031875"/>
              <a:gd name="connsiteX27" fmla="*/ 1076325 w 2425700"/>
              <a:gd name="connsiteY27" fmla="*/ 412750 h 1031875"/>
              <a:gd name="connsiteX28" fmla="*/ 1028700 w 2425700"/>
              <a:gd name="connsiteY28" fmla="*/ 431800 h 1031875"/>
              <a:gd name="connsiteX29" fmla="*/ 1028700 w 2425700"/>
              <a:gd name="connsiteY29" fmla="*/ 431800 h 1031875"/>
              <a:gd name="connsiteX30" fmla="*/ 1012825 w 2425700"/>
              <a:gd name="connsiteY30" fmla="*/ 482600 h 1031875"/>
              <a:gd name="connsiteX31" fmla="*/ 984250 w 2425700"/>
              <a:gd name="connsiteY31" fmla="*/ 476250 h 1031875"/>
              <a:gd name="connsiteX32" fmla="*/ 984250 w 2425700"/>
              <a:gd name="connsiteY32" fmla="*/ 504825 h 1031875"/>
              <a:gd name="connsiteX33" fmla="*/ 984250 w 2425700"/>
              <a:gd name="connsiteY33" fmla="*/ 504825 h 1031875"/>
              <a:gd name="connsiteX34" fmla="*/ 955675 w 2425700"/>
              <a:gd name="connsiteY34" fmla="*/ 504825 h 1031875"/>
              <a:gd name="connsiteX35" fmla="*/ 955675 w 2425700"/>
              <a:gd name="connsiteY35" fmla="*/ 504825 h 1031875"/>
              <a:gd name="connsiteX36" fmla="*/ 955675 w 2425700"/>
              <a:gd name="connsiteY36" fmla="*/ 504825 h 1031875"/>
              <a:gd name="connsiteX37" fmla="*/ 955675 w 2425700"/>
              <a:gd name="connsiteY37" fmla="*/ 504825 h 1031875"/>
              <a:gd name="connsiteX38" fmla="*/ 939800 w 2425700"/>
              <a:gd name="connsiteY38" fmla="*/ 527050 h 1031875"/>
              <a:gd name="connsiteX39" fmla="*/ 800100 w 2425700"/>
              <a:gd name="connsiteY39" fmla="*/ 527050 h 1031875"/>
              <a:gd name="connsiteX40" fmla="*/ 784225 w 2425700"/>
              <a:gd name="connsiteY40" fmla="*/ 552450 h 1031875"/>
              <a:gd name="connsiteX41" fmla="*/ 736600 w 2425700"/>
              <a:gd name="connsiteY41" fmla="*/ 552450 h 1031875"/>
              <a:gd name="connsiteX42" fmla="*/ 736600 w 2425700"/>
              <a:gd name="connsiteY42" fmla="*/ 600075 h 1031875"/>
              <a:gd name="connsiteX43" fmla="*/ 673100 w 2425700"/>
              <a:gd name="connsiteY43" fmla="*/ 600075 h 1031875"/>
              <a:gd name="connsiteX44" fmla="*/ 673100 w 2425700"/>
              <a:gd name="connsiteY44" fmla="*/ 600075 h 1031875"/>
              <a:gd name="connsiteX45" fmla="*/ 641350 w 2425700"/>
              <a:gd name="connsiteY45" fmla="*/ 638175 h 1031875"/>
              <a:gd name="connsiteX46" fmla="*/ 615950 w 2425700"/>
              <a:gd name="connsiteY46" fmla="*/ 663575 h 1031875"/>
              <a:gd name="connsiteX47" fmla="*/ 612775 w 2425700"/>
              <a:gd name="connsiteY47" fmla="*/ 692150 h 1031875"/>
              <a:gd name="connsiteX48" fmla="*/ 549275 w 2425700"/>
              <a:gd name="connsiteY48" fmla="*/ 692150 h 1031875"/>
              <a:gd name="connsiteX49" fmla="*/ 549275 w 2425700"/>
              <a:gd name="connsiteY49" fmla="*/ 692150 h 1031875"/>
              <a:gd name="connsiteX50" fmla="*/ 520700 w 2425700"/>
              <a:gd name="connsiteY50" fmla="*/ 730250 h 1031875"/>
              <a:gd name="connsiteX51" fmla="*/ 508000 w 2425700"/>
              <a:gd name="connsiteY51" fmla="*/ 762000 h 1031875"/>
              <a:gd name="connsiteX52" fmla="*/ 447675 w 2425700"/>
              <a:gd name="connsiteY52" fmla="*/ 762000 h 1031875"/>
              <a:gd name="connsiteX53" fmla="*/ 447675 w 2425700"/>
              <a:gd name="connsiteY53" fmla="*/ 762000 h 1031875"/>
              <a:gd name="connsiteX54" fmla="*/ 431800 w 2425700"/>
              <a:gd name="connsiteY54" fmla="*/ 784225 h 1031875"/>
              <a:gd name="connsiteX55" fmla="*/ 393700 w 2425700"/>
              <a:gd name="connsiteY55" fmla="*/ 784225 h 1031875"/>
              <a:gd name="connsiteX56" fmla="*/ 396875 w 2425700"/>
              <a:gd name="connsiteY56" fmla="*/ 828675 h 1031875"/>
              <a:gd name="connsiteX57" fmla="*/ 288925 w 2425700"/>
              <a:gd name="connsiteY57" fmla="*/ 828675 h 1031875"/>
              <a:gd name="connsiteX58" fmla="*/ 279400 w 2425700"/>
              <a:gd name="connsiteY58" fmla="*/ 879475 h 1031875"/>
              <a:gd name="connsiteX59" fmla="*/ 130175 w 2425700"/>
              <a:gd name="connsiteY59" fmla="*/ 879475 h 1031875"/>
              <a:gd name="connsiteX60" fmla="*/ 130175 w 2425700"/>
              <a:gd name="connsiteY60" fmla="*/ 879475 h 1031875"/>
              <a:gd name="connsiteX61" fmla="*/ 111125 w 2425700"/>
              <a:gd name="connsiteY61" fmla="*/ 901700 h 1031875"/>
              <a:gd name="connsiteX62" fmla="*/ 69850 w 2425700"/>
              <a:gd name="connsiteY62" fmla="*/ 901700 h 1031875"/>
              <a:gd name="connsiteX63" fmla="*/ 69850 w 2425700"/>
              <a:gd name="connsiteY63" fmla="*/ 933450 h 1031875"/>
              <a:gd name="connsiteX64" fmla="*/ 3175 w 2425700"/>
              <a:gd name="connsiteY64" fmla="*/ 1031875 h 1031875"/>
              <a:gd name="connsiteX65" fmla="*/ 0 w 2425700"/>
              <a:gd name="connsiteY65" fmla="*/ 933450 h 1031875"/>
              <a:gd name="connsiteX0" fmla="*/ 2495550 w 2495550"/>
              <a:gd name="connsiteY0" fmla="*/ 0 h 1031875"/>
              <a:gd name="connsiteX1" fmla="*/ 2495550 w 2495550"/>
              <a:gd name="connsiteY1" fmla="*/ 57150 h 1031875"/>
              <a:gd name="connsiteX2" fmla="*/ 2447925 w 2495550"/>
              <a:gd name="connsiteY2" fmla="*/ 57150 h 1031875"/>
              <a:gd name="connsiteX3" fmla="*/ 2447925 w 2495550"/>
              <a:gd name="connsiteY3" fmla="*/ 104775 h 1031875"/>
              <a:gd name="connsiteX4" fmla="*/ 2317750 w 2495550"/>
              <a:gd name="connsiteY4" fmla="*/ 104775 h 1031875"/>
              <a:gd name="connsiteX5" fmla="*/ 2317750 w 2495550"/>
              <a:gd name="connsiteY5" fmla="*/ 149225 h 1031875"/>
              <a:gd name="connsiteX6" fmla="*/ 2317750 w 2495550"/>
              <a:gd name="connsiteY6" fmla="*/ 149225 h 1031875"/>
              <a:gd name="connsiteX7" fmla="*/ 2317750 w 2495550"/>
              <a:gd name="connsiteY7" fmla="*/ 149225 h 1031875"/>
              <a:gd name="connsiteX8" fmla="*/ 2317750 w 2495550"/>
              <a:gd name="connsiteY8" fmla="*/ 149225 h 1031875"/>
              <a:gd name="connsiteX9" fmla="*/ 2292350 w 2495550"/>
              <a:gd name="connsiteY9" fmla="*/ 174625 h 1031875"/>
              <a:gd name="connsiteX10" fmla="*/ 2136775 w 2495550"/>
              <a:gd name="connsiteY10" fmla="*/ 174625 h 1031875"/>
              <a:gd name="connsiteX11" fmla="*/ 2136775 w 2495550"/>
              <a:gd name="connsiteY11" fmla="*/ 225425 h 1031875"/>
              <a:gd name="connsiteX12" fmla="*/ 1819275 w 2495550"/>
              <a:gd name="connsiteY12" fmla="*/ 225425 h 1031875"/>
              <a:gd name="connsiteX13" fmla="*/ 1819275 w 2495550"/>
              <a:gd name="connsiteY13" fmla="*/ 257175 h 1031875"/>
              <a:gd name="connsiteX14" fmla="*/ 1682750 w 2495550"/>
              <a:gd name="connsiteY14" fmla="*/ 257175 h 1031875"/>
              <a:gd name="connsiteX15" fmla="*/ 1682750 w 2495550"/>
              <a:gd name="connsiteY15" fmla="*/ 292100 h 1031875"/>
              <a:gd name="connsiteX16" fmla="*/ 1647825 w 2495550"/>
              <a:gd name="connsiteY16" fmla="*/ 292100 h 1031875"/>
              <a:gd name="connsiteX17" fmla="*/ 1647825 w 2495550"/>
              <a:gd name="connsiteY17" fmla="*/ 330200 h 1031875"/>
              <a:gd name="connsiteX18" fmla="*/ 1600200 w 2495550"/>
              <a:gd name="connsiteY18" fmla="*/ 330200 h 1031875"/>
              <a:gd name="connsiteX19" fmla="*/ 1600200 w 2495550"/>
              <a:gd name="connsiteY19" fmla="*/ 361950 h 1031875"/>
              <a:gd name="connsiteX20" fmla="*/ 1390650 w 2495550"/>
              <a:gd name="connsiteY20" fmla="*/ 361950 h 1031875"/>
              <a:gd name="connsiteX21" fmla="*/ 1390650 w 2495550"/>
              <a:gd name="connsiteY21" fmla="*/ 361950 h 1031875"/>
              <a:gd name="connsiteX22" fmla="*/ 1390650 w 2495550"/>
              <a:gd name="connsiteY22" fmla="*/ 361950 h 1031875"/>
              <a:gd name="connsiteX23" fmla="*/ 1371600 w 2495550"/>
              <a:gd name="connsiteY23" fmla="*/ 384175 h 1031875"/>
              <a:gd name="connsiteX24" fmla="*/ 1336675 w 2495550"/>
              <a:gd name="connsiteY24" fmla="*/ 384175 h 1031875"/>
              <a:gd name="connsiteX25" fmla="*/ 1336675 w 2495550"/>
              <a:gd name="connsiteY25" fmla="*/ 412750 h 1031875"/>
              <a:gd name="connsiteX26" fmla="*/ 1146175 w 2495550"/>
              <a:gd name="connsiteY26" fmla="*/ 412750 h 1031875"/>
              <a:gd name="connsiteX27" fmla="*/ 1146175 w 2495550"/>
              <a:gd name="connsiteY27" fmla="*/ 412750 h 1031875"/>
              <a:gd name="connsiteX28" fmla="*/ 1098550 w 2495550"/>
              <a:gd name="connsiteY28" fmla="*/ 431800 h 1031875"/>
              <a:gd name="connsiteX29" fmla="*/ 1098550 w 2495550"/>
              <a:gd name="connsiteY29" fmla="*/ 431800 h 1031875"/>
              <a:gd name="connsiteX30" fmla="*/ 1082675 w 2495550"/>
              <a:gd name="connsiteY30" fmla="*/ 482600 h 1031875"/>
              <a:gd name="connsiteX31" fmla="*/ 1054100 w 2495550"/>
              <a:gd name="connsiteY31" fmla="*/ 476250 h 1031875"/>
              <a:gd name="connsiteX32" fmla="*/ 1054100 w 2495550"/>
              <a:gd name="connsiteY32" fmla="*/ 504825 h 1031875"/>
              <a:gd name="connsiteX33" fmla="*/ 1054100 w 2495550"/>
              <a:gd name="connsiteY33" fmla="*/ 504825 h 1031875"/>
              <a:gd name="connsiteX34" fmla="*/ 1025525 w 2495550"/>
              <a:gd name="connsiteY34" fmla="*/ 504825 h 1031875"/>
              <a:gd name="connsiteX35" fmla="*/ 1025525 w 2495550"/>
              <a:gd name="connsiteY35" fmla="*/ 504825 h 1031875"/>
              <a:gd name="connsiteX36" fmla="*/ 1025525 w 2495550"/>
              <a:gd name="connsiteY36" fmla="*/ 504825 h 1031875"/>
              <a:gd name="connsiteX37" fmla="*/ 1025525 w 2495550"/>
              <a:gd name="connsiteY37" fmla="*/ 504825 h 1031875"/>
              <a:gd name="connsiteX38" fmla="*/ 1009650 w 2495550"/>
              <a:gd name="connsiteY38" fmla="*/ 527050 h 1031875"/>
              <a:gd name="connsiteX39" fmla="*/ 869950 w 2495550"/>
              <a:gd name="connsiteY39" fmla="*/ 527050 h 1031875"/>
              <a:gd name="connsiteX40" fmla="*/ 854075 w 2495550"/>
              <a:gd name="connsiteY40" fmla="*/ 552450 h 1031875"/>
              <a:gd name="connsiteX41" fmla="*/ 806450 w 2495550"/>
              <a:gd name="connsiteY41" fmla="*/ 552450 h 1031875"/>
              <a:gd name="connsiteX42" fmla="*/ 806450 w 2495550"/>
              <a:gd name="connsiteY42" fmla="*/ 600075 h 1031875"/>
              <a:gd name="connsiteX43" fmla="*/ 742950 w 2495550"/>
              <a:gd name="connsiteY43" fmla="*/ 600075 h 1031875"/>
              <a:gd name="connsiteX44" fmla="*/ 742950 w 2495550"/>
              <a:gd name="connsiteY44" fmla="*/ 600075 h 1031875"/>
              <a:gd name="connsiteX45" fmla="*/ 711200 w 2495550"/>
              <a:gd name="connsiteY45" fmla="*/ 638175 h 1031875"/>
              <a:gd name="connsiteX46" fmla="*/ 685800 w 2495550"/>
              <a:gd name="connsiteY46" fmla="*/ 663575 h 1031875"/>
              <a:gd name="connsiteX47" fmla="*/ 682625 w 2495550"/>
              <a:gd name="connsiteY47" fmla="*/ 692150 h 1031875"/>
              <a:gd name="connsiteX48" fmla="*/ 619125 w 2495550"/>
              <a:gd name="connsiteY48" fmla="*/ 692150 h 1031875"/>
              <a:gd name="connsiteX49" fmla="*/ 619125 w 2495550"/>
              <a:gd name="connsiteY49" fmla="*/ 692150 h 1031875"/>
              <a:gd name="connsiteX50" fmla="*/ 590550 w 2495550"/>
              <a:gd name="connsiteY50" fmla="*/ 730250 h 1031875"/>
              <a:gd name="connsiteX51" fmla="*/ 577850 w 2495550"/>
              <a:gd name="connsiteY51" fmla="*/ 762000 h 1031875"/>
              <a:gd name="connsiteX52" fmla="*/ 517525 w 2495550"/>
              <a:gd name="connsiteY52" fmla="*/ 762000 h 1031875"/>
              <a:gd name="connsiteX53" fmla="*/ 517525 w 2495550"/>
              <a:gd name="connsiteY53" fmla="*/ 762000 h 1031875"/>
              <a:gd name="connsiteX54" fmla="*/ 501650 w 2495550"/>
              <a:gd name="connsiteY54" fmla="*/ 784225 h 1031875"/>
              <a:gd name="connsiteX55" fmla="*/ 463550 w 2495550"/>
              <a:gd name="connsiteY55" fmla="*/ 784225 h 1031875"/>
              <a:gd name="connsiteX56" fmla="*/ 466725 w 2495550"/>
              <a:gd name="connsiteY56" fmla="*/ 828675 h 1031875"/>
              <a:gd name="connsiteX57" fmla="*/ 358775 w 2495550"/>
              <a:gd name="connsiteY57" fmla="*/ 828675 h 1031875"/>
              <a:gd name="connsiteX58" fmla="*/ 349250 w 2495550"/>
              <a:gd name="connsiteY58" fmla="*/ 879475 h 1031875"/>
              <a:gd name="connsiteX59" fmla="*/ 200025 w 2495550"/>
              <a:gd name="connsiteY59" fmla="*/ 879475 h 1031875"/>
              <a:gd name="connsiteX60" fmla="*/ 200025 w 2495550"/>
              <a:gd name="connsiteY60" fmla="*/ 879475 h 1031875"/>
              <a:gd name="connsiteX61" fmla="*/ 180975 w 2495550"/>
              <a:gd name="connsiteY61" fmla="*/ 901700 h 1031875"/>
              <a:gd name="connsiteX62" fmla="*/ 139700 w 2495550"/>
              <a:gd name="connsiteY62" fmla="*/ 901700 h 1031875"/>
              <a:gd name="connsiteX63" fmla="*/ 139700 w 2495550"/>
              <a:gd name="connsiteY63" fmla="*/ 933450 h 1031875"/>
              <a:gd name="connsiteX64" fmla="*/ 73025 w 2495550"/>
              <a:gd name="connsiteY64" fmla="*/ 1031875 h 1031875"/>
              <a:gd name="connsiteX65" fmla="*/ 0 w 2495550"/>
              <a:gd name="connsiteY65" fmla="*/ 936625 h 1031875"/>
              <a:gd name="connsiteX0" fmla="*/ 2495550 w 2495550"/>
              <a:gd name="connsiteY0" fmla="*/ 0 h 942975"/>
              <a:gd name="connsiteX1" fmla="*/ 2495550 w 2495550"/>
              <a:gd name="connsiteY1" fmla="*/ 57150 h 942975"/>
              <a:gd name="connsiteX2" fmla="*/ 2447925 w 2495550"/>
              <a:gd name="connsiteY2" fmla="*/ 57150 h 942975"/>
              <a:gd name="connsiteX3" fmla="*/ 2447925 w 2495550"/>
              <a:gd name="connsiteY3" fmla="*/ 104775 h 942975"/>
              <a:gd name="connsiteX4" fmla="*/ 2317750 w 2495550"/>
              <a:gd name="connsiteY4" fmla="*/ 104775 h 942975"/>
              <a:gd name="connsiteX5" fmla="*/ 2317750 w 2495550"/>
              <a:gd name="connsiteY5" fmla="*/ 149225 h 942975"/>
              <a:gd name="connsiteX6" fmla="*/ 2317750 w 2495550"/>
              <a:gd name="connsiteY6" fmla="*/ 149225 h 942975"/>
              <a:gd name="connsiteX7" fmla="*/ 2317750 w 2495550"/>
              <a:gd name="connsiteY7" fmla="*/ 149225 h 942975"/>
              <a:gd name="connsiteX8" fmla="*/ 2317750 w 2495550"/>
              <a:gd name="connsiteY8" fmla="*/ 149225 h 942975"/>
              <a:gd name="connsiteX9" fmla="*/ 2292350 w 2495550"/>
              <a:gd name="connsiteY9" fmla="*/ 174625 h 942975"/>
              <a:gd name="connsiteX10" fmla="*/ 2136775 w 2495550"/>
              <a:gd name="connsiteY10" fmla="*/ 174625 h 942975"/>
              <a:gd name="connsiteX11" fmla="*/ 2136775 w 2495550"/>
              <a:gd name="connsiteY11" fmla="*/ 225425 h 942975"/>
              <a:gd name="connsiteX12" fmla="*/ 1819275 w 2495550"/>
              <a:gd name="connsiteY12" fmla="*/ 225425 h 942975"/>
              <a:gd name="connsiteX13" fmla="*/ 1819275 w 2495550"/>
              <a:gd name="connsiteY13" fmla="*/ 257175 h 942975"/>
              <a:gd name="connsiteX14" fmla="*/ 1682750 w 2495550"/>
              <a:gd name="connsiteY14" fmla="*/ 257175 h 942975"/>
              <a:gd name="connsiteX15" fmla="*/ 1682750 w 2495550"/>
              <a:gd name="connsiteY15" fmla="*/ 292100 h 942975"/>
              <a:gd name="connsiteX16" fmla="*/ 1647825 w 2495550"/>
              <a:gd name="connsiteY16" fmla="*/ 292100 h 942975"/>
              <a:gd name="connsiteX17" fmla="*/ 1647825 w 2495550"/>
              <a:gd name="connsiteY17" fmla="*/ 330200 h 942975"/>
              <a:gd name="connsiteX18" fmla="*/ 1600200 w 2495550"/>
              <a:gd name="connsiteY18" fmla="*/ 330200 h 942975"/>
              <a:gd name="connsiteX19" fmla="*/ 1600200 w 2495550"/>
              <a:gd name="connsiteY19" fmla="*/ 361950 h 942975"/>
              <a:gd name="connsiteX20" fmla="*/ 1390650 w 2495550"/>
              <a:gd name="connsiteY20" fmla="*/ 361950 h 942975"/>
              <a:gd name="connsiteX21" fmla="*/ 1390650 w 2495550"/>
              <a:gd name="connsiteY21" fmla="*/ 361950 h 942975"/>
              <a:gd name="connsiteX22" fmla="*/ 1390650 w 2495550"/>
              <a:gd name="connsiteY22" fmla="*/ 361950 h 942975"/>
              <a:gd name="connsiteX23" fmla="*/ 1371600 w 2495550"/>
              <a:gd name="connsiteY23" fmla="*/ 384175 h 942975"/>
              <a:gd name="connsiteX24" fmla="*/ 1336675 w 2495550"/>
              <a:gd name="connsiteY24" fmla="*/ 384175 h 942975"/>
              <a:gd name="connsiteX25" fmla="*/ 1336675 w 2495550"/>
              <a:gd name="connsiteY25" fmla="*/ 412750 h 942975"/>
              <a:gd name="connsiteX26" fmla="*/ 1146175 w 2495550"/>
              <a:gd name="connsiteY26" fmla="*/ 412750 h 942975"/>
              <a:gd name="connsiteX27" fmla="*/ 1146175 w 2495550"/>
              <a:gd name="connsiteY27" fmla="*/ 412750 h 942975"/>
              <a:gd name="connsiteX28" fmla="*/ 1098550 w 2495550"/>
              <a:gd name="connsiteY28" fmla="*/ 431800 h 942975"/>
              <a:gd name="connsiteX29" fmla="*/ 1098550 w 2495550"/>
              <a:gd name="connsiteY29" fmla="*/ 431800 h 942975"/>
              <a:gd name="connsiteX30" fmla="*/ 1082675 w 2495550"/>
              <a:gd name="connsiteY30" fmla="*/ 482600 h 942975"/>
              <a:gd name="connsiteX31" fmla="*/ 1054100 w 2495550"/>
              <a:gd name="connsiteY31" fmla="*/ 476250 h 942975"/>
              <a:gd name="connsiteX32" fmla="*/ 1054100 w 2495550"/>
              <a:gd name="connsiteY32" fmla="*/ 504825 h 942975"/>
              <a:gd name="connsiteX33" fmla="*/ 1054100 w 2495550"/>
              <a:gd name="connsiteY33" fmla="*/ 504825 h 942975"/>
              <a:gd name="connsiteX34" fmla="*/ 1025525 w 2495550"/>
              <a:gd name="connsiteY34" fmla="*/ 504825 h 942975"/>
              <a:gd name="connsiteX35" fmla="*/ 1025525 w 2495550"/>
              <a:gd name="connsiteY35" fmla="*/ 504825 h 942975"/>
              <a:gd name="connsiteX36" fmla="*/ 1025525 w 2495550"/>
              <a:gd name="connsiteY36" fmla="*/ 504825 h 942975"/>
              <a:gd name="connsiteX37" fmla="*/ 1025525 w 2495550"/>
              <a:gd name="connsiteY37" fmla="*/ 504825 h 942975"/>
              <a:gd name="connsiteX38" fmla="*/ 1009650 w 2495550"/>
              <a:gd name="connsiteY38" fmla="*/ 527050 h 942975"/>
              <a:gd name="connsiteX39" fmla="*/ 869950 w 2495550"/>
              <a:gd name="connsiteY39" fmla="*/ 527050 h 942975"/>
              <a:gd name="connsiteX40" fmla="*/ 854075 w 2495550"/>
              <a:gd name="connsiteY40" fmla="*/ 552450 h 942975"/>
              <a:gd name="connsiteX41" fmla="*/ 806450 w 2495550"/>
              <a:gd name="connsiteY41" fmla="*/ 552450 h 942975"/>
              <a:gd name="connsiteX42" fmla="*/ 806450 w 2495550"/>
              <a:gd name="connsiteY42" fmla="*/ 600075 h 942975"/>
              <a:gd name="connsiteX43" fmla="*/ 742950 w 2495550"/>
              <a:gd name="connsiteY43" fmla="*/ 600075 h 942975"/>
              <a:gd name="connsiteX44" fmla="*/ 742950 w 2495550"/>
              <a:gd name="connsiteY44" fmla="*/ 600075 h 942975"/>
              <a:gd name="connsiteX45" fmla="*/ 711200 w 2495550"/>
              <a:gd name="connsiteY45" fmla="*/ 638175 h 942975"/>
              <a:gd name="connsiteX46" fmla="*/ 685800 w 2495550"/>
              <a:gd name="connsiteY46" fmla="*/ 663575 h 942975"/>
              <a:gd name="connsiteX47" fmla="*/ 682625 w 2495550"/>
              <a:gd name="connsiteY47" fmla="*/ 692150 h 942975"/>
              <a:gd name="connsiteX48" fmla="*/ 619125 w 2495550"/>
              <a:gd name="connsiteY48" fmla="*/ 692150 h 942975"/>
              <a:gd name="connsiteX49" fmla="*/ 619125 w 2495550"/>
              <a:gd name="connsiteY49" fmla="*/ 692150 h 942975"/>
              <a:gd name="connsiteX50" fmla="*/ 590550 w 2495550"/>
              <a:gd name="connsiteY50" fmla="*/ 730250 h 942975"/>
              <a:gd name="connsiteX51" fmla="*/ 577850 w 2495550"/>
              <a:gd name="connsiteY51" fmla="*/ 762000 h 942975"/>
              <a:gd name="connsiteX52" fmla="*/ 517525 w 2495550"/>
              <a:gd name="connsiteY52" fmla="*/ 762000 h 942975"/>
              <a:gd name="connsiteX53" fmla="*/ 517525 w 2495550"/>
              <a:gd name="connsiteY53" fmla="*/ 762000 h 942975"/>
              <a:gd name="connsiteX54" fmla="*/ 501650 w 2495550"/>
              <a:gd name="connsiteY54" fmla="*/ 784225 h 942975"/>
              <a:gd name="connsiteX55" fmla="*/ 463550 w 2495550"/>
              <a:gd name="connsiteY55" fmla="*/ 784225 h 942975"/>
              <a:gd name="connsiteX56" fmla="*/ 466725 w 2495550"/>
              <a:gd name="connsiteY56" fmla="*/ 828675 h 942975"/>
              <a:gd name="connsiteX57" fmla="*/ 358775 w 2495550"/>
              <a:gd name="connsiteY57" fmla="*/ 828675 h 942975"/>
              <a:gd name="connsiteX58" fmla="*/ 349250 w 2495550"/>
              <a:gd name="connsiteY58" fmla="*/ 879475 h 942975"/>
              <a:gd name="connsiteX59" fmla="*/ 200025 w 2495550"/>
              <a:gd name="connsiteY59" fmla="*/ 879475 h 942975"/>
              <a:gd name="connsiteX60" fmla="*/ 200025 w 2495550"/>
              <a:gd name="connsiteY60" fmla="*/ 879475 h 942975"/>
              <a:gd name="connsiteX61" fmla="*/ 180975 w 2495550"/>
              <a:gd name="connsiteY61" fmla="*/ 901700 h 942975"/>
              <a:gd name="connsiteX62" fmla="*/ 139700 w 2495550"/>
              <a:gd name="connsiteY62" fmla="*/ 901700 h 942975"/>
              <a:gd name="connsiteX63" fmla="*/ 139700 w 2495550"/>
              <a:gd name="connsiteY63" fmla="*/ 933450 h 942975"/>
              <a:gd name="connsiteX64" fmla="*/ 63500 w 2495550"/>
              <a:gd name="connsiteY64" fmla="*/ 942975 h 942975"/>
              <a:gd name="connsiteX65" fmla="*/ 0 w 2495550"/>
              <a:gd name="connsiteY65" fmla="*/ 936625 h 942975"/>
              <a:gd name="connsiteX0" fmla="*/ 2495550 w 2495550"/>
              <a:gd name="connsiteY0" fmla="*/ 0 h 936625"/>
              <a:gd name="connsiteX1" fmla="*/ 2495550 w 2495550"/>
              <a:gd name="connsiteY1" fmla="*/ 57150 h 936625"/>
              <a:gd name="connsiteX2" fmla="*/ 2447925 w 2495550"/>
              <a:gd name="connsiteY2" fmla="*/ 57150 h 936625"/>
              <a:gd name="connsiteX3" fmla="*/ 2447925 w 2495550"/>
              <a:gd name="connsiteY3" fmla="*/ 104775 h 936625"/>
              <a:gd name="connsiteX4" fmla="*/ 2317750 w 2495550"/>
              <a:gd name="connsiteY4" fmla="*/ 104775 h 936625"/>
              <a:gd name="connsiteX5" fmla="*/ 2317750 w 2495550"/>
              <a:gd name="connsiteY5" fmla="*/ 149225 h 936625"/>
              <a:gd name="connsiteX6" fmla="*/ 2317750 w 2495550"/>
              <a:gd name="connsiteY6" fmla="*/ 149225 h 936625"/>
              <a:gd name="connsiteX7" fmla="*/ 2317750 w 2495550"/>
              <a:gd name="connsiteY7" fmla="*/ 149225 h 936625"/>
              <a:gd name="connsiteX8" fmla="*/ 2317750 w 2495550"/>
              <a:gd name="connsiteY8" fmla="*/ 149225 h 936625"/>
              <a:gd name="connsiteX9" fmla="*/ 2292350 w 2495550"/>
              <a:gd name="connsiteY9" fmla="*/ 174625 h 936625"/>
              <a:gd name="connsiteX10" fmla="*/ 2136775 w 2495550"/>
              <a:gd name="connsiteY10" fmla="*/ 174625 h 936625"/>
              <a:gd name="connsiteX11" fmla="*/ 2136775 w 2495550"/>
              <a:gd name="connsiteY11" fmla="*/ 225425 h 936625"/>
              <a:gd name="connsiteX12" fmla="*/ 1819275 w 2495550"/>
              <a:gd name="connsiteY12" fmla="*/ 225425 h 936625"/>
              <a:gd name="connsiteX13" fmla="*/ 1819275 w 2495550"/>
              <a:gd name="connsiteY13" fmla="*/ 257175 h 936625"/>
              <a:gd name="connsiteX14" fmla="*/ 1682750 w 2495550"/>
              <a:gd name="connsiteY14" fmla="*/ 257175 h 936625"/>
              <a:gd name="connsiteX15" fmla="*/ 1682750 w 2495550"/>
              <a:gd name="connsiteY15" fmla="*/ 292100 h 936625"/>
              <a:gd name="connsiteX16" fmla="*/ 1647825 w 2495550"/>
              <a:gd name="connsiteY16" fmla="*/ 292100 h 936625"/>
              <a:gd name="connsiteX17" fmla="*/ 1647825 w 2495550"/>
              <a:gd name="connsiteY17" fmla="*/ 330200 h 936625"/>
              <a:gd name="connsiteX18" fmla="*/ 1600200 w 2495550"/>
              <a:gd name="connsiteY18" fmla="*/ 330200 h 936625"/>
              <a:gd name="connsiteX19" fmla="*/ 1600200 w 2495550"/>
              <a:gd name="connsiteY19" fmla="*/ 361950 h 936625"/>
              <a:gd name="connsiteX20" fmla="*/ 1390650 w 2495550"/>
              <a:gd name="connsiteY20" fmla="*/ 361950 h 936625"/>
              <a:gd name="connsiteX21" fmla="*/ 1390650 w 2495550"/>
              <a:gd name="connsiteY21" fmla="*/ 361950 h 936625"/>
              <a:gd name="connsiteX22" fmla="*/ 1390650 w 2495550"/>
              <a:gd name="connsiteY22" fmla="*/ 361950 h 936625"/>
              <a:gd name="connsiteX23" fmla="*/ 1371600 w 2495550"/>
              <a:gd name="connsiteY23" fmla="*/ 384175 h 936625"/>
              <a:gd name="connsiteX24" fmla="*/ 1336675 w 2495550"/>
              <a:gd name="connsiteY24" fmla="*/ 384175 h 936625"/>
              <a:gd name="connsiteX25" fmla="*/ 1336675 w 2495550"/>
              <a:gd name="connsiteY25" fmla="*/ 412750 h 936625"/>
              <a:gd name="connsiteX26" fmla="*/ 1146175 w 2495550"/>
              <a:gd name="connsiteY26" fmla="*/ 412750 h 936625"/>
              <a:gd name="connsiteX27" fmla="*/ 1146175 w 2495550"/>
              <a:gd name="connsiteY27" fmla="*/ 412750 h 936625"/>
              <a:gd name="connsiteX28" fmla="*/ 1098550 w 2495550"/>
              <a:gd name="connsiteY28" fmla="*/ 431800 h 936625"/>
              <a:gd name="connsiteX29" fmla="*/ 1098550 w 2495550"/>
              <a:gd name="connsiteY29" fmla="*/ 431800 h 936625"/>
              <a:gd name="connsiteX30" fmla="*/ 1082675 w 2495550"/>
              <a:gd name="connsiteY30" fmla="*/ 482600 h 936625"/>
              <a:gd name="connsiteX31" fmla="*/ 1054100 w 2495550"/>
              <a:gd name="connsiteY31" fmla="*/ 476250 h 936625"/>
              <a:gd name="connsiteX32" fmla="*/ 1054100 w 2495550"/>
              <a:gd name="connsiteY32" fmla="*/ 504825 h 936625"/>
              <a:gd name="connsiteX33" fmla="*/ 1054100 w 2495550"/>
              <a:gd name="connsiteY33" fmla="*/ 504825 h 936625"/>
              <a:gd name="connsiteX34" fmla="*/ 1025525 w 2495550"/>
              <a:gd name="connsiteY34" fmla="*/ 504825 h 936625"/>
              <a:gd name="connsiteX35" fmla="*/ 1025525 w 2495550"/>
              <a:gd name="connsiteY35" fmla="*/ 504825 h 936625"/>
              <a:gd name="connsiteX36" fmla="*/ 1025525 w 2495550"/>
              <a:gd name="connsiteY36" fmla="*/ 504825 h 936625"/>
              <a:gd name="connsiteX37" fmla="*/ 1025525 w 2495550"/>
              <a:gd name="connsiteY37" fmla="*/ 504825 h 936625"/>
              <a:gd name="connsiteX38" fmla="*/ 1009650 w 2495550"/>
              <a:gd name="connsiteY38" fmla="*/ 527050 h 936625"/>
              <a:gd name="connsiteX39" fmla="*/ 869950 w 2495550"/>
              <a:gd name="connsiteY39" fmla="*/ 527050 h 936625"/>
              <a:gd name="connsiteX40" fmla="*/ 854075 w 2495550"/>
              <a:gd name="connsiteY40" fmla="*/ 552450 h 936625"/>
              <a:gd name="connsiteX41" fmla="*/ 806450 w 2495550"/>
              <a:gd name="connsiteY41" fmla="*/ 552450 h 936625"/>
              <a:gd name="connsiteX42" fmla="*/ 806450 w 2495550"/>
              <a:gd name="connsiteY42" fmla="*/ 600075 h 936625"/>
              <a:gd name="connsiteX43" fmla="*/ 742950 w 2495550"/>
              <a:gd name="connsiteY43" fmla="*/ 600075 h 936625"/>
              <a:gd name="connsiteX44" fmla="*/ 742950 w 2495550"/>
              <a:gd name="connsiteY44" fmla="*/ 600075 h 936625"/>
              <a:gd name="connsiteX45" fmla="*/ 711200 w 2495550"/>
              <a:gd name="connsiteY45" fmla="*/ 638175 h 936625"/>
              <a:gd name="connsiteX46" fmla="*/ 685800 w 2495550"/>
              <a:gd name="connsiteY46" fmla="*/ 663575 h 936625"/>
              <a:gd name="connsiteX47" fmla="*/ 682625 w 2495550"/>
              <a:gd name="connsiteY47" fmla="*/ 692150 h 936625"/>
              <a:gd name="connsiteX48" fmla="*/ 619125 w 2495550"/>
              <a:gd name="connsiteY48" fmla="*/ 692150 h 936625"/>
              <a:gd name="connsiteX49" fmla="*/ 619125 w 2495550"/>
              <a:gd name="connsiteY49" fmla="*/ 692150 h 936625"/>
              <a:gd name="connsiteX50" fmla="*/ 590550 w 2495550"/>
              <a:gd name="connsiteY50" fmla="*/ 730250 h 936625"/>
              <a:gd name="connsiteX51" fmla="*/ 577850 w 2495550"/>
              <a:gd name="connsiteY51" fmla="*/ 762000 h 936625"/>
              <a:gd name="connsiteX52" fmla="*/ 517525 w 2495550"/>
              <a:gd name="connsiteY52" fmla="*/ 762000 h 936625"/>
              <a:gd name="connsiteX53" fmla="*/ 517525 w 2495550"/>
              <a:gd name="connsiteY53" fmla="*/ 762000 h 936625"/>
              <a:gd name="connsiteX54" fmla="*/ 501650 w 2495550"/>
              <a:gd name="connsiteY54" fmla="*/ 784225 h 936625"/>
              <a:gd name="connsiteX55" fmla="*/ 463550 w 2495550"/>
              <a:gd name="connsiteY55" fmla="*/ 784225 h 936625"/>
              <a:gd name="connsiteX56" fmla="*/ 466725 w 2495550"/>
              <a:gd name="connsiteY56" fmla="*/ 828675 h 936625"/>
              <a:gd name="connsiteX57" fmla="*/ 358775 w 2495550"/>
              <a:gd name="connsiteY57" fmla="*/ 828675 h 936625"/>
              <a:gd name="connsiteX58" fmla="*/ 349250 w 2495550"/>
              <a:gd name="connsiteY58" fmla="*/ 879475 h 936625"/>
              <a:gd name="connsiteX59" fmla="*/ 200025 w 2495550"/>
              <a:gd name="connsiteY59" fmla="*/ 879475 h 936625"/>
              <a:gd name="connsiteX60" fmla="*/ 200025 w 2495550"/>
              <a:gd name="connsiteY60" fmla="*/ 879475 h 936625"/>
              <a:gd name="connsiteX61" fmla="*/ 180975 w 2495550"/>
              <a:gd name="connsiteY61" fmla="*/ 901700 h 936625"/>
              <a:gd name="connsiteX62" fmla="*/ 139700 w 2495550"/>
              <a:gd name="connsiteY62" fmla="*/ 901700 h 936625"/>
              <a:gd name="connsiteX63" fmla="*/ 139700 w 2495550"/>
              <a:gd name="connsiteY63" fmla="*/ 933450 h 936625"/>
              <a:gd name="connsiteX64" fmla="*/ 63500 w 2495550"/>
              <a:gd name="connsiteY64" fmla="*/ 933450 h 936625"/>
              <a:gd name="connsiteX65" fmla="*/ 0 w 2495550"/>
              <a:gd name="connsiteY65" fmla="*/ 936625 h 93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495550" h="936625">
                <a:moveTo>
                  <a:pt x="2495550" y="0"/>
                </a:moveTo>
                <a:lnTo>
                  <a:pt x="2495550" y="57150"/>
                </a:lnTo>
                <a:lnTo>
                  <a:pt x="2447925" y="57150"/>
                </a:lnTo>
                <a:lnTo>
                  <a:pt x="2447925" y="104775"/>
                </a:lnTo>
                <a:lnTo>
                  <a:pt x="2317750" y="104775"/>
                </a:lnTo>
                <a:lnTo>
                  <a:pt x="2317750" y="149225"/>
                </a:lnTo>
                <a:lnTo>
                  <a:pt x="2317750" y="149225"/>
                </a:lnTo>
                <a:lnTo>
                  <a:pt x="2317750" y="149225"/>
                </a:lnTo>
                <a:lnTo>
                  <a:pt x="2317750" y="149225"/>
                </a:lnTo>
                <a:lnTo>
                  <a:pt x="2292350" y="174625"/>
                </a:lnTo>
                <a:lnTo>
                  <a:pt x="2136775" y="174625"/>
                </a:lnTo>
                <a:lnTo>
                  <a:pt x="2136775" y="225425"/>
                </a:lnTo>
                <a:lnTo>
                  <a:pt x="1819275" y="225425"/>
                </a:lnTo>
                <a:lnTo>
                  <a:pt x="1819275" y="257175"/>
                </a:lnTo>
                <a:lnTo>
                  <a:pt x="1682750" y="257175"/>
                </a:lnTo>
                <a:lnTo>
                  <a:pt x="1682750" y="292100"/>
                </a:lnTo>
                <a:lnTo>
                  <a:pt x="1647825" y="292100"/>
                </a:lnTo>
                <a:lnTo>
                  <a:pt x="1647825" y="330200"/>
                </a:lnTo>
                <a:lnTo>
                  <a:pt x="1600200" y="330200"/>
                </a:lnTo>
                <a:lnTo>
                  <a:pt x="1600200" y="361950"/>
                </a:lnTo>
                <a:lnTo>
                  <a:pt x="1390650" y="361950"/>
                </a:lnTo>
                <a:lnTo>
                  <a:pt x="1390650" y="361950"/>
                </a:lnTo>
                <a:lnTo>
                  <a:pt x="1390650" y="361950"/>
                </a:lnTo>
                <a:lnTo>
                  <a:pt x="1371600" y="384175"/>
                </a:lnTo>
                <a:lnTo>
                  <a:pt x="1336675" y="384175"/>
                </a:lnTo>
                <a:lnTo>
                  <a:pt x="1336675" y="412750"/>
                </a:lnTo>
                <a:lnTo>
                  <a:pt x="1146175" y="412750"/>
                </a:lnTo>
                <a:lnTo>
                  <a:pt x="1146175" y="412750"/>
                </a:lnTo>
                <a:lnTo>
                  <a:pt x="1098550" y="431800"/>
                </a:lnTo>
                <a:lnTo>
                  <a:pt x="1098550" y="431800"/>
                </a:lnTo>
                <a:lnTo>
                  <a:pt x="1082675" y="482600"/>
                </a:lnTo>
                <a:lnTo>
                  <a:pt x="1054100" y="476250"/>
                </a:lnTo>
                <a:lnTo>
                  <a:pt x="1054100" y="504825"/>
                </a:lnTo>
                <a:lnTo>
                  <a:pt x="1054100" y="504825"/>
                </a:lnTo>
                <a:lnTo>
                  <a:pt x="1025525" y="504825"/>
                </a:lnTo>
                <a:lnTo>
                  <a:pt x="1025525" y="504825"/>
                </a:lnTo>
                <a:lnTo>
                  <a:pt x="1025525" y="504825"/>
                </a:lnTo>
                <a:lnTo>
                  <a:pt x="1025525" y="504825"/>
                </a:lnTo>
                <a:lnTo>
                  <a:pt x="1009650" y="527050"/>
                </a:lnTo>
                <a:lnTo>
                  <a:pt x="869950" y="527050"/>
                </a:lnTo>
                <a:lnTo>
                  <a:pt x="854075" y="552450"/>
                </a:lnTo>
                <a:lnTo>
                  <a:pt x="806450" y="552450"/>
                </a:lnTo>
                <a:lnTo>
                  <a:pt x="806450" y="600075"/>
                </a:lnTo>
                <a:lnTo>
                  <a:pt x="742950" y="600075"/>
                </a:lnTo>
                <a:lnTo>
                  <a:pt x="742950" y="600075"/>
                </a:lnTo>
                <a:lnTo>
                  <a:pt x="711200" y="638175"/>
                </a:lnTo>
                <a:lnTo>
                  <a:pt x="685800" y="663575"/>
                </a:lnTo>
                <a:lnTo>
                  <a:pt x="682625" y="692150"/>
                </a:lnTo>
                <a:lnTo>
                  <a:pt x="619125" y="692150"/>
                </a:lnTo>
                <a:lnTo>
                  <a:pt x="619125" y="692150"/>
                </a:lnTo>
                <a:lnTo>
                  <a:pt x="590550" y="730250"/>
                </a:lnTo>
                <a:lnTo>
                  <a:pt x="577850" y="762000"/>
                </a:lnTo>
                <a:lnTo>
                  <a:pt x="517525" y="762000"/>
                </a:lnTo>
                <a:lnTo>
                  <a:pt x="517525" y="762000"/>
                </a:lnTo>
                <a:lnTo>
                  <a:pt x="501650" y="784225"/>
                </a:lnTo>
                <a:lnTo>
                  <a:pt x="463550" y="784225"/>
                </a:lnTo>
                <a:lnTo>
                  <a:pt x="466725" y="828675"/>
                </a:lnTo>
                <a:lnTo>
                  <a:pt x="358775" y="828675"/>
                </a:lnTo>
                <a:lnTo>
                  <a:pt x="349250" y="879475"/>
                </a:lnTo>
                <a:lnTo>
                  <a:pt x="200025" y="879475"/>
                </a:lnTo>
                <a:lnTo>
                  <a:pt x="200025" y="879475"/>
                </a:lnTo>
                <a:lnTo>
                  <a:pt x="180975" y="901700"/>
                </a:lnTo>
                <a:lnTo>
                  <a:pt x="139700" y="901700"/>
                </a:lnTo>
                <a:lnTo>
                  <a:pt x="139700" y="933450"/>
                </a:lnTo>
                <a:lnTo>
                  <a:pt x="63500" y="933450"/>
                </a:lnTo>
                <a:lnTo>
                  <a:pt x="0" y="936625"/>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25" name="Tableau 24">
            <a:extLst>
              <a:ext uri="{FF2B5EF4-FFF2-40B4-BE49-F238E27FC236}">
                <a16:creationId xmlns:a16="http://schemas.microsoft.com/office/drawing/2014/main" id="{EC358112-9CC2-1A46-B935-BC899B630B34}"/>
              </a:ext>
            </a:extLst>
          </p:cNvPr>
          <p:cNvGraphicFramePr>
            <a:graphicFrameLocks noGrp="1"/>
          </p:cNvGraphicFramePr>
          <p:nvPr>
            <p:extLst/>
          </p:nvPr>
        </p:nvGraphicFramePr>
        <p:xfrm>
          <a:off x="6494137" y="1684043"/>
          <a:ext cx="1694188" cy="577724"/>
        </p:xfrm>
        <a:graphic>
          <a:graphicData uri="http://schemas.openxmlformats.org/drawingml/2006/table">
            <a:tbl>
              <a:tblPr firstRow="1" bandRow="1">
                <a:tableStyleId>{5C22544A-7EE6-4342-B048-85BDC9FD1C3A}</a:tableStyleId>
              </a:tblPr>
              <a:tblGrid>
                <a:gridCol w="852937">
                  <a:extLst>
                    <a:ext uri="{9D8B030D-6E8A-4147-A177-3AD203B41FA5}">
                      <a16:colId xmlns:a16="http://schemas.microsoft.com/office/drawing/2014/main" val="20002"/>
                    </a:ext>
                  </a:extLst>
                </a:gridCol>
                <a:gridCol w="841251">
                  <a:extLst>
                    <a:ext uri="{9D8B030D-6E8A-4147-A177-3AD203B41FA5}">
                      <a16:colId xmlns:a16="http://schemas.microsoft.com/office/drawing/2014/main" val="20003"/>
                    </a:ext>
                  </a:extLst>
                </a:gridCol>
              </a:tblGrid>
              <a:tr h="0">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APBI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WBI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0">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37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28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gridSpan="2">
                  <a:txBody>
                    <a:bodyPr/>
                    <a:lstStyle/>
                    <a:p>
                      <a:pPr marL="0" marR="0" indent="0" algn="ctr" defTabSz="914346" rtl="0" eaLnBrk="1" fontAlgn="auto" latinLnBrk="0" hangingPunct="1">
                        <a:lnSpc>
                          <a:spcPct val="100000"/>
                        </a:lnSpc>
                        <a:spcBef>
                          <a:spcPts val="0"/>
                        </a:spcBef>
                        <a:spcAft>
                          <a:spcPts val="0"/>
                        </a:spcAft>
                        <a:buClrTx/>
                        <a:buSzTx/>
                        <a:buFontTx/>
                        <a:buNone/>
                        <a:tabLst/>
                        <a:defRPr/>
                      </a:pPr>
                      <a:r>
                        <a:rPr lang="fr-FR" sz="900" b="1" dirty="0">
                          <a:solidFill>
                            <a:srgbClr val="6C6C6C"/>
                          </a:solidFill>
                        </a:rPr>
                        <a:t>HR = 1,27 (90%CI : 0,84-1,91)</a:t>
                      </a:r>
                    </a:p>
                  </a:txBody>
                  <a:tcPr anchor="b">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extLst>
                  <a:ext uri="{0D108BD9-81ED-4DB2-BD59-A6C34878D82A}">
                    <a16:rowId xmlns:a16="http://schemas.microsoft.com/office/drawing/2014/main" val="10003"/>
                  </a:ext>
                </a:extLst>
              </a:tr>
            </a:tbl>
          </a:graphicData>
        </a:graphic>
      </p:graphicFrame>
      <p:sp>
        <p:nvSpPr>
          <p:cNvPr id="28" name="Rectangle à coins arrondis 61">
            <a:extLst>
              <a:ext uri="{FF2B5EF4-FFF2-40B4-BE49-F238E27FC236}">
                <a16:creationId xmlns:a16="http://schemas.microsoft.com/office/drawing/2014/main" id="{996A679A-9D8F-FF46-A49A-8F1E671FEE4D}"/>
              </a:ext>
            </a:extLst>
          </p:cNvPr>
          <p:cNvSpPr/>
          <p:nvPr/>
        </p:nvSpPr>
        <p:spPr>
          <a:xfrm>
            <a:off x="877564" y="2429203"/>
            <a:ext cx="1420900" cy="252000"/>
          </a:xfrm>
          <a:prstGeom prst="roundRect">
            <a:avLst>
              <a:gd name="adj" fmla="val 0"/>
            </a:avLst>
          </a:prstGeom>
          <a:solidFill>
            <a:schemeClr val="accent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1070 APBI</a:t>
            </a:r>
            <a:endParaRPr lang="en-US" altLang="zh-CN" sz="800" dirty="0">
              <a:solidFill>
                <a:prstClr val="white"/>
              </a:solidFill>
              <a:latin typeface="Arial" panose="020B0604020202020204" pitchFamily="34" charset="0"/>
              <a:cs typeface="Arial" panose="020B0604020202020204" pitchFamily="34" charset="0"/>
            </a:endParaRPr>
          </a:p>
        </p:txBody>
      </p:sp>
      <p:sp>
        <p:nvSpPr>
          <p:cNvPr id="29" name="Parenthèse ouvrante 28">
            <a:extLst>
              <a:ext uri="{FF2B5EF4-FFF2-40B4-BE49-F238E27FC236}">
                <a16:creationId xmlns:a16="http://schemas.microsoft.com/office/drawing/2014/main" id="{F7768A0C-B2C0-0E45-B2B9-1B1C6FAC0B5C}"/>
              </a:ext>
            </a:extLst>
          </p:cNvPr>
          <p:cNvSpPr/>
          <p:nvPr/>
        </p:nvSpPr>
        <p:spPr>
          <a:xfrm rot="5400000">
            <a:off x="2705870" y="1158955"/>
            <a:ext cx="191536" cy="2371940"/>
          </a:xfrm>
          <a:prstGeom prst="leftBracket">
            <a:avLst>
              <a:gd name="adj" fmla="val 0"/>
            </a:avLst>
          </a:prstGeom>
          <a:ln w="12700">
            <a:solidFill>
              <a:schemeClr val="bg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fr-FR" sz="1350">
              <a:solidFill>
                <a:prstClr val="black"/>
              </a:solidFill>
            </a:endParaRPr>
          </a:p>
        </p:txBody>
      </p:sp>
      <p:sp>
        <p:nvSpPr>
          <p:cNvPr id="31" name="Rectangle à coins arrondis 61">
            <a:extLst>
              <a:ext uri="{FF2B5EF4-FFF2-40B4-BE49-F238E27FC236}">
                <a16:creationId xmlns:a16="http://schemas.microsoft.com/office/drawing/2014/main" id="{35FB3BDC-6400-B54E-A98F-050D85DC5535}"/>
              </a:ext>
            </a:extLst>
          </p:cNvPr>
          <p:cNvSpPr/>
          <p:nvPr/>
        </p:nvSpPr>
        <p:spPr>
          <a:xfrm>
            <a:off x="3290754" y="2424172"/>
            <a:ext cx="1420900" cy="252000"/>
          </a:xfrm>
          <a:prstGeom prst="roundRect">
            <a:avLst>
              <a:gd name="adj" fmla="val 0"/>
            </a:avLst>
          </a:prstGeom>
          <a:solidFill>
            <a:schemeClr val="accent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1065 WBI</a:t>
            </a:r>
            <a:endParaRPr lang="en-US" altLang="zh-CN" sz="800" dirty="0">
              <a:solidFill>
                <a:prstClr val="white"/>
              </a:solidFill>
              <a:latin typeface="Arial" panose="020B0604020202020204" pitchFamily="34" charset="0"/>
              <a:cs typeface="Arial" panose="020B0604020202020204" pitchFamily="34" charset="0"/>
            </a:endParaRPr>
          </a:p>
        </p:txBody>
      </p:sp>
      <p:sp>
        <p:nvSpPr>
          <p:cNvPr id="32" name="Rectangle à coins arrondis 61">
            <a:extLst>
              <a:ext uri="{FF2B5EF4-FFF2-40B4-BE49-F238E27FC236}">
                <a16:creationId xmlns:a16="http://schemas.microsoft.com/office/drawing/2014/main" id="{0EFD1E59-6F5C-114C-835B-1B61796CC7C0}"/>
              </a:ext>
            </a:extLst>
          </p:cNvPr>
          <p:cNvSpPr/>
          <p:nvPr/>
        </p:nvSpPr>
        <p:spPr>
          <a:xfrm>
            <a:off x="1177054" y="1844502"/>
            <a:ext cx="3326194" cy="319668"/>
          </a:xfrm>
          <a:prstGeom prst="roundRect">
            <a:avLst>
              <a:gd name="adj" fmla="val 0"/>
            </a:avLst>
          </a:prstGeom>
          <a:solidFill>
            <a:schemeClr val="bg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2135 women randomized Feb ‘06 – Jul ‘11</a:t>
            </a:r>
            <a:endParaRPr lang="en-US" altLang="zh-CN" sz="800" dirty="0">
              <a:solidFill>
                <a:prstClr val="white"/>
              </a:solidFill>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6BAF3666-F93D-604A-8C09-61AFB9AF07CE}"/>
              </a:ext>
            </a:extLst>
          </p:cNvPr>
          <p:cNvSpPr/>
          <p:nvPr/>
        </p:nvSpPr>
        <p:spPr>
          <a:xfrm>
            <a:off x="683568" y="1518616"/>
            <a:ext cx="4376570" cy="2520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4" name="Titre 4">
            <a:extLst>
              <a:ext uri="{FF2B5EF4-FFF2-40B4-BE49-F238E27FC236}">
                <a16:creationId xmlns:a16="http://schemas.microsoft.com/office/drawing/2014/main" id="{CCD8A29B-EFFE-444D-ABC4-29C107C6AD18}"/>
              </a:ext>
            </a:extLst>
          </p:cNvPr>
          <p:cNvSpPr txBox="1">
            <a:spLocks/>
          </p:cNvSpPr>
          <p:nvPr/>
        </p:nvSpPr>
        <p:spPr>
          <a:xfrm>
            <a:off x="928038" y="1278194"/>
            <a:ext cx="1178079"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dirty="0">
                <a:solidFill>
                  <a:srgbClr val="1F497D"/>
                </a:solidFill>
              </a:rPr>
              <a:t>Résultats</a:t>
            </a:r>
          </a:p>
        </p:txBody>
      </p:sp>
      <p:sp>
        <p:nvSpPr>
          <p:cNvPr id="35" name="Freeform 5">
            <a:extLst>
              <a:ext uri="{FF2B5EF4-FFF2-40B4-BE49-F238E27FC236}">
                <a16:creationId xmlns:a16="http://schemas.microsoft.com/office/drawing/2014/main" id="{6819931F-557C-024B-AC1E-4FF587B89EB2}"/>
              </a:ext>
            </a:extLst>
          </p:cNvPr>
          <p:cNvSpPr/>
          <p:nvPr/>
        </p:nvSpPr>
        <p:spPr>
          <a:xfrm>
            <a:off x="916506" y="2715700"/>
            <a:ext cx="1379807" cy="584391"/>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1044 as allocated</a:t>
            </a:r>
          </a:p>
          <a:p>
            <a:pPr marL="171450" indent="-171450" defTabSz="600075">
              <a:buFont typeface="Arial" panose="020B0604020202020204" pitchFamily="34" charset="0"/>
              <a:buChar char="•"/>
              <a:defRPr/>
            </a:pPr>
            <a:r>
              <a:rPr lang="en-US" sz="1000" dirty="0">
                <a:solidFill>
                  <a:srgbClr val="595959"/>
                </a:solidFill>
                <a:latin typeface="Arial" panose="020B0604020202020204" pitchFamily="34" charset="0"/>
                <a:cs typeface="Arial" panose="020B0604020202020204" pitchFamily="34" charset="0"/>
              </a:rPr>
              <a:t>16 got WBI</a:t>
            </a:r>
          </a:p>
          <a:p>
            <a:pPr marL="171450" indent="-171450" defTabSz="600075">
              <a:buFont typeface="Arial" panose="020B0604020202020204" pitchFamily="34" charset="0"/>
              <a:buChar char="•"/>
              <a:defRPr/>
            </a:pPr>
            <a:r>
              <a:rPr lang="en-US" sz="1000" dirty="0">
                <a:solidFill>
                  <a:srgbClr val="595959"/>
                </a:solidFill>
                <a:latin typeface="Arial" panose="020B0604020202020204" pitchFamily="34" charset="0"/>
                <a:cs typeface="Arial" panose="020B0604020202020204" pitchFamily="34" charset="0"/>
              </a:rPr>
              <a:t>6 withdrew</a:t>
            </a:r>
          </a:p>
          <a:p>
            <a:pPr marL="171450" indent="-171450" defTabSz="600075">
              <a:buFont typeface="Arial" panose="020B0604020202020204" pitchFamily="34" charset="0"/>
              <a:buChar char="•"/>
              <a:defRPr/>
            </a:pPr>
            <a:r>
              <a:rPr lang="en-US" sz="1000" dirty="0">
                <a:solidFill>
                  <a:srgbClr val="595959"/>
                </a:solidFill>
                <a:latin typeface="Arial" panose="020B0604020202020204" pitchFamily="34" charset="0"/>
                <a:cs typeface="Arial" panose="020B0604020202020204" pitchFamily="34" charset="0"/>
              </a:rPr>
              <a:t>4 no RT</a:t>
            </a:r>
          </a:p>
        </p:txBody>
      </p:sp>
      <p:sp>
        <p:nvSpPr>
          <p:cNvPr id="36" name="Freeform 5">
            <a:extLst>
              <a:ext uri="{FF2B5EF4-FFF2-40B4-BE49-F238E27FC236}">
                <a16:creationId xmlns:a16="http://schemas.microsoft.com/office/drawing/2014/main" id="{9B248387-358A-884C-BCC9-D8172042C47F}"/>
              </a:ext>
            </a:extLst>
          </p:cNvPr>
          <p:cNvSpPr/>
          <p:nvPr/>
        </p:nvSpPr>
        <p:spPr>
          <a:xfrm>
            <a:off x="916506" y="3398028"/>
            <a:ext cx="1379807" cy="197696"/>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23 incomplete FUP</a:t>
            </a:r>
            <a:endParaRPr lang="en-US" sz="1000" dirty="0">
              <a:solidFill>
                <a:srgbClr val="595959"/>
              </a:solidFill>
              <a:latin typeface="Arial" panose="020B0604020202020204" pitchFamily="34" charset="0"/>
              <a:cs typeface="Arial" panose="020B0604020202020204" pitchFamily="34" charset="0"/>
            </a:endParaRPr>
          </a:p>
        </p:txBody>
      </p:sp>
      <p:sp>
        <p:nvSpPr>
          <p:cNvPr id="37" name="Freeform 5">
            <a:extLst>
              <a:ext uri="{FF2B5EF4-FFF2-40B4-BE49-F238E27FC236}">
                <a16:creationId xmlns:a16="http://schemas.microsoft.com/office/drawing/2014/main" id="{1A4A9873-8CE0-6045-9012-65513BA12F6C}"/>
              </a:ext>
            </a:extLst>
          </p:cNvPr>
          <p:cNvSpPr/>
          <p:nvPr/>
        </p:nvSpPr>
        <p:spPr>
          <a:xfrm>
            <a:off x="813378" y="3676830"/>
            <a:ext cx="1682315" cy="197696"/>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1070 in efficacy analysis</a:t>
            </a:r>
            <a:endParaRPr lang="en-US" sz="1000" dirty="0">
              <a:solidFill>
                <a:srgbClr val="595959"/>
              </a:solidFill>
              <a:latin typeface="Arial" panose="020B0604020202020204" pitchFamily="34" charset="0"/>
              <a:cs typeface="Arial" panose="020B0604020202020204" pitchFamily="34" charset="0"/>
            </a:endParaRPr>
          </a:p>
        </p:txBody>
      </p:sp>
      <p:sp>
        <p:nvSpPr>
          <p:cNvPr id="38" name="Freeform 5">
            <a:extLst>
              <a:ext uri="{FF2B5EF4-FFF2-40B4-BE49-F238E27FC236}">
                <a16:creationId xmlns:a16="http://schemas.microsoft.com/office/drawing/2014/main" id="{54DC65AF-EAF0-7A47-9EDE-6F28679ED434}"/>
              </a:ext>
            </a:extLst>
          </p:cNvPr>
          <p:cNvSpPr/>
          <p:nvPr/>
        </p:nvSpPr>
        <p:spPr>
          <a:xfrm>
            <a:off x="3308230" y="2715700"/>
            <a:ext cx="1379807" cy="584391"/>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1049 as allocated</a:t>
            </a:r>
          </a:p>
          <a:p>
            <a:pPr marL="171450" indent="-171450" defTabSz="600075">
              <a:buFont typeface="Arial" panose="020B0604020202020204" pitchFamily="34" charset="0"/>
              <a:buChar char="•"/>
              <a:defRPr/>
            </a:pPr>
            <a:r>
              <a:rPr lang="en-US" sz="1000" dirty="0">
                <a:solidFill>
                  <a:srgbClr val="595959"/>
                </a:solidFill>
                <a:latin typeface="Arial" panose="020B0604020202020204" pitchFamily="34" charset="0"/>
                <a:cs typeface="Arial" panose="020B0604020202020204" pitchFamily="34" charset="0"/>
              </a:rPr>
              <a:t>13 withdrew</a:t>
            </a:r>
          </a:p>
          <a:p>
            <a:pPr marL="171450" indent="-171450" defTabSz="600075">
              <a:buFont typeface="Arial" panose="020B0604020202020204" pitchFamily="34" charset="0"/>
              <a:buChar char="•"/>
              <a:defRPr/>
            </a:pPr>
            <a:r>
              <a:rPr lang="en-US" sz="1000" dirty="0">
                <a:solidFill>
                  <a:srgbClr val="595959"/>
                </a:solidFill>
                <a:latin typeface="Arial" panose="020B0604020202020204" pitchFamily="34" charset="0"/>
                <a:cs typeface="Arial" panose="020B0604020202020204" pitchFamily="34" charset="0"/>
              </a:rPr>
              <a:t>3 no RT</a:t>
            </a:r>
          </a:p>
        </p:txBody>
      </p:sp>
      <p:sp>
        <p:nvSpPr>
          <p:cNvPr id="39" name="Freeform 5">
            <a:extLst>
              <a:ext uri="{FF2B5EF4-FFF2-40B4-BE49-F238E27FC236}">
                <a16:creationId xmlns:a16="http://schemas.microsoft.com/office/drawing/2014/main" id="{E327E34D-688C-7C4A-B594-8C888F5A451C}"/>
              </a:ext>
            </a:extLst>
          </p:cNvPr>
          <p:cNvSpPr/>
          <p:nvPr/>
        </p:nvSpPr>
        <p:spPr>
          <a:xfrm>
            <a:off x="3308230" y="3398028"/>
            <a:ext cx="1379807" cy="197696"/>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55 incomplete FUP</a:t>
            </a:r>
            <a:endParaRPr lang="en-US" sz="1000" dirty="0">
              <a:solidFill>
                <a:srgbClr val="595959"/>
              </a:solidFill>
              <a:latin typeface="Arial" panose="020B0604020202020204" pitchFamily="34" charset="0"/>
              <a:cs typeface="Arial" panose="020B0604020202020204" pitchFamily="34" charset="0"/>
            </a:endParaRPr>
          </a:p>
        </p:txBody>
      </p:sp>
      <p:sp>
        <p:nvSpPr>
          <p:cNvPr id="40" name="Freeform 5">
            <a:extLst>
              <a:ext uri="{FF2B5EF4-FFF2-40B4-BE49-F238E27FC236}">
                <a16:creationId xmlns:a16="http://schemas.microsoft.com/office/drawing/2014/main" id="{EB3C18A2-C87C-F149-9DE3-7B56ED0A8666}"/>
              </a:ext>
            </a:extLst>
          </p:cNvPr>
          <p:cNvSpPr/>
          <p:nvPr/>
        </p:nvSpPr>
        <p:spPr>
          <a:xfrm>
            <a:off x="3205102" y="3676830"/>
            <a:ext cx="1682315" cy="197696"/>
          </a:xfrm>
          <a:prstGeom prst="rect">
            <a:avLst/>
          </a:prstGeom>
          <a:noFill/>
          <a:ln w="12700" cap="flat" cmpd="sng" algn="ctr">
            <a:solidFill>
              <a:srgbClr val="595959"/>
            </a:solidFill>
            <a:prstDash val="solid"/>
          </a:ln>
          <a:effectLst/>
        </p:spPr>
        <p:txBody>
          <a:bodyPr spcFirstLastPara="0" vert="horz" wrap="square" lIns="99245" tIns="99245" rIns="99245" bIns="99245" numCol="1" spcCol="1270" anchor="ctr" anchorCtr="0">
            <a:noAutofit/>
          </a:bodyPr>
          <a:lstStyle/>
          <a:p>
            <a:pPr defTabSz="600075">
              <a:defRPr/>
            </a:pPr>
            <a:r>
              <a:rPr lang="en-US" sz="1000" b="1" dirty="0">
                <a:solidFill>
                  <a:srgbClr val="595959"/>
                </a:solidFill>
                <a:latin typeface="Arial" panose="020B0604020202020204" pitchFamily="34" charset="0"/>
                <a:cs typeface="Arial" panose="020B0604020202020204" pitchFamily="34" charset="0"/>
              </a:rPr>
              <a:t>1065 in efficacy analysis</a:t>
            </a:r>
            <a:endParaRPr lang="en-US" sz="1000" dirty="0">
              <a:solidFill>
                <a:srgbClr val="595959"/>
              </a:solidFill>
              <a:latin typeface="Arial" panose="020B0604020202020204" pitchFamily="34" charset="0"/>
              <a:cs typeface="Arial" panose="020B0604020202020204" pitchFamily="34" charset="0"/>
            </a:endParaRPr>
          </a:p>
        </p:txBody>
      </p:sp>
      <p:sp>
        <p:nvSpPr>
          <p:cNvPr id="41" name="Rectangle à coins arrondis 61">
            <a:extLst>
              <a:ext uri="{FF2B5EF4-FFF2-40B4-BE49-F238E27FC236}">
                <a16:creationId xmlns:a16="http://schemas.microsoft.com/office/drawing/2014/main" id="{D0E7763B-A725-8B43-A863-4AD53A3E2273}"/>
              </a:ext>
            </a:extLst>
          </p:cNvPr>
          <p:cNvSpPr/>
          <p:nvPr/>
        </p:nvSpPr>
        <p:spPr>
          <a:xfrm>
            <a:off x="2373337" y="2944804"/>
            <a:ext cx="885502" cy="657794"/>
          </a:xfrm>
          <a:prstGeom prst="roundRect">
            <a:avLst>
              <a:gd name="adj" fmla="val 0"/>
            </a:avLst>
          </a:prstGeom>
          <a:solidFill>
            <a:schemeClr val="bg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Median</a:t>
            </a:r>
          </a:p>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FUP</a:t>
            </a:r>
          </a:p>
          <a:p>
            <a:pPr algn="ctr">
              <a:lnSpc>
                <a:spcPts val="1400"/>
              </a:lnSpc>
              <a:defRPr/>
            </a:pPr>
            <a:r>
              <a:rPr lang="en-US" altLang="zh-CN" sz="1200" b="1" dirty="0">
                <a:solidFill>
                  <a:prstClr val="white"/>
                </a:solidFill>
                <a:latin typeface="Arial" panose="020B0604020202020204" pitchFamily="34" charset="0"/>
                <a:cs typeface="Arial" panose="020B0604020202020204" pitchFamily="34" charset="0"/>
              </a:rPr>
              <a:t>8,6 years</a:t>
            </a:r>
            <a:endParaRPr lang="en-US" altLang="zh-CN" sz="800" dirty="0">
              <a:solidFill>
                <a:prstClr val="white"/>
              </a:solidFill>
              <a:latin typeface="Arial" panose="020B0604020202020204" pitchFamily="34" charset="0"/>
              <a:cs typeface="Arial" panose="020B0604020202020204" pitchFamily="34" charset="0"/>
            </a:endParaRPr>
          </a:p>
        </p:txBody>
      </p:sp>
      <p:cxnSp>
        <p:nvCxnSpPr>
          <p:cNvPr id="48" name="Connecteur droit 47">
            <a:extLst>
              <a:ext uri="{FF2B5EF4-FFF2-40B4-BE49-F238E27FC236}">
                <a16:creationId xmlns:a16="http://schemas.microsoft.com/office/drawing/2014/main" id="{1EFE0BEF-51C9-1F47-9B31-5490BB10AF85}"/>
              </a:ext>
            </a:extLst>
          </p:cNvPr>
          <p:cNvCxnSpPr/>
          <p:nvPr/>
        </p:nvCxnSpPr>
        <p:spPr>
          <a:xfrm>
            <a:off x="7478830" y="2387065"/>
            <a:ext cx="0" cy="1039529"/>
          </a:xfrm>
          <a:prstGeom prst="line">
            <a:avLst/>
          </a:prstGeom>
          <a:ln w="12700">
            <a:solidFill>
              <a:schemeClr val="bg2"/>
            </a:solidFill>
            <a:prstDash val="dash"/>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cxnSp>
        <p:nvCxnSpPr>
          <p:cNvPr id="49" name="Connecteur droit 48">
            <a:extLst>
              <a:ext uri="{FF2B5EF4-FFF2-40B4-BE49-F238E27FC236}">
                <a16:creationId xmlns:a16="http://schemas.microsoft.com/office/drawing/2014/main" id="{3898EB48-5B28-8B44-AF1E-68194E7EAD9C}"/>
              </a:ext>
            </a:extLst>
          </p:cNvPr>
          <p:cNvCxnSpPr/>
          <p:nvPr/>
        </p:nvCxnSpPr>
        <p:spPr>
          <a:xfrm>
            <a:off x="8316416" y="2387065"/>
            <a:ext cx="0" cy="1039529"/>
          </a:xfrm>
          <a:prstGeom prst="line">
            <a:avLst/>
          </a:prstGeom>
          <a:ln w="12700">
            <a:solidFill>
              <a:schemeClr val="bg2"/>
            </a:solidFill>
            <a:prstDash val="dash"/>
            <a:headEnd type="none" w="med" len="med"/>
            <a:tailEnd type="none" w="lg" len="lg"/>
          </a:ln>
          <a:effectLst/>
        </p:spPr>
        <p:style>
          <a:lnRef idx="2">
            <a:schemeClr val="accent1"/>
          </a:lnRef>
          <a:fillRef idx="0">
            <a:schemeClr val="accent1"/>
          </a:fillRef>
          <a:effectRef idx="1">
            <a:schemeClr val="accent1"/>
          </a:effectRef>
          <a:fontRef idx="minor">
            <a:schemeClr val="tx1"/>
          </a:fontRef>
        </p:style>
      </p:cxnSp>
      <p:sp>
        <p:nvSpPr>
          <p:cNvPr id="50" name="Rectangle 49">
            <a:extLst>
              <a:ext uri="{FF2B5EF4-FFF2-40B4-BE49-F238E27FC236}">
                <a16:creationId xmlns:a16="http://schemas.microsoft.com/office/drawing/2014/main" id="{D2058627-4ABA-CC49-BF5C-A9C1BF948966}"/>
              </a:ext>
            </a:extLst>
          </p:cNvPr>
          <p:cNvSpPr/>
          <p:nvPr/>
        </p:nvSpPr>
        <p:spPr>
          <a:xfrm>
            <a:off x="7262261" y="2613259"/>
            <a:ext cx="418699" cy="21175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1" name="Titre 4">
            <a:extLst>
              <a:ext uri="{FF2B5EF4-FFF2-40B4-BE49-F238E27FC236}">
                <a16:creationId xmlns:a16="http://schemas.microsoft.com/office/drawing/2014/main" id="{BC168832-8A40-C044-BF62-02771E115D4B}"/>
              </a:ext>
            </a:extLst>
          </p:cNvPr>
          <p:cNvSpPr txBox="1">
            <a:spLocks/>
          </p:cNvSpPr>
          <p:nvPr/>
        </p:nvSpPr>
        <p:spPr>
          <a:xfrm>
            <a:off x="7151765" y="2573995"/>
            <a:ext cx="665085" cy="299380"/>
          </a:xfrm>
          <a:prstGeom prst="rect">
            <a:avLst/>
          </a:prstGeom>
          <a:no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800"/>
              </a:lnSpc>
            </a:pPr>
            <a:r>
              <a:rPr lang="fr-FR" sz="1200" b="1" dirty="0">
                <a:solidFill>
                  <a:srgbClr val="1F497D"/>
                </a:solidFill>
              </a:rPr>
              <a:t>2,3%</a:t>
            </a:r>
          </a:p>
        </p:txBody>
      </p:sp>
      <p:sp>
        <p:nvSpPr>
          <p:cNvPr id="51" name="Rectangle 50">
            <a:extLst>
              <a:ext uri="{FF2B5EF4-FFF2-40B4-BE49-F238E27FC236}">
                <a16:creationId xmlns:a16="http://schemas.microsoft.com/office/drawing/2014/main" id="{0AEFDF03-7A6C-6B44-8B02-C040711F7722}"/>
              </a:ext>
            </a:extLst>
          </p:cNvPr>
          <p:cNvSpPr/>
          <p:nvPr/>
        </p:nvSpPr>
        <p:spPr>
          <a:xfrm>
            <a:off x="7262261" y="3111810"/>
            <a:ext cx="418699" cy="21175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2" name="Rectangle 51">
            <a:extLst>
              <a:ext uri="{FF2B5EF4-FFF2-40B4-BE49-F238E27FC236}">
                <a16:creationId xmlns:a16="http://schemas.microsoft.com/office/drawing/2014/main" id="{B6D91DD2-8715-264B-A9E0-B89D49614B64}"/>
              </a:ext>
            </a:extLst>
          </p:cNvPr>
          <p:cNvSpPr/>
          <p:nvPr/>
        </p:nvSpPr>
        <p:spPr>
          <a:xfrm>
            <a:off x="8100392" y="2787774"/>
            <a:ext cx="418699" cy="21175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3" name="Rectangle 52">
            <a:extLst>
              <a:ext uri="{FF2B5EF4-FFF2-40B4-BE49-F238E27FC236}">
                <a16:creationId xmlns:a16="http://schemas.microsoft.com/office/drawing/2014/main" id="{B8491603-6E9F-9346-9B0E-8D4C5EC9AC3D}"/>
              </a:ext>
            </a:extLst>
          </p:cNvPr>
          <p:cNvSpPr/>
          <p:nvPr/>
        </p:nvSpPr>
        <p:spPr>
          <a:xfrm>
            <a:off x="8100392" y="2430378"/>
            <a:ext cx="418699" cy="13710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2" name="Titre 4">
            <a:extLst>
              <a:ext uri="{FF2B5EF4-FFF2-40B4-BE49-F238E27FC236}">
                <a16:creationId xmlns:a16="http://schemas.microsoft.com/office/drawing/2014/main" id="{1BB55636-7E0C-124E-9413-0060DDC17350}"/>
              </a:ext>
            </a:extLst>
          </p:cNvPr>
          <p:cNvSpPr txBox="1">
            <a:spLocks/>
          </p:cNvSpPr>
          <p:nvPr/>
        </p:nvSpPr>
        <p:spPr>
          <a:xfrm>
            <a:off x="7974223" y="2344105"/>
            <a:ext cx="665085" cy="299380"/>
          </a:xfrm>
          <a:prstGeom prst="rect">
            <a:avLst/>
          </a:prstGeom>
          <a:no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800"/>
              </a:lnSpc>
            </a:pPr>
            <a:r>
              <a:rPr lang="fr-FR" sz="1200" b="1" dirty="0">
                <a:solidFill>
                  <a:srgbClr val="1F497D"/>
                </a:solidFill>
              </a:rPr>
              <a:t>3,0%</a:t>
            </a:r>
          </a:p>
        </p:txBody>
      </p:sp>
      <p:sp>
        <p:nvSpPr>
          <p:cNvPr id="23" name="Titre 4">
            <a:extLst>
              <a:ext uri="{FF2B5EF4-FFF2-40B4-BE49-F238E27FC236}">
                <a16:creationId xmlns:a16="http://schemas.microsoft.com/office/drawing/2014/main" id="{90CE7E80-DEC0-3142-9E9E-9BF75DCFAE68}"/>
              </a:ext>
            </a:extLst>
          </p:cNvPr>
          <p:cNvSpPr txBox="1">
            <a:spLocks/>
          </p:cNvSpPr>
          <p:nvPr/>
        </p:nvSpPr>
        <p:spPr>
          <a:xfrm>
            <a:off x="7151765" y="2999606"/>
            <a:ext cx="665085" cy="299380"/>
          </a:xfrm>
          <a:prstGeom prst="rect">
            <a:avLst/>
          </a:prstGeom>
          <a:no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800"/>
              </a:lnSpc>
            </a:pPr>
            <a:r>
              <a:rPr lang="fr-FR" sz="1200" b="1" dirty="0">
                <a:solidFill>
                  <a:srgbClr val="CC3300"/>
                </a:solidFill>
              </a:rPr>
              <a:t>1,7%</a:t>
            </a:r>
          </a:p>
        </p:txBody>
      </p:sp>
      <p:sp>
        <p:nvSpPr>
          <p:cNvPr id="24" name="Titre 4">
            <a:extLst>
              <a:ext uri="{FF2B5EF4-FFF2-40B4-BE49-F238E27FC236}">
                <a16:creationId xmlns:a16="http://schemas.microsoft.com/office/drawing/2014/main" id="{0543E9C4-2178-EB44-B8DC-BB9C16F37FFF}"/>
              </a:ext>
            </a:extLst>
          </p:cNvPr>
          <p:cNvSpPr txBox="1">
            <a:spLocks/>
          </p:cNvSpPr>
          <p:nvPr/>
        </p:nvSpPr>
        <p:spPr>
          <a:xfrm>
            <a:off x="7974223" y="2696691"/>
            <a:ext cx="665085" cy="299380"/>
          </a:xfrm>
          <a:prstGeom prst="rect">
            <a:avLst/>
          </a:prstGeom>
          <a:no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1800"/>
              </a:lnSpc>
            </a:pPr>
            <a:r>
              <a:rPr lang="fr-FR" sz="1200" b="1" dirty="0">
                <a:solidFill>
                  <a:srgbClr val="CC3300"/>
                </a:solidFill>
              </a:rPr>
              <a:t>2,8%</a:t>
            </a:r>
          </a:p>
        </p:txBody>
      </p:sp>
    </p:spTree>
    <p:extLst>
      <p:ext uri="{BB962C8B-B14F-4D97-AF65-F5344CB8AC3E}">
        <p14:creationId xmlns:p14="http://schemas.microsoft.com/office/powerpoint/2010/main" val="11847313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0" y="2177804"/>
            <a:ext cx="7716223" cy="4616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dirty="0">
                <a:solidFill>
                  <a:srgbClr val="DE3411"/>
                </a:solidFill>
                <a:latin typeface="Arial" charset="0"/>
              </a:rPr>
              <a:t>Avec le </a:t>
            </a:r>
            <a:r>
              <a:rPr lang="en-US" b="1" dirty="0" err="1">
                <a:solidFill>
                  <a:srgbClr val="DE3411"/>
                </a:solidFill>
                <a:latin typeface="Arial" charset="0"/>
              </a:rPr>
              <a:t>soutien</a:t>
            </a:r>
            <a:r>
              <a:rPr lang="en-US" b="1" dirty="0">
                <a:solidFill>
                  <a:srgbClr val="DE3411"/>
                </a:solidFill>
                <a:latin typeface="Arial" charset="0"/>
              </a:rPr>
              <a:t> </a:t>
            </a:r>
          </a:p>
        </p:txBody>
      </p:sp>
      <p:pic>
        <p:nvPicPr>
          <p:cNvPr id="2" name="Imag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26026" y="3875399"/>
            <a:ext cx="1549400" cy="733326"/>
          </a:xfrm>
          <a:prstGeom prst="rect">
            <a:avLst/>
          </a:prstGeom>
        </p:spPr>
      </p:pic>
      <p:pic>
        <p:nvPicPr>
          <p:cNvPr id="3" name="Imag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56642" y="2393411"/>
            <a:ext cx="1472221" cy="1472221"/>
          </a:xfrm>
          <a:prstGeom prst="rect">
            <a:avLst/>
          </a:prstGeom>
        </p:spPr>
      </p:pic>
      <p:pic>
        <p:nvPicPr>
          <p:cNvPr id="4" name="Imag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32370" y="3032131"/>
            <a:ext cx="1736712" cy="357868"/>
          </a:xfrm>
          <a:prstGeom prst="rect">
            <a:avLst/>
          </a:prstGeom>
        </p:spPr>
      </p:pic>
      <p:pic>
        <p:nvPicPr>
          <p:cNvPr id="5" name="Imag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72589" y="2997131"/>
            <a:ext cx="1828440" cy="299259"/>
          </a:xfrm>
          <a:prstGeom prst="rect">
            <a:avLst/>
          </a:prstGeom>
        </p:spPr>
      </p:pic>
      <p:pic>
        <p:nvPicPr>
          <p:cNvPr id="6" name="Imag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17001" y="4051613"/>
            <a:ext cx="751501" cy="452835"/>
          </a:xfrm>
          <a:prstGeom prst="rect">
            <a:avLst/>
          </a:prstGeom>
        </p:spPr>
      </p:pic>
      <p:pic>
        <p:nvPicPr>
          <p:cNvPr id="8" name="Imag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640106" y="4000098"/>
            <a:ext cx="893406" cy="483928"/>
          </a:xfrm>
          <a:prstGeom prst="rect">
            <a:avLst/>
          </a:prstGeom>
        </p:spPr>
      </p:pic>
    </p:spTree>
    <p:extLst>
      <p:ext uri="{BB962C8B-B14F-4D97-AF65-F5344CB8AC3E}">
        <p14:creationId xmlns:p14="http://schemas.microsoft.com/office/powerpoint/2010/main" val="171961549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rme libre 2">
            <a:extLst>
              <a:ext uri="{FF2B5EF4-FFF2-40B4-BE49-F238E27FC236}">
                <a16:creationId xmlns:a16="http://schemas.microsoft.com/office/drawing/2014/main" id="{6F3DC9CD-AA34-794D-A109-A878A5E1748A}"/>
              </a:ext>
            </a:extLst>
          </p:cNvPr>
          <p:cNvSpPr/>
          <p:nvPr/>
        </p:nvSpPr>
        <p:spPr>
          <a:xfrm>
            <a:off x="1622425" y="3263900"/>
            <a:ext cx="2498725" cy="85725"/>
          </a:xfrm>
          <a:custGeom>
            <a:avLst/>
            <a:gdLst>
              <a:gd name="connsiteX0" fmla="*/ 2498725 w 2498725"/>
              <a:gd name="connsiteY0" fmla="*/ 0 h 85725"/>
              <a:gd name="connsiteX1" fmla="*/ 2390775 w 2498725"/>
              <a:gd name="connsiteY1" fmla="*/ 6350 h 85725"/>
              <a:gd name="connsiteX2" fmla="*/ 2339975 w 2498725"/>
              <a:gd name="connsiteY2" fmla="*/ 15875 h 85725"/>
              <a:gd name="connsiteX3" fmla="*/ 2111375 w 2498725"/>
              <a:gd name="connsiteY3" fmla="*/ 12700 h 85725"/>
              <a:gd name="connsiteX4" fmla="*/ 1971675 w 2498725"/>
              <a:gd name="connsiteY4" fmla="*/ 22225 h 85725"/>
              <a:gd name="connsiteX5" fmla="*/ 1816100 w 2498725"/>
              <a:gd name="connsiteY5" fmla="*/ 28575 h 85725"/>
              <a:gd name="connsiteX6" fmla="*/ 1701800 w 2498725"/>
              <a:gd name="connsiteY6" fmla="*/ 28575 h 85725"/>
              <a:gd name="connsiteX7" fmla="*/ 1549400 w 2498725"/>
              <a:gd name="connsiteY7" fmla="*/ 28575 h 85725"/>
              <a:gd name="connsiteX8" fmla="*/ 1412875 w 2498725"/>
              <a:gd name="connsiteY8" fmla="*/ 31750 h 85725"/>
              <a:gd name="connsiteX9" fmla="*/ 1225550 w 2498725"/>
              <a:gd name="connsiteY9" fmla="*/ 38100 h 85725"/>
              <a:gd name="connsiteX10" fmla="*/ 1181100 w 2498725"/>
              <a:gd name="connsiteY10" fmla="*/ 47625 h 85725"/>
              <a:gd name="connsiteX11" fmla="*/ 1082675 w 2498725"/>
              <a:gd name="connsiteY11" fmla="*/ 47625 h 85725"/>
              <a:gd name="connsiteX12" fmla="*/ 958850 w 2498725"/>
              <a:gd name="connsiteY12" fmla="*/ 53975 h 85725"/>
              <a:gd name="connsiteX13" fmla="*/ 863600 w 2498725"/>
              <a:gd name="connsiteY13" fmla="*/ 60325 h 85725"/>
              <a:gd name="connsiteX14" fmla="*/ 742950 w 2498725"/>
              <a:gd name="connsiteY14" fmla="*/ 63500 h 85725"/>
              <a:gd name="connsiteX15" fmla="*/ 571500 w 2498725"/>
              <a:gd name="connsiteY15" fmla="*/ 82550 h 85725"/>
              <a:gd name="connsiteX16" fmla="*/ 349250 w 2498725"/>
              <a:gd name="connsiteY16" fmla="*/ 82550 h 85725"/>
              <a:gd name="connsiteX17" fmla="*/ 260350 w 2498725"/>
              <a:gd name="connsiteY17" fmla="*/ 85725 h 85725"/>
              <a:gd name="connsiteX18" fmla="*/ 0 w 2498725"/>
              <a:gd name="connsiteY18" fmla="*/ 82550 h 85725"/>
              <a:gd name="connsiteX19" fmla="*/ 0 w 2498725"/>
              <a:gd name="connsiteY19" fmla="*/ 8255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8725" h="85725">
                <a:moveTo>
                  <a:pt x="2498725" y="0"/>
                </a:moveTo>
                <a:lnTo>
                  <a:pt x="2390775" y="6350"/>
                </a:lnTo>
                <a:lnTo>
                  <a:pt x="2339975" y="15875"/>
                </a:lnTo>
                <a:lnTo>
                  <a:pt x="2111375" y="12700"/>
                </a:lnTo>
                <a:lnTo>
                  <a:pt x="1971675" y="22225"/>
                </a:lnTo>
                <a:lnTo>
                  <a:pt x="1816100" y="28575"/>
                </a:lnTo>
                <a:lnTo>
                  <a:pt x="1701800" y="28575"/>
                </a:lnTo>
                <a:lnTo>
                  <a:pt x="1549400" y="28575"/>
                </a:lnTo>
                <a:lnTo>
                  <a:pt x="1412875" y="31750"/>
                </a:lnTo>
                <a:lnTo>
                  <a:pt x="1225550" y="38100"/>
                </a:lnTo>
                <a:lnTo>
                  <a:pt x="1181100" y="47625"/>
                </a:lnTo>
                <a:lnTo>
                  <a:pt x="1082675" y="47625"/>
                </a:lnTo>
                <a:lnTo>
                  <a:pt x="958850" y="53975"/>
                </a:lnTo>
                <a:lnTo>
                  <a:pt x="863600" y="60325"/>
                </a:lnTo>
                <a:lnTo>
                  <a:pt x="742950" y="63500"/>
                </a:lnTo>
                <a:lnTo>
                  <a:pt x="571500" y="82550"/>
                </a:lnTo>
                <a:lnTo>
                  <a:pt x="349250" y="82550"/>
                </a:lnTo>
                <a:lnTo>
                  <a:pt x="260350" y="85725"/>
                </a:lnTo>
                <a:lnTo>
                  <a:pt x="0" y="82550"/>
                </a:lnTo>
                <a:lnTo>
                  <a:pt x="0" y="82550"/>
                </a:lnTo>
              </a:path>
            </a:pathLst>
          </a:custGeom>
          <a:noFill/>
          <a:ln w="254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6" name="Forme libre 25">
            <a:extLst>
              <a:ext uri="{FF2B5EF4-FFF2-40B4-BE49-F238E27FC236}">
                <a16:creationId xmlns:a16="http://schemas.microsoft.com/office/drawing/2014/main" id="{24906265-1933-AF43-834C-272ABCF837DB}"/>
              </a:ext>
            </a:extLst>
          </p:cNvPr>
          <p:cNvSpPr/>
          <p:nvPr/>
        </p:nvSpPr>
        <p:spPr>
          <a:xfrm>
            <a:off x="1622425" y="3248025"/>
            <a:ext cx="2486025" cy="101600"/>
          </a:xfrm>
          <a:custGeom>
            <a:avLst/>
            <a:gdLst>
              <a:gd name="connsiteX0" fmla="*/ 2486025 w 2486025"/>
              <a:gd name="connsiteY0" fmla="*/ 0 h 101600"/>
              <a:gd name="connsiteX1" fmla="*/ 2362200 w 2486025"/>
              <a:gd name="connsiteY1" fmla="*/ 15875 h 101600"/>
              <a:gd name="connsiteX2" fmla="*/ 2244725 w 2486025"/>
              <a:gd name="connsiteY2" fmla="*/ 25400 h 101600"/>
              <a:gd name="connsiteX3" fmla="*/ 2098675 w 2486025"/>
              <a:gd name="connsiteY3" fmla="*/ 31750 h 101600"/>
              <a:gd name="connsiteX4" fmla="*/ 1974850 w 2486025"/>
              <a:gd name="connsiteY4" fmla="*/ 31750 h 101600"/>
              <a:gd name="connsiteX5" fmla="*/ 1825625 w 2486025"/>
              <a:gd name="connsiteY5" fmla="*/ 38100 h 101600"/>
              <a:gd name="connsiteX6" fmla="*/ 1701800 w 2486025"/>
              <a:gd name="connsiteY6" fmla="*/ 41275 h 101600"/>
              <a:gd name="connsiteX7" fmla="*/ 1536700 w 2486025"/>
              <a:gd name="connsiteY7" fmla="*/ 50800 h 101600"/>
              <a:gd name="connsiteX8" fmla="*/ 1409700 w 2486025"/>
              <a:gd name="connsiteY8" fmla="*/ 47625 h 101600"/>
              <a:gd name="connsiteX9" fmla="*/ 1206500 w 2486025"/>
              <a:gd name="connsiteY9" fmla="*/ 47625 h 101600"/>
              <a:gd name="connsiteX10" fmla="*/ 1054100 w 2486025"/>
              <a:gd name="connsiteY10" fmla="*/ 60325 h 101600"/>
              <a:gd name="connsiteX11" fmla="*/ 882650 w 2486025"/>
              <a:gd name="connsiteY11" fmla="*/ 76200 h 101600"/>
              <a:gd name="connsiteX12" fmla="*/ 742950 w 2486025"/>
              <a:gd name="connsiteY12" fmla="*/ 73025 h 101600"/>
              <a:gd name="connsiteX13" fmla="*/ 596900 w 2486025"/>
              <a:gd name="connsiteY13" fmla="*/ 76200 h 101600"/>
              <a:gd name="connsiteX14" fmla="*/ 482600 w 2486025"/>
              <a:gd name="connsiteY14" fmla="*/ 88900 h 101600"/>
              <a:gd name="connsiteX15" fmla="*/ 327025 w 2486025"/>
              <a:gd name="connsiteY15" fmla="*/ 101600 h 101600"/>
              <a:gd name="connsiteX16" fmla="*/ 0 w 2486025"/>
              <a:gd name="connsiteY16" fmla="*/ 9842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6025" h="101600">
                <a:moveTo>
                  <a:pt x="2486025" y="0"/>
                </a:moveTo>
                <a:lnTo>
                  <a:pt x="2362200" y="15875"/>
                </a:lnTo>
                <a:lnTo>
                  <a:pt x="2244725" y="25400"/>
                </a:lnTo>
                <a:lnTo>
                  <a:pt x="2098675" y="31750"/>
                </a:lnTo>
                <a:lnTo>
                  <a:pt x="1974850" y="31750"/>
                </a:lnTo>
                <a:lnTo>
                  <a:pt x="1825625" y="38100"/>
                </a:lnTo>
                <a:lnTo>
                  <a:pt x="1701800" y="41275"/>
                </a:lnTo>
                <a:lnTo>
                  <a:pt x="1536700" y="50800"/>
                </a:lnTo>
                <a:lnTo>
                  <a:pt x="1409700" y="47625"/>
                </a:lnTo>
                <a:lnTo>
                  <a:pt x="1206500" y="47625"/>
                </a:lnTo>
                <a:lnTo>
                  <a:pt x="1054100" y="60325"/>
                </a:lnTo>
                <a:lnTo>
                  <a:pt x="882650" y="76200"/>
                </a:lnTo>
                <a:lnTo>
                  <a:pt x="742950" y="73025"/>
                </a:lnTo>
                <a:lnTo>
                  <a:pt x="596900" y="76200"/>
                </a:lnTo>
                <a:lnTo>
                  <a:pt x="482600" y="88900"/>
                </a:lnTo>
                <a:lnTo>
                  <a:pt x="327025" y="101600"/>
                </a:lnTo>
                <a:lnTo>
                  <a:pt x="0" y="98425"/>
                </a:lnTo>
              </a:path>
            </a:pathLst>
          </a:custGeom>
          <a:noFill/>
          <a:ln w="25400">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 name="Titre 1"/>
          <p:cNvSpPr>
            <a:spLocks noGrp="1"/>
          </p:cNvSpPr>
          <p:nvPr>
            <p:ph type="title"/>
          </p:nvPr>
        </p:nvSpPr>
        <p:spPr/>
        <p:txBody>
          <a:bodyPr/>
          <a:lstStyle/>
          <a:p>
            <a:endParaRPr lang="fr-FR"/>
          </a:p>
        </p:txBody>
      </p:sp>
      <p:sp>
        <p:nvSpPr>
          <p:cNvPr id="5" name="Text Box 4">
            <a:extLst>
              <a:ext uri="{FF2B5EF4-FFF2-40B4-BE49-F238E27FC236}">
                <a16:creationId xmlns:a16="http://schemas.microsoft.com/office/drawing/2014/main" id="{8CD09DB7-7A01-1444-A1F3-4CDA926975B2}"/>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graphicFrame>
        <p:nvGraphicFramePr>
          <p:cNvPr id="6" name="Graphique 5">
            <a:extLst>
              <a:ext uri="{FF2B5EF4-FFF2-40B4-BE49-F238E27FC236}">
                <a16:creationId xmlns:a16="http://schemas.microsoft.com/office/drawing/2014/main" id="{1BB628B0-985B-8448-A340-2FACBAB41478}"/>
              </a:ext>
            </a:extLst>
          </p:cNvPr>
          <p:cNvGraphicFramePr/>
          <p:nvPr>
            <p:extLst/>
          </p:nvPr>
        </p:nvGraphicFramePr>
        <p:xfrm>
          <a:off x="1101231" y="1943100"/>
          <a:ext cx="3188625" cy="161829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Box 79">
            <a:extLst>
              <a:ext uri="{FF2B5EF4-FFF2-40B4-BE49-F238E27FC236}">
                <a16:creationId xmlns:a16="http://schemas.microsoft.com/office/drawing/2014/main" id="{BB4B7590-CA59-5D4D-9027-2B69E29E944F}"/>
              </a:ext>
            </a:extLst>
          </p:cNvPr>
          <p:cNvSpPr txBox="1">
            <a:spLocks noChangeArrowheads="1"/>
          </p:cNvSpPr>
          <p:nvPr/>
        </p:nvSpPr>
        <p:spPr bwMode="gray">
          <a:xfrm>
            <a:off x="1594246" y="3513718"/>
            <a:ext cx="2525328"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Years since randomization</a:t>
            </a:r>
          </a:p>
        </p:txBody>
      </p:sp>
      <p:sp>
        <p:nvSpPr>
          <p:cNvPr id="8" name="Rectangle 7">
            <a:extLst>
              <a:ext uri="{FF2B5EF4-FFF2-40B4-BE49-F238E27FC236}">
                <a16:creationId xmlns:a16="http://schemas.microsoft.com/office/drawing/2014/main" id="{C8A9A51D-248F-904A-B7E2-8664FD1563EA}"/>
              </a:ext>
            </a:extLst>
          </p:cNvPr>
          <p:cNvSpPr/>
          <p:nvPr/>
        </p:nvSpPr>
        <p:spPr>
          <a:xfrm>
            <a:off x="1036953" y="1419762"/>
            <a:ext cx="3379520" cy="2520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0" name="Titre 4">
            <a:extLst>
              <a:ext uri="{FF2B5EF4-FFF2-40B4-BE49-F238E27FC236}">
                <a16:creationId xmlns:a16="http://schemas.microsoft.com/office/drawing/2014/main" id="{A1477DF5-D5E5-A145-9CD3-1BBB3D6B8B46}"/>
              </a:ext>
            </a:extLst>
          </p:cNvPr>
          <p:cNvSpPr txBox="1">
            <a:spLocks/>
          </p:cNvSpPr>
          <p:nvPr/>
        </p:nvSpPr>
        <p:spPr>
          <a:xfrm>
            <a:off x="1281424" y="1179340"/>
            <a:ext cx="776859"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dirty="0">
                <a:solidFill>
                  <a:srgbClr val="1F497D"/>
                </a:solidFill>
              </a:rPr>
              <a:t>DFS</a:t>
            </a:r>
          </a:p>
        </p:txBody>
      </p:sp>
      <p:sp>
        <p:nvSpPr>
          <p:cNvPr id="12" name="Text Box 79">
            <a:extLst>
              <a:ext uri="{FF2B5EF4-FFF2-40B4-BE49-F238E27FC236}">
                <a16:creationId xmlns:a16="http://schemas.microsoft.com/office/drawing/2014/main" id="{E4AAA2F8-938F-E949-BA3F-6207BB3608BB}"/>
              </a:ext>
            </a:extLst>
          </p:cNvPr>
          <p:cNvSpPr txBox="1">
            <a:spLocks noChangeArrowheads="1"/>
          </p:cNvSpPr>
          <p:nvPr/>
        </p:nvSpPr>
        <p:spPr bwMode="gray">
          <a:xfrm rot="16200000">
            <a:off x="590138" y="2555893"/>
            <a:ext cx="1376558"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a:t>
            </a:r>
          </a:p>
        </p:txBody>
      </p:sp>
      <p:graphicFrame>
        <p:nvGraphicFramePr>
          <p:cNvPr id="15" name="Tableau 14">
            <a:extLst>
              <a:ext uri="{FF2B5EF4-FFF2-40B4-BE49-F238E27FC236}">
                <a16:creationId xmlns:a16="http://schemas.microsoft.com/office/drawing/2014/main" id="{C7593A1A-CBC4-C843-A07A-57F11825A6B2}"/>
              </a:ext>
            </a:extLst>
          </p:cNvPr>
          <p:cNvGraphicFramePr>
            <a:graphicFrameLocks noGrp="1"/>
          </p:cNvGraphicFramePr>
          <p:nvPr>
            <p:extLst/>
          </p:nvPr>
        </p:nvGraphicFramePr>
        <p:xfrm>
          <a:off x="2020991" y="1880464"/>
          <a:ext cx="1694188" cy="577724"/>
        </p:xfrm>
        <a:graphic>
          <a:graphicData uri="http://schemas.openxmlformats.org/drawingml/2006/table">
            <a:tbl>
              <a:tblPr firstRow="1" bandRow="1">
                <a:tableStyleId>{5C22544A-7EE6-4342-B048-85BDC9FD1C3A}</a:tableStyleId>
              </a:tblPr>
              <a:tblGrid>
                <a:gridCol w="852937">
                  <a:extLst>
                    <a:ext uri="{9D8B030D-6E8A-4147-A177-3AD203B41FA5}">
                      <a16:colId xmlns:a16="http://schemas.microsoft.com/office/drawing/2014/main" val="20002"/>
                    </a:ext>
                  </a:extLst>
                </a:gridCol>
                <a:gridCol w="841251">
                  <a:extLst>
                    <a:ext uri="{9D8B030D-6E8A-4147-A177-3AD203B41FA5}">
                      <a16:colId xmlns:a16="http://schemas.microsoft.com/office/drawing/2014/main" val="20003"/>
                    </a:ext>
                  </a:extLst>
                </a:gridCol>
              </a:tblGrid>
              <a:tr h="0">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APBI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WBI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0">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61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49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gridSpan="2">
                  <a:txBody>
                    <a:bodyPr/>
                    <a:lstStyle/>
                    <a:p>
                      <a:pPr marL="0" marR="0" indent="0" algn="ctr" defTabSz="914346" rtl="0" eaLnBrk="1" fontAlgn="auto" latinLnBrk="0" hangingPunct="1">
                        <a:lnSpc>
                          <a:spcPct val="100000"/>
                        </a:lnSpc>
                        <a:spcBef>
                          <a:spcPts val="0"/>
                        </a:spcBef>
                        <a:spcAft>
                          <a:spcPts val="0"/>
                        </a:spcAft>
                        <a:buClrTx/>
                        <a:buSzTx/>
                        <a:buFontTx/>
                        <a:buNone/>
                        <a:tabLst/>
                        <a:defRPr/>
                      </a:pPr>
                      <a:r>
                        <a:rPr lang="fr-FR" sz="900" b="1" dirty="0">
                          <a:solidFill>
                            <a:srgbClr val="6C6C6C"/>
                          </a:solidFill>
                        </a:rPr>
                        <a:t>HR = 1,20 (95%CI : 0,83-1,76)</a:t>
                      </a:r>
                    </a:p>
                  </a:txBody>
                  <a:tcPr anchor="b">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extLst>
                  <a:ext uri="{0D108BD9-81ED-4DB2-BD59-A6C34878D82A}">
                    <a16:rowId xmlns:a16="http://schemas.microsoft.com/office/drawing/2014/main" val="10003"/>
                  </a:ext>
                </a:extLst>
              </a:tr>
            </a:tbl>
          </a:graphicData>
        </a:graphic>
      </p:graphicFrame>
      <p:graphicFrame>
        <p:nvGraphicFramePr>
          <p:cNvPr id="31" name="Graphique 30">
            <a:extLst>
              <a:ext uri="{FF2B5EF4-FFF2-40B4-BE49-F238E27FC236}">
                <a16:creationId xmlns:a16="http://schemas.microsoft.com/office/drawing/2014/main" id="{E94846A2-ED4C-9244-9D16-2E5B9995F69E}"/>
              </a:ext>
            </a:extLst>
          </p:cNvPr>
          <p:cNvGraphicFramePr/>
          <p:nvPr>
            <p:extLst/>
          </p:nvPr>
        </p:nvGraphicFramePr>
        <p:xfrm>
          <a:off x="5287827" y="1943100"/>
          <a:ext cx="3188625" cy="1618290"/>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 Box 79">
            <a:extLst>
              <a:ext uri="{FF2B5EF4-FFF2-40B4-BE49-F238E27FC236}">
                <a16:creationId xmlns:a16="http://schemas.microsoft.com/office/drawing/2014/main" id="{134B7215-02ED-E041-8153-E87D7E22D054}"/>
              </a:ext>
            </a:extLst>
          </p:cNvPr>
          <p:cNvSpPr txBox="1">
            <a:spLocks noChangeArrowheads="1"/>
          </p:cNvSpPr>
          <p:nvPr/>
        </p:nvSpPr>
        <p:spPr bwMode="gray">
          <a:xfrm>
            <a:off x="5780842" y="3513718"/>
            <a:ext cx="2525328"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Years since randomization</a:t>
            </a:r>
          </a:p>
        </p:txBody>
      </p:sp>
      <p:sp>
        <p:nvSpPr>
          <p:cNvPr id="33" name="Rectangle 32">
            <a:extLst>
              <a:ext uri="{FF2B5EF4-FFF2-40B4-BE49-F238E27FC236}">
                <a16:creationId xmlns:a16="http://schemas.microsoft.com/office/drawing/2014/main" id="{12742F60-F674-5446-93AF-D2715D50331F}"/>
              </a:ext>
            </a:extLst>
          </p:cNvPr>
          <p:cNvSpPr/>
          <p:nvPr/>
        </p:nvSpPr>
        <p:spPr>
          <a:xfrm>
            <a:off x="5223549" y="1419762"/>
            <a:ext cx="3379520" cy="2520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4" name="Titre 4">
            <a:extLst>
              <a:ext uri="{FF2B5EF4-FFF2-40B4-BE49-F238E27FC236}">
                <a16:creationId xmlns:a16="http://schemas.microsoft.com/office/drawing/2014/main" id="{9F1BCBED-CE14-1E4B-AEF9-FA19F8E5FE49}"/>
              </a:ext>
            </a:extLst>
          </p:cNvPr>
          <p:cNvSpPr txBox="1">
            <a:spLocks/>
          </p:cNvSpPr>
          <p:nvPr/>
        </p:nvSpPr>
        <p:spPr>
          <a:xfrm>
            <a:off x="5468020" y="1179340"/>
            <a:ext cx="996601"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dirty="0">
                <a:solidFill>
                  <a:srgbClr val="1F497D"/>
                </a:solidFill>
              </a:rPr>
              <a:t>Mortalité</a:t>
            </a:r>
          </a:p>
        </p:txBody>
      </p:sp>
      <p:sp>
        <p:nvSpPr>
          <p:cNvPr id="35" name="Text Box 79">
            <a:extLst>
              <a:ext uri="{FF2B5EF4-FFF2-40B4-BE49-F238E27FC236}">
                <a16:creationId xmlns:a16="http://schemas.microsoft.com/office/drawing/2014/main" id="{A189A264-CAF1-AC41-B440-693199A9AD85}"/>
              </a:ext>
            </a:extLst>
          </p:cNvPr>
          <p:cNvSpPr txBox="1">
            <a:spLocks noChangeArrowheads="1"/>
          </p:cNvSpPr>
          <p:nvPr/>
        </p:nvSpPr>
        <p:spPr bwMode="gray">
          <a:xfrm rot="16200000">
            <a:off x="4776734" y="2555893"/>
            <a:ext cx="1376558"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a:t>
            </a:r>
          </a:p>
        </p:txBody>
      </p:sp>
      <p:graphicFrame>
        <p:nvGraphicFramePr>
          <p:cNvPr id="36" name="Tableau 35">
            <a:extLst>
              <a:ext uri="{FF2B5EF4-FFF2-40B4-BE49-F238E27FC236}">
                <a16:creationId xmlns:a16="http://schemas.microsoft.com/office/drawing/2014/main" id="{76C681DC-5A5B-BB46-B818-A7F8ACBE5740}"/>
              </a:ext>
            </a:extLst>
          </p:cNvPr>
          <p:cNvGraphicFramePr>
            <a:graphicFrameLocks noGrp="1"/>
          </p:cNvGraphicFramePr>
          <p:nvPr>
            <p:extLst/>
          </p:nvPr>
        </p:nvGraphicFramePr>
        <p:xfrm>
          <a:off x="6207587" y="1880464"/>
          <a:ext cx="1694188" cy="577724"/>
        </p:xfrm>
        <a:graphic>
          <a:graphicData uri="http://schemas.openxmlformats.org/drawingml/2006/table">
            <a:tbl>
              <a:tblPr firstRow="1" bandRow="1">
                <a:tableStyleId>{5C22544A-7EE6-4342-B048-85BDC9FD1C3A}</a:tableStyleId>
              </a:tblPr>
              <a:tblGrid>
                <a:gridCol w="852937">
                  <a:extLst>
                    <a:ext uri="{9D8B030D-6E8A-4147-A177-3AD203B41FA5}">
                      <a16:colId xmlns:a16="http://schemas.microsoft.com/office/drawing/2014/main" val="20002"/>
                    </a:ext>
                  </a:extLst>
                </a:gridCol>
                <a:gridCol w="841251">
                  <a:extLst>
                    <a:ext uri="{9D8B030D-6E8A-4147-A177-3AD203B41FA5}">
                      <a16:colId xmlns:a16="http://schemas.microsoft.com/office/drawing/2014/main" val="20003"/>
                    </a:ext>
                  </a:extLst>
                </a:gridCol>
              </a:tblGrid>
              <a:tr h="0">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APBI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a:lnSpc>
                          <a:spcPts val="600"/>
                        </a:lnSpc>
                      </a:pPr>
                      <a:r>
                        <a:rPr lang="fr-FR" sz="900" b="0" dirty="0">
                          <a:solidFill>
                            <a:schemeClr val="bg1"/>
                          </a:solidFill>
                          <a:latin typeface="Arial" panose="020B0604020202020204" pitchFamily="34" charset="0"/>
                          <a:cs typeface="Arial" panose="020B0604020202020204" pitchFamily="34" charset="0"/>
                        </a:rPr>
                        <a:t>WBI -</a:t>
                      </a:r>
                    </a:p>
                  </a:txBody>
                  <a:tcPr marL="36000" marR="36000" anchor="ctr" anchorCtr="1">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0">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76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600"/>
                        </a:lnSpc>
                      </a:pPr>
                      <a:r>
                        <a:rPr lang="fr-FR" sz="900" b="1" dirty="0">
                          <a:solidFill>
                            <a:schemeClr val="bg2"/>
                          </a:solidFill>
                          <a:latin typeface="Arial" panose="020B0604020202020204" pitchFamily="34" charset="0"/>
                          <a:cs typeface="Arial" panose="020B0604020202020204" pitchFamily="34" charset="0"/>
                        </a:rPr>
                        <a:t>64 </a:t>
                      </a:r>
                      <a:r>
                        <a:rPr lang="fr-FR" sz="900" b="1" dirty="0" err="1">
                          <a:solidFill>
                            <a:schemeClr val="bg2"/>
                          </a:solidFill>
                          <a:latin typeface="Arial" panose="020B0604020202020204" pitchFamily="34" charset="0"/>
                          <a:cs typeface="Arial" panose="020B0604020202020204" pitchFamily="34" charset="0"/>
                        </a:rPr>
                        <a:t>events</a:t>
                      </a:r>
                      <a:endParaRPr lang="fr-FR" sz="900" b="1" dirty="0">
                        <a:solidFill>
                          <a:schemeClr val="bg2"/>
                        </a:solidFill>
                        <a:latin typeface="Arial" panose="020B0604020202020204" pitchFamily="34" charset="0"/>
                        <a:cs typeface="Arial" panose="020B0604020202020204" pitchFamily="34" charset="0"/>
                      </a:endParaRPr>
                    </a:p>
                  </a:txBody>
                  <a:tcPr marL="36000" marR="3600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0">
                <a:tc gridSpan="2">
                  <a:txBody>
                    <a:bodyPr/>
                    <a:lstStyle/>
                    <a:p>
                      <a:pPr marL="0" marR="0" indent="0" algn="ctr" defTabSz="914346" rtl="0" eaLnBrk="1" fontAlgn="auto" latinLnBrk="0" hangingPunct="1">
                        <a:lnSpc>
                          <a:spcPct val="100000"/>
                        </a:lnSpc>
                        <a:spcBef>
                          <a:spcPts val="0"/>
                        </a:spcBef>
                        <a:spcAft>
                          <a:spcPts val="0"/>
                        </a:spcAft>
                        <a:buClrTx/>
                        <a:buSzTx/>
                        <a:buFontTx/>
                        <a:buNone/>
                        <a:tabLst/>
                        <a:defRPr/>
                      </a:pPr>
                      <a:r>
                        <a:rPr lang="fr-FR" sz="900" b="1" dirty="0">
                          <a:solidFill>
                            <a:srgbClr val="6C6C6C"/>
                          </a:solidFill>
                        </a:rPr>
                        <a:t>HR = 1,18 (95%CI : 0,84-1,64)</a:t>
                      </a:r>
                    </a:p>
                  </a:txBody>
                  <a:tcPr anchor="b">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endParaRPr lang="fr-FR"/>
                    </a:p>
                  </a:txBody>
                  <a:tcPr/>
                </a:tc>
                <a:extLst>
                  <a:ext uri="{0D108BD9-81ED-4DB2-BD59-A6C34878D82A}">
                    <a16:rowId xmlns:a16="http://schemas.microsoft.com/office/drawing/2014/main" val="10003"/>
                  </a:ext>
                </a:extLst>
              </a:tr>
            </a:tbl>
          </a:graphicData>
        </a:graphic>
      </p:graphicFrame>
      <p:sp>
        <p:nvSpPr>
          <p:cNvPr id="37" name="Forme libre 36">
            <a:extLst>
              <a:ext uri="{FF2B5EF4-FFF2-40B4-BE49-F238E27FC236}">
                <a16:creationId xmlns:a16="http://schemas.microsoft.com/office/drawing/2014/main" id="{AB5BB08E-7693-DF4D-A5AD-FB50B1AFEC97}"/>
              </a:ext>
            </a:extLst>
          </p:cNvPr>
          <p:cNvSpPr/>
          <p:nvPr/>
        </p:nvSpPr>
        <p:spPr>
          <a:xfrm>
            <a:off x="5814308" y="3238362"/>
            <a:ext cx="2482414" cy="112237"/>
          </a:xfrm>
          <a:custGeom>
            <a:avLst/>
            <a:gdLst>
              <a:gd name="connsiteX0" fmla="*/ 2482414 w 2482414"/>
              <a:gd name="connsiteY0" fmla="*/ 0 h 112237"/>
              <a:gd name="connsiteX1" fmla="*/ 2419693 w 2482414"/>
              <a:gd name="connsiteY1" fmla="*/ 13205 h 112237"/>
              <a:gd name="connsiteX2" fmla="*/ 2337166 w 2482414"/>
              <a:gd name="connsiteY2" fmla="*/ 16506 h 112237"/>
              <a:gd name="connsiteX3" fmla="*/ 2238134 w 2482414"/>
              <a:gd name="connsiteY3" fmla="*/ 19807 h 112237"/>
              <a:gd name="connsiteX4" fmla="*/ 2145704 w 2482414"/>
              <a:gd name="connsiteY4" fmla="*/ 29710 h 112237"/>
              <a:gd name="connsiteX5" fmla="*/ 2030166 w 2482414"/>
              <a:gd name="connsiteY5" fmla="*/ 36312 h 112237"/>
              <a:gd name="connsiteX6" fmla="*/ 1921230 w 2482414"/>
              <a:gd name="connsiteY6" fmla="*/ 39613 h 112237"/>
              <a:gd name="connsiteX7" fmla="*/ 1808993 w 2482414"/>
              <a:gd name="connsiteY7" fmla="*/ 39613 h 112237"/>
              <a:gd name="connsiteX8" fmla="*/ 1696756 w 2482414"/>
              <a:gd name="connsiteY8" fmla="*/ 49517 h 112237"/>
              <a:gd name="connsiteX9" fmla="*/ 1571315 w 2482414"/>
              <a:gd name="connsiteY9" fmla="*/ 56119 h 112237"/>
              <a:gd name="connsiteX10" fmla="*/ 1475584 w 2482414"/>
              <a:gd name="connsiteY10" fmla="*/ 62721 h 112237"/>
              <a:gd name="connsiteX11" fmla="*/ 1350143 w 2482414"/>
              <a:gd name="connsiteY11" fmla="*/ 62721 h 112237"/>
              <a:gd name="connsiteX12" fmla="*/ 1231304 w 2482414"/>
              <a:gd name="connsiteY12" fmla="*/ 69323 h 112237"/>
              <a:gd name="connsiteX13" fmla="*/ 1023335 w 2482414"/>
              <a:gd name="connsiteY13" fmla="*/ 72624 h 112237"/>
              <a:gd name="connsiteX14" fmla="*/ 878088 w 2482414"/>
              <a:gd name="connsiteY14" fmla="*/ 79226 h 112237"/>
              <a:gd name="connsiteX15" fmla="*/ 759249 w 2482414"/>
              <a:gd name="connsiteY15" fmla="*/ 85829 h 112237"/>
              <a:gd name="connsiteX16" fmla="*/ 643711 w 2482414"/>
              <a:gd name="connsiteY16" fmla="*/ 99033 h 112237"/>
              <a:gd name="connsiteX17" fmla="*/ 551280 w 2482414"/>
              <a:gd name="connsiteY17" fmla="*/ 108936 h 112237"/>
              <a:gd name="connsiteX18" fmla="*/ 419237 w 2482414"/>
              <a:gd name="connsiteY18" fmla="*/ 105635 h 112237"/>
              <a:gd name="connsiteX19" fmla="*/ 0 w 2482414"/>
              <a:gd name="connsiteY19" fmla="*/ 112237 h 11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82414" h="112237">
                <a:moveTo>
                  <a:pt x="2482414" y="0"/>
                </a:moveTo>
                <a:lnTo>
                  <a:pt x="2419693" y="13205"/>
                </a:lnTo>
                <a:lnTo>
                  <a:pt x="2337166" y="16506"/>
                </a:lnTo>
                <a:lnTo>
                  <a:pt x="2238134" y="19807"/>
                </a:lnTo>
                <a:lnTo>
                  <a:pt x="2145704" y="29710"/>
                </a:lnTo>
                <a:lnTo>
                  <a:pt x="2030166" y="36312"/>
                </a:lnTo>
                <a:lnTo>
                  <a:pt x="1921230" y="39613"/>
                </a:lnTo>
                <a:lnTo>
                  <a:pt x="1808993" y="39613"/>
                </a:lnTo>
                <a:lnTo>
                  <a:pt x="1696756" y="49517"/>
                </a:lnTo>
                <a:lnTo>
                  <a:pt x="1571315" y="56119"/>
                </a:lnTo>
                <a:lnTo>
                  <a:pt x="1475584" y="62721"/>
                </a:lnTo>
                <a:lnTo>
                  <a:pt x="1350143" y="62721"/>
                </a:lnTo>
                <a:lnTo>
                  <a:pt x="1231304" y="69323"/>
                </a:lnTo>
                <a:lnTo>
                  <a:pt x="1023335" y="72624"/>
                </a:lnTo>
                <a:lnTo>
                  <a:pt x="878088" y="79226"/>
                </a:lnTo>
                <a:lnTo>
                  <a:pt x="759249" y="85829"/>
                </a:lnTo>
                <a:lnTo>
                  <a:pt x="643711" y="99033"/>
                </a:lnTo>
                <a:lnTo>
                  <a:pt x="551280" y="108936"/>
                </a:lnTo>
                <a:lnTo>
                  <a:pt x="419237" y="105635"/>
                </a:lnTo>
                <a:lnTo>
                  <a:pt x="0" y="112237"/>
                </a:lnTo>
              </a:path>
            </a:pathLst>
          </a:custGeom>
          <a:noFill/>
          <a:ln w="254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Forme libre 37">
            <a:extLst>
              <a:ext uri="{FF2B5EF4-FFF2-40B4-BE49-F238E27FC236}">
                <a16:creationId xmlns:a16="http://schemas.microsoft.com/office/drawing/2014/main" id="{D1DB8545-E152-D24E-9D59-485E9C49EAFD}"/>
              </a:ext>
            </a:extLst>
          </p:cNvPr>
          <p:cNvSpPr/>
          <p:nvPr/>
        </p:nvSpPr>
        <p:spPr>
          <a:xfrm>
            <a:off x="5811006" y="3228459"/>
            <a:ext cx="2489017" cy="118839"/>
          </a:xfrm>
          <a:custGeom>
            <a:avLst/>
            <a:gdLst>
              <a:gd name="connsiteX0" fmla="*/ 2489017 w 2489017"/>
              <a:gd name="connsiteY0" fmla="*/ 0 h 118839"/>
              <a:gd name="connsiteX1" fmla="*/ 2363576 w 2489017"/>
              <a:gd name="connsiteY1" fmla="*/ 16506 h 118839"/>
              <a:gd name="connsiteX2" fmla="*/ 2248038 w 2489017"/>
              <a:gd name="connsiteY2" fmla="*/ 26409 h 118839"/>
              <a:gd name="connsiteX3" fmla="*/ 2092887 w 2489017"/>
              <a:gd name="connsiteY3" fmla="*/ 33011 h 118839"/>
              <a:gd name="connsiteX4" fmla="*/ 1990554 w 2489017"/>
              <a:gd name="connsiteY4" fmla="*/ 39613 h 118839"/>
              <a:gd name="connsiteX5" fmla="*/ 1898123 w 2489017"/>
              <a:gd name="connsiteY5" fmla="*/ 39613 h 118839"/>
              <a:gd name="connsiteX6" fmla="*/ 1795790 w 2489017"/>
              <a:gd name="connsiteY6" fmla="*/ 49516 h 118839"/>
              <a:gd name="connsiteX7" fmla="*/ 1683553 w 2489017"/>
              <a:gd name="connsiteY7" fmla="*/ 56119 h 118839"/>
              <a:gd name="connsiteX8" fmla="*/ 1564714 w 2489017"/>
              <a:gd name="connsiteY8" fmla="*/ 52818 h 118839"/>
              <a:gd name="connsiteX9" fmla="*/ 1455778 w 2489017"/>
              <a:gd name="connsiteY9" fmla="*/ 59420 h 118839"/>
              <a:gd name="connsiteX10" fmla="*/ 1323735 w 2489017"/>
              <a:gd name="connsiteY10" fmla="*/ 69323 h 118839"/>
              <a:gd name="connsiteX11" fmla="*/ 1194993 w 2489017"/>
              <a:gd name="connsiteY11" fmla="*/ 72624 h 118839"/>
              <a:gd name="connsiteX12" fmla="*/ 1023336 w 2489017"/>
              <a:gd name="connsiteY12" fmla="*/ 85828 h 118839"/>
              <a:gd name="connsiteX13" fmla="*/ 861583 w 2489017"/>
              <a:gd name="connsiteY13" fmla="*/ 89129 h 118839"/>
              <a:gd name="connsiteX14" fmla="*/ 706432 w 2489017"/>
              <a:gd name="connsiteY14" fmla="*/ 95732 h 118839"/>
              <a:gd name="connsiteX15" fmla="*/ 564486 w 2489017"/>
              <a:gd name="connsiteY15" fmla="*/ 99033 h 118839"/>
              <a:gd name="connsiteX16" fmla="*/ 465453 w 2489017"/>
              <a:gd name="connsiteY16" fmla="*/ 115538 h 118839"/>
              <a:gd name="connsiteX17" fmla="*/ 0 w 2489017"/>
              <a:gd name="connsiteY17" fmla="*/ 118839 h 1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9017" h="118839">
                <a:moveTo>
                  <a:pt x="2489017" y="0"/>
                </a:moveTo>
                <a:lnTo>
                  <a:pt x="2363576" y="16506"/>
                </a:lnTo>
                <a:lnTo>
                  <a:pt x="2248038" y="26409"/>
                </a:lnTo>
                <a:lnTo>
                  <a:pt x="2092887" y="33011"/>
                </a:lnTo>
                <a:lnTo>
                  <a:pt x="1990554" y="39613"/>
                </a:lnTo>
                <a:lnTo>
                  <a:pt x="1898123" y="39613"/>
                </a:lnTo>
                <a:lnTo>
                  <a:pt x="1795790" y="49516"/>
                </a:lnTo>
                <a:lnTo>
                  <a:pt x="1683553" y="56119"/>
                </a:lnTo>
                <a:lnTo>
                  <a:pt x="1564714" y="52818"/>
                </a:lnTo>
                <a:lnTo>
                  <a:pt x="1455778" y="59420"/>
                </a:lnTo>
                <a:lnTo>
                  <a:pt x="1323735" y="69323"/>
                </a:lnTo>
                <a:lnTo>
                  <a:pt x="1194993" y="72624"/>
                </a:lnTo>
                <a:lnTo>
                  <a:pt x="1023336" y="85828"/>
                </a:lnTo>
                <a:lnTo>
                  <a:pt x="861583" y="89129"/>
                </a:lnTo>
                <a:lnTo>
                  <a:pt x="706432" y="95732"/>
                </a:lnTo>
                <a:lnTo>
                  <a:pt x="564486" y="99033"/>
                </a:lnTo>
                <a:lnTo>
                  <a:pt x="465453" y="115538"/>
                </a:lnTo>
                <a:lnTo>
                  <a:pt x="0" y="118839"/>
                </a:lnTo>
              </a:path>
            </a:pathLst>
          </a:custGeom>
          <a:noFill/>
          <a:ln w="254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Tree>
    <p:extLst>
      <p:ext uri="{BB962C8B-B14F-4D97-AF65-F5344CB8AC3E}">
        <p14:creationId xmlns:p14="http://schemas.microsoft.com/office/powerpoint/2010/main" val="171652558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contenu 1">
            <a:extLst>
              <a:ext uri="{FF2B5EF4-FFF2-40B4-BE49-F238E27FC236}">
                <a16:creationId xmlns:a16="http://schemas.microsoft.com/office/drawing/2014/main" id="{4805AE2D-98BE-414E-8843-54DD56B3406D}"/>
              </a:ext>
            </a:extLst>
          </p:cNvPr>
          <p:cNvSpPr txBox="1">
            <a:spLocks/>
          </p:cNvSpPr>
          <p:nvPr/>
        </p:nvSpPr>
        <p:spPr>
          <a:xfrm>
            <a:off x="457619" y="1597873"/>
            <a:ext cx="5388843" cy="255079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2" name="Titre 1">
            <a:extLst>
              <a:ext uri="{FF2B5EF4-FFF2-40B4-BE49-F238E27FC236}">
                <a16:creationId xmlns:a16="http://schemas.microsoft.com/office/drawing/2014/main" id="{6BA64C65-A59A-0547-A99D-399580A2F8A9}"/>
              </a:ext>
            </a:extLst>
          </p:cNvPr>
          <p:cNvSpPr>
            <a:spLocks noGrp="1"/>
          </p:cNvSpPr>
          <p:nvPr>
            <p:ph type="title"/>
          </p:nvPr>
        </p:nvSpPr>
        <p:spPr>
          <a:xfrm>
            <a:off x="168064" y="748765"/>
            <a:ext cx="8975936" cy="400110"/>
          </a:xfrm>
        </p:spPr>
        <p:txBody>
          <a:bodyPr/>
          <a:lstStyle/>
          <a:p>
            <a:r>
              <a:rPr lang="fr-FR" sz="2000"/>
              <a:t>Résultats cosmétiques (patient) en fonction de la technique et du temps</a:t>
            </a:r>
          </a:p>
        </p:txBody>
      </p:sp>
      <p:sp>
        <p:nvSpPr>
          <p:cNvPr id="3" name="Espace réservé du numéro de diapositive 2">
            <a:extLst>
              <a:ext uri="{FF2B5EF4-FFF2-40B4-BE49-F238E27FC236}">
                <a16:creationId xmlns:a16="http://schemas.microsoft.com/office/drawing/2014/main" id="{A4D90863-D9B1-D249-9AE5-53EC4885F74D}"/>
              </a:ext>
            </a:extLst>
          </p:cNvPr>
          <p:cNvSpPr>
            <a:spLocks noGrp="1"/>
          </p:cNvSpPr>
          <p:nvPr>
            <p:ph type="sldNum" sz="quarter" idx="10"/>
          </p:nvPr>
        </p:nvSpPr>
        <p:spPr/>
        <p:txBody>
          <a:bodyPr/>
          <a:lstStyle/>
          <a:p>
            <a:fld id="{76861F4E-8E8E-E94F-821D-72AEE8E804B0}" type="slidenum">
              <a:rPr lang="fr-FR" smtClean="0"/>
              <a:pPr/>
              <a:t>21</a:t>
            </a:fld>
            <a:endParaRPr lang="fr-FR"/>
          </a:p>
        </p:txBody>
      </p:sp>
      <p:sp>
        <p:nvSpPr>
          <p:cNvPr id="4" name="Espace réservé du contenu 3">
            <a:extLst>
              <a:ext uri="{FF2B5EF4-FFF2-40B4-BE49-F238E27FC236}">
                <a16:creationId xmlns:a16="http://schemas.microsoft.com/office/drawing/2014/main" id="{57199B8B-2CE3-504D-A540-C0851849B65D}"/>
              </a:ext>
            </a:extLst>
          </p:cNvPr>
          <p:cNvSpPr>
            <a:spLocks noGrp="1"/>
          </p:cNvSpPr>
          <p:nvPr>
            <p:ph sz="quarter" idx="11"/>
          </p:nvPr>
        </p:nvSpPr>
        <p:spPr>
          <a:xfrm>
            <a:off x="5957655" y="1597873"/>
            <a:ext cx="2895900" cy="2550793"/>
          </a:xfrm>
        </p:spPr>
        <p:txBody>
          <a:bodyPr>
            <a:normAutofit lnSpcReduction="10000"/>
          </a:bodyPr>
          <a:lstStyle/>
          <a:p>
            <a:r>
              <a:rPr lang="fr-FR" sz="1400" b="1"/>
              <a:t>Conclusion</a:t>
            </a:r>
          </a:p>
          <a:p>
            <a:endParaRPr lang="fr-FR" sz="1400" b="1"/>
          </a:p>
          <a:p>
            <a:pPr lvl="1"/>
            <a:r>
              <a:rPr lang="fr-FR" sz="1200"/>
              <a:t>Taux de rechute locale non inférieur pour APBI</a:t>
            </a:r>
          </a:p>
          <a:p>
            <a:pPr lvl="1"/>
            <a:endParaRPr lang="fr-FR" sz="1200"/>
          </a:p>
          <a:p>
            <a:pPr lvl="1"/>
            <a:r>
              <a:rPr lang="fr-FR" sz="1200"/>
              <a:t>Taux de toxicité initiale moindre pour APBI mais supérieure avec recul plus long</a:t>
            </a:r>
          </a:p>
          <a:p>
            <a:pPr lvl="1"/>
            <a:r>
              <a:rPr lang="fr-FR" sz="1200"/>
              <a:t>On ne peut recommandé deux fractions/jour</a:t>
            </a:r>
          </a:p>
          <a:p>
            <a:pPr lvl="1"/>
            <a:r>
              <a:rPr lang="fr-FR" sz="1200"/>
              <a:t>Une fraction/jour en cours d’exploration</a:t>
            </a:r>
          </a:p>
        </p:txBody>
      </p:sp>
      <p:pic>
        <p:nvPicPr>
          <p:cNvPr id="5" name="Espace réservé du contenu 8">
            <a:extLst>
              <a:ext uri="{FF2B5EF4-FFF2-40B4-BE49-F238E27FC236}">
                <a16:creationId xmlns:a16="http://schemas.microsoft.com/office/drawing/2014/main" id="{A921BF91-E97C-D247-99E7-01EA2F30D6F9}"/>
              </a:ext>
            </a:extLst>
          </p:cNvPr>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40000"/>
                    </a14:imgEffect>
                  </a14:imgLayer>
                </a14:imgProps>
              </a:ext>
              <a:ext uri="{28A0092B-C50C-407E-A947-70E740481C1C}">
                <a14:useLocalDpi xmlns:a14="http://schemas.microsoft.com/office/drawing/2010/main" val="0"/>
              </a:ext>
            </a:extLst>
          </a:blip>
          <a:srcRect l="5411" t="20430" r="4833" b="24407"/>
          <a:stretch/>
        </p:blipFill>
        <p:spPr>
          <a:xfrm>
            <a:off x="533816" y="1661935"/>
            <a:ext cx="5215585" cy="2404072"/>
          </a:xfrm>
          <a:prstGeom prst="rect">
            <a:avLst/>
          </a:prstGeom>
        </p:spPr>
      </p:pic>
      <p:sp>
        <p:nvSpPr>
          <p:cNvPr id="6" name="ZoneTexte 5">
            <a:extLst>
              <a:ext uri="{FF2B5EF4-FFF2-40B4-BE49-F238E27FC236}">
                <a16:creationId xmlns:a16="http://schemas.microsoft.com/office/drawing/2014/main" id="{01D8AE4E-2C2C-C74E-8041-7B235F4FA773}"/>
              </a:ext>
            </a:extLst>
          </p:cNvPr>
          <p:cNvSpPr txBox="1"/>
          <p:nvPr/>
        </p:nvSpPr>
        <p:spPr>
          <a:xfrm>
            <a:off x="2843938" y="2029844"/>
            <a:ext cx="590226" cy="1384995"/>
          </a:xfrm>
          <a:prstGeom prst="rect">
            <a:avLst/>
          </a:prstGeom>
          <a:solidFill>
            <a:schemeClr val="bg1"/>
          </a:solidFill>
        </p:spPr>
        <p:txBody>
          <a:bodyPr wrap="none" rtlCol="0">
            <a:spAutoFit/>
          </a:bodyPr>
          <a:lstStyle/>
          <a:p>
            <a:r>
              <a:rPr lang="fr-FR" sz="1200"/>
              <a:t>T0</a:t>
            </a:r>
          </a:p>
          <a:p>
            <a:endParaRPr lang="fr-FR" sz="1200"/>
          </a:p>
          <a:p>
            <a:r>
              <a:rPr lang="fr-FR" sz="1200"/>
              <a:t>3 ans*</a:t>
            </a:r>
          </a:p>
          <a:p>
            <a:endParaRPr lang="fr-FR" sz="1200"/>
          </a:p>
          <a:p>
            <a:r>
              <a:rPr lang="fr-FR" sz="1200"/>
              <a:t>5 ans*</a:t>
            </a:r>
          </a:p>
          <a:p>
            <a:endParaRPr lang="fr-FR" sz="1200"/>
          </a:p>
          <a:p>
            <a:r>
              <a:rPr lang="fr-FR" sz="1200"/>
              <a:t>7 ans*</a:t>
            </a:r>
          </a:p>
        </p:txBody>
      </p:sp>
      <p:sp>
        <p:nvSpPr>
          <p:cNvPr id="10" name="ZoneTexte 9">
            <a:extLst>
              <a:ext uri="{FF2B5EF4-FFF2-40B4-BE49-F238E27FC236}">
                <a16:creationId xmlns:a16="http://schemas.microsoft.com/office/drawing/2014/main" id="{B02BE899-74ED-DC4D-B0D2-ECC6C59F19E3}"/>
              </a:ext>
            </a:extLst>
          </p:cNvPr>
          <p:cNvSpPr txBox="1"/>
          <p:nvPr/>
        </p:nvSpPr>
        <p:spPr>
          <a:xfrm>
            <a:off x="4312537" y="3414839"/>
            <a:ext cx="1000595" cy="261610"/>
          </a:xfrm>
          <a:prstGeom prst="rect">
            <a:avLst/>
          </a:prstGeom>
          <a:solidFill>
            <a:schemeClr val="bg1"/>
          </a:solidFill>
        </p:spPr>
        <p:txBody>
          <a:bodyPr wrap="none" rtlCol="0">
            <a:spAutoFit/>
          </a:bodyPr>
          <a:lstStyle/>
          <a:p>
            <a:r>
              <a:rPr lang="fr-FR" sz="1050" b="1"/>
              <a:t>Excellent/bon</a:t>
            </a:r>
          </a:p>
        </p:txBody>
      </p:sp>
      <p:sp>
        <p:nvSpPr>
          <p:cNvPr id="11" name="ZoneTexte 10">
            <a:extLst>
              <a:ext uri="{FF2B5EF4-FFF2-40B4-BE49-F238E27FC236}">
                <a16:creationId xmlns:a16="http://schemas.microsoft.com/office/drawing/2014/main" id="{CAF03FE6-0AE7-D24B-90CC-E9B469A26BF4}"/>
              </a:ext>
            </a:extLst>
          </p:cNvPr>
          <p:cNvSpPr txBox="1"/>
          <p:nvPr/>
        </p:nvSpPr>
        <p:spPr>
          <a:xfrm>
            <a:off x="1605499" y="3430337"/>
            <a:ext cx="1000595" cy="261610"/>
          </a:xfrm>
          <a:prstGeom prst="rect">
            <a:avLst/>
          </a:prstGeom>
          <a:solidFill>
            <a:schemeClr val="bg1"/>
          </a:solidFill>
        </p:spPr>
        <p:txBody>
          <a:bodyPr wrap="none" rtlCol="0">
            <a:spAutoFit/>
          </a:bodyPr>
          <a:lstStyle/>
          <a:p>
            <a:r>
              <a:rPr lang="fr-FR" sz="1050" b="1"/>
              <a:t>Excellent/bon</a:t>
            </a:r>
          </a:p>
        </p:txBody>
      </p:sp>
      <p:sp>
        <p:nvSpPr>
          <p:cNvPr id="12" name="ZoneTexte 11">
            <a:extLst>
              <a:ext uri="{FF2B5EF4-FFF2-40B4-BE49-F238E27FC236}">
                <a16:creationId xmlns:a16="http://schemas.microsoft.com/office/drawing/2014/main" id="{D50944CD-D05F-0148-BD27-8576F77AA7B3}"/>
              </a:ext>
            </a:extLst>
          </p:cNvPr>
          <p:cNvSpPr txBox="1"/>
          <p:nvPr/>
        </p:nvSpPr>
        <p:spPr>
          <a:xfrm>
            <a:off x="765510" y="3353393"/>
            <a:ext cx="649537" cy="415498"/>
          </a:xfrm>
          <a:prstGeom prst="rect">
            <a:avLst/>
          </a:prstGeom>
          <a:solidFill>
            <a:schemeClr val="bg1"/>
          </a:solidFill>
        </p:spPr>
        <p:txBody>
          <a:bodyPr wrap="none" rtlCol="0">
            <a:spAutoFit/>
          </a:bodyPr>
          <a:lstStyle/>
          <a:p>
            <a:r>
              <a:rPr lang="fr-FR" sz="1050" b="1"/>
              <a:t>Moyen/</a:t>
            </a:r>
          </a:p>
          <a:p>
            <a:r>
              <a:rPr lang="fr-FR" sz="1050" b="1"/>
              <a:t>mauvais</a:t>
            </a:r>
          </a:p>
        </p:txBody>
      </p:sp>
      <p:sp>
        <p:nvSpPr>
          <p:cNvPr id="13" name="ZoneTexte 12">
            <a:extLst>
              <a:ext uri="{FF2B5EF4-FFF2-40B4-BE49-F238E27FC236}">
                <a16:creationId xmlns:a16="http://schemas.microsoft.com/office/drawing/2014/main" id="{8B8BA0F7-2A0B-D64B-B670-D54BD8E1A528}"/>
              </a:ext>
            </a:extLst>
          </p:cNvPr>
          <p:cNvSpPr txBox="1"/>
          <p:nvPr/>
        </p:nvSpPr>
        <p:spPr>
          <a:xfrm>
            <a:off x="3469780" y="3353393"/>
            <a:ext cx="649537" cy="415498"/>
          </a:xfrm>
          <a:prstGeom prst="rect">
            <a:avLst/>
          </a:prstGeom>
          <a:solidFill>
            <a:schemeClr val="bg1"/>
          </a:solidFill>
        </p:spPr>
        <p:txBody>
          <a:bodyPr wrap="none" rtlCol="0">
            <a:spAutoFit/>
          </a:bodyPr>
          <a:lstStyle/>
          <a:p>
            <a:r>
              <a:rPr lang="fr-FR" sz="1050" b="1"/>
              <a:t>Moyen/</a:t>
            </a:r>
          </a:p>
          <a:p>
            <a:r>
              <a:rPr lang="fr-FR" sz="1050" b="1"/>
              <a:t>mauvais</a:t>
            </a:r>
          </a:p>
        </p:txBody>
      </p:sp>
      <p:sp>
        <p:nvSpPr>
          <p:cNvPr id="14" name="Text Box 4">
            <a:extLst>
              <a:ext uri="{FF2B5EF4-FFF2-40B4-BE49-F238E27FC236}">
                <a16:creationId xmlns:a16="http://schemas.microsoft.com/office/drawing/2014/main" id="{8A64DDC7-C908-D545-97E3-06BF92A627E1}"/>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spTree>
    <p:extLst>
      <p:ext uri="{BB962C8B-B14F-4D97-AF65-F5344CB8AC3E}">
        <p14:creationId xmlns:p14="http://schemas.microsoft.com/office/powerpoint/2010/main" val="16508105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F93B27D9-EF1F-5E43-A247-6A47481F4777}"/>
              </a:ext>
            </a:extLst>
          </p:cNvPr>
          <p:cNvSpPr>
            <a:spLocks noGrp="1"/>
          </p:cNvSpPr>
          <p:nvPr>
            <p:ph type="title"/>
          </p:nvPr>
        </p:nvSpPr>
        <p:spPr/>
        <p:txBody>
          <a:bodyPr/>
          <a:lstStyle/>
          <a:p>
            <a:r>
              <a:rPr lang="fr-FR"/>
              <a:t>Objectif : Résultats cosmétiques: fibrose (induration du sein) à 3 ans</a:t>
            </a:r>
          </a:p>
        </p:txBody>
      </p:sp>
      <p:sp>
        <p:nvSpPr>
          <p:cNvPr id="2" name="Espace réservé du numéro de diapositive 1">
            <a:extLst>
              <a:ext uri="{FF2B5EF4-FFF2-40B4-BE49-F238E27FC236}">
                <a16:creationId xmlns:a16="http://schemas.microsoft.com/office/drawing/2014/main" id="{2A0C67D9-2D54-7446-BFE6-995261B7CB4D}"/>
              </a:ext>
            </a:extLst>
          </p:cNvPr>
          <p:cNvSpPr>
            <a:spLocks noGrp="1"/>
          </p:cNvSpPr>
          <p:nvPr>
            <p:ph type="sldNum" sz="quarter" idx="10"/>
          </p:nvPr>
        </p:nvSpPr>
        <p:spPr/>
        <p:txBody>
          <a:bodyPr/>
          <a:lstStyle/>
          <a:p>
            <a:fld id="{76861F4E-8E8E-E94F-821D-72AEE8E804B0}" type="slidenum">
              <a:rPr lang="fr-FR" smtClean="0"/>
              <a:pPr/>
              <a:t>22</a:t>
            </a:fld>
            <a:endParaRPr lang="fr-FR"/>
          </a:p>
        </p:txBody>
      </p:sp>
      <p:grpSp>
        <p:nvGrpSpPr>
          <p:cNvPr id="33" name="Groupe 32">
            <a:extLst>
              <a:ext uri="{FF2B5EF4-FFF2-40B4-BE49-F238E27FC236}">
                <a16:creationId xmlns:a16="http://schemas.microsoft.com/office/drawing/2014/main" id="{491B7DCE-9993-7643-88C1-7AC7E850B766}"/>
              </a:ext>
            </a:extLst>
          </p:cNvPr>
          <p:cNvGrpSpPr/>
          <p:nvPr/>
        </p:nvGrpSpPr>
        <p:grpSpPr>
          <a:xfrm>
            <a:off x="1456393" y="1287339"/>
            <a:ext cx="6359250" cy="3429521"/>
            <a:chOff x="1254172" y="1352327"/>
            <a:chExt cx="6359250" cy="3905473"/>
          </a:xfrm>
        </p:grpSpPr>
        <p:sp>
          <p:nvSpPr>
            <p:cNvPr id="27" name="Espace réservé du contenu 1">
              <a:extLst>
                <a:ext uri="{FF2B5EF4-FFF2-40B4-BE49-F238E27FC236}">
                  <a16:creationId xmlns:a16="http://schemas.microsoft.com/office/drawing/2014/main" id="{A4EADBFD-BF58-8942-A2A0-B63DFE7A9E1E}"/>
                </a:ext>
              </a:extLst>
            </p:cNvPr>
            <p:cNvSpPr txBox="1">
              <a:spLocks/>
            </p:cNvSpPr>
            <p:nvPr/>
          </p:nvSpPr>
          <p:spPr>
            <a:xfrm>
              <a:off x="1644161" y="1352327"/>
              <a:ext cx="5231423" cy="390547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grpSp>
          <p:nvGrpSpPr>
            <p:cNvPr id="26" name="Groupe 25">
              <a:extLst>
                <a:ext uri="{FF2B5EF4-FFF2-40B4-BE49-F238E27FC236}">
                  <a16:creationId xmlns:a16="http://schemas.microsoft.com/office/drawing/2014/main" id="{31A9D4C4-EDA6-FA44-A8DD-C41400D26931}"/>
                </a:ext>
              </a:extLst>
            </p:cNvPr>
            <p:cNvGrpSpPr/>
            <p:nvPr/>
          </p:nvGrpSpPr>
          <p:grpSpPr>
            <a:xfrm>
              <a:off x="1254172" y="1387999"/>
              <a:ext cx="6359250" cy="3813573"/>
              <a:chOff x="2291664" y="1249989"/>
              <a:chExt cx="6359250" cy="4325512"/>
            </a:xfrm>
          </p:grpSpPr>
          <p:grpSp>
            <p:nvGrpSpPr>
              <p:cNvPr id="20" name="Groupe 19">
                <a:extLst>
                  <a:ext uri="{FF2B5EF4-FFF2-40B4-BE49-F238E27FC236}">
                    <a16:creationId xmlns:a16="http://schemas.microsoft.com/office/drawing/2014/main" id="{53A61119-6904-A84A-A884-FC4A5817AEC7}"/>
                  </a:ext>
                </a:extLst>
              </p:cNvPr>
              <p:cNvGrpSpPr/>
              <p:nvPr/>
            </p:nvGrpSpPr>
            <p:grpSpPr>
              <a:xfrm>
                <a:off x="2291664" y="1610168"/>
                <a:ext cx="4728736" cy="3489264"/>
                <a:chOff x="1382926" y="1397976"/>
                <a:chExt cx="4728736" cy="3489264"/>
              </a:xfrm>
            </p:grpSpPr>
            <p:graphicFrame>
              <p:nvGraphicFramePr>
                <p:cNvPr id="6" name="Graphique 5">
                  <a:extLst>
                    <a:ext uri="{FF2B5EF4-FFF2-40B4-BE49-F238E27FC236}">
                      <a16:creationId xmlns:a16="http://schemas.microsoft.com/office/drawing/2014/main" id="{A406D630-2892-1A49-B417-90783DEB9334}"/>
                    </a:ext>
                  </a:extLst>
                </p:cNvPr>
                <p:cNvGraphicFramePr/>
                <p:nvPr>
                  <p:extLst/>
                </p:nvPr>
              </p:nvGraphicFramePr>
              <p:xfrm>
                <a:off x="1382926" y="1397976"/>
                <a:ext cx="4728736" cy="3489264"/>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a:extLst>
                    <a:ext uri="{FF2B5EF4-FFF2-40B4-BE49-F238E27FC236}">
                      <a16:creationId xmlns:a16="http://schemas.microsoft.com/office/drawing/2014/main" id="{0CE7011D-2A57-D440-8206-FDD9D820274E}"/>
                    </a:ext>
                  </a:extLst>
                </p:cNvPr>
                <p:cNvSpPr/>
                <p:nvPr/>
              </p:nvSpPr>
              <p:spPr>
                <a:xfrm>
                  <a:off x="2549769" y="2373923"/>
                  <a:ext cx="554111" cy="2031023"/>
                </a:xfrm>
                <a:prstGeom prst="rect">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 name="Rectangle 8">
                  <a:extLst>
                    <a:ext uri="{FF2B5EF4-FFF2-40B4-BE49-F238E27FC236}">
                      <a16:creationId xmlns:a16="http://schemas.microsoft.com/office/drawing/2014/main" id="{2EBE1977-3457-F54E-BB71-825ED9DA6FC3}"/>
                    </a:ext>
                  </a:extLst>
                </p:cNvPr>
                <p:cNvSpPr/>
                <p:nvPr/>
              </p:nvSpPr>
              <p:spPr>
                <a:xfrm>
                  <a:off x="3576431" y="2294793"/>
                  <a:ext cx="554111" cy="2110154"/>
                </a:xfrm>
                <a:prstGeom prst="rect">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0" name="Rectangle 9">
                  <a:extLst>
                    <a:ext uri="{FF2B5EF4-FFF2-40B4-BE49-F238E27FC236}">
                      <a16:creationId xmlns:a16="http://schemas.microsoft.com/office/drawing/2014/main" id="{5A3853FE-E90D-A945-B784-F0BB129DFBEC}"/>
                    </a:ext>
                  </a:extLst>
                </p:cNvPr>
                <p:cNvSpPr/>
                <p:nvPr/>
              </p:nvSpPr>
              <p:spPr>
                <a:xfrm>
                  <a:off x="4603093" y="2373922"/>
                  <a:ext cx="554111" cy="2031023"/>
                </a:xfrm>
                <a:prstGeom prst="rect">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1" name="Rectangle 10">
                  <a:extLst>
                    <a:ext uri="{FF2B5EF4-FFF2-40B4-BE49-F238E27FC236}">
                      <a16:creationId xmlns:a16="http://schemas.microsoft.com/office/drawing/2014/main" id="{25526DF9-A692-754F-9FAB-D2585C22085E}"/>
                    </a:ext>
                  </a:extLst>
                </p:cNvPr>
                <p:cNvSpPr/>
                <p:nvPr/>
              </p:nvSpPr>
              <p:spPr>
                <a:xfrm>
                  <a:off x="2549769" y="1670539"/>
                  <a:ext cx="554111" cy="703384"/>
                </a:xfrm>
                <a:prstGeom prst="rect">
                  <a:avLst/>
                </a:prstGeom>
                <a:solidFill>
                  <a:schemeClr val="accent5">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2" name="Rectangle 11">
                  <a:extLst>
                    <a:ext uri="{FF2B5EF4-FFF2-40B4-BE49-F238E27FC236}">
                      <a16:creationId xmlns:a16="http://schemas.microsoft.com/office/drawing/2014/main" id="{70A38457-10EE-774D-B24A-5B92304A89F9}"/>
                    </a:ext>
                  </a:extLst>
                </p:cNvPr>
                <p:cNvSpPr/>
                <p:nvPr/>
              </p:nvSpPr>
              <p:spPr>
                <a:xfrm>
                  <a:off x="3576431" y="1670538"/>
                  <a:ext cx="554111" cy="624255"/>
                </a:xfrm>
                <a:prstGeom prst="rect">
                  <a:avLst/>
                </a:prstGeom>
                <a:solidFill>
                  <a:schemeClr val="accent5">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3" name="Rectangle 12">
                  <a:extLst>
                    <a:ext uri="{FF2B5EF4-FFF2-40B4-BE49-F238E27FC236}">
                      <a16:creationId xmlns:a16="http://schemas.microsoft.com/office/drawing/2014/main" id="{ED5F9CD1-E07C-7844-9DCD-B5EC4041C2ED}"/>
                    </a:ext>
                  </a:extLst>
                </p:cNvPr>
                <p:cNvSpPr/>
                <p:nvPr/>
              </p:nvSpPr>
              <p:spPr>
                <a:xfrm>
                  <a:off x="4603093" y="1749669"/>
                  <a:ext cx="554111" cy="624253"/>
                </a:xfrm>
                <a:prstGeom prst="rect">
                  <a:avLst/>
                </a:prstGeom>
                <a:solidFill>
                  <a:schemeClr val="accent5">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4" name="Rectangle 13">
                  <a:extLst>
                    <a:ext uri="{FF2B5EF4-FFF2-40B4-BE49-F238E27FC236}">
                      <a16:creationId xmlns:a16="http://schemas.microsoft.com/office/drawing/2014/main" id="{04A7AB1F-EE64-0C47-AC99-9A8259A2E111}"/>
                    </a:ext>
                  </a:extLst>
                </p:cNvPr>
                <p:cNvSpPr/>
                <p:nvPr/>
              </p:nvSpPr>
              <p:spPr>
                <a:xfrm>
                  <a:off x="2549769" y="1517954"/>
                  <a:ext cx="554111" cy="152583"/>
                </a:xfrm>
                <a:prstGeom prst="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Rectangle 14">
                  <a:extLst>
                    <a:ext uri="{FF2B5EF4-FFF2-40B4-BE49-F238E27FC236}">
                      <a16:creationId xmlns:a16="http://schemas.microsoft.com/office/drawing/2014/main" id="{792003EF-C302-9D4B-9A77-51D2B986AC4D}"/>
                    </a:ext>
                  </a:extLst>
                </p:cNvPr>
                <p:cNvSpPr/>
                <p:nvPr/>
              </p:nvSpPr>
              <p:spPr>
                <a:xfrm>
                  <a:off x="3576431" y="1517954"/>
                  <a:ext cx="554111" cy="231715"/>
                </a:xfrm>
                <a:prstGeom prst="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6" name="Rectangle 15">
                  <a:extLst>
                    <a:ext uri="{FF2B5EF4-FFF2-40B4-BE49-F238E27FC236}">
                      <a16:creationId xmlns:a16="http://schemas.microsoft.com/office/drawing/2014/main" id="{E719326C-FEA2-2546-A618-E753D78D8EE0}"/>
                    </a:ext>
                  </a:extLst>
                </p:cNvPr>
                <p:cNvSpPr/>
                <p:nvPr/>
              </p:nvSpPr>
              <p:spPr>
                <a:xfrm>
                  <a:off x="4603093" y="1517955"/>
                  <a:ext cx="554111" cy="231714"/>
                </a:xfrm>
                <a:prstGeom prst="rect">
                  <a:avLst/>
                </a:prstGeom>
                <a:solidFill>
                  <a:schemeClr val="accent5">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7" name="Rectangle 16">
                  <a:extLst>
                    <a:ext uri="{FF2B5EF4-FFF2-40B4-BE49-F238E27FC236}">
                      <a16:creationId xmlns:a16="http://schemas.microsoft.com/office/drawing/2014/main" id="{1EE97CD0-61B6-254E-A489-FB730FB7C324}"/>
                    </a:ext>
                  </a:extLst>
                </p:cNvPr>
                <p:cNvSpPr/>
                <p:nvPr/>
              </p:nvSpPr>
              <p:spPr>
                <a:xfrm>
                  <a:off x="2549769" y="1471853"/>
                  <a:ext cx="554111" cy="46099"/>
                </a:xfrm>
                <a:prstGeom prst="rect">
                  <a:avLst/>
                </a:prstGeom>
                <a:solidFill>
                  <a:schemeClr val="accent5">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8" name="Rectangle 17">
                  <a:extLst>
                    <a:ext uri="{FF2B5EF4-FFF2-40B4-BE49-F238E27FC236}">
                      <a16:creationId xmlns:a16="http://schemas.microsoft.com/office/drawing/2014/main" id="{91011776-7025-CC4A-ABF2-FDDA8CC0A517}"/>
                    </a:ext>
                  </a:extLst>
                </p:cNvPr>
                <p:cNvSpPr/>
                <p:nvPr/>
              </p:nvSpPr>
              <p:spPr>
                <a:xfrm>
                  <a:off x="3576431" y="1471853"/>
                  <a:ext cx="554111" cy="46101"/>
                </a:xfrm>
                <a:prstGeom prst="rect">
                  <a:avLst/>
                </a:prstGeom>
                <a:solidFill>
                  <a:schemeClr val="accent5">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9" name="Rectangle 18">
                  <a:extLst>
                    <a:ext uri="{FF2B5EF4-FFF2-40B4-BE49-F238E27FC236}">
                      <a16:creationId xmlns:a16="http://schemas.microsoft.com/office/drawing/2014/main" id="{ADF4626F-3C6A-EA44-AB8F-4CC69AEDAB5A}"/>
                    </a:ext>
                  </a:extLst>
                </p:cNvPr>
                <p:cNvSpPr/>
                <p:nvPr/>
              </p:nvSpPr>
              <p:spPr>
                <a:xfrm>
                  <a:off x="4603093" y="1471854"/>
                  <a:ext cx="554111" cy="46100"/>
                </a:xfrm>
                <a:prstGeom prst="rect">
                  <a:avLst/>
                </a:prstGeom>
                <a:solidFill>
                  <a:schemeClr val="accent5">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21" name="Espace réservé du contenu 2">
                <a:extLst>
                  <a:ext uri="{FF2B5EF4-FFF2-40B4-BE49-F238E27FC236}">
                    <a16:creationId xmlns:a16="http://schemas.microsoft.com/office/drawing/2014/main" id="{C1FEFD6F-1B1C-CA45-82C0-323E3C00A592}"/>
                  </a:ext>
                </a:extLst>
              </p:cNvPr>
              <p:cNvSpPr txBox="1">
                <a:spLocks/>
              </p:cNvSpPr>
              <p:nvPr/>
            </p:nvSpPr>
            <p:spPr>
              <a:xfrm>
                <a:off x="6344345" y="2127965"/>
                <a:ext cx="1371433" cy="2075161"/>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b="1">
                    <a:solidFill>
                      <a:srgbClr val="31859B">
                        <a:lumMod val="50000"/>
                      </a:srgbClr>
                    </a:solidFill>
                  </a:rPr>
                  <a:t>Beaucoup</a:t>
                </a:r>
              </a:p>
              <a:p>
                <a:pPr marL="0" indent="0">
                  <a:buFont typeface="Wingdings" panose="05000000000000000000" pitchFamily="2" charset="2"/>
                  <a:buNone/>
                </a:pPr>
                <a:endParaRPr lang="en-US" sz="1200" b="1">
                  <a:solidFill>
                    <a:srgbClr val="31859B">
                      <a:lumMod val="50000"/>
                    </a:srgbClr>
                  </a:solidFill>
                </a:endParaRPr>
              </a:p>
              <a:p>
                <a:pPr marL="0" indent="0">
                  <a:buFont typeface="Wingdings" panose="05000000000000000000" pitchFamily="2" charset="2"/>
                  <a:buNone/>
                </a:pPr>
                <a:r>
                  <a:rPr lang="en-US" sz="1200" b="1">
                    <a:solidFill>
                      <a:srgbClr val="31859B">
                        <a:lumMod val="60000"/>
                        <a:lumOff val="40000"/>
                      </a:srgbClr>
                    </a:solidFill>
                  </a:rPr>
                  <a:t>Important</a:t>
                </a:r>
              </a:p>
              <a:p>
                <a:pPr marL="0" indent="0">
                  <a:buFont typeface="Wingdings" panose="05000000000000000000" pitchFamily="2" charset="2"/>
                  <a:buNone/>
                </a:pPr>
                <a:endParaRPr lang="en-US" sz="1200" b="1">
                  <a:solidFill>
                    <a:srgbClr val="31859B">
                      <a:lumMod val="60000"/>
                      <a:lumOff val="40000"/>
                    </a:srgbClr>
                  </a:solidFill>
                </a:endParaRPr>
              </a:p>
              <a:p>
                <a:pPr marL="0" indent="0">
                  <a:buFont typeface="Wingdings" panose="05000000000000000000" pitchFamily="2" charset="2"/>
                  <a:buNone/>
                </a:pPr>
                <a:r>
                  <a:rPr lang="en-US" sz="1200" b="1">
                    <a:solidFill>
                      <a:srgbClr val="31859B">
                        <a:lumMod val="40000"/>
                        <a:lumOff val="60000"/>
                      </a:srgbClr>
                    </a:solidFill>
                  </a:rPr>
                  <a:t>Un </a:t>
                </a:r>
                <a:r>
                  <a:rPr lang="en-US" sz="1200" b="1" err="1">
                    <a:solidFill>
                      <a:srgbClr val="31859B">
                        <a:lumMod val="40000"/>
                        <a:lumOff val="60000"/>
                      </a:srgbClr>
                    </a:solidFill>
                  </a:rPr>
                  <a:t>peu</a:t>
                </a:r>
                <a:endParaRPr lang="en-US" sz="1200" b="1">
                  <a:solidFill>
                    <a:srgbClr val="31859B">
                      <a:lumMod val="40000"/>
                      <a:lumOff val="60000"/>
                    </a:srgbClr>
                  </a:solidFill>
                </a:endParaRPr>
              </a:p>
              <a:p>
                <a:pPr marL="0" indent="0">
                  <a:buFont typeface="Wingdings" panose="05000000000000000000" pitchFamily="2" charset="2"/>
                  <a:buNone/>
                </a:pPr>
                <a:endParaRPr lang="en-US" sz="1200" b="1">
                  <a:solidFill>
                    <a:srgbClr val="31859B">
                      <a:lumMod val="40000"/>
                      <a:lumOff val="60000"/>
                    </a:srgbClr>
                  </a:solidFill>
                </a:endParaRPr>
              </a:p>
              <a:p>
                <a:pPr marL="0" indent="0">
                  <a:buFont typeface="Wingdings" panose="05000000000000000000" pitchFamily="2" charset="2"/>
                  <a:buNone/>
                </a:pPr>
                <a:r>
                  <a:rPr lang="en-US" sz="1200" b="1">
                    <a:solidFill>
                      <a:prstClr val="black">
                        <a:lumMod val="65000"/>
                        <a:lumOff val="35000"/>
                      </a:prstClr>
                    </a:solidFill>
                  </a:rPr>
                  <a:t>Pas du tout</a:t>
                </a:r>
              </a:p>
            </p:txBody>
          </p:sp>
          <p:sp>
            <p:nvSpPr>
              <p:cNvPr id="22" name="Text Box 79">
                <a:extLst>
                  <a:ext uri="{FF2B5EF4-FFF2-40B4-BE49-F238E27FC236}">
                    <a16:creationId xmlns:a16="http://schemas.microsoft.com/office/drawing/2014/main" id="{ECB5EFE4-D2AC-9F42-9AA0-9C8DAD3C14C7}"/>
                  </a:ext>
                </a:extLst>
              </p:cNvPr>
              <p:cNvSpPr txBox="1">
                <a:spLocks noChangeArrowheads="1"/>
              </p:cNvSpPr>
              <p:nvPr/>
            </p:nvSpPr>
            <p:spPr bwMode="gray">
              <a:xfrm>
                <a:off x="3458507" y="1314713"/>
                <a:ext cx="554111"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6%</a:t>
                </a:r>
              </a:p>
            </p:txBody>
          </p:sp>
          <p:sp>
            <p:nvSpPr>
              <p:cNvPr id="23" name="Text Box 79">
                <a:extLst>
                  <a:ext uri="{FF2B5EF4-FFF2-40B4-BE49-F238E27FC236}">
                    <a16:creationId xmlns:a16="http://schemas.microsoft.com/office/drawing/2014/main" id="{907FEB24-B613-9748-8FD3-2C56802F7612}"/>
                  </a:ext>
                </a:extLst>
              </p:cNvPr>
              <p:cNvSpPr txBox="1">
                <a:spLocks noChangeArrowheads="1"/>
              </p:cNvSpPr>
              <p:nvPr/>
            </p:nvSpPr>
            <p:spPr bwMode="gray">
              <a:xfrm>
                <a:off x="4485169" y="1316099"/>
                <a:ext cx="554111"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7%</a:t>
                </a:r>
              </a:p>
            </p:txBody>
          </p:sp>
          <p:sp>
            <p:nvSpPr>
              <p:cNvPr id="24" name="Text Box 79">
                <a:extLst>
                  <a:ext uri="{FF2B5EF4-FFF2-40B4-BE49-F238E27FC236}">
                    <a16:creationId xmlns:a16="http://schemas.microsoft.com/office/drawing/2014/main" id="{0E553973-8639-4E43-8D83-ACCFBE5DD935}"/>
                  </a:ext>
                </a:extLst>
              </p:cNvPr>
              <p:cNvSpPr txBox="1">
                <a:spLocks noChangeArrowheads="1"/>
              </p:cNvSpPr>
              <p:nvPr/>
            </p:nvSpPr>
            <p:spPr bwMode="gray">
              <a:xfrm>
                <a:off x="5511831" y="1317485"/>
                <a:ext cx="546093"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10%</a:t>
                </a:r>
              </a:p>
            </p:txBody>
          </p:sp>
          <p:sp>
            <p:nvSpPr>
              <p:cNvPr id="25" name="Text Box 79">
                <a:extLst>
                  <a:ext uri="{FF2B5EF4-FFF2-40B4-BE49-F238E27FC236}">
                    <a16:creationId xmlns:a16="http://schemas.microsoft.com/office/drawing/2014/main" id="{71C36A6F-FF79-5843-9E35-8EDF98F3C584}"/>
                  </a:ext>
                </a:extLst>
              </p:cNvPr>
              <p:cNvSpPr txBox="1">
                <a:spLocks noChangeArrowheads="1"/>
              </p:cNvSpPr>
              <p:nvPr/>
            </p:nvSpPr>
            <p:spPr bwMode="gray">
              <a:xfrm>
                <a:off x="6344345" y="1249989"/>
                <a:ext cx="2306569" cy="516803"/>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200"/>
                  </a:lnSpc>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Proportion :</a:t>
                </a:r>
              </a:p>
              <a:p>
                <a:pPr eaLnBrk="1" fontAlgn="base" hangingPunct="1">
                  <a:lnSpc>
                    <a:spcPts val="1200"/>
                  </a:lnSpc>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Important/Beaucoup</a:t>
                </a:r>
              </a:p>
            </p:txBody>
          </p:sp>
          <p:sp>
            <p:nvSpPr>
              <p:cNvPr id="28" name="Espace réservé du contenu 2">
                <a:extLst>
                  <a:ext uri="{FF2B5EF4-FFF2-40B4-BE49-F238E27FC236}">
                    <a16:creationId xmlns:a16="http://schemas.microsoft.com/office/drawing/2014/main" id="{148BB48C-B5C2-3647-B2B7-C891AC91350D}"/>
                  </a:ext>
                </a:extLst>
              </p:cNvPr>
              <p:cNvSpPr txBox="1">
                <a:spLocks/>
              </p:cNvSpPr>
              <p:nvPr/>
            </p:nvSpPr>
            <p:spPr>
              <a:xfrm>
                <a:off x="3254175" y="4628158"/>
                <a:ext cx="962773" cy="27927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000">
                    <a:solidFill>
                      <a:prstClr val="black">
                        <a:lumMod val="65000"/>
                        <a:lumOff val="35000"/>
                      </a:prstClr>
                    </a:solidFill>
                  </a:rPr>
                  <a:t>40Gy + 16Gy</a:t>
                </a:r>
              </a:p>
            </p:txBody>
          </p:sp>
          <p:sp>
            <p:nvSpPr>
              <p:cNvPr id="29" name="Espace réservé du contenu 2">
                <a:extLst>
                  <a:ext uri="{FF2B5EF4-FFF2-40B4-BE49-F238E27FC236}">
                    <a16:creationId xmlns:a16="http://schemas.microsoft.com/office/drawing/2014/main" id="{D5026F35-CC50-CE49-BFF7-D5678EFBB47A}"/>
                  </a:ext>
                </a:extLst>
              </p:cNvPr>
              <p:cNvSpPr txBox="1">
                <a:spLocks/>
              </p:cNvSpPr>
              <p:nvPr/>
            </p:nvSpPr>
            <p:spPr>
              <a:xfrm>
                <a:off x="4280837" y="4628157"/>
                <a:ext cx="962773" cy="453821"/>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000">
                    <a:solidFill>
                      <a:prstClr val="black">
                        <a:lumMod val="65000"/>
                        <a:lumOff val="35000"/>
                      </a:prstClr>
                    </a:solidFill>
                  </a:rPr>
                  <a:t>48Gy + 15F</a:t>
                </a:r>
                <a:br>
                  <a:rPr lang="en-US" sz="1000">
                    <a:solidFill>
                      <a:prstClr val="black">
                        <a:lumMod val="65000"/>
                        <a:lumOff val="35000"/>
                      </a:prstClr>
                    </a:solidFill>
                  </a:rPr>
                </a:br>
                <a:r>
                  <a:rPr lang="en-US" sz="1000">
                    <a:solidFill>
                      <a:prstClr val="black">
                        <a:lumMod val="65000"/>
                        <a:lumOff val="35000"/>
                      </a:prstClr>
                    </a:solidFill>
                  </a:rPr>
                  <a:t>(3.3Gy/F)</a:t>
                </a:r>
              </a:p>
            </p:txBody>
          </p:sp>
          <p:sp>
            <p:nvSpPr>
              <p:cNvPr id="30" name="Espace réservé du contenu 2">
                <a:extLst>
                  <a:ext uri="{FF2B5EF4-FFF2-40B4-BE49-F238E27FC236}">
                    <a16:creationId xmlns:a16="http://schemas.microsoft.com/office/drawing/2014/main" id="{DEB7F2E4-8039-9C4E-8BDB-BAB3DEF8217B}"/>
                  </a:ext>
                </a:extLst>
              </p:cNvPr>
              <p:cNvSpPr txBox="1">
                <a:spLocks/>
              </p:cNvSpPr>
              <p:nvPr/>
            </p:nvSpPr>
            <p:spPr>
              <a:xfrm>
                <a:off x="5307499" y="4642182"/>
                <a:ext cx="962773" cy="453821"/>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000">
                    <a:solidFill>
                      <a:prstClr val="black">
                        <a:lumMod val="65000"/>
                        <a:lumOff val="35000"/>
                      </a:prstClr>
                    </a:solidFill>
                  </a:rPr>
                  <a:t>53Gy + 15F</a:t>
                </a:r>
                <a:br>
                  <a:rPr lang="en-US" sz="1000">
                    <a:solidFill>
                      <a:prstClr val="black">
                        <a:lumMod val="65000"/>
                        <a:lumOff val="35000"/>
                      </a:prstClr>
                    </a:solidFill>
                  </a:rPr>
                </a:br>
                <a:r>
                  <a:rPr lang="en-US" sz="1000">
                    <a:solidFill>
                      <a:prstClr val="black">
                        <a:lumMod val="65000"/>
                        <a:lumOff val="35000"/>
                      </a:prstClr>
                    </a:solidFill>
                  </a:rPr>
                  <a:t>(3.5Gy/F)</a:t>
                </a:r>
              </a:p>
            </p:txBody>
          </p:sp>
          <p:sp>
            <p:nvSpPr>
              <p:cNvPr id="32" name="Espace réservé du contenu 2">
                <a:extLst>
                  <a:ext uri="{FF2B5EF4-FFF2-40B4-BE49-F238E27FC236}">
                    <a16:creationId xmlns:a16="http://schemas.microsoft.com/office/drawing/2014/main" id="{0A5F420D-0F22-594A-9F54-6BC25FD2A6D3}"/>
                  </a:ext>
                </a:extLst>
              </p:cNvPr>
              <p:cNvSpPr txBox="1">
                <a:spLocks/>
              </p:cNvSpPr>
              <p:nvPr/>
            </p:nvSpPr>
            <p:spPr>
              <a:xfrm>
                <a:off x="4485169" y="5296227"/>
                <a:ext cx="1580774" cy="27927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000">
                    <a:solidFill>
                      <a:prstClr val="black">
                        <a:lumMod val="65000"/>
                        <a:lumOff val="35000"/>
                      </a:prstClr>
                    </a:solidFill>
                  </a:rPr>
                  <a:t>P</a:t>
                </a:r>
                <a:r>
                  <a:rPr lang="en-US" sz="1000" baseline="30000">
                    <a:solidFill>
                      <a:prstClr val="black">
                        <a:lumMod val="65000"/>
                        <a:lumOff val="35000"/>
                      </a:prstClr>
                    </a:solidFill>
                  </a:rPr>
                  <a:t>(1sided) </a:t>
                </a:r>
                <a:r>
                  <a:rPr lang="en-US" sz="1000">
                    <a:solidFill>
                      <a:prstClr val="black">
                        <a:lumMod val="65000"/>
                        <a:lumOff val="35000"/>
                      </a:prstClr>
                    </a:solidFill>
                  </a:rPr>
                  <a:t>= 0,02</a:t>
                </a:r>
              </a:p>
            </p:txBody>
          </p:sp>
        </p:grpSp>
        <p:sp>
          <p:nvSpPr>
            <p:cNvPr id="31" name="Accolade fermante 30">
              <a:extLst>
                <a:ext uri="{FF2B5EF4-FFF2-40B4-BE49-F238E27FC236}">
                  <a16:creationId xmlns:a16="http://schemas.microsoft.com/office/drawing/2014/main" id="{06999269-1821-A949-9C21-2C5E8EAD46A8}"/>
                </a:ext>
              </a:extLst>
            </p:cNvPr>
            <p:cNvSpPr/>
            <p:nvPr/>
          </p:nvSpPr>
          <p:spPr>
            <a:xfrm rot="5400000">
              <a:off x="4143698" y="4097525"/>
              <a:ext cx="188730" cy="1580773"/>
            </a:xfrm>
            <a:prstGeom prst="rightBrace">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grpSp>
      <p:sp>
        <p:nvSpPr>
          <p:cNvPr id="34" name="Text Box 4">
            <a:extLst>
              <a:ext uri="{FF2B5EF4-FFF2-40B4-BE49-F238E27FC236}">
                <a16:creationId xmlns:a16="http://schemas.microsoft.com/office/drawing/2014/main" id="{8C5EEBFE-21F1-C94A-802B-3199565EE770}"/>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4-03</a:t>
            </a:r>
          </a:p>
        </p:txBody>
      </p:sp>
    </p:spTree>
    <p:extLst>
      <p:ext uri="{BB962C8B-B14F-4D97-AF65-F5344CB8AC3E}">
        <p14:creationId xmlns:p14="http://schemas.microsoft.com/office/powerpoint/2010/main" val="34842513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0C9C5C3-FC78-3B4C-8601-ADD7BCDBCD80}"/>
              </a:ext>
            </a:extLst>
          </p:cNvPr>
          <p:cNvSpPr>
            <a:spLocks noGrp="1"/>
          </p:cNvSpPr>
          <p:nvPr>
            <p:ph type="title"/>
          </p:nvPr>
        </p:nvSpPr>
        <p:spPr>
          <a:xfrm>
            <a:off x="168064" y="748765"/>
            <a:ext cx="8975936" cy="400110"/>
          </a:xfrm>
        </p:spPr>
        <p:txBody>
          <a:bodyPr/>
          <a:lstStyle/>
          <a:p>
            <a:r>
              <a:rPr lang="fr-FR" sz="2400" b="1">
                <a:solidFill>
                  <a:srgbClr val="FF6600"/>
                </a:solidFill>
              </a:rPr>
              <a:t>NSABP B-39/RTOG 0413</a:t>
            </a:r>
            <a:endParaRPr lang="fr-FR">
              <a:solidFill>
                <a:srgbClr val="FF6600"/>
              </a:solidFill>
            </a:endParaRPr>
          </a:p>
        </p:txBody>
      </p:sp>
      <p:sp>
        <p:nvSpPr>
          <p:cNvPr id="3" name="Espace réservé du numéro de diapositive 2">
            <a:extLst>
              <a:ext uri="{FF2B5EF4-FFF2-40B4-BE49-F238E27FC236}">
                <a16:creationId xmlns:a16="http://schemas.microsoft.com/office/drawing/2014/main" id="{A7DD2DAB-0532-4443-8FA1-09BAD6022187}"/>
              </a:ext>
            </a:extLst>
          </p:cNvPr>
          <p:cNvSpPr>
            <a:spLocks noGrp="1"/>
          </p:cNvSpPr>
          <p:nvPr>
            <p:ph type="sldNum" sz="quarter" idx="10"/>
          </p:nvPr>
        </p:nvSpPr>
        <p:spPr/>
        <p:txBody>
          <a:bodyPr/>
          <a:lstStyle/>
          <a:p>
            <a:fld id="{76861F4E-8E8E-E94F-821D-72AEE8E804B0}" type="slidenum">
              <a:rPr lang="fr-FR" smtClean="0"/>
              <a:pPr/>
              <a:t>23</a:t>
            </a:fld>
            <a:endParaRPr lang="fr-FR"/>
          </a:p>
        </p:txBody>
      </p:sp>
      <p:graphicFrame>
        <p:nvGraphicFramePr>
          <p:cNvPr id="8" name="Espace réservé du contenu 4">
            <a:extLst>
              <a:ext uri="{FF2B5EF4-FFF2-40B4-BE49-F238E27FC236}">
                <a16:creationId xmlns:a16="http://schemas.microsoft.com/office/drawing/2014/main" id="{30057049-42DF-784C-8A0E-8FEC29660E7A}"/>
              </a:ext>
            </a:extLst>
          </p:cNvPr>
          <p:cNvGraphicFramePr>
            <a:graphicFrameLocks/>
          </p:cNvGraphicFramePr>
          <p:nvPr>
            <p:extLst>
              <p:ext uri="{D42A27DB-BD31-4B8C-83A1-F6EECF244321}">
                <p14:modId xmlns:p14="http://schemas.microsoft.com/office/powerpoint/2010/main" val="2794459541"/>
              </p:ext>
            </p:extLst>
          </p:nvPr>
        </p:nvGraphicFramePr>
        <p:xfrm>
          <a:off x="261748" y="3497398"/>
          <a:ext cx="5824809" cy="1160844"/>
        </p:xfrm>
        <a:graphic>
          <a:graphicData uri="http://schemas.openxmlformats.org/drawingml/2006/table">
            <a:tbl>
              <a:tblPr firstRow="1" bandRow="1">
                <a:tableStyleId>{7DF18680-E054-41AD-8BC1-D1AEF772440D}</a:tableStyleId>
              </a:tblPr>
              <a:tblGrid>
                <a:gridCol w="1156347">
                  <a:extLst>
                    <a:ext uri="{9D8B030D-6E8A-4147-A177-3AD203B41FA5}">
                      <a16:colId xmlns:a16="http://schemas.microsoft.com/office/drawing/2014/main" val="20000"/>
                    </a:ext>
                  </a:extLst>
                </a:gridCol>
                <a:gridCol w="999641">
                  <a:extLst>
                    <a:ext uri="{9D8B030D-6E8A-4147-A177-3AD203B41FA5}">
                      <a16:colId xmlns:a16="http://schemas.microsoft.com/office/drawing/2014/main" val="20001"/>
                    </a:ext>
                  </a:extLst>
                </a:gridCol>
                <a:gridCol w="1007389">
                  <a:extLst>
                    <a:ext uri="{9D8B030D-6E8A-4147-A177-3AD203B41FA5}">
                      <a16:colId xmlns:a16="http://schemas.microsoft.com/office/drawing/2014/main" val="20002"/>
                    </a:ext>
                  </a:extLst>
                </a:gridCol>
                <a:gridCol w="689675">
                  <a:extLst>
                    <a:ext uri="{9D8B030D-6E8A-4147-A177-3AD203B41FA5}">
                      <a16:colId xmlns:a16="http://schemas.microsoft.com/office/drawing/2014/main" val="790064127"/>
                    </a:ext>
                  </a:extLst>
                </a:gridCol>
                <a:gridCol w="743919">
                  <a:extLst>
                    <a:ext uri="{9D8B030D-6E8A-4147-A177-3AD203B41FA5}">
                      <a16:colId xmlns:a16="http://schemas.microsoft.com/office/drawing/2014/main" val="2850592292"/>
                    </a:ext>
                  </a:extLst>
                </a:gridCol>
                <a:gridCol w="1227838">
                  <a:extLst>
                    <a:ext uri="{9D8B030D-6E8A-4147-A177-3AD203B41FA5}">
                      <a16:colId xmlns:a16="http://schemas.microsoft.com/office/drawing/2014/main" val="168881590"/>
                    </a:ext>
                  </a:extLst>
                </a:gridCol>
              </a:tblGrid>
              <a:tr h="331669">
                <a:tc>
                  <a:txBody>
                    <a:bodyPr/>
                    <a:lstStyle/>
                    <a:p>
                      <a:pPr marL="72000"/>
                      <a:r>
                        <a:rPr lang="fr-FR" sz="1000" b="0"/>
                        <a:t>Traitement</a:t>
                      </a: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 de </a:t>
                      </a:r>
                      <a:r>
                        <a:rPr lang="fr-FR" sz="1000" b="0" err="1"/>
                        <a:t>Ptes</a:t>
                      </a:r>
                      <a:endParaRPr lang="fr-FR" sz="1000" b="0"/>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 d’évènements</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Hazard </a:t>
                      </a:r>
                      <a:br>
                        <a:rPr lang="fr-FR" sz="1000" b="0"/>
                      </a:br>
                      <a:r>
                        <a:rPr lang="fr-FR" sz="1000" b="0"/>
                        <a:t>ratio (HR)</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HR 95% CI</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Incidence cumulative </a:t>
                      </a:r>
                    </a:p>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t>à 10 ans</a:t>
                      </a: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65835">
                <a:tc>
                  <a:txBody>
                    <a:bodyPr/>
                    <a:lstStyle/>
                    <a:p>
                      <a:pPr marL="72000"/>
                      <a:r>
                        <a:rPr lang="fr-FR" sz="1000" b="1">
                          <a:solidFill>
                            <a:schemeClr val="bg1"/>
                          </a:solidFill>
                        </a:rPr>
                        <a:t>WBI</a:t>
                      </a:r>
                    </a:p>
                  </a:txBody>
                  <a:tcPr marL="0" marR="0" marT="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3"/>
                    </a:solidFill>
                  </a:tcPr>
                </a:tc>
                <a:tc>
                  <a:txBody>
                    <a:bodyPr/>
                    <a:lstStyle/>
                    <a:p>
                      <a:pPr algn="ctr"/>
                      <a:r>
                        <a:rPr lang="fr-FR" sz="1000" b="1">
                          <a:solidFill>
                            <a:schemeClr val="tx2"/>
                          </a:solidFill>
                        </a:rPr>
                        <a:t>2,011</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67</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REF</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endParaRPr lang="en-US"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3,8%</a:t>
                      </a:r>
                    </a:p>
                  </a:txBody>
                  <a:tcPr marL="0" marR="0" marT="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65835">
                <a:tc>
                  <a:txBody>
                    <a:bodyPr/>
                    <a:lstStyle/>
                    <a:p>
                      <a:pPr marL="72000"/>
                      <a:r>
                        <a:rPr lang="fr-FR" sz="1000" b="1">
                          <a:solidFill>
                            <a:schemeClr val="bg1"/>
                          </a:solidFill>
                        </a:rPr>
                        <a:t>PBI</a:t>
                      </a:r>
                    </a:p>
                  </a:txBody>
                  <a:tcPr marL="0" marR="0" marT="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1"/>
                    </a:solidFill>
                  </a:tcPr>
                </a:tc>
                <a:tc>
                  <a:txBody>
                    <a:bodyPr/>
                    <a:lstStyle/>
                    <a:p>
                      <a:pPr algn="ctr"/>
                      <a:endParaRPr lang="fr-FR"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endParaRPr lang="en-US"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endParaRPr lang="en-US"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endParaRPr lang="en-US"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endParaRPr lang="en-US" sz="1000" b="1">
                        <a:solidFill>
                          <a:schemeClr val="tx2"/>
                        </a:solidFill>
                      </a:endParaRPr>
                    </a:p>
                  </a:txBody>
                  <a:tcPr marL="0" marR="0" marT="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165835">
                <a:tc>
                  <a:txBody>
                    <a:bodyPr/>
                    <a:lstStyle/>
                    <a:p>
                      <a:pPr marL="72000"/>
                      <a:r>
                        <a:rPr lang="fr-FR" sz="1000" err="1">
                          <a:solidFill>
                            <a:schemeClr val="bg2"/>
                          </a:solidFill>
                        </a:rPr>
                        <a:t>Brachytherapy</a:t>
                      </a:r>
                      <a:endParaRPr lang="fr-FR" sz="1000">
                        <a:solidFill>
                          <a:schemeClr val="bg2"/>
                        </a:solidFill>
                      </a:endParaRPr>
                    </a:p>
                  </a:txBody>
                  <a:tcPr marL="0" marR="0" marT="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000" b="1">
                          <a:solidFill>
                            <a:schemeClr val="tx2"/>
                          </a:solidFill>
                        </a:rPr>
                        <a:t>130</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9</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2.21</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1.10-4.46</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defTabSz="600075">
                        <a:defRPr/>
                      </a:pPr>
                      <a:r>
                        <a:rPr lang="en-US" sz="1000" b="1">
                          <a:solidFill>
                            <a:schemeClr val="tx2"/>
                          </a:solidFill>
                        </a:rPr>
                        <a:t>7.7%</a:t>
                      </a:r>
                    </a:p>
                  </a:txBody>
                  <a:tcPr marL="0" marR="0" marT="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165835">
                <a:tc>
                  <a:txBody>
                    <a:bodyPr/>
                    <a:lstStyle/>
                    <a:p>
                      <a:pPr marL="72000"/>
                      <a:r>
                        <a:rPr lang="fr-FR" sz="1000" err="1">
                          <a:solidFill>
                            <a:schemeClr val="bg2"/>
                          </a:solidFill>
                        </a:rPr>
                        <a:t>Mammosite</a:t>
                      </a:r>
                      <a:r>
                        <a:rPr lang="fr-FR" sz="1000">
                          <a:solidFill>
                            <a:schemeClr val="bg2"/>
                          </a:solidFill>
                        </a:rPr>
                        <a:t>®</a:t>
                      </a:r>
                    </a:p>
                  </a:txBody>
                  <a:tcPr marL="0" marR="0" marT="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000" b="1">
                          <a:solidFill>
                            <a:schemeClr val="tx2"/>
                          </a:solidFill>
                        </a:rPr>
                        <a:t>358</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24</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2.15</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1.34-3.44</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7.8%</a:t>
                      </a:r>
                    </a:p>
                  </a:txBody>
                  <a:tcPr marL="0" marR="0" marT="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5835">
                <a:tc>
                  <a:txBody>
                    <a:bodyPr/>
                    <a:lstStyle/>
                    <a:p>
                      <a:pPr marL="72000"/>
                      <a:r>
                        <a:rPr lang="fr-FR" sz="1000">
                          <a:solidFill>
                            <a:schemeClr val="bg2"/>
                          </a:solidFill>
                        </a:rPr>
                        <a:t>3DCRT</a:t>
                      </a:r>
                    </a:p>
                  </a:txBody>
                  <a:tcPr marL="0" marR="0" marT="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fr-FR" sz="1000" b="1">
                          <a:solidFill>
                            <a:schemeClr val="tx2"/>
                          </a:solidFill>
                        </a:rPr>
                        <a:t>1.535</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55</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1.04</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0.73-1.49</a:t>
                      </a: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defTabSz="600075">
                        <a:defRPr/>
                      </a:pPr>
                      <a:r>
                        <a:rPr lang="en-US" sz="1000" b="1">
                          <a:solidFill>
                            <a:schemeClr val="tx2"/>
                          </a:solidFill>
                        </a:rPr>
                        <a:t>3.7%</a:t>
                      </a:r>
                    </a:p>
                  </a:txBody>
                  <a:tcPr marL="0" marR="0" marT="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19391079"/>
                  </a:ext>
                </a:extLst>
              </a:tr>
            </a:tbl>
          </a:graphicData>
        </a:graphic>
      </p:graphicFrame>
      <p:sp>
        <p:nvSpPr>
          <p:cNvPr id="9" name="TextBox 7">
            <a:extLst>
              <a:ext uri="{FF2B5EF4-FFF2-40B4-BE49-F238E27FC236}">
                <a16:creationId xmlns:a16="http://schemas.microsoft.com/office/drawing/2014/main" id="{AE9D8F44-F97B-6245-869F-04D9517A72BA}"/>
              </a:ext>
            </a:extLst>
          </p:cNvPr>
          <p:cNvSpPr txBox="1"/>
          <p:nvPr/>
        </p:nvSpPr>
        <p:spPr>
          <a:xfrm>
            <a:off x="6232808" y="3804412"/>
            <a:ext cx="2711096" cy="538609"/>
          </a:xfrm>
          <a:prstGeom prst="rect">
            <a:avLst/>
          </a:prstGeom>
          <a:noFill/>
        </p:spPr>
        <p:txBody>
          <a:bodyPr wrap="square" rtlCol="0">
            <a:spAutoFit/>
          </a:bodyPr>
          <a:lstStyle/>
          <a:p>
            <a:pPr algn="ctr">
              <a:spcBef>
                <a:spcPts val="600"/>
              </a:spcBef>
            </a:pPr>
            <a:r>
              <a:rPr lang="en-US" sz="1200" b="1" err="1">
                <a:solidFill>
                  <a:srgbClr val="1F497D"/>
                </a:solidFill>
                <a:latin typeface="Arial" panose="020B0604020202020204" pitchFamily="34" charset="0"/>
                <a:cs typeface="Arial" panose="020B0604020202020204" pitchFamily="34" charset="0"/>
              </a:rPr>
              <a:t>Analyse</a:t>
            </a:r>
            <a:r>
              <a:rPr lang="en-US" sz="1200" b="1">
                <a:solidFill>
                  <a:srgbClr val="1F497D"/>
                </a:solidFill>
                <a:latin typeface="Arial" panose="020B0604020202020204" pitchFamily="34" charset="0"/>
                <a:cs typeface="Arial" panose="020B0604020202020204" pitchFamily="34" charset="0"/>
              </a:rPr>
              <a:t> par </a:t>
            </a:r>
            <a:r>
              <a:rPr lang="en-US" sz="1200" b="1" err="1">
                <a:solidFill>
                  <a:srgbClr val="1F497D"/>
                </a:solidFill>
                <a:latin typeface="Arial" panose="020B0604020202020204" pitchFamily="34" charset="0"/>
                <a:cs typeface="Arial" panose="020B0604020202020204" pitchFamily="34" charset="0"/>
              </a:rPr>
              <a:t>traitement</a:t>
            </a:r>
            <a:r>
              <a:rPr lang="en-US" sz="1200" b="1">
                <a:solidFill>
                  <a:srgbClr val="1F497D"/>
                </a:solidFill>
                <a:latin typeface="Arial" panose="020B0604020202020204" pitchFamily="34" charset="0"/>
                <a:cs typeface="Arial" panose="020B0604020202020204" pitchFamily="34" charset="0"/>
              </a:rPr>
              <a:t> </a:t>
            </a:r>
            <a:r>
              <a:rPr lang="en-US" sz="1200" b="1" err="1">
                <a:solidFill>
                  <a:srgbClr val="1F497D"/>
                </a:solidFill>
                <a:latin typeface="Arial" panose="020B0604020202020204" pitchFamily="34" charset="0"/>
                <a:cs typeface="Arial" panose="020B0604020202020204" pitchFamily="34" charset="0"/>
              </a:rPr>
              <a:t>reçu</a:t>
            </a:r>
            <a:r>
              <a:rPr lang="en-US" sz="1200" b="1">
                <a:solidFill>
                  <a:srgbClr val="1F497D"/>
                </a:solidFill>
                <a:latin typeface="Arial" panose="020B0604020202020204" pitchFamily="34" charset="0"/>
                <a:cs typeface="Arial" panose="020B0604020202020204" pitchFamily="34" charset="0"/>
              </a:rPr>
              <a:t> </a:t>
            </a:r>
          </a:p>
          <a:p>
            <a:pPr algn="ctr">
              <a:spcBef>
                <a:spcPts val="600"/>
              </a:spcBef>
            </a:pPr>
            <a:r>
              <a:rPr lang="en-US" sz="1200" b="1">
                <a:solidFill>
                  <a:srgbClr val="1F497D"/>
                </a:solidFill>
                <a:latin typeface="Arial" panose="020B0604020202020204" pitchFamily="34" charset="0"/>
                <a:cs typeface="Arial" panose="020B0604020202020204" pitchFamily="34" charset="0"/>
              </a:rPr>
              <a:t>et non </a:t>
            </a:r>
            <a:r>
              <a:rPr lang="en-US" sz="1200" b="1" err="1">
                <a:solidFill>
                  <a:srgbClr val="1F497D"/>
                </a:solidFill>
                <a:latin typeface="Arial" panose="020B0604020202020204" pitchFamily="34" charset="0"/>
                <a:cs typeface="Arial" panose="020B0604020202020204" pitchFamily="34" charset="0"/>
              </a:rPr>
              <a:t>en</a:t>
            </a:r>
            <a:r>
              <a:rPr lang="en-US" sz="1200" b="1">
                <a:solidFill>
                  <a:srgbClr val="1F497D"/>
                </a:solidFill>
                <a:latin typeface="Arial" panose="020B0604020202020204" pitchFamily="34" charset="0"/>
                <a:cs typeface="Arial" panose="020B0604020202020204" pitchFamily="34" charset="0"/>
              </a:rPr>
              <a:t> intention de </a:t>
            </a:r>
            <a:r>
              <a:rPr lang="en-US" sz="1200" b="1" err="1">
                <a:solidFill>
                  <a:srgbClr val="1F497D"/>
                </a:solidFill>
                <a:latin typeface="Arial" panose="020B0604020202020204" pitchFamily="34" charset="0"/>
                <a:cs typeface="Arial" panose="020B0604020202020204" pitchFamily="34" charset="0"/>
              </a:rPr>
              <a:t>traité</a:t>
            </a:r>
            <a:endParaRPr lang="en-US" sz="1200" b="1">
              <a:solidFill>
                <a:srgbClr val="1F497D"/>
              </a:solidFill>
              <a:latin typeface="Arial" panose="020B0604020202020204" pitchFamily="34" charset="0"/>
              <a:cs typeface="Arial" panose="020B0604020202020204" pitchFamily="34" charset="0"/>
            </a:endParaRPr>
          </a:p>
        </p:txBody>
      </p:sp>
      <p:cxnSp>
        <p:nvCxnSpPr>
          <p:cNvPr id="10" name="Connecteur droit 9">
            <a:extLst>
              <a:ext uri="{FF2B5EF4-FFF2-40B4-BE49-F238E27FC236}">
                <a16:creationId xmlns:a16="http://schemas.microsoft.com/office/drawing/2014/main" id="{BE4C640A-17E3-DF4D-9732-3497649417D0}"/>
              </a:ext>
            </a:extLst>
          </p:cNvPr>
          <p:cNvCxnSpPr>
            <a:cxnSpLocks/>
          </p:cNvCxnSpPr>
          <p:nvPr/>
        </p:nvCxnSpPr>
        <p:spPr>
          <a:xfrm>
            <a:off x="6232808" y="3677591"/>
            <a:ext cx="0" cy="717144"/>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15" name="Rectangle 14">
            <a:extLst>
              <a:ext uri="{FF2B5EF4-FFF2-40B4-BE49-F238E27FC236}">
                <a16:creationId xmlns:a16="http://schemas.microsoft.com/office/drawing/2014/main" id="{072769CB-9164-144A-B19B-B55EC48AF5B2}"/>
              </a:ext>
            </a:extLst>
          </p:cNvPr>
          <p:cNvSpPr/>
          <p:nvPr/>
        </p:nvSpPr>
        <p:spPr>
          <a:xfrm>
            <a:off x="168064" y="1250505"/>
            <a:ext cx="6998423" cy="190796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6" name="Rectangle 15">
            <a:extLst>
              <a:ext uri="{FF2B5EF4-FFF2-40B4-BE49-F238E27FC236}">
                <a16:creationId xmlns:a16="http://schemas.microsoft.com/office/drawing/2014/main" id="{1F1C9A82-3427-B945-898A-16FAB6517C5D}"/>
              </a:ext>
            </a:extLst>
          </p:cNvPr>
          <p:cNvSpPr/>
          <p:nvPr/>
        </p:nvSpPr>
        <p:spPr>
          <a:xfrm>
            <a:off x="2794160" y="2236385"/>
            <a:ext cx="4290533" cy="789935"/>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200"/>
              </a:spcBef>
            </a:pPr>
            <a:r>
              <a:rPr lang="en-US" altLang="zh-CN" sz="900" b="1" err="1">
                <a:solidFill>
                  <a:prstClr val="white"/>
                </a:solidFill>
                <a:latin typeface="Arial" panose="020B0604020202020204" pitchFamily="34" charset="0"/>
                <a:cs typeface="Arial" panose="020B0604020202020204" pitchFamily="34" charset="0"/>
              </a:rPr>
              <a:t>Radiothérapie</a:t>
            </a:r>
            <a:r>
              <a:rPr lang="en-US" altLang="zh-CN" sz="900" b="1">
                <a:solidFill>
                  <a:prstClr val="white"/>
                </a:solidFill>
                <a:latin typeface="Arial" panose="020B0604020202020204" pitchFamily="34" charset="0"/>
                <a:cs typeface="Arial" panose="020B0604020202020204" pitchFamily="34" charset="0"/>
              </a:rPr>
              <a:t> </a:t>
            </a:r>
            <a:r>
              <a:rPr lang="en-US" altLang="zh-CN" sz="900" b="1" err="1">
                <a:solidFill>
                  <a:prstClr val="white"/>
                </a:solidFill>
                <a:latin typeface="Arial" panose="020B0604020202020204" pitchFamily="34" charset="0"/>
                <a:cs typeface="Arial" panose="020B0604020202020204" pitchFamily="34" charset="0"/>
              </a:rPr>
              <a:t>Partielle</a:t>
            </a:r>
            <a:r>
              <a:rPr lang="en-US" altLang="zh-CN" sz="900" b="1">
                <a:solidFill>
                  <a:prstClr val="white"/>
                </a:solidFill>
                <a:latin typeface="Arial" panose="020B0604020202020204" pitchFamily="34" charset="0"/>
                <a:cs typeface="Arial" panose="020B0604020202020204" pitchFamily="34" charset="0"/>
              </a:rPr>
              <a:t> </a:t>
            </a:r>
            <a:r>
              <a:rPr lang="en-US" altLang="zh-CN" sz="900" b="1" err="1">
                <a:solidFill>
                  <a:prstClr val="white"/>
                </a:solidFill>
                <a:latin typeface="Arial" panose="020B0604020202020204" pitchFamily="34" charset="0"/>
                <a:cs typeface="Arial" panose="020B0604020202020204" pitchFamily="34" charset="0"/>
              </a:rPr>
              <a:t>Accélérée</a:t>
            </a:r>
            <a:r>
              <a:rPr lang="en-US" altLang="zh-CN" sz="900" b="1">
                <a:solidFill>
                  <a:prstClr val="white"/>
                </a:solidFill>
                <a:latin typeface="Arial" panose="020B0604020202020204" pitchFamily="34" charset="0"/>
                <a:cs typeface="Arial" panose="020B0604020202020204" pitchFamily="34" charset="0"/>
              </a:rPr>
              <a:t> du Sein (APBI) </a:t>
            </a:r>
            <a:r>
              <a:rPr lang="en-US" altLang="zh-CN" sz="700" b="1">
                <a:solidFill>
                  <a:prstClr val="white"/>
                </a:solidFill>
                <a:latin typeface="Arial" panose="020B0604020202020204" pitchFamily="34" charset="0"/>
                <a:cs typeface="Arial" panose="020B0604020202020204" pitchFamily="34" charset="0"/>
              </a:rPr>
              <a:t>(</a:t>
            </a:r>
            <a:r>
              <a:rPr lang="en-US" altLang="zh-CN" sz="700" b="1" err="1">
                <a:solidFill>
                  <a:prstClr val="white"/>
                </a:solidFill>
                <a:latin typeface="Arial" panose="020B0604020202020204" pitchFamily="34" charset="0"/>
                <a:cs typeface="Arial" panose="020B0604020202020204" pitchFamily="34" charset="0"/>
              </a:rPr>
              <a:t>avt</a:t>
            </a:r>
            <a:r>
              <a:rPr lang="en-US" altLang="zh-CN" sz="700" b="1">
                <a:solidFill>
                  <a:prstClr val="white"/>
                </a:solidFill>
                <a:latin typeface="Arial" panose="020B0604020202020204" pitchFamily="34" charset="0"/>
                <a:cs typeface="Arial" panose="020B0604020202020204" pitchFamily="34" charset="0"/>
              </a:rPr>
              <a:t> la </a:t>
            </a:r>
            <a:r>
              <a:rPr lang="en-US" altLang="zh-CN" sz="700" b="1" err="1">
                <a:solidFill>
                  <a:prstClr val="white"/>
                </a:solidFill>
                <a:latin typeface="Arial" panose="020B0604020202020204" pitchFamily="34" charset="0"/>
                <a:cs typeface="Arial" panose="020B0604020202020204" pitchFamily="34" charset="0"/>
              </a:rPr>
              <a:t>chimiothérapie</a:t>
            </a:r>
            <a:r>
              <a:rPr lang="en-US" altLang="zh-CN" sz="700" b="1">
                <a:solidFill>
                  <a:prstClr val="white"/>
                </a:solidFill>
                <a:latin typeface="Arial" panose="020B0604020202020204" pitchFamily="34" charset="0"/>
                <a:cs typeface="Arial" panose="020B0604020202020204" pitchFamily="34" charset="0"/>
              </a:rPr>
              <a:t> </a:t>
            </a:r>
            <a:r>
              <a:rPr lang="en-US" altLang="zh-CN" sz="700" b="1" err="1">
                <a:solidFill>
                  <a:prstClr val="white"/>
                </a:solidFill>
                <a:latin typeface="Arial" panose="020B0604020202020204" pitchFamily="34" charset="0"/>
                <a:cs typeface="Arial" panose="020B0604020202020204" pitchFamily="34" charset="0"/>
              </a:rPr>
              <a:t>si</a:t>
            </a:r>
            <a:r>
              <a:rPr lang="en-US" altLang="zh-CN" sz="700" b="1">
                <a:solidFill>
                  <a:prstClr val="white"/>
                </a:solidFill>
                <a:latin typeface="Arial" panose="020B0604020202020204" pitchFamily="34" charset="0"/>
                <a:cs typeface="Arial" panose="020B0604020202020204" pitchFamily="34" charset="0"/>
              </a:rPr>
              <a:t> </a:t>
            </a:r>
            <a:r>
              <a:rPr lang="en-US" altLang="zh-CN" sz="700" b="1" err="1">
                <a:solidFill>
                  <a:prstClr val="white"/>
                </a:solidFill>
                <a:latin typeface="Arial" panose="020B0604020202020204" pitchFamily="34" charset="0"/>
                <a:cs typeface="Arial" panose="020B0604020202020204" pitchFamily="34" charset="0"/>
              </a:rPr>
              <a:t>indiquée</a:t>
            </a:r>
            <a:r>
              <a:rPr lang="en-US" altLang="zh-CN" sz="700" b="1">
                <a:solidFill>
                  <a:prstClr val="white"/>
                </a:solidFill>
                <a:latin typeface="Arial" panose="020B0604020202020204" pitchFamily="34" charset="0"/>
                <a:cs typeface="Arial" panose="020B0604020202020204" pitchFamily="34" charset="0"/>
              </a:rPr>
              <a:t>)</a:t>
            </a:r>
            <a:endParaRPr lang="en-US" altLang="zh-CN" sz="900" b="1">
              <a:solidFill>
                <a:prstClr val="white"/>
              </a:solidFill>
              <a:latin typeface="Arial" panose="020B0604020202020204" pitchFamily="34" charset="0"/>
              <a:cs typeface="Arial" panose="020B0604020202020204" pitchFamily="34" charset="0"/>
            </a:endParaRPr>
          </a:p>
          <a:p>
            <a:pPr>
              <a:spcBef>
                <a:spcPts val="200"/>
              </a:spcBef>
            </a:pPr>
            <a:r>
              <a:rPr lang="en-US" altLang="zh-CN" sz="900">
                <a:solidFill>
                  <a:prstClr val="white"/>
                </a:solidFill>
                <a:latin typeface="Arial" panose="020B0604020202020204" pitchFamily="34" charset="0"/>
                <a:cs typeface="Arial" panose="020B0604020202020204" pitchFamily="34" charset="0"/>
              </a:rPr>
              <a:t>(10 séances </a:t>
            </a:r>
            <a:r>
              <a:rPr lang="en-US" altLang="zh-CN" sz="900" err="1">
                <a:solidFill>
                  <a:prstClr val="white"/>
                </a:solidFill>
                <a:latin typeface="Arial" panose="020B0604020202020204" pitchFamily="34" charset="0"/>
                <a:cs typeface="Arial" panose="020B0604020202020204" pitchFamily="34" charset="0"/>
              </a:rPr>
              <a:t>en</a:t>
            </a:r>
            <a:r>
              <a:rPr lang="en-US" altLang="zh-CN" sz="900">
                <a:solidFill>
                  <a:prstClr val="white"/>
                </a:solidFill>
                <a:latin typeface="Arial" panose="020B0604020202020204" pitchFamily="34" charset="0"/>
                <a:cs typeface="Arial" panose="020B0604020202020204" pitchFamily="34" charset="0"/>
              </a:rPr>
              <a:t> 5 </a:t>
            </a:r>
            <a:r>
              <a:rPr lang="en-US" altLang="zh-CN" sz="900" err="1">
                <a:solidFill>
                  <a:prstClr val="white"/>
                </a:solidFill>
                <a:latin typeface="Arial" panose="020B0604020202020204" pitchFamily="34" charset="0"/>
                <a:cs typeface="Arial" panose="020B0604020202020204" pitchFamily="34" charset="0"/>
              </a:rPr>
              <a:t>jours</a:t>
            </a:r>
            <a:r>
              <a:rPr lang="en-US" altLang="zh-CN" sz="900">
                <a:solidFill>
                  <a:prstClr val="white"/>
                </a:solidFill>
                <a:latin typeface="Arial" panose="020B0604020202020204" pitchFamily="34" charset="0"/>
                <a:cs typeface="Arial" panose="020B0604020202020204" pitchFamily="34" charset="0"/>
              </a:rPr>
              <a:t> sur </a:t>
            </a:r>
            <a:r>
              <a:rPr lang="en-US" altLang="zh-CN" sz="900" err="1">
                <a:solidFill>
                  <a:prstClr val="white"/>
                </a:solidFill>
                <a:latin typeface="Arial" panose="020B0604020202020204" pitchFamily="34" charset="0"/>
                <a:cs typeface="Arial" panose="020B0604020202020204" pitchFamily="34" charset="0"/>
              </a:rPr>
              <a:t>une</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période</a:t>
            </a:r>
            <a:r>
              <a:rPr lang="en-US" altLang="zh-CN" sz="900">
                <a:solidFill>
                  <a:prstClr val="white"/>
                </a:solidFill>
                <a:latin typeface="Arial" panose="020B0604020202020204" pitchFamily="34" charset="0"/>
                <a:cs typeface="Arial" panose="020B0604020202020204" pitchFamily="34" charset="0"/>
              </a:rPr>
              <a:t> de 5 </a:t>
            </a:r>
            <a:r>
              <a:rPr lang="en-US" altLang="zh-CN" sz="900" err="1">
                <a:solidFill>
                  <a:prstClr val="white"/>
                </a:solidFill>
                <a:latin typeface="Arial" panose="020B0604020202020204" pitchFamily="34" charset="0"/>
                <a:cs typeface="Arial" panose="020B0604020202020204" pitchFamily="34" charset="0"/>
              </a:rPr>
              <a:t>à</a:t>
            </a:r>
            <a:r>
              <a:rPr lang="en-US" altLang="zh-CN" sz="900">
                <a:solidFill>
                  <a:prstClr val="white"/>
                </a:solidFill>
                <a:latin typeface="Arial" panose="020B0604020202020204" pitchFamily="34" charset="0"/>
                <a:cs typeface="Arial" panose="020B0604020202020204" pitchFamily="34" charset="0"/>
              </a:rPr>
              <a:t> 10 </a:t>
            </a:r>
            <a:r>
              <a:rPr lang="en-US" altLang="zh-CN" sz="900" err="1">
                <a:solidFill>
                  <a:prstClr val="white"/>
                </a:solidFill>
                <a:latin typeface="Arial" panose="020B0604020202020204" pitchFamily="34" charset="0"/>
                <a:cs typeface="Arial" panose="020B0604020202020204" pitchFamily="34" charset="0"/>
              </a:rPr>
              <a:t>jours</a:t>
            </a:r>
            <a:r>
              <a:rPr lang="en-US" altLang="zh-CN" sz="900">
                <a:solidFill>
                  <a:prstClr val="white"/>
                </a:solidFill>
                <a:latin typeface="Arial" panose="020B0604020202020204" pitchFamily="34" charset="0"/>
                <a:cs typeface="Arial" panose="020B0604020202020204" pitchFamily="34" charset="0"/>
              </a:rPr>
              <a:t>)</a:t>
            </a:r>
          </a:p>
          <a:p>
            <a:pPr>
              <a:spcBef>
                <a:spcPts val="200"/>
              </a:spcBef>
            </a:pPr>
            <a:r>
              <a:rPr lang="en-US" altLang="zh-CN" sz="900">
                <a:solidFill>
                  <a:prstClr val="white"/>
                </a:solidFill>
                <a:latin typeface="Arial" panose="020B0604020202020204" pitchFamily="34" charset="0"/>
                <a:cs typeface="Arial" panose="020B0604020202020204" pitchFamily="34" charset="0"/>
              </a:rPr>
              <a:t>34 </a:t>
            </a:r>
            <a:r>
              <a:rPr lang="en-US" altLang="zh-CN" sz="900" err="1">
                <a:solidFill>
                  <a:prstClr val="white"/>
                </a:solidFill>
                <a:latin typeface="Arial" panose="020B0604020202020204" pitchFamily="34" charset="0"/>
                <a:cs typeface="Arial" panose="020B0604020202020204" pitchFamily="34" charset="0"/>
              </a:rPr>
              <a:t>Gy</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en</a:t>
            </a:r>
            <a:r>
              <a:rPr lang="en-US" altLang="zh-CN" sz="900">
                <a:solidFill>
                  <a:prstClr val="white"/>
                </a:solidFill>
                <a:latin typeface="Arial" panose="020B0604020202020204" pitchFamily="34" charset="0"/>
                <a:cs typeface="Arial" panose="020B0604020202020204" pitchFamily="34" charset="0"/>
              </a:rPr>
              <a:t> 3.4Gy/ fraction de </a:t>
            </a:r>
            <a:r>
              <a:rPr lang="en-US" altLang="zh-CN" sz="900" err="1">
                <a:solidFill>
                  <a:prstClr val="white"/>
                </a:solidFill>
                <a:latin typeface="Arial" panose="020B0604020202020204" pitchFamily="34" charset="0"/>
                <a:cs typeface="Arial" panose="020B0604020202020204" pitchFamily="34" charset="0"/>
              </a:rPr>
              <a:t>brachytherapie</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interstitielle</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où</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mammosite</a:t>
            </a:r>
            <a:r>
              <a:rPr lang="en-US" altLang="zh-CN" sz="900">
                <a:solidFill>
                  <a:prstClr val="white"/>
                </a:solidFill>
                <a:latin typeface="Arial" panose="020B0604020202020204" pitchFamily="34" charset="0"/>
                <a:cs typeface="Arial" panose="020B0604020202020204" pitchFamily="34" charset="0"/>
              </a:rPr>
              <a:t>®</a:t>
            </a:r>
            <a:br>
              <a:rPr lang="en-US" altLang="zh-CN" sz="900">
                <a:solidFill>
                  <a:prstClr val="white"/>
                </a:solidFill>
                <a:latin typeface="Arial" panose="020B0604020202020204" pitchFamily="34" charset="0"/>
                <a:cs typeface="Arial" panose="020B0604020202020204" pitchFamily="34" charset="0"/>
              </a:rPr>
            </a:br>
            <a:r>
              <a:rPr lang="en-US" altLang="zh-CN" sz="900" err="1">
                <a:solidFill>
                  <a:prstClr val="white"/>
                </a:solidFill>
                <a:latin typeface="Arial" panose="020B0604020202020204" pitchFamily="34" charset="0"/>
                <a:cs typeface="Arial" panose="020B0604020202020204" pitchFamily="34" charset="0"/>
              </a:rPr>
              <a:t>où</a:t>
            </a:r>
            <a:r>
              <a:rPr lang="en-US" altLang="zh-CN" sz="900">
                <a:solidFill>
                  <a:prstClr val="white"/>
                </a:solidFill>
                <a:latin typeface="Arial" panose="020B0604020202020204" pitchFamily="34" charset="0"/>
                <a:cs typeface="Arial" panose="020B0604020202020204" pitchFamily="34" charset="0"/>
              </a:rPr>
              <a:t> 38.5Gy in 3.85/ fraction </a:t>
            </a:r>
            <a:r>
              <a:rPr lang="en-US" altLang="zh-CN" sz="900" err="1">
                <a:solidFill>
                  <a:prstClr val="white"/>
                </a:solidFill>
                <a:latin typeface="Arial" panose="020B0604020202020204" pitchFamily="34" charset="0"/>
                <a:cs typeface="Arial" panose="020B0604020202020204" pitchFamily="34" charset="0"/>
              </a:rPr>
              <a:t>en</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radiothérapie</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externe</a:t>
            </a:r>
            <a:r>
              <a:rPr lang="en-US" altLang="zh-CN" sz="900">
                <a:solidFill>
                  <a:prstClr val="white"/>
                </a:solidFill>
                <a:latin typeface="Arial" panose="020B0604020202020204" pitchFamily="34" charset="0"/>
                <a:cs typeface="Arial" panose="020B0604020202020204" pitchFamily="34" charset="0"/>
              </a:rPr>
              <a:t> </a:t>
            </a:r>
            <a:r>
              <a:rPr lang="en-US" altLang="zh-CN" sz="900" err="1">
                <a:solidFill>
                  <a:prstClr val="white"/>
                </a:solidFill>
                <a:latin typeface="Arial" panose="020B0604020202020204" pitchFamily="34" charset="0"/>
                <a:cs typeface="Arial" panose="020B0604020202020204" pitchFamily="34" charset="0"/>
              </a:rPr>
              <a:t>conformationnelle</a:t>
            </a:r>
            <a:r>
              <a:rPr lang="en-US" altLang="zh-CN" sz="900">
                <a:solidFill>
                  <a:prstClr val="white"/>
                </a:solidFill>
                <a:latin typeface="Arial" panose="020B0604020202020204" pitchFamily="34" charset="0"/>
                <a:cs typeface="Arial" panose="020B0604020202020204" pitchFamily="34" charset="0"/>
              </a:rPr>
              <a:t> 3D</a:t>
            </a:r>
          </a:p>
        </p:txBody>
      </p:sp>
      <p:sp>
        <p:nvSpPr>
          <p:cNvPr id="17" name="Rectangle 16">
            <a:extLst>
              <a:ext uri="{FF2B5EF4-FFF2-40B4-BE49-F238E27FC236}">
                <a16:creationId xmlns:a16="http://schemas.microsoft.com/office/drawing/2014/main" id="{28E3E7C4-49A5-0A45-8012-FAA7421400D1}"/>
              </a:ext>
            </a:extLst>
          </p:cNvPr>
          <p:cNvSpPr/>
          <p:nvPr/>
        </p:nvSpPr>
        <p:spPr>
          <a:xfrm>
            <a:off x="2170650" y="2302494"/>
            <a:ext cx="349066"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spcBef>
                <a:spcPts val="450"/>
              </a:spcBef>
              <a:buSzPct val="100000"/>
            </a:pPr>
            <a:r>
              <a:rPr lang="en-US" altLang="zh-CN" sz="900" b="1">
                <a:solidFill>
                  <a:srgbClr val="1F497D"/>
                </a:solidFill>
                <a:latin typeface="Arial" panose="020B0604020202020204" pitchFamily="34" charset="0"/>
                <a:cs typeface="Arial" panose="020B0604020202020204" pitchFamily="34" charset="0"/>
              </a:rPr>
              <a:t>1:1</a:t>
            </a:r>
            <a:endParaRPr lang="en-US" altLang="zh-CN" sz="900">
              <a:solidFill>
                <a:srgbClr val="1F497D"/>
              </a:solidFill>
              <a:latin typeface="Arial" panose="020B0604020202020204" pitchFamily="34" charset="0"/>
              <a:cs typeface="Arial" panose="020B0604020202020204" pitchFamily="34" charset="0"/>
            </a:endParaRPr>
          </a:p>
        </p:txBody>
      </p:sp>
      <p:sp>
        <p:nvSpPr>
          <p:cNvPr id="18" name="Espace réservé du contenu 2">
            <a:extLst>
              <a:ext uri="{FF2B5EF4-FFF2-40B4-BE49-F238E27FC236}">
                <a16:creationId xmlns:a16="http://schemas.microsoft.com/office/drawing/2014/main" id="{91A2B7BC-B9BB-C641-88A9-6BA111A135E3}"/>
              </a:ext>
            </a:extLst>
          </p:cNvPr>
          <p:cNvSpPr txBox="1">
            <a:spLocks/>
          </p:cNvSpPr>
          <p:nvPr/>
        </p:nvSpPr>
        <p:spPr>
          <a:xfrm>
            <a:off x="204363" y="1520244"/>
            <a:ext cx="1871878" cy="1341393"/>
          </a:xfrm>
          <a:prstGeom prst="rect">
            <a:avLst/>
          </a:prstGeom>
        </p:spPr>
        <p:txBody>
          <a:bodyPr wrap="square" anchor="ctr">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050">
                <a:solidFill>
                  <a:srgbClr val="595959"/>
                </a:solidFill>
              </a:rPr>
              <a:t>Stratification :</a:t>
            </a:r>
          </a:p>
          <a:p>
            <a:pPr marL="72000" lvl="1" indent="0">
              <a:spcBef>
                <a:spcPts val="500"/>
              </a:spcBef>
              <a:buClr>
                <a:srgbClr val="31859B"/>
              </a:buClr>
              <a:buFont typeface="Wingdings" panose="05000000000000000000" pitchFamily="2" charset="2"/>
              <a:buNone/>
            </a:pPr>
            <a:r>
              <a:rPr lang="en-US" sz="900">
                <a:solidFill>
                  <a:srgbClr val="595959"/>
                </a:solidFill>
              </a:rPr>
              <a:t>Stade de la </a:t>
            </a:r>
            <a:r>
              <a:rPr lang="en-US" sz="900" err="1">
                <a:solidFill>
                  <a:srgbClr val="595959"/>
                </a:solidFill>
              </a:rPr>
              <a:t>maladie</a:t>
            </a:r>
            <a:r>
              <a:rPr lang="en-US" sz="900">
                <a:solidFill>
                  <a:srgbClr val="595959"/>
                </a:solidFill>
              </a:rPr>
              <a:t> (</a:t>
            </a:r>
            <a:r>
              <a:rPr lang="en-US" sz="900" err="1">
                <a:solidFill>
                  <a:srgbClr val="595959"/>
                </a:solidFill>
              </a:rPr>
              <a:t>CCIS;Invasif</a:t>
            </a:r>
            <a:r>
              <a:rPr lang="en-US" sz="900">
                <a:solidFill>
                  <a:srgbClr val="595959"/>
                </a:solidFill>
              </a:rPr>
              <a:t> N0;Invasif N1)</a:t>
            </a:r>
          </a:p>
          <a:p>
            <a:pPr marL="72000" lvl="1" indent="0">
              <a:spcBef>
                <a:spcPts val="500"/>
              </a:spcBef>
              <a:buClr>
                <a:srgbClr val="31859B"/>
              </a:buClr>
              <a:buFont typeface="Wingdings" panose="05000000000000000000" pitchFamily="2" charset="2"/>
              <a:buNone/>
            </a:pPr>
            <a:r>
              <a:rPr lang="en-US" sz="900" err="1">
                <a:solidFill>
                  <a:srgbClr val="595959"/>
                </a:solidFill>
              </a:rPr>
              <a:t>Statut</a:t>
            </a:r>
            <a:r>
              <a:rPr lang="en-US" sz="900">
                <a:solidFill>
                  <a:srgbClr val="595959"/>
                </a:solidFill>
              </a:rPr>
              <a:t> </a:t>
            </a:r>
            <a:r>
              <a:rPr lang="en-US" sz="900" err="1">
                <a:solidFill>
                  <a:srgbClr val="595959"/>
                </a:solidFill>
              </a:rPr>
              <a:t>ménopausé</a:t>
            </a:r>
            <a:r>
              <a:rPr lang="en-US" sz="900">
                <a:solidFill>
                  <a:srgbClr val="595959"/>
                </a:solidFill>
              </a:rPr>
              <a:t> (</a:t>
            </a:r>
            <a:r>
              <a:rPr lang="en-US" sz="900" err="1">
                <a:solidFill>
                  <a:srgbClr val="595959"/>
                </a:solidFill>
              </a:rPr>
              <a:t>oui</a:t>
            </a:r>
            <a:r>
              <a:rPr lang="en-US" sz="900">
                <a:solidFill>
                  <a:srgbClr val="595959"/>
                </a:solidFill>
              </a:rPr>
              <a:t>/non)</a:t>
            </a:r>
          </a:p>
          <a:p>
            <a:pPr marL="72000" lvl="1" indent="0">
              <a:spcBef>
                <a:spcPts val="500"/>
              </a:spcBef>
              <a:buClr>
                <a:srgbClr val="31859B"/>
              </a:buClr>
              <a:buFont typeface="Wingdings" panose="05000000000000000000" pitchFamily="2" charset="2"/>
              <a:buNone/>
            </a:pPr>
            <a:r>
              <a:rPr lang="en-US" sz="900" err="1">
                <a:solidFill>
                  <a:srgbClr val="595959"/>
                </a:solidFill>
              </a:rPr>
              <a:t>Statut</a:t>
            </a:r>
            <a:r>
              <a:rPr lang="en-US" sz="900">
                <a:solidFill>
                  <a:srgbClr val="595959"/>
                </a:solidFill>
              </a:rPr>
              <a:t> RH (ER et/</a:t>
            </a:r>
            <a:r>
              <a:rPr lang="en-US" sz="900" err="1">
                <a:solidFill>
                  <a:srgbClr val="595959"/>
                </a:solidFill>
              </a:rPr>
              <a:t>ou</a:t>
            </a:r>
            <a:r>
              <a:rPr lang="en-US" sz="900">
                <a:solidFill>
                  <a:srgbClr val="595959"/>
                </a:solidFill>
              </a:rPr>
              <a:t> RP+;RE et RP-)</a:t>
            </a:r>
          </a:p>
          <a:p>
            <a:pPr marL="72000" lvl="1" indent="0">
              <a:spcBef>
                <a:spcPts val="500"/>
              </a:spcBef>
              <a:buClr>
                <a:srgbClr val="31859B"/>
              </a:buClr>
              <a:buFont typeface="Wingdings" panose="05000000000000000000" pitchFamily="2" charset="2"/>
              <a:buNone/>
            </a:pPr>
            <a:r>
              <a:rPr lang="en-US" sz="900">
                <a:solidFill>
                  <a:srgbClr val="595959"/>
                </a:solidFill>
              </a:rPr>
              <a:t>Indication de </a:t>
            </a:r>
            <a:r>
              <a:rPr lang="en-US" sz="900" err="1">
                <a:solidFill>
                  <a:srgbClr val="595959"/>
                </a:solidFill>
              </a:rPr>
              <a:t>chimiotérapie</a:t>
            </a:r>
            <a:endParaRPr lang="en-US" sz="900">
              <a:solidFill>
                <a:srgbClr val="595959"/>
              </a:solidFill>
            </a:endParaRPr>
          </a:p>
        </p:txBody>
      </p:sp>
      <p:sp>
        <p:nvSpPr>
          <p:cNvPr id="19" name="Rectangle 18">
            <a:extLst>
              <a:ext uri="{FF2B5EF4-FFF2-40B4-BE49-F238E27FC236}">
                <a16:creationId xmlns:a16="http://schemas.microsoft.com/office/drawing/2014/main" id="{BC9CDD9B-F627-CD40-A5D8-038B8F9A2FAF}"/>
              </a:ext>
            </a:extLst>
          </p:cNvPr>
          <p:cNvSpPr/>
          <p:nvPr/>
        </p:nvSpPr>
        <p:spPr>
          <a:xfrm>
            <a:off x="2794157" y="1368548"/>
            <a:ext cx="4290533" cy="643593"/>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200"/>
              </a:spcBef>
            </a:pPr>
            <a:r>
              <a:rPr lang="en-US" altLang="zh-CN" sz="900" b="1" err="1">
                <a:solidFill>
                  <a:prstClr val="white"/>
                </a:solidFill>
                <a:latin typeface="Arial" panose="020B0604020202020204" pitchFamily="34" charset="0"/>
                <a:cs typeface="Arial" panose="020B0604020202020204" pitchFamily="34" charset="0"/>
              </a:rPr>
              <a:t>Radiothérapie</a:t>
            </a:r>
            <a:r>
              <a:rPr lang="en-US" altLang="zh-CN" sz="900" b="1">
                <a:solidFill>
                  <a:prstClr val="white"/>
                </a:solidFill>
                <a:latin typeface="Arial" panose="020B0604020202020204" pitchFamily="34" charset="0"/>
                <a:cs typeface="Arial" panose="020B0604020202020204" pitchFamily="34" charset="0"/>
              </a:rPr>
              <a:t> complete du sein (WBI)</a:t>
            </a:r>
          </a:p>
          <a:p>
            <a:pPr>
              <a:spcBef>
                <a:spcPts val="200"/>
              </a:spcBef>
            </a:pPr>
            <a:r>
              <a:rPr lang="en-US" altLang="zh-CN" sz="900">
                <a:solidFill>
                  <a:prstClr val="white"/>
                </a:solidFill>
                <a:latin typeface="Arial" panose="020B0604020202020204" pitchFamily="34" charset="0"/>
                <a:cs typeface="Arial" panose="020B0604020202020204" pitchFamily="34" charset="0"/>
              </a:rPr>
              <a:t>50Gy (2.0Gy/fraction) </a:t>
            </a:r>
            <a:r>
              <a:rPr lang="en-US" altLang="zh-CN" sz="900" err="1">
                <a:solidFill>
                  <a:prstClr val="white"/>
                </a:solidFill>
                <a:latin typeface="Arial" panose="020B0604020202020204" pitchFamily="34" charset="0"/>
                <a:cs typeface="Arial" panose="020B0604020202020204" pitchFamily="34" charset="0"/>
              </a:rPr>
              <a:t>où</a:t>
            </a:r>
            <a:r>
              <a:rPr lang="en-US" altLang="zh-CN" sz="900">
                <a:solidFill>
                  <a:prstClr val="white"/>
                </a:solidFill>
                <a:latin typeface="Arial" panose="020B0604020202020204" pitchFamily="34" charset="0"/>
                <a:cs typeface="Arial" panose="020B0604020202020204" pitchFamily="34" charset="0"/>
              </a:rPr>
              <a:t> 50Gy (1.8Gy/fraction) </a:t>
            </a:r>
            <a:r>
              <a:rPr lang="en-US" altLang="zh-CN" sz="900" err="1">
                <a:solidFill>
                  <a:prstClr val="white"/>
                </a:solidFill>
                <a:latin typeface="Arial" panose="020B0604020202020204" pitchFamily="34" charset="0"/>
                <a:cs typeface="Arial" panose="020B0604020202020204" pitchFamily="34" charset="0"/>
              </a:rPr>
              <a:t>totalité</a:t>
            </a:r>
            <a:r>
              <a:rPr lang="en-US" altLang="zh-CN" sz="900">
                <a:solidFill>
                  <a:prstClr val="white"/>
                </a:solidFill>
                <a:latin typeface="Arial" panose="020B0604020202020204" pitchFamily="34" charset="0"/>
                <a:cs typeface="Arial" panose="020B0604020202020204" pitchFamily="34" charset="0"/>
              </a:rPr>
              <a:t> du sein, </a:t>
            </a:r>
            <a:r>
              <a:rPr lang="en-US" altLang="zh-CN" sz="900" err="1">
                <a:solidFill>
                  <a:prstClr val="white"/>
                </a:solidFill>
                <a:latin typeface="Arial" panose="020B0604020202020204" pitchFamily="34" charset="0"/>
                <a:cs typeface="Arial" panose="020B0604020202020204" pitchFamily="34" charset="0"/>
              </a:rPr>
              <a:t>suivi</a:t>
            </a:r>
            <a:r>
              <a:rPr lang="en-US" altLang="zh-CN" sz="900">
                <a:solidFill>
                  <a:prstClr val="white"/>
                </a:solidFill>
                <a:latin typeface="Arial" panose="020B0604020202020204" pitchFamily="34" charset="0"/>
                <a:cs typeface="Arial" panose="020B0604020202020204" pitchFamily="34" charset="0"/>
              </a:rPr>
              <a:t> d’un boost </a:t>
            </a:r>
            <a:r>
              <a:rPr lang="en-US" altLang="zh-CN" sz="900" err="1">
                <a:solidFill>
                  <a:prstClr val="white"/>
                </a:solidFill>
                <a:latin typeface="Arial" panose="020B0604020202020204" pitchFamily="34" charset="0"/>
                <a:cs typeface="Arial" panose="020B0604020202020204" pitchFamily="34" charset="0"/>
              </a:rPr>
              <a:t>optionnel</a:t>
            </a:r>
            <a:r>
              <a:rPr lang="en-US" altLang="zh-CN" sz="900">
                <a:solidFill>
                  <a:prstClr val="white"/>
                </a:solidFill>
                <a:latin typeface="Arial" panose="020B0604020202020204" pitchFamily="34" charset="0"/>
                <a:cs typeface="Arial" panose="020B0604020202020204" pitchFamily="34" charset="0"/>
              </a:rPr>
              <a:t> </a:t>
            </a:r>
            <a:r>
              <a:rPr lang="en-US" altLang="zh-CN" sz="900" u="sng">
                <a:solidFill>
                  <a:prstClr val="white"/>
                </a:solidFill>
                <a:latin typeface="Arial" panose="020B0604020202020204" pitchFamily="34" charset="0"/>
                <a:cs typeface="Arial" panose="020B0604020202020204" pitchFamily="34" charset="0"/>
              </a:rPr>
              <a:t>&gt;</a:t>
            </a:r>
            <a:r>
              <a:rPr lang="en-US" altLang="zh-CN" sz="900">
                <a:solidFill>
                  <a:prstClr val="white"/>
                </a:solidFill>
                <a:latin typeface="Arial" panose="020B0604020202020204" pitchFamily="34" charset="0"/>
                <a:cs typeface="Arial" panose="020B0604020202020204" pitchFamily="34" charset="0"/>
              </a:rPr>
              <a:t> 60Gy</a:t>
            </a:r>
          </a:p>
        </p:txBody>
      </p:sp>
      <p:sp>
        <p:nvSpPr>
          <p:cNvPr id="20" name="Parenthèse ouvrante 19">
            <a:extLst>
              <a:ext uri="{FF2B5EF4-FFF2-40B4-BE49-F238E27FC236}">
                <a16:creationId xmlns:a16="http://schemas.microsoft.com/office/drawing/2014/main" id="{C12A6D02-0BA8-E043-9C21-6C947CB7C64A}"/>
              </a:ext>
            </a:extLst>
          </p:cNvPr>
          <p:cNvSpPr/>
          <p:nvPr/>
        </p:nvSpPr>
        <p:spPr>
          <a:xfrm>
            <a:off x="2206925" y="1736815"/>
            <a:ext cx="439616" cy="884473"/>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21" name="Ellipse 20">
            <a:extLst>
              <a:ext uri="{FF2B5EF4-FFF2-40B4-BE49-F238E27FC236}">
                <a16:creationId xmlns:a16="http://schemas.microsoft.com/office/drawing/2014/main" id="{7492D5E0-8F8F-BE47-839E-9E417C08C61C}"/>
              </a:ext>
            </a:extLst>
          </p:cNvPr>
          <p:cNvSpPr/>
          <p:nvPr/>
        </p:nvSpPr>
        <p:spPr>
          <a:xfrm>
            <a:off x="2059307" y="2010547"/>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24" name="Text Box 4">
            <a:extLst>
              <a:ext uri="{FF2B5EF4-FFF2-40B4-BE49-F238E27FC236}">
                <a16:creationId xmlns:a16="http://schemas.microsoft.com/office/drawing/2014/main" id="{CF27D648-10D6-3E48-BE02-1FED78897844}"/>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Vicini</a:t>
            </a:r>
            <a:r>
              <a:rPr lang="da-DK" sz="800" i="1">
                <a:solidFill>
                  <a:prstClr val="black">
                    <a:lumMod val="65000"/>
                    <a:lumOff val="35000"/>
                  </a:prstClr>
                </a:solidFill>
                <a:latin typeface="Arial"/>
                <a:ea typeface="+mn-ea"/>
                <a:cs typeface="Arial"/>
              </a:rPr>
              <a:t> FA. et al., SABCS 2018, GS 4-04</a:t>
            </a:r>
          </a:p>
        </p:txBody>
      </p:sp>
    </p:spTree>
    <p:extLst>
      <p:ext uri="{BB962C8B-B14F-4D97-AF65-F5344CB8AC3E}">
        <p14:creationId xmlns:p14="http://schemas.microsoft.com/office/powerpoint/2010/main" val="31121502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EAFF877-EEEC-CA49-A511-88A128A51FAE}"/>
              </a:ext>
            </a:extLst>
          </p:cNvPr>
          <p:cNvSpPr>
            <a:spLocks noGrp="1"/>
          </p:cNvSpPr>
          <p:nvPr>
            <p:ph type="title"/>
          </p:nvPr>
        </p:nvSpPr>
        <p:spPr/>
        <p:txBody>
          <a:bodyPr/>
          <a:lstStyle/>
          <a:p>
            <a:r>
              <a:rPr lang="fr-FR"/>
              <a:t>Survie sans rechute</a:t>
            </a:r>
          </a:p>
        </p:txBody>
      </p:sp>
      <p:sp>
        <p:nvSpPr>
          <p:cNvPr id="3" name="Espace réservé du numéro de diapositive 2">
            <a:extLst>
              <a:ext uri="{FF2B5EF4-FFF2-40B4-BE49-F238E27FC236}">
                <a16:creationId xmlns:a16="http://schemas.microsoft.com/office/drawing/2014/main" id="{53F47F14-12D4-0046-999F-C6EB164A71FE}"/>
              </a:ext>
            </a:extLst>
          </p:cNvPr>
          <p:cNvSpPr>
            <a:spLocks noGrp="1"/>
          </p:cNvSpPr>
          <p:nvPr>
            <p:ph type="sldNum" sz="quarter" idx="10"/>
          </p:nvPr>
        </p:nvSpPr>
        <p:spPr/>
        <p:txBody>
          <a:bodyPr/>
          <a:lstStyle/>
          <a:p>
            <a:fld id="{76861F4E-8E8E-E94F-821D-72AEE8E804B0}" type="slidenum">
              <a:rPr lang="fr-FR" smtClean="0"/>
              <a:pPr/>
              <a:t>24</a:t>
            </a:fld>
            <a:endParaRPr lang="fr-FR"/>
          </a:p>
        </p:txBody>
      </p:sp>
      <p:sp>
        <p:nvSpPr>
          <p:cNvPr id="7" name="Espace réservé du contenu 1">
            <a:extLst>
              <a:ext uri="{FF2B5EF4-FFF2-40B4-BE49-F238E27FC236}">
                <a16:creationId xmlns:a16="http://schemas.microsoft.com/office/drawing/2014/main" id="{D15BC3CB-74EC-8745-853A-10438EB3886A}"/>
              </a:ext>
            </a:extLst>
          </p:cNvPr>
          <p:cNvSpPr txBox="1">
            <a:spLocks/>
          </p:cNvSpPr>
          <p:nvPr/>
        </p:nvSpPr>
        <p:spPr>
          <a:xfrm>
            <a:off x="1659467" y="1352327"/>
            <a:ext cx="5858933" cy="321637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9" name="Text Box 79">
            <a:extLst>
              <a:ext uri="{FF2B5EF4-FFF2-40B4-BE49-F238E27FC236}">
                <a16:creationId xmlns:a16="http://schemas.microsoft.com/office/drawing/2014/main" id="{E6810559-2108-8048-90E0-08284C44A563}"/>
              </a:ext>
            </a:extLst>
          </p:cNvPr>
          <p:cNvSpPr txBox="1">
            <a:spLocks noChangeArrowheads="1"/>
          </p:cNvSpPr>
          <p:nvPr/>
        </p:nvSpPr>
        <p:spPr bwMode="gray">
          <a:xfrm>
            <a:off x="2091704" y="3917295"/>
            <a:ext cx="4793617"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err="1">
                <a:solidFill>
                  <a:prstClr val="black">
                    <a:lumMod val="65000"/>
                    <a:lumOff val="35000"/>
                  </a:prstClr>
                </a:solidFill>
                <a:latin typeface="Arial" panose="020B0604020202020204" pitchFamily="34" charset="0"/>
                <a:cs typeface="Arial" panose="020B0604020202020204" pitchFamily="34" charset="0"/>
              </a:rPr>
              <a:t>mois</a:t>
            </a:r>
            <a:endParaRPr lang="en-GB" sz="1000">
              <a:solidFill>
                <a:prstClr val="black">
                  <a:lumMod val="65000"/>
                  <a:lumOff val="35000"/>
                </a:prstClr>
              </a:solidFill>
              <a:latin typeface="Arial" panose="020B0604020202020204" pitchFamily="34" charset="0"/>
              <a:cs typeface="Arial" panose="020B0604020202020204" pitchFamily="34" charset="0"/>
            </a:endParaRPr>
          </a:p>
        </p:txBody>
      </p:sp>
      <p:sp>
        <p:nvSpPr>
          <p:cNvPr id="10" name="Text Box 79">
            <a:extLst>
              <a:ext uri="{FF2B5EF4-FFF2-40B4-BE49-F238E27FC236}">
                <a16:creationId xmlns:a16="http://schemas.microsoft.com/office/drawing/2014/main" id="{1F2E92E2-AFEC-2941-A427-A060CDF0F330}"/>
              </a:ext>
            </a:extLst>
          </p:cNvPr>
          <p:cNvSpPr txBox="1">
            <a:spLocks noChangeArrowheads="1"/>
          </p:cNvSpPr>
          <p:nvPr/>
        </p:nvSpPr>
        <p:spPr bwMode="gray">
          <a:xfrm>
            <a:off x="6567590" y="4128415"/>
            <a:ext cx="530019"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892</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886</a:t>
            </a:r>
          </a:p>
        </p:txBody>
      </p:sp>
      <p:sp>
        <p:nvSpPr>
          <p:cNvPr id="12" name="Text Box 79">
            <a:extLst>
              <a:ext uri="{FF2B5EF4-FFF2-40B4-BE49-F238E27FC236}">
                <a16:creationId xmlns:a16="http://schemas.microsoft.com/office/drawing/2014/main" id="{0F94B9EE-E2BD-CF43-8DF3-6D70C671528F}"/>
              </a:ext>
            </a:extLst>
          </p:cNvPr>
          <p:cNvSpPr txBox="1">
            <a:spLocks noChangeArrowheads="1"/>
          </p:cNvSpPr>
          <p:nvPr/>
        </p:nvSpPr>
        <p:spPr bwMode="gray">
          <a:xfrm>
            <a:off x="5662820" y="4128415"/>
            <a:ext cx="530019"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1296</a:t>
            </a:r>
            <a:r>
              <a:rPr lang="en-GB" sz="1050" b="1">
                <a:solidFill>
                  <a:srgbClr val="FF6600"/>
                </a:solidFill>
                <a:latin typeface="Arial" panose="020B0604020202020204" pitchFamily="34" charset="0"/>
                <a:cs typeface="Arial" panose="020B0604020202020204" pitchFamily="34" charset="0"/>
              </a:rPr>
              <a:t>1261</a:t>
            </a:r>
          </a:p>
        </p:txBody>
      </p:sp>
      <p:sp>
        <p:nvSpPr>
          <p:cNvPr id="14" name="Text Box 79">
            <a:extLst>
              <a:ext uri="{FF2B5EF4-FFF2-40B4-BE49-F238E27FC236}">
                <a16:creationId xmlns:a16="http://schemas.microsoft.com/office/drawing/2014/main" id="{1C29C698-D81E-1C4E-8F65-7CA8BDF07627}"/>
              </a:ext>
            </a:extLst>
          </p:cNvPr>
          <p:cNvSpPr txBox="1">
            <a:spLocks noChangeArrowheads="1"/>
          </p:cNvSpPr>
          <p:nvPr/>
        </p:nvSpPr>
        <p:spPr bwMode="gray">
          <a:xfrm>
            <a:off x="4726593" y="4128415"/>
            <a:ext cx="65696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1637</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1585</a:t>
            </a:r>
          </a:p>
        </p:txBody>
      </p:sp>
      <p:sp>
        <p:nvSpPr>
          <p:cNvPr id="15" name="Text Box 79">
            <a:extLst>
              <a:ext uri="{FF2B5EF4-FFF2-40B4-BE49-F238E27FC236}">
                <a16:creationId xmlns:a16="http://schemas.microsoft.com/office/drawing/2014/main" id="{4CCE078A-C7BF-2A4A-95BD-123691B212A4}"/>
              </a:ext>
            </a:extLst>
          </p:cNvPr>
          <p:cNvSpPr txBox="1">
            <a:spLocks noChangeArrowheads="1"/>
          </p:cNvSpPr>
          <p:nvPr/>
        </p:nvSpPr>
        <p:spPr bwMode="gray">
          <a:xfrm>
            <a:off x="2037945" y="4128415"/>
            <a:ext cx="65696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2107</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2109</a:t>
            </a:r>
          </a:p>
        </p:txBody>
      </p:sp>
      <p:sp>
        <p:nvSpPr>
          <p:cNvPr id="17" name="Text Box 79">
            <a:extLst>
              <a:ext uri="{FF2B5EF4-FFF2-40B4-BE49-F238E27FC236}">
                <a16:creationId xmlns:a16="http://schemas.microsoft.com/office/drawing/2014/main" id="{C05B4BA5-F6D0-3446-BF48-DC1D2F272646}"/>
              </a:ext>
            </a:extLst>
          </p:cNvPr>
          <p:cNvSpPr txBox="1">
            <a:spLocks noChangeArrowheads="1"/>
          </p:cNvSpPr>
          <p:nvPr/>
        </p:nvSpPr>
        <p:spPr bwMode="gray">
          <a:xfrm>
            <a:off x="2908230" y="4128415"/>
            <a:ext cx="65696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2002</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1933</a:t>
            </a:r>
          </a:p>
        </p:txBody>
      </p:sp>
      <p:sp>
        <p:nvSpPr>
          <p:cNvPr id="20" name="Text Box 79">
            <a:extLst>
              <a:ext uri="{FF2B5EF4-FFF2-40B4-BE49-F238E27FC236}">
                <a16:creationId xmlns:a16="http://schemas.microsoft.com/office/drawing/2014/main" id="{F39EB742-56A6-3B47-B95D-14F02DDE6436}"/>
              </a:ext>
            </a:extLst>
          </p:cNvPr>
          <p:cNvSpPr txBox="1">
            <a:spLocks noChangeArrowheads="1"/>
          </p:cNvSpPr>
          <p:nvPr/>
        </p:nvSpPr>
        <p:spPr bwMode="gray">
          <a:xfrm>
            <a:off x="3827835" y="4128415"/>
            <a:ext cx="65696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200"/>
              </a:lnSpc>
              <a:spcAft>
                <a:spcPct val="0"/>
              </a:spcAft>
            </a:pPr>
            <a:r>
              <a:rPr lang="en-GB" sz="1050" b="1">
                <a:solidFill>
                  <a:srgbClr val="31859B"/>
                </a:solidFill>
                <a:latin typeface="Arial" panose="020B0604020202020204" pitchFamily="34" charset="0"/>
                <a:cs typeface="Arial" panose="020B0604020202020204" pitchFamily="34" charset="0"/>
              </a:rPr>
              <a:t>1856</a:t>
            </a:r>
          </a:p>
          <a:p>
            <a:pPr algn="ctr" eaLnBrk="1" fontAlgn="base" hangingPunct="1">
              <a:lnSpc>
                <a:spcPts val="1200"/>
              </a:lnSpc>
              <a:spcAft>
                <a:spcPct val="0"/>
              </a:spcAft>
            </a:pPr>
            <a:r>
              <a:rPr lang="en-GB" sz="1050" b="1">
                <a:solidFill>
                  <a:srgbClr val="FF6600"/>
                </a:solidFill>
                <a:latin typeface="Arial" panose="020B0604020202020204" pitchFamily="34" charset="0"/>
                <a:cs typeface="Arial" panose="020B0604020202020204" pitchFamily="34" charset="0"/>
              </a:rPr>
              <a:t>1783</a:t>
            </a:r>
          </a:p>
        </p:txBody>
      </p:sp>
      <p:grpSp>
        <p:nvGrpSpPr>
          <p:cNvPr id="21" name="Groupe 20">
            <a:extLst>
              <a:ext uri="{FF2B5EF4-FFF2-40B4-BE49-F238E27FC236}">
                <a16:creationId xmlns:a16="http://schemas.microsoft.com/office/drawing/2014/main" id="{4A9949AC-E866-BB41-90DC-CAAF69A2F3D9}"/>
              </a:ext>
            </a:extLst>
          </p:cNvPr>
          <p:cNvGrpSpPr/>
          <p:nvPr/>
        </p:nvGrpSpPr>
        <p:grpSpPr>
          <a:xfrm>
            <a:off x="1434671" y="1434547"/>
            <a:ext cx="5666126" cy="2617735"/>
            <a:chOff x="1020738" y="1656897"/>
            <a:chExt cx="4194728" cy="2617735"/>
          </a:xfrm>
        </p:grpSpPr>
        <p:graphicFrame>
          <p:nvGraphicFramePr>
            <p:cNvPr id="22" name="Graphique 21">
              <a:extLst>
                <a:ext uri="{FF2B5EF4-FFF2-40B4-BE49-F238E27FC236}">
                  <a16:creationId xmlns:a16="http://schemas.microsoft.com/office/drawing/2014/main" id="{F8349375-BE61-0948-8D1B-0CD7A40009A6}"/>
                </a:ext>
              </a:extLst>
            </p:cNvPr>
            <p:cNvGraphicFramePr/>
            <p:nvPr>
              <p:extLst/>
            </p:nvPr>
          </p:nvGraphicFramePr>
          <p:xfrm>
            <a:off x="1020738" y="1656897"/>
            <a:ext cx="4194728" cy="2617735"/>
          </p:xfrm>
          <a:graphic>
            <a:graphicData uri="http://schemas.openxmlformats.org/drawingml/2006/chart">
              <c:chart xmlns:c="http://schemas.openxmlformats.org/drawingml/2006/chart" xmlns:r="http://schemas.openxmlformats.org/officeDocument/2006/relationships" r:id="rId2"/>
            </a:graphicData>
          </a:graphic>
        </p:graphicFrame>
        <p:cxnSp>
          <p:nvCxnSpPr>
            <p:cNvPr id="23" name="Connecteur droit 22">
              <a:extLst>
                <a:ext uri="{FF2B5EF4-FFF2-40B4-BE49-F238E27FC236}">
                  <a16:creationId xmlns:a16="http://schemas.microsoft.com/office/drawing/2014/main" id="{BD61C551-BA46-064C-A85D-FC6338F0197F}"/>
                </a:ext>
              </a:extLst>
            </p:cNvPr>
            <p:cNvCxnSpPr/>
            <p:nvPr/>
          </p:nvCxnSpPr>
          <p:spPr>
            <a:xfrm flipV="1">
              <a:off x="2361089" y="1794933"/>
              <a:ext cx="0" cy="2174821"/>
            </a:xfrm>
            <a:prstGeom prst="line">
              <a:avLst/>
            </a:prstGeom>
            <a:ln w="19050">
              <a:solidFill>
                <a:schemeClr val="bg1">
                  <a:lumMod val="6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24" name="Text Box 79">
              <a:extLst>
                <a:ext uri="{FF2B5EF4-FFF2-40B4-BE49-F238E27FC236}">
                  <a16:creationId xmlns:a16="http://schemas.microsoft.com/office/drawing/2014/main" id="{4E9E0CF9-2372-8743-AF20-E7B5A3D73486}"/>
                </a:ext>
              </a:extLst>
            </p:cNvPr>
            <p:cNvSpPr txBox="1">
              <a:spLocks noChangeArrowheads="1"/>
            </p:cNvSpPr>
            <p:nvPr/>
          </p:nvSpPr>
          <p:spPr bwMode="gray">
            <a:xfrm rot="16200000">
              <a:off x="467714" y="2824088"/>
              <a:ext cx="1808542" cy="18228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Patients sans </a:t>
              </a:r>
              <a:r>
                <a:rPr lang="en-GB" sz="1000" err="1">
                  <a:solidFill>
                    <a:prstClr val="black">
                      <a:lumMod val="65000"/>
                      <a:lumOff val="35000"/>
                    </a:prstClr>
                  </a:solidFill>
                  <a:latin typeface="Arial" panose="020B0604020202020204" pitchFamily="34" charset="0"/>
                  <a:cs typeface="Arial" panose="020B0604020202020204" pitchFamily="34" charset="0"/>
                </a:rPr>
                <a:t>recute</a:t>
              </a:r>
              <a:r>
                <a:rPr lang="en-GB" sz="1000">
                  <a:solidFill>
                    <a:prstClr val="black">
                      <a:lumMod val="65000"/>
                      <a:lumOff val="35000"/>
                    </a:prstClr>
                  </a:solidFill>
                  <a:latin typeface="Arial" panose="020B0604020202020204" pitchFamily="34" charset="0"/>
                  <a:cs typeface="Arial" panose="020B0604020202020204" pitchFamily="34" charset="0"/>
                </a:rPr>
                <a:t>, %</a:t>
              </a:r>
            </a:p>
          </p:txBody>
        </p:sp>
      </p:grpSp>
      <p:graphicFrame>
        <p:nvGraphicFramePr>
          <p:cNvPr id="8" name="Tableau 7">
            <a:extLst>
              <a:ext uri="{FF2B5EF4-FFF2-40B4-BE49-F238E27FC236}">
                <a16:creationId xmlns:a16="http://schemas.microsoft.com/office/drawing/2014/main" id="{B2BB94C8-BCB8-0549-BF75-A9A49F705CD5}"/>
              </a:ext>
            </a:extLst>
          </p:cNvPr>
          <p:cNvGraphicFramePr>
            <a:graphicFrameLocks noGrp="1"/>
          </p:cNvGraphicFramePr>
          <p:nvPr>
            <p:extLst>
              <p:ext uri="{D42A27DB-BD31-4B8C-83A1-F6EECF244321}">
                <p14:modId xmlns:p14="http://schemas.microsoft.com/office/powerpoint/2010/main" val="2298708389"/>
              </p:ext>
            </p:extLst>
          </p:nvPr>
        </p:nvGraphicFramePr>
        <p:xfrm>
          <a:off x="2661968" y="2425906"/>
          <a:ext cx="4121395" cy="684198"/>
        </p:xfrm>
        <a:graphic>
          <a:graphicData uri="http://schemas.openxmlformats.org/drawingml/2006/table">
            <a:tbl>
              <a:tblPr firstRow="1" bandRow="1">
                <a:tableStyleId>{5C22544A-7EE6-4342-B048-85BDC9FD1C3A}</a:tableStyleId>
              </a:tblPr>
              <a:tblGrid>
                <a:gridCol w="878199">
                  <a:extLst>
                    <a:ext uri="{9D8B030D-6E8A-4147-A177-3AD203B41FA5}">
                      <a16:colId xmlns:a16="http://schemas.microsoft.com/office/drawing/2014/main" val="20000"/>
                    </a:ext>
                  </a:extLst>
                </a:gridCol>
                <a:gridCol w="1246416">
                  <a:extLst>
                    <a:ext uri="{9D8B030D-6E8A-4147-A177-3AD203B41FA5}">
                      <a16:colId xmlns:a16="http://schemas.microsoft.com/office/drawing/2014/main" val="20001"/>
                    </a:ext>
                  </a:extLst>
                </a:gridCol>
                <a:gridCol w="863775">
                  <a:extLst>
                    <a:ext uri="{9D8B030D-6E8A-4147-A177-3AD203B41FA5}">
                      <a16:colId xmlns:a16="http://schemas.microsoft.com/office/drawing/2014/main" val="20002"/>
                    </a:ext>
                  </a:extLst>
                </a:gridCol>
                <a:gridCol w="1133005">
                  <a:extLst>
                    <a:ext uri="{9D8B030D-6E8A-4147-A177-3AD203B41FA5}">
                      <a16:colId xmlns:a16="http://schemas.microsoft.com/office/drawing/2014/main" val="20003"/>
                    </a:ext>
                  </a:extLst>
                </a:gridCol>
              </a:tblGrid>
              <a:tr h="293228">
                <a:tc>
                  <a:txBody>
                    <a:bodyPr/>
                    <a:lstStyle/>
                    <a:p>
                      <a:pPr algn="l"/>
                      <a:endParaRPr lang="fr-FR" sz="800" b="0">
                        <a:solidFill>
                          <a:schemeClr val="tx1"/>
                        </a:solidFill>
                        <a:latin typeface="Arial" panose="020B0604020202020204" pitchFamily="34" charset="0"/>
                        <a:cs typeface="Arial" panose="020B0604020202020204" pitchFamily="34" charset="0"/>
                      </a:endParaRP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800" b="0">
                          <a:solidFill>
                            <a:srgbClr val="405D64"/>
                          </a:solidFill>
                          <a:latin typeface="Arial" panose="020B0604020202020204" pitchFamily="34" charset="0"/>
                          <a:cs typeface="Arial" panose="020B0604020202020204" pitchFamily="34" charset="0"/>
                        </a:rPr>
                        <a:t>nombre  Évènements/Patientes</a:t>
                      </a: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0">
                          <a:solidFill>
                            <a:srgbClr val="405D64"/>
                          </a:solidFill>
                          <a:latin typeface="Arial" panose="020B0604020202020204" pitchFamily="34" charset="0"/>
                          <a:cs typeface="Arial" panose="020B0604020202020204" pitchFamily="34" charset="0"/>
                        </a:rPr>
                        <a:t>Taux à 10 ans (%)</a:t>
                      </a: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0">
                          <a:solidFill>
                            <a:srgbClr val="405D64"/>
                          </a:solidFill>
                          <a:latin typeface="Arial" panose="020B0604020202020204" pitchFamily="34" charset="0"/>
                          <a:cs typeface="Arial" panose="020B0604020202020204" pitchFamily="34" charset="0"/>
                        </a:rPr>
                        <a:t>HR (95%CI)</a:t>
                      </a:r>
                    </a:p>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0">
                          <a:solidFill>
                            <a:srgbClr val="405D64"/>
                          </a:solidFill>
                          <a:latin typeface="Arial" panose="020B0604020202020204" pitchFamily="34" charset="0"/>
                          <a:cs typeface="Arial" panose="020B0604020202020204" pitchFamily="34" charset="0"/>
                        </a:rPr>
                        <a:t>P-value</a:t>
                      </a: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95485">
                <a:tc>
                  <a:txBody>
                    <a:bodyPr/>
                    <a:lstStyle/>
                    <a:p>
                      <a:pPr algn="ctr"/>
                      <a:r>
                        <a:rPr lang="fr-FR" sz="800" b="1">
                          <a:solidFill>
                            <a:schemeClr val="bg1"/>
                          </a:solidFill>
                          <a:latin typeface="Arial" panose="020B0604020202020204" pitchFamily="34" charset="0"/>
                          <a:cs typeface="Arial" panose="020B0604020202020204" pitchFamily="34" charset="0"/>
                        </a:rPr>
                        <a:t>PBI</a:t>
                      </a: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a:r>
                        <a:rPr lang="fr-FR" sz="800" b="1">
                          <a:solidFill>
                            <a:srgbClr val="405D64"/>
                          </a:solidFill>
                          <a:latin typeface="Arial" panose="020B0604020202020204" pitchFamily="34" charset="0"/>
                          <a:cs typeface="Arial" panose="020B0604020202020204" pitchFamily="34" charset="0"/>
                        </a:rPr>
                        <a:t>117 / 2109</a:t>
                      </a: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800" b="1">
                          <a:solidFill>
                            <a:srgbClr val="405D64"/>
                          </a:solidFill>
                          <a:latin typeface="Arial" panose="020B0604020202020204" pitchFamily="34" charset="0"/>
                          <a:cs typeface="Arial" panose="020B0604020202020204" pitchFamily="34" charset="0"/>
                        </a:rPr>
                        <a:t>91,8%</a:t>
                      </a: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800" b="1">
                          <a:solidFill>
                            <a:srgbClr val="405D64"/>
                          </a:solidFill>
                          <a:latin typeface="Arial" panose="020B0604020202020204" pitchFamily="34" charset="0"/>
                          <a:cs typeface="Arial" panose="020B0604020202020204" pitchFamily="34" charset="0"/>
                        </a:rPr>
                        <a:t>1.33 (1.04-1.69)</a:t>
                      </a:r>
                      <a:br>
                        <a:rPr lang="fr-FR" sz="800" b="1">
                          <a:solidFill>
                            <a:srgbClr val="405D64"/>
                          </a:solidFill>
                          <a:latin typeface="Arial" panose="020B0604020202020204" pitchFamily="34" charset="0"/>
                          <a:cs typeface="Arial" panose="020B0604020202020204" pitchFamily="34" charset="0"/>
                        </a:rPr>
                      </a:br>
                      <a:r>
                        <a:rPr lang="fr-FR" sz="800" b="1">
                          <a:solidFill>
                            <a:srgbClr val="405D64"/>
                          </a:solidFill>
                          <a:latin typeface="Arial" panose="020B0604020202020204" pitchFamily="34" charset="0"/>
                          <a:cs typeface="Arial" panose="020B0604020202020204" pitchFamily="34" charset="0"/>
                        </a:rPr>
                        <a:t>p=0,02</a:t>
                      </a: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95485">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1">
                          <a:solidFill>
                            <a:schemeClr val="bg1"/>
                          </a:solidFill>
                          <a:latin typeface="Arial" panose="020B0604020202020204" pitchFamily="34" charset="0"/>
                          <a:cs typeface="Arial" panose="020B0604020202020204" pitchFamily="34" charset="0"/>
                        </a:rPr>
                        <a:t>WBI</a:t>
                      </a:r>
                    </a:p>
                  </a:txBody>
                  <a:tcPr marL="7200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1">
                          <a:solidFill>
                            <a:srgbClr val="405D64"/>
                          </a:solidFill>
                          <a:latin typeface="Arial" panose="020B0604020202020204" pitchFamily="34" charset="0"/>
                          <a:cs typeface="Arial" panose="020B0604020202020204" pitchFamily="34" charset="0"/>
                        </a:rPr>
                        <a:t>159 / 2107</a:t>
                      </a: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800" b="1">
                          <a:solidFill>
                            <a:srgbClr val="405D64"/>
                          </a:solidFill>
                          <a:latin typeface="Arial" panose="020B0604020202020204" pitchFamily="34" charset="0"/>
                          <a:cs typeface="Arial" panose="020B0604020202020204" pitchFamily="34" charset="0"/>
                        </a:rPr>
                        <a:t>93.4%</a:t>
                      </a: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dirty="0">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1" name="Forme libre 30">
            <a:extLst>
              <a:ext uri="{FF2B5EF4-FFF2-40B4-BE49-F238E27FC236}">
                <a16:creationId xmlns:a16="http://schemas.microsoft.com/office/drawing/2014/main" id="{8E0300B7-D0F3-5D4C-BEC6-EA10CFE7D6DF}"/>
              </a:ext>
            </a:extLst>
          </p:cNvPr>
          <p:cNvSpPr/>
          <p:nvPr/>
        </p:nvSpPr>
        <p:spPr>
          <a:xfrm>
            <a:off x="2343654" y="1549400"/>
            <a:ext cx="4439709" cy="239207"/>
          </a:xfrm>
          <a:custGeom>
            <a:avLst/>
            <a:gdLst>
              <a:gd name="connsiteX0" fmla="*/ 0 w 7103533"/>
              <a:gd name="connsiteY0" fmla="*/ 0 h 296334"/>
              <a:gd name="connsiteX1" fmla="*/ 355600 w 7103533"/>
              <a:gd name="connsiteY1" fmla="*/ 8467 h 296334"/>
              <a:gd name="connsiteX2" fmla="*/ 685800 w 7103533"/>
              <a:gd name="connsiteY2" fmla="*/ 16934 h 296334"/>
              <a:gd name="connsiteX3" fmla="*/ 1083733 w 7103533"/>
              <a:gd name="connsiteY3" fmla="*/ 42334 h 296334"/>
              <a:gd name="connsiteX4" fmla="*/ 1667933 w 7103533"/>
              <a:gd name="connsiteY4" fmla="*/ 76200 h 296334"/>
              <a:gd name="connsiteX5" fmla="*/ 2099733 w 7103533"/>
              <a:gd name="connsiteY5" fmla="*/ 110067 h 296334"/>
              <a:gd name="connsiteX6" fmla="*/ 2370667 w 7103533"/>
              <a:gd name="connsiteY6" fmla="*/ 127000 h 296334"/>
              <a:gd name="connsiteX7" fmla="*/ 2506133 w 7103533"/>
              <a:gd name="connsiteY7" fmla="*/ 135467 h 296334"/>
              <a:gd name="connsiteX8" fmla="*/ 2709333 w 7103533"/>
              <a:gd name="connsiteY8" fmla="*/ 127000 h 296334"/>
              <a:gd name="connsiteX9" fmla="*/ 2904067 w 7103533"/>
              <a:gd name="connsiteY9" fmla="*/ 160867 h 296334"/>
              <a:gd name="connsiteX10" fmla="*/ 3234267 w 7103533"/>
              <a:gd name="connsiteY10" fmla="*/ 160867 h 296334"/>
              <a:gd name="connsiteX11" fmla="*/ 3513667 w 7103533"/>
              <a:gd name="connsiteY11" fmla="*/ 177800 h 296334"/>
              <a:gd name="connsiteX12" fmla="*/ 3793067 w 7103533"/>
              <a:gd name="connsiteY12" fmla="*/ 194734 h 296334"/>
              <a:gd name="connsiteX13" fmla="*/ 4216400 w 7103533"/>
              <a:gd name="connsiteY13" fmla="*/ 220134 h 296334"/>
              <a:gd name="connsiteX14" fmla="*/ 4597400 w 7103533"/>
              <a:gd name="connsiteY14" fmla="*/ 228600 h 296334"/>
              <a:gd name="connsiteX15" fmla="*/ 5113867 w 7103533"/>
              <a:gd name="connsiteY15" fmla="*/ 228600 h 296334"/>
              <a:gd name="connsiteX16" fmla="*/ 5596467 w 7103533"/>
              <a:gd name="connsiteY16" fmla="*/ 262467 h 296334"/>
              <a:gd name="connsiteX17" fmla="*/ 6112933 w 7103533"/>
              <a:gd name="connsiteY17" fmla="*/ 262467 h 296334"/>
              <a:gd name="connsiteX18" fmla="*/ 6493933 w 7103533"/>
              <a:gd name="connsiteY18" fmla="*/ 279400 h 296334"/>
              <a:gd name="connsiteX19" fmla="*/ 7103533 w 7103533"/>
              <a:gd name="connsiteY19" fmla="*/ 296334 h 29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03533" h="296334">
                <a:moveTo>
                  <a:pt x="0" y="0"/>
                </a:moveTo>
                <a:lnTo>
                  <a:pt x="355600" y="8467"/>
                </a:lnTo>
                <a:cubicBezTo>
                  <a:pt x="469900" y="11289"/>
                  <a:pt x="564444" y="11289"/>
                  <a:pt x="685800" y="16934"/>
                </a:cubicBezTo>
                <a:cubicBezTo>
                  <a:pt x="807156" y="22579"/>
                  <a:pt x="1083733" y="42334"/>
                  <a:pt x="1083733" y="42334"/>
                </a:cubicBezTo>
                <a:lnTo>
                  <a:pt x="1667933" y="76200"/>
                </a:lnTo>
                <a:cubicBezTo>
                  <a:pt x="1837266" y="87489"/>
                  <a:pt x="2099733" y="110067"/>
                  <a:pt x="2099733" y="110067"/>
                </a:cubicBezTo>
                <a:lnTo>
                  <a:pt x="2370667" y="127000"/>
                </a:lnTo>
                <a:cubicBezTo>
                  <a:pt x="2438400" y="131233"/>
                  <a:pt x="2449689" y="135467"/>
                  <a:pt x="2506133" y="135467"/>
                </a:cubicBezTo>
                <a:cubicBezTo>
                  <a:pt x="2562577" y="135467"/>
                  <a:pt x="2643011" y="122767"/>
                  <a:pt x="2709333" y="127000"/>
                </a:cubicBezTo>
                <a:cubicBezTo>
                  <a:pt x="2775655" y="131233"/>
                  <a:pt x="2816578" y="155223"/>
                  <a:pt x="2904067" y="160867"/>
                </a:cubicBezTo>
                <a:cubicBezTo>
                  <a:pt x="2991556" y="166512"/>
                  <a:pt x="3132667" y="158045"/>
                  <a:pt x="3234267" y="160867"/>
                </a:cubicBezTo>
                <a:cubicBezTo>
                  <a:pt x="3335867" y="163689"/>
                  <a:pt x="3513667" y="177800"/>
                  <a:pt x="3513667" y="177800"/>
                </a:cubicBezTo>
                <a:lnTo>
                  <a:pt x="3793067" y="194734"/>
                </a:lnTo>
                <a:lnTo>
                  <a:pt x="4216400" y="220134"/>
                </a:lnTo>
                <a:cubicBezTo>
                  <a:pt x="4350456" y="225778"/>
                  <a:pt x="4597400" y="228600"/>
                  <a:pt x="4597400" y="228600"/>
                </a:cubicBezTo>
                <a:cubicBezTo>
                  <a:pt x="4746978" y="230011"/>
                  <a:pt x="4947356" y="222956"/>
                  <a:pt x="5113867" y="228600"/>
                </a:cubicBezTo>
                <a:cubicBezTo>
                  <a:pt x="5280378" y="234244"/>
                  <a:pt x="5429956" y="256823"/>
                  <a:pt x="5596467" y="262467"/>
                </a:cubicBezTo>
                <a:cubicBezTo>
                  <a:pt x="5762978" y="268111"/>
                  <a:pt x="5963355" y="259645"/>
                  <a:pt x="6112933" y="262467"/>
                </a:cubicBezTo>
                <a:cubicBezTo>
                  <a:pt x="6262511" y="265289"/>
                  <a:pt x="6493933" y="279400"/>
                  <a:pt x="6493933" y="279400"/>
                </a:cubicBezTo>
                <a:lnTo>
                  <a:pt x="7103533" y="296334"/>
                </a:lnTo>
              </a:path>
            </a:pathLst>
          </a:custGeom>
          <a:noFill/>
          <a:ln w="38100">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a:extLst>
              <a:ext uri="{FF2B5EF4-FFF2-40B4-BE49-F238E27FC236}">
                <a16:creationId xmlns:a16="http://schemas.microsoft.com/office/drawing/2014/main" id="{62DFD2A8-1AD0-2C45-A70B-65EAFE9795F8}"/>
              </a:ext>
            </a:extLst>
          </p:cNvPr>
          <p:cNvSpPr/>
          <p:nvPr/>
        </p:nvSpPr>
        <p:spPr>
          <a:xfrm>
            <a:off x="2345266" y="1557868"/>
            <a:ext cx="4445001" cy="177696"/>
          </a:xfrm>
          <a:custGeom>
            <a:avLst/>
            <a:gdLst>
              <a:gd name="connsiteX0" fmla="*/ 0 w 7112000"/>
              <a:gd name="connsiteY0" fmla="*/ 0 h 220133"/>
              <a:gd name="connsiteX1" fmla="*/ 474133 w 7112000"/>
              <a:gd name="connsiteY1" fmla="*/ 0 h 220133"/>
              <a:gd name="connsiteX2" fmla="*/ 872067 w 7112000"/>
              <a:gd name="connsiteY2" fmla="*/ 8467 h 220133"/>
              <a:gd name="connsiteX3" fmla="*/ 1202267 w 7112000"/>
              <a:gd name="connsiteY3" fmla="*/ 33867 h 220133"/>
              <a:gd name="connsiteX4" fmla="*/ 1651000 w 7112000"/>
              <a:gd name="connsiteY4" fmla="*/ 50800 h 220133"/>
              <a:gd name="connsiteX5" fmla="*/ 2074333 w 7112000"/>
              <a:gd name="connsiteY5" fmla="*/ 76200 h 220133"/>
              <a:gd name="connsiteX6" fmla="*/ 2489200 w 7112000"/>
              <a:gd name="connsiteY6" fmla="*/ 93133 h 220133"/>
              <a:gd name="connsiteX7" fmla="*/ 2963333 w 7112000"/>
              <a:gd name="connsiteY7" fmla="*/ 110067 h 220133"/>
              <a:gd name="connsiteX8" fmla="*/ 3505200 w 7112000"/>
              <a:gd name="connsiteY8" fmla="*/ 110067 h 220133"/>
              <a:gd name="connsiteX9" fmla="*/ 4140200 w 7112000"/>
              <a:gd name="connsiteY9" fmla="*/ 143933 h 220133"/>
              <a:gd name="connsiteX10" fmla="*/ 4732867 w 7112000"/>
              <a:gd name="connsiteY10" fmla="*/ 152400 h 220133"/>
              <a:gd name="connsiteX11" fmla="*/ 5486400 w 7112000"/>
              <a:gd name="connsiteY11" fmla="*/ 152400 h 220133"/>
              <a:gd name="connsiteX12" fmla="*/ 6129867 w 7112000"/>
              <a:gd name="connsiteY12" fmla="*/ 186267 h 220133"/>
              <a:gd name="connsiteX13" fmla="*/ 6544733 w 7112000"/>
              <a:gd name="connsiteY13" fmla="*/ 194733 h 220133"/>
              <a:gd name="connsiteX14" fmla="*/ 7112000 w 7112000"/>
              <a:gd name="connsiteY14" fmla="*/ 220133 h 22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12000" h="220133">
                <a:moveTo>
                  <a:pt x="0" y="0"/>
                </a:moveTo>
                <a:lnTo>
                  <a:pt x="474133" y="0"/>
                </a:lnTo>
                <a:cubicBezTo>
                  <a:pt x="619477" y="1411"/>
                  <a:pt x="750711" y="2822"/>
                  <a:pt x="872067" y="8467"/>
                </a:cubicBezTo>
                <a:cubicBezTo>
                  <a:pt x="993423" y="14112"/>
                  <a:pt x="1072445" y="26812"/>
                  <a:pt x="1202267" y="33867"/>
                </a:cubicBezTo>
                <a:cubicBezTo>
                  <a:pt x="1332089" y="40923"/>
                  <a:pt x="1505656" y="43745"/>
                  <a:pt x="1651000" y="50800"/>
                </a:cubicBezTo>
                <a:cubicBezTo>
                  <a:pt x="1796344" y="57856"/>
                  <a:pt x="2074333" y="76200"/>
                  <a:pt x="2074333" y="76200"/>
                </a:cubicBezTo>
                <a:lnTo>
                  <a:pt x="2489200" y="93133"/>
                </a:lnTo>
                <a:cubicBezTo>
                  <a:pt x="2637366" y="98777"/>
                  <a:pt x="2794000" y="107245"/>
                  <a:pt x="2963333" y="110067"/>
                </a:cubicBezTo>
                <a:cubicBezTo>
                  <a:pt x="3132666" y="112889"/>
                  <a:pt x="3309056" y="104423"/>
                  <a:pt x="3505200" y="110067"/>
                </a:cubicBezTo>
                <a:cubicBezTo>
                  <a:pt x="3701344" y="115711"/>
                  <a:pt x="3935589" y="136878"/>
                  <a:pt x="4140200" y="143933"/>
                </a:cubicBezTo>
                <a:cubicBezTo>
                  <a:pt x="4344811" y="150988"/>
                  <a:pt x="4732867" y="152400"/>
                  <a:pt x="4732867" y="152400"/>
                </a:cubicBezTo>
                <a:cubicBezTo>
                  <a:pt x="4957234" y="153811"/>
                  <a:pt x="5253567" y="146756"/>
                  <a:pt x="5486400" y="152400"/>
                </a:cubicBezTo>
                <a:cubicBezTo>
                  <a:pt x="5719233" y="158045"/>
                  <a:pt x="5953478" y="179212"/>
                  <a:pt x="6129867" y="186267"/>
                </a:cubicBezTo>
                <a:cubicBezTo>
                  <a:pt x="6306256" y="193323"/>
                  <a:pt x="6381044" y="189089"/>
                  <a:pt x="6544733" y="194733"/>
                </a:cubicBezTo>
                <a:cubicBezTo>
                  <a:pt x="6708422" y="200377"/>
                  <a:pt x="6910211" y="210255"/>
                  <a:pt x="7112000" y="220133"/>
                </a:cubicBez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Text Box 4">
            <a:extLst>
              <a:ext uri="{FF2B5EF4-FFF2-40B4-BE49-F238E27FC236}">
                <a16:creationId xmlns:a16="http://schemas.microsoft.com/office/drawing/2014/main" id="{F4C0C881-B139-C84A-A0E8-173EC1243B17}"/>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err="1">
                <a:solidFill>
                  <a:prstClr val="black">
                    <a:lumMod val="65000"/>
                    <a:lumOff val="35000"/>
                  </a:prstClr>
                </a:solidFill>
                <a:latin typeface="Arial"/>
                <a:ea typeface="+mn-ea"/>
                <a:cs typeface="Arial"/>
              </a:rPr>
              <a:t>Whelan</a:t>
            </a:r>
            <a:r>
              <a:rPr lang="da-DK" sz="800" i="1">
                <a:solidFill>
                  <a:prstClr val="black">
                    <a:lumMod val="65000"/>
                    <a:lumOff val="35000"/>
                  </a:prstClr>
                </a:solidFill>
                <a:latin typeface="Arial"/>
                <a:ea typeface="+mn-ea"/>
                <a:cs typeface="Arial"/>
              </a:rPr>
              <a:t> T. et al., SABCS 2018, GS 4-04</a:t>
            </a:r>
          </a:p>
        </p:txBody>
      </p:sp>
    </p:spTree>
    <p:extLst>
      <p:ext uri="{BB962C8B-B14F-4D97-AF65-F5344CB8AC3E}">
        <p14:creationId xmlns:p14="http://schemas.microsoft.com/office/powerpoint/2010/main" val="35391558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C6D3C4BC-B34B-A64E-BA31-E0B59D16F7A4}"/>
              </a:ext>
            </a:extLst>
          </p:cNvPr>
          <p:cNvSpPr>
            <a:spLocks noGrp="1"/>
          </p:cNvSpPr>
          <p:nvPr>
            <p:ph type="title"/>
          </p:nvPr>
        </p:nvSpPr>
        <p:spPr/>
        <p:txBody>
          <a:bodyPr/>
          <a:lstStyle/>
          <a:p>
            <a:r>
              <a:rPr lang="fr-FR"/>
              <a:t>Design de l’étude</a:t>
            </a:r>
          </a:p>
        </p:txBody>
      </p:sp>
      <p:sp>
        <p:nvSpPr>
          <p:cNvPr id="2" name="Espace réservé du numéro de diapositive 1">
            <a:extLst>
              <a:ext uri="{FF2B5EF4-FFF2-40B4-BE49-F238E27FC236}">
                <a16:creationId xmlns:a16="http://schemas.microsoft.com/office/drawing/2014/main" id="{2E96ACB3-25FF-0945-98AA-2918FBCBBC87}"/>
              </a:ext>
            </a:extLst>
          </p:cNvPr>
          <p:cNvSpPr>
            <a:spLocks noGrp="1"/>
          </p:cNvSpPr>
          <p:nvPr>
            <p:ph type="sldNum" sz="quarter" idx="10"/>
          </p:nvPr>
        </p:nvSpPr>
        <p:spPr/>
        <p:txBody>
          <a:bodyPr/>
          <a:lstStyle/>
          <a:p>
            <a:fld id="{76861F4E-8E8E-E94F-821D-72AEE8E804B0}" type="slidenum">
              <a:rPr lang="fr-FR" smtClean="0"/>
              <a:pPr/>
              <a:t>25</a:t>
            </a:fld>
            <a:endParaRPr lang="fr-FR"/>
          </a:p>
        </p:txBody>
      </p:sp>
      <p:sp>
        <p:nvSpPr>
          <p:cNvPr id="8" name="Espace réservé du contenu 1">
            <a:extLst>
              <a:ext uri="{FF2B5EF4-FFF2-40B4-BE49-F238E27FC236}">
                <a16:creationId xmlns:a16="http://schemas.microsoft.com/office/drawing/2014/main" id="{863D6CD0-E752-3F44-8FB8-A6BBC20DD08E}"/>
              </a:ext>
            </a:extLst>
          </p:cNvPr>
          <p:cNvSpPr txBox="1">
            <a:spLocks/>
          </p:cNvSpPr>
          <p:nvPr/>
        </p:nvSpPr>
        <p:spPr>
          <a:xfrm>
            <a:off x="325314" y="1323617"/>
            <a:ext cx="4193933" cy="322566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9" name="Espace réservé du contenu 1">
            <a:extLst>
              <a:ext uri="{FF2B5EF4-FFF2-40B4-BE49-F238E27FC236}">
                <a16:creationId xmlns:a16="http://schemas.microsoft.com/office/drawing/2014/main" id="{5C657EF2-F942-FC4D-A4D3-2D9EFE2DB444}"/>
              </a:ext>
            </a:extLst>
          </p:cNvPr>
          <p:cNvSpPr txBox="1">
            <a:spLocks/>
          </p:cNvSpPr>
          <p:nvPr/>
        </p:nvSpPr>
        <p:spPr>
          <a:xfrm>
            <a:off x="4656032" y="1330783"/>
            <a:ext cx="4193933" cy="322566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10" name="ZoneTexte 9">
            <a:extLst>
              <a:ext uri="{FF2B5EF4-FFF2-40B4-BE49-F238E27FC236}">
                <a16:creationId xmlns:a16="http://schemas.microsoft.com/office/drawing/2014/main" id="{6543CCBB-AB7A-0949-82BD-BF76B08418CD}"/>
              </a:ext>
            </a:extLst>
          </p:cNvPr>
          <p:cNvSpPr txBox="1"/>
          <p:nvPr/>
        </p:nvSpPr>
        <p:spPr>
          <a:xfrm>
            <a:off x="558464" y="1185153"/>
            <a:ext cx="3669185"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Escalade de dose en modulant l’intensité</a:t>
            </a:r>
          </a:p>
        </p:txBody>
      </p:sp>
      <p:sp>
        <p:nvSpPr>
          <p:cNvPr id="11" name="ZoneTexte 10">
            <a:extLst>
              <a:ext uri="{FF2B5EF4-FFF2-40B4-BE49-F238E27FC236}">
                <a16:creationId xmlns:a16="http://schemas.microsoft.com/office/drawing/2014/main" id="{816D8D30-143C-CC41-B4EB-9CCEB6397CBE}"/>
              </a:ext>
            </a:extLst>
          </p:cNvPr>
          <p:cNvSpPr txBox="1"/>
          <p:nvPr/>
        </p:nvSpPr>
        <p:spPr>
          <a:xfrm>
            <a:off x="4960896" y="1185153"/>
            <a:ext cx="3450391" cy="307777"/>
          </a:xfrm>
          <a:prstGeom prst="rect">
            <a:avLst/>
          </a:prstGeom>
          <a:solidFill>
            <a:schemeClr val="bg1"/>
          </a:solidFill>
          <a:ln>
            <a:noFill/>
          </a:ln>
        </p:spPr>
        <p:txBody>
          <a:bodyPr wrap="square" rtlCol="0" anchor="ctr">
            <a:spAutoFit/>
          </a:bodyPr>
          <a:lstStyle/>
          <a:p>
            <a:pPr algn="ctr"/>
            <a:r>
              <a:rPr lang="fr-FR" sz="1400" b="1">
                <a:solidFill>
                  <a:srgbClr val="1F497D"/>
                </a:solidFill>
                <a:latin typeface="Arial" panose="020B0604020202020204" pitchFamily="34" charset="0"/>
                <a:cs typeface="Arial" panose="020B0604020202020204" pitchFamily="34" charset="0"/>
              </a:rPr>
              <a:t>Dose totale en admettant 𝜶/𝜷= 3.0Gy </a:t>
            </a:r>
          </a:p>
        </p:txBody>
      </p:sp>
      <p:sp>
        <p:nvSpPr>
          <p:cNvPr id="12" name="Rectangle 11">
            <a:extLst>
              <a:ext uri="{FF2B5EF4-FFF2-40B4-BE49-F238E27FC236}">
                <a16:creationId xmlns:a16="http://schemas.microsoft.com/office/drawing/2014/main" id="{FF323006-464E-FC4E-B04D-AEDF06C920CC}"/>
              </a:ext>
            </a:extLst>
          </p:cNvPr>
          <p:cNvSpPr/>
          <p:nvPr/>
        </p:nvSpPr>
        <p:spPr>
          <a:xfrm>
            <a:off x="558464" y="2327738"/>
            <a:ext cx="975370" cy="1791978"/>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3" name="Rectangle 12">
            <a:extLst>
              <a:ext uri="{FF2B5EF4-FFF2-40B4-BE49-F238E27FC236}">
                <a16:creationId xmlns:a16="http://schemas.microsoft.com/office/drawing/2014/main" id="{CE77FE20-1E4F-7D4E-BA2A-0C9A0DE28607}"/>
              </a:ext>
            </a:extLst>
          </p:cNvPr>
          <p:cNvSpPr/>
          <p:nvPr/>
        </p:nvSpPr>
        <p:spPr>
          <a:xfrm>
            <a:off x="1919545" y="2327738"/>
            <a:ext cx="975370" cy="1791978"/>
          </a:xfrm>
          <a:prstGeom prst="rect">
            <a:avLst/>
          </a:prstGeom>
          <a:solidFill>
            <a:schemeClr val="accent3">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4" name="Rectangle 13">
            <a:extLst>
              <a:ext uri="{FF2B5EF4-FFF2-40B4-BE49-F238E27FC236}">
                <a16:creationId xmlns:a16="http://schemas.microsoft.com/office/drawing/2014/main" id="{D243AB8B-FAF4-BB42-B024-20EFF125B845}"/>
              </a:ext>
            </a:extLst>
          </p:cNvPr>
          <p:cNvSpPr/>
          <p:nvPr/>
        </p:nvSpPr>
        <p:spPr>
          <a:xfrm>
            <a:off x="3280626" y="2327738"/>
            <a:ext cx="975370" cy="1791978"/>
          </a:xfrm>
          <a:prstGeom prst="rect">
            <a:avLst/>
          </a:prstGeom>
          <a:solidFill>
            <a:schemeClr val="accent3">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Rectangle 14">
            <a:extLst>
              <a:ext uri="{FF2B5EF4-FFF2-40B4-BE49-F238E27FC236}">
                <a16:creationId xmlns:a16="http://schemas.microsoft.com/office/drawing/2014/main" id="{04BE0BF8-B8D7-444A-A997-5EAB08706825}"/>
              </a:ext>
            </a:extLst>
          </p:cNvPr>
          <p:cNvSpPr/>
          <p:nvPr/>
        </p:nvSpPr>
        <p:spPr>
          <a:xfrm>
            <a:off x="4904958" y="2327738"/>
            <a:ext cx="975370" cy="1791978"/>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6" name="Rectangle 15">
            <a:extLst>
              <a:ext uri="{FF2B5EF4-FFF2-40B4-BE49-F238E27FC236}">
                <a16:creationId xmlns:a16="http://schemas.microsoft.com/office/drawing/2014/main" id="{2262D439-570D-A448-94C1-1303AF3191D0}"/>
              </a:ext>
            </a:extLst>
          </p:cNvPr>
          <p:cNvSpPr/>
          <p:nvPr/>
        </p:nvSpPr>
        <p:spPr>
          <a:xfrm>
            <a:off x="6266039" y="2327738"/>
            <a:ext cx="975370" cy="1791978"/>
          </a:xfrm>
          <a:prstGeom prst="rect">
            <a:avLst/>
          </a:prstGeom>
          <a:solidFill>
            <a:schemeClr val="accent3">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7" name="Rectangle 16">
            <a:extLst>
              <a:ext uri="{FF2B5EF4-FFF2-40B4-BE49-F238E27FC236}">
                <a16:creationId xmlns:a16="http://schemas.microsoft.com/office/drawing/2014/main" id="{0DF4CD56-E476-0741-AF82-2D355F88C493}"/>
              </a:ext>
            </a:extLst>
          </p:cNvPr>
          <p:cNvSpPr/>
          <p:nvPr/>
        </p:nvSpPr>
        <p:spPr>
          <a:xfrm>
            <a:off x="7627120" y="2327738"/>
            <a:ext cx="975370" cy="1791978"/>
          </a:xfrm>
          <a:prstGeom prst="rect">
            <a:avLst/>
          </a:prstGeom>
          <a:solidFill>
            <a:schemeClr val="accent3">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8" name="Espace réservé du contenu 2">
            <a:extLst>
              <a:ext uri="{FF2B5EF4-FFF2-40B4-BE49-F238E27FC236}">
                <a16:creationId xmlns:a16="http://schemas.microsoft.com/office/drawing/2014/main" id="{4D63B9D9-54C0-D049-9562-9AFB90AF803C}"/>
              </a:ext>
            </a:extLst>
          </p:cNvPr>
          <p:cNvSpPr txBox="1">
            <a:spLocks/>
          </p:cNvSpPr>
          <p:nvPr/>
        </p:nvSpPr>
        <p:spPr>
          <a:xfrm>
            <a:off x="661772" y="2434985"/>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2.7Gy</a:t>
            </a:r>
          </a:p>
        </p:txBody>
      </p:sp>
      <p:sp>
        <p:nvSpPr>
          <p:cNvPr id="19" name="Espace réservé du contenu 2">
            <a:extLst>
              <a:ext uri="{FF2B5EF4-FFF2-40B4-BE49-F238E27FC236}">
                <a16:creationId xmlns:a16="http://schemas.microsoft.com/office/drawing/2014/main" id="{949D75C8-526F-174A-8E8A-4EA853C503FC}"/>
              </a:ext>
            </a:extLst>
          </p:cNvPr>
          <p:cNvSpPr txBox="1">
            <a:spLocks/>
          </p:cNvSpPr>
          <p:nvPr/>
        </p:nvSpPr>
        <p:spPr>
          <a:xfrm>
            <a:off x="2025052" y="2434984"/>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2.4Gy</a:t>
            </a:r>
          </a:p>
        </p:txBody>
      </p:sp>
      <p:sp>
        <p:nvSpPr>
          <p:cNvPr id="20" name="Espace réservé du contenu 2">
            <a:extLst>
              <a:ext uri="{FF2B5EF4-FFF2-40B4-BE49-F238E27FC236}">
                <a16:creationId xmlns:a16="http://schemas.microsoft.com/office/drawing/2014/main" id="{329A6EE1-5F13-6048-AFBC-D05A619A75C7}"/>
              </a:ext>
            </a:extLst>
          </p:cNvPr>
          <p:cNvSpPr txBox="1">
            <a:spLocks/>
          </p:cNvSpPr>
          <p:nvPr/>
        </p:nvSpPr>
        <p:spPr>
          <a:xfrm>
            <a:off x="3388332" y="2434983"/>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2.4Gy</a:t>
            </a:r>
          </a:p>
        </p:txBody>
      </p:sp>
      <p:sp>
        <p:nvSpPr>
          <p:cNvPr id="21" name="Espace réservé du contenu 2">
            <a:extLst>
              <a:ext uri="{FF2B5EF4-FFF2-40B4-BE49-F238E27FC236}">
                <a16:creationId xmlns:a16="http://schemas.microsoft.com/office/drawing/2014/main" id="{E243751F-BD86-8642-8759-447EE14D4F65}"/>
              </a:ext>
            </a:extLst>
          </p:cNvPr>
          <p:cNvSpPr txBox="1">
            <a:spLocks/>
          </p:cNvSpPr>
          <p:nvPr/>
        </p:nvSpPr>
        <p:spPr>
          <a:xfrm>
            <a:off x="5015606" y="2434982"/>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46Gy</a:t>
            </a:r>
          </a:p>
        </p:txBody>
      </p:sp>
      <p:sp>
        <p:nvSpPr>
          <p:cNvPr id="22" name="Espace réservé du contenu 2">
            <a:extLst>
              <a:ext uri="{FF2B5EF4-FFF2-40B4-BE49-F238E27FC236}">
                <a16:creationId xmlns:a16="http://schemas.microsoft.com/office/drawing/2014/main" id="{35DEDC35-6589-7F49-A441-9E12EB361381}"/>
              </a:ext>
            </a:extLst>
          </p:cNvPr>
          <p:cNvSpPr txBox="1">
            <a:spLocks/>
          </p:cNvSpPr>
          <p:nvPr/>
        </p:nvSpPr>
        <p:spPr>
          <a:xfrm>
            <a:off x="6375961" y="2434981"/>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40Gy</a:t>
            </a:r>
          </a:p>
        </p:txBody>
      </p:sp>
      <p:sp>
        <p:nvSpPr>
          <p:cNvPr id="23" name="Espace réservé du contenu 2">
            <a:extLst>
              <a:ext uri="{FF2B5EF4-FFF2-40B4-BE49-F238E27FC236}">
                <a16:creationId xmlns:a16="http://schemas.microsoft.com/office/drawing/2014/main" id="{33168427-8DC1-1C41-B6AE-6CAA1DEB475B}"/>
              </a:ext>
            </a:extLst>
          </p:cNvPr>
          <p:cNvSpPr txBox="1">
            <a:spLocks/>
          </p:cNvSpPr>
          <p:nvPr/>
        </p:nvSpPr>
        <p:spPr>
          <a:xfrm>
            <a:off x="7736316" y="2434980"/>
            <a:ext cx="754074"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black">
                    <a:lumMod val="65000"/>
                    <a:lumOff val="35000"/>
                  </a:prstClr>
                </a:solidFill>
              </a:rPr>
              <a:t>40Gy</a:t>
            </a:r>
          </a:p>
        </p:txBody>
      </p:sp>
      <p:sp>
        <p:nvSpPr>
          <p:cNvPr id="24" name="Espace réservé du contenu 2">
            <a:extLst>
              <a:ext uri="{FF2B5EF4-FFF2-40B4-BE49-F238E27FC236}">
                <a16:creationId xmlns:a16="http://schemas.microsoft.com/office/drawing/2014/main" id="{6B2F180A-A389-D241-A9D2-9548343754B0}"/>
              </a:ext>
            </a:extLst>
          </p:cNvPr>
          <p:cNvSpPr txBox="1">
            <a:spLocks/>
          </p:cNvSpPr>
          <p:nvPr/>
        </p:nvSpPr>
        <p:spPr>
          <a:xfrm>
            <a:off x="749648" y="3141143"/>
            <a:ext cx="601439" cy="498598"/>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2.7 to</a:t>
            </a:r>
          </a:p>
          <a:p>
            <a:pPr marL="0" indent="0" algn="ctr">
              <a:buFont typeface="Wingdings" panose="05000000000000000000" pitchFamily="2" charset="2"/>
              <a:buNone/>
            </a:pPr>
            <a:r>
              <a:rPr lang="en-US" sz="1200" b="1">
                <a:solidFill>
                  <a:prstClr val="white"/>
                </a:solidFill>
              </a:rPr>
              <a:t>2.0Gy</a:t>
            </a:r>
          </a:p>
        </p:txBody>
      </p:sp>
      <p:sp>
        <p:nvSpPr>
          <p:cNvPr id="30" name="Rectangle 29">
            <a:extLst>
              <a:ext uri="{FF2B5EF4-FFF2-40B4-BE49-F238E27FC236}">
                <a16:creationId xmlns:a16="http://schemas.microsoft.com/office/drawing/2014/main" id="{81867263-4F81-884F-B88B-73FBE6DB29B2}"/>
              </a:ext>
            </a:extLst>
          </p:cNvPr>
          <p:cNvSpPr/>
          <p:nvPr/>
        </p:nvSpPr>
        <p:spPr>
          <a:xfrm>
            <a:off x="2025052" y="2943616"/>
            <a:ext cx="754074" cy="661000"/>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Espace réservé du contenu 2">
            <a:extLst>
              <a:ext uri="{FF2B5EF4-FFF2-40B4-BE49-F238E27FC236}">
                <a16:creationId xmlns:a16="http://schemas.microsoft.com/office/drawing/2014/main" id="{7B3110DE-4C7D-2D4E-BD62-4FA5169F14F5}"/>
              </a:ext>
            </a:extLst>
          </p:cNvPr>
          <p:cNvSpPr txBox="1">
            <a:spLocks/>
          </p:cNvSpPr>
          <p:nvPr/>
        </p:nvSpPr>
        <p:spPr>
          <a:xfrm>
            <a:off x="2112928" y="3141142"/>
            <a:ext cx="601439" cy="276999"/>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3.2Gy</a:t>
            </a:r>
          </a:p>
        </p:txBody>
      </p:sp>
      <p:sp>
        <p:nvSpPr>
          <p:cNvPr id="31" name="Rectangle 30">
            <a:extLst>
              <a:ext uri="{FF2B5EF4-FFF2-40B4-BE49-F238E27FC236}">
                <a16:creationId xmlns:a16="http://schemas.microsoft.com/office/drawing/2014/main" id="{B0F4C5D5-2430-594E-8EC8-C80A83EFDDC9}"/>
              </a:ext>
            </a:extLst>
          </p:cNvPr>
          <p:cNvSpPr/>
          <p:nvPr/>
        </p:nvSpPr>
        <p:spPr>
          <a:xfrm>
            <a:off x="3395195" y="2943616"/>
            <a:ext cx="754074" cy="661000"/>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Rectangle 31">
            <a:extLst>
              <a:ext uri="{FF2B5EF4-FFF2-40B4-BE49-F238E27FC236}">
                <a16:creationId xmlns:a16="http://schemas.microsoft.com/office/drawing/2014/main" id="{C82190B7-B2F4-7848-9301-95822F4CA0A6}"/>
              </a:ext>
            </a:extLst>
          </p:cNvPr>
          <p:cNvSpPr/>
          <p:nvPr/>
        </p:nvSpPr>
        <p:spPr>
          <a:xfrm>
            <a:off x="6375961" y="2943616"/>
            <a:ext cx="754074" cy="661000"/>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Rectangle 32">
            <a:extLst>
              <a:ext uri="{FF2B5EF4-FFF2-40B4-BE49-F238E27FC236}">
                <a16:creationId xmlns:a16="http://schemas.microsoft.com/office/drawing/2014/main" id="{1204F711-5182-4D4D-A4A9-79951468DFF2}"/>
              </a:ext>
            </a:extLst>
          </p:cNvPr>
          <p:cNvSpPr/>
          <p:nvPr/>
        </p:nvSpPr>
        <p:spPr>
          <a:xfrm>
            <a:off x="7736316" y="2943616"/>
            <a:ext cx="754074" cy="661000"/>
          </a:xfrm>
          <a:prstGeom prst="rect">
            <a:avLst/>
          </a:prstGeom>
          <a:solidFill>
            <a:schemeClr val="accent3">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6" name="Espace réservé du contenu 2">
            <a:extLst>
              <a:ext uri="{FF2B5EF4-FFF2-40B4-BE49-F238E27FC236}">
                <a16:creationId xmlns:a16="http://schemas.microsoft.com/office/drawing/2014/main" id="{7C95FFCB-826F-2F47-AD3A-82E6AF01573C}"/>
              </a:ext>
            </a:extLst>
          </p:cNvPr>
          <p:cNvSpPr txBox="1">
            <a:spLocks/>
          </p:cNvSpPr>
          <p:nvPr/>
        </p:nvSpPr>
        <p:spPr>
          <a:xfrm>
            <a:off x="3476208" y="3141141"/>
            <a:ext cx="601439" cy="276999"/>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3.5Gy</a:t>
            </a:r>
          </a:p>
        </p:txBody>
      </p:sp>
      <p:sp>
        <p:nvSpPr>
          <p:cNvPr id="27" name="Espace réservé du contenu 2">
            <a:extLst>
              <a:ext uri="{FF2B5EF4-FFF2-40B4-BE49-F238E27FC236}">
                <a16:creationId xmlns:a16="http://schemas.microsoft.com/office/drawing/2014/main" id="{AC3E2B46-7500-6A41-ABC5-2919B42E1EF7}"/>
              </a:ext>
            </a:extLst>
          </p:cNvPr>
          <p:cNvSpPr txBox="1">
            <a:spLocks/>
          </p:cNvSpPr>
          <p:nvPr/>
        </p:nvSpPr>
        <p:spPr>
          <a:xfrm>
            <a:off x="5103482" y="3141140"/>
            <a:ext cx="601439" cy="276999"/>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62Gy</a:t>
            </a:r>
          </a:p>
        </p:txBody>
      </p:sp>
      <p:sp>
        <p:nvSpPr>
          <p:cNvPr id="28" name="Espace réservé du contenu 2">
            <a:extLst>
              <a:ext uri="{FF2B5EF4-FFF2-40B4-BE49-F238E27FC236}">
                <a16:creationId xmlns:a16="http://schemas.microsoft.com/office/drawing/2014/main" id="{C5593644-68AC-8D42-9C20-BE80A29107E4}"/>
              </a:ext>
            </a:extLst>
          </p:cNvPr>
          <p:cNvSpPr txBox="1">
            <a:spLocks/>
          </p:cNvSpPr>
          <p:nvPr/>
        </p:nvSpPr>
        <p:spPr>
          <a:xfrm>
            <a:off x="6463837" y="3141139"/>
            <a:ext cx="601439" cy="276999"/>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60Gy</a:t>
            </a:r>
          </a:p>
        </p:txBody>
      </p:sp>
      <p:sp>
        <p:nvSpPr>
          <p:cNvPr id="29" name="Espace réservé du contenu 2">
            <a:extLst>
              <a:ext uri="{FF2B5EF4-FFF2-40B4-BE49-F238E27FC236}">
                <a16:creationId xmlns:a16="http://schemas.microsoft.com/office/drawing/2014/main" id="{3898928F-D604-1749-9D6E-1E7FD49D1116}"/>
              </a:ext>
            </a:extLst>
          </p:cNvPr>
          <p:cNvSpPr txBox="1">
            <a:spLocks/>
          </p:cNvSpPr>
          <p:nvPr/>
        </p:nvSpPr>
        <p:spPr>
          <a:xfrm>
            <a:off x="7824192" y="3141138"/>
            <a:ext cx="601439" cy="276999"/>
          </a:xfrm>
          <a:prstGeom prst="rect">
            <a:avLst/>
          </a:prstGeom>
          <a:solidFill>
            <a:schemeClr val="accent2">
              <a:lumMod val="75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68Gy</a:t>
            </a:r>
          </a:p>
        </p:txBody>
      </p:sp>
      <p:sp>
        <p:nvSpPr>
          <p:cNvPr id="34" name="Espace réservé du contenu 2">
            <a:extLst>
              <a:ext uri="{FF2B5EF4-FFF2-40B4-BE49-F238E27FC236}">
                <a16:creationId xmlns:a16="http://schemas.microsoft.com/office/drawing/2014/main" id="{BA32DA0B-B671-AF41-81A7-75F56CFB6A8E}"/>
              </a:ext>
            </a:extLst>
          </p:cNvPr>
          <p:cNvSpPr txBox="1">
            <a:spLocks/>
          </p:cNvSpPr>
          <p:nvPr/>
        </p:nvSpPr>
        <p:spPr>
          <a:xfrm>
            <a:off x="5355104" y="4197281"/>
            <a:ext cx="2722161" cy="276999"/>
          </a:xfrm>
          <a:prstGeom prst="rect">
            <a:avLst/>
          </a:prstGeom>
          <a:solidFill>
            <a:schemeClr val="accent5">
              <a:lumMod val="60000"/>
              <a:lumOff val="40000"/>
            </a:schemeClr>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200" b="1">
                <a:solidFill>
                  <a:prstClr val="white"/>
                </a:solidFill>
              </a:rPr>
              <a:t>In 2.0Gy </a:t>
            </a:r>
            <a:r>
              <a:rPr lang="en-US" sz="1200" b="1" err="1">
                <a:solidFill>
                  <a:prstClr val="white"/>
                </a:solidFill>
              </a:rPr>
              <a:t>équivalence</a:t>
            </a:r>
            <a:endParaRPr lang="en-US" sz="1200" b="1">
              <a:solidFill>
                <a:prstClr val="white"/>
              </a:solidFill>
            </a:endParaRPr>
          </a:p>
        </p:txBody>
      </p:sp>
      <p:sp>
        <p:nvSpPr>
          <p:cNvPr id="35" name="Forme libre 34">
            <a:extLst>
              <a:ext uri="{FF2B5EF4-FFF2-40B4-BE49-F238E27FC236}">
                <a16:creationId xmlns:a16="http://schemas.microsoft.com/office/drawing/2014/main" id="{BAF4FAFB-26F1-EE45-B7ED-585758A5FE0A}"/>
              </a:ext>
            </a:extLst>
          </p:cNvPr>
          <p:cNvSpPr/>
          <p:nvPr/>
        </p:nvSpPr>
        <p:spPr>
          <a:xfrm>
            <a:off x="602731" y="2507199"/>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6" name="Forme libre 35">
            <a:extLst>
              <a:ext uri="{FF2B5EF4-FFF2-40B4-BE49-F238E27FC236}">
                <a16:creationId xmlns:a16="http://schemas.microsoft.com/office/drawing/2014/main" id="{9EBDA773-8A3A-2444-8F0E-13F13694B79E}"/>
              </a:ext>
            </a:extLst>
          </p:cNvPr>
          <p:cNvSpPr/>
          <p:nvPr/>
        </p:nvSpPr>
        <p:spPr>
          <a:xfrm>
            <a:off x="1972874" y="2503811"/>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7" name="Forme libre 36">
            <a:extLst>
              <a:ext uri="{FF2B5EF4-FFF2-40B4-BE49-F238E27FC236}">
                <a16:creationId xmlns:a16="http://schemas.microsoft.com/office/drawing/2014/main" id="{46E0E44A-8DA6-F74D-BAE8-15D1508CF705}"/>
              </a:ext>
            </a:extLst>
          </p:cNvPr>
          <p:cNvSpPr/>
          <p:nvPr/>
        </p:nvSpPr>
        <p:spPr>
          <a:xfrm>
            <a:off x="3343017" y="2500423"/>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Forme libre 37">
            <a:extLst>
              <a:ext uri="{FF2B5EF4-FFF2-40B4-BE49-F238E27FC236}">
                <a16:creationId xmlns:a16="http://schemas.microsoft.com/office/drawing/2014/main" id="{8C175D93-847A-9B42-B15D-446F1B209EF6}"/>
              </a:ext>
            </a:extLst>
          </p:cNvPr>
          <p:cNvSpPr/>
          <p:nvPr/>
        </p:nvSpPr>
        <p:spPr>
          <a:xfrm>
            <a:off x="4968019" y="2495518"/>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9" name="Forme libre 38">
            <a:extLst>
              <a:ext uri="{FF2B5EF4-FFF2-40B4-BE49-F238E27FC236}">
                <a16:creationId xmlns:a16="http://schemas.microsoft.com/office/drawing/2014/main" id="{DDE06336-0527-C94F-9A76-57C5941541A2}"/>
              </a:ext>
            </a:extLst>
          </p:cNvPr>
          <p:cNvSpPr/>
          <p:nvPr/>
        </p:nvSpPr>
        <p:spPr>
          <a:xfrm>
            <a:off x="6338162" y="2492130"/>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0" name="Forme libre 39">
            <a:extLst>
              <a:ext uri="{FF2B5EF4-FFF2-40B4-BE49-F238E27FC236}">
                <a16:creationId xmlns:a16="http://schemas.microsoft.com/office/drawing/2014/main" id="{F606F4F3-217D-424A-A89D-477E22195535}"/>
              </a:ext>
            </a:extLst>
          </p:cNvPr>
          <p:cNvSpPr/>
          <p:nvPr/>
        </p:nvSpPr>
        <p:spPr>
          <a:xfrm>
            <a:off x="7708305" y="2488742"/>
            <a:ext cx="865239" cy="1533833"/>
          </a:xfrm>
          <a:custGeom>
            <a:avLst/>
            <a:gdLst>
              <a:gd name="connsiteX0" fmla="*/ 0 w 865239"/>
              <a:gd name="connsiteY0" fmla="*/ 0 h 1533833"/>
              <a:gd name="connsiteX1" fmla="*/ 0 w 865239"/>
              <a:gd name="connsiteY1" fmla="*/ 0 h 1533833"/>
              <a:gd name="connsiteX2" fmla="*/ 58994 w 865239"/>
              <a:gd name="connsiteY2" fmla="*/ 68826 h 1533833"/>
              <a:gd name="connsiteX3" fmla="*/ 88491 w 865239"/>
              <a:gd name="connsiteY3" fmla="*/ 88491 h 1533833"/>
              <a:gd name="connsiteX4" fmla="*/ 127820 w 865239"/>
              <a:gd name="connsiteY4" fmla="*/ 137652 h 1533833"/>
              <a:gd name="connsiteX5" fmla="*/ 127820 w 865239"/>
              <a:gd name="connsiteY5" fmla="*/ 412955 h 1533833"/>
              <a:gd name="connsiteX6" fmla="*/ 117987 w 865239"/>
              <a:gd name="connsiteY6" fmla="*/ 452284 h 1533833"/>
              <a:gd name="connsiteX7" fmla="*/ 108155 w 865239"/>
              <a:gd name="connsiteY7" fmla="*/ 511278 h 1533833"/>
              <a:gd name="connsiteX8" fmla="*/ 88491 w 865239"/>
              <a:gd name="connsiteY8" fmla="*/ 580104 h 1533833"/>
              <a:gd name="connsiteX9" fmla="*/ 78658 w 865239"/>
              <a:gd name="connsiteY9" fmla="*/ 629265 h 1533833"/>
              <a:gd name="connsiteX10" fmla="*/ 58994 w 865239"/>
              <a:gd name="connsiteY10" fmla="*/ 698091 h 1533833"/>
              <a:gd name="connsiteX11" fmla="*/ 29497 w 865239"/>
              <a:gd name="connsiteY11" fmla="*/ 875071 h 1533833"/>
              <a:gd name="connsiteX12" fmla="*/ 49162 w 865239"/>
              <a:gd name="connsiteY12" fmla="*/ 1111046 h 1533833"/>
              <a:gd name="connsiteX13" fmla="*/ 68826 w 865239"/>
              <a:gd name="connsiteY13" fmla="*/ 1229033 h 1533833"/>
              <a:gd name="connsiteX14" fmla="*/ 108155 w 865239"/>
              <a:gd name="connsiteY14" fmla="*/ 1317523 h 1533833"/>
              <a:gd name="connsiteX15" fmla="*/ 137652 w 865239"/>
              <a:gd name="connsiteY15" fmla="*/ 1337187 h 1533833"/>
              <a:gd name="connsiteX16" fmla="*/ 186813 w 865239"/>
              <a:gd name="connsiteY16" fmla="*/ 1396181 h 1533833"/>
              <a:gd name="connsiteX17" fmla="*/ 206478 w 865239"/>
              <a:gd name="connsiteY17" fmla="*/ 1425678 h 1533833"/>
              <a:gd name="connsiteX18" fmla="*/ 235975 w 865239"/>
              <a:gd name="connsiteY18" fmla="*/ 1435510 h 1533833"/>
              <a:gd name="connsiteX19" fmla="*/ 324465 w 865239"/>
              <a:gd name="connsiteY19" fmla="*/ 1494504 h 1533833"/>
              <a:gd name="connsiteX20" fmla="*/ 353962 w 865239"/>
              <a:gd name="connsiteY20" fmla="*/ 1514168 h 1533833"/>
              <a:gd name="connsiteX21" fmla="*/ 412955 w 865239"/>
              <a:gd name="connsiteY21" fmla="*/ 1533833 h 1533833"/>
              <a:gd name="connsiteX22" fmla="*/ 570271 w 865239"/>
              <a:gd name="connsiteY22" fmla="*/ 1504336 h 1533833"/>
              <a:gd name="connsiteX23" fmla="*/ 629265 w 865239"/>
              <a:gd name="connsiteY23" fmla="*/ 1484671 h 1533833"/>
              <a:gd name="connsiteX24" fmla="*/ 658762 w 865239"/>
              <a:gd name="connsiteY24" fmla="*/ 1465007 h 1533833"/>
              <a:gd name="connsiteX25" fmla="*/ 717755 w 865239"/>
              <a:gd name="connsiteY25" fmla="*/ 1445342 h 1533833"/>
              <a:gd name="connsiteX26" fmla="*/ 737420 w 865239"/>
              <a:gd name="connsiteY26" fmla="*/ 1415846 h 1533833"/>
              <a:gd name="connsiteX27" fmla="*/ 766916 w 865239"/>
              <a:gd name="connsiteY27" fmla="*/ 1396181 h 1533833"/>
              <a:gd name="connsiteX28" fmla="*/ 806246 w 865239"/>
              <a:gd name="connsiteY28" fmla="*/ 1337187 h 1533833"/>
              <a:gd name="connsiteX29" fmla="*/ 825910 w 865239"/>
              <a:gd name="connsiteY29" fmla="*/ 1307691 h 1533833"/>
              <a:gd name="connsiteX30" fmla="*/ 865239 w 865239"/>
              <a:gd name="connsiteY30" fmla="*/ 1219200 h 1533833"/>
              <a:gd name="connsiteX31" fmla="*/ 855407 w 865239"/>
              <a:gd name="connsiteY31" fmla="*/ 1101213 h 1533833"/>
              <a:gd name="connsiteX32" fmla="*/ 845575 w 865239"/>
              <a:gd name="connsiteY32" fmla="*/ 1061884 h 1533833"/>
              <a:gd name="connsiteX33" fmla="*/ 835742 w 865239"/>
              <a:gd name="connsiteY33" fmla="*/ 993058 h 1533833"/>
              <a:gd name="connsiteX34" fmla="*/ 825910 w 865239"/>
              <a:gd name="connsiteY34" fmla="*/ 855407 h 1533833"/>
              <a:gd name="connsiteX35" fmla="*/ 816078 w 865239"/>
              <a:gd name="connsiteY35" fmla="*/ 825910 h 1533833"/>
              <a:gd name="connsiteX36" fmla="*/ 796413 w 865239"/>
              <a:gd name="connsiteY36" fmla="*/ 806246 h 1533833"/>
              <a:gd name="connsiteX37" fmla="*/ 796413 w 865239"/>
              <a:gd name="connsiteY37" fmla="*/ 806246 h 15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65239" h="1533833">
                <a:moveTo>
                  <a:pt x="0" y="0"/>
                </a:moveTo>
                <a:lnTo>
                  <a:pt x="0" y="0"/>
                </a:lnTo>
                <a:cubicBezTo>
                  <a:pt x="19665" y="22942"/>
                  <a:pt x="37628" y="47460"/>
                  <a:pt x="58994" y="68826"/>
                </a:cubicBezTo>
                <a:cubicBezTo>
                  <a:pt x="67350" y="77182"/>
                  <a:pt x="81109" y="79263"/>
                  <a:pt x="88491" y="88491"/>
                </a:cubicBezTo>
                <a:cubicBezTo>
                  <a:pt x="142768" y="156337"/>
                  <a:pt x="43284" y="81294"/>
                  <a:pt x="127820" y="137652"/>
                </a:cubicBezTo>
                <a:cubicBezTo>
                  <a:pt x="162805" y="242611"/>
                  <a:pt x="144215" y="175239"/>
                  <a:pt x="127820" y="412955"/>
                </a:cubicBezTo>
                <a:cubicBezTo>
                  <a:pt x="126890" y="426436"/>
                  <a:pt x="120637" y="439033"/>
                  <a:pt x="117987" y="452284"/>
                </a:cubicBezTo>
                <a:cubicBezTo>
                  <a:pt x="114077" y="471833"/>
                  <a:pt x="112065" y="491729"/>
                  <a:pt x="108155" y="511278"/>
                </a:cubicBezTo>
                <a:cubicBezTo>
                  <a:pt x="89770" y="603205"/>
                  <a:pt x="107228" y="505158"/>
                  <a:pt x="88491" y="580104"/>
                </a:cubicBezTo>
                <a:cubicBezTo>
                  <a:pt x="84438" y="596317"/>
                  <a:pt x="82711" y="613052"/>
                  <a:pt x="78658" y="629265"/>
                </a:cubicBezTo>
                <a:cubicBezTo>
                  <a:pt x="52867" y="732427"/>
                  <a:pt x="86576" y="569375"/>
                  <a:pt x="58994" y="698091"/>
                </a:cubicBezTo>
                <a:cubicBezTo>
                  <a:pt x="36631" y="802452"/>
                  <a:pt x="41511" y="778957"/>
                  <a:pt x="29497" y="875071"/>
                </a:cubicBezTo>
                <a:cubicBezTo>
                  <a:pt x="42938" y="1103576"/>
                  <a:pt x="30502" y="971098"/>
                  <a:pt x="49162" y="1111046"/>
                </a:cubicBezTo>
                <a:cubicBezTo>
                  <a:pt x="56970" y="1169603"/>
                  <a:pt x="54478" y="1181207"/>
                  <a:pt x="68826" y="1229033"/>
                </a:cubicBezTo>
                <a:cubicBezTo>
                  <a:pt x="77170" y="1256845"/>
                  <a:pt x="85578" y="1294946"/>
                  <a:pt x="108155" y="1317523"/>
                </a:cubicBezTo>
                <a:cubicBezTo>
                  <a:pt x="116511" y="1325879"/>
                  <a:pt x="127820" y="1330632"/>
                  <a:pt x="137652" y="1337187"/>
                </a:cubicBezTo>
                <a:cubicBezTo>
                  <a:pt x="186469" y="1410416"/>
                  <a:pt x="123731" y="1320483"/>
                  <a:pt x="186813" y="1396181"/>
                </a:cubicBezTo>
                <a:cubicBezTo>
                  <a:pt x="194378" y="1405259"/>
                  <a:pt x="197250" y="1418296"/>
                  <a:pt x="206478" y="1425678"/>
                </a:cubicBezTo>
                <a:cubicBezTo>
                  <a:pt x="214571" y="1432152"/>
                  <a:pt x="226143" y="1432233"/>
                  <a:pt x="235975" y="1435510"/>
                </a:cubicBezTo>
                <a:lnTo>
                  <a:pt x="324465" y="1494504"/>
                </a:lnTo>
                <a:cubicBezTo>
                  <a:pt x="334297" y="1501059"/>
                  <a:pt x="342752" y="1510431"/>
                  <a:pt x="353962" y="1514168"/>
                </a:cubicBezTo>
                <a:lnTo>
                  <a:pt x="412955" y="1533833"/>
                </a:lnTo>
                <a:cubicBezTo>
                  <a:pt x="531904" y="1521937"/>
                  <a:pt x="480030" y="1534416"/>
                  <a:pt x="570271" y="1504336"/>
                </a:cubicBezTo>
                <a:cubicBezTo>
                  <a:pt x="570276" y="1504334"/>
                  <a:pt x="629261" y="1484674"/>
                  <a:pt x="629265" y="1484671"/>
                </a:cubicBezTo>
                <a:cubicBezTo>
                  <a:pt x="639097" y="1478116"/>
                  <a:pt x="647964" y="1469806"/>
                  <a:pt x="658762" y="1465007"/>
                </a:cubicBezTo>
                <a:cubicBezTo>
                  <a:pt x="677704" y="1456589"/>
                  <a:pt x="717755" y="1445342"/>
                  <a:pt x="717755" y="1445342"/>
                </a:cubicBezTo>
                <a:cubicBezTo>
                  <a:pt x="724310" y="1435510"/>
                  <a:pt x="729064" y="1424202"/>
                  <a:pt x="737420" y="1415846"/>
                </a:cubicBezTo>
                <a:cubicBezTo>
                  <a:pt x="745776" y="1407490"/>
                  <a:pt x="759135" y="1405074"/>
                  <a:pt x="766916" y="1396181"/>
                </a:cubicBezTo>
                <a:cubicBezTo>
                  <a:pt x="782479" y="1378394"/>
                  <a:pt x="793136" y="1356852"/>
                  <a:pt x="806246" y="1337187"/>
                </a:cubicBezTo>
                <a:lnTo>
                  <a:pt x="825910" y="1307691"/>
                </a:lnTo>
                <a:cubicBezTo>
                  <a:pt x="849312" y="1237487"/>
                  <a:pt x="834077" y="1265944"/>
                  <a:pt x="865239" y="1219200"/>
                </a:cubicBezTo>
                <a:cubicBezTo>
                  <a:pt x="861962" y="1179871"/>
                  <a:pt x="860302" y="1140374"/>
                  <a:pt x="855407" y="1101213"/>
                </a:cubicBezTo>
                <a:cubicBezTo>
                  <a:pt x="853731" y="1087804"/>
                  <a:pt x="847992" y="1075179"/>
                  <a:pt x="845575" y="1061884"/>
                </a:cubicBezTo>
                <a:cubicBezTo>
                  <a:pt x="841429" y="1039083"/>
                  <a:pt x="839020" y="1016000"/>
                  <a:pt x="835742" y="993058"/>
                </a:cubicBezTo>
                <a:cubicBezTo>
                  <a:pt x="832465" y="947174"/>
                  <a:pt x="831285" y="901093"/>
                  <a:pt x="825910" y="855407"/>
                </a:cubicBezTo>
                <a:cubicBezTo>
                  <a:pt x="824699" y="845114"/>
                  <a:pt x="821410" y="834797"/>
                  <a:pt x="816078" y="825910"/>
                </a:cubicBezTo>
                <a:cubicBezTo>
                  <a:pt x="811309" y="817961"/>
                  <a:pt x="802968" y="812801"/>
                  <a:pt x="796413" y="806246"/>
                </a:cubicBezTo>
                <a:lnTo>
                  <a:pt x="796413" y="806246"/>
                </a:lnTo>
              </a:path>
            </a:pathLst>
          </a:custGeom>
          <a:noFill/>
          <a:ln w="19050">
            <a:solidFill>
              <a:schemeClr val="accent2">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2" name="Espace réservé du contenu 2">
            <a:extLst>
              <a:ext uri="{FF2B5EF4-FFF2-40B4-BE49-F238E27FC236}">
                <a16:creationId xmlns:a16="http://schemas.microsoft.com/office/drawing/2014/main" id="{159AF942-9962-9A49-9990-ECE156C1E98F}"/>
              </a:ext>
            </a:extLst>
          </p:cNvPr>
          <p:cNvSpPr txBox="1">
            <a:spLocks/>
          </p:cNvSpPr>
          <p:nvPr/>
        </p:nvSpPr>
        <p:spPr>
          <a:xfrm>
            <a:off x="496732" y="1969491"/>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40Gy/15F+16Gy/8F</a:t>
            </a:r>
          </a:p>
        </p:txBody>
      </p:sp>
      <p:sp>
        <p:nvSpPr>
          <p:cNvPr id="43" name="Accolade fermante 42">
            <a:extLst>
              <a:ext uri="{FF2B5EF4-FFF2-40B4-BE49-F238E27FC236}">
                <a16:creationId xmlns:a16="http://schemas.microsoft.com/office/drawing/2014/main" id="{A1452DB7-FDDC-E148-ABC0-988CCADD53FD}"/>
              </a:ext>
            </a:extLst>
          </p:cNvPr>
          <p:cNvSpPr/>
          <p:nvPr/>
        </p:nvSpPr>
        <p:spPr>
          <a:xfrm rot="5400000">
            <a:off x="965250" y="1326232"/>
            <a:ext cx="198387" cy="1135422"/>
          </a:xfrm>
          <a:prstGeom prst="rightBrace">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44" name="Espace réservé du contenu 2">
            <a:extLst>
              <a:ext uri="{FF2B5EF4-FFF2-40B4-BE49-F238E27FC236}">
                <a16:creationId xmlns:a16="http://schemas.microsoft.com/office/drawing/2014/main" id="{F512B131-E721-AE4D-A82A-A965AA915E73}"/>
              </a:ext>
            </a:extLst>
          </p:cNvPr>
          <p:cNvSpPr txBox="1">
            <a:spLocks/>
          </p:cNvSpPr>
          <p:nvPr/>
        </p:nvSpPr>
        <p:spPr>
          <a:xfrm>
            <a:off x="359947" y="1541604"/>
            <a:ext cx="1360698" cy="261610"/>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100">
                <a:solidFill>
                  <a:prstClr val="black">
                    <a:lumMod val="65000"/>
                    <a:lumOff val="35000"/>
                  </a:prstClr>
                </a:solidFill>
              </a:rPr>
              <a:t>Boost </a:t>
            </a:r>
            <a:r>
              <a:rPr lang="en-US" sz="1100" err="1">
                <a:solidFill>
                  <a:prstClr val="black">
                    <a:lumMod val="65000"/>
                    <a:lumOff val="35000"/>
                  </a:prstClr>
                </a:solidFill>
              </a:rPr>
              <a:t>séquentiel</a:t>
            </a:r>
            <a:endParaRPr lang="en-US" sz="1100">
              <a:solidFill>
                <a:prstClr val="black">
                  <a:lumMod val="65000"/>
                  <a:lumOff val="35000"/>
                </a:prstClr>
              </a:solidFill>
            </a:endParaRPr>
          </a:p>
        </p:txBody>
      </p:sp>
      <p:sp>
        <p:nvSpPr>
          <p:cNvPr id="45" name="Espace réservé du contenu 2">
            <a:extLst>
              <a:ext uri="{FF2B5EF4-FFF2-40B4-BE49-F238E27FC236}">
                <a16:creationId xmlns:a16="http://schemas.microsoft.com/office/drawing/2014/main" id="{C605E57C-D77C-4846-A867-1FEEC101E50B}"/>
              </a:ext>
            </a:extLst>
          </p:cNvPr>
          <p:cNvSpPr txBox="1">
            <a:spLocks/>
          </p:cNvSpPr>
          <p:nvPr/>
        </p:nvSpPr>
        <p:spPr>
          <a:xfrm>
            <a:off x="1803573" y="1974222"/>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48Gy/15F (3.2Gy/F)</a:t>
            </a:r>
          </a:p>
        </p:txBody>
      </p:sp>
      <p:sp>
        <p:nvSpPr>
          <p:cNvPr id="46" name="Accolade fermante 45">
            <a:extLst>
              <a:ext uri="{FF2B5EF4-FFF2-40B4-BE49-F238E27FC236}">
                <a16:creationId xmlns:a16="http://schemas.microsoft.com/office/drawing/2014/main" id="{20136428-EDF9-354E-BCBB-933FCFC72082}"/>
              </a:ext>
            </a:extLst>
          </p:cNvPr>
          <p:cNvSpPr/>
          <p:nvPr/>
        </p:nvSpPr>
        <p:spPr>
          <a:xfrm rot="5400000">
            <a:off x="2972520" y="939890"/>
            <a:ext cx="198387" cy="1917572"/>
          </a:xfrm>
          <a:prstGeom prst="rightBrace">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47" name="Espace réservé du contenu 2">
            <a:extLst>
              <a:ext uri="{FF2B5EF4-FFF2-40B4-BE49-F238E27FC236}">
                <a16:creationId xmlns:a16="http://schemas.microsoft.com/office/drawing/2014/main" id="{E610DD9C-668B-5D4F-8488-14CF23D72FFD}"/>
              </a:ext>
            </a:extLst>
          </p:cNvPr>
          <p:cNvSpPr txBox="1">
            <a:spLocks/>
          </p:cNvSpPr>
          <p:nvPr/>
        </p:nvSpPr>
        <p:spPr>
          <a:xfrm>
            <a:off x="2241755" y="1546336"/>
            <a:ext cx="1700979" cy="261610"/>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100">
                <a:solidFill>
                  <a:prstClr val="black">
                    <a:lumMod val="65000"/>
                    <a:lumOff val="35000"/>
                  </a:prstClr>
                </a:solidFill>
              </a:rPr>
              <a:t>Boost concomitant</a:t>
            </a:r>
          </a:p>
        </p:txBody>
      </p:sp>
      <p:sp>
        <p:nvSpPr>
          <p:cNvPr id="48" name="Espace réservé du contenu 2">
            <a:extLst>
              <a:ext uri="{FF2B5EF4-FFF2-40B4-BE49-F238E27FC236}">
                <a16:creationId xmlns:a16="http://schemas.microsoft.com/office/drawing/2014/main" id="{1FC17E37-1B5A-5E49-B302-FDEFC295154C}"/>
              </a:ext>
            </a:extLst>
          </p:cNvPr>
          <p:cNvSpPr txBox="1">
            <a:spLocks/>
          </p:cNvSpPr>
          <p:nvPr/>
        </p:nvSpPr>
        <p:spPr>
          <a:xfrm>
            <a:off x="3157680" y="1969491"/>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53Gy/15F (3.5Gy/F)</a:t>
            </a:r>
          </a:p>
        </p:txBody>
      </p:sp>
      <p:sp>
        <p:nvSpPr>
          <p:cNvPr id="49" name="Espace réservé du contenu 2">
            <a:extLst>
              <a:ext uri="{FF2B5EF4-FFF2-40B4-BE49-F238E27FC236}">
                <a16:creationId xmlns:a16="http://schemas.microsoft.com/office/drawing/2014/main" id="{C154D4AF-5B74-804A-BF95-F62BA1777CE7}"/>
              </a:ext>
            </a:extLst>
          </p:cNvPr>
          <p:cNvSpPr txBox="1">
            <a:spLocks/>
          </p:cNvSpPr>
          <p:nvPr/>
        </p:nvSpPr>
        <p:spPr>
          <a:xfrm>
            <a:off x="4811540" y="1974222"/>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40Gy/15F+16Gy/8F</a:t>
            </a:r>
          </a:p>
        </p:txBody>
      </p:sp>
      <p:sp>
        <p:nvSpPr>
          <p:cNvPr id="50" name="Accolade fermante 49">
            <a:extLst>
              <a:ext uri="{FF2B5EF4-FFF2-40B4-BE49-F238E27FC236}">
                <a16:creationId xmlns:a16="http://schemas.microsoft.com/office/drawing/2014/main" id="{983370F8-3DA8-2642-90DD-9E7B426CAB63}"/>
              </a:ext>
            </a:extLst>
          </p:cNvPr>
          <p:cNvSpPr/>
          <p:nvPr/>
        </p:nvSpPr>
        <p:spPr>
          <a:xfrm rot="5400000">
            <a:off x="5280058" y="1330963"/>
            <a:ext cx="198387" cy="1135422"/>
          </a:xfrm>
          <a:prstGeom prst="rightBrace">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51" name="Espace réservé du contenu 2">
            <a:extLst>
              <a:ext uri="{FF2B5EF4-FFF2-40B4-BE49-F238E27FC236}">
                <a16:creationId xmlns:a16="http://schemas.microsoft.com/office/drawing/2014/main" id="{28DB00C6-8534-734E-83E9-21CF05AC689A}"/>
              </a:ext>
            </a:extLst>
          </p:cNvPr>
          <p:cNvSpPr txBox="1">
            <a:spLocks/>
          </p:cNvSpPr>
          <p:nvPr/>
        </p:nvSpPr>
        <p:spPr>
          <a:xfrm>
            <a:off x="4674755" y="1546335"/>
            <a:ext cx="1360698" cy="261610"/>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100">
                <a:solidFill>
                  <a:prstClr val="black">
                    <a:lumMod val="65000"/>
                    <a:lumOff val="35000"/>
                  </a:prstClr>
                </a:solidFill>
              </a:rPr>
              <a:t>Boost </a:t>
            </a:r>
            <a:r>
              <a:rPr lang="en-US" sz="1100" err="1">
                <a:solidFill>
                  <a:prstClr val="black">
                    <a:lumMod val="65000"/>
                    <a:lumOff val="35000"/>
                  </a:prstClr>
                </a:solidFill>
              </a:rPr>
              <a:t>séquentiel</a:t>
            </a:r>
            <a:endParaRPr lang="en-US" sz="1100">
              <a:solidFill>
                <a:prstClr val="black">
                  <a:lumMod val="65000"/>
                  <a:lumOff val="35000"/>
                </a:prstClr>
              </a:solidFill>
            </a:endParaRPr>
          </a:p>
        </p:txBody>
      </p:sp>
      <p:sp>
        <p:nvSpPr>
          <p:cNvPr id="52" name="Espace réservé du contenu 2">
            <a:extLst>
              <a:ext uri="{FF2B5EF4-FFF2-40B4-BE49-F238E27FC236}">
                <a16:creationId xmlns:a16="http://schemas.microsoft.com/office/drawing/2014/main" id="{443F6540-17ED-6246-9D51-F13C34B15168}"/>
              </a:ext>
            </a:extLst>
          </p:cNvPr>
          <p:cNvSpPr txBox="1">
            <a:spLocks/>
          </p:cNvSpPr>
          <p:nvPr/>
        </p:nvSpPr>
        <p:spPr>
          <a:xfrm>
            <a:off x="6118381" y="1978953"/>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48Gy/15F (3.2Gy/F)</a:t>
            </a:r>
          </a:p>
        </p:txBody>
      </p:sp>
      <p:sp>
        <p:nvSpPr>
          <p:cNvPr id="53" name="Accolade fermante 52">
            <a:extLst>
              <a:ext uri="{FF2B5EF4-FFF2-40B4-BE49-F238E27FC236}">
                <a16:creationId xmlns:a16="http://schemas.microsoft.com/office/drawing/2014/main" id="{D794A163-BB3D-784F-BF15-99AAED9E2EE0}"/>
              </a:ext>
            </a:extLst>
          </p:cNvPr>
          <p:cNvSpPr/>
          <p:nvPr/>
        </p:nvSpPr>
        <p:spPr>
          <a:xfrm rot="5400000">
            <a:off x="7283150" y="984899"/>
            <a:ext cx="198387" cy="1837015"/>
          </a:xfrm>
          <a:prstGeom prst="rightBrace">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54" name="Espace réservé du contenu 2">
            <a:extLst>
              <a:ext uri="{FF2B5EF4-FFF2-40B4-BE49-F238E27FC236}">
                <a16:creationId xmlns:a16="http://schemas.microsoft.com/office/drawing/2014/main" id="{D2A4F9E5-480E-694E-B5E1-1DCF68FAD150}"/>
              </a:ext>
            </a:extLst>
          </p:cNvPr>
          <p:cNvSpPr txBox="1">
            <a:spLocks/>
          </p:cNvSpPr>
          <p:nvPr/>
        </p:nvSpPr>
        <p:spPr>
          <a:xfrm>
            <a:off x="6556563" y="1551067"/>
            <a:ext cx="1700979" cy="261610"/>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1100">
                <a:solidFill>
                  <a:prstClr val="black">
                    <a:lumMod val="65000"/>
                    <a:lumOff val="35000"/>
                  </a:prstClr>
                </a:solidFill>
              </a:rPr>
              <a:t>Boost concomitant</a:t>
            </a:r>
          </a:p>
        </p:txBody>
      </p:sp>
      <p:sp>
        <p:nvSpPr>
          <p:cNvPr id="55" name="Espace réservé du contenu 2">
            <a:extLst>
              <a:ext uri="{FF2B5EF4-FFF2-40B4-BE49-F238E27FC236}">
                <a16:creationId xmlns:a16="http://schemas.microsoft.com/office/drawing/2014/main" id="{7E8BC05A-ABAC-0348-A951-AB2200995406}"/>
              </a:ext>
            </a:extLst>
          </p:cNvPr>
          <p:cNvSpPr txBox="1">
            <a:spLocks/>
          </p:cNvSpPr>
          <p:nvPr/>
        </p:nvSpPr>
        <p:spPr>
          <a:xfrm>
            <a:off x="7472488" y="1974222"/>
            <a:ext cx="1135423" cy="215444"/>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Wingdings" panose="05000000000000000000" pitchFamily="2" charset="2"/>
              <a:buNone/>
            </a:pPr>
            <a:r>
              <a:rPr lang="en-US" sz="800">
                <a:solidFill>
                  <a:prstClr val="black">
                    <a:lumMod val="65000"/>
                    <a:lumOff val="35000"/>
                  </a:prstClr>
                </a:solidFill>
              </a:rPr>
              <a:t>53Gy/15F (3.5Gy/F)</a:t>
            </a:r>
          </a:p>
        </p:txBody>
      </p:sp>
      <p:sp>
        <p:nvSpPr>
          <p:cNvPr id="56" name="Text Box 4">
            <a:extLst>
              <a:ext uri="{FF2B5EF4-FFF2-40B4-BE49-F238E27FC236}">
                <a16:creationId xmlns:a16="http://schemas.microsoft.com/office/drawing/2014/main" id="{713DE19A-F94C-404F-9B9B-8225FDC4B4E1}"/>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800" i="1">
                <a:solidFill>
                  <a:prstClr val="black">
                    <a:lumMod val="65000"/>
                    <a:lumOff val="35000"/>
                  </a:prstClr>
                </a:solidFill>
                <a:latin typeface="Arial"/>
                <a:ea typeface="+mn-ea"/>
                <a:cs typeface="Arial"/>
              </a:rPr>
              <a:t>Coles CE. et al., SABCS 2018, GS 4-05</a:t>
            </a:r>
          </a:p>
        </p:txBody>
      </p:sp>
    </p:spTree>
    <p:extLst>
      <p:ext uri="{BB962C8B-B14F-4D97-AF65-F5344CB8AC3E}">
        <p14:creationId xmlns:p14="http://schemas.microsoft.com/office/powerpoint/2010/main" val="357005200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A4935028-FAA5-4CBD-A466-877B0CAC2880}"/>
              </a:ext>
            </a:extLst>
          </p:cNvPr>
          <p:cNvSpPr>
            <a:spLocks noGrp="1"/>
          </p:cNvSpPr>
          <p:nvPr>
            <p:ph sz="quarter" idx="11"/>
          </p:nvPr>
        </p:nvSpPr>
        <p:spPr>
          <a:xfrm>
            <a:off x="428978" y="1399822"/>
            <a:ext cx="8313385" cy="3405011"/>
          </a:xfrm>
        </p:spPr>
        <p:txBody>
          <a:bodyPr>
            <a:noAutofit/>
          </a:bodyPr>
          <a:lstStyle/>
          <a:p>
            <a:pPr marL="192088" indent="-192088">
              <a:lnSpc>
                <a:spcPts val="2200"/>
              </a:lnSpc>
              <a:spcBef>
                <a:spcPts val="0"/>
              </a:spcBef>
            </a:pPr>
            <a:r>
              <a:rPr lang="fr-FR"/>
              <a:t>Irradiation ganglionnaire méta analyse de 13000 patientes 14 essais</a:t>
            </a:r>
          </a:p>
          <a:p>
            <a:pPr marL="192088" indent="-192088">
              <a:lnSpc>
                <a:spcPts val="2200"/>
              </a:lnSpc>
              <a:spcBef>
                <a:spcPts val="0"/>
              </a:spcBef>
              <a:buNone/>
            </a:pPr>
            <a:r>
              <a:rPr lang="fr-FR"/>
              <a:t>   Maintenant c’est mieux que dans le bon vieux temps!</a:t>
            </a:r>
          </a:p>
          <a:p>
            <a:pPr marL="192088" indent="-192088">
              <a:lnSpc>
                <a:spcPts val="2200"/>
              </a:lnSpc>
              <a:spcBef>
                <a:spcPts val="1200"/>
              </a:spcBef>
            </a:pPr>
            <a:r>
              <a:rPr lang="fr-FR"/>
              <a:t>APBI </a:t>
            </a:r>
            <a:r>
              <a:rPr lang="fr-FR" i="1"/>
              <a:t>vs </a:t>
            </a:r>
            <a:r>
              <a:rPr lang="fr-FR"/>
              <a:t>Radiothérapie classique  RAPID randomisée. </a:t>
            </a:r>
          </a:p>
          <a:p>
            <a:pPr marL="192088" indent="-192088">
              <a:lnSpc>
                <a:spcPts val="2200"/>
              </a:lnSpc>
              <a:spcBef>
                <a:spcPts val="0"/>
              </a:spcBef>
              <a:buNone/>
            </a:pPr>
            <a:r>
              <a:rPr lang="fr-FR"/>
              <a:t>   On fait plus vite mais on a plus de récidives (APBI dans les N+!)</a:t>
            </a:r>
          </a:p>
          <a:p>
            <a:pPr marL="192088" indent="-192088">
              <a:lnSpc>
                <a:spcPts val="2200"/>
              </a:lnSpc>
              <a:spcBef>
                <a:spcPts val="1200"/>
              </a:spcBef>
            </a:pPr>
            <a:r>
              <a:rPr lang="fr-FR"/>
              <a:t>NSABP /RTOG NRG WBI </a:t>
            </a:r>
            <a:r>
              <a:rPr lang="fr-FR" i="1"/>
              <a:t>vs </a:t>
            </a:r>
            <a:r>
              <a:rPr lang="fr-FR"/>
              <a:t>APBI randomisée</a:t>
            </a:r>
          </a:p>
          <a:p>
            <a:pPr marL="192088" indent="-192088">
              <a:lnSpc>
                <a:spcPts val="2200"/>
              </a:lnSpc>
              <a:spcBef>
                <a:spcPts val="0"/>
              </a:spcBef>
              <a:buNone/>
            </a:pPr>
            <a:r>
              <a:rPr lang="fr-FR"/>
              <a:t>    Mauvais résultats esthétiques qui s’aggravent avec le temps, </a:t>
            </a:r>
            <a:br>
              <a:rPr lang="fr-FR"/>
            </a:br>
            <a:r>
              <a:rPr lang="fr-FR"/>
              <a:t>moins bon pronostic</a:t>
            </a:r>
          </a:p>
          <a:p>
            <a:pPr marL="192088" indent="-192088">
              <a:lnSpc>
                <a:spcPts val="2200"/>
              </a:lnSpc>
              <a:spcBef>
                <a:spcPts val="1200"/>
              </a:spcBef>
            </a:pPr>
            <a:r>
              <a:rPr lang="fr-FR"/>
              <a:t>BOOST simultané dans l’irradiation WBI résultats à 3 ans IMPORT</a:t>
            </a:r>
          </a:p>
          <a:p>
            <a:pPr marL="192088" indent="-192088">
              <a:lnSpc>
                <a:spcPts val="2200"/>
              </a:lnSpc>
              <a:spcBef>
                <a:spcPts val="0"/>
              </a:spcBef>
              <a:buNone/>
            </a:pPr>
            <a:r>
              <a:rPr lang="fr-FR"/>
              <a:t>   Pas de résultat à long terme mais mauvais résultats esthétiques, plus de 30% </a:t>
            </a:r>
          </a:p>
        </p:txBody>
      </p:sp>
      <p:sp>
        <p:nvSpPr>
          <p:cNvPr id="4" name="Titre 3"/>
          <p:cNvSpPr>
            <a:spLocks noGrp="1"/>
          </p:cNvSpPr>
          <p:nvPr>
            <p:ph type="title"/>
          </p:nvPr>
        </p:nvSpPr>
        <p:spPr>
          <a:xfrm>
            <a:off x="168064" y="748765"/>
            <a:ext cx="8975936" cy="400110"/>
          </a:xfrm>
        </p:spPr>
        <p:txBody>
          <a:bodyPr/>
          <a:lstStyle/>
          <a:p>
            <a:r>
              <a:rPr lang="fr-FR"/>
              <a:t>RADIOTHERAPIE : </a:t>
            </a:r>
            <a:r>
              <a:rPr lang="fr-FR" b="1"/>
              <a:t>4 communications</a:t>
            </a:r>
          </a:p>
        </p:txBody>
      </p:sp>
    </p:spTree>
    <p:extLst>
      <p:ext uri="{BB962C8B-B14F-4D97-AF65-F5344CB8AC3E}">
        <p14:creationId xmlns:p14="http://schemas.microsoft.com/office/powerpoint/2010/main" val="25587062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ETUDES STRATEGIQUES</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defTabSz="685800"/>
            <a:r>
              <a:rPr lang="es-ES_tradnl" sz="1600" b="1" i="1">
                <a:solidFill>
                  <a:prstClr val="white">
                    <a:lumMod val="50000"/>
                  </a:prstClr>
                </a:solidFill>
                <a:latin typeface="Arial" charset="0"/>
              </a:rPr>
              <a:t>Joseph </a:t>
            </a:r>
            <a:r>
              <a:rPr lang="es-ES_tradnl" sz="1600" b="1" i="1" err="1">
                <a:solidFill>
                  <a:prstClr val="white">
                    <a:lumMod val="50000"/>
                  </a:prstClr>
                </a:solidFill>
                <a:latin typeface="Arial" charset="0"/>
              </a:rPr>
              <a:t>Gligorov</a:t>
            </a:r>
            <a:endParaRPr lang="es-ES_tradnl" sz="1600" b="1" i="1">
              <a:solidFill>
                <a:prstClr val="white">
                  <a:lumMod val="50000"/>
                </a:prstClr>
              </a:solidFill>
              <a:latin typeface="Arial" charset="0"/>
            </a:endParaRPr>
          </a:p>
          <a:p>
            <a:pPr defTabSz="685800"/>
            <a:r>
              <a:rPr lang="en-US" sz="1600" i="1">
                <a:solidFill>
                  <a:prstClr val="white">
                    <a:lumMod val="50000"/>
                  </a:prstClr>
                </a:solidFill>
                <a:latin typeface="Arial" charset="0"/>
                <a:cs typeface="Arial" charset="0"/>
              </a:rPr>
              <a:t>Paris</a:t>
            </a:r>
          </a:p>
        </p:txBody>
      </p:sp>
      <p:cxnSp>
        <p:nvCxnSpPr>
          <p:cNvPr id="4" name="Conector recto 8"/>
          <p:cNvCxnSpPr/>
          <p:nvPr/>
        </p:nvCxnSpPr>
        <p:spPr>
          <a:xfrm flipH="1">
            <a:off x="795382" y="2911925"/>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4702291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Espace réservé du contenu 1"/>
          <p:cNvSpPr txBox="1">
            <a:spLocks/>
          </p:cNvSpPr>
          <p:nvPr/>
        </p:nvSpPr>
        <p:spPr>
          <a:xfrm>
            <a:off x="4525109" y="1559856"/>
            <a:ext cx="4395842" cy="3184081"/>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graphicFrame>
        <p:nvGraphicFramePr>
          <p:cNvPr id="69" name="Graphique 68"/>
          <p:cNvGraphicFramePr/>
          <p:nvPr>
            <p:extLst/>
          </p:nvPr>
        </p:nvGraphicFramePr>
        <p:xfrm>
          <a:off x="4362095" y="1620139"/>
          <a:ext cx="4567214"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65" name="Espace réservé du contenu 1"/>
          <p:cNvSpPr txBox="1">
            <a:spLocks/>
          </p:cNvSpPr>
          <p:nvPr/>
        </p:nvSpPr>
        <p:spPr>
          <a:xfrm>
            <a:off x="206699" y="1559856"/>
            <a:ext cx="4230037" cy="3184081"/>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12" name="Forme libre 11"/>
          <p:cNvSpPr/>
          <p:nvPr/>
        </p:nvSpPr>
        <p:spPr>
          <a:xfrm>
            <a:off x="1754111" y="2103940"/>
            <a:ext cx="582484" cy="519953"/>
          </a:xfrm>
          <a:custGeom>
            <a:avLst/>
            <a:gdLst>
              <a:gd name="connsiteX0" fmla="*/ 0 w 708211"/>
              <a:gd name="connsiteY0" fmla="*/ 519953 h 519953"/>
              <a:gd name="connsiteX1" fmla="*/ 0 w 708211"/>
              <a:gd name="connsiteY1" fmla="*/ 0 h 519953"/>
              <a:gd name="connsiteX2" fmla="*/ 708211 w 708211"/>
              <a:gd name="connsiteY2" fmla="*/ 0 h 519953"/>
            </a:gdLst>
            <a:ahLst/>
            <a:cxnLst>
              <a:cxn ang="0">
                <a:pos x="connsiteX0" y="connsiteY0"/>
              </a:cxn>
              <a:cxn ang="0">
                <a:pos x="connsiteX1" y="connsiteY1"/>
              </a:cxn>
              <a:cxn ang="0">
                <a:pos x="connsiteX2" y="connsiteY2"/>
              </a:cxn>
            </a:cxnLst>
            <a:rect l="l" t="t" r="r" b="b"/>
            <a:pathLst>
              <a:path w="708211" h="519953">
                <a:moveTo>
                  <a:pt x="0" y="519953"/>
                </a:moveTo>
                <a:lnTo>
                  <a:pt x="0" y="0"/>
                </a:lnTo>
                <a:lnTo>
                  <a:pt x="708211" y="0"/>
                </a:lnTo>
              </a:path>
            </a:pathLst>
          </a:custGeom>
          <a:ln w="1905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28</a:t>
            </a:fld>
            <a:endParaRPr lang="fr-FR"/>
          </a:p>
        </p:txBody>
      </p:sp>
      <p:sp>
        <p:nvSpPr>
          <p:cNvPr id="43" name="Text Box 4"/>
          <p:cNvSpPr txBox="1">
            <a:spLocks noChangeArrowheads="1"/>
          </p:cNvSpPr>
          <p:nvPr/>
        </p:nvSpPr>
        <p:spPr bwMode="auto">
          <a:xfrm>
            <a:off x="277230" y="4837743"/>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srgbClr val="595959"/>
                </a:solidFill>
                <a:latin typeface="Arial"/>
                <a:ea typeface="+mn-ea"/>
                <a:cs typeface="Arial"/>
              </a:rPr>
              <a:t>Pivot X. et al., SABCS 2018, GS2-07</a:t>
            </a:r>
          </a:p>
        </p:txBody>
      </p:sp>
      <p:sp>
        <p:nvSpPr>
          <p:cNvPr id="8" name="Titre 7"/>
          <p:cNvSpPr>
            <a:spLocks noGrp="1"/>
          </p:cNvSpPr>
          <p:nvPr>
            <p:ph type="title"/>
          </p:nvPr>
        </p:nvSpPr>
        <p:spPr>
          <a:xfrm>
            <a:off x="168064" y="713873"/>
            <a:ext cx="8975936" cy="707886"/>
          </a:xfrm>
        </p:spPr>
        <p:txBody>
          <a:bodyPr/>
          <a:lstStyle/>
          <a:p>
            <a:r>
              <a:rPr lang="en-US"/>
              <a:t>Essai PHARE </a:t>
            </a:r>
            <a:r>
              <a:rPr lang="en-US" sz="2000"/>
              <a:t>(6 mois </a:t>
            </a:r>
            <a:r>
              <a:rPr lang="en-US" sz="2000" i="1"/>
              <a:t>versus </a:t>
            </a:r>
            <a:r>
              <a:rPr lang="en-US" sz="2000"/>
              <a:t>12 mois trastuzumab adjuvant) </a:t>
            </a:r>
            <a:r>
              <a:rPr lang="en-US" sz="2400"/>
              <a:t>: </a:t>
            </a:r>
            <a:br>
              <a:rPr lang="en-US" sz="2400"/>
            </a:br>
            <a:r>
              <a:rPr lang="en-US"/>
              <a:t>résultats finaux !</a:t>
            </a:r>
            <a:endParaRPr lang="fr-FR"/>
          </a:p>
        </p:txBody>
      </p:sp>
      <p:sp>
        <p:nvSpPr>
          <p:cNvPr id="15" name="Rectangle 7"/>
          <p:cNvSpPr>
            <a:spLocks noChangeArrowheads="1"/>
          </p:cNvSpPr>
          <p:nvPr/>
        </p:nvSpPr>
        <p:spPr bwMode="auto">
          <a:xfrm>
            <a:off x="461857" y="2005362"/>
            <a:ext cx="1044163" cy="468000"/>
          </a:xfrm>
          <a:prstGeom prst="rect">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fr-FR" sz="1200" b="1" err="1">
                <a:solidFill>
                  <a:prstClr val="white"/>
                </a:solidFill>
                <a:latin typeface="Arial" panose="020B0604020202020204" pitchFamily="34" charset="0"/>
                <a:cs typeface="Arial" panose="020B0604020202020204" pitchFamily="34" charset="0"/>
              </a:rPr>
              <a:t>trastuzumab</a:t>
            </a:r>
            <a:r>
              <a:rPr lang="fr-FR" sz="1200" b="1">
                <a:solidFill>
                  <a:prstClr val="white"/>
                </a:solidFill>
                <a:latin typeface="Arial" panose="020B0604020202020204" pitchFamily="34" charset="0"/>
                <a:cs typeface="Arial" panose="020B0604020202020204" pitchFamily="34" charset="0"/>
              </a:rPr>
              <a:t> </a:t>
            </a:r>
            <a:br>
              <a:rPr lang="fr-FR" sz="1200" b="1">
                <a:solidFill>
                  <a:prstClr val="white"/>
                </a:solidFill>
                <a:latin typeface="Arial" panose="020B0604020202020204" pitchFamily="34" charset="0"/>
                <a:cs typeface="Arial" panose="020B0604020202020204" pitchFamily="34" charset="0"/>
              </a:rPr>
            </a:br>
            <a:r>
              <a:rPr lang="fr-FR" sz="1200">
                <a:solidFill>
                  <a:prstClr val="white"/>
                </a:solidFill>
                <a:latin typeface="Arial" panose="020B0604020202020204" pitchFamily="34" charset="0"/>
                <a:cs typeface="Arial" panose="020B0604020202020204" pitchFamily="34" charset="0"/>
              </a:rPr>
              <a:t>6 mois</a:t>
            </a:r>
            <a:endParaRPr lang="en-US" sz="1200">
              <a:solidFill>
                <a:prstClr val="white"/>
              </a:solidFill>
              <a:latin typeface="Arial" panose="020B0604020202020204" pitchFamily="34" charset="0"/>
              <a:cs typeface="Arial" panose="020B0604020202020204" pitchFamily="34" charset="0"/>
            </a:endParaRPr>
          </a:p>
        </p:txBody>
      </p:sp>
      <p:sp>
        <p:nvSpPr>
          <p:cNvPr id="18" name="Rectangle 10"/>
          <p:cNvSpPr>
            <a:spLocks noChangeArrowheads="1"/>
          </p:cNvSpPr>
          <p:nvPr/>
        </p:nvSpPr>
        <p:spPr bwMode="auto">
          <a:xfrm>
            <a:off x="200733" y="3542406"/>
            <a:ext cx="697680" cy="415298"/>
          </a:xfrm>
          <a:prstGeom prst="rect">
            <a:avLst/>
          </a:prstGeom>
          <a:noFill/>
          <a:ln w="9525">
            <a:noFill/>
            <a:miter lim="800000"/>
            <a:headEnd/>
            <a:tailEnd/>
          </a:ln>
        </p:spPr>
        <p:txBody>
          <a:bodyPr wrap="square" lIns="91249" tIns="45621" rIns="91249" bIns="45621">
            <a:spAutoFit/>
          </a:bodyPr>
          <a:lstStyle/>
          <a:p>
            <a:r>
              <a:rPr lang="fr-FR" sz="700" dirty="0">
                <a:solidFill>
                  <a:srgbClr val="595959"/>
                </a:solidFill>
                <a:latin typeface="Arial" panose="020B0604020202020204" pitchFamily="34" charset="0"/>
                <a:cs typeface="Arial" panose="020B0604020202020204" pitchFamily="34" charset="0"/>
              </a:rPr>
              <a:t>Examen clin</a:t>
            </a:r>
          </a:p>
          <a:p>
            <a:endParaRPr lang="fr-FR" sz="700" dirty="0">
              <a:solidFill>
                <a:srgbClr val="595959"/>
              </a:solidFill>
              <a:latin typeface="Arial" panose="020B0604020202020204" pitchFamily="34" charset="0"/>
              <a:cs typeface="Arial" panose="020B0604020202020204" pitchFamily="34" charset="0"/>
            </a:endParaRPr>
          </a:p>
          <a:p>
            <a:r>
              <a:rPr lang="fr-FR" sz="700" dirty="0">
                <a:solidFill>
                  <a:srgbClr val="595959"/>
                </a:solidFill>
                <a:latin typeface="Arial" panose="020B0604020202020204" pitchFamily="34" charset="0"/>
                <a:cs typeface="Arial" panose="020B0604020202020204" pitchFamily="34" charset="0"/>
              </a:rPr>
              <a:t>LVEF</a:t>
            </a:r>
          </a:p>
        </p:txBody>
      </p:sp>
      <p:sp>
        <p:nvSpPr>
          <p:cNvPr id="20" name="Rectangle 12"/>
          <p:cNvSpPr>
            <a:spLocks noChangeArrowheads="1"/>
          </p:cNvSpPr>
          <p:nvPr/>
        </p:nvSpPr>
        <p:spPr bwMode="auto">
          <a:xfrm>
            <a:off x="202388" y="4073691"/>
            <a:ext cx="807849" cy="199855"/>
          </a:xfrm>
          <a:prstGeom prst="rect">
            <a:avLst/>
          </a:prstGeom>
          <a:noFill/>
          <a:ln w="9525">
            <a:noFill/>
            <a:miter lim="800000"/>
            <a:headEnd/>
            <a:tailEnd/>
          </a:ln>
        </p:spPr>
        <p:txBody>
          <a:bodyPr wrap="none" lIns="91249" tIns="45621" rIns="91249" bIns="45621">
            <a:spAutoFit/>
          </a:bodyPr>
          <a:lstStyle/>
          <a:p>
            <a:r>
              <a:rPr lang="fr-FR" sz="700" dirty="0">
                <a:solidFill>
                  <a:srgbClr val="595959"/>
                </a:solidFill>
                <a:latin typeface="Arial" panose="020B0604020202020204" pitchFamily="34" charset="0"/>
                <a:cs typeface="Arial" panose="020B0604020202020204" pitchFamily="34" charset="0"/>
              </a:rPr>
              <a:t>Mammographie</a:t>
            </a:r>
            <a:endParaRPr lang="en-US" sz="700" dirty="0">
              <a:solidFill>
                <a:srgbClr val="595959"/>
              </a:solidFill>
              <a:latin typeface="Arial" panose="020B0604020202020204" pitchFamily="34" charset="0"/>
              <a:cs typeface="Arial" panose="020B0604020202020204" pitchFamily="34" charset="0"/>
            </a:endParaRPr>
          </a:p>
        </p:txBody>
      </p:sp>
      <p:sp>
        <p:nvSpPr>
          <p:cNvPr id="21" name="Line 13"/>
          <p:cNvSpPr>
            <a:spLocks noChangeShapeType="1"/>
          </p:cNvSpPr>
          <p:nvPr/>
        </p:nvSpPr>
        <p:spPr bwMode="auto">
          <a:xfrm>
            <a:off x="1640807" y="3976781"/>
            <a:ext cx="0" cy="261093"/>
          </a:xfrm>
          <a:prstGeom prst="line">
            <a:avLst/>
          </a:prstGeom>
          <a:noFill/>
          <a:ln w="19050">
            <a:solidFill>
              <a:schemeClr val="accent2"/>
            </a:solidFill>
            <a:round/>
            <a:headEnd/>
            <a:tailEnd type="triangle" w="med" len="med"/>
          </a:ln>
        </p:spPr>
        <p:txBody>
          <a:bodyPr lIns="91303" tIns="45651" rIns="91303" bIns="45651"/>
          <a:lstStyle/>
          <a:p>
            <a:endParaRPr lang="fr-FR" sz="800">
              <a:solidFill>
                <a:srgbClr val="0505F9"/>
              </a:solidFill>
              <a:latin typeface="Arial" panose="020B0604020202020204" pitchFamily="34" charset="0"/>
              <a:cs typeface="Arial" panose="020B0604020202020204" pitchFamily="34" charset="0"/>
            </a:endParaRPr>
          </a:p>
        </p:txBody>
      </p:sp>
      <p:sp>
        <p:nvSpPr>
          <p:cNvPr id="25" name="Line 20"/>
          <p:cNvSpPr>
            <a:spLocks noChangeShapeType="1"/>
          </p:cNvSpPr>
          <p:nvPr/>
        </p:nvSpPr>
        <p:spPr bwMode="auto">
          <a:xfrm>
            <a:off x="2299996" y="3976781"/>
            <a:ext cx="0" cy="261093"/>
          </a:xfrm>
          <a:prstGeom prst="line">
            <a:avLst/>
          </a:prstGeom>
          <a:noFill/>
          <a:ln w="19050">
            <a:solidFill>
              <a:schemeClr val="accent2"/>
            </a:solidFill>
            <a:round/>
            <a:headEnd/>
            <a:tailEnd type="triangle" w="med" len="med"/>
          </a:ln>
        </p:spPr>
        <p:txBody>
          <a:bodyPr lIns="91303" tIns="45651" rIns="91303" bIns="45651"/>
          <a:lstStyle/>
          <a:p>
            <a:endParaRPr lang="fr-FR" sz="800">
              <a:solidFill>
                <a:srgbClr val="0505F9"/>
              </a:solidFill>
              <a:latin typeface="Arial" panose="020B0604020202020204" pitchFamily="34" charset="0"/>
              <a:cs typeface="Arial" panose="020B0604020202020204" pitchFamily="34" charset="0"/>
            </a:endParaRPr>
          </a:p>
        </p:txBody>
      </p:sp>
      <p:sp>
        <p:nvSpPr>
          <p:cNvPr id="30" name="Line 29"/>
          <p:cNvSpPr>
            <a:spLocks noChangeShapeType="1"/>
          </p:cNvSpPr>
          <p:nvPr/>
        </p:nvSpPr>
        <p:spPr bwMode="auto">
          <a:xfrm>
            <a:off x="3605331" y="3976781"/>
            <a:ext cx="0" cy="261093"/>
          </a:xfrm>
          <a:prstGeom prst="line">
            <a:avLst/>
          </a:prstGeom>
          <a:noFill/>
          <a:ln w="19050">
            <a:solidFill>
              <a:schemeClr val="accent2"/>
            </a:solidFill>
            <a:round/>
            <a:headEnd/>
            <a:tailEnd type="triangle" w="med" len="med"/>
          </a:ln>
        </p:spPr>
        <p:txBody>
          <a:bodyPr lIns="91303" tIns="45651" rIns="91303" bIns="45651"/>
          <a:lstStyle/>
          <a:p>
            <a:endParaRPr lang="fr-FR" sz="800">
              <a:solidFill>
                <a:srgbClr val="0505F9"/>
              </a:solidFill>
              <a:latin typeface="Arial" panose="020B0604020202020204" pitchFamily="34" charset="0"/>
              <a:cs typeface="Arial" panose="020B0604020202020204" pitchFamily="34" charset="0"/>
            </a:endParaRPr>
          </a:p>
        </p:txBody>
      </p:sp>
      <p:sp>
        <p:nvSpPr>
          <p:cNvPr id="32" name="Rectangle 33"/>
          <p:cNvSpPr>
            <a:spLocks noChangeArrowheads="1"/>
          </p:cNvSpPr>
          <p:nvPr/>
        </p:nvSpPr>
        <p:spPr bwMode="auto">
          <a:xfrm>
            <a:off x="3982013" y="3585310"/>
            <a:ext cx="299696" cy="230632"/>
          </a:xfrm>
          <a:prstGeom prst="rect">
            <a:avLst/>
          </a:prstGeom>
          <a:noFill/>
          <a:ln w="9525">
            <a:noFill/>
            <a:miter lim="800000"/>
            <a:headEnd/>
            <a:tailEnd/>
          </a:ln>
        </p:spPr>
        <p:txBody>
          <a:bodyPr wrap="none" lIns="91249" tIns="45621" rIns="91249" bIns="45621">
            <a:spAutoFit/>
          </a:bodyPr>
          <a:lstStyle/>
          <a:p>
            <a:r>
              <a:rPr lang="fr-FR" sz="900">
                <a:solidFill>
                  <a:srgbClr val="CC3300"/>
                </a:solidFill>
                <a:latin typeface="Arial" panose="020B0604020202020204" pitchFamily="34" charset="0"/>
                <a:cs typeface="Arial" panose="020B0604020202020204" pitchFamily="34" charset="0"/>
              </a:rPr>
              <a:t>…</a:t>
            </a:r>
            <a:endParaRPr lang="en-US" sz="900">
              <a:solidFill>
                <a:srgbClr val="CC3300"/>
              </a:solidFill>
              <a:latin typeface="Arial" panose="020B0604020202020204" pitchFamily="34" charset="0"/>
              <a:cs typeface="Arial" panose="020B0604020202020204" pitchFamily="34" charset="0"/>
            </a:endParaRPr>
          </a:p>
        </p:txBody>
      </p:sp>
      <p:grpSp>
        <p:nvGrpSpPr>
          <p:cNvPr id="62" name="Groupe 61"/>
          <p:cNvGrpSpPr/>
          <p:nvPr/>
        </p:nvGrpSpPr>
        <p:grpSpPr>
          <a:xfrm>
            <a:off x="872768" y="3807292"/>
            <a:ext cx="3489327" cy="230632"/>
            <a:chOff x="742605" y="3399762"/>
            <a:chExt cx="3489327" cy="230632"/>
          </a:xfrm>
        </p:grpSpPr>
        <p:sp>
          <p:nvSpPr>
            <p:cNvPr id="19" name="Rectangle 11"/>
            <p:cNvSpPr>
              <a:spLocks noChangeArrowheads="1"/>
            </p:cNvSpPr>
            <p:nvPr/>
          </p:nvSpPr>
          <p:spPr bwMode="auto">
            <a:xfrm>
              <a:off x="1070058" y="3399762"/>
              <a:ext cx="24840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3</a:t>
              </a:r>
              <a:endParaRPr lang="en-US" sz="900" b="1">
                <a:solidFill>
                  <a:srgbClr val="595959"/>
                </a:solidFill>
                <a:latin typeface="Arial" panose="020B0604020202020204" pitchFamily="34" charset="0"/>
                <a:cs typeface="Arial" panose="020B0604020202020204" pitchFamily="34" charset="0"/>
              </a:endParaRPr>
            </a:p>
          </p:txBody>
        </p:sp>
        <p:sp>
          <p:nvSpPr>
            <p:cNvPr id="22" name="Rectangle 15"/>
            <p:cNvSpPr>
              <a:spLocks noChangeArrowheads="1"/>
            </p:cNvSpPr>
            <p:nvPr/>
          </p:nvSpPr>
          <p:spPr bwMode="auto">
            <a:xfrm>
              <a:off x="1386444" y="3399762"/>
              <a:ext cx="24840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6</a:t>
              </a:r>
              <a:endParaRPr lang="en-US" sz="900" b="1">
                <a:solidFill>
                  <a:srgbClr val="595959"/>
                </a:solidFill>
                <a:latin typeface="Arial" panose="020B0604020202020204" pitchFamily="34" charset="0"/>
                <a:cs typeface="Arial" panose="020B0604020202020204" pitchFamily="34" charset="0"/>
              </a:endParaRPr>
            </a:p>
          </p:txBody>
        </p:sp>
        <p:sp>
          <p:nvSpPr>
            <p:cNvPr id="23" name="Rectangle 17"/>
            <p:cNvSpPr>
              <a:spLocks noChangeArrowheads="1"/>
            </p:cNvSpPr>
            <p:nvPr/>
          </p:nvSpPr>
          <p:spPr bwMode="auto">
            <a:xfrm>
              <a:off x="1716180" y="3399762"/>
              <a:ext cx="24840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9</a:t>
              </a:r>
              <a:endParaRPr lang="en-US" sz="900" b="1">
                <a:solidFill>
                  <a:srgbClr val="595959"/>
                </a:solidFill>
                <a:latin typeface="Arial" panose="020B0604020202020204" pitchFamily="34" charset="0"/>
                <a:cs typeface="Arial" panose="020B0604020202020204" pitchFamily="34" charset="0"/>
              </a:endParaRPr>
            </a:p>
          </p:txBody>
        </p:sp>
        <p:sp>
          <p:nvSpPr>
            <p:cNvPr id="24" name="Rectangle 19"/>
            <p:cNvSpPr>
              <a:spLocks noChangeArrowheads="1"/>
            </p:cNvSpPr>
            <p:nvPr/>
          </p:nvSpPr>
          <p:spPr bwMode="auto">
            <a:xfrm>
              <a:off x="2017491" y="3399762"/>
              <a:ext cx="31252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12</a:t>
              </a:r>
              <a:endParaRPr lang="en-US" sz="900" b="1">
                <a:solidFill>
                  <a:srgbClr val="595959"/>
                </a:solidFill>
                <a:latin typeface="Arial" panose="020B0604020202020204" pitchFamily="34" charset="0"/>
                <a:cs typeface="Arial" panose="020B0604020202020204" pitchFamily="34" charset="0"/>
              </a:endParaRPr>
            </a:p>
          </p:txBody>
        </p:sp>
        <p:sp>
          <p:nvSpPr>
            <p:cNvPr id="26" name="Rectangle 22"/>
            <p:cNvSpPr>
              <a:spLocks noChangeArrowheads="1"/>
            </p:cNvSpPr>
            <p:nvPr/>
          </p:nvSpPr>
          <p:spPr bwMode="auto">
            <a:xfrm>
              <a:off x="2339384" y="3399762"/>
              <a:ext cx="31252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15</a:t>
              </a:r>
              <a:endParaRPr lang="en-US" sz="900" b="1">
                <a:solidFill>
                  <a:srgbClr val="595959"/>
                </a:solidFill>
                <a:latin typeface="Arial" panose="020B0604020202020204" pitchFamily="34" charset="0"/>
                <a:cs typeface="Arial" panose="020B0604020202020204" pitchFamily="34" charset="0"/>
              </a:endParaRPr>
            </a:p>
          </p:txBody>
        </p:sp>
        <p:sp>
          <p:nvSpPr>
            <p:cNvPr id="27" name="Rectangle 24"/>
            <p:cNvSpPr>
              <a:spLocks noChangeArrowheads="1"/>
            </p:cNvSpPr>
            <p:nvPr/>
          </p:nvSpPr>
          <p:spPr bwMode="auto">
            <a:xfrm>
              <a:off x="2671038" y="3399762"/>
              <a:ext cx="31252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18</a:t>
              </a:r>
              <a:endParaRPr lang="en-US" sz="900" b="1">
                <a:solidFill>
                  <a:srgbClr val="595959"/>
                </a:solidFill>
                <a:latin typeface="Arial" panose="020B0604020202020204" pitchFamily="34" charset="0"/>
                <a:cs typeface="Arial" panose="020B0604020202020204" pitchFamily="34" charset="0"/>
              </a:endParaRPr>
            </a:p>
          </p:txBody>
        </p:sp>
        <p:sp>
          <p:nvSpPr>
            <p:cNvPr id="28" name="Rectangle 26"/>
            <p:cNvSpPr>
              <a:spLocks noChangeArrowheads="1"/>
            </p:cNvSpPr>
            <p:nvPr/>
          </p:nvSpPr>
          <p:spPr bwMode="auto">
            <a:xfrm>
              <a:off x="2997292" y="3399762"/>
              <a:ext cx="31252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21</a:t>
              </a:r>
              <a:endParaRPr lang="en-US" sz="900" b="1">
                <a:solidFill>
                  <a:srgbClr val="595959"/>
                </a:solidFill>
                <a:latin typeface="Arial" panose="020B0604020202020204" pitchFamily="34" charset="0"/>
                <a:cs typeface="Arial" panose="020B0604020202020204" pitchFamily="34" charset="0"/>
              </a:endParaRPr>
            </a:p>
          </p:txBody>
        </p:sp>
        <p:sp>
          <p:nvSpPr>
            <p:cNvPr id="29" name="Rectangle 28"/>
            <p:cNvSpPr>
              <a:spLocks noChangeArrowheads="1"/>
            </p:cNvSpPr>
            <p:nvPr/>
          </p:nvSpPr>
          <p:spPr bwMode="auto">
            <a:xfrm>
              <a:off x="3323546" y="3399762"/>
              <a:ext cx="31252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24</a:t>
              </a:r>
              <a:endParaRPr lang="en-US" sz="900" b="1">
                <a:solidFill>
                  <a:srgbClr val="595959"/>
                </a:solidFill>
                <a:latin typeface="Arial" panose="020B0604020202020204" pitchFamily="34" charset="0"/>
                <a:cs typeface="Arial" panose="020B0604020202020204" pitchFamily="34" charset="0"/>
              </a:endParaRPr>
            </a:p>
          </p:txBody>
        </p:sp>
        <p:sp>
          <p:nvSpPr>
            <p:cNvPr id="31" name="Rectangle 31"/>
            <p:cNvSpPr>
              <a:spLocks noChangeArrowheads="1"/>
            </p:cNvSpPr>
            <p:nvPr/>
          </p:nvSpPr>
          <p:spPr bwMode="auto">
            <a:xfrm>
              <a:off x="3643695" y="3399762"/>
              <a:ext cx="588237"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30 </a:t>
              </a:r>
              <a:r>
                <a:rPr lang="fr-FR" sz="900">
                  <a:solidFill>
                    <a:srgbClr val="595959"/>
                  </a:solidFill>
                  <a:latin typeface="Arial" panose="020B0604020202020204" pitchFamily="34" charset="0"/>
                  <a:cs typeface="Arial" panose="020B0604020202020204" pitchFamily="34" charset="0"/>
                </a:rPr>
                <a:t>mois</a:t>
              </a:r>
              <a:endParaRPr lang="en-US" sz="900">
                <a:solidFill>
                  <a:srgbClr val="595959"/>
                </a:solidFill>
                <a:latin typeface="Arial" panose="020B0604020202020204" pitchFamily="34" charset="0"/>
                <a:cs typeface="Arial" panose="020B0604020202020204" pitchFamily="34" charset="0"/>
              </a:endParaRPr>
            </a:p>
          </p:txBody>
        </p:sp>
        <p:sp>
          <p:nvSpPr>
            <p:cNvPr id="33" name="Rectangle 11"/>
            <p:cNvSpPr>
              <a:spLocks noChangeArrowheads="1"/>
            </p:cNvSpPr>
            <p:nvPr/>
          </p:nvSpPr>
          <p:spPr bwMode="auto">
            <a:xfrm>
              <a:off x="742605" y="3399762"/>
              <a:ext cx="248400" cy="230632"/>
            </a:xfrm>
            <a:prstGeom prst="rect">
              <a:avLst/>
            </a:prstGeom>
            <a:noFill/>
            <a:ln w="9525">
              <a:noFill/>
              <a:miter lim="800000"/>
              <a:headEnd/>
              <a:tailEnd/>
            </a:ln>
          </p:spPr>
          <p:txBody>
            <a:bodyPr wrap="none" lIns="91249" tIns="45621" rIns="91249" bIns="45621">
              <a:spAutoFit/>
            </a:bodyPr>
            <a:lstStyle/>
            <a:p>
              <a:pPr algn="ctr"/>
              <a:r>
                <a:rPr lang="fr-FR" sz="900" b="1">
                  <a:solidFill>
                    <a:srgbClr val="595959"/>
                  </a:solidFill>
                  <a:latin typeface="Arial" panose="020B0604020202020204" pitchFamily="34" charset="0"/>
                  <a:cs typeface="Arial" panose="020B0604020202020204" pitchFamily="34" charset="0"/>
                </a:rPr>
                <a:t>0</a:t>
              </a:r>
              <a:endParaRPr lang="en-US" sz="900" b="1">
                <a:solidFill>
                  <a:srgbClr val="595959"/>
                </a:solidFill>
                <a:latin typeface="Arial" panose="020B0604020202020204" pitchFamily="34" charset="0"/>
                <a:cs typeface="Arial" panose="020B0604020202020204" pitchFamily="34" charset="0"/>
              </a:endParaRPr>
            </a:p>
          </p:txBody>
        </p:sp>
      </p:grpSp>
      <p:sp>
        <p:nvSpPr>
          <p:cNvPr id="34" name="Line 13"/>
          <p:cNvSpPr>
            <a:spLocks noChangeShapeType="1"/>
          </p:cNvSpPr>
          <p:nvPr/>
        </p:nvSpPr>
        <p:spPr bwMode="auto">
          <a:xfrm>
            <a:off x="994583" y="3976781"/>
            <a:ext cx="0" cy="261093"/>
          </a:xfrm>
          <a:prstGeom prst="line">
            <a:avLst/>
          </a:prstGeom>
          <a:noFill/>
          <a:ln w="19050">
            <a:solidFill>
              <a:schemeClr val="accent2"/>
            </a:solidFill>
            <a:round/>
            <a:headEnd/>
            <a:tailEnd type="triangle" w="med" len="med"/>
          </a:ln>
        </p:spPr>
        <p:txBody>
          <a:bodyPr lIns="91303" tIns="45651" rIns="91303" bIns="45651"/>
          <a:lstStyle/>
          <a:p>
            <a:endParaRPr lang="fr-FR" sz="800">
              <a:solidFill>
                <a:srgbClr val="0505F9"/>
              </a:solidFill>
              <a:latin typeface="Arial" panose="020B0604020202020204" pitchFamily="34" charset="0"/>
              <a:cs typeface="Arial" panose="020B0604020202020204" pitchFamily="34" charset="0"/>
            </a:endParaRPr>
          </a:p>
        </p:txBody>
      </p:sp>
      <p:grpSp>
        <p:nvGrpSpPr>
          <p:cNvPr id="35" name="Groupe 34"/>
          <p:cNvGrpSpPr/>
          <p:nvPr/>
        </p:nvGrpSpPr>
        <p:grpSpPr>
          <a:xfrm>
            <a:off x="995580" y="3570094"/>
            <a:ext cx="2933826" cy="261812"/>
            <a:chOff x="1684236" y="4187580"/>
            <a:chExt cx="6475293" cy="577850"/>
          </a:xfrm>
        </p:grpSpPr>
        <p:sp>
          <p:nvSpPr>
            <p:cNvPr id="36" name="Line 14"/>
            <p:cNvSpPr>
              <a:spLocks noChangeShapeType="1"/>
            </p:cNvSpPr>
            <p:nvPr/>
          </p:nvSpPr>
          <p:spPr bwMode="auto">
            <a:xfrm>
              <a:off x="2407826"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37" name="Line 16"/>
            <p:cNvSpPr>
              <a:spLocks noChangeShapeType="1"/>
            </p:cNvSpPr>
            <p:nvPr/>
          </p:nvSpPr>
          <p:spPr bwMode="auto">
            <a:xfrm>
              <a:off x="3108326"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38" name="Line 18"/>
            <p:cNvSpPr>
              <a:spLocks noChangeShapeType="1"/>
            </p:cNvSpPr>
            <p:nvPr/>
          </p:nvSpPr>
          <p:spPr bwMode="auto">
            <a:xfrm>
              <a:off x="3841951"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39" name="Line 21"/>
            <p:cNvSpPr>
              <a:spLocks noChangeShapeType="1"/>
            </p:cNvSpPr>
            <p:nvPr/>
          </p:nvSpPr>
          <p:spPr bwMode="auto">
            <a:xfrm>
              <a:off x="4563232"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0" name="Line 23"/>
            <p:cNvSpPr>
              <a:spLocks noChangeShapeType="1"/>
            </p:cNvSpPr>
            <p:nvPr/>
          </p:nvSpPr>
          <p:spPr bwMode="auto">
            <a:xfrm>
              <a:off x="5273687"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1" name="Line 25"/>
            <p:cNvSpPr>
              <a:spLocks noChangeShapeType="1"/>
            </p:cNvSpPr>
            <p:nvPr/>
          </p:nvSpPr>
          <p:spPr bwMode="auto">
            <a:xfrm>
              <a:off x="6004099"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2" name="Line 27"/>
            <p:cNvSpPr>
              <a:spLocks noChangeShapeType="1"/>
            </p:cNvSpPr>
            <p:nvPr/>
          </p:nvSpPr>
          <p:spPr bwMode="auto">
            <a:xfrm>
              <a:off x="6725766"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4" name="Line 30"/>
            <p:cNvSpPr>
              <a:spLocks noChangeShapeType="1"/>
            </p:cNvSpPr>
            <p:nvPr/>
          </p:nvSpPr>
          <p:spPr bwMode="auto">
            <a:xfrm>
              <a:off x="7444258"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5" name="Line 32"/>
            <p:cNvSpPr>
              <a:spLocks noChangeShapeType="1"/>
            </p:cNvSpPr>
            <p:nvPr/>
          </p:nvSpPr>
          <p:spPr bwMode="auto">
            <a:xfrm>
              <a:off x="8159529"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sp>
          <p:nvSpPr>
            <p:cNvPr id="46" name="Line 14"/>
            <p:cNvSpPr>
              <a:spLocks noChangeShapeType="1"/>
            </p:cNvSpPr>
            <p:nvPr/>
          </p:nvSpPr>
          <p:spPr bwMode="auto">
            <a:xfrm>
              <a:off x="1684236" y="4187580"/>
              <a:ext cx="0" cy="577850"/>
            </a:xfrm>
            <a:prstGeom prst="line">
              <a:avLst/>
            </a:prstGeom>
            <a:noFill/>
            <a:ln w="19050">
              <a:solidFill>
                <a:schemeClr val="accent2"/>
              </a:solidFill>
              <a:round/>
              <a:headEnd/>
              <a:tailEnd type="triangle" w="med" len="med"/>
            </a:ln>
          </p:spPr>
          <p:txBody>
            <a:bodyPr lIns="91303" tIns="45651" rIns="91303" bIns="45651"/>
            <a:lstStyle/>
            <a:p>
              <a:endParaRPr lang="fr-FR" sz="900">
                <a:solidFill>
                  <a:srgbClr val="0505F9"/>
                </a:solidFill>
                <a:latin typeface="Arial" panose="020B0604020202020204" pitchFamily="34" charset="0"/>
                <a:cs typeface="Arial" panose="020B0604020202020204" pitchFamily="34" charset="0"/>
              </a:endParaRPr>
            </a:p>
          </p:txBody>
        </p:sp>
      </p:grpSp>
      <p:sp>
        <p:nvSpPr>
          <p:cNvPr id="50" name="Line 20"/>
          <p:cNvSpPr>
            <a:spLocks noChangeShapeType="1"/>
          </p:cNvSpPr>
          <p:nvPr/>
        </p:nvSpPr>
        <p:spPr bwMode="auto">
          <a:xfrm>
            <a:off x="2952824" y="3976781"/>
            <a:ext cx="0" cy="261093"/>
          </a:xfrm>
          <a:prstGeom prst="line">
            <a:avLst/>
          </a:prstGeom>
          <a:noFill/>
          <a:ln w="19050">
            <a:solidFill>
              <a:schemeClr val="accent2"/>
            </a:solidFill>
            <a:round/>
            <a:headEnd/>
            <a:tailEnd type="triangle" w="med" len="med"/>
          </a:ln>
        </p:spPr>
        <p:txBody>
          <a:bodyPr lIns="91303" tIns="45651" rIns="91303" bIns="45651"/>
          <a:lstStyle/>
          <a:p>
            <a:endParaRPr lang="fr-FR" sz="800">
              <a:solidFill>
                <a:srgbClr val="0505F9"/>
              </a:solidFill>
              <a:latin typeface="Arial" panose="020B0604020202020204" pitchFamily="34" charset="0"/>
              <a:cs typeface="Arial" panose="020B0604020202020204" pitchFamily="34" charset="0"/>
            </a:endParaRPr>
          </a:p>
        </p:txBody>
      </p:sp>
      <p:sp>
        <p:nvSpPr>
          <p:cNvPr id="52" name="Rectangle 34"/>
          <p:cNvSpPr>
            <a:spLocks noChangeArrowheads="1"/>
          </p:cNvSpPr>
          <p:nvPr/>
        </p:nvSpPr>
        <p:spPr bwMode="auto">
          <a:xfrm>
            <a:off x="3409794" y="4224058"/>
            <a:ext cx="929677" cy="215244"/>
          </a:xfrm>
          <a:prstGeom prst="rect">
            <a:avLst/>
          </a:prstGeom>
          <a:noFill/>
          <a:ln w="9525">
            <a:noFill/>
            <a:miter lim="800000"/>
            <a:headEnd/>
            <a:tailEnd/>
          </a:ln>
        </p:spPr>
        <p:txBody>
          <a:bodyPr wrap="none" lIns="91249" tIns="45621" rIns="91249" bIns="45621">
            <a:spAutoFit/>
          </a:bodyPr>
          <a:lstStyle/>
          <a:p>
            <a:pPr algn="ctr"/>
            <a:r>
              <a:rPr lang="fr-FR" sz="800" dirty="0">
                <a:solidFill>
                  <a:srgbClr val="595959"/>
                </a:solidFill>
                <a:latin typeface="Arial" panose="020B0604020202020204" pitchFamily="34" charset="0"/>
                <a:cs typeface="Arial" panose="020B0604020202020204" pitchFamily="34" charset="0"/>
              </a:rPr>
              <a:t>Jusqu’à 60 mois</a:t>
            </a:r>
            <a:endParaRPr lang="en-US" sz="800" dirty="0">
              <a:solidFill>
                <a:srgbClr val="595959"/>
              </a:solidFill>
              <a:latin typeface="Arial" panose="020B0604020202020204" pitchFamily="34" charset="0"/>
              <a:cs typeface="Arial" panose="020B0604020202020204" pitchFamily="34" charset="0"/>
            </a:endParaRPr>
          </a:p>
        </p:txBody>
      </p:sp>
      <p:sp>
        <p:nvSpPr>
          <p:cNvPr id="53" name="ZoneTexte 52"/>
          <p:cNvSpPr txBox="1"/>
          <p:nvPr/>
        </p:nvSpPr>
        <p:spPr>
          <a:xfrm>
            <a:off x="461857" y="2938534"/>
            <a:ext cx="1874737" cy="553998"/>
          </a:xfrm>
          <a:prstGeom prst="rect">
            <a:avLst/>
          </a:prstGeom>
          <a:noFill/>
        </p:spPr>
        <p:txBody>
          <a:bodyPr wrap="square">
            <a:spAutoFit/>
          </a:bodyPr>
          <a:lstStyle/>
          <a:p>
            <a:pPr>
              <a:defRPr/>
            </a:pPr>
            <a:r>
              <a:rPr lang="fr-FR" sz="1050" b="1" dirty="0">
                <a:solidFill>
                  <a:srgbClr val="1F497D"/>
                </a:solidFill>
                <a:latin typeface="Arial" panose="020B0604020202020204" pitchFamily="34" charset="0"/>
                <a:cs typeface="Arial" panose="020B0604020202020204" pitchFamily="34" charset="0"/>
              </a:rPr>
              <a:t>Stratification</a:t>
            </a:r>
          </a:p>
          <a:p>
            <a:pPr>
              <a:tabLst>
                <a:tab pos="368300" algn="l"/>
              </a:tabLst>
              <a:defRPr/>
            </a:pPr>
            <a:r>
              <a:rPr lang="fr-FR" sz="1050" dirty="0">
                <a:solidFill>
                  <a:srgbClr val="1F497D"/>
                </a:solidFill>
                <a:latin typeface="Arial" panose="020B0604020202020204" pitchFamily="34" charset="0"/>
                <a:cs typeface="Arial" panose="020B0604020202020204" pitchFamily="34" charset="0"/>
              </a:rPr>
              <a:t>	</a:t>
            </a:r>
            <a:r>
              <a:rPr lang="fr-FR" sz="900" b="1" dirty="0">
                <a:solidFill>
                  <a:srgbClr val="1F497D"/>
                </a:solidFill>
                <a:latin typeface="Arial" panose="020B0604020202020204" pitchFamily="34" charset="0"/>
                <a:cs typeface="Arial" panose="020B0604020202020204" pitchFamily="34" charset="0"/>
              </a:rPr>
              <a:t>1. RE  pos / </a:t>
            </a:r>
            <a:r>
              <a:rPr lang="fr-FR" sz="900" b="1" dirty="0" err="1">
                <a:solidFill>
                  <a:srgbClr val="1F497D"/>
                </a:solidFill>
                <a:latin typeface="Arial" panose="020B0604020202020204" pitchFamily="34" charset="0"/>
                <a:cs typeface="Arial" panose="020B0604020202020204" pitchFamily="34" charset="0"/>
              </a:rPr>
              <a:t>neg</a:t>
            </a:r>
            <a:endParaRPr lang="fr-FR" sz="900" b="1" dirty="0">
              <a:solidFill>
                <a:srgbClr val="1F497D"/>
              </a:solidFill>
              <a:latin typeface="Arial" panose="020B0604020202020204" pitchFamily="34" charset="0"/>
              <a:cs typeface="Arial" panose="020B0604020202020204" pitchFamily="34" charset="0"/>
            </a:endParaRPr>
          </a:p>
          <a:p>
            <a:pPr>
              <a:tabLst>
                <a:tab pos="368300" algn="l"/>
              </a:tabLst>
              <a:defRPr/>
            </a:pPr>
            <a:r>
              <a:rPr lang="fr-FR" sz="900" b="1" dirty="0">
                <a:solidFill>
                  <a:srgbClr val="1F497D"/>
                </a:solidFill>
                <a:latin typeface="Arial" panose="020B0604020202020204" pitchFamily="34" charset="0"/>
                <a:cs typeface="Arial" panose="020B0604020202020204" pitchFamily="34" charset="0"/>
              </a:rPr>
              <a:t>	2. Chimio: </a:t>
            </a:r>
            <a:r>
              <a:rPr lang="fr-FR" sz="900" b="1" dirty="0" err="1">
                <a:solidFill>
                  <a:srgbClr val="1F497D"/>
                </a:solidFill>
                <a:latin typeface="Arial" panose="020B0604020202020204" pitchFamily="34" charset="0"/>
                <a:cs typeface="Arial" panose="020B0604020202020204" pitchFamily="34" charset="0"/>
              </a:rPr>
              <a:t>conco</a:t>
            </a:r>
            <a:r>
              <a:rPr lang="fr-FR" sz="900" b="1" dirty="0">
                <a:solidFill>
                  <a:srgbClr val="1F497D"/>
                </a:solidFill>
                <a:latin typeface="Arial" panose="020B0604020202020204" pitchFamily="34" charset="0"/>
                <a:cs typeface="Arial" panose="020B0604020202020204" pitchFamily="34" charset="0"/>
              </a:rPr>
              <a:t>/ </a:t>
            </a:r>
            <a:r>
              <a:rPr lang="fr-FR" sz="900" b="1" dirty="0" err="1">
                <a:solidFill>
                  <a:srgbClr val="1F497D"/>
                </a:solidFill>
                <a:latin typeface="Arial" panose="020B0604020202020204" pitchFamily="34" charset="0"/>
                <a:cs typeface="Arial" panose="020B0604020202020204" pitchFamily="34" charset="0"/>
              </a:rPr>
              <a:t>seq</a:t>
            </a:r>
            <a:endParaRPr lang="fr-FR" sz="900" b="1" dirty="0">
              <a:solidFill>
                <a:srgbClr val="1F497D"/>
              </a:solidFill>
              <a:latin typeface="Arial" panose="020B0604020202020204" pitchFamily="34" charset="0"/>
              <a:cs typeface="Arial" panose="020B0604020202020204" pitchFamily="34" charset="0"/>
            </a:endParaRPr>
          </a:p>
        </p:txBody>
      </p:sp>
      <p:sp>
        <p:nvSpPr>
          <p:cNvPr id="57" name="Forme libre 56"/>
          <p:cNvSpPr/>
          <p:nvPr/>
        </p:nvSpPr>
        <p:spPr>
          <a:xfrm flipV="1">
            <a:off x="1754111" y="2583279"/>
            <a:ext cx="582484" cy="519953"/>
          </a:xfrm>
          <a:custGeom>
            <a:avLst/>
            <a:gdLst>
              <a:gd name="connsiteX0" fmla="*/ 0 w 708211"/>
              <a:gd name="connsiteY0" fmla="*/ 519953 h 519953"/>
              <a:gd name="connsiteX1" fmla="*/ 0 w 708211"/>
              <a:gd name="connsiteY1" fmla="*/ 0 h 519953"/>
              <a:gd name="connsiteX2" fmla="*/ 708211 w 708211"/>
              <a:gd name="connsiteY2" fmla="*/ 0 h 519953"/>
            </a:gdLst>
            <a:ahLst/>
            <a:cxnLst>
              <a:cxn ang="0">
                <a:pos x="connsiteX0" y="connsiteY0"/>
              </a:cxn>
              <a:cxn ang="0">
                <a:pos x="connsiteX1" y="connsiteY1"/>
              </a:cxn>
              <a:cxn ang="0">
                <a:pos x="connsiteX2" y="connsiteY2"/>
              </a:cxn>
            </a:cxnLst>
            <a:rect l="l" t="t" r="r" b="b"/>
            <a:pathLst>
              <a:path w="708211" h="519953">
                <a:moveTo>
                  <a:pt x="0" y="519953"/>
                </a:moveTo>
                <a:lnTo>
                  <a:pt x="0" y="0"/>
                </a:lnTo>
                <a:lnTo>
                  <a:pt x="708211" y="0"/>
                </a:lnTo>
              </a:path>
            </a:pathLst>
          </a:custGeom>
          <a:ln w="19050">
            <a:solidFill>
              <a:schemeClr val="tx2"/>
            </a:solidFill>
            <a:prstDash val="dash"/>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55" name="Ellipse 54"/>
          <p:cNvSpPr/>
          <p:nvPr/>
        </p:nvSpPr>
        <p:spPr>
          <a:xfrm>
            <a:off x="1592673" y="2449072"/>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58" name="Rectangle à coins arrondis 57"/>
          <p:cNvSpPr/>
          <p:nvPr/>
        </p:nvSpPr>
        <p:spPr>
          <a:xfrm>
            <a:off x="2381636" y="1882146"/>
            <a:ext cx="1575310" cy="466465"/>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err="1">
                <a:solidFill>
                  <a:prstClr val="white"/>
                </a:solidFill>
                <a:latin typeface="Arial" panose="020B0604020202020204" pitchFamily="34" charset="0"/>
                <a:cs typeface="Arial" panose="020B0604020202020204" pitchFamily="34" charset="0"/>
              </a:rPr>
              <a:t>trastuzumab</a:t>
            </a:r>
            <a:r>
              <a:rPr lang="en-US" altLang="zh-CN" sz="1200" b="1">
                <a:solidFill>
                  <a:prstClr val="white"/>
                </a:solidFill>
                <a:latin typeface="Arial" panose="020B0604020202020204" pitchFamily="34" charset="0"/>
                <a:cs typeface="Arial" panose="020B0604020202020204" pitchFamily="34" charset="0"/>
              </a:rPr>
              <a:t> </a:t>
            </a:r>
            <a:br>
              <a:rPr lang="en-US" altLang="zh-CN" sz="1200" b="1">
                <a:solidFill>
                  <a:prstClr val="white"/>
                </a:solidFill>
                <a:latin typeface="Arial" panose="020B0604020202020204" pitchFamily="34" charset="0"/>
                <a:cs typeface="Arial" panose="020B0604020202020204" pitchFamily="34" charset="0"/>
              </a:rPr>
            </a:br>
            <a:r>
              <a:rPr lang="en-US" altLang="zh-CN" sz="1200">
                <a:solidFill>
                  <a:prstClr val="white"/>
                </a:solidFill>
                <a:latin typeface="Arial" panose="020B0604020202020204" pitchFamily="34" charset="0"/>
                <a:cs typeface="Arial" panose="020B0604020202020204" pitchFamily="34" charset="0"/>
              </a:rPr>
              <a:t>jusqu’à12 </a:t>
            </a:r>
            <a:r>
              <a:rPr lang="en-US" altLang="zh-CN" sz="1200" err="1">
                <a:solidFill>
                  <a:prstClr val="white"/>
                </a:solidFill>
                <a:latin typeface="Arial" panose="020B0604020202020204" pitchFamily="34" charset="0"/>
                <a:cs typeface="Arial" panose="020B0604020202020204" pitchFamily="34" charset="0"/>
              </a:rPr>
              <a:t>mois</a:t>
            </a:r>
            <a:endParaRPr lang="en-US" altLang="zh-CN" sz="1200">
              <a:solidFill>
                <a:prstClr val="white"/>
              </a:solidFill>
              <a:latin typeface="Arial" panose="020B0604020202020204" pitchFamily="34" charset="0"/>
              <a:cs typeface="Arial" panose="020B0604020202020204" pitchFamily="34" charset="0"/>
            </a:endParaRPr>
          </a:p>
        </p:txBody>
      </p:sp>
      <p:sp>
        <p:nvSpPr>
          <p:cNvPr id="59" name="Rectangle à coins arrondis 58"/>
          <p:cNvSpPr/>
          <p:nvPr/>
        </p:nvSpPr>
        <p:spPr>
          <a:xfrm>
            <a:off x="2381636" y="2866591"/>
            <a:ext cx="1575310" cy="466465"/>
          </a:xfrm>
          <a:prstGeom prst="roundRect">
            <a:avLst>
              <a:gd name="adj" fmla="val 0"/>
            </a:avLst>
          </a:prstGeom>
          <a:solidFill>
            <a:schemeClr val="accent5"/>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a:solidFill>
                  <a:prstClr val="white"/>
                </a:solidFill>
                <a:latin typeface="Arial" panose="020B0604020202020204" pitchFamily="34" charset="0"/>
                <a:cs typeface="Arial" panose="020B0604020202020204" pitchFamily="34" charset="0"/>
              </a:rPr>
              <a:t>Stop trastuzumab </a:t>
            </a:r>
            <a:endParaRPr lang="en-US" altLang="zh-CN" sz="1200">
              <a:solidFill>
                <a:prstClr val="white"/>
              </a:solidFill>
              <a:latin typeface="Arial" panose="020B0604020202020204" pitchFamily="34" charset="0"/>
              <a:cs typeface="Arial" panose="020B0604020202020204" pitchFamily="34" charset="0"/>
            </a:endParaRPr>
          </a:p>
        </p:txBody>
      </p:sp>
      <p:cxnSp>
        <p:nvCxnSpPr>
          <p:cNvPr id="56" name="Connecteur droit 55"/>
          <p:cNvCxnSpPr/>
          <p:nvPr/>
        </p:nvCxnSpPr>
        <p:spPr>
          <a:xfrm>
            <a:off x="461857" y="2583280"/>
            <a:ext cx="1044163" cy="0"/>
          </a:xfrm>
          <a:prstGeom prst="line">
            <a:avLst/>
          </a:prstGeom>
          <a:ln w="1905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66" name="ZoneTexte 65"/>
          <p:cNvSpPr txBox="1"/>
          <p:nvPr/>
        </p:nvSpPr>
        <p:spPr>
          <a:xfrm>
            <a:off x="277229" y="1402853"/>
            <a:ext cx="1573425" cy="276999"/>
          </a:xfrm>
          <a:prstGeom prst="rect">
            <a:avLst/>
          </a:prstGeom>
          <a:solidFill>
            <a:schemeClr val="bg1"/>
          </a:solidFill>
        </p:spPr>
        <p:txBody>
          <a:bodyPr wrap="square">
            <a:spAutoFit/>
          </a:bodyPr>
          <a:lstStyle/>
          <a:p>
            <a:pPr>
              <a:defRPr/>
            </a:pPr>
            <a:r>
              <a:rPr lang="fr-FR" sz="1200" b="1">
                <a:solidFill>
                  <a:srgbClr val="1F497D"/>
                </a:solidFill>
                <a:latin typeface="Arial" panose="020B0604020202020204" pitchFamily="34" charset="0"/>
                <a:cs typeface="Arial" panose="020B0604020202020204" pitchFamily="34" charset="0"/>
              </a:rPr>
              <a:t>Design de l’étude</a:t>
            </a:r>
            <a:endParaRPr lang="fr-FR" sz="1050" b="1">
              <a:solidFill>
                <a:srgbClr val="1F497D"/>
              </a:solidFill>
              <a:latin typeface="Arial" panose="020B0604020202020204" pitchFamily="34" charset="0"/>
              <a:cs typeface="Arial" panose="020B0604020202020204" pitchFamily="34" charset="0"/>
            </a:endParaRPr>
          </a:p>
        </p:txBody>
      </p:sp>
      <p:grpSp>
        <p:nvGrpSpPr>
          <p:cNvPr id="76" name="Groupe 75"/>
          <p:cNvGrpSpPr/>
          <p:nvPr/>
        </p:nvGrpSpPr>
        <p:grpSpPr>
          <a:xfrm>
            <a:off x="5074527" y="1763546"/>
            <a:ext cx="3667765" cy="347022"/>
            <a:chOff x="5424668" y="2009983"/>
            <a:chExt cx="3321935" cy="320232"/>
          </a:xfrm>
        </p:grpSpPr>
        <p:sp>
          <p:nvSpPr>
            <p:cNvPr id="64" name="Forme libre 63"/>
            <p:cNvSpPr/>
            <p:nvPr/>
          </p:nvSpPr>
          <p:spPr>
            <a:xfrm>
              <a:off x="5424668" y="2013080"/>
              <a:ext cx="3321935" cy="289367"/>
            </a:xfrm>
            <a:custGeom>
              <a:avLst/>
              <a:gdLst>
                <a:gd name="connsiteX0" fmla="*/ 3321935 w 3321935"/>
                <a:gd name="connsiteY0" fmla="*/ 289367 h 289367"/>
                <a:gd name="connsiteX1" fmla="*/ 3132881 w 3321935"/>
                <a:gd name="connsiteY1" fmla="*/ 289367 h 289367"/>
                <a:gd name="connsiteX2" fmla="*/ 3132881 w 3321935"/>
                <a:gd name="connsiteY2" fmla="*/ 281650 h 289367"/>
                <a:gd name="connsiteX3" fmla="*/ 3028709 w 3321935"/>
                <a:gd name="connsiteY3" fmla="*/ 281650 h 289367"/>
                <a:gd name="connsiteX4" fmla="*/ 3001702 w 3321935"/>
                <a:gd name="connsiteY4" fmla="*/ 281650 h 289367"/>
                <a:gd name="connsiteX5" fmla="*/ 3001702 w 3321935"/>
                <a:gd name="connsiteY5" fmla="*/ 281650 h 289367"/>
                <a:gd name="connsiteX6" fmla="*/ 2928395 w 3321935"/>
                <a:gd name="connsiteY6" fmla="*/ 258501 h 289367"/>
                <a:gd name="connsiteX7" fmla="*/ 2912962 w 3321935"/>
                <a:gd name="connsiteY7" fmla="*/ 258501 h 289367"/>
                <a:gd name="connsiteX8" fmla="*/ 2851231 w 3321935"/>
                <a:gd name="connsiteY8" fmla="*/ 258501 h 289367"/>
                <a:gd name="connsiteX9" fmla="*/ 2812648 w 3321935"/>
                <a:gd name="connsiteY9" fmla="*/ 243068 h 289367"/>
                <a:gd name="connsiteX10" fmla="*/ 2677610 w 3321935"/>
                <a:gd name="connsiteY10" fmla="*/ 235351 h 289367"/>
                <a:gd name="connsiteX11" fmla="*/ 2550289 w 3321935"/>
                <a:gd name="connsiteY11" fmla="*/ 216060 h 289367"/>
                <a:gd name="connsiteX12" fmla="*/ 2500132 w 3321935"/>
                <a:gd name="connsiteY12" fmla="*/ 216060 h 289367"/>
                <a:gd name="connsiteX13" fmla="*/ 2388243 w 3321935"/>
                <a:gd name="connsiteY13" fmla="*/ 223777 h 289367"/>
                <a:gd name="connsiteX14" fmla="*/ 2376669 w 3321935"/>
                <a:gd name="connsiteY14" fmla="*/ 219919 h 289367"/>
                <a:gd name="connsiteX15" fmla="*/ 2314937 w 3321935"/>
                <a:gd name="connsiteY15" fmla="*/ 196769 h 289367"/>
                <a:gd name="connsiteX16" fmla="*/ 2245489 w 3321935"/>
                <a:gd name="connsiteY16" fmla="*/ 196769 h 289367"/>
                <a:gd name="connsiteX17" fmla="*/ 2187616 w 3321935"/>
                <a:gd name="connsiteY17" fmla="*/ 189053 h 289367"/>
                <a:gd name="connsiteX18" fmla="*/ 2137459 w 3321935"/>
                <a:gd name="connsiteY18" fmla="*/ 189053 h 289367"/>
                <a:gd name="connsiteX19" fmla="*/ 2110451 w 3321935"/>
                <a:gd name="connsiteY19" fmla="*/ 181336 h 289367"/>
                <a:gd name="connsiteX20" fmla="*/ 1944547 w 3321935"/>
                <a:gd name="connsiteY20" fmla="*/ 181336 h 289367"/>
                <a:gd name="connsiteX21" fmla="*/ 1913681 w 3321935"/>
                <a:gd name="connsiteY21" fmla="*/ 173620 h 289367"/>
                <a:gd name="connsiteX22" fmla="*/ 1859666 w 3321935"/>
                <a:gd name="connsiteY22" fmla="*/ 169762 h 289367"/>
                <a:gd name="connsiteX23" fmla="*/ 1686046 w 3321935"/>
                <a:gd name="connsiteY23" fmla="*/ 146612 h 289367"/>
                <a:gd name="connsiteX24" fmla="*/ 1554866 w 3321935"/>
                <a:gd name="connsiteY24" fmla="*/ 131179 h 289367"/>
                <a:gd name="connsiteX25" fmla="*/ 1423686 w 3321935"/>
                <a:gd name="connsiteY25" fmla="*/ 131179 h 289367"/>
                <a:gd name="connsiteX26" fmla="*/ 1265499 w 3321935"/>
                <a:gd name="connsiteY26" fmla="*/ 100313 h 289367"/>
                <a:gd name="connsiteX27" fmla="*/ 1207626 w 3321935"/>
                <a:gd name="connsiteY27" fmla="*/ 100313 h 289367"/>
                <a:gd name="connsiteX28" fmla="*/ 1153610 w 3321935"/>
                <a:gd name="connsiteY28" fmla="*/ 100313 h 289367"/>
                <a:gd name="connsiteX29" fmla="*/ 1018573 w 3321935"/>
                <a:gd name="connsiteY29" fmla="*/ 92597 h 289367"/>
                <a:gd name="connsiteX30" fmla="*/ 906684 w 3321935"/>
                <a:gd name="connsiteY30" fmla="*/ 77164 h 289367"/>
                <a:gd name="connsiteX31" fmla="*/ 802512 w 3321935"/>
                <a:gd name="connsiteY31" fmla="*/ 65589 h 289367"/>
                <a:gd name="connsiteX32" fmla="*/ 598026 w 3321935"/>
                <a:gd name="connsiteY32" fmla="*/ 46298 h 289367"/>
                <a:gd name="connsiteX33" fmla="*/ 493854 w 3321935"/>
                <a:gd name="connsiteY33" fmla="*/ 34724 h 289367"/>
                <a:gd name="connsiteX34" fmla="*/ 297084 w 3321935"/>
                <a:gd name="connsiteY34" fmla="*/ 23149 h 289367"/>
                <a:gd name="connsiteX35" fmla="*/ 0 w 3321935"/>
                <a:gd name="connsiteY35" fmla="*/ 0 h 28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21935" h="289367">
                  <a:moveTo>
                    <a:pt x="3321935" y="289367"/>
                  </a:moveTo>
                  <a:lnTo>
                    <a:pt x="3132881" y="289367"/>
                  </a:lnTo>
                  <a:lnTo>
                    <a:pt x="3132881" y="281650"/>
                  </a:lnTo>
                  <a:lnTo>
                    <a:pt x="3028709" y="281650"/>
                  </a:lnTo>
                  <a:lnTo>
                    <a:pt x="3001702" y="281650"/>
                  </a:lnTo>
                  <a:lnTo>
                    <a:pt x="3001702" y="281650"/>
                  </a:lnTo>
                  <a:lnTo>
                    <a:pt x="2928395" y="258501"/>
                  </a:lnTo>
                  <a:lnTo>
                    <a:pt x="2912962" y="258501"/>
                  </a:lnTo>
                  <a:lnTo>
                    <a:pt x="2851231" y="258501"/>
                  </a:lnTo>
                  <a:lnTo>
                    <a:pt x="2812648" y="243068"/>
                  </a:lnTo>
                  <a:lnTo>
                    <a:pt x="2677610" y="235351"/>
                  </a:lnTo>
                  <a:lnTo>
                    <a:pt x="2550289" y="216060"/>
                  </a:lnTo>
                  <a:lnTo>
                    <a:pt x="2500132" y="216060"/>
                  </a:lnTo>
                  <a:lnTo>
                    <a:pt x="2388243" y="223777"/>
                  </a:lnTo>
                  <a:lnTo>
                    <a:pt x="2376669" y="219919"/>
                  </a:lnTo>
                  <a:lnTo>
                    <a:pt x="2314937" y="196769"/>
                  </a:lnTo>
                  <a:lnTo>
                    <a:pt x="2245489" y="196769"/>
                  </a:lnTo>
                  <a:lnTo>
                    <a:pt x="2187616" y="189053"/>
                  </a:lnTo>
                  <a:lnTo>
                    <a:pt x="2137459" y="189053"/>
                  </a:lnTo>
                  <a:lnTo>
                    <a:pt x="2110451" y="181336"/>
                  </a:lnTo>
                  <a:lnTo>
                    <a:pt x="1944547" y="181336"/>
                  </a:lnTo>
                  <a:lnTo>
                    <a:pt x="1913681" y="173620"/>
                  </a:lnTo>
                  <a:lnTo>
                    <a:pt x="1859666" y="169762"/>
                  </a:lnTo>
                  <a:lnTo>
                    <a:pt x="1686046" y="146612"/>
                  </a:lnTo>
                  <a:lnTo>
                    <a:pt x="1554866" y="131179"/>
                  </a:lnTo>
                  <a:lnTo>
                    <a:pt x="1423686" y="131179"/>
                  </a:lnTo>
                  <a:lnTo>
                    <a:pt x="1265499" y="100313"/>
                  </a:lnTo>
                  <a:lnTo>
                    <a:pt x="1207626" y="100313"/>
                  </a:lnTo>
                  <a:lnTo>
                    <a:pt x="1153610" y="100313"/>
                  </a:lnTo>
                  <a:lnTo>
                    <a:pt x="1018573" y="92597"/>
                  </a:lnTo>
                  <a:lnTo>
                    <a:pt x="906684" y="77164"/>
                  </a:lnTo>
                  <a:lnTo>
                    <a:pt x="802512" y="65589"/>
                  </a:lnTo>
                  <a:lnTo>
                    <a:pt x="598026" y="46298"/>
                  </a:lnTo>
                  <a:lnTo>
                    <a:pt x="493854" y="34724"/>
                  </a:lnTo>
                  <a:lnTo>
                    <a:pt x="297084" y="23149"/>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71" name="Forme libre 70"/>
            <p:cNvSpPr/>
            <p:nvPr/>
          </p:nvSpPr>
          <p:spPr>
            <a:xfrm>
              <a:off x="5424668" y="2009983"/>
              <a:ext cx="3287210" cy="320232"/>
            </a:xfrm>
            <a:custGeom>
              <a:avLst/>
              <a:gdLst>
                <a:gd name="connsiteX0" fmla="*/ 3252486 w 3252486"/>
                <a:gd name="connsiteY0" fmla="*/ 312516 h 320232"/>
                <a:gd name="connsiteX1" fmla="*/ 3009418 w 3252486"/>
                <a:gd name="connsiteY1" fmla="*/ 320232 h 320232"/>
                <a:gd name="connsiteX2" fmla="*/ 2727767 w 3252486"/>
                <a:gd name="connsiteY2" fmla="*/ 304800 h 320232"/>
                <a:gd name="connsiteX3" fmla="*/ 2561864 w 3252486"/>
                <a:gd name="connsiteY3" fmla="*/ 297083 h 320232"/>
                <a:gd name="connsiteX4" fmla="*/ 2357378 w 3252486"/>
                <a:gd name="connsiteY4" fmla="*/ 277792 h 320232"/>
                <a:gd name="connsiteX5" fmla="*/ 2291788 w 3252486"/>
                <a:gd name="connsiteY5" fmla="*/ 277792 h 320232"/>
                <a:gd name="connsiteX6" fmla="*/ 2187616 w 3252486"/>
                <a:gd name="connsiteY6" fmla="*/ 273934 h 320232"/>
                <a:gd name="connsiteX7" fmla="*/ 2122026 w 3252486"/>
                <a:gd name="connsiteY7" fmla="*/ 258501 h 320232"/>
                <a:gd name="connsiteX8" fmla="*/ 1940689 w 3252486"/>
                <a:gd name="connsiteY8" fmla="*/ 235351 h 320232"/>
                <a:gd name="connsiteX9" fmla="*/ 1797935 w 3252486"/>
                <a:gd name="connsiteY9" fmla="*/ 208344 h 320232"/>
                <a:gd name="connsiteX10" fmla="*/ 1543292 w 3252486"/>
                <a:gd name="connsiteY10" fmla="*/ 196769 h 320232"/>
                <a:gd name="connsiteX11" fmla="*/ 1350380 w 3252486"/>
                <a:gd name="connsiteY11" fmla="*/ 185194 h 320232"/>
                <a:gd name="connsiteX12" fmla="*/ 1072588 w 3252486"/>
                <a:gd name="connsiteY12" fmla="*/ 138896 h 320232"/>
                <a:gd name="connsiteX13" fmla="*/ 775504 w 3252486"/>
                <a:gd name="connsiteY13" fmla="*/ 104172 h 320232"/>
                <a:gd name="connsiteX14" fmla="*/ 489995 w 3252486"/>
                <a:gd name="connsiteY14" fmla="*/ 57873 h 320232"/>
                <a:gd name="connsiteX15" fmla="*/ 0 w 3252486"/>
                <a:gd name="connsiteY15" fmla="*/ 0 h 32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2486" h="320232">
                  <a:moveTo>
                    <a:pt x="3252486" y="312516"/>
                  </a:moveTo>
                  <a:lnTo>
                    <a:pt x="3009418" y="320232"/>
                  </a:lnTo>
                  <a:lnTo>
                    <a:pt x="2727767" y="304800"/>
                  </a:lnTo>
                  <a:lnTo>
                    <a:pt x="2561864" y="297083"/>
                  </a:lnTo>
                  <a:lnTo>
                    <a:pt x="2357378" y="277792"/>
                  </a:lnTo>
                  <a:lnTo>
                    <a:pt x="2291788" y="277792"/>
                  </a:lnTo>
                  <a:lnTo>
                    <a:pt x="2187616" y="273934"/>
                  </a:lnTo>
                  <a:lnTo>
                    <a:pt x="2122026" y="258501"/>
                  </a:lnTo>
                  <a:lnTo>
                    <a:pt x="1940689" y="235351"/>
                  </a:lnTo>
                  <a:lnTo>
                    <a:pt x="1797935" y="208344"/>
                  </a:lnTo>
                  <a:lnTo>
                    <a:pt x="1543292" y="196769"/>
                  </a:lnTo>
                  <a:lnTo>
                    <a:pt x="1350380" y="185194"/>
                  </a:lnTo>
                  <a:lnTo>
                    <a:pt x="1072588" y="138896"/>
                  </a:lnTo>
                  <a:lnTo>
                    <a:pt x="775504" y="104172"/>
                  </a:lnTo>
                  <a:lnTo>
                    <a:pt x="489995" y="57873"/>
                  </a:lnTo>
                  <a:lnTo>
                    <a:pt x="0" y="0"/>
                  </a:lnTo>
                </a:path>
              </a:pathLst>
            </a:custGeom>
            <a:noFill/>
            <a:ln w="28575">
              <a:solidFill>
                <a:schemeClr val="accent5"/>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cxnSp>
        <p:nvCxnSpPr>
          <p:cNvPr id="73" name="Connecteur droit 72"/>
          <p:cNvCxnSpPr/>
          <p:nvPr/>
        </p:nvCxnSpPr>
        <p:spPr>
          <a:xfrm>
            <a:off x="5263665" y="3614894"/>
            <a:ext cx="227809" cy="0"/>
          </a:xfrm>
          <a:prstGeom prst="line">
            <a:avLst/>
          </a:prstGeom>
          <a:noFill/>
          <a:ln w="28575">
            <a:solidFill>
              <a:schemeClr val="accent2"/>
            </a:solidFill>
          </a:ln>
        </p:spPr>
        <p:style>
          <a:lnRef idx="1">
            <a:schemeClr val="accent1"/>
          </a:lnRef>
          <a:fillRef idx="3">
            <a:schemeClr val="accent1"/>
          </a:fillRef>
          <a:effectRef idx="2">
            <a:schemeClr val="accent1"/>
          </a:effectRef>
          <a:fontRef idx="minor">
            <a:schemeClr val="lt1"/>
          </a:fontRef>
        </p:style>
      </p:cxnSp>
      <p:cxnSp>
        <p:nvCxnSpPr>
          <p:cNvPr id="77" name="Connecteur droit 76"/>
          <p:cNvCxnSpPr/>
          <p:nvPr/>
        </p:nvCxnSpPr>
        <p:spPr>
          <a:xfrm>
            <a:off x="5263665" y="3765956"/>
            <a:ext cx="227809" cy="0"/>
          </a:xfrm>
          <a:prstGeom prst="line">
            <a:avLst/>
          </a:prstGeom>
          <a:noFill/>
          <a:ln w="28575">
            <a:solidFill>
              <a:schemeClr val="accent5"/>
            </a:solidFill>
          </a:ln>
        </p:spPr>
        <p:style>
          <a:lnRef idx="1">
            <a:schemeClr val="accent1"/>
          </a:lnRef>
          <a:fillRef idx="3">
            <a:schemeClr val="accent1"/>
          </a:fillRef>
          <a:effectRef idx="2">
            <a:schemeClr val="accent1"/>
          </a:effectRef>
          <a:fontRef idx="minor">
            <a:schemeClr val="lt1"/>
          </a:fontRef>
        </p:style>
      </p:cxnSp>
      <p:sp>
        <p:nvSpPr>
          <p:cNvPr id="78" name="Text Box 79"/>
          <p:cNvSpPr txBox="1">
            <a:spLocks noChangeArrowheads="1"/>
          </p:cNvSpPr>
          <p:nvPr/>
        </p:nvSpPr>
        <p:spPr bwMode="gray">
          <a:xfrm rot="16200000">
            <a:off x="3815985" y="2785284"/>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err="1">
                <a:solidFill>
                  <a:prstClr val="black">
                    <a:lumMod val="65000"/>
                    <a:lumOff val="35000"/>
                  </a:prstClr>
                </a:solidFill>
                <a:latin typeface="Arial" panose="020B0604020202020204" pitchFamily="34" charset="0"/>
                <a:cs typeface="Arial" panose="020B0604020202020204" pitchFamily="34" charset="0"/>
              </a:rPr>
              <a:t>Survie</a:t>
            </a:r>
            <a:r>
              <a:rPr lang="en-GB" sz="1000" dirty="0">
                <a:solidFill>
                  <a:prstClr val="black">
                    <a:lumMod val="65000"/>
                    <a:lumOff val="35000"/>
                  </a:prstClr>
                </a:solidFill>
                <a:latin typeface="Arial" panose="020B0604020202020204" pitchFamily="34" charset="0"/>
                <a:cs typeface="Arial" panose="020B0604020202020204" pitchFamily="34" charset="0"/>
              </a:rPr>
              <a:t> sans </a:t>
            </a:r>
            <a:r>
              <a:rPr lang="en-GB" sz="1000" dirty="0" err="1">
                <a:solidFill>
                  <a:prstClr val="black">
                    <a:lumMod val="65000"/>
                    <a:lumOff val="35000"/>
                  </a:prstClr>
                </a:solidFill>
                <a:latin typeface="Arial" panose="020B0604020202020204" pitchFamily="34" charset="0"/>
                <a:cs typeface="Arial" panose="020B0604020202020204" pitchFamily="34" charset="0"/>
              </a:rPr>
              <a:t>maladie</a:t>
            </a:r>
            <a:r>
              <a:rPr lang="en-GB" sz="1000" dirty="0">
                <a:solidFill>
                  <a:prstClr val="black">
                    <a:lumMod val="65000"/>
                    <a:lumOff val="35000"/>
                  </a:prstClr>
                </a:solidFill>
                <a:latin typeface="Arial" panose="020B0604020202020204" pitchFamily="34" charset="0"/>
                <a:cs typeface="Arial" panose="020B0604020202020204" pitchFamily="34" charset="0"/>
              </a:rPr>
              <a:t> %</a:t>
            </a:r>
          </a:p>
        </p:txBody>
      </p:sp>
      <p:sp>
        <p:nvSpPr>
          <p:cNvPr id="79" name="Text Box 79"/>
          <p:cNvSpPr txBox="1">
            <a:spLocks noChangeArrowheads="1"/>
          </p:cNvSpPr>
          <p:nvPr/>
        </p:nvSpPr>
        <p:spPr bwMode="gray">
          <a:xfrm>
            <a:off x="5491473" y="3473699"/>
            <a:ext cx="90188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T-12 mois</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T- 6 mois</a:t>
            </a:r>
          </a:p>
        </p:txBody>
      </p:sp>
      <p:sp>
        <p:nvSpPr>
          <p:cNvPr id="80" name="Text Box 79"/>
          <p:cNvSpPr txBox="1">
            <a:spLocks noChangeArrowheads="1"/>
          </p:cNvSpPr>
          <p:nvPr/>
        </p:nvSpPr>
        <p:spPr bwMode="gray">
          <a:xfrm>
            <a:off x="5194906" y="2056139"/>
            <a:ext cx="2607226"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400" b="1" u="sng">
                <a:solidFill>
                  <a:prstClr val="black">
                    <a:lumMod val="65000"/>
                    <a:lumOff val="35000"/>
                  </a:prstClr>
                </a:solidFill>
                <a:latin typeface="Arial" panose="020B0604020202020204" pitchFamily="34" charset="0"/>
                <a:cs typeface="Arial" panose="020B0604020202020204" pitchFamily="34" charset="0"/>
              </a:rPr>
              <a:t>HR: 1,28 (95% CI: 1,05-1,56</a:t>
            </a:r>
            <a:r>
              <a:rPr lang="en-GB" sz="1050" b="1">
                <a:solidFill>
                  <a:prstClr val="black">
                    <a:lumMod val="65000"/>
                    <a:lumOff val="35000"/>
                  </a:prstClr>
                </a:solidFill>
                <a:latin typeface="Arial" panose="020B0604020202020204" pitchFamily="34" charset="0"/>
                <a:cs typeface="Arial" panose="020B0604020202020204" pitchFamily="34" charset="0"/>
              </a:rPr>
              <a:t>)</a:t>
            </a:r>
          </a:p>
        </p:txBody>
      </p:sp>
      <p:sp>
        <p:nvSpPr>
          <p:cNvPr id="81" name="Text Box 79"/>
          <p:cNvSpPr txBox="1">
            <a:spLocks noChangeArrowheads="1"/>
          </p:cNvSpPr>
          <p:nvPr/>
        </p:nvSpPr>
        <p:spPr bwMode="gray">
          <a:xfrm>
            <a:off x="5475510" y="2552209"/>
            <a:ext cx="3184306" cy="76219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lnSpc>
                <a:spcPts val="1800"/>
              </a:lnSpc>
              <a:spcAft>
                <a:spcPct val="0"/>
              </a:spcAft>
            </a:pPr>
            <a:r>
              <a:rPr lang="en-GB" sz="1200" b="1" dirty="0">
                <a:solidFill>
                  <a:srgbClr val="1F497D"/>
                </a:solidFill>
                <a:latin typeface="Arial" panose="020B0604020202020204" pitchFamily="34" charset="0"/>
                <a:cs typeface="Arial" panose="020B0604020202020204" pitchFamily="34" charset="0"/>
              </a:rPr>
              <a:t>42,5 </a:t>
            </a:r>
            <a:r>
              <a:rPr lang="en-GB" sz="1200" b="1" dirty="0" err="1">
                <a:solidFill>
                  <a:srgbClr val="1F497D"/>
                </a:solidFill>
                <a:latin typeface="Arial" panose="020B0604020202020204" pitchFamily="34" charset="0"/>
                <a:cs typeface="Arial" panose="020B0604020202020204" pitchFamily="34" charset="0"/>
              </a:rPr>
              <a:t>mois</a:t>
            </a:r>
            <a:r>
              <a:rPr lang="en-GB" sz="1200" b="1" dirty="0">
                <a:solidFill>
                  <a:srgbClr val="1F497D"/>
                </a:solidFill>
                <a:latin typeface="Arial" panose="020B0604020202020204" pitchFamily="34" charset="0"/>
                <a:cs typeface="Arial" panose="020B0604020202020204" pitchFamily="34" charset="0"/>
              </a:rPr>
              <a:t> de </a:t>
            </a:r>
            <a:r>
              <a:rPr lang="en-GB" sz="1200" b="1" dirty="0" err="1">
                <a:solidFill>
                  <a:srgbClr val="1F497D"/>
                </a:solidFill>
                <a:latin typeface="Arial" panose="020B0604020202020204" pitchFamily="34" charset="0"/>
                <a:cs typeface="Arial" panose="020B0604020202020204" pitchFamily="34" charset="0"/>
              </a:rPr>
              <a:t>suivi</a:t>
            </a:r>
            <a:r>
              <a:rPr lang="en-GB" sz="1200" b="1" dirty="0">
                <a:solidFill>
                  <a:srgbClr val="1F497D"/>
                </a:solidFill>
                <a:latin typeface="Arial" panose="020B0604020202020204" pitchFamily="34" charset="0"/>
                <a:cs typeface="Arial" panose="020B0604020202020204" pitchFamily="34" charset="0"/>
              </a:rPr>
              <a:t> </a:t>
            </a:r>
          </a:p>
          <a:p>
            <a:pPr eaLnBrk="1" fontAlgn="base" hangingPunct="1">
              <a:lnSpc>
                <a:spcPts val="1800"/>
              </a:lnSpc>
              <a:spcAft>
                <a:spcPct val="0"/>
              </a:spcAft>
            </a:pPr>
            <a:r>
              <a:rPr lang="en-GB" sz="1200" b="1" dirty="0">
                <a:solidFill>
                  <a:srgbClr val="1F497D"/>
                </a:solidFill>
                <a:latin typeface="Arial" panose="020B0604020202020204" pitchFamily="34" charset="0"/>
                <a:cs typeface="Arial" panose="020B0604020202020204" pitchFamily="34" charset="0"/>
              </a:rPr>
              <a:t>IC95% du hazard ratio </a:t>
            </a:r>
            <a:r>
              <a:rPr lang="en-GB" sz="1200" b="1" dirty="0" err="1">
                <a:solidFill>
                  <a:srgbClr val="1F497D"/>
                </a:solidFill>
                <a:latin typeface="Arial" panose="020B0604020202020204" pitchFamily="34" charset="0"/>
                <a:cs typeface="Arial" panose="020B0604020202020204" pitchFamily="34" charset="0"/>
              </a:rPr>
              <a:t>inclut</a:t>
            </a:r>
            <a:r>
              <a:rPr lang="en-GB" sz="1200" b="1" dirty="0">
                <a:solidFill>
                  <a:srgbClr val="1F497D"/>
                </a:solidFill>
                <a:latin typeface="Arial" panose="020B0604020202020204" pitchFamily="34" charset="0"/>
                <a:cs typeface="Arial" panose="020B0604020202020204" pitchFamily="34" charset="0"/>
              </a:rPr>
              <a:t> 1,15</a:t>
            </a:r>
          </a:p>
          <a:p>
            <a:pPr eaLnBrk="1" fontAlgn="base" hangingPunct="1">
              <a:lnSpc>
                <a:spcPts val="1800"/>
              </a:lnSpc>
              <a:spcAft>
                <a:spcPct val="0"/>
              </a:spcAft>
            </a:pPr>
            <a:r>
              <a:rPr lang="en-GB" sz="1200" b="1" dirty="0">
                <a:solidFill>
                  <a:srgbClr val="1F497D"/>
                </a:solidFill>
                <a:latin typeface="Arial" panose="020B0604020202020204" pitchFamily="34" charset="0"/>
                <a:cs typeface="Arial" panose="020B0604020202020204" pitchFamily="34" charset="0"/>
              </a:rPr>
              <a:t>La non-</a:t>
            </a:r>
            <a:r>
              <a:rPr lang="en-GB" sz="1200" b="1" dirty="0" err="1">
                <a:solidFill>
                  <a:srgbClr val="1F497D"/>
                </a:solidFill>
                <a:latin typeface="Arial" panose="020B0604020202020204" pitchFamily="34" charset="0"/>
                <a:cs typeface="Arial" panose="020B0604020202020204" pitchFamily="34" charset="0"/>
              </a:rPr>
              <a:t>infériorité</a:t>
            </a:r>
            <a:r>
              <a:rPr lang="en-GB" sz="1200" b="1" dirty="0">
                <a:solidFill>
                  <a:srgbClr val="1F497D"/>
                </a:solidFill>
                <a:latin typeface="Arial" panose="020B0604020202020204" pitchFamily="34" charset="0"/>
                <a:cs typeface="Arial" panose="020B0604020202020204" pitchFamily="34" charset="0"/>
              </a:rPr>
              <a:t> </a:t>
            </a:r>
            <a:r>
              <a:rPr lang="en-GB" sz="1200" b="1" dirty="0" err="1">
                <a:solidFill>
                  <a:srgbClr val="1F497D"/>
                </a:solidFill>
                <a:latin typeface="Arial" panose="020B0604020202020204" pitchFamily="34" charset="0"/>
                <a:cs typeface="Arial" panose="020B0604020202020204" pitchFamily="34" charset="0"/>
              </a:rPr>
              <a:t>est</a:t>
            </a:r>
            <a:r>
              <a:rPr lang="en-GB" sz="1200" b="1" dirty="0">
                <a:solidFill>
                  <a:srgbClr val="1F497D"/>
                </a:solidFill>
                <a:latin typeface="Arial" panose="020B0604020202020204" pitchFamily="34" charset="0"/>
                <a:cs typeface="Arial" panose="020B0604020202020204" pitchFamily="34" charset="0"/>
              </a:rPr>
              <a:t> non </a:t>
            </a:r>
            <a:r>
              <a:rPr lang="en-GB" sz="1200" b="1" dirty="0" err="1">
                <a:solidFill>
                  <a:srgbClr val="1F497D"/>
                </a:solidFill>
                <a:latin typeface="Arial" panose="020B0604020202020204" pitchFamily="34" charset="0"/>
                <a:cs typeface="Arial" panose="020B0604020202020204" pitchFamily="34" charset="0"/>
              </a:rPr>
              <a:t>démontrée</a:t>
            </a:r>
            <a:endParaRPr lang="en-GB" sz="1200" b="1" dirty="0">
              <a:solidFill>
                <a:srgbClr val="1F497D"/>
              </a:solidFill>
              <a:latin typeface="Arial" panose="020B0604020202020204" pitchFamily="34" charset="0"/>
              <a:cs typeface="Arial" panose="020B0604020202020204" pitchFamily="34" charset="0"/>
            </a:endParaRPr>
          </a:p>
        </p:txBody>
      </p:sp>
      <p:sp>
        <p:nvSpPr>
          <p:cNvPr id="82" name="Text Box 79"/>
          <p:cNvSpPr txBox="1">
            <a:spLocks noChangeArrowheads="1"/>
          </p:cNvSpPr>
          <p:nvPr/>
        </p:nvSpPr>
        <p:spPr bwMode="gray">
          <a:xfrm>
            <a:off x="4810788"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1690</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1690</a:t>
            </a:r>
          </a:p>
        </p:txBody>
      </p:sp>
      <p:sp>
        <p:nvSpPr>
          <p:cNvPr id="85" name="Text Box 79"/>
          <p:cNvSpPr txBox="1">
            <a:spLocks noChangeArrowheads="1"/>
          </p:cNvSpPr>
          <p:nvPr/>
        </p:nvSpPr>
        <p:spPr bwMode="gray">
          <a:xfrm>
            <a:off x="5511801"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1613</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1586</a:t>
            </a:r>
          </a:p>
        </p:txBody>
      </p:sp>
      <p:sp>
        <p:nvSpPr>
          <p:cNvPr id="86" name="Text Box 79"/>
          <p:cNvSpPr txBox="1">
            <a:spLocks noChangeArrowheads="1"/>
          </p:cNvSpPr>
          <p:nvPr/>
        </p:nvSpPr>
        <p:spPr bwMode="gray">
          <a:xfrm>
            <a:off x="6241697"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1390</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1353</a:t>
            </a:r>
          </a:p>
        </p:txBody>
      </p:sp>
      <p:sp>
        <p:nvSpPr>
          <p:cNvPr id="87" name="Text Box 79"/>
          <p:cNvSpPr txBox="1">
            <a:spLocks noChangeArrowheads="1"/>
          </p:cNvSpPr>
          <p:nvPr/>
        </p:nvSpPr>
        <p:spPr bwMode="gray">
          <a:xfrm>
            <a:off x="7014597"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980</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939</a:t>
            </a:r>
          </a:p>
        </p:txBody>
      </p:sp>
      <p:sp>
        <p:nvSpPr>
          <p:cNvPr id="88" name="Text Box 79"/>
          <p:cNvSpPr txBox="1">
            <a:spLocks noChangeArrowheads="1"/>
          </p:cNvSpPr>
          <p:nvPr/>
        </p:nvSpPr>
        <p:spPr bwMode="gray">
          <a:xfrm>
            <a:off x="7699132"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544</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526</a:t>
            </a:r>
          </a:p>
        </p:txBody>
      </p:sp>
      <p:sp>
        <p:nvSpPr>
          <p:cNvPr id="89" name="Text Box 79"/>
          <p:cNvSpPr txBox="1">
            <a:spLocks noChangeArrowheads="1"/>
          </p:cNvSpPr>
          <p:nvPr/>
        </p:nvSpPr>
        <p:spPr bwMode="gray">
          <a:xfrm>
            <a:off x="8402994" y="4252464"/>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1000" b="1">
                <a:solidFill>
                  <a:srgbClr val="CC3300"/>
                </a:solidFill>
                <a:latin typeface="Arial" panose="020B0604020202020204" pitchFamily="34" charset="0"/>
                <a:cs typeface="Arial" panose="020B0604020202020204" pitchFamily="34" charset="0"/>
              </a:rPr>
              <a:t>18</a:t>
            </a:r>
          </a:p>
          <a:p>
            <a:pPr algn="ctr" eaLnBrk="1" fontAlgn="base" hangingPunct="1">
              <a:lnSpc>
                <a:spcPts val="1300"/>
              </a:lnSpc>
              <a:spcAft>
                <a:spcPct val="0"/>
              </a:spcAft>
            </a:pPr>
            <a:r>
              <a:rPr lang="en-GB" sz="1000" b="1">
                <a:solidFill>
                  <a:srgbClr val="31859B">
                    <a:lumMod val="75000"/>
                  </a:srgbClr>
                </a:solidFill>
                <a:latin typeface="Arial" panose="020B0604020202020204" pitchFamily="34" charset="0"/>
                <a:cs typeface="Arial" panose="020B0604020202020204" pitchFamily="34" charset="0"/>
              </a:rPr>
              <a:t>23</a:t>
            </a:r>
          </a:p>
        </p:txBody>
      </p:sp>
      <p:sp>
        <p:nvSpPr>
          <p:cNvPr id="91" name="Text Box 79"/>
          <p:cNvSpPr txBox="1">
            <a:spLocks noChangeArrowheads="1"/>
          </p:cNvSpPr>
          <p:nvPr/>
        </p:nvSpPr>
        <p:spPr bwMode="gray">
          <a:xfrm>
            <a:off x="4520798" y="4097204"/>
            <a:ext cx="803635" cy="21544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800">
                <a:solidFill>
                  <a:prstClr val="black">
                    <a:lumMod val="65000"/>
                    <a:lumOff val="35000"/>
                  </a:prstClr>
                </a:solidFill>
                <a:latin typeface="Arial" panose="020B0604020202020204" pitchFamily="34" charset="0"/>
                <a:cs typeface="Arial" panose="020B0604020202020204" pitchFamily="34" charset="0"/>
              </a:rPr>
              <a:t>Trastuzumab</a:t>
            </a:r>
          </a:p>
        </p:txBody>
      </p:sp>
      <p:sp>
        <p:nvSpPr>
          <p:cNvPr id="2" name="ZoneTexte 1"/>
          <p:cNvSpPr txBox="1"/>
          <p:nvPr/>
        </p:nvSpPr>
        <p:spPr>
          <a:xfrm>
            <a:off x="7886405" y="3385428"/>
            <a:ext cx="652743" cy="369332"/>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wrap="none" rtlCol="0">
            <a:spAutoFit/>
          </a:bodyPr>
          <a:lstStyle/>
          <a:p>
            <a:r>
              <a:rPr lang="en-US">
                <a:solidFill>
                  <a:prstClr val="white"/>
                </a:solidFill>
              </a:rPr>
              <a:t>2012</a:t>
            </a:r>
          </a:p>
        </p:txBody>
      </p:sp>
    </p:spTree>
    <p:extLst>
      <p:ext uri="{BB962C8B-B14F-4D97-AF65-F5344CB8AC3E}">
        <p14:creationId xmlns:p14="http://schemas.microsoft.com/office/powerpoint/2010/main" val="292296270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168064" y="702457"/>
            <a:ext cx="8975936" cy="707886"/>
          </a:xfrm>
        </p:spPr>
        <p:txBody>
          <a:bodyPr/>
          <a:lstStyle/>
          <a:p>
            <a:r>
              <a:rPr lang="en-US" err="1"/>
              <a:t>Essai</a:t>
            </a:r>
            <a:r>
              <a:rPr lang="en-US"/>
              <a:t> PHARE </a:t>
            </a:r>
            <a:r>
              <a:rPr lang="en-US" sz="2000"/>
              <a:t>(6 </a:t>
            </a:r>
            <a:r>
              <a:rPr lang="en-US" sz="2000" err="1"/>
              <a:t>mois</a:t>
            </a:r>
            <a:r>
              <a:rPr lang="en-US" sz="2000"/>
              <a:t> </a:t>
            </a:r>
            <a:r>
              <a:rPr lang="en-US" sz="2000" i="1"/>
              <a:t>versus </a:t>
            </a:r>
            <a:r>
              <a:rPr lang="en-US" sz="2000"/>
              <a:t>12 </a:t>
            </a:r>
            <a:r>
              <a:rPr lang="en-US" sz="2000" err="1"/>
              <a:t>mois</a:t>
            </a:r>
            <a:r>
              <a:rPr lang="en-US" sz="2000"/>
              <a:t> </a:t>
            </a:r>
            <a:r>
              <a:rPr lang="en-US" sz="2000" err="1"/>
              <a:t>trastuzumab</a:t>
            </a:r>
            <a:r>
              <a:rPr lang="en-US" sz="2000"/>
              <a:t> adjuvant)</a:t>
            </a:r>
            <a:r>
              <a:rPr lang="en-US"/>
              <a:t> : </a:t>
            </a:r>
            <a:br>
              <a:rPr lang="en-US"/>
            </a:br>
            <a:r>
              <a:rPr lang="en-US"/>
              <a:t>résultats </a:t>
            </a:r>
            <a:r>
              <a:rPr lang="en-US" err="1"/>
              <a:t>finaux</a:t>
            </a:r>
            <a:r>
              <a:rPr lang="en-US"/>
              <a:t>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29</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ea typeface="+mn-ea"/>
                <a:cs typeface="Arial"/>
              </a:rPr>
              <a:t>Pivot X. et al., SABCS 2018, GS2-07</a:t>
            </a:r>
          </a:p>
        </p:txBody>
      </p:sp>
      <p:sp>
        <p:nvSpPr>
          <p:cNvPr id="7" name="ZoneTexte 6"/>
          <p:cNvSpPr txBox="1"/>
          <p:nvPr/>
        </p:nvSpPr>
        <p:spPr>
          <a:xfrm>
            <a:off x="4724568" y="1532863"/>
            <a:ext cx="3842719" cy="307777"/>
          </a:xfrm>
          <a:prstGeom prst="rect">
            <a:avLst/>
          </a:prstGeom>
          <a:noFill/>
        </p:spPr>
        <p:txBody>
          <a:bodyPr wrap="none" rtlCol="0">
            <a:spAutoFit/>
          </a:bodyPr>
          <a:lstStyle/>
          <a:p>
            <a:r>
              <a:rPr lang="en-US" sz="1400" b="1">
                <a:solidFill>
                  <a:srgbClr val="1F497D"/>
                </a:solidFill>
                <a:latin typeface="Arial" panose="020B0604020202020204" pitchFamily="34" charset="0"/>
                <a:cs typeface="Arial" panose="020B0604020202020204" pitchFamily="34" charset="0"/>
              </a:rPr>
              <a:t>55</a:t>
            </a:r>
            <a:r>
              <a:rPr lang="en-US" sz="1200" b="1">
                <a:solidFill>
                  <a:srgbClr val="1F497D"/>
                </a:solidFill>
                <a:latin typeface="Arial" panose="020B0604020202020204" pitchFamily="34" charset="0"/>
                <a:cs typeface="Arial" panose="020B0604020202020204" pitchFamily="34" charset="0"/>
              </a:rPr>
              <a:t>%</a:t>
            </a:r>
            <a:r>
              <a:rPr lang="en-US" sz="1400" b="1">
                <a:solidFill>
                  <a:srgbClr val="1F497D"/>
                </a:solidFill>
                <a:latin typeface="Arial" panose="020B0604020202020204" pitchFamily="34" charset="0"/>
                <a:cs typeface="Arial" panose="020B0604020202020204" pitchFamily="34" charset="0"/>
              </a:rPr>
              <a:t> N0, 58% RE+,  42</a:t>
            </a:r>
            <a:r>
              <a:rPr lang="en-US" sz="1200" b="1">
                <a:solidFill>
                  <a:srgbClr val="1F497D"/>
                </a:solidFill>
                <a:latin typeface="Arial" panose="020B0604020202020204" pitchFamily="34" charset="0"/>
                <a:cs typeface="Arial" panose="020B0604020202020204" pitchFamily="34" charset="0"/>
              </a:rPr>
              <a:t>%</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schéma</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séquentiel</a:t>
            </a:r>
            <a:endParaRPr lang="en-US" sz="1400" b="1">
              <a:solidFill>
                <a:srgbClr val="1F497D"/>
              </a:solidFill>
              <a:latin typeface="Arial" panose="020B0604020202020204" pitchFamily="34" charset="0"/>
              <a:cs typeface="Arial" panose="020B0604020202020204" pitchFamily="34" charset="0"/>
            </a:endParaRPr>
          </a:p>
        </p:txBody>
      </p:sp>
      <p:graphicFrame>
        <p:nvGraphicFramePr>
          <p:cNvPr id="11" name="Espace réservé du contenu 6"/>
          <p:cNvGraphicFramePr>
            <a:graphicFrameLocks noGrp="1"/>
          </p:cNvGraphicFramePr>
          <p:nvPr>
            <p:ph idx="4294967295"/>
            <p:extLst/>
          </p:nvPr>
        </p:nvGraphicFramePr>
        <p:xfrm>
          <a:off x="409241" y="1527995"/>
          <a:ext cx="4050465" cy="3271545"/>
        </p:xfrm>
        <a:graphic>
          <a:graphicData uri="http://schemas.openxmlformats.org/drawingml/2006/table">
            <a:tbl>
              <a:tblPr firstRow="1" bandRow="1">
                <a:tableStyleId>{5C22544A-7EE6-4342-B048-85BDC9FD1C3A}</a:tableStyleId>
              </a:tblPr>
              <a:tblGrid>
                <a:gridCol w="2053222">
                  <a:extLst>
                    <a:ext uri="{9D8B030D-6E8A-4147-A177-3AD203B41FA5}">
                      <a16:colId xmlns:a16="http://schemas.microsoft.com/office/drawing/2014/main" val="20000"/>
                    </a:ext>
                  </a:extLst>
                </a:gridCol>
                <a:gridCol w="962527">
                  <a:extLst>
                    <a:ext uri="{9D8B030D-6E8A-4147-A177-3AD203B41FA5}">
                      <a16:colId xmlns:a16="http://schemas.microsoft.com/office/drawing/2014/main" val="20001"/>
                    </a:ext>
                  </a:extLst>
                </a:gridCol>
                <a:gridCol w="1034716">
                  <a:extLst>
                    <a:ext uri="{9D8B030D-6E8A-4147-A177-3AD203B41FA5}">
                      <a16:colId xmlns:a16="http://schemas.microsoft.com/office/drawing/2014/main" val="20002"/>
                    </a:ext>
                  </a:extLst>
                </a:gridCol>
              </a:tblGrid>
              <a:tr h="345465">
                <a:tc>
                  <a:txBody>
                    <a:bodyPr/>
                    <a:lstStyle/>
                    <a:p>
                      <a:r>
                        <a:rPr lang="en-US" sz="1100" b="0" err="1">
                          <a:latin typeface="Arial" panose="020B0604020202020204" pitchFamily="34" charset="0"/>
                          <a:cs typeface="Arial" panose="020B0604020202020204" pitchFamily="34" charset="0"/>
                        </a:rPr>
                        <a:t>Caractéristiques</a:t>
                      </a:r>
                      <a:r>
                        <a:rPr lang="en-US" sz="1100" b="0" baseline="0">
                          <a:latin typeface="Arial" panose="020B0604020202020204" pitchFamily="34" charset="0"/>
                          <a:cs typeface="Arial" panose="020B0604020202020204" pitchFamily="34" charset="0"/>
                        </a:rPr>
                        <a:t> Patients</a:t>
                      </a:r>
                      <a:endParaRPr lang="en-US" sz="1100" b="0">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mois</a:t>
                      </a:r>
                      <a:endParaRPr kumimoji="0" lang="fr-FR"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1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 mois</a:t>
                      </a:r>
                      <a:endParaRPr kumimoji="0" lang="fr-FR"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1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7451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cap="none" normalizeH="0" baseline="0">
                          <a:ln>
                            <a:noFill/>
                          </a:ln>
                          <a:solidFill>
                            <a:schemeClr val="bg2"/>
                          </a:solidFill>
                          <a:effectLst/>
                          <a:latin typeface="Arial" panose="020B0604020202020204" pitchFamily="34" charset="0"/>
                          <a:ea typeface="ＭＳ Ｐゴシック" charset="-128"/>
                          <a:cs typeface="Arial" panose="020B0604020202020204" pitchFamily="34" charset="0"/>
                        </a:rPr>
                        <a:t>Age, median (range)</a:t>
                      </a:r>
                      <a:endParaRPr kumimoji="0" lang="fr-FR" sz="1200" b="0" i="0" u="none" strike="noStrike" cap="none" normalizeH="0" baseline="0">
                        <a:ln>
                          <a:noFill/>
                        </a:ln>
                        <a:solidFill>
                          <a:schemeClr val="bg2"/>
                        </a:solidFill>
                        <a:effectLst/>
                        <a:latin typeface="Arial" panose="020B0604020202020204" pitchFamily="34" charset="0"/>
                        <a:ea typeface="Times New Roman"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54 (21-86)</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55 (23-85)</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38873">
                <a:tc>
                  <a:txBody>
                    <a:bodyPr/>
                    <a:lstStyle/>
                    <a:p>
                      <a:r>
                        <a:rPr lang="en-US" sz="1200" err="1">
                          <a:solidFill>
                            <a:schemeClr val="bg2"/>
                          </a:solidFill>
                          <a:latin typeface="Arial" panose="020B0604020202020204" pitchFamily="34" charset="0"/>
                          <a:cs typeface="Arial" panose="020B0604020202020204" pitchFamily="34" charset="0"/>
                        </a:rPr>
                        <a:t>Tumeur</a:t>
                      </a:r>
                      <a:r>
                        <a:rPr lang="en-US" sz="1200">
                          <a:solidFill>
                            <a:schemeClr val="bg2"/>
                          </a:solidFill>
                          <a:latin typeface="Arial" panose="020B0604020202020204" pitchFamily="34" charset="0"/>
                          <a:cs typeface="Arial" panose="020B0604020202020204" pitchFamily="34" charset="0"/>
                        </a:rPr>
                        <a:t>: </a:t>
                      </a:r>
                      <a:r>
                        <a:rPr lang="en-US" sz="1200" baseline="0">
                          <a:solidFill>
                            <a:schemeClr val="bg2"/>
                          </a:solidFill>
                          <a:latin typeface="Arial" panose="020B0604020202020204" pitchFamily="34" charset="0"/>
                          <a:cs typeface="Arial" panose="020B0604020202020204" pitchFamily="34" charset="0"/>
                        </a:rPr>
                        <a:t> </a:t>
                      </a:r>
                      <a:r>
                        <a:rPr lang="en-US" sz="1200">
                          <a:solidFill>
                            <a:schemeClr val="bg2"/>
                          </a:solidFill>
                          <a:latin typeface="Arial" panose="020B0604020202020204" pitchFamily="34" charset="0"/>
                          <a:cs typeface="Arial" panose="020B0604020202020204" pitchFamily="34" charset="0"/>
                        </a:rPr>
                        <a:t>0 - 2 cm</a:t>
                      </a:r>
                    </a:p>
                    <a:p>
                      <a:pPr marL="0" indent="555625"/>
                      <a:r>
                        <a:rPr lang="fr-FR" sz="1200" kern="1200">
                          <a:solidFill>
                            <a:schemeClr val="bg2"/>
                          </a:solidFill>
                          <a:effectLst/>
                          <a:latin typeface="Arial" panose="020B0604020202020204" pitchFamily="34" charset="0"/>
                          <a:ea typeface="+mn-ea"/>
                          <a:cs typeface="Arial" panose="020B0604020202020204" pitchFamily="34" charset="0"/>
                        </a:rPr>
                        <a:t>≥</a:t>
                      </a:r>
                      <a:r>
                        <a:rPr lang="fr-FR" sz="1200">
                          <a:solidFill>
                            <a:schemeClr val="bg2"/>
                          </a:solidFill>
                          <a:effectLst/>
                          <a:latin typeface="Arial" panose="020B0604020202020204" pitchFamily="34" charset="0"/>
                          <a:cs typeface="Arial" panose="020B0604020202020204" pitchFamily="34" charset="0"/>
                        </a:rPr>
                        <a:t> </a:t>
                      </a:r>
                      <a:r>
                        <a:rPr lang="en-US" sz="1200">
                          <a:solidFill>
                            <a:schemeClr val="bg2"/>
                          </a:solidFill>
                          <a:latin typeface="Arial" panose="020B0604020202020204" pitchFamily="34" charset="0"/>
                          <a:cs typeface="Arial" panose="020B0604020202020204" pitchFamily="34" charset="0"/>
                        </a:rPr>
                        <a:t>2 - 5 cm</a:t>
                      </a:r>
                    </a:p>
                    <a:p>
                      <a:pPr marL="0" indent="555625"/>
                      <a:r>
                        <a:rPr lang="fr-FR" sz="1200" kern="1200">
                          <a:solidFill>
                            <a:schemeClr val="bg2"/>
                          </a:solidFill>
                          <a:effectLst/>
                          <a:latin typeface="Arial" panose="020B0604020202020204" pitchFamily="34" charset="0"/>
                          <a:ea typeface="+mn-ea"/>
                          <a:cs typeface="Arial" panose="020B0604020202020204" pitchFamily="34" charset="0"/>
                        </a:rPr>
                        <a:t>≥5</a:t>
                      </a:r>
                      <a:endParaRPr lang="en-US" sz="1200">
                        <a:solidFill>
                          <a:schemeClr val="bg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44.9</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44.4</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10.8</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42.5</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45.6</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11.9%</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38873">
                <a:tc>
                  <a:txBody>
                    <a:bodyPr/>
                    <a:lstStyle/>
                    <a:p>
                      <a:r>
                        <a:rPr lang="en-US" sz="1200">
                          <a:solidFill>
                            <a:schemeClr val="bg2"/>
                          </a:solidFill>
                          <a:latin typeface="Arial" panose="020B0604020202020204" pitchFamily="34" charset="0"/>
                          <a:cs typeface="Arial" panose="020B0604020202020204" pitchFamily="34" charset="0"/>
                        </a:rPr>
                        <a:t>ganglions</a:t>
                      </a:r>
                      <a:r>
                        <a:rPr lang="en-US" sz="1200" baseline="0">
                          <a:solidFill>
                            <a:schemeClr val="bg2"/>
                          </a:solidFill>
                          <a:latin typeface="Arial" panose="020B0604020202020204" pitchFamily="34" charset="0"/>
                          <a:cs typeface="Arial" panose="020B0604020202020204" pitchFamily="34" charset="0"/>
                        </a:rPr>
                        <a:t>   </a:t>
                      </a:r>
                      <a:r>
                        <a:rPr lang="en-US" sz="1200">
                          <a:solidFill>
                            <a:schemeClr val="bg2"/>
                          </a:solidFill>
                          <a:latin typeface="Arial" panose="020B0604020202020204" pitchFamily="34" charset="0"/>
                          <a:cs typeface="Arial" panose="020B0604020202020204" pitchFamily="34" charset="0"/>
                        </a:rPr>
                        <a:t>Negative</a:t>
                      </a:r>
                    </a:p>
                    <a:p>
                      <a:pPr marL="0" indent="617538"/>
                      <a:r>
                        <a:rPr lang="en-US" sz="1200">
                          <a:solidFill>
                            <a:schemeClr val="bg2"/>
                          </a:solidFill>
                          <a:latin typeface="Arial" panose="020B0604020202020204" pitchFamily="34" charset="0"/>
                          <a:cs typeface="Arial" panose="020B0604020202020204" pitchFamily="34" charset="0"/>
                        </a:rPr>
                        <a:t>    1 - 3 GG</a:t>
                      </a:r>
                    </a:p>
                    <a:p>
                      <a:pPr marL="0" indent="617538"/>
                      <a:r>
                        <a:rPr lang="en-US" sz="1200">
                          <a:solidFill>
                            <a:schemeClr val="bg2"/>
                          </a:solidFill>
                          <a:latin typeface="Arial" panose="020B0604020202020204" pitchFamily="34" charset="0"/>
                          <a:cs typeface="Arial" panose="020B0604020202020204" pitchFamily="34" charset="0"/>
                          <a:sym typeface="Symbol"/>
                        </a:rPr>
                        <a:t>     </a:t>
                      </a:r>
                      <a:r>
                        <a:rPr lang="en-US" sz="1200">
                          <a:solidFill>
                            <a:schemeClr val="bg2"/>
                          </a:solidFill>
                          <a:latin typeface="Arial" panose="020B0604020202020204" pitchFamily="34" charset="0"/>
                          <a:cs typeface="Arial" panose="020B0604020202020204" pitchFamily="34" charset="0"/>
                        </a:rPr>
                        <a:t>4 GG</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55.4</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30.0</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14.6</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54.7</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30.2</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15.1</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269746">
                <a:tc>
                  <a:txBody>
                    <a:bodyPr/>
                    <a:lstStyle/>
                    <a:p>
                      <a:r>
                        <a:rPr lang="en-US" sz="1200" err="1">
                          <a:solidFill>
                            <a:schemeClr val="bg2"/>
                          </a:solidFill>
                          <a:latin typeface="Arial" panose="020B0604020202020204" pitchFamily="34" charset="0"/>
                          <a:cs typeface="Arial" panose="020B0604020202020204" pitchFamily="34" charset="0"/>
                        </a:rPr>
                        <a:t>Récepteurs</a:t>
                      </a:r>
                      <a:r>
                        <a:rPr lang="en-US" sz="1200" baseline="0">
                          <a:solidFill>
                            <a:schemeClr val="bg2"/>
                          </a:solidFill>
                          <a:latin typeface="Arial" panose="020B0604020202020204" pitchFamily="34" charset="0"/>
                          <a:cs typeface="Arial" panose="020B0604020202020204" pitchFamily="34" charset="0"/>
                        </a:rPr>
                        <a:t> </a:t>
                      </a:r>
                      <a:r>
                        <a:rPr lang="en-US" sz="1200" baseline="0" err="1">
                          <a:solidFill>
                            <a:schemeClr val="bg2"/>
                          </a:solidFill>
                          <a:latin typeface="Arial" panose="020B0604020202020204" pitchFamily="34" charset="0"/>
                          <a:cs typeface="Arial" panose="020B0604020202020204" pitchFamily="34" charset="0"/>
                        </a:rPr>
                        <a:t>estrogènes</a:t>
                      </a:r>
                      <a:r>
                        <a:rPr lang="en-US" sz="1200" baseline="0">
                          <a:solidFill>
                            <a:schemeClr val="bg2"/>
                          </a:solidFill>
                          <a:latin typeface="Arial" panose="020B0604020202020204" pitchFamily="34" charset="0"/>
                          <a:cs typeface="Arial" panose="020B0604020202020204" pitchFamily="34" charset="0"/>
                        </a:rPr>
                        <a:t> +</a:t>
                      </a:r>
                      <a:endParaRPr lang="en-US" sz="1200">
                        <a:solidFill>
                          <a:schemeClr val="bg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57.7</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58.9</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9746">
                <a:tc>
                  <a:txBody>
                    <a:bodyPr/>
                    <a:lstStyle/>
                    <a:p>
                      <a:r>
                        <a:rPr lang="en-US" sz="1200" err="1">
                          <a:solidFill>
                            <a:schemeClr val="bg2"/>
                          </a:solidFill>
                          <a:latin typeface="Arial" panose="020B0604020202020204" pitchFamily="34" charset="0"/>
                          <a:cs typeface="Arial" panose="020B0604020202020204" pitchFamily="34" charset="0"/>
                        </a:rPr>
                        <a:t>Inflammatoire</a:t>
                      </a:r>
                      <a:endParaRPr lang="en-US" sz="1200">
                        <a:solidFill>
                          <a:schemeClr val="bg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3.5</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3.4</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638873">
                <a:tc>
                  <a:txBody>
                    <a:bodyPr/>
                    <a:lstStyle/>
                    <a:p>
                      <a:r>
                        <a:rPr lang="en-US" sz="1200">
                          <a:solidFill>
                            <a:schemeClr val="bg2"/>
                          </a:solidFill>
                          <a:latin typeface="Arial" panose="020B0604020202020204" pitchFamily="34" charset="0"/>
                          <a:cs typeface="Arial" panose="020B0604020202020204" pitchFamily="34" charset="0"/>
                        </a:rPr>
                        <a:t>SBR:		I</a:t>
                      </a:r>
                    </a:p>
                    <a:p>
                      <a:r>
                        <a:rPr lang="en-US" sz="1200">
                          <a:solidFill>
                            <a:schemeClr val="bg2"/>
                          </a:solidFill>
                          <a:latin typeface="Arial" panose="020B0604020202020204" pitchFamily="34" charset="0"/>
                          <a:cs typeface="Arial" panose="020B0604020202020204" pitchFamily="34" charset="0"/>
                        </a:rPr>
                        <a:t>		II</a:t>
                      </a:r>
                    </a:p>
                    <a:p>
                      <a:r>
                        <a:rPr lang="en-US" sz="1200">
                          <a:solidFill>
                            <a:schemeClr val="bg2"/>
                          </a:solidFill>
                          <a:latin typeface="Arial" panose="020B0604020202020204" pitchFamily="34" charset="0"/>
                          <a:cs typeface="Arial" panose="020B0604020202020204" pitchFamily="34" charset="0"/>
                        </a:rPr>
                        <a:t>		III</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3.1</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41.0</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55.9</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3.3</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40.9</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55.8</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graphicFrame>
        <p:nvGraphicFramePr>
          <p:cNvPr id="12" name="Espace réservé du contenu 6"/>
          <p:cNvGraphicFramePr>
            <a:graphicFrameLocks noGrp="1"/>
          </p:cNvGraphicFramePr>
          <p:nvPr>
            <p:ph idx="4294967295"/>
            <p:extLst/>
          </p:nvPr>
        </p:nvGraphicFramePr>
        <p:xfrm>
          <a:off x="4724568" y="1822736"/>
          <a:ext cx="4337054" cy="2965933"/>
        </p:xfrm>
        <a:graphic>
          <a:graphicData uri="http://schemas.openxmlformats.org/drawingml/2006/table">
            <a:tbl>
              <a:tblPr firstRow="1" bandRow="1">
                <a:tableStyleId>{5C22544A-7EE6-4342-B048-85BDC9FD1C3A}</a:tableStyleId>
              </a:tblPr>
              <a:tblGrid>
                <a:gridCol w="2415971">
                  <a:extLst>
                    <a:ext uri="{9D8B030D-6E8A-4147-A177-3AD203B41FA5}">
                      <a16:colId xmlns:a16="http://schemas.microsoft.com/office/drawing/2014/main" val="20000"/>
                    </a:ext>
                  </a:extLst>
                </a:gridCol>
                <a:gridCol w="894388">
                  <a:extLst>
                    <a:ext uri="{9D8B030D-6E8A-4147-A177-3AD203B41FA5}">
                      <a16:colId xmlns:a16="http://schemas.microsoft.com/office/drawing/2014/main" val="20001"/>
                    </a:ext>
                  </a:extLst>
                </a:gridCol>
                <a:gridCol w="1026695">
                  <a:extLst>
                    <a:ext uri="{9D8B030D-6E8A-4147-A177-3AD203B41FA5}">
                      <a16:colId xmlns:a16="http://schemas.microsoft.com/office/drawing/2014/main" val="20002"/>
                    </a:ext>
                  </a:extLst>
                </a:gridCol>
              </a:tblGrid>
              <a:tr h="364973">
                <a:tc>
                  <a:txBody>
                    <a:bodyPr/>
                    <a:lstStyle/>
                    <a:p>
                      <a:r>
                        <a:rPr lang="en-US" sz="1100" b="0" err="1">
                          <a:solidFill>
                            <a:schemeClr val="bg1"/>
                          </a:solidFill>
                          <a:latin typeface="Arial" panose="020B0604020202020204" pitchFamily="34" charset="0"/>
                          <a:cs typeface="Arial" panose="020B0604020202020204" pitchFamily="34" charset="0"/>
                        </a:rPr>
                        <a:t>Traitements</a:t>
                      </a:r>
                      <a:endParaRPr lang="en-US" sz="1100" b="0">
                        <a:solidFill>
                          <a:schemeClr val="bg1"/>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mois</a:t>
                      </a:r>
                      <a:endParaRPr kumimoji="0" lang="fr-FR"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1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 mois</a:t>
                      </a:r>
                      <a:endParaRPr kumimoji="0" lang="fr-FR"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1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lang="fr-FR" sz="1200" b="0" noProof="0">
                          <a:solidFill>
                            <a:schemeClr val="bg2"/>
                          </a:solidFill>
                          <a:latin typeface="Arial" panose="020B0604020202020204" pitchFamily="34" charset="0"/>
                          <a:cs typeface="Arial" panose="020B0604020202020204" pitchFamily="34" charset="0"/>
                        </a:rPr>
                        <a:t>Type de </a:t>
                      </a:r>
                      <a:r>
                        <a:rPr lang="fr-FR" sz="1200" b="0" noProof="0" err="1">
                          <a:solidFill>
                            <a:schemeClr val="bg2"/>
                          </a:solidFill>
                          <a:latin typeface="Arial" panose="020B0604020202020204" pitchFamily="34" charset="0"/>
                          <a:cs typeface="Arial" panose="020B0604020202020204" pitchFamily="34" charset="0"/>
                        </a:rPr>
                        <a:t>chemotherapy</a:t>
                      </a:r>
                      <a:r>
                        <a:rPr lang="fr-FR" sz="1200" b="0" noProof="0">
                          <a:solidFill>
                            <a:schemeClr val="bg2"/>
                          </a:solidFill>
                          <a:latin typeface="Arial" panose="020B0604020202020204" pitchFamily="34" charset="0"/>
                          <a:cs typeface="Arial" panose="020B0604020202020204" pitchFamily="34" charset="0"/>
                        </a:rPr>
                        <a:t> </a:t>
                      </a:r>
                    </a:p>
                    <a:p>
                      <a:pPr marL="0" indent="144463"/>
                      <a:r>
                        <a:rPr lang="fr-FR" sz="1200" b="0" noProof="0">
                          <a:solidFill>
                            <a:schemeClr val="bg2"/>
                          </a:solidFill>
                          <a:latin typeface="Arial" panose="020B0604020202020204" pitchFamily="34" charset="0"/>
                          <a:cs typeface="Arial" panose="020B0604020202020204" pitchFamily="34" charset="0"/>
                        </a:rPr>
                        <a:t>- Pas d’</a:t>
                      </a:r>
                      <a:r>
                        <a:rPr lang="fr-FR" sz="1200" b="0" noProof="0" err="1">
                          <a:solidFill>
                            <a:schemeClr val="bg2"/>
                          </a:solidFill>
                          <a:latin typeface="Arial" panose="020B0604020202020204" pitchFamily="34" charset="0"/>
                          <a:cs typeface="Arial" panose="020B0604020202020204" pitchFamily="34" charset="0"/>
                        </a:rPr>
                        <a:t>anthracyclines</a:t>
                      </a:r>
                      <a:endParaRPr lang="fr-FR" sz="1200" b="0" noProof="0">
                        <a:solidFill>
                          <a:schemeClr val="bg2"/>
                        </a:solidFill>
                        <a:latin typeface="Arial" panose="020B0604020202020204" pitchFamily="34" charset="0"/>
                        <a:cs typeface="Arial" panose="020B0604020202020204" pitchFamily="34" charset="0"/>
                      </a:endParaRPr>
                    </a:p>
                    <a:p>
                      <a:pPr marL="0" indent="144463"/>
                      <a:r>
                        <a:rPr lang="fr-FR" sz="1200" b="0" noProof="0">
                          <a:solidFill>
                            <a:schemeClr val="bg2"/>
                          </a:solidFill>
                          <a:latin typeface="Arial" panose="020B0604020202020204" pitchFamily="34" charset="0"/>
                          <a:cs typeface="Arial" panose="020B0604020202020204" pitchFamily="34" charset="0"/>
                        </a:rPr>
                        <a:t>- </a:t>
                      </a:r>
                      <a:r>
                        <a:rPr lang="fr-FR" sz="1200" b="0" noProof="0" err="1">
                          <a:solidFill>
                            <a:schemeClr val="bg2"/>
                          </a:solidFill>
                          <a:latin typeface="Arial" panose="020B0604020202020204" pitchFamily="34" charset="0"/>
                          <a:cs typeface="Arial" panose="020B0604020202020204" pitchFamily="34" charset="0"/>
                        </a:rPr>
                        <a:t>Anthracyclines</a:t>
                      </a:r>
                      <a:r>
                        <a:rPr lang="fr-FR" sz="1200" b="0" noProof="0">
                          <a:solidFill>
                            <a:schemeClr val="bg2"/>
                          </a:solidFill>
                          <a:latin typeface="Arial" panose="020B0604020202020204" pitchFamily="34" charset="0"/>
                          <a:cs typeface="Arial" panose="020B0604020202020204" pitchFamily="34" charset="0"/>
                        </a:rPr>
                        <a:t>, sans </a:t>
                      </a:r>
                      <a:r>
                        <a:rPr lang="fr-FR" sz="1200" b="0" noProof="0" err="1">
                          <a:solidFill>
                            <a:schemeClr val="bg2"/>
                          </a:solidFill>
                          <a:latin typeface="Arial" panose="020B0604020202020204" pitchFamily="34" charset="0"/>
                          <a:cs typeface="Arial" panose="020B0604020202020204" pitchFamily="34" charset="0"/>
                        </a:rPr>
                        <a:t>taxanes</a:t>
                      </a:r>
                      <a:endParaRPr lang="fr-FR" sz="1200" b="0" noProof="0">
                        <a:solidFill>
                          <a:schemeClr val="bg2"/>
                        </a:solidFill>
                        <a:latin typeface="Arial" panose="020B0604020202020204" pitchFamily="34" charset="0"/>
                        <a:cs typeface="Arial" panose="020B0604020202020204" pitchFamily="34" charset="0"/>
                      </a:endParaRPr>
                    </a:p>
                    <a:p>
                      <a:pPr marL="0" marR="0" indent="144463" algn="l" defTabSz="457200" rtl="0" eaLnBrk="1" fontAlgn="auto" latinLnBrk="0" hangingPunct="1">
                        <a:lnSpc>
                          <a:spcPct val="100000"/>
                        </a:lnSpc>
                        <a:spcBef>
                          <a:spcPts val="0"/>
                        </a:spcBef>
                        <a:spcAft>
                          <a:spcPts val="0"/>
                        </a:spcAft>
                        <a:buClrTx/>
                        <a:buSzTx/>
                        <a:buFontTx/>
                        <a:buNone/>
                        <a:tabLst/>
                        <a:defRPr/>
                      </a:pPr>
                      <a:r>
                        <a:rPr lang="fr-FR" sz="1200" b="0" noProof="0">
                          <a:solidFill>
                            <a:schemeClr val="bg2"/>
                          </a:solidFill>
                          <a:latin typeface="Arial" panose="020B0604020202020204" pitchFamily="34" charset="0"/>
                          <a:cs typeface="Arial" panose="020B0604020202020204" pitchFamily="34" charset="0"/>
                        </a:rPr>
                        <a:t>- </a:t>
                      </a:r>
                      <a:r>
                        <a:rPr lang="fr-FR" sz="1200" b="0" noProof="0" err="1">
                          <a:solidFill>
                            <a:schemeClr val="bg2"/>
                          </a:solidFill>
                          <a:latin typeface="Arial" panose="020B0604020202020204" pitchFamily="34" charset="0"/>
                          <a:cs typeface="Arial" panose="020B0604020202020204" pitchFamily="34" charset="0"/>
                        </a:rPr>
                        <a:t>Anthracyclines</a:t>
                      </a:r>
                      <a:r>
                        <a:rPr lang="fr-FR" sz="1200" b="0" noProof="0">
                          <a:solidFill>
                            <a:schemeClr val="bg2"/>
                          </a:solidFill>
                          <a:latin typeface="Arial" panose="020B0604020202020204" pitchFamily="34" charset="0"/>
                          <a:cs typeface="Arial" panose="020B0604020202020204" pitchFamily="34" charset="0"/>
                        </a:rPr>
                        <a:t> et</a:t>
                      </a:r>
                      <a:r>
                        <a:rPr lang="fr-FR" sz="1200" b="0" baseline="0" noProof="0">
                          <a:solidFill>
                            <a:schemeClr val="bg2"/>
                          </a:solidFill>
                          <a:latin typeface="Arial" panose="020B0604020202020204" pitchFamily="34" charset="0"/>
                          <a:cs typeface="Arial" panose="020B0604020202020204" pitchFamily="34" charset="0"/>
                        </a:rPr>
                        <a:t> </a:t>
                      </a:r>
                      <a:r>
                        <a:rPr lang="fr-FR" sz="1200" b="0" noProof="0" err="1">
                          <a:solidFill>
                            <a:schemeClr val="bg2"/>
                          </a:solidFill>
                          <a:latin typeface="Arial" panose="020B0604020202020204" pitchFamily="34" charset="0"/>
                          <a:cs typeface="Arial" panose="020B0604020202020204" pitchFamily="34" charset="0"/>
                        </a:rPr>
                        <a:t>Taxanes</a:t>
                      </a:r>
                      <a:endParaRPr lang="fr-FR" sz="1200" b="0" noProof="0">
                        <a:solidFill>
                          <a:schemeClr val="bg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300" b="1">
                        <a:solidFill>
                          <a:schemeClr val="tx2"/>
                        </a:solidFill>
                        <a:latin typeface="Arial" panose="020B0604020202020204" pitchFamily="34" charset="0"/>
                        <a:cs typeface="Arial" panose="020B0604020202020204" pitchFamily="34" charset="0"/>
                      </a:endParaRPr>
                    </a:p>
                    <a:p>
                      <a:pPr algn="ctr"/>
                      <a:r>
                        <a:rPr lang="en-US" sz="1300" b="1">
                          <a:solidFill>
                            <a:schemeClr val="tx2"/>
                          </a:solidFill>
                          <a:latin typeface="Arial" panose="020B0604020202020204" pitchFamily="34" charset="0"/>
                          <a:cs typeface="Arial" panose="020B0604020202020204" pitchFamily="34" charset="0"/>
                        </a:rPr>
                        <a:t>10.2</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15.9</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73.9</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300" b="1">
                        <a:solidFill>
                          <a:schemeClr val="tx2"/>
                        </a:solidFill>
                        <a:latin typeface="Arial" panose="020B0604020202020204" pitchFamily="34" charset="0"/>
                        <a:cs typeface="Arial" panose="020B0604020202020204" pitchFamily="34" charset="0"/>
                      </a:endParaRPr>
                    </a:p>
                    <a:p>
                      <a:pPr algn="ctr"/>
                      <a:r>
                        <a:rPr lang="en-US" sz="1300" b="1">
                          <a:solidFill>
                            <a:schemeClr val="tx2"/>
                          </a:solidFill>
                          <a:latin typeface="Arial" panose="020B0604020202020204" pitchFamily="34" charset="0"/>
                          <a:cs typeface="Arial" panose="020B0604020202020204" pitchFamily="34" charset="0"/>
                        </a:rPr>
                        <a:t>11.8</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15.5</a:t>
                      </a:r>
                      <a:r>
                        <a:rPr lang="en-US" sz="1000" b="1">
                          <a:solidFill>
                            <a:schemeClr val="tx2"/>
                          </a:solidFill>
                          <a:latin typeface="Arial" panose="020B0604020202020204" pitchFamily="34" charset="0"/>
                          <a:cs typeface="Arial" panose="020B0604020202020204" pitchFamily="34" charset="0"/>
                        </a:rPr>
                        <a:t>%</a:t>
                      </a:r>
                    </a:p>
                    <a:p>
                      <a:pPr algn="ctr"/>
                      <a:r>
                        <a:rPr lang="en-US" sz="1300" b="1">
                          <a:solidFill>
                            <a:schemeClr val="tx2"/>
                          </a:solidFill>
                          <a:latin typeface="Arial" panose="020B0604020202020204" pitchFamily="34" charset="0"/>
                          <a:cs typeface="Arial" panose="020B0604020202020204" pitchFamily="34" charset="0"/>
                        </a:rPr>
                        <a:t>72.7</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0">
                          <a:solidFill>
                            <a:schemeClr val="bg2"/>
                          </a:solidFill>
                          <a:latin typeface="Arial" panose="020B0604020202020204" pitchFamily="34" charset="0"/>
                          <a:cs typeface="Arial" panose="020B0604020202020204" pitchFamily="34" charset="0"/>
                        </a:rPr>
                        <a:t>CT </a:t>
                      </a:r>
                      <a:r>
                        <a:rPr lang="en-US" sz="1200" b="0" err="1">
                          <a:solidFill>
                            <a:schemeClr val="bg2"/>
                          </a:solidFill>
                          <a:latin typeface="Arial" panose="020B0604020202020204" pitchFamily="34" charset="0"/>
                          <a:cs typeface="Arial" panose="020B0604020202020204" pitchFamily="34" charset="0"/>
                        </a:rPr>
                        <a:t>concomitante</a:t>
                      </a:r>
                      <a:endParaRPr lang="en-US" sz="1200" b="0">
                        <a:solidFill>
                          <a:schemeClr val="bg2"/>
                        </a:solidFill>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b="0">
                          <a:solidFill>
                            <a:schemeClr val="bg2"/>
                          </a:solidFill>
                          <a:latin typeface="Arial" panose="020B0604020202020204" pitchFamily="34" charset="0"/>
                          <a:cs typeface="Arial" panose="020B0604020202020204" pitchFamily="34" charset="0"/>
                        </a:rPr>
                        <a:t>CT</a:t>
                      </a:r>
                      <a:r>
                        <a:rPr lang="en-US" sz="1200" b="0" baseline="0">
                          <a:solidFill>
                            <a:schemeClr val="bg2"/>
                          </a:solidFill>
                          <a:latin typeface="Arial" panose="020B0604020202020204" pitchFamily="34" charset="0"/>
                          <a:cs typeface="Arial" panose="020B0604020202020204" pitchFamily="34" charset="0"/>
                        </a:rPr>
                        <a:t> </a:t>
                      </a:r>
                      <a:r>
                        <a:rPr lang="en-US" sz="1200" b="0" baseline="0" err="1">
                          <a:solidFill>
                            <a:schemeClr val="bg2"/>
                          </a:solidFill>
                          <a:latin typeface="Arial" panose="020B0604020202020204" pitchFamily="34" charset="0"/>
                          <a:cs typeface="Arial" panose="020B0604020202020204" pitchFamily="34" charset="0"/>
                        </a:rPr>
                        <a:t>sé</a:t>
                      </a:r>
                      <a:r>
                        <a:rPr lang="en-US" sz="1200" b="0" err="1">
                          <a:solidFill>
                            <a:schemeClr val="bg2"/>
                          </a:solidFill>
                          <a:latin typeface="Arial" panose="020B0604020202020204" pitchFamily="34" charset="0"/>
                          <a:cs typeface="Arial" panose="020B0604020202020204" pitchFamily="34" charset="0"/>
                        </a:rPr>
                        <a:t>quentielle</a:t>
                      </a:r>
                      <a:endParaRPr lang="en-US" sz="1200" b="0">
                        <a:solidFill>
                          <a:schemeClr val="bg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300" b="1">
                          <a:solidFill>
                            <a:schemeClr val="tx2"/>
                          </a:solidFill>
                          <a:latin typeface="Arial" panose="020B0604020202020204" pitchFamily="34" charset="0"/>
                          <a:cs typeface="Arial" panose="020B0604020202020204" pitchFamily="34" charset="0"/>
                        </a:rPr>
                        <a:t>57.5</a:t>
                      </a:r>
                      <a:r>
                        <a:rPr lang="en-US" sz="1000" b="1">
                          <a:solidFill>
                            <a:schemeClr val="tx2"/>
                          </a:solidFill>
                          <a:latin typeface="Arial" panose="020B0604020202020204" pitchFamily="34" charset="0"/>
                          <a:cs typeface="Arial" panose="020B0604020202020204" pitchFamily="34" charset="0"/>
                        </a:rPr>
                        <a:t>%</a:t>
                      </a:r>
                    </a:p>
                    <a:p>
                      <a:pPr marL="0" marR="0" indent="0" algn="ctr" defTabSz="457200" rtl="0" eaLnBrk="1" fontAlgn="auto" latinLnBrk="0" hangingPunct="1">
                        <a:lnSpc>
                          <a:spcPct val="100000"/>
                        </a:lnSpc>
                        <a:spcBef>
                          <a:spcPts val="0"/>
                        </a:spcBef>
                        <a:spcAft>
                          <a:spcPts val="0"/>
                        </a:spcAft>
                        <a:buClrTx/>
                        <a:buSzTx/>
                        <a:buFontTx/>
                        <a:buNone/>
                        <a:tabLst/>
                        <a:defRPr/>
                      </a:pPr>
                      <a:r>
                        <a:rPr lang="en-US" sz="1300" b="1">
                          <a:solidFill>
                            <a:schemeClr val="tx2"/>
                          </a:solidFill>
                          <a:latin typeface="Arial" panose="020B0604020202020204" pitchFamily="34" charset="0"/>
                          <a:cs typeface="Arial" panose="020B0604020202020204" pitchFamily="34" charset="0"/>
                        </a:rPr>
                        <a:t>42.5</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300" b="1">
                          <a:solidFill>
                            <a:schemeClr val="tx2"/>
                          </a:solidFill>
                          <a:latin typeface="Arial" panose="020B0604020202020204" pitchFamily="34" charset="0"/>
                          <a:cs typeface="Arial" panose="020B0604020202020204" pitchFamily="34" charset="0"/>
                        </a:rPr>
                        <a:t>56.9</a:t>
                      </a:r>
                      <a:r>
                        <a:rPr lang="en-US" sz="1000" b="1">
                          <a:solidFill>
                            <a:schemeClr val="tx2"/>
                          </a:solidFill>
                          <a:latin typeface="Arial" panose="020B0604020202020204" pitchFamily="34" charset="0"/>
                          <a:cs typeface="Arial" panose="020B0604020202020204" pitchFamily="34" charset="0"/>
                        </a:rPr>
                        <a:t>%</a:t>
                      </a:r>
                    </a:p>
                    <a:p>
                      <a:pPr marL="0" marR="0" indent="0" algn="ctr" defTabSz="457200" rtl="0" eaLnBrk="1" fontAlgn="auto" latinLnBrk="0" hangingPunct="1">
                        <a:lnSpc>
                          <a:spcPct val="100000"/>
                        </a:lnSpc>
                        <a:spcBef>
                          <a:spcPts val="0"/>
                        </a:spcBef>
                        <a:spcAft>
                          <a:spcPts val="0"/>
                        </a:spcAft>
                        <a:buClrTx/>
                        <a:buSzTx/>
                        <a:buFontTx/>
                        <a:buNone/>
                        <a:tabLst/>
                        <a:defRPr/>
                      </a:pPr>
                      <a:r>
                        <a:rPr lang="en-US" sz="1300" b="1">
                          <a:solidFill>
                            <a:schemeClr val="tx2"/>
                          </a:solidFill>
                          <a:latin typeface="Arial" panose="020B0604020202020204" pitchFamily="34" charset="0"/>
                          <a:cs typeface="Arial" panose="020B0604020202020204" pitchFamily="34" charset="0"/>
                        </a:rPr>
                        <a:t>43.1</a:t>
                      </a:r>
                      <a:r>
                        <a:rPr lang="en-US" sz="1000" b="1">
                          <a:solidFill>
                            <a:schemeClr val="tx2"/>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0" err="1">
                          <a:solidFill>
                            <a:schemeClr val="bg2"/>
                          </a:solidFill>
                          <a:latin typeface="Arial" panose="020B0604020202020204" pitchFamily="34" charset="0"/>
                          <a:cs typeface="Arial" panose="020B0604020202020204" pitchFamily="34" charset="0"/>
                        </a:rPr>
                        <a:t>Radiothérapie</a:t>
                      </a:r>
                      <a:endParaRPr lang="en-US" sz="1200" b="0">
                        <a:solidFill>
                          <a:schemeClr val="bg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87.7</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88.2</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0" err="1">
                          <a:solidFill>
                            <a:schemeClr val="bg2"/>
                          </a:solidFill>
                          <a:latin typeface="Arial" panose="020B0604020202020204" pitchFamily="34" charset="0"/>
                          <a:cs typeface="Arial" panose="020B0604020202020204" pitchFamily="34" charset="0"/>
                        </a:rPr>
                        <a:t>Hormonothérapie</a:t>
                      </a:r>
                      <a:endParaRPr lang="en-US" sz="1200" b="0">
                        <a:solidFill>
                          <a:schemeClr val="bg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50.6</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50.2</a:t>
                      </a:r>
                      <a:r>
                        <a:rPr lang="en-US" sz="1000" b="1">
                          <a:solidFill>
                            <a:schemeClr val="tx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0" err="1">
                          <a:solidFill>
                            <a:schemeClr val="bg2"/>
                          </a:solidFill>
                          <a:latin typeface="Arial" panose="020B0604020202020204" pitchFamily="34" charset="0"/>
                          <a:cs typeface="Arial" panose="020B0604020202020204" pitchFamily="34" charset="0"/>
                        </a:rPr>
                        <a:t>Trastuzumab</a:t>
                      </a:r>
                      <a:r>
                        <a:rPr lang="en-US" sz="1200" b="0">
                          <a:solidFill>
                            <a:schemeClr val="bg2"/>
                          </a:solidFill>
                          <a:latin typeface="Arial" panose="020B0604020202020204" pitchFamily="34" charset="0"/>
                          <a:cs typeface="Arial" panose="020B0604020202020204" pitchFamily="34" charset="0"/>
                        </a:rPr>
                        <a:t> </a:t>
                      </a:r>
                      <a:r>
                        <a:rPr lang="en-US" sz="1200" b="0" err="1">
                          <a:solidFill>
                            <a:schemeClr val="bg2"/>
                          </a:solidFill>
                          <a:latin typeface="Arial" panose="020B0604020202020204" pitchFamily="34" charset="0"/>
                          <a:cs typeface="Arial" panose="020B0604020202020204" pitchFamily="34" charset="0"/>
                        </a:rPr>
                        <a:t>durée</a:t>
                      </a:r>
                      <a:r>
                        <a:rPr lang="en-US" sz="1200" b="0">
                          <a:solidFill>
                            <a:schemeClr val="bg2"/>
                          </a:solidFill>
                          <a:latin typeface="Arial" panose="020B0604020202020204" pitchFamily="34" charset="0"/>
                          <a:cs typeface="Arial" panose="020B0604020202020204" pitchFamily="34" charset="0"/>
                        </a:rPr>
                        <a:t>, </a:t>
                      </a:r>
                      <a:br>
                        <a:rPr lang="en-US" sz="1200" b="0">
                          <a:solidFill>
                            <a:schemeClr val="bg2"/>
                          </a:solidFill>
                          <a:latin typeface="Arial" panose="020B0604020202020204" pitchFamily="34" charset="0"/>
                          <a:cs typeface="Arial" panose="020B0604020202020204" pitchFamily="34" charset="0"/>
                        </a:rPr>
                      </a:br>
                      <a:r>
                        <a:rPr lang="en-US" sz="1200" b="0" err="1">
                          <a:solidFill>
                            <a:schemeClr val="bg2"/>
                          </a:solidFill>
                          <a:latin typeface="Arial" panose="020B0604020202020204" pitchFamily="34" charset="0"/>
                          <a:cs typeface="Arial" panose="020B0604020202020204" pitchFamily="34" charset="0"/>
                        </a:rPr>
                        <a:t>moyenne</a:t>
                      </a:r>
                      <a:r>
                        <a:rPr lang="en-US" sz="1200" b="0" baseline="0">
                          <a:solidFill>
                            <a:schemeClr val="bg2"/>
                          </a:solidFill>
                          <a:latin typeface="Arial" panose="020B0604020202020204" pitchFamily="34" charset="0"/>
                          <a:cs typeface="Arial" panose="020B0604020202020204" pitchFamily="34" charset="0"/>
                        </a:rPr>
                        <a:t> </a:t>
                      </a:r>
                      <a:r>
                        <a:rPr lang="en-US" sz="1200" b="0">
                          <a:solidFill>
                            <a:schemeClr val="bg2"/>
                          </a:solidFill>
                          <a:latin typeface="Arial" panose="020B0604020202020204" pitchFamily="34" charset="0"/>
                          <a:cs typeface="Arial" panose="020B0604020202020204" pitchFamily="34" charset="0"/>
                        </a:rPr>
                        <a:t>(</a:t>
                      </a:r>
                      <a:r>
                        <a:rPr lang="en-US" sz="1200" b="0" err="1">
                          <a:solidFill>
                            <a:schemeClr val="bg2"/>
                          </a:solidFill>
                          <a:latin typeface="Arial" panose="020B0604020202020204" pitchFamily="34" charset="0"/>
                          <a:cs typeface="Arial" panose="020B0604020202020204" pitchFamily="34" charset="0"/>
                        </a:rPr>
                        <a:t>sd</a:t>
                      </a:r>
                      <a:r>
                        <a:rPr lang="en-US" sz="1200" b="0">
                          <a:solidFill>
                            <a:schemeClr val="bg2"/>
                          </a:solidFill>
                          <a:latin typeface="Arial" panose="020B0604020202020204" pitchFamily="34" charset="0"/>
                          <a:cs typeface="Arial" panose="020B0604020202020204" pitchFamily="34" charset="0"/>
                        </a:rPr>
                        <a:t>)</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chemeClr val="accent5">
                          <a:lumMod val="40000"/>
                          <a:lumOff val="6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11.8 (2.03)</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chemeClr val="accent5">
                          <a:lumMod val="40000"/>
                          <a:lumOff val="6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tc>
                  <a:txBody>
                    <a:bodyPr/>
                    <a:lstStyle/>
                    <a:p>
                      <a:pPr algn="ctr"/>
                      <a:r>
                        <a:rPr lang="en-US" sz="1300" b="1">
                          <a:solidFill>
                            <a:schemeClr val="tx2"/>
                          </a:solidFill>
                          <a:latin typeface="Arial" panose="020B0604020202020204" pitchFamily="34" charset="0"/>
                          <a:cs typeface="Arial" panose="020B0604020202020204" pitchFamily="34" charset="0"/>
                        </a:rPr>
                        <a:t>6.3</a:t>
                      </a:r>
                      <a:r>
                        <a:rPr lang="en-US" sz="1300" b="1" baseline="0">
                          <a:solidFill>
                            <a:schemeClr val="tx2"/>
                          </a:solidFill>
                          <a:latin typeface="Arial" panose="020B0604020202020204" pitchFamily="34" charset="0"/>
                          <a:cs typeface="Arial" panose="020B0604020202020204" pitchFamily="34" charset="0"/>
                        </a:rPr>
                        <a:t> (1.46)</a:t>
                      </a:r>
                      <a:endParaRPr lang="en-US" sz="13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chemeClr val="accent5">
                          <a:lumMod val="40000"/>
                          <a:lumOff val="60000"/>
                        </a:schemeClr>
                      </a:solidFill>
                      <a:prstDash val="solid"/>
                      <a:round/>
                      <a:headEnd type="none" w="med" len="med"/>
                      <a:tailEnd type="none" w="med" len="med"/>
                    </a:lnT>
                    <a:lnB w="28575"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6329291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numéro de diapositive 1"/>
          <p:cNvSpPr>
            <a:spLocks noGrp="1"/>
          </p:cNvSpPr>
          <p:nvPr>
            <p:ph type="sldNum" sz="quarter" idx="12"/>
          </p:nvPr>
        </p:nvSpPr>
        <p:spPr/>
        <p:txBody>
          <a:bodyPr/>
          <a:lstStyle/>
          <a:p>
            <a:fld id="{76861F4E-8E8E-E94F-821D-72AEE8E804B0}" type="slidenum">
              <a:rPr lang="fr-FR" smtClean="0"/>
              <a:pPr/>
              <a:t>3</a:t>
            </a:fld>
            <a:endParaRPr lang="fr-FR"/>
          </a:p>
        </p:txBody>
      </p:sp>
      <p:sp>
        <p:nvSpPr>
          <p:cNvPr id="14" name="Text Box 4"/>
          <p:cNvSpPr txBox="1">
            <a:spLocks noChangeArrowheads="1"/>
          </p:cNvSpPr>
          <p:nvPr/>
        </p:nvSpPr>
        <p:spPr bwMode="auto">
          <a:xfrm>
            <a:off x="2577343" y="3664639"/>
            <a:ext cx="3019438"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err="1">
                <a:solidFill>
                  <a:schemeClr val="bg1">
                    <a:lumMod val="50000"/>
                  </a:schemeClr>
                </a:solidFill>
                <a:latin typeface="Arial" charset="0"/>
              </a:rPr>
              <a:t>Rémy</a:t>
            </a:r>
            <a:r>
              <a:rPr lang="en-US" sz="1400" b="1" i="1">
                <a:solidFill>
                  <a:schemeClr val="bg1">
                    <a:lumMod val="50000"/>
                  </a:schemeClr>
                </a:solidFill>
                <a:latin typeface="Arial" charset="0"/>
              </a:rPr>
              <a:t> Salmon</a:t>
            </a:r>
            <a:br>
              <a:rPr lang="en-US" sz="1400" i="1">
                <a:solidFill>
                  <a:schemeClr val="bg1">
                    <a:lumMod val="50000"/>
                  </a:schemeClr>
                </a:solidFill>
                <a:latin typeface="Arial" charset="0"/>
              </a:rPr>
            </a:br>
            <a:r>
              <a:rPr lang="en-US" sz="1400" i="1">
                <a:solidFill>
                  <a:schemeClr val="bg1">
                    <a:lumMod val="50000"/>
                  </a:schemeClr>
                </a:solidFill>
                <a:latin typeface="Arial" charset="0"/>
              </a:rPr>
              <a:t>Paris</a:t>
            </a:r>
          </a:p>
        </p:txBody>
      </p:sp>
      <p:sp>
        <p:nvSpPr>
          <p:cNvPr id="18" name="Text Box 4"/>
          <p:cNvSpPr txBox="1">
            <a:spLocks noChangeArrowheads="1"/>
          </p:cNvSpPr>
          <p:nvPr/>
        </p:nvSpPr>
        <p:spPr bwMode="auto">
          <a:xfrm>
            <a:off x="6124562" y="2593439"/>
            <a:ext cx="3019438"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err="1">
                <a:solidFill>
                  <a:schemeClr val="bg1">
                    <a:lumMod val="50000"/>
                  </a:schemeClr>
                </a:solidFill>
                <a:latin typeface="Arial" charset="0"/>
              </a:rPr>
              <a:t>Frédérique</a:t>
            </a:r>
            <a:r>
              <a:rPr lang="en-US" sz="1400" b="1" i="1">
                <a:solidFill>
                  <a:schemeClr val="bg1">
                    <a:lumMod val="50000"/>
                  </a:schemeClr>
                </a:solidFill>
                <a:latin typeface="Arial" charset="0"/>
              </a:rPr>
              <a:t> </a:t>
            </a:r>
            <a:r>
              <a:rPr lang="en-US" sz="1400" b="1" i="1" err="1">
                <a:solidFill>
                  <a:schemeClr val="bg1">
                    <a:lumMod val="50000"/>
                  </a:schemeClr>
                </a:solidFill>
                <a:latin typeface="Arial" charset="0"/>
              </a:rPr>
              <a:t>Penault-Llorca</a:t>
            </a:r>
            <a:br>
              <a:rPr lang="en-US" sz="1400" i="1">
                <a:solidFill>
                  <a:schemeClr val="bg1">
                    <a:lumMod val="50000"/>
                  </a:schemeClr>
                </a:solidFill>
                <a:latin typeface="Arial" charset="0"/>
              </a:rPr>
            </a:br>
            <a:r>
              <a:rPr lang="en-US" sz="1400" i="1">
                <a:solidFill>
                  <a:schemeClr val="bg1">
                    <a:lumMod val="50000"/>
                  </a:schemeClr>
                </a:solidFill>
                <a:latin typeface="Arial" charset="0"/>
              </a:rPr>
              <a:t>Clermont-Ferrand</a:t>
            </a:r>
          </a:p>
        </p:txBody>
      </p:sp>
      <p:sp>
        <p:nvSpPr>
          <p:cNvPr id="22" name="Text Box 4"/>
          <p:cNvSpPr txBox="1">
            <a:spLocks noChangeArrowheads="1"/>
          </p:cNvSpPr>
          <p:nvPr/>
        </p:nvSpPr>
        <p:spPr bwMode="auto">
          <a:xfrm>
            <a:off x="7292733" y="3664639"/>
            <a:ext cx="1739507"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a:solidFill>
                  <a:schemeClr val="bg1">
                    <a:lumMod val="50000"/>
                  </a:schemeClr>
                </a:solidFill>
                <a:latin typeface="Arial" charset="0"/>
              </a:rPr>
              <a:t>Laurent </a:t>
            </a:r>
            <a:r>
              <a:rPr lang="en-US" sz="1400" b="1" i="1" err="1">
                <a:solidFill>
                  <a:schemeClr val="bg1">
                    <a:lumMod val="50000"/>
                  </a:schemeClr>
                </a:solidFill>
                <a:latin typeface="Arial" charset="0"/>
              </a:rPr>
              <a:t>Zelek</a:t>
            </a:r>
            <a:endParaRPr lang="en-US" sz="1400" b="1" i="1">
              <a:solidFill>
                <a:schemeClr val="bg1">
                  <a:lumMod val="50000"/>
                </a:schemeClr>
              </a:solidFill>
              <a:latin typeface="Arial" charset="0"/>
            </a:endParaRPr>
          </a:p>
          <a:p>
            <a:pPr>
              <a:buClr>
                <a:srgbClr val="DE3411"/>
              </a:buClr>
              <a:buSzPct val="85000"/>
            </a:pPr>
            <a:r>
              <a:rPr lang="en-US" sz="1400" i="1" err="1">
                <a:solidFill>
                  <a:schemeClr val="bg1">
                    <a:lumMod val="50000"/>
                  </a:schemeClr>
                </a:solidFill>
                <a:latin typeface="Arial" charset="0"/>
              </a:rPr>
              <a:t>Bobigny</a:t>
            </a:r>
            <a:endParaRPr lang="en-US" sz="1400" i="1">
              <a:solidFill>
                <a:schemeClr val="bg1">
                  <a:lumMod val="50000"/>
                </a:schemeClr>
              </a:solidFill>
              <a:latin typeface="Arial" charset="0"/>
            </a:endParaRPr>
          </a:p>
        </p:txBody>
      </p:sp>
      <p:sp>
        <p:nvSpPr>
          <p:cNvPr id="26" name="Text Box 4"/>
          <p:cNvSpPr txBox="1">
            <a:spLocks noChangeArrowheads="1"/>
          </p:cNvSpPr>
          <p:nvPr/>
        </p:nvSpPr>
        <p:spPr bwMode="auto">
          <a:xfrm>
            <a:off x="3432162" y="2592689"/>
            <a:ext cx="3019438"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a:solidFill>
                  <a:schemeClr val="bg1">
                    <a:lumMod val="50000"/>
                  </a:schemeClr>
                </a:solidFill>
                <a:latin typeface="Arial" charset="0"/>
              </a:rPr>
              <a:t>Anthony </a:t>
            </a:r>
            <a:r>
              <a:rPr lang="en-US" sz="1400" b="1" i="1" err="1">
                <a:solidFill>
                  <a:schemeClr val="bg1">
                    <a:lumMod val="50000"/>
                  </a:schemeClr>
                </a:solidFill>
                <a:latin typeface="Arial" charset="0"/>
              </a:rPr>
              <a:t>Gonçalves</a:t>
            </a:r>
            <a:endParaRPr lang="en-US" sz="1400" b="1" i="1">
              <a:solidFill>
                <a:schemeClr val="bg1">
                  <a:lumMod val="50000"/>
                </a:schemeClr>
              </a:solidFill>
              <a:latin typeface="Arial" charset="0"/>
            </a:endParaRPr>
          </a:p>
          <a:p>
            <a:pPr>
              <a:buClr>
                <a:srgbClr val="DE3411"/>
              </a:buClr>
              <a:buSzPct val="85000"/>
            </a:pPr>
            <a:r>
              <a:rPr lang="en-US" sz="1400" i="1">
                <a:solidFill>
                  <a:schemeClr val="bg1">
                    <a:lumMod val="50000"/>
                  </a:schemeClr>
                </a:solidFill>
                <a:latin typeface="Arial" charset="0"/>
              </a:rPr>
              <a:t>Marseille</a:t>
            </a:r>
          </a:p>
        </p:txBody>
      </p:sp>
      <p:sp>
        <p:nvSpPr>
          <p:cNvPr id="30" name="Text Box 4"/>
          <p:cNvSpPr txBox="1">
            <a:spLocks noChangeArrowheads="1"/>
          </p:cNvSpPr>
          <p:nvPr/>
        </p:nvSpPr>
        <p:spPr bwMode="auto">
          <a:xfrm>
            <a:off x="412724" y="3621180"/>
            <a:ext cx="1646066"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a:solidFill>
                  <a:schemeClr val="bg1">
                    <a:lumMod val="50000"/>
                  </a:schemeClr>
                </a:solidFill>
                <a:latin typeface="Arial" charset="0"/>
              </a:rPr>
              <a:t>Thierry Petit</a:t>
            </a:r>
          </a:p>
          <a:p>
            <a:pPr>
              <a:buClr>
                <a:srgbClr val="DE3411"/>
              </a:buClr>
              <a:buSzPct val="85000"/>
            </a:pPr>
            <a:r>
              <a:rPr lang="en-US" sz="1400" i="1">
                <a:solidFill>
                  <a:schemeClr val="bg1">
                    <a:lumMod val="50000"/>
                  </a:schemeClr>
                </a:solidFill>
                <a:latin typeface="Arial" charset="0"/>
              </a:rPr>
              <a:t>Strasbourg</a:t>
            </a:r>
          </a:p>
        </p:txBody>
      </p:sp>
      <p:sp>
        <p:nvSpPr>
          <p:cNvPr id="34" name="Text Box 4"/>
          <p:cNvSpPr txBox="1">
            <a:spLocks noChangeArrowheads="1"/>
          </p:cNvSpPr>
          <p:nvPr/>
        </p:nvSpPr>
        <p:spPr bwMode="auto">
          <a:xfrm>
            <a:off x="1067624" y="2593439"/>
            <a:ext cx="3019438"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a:solidFill>
                  <a:schemeClr val="bg1">
                    <a:lumMod val="50000"/>
                  </a:schemeClr>
                </a:solidFill>
                <a:latin typeface="Arial" charset="0"/>
              </a:rPr>
              <a:t>Joseph </a:t>
            </a:r>
            <a:r>
              <a:rPr lang="en-US" sz="1400" b="1" i="1" err="1">
                <a:solidFill>
                  <a:schemeClr val="bg1">
                    <a:lumMod val="50000"/>
                  </a:schemeClr>
                </a:solidFill>
                <a:latin typeface="Arial" charset="0"/>
              </a:rPr>
              <a:t>Gligorov</a:t>
            </a:r>
            <a:br>
              <a:rPr lang="en-US" sz="1400" i="1">
                <a:solidFill>
                  <a:schemeClr val="bg1">
                    <a:lumMod val="50000"/>
                  </a:schemeClr>
                </a:solidFill>
                <a:latin typeface="Arial" charset="0"/>
              </a:rPr>
            </a:br>
            <a:r>
              <a:rPr lang="en-US" sz="1400" i="1">
                <a:solidFill>
                  <a:schemeClr val="bg1">
                    <a:lumMod val="50000"/>
                  </a:schemeClr>
                </a:solidFill>
                <a:latin typeface="Arial" charset="0"/>
              </a:rPr>
              <a:t>Paris</a:t>
            </a:r>
          </a:p>
        </p:txBody>
      </p:sp>
      <p:sp>
        <p:nvSpPr>
          <p:cNvPr id="38" name="Text Box 4"/>
          <p:cNvSpPr txBox="1">
            <a:spLocks noChangeArrowheads="1"/>
          </p:cNvSpPr>
          <p:nvPr/>
        </p:nvSpPr>
        <p:spPr bwMode="auto">
          <a:xfrm>
            <a:off x="4964404" y="3670710"/>
            <a:ext cx="1893596" cy="52322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buClr>
                <a:srgbClr val="DE3411"/>
              </a:buClr>
              <a:buSzPct val="85000"/>
            </a:pPr>
            <a:r>
              <a:rPr lang="en-US" sz="1400" b="1" i="1">
                <a:solidFill>
                  <a:schemeClr val="bg1">
                    <a:lumMod val="50000"/>
                  </a:schemeClr>
                </a:solidFill>
                <a:latin typeface="Arial" charset="0"/>
              </a:rPr>
              <a:t>Marc </a:t>
            </a:r>
            <a:r>
              <a:rPr lang="en-US" sz="1400" b="1" i="1" err="1">
                <a:solidFill>
                  <a:schemeClr val="bg1">
                    <a:lumMod val="50000"/>
                  </a:schemeClr>
                </a:solidFill>
                <a:latin typeface="Arial" charset="0"/>
              </a:rPr>
              <a:t>Spielmann</a:t>
            </a:r>
            <a:br>
              <a:rPr lang="en-US" sz="1400" i="1">
                <a:solidFill>
                  <a:schemeClr val="bg1">
                    <a:lumMod val="50000"/>
                  </a:schemeClr>
                </a:solidFill>
                <a:latin typeface="Arial" charset="0"/>
              </a:rPr>
            </a:br>
            <a:r>
              <a:rPr lang="en-US" sz="1400" i="1">
                <a:solidFill>
                  <a:schemeClr val="bg1">
                    <a:lumMod val="50000"/>
                  </a:schemeClr>
                </a:solidFill>
                <a:latin typeface="Arial" charset="0"/>
              </a:rPr>
              <a:t>Paris</a:t>
            </a:r>
          </a:p>
        </p:txBody>
      </p:sp>
      <p:sp>
        <p:nvSpPr>
          <p:cNvPr id="45" name="Text Box 4"/>
          <p:cNvSpPr txBox="1">
            <a:spLocks noChangeArrowheads="1"/>
          </p:cNvSpPr>
          <p:nvPr/>
        </p:nvSpPr>
        <p:spPr bwMode="auto">
          <a:xfrm>
            <a:off x="412724" y="1627718"/>
            <a:ext cx="3019438" cy="45653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nSpc>
                <a:spcPct val="150000"/>
              </a:lnSpc>
              <a:buClr>
                <a:srgbClr val="DE3411"/>
              </a:buClr>
              <a:buSzPct val="85000"/>
            </a:pPr>
            <a:r>
              <a:rPr lang="en-US" sz="1800" b="1">
                <a:solidFill>
                  <a:srgbClr val="DE3411"/>
                </a:solidFill>
                <a:latin typeface="Arial" charset="0"/>
              </a:rPr>
              <a:t>COMITE D’EXPERTS </a:t>
            </a:r>
          </a:p>
        </p:txBody>
      </p:sp>
      <p:cxnSp>
        <p:nvCxnSpPr>
          <p:cNvPr id="51" name="Conector recto 8"/>
          <p:cNvCxnSpPr/>
          <p:nvPr/>
        </p:nvCxnSpPr>
        <p:spPr>
          <a:xfrm flipH="1">
            <a:off x="1006945" y="3213949"/>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2" name="Conector recto 8"/>
          <p:cNvCxnSpPr/>
          <p:nvPr/>
        </p:nvCxnSpPr>
        <p:spPr>
          <a:xfrm flipH="1">
            <a:off x="3404705" y="3213949"/>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3" name="Conector recto 8"/>
          <p:cNvCxnSpPr/>
          <p:nvPr/>
        </p:nvCxnSpPr>
        <p:spPr>
          <a:xfrm flipH="1">
            <a:off x="6147905" y="3213949"/>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4" name="Conector recto 8"/>
          <p:cNvCxnSpPr/>
          <p:nvPr/>
        </p:nvCxnSpPr>
        <p:spPr>
          <a:xfrm flipH="1">
            <a:off x="412724" y="4186034"/>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5" name="Conector recto 8"/>
          <p:cNvCxnSpPr/>
          <p:nvPr/>
        </p:nvCxnSpPr>
        <p:spPr>
          <a:xfrm flipH="1">
            <a:off x="2556484" y="4186034"/>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6" name="Conector recto 8"/>
          <p:cNvCxnSpPr/>
          <p:nvPr/>
        </p:nvCxnSpPr>
        <p:spPr>
          <a:xfrm flipH="1">
            <a:off x="4964404" y="4186034"/>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cxnSp>
        <p:nvCxnSpPr>
          <p:cNvPr id="57" name="Conector recto 8"/>
          <p:cNvCxnSpPr/>
          <p:nvPr/>
        </p:nvCxnSpPr>
        <p:spPr>
          <a:xfrm flipH="1">
            <a:off x="7209764" y="4186034"/>
            <a:ext cx="1695615" cy="7896"/>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1976442"/>
      </p:ext>
    </p:extLst>
  </p:cSld>
  <p:clrMapOvr>
    <a:masterClrMapping/>
  </p:clrMapOvr>
  <p:transition spd="slow">
    <p:wip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contenu 1"/>
          <p:cNvSpPr txBox="1">
            <a:spLocks/>
          </p:cNvSpPr>
          <p:nvPr/>
        </p:nvSpPr>
        <p:spPr>
          <a:xfrm>
            <a:off x="4493025" y="1275803"/>
            <a:ext cx="4395842" cy="3067369"/>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graphicFrame>
        <p:nvGraphicFramePr>
          <p:cNvPr id="14" name="Graphique 13"/>
          <p:cNvGraphicFramePr/>
          <p:nvPr>
            <p:extLst/>
          </p:nvPr>
        </p:nvGraphicFramePr>
        <p:xfrm>
          <a:off x="4390782" y="1275803"/>
          <a:ext cx="4567214"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4" name="Titre 3"/>
          <p:cNvSpPr>
            <a:spLocks noGrp="1"/>
          </p:cNvSpPr>
          <p:nvPr>
            <p:ph type="title"/>
          </p:nvPr>
        </p:nvSpPr>
        <p:spPr>
          <a:xfrm>
            <a:off x="168064" y="702457"/>
            <a:ext cx="8975936" cy="707886"/>
          </a:xfrm>
        </p:spPr>
        <p:txBody>
          <a:bodyPr/>
          <a:lstStyle/>
          <a:p>
            <a:r>
              <a:rPr lang="en-US" err="1"/>
              <a:t>Essai</a:t>
            </a:r>
            <a:r>
              <a:rPr lang="en-US"/>
              <a:t> PHARE </a:t>
            </a:r>
            <a:r>
              <a:rPr lang="en-US" sz="2000"/>
              <a:t>(6 </a:t>
            </a:r>
            <a:r>
              <a:rPr lang="en-US" sz="2000" err="1"/>
              <a:t>mois</a:t>
            </a:r>
            <a:r>
              <a:rPr lang="en-US" sz="2000" i="1"/>
              <a:t> versus </a:t>
            </a:r>
            <a:r>
              <a:rPr lang="en-US" sz="2000"/>
              <a:t>12 </a:t>
            </a:r>
            <a:r>
              <a:rPr lang="en-US" sz="2000" err="1"/>
              <a:t>mois</a:t>
            </a:r>
            <a:r>
              <a:rPr lang="en-US" sz="2000"/>
              <a:t> </a:t>
            </a:r>
            <a:r>
              <a:rPr lang="en-US" sz="2000" err="1"/>
              <a:t>trastuzumab</a:t>
            </a:r>
            <a:r>
              <a:rPr lang="en-US" sz="2000"/>
              <a:t> adjuvant) </a:t>
            </a:r>
            <a:r>
              <a:rPr lang="en-US"/>
              <a:t>: </a:t>
            </a:r>
            <a:br>
              <a:rPr lang="en-US"/>
            </a:br>
            <a:r>
              <a:rPr lang="en-US"/>
              <a:t>résultats </a:t>
            </a:r>
            <a:r>
              <a:rPr lang="en-US" err="1"/>
              <a:t>finaux</a:t>
            </a:r>
            <a:r>
              <a:rPr lang="en-US"/>
              <a:t>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30</a:t>
            </a:fld>
            <a:endParaRPr lang="fr-FR"/>
          </a:p>
        </p:txBody>
      </p:sp>
      <p:sp>
        <p:nvSpPr>
          <p:cNvPr id="43" name="Text Box 4"/>
          <p:cNvSpPr txBox="1">
            <a:spLocks noChangeArrowheads="1"/>
          </p:cNvSpPr>
          <p:nvPr/>
        </p:nvSpPr>
        <p:spPr bwMode="auto">
          <a:xfrm>
            <a:off x="254078" y="491510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ea typeface="+mn-ea"/>
                <a:cs typeface="Arial"/>
              </a:rPr>
              <a:t>Pivot X. et al., SABCS 2018, GS2-07</a:t>
            </a:r>
          </a:p>
        </p:txBody>
      </p:sp>
      <p:sp>
        <p:nvSpPr>
          <p:cNvPr id="2" name="ZoneTexte 1"/>
          <p:cNvSpPr txBox="1"/>
          <p:nvPr/>
        </p:nvSpPr>
        <p:spPr>
          <a:xfrm>
            <a:off x="595901" y="4401530"/>
            <a:ext cx="8533444" cy="584775"/>
          </a:xfrm>
          <a:prstGeom prst="rect">
            <a:avLst/>
          </a:prstGeom>
          <a:noFill/>
        </p:spPr>
        <p:txBody>
          <a:bodyPr wrap="square" rtlCol="0">
            <a:spAutoFit/>
          </a:bodyPr>
          <a:lstStyle/>
          <a:p>
            <a:r>
              <a:rPr lang="fr-FR" sz="1600" b="1" dirty="0">
                <a:solidFill>
                  <a:srgbClr val="1F497D"/>
                </a:solidFill>
                <a:latin typeface="Arial" panose="020B0604020202020204" pitchFamily="34" charset="0"/>
                <a:cs typeface="Arial" panose="020B0604020202020204" pitchFamily="34" charset="0"/>
              </a:rPr>
              <a:t>IC95</a:t>
            </a:r>
            <a:r>
              <a:rPr lang="fr-FR" sz="1400" b="1" dirty="0">
                <a:solidFill>
                  <a:srgbClr val="1F497D"/>
                </a:solidFill>
                <a:latin typeface="Arial" panose="020B0604020202020204" pitchFamily="34" charset="0"/>
                <a:cs typeface="Arial" panose="020B0604020202020204" pitchFamily="34" charset="0"/>
              </a:rPr>
              <a:t>%</a:t>
            </a:r>
            <a:r>
              <a:rPr lang="fr-FR" sz="1600" b="1" dirty="0">
                <a:solidFill>
                  <a:srgbClr val="1F497D"/>
                </a:solidFill>
                <a:latin typeface="Arial" panose="020B0604020202020204" pitchFamily="34" charset="0"/>
                <a:cs typeface="Arial" panose="020B0604020202020204" pitchFamily="34" charset="0"/>
              </a:rPr>
              <a:t> du HR inclut toujours 1,15 :  la non-infériorité d’un schéma de 6 mois n’est toujours pas démontrée</a:t>
            </a:r>
          </a:p>
        </p:txBody>
      </p:sp>
      <p:graphicFrame>
        <p:nvGraphicFramePr>
          <p:cNvPr id="11" name="Tableau 10"/>
          <p:cNvGraphicFramePr>
            <a:graphicFrameLocks noGrp="1"/>
          </p:cNvGraphicFramePr>
          <p:nvPr>
            <p:extLst/>
          </p:nvPr>
        </p:nvGraphicFramePr>
        <p:xfrm>
          <a:off x="441847" y="1625774"/>
          <a:ext cx="3616805" cy="2278777"/>
        </p:xfrm>
        <a:graphic>
          <a:graphicData uri="http://schemas.openxmlformats.org/drawingml/2006/table">
            <a:tbl>
              <a:tblPr firstRow="1" bandRow="1">
                <a:tableStyleId>{5C22544A-7EE6-4342-B048-85BDC9FD1C3A}</a:tableStyleId>
              </a:tblPr>
              <a:tblGrid>
                <a:gridCol w="2036658">
                  <a:extLst>
                    <a:ext uri="{9D8B030D-6E8A-4147-A177-3AD203B41FA5}">
                      <a16:colId xmlns:a16="http://schemas.microsoft.com/office/drawing/2014/main" val="20000"/>
                    </a:ext>
                  </a:extLst>
                </a:gridCol>
                <a:gridCol w="834189">
                  <a:extLst>
                    <a:ext uri="{9D8B030D-6E8A-4147-A177-3AD203B41FA5}">
                      <a16:colId xmlns:a16="http://schemas.microsoft.com/office/drawing/2014/main" val="20001"/>
                    </a:ext>
                  </a:extLst>
                </a:gridCol>
                <a:gridCol w="745958">
                  <a:extLst>
                    <a:ext uri="{9D8B030D-6E8A-4147-A177-3AD203B41FA5}">
                      <a16:colId xmlns:a16="http://schemas.microsoft.com/office/drawing/2014/main" val="20002"/>
                    </a:ext>
                  </a:extLst>
                </a:gridCol>
              </a:tblGrid>
              <a:tr h="401172">
                <a:tc>
                  <a:txBody>
                    <a:bodyPr/>
                    <a:lstStyle/>
                    <a:p>
                      <a:pPr algn="ctr"/>
                      <a:endParaRPr lang="fr-FR" sz="1100" b="0">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fr-FR" sz="1100" b="0">
                          <a:latin typeface="Arial" panose="020B0604020202020204" pitchFamily="34" charset="0"/>
                          <a:cs typeface="Arial" panose="020B0604020202020204" pitchFamily="34" charset="0"/>
                        </a:rPr>
                        <a:t>12 mois</a:t>
                      </a:r>
                    </a:p>
                    <a:p>
                      <a:pPr algn="ctr"/>
                      <a:r>
                        <a:rPr lang="fr-FR" sz="1100" b="0">
                          <a:latin typeface="Arial" panose="020B0604020202020204" pitchFamily="34" charset="0"/>
                          <a:cs typeface="Arial" panose="020B0604020202020204" pitchFamily="34" charset="0"/>
                        </a:rPr>
                        <a:t>(n=1690)</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algn="ctr"/>
                      <a:r>
                        <a:rPr lang="fr-FR" sz="1100" b="0">
                          <a:latin typeface="Arial" panose="020B0604020202020204" pitchFamily="34" charset="0"/>
                          <a:cs typeface="Arial" panose="020B0604020202020204" pitchFamily="34" charset="0"/>
                        </a:rPr>
                        <a:t>6 mois</a:t>
                      </a:r>
                    </a:p>
                    <a:p>
                      <a:pPr algn="ctr"/>
                      <a:r>
                        <a:rPr lang="fr-FR" sz="1100" b="0">
                          <a:latin typeface="Arial" panose="020B0604020202020204" pitchFamily="34" charset="0"/>
                          <a:cs typeface="Arial" panose="020B0604020202020204" pitchFamily="34" charset="0"/>
                        </a:rPr>
                        <a:t>(n=1690)</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97577">
                <a:tc>
                  <a:txBody>
                    <a:bodyPr/>
                    <a:lstStyle/>
                    <a:p>
                      <a:pPr marL="0" indent="92075" algn="l"/>
                      <a:r>
                        <a:rPr lang="fr-FR" sz="1100" b="0">
                          <a:solidFill>
                            <a:schemeClr val="bg2"/>
                          </a:solidFill>
                          <a:latin typeface="Arial" panose="020B0604020202020204" pitchFamily="34" charset="0"/>
                          <a:cs typeface="Arial" panose="020B0604020202020204" pitchFamily="34" charset="0"/>
                        </a:rPr>
                        <a:t>Evènements DFS </a:t>
                      </a:r>
                      <a:r>
                        <a:rPr lang="fr-FR" sz="1100" b="1">
                          <a:solidFill>
                            <a:schemeClr val="bg2"/>
                          </a:solidFill>
                          <a:latin typeface="Arial" panose="020B0604020202020204" pitchFamily="34" charset="0"/>
                          <a:cs typeface="Arial" panose="020B0604020202020204" pitchFamily="34" charset="0"/>
                        </a:rPr>
                        <a:t>(n=704)</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87313" algn="ctr"/>
                      <a:r>
                        <a:rPr lang="fr-FR" sz="1200" b="1">
                          <a:solidFill>
                            <a:schemeClr val="accent1"/>
                          </a:solidFill>
                          <a:latin typeface="Arial" panose="020B0604020202020204" pitchFamily="34" charset="0"/>
                          <a:cs typeface="Arial" panose="020B0604020202020204" pitchFamily="34" charset="0"/>
                        </a:rPr>
                        <a:t>20.4</a:t>
                      </a:r>
                      <a:r>
                        <a:rPr lang="fr-FR" sz="1000" b="1">
                          <a:solidFill>
                            <a:schemeClr val="accent1"/>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fr-FR" sz="1200" b="1">
                          <a:solidFill>
                            <a:schemeClr val="accent1"/>
                          </a:solidFill>
                          <a:latin typeface="Arial" panose="020B0604020202020204" pitchFamily="34" charset="0"/>
                          <a:cs typeface="Arial" panose="020B0604020202020204" pitchFamily="34" charset="0"/>
                        </a:rPr>
                        <a:t>21.2</a:t>
                      </a:r>
                      <a:r>
                        <a:rPr lang="fr-FR" sz="1000" b="1">
                          <a:solidFill>
                            <a:schemeClr val="accent1"/>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461413">
                <a:tc>
                  <a:txBody>
                    <a:bodyPr/>
                    <a:lstStyle/>
                    <a:p>
                      <a:pPr marL="92075" indent="-4763" algn="l">
                        <a:lnSpc>
                          <a:spcPts val="1500"/>
                        </a:lnSpc>
                        <a:spcBef>
                          <a:spcPts val="0"/>
                        </a:spcBef>
                        <a:spcAft>
                          <a:spcPts val="0"/>
                        </a:spcAft>
                      </a:pPr>
                      <a:r>
                        <a:rPr lang="fr-FR" sz="1100" b="0">
                          <a:solidFill>
                            <a:schemeClr val="bg2"/>
                          </a:solidFill>
                          <a:latin typeface="Arial" panose="020B0604020202020204" pitchFamily="34" charset="0"/>
                          <a:cs typeface="Arial" panose="020B0604020202020204" pitchFamily="34" charset="0"/>
                        </a:rPr>
                        <a:t> Récurrence locale</a:t>
                      </a:r>
                    </a:p>
                    <a:p>
                      <a:pPr marL="92075" indent="-4763" algn="l">
                        <a:lnSpc>
                          <a:spcPts val="1500"/>
                        </a:lnSpc>
                        <a:spcBef>
                          <a:spcPts val="0"/>
                        </a:spcBef>
                        <a:spcAft>
                          <a:spcPts val="0"/>
                        </a:spcAft>
                      </a:pPr>
                      <a:r>
                        <a:rPr lang="fr-FR" sz="1100" b="0">
                          <a:solidFill>
                            <a:schemeClr val="bg2"/>
                          </a:solidFill>
                          <a:latin typeface="Arial" panose="020B0604020202020204" pitchFamily="34" charset="0"/>
                          <a:cs typeface="Arial" panose="020B0604020202020204" pitchFamily="34" charset="0"/>
                        </a:rPr>
                        <a:t>Récurrence régionale</a:t>
                      </a:r>
                    </a:p>
                    <a:p>
                      <a:pPr marL="92075" indent="-4763" algn="l">
                        <a:lnSpc>
                          <a:spcPts val="1500"/>
                        </a:lnSpc>
                        <a:spcBef>
                          <a:spcPts val="0"/>
                        </a:spcBef>
                        <a:spcAft>
                          <a:spcPts val="0"/>
                        </a:spcAft>
                      </a:pPr>
                      <a:r>
                        <a:rPr lang="en-US" sz="1100" b="0">
                          <a:solidFill>
                            <a:schemeClr val="bg2"/>
                          </a:solidFill>
                          <a:latin typeface="Arial" panose="020B0604020202020204" pitchFamily="34" charset="0"/>
                          <a:cs typeface="Arial" panose="020B0604020202020204" pitchFamily="34" charset="0"/>
                        </a:rPr>
                        <a:t>Recurrence à distance</a:t>
                      </a:r>
                    </a:p>
                    <a:p>
                      <a:pPr marL="92075" indent="-4763" algn="l">
                        <a:lnSpc>
                          <a:spcPts val="1320"/>
                        </a:lnSpc>
                        <a:spcBef>
                          <a:spcPts val="0"/>
                        </a:spcBef>
                        <a:spcAft>
                          <a:spcPts val="0"/>
                        </a:spcAft>
                      </a:pPr>
                      <a:endParaRPr lang="en-US" sz="1100" b="0">
                        <a:solidFill>
                          <a:schemeClr val="bg2"/>
                        </a:solidFill>
                        <a:latin typeface="Arial" panose="020B0604020202020204" pitchFamily="34" charset="0"/>
                        <a:cs typeface="Arial" panose="020B0604020202020204" pitchFamily="34" charset="0"/>
                      </a:endParaRPr>
                    </a:p>
                    <a:p>
                      <a:pPr marL="92075" indent="-4763" algn="l">
                        <a:lnSpc>
                          <a:spcPts val="1500"/>
                        </a:lnSpc>
                        <a:spcBef>
                          <a:spcPts val="0"/>
                        </a:spcBef>
                        <a:spcAft>
                          <a:spcPts val="0"/>
                        </a:spcAft>
                      </a:pPr>
                      <a:r>
                        <a:rPr lang="fr-FR" sz="1100" b="0">
                          <a:solidFill>
                            <a:schemeClr val="bg2"/>
                          </a:solidFill>
                          <a:latin typeface="Arial" panose="020B0604020202020204" pitchFamily="34" charset="0"/>
                          <a:cs typeface="Arial" panose="020B0604020202020204" pitchFamily="34" charset="0"/>
                        </a:rPr>
                        <a:t>Cancer</a:t>
                      </a:r>
                      <a:r>
                        <a:rPr lang="fr-FR" sz="1100" b="0" baseline="0">
                          <a:solidFill>
                            <a:schemeClr val="bg2"/>
                          </a:solidFill>
                          <a:latin typeface="Arial" panose="020B0604020202020204" pitchFamily="34" charset="0"/>
                          <a:cs typeface="Arial" panose="020B0604020202020204" pitchFamily="34" charset="0"/>
                        </a:rPr>
                        <a:t> du sein controlatéral</a:t>
                      </a:r>
                    </a:p>
                    <a:p>
                      <a:pPr marL="92075" indent="-4763" algn="l">
                        <a:lnSpc>
                          <a:spcPts val="1500"/>
                        </a:lnSpc>
                        <a:spcBef>
                          <a:spcPts val="0"/>
                        </a:spcBef>
                        <a:spcAft>
                          <a:spcPts val="0"/>
                        </a:spcAft>
                      </a:pPr>
                      <a:r>
                        <a:rPr lang="en-US" sz="1100" b="0" err="1">
                          <a:solidFill>
                            <a:schemeClr val="bg2"/>
                          </a:solidFill>
                          <a:latin typeface="Arial" panose="020B0604020202020204" pitchFamily="34" charset="0"/>
                          <a:cs typeface="Arial" panose="020B0604020202020204" pitchFamily="34" charset="0"/>
                        </a:rPr>
                        <a:t>Seconde</a:t>
                      </a:r>
                      <a:r>
                        <a:rPr lang="en-US" sz="1100" b="0">
                          <a:solidFill>
                            <a:schemeClr val="bg2"/>
                          </a:solidFill>
                          <a:latin typeface="Arial" panose="020B0604020202020204" pitchFamily="34" charset="0"/>
                          <a:cs typeface="Arial" panose="020B0604020202020204" pitchFamily="34" charset="0"/>
                        </a:rPr>
                        <a:t> </a:t>
                      </a:r>
                      <a:r>
                        <a:rPr lang="en-US" sz="1100" b="0" err="1">
                          <a:solidFill>
                            <a:schemeClr val="bg2"/>
                          </a:solidFill>
                          <a:latin typeface="Arial" panose="020B0604020202020204" pitchFamily="34" charset="0"/>
                          <a:cs typeface="Arial" panose="020B0604020202020204" pitchFamily="34" charset="0"/>
                        </a:rPr>
                        <a:t>neoplasies</a:t>
                      </a:r>
                      <a:endParaRPr lang="en-US" sz="1100" b="0">
                        <a:solidFill>
                          <a:schemeClr val="bg2"/>
                        </a:solidFill>
                        <a:latin typeface="Arial" panose="020B0604020202020204" pitchFamily="34" charset="0"/>
                        <a:cs typeface="Arial" panose="020B0604020202020204" pitchFamily="34" charset="0"/>
                      </a:endParaRPr>
                    </a:p>
                    <a:p>
                      <a:pPr marL="92075" indent="-4763" algn="l">
                        <a:lnSpc>
                          <a:spcPts val="1320"/>
                        </a:lnSpc>
                        <a:spcBef>
                          <a:spcPts val="0"/>
                        </a:spcBef>
                        <a:spcAft>
                          <a:spcPts val="0"/>
                        </a:spcAft>
                      </a:pPr>
                      <a:r>
                        <a:rPr lang="en-US" sz="1100" b="0" err="1">
                          <a:solidFill>
                            <a:schemeClr val="bg2"/>
                          </a:solidFill>
                          <a:latin typeface="Arial" panose="020B0604020202020204" pitchFamily="34" charset="0"/>
                          <a:cs typeface="Arial" panose="020B0604020202020204" pitchFamily="34" charset="0"/>
                        </a:rPr>
                        <a:t>Décès</a:t>
                      </a:r>
                      <a:endParaRPr lang="en-US" sz="1100" b="0">
                        <a:solidFill>
                          <a:schemeClr val="bg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a:r>
                        <a:rPr lang="fr-FR" sz="1200" b="1">
                          <a:solidFill>
                            <a:schemeClr val="accent1"/>
                          </a:solidFill>
                          <a:latin typeface="Arial" panose="020B0604020202020204" pitchFamily="34" charset="0"/>
                          <a:cs typeface="Arial" panose="020B0604020202020204" pitchFamily="34" charset="0"/>
                        </a:rPr>
                        <a:t>2.1</a:t>
                      </a:r>
                      <a:r>
                        <a:rPr lang="fr-FR" sz="1000" b="1">
                          <a:solidFill>
                            <a:schemeClr val="accent1"/>
                          </a:solidFill>
                          <a:latin typeface="Arial" panose="020B0604020202020204" pitchFamily="34" charset="0"/>
                          <a:cs typeface="Arial" panose="020B0604020202020204" pitchFamily="34" charset="0"/>
                        </a:rPr>
                        <a:t>%</a:t>
                      </a:r>
                    </a:p>
                    <a:p>
                      <a:pPr marL="0" indent="0" algn="ctr">
                        <a:tabLst>
                          <a:tab pos="981075" algn="r"/>
                        </a:tabLst>
                      </a:pPr>
                      <a:r>
                        <a:rPr lang="fr-FR" sz="1200" b="1">
                          <a:solidFill>
                            <a:schemeClr val="accent1"/>
                          </a:solidFill>
                          <a:latin typeface="Arial" panose="020B0604020202020204" pitchFamily="34" charset="0"/>
                          <a:cs typeface="Arial" panose="020B0604020202020204" pitchFamily="34" charset="0"/>
                        </a:rPr>
                        <a:t>1</a:t>
                      </a:r>
                      <a:r>
                        <a:rPr lang="fr-FR" sz="1000" b="1">
                          <a:solidFill>
                            <a:schemeClr val="accent1"/>
                          </a:solidFill>
                          <a:latin typeface="Arial" panose="020B0604020202020204" pitchFamily="34" charset="0"/>
                          <a:cs typeface="Arial" panose="020B0604020202020204" pitchFamily="34" charset="0"/>
                        </a:rPr>
                        <a:t>%</a:t>
                      </a:r>
                    </a:p>
                    <a:p>
                      <a:pPr marL="0" indent="0" algn="ctr"/>
                      <a:r>
                        <a:rPr lang="fr-FR" sz="1200" b="1">
                          <a:solidFill>
                            <a:schemeClr val="accent1"/>
                          </a:solidFill>
                          <a:latin typeface="Arial" panose="020B0604020202020204" pitchFamily="34" charset="0"/>
                          <a:cs typeface="Arial" panose="020B0604020202020204" pitchFamily="34" charset="0"/>
                        </a:rPr>
                        <a:t>9.6</a:t>
                      </a:r>
                      <a:r>
                        <a:rPr lang="fr-FR" sz="1000" b="1">
                          <a:solidFill>
                            <a:schemeClr val="accent1"/>
                          </a:solidFill>
                          <a:latin typeface="Arial" panose="020B0604020202020204" pitchFamily="34" charset="0"/>
                          <a:cs typeface="Arial" panose="020B0604020202020204" pitchFamily="34" charset="0"/>
                        </a:rPr>
                        <a:t>%</a:t>
                      </a:r>
                    </a:p>
                    <a:p>
                      <a:pPr marL="0" indent="0" algn="ctr"/>
                      <a:endParaRPr lang="fr-FR" sz="1200" b="1">
                        <a:solidFill>
                          <a:schemeClr val="accent1"/>
                        </a:solidFill>
                        <a:latin typeface="Arial" panose="020B0604020202020204" pitchFamily="34" charset="0"/>
                        <a:cs typeface="Arial" panose="020B0604020202020204" pitchFamily="34" charset="0"/>
                      </a:endParaRPr>
                    </a:p>
                    <a:p>
                      <a:pPr marL="0" indent="0" algn="ctr"/>
                      <a:r>
                        <a:rPr lang="fr-FR" sz="1200" b="1">
                          <a:solidFill>
                            <a:schemeClr val="accent1"/>
                          </a:solidFill>
                          <a:latin typeface="Arial" panose="020B0604020202020204" pitchFamily="34" charset="0"/>
                          <a:cs typeface="Arial" panose="020B0604020202020204" pitchFamily="34" charset="0"/>
                        </a:rPr>
                        <a:t>1.6</a:t>
                      </a:r>
                      <a:r>
                        <a:rPr lang="fr-FR" sz="1000" b="1">
                          <a:solidFill>
                            <a:schemeClr val="accent1"/>
                          </a:solidFill>
                          <a:latin typeface="Arial" panose="020B0604020202020204" pitchFamily="34" charset="0"/>
                          <a:cs typeface="Arial" panose="020B0604020202020204" pitchFamily="34" charset="0"/>
                        </a:rPr>
                        <a:t>%</a:t>
                      </a:r>
                    </a:p>
                    <a:p>
                      <a:pPr marL="0" indent="0" algn="ctr"/>
                      <a:r>
                        <a:rPr lang="fr-FR" sz="1200" b="1">
                          <a:solidFill>
                            <a:schemeClr val="accent1"/>
                          </a:solidFill>
                          <a:latin typeface="Arial" panose="020B0604020202020204" pitchFamily="34" charset="0"/>
                          <a:cs typeface="Arial" panose="020B0604020202020204" pitchFamily="34" charset="0"/>
                        </a:rPr>
                        <a:t>4.6</a:t>
                      </a:r>
                      <a:r>
                        <a:rPr lang="fr-FR" sz="1000" b="1">
                          <a:solidFill>
                            <a:schemeClr val="accent1"/>
                          </a:solidFill>
                          <a:latin typeface="Arial" panose="020B0604020202020204" pitchFamily="34" charset="0"/>
                          <a:cs typeface="Arial" panose="020B0604020202020204" pitchFamily="34" charset="0"/>
                        </a:rPr>
                        <a:t>%</a:t>
                      </a:r>
                    </a:p>
                    <a:p>
                      <a:pPr marL="0" indent="0" algn="ctr"/>
                      <a:endParaRPr lang="fr-FR" sz="1200" b="1">
                        <a:solidFill>
                          <a:schemeClr val="accent1"/>
                        </a:solidFill>
                        <a:latin typeface="Arial" panose="020B0604020202020204" pitchFamily="34" charset="0"/>
                        <a:cs typeface="Arial" panose="020B0604020202020204" pitchFamily="34" charset="0"/>
                      </a:endParaRPr>
                    </a:p>
                    <a:p>
                      <a:pPr marL="0" indent="0" algn="ctr"/>
                      <a:r>
                        <a:rPr lang="fr-FR" sz="1200" b="1">
                          <a:solidFill>
                            <a:schemeClr val="accent1"/>
                          </a:solidFill>
                          <a:latin typeface="Arial" panose="020B0604020202020204" pitchFamily="34" charset="0"/>
                          <a:cs typeface="Arial" panose="020B0604020202020204" pitchFamily="34" charset="0"/>
                        </a:rPr>
                        <a:t>1.4</a:t>
                      </a:r>
                      <a:r>
                        <a:rPr lang="fr-FR" sz="1000" b="1">
                          <a:solidFill>
                            <a:schemeClr val="accent1"/>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2.5</a:t>
                      </a:r>
                      <a:r>
                        <a:rPr lang="fr-FR" sz="1000" b="1" dirty="0">
                          <a:solidFill>
                            <a:schemeClr val="accent1"/>
                          </a:solidFill>
                          <a:latin typeface="Arial" panose="020B0604020202020204" pitchFamily="34" charset="0"/>
                          <a:cs typeface="Arial" panose="020B0604020202020204" pitchFamily="34" charset="0"/>
                        </a:rPr>
                        <a:t>%</a:t>
                      </a:r>
                    </a:p>
                    <a:p>
                      <a:pPr marL="0" indent="0"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1.1</a:t>
                      </a:r>
                      <a:r>
                        <a:rPr lang="fr-FR" sz="1000" b="1" dirty="0">
                          <a:solidFill>
                            <a:schemeClr val="accent1"/>
                          </a:solidFill>
                          <a:latin typeface="Arial" panose="020B0604020202020204" pitchFamily="34" charset="0"/>
                          <a:cs typeface="Arial" panose="020B0604020202020204" pitchFamily="34" charset="0"/>
                        </a:rPr>
                        <a:t>%</a:t>
                      </a:r>
                    </a:p>
                    <a:p>
                      <a:pPr marL="0" indent="0"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11.1</a:t>
                      </a:r>
                      <a:r>
                        <a:rPr lang="fr-FR" sz="1000" b="1" dirty="0">
                          <a:solidFill>
                            <a:schemeClr val="accent1"/>
                          </a:solidFill>
                          <a:latin typeface="Arial" panose="020B0604020202020204" pitchFamily="34" charset="0"/>
                          <a:cs typeface="Arial" panose="020B0604020202020204" pitchFamily="34" charset="0"/>
                        </a:rPr>
                        <a:t>%</a:t>
                      </a:r>
                    </a:p>
                    <a:p>
                      <a:pPr marL="0" indent="0" algn="ctr">
                        <a:tabLst>
                          <a:tab pos="452438" algn="l"/>
                          <a:tab pos="722313" algn="l"/>
                        </a:tabLst>
                      </a:pPr>
                      <a:endParaRPr lang="fr-FR" sz="1200" b="1" dirty="0">
                        <a:solidFill>
                          <a:schemeClr val="accent1"/>
                        </a:solidFill>
                        <a:latin typeface="Arial" panose="020B0604020202020204" pitchFamily="34" charset="0"/>
                        <a:cs typeface="Arial" panose="020B0604020202020204" pitchFamily="34" charset="0"/>
                      </a:endParaRPr>
                    </a:p>
                    <a:p>
                      <a:pPr marL="0" indent="0"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2</a:t>
                      </a:r>
                      <a:r>
                        <a:rPr lang="fr-FR" sz="1000" b="1" dirty="0">
                          <a:solidFill>
                            <a:schemeClr val="accent1"/>
                          </a:solidFill>
                          <a:latin typeface="Arial" panose="020B0604020202020204" pitchFamily="34" charset="0"/>
                          <a:cs typeface="Arial" panose="020B0604020202020204" pitchFamily="34" charset="0"/>
                        </a:rPr>
                        <a:t>%</a:t>
                      </a:r>
                    </a:p>
                    <a:p>
                      <a:pPr marL="0" indent="0"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3.6</a:t>
                      </a:r>
                      <a:r>
                        <a:rPr lang="fr-FR" sz="1000" b="1" dirty="0">
                          <a:solidFill>
                            <a:schemeClr val="accent1"/>
                          </a:solidFill>
                          <a:latin typeface="Arial" panose="020B0604020202020204" pitchFamily="34" charset="0"/>
                          <a:cs typeface="Arial" panose="020B0604020202020204" pitchFamily="34" charset="0"/>
                        </a:rPr>
                        <a:t>%</a:t>
                      </a:r>
                    </a:p>
                    <a:p>
                      <a:pPr marL="0" indent="0" algn="ctr">
                        <a:tabLst>
                          <a:tab pos="452438" algn="l"/>
                          <a:tab pos="722313" algn="l"/>
                        </a:tabLst>
                      </a:pPr>
                      <a:endParaRPr lang="fr-FR" sz="1200" b="1" dirty="0">
                        <a:solidFill>
                          <a:schemeClr val="accent1"/>
                        </a:solidFill>
                        <a:latin typeface="Arial" panose="020B0604020202020204" pitchFamily="34" charset="0"/>
                        <a:cs typeface="Arial" panose="020B0604020202020204" pitchFamily="34" charset="0"/>
                      </a:endParaRPr>
                    </a:p>
                    <a:p>
                      <a:pPr marL="0" indent="182563" algn="ctr">
                        <a:tabLst>
                          <a:tab pos="452438" algn="l"/>
                          <a:tab pos="722313" algn="l"/>
                        </a:tabLst>
                      </a:pPr>
                      <a:r>
                        <a:rPr lang="fr-FR" sz="1200" b="1" dirty="0">
                          <a:solidFill>
                            <a:schemeClr val="accent1"/>
                          </a:solidFill>
                          <a:latin typeface="Arial" panose="020B0604020202020204" pitchFamily="34" charset="0"/>
                          <a:cs typeface="Arial" panose="020B0604020202020204" pitchFamily="34" charset="0"/>
                        </a:rPr>
                        <a:t>1.1</a:t>
                      </a:r>
                      <a:r>
                        <a:rPr lang="fr-FR" sz="1000" b="1" dirty="0">
                          <a:solidFill>
                            <a:schemeClr val="accent1"/>
                          </a:solidFill>
                          <a:latin typeface="Arial" panose="020B0604020202020204" pitchFamily="34" charset="0"/>
                          <a:cs typeface="Arial" panose="020B0604020202020204" pitchFamily="34" charset="0"/>
                        </a:rPr>
                        <a:t>%</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cxnSp>
        <p:nvCxnSpPr>
          <p:cNvPr id="12" name="Connecteur droit 11"/>
          <p:cNvCxnSpPr/>
          <p:nvPr/>
        </p:nvCxnSpPr>
        <p:spPr>
          <a:xfrm>
            <a:off x="462472" y="4399290"/>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cxnSp>
        <p:nvCxnSpPr>
          <p:cNvPr id="16" name="Connecteur droit 15"/>
          <p:cNvCxnSpPr/>
          <p:nvPr/>
        </p:nvCxnSpPr>
        <p:spPr>
          <a:xfrm>
            <a:off x="5263665" y="3174494"/>
            <a:ext cx="227809" cy="0"/>
          </a:xfrm>
          <a:prstGeom prst="line">
            <a:avLst/>
          </a:prstGeom>
          <a:noFill/>
          <a:ln w="28575">
            <a:solidFill>
              <a:schemeClr val="accent2"/>
            </a:solidFill>
          </a:ln>
        </p:spPr>
        <p:style>
          <a:lnRef idx="1">
            <a:schemeClr val="accent1"/>
          </a:lnRef>
          <a:fillRef idx="3">
            <a:schemeClr val="accent1"/>
          </a:fillRef>
          <a:effectRef idx="2">
            <a:schemeClr val="accent1"/>
          </a:effectRef>
          <a:fontRef idx="minor">
            <a:schemeClr val="lt1"/>
          </a:fontRef>
        </p:style>
      </p:cxnSp>
      <p:cxnSp>
        <p:nvCxnSpPr>
          <p:cNvPr id="17" name="Connecteur droit 16"/>
          <p:cNvCxnSpPr/>
          <p:nvPr/>
        </p:nvCxnSpPr>
        <p:spPr>
          <a:xfrm>
            <a:off x="5263665" y="3325556"/>
            <a:ext cx="227809" cy="0"/>
          </a:xfrm>
          <a:prstGeom prst="line">
            <a:avLst/>
          </a:prstGeom>
          <a:noFill/>
          <a:ln w="28575">
            <a:solidFill>
              <a:schemeClr val="accent5"/>
            </a:solidFill>
          </a:ln>
        </p:spPr>
        <p:style>
          <a:lnRef idx="1">
            <a:schemeClr val="accent1"/>
          </a:lnRef>
          <a:fillRef idx="3">
            <a:schemeClr val="accent1"/>
          </a:fillRef>
          <a:effectRef idx="2">
            <a:schemeClr val="accent1"/>
          </a:effectRef>
          <a:fontRef idx="minor">
            <a:schemeClr val="lt1"/>
          </a:fontRef>
        </p:style>
      </p:cxnSp>
      <p:sp>
        <p:nvSpPr>
          <p:cNvPr id="18" name="Text Box 79"/>
          <p:cNvSpPr txBox="1">
            <a:spLocks noChangeArrowheads="1"/>
          </p:cNvSpPr>
          <p:nvPr/>
        </p:nvSpPr>
        <p:spPr bwMode="gray">
          <a:xfrm rot="16200000">
            <a:off x="3815985" y="2544939"/>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err="1">
                <a:solidFill>
                  <a:prstClr val="black">
                    <a:lumMod val="65000"/>
                    <a:lumOff val="35000"/>
                  </a:prstClr>
                </a:solidFill>
                <a:latin typeface="Arial" panose="020B0604020202020204" pitchFamily="34" charset="0"/>
                <a:cs typeface="Arial" panose="020B0604020202020204" pitchFamily="34" charset="0"/>
              </a:rPr>
              <a:t>Survie</a:t>
            </a:r>
            <a:r>
              <a:rPr lang="en-GB" sz="1000" dirty="0">
                <a:solidFill>
                  <a:prstClr val="black">
                    <a:lumMod val="65000"/>
                    <a:lumOff val="35000"/>
                  </a:prstClr>
                </a:solidFill>
                <a:latin typeface="Arial" panose="020B0604020202020204" pitchFamily="34" charset="0"/>
                <a:cs typeface="Arial" panose="020B0604020202020204" pitchFamily="34" charset="0"/>
              </a:rPr>
              <a:t> sans </a:t>
            </a:r>
            <a:r>
              <a:rPr lang="en-GB" sz="1000" dirty="0" err="1">
                <a:solidFill>
                  <a:prstClr val="black">
                    <a:lumMod val="65000"/>
                    <a:lumOff val="35000"/>
                  </a:prstClr>
                </a:solidFill>
                <a:latin typeface="Arial" panose="020B0604020202020204" pitchFamily="34" charset="0"/>
                <a:cs typeface="Arial" panose="020B0604020202020204" pitchFamily="34" charset="0"/>
              </a:rPr>
              <a:t>maladie</a:t>
            </a:r>
            <a:r>
              <a:rPr lang="en-GB" sz="1000" dirty="0">
                <a:solidFill>
                  <a:prstClr val="black">
                    <a:lumMod val="65000"/>
                    <a:lumOff val="35000"/>
                  </a:prstClr>
                </a:solidFill>
                <a:latin typeface="Arial" panose="020B0604020202020204" pitchFamily="34" charset="0"/>
                <a:cs typeface="Arial" panose="020B0604020202020204" pitchFamily="34" charset="0"/>
              </a:rPr>
              <a:t>, %</a:t>
            </a:r>
          </a:p>
        </p:txBody>
      </p:sp>
      <p:sp>
        <p:nvSpPr>
          <p:cNvPr id="19" name="Text Box 79"/>
          <p:cNvSpPr txBox="1">
            <a:spLocks noChangeArrowheads="1"/>
          </p:cNvSpPr>
          <p:nvPr/>
        </p:nvSpPr>
        <p:spPr bwMode="gray">
          <a:xfrm>
            <a:off x="5491473" y="3033299"/>
            <a:ext cx="90188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T-12 mois</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T- 6 mois</a:t>
            </a:r>
          </a:p>
        </p:txBody>
      </p:sp>
      <p:sp>
        <p:nvSpPr>
          <p:cNvPr id="7" name="Forme libre 6"/>
          <p:cNvSpPr/>
          <p:nvPr/>
        </p:nvSpPr>
        <p:spPr>
          <a:xfrm>
            <a:off x="5112150" y="1414835"/>
            <a:ext cx="3509427" cy="752354"/>
          </a:xfrm>
          <a:custGeom>
            <a:avLst/>
            <a:gdLst>
              <a:gd name="connsiteX0" fmla="*/ 2897530 w 2897530"/>
              <a:gd name="connsiteY0" fmla="*/ 621175 h 621175"/>
              <a:gd name="connsiteX1" fmla="*/ 2743200 w 2897530"/>
              <a:gd name="connsiteY1" fmla="*/ 613458 h 621175"/>
              <a:gd name="connsiteX2" fmla="*/ 2743200 w 2897530"/>
              <a:gd name="connsiteY2" fmla="*/ 528577 h 621175"/>
              <a:gd name="connsiteX3" fmla="*/ 2642886 w 2897530"/>
              <a:gd name="connsiteY3" fmla="*/ 528577 h 621175"/>
              <a:gd name="connsiteX4" fmla="*/ 2623595 w 2897530"/>
              <a:gd name="connsiteY4" fmla="*/ 509286 h 621175"/>
              <a:gd name="connsiteX5" fmla="*/ 2534856 w 2897530"/>
              <a:gd name="connsiteY5" fmla="*/ 493853 h 621175"/>
              <a:gd name="connsiteX6" fmla="*/ 2422968 w 2897530"/>
              <a:gd name="connsiteY6" fmla="*/ 443696 h 621175"/>
              <a:gd name="connsiteX7" fmla="*/ 2291788 w 2897530"/>
              <a:gd name="connsiteY7" fmla="*/ 420547 h 621175"/>
              <a:gd name="connsiteX8" fmla="*/ 2214623 w 2897530"/>
              <a:gd name="connsiteY8" fmla="*/ 401256 h 621175"/>
              <a:gd name="connsiteX9" fmla="*/ 2102735 w 2897530"/>
              <a:gd name="connsiteY9" fmla="*/ 385823 h 621175"/>
              <a:gd name="connsiteX10" fmla="*/ 2025570 w 2897530"/>
              <a:gd name="connsiteY10" fmla="*/ 362674 h 621175"/>
              <a:gd name="connsiteX11" fmla="*/ 1979271 w 2897530"/>
              <a:gd name="connsiteY11" fmla="*/ 358815 h 621175"/>
              <a:gd name="connsiteX12" fmla="*/ 1963838 w 2897530"/>
              <a:gd name="connsiteY12" fmla="*/ 354957 h 621175"/>
              <a:gd name="connsiteX13" fmla="*/ 1832659 w 2897530"/>
              <a:gd name="connsiteY13" fmla="*/ 343382 h 621175"/>
              <a:gd name="connsiteX14" fmla="*/ 1628173 w 2897530"/>
              <a:gd name="connsiteY14" fmla="*/ 304800 h 621175"/>
              <a:gd name="connsiteX15" fmla="*/ 1439119 w 2897530"/>
              <a:gd name="connsiteY15" fmla="*/ 277793 h 621175"/>
              <a:gd name="connsiteX16" fmla="*/ 1338805 w 2897530"/>
              <a:gd name="connsiteY16" fmla="*/ 270076 h 621175"/>
              <a:gd name="connsiteX17" fmla="*/ 1149752 w 2897530"/>
              <a:gd name="connsiteY17" fmla="*/ 239210 h 621175"/>
              <a:gd name="connsiteX18" fmla="*/ 891251 w 2897530"/>
              <a:gd name="connsiteY18" fmla="*/ 200628 h 621175"/>
              <a:gd name="connsiteX19" fmla="*/ 644324 w 2897530"/>
              <a:gd name="connsiteY19" fmla="*/ 142755 h 621175"/>
              <a:gd name="connsiteX20" fmla="*/ 459130 w 2897530"/>
              <a:gd name="connsiteY20" fmla="*/ 92598 h 621175"/>
              <a:gd name="connsiteX21" fmla="*/ 381965 w 2897530"/>
              <a:gd name="connsiteY21" fmla="*/ 92598 h 621175"/>
              <a:gd name="connsiteX22" fmla="*/ 254643 w 2897530"/>
              <a:gd name="connsiteY22" fmla="*/ 61732 h 621175"/>
              <a:gd name="connsiteX23" fmla="*/ 77165 w 2897530"/>
              <a:gd name="connsiteY23" fmla="*/ 7717 h 621175"/>
              <a:gd name="connsiteX24" fmla="*/ 0 w 2897530"/>
              <a:gd name="connsiteY24" fmla="*/ 0 h 62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97530" h="621175">
                <a:moveTo>
                  <a:pt x="2897530" y="621175"/>
                </a:moveTo>
                <a:lnTo>
                  <a:pt x="2743200" y="613458"/>
                </a:lnTo>
                <a:lnTo>
                  <a:pt x="2743200" y="528577"/>
                </a:lnTo>
                <a:lnTo>
                  <a:pt x="2642886" y="528577"/>
                </a:lnTo>
                <a:lnTo>
                  <a:pt x="2623595" y="509286"/>
                </a:lnTo>
                <a:lnTo>
                  <a:pt x="2534856" y="493853"/>
                </a:lnTo>
                <a:lnTo>
                  <a:pt x="2422968" y="443696"/>
                </a:lnTo>
                <a:lnTo>
                  <a:pt x="2291788" y="420547"/>
                </a:lnTo>
                <a:lnTo>
                  <a:pt x="2214623" y="401256"/>
                </a:lnTo>
                <a:lnTo>
                  <a:pt x="2102735" y="385823"/>
                </a:lnTo>
                <a:lnTo>
                  <a:pt x="2025570" y="362674"/>
                </a:lnTo>
                <a:cubicBezTo>
                  <a:pt x="2010137" y="361388"/>
                  <a:pt x="1994638" y="360736"/>
                  <a:pt x="1979271" y="358815"/>
                </a:cubicBezTo>
                <a:cubicBezTo>
                  <a:pt x="1974009" y="358157"/>
                  <a:pt x="1963838" y="354957"/>
                  <a:pt x="1963838" y="354957"/>
                </a:cubicBezTo>
                <a:lnTo>
                  <a:pt x="1832659" y="343382"/>
                </a:lnTo>
                <a:lnTo>
                  <a:pt x="1628173" y="304800"/>
                </a:lnTo>
                <a:lnTo>
                  <a:pt x="1439119" y="277793"/>
                </a:lnTo>
                <a:lnTo>
                  <a:pt x="1338805" y="270076"/>
                </a:lnTo>
                <a:lnTo>
                  <a:pt x="1149752" y="239210"/>
                </a:lnTo>
                <a:lnTo>
                  <a:pt x="891251" y="200628"/>
                </a:lnTo>
                <a:lnTo>
                  <a:pt x="644324" y="142755"/>
                </a:lnTo>
                <a:lnTo>
                  <a:pt x="459130" y="92598"/>
                </a:lnTo>
                <a:lnTo>
                  <a:pt x="381965" y="92598"/>
                </a:lnTo>
                <a:lnTo>
                  <a:pt x="254643" y="61732"/>
                </a:lnTo>
                <a:lnTo>
                  <a:pt x="77165" y="7717"/>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4" name="Text Box 79"/>
          <p:cNvSpPr txBox="1">
            <a:spLocks noChangeArrowheads="1"/>
          </p:cNvSpPr>
          <p:nvPr/>
        </p:nvSpPr>
        <p:spPr bwMode="gray">
          <a:xfrm>
            <a:off x="4823607"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1690</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1690</a:t>
            </a:r>
          </a:p>
        </p:txBody>
      </p:sp>
      <p:sp>
        <p:nvSpPr>
          <p:cNvPr id="25" name="Text Box 79"/>
          <p:cNvSpPr txBox="1">
            <a:spLocks noChangeArrowheads="1"/>
          </p:cNvSpPr>
          <p:nvPr/>
        </p:nvSpPr>
        <p:spPr bwMode="gray">
          <a:xfrm>
            <a:off x="5156566"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1624</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1596</a:t>
            </a:r>
          </a:p>
        </p:txBody>
      </p:sp>
      <p:sp>
        <p:nvSpPr>
          <p:cNvPr id="26" name="Text Box 79"/>
          <p:cNvSpPr txBox="1">
            <a:spLocks noChangeArrowheads="1"/>
          </p:cNvSpPr>
          <p:nvPr/>
        </p:nvSpPr>
        <p:spPr bwMode="gray">
          <a:xfrm>
            <a:off x="5489525"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1549</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1490</a:t>
            </a:r>
          </a:p>
        </p:txBody>
      </p:sp>
      <p:sp>
        <p:nvSpPr>
          <p:cNvPr id="27" name="Text Box 79"/>
          <p:cNvSpPr txBox="1">
            <a:spLocks noChangeArrowheads="1"/>
          </p:cNvSpPr>
          <p:nvPr/>
        </p:nvSpPr>
        <p:spPr bwMode="gray">
          <a:xfrm>
            <a:off x="6821361"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1103</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1056</a:t>
            </a:r>
          </a:p>
        </p:txBody>
      </p:sp>
      <p:sp>
        <p:nvSpPr>
          <p:cNvPr id="28" name="Text Box 79"/>
          <p:cNvSpPr txBox="1">
            <a:spLocks noChangeArrowheads="1"/>
          </p:cNvSpPr>
          <p:nvPr/>
        </p:nvSpPr>
        <p:spPr bwMode="gray">
          <a:xfrm>
            <a:off x="7154320"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920</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884</a:t>
            </a:r>
          </a:p>
        </p:txBody>
      </p:sp>
      <p:sp>
        <p:nvSpPr>
          <p:cNvPr id="29" name="Text Box 79"/>
          <p:cNvSpPr txBox="1">
            <a:spLocks noChangeArrowheads="1"/>
          </p:cNvSpPr>
          <p:nvPr/>
        </p:nvSpPr>
        <p:spPr bwMode="gray">
          <a:xfrm>
            <a:off x="8153195"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39</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47</a:t>
            </a:r>
          </a:p>
        </p:txBody>
      </p:sp>
      <p:sp>
        <p:nvSpPr>
          <p:cNvPr id="30" name="Text Box 79"/>
          <p:cNvSpPr txBox="1">
            <a:spLocks noChangeArrowheads="1"/>
          </p:cNvSpPr>
          <p:nvPr/>
        </p:nvSpPr>
        <p:spPr bwMode="gray">
          <a:xfrm>
            <a:off x="4520798" y="3749137"/>
            <a:ext cx="803635" cy="21544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800">
                <a:solidFill>
                  <a:prstClr val="black">
                    <a:lumMod val="65000"/>
                    <a:lumOff val="35000"/>
                  </a:prstClr>
                </a:solidFill>
                <a:latin typeface="Arial" panose="020B0604020202020204" pitchFamily="34" charset="0"/>
                <a:cs typeface="Arial" panose="020B0604020202020204" pitchFamily="34" charset="0"/>
              </a:rPr>
              <a:t>Trastuzumab</a:t>
            </a:r>
          </a:p>
        </p:txBody>
      </p:sp>
      <p:sp>
        <p:nvSpPr>
          <p:cNvPr id="31" name="Text Box 79"/>
          <p:cNvSpPr txBox="1">
            <a:spLocks noChangeArrowheads="1"/>
          </p:cNvSpPr>
          <p:nvPr/>
        </p:nvSpPr>
        <p:spPr bwMode="gray">
          <a:xfrm>
            <a:off x="5520455" y="2178572"/>
            <a:ext cx="2632740" cy="25391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50" b="1">
                <a:solidFill>
                  <a:prstClr val="black">
                    <a:lumMod val="65000"/>
                    <a:lumOff val="35000"/>
                  </a:prstClr>
                </a:solidFill>
                <a:latin typeface="Arial" panose="020B0604020202020204" pitchFamily="34" charset="0"/>
                <a:cs typeface="Arial" panose="020B0604020202020204" pitchFamily="34" charset="0"/>
              </a:rPr>
              <a:t>HR: 1,08 (95% CI: 0,93-1,25) </a:t>
            </a:r>
            <a:r>
              <a:rPr lang="en-GB" sz="1050" b="1" i="1">
                <a:solidFill>
                  <a:prstClr val="black">
                    <a:lumMod val="65000"/>
                    <a:lumOff val="35000"/>
                  </a:prstClr>
                </a:solidFill>
                <a:latin typeface="Arial" panose="020B0604020202020204" pitchFamily="34" charset="0"/>
                <a:cs typeface="Arial" panose="020B0604020202020204" pitchFamily="34" charset="0"/>
              </a:rPr>
              <a:t>p</a:t>
            </a:r>
            <a:r>
              <a:rPr lang="en-GB" sz="1050" b="1">
                <a:solidFill>
                  <a:prstClr val="black">
                    <a:lumMod val="65000"/>
                    <a:lumOff val="35000"/>
                  </a:prstClr>
                </a:solidFill>
                <a:latin typeface="Arial" panose="020B0604020202020204" pitchFamily="34" charset="0"/>
                <a:cs typeface="Arial" panose="020B0604020202020204" pitchFamily="34" charset="0"/>
              </a:rPr>
              <a:t>=0.39</a:t>
            </a:r>
          </a:p>
        </p:txBody>
      </p:sp>
      <p:sp>
        <p:nvSpPr>
          <p:cNvPr id="32" name="Text Box 79"/>
          <p:cNvSpPr txBox="1">
            <a:spLocks noChangeArrowheads="1"/>
          </p:cNvSpPr>
          <p:nvPr/>
        </p:nvSpPr>
        <p:spPr bwMode="gray">
          <a:xfrm>
            <a:off x="5822484"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1470</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1413</a:t>
            </a:r>
          </a:p>
        </p:txBody>
      </p:sp>
      <p:sp>
        <p:nvSpPr>
          <p:cNvPr id="33" name="Text Box 79"/>
          <p:cNvSpPr txBox="1">
            <a:spLocks noChangeArrowheads="1"/>
          </p:cNvSpPr>
          <p:nvPr/>
        </p:nvSpPr>
        <p:spPr bwMode="gray">
          <a:xfrm>
            <a:off x="6155443"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1376</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1324</a:t>
            </a:r>
          </a:p>
        </p:txBody>
      </p:sp>
      <p:sp>
        <p:nvSpPr>
          <p:cNvPr id="34" name="Text Box 79"/>
          <p:cNvSpPr txBox="1">
            <a:spLocks noChangeArrowheads="1"/>
          </p:cNvSpPr>
          <p:nvPr/>
        </p:nvSpPr>
        <p:spPr bwMode="gray">
          <a:xfrm>
            <a:off x="6488402"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1215</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1115</a:t>
            </a:r>
          </a:p>
        </p:txBody>
      </p:sp>
      <p:sp>
        <p:nvSpPr>
          <p:cNvPr id="35" name="Text Box 79"/>
          <p:cNvSpPr txBox="1">
            <a:spLocks noChangeArrowheads="1"/>
          </p:cNvSpPr>
          <p:nvPr/>
        </p:nvSpPr>
        <p:spPr bwMode="gray">
          <a:xfrm>
            <a:off x="7487279"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604</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600</a:t>
            </a:r>
          </a:p>
        </p:txBody>
      </p:sp>
      <p:sp>
        <p:nvSpPr>
          <p:cNvPr id="36" name="Text Box 79"/>
          <p:cNvSpPr txBox="1">
            <a:spLocks noChangeArrowheads="1"/>
          </p:cNvSpPr>
          <p:nvPr/>
        </p:nvSpPr>
        <p:spPr bwMode="gray">
          <a:xfrm>
            <a:off x="7820238" y="3893538"/>
            <a:ext cx="513645" cy="425758"/>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300"/>
              </a:lnSpc>
              <a:spcAft>
                <a:spcPct val="0"/>
              </a:spcAft>
            </a:pPr>
            <a:r>
              <a:rPr lang="en-GB" sz="900" b="1">
                <a:solidFill>
                  <a:srgbClr val="CC3300"/>
                </a:solidFill>
                <a:latin typeface="Arial" panose="020B0604020202020204" pitchFamily="34" charset="0"/>
                <a:cs typeface="Arial" panose="020B0604020202020204" pitchFamily="34" charset="0"/>
              </a:rPr>
              <a:t>209</a:t>
            </a:r>
          </a:p>
          <a:p>
            <a:pPr algn="ctr" eaLnBrk="1" fontAlgn="base" hangingPunct="1">
              <a:lnSpc>
                <a:spcPts val="1300"/>
              </a:lnSpc>
              <a:spcAft>
                <a:spcPct val="0"/>
              </a:spcAft>
            </a:pPr>
            <a:r>
              <a:rPr lang="en-GB" sz="900" b="1">
                <a:solidFill>
                  <a:srgbClr val="31859B">
                    <a:lumMod val="75000"/>
                  </a:srgbClr>
                </a:solidFill>
                <a:latin typeface="Arial" panose="020B0604020202020204" pitchFamily="34" charset="0"/>
                <a:cs typeface="Arial" panose="020B0604020202020204" pitchFamily="34" charset="0"/>
              </a:rPr>
              <a:t>281</a:t>
            </a:r>
          </a:p>
        </p:txBody>
      </p:sp>
    </p:spTree>
    <p:extLst>
      <p:ext uri="{BB962C8B-B14F-4D97-AF65-F5344CB8AC3E}">
        <p14:creationId xmlns:p14="http://schemas.microsoft.com/office/powerpoint/2010/main" val="11392720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Espace réservé du contenu 1"/>
          <p:cNvSpPr txBox="1">
            <a:spLocks/>
          </p:cNvSpPr>
          <p:nvPr/>
        </p:nvSpPr>
        <p:spPr>
          <a:xfrm>
            <a:off x="224827" y="1771200"/>
            <a:ext cx="3943973" cy="2989566"/>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31</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ea typeface="+mn-ea"/>
                <a:cs typeface="Arial"/>
              </a:rPr>
              <a:t>Pivot X. et al., SABCS 2018, GS2-07</a:t>
            </a:r>
          </a:p>
        </p:txBody>
      </p:sp>
      <p:sp>
        <p:nvSpPr>
          <p:cNvPr id="2" name="ZoneTexte 1"/>
          <p:cNvSpPr txBox="1"/>
          <p:nvPr/>
        </p:nvSpPr>
        <p:spPr>
          <a:xfrm>
            <a:off x="4428000" y="1362201"/>
            <a:ext cx="4535999" cy="523220"/>
          </a:xfrm>
          <a:prstGeom prst="rect">
            <a:avLst/>
          </a:prstGeom>
          <a:noFill/>
        </p:spPr>
        <p:txBody>
          <a:bodyPr wrap="square" rtlCol="0">
            <a:spAutoFit/>
          </a:bodyPr>
          <a:lstStyle/>
          <a:p>
            <a:r>
              <a:rPr lang="en-US" sz="1400" err="1">
                <a:solidFill>
                  <a:prstClr val="black"/>
                </a:solidFill>
              </a:rPr>
              <a:t>L’impact</a:t>
            </a:r>
            <a:r>
              <a:rPr lang="en-US" sz="1400">
                <a:solidFill>
                  <a:prstClr val="black"/>
                </a:solidFill>
              </a:rPr>
              <a:t> de la </a:t>
            </a:r>
            <a:r>
              <a:rPr lang="en-US" sz="1400" err="1">
                <a:solidFill>
                  <a:prstClr val="black"/>
                </a:solidFill>
              </a:rPr>
              <a:t>durée</a:t>
            </a:r>
            <a:r>
              <a:rPr lang="en-US" sz="1400">
                <a:solidFill>
                  <a:prstClr val="black"/>
                </a:solidFill>
              </a:rPr>
              <a:t> de </a:t>
            </a:r>
            <a:r>
              <a:rPr lang="en-US" sz="1400" err="1">
                <a:solidFill>
                  <a:prstClr val="black"/>
                </a:solidFill>
              </a:rPr>
              <a:t>trastuzumab</a:t>
            </a:r>
            <a:r>
              <a:rPr lang="en-US" sz="1400">
                <a:solidFill>
                  <a:prstClr val="black"/>
                </a:solidFill>
              </a:rPr>
              <a:t> sur la DFS </a:t>
            </a:r>
            <a:r>
              <a:rPr lang="en-US" sz="1400" err="1">
                <a:solidFill>
                  <a:prstClr val="black"/>
                </a:solidFill>
              </a:rPr>
              <a:t>est</a:t>
            </a:r>
            <a:r>
              <a:rPr lang="en-US" sz="1400">
                <a:solidFill>
                  <a:prstClr val="black"/>
                </a:solidFill>
              </a:rPr>
              <a:t> </a:t>
            </a:r>
            <a:r>
              <a:rPr lang="en-US" sz="1400" err="1">
                <a:solidFill>
                  <a:prstClr val="black"/>
                </a:solidFill>
              </a:rPr>
              <a:t>particulièrement</a:t>
            </a:r>
            <a:r>
              <a:rPr lang="en-US" sz="1400">
                <a:solidFill>
                  <a:prstClr val="black"/>
                </a:solidFill>
              </a:rPr>
              <a:t> notable </a:t>
            </a:r>
            <a:r>
              <a:rPr lang="en-US" sz="1400" err="1">
                <a:solidFill>
                  <a:prstClr val="black"/>
                </a:solidFill>
              </a:rPr>
              <a:t>dans</a:t>
            </a:r>
            <a:r>
              <a:rPr lang="en-US" sz="1400">
                <a:solidFill>
                  <a:prstClr val="black"/>
                </a:solidFill>
              </a:rPr>
              <a:t> les 2 premières </a:t>
            </a:r>
            <a:r>
              <a:rPr lang="en-US" sz="1400" err="1">
                <a:solidFill>
                  <a:prstClr val="black"/>
                </a:solidFill>
              </a:rPr>
              <a:t>années</a:t>
            </a:r>
            <a:r>
              <a:rPr lang="en-US" sz="1400">
                <a:solidFill>
                  <a:prstClr val="black"/>
                </a:solidFill>
              </a:rPr>
              <a:t> </a:t>
            </a:r>
          </a:p>
        </p:txBody>
      </p:sp>
      <p:sp>
        <p:nvSpPr>
          <p:cNvPr id="7" name="Titre 6"/>
          <p:cNvSpPr>
            <a:spLocks noGrp="1"/>
          </p:cNvSpPr>
          <p:nvPr>
            <p:ph type="title"/>
          </p:nvPr>
        </p:nvSpPr>
        <p:spPr>
          <a:xfrm>
            <a:off x="168064" y="702457"/>
            <a:ext cx="8975936" cy="707886"/>
          </a:xfrm>
        </p:spPr>
        <p:txBody>
          <a:bodyPr/>
          <a:lstStyle/>
          <a:p>
            <a:r>
              <a:rPr lang="fr-FR"/>
              <a:t>Essai PHARE </a:t>
            </a:r>
            <a:r>
              <a:rPr lang="fr-FR" sz="2000"/>
              <a:t>(6 mois </a:t>
            </a:r>
            <a:r>
              <a:rPr lang="fr-FR" sz="2000" i="1"/>
              <a:t>versus</a:t>
            </a:r>
            <a:r>
              <a:rPr lang="fr-FR" sz="2000"/>
              <a:t> 12 mois trastuzumab adjuvant) </a:t>
            </a:r>
            <a:r>
              <a:rPr lang="fr-FR"/>
              <a:t>: </a:t>
            </a:r>
            <a:br>
              <a:rPr lang="fr-FR"/>
            </a:br>
            <a:r>
              <a:rPr lang="fr-FR"/>
              <a:t>résultats finaux !</a:t>
            </a:r>
          </a:p>
        </p:txBody>
      </p:sp>
      <p:graphicFrame>
        <p:nvGraphicFramePr>
          <p:cNvPr id="12" name="Espace réservé du contenu 6"/>
          <p:cNvGraphicFramePr>
            <a:graphicFrameLocks noGrp="1"/>
          </p:cNvGraphicFramePr>
          <p:nvPr>
            <p:ph idx="4294967295"/>
            <p:extLst/>
          </p:nvPr>
        </p:nvGraphicFramePr>
        <p:xfrm>
          <a:off x="4342297" y="1944018"/>
          <a:ext cx="4699476" cy="2792374"/>
        </p:xfrm>
        <a:graphic>
          <a:graphicData uri="http://schemas.openxmlformats.org/drawingml/2006/table">
            <a:tbl>
              <a:tblPr firstRow="1" bandRow="1">
                <a:tableStyleId>{5C22544A-7EE6-4342-B048-85BDC9FD1C3A}</a:tableStyleId>
              </a:tblPr>
              <a:tblGrid>
                <a:gridCol w="622318">
                  <a:extLst>
                    <a:ext uri="{9D8B030D-6E8A-4147-A177-3AD203B41FA5}">
                      <a16:colId xmlns:a16="http://schemas.microsoft.com/office/drawing/2014/main" val="20000"/>
                    </a:ext>
                  </a:extLst>
                </a:gridCol>
                <a:gridCol w="1404380">
                  <a:extLst>
                    <a:ext uri="{9D8B030D-6E8A-4147-A177-3AD203B41FA5}">
                      <a16:colId xmlns:a16="http://schemas.microsoft.com/office/drawing/2014/main" val="20001"/>
                    </a:ext>
                  </a:extLst>
                </a:gridCol>
                <a:gridCol w="1367624">
                  <a:extLst>
                    <a:ext uri="{9D8B030D-6E8A-4147-A177-3AD203B41FA5}">
                      <a16:colId xmlns:a16="http://schemas.microsoft.com/office/drawing/2014/main" val="20002"/>
                    </a:ext>
                  </a:extLst>
                </a:gridCol>
                <a:gridCol w="1305154">
                  <a:extLst>
                    <a:ext uri="{9D8B030D-6E8A-4147-A177-3AD203B41FA5}">
                      <a16:colId xmlns:a16="http://schemas.microsoft.com/office/drawing/2014/main" val="20003"/>
                    </a:ext>
                  </a:extLst>
                </a:gridCol>
              </a:tblGrid>
              <a:tr h="295666">
                <a:tc>
                  <a:txBody>
                    <a:bodyPr/>
                    <a:lstStyle/>
                    <a:p>
                      <a:r>
                        <a:rPr lang="en-US" sz="1000" b="0">
                          <a:latin typeface="Arial" panose="020B0604020202020204" pitchFamily="34" charset="0"/>
                          <a:cs typeface="Arial" panose="020B0604020202020204" pitchFamily="34" charset="0"/>
                        </a:rPr>
                        <a:t>Temps</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mois</a:t>
                      </a:r>
                      <a:r>
                        <a:rPr kumimoji="0" lang="fr-FR"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a:t>
                      </a:r>
                      <a:r>
                        <a:rPr kumimoji="0" lang="en-US"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0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 mois</a:t>
                      </a:r>
                      <a:r>
                        <a:rPr kumimoji="0" lang="fr-FR"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a:t>
                      </a:r>
                      <a:r>
                        <a:rPr kumimoji="0" lang="en-US"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n=1690)</a:t>
                      </a:r>
                      <a:endParaRPr kumimoji="0" lang="fr-FR" sz="10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000" b="0"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HR (95% CI)</a:t>
                      </a:r>
                      <a:endParaRPr kumimoji="0" lang="fr-FR" sz="1000" b="0" i="0" u="none" strike="noStrike" cap="none" normalizeH="0" baseline="0">
                        <a:ln>
                          <a:noFill/>
                        </a:ln>
                        <a:solidFill>
                          <a:schemeClr val="bg1"/>
                        </a:solidFill>
                        <a:effectLst/>
                        <a:latin typeface="Arial" panose="020B0604020202020204" pitchFamily="34" charset="0"/>
                        <a:ea typeface="Times New Roman" charset="0"/>
                        <a:cs typeface="Arial" panose="020B0604020202020204" pitchFamily="34" charset="0"/>
                      </a:endParaRPr>
                    </a:p>
                  </a:txBody>
                  <a:tcPr marL="59377" marR="59377" marT="0" marB="0" anchor="ctr"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2184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cap="none" normalizeH="0" baseline="0">
                          <a:ln>
                            <a:noFill/>
                          </a:ln>
                          <a:solidFill>
                            <a:schemeClr val="bg2"/>
                          </a:solidFill>
                          <a:effectLst/>
                          <a:latin typeface="Arial" panose="020B0604020202020204" pitchFamily="34" charset="0"/>
                          <a:ea typeface="ＭＳ Ｐゴシック" charset="-128"/>
                          <a:cs typeface="Arial" panose="020B0604020202020204" pitchFamily="34" charset="0"/>
                        </a:rPr>
                        <a:t>1 an</a:t>
                      </a:r>
                      <a:endParaRPr kumimoji="0" lang="fr-FR" sz="1100" b="0" i="0" u="none" strike="noStrike" cap="none" normalizeH="0" baseline="0">
                        <a:ln>
                          <a:noFill/>
                        </a:ln>
                        <a:solidFill>
                          <a:schemeClr val="bg2"/>
                        </a:solidFill>
                        <a:effectLst/>
                        <a:latin typeface="Arial" panose="020B0604020202020204" pitchFamily="34" charset="0"/>
                        <a:ea typeface="Times New Roman"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98,5</a:t>
                      </a:r>
                      <a:r>
                        <a:rPr lang="en-US" sz="1200" b="1" baseline="0">
                          <a:solidFill>
                            <a:schemeClr val="tx2"/>
                          </a:solidFill>
                          <a:latin typeface="Arial" panose="020B0604020202020204" pitchFamily="34" charset="0"/>
                          <a:cs typeface="Arial" panose="020B0604020202020204" pitchFamily="34" charset="0"/>
                        </a:rPr>
                        <a:t> (97,7-98,9)</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97,9</a:t>
                      </a:r>
                      <a:r>
                        <a:rPr lang="en-US" sz="1200" b="1" baseline="0">
                          <a:solidFill>
                            <a:schemeClr val="tx2"/>
                          </a:solidFill>
                          <a:latin typeface="Arial" panose="020B0604020202020204" pitchFamily="34" charset="0"/>
                          <a:cs typeface="Arial" panose="020B0604020202020204" pitchFamily="34" charset="0"/>
                        </a:rPr>
                        <a:t> (97,0-98,5)</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1,39</a:t>
                      </a:r>
                      <a:r>
                        <a:rPr lang="en-US" sz="1200" b="1" baseline="0">
                          <a:solidFill>
                            <a:schemeClr val="tx2"/>
                          </a:solidFill>
                          <a:latin typeface="Arial" panose="020B0604020202020204" pitchFamily="34" charset="0"/>
                          <a:cs typeface="Arial" panose="020B0604020202020204" pitchFamily="34" charset="0"/>
                        </a:rPr>
                        <a:t> (0,99-1,96)</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3286">
                <a:tc>
                  <a:txBody>
                    <a:bodyPr/>
                    <a:lstStyle/>
                    <a:p>
                      <a:r>
                        <a:rPr lang="fr-FR" sz="1100">
                          <a:solidFill>
                            <a:schemeClr val="bg2"/>
                          </a:solidFill>
                          <a:latin typeface="Arial" panose="020B0604020202020204" pitchFamily="34" charset="0"/>
                          <a:cs typeface="Arial" panose="020B0604020202020204" pitchFamily="34" charset="0"/>
                        </a:rPr>
                        <a:t>2 ans</a:t>
                      </a:r>
                      <a:endParaRPr lang="en-US" sz="1100">
                        <a:solidFill>
                          <a:schemeClr val="bg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95,1</a:t>
                      </a:r>
                      <a:r>
                        <a:rPr lang="en-US" sz="1200" b="1" baseline="0">
                          <a:solidFill>
                            <a:schemeClr val="tx2"/>
                          </a:solidFill>
                          <a:latin typeface="Arial" panose="020B0604020202020204" pitchFamily="34" charset="0"/>
                          <a:cs typeface="Arial" panose="020B0604020202020204" pitchFamily="34" charset="0"/>
                        </a:rPr>
                        <a:t> (93,9-96,0)</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93,2</a:t>
                      </a:r>
                      <a:r>
                        <a:rPr lang="en-US" sz="1200" b="1" baseline="0">
                          <a:solidFill>
                            <a:schemeClr val="tx2"/>
                          </a:solidFill>
                          <a:latin typeface="Arial" panose="020B0604020202020204" pitchFamily="34" charset="0"/>
                          <a:cs typeface="Arial" panose="020B0604020202020204" pitchFamily="34" charset="0"/>
                        </a:rPr>
                        <a:t> (91,9-94,3)</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1,39</a:t>
                      </a:r>
                      <a:r>
                        <a:rPr lang="en-US" sz="1200" b="1" baseline="0">
                          <a:solidFill>
                            <a:schemeClr val="tx2"/>
                          </a:solidFill>
                          <a:latin typeface="Arial" panose="020B0604020202020204" pitchFamily="34" charset="0"/>
                          <a:cs typeface="Arial" panose="020B0604020202020204" pitchFamily="34" charset="0"/>
                        </a:rPr>
                        <a:t> (0,95-2,03)</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81277">
                <a:tc>
                  <a:txBody>
                    <a:bodyPr/>
                    <a:lstStyle/>
                    <a:p>
                      <a:r>
                        <a:rPr lang="en-US" sz="1100">
                          <a:solidFill>
                            <a:schemeClr val="bg2"/>
                          </a:solidFill>
                          <a:latin typeface="Arial" panose="020B0604020202020204" pitchFamily="34" charset="0"/>
                          <a:cs typeface="Arial" panose="020B0604020202020204" pitchFamily="34" charset="0"/>
                        </a:rPr>
                        <a:t>3 ans</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92,2</a:t>
                      </a:r>
                      <a:r>
                        <a:rPr lang="en-US" sz="1200" b="1" baseline="0">
                          <a:solidFill>
                            <a:schemeClr val="tx2"/>
                          </a:solidFill>
                          <a:latin typeface="Arial" panose="020B0604020202020204" pitchFamily="34" charset="0"/>
                          <a:cs typeface="Arial" panose="020B0604020202020204" pitchFamily="34" charset="0"/>
                        </a:rPr>
                        <a:t> (90,8-93,4)</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89,3</a:t>
                      </a:r>
                      <a:r>
                        <a:rPr lang="en-US" sz="1200" b="1" baseline="0">
                          <a:solidFill>
                            <a:schemeClr val="tx2"/>
                          </a:solidFill>
                          <a:latin typeface="Arial" panose="020B0604020202020204" pitchFamily="34" charset="0"/>
                          <a:cs typeface="Arial" panose="020B0604020202020204" pitchFamily="34" charset="0"/>
                        </a:rPr>
                        <a:t> (87,8-90,7)</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0,99</a:t>
                      </a:r>
                      <a:r>
                        <a:rPr lang="en-US" sz="1200" b="1" baseline="0">
                          <a:solidFill>
                            <a:schemeClr val="tx2"/>
                          </a:solidFill>
                          <a:latin typeface="Arial" panose="020B0604020202020204" pitchFamily="34" charset="0"/>
                          <a:cs typeface="Arial" panose="020B0604020202020204" pitchFamily="34" charset="0"/>
                        </a:rPr>
                        <a:t> (0,67-1,44)</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281277">
                <a:tc>
                  <a:txBody>
                    <a:bodyPr/>
                    <a:lstStyle/>
                    <a:p>
                      <a:r>
                        <a:rPr lang="en-US" sz="1100">
                          <a:solidFill>
                            <a:schemeClr val="bg2"/>
                          </a:solidFill>
                          <a:latin typeface="Arial" panose="020B0604020202020204" pitchFamily="34" charset="0"/>
                          <a:cs typeface="Arial" panose="020B0604020202020204" pitchFamily="34" charset="0"/>
                        </a:rPr>
                        <a:t>4 ans</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88,8</a:t>
                      </a:r>
                      <a:r>
                        <a:rPr lang="en-US" sz="1200" b="1" baseline="0">
                          <a:solidFill>
                            <a:schemeClr val="tx2"/>
                          </a:solidFill>
                          <a:latin typeface="Arial" panose="020B0604020202020204" pitchFamily="34" charset="0"/>
                          <a:cs typeface="Arial" panose="020B0604020202020204" pitchFamily="34" charset="0"/>
                        </a:rPr>
                        <a:t> (87,2-90,3)</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86,1 </a:t>
                      </a:r>
                      <a:r>
                        <a:rPr lang="en-US" sz="1200" b="1" baseline="0">
                          <a:solidFill>
                            <a:schemeClr val="tx2"/>
                          </a:solidFill>
                          <a:latin typeface="Arial" panose="020B0604020202020204" pitchFamily="34" charset="0"/>
                          <a:cs typeface="Arial" panose="020B0604020202020204" pitchFamily="34" charset="0"/>
                        </a:rPr>
                        <a:t>(84,3-87,7)</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0,73 </a:t>
                      </a:r>
                      <a:r>
                        <a:rPr lang="en-US" sz="1200" b="1" baseline="0">
                          <a:solidFill>
                            <a:schemeClr val="tx2"/>
                          </a:solidFill>
                          <a:latin typeface="Arial" panose="020B0604020202020204" pitchFamily="34" charset="0"/>
                          <a:cs typeface="Arial" panose="020B0604020202020204" pitchFamily="34" charset="0"/>
                        </a:rPr>
                        <a:t>(0,46-1,18)</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1277">
                <a:tc>
                  <a:txBody>
                    <a:bodyPr/>
                    <a:lstStyle/>
                    <a:p>
                      <a:r>
                        <a:rPr lang="en-US" sz="1100">
                          <a:solidFill>
                            <a:schemeClr val="bg2"/>
                          </a:solidFill>
                          <a:latin typeface="Arial" panose="020B0604020202020204" pitchFamily="34" charset="0"/>
                          <a:cs typeface="Arial" panose="020B0604020202020204" pitchFamily="34" charset="0"/>
                        </a:rPr>
                        <a:t>5 ans</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86,2</a:t>
                      </a:r>
                      <a:r>
                        <a:rPr lang="en-US" sz="1200" b="1" baseline="0">
                          <a:solidFill>
                            <a:schemeClr val="tx2"/>
                          </a:solidFill>
                          <a:latin typeface="Arial" panose="020B0604020202020204" pitchFamily="34" charset="0"/>
                          <a:cs typeface="Arial" panose="020B0604020202020204" pitchFamily="34" charset="0"/>
                        </a:rPr>
                        <a:t> (84,4-87,8)</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84,2</a:t>
                      </a:r>
                      <a:r>
                        <a:rPr lang="en-US" sz="1200" b="1" baseline="0">
                          <a:solidFill>
                            <a:schemeClr val="tx2"/>
                          </a:solidFill>
                          <a:latin typeface="Arial" panose="020B0604020202020204" pitchFamily="34" charset="0"/>
                          <a:cs typeface="Arial" panose="020B0604020202020204" pitchFamily="34" charset="0"/>
                        </a:rPr>
                        <a:t> (82,4-85,9)</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0,93</a:t>
                      </a:r>
                      <a:r>
                        <a:rPr lang="en-US" sz="1200" b="1" baseline="0">
                          <a:solidFill>
                            <a:schemeClr val="tx2"/>
                          </a:solidFill>
                          <a:latin typeface="Arial" panose="020B0604020202020204" pitchFamily="34" charset="0"/>
                          <a:cs typeface="Arial" panose="020B0604020202020204" pitchFamily="34" charset="0"/>
                        </a:rPr>
                        <a:t> (0,54-1,60)</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281277">
                <a:tc>
                  <a:txBody>
                    <a:bodyPr/>
                    <a:lstStyle/>
                    <a:p>
                      <a:r>
                        <a:rPr lang="en-US" sz="1100">
                          <a:solidFill>
                            <a:schemeClr val="bg2"/>
                          </a:solidFill>
                          <a:latin typeface="Arial" panose="020B0604020202020204" pitchFamily="34" charset="0"/>
                          <a:cs typeface="Arial" panose="020B0604020202020204" pitchFamily="34" charset="0"/>
                        </a:rPr>
                        <a:t>6 ans</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84,3</a:t>
                      </a:r>
                      <a:r>
                        <a:rPr lang="en-US" sz="1200" b="1" baseline="0">
                          <a:solidFill>
                            <a:schemeClr val="tx2"/>
                          </a:solidFill>
                          <a:latin typeface="Arial" panose="020B0604020202020204" pitchFamily="34" charset="0"/>
                          <a:cs typeface="Arial" panose="020B0604020202020204" pitchFamily="34" charset="0"/>
                        </a:rPr>
                        <a:t> (82,4-86,0)</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84,5</a:t>
                      </a:r>
                      <a:r>
                        <a:rPr lang="en-US" sz="1200" b="1" baseline="0">
                          <a:solidFill>
                            <a:schemeClr val="tx2"/>
                          </a:solidFill>
                          <a:latin typeface="Arial" panose="020B0604020202020204" pitchFamily="34" charset="0"/>
                          <a:cs typeface="Arial" panose="020B0604020202020204" pitchFamily="34" charset="0"/>
                        </a:rPr>
                        <a:t> (80,5-84,3)</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1,00</a:t>
                      </a:r>
                      <a:r>
                        <a:rPr lang="en-US" sz="1200" b="1" baseline="0">
                          <a:solidFill>
                            <a:schemeClr val="tx2"/>
                          </a:solidFill>
                          <a:latin typeface="Arial" panose="020B0604020202020204" pitchFamily="34" charset="0"/>
                          <a:cs typeface="Arial" panose="020B0604020202020204" pitchFamily="34" charset="0"/>
                        </a:rPr>
                        <a:t> (0,58-1,74)</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9"/>
                  </a:ext>
                </a:extLst>
              </a:tr>
              <a:tr h="221688">
                <a:tc>
                  <a:txBody>
                    <a:bodyPr/>
                    <a:lstStyle/>
                    <a:p>
                      <a:r>
                        <a:rPr lang="en-US" sz="1100">
                          <a:solidFill>
                            <a:schemeClr val="bg2"/>
                          </a:solidFill>
                          <a:latin typeface="Arial" panose="020B0604020202020204" pitchFamily="34" charset="0"/>
                          <a:cs typeface="Arial" panose="020B0604020202020204" pitchFamily="34" charset="0"/>
                        </a:rPr>
                        <a:t>7 ans</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82,3</a:t>
                      </a:r>
                      <a:r>
                        <a:rPr lang="en-US" sz="1200" b="1" baseline="0">
                          <a:solidFill>
                            <a:schemeClr val="tx2"/>
                          </a:solidFill>
                          <a:latin typeface="Arial" panose="020B0604020202020204" pitchFamily="34" charset="0"/>
                          <a:cs typeface="Arial" panose="020B0604020202020204" pitchFamily="34" charset="0"/>
                        </a:rPr>
                        <a:t> (80,3-84,1)</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80,6</a:t>
                      </a:r>
                      <a:r>
                        <a:rPr lang="en-US" sz="1200" b="1" baseline="0">
                          <a:solidFill>
                            <a:schemeClr val="tx2"/>
                          </a:solidFill>
                          <a:latin typeface="Arial" panose="020B0604020202020204" pitchFamily="34" charset="0"/>
                          <a:cs typeface="Arial" panose="020B0604020202020204" pitchFamily="34" charset="0"/>
                        </a:rPr>
                        <a:t> (78,5-82,4)</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0,93</a:t>
                      </a:r>
                      <a:r>
                        <a:rPr lang="en-US" sz="1200" b="1" baseline="0">
                          <a:solidFill>
                            <a:schemeClr val="tx2"/>
                          </a:solidFill>
                          <a:latin typeface="Arial" panose="020B0604020202020204" pitchFamily="34" charset="0"/>
                          <a:cs typeface="Arial" panose="020B0604020202020204" pitchFamily="34" charset="0"/>
                        </a:rPr>
                        <a:t> (0,54-1,60)</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1688">
                <a:tc>
                  <a:txBody>
                    <a:bodyPr/>
                    <a:lstStyle/>
                    <a:p>
                      <a:r>
                        <a:rPr lang="en-US" sz="1100">
                          <a:solidFill>
                            <a:schemeClr val="bg2"/>
                          </a:solidFill>
                          <a:latin typeface="Arial" panose="020B0604020202020204" pitchFamily="34" charset="0"/>
                          <a:cs typeface="Arial" panose="020B0604020202020204" pitchFamily="34" charset="0"/>
                        </a:rPr>
                        <a:t>8 ans</a:t>
                      </a: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79,8</a:t>
                      </a:r>
                      <a:r>
                        <a:rPr lang="en-US" sz="1200" b="1" baseline="0">
                          <a:solidFill>
                            <a:schemeClr val="tx2"/>
                          </a:solidFill>
                          <a:latin typeface="Arial" panose="020B0604020202020204" pitchFamily="34" charset="0"/>
                          <a:cs typeface="Arial" panose="020B0604020202020204" pitchFamily="34" charset="0"/>
                        </a:rPr>
                        <a:t> (77,7-81,8)</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78,3</a:t>
                      </a:r>
                      <a:r>
                        <a:rPr lang="en-US" sz="1200" b="1" baseline="0">
                          <a:solidFill>
                            <a:schemeClr val="tx2"/>
                          </a:solidFill>
                          <a:latin typeface="Arial" panose="020B0604020202020204" pitchFamily="34" charset="0"/>
                          <a:cs typeface="Arial" panose="020B0604020202020204" pitchFamily="34" charset="0"/>
                        </a:rPr>
                        <a:t> (76,1-80,3)</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0,81</a:t>
                      </a:r>
                      <a:r>
                        <a:rPr lang="en-US" sz="1200" b="1" baseline="0">
                          <a:solidFill>
                            <a:schemeClr val="tx2"/>
                          </a:solidFill>
                          <a:latin typeface="Arial" panose="020B0604020202020204" pitchFamily="34" charset="0"/>
                          <a:cs typeface="Arial" panose="020B0604020202020204" pitchFamily="34" charset="0"/>
                        </a:rPr>
                        <a:t> (0,41-1,60)</a:t>
                      </a:r>
                      <a:endParaRPr lang="en-US" sz="1200" b="1">
                        <a:solidFill>
                          <a:schemeClr val="tx2"/>
                        </a:solidFill>
                        <a:latin typeface="Arial" panose="020B0604020202020204" pitchFamily="34" charset="0"/>
                        <a:cs typeface="Arial" panose="020B0604020202020204" pitchFamily="34" charset="0"/>
                      </a:endParaRPr>
                    </a:p>
                  </a:txBody>
                  <a:tcPr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54285">
                <a:tc>
                  <a:txBody>
                    <a:bodyPr/>
                    <a:lstStyle/>
                    <a:p>
                      <a:r>
                        <a:rPr lang="en-US" sz="1100">
                          <a:solidFill>
                            <a:schemeClr val="bg2"/>
                          </a:solidFill>
                          <a:latin typeface="Arial" panose="020B0604020202020204" pitchFamily="34" charset="0"/>
                          <a:cs typeface="Arial" panose="020B0604020202020204" pitchFamily="34" charset="0"/>
                        </a:rPr>
                        <a:t>9 ans</a:t>
                      </a: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77,4</a:t>
                      </a:r>
                      <a:r>
                        <a:rPr lang="en-US" sz="1200" b="1" baseline="0">
                          <a:solidFill>
                            <a:schemeClr val="tx2"/>
                          </a:solidFill>
                          <a:latin typeface="Arial" panose="020B0604020202020204" pitchFamily="34" charset="0"/>
                          <a:cs typeface="Arial" panose="020B0604020202020204" pitchFamily="34" charset="0"/>
                        </a:rPr>
                        <a:t> (75,0-79,6)</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76,3</a:t>
                      </a:r>
                      <a:r>
                        <a:rPr lang="en-US" sz="1200" b="1" baseline="0">
                          <a:solidFill>
                            <a:schemeClr val="tx2"/>
                          </a:solidFill>
                          <a:latin typeface="Arial" panose="020B0604020202020204" pitchFamily="34" charset="0"/>
                          <a:cs typeface="Arial" panose="020B0604020202020204" pitchFamily="34" charset="0"/>
                        </a:rPr>
                        <a:t> (74,0-78,5)</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tc>
                  <a:txBody>
                    <a:bodyPr/>
                    <a:lstStyle/>
                    <a:p>
                      <a:pPr algn="ctr"/>
                      <a:r>
                        <a:rPr lang="en-US" sz="1200" b="1">
                          <a:solidFill>
                            <a:schemeClr val="tx2"/>
                          </a:solidFill>
                          <a:latin typeface="Arial" panose="020B0604020202020204" pitchFamily="34" charset="0"/>
                          <a:cs typeface="Arial" panose="020B0604020202020204" pitchFamily="34" charset="0"/>
                        </a:rPr>
                        <a:t>0,76</a:t>
                      </a:r>
                      <a:r>
                        <a:rPr lang="en-US" sz="1200" b="1" baseline="0">
                          <a:solidFill>
                            <a:schemeClr val="tx2"/>
                          </a:solidFill>
                          <a:latin typeface="Arial" panose="020B0604020202020204" pitchFamily="34" charset="0"/>
                          <a:cs typeface="Arial" panose="020B0604020202020204" pitchFamily="34" charset="0"/>
                        </a:rPr>
                        <a:t> (0,35-1,65)</a:t>
                      </a:r>
                      <a:endParaRPr lang="en-US" sz="1200" b="1">
                        <a:solidFill>
                          <a:schemeClr val="tx2"/>
                        </a:solidFill>
                        <a:latin typeface="Arial" panose="020B0604020202020204" pitchFamily="34" charset="0"/>
                        <a:cs typeface="Arial" panose="020B0604020202020204" pitchFamily="34" charset="0"/>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14" name="ZoneTexte 13"/>
          <p:cNvSpPr txBox="1"/>
          <p:nvPr/>
        </p:nvSpPr>
        <p:spPr>
          <a:xfrm>
            <a:off x="896429" y="1632700"/>
            <a:ext cx="2012371" cy="276999"/>
          </a:xfrm>
          <a:prstGeom prst="rect">
            <a:avLst/>
          </a:prstGeom>
          <a:solidFill>
            <a:schemeClr val="bg1"/>
          </a:solidFill>
        </p:spPr>
        <p:txBody>
          <a:bodyPr wrap="square">
            <a:spAutoFit/>
          </a:bodyPr>
          <a:lstStyle/>
          <a:p>
            <a:pPr algn="ctr">
              <a:defRPr/>
            </a:pPr>
            <a:r>
              <a:rPr lang="fr-FR" sz="1200" b="1">
                <a:solidFill>
                  <a:srgbClr val="1F497D"/>
                </a:solidFill>
                <a:latin typeface="Arial" panose="020B0604020202020204" pitchFamily="34" charset="0"/>
                <a:cs typeface="Arial" panose="020B0604020202020204" pitchFamily="34" charset="0"/>
              </a:rPr>
              <a:t>Survie sans maladie</a:t>
            </a:r>
            <a:endParaRPr lang="fr-FR" sz="1050" b="1">
              <a:solidFill>
                <a:srgbClr val="1F497D"/>
              </a:solidFill>
              <a:latin typeface="Arial" panose="020B0604020202020204" pitchFamily="34" charset="0"/>
              <a:cs typeface="Arial" panose="020B0604020202020204" pitchFamily="34" charset="0"/>
            </a:endParaRPr>
          </a:p>
        </p:txBody>
      </p:sp>
      <p:graphicFrame>
        <p:nvGraphicFramePr>
          <p:cNvPr id="15" name="Graphique 14"/>
          <p:cNvGraphicFramePr/>
          <p:nvPr>
            <p:extLst/>
          </p:nvPr>
        </p:nvGraphicFramePr>
        <p:xfrm>
          <a:off x="405279" y="1978321"/>
          <a:ext cx="3702779"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8" name="Forme libre 7"/>
          <p:cNvSpPr/>
          <p:nvPr/>
        </p:nvSpPr>
        <p:spPr>
          <a:xfrm>
            <a:off x="1108631" y="2506560"/>
            <a:ext cx="2825675" cy="926580"/>
          </a:xfrm>
          <a:custGeom>
            <a:avLst/>
            <a:gdLst>
              <a:gd name="connsiteX0" fmla="*/ 0 w 2825675"/>
              <a:gd name="connsiteY0" fmla="*/ 480508 h 926580"/>
              <a:gd name="connsiteX1" fmla="*/ 229496 w 2825675"/>
              <a:gd name="connsiteY1" fmla="*/ 530711 h 926580"/>
              <a:gd name="connsiteX2" fmla="*/ 333487 w 2825675"/>
              <a:gd name="connsiteY2" fmla="*/ 516367 h 926580"/>
              <a:gd name="connsiteX3" fmla="*/ 469750 w 2825675"/>
              <a:gd name="connsiteY3" fmla="*/ 527125 h 926580"/>
              <a:gd name="connsiteX4" fmla="*/ 573741 w 2825675"/>
              <a:gd name="connsiteY4" fmla="*/ 473336 h 926580"/>
              <a:gd name="connsiteX5" fmla="*/ 688489 w 2825675"/>
              <a:gd name="connsiteY5" fmla="*/ 458993 h 926580"/>
              <a:gd name="connsiteX6" fmla="*/ 806823 w 2825675"/>
              <a:gd name="connsiteY6" fmla="*/ 426720 h 926580"/>
              <a:gd name="connsiteX7" fmla="*/ 849854 w 2825675"/>
              <a:gd name="connsiteY7" fmla="*/ 430306 h 926580"/>
              <a:gd name="connsiteX8" fmla="*/ 903642 w 2825675"/>
              <a:gd name="connsiteY8" fmla="*/ 473336 h 926580"/>
              <a:gd name="connsiteX9" fmla="*/ 961016 w 2825675"/>
              <a:gd name="connsiteY9" fmla="*/ 516367 h 926580"/>
              <a:gd name="connsiteX10" fmla="*/ 1086522 w 2825675"/>
              <a:gd name="connsiteY10" fmla="*/ 595256 h 926580"/>
              <a:gd name="connsiteX11" fmla="*/ 1179755 w 2825675"/>
              <a:gd name="connsiteY11" fmla="*/ 710005 h 926580"/>
              <a:gd name="connsiteX12" fmla="*/ 1298089 w 2825675"/>
              <a:gd name="connsiteY12" fmla="*/ 813995 h 926580"/>
              <a:gd name="connsiteX13" fmla="*/ 1437938 w 2825675"/>
              <a:gd name="connsiteY13" fmla="*/ 889299 h 926580"/>
              <a:gd name="connsiteX14" fmla="*/ 1624404 w 2825675"/>
              <a:gd name="connsiteY14" fmla="*/ 914400 h 926580"/>
              <a:gd name="connsiteX15" fmla="*/ 1696122 w 2825675"/>
              <a:gd name="connsiteY15" fmla="*/ 921572 h 926580"/>
              <a:gd name="connsiteX16" fmla="*/ 1782183 w 2825675"/>
              <a:gd name="connsiteY16" fmla="*/ 839096 h 926580"/>
              <a:gd name="connsiteX17" fmla="*/ 1922033 w 2825675"/>
              <a:gd name="connsiteY17" fmla="*/ 756621 h 926580"/>
              <a:gd name="connsiteX18" fmla="*/ 2047538 w 2825675"/>
              <a:gd name="connsiteY18" fmla="*/ 753035 h 926580"/>
              <a:gd name="connsiteX19" fmla="*/ 2190974 w 2825675"/>
              <a:gd name="connsiteY19" fmla="*/ 695661 h 926580"/>
              <a:gd name="connsiteX20" fmla="*/ 2348753 w 2825675"/>
              <a:gd name="connsiteY20" fmla="*/ 656216 h 926580"/>
              <a:gd name="connsiteX21" fmla="*/ 2459915 w 2825675"/>
              <a:gd name="connsiteY21" fmla="*/ 552226 h 926580"/>
              <a:gd name="connsiteX22" fmla="*/ 2603350 w 2825675"/>
              <a:gd name="connsiteY22" fmla="*/ 344245 h 926580"/>
              <a:gd name="connsiteX23" fmla="*/ 2678654 w 2825675"/>
              <a:gd name="connsiteY23" fmla="*/ 179294 h 926580"/>
              <a:gd name="connsiteX24" fmla="*/ 2746785 w 2825675"/>
              <a:gd name="connsiteY24" fmla="*/ 89647 h 926580"/>
              <a:gd name="connsiteX25" fmla="*/ 2825675 w 2825675"/>
              <a:gd name="connsiteY25" fmla="*/ 0 h 92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5675" h="926580">
                <a:moveTo>
                  <a:pt x="0" y="480508"/>
                </a:moveTo>
                <a:cubicBezTo>
                  <a:pt x="86957" y="502621"/>
                  <a:pt x="173915" y="524735"/>
                  <a:pt x="229496" y="530711"/>
                </a:cubicBezTo>
                <a:cubicBezTo>
                  <a:pt x="285077" y="536688"/>
                  <a:pt x="293445" y="516965"/>
                  <a:pt x="333487" y="516367"/>
                </a:cubicBezTo>
                <a:cubicBezTo>
                  <a:pt x="373529" y="515769"/>
                  <a:pt x="429708" y="534297"/>
                  <a:pt x="469750" y="527125"/>
                </a:cubicBezTo>
                <a:cubicBezTo>
                  <a:pt x="509792" y="519953"/>
                  <a:pt x="537284" y="484691"/>
                  <a:pt x="573741" y="473336"/>
                </a:cubicBezTo>
                <a:cubicBezTo>
                  <a:pt x="610198" y="461981"/>
                  <a:pt x="649642" y="466762"/>
                  <a:pt x="688489" y="458993"/>
                </a:cubicBezTo>
                <a:cubicBezTo>
                  <a:pt x="727336" y="451224"/>
                  <a:pt x="779929" y="431501"/>
                  <a:pt x="806823" y="426720"/>
                </a:cubicBezTo>
                <a:cubicBezTo>
                  <a:pt x="833717" y="421939"/>
                  <a:pt x="833718" y="422537"/>
                  <a:pt x="849854" y="430306"/>
                </a:cubicBezTo>
                <a:cubicBezTo>
                  <a:pt x="865990" y="438075"/>
                  <a:pt x="885115" y="458992"/>
                  <a:pt x="903642" y="473336"/>
                </a:cubicBezTo>
                <a:cubicBezTo>
                  <a:pt x="922169" y="487680"/>
                  <a:pt x="930536" y="496047"/>
                  <a:pt x="961016" y="516367"/>
                </a:cubicBezTo>
                <a:cubicBezTo>
                  <a:pt x="991496" y="536687"/>
                  <a:pt x="1050065" y="562983"/>
                  <a:pt x="1086522" y="595256"/>
                </a:cubicBezTo>
                <a:cubicBezTo>
                  <a:pt x="1122979" y="627529"/>
                  <a:pt x="1144494" y="673549"/>
                  <a:pt x="1179755" y="710005"/>
                </a:cubicBezTo>
                <a:cubicBezTo>
                  <a:pt x="1215016" y="746461"/>
                  <a:pt x="1255059" y="784113"/>
                  <a:pt x="1298089" y="813995"/>
                </a:cubicBezTo>
                <a:cubicBezTo>
                  <a:pt x="1341119" y="843877"/>
                  <a:pt x="1383552" y="872565"/>
                  <a:pt x="1437938" y="889299"/>
                </a:cubicBezTo>
                <a:cubicBezTo>
                  <a:pt x="1492324" y="906033"/>
                  <a:pt x="1581373" y="909021"/>
                  <a:pt x="1624404" y="914400"/>
                </a:cubicBezTo>
                <a:cubicBezTo>
                  <a:pt x="1667435" y="919779"/>
                  <a:pt x="1669826" y="934123"/>
                  <a:pt x="1696122" y="921572"/>
                </a:cubicBezTo>
                <a:cubicBezTo>
                  <a:pt x="1722418" y="909021"/>
                  <a:pt x="1744531" y="866588"/>
                  <a:pt x="1782183" y="839096"/>
                </a:cubicBezTo>
                <a:cubicBezTo>
                  <a:pt x="1819835" y="811604"/>
                  <a:pt x="1877807" y="770964"/>
                  <a:pt x="1922033" y="756621"/>
                </a:cubicBezTo>
                <a:cubicBezTo>
                  <a:pt x="1966259" y="742278"/>
                  <a:pt x="2002714" y="763195"/>
                  <a:pt x="2047538" y="753035"/>
                </a:cubicBezTo>
                <a:cubicBezTo>
                  <a:pt x="2092362" y="742875"/>
                  <a:pt x="2140771" y="711798"/>
                  <a:pt x="2190974" y="695661"/>
                </a:cubicBezTo>
                <a:cubicBezTo>
                  <a:pt x="2241177" y="679524"/>
                  <a:pt x="2303930" y="680122"/>
                  <a:pt x="2348753" y="656216"/>
                </a:cubicBezTo>
                <a:cubicBezTo>
                  <a:pt x="2393576" y="632310"/>
                  <a:pt x="2417482" y="604221"/>
                  <a:pt x="2459915" y="552226"/>
                </a:cubicBezTo>
                <a:cubicBezTo>
                  <a:pt x="2502348" y="500231"/>
                  <a:pt x="2566894" y="406400"/>
                  <a:pt x="2603350" y="344245"/>
                </a:cubicBezTo>
                <a:cubicBezTo>
                  <a:pt x="2639807" y="282090"/>
                  <a:pt x="2654748" y="221727"/>
                  <a:pt x="2678654" y="179294"/>
                </a:cubicBezTo>
                <a:cubicBezTo>
                  <a:pt x="2702560" y="136861"/>
                  <a:pt x="2722282" y="119529"/>
                  <a:pt x="2746785" y="89647"/>
                </a:cubicBezTo>
                <a:cubicBezTo>
                  <a:pt x="2771289" y="59765"/>
                  <a:pt x="2798482" y="29882"/>
                  <a:pt x="2825675" y="0"/>
                </a:cubicBezTo>
              </a:path>
            </a:pathLst>
          </a:custGeom>
          <a:noFill/>
          <a:ln w="28575">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7" name="Connecteur droit 16"/>
          <p:cNvCxnSpPr/>
          <p:nvPr/>
        </p:nvCxnSpPr>
        <p:spPr>
          <a:xfrm>
            <a:off x="1311105" y="3880940"/>
            <a:ext cx="227809" cy="0"/>
          </a:xfrm>
          <a:prstGeom prst="line">
            <a:avLst/>
          </a:prstGeom>
          <a:noFill/>
          <a:ln w="28575">
            <a:solidFill>
              <a:schemeClr val="accent2"/>
            </a:solidFill>
          </a:ln>
        </p:spPr>
        <p:style>
          <a:lnRef idx="1">
            <a:schemeClr val="accent1"/>
          </a:lnRef>
          <a:fillRef idx="3">
            <a:schemeClr val="accent1"/>
          </a:fillRef>
          <a:effectRef idx="2">
            <a:schemeClr val="accent1"/>
          </a:effectRef>
          <a:fontRef idx="minor">
            <a:schemeClr val="lt1"/>
          </a:fontRef>
        </p:style>
      </p:cxnSp>
      <p:cxnSp>
        <p:nvCxnSpPr>
          <p:cNvPr id="18" name="Connecteur droit 17"/>
          <p:cNvCxnSpPr/>
          <p:nvPr/>
        </p:nvCxnSpPr>
        <p:spPr>
          <a:xfrm>
            <a:off x="1311105" y="4032002"/>
            <a:ext cx="227809" cy="0"/>
          </a:xfrm>
          <a:prstGeom prst="line">
            <a:avLst/>
          </a:prstGeom>
          <a:noFill/>
          <a:ln w="28575">
            <a:solidFill>
              <a:schemeClr val="accent5"/>
            </a:solidFill>
          </a:ln>
        </p:spPr>
        <p:style>
          <a:lnRef idx="1">
            <a:schemeClr val="accent1"/>
          </a:lnRef>
          <a:fillRef idx="3">
            <a:schemeClr val="accent1"/>
          </a:fillRef>
          <a:effectRef idx="2">
            <a:schemeClr val="accent1"/>
          </a:effectRef>
          <a:fontRef idx="minor">
            <a:schemeClr val="lt1"/>
          </a:fontRef>
        </p:style>
      </p:cxnSp>
      <p:sp>
        <p:nvSpPr>
          <p:cNvPr id="19" name="Text Box 79"/>
          <p:cNvSpPr txBox="1">
            <a:spLocks noChangeArrowheads="1"/>
          </p:cNvSpPr>
          <p:nvPr/>
        </p:nvSpPr>
        <p:spPr bwMode="gray">
          <a:xfrm>
            <a:off x="1538913" y="3739745"/>
            <a:ext cx="901887" cy="4001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T-12 mois</a:t>
            </a:r>
          </a:p>
          <a:p>
            <a:pPr eaLnBrk="1" fontAlgn="base" hangingPunct="1">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T- 6 mois</a:t>
            </a:r>
          </a:p>
        </p:txBody>
      </p:sp>
      <p:sp>
        <p:nvSpPr>
          <p:cNvPr id="23" name="Text Box 79"/>
          <p:cNvSpPr txBox="1">
            <a:spLocks noChangeArrowheads="1"/>
          </p:cNvSpPr>
          <p:nvPr/>
        </p:nvSpPr>
        <p:spPr bwMode="gray">
          <a:xfrm rot="16200000">
            <a:off x="-503930" y="3004621"/>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dirty="0">
                <a:solidFill>
                  <a:prstClr val="black">
                    <a:lumMod val="65000"/>
                    <a:lumOff val="35000"/>
                  </a:prstClr>
                </a:solidFill>
                <a:latin typeface="Arial" panose="020B0604020202020204" pitchFamily="34" charset="0"/>
                <a:cs typeface="Arial" panose="020B0604020202020204" pitchFamily="34" charset="0"/>
              </a:rPr>
              <a:t>Hazard ratio </a:t>
            </a:r>
            <a:r>
              <a:rPr lang="en-GB" sz="1000" dirty="0" err="1">
                <a:solidFill>
                  <a:prstClr val="black">
                    <a:lumMod val="65000"/>
                    <a:lumOff val="35000"/>
                  </a:prstClr>
                </a:solidFill>
                <a:latin typeface="Arial" panose="020B0604020202020204" pitchFamily="34" charset="0"/>
                <a:cs typeface="Arial" panose="020B0604020202020204" pitchFamily="34" charset="0"/>
              </a:rPr>
              <a:t>lissés</a:t>
            </a:r>
            <a:endParaRPr lang="en-GB" sz="10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5" name="Text Box 79"/>
          <p:cNvSpPr txBox="1">
            <a:spLocks noChangeArrowheads="1"/>
          </p:cNvSpPr>
          <p:nvPr/>
        </p:nvSpPr>
        <p:spPr bwMode="gray">
          <a:xfrm>
            <a:off x="1311105" y="4514545"/>
            <a:ext cx="1808542" cy="246221"/>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Mois</a:t>
            </a:r>
          </a:p>
        </p:txBody>
      </p:sp>
    </p:spTree>
    <p:extLst>
      <p:ext uri="{BB962C8B-B14F-4D97-AF65-F5344CB8AC3E}">
        <p14:creationId xmlns:p14="http://schemas.microsoft.com/office/powerpoint/2010/main" val="405285302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Espace réservé du contenu 1"/>
          <p:cNvSpPr txBox="1">
            <a:spLocks/>
          </p:cNvSpPr>
          <p:nvPr/>
        </p:nvSpPr>
        <p:spPr>
          <a:xfrm>
            <a:off x="684147" y="1620252"/>
            <a:ext cx="7955318" cy="1381288"/>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60" name="Espace réservé du contenu 1"/>
          <p:cNvSpPr txBox="1">
            <a:spLocks/>
          </p:cNvSpPr>
          <p:nvPr/>
        </p:nvSpPr>
        <p:spPr>
          <a:xfrm>
            <a:off x="684147" y="3278390"/>
            <a:ext cx="7955318" cy="1381288"/>
          </a:xfrm>
          <a:prstGeom prst="rect">
            <a:avLst/>
          </a:prstGeom>
          <a:no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32</a:t>
            </a:fld>
            <a:endParaRPr lang="fr-FR"/>
          </a:p>
        </p:txBody>
      </p:sp>
      <p:sp>
        <p:nvSpPr>
          <p:cNvPr id="43" name="Text Box 4"/>
          <p:cNvSpPr txBox="1">
            <a:spLocks noChangeArrowheads="1"/>
          </p:cNvSpPr>
          <p:nvPr/>
        </p:nvSpPr>
        <p:spPr bwMode="auto">
          <a:xfrm>
            <a:off x="254078" y="484045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ea typeface="+mn-ea"/>
                <a:cs typeface="Arial"/>
              </a:rPr>
              <a:t>Pivot X. et al., SABCS 2018, GS2-07</a:t>
            </a:r>
          </a:p>
        </p:txBody>
      </p:sp>
      <p:sp>
        <p:nvSpPr>
          <p:cNvPr id="7" name="Titre 6"/>
          <p:cNvSpPr>
            <a:spLocks noGrp="1"/>
          </p:cNvSpPr>
          <p:nvPr>
            <p:ph type="title"/>
          </p:nvPr>
        </p:nvSpPr>
        <p:spPr>
          <a:xfrm>
            <a:off x="168064" y="702452"/>
            <a:ext cx="8975936" cy="707886"/>
          </a:xfrm>
        </p:spPr>
        <p:txBody>
          <a:bodyPr/>
          <a:lstStyle/>
          <a:p>
            <a:r>
              <a:rPr lang="fr-FR"/>
              <a:t>Essai PHARE </a:t>
            </a:r>
            <a:r>
              <a:rPr lang="fr-FR" sz="2000"/>
              <a:t>(6 mois</a:t>
            </a:r>
            <a:r>
              <a:rPr lang="fr-FR" sz="2000" i="1"/>
              <a:t> versus </a:t>
            </a:r>
            <a:r>
              <a:rPr lang="fr-FR" sz="2000"/>
              <a:t>12 mois trastuzumab adjuvant) </a:t>
            </a:r>
            <a:r>
              <a:rPr lang="fr-FR"/>
              <a:t>: </a:t>
            </a:r>
            <a:br>
              <a:rPr lang="fr-FR"/>
            </a:br>
            <a:r>
              <a:rPr lang="fr-FR"/>
              <a:t>résultats finaux !</a:t>
            </a:r>
          </a:p>
        </p:txBody>
      </p:sp>
      <p:grpSp>
        <p:nvGrpSpPr>
          <p:cNvPr id="10" name="Groupe 9"/>
          <p:cNvGrpSpPr/>
          <p:nvPr/>
        </p:nvGrpSpPr>
        <p:grpSpPr>
          <a:xfrm>
            <a:off x="3611903" y="3488979"/>
            <a:ext cx="2581353" cy="1154657"/>
            <a:chOff x="3226102" y="3400748"/>
            <a:chExt cx="2581353" cy="1154657"/>
          </a:xfrm>
        </p:grpSpPr>
        <p:cxnSp>
          <p:nvCxnSpPr>
            <p:cNvPr id="49" name="Connecteur droit 48"/>
            <p:cNvCxnSpPr/>
            <p:nvPr/>
          </p:nvCxnSpPr>
          <p:spPr>
            <a:xfrm>
              <a:off x="3897254" y="3762136"/>
              <a:ext cx="1548812" cy="0"/>
            </a:xfrm>
            <a:prstGeom prst="line">
              <a:avLst/>
            </a:prstGeom>
            <a:noFill/>
            <a:ln w="28575" cap="flat" cmpd="sng" algn="ctr">
              <a:solidFill>
                <a:schemeClr val="accent1"/>
              </a:solidFill>
              <a:prstDash val="solid"/>
            </a:ln>
            <a:effectLst/>
          </p:spPr>
        </p:cxnSp>
        <p:sp>
          <p:nvSpPr>
            <p:cNvPr id="45" name="Oval 46">
              <a:extLst>
                <a:ext uri="{FF2B5EF4-FFF2-40B4-BE49-F238E27FC236}">
                  <a16:creationId xmlns:a16="http://schemas.microsoft.com/office/drawing/2014/main" id="{5433ED91-2C02-480E-84DA-8FCD26B368D7}"/>
                </a:ext>
              </a:extLst>
            </p:cNvPr>
            <p:cNvSpPr/>
            <p:nvPr/>
          </p:nvSpPr>
          <p:spPr>
            <a:xfrm flipH="1">
              <a:off x="4568404" y="3710509"/>
              <a:ext cx="93402" cy="103254"/>
            </a:xfrm>
            <a:prstGeom prst="ellipse">
              <a:avLst/>
            </a:prstGeom>
            <a:solidFill>
              <a:schemeClr val="accent1"/>
            </a:solidFill>
            <a:ln w="28575" cap="flat" cmpd="sng" algn="ctr">
              <a:solidFill>
                <a:schemeClr val="accent1"/>
              </a:solidFill>
              <a:prstDash val="solid"/>
            </a:ln>
            <a:effectLst/>
          </p:spPr>
          <p:txBody>
            <a:bodyPr rtlCol="0" anchor="ctr"/>
            <a:lstStyle/>
            <a:p>
              <a:pPr algn="ctr" defTabSz="914400">
                <a:defRPr/>
              </a:pPr>
              <a:endParaRPr lang="en-US" sz="600" kern="0">
                <a:solidFill>
                  <a:prstClr val="white"/>
                </a:solidFill>
                <a:latin typeface="Arial" panose="020B0604020202020204" pitchFamily="34" charset="0"/>
                <a:cs typeface="Arial" panose="020B0604020202020204" pitchFamily="34" charset="0"/>
              </a:endParaRPr>
            </a:p>
          </p:txBody>
        </p:sp>
        <p:cxnSp>
          <p:nvCxnSpPr>
            <p:cNvPr id="46" name="Connecteur droit 45"/>
            <p:cNvCxnSpPr/>
            <p:nvPr/>
          </p:nvCxnSpPr>
          <p:spPr>
            <a:xfrm>
              <a:off x="3226102" y="4226779"/>
              <a:ext cx="2581353" cy="0"/>
            </a:xfrm>
            <a:prstGeom prst="line">
              <a:avLst/>
            </a:prstGeom>
            <a:noFill/>
            <a:ln w="25400" cap="flat" cmpd="sng" algn="ctr">
              <a:solidFill>
                <a:schemeClr val="bg2"/>
              </a:solidFill>
              <a:prstDash val="solid"/>
            </a:ln>
            <a:effectLst/>
          </p:spPr>
        </p:cxnSp>
        <p:cxnSp>
          <p:nvCxnSpPr>
            <p:cNvPr id="47" name="Connecteur droit 46"/>
            <p:cNvCxnSpPr>
              <a:stCxn id="50" idx="0"/>
            </p:cNvCxnSpPr>
            <p:nvPr/>
          </p:nvCxnSpPr>
          <p:spPr>
            <a:xfrm flipH="1" flipV="1">
              <a:off x="4361898" y="3400748"/>
              <a:ext cx="16365" cy="877658"/>
            </a:xfrm>
            <a:prstGeom prst="line">
              <a:avLst/>
            </a:prstGeom>
            <a:noFill/>
            <a:ln w="12700" cap="flat" cmpd="sng" algn="ctr">
              <a:solidFill>
                <a:schemeClr val="bg2"/>
              </a:solidFill>
              <a:prstDash val="solid"/>
            </a:ln>
            <a:effectLst/>
          </p:spPr>
        </p:cxnSp>
        <p:cxnSp>
          <p:nvCxnSpPr>
            <p:cNvPr id="48" name="Connecteur droit 47"/>
            <p:cNvCxnSpPr/>
            <p:nvPr/>
          </p:nvCxnSpPr>
          <p:spPr>
            <a:xfrm flipV="1">
              <a:off x="5549319" y="3452373"/>
              <a:ext cx="0" cy="774406"/>
            </a:xfrm>
            <a:prstGeom prst="line">
              <a:avLst/>
            </a:prstGeom>
            <a:noFill/>
            <a:ln w="25400" cap="flat" cmpd="sng" algn="ctr">
              <a:solidFill>
                <a:schemeClr val="accent2"/>
              </a:solidFill>
              <a:prstDash val="dash"/>
            </a:ln>
            <a:effectLst/>
          </p:spPr>
        </p:cxnSp>
        <p:sp>
          <p:nvSpPr>
            <p:cNvPr id="50" name="ZoneTexte 49"/>
            <p:cNvSpPr txBox="1"/>
            <p:nvPr/>
          </p:nvSpPr>
          <p:spPr>
            <a:xfrm>
              <a:off x="4243450" y="4278406"/>
              <a:ext cx="269626" cy="276999"/>
            </a:xfrm>
            <a:prstGeom prst="rect">
              <a:avLst/>
            </a:prstGeom>
            <a:noFill/>
          </p:spPr>
          <p:txBody>
            <a:bodyPr wrap="none" rtlCol="0">
              <a:spAutoFit/>
            </a:bodyPr>
            <a:lstStyle/>
            <a:p>
              <a:pPr algn="ctr" defTabSz="914400">
                <a:defRPr/>
              </a:pPr>
              <a:r>
                <a:rPr lang="fr-FR" sz="1200" b="1" kern="0">
                  <a:solidFill>
                    <a:srgbClr val="595959"/>
                  </a:solidFill>
                  <a:latin typeface="Arial" panose="020B0604020202020204" pitchFamily="34" charset="0"/>
                  <a:cs typeface="Arial" panose="020B0604020202020204" pitchFamily="34" charset="0"/>
                </a:rPr>
                <a:t>1</a:t>
              </a:r>
            </a:p>
          </p:txBody>
        </p:sp>
        <p:sp>
          <p:nvSpPr>
            <p:cNvPr id="51" name="ZoneTexte 50"/>
            <p:cNvSpPr txBox="1"/>
            <p:nvPr/>
          </p:nvSpPr>
          <p:spPr>
            <a:xfrm>
              <a:off x="5291185" y="4278406"/>
              <a:ext cx="482824" cy="276999"/>
            </a:xfrm>
            <a:prstGeom prst="rect">
              <a:avLst/>
            </a:prstGeom>
            <a:noFill/>
          </p:spPr>
          <p:txBody>
            <a:bodyPr wrap="none" rtlCol="0">
              <a:spAutoFit/>
            </a:bodyPr>
            <a:lstStyle/>
            <a:p>
              <a:pPr defTabSz="914400">
                <a:defRPr/>
              </a:pPr>
              <a:r>
                <a:rPr lang="fr-FR" sz="1200" b="1" kern="0">
                  <a:solidFill>
                    <a:srgbClr val="CC3300"/>
                  </a:solidFill>
                  <a:latin typeface="Arial" panose="020B0604020202020204" pitchFamily="34" charset="0"/>
                  <a:cs typeface="Arial" panose="020B0604020202020204" pitchFamily="34" charset="0"/>
                </a:rPr>
                <a:t>1.25</a:t>
              </a:r>
            </a:p>
          </p:txBody>
        </p:sp>
        <p:sp>
          <p:nvSpPr>
            <p:cNvPr id="52" name="ZoneTexte 51"/>
            <p:cNvSpPr txBox="1"/>
            <p:nvPr/>
          </p:nvSpPr>
          <p:spPr>
            <a:xfrm>
              <a:off x="5029352" y="3463896"/>
              <a:ext cx="560025" cy="292388"/>
            </a:xfrm>
            <a:prstGeom prst="rect">
              <a:avLst/>
            </a:prstGeom>
            <a:noFill/>
          </p:spPr>
          <p:txBody>
            <a:bodyPr wrap="square" rtlCol="0">
              <a:spAutoFit/>
            </a:bodyPr>
            <a:lstStyle/>
            <a:p>
              <a:pPr defTabSz="914400">
                <a:defRPr/>
              </a:pPr>
              <a:r>
                <a:rPr lang="en-US" sz="1300" b="1" kern="0">
                  <a:solidFill>
                    <a:srgbClr val="1F497D"/>
                  </a:solidFill>
                  <a:latin typeface="Arial" panose="020B0604020202020204" pitchFamily="34" charset="0"/>
                  <a:cs typeface="Arial" panose="020B0604020202020204" pitchFamily="34" charset="0"/>
                </a:rPr>
                <a:t>1.24</a:t>
              </a:r>
              <a:endParaRPr lang="fr-FR" sz="1300" kern="0">
                <a:solidFill>
                  <a:srgbClr val="1F497D"/>
                </a:solidFill>
                <a:latin typeface="Arial" panose="020B0604020202020204" pitchFamily="34" charset="0"/>
                <a:cs typeface="Arial" panose="020B0604020202020204" pitchFamily="34" charset="0"/>
              </a:endParaRPr>
            </a:p>
          </p:txBody>
        </p:sp>
        <p:sp>
          <p:nvSpPr>
            <p:cNvPr id="53" name="ZoneTexte 52"/>
            <p:cNvSpPr txBox="1"/>
            <p:nvPr/>
          </p:nvSpPr>
          <p:spPr>
            <a:xfrm>
              <a:off x="3775108" y="3463896"/>
              <a:ext cx="510076" cy="292388"/>
            </a:xfrm>
            <a:prstGeom prst="rect">
              <a:avLst/>
            </a:prstGeom>
            <a:noFill/>
          </p:spPr>
          <p:txBody>
            <a:bodyPr wrap="none" rtlCol="0">
              <a:spAutoFit/>
            </a:bodyPr>
            <a:lstStyle/>
            <a:p>
              <a:pPr defTabSz="914400">
                <a:defRPr/>
              </a:pPr>
              <a:r>
                <a:rPr lang="en-US" sz="1300" b="1" kern="0">
                  <a:solidFill>
                    <a:srgbClr val="1F497D"/>
                  </a:solidFill>
                  <a:latin typeface="Arial" panose="020B0604020202020204" pitchFamily="34" charset="0"/>
                  <a:cs typeface="Arial" panose="020B0604020202020204" pitchFamily="34" charset="0"/>
                </a:rPr>
                <a:t>0.93</a:t>
              </a:r>
              <a:endParaRPr lang="fr-FR" sz="1300" kern="0">
                <a:solidFill>
                  <a:srgbClr val="1F497D"/>
                </a:solidFill>
                <a:latin typeface="Arial" panose="020B0604020202020204" pitchFamily="34" charset="0"/>
                <a:cs typeface="Arial" panose="020B0604020202020204" pitchFamily="34" charset="0"/>
              </a:endParaRPr>
            </a:p>
          </p:txBody>
        </p:sp>
      </p:grpSp>
      <p:sp>
        <p:nvSpPr>
          <p:cNvPr id="54" name="ZoneTexte 53"/>
          <p:cNvSpPr txBox="1"/>
          <p:nvPr/>
        </p:nvSpPr>
        <p:spPr>
          <a:xfrm>
            <a:off x="6318277" y="1890632"/>
            <a:ext cx="2182008" cy="646331"/>
          </a:xfrm>
          <a:prstGeom prst="rect">
            <a:avLst/>
          </a:prstGeom>
          <a:noFill/>
        </p:spPr>
        <p:txBody>
          <a:bodyPr wrap="none" rtlCol="0">
            <a:spAutoFit/>
          </a:bodyPr>
          <a:lstStyle/>
          <a:p>
            <a:pPr defTabSz="914400">
              <a:defRPr/>
            </a:pPr>
            <a:r>
              <a:rPr lang="en-US" sz="1200" kern="0">
                <a:solidFill>
                  <a:srgbClr val="595959"/>
                </a:solidFill>
                <a:latin typeface="Arial" panose="020B0604020202020204" pitchFamily="34" charset="0"/>
                <a:cs typeface="Arial" panose="020B0604020202020204" pitchFamily="34" charset="0"/>
              </a:rPr>
              <a:t>HR: </a:t>
            </a:r>
            <a:r>
              <a:rPr lang="en-US" sz="1200" b="1" kern="0">
                <a:solidFill>
                  <a:srgbClr val="595959"/>
                </a:solidFill>
                <a:latin typeface="Arial" panose="020B0604020202020204" pitchFamily="34" charset="0"/>
                <a:cs typeface="Arial" panose="020B0604020202020204" pitchFamily="34" charset="0"/>
              </a:rPr>
              <a:t>1.08 (95%CI: 0.93-1.25) </a:t>
            </a:r>
            <a:br>
              <a:rPr lang="en-US" sz="1200" b="1" kern="0">
                <a:solidFill>
                  <a:srgbClr val="595959"/>
                </a:solidFill>
                <a:latin typeface="Arial" panose="020B0604020202020204" pitchFamily="34" charset="0"/>
                <a:cs typeface="Arial" panose="020B0604020202020204" pitchFamily="34" charset="0"/>
              </a:rPr>
            </a:br>
            <a:r>
              <a:rPr lang="en-US" sz="1200" b="1" i="1" kern="0">
                <a:solidFill>
                  <a:srgbClr val="595959"/>
                </a:solidFill>
                <a:latin typeface="Arial" panose="020B0604020202020204" pitchFamily="34" charset="0"/>
                <a:cs typeface="Arial" panose="020B0604020202020204" pitchFamily="34" charset="0"/>
              </a:rPr>
              <a:t>p</a:t>
            </a:r>
            <a:r>
              <a:rPr lang="en-US" sz="1200" b="1" kern="0">
                <a:solidFill>
                  <a:srgbClr val="595959"/>
                </a:solidFill>
                <a:latin typeface="Arial" panose="020B0604020202020204" pitchFamily="34" charset="0"/>
                <a:cs typeface="Arial" panose="020B0604020202020204" pitchFamily="34" charset="0"/>
              </a:rPr>
              <a:t>=0.39</a:t>
            </a:r>
            <a:r>
              <a:rPr lang="fr-FR" sz="1200" b="1" kern="0">
                <a:solidFill>
                  <a:srgbClr val="595959"/>
                </a:solidFill>
                <a:latin typeface="Arial" panose="020B0604020202020204" pitchFamily="34" charset="0"/>
                <a:cs typeface="Arial" panose="020B0604020202020204" pitchFamily="34" charset="0"/>
              </a:rPr>
              <a:t> </a:t>
            </a:r>
          </a:p>
          <a:p>
            <a:pPr defTabSz="914400">
              <a:defRPr/>
            </a:pPr>
            <a:endParaRPr lang="fr-FR" sz="1200" kern="0">
              <a:solidFill>
                <a:srgbClr val="595959"/>
              </a:solidFill>
              <a:latin typeface="Arial" panose="020B0604020202020204" pitchFamily="34" charset="0"/>
              <a:cs typeface="Arial" panose="020B0604020202020204" pitchFamily="34" charset="0"/>
            </a:endParaRPr>
          </a:p>
        </p:txBody>
      </p:sp>
      <p:sp>
        <p:nvSpPr>
          <p:cNvPr id="55" name="ZoneTexte 54"/>
          <p:cNvSpPr txBox="1"/>
          <p:nvPr/>
        </p:nvSpPr>
        <p:spPr>
          <a:xfrm>
            <a:off x="6369905" y="3710983"/>
            <a:ext cx="2182008" cy="646331"/>
          </a:xfrm>
          <a:prstGeom prst="rect">
            <a:avLst/>
          </a:prstGeom>
          <a:noFill/>
        </p:spPr>
        <p:txBody>
          <a:bodyPr wrap="none" rtlCol="0">
            <a:spAutoFit/>
          </a:bodyPr>
          <a:lstStyle/>
          <a:p>
            <a:pPr defTabSz="914400">
              <a:defRPr/>
            </a:pPr>
            <a:r>
              <a:rPr lang="en-US" sz="1200" kern="0">
                <a:solidFill>
                  <a:srgbClr val="595959"/>
                </a:solidFill>
                <a:latin typeface="Arial" panose="020B0604020202020204" pitchFamily="34" charset="0"/>
                <a:cs typeface="Arial" panose="020B0604020202020204" pitchFamily="34" charset="0"/>
              </a:rPr>
              <a:t>HR: </a:t>
            </a:r>
            <a:r>
              <a:rPr lang="en-US" sz="1200" b="1" kern="0">
                <a:solidFill>
                  <a:srgbClr val="595959"/>
                </a:solidFill>
                <a:latin typeface="Arial" panose="020B0604020202020204" pitchFamily="34" charset="0"/>
                <a:cs typeface="Arial" panose="020B0604020202020204" pitchFamily="34" charset="0"/>
              </a:rPr>
              <a:t>1.07 (90%CI: 0.93-1.24) </a:t>
            </a:r>
            <a:br>
              <a:rPr lang="en-US" sz="1200" b="1" kern="0">
                <a:solidFill>
                  <a:srgbClr val="595959"/>
                </a:solidFill>
                <a:latin typeface="Arial" panose="020B0604020202020204" pitchFamily="34" charset="0"/>
                <a:cs typeface="Arial" panose="020B0604020202020204" pitchFamily="34" charset="0"/>
              </a:rPr>
            </a:br>
            <a:r>
              <a:rPr lang="en-US" sz="1200" b="1" i="1" kern="0">
                <a:solidFill>
                  <a:srgbClr val="595959"/>
                </a:solidFill>
                <a:latin typeface="Arial" panose="020B0604020202020204" pitchFamily="34" charset="0"/>
                <a:cs typeface="Arial" panose="020B0604020202020204" pitchFamily="34" charset="0"/>
              </a:rPr>
              <a:t>p</a:t>
            </a:r>
            <a:r>
              <a:rPr lang="en-US" sz="1200" b="1" kern="0">
                <a:solidFill>
                  <a:srgbClr val="595959"/>
                </a:solidFill>
                <a:latin typeface="Arial" panose="020B0604020202020204" pitchFamily="34" charset="0"/>
                <a:cs typeface="Arial" panose="020B0604020202020204" pitchFamily="34" charset="0"/>
              </a:rPr>
              <a:t>=0.01</a:t>
            </a:r>
            <a:r>
              <a:rPr lang="fr-FR" sz="1200" b="1" kern="0">
                <a:solidFill>
                  <a:srgbClr val="595959"/>
                </a:solidFill>
                <a:latin typeface="Arial" panose="020B0604020202020204" pitchFamily="34" charset="0"/>
                <a:cs typeface="Arial" panose="020B0604020202020204" pitchFamily="34" charset="0"/>
              </a:rPr>
              <a:t> </a:t>
            </a:r>
          </a:p>
          <a:p>
            <a:pPr defTabSz="914400">
              <a:defRPr/>
            </a:pPr>
            <a:endParaRPr lang="fr-FR" sz="1200" kern="0">
              <a:solidFill>
                <a:srgbClr val="595959"/>
              </a:solidFill>
              <a:latin typeface="Arial" panose="020B0604020202020204" pitchFamily="34" charset="0"/>
              <a:cs typeface="Arial" panose="020B0604020202020204" pitchFamily="34" charset="0"/>
            </a:endParaRPr>
          </a:p>
        </p:txBody>
      </p:sp>
      <p:sp>
        <p:nvSpPr>
          <p:cNvPr id="56" name="ZoneTexte 55"/>
          <p:cNvSpPr txBox="1"/>
          <p:nvPr/>
        </p:nvSpPr>
        <p:spPr>
          <a:xfrm>
            <a:off x="684147" y="1893604"/>
            <a:ext cx="2661240" cy="738664"/>
          </a:xfrm>
          <a:prstGeom prst="rect">
            <a:avLst/>
          </a:prstGeom>
          <a:noFill/>
        </p:spPr>
        <p:txBody>
          <a:bodyPr wrap="square" rtlCol="0">
            <a:spAutoFit/>
          </a:bodyPr>
          <a:lstStyle/>
          <a:p>
            <a:pPr defTabSz="914400">
              <a:defRPr/>
            </a:pPr>
            <a:r>
              <a:rPr lang="en-US" sz="1400" b="1" kern="0">
                <a:solidFill>
                  <a:srgbClr val="1F497D"/>
                </a:solidFill>
                <a:latin typeface="Arial" panose="020B0604020202020204" pitchFamily="34" charset="0"/>
                <a:cs typeface="Arial" panose="020B0604020202020204" pitchFamily="34" charset="0"/>
              </a:rPr>
              <a:t>PHARE </a:t>
            </a:r>
            <a:r>
              <a:rPr lang="en-US" sz="1400" b="1" kern="0" err="1">
                <a:solidFill>
                  <a:srgbClr val="1F497D"/>
                </a:solidFill>
                <a:latin typeface="Arial" panose="020B0604020202020204" pitchFamily="34" charset="0"/>
                <a:cs typeface="Arial" panose="020B0604020202020204" pitchFamily="34" charset="0"/>
              </a:rPr>
              <a:t>échoue</a:t>
            </a:r>
            <a:r>
              <a:rPr lang="en-US" sz="1400" b="1" kern="0">
                <a:solidFill>
                  <a:srgbClr val="1F497D"/>
                </a:solidFill>
                <a:latin typeface="Arial" panose="020B0604020202020204" pitchFamily="34" charset="0"/>
                <a:cs typeface="Arial" panose="020B0604020202020204" pitchFamily="34" charset="0"/>
              </a:rPr>
              <a:t> à </a:t>
            </a:r>
            <a:r>
              <a:rPr lang="en-US" sz="1400" b="1" kern="0" err="1">
                <a:solidFill>
                  <a:srgbClr val="1F497D"/>
                </a:solidFill>
                <a:latin typeface="Arial" panose="020B0604020202020204" pitchFamily="34" charset="0"/>
                <a:cs typeface="Arial" panose="020B0604020202020204" pitchFamily="34" charset="0"/>
              </a:rPr>
              <a:t>montrer</a:t>
            </a:r>
            <a:r>
              <a:rPr lang="en-US" sz="1400" b="1" kern="0">
                <a:solidFill>
                  <a:srgbClr val="1F497D"/>
                </a:solidFill>
                <a:latin typeface="Arial" panose="020B0604020202020204" pitchFamily="34" charset="0"/>
                <a:cs typeface="Arial" panose="020B0604020202020204" pitchFamily="34" charset="0"/>
              </a:rPr>
              <a:t> que 6 </a:t>
            </a:r>
            <a:r>
              <a:rPr lang="en-US" sz="1400" b="1" kern="0" err="1">
                <a:solidFill>
                  <a:srgbClr val="1F497D"/>
                </a:solidFill>
                <a:latin typeface="Arial" panose="020B0604020202020204" pitchFamily="34" charset="0"/>
                <a:cs typeface="Arial" panose="020B0604020202020204" pitchFamily="34" charset="0"/>
              </a:rPr>
              <a:t>mois</a:t>
            </a:r>
            <a:r>
              <a:rPr lang="en-US" sz="1400" b="1" kern="0">
                <a:solidFill>
                  <a:srgbClr val="1F497D"/>
                </a:solidFill>
                <a:latin typeface="Arial" panose="020B0604020202020204" pitchFamily="34" charset="0"/>
                <a:cs typeface="Arial" panose="020B0604020202020204" pitchFamily="34" charset="0"/>
              </a:rPr>
              <a:t> de </a:t>
            </a:r>
            <a:r>
              <a:rPr lang="en-US" sz="1400" b="1" kern="0" err="1">
                <a:solidFill>
                  <a:srgbClr val="1F497D"/>
                </a:solidFill>
                <a:latin typeface="Arial" panose="020B0604020202020204" pitchFamily="34" charset="0"/>
                <a:cs typeface="Arial" panose="020B0604020202020204" pitchFamily="34" charset="0"/>
              </a:rPr>
              <a:t>trastuzumab</a:t>
            </a:r>
            <a:endParaRPr lang="en-US" sz="1400" b="1" kern="0">
              <a:solidFill>
                <a:srgbClr val="1F497D"/>
              </a:solidFill>
              <a:latin typeface="Arial" panose="020B0604020202020204" pitchFamily="34" charset="0"/>
              <a:cs typeface="Arial" panose="020B0604020202020204" pitchFamily="34" charset="0"/>
            </a:endParaRPr>
          </a:p>
          <a:p>
            <a:pPr defTabSz="914400">
              <a:defRPr/>
            </a:pPr>
            <a:r>
              <a:rPr lang="en-US" sz="1400" b="1" kern="0">
                <a:solidFill>
                  <a:srgbClr val="1F497D"/>
                </a:solidFill>
                <a:latin typeface="Arial" panose="020B0604020202020204" pitchFamily="34" charset="0"/>
                <a:cs typeface="Arial" panose="020B0604020202020204" pitchFamily="34" charset="0"/>
              </a:rPr>
              <a:t> </a:t>
            </a:r>
            <a:r>
              <a:rPr lang="en-US" sz="1400" b="1" kern="0" err="1">
                <a:solidFill>
                  <a:srgbClr val="1F497D"/>
                </a:solidFill>
                <a:latin typeface="Arial" panose="020B0604020202020204" pitchFamily="34" charset="0"/>
                <a:cs typeface="Arial" panose="020B0604020202020204" pitchFamily="34" charset="0"/>
              </a:rPr>
              <a:t>est</a:t>
            </a:r>
            <a:r>
              <a:rPr lang="en-US" sz="1400" b="1" kern="0">
                <a:solidFill>
                  <a:srgbClr val="1F497D"/>
                </a:solidFill>
                <a:latin typeface="Arial" panose="020B0604020202020204" pitchFamily="34" charset="0"/>
                <a:cs typeface="Arial" panose="020B0604020202020204" pitchFamily="34" charset="0"/>
              </a:rPr>
              <a:t> non </a:t>
            </a:r>
            <a:r>
              <a:rPr lang="en-US" sz="1400" b="1" kern="0" err="1">
                <a:solidFill>
                  <a:srgbClr val="1F497D"/>
                </a:solidFill>
                <a:latin typeface="Arial" panose="020B0604020202020204" pitchFamily="34" charset="0"/>
                <a:cs typeface="Arial" panose="020B0604020202020204" pitchFamily="34" charset="0"/>
              </a:rPr>
              <a:t>inférieur</a:t>
            </a:r>
            <a:r>
              <a:rPr lang="en-US" sz="1400" b="1" kern="0">
                <a:solidFill>
                  <a:srgbClr val="1F497D"/>
                </a:solidFill>
                <a:latin typeface="Arial" panose="020B0604020202020204" pitchFamily="34" charset="0"/>
                <a:cs typeface="Arial" panose="020B0604020202020204" pitchFamily="34" charset="0"/>
              </a:rPr>
              <a:t> à 12 </a:t>
            </a:r>
            <a:r>
              <a:rPr lang="en-US" sz="1400" b="1" kern="0" err="1">
                <a:solidFill>
                  <a:srgbClr val="1F497D"/>
                </a:solidFill>
                <a:latin typeface="Arial" panose="020B0604020202020204" pitchFamily="34" charset="0"/>
                <a:cs typeface="Arial" panose="020B0604020202020204" pitchFamily="34" charset="0"/>
              </a:rPr>
              <a:t>mois</a:t>
            </a:r>
            <a:endParaRPr lang="en-US" sz="1400" b="1" kern="0">
              <a:solidFill>
                <a:srgbClr val="1F497D"/>
              </a:solidFill>
              <a:latin typeface="Arial" panose="020B0604020202020204" pitchFamily="34" charset="0"/>
              <a:cs typeface="Arial" panose="020B0604020202020204" pitchFamily="34" charset="0"/>
            </a:endParaRPr>
          </a:p>
        </p:txBody>
      </p:sp>
      <p:sp>
        <p:nvSpPr>
          <p:cNvPr id="57" name="ZoneTexte 56"/>
          <p:cNvSpPr txBox="1"/>
          <p:nvPr/>
        </p:nvSpPr>
        <p:spPr>
          <a:xfrm>
            <a:off x="617504" y="3488979"/>
            <a:ext cx="2727883" cy="738664"/>
          </a:xfrm>
          <a:prstGeom prst="rect">
            <a:avLst/>
          </a:prstGeom>
          <a:noFill/>
        </p:spPr>
        <p:txBody>
          <a:bodyPr wrap="square" rtlCol="0">
            <a:spAutoFit/>
          </a:bodyPr>
          <a:lstStyle/>
          <a:p>
            <a:pPr defTabSz="914400">
              <a:defRPr/>
            </a:pPr>
            <a:r>
              <a:rPr lang="en-US" sz="1400" b="1" kern="0">
                <a:solidFill>
                  <a:srgbClr val="1F497D"/>
                </a:solidFill>
                <a:latin typeface="Arial" panose="020B0604020202020204" pitchFamily="34" charset="0"/>
                <a:cs typeface="Arial" panose="020B0604020202020204" pitchFamily="34" charset="0"/>
              </a:rPr>
              <a:t>PERSEPHONE a </a:t>
            </a:r>
            <a:r>
              <a:rPr lang="en-US" sz="1400" b="1" kern="0" err="1">
                <a:solidFill>
                  <a:srgbClr val="1F497D"/>
                </a:solidFill>
                <a:latin typeface="Arial" panose="020B0604020202020204" pitchFamily="34" charset="0"/>
                <a:cs typeface="Arial" panose="020B0604020202020204" pitchFamily="34" charset="0"/>
              </a:rPr>
              <a:t>montré</a:t>
            </a:r>
            <a:r>
              <a:rPr lang="en-US" sz="1400" b="1" kern="0">
                <a:solidFill>
                  <a:srgbClr val="1F497D"/>
                </a:solidFill>
                <a:latin typeface="Arial" panose="020B0604020202020204" pitchFamily="34" charset="0"/>
                <a:cs typeface="Arial" panose="020B0604020202020204" pitchFamily="34" charset="0"/>
              </a:rPr>
              <a:t> que </a:t>
            </a:r>
            <a:br>
              <a:rPr lang="en-US" sz="1400" b="1" kern="0">
                <a:solidFill>
                  <a:srgbClr val="1F497D"/>
                </a:solidFill>
                <a:latin typeface="Arial" panose="020B0604020202020204" pitchFamily="34" charset="0"/>
                <a:cs typeface="Arial" panose="020B0604020202020204" pitchFamily="34" charset="0"/>
              </a:rPr>
            </a:br>
            <a:r>
              <a:rPr lang="en-US" sz="1400" b="1" kern="0">
                <a:solidFill>
                  <a:srgbClr val="1F497D"/>
                </a:solidFill>
                <a:latin typeface="Arial" panose="020B0604020202020204" pitchFamily="34" charset="0"/>
                <a:cs typeface="Arial" panose="020B0604020202020204" pitchFamily="34" charset="0"/>
              </a:rPr>
              <a:t>6 </a:t>
            </a:r>
            <a:r>
              <a:rPr lang="en-US" sz="1400" b="1" kern="0" err="1">
                <a:solidFill>
                  <a:srgbClr val="1F497D"/>
                </a:solidFill>
                <a:latin typeface="Arial" panose="020B0604020202020204" pitchFamily="34" charset="0"/>
                <a:cs typeface="Arial" panose="020B0604020202020204" pitchFamily="34" charset="0"/>
              </a:rPr>
              <a:t>mois</a:t>
            </a:r>
            <a:r>
              <a:rPr lang="en-US" sz="1400" b="1" kern="0">
                <a:solidFill>
                  <a:srgbClr val="1F497D"/>
                </a:solidFill>
                <a:latin typeface="Arial" panose="020B0604020202020204" pitchFamily="34" charset="0"/>
                <a:cs typeface="Arial" panose="020B0604020202020204" pitchFamily="34" charset="0"/>
              </a:rPr>
              <a:t> de </a:t>
            </a:r>
            <a:r>
              <a:rPr lang="en-US" sz="1400" b="1" kern="0" err="1">
                <a:solidFill>
                  <a:srgbClr val="1F497D"/>
                </a:solidFill>
                <a:latin typeface="Arial" panose="020B0604020202020204" pitchFamily="34" charset="0"/>
                <a:cs typeface="Arial" panose="020B0604020202020204" pitchFamily="34" charset="0"/>
              </a:rPr>
              <a:t>trastuzumab</a:t>
            </a:r>
            <a:r>
              <a:rPr lang="en-US" sz="1400" b="1" kern="0">
                <a:solidFill>
                  <a:srgbClr val="1F497D"/>
                </a:solidFill>
                <a:latin typeface="Arial" panose="020B0604020202020204" pitchFamily="34" charset="0"/>
                <a:cs typeface="Arial" panose="020B0604020202020204" pitchFamily="34" charset="0"/>
              </a:rPr>
              <a:t> </a:t>
            </a:r>
            <a:r>
              <a:rPr lang="en-US" sz="1400" b="1" kern="0" err="1">
                <a:solidFill>
                  <a:srgbClr val="1F497D"/>
                </a:solidFill>
                <a:latin typeface="Arial" panose="020B0604020202020204" pitchFamily="34" charset="0"/>
                <a:cs typeface="Arial" panose="020B0604020202020204" pitchFamily="34" charset="0"/>
              </a:rPr>
              <a:t>est</a:t>
            </a:r>
            <a:r>
              <a:rPr lang="en-US" sz="1400" b="1" kern="0">
                <a:solidFill>
                  <a:srgbClr val="1F497D"/>
                </a:solidFill>
                <a:latin typeface="Arial" panose="020B0604020202020204" pitchFamily="34" charset="0"/>
                <a:cs typeface="Arial" panose="020B0604020202020204" pitchFamily="34" charset="0"/>
              </a:rPr>
              <a:t> non </a:t>
            </a:r>
            <a:r>
              <a:rPr lang="en-US" sz="1400" b="1" kern="0" err="1">
                <a:solidFill>
                  <a:srgbClr val="1F497D"/>
                </a:solidFill>
                <a:latin typeface="Arial" panose="020B0604020202020204" pitchFamily="34" charset="0"/>
                <a:cs typeface="Arial" panose="020B0604020202020204" pitchFamily="34" charset="0"/>
              </a:rPr>
              <a:t>inférieur</a:t>
            </a:r>
            <a:r>
              <a:rPr lang="en-US" sz="1400" b="1" kern="0">
                <a:solidFill>
                  <a:srgbClr val="1F497D"/>
                </a:solidFill>
                <a:latin typeface="Arial" panose="020B0604020202020204" pitchFamily="34" charset="0"/>
                <a:cs typeface="Arial" panose="020B0604020202020204" pitchFamily="34" charset="0"/>
              </a:rPr>
              <a:t> à 12 </a:t>
            </a:r>
            <a:r>
              <a:rPr lang="en-US" sz="1400" b="1" kern="0" err="1">
                <a:solidFill>
                  <a:srgbClr val="1F497D"/>
                </a:solidFill>
                <a:latin typeface="Arial" panose="020B0604020202020204" pitchFamily="34" charset="0"/>
                <a:cs typeface="Arial" panose="020B0604020202020204" pitchFamily="34" charset="0"/>
              </a:rPr>
              <a:t>mois</a:t>
            </a:r>
            <a:r>
              <a:rPr lang="en-US" sz="1400" b="1" kern="0">
                <a:solidFill>
                  <a:srgbClr val="1F497D"/>
                </a:solidFill>
                <a:latin typeface="Arial" panose="020B0604020202020204" pitchFamily="34" charset="0"/>
                <a:cs typeface="Arial" panose="020B0604020202020204" pitchFamily="34" charset="0"/>
              </a:rPr>
              <a:t>…</a:t>
            </a:r>
          </a:p>
        </p:txBody>
      </p:sp>
      <p:grpSp>
        <p:nvGrpSpPr>
          <p:cNvPr id="61" name="Groupe 60"/>
          <p:cNvGrpSpPr/>
          <p:nvPr/>
        </p:nvGrpSpPr>
        <p:grpSpPr>
          <a:xfrm>
            <a:off x="3611903" y="1817750"/>
            <a:ext cx="2581353" cy="1103031"/>
            <a:chOff x="3226102" y="1729519"/>
            <a:chExt cx="2581353" cy="1103031"/>
          </a:xfrm>
        </p:grpSpPr>
        <p:cxnSp>
          <p:nvCxnSpPr>
            <p:cNvPr id="39" name="Connecteur droit 38"/>
            <p:cNvCxnSpPr/>
            <p:nvPr/>
          </p:nvCxnSpPr>
          <p:spPr>
            <a:xfrm>
              <a:off x="3897254" y="2039281"/>
              <a:ext cx="1548812" cy="0"/>
            </a:xfrm>
            <a:prstGeom prst="line">
              <a:avLst/>
            </a:prstGeom>
            <a:noFill/>
            <a:ln w="28575" cap="flat" cmpd="sng" algn="ctr">
              <a:solidFill>
                <a:schemeClr val="accent1"/>
              </a:solidFill>
              <a:prstDash val="solid"/>
            </a:ln>
            <a:effectLst/>
          </p:spPr>
        </p:cxnSp>
        <p:cxnSp>
          <p:nvCxnSpPr>
            <p:cNvPr id="36" name="Connecteur droit 35"/>
            <p:cNvCxnSpPr/>
            <p:nvPr/>
          </p:nvCxnSpPr>
          <p:spPr>
            <a:xfrm>
              <a:off x="3226102" y="2503924"/>
              <a:ext cx="2581353" cy="0"/>
            </a:xfrm>
            <a:prstGeom prst="line">
              <a:avLst/>
            </a:prstGeom>
            <a:noFill/>
            <a:ln w="25400" cap="flat" cmpd="sng" algn="ctr">
              <a:solidFill>
                <a:schemeClr val="bg2"/>
              </a:solidFill>
              <a:prstDash val="solid"/>
            </a:ln>
            <a:effectLst/>
          </p:spPr>
        </p:cxnSp>
        <p:cxnSp>
          <p:nvCxnSpPr>
            <p:cNvPr id="37" name="Connecteur droit 36"/>
            <p:cNvCxnSpPr/>
            <p:nvPr/>
          </p:nvCxnSpPr>
          <p:spPr>
            <a:xfrm flipV="1">
              <a:off x="4361897" y="1734038"/>
              <a:ext cx="0" cy="826033"/>
            </a:xfrm>
            <a:prstGeom prst="line">
              <a:avLst/>
            </a:prstGeom>
            <a:noFill/>
            <a:ln w="12700" cap="flat" cmpd="sng" algn="ctr">
              <a:solidFill>
                <a:schemeClr val="bg2"/>
              </a:solidFill>
              <a:prstDash val="solid"/>
            </a:ln>
            <a:effectLst/>
          </p:spPr>
        </p:cxnSp>
        <p:cxnSp>
          <p:nvCxnSpPr>
            <p:cNvPr id="38" name="Connecteur droit 37"/>
            <p:cNvCxnSpPr/>
            <p:nvPr/>
          </p:nvCxnSpPr>
          <p:spPr>
            <a:xfrm flipV="1">
              <a:off x="4981422" y="1729519"/>
              <a:ext cx="0" cy="774406"/>
            </a:xfrm>
            <a:prstGeom prst="line">
              <a:avLst/>
            </a:prstGeom>
            <a:noFill/>
            <a:ln w="25400" cap="flat" cmpd="sng" algn="ctr">
              <a:solidFill>
                <a:schemeClr val="accent2"/>
              </a:solidFill>
              <a:prstDash val="dash"/>
            </a:ln>
            <a:effectLst>
              <a:outerShdw blurRad="40000" dist="20000" dir="5400000" rotWithShape="0">
                <a:srgbClr val="000000">
                  <a:alpha val="38000"/>
                </a:srgbClr>
              </a:outerShdw>
            </a:effectLst>
          </p:spPr>
        </p:cxnSp>
        <p:sp>
          <p:nvSpPr>
            <p:cNvPr id="40" name="ZoneTexte 39"/>
            <p:cNvSpPr txBox="1"/>
            <p:nvPr/>
          </p:nvSpPr>
          <p:spPr>
            <a:xfrm>
              <a:off x="4243450" y="2555551"/>
              <a:ext cx="269626" cy="276999"/>
            </a:xfrm>
            <a:prstGeom prst="rect">
              <a:avLst/>
            </a:prstGeom>
            <a:noFill/>
          </p:spPr>
          <p:txBody>
            <a:bodyPr wrap="none" rtlCol="0">
              <a:spAutoFit/>
            </a:bodyPr>
            <a:lstStyle/>
            <a:p>
              <a:pPr algn="ctr" defTabSz="914400">
                <a:defRPr/>
              </a:pPr>
              <a:r>
                <a:rPr lang="fr-FR" sz="1200" b="1" kern="0">
                  <a:solidFill>
                    <a:srgbClr val="595959"/>
                  </a:solidFill>
                  <a:latin typeface="Arial" panose="020B0604020202020204" pitchFamily="34" charset="0"/>
                  <a:cs typeface="Arial" panose="020B0604020202020204" pitchFamily="34" charset="0"/>
                </a:rPr>
                <a:t>1</a:t>
              </a:r>
            </a:p>
          </p:txBody>
        </p:sp>
        <p:sp>
          <p:nvSpPr>
            <p:cNvPr id="41" name="ZoneTexte 40"/>
            <p:cNvSpPr txBox="1"/>
            <p:nvPr/>
          </p:nvSpPr>
          <p:spPr>
            <a:xfrm>
              <a:off x="4826541" y="2555551"/>
              <a:ext cx="482824" cy="276999"/>
            </a:xfrm>
            <a:prstGeom prst="rect">
              <a:avLst/>
            </a:prstGeom>
            <a:noFill/>
          </p:spPr>
          <p:txBody>
            <a:bodyPr wrap="none" rtlCol="0">
              <a:spAutoFit/>
            </a:bodyPr>
            <a:lstStyle/>
            <a:p>
              <a:pPr defTabSz="914400">
                <a:defRPr/>
              </a:pPr>
              <a:r>
                <a:rPr lang="fr-FR" sz="1200" b="1" kern="0">
                  <a:solidFill>
                    <a:srgbClr val="CC3300"/>
                  </a:solidFill>
                  <a:latin typeface="Arial" panose="020B0604020202020204" pitchFamily="34" charset="0"/>
                  <a:cs typeface="Arial" panose="020B0604020202020204" pitchFamily="34" charset="0"/>
                </a:rPr>
                <a:t>1.15</a:t>
              </a:r>
            </a:p>
          </p:txBody>
        </p:sp>
        <p:sp>
          <p:nvSpPr>
            <p:cNvPr id="42" name="ZoneTexte 41"/>
            <p:cNvSpPr txBox="1"/>
            <p:nvPr/>
          </p:nvSpPr>
          <p:spPr>
            <a:xfrm>
              <a:off x="5094046" y="1781146"/>
              <a:ext cx="510076" cy="292388"/>
            </a:xfrm>
            <a:prstGeom prst="rect">
              <a:avLst/>
            </a:prstGeom>
            <a:noFill/>
          </p:spPr>
          <p:txBody>
            <a:bodyPr wrap="none" rtlCol="0">
              <a:spAutoFit/>
            </a:bodyPr>
            <a:lstStyle/>
            <a:p>
              <a:pPr defTabSz="914400">
                <a:defRPr/>
              </a:pPr>
              <a:r>
                <a:rPr lang="en-US" sz="1300" b="1" kern="0">
                  <a:solidFill>
                    <a:srgbClr val="1F497D"/>
                  </a:solidFill>
                  <a:latin typeface="Arial" panose="020B0604020202020204" pitchFamily="34" charset="0"/>
                  <a:cs typeface="Arial" panose="020B0604020202020204" pitchFamily="34" charset="0"/>
                </a:rPr>
                <a:t>1.25</a:t>
              </a:r>
              <a:endParaRPr lang="fr-FR" sz="1300" kern="0">
                <a:solidFill>
                  <a:srgbClr val="1F497D"/>
                </a:solidFill>
                <a:latin typeface="Arial" panose="020B0604020202020204" pitchFamily="34" charset="0"/>
                <a:cs typeface="Arial" panose="020B0604020202020204" pitchFamily="34" charset="0"/>
              </a:endParaRPr>
            </a:p>
          </p:txBody>
        </p:sp>
        <p:sp>
          <p:nvSpPr>
            <p:cNvPr id="44" name="ZoneTexte 43"/>
            <p:cNvSpPr txBox="1"/>
            <p:nvPr/>
          </p:nvSpPr>
          <p:spPr>
            <a:xfrm>
              <a:off x="3690744" y="1781146"/>
              <a:ext cx="510076" cy="292388"/>
            </a:xfrm>
            <a:prstGeom prst="rect">
              <a:avLst/>
            </a:prstGeom>
            <a:noFill/>
          </p:spPr>
          <p:txBody>
            <a:bodyPr wrap="none" rtlCol="0">
              <a:spAutoFit/>
            </a:bodyPr>
            <a:lstStyle/>
            <a:p>
              <a:pPr defTabSz="914400">
                <a:defRPr/>
              </a:pPr>
              <a:r>
                <a:rPr lang="en-US" sz="1300" b="1" kern="0">
                  <a:solidFill>
                    <a:srgbClr val="1F497D"/>
                  </a:solidFill>
                  <a:latin typeface="Arial" panose="020B0604020202020204" pitchFamily="34" charset="0"/>
                  <a:cs typeface="Arial" panose="020B0604020202020204" pitchFamily="34" charset="0"/>
                </a:rPr>
                <a:t>0.93</a:t>
              </a:r>
              <a:endParaRPr lang="fr-FR" sz="1300" kern="0">
                <a:solidFill>
                  <a:srgbClr val="1F497D"/>
                </a:solidFill>
                <a:latin typeface="Arial" panose="020B0604020202020204" pitchFamily="34" charset="0"/>
                <a:cs typeface="Arial" panose="020B0604020202020204" pitchFamily="34" charset="0"/>
              </a:endParaRPr>
            </a:p>
          </p:txBody>
        </p:sp>
        <p:sp>
          <p:nvSpPr>
            <p:cNvPr id="58" name="Oval 46">
              <a:extLst>
                <a:ext uri="{FF2B5EF4-FFF2-40B4-BE49-F238E27FC236}">
                  <a16:creationId xmlns:a16="http://schemas.microsoft.com/office/drawing/2014/main" id="{5433ED91-2C02-480E-84DA-8FCD26B368D7}"/>
                </a:ext>
              </a:extLst>
            </p:cNvPr>
            <p:cNvSpPr/>
            <p:nvPr/>
          </p:nvSpPr>
          <p:spPr>
            <a:xfrm flipH="1">
              <a:off x="4568404" y="1992193"/>
              <a:ext cx="93402" cy="103254"/>
            </a:xfrm>
            <a:prstGeom prst="ellipse">
              <a:avLst/>
            </a:prstGeom>
            <a:solidFill>
              <a:schemeClr val="accent1"/>
            </a:solidFill>
            <a:ln w="28575" cap="flat" cmpd="sng" algn="ctr">
              <a:solidFill>
                <a:schemeClr val="accent1"/>
              </a:solidFill>
              <a:prstDash val="solid"/>
            </a:ln>
            <a:effectLst/>
          </p:spPr>
          <p:txBody>
            <a:bodyPr rtlCol="0" anchor="ctr"/>
            <a:lstStyle/>
            <a:p>
              <a:pPr algn="ctr" defTabSz="914400">
                <a:defRPr/>
              </a:pPr>
              <a:endParaRPr lang="en-US" sz="600" kern="0">
                <a:solidFill>
                  <a:prstClr val="white"/>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5912337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168064" y="809725"/>
            <a:ext cx="8975936" cy="400110"/>
          </a:xfrm>
        </p:spPr>
        <p:txBody>
          <a:bodyPr/>
          <a:lstStyle/>
          <a:p>
            <a:r>
              <a:rPr lang="en-US" sz="2000"/>
              <a:t>KATHERINE: </a:t>
            </a:r>
            <a:br>
              <a:rPr lang="en-US" sz="2000"/>
            </a:br>
            <a:r>
              <a:rPr lang="en" sz="2000"/>
              <a:t>Trastuzumab </a:t>
            </a:r>
            <a:r>
              <a:rPr lang="en" sz="2000" err="1"/>
              <a:t>Emtansine</a:t>
            </a:r>
            <a:r>
              <a:rPr lang="en" sz="2000"/>
              <a:t> for Residual Invasive HER2-Positive Breast Cancer</a:t>
            </a:r>
            <a:endParaRPr lang="fr-FR" sz="2000"/>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33</a:t>
            </a:fld>
            <a:endParaRPr lang="fr-FR"/>
          </a:p>
        </p:txBody>
      </p:sp>
      <p:sp>
        <p:nvSpPr>
          <p:cNvPr id="7" name="Espace réservé du contenu 6"/>
          <p:cNvSpPr>
            <a:spLocks noGrp="1"/>
          </p:cNvSpPr>
          <p:nvPr>
            <p:ph sz="quarter" idx="11"/>
          </p:nvPr>
        </p:nvSpPr>
        <p:spPr>
          <a:xfrm>
            <a:off x="407741" y="4258490"/>
            <a:ext cx="8495627" cy="505914"/>
          </a:xfrm>
        </p:spPr>
        <p:txBody>
          <a:bodyPr>
            <a:noAutofit/>
          </a:bodyPr>
          <a:lstStyle/>
          <a:p>
            <a:r>
              <a:rPr lang="fr-FR" sz="1500" b="1" dirty="0"/>
              <a:t>Surveillance clinique : </a:t>
            </a:r>
            <a:r>
              <a:rPr lang="fr-FR" sz="1500" dirty="0"/>
              <a:t>Tous les 3 mois pendant 2 ans, puis tous les 6 mois jusqu’à 5 ans.</a:t>
            </a:r>
            <a:r>
              <a:rPr lang="en" sz="1500" dirty="0"/>
              <a:t> </a:t>
            </a:r>
            <a:endParaRPr lang="fr-FR" sz="1500" dirty="0"/>
          </a:p>
        </p:txBody>
      </p:sp>
      <p:sp>
        <p:nvSpPr>
          <p:cNvPr id="62" name="Rectangle à coins arrondis 61"/>
          <p:cNvSpPr/>
          <p:nvPr/>
        </p:nvSpPr>
        <p:spPr>
          <a:xfrm>
            <a:off x="4322987" y="1748298"/>
            <a:ext cx="2599181" cy="864000"/>
          </a:xfrm>
          <a:prstGeom prst="roundRect">
            <a:avLst>
              <a:gd name="adj" fmla="val 0"/>
            </a:avLst>
          </a:prstGeom>
          <a:solidFill>
            <a:schemeClr val="accent3"/>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pPr>
            <a:r>
              <a:rPr lang="en-US" altLang="zh-CN" sz="1200" b="1">
                <a:solidFill>
                  <a:prstClr val="white"/>
                </a:solidFill>
                <a:latin typeface="Arial" panose="020B0604020202020204" pitchFamily="34" charset="0"/>
                <a:cs typeface="Arial" panose="020B0604020202020204" pitchFamily="34" charset="0"/>
              </a:rPr>
              <a:t>Trastuzumab IV / 6m/g/kg/3 </a:t>
            </a:r>
            <a:r>
              <a:rPr lang="en-US" altLang="zh-CN" sz="1200" b="1" err="1">
                <a:solidFill>
                  <a:prstClr val="white"/>
                </a:solidFill>
                <a:latin typeface="Arial" panose="020B0604020202020204" pitchFamily="34" charset="0"/>
                <a:cs typeface="Arial" panose="020B0604020202020204" pitchFamily="34" charset="0"/>
              </a:rPr>
              <a:t>sem</a:t>
            </a:r>
            <a:endParaRPr lang="en-US" altLang="zh-CN" sz="1200" b="1">
              <a:solidFill>
                <a:prstClr val="white"/>
              </a:solidFill>
              <a:latin typeface="Arial" panose="020B0604020202020204" pitchFamily="34" charset="0"/>
              <a:cs typeface="Arial" panose="020B0604020202020204" pitchFamily="34" charset="0"/>
            </a:endParaRPr>
          </a:p>
          <a:p>
            <a:pPr algn="ctr">
              <a:lnSpc>
                <a:spcPts val="1700"/>
              </a:lnSpc>
            </a:pPr>
            <a:r>
              <a:rPr lang="en-US" altLang="zh-CN" sz="1200" b="1">
                <a:solidFill>
                  <a:prstClr val="white"/>
                </a:solidFill>
                <a:latin typeface="Arial" panose="020B0604020202020204" pitchFamily="34" charset="0"/>
                <a:cs typeface="Arial" panose="020B0604020202020204" pitchFamily="34" charset="0"/>
              </a:rPr>
              <a:t> 14 injections</a:t>
            </a:r>
            <a:endParaRPr lang="en-US" altLang="zh-CN" sz="800">
              <a:solidFill>
                <a:prstClr val="white"/>
              </a:solidFill>
              <a:latin typeface="Arial" panose="020B0604020202020204" pitchFamily="34" charset="0"/>
              <a:cs typeface="Arial" panose="020B0604020202020204" pitchFamily="34" charset="0"/>
            </a:endParaRPr>
          </a:p>
        </p:txBody>
      </p:sp>
      <p:cxnSp>
        <p:nvCxnSpPr>
          <p:cNvPr id="63" name="Connecteur droit 62"/>
          <p:cNvCxnSpPr/>
          <p:nvPr/>
        </p:nvCxnSpPr>
        <p:spPr>
          <a:xfrm>
            <a:off x="3097931" y="1853986"/>
            <a:ext cx="0" cy="1942665"/>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64" name="Rectangle à coins arrondis 63"/>
          <p:cNvSpPr/>
          <p:nvPr/>
        </p:nvSpPr>
        <p:spPr>
          <a:xfrm>
            <a:off x="4322988" y="3057246"/>
            <a:ext cx="2599181" cy="864000"/>
          </a:xfrm>
          <a:prstGeom prst="roundRect">
            <a:avLst>
              <a:gd name="adj" fmla="val 0"/>
            </a:avLst>
          </a:prstGeom>
          <a:solidFill>
            <a:srgbClr val="405D64"/>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700"/>
              </a:lnSpc>
            </a:pPr>
            <a:r>
              <a:rPr lang="en-US" altLang="zh-CN" sz="1200" b="1">
                <a:solidFill>
                  <a:prstClr val="white"/>
                </a:solidFill>
                <a:latin typeface="Arial" panose="020B0604020202020204" pitchFamily="34" charset="0"/>
                <a:cs typeface="Arial" panose="020B0604020202020204" pitchFamily="34" charset="0"/>
              </a:rPr>
              <a:t>T-DM1 IV / 3,6mg/kg/3 </a:t>
            </a:r>
            <a:r>
              <a:rPr lang="en-US" altLang="zh-CN" sz="1200" b="1" err="1">
                <a:solidFill>
                  <a:prstClr val="white"/>
                </a:solidFill>
                <a:latin typeface="Arial" panose="020B0604020202020204" pitchFamily="34" charset="0"/>
                <a:cs typeface="Arial" panose="020B0604020202020204" pitchFamily="34" charset="0"/>
              </a:rPr>
              <a:t>sem</a:t>
            </a:r>
            <a:endParaRPr lang="en-US" altLang="zh-CN" sz="1200" b="1">
              <a:solidFill>
                <a:prstClr val="white"/>
              </a:solidFill>
              <a:latin typeface="Arial" panose="020B0604020202020204" pitchFamily="34" charset="0"/>
              <a:cs typeface="Arial" panose="020B0604020202020204" pitchFamily="34" charset="0"/>
            </a:endParaRPr>
          </a:p>
          <a:p>
            <a:pPr algn="ctr">
              <a:lnSpc>
                <a:spcPts val="1700"/>
              </a:lnSpc>
            </a:pPr>
            <a:r>
              <a:rPr lang="en-US" altLang="zh-CN" sz="1200" b="1">
                <a:solidFill>
                  <a:prstClr val="white"/>
                </a:solidFill>
                <a:latin typeface="Arial" panose="020B0604020202020204" pitchFamily="34" charset="0"/>
                <a:cs typeface="Arial" panose="020B0604020202020204" pitchFamily="34" charset="0"/>
              </a:rPr>
              <a:t>14 injections</a:t>
            </a:r>
            <a:endParaRPr lang="en-US" altLang="zh-CN" sz="800">
              <a:solidFill>
                <a:prstClr val="white"/>
              </a:solidFill>
              <a:latin typeface="Arial" panose="020B0604020202020204" pitchFamily="34" charset="0"/>
              <a:cs typeface="Arial" panose="020B0604020202020204" pitchFamily="34" charset="0"/>
            </a:endParaRPr>
          </a:p>
        </p:txBody>
      </p:sp>
      <p:sp>
        <p:nvSpPr>
          <p:cNvPr id="65" name="Parenthèse ouvrante 64"/>
          <p:cNvSpPr/>
          <p:nvPr/>
        </p:nvSpPr>
        <p:spPr>
          <a:xfrm>
            <a:off x="3599735" y="2090454"/>
            <a:ext cx="600587" cy="1569997"/>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cxnSp>
        <p:nvCxnSpPr>
          <p:cNvPr id="66" name="Connecteur droit 65"/>
          <p:cNvCxnSpPr/>
          <p:nvPr/>
        </p:nvCxnSpPr>
        <p:spPr>
          <a:xfrm>
            <a:off x="3102346" y="2825319"/>
            <a:ext cx="390186" cy="0"/>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67" name="Ellipse 66"/>
          <p:cNvSpPr/>
          <p:nvPr/>
        </p:nvSpPr>
        <p:spPr>
          <a:xfrm>
            <a:off x="3433643" y="2659227"/>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68" name="Rectangle 67"/>
          <p:cNvSpPr/>
          <p:nvPr/>
        </p:nvSpPr>
        <p:spPr>
          <a:xfrm>
            <a:off x="3375641" y="2414973"/>
            <a:ext cx="551022"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spcBef>
                <a:spcPts val="450"/>
              </a:spcBef>
              <a:buClr>
                <a:srgbClr val="1F497D"/>
              </a:buClr>
              <a:buSzPct val="100000"/>
            </a:pPr>
            <a:r>
              <a:rPr lang="en-US" altLang="zh-CN" sz="900">
                <a:solidFill>
                  <a:srgbClr val="1F497D"/>
                </a:solidFill>
                <a:latin typeface="Arial" panose="020B0604020202020204" pitchFamily="34" charset="0"/>
                <a:cs typeface="Arial" panose="020B0604020202020204" pitchFamily="34" charset="0"/>
              </a:rPr>
              <a:t>1:1</a:t>
            </a:r>
          </a:p>
        </p:txBody>
      </p:sp>
      <p:sp>
        <p:nvSpPr>
          <p:cNvPr id="75" name="Espace réservé du contenu 6"/>
          <p:cNvSpPr txBox="1">
            <a:spLocks/>
          </p:cNvSpPr>
          <p:nvPr/>
        </p:nvSpPr>
        <p:spPr>
          <a:xfrm>
            <a:off x="7010400" y="1993642"/>
            <a:ext cx="1892969" cy="1754607"/>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1300"/>
              </a:lnSpc>
              <a:spcBef>
                <a:spcPts val="0"/>
              </a:spcBef>
              <a:buFont typeface="Wingdings" panose="05000000000000000000" pitchFamily="2" charset="2"/>
              <a:buNone/>
            </a:pPr>
            <a:r>
              <a:rPr lang="fr-FR" sz="1100" b="1" dirty="0">
                <a:solidFill>
                  <a:srgbClr val="CC3300"/>
                </a:solidFill>
              </a:rPr>
              <a:t>Objectif principal</a:t>
            </a:r>
          </a:p>
          <a:p>
            <a:pPr marL="120650" indent="-120650">
              <a:lnSpc>
                <a:spcPts val="1300"/>
              </a:lnSpc>
              <a:spcBef>
                <a:spcPts val="0"/>
              </a:spcBef>
            </a:pPr>
            <a:r>
              <a:rPr lang="fr-FR" sz="1100" dirty="0">
                <a:solidFill>
                  <a:prstClr val="black"/>
                </a:solidFill>
              </a:rPr>
              <a:t>Survie sans maladie invasive (IDFS) (par investigateur RECIST v1.1)</a:t>
            </a:r>
          </a:p>
          <a:p>
            <a:pPr marL="0" indent="0">
              <a:lnSpc>
                <a:spcPts val="1300"/>
              </a:lnSpc>
              <a:spcBef>
                <a:spcPts val="600"/>
              </a:spcBef>
              <a:buFont typeface="Wingdings" panose="05000000000000000000" pitchFamily="2" charset="2"/>
              <a:buNone/>
            </a:pPr>
            <a:r>
              <a:rPr lang="fr-FR" sz="1100" b="1" dirty="0">
                <a:solidFill>
                  <a:srgbClr val="CC3300"/>
                </a:solidFill>
              </a:rPr>
              <a:t>Objectifs secondaires</a:t>
            </a:r>
          </a:p>
          <a:p>
            <a:pPr marL="120650" indent="-120650">
              <a:lnSpc>
                <a:spcPts val="1300"/>
              </a:lnSpc>
              <a:spcBef>
                <a:spcPts val="0"/>
              </a:spcBef>
            </a:pPr>
            <a:r>
              <a:rPr lang="fr-FR" sz="1100" dirty="0">
                <a:solidFill>
                  <a:prstClr val="black"/>
                </a:solidFill>
              </a:rPr>
              <a:t>Survie Globale(key)</a:t>
            </a:r>
          </a:p>
          <a:p>
            <a:pPr marL="120650" indent="-120650">
              <a:lnSpc>
                <a:spcPts val="1300"/>
              </a:lnSpc>
              <a:spcBef>
                <a:spcPts val="0"/>
              </a:spcBef>
            </a:pPr>
            <a:r>
              <a:rPr lang="fr-FR" sz="1100" dirty="0">
                <a:solidFill>
                  <a:prstClr val="black"/>
                </a:solidFill>
              </a:rPr>
              <a:t>Taux de réponse</a:t>
            </a:r>
          </a:p>
          <a:p>
            <a:pPr marL="120650" indent="-120650">
              <a:lnSpc>
                <a:spcPts val="1300"/>
              </a:lnSpc>
              <a:spcBef>
                <a:spcPts val="0"/>
              </a:spcBef>
            </a:pPr>
            <a:r>
              <a:rPr lang="fr-FR" sz="1100" dirty="0">
                <a:solidFill>
                  <a:prstClr val="black"/>
                </a:solidFill>
              </a:rPr>
              <a:t>Bénéfice Clinique</a:t>
            </a:r>
          </a:p>
          <a:p>
            <a:pPr marL="120650" indent="-120650">
              <a:lnSpc>
                <a:spcPts val="1300"/>
              </a:lnSpc>
              <a:spcBef>
                <a:spcPts val="0"/>
              </a:spcBef>
            </a:pPr>
            <a:r>
              <a:rPr lang="fr-FR" sz="1100" dirty="0">
                <a:solidFill>
                  <a:prstClr val="black"/>
                </a:solidFill>
              </a:rPr>
              <a:t>Tolérance</a:t>
            </a:r>
          </a:p>
          <a:p>
            <a:pPr marL="120650" indent="-120650">
              <a:lnSpc>
                <a:spcPts val="1300"/>
              </a:lnSpc>
              <a:spcBef>
                <a:spcPts val="0"/>
              </a:spcBef>
            </a:pPr>
            <a:r>
              <a:rPr lang="fr-FR" sz="1100" dirty="0">
                <a:solidFill>
                  <a:prstClr val="black"/>
                </a:solidFill>
              </a:rPr>
              <a:t>Effets secondaires rapportés par les patientes</a:t>
            </a:r>
            <a:endParaRPr lang="fr-FR" sz="1050" dirty="0">
              <a:solidFill>
                <a:prstClr val="black"/>
              </a:solidFill>
            </a:endParaRPr>
          </a:p>
        </p:txBody>
      </p:sp>
      <p:sp>
        <p:nvSpPr>
          <p:cNvPr id="76" name="Rectangle 75"/>
          <p:cNvSpPr/>
          <p:nvPr/>
        </p:nvSpPr>
        <p:spPr>
          <a:xfrm>
            <a:off x="371127" y="1593342"/>
            <a:ext cx="8532241" cy="2448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
        <p:nvSpPr>
          <p:cNvPr id="18" name="Freeform 5">
            <a:extLst>
              <a:ext uri="{FF2B5EF4-FFF2-40B4-BE49-F238E27FC236}">
                <a16:creationId xmlns:a16="http://schemas.microsoft.com/office/drawing/2014/main" id="{0CF6452B-1BA2-47EF-97AC-794215BBAD70}"/>
              </a:ext>
            </a:extLst>
          </p:cNvPr>
          <p:cNvSpPr/>
          <p:nvPr/>
        </p:nvSpPr>
        <p:spPr>
          <a:xfrm>
            <a:off x="407741" y="1388779"/>
            <a:ext cx="2646074" cy="2702733"/>
          </a:xfrm>
          <a:prstGeom prst="rect">
            <a:avLst/>
          </a:prstGeom>
          <a:noFill/>
          <a:ln w="25400" cap="flat" cmpd="sng" algn="ctr">
            <a:noFill/>
            <a:prstDash val="solid"/>
          </a:ln>
          <a:effectLst/>
        </p:spPr>
        <p:txBody>
          <a:bodyPr spcFirstLastPara="0" vert="horz" wrap="square" lIns="99245" tIns="99245" rIns="99245" bIns="99245" numCol="1" spcCol="1270" anchor="ctr" anchorCtr="0">
            <a:noAutofit/>
          </a:bodyPr>
          <a:lstStyle/>
          <a:p>
            <a:pPr algn="ctr" defTabSz="600075">
              <a:defRPr/>
            </a:pPr>
            <a:r>
              <a:rPr lang="en-US" sz="1200" b="1">
                <a:solidFill>
                  <a:prstClr val="black">
                    <a:lumMod val="65000"/>
                    <a:lumOff val="35000"/>
                  </a:prstClr>
                </a:solidFill>
                <a:latin typeface="Arial" panose="020B0604020202020204" pitchFamily="34" charset="0"/>
                <a:cs typeface="Arial" panose="020B0604020202020204" pitchFamily="34" charset="0"/>
              </a:rPr>
              <a:t>n= 1484</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Cancers du sein HER2 </a:t>
            </a:r>
            <a:r>
              <a:rPr lang="en-US" sz="1200" err="1">
                <a:solidFill>
                  <a:prstClr val="black">
                    <a:lumMod val="65000"/>
                    <a:lumOff val="35000"/>
                  </a:prstClr>
                </a:solidFill>
                <a:latin typeface="Arial" panose="020B0604020202020204" pitchFamily="34" charset="0"/>
                <a:cs typeface="Arial" panose="020B0604020202020204" pitchFamily="34" charset="0"/>
              </a:rPr>
              <a:t>positifs</a:t>
            </a:r>
            <a:endParaRPr lang="en-US" sz="1200">
              <a:solidFill>
                <a:prstClr val="black">
                  <a:lumMod val="65000"/>
                  <a:lumOff val="35000"/>
                </a:prstClr>
              </a:solidFill>
              <a:latin typeface="Arial" panose="020B0604020202020204" pitchFamily="34" charset="0"/>
              <a:cs typeface="Arial" panose="020B0604020202020204" pitchFamily="34" charset="0"/>
            </a:endParaRP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non </a:t>
            </a:r>
            <a:r>
              <a:rPr lang="en-US" sz="1200" err="1">
                <a:solidFill>
                  <a:prstClr val="black">
                    <a:lumMod val="65000"/>
                    <a:lumOff val="35000"/>
                  </a:prstClr>
                </a:solidFill>
                <a:latin typeface="Arial" panose="020B0604020202020204" pitchFamily="34" charset="0"/>
                <a:cs typeface="Arial" panose="020B0604020202020204" pitchFamily="34" charset="0"/>
              </a:rPr>
              <a:t>métastatiques</a:t>
            </a:r>
            <a:endParaRPr lang="en-US" sz="1200">
              <a:solidFill>
                <a:prstClr val="black">
                  <a:lumMod val="65000"/>
                  <a:lumOff val="35000"/>
                </a:prstClr>
              </a:solidFill>
              <a:latin typeface="Arial" panose="020B0604020202020204" pitchFamily="34" charset="0"/>
              <a:cs typeface="Arial" panose="020B0604020202020204" pitchFamily="34" charset="0"/>
            </a:endParaRP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T1-T4, N0-N3</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Tt néoadjuvant</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Au </a:t>
            </a:r>
            <a:r>
              <a:rPr lang="en-US" sz="1200" err="1">
                <a:solidFill>
                  <a:prstClr val="black">
                    <a:lumMod val="65000"/>
                    <a:lumOff val="35000"/>
                  </a:prstClr>
                </a:solidFill>
                <a:latin typeface="Arial" panose="020B0604020202020204" pitchFamily="34" charset="0"/>
                <a:cs typeface="Arial" panose="020B0604020202020204" pitchFamily="34" charset="0"/>
              </a:rPr>
              <a:t>moins</a:t>
            </a:r>
            <a:r>
              <a:rPr lang="en-US" sz="1200">
                <a:solidFill>
                  <a:prstClr val="black">
                    <a:lumMod val="65000"/>
                    <a:lumOff val="35000"/>
                  </a:prstClr>
                </a:solidFill>
                <a:latin typeface="Arial" panose="020B0604020202020204" pitchFamily="34" charset="0"/>
                <a:cs typeface="Arial" panose="020B0604020202020204" pitchFamily="34" charset="0"/>
              </a:rPr>
              <a:t> 6 cycle de CT</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Avec au min 9 </a:t>
            </a:r>
            <a:r>
              <a:rPr lang="en-US" sz="1200" err="1">
                <a:solidFill>
                  <a:prstClr val="black">
                    <a:lumMod val="65000"/>
                    <a:lumOff val="35000"/>
                  </a:prstClr>
                </a:solidFill>
                <a:latin typeface="Arial" panose="020B0604020202020204" pitchFamily="34" charset="0"/>
                <a:cs typeface="Arial" panose="020B0604020202020204" pitchFamily="34" charset="0"/>
              </a:rPr>
              <a:t>sem</a:t>
            </a:r>
            <a:r>
              <a:rPr lang="en-US" sz="1200">
                <a:solidFill>
                  <a:prstClr val="black">
                    <a:lumMod val="65000"/>
                    <a:lumOff val="35000"/>
                  </a:prstClr>
                </a:solidFill>
                <a:latin typeface="Arial" panose="020B0604020202020204" pitchFamily="34" charset="0"/>
                <a:cs typeface="Arial" panose="020B0604020202020204" pitchFamily="34" charset="0"/>
              </a:rPr>
              <a:t> de taxanes et de trastuzumab +/- </a:t>
            </a:r>
            <a:r>
              <a:rPr lang="en-US" sz="1200" err="1">
                <a:solidFill>
                  <a:prstClr val="black">
                    <a:lumMod val="65000"/>
                    <a:lumOff val="35000"/>
                  </a:prstClr>
                </a:solidFill>
                <a:latin typeface="Arial" panose="020B0604020202020204" pitchFamily="34" charset="0"/>
                <a:cs typeface="Arial" panose="020B0604020202020204" pitchFamily="34" charset="0"/>
              </a:rPr>
              <a:t>pertuzumab</a:t>
            </a:r>
            <a:endParaRPr lang="en-US" sz="1200">
              <a:solidFill>
                <a:prstClr val="black">
                  <a:lumMod val="65000"/>
                  <a:lumOff val="35000"/>
                </a:prstClr>
              </a:solidFill>
              <a:latin typeface="Arial" panose="020B0604020202020204" pitchFamily="34" charset="0"/>
              <a:cs typeface="Arial" panose="020B0604020202020204" pitchFamily="34" charset="0"/>
            </a:endParaRP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a:t>
            </a:r>
          </a:p>
          <a:p>
            <a:pPr algn="ctr" defTabSz="600075">
              <a:defRPr/>
            </a:pPr>
            <a:r>
              <a:rPr lang="en-US" sz="1200">
                <a:solidFill>
                  <a:prstClr val="black">
                    <a:lumMod val="65000"/>
                    <a:lumOff val="35000"/>
                  </a:prstClr>
                </a:solidFill>
                <a:latin typeface="Arial" panose="020B0604020202020204" pitchFamily="34" charset="0"/>
                <a:cs typeface="Arial" panose="020B0604020202020204" pitchFamily="34" charset="0"/>
              </a:rPr>
              <a:t>Inclusion des patients </a:t>
            </a:r>
            <a:r>
              <a:rPr lang="en-US" sz="1200" err="1">
                <a:solidFill>
                  <a:prstClr val="black">
                    <a:lumMod val="65000"/>
                    <a:lumOff val="35000"/>
                  </a:prstClr>
                </a:solidFill>
                <a:latin typeface="Arial" panose="020B0604020202020204" pitchFamily="34" charset="0"/>
                <a:cs typeface="Arial" panose="020B0604020202020204" pitchFamily="34" charset="0"/>
              </a:rPr>
              <a:t>opérées</a:t>
            </a:r>
            <a:r>
              <a:rPr lang="en-US" sz="1200">
                <a:solidFill>
                  <a:prstClr val="black">
                    <a:lumMod val="65000"/>
                    <a:lumOff val="35000"/>
                  </a:prstClr>
                </a:solidFill>
                <a:latin typeface="Arial" panose="020B0604020202020204" pitchFamily="34" charset="0"/>
                <a:cs typeface="Arial" panose="020B0604020202020204" pitchFamily="34" charset="0"/>
              </a:rPr>
              <a:t> et </a:t>
            </a:r>
            <a:r>
              <a:rPr lang="en-US" sz="1200" err="1">
                <a:solidFill>
                  <a:prstClr val="black">
                    <a:lumMod val="65000"/>
                    <a:lumOff val="35000"/>
                  </a:prstClr>
                </a:solidFill>
                <a:latin typeface="Arial" panose="020B0604020202020204" pitchFamily="34" charset="0"/>
                <a:cs typeface="Arial" panose="020B0604020202020204" pitchFamily="34" charset="0"/>
              </a:rPr>
              <a:t>n’ayant</a:t>
            </a:r>
            <a:r>
              <a:rPr lang="en-US" sz="1200">
                <a:solidFill>
                  <a:prstClr val="black">
                    <a:lumMod val="65000"/>
                    <a:lumOff val="35000"/>
                  </a:prstClr>
                </a:solidFill>
                <a:latin typeface="Arial" panose="020B0604020202020204" pitchFamily="34" charset="0"/>
                <a:cs typeface="Arial" panose="020B0604020202020204" pitchFamily="34" charset="0"/>
              </a:rPr>
              <a:t> pas de pCR (sein et gg</a:t>
            </a:r>
            <a:r>
              <a:rPr lang="en-US" sz="1200" b="1">
                <a:solidFill>
                  <a:prstClr val="black">
                    <a:lumMod val="65000"/>
                    <a:lumOff val="35000"/>
                  </a:prstClr>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0340386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oogle Shape;131;p20"/>
          <p:cNvGraphicFramePr/>
          <p:nvPr>
            <p:extLst/>
          </p:nvPr>
        </p:nvGraphicFramePr>
        <p:xfrm>
          <a:off x="1013254" y="1178300"/>
          <a:ext cx="6724183" cy="3534002"/>
        </p:xfrm>
        <a:graphic>
          <a:graphicData uri="http://schemas.openxmlformats.org/drawingml/2006/table">
            <a:tbl>
              <a:tblPr firstRow="1" bandRow="1">
                <a:tableStyleId>{5C22544A-7EE6-4342-B048-85BDC9FD1C3A}</a:tableStyleId>
              </a:tblPr>
              <a:tblGrid>
                <a:gridCol w="2606149">
                  <a:extLst>
                    <a:ext uri="{9D8B030D-6E8A-4147-A177-3AD203B41FA5}">
                      <a16:colId xmlns:a16="http://schemas.microsoft.com/office/drawing/2014/main" val="20000"/>
                    </a:ext>
                  </a:extLst>
                </a:gridCol>
                <a:gridCol w="2125541">
                  <a:extLst>
                    <a:ext uri="{9D8B030D-6E8A-4147-A177-3AD203B41FA5}">
                      <a16:colId xmlns:a16="http://schemas.microsoft.com/office/drawing/2014/main" val="20001"/>
                    </a:ext>
                  </a:extLst>
                </a:gridCol>
                <a:gridCol w="1992493">
                  <a:extLst>
                    <a:ext uri="{9D8B030D-6E8A-4147-A177-3AD203B41FA5}">
                      <a16:colId xmlns:a16="http://schemas.microsoft.com/office/drawing/2014/main" val="20002"/>
                    </a:ext>
                  </a:extLst>
                </a:gridCol>
              </a:tblGrid>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sz="900" b="0"/>
                    </a:p>
                  </a:txBody>
                  <a:tcPr marL="68588" marR="68588" marT="34294" marB="34294" anchor="ctr">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900" b="0">
                          <a:solidFill>
                            <a:schemeClr val="bg1"/>
                          </a:solidFill>
                        </a:rPr>
                        <a:t>Trastuzumab</a:t>
                      </a:r>
                      <a:r>
                        <a:rPr lang="en-GB" sz="900" b="0" baseline="0">
                          <a:solidFill>
                            <a:schemeClr val="bg1"/>
                          </a:solidFill>
                        </a:rPr>
                        <a:t> </a:t>
                      </a:r>
                      <a:r>
                        <a:rPr lang="en-GB" sz="900" b="0">
                          <a:solidFill>
                            <a:schemeClr val="bg1"/>
                          </a:solidFill>
                        </a:rPr>
                        <a:t> (n=743)</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900" b="0">
                          <a:solidFill>
                            <a:schemeClr val="bg1"/>
                          </a:solidFill>
                        </a:rPr>
                        <a:t>T-DM1 </a:t>
                      </a:r>
                      <a:r>
                        <a:rPr lang="en-GB" sz="900" b="0" baseline="0">
                          <a:solidFill>
                            <a:schemeClr val="bg1"/>
                          </a:solidFill>
                        </a:rPr>
                        <a:t> </a:t>
                      </a:r>
                      <a:r>
                        <a:rPr lang="en-GB" sz="900" b="0">
                          <a:solidFill>
                            <a:schemeClr val="bg1"/>
                          </a:solidFill>
                        </a:rPr>
                        <a:t>(n=743)</a:t>
                      </a:r>
                    </a:p>
                  </a:txBody>
                  <a:tcPr marL="68588" marR="68588" marT="34294" marB="34294" anchor="ctr">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lnSpc>
                          <a:spcPts val="1200"/>
                        </a:lnSpc>
                        <a:spcBef>
                          <a:spcPts val="0"/>
                        </a:spcBef>
                        <a:spcAft>
                          <a:spcPts val="0"/>
                        </a:spcAft>
                        <a:buNone/>
                      </a:pPr>
                      <a:r>
                        <a:rPr lang="en-GB" sz="1000" b="1">
                          <a:solidFill>
                            <a:schemeClr val="bg2"/>
                          </a:solidFill>
                        </a:rPr>
                        <a:t>Age median (%), </a:t>
                      </a:r>
                      <a:r>
                        <a:rPr lang="en-GB" sz="1000" b="1" err="1">
                          <a:solidFill>
                            <a:schemeClr val="bg2"/>
                          </a:solidFill>
                        </a:rPr>
                        <a:t>années</a:t>
                      </a:r>
                      <a:endParaRPr sz="1000" b="1">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r>
                        <a:rPr lang="en-GB" sz="1100" b="1">
                          <a:solidFill>
                            <a:schemeClr val="accent1"/>
                          </a:solidFill>
                        </a:rPr>
                        <a:t>49 (23</a:t>
                      </a:r>
                      <a:r>
                        <a:rPr lang="en-GB" sz="1100" b="1">
                          <a:solidFill>
                            <a:schemeClr val="accent1"/>
                          </a:solidFill>
                          <a:latin typeface="Arial" panose="020B0604020202020204" pitchFamily="34" charset="0"/>
                          <a:cs typeface="Arial" panose="020B0604020202020204" pitchFamily="34" charset="0"/>
                        </a:rPr>
                        <a:t>-80)</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r>
                        <a:rPr lang="en-GB" sz="1100" b="1">
                          <a:solidFill>
                            <a:schemeClr val="accent1"/>
                          </a:solidFill>
                        </a:rPr>
                        <a:t>49 (24</a:t>
                      </a:r>
                      <a:r>
                        <a:rPr lang="en-GB" sz="1100" b="1">
                          <a:solidFill>
                            <a:schemeClr val="accent1"/>
                          </a:solidFill>
                          <a:latin typeface="Arial" panose="020B0604020202020204" pitchFamily="34" charset="0"/>
                          <a:cs typeface="Arial" panose="020B0604020202020204" pitchFamily="34" charset="0"/>
                        </a:rPr>
                        <a:t>-79)</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219182">
                <a:tc>
                  <a:txBody>
                    <a:bodyPr/>
                    <a:lstStyle/>
                    <a:p>
                      <a:pPr marL="169863" lvl="0" indent="0" algn="l" rtl="0">
                        <a:lnSpc>
                          <a:spcPts val="1200"/>
                        </a:lnSpc>
                        <a:spcBef>
                          <a:spcPts val="0"/>
                        </a:spcBef>
                        <a:spcAft>
                          <a:spcPts val="0"/>
                        </a:spcAft>
                        <a:buNone/>
                      </a:pPr>
                      <a:r>
                        <a:rPr lang="en-US" sz="1000" b="0">
                          <a:solidFill>
                            <a:schemeClr val="bg2"/>
                          </a:solidFill>
                          <a:latin typeface="Arial" panose="020B0604020202020204" pitchFamily="34" charset="0"/>
                          <a:cs typeface="Arial" panose="020B0604020202020204" pitchFamily="34" charset="0"/>
                        </a:rPr>
                        <a:t>&lt;40 </a:t>
                      </a:r>
                      <a:r>
                        <a:rPr lang="en-US" sz="1000" b="0" err="1">
                          <a:solidFill>
                            <a:schemeClr val="bg2"/>
                          </a:solidFill>
                          <a:latin typeface="Arial" panose="020B0604020202020204" pitchFamily="34" charset="0"/>
                          <a:cs typeface="Arial" panose="020B0604020202020204" pitchFamily="34" charset="0"/>
                        </a:rPr>
                        <a:t>ans</a:t>
                      </a:r>
                      <a:r>
                        <a:rPr lang="en-US" sz="1000" b="0">
                          <a:solidFill>
                            <a:schemeClr val="bg2"/>
                          </a:solidFill>
                          <a:latin typeface="Arial" panose="020B0604020202020204" pitchFamily="34" charset="0"/>
                          <a:cs typeface="Arial" panose="020B0604020202020204" pitchFamily="34" charset="0"/>
                        </a:rPr>
                        <a:t>, n (%)</a:t>
                      </a:r>
                      <a:endParaRPr sz="1000" b="0">
                        <a:solidFill>
                          <a:schemeClr val="bg2"/>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153 (20.6)</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143 (19.2)</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9182">
                <a:tc>
                  <a:txBody>
                    <a:bodyPr/>
                    <a:lstStyle/>
                    <a:p>
                      <a:pPr marL="169863" lvl="0" indent="0" algn="l" rtl="0">
                        <a:lnSpc>
                          <a:spcPts val="1200"/>
                        </a:lnSpc>
                        <a:spcBef>
                          <a:spcPts val="0"/>
                        </a:spcBef>
                        <a:spcAft>
                          <a:spcPts val="0"/>
                        </a:spcAft>
                        <a:buNone/>
                      </a:pPr>
                      <a:r>
                        <a:rPr lang="en-US" sz="1000" b="0">
                          <a:solidFill>
                            <a:schemeClr val="bg2"/>
                          </a:solidFill>
                          <a:latin typeface="Arial" panose="020B0604020202020204" pitchFamily="34" charset="0"/>
                          <a:cs typeface="Arial" panose="020B0604020202020204" pitchFamily="34" charset="0"/>
                        </a:rPr>
                        <a:t>40–64 </a:t>
                      </a:r>
                      <a:r>
                        <a:rPr lang="en-US" sz="1000" b="0" err="1">
                          <a:solidFill>
                            <a:schemeClr val="bg2"/>
                          </a:solidFill>
                          <a:latin typeface="Arial" panose="020B0604020202020204" pitchFamily="34" charset="0"/>
                          <a:cs typeface="Arial" panose="020B0604020202020204" pitchFamily="34" charset="0"/>
                        </a:rPr>
                        <a:t>ans</a:t>
                      </a:r>
                      <a:r>
                        <a:rPr lang="en-US" sz="1000" b="0">
                          <a:solidFill>
                            <a:schemeClr val="bg2"/>
                          </a:solidFill>
                          <a:latin typeface="Arial" panose="020B0604020202020204" pitchFamily="34" charset="0"/>
                          <a:cs typeface="Arial" panose="020B0604020202020204" pitchFamily="34" charset="0"/>
                        </a:rPr>
                        <a:t>, n</a:t>
                      </a:r>
                      <a:r>
                        <a:rPr lang="en-US" sz="1000" b="0" baseline="0">
                          <a:solidFill>
                            <a:schemeClr val="bg2"/>
                          </a:solidFill>
                          <a:latin typeface="Arial" panose="020B0604020202020204" pitchFamily="34" charset="0"/>
                          <a:cs typeface="Arial" panose="020B0604020202020204" pitchFamily="34" charset="0"/>
                        </a:rPr>
                        <a:t> (%)</a:t>
                      </a:r>
                      <a:endParaRPr sz="1000" b="0">
                        <a:solidFill>
                          <a:schemeClr val="bg2"/>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522 (70.3)</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542 (72.9)</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9182">
                <a:tc>
                  <a:txBody>
                    <a:bodyPr/>
                    <a:lstStyle/>
                    <a:p>
                      <a:pPr marL="169863" lvl="0" indent="0" algn="l" rtl="0">
                        <a:lnSpc>
                          <a:spcPts val="1200"/>
                        </a:lnSpc>
                        <a:spcBef>
                          <a:spcPts val="0"/>
                        </a:spcBef>
                        <a:spcAft>
                          <a:spcPts val="0"/>
                        </a:spcAft>
                        <a:buNone/>
                      </a:pPr>
                      <a:r>
                        <a:rPr lang="en-US" sz="1000" kern="1200">
                          <a:solidFill>
                            <a:schemeClr val="bg2"/>
                          </a:solidFill>
                          <a:effectLst/>
                          <a:latin typeface="Arial" panose="020B0604020202020204" pitchFamily="34" charset="0"/>
                          <a:ea typeface="+mn-ea"/>
                          <a:cs typeface="Arial" panose="020B0604020202020204" pitchFamily="34" charset="0"/>
                        </a:rPr>
                        <a:t>≥65 </a:t>
                      </a:r>
                      <a:r>
                        <a:rPr lang="en-US" sz="1000" kern="1200" err="1">
                          <a:solidFill>
                            <a:schemeClr val="bg2"/>
                          </a:solidFill>
                          <a:effectLst/>
                          <a:latin typeface="Arial" panose="020B0604020202020204" pitchFamily="34" charset="0"/>
                          <a:ea typeface="+mn-ea"/>
                          <a:cs typeface="Arial" panose="020B0604020202020204" pitchFamily="34" charset="0"/>
                        </a:rPr>
                        <a:t>ans</a:t>
                      </a:r>
                      <a:r>
                        <a:rPr lang="en-US" sz="1000" kern="1200">
                          <a:solidFill>
                            <a:schemeClr val="bg2"/>
                          </a:solidFill>
                          <a:effectLst/>
                          <a:latin typeface="Arial" panose="020B0604020202020204" pitchFamily="34" charset="0"/>
                          <a:ea typeface="+mn-ea"/>
                          <a:cs typeface="Arial" panose="020B0604020202020204" pitchFamily="34" charset="0"/>
                        </a:rPr>
                        <a:t>, n (%)</a:t>
                      </a:r>
                      <a:endParaRPr sz="1000" b="1">
                        <a:solidFill>
                          <a:schemeClr val="bg2"/>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68 (9.2)</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58 (7.8)</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9182">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lnSpc>
                          <a:spcPts val="1200"/>
                        </a:lnSpc>
                        <a:spcBef>
                          <a:spcPts val="0"/>
                        </a:spcBef>
                        <a:spcAft>
                          <a:spcPts val="0"/>
                        </a:spcAft>
                        <a:buNone/>
                      </a:pPr>
                      <a:r>
                        <a:rPr lang="en-GB" sz="1000" b="1">
                          <a:solidFill>
                            <a:schemeClr val="bg2"/>
                          </a:solidFill>
                        </a:rPr>
                        <a:t>Race, n (%)</a:t>
                      </a:r>
                      <a:endParaRPr sz="1000" b="1">
                        <a:solidFill>
                          <a:schemeClr val="bg2"/>
                        </a:solidFill>
                      </a:endParaRPr>
                    </a:p>
                  </a:txBody>
                  <a:tcPr marL="68588" marR="68588" marT="34294" marB="34294" anchor="ct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endParaRPr sz="1100" b="1" dirty="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endParaRPr sz="1100" b="1" dirty="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6"/>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en-GB" sz="1000" err="1">
                          <a:solidFill>
                            <a:schemeClr val="bg2"/>
                          </a:solidFill>
                        </a:rPr>
                        <a:t>Caucasiens</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531 (71.5)</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551 (74.2)</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fr-FR" sz="1000">
                          <a:solidFill>
                            <a:schemeClr val="bg2"/>
                          </a:solidFill>
                        </a:rPr>
                        <a:t>Asiatiques</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r>
                        <a:rPr lang="en-GB" sz="1100" b="1">
                          <a:solidFill>
                            <a:schemeClr val="accent1"/>
                          </a:solidFill>
                        </a:rPr>
                        <a:t>64 (8.6)</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r>
                        <a:rPr lang="en-GB" sz="1100" b="1">
                          <a:solidFill>
                            <a:schemeClr val="accent1"/>
                          </a:solidFill>
                        </a:rPr>
                        <a:t>65 (8.7)</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9182">
                <a:tc>
                  <a:txBody>
                    <a:bodyPr/>
                    <a:lstStyle/>
                    <a:p>
                      <a:pPr marL="182880" lvl="0" indent="0" algn="l" rtl="0">
                        <a:lnSpc>
                          <a:spcPts val="1200"/>
                        </a:lnSpc>
                        <a:spcBef>
                          <a:spcPts val="0"/>
                        </a:spcBef>
                        <a:spcAft>
                          <a:spcPts val="0"/>
                        </a:spcAft>
                        <a:buNone/>
                      </a:pPr>
                      <a:r>
                        <a:rPr lang="en-US" sz="1000" err="1">
                          <a:solidFill>
                            <a:schemeClr val="bg2"/>
                          </a:solidFill>
                          <a:latin typeface="Arial" panose="020B0604020202020204" pitchFamily="34" charset="0"/>
                          <a:cs typeface="Arial" panose="020B0604020202020204" pitchFamily="34" charset="0"/>
                        </a:rPr>
                        <a:t>Amérindien</a:t>
                      </a:r>
                      <a:endParaRPr sz="1000">
                        <a:solidFill>
                          <a:schemeClr val="bg2"/>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50 (6.7)</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36 (4.8)</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en-GB" sz="1000">
                          <a:solidFill>
                            <a:schemeClr val="bg2"/>
                          </a:solidFill>
                        </a:rPr>
                        <a:t>Afro-</a:t>
                      </a:r>
                      <a:r>
                        <a:rPr lang="en-GB" sz="1000" err="1">
                          <a:solidFill>
                            <a:schemeClr val="bg2"/>
                          </a:solidFill>
                        </a:rPr>
                        <a:t>américains</a:t>
                      </a:r>
                      <a:endParaRPr lang="en-GB"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19 (2.6)</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lnSpc>
                          <a:spcPts val="1200"/>
                        </a:lnSpc>
                        <a:spcBef>
                          <a:spcPts val="0"/>
                        </a:spcBef>
                        <a:spcAft>
                          <a:spcPts val="0"/>
                        </a:spcAft>
                        <a:buNone/>
                      </a:pPr>
                      <a:r>
                        <a:rPr lang="en-GB" sz="1100" b="1">
                          <a:solidFill>
                            <a:schemeClr val="accent1"/>
                          </a:solidFill>
                        </a:rPr>
                        <a:t>21 (2.8)</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9182">
                <a:tc>
                  <a:txBody>
                    <a:bodyPr/>
                    <a:lstStyle/>
                    <a:p>
                      <a:pPr marL="182880" lvl="0" indent="0" algn="l" rtl="0">
                        <a:lnSpc>
                          <a:spcPts val="1200"/>
                        </a:lnSpc>
                        <a:spcBef>
                          <a:spcPts val="0"/>
                        </a:spcBef>
                        <a:spcAft>
                          <a:spcPts val="0"/>
                        </a:spcAft>
                        <a:buNone/>
                      </a:pPr>
                      <a:r>
                        <a:rPr lang="en-US" sz="1000" err="1">
                          <a:solidFill>
                            <a:schemeClr val="bg2"/>
                          </a:solidFill>
                          <a:latin typeface="Arial" panose="020B0604020202020204" pitchFamily="34" charset="0"/>
                          <a:cs typeface="Arial" panose="020B0604020202020204" pitchFamily="34" charset="0"/>
                        </a:rPr>
                        <a:t>Autres</a:t>
                      </a:r>
                      <a:endParaRPr sz="1000">
                        <a:solidFill>
                          <a:schemeClr val="bg2"/>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79 (10.6)</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70 (9.4)</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9182">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lnSpc>
                          <a:spcPts val="1200"/>
                        </a:lnSpc>
                        <a:spcBef>
                          <a:spcPts val="0"/>
                        </a:spcBef>
                        <a:spcAft>
                          <a:spcPts val="0"/>
                        </a:spcAft>
                        <a:buNone/>
                      </a:pPr>
                      <a:r>
                        <a:rPr lang="en-GB" sz="1000" b="1">
                          <a:solidFill>
                            <a:schemeClr val="bg2"/>
                          </a:solidFill>
                        </a:rPr>
                        <a:t>Region, n (%)</a:t>
                      </a:r>
                      <a:endParaRPr sz="1000" b="1">
                        <a:solidFill>
                          <a:schemeClr val="bg2"/>
                        </a:solidFill>
                      </a:endParaRPr>
                    </a:p>
                  </a:txBody>
                  <a:tcPr marL="68588" marR="68588" marT="34294" marB="34294" anchor="ct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endParaRPr sz="1100" b="1" dirty="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endParaRPr sz="1100" b="1" dirty="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14"/>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en-GB" sz="1000" err="1">
                          <a:solidFill>
                            <a:schemeClr val="bg2"/>
                          </a:solidFill>
                        </a:rPr>
                        <a:t>Amérique</a:t>
                      </a:r>
                      <a:r>
                        <a:rPr lang="en-GB" sz="1000">
                          <a:solidFill>
                            <a:schemeClr val="bg2"/>
                          </a:solidFill>
                        </a:rPr>
                        <a:t> du Nord</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164 (22.1)</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170 (22.9)</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en-GB" sz="1000">
                          <a:solidFill>
                            <a:schemeClr val="bg2"/>
                          </a:solidFill>
                        </a:rPr>
                        <a:t>Europe de </a:t>
                      </a:r>
                      <a:r>
                        <a:rPr lang="en-GB" sz="1000" err="1">
                          <a:solidFill>
                            <a:schemeClr val="bg2"/>
                          </a:solidFill>
                        </a:rPr>
                        <a:t>l’Ouest</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403 (54.2)</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403 (54.2)</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918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lnSpc>
                          <a:spcPts val="1200"/>
                        </a:lnSpc>
                        <a:spcBef>
                          <a:spcPts val="0"/>
                        </a:spcBef>
                        <a:spcAft>
                          <a:spcPts val="0"/>
                        </a:spcAft>
                        <a:buNone/>
                      </a:pPr>
                      <a:r>
                        <a:rPr lang="en-GB" sz="1000" err="1">
                          <a:solidFill>
                            <a:schemeClr val="bg2"/>
                          </a:solidFill>
                        </a:rPr>
                        <a:t>Reste</a:t>
                      </a:r>
                      <a:r>
                        <a:rPr lang="en-GB" sz="1000">
                          <a:solidFill>
                            <a:schemeClr val="bg2"/>
                          </a:solidFill>
                        </a:rPr>
                        <a:t> du monde</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176 (23.7)</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lnSpc>
                          <a:spcPts val="1200"/>
                        </a:lnSpc>
                        <a:spcBef>
                          <a:spcPts val="0"/>
                        </a:spcBef>
                        <a:spcAft>
                          <a:spcPts val="0"/>
                        </a:spcAft>
                        <a:buNone/>
                      </a:pPr>
                      <a:r>
                        <a:rPr lang="en-GB" sz="1100" b="1">
                          <a:solidFill>
                            <a:schemeClr val="accent1"/>
                          </a:solidFill>
                        </a:rPr>
                        <a:t>170 (22.9)</a:t>
                      </a:r>
                      <a:endParaRPr sz="1100" b="1">
                        <a:solidFill>
                          <a:schemeClr val="accent1"/>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9182">
                <a:tc>
                  <a:txBody>
                    <a:bodyPr/>
                    <a:lstStyle/>
                    <a:p>
                      <a:pPr marL="0" lvl="0" indent="0" algn="l" rtl="0">
                        <a:lnSpc>
                          <a:spcPts val="1200"/>
                        </a:lnSpc>
                        <a:spcBef>
                          <a:spcPts val="0"/>
                        </a:spcBef>
                        <a:spcAft>
                          <a:spcPts val="0"/>
                        </a:spcAft>
                        <a:buNone/>
                      </a:pPr>
                      <a:r>
                        <a:rPr lang="en-US" sz="1000" b="1">
                          <a:solidFill>
                            <a:schemeClr val="bg2"/>
                          </a:solidFill>
                          <a:latin typeface="Arial" panose="020B0604020202020204" pitchFamily="34" charset="0"/>
                          <a:cs typeface="Arial" panose="020B0604020202020204" pitchFamily="34" charset="0"/>
                        </a:rPr>
                        <a:t>Anthracycline, n (%)</a:t>
                      </a:r>
                      <a:endParaRPr sz="1000">
                        <a:solidFill>
                          <a:schemeClr val="bg2"/>
                        </a:solidFil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solidFill>
                      <a:schemeClr val="accent5">
                        <a:lumMod val="20000"/>
                        <a:lumOff val="80000"/>
                      </a:schemeClr>
                    </a:solidFill>
                  </a:tcPr>
                </a:tc>
                <a:tc>
                  <a:txBody>
                    <a:bodyPr/>
                    <a:lstStyle/>
                    <a:p>
                      <a:pPr marL="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564 (75.9)</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solidFill>
                      <a:schemeClr val="accent5">
                        <a:lumMod val="20000"/>
                        <a:lumOff val="80000"/>
                      </a:schemeClr>
                    </a:solidFill>
                  </a:tcPr>
                </a:tc>
                <a:tc>
                  <a:txBody>
                    <a:bodyPr/>
                    <a:lstStyle/>
                    <a:p>
                      <a:pPr marL="0" marR="0" lvl="0" indent="0" algn="ctr" rtl="0">
                        <a:lnSpc>
                          <a:spcPts val="1200"/>
                        </a:lnSpc>
                        <a:spcBef>
                          <a:spcPts val="0"/>
                        </a:spcBef>
                        <a:spcAft>
                          <a:spcPts val="0"/>
                        </a:spcAft>
                        <a:buNone/>
                      </a:pPr>
                      <a:r>
                        <a:rPr lang="en-US" sz="1100" b="1">
                          <a:solidFill>
                            <a:schemeClr val="accent1"/>
                          </a:solidFill>
                          <a:latin typeface="Arial" panose="020B0604020202020204" pitchFamily="34" charset="0"/>
                          <a:cs typeface="Arial" panose="020B0604020202020204" pitchFamily="34" charset="0"/>
                        </a:rPr>
                        <a:t>579 (77.9)</a:t>
                      </a: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solidFill>
                      <a:schemeClr val="accent5">
                        <a:lumMod val="20000"/>
                        <a:lumOff val="80000"/>
                      </a:schemeClr>
                    </a:solidFill>
                  </a:tcPr>
                </a:tc>
                <a:extLst>
                  <a:ext uri="{0D108BD9-81ED-4DB2-BD59-A6C34878D82A}">
                    <a16:rowId xmlns:a16="http://schemas.microsoft.com/office/drawing/2014/main" val="10018"/>
                  </a:ext>
                </a:extLst>
              </a:tr>
            </a:tbl>
          </a:graphicData>
        </a:graphic>
      </p:graphicFrame>
      <p:sp>
        <p:nvSpPr>
          <p:cNvPr id="2" name="Titre 1"/>
          <p:cNvSpPr>
            <a:spLocks noGrp="1"/>
          </p:cNvSpPr>
          <p:nvPr>
            <p:ph type="title"/>
          </p:nvPr>
        </p:nvSpPr>
        <p:spPr/>
        <p:txBody>
          <a:bodyPr/>
          <a:lstStyle/>
          <a:p>
            <a:r>
              <a:rPr lang="fr-FR"/>
              <a:t>Caractéristiques des patients </a:t>
            </a:r>
            <a:r>
              <a:rPr lang="fr-FR" sz="1800"/>
              <a:t>(1)</a:t>
            </a:r>
            <a:br>
              <a:rPr lang="fr-FR" sz="1800"/>
            </a:br>
            <a:endParaRPr lang="fr-FR"/>
          </a:p>
        </p:txBody>
      </p:sp>
      <p:sp>
        <p:nvSpPr>
          <p:cNvPr id="5"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7" name="Rectangle 6"/>
          <p:cNvSpPr/>
          <p:nvPr/>
        </p:nvSpPr>
        <p:spPr>
          <a:xfrm>
            <a:off x="5089462" y="4713146"/>
            <a:ext cx="2647975" cy="200055"/>
          </a:xfrm>
          <a:prstGeom prst="rect">
            <a:avLst/>
          </a:prstGeom>
        </p:spPr>
        <p:txBody>
          <a:bodyPr wrap="square">
            <a:spAutoFit/>
          </a:bodyPr>
          <a:lstStyle/>
          <a:p>
            <a:pPr marL="42863" indent="-42863" algn="r"/>
            <a:r>
              <a:rPr lang="en-GB" sz="700" i="1" baseline="30000" dirty="0">
                <a:solidFill>
                  <a:prstClr val="black"/>
                </a:solidFill>
                <a:latin typeface="Arial" panose="020B0604020202020204" pitchFamily="34" charset="0"/>
                <a:cs typeface="Arial" panose="020B0604020202020204" pitchFamily="34" charset="0"/>
              </a:rPr>
              <a:t>^</a:t>
            </a:r>
            <a:r>
              <a:rPr lang="en-US" sz="700" i="1" baseline="30000" dirty="0">
                <a:solidFill>
                  <a:prstClr val="black"/>
                </a:solidFill>
                <a:latin typeface="Arial" panose="020B0604020202020204" pitchFamily="34" charset="0"/>
                <a:cs typeface="Arial" panose="020B0604020202020204" pitchFamily="34" charset="0"/>
              </a:rPr>
              <a:t> </a:t>
            </a:r>
            <a:r>
              <a:rPr lang="en-US" sz="700" i="1" dirty="0">
                <a:solidFill>
                  <a:prstClr val="black"/>
                </a:solidFill>
                <a:latin typeface="Arial" panose="020B0604020202020204" pitchFamily="34" charset="0"/>
                <a:cs typeface="Arial" panose="020B0604020202020204" pitchFamily="34" charset="0"/>
              </a:rPr>
              <a:t>y </a:t>
            </a:r>
            <a:r>
              <a:rPr lang="en-US" sz="700" i="1" dirty="0" err="1">
                <a:solidFill>
                  <a:prstClr val="black"/>
                </a:solidFill>
                <a:latin typeface="Arial" panose="020B0604020202020204" pitchFamily="34" charset="0"/>
                <a:cs typeface="Arial" panose="020B0604020202020204" pitchFamily="34" charset="0"/>
              </a:rPr>
              <a:t>compris</a:t>
            </a:r>
            <a:r>
              <a:rPr lang="en-US" sz="700" i="1" dirty="0">
                <a:solidFill>
                  <a:prstClr val="black"/>
                </a:solidFill>
                <a:latin typeface="Arial" panose="020B0604020202020204" pitchFamily="34" charset="0"/>
                <a:cs typeface="Arial" panose="020B0604020202020204" pitchFamily="34" charset="0"/>
              </a:rPr>
              <a:t> </a:t>
            </a:r>
            <a:r>
              <a:rPr lang="en-US" sz="700" i="1" dirty="0" err="1">
                <a:solidFill>
                  <a:prstClr val="black"/>
                </a:solidFill>
                <a:latin typeface="Arial" panose="020B0604020202020204" pitchFamily="34" charset="0"/>
                <a:cs typeface="Arial" panose="020B0604020202020204" pitchFamily="34" charset="0"/>
              </a:rPr>
              <a:t>Indiens</a:t>
            </a:r>
            <a:r>
              <a:rPr lang="en-US" sz="700" i="1" dirty="0">
                <a:solidFill>
                  <a:prstClr val="black"/>
                </a:solidFill>
                <a:latin typeface="Arial" panose="020B0604020202020204" pitchFamily="34" charset="0"/>
                <a:cs typeface="Arial" panose="020B0604020202020204" pitchFamily="34" charset="0"/>
              </a:rPr>
              <a:t> </a:t>
            </a:r>
            <a:r>
              <a:rPr lang="en-US" sz="700" i="1" dirty="0" err="1">
                <a:solidFill>
                  <a:prstClr val="black"/>
                </a:solidFill>
                <a:latin typeface="Arial" panose="020B0604020202020204" pitchFamily="34" charset="0"/>
                <a:cs typeface="Arial" panose="020B0604020202020204" pitchFamily="34" charset="0"/>
              </a:rPr>
              <a:t>d’Amérique</a:t>
            </a:r>
            <a:endParaRPr lang="en-GB" sz="700" i="1" dirty="0">
              <a:solidFill>
                <a:prstClr val="black"/>
              </a:solidFill>
              <a:latin typeface="Arial" panose="020B0604020202020204" pitchFamily="34" charset="0"/>
              <a:cs typeface="Arial" panose="020B0604020202020204" pitchFamily="34" charset="0"/>
            </a:endParaRPr>
          </a:p>
        </p:txBody>
      </p:sp>
      <p:sp>
        <p:nvSpPr>
          <p:cNvPr id="6" name="Espace réservé du numéro de diapositive 5"/>
          <p:cNvSpPr>
            <a:spLocks noGrp="1"/>
          </p:cNvSpPr>
          <p:nvPr>
            <p:ph type="sldNum" sz="quarter" idx="10"/>
          </p:nvPr>
        </p:nvSpPr>
        <p:spPr/>
        <p:txBody>
          <a:bodyPr/>
          <a:lstStyle/>
          <a:p>
            <a:fld id="{76861F4E-8E8E-E94F-821D-72AEE8E804B0}" type="slidenum">
              <a:rPr lang="fr-FR" smtClean="0"/>
              <a:pPr/>
              <a:t>34</a:t>
            </a:fld>
            <a:endParaRPr lang="fr-FR"/>
          </a:p>
        </p:txBody>
      </p:sp>
      <p:sp>
        <p:nvSpPr>
          <p:cNvPr id="10"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Tree>
    <p:extLst>
      <p:ext uri="{BB962C8B-B14F-4D97-AF65-F5344CB8AC3E}">
        <p14:creationId xmlns:p14="http://schemas.microsoft.com/office/powerpoint/2010/main" val="1569936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oogle Shape;125;p19"/>
          <p:cNvGraphicFramePr/>
          <p:nvPr>
            <p:extLst>
              <p:ext uri="{D42A27DB-BD31-4B8C-83A1-F6EECF244321}">
                <p14:modId xmlns:p14="http://schemas.microsoft.com/office/powerpoint/2010/main" val="326720367"/>
              </p:ext>
            </p:extLst>
          </p:nvPr>
        </p:nvGraphicFramePr>
        <p:xfrm>
          <a:off x="1654632" y="1200547"/>
          <a:ext cx="6130835" cy="3238784"/>
        </p:xfrm>
        <a:graphic>
          <a:graphicData uri="http://schemas.openxmlformats.org/drawingml/2006/table">
            <a:tbl>
              <a:tblPr firstRow="1" bandRow="1">
                <a:tableStyleId>{5C22544A-7EE6-4342-B048-85BDC9FD1C3A}</a:tableStyleId>
              </a:tblPr>
              <a:tblGrid>
                <a:gridCol w="3295991">
                  <a:extLst>
                    <a:ext uri="{9D8B030D-6E8A-4147-A177-3AD203B41FA5}">
                      <a16:colId xmlns:a16="http://schemas.microsoft.com/office/drawing/2014/main" val="20000"/>
                    </a:ext>
                  </a:extLst>
                </a:gridCol>
                <a:gridCol w="1417422">
                  <a:extLst>
                    <a:ext uri="{9D8B030D-6E8A-4147-A177-3AD203B41FA5}">
                      <a16:colId xmlns:a16="http://schemas.microsoft.com/office/drawing/2014/main" val="20001"/>
                    </a:ext>
                  </a:extLst>
                </a:gridCol>
                <a:gridCol w="1417422">
                  <a:extLst>
                    <a:ext uri="{9D8B030D-6E8A-4147-A177-3AD203B41FA5}">
                      <a16:colId xmlns:a16="http://schemas.microsoft.com/office/drawing/2014/main" val="20002"/>
                    </a:ext>
                  </a:extLst>
                </a:gridCol>
              </a:tblGrid>
              <a:tr h="24236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spcBef>
                          <a:spcPts val="0"/>
                        </a:spcBef>
                        <a:spcAft>
                          <a:spcPts val="0"/>
                        </a:spcAft>
                        <a:buNone/>
                      </a:pPr>
                      <a:endParaRPr sz="1000" b="0">
                        <a:solidFill>
                          <a:schemeClr val="bg1"/>
                        </a:solidFill>
                        <a:latin typeface="Arial" panose="020B0604020202020204" pitchFamily="34" charset="0"/>
                        <a:cs typeface="Arial" panose="020B0604020202020204" pitchFamily="34" charset="0"/>
                      </a:endParaRPr>
                    </a:p>
                  </a:txBody>
                  <a:tcPr marL="68588" marR="68588" marT="34294" marB="34294" anchor="ctr">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p>
                      <a:pPr marL="0" marR="0" lvl="0" indent="0" algn="ctr" rtl="0">
                        <a:spcBef>
                          <a:spcPts val="0"/>
                        </a:spcBef>
                        <a:spcAft>
                          <a:spcPts val="0"/>
                        </a:spcAft>
                        <a:buNone/>
                      </a:pPr>
                      <a:r>
                        <a:rPr lang="en-GB" sz="1000" b="0">
                          <a:solidFill>
                            <a:schemeClr val="bg1"/>
                          </a:solidFill>
                          <a:latin typeface="Arial" panose="020B0604020202020204" pitchFamily="34" charset="0"/>
                          <a:cs typeface="Arial" panose="020B0604020202020204" pitchFamily="34" charset="0"/>
                        </a:rPr>
                        <a:t>Trastuzumab (n=743)</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p>
                      <a:pPr marL="0" marR="0" lvl="0" indent="0" algn="ctr" rtl="0">
                        <a:spcBef>
                          <a:spcPts val="0"/>
                        </a:spcBef>
                        <a:spcAft>
                          <a:spcPts val="0"/>
                        </a:spcAft>
                        <a:buNone/>
                      </a:pPr>
                      <a:r>
                        <a:rPr lang="en-GB" sz="1000" b="0">
                          <a:solidFill>
                            <a:schemeClr val="bg1"/>
                          </a:solidFill>
                          <a:latin typeface="Arial" panose="020B0604020202020204" pitchFamily="34" charset="0"/>
                          <a:cs typeface="Arial" panose="020B0604020202020204" pitchFamily="34" charset="0"/>
                        </a:rPr>
                        <a:t>T-DM1 (n=743)</a:t>
                      </a:r>
                    </a:p>
                  </a:txBody>
                  <a:tcPr marL="68588" marR="68588" marT="34294" marB="34294" anchor="ctr">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42360">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a:solidFill>
                            <a:schemeClr val="bg2"/>
                          </a:solidFill>
                        </a:rPr>
                        <a:t>Stade Clinique </a:t>
                      </a:r>
                      <a:r>
                        <a:rPr lang="en-GB" sz="1000" b="1" err="1">
                          <a:solidFill>
                            <a:schemeClr val="bg2"/>
                          </a:solidFill>
                        </a:rPr>
                        <a:t>à</a:t>
                      </a:r>
                      <a:r>
                        <a:rPr lang="en-GB" sz="1000" b="1">
                          <a:solidFill>
                            <a:schemeClr val="bg2"/>
                          </a:solidFill>
                        </a:rPr>
                        <a:t> la </a:t>
                      </a:r>
                      <a:r>
                        <a:rPr lang="en-GB" sz="1000" b="1" err="1">
                          <a:solidFill>
                            <a:schemeClr val="bg2"/>
                          </a:solidFill>
                        </a:rPr>
                        <a:t>présentation</a:t>
                      </a:r>
                      <a:r>
                        <a:rPr lang="en-GB" sz="1000" b="1">
                          <a:solidFill>
                            <a:schemeClr val="bg2"/>
                          </a:solidFill>
                        </a:rPr>
                        <a:t>, n (%) </a:t>
                      </a:r>
                      <a:endParaRPr sz="1000" b="1">
                        <a:solidFill>
                          <a:schemeClr val="bg2"/>
                        </a:solidFill>
                      </a:endParaRPr>
                    </a:p>
                  </a:txBody>
                  <a:tcPr marL="68588" marR="68588" marT="34294" marB="34294">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1"/>
                  </a:ext>
                </a:extLst>
              </a:tr>
              <a:tr h="24236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err="1">
                          <a:solidFill>
                            <a:schemeClr val="bg2"/>
                          </a:solidFill>
                        </a:rPr>
                        <a:t>Opérables</a:t>
                      </a:r>
                      <a:r>
                        <a:rPr lang="en-GB" sz="1000">
                          <a:solidFill>
                            <a:schemeClr val="bg2"/>
                          </a:solidFill>
                        </a:rPr>
                        <a:t> (</a:t>
                      </a:r>
                      <a:r>
                        <a:rPr lang="en-GB" sz="1000" err="1">
                          <a:solidFill>
                            <a:schemeClr val="bg2"/>
                          </a:solidFill>
                        </a:rPr>
                        <a:t>stades</a:t>
                      </a:r>
                      <a:r>
                        <a:rPr lang="en-GB" sz="1000">
                          <a:solidFill>
                            <a:schemeClr val="bg2"/>
                          </a:solidFill>
                        </a:rPr>
                        <a:t> cT1-3N0–1M0)</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553 (74.4)</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558 (75.1)</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4236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err="1">
                          <a:solidFill>
                            <a:schemeClr val="bg2"/>
                          </a:solidFill>
                        </a:rPr>
                        <a:t>Inopérable</a:t>
                      </a:r>
                      <a:r>
                        <a:rPr lang="en-GB" sz="1000">
                          <a:solidFill>
                            <a:schemeClr val="bg2"/>
                          </a:solidFill>
                        </a:rPr>
                        <a:t> (</a:t>
                      </a:r>
                      <a:r>
                        <a:rPr lang="en-GB" sz="1000" err="1">
                          <a:solidFill>
                            <a:schemeClr val="bg2"/>
                          </a:solidFill>
                        </a:rPr>
                        <a:t>stades</a:t>
                      </a:r>
                      <a:r>
                        <a:rPr lang="en-GB" sz="1000">
                          <a:solidFill>
                            <a:schemeClr val="bg2"/>
                          </a:solidFill>
                        </a:rPr>
                        <a:t> cT4NxM0 or cTxN2–3M0)</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190 (25.6)</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185 (24.9)</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42360">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err="1">
                          <a:solidFill>
                            <a:schemeClr val="bg2"/>
                          </a:solidFill>
                        </a:rPr>
                        <a:t>Statut</a:t>
                      </a:r>
                      <a:r>
                        <a:rPr lang="en-GB" sz="1000" b="1">
                          <a:solidFill>
                            <a:schemeClr val="bg2"/>
                          </a:solidFill>
                        </a:rPr>
                        <a:t> des RH, n (%) </a:t>
                      </a:r>
                      <a:endParaRPr sz="1000" b="1">
                        <a:solidFill>
                          <a:schemeClr val="bg2"/>
                        </a:solidFill>
                      </a:endParaRPr>
                    </a:p>
                  </a:txBody>
                  <a:tcPr marL="68588" marR="68588" marT="34294" marB="34294">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5"/>
                  </a:ext>
                </a:extLst>
              </a:tr>
              <a:tr h="21801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a:solidFill>
                            <a:schemeClr val="bg2"/>
                          </a:solidFill>
                        </a:rPr>
                        <a:t>RE et/</a:t>
                      </a:r>
                      <a:r>
                        <a:rPr lang="en-GB" sz="1000" err="1">
                          <a:solidFill>
                            <a:schemeClr val="bg2"/>
                          </a:solidFill>
                        </a:rPr>
                        <a:t>ou</a:t>
                      </a:r>
                      <a:r>
                        <a:rPr lang="en-GB" sz="1000">
                          <a:solidFill>
                            <a:schemeClr val="bg2"/>
                          </a:solidFill>
                        </a:rPr>
                        <a:t> RP </a:t>
                      </a:r>
                      <a:r>
                        <a:rPr lang="en-GB" sz="1000" err="1">
                          <a:solidFill>
                            <a:schemeClr val="bg2"/>
                          </a:solidFill>
                        </a:rPr>
                        <a:t>positifs</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540 (72.7)</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534 (71.9)</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801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a:solidFill>
                            <a:schemeClr val="bg2"/>
                          </a:solidFill>
                        </a:rPr>
                        <a:t>RE </a:t>
                      </a:r>
                      <a:r>
                        <a:rPr lang="en-GB" sz="1000" err="1">
                          <a:solidFill>
                            <a:schemeClr val="bg2"/>
                          </a:solidFill>
                        </a:rPr>
                        <a:t>negatifs</a:t>
                      </a:r>
                      <a:r>
                        <a:rPr lang="en-GB" sz="1000">
                          <a:solidFill>
                            <a:schemeClr val="bg2"/>
                          </a:solidFill>
                        </a:rPr>
                        <a:t> et RP </a:t>
                      </a:r>
                      <a:r>
                        <a:rPr lang="en-GB" sz="1000" err="1">
                          <a:solidFill>
                            <a:schemeClr val="bg2"/>
                          </a:solidFill>
                        </a:rPr>
                        <a:t>négatifs</a:t>
                      </a:r>
                      <a:r>
                        <a:rPr lang="en-GB" sz="1000">
                          <a:solidFill>
                            <a:schemeClr val="bg2"/>
                          </a:solidFill>
                        </a:rPr>
                        <a:t>/inconnus</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203 (27.3)</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209 (28.1)</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03947">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err="1">
                          <a:solidFill>
                            <a:schemeClr val="bg2"/>
                          </a:solidFill>
                        </a:rPr>
                        <a:t>Traitement</a:t>
                      </a:r>
                      <a:r>
                        <a:rPr lang="en-GB" sz="1000" b="1">
                          <a:solidFill>
                            <a:schemeClr val="bg2"/>
                          </a:solidFill>
                        </a:rPr>
                        <a:t> anti-ER2 </a:t>
                      </a:r>
                      <a:r>
                        <a:rPr lang="en-GB" sz="1000" b="1" err="1">
                          <a:solidFill>
                            <a:schemeClr val="bg2"/>
                          </a:solidFill>
                        </a:rPr>
                        <a:t>préopératoire</a:t>
                      </a:r>
                      <a:r>
                        <a:rPr lang="en-GB" sz="1000" b="1">
                          <a:solidFill>
                            <a:schemeClr val="bg2"/>
                          </a:solidFill>
                        </a:rPr>
                        <a:t>, n (%) </a:t>
                      </a:r>
                      <a:endParaRPr sz="1000" b="1">
                        <a:solidFill>
                          <a:schemeClr val="bg2"/>
                        </a:solidFill>
                      </a:endParaRPr>
                    </a:p>
                  </a:txBody>
                  <a:tcPr marL="68588" marR="68588" marT="34294" marB="34294">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9"/>
                  </a:ext>
                </a:extLst>
              </a:tr>
              <a:tr h="21801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a:solidFill>
                            <a:schemeClr val="bg2"/>
                          </a:solidFill>
                        </a:rPr>
                        <a:t>Trastuzumab </a:t>
                      </a:r>
                      <a:r>
                        <a:rPr lang="en-GB" sz="1000" err="1">
                          <a:solidFill>
                            <a:schemeClr val="bg2"/>
                          </a:solidFill>
                        </a:rPr>
                        <a:t>seul</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596 (80.2)</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600 (80.8)</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372725">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dirty="0">
                          <a:solidFill>
                            <a:schemeClr val="bg2"/>
                          </a:solidFill>
                        </a:rPr>
                        <a:t>Trastuzumab plus </a:t>
                      </a:r>
                      <a:r>
                        <a:rPr lang="en-GB" sz="1000" dirty="0" err="1">
                          <a:solidFill>
                            <a:schemeClr val="bg2"/>
                          </a:solidFill>
                        </a:rPr>
                        <a:t>autre</a:t>
                      </a:r>
                      <a:r>
                        <a:rPr lang="en-GB" sz="1000" dirty="0">
                          <a:solidFill>
                            <a:schemeClr val="bg2"/>
                          </a:solidFill>
                        </a:rPr>
                        <a:t> agent anti-HER2^</a:t>
                      </a:r>
                      <a:endParaRPr lang="en-GB" sz="1000" baseline="30000" dirty="0">
                        <a:solidFill>
                          <a:schemeClr val="bg2"/>
                        </a:solidFill>
                      </a:endParaRPr>
                    </a:p>
                    <a:p>
                      <a:pPr marL="365760" marR="0" lvl="0" indent="0" algn="l" defTabSz="457200" rtl="0" eaLnBrk="1" fontAlgn="auto" latinLnBrk="0" hangingPunct="1">
                        <a:lnSpc>
                          <a:spcPct val="100000"/>
                        </a:lnSpc>
                        <a:spcBef>
                          <a:spcPts val="0"/>
                        </a:spcBef>
                        <a:spcAft>
                          <a:spcPts val="0"/>
                        </a:spcAft>
                        <a:buClrTx/>
                        <a:buSzTx/>
                        <a:buFontTx/>
                        <a:buNone/>
                        <a:tabLst/>
                        <a:defRPr/>
                      </a:pPr>
                      <a:r>
                        <a:rPr lang="en-GB" sz="1000" dirty="0">
                          <a:solidFill>
                            <a:schemeClr val="bg2"/>
                          </a:solidFill>
                        </a:rPr>
                        <a:t>    - </a:t>
                      </a:r>
                      <a:r>
                        <a:rPr lang="en-US" sz="1000" dirty="0">
                          <a:solidFill>
                            <a:schemeClr val="bg2"/>
                          </a:solidFill>
                        </a:rPr>
                        <a:t>Trastuzumab plus </a:t>
                      </a:r>
                      <a:r>
                        <a:rPr lang="en-US" sz="1000" dirty="0" err="1">
                          <a:solidFill>
                            <a:schemeClr val="bg2"/>
                          </a:solidFill>
                        </a:rPr>
                        <a:t>pertuzumab</a:t>
                      </a:r>
                      <a:r>
                        <a:rPr lang="en-GB" sz="1000" baseline="30000" dirty="0">
                          <a:solidFill>
                            <a:schemeClr val="bg2"/>
                          </a:solidFill>
                        </a:rPr>
                        <a:t>*</a:t>
                      </a:r>
                      <a:r>
                        <a:rPr lang="en-GB" sz="1000" dirty="0">
                          <a:solidFill>
                            <a:schemeClr val="bg2"/>
                          </a:solidFill>
                        </a:rPr>
                        <a:t>    </a:t>
                      </a:r>
                      <a:endParaRPr sz="1000" dirty="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lvl="0" indent="0" algn="ctr" rtl="0">
                        <a:spcBef>
                          <a:spcPts val="0"/>
                        </a:spcBef>
                        <a:spcAft>
                          <a:spcPts val="0"/>
                        </a:spcAft>
                        <a:buNone/>
                      </a:pPr>
                      <a:r>
                        <a:rPr lang="en-GB" sz="1100" b="1">
                          <a:solidFill>
                            <a:schemeClr val="accent1"/>
                          </a:solidFill>
                        </a:rPr>
                        <a:t>147 (19.8)</a:t>
                      </a:r>
                    </a:p>
                    <a:p>
                      <a:pPr marL="0" lvl="0" indent="0" algn="ctr" rtl="0">
                        <a:spcBef>
                          <a:spcPts val="0"/>
                        </a:spcBef>
                        <a:spcAft>
                          <a:spcPts val="0"/>
                        </a:spcAft>
                        <a:buNone/>
                      </a:pPr>
                      <a:r>
                        <a:rPr lang="en-GB" sz="1100" b="1">
                          <a:solidFill>
                            <a:schemeClr val="accent1"/>
                          </a:solidFill>
                        </a:rPr>
                        <a:t>139 (18.7)</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rtl="0">
                        <a:spcBef>
                          <a:spcPts val="0"/>
                        </a:spcBef>
                        <a:spcAft>
                          <a:spcPts val="0"/>
                        </a:spcAft>
                        <a:buNone/>
                      </a:pPr>
                      <a:r>
                        <a:rPr lang="en-GB" sz="1100" b="1">
                          <a:solidFill>
                            <a:schemeClr val="accent1"/>
                          </a:solidFill>
                        </a:rPr>
                        <a:t>143</a:t>
                      </a:r>
                      <a:r>
                        <a:rPr lang="en-GB" sz="1100" b="1" baseline="0">
                          <a:solidFill>
                            <a:schemeClr val="accent1"/>
                          </a:solidFill>
                        </a:rPr>
                        <a:t> (19.2)</a:t>
                      </a:r>
                    </a:p>
                    <a:p>
                      <a:pPr marL="0" marR="0" lvl="0" indent="0" algn="ctr" rtl="0">
                        <a:spcBef>
                          <a:spcPts val="0"/>
                        </a:spcBef>
                        <a:spcAft>
                          <a:spcPts val="0"/>
                        </a:spcAft>
                        <a:buNone/>
                      </a:pPr>
                      <a:r>
                        <a:rPr lang="en-GB" sz="1100" b="1" baseline="0">
                          <a:solidFill>
                            <a:schemeClr val="accent1"/>
                          </a:solidFill>
                        </a:rPr>
                        <a:t>133 (17.9)</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03947">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err="1">
                          <a:solidFill>
                            <a:schemeClr val="bg2"/>
                          </a:solidFill>
                        </a:rPr>
                        <a:t>pN</a:t>
                      </a:r>
                      <a:r>
                        <a:rPr lang="en-GB" sz="1000" b="1">
                          <a:solidFill>
                            <a:schemeClr val="bg2"/>
                          </a:solidFill>
                        </a:rPr>
                        <a:t> après </a:t>
                      </a:r>
                      <a:r>
                        <a:rPr lang="en-GB" sz="1000" b="1" err="1">
                          <a:solidFill>
                            <a:schemeClr val="bg2"/>
                          </a:solidFill>
                        </a:rPr>
                        <a:t>chimiothérapie</a:t>
                      </a:r>
                      <a:r>
                        <a:rPr lang="en-GB" sz="1000" b="1">
                          <a:solidFill>
                            <a:schemeClr val="bg2"/>
                          </a:solidFill>
                        </a:rPr>
                        <a:t> néoadjuvante, n (%) </a:t>
                      </a:r>
                      <a:endParaRPr sz="1000" b="1">
                        <a:solidFill>
                          <a:schemeClr val="bg2"/>
                        </a:solidFill>
                      </a:endParaRPr>
                    </a:p>
                  </a:txBody>
                  <a:tcPr marL="68588" marR="68588" marT="34294" marB="34294">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13"/>
                  </a:ext>
                </a:extLst>
              </a:tr>
              <a:tr h="21801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err="1">
                          <a:solidFill>
                            <a:schemeClr val="bg2"/>
                          </a:solidFill>
                        </a:rPr>
                        <a:t>pN</a:t>
                      </a:r>
                      <a:r>
                        <a:rPr lang="en-GB" sz="1000">
                          <a:solidFill>
                            <a:schemeClr val="bg2"/>
                          </a:solidFill>
                        </a:rPr>
                        <a:t>+</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lvl="0" indent="0" algn="ctr" rtl="0">
                        <a:spcBef>
                          <a:spcPts val="0"/>
                        </a:spcBef>
                        <a:spcAft>
                          <a:spcPts val="0"/>
                        </a:spcAft>
                        <a:buNone/>
                      </a:pPr>
                      <a:r>
                        <a:rPr lang="en-GB" sz="1100" b="1">
                          <a:solidFill>
                            <a:schemeClr val="accent1"/>
                          </a:solidFill>
                        </a:rPr>
                        <a:t>346 (46.6)</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lvl="0" indent="0" algn="ctr" rtl="0">
                        <a:spcBef>
                          <a:spcPts val="0"/>
                        </a:spcBef>
                        <a:spcAft>
                          <a:spcPts val="0"/>
                        </a:spcAft>
                        <a:buNone/>
                      </a:pPr>
                      <a:r>
                        <a:rPr lang="en-GB" sz="1100" b="1">
                          <a:solidFill>
                            <a:schemeClr val="accent1"/>
                          </a:solidFill>
                        </a:rPr>
                        <a:t>343 (46.2)</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801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365760" lvl="0" indent="0" algn="l" rtl="0">
                        <a:spcBef>
                          <a:spcPts val="0"/>
                        </a:spcBef>
                        <a:spcAft>
                          <a:spcPts val="0"/>
                        </a:spcAft>
                        <a:buNone/>
                      </a:pPr>
                      <a:r>
                        <a:rPr lang="en-GB" sz="1000" err="1">
                          <a:solidFill>
                            <a:schemeClr val="bg2"/>
                          </a:solidFill>
                        </a:rPr>
                        <a:t>pN</a:t>
                      </a:r>
                      <a:r>
                        <a:rPr lang="en-GB" sz="1000">
                          <a:solidFill>
                            <a:schemeClr val="bg2"/>
                          </a:solidFill>
                        </a:rPr>
                        <a:t>- </a:t>
                      </a:r>
                      <a:r>
                        <a:rPr lang="en-GB" sz="1000" err="1">
                          <a:solidFill>
                            <a:schemeClr val="bg2"/>
                          </a:solidFill>
                        </a:rPr>
                        <a:t>ou</a:t>
                      </a:r>
                      <a:r>
                        <a:rPr lang="en-GB" sz="1000">
                          <a:solidFill>
                            <a:schemeClr val="bg2"/>
                          </a:solidFill>
                        </a:rPr>
                        <a:t> inconnu</a:t>
                      </a:r>
                      <a:endParaRPr sz="1000">
                        <a:solidFill>
                          <a:schemeClr val="bg2"/>
                        </a:solidFill>
                      </a:endParaRPr>
                    </a:p>
                  </a:txBody>
                  <a:tcPr marL="68588" marR="68588" marT="34294" marB="34294">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solidFill>
                  </a:tcPr>
                </a:tc>
                <a:tc>
                  <a:txBody>
                    <a:bodyPr/>
                    <a:lstStyle/>
                    <a:p>
                      <a:pPr marL="0" lvl="0" indent="0" algn="ctr" rtl="0">
                        <a:spcBef>
                          <a:spcPts val="0"/>
                        </a:spcBef>
                        <a:spcAft>
                          <a:spcPts val="0"/>
                        </a:spcAft>
                        <a:buNone/>
                      </a:pPr>
                      <a:r>
                        <a:rPr lang="en-GB" sz="1100" b="1">
                          <a:solidFill>
                            <a:schemeClr val="accent1"/>
                          </a:solidFill>
                        </a:rPr>
                        <a:t>397 (53.4)</a:t>
                      </a:r>
                      <a:endParaRPr sz="1100" b="1">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solidFill>
                  </a:tcPr>
                </a:tc>
                <a:tc>
                  <a:txBody>
                    <a:bodyPr/>
                    <a:lstStyle/>
                    <a:p>
                      <a:pPr marL="0" lvl="0" indent="0" algn="ctr" rtl="0">
                        <a:spcBef>
                          <a:spcPts val="0"/>
                        </a:spcBef>
                        <a:spcAft>
                          <a:spcPts val="0"/>
                        </a:spcAft>
                        <a:buNone/>
                      </a:pPr>
                      <a:r>
                        <a:rPr lang="en-GB" sz="1100" b="1" dirty="0">
                          <a:solidFill>
                            <a:schemeClr val="accent1"/>
                          </a:solidFill>
                        </a:rPr>
                        <a:t>400 (53.8)</a:t>
                      </a:r>
                      <a:endParaRPr sz="1100" b="1" dirty="0">
                        <a:solidFill>
                          <a:schemeClr val="accent1"/>
                        </a:solidFill>
                      </a:endParaRPr>
                    </a:p>
                  </a:txBody>
                  <a:tcPr marL="68588" marR="68588" marT="34294" marB="34294">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bl>
          </a:graphicData>
        </a:graphic>
      </p:graphicFrame>
      <p:sp>
        <p:nvSpPr>
          <p:cNvPr id="3" name="Titre 2"/>
          <p:cNvSpPr>
            <a:spLocks noGrp="1"/>
          </p:cNvSpPr>
          <p:nvPr>
            <p:ph type="title"/>
          </p:nvPr>
        </p:nvSpPr>
        <p:spPr/>
        <p:txBody>
          <a:bodyPr/>
          <a:lstStyle/>
          <a:p>
            <a:r>
              <a:rPr lang="fr-FR"/>
              <a:t>Caractéristiques des patients </a:t>
            </a:r>
            <a:r>
              <a:rPr lang="fr-FR" sz="1800"/>
              <a:t>(2)</a:t>
            </a:r>
            <a:br>
              <a:rPr lang="fr-FR" sz="1800"/>
            </a:br>
            <a:endParaRPr lang="fr-FR"/>
          </a:p>
        </p:txBody>
      </p:sp>
      <p:sp>
        <p:nvSpPr>
          <p:cNvPr id="5"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2" name="TextBox 1"/>
          <p:cNvSpPr txBox="1"/>
          <p:nvPr/>
        </p:nvSpPr>
        <p:spPr>
          <a:xfrm>
            <a:off x="1528510" y="4510570"/>
            <a:ext cx="5947382" cy="369332"/>
          </a:xfrm>
          <a:prstGeom prst="rect">
            <a:avLst/>
          </a:prstGeom>
          <a:noFill/>
        </p:spPr>
        <p:txBody>
          <a:bodyPr wrap="square" rtlCol="0">
            <a:spAutoFit/>
          </a:bodyPr>
          <a:lstStyle/>
          <a:p>
            <a:r>
              <a:rPr lang="en-GB" sz="900" i="1" baseline="30000" dirty="0">
                <a:solidFill>
                  <a:prstClr val="white">
                    <a:lumMod val="10000"/>
                  </a:prstClr>
                </a:solidFill>
                <a:latin typeface="Arial" panose="020B0604020202020204" pitchFamily="34" charset="0"/>
                <a:cs typeface="Arial" panose="020B0604020202020204" pitchFamily="34" charset="0"/>
              </a:rPr>
              <a:t>^</a:t>
            </a:r>
            <a:r>
              <a:rPr lang="en-GB" sz="900" i="1" dirty="0" err="1">
                <a:solidFill>
                  <a:prstClr val="black"/>
                </a:solidFill>
                <a:latin typeface="Arial" panose="020B0604020202020204" pitchFamily="34" charset="0"/>
                <a:cs typeface="Arial" panose="020B0604020202020204" pitchFamily="34" charset="0"/>
              </a:rPr>
              <a:t>En</a:t>
            </a:r>
            <a:r>
              <a:rPr lang="en-GB" sz="900" i="1" dirty="0">
                <a:solidFill>
                  <a:prstClr val="black"/>
                </a:solidFill>
                <a:latin typeface="Arial" panose="020B0604020202020204" pitchFamily="34" charset="0"/>
                <a:cs typeface="Arial" panose="020B0604020202020204" pitchFamily="34" charset="0"/>
              </a:rPr>
              <a:t> </a:t>
            </a:r>
            <a:r>
              <a:rPr lang="en-GB" sz="900" i="1" dirty="0" err="1">
                <a:solidFill>
                  <a:prstClr val="black"/>
                </a:solidFill>
                <a:latin typeface="Arial" panose="020B0604020202020204" pitchFamily="34" charset="0"/>
                <a:cs typeface="Arial" panose="020B0604020202020204" pitchFamily="34" charset="0"/>
              </a:rPr>
              <a:t>dehors</a:t>
            </a:r>
            <a:r>
              <a:rPr lang="en-GB" sz="900" i="1" dirty="0">
                <a:solidFill>
                  <a:prstClr val="black"/>
                </a:solidFill>
                <a:latin typeface="Arial" panose="020B0604020202020204" pitchFamily="34" charset="0"/>
                <a:cs typeface="Arial" panose="020B0604020202020204" pitchFamily="34" charset="0"/>
              </a:rPr>
              <a:t> du </a:t>
            </a:r>
            <a:r>
              <a:rPr lang="en-GB" sz="900" i="1" dirty="0" err="1">
                <a:solidFill>
                  <a:prstClr val="black"/>
                </a:solidFill>
                <a:latin typeface="Arial" panose="020B0604020202020204" pitchFamily="34" charset="0"/>
                <a:cs typeface="Arial" panose="020B0604020202020204" pitchFamily="34" charset="0"/>
              </a:rPr>
              <a:t>pertuzumab</a:t>
            </a:r>
            <a:r>
              <a:rPr lang="en-GB" sz="900" i="1" dirty="0">
                <a:solidFill>
                  <a:prstClr val="black"/>
                </a:solidFill>
                <a:latin typeface="Arial" panose="020B0604020202020204" pitchFamily="34" charset="0"/>
                <a:cs typeface="Arial" panose="020B0604020202020204" pitchFamily="34" charset="0"/>
              </a:rPr>
              <a:t>: neratinib, dacomitinib, </a:t>
            </a:r>
            <a:r>
              <a:rPr lang="en-GB" sz="900" i="1" dirty="0" err="1">
                <a:solidFill>
                  <a:prstClr val="black"/>
                </a:solidFill>
                <a:latin typeface="Arial" panose="020B0604020202020204" pitchFamily="34" charset="0"/>
                <a:cs typeface="Arial" panose="020B0604020202020204" pitchFamily="34" charset="0"/>
              </a:rPr>
              <a:t>afatinib</a:t>
            </a:r>
            <a:r>
              <a:rPr lang="en-GB" sz="900" i="1" dirty="0">
                <a:solidFill>
                  <a:prstClr val="black"/>
                </a:solidFill>
                <a:latin typeface="Arial" panose="020B0604020202020204" pitchFamily="34" charset="0"/>
                <a:cs typeface="Arial" panose="020B0604020202020204" pitchFamily="34" charset="0"/>
              </a:rPr>
              <a:t>, lapatinib. </a:t>
            </a:r>
          </a:p>
          <a:p>
            <a:r>
              <a:rPr lang="en-GB" sz="900" i="1" baseline="30000" dirty="0">
                <a:solidFill>
                  <a:prstClr val="black"/>
                </a:solidFill>
                <a:latin typeface="Arial" panose="020B0604020202020204" pitchFamily="34" charset="0"/>
                <a:cs typeface="Arial" panose="020B0604020202020204" pitchFamily="34" charset="0"/>
              </a:rPr>
              <a:t>*</a:t>
            </a:r>
            <a:r>
              <a:rPr lang="en-GB" sz="900" i="1" dirty="0" err="1">
                <a:solidFill>
                  <a:prstClr val="black"/>
                </a:solidFill>
                <a:latin typeface="Arial" panose="020B0604020202020204" pitchFamily="34" charset="0"/>
                <a:cs typeface="Arial" panose="020B0604020202020204" pitchFamily="34" charset="0"/>
              </a:rPr>
              <a:t>N’est</a:t>
            </a:r>
            <a:r>
              <a:rPr lang="en-GB" sz="900" i="1" dirty="0">
                <a:solidFill>
                  <a:prstClr val="black"/>
                </a:solidFill>
                <a:latin typeface="Arial" panose="020B0604020202020204" pitchFamily="34" charset="0"/>
                <a:cs typeface="Arial" panose="020B0604020202020204" pitchFamily="34" charset="0"/>
              </a:rPr>
              <a:t> pas un </a:t>
            </a:r>
            <a:r>
              <a:rPr lang="en-GB" sz="900" i="1" dirty="0" err="1">
                <a:solidFill>
                  <a:prstClr val="black"/>
                </a:solidFill>
                <a:latin typeface="Arial" panose="020B0604020202020204" pitchFamily="34" charset="0"/>
                <a:cs typeface="Arial" panose="020B0604020202020204" pitchFamily="34" charset="0"/>
              </a:rPr>
              <a:t>critère</a:t>
            </a:r>
            <a:r>
              <a:rPr lang="en-GB" sz="900" i="1" dirty="0">
                <a:solidFill>
                  <a:prstClr val="black"/>
                </a:solidFill>
                <a:latin typeface="Arial" panose="020B0604020202020204" pitchFamily="34" charset="0"/>
                <a:cs typeface="Arial" panose="020B0604020202020204" pitchFamily="34" charset="0"/>
              </a:rPr>
              <a:t> de stratification.</a:t>
            </a:r>
            <a:endParaRPr lang="en-US" sz="900" i="1" dirty="0">
              <a:solidFill>
                <a:prstClr val="black"/>
              </a:solidFill>
            </a:endParaRPr>
          </a:p>
        </p:txBody>
      </p:sp>
      <p:sp>
        <p:nvSpPr>
          <p:cNvPr id="7" name="TextBox 3">
            <a:extLst>
              <a:ext uri="{FF2B5EF4-FFF2-40B4-BE49-F238E27FC236}">
                <a16:creationId xmlns:a16="http://schemas.microsoft.com/office/drawing/2014/main" id="{BF710552-45C8-6A45-8162-96099AE0CBD8}"/>
              </a:ext>
            </a:extLst>
          </p:cNvPr>
          <p:cNvSpPr txBox="1"/>
          <p:nvPr/>
        </p:nvSpPr>
        <p:spPr>
          <a:xfrm>
            <a:off x="-30629" y="1092667"/>
            <a:ext cx="1559139" cy="707886"/>
          </a:xfrm>
          <a:prstGeom prst="rect">
            <a:avLst/>
          </a:prstGeom>
          <a:noFill/>
        </p:spPr>
        <p:txBody>
          <a:bodyPr wrap="square" rtlCol="0">
            <a:spAutoFit/>
          </a:bodyPr>
          <a:lstStyle/>
          <a:p>
            <a:pPr algn="ctr"/>
            <a:endParaRPr lang="en-US" sz="1200" b="1">
              <a:solidFill>
                <a:srgbClr val="1F497D"/>
              </a:solidFill>
              <a:latin typeface="Arial" panose="020B0604020202020204" pitchFamily="34" charset="0"/>
              <a:cs typeface="Arial" panose="020B0604020202020204" pitchFamily="34" charset="0"/>
            </a:endParaRPr>
          </a:p>
          <a:p>
            <a:pPr algn="r"/>
            <a:r>
              <a:rPr lang="en-US" sz="2100" b="1" baseline="30000" err="1">
                <a:solidFill>
                  <a:srgbClr val="1F497D"/>
                </a:solidFill>
                <a:latin typeface="Arial" panose="020B0604020202020204" pitchFamily="34" charset="0"/>
                <a:cs typeface="Arial" panose="020B0604020202020204" pitchFamily="34" charset="0"/>
              </a:rPr>
              <a:t>Facteurs</a:t>
            </a:r>
            <a:r>
              <a:rPr lang="en-US" sz="2100" b="1" baseline="30000">
                <a:solidFill>
                  <a:srgbClr val="1F497D"/>
                </a:solidFill>
                <a:latin typeface="Arial" panose="020B0604020202020204" pitchFamily="34" charset="0"/>
                <a:cs typeface="Arial" panose="020B0604020202020204" pitchFamily="34" charset="0"/>
              </a:rPr>
              <a:t> de stratification</a:t>
            </a:r>
            <a:endParaRPr lang="en-US" sz="2100" baseline="30000">
              <a:solidFill>
                <a:srgbClr val="1F497D"/>
              </a:solidFill>
              <a:latin typeface="Arial" panose="020B0604020202020204" pitchFamily="34" charset="0"/>
              <a:cs typeface="Arial" panose="020B0604020202020204" pitchFamily="34" charset="0"/>
            </a:endParaRPr>
          </a:p>
        </p:txBody>
      </p:sp>
      <p:sp>
        <p:nvSpPr>
          <p:cNvPr id="8" name="Espace réservé du numéro de diapositive 7"/>
          <p:cNvSpPr>
            <a:spLocks noGrp="1"/>
          </p:cNvSpPr>
          <p:nvPr>
            <p:ph type="sldNum" sz="quarter" idx="10"/>
          </p:nvPr>
        </p:nvSpPr>
        <p:spPr/>
        <p:txBody>
          <a:bodyPr/>
          <a:lstStyle/>
          <a:p>
            <a:fld id="{76861F4E-8E8E-E94F-821D-72AEE8E804B0}" type="slidenum">
              <a:rPr lang="fr-FR" smtClean="0"/>
              <a:pPr/>
              <a:t>35</a:t>
            </a:fld>
            <a:endParaRPr lang="fr-FR"/>
          </a:p>
        </p:txBody>
      </p:sp>
      <p:sp>
        <p:nvSpPr>
          <p:cNvPr id="9"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cxnSp>
        <p:nvCxnSpPr>
          <p:cNvPr id="11" name="Connecteur droit 10"/>
          <p:cNvCxnSpPr/>
          <p:nvPr/>
        </p:nvCxnSpPr>
        <p:spPr>
          <a:xfrm>
            <a:off x="291888" y="1703566"/>
            <a:ext cx="1236617" cy="0"/>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11228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oogle Shape;138;p21"/>
          <p:cNvGraphicFramePr/>
          <p:nvPr>
            <p:extLst/>
          </p:nvPr>
        </p:nvGraphicFramePr>
        <p:xfrm>
          <a:off x="784949" y="1132115"/>
          <a:ext cx="7383692" cy="3296093"/>
        </p:xfrm>
        <a:graphic>
          <a:graphicData uri="http://schemas.openxmlformats.org/drawingml/2006/table">
            <a:tbl>
              <a:tblPr firstRow="1" bandRow="1">
                <a:tableStyleId>{5C22544A-7EE6-4342-B048-85BDC9FD1C3A}</a:tableStyleId>
              </a:tblPr>
              <a:tblGrid>
                <a:gridCol w="4356762">
                  <a:extLst>
                    <a:ext uri="{9D8B030D-6E8A-4147-A177-3AD203B41FA5}">
                      <a16:colId xmlns:a16="http://schemas.microsoft.com/office/drawing/2014/main" val="20000"/>
                    </a:ext>
                  </a:extLst>
                </a:gridCol>
                <a:gridCol w="1513465">
                  <a:extLst>
                    <a:ext uri="{9D8B030D-6E8A-4147-A177-3AD203B41FA5}">
                      <a16:colId xmlns:a16="http://schemas.microsoft.com/office/drawing/2014/main" val="20001"/>
                    </a:ext>
                  </a:extLst>
                </a:gridCol>
                <a:gridCol w="1513465">
                  <a:extLst>
                    <a:ext uri="{9D8B030D-6E8A-4147-A177-3AD203B41FA5}">
                      <a16:colId xmlns:a16="http://schemas.microsoft.com/office/drawing/2014/main" val="20002"/>
                    </a:ext>
                  </a:extLst>
                </a:gridCol>
              </a:tblGrid>
              <a:tr h="258777">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spcBef>
                          <a:spcPts val="0"/>
                        </a:spcBef>
                        <a:spcAft>
                          <a:spcPts val="0"/>
                        </a:spcAft>
                        <a:buNone/>
                      </a:pPr>
                      <a:endParaRPr sz="1000" b="0"/>
                    </a:p>
                  </a:txBody>
                  <a:tcPr marL="68588" marR="68588" marT="34294" marB="34294" anchor="ctr">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000" b="0">
                          <a:solidFill>
                            <a:schemeClr val="bg1"/>
                          </a:solidFill>
                        </a:rPr>
                        <a:t>Trastuzumab</a:t>
                      </a:r>
                      <a:r>
                        <a:rPr lang="en-GB" sz="1000" b="0" baseline="30000">
                          <a:solidFill>
                            <a:schemeClr val="bg1"/>
                          </a:solidFill>
                        </a:rPr>
                        <a:t> </a:t>
                      </a:r>
                      <a:r>
                        <a:rPr lang="en-GB" sz="1000" b="0">
                          <a:solidFill>
                            <a:schemeClr val="bg1"/>
                          </a:solidFill>
                        </a:rPr>
                        <a:t>(n=743)</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000" b="0">
                          <a:solidFill>
                            <a:schemeClr val="bg1"/>
                          </a:solidFill>
                        </a:rPr>
                        <a:t>T-DM1</a:t>
                      </a:r>
                      <a:r>
                        <a:rPr lang="en-GB" sz="1000" b="0" baseline="0">
                          <a:solidFill>
                            <a:schemeClr val="bg1"/>
                          </a:solidFill>
                        </a:rPr>
                        <a:t> </a:t>
                      </a:r>
                      <a:r>
                        <a:rPr lang="en-GB" sz="1000" b="0">
                          <a:solidFill>
                            <a:schemeClr val="bg1"/>
                          </a:solidFill>
                        </a:rPr>
                        <a:t>(n=743)</a:t>
                      </a:r>
                    </a:p>
                  </a:txBody>
                  <a:tcPr marL="68588" marR="68588" marT="34294" marB="34294" anchor="ctr">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258777">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a:solidFill>
                            <a:schemeClr val="bg2"/>
                          </a:solidFill>
                        </a:rPr>
                        <a:t>Stade </a:t>
                      </a:r>
                      <a:r>
                        <a:rPr lang="en-GB" sz="1000" b="1" err="1">
                          <a:solidFill>
                            <a:schemeClr val="bg2"/>
                          </a:solidFill>
                        </a:rPr>
                        <a:t>pT</a:t>
                      </a:r>
                      <a:r>
                        <a:rPr lang="en-GB" sz="1000" b="1">
                          <a:solidFill>
                            <a:schemeClr val="bg2"/>
                          </a:solidFill>
                        </a:rPr>
                        <a:t> (après </a:t>
                      </a:r>
                      <a:r>
                        <a:rPr lang="en-GB" sz="1000" b="1" err="1">
                          <a:solidFill>
                            <a:schemeClr val="bg2"/>
                          </a:solidFill>
                        </a:rPr>
                        <a:t>chirurgie</a:t>
                      </a:r>
                      <a:r>
                        <a:rPr lang="en-GB" sz="1000" b="1">
                          <a:solidFill>
                            <a:schemeClr val="bg2"/>
                          </a:solidFill>
                        </a:rPr>
                        <a:t>)</a:t>
                      </a:r>
                      <a:r>
                        <a:rPr lang="en-GB" sz="1000" b="1" baseline="30000">
                          <a:solidFill>
                            <a:schemeClr val="bg2"/>
                          </a:solidFill>
                        </a:rPr>
                        <a:t>^</a:t>
                      </a:r>
                      <a:r>
                        <a:rPr lang="en-GB" sz="1000" b="1">
                          <a:solidFill>
                            <a:schemeClr val="bg2"/>
                          </a:solidFill>
                        </a:rPr>
                        <a:t>, n (%)</a:t>
                      </a:r>
                      <a:endParaRPr sz="1000" b="1">
                        <a:solidFill>
                          <a:schemeClr val="bg2"/>
                        </a:solidFill>
                      </a:endParaRPr>
                    </a:p>
                  </a:txBody>
                  <a:tcPr marL="68588" marR="68588" marT="34294" marB="34294" anchor="ct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sz="1100" b="1">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sz="1100" b="1" dirty="0">
                        <a:solidFill>
                          <a:schemeClr val="accent1"/>
                        </a:solidFill>
                        <a:latin typeface="Arial" panose="020B0604020202020204" pitchFamily="34" charset="0"/>
                        <a:cs typeface="Arial" panose="020B0604020202020204" pitchFamily="34" charset="0"/>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258777">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ypT0, ypT1a, ypT1b, ypT1mic, </a:t>
                      </a:r>
                      <a:r>
                        <a:rPr lang="en-GB" sz="1000" u="none" strike="noStrike" cap="none" err="1">
                          <a:solidFill>
                            <a:schemeClr val="bg2"/>
                          </a:solidFill>
                          <a:sym typeface="Arial"/>
                        </a:rPr>
                        <a:t>ypTis</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306 (41.2)</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331 (44.5)</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58777">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ypT1/ypT1c</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184 (24.8)</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175 (23.6)</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258777">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ypT2</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185 (24.9)</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174 (23.4) </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58777">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ypT3, ypT4</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67 ( 9.0)</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63 ( 8.5) </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58777">
                <a:tc gridSpan="3">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en-GB" sz="1000" b="1" u="none" strike="noStrike" cap="none">
                          <a:solidFill>
                            <a:schemeClr val="bg2"/>
                          </a:solidFill>
                          <a:sym typeface="Arial"/>
                        </a:rPr>
                        <a:t>Stade </a:t>
                      </a:r>
                      <a:r>
                        <a:rPr lang="en-GB" sz="1000" b="1" u="none" strike="noStrike" cap="none" err="1">
                          <a:solidFill>
                            <a:schemeClr val="bg2"/>
                          </a:solidFill>
                          <a:sym typeface="Arial"/>
                        </a:rPr>
                        <a:t>pN</a:t>
                      </a:r>
                      <a:r>
                        <a:rPr lang="en-GB" sz="1000" b="1" u="none" strike="noStrike" cap="none">
                          <a:solidFill>
                            <a:schemeClr val="bg2"/>
                          </a:solidFill>
                          <a:sym typeface="Arial"/>
                        </a:rPr>
                        <a:t> (après </a:t>
                      </a:r>
                      <a:r>
                        <a:rPr lang="en-GB" sz="1000" b="1" u="none" strike="noStrike" cap="none" err="1">
                          <a:solidFill>
                            <a:schemeClr val="bg2"/>
                          </a:solidFill>
                          <a:sym typeface="Arial"/>
                        </a:rPr>
                        <a:t>chirurgie</a:t>
                      </a:r>
                      <a:r>
                        <a:rPr lang="en-GB" sz="1000" b="1" u="none" strike="noStrike" cap="none">
                          <a:solidFill>
                            <a:schemeClr val="bg2"/>
                          </a:solidFill>
                          <a:sym typeface="Arial"/>
                        </a:rPr>
                        <a:t>), n (%)</a:t>
                      </a:r>
                      <a:endParaRPr sz="1000" b="1" i="0" u="none" strike="noStrike" cap="none">
                        <a:solidFill>
                          <a:schemeClr val="bg2"/>
                        </a:solidFill>
                        <a:latin typeface="Calibri"/>
                        <a:ea typeface="Calibri"/>
                        <a:cs typeface="Calibri"/>
                        <a:sym typeface="Arial"/>
                      </a:endParaRPr>
                    </a:p>
                  </a:txBody>
                  <a:tcPr marL="68588" marR="68588" marT="34294" marB="34294" anchor="ct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hMerge="1">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sz="1100" b="1" i="0" u="none" strike="noStrike" cap="none" dirty="0">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10"/>
                  </a:ext>
                </a:extLst>
              </a:tr>
              <a:tr h="249243">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ypN0</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335 (45.1)</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344 (46.3)</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49243">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ypN1</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213 (28.7)</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220 (29.6)</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2"/>
                  </a:ext>
                </a:extLst>
              </a:tr>
              <a:tr h="249243">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a:solidFill>
                            <a:schemeClr val="bg2"/>
                          </a:solidFill>
                          <a:sym typeface="Arial"/>
                        </a:rPr>
                        <a:t>ypN2, ypN3</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133 (17.9) </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123 (16.6) </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49243">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182880" lvl="0" indent="0" algn="l" rtl="0">
                        <a:spcBef>
                          <a:spcPts val="0"/>
                        </a:spcBef>
                        <a:spcAft>
                          <a:spcPts val="0"/>
                        </a:spcAft>
                        <a:buNone/>
                      </a:pPr>
                      <a:r>
                        <a:rPr lang="en-GB" sz="1000" u="none" strike="noStrike" cap="none" err="1">
                          <a:solidFill>
                            <a:schemeClr val="bg2"/>
                          </a:solidFill>
                          <a:sym typeface="Arial"/>
                        </a:rPr>
                        <a:t>ypNX</a:t>
                      </a:r>
                      <a:endParaRPr sz="1000" b="0" i="0" u="none" strike="noStrike" cap="none">
                        <a:solidFill>
                          <a:schemeClr val="bg2"/>
                        </a:solidFill>
                        <a:latin typeface="Calibri"/>
                        <a:ea typeface="Calibri"/>
                        <a:cs typeface="Calibri"/>
                        <a:sym typeface="Arial"/>
                      </a:endParaRP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62 ( 8.3) </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en-GB" sz="1100" b="1" u="none" strike="noStrike" cap="none">
                          <a:solidFill>
                            <a:schemeClr val="accent1"/>
                          </a:solidFill>
                          <a:latin typeface="Arial" panose="020B0604020202020204" pitchFamily="34" charset="0"/>
                          <a:cs typeface="Arial" panose="020B0604020202020204" pitchFamily="34" charset="0"/>
                          <a:sym typeface="Arial"/>
                        </a:rPr>
                        <a:t>56 ( 7.5)</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5"/>
                  </a:ext>
                </a:extLst>
              </a:tr>
              <a:tr h="48768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000" b="1" i="0" u="none" strike="noStrike" cap="none" err="1">
                          <a:solidFill>
                            <a:schemeClr val="bg2"/>
                          </a:solidFill>
                          <a:latin typeface="Arial" panose="020B0604020202020204" pitchFamily="34" charset="0"/>
                          <a:ea typeface="Calibri"/>
                          <a:cs typeface="Arial" panose="020B0604020202020204" pitchFamily="34" charset="0"/>
                          <a:sym typeface="Arial"/>
                        </a:rPr>
                        <a:t>Maladie</a:t>
                      </a:r>
                      <a:r>
                        <a:rPr lang="en-US" sz="1000" b="1" i="0" u="none" strike="noStrike" cap="none">
                          <a:solidFill>
                            <a:schemeClr val="bg2"/>
                          </a:solidFill>
                          <a:latin typeface="Arial" panose="020B0604020202020204" pitchFamily="34" charset="0"/>
                          <a:ea typeface="Calibri"/>
                          <a:cs typeface="Arial" panose="020B0604020202020204" pitchFamily="34" charset="0"/>
                          <a:sym typeface="Arial"/>
                        </a:rPr>
                        <a:t> </a:t>
                      </a:r>
                      <a:r>
                        <a:rPr lang="en-US" sz="1000" b="1" i="0" u="none" strike="noStrike" cap="none" err="1">
                          <a:solidFill>
                            <a:schemeClr val="bg2"/>
                          </a:solidFill>
                          <a:latin typeface="Arial" panose="020B0604020202020204" pitchFamily="34" charset="0"/>
                          <a:ea typeface="Calibri"/>
                          <a:cs typeface="Arial" panose="020B0604020202020204" pitchFamily="34" charset="0"/>
                          <a:sym typeface="Arial"/>
                        </a:rPr>
                        <a:t>résiduelle</a:t>
                      </a:r>
                      <a:r>
                        <a:rPr lang="en-US" sz="1000" b="1" i="0" u="none" strike="noStrike" cap="none">
                          <a:solidFill>
                            <a:schemeClr val="bg2"/>
                          </a:solidFill>
                          <a:latin typeface="Arial" panose="020B0604020202020204" pitchFamily="34" charset="0"/>
                          <a:ea typeface="Calibri"/>
                          <a:cs typeface="Arial" panose="020B0604020202020204" pitchFamily="34" charset="0"/>
                          <a:sym typeface="Arial"/>
                        </a:rPr>
                        <a:t> de 1 maximum </a:t>
                      </a:r>
                      <a:r>
                        <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rPr>
                        <a:t>et ganglions </a:t>
                      </a:r>
                      <a:r>
                        <a:rPr lang="en-US" sz="1000" b="1" i="0" u="none" strike="noStrike" cap="none" baseline="0" err="1">
                          <a:solidFill>
                            <a:schemeClr val="bg2"/>
                          </a:solidFill>
                          <a:latin typeface="Arial" panose="020B0604020202020204" pitchFamily="34" charset="0"/>
                          <a:ea typeface="Calibri"/>
                          <a:cs typeface="Arial" panose="020B0604020202020204" pitchFamily="34" charset="0"/>
                          <a:sym typeface="Arial"/>
                        </a:rPr>
                        <a:t>axillaires</a:t>
                      </a:r>
                      <a:r>
                        <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rPr>
                        <a:t> </a:t>
                      </a:r>
                      <a:r>
                        <a:rPr lang="en-US" sz="1000" b="1" i="0" u="none" strike="noStrike" cap="none" baseline="0" err="1">
                          <a:solidFill>
                            <a:schemeClr val="bg2"/>
                          </a:solidFill>
                          <a:latin typeface="Arial" panose="020B0604020202020204" pitchFamily="34" charset="0"/>
                          <a:ea typeface="Calibri"/>
                          <a:cs typeface="Arial" panose="020B0604020202020204" pitchFamily="34" charset="0"/>
                          <a:sym typeface="Arial"/>
                        </a:rPr>
                        <a:t>négatifs</a:t>
                      </a:r>
                      <a:endPar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rPr>
                        <a:t> (</a:t>
                      </a:r>
                      <a:r>
                        <a:rPr lang="en-US" sz="1000" b="1" i="0" u="none" strike="noStrike" cap="none">
                          <a:solidFill>
                            <a:schemeClr val="bg2"/>
                          </a:solidFill>
                          <a:latin typeface="Arial" panose="020B0604020202020204" pitchFamily="34" charset="0"/>
                          <a:ea typeface="Calibri"/>
                          <a:cs typeface="Arial" panose="020B0604020202020204" pitchFamily="34" charset="0"/>
                          <a:sym typeface="Arial"/>
                        </a:rPr>
                        <a:t>ypT1a, ypT1b</a:t>
                      </a:r>
                      <a:r>
                        <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rPr>
                        <a:t> or </a:t>
                      </a:r>
                      <a:r>
                        <a:rPr lang="en-US" sz="1000" b="1" i="0" u="none" strike="noStrike" cap="none">
                          <a:solidFill>
                            <a:schemeClr val="bg2"/>
                          </a:solidFill>
                          <a:latin typeface="Arial" panose="020B0604020202020204" pitchFamily="34" charset="0"/>
                          <a:ea typeface="Calibri"/>
                          <a:cs typeface="Arial" panose="020B0604020202020204" pitchFamily="34" charset="0"/>
                          <a:sym typeface="Arial"/>
                        </a:rPr>
                        <a:t>ypT1mic</a:t>
                      </a:r>
                      <a:r>
                        <a:rPr lang="en-US" sz="1000" b="1" i="0" u="none" strike="noStrike" cap="none" baseline="0">
                          <a:solidFill>
                            <a:schemeClr val="bg2"/>
                          </a:solidFill>
                          <a:latin typeface="Arial" panose="020B0604020202020204" pitchFamily="34" charset="0"/>
                          <a:ea typeface="Calibri"/>
                          <a:cs typeface="Arial" panose="020B0604020202020204" pitchFamily="34" charset="0"/>
                          <a:sym typeface="Arial"/>
                        </a:rPr>
                        <a:t> and </a:t>
                      </a:r>
                      <a:r>
                        <a:rPr lang="en-US" sz="1000" b="1" i="0" u="none" strike="noStrike" cap="none">
                          <a:solidFill>
                            <a:schemeClr val="bg2"/>
                          </a:solidFill>
                          <a:latin typeface="Arial" panose="020B0604020202020204" pitchFamily="34" charset="0"/>
                          <a:ea typeface="Calibri"/>
                          <a:cs typeface="Arial" panose="020B0604020202020204" pitchFamily="34" charset="0"/>
                          <a:sym typeface="Arial"/>
                        </a:rPr>
                        <a:t>ypN0)</a:t>
                      </a:r>
                    </a:p>
                  </a:txBody>
                  <a:tcPr marL="68588" marR="68588" marT="34294" marB="34294" anchor="ct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accent5">
                        <a:lumMod val="20000"/>
                        <a:lumOff val="80000"/>
                      </a:schemeClr>
                    </a:solidFill>
                  </a:tcPr>
                </a:tc>
                <a:tc>
                  <a:txBody>
                    <a:bodyPr/>
                    <a:lstStyle/>
                    <a:p>
                      <a:pPr marL="0" marR="0" lvl="0" indent="0" algn="ctr" rtl="0">
                        <a:spcBef>
                          <a:spcPts val="0"/>
                        </a:spcBef>
                        <a:spcAft>
                          <a:spcPts val="0"/>
                        </a:spcAft>
                        <a:buNone/>
                      </a:pPr>
                      <a:r>
                        <a:rPr lang="en-US" sz="1100" b="1" i="0" u="none" strike="noStrike" cap="none">
                          <a:solidFill>
                            <a:schemeClr val="accent1"/>
                          </a:solidFill>
                          <a:latin typeface="Arial" panose="020B0604020202020204" pitchFamily="34" charset="0"/>
                          <a:ea typeface="Calibri"/>
                          <a:cs typeface="Arial" panose="020B0604020202020204" pitchFamily="34" charset="0"/>
                          <a:sym typeface="Arial"/>
                        </a:rPr>
                        <a:t>161</a:t>
                      </a:r>
                      <a:r>
                        <a:rPr lang="en-US" sz="1100" b="1" i="0" u="none" strike="noStrike" cap="none" baseline="0">
                          <a:solidFill>
                            <a:schemeClr val="accent1"/>
                          </a:solidFill>
                          <a:latin typeface="Arial" panose="020B0604020202020204" pitchFamily="34" charset="0"/>
                          <a:ea typeface="Calibri"/>
                          <a:cs typeface="Arial" panose="020B0604020202020204" pitchFamily="34" charset="0"/>
                          <a:sym typeface="Arial"/>
                        </a:rPr>
                        <a:t> (21.7)</a:t>
                      </a:r>
                      <a:endParaRPr sz="1100" b="1" i="0" u="none" strike="noStrike" cap="none">
                        <a:solidFill>
                          <a:schemeClr val="accent1"/>
                        </a:solidFill>
                        <a:latin typeface="Arial" panose="020B0604020202020204" pitchFamily="34" charset="0"/>
                        <a:ea typeface="Calibri"/>
                        <a:cs typeface="Arial" panose="020B0604020202020204" pitchFamily="34" charset="0"/>
                        <a:sym typeface="Aria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i="0" u="none" strike="noStrike" cap="none">
                          <a:solidFill>
                            <a:schemeClr val="accent1"/>
                          </a:solidFill>
                          <a:latin typeface="Arial" panose="020B0604020202020204" pitchFamily="34" charset="0"/>
                          <a:ea typeface="Calibri"/>
                          <a:cs typeface="Arial" panose="020B0604020202020204" pitchFamily="34" charset="0"/>
                          <a:sym typeface="Arial"/>
                        </a:rPr>
                        <a:t>170 (22.9)</a:t>
                      </a:r>
                    </a:p>
                  </a:txBody>
                  <a:tcPr marL="68588" marR="68588" marT="34294" marB="34294" anchor="ct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14"/>
                  </a:ext>
                </a:extLst>
              </a:tr>
            </a:tbl>
          </a:graphicData>
        </a:graphic>
      </p:graphicFrame>
      <p:sp>
        <p:nvSpPr>
          <p:cNvPr id="3" name="Titre 2"/>
          <p:cNvSpPr>
            <a:spLocks noGrp="1"/>
          </p:cNvSpPr>
          <p:nvPr>
            <p:ph type="title"/>
          </p:nvPr>
        </p:nvSpPr>
        <p:spPr/>
        <p:txBody>
          <a:bodyPr/>
          <a:lstStyle/>
          <a:p>
            <a:r>
              <a:rPr lang="fr-FR"/>
              <a:t>Caractéristiques à l’inclusion</a:t>
            </a:r>
          </a:p>
        </p:txBody>
      </p:sp>
      <p:sp>
        <p:nvSpPr>
          <p:cNvPr id="6"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2" name="TextBox 1"/>
          <p:cNvSpPr txBox="1"/>
          <p:nvPr/>
        </p:nvSpPr>
        <p:spPr>
          <a:xfrm>
            <a:off x="784949" y="4512215"/>
            <a:ext cx="6178294" cy="230832"/>
          </a:xfrm>
          <a:prstGeom prst="rect">
            <a:avLst/>
          </a:prstGeom>
          <a:noFill/>
        </p:spPr>
        <p:txBody>
          <a:bodyPr wrap="none" rtlCol="0">
            <a:spAutoFit/>
          </a:bodyPr>
          <a:lstStyle/>
          <a:p>
            <a:r>
              <a:rPr lang="en-US" sz="900" i="1" baseline="30000" dirty="0">
                <a:solidFill>
                  <a:prstClr val="black"/>
                </a:solidFill>
                <a:latin typeface="Arial" panose="020B0604020202020204" pitchFamily="34" charset="0"/>
                <a:cs typeface="Arial" panose="020B0604020202020204" pitchFamily="34" charset="0"/>
              </a:rPr>
              <a:t>^</a:t>
            </a:r>
            <a:r>
              <a:rPr lang="en-US" sz="900" i="1" dirty="0">
                <a:solidFill>
                  <a:prstClr val="black"/>
                </a:solidFill>
                <a:latin typeface="Arial" panose="020B0604020202020204" pitchFamily="34" charset="0"/>
                <a:cs typeface="Arial" panose="020B0604020202020204" pitchFamily="34" charset="0"/>
              </a:rPr>
              <a:t>Une </a:t>
            </a:r>
            <a:r>
              <a:rPr lang="en-US" sz="900" i="1" dirty="0" err="1">
                <a:solidFill>
                  <a:prstClr val="black"/>
                </a:solidFill>
                <a:latin typeface="Arial" panose="020B0604020202020204" pitchFamily="34" charset="0"/>
                <a:cs typeface="Arial" panose="020B0604020202020204" pitchFamily="34" charset="0"/>
              </a:rPr>
              <a:t>patiente</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dans</a:t>
            </a:r>
            <a:r>
              <a:rPr lang="en-US" sz="900" i="1" dirty="0">
                <a:solidFill>
                  <a:prstClr val="black"/>
                </a:solidFill>
                <a:latin typeface="Arial" panose="020B0604020202020204" pitchFamily="34" charset="0"/>
                <a:cs typeface="Arial" panose="020B0604020202020204" pitchFamily="34" charset="0"/>
              </a:rPr>
              <a:t> le bras trastuzumab a </a:t>
            </a:r>
            <a:r>
              <a:rPr lang="en-US" sz="900" i="1" dirty="0" err="1">
                <a:solidFill>
                  <a:prstClr val="black"/>
                </a:solidFill>
                <a:latin typeface="Arial" panose="020B0604020202020204" pitchFamily="34" charset="0"/>
                <a:cs typeface="Arial" panose="020B0604020202020204" pitchFamily="34" charset="0"/>
              </a:rPr>
              <a:t>été</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classée</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ypTx</a:t>
            </a:r>
            <a:r>
              <a:rPr lang="en-US" sz="900" i="1" dirty="0">
                <a:solidFill>
                  <a:prstClr val="black"/>
                </a:solidFill>
                <a:latin typeface="Arial" panose="020B0604020202020204" pitchFamily="34" charset="0"/>
                <a:cs typeface="Arial" panose="020B0604020202020204" pitchFamily="34" charset="0"/>
              </a:rPr>
              <a:t>; Cinq </a:t>
            </a:r>
            <a:r>
              <a:rPr lang="en-US" sz="900" i="1" dirty="0" err="1">
                <a:solidFill>
                  <a:prstClr val="black"/>
                </a:solidFill>
                <a:latin typeface="Arial" panose="020B0604020202020204" pitchFamily="34" charset="0"/>
                <a:cs typeface="Arial" panose="020B0604020202020204" pitchFamily="34" charset="0"/>
              </a:rPr>
              <a:t>patientes</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ont</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été</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classées</a:t>
            </a:r>
            <a:r>
              <a:rPr lang="en-US" sz="900" i="1" dirty="0">
                <a:solidFill>
                  <a:prstClr val="black"/>
                </a:solidFill>
                <a:latin typeface="Arial" panose="020B0604020202020204" pitchFamily="34" charset="0"/>
                <a:cs typeface="Arial" panose="020B0604020202020204" pitchFamily="34" charset="0"/>
              </a:rPr>
              <a:t> ypT1 sans </a:t>
            </a:r>
            <a:r>
              <a:rPr lang="en-US" sz="900" i="1" dirty="0" err="1">
                <a:solidFill>
                  <a:prstClr val="black"/>
                </a:solidFill>
                <a:latin typeface="Arial" panose="020B0604020202020204" pitchFamily="34" charset="0"/>
                <a:cs typeface="Arial" panose="020B0604020202020204" pitchFamily="34" charset="0"/>
              </a:rPr>
              <a:t>autres</a:t>
            </a:r>
            <a:r>
              <a:rPr lang="en-US" sz="900" i="1" dirty="0">
                <a:solidFill>
                  <a:prstClr val="black"/>
                </a:solidFill>
                <a:latin typeface="Arial" panose="020B0604020202020204" pitchFamily="34" charset="0"/>
                <a:cs typeface="Arial" panose="020B0604020202020204" pitchFamily="34" charset="0"/>
              </a:rPr>
              <a:t> </a:t>
            </a:r>
            <a:r>
              <a:rPr lang="en-US" sz="900" i="1" dirty="0" err="1">
                <a:solidFill>
                  <a:prstClr val="black"/>
                </a:solidFill>
                <a:latin typeface="Arial" panose="020B0604020202020204" pitchFamily="34" charset="0"/>
                <a:cs typeface="Arial" panose="020B0604020202020204" pitchFamily="34" charset="0"/>
              </a:rPr>
              <a:t>détails</a:t>
            </a:r>
            <a:r>
              <a:rPr lang="en-US" sz="900" i="1" dirty="0">
                <a:solidFill>
                  <a:prstClr val="black"/>
                </a:solidFill>
                <a:latin typeface="Arial" panose="020B0604020202020204" pitchFamily="34" charset="0"/>
                <a:cs typeface="Arial" panose="020B0604020202020204" pitchFamily="34" charset="0"/>
              </a:rPr>
              <a:t>.</a:t>
            </a:r>
          </a:p>
        </p:txBody>
      </p:sp>
      <p:sp>
        <p:nvSpPr>
          <p:cNvPr id="8" name="Espace réservé du numéro de diapositive 7"/>
          <p:cNvSpPr>
            <a:spLocks noGrp="1"/>
          </p:cNvSpPr>
          <p:nvPr>
            <p:ph type="sldNum" sz="quarter" idx="10"/>
          </p:nvPr>
        </p:nvSpPr>
        <p:spPr/>
        <p:txBody>
          <a:bodyPr/>
          <a:lstStyle/>
          <a:p>
            <a:fld id="{76861F4E-8E8E-E94F-821D-72AEE8E804B0}" type="slidenum">
              <a:rPr lang="fr-FR" smtClean="0"/>
              <a:pPr/>
              <a:t>36</a:t>
            </a:fld>
            <a:endParaRPr lang="fr-FR"/>
          </a:p>
        </p:txBody>
      </p:sp>
      <p:sp>
        <p:nvSpPr>
          <p:cNvPr id="9"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Tree>
    <p:extLst>
      <p:ext uri="{BB962C8B-B14F-4D97-AF65-F5344CB8AC3E}">
        <p14:creationId xmlns:p14="http://schemas.microsoft.com/office/powerpoint/2010/main" val="2580890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12" name="AutoShape 3"/>
          <p:cNvSpPr>
            <a:spLocks noChangeAspect="1" noChangeArrowheads="1" noTextEdit="1"/>
          </p:cNvSpPr>
          <p:nvPr/>
        </p:nvSpPr>
        <p:spPr bwMode="auto">
          <a:xfrm>
            <a:off x="1287160" y="930515"/>
            <a:ext cx="6544733" cy="385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nvGrpSpPr>
          <p:cNvPr id="7" name="Groupe 6">
            <a:extLst>
              <a:ext uri="{FF2B5EF4-FFF2-40B4-BE49-F238E27FC236}">
                <a16:creationId xmlns:a16="http://schemas.microsoft.com/office/drawing/2014/main" id="{2F00F1E7-7B19-EC4C-9AB9-9F7CDBE3B534}"/>
              </a:ext>
            </a:extLst>
          </p:cNvPr>
          <p:cNvGrpSpPr/>
          <p:nvPr/>
        </p:nvGrpSpPr>
        <p:grpSpPr>
          <a:xfrm>
            <a:off x="1117427" y="4228703"/>
            <a:ext cx="6550883" cy="484748"/>
            <a:chOff x="905700" y="4390189"/>
            <a:chExt cx="6550883" cy="484748"/>
          </a:xfrm>
        </p:grpSpPr>
        <p:sp>
          <p:nvSpPr>
            <p:cNvPr id="37" name="Rectangle 77"/>
            <p:cNvSpPr>
              <a:spLocks noChangeArrowheads="1"/>
            </p:cNvSpPr>
            <p:nvPr/>
          </p:nvSpPr>
          <p:spPr bwMode="auto">
            <a:xfrm>
              <a:off x="1895150"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38" name="Rectangle 78"/>
            <p:cNvSpPr>
              <a:spLocks noChangeArrowheads="1"/>
            </p:cNvSpPr>
            <p:nvPr/>
          </p:nvSpPr>
          <p:spPr bwMode="auto">
            <a:xfrm>
              <a:off x="1895150"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39" name="Rectangle 81"/>
            <p:cNvSpPr>
              <a:spLocks noChangeArrowheads="1"/>
            </p:cNvSpPr>
            <p:nvPr/>
          </p:nvSpPr>
          <p:spPr bwMode="auto">
            <a:xfrm>
              <a:off x="905700" y="4390189"/>
              <a:ext cx="838371" cy="48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1050">
                  <a:solidFill>
                    <a:srgbClr val="595959"/>
                  </a:solidFill>
                  <a:cs typeface="Arial" panose="020B0604020202020204" pitchFamily="34" charset="0"/>
                </a:rPr>
                <a:t>No. at Risk</a:t>
              </a:r>
            </a:p>
            <a:p>
              <a:pPr algn="r" defTabSz="685800"/>
              <a:r>
                <a:rPr lang="en-US" altLang="en-US" sz="1050" b="1" err="1">
                  <a:solidFill>
                    <a:srgbClr val="CC3300"/>
                  </a:solidFill>
                  <a:cs typeface="Arial" panose="020B0604020202020204" pitchFamily="34" charset="0"/>
                </a:rPr>
                <a:t>Trastuzumab</a:t>
              </a:r>
              <a:endParaRPr lang="en-US" altLang="en-US" sz="1050" b="1">
                <a:solidFill>
                  <a:srgbClr val="CC3300"/>
                </a:solidFill>
                <a:cs typeface="Arial" panose="020B0604020202020204" pitchFamily="34" charset="0"/>
              </a:endParaRPr>
            </a:p>
            <a:p>
              <a:pPr algn="r" defTabSz="685800"/>
              <a:r>
                <a:rPr lang="en-US" altLang="en-US" sz="1050" b="1">
                  <a:solidFill>
                    <a:srgbClr val="31859B"/>
                  </a:solidFill>
                  <a:cs typeface="Arial" panose="020B0604020202020204" pitchFamily="34" charset="0"/>
                </a:rPr>
                <a:t>T-DM1</a:t>
              </a:r>
            </a:p>
          </p:txBody>
        </p:sp>
        <p:sp>
          <p:nvSpPr>
            <p:cNvPr id="40" name="Rectangle 91"/>
            <p:cNvSpPr>
              <a:spLocks noChangeArrowheads="1"/>
            </p:cNvSpPr>
            <p:nvPr/>
          </p:nvSpPr>
          <p:spPr bwMode="auto">
            <a:xfrm>
              <a:off x="2437674"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676</a:t>
              </a:r>
            </a:p>
          </p:txBody>
        </p:sp>
        <p:sp>
          <p:nvSpPr>
            <p:cNvPr id="41" name="Rectangle 92"/>
            <p:cNvSpPr>
              <a:spLocks noChangeArrowheads="1"/>
            </p:cNvSpPr>
            <p:nvPr/>
          </p:nvSpPr>
          <p:spPr bwMode="auto">
            <a:xfrm>
              <a:off x="2437674"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707</a:t>
              </a:r>
            </a:p>
          </p:txBody>
        </p:sp>
        <p:sp>
          <p:nvSpPr>
            <p:cNvPr id="42" name="Rectangle 93"/>
            <p:cNvSpPr>
              <a:spLocks noChangeArrowheads="1"/>
            </p:cNvSpPr>
            <p:nvPr/>
          </p:nvSpPr>
          <p:spPr bwMode="auto">
            <a:xfrm>
              <a:off x="2979121"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635</a:t>
              </a:r>
            </a:p>
          </p:txBody>
        </p:sp>
        <p:sp>
          <p:nvSpPr>
            <p:cNvPr id="43" name="Rectangle 94"/>
            <p:cNvSpPr>
              <a:spLocks noChangeArrowheads="1"/>
            </p:cNvSpPr>
            <p:nvPr/>
          </p:nvSpPr>
          <p:spPr bwMode="auto">
            <a:xfrm>
              <a:off x="2979121"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681</a:t>
              </a:r>
            </a:p>
          </p:txBody>
        </p:sp>
        <p:sp>
          <p:nvSpPr>
            <p:cNvPr id="44" name="Rectangle 95"/>
            <p:cNvSpPr>
              <a:spLocks noChangeArrowheads="1"/>
            </p:cNvSpPr>
            <p:nvPr/>
          </p:nvSpPr>
          <p:spPr bwMode="auto">
            <a:xfrm>
              <a:off x="3521645"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594</a:t>
              </a:r>
            </a:p>
          </p:txBody>
        </p:sp>
        <p:sp>
          <p:nvSpPr>
            <p:cNvPr id="45" name="Rectangle 96"/>
            <p:cNvSpPr>
              <a:spLocks noChangeArrowheads="1"/>
            </p:cNvSpPr>
            <p:nvPr/>
          </p:nvSpPr>
          <p:spPr bwMode="auto">
            <a:xfrm>
              <a:off x="3521645"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658</a:t>
              </a:r>
            </a:p>
          </p:txBody>
        </p:sp>
        <p:sp>
          <p:nvSpPr>
            <p:cNvPr id="46" name="Rectangle 97"/>
            <p:cNvSpPr>
              <a:spLocks noChangeArrowheads="1"/>
            </p:cNvSpPr>
            <p:nvPr/>
          </p:nvSpPr>
          <p:spPr bwMode="auto">
            <a:xfrm>
              <a:off x="4064169"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555</a:t>
              </a:r>
            </a:p>
          </p:txBody>
        </p:sp>
        <p:sp>
          <p:nvSpPr>
            <p:cNvPr id="47" name="Rectangle 98"/>
            <p:cNvSpPr>
              <a:spLocks noChangeArrowheads="1"/>
            </p:cNvSpPr>
            <p:nvPr/>
          </p:nvSpPr>
          <p:spPr bwMode="auto">
            <a:xfrm>
              <a:off x="4064169"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633</a:t>
              </a:r>
            </a:p>
          </p:txBody>
        </p:sp>
        <p:sp>
          <p:nvSpPr>
            <p:cNvPr id="48" name="Rectangle 99"/>
            <p:cNvSpPr>
              <a:spLocks noChangeArrowheads="1"/>
            </p:cNvSpPr>
            <p:nvPr/>
          </p:nvSpPr>
          <p:spPr bwMode="auto">
            <a:xfrm>
              <a:off x="4606693"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501</a:t>
              </a:r>
            </a:p>
          </p:txBody>
        </p:sp>
        <p:sp>
          <p:nvSpPr>
            <p:cNvPr id="49" name="Rectangle 100"/>
            <p:cNvSpPr>
              <a:spLocks noChangeArrowheads="1"/>
            </p:cNvSpPr>
            <p:nvPr/>
          </p:nvSpPr>
          <p:spPr bwMode="auto">
            <a:xfrm>
              <a:off x="4606693"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561</a:t>
              </a:r>
            </a:p>
          </p:txBody>
        </p:sp>
        <p:sp>
          <p:nvSpPr>
            <p:cNvPr id="50" name="Rectangle 101"/>
            <p:cNvSpPr>
              <a:spLocks noChangeArrowheads="1"/>
            </p:cNvSpPr>
            <p:nvPr/>
          </p:nvSpPr>
          <p:spPr bwMode="auto">
            <a:xfrm>
              <a:off x="5155675"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342</a:t>
              </a:r>
            </a:p>
          </p:txBody>
        </p:sp>
        <p:sp>
          <p:nvSpPr>
            <p:cNvPr id="51" name="Rectangle 102"/>
            <p:cNvSpPr>
              <a:spLocks noChangeArrowheads="1"/>
            </p:cNvSpPr>
            <p:nvPr/>
          </p:nvSpPr>
          <p:spPr bwMode="auto">
            <a:xfrm>
              <a:off x="5155675"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409</a:t>
              </a:r>
            </a:p>
          </p:txBody>
        </p:sp>
        <p:sp>
          <p:nvSpPr>
            <p:cNvPr id="52" name="Rectangle 103"/>
            <p:cNvSpPr>
              <a:spLocks noChangeArrowheads="1"/>
            </p:cNvSpPr>
            <p:nvPr/>
          </p:nvSpPr>
          <p:spPr bwMode="auto">
            <a:xfrm>
              <a:off x="5698199"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220</a:t>
              </a:r>
            </a:p>
          </p:txBody>
        </p:sp>
        <p:sp>
          <p:nvSpPr>
            <p:cNvPr id="53" name="Rectangle 104"/>
            <p:cNvSpPr>
              <a:spLocks noChangeArrowheads="1"/>
            </p:cNvSpPr>
            <p:nvPr/>
          </p:nvSpPr>
          <p:spPr bwMode="auto">
            <a:xfrm>
              <a:off x="5698199"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255</a:t>
              </a:r>
            </a:p>
          </p:txBody>
        </p:sp>
        <p:sp>
          <p:nvSpPr>
            <p:cNvPr id="54" name="Rectangle 105"/>
            <p:cNvSpPr>
              <a:spLocks noChangeArrowheads="1"/>
            </p:cNvSpPr>
            <p:nvPr/>
          </p:nvSpPr>
          <p:spPr bwMode="auto">
            <a:xfrm>
              <a:off x="6240723" y="4533240"/>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119</a:t>
              </a:r>
            </a:p>
          </p:txBody>
        </p:sp>
        <p:sp>
          <p:nvSpPr>
            <p:cNvPr id="55" name="Rectangle 106"/>
            <p:cNvSpPr>
              <a:spLocks noChangeArrowheads="1"/>
            </p:cNvSpPr>
            <p:nvPr/>
          </p:nvSpPr>
          <p:spPr bwMode="auto">
            <a:xfrm>
              <a:off x="6240723" y="4698602"/>
              <a:ext cx="2115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142</a:t>
              </a:r>
            </a:p>
          </p:txBody>
        </p:sp>
        <p:sp>
          <p:nvSpPr>
            <p:cNvPr id="56" name="Rectangle 107"/>
            <p:cNvSpPr>
              <a:spLocks noChangeArrowheads="1"/>
            </p:cNvSpPr>
            <p:nvPr/>
          </p:nvSpPr>
          <p:spPr bwMode="auto">
            <a:xfrm>
              <a:off x="6813387" y="4533240"/>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38</a:t>
              </a:r>
            </a:p>
          </p:txBody>
        </p:sp>
        <p:sp>
          <p:nvSpPr>
            <p:cNvPr id="57" name="Rectangle 108"/>
            <p:cNvSpPr>
              <a:spLocks noChangeArrowheads="1"/>
            </p:cNvSpPr>
            <p:nvPr/>
          </p:nvSpPr>
          <p:spPr bwMode="auto">
            <a:xfrm>
              <a:off x="6813387" y="4698602"/>
              <a:ext cx="141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44</a:t>
              </a:r>
            </a:p>
          </p:txBody>
        </p:sp>
        <p:sp>
          <p:nvSpPr>
            <p:cNvPr id="58" name="Rectangle 109"/>
            <p:cNvSpPr>
              <a:spLocks noChangeArrowheads="1"/>
            </p:cNvSpPr>
            <p:nvPr/>
          </p:nvSpPr>
          <p:spPr bwMode="auto">
            <a:xfrm>
              <a:off x="7386051" y="4533240"/>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a:t>
              </a:r>
            </a:p>
          </p:txBody>
        </p:sp>
        <p:sp>
          <p:nvSpPr>
            <p:cNvPr id="59" name="Rectangle 110"/>
            <p:cNvSpPr>
              <a:spLocks noChangeArrowheads="1"/>
            </p:cNvSpPr>
            <p:nvPr/>
          </p:nvSpPr>
          <p:spPr bwMode="auto">
            <a:xfrm>
              <a:off x="7386051" y="4698602"/>
              <a:ext cx="7053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a:t>
              </a:r>
            </a:p>
          </p:txBody>
        </p:sp>
      </p:grpSp>
      <p:grpSp>
        <p:nvGrpSpPr>
          <p:cNvPr id="5" name="Groupe 4">
            <a:extLst>
              <a:ext uri="{FF2B5EF4-FFF2-40B4-BE49-F238E27FC236}">
                <a16:creationId xmlns:a16="http://schemas.microsoft.com/office/drawing/2014/main" id="{22C3E173-7740-F840-A1DE-3973FAF33355}"/>
              </a:ext>
            </a:extLst>
          </p:cNvPr>
          <p:cNvGrpSpPr/>
          <p:nvPr/>
        </p:nvGrpSpPr>
        <p:grpSpPr>
          <a:xfrm>
            <a:off x="2284686" y="1992940"/>
            <a:ext cx="1302646" cy="461665"/>
            <a:chOff x="2072959" y="2154426"/>
            <a:chExt cx="1302646" cy="461665"/>
          </a:xfrm>
        </p:grpSpPr>
        <p:sp>
          <p:nvSpPr>
            <p:cNvPr id="80" name="Rectangle 24"/>
            <p:cNvSpPr>
              <a:spLocks noChangeArrowheads="1"/>
            </p:cNvSpPr>
            <p:nvPr/>
          </p:nvSpPr>
          <p:spPr bwMode="auto">
            <a:xfrm>
              <a:off x="2485233" y="2154426"/>
              <a:ext cx="890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lnSpc>
                  <a:spcPts val="1800"/>
                </a:lnSpc>
              </a:pPr>
              <a:r>
                <a:rPr lang="en-US" altLang="en-US" sz="1200" err="1">
                  <a:solidFill>
                    <a:srgbClr val="595959"/>
                  </a:solidFill>
                  <a:cs typeface="Arial" panose="020B0604020202020204" pitchFamily="34" charset="0"/>
                </a:rPr>
                <a:t>Trastuzumab</a:t>
              </a:r>
              <a:endParaRPr lang="en-US" altLang="en-US" sz="1200">
                <a:solidFill>
                  <a:srgbClr val="595959"/>
                </a:solidFill>
                <a:cs typeface="Arial" panose="020B0604020202020204" pitchFamily="34" charset="0"/>
              </a:endParaRPr>
            </a:p>
            <a:p>
              <a:pPr defTabSz="685800">
                <a:lnSpc>
                  <a:spcPts val="1800"/>
                </a:lnSpc>
              </a:pPr>
              <a:r>
                <a:rPr lang="en-US" altLang="en-US" sz="1200">
                  <a:solidFill>
                    <a:srgbClr val="595959"/>
                  </a:solidFill>
                  <a:cs typeface="Arial" panose="020B0604020202020204" pitchFamily="34" charset="0"/>
                </a:rPr>
                <a:t>T-DM1</a:t>
              </a:r>
              <a:endParaRPr lang="en-US" altLang="en-US" sz="1600">
                <a:solidFill>
                  <a:srgbClr val="595959"/>
                </a:solidFill>
                <a:cs typeface="Arial" panose="020B0604020202020204" pitchFamily="34" charset="0"/>
              </a:endParaRPr>
            </a:p>
          </p:txBody>
        </p:sp>
        <p:sp>
          <p:nvSpPr>
            <p:cNvPr id="81" name="Line 139"/>
            <p:cNvSpPr>
              <a:spLocks noChangeShapeType="1"/>
            </p:cNvSpPr>
            <p:nvPr/>
          </p:nvSpPr>
          <p:spPr bwMode="auto">
            <a:xfrm flipH="1">
              <a:off x="2072959" y="2238761"/>
              <a:ext cx="358454" cy="0"/>
            </a:xfrm>
            <a:prstGeom prst="line">
              <a:avLst/>
            </a:prstGeom>
            <a:noFill/>
            <a:ln w="33338"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82" name="Line 140"/>
            <p:cNvSpPr>
              <a:spLocks noChangeShapeType="1"/>
            </p:cNvSpPr>
            <p:nvPr/>
          </p:nvSpPr>
          <p:spPr bwMode="auto">
            <a:xfrm flipH="1">
              <a:off x="2072959" y="2501569"/>
              <a:ext cx="358454" cy="0"/>
            </a:xfrm>
            <a:prstGeom prst="line">
              <a:avLst/>
            </a:prstGeom>
            <a:noFill/>
            <a:ln w="33338"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grpSp>
        <p:nvGrpSpPr>
          <p:cNvPr id="88" name="Groupe 87"/>
          <p:cNvGrpSpPr/>
          <p:nvPr/>
        </p:nvGrpSpPr>
        <p:grpSpPr>
          <a:xfrm>
            <a:off x="1232673" y="1175033"/>
            <a:ext cx="6599220" cy="3120759"/>
            <a:chOff x="1232673" y="1153474"/>
            <a:chExt cx="6599220" cy="3389867"/>
          </a:xfrm>
        </p:grpSpPr>
        <p:grpSp>
          <p:nvGrpSpPr>
            <p:cNvPr id="73" name="Groupe 72"/>
            <p:cNvGrpSpPr/>
            <p:nvPr/>
          </p:nvGrpSpPr>
          <p:grpSpPr>
            <a:xfrm>
              <a:off x="1232673" y="1153474"/>
              <a:ext cx="6591685" cy="3389867"/>
              <a:chOff x="1232673" y="1153474"/>
              <a:chExt cx="6591685" cy="3389867"/>
            </a:xfrm>
          </p:grpSpPr>
          <p:sp>
            <p:nvSpPr>
              <p:cNvPr id="13" name="Freeform 5"/>
              <p:cNvSpPr>
                <a:spLocks/>
              </p:cNvSpPr>
              <p:nvPr/>
            </p:nvSpPr>
            <p:spPr bwMode="auto">
              <a:xfrm>
                <a:off x="1990074" y="1184432"/>
                <a:ext cx="5834284" cy="2963481"/>
              </a:xfrm>
              <a:custGeom>
                <a:avLst/>
                <a:gdLst>
                  <a:gd name="T0" fmla="*/ 0 w 5420"/>
                  <a:gd name="T1" fmla="*/ 0 h 2776"/>
                  <a:gd name="T2" fmla="*/ 0 w 5420"/>
                  <a:gd name="T3" fmla="*/ 2776 h 2776"/>
                  <a:gd name="T4" fmla="*/ 5420 w 5420"/>
                  <a:gd name="T5" fmla="*/ 2776 h 2776"/>
                </a:gdLst>
                <a:ahLst/>
                <a:cxnLst>
                  <a:cxn ang="0">
                    <a:pos x="T0" y="T1"/>
                  </a:cxn>
                  <a:cxn ang="0">
                    <a:pos x="T2" y="T3"/>
                  </a:cxn>
                  <a:cxn ang="0">
                    <a:pos x="T4" y="T5"/>
                  </a:cxn>
                </a:cxnLst>
                <a:rect l="0" t="0" r="r" b="b"/>
                <a:pathLst>
                  <a:path w="5420" h="2776">
                    <a:moveTo>
                      <a:pt x="0" y="0"/>
                    </a:moveTo>
                    <a:lnTo>
                      <a:pt x="0" y="2776"/>
                    </a:lnTo>
                    <a:lnTo>
                      <a:pt x="5420" y="2776"/>
                    </a:lnTo>
                  </a:path>
                </a:pathLst>
              </a:custGeom>
              <a:noFill/>
              <a:ln w="11113" cap="flat">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nvGrpSpPr>
              <p:cNvPr id="10" name="Groupe 9"/>
              <p:cNvGrpSpPr/>
              <p:nvPr/>
            </p:nvGrpSpPr>
            <p:grpSpPr>
              <a:xfrm>
                <a:off x="1232673" y="1153474"/>
                <a:ext cx="757400" cy="3026628"/>
                <a:chOff x="1232673" y="1153474"/>
                <a:chExt cx="757400" cy="3026628"/>
              </a:xfrm>
            </p:grpSpPr>
            <p:sp>
              <p:nvSpPr>
                <p:cNvPr id="25" name="Line 17"/>
                <p:cNvSpPr>
                  <a:spLocks noChangeShapeType="1"/>
                </p:cNvSpPr>
                <p:nvPr/>
              </p:nvSpPr>
              <p:spPr bwMode="auto">
                <a:xfrm flipH="1">
                  <a:off x="1936251" y="1237808"/>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6" name="Line 18"/>
                <p:cNvSpPr>
                  <a:spLocks noChangeShapeType="1"/>
                </p:cNvSpPr>
                <p:nvPr/>
              </p:nvSpPr>
              <p:spPr bwMode="auto">
                <a:xfrm flipH="1">
                  <a:off x="1936251" y="1805738"/>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7" name="Line 19"/>
                <p:cNvSpPr>
                  <a:spLocks noChangeShapeType="1"/>
                </p:cNvSpPr>
                <p:nvPr/>
              </p:nvSpPr>
              <p:spPr bwMode="auto">
                <a:xfrm flipH="1">
                  <a:off x="1936251" y="2382207"/>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8" name="Line 20"/>
                <p:cNvSpPr>
                  <a:spLocks noChangeShapeType="1"/>
                </p:cNvSpPr>
                <p:nvPr/>
              </p:nvSpPr>
              <p:spPr bwMode="auto">
                <a:xfrm flipH="1">
                  <a:off x="1936251" y="2957609"/>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9" name="Line 21"/>
                <p:cNvSpPr>
                  <a:spLocks noChangeShapeType="1"/>
                </p:cNvSpPr>
                <p:nvPr/>
              </p:nvSpPr>
              <p:spPr bwMode="auto">
                <a:xfrm flipH="1">
                  <a:off x="1936251" y="3534079"/>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30" name="Line 22"/>
                <p:cNvSpPr>
                  <a:spLocks noChangeShapeType="1"/>
                </p:cNvSpPr>
                <p:nvPr/>
              </p:nvSpPr>
              <p:spPr bwMode="auto">
                <a:xfrm flipH="1">
                  <a:off x="1936251" y="4103075"/>
                  <a:ext cx="5382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31" name="Rectangle 23"/>
                <p:cNvSpPr>
                  <a:spLocks noChangeArrowheads="1"/>
                </p:cNvSpPr>
                <p:nvPr/>
              </p:nvSpPr>
              <p:spPr bwMode="auto">
                <a:xfrm>
                  <a:off x="1714506" y="1153474"/>
                  <a:ext cx="22602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100</a:t>
                  </a:r>
                  <a:endParaRPr lang="en-US" altLang="en-US" sz="1200">
                    <a:solidFill>
                      <a:srgbClr val="595959"/>
                    </a:solidFill>
                    <a:cs typeface="Arial" panose="020B0604020202020204" pitchFamily="34" charset="0"/>
                  </a:endParaRPr>
                </a:p>
              </p:txBody>
            </p:sp>
            <p:sp>
              <p:nvSpPr>
                <p:cNvPr id="32" name="Rectangle 72"/>
                <p:cNvSpPr>
                  <a:spLocks noChangeArrowheads="1"/>
                </p:cNvSpPr>
                <p:nvPr/>
              </p:nvSpPr>
              <p:spPr bwMode="auto">
                <a:xfrm>
                  <a:off x="1775862" y="172994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80</a:t>
                  </a:r>
                  <a:endParaRPr lang="en-US" altLang="en-US" sz="1200">
                    <a:solidFill>
                      <a:srgbClr val="595959"/>
                    </a:solidFill>
                    <a:cs typeface="Arial" panose="020B0604020202020204" pitchFamily="34" charset="0"/>
                  </a:endParaRPr>
                </a:p>
              </p:txBody>
            </p:sp>
            <p:sp>
              <p:nvSpPr>
                <p:cNvPr id="33" name="Rectangle 73"/>
                <p:cNvSpPr>
                  <a:spLocks noChangeArrowheads="1"/>
                </p:cNvSpPr>
                <p:nvPr/>
              </p:nvSpPr>
              <p:spPr bwMode="auto">
                <a:xfrm>
                  <a:off x="1775862" y="2297872"/>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60</a:t>
                  </a:r>
                  <a:endParaRPr lang="en-US" altLang="en-US" sz="1200">
                    <a:solidFill>
                      <a:srgbClr val="595959"/>
                    </a:solidFill>
                    <a:cs typeface="Arial" panose="020B0604020202020204" pitchFamily="34" charset="0"/>
                  </a:endParaRPr>
                </a:p>
              </p:txBody>
            </p:sp>
            <p:sp>
              <p:nvSpPr>
                <p:cNvPr id="34" name="Rectangle 74"/>
                <p:cNvSpPr>
                  <a:spLocks noChangeArrowheads="1"/>
                </p:cNvSpPr>
                <p:nvPr/>
              </p:nvSpPr>
              <p:spPr bwMode="auto">
                <a:xfrm>
                  <a:off x="1775862" y="2874342"/>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40</a:t>
                  </a:r>
                  <a:endParaRPr lang="en-US" altLang="en-US" sz="1200">
                    <a:solidFill>
                      <a:srgbClr val="595959"/>
                    </a:solidFill>
                    <a:cs typeface="Arial" panose="020B0604020202020204" pitchFamily="34" charset="0"/>
                  </a:endParaRPr>
                </a:p>
              </p:txBody>
            </p:sp>
            <p:sp>
              <p:nvSpPr>
                <p:cNvPr id="35" name="Rectangle 75"/>
                <p:cNvSpPr>
                  <a:spLocks noChangeArrowheads="1"/>
                </p:cNvSpPr>
                <p:nvPr/>
              </p:nvSpPr>
              <p:spPr bwMode="auto">
                <a:xfrm>
                  <a:off x="1775862" y="3449744"/>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20</a:t>
                  </a:r>
                  <a:endParaRPr lang="en-US" altLang="en-US" sz="1200">
                    <a:solidFill>
                      <a:srgbClr val="595959"/>
                    </a:solidFill>
                    <a:cs typeface="Arial" panose="020B0604020202020204" pitchFamily="34" charset="0"/>
                  </a:endParaRPr>
                </a:p>
              </p:txBody>
            </p:sp>
            <p:sp>
              <p:nvSpPr>
                <p:cNvPr id="36" name="Rectangle 76"/>
                <p:cNvSpPr>
                  <a:spLocks noChangeArrowheads="1"/>
                </p:cNvSpPr>
                <p:nvPr/>
              </p:nvSpPr>
              <p:spPr bwMode="auto">
                <a:xfrm>
                  <a:off x="1837219" y="4026214"/>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0</a:t>
                  </a:r>
                  <a:endParaRPr lang="en-US" altLang="en-US" sz="1200">
                    <a:solidFill>
                      <a:srgbClr val="595959"/>
                    </a:solidFill>
                    <a:cs typeface="Arial" panose="020B0604020202020204" pitchFamily="34" charset="0"/>
                  </a:endParaRPr>
                </a:p>
              </p:txBody>
            </p:sp>
            <p:sp>
              <p:nvSpPr>
                <p:cNvPr id="67" name="Rectangle 125"/>
                <p:cNvSpPr>
                  <a:spLocks noChangeArrowheads="1"/>
                </p:cNvSpPr>
                <p:nvPr/>
              </p:nvSpPr>
              <p:spPr bwMode="auto">
                <a:xfrm rot="16200000">
                  <a:off x="179180" y="2474970"/>
                  <a:ext cx="2430152"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1050" dirty="0" err="1">
                      <a:solidFill>
                        <a:srgbClr val="595959"/>
                      </a:solidFill>
                      <a:cs typeface="Arial" panose="020B0604020202020204" pitchFamily="34" charset="0"/>
                    </a:rPr>
                    <a:t>Taux</a:t>
                  </a:r>
                  <a:r>
                    <a:rPr lang="en-US" altLang="en-US" sz="1050" dirty="0">
                      <a:solidFill>
                        <a:srgbClr val="595959"/>
                      </a:solidFill>
                      <a:cs typeface="Arial" panose="020B0604020202020204" pitchFamily="34" charset="0"/>
                    </a:rPr>
                    <a:t> de </a:t>
                  </a:r>
                  <a:r>
                    <a:rPr lang="en-US" altLang="en-US" sz="1050" dirty="0" err="1">
                      <a:solidFill>
                        <a:srgbClr val="595959"/>
                      </a:solidFill>
                      <a:cs typeface="Arial" panose="020B0604020202020204" pitchFamily="34" charset="0"/>
                    </a:rPr>
                    <a:t>survie</a:t>
                  </a:r>
                  <a:r>
                    <a:rPr lang="en-US" altLang="en-US" sz="1050" dirty="0">
                      <a:solidFill>
                        <a:srgbClr val="595959"/>
                      </a:solidFill>
                      <a:cs typeface="Arial" panose="020B0604020202020204" pitchFamily="34" charset="0"/>
                    </a:rPr>
                    <a:t> sans </a:t>
                  </a:r>
                  <a:r>
                    <a:rPr lang="en-US" altLang="en-US" sz="1050" dirty="0" err="1">
                      <a:solidFill>
                        <a:srgbClr val="595959"/>
                      </a:solidFill>
                      <a:cs typeface="Arial" panose="020B0604020202020204" pitchFamily="34" charset="0"/>
                    </a:rPr>
                    <a:t>maladie</a:t>
                  </a:r>
                  <a:r>
                    <a:rPr lang="en-US" altLang="en-US" sz="1050" dirty="0">
                      <a:solidFill>
                        <a:srgbClr val="595959"/>
                      </a:solidFill>
                      <a:cs typeface="Arial" panose="020B0604020202020204" pitchFamily="34" charset="0"/>
                    </a:rPr>
                    <a:t> invasive (%)</a:t>
                  </a:r>
                  <a:endParaRPr lang="en-US" altLang="en-US" sz="1350" dirty="0">
                    <a:solidFill>
                      <a:srgbClr val="595959"/>
                    </a:solidFill>
                    <a:cs typeface="Arial" panose="020B0604020202020204" pitchFamily="34" charset="0"/>
                  </a:endParaRPr>
                </a:p>
              </p:txBody>
            </p:sp>
          </p:grpSp>
          <p:grpSp>
            <p:nvGrpSpPr>
              <p:cNvPr id="11" name="Groupe 10"/>
              <p:cNvGrpSpPr/>
              <p:nvPr/>
            </p:nvGrpSpPr>
            <p:grpSpPr>
              <a:xfrm>
                <a:off x="2165532" y="4147912"/>
                <a:ext cx="5542551" cy="395429"/>
                <a:chOff x="2165532" y="4147912"/>
                <a:chExt cx="5542551" cy="395429"/>
              </a:xfrm>
            </p:grpSpPr>
            <p:sp>
              <p:nvSpPr>
                <p:cNvPr id="14" name="Line 6"/>
                <p:cNvSpPr>
                  <a:spLocks noChangeShapeType="1"/>
                </p:cNvSpPr>
                <p:nvPr/>
              </p:nvSpPr>
              <p:spPr bwMode="auto">
                <a:xfrm>
                  <a:off x="2195673"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5" name="Line 7"/>
                <p:cNvSpPr>
                  <a:spLocks noChangeShapeType="1"/>
                </p:cNvSpPr>
                <p:nvPr/>
              </p:nvSpPr>
              <p:spPr bwMode="auto">
                <a:xfrm>
                  <a:off x="2738197"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6" name="Line 8"/>
                <p:cNvSpPr>
                  <a:spLocks noChangeShapeType="1"/>
                </p:cNvSpPr>
                <p:nvPr/>
              </p:nvSpPr>
              <p:spPr bwMode="auto">
                <a:xfrm>
                  <a:off x="3280720"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7" name="Line 9"/>
                <p:cNvSpPr>
                  <a:spLocks noChangeShapeType="1"/>
                </p:cNvSpPr>
                <p:nvPr/>
              </p:nvSpPr>
              <p:spPr bwMode="auto">
                <a:xfrm>
                  <a:off x="3822168"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8" name="Line 10"/>
                <p:cNvSpPr>
                  <a:spLocks noChangeShapeType="1"/>
                </p:cNvSpPr>
                <p:nvPr/>
              </p:nvSpPr>
              <p:spPr bwMode="auto">
                <a:xfrm>
                  <a:off x="4364692"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9" name="Line 11"/>
                <p:cNvSpPr>
                  <a:spLocks noChangeShapeType="1"/>
                </p:cNvSpPr>
                <p:nvPr/>
              </p:nvSpPr>
              <p:spPr bwMode="auto">
                <a:xfrm>
                  <a:off x="4907215"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0" name="Line 12"/>
                <p:cNvSpPr>
                  <a:spLocks noChangeShapeType="1"/>
                </p:cNvSpPr>
                <p:nvPr/>
              </p:nvSpPr>
              <p:spPr bwMode="auto">
                <a:xfrm>
                  <a:off x="5449739"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1" name="Line 13"/>
                <p:cNvSpPr>
                  <a:spLocks noChangeShapeType="1"/>
                </p:cNvSpPr>
                <p:nvPr/>
              </p:nvSpPr>
              <p:spPr bwMode="auto">
                <a:xfrm>
                  <a:off x="5991186"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2" name="Line 14"/>
                <p:cNvSpPr>
                  <a:spLocks noChangeShapeType="1"/>
                </p:cNvSpPr>
                <p:nvPr/>
              </p:nvSpPr>
              <p:spPr bwMode="auto">
                <a:xfrm>
                  <a:off x="6533710"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3" name="Line 15"/>
                <p:cNvSpPr>
                  <a:spLocks noChangeShapeType="1"/>
                </p:cNvSpPr>
                <p:nvPr/>
              </p:nvSpPr>
              <p:spPr bwMode="auto">
                <a:xfrm>
                  <a:off x="7076234"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24" name="Line 16"/>
                <p:cNvSpPr>
                  <a:spLocks noChangeShapeType="1"/>
                </p:cNvSpPr>
                <p:nvPr/>
              </p:nvSpPr>
              <p:spPr bwMode="auto">
                <a:xfrm>
                  <a:off x="7617682" y="4147912"/>
                  <a:ext cx="0" cy="5337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60" name="Rectangle 111"/>
                <p:cNvSpPr>
                  <a:spLocks noChangeArrowheads="1"/>
                </p:cNvSpPr>
                <p:nvPr/>
              </p:nvSpPr>
              <p:spPr bwMode="auto">
                <a:xfrm>
                  <a:off x="2165532" y="4200223"/>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0</a:t>
                  </a:r>
                  <a:endParaRPr lang="en-US" altLang="en-US" sz="1200">
                    <a:solidFill>
                      <a:srgbClr val="595959"/>
                    </a:solidFill>
                    <a:cs typeface="Arial" panose="020B0604020202020204" pitchFamily="34" charset="0"/>
                  </a:endParaRPr>
                </a:p>
              </p:txBody>
            </p:sp>
            <p:sp>
              <p:nvSpPr>
                <p:cNvPr id="61" name="Rectangle 112"/>
                <p:cNvSpPr>
                  <a:spLocks noChangeArrowheads="1"/>
                </p:cNvSpPr>
                <p:nvPr/>
              </p:nvSpPr>
              <p:spPr bwMode="auto">
                <a:xfrm>
                  <a:off x="2700521" y="4200223"/>
                  <a:ext cx="7534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6</a:t>
                  </a:r>
                  <a:endParaRPr lang="en-US" altLang="en-US" sz="1200">
                    <a:solidFill>
                      <a:srgbClr val="595959"/>
                    </a:solidFill>
                    <a:cs typeface="Arial" panose="020B0604020202020204" pitchFamily="34" charset="0"/>
                  </a:endParaRPr>
                </a:p>
              </p:txBody>
            </p:sp>
            <p:sp>
              <p:nvSpPr>
                <p:cNvPr id="62" name="Rectangle 113"/>
                <p:cNvSpPr>
                  <a:spLocks noChangeArrowheads="1"/>
                </p:cNvSpPr>
                <p:nvPr/>
              </p:nvSpPr>
              <p:spPr bwMode="auto">
                <a:xfrm>
                  <a:off x="3211828"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12</a:t>
                  </a:r>
                  <a:endParaRPr lang="en-US" altLang="en-US" sz="1200">
                    <a:solidFill>
                      <a:srgbClr val="595959"/>
                    </a:solidFill>
                    <a:cs typeface="Arial" panose="020B0604020202020204" pitchFamily="34" charset="0"/>
                  </a:endParaRPr>
                </a:p>
              </p:txBody>
            </p:sp>
            <p:sp>
              <p:nvSpPr>
                <p:cNvPr id="63" name="Rectangle 114"/>
                <p:cNvSpPr>
                  <a:spLocks noChangeArrowheads="1"/>
                </p:cNvSpPr>
                <p:nvPr/>
              </p:nvSpPr>
              <p:spPr bwMode="auto">
                <a:xfrm>
                  <a:off x="3754352"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18</a:t>
                  </a:r>
                  <a:endParaRPr lang="en-US" altLang="en-US" sz="1200">
                    <a:solidFill>
                      <a:srgbClr val="595959"/>
                    </a:solidFill>
                    <a:cs typeface="Arial" panose="020B0604020202020204" pitchFamily="34" charset="0"/>
                  </a:endParaRPr>
                </a:p>
              </p:txBody>
            </p:sp>
            <p:sp>
              <p:nvSpPr>
                <p:cNvPr id="64" name="Rectangle 115"/>
                <p:cNvSpPr>
                  <a:spLocks noChangeArrowheads="1"/>
                </p:cNvSpPr>
                <p:nvPr/>
              </p:nvSpPr>
              <p:spPr bwMode="auto">
                <a:xfrm>
                  <a:off x="4295799"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24</a:t>
                  </a:r>
                  <a:endParaRPr lang="en-US" altLang="en-US" sz="1200">
                    <a:solidFill>
                      <a:srgbClr val="595959"/>
                    </a:solidFill>
                    <a:cs typeface="Arial" panose="020B0604020202020204" pitchFamily="34" charset="0"/>
                  </a:endParaRPr>
                </a:p>
              </p:txBody>
            </p:sp>
            <p:sp>
              <p:nvSpPr>
                <p:cNvPr id="65" name="Rectangle 116"/>
                <p:cNvSpPr>
                  <a:spLocks noChangeArrowheads="1"/>
                </p:cNvSpPr>
                <p:nvPr/>
              </p:nvSpPr>
              <p:spPr bwMode="auto">
                <a:xfrm>
                  <a:off x="4838323"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30</a:t>
                  </a:r>
                  <a:endParaRPr lang="en-US" altLang="en-US" sz="1200">
                    <a:solidFill>
                      <a:srgbClr val="595959"/>
                    </a:solidFill>
                    <a:cs typeface="Arial" panose="020B0604020202020204" pitchFamily="34" charset="0"/>
                  </a:endParaRPr>
                </a:p>
              </p:txBody>
            </p:sp>
            <p:sp>
              <p:nvSpPr>
                <p:cNvPr id="66" name="Rectangle 117"/>
                <p:cNvSpPr>
                  <a:spLocks noChangeArrowheads="1"/>
                </p:cNvSpPr>
                <p:nvPr/>
              </p:nvSpPr>
              <p:spPr bwMode="auto">
                <a:xfrm>
                  <a:off x="4509064" y="4367825"/>
                  <a:ext cx="868828" cy="175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dirty="0">
                      <a:solidFill>
                        <a:srgbClr val="595959"/>
                      </a:solidFill>
                      <a:cs typeface="Arial" panose="020B0604020202020204" pitchFamily="34" charset="0"/>
                    </a:rPr>
                    <a:t>Temps (</a:t>
                  </a:r>
                  <a:r>
                    <a:rPr lang="en-US" altLang="en-US" sz="1050" dirty="0" err="1">
                      <a:solidFill>
                        <a:srgbClr val="595959"/>
                      </a:solidFill>
                      <a:cs typeface="Arial" panose="020B0604020202020204" pitchFamily="34" charset="0"/>
                    </a:rPr>
                    <a:t>mois</a:t>
                  </a:r>
                  <a:r>
                    <a:rPr lang="en-US" altLang="en-US" sz="1050" dirty="0">
                      <a:solidFill>
                        <a:srgbClr val="595959"/>
                      </a:solidFill>
                      <a:cs typeface="Arial" panose="020B0604020202020204" pitchFamily="34" charset="0"/>
                    </a:rPr>
                    <a:t>)</a:t>
                  </a:r>
                </a:p>
              </p:txBody>
            </p:sp>
            <p:sp>
              <p:nvSpPr>
                <p:cNvPr id="68" name="Rectangle 134"/>
                <p:cNvSpPr>
                  <a:spLocks noChangeArrowheads="1"/>
                </p:cNvSpPr>
                <p:nvPr/>
              </p:nvSpPr>
              <p:spPr bwMode="auto">
                <a:xfrm>
                  <a:off x="5388382"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36</a:t>
                  </a:r>
                  <a:endParaRPr lang="en-US" altLang="en-US" sz="1200">
                    <a:solidFill>
                      <a:srgbClr val="595959"/>
                    </a:solidFill>
                    <a:cs typeface="Arial" panose="020B0604020202020204" pitchFamily="34" charset="0"/>
                  </a:endParaRPr>
                </a:p>
              </p:txBody>
            </p:sp>
            <p:sp>
              <p:nvSpPr>
                <p:cNvPr id="69" name="Rectangle 135"/>
                <p:cNvSpPr>
                  <a:spLocks noChangeArrowheads="1"/>
                </p:cNvSpPr>
                <p:nvPr/>
              </p:nvSpPr>
              <p:spPr bwMode="auto">
                <a:xfrm>
                  <a:off x="5930906"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42</a:t>
                  </a:r>
                  <a:endParaRPr lang="en-US" altLang="en-US" sz="1200">
                    <a:solidFill>
                      <a:srgbClr val="595959"/>
                    </a:solidFill>
                    <a:cs typeface="Arial" panose="020B0604020202020204" pitchFamily="34" charset="0"/>
                  </a:endParaRPr>
                </a:p>
              </p:txBody>
            </p:sp>
            <p:sp>
              <p:nvSpPr>
                <p:cNvPr id="70" name="Rectangle 136"/>
                <p:cNvSpPr>
                  <a:spLocks noChangeArrowheads="1"/>
                </p:cNvSpPr>
                <p:nvPr/>
              </p:nvSpPr>
              <p:spPr bwMode="auto">
                <a:xfrm>
                  <a:off x="6472353"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48</a:t>
                  </a:r>
                  <a:endParaRPr lang="en-US" altLang="en-US" sz="1200">
                    <a:solidFill>
                      <a:srgbClr val="595959"/>
                    </a:solidFill>
                    <a:cs typeface="Arial" panose="020B0604020202020204" pitchFamily="34" charset="0"/>
                  </a:endParaRPr>
                </a:p>
              </p:txBody>
            </p:sp>
            <p:sp>
              <p:nvSpPr>
                <p:cNvPr id="71" name="Rectangle 137"/>
                <p:cNvSpPr>
                  <a:spLocks noChangeArrowheads="1"/>
                </p:cNvSpPr>
                <p:nvPr/>
              </p:nvSpPr>
              <p:spPr bwMode="auto">
                <a:xfrm>
                  <a:off x="7014877"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54</a:t>
                  </a:r>
                  <a:endParaRPr lang="en-US" altLang="en-US" sz="1200">
                    <a:solidFill>
                      <a:srgbClr val="595959"/>
                    </a:solidFill>
                    <a:cs typeface="Arial" panose="020B0604020202020204" pitchFamily="34" charset="0"/>
                  </a:endParaRPr>
                </a:p>
              </p:txBody>
            </p:sp>
            <p:sp>
              <p:nvSpPr>
                <p:cNvPr id="72" name="Rectangle 138"/>
                <p:cNvSpPr>
                  <a:spLocks noChangeArrowheads="1"/>
                </p:cNvSpPr>
                <p:nvPr/>
              </p:nvSpPr>
              <p:spPr bwMode="auto">
                <a:xfrm>
                  <a:off x="7557401" y="4200223"/>
                  <a:ext cx="15068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a:solidFill>
                        <a:srgbClr val="595959"/>
                      </a:solidFill>
                      <a:cs typeface="Arial" panose="020B0604020202020204" pitchFamily="34" charset="0"/>
                    </a:rPr>
                    <a:t>60</a:t>
                  </a:r>
                  <a:endParaRPr lang="en-US" altLang="en-US" sz="1200">
                    <a:solidFill>
                      <a:srgbClr val="595959"/>
                    </a:solidFill>
                    <a:cs typeface="Arial" panose="020B0604020202020204" pitchFamily="34" charset="0"/>
                  </a:endParaRPr>
                </a:p>
              </p:txBody>
            </p:sp>
          </p:grpSp>
        </p:grpSp>
        <p:sp>
          <p:nvSpPr>
            <p:cNvPr id="75" name="Freeform 144"/>
            <p:cNvSpPr>
              <a:spLocks/>
            </p:cNvSpPr>
            <p:nvPr/>
          </p:nvSpPr>
          <p:spPr bwMode="auto">
            <a:xfrm>
              <a:off x="2195673" y="1230337"/>
              <a:ext cx="5636220" cy="795314"/>
            </a:xfrm>
            <a:custGeom>
              <a:avLst/>
              <a:gdLst>
                <a:gd name="T0" fmla="*/ 93 w 5236"/>
                <a:gd name="T1" fmla="*/ 7 h 745"/>
                <a:gd name="T2" fmla="*/ 178 w 5236"/>
                <a:gd name="T3" fmla="*/ 28 h 745"/>
                <a:gd name="T4" fmla="*/ 249 w 5236"/>
                <a:gd name="T5" fmla="*/ 35 h 745"/>
                <a:gd name="T6" fmla="*/ 305 w 5236"/>
                <a:gd name="T7" fmla="*/ 49 h 745"/>
                <a:gd name="T8" fmla="*/ 426 w 5236"/>
                <a:gd name="T9" fmla="*/ 71 h 745"/>
                <a:gd name="T10" fmla="*/ 483 w 5236"/>
                <a:gd name="T11" fmla="*/ 78 h 745"/>
                <a:gd name="T12" fmla="*/ 547 w 5236"/>
                <a:gd name="T13" fmla="*/ 92 h 745"/>
                <a:gd name="T14" fmla="*/ 582 w 5236"/>
                <a:gd name="T15" fmla="*/ 106 h 745"/>
                <a:gd name="T16" fmla="*/ 596 w 5236"/>
                <a:gd name="T17" fmla="*/ 113 h 745"/>
                <a:gd name="T18" fmla="*/ 610 w 5236"/>
                <a:gd name="T19" fmla="*/ 127 h 745"/>
                <a:gd name="T20" fmla="*/ 696 w 5236"/>
                <a:gd name="T21" fmla="*/ 142 h 745"/>
                <a:gd name="T22" fmla="*/ 731 w 5236"/>
                <a:gd name="T23" fmla="*/ 156 h 745"/>
                <a:gd name="T24" fmla="*/ 795 w 5236"/>
                <a:gd name="T25" fmla="*/ 163 h 745"/>
                <a:gd name="T26" fmla="*/ 852 w 5236"/>
                <a:gd name="T27" fmla="*/ 177 h 745"/>
                <a:gd name="T28" fmla="*/ 873 w 5236"/>
                <a:gd name="T29" fmla="*/ 191 h 745"/>
                <a:gd name="T30" fmla="*/ 915 w 5236"/>
                <a:gd name="T31" fmla="*/ 198 h 745"/>
                <a:gd name="T32" fmla="*/ 1008 w 5236"/>
                <a:gd name="T33" fmla="*/ 213 h 745"/>
                <a:gd name="T34" fmla="*/ 1022 w 5236"/>
                <a:gd name="T35" fmla="*/ 227 h 745"/>
                <a:gd name="T36" fmla="*/ 1093 w 5236"/>
                <a:gd name="T37" fmla="*/ 241 h 745"/>
                <a:gd name="T38" fmla="*/ 1157 w 5236"/>
                <a:gd name="T39" fmla="*/ 255 h 745"/>
                <a:gd name="T40" fmla="*/ 1171 w 5236"/>
                <a:gd name="T41" fmla="*/ 269 h 745"/>
                <a:gd name="T42" fmla="*/ 1299 w 5236"/>
                <a:gd name="T43" fmla="*/ 284 h 745"/>
                <a:gd name="T44" fmla="*/ 1362 w 5236"/>
                <a:gd name="T45" fmla="*/ 298 h 745"/>
                <a:gd name="T46" fmla="*/ 1405 w 5236"/>
                <a:gd name="T47" fmla="*/ 312 h 745"/>
                <a:gd name="T48" fmla="*/ 1476 w 5236"/>
                <a:gd name="T49" fmla="*/ 319 h 745"/>
                <a:gd name="T50" fmla="*/ 1533 w 5236"/>
                <a:gd name="T51" fmla="*/ 333 h 745"/>
                <a:gd name="T52" fmla="*/ 1561 w 5236"/>
                <a:gd name="T53" fmla="*/ 348 h 745"/>
                <a:gd name="T54" fmla="*/ 1611 w 5236"/>
                <a:gd name="T55" fmla="*/ 362 h 745"/>
                <a:gd name="T56" fmla="*/ 1668 w 5236"/>
                <a:gd name="T57" fmla="*/ 369 h 745"/>
                <a:gd name="T58" fmla="*/ 1682 w 5236"/>
                <a:gd name="T59" fmla="*/ 383 h 745"/>
                <a:gd name="T60" fmla="*/ 1710 w 5236"/>
                <a:gd name="T61" fmla="*/ 397 h 745"/>
                <a:gd name="T62" fmla="*/ 1738 w 5236"/>
                <a:gd name="T63" fmla="*/ 411 h 745"/>
                <a:gd name="T64" fmla="*/ 1767 w 5236"/>
                <a:gd name="T65" fmla="*/ 419 h 745"/>
                <a:gd name="T66" fmla="*/ 1887 w 5236"/>
                <a:gd name="T67" fmla="*/ 433 h 745"/>
                <a:gd name="T68" fmla="*/ 1930 w 5236"/>
                <a:gd name="T69" fmla="*/ 447 h 745"/>
                <a:gd name="T70" fmla="*/ 2171 w 5236"/>
                <a:gd name="T71" fmla="*/ 468 h 745"/>
                <a:gd name="T72" fmla="*/ 2228 w 5236"/>
                <a:gd name="T73" fmla="*/ 482 h 745"/>
                <a:gd name="T74" fmla="*/ 2341 w 5236"/>
                <a:gd name="T75" fmla="*/ 497 h 745"/>
                <a:gd name="T76" fmla="*/ 2441 w 5236"/>
                <a:gd name="T77" fmla="*/ 504 h 745"/>
                <a:gd name="T78" fmla="*/ 2526 w 5236"/>
                <a:gd name="T79" fmla="*/ 518 h 745"/>
                <a:gd name="T80" fmla="*/ 2647 w 5236"/>
                <a:gd name="T81" fmla="*/ 532 h 745"/>
                <a:gd name="T82" fmla="*/ 2689 w 5236"/>
                <a:gd name="T83" fmla="*/ 546 h 745"/>
                <a:gd name="T84" fmla="*/ 2710 w 5236"/>
                <a:gd name="T85" fmla="*/ 561 h 745"/>
                <a:gd name="T86" fmla="*/ 2831 w 5236"/>
                <a:gd name="T87" fmla="*/ 575 h 745"/>
                <a:gd name="T88" fmla="*/ 2881 w 5236"/>
                <a:gd name="T89" fmla="*/ 589 h 745"/>
                <a:gd name="T90" fmla="*/ 2959 w 5236"/>
                <a:gd name="T91" fmla="*/ 603 h 745"/>
                <a:gd name="T92" fmla="*/ 3030 w 5236"/>
                <a:gd name="T93" fmla="*/ 624 h 745"/>
                <a:gd name="T94" fmla="*/ 3257 w 5236"/>
                <a:gd name="T95" fmla="*/ 639 h 745"/>
                <a:gd name="T96" fmla="*/ 3427 w 5236"/>
                <a:gd name="T97" fmla="*/ 653 h 745"/>
                <a:gd name="T98" fmla="*/ 3498 w 5236"/>
                <a:gd name="T99" fmla="*/ 674 h 745"/>
                <a:gd name="T100" fmla="*/ 3661 w 5236"/>
                <a:gd name="T101" fmla="*/ 688 h 745"/>
                <a:gd name="T102" fmla="*/ 4136 w 5236"/>
                <a:gd name="T103" fmla="*/ 73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36" h="745">
                  <a:moveTo>
                    <a:pt x="0" y="0"/>
                  </a:moveTo>
                  <a:lnTo>
                    <a:pt x="50" y="0"/>
                  </a:lnTo>
                  <a:lnTo>
                    <a:pt x="50" y="7"/>
                  </a:lnTo>
                  <a:lnTo>
                    <a:pt x="93" y="7"/>
                  </a:lnTo>
                  <a:lnTo>
                    <a:pt x="93" y="21"/>
                  </a:lnTo>
                  <a:lnTo>
                    <a:pt x="128" y="21"/>
                  </a:lnTo>
                  <a:lnTo>
                    <a:pt x="128" y="28"/>
                  </a:lnTo>
                  <a:lnTo>
                    <a:pt x="178" y="28"/>
                  </a:lnTo>
                  <a:lnTo>
                    <a:pt x="178" y="35"/>
                  </a:lnTo>
                  <a:lnTo>
                    <a:pt x="213" y="35"/>
                  </a:lnTo>
                  <a:lnTo>
                    <a:pt x="213" y="35"/>
                  </a:lnTo>
                  <a:lnTo>
                    <a:pt x="249" y="35"/>
                  </a:lnTo>
                  <a:lnTo>
                    <a:pt x="249" y="42"/>
                  </a:lnTo>
                  <a:lnTo>
                    <a:pt x="256" y="42"/>
                  </a:lnTo>
                  <a:lnTo>
                    <a:pt x="256" y="49"/>
                  </a:lnTo>
                  <a:lnTo>
                    <a:pt x="305" y="49"/>
                  </a:lnTo>
                  <a:lnTo>
                    <a:pt x="305" y="56"/>
                  </a:lnTo>
                  <a:lnTo>
                    <a:pt x="369" y="56"/>
                  </a:lnTo>
                  <a:lnTo>
                    <a:pt x="369" y="71"/>
                  </a:lnTo>
                  <a:lnTo>
                    <a:pt x="426" y="71"/>
                  </a:lnTo>
                  <a:lnTo>
                    <a:pt x="426" y="71"/>
                  </a:lnTo>
                  <a:lnTo>
                    <a:pt x="454" y="71"/>
                  </a:lnTo>
                  <a:lnTo>
                    <a:pt x="454" y="78"/>
                  </a:lnTo>
                  <a:lnTo>
                    <a:pt x="483" y="78"/>
                  </a:lnTo>
                  <a:lnTo>
                    <a:pt x="483" y="85"/>
                  </a:lnTo>
                  <a:lnTo>
                    <a:pt x="504" y="85"/>
                  </a:lnTo>
                  <a:lnTo>
                    <a:pt x="504" y="92"/>
                  </a:lnTo>
                  <a:lnTo>
                    <a:pt x="547" y="92"/>
                  </a:lnTo>
                  <a:lnTo>
                    <a:pt x="547" y="99"/>
                  </a:lnTo>
                  <a:lnTo>
                    <a:pt x="575" y="99"/>
                  </a:lnTo>
                  <a:lnTo>
                    <a:pt x="575" y="106"/>
                  </a:lnTo>
                  <a:lnTo>
                    <a:pt x="582" y="106"/>
                  </a:lnTo>
                  <a:lnTo>
                    <a:pt x="582" y="113"/>
                  </a:lnTo>
                  <a:lnTo>
                    <a:pt x="589" y="113"/>
                  </a:lnTo>
                  <a:lnTo>
                    <a:pt x="589" y="113"/>
                  </a:lnTo>
                  <a:lnTo>
                    <a:pt x="596" y="113"/>
                  </a:lnTo>
                  <a:lnTo>
                    <a:pt x="596" y="120"/>
                  </a:lnTo>
                  <a:lnTo>
                    <a:pt x="603" y="120"/>
                  </a:lnTo>
                  <a:lnTo>
                    <a:pt x="603" y="127"/>
                  </a:lnTo>
                  <a:lnTo>
                    <a:pt x="610" y="127"/>
                  </a:lnTo>
                  <a:lnTo>
                    <a:pt x="610" y="135"/>
                  </a:lnTo>
                  <a:lnTo>
                    <a:pt x="681" y="135"/>
                  </a:lnTo>
                  <a:lnTo>
                    <a:pt x="681" y="142"/>
                  </a:lnTo>
                  <a:lnTo>
                    <a:pt x="696" y="142"/>
                  </a:lnTo>
                  <a:lnTo>
                    <a:pt x="696" y="149"/>
                  </a:lnTo>
                  <a:lnTo>
                    <a:pt x="710" y="149"/>
                  </a:lnTo>
                  <a:lnTo>
                    <a:pt x="710" y="156"/>
                  </a:lnTo>
                  <a:lnTo>
                    <a:pt x="731" y="156"/>
                  </a:lnTo>
                  <a:lnTo>
                    <a:pt x="731" y="156"/>
                  </a:lnTo>
                  <a:lnTo>
                    <a:pt x="766" y="156"/>
                  </a:lnTo>
                  <a:lnTo>
                    <a:pt x="766" y="163"/>
                  </a:lnTo>
                  <a:lnTo>
                    <a:pt x="795" y="163"/>
                  </a:lnTo>
                  <a:lnTo>
                    <a:pt x="795" y="170"/>
                  </a:lnTo>
                  <a:lnTo>
                    <a:pt x="823" y="170"/>
                  </a:lnTo>
                  <a:lnTo>
                    <a:pt x="823" y="177"/>
                  </a:lnTo>
                  <a:lnTo>
                    <a:pt x="852" y="177"/>
                  </a:lnTo>
                  <a:lnTo>
                    <a:pt x="852" y="184"/>
                  </a:lnTo>
                  <a:lnTo>
                    <a:pt x="859" y="184"/>
                  </a:lnTo>
                  <a:lnTo>
                    <a:pt x="859" y="191"/>
                  </a:lnTo>
                  <a:lnTo>
                    <a:pt x="873" y="191"/>
                  </a:lnTo>
                  <a:lnTo>
                    <a:pt x="873" y="198"/>
                  </a:lnTo>
                  <a:lnTo>
                    <a:pt x="894" y="198"/>
                  </a:lnTo>
                  <a:lnTo>
                    <a:pt x="894" y="198"/>
                  </a:lnTo>
                  <a:lnTo>
                    <a:pt x="915" y="198"/>
                  </a:lnTo>
                  <a:lnTo>
                    <a:pt x="915" y="213"/>
                  </a:lnTo>
                  <a:lnTo>
                    <a:pt x="994" y="213"/>
                  </a:lnTo>
                  <a:lnTo>
                    <a:pt x="994" y="213"/>
                  </a:lnTo>
                  <a:lnTo>
                    <a:pt x="1008" y="213"/>
                  </a:lnTo>
                  <a:lnTo>
                    <a:pt x="1008" y="220"/>
                  </a:lnTo>
                  <a:lnTo>
                    <a:pt x="1015" y="220"/>
                  </a:lnTo>
                  <a:lnTo>
                    <a:pt x="1015" y="227"/>
                  </a:lnTo>
                  <a:lnTo>
                    <a:pt x="1022" y="227"/>
                  </a:lnTo>
                  <a:lnTo>
                    <a:pt x="1022" y="234"/>
                  </a:lnTo>
                  <a:lnTo>
                    <a:pt x="1029" y="234"/>
                  </a:lnTo>
                  <a:lnTo>
                    <a:pt x="1029" y="241"/>
                  </a:lnTo>
                  <a:lnTo>
                    <a:pt x="1093" y="241"/>
                  </a:lnTo>
                  <a:lnTo>
                    <a:pt x="1093" y="241"/>
                  </a:lnTo>
                  <a:lnTo>
                    <a:pt x="1135" y="241"/>
                  </a:lnTo>
                  <a:lnTo>
                    <a:pt x="1135" y="255"/>
                  </a:lnTo>
                  <a:lnTo>
                    <a:pt x="1157" y="255"/>
                  </a:lnTo>
                  <a:lnTo>
                    <a:pt x="1157" y="262"/>
                  </a:lnTo>
                  <a:lnTo>
                    <a:pt x="1164" y="262"/>
                  </a:lnTo>
                  <a:lnTo>
                    <a:pt x="1164" y="269"/>
                  </a:lnTo>
                  <a:lnTo>
                    <a:pt x="1171" y="269"/>
                  </a:lnTo>
                  <a:lnTo>
                    <a:pt x="1171" y="277"/>
                  </a:lnTo>
                  <a:lnTo>
                    <a:pt x="1249" y="277"/>
                  </a:lnTo>
                  <a:lnTo>
                    <a:pt x="1249" y="284"/>
                  </a:lnTo>
                  <a:lnTo>
                    <a:pt x="1299" y="284"/>
                  </a:lnTo>
                  <a:lnTo>
                    <a:pt x="1299" y="291"/>
                  </a:lnTo>
                  <a:lnTo>
                    <a:pt x="1341" y="291"/>
                  </a:lnTo>
                  <a:lnTo>
                    <a:pt x="1341" y="298"/>
                  </a:lnTo>
                  <a:lnTo>
                    <a:pt x="1362" y="298"/>
                  </a:lnTo>
                  <a:lnTo>
                    <a:pt x="1362" y="305"/>
                  </a:lnTo>
                  <a:lnTo>
                    <a:pt x="1377" y="305"/>
                  </a:lnTo>
                  <a:lnTo>
                    <a:pt x="1377" y="312"/>
                  </a:lnTo>
                  <a:lnTo>
                    <a:pt x="1405" y="312"/>
                  </a:lnTo>
                  <a:lnTo>
                    <a:pt x="1405" y="319"/>
                  </a:lnTo>
                  <a:lnTo>
                    <a:pt x="1448" y="319"/>
                  </a:lnTo>
                  <a:lnTo>
                    <a:pt x="1448" y="319"/>
                  </a:lnTo>
                  <a:lnTo>
                    <a:pt x="1476" y="319"/>
                  </a:lnTo>
                  <a:lnTo>
                    <a:pt x="1476" y="326"/>
                  </a:lnTo>
                  <a:lnTo>
                    <a:pt x="1511" y="326"/>
                  </a:lnTo>
                  <a:lnTo>
                    <a:pt x="1511" y="333"/>
                  </a:lnTo>
                  <a:lnTo>
                    <a:pt x="1533" y="333"/>
                  </a:lnTo>
                  <a:lnTo>
                    <a:pt x="1533" y="340"/>
                  </a:lnTo>
                  <a:lnTo>
                    <a:pt x="1540" y="340"/>
                  </a:lnTo>
                  <a:lnTo>
                    <a:pt x="1540" y="348"/>
                  </a:lnTo>
                  <a:lnTo>
                    <a:pt x="1561" y="348"/>
                  </a:lnTo>
                  <a:lnTo>
                    <a:pt x="1561" y="355"/>
                  </a:lnTo>
                  <a:lnTo>
                    <a:pt x="1582" y="355"/>
                  </a:lnTo>
                  <a:lnTo>
                    <a:pt x="1582" y="362"/>
                  </a:lnTo>
                  <a:lnTo>
                    <a:pt x="1611" y="362"/>
                  </a:lnTo>
                  <a:lnTo>
                    <a:pt x="1611" y="362"/>
                  </a:lnTo>
                  <a:lnTo>
                    <a:pt x="1646" y="362"/>
                  </a:lnTo>
                  <a:lnTo>
                    <a:pt x="1646" y="369"/>
                  </a:lnTo>
                  <a:lnTo>
                    <a:pt x="1668" y="369"/>
                  </a:lnTo>
                  <a:lnTo>
                    <a:pt x="1668" y="376"/>
                  </a:lnTo>
                  <a:lnTo>
                    <a:pt x="1675" y="376"/>
                  </a:lnTo>
                  <a:lnTo>
                    <a:pt x="1675" y="383"/>
                  </a:lnTo>
                  <a:lnTo>
                    <a:pt x="1682" y="383"/>
                  </a:lnTo>
                  <a:lnTo>
                    <a:pt x="1682" y="390"/>
                  </a:lnTo>
                  <a:lnTo>
                    <a:pt x="1689" y="390"/>
                  </a:lnTo>
                  <a:lnTo>
                    <a:pt x="1689" y="397"/>
                  </a:lnTo>
                  <a:lnTo>
                    <a:pt x="1710" y="397"/>
                  </a:lnTo>
                  <a:lnTo>
                    <a:pt x="1710" y="404"/>
                  </a:lnTo>
                  <a:lnTo>
                    <a:pt x="1731" y="404"/>
                  </a:lnTo>
                  <a:lnTo>
                    <a:pt x="1731" y="411"/>
                  </a:lnTo>
                  <a:lnTo>
                    <a:pt x="1738" y="411"/>
                  </a:lnTo>
                  <a:lnTo>
                    <a:pt x="1738" y="419"/>
                  </a:lnTo>
                  <a:lnTo>
                    <a:pt x="1746" y="419"/>
                  </a:lnTo>
                  <a:lnTo>
                    <a:pt x="1746" y="419"/>
                  </a:lnTo>
                  <a:lnTo>
                    <a:pt x="1767" y="419"/>
                  </a:lnTo>
                  <a:lnTo>
                    <a:pt x="1767" y="426"/>
                  </a:lnTo>
                  <a:lnTo>
                    <a:pt x="1873" y="426"/>
                  </a:lnTo>
                  <a:lnTo>
                    <a:pt x="1873" y="433"/>
                  </a:lnTo>
                  <a:lnTo>
                    <a:pt x="1887" y="433"/>
                  </a:lnTo>
                  <a:lnTo>
                    <a:pt x="1887" y="440"/>
                  </a:lnTo>
                  <a:lnTo>
                    <a:pt x="1895" y="440"/>
                  </a:lnTo>
                  <a:lnTo>
                    <a:pt x="1895" y="447"/>
                  </a:lnTo>
                  <a:lnTo>
                    <a:pt x="1930" y="447"/>
                  </a:lnTo>
                  <a:lnTo>
                    <a:pt x="1930" y="454"/>
                  </a:lnTo>
                  <a:lnTo>
                    <a:pt x="2114" y="454"/>
                  </a:lnTo>
                  <a:lnTo>
                    <a:pt x="2114" y="468"/>
                  </a:lnTo>
                  <a:lnTo>
                    <a:pt x="2171" y="468"/>
                  </a:lnTo>
                  <a:lnTo>
                    <a:pt x="2171" y="475"/>
                  </a:lnTo>
                  <a:lnTo>
                    <a:pt x="2207" y="475"/>
                  </a:lnTo>
                  <a:lnTo>
                    <a:pt x="2207" y="482"/>
                  </a:lnTo>
                  <a:lnTo>
                    <a:pt x="2228" y="482"/>
                  </a:lnTo>
                  <a:lnTo>
                    <a:pt x="2228" y="490"/>
                  </a:lnTo>
                  <a:lnTo>
                    <a:pt x="2306" y="490"/>
                  </a:lnTo>
                  <a:lnTo>
                    <a:pt x="2306" y="497"/>
                  </a:lnTo>
                  <a:lnTo>
                    <a:pt x="2341" y="497"/>
                  </a:lnTo>
                  <a:lnTo>
                    <a:pt x="2341" y="497"/>
                  </a:lnTo>
                  <a:lnTo>
                    <a:pt x="2356" y="497"/>
                  </a:lnTo>
                  <a:lnTo>
                    <a:pt x="2356" y="504"/>
                  </a:lnTo>
                  <a:lnTo>
                    <a:pt x="2441" y="504"/>
                  </a:lnTo>
                  <a:lnTo>
                    <a:pt x="2441" y="511"/>
                  </a:lnTo>
                  <a:lnTo>
                    <a:pt x="2505" y="511"/>
                  </a:lnTo>
                  <a:lnTo>
                    <a:pt x="2505" y="518"/>
                  </a:lnTo>
                  <a:lnTo>
                    <a:pt x="2526" y="518"/>
                  </a:lnTo>
                  <a:lnTo>
                    <a:pt x="2526" y="525"/>
                  </a:lnTo>
                  <a:lnTo>
                    <a:pt x="2618" y="525"/>
                  </a:lnTo>
                  <a:lnTo>
                    <a:pt x="2618" y="532"/>
                  </a:lnTo>
                  <a:lnTo>
                    <a:pt x="2647" y="532"/>
                  </a:lnTo>
                  <a:lnTo>
                    <a:pt x="2647" y="539"/>
                  </a:lnTo>
                  <a:lnTo>
                    <a:pt x="2675" y="539"/>
                  </a:lnTo>
                  <a:lnTo>
                    <a:pt x="2675" y="546"/>
                  </a:lnTo>
                  <a:lnTo>
                    <a:pt x="2689" y="546"/>
                  </a:lnTo>
                  <a:lnTo>
                    <a:pt x="2689" y="546"/>
                  </a:lnTo>
                  <a:lnTo>
                    <a:pt x="2696" y="546"/>
                  </a:lnTo>
                  <a:lnTo>
                    <a:pt x="2696" y="561"/>
                  </a:lnTo>
                  <a:lnTo>
                    <a:pt x="2710" y="561"/>
                  </a:lnTo>
                  <a:lnTo>
                    <a:pt x="2710" y="568"/>
                  </a:lnTo>
                  <a:lnTo>
                    <a:pt x="2767" y="568"/>
                  </a:lnTo>
                  <a:lnTo>
                    <a:pt x="2767" y="575"/>
                  </a:lnTo>
                  <a:lnTo>
                    <a:pt x="2831" y="575"/>
                  </a:lnTo>
                  <a:lnTo>
                    <a:pt x="2831" y="582"/>
                  </a:lnTo>
                  <a:lnTo>
                    <a:pt x="2866" y="582"/>
                  </a:lnTo>
                  <a:lnTo>
                    <a:pt x="2866" y="589"/>
                  </a:lnTo>
                  <a:lnTo>
                    <a:pt x="2881" y="589"/>
                  </a:lnTo>
                  <a:lnTo>
                    <a:pt x="2881" y="596"/>
                  </a:lnTo>
                  <a:lnTo>
                    <a:pt x="2916" y="596"/>
                  </a:lnTo>
                  <a:lnTo>
                    <a:pt x="2916" y="603"/>
                  </a:lnTo>
                  <a:lnTo>
                    <a:pt x="2959" y="603"/>
                  </a:lnTo>
                  <a:lnTo>
                    <a:pt x="2959" y="610"/>
                  </a:lnTo>
                  <a:lnTo>
                    <a:pt x="2973" y="610"/>
                  </a:lnTo>
                  <a:lnTo>
                    <a:pt x="2973" y="624"/>
                  </a:lnTo>
                  <a:lnTo>
                    <a:pt x="3030" y="624"/>
                  </a:lnTo>
                  <a:lnTo>
                    <a:pt x="3030" y="632"/>
                  </a:lnTo>
                  <a:lnTo>
                    <a:pt x="3193" y="632"/>
                  </a:lnTo>
                  <a:lnTo>
                    <a:pt x="3193" y="639"/>
                  </a:lnTo>
                  <a:lnTo>
                    <a:pt x="3257" y="639"/>
                  </a:lnTo>
                  <a:lnTo>
                    <a:pt x="3257" y="646"/>
                  </a:lnTo>
                  <a:lnTo>
                    <a:pt x="3328" y="646"/>
                  </a:lnTo>
                  <a:lnTo>
                    <a:pt x="3328" y="653"/>
                  </a:lnTo>
                  <a:lnTo>
                    <a:pt x="3427" y="653"/>
                  </a:lnTo>
                  <a:lnTo>
                    <a:pt x="3427" y="660"/>
                  </a:lnTo>
                  <a:lnTo>
                    <a:pt x="3462" y="660"/>
                  </a:lnTo>
                  <a:lnTo>
                    <a:pt x="3462" y="674"/>
                  </a:lnTo>
                  <a:lnTo>
                    <a:pt x="3498" y="674"/>
                  </a:lnTo>
                  <a:lnTo>
                    <a:pt x="3498" y="681"/>
                  </a:lnTo>
                  <a:lnTo>
                    <a:pt x="3519" y="681"/>
                  </a:lnTo>
                  <a:lnTo>
                    <a:pt x="3519" y="688"/>
                  </a:lnTo>
                  <a:lnTo>
                    <a:pt x="3661" y="688"/>
                  </a:lnTo>
                  <a:lnTo>
                    <a:pt x="3661" y="710"/>
                  </a:lnTo>
                  <a:lnTo>
                    <a:pt x="4030" y="710"/>
                  </a:lnTo>
                  <a:lnTo>
                    <a:pt x="4030" y="731"/>
                  </a:lnTo>
                  <a:lnTo>
                    <a:pt x="4136" y="731"/>
                  </a:lnTo>
                  <a:lnTo>
                    <a:pt x="4136" y="745"/>
                  </a:lnTo>
                  <a:lnTo>
                    <a:pt x="5236" y="745"/>
                  </a:lnTo>
                </a:path>
              </a:pathLst>
            </a:custGeom>
            <a:noFill/>
            <a:ln w="33338"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sp>
        <p:nvSpPr>
          <p:cNvPr id="76" name="Freeform 145"/>
          <p:cNvSpPr>
            <a:spLocks/>
          </p:cNvSpPr>
          <p:nvPr/>
        </p:nvSpPr>
        <p:spPr bwMode="auto">
          <a:xfrm>
            <a:off x="2195673" y="1236022"/>
            <a:ext cx="5636220" cy="469716"/>
          </a:xfrm>
          <a:custGeom>
            <a:avLst/>
            <a:gdLst>
              <a:gd name="T0" fmla="*/ 29 w 5236"/>
              <a:gd name="T1" fmla="*/ 0 h 440"/>
              <a:gd name="T2" fmla="*/ 114 w 5236"/>
              <a:gd name="T3" fmla="*/ 7 h 440"/>
              <a:gd name="T4" fmla="*/ 291 w 5236"/>
              <a:gd name="T5" fmla="*/ 14 h 440"/>
              <a:gd name="T6" fmla="*/ 348 w 5236"/>
              <a:gd name="T7" fmla="*/ 21 h 440"/>
              <a:gd name="T8" fmla="*/ 383 w 5236"/>
              <a:gd name="T9" fmla="*/ 21 h 440"/>
              <a:gd name="T10" fmla="*/ 511 w 5236"/>
              <a:gd name="T11" fmla="*/ 28 h 440"/>
              <a:gd name="T12" fmla="*/ 547 w 5236"/>
              <a:gd name="T13" fmla="*/ 28 h 440"/>
              <a:gd name="T14" fmla="*/ 660 w 5236"/>
              <a:gd name="T15" fmla="*/ 42 h 440"/>
              <a:gd name="T16" fmla="*/ 688 w 5236"/>
              <a:gd name="T17" fmla="*/ 42 h 440"/>
              <a:gd name="T18" fmla="*/ 766 w 5236"/>
              <a:gd name="T19" fmla="*/ 49 h 440"/>
              <a:gd name="T20" fmla="*/ 852 w 5236"/>
              <a:gd name="T21" fmla="*/ 57 h 440"/>
              <a:gd name="T22" fmla="*/ 937 w 5236"/>
              <a:gd name="T23" fmla="*/ 71 h 440"/>
              <a:gd name="T24" fmla="*/ 994 w 5236"/>
              <a:gd name="T25" fmla="*/ 78 h 440"/>
              <a:gd name="T26" fmla="*/ 1086 w 5236"/>
              <a:gd name="T27" fmla="*/ 85 h 440"/>
              <a:gd name="T28" fmla="*/ 1121 w 5236"/>
              <a:gd name="T29" fmla="*/ 92 h 440"/>
              <a:gd name="T30" fmla="*/ 1171 w 5236"/>
              <a:gd name="T31" fmla="*/ 106 h 440"/>
              <a:gd name="T32" fmla="*/ 1256 w 5236"/>
              <a:gd name="T33" fmla="*/ 120 h 440"/>
              <a:gd name="T34" fmla="*/ 1299 w 5236"/>
              <a:gd name="T35" fmla="*/ 135 h 440"/>
              <a:gd name="T36" fmla="*/ 1440 w 5236"/>
              <a:gd name="T37" fmla="*/ 142 h 440"/>
              <a:gd name="T38" fmla="*/ 1490 w 5236"/>
              <a:gd name="T39" fmla="*/ 149 h 440"/>
              <a:gd name="T40" fmla="*/ 1568 w 5236"/>
              <a:gd name="T41" fmla="*/ 156 h 440"/>
              <a:gd name="T42" fmla="*/ 1675 w 5236"/>
              <a:gd name="T43" fmla="*/ 170 h 440"/>
              <a:gd name="T44" fmla="*/ 1738 w 5236"/>
              <a:gd name="T45" fmla="*/ 177 h 440"/>
              <a:gd name="T46" fmla="*/ 1809 w 5236"/>
              <a:gd name="T47" fmla="*/ 191 h 440"/>
              <a:gd name="T48" fmla="*/ 1859 w 5236"/>
              <a:gd name="T49" fmla="*/ 199 h 440"/>
              <a:gd name="T50" fmla="*/ 1987 w 5236"/>
              <a:gd name="T51" fmla="*/ 213 h 440"/>
              <a:gd name="T52" fmla="*/ 2029 w 5236"/>
              <a:gd name="T53" fmla="*/ 220 h 440"/>
              <a:gd name="T54" fmla="*/ 2228 w 5236"/>
              <a:gd name="T55" fmla="*/ 227 h 440"/>
              <a:gd name="T56" fmla="*/ 2306 w 5236"/>
              <a:gd name="T57" fmla="*/ 248 h 440"/>
              <a:gd name="T58" fmla="*/ 2398 w 5236"/>
              <a:gd name="T59" fmla="*/ 255 h 440"/>
              <a:gd name="T60" fmla="*/ 2483 w 5236"/>
              <a:gd name="T61" fmla="*/ 262 h 440"/>
              <a:gd name="T62" fmla="*/ 2561 w 5236"/>
              <a:gd name="T63" fmla="*/ 270 h 440"/>
              <a:gd name="T64" fmla="*/ 2654 w 5236"/>
              <a:gd name="T65" fmla="*/ 277 h 440"/>
              <a:gd name="T66" fmla="*/ 2718 w 5236"/>
              <a:gd name="T67" fmla="*/ 284 h 440"/>
              <a:gd name="T68" fmla="*/ 2838 w 5236"/>
              <a:gd name="T69" fmla="*/ 291 h 440"/>
              <a:gd name="T70" fmla="*/ 2930 w 5236"/>
              <a:gd name="T71" fmla="*/ 305 h 440"/>
              <a:gd name="T72" fmla="*/ 3023 w 5236"/>
              <a:gd name="T73" fmla="*/ 312 h 440"/>
              <a:gd name="T74" fmla="*/ 3108 w 5236"/>
              <a:gd name="T75" fmla="*/ 326 h 440"/>
              <a:gd name="T76" fmla="*/ 3370 w 5236"/>
              <a:gd name="T77" fmla="*/ 333 h 440"/>
              <a:gd name="T78" fmla="*/ 3462 w 5236"/>
              <a:gd name="T79" fmla="*/ 348 h 440"/>
              <a:gd name="T80" fmla="*/ 3548 w 5236"/>
              <a:gd name="T81" fmla="*/ 355 h 440"/>
              <a:gd name="T82" fmla="*/ 3796 w 5236"/>
              <a:gd name="T83" fmla="*/ 369 h 440"/>
              <a:gd name="T84" fmla="*/ 3838 w 5236"/>
              <a:gd name="T85" fmla="*/ 376 h 440"/>
              <a:gd name="T86" fmla="*/ 3874 w 5236"/>
              <a:gd name="T87" fmla="*/ 390 h 440"/>
              <a:gd name="T88" fmla="*/ 3945 w 5236"/>
              <a:gd name="T89" fmla="*/ 404 h 440"/>
              <a:gd name="T90" fmla="*/ 4151 w 5236"/>
              <a:gd name="T91" fmla="*/ 419 h 440"/>
              <a:gd name="T92" fmla="*/ 4278 w 5236"/>
              <a:gd name="T93"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36" h="440">
                <a:moveTo>
                  <a:pt x="0" y="0"/>
                </a:moveTo>
                <a:lnTo>
                  <a:pt x="29" y="0"/>
                </a:lnTo>
                <a:lnTo>
                  <a:pt x="29" y="7"/>
                </a:lnTo>
                <a:lnTo>
                  <a:pt x="114" y="7"/>
                </a:lnTo>
                <a:lnTo>
                  <a:pt x="114" y="14"/>
                </a:lnTo>
                <a:lnTo>
                  <a:pt x="291" y="14"/>
                </a:lnTo>
                <a:lnTo>
                  <a:pt x="291" y="21"/>
                </a:lnTo>
                <a:lnTo>
                  <a:pt x="348" y="21"/>
                </a:lnTo>
                <a:lnTo>
                  <a:pt x="348" y="21"/>
                </a:lnTo>
                <a:lnTo>
                  <a:pt x="383" y="21"/>
                </a:lnTo>
                <a:lnTo>
                  <a:pt x="383" y="28"/>
                </a:lnTo>
                <a:lnTo>
                  <a:pt x="511" y="28"/>
                </a:lnTo>
                <a:lnTo>
                  <a:pt x="511" y="28"/>
                </a:lnTo>
                <a:lnTo>
                  <a:pt x="547" y="28"/>
                </a:lnTo>
                <a:lnTo>
                  <a:pt x="547" y="42"/>
                </a:lnTo>
                <a:lnTo>
                  <a:pt x="660" y="42"/>
                </a:lnTo>
                <a:lnTo>
                  <a:pt x="660" y="42"/>
                </a:lnTo>
                <a:lnTo>
                  <a:pt x="688" y="42"/>
                </a:lnTo>
                <a:lnTo>
                  <a:pt x="688" y="49"/>
                </a:lnTo>
                <a:lnTo>
                  <a:pt x="766" y="49"/>
                </a:lnTo>
                <a:lnTo>
                  <a:pt x="766" y="57"/>
                </a:lnTo>
                <a:lnTo>
                  <a:pt x="852" y="57"/>
                </a:lnTo>
                <a:lnTo>
                  <a:pt x="852" y="71"/>
                </a:lnTo>
                <a:lnTo>
                  <a:pt x="937" y="71"/>
                </a:lnTo>
                <a:lnTo>
                  <a:pt x="937" y="78"/>
                </a:lnTo>
                <a:lnTo>
                  <a:pt x="994" y="78"/>
                </a:lnTo>
                <a:lnTo>
                  <a:pt x="994" y="85"/>
                </a:lnTo>
                <a:lnTo>
                  <a:pt x="1086" y="85"/>
                </a:lnTo>
                <a:lnTo>
                  <a:pt x="1086" y="92"/>
                </a:lnTo>
                <a:lnTo>
                  <a:pt x="1121" y="92"/>
                </a:lnTo>
                <a:lnTo>
                  <a:pt x="1121" y="106"/>
                </a:lnTo>
                <a:lnTo>
                  <a:pt x="1171" y="106"/>
                </a:lnTo>
                <a:lnTo>
                  <a:pt x="1171" y="120"/>
                </a:lnTo>
                <a:lnTo>
                  <a:pt x="1256" y="120"/>
                </a:lnTo>
                <a:lnTo>
                  <a:pt x="1256" y="135"/>
                </a:lnTo>
                <a:lnTo>
                  <a:pt x="1299" y="135"/>
                </a:lnTo>
                <a:lnTo>
                  <a:pt x="1299" y="142"/>
                </a:lnTo>
                <a:lnTo>
                  <a:pt x="1440" y="142"/>
                </a:lnTo>
                <a:lnTo>
                  <a:pt x="1440" y="149"/>
                </a:lnTo>
                <a:lnTo>
                  <a:pt x="1490" y="149"/>
                </a:lnTo>
                <a:lnTo>
                  <a:pt x="1490" y="156"/>
                </a:lnTo>
                <a:lnTo>
                  <a:pt x="1568" y="156"/>
                </a:lnTo>
                <a:lnTo>
                  <a:pt x="1568" y="170"/>
                </a:lnTo>
                <a:lnTo>
                  <a:pt x="1675" y="170"/>
                </a:lnTo>
                <a:lnTo>
                  <a:pt x="1675" y="177"/>
                </a:lnTo>
                <a:lnTo>
                  <a:pt x="1738" y="177"/>
                </a:lnTo>
                <a:lnTo>
                  <a:pt x="1809" y="177"/>
                </a:lnTo>
                <a:lnTo>
                  <a:pt x="1809" y="191"/>
                </a:lnTo>
                <a:lnTo>
                  <a:pt x="1859" y="191"/>
                </a:lnTo>
                <a:lnTo>
                  <a:pt x="1859" y="199"/>
                </a:lnTo>
                <a:lnTo>
                  <a:pt x="1987" y="199"/>
                </a:lnTo>
                <a:lnTo>
                  <a:pt x="1987" y="213"/>
                </a:lnTo>
                <a:lnTo>
                  <a:pt x="2029" y="213"/>
                </a:lnTo>
                <a:lnTo>
                  <a:pt x="2029" y="220"/>
                </a:lnTo>
                <a:lnTo>
                  <a:pt x="2228" y="220"/>
                </a:lnTo>
                <a:lnTo>
                  <a:pt x="2228" y="227"/>
                </a:lnTo>
                <a:lnTo>
                  <a:pt x="2306" y="227"/>
                </a:lnTo>
                <a:lnTo>
                  <a:pt x="2306" y="248"/>
                </a:lnTo>
                <a:lnTo>
                  <a:pt x="2398" y="248"/>
                </a:lnTo>
                <a:lnTo>
                  <a:pt x="2398" y="255"/>
                </a:lnTo>
                <a:lnTo>
                  <a:pt x="2483" y="255"/>
                </a:lnTo>
                <a:lnTo>
                  <a:pt x="2483" y="262"/>
                </a:lnTo>
                <a:lnTo>
                  <a:pt x="2561" y="262"/>
                </a:lnTo>
                <a:lnTo>
                  <a:pt x="2561" y="270"/>
                </a:lnTo>
                <a:lnTo>
                  <a:pt x="2654" y="270"/>
                </a:lnTo>
                <a:lnTo>
                  <a:pt x="2654" y="277"/>
                </a:lnTo>
                <a:lnTo>
                  <a:pt x="2718" y="277"/>
                </a:lnTo>
                <a:lnTo>
                  <a:pt x="2718" y="284"/>
                </a:lnTo>
                <a:lnTo>
                  <a:pt x="2838" y="284"/>
                </a:lnTo>
                <a:lnTo>
                  <a:pt x="2838" y="291"/>
                </a:lnTo>
                <a:lnTo>
                  <a:pt x="2930" y="291"/>
                </a:lnTo>
                <a:lnTo>
                  <a:pt x="2930" y="305"/>
                </a:lnTo>
                <a:lnTo>
                  <a:pt x="3023" y="305"/>
                </a:lnTo>
                <a:lnTo>
                  <a:pt x="3023" y="312"/>
                </a:lnTo>
                <a:lnTo>
                  <a:pt x="3108" y="312"/>
                </a:lnTo>
                <a:lnTo>
                  <a:pt x="3108" y="326"/>
                </a:lnTo>
                <a:lnTo>
                  <a:pt x="3370" y="326"/>
                </a:lnTo>
                <a:lnTo>
                  <a:pt x="3370" y="333"/>
                </a:lnTo>
                <a:lnTo>
                  <a:pt x="3462" y="333"/>
                </a:lnTo>
                <a:lnTo>
                  <a:pt x="3462" y="348"/>
                </a:lnTo>
                <a:lnTo>
                  <a:pt x="3548" y="348"/>
                </a:lnTo>
                <a:lnTo>
                  <a:pt x="3548" y="355"/>
                </a:lnTo>
                <a:lnTo>
                  <a:pt x="3796" y="355"/>
                </a:lnTo>
                <a:lnTo>
                  <a:pt x="3796" y="369"/>
                </a:lnTo>
                <a:lnTo>
                  <a:pt x="3838" y="369"/>
                </a:lnTo>
                <a:lnTo>
                  <a:pt x="3838" y="376"/>
                </a:lnTo>
                <a:lnTo>
                  <a:pt x="3874" y="376"/>
                </a:lnTo>
                <a:lnTo>
                  <a:pt x="3874" y="390"/>
                </a:lnTo>
                <a:lnTo>
                  <a:pt x="3945" y="390"/>
                </a:lnTo>
                <a:lnTo>
                  <a:pt x="3945" y="404"/>
                </a:lnTo>
                <a:lnTo>
                  <a:pt x="4151" y="404"/>
                </a:lnTo>
                <a:lnTo>
                  <a:pt x="4151" y="419"/>
                </a:lnTo>
                <a:lnTo>
                  <a:pt x="4278" y="419"/>
                </a:lnTo>
                <a:lnTo>
                  <a:pt x="4278" y="440"/>
                </a:lnTo>
                <a:lnTo>
                  <a:pt x="5236" y="440"/>
                </a:lnTo>
              </a:path>
            </a:pathLst>
          </a:custGeom>
          <a:noFill/>
          <a:ln w="33338"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aphicFrame>
        <p:nvGraphicFramePr>
          <p:cNvPr id="86" name="Tableau 85"/>
          <p:cNvGraphicFramePr>
            <a:graphicFrameLocks noGrp="1"/>
          </p:cNvGraphicFramePr>
          <p:nvPr>
            <p:extLst>
              <p:ext uri="{D42A27DB-BD31-4B8C-83A1-F6EECF244321}">
                <p14:modId xmlns:p14="http://schemas.microsoft.com/office/powerpoint/2010/main" val="3621107596"/>
              </p:ext>
            </p:extLst>
          </p:nvPr>
        </p:nvGraphicFramePr>
        <p:xfrm>
          <a:off x="4713624" y="2194233"/>
          <a:ext cx="3037005" cy="1626229"/>
        </p:xfrm>
        <a:graphic>
          <a:graphicData uri="http://schemas.openxmlformats.org/drawingml/2006/table">
            <a:tbl>
              <a:tblPr firstRow="1" bandRow="1">
                <a:tableStyleId>{5C22544A-7EE6-4342-B048-85BDC9FD1C3A}</a:tableStyleId>
              </a:tblPr>
              <a:tblGrid>
                <a:gridCol w="957252">
                  <a:extLst>
                    <a:ext uri="{9D8B030D-6E8A-4147-A177-3AD203B41FA5}">
                      <a16:colId xmlns:a16="http://schemas.microsoft.com/office/drawing/2014/main" val="20000"/>
                    </a:ext>
                  </a:extLst>
                </a:gridCol>
                <a:gridCol w="1052501">
                  <a:extLst>
                    <a:ext uri="{9D8B030D-6E8A-4147-A177-3AD203B41FA5}">
                      <a16:colId xmlns:a16="http://schemas.microsoft.com/office/drawing/2014/main" val="20002"/>
                    </a:ext>
                  </a:extLst>
                </a:gridCol>
                <a:gridCol w="1027252">
                  <a:extLst>
                    <a:ext uri="{9D8B030D-6E8A-4147-A177-3AD203B41FA5}">
                      <a16:colId xmlns:a16="http://schemas.microsoft.com/office/drawing/2014/main" val="20001"/>
                    </a:ext>
                  </a:extLst>
                </a:gridCol>
              </a:tblGrid>
              <a:tr h="255951">
                <a:tc>
                  <a:txBody>
                    <a:bodyPr/>
                    <a:lstStyle/>
                    <a:p>
                      <a:pPr algn="ct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Evénement,</a:t>
                      </a:r>
                      <a:r>
                        <a:rPr lang="fr-FR" sz="800" b="0" baseline="0">
                          <a:solidFill>
                            <a:schemeClr val="bg1"/>
                          </a:solidFill>
                          <a:latin typeface="Arial" panose="020B0604020202020204" pitchFamily="34" charset="0"/>
                          <a:cs typeface="Arial" panose="020B0604020202020204" pitchFamily="34" charset="0"/>
                        </a:rPr>
                        <a:t> nb (%)</a:t>
                      </a: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dirty="0">
                          <a:solidFill>
                            <a:schemeClr val="bg1"/>
                          </a:solidFill>
                          <a:latin typeface="Arial" panose="020B0604020202020204" pitchFamily="34" charset="0"/>
                          <a:cs typeface="Arial" panose="020B0604020202020204" pitchFamily="34" charset="0"/>
                        </a:rPr>
                        <a:t>IDFS à 3 ans (%)</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76263">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Trastuzumab</a:t>
                      </a:r>
                    </a:p>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165 (22.2)</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77,0</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76263">
                <a:tc>
                  <a:txBody>
                    <a:bodyPr/>
                    <a:lstStyle/>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T-DM1</a:t>
                      </a:r>
                    </a:p>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1050" b="1">
                          <a:solidFill>
                            <a:schemeClr val="bg2"/>
                          </a:solidFill>
                          <a:latin typeface="Arial" panose="020B0604020202020204" pitchFamily="34" charset="0"/>
                          <a:cs typeface="Arial" panose="020B0604020202020204" pitchFamily="34" charset="0"/>
                        </a:rPr>
                        <a:t>91 (12.2)</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88,3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51762">
                <a:tc gridSpan="3">
                  <a:txBody>
                    <a:bodyPr/>
                    <a:lstStyle/>
                    <a:p>
                      <a:pPr marL="0" marR="0" indent="0" algn="ctr" defTabSz="914346" rtl="0" eaLnBrk="1" fontAlgn="auto" latinLnBrk="0" hangingPunct="1">
                        <a:lnSpc>
                          <a:spcPts val="1400"/>
                        </a:lnSpc>
                        <a:spcBef>
                          <a:spcPts val="0"/>
                        </a:spcBef>
                        <a:spcAft>
                          <a:spcPts val="0"/>
                        </a:spcAft>
                        <a:buClrTx/>
                        <a:buSzTx/>
                        <a:buFontTx/>
                        <a:buNone/>
                        <a:tabLst/>
                        <a:defRPr/>
                      </a:pPr>
                      <a:r>
                        <a:rPr lang="fr-FR" sz="1000" b="0" dirty="0">
                          <a:solidFill>
                            <a:schemeClr val="bg2"/>
                          </a:solidFill>
                          <a:latin typeface="Arial" panose="020B0604020202020204" pitchFamily="34" charset="0"/>
                          <a:cs typeface="Arial" panose="020B0604020202020204" pitchFamily="34" charset="0"/>
                        </a:rPr>
                        <a:t>HR non stratifié (95% CI) </a:t>
                      </a:r>
                      <a:r>
                        <a:rPr lang="fr-FR" sz="1000" b="1" dirty="0">
                          <a:solidFill>
                            <a:schemeClr val="bg2"/>
                          </a:solidFill>
                          <a:latin typeface="Arial" panose="020B0604020202020204" pitchFamily="34" charset="0"/>
                          <a:cs typeface="Arial" panose="020B0604020202020204" pitchFamily="34" charset="0"/>
                        </a:rPr>
                        <a:t>0,50</a:t>
                      </a:r>
                      <a:r>
                        <a:rPr lang="fr-FR" sz="1000" b="1" baseline="0" dirty="0">
                          <a:solidFill>
                            <a:schemeClr val="bg2"/>
                          </a:solidFill>
                          <a:latin typeface="Arial" panose="020B0604020202020204" pitchFamily="34" charset="0"/>
                          <a:cs typeface="Arial" panose="020B0604020202020204" pitchFamily="34" charset="0"/>
                        </a:rPr>
                        <a:t> (0.39–0.64) </a:t>
                      </a:r>
                      <a:br>
                        <a:rPr lang="fr-FR" sz="1000" b="1" baseline="0" dirty="0">
                          <a:solidFill>
                            <a:schemeClr val="bg2"/>
                          </a:solidFill>
                          <a:latin typeface="Arial" panose="020B0604020202020204" pitchFamily="34" charset="0"/>
                          <a:cs typeface="Arial" panose="020B0604020202020204" pitchFamily="34" charset="0"/>
                        </a:rPr>
                      </a:br>
                      <a:r>
                        <a:rPr lang="fr-FR" sz="1000" b="1" i="1" baseline="0" dirty="0">
                          <a:solidFill>
                            <a:schemeClr val="bg2"/>
                          </a:solidFill>
                          <a:latin typeface="Arial" panose="020B0604020202020204" pitchFamily="34" charset="0"/>
                          <a:cs typeface="Arial" panose="020B0604020202020204" pitchFamily="34" charset="0"/>
                        </a:rPr>
                        <a:t>p</a:t>
                      </a:r>
                      <a:r>
                        <a:rPr lang="fr-FR" sz="1000" b="1" baseline="0" dirty="0">
                          <a:solidFill>
                            <a:schemeClr val="bg2"/>
                          </a:solidFill>
                          <a:latin typeface="Arial" panose="020B0604020202020204" pitchFamily="34" charset="0"/>
                          <a:cs typeface="Arial" panose="020B0604020202020204" pitchFamily="34" charset="0"/>
                        </a:rPr>
                        <a:t>&lt;0,0001</a:t>
                      </a:r>
                      <a:endParaRPr lang="fr-FR" sz="1000" b="1" dirty="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89" name="Rectangle 88"/>
          <p:cNvSpPr/>
          <p:nvPr/>
        </p:nvSpPr>
        <p:spPr>
          <a:xfrm>
            <a:off x="870857" y="1096621"/>
            <a:ext cx="7358743" cy="369197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 name="Titre 2"/>
          <p:cNvSpPr>
            <a:spLocks noGrp="1"/>
          </p:cNvSpPr>
          <p:nvPr>
            <p:ph type="title"/>
          </p:nvPr>
        </p:nvSpPr>
        <p:spPr/>
        <p:txBody>
          <a:bodyPr/>
          <a:lstStyle/>
          <a:p>
            <a:r>
              <a:rPr lang="fr-FR"/>
              <a:t>IDFS à 3 ans</a:t>
            </a:r>
          </a:p>
        </p:txBody>
      </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37</a:t>
            </a:fld>
            <a:endParaRPr lang="fr-FR"/>
          </a:p>
        </p:txBody>
      </p:sp>
      <p:sp>
        <p:nvSpPr>
          <p:cNvPr id="8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Tree>
    <p:extLst>
      <p:ext uri="{BB962C8B-B14F-4D97-AF65-F5344CB8AC3E}">
        <p14:creationId xmlns:p14="http://schemas.microsoft.com/office/powerpoint/2010/main" val="1731993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81453" y="1096621"/>
            <a:ext cx="8676000" cy="360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800">
              <a:solidFill>
                <a:prstClr val="white"/>
              </a:solidFill>
              <a:latin typeface="Arial" panose="020B0604020202020204" pitchFamily="34" charset="0"/>
              <a:cs typeface="Arial" panose="020B0604020202020204" pitchFamily="34" charset="0"/>
            </a:endParaRPr>
          </a:p>
        </p:txBody>
      </p:sp>
      <p:sp>
        <p:nvSpPr>
          <p:cNvPr id="2" name="Rectangle 1"/>
          <p:cNvSpPr/>
          <p:nvPr/>
        </p:nvSpPr>
        <p:spPr>
          <a:xfrm>
            <a:off x="281453" y="1639964"/>
            <a:ext cx="8588396" cy="1731476"/>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prstClr val="white"/>
              </a:solidFill>
            </a:endParaRPr>
          </a:p>
        </p:txBody>
      </p:sp>
      <p:sp>
        <p:nvSpPr>
          <p:cNvPr id="130" name="TextBox 129"/>
          <p:cNvSpPr txBox="1"/>
          <p:nvPr/>
        </p:nvSpPr>
        <p:spPr>
          <a:xfrm>
            <a:off x="3691712" y="1248020"/>
            <a:ext cx="840845"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dirty="0">
                <a:solidFill>
                  <a:prstClr val="white"/>
                </a:solidFill>
                <a:latin typeface="Arial" panose="020B0604020202020204" pitchFamily="34" charset="0"/>
                <a:cs typeface="Arial" panose="020B0604020202020204" pitchFamily="34" charset="0"/>
              </a:rPr>
              <a:t>IDFS à 3 ans</a:t>
            </a:r>
            <a:endParaRPr lang="fr-FR" sz="800" dirty="0">
              <a:solidFill>
                <a:prstClr val="white"/>
              </a:solidFill>
              <a:latin typeface="Arial" panose="020B0604020202020204" pitchFamily="34" charset="0"/>
              <a:cs typeface="Arial" panose="020B0604020202020204" pitchFamily="34" charset="0"/>
            </a:endParaRPr>
          </a:p>
        </p:txBody>
      </p:sp>
      <p:sp>
        <p:nvSpPr>
          <p:cNvPr id="6" name="Titre 5"/>
          <p:cNvSpPr>
            <a:spLocks noGrp="1"/>
          </p:cNvSpPr>
          <p:nvPr>
            <p:ph type="title"/>
          </p:nvPr>
        </p:nvSpPr>
        <p:spPr/>
        <p:txBody>
          <a:bodyPr/>
          <a:lstStyle/>
          <a:p>
            <a:r>
              <a:rPr lang="fr-FR"/>
              <a:t>IDFS sous-groupe </a:t>
            </a:r>
            <a:r>
              <a:rPr lang="fr-FR" sz="1800"/>
              <a:t>(1) </a:t>
            </a:r>
          </a:p>
        </p:txBody>
      </p:sp>
      <p:sp>
        <p:nvSpPr>
          <p:cNvPr id="7"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a:solidFill>
                  <a:srgbClr val="CC3300"/>
                </a:solidFill>
              </a:rPr>
              <a:t>This presentation is the intellectual property of Charles E. Geyer Jr. Contact him at cegeyer@vcu.edu for permission to reprint and/or distribute.</a:t>
            </a:r>
          </a:p>
        </p:txBody>
      </p:sp>
      <p:sp>
        <p:nvSpPr>
          <p:cNvPr id="5" name="TextBox 4"/>
          <p:cNvSpPr txBox="1"/>
          <p:nvPr/>
        </p:nvSpPr>
        <p:spPr>
          <a:xfrm>
            <a:off x="308389" y="1465376"/>
            <a:ext cx="2949161" cy="3104696"/>
          </a:xfrm>
          <a:prstGeom prst="rect">
            <a:avLst/>
          </a:prstGeom>
          <a:noFill/>
        </p:spPr>
        <p:txBody>
          <a:bodyPr wrap="square" rtlCol="0">
            <a:spAutoFit/>
          </a:bodyPr>
          <a:lstStyle/>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Toutes</a:t>
            </a: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Stade Clinique au départ</a:t>
            </a: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a:t>
            </a:r>
            <a:r>
              <a:rPr lang="fr-FR" sz="825" dirty="0" err="1">
                <a:solidFill>
                  <a:prstClr val="black"/>
                </a:solidFill>
                <a:latin typeface="Arial" panose="020B0604020202020204" pitchFamily="34" charset="0"/>
                <a:cs typeface="Arial" panose="020B0604020202020204" pitchFamily="34" charset="0"/>
              </a:rPr>
              <a:t>Operable</a:t>
            </a:r>
            <a:endParaRPr lang="fr-FR" sz="825" dirty="0">
              <a:solidFill>
                <a:prstClr val="black"/>
              </a:solidFill>
              <a:latin typeface="Arial" panose="020B0604020202020204" pitchFamily="34" charset="0"/>
              <a:cs typeface="Arial" panose="020B0604020202020204" pitchFamily="34" charset="0"/>
            </a:endParaRPr>
          </a:p>
          <a:p>
            <a:pPr>
              <a:spcBef>
                <a:spcPts val="75"/>
              </a:spcBef>
              <a:spcAft>
                <a:spcPts val="225"/>
              </a:spcAft>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a:t>
            </a:r>
            <a:r>
              <a:rPr lang="fr-FR" sz="825" dirty="0" err="1">
                <a:solidFill>
                  <a:prstClr val="black"/>
                </a:solidFill>
                <a:latin typeface="Arial" panose="020B0604020202020204" pitchFamily="34" charset="0"/>
                <a:cs typeface="Arial" panose="020B0604020202020204" pitchFamily="34" charset="0"/>
              </a:rPr>
              <a:t>Inoperable</a:t>
            </a:r>
            <a:endParaRPr lang="fr-FR" sz="825"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Statut RH</a:t>
            </a: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a:t>
            </a:r>
            <a:r>
              <a:rPr lang="fr-FR" sz="825" dirty="0" err="1">
                <a:solidFill>
                  <a:prstClr val="black"/>
                </a:solidFill>
                <a:latin typeface="Arial" panose="020B0604020202020204" pitchFamily="34" charset="0"/>
                <a:cs typeface="Arial" panose="020B0604020202020204" pitchFamily="34" charset="0"/>
              </a:rPr>
              <a:t>Negatifs</a:t>
            </a:r>
            <a:r>
              <a:rPr lang="fr-FR" sz="825" dirty="0">
                <a:solidFill>
                  <a:prstClr val="black"/>
                </a:solidFill>
                <a:latin typeface="Arial" panose="020B0604020202020204" pitchFamily="34" charset="0"/>
                <a:cs typeface="Arial" panose="020B0604020202020204" pitchFamily="34" charset="0"/>
              </a:rPr>
              <a:t> (RE et RP négatifs)</a:t>
            </a:r>
          </a:p>
          <a:p>
            <a:pPr>
              <a:spcBef>
                <a:spcPts val="75"/>
              </a:spcBef>
              <a:spcAft>
                <a:spcPts val="225"/>
              </a:spcAft>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Positif (RE et/ou RP positifs)</a:t>
            </a: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Traitement anti-ER2 </a:t>
            </a:r>
            <a:r>
              <a:rPr lang="fr-FR" sz="825" b="1" dirty="0" err="1">
                <a:solidFill>
                  <a:prstClr val="black"/>
                </a:solidFill>
                <a:latin typeface="Arial" panose="020B0604020202020204" pitchFamily="34" charset="0"/>
                <a:cs typeface="Arial" panose="020B0604020202020204" pitchFamily="34" charset="0"/>
              </a:rPr>
              <a:t>pré-opératoire</a:t>
            </a:r>
            <a:endParaRPr lang="fr-FR" sz="825" b="1"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Trastuzumab seul</a:t>
            </a:r>
          </a:p>
          <a:p>
            <a:pPr>
              <a:spcBef>
                <a:spcPts val="75"/>
              </a:spcBef>
              <a:spcAft>
                <a:spcPts val="225"/>
              </a:spcAft>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Trastuzumab plus autre anti-HER2</a:t>
            </a: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Statut ganglionnaire après le traitement néoadjuvant</a:t>
            </a: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N+</a:t>
            </a:r>
          </a:p>
          <a:p>
            <a:pPr>
              <a:spcBef>
                <a:spcPts val="75"/>
              </a:spcBef>
              <a:spcAft>
                <a:spcPts val="225"/>
              </a:spcAft>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N- ou ?</a:t>
            </a: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Age (années)</a:t>
            </a: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&lt;40</a:t>
            </a:r>
          </a:p>
          <a:p>
            <a:pPr>
              <a:spcBef>
                <a:spcPts val="75"/>
              </a:spcBef>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40–64</a:t>
            </a:r>
          </a:p>
          <a:p>
            <a:pPr>
              <a:spcBef>
                <a:spcPts val="75"/>
              </a:spcBef>
              <a:spcAft>
                <a:spcPts val="225"/>
              </a:spcAft>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≥65</a:t>
            </a:r>
          </a:p>
          <a:p>
            <a:pPr>
              <a:spcBef>
                <a:spcPts val="75"/>
              </a:spcBef>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Origine ethnique</a:t>
            </a:r>
            <a:r>
              <a:rPr lang="fr-FR" sz="825" b="1" baseline="30000" dirty="0">
                <a:solidFill>
                  <a:prstClr val="black"/>
                </a:solidFill>
                <a:latin typeface="Arial" panose="020B0604020202020204" pitchFamily="34" charset="0"/>
                <a:cs typeface="Arial" panose="020B0604020202020204" pitchFamily="34" charset="0"/>
              </a:rPr>
              <a:t>^</a:t>
            </a:r>
            <a:endParaRPr lang="fr-FR" sz="825" b="1" dirty="0">
              <a:solidFill>
                <a:prstClr val="black"/>
              </a:solidFill>
              <a:latin typeface="Arial" panose="020B0604020202020204" pitchFamily="34" charset="0"/>
              <a:cs typeface="Arial" panose="020B0604020202020204" pitchFamily="34" charset="0"/>
            </a:endParaRPr>
          </a:p>
          <a:p>
            <a:pPr>
              <a:tabLst>
                <a:tab pos="1547813" algn="ctr"/>
                <a:tab pos="2232422" algn="ctr"/>
                <a:tab pos="2917031" algn="ctr"/>
              </a:tabLst>
            </a:pPr>
            <a:r>
              <a:rPr lang="fr-FR" sz="825" b="1" dirty="0">
                <a:solidFill>
                  <a:prstClr val="black"/>
                </a:solidFill>
                <a:latin typeface="Arial" panose="020B0604020202020204" pitchFamily="34" charset="0"/>
                <a:cs typeface="Arial" panose="020B0604020202020204" pitchFamily="34" charset="0"/>
              </a:rPr>
              <a:t>   </a:t>
            </a:r>
            <a:r>
              <a:rPr lang="fr-FR" sz="825" dirty="0">
                <a:solidFill>
                  <a:prstClr val="black"/>
                </a:solidFill>
                <a:latin typeface="Arial" panose="020B0604020202020204" pitchFamily="34" charset="0"/>
                <a:cs typeface="Arial" panose="020B0604020202020204" pitchFamily="34" charset="0"/>
              </a:rPr>
              <a:t>Caucasiens</a:t>
            </a:r>
          </a:p>
          <a:p>
            <a:pPr>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Amérindiens</a:t>
            </a:r>
          </a:p>
          <a:p>
            <a:pPr>
              <a:tabLst>
                <a:tab pos="1547813" algn="ctr"/>
                <a:tab pos="2232422" algn="ctr"/>
                <a:tab pos="2917031" algn="ctr"/>
              </a:tabLst>
            </a:pPr>
            <a:r>
              <a:rPr lang="fr-FR" sz="825" dirty="0">
                <a:solidFill>
                  <a:prstClr val="black"/>
                </a:solidFill>
                <a:latin typeface="Arial" panose="020B0604020202020204" pitchFamily="34" charset="0"/>
                <a:cs typeface="Arial" panose="020B0604020202020204" pitchFamily="34" charset="0"/>
              </a:rPr>
              <a:t>   Africains</a:t>
            </a:r>
          </a:p>
        </p:txBody>
      </p:sp>
      <p:cxnSp>
        <p:nvCxnSpPr>
          <p:cNvPr id="118" name="Straight Connector 117"/>
          <p:cNvCxnSpPr/>
          <p:nvPr/>
        </p:nvCxnSpPr>
        <p:spPr>
          <a:xfrm>
            <a:off x="3571875" y="1258841"/>
            <a:ext cx="1066800"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08389" y="1244173"/>
            <a:ext cx="2665902" cy="219291"/>
          </a:xfrm>
          <a:prstGeom prst="rect">
            <a:avLst/>
          </a:prstGeom>
          <a:noFill/>
        </p:spPr>
        <p:txBody>
          <a:bodyPr wrap="square" rtlCol="0" anchor="b" anchorCtr="0">
            <a:spAutoFit/>
          </a:bodyPr>
          <a:lstStyle/>
          <a:p>
            <a:pP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Groupe</a:t>
            </a:r>
            <a:endParaRPr lang="fr-FR" sz="800">
              <a:solidFill>
                <a:prstClr val="white"/>
              </a:solidFill>
              <a:latin typeface="Arial" panose="020B0604020202020204" pitchFamily="34" charset="0"/>
              <a:cs typeface="Arial" panose="020B0604020202020204" pitchFamily="34" charset="0"/>
            </a:endParaRPr>
          </a:p>
        </p:txBody>
      </p:sp>
      <p:sp>
        <p:nvSpPr>
          <p:cNvPr id="125" name="TextBox 124"/>
          <p:cNvSpPr txBox="1"/>
          <p:nvPr/>
        </p:nvSpPr>
        <p:spPr>
          <a:xfrm>
            <a:off x="2854999" y="1465376"/>
            <a:ext cx="634442" cy="3282950"/>
          </a:xfrm>
          <a:prstGeom prst="rect">
            <a:avLst/>
          </a:prstGeom>
          <a:noFill/>
        </p:spPr>
        <p:txBody>
          <a:bodyPr wrap="square" rtlCol="0">
            <a:spAutoFit/>
          </a:bodyPr>
          <a:lstStyle/>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1486</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1111</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375</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412</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1074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1196</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290</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689</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797</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296</a:t>
            </a: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1064</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126</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1082</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129</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86</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40</a:t>
            </a:r>
          </a:p>
        </p:txBody>
      </p:sp>
      <p:sp>
        <p:nvSpPr>
          <p:cNvPr id="126" name="TextBox 125"/>
          <p:cNvSpPr txBox="1"/>
          <p:nvPr/>
        </p:nvSpPr>
        <p:spPr>
          <a:xfrm>
            <a:off x="2854999" y="1248020"/>
            <a:ext cx="634442"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Total (N)</a:t>
            </a:r>
            <a:endParaRPr lang="fr-FR" sz="800">
              <a:solidFill>
                <a:prstClr val="white"/>
              </a:solidFill>
              <a:latin typeface="Arial" panose="020B0604020202020204" pitchFamily="34" charset="0"/>
              <a:cs typeface="Arial" panose="020B0604020202020204" pitchFamily="34" charset="0"/>
            </a:endParaRPr>
          </a:p>
        </p:txBody>
      </p:sp>
      <p:sp>
        <p:nvSpPr>
          <p:cNvPr id="129" name="TextBox 128"/>
          <p:cNvSpPr txBox="1"/>
          <p:nvPr/>
        </p:nvSpPr>
        <p:spPr>
          <a:xfrm>
            <a:off x="3797830" y="1465376"/>
            <a:ext cx="634442" cy="3282950"/>
          </a:xfrm>
          <a:prstGeom prst="rect">
            <a:avLst/>
          </a:prstGeom>
          <a:noFill/>
        </p:spPr>
        <p:txBody>
          <a:bodyPr wrap="square" rtlCol="0">
            <a:spAutoFit/>
          </a:bodyPr>
          <a:lstStyle/>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77.0</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82.8</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60.2</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66.6</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80.7</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75.9</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81.8</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67.7</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84.6</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74.9</a:t>
            </a: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77.1</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81.1</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79.1</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71.9</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60.3</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66.0</a:t>
            </a:r>
          </a:p>
        </p:txBody>
      </p:sp>
      <p:sp>
        <p:nvSpPr>
          <p:cNvPr id="131" name="TextBox 130"/>
          <p:cNvSpPr txBox="1"/>
          <p:nvPr/>
        </p:nvSpPr>
        <p:spPr>
          <a:xfrm>
            <a:off x="4760100" y="1465376"/>
            <a:ext cx="634442" cy="3282950"/>
          </a:xfrm>
          <a:prstGeom prst="rect">
            <a:avLst/>
          </a:prstGeom>
          <a:noFill/>
        </p:spPr>
        <p:txBody>
          <a:bodyPr wrap="square" rtlCol="0">
            <a:spAutoFit/>
          </a:bodyPr>
          <a:lstStyle/>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88.3</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92.3</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76.0</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82.1</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90.7</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87.7</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90.9</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83.0</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92.8</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86.5</a:t>
            </a: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88.8</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87.4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88.8</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82.5</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81.8</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94.7</a:t>
            </a:r>
          </a:p>
        </p:txBody>
      </p:sp>
      <p:sp>
        <p:nvSpPr>
          <p:cNvPr id="132" name="TextBox 131"/>
          <p:cNvSpPr txBox="1"/>
          <p:nvPr/>
        </p:nvSpPr>
        <p:spPr>
          <a:xfrm>
            <a:off x="4637065" y="1248020"/>
            <a:ext cx="861985"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dirty="0">
                <a:solidFill>
                  <a:prstClr val="white"/>
                </a:solidFill>
                <a:latin typeface="Arial" panose="020B0604020202020204" pitchFamily="34" charset="0"/>
                <a:cs typeface="Arial" panose="020B0604020202020204" pitchFamily="34" charset="0"/>
              </a:rPr>
              <a:t>IDFS à 3 ans</a:t>
            </a:r>
            <a:endParaRPr lang="fr-FR" sz="800" dirty="0">
              <a:solidFill>
                <a:prstClr val="white"/>
              </a:solidFill>
              <a:latin typeface="Arial" panose="020B0604020202020204" pitchFamily="34" charset="0"/>
              <a:cs typeface="Arial" panose="020B0604020202020204" pitchFamily="34" charset="0"/>
            </a:endParaRPr>
          </a:p>
        </p:txBody>
      </p:sp>
      <p:sp>
        <p:nvSpPr>
          <p:cNvPr id="133" name="TextBox 132"/>
          <p:cNvSpPr txBox="1"/>
          <p:nvPr/>
        </p:nvSpPr>
        <p:spPr>
          <a:xfrm>
            <a:off x="5644611" y="1465376"/>
            <a:ext cx="634442" cy="3282950"/>
          </a:xfrm>
          <a:prstGeom prst="rect">
            <a:avLst/>
          </a:prstGeom>
          <a:noFill/>
        </p:spPr>
        <p:txBody>
          <a:bodyPr wrap="square" rtlCol="0">
            <a:spAutoFit/>
          </a:bodyPr>
          <a:lstStyle/>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0.50</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0.47</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0.50</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0.48</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0.49</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0.52</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0.50</a:t>
            </a: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0.49</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0.55</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0.51</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0.65</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0.44</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0.13</a:t>
            </a:r>
          </a:p>
        </p:txBody>
      </p:sp>
      <p:sp>
        <p:nvSpPr>
          <p:cNvPr id="134" name="TextBox 133"/>
          <p:cNvSpPr txBox="1"/>
          <p:nvPr/>
        </p:nvSpPr>
        <p:spPr>
          <a:xfrm>
            <a:off x="5557521" y="1248020"/>
            <a:ext cx="855352"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Hazard Ratio</a:t>
            </a:r>
            <a:endParaRPr lang="fr-FR" sz="800">
              <a:solidFill>
                <a:prstClr val="white"/>
              </a:solidFill>
              <a:latin typeface="Arial" panose="020B0604020202020204" pitchFamily="34" charset="0"/>
              <a:cs typeface="Arial" panose="020B0604020202020204" pitchFamily="34" charset="0"/>
            </a:endParaRPr>
          </a:p>
        </p:txBody>
      </p:sp>
      <p:sp>
        <p:nvSpPr>
          <p:cNvPr id="135" name="TextBox 134"/>
          <p:cNvSpPr txBox="1"/>
          <p:nvPr/>
        </p:nvSpPr>
        <p:spPr>
          <a:xfrm>
            <a:off x="6499963" y="1465376"/>
            <a:ext cx="739542" cy="3282950"/>
          </a:xfrm>
          <a:prstGeom prst="rect">
            <a:avLst/>
          </a:prstGeom>
          <a:noFill/>
        </p:spPr>
        <p:txBody>
          <a:bodyPr wrap="square" rtlCol="0">
            <a:spAutoFit/>
          </a:bodyPr>
          <a:lstStyle/>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(0.39–0.64)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(0.33–0.66)</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(0.37–0.80)</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(0.33–0.74)</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(0.35–0.67)</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(0.37–0.65)</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(0.27–1.06)</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(0.38–0.71)</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(0.28–0.68)</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(0.29–0.86)</a:t>
            </a: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(0.36–0.67)</a:t>
            </a:r>
          </a:p>
          <a:p>
            <a:pPr algn="ctr">
              <a:spcBef>
                <a:spcPts val="75"/>
              </a:spcBef>
              <a:spcAft>
                <a:spcPts val="225"/>
              </a:spcAft>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(0.22–1.34)</a:t>
            </a:r>
          </a:p>
          <a:p>
            <a:pPr algn="ctr">
              <a:spcBef>
                <a:spcPts val="75"/>
              </a:spcBef>
              <a:tabLst>
                <a:tab pos="1547813" algn="ctr"/>
                <a:tab pos="2232422" algn="ctr"/>
                <a:tab pos="2917031" algn="ctr"/>
              </a:tabLst>
            </a:pPr>
            <a:endParaRPr lang="fr-FR" sz="825">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(0.37–0.69)</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(0.32–1.32)</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(0.18–1.03)</a:t>
            </a:r>
          </a:p>
          <a:p>
            <a:pPr algn="ctr">
              <a:tabLst>
                <a:tab pos="1547813" algn="ctr"/>
                <a:tab pos="2232422" algn="ctr"/>
                <a:tab pos="2917031" algn="ctr"/>
              </a:tabLst>
            </a:pPr>
            <a:r>
              <a:rPr lang="fr-FR" sz="825">
                <a:solidFill>
                  <a:prstClr val="black"/>
                </a:solidFill>
                <a:latin typeface="Arial" panose="020B0604020202020204" pitchFamily="34" charset="0"/>
                <a:cs typeface="Arial" panose="020B0604020202020204" pitchFamily="34" charset="0"/>
              </a:rPr>
              <a:t>(0.02–1.10)</a:t>
            </a:r>
          </a:p>
        </p:txBody>
      </p:sp>
      <p:sp>
        <p:nvSpPr>
          <p:cNvPr id="136" name="TextBox 135"/>
          <p:cNvSpPr txBox="1"/>
          <p:nvPr/>
        </p:nvSpPr>
        <p:spPr>
          <a:xfrm>
            <a:off x="6499963" y="1104391"/>
            <a:ext cx="634442" cy="359073"/>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endParaRPr lang="fr-FR" sz="800" b="1">
              <a:solidFill>
                <a:prstClr val="white"/>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95% CI</a:t>
            </a:r>
            <a:endParaRPr lang="fr-FR" sz="800">
              <a:solidFill>
                <a:prstClr val="white"/>
              </a:solidFill>
              <a:latin typeface="Arial" panose="020B0604020202020204" pitchFamily="34" charset="0"/>
              <a:cs typeface="Arial" panose="020B0604020202020204" pitchFamily="34" charset="0"/>
            </a:endParaRPr>
          </a:p>
        </p:txBody>
      </p:sp>
      <p:sp>
        <p:nvSpPr>
          <p:cNvPr id="137" name="TextBox 136"/>
          <p:cNvSpPr txBox="1"/>
          <p:nvPr/>
        </p:nvSpPr>
        <p:spPr>
          <a:xfrm>
            <a:off x="7553976" y="1121809"/>
            <a:ext cx="634442" cy="359073"/>
          </a:xfrm>
          <a:prstGeom prst="rect">
            <a:avLst/>
          </a:prstGeom>
          <a:noFill/>
        </p:spPr>
        <p:txBody>
          <a:bodyPr wrap="square" rtlCol="0" anchor="b" anchorCtr="0">
            <a:spAutoFit/>
          </a:bodyPr>
          <a:lstStyle/>
          <a:p>
            <a:pPr algn="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T-DM1</a:t>
            </a:r>
          </a:p>
          <a:p>
            <a:pPr algn="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meilleur</a:t>
            </a:r>
            <a:endParaRPr lang="fr-FR" sz="800">
              <a:solidFill>
                <a:prstClr val="white"/>
              </a:solidFill>
              <a:latin typeface="Arial" panose="020B0604020202020204" pitchFamily="34" charset="0"/>
              <a:cs typeface="Arial" panose="020B0604020202020204" pitchFamily="34" charset="0"/>
            </a:endParaRPr>
          </a:p>
        </p:txBody>
      </p:sp>
      <p:sp>
        <p:nvSpPr>
          <p:cNvPr id="138" name="TextBox 137"/>
          <p:cNvSpPr txBox="1"/>
          <p:nvPr/>
        </p:nvSpPr>
        <p:spPr>
          <a:xfrm>
            <a:off x="8167656" y="1129504"/>
            <a:ext cx="827694" cy="351378"/>
          </a:xfrm>
          <a:prstGeom prst="rect">
            <a:avLst/>
          </a:prstGeom>
          <a:noFill/>
        </p:spPr>
        <p:txBody>
          <a:bodyPr wrap="square" rtlCol="0" anchor="b" anchorCtr="0">
            <a:spAutoFit/>
          </a:bodyPr>
          <a:lstStyle/>
          <a:p>
            <a:pP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Trastuzumab</a:t>
            </a:r>
          </a:p>
          <a:p>
            <a:pP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meilleur</a:t>
            </a:r>
            <a:endParaRPr lang="fr-FR" sz="800">
              <a:solidFill>
                <a:prstClr val="white"/>
              </a:solidFill>
              <a:latin typeface="Arial" panose="020B0604020202020204" pitchFamily="34" charset="0"/>
              <a:cs typeface="Arial" panose="020B0604020202020204" pitchFamily="34" charset="0"/>
            </a:endParaRPr>
          </a:p>
        </p:txBody>
      </p:sp>
      <p:sp>
        <p:nvSpPr>
          <p:cNvPr id="139" name="TextBox 138"/>
          <p:cNvSpPr txBox="1"/>
          <p:nvPr/>
        </p:nvSpPr>
        <p:spPr>
          <a:xfrm>
            <a:off x="3429000" y="1064826"/>
            <a:ext cx="1382865" cy="219291"/>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Trastuzumab (n=743)</a:t>
            </a:r>
            <a:endParaRPr lang="fr-FR" sz="800">
              <a:solidFill>
                <a:prstClr val="white"/>
              </a:solidFill>
              <a:latin typeface="Arial" panose="020B0604020202020204" pitchFamily="34" charset="0"/>
              <a:cs typeface="Arial" panose="020B0604020202020204" pitchFamily="34" charset="0"/>
            </a:endParaRPr>
          </a:p>
        </p:txBody>
      </p:sp>
      <p:sp>
        <p:nvSpPr>
          <p:cNvPr id="140" name="TextBox 139"/>
          <p:cNvSpPr txBox="1"/>
          <p:nvPr/>
        </p:nvSpPr>
        <p:spPr>
          <a:xfrm>
            <a:off x="4480696" y="1064826"/>
            <a:ext cx="1205729" cy="219291"/>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fr-FR" sz="800" b="1">
                <a:solidFill>
                  <a:prstClr val="white"/>
                </a:solidFill>
                <a:latin typeface="Arial" panose="020B0604020202020204" pitchFamily="34" charset="0"/>
                <a:cs typeface="Arial" panose="020B0604020202020204" pitchFamily="34" charset="0"/>
              </a:rPr>
              <a:t>T-DM1 (n=743)</a:t>
            </a:r>
            <a:endParaRPr lang="fr-FR" sz="800">
              <a:solidFill>
                <a:prstClr val="white"/>
              </a:solidFill>
              <a:latin typeface="Arial" panose="020B0604020202020204" pitchFamily="34" charset="0"/>
              <a:cs typeface="Arial" panose="020B0604020202020204" pitchFamily="34" charset="0"/>
            </a:endParaRPr>
          </a:p>
        </p:txBody>
      </p:sp>
      <p:cxnSp>
        <p:nvCxnSpPr>
          <p:cNvPr id="141" name="Straight Connector 140"/>
          <p:cNvCxnSpPr/>
          <p:nvPr/>
        </p:nvCxnSpPr>
        <p:spPr>
          <a:xfrm>
            <a:off x="4707214" y="1258841"/>
            <a:ext cx="750611"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361394" y="4646801"/>
            <a:ext cx="8463331" cy="0"/>
          </a:xfrm>
          <a:prstGeom prst="line">
            <a:avLst/>
          </a:prstGeom>
          <a:ln w="9525" cmpd="sng">
            <a:solidFill>
              <a:schemeClr val="bg2"/>
            </a:solidFill>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p:cNvCxnSpPr/>
          <p:nvPr/>
        </p:nvCxnSpPr>
        <p:spPr>
          <a:xfrm>
            <a:off x="7874458" y="1467933"/>
            <a:ext cx="0" cy="3167880"/>
          </a:xfrm>
          <a:prstGeom prst="line">
            <a:avLst/>
          </a:prstGeom>
          <a:ln w="9525" cmpd="sng">
            <a:solidFill>
              <a:schemeClr val="bg2"/>
            </a:solidFill>
            <a:prstDash val="dash"/>
          </a:ln>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a:off x="8162670" y="1467933"/>
            <a:ext cx="0" cy="3163118"/>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50" name="TextBox 149"/>
          <p:cNvSpPr txBox="1"/>
          <p:nvPr/>
        </p:nvSpPr>
        <p:spPr>
          <a:xfrm>
            <a:off x="7429745" y="4714490"/>
            <a:ext cx="150682" cy="92333"/>
          </a:xfrm>
          <a:prstGeom prst="rect">
            <a:avLst/>
          </a:prstGeom>
          <a:noFill/>
        </p:spPr>
        <p:txBody>
          <a:bodyPr wrap="none" lIns="0" tIns="0" rIns="0" bIns="0" rtlCol="0">
            <a:spAutoFit/>
          </a:bodyPr>
          <a:lstStyle/>
          <a:p>
            <a:r>
              <a:rPr lang="fr-FR" sz="600">
                <a:solidFill>
                  <a:srgbClr val="595959"/>
                </a:solidFill>
                <a:latin typeface="Arial" panose="020B0604020202020204" pitchFamily="34" charset="0"/>
                <a:cs typeface="Arial" panose="020B0604020202020204" pitchFamily="34" charset="0"/>
              </a:rPr>
              <a:t>0.20</a:t>
            </a:r>
          </a:p>
        </p:txBody>
      </p:sp>
      <p:grpSp>
        <p:nvGrpSpPr>
          <p:cNvPr id="21" name="Groupe 20"/>
          <p:cNvGrpSpPr/>
          <p:nvPr/>
        </p:nvGrpSpPr>
        <p:grpSpPr>
          <a:xfrm>
            <a:off x="7686675" y="4306064"/>
            <a:ext cx="588520" cy="34290"/>
            <a:chOff x="7686675" y="4411745"/>
            <a:chExt cx="588520" cy="34290"/>
          </a:xfrm>
          <a:solidFill>
            <a:schemeClr val="accent2"/>
          </a:solidFill>
        </p:grpSpPr>
        <p:sp>
          <p:nvSpPr>
            <p:cNvPr id="265" name="Rectangle 264"/>
            <p:cNvSpPr/>
            <p:nvPr/>
          </p:nvSpPr>
          <p:spPr>
            <a:xfrm>
              <a:off x="7967283" y="4411746"/>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825">
                <a:solidFill>
                  <a:prstClr val="white"/>
                </a:solidFill>
                <a:latin typeface="Arial" panose="020B0604020202020204" pitchFamily="34" charset="0"/>
                <a:cs typeface="Arial" panose="020B0604020202020204" pitchFamily="34" charset="0"/>
              </a:endParaRPr>
            </a:p>
          </p:txBody>
        </p:sp>
        <p:cxnSp>
          <p:nvCxnSpPr>
            <p:cNvPr id="266" name="Straight Connector 265"/>
            <p:cNvCxnSpPr/>
            <p:nvPr/>
          </p:nvCxnSpPr>
          <p:spPr>
            <a:xfrm flipV="1">
              <a:off x="7687826" y="4411745"/>
              <a:ext cx="0" cy="3429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67" name="Straight Connector 266"/>
            <p:cNvCxnSpPr/>
            <p:nvPr/>
          </p:nvCxnSpPr>
          <p:spPr>
            <a:xfrm flipV="1">
              <a:off x="8275195" y="4411745"/>
              <a:ext cx="0" cy="3429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68" name="Straight Connector 267"/>
            <p:cNvCxnSpPr/>
            <p:nvPr/>
          </p:nvCxnSpPr>
          <p:spPr>
            <a:xfrm flipH="1">
              <a:off x="7686675" y="4428890"/>
              <a:ext cx="583271"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grpSp>
      <p:grpSp>
        <p:nvGrpSpPr>
          <p:cNvPr id="23" name="Groupe 22"/>
          <p:cNvGrpSpPr/>
          <p:nvPr/>
        </p:nvGrpSpPr>
        <p:grpSpPr>
          <a:xfrm>
            <a:off x="7498556" y="4552687"/>
            <a:ext cx="701293" cy="44958"/>
            <a:chOff x="7498556" y="4665904"/>
            <a:chExt cx="701293" cy="44958"/>
          </a:xfrm>
        </p:grpSpPr>
        <p:cxnSp>
          <p:nvCxnSpPr>
            <p:cNvPr id="151" name="Straight Connector 150"/>
            <p:cNvCxnSpPr/>
            <p:nvPr/>
          </p:nvCxnSpPr>
          <p:spPr>
            <a:xfrm>
              <a:off x="8199849" y="4665904"/>
              <a:ext cx="0" cy="44958"/>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flipH="1">
              <a:off x="7498556" y="4689361"/>
              <a:ext cx="700101" cy="4083"/>
            </a:xfrm>
            <a:prstGeom prst="line">
              <a:avLst/>
            </a:prstGeom>
            <a:solidFill>
              <a:srgbClr val="000000"/>
            </a:solid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grpSp>
      <p:sp>
        <p:nvSpPr>
          <p:cNvPr id="142" name="Google Shape;172;p25"/>
          <p:cNvSpPr txBox="1"/>
          <p:nvPr/>
        </p:nvSpPr>
        <p:spPr>
          <a:xfrm>
            <a:off x="283334" y="4625958"/>
            <a:ext cx="6703413" cy="290220"/>
          </a:xfrm>
          <a:prstGeom prst="rect">
            <a:avLst/>
          </a:prstGeom>
          <a:noFill/>
          <a:ln>
            <a:noFill/>
          </a:ln>
        </p:spPr>
        <p:txBody>
          <a:bodyPr spcFirstLastPara="1" wrap="square" lIns="68569" tIns="68569" rIns="68569" bIns="68569" anchor="t" anchorCtr="0">
            <a:noAutofit/>
          </a:bodyPr>
          <a:lstStyle/>
          <a:p>
            <a:r>
              <a:rPr lang="fr-FR" sz="800" i="1" baseline="30000" dirty="0">
                <a:solidFill>
                  <a:prstClr val="black"/>
                </a:solidFill>
                <a:latin typeface="Arial" panose="020B0604020202020204" pitchFamily="34" charset="0"/>
                <a:cs typeface="Arial" panose="020B0604020202020204" pitchFamily="34" charset="0"/>
              </a:rPr>
              <a:t>^</a:t>
            </a:r>
            <a:r>
              <a:rPr lang="fr-FR" sz="800" i="1" dirty="0">
                <a:solidFill>
                  <a:prstClr val="black"/>
                </a:solidFill>
                <a:latin typeface="Arial" panose="020B0604020202020204" pitchFamily="34" charset="0"/>
                <a:cs typeface="Arial" panose="020B0604020202020204" pitchFamily="34" charset="0"/>
              </a:rPr>
              <a:t>149 patientes d’origine multiple ou ?. </a:t>
            </a:r>
          </a:p>
        </p:txBody>
      </p:sp>
      <p:sp>
        <p:nvSpPr>
          <p:cNvPr id="153" name="TextBox 152"/>
          <p:cNvSpPr txBox="1"/>
          <p:nvPr/>
        </p:nvSpPr>
        <p:spPr>
          <a:xfrm>
            <a:off x="7803601" y="4714490"/>
            <a:ext cx="150682" cy="92333"/>
          </a:xfrm>
          <a:prstGeom prst="rect">
            <a:avLst/>
          </a:prstGeom>
          <a:noFill/>
        </p:spPr>
        <p:txBody>
          <a:bodyPr wrap="none" lIns="0" tIns="0" rIns="0" bIns="0" rtlCol="0">
            <a:spAutoFit/>
          </a:bodyPr>
          <a:lstStyle/>
          <a:p>
            <a:r>
              <a:rPr lang="fr-FR" sz="600">
                <a:solidFill>
                  <a:srgbClr val="595959"/>
                </a:solidFill>
                <a:latin typeface="Arial" panose="020B0604020202020204" pitchFamily="34" charset="0"/>
                <a:cs typeface="Arial" panose="020B0604020202020204" pitchFamily="34" charset="0"/>
              </a:rPr>
              <a:t>0.50</a:t>
            </a:r>
          </a:p>
        </p:txBody>
      </p:sp>
      <p:sp>
        <p:nvSpPr>
          <p:cNvPr id="156" name="TextBox 155"/>
          <p:cNvSpPr txBox="1"/>
          <p:nvPr/>
        </p:nvSpPr>
        <p:spPr>
          <a:xfrm>
            <a:off x="8089351" y="4714490"/>
            <a:ext cx="150682" cy="92333"/>
          </a:xfrm>
          <a:prstGeom prst="rect">
            <a:avLst/>
          </a:prstGeom>
          <a:noFill/>
        </p:spPr>
        <p:txBody>
          <a:bodyPr wrap="none" lIns="0" tIns="0" rIns="0" bIns="0" rtlCol="0">
            <a:spAutoFit/>
          </a:bodyPr>
          <a:lstStyle/>
          <a:p>
            <a:r>
              <a:rPr lang="fr-FR" sz="600">
                <a:solidFill>
                  <a:srgbClr val="595959"/>
                </a:solidFill>
                <a:latin typeface="Arial" panose="020B0604020202020204" pitchFamily="34" charset="0"/>
                <a:cs typeface="Arial" panose="020B0604020202020204" pitchFamily="34" charset="0"/>
              </a:rPr>
              <a:t>1.00</a:t>
            </a:r>
          </a:p>
        </p:txBody>
      </p:sp>
      <p:sp>
        <p:nvSpPr>
          <p:cNvPr id="158" name="TextBox 157"/>
          <p:cNvSpPr txBox="1"/>
          <p:nvPr/>
        </p:nvSpPr>
        <p:spPr>
          <a:xfrm>
            <a:off x="8377483" y="4714490"/>
            <a:ext cx="150682" cy="92333"/>
          </a:xfrm>
          <a:prstGeom prst="rect">
            <a:avLst/>
          </a:prstGeom>
          <a:noFill/>
        </p:spPr>
        <p:txBody>
          <a:bodyPr wrap="none" lIns="0" tIns="0" rIns="0" bIns="0" rtlCol="0">
            <a:spAutoFit/>
          </a:bodyPr>
          <a:lstStyle/>
          <a:p>
            <a:r>
              <a:rPr lang="fr-FR" sz="600">
                <a:solidFill>
                  <a:srgbClr val="595959"/>
                </a:solidFill>
                <a:latin typeface="Arial" panose="020B0604020202020204" pitchFamily="34" charset="0"/>
                <a:cs typeface="Arial" panose="020B0604020202020204" pitchFamily="34" charset="0"/>
              </a:rPr>
              <a:t>2.00</a:t>
            </a:r>
          </a:p>
        </p:txBody>
      </p:sp>
      <p:sp>
        <p:nvSpPr>
          <p:cNvPr id="160" name="TextBox 159"/>
          <p:cNvSpPr txBox="1"/>
          <p:nvPr/>
        </p:nvSpPr>
        <p:spPr>
          <a:xfrm>
            <a:off x="8756101" y="4714490"/>
            <a:ext cx="150682" cy="92333"/>
          </a:xfrm>
          <a:prstGeom prst="rect">
            <a:avLst/>
          </a:prstGeom>
          <a:noFill/>
        </p:spPr>
        <p:txBody>
          <a:bodyPr wrap="none" lIns="0" tIns="0" rIns="0" bIns="0" rtlCol="0">
            <a:spAutoFit/>
          </a:bodyPr>
          <a:lstStyle/>
          <a:p>
            <a:r>
              <a:rPr lang="fr-FR" sz="600">
                <a:solidFill>
                  <a:srgbClr val="595959"/>
                </a:solidFill>
                <a:latin typeface="Arial" panose="020B0604020202020204" pitchFamily="34" charset="0"/>
                <a:cs typeface="Arial" panose="020B0604020202020204" pitchFamily="34" charset="0"/>
              </a:rPr>
              <a:t>5.00</a:t>
            </a:r>
          </a:p>
        </p:txBody>
      </p:sp>
      <p:grpSp>
        <p:nvGrpSpPr>
          <p:cNvPr id="24" name="Groupe 23"/>
          <p:cNvGrpSpPr/>
          <p:nvPr/>
        </p:nvGrpSpPr>
        <p:grpSpPr>
          <a:xfrm>
            <a:off x="7503319" y="4647691"/>
            <a:ext cx="1322918" cy="59531"/>
            <a:chOff x="7503319" y="4750594"/>
            <a:chExt cx="1322918" cy="59531"/>
          </a:xfrm>
        </p:grpSpPr>
        <p:cxnSp>
          <p:nvCxnSpPr>
            <p:cNvPr id="162" name="Straight Connector 161"/>
            <p:cNvCxnSpPr/>
            <p:nvPr/>
          </p:nvCxnSpPr>
          <p:spPr>
            <a:xfrm>
              <a:off x="7503319" y="4750594"/>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55" name="Straight Connector 154"/>
            <p:cNvCxnSpPr/>
            <p:nvPr/>
          </p:nvCxnSpPr>
          <p:spPr>
            <a:xfrm>
              <a:off x="7877175" y="4750594"/>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57" name="Straight Connector 156"/>
            <p:cNvCxnSpPr/>
            <p:nvPr/>
          </p:nvCxnSpPr>
          <p:spPr>
            <a:xfrm>
              <a:off x="8162925" y="4750594"/>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59" name="Straight Connector 158"/>
            <p:cNvCxnSpPr/>
            <p:nvPr/>
          </p:nvCxnSpPr>
          <p:spPr>
            <a:xfrm>
              <a:off x="8451056" y="4750594"/>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1" name="Straight Connector 160"/>
            <p:cNvCxnSpPr/>
            <p:nvPr/>
          </p:nvCxnSpPr>
          <p:spPr>
            <a:xfrm>
              <a:off x="8826237" y="4750594"/>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a:off x="8617744"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8734425"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8120063"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8067675"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8015288"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7950994"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786688"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a:off x="7672388" y="4750594"/>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grpSp>
      <p:grpSp>
        <p:nvGrpSpPr>
          <p:cNvPr id="22" name="Groupe 21"/>
          <p:cNvGrpSpPr/>
          <p:nvPr/>
        </p:nvGrpSpPr>
        <p:grpSpPr>
          <a:xfrm>
            <a:off x="7498556" y="4424042"/>
            <a:ext cx="683274" cy="44958"/>
            <a:chOff x="7498556" y="4557557"/>
            <a:chExt cx="683274" cy="44958"/>
          </a:xfrm>
          <a:solidFill>
            <a:schemeClr val="accent2"/>
          </a:solidFill>
        </p:grpSpPr>
        <p:sp>
          <p:nvSpPr>
            <p:cNvPr id="172" name="Rectangle 171"/>
            <p:cNvSpPr/>
            <p:nvPr/>
          </p:nvSpPr>
          <p:spPr>
            <a:xfrm>
              <a:off x="7810821" y="4566405"/>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200">
                <a:solidFill>
                  <a:prstClr val="white"/>
                </a:solidFill>
                <a:latin typeface="Arial" panose="020B0604020202020204" pitchFamily="34" charset="0"/>
                <a:cs typeface="Arial" panose="020B0604020202020204" pitchFamily="34" charset="0"/>
              </a:endParaRPr>
            </a:p>
          </p:txBody>
        </p:sp>
        <p:cxnSp>
          <p:nvCxnSpPr>
            <p:cNvPr id="174" name="Straight Connector 173"/>
            <p:cNvCxnSpPr/>
            <p:nvPr/>
          </p:nvCxnSpPr>
          <p:spPr>
            <a:xfrm>
              <a:off x="8181830" y="4557557"/>
              <a:ext cx="0" cy="44958"/>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5" name="Straight Connector 174"/>
            <p:cNvCxnSpPr/>
            <p:nvPr/>
          </p:nvCxnSpPr>
          <p:spPr>
            <a:xfrm flipH="1">
              <a:off x="7498556" y="4581525"/>
              <a:ext cx="681038" cy="0"/>
            </a:xfrm>
            <a:prstGeom prst="line">
              <a:avLst/>
            </a:prstGeom>
            <a:grp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grpSp>
      <p:grpSp>
        <p:nvGrpSpPr>
          <p:cNvPr id="20" name="Groupe 19"/>
          <p:cNvGrpSpPr/>
          <p:nvPr/>
        </p:nvGrpSpPr>
        <p:grpSpPr>
          <a:xfrm>
            <a:off x="7749323" y="4169988"/>
            <a:ext cx="265965" cy="52388"/>
            <a:chOff x="7749323" y="4229100"/>
            <a:chExt cx="265965" cy="52388"/>
          </a:xfrm>
          <a:solidFill>
            <a:schemeClr val="accent2"/>
          </a:solidFill>
        </p:grpSpPr>
        <p:cxnSp>
          <p:nvCxnSpPr>
            <p:cNvPr id="260" name="Straight Connector 259"/>
            <p:cNvCxnSpPr/>
            <p:nvPr/>
          </p:nvCxnSpPr>
          <p:spPr>
            <a:xfrm>
              <a:off x="7749323" y="4235181"/>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p:nvPr/>
          </p:nvCxnSpPr>
          <p:spPr>
            <a:xfrm>
              <a:off x="8014172" y="4235181"/>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62" name="Straight Connector 261"/>
            <p:cNvCxnSpPr/>
            <p:nvPr/>
          </p:nvCxnSpPr>
          <p:spPr>
            <a:xfrm flipH="1">
              <a:off x="7751407" y="4254767"/>
              <a:ext cx="263881"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78" name="Rectangle 277"/>
            <p:cNvSpPr/>
            <p:nvPr/>
          </p:nvSpPr>
          <p:spPr>
            <a:xfrm>
              <a:off x="7858125" y="4229100"/>
              <a:ext cx="52388" cy="52388"/>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9" name="Groupe 18"/>
          <p:cNvGrpSpPr/>
          <p:nvPr/>
        </p:nvGrpSpPr>
        <p:grpSpPr>
          <a:xfrm>
            <a:off x="7569596" y="3869608"/>
            <a:ext cx="763118" cy="49715"/>
            <a:chOff x="7569596" y="3966592"/>
            <a:chExt cx="763118" cy="49715"/>
          </a:xfrm>
          <a:solidFill>
            <a:schemeClr val="accent2"/>
          </a:solidFill>
        </p:grpSpPr>
        <p:cxnSp>
          <p:nvCxnSpPr>
            <p:cNvPr id="256" name="Straight Connector 255"/>
            <p:cNvCxnSpPr/>
            <p:nvPr/>
          </p:nvCxnSpPr>
          <p:spPr>
            <a:xfrm>
              <a:off x="7569596" y="3966592"/>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p:cNvCxnSpPr/>
            <p:nvPr/>
          </p:nvCxnSpPr>
          <p:spPr>
            <a:xfrm>
              <a:off x="8332714" y="3966592"/>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p:cNvCxnSpPr/>
            <p:nvPr/>
          </p:nvCxnSpPr>
          <p:spPr>
            <a:xfrm flipH="1">
              <a:off x="7572375" y="3992369"/>
              <a:ext cx="756813"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76" name="Rectangle 175"/>
            <p:cNvSpPr/>
            <p:nvPr/>
          </p:nvSpPr>
          <p:spPr>
            <a:xfrm>
              <a:off x="7895629" y="3976175"/>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200">
                <a:solidFill>
                  <a:prstClr val="white"/>
                </a:solidFill>
                <a:latin typeface="Arial" panose="020B0604020202020204" pitchFamily="34" charset="0"/>
                <a:cs typeface="Arial" panose="020B0604020202020204" pitchFamily="34" charset="0"/>
              </a:endParaRPr>
            </a:p>
          </p:txBody>
        </p:sp>
      </p:grpSp>
      <p:grpSp>
        <p:nvGrpSpPr>
          <p:cNvPr id="18" name="Groupe 17"/>
          <p:cNvGrpSpPr/>
          <p:nvPr/>
        </p:nvGrpSpPr>
        <p:grpSpPr>
          <a:xfrm>
            <a:off x="7744721" y="3729212"/>
            <a:ext cx="259926" cy="52388"/>
            <a:chOff x="7744721" y="3807619"/>
            <a:chExt cx="259926" cy="52388"/>
          </a:xfrm>
          <a:solidFill>
            <a:schemeClr val="accent2"/>
          </a:solidFill>
        </p:grpSpPr>
        <p:cxnSp>
          <p:nvCxnSpPr>
            <p:cNvPr id="177" name="Straight Connector 176"/>
            <p:cNvCxnSpPr/>
            <p:nvPr/>
          </p:nvCxnSpPr>
          <p:spPr>
            <a:xfrm>
              <a:off x="7744721" y="381012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8" name="Straight Connector 177"/>
            <p:cNvCxnSpPr/>
            <p:nvPr/>
          </p:nvCxnSpPr>
          <p:spPr>
            <a:xfrm>
              <a:off x="8004647" y="381012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9" name="Straight Connector 178"/>
            <p:cNvCxnSpPr/>
            <p:nvPr/>
          </p:nvCxnSpPr>
          <p:spPr>
            <a:xfrm flipH="1">
              <a:off x="7746646" y="3833285"/>
              <a:ext cx="256736"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80" name="Rectangle 179"/>
            <p:cNvSpPr/>
            <p:nvPr/>
          </p:nvSpPr>
          <p:spPr>
            <a:xfrm>
              <a:off x="7841456" y="3807619"/>
              <a:ext cx="52388" cy="52388"/>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7" name="Groupe 16"/>
          <p:cNvGrpSpPr/>
          <p:nvPr/>
        </p:nvGrpSpPr>
        <p:grpSpPr>
          <a:xfrm>
            <a:off x="7654130" y="3591489"/>
            <a:ext cx="447603" cy="49715"/>
            <a:chOff x="7654130" y="3683062"/>
            <a:chExt cx="447603" cy="49715"/>
          </a:xfrm>
          <a:solidFill>
            <a:schemeClr val="accent2"/>
          </a:solidFill>
        </p:grpSpPr>
        <p:cxnSp>
          <p:nvCxnSpPr>
            <p:cNvPr id="181" name="Straight Connector 180"/>
            <p:cNvCxnSpPr/>
            <p:nvPr/>
          </p:nvCxnSpPr>
          <p:spPr>
            <a:xfrm>
              <a:off x="7654130" y="3683062"/>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101733" y="3683062"/>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flipH="1">
              <a:off x="7655719" y="3709001"/>
              <a:ext cx="442488"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85" name="Rectangle 184"/>
            <p:cNvSpPr/>
            <p:nvPr/>
          </p:nvSpPr>
          <p:spPr>
            <a:xfrm>
              <a:off x="7858446" y="3692806"/>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200">
                <a:solidFill>
                  <a:prstClr val="white"/>
                </a:solidFill>
                <a:latin typeface="Arial" panose="020B0604020202020204" pitchFamily="34" charset="0"/>
                <a:cs typeface="Arial" panose="020B0604020202020204" pitchFamily="34" charset="0"/>
              </a:endParaRPr>
            </a:p>
          </p:txBody>
        </p:sp>
      </p:grpSp>
      <p:grpSp>
        <p:nvGrpSpPr>
          <p:cNvPr id="16" name="Groupe 15"/>
          <p:cNvGrpSpPr/>
          <p:nvPr/>
        </p:nvGrpSpPr>
        <p:grpSpPr>
          <a:xfrm>
            <a:off x="7640976" y="3282445"/>
            <a:ext cx="363671" cy="50515"/>
            <a:chOff x="7640976" y="3395662"/>
            <a:chExt cx="363671" cy="50515"/>
          </a:xfrm>
          <a:solidFill>
            <a:schemeClr val="accent2"/>
          </a:solidFill>
        </p:grpSpPr>
        <p:cxnSp>
          <p:nvCxnSpPr>
            <p:cNvPr id="186" name="Straight Connector 185"/>
            <p:cNvCxnSpPr/>
            <p:nvPr/>
          </p:nvCxnSpPr>
          <p:spPr>
            <a:xfrm>
              <a:off x="7640976" y="3401744"/>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8004647" y="3401744"/>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flipH="1">
              <a:off x="7641431" y="3421329"/>
              <a:ext cx="361950"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89" name="Rectangle 188"/>
            <p:cNvSpPr/>
            <p:nvPr/>
          </p:nvSpPr>
          <p:spPr>
            <a:xfrm>
              <a:off x="7798594" y="3395662"/>
              <a:ext cx="50006" cy="50006"/>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5" name="Groupe 14"/>
          <p:cNvGrpSpPr/>
          <p:nvPr/>
        </p:nvGrpSpPr>
        <p:grpSpPr>
          <a:xfrm>
            <a:off x="7762420" y="3157877"/>
            <a:ext cx="258895" cy="46466"/>
            <a:chOff x="7762420" y="3238628"/>
            <a:chExt cx="258895" cy="46466"/>
          </a:xfrm>
          <a:solidFill>
            <a:schemeClr val="accent2"/>
          </a:solidFill>
        </p:grpSpPr>
        <p:cxnSp>
          <p:nvCxnSpPr>
            <p:cNvPr id="190" name="Straight Connector 189"/>
            <p:cNvCxnSpPr/>
            <p:nvPr/>
          </p:nvCxnSpPr>
          <p:spPr>
            <a:xfrm>
              <a:off x="7762420" y="323862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p:nvPr/>
          </p:nvCxnSpPr>
          <p:spPr>
            <a:xfrm>
              <a:off x="8021315" y="323862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p:cNvCxnSpPr/>
            <p:nvPr/>
          </p:nvCxnSpPr>
          <p:spPr>
            <a:xfrm flipH="1">
              <a:off x="7762875" y="3261785"/>
              <a:ext cx="257175"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00" name="Rectangle 199"/>
            <p:cNvSpPr/>
            <p:nvPr/>
          </p:nvSpPr>
          <p:spPr>
            <a:xfrm>
              <a:off x="7870032" y="3239851"/>
              <a:ext cx="45243" cy="45243"/>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4" name="Groupe 13"/>
          <p:cNvGrpSpPr/>
          <p:nvPr/>
        </p:nvGrpSpPr>
        <p:grpSpPr>
          <a:xfrm>
            <a:off x="7625555" y="2849518"/>
            <a:ext cx="566665" cy="49715"/>
            <a:chOff x="7625555" y="2962735"/>
            <a:chExt cx="566665" cy="49715"/>
          </a:xfrm>
          <a:solidFill>
            <a:schemeClr val="accent2"/>
          </a:solidFill>
        </p:grpSpPr>
        <p:cxnSp>
          <p:nvCxnSpPr>
            <p:cNvPr id="201" name="Straight Connector 200"/>
            <p:cNvCxnSpPr/>
            <p:nvPr/>
          </p:nvCxnSpPr>
          <p:spPr>
            <a:xfrm>
              <a:off x="7625555" y="2962735"/>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02" name="Straight Connector 201"/>
            <p:cNvCxnSpPr/>
            <p:nvPr/>
          </p:nvCxnSpPr>
          <p:spPr>
            <a:xfrm>
              <a:off x="8192220" y="2962735"/>
              <a:ext cx="0" cy="49715"/>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flipH="1">
              <a:off x="7627144" y="2985101"/>
              <a:ext cx="561975"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08" name="Rectangle 207"/>
            <p:cNvSpPr/>
            <p:nvPr/>
          </p:nvSpPr>
          <p:spPr>
            <a:xfrm>
              <a:off x="7891783" y="2968906"/>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200">
                <a:solidFill>
                  <a:prstClr val="white"/>
                </a:solidFill>
                <a:latin typeface="Arial" panose="020B0604020202020204" pitchFamily="34" charset="0"/>
                <a:cs typeface="Arial" panose="020B0604020202020204" pitchFamily="34" charset="0"/>
              </a:endParaRPr>
            </a:p>
          </p:txBody>
        </p:sp>
      </p:grpSp>
      <p:grpSp>
        <p:nvGrpSpPr>
          <p:cNvPr id="13" name="Groupe 12"/>
          <p:cNvGrpSpPr/>
          <p:nvPr/>
        </p:nvGrpSpPr>
        <p:grpSpPr>
          <a:xfrm>
            <a:off x="7749323" y="2684751"/>
            <a:ext cx="236274" cy="54770"/>
            <a:chOff x="7749323" y="2797968"/>
            <a:chExt cx="236274" cy="54770"/>
          </a:xfrm>
          <a:solidFill>
            <a:schemeClr val="accent2"/>
          </a:solidFill>
        </p:grpSpPr>
        <p:cxnSp>
          <p:nvCxnSpPr>
            <p:cNvPr id="209" name="Straight Connector 208"/>
            <p:cNvCxnSpPr/>
            <p:nvPr/>
          </p:nvCxnSpPr>
          <p:spPr>
            <a:xfrm>
              <a:off x="7749323" y="2801669"/>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13" name="Straight Connector 212"/>
            <p:cNvCxnSpPr/>
            <p:nvPr/>
          </p:nvCxnSpPr>
          <p:spPr>
            <a:xfrm>
              <a:off x="7985597" y="2801669"/>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14" name="Straight Connector 213"/>
            <p:cNvCxnSpPr/>
            <p:nvPr/>
          </p:nvCxnSpPr>
          <p:spPr>
            <a:xfrm flipH="1">
              <a:off x="7750969" y="2821254"/>
              <a:ext cx="233363"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20" name="Rectangle 219"/>
            <p:cNvSpPr/>
            <p:nvPr/>
          </p:nvSpPr>
          <p:spPr>
            <a:xfrm>
              <a:off x="7839074" y="2797968"/>
              <a:ext cx="54770" cy="54770"/>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2" name="Groupe 11"/>
          <p:cNvGrpSpPr/>
          <p:nvPr/>
        </p:nvGrpSpPr>
        <p:grpSpPr>
          <a:xfrm>
            <a:off x="7724320" y="2408526"/>
            <a:ext cx="277945" cy="50007"/>
            <a:chOff x="7724320" y="2521743"/>
            <a:chExt cx="277945" cy="50007"/>
          </a:xfrm>
          <a:solidFill>
            <a:schemeClr val="accent2"/>
          </a:solidFill>
        </p:grpSpPr>
        <p:cxnSp>
          <p:nvCxnSpPr>
            <p:cNvPr id="221" name="Straight Connector 220"/>
            <p:cNvCxnSpPr/>
            <p:nvPr/>
          </p:nvCxnSpPr>
          <p:spPr>
            <a:xfrm>
              <a:off x="7724320" y="2523062"/>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p:cNvCxnSpPr/>
            <p:nvPr/>
          </p:nvCxnSpPr>
          <p:spPr>
            <a:xfrm>
              <a:off x="8002265" y="2523062"/>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7724775" y="2542648"/>
              <a:ext cx="276225"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91" name="Rectangle 290"/>
            <p:cNvSpPr/>
            <p:nvPr/>
          </p:nvSpPr>
          <p:spPr>
            <a:xfrm>
              <a:off x="7834312" y="2521743"/>
              <a:ext cx="50007" cy="50007"/>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1" name="Groupe 10"/>
          <p:cNvGrpSpPr/>
          <p:nvPr/>
        </p:nvGrpSpPr>
        <p:grpSpPr>
          <a:xfrm>
            <a:off x="7707651" y="2253873"/>
            <a:ext cx="337477" cy="44433"/>
            <a:chOff x="7707651" y="2367090"/>
            <a:chExt cx="337477" cy="44433"/>
          </a:xfrm>
          <a:solidFill>
            <a:schemeClr val="accent2"/>
          </a:solidFill>
        </p:grpSpPr>
        <p:cxnSp>
          <p:nvCxnSpPr>
            <p:cNvPr id="293" name="Straight Connector 292"/>
            <p:cNvCxnSpPr/>
            <p:nvPr/>
          </p:nvCxnSpPr>
          <p:spPr>
            <a:xfrm>
              <a:off x="7707651" y="2367090"/>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8045128" y="2367090"/>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flipH="1">
              <a:off x="7708106" y="2390248"/>
              <a:ext cx="333375"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7856405" y="2374106"/>
              <a:ext cx="34289"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3" name="Group 2"/>
          <p:cNvGrpSpPr/>
          <p:nvPr/>
        </p:nvGrpSpPr>
        <p:grpSpPr>
          <a:xfrm>
            <a:off x="7707651" y="1812990"/>
            <a:ext cx="282708" cy="57151"/>
            <a:chOff x="10276868" y="2743198"/>
            <a:chExt cx="376944" cy="76201"/>
          </a:xfrm>
          <a:solidFill>
            <a:schemeClr val="accent2"/>
          </a:solidFill>
        </p:grpSpPr>
        <p:cxnSp>
          <p:nvCxnSpPr>
            <p:cNvPr id="298" name="Straight Connector 297"/>
            <p:cNvCxnSpPr/>
            <p:nvPr/>
          </p:nvCxnSpPr>
          <p:spPr>
            <a:xfrm>
              <a:off x="10276868" y="2757658"/>
              <a:ext cx="0" cy="59244"/>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9" name="Straight Connector 298"/>
            <p:cNvCxnSpPr/>
            <p:nvPr/>
          </p:nvCxnSpPr>
          <p:spPr>
            <a:xfrm>
              <a:off x="10653812" y="2757658"/>
              <a:ext cx="0" cy="59244"/>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0" name="Straight Connector 299"/>
            <p:cNvCxnSpPr/>
            <p:nvPr/>
          </p:nvCxnSpPr>
          <p:spPr>
            <a:xfrm flipH="1">
              <a:off x="10277475" y="2783772"/>
              <a:ext cx="368300"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01" name="Rectangle 300"/>
            <p:cNvSpPr/>
            <p:nvPr/>
          </p:nvSpPr>
          <p:spPr>
            <a:xfrm>
              <a:off x="10433048" y="2743198"/>
              <a:ext cx="76201" cy="76201"/>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10" name="Groupe 9"/>
          <p:cNvGrpSpPr/>
          <p:nvPr/>
        </p:nvGrpSpPr>
        <p:grpSpPr>
          <a:xfrm>
            <a:off x="7749323" y="1968386"/>
            <a:ext cx="324380" cy="44433"/>
            <a:chOff x="7749323" y="2081603"/>
            <a:chExt cx="324380" cy="44433"/>
          </a:xfrm>
        </p:grpSpPr>
        <p:cxnSp>
          <p:nvCxnSpPr>
            <p:cNvPr id="302" name="Straight Connector 301"/>
            <p:cNvCxnSpPr/>
            <p:nvPr/>
          </p:nvCxnSpPr>
          <p:spPr>
            <a:xfrm>
              <a:off x="7749323" y="2081603"/>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a:off x="8073703" y="2081603"/>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7750969" y="2104761"/>
              <a:ext cx="319088"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05" name="Rectangle 304"/>
            <p:cNvSpPr/>
            <p:nvPr/>
          </p:nvSpPr>
          <p:spPr>
            <a:xfrm>
              <a:off x="7890511" y="2088619"/>
              <a:ext cx="34289"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a:solidFill>
                  <a:prstClr val="white"/>
                </a:solidFill>
              </a:endParaRPr>
            </a:p>
          </p:txBody>
        </p:sp>
      </p:grpSp>
      <p:grpSp>
        <p:nvGrpSpPr>
          <p:cNvPr id="8" name="Groupe 7"/>
          <p:cNvGrpSpPr/>
          <p:nvPr/>
        </p:nvGrpSpPr>
        <p:grpSpPr>
          <a:xfrm>
            <a:off x="7767182" y="1520320"/>
            <a:ext cx="213652" cy="64295"/>
            <a:chOff x="7767182" y="1633537"/>
            <a:chExt cx="213652" cy="64295"/>
          </a:xfrm>
        </p:grpSpPr>
        <p:cxnSp>
          <p:nvCxnSpPr>
            <p:cNvPr id="307" name="Straight Connector 306"/>
            <p:cNvCxnSpPr/>
            <p:nvPr/>
          </p:nvCxnSpPr>
          <p:spPr>
            <a:xfrm>
              <a:off x="7767182" y="1645571"/>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8" name="Straight Connector 307"/>
            <p:cNvCxnSpPr/>
            <p:nvPr/>
          </p:nvCxnSpPr>
          <p:spPr>
            <a:xfrm>
              <a:off x="7980834" y="1645571"/>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7770019" y="1668729"/>
              <a:ext cx="204788"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10" name="Rectangle 309"/>
            <p:cNvSpPr/>
            <p:nvPr/>
          </p:nvSpPr>
          <p:spPr>
            <a:xfrm>
              <a:off x="7843837" y="1633537"/>
              <a:ext cx="64295" cy="64295"/>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350" b="1">
                <a:solidFill>
                  <a:prstClr val="white"/>
                </a:solidFill>
              </a:endParaRPr>
            </a:p>
          </p:txBody>
        </p:sp>
      </p:grpSp>
      <p:sp>
        <p:nvSpPr>
          <p:cNvPr id="4" name="Espace réservé du numéro de diapositive 3"/>
          <p:cNvSpPr>
            <a:spLocks noGrp="1"/>
          </p:cNvSpPr>
          <p:nvPr>
            <p:ph type="sldNum" sz="quarter" idx="10"/>
          </p:nvPr>
        </p:nvSpPr>
        <p:spPr/>
        <p:txBody>
          <a:bodyPr/>
          <a:lstStyle/>
          <a:p>
            <a:fld id="{76861F4E-8E8E-E94F-821D-72AEE8E804B0}" type="slidenum">
              <a:rPr lang="fr-FR" smtClean="0"/>
              <a:pPr/>
              <a:t>38</a:t>
            </a:fld>
            <a:endParaRPr lang="fr-FR"/>
          </a:p>
        </p:txBody>
      </p:sp>
      <p:sp>
        <p:nvSpPr>
          <p:cNvPr id="109"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fr-FR" sz="800" i="1">
                <a:solidFill>
                  <a:prstClr val="black">
                    <a:lumMod val="65000"/>
                    <a:lumOff val="35000"/>
                  </a:prstClr>
                </a:solidFill>
                <a:latin typeface="Arial"/>
                <a:ea typeface="+mn-ea"/>
                <a:cs typeface="Arial"/>
              </a:rPr>
              <a:t>C.E. Geyer, Jr  et al., SABCS 2018, GS1-10 &amp; G. von Minckwitz et al. NEJM 2018, DOI: 10.1056/NEJMoa1814017</a:t>
            </a:r>
          </a:p>
        </p:txBody>
      </p:sp>
    </p:spTree>
    <p:extLst>
      <p:ext uri="{BB962C8B-B14F-4D97-AF65-F5344CB8AC3E}">
        <p14:creationId xmlns:p14="http://schemas.microsoft.com/office/powerpoint/2010/main" val="3495669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5" name="TextBox 4"/>
          <p:cNvSpPr txBox="1"/>
          <p:nvPr/>
        </p:nvSpPr>
        <p:spPr>
          <a:xfrm>
            <a:off x="308388" y="1465377"/>
            <a:ext cx="3530187" cy="3247043"/>
          </a:xfrm>
          <a:prstGeom prst="rect">
            <a:avLst/>
          </a:prstGeom>
          <a:noFill/>
        </p:spPr>
        <p:txBody>
          <a:bodyPr wrap="square" rtlCol="0">
            <a:spAutoFit/>
          </a:bodyPr>
          <a:lstStyle/>
          <a:p>
            <a:pPr>
              <a:spcBef>
                <a:spcPts val="75"/>
              </a:spcBef>
              <a:tabLst>
                <a:tab pos="1547813" algn="ctr"/>
                <a:tab pos="2232422" algn="ctr"/>
                <a:tab pos="2917031" algn="ctr"/>
              </a:tabLst>
            </a:pPr>
            <a:r>
              <a:rPr lang="en-US" sz="900" b="1" dirty="0" err="1">
                <a:solidFill>
                  <a:prstClr val="black"/>
                </a:solidFill>
                <a:latin typeface="Arial" panose="020B0604020202020204" pitchFamily="34" charset="0"/>
                <a:cs typeface="Arial" panose="020B0604020202020204" pitchFamily="34" charset="0"/>
              </a:rPr>
              <a:t>Toutes</a:t>
            </a:r>
            <a:endParaRPr lang="en-US" sz="900" b="1"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b="1" dirty="0" err="1">
                <a:solidFill>
                  <a:prstClr val="black"/>
                </a:solidFill>
                <a:latin typeface="Arial" panose="020B0604020202020204" pitchFamily="34" charset="0"/>
                <a:cs typeface="Arial" panose="020B0604020202020204" pitchFamily="34" charset="0"/>
              </a:rPr>
              <a:t>ypT</a:t>
            </a:r>
            <a:endParaRPr lang="en-US" sz="900" b="1"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ypT0, ypT1a, ypT1b, ypT1mic, </a:t>
            </a:r>
            <a:r>
              <a:rPr lang="en-US" sz="900" dirty="0" err="1">
                <a:solidFill>
                  <a:prstClr val="black"/>
                </a:solidFill>
                <a:latin typeface="Arial" panose="020B0604020202020204" pitchFamily="34" charset="0"/>
                <a:cs typeface="Arial" panose="020B0604020202020204" pitchFamily="34" charset="0"/>
              </a:rPr>
              <a:t>ypTis</a:t>
            </a:r>
            <a:endParaRPr lang="en-US" sz="900"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ypT1, ypT1c</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ypT2</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ypT3</a:t>
            </a:r>
          </a:p>
          <a:p>
            <a:pPr>
              <a:spcBef>
                <a:spcPts val="75"/>
              </a:spcBef>
              <a:spcAft>
                <a:spcPts val="225"/>
              </a:spcAft>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ypT4</a:t>
            </a:r>
            <a:r>
              <a:rPr lang="en-US" sz="900" baseline="30000" dirty="0">
                <a:solidFill>
                  <a:prstClr val="black"/>
                </a:solidFill>
                <a:latin typeface="Arial" panose="020B0604020202020204" pitchFamily="34" charset="0"/>
                <a:cs typeface="Arial" panose="020B0604020202020204" pitchFamily="34" charset="0"/>
              </a:rPr>
              <a:t>^</a:t>
            </a:r>
          </a:p>
          <a:p>
            <a:pPr>
              <a:spcBef>
                <a:spcPts val="75"/>
              </a:spcBef>
              <a:tabLst>
                <a:tab pos="1547813" algn="ctr"/>
                <a:tab pos="2232422" algn="ctr"/>
                <a:tab pos="2917031" algn="ctr"/>
              </a:tabLst>
            </a:pPr>
            <a:r>
              <a:rPr lang="en-US" sz="900" b="1" dirty="0" err="1">
                <a:solidFill>
                  <a:prstClr val="black"/>
                </a:solidFill>
                <a:latin typeface="Arial" panose="020B0604020202020204" pitchFamily="34" charset="0"/>
                <a:cs typeface="Arial" panose="020B0604020202020204" pitchFamily="34" charset="0"/>
              </a:rPr>
              <a:t>yPN</a:t>
            </a:r>
            <a:endParaRPr lang="en-US" sz="900" b="1"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ypN0</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ypN1</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ypN2</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ypN3</a:t>
            </a:r>
          </a:p>
          <a:p>
            <a:pPr>
              <a:spcBef>
                <a:spcPts val="75"/>
              </a:spcBef>
              <a:spcAft>
                <a:spcPts val="225"/>
              </a:spcAft>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ypNX</a:t>
            </a:r>
            <a:endParaRPr lang="en-US" sz="900" dirty="0">
              <a:solidFill>
                <a:prstClr val="black"/>
              </a:solidFill>
              <a:latin typeface="Arial" panose="020B0604020202020204" pitchFamily="34" charset="0"/>
              <a:cs typeface="Arial" panose="020B0604020202020204" pitchFamily="34" charset="0"/>
            </a:endParaRPr>
          </a:p>
          <a:p>
            <a:pPr>
              <a:spcBef>
                <a:spcPts val="75"/>
              </a:spcBef>
              <a:spcAft>
                <a:spcPts val="225"/>
              </a:spcAft>
              <a:tabLst>
                <a:tab pos="1547813" algn="ctr"/>
                <a:tab pos="2232422" algn="ctr"/>
                <a:tab pos="2917031" algn="ctr"/>
              </a:tabLst>
            </a:pPr>
            <a:endParaRPr lang="en-US" sz="400"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b="1" dirty="0" err="1">
                <a:solidFill>
                  <a:prstClr val="black"/>
                </a:solidFill>
                <a:latin typeface="Arial" panose="020B0604020202020204" pitchFamily="34" charset="0"/>
                <a:cs typeface="Arial" panose="020B0604020202020204" pitchFamily="34" charset="0"/>
              </a:rPr>
              <a:t>Maladie</a:t>
            </a:r>
            <a:r>
              <a:rPr lang="en-US" sz="900" b="1" dirty="0">
                <a:solidFill>
                  <a:prstClr val="black"/>
                </a:solidFill>
                <a:latin typeface="Arial" panose="020B0604020202020204" pitchFamily="34" charset="0"/>
                <a:cs typeface="Arial" panose="020B0604020202020204" pitchFamily="34" charset="0"/>
              </a:rPr>
              <a:t> </a:t>
            </a:r>
            <a:r>
              <a:rPr lang="en-US" sz="900" b="1" dirty="0" err="1">
                <a:solidFill>
                  <a:prstClr val="black"/>
                </a:solidFill>
                <a:latin typeface="Arial" panose="020B0604020202020204" pitchFamily="34" charset="0"/>
                <a:cs typeface="Arial" panose="020B0604020202020204" pitchFamily="34" charset="0"/>
              </a:rPr>
              <a:t>résiduelle</a:t>
            </a:r>
            <a:r>
              <a:rPr lang="en-US" sz="900" b="1" dirty="0">
                <a:solidFill>
                  <a:prstClr val="black"/>
                </a:solidFill>
                <a:latin typeface="Arial" panose="020B0604020202020204" pitchFamily="34" charset="0"/>
                <a:cs typeface="Arial" panose="020B0604020202020204" pitchFamily="34" charset="0"/>
              </a:rPr>
              <a:t> ≤1 cm et ypT0</a:t>
            </a:r>
          </a:p>
          <a:p>
            <a:pPr>
              <a:spcBef>
                <a:spcPts val="75"/>
              </a:spcBef>
              <a:spcAft>
                <a:spcPts val="450"/>
              </a:spcAft>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ypT1a, ypT1b or ypT1mic and ypN0</a:t>
            </a:r>
          </a:p>
          <a:p>
            <a:pPr>
              <a:spcBef>
                <a:spcPts val="75"/>
              </a:spcBef>
              <a:tabLst>
                <a:tab pos="1547813" algn="ctr"/>
                <a:tab pos="2232422" algn="ctr"/>
                <a:tab pos="2917031" algn="ctr"/>
              </a:tabLst>
            </a:pPr>
            <a:r>
              <a:rPr lang="en-US" sz="900" b="1" dirty="0" err="1">
                <a:solidFill>
                  <a:prstClr val="black"/>
                </a:solidFill>
                <a:latin typeface="Arial" panose="020B0604020202020204" pitchFamily="34" charset="0"/>
                <a:cs typeface="Arial" panose="020B0604020202020204" pitchFamily="34" charset="0"/>
              </a:rPr>
              <a:t>Analyse</a:t>
            </a:r>
            <a:r>
              <a:rPr lang="en-US" sz="900" b="1" dirty="0">
                <a:solidFill>
                  <a:prstClr val="black"/>
                </a:solidFill>
                <a:latin typeface="Arial" panose="020B0604020202020204" pitchFamily="34" charset="0"/>
                <a:cs typeface="Arial" panose="020B0604020202020204" pitchFamily="34" charset="0"/>
              </a:rPr>
              <a:t> </a:t>
            </a:r>
            <a:r>
              <a:rPr lang="en-US" sz="900" b="1" dirty="0" err="1">
                <a:solidFill>
                  <a:prstClr val="black"/>
                </a:solidFill>
                <a:latin typeface="Arial" panose="020B0604020202020204" pitchFamily="34" charset="0"/>
                <a:cs typeface="Arial" panose="020B0604020202020204" pitchFamily="34" charset="0"/>
              </a:rPr>
              <a:t>centralisée</a:t>
            </a:r>
            <a:r>
              <a:rPr lang="en-US" sz="900" b="1" dirty="0">
                <a:solidFill>
                  <a:prstClr val="black"/>
                </a:solidFill>
                <a:latin typeface="Arial" panose="020B0604020202020204" pitchFamily="34" charset="0"/>
                <a:cs typeface="Arial" panose="020B0604020202020204" pitchFamily="34" charset="0"/>
              </a:rPr>
              <a:t> HER2 </a:t>
            </a:r>
            <a:r>
              <a:rPr lang="en-US" sz="900" b="1" dirty="0" err="1">
                <a:solidFill>
                  <a:prstClr val="black"/>
                </a:solidFill>
                <a:latin typeface="Arial" panose="020B0604020202020204" pitchFamily="34" charset="0"/>
                <a:cs typeface="Arial" panose="020B0604020202020204" pitchFamily="34" charset="0"/>
              </a:rPr>
              <a:t>en</a:t>
            </a:r>
            <a:r>
              <a:rPr lang="en-US" sz="900" b="1" dirty="0">
                <a:solidFill>
                  <a:prstClr val="black"/>
                </a:solidFill>
                <a:latin typeface="Arial" panose="020B0604020202020204" pitchFamily="34" charset="0"/>
                <a:cs typeface="Arial" panose="020B0604020202020204" pitchFamily="34" charset="0"/>
              </a:rPr>
              <a:t> IHC</a:t>
            </a:r>
            <a:r>
              <a:rPr lang="en-US" sz="900" b="1" baseline="30000" dirty="0">
                <a:solidFill>
                  <a:prstClr val="black"/>
                </a:solidFill>
                <a:latin typeface="Arial" panose="020B0604020202020204" pitchFamily="34" charset="0"/>
                <a:cs typeface="Arial" panose="020B0604020202020204" pitchFamily="34" charset="0"/>
              </a:rPr>
              <a:t>*</a:t>
            </a:r>
            <a:endParaRPr lang="en-US" sz="900" b="1" dirty="0">
              <a:solidFill>
                <a:prstClr val="black"/>
              </a:solidFill>
              <a:latin typeface="Arial" panose="020B0604020202020204" pitchFamily="34" charset="0"/>
              <a:cs typeface="Arial" panose="020B0604020202020204" pitchFamily="34" charset="0"/>
            </a:endParaRP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0/1+</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2+</a:t>
            </a:r>
          </a:p>
          <a:p>
            <a:pPr>
              <a:spcBef>
                <a:spcPts val="75"/>
              </a:spcBef>
              <a:tabLst>
                <a:tab pos="1547813" algn="ctr"/>
                <a:tab pos="2232422" algn="ctr"/>
                <a:tab pos="2917031" algn="ctr"/>
              </a:tabLst>
            </a:pPr>
            <a:r>
              <a:rPr lang="en-US" sz="900" dirty="0">
                <a:solidFill>
                  <a:prstClr val="black"/>
                </a:solidFill>
                <a:latin typeface="Arial" panose="020B0604020202020204" pitchFamily="34" charset="0"/>
                <a:cs typeface="Arial" panose="020B0604020202020204" pitchFamily="34" charset="0"/>
              </a:rPr>
              <a:t>   3+</a:t>
            </a:r>
          </a:p>
        </p:txBody>
      </p:sp>
      <p:sp>
        <p:nvSpPr>
          <p:cNvPr id="125" name="TextBox 124"/>
          <p:cNvSpPr txBox="1"/>
          <p:nvPr/>
        </p:nvSpPr>
        <p:spPr>
          <a:xfrm>
            <a:off x="2950249" y="1465377"/>
            <a:ext cx="634442" cy="3195747"/>
          </a:xfrm>
          <a:prstGeom prst="rect">
            <a:avLst/>
          </a:prstGeom>
          <a:noFill/>
        </p:spPr>
        <p:txBody>
          <a:bodyPr wrap="square" rtlCol="0">
            <a:spAutoFit/>
          </a:bodyPr>
          <a:lstStyle/>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1486</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637</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359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359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108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23</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679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433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189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67</a:t>
            </a:r>
          </a:p>
          <a:p>
            <a:pPr algn="ctr">
              <a:spcBef>
                <a:spcPts val="75"/>
              </a:spcBef>
              <a:spcAft>
                <a:spcPts val="225"/>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118</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spcAft>
                <a:spcPts val="450"/>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331</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25</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326</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1132</a:t>
            </a:r>
          </a:p>
        </p:txBody>
      </p:sp>
      <p:sp>
        <p:nvSpPr>
          <p:cNvPr id="129" name="TextBox 128"/>
          <p:cNvSpPr txBox="1"/>
          <p:nvPr/>
        </p:nvSpPr>
        <p:spPr>
          <a:xfrm>
            <a:off x="3902605" y="1465377"/>
            <a:ext cx="634442" cy="3195747"/>
          </a:xfrm>
          <a:prstGeom prst="rect">
            <a:avLst/>
          </a:prstGeom>
          <a:noFill/>
        </p:spPr>
        <p:txBody>
          <a:bodyPr wrap="square" rtlCol="0">
            <a:spAutoFit/>
          </a:bodyPr>
          <a:lstStyle/>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77.0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83.6</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75.9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74.3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61.1</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30.0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83.9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75.8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58.2</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40.6</a:t>
            </a:r>
          </a:p>
          <a:p>
            <a:pPr algn="ctr">
              <a:spcBef>
                <a:spcPts val="75"/>
              </a:spcBef>
              <a:spcAft>
                <a:spcPts val="225"/>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88.7</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spcAft>
                <a:spcPts val="450"/>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85.3</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83.9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80.9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75.7</a:t>
            </a:r>
          </a:p>
        </p:txBody>
      </p:sp>
      <p:sp>
        <p:nvSpPr>
          <p:cNvPr id="131" name="TextBox 130"/>
          <p:cNvSpPr txBox="1"/>
          <p:nvPr/>
        </p:nvSpPr>
        <p:spPr>
          <a:xfrm>
            <a:off x="4960125" y="1465377"/>
            <a:ext cx="634442" cy="3195747"/>
          </a:xfrm>
          <a:prstGeom prst="rect">
            <a:avLst/>
          </a:prstGeom>
          <a:noFill/>
        </p:spPr>
        <p:txBody>
          <a:bodyPr wrap="square" rtlCol="0">
            <a:spAutoFit/>
          </a:bodyPr>
          <a:lstStyle/>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88.3</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88.3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91.9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88.3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79.8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70.0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91.9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88.9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81.1</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52.0</a:t>
            </a:r>
          </a:p>
          <a:p>
            <a:pPr algn="ctr">
              <a:spcBef>
                <a:spcPts val="75"/>
              </a:spcBef>
              <a:spcAft>
                <a:spcPts val="225"/>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98.1</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spcAft>
                <a:spcPts val="450"/>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90.0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100.0</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84.7</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89.0</a:t>
            </a:r>
          </a:p>
        </p:txBody>
      </p:sp>
      <p:sp>
        <p:nvSpPr>
          <p:cNvPr id="133" name="TextBox 132"/>
          <p:cNvSpPr txBox="1"/>
          <p:nvPr/>
        </p:nvSpPr>
        <p:spPr>
          <a:xfrm>
            <a:off x="5739861" y="1465377"/>
            <a:ext cx="634442" cy="3195747"/>
          </a:xfrm>
          <a:prstGeom prst="rect">
            <a:avLst/>
          </a:prstGeom>
          <a:noFill/>
        </p:spPr>
        <p:txBody>
          <a:bodyPr wrap="square" rtlCol="0">
            <a:spAutoFit/>
          </a:bodyPr>
          <a:lstStyle/>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0.50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0.66</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0.34</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0.50</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0.40</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0.29</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0.46</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0.49</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0.71</a:t>
            </a:r>
          </a:p>
          <a:p>
            <a:pPr algn="ctr">
              <a:spcBef>
                <a:spcPts val="75"/>
              </a:spcBef>
              <a:spcAft>
                <a:spcPts val="225"/>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0.17</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spcAft>
                <a:spcPts val="450"/>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0.60</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&lt;0.01</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0.83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0.43</a:t>
            </a:r>
          </a:p>
        </p:txBody>
      </p:sp>
      <p:sp>
        <p:nvSpPr>
          <p:cNvPr id="135" name="TextBox 134"/>
          <p:cNvSpPr txBox="1"/>
          <p:nvPr/>
        </p:nvSpPr>
        <p:spPr>
          <a:xfrm>
            <a:off x="6499963" y="1465377"/>
            <a:ext cx="815237" cy="3195747"/>
          </a:xfrm>
          <a:prstGeom prst="rect">
            <a:avLst/>
          </a:prstGeom>
          <a:noFill/>
        </p:spPr>
        <p:txBody>
          <a:bodyPr wrap="square" rtlCol="0">
            <a:spAutoFit/>
          </a:bodyPr>
          <a:lstStyle/>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(0.39–0.64)</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(0.44–1.00)</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(0.19–0.62)</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(0.31–0.82)</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(0.18–0.88)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(0.07–1.17)</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(0.30–0.73)</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(0.31–0.78)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(0.24–0.77)</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(0.35–1.42)</a:t>
            </a:r>
          </a:p>
          <a:p>
            <a:pPr algn="ctr">
              <a:spcBef>
                <a:spcPts val="75"/>
              </a:spcBef>
              <a:spcAft>
                <a:spcPts val="225"/>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(0.02–1.38)</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spcAft>
                <a:spcPts val="450"/>
              </a:spcAft>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(0.33–1.12)</a:t>
            </a:r>
          </a:p>
          <a:p>
            <a:pPr algn="ctr">
              <a:spcBef>
                <a:spcPts val="75"/>
              </a:spcBef>
              <a:tabLst>
                <a:tab pos="1547813" algn="ctr"/>
                <a:tab pos="2232422" algn="ctr"/>
                <a:tab pos="2917031" algn="ctr"/>
              </a:tabLst>
            </a:pPr>
            <a:endParaRPr lang="en-US" sz="900">
              <a:solidFill>
                <a:prstClr val="black"/>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(0.00–NE)</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(0.50–1.38)</a:t>
            </a:r>
          </a:p>
          <a:p>
            <a:pPr algn="ctr">
              <a:spcBef>
                <a:spcPts val="75"/>
              </a:spcBef>
              <a:tabLst>
                <a:tab pos="1547813" algn="ctr"/>
                <a:tab pos="2232422" algn="ctr"/>
                <a:tab pos="2917031" algn="ctr"/>
              </a:tabLst>
            </a:pPr>
            <a:r>
              <a:rPr lang="en-US" sz="900">
                <a:solidFill>
                  <a:prstClr val="black"/>
                </a:solidFill>
                <a:latin typeface="Arial" panose="020B0604020202020204" pitchFamily="34" charset="0"/>
                <a:cs typeface="Arial" panose="020B0604020202020204" pitchFamily="34" charset="0"/>
              </a:rPr>
              <a:t>(0.32–0.58)</a:t>
            </a:r>
          </a:p>
        </p:txBody>
      </p:sp>
      <p:sp>
        <p:nvSpPr>
          <p:cNvPr id="2" name="TextBox 1"/>
          <p:cNvSpPr txBox="1"/>
          <p:nvPr/>
        </p:nvSpPr>
        <p:spPr>
          <a:xfrm>
            <a:off x="281453" y="4631051"/>
            <a:ext cx="5655715" cy="215444"/>
          </a:xfrm>
          <a:prstGeom prst="rect">
            <a:avLst/>
          </a:prstGeom>
          <a:noFill/>
        </p:spPr>
        <p:txBody>
          <a:bodyPr wrap="none" rtlCol="0">
            <a:spAutoFit/>
          </a:bodyPr>
          <a:lstStyle/>
          <a:p>
            <a:r>
              <a:rPr lang="en-US" sz="800" i="1" baseline="30000" dirty="0">
                <a:solidFill>
                  <a:prstClr val="black"/>
                </a:solidFill>
                <a:latin typeface="Arial" panose="020B0604020202020204" pitchFamily="34" charset="0"/>
                <a:cs typeface="Arial" panose="020B0604020202020204" pitchFamily="34" charset="0"/>
              </a:rPr>
              <a:t>^</a:t>
            </a:r>
            <a:r>
              <a:rPr lang="en-US" sz="800" i="1" dirty="0">
                <a:solidFill>
                  <a:prstClr val="black"/>
                </a:solidFill>
                <a:latin typeface="Arial" panose="020B0604020202020204" pitchFamily="34" charset="0"/>
                <a:cs typeface="Arial" panose="020B0604020202020204" pitchFamily="34" charset="0"/>
              </a:rPr>
              <a:t>Pour </a:t>
            </a:r>
            <a:r>
              <a:rPr lang="en-US" sz="800" i="1" dirty="0" err="1">
                <a:solidFill>
                  <a:prstClr val="black"/>
                </a:solidFill>
                <a:latin typeface="Arial" panose="020B0604020202020204" pitchFamily="34" charset="0"/>
                <a:cs typeface="Arial" panose="020B0604020202020204" pitchFamily="34" charset="0"/>
              </a:rPr>
              <a:t>toutes</a:t>
            </a:r>
            <a:r>
              <a:rPr lang="en-US" sz="800" i="1" dirty="0">
                <a:solidFill>
                  <a:prstClr val="black"/>
                </a:solidFill>
                <a:latin typeface="Arial" panose="020B0604020202020204" pitchFamily="34" charset="0"/>
                <a:cs typeface="Arial" panose="020B0604020202020204" pitchFamily="34" charset="0"/>
              </a:rPr>
              <a:t> les patients ypT4 and 1 </a:t>
            </a:r>
            <a:r>
              <a:rPr lang="en-US" sz="800" i="1" dirty="0" err="1">
                <a:solidFill>
                  <a:prstClr val="black"/>
                </a:solidFill>
                <a:latin typeface="Arial" panose="020B0604020202020204" pitchFamily="34" charset="0"/>
                <a:cs typeface="Arial" panose="020B0604020202020204" pitchFamily="34" charset="0"/>
              </a:rPr>
              <a:t>patiente</a:t>
            </a:r>
            <a:r>
              <a:rPr lang="en-US" sz="800" i="1" dirty="0">
                <a:solidFill>
                  <a:prstClr val="black"/>
                </a:solidFill>
                <a:latin typeface="Arial" panose="020B0604020202020204" pitchFamily="34" charset="0"/>
                <a:cs typeface="Arial" panose="020B0604020202020204" pitchFamily="34" charset="0"/>
              </a:rPr>
              <a:t> avec </a:t>
            </a:r>
            <a:r>
              <a:rPr lang="en-US" sz="800" i="1" dirty="0" err="1">
                <a:solidFill>
                  <a:prstClr val="black"/>
                </a:solidFill>
                <a:latin typeface="Arial" panose="020B0604020202020204" pitchFamily="34" charset="0"/>
                <a:cs typeface="Arial" panose="020B0604020202020204" pitchFamily="34" charset="0"/>
              </a:rPr>
              <a:t>ypTX</a:t>
            </a:r>
            <a:r>
              <a:rPr lang="en-US" sz="800" i="1" dirty="0">
                <a:solidFill>
                  <a:prstClr val="black"/>
                </a:solidFill>
                <a:latin typeface="Arial" panose="020B0604020202020204" pitchFamily="34" charset="0"/>
                <a:cs typeface="Arial" panose="020B0604020202020204" pitchFamily="34" charset="0"/>
              </a:rPr>
              <a:t>; </a:t>
            </a:r>
            <a:r>
              <a:rPr lang="en-US" sz="800" i="1" baseline="30000" dirty="0">
                <a:solidFill>
                  <a:prstClr val="black"/>
                </a:solidFill>
                <a:latin typeface="Arial" panose="020B0604020202020204" pitchFamily="34" charset="0"/>
                <a:cs typeface="Arial" panose="020B0604020202020204" pitchFamily="34" charset="0"/>
              </a:rPr>
              <a:t>*</a:t>
            </a:r>
            <a:r>
              <a:rPr lang="en-US" sz="800" i="1" dirty="0">
                <a:solidFill>
                  <a:prstClr val="black"/>
                </a:solidFill>
                <a:latin typeface="Arial" panose="020B0604020202020204" pitchFamily="34" charset="0"/>
                <a:cs typeface="Arial" panose="020B0604020202020204" pitchFamily="34" charset="0"/>
              </a:rPr>
              <a:t>Trois </a:t>
            </a:r>
            <a:r>
              <a:rPr lang="en-US" sz="800" i="1" dirty="0" err="1">
                <a:solidFill>
                  <a:prstClr val="black"/>
                </a:solidFill>
                <a:latin typeface="Arial" panose="020B0604020202020204" pitchFamily="34" charset="0"/>
                <a:cs typeface="Arial" panose="020B0604020202020204" pitchFamily="34" charset="0"/>
              </a:rPr>
              <a:t>patientes</a:t>
            </a:r>
            <a:r>
              <a:rPr lang="en-US" sz="800" i="1" dirty="0">
                <a:solidFill>
                  <a:prstClr val="black"/>
                </a:solidFill>
                <a:latin typeface="Arial" panose="020B0604020202020204" pitchFamily="34" charset="0"/>
                <a:cs typeface="Arial" panose="020B0604020202020204" pitchFamily="34" charset="0"/>
              </a:rPr>
              <a:t> </a:t>
            </a:r>
            <a:r>
              <a:rPr lang="en-US" sz="800" i="1" dirty="0" err="1">
                <a:solidFill>
                  <a:prstClr val="black"/>
                </a:solidFill>
                <a:latin typeface="Arial" panose="020B0604020202020204" pitchFamily="34" charset="0"/>
                <a:cs typeface="Arial" panose="020B0604020202020204" pitchFamily="34" charset="0"/>
              </a:rPr>
              <a:t>avaient</a:t>
            </a:r>
            <a:r>
              <a:rPr lang="en-US" sz="800" i="1" dirty="0">
                <a:solidFill>
                  <a:prstClr val="black"/>
                </a:solidFill>
                <a:latin typeface="Arial" panose="020B0604020202020204" pitchFamily="34" charset="0"/>
                <a:cs typeface="Arial" panose="020B0604020202020204" pitchFamily="34" charset="0"/>
              </a:rPr>
              <a:t> un </a:t>
            </a:r>
            <a:r>
              <a:rPr lang="en-US" sz="800" i="1" dirty="0" err="1">
                <a:solidFill>
                  <a:prstClr val="black"/>
                </a:solidFill>
                <a:latin typeface="Arial" panose="020B0604020202020204" pitchFamily="34" charset="0"/>
                <a:cs typeface="Arial" panose="020B0604020202020204" pitchFamily="34" charset="0"/>
              </a:rPr>
              <a:t>statut</a:t>
            </a:r>
            <a:r>
              <a:rPr lang="en-US" sz="800" i="1" dirty="0">
                <a:solidFill>
                  <a:prstClr val="black"/>
                </a:solidFill>
                <a:latin typeface="Arial" panose="020B0604020202020204" pitchFamily="34" charset="0"/>
                <a:cs typeface="Arial" panose="020B0604020202020204" pitchFamily="34" charset="0"/>
              </a:rPr>
              <a:t> HER2 inconnu </a:t>
            </a:r>
            <a:r>
              <a:rPr lang="en-US" sz="800" i="1" dirty="0" err="1">
                <a:solidFill>
                  <a:prstClr val="black"/>
                </a:solidFill>
                <a:latin typeface="Arial" panose="020B0604020202020204" pitchFamily="34" charset="0"/>
                <a:cs typeface="Arial" panose="020B0604020202020204" pitchFamily="34" charset="0"/>
              </a:rPr>
              <a:t>en</a:t>
            </a:r>
            <a:r>
              <a:rPr lang="en-US" sz="800" i="1" dirty="0">
                <a:solidFill>
                  <a:prstClr val="black"/>
                </a:solidFill>
                <a:latin typeface="Arial" panose="020B0604020202020204" pitchFamily="34" charset="0"/>
                <a:cs typeface="Arial" panose="020B0604020202020204" pitchFamily="34" charset="0"/>
              </a:rPr>
              <a:t> IHC status.</a:t>
            </a:r>
          </a:p>
        </p:txBody>
      </p:sp>
      <p:cxnSp>
        <p:nvCxnSpPr>
          <p:cNvPr id="128" name="Straight Connector 127"/>
          <p:cNvCxnSpPr/>
          <p:nvPr/>
        </p:nvCxnSpPr>
        <p:spPr>
          <a:xfrm>
            <a:off x="361394" y="4636487"/>
            <a:ext cx="8463331" cy="0"/>
          </a:xfrm>
          <a:prstGeom prst="line">
            <a:avLst/>
          </a:prstGeom>
          <a:ln w="9525" cmpd="sng">
            <a:solidFill>
              <a:schemeClr val="bg2"/>
            </a:solidFill>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p:cNvCxnSpPr/>
          <p:nvPr/>
        </p:nvCxnSpPr>
        <p:spPr>
          <a:xfrm>
            <a:off x="7878030" y="1467933"/>
            <a:ext cx="0" cy="3167880"/>
          </a:xfrm>
          <a:prstGeom prst="line">
            <a:avLst/>
          </a:prstGeom>
          <a:ln w="9525" cmpd="sng">
            <a:solidFill>
              <a:schemeClr val="bg2"/>
            </a:solidFill>
            <a:prstDash val="dash"/>
          </a:ln>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a:off x="8162670" y="1467933"/>
            <a:ext cx="0" cy="3163118"/>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50" name="TextBox 149"/>
          <p:cNvSpPr txBox="1"/>
          <p:nvPr/>
        </p:nvSpPr>
        <p:spPr>
          <a:xfrm>
            <a:off x="7429745" y="4700738"/>
            <a:ext cx="150682" cy="92333"/>
          </a:xfrm>
          <a:prstGeom prst="rect">
            <a:avLst/>
          </a:prstGeom>
          <a:noFill/>
          <a:ln>
            <a:noFill/>
          </a:ln>
        </p:spPr>
        <p:txBody>
          <a:bodyPr wrap="none" lIns="0" tIns="0" rIns="0" bIns="0" rtlCol="0">
            <a:spAutoFit/>
          </a:bodyPr>
          <a:lstStyle/>
          <a:p>
            <a:r>
              <a:rPr lang="en-US" sz="600">
                <a:solidFill>
                  <a:srgbClr val="595959"/>
                </a:solidFill>
                <a:latin typeface="Arial" panose="020B0604020202020204" pitchFamily="34" charset="0"/>
                <a:cs typeface="Arial" panose="020B0604020202020204" pitchFamily="34" charset="0"/>
              </a:rPr>
              <a:t>0.20</a:t>
            </a:r>
          </a:p>
        </p:txBody>
      </p:sp>
      <p:cxnSp>
        <p:nvCxnSpPr>
          <p:cNvPr id="152" name="Straight Connector 151"/>
          <p:cNvCxnSpPr/>
          <p:nvPr/>
        </p:nvCxnSpPr>
        <p:spPr>
          <a:xfrm>
            <a:off x="7503319" y="4637377"/>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53" name="TextBox 152"/>
          <p:cNvSpPr txBox="1"/>
          <p:nvPr/>
        </p:nvSpPr>
        <p:spPr>
          <a:xfrm>
            <a:off x="7803601" y="4700738"/>
            <a:ext cx="150682" cy="92333"/>
          </a:xfrm>
          <a:prstGeom prst="rect">
            <a:avLst/>
          </a:prstGeom>
          <a:noFill/>
          <a:ln>
            <a:noFill/>
          </a:ln>
        </p:spPr>
        <p:txBody>
          <a:bodyPr wrap="none" lIns="0" tIns="0" rIns="0" bIns="0" rtlCol="0">
            <a:spAutoFit/>
          </a:bodyPr>
          <a:lstStyle/>
          <a:p>
            <a:r>
              <a:rPr lang="en-US" sz="600">
                <a:solidFill>
                  <a:srgbClr val="595959"/>
                </a:solidFill>
                <a:latin typeface="Arial" panose="020B0604020202020204" pitchFamily="34" charset="0"/>
                <a:cs typeface="Arial" panose="020B0604020202020204" pitchFamily="34" charset="0"/>
              </a:rPr>
              <a:t>0.50</a:t>
            </a:r>
          </a:p>
        </p:txBody>
      </p:sp>
      <p:cxnSp>
        <p:nvCxnSpPr>
          <p:cNvPr id="155" name="Straight Connector 154"/>
          <p:cNvCxnSpPr/>
          <p:nvPr/>
        </p:nvCxnSpPr>
        <p:spPr>
          <a:xfrm>
            <a:off x="7877175" y="4637377"/>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56" name="TextBox 155"/>
          <p:cNvSpPr txBox="1"/>
          <p:nvPr/>
        </p:nvSpPr>
        <p:spPr>
          <a:xfrm>
            <a:off x="8089351" y="4700738"/>
            <a:ext cx="150682" cy="92333"/>
          </a:xfrm>
          <a:prstGeom prst="rect">
            <a:avLst/>
          </a:prstGeom>
          <a:noFill/>
          <a:ln>
            <a:noFill/>
          </a:ln>
        </p:spPr>
        <p:txBody>
          <a:bodyPr wrap="none" lIns="0" tIns="0" rIns="0" bIns="0" rtlCol="0">
            <a:spAutoFit/>
          </a:bodyPr>
          <a:lstStyle/>
          <a:p>
            <a:r>
              <a:rPr lang="en-US" sz="600">
                <a:solidFill>
                  <a:srgbClr val="595959"/>
                </a:solidFill>
                <a:latin typeface="Arial" panose="020B0604020202020204" pitchFamily="34" charset="0"/>
                <a:cs typeface="Arial" panose="020B0604020202020204" pitchFamily="34" charset="0"/>
              </a:rPr>
              <a:t>1.00</a:t>
            </a:r>
          </a:p>
        </p:txBody>
      </p:sp>
      <p:cxnSp>
        <p:nvCxnSpPr>
          <p:cNvPr id="157" name="Straight Connector 156"/>
          <p:cNvCxnSpPr/>
          <p:nvPr/>
        </p:nvCxnSpPr>
        <p:spPr>
          <a:xfrm>
            <a:off x="8162925" y="4637377"/>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58" name="TextBox 157"/>
          <p:cNvSpPr txBox="1"/>
          <p:nvPr/>
        </p:nvSpPr>
        <p:spPr>
          <a:xfrm>
            <a:off x="8377483" y="4700738"/>
            <a:ext cx="150682" cy="92333"/>
          </a:xfrm>
          <a:prstGeom prst="rect">
            <a:avLst/>
          </a:prstGeom>
          <a:noFill/>
          <a:ln>
            <a:noFill/>
          </a:ln>
        </p:spPr>
        <p:txBody>
          <a:bodyPr wrap="none" lIns="0" tIns="0" rIns="0" bIns="0" rtlCol="0">
            <a:spAutoFit/>
          </a:bodyPr>
          <a:lstStyle/>
          <a:p>
            <a:r>
              <a:rPr lang="en-US" sz="600">
                <a:solidFill>
                  <a:srgbClr val="595959"/>
                </a:solidFill>
                <a:latin typeface="Arial" panose="020B0604020202020204" pitchFamily="34" charset="0"/>
                <a:cs typeface="Arial" panose="020B0604020202020204" pitchFamily="34" charset="0"/>
              </a:rPr>
              <a:t>2.00</a:t>
            </a:r>
          </a:p>
        </p:txBody>
      </p:sp>
      <p:cxnSp>
        <p:nvCxnSpPr>
          <p:cNvPr id="159" name="Straight Connector 158"/>
          <p:cNvCxnSpPr/>
          <p:nvPr/>
        </p:nvCxnSpPr>
        <p:spPr>
          <a:xfrm>
            <a:off x="8451056" y="4637377"/>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8756101" y="4700738"/>
            <a:ext cx="150682" cy="92333"/>
          </a:xfrm>
          <a:prstGeom prst="rect">
            <a:avLst/>
          </a:prstGeom>
          <a:noFill/>
          <a:ln>
            <a:noFill/>
          </a:ln>
        </p:spPr>
        <p:txBody>
          <a:bodyPr wrap="none" lIns="0" tIns="0" rIns="0" bIns="0" rtlCol="0">
            <a:spAutoFit/>
          </a:bodyPr>
          <a:lstStyle/>
          <a:p>
            <a:r>
              <a:rPr lang="en-US" sz="600">
                <a:solidFill>
                  <a:srgbClr val="595959"/>
                </a:solidFill>
                <a:latin typeface="Arial" panose="020B0604020202020204" pitchFamily="34" charset="0"/>
                <a:cs typeface="Arial" panose="020B0604020202020204" pitchFamily="34" charset="0"/>
              </a:rPr>
              <a:t>5.00</a:t>
            </a:r>
          </a:p>
        </p:txBody>
      </p:sp>
      <p:cxnSp>
        <p:nvCxnSpPr>
          <p:cNvPr id="161" name="Straight Connector 160"/>
          <p:cNvCxnSpPr/>
          <p:nvPr/>
        </p:nvCxnSpPr>
        <p:spPr>
          <a:xfrm>
            <a:off x="8826575" y="4637377"/>
            <a:ext cx="0" cy="59531"/>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p:cNvCxnSpPr/>
          <p:nvPr/>
        </p:nvCxnSpPr>
        <p:spPr>
          <a:xfrm>
            <a:off x="8617744"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a:off x="8734425"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8120063"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8067675"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8015288"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950994"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7786688"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672388" y="4637377"/>
            <a:ext cx="0" cy="35719"/>
          </a:xfrm>
          <a:prstGeom prst="line">
            <a:avLst/>
          </a:prstGeom>
          <a:ln w="9525" cmpd="sng">
            <a:solidFill>
              <a:schemeClr val="bg2"/>
            </a:solidFill>
          </a:ln>
        </p:spPr>
        <p:style>
          <a:lnRef idx="2">
            <a:schemeClr val="accent1"/>
          </a:lnRef>
          <a:fillRef idx="0">
            <a:schemeClr val="accent1"/>
          </a:fillRef>
          <a:effectRef idx="1">
            <a:schemeClr val="accent1"/>
          </a:effectRef>
          <a:fontRef idx="minor">
            <a:schemeClr val="tx1"/>
          </a:fontRef>
        </p:style>
      </p:cxnSp>
      <p:grpSp>
        <p:nvGrpSpPr>
          <p:cNvPr id="15" name="Groupe 14"/>
          <p:cNvGrpSpPr/>
          <p:nvPr/>
        </p:nvGrpSpPr>
        <p:grpSpPr>
          <a:xfrm>
            <a:off x="7767182" y="1568370"/>
            <a:ext cx="213652" cy="64295"/>
            <a:chOff x="7767182" y="1525082"/>
            <a:chExt cx="213652" cy="64295"/>
          </a:xfrm>
          <a:solidFill>
            <a:schemeClr val="accent2"/>
          </a:solidFill>
        </p:grpSpPr>
        <p:cxnSp>
          <p:nvCxnSpPr>
            <p:cNvPr id="171" name="Straight Connector 170"/>
            <p:cNvCxnSpPr/>
            <p:nvPr/>
          </p:nvCxnSpPr>
          <p:spPr>
            <a:xfrm>
              <a:off x="7767182" y="1535013"/>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2" name="Straight Connector 171"/>
            <p:cNvCxnSpPr/>
            <p:nvPr/>
          </p:nvCxnSpPr>
          <p:spPr>
            <a:xfrm>
              <a:off x="7980834" y="1535013"/>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p:nvPr/>
          </p:nvCxnSpPr>
          <p:spPr>
            <a:xfrm flipH="1">
              <a:off x="7770019" y="1557229"/>
              <a:ext cx="204788"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7843837" y="1525082"/>
              <a:ext cx="64295" cy="64295"/>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6" name="Groupe 15"/>
          <p:cNvGrpSpPr/>
          <p:nvPr/>
        </p:nvGrpSpPr>
        <p:grpSpPr>
          <a:xfrm>
            <a:off x="7818539" y="1858711"/>
            <a:ext cx="345651" cy="45245"/>
            <a:chOff x="7818539" y="1858711"/>
            <a:chExt cx="345651" cy="45245"/>
          </a:xfrm>
        </p:grpSpPr>
        <p:cxnSp>
          <p:nvCxnSpPr>
            <p:cNvPr id="175" name="Straight Connector 174"/>
            <p:cNvCxnSpPr/>
            <p:nvPr/>
          </p:nvCxnSpPr>
          <p:spPr>
            <a:xfrm>
              <a:off x="7818539" y="1859117"/>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6" name="Straight Connector 175"/>
            <p:cNvCxnSpPr/>
            <p:nvPr/>
          </p:nvCxnSpPr>
          <p:spPr>
            <a:xfrm>
              <a:off x="8164190" y="1859117"/>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77" name="Straight Connector 176"/>
            <p:cNvCxnSpPr/>
            <p:nvPr/>
          </p:nvCxnSpPr>
          <p:spPr>
            <a:xfrm flipH="1">
              <a:off x="7820025" y="1881333"/>
              <a:ext cx="338138"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78" name="Rectangle 177"/>
            <p:cNvSpPr/>
            <p:nvPr/>
          </p:nvSpPr>
          <p:spPr>
            <a:xfrm>
              <a:off x="7970043" y="1858711"/>
              <a:ext cx="46985" cy="45245"/>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7" name="Groupe 16"/>
          <p:cNvGrpSpPr/>
          <p:nvPr/>
        </p:nvGrpSpPr>
        <p:grpSpPr>
          <a:xfrm>
            <a:off x="7496175" y="2007819"/>
            <a:ext cx="472753" cy="44433"/>
            <a:chOff x="7496175" y="2028845"/>
            <a:chExt cx="472753" cy="44433"/>
          </a:xfrm>
        </p:grpSpPr>
        <p:cxnSp>
          <p:nvCxnSpPr>
            <p:cNvPr id="180" name="Straight Connector 179"/>
            <p:cNvCxnSpPr/>
            <p:nvPr/>
          </p:nvCxnSpPr>
          <p:spPr>
            <a:xfrm>
              <a:off x="7968928" y="2028845"/>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flipH="1">
              <a:off x="7496175" y="2051061"/>
              <a:ext cx="466725" cy="0"/>
            </a:xfrm>
            <a:prstGeom prst="line">
              <a:avLst/>
            </a:prstGeom>
            <a:solidFill>
              <a:srgbClr val="000000"/>
            </a:solid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82" name="Rectangle 181"/>
            <p:cNvSpPr/>
            <p:nvPr/>
          </p:nvSpPr>
          <p:spPr>
            <a:xfrm>
              <a:off x="7703343" y="2033917"/>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8" name="Groupe 17"/>
          <p:cNvGrpSpPr/>
          <p:nvPr/>
        </p:nvGrpSpPr>
        <p:grpSpPr>
          <a:xfrm>
            <a:off x="7679076" y="2156115"/>
            <a:ext cx="404152" cy="44433"/>
            <a:chOff x="7679076" y="2193152"/>
            <a:chExt cx="404152" cy="44433"/>
          </a:xfrm>
        </p:grpSpPr>
        <p:cxnSp>
          <p:nvCxnSpPr>
            <p:cNvPr id="183" name="Straight Connector 182"/>
            <p:cNvCxnSpPr/>
            <p:nvPr/>
          </p:nvCxnSpPr>
          <p:spPr>
            <a:xfrm>
              <a:off x="7679076" y="2193152"/>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83228" y="2193152"/>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flipH="1">
              <a:off x="7679532" y="2215368"/>
              <a:ext cx="397669"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87" name="Rectangle 186"/>
            <p:cNvSpPr/>
            <p:nvPr/>
          </p:nvSpPr>
          <p:spPr>
            <a:xfrm>
              <a:off x="7858125" y="2198224"/>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9" name="Groupe 18"/>
          <p:cNvGrpSpPr/>
          <p:nvPr/>
        </p:nvGrpSpPr>
        <p:grpSpPr>
          <a:xfrm>
            <a:off x="7496175" y="2304411"/>
            <a:ext cx="615628" cy="44433"/>
            <a:chOff x="7496175" y="2318327"/>
            <a:chExt cx="615628" cy="44433"/>
          </a:xfrm>
        </p:grpSpPr>
        <p:cxnSp>
          <p:nvCxnSpPr>
            <p:cNvPr id="191" name="Straight Connector 190"/>
            <p:cNvCxnSpPr/>
            <p:nvPr/>
          </p:nvCxnSpPr>
          <p:spPr>
            <a:xfrm>
              <a:off x="8111803" y="2318327"/>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p:cNvCxnSpPr/>
            <p:nvPr/>
          </p:nvCxnSpPr>
          <p:spPr>
            <a:xfrm flipH="1">
              <a:off x="7496175" y="2340543"/>
              <a:ext cx="614363" cy="0"/>
            </a:xfrm>
            <a:prstGeom prst="line">
              <a:avLst/>
            </a:prstGeom>
            <a:solidFill>
              <a:srgbClr val="000000"/>
            </a:solid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93" name="Rectangle 192"/>
            <p:cNvSpPr/>
            <p:nvPr/>
          </p:nvSpPr>
          <p:spPr>
            <a:xfrm>
              <a:off x="7767637" y="2323399"/>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20" name="Groupe 19"/>
          <p:cNvGrpSpPr/>
          <p:nvPr/>
        </p:nvGrpSpPr>
        <p:grpSpPr>
          <a:xfrm>
            <a:off x="7496176" y="2452708"/>
            <a:ext cx="823826" cy="44433"/>
            <a:chOff x="7496176" y="2452708"/>
            <a:chExt cx="823826" cy="44433"/>
          </a:xfrm>
        </p:grpSpPr>
        <p:cxnSp>
          <p:nvCxnSpPr>
            <p:cNvPr id="194" name="Straight Connector 193"/>
            <p:cNvCxnSpPr/>
            <p:nvPr/>
          </p:nvCxnSpPr>
          <p:spPr>
            <a:xfrm>
              <a:off x="8320002" y="2452708"/>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p:cNvCxnSpPr/>
            <p:nvPr/>
          </p:nvCxnSpPr>
          <p:spPr>
            <a:xfrm flipH="1">
              <a:off x="7496176" y="2472293"/>
              <a:ext cx="821531" cy="0"/>
            </a:xfrm>
            <a:prstGeom prst="line">
              <a:avLst/>
            </a:prstGeom>
            <a:solidFill>
              <a:srgbClr val="000000"/>
            </a:solid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97" name="Rectangle 196"/>
            <p:cNvSpPr/>
            <p:nvPr/>
          </p:nvSpPr>
          <p:spPr>
            <a:xfrm>
              <a:off x="7605712" y="2456152"/>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4" name="Groupe 13"/>
          <p:cNvGrpSpPr/>
          <p:nvPr/>
        </p:nvGrpSpPr>
        <p:grpSpPr>
          <a:xfrm>
            <a:off x="7658100" y="2772716"/>
            <a:ext cx="378533" cy="45245"/>
            <a:chOff x="7658100" y="2732630"/>
            <a:chExt cx="378533" cy="45245"/>
          </a:xfrm>
        </p:grpSpPr>
        <p:cxnSp>
          <p:nvCxnSpPr>
            <p:cNvPr id="198" name="Straight Connector 197"/>
            <p:cNvCxnSpPr/>
            <p:nvPr/>
          </p:nvCxnSpPr>
          <p:spPr>
            <a:xfrm>
              <a:off x="7660026" y="2733036"/>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a:off x="8036633" y="2733036"/>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00" name="Straight Connector 199"/>
            <p:cNvCxnSpPr/>
            <p:nvPr/>
          </p:nvCxnSpPr>
          <p:spPr>
            <a:xfrm flipH="1">
              <a:off x="7658100" y="2755252"/>
              <a:ext cx="376238"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11" name="Rectangle 210"/>
            <p:cNvSpPr/>
            <p:nvPr/>
          </p:nvSpPr>
          <p:spPr>
            <a:xfrm>
              <a:off x="7815262" y="2732630"/>
              <a:ext cx="46985" cy="45245"/>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3" name="Groupe 12"/>
          <p:cNvGrpSpPr/>
          <p:nvPr/>
        </p:nvGrpSpPr>
        <p:grpSpPr>
          <a:xfrm>
            <a:off x="7676695" y="2923249"/>
            <a:ext cx="383751" cy="44433"/>
            <a:chOff x="7676695" y="2877921"/>
            <a:chExt cx="383751" cy="44433"/>
          </a:xfrm>
        </p:grpSpPr>
        <p:cxnSp>
          <p:nvCxnSpPr>
            <p:cNvPr id="212" name="Straight Connector 211"/>
            <p:cNvCxnSpPr/>
            <p:nvPr/>
          </p:nvCxnSpPr>
          <p:spPr>
            <a:xfrm>
              <a:off x="7676695" y="2877921"/>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p:nvPr/>
          </p:nvCxnSpPr>
          <p:spPr>
            <a:xfrm>
              <a:off x="8060446" y="2877921"/>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p:cNvCxnSpPr/>
            <p:nvPr/>
          </p:nvCxnSpPr>
          <p:spPr>
            <a:xfrm flipH="1">
              <a:off x="7677151" y="2900137"/>
              <a:ext cx="380999"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23" name="Rectangle 222"/>
            <p:cNvSpPr/>
            <p:nvPr/>
          </p:nvSpPr>
          <p:spPr>
            <a:xfrm>
              <a:off x="7848600" y="2882993"/>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2" name="Groupe 11"/>
          <p:cNvGrpSpPr/>
          <p:nvPr/>
        </p:nvGrpSpPr>
        <p:grpSpPr>
          <a:xfrm>
            <a:off x="7571920" y="3072969"/>
            <a:ext cx="488526" cy="44433"/>
            <a:chOff x="7571920" y="3035084"/>
            <a:chExt cx="488526" cy="44433"/>
          </a:xfrm>
        </p:grpSpPr>
        <p:cxnSp>
          <p:nvCxnSpPr>
            <p:cNvPr id="235" name="Straight Connector 234"/>
            <p:cNvCxnSpPr/>
            <p:nvPr/>
          </p:nvCxnSpPr>
          <p:spPr>
            <a:xfrm>
              <a:off x="7571920" y="3035084"/>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36" name="Straight Connector 235"/>
            <p:cNvCxnSpPr/>
            <p:nvPr/>
          </p:nvCxnSpPr>
          <p:spPr>
            <a:xfrm>
              <a:off x="8060446" y="3035084"/>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37" name="Straight Connector 236"/>
            <p:cNvCxnSpPr/>
            <p:nvPr/>
          </p:nvCxnSpPr>
          <p:spPr>
            <a:xfrm flipH="1">
              <a:off x="7574756" y="3057300"/>
              <a:ext cx="483395"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39" name="Rectangle 238"/>
            <p:cNvSpPr/>
            <p:nvPr/>
          </p:nvSpPr>
          <p:spPr>
            <a:xfrm>
              <a:off x="7796212" y="3040156"/>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1" name="Groupe 10"/>
          <p:cNvGrpSpPr/>
          <p:nvPr/>
        </p:nvGrpSpPr>
        <p:grpSpPr>
          <a:xfrm>
            <a:off x="7730433" y="3222689"/>
            <a:ext cx="587188" cy="44433"/>
            <a:chOff x="7730433" y="3195658"/>
            <a:chExt cx="587188" cy="44433"/>
          </a:xfrm>
          <a:solidFill>
            <a:schemeClr val="accent2"/>
          </a:solidFill>
        </p:grpSpPr>
        <p:cxnSp>
          <p:nvCxnSpPr>
            <p:cNvPr id="241" name="Straight Connector 240"/>
            <p:cNvCxnSpPr/>
            <p:nvPr/>
          </p:nvCxnSpPr>
          <p:spPr>
            <a:xfrm>
              <a:off x="7730433" y="319565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42" name="Straight Connector 241"/>
            <p:cNvCxnSpPr/>
            <p:nvPr/>
          </p:nvCxnSpPr>
          <p:spPr>
            <a:xfrm>
              <a:off x="8317621" y="3195658"/>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44" name="Straight Connector 243"/>
            <p:cNvCxnSpPr/>
            <p:nvPr/>
          </p:nvCxnSpPr>
          <p:spPr>
            <a:xfrm flipH="1">
              <a:off x="7731919" y="3217874"/>
              <a:ext cx="578645"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71" name="Rectangle 270"/>
            <p:cNvSpPr/>
            <p:nvPr/>
          </p:nvSpPr>
          <p:spPr>
            <a:xfrm>
              <a:off x="8005762" y="3200730"/>
              <a:ext cx="35608" cy="34289"/>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10" name="Groupe 9"/>
          <p:cNvGrpSpPr/>
          <p:nvPr/>
        </p:nvGrpSpPr>
        <p:grpSpPr>
          <a:xfrm>
            <a:off x="7496176" y="3372410"/>
            <a:ext cx="804862" cy="44433"/>
            <a:chOff x="7496176" y="3327977"/>
            <a:chExt cx="804862" cy="44433"/>
          </a:xfrm>
        </p:grpSpPr>
        <p:cxnSp>
          <p:nvCxnSpPr>
            <p:cNvPr id="273" name="Straight Connector 272"/>
            <p:cNvCxnSpPr/>
            <p:nvPr/>
          </p:nvCxnSpPr>
          <p:spPr>
            <a:xfrm>
              <a:off x="8299922" y="3327977"/>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74" name="Straight Connector 273"/>
            <p:cNvCxnSpPr/>
            <p:nvPr/>
          </p:nvCxnSpPr>
          <p:spPr>
            <a:xfrm flipH="1">
              <a:off x="7496176" y="3350975"/>
              <a:ext cx="804862" cy="0"/>
            </a:xfrm>
            <a:prstGeom prst="line">
              <a:avLst/>
            </a:prstGeom>
            <a:solidFill>
              <a:srgbClr val="000000"/>
            </a:solidFill>
            <a:ln w="9525" cmpd="sng">
              <a:solidFill>
                <a:schemeClr val="accent2"/>
              </a:solidFill>
              <a:headEnd type="none"/>
              <a:tailEnd type="arrow"/>
            </a:ln>
            <a:effectLst/>
          </p:spPr>
          <p:style>
            <a:lnRef idx="2">
              <a:schemeClr val="accent1"/>
            </a:lnRef>
            <a:fillRef idx="0">
              <a:schemeClr val="accent1"/>
            </a:fillRef>
            <a:effectRef idx="1">
              <a:schemeClr val="accent1"/>
            </a:effectRef>
            <a:fontRef idx="minor">
              <a:schemeClr val="tx1"/>
            </a:fontRef>
          </p:style>
        </p:cxnSp>
      </p:grpSp>
      <p:cxnSp>
        <p:nvCxnSpPr>
          <p:cNvPr id="292" name="Straight Connector 291"/>
          <p:cNvCxnSpPr/>
          <p:nvPr/>
        </p:nvCxnSpPr>
        <p:spPr>
          <a:xfrm flipH="1">
            <a:off x="7496177" y="4236559"/>
            <a:ext cx="1338261" cy="0"/>
          </a:xfrm>
          <a:prstGeom prst="line">
            <a:avLst/>
          </a:prstGeom>
          <a:solidFill>
            <a:srgbClr val="000000"/>
          </a:solidFill>
          <a:ln w="9525" cmpd="sng">
            <a:solidFill>
              <a:schemeClr val="accent2"/>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9" name="Groupe 8"/>
          <p:cNvGrpSpPr/>
          <p:nvPr/>
        </p:nvGrpSpPr>
        <p:grpSpPr>
          <a:xfrm>
            <a:off x="7874339" y="4354668"/>
            <a:ext cx="427964" cy="44433"/>
            <a:chOff x="7874339" y="4300558"/>
            <a:chExt cx="427964" cy="44433"/>
          </a:xfrm>
        </p:grpSpPr>
        <p:cxnSp>
          <p:nvCxnSpPr>
            <p:cNvPr id="294" name="Straight Connector 293"/>
            <p:cNvCxnSpPr/>
            <p:nvPr/>
          </p:nvCxnSpPr>
          <p:spPr>
            <a:xfrm>
              <a:off x="7874339" y="4300558"/>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8302303" y="4300558"/>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flipH="1">
              <a:off x="7874794" y="4322774"/>
              <a:ext cx="423863"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297" name="Rectangle 296"/>
            <p:cNvSpPr/>
            <p:nvPr/>
          </p:nvSpPr>
          <p:spPr>
            <a:xfrm>
              <a:off x="8070056" y="4305630"/>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grpSp>
        <p:nvGrpSpPr>
          <p:cNvPr id="8" name="Groupe 7"/>
          <p:cNvGrpSpPr/>
          <p:nvPr/>
        </p:nvGrpSpPr>
        <p:grpSpPr>
          <a:xfrm>
            <a:off x="7690982" y="4488219"/>
            <a:ext cx="249371" cy="52388"/>
            <a:chOff x="7690982" y="4461164"/>
            <a:chExt cx="249371" cy="52388"/>
          </a:xfrm>
          <a:solidFill>
            <a:schemeClr val="accent2"/>
          </a:solidFill>
        </p:grpSpPr>
        <p:cxnSp>
          <p:nvCxnSpPr>
            <p:cNvPr id="299" name="Straight Connector 298"/>
            <p:cNvCxnSpPr/>
            <p:nvPr/>
          </p:nvCxnSpPr>
          <p:spPr>
            <a:xfrm>
              <a:off x="7690982" y="4465142"/>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0" name="Straight Connector 299"/>
            <p:cNvCxnSpPr/>
            <p:nvPr/>
          </p:nvCxnSpPr>
          <p:spPr>
            <a:xfrm>
              <a:off x="7940353" y="4465142"/>
              <a:ext cx="0" cy="44433"/>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1" name="Straight Connector 300"/>
            <p:cNvCxnSpPr/>
            <p:nvPr/>
          </p:nvCxnSpPr>
          <p:spPr>
            <a:xfrm flipH="1">
              <a:off x="7691439" y="4487358"/>
              <a:ext cx="247649" cy="0"/>
            </a:xfrm>
            <a:prstGeom prst="line">
              <a:avLst/>
            </a:pr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02" name="Rectangle 301"/>
            <p:cNvSpPr/>
            <p:nvPr/>
          </p:nvSpPr>
          <p:spPr>
            <a:xfrm>
              <a:off x="7789068" y="4461164"/>
              <a:ext cx="54403" cy="52388"/>
            </a:xfrm>
            <a:prstGeom prst="rect">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grpSp>
      <p:cxnSp>
        <p:nvCxnSpPr>
          <p:cNvPr id="304" name="Straight Connector 303"/>
          <p:cNvCxnSpPr/>
          <p:nvPr/>
        </p:nvCxnSpPr>
        <p:spPr>
          <a:xfrm>
            <a:off x="7730433" y="3861338"/>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a:off x="8314209" y="3861338"/>
            <a:ext cx="0" cy="44433"/>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7731919" y="3883554"/>
            <a:ext cx="578645" cy="0"/>
          </a:xfrm>
          <a:prstGeom prst="line">
            <a:avLst/>
          </a:prstGeom>
          <a:solidFill>
            <a:srgbClr val="000000"/>
          </a:solid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07" name="Rectangle 306"/>
          <p:cNvSpPr/>
          <p:nvPr/>
        </p:nvSpPr>
        <p:spPr>
          <a:xfrm>
            <a:off x="7935594" y="3866410"/>
            <a:ext cx="35608" cy="3428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solidFill>
                <a:prstClr val="white"/>
              </a:solidFill>
            </a:endParaRPr>
          </a:p>
        </p:txBody>
      </p:sp>
      <p:sp>
        <p:nvSpPr>
          <p:cNvPr id="4" name="Titre 3"/>
          <p:cNvSpPr>
            <a:spLocks noGrp="1"/>
          </p:cNvSpPr>
          <p:nvPr>
            <p:ph type="title"/>
          </p:nvPr>
        </p:nvSpPr>
        <p:spPr/>
        <p:txBody>
          <a:bodyPr/>
          <a:lstStyle/>
          <a:p>
            <a:r>
              <a:rPr lang="fr-FR"/>
              <a:t>IDFS sous-groupe </a:t>
            </a:r>
            <a:r>
              <a:rPr lang="fr-FR" sz="1800"/>
              <a:t>(2) </a:t>
            </a:r>
            <a:endParaRPr lang="fr-FR"/>
          </a:p>
        </p:txBody>
      </p:sp>
      <p:sp>
        <p:nvSpPr>
          <p:cNvPr id="6" name="Espace réservé du numéro de diapositive 5"/>
          <p:cNvSpPr>
            <a:spLocks noGrp="1"/>
          </p:cNvSpPr>
          <p:nvPr>
            <p:ph type="sldNum" sz="quarter" idx="10"/>
          </p:nvPr>
        </p:nvSpPr>
        <p:spPr/>
        <p:txBody>
          <a:bodyPr/>
          <a:lstStyle/>
          <a:p>
            <a:fld id="{76861F4E-8E8E-E94F-821D-72AEE8E804B0}" type="slidenum">
              <a:rPr lang="fr-FR" smtClean="0"/>
              <a:pPr/>
              <a:t>39</a:t>
            </a:fld>
            <a:endParaRPr lang="fr-FR"/>
          </a:p>
        </p:txBody>
      </p:sp>
      <p:sp>
        <p:nvSpPr>
          <p:cNvPr id="100"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
        <p:nvSpPr>
          <p:cNvPr id="101" name="Rectangle 100"/>
          <p:cNvSpPr/>
          <p:nvPr/>
        </p:nvSpPr>
        <p:spPr>
          <a:xfrm>
            <a:off x="281453" y="1096621"/>
            <a:ext cx="8676000" cy="360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800">
              <a:solidFill>
                <a:prstClr val="white"/>
              </a:solidFill>
              <a:latin typeface="Arial" panose="020B0604020202020204" pitchFamily="34" charset="0"/>
              <a:cs typeface="Arial" panose="020B0604020202020204" pitchFamily="34" charset="0"/>
            </a:endParaRPr>
          </a:p>
        </p:txBody>
      </p:sp>
      <p:sp>
        <p:nvSpPr>
          <p:cNvPr id="102" name="TextBox 129"/>
          <p:cNvSpPr txBox="1"/>
          <p:nvPr/>
        </p:nvSpPr>
        <p:spPr>
          <a:xfrm>
            <a:off x="3691712" y="1248020"/>
            <a:ext cx="840845"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dirty="0">
                <a:solidFill>
                  <a:prstClr val="white"/>
                </a:solidFill>
                <a:latin typeface="Arial" panose="020B0604020202020204" pitchFamily="34" charset="0"/>
                <a:cs typeface="Arial" panose="020B0604020202020204" pitchFamily="34" charset="0"/>
              </a:rPr>
              <a:t>IDFS </a:t>
            </a:r>
            <a:r>
              <a:rPr lang="en-US" sz="800" b="1" dirty="0" err="1">
                <a:solidFill>
                  <a:prstClr val="white"/>
                </a:solidFill>
                <a:latin typeface="Arial" panose="020B0604020202020204" pitchFamily="34" charset="0"/>
                <a:cs typeface="Arial" panose="020B0604020202020204" pitchFamily="34" charset="0"/>
              </a:rPr>
              <a:t>à</a:t>
            </a:r>
            <a:r>
              <a:rPr lang="en-US" sz="800" b="1" dirty="0">
                <a:solidFill>
                  <a:prstClr val="white"/>
                </a:solidFill>
                <a:latin typeface="Arial" panose="020B0604020202020204" pitchFamily="34" charset="0"/>
                <a:cs typeface="Arial" panose="020B0604020202020204" pitchFamily="34" charset="0"/>
              </a:rPr>
              <a:t> 3 </a:t>
            </a:r>
            <a:r>
              <a:rPr lang="en-US" sz="800" b="1" dirty="0" err="1">
                <a:solidFill>
                  <a:prstClr val="white"/>
                </a:solidFill>
                <a:latin typeface="Arial" panose="020B0604020202020204" pitchFamily="34" charset="0"/>
                <a:cs typeface="Arial" panose="020B0604020202020204" pitchFamily="34" charset="0"/>
              </a:rPr>
              <a:t>ans</a:t>
            </a:r>
            <a:endParaRPr lang="en-US" sz="800" dirty="0">
              <a:solidFill>
                <a:prstClr val="white"/>
              </a:solidFill>
              <a:latin typeface="Arial" panose="020B0604020202020204" pitchFamily="34" charset="0"/>
              <a:cs typeface="Arial" panose="020B0604020202020204" pitchFamily="34" charset="0"/>
            </a:endParaRPr>
          </a:p>
        </p:txBody>
      </p:sp>
      <p:cxnSp>
        <p:nvCxnSpPr>
          <p:cNvPr id="103" name="Straight Connector 117"/>
          <p:cNvCxnSpPr/>
          <p:nvPr/>
        </p:nvCxnSpPr>
        <p:spPr>
          <a:xfrm>
            <a:off x="3571875" y="1258841"/>
            <a:ext cx="1066800"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04" name="TextBox 123"/>
          <p:cNvSpPr txBox="1"/>
          <p:nvPr/>
        </p:nvSpPr>
        <p:spPr>
          <a:xfrm>
            <a:off x="308389" y="1244173"/>
            <a:ext cx="2665902" cy="219291"/>
          </a:xfrm>
          <a:prstGeom prst="rect">
            <a:avLst/>
          </a:prstGeom>
          <a:noFill/>
        </p:spPr>
        <p:txBody>
          <a:bodyPr wrap="square" rtlCol="0" anchor="b" anchorCtr="0">
            <a:spAutoFit/>
          </a:bodyPr>
          <a:lstStyle/>
          <a:p>
            <a:pPr>
              <a:spcBef>
                <a:spcPts val="75"/>
              </a:spcBef>
              <a:tabLst>
                <a:tab pos="1547813" algn="ctr"/>
                <a:tab pos="2232422" algn="ctr"/>
                <a:tab pos="2917031" algn="ctr"/>
              </a:tabLst>
            </a:pPr>
            <a:r>
              <a:rPr lang="en-US" sz="800" b="1" dirty="0">
                <a:solidFill>
                  <a:prstClr val="white"/>
                </a:solidFill>
                <a:latin typeface="Arial" panose="020B0604020202020204" pitchFamily="34" charset="0"/>
                <a:cs typeface="Arial" panose="020B0604020202020204" pitchFamily="34" charset="0"/>
              </a:rPr>
              <a:t>Groupe</a:t>
            </a:r>
            <a:endParaRPr lang="en-US" sz="800" dirty="0">
              <a:solidFill>
                <a:prstClr val="white"/>
              </a:solidFill>
              <a:latin typeface="Arial" panose="020B0604020202020204" pitchFamily="34" charset="0"/>
              <a:cs typeface="Arial" panose="020B0604020202020204" pitchFamily="34" charset="0"/>
            </a:endParaRPr>
          </a:p>
        </p:txBody>
      </p:sp>
      <p:sp>
        <p:nvSpPr>
          <p:cNvPr id="105" name="TextBox 125"/>
          <p:cNvSpPr txBox="1"/>
          <p:nvPr/>
        </p:nvSpPr>
        <p:spPr>
          <a:xfrm>
            <a:off x="2854999" y="1248020"/>
            <a:ext cx="634442"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a:solidFill>
                  <a:prstClr val="white"/>
                </a:solidFill>
                <a:latin typeface="Arial" panose="020B0604020202020204" pitchFamily="34" charset="0"/>
                <a:cs typeface="Arial" panose="020B0604020202020204" pitchFamily="34" charset="0"/>
              </a:rPr>
              <a:t>Total (N)</a:t>
            </a:r>
            <a:endParaRPr lang="en-US" sz="800">
              <a:solidFill>
                <a:prstClr val="white"/>
              </a:solidFill>
              <a:latin typeface="Arial" panose="020B0604020202020204" pitchFamily="34" charset="0"/>
              <a:cs typeface="Arial" panose="020B0604020202020204" pitchFamily="34" charset="0"/>
            </a:endParaRPr>
          </a:p>
        </p:txBody>
      </p:sp>
      <p:sp>
        <p:nvSpPr>
          <p:cNvPr id="106" name="TextBox 131"/>
          <p:cNvSpPr txBox="1"/>
          <p:nvPr/>
        </p:nvSpPr>
        <p:spPr>
          <a:xfrm>
            <a:off x="4637065" y="1248020"/>
            <a:ext cx="861985"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dirty="0">
                <a:solidFill>
                  <a:prstClr val="white"/>
                </a:solidFill>
                <a:latin typeface="Arial" panose="020B0604020202020204" pitchFamily="34" charset="0"/>
                <a:cs typeface="Arial" panose="020B0604020202020204" pitchFamily="34" charset="0"/>
              </a:rPr>
              <a:t>IDFS </a:t>
            </a:r>
            <a:r>
              <a:rPr lang="en-US" sz="800" b="1" dirty="0" err="1">
                <a:solidFill>
                  <a:prstClr val="white"/>
                </a:solidFill>
                <a:latin typeface="Arial" panose="020B0604020202020204" pitchFamily="34" charset="0"/>
                <a:cs typeface="Arial" panose="020B0604020202020204" pitchFamily="34" charset="0"/>
              </a:rPr>
              <a:t>à</a:t>
            </a:r>
            <a:r>
              <a:rPr lang="en-US" sz="800" b="1" dirty="0">
                <a:solidFill>
                  <a:prstClr val="white"/>
                </a:solidFill>
                <a:latin typeface="Arial" panose="020B0604020202020204" pitchFamily="34" charset="0"/>
                <a:cs typeface="Arial" panose="020B0604020202020204" pitchFamily="34" charset="0"/>
              </a:rPr>
              <a:t> 3 </a:t>
            </a:r>
            <a:r>
              <a:rPr lang="en-US" sz="800" b="1" dirty="0" err="1">
                <a:solidFill>
                  <a:prstClr val="white"/>
                </a:solidFill>
                <a:latin typeface="Arial" panose="020B0604020202020204" pitchFamily="34" charset="0"/>
                <a:cs typeface="Arial" panose="020B0604020202020204" pitchFamily="34" charset="0"/>
              </a:rPr>
              <a:t>ans</a:t>
            </a:r>
            <a:endParaRPr lang="en-US" sz="800" dirty="0">
              <a:solidFill>
                <a:prstClr val="white"/>
              </a:solidFill>
              <a:latin typeface="Arial" panose="020B0604020202020204" pitchFamily="34" charset="0"/>
              <a:cs typeface="Arial" panose="020B0604020202020204" pitchFamily="34" charset="0"/>
            </a:endParaRPr>
          </a:p>
        </p:txBody>
      </p:sp>
      <p:sp>
        <p:nvSpPr>
          <p:cNvPr id="107" name="TextBox 133"/>
          <p:cNvSpPr txBox="1"/>
          <p:nvPr/>
        </p:nvSpPr>
        <p:spPr>
          <a:xfrm>
            <a:off x="5557521" y="1248020"/>
            <a:ext cx="855352" cy="215444"/>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a:solidFill>
                  <a:prstClr val="white"/>
                </a:solidFill>
                <a:latin typeface="Arial" panose="020B0604020202020204" pitchFamily="34" charset="0"/>
                <a:cs typeface="Arial" panose="020B0604020202020204" pitchFamily="34" charset="0"/>
              </a:rPr>
              <a:t>Hazard Ratio</a:t>
            </a:r>
            <a:endParaRPr lang="en-US" sz="800">
              <a:solidFill>
                <a:prstClr val="white"/>
              </a:solidFill>
              <a:latin typeface="Arial" panose="020B0604020202020204" pitchFamily="34" charset="0"/>
              <a:cs typeface="Arial" panose="020B0604020202020204" pitchFamily="34" charset="0"/>
            </a:endParaRPr>
          </a:p>
        </p:txBody>
      </p:sp>
      <p:sp>
        <p:nvSpPr>
          <p:cNvPr id="108" name="TextBox 135"/>
          <p:cNvSpPr txBox="1"/>
          <p:nvPr/>
        </p:nvSpPr>
        <p:spPr>
          <a:xfrm>
            <a:off x="6499963" y="1104391"/>
            <a:ext cx="634442" cy="359073"/>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endParaRPr lang="en-US" sz="800" b="1">
              <a:solidFill>
                <a:prstClr val="white"/>
              </a:solidFill>
              <a:latin typeface="Arial" panose="020B0604020202020204" pitchFamily="34" charset="0"/>
              <a:cs typeface="Arial" panose="020B0604020202020204" pitchFamily="34" charset="0"/>
            </a:endParaRPr>
          </a:p>
          <a:p>
            <a:pPr algn="ctr">
              <a:spcBef>
                <a:spcPts val="75"/>
              </a:spcBef>
              <a:tabLst>
                <a:tab pos="1547813" algn="ctr"/>
                <a:tab pos="2232422" algn="ctr"/>
                <a:tab pos="2917031" algn="ctr"/>
              </a:tabLst>
            </a:pPr>
            <a:r>
              <a:rPr lang="en-US" sz="800" b="1">
                <a:solidFill>
                  <a:prstClr val="white"/>
                </a:solidFill>
                <a:latin typeface="Arial" panose="020B0604020202020204" pitchFamily="34" charset="0"/>
                <a:cs typeface="Arial" panose="020B0604020202020204" pitchFamily="34" charset="0"/>
              </a:rPr>
              <a:t>95% CI</a:t>
            </a:r>
            <a:endParaRPr lang="en-US" sz="800">
              <a:solidFill>
                <a:prstClr val="white"/>
              </a:solidFill>
              <a:latin typeface="Arial" panose="020B0604020202020204" pitchFamily="34" charset="0"/>
              <a:cs typeface="Arial" panose="020B0604020202020204" pitchFamily="34" charset="0"/>
            </a:endParaRPr>
          </a:p>
        </p:txBody>
      </p:sp>
      <p:sp>
        <p:nvSpPr>
          <p:cNvPr id="109" name="TextBox 136"/>
          <p:cNvSpPr txBox="1"/>
          <p:nvPr/>
        </p:nvSpPr>
        <p:spPr>
          <a:xfrm>
            <a:off x="7553976" y="1121809"/>
            <a:ext cx="634442" cy="359073"/>
          </a:xfrm>
          <a:prstGeom prst="rect">
            <a:avLst/>
          </a:prstGeom>
          <a:noFill/>
        </p:spPr>
        <p:txBody>
          <a:bodyPr wrap="square" rtlCol="0" anchor="b" anchorCtr="0">
            <a:spAutoFit/>
          </a:bodyPr>
          <a:lstStyle/>
          <a:p>
            <a:pPr algn="r">
              <a:spcBef>
                <a:spcPts val="75"/>
              </a:spcBef>
              <a:tabLst>
                <a:tab pos="1547813" algn="ctr"/>
                <a:tab pos="2232422" algn="ctr"/>
                <a:tab pos="2917031" algn="ctr"/>
              </a:tabLst>
            </a:pPr>
            <a:r>
              <a:rPr lang="en-US" sz="800" b="1" dirty="0">
                <a:solidFill>
                  <a:prstClr val="white"/>
                </a:solidFill>
                <a:latin typeface="Arial" panose="020B0604020202020204" pitchFamily="34" charset="0"/>
                <a:cs typeface="Arial" panose="020B0604020202020204" pitchFamily="34" charset="0"/>
              </a:rPr>
              <a:t>T-DM1</a:t>
            </a:r>
          </a:p>
          <a:p>
            <a:pPr algn="r">
              <a:spcBef>
                <a:spcPts val="75"/>
              </a:spcBef>
              <a:tabLst>
                <a:tab pos="1547813" algn="ctr"/>
                <a:tab pos="2232422" algn="ctr"/>
                <a:tab pos="2917031" algn="ctr"/>
              </a:tabLst>
            </a:pPr>
            <a:r>
              <a:rPr lang="en-US" sz="800" b="1" dirty="0" err="1">
                <a:solidFill>
                  <a:prstClr val="white"/>
                </a:solidFill>
                <a:latin typeface="Arial" panose="020B0604020202020204" pitchFamily="34" charset="0"/>
                <a:cs typeface="Arial" panose="020B0604020202020204" pitchFamily="34" charset="0"/>
              </a:rPr>
              <a:t>meilleur</a:t>
            </a:r>
            <a:endParaRPr lang="en-US" sz="800" dirty="0">
              <a:solidFill>
                <a:prstClr val="white"/>
              </a:solidFill>
              <a:latin typeface="Arial" panose="020B0604020202020204" pitchFamily="34" charset="0"/>
              <a:cs typeface="Arial" panose="020B0604020202020204" pitchFamily="34" charset="0"/>
            </a:endParaRPr>
          </a:p>
        </p:txBody>
      </p:sp>
      <p:sp>
        <p:nvSpPr>
          <p:cNvPr id="110" name="TextBox 137"/>
          <p:cNvSpPr txBox="1"/>
          <p:nvPr/>
        </p:nvSpPr>
        <p:spPr>
          <a:xfrm>
            <a:off x="8167656" y="1129504"/>
            <a:ext cx="827694" cy="351378"/>
          </a:xfrm>
          <a:prstGeom prst="rect">
            <a:avLst/>
          </a:prstGeom>
          <a:noFill/>
        </p:spPr>
        <p:txBody>
          <a:bodyPr wrap="square" rtlCol="0" anchor="b" anchorCtr="0">
            <a:spAutoFit/>
          </a:bodyPr>
          <a:lstStyle/>
          <a:p>
            <a:pPr>
              <a:spcBef>
                <a:spcPts val="75"/>
              </a:spcBef>
              <a:tabLst>
                <a:tab pos="1547813" algn="ctr"/>
                <a:tab pos="2232422" algn="ctr"/>
                <a:tab pos="2917031" algn="ctr"/>
              </a:tabLst>
            </a:pPr>
            <a:r>
              <a:rPr lang="en-US" sz="800" b="1" dirty="0">
                <a:solidFill>
                  <a:prstClr val="white"/>
                </a:solidFill>
                <a:latin typeface="Arial" panose="020B0604020202020204" pitchFamily="34" charset="0"/>
                <a:cs typeface="Arial" panose="020B0604020202020204" pitchFamily="34" charset="0"/>
              </a:rPr>
              <a:t>Trastuzumab</a:t>
            </a:r>
          </a:p>
          <a:p>
            <a:pPr>
              <a:spcBef>
                <a:spcPts val="75"/>
              </a:spcBef>
              <a:tabLst>
                <a:tab pos="1547813" algn="ctr"/>
                <a:tab pos="2232422" algn="ctr"/>
                <a:tab pos="2917031" algn="ctr"/>
              </a:tabLst>
            </a:pPr>
            <a:r>
              <a:rPr lang="en-US" sz="800" b="1" dirty="0" err="1">
                <a:solidFill>
                  <a:prstClr val="white"/>
                </a:solidFill>
                <a:latin typeface="Arial" panose="020B0604020202020204" pitchFamily="34" charset="0"/>
                <a:cs typeface="Arial" panose="020B0604020202020204" pitchFamily="34" charset="0"/>
              </a:rPr>
              <a:t>meilleur</a:t>
            </a:r>
            <a:endParaRPr lang="en-US" sz="800" dirty="0">
              <a:solidFill>
                <a:prstClr val="white"/>
              </a:solidFill>
              <a:latin typeface="Arial" panose="020B0604020202020204" pitchFamily="34" charset="0"/>
              <a:cs typeface="Arial" panose="020B0604020202020204" pitchFamily="34" charset="0"/>
            </a:endParaRPr>
          </a:p>
        </p:txBody>
      </p:sp>
      <p:sp>
        <p:nvSpPr>
          <p:cNvPr id="111" name="TextBox 138"/>
          <p:cNvSpPr txBox="1"/>
          <p:nvPr/>
        </p:nvSpPr>
        <p:spPr>
          <a:xfrm>
            <a:off x="3429000" y="1064826"/>
            <a:ext cx="1382865" cy="219291"/>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err="1">
                <a:solidFill>
                  <a:prstClr val="white"/>
                </a:solidFill>
                <a:latin typeface="Arial" panose="020B0604020202020204" pitchFamily="34" charset="0"/>
                <a:cs typeface="Arial" panose="020B0604020202020204" pitchFamily="34" charset="0"/>
              </a:rPr>
              <a:t>Trastuzumab</a:t>
            </a:r>
            <a:r>
              <a:rPr lang="en-US" sz="800" b="1">
                <a:solidFill>
                  <a:prstClr val="white"/>
                </a:solidFill>
                <a:latin typeface="Arial" panose="020B0604020202020204" pitchFamily="34" charset="0"/>
                <a:cs typeface="Arial" panose="020B0604020202020204" pitchFamily="34" charset="0"/>
              </a:rPr>
              <a:t> (n=743)</a:t>
            </a:r>
            <a:endParaRPr lang="en-US" sz="800">
              <a:solidFill>
                <a:prstClr val="white"/>
              </a:solidFill>
              <a:latin typeface="Arial" panose="020B0604020202020204" pitchFamily="34" charset="0"/>
              <a:cs typeface="Arial" panose="020B0604020202020204" pitchFamily="34" charset="0"/>
            </a:endParaRPr>
          </a:p>
        </p:txBody>
      </p:sp>
      <p:sp>
        <p:nvSpPr>
          <p:cNvPr id="112" name="TextBox 139"/>
          <p:cNvSpPr txBox="1"/>
          <p:nvPr/>
        </p:nvSpPr>
        <p:spPr>
          <a:xfrm>
            <a:off x="4480696" y="1064826"/>
            <a:ext cx="1205729" cy="219291"/>
          </a:xfrm>
          <a:prstGeom prst="rect">
            <a:avLst/>
          </a:prstGeom>
          <a:noFill/>
        </p:spPr>
        <p:txBody>
          <a:bodyPr wrap="square" rtlCol="0" anchor="b" anchorCtr="0">
            <a:spAutoFit/>
          </a:bodyPr>
          <a:lstStyle/>
          <a:p>
            <a:pPr algn="ctr">
              <a:spcBef>
                <a:spcPts val="75"/>
              </a:spcBef>
              <a:tabLst>
                <a:tab pos="1547813" algn="ctr"/>
                <a:tab pos="2232422" algn="ctr"/>
                <a:tab pos="2917031" algn="ctr"/>
              </a:tabLst>
            </a:pPr>
            <a:r>
              <a:rPr lang="en-US" sz="800" b="1">
                <a:solidFill>
                  <a:prstClr val="white"/>
                </a:solidFill>
                <a:latin typeface="Arial" panose="020B0604020202020204" pitchFamily="34" charset="0"/>
                <a:cs typeface="Arial" panose="020B0604020202020204" pitchFamily="34" charset="0"/>
              </a:rPr>
              <a:t>T-DM1 (n=743)</a:t>
            </a:r>
            <a:endParaRPr lang="en-US" sz="800">
              <a:solidFill>
                <a:prstClr val="white"/>
              </a:solidFill>
              <a:latin typeface="Arial" panose="020B0604020202020204" pitchFamily="34" charset="0"/>
              <a:cs typeface="Arial" panose="020B0604020202020204" pitchFamily="34" charset="0"/>
            </a:endParaRPr>
          </a:p>
        </p:txBody>
      </p:sp>
      <p:cxnSp>
        <p:nvCxnSpPr>
          <p:cNvPr id="113" name="Straight Connector 140"/>
          <p:cNvCxnSpPr/>
          <p:nvPr/>
        </p:nvCxnSpPr>
        <p:spPr>
          <a:xfrm>
            <a:off x="4707214" y="1258841"/>
            <a:ext cx="750611" cy="0"/>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19289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CHIRURGIE / RADIOTHERAPIE</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a:solidFill>
                  <a:prstClr val="white">
                    <a:lumMod val="50000"/>
                  </a:prstClr>
                </a:solidFill>
                <a:latin typeface="Arial" charset="0"/>
              </a:rPr>
              <a:t>Rémy Salmon</a:t>
            </a:r>
          </a:p>
          <a:p>
            <a:r>
              <a:rPr lang="en-US" sz="1600" i="1">
                <a:solidFill>
                  <a:prstClr val="white">
                    <a:lumMod val="50000"/>
                  </a:prstClr>
                </a:solidFill>
                <a:latin typeface="Arial" charset="0"/>
                <a:cs typeface="Arial" charset="0"/>
              </a:rPr>
              <a:t>Paris</a:t>
            </a:r>
          </a:p>
        </p:txBody>
      </p:sp>
      <p:cxnSp>
        <p:nvCxnSpPr>
          <p:cNvPr id="4" name="Conector recto 8"/>
          <p:cNvCxnSpPr/>
          <p:nvPr/>
        </p:nvCxnSpPr>
        <p:spPr>
          <a:xfrm flipH="1">
            <a:off x="795382" y="2911925"/>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03744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a:t>Premiers évènements de la récidive </a:t>
            </a:r>
            <a:br>
              <a:rPr lang="fr-FR" dirty="0"/>
            </a:br>
            <a:endParaRPr lang="fr-FR" dirty="0"/>
          </a:p>
        </p:txBody>
      </p:sp>
      <p:sp>
        <p:nvSpPr>
          <p:cNvPr id="21" name="Footer Placeholder 4"/>
          <p:cNvSpPr>
            <a:spLocks noGrp="1"/>
          </p:cNvSpPr>
          <p:nvPr>
            <p:ph type="ftr" sz="quarter" idx="4294967295"/>
          </p:nvPr>
        </p:nvSpPr>
        <p:spPr>
          <a:xfrm>
            <a:off x="-1817688" y="6197410"/>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endParaRPr lang="en-US">
              <a:solidFill>
                <a:prstClr val="black"/>
              </a:solidFill>
            </a:endParaRP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40</a:t>
            </a:fld>
            <a:endParaRPr lang="fr-FR"/>
          </a:p>
        </p:txBody>
      </p:sp>
      <p:sp>
        <p:nvSpPr>
          <p:cNvPr id="4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prstClr val="black">
                    <a:lumMod val="65000"/>
                    <a:lumOff val="35000"/>
                  </a:prstClr>
                </a:solidFill>
                <a:latin typeface="Arial"/>
                <a:ea typeface="+mn-ea"/>
                <a:cs typeface="Arial"/>
              </a:rPr>
              <a:t>C.E. Geyer, Jr  et al., SABCS 2018, GS1-10 &amp; G. von </a:t>
            </a:r>
            <a:r>
              <a:rPr lang="en-US" sz="800" i="1" dirty="0" err="1">
                <a:solidFill>
                  <a:prstClr val="black">
                    <a:lumMod val="65000"/>
                    <a:lumOff val="35000"/>
                  </a:prstClr>
                </a:solidFill>
                <a:latin typeface="Arial"/>
                <a:ea typeface="+mn-ea"/>
                <a:cs typeface="Arial"/>
              </a:rPr>
              <a:t>Minckwitz</a:t>
            </a:r>
            <a:r>
              <a:rPr lang="en-US" sz="800" i="1" dirty="0">
                <a:solidFill>
                  <a:prstClr val="black">
                    <a:lumMod val="65000"/>
                    <a:lumOff val="35000"/>
                  </a:prstClr>
                </a:solidFill>
                <a:latin typeface="Arial"/>
                <a:ea typeface="+mn-ea"/>
                <a:cs typeface="Arial"/>
              </a:rPr>
              <a:t> et al. NEJM 2018, DOI: 10.1056/NEJMoa1814017</a:t>
            </a:r>
          </a:p>
        </p:txBody>
      </p:sp>
      <p:graphicFrame>
        <p:nvGraphicFramePr>
          <p:cNvPr id="81" name="Content Placeholder 3">
            <a:extLst>
              <a:ext uri="{FF2B5EF4-FFF2-40B4-BE49-F238E27FC236}">
                <a16:creationId xmlns:a16="http://schemas.microsoft.com/office/drawing/2014/main" id="{DD3D62A3-9748-914F-95A9-EFBA7F9FCDBD}"/>
              </a:ext>
            </a:extLst>
          </p:cNvPr>
          <p:cNvGraphicFramePr>
            <a:graphicFrameLocks noGrp="1"/>
          </p:cNvGraphicFramePr>
          <p:nvPr>
            <p:ph idx="4294967295"/>
            <p:extLst/>
          </p:nvPr>
        </p:nvGraphicFramePr>
        <p:xfrm>
          <a:off x="373007" y="1295498"/>
          <a:ext cx="8613196" cy="30127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2" name="Content Placeholder 3">
            <a:extLst>
              <a:ext uri="{FF2B5EF4-FFF2-40B4-BE49-F238E27FC236}">
                <a16:creationId xmlns:a16="http://schemas.microsoft.com/office/drawing/2014/main" id="{DD3D62A3-9748-914F-95A9-EFBA7F9FCDBD}"/>
              </a:ext>
            </a:extLst>
          </p:cNvPr>
          <p:cNvGraphicFramePr>
            <a:graphicFrameLocks/>
          </p:cNvGraphicFramePr>
          <p:nvPr>
            <p:extLst>
              <p:ext uri="{D42A27DB-BD31-4B8C-83A1-F6EECF244321}">
                <p14:modId xmlns:p14="http://schemas.microsoft.com/office/powerpoint/2010/main" val="4238611233"/>
              </p:ext>
            </p:extLst>
          </p:nvPr>
        </p:nvGraphicFramePr>
        <p:xfrm>
          <a:off x="892471" y="1352768"/>
          <a:ext cx="8613196" cy="3105919"/>
        </p:xfrm>
        <a:graphic>
          <a:graphicData uri="http://schemas.openxmlformats.org/drawingml/2006/chart">
            <c:chart xmlns:c="http://schemas.openxmlformats.org/drawingml/2006/chart" xmlns:r="http://schemas.openxmlformats.org/officeDocument/2006/relationships" r:id="rId4"/>
          </a:graphicData>
        </a:graphic>
      </p:graphicFrame>
      <p:sp>
        <p:nvSpPr>
          <p:cNvPr id="83" name="TextBox 23"/>
          <p:cNvSpPr txBox="1"/>
          <p:nvPr/>
        </p:nvSpPr>
        <p:spPr>
          <a:xfrm rot="16200000">
            <a:off x="-102443" y="2390153"/>
            <a:ext cx="950901" cy="261610"/>
          </a:xfrm>
          <a:prstGeom prst="rect">
            <a:avLst/>
          </a:prstGeom>
          <a:noFill/>
        </p:spPr>
        <p:txBody>
          <a:bodyPr wrap="none" rtlCol="0">
            <a:spAutoFit/>
          </a:bodyPr>
          <a:lstStyle/>
          <a:p>
            <a:r>
              <a:rPr lang="en-US" sz="1100">
                <a:solidFill>
                  <a:srgbClr val="595959"/>
                </a:solidFill>
                <a:latin typeface="Arial" panose="020B0604020202020204" pitchFamily="34" charset="0"/>
                <a:cs typeface="Arial" panose="020B0604020202020204" pitchFamily="34" charset="0"/>
              </a:rPr>
              <a:t>Patients (%)</a:t>
            </a:r>
          </a:p>
        </p:txBody>
      </p:sp>
      <p:grpSp>
        <p:nvGrpSpPr>
          <p:cNvPr id="84" name="Group 18"/>
          <p:cNvGrpSpPr/>
          <p:nvPr/>
        </p:nvGrpSpPr>
        <p:grpSpPr>
          <a:xfrm>
            <a:off x="6919208" y="1638126"/>
            <a:ext cx="1198263" cy="276999"/>
            <a:chOff x="4879057" y="1690741"/>
            <a:chExt cx="1597683" cy="369331"/>
          </a:xfrm>
        </p:grpSpPr>
        <p:sp>
          <p:nvSpPr>
            <p:cNvPr id="85" name="TextBox 16"/>
            <p:cNvSpPr txBox="1"/>
            <p:nvPr/>
          </p:nvSpPr>
          <p:spPr>
            <a:xfrm>
              <a:off x="5043357" y="1690741"/>
              <a:ext cx="1433383" cy="369331"/>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Trastuzumab</a:t>
              </a:r>
            </a:p>
          </p:txBody>
        </p:sp>
        <p:sp>
          <p:nvSpPr>
            <p:cNvPr id="86" name="Rectangle 85"/>
            <p:cNvSpPr/>
            <p:nvPr/>
          </p:nvSpPr>
          <p:spPr>
            <a:xfrm>
              <a:off x="4879057" y="1816800"/>
              <a:ext cx="176269" cy="1652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595959"/>
                </a:solidFill>
                <a:latin typeface="Arial" panose="020B0604020202020204" pitchFamily="34" charset="0"/>
                <a:cs typeface="Arial" panose="020B0604020202020204" pitchFamily="34" charset="0"/>
              </a:endParaRPr>
            </a:p>
          </p:txBody>
        </p:sp>
      </p:grpSp>
      <p:sp>
        <p:nvSpPr>
          <p:cNvPr id="87" name="TextBox 29"/>
          <p:cNvSpPr txBox="1"/>
          <p:nvPr/>
        </p:nvSpPr>
        <p:spPr>
          <a:xfrm>
            <a:off x="7042432" y="1938209"/>
            <a:ext cx="645882"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T-DM1</a:t>
            </a:r>
          </a:p>
        </p:txBody>
      </p:sp>
      <p:sp>
        <p:nvSpPr>
          <p:cNvPr id="88" name="Rectangle 87"/>
          <p:cNvSpPr/>
          <p:nvPr/>
        </p:nvSpPr>
        <p:spPr>
          <a:xfrm>
            <a:off x="6919207" y="2022082"/>
            <a:ext cx="132202" cy="1239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solidFill>
                <a:prstClr val="black"/>
              </a:solidFill>
            </a:endParaRPr>
          </a:p>
        </p:txBody>
      </p:sp>
      <p:sp>
        <p:nvSpPr>
          <p:cNvPr id="89" name="TextBox 24"/>
          <p:cNvSpPr txBox="1"/>
          <p:nvPr/>
        </p:nvSpPr>
        <p:spPr>
          <a:xfrm>
            <a:off x="1310096" y="1419029"/>
            <a:ext cx="482824"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22.2</a:t>
            </a:r>
          </a:p>
        </p:txBody>
      </p:sp>
      <p:sp>
        <p:nvSpPr>
          <p:cNvPr id="90" name="TextBox 31"/>
          <p:cNvSpPr txBox="1"/>
          <p:nvPr/>
        </p:nvSpPr>
        <p:spPr>
          <a:xfrm>
            <a:off x="1843319" y="2248352"/>
            <a:ext cx="482824"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12.2</a:t>
            </a:r>
          </a:p>
        </p:txBody>
      </p:sp>
      <p:sp>
        <p:nvSpPr>
          <p:cNvPr id="91" name="TextBox 32"/>
          <p:cNvSpPr txBox="1"/>
          <p:nvPr/>
        </p:nvSpPr>
        <p:spPr>
          <a:xfrm>
            <a:off x="2994629" y="1938209"/>
            <a:ext cx="482824"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15.9</a:t>
            </a:r>
          </a:p>
        </p:txBody>
      </p:sp>
      <p:sp>
        <p:nvSpPr>
          <p:cNvPr id="92" name="TextBox 33"/>
          <p:cNvSpPr txBox="1"/>
          <p:nvPr/>
        </p:nvSpPr>
        <p:spPr>
          <a:xfrm>
            <a:off x="3461318" y="2386851"/>
            <a:ext cx="482824"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10.5</a:t>
            </a:r>
          </a:p>
        </p:txBody>
      </p:sp>
      <p:sp>
        <p:nvSpPr>
          <p:cNvPr id="93" name="TextBox 34"/>
          <p:cNvSpPr txBox="1"/>
          <p:nvPr/>
        </p:nvSpPr>
        <p:spPr>
          <a:xfrm>
            <a:off x="4583353" y="2927622"/>
            <a:ext cx="519464" cy="276999"/>
          </a:xfrm>
          <a:prstGeom prst="rect">
            <a:avLst/>
          </a:prstGeom>
          <a:noFill/>
        </p:spPr>
        <p:txBody>
          <a:bodyPr wrap="square" rtlCol="0">
            <a:spAutoFit/>
          </a:bodyPr>
          <a:lstStyle/>
          <a:p>
            <a:pPr algn="ctr"/>
            <a:r>
              <a:rPr lang="en-US" sz="1200">
                <a:solidFill>
                  <a:prstClr val="black"/>
                </a:solidFill>
                <a:latin typeface="Arial" panose="020B0604020202020204" pitchFamily="34" charset="0"/>
                <a:cs typeface="Arial" panose="020B0604020202020204" pitchFamily="34" charset="0"/>
              </a:rPr>
              <a:t>4.6</a:t>
            </a:r>
          </a:p>
        </p:txBody>
      </p:sp>
      <p:sp>
        <p:nvSpPr>
          <p:cNvPr id="94" name="TextBox 35"/>
          <p:cNvSpPr txBox="1"/>
          <p:nvPr/>
        </p:nvSpPr>
        <p:spPr>
          <a:xfrm>
            <a:off x="5134901" y="3223936"/>
            <a:ext cx="397866"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1.1</a:t>
            </a:r>
          </a:p>
        </p:txBody>
      </p:sp>
      <p:sp>
        <p:nvSpPr>
          <p:cNvPr id="95" name="TextBox 36"/>
          <p:cNvSpPr txBox="1"/>
          <p:nvPr/>
        </p:nvSpPr>
        <p:spPr>
          <a:xfrm>
            <a:off x="6250283" y="3219809"/>
            <a:ext cx="397866"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1.3</a:t>
            </a:r>
          </a:p>
        </p:txBody>
      </p:sp>
      <p:sp>
        <p:nvSpPr>
          <p:cNvPr id="96" name="TextBox 37"/>
          <p:cNvSpPr txBox="1"/>
          <p:nvPr/>
        </p:nvSpPr>
        <p:spPr>
          <a:xfrm>
            <a:off x="6720879" y="3301563"/>
            <a:ext cx="397866"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0.4</a:t>
            </a:r>
          </a:p>
        </p:txBody>
      </p:sp>
      <p:sp>
        <p:nvSpPr>
          <p:cNvPr id="97" name="TextBox 38"/>
          <p:cNvSpPr txBox="1"/>
          <p:nvPr/>
        </p:nvSpPr>
        <p:spPr>
          <a:xfrm>
            <a:off x="7927372" y="3301563"/>
            <a:ext cx="397866"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0.4</a:t>
            </a:r>
          </a:p>
        </p:txBody>
      </p:sp>
      <p:sp>
        <p:nvSpPr>
          <p:cNvPr id="98" name="TextBox 39"/>
          <p:cNvSpPr txBox="1"/>
          <p:nvPr/>
        </p:nvSpPr>
        <p:spPr>
          <a:xfrm>
            <a:off x="8382720" y="3318012"/>
            <a:ext cx="397866" cy="276999"/>
          </a:xfrm>
          <a:prstGeom prst="rect">
            <a:avLst/>
          </a:prstGeom>
          <a:noFill/>
        </p:spPr>
        <p:txBody>
          <a:bodyPr wrap="none" rtlCol="0">
            <a:spAutoFit/>
          </a:bodyPr>
          <a:lstStyle/>
          <a:p>
            <a:r>
              <a:rPr lang="en-US" sz="1200">
                <a:solidFill>
                  <a:prstClr val="black"/>
                </a:solidFill>
                <a:latin typeface="Arial" panose="020B0604020202020204" pitchFamily="34" charset="0"/>
                <a:cs typeface="Arial" panose="020B0604020202020204" pitchFamily="34" charset="0"/>
              </a:rPr>
              <a:t>0.3</a:t>
            </a:r>
          </a:p>
        </p:txBody>
      </p:sp>
      <p:sp>
        <p:nvSpPr>
          <p:cNvPr id="99" name="TextBox 40"/>
          <p:cNvSpPr txBox="1"/>
          <p:nvPr/>
        </p:nvSpPr>
        <p:spPr>
          <a:xfrm>
            <a:off x="2996551" y="3145188"/>
            <a:ext cx="482824" cy="425701"/>
          </a:xfrm>
          <a:prstGeom prst="rect">
            <a:avLst/>
          </a:prstGeom>
          <a:pattFill prst="pct60">
            <a:fgClr>
              <a:srgbClr val="DE3411"/>
            </a:fgClr>
            <a:bgClr>
              <a:schemeClr val="bg1"/>
            </a:bgClr>
          </a:pattFill>
        </p:spPr>
        <p:txBody>
          <a:bodyPr wrap="square" rtlCol="0">
            <a:spAutoFit/>
          </a:bodyPr>
          <a:lstStyle/>
          <a:p>
            <a:endParaRPr lang="en-US" sz="1000" b="1">
              <a:solidFill>
                <a:prstClr val="black"/>
              </a:solidFill>
              <a:latin typeface="Arial" panose="020B0604020202020204" pitchFamily="34" charset="0"/>
              <a:cs typeface="Arial" panose="020B0604020202020204" pitchFamily="34" charset="0"/>
            </a:endParaRPr>
          </a:p>
        </p:txBody>
      </p:sp>
      <p:sp>
        <p:nvSpPr>
          <p:cNvPr id="101" name="TextBox 46"/>
          <p:cNvSpPr txBox="1"/>
          <p:nvPr/>
        </p:nvSpPr>
        <p:spPr>
          <a:xfrm>
            <a:off x="3017423" y="2525351"/>
            <a:ext cx="471411" cy="276999"/>
          </a:xfrm>
          <a:prstGeom prst="rect">
            <a:avLst/>
          </a:prstGeom>
          <a:noFill/>
        </p:spPr>
        <p:txBody>
          <a:bodyPr wrap="none" rtlCol="0">
            <a:spAutoFit/>
          </a:bodyPr>
          <a:lstStyle/>
          <a:p>
            <a:r>
              <a:rPr lang="en-US" sz="1200">
                <a:solidFill>
                  <a:prstClr val="white"/>
                </a:solidFill>
                <a:latin typeface="Arial" panose="020B0604020202020204" pitchFamily="34" charset="0"/>
                <a:cs typeface="Arial" panose="020B0604020202020204" pitchFamily="34" charset="0"/>
              </a:rPr>
              <a:t>11.6</a:t>
            </a:r>
          </a:p>
        </p:txBody>
      </p:sp>
      <p:sp>
        <p:nvSpPr>
          <p:cNvPr id="102" name="TextBox 47"/>
          <p:cNvSpPr txBox="1"/>
          <p:nvPr/>
        </p:nvSpPr>
        <p:spPr>
          <a:xfrm>
            <a:off x="3520884" y="2707847"/>
            <a:ext cx="397866" cy="276999"/>
          </a:xfrm>
          <a:prstGeom prst="rect">
            <a:avLst/>
          </a:prstGeom>
          <a:noFill/>
        </p:spPr>
        <p:txBody>
          <a:bodyPr wrap="none" rtlCol="0">
            <a:spAutoFit/>
          </a:bodyPr>
          <a:lstStyle/>
          <a:p>
            <a:r>
              <a:rPr lang="en-US" sz="1200">
                <a:solidFill>
                  <a:prstClr val="white"/>
                </a:solidFill>
                <a:latin typeface="Arial" panose="020B0604020202020204" pitchFamily="34" charset="0"/>
                <a:cs typeface="Arial" panose="020B0604020202020204" pitchFamily="34" charset="0"/>
              </a:rPr>
              <a:t>4.6</a:t>
            </a:r>
          </a:p>
        </p:txBody>
      </p:sp>
      <p:grpSp>
        <p:nvGrpSpPr>
          <p:cNvPr id="103" name="Group 6"/>
          <p:cNvGrpSpPr/>
          <p:nvPr/>
        </p:nvGrpSpPr>
        <p:grpSpPr>
          <a:xfrm>
            <a:off x="5057140" y="4448752"/>
            <a:ext cx="978866" cy="230832"/>
            <a:chOff x="7018554" y="6332613"/>
            <a:chExt cx="1305155" cy="536028"/>
          </a:xfrm>
        </p:grpSpPr>
        <p:sp>
          <p:nvSpPr>
            <p:cNvPr id="104" name="TextBox 51"/>
            <p:cNvSpPr txBox="1"/>
            <p:nvPr/>
          </p:nvSpPr>
          <p:spPr>
            <a:xfrm>
              <a:off x="7119961" y="6332613"/>
              <a:ext cx="1203748" cy="536028"/>
            </a:xfrm>
            <a:prstGeom prst="rect">
              <a:avLst/>
            </a:prstGeom>
            <a:noFill/>
          </p:spPr>
          <p:txBody>
            <a:bodyPr wrap="none" rtlCol="0">
              <a:spAutoFit/>
            </a:bodyPr>
            <a:lstStyle/>
            <a:p>
              <a:r>
                <a:rPr lang="en-US" sz="900" b="1">
                  <a:solidFill>
                    <a:prstClr val="black"/>
                  </a:solidFill>
                  <a:latin typeface="Arial" panose="020B0604020202020204" pitchFamily="34" charset="0"/>
                  <a:cs typeface="Arial" panose="020B0604020202020204" pitchFamily="34" charset="0"/>
                </a:rPr>
                <a:t>Trastuzumab</a:t>
              </a:r>
            </a:p>
          </p:txBody>
        </p:sp>
        <p:sp>
          <p:nvSpPr>
            <p:cNvPr id="105" name="Rectangle 104"/>
            <p:cNvSpPr/>
            <p:nvPr/>
          </p:nvSpPr>
          <p:spPr>
            <a:xfrm>
              <a:off x="7018554" y="6462990"/>
              <a:ext cx="144000" cy="250793"/>
            </a:xfrm>
            <a:prstGeom prst="rect">
              <a:avLst/>
            </a:prstGeom>
            <a:pattFill prst="pct60">
              <a:fgClr>
                <a:srgbClr val="DE3411"/>
              </a:fgClr>
              <a:bgClr>
                <a:schemeClr val="bg1"/>
              </a:bgClr>
            </a:pattFill>
          </p:spPr>
          <p:txBody>
            <a:bodyPr wrap="square" rtlCol="0">
              <a:spAutoFit/>
            </a:bodyPr>
            <a:lstStyle/>
            <a:p>
              <a:endParaRPr lang="en-US" sz="1000" b="1">
                <a:solidFill>
                  <a:prstClr val="black"/>
                </a:solidFill>
                <a:latin typeface="Arial" panose="020B0604020202020204" pitchFamily="34" charset="0"/>
                <a:cs typeface="Arial" panose="020B0604020202020204" pitchFamily="34" charset="0"/>
              </a:endParaRPr>
            </a:p>
          </p:txBody>
        </p:sp>
      </p:grpSp>
      <p:grpSp>
        <p:nvGrpSpPr>
          <p:cNvPr id="106" name="Group 2"/>
          <p:cNvGrpSpPr/>
          <p:nvPr/>
        </p:nvGrpSpPr>
        <p:grpSpPr>
          <a:xfrm>
            <a:off x="6063657" y="4448752"/>
            <a:ext cx="563432" cy="230832"/>
            <a:chOff x="8328018" y="6359170"/>
            <a:chExt cx="751243" cy="307776"/>
          </a:xfrm>
        </p:grpSpPr>
        <p:sp>
          <p:nvSpPr>
            <p:cNvPr id="107" name="TextBox 49"/>
            <p:cNvSpPr txBox="1"/>
            <p:nvPr/>
          </p:nvSpPr>
          <p:spPr>
            <a:xfrm>
              <a:off x="8362825" y="6359170"/>
              <a:ext cx="716436" cy="307776"/>
            </a:xfrm>
            <a:prstGeom prst="rect">
              <a:avLst/>
            </a:prstGeom>
            <a:noFill/>
          </p:spPr>
          <p:txBody>
            <a:bodyPr wrap="none" rtlCol="0">
              <a:spAutoFit/>
            </a:bodyPr>
            <a:lstStyle/>
            <a:p>
              <a:r>
                <a:rPr lang="en-US" sz="900" b="1">
                  <a:solidFill>
                    <a:prstClr val="black"/>
                  </a:solidFill>
                  <a:latin typeface="Arial" panose="020B0604020202020204" pitchFamily="34" charset="0"/>
                  <a:cs typeface="Arial" panose="020B0604020202020204" pitchFamily="34" charset="0"/>
                </a:rPr>
                <a:t>T-DM1</a:t>
              </a:r>
            </a:p>
          </p:txBody>
        </p:sp>
        <p:sp>
          <p:nvSpPr>
            <p:cNvPr id="108" name="Rectangle 107"/>
            <p:cNvSpPr/>
            <p:nvPr/>
          </p:nvSpPr>
          <p:spPr>
            <a:xfrm>
              <a:off x="8328018" y="6425738"/>
              <a:ext cx="144000" cy="144000"/>
            </a:xfrm>
            <a:prstGeom prst="rect">
              <a:avLst/>
            </a:prstGeom>
            <a:pattFill prst="pct60">
              <a:fgClr>
                <a:schemeClr val="accent5"/>
              </a:fgClr>
              <a:bgClr>
                <a:schemeClr val="bg1"/>
              </a:bgClr>
            </a:pattFill>
          </p:spPr>
          <p:txBody>
            <a:bodyPr wrap="square" rtlCol="0">
              <a:spAutoFit/>
            </a:bodyPr>
            <a:lstStyle/>
            <a:p>
              <a:endParaRPr lang="en-US" sz="1000" b="1">
                <a:solidFill>
                  <a:prstClr val="black"/>
                </a:solidFill>
                <a:latin typeface="Arial" panose="020B0604020202020204" pitchFamily="34" charset="0"/>
                <a:cs typeface="Arial" panose="020B0604020202020204" pitchFamily="34" charset="0"/>
              </a:endParaRPr>
            </a:p>
          </p:txBody>
        </p:sp>
      </p:grpSp>
      <p:sp>
        <p:nvSpPr>
          <p:cNvPr id="109" name="TextBox 40"/>
          <p:cNvSpPr txBox="1"/>
          <p:nvPr/>
        </p:nvSpPr>
        <p:spPr>
          <a:xfrm>
            <a:off x="3069624" y="3198918"/>
            <a:ext cx="355867" cy="307777"/>
          </a:xfrm>
          <a:prstGeom prst="rect">
            <a:avLst/>
          </a:prstGeom>
          <a:solidFill>
            <a:srgbClr val="FFFFFF">
              <a:alpha val="69020"/>
            </a:srgbClr>
          </a:solidFill>
        </p:spPr>
        <p:txBody>
          <a:bodyPr wrap="none" lIns="0" tIns="0" rIns="0" bIns="0" rtlCol="0">
            <a:spAutoFit/>
          </a:bodyPr>
          <a:lstStyle/>
          <a:p>
            <a:pPr algn="ctr"/>
            <a:r>
              <a:rPr lang="en-US" sz="1000" b="1">
                <a:solidFill>
                  <a:prstClr val="black"/>
                </a:solidFill>
                <a:latin typeface="Arial" panose="020B0604020202020204" pitchFamily="34" charset="0"/>
                <a:cs typeface="Arial" panose="020B0604020202020204" pitchFamily="34" charset="0"/>
              </a:rPr>
              <a:t>CNS* </a:t>
            </a:r>
            <a:br>
              <a:rPr lang="en-US" sz="1000" b="1">
                <a:solidFill>
                  <a:prstClr val="black"/>
                </a:solidFill>
                <a:latin typeface="Arial" panose="020B0604020202020204" pitchFamily="34" charset="0"/>
                <a:cs typeface="Arial" panose="020B0604020202020204" pitchFamily="34" charset="0"/>
              </a:rPr>
            </a:br>
            <a:r>
              <a:rPr lang="en-US" sz="1000" b="1">
                <a:solidFill>
                  <a:prstClr val="black"/>
                </a:solidFill>
                <a:latin typeface="Arial" panose="020B0604020202020204" pitchFamily="34" charset="0"/>
                <a:cs typeface="Arial" panose="020B0604020202020204" pitchFamily="34" charset="0"/>
              </a:rPr>
              <a:t>(4.3)</a:t>
            </a:r>
          </a:p>
        </p:txBody>
      </p:sp>
      <p:sp>
        <p:nvSpPr>
          <p:cNvPr id="110" name="TextBox 40"/>
          <p:cNvSpPr txBox="1"/>
          <p:nvPr/>
        </p:nvSpPr>
        <p:spPr>
          <a:xfrm>
            <a:off x="3588275" y="3190897"/>
            <a:ext cx="355867" cy="307777"/>
          </a:xfrm>
          <a:prstGeom prst="rect">
            <a:avLst/>
          </a:prstGeom>
          <a:solidFill>
            <a:srgbClr val="FFFFFF">
              <a:alpha val="69020"/>
            </a:srgbClr>
          </a:solidFill>
        </p:spPr>
        <p:txBody>
          <a:bodyPr wrap="none" lIns="0" tIns="0" rIns="0" bIns="0" rtlCol="0">
            <a:spAutoFit/>
          </a:bodyPr>
          <a:lstStyle/>
          <a:p>
            <a:pPr algn="ctr"/>
            <a:r>
              <a:rPr lang="en-US" sz="1000" b="1">
                <a:solidFill>
                  <a:prstClr val="black"/>
                </a:solidFill>
                <a:latin typeface="Arial" panose="020B0604020202020204" pitchFamily="34" charset="0"/>
                <a:cs typeface="Arial" panose="020B0604020202020204" pitchFamily="34" charset="0"/>
              </a:rPr>
              <a:t>CNS* </a:t>
            </a:r>
            <a:br>
              <a:rPr lang="en-US" sz="1000" b="1">
                <a:solidFill>
                  <a:prstClr val="black"/>
                </a:solidFill>
                <a:latin typeface="Arial" panose="020B0604020202020204" pitchFamily="34" charset="0"/>
                <a:cs typeface="Arial" panose="020B0604020202020204" pitchFamily="34" charset="0"/>
              </a:rPr>
            </a:br>
            <a:r>
              <a:rPr lang="en-US" sz="1000" b="1">
                <a:solidFill>
                  <a:prstClr val="black"/>
                </a:solidFill>
                <a:latin typeface="Arial" panose="020B0604020202020204" pitchFamily="34" charset="0"/>
                <a:cs typeface="Arial" panose="020B0604020202020204" pitchFamily="34" charset="0"/>
              </a:rPr>
              <a:t>(5.9)</a:t>
            </a:r>
          </a:p>
        </p:txBody>
      </p:sp>
      <p:sp>
        <p:nvSpPr>
          <p:cNvPr id="111" name="Rectangle 110"/>
          <p:cNvSpPr/>
          <p:nvPr/>
        </p:nvSpPr>
        <p:spPr>
          <a:xfrm>
            <a:off x="188422" y="4116715"/>
            <a:ext cx="8099732" cy="546303"/>
          </a:xfrm>
          <a:prstGeom prst="rect">
            <a:avLst/>
          </a:prstGeom>
        </p:spPr>
        <p:txBody>
          <a:bodyPr wrap="square">
            <a:spAutoFit/>
          </a:bodyPr>
          <a:lstStyle/>
          <a:p>
            <a:pPr marL="47625" indent="-47625"/>
            <a:r>
              <a:rPr lang="en-US" sz="900" baseline="30000" dirty="0">
                <a:solidFill>
                  <a:prstClr val="black"/>
                </a:solidFill>
                <a:latin typeface="Arial" panose="020B0604020202020204" pitchFamily="34" charset="0"/>
                <a:cs typeface="Arial" panose="020B0604020202020204" pitchFamily="34" charset="0"/>
              </a:rPr>
              <a:t>^</a:t>
            </a:r>
            <a:r>
              <a:rPr lang="en-US" sz="900" dirty="0">
                <a:solidFill>
                  <a:prstClr val="black"/>
                </a:solidFill>
                <a:latin typeface="Arial" panose="020B0604020202020204" pitchFamily="34" charset="0"/>
                <a:cs typeface="Arial" panose="020B0604020202020204" pitchFamily="34" charset="0"/>
              </a:rPr>
              <a:t>Les patients </a:t>
            </a:r>
            <a:r>
              <a:rPr lang="en-US" sz="900" dirty="0" err="1">
                <a:solidFill>
                  <a:prstClr val="black"/>
                </a:solidFill>
                <a:latin typeface="Arial" panose="020B0604020202020204" pitchFamily="34" charset="0"/>
                <a:cs typeface="Arial" panose="020B0604020202020204" pitchFamily="34" charset="0"/>
              </a:rPr>
              <a:t>ayant</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eu</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plusieurs</a:t>
            </a:r>
            <a:r>
              <a:rPr lang="en-US" sz="900" dirty="0">
                <a:solidFill>
                  <a:prstClr val="black"/>
                </a:solidFill>
                <a:latin typeface="Arial" panose="020B0604020202020204" pitchFamily="34" charset="0"/>
                <a:cs typeface="Arial" panose="020B0604020202020204" pitchFamily="34" charset="0"/>
              </a:rPr>
              <a:t> types de </a:t>
            </a:r>
            <a:r>
              <a:rPr lang="en-US" sz="900" dirty="0" err="1">
                <a:solidFill>
                  <a:prstClr val="black"/>
                </a:solidFill>
                <a:latin typeface="Arial" panose="020B0604020202020204" pitchFamily="34" charset="0"/>
                <a:cs typeface="Arial" panose="020B0604020202020204" pitchFamily="34" charset="0"/>
              </a:rPr>
              <a:t>rechute</a:t>
            </a:r>
            <a:r>
              <a:rPr lang="en-US" sz="900" dirty="0">
                <a:solidFill>
                  <a:prstClr val="black"/>
                </a:solidFill>
                <a:latin typeface="Arial" panose="020B0604020202020204" pitchFamily="34" charset="0"/>
                <a:cs typeface="Arial" panose="020B0604020202020204" pitchFamily="34" charset="0"/>
              </a:rPr>
              <a:t> Durant la </a:t>
            </a:r>
            <a:r>
              <a:rPr lang="en-US" sz="900" dirty="0" err="1">
                <a:solidFill>
                  <a:prstClr val="black"/>
                </a:solidFill>
                <a:latin typeface="Arial" panose="020B0604020202020204" pitchFamily="34" charset="0"/>
                <a:cs typeface="Arial" panose="020B0604020202020204" pitchFamily="34" charset="0"/>
              </a:rPr>
              <a:t>période</a:t>
            </a:r>
            <a:r>
              <a:rPr lang="en-US" sz="900" dirty="0">
                <a:solidFill>
                  <a:prstClr val="black"/>
                </a:solidFill>
                <a:latin typeface="Arial" panose="020B0604020202020204" pitchFamily="34" charset="0"/>
                <a:cs typeface="Arial" panose="020B0604020202020204" pitchFamily="34" charset="0"/>
              </a:rPr>
              <a:t> de 61 </a:t>
            </a:r>
            <a:r>
              <a:rPr lang="en-US" sz="900" dirty="0" err="1">
                <a:solidFill>
                  <a:prstClr val="black"/>
                </a:solidFill>
                <a:latin typeface="Arial" panose="020B0604020202020204" pitchFamily="34" charset="0"/>
                <a:cs typeface="Arial" panose="020B0604020202020204" pitchFamily="34" charset="0"/>
              </a:rPr>
              <a:t>jours</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avant</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leur</a:t>
            </a:r>
            <a:r>
              <a:rPr lang="en-US" sz="900" dirty="0">
                <a:solidFill>
                  <a:prstClr val="black"/>
                </a:solidFill>
                <a:latin typeface="Arial" panose="020B0604020202020204" pitchFamily="34" charset="0"/>
                <a:cs typeface="Arial" panose="020B0604020202020204" pitchFamily="34" charset="0"/>
              </a:rPr>
              <a:t> première </a:t>
            </a:r>
            <a:r>
              <a:rPr lang="en-US" sz="900" dirty="0" err="1">
                <a:solidFill>
                  <a:prstClr val="black"/>
                </a:solidFill>
                <a:latin typeface="Arial" panose="020B0604020202020204" pitchFamily="34" charset="0"/>
                <a:cs typeface="Arial" panose="020B0604020202020204" pitchFamily="34" charset="0"/>
              </a:rPr>
              <a:t>évaluation</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ont</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été</a:t>
            </a:r>
            <a:r>
              <a:rPr lang="en-US" sz="900" dirty="0">
                <a:solidFill>
                  <a:prstClr val="black"/>
                </a:solidFill>
                <a:latin typeface="Arial" panose="020B0604020202020204" pitchFamily="34" charset="0"/>
                <a:cs typeface="Arial" panose="020B0604020202020204" pitchFamily="34" charset="0"/>
              </a:rPr>
              <a:t> classes </a:t>
            </a:r>
            <a:r>
              <a:rPr lang="en-US" sz="900" dirty="0" err="1">
                <a:solidFill>
                  <a:prstClr val="black"/>
                </a:solidFill>
                <a:latin typeface="Arial" panose="020B0604020202020204" pitchFamily="34" charset="0"/>
                <a:cs typeface="Arial" panose="020B0604020202020204" pitchFamily="34" charset="0"/>
              </a:rPr>
              <a:t>selon</a:t>
            </a:r>
            <a:r>
              <a:rPr lang="en-US" sz="900" dirty="0">
                <a:solidFill>
                  <a:prstClr val="black"/>
                </a:solidFill>
                <a:latin typeface="Arial" panose="020B0604020202020204" pitchFamily="34" charset="0"/>
                <a:cs typeface="Arial" panose="020B0604020202020204" pitchFamily="34" charset="0"/>
              </a:rPr>
              <a:t> la </a:t>
            </a:r>
            <a:r>
              <a:rPr lang="en-US" sz="900" dirty="0" err="1">
                <a:solidFill>
                  <a:prstClr val="black"/>
                </a:solidFill>
                <a:latin typeface="Arial" panose="020B0604020202020204" pitchFamily="34" charset="0"/>
                <a:cs typeface="Arial" panose="020B0604020202020204" pitchFamily="34" charset="0"/>
              </a:rPr>
              <a:t>hiérarchie</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suivante</a:t>
            </a:r>
            <a:r>
              <a:rPr lang="en-US" sz="900" dirty="0">
                <a:solidFill>
                  <a:prstClr val="black"/>
                </a:solidFill>
                <a:latin typeface="Arial" panose="020B0604020202020204" pitchFamily="34" charset="0"/>
                <a:cs typeface="Arial" panose="020B0604020202020204" pitchFamily="34" charset="0"/>
              </a:rPr>
              <a:t>:                                             [1] </a:t>
            </a:r>
            <a:r>
              <a:rPr lang="en-US" sz="900" dirty="0" err="1">
                <a:solidFill>
                  <a:prstClr val="black"/>
                </a:solidFill>
                <a:latin typeface="Arial" panose="020B0604020202020204" pitchFamily="34" charset="0"/>
                <a:cs typeface="Arial" panose="020B0604020202020204" pitchFamily="34" charset="0"/>
              </a:rPr>
              <a:t>Métastase</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à</a:t>
            </a:r>
            <a:r>
              <a:rPr lang="en-US" sz="900" dirty="0">
                <a:solidFill>
                  <a:prstClr val="black"/>
                </a:solidFill>
                <a:latin typeface="Arial" panose="020B0604020202020204" pitchFamily="34" charset="0"/>
                <a:cs typeface="Arial" panose="020B0604020202020204" pitchFamily="34" charset="0"/>
              </a:rPr>
              <a:t> distance; [2] </a:t>
            </a:r>
            <a:r>
              <a:rPr lang="en-US" sz="900" dirty="0" err="1">
                <a:solidFill>
                  <a:prstClr val="black"/>
                </a:solidFill>
                <a:latin typeface="Arial" panose="020B0604020202020204" pitchFamily="34" charset="0"/>
                <a:cs typeface="Arial" panose="020B0604020202020204" pitchFamily="34" charset="0"/>
              </a:rPr>
              <a:t>Rechute</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locorégionale</a:t>
            </a:r>
            <a:r>
              <a:rPr lang="en-US" sz="900" dirty="0">
                <a:solidFill>
                  <a:prstClr val="black"/>
                </a:solidFill>
                <a:latin typeface="Arial" panose="020B0604020202020204" pitchFamily="34" charset="0"/>
                <a:cs typeface="Arial" panose="020B0604020202020204" pitchFamily="34" charset="0"/>
              </a:rPr>
              <a:t>; [3] </a:t>
            </a:r>
            <a:r>
              <a:rPr lang="en-US" sz="900" dirty="0" err="1">
                <a:solidFill>
                  <a:prstClr val="black"/>
                </a:solidFill>
                <a:latin typeface="Arial" panose="020B0604020202020204" pitchFamily="34" charset="0"/>
                <a:cs typeface="Arial" panose="020B0604020202020204" pitchFamily="34" charset="0"/>
              </a:rPr>
              <a:t>Rechute</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controlatérale</a:t>
            </a:r>
            <a:r>
              <a:rPr lang="en-US" sz="900" dirty="0">
                <a:solidFill>
                  <a:prstClr val="black"/>
                </a:solidFill>
                <a:latin typeface="Arial" panose="020B0604020202020204" pitchFamily="34" charset="0"/>
                <a:cs typeface="Arial" panose="020B0604020202020204" pitchFamily="34" charset="0"/>
              </a:rPr>
              <a:t>; [4] </a:t>
            </a:r>
            <a:r>
              <a:rPr lang="en-US" sz="900" dirty="0" err="1">
                <a:solidFill>
                  <a:prstClr val="black"/>
                </a:solidFill>
                <a:latin typeface="Arial" panose="020B0604020202020204" pitchFamily="34" charset="0"/>
                <a:cs typeface="Arial" panose="020B0604020202020204" pitchFamily="34" charset="0"/>
              </a:rPr>
              <a:t>Décès</a:t>
            </a:r>
            <a:r>
              <a:rPr lang="en-US" sz="900" dirty="0">
                <a:solidFill>
                  <a:prstClr val="black"/>
                </a:solidFill>
                <a:latin typeface="Arial" panose="020B0604020202020204" pitchFamily="34" charset="0"/>
                <a:cs typeface="Arial" panose="020B0604020202020204" pitchFamily="34" charset="0"/>
              </a:rPr>
              <a:t> sans </a:t>
            </a:r>
            <a:r>
              <a:rPr lang="en-US" sz="900" dirty="0" err="1">
                <a:solidFill>
                  <a:prstClr val="black"/>
                </a:solidFill>
                <a:latin typeface="Arial" panose="020B0604020202020204" pitchFamily="34" charset="0"/>
                <a:cs typeface="Arial" panose="020B0604020202020204" pitchFamily="34" charset="0"/>
              </a:rPr>
              <a:t>autre</a:t>
            </a:r>
            <a:r>
              <a:rPr lang="en-US" sz="900" dirty="0">
                <a:solidFill>
                  <a:prstClr val="black"/>
                </a:solidFill>
                <a:latin typeface="Arial" panose="020B0604020202020204" pitchFamily="34" charset="0"/>
                <a:cs typeface="Arial" panose="020B0604020202020204" pitchFamily="34" charset="0"/>
              </a:rPr>
              <a:t> </a:t>
            </a:r>
            <a:r>
              <a:rPr lang="en-US" sz="900" dirty="0" err="1">
                <a:solidFill>
                  <a:prstClr val="black"/>
                </a:solidFill>
                <a:latin typeface="Arial" panose="020B0604020202020204" pitchFamily="34" charset="0"/>
                <a:cs typeface="Arial" panose="020B0604020202020204" pitchFamily="34" charset="0"/>
              </a:rPr>
              <a:t>étiologie</a:t>
            </a:r>
            <a:r>
              <a:rPr lang="en-US" sz="900" dirty="0">
                <a:solidFill>
                  <a:prstClr val="black"/>
                </a:solidFill>
                <a:latin typeface="Arial" panose="020B0604020202020204" pitchFamily="34" charset="0"/>
                <a:cs typeface="Arial" panose="020B0604020202020204" pitchFamily="34" charset="0"/>
              </a:rPr>
              <a:t>. </a:t>
            </a:r>
          </a:p>
          <a:p>
            <a:pPr>
              <a:spcBef>
                <a:spcPts val="300"/>
              </a:spcBef>
            </a:pPr>
            <a:r>
              <a:rPr lang="en-US" sz="900" b="1" dirty="0">
                <a:solidFill>
                  <a:prstClr val="black"/>
                </a:solidFill>
                <a:latin typeface="Arial" panose="020B0604020202020204" pitchFamily="34" charset="0"/>
                <a:cs typeface="Arial" panose="020B0604020202020204" pitchFamily="34" charset="0"/>
              </a:rPr>
              <a:t>*Les metastases du SNC </a:t>
            </a:r>
            <a:r>
              <a:rPr lang="en-US" sz="900" b="1" dirty="0" err="1">
                <a:solidFill>
                  <a:prstClr val="black"/>
                </a:solidFill>
                <a:latin typeface="Arial" panose="020B0604020202020204" pitchFamily="34" charset="0"/>
                <a:cs typeface="Arial" panose="020B0604020202020204" pitchFamily="34" charset="0"/>
              </a:rPr>
              <a:t>sont</a:t>
            </a:r>
            <a:r>
              <a:rPr lang="en-US" sz="900" b="1" dirty="0">
                <a:solidFill>
                  <a:prstClr val="black"/>
                </a:solidFill>
                <a:latin typeface="Arial" panose="020B0604020202020204" pitchFamily="34" charset="0"/>
                <a:cs typeface="Arial" panose="020B0604020202020204" pitchFamily="34" charset="0"/>
              </a:rPr>
              <a:t> </a:t>
            </a:r>
            <a:r>
              <a:rPr lang="en-US" sz="900" b="1" dirty="0" err="1">
                <a:solidFill>
                  <a:prstClr val="black"/>
                </a:solidFill>
                <a:latin typeface="Arial" panose="020B0604020202020204" pitchFamily="34" charset="0"/>
                <a:cs typeface="Arial" panose="020B0604020202020204" pitchFamily="34" charset="0"/>
              </a:rPr>
              <a:t>incluses</a:t>
            </a:r>
            <a:r>
              <a:rPr lang="en-US" sz="900" b="1" dirty="0">
                <a:solidFill>
                  <a:prstClr val="black"/>
                </a:solidFill>
                <a:latin typeface="Arial" panose="020B0604020202020204" pitchFamily="34" charset="0"/>
                <a:cs typeface="Arial" panose="020B0604020202020204" pitchFamily="34" charset="0"/>
              </a:rPr>
              <a:t> </a:t>
            </a:r>
            <a:r>
              <a:rPr lang="en-US" sz="900" b="1" dirty="0" err="1">
                <a:solidFill>
                  <a:prstClr val="black"/>
                </a:solidFill>
                <a:latin typeface="Arial" panose="020B0604020202020204" pitchFamily="34" charset="0"/>
                <a:cs typeface="Arial" panose="020B0604020202020204" pitchFamily="34" charset="0"/>
              </a:rPr>
              <a:t>dans</a:t>
            </a:r>
            <a:r>
              <a:rPr lang="en-US" sz="900" b="1" dirty="0">
                <a:solidFill>
                  <a:prstClr val="black"/>
                </a:solidFill>
                <a:latin typeface="Arial" panose="020B0604020202020204" pitchFamily="34" charset="0"/>
                <a:cs typeface="Arial" panose="020B0604020202020204" pitchFamily="34" charset="0"/>
              </a:rPr>
              <a:t> les metastases </a:t>
            </a:r>
            <a:r>
              <a:rPr lang="en-US" sz="900" b="1" dirty="0" err="1">
                <a:solidFill>
                  <a:prstClr val="black"/>
                </a:solidFill>
                <a:latin typeface="Arial" panose="020B0604020202020204" pitchFamily="34" charset="0"/>
                <a:cs typeface="Arial" panose="020B0604020202020204" pitchFamily="34" charset="0"/>
              </a:rPr>
              <a:t>à</a:t>
            </a:r>
            <a:r>
              <a:rPr lang="en-US" sz="900" b="1" dirty="0">
                <a:solidFill>
                  <a:prstClr val="black"/>
                </a:solidFill>
                <a:latin typeface="Arial" panose="020B0604020202020204" pitchFamily="34" charset="0"/>
                <a:cs typeface="Arial" panose="020B0604020202020204" pitchFamily="34" charset="0"/>
              </a:rPr>
              <a:t> distance (</a:t>
            </a:r>
            <a:r>
              <a:rPr lang="en-US" sz="900" b="1" dirty="0" err="1">
                <a:solidFill>
                  <a:prstClr val="black"/>
                </a:solidFill>
                <a:latin typeface="Arial" panose="020B0604020202020204" pitchFamily="34" charset="0"/>
                <a:cs typeface="Arial" panose="020B0604020202020204" pitchFamily="34" charset="0"/>
              </a:rPr>
              <a:t>isolées</a:t>
            </a:r>
            <a:r>
              <a:rPr lang="en-US" sz="900" b="1" dirty="0">
                <a:solidFill>
                  <a:prstClr val="black"/>
                </a:solidFill>
                <a:latin typeface="Arial" panose="020B0604020202020204" pitchFamily="34" charset="0"/>
                <a:cs typeface="Arial" panose="020B0604020202020204" pitchFamily="34" charset="0"/>
              </a:rPr>
              <a:t> </a:t>
            </a:r>
            <a:r>
              <a:rPr lang="en-US" sz="900" b="1" dirty="0" err="1">
                <a:solidFill>
                  <a:prstClr val="black"/>
                </a:solidFill>
                <a:latin typeface="Arial" panose="020B0604020202020204" pitchFamily="34" charset="0"/>
                <a:cs typeface="Arial" panose="020B0604020202020204" pitchFamily="34" charset="0"/>
              </a:rPr>
              <a:t>ou</a:t>
            </a:r>
            <a:r>
              <a:rPr lang="en-US" sz="900" b="1" dirty="0">
                <a:solidFill>
                  <a:prstClr val="black"/>
                </a:solidFill>
                <a:latin typeface="Arial" panose="020B0604020202020204" pitchFamily="34" charset="0"/>
                <a:cs typeface="Arial" panose="020B0604020202020204" pitchFamily="34" charset="0"/>
              </a:rPr>
              <a:t> non)</a:t>
            </a:r>
          </a:p>
        </p:txBody>
      </p:sp>
      <p:sp>
        <p:nvSpPr>
          <p:cNvPr id="112" name="Rectangle 111"/>
          <p:cNvSpPr/>
          <p:nvPr/>
        </p:nvSpPr>
        <p:spPr>
          <a:xfrm>
            <a:off x="243578" y="1211615"/>
            <a:ext cx="8712000" cy="347359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2" name="ZoneTexte 1">
            <a:extLst>
              <a:ext uri="{FF2B5EF4-FFF2-40B4-BE49-F238E27FC236}">
                <a16:creationId xmlns:a16="http://schemas.microsoft.com/office/drawing/2014/main" id="{BEE06ECC-CCC1-EB48-96FB-1EC0A6F347A8}"/>
              </a:ext>
            </a:extLst>
          </p:cNvPr>
          <p:cNvSpPr txBox="1"/>
          <p:nvPr/>
        </p:nvSpPr>
        <p:spPr>
          <a:xfrm>
            <a:off x="2982100" y="3636188"/>
            <a:ext cx="886781" cy="430887"/>
          </a:xfrm>
          <a:prstGeom prst="rect">
            <a:avLst/>
          </a:prstGeom>
          <a:solidFill>
            <a:schemeClr val="bg1"/>
          </a:solidFill>
        </p:spPr>
        <p:txBody>
          <a:bodyPr wrap="none" rtlCol="0">
            <a:spAutoFit/>
          </a:bodyPr>
          <a:lstStyle/>
          <a:p>
            <a:pPr algn="ctr"/>
            <a:r>
              <a:rPr lang="fr-FR" sz="1050" b="1" dirty="0"/>
              <a:t>Métastases </a:t>
            </a:r>
          </a:p>
          <a:p>
            <a:pPr algn="ctr"/>
            <a:r>
              <a:rPr lang="fr-FR" sz="1050" b="1" dirty="0"/>
              <a:t>à distance</a:t>
            </a:r>
          </a:p>
        </p:txBody>
      </p:sp>
      <p:sp>
        <p:nvSpPr>
          <p:cNvPr id="38" name="ZoneTexte 37">
            <a:extLst>
              <a:ext uri="{FF2B5EF4-FFF2-40B4-BE49-F238E27FC236}">
                <a16:creationId xmlns:a16="http://schemas.microsoft.com/office/drawing/2014/main" id="{9C3DD238-EB97-A240-9799-3A24442E78CA}"/>
              </a:ext>
            </a:extLst>
          </p:cNvPr>
          <p:cNvSpPr txBox="1"/>
          <p:nvPr/>
        </p:nvSpPr>
        <p:spPr>
          <a:xfrm>
            <a:off x="4611257" y="3649480"/>
            <a:ext cx="973343" cy="415498"/>
          </a:xfrm>
          <a:prstGeom prst="rect">
            <a:avLst/>
          </a:prstGeom>
          <a:solidFill>
            <a:schemeClr val="bg1"/>
          </a:solidFill>
        </p:spPr>
        <p:txBody>
          <a:bodyPr wrap="none" rtlCol="0">
            <a:spAutoFit/>
          </a:bodyPr>
          <a:lstStyle/>
          <a:p>
            <a:pPr algn="ctr"/>
            <a:r>
              <a:rPr lang="fr-FR" sz="1050" b="1" dirty="0"/>
              <a:t>Rechutes</a:t>
            </a:r>
          </a:p>
          <a:p>
            <a:pPr algn="ctr"/>
            <a:r>
              <a:rPr lang="fr-FR" sz="1050" b="1" dirty="0"/>
              <a:t> locorégionale</a:t>
            </a:r>
          </a:p>
        </p:txBody>
      </p:sp>
      <p:sp>
        <p:nvSpPr>
          <p:cNvPr id="39" name="ZoneTexte 38">
            <a:extLst>
              <a:ext uri="{FF2B5EF4-FFF2-40B4-BE49-F238E27FC236}">
                <a16:creationId xmlns:a16="http://schemas.microsoft.com/office/drawing/2014/main" id="{048FE04C-93B1-C44F-816F-D5031254EA58}"/>
              </a:ext>
            </a:extLst>
          </p:cNvPr>
          <p:cNvSpPr txBox="1"/>
          <p:nvPr/>
        </p:nvSpPr>
        <p:spPr>
          <a:xfrm>
            <a:off x="6171657" y="3643818"/>
            <a:ext cx="1034257" cy="415498"/>
          </a:xfrm>
          <a:prstGeom prst="rect">
            <a:avLst/>
          </a:prstGeom>
          <a:solidFill>
            <a:schemeClr val="bg1"/>
          </a:solidFill>
        </p:spPr>
        <p:txBody>
          <a:bodyPr wrap="none" rtlCol="0">
            <a:spAutoFit/>
          </a:bodyPr>
          <a:lstStyle/>
          <a:p>
            <a:pPr algn="ctr"/>
            <a:r>
              <a:rPr lang="fr-FR" sz="1050" b="1" dirty="0"/>
              <a:t>Rechutes</a:t>
            </a:r>
          </a:p>
          <a:p>
            <a:pPr algn="ctr"/>
            <a:r>
              <a:rPr lang="fr-FR" sz="1050" b="1" dirty="0"/>
              <a:t>controlatérales</a:t>
            </a:r>
          </a:p>
        </p:txBody>
      </p:sp>
    </p:spTree>
    <p:extLst>
      <p:ext uri="{BB962C8B-B14F-4D97-AF65-F5344CB8AC3E}">
        <p14:creationId xmlns:p14="http://schemas.microsoft.com/office/powerpoint/2010/main" val="3123790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Récidives à distance</a:t>
            </a:r>
            <a:br>
              <a:rPr lang="fr-FR"/>
            </a:br>
            <a:endParaRPr lang="fr-FR"/>
          </a:p>
        </p:txBody>
      </p:sp>
      <p:sp>
        <p:nvSpPr>
          <p:cNvPr id="9"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12" name="AutoShape 3"/>
          <p:cNvSpPr>
            <a:spLocks noChangeAspect="1" noChangeArrowheads="1" noTextEdit="1"/>
          </p:cNvSpPr>
          <p:nvPr/>
        </p:nvSpPr>
        <p:spPr bwMode="auto">
          <a:xfrm>
            <a:off x="1075433" y="1092001"/>
            <a:ext cx="6544733" cy="385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7" name="AutoShape 3"/>
          <p:cNvSpPr>
            <a:spLocks noChangeAspect="1" noChangeArrowheads="1" noTextEdit="1"/>
          </p:cNvSpPr>
          <p:nvPr/>
        </p:nvSpPr>
        <p:spPr bwMode="auto">
          <a:xfrm>
            <a:off x="1075433" y="1092001"/>
            <a:ext cx="6544733" cy="385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8" name="AutoShape 3"/>
          <p:cNvSpPr>
            <a:spLocks noChangeAspect="1" noChangeArrowheads="1" noTextEdit="1"/>
          </p:cNvSpPr>
          <p:nvPr/>
        </p:nvSpPr>
        <p:spPr bwMode="auto">
          <a:xfrm>
            <a:off x="1075433" y="1092001"/>
            <a:ext cx="6544733" cy="385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nvGrpSpPr>
          <p:cNvPr id="36" name="Group 35"/>
          <p:cNvGrpSpPr/>
          <p:nvPr/>
        </p:nvGrpSpPr>
        <p:grpSpPr>
          <a:xfrm>
            <a:off x="1126559" y="4263469"/>
            <a:ext cx="6509206" cy="462301"/>
            <a:chOff x="1249522" y="5921818"/>
            <a:chExt cx="8678940" cy="616401"/>
          </a:xfrm>
        </p:grpSpPr>
        <p:sp>
          <p:nvSpPr>
            <p:cNvPr id="37" name="Rectangle 77"/>
            <p:cNvSpPr>
              <a:spLocks noChangeArrowheads="1"/>
            </p:cNvSpPr>
            <p:nvPr/>
          </p:nvSpPr>
          <p:spPr bwMode="auto">
            <a:xfrm>
              <a:off x="2513218" y="6112552"/>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38" name="Rectangle 78"/>
            <p:cNvSpPr>
              <a:spLocks noChangeArrowheads="1"/>
            </p:cNvSpPr>
            <p:nvPr/>
          </p:nvSpPr>
          <p:spPr bwMode="auto">
            <a:xfrm>
              <a:off x="251321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39" name="Rectangle 81"/>
            <p:cNvSpPr>
              <a:spLocks noChangeArrowheads="1"/>
            </p:cNvSpPr>
            <p:nvPr/>
          </p:nvSpPr>
          <p:spPr bwMode="auto">
            <a:xfrm>
              <a:off x="1249522" y="5921818"/>
              <a:ext cx="1062257"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1000">
                  <a:solidFill>
                    <a:srgbClr val="595959"/>
                  </a:solidFill>
                  <a:cs typeface="Arial" panose="020B0604020202020204" pitchFamily="34" charset="0"/>
                </a:rPr>
                <a:t>No. at Risk</a:t>
              </a:r>
            </a:p>
            <a:p>
              <a:pPr algn="r" defTabSz="685800"/>
              <a:r>
                <a:rPr lang="en-US" altLang="en-US" sz="1000" b="1" err="1">
                  <a:solidFill>
                    <a:srgbClr val="CC3300"/>
                  </a:solidFill>
                  <a:cs typeface="Arial" panose="020B0604020202020204" pitchFamily="34" charset="0"/>
                </a:rPr>
                <a:t>Trastuzumab</a:t>
              </a:r>
              <a:endParaRPr lang="en-US" altLang="en-US" sz="1000" b="1">
                <a:solidFill>
                  <a:srgbClr val="CC3300"/>
                </a:solidFill>
                <a:cs typeface="Arial" panose="020B0604020202020204" pitchFamily="34" charset="0"/>
              </a:endParaRPr>
            </a:p>
            <a:p>
              <a:pPr algn="r" defTabSz="685800"/>
              <a:r>
                <a:rPr lang="en-US" altLang="en-US" sz="1000" b="1">
                  <a:solidFill>
                    <a:srgbClr val="31859B"/>
                  </a:solidFill>
                  <a:cs typeface="Arial" panose="020B0604020202020204" pitchFamily="34" charset="0"/>
                </a:rPr>
                <a:t>T-DM1</a:t>
              </a:r>
            </a:p>
          </p:txBody>
        </p:sp>
        <p:sp>
          <p:nvSpPr>
            <p:cNvPr id="40" name="Rectangle 91"/>
            <p:cNvSpPr>
              <a:spLocks noChangeArrowheads="1"/>
            </p:cNvSpPr>
            <p:nvPr/>
          </p:nvSpPr>
          <p:spPr bwMode="auto">
            <a:xfrm>
              <a:off x="3236583"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679</a:t>
              </a:r>
            </a:p>
          </p:txBody>
        </p:sp>
        <p:sp>
          <p:nvSpPr>
            <p:cNvPr id="41" name="Rectangle 92"/>
            <p:cNvSpPr>
              <a:spLocks noChangeArrowheads="1"/>
            </p:cNvSpPr>
            <p:nvPr/>
          </p:nvSpPr>
          <p:spPr bwMode="auto">
            <a:xfrm>
              <a:off x="3236583"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707</a:t>
              </a:r>
            </a:p>
          </p:txBody>
        </p:sp>
        <p:sp>
          <p:nvSpPr>
            <p:cNvPr id="42" name="Rectangle 93"/>
            <p:cNvSpPr>
              <a:spLocks noChangeArrowheads="1"/>
            </p:cNvSpPr>
            <p:nvPr/>
          </p:nvSpPr>
          <p:spPr bwMode="auto">
            <a:xfrm>
              <a:off x="3958513"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643</a:t>
              </a:r>
            </a:p>
          </p:txBody>
        </p:sp>
        <p:sp>
          <p:nvSpPr>
            <p:cNvPr id="43" name="Rectangle 94"/>
            <p:cNvSpPr>
              <a:spLocks noChangeArrowheads="1"/>
            </p:cNvSpPr>
            <p:nvPr/>
          </p:nvSpPr>
          <p:spPr bwMode="auto">
            <a:xfrm>
              <a:off x="3958513"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682</a:t>
              </a:r>
            </a:p>
          </p:txBody>
        </p:sp>
        <p:sp>
          <p:nvSpPr>
            <p:cNvPr id="44" name="Rectangle 95"/>
            <p:cNvSpPr>
              <a:spLocks noChangeArrowheads="1"/>
            </p:cNvSpPr>
            <p:nvPr/>
          </p:nvSpPr>
          <p:spPr bwMode="auto">
            <a:xfrm>
              <a:off x="4681878"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609</a:t>
              </a:r>
            </a:p>
          </p:txBody>
        </p:sp>
        <p:sp>
          <p:nvSpPr>
            <p:cNvPr id="45" name="Rectangle 96"/>
            <p:cNvSpPr>
              <a:spLocks noChangeArrowheads="1"/>
            </p:cNvSpPr>
            <p:nvPr/>
          </p:nvSpPr>
          <p:spPr bwMode="auto">
            <a:xfrm>
              <a:off x="468187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661</a:t>
              </a:r>
            </a:p>
          </p:txBody>
        </p:sp>
        <p:sp>
          <p:nvSpPr>
            <p:cNvPr id="46" name="Rectangle 97"/>
            <p:cNvSpPr>
              <a:spLocks noChangeArrowheads="1"/>
            </p:cNvSpPr>
            <p:nvPr/>
          </p:nvSpPr>
          <p:spPr bwMode="auto">
            <a:xfrm>
              <a:off x="5405243"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577</a:t>
              </a:r>
            </a:p>
          </p:txBody>
        </p:sp>
        <p:sp>
          <p:nvSpPr>
            <p:cNvPr id="47" name="Rectangle 98"/>
            <p:cNvSpPr>
              <a:spLocks noChangeArrowheads="1"/>
            </p:cNvSpPr>
            <p:nvPr/>
          </p:nvSpPr>
          <p:spPr bwMode="auto">
            <a:xfrm>
              <a:off x="5405243"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636</a:t>
              </a:r>
            </a:p>
          </p:txBody>
        </p:sp>
        <p:sp>
          <p:nvSpPr>
            <p:cNvPr id="48" name="Rectangle 99"/>
            <p:cNvSpPr>
              <a:spLocks noChangeArrowheads="1"/>
            </p:cNvSpPr>
            <p:nvPr/>
          </p:nvSpPr>
          <p:spPr bwMode="auto">
            <a:xfrm>
              <a:off x="6128608"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520</a:t>
              </a:r>
            </a:p>
          </p:txBody>
        </p:sp>
        <p:sp>
          <p:nvSpPr>
            <p:cNvPr id="49" name="Rectangle 100"/>
            <p:cNvSpPr>
              <a:spLocks noChangeArrowheads="1"/>
            </p:cNvSpPr>
            <p:nvPr/>
          </p:nvSpPr>
          <p:spPr bwMode="auto">
            <a:xfrm>
              <a:off x="612860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564</a:t>
              </a:r>
            </a:p>
          </p:txBody>
        </p:sp>
        <p:sp>
          <p:nvSpPr>
            <p:cNvPr id="50" name="Rectangle 101"/>
            <p:cNvSpPr>
              <a:spLocks noChangeArrowheads="1"/>
            </p:cNvSpPr>
            <p:nvPr/>
          </p:nvSpPr>
          <p:spPr bwMode="auto">
            <a:xfrm>
              <a:off x="6860584"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359</a:t>
              </a:r>
            </a:p>
          </p:txBody>
        </p:sp>
        <p:sp>
          <p:nvSpPr>
            <p:cNvPr id="51" name="Rectangle 102"/>
            <p:cNvSpPr>
              <a:spLocks noChangeArrowheads="1"/>
            </p:cNvSpPr>
            <p:nvPr/>
          </p:nvSpPr>
          <p:spPr bwMode="auto">
            <a:xfrm>
              <a:off x="6860584"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412</a:t>
              </a:r>
            </a:p>
          </p:txBody>
        </p:sp>
        <p:sp>
          <p:nvSpPr>
            <p:cNvPr id="52" name="Rectangle 103"/>
            <p:cNvSpPr>
              <a:spLocks noChangeArrowheads="1"/>
            </p:cNvSpPr>
            <p:nvPr/>
          </p:nvSpPr>
          <p:spPr bwMode="auto">
            <a:xfrm>
              <a:off x="7583950"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233</a:t>
              </a:r>
            </a:p>
          </p:txBody>
        </p:sp>
        <p:sp>
          <p:nvSpPr>
            <p:cNvPr id="53" name="Rectangle 104"/>
            <p:cNvSpPr>
              <a:spLocks noChangeArrowheads="1"/>
            </p:cNvSpPr>
            <p:nvPr/>
          </p:nvSpPr>
          <p:spPr bwMode="auto">
            <a:xfrm>
              <a:off x="7583950"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254</a:t>
              </a:r>
            </a:p>
          </p:txBody>
        </p:sp>
        <p:sp>
          <p:nvSpPr>
            <p:cNvPr id="54" name="Rectangle 105"/>
            <p:cNvSpPr>
              <a:spLocks noChangeArrowheads="1"/>
            </p:cNvSpPr>
            <p:nvPr/>
          </p:nvSpPr>
          <p:spPr bwMode="auto">
            <a:xfrm>
              <a:off x="8307315"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126</a:t>
              </a:r>
            </a:p>
          </p:txBody>
        </p:sp>
        <p:sp>
          <p:nvSpPr>
            <p:cNvPr id="55" name="Rectangle 106"/>
            <p:cNvSpPr>
              <a:spLocks noChangeArrowheads="1"/>
            </p:cNvSpPr>
            <p:nvPr/>
          </p:nvSpPr>
          <p:spPr bwMode="auto">
            <a:xfrm>
              <a:off x="8307315"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143</a:t>
              </a:r>
            </a:p>
          </p:txBody>
        </p:sp>
        <p:sp>
          <p:nvSpPr>
            <p:cNvPr id="56" name="Rectangle 107"/>
            <p:cNvSpPr>
              <a:spLocks noChangeArrowheads="1"/>
            </p:cNvSpPr>
            <p:nvPr/>
          </p:nvSpPr>
          <p:spPr bwMode="auto">
            <a:xfrm>
              <a:off x="9070867" y="6112553"/>
              <a:ext cx="188085"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41</a:t>
              </a:r>
            </a:p>
          </p:txBody>
        </p:sp>
        <p:sp>
          <p:nvSpPr>
            <p:cNvPr id="57" name="Rectangle 108"/>
            <p:cNvSpPr>
              <a:spLocks noChangeArrowheads="1"/>
            </p:cNvSpPr>
            <p:nvPr/>
          </p:nvSpPr>
          <p:spPr bwMode="auto">
            <a:xfrm>
              <a:off x="9070867" y="6333035"/>
              <a:ext cx="188085"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45</a:t>
              </a:r>
            </a:p>
          </p:txBody>
        </p:sp>
        <p:sp>
          <p:nvSpPr>
            <p:cNvPr id="58" name="Rectangle 109"/>
            <p:cNvSpPr>
              <a:spLocks noChangeArrowheads="1"/>
            </p:cNvSpPr>
            <p:nvPr/>
          </p:nvSpPr>
          <p:spPr bwMode="auto">
            <a:xfrm>
              <a:off x="9834419" y="6112553"/>
              <a:ext cx="9404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a:t>
              </a:r>
            </a:p>
          </p:txBody>
        </p:sp>
        <p:sp>
          <p:nvSpPr>
            <p:cNvPr id="59" name="Rectangle 110"/>
            <p:cNvSpPr>
              <a:spLocks noChangeArrowheads="1"/>
            </p:cNvSpPr>
            <p:nvPr/>
          </p:nvSpPr>
          <p:spPr bwMode="auto">
            <a:xfrm>
              <a:off x="9831243" y="6333035"/>
              <a:ext cx="9404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a:t>
              </a:r>
            </a:p>
          </p:txBody>
        </p:sp>
      </p:grpSp>
      <p:sp>
        <p:nvSpPr>
          <p:cNvPr id="67" name="Rectangle 125"/>
          <p:cNvSpPr>
            <a:spLocks noChangeArrowheads="1"/>
          </p:cNvSpPr>
          <p:nvPr/>
        </p:nvSpPr>
        <p:spPr bwMode="auto">
          <a:xfrm rot="16200000">
            <a:off x="624024" y="2417731"/>
            <a:ext cx="1798570"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1050" dirty="0" err="1">
                <a:solidFill>
                  <a:srgbClr val="595959"/>
                </a:solidFill>
                <a:cs typeface="Arial" panose="020B0604020202020204" pitchFamily="34" charset="0"/>
              </a:rPr>
              <a:t>Taux</a:t>
            </a:r>
            <a:r>
              <a:rPr lang="en-US" altLang="en-US" sz="1050" dirty="0">
                <a:solidFill>
                  <a:srgbClr val="595959"/>
                </a:solidFill>
                <a:cs typeface="Arial" panose="020B0604020202020204" pitchFamily="34" charset="0"/>
              </a:rPr>
              <a:t> de </a:t>
            </a:r>
            <a:r>
              <a:rPr lang="en-US" altLang="en-US" sz="1050" dirty="0" err="1">
                <a:solidFill>
                  <a:srgbClr val="595959"/>
                </a:solidFill>
                <a:cs typeface="Arial" panose="020B0604020202020204" pitchFamily="34" charset="0"/>
              </a:rPr>
              <a:t>recute</a:t>
            </a:r>
            <a:r>
              <a:rPr lang="en-US" altLang="en-US" sz="1050" dirty="0">
                <a:solidFill>
                  <a:srgbClr val="595959"/>
                </a:solidFill>
                <a:cs typeface="Arial" panose="020B0604020202020204" pitchFamily="34" charset="0"/>
              </a:rPr>
              <a:t> </a:t>
            </a:r>
            <a:r>
              <a:rPr lang="en-US" altLang="en-US" sz="1050" dirty="0" err="1">
                <a:solidFill>
                  <a:srgbClr val="595959"/>
                </a:solidFill>
                <a:cs typeface="Arial" panose="020B0604020202020204" pitchFamily="34" charset="0"/>
              </a:rPr>
              <a:t>à</a:t>
            </a:r>
            <a:r>
              <a:rPr lang="en-US" altLang="en-US" sz="1050" dirty="0">
                <a:solidFill>
                  <a:srgbClr val="595959"/>
                </a:solidFill>
                <a:cs typeface="Arial" panose="020B0604020202020204" pitchFamily="34" charset="0"/>
              </a:rPr>
              <a:t> distance (%)</a:t>
            </a:r>
            <a:endParaRPr lang="en-US" altLang="en-US" sz="1350" dirty="0">
              <a:solidFill>
                <a:srgbClr val="595959"/>
              </a:solidFill>
              <a:cs typeface="Arial" panose="020B0604020202020204" pitchFamily="34" charset="0"/>
            </a:endParaRPr>
          </a:p>
        </p:txBody>
      </p:sp>
      <p:grpSp>
        <p:nvGrpSpPr>
          <p:cNvPr id="14" name="Groupe 13"/>
          <p:cNvGrpSpPr/>
          <p:nvPr/>
        </p:nvGrpSpPr>
        <p:grpSpPr>
          <a:xfrm>
            <a:off x="1671377" y="1280155"/>
            <a:ext cx="6127373" cy="2731669"/>
            <a:chOff x="1492196" y="1068517"/>
            <a:chExt cx="6127373" cy="3047815"/>
          </a:xfrm>
        </p:grpSpPr>
        <p:sp>
          <p:nvSpPr>
            <p:cNvPr id="125" name="Freeform 148"/>
            <p:cNvSpPr>
              <a:spLocks/>
            </p:cNvSpPr>
            <p:nvPr/>
          </p:nvSpPr>
          <p:spPr bwMode="auto">
            <a:xfrm>
              <a:off x="1986700" y="1149035"/>
              <a:ext cx="5632869" cy="392759"/>
            </a:xfrm>
            <a:custGeom>
              <a:avLst/>
              <a:gdLst>
                <a:gd name="T0" fmla="*/ 15 w 2622"/>
                <a:gd name="T1" fmla="*/ 0 h 185"/>
                <a:gd name="T2" fmla="*/ 178 w 2622"/>
                <a:gd name="T3" fmla="*/ 7 h 185"/>
                <a:gd name="T4" fmla="*/ 256 w 2622"/>
                <a:gd name="T5" fmla="*/ 7 h 185"/>
                <a:gd name="T6" fmla="*/ 270 w 2622"/>
                <a:gd name="T7" fmla="*/ 14 h 185"/>
                <a:gd name="T8" fmla="*/ 320 w 2622"/>
                <a:gd name="T9" fmla="*/ 14 h 185"/>
                <a:gd name="T10" fmla="*/ 348 w 2622"/>
                <a:gd name="T11" fmla="*/ 21 h 185"/>
                <a:gd name="T12" fmla="*/ 370 w 2622"/>
                <a:gd name="T13" fmla="*/ 28 h 185"/>
                <a:gd name="T14" fmla="*/ 427 w 2622"/>
                <a:gd name="T15" fmla="*/ 28 h 185"/>
                <a:gd name="T16" fmla="*/ 441 w 2622"/>
                <a:gd name="T17" fmla="*/ 35 h 185"/>
                <a:gd name="T18" fmla="*/ 491 w 2622"/>
                <a:gd name="T19" fmla="*/ 35 h 185"/>
                <a:gd name="T20" fmla="*/ 533 w 2622"/>
                <a:gd name="T21" fmla="*/ 42 h 185"/>
                <a:gd name="T22" fmla="*/ 562 w 2622"/>
                <a:gd name="T23" fmla="*/ 49 h 185"/>
                <a:gd name="T24" fmla="*/ 576 w 2622"/>
                <a:gd name="T25" fmla="*/ 49 h 185"/>
                <a:gd name="T26" fmla="*/ 604 w 2622"/>
                <a:gd name="T27" fmla="*/ 56 h 185"/>
                <a:gd name="T28" fmla="*/ 640 w 2622"/>
                <a:gd name="T29" fmla="*/ 64 h 185"/>
                <a:gd name="T30" fmla="*/ 661 w 2622"/>
                <a:gd name="T31" fmla="*/ 64 h 185"/>
                <a:gd name="T32" fmla="*/ 746 w 2622"/>
                <a:gd name="T33" fmla="*/ 71 h 185"/>
                <a:gd name="T34" fmla="*/ 789 w 2622"/>
                <a:gd name="T35" fmla="*/ 71 h 185"/>
                <a:gd name="T36" fmla="*/ 853 w 2622"/>
                <a:gd name="T37" fmla="*/ 78 h 185"/>
                <a:gd name="T38" fmla="*/ 874 w 2622"/>
                <a:gd name="T39" fmla="*/ 78 h 185"/>
                <a:gd name="T40" fmla="*/ 896 w 2622"/>
                <a:gd name="T41" fmla="*/ 85 h 185"/>
                <a:gd name="T42" fmla="*/ 931 w 2622"/>
                <a:gd name="T43" fmla="*/ 92 h 185"/>
                <a:gd name="T44" fmla="*/ 1002 w 2622"/>
                <a:gd name="T45" fmla="*/ 92 h 185"/>
                <a:gd name="T46" fmla="*/ 1045 w 2622"/>
                <a:gd name="T47" fmla="*/ 92 h 185"/>
                <a:gd name="T48" fmla="*/ 1130 w 2622"/>
                <a:gd name="T49" fmla="*/ 99 h 185"/>
                <a:gd name="T50" fmla="*/ 1151 w 2622"/>
                <a:gd name="T51" fmla="*/ 99 h 185"/>
                <a:gd name="T52" fmla="*/ 1222 w 2622"/>
                <a:gd name="T53" fmla="*/ 113 h 185"/>
                <a:gd name="T54" fmla="*/ 1258 w 2622"/>
                <a:gd name="T55" fmla="*/ 113 h 185"/>
                <a:gd name="T56" fmla="*/ 1300 w 2622"/>
                <a:gd name="T57" fmla="*/ 121 h 185"/>
                <a:gd name="T58" fmla="*/ 1336 w 2622"/>
                <a:gd name="T59" fmla="*/ 121 h 185"/>
                <a:gd name="T60" fmla="*/ 1379 w 2622"/>
                <a:gd name="T61" fmla="*/ 128 h 185"/>
                <a:gd name="T62" fmla="*/ 1428 w 2622"/>
                <a:gd name="T63" fmla="*/ 128 h 185"/>
                <a:gd name="T64" fmla="*/ 1478 w 2622"/>
                <a:gd name="T65" fmla="*/ 135 h 185"/>
                <a:gd name="T66" fmla="*/ 1521 w 2622"/>
                <a:gd name="T67" fmla="*/ 135 h 185"/>
                <a:gd name="T68" fmla="*/ 1549 w 2622"/>
                <a:gd name="T69" fmla="*/ 142 h 185"/>
                <a:gd name="T70" fmla="*/ 1563 w 2622"/>
                <a:gd name="T71" fmla="*/ 142 h 185"/>
                <a:gd name="T72" fmla="*/ 1677 w 2622"/>
                <a:gd name="T73" fmla="*/ 149 h 185"/>
                <a:gd name="T74" fmla="*/ 1727 w 2622"/>
                <a:gd name="T75" fmla="*/ 149 h 185"/>
                <a:gd name="T76" fmla="*/ 1755 w 2622"/>
                <a:gd name="T77" fmla="*/ 156 h 185"/>
                <a:gd name="T78" fmla="*/ 1904 w 2622"/>
                <a:gd name="T79" fmla="*/ 156 h 185"/>
                <a:gd name="T80" fmla="*/ 2075 w 2622"/>
                <a:gd name="T81" fmla="*/ 170 h 185"/>
                <a:gd name="T82" fmla="*/ 2132 w 2622"/>
                <a:gd name="T83" fmla="*/ 177 h 185"/>
                <a:gd name="T84" fmla="*/ 2146 w 2622"/>
                <a:gd name="T85" fmla="*/ 185 h 185"/>
                <a:gd name="T86" fmla="*/ 2622 w 2622"/>
                <a:gd name="T8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2" h="185">
                  <a:moveTo>
                    <a:pt x="0" y="0"/>
                  </a:moveTo>
                  <a:lnTo>
                    <a:pt x="15" y="0"/>
                  </a:lnTo>
                  <a:lnTo>
                    <a:pt x="15" y="7"/>
                  </a:lnTo>
                  <a:lnTo>
                    <a:pt x="178" y="7"/>
                  </a:lnTo>
                  <a:lnTo>
                    <a:pt x="178" y="7"/>
                  </a:lnTo>
                  <a:lnTo>
                    <a:pt x="256" y="7"/>
                  </a:lnTo>
                  <a:lnTo>
                    <a:pt x="256" y="14"/>
                  </a:lnTo>
                  <a:lnTo>
                    <a:pt x="270" y="14"/>
                  </a:lnTo>
                  <a:lnTo>
                    <a:pt x="270" y="14"/>
                  </a:lnTo>
                  <a:lnTo>
                    <a:pt x="320" y="14"/>
                  </a:lnTo>
                  <a:lnTo>
                    <a:pt x="348" y="14"/>
                  </a:lnTo>
                  <a:lnTo>
                    <a:pt x="348" y="21"/>
                  </a:lnTo>
                  <a:lnTo>
                    <a:pt x="370" y="21"/>
                  </a:lnTo>
                  <a:lnTo>
                    <a:pt x="370" y="28"/>
                  </a:lnTo>
                  <a:lnTo>
                    <a:pt x="427" y="28"/>
                  </a:lnTo>
                  <a:lnTo>
                    <a:pt x="427" y="28"/>
                  </a:lnTo>
                  <a:lnTo>
                    <a:pt x="441" y="28"/>
                  </a:lnTo>
                  <a:lnTo>
                    <a:pt x="441" y="35"/>
                  </a:lnTo>
                  <a:lnTo>
                    <a:pt x="491" y="35"/>
                  </a:lnTo>
                  <a:lnTo>
                    <a:pt x="491" y="35"/>
                  </a:lnTo>
                  <a:lnTo>
                    <a:pt x="533" y="35"/>
                  </a:lnTo>
                  <a:lnTo>
                    <a:pt x="533" y="42"/>
                  </a:lnTo>
                  <a:lnTo>
                    <a:pt x="562" y="42"/>
                  </a:lnTo>
                  <a:lnTo>
                    <a:pt x="562" y="49"/>
                  </a:lnTo>
                  <a:lnTo>
                    <a:pt x="576" y="49"/>
                  </a:lnTo>
                  <a:lnTo>
                    <a:pt x="576" y="49"/>
                  </a:lnTo>
                  <a:lnTo>
                    <a:pt x="604" y="49"/>
                  </a:lnTo>
                  <a:lnTo>
                    <a:pt x="604" y="56"/>
                  </a:lnTo>
                  <a:lnTo>
                    <a:pt x="640" y="56"/>
                  </a:lnTo>
                  <a:lnTo>
                    <a:pt x="640" y="64"/>
                  </a:lnTo>
                  <a:lnTo>
                    <a:pt x="661" y="64"/>
                  </a:lnTo>
                  <a:lnTo>
                    <a:pt x="661" y="64"/>
                  </a:lnTo>
                  <a:lnTo>
                    <a:pt x="746" y="64"/>
                  </a:lnTo>
                  <a:lnTo>
                    <a:pt x="746" y="71"/>
                  </a:lnTo>
                  <a:lnTo>
                    <a:pt x="789" y="71"/>
                  </a:lnTo>
                  <a:lnTo>
                    <a:pt x="789" y="71"/>
                  </a:lnTo>
                  <a:lnTo>
                    <a:pt x="853" y="71"/>
                  </a:lnTo>
                  <a:lnTo>
                    <a:pt x="853" y="78"/>
                  </a:lnTo>
                  <a:lnTo>
                    <a:pt x="874" y="78"/>
                  </a:lnTo>
                  <a:lnTo>
                    <a:pt x="874" y="78"/>
                  </a:lnTo>
                  <a:lnTo>
                    <a:pt x="896" y="78"/>
                  </a:lnTo>
                  <a:lnTo>
                    <a:pt x="896" y="85"/>
                  </a:lnTo>
                  <a:lnTo>
                    <a:pt x="931" y="85"/>
                  </a:lnTo>
                  <a:lnTo>
                    <a:pt x="931" y="92"/>
                  </a:lnTo>
                  <a:lnTo>
                    <a:pt x="988" y="92"/>
                  </a:lnTo>
                  <a:lnTo>
                    <a:pt x="1002" y="92"/>
                  </a:lnTo>
                  <a:lnTo>
                    <a:pt x="1002" y="92"/>
                  </a:lnTo>
                  <a:lnTo>
                    <a:pt x="1045" y="92"/>
                  </a:lnTo>
                  <a:lnTo>
                    <a:pt x="1045" y="99"/>
                  </a:lnTo>
                  <a:lnTo>
                    <a:pt x="1130" y="99"/>
                  </a:lnTo>
                  <a:lnTo>
                    <a:pt x="1130" y="99"/>
                  </a:lnTo>
                  <a:lnTo>
                    <a:pt x="1151" y="99"/>
                  </a:lnTo>
                  <a:lnTo>
                    <a:pt x="1151" y="113"/>
                  </a:lnTo>
                  <a:lnTo>
                    <a:pt x="1222" y="113"/>
                  </a:lnTo>
                  <a:lnTo>
                    <a:pt x="1222" y="113"/>
                  </a:lnTo>
                  <a:lnTo>
                    <a:pt x="1258" y="113"/>
                  </a:lnTo>
                  <a:lnTo>
                    <a:pt x="1258" y="121"/>
                  </a:lnTo>
                  <a:lnTo>
                    <a:pt x="1300" y="121"/>
                  </a:lnTo>
                  <a:lnTo>
                    <a:pt x="1300" y="121"/>
                  </a:lnTo>
                  <a:lnTo>
                    <a:pt x="1336" y="121"/>
                  </a:lnTo>
                  <a:lnTo>
                    <a:pt x="1336" y="128"/>
                  </a:lnTo>
                  <a:lnTo>
                    <a:pt x="1379" y="128"/>
                  </a:lnTo>
                  <a:lnTo>
                    <a:pt x="1379" y="128"/>
                  </a:lnTo>
                  <a:lnTo>
                    <a:pt x="1428" y="128"/>
                  </a:lnTo>
                  <a:lnTo>
                    <a:pt x="1428" y="135"/>
                  </a:lnTo>
                  <a:lnTo>
                    <a:pt x="1478" y="135"/>
                  </a:lnTo>
                  <a:lnTo>
                    <a:pt x="1478" y="135"/>
                  </a:lnTo>
                  <a:lnTo>
                    <a:pt x="1521" y="135"/>
                  </a:lnTo>
                  <a:lnTo>
                    <a:pt x="1521" y="142"/>
                  </a:lnTo>
                  <a:lnTo>
                    <a:pt x="1549" y="142"/>
                  </a:lnTo>
                  <a:lnTo>
                    <a:pt x="1549" y="142"/>
                  </a:lnTo>
                  <a:lnTo>
                    <a:pt x="1563" y="142"/>
                  </a:lnTo>
                  <a:lnTo>
                    <a:pt x="1563" y="149"/>
                  </a:lnTo>
                  <a:lnTo>
                    <a:pt x="1677" y="149"/>
                  </a:lnTo>
                  <a:lnTo>
                    <a:pt x="1677" y="149"/>
                  </a:lnTo>
                  <a:lnTo>
                    <a:pt x="1727" y="149"/>
                  </a:lnTo>
                  <a:lnTo>
                    <a:pt x="1727" y="156"/>
                  </a:lnTo>
                  <a:lnTo>
                    <a:pt x="1755" y="156"/>
                  </a:lnTo>
                  <a:lnTo>
                    <a:pt x="1755" y="156"/>
                  </a:lnTo>
                  <a:lnTo>
                    <a:pt x="1904" y="156"/>
                  </a:lnTo>
                  <a:lnTo>
                    <a:pt x="1904" y="170"/>
                  </a:lnTo>
                  <a:lnTo>
                    <a:pt x="2075" y="170"/>
                  </a:lnTo>
                  <a:lnTo>
                    <a:pt x="2075" y="177"/>
                  </a:lnTo>
                  <a:lnTo>
                    <a:pt x="2132" y="177"/>
                  </a:lnTo>
                  <a:lnTo>
                    <a:pt x="2132" y="185"/>
                  </a:lnTo>
                  <a:lnTo>
                    <a:pt x="2146" y="185"/>
                  </a:lnTo>
                  <a:lnTo>
                    <a:pt x="2146" y="185"/>
                  </a:lnTo>
                  <a:lnTo>
                    <a:pt x="2622" y="185"/>
                  </a:lnTo>
                </a:path>
              </a:pathLst>
            </a:custGeom>
            <a:noFill/>
            <a:ln w="38100" cap="flat" cmpd="sng">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sp>
          <p:nvSpPr>
            <p:cNvPr id="126" name="Freeform 149"/>
            <p:cNvSpPr>
              <a:spLocks/>
            </p:cNvSpPr>
            <p:nvPr/>
          </p:nvSpPr>
          <p:spPr bwMode="auto">
            <a:xfrm>
              <a:off x="1986700" y="1149035"/>
              <a:ext cx="5632869" cy="602939"/>
            </a:xfrm>
            <a:custGeom>
              <a:avLst/>
              <a:gdLst>
                <a:gd name="T0" fmla="*/ 57 w 2622"/>
                <a:gd name="T1" fmla="*/ 7 h 284"/>
                <a:gd name="T2" fmla="*/ 121 w 2622"/>
                <a:gd name="T3" fmla="*/ 14 h 284"/>
                <a:gd name="T4" fmla="*/ 171 w 2622"/>
                <a:gd name="T5" fmla="*/ 21 h 284"/>
                <a:gd name="T6" fmla="*/ 213 w 2622"/>
                <a:gd name="T7" fmla="*/ 28 h 284"/>
                <a:gd name="T8" fmla="*/ 228 w 2622"/>
                <a:gd name="T9" fmla="*/ 28 h 284"/>
                <a:gd name="T10" fmla="*/ 249 w 2622"/>
                <a:gd name="T11" fmla="*/ 35 h 284"/>
                <a:gd name="T12" fmla="*/ 277 w 2622"/>
                <a:gd name="T13" fmla="*/ 35 h 284"/>
                <a:gd name="T14" fmla="*/ 285 w 2622"/>
                <a:gd name="T15" fmla="*/ 42 h 284"/>
                <a:gd name="T16" fmla="*/ 292 w 2622"/>
                <a:gd name="T17" fmla="*/ 42 h 284"/>
                <a:gd name="T18" fmla="*/ 306 w 2622"/>
                <a:gd name="T19" fmla="*/ 49 h 284"/>
                <a:gd name="T20" fmla="*/ 348 w 2622"/>
                <a:gd name="T21" fmla="*/ 56 h 284"/>
                <a:gd name="T22" fmla="*/ 356 w 2622"/>
                <a:gd name="T23" fmla="*/ 64 h 284"/>
                <a:gd name="T24" fmla="*/ 384 w 2622"/>
                <a:gd name="T25" fmla="*/ 64 h 284"/>
                <a:gd name="T26" fmla="*/ 427 w 2622"/>
                <a:gd name="T27" fmla="*/ 64 h 284"/>
                <a:gd name="T28" fmla="*/ 434 w 2622"/>
                <a:gd name="T29" fmla="*/ 71 h 284"/>
                <a:gd name="T30" fmla="*/ 448 w 2622"/>
                <a:gd name="T31" fmla="*/ 78 h 284"/>
                <a:gd name="T32" fmla="*/ 498 w 2622"/>
                <a:gd name="T33" fmla="*/ 78 h 284"/>
                <a:gd name="T34" fmla="*/ 512 w 2622"/>
                <a:gd name="T35" fmla="*/ 85 h 284"/>
                <a:gd name="T36" fmla="*/ 512 w 2622"/>
                <a:gd name="T37" fmla="*/ 92 h 284"/>
                <a:gd name="T38" fmla="*/ 533 w 2622"/>
                <a:gd name="T39" fmla="*/ 92 h 284"/>
                <a:gd name="T40" fmla="*/ 569 w 2622"/>
                <a:gd name="T41" fmla="*/ 99 h 284"/>
                <a:gd name="T42" fmla="*/ 583 w 2622"/>
                <a:gd name="T43" fmla="*/ 99 h 284"/>
                <a:gd name="T44" fmla="*/ 626 w 2622"/>
                <a:gd name="T45" fmla="*/ 106 h 284"/>
                <a:gd name="T46" fmla="*/ 647 w 2622"/>
                <a:gd name="T47" fmla="*/ 106 h 284"/>
                <a:gd name="T48" fmla="*/ 668 w 2622"/>
                <a:gd name="T49" fmla="*/ 113 h 284"/>
                <a:gd name="T50" fmla="*/ 704 w 2622"/>
                <a:gd name="T51" fmla="*/ 113 h 284"/>
                <a:gd name="T52" fmla="*/ 761 w 2622"/>
                <a:gd name="T53" fmla="*/ 121 h 284"/>
                <a:gd name="T54" fmla="*/ 768 w 2622"/>
                <a:gd name="T55" fmla="*/ 121 h 284"/>
                <a:gd name="T56" fmla="*/ 782 w 2622"/>
                <a:gd name="T57" fmla="*/ 128 h 284"/>
                <a:gd name="T58" fmla="*/ 824 w 2622"/>
                <a:gd name="T59" fmla="*/ 128 h 284"/>
                <a:gd name="T60" fmla="*/ 839 w 2622"/>
                <a:gd name="T61" fmla="*/ 135 h 284"/>
                <a:gd name="T62" fmla="*/ 846 w 2622"/>
                <a:gd name="T63" fmla="*/ 142 h 284"/>
                <a:gd name="T64" fmla="*/ 853 w 2622"/>
                <a:gd name="T65" fmla="*/ 142 h 284"/>
                <a:gd name="T66" fmla="*/ 867 w 2622"/>
                <a:gd name="T67" fmla="*/ 149 h 284"/>
                <a:gd name="T68" fmla="*/ 888 w 2622"/>
                <a:gd name="T69" fmla="*/ 149 h 284"/>
                <a:gd name="T70" fmla="*/ 938 w 2622"/>
                <a:gd name="T71" fmla="*/ 156 h 284"/>
                <a:gd name="T72" fmla="*/ 945 w 2622"/>
                <a:gd name="T73" fmla="*/ 156 h 284"/>
                <a:gd name="T74" fmla="*/ 967 w 2622"/>
                <a:gd name="T75" fmla="*/ 163 h 284"/>
                <a:gd name="T76" fmla="*/ 1087 w 2622"/>
                <a:gd name="T77" fmla="*/ 163 h 284"/>
                <a:gd name="T78" fmla="*/ 1109 w 2622"/>
                <a:gd name="T79" fmla="*/ 170 h 284"/>
                <a:gd name="T80" fmla="*/ 1151 w 2622"/>
                <a:gd name="T81" fmla="*/ 177 h 284"/>
                <a:gd name="T82" fmla="*/ 1173 w 2622"/>
                <a:gd name="T83" fmla="*/ 177 h 284"/>
                <a:gd name="T84" fmla="*/ 1208 w 2622"/>
                <a:gd name="T85" fmla="*/ 185 h 284"/>
                <a:gd name="T86" fmla="*/ 1237 w 2622"/>
                <a:gd name="T87" fmla="*/ 192 h 284"/>
                <a:gd name="T88" fmla="*/ 1265 w 2622"/>
                <a:gd name="T89" fmla="*/ 192 h 284"/>
                <a:gd name="T90" fmla="*/ 1322 w 2622"/>
                <a:gd name="T91" fmla="*/ 199 h 284"/>
                <a:gd name="T92" fmla="*/ 1343 w 2622"/>
                <a:gd name="T93" fmla="*/ 199 h 284"/>
                <a:gd name="T94" fmla="*/ 1357 w 2622"/>
                <a:gd name="T95" fmla="*/ 206 h 284"/>
                <a:gd name="T96" fmla="*/ 1421 w 2622"/>
                <a:gd name="T97" fmla="*/ 213 h 284"/>
                <a:gd name="T98" fmla="*/ 1485 w 2622"/>
                <a:gd name="T99" fmla="*/ 220 h 284"/>
                <a:gd name="T100" fmla="*/ 1492 w 2622"/>
                <a:gd name="T101" fmla="*/ 227 h 284"/>
                <a:gd name="T102" fmla="*/ 1514 w 2622"/>
                <a:gd name="T103" fmla="*/ 234 h 284"/>
                <a:gd name="T104" fmla="*/ 1627 w 2622"/>
                <a:gd name="T105" fmla="*/ 234 h 284"/>
                <a:gd name="T106" fmla="*/ 1713 w 2622"/>
                <a:gd name="T107" fmla="*/ 242 h 284"/>
                <a:gd name="T108" fmla="*/ 1826 w 2622"/>
                <a:gd name="T109" fmla="*/ 256 h 284"/>
                <a:gd name="T110" fmla="*/ 2018 w 2622"/>
                <a:gd name="T111" fmla="*/ 263 h 284"/>
                <a:gd name="T112" fmla="*/ 2622 w 2622"/>
                <a:gd name="T11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22" h="284">
                  <a:moveTo>
                    <a:pt x="0" y="0"/>
                  </a:moveTo>
                  <a:lnTo>
                    <a:pt x="50" y="0"/>
                  </a:lnTo>
                  <a:lnTo>
                    <a:pt x="50" y="7"/>
                  </a:lnTo>
                  <a:lnTo>
                    <a:pt x="57" y="7"/>
                  </a:lnTo>
                  <a:lnTo>
                    <a:pt x="57" y="14"/>
                  </a:lnTo>
                  <a:lnTo>
                    <a:pt x="100" y="14"/>
                  </a:lnTo>
                  <a:lnTo>
                    <a:pt x="100" y="14"/>
                  </a:lnTo>
                  <a:lnTo>
                    <a:pt x="121" y="14"/>
                  </a:lnTo>
                  <a:lnTo>
                    <a:pt x="121" y="14"/>
                  </a:lnTo>
                  <a:lnTo>
                    <a:pt x="128" y="14"/>
                  </a:lnTo>
                  <a:lnTo>
                    <a:pt x="128" y="21"/>
                  </a:lnTo>
                  <a:lnTo>
                    <a:pt x="171" y="21"/>
                  </a:lnTo>
                  <a:lnTo>
                    <a:pt x="171" y="21"/>
                  </a:lnTo>
                  <a:lnTo>
                    <a:pt x="206" y="21"/>
                  </a:lnTo>
                  <a:lnTo>
                    <a:pt x="206" y="28"/>
                  </a:lnTo>
                  <a:lnTo>
                    <a:pt x="213" y="28"/>
                  </a:lnTo>
                  <a:lnTo>
                    <a:pt x="213" y="28"/>
                  </a:lnTo>
                  <a:lnTo>
                    <a:pt x="213" y="28"/>
                  </a:lnTo>
                  <a:lnTo>
                    <a:pt x="213" y="28"/>
                  </a:lnTo>
                  <a:lnTo>
                    <a:pt x="228" y="28"/>
                  </a:lnTo>
                  <a:lnTo>
                    <a:pt x="228" y="28"/>
                  </a:lnTo>
                  <a:lnTo>
                    <a:pt x="242" y="28"/>
                  </a:lnTo>
                  <a:lnTo>
                    <a:pt x="242" y="35"/>
                  </a:lnTo>
                  <a:lnTo>
                    <a:pt x="249" y="35"/>
                  </a:lnTo>
                  <a:lnTo>
                    <a:pt x="249" y="35"/>
                  </a:lnTo>
                  <a:lnTo>
                    <a:pt x="270" y="35"/>
                  </a:lnTo>
                  <a:lnTo>
                    <a:pt x="270" y="35"/>
                  </a:lnTo>
                  <a:lnTo>
                    <a:pt x="277" y="35"/>
                  </a:lnTo>
                  <a:lnTo>
                    <a:pt x="277" y="35"/>
                  </a:lnTo>
                  <a:lnTo>
                    <a:pt x="277" y="35"/>
                  </a:lnTo>
                  <a:lnTo>
                    <a:pt x="277" y="42"/>
                  </a:lnTo>
                  <a:lnTo>
                    <a:pt x="285" y="42"/>
                  </a:lnTo>
                  <a:lnTo>
                    <a:pt x="285" y="42"/>
                  </a:lnTo>
                  <a:lnTo>
                    <a:pt x="292" y="42"/>
                  </a:lnTo>
                  <a:lnTo>
                    <a:pt x="292" y="42"/>
                  </a:lnTo>
                  <a:lnTo>
                    <a:pt x="292" y="42"/>
                  </a:lnTo>
                  <a:lnTo>
                    <a:pt x="292" y="49"/>
                  </a:lnTo>
                  <a:lnTo>
                    <a:pt x="299" y="49"/>
                  </a:lnTo>
                  <a:lnTo>
                    <a:pt x="299" y="49"/>
                  </a:lnTo>
                  <a:lnTo>
                    <a:pt x="306" y="49"/>
                  </a:lnTo>
                  <a:lnTo>
                    <a:pt x="306" y="49"/>
                  </a:lnTo>
                  <a:lnTo>
                    <a:pt x="341" y="49"/>
                  </a:lnTo>
                  <a:lnTo>
                    <a:pt x="341" y="56"/>
                  </a:lnTo>
                  <a:lnTo>
                    <a:pt x="348" y="56"/>
                  </a:lnTo>
                  <a:lnTo>
                    <a:pt x="348" y="56"/>
                  </a:lnTo>
                  <a:lnTo>
                    <a:pt x="348" y="56"/>
                  </a:lnTo>
                  <a:lnTo>
                    <a:pt x="348" y="64"/>
                  </a:lnTo>
                  <a:lnTo>
                    <a:pt x="356" y="64"/>
                  </a:lnTo>
                  <a:lnTo>
                    <a:pt x="356" y="64"/>
                  </a:lnTo>
                  <a:lnTo>
                    <a:pt x="370" y="64"/>
                  </a:lnTo>
                  <a:lnTo>
                    <a:pt x="370" y="64"/>
                  </a:lnTo>
                  <a:lnTo>
                    <a:pt x="384" y="64"/>
                  </a:lnTo>
                  <a:lnTo>
                    <a:pt x="384" y="64"/>
                  </a:lnTo>
                  <a:lnTo>
                    <a:pt x="412" y="64"/>
                  </a:lnTo>
                  <a:lnTo>
                    <a:pt x="412" y="64"/>
                  </a:lnTo>
                  <a:lnTo>
                    <a:pt x="427" y="64"/>
                  </a:lnTo>
                  <a:lnTo>
                    <a:pt x="427" y="71"/>
                  </a:lnTo>
                  <a:lnTo>
                    <a:pt x="427" y="71"/>
                  </a:lnTo>
                  <a:lnTo>
                    <a:pt x="427" y="71"/>
                  </a:lnTo>
                  <a:lnTo>
                    <a:pt x="434" y="71"/>
                  </a:lnTo>
                  <a:lnTo>
                    <a:pt x="434" y="78"/>
                  </a:lnTo>
                  <a:lnTo>
                    <a:pt x="434" y="78"/>
                  </a:lnTo>
                  <a:lnTo>
                    <a:pt x="434" y="78"/>
                  </a:lnTo>
                  <a:lnTo>
                    <a:pt x="448" y="78"/>
                  </a:lnTo>
                  <a:lnTo>
                    <a:pt x="448" y="78"/>
                  </a:lnTo>
                  <a:lnTo>
                    <a:pt x="455" y="78"/>
                  </a:lnTo>
                  <a:lnTo>
                    <a:pt x="455" y="78"/>
                  </a:lnTo>
                  <a:lnTo>
                    <a:pt x="498" y="78"/>
                  </a:lnTo>
                  <a:lnTo>
                    <a:pt x="498" y="85"/>
                  </a:lnTo>
                  <a:lnTo>
                    <a:pt x="505" y="85"/>
                  </a:lnTo>
                  <a:lnTo>
                    <a:pt x="505" y="85"/>
                  </a:lnTo>
                  <a:lnTo>
                    <a:pt x="512" y="85"/>
                  </a:lnTo>
                  <a:lnTo>
                    <a:pt x="512" y="85"/>
                  </a:lnTo>
                  <a:lnTo>
                    <a:pt x="512" y="85"/>
                  </a:lnTo>
                  <a:lnTo>
                    <a:pt x="512" y="92"/>
                  </a:lnTo>
                  <a:lnTo>
                    <a:pt x="512" y="92"/>
                  </a:lnTo>
                  <a:lnTo>
                    <a:pt x="512" y="92"/>
                  </a:lnTo>
                  <a:lnTo>
                    <a:pt x="519" y="92"/>
                  </a:lnTo>
                  <a:lnTo>
                    <a:pt x="519" y="92"/>
                  </a:lnTo>
                  <a:lnTo>
                    <a:pt x="533" y="92"/>
                  </a:lnTo>
                  <a:lnTo>
                    <a:pt x="533" y="92"/>
                  </a:lnTo>
                  <a:lnTo>
                    <a:pt x="547" y="92"/>
                  </a:lnTo>
                  <a:lnTo>
                    <a:pt x="547" y="99"/>
                  </a:lnTo>
                  <a:lnTo>
                    <a:pt x="569" y="99"/>
                  </a:lnTo>
                  <a:lnTo>
                    <a:pt x="569" y="99"/>
                  </a:lnTo>
                  <a:lnTo>
                    <a:pt x="576" y="99"/>
                  </a:lnTo>
                  <a:lnTo>
                    <a:pt x="576" y="99"/>
                  </a:lnTo>
                  <a:lnTo>
                    <a:pt x="583" y="99"/>
                  </a:lnTo>
                  <a:lnTo>
                    <a:pt x="583" y="99"/>
                  </a:lnTo>
                  <a:lnTo>
                    <a:pt x="590" y="99"/>
                  </a:lnTo>
                  <a:lnTo>
                    <a:pt x="590" y="106"/>
                  </a:lnTo>
                  <a:lnTo>
                    <a:pt x="626" y="106"/>
                  </a:lnTo>
                  <a:lnTo>
                    <a:pt x="626" y="106"/>
                  </a:lnTo>
                  <a:lnTo>
                    <a:pt x="647" y="106"/>
                  </a:lnTo>
                  <a:lnTo>
                    <a:pt x="647" y="106"/>
                  </a:lnTo>
                  <a:lnTo>
                    <a:pt x="647" y="106"/>
                  </a:lnTo>
                  <a:lnTo>
                    <a:pt x="647" y="106"/>
                  </a:lnTo>
                  <a:lnTo>
                    <a:pt x="661" y="106"/>
                  </a:lnTo>
                  <a:lnTo>
                    <a:pt x="661" y="113"/>
                  </a:lnTo>
                  <a:lnTo>
                    <a:pt x="668" y="113"/>
                  </a:lnTo>
                  <a:lnTo>
                    <a:pt x="668" y="113"/>
                  </a:lnTo>
                  <a:lnTo>
                    <a:pt x="689" y="113"/>
                  </a:lnTo>
                  <a:lnTo>
                    <a:pt x="689" y="113"/>
                  </a:lnTo>
                  <a:lnTo>
                    <a:pt x="704" y="113"/>
                  </a:lnTo>
                  <a:lnTo>
                    <a:pt x="704" y="121"/>
                  </a:lnTo>
                  <a:lnTo>
                    <a:pt x="753" y="121"/>
                  </a:lnTo>
                  <a:lnTo>
                    <a:pt x="753" y="121"/>
                  </a:lnTo>
                  <a:lnTo>
                    <a:pt x="761" y="121"/>
                  </a:lnTo>
                  <a:lnTo>
                    <a:pt x="761" y="121"/>
                  </a:lnTo>
                  <a:lnTo>
                    <a:pt x="768" y="121"/>
                  </a:lnTo>
                  <a:lnTo>
                    <a:pt x="768" y="121"/>
                  </a:lnTo>
                  <a:lnTo>
                    <a:pt x="768" y="121"/>
                  </a:lnTo>
                  <a:lnTo>
                    <a:pt x="768" y="128"/>
                  </a:lnTo>
                  <a:lnTo>
                    <a:pt x="768" y="128"/>
                  </a:lnTo>
                  <a:lnTo>
                    <a:pt x="768" y="128"/>
                  </a:lnTo>
                  <a:lnTo>
                    <a:pt x="782" y="128"/>
                  </a:lnTo>
                  <a:lnTo>
                    <a:pt x="782" y="128"/>
                  </a:lnTo>
                  <a:lnTo>
                    <a:pt x="789" y="128"/>
                  </a:lnTo>
                  <a:lnTo>
                    <a:pt x="789" y="128"/>
                  </a:lnTo>
                  <a:lnTo>
                    <a:pt x="824" y="128"/>
                  </a:lnTo>
                  <a:lnTo>
                    <a:pt x="824" y="135"/>
                  </a:lnTo>
                  <a:lnTo>
                    <a:pt x="832" y="135"/>
                  </a:lnTo>
                  <a:lnTo>
                    <a:pt x="832" y="135"/>
                  </a:lnTo>
                  <a:lnTo>
                    <a:pt x="839" y="135"/>
                  </a:lnTo>
                  <a:lnTo>
                    <a:pt x="839" y="135"/>
                  </a:lnTo>
                  <a:lnTo>
                    <a:pt x="839" y="135"/>
                  </a:lnTo>
                  <a:lnTo>
                    <a:pt x="839" y="142"/>
                  </a:lnTo>
                  <a:lnTo>
                    <a:pt x="846" y="142"/>
                  </a:lnTo>
                  <a:lnTo>
                    <a:pt x="846" y="142"/>
                  </a:lnTo>
                  <a:lnTo>
                    <a:pt x="846" y="142"/>
                  </a:lnTo>
                  <a:lnTo>
                    <a:pt x="846" y="142"/>
                  </a:lnTo>
                  <a:lnTo>
                    <a:pt x="853" y="142"/>
                  </a:lnTo>
                  <a:lnTo>
                    <a:pt x="853" y="142"/>
                  </a:lnTo>
                  <a:lnTo>
                    <a:pt x="853" y="142"/>
                  </a:lnTo>
                  <a:lnTo>
                    <a:pt x="853" y="149"/>
                  </a:lnTo>
                  <a:lnTo>
                    <a:pt x="867" y="149"/>
                  </a:lnTo>
                  <a:lnTo>
                    <a:pt x="867" y="149"/>
                  </a:lnTo>
                  <a:lnTo>
                    <a:pt x="881" y="149"/>
                  </a:lnTo>
                  <a:lnTo>
                    <a:pt x="881" y="149"/>
                  </a:lnTo>
                  <a:lnTo>
                    <a:pt x="888" y="149"/>
                  </a:lnTo>
                  <a:lnTo>
                    <a:pt x="888" y="149"/>
                  </a:lnTo>
                  <a:lnTo>
                    <a:pt x="888" y="149"/>
                  </a:lnTo>
                  <a:lnTo>
                    <a:pt x="888" y="156"/>
                  </a:lnTo>
                  <a:lnTo>
                    <a:pt x="938" y="156"/>
                  </a:lnTo>
                  <a:lnTo>
                    <a:pt x="938" y="156"/>
                  </a:lnTo>
                  <a:lnTo>
                    <a:pt x="945" y="156"/>
                  </a:lnTo>
                  <a:lnTo>
                    <a:pt x="945" y="156"/>
                  </a:lnTo>
                  <a:lnTo>
                    <a:pt x="945" y="156"/>
                  </a:lnTo>
                  <a:lnTo>
                    <a:pt x="945" y="163"/>
                  </a:lnTo>
                  <a:lnTo>
                    <a:pt x="952" y="163"/>
                  </a:lnTo>
                  <a:lnTo>
                    <a:pt x="952" y="163"/>
                  </a:lnTo>
                  <a:lnTo>
                    <a:pt x="967" y="163"/>
                  </a:lnTo>
                  <a:lnTo>
                    <a:pt x="967" y="163"/>
                  </a:lnTo>
                  <a:lnTo>
                    <a:pt x="1059" y="163"/>
                  </a:lnTo>
                  <a:lnTo>
                    <a:pt x="1059" y="163"/>
                  </a:lnTo>
                  <a:lnTo>
                    <a:pt x="1087" y="163"/>
                  </a:lnTo>
                  <a:lnTo>
                    <a:pt x="1087" y="170"/>
                  </a:lnTo>
                  <a:lnTo>
                    <a:pt x="1102" y="170"/>
                  </a:lnTo>
                  <a:lnTo>
                    <a:pt x="1102" y="170"/>
                  </a:lnTo>
                  <a:lnTo>
                    <a:pt x="1109" y="170"/>
                  </a:lnTo>
                  <a:lnTo>
                    <a:pt x="1109" y="170"/>
                  </a:lnTo>
                  <a:lnTo>
                    <a:pt x="1151" y="170"/>
                  </a:lnTo>
                  <a:lnTo>
                    <a:pt x="1151" y="177"/>
                  </a:lnTo>
                  <a:lnTo>
                    <a:pt x="1151" y="177"/>
                  </a:lnTo>
                  <a:lnTo>
                    <a:pt x="1151" y="177"/>
                  </a:lnTo>
                  <a:lnTo>
                    <a:pt x="1165" y="177"/>
                  </a:lnTo>
                  <a:lnTo>
                    <a:pt x="1165" y="177"/>
                  </a:lnTo>
                  <a:lnTo>
                    <a:pt x="1173" y="177"/>
                  </a:lnTo>
                  <a:lnTo>
                    <a:pt x="1173" y="185"/>
                  </a:lnTo>
                  <a:lnTo>
                    <a:pt x="1187" y="185"/>
                  </a:lnTo>
                  <a:lnTo>
                    <a:pt x="1187" y="185"/>
                  </a:lnTo>
                  <a:lnTo>
                    <a:pt x="1208" y="185"/>
                  </a:lnTo>
                  <a:lnTo>
                    <a:pt x="1208" y="185"/>
                  </a:lnTo>
                  <a:lnTo>
                    <a:pt x="1222" y="185"/>
                  </a:lnTo>
                  <a:lnTo>
                    <a:pt x="1222" y="192"/>
                  </a:lnTo>
                  <a:lnTo>
                    <a:pt x="1237" y="192"/>
                  </a:lnTo>
                  <a:lnTo>
                    <a:pt x="1237" y="192"/>
                  </a:lnTo>
                  <a:lnTo>
                    <a:pt x="1258" y="192"/>
                  </a:lnTo>
                  <a:lnTo>
                    <a:pt x="1258" y="192"/>
                  </a:lnTo>
                  <a:lnTo>
                    <a:pt x="1265" y="192"/>
                  </a:lnTo>
                  <a:lnTo>
                    <a:pt x="1265" y="192"/>
                  </a:lnTo>
                  <a:lnTo>
                    <a:pt x="1308" y="192"/>
                  </a:lnTo>
                  <a:lnTo>
                    <a:pt x="1308" y="199"/>
                  </a:lnTo>
                  <a:lnTo>
                    <a:pt x="1322" y="199"/>
                  </a:lnTo>
                  <a:lnTo>
                    <a:pt x="1322" y="199"/>
                  </a:lnTo>
                  <a:lnTo>
                    <a:pt x="1336" y="199"/>
                  </a:lnTo>
                  <a:lnTo>
                    <a:pt x="1336" y="199"/>
                  </a:lnTo>
                  <a:lnTo>
                    <a:pt x="1343" y="199"/>
                  </a:lnTo>
                  <a:lnTo>
                    <a:pt x="1343" y="206"/>
                  </a:lnTo>
                  <a:lnTo>
                    <a:pt x="1350" y="206"/>
                  </a:lnTo>
                  <a:lnTo>
                    <a:pt x="1350" y="206"/>
                  </a:lnTo>
                  <a:lnTo>
                    <a:pt x="1357" y="206"/>
                  </a:lnTo>
                  <a:lnTo>
                    <a:pt x="1357" y="213"/>
                  </a:lnTo>
                  <a:lnTo>
                    <a:pt x="1393" y="213"/>
                  </a:lnTo>
                  <a:lnTo>
                    <a:pt x="1393" y="213"/>
                  </a:lnTo>
                  <a:lnTo>
                    <a:pt x="1421" y="213"/>
                  </a:lnTo>
                  <a:lnTo>
                    <a:pt x="1421" y="220"/>
                  </a:lnTo>
                  <a:lnTo>
                    <a:pt x="1435" y="220"/>
                  </a:lnTo>
                  <a:lnTo>
                    <a:pt x="1435" y="220"/>
                  </a:lnTo>
                  <a:lnTo>
                    <a:pt x="1485" y="220"/>
                  </a:lnTo>
                  <a:lnTo>
                    <a:pt x="1485" y="220"/>
                  </a:lnTo>
                  <a:lnTo>
                    <a:pt x="1485" y="220"/>
                  </a:lnTo>
                  <a:lnTo>
                    <a:pt x="1485" y="227"/>
                  </a:lnTo>
                  <a:lnTo>
                    <a:pt x="1492" y="227"/>
                  </a:lnTo>
                  <a:lnTo>
                    <a:pt x="1492" y="227"/>
                  </a:lnTo>
                  <a:lnTo>
                    <a:pt x="1492" y="227"/>
                  </a:lnTo>
                  <a:lnTo>
                    <a:pt x="1492" y="234"/>
                  </a:lnTo>
                  <a:lnTo>
                    <a:pt x="1514" y="234"/>
                  </a:lnTo>
                  <a:lnTo>
                    <a:pt x="1514" y="234"/>
                  </a:lnTo>
                  <a:lnTo>
                    <a:pt x="1599" y="234"/>
                  </a:lnTo>
                  <a:lnTo>
                    <a:pt x="1599" y="234"/>
                  </a:lnTo>
                  <a:lnTo>
                    <a:pt x="1627" y="234"/>
                  </a:lnTo>
                  <a:lnTo>
                    <a:pt x="1627" y="242"/>
                  </a:lnTo>
                  <a:lnTo>
                    <a:pt x="1663" y="242"/>
                  </a:lnTo>
                  <a:lnTo>
                    <a:pt x="1663" y="242"/>
                  </a:lnTo>
                  <a:lnTo>
                    <a:pt x="1713" y="242"/>
                  </a:lnTo>
                  <a:lnTo>
                    <a:pt x="1713" y="249"/>
                  </a:lnTo>
                  <a:lnTo>
                    <a:pt x="1734" y="249"/>
                  </a:lnTo>
                  <a:lnTo>
                    <a:pt x="1734" y="256"/>
                  </a:lnTo>
                  <a:lnTo>
                    <a:pt x="1826" y="256"/>
                  </a:lnTo>
                  <a:lnTo>
                    <a:pt x="1826" y="256"/>
                  </a:lnTo>
                  <a:lnTo>
                    <a:pt x="1833" y="256"/>
                  </a:lnTo>
                  <a:lnTo>
                    <a:pt x="1833" y="263"/>
                  </a:lnTo>
                  <a:lnTo>
                    <a:pt x="2018" y="263"/>
                  </a:lnTo>
                  <a:lnTo>
                    <a:pt x="2018" y="270"/>
                  </a:lnTo>
                  <a:lnTo>
                    <a:pt x="2068" y="270"/>
                  </a:lnTo>
                  <a:lnTo>
                    <a:pt x="2068" y="284"/>
                  </a:lnTo>
                  <a:lnTo>
                    <a:pt x="2622" y="284"/>
                  </a:lnTo>
                </a:path>
              </a:pathLst>
            </a:custGeom>
            <a:noFill/>
            <a:ln w="38100" cap="flat" cmpd="sng">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grpSp>
          <p:nvGrpSpPr>
            <p:cNvPr id="13" name="Groupe 12"/>
            <p:cNvGrpSpPr/>
            <p:nvPr/>
          </p:nvGrpSpPr>
          <p:grpSpPr>
            <a:xfrm>
              <a:off x="1492196" y="1068517"/>
              <a:ext cx="6120435" cy="3047815"/>
              <a:chOff x="1492196" y="1068517"/>
              <a:chExt cx="6120435" cy="3047815"/>
            </a:xfrm>
          </p:grpSpPr>
          <p:sp>
            <p:nvSpPr>
              <p:cNvPr id="134" name="Rectangle 23"/>
              <p:cNvSpPr>
                <a:spLocks noChangeArrowheads="1"/>
              </p:cNvSpPr>
              <p:nvPr/>
            </p:nvSpPr>
            <p:spPr bwMode="auto">
              <a:xfrm>
                <a:off x="1492196" y="1068517"/>
                <a:ext cx="226024"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100</a:t>
                </a:r>
                <a:endParaRPr lang="en-US" altLang="en-US" sz="1350">
                  <a:solidFill>
                    <a:srgbClr val="595959"/>
                  </a:solidFill>
                  <a:cs typeface="Arial" panose="020B0604020202020204" pitchFamily="34" charset="0"/>
                </a:endParaRPr>
              </a:p>
            </p:txBody>
          </p:sp>
          <p:sp>
            <p:nvSpPr>
              <p:cNvPr id="135" name="Rectangle 72"/>
              <p:cNvSpPr>
                <a:spLocks noChangeArrowheads="1"/>
              </p:cNvSpPr>
              <p:nvPr/>
            </p:nvSpPr>
            <p:spPr bwMode="auto">
              <a:xfrm>
                <a:off x="1564135" y="164498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80</a:t>
                </a:r>
                <a:endParaRPr lang="en-US" altLang="en-US" sz="1350">
                  <a:solidFill>
                    <a:srgbClr val="595959"/>
                  </a:solidFill>
                  <a:cs typeface="Arial" panose="020B0604020202020204" pitchFamily="34" charset="0"/>
                </a:endParaRPr>
              </a:p>
            </p:txBody>
          </p:sp>
          <p:sp>
            <p:nvSpPr>
              <p:cNvPr id="136" name="Rectangle 73"/>
              <p:cNvSpPr>
                <a:spLocks noChangeArrowheads="1"/>
              </p:cNvSpPr>
              <p:nvPr/>
            </p:nvSpPr>
            <p:spPr bwMode="auto">
              <a:xfrm>
                <a:off x="1564135" y="2212915"/>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60</a:t>
                </a:r>
                <a:endParaRPr lang="en-US" altLang="en-US" sz="1350">
                  <a:solidFill>
                    <a:srgbClr val="595959"/>
                  </a:solidFill>
                  <a:cs typeface="Arial" panose="020B0604020202020204" pitchFamily="34" charset="0"/>
                </a:endParaRPr>
              </a:p>
            </p:txBody>
          </p:sp>
          <p:sp>
            <p:nvSpPr>
              <p:cNvPr id="137" name="Rectangle 74"/>
              <p:cNvSpPr>
                <a:spLocks noChangeArrowheads="1"/>
              </p:cNvSpPr>
              <p:nvPr/>
            </p:nvSpPr>
            <p:spPr bwMode="auto">
              <a:xfrm>
                <a:off x="1564135" y="2789385"/>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40</a:t>
                </a:r>
                <a:endParaRPr lang="en-US" altLang="en-US" sz="1350">
                  <a:solidFill>
                    <a:srgbClr val="595959"/>
                  </a:solidFill>
                  <a:cs typeface="Arial" panose="020B0604020202020204" pitchFamily="34" charset="0"/>
                </a:endParaRPr>
              </a:p>
            </p:txBody>
          </p:sp>
          <p:sp>
            <p:nvSpPr>
              <p:cNvPr id="138" name="Rectangle 75"/>
              <p:cNvSpPr>
                <a:spLocks noChangeArrowheads="1"/>
              </p:cNvSpPr>
              <p:nvPr/>
            </p:nvSpPr>
            <p:spPr bwMode="auto">
              <a:xfrm>
                <a:off x="1564135" y="3364787"/>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20</a:t>
                </a:r>
                <a:endParaRPr lang="en-US" altLang="en-US" sz="1350">
                  <a:solidFill>
                    <a:srgbClr val="595959"/>
                  </a:solidFill>
                  <a:cs typeface="Arial" panose="020B0604020202020204" pitchFamily="34" charset="0"/>
                </a:endParaRPr>
              </a:p>
            </p:txBody>
          </p:sp>
          <p:sp>
            <p:nvSpPr>
              <p:cNvPr id="139" name="Rectangle 76"/>
              <p:cNvSpPr>
                <a:spLocks noChangeArrowheads="1"/>
              </p:cNvSpPr>
              <p:nvPr/>
            </p:nvSpPr>
            <p:spPr bwMode="auto">
              <a:xfrm>
                <a:off x="1625492" y="3941257"/>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0</a:t>
                </a:r>
                <a:endParaRPr lang="en-US" altLang="en-US" sz="1350">
                  <a:solidFill>
                    <a:srgbClr val="595959"/>
                  </a:solidFill>
                  <a:cs typeface="Arial" panose="020B0604020202020204" pitchFamily="34" charset="0"/>
                </a:endParaRPr>
              </a:p>
            </p:txBody>
          </p:sp>
          <p:grpSp>
            <p:nvGrpSpPr>
              <p:cNvPr id="11" name="Groupe 10"/>
              <p:cNvGrpSpPr/>
              <p:nvPr/>
            </p:nvGrpSpPr>
            <p:grpSpPr>
              <a:xfrm>
                <a:off x="1724524" y="1099475"/>
                <a:ext cx="5888107" cy="3016857"/>
                <a:chOff x="1724524" y="1099475"/>
                <a:chExt cx="5888107" cy="3016857"/>
              </a:xfrm>
            </p:grpSpPr>
            <p:sp>
              <p:nvSpPr>
                <p:cNvPr id="128" name="Line 17"/>
                <p:cNvSpPr>
                  <a:spLocks noChangeShapeType="1"/>
                </p:cNvSpPr>
                <p:nvPr/>
              </p:nvSpPr>
              <p:spPr bwMode="auto">
                <a:xfrm flipH="1">
                  <a:off x="1724524" y="1152851"/>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sp>
              <p:nvSpPr>
                <p:cNvPr id="129" name="Line 18"/>
                <p:cNvSpPr>
                  <a:spLocks noChangeShapeType="1"/>
                </p:cNvSpPr>
                <p:nvPr/>
              </p:nvSpPr>
              <p:spPr bwMode="auto">
                <a:xfrm flipH="1">
                  <a:off x="1724524" y="1720781"/>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sp>
              <p:nvSpPr>
                <p:cNvPr id="130" name="Line 19"/>
                <p:cNvSpPr>
                  <a:spLocks noChangeShapeType="1"/>
                </p:cNvSpPr>
                <p:nvPr/>
              </p:nvSpPr>
              <p:spPr bwMode="auto">
                <a:xfrm flipH="1">
                  <a:off x="1724524" y="2297250"/>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sp>
              <p:nvSpPr>
                <p:cNvPr id="131" name="Line 20"/>
                <p:cNvSpPr>
                  <a:spLocks noChangeShapeType="1"/>
                </p:cNvSpPr>
                <p:nvPr/>
              </p:nvSpPr>
              <p:spPr bwMode="auto">
                <a:xfrm flipH="1">
                  <a:off x="1724524" y="2872652"/>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sp>
              <p:nvSpPr>
                <p:cNvPr id="132" name="Line 21"/>
                <p:cNvSpPr>
                  <a:spLocks noChangeShapeType="1"/>
                </p:cNvSpPr>
                <p:nvPr/>
              </p:nvSpPr>
              <p:spPr bwMode="auto">
                <a:xfrm flipH="1">
                  <a:off x="1724524" y="3449122"/>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sp>
              <p:nvSpPr>
                <p:cNvPr id="133" name="Line 22"/>
                <p:cNvSpPr>
                  <a:spLocks noChangeShapeType="1"/>
                </p:cNvSpPr>
                <p:nvPr/>
              </p:nvSpPr>
              <p:spPr bwMode="auto">
                <a:xfrm flipH="1">
                  <a:off x="1724524" y="4018118"/>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srgbClr val="595959"/>
                    </a:solidFill>
                    <a:latin typeface="Arial" panose="020B0604020202020204" pitchFamily="34" charset="0"/>
                    <a:cs typeface="Arial" panose="020B0604020202020204" pitchFamily="34" charset="0"/>
                  </a:endParaRPr>
                </a:p>
              </p:txBody>
            </p:sp>
            <p:grpSp>
              <p:nvGrpSpPr>
                <p:cNvPr id="6" name="Groupe 5"/>
                <p:cNvGrpSpPr/>
                <p:nvPr/>
              </p:nvGrpSpPr>
              <p:grpSpPr>
                <a:xfrm>
                  <a:off x="1778347" y="1099475"/>
                  <a:ext cx="5834284" cy="3016857"/>
                  <a:chOff x="1778347" y="1099475"/>
                  <a:chExt cx="5834284" cy="3016857"/>
                </a:xfrm>
              </p:grpSpPr>
              <p:sp>
                <p:nvSpPr>
                  <p:cNvPr id="127" name="Freeform 5"/>
                  <p:cNvSpPr>
                    <a:spLocks/>
                  </p:cNvSpPr>
                  <p:nvPr/>
                </p:nvSpPr>
                <p:spPr bwMode="auto">
                  <a:xfrm>
                    <a:off x="1778347" y="1099475"/>
                    <a:ext cx="5834284" cy="2963481"/>
                  </a:xfrm>
                  <a:custGeom>
                    <a:avLst/>
                    <a:gdLst>
                      <a:gd name="T0" fmla="*/ 0 w 5420"/>
                      <a:gd name="T1" fmla="*/ 0 h 2776"/>
                      <a:gd name="T2" fmla="*/ 0 w 5420"/>
                      <a:gd name="T3" fmla="*/ 2776 h 2776"/>
                      <a:gd name="T4" fmla="*/ 5420 w 5420"/>
                      <a:gd name="T5" fmla="*/ 2776 h 2776"/>
                    </a:gdLst>
                    <a:ahLst/>
                    <a:cxnLst>
                      <a:cxn ang="0">
                        <a:pos x="T0" y="T1"/>
                      </a:cxn>
                      <a:cxn ang="0">
                        <a:pos x="T2" y="T3"/>
                      </a:cxn>
                      <a:cxn ang="0">
                        <a:pos x="T4" y="T5"/>
                      </a:cxn>
                    </a:cxnLst>
                    <a:rect l="0" t="0" r="r" b="b"/>
                    <a:pathLst>
                      <a:path w="5420" h="2776">
                        <a:moveTo>
                          <a:pt x="0" y="0"/>
                        </a:moveTo>
                        <a:lnTo>
                          <a:pt x="0" y="2776"/>
                        </a:lnTo>
                        <a:lnTo>
                          <a:pt x="5420" y="2776"/>
                        </a:lnTo>
                      </a:path>
                    </a:pathLst>
                  </a:custGeom>
                  <a:noFill/>
                  <a:ln w="11113" cap="flat">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0" name="Line 6"/>
                  <p:cNvSpPr>
                    <a:spLocks noChangeShapeType="1"/>
                  </p:cNvSpPr>
                  <p:nvPr/>
                </p:nvSpPr>
                <p:spPr bwMode="auto">
                  <a:xfrm>
                    <a:off x="1983946"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1" name="Line 7"/>
                  <p:cNvSpPr>
                    <a:spLocks noChangeShapeType="1"/>
                  </p:cNvSpPr>
                  <p:nvPr/>
                </p:nvSpPr>
                <p:spPr bwMode="auto">
                  <a:xfrm>
                    <a:off x="2526470"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2" name="Line 8"/>
                  <p:cNvSpPr>
                    <a:spLocks noChangeShapeType="1"/>
                  </p:cNvSpPr>
                  <p:nvPr/>
                </p:nvSpPr>
                <p:spPr bwMode="auto">
                  <a:xfrm>
                    <a:off x="3068993"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3" name="Line 9"/>
                  <p:cNvSpPr>
                    <a:spLocks noChangeShapeType="1"/>
                  </p:cNvSpPr>
                  <p:nvPr/>
                </p:nvSpPr>
                <p:spPr bwMode="auto">
                  <a:xfrm>
                    <a:off x="3610441"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4" name="Line 10"/>
                  <p:cNvSpPr>
                    <a:spLocks noChangeShapeType="1"/>
                  </p:cNvSpPr>
                  <p:nvPr/>
                </p:nvSpPr>
                <p:spPr bwMode="auto">
                  <a:xfrm>
                    <a:off x="4152965"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5" name="Line 11"/>
                  <p:cNvSpPr>
                    <a:spLocks noChangeShapeType="1"/>
                  </p:cNvSpPr>
                  <p:nvPr/>
                </p:nvSpPr>
                <p:spPr bwMode="auto">
                  <a:xfrm>
                    <a:off x="4695488"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6" name="Line 12"/>
                  <p:cNvSpPr>
                    <a:spLocks noChangeShapeType="1"/>
                  </p:cNvSpPr>
                  <p:nvPr/>
                </p:nvSpPr>
                <p:spPr bwMode="auto">
                  <a:xfrm>
                    <a:off x="5238012"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7" name="Line 13"/>
                  <p:cNvSpPr>
                    <a:spLocks noChangeShapeType="1"/>
                  </p:cNvSpPr>
                  <p:nvPr/>
                </p:nvSpPr>
                <p:spPr bwMode="auto">
                  <a:xfrm>
                    <a:off x="5779459"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8" name="Line 14"/>
                  <p:cNvSpPr>
                    <a:spLocks noChangeShapeType="1"/>
                  </p:cNvSpPr>
                  <p:nvPr/>
                </p:nvSpPr>
                <p:spPr bwMode="auto">
                  <a:xfrm>
                    <a:off x="6321983"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49" name="Line 15"/>
                  <p:cNvSpPr>
                    <a:spLocks noChangeShapeType="1"/>
                  </p:cNvSpPr>
                  <p:nvPr/>
                </p:nvSpPr>
                <p:spPr bwMode="auto">
                  <a:xfrm>
                    <a:off x="6864507"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50" name="Line 16"/>
                  <p:cNvSpPr>
                    <a:spLocks noChangeShapeType="1"/>
                  </p:cNvSpPr>
                  <p:nvPr/>
                </p:nvSpPr>
                <p:spPr bwMode="auto">
                  <a:xfrm>
                    <a:off x="7405955"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grpSp>
        </p:grpSp>
      </p:grpSp>
      <p:sp>
        <p:nvSpPr>
          <p:cNvPr id="157" name="Rectangle 117"/>
          <p:cNvSpPr>
            <a:spLocks noChangeArrowheads="1"/>
          </p:cNvSpPr>
          <p:nvPr/>
        </p:nvSpPr>
        <p:spPr bwMode="auto">
          <a:xfrm>
            <a:off x="4476518" y="4195778"/>
            <a:ext cx="823944"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dirty="0">
                <a:solidFill>
                  <a:srgbClr val="595959"/>
                </a:solidFill>
                <a:cs typeface="Arial" panose="020B0604020202020204" pitchFamily="34" charset="0"/>
              </a:rPr>
              <a:t>Temps (</a:t>
            </a:r>
            <a:r>
              <a:rPr lang="en-US" altLang="en-US" sz="1050" dirty="0" err="1">
                <a:solidFill>
                  <a:srgbClr val="595959"/>
                </a:solidFill>
                <a:cs typeface="Arial" panose="020B0604020202020204" pitchFamily="34" charset="0"/>
              </a:rPr>
              <a:t>mois</a:t>
            </a:r>
            <a:r>
              <a:rPr lang="en-US" altLang="en-US" sz="1050" dirty="0">
                <a:solidFill>
                  <a:srgbClr val="595959"/>
                </a:solidFill>
                <a:cs typeface="Arial" panose="020B0604020202020204" pitchFamily="34" charset="0"/>
              </a:rPr>
              <a:t>)</a:t>
            </a:r>
          </a:p>
        </p:txBody>
      </p:sp>
      <p:grpSp>
        <p:nvGrpSpPr>
          <p:cNvPr id="10" name="Groupe 9"/>
          <p:cNvGrpSpPr/>
          <p:nvPr/>
        </p:nvGrpSpPr>
        <p:grpSpPr>
          <a:xfrm>
            <a:off x="2132986" y="4010758"/>
            <a:ext cx="5542551" cy="161583"/>
            <a:chOff x="1953805" y="4115266"/>
            <a:chExt cx="5542551" cy="161583"/>
          </a:xfrm>
        </p:grpSpPr>
        <p:sp>
          <p:nvSpPr>
            <p:cNvPr id="151" name="Rectangle 111"/>
            <p:cNvSpPr>
              <a:spLocks noChangeArrowheads="1"/>
            </p:cNvSpPr>
            <p:nvPr/>
          </p:nvSpPr>
          <p:spPr bwMode="auto">
            <a:xfrm>
              <a:off x="1953805" y="4115266"/>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0</a:t>
              </a:r>
              <a:endParaRPr lang="en-US" altLang="en-US" sz="1350">
                <a:solidFill>
                  <a:srgbClr val="595959"/>
                </a:solidFill>
                <a:cs typeface="Arial" panose="020B0604020202020204" pitchFamily="34" charset="0"/>
              </a:endParaRPr>
            </a:p>
          </p:txBody>
        </p:sp>
        <p:sp>
          <p:nvSpPr>
            <p:cNvPr id="152" name="Rectangle 112"/>
            <p:cNvSpPr>
              <a:spLocks noChangeArrowheads="1"/>
            </p:cNvSpPr>
            <p:nvPr/>
          </p:nvSpPr>
          <p:spPr bwMode="auto">
            <a:xfrm>
              <a:off x="2488794" y="4115266"/>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a:t>
              </a:r>
              <a:endParaRPr lang="en-US" altLang="en-US" sz="1350">
                <a:solidFill>
                  <a:srgbClr val="595959"/>
                </a:solidFill>
                <a:cs typeface="Arial" panose="020B0604020202020204" pitchFamily="34" charset="0"/>
              </a:endParaRPr>
            </a:p>
          </p:txBody>
        </p:sp>
        <p:sp>
          <p:nvSpPr>
            <p:cNvPr id="153" name="Rectangle 113"/>
            <p:cNvSpPr>
              <a:spLocks noChangeArrowheads="1"/>
            </p:cNvSpPr>
            <p:nvPr/>
          </p:nvSpPr>
          <p:spPr bwMode="auto">
            <a:xfrm>
              <a:off x="3000101"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12</a:t>
              </a:r>
              <a:endParaRPr lang="en-US" altLang="en-US" sz="1350">
                <a:solidFill>
                  <a:srgbClr val="595959"/>
                </a:solidFill>
                <a:cs typeface="Arial" panose="020B0604020202020204" pitchFamily="34" charset="0"/>
              </a:endParaRPr>
            </a:p>
          </p:txBody>
        </p:sp>
        <p:sp>
          <p:nvSpPr>
            <p:cNvPr id="154" name="Rectangle 114"/>
            <p:cNvSpPr>
              <a:spLocks noChangeArrowheads="1"/>
            </p:cNvSpPr>
            <p:nvPr/>
          </p:nvSpPr>
          <p:spPr bwMode="auto">
            <a:xfrm>
              <a:off x="3542625"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18</a:t>
              </a:r>
              <a:endParaRPr lang="en-US" altLang="en-US" sz="1350">
                <a:solidFill>
                  <a:srgbClr val="595959"/>
                </a:solidFill>
                <a:cs typeface="Arial" panose="020B0604020202020204" pitchFamily="34" charset="0"/>
              </a:endParaRPr>
            </a:p>
          </p:txBody>
        </p:sp>
        <p:sp>
          <p:nvSpPr>
            <p:cNvPr id="155" name="Rectangle 115"/>
            <p:cNvSpPr>
              <a:spLocks noChangeArrowheads="1"/>
            </p:cNvSpPr>
            <p:nvPr/>
          </p:nvSpPr>
          <p:spPr bwMode="auto">
            <a:xfrm>
              <a:off x="4084072"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24</a:t>
              </a:r>
              <a:endParaRPr lang="en-US" altLang="en-US" sz="1350">
                <a:solidFill>
                  <a:srgbClr val="595959"/>
                </a:solidFill>
                <a:cs typeface="Arial" panose="020B0604020202020204" pitchFamily="34" charset="0"/>
              </a:endParaRPr>
            </a:p>
          </p:txBody>
        </p:sp>
        <p:sp>
          <p:nvSpPr>
            <p:cNvPr id="156" name="Rectangle 116"/>
            <p:cNvSpPr>
              <a:spLocks noChangeArrowheads="1"/>
            </p:cNvSpPr>
            <p:nvPr/>
          </p:nvSpPr>
          <p:spPr bwMode="auto">
            <a:xfrm>
              <a:off x="4626596"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30</a:t>
              </a:r>
              <a:endParaRPr lang="en-US" altLang="en-US" sz="1350">
                <a:solidFill>
                  <a:srgbClr val="595959"/>
                </a:solidFill>
                <a:cs typeface="Arial" panose="020B0604020202020204" pitchFamily="34" charset="0"/>
              </a:endParaRPr>
            </a:p>
          </p:txBody>
        </p:sp>
        <p:sp>
          <p:nvSpPr>
            <p:cNvPr id="158" name="Rectangle 134"/>
            <p:cNvSpPr>
              <a:spLocks noChangeArrowheads="1"/>
            </p:cNvSpPr>
            <p:nvPr/>
          </p:nvSpPr>
          <p:spPr bwMode="auto">
            <a:xfrm>
              <a:off x="5176655"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36</a:t>
              </a:r>
              <a:endParaRPr lang="en-US" altLang="en-US" sz="1350">
                <a:solidFill>
                  <a:srgbClr val="595959"/>
                </a:solidFill>
                <a:cs typeface="Arial" panose="020B0604020202020204" pitchFamily="34" charset="0"/>
              </a:endParaRPr>
            </a:p>
          </p:txBody>
        </p:sp>
        <p:sp>
          <p:nvSpPr>
            <p:cNvPr id="159" name="Rectangle 135"/>
            <p:cNvSpPr>
              <a:spLocks noChangeArrowheads="1"/>
            </p:cNvSpPr>
            <p:nvPr/>
          </p:nvSpPr>
          <p:spPr bwMode="auto">
            <a:xfrm>
              <a:off x="5719179"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42</a:t>
              </a:r>
              <a:endParaRPr lang="en-US" altLang="en-US" sz="1350">
                <a:solidFill>
                  <a:srgbClr val="595959"/>
                </a:solidFill>
                <a:cs typeface="Arial" panose="020B0604020202020204" pitchFamily="34" charset="0"/>
              </a:endParaRPr>
            </a:p>
          </p:txBody>
        </p:sp>
        <p:sp>
          <p:nvSpPr>
            <p:cNvPr id="160" name="Rectangle 136"/>
            <p:cNvSpPr>
              <a:spLocks noChangeArrowheads="1"/>
            </p:cNvSpPr>
            <p:nvPr/>
          </p:nvSpPr>
          <p:spPr bwMode="auto">
            <a:xfrm>
              <a:off x="6260626"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48</a:t>
              </a:r>
              <a:endParaRPr lang="en-US" altLang="en-US" sz="1350">
                <a:solidFill>
                  <a:srgbClr val="595959"/>
                </a:solidFill>
                <a:cs typeface="Arial" panose="020B0604020202020204" pitchFamily="34" charset="0"/>
              </a:endParaRPr>
            </a:p>
          </p:txBody>
        </p:sp>
        <p:sp>
          <p:nvSpPr>
            <p:cNvPr id="161" name="Rectangle 137"/>
            <p:cNvSpPr>
              <a:spLocks noChangeArrowheads="1"/>
            </p:cNvSpPr>
            <p:nvPr/>
          </p:nvSpPr>
          <p:spPr bwMode="auto">
            <a:xfrm>
              <a:off x="6803150"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54</a:t>
              </a:r>
              <a:endParaRPr lang="en-US" altLang="en-US" sz="1350">
                <a:solidFill>
                  <a:srgbClr val="595959"/>
                </a:solidFill>
                <a:cs typeface="Arial" panose="020B0604020202020204" pitchFamily="34" charset="0"/>
              </a:endParaRPr>
            </a:p>
          </p:txBody>
        </p:sp>
        <p:sp>
          <p:nvSpPr>
            <p:cNvPr id="162" name="Rectangle 138"/>
            <p:cNvSpPr>
              <a:spLocks noChangeArrowheads="1"/>
            </p:cNvSpPr>
            <p:nvPr/>
          </p:nvSpPr>
          <p:spPr bwMode="auto">
            <a:xfrm>
              <a:off x="7345674"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60</a:t>
              </a:r>
              <a:endParaRPr lang="en-US" altLang="en-US" sz="1350">
                <a:solidFill>
                  <a:srgbClr val="595959"/>
                </a:solidFill>
                <a:cs typeface="Arial" panose="020B0604020202020204" pitchFamily="34" charset="0"/>
              </a:endParaRPr>
            </a:p>
          </p:txBody>
        </p:sp>
      </p:gr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41</a:t>
            </a:fld>
            <a:endParaRPr lang="fr-FR"/>
          </a:p>
        </p:txBody>
      </p:sp>
      <p:sp>
        <p:nvSpPr>
          <p:cNvPr id="84"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
        <p:nvSpPr>
          <p:cNvPr id="85" name="Rectangle 84"/>
          <p:cNvSpPr/>
          <p:nvPr/>
        </p:nvSpPr>
        <p:spPr>
          <a:xfrm>
            <a:off x="870857" y="1096621"/>
            <a:ext cx="7358743" cy="369197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aphicFrame>
        <p:nvGraphicFramePr>
          <p:cNvPr id="89" name="Tableau 88"/>
          <p:cNvGraphicFramePr>
            <a:graphicFrameLocks noGrp="1"/>
          </p:cNvGraphicFramePr>
          <p:nvPr>
            <p:extLst>
              <p:ext uri="{D42A27DB-BD31-4B8C-83A1-F6EECF244321}">
                <p14:modId xmlns:p14="http://schemas.microsoft.com/office/powerpoint/2010/main" val="2207056385"/>
              </p:ext>
            </p:extLst>
          </p:nvPr>
        </p:nvGraphicFramePr>
        <p:xfrm>
          <a:off x="4892805" y="2434342"/>
          <a:ext cx="3037005" cy="1368934"/>
        </p:xfrm>
        <a:graphic>
          <a:graphicData uri="http://schemas.openxmlformats.org/drawingml/2006/table">
            <a:tbl>
              <a:tblPr firstRow="1" bandRow="1">
                <a:tableStyleId>{5C22544A-7EE6-4342-B048-85BDC9FD1C3A}</a:tableStyleId>
              </a:tblPr>
              <a:tblGrid>
                <a:gridCol w="957252">
                  <a:extLst>
                    <a:ext uri="{9D8B030D-6E8A-4147-A177-3AD203B41FA5}">
                      <a16:colId xmlns:a16="http://schemas.microsoft.com/office/drawing/2014/main" val="20000"/>
                    </a:ext>
                  </a:extLst>
                </a:gridCol>
                <a:gridCol w="1052501">
                  <a:extLst>
                    <a:ext uri="{9D8B030D-6E8A-4147-A177-3AD203B41FA5}">
                      <a16:colId xmlns:a16="http://schemas.microsoft.com/office/drawing/2014/main" val="20002"/>
                    </a:ext>
                  </a:extLst>
                </a:gridCol>
                <a:gridCol w="1027252">
                  <a:extLst>
                    <a:ext uri="{9D8B030D-6E8A-4147-A177-3AD203B41FA5}">
                      <a16:colId xmlns:a16="http://schemas.microsoft.com/office/drawing/2014/main" val="20001"/>
                    </a:ext>
                  </a:extLst>
                </a:gridCol>
              </a:tblGrid>
              <a:tr h="255951">
                <a:tc>
                  <a:txBody>
                    <a:bodyPr/>
                    <a:lstStyle/>
                    <a:p>
                      <a:pPr algn="ct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Evénement,</a:t>
                      </a:r>
                      <a:r>
                        <a:rPr lang="fr-FR" sz="800" b="0" baseline="0">
                          <a:solidFill>
                            <a:schemeClr val="bg1"/>
                          </a:solidFill>
                          <a:latin typeface="Arial" panose="020B0604020202020204" pitchFamily="34" charset="0"/>
                          <a:cs typeface="Arial" panose="020B0604020202020204" pitchFamily="34" charset="0"/>
                        </a:rPr>
                        <a:t> nb (%)</a:t>
                      </a: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dirty="0">
                          <a:solidFill>
                            <a:schemeClr val="bg1"/>
                          </a:solidFill>
                          <a:latin typeface="Arial" panose="020B0604020202020204" pitchFamily="34" charset="0"/>
                          <a:cs typeface="Arial" panose="020B0604020202020204" pitchFamily="34" charset="0"/>
                        </a:rPr>
                        <a:t>IDFS à 3 ans (%)</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76263">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Trastuzumab</a:t>
                      </a:r>
                    </a:p>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121 (16.3)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83,0</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76263">
                <a:tc>
                  <a:txBody>
                    <a:bodyPr/>
                    <a:lstStyle/>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T-DM1</a:t>
                      </a:r>
                    </a:p>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1050" b="1">
                          <a:solidFill>
                            <a:schemeClr val="bg2"/>
                          </a:solidFill>
                          <a:latin typeface="Arial" panose="020B0604020202020204" pitchFamily="34" charset="0"/>
                          <a:cs typeface="Arial" panose="020B0604020202020204" pitchFamily="34" charset="0"/>
                        </a:rPr>
                        <a:t>78 (10.5)</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87,7</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94467">
                <a:tc gridSpan="3">
                  <a:txBody>
                    <a:bodyPr/>
                    <a:lstStyle/>
                    <a:p>
                      <a:pPr marL="0" marR="0" indent="0" algn="ctr" defTabSz="914346" rtl="0" eaLnBrk="1" fontAlgn="auto" latinLnBrk="0" hangingPunct="1">
                        <a:lnSpc>
                          <a:spcPts val="1400"/>
                        </a:lnSpc>
                        <a:spcBef>
                          <a:spcPts val="0"/>
                        </a:spcBef>
                        <a:spcAft>
                          <a:spcPts val="0"/>
                        </a:spcAft>
                        <a:buClrTx/>
                        <a:buSzTx/>
                        <a:buFontTx/>
                        <a:buNone/>
                        <a:tabLst/>
                        <a:defRPr/>
                      </a:pPr>
                      <a:r>
                        <a:rPr lang="fr-FR" sz="1000" b="0" dirty="0" err="1">
                          <a:solidFill>
                            <a:schemeClr val="bg2"/>
                          </a:solidFill>
                          <a:latin typeface="Arial" panose="020B0604020202020204" pitchFamily="34" charset="0"/>
                          <a:cs typeface="Arial" panose="020B0604020202020204" pitchFamily="34" charset="0"/>
                        </a:rPr>
                        <a:t>Unstratified</a:t>
                      </a:r>
                      <a:r>
                        <a:rPr lang="fr-FR" sz="1000" b="0" dirty="0">
                          <a:solidFill>
                            <a:schemeClr val="bg2"/>
                          </a:solidFill>
                          <a:latin typeface="Arial" panose="020B0604020202020204" pitchFamily="34" charset="0"/>
                          <a:cs typeface="Arial" panose="020B0604020202020204" pitchFamily="34" charset="0"/>
                        </a:rPr>
                        <a:t> HR (95% CI) </a:t>
                      </a:r>
                      <a:r>
                        <a:rPr lang="fr-FR" sz="1000" b="1" dirty="0">
                          <a:solidFill>
                            <a:schemeClr val="bg2"/>
                          </a:solidFill>
                          <a:latin typeface="Arial" panose="020B0604020202020204" pitchFamily="34" charset="0"/>
                          <a:cs typeface="Arial" panose="020B0604020202020204" pitchFamily="34" charset="0"/>
                        </a:rPr>
                        <a:t>0,60</a:t>
                      </a:r>
                      <a:r>
                        <a:rPr lang="fr-FR" sz="1000" b="1" baseline="0" dirty="0">
                          <a:solidFill>
                            <a:schemeClr val="bg2"/>
                          </a:solidFill>
                          <a:latin typeface="Arial" panose="020B0604020202020204" pitchFamily="34" charset="0"/>
                          <a:cs typeface="Arial" panose="020B0604020202020204" pitchFamily="34" charset="0"/>
                        </a:rPr>
                        <a:t> (0.45-0.79) </a:t>
                      </a:r>
                      <a:endParaRPr lang="fr-FR" sz="1000" b="1" dirty="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bl>
          </a:graphicData>
        </a:graphic>
      </p:graphicFrame>
      <p:grpSp>
        <p:nvGrpSpPr>
          <p:cNvPr id="91" name="Groupe 90">
            <a:extLst>
              <a:ext uri="{FF2B5EF4-FFF2-40B4-BE49-F238E27FC236}">
                <a16:creationId xmlns:a16="http://schemas.microsoft.com/office/drawing/2014/main" id="{22C3E173-7740-F840-A1DE-3973FAF33355}"/>
              </a:ext>
            </a:extLst>
          </p:cNvPr>
          <p:cNvGrpSpPr/>
          <p:nvPr/>
        </p:nvGrpSpPr>
        <p:grpSpPr>
          <a:xfrm>
            <a:off x="2284686" y="1992940"/>
            <a:ext cx="1302646" cy="461665"/>
            <a:chOff x="2072959" y="2154426"/>
            <a:chExt cx="1302646" cy="461665"/>
          </a:xfrm>
        </p:grpSpPr>
        <p:sp>
          <p:nvSpPr>
            <p:cNvPr id="92" name="Rectangle 24"/>
            <p:cNvSpPr>
              <a:spLocks noChangeArrowheads="1"/>
            </p:cNvSpPr>
            <p:nvPr/>
          </p:nvSpPr>
          <p:spPr bwMode="auto">
            <a:xfrm>
              <a:off x="2485233" y="2154426"/>
              <a:ext cx="890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lnSpc>
                  <a:spcPts val="1800"/>
                </a:lnSpc>
              </a:pPr>
              <a:r>
                <a:rPr lang="en-US" altLang="en-US" sz="1200" err="1">
                  <a:solidFill>
                    <a:srgbClr val="595959"/>
                  </a:solidFill>
                  <a:cs typeface="Arial" panose="020B0604020202020204" pitchFamily="34" charset="0"/>
                </a:rPr>
                <a:t>Trastuzumab</a:t>
              </a:r>
              <a:endParaRPr lang="en-US" altLang="en-US" sz="1200">
                <a:solidFill>
                  <a:srgbClr val="595959"/>
                </a:solidFill>
                <a:cs typeface="Arial" panose="020B0604020202020204" pitchFamily="34" charset="0"/>
              </a:endParaRPr>
            </a:p>
            <a:p>
              <a:pPr defTabSz="685800">
                <a:lnSpc>
                  <a:spcPts val="1800"/>
                </a:lnSpc>
              </a:pPr>
              <a:r>
                <a:rPr lang="en-US" altLang="en-US" sz="1200">
                  <a:solidFill>
                    <a:srgbClr val="595959"/>
                  </a:solidFill>
                  <a:cs typeface="Arial" panose="020B0604020202020204" pitchFamily="34" charset="0"/>
                </a:rPr>
                <a:t>T-DM1</a:t>
              </a:r>
              <a:endParaRPr lang="en-US" altLang="en-US" sz="1600">
                <a:solidFill>
                  <a:srgbClr val="595959"/>
                </a:solidFill>
                <a:cs typeface="Arial" panose="020B0604020202020204" pitchFamily="34" charset="0"/>
              </a:endParaRPr>
            </a:p>
          </p:txBody>
        </p:sp>
        <p:sp>
          <p:nvSpPr>
            <p:cNvPr id="93" name="Line 139"/>
            <p:cNvSpPr>
              <a:spLocks noChangeShapeType="1"/>
            </p:cNvSpPr>
            <p:nvPr/>
          </p:nvSpPr>
          <p:spPr bwMode="auto">
            <a:xfrm flipH="1">
              <a:off x="2072959" y="2238761"/>
              <a:ext cx="358454" cy="0"/>
            </a:xfrm>
            <a:prstGeom prst="line">
              <a:avLst/>
            </a:prstGeom>
            <a:noFill/>
            <a:ln w="33338"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94" name="Line 140"/>
            <p:cNvSpPr>
              <a:spLocks noChangeShapeType="1"/>
            </p:cNvSpPr>
            <p:nvPr/>
          </p:nvSpPr>
          <p:spPr bwMode="auto">
            <a:xfrm flipH="1">
              <a:off x="2072959" y="2501569"/>
              <a:ext cx="358454" cy="0"/>
            </a:xfrm>
            <a:prstGeom prst="line">
              <a:avLst/>
            </a:prstGeom>
            <a:noFill/>
            <a:ln w="33338"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039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Survie Globale</a:t>
            </a:r>
            <a:br>
              <a:rPr lang="fr-FR"/>
            </a:br>
            <a:endParaRPr lang="fr-FR"/>
          </a:p>
        </p:txBody>
      </p:sp>
      <p:sp>
        <p:nvSpPr>
          <p:cNvPr id="9"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grpSp>
        <p:nvGrpSpPr>
          <p:cNvPr id="37" name="Group 36"/>
          <p:cNvGrpSpPr/>
          <p:nvPr/>
        </p:nvGrpSpPr>
        <p:grpSpPr>
          <a:xfrm>
            <a:off x="947378" y="4259552"/>
            <a:ext cx="6546398" cy="462301"/>
            <a:chOff x="1249522" y="5921818"/>
            <a:chExt cx="8728532" cy="616401"/>
          </a:xfrm>
        </p:grpSpPr>
        <p:sp>
          <p:nvSpPr>
            <p:cNvPr id="38" name="Rectangle 77"/>
            <p:cNvSpPr>
              <a:spLocks noChangeArrowheads="1"/>
            </p:cNvSpPr>
            <p:nvPr/>
          </p:nvSpPr>
          <p:spPr bwMode="auto">
            <a:xfrm>
              <a:off x="2513218" y="6112552"/>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39" name="Rectangle 78"/>
            <p:cNvSpPr>
              <a:spLocks noChangeArrowheads="1"/>
            </p:cNvSpPr>
            <p:nvPr/>
          </p:nvSpPr>
          <p:spPr bwMode="auto">
            <a:xfrm>
              <a:off x="251321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743</a:t>
              </a:r>
            </a:p>
          </p:txBody>
        </p:sp>
        <p:sp>
          <p:nvSpPr>
            <p:cNvPr id="40" name="Rectangle 81"/>
            <p:cNvSpPr>
              <a:spLocks noChangeArrowheads="1"/>
            </p:cNvSpPr>
            <p:nvPr/>
          </p:nvSpPr>
          <p:spPr bwMode="auto">
            <a:xfrm>
              <a:off x="1249522" y="5921818"/>
              <a:ext cx="1062257"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1000">
                  <a:solidFill>
                    <a:srgbClr val="595959"/>
                  </a:solidFill>
                  <a:cs typeface="Arial" panose="020B0604020202020204" pitchFamily="34" charset="0"/>
                </a:rPr>
                <a:t>No. at Risk</a:t>
              </a:r>
            </a:p>
            <a:p>
              <a:pPr algn="r" defTabSz="685800"/>
              <a:r>
                <a:rPr lang="en-US" altLang="en-US" sz="1000" b="1" err="1">
                  <a:solidFill>
                    <a:srgbClr val="31859B"/>
                  </a:solidFill>
                  <a:cs typeface="Arial" panose="020B0604020202020204" pitchFamily="34" charset="0"/>
                </a:rPr>
                <a:t>Trastuzumab</a:t>
              </a:r>
              <a:endParaRPr lang="en-US" altLang="en-US" sz="1000" b="1">
                <a:solidFill>
                  <a:srgbClr val="31859B"/>
                </a:solidFill>
                <a:cs typeface="Arial" panose="020B0604020202020204" pitchFamily="34" charset="0"/>
              </a:endParaRPr>
            </a:p>
            <a:p>
              <a:pPr algn="r" defTabSz="685800"/>
              <a:r>
                <a:rPr lang="en-US" altLang="en-US" sz="1000" b="1">
                  <a:solidFill>
                    <a:srgbClr val="CC3300"/>
                  </a:solidFill>
                  <a:cs typeface="Arial" panose="020B0604020202020204" pitchFamily="34" charset="0"/>
                </a:rPr>
                <a:t>T-DM1</a:t>
              </a:r>
            </a:p>
          </p:txBody>
        </p:sp>
        <p:sp>
          <p:nvSpPr>
            <p:cNvPr id="41" name="Rectangle 91"/>
            <p:cNvSpPr>
              <a:spLocks noChangeArrowheads="1"/>
            </p:cNvSpPr>
            <p:nvPr/>
          </p:nvSpPr>
          <p:spPr bwMode="auto">
            <a:xfrm>
              <a:off x="3236583"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695</a:t>
              </a:r>
            </a:p>
          </p:txBody>
        </p:sp>
        <p:sp>
          <p:nvSpPr>
            <p:cNvPr id="42" name="Rectangle 92"/>
            <p:cNvSpPr>
              <a:spLocks noChangeArrowheads="1"/>
            </p:cNvSpPr>
            <p:nvPr/>
          </p:nvSpPr>
          <p:spPr bwMode="auto">
            <a:xfrm>
              <a:off x="3236583"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719</a:t>
              </a:r>
            </a:p>
          </p:txBody>
        </p:sp>
        <p:sp>
          <p:nvSpPr>
            <p:cNvPr id="43" name="Rectangle 93"/>
            <p:cNvSpPr>
              <a:spLocks noChangeArrowheads="1"/>
            </p:cNvSpPr>
            <p:nvPr/>
          </p:nvSpPr>
          <p:spPr bwMode="auto">
            <a:xfrm>
              <a:off x="3958513"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677</a:t>
              </a:r>
            </a:p>
          </p:txBody>
        </p:sp>
        <p:sp>
          <p:nvSpPr>
            <p:cNvPr id="44" name="Rectangle 94"/>
            <p:cNvSpPr>
              <a:spLocks noChangeArrowheads="1"/>
            </p:cNvSpPr>
            <p:nvPr/>
          </p:nvSpPr>
          <p:spPr bwMode="auto">
            <a:xfrm>
              <a:off x="3958513"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702</a:t>
              </a:r>
            </a:p>
          </p:txBody>
        </p:sp>
        <p:sp>
          <p:nvSpPr>
            <p:cNvPr id="45" name="Rectangle 95"/>
            <p:cNvSpPr>
              <a:spLocks noChangeArrowheads="1"/>
            </p:cNvSpPr>
            <p:nvPr/>
          </p:nvSpPr>
          <p:spPr bwMode="auto">
            <a:xfrm>
              <a:off x="4681878"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657</a:t>
              </a:r>
            </a:p>
          </p:txBody>
        </p:sp>
        <p:sp>
          <p:nvSpPr>
            <p:cNvPr id="46" name="Rectangle 96"/>
            <p:cNvSpPr>
              <a:spLocks noChangeArrowheads="1"/>
            </p:cNvSpPr>
            <p:nvPr/>
          </p:nvSpPr>
          <p:spPr bwMode="auto">
            <a:xfrm>
              <a:off x="468187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693</a:t>
              </a:r>
            </a:p>
          </p:txBody>
        </p:sp>
        <p:sp>
          <p:nvSpPr>
            <p:cNvPr id="47" name="Rectangle 97"/>
            <p:cNvSpPr>
              <a:spLocks noChangeArrowheads="1"/>
            </p:cNvSpPr>
            <p:nvPr/>
          </p:nvSpPr>
          <p:spPr bwMode="auto">
            <a:xfrm>
              <a:off x="5405244"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635</a:t>
              </a:r>
            </a:p>
          </p:txBody>
        </p:sp>
        <p:sp>
          <p:nvSpPr>
            <p:cNvPr id="48" name="Rectangle 98"/>
            <p:cNvSpPr>
              <a:spLocks noChangeArrowheads="1"/>
            </p:cNvSpPr>
            <p:nvPr/>
          </p:nvSpPr>
          <p:spPr bwMode="auto">
            <a:xfrm>
              <a:off x="5405244"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668</a:t>
              </a:r>
            </a:p>
          </p:txBody>
        </p:sp>
        <p:sp>
          <p:nvSpPr>
            <p:cNvPr id="49" name="Rectangle 99"/>
            <p:cNvSpPr>
              <a:spLocks noChangeArrowheads="1"/>
            </p:cNvSpPr>
            <p:nvPr/>
          </p:nvSpPr>
          <p:spPr bwMode="auto">
            <a:xfrm>
              <a:off x="6128608"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608</a:t>
              </a:r>
            </a:p>
          </p:txBody>
        </p:sp>
        <p:sp>
          <p:nvSpPr>
            <p:cNvPr id="50" name="Rectangle 100"/>
            <p:cNvSpPr>
              <a:spLocks noChangeArrowheads="1"/>
            </p:cNvSpPr>
            <p:nvPr/>
          </p:nvSpPr>
          <p:spPr bwMode="auto">
            <a:xfrm>
              <a:off x="6128608"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648</a:t>
              </a:r>
            </a:p>
          </p:txBody>
        </p:sp>
        <p:sp>
          <p:nvSpPr>
            <p:cNvPr id="51" name="Rectangle 101"/>
            <p:cNvSpPr>
              <a:spLocks noChangeArrowheads="1"/>
            </p:cNvSpPr>
            <p:nvPr/>
          </p:nvSpPr>
          <p:spPr bwMode="auto">
            <a:xfrm>
              <a:off x="6860585"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471</a:t>
              </a:r>
            </a:p>
          </p:txBody>
        </p:sp>
        <p:sp>
          <p:nvSpPr>
            <p:cNvPr id="52" name="Rectangle 102"/>
            <p:cNvSpPr>
              <a:spLocks noChangeArrowheads="1"/>
            </p:cNvSpPr>
            <p:nvPr/>
          </p:nvSpPr>
          <p:spPr bwMode="auto">
            <a:xfrm>
              <a:off x="6860585"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508</a:t>
              </a:r>
            </a:p>
          </p:txBody>
        </p:sp>
        <p:sp>
          <p:nvSpPr>
            <p:cNvPr id="53" name="Rectangle 103"/>
            <p:cNvSpPr>
              <a:spLocks noChangeArrowheads="1"/>
            </p:cNvSpPr>
            <p:nvPr/>
          </p:nvSpPr>
          <p:spPr bwMode="auto">
            <a:xfrm>
              <a:off x="7583950"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312</a:t>
              </a:r>
            </a:p>
          </p:txBody>
        </p:sp>
        <p:sp>
          <p:nvSpPr>
            <p:cNvPr id="54" name="Rectangle 104"/>
            <p:cNvSpPr>
              <a:spLocks noChangeArrowheads="1"/>
            </p:cNvSpPr>
            <p:nvPr/>
          </p:nvSpPr>
          <p:spPr bwMode="auto">
            <a:xfrm>
              <a:off x="7583950"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345</a:t>
              </a:r>
            </a:p>
          </p:txBody>
        </p:sp>
        <p:sp>
          <p:nvSpPr>
            <p:cNvPr id="55" name="Rectangle 105"/>
            <p:cNvSpPr>
              <a:spLocks noChangeArrowheads="1"/>
            </p:cNvSpPr>
            <p:nvPr/>
          </p:nvSpPr>
          <p:spPr bwMode="auto">
            <a:xfrm>
              <a:off x="8307316" y="6112553"/>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175</a:t>
              </a:r>
            </a:p>
          </p:txBody>
        </p:sp>
        <p:sp>
          <p:nvSpPr>
            <p:cNvPr id="56" name="Rectangle 106"/>
            <p:cNvSpPr>
              <a:spLocks noChangeArrowheads="1"/>
            </p:cNvSpPr>
            <p:nvPr/>
          </p:nvSpPr>
          <p:spPr bwMode="auto">
            <a:xfrm>
              <a:off x="8307316" y="6333035"/>
              <a:ext cx="282128"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195</a:t>
              </a:r>
            </a:p>
          </p:txBody>
        </p:sp>
        <p:sp>
          <p:nvSpPr>
            <p:cNvPr id="57" name="Rectangle 107"/>
            <p:cNvSpPr>
              <a:spLocks noChangeArrowheads="1"/>
            </p:cNvSpPr>
            <p:nvPr/>
          </p:nvSpPr>
          <p:spPr bwMode="auto">
            <a:xfrm>
              <a:off x="9070868" y="6112553"/>
              <a:ext cx="188085"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71</a:t>
              </a:r>
            </a:p>
          </p:txBody>
        </p:sp>
        <p:sp>
          <p:nvSpPr>
            <p:cNvPr id="58" name="Rectangle 108"/>
            <p:cNvSpPr>
              <a:spLocks noChangeArrowheads="1"/>
            </p:cNvSpPr>
            <p:nvPr/>
          </p:nvSpPr>
          <p:spPr bwMode="auto">
            <a:xfrm>
              <a:off x="9070868" y="6333035"/>
              <a:ext cx="188085"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76</a:t>
              </a:r>
            </a:p>
          </p:txBody>
        </p:sp>
        <p:sp>
          <p:nvSpPr>
            <p:cNvPr id="59" name="Rectangle 109"/>
            <p:cNvSpPr>
              <a:spLocks noChangeArrowheads="1"/>
            </p:cNvSpPr>
            <p:nvPr/>
          </p:nvSpPr>
          <p:spPr bwMode="auto">
            <a:xfrm>
              <a:off x="9834420" y="6112553"/>
              <a:ext cx="9404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8</a:t>
              </a:r>
            </a:p>
          </p:txBody>
        </p:sp>
        <p:sp>
          <p:nvSpPr>
            <p:cNvPr id="60" name="Rectangle 110"/>
            <p:cNvSpPr>
              <a:spLocks noChangeArrowheads="1"/>
            </p:cNvSpPr>
            <p:nvPr/>
          </p:nvSpPr>
          <p:spPr bwMode="auto">
            <a:xfrm>
              <a:off x="9789969" y="6333035"/>
              <a:ext cx="188085"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00" b="1">
                  <a:solidFill>
                    <a:srgbClr val="595959"/>
                  </a:solidFill>
                  <a:cs typeface="Arial" panose="020B0604020202020204" pitchFamily="34" charset="0"/>
                </a:rPr>
                <a:t>12</a:t>
              </a:r>
            </a:p>
          </p:txBody>
        </p:sp>
      </p:grpSp>
      <p:sp>
        <p:nvSpPr>
          <p:cNvPr id="145" name="Rectangle 117"/>
          <p:cNvSpPr>
            <a:spLocks noChangeArrowheads="1"/>
          </p:cNvSpPr>
          <p:nvPr/>
        </p:nvSpPr>
        <p:spPr bwMode="auto">
          <a:xfrm>
            <a:off x="4297337" y="4204487"/>
            <a:ext cx="823944"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dirty="0">
                <a:solidFill>
                  <a:srgbClr val="595959"/>
                </a:solidFill>
                <a:cs typeface="Arial" panose="020B0604020202020204" pitchFamily="34" charset="0"/>
              </a:rPr>
              <a:t>Temps (</a:t>
            </a:r>
            <a:r>
              <a:rPr lang="en-US" altLang="en-US" sz="1050" dirty="0" err="1">
                <a:solidFill>
                  <a:srgbClr val="595959"/>
                </a:solidFill>
                <a:cs typeface="Arial" panose="020B0604020202020204" pitchFamily="34" charset="0"/>
              </a:rPr>
              <a:t>mois</a:t>
            </a:r>
            <a:r>
              <a:rPr lang="en-US" altLang="en-US" sz="1050" dirty="0">
                <a:solidFill>
                  <a:srgbClr val="595959"/>
                </a:solidFill>
                <a:cs typeface="Arial" panose="020B0604020202020204" pitchFamily="34" charset="0"/>
              </a:rPr>
              <a:t>)</a:t>
            </a:r>
            <a:endParaRPr lang="en-US" altLang="en-US" sz="1350" dirty="0">
              <a:solidFill>
                <a:srgbClr val="595959"/>
              </a:solidFill>
              <a:cs typeface="Arial" panose="020B0604020202020204" pitchFamily="34" charset="0"/>
            </a:endParaRPr>
          </a:p>
        </p:txBody>
      </p:sp>
      <p:grpSp>
        <p:nvGrpSpPr>
          <p:cNvPr id="13" name="Groupe 12"/>
          <p:cNvGrpSpPr/>
          <p:nvPr/>
        </p:nvGrpSpPr>
        <p:grpSpPr>
          <a:xfrm>
            <a:off x="1182530" y="1201777"/>
            <a:ext cx="6457744" cy="2970563"/>
            <a:chOff x="1182530" y="1068517"/>
            <a:chExt cx="6457744" cy="3208332"/>
          </a:xfrm>
        </p:grpSpPr>
        <p:sp>
          <p:nvSpPr>
            <p:cNvPr id="68" name="Rectangle 125"/>
            <p:cNvSpPr>
              <a:spLocks noChangeArrowheads="1"/>
            </p:cNvSpPr>
            <p:nvPr/>
          </p:nvSpPr>
          <p:spPr bwMode="auto">
            <a:xfrm rot="16200000">
              <a:off x="923119" y="2470804"/>
              <a:ext cx="680406"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1050" dirty="0" err="1">
                  <a:solidFill>
                    <a:srgbClr val="595959"/>
                  </a:solidFill>
                  <a:cs typeface="Arial" panose="020B0604020202020204" pitchFamily="34" charset="0"/>
                </a:rPr>
                <a:t>Survie</a:t>
              </a:r>
              <a:r>
                <a:rPr lang="en-US" altLang="en-US" sz="1050" dirty="0">
                  <a:solidFill>
                    <a:srgbClr val="595959"/>
                  </a:solidFill>
                  <a:cs typeface="Arial" panose="020B0604020202020204" pitchFamily="34" charset="0"/>
                </a:rPr>
                <a:t> (%)</a:t>
              </a:r>
              <a:endParaRPr lang="en-US" altLang="en-US" sz="1350" dirty="0">
                <a:solidFill>
                  <a:srgbClr val="595959"/>
                </a:solidFill>
                <a:cs typeface="Arial" panose="020B0604020202020204" pitchFamily="34" charset="0"/>
              </a:endParaRPr>
            </a:p>
          </p:txBody>
        </p:sp>
        <p:sp>
          <p:nvSpPr>
            <p:cNvPr id="122" name="Rectangle 23"/>
            <p:cNvSpPr>
              <a:spLocks noChangeArrowheads="1"/>
            </p:cNvSpPr>
            <p:nvPr/>
          </p:nvSpPr>
          <p:spPr bwMode="auto">
            <a:xfrm>
              <a:off x="1492196" y="1068517"/>
              <a:ext cx="226024"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100</a:t>
              </a:r>
              <a:endParaRPr lang="en-US" altLang="en-US" sz="1350">
                <a:solidFill>
                  <a:srgbClr val="595959"/>
                </a:solidFill>
                <a:cs typeface="Arial" panose="020B0604020202020204" pitchFamily="34" charset="0"/>
              </a:endParaRPr>
            </a:p>
          </p:txBody>
        </p:sp>
        <p:sp>
          <p:nvSpPr>
            <p:cNvPr id="123" name="Rectangle 72"/>
            <p:cNvSpPr>
              <a:spLocks noChangeArrowheads="1"/>
            </p:cNvSpPr>
            <p:nvPr/>
          </p:nvSpPr>
          <p:spPr bwMode="auto">
            <a:xfrm>
              <a:off x="1564135" y="164498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80</a:t>
              </a:r>
              <a:endParaRPr lang="en-US" altLang="en-US" sz="1350">
                <a:solidFill>
                  <a:srgbClr val="595959"/>
                </a:solidFill>
                <a:cs typeface="Arial" panose="020B0604020202020204" pitchFamily="34" charset="0"/>
              </a:endParaRPr>
            </a:p>
          </p:txBody>
        </p:sp>
        <p:sp>
          <p:nvSpPr>
            <p:cNvPr id="124" name="Rectangle 73"/>
            <p:cNvSpPr>
              <a:spLocks noChangeArrowheads="1"/>
            </p:cNvSpPr>
            <p:nvPr/>
          </p:nvSpPr>
          <p:spPr bwMode="auto">
            <a:xfrm>
              <a:off x="1564135" y="2212915"/>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60</a:t>
              </a:r>
              <a:endParaRPr lang="en-US" altLang="en-US" sz="1350">
                <a:solidFill>
                  <a:srgbClr val="595959"/>
                </a:solidFill>
                <a:cs typeface="Arial" panose="020B0604020202020204" pitchFamily="34" charset="0"/>
              </a:endParaRPr>
            </a:p>
          </p:txBody>
        </p:sp>
        <p:sp>
          <p:nvSpPr>
            <p:cNvPr id="125" name="Rectangle 74"/>
            <p:cNvSpPr>
              <a:spLocks noChangeArrowheads="1"/>
            </p:cNvSpPr>
            <p:nvPr/>
          </p:nvSpPr>
          <p:spPr bwMode="auto">
            <a:xfrm>
              <a:off x="1564135" y="2789385"/>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40</a:t>
              </a:r>
              <a:endParaRPr lang="en-US" altLang="en-US" sz="1350">
                <a:solidFill>
                  <a:srgbClr val="595959"/>
                </a:solidFill>
                <a:cs typeface="Arial" panose="020B0604020202020204" pitchFamily="34" charset="0"/>
              </a:endParaRPr>
            </a:p>
          </p:txBody>
        </p:sp>
        <p:sp>
          <p:nvSpPr>
            <p:cNvPr id="126" name="Rectangle 75"/>
            <p:cNvSpPr>
              <a:spLocks noChangeArrowheads="1"/>
            </p:cNvSpPr>
            <p:nvPr/>
          </p:nvSpPr>
          <p:spPr bwMode="auto">
            <a:xfrm>
              <a:off x="1564135" y="3364787"/>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20</a:t>
              </a:r>
              <a:endParaRPr lang="en-US" altLang="en-US" sz="1350">
                <a:solidFill>
                  <a:srgbClr val="595959"/>
                </a:solidFill>
                <a:cs typeface="Arial" panose="020B0604020202020204" pitchFamily="34" charset="0"/>
              </a:endParaRPr>
            </a:p>
          </p:txBody>
        </p:sp>
        <p:sp>
          <p:nvSpPr>
            <p:cNvPr id="127" name="Rectangle 76"/>
            <p:cNvSpPr>
              <a:spLocks noChangeArrowheads="1"/>
            </p:cNvSpPr>
            <p:nvPr/>
          </p:nvSpPr>
          <p:spPr bwMode="auto">
            <a:xfrm>
              <a:off x="1625492" y="3941257"/>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0</a:t>
              </a:r>
              <a:endParaRPr lang="en-US" altLang="en-US" sz="1350">
                <a:solidFill>
                  <a:srgbClr val="595959"/>
                </a:solidFill>
                <a:cs typeface="Arial" panose="020B0604020202020204" pitchFamily="34" charset="0"/>
              </a:endParaRPr>
            </a:p>
          </p:txBody>
        </p:sp>
        <p:grpSp>
          <p:nvGrpSpPr>
            <p:cNvPr id="12" name="Groupe 11"/>
            <p:cNvGrpSpPr/>
            <p:nvPr/>
          </p:nvGrpSpPr>
          <p:grpSpPr>
            <a:xfrm>
              <a:off x="1724524" y="1099475"/>
              <a:ext cx="5915750" cy="3016857"/>
              <a:chOff x="1724524" y="1099475"/>
              <a:chExt cx="5915750" cy="3016857"/>
            </a:xfrm>
          </p:grpSpPr>
          <p:sp>
            <p:nvSpPr>
              <p:cNvPr id="113" name="Freeform 130"/>
              <p:cNvSpPr>
                <a:spLocks/>
              </p:cNvSpPr>
              <p:nvPr/>
            </p:nvSpPr>
            <p:spPr bwMode="auto">
              <a:xfrm>
                <a:off x="1979182" y="1169407"/>
                <a:ext cx="5646014" cy="375344"/>
              </a:xfrm>
              <a:custGeom>
                <a:avLst/>
                <a:gdLst>
                  <a:gd name="T0" fmla="*/ 0 w 2621"/>
                  <a:gd name="T1" fmla="*/ 0 h 177"/>
                  <a:gd name="T2" fmla="*/ 270 w 2621"/>
                  <a:gd name="T3" fmla="*/ 0 h 177"/>
                  <a:gd name="T4" fmla="*/ 270 w 2621"/>
                  <a:gd name="T5" fmla="*/ 0 h 177"/>
                  <a:gd name="T6" fmla="*/ 327 w 2621"/>
                  <a:gd name="T7" fmla="*/ 0 h 177"/>
                  <a:gd name="T8" fmla="*/ 327 w 2621"/>
                  <a:gd name="T9" fmla="*/ 7 h 177"/>
                  <a:gd name="T10" fmla="*/ 377 w 2621"/>
                  <a:gd name="T11" fmla="*/ 7 h 177"/>
                  <a:gd name="T12" fmla="*/ 377 w 2621"/>
                  <a:gd name="T13" fmla="*/ 7 h 177"/>
                  <a:gd name="T14" fmla="*/ 448 w 2621"/>
                  <a:gd name="T15" fmla="*/ 7 h 177"/>
                  <a:gd name="T16" fmla="*/ 448 w 2621"/>
                  <a:gd name="T17" fmla="*/ 7 h 177"/>
                  <a:gd name="T18" fmla="*/ 512 w 2621"/>
                  <a:gd name="T19" fmla="*/ 7 h 177"/>
                  <a:gd name="T20" fmla="*/ 512 w 2621"/>
                  <a:gd name="T21" fmla="*/ 14 h 177"/>
                  <a:gd name="T22" fmla="*/ 554 w 2621"/>
                  <a:gd name="T23" fmla="*/ 14 h 177"/>
                  <a:gd name="T24" fmla="*/ 554 w 2621"/>
                  <a:gd name="T25" fmla="*/ 21 h 177"/>
                  <a:gd name="T26" fmla="*/ 625 w 2621"/>
                  <a:gd name="T27" fmla="*/ 21 h 177"/>
                  <a:gd name="T28" fmla="*/ 625 w 2621"/>
                  <a:gd name="T29" fmla="*/ 21 h 177"/>
                  <a:gd name="T30" fmla="*/ 675 w 2621"/>
                  <a:gd name="T31" fmla="*/ 21 h 177"/>
                  <a:gd name="T32" fmla="*/ 675 w 2621"/>
                  <a:gd name="T33" fmla="*/ 21 h 177"/>
                  <a:gd name="T34" fmla="*/ 725 w 2621"/>
                  <a:gd name="T35" fmla="*/ 21 h 177"/>
                  <a:gd name="T36" fmla="*/ 725 w 2621"/>
                  <a:gd name="T37" fmla="*/ 28 h 177"/>
                  <a:gd name="T38" fmla="*/ 860 w 2621"/>
                  <a:gd name="T39" fmla="*/ 28 h 177"/>
                  <a:gd name="T40" fmla="*/ 860 w 2621"/>
                  <a:gd name="T41" fmla="*/ 35 h 177"/>
                  <a:gd name="T42" fmla="*/ 909 w 2621"/>
                  <a:gd name="T43" fmla="*/ 35 h 177"/>
                  <a:gd name="T44" fmla="*/ 909 w 2621"/>
                  <a:gd name="T45" fmla="*/ 42 h 177"/>
                  <a:gd name="T46" fmla="*/ 1009 w 2621"/>
                  <a:gd name="T47" fmla="*/ 42 h 177"/>
                  <a:gd name="T48" fmla="*/ 1009 w 2621"/>
                  <a:gd name="T49" fmla="*/ 49 h 177"/>
                  <a:gd name="T50" fmla="*/ 1030 w 2621"/>
                  <a:gd name="T51" fmla="*/ 49 h 177"/>
                  <a:gd name="T52" fmla="*/ 1030 w 2621"/>
                  <a:gd name="T53" fmla="*/ 49 h 177"/>
                  <a:gd name="T54" fmla="*/ 1051 w 2621"/>
                  <a:gd name="T55" fmla="*/ 49 h 177"/>
                  <a:gd name="T56" fmla="*/ 1051 w 2621"/>
                  <a:gd name="T57" fmla="*/ 56 h 177"/>
                  <a:gd name="T58" fmla="*/ 1165 w 2621"/>
                  <a:gd name="T59" fmla="*/ 56 h 177"/>
                  <a:gd name="T60" fmla="*/ 1165 w 2621"/>
                  <a:gd name="T61" fmla="*/ 56 h 177"/>
                  <a:gd name="T62" fmla="*/ 1208 w 2621"/>
                  <a:gd name="T63" fmla="*/ 56 h 177"/>
                  <a:gd name="T64" fmla="*/ 1208 w 2621"/>
                  <a:gd name="T65" fmla="*/ 64 h 177"/>
                  <a:gd name="T66" fmla="*/ 1257 w 2621"/>
                  <a:gd name="T67" fmla="*/ 64 h 177"/>
                  <a:gd name="T68" fmla="*/ 1257 w 2621"/>
                  <a:gd name="T69" fmla="*/ 71 h 177"/>
                  <a:gd name="T70" fmla="*/ 1378 w 2621"/>
                  <a:gd name="T71" fmla="*/ 71 h 177"/>
                  <a:gd name="T72" fmla="*/ 1378 w 2621"/>
                  <a:gd name="T73" fmla="*/ 78 h 177"/>
                  <a:gd name="T74" fmla="*/ 1442 w 2621"/>
                  <a:gd name="T75" fmla="*/ 78 h 177"/>
                  <a:gd name="T76" fmla="*/ 1442 w 2621"/>
                  <a:gd name="T77" fmla="*/ 85 h 177"/>
                  <a:gd name="T78" fmla="*/ 1527 w 2621"/>
                  <a:gd name="T79" fmla="*/ 85 h 177"/>
                  <a:gd name="T80" fmla="*/ 1527 w 2621"/>
                  <a:gd name="T81" fmla="*/ 92 h 177"/>
                  <a:gd name="T82" fmla="*/ 1605 w 2621"/>
                  <a:gd name="T83" fmla="*/ 92 h 177"/>
                  <a:gd name="T84" fmla="*/ 1605 w 2621"/>
                  <a:gd name="T85" fmla="*/ 99 h 177"/>
                  <a:gd name="T86" fmla="*/ 1655 w 2621"/>
                  <a:gd name="T87" fmla="*/ 99 h 177"/>
                  <a:gd name="T88" fmla="*/ 1655 w 2621"/>
                  <a:gd name="T89" fmla="*/ 99 h 177"/>
                  <a:gd name="T90" fmla="*/ 1747 w 2621"/>
                  <a:gd name="T91" fmla="*/ 99 h 177"/>
                  <a:gd name="T92" fmla="*/ 1747 w 2621"/>
                  <a:gd name="T93" fmla="*/ 106 h 177"/>
                  <a:gd name="T94" fmla="*/ 1804 w 2621"/>
                  <a:gd name="T95" fmla="*/ 106 h 177"/>
                  <a:gd name="T96" fmla="*/ 1804 w 2621"/>
                  <a:gd name="T97" fmla="*/ 113 h 177"/>
                  <a:gd name="T98" fmla="*/ 1847 w 2621"/>
                  <a:gd name="T99" fmla="*/ 113 h 177"/>
                  <a:gd name="T100" fmla="*/ 1847 w 2621"/>
                  <a:gd name="T101" fmla="*/ 113 h 177"/>
                  <a:gd name="T102" fmla="*/ 1889 w 2621"/>
                  <a:gd name="T103" fmla="*/ 113 h 177"/>
                  <a:gd name="T104" fmla="*/ 1889 w 2621"/>
                  <a:gd name="T105" fmla="*/ 121 h 177"/>
                  <a:gd name="T106" fmla="*/ 1911 w 2621"/>
                  <a:gd name="T107" fmla="*/ 121 h 177"/>
                  <a:gd name="T108" fmla="*/ 1911 w 2621"/>
                  <a:gd name="T109" fmla="*/ 128 h 177"/>
                  <a:gd name="T110" fmla="*/ 1953 w 2621"/>
                  <a:gd name="T111" fmla="*/ 128 h 177"/>
                  <a:gd name="T112" fmla="*/ 1953 w 2621"/>
                  <a:gd name="T113" fmla="*/ 135 h 177"/>
                  <a:gd name="T114" fmla="*/ 2074 w 2621"/>
                  <a:gd name="T115" fmla="*/ 135 h 177"/>
                  <a:gd name="T116" fmla="*/ 2074 w 2621"/>
                  <a:gd name="T117" fmla="*/ 142 h 177"/>
                  <a:gd name="T118" fmla="*/ 2415 w 2621"/>
                  <a:gd name="T119" fmla="*/ 142 h 177"/>
                  <a:gd name="T120" fmla="*/ 2415 w 2621"/>
                  <a:gd name="T121" fmla="*/ 177 h 177"/>
                  <a:gd name="T122" fmla="*/ 2621 w 2621"/>
                  <a:gd name="T123"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1" h="177">
                    <a:moveTo>
                      <a:pt x="0" y="0"/>
                    </a:moveTo>
                    <a:lnTo>
                      <a:pt x="270" y="0"/>
                    </a:lnTo>
                    <a:lnTo>
                      <a:pt x="270" y="0"/>
                    </a:lnTo>
                    <a:lnTo>
                      <a:pt x="327" y="0"/>
                    </a:lnTo>
                    <a:lnTo>
                      <a:pt x="327" y="7"/>
                    </a:lnTo>
                    <a:lnTo>
                      <a:pt x="377" y="7"/>
                    </a:lnTo>
                    <a:lnTo>
                      <a:pt x="377" y="7"/>
                    </a:lnTo>
                    <a:lnTo>
                      <a:pt x="448" y="7"/>
                    </a:lnTo>
                    <a:lnTo>
                      <a:pt x="448" y="7"/>
                    </a:lnTo>
                    <a:lnTo>
                      <a:pt x="512" y="7"/>
                    </a:lnTo>
                    <a:lnTo>
                      <a:pt x="512" y="14"/>
                    </a:lnTo>
                    <a:lnTo>
                      <a:pt x="554" y="14"/>
                    </a:lnTo>
                    <a:lnTo>
                      <a:pt x="554" y="21"/>
                    </a:lnTo>
                    <a:lnTo>
                      <a:pt x="625" y="21"/>
                    </a:lnTo>
                    <a:lnTo>
                      <a:pt x="625" y="21"/>
                    </a:lnTo>
                    <a:lnTo>
                      <a:pt x="675" y="21"/>
                    </a:lnTo>
                    <a:lnTo>
                      <a:pt x="675" y="21"/>
                    </a:lnTo>
                    <a:lnTo>
                      <a:pt x="725" y="21"/>
                    </a:lnTo>
                    <a:lnTo>
                      <a:pt x="725" y="28"/>
                    </a:lnTo>
                    <a:lnTo>
                      <a:pt x="860" y="28"/>
                    </a:lnTo>
                    <a:lnTo>
                      <a:pt x="860" y="35"/>
                    </a:lnTo>
                    <a:lnTo>
                      <a:pt x="909" y="35"/>
                    </a:lnTo>
                    <a:lnTo>
                      <a:pt x="909" y="42"/>
                    </a:lnTo>
                    <a:lnTo>
                      <a:pt x="1009" y="42"/>
                    </a:lnTo>
                    <a:lnTo>
                      <a:pt x="1009" y="49"/>
                    </a:lnTo>
                    <a:lnTo>
                      <a:pt x="1030" y="49"/>
                    </a:lnTo>
                    <a:lnTo>
                      <a:pt x="1030" y="49"/>
                    </a:lnTo>
                    <a:lnTo>
                      <a:pt x="1051" y="49"/>
                    </a:lnTo>
                    <a:lnTo>
                      <a:pt x="1051" y="56"/>
                    </a:lnTo>
                    <a:lnTo>
                      <a:pt x="1165" y="56"/>
                    </a:lnTo>
                    <a:lnTo>
                      <a:pt x="1165" y="56"/>
                    </a:lnTo>
                    <a:lnTo>
                      <a:pt x="1208" y="56"/>
                    </a:lnTo>
                    <a:lnTo>
                      <a:pt x="1208" y="64"/>
                    </a:lnTo>
                    <a:lnTo>
                      <a:pt x="1257" y="64"/>
                    </a:lnTo>
                    <a:lnTo>
                      <a:pt x="1257" y="71"/>
                    </a:lnTo>
                    <a:lnTo>
                      <a:pt x="1378" y="71"/>
                    </a:lnTo>
                    <a:lnTo>
                      <a:pt x="1378" y="78"/>
                    </a:lnTo>
                    <a:lnTo>
                      <a:pt x="1442" y="78"/>
                    </a:lnTo>
                    <a:lnTo>
                      <a:pt x="1442" y="85"/>
                    </a:lnTo>
                    <a:lnTo>
                      <a:pt x="1527" y="85"/>
                    </a:lnTo>
                    <a:lnTo>
                      <a:pt x="1527" y="92"/>
                    </a:lnTo>
                    <a:lnTo>
                      <a:pt x="1605" y="92"/>
                    </a:lnTo>
                    <a:lnTo>
                      <a:pt x="1605" y="99"/>
                    </a:lnTo>
                    <a:lnTo>
                      <a:pt x="1655" y="99"/>
                    </a:lnTo>
                    <a:lnTo>
                      <a:pt x="1655" y="99"/>
                    </a:lnTo>
                    <a:lnTo>
                      <a:pt x="1747" y="99"/>
                    </a:lnTo>
                    <a:lnTo>
                      <a:pt x="1747" y="106"/>
                    </a:lnTo>
                    <a:lnTo>
                      <a:pt x="1804" y="106"/>
                    </a:lnTo>
                    <a:lnTo>
                      <a:pt x="1804" y="113"/>
                    </a:lnTo>
                    <a:lnTo>
                      <a:pt x="1847" y="113"/>
                    </a:lnTo>
                    <a:lnTo>
                      <a:pt x="1847" y="113"/>
                    </a:lnTo>
                    <a:lnTo>
                      <a:pt x="1889" y="113"/>
                    </a:lnTo>
                    <a:lnTo>
                      <a:pt x="1889" y="121"/>
                    </a:lnTo>
                    <a:lnTo>
                      <a:pt x="1911" y="121"/>
                    </a:lnTo>
                    <a:lnTo>
                      <a:pt x="1911" y="128"/>
                    </a:lnTo>
                    <a:lnTo>
                      <a:pt x="1953" y="128"/>
                    </a:lnTo>
                    <a:lnTo>
                      <a:pt x="1953" y="135"/>
                    </a:lnTo>
                    <a:lnTo>
                      <a:pt x="2074" y="135"/>
                    </a:lnTo>
                    <a:lnTo>
                      <a:pt x="2074" y="142"/>
                    </a:lnTo>
                    <a:lnTo>
                      <a:pt x="2415" y="142"/>
                    </a:lnTo>
                    <a:lnTo>
                      <a:pt x="2415" y="177"/>
                    </a:lnTo>
                    <a:lnTo>
                      <a:pt x="2621" y="177"/>
                    </a:lnTo>
                  </a:path>
                </a:pathLst>
              </a:custGeom>
              <a:noFill/>
              <a:ln w="38100" cap="flat" cmpd="sng">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sp>
            <p:nvSpPr>
              <p:cNvPr id="114" name="Freeform 131"/>
              <p:cNvSpPr>
                <a:spLocks/>
              </p:cNvSpPr>
              <p:nvPr/>
            </p:nvSpPr>
            <p:spPr bwMode="auto">
              <a:xfrm>
                <a:off x="1979181" y="1169407"/>
                <a:ext cx="5661093" cy="224782"/>
              </a:xfrm>
              <a:custGeom>
                <a:avLst/>
                <a:gdLst>
                  <a:gd name="T0" fmla="*/ 0 w 2628"/>
                  <a:gd name="T1" fmla="*/ 0 h 106"/>
                  <a:gd name="T2" fmla="*/ 50 w 2628"/>
                  <a:gd name="T3" fmla="*/ 0 h 106"/>
                  <a:gd name="T4" fmla="*/ 50 w 2628"/>
                  <a:gd name="T5" fmla="*/ 0 h 106"/>
                  <a:gd name="T6" fmla="*/ 384 w 2628"/>
                  <a:gd name="T7" fmla="*/ 0 h 106"/>
                  <a:gd name="T8" fmla="*/ 384 w 2628"/>
                  <a:gd name="T9" fmla="*/ 7 h 106"/>
                  <a:gd name="T10" fmla="*/ 526 w 2628"/>
                  <a:gd name="T11" fmla="*/ 7 h 106"/>
                  <a:gd name="T12" fmla="*/ 526 w 2628"/>
                  <a:gd name="T13" fmla="*/ 7 h 106"/>
                  <a:gd name="T14" fmla="*/ 696 w 2628"/>
                  <a:gd name="T15" fmla="*/ 7 h 106"/>
                  <a:gd name="T16" fmla="*/ 696 w 2628"/>
                  <a:gd name="T17" fmla="*/ 14 h 106"/>
                  <a:gd name="T18" fmla="*/ 732 w 2628"/>
                  <a:gd name="T19" fmla="*/ 14 h 106"/>
                  <a:gd name="T20" fmla="*/ 732 w 2628"/>
                  <a:gd name="T21" fmla="*/ 14 h 106"/>
                  <a:gd name="T22" fmla="*/ 774 w 2628"/>
                  <a:gd name="T23" fmla="*/ 14 h 106"/>
                  <a:gd name="T24" fmla="*/ 774 w 2628"/>
                  <a:gd name="T25" fmla="*/ 21 h 106"/>
                  <a:gd name="T26" fmla="*/ 817 w 2628"/>
                  <a:gd name="T27" fmla="*/ 21 h 106"/>
                  <a:gd name="T28" fmla="*/ 817 w 2628"/>
                  <a:gd name="T29" fmla="*/ 21 h 106"/>
                  <a:gd name="T30" fmla="*/ 860 w 2628"/>
                  <a:gd name="T31" fmla="*/ 21 h 106"/>
                  <a:gd name="T32" fmla="*/ 860 w 2628"/>
                  <a:gd name="T33" fmla="*/ 28 h 106"/>
                  <a:gd name="T34" fmla="*/ 888 w 2628"/>
                  <a:gd name="T35" fmla="*/ 28 h 106"/>
                  <a:gd name="T36" fmla="*/ 888 w 2628"/>
                  <a:gd name="T37" fmla="*/ 35 h 106"/>
                  <a:gd name="T38" fmla="*/ 923 w 2628"/>
                  <a:gd name="T39" fmla="*/ 35 h 106"/>
                  <a:gd name="T40" fmla="*/ 923 w 2628"/>
                  <a:gd name="T41" fmla="*/ 35 h 106"/>
                  <a:gd name="T42" fmla="*/ 1009 w 2628"/>
                  <a:gd name="T43" fmla="*/ 35 h 106"/>
                  <a:gd name="T44" fmla="*/ 1009 w 2628"/>
                  <a:gd name="T45" fmla="*/ 42 h 106"/>
                  <a:gd name="T46" fmla="*/ 1051 w 2628"/>
                  <a:gd name="T47" fmla="*/ 42 h 106"/>
                  <a:gd name="T48" fmla="*/ 1080 w 2628"/>
                  <a:gd name="T49" fmla="*/ 42 h 106"/>
                  <a:gd name="T50" fmla="*/ 1080 w 2628"/>
                  <a:gd name="T51" fmla="*/ 49 h 106"/>
                  <a:gd name="T52" fmla="*/ 1172 w 2628"/>
                  <a:gd name="T53" fmla="*/ 49 h 106"/>
                  <a:gd name="T54" fmla="*/ 1172 w 2628"/>
                  <a:gd name="T55" fmla="*/ 49 h 106"/>
                  <a:gd name="T56" fmla="*/ 1279 w 2628"/>
                  <a:gd name="T57" fmla="*/ 49 h 106"/>
                  <a:gd name="T58" fmla="*/ 1279 w 2628"/>
                  <a:gd name="T59" fmla="*/ 56 h 106"/>
                  <a:gd name="T60" fmla="*/ 1342 w 2628"/>
                  <a:gd name="T61" fmla="*/ 56 h 106"/>
                  <a:gd name="T62" fmla="*/ 1342 w 2628"/>
                  <a:gd name="T63" fmla="*/ 56 h 106"/>
                  <a:gd name="T64" fmla="*/ 1357 w 2628"/>
                  <a:gd name="T65" fmla="*/ 56 h 106"/>
                  <a:gd name="T66" fmla="*/ 1357 w 2628"/>
                  <a:gd name="T67" fmla="*/ 56 h 106"/>
                  <a:gd name="T68" fmla="*/ 1371 w 2628"/>
                  <a:gd name="T69" fmla="*/ 56 h 106"/>
                  <a:gd name="T70" fmla="*/ 1371 w 2628"/>
                  <a:gd name="T71" fmla="*/ 64 h 106"/>
                  <a:gd name="T72" fmla="*/ 1520 w 2628"/>
                  <a:gd name="T73" fmla="*/ 64 h 106"/>
                  <a:gd name="T74" fmla="*/ 1627 w 2628"/>
                  <a:gd name="T75" fmla="*/ 64 h 106"/>
                  <a:gd name="T76" fmla="*/ 1627 w 2628"/>
                  <a:gd name="T77" fmla="*/ 71 h 106"/>
                  <a:gd name="T78" fmla="*/ 1733 w 2628"/>
                  <a:gd name="T79" fmla="*/ 71 h 106"/>
                  <a:gd name="T80" fmla="*/ 1733 w 2628"/>
                  <a:gd name="T81" fmla="*/ 71 h 106"/>
                  <a:gd name="T82" fmla="*/ 1776 w 2628"/>
                  <a:gd name="T83" fmla="*/ 71 h 106"/>
                  <a:gd name="T84" fmla="*/ 1776 w 2628"/>
                  <a:gd name="T85" fmla="*/ 78 h 106"/>
                  <a:gd name="T86" fmla="*/ 1840 w 2628"/>
                  <a:gd name="T87" fmla="*/ 78 h 106"/>
                  <a:gd name="T88" fmla="*/ 1840 w 2628"/>
                  <a:gd name="T89" fmla="*/ 85 h 106"/>
                  <a:gd name="T90" fmla="*/ 1882 w 2628"/>
                  <a:gd name="T91" fmla="*/ 85 h 106"/>
                  <a:gd name="T92" fmla="*/ 1882 w 2628"/>
                  <a:gd name="T93" fmla="*/ 85 h 106"/>
                  <a:gd name="T94" fmla="*/ 1939 w 2628"/>
                  <a:gd name="T95" fmla="*/ 85 h 106"/>
                  <a:gd name="T96" fmla="*/ 1939 w 2628"/>
                  <a:gd name="T97" fmla="*/ 92 h 106"/>
                  <a:gd name="T98" fmla="*/ 2038 w 2628"/>
                  <a:gd name="T99" fmla="*/ 92 h 106"/>
                  <a:gd name="T100" fmla="*/ 2038 w 2628"/>
                  <a:gd name="T101" fmla="*/ 99 h 106"/>
                  <a:gd name="T102" fmla="*/ 2138 w 2628"/>
                  <a:gd name="T103" fmla="*/ 99 h 106"/>
                  <a:gd name="T104" fmla="*/ 2138 w 2628"/>
                  <a:gd name="T105" fmla="*/ 106 h 106"/>
                  <a:gd name="T106" fmla="*/ 2628 w 2628"/>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28" h="106">
                    <a:moveTo>
                      <a:pt x="0" y="0"/>
                    </a:moveTo>
                    <a:lnTo>
                      <a:pt x="50" y="0"/>
                    </a:lnTo>
                    <a:lnTo>
                      <a:pt x="50" y="0"/>
                    </a:lnTo>
                    <a:lnTo>
                      <a:pt x="384" y="0"/>
                    </a:lnTo>
                    <a:lnTo>
                      <a:pt x="384" y="7"/>
                    </a:lnTo>
                    <a:lnTo>
                      <a:pt x="526" y="7"/>
                    </a:lnTo>
                    <a:lnTo>
                      <a:pt x="526" y="7"/>
                    </a:lnTo>
                    <a:lnTo>
                      <a:pt x="696" y="7"/>
                    </a:lnTo>
                    <a:lnTo>
                      <a:pt x="696" y="14"/>
                    </a:lnTo>
                    <a:lnTo>
                      <a:pt x="732" y="14"/>
                    </a:lnTo>
                    <a:lnTo>
                      <a:pt x="732" y="14"/>
                    </a:lnTo>
                    <a:lnTo>
                      <a:pt x="774" y="14"/>
                    </a:lnTo>
                    <a:lnTo>
                      <a:pt x="774" y="21"/>
                    </a:lnTo>
                    <a:lnTo>
                      <a:pt x="817" y="21"/>
                    </a:lnTo>
                    <a:lnTo>
                      <a:pt x="817" y="21"/>
                    </a:lnTo>
                    <a:lnTo>
                      <a:pt x="860" y="21"/>
                    </a:lnTo>
                    <a:lnTo>
                      <a:pt x="860" y="28"/>
                    </a:lnTo>
                    <a:lnTo>
                      <a:pt x="888" y="28"/>
                    </a:lnTo>
                    <a:lnTo>
                      <a:pt x="888" y="35"/>
                    </a:lnTo>
                    <a:lnTo>
                      <a:pt x="923" y="35"/>
                    </a:lnTo>
                    <a:lnTo>
                      <a:pt x="923" y="35"/>
                    </a:lnTo>
                    <a:lnTo>
                      <a:pt x="1009" y="35"/>
                    </a:lnTo>
                    <a:lnTo>
                      <a:pt x="1009" y="42"/>
                    </a:lnTo>
                    <a:lnTo>
                      <a:pt x="1051" y="42"/>
                    </a:lnTo>
                    <a:lnTo>
                      <a:pt x="1080" y="42"/>
                    </a:lnTo>
                    <a:lnTo>
                      <a:pt x="1080" y="49"/>
                    </a:lnTo>
                    <a:lnTo>
                      <a:pt x="1172" y="49"/>
                    </a:lnTo>
                    <a:lnTo>
                      <a:pt x="1172" y="49"/>
                    </a:lnTo>
                    <a:lnTo>
                      <a:pt x="1279" y="49"/>
                    </a:lnTo>
                    <a:lnTo>
                      <a:pt x="1279" y="56"/>
                    </a:lnTo>
                    <a:lnTo>
                      <a:pt x="1342" y="56"/>
                    </a:lnTo>
                    <a:lnTo>
                      <a:pt x="1342" y="56"/>
                    </a:lnTo>
                    <a:lnTo>
                      <a:pt x="1357" y="56"/>
                    </a:lnTo>
                    <a:lnTo>
                      <a:pt x="1357" y="56"/>
                    </a:lnTo>
                    <a:lnTo>
                      <a:pt x="1371" y="56"/>
                    </a:lnTo>
                    <a:lnTo>
                      <a:pt x="1371" y="64"/>
                    </a:lnTo>
                    <a:lnTo>
                      <a:pt x="1520" y="64"/>
                    </a:lnTo>
                    <a:lnTo>
                      <a:pt x="1627" y="64"/>
                    </a:lnTo>
                    <a:lnTo>
                      <a:pt x="1627" y="71"/>
                    </a:lnTo>
                    <a:lnTo>
                      <a:pt x="1733" y="71"/>
                    </a:lnTo>
                    <a:lnTo>
                      <a:pt x="1733" y="71"/>
                    </a:lnTo>
                    <a:lnTo>
                      <a:pt x="1776" y="71"/>
                    </a:lnTo>
                    <a:lnTo>
                      <a:pt x="1776" y="78"/>
                    </a:lnTo>
                    <a:lnTo>
                      <a:pt x="1840" y="78"/>
                    </a:lnTo>
                    <a:lnTo>
                      <a:pt x="1840" y="85"/>
                    </a:lnTo>
                    <a:lnTo>
                      <a:pt x="1882" y="85"/>
                    </a:lnTo>
                    <a:lnTo>
                      <a:pt x="1882" y="85"/>
                    </a:lnTo>
                    <a:lnTo>
                      <a:pt x="1939" y="85"/>
                    </a:lnTo>
                    <a:lnTo>
                      <a:pt x="1939" y="92"/>
                    </a:lnTo>
                    <a:lnTo>
                      <a:pt x="2038" y="92"/>
                    </a:lnTo>
                    <a:lnTo>
                      <a:pt x="2038" y="99"/>
                    </a:lnTo>
                    <a:lnTo>
                      <a:pt x="2138" y="99"/>
                    </a:lnTo>
                    <a:lnTo>
                      <a:pt x="2138" y="106"/>
                    </a:lnTo>
                    <a:lnTo>
                      <a:pt x="2628" y="106"/>
                    </a:lnTo>
                  </a:path>
                </a:pathLst>
              </a:custGeom>
              <a:noFill/>
              <a:ln w="38100" cap="flat" cmpd="sng">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grpSp>
            <p:nvGrpSpPr>
              <p:cNvPr id="10" name="Groupe 9"/>
              <p:cNvGrpSpPr/>
              <p:nvPr/>
            </p:nvGrpSpPr>
            <p:grpSpPr>
              <a:xfrm>
                <a:off x="1724524" y="1099475"/>
                <a:ext cx="5888107" cy="3016857"/>
                <a:chOff x="1724524" y="1099475"/>
                <a:chExt cx="5888107" cy="3016857"/>
              </a:xfrm>
            </p:grpSpPr>
            <p:sp>
              <p:nvSpPr>
                <p:cNvPr id="115" name="Freeform 5"/>
                <p:cNvSpPr>
                  <a:spLocks/>
                </p:cNvSpPr>
                <p:nvPr/>
              </p:nvSpPr>
              <p:spPr bwMode="auto">
                <a:xfrm>
                  <a:off x="1778347" y="1099475"/>
                  <a:ext cx="5834284" cy="2963481"/>
                </a:xfrm>
                <a:custGeom>
                  <a:avLst/>
                  <a:gdLst>
                    <a:gd name="T0" fmla="*/ 0 w 5420"/>
                    <a:gd name="T1" fmla="*/ 0 h 2776"/>
                    <a:gd name="T2" fmla="*/ 0 w 5420"/>
                    <a:gd name="T3" fmla="*/ 2776 h 2776"/>
                    <a:gd name="T4" fmla="*/ 5420 w 5420"/>
                    <a:gd name="T5" fmla="*/ 2776 h 2776"/>
                  </a:gdLst>
                  <a:ahLst/>
                  <a:cxnLst>
                    <a:cxn ang="0">
                      <a:pos x="T0" y="T1"/>
                    </a:cxn>
                    <a:cxn ang="0">
                      <a:pos x="T2" y="T3"/>
                    </a:cxn>
                    <a:cxn ang="0">
                      <a:pos x="T4" y="T5"/>
                    </a:cxn>
                  </a:cxnLst>
                  <a:rect l="0" t="0" r="r" b="b"/>
                  <a:pathLst>
                    <a:path w="5420" h="2776">
                      <a:moveTo>
                        <a:pt x="0" y="0"/>
                      </a:moveTo>
                      <a:lnTo>
                        <a:pt x="0" y="2776"/>
                      </a:lnTo>
                      <a:lnTo>
                        <a:pt x="5420" y="2776"/>
                      </a:lnTo>
                    </a:path>
                  </a:pathLst>
                </a:custGeom>
                <a:noFill/>
                <a:ln w="11113" cap="flat">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16" name="Line 17"/>
                <p:cNvSpPr>
                  <a:spLocks noChangeShapeType="1"/>
                </p:cNvSpPr>
                <p:nvPr/>
              </p:nvSpPr>
              <p:spPr bwMode="auto">
                <a:xfrm flipH="1">
                  <a:off x="1724524" y="1152851"/>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17" name="Line 18"/>
                <p:cNvSpPr>
                  <a:spLocks noChangeShapeType="1"/>
                </p:cNvSpPr>
                <p:nvPr/>
              </p:nvSpPr>
              <p:spPr bwMode="auto">
                <a:xfrm flipH="1">
                  <a:off x="1724524" y="1720781"/>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18" name="Line 19"/>
                <p:cNvSpPr>
                  <a:spLocks noChangeShapeType="1"/>
                </p:cNvSpPr>
                <p:nvPr/>
              </p:nvSpPr>
              <p:spPr bwMode="auto">
                <a:xfrm flipH="1">
                  <a:off x="1724524" y="2297250"/>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19" name="Line 20"/>
                <p:cNvSpPr>
                  <a:spLocks noChangeShapeType="1"/>
                </p:cNvSpPr>
                <p:nvPr/>
              </p:nvSpPr>
              <p:spPr bwMode="auto">
                <a:xfrm flipH="1">
                  <a:off x="1724524" y="2872652"/>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20" name="Line 21"/>
                <p:cNvSpPr>
                  <a:spLocks noChangeShapeType="1"/>
                </p:cNvSpPr>
                <p:nvPr/>
              </p:nvSpPr>
              <p:spPr bwMode="auto">
                <a:xfrm flipH="1">
                  <a:off x="1724524" y="3449122"/>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21" name="Line 22"/>
                <p:cNvSpPr>
                  <a:spLocks noChangeShapeType="1"/>
                </p:cNvSpPr>
                <p:nvPr/>
              </p:nvSpPr>
              <p:spPr bwMode="auto">
                <a:xfrm flipH="1">
                  <a:off x="1724524" y="4018118"/>
                  <a:ext cx="53822" cy="0"/>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28" name="Line 6"/>
                <p:cNvSpPr>
                  <a:spLocks noChangeShapeType="1"/>
                </p:cNvSpPr>
                <p:nvPr/>
              </p:nvSpPr>
              <p:spPr bwMode="auto">
                <a:xfrm>
                  <a:off x="1983946"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29" name="Line 7"/>
                <p:cNvSpPr>
                  <a:spLocks noChangeShapeType="1"/>
                </p:cNvSpPr>
                <p:nvPr/>
              </p:nvSpPr>
              <p:spPr bwMode="auto">
                <a:xfrm>
                  <a:off x="2526470"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0" name="Line 8"/>
                <p:cNvSpPr>
                  <a:spLocks noChangeShapeType="1"/>
                </p:cNvSpPr>
                <p:nvPr/>
              </p:nvSpPr>
              <p:spPr bwMode="auto">
                <a:xfrm>
                  <a:off x="3068993"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1" name="Line 9"/>
                <p:cNvSpPr>
                  <a:spLocks noChangeShapeType="1"/>
                </p:cNvSpPr>
                <p:nvPr/>
              </p:nvSpPr>
              <p:spPr bwMode="auto">
                <a:xfrm>
                  <a:off x="3610441"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2" name="Line 10"/>
                <p:cNvSpPr>
                  <a:spLocks noChangeShapeType="1"/>
                </p:cNvSpPr>
                <p:nvPr/>
              </p:nvSpPr>
              <p:spPr bwMode="auto">
                <a:xfrm>
                  <a:off x="4152965"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3" name="Line 11"/>
                <p:cNvSpPr>
                  <a:spLocks noChangeShapeType="1"/>
                </p:cNvSpPr>
                <p:nvPr/>
              </p:nvSpPr>
              <p:spPr bwMode="auto">
                <a:xfrm>
                  <a:off x="4695488"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4" name="Line 12"/>
                <p:cNvSpPr>
                  <a:spLocks noChangeShapeType="1"/>
                </p:cNvSpPr>
                <p:nvPr/>
              </p:nvSpPr>
              <p:spPr bwMode="auto">
                <a:xfrm>
                  <a:off x="5238012"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5" name="Line 13"/>
                <p:cNvSpPr>
                  <a:spLocks noChangeShapeType="1"/>
                </p:cNvSpPr>
                <p:nvPr/>
              </p:nvSpPr>
              <p:spPr bwMode="auto">
                <a:xfrm>
                  <a:off x="5779459"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6" name="Line 14"/>
                <p:cNvSpPr>
                  <a:spLocks noChangeShapeType="1"/>
                </p:cNvSpPr>
                <p:nvPr/>
              </p:nvSpPr>
              <p:spPr bwMode="auto">
                <a:xfrm>
                  <a:off x="6321983"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7" name="Line 15"/>
                <p:cNvSpPr>
                  <a:spLocks noChangeShapeType="1"/>
                </p:cNvSpPr>
                <p:nvPr/>
              </p:nvSpPr>
              <p:spPr bwMode="auto">
                <a:xfrm>
                  <a:off x="6864507"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138" name="Line 16"/>
                <p:cNvSpPr>
                  <a:spLocks noChangeShapeType="1"/>
                </p:cNvSpPr>
                <p:nvPr/>
              </p:nvSpPr>
              <p:spPr bwMode="auto">
                <a:xfrm>
                  <a:off x="7405955" y="4062955"/>
                  <a:ext cx="0" cy="53377"/>
                </a:xfrm>
                <a:prstGeom prst="line">
                  <a:avLst/>
                </a:prstGeom>
                <a:noFill/>
                <a:ln w="11113"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grpSp>
        <p:grpSp>
          <p:nvGrpSpPr>
            <p:cNvPr id="8" name="Groupe 7"/>
            <p:cNvGrpSpPr/>
            <p:nvPr/>
          </p:nvGrpSpPr>
          <p:grpSpPr>
            <a:xfrm>
              <a:off x="1953805" y="4115266"/>
              <a:ext cx="5542551" cy="161583"/>
              <a:chOff x="1953805" y="4115266"/>
              <a:chExt cx="5542551" cy="161583"/>
            </a:xfrm>
          </p:grpSpPr>
          <p:sp>
            <p:nvSpPr>
              <p:cNvPr id="139" name="Rectangle 111"/>
              <p:cNvSpPr>
                <a:spLocks noChangeArrowheads="1"/>
              </p:cNvSpPr>
              <p:nvPr/>
            </p:nvSpPr>
            <p:spPr bwMode="auto">
              <a:xfrm>
                <a:off x="1953805" y="4115266"/>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0</a:t>
                </a:r>
                <a:endParaRPr lang="en-US" altLang="en-US" sz="1350">
                  <a:solidFill>
                    <a:srgbClr val="595959"/>
                  </a:solidFill>
                  <a:cs typeface="Arial" panose="020B0604020202020204" pitchFamily="34" charset="0"/>
                </a:endParaRPr>
              </a:p>
            </p:txBody>
          </p:sp>
          <p:sp>
            <p:nvSpPr>
              <p:cNvPr id="140" name="Rectangle 112"/>
              <p:cNvSpPr>
                <a:spLocks noChangeArrowheads="1"/>
              </p:cNvSpPr>
              <p:nvPr/>
            </p:nvSpPr>
            <p:spPr bwMode="auto">
              <a:xfrm>
                <a:off x="2488794" y="4115266"/>
                <a:ext cx="7534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a:t>
                </a:r>
                <a:endParaRPr lang="en-US" altLang="en-US" sz="1350">
                  <a:solidFill>
                    <a:srgbClr val="595959"/>
                  </a:solidFill>
                  <a:cs typeface="Arial" panose="020B0604020202020204" pitchFamily="34" charset="0"/>
                </a:endParaRPr>
              </a:p>
            </p:txBody>
          </p:sp>
          <p:sp>
            <p:nvSpPr>
              <p:cNvPr id="141" name="Rectangle 113"/>
              <p:cNvSpPr>
                <a:spLocks noChangeArrowheads="1"/>
              </p:cNvSpPr>
              <p:nvPr/>
            </p:nvSpPr>
            <p:spPr bwMode="auto">
              <a:xfrm>
                <a:off x="3000101"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12</a:t>
                </a:r>
                <a:endParaRPr lang="en-US" altLang="en-US" sz="1350">
                  <a:solidFill>
                    <a:srgbClr val="595959"/>
                  </a:solidFill>
                  <a:cs typeface="Arial" panose="020B0604020202020204" pitchFamily="34" charset="0"/>
                </a:endParaRPr>
              </a:p>
            </p:txBody>
          </p:sp>
          <p:sp>
            <p:nvSpPr>
              <p:cNvPr id="142" name="Rectangle 114"/>
              <p:cNvSpPr>
                <a:spLocks noChangeArrowheads="1"/>
              </p:cNvSpPr>
              <p:nvPr/>
            </p:nvSpPr>
            <p:spPr bwMode="auto">
              <a:xfrm>
                <a:off x="3542625"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18</a:t>
                </a:r>
                <a:endParaRPr lang="en-US" altLang="en-US" sz="1350">
                  <a:solidFill>
                    <a:srgbClr val="595959"/>
                  </a:solidFill>
                  <a:cs typeface="Arial" panose="020B0604020202020204" pitchFamily="34" charset="0"/>
                </a:endParaRPr>
              </a:p>
            </p:txBody>
          </p:sp>
          <p:sp>
            <p:nvSpPr>
              <p:cNvPr id="143" name="Rectangle 115"/>
              <p:cNvSpPr>
                <a:spLocks noChangeArrowheads="1"/>
              </p:cNvSpPr>
              <p:nvPr/>
            </p:nvSpPr>
            <p:spPr bwMode="auto">
              <a:xfrm>
                <a:off x="4084072"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24</a:t>
                </a:r>
                <a:endParaRPr lang="en-US" altLang="en-US" sz="1350">
                  <a:solidFill>
                    <a:srgbClr val="595959"/>
                  </a:solidFill>
                  <a:cs typeface="Arial" panose="020B0604020202020204" pitchFamily="34" charset="0"/>
                </a:endParaRPr>
              </a:p>
            </p:txBody>
          </p:sp>
          <p:sp>
            <p:nvSpPr>
              <p:cNvPr id="144" name="Rectangle 116"/>
              <p:cNvSpPr>
                <a:spLocks noChangeArrowheads="1"/>
              </p:cNvSpPr>
              <p:nvPr/>
            </p:nvSpPr>
            <p:spPr bwMode="auto">
              <a:xfrm>
                <a:off x="4626596"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30</a:t>
                </a:r>
                <a:endParaRPr lang="en-US" altLang="en-US" sz="1350">
                  <a:solidFill>
                    <a:srgbClr val="595959"/>
                  </a:solidFill>
                  <a:cs typeface="Arial" panose="020B0604020202020204" pitchFamily="34" charset="0"/>
                </a:endParaRPr>
              </a:p>
            </p:txBody>
          </p:sp>
          <p:sp>
            <p:nvSpPr>
              <p:cNvPr id="146" name="Rectangle 134"/>
              <p:cNvSpPr>
                <a:spLocks noChangeArrowheads="1"/>
              </p:cNvSpPr>
              <p:nvPr/>
            </p:nvSpPr>
            <p:spPr bwMode="auto">
              <a:xfrm>
                <a:off x="5176655"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36</a:t>
                </a:r>
                <a:endParaRPr lang="en-US" altLang="en-US" sz="1350">
                  <a:solidFill>
                    <a:srgbClr val="595959"/>
                  </a:solidFill>
                  <a:cs typeface="Arial" panose="020B0604020202020204" pitchFamily="34" charset="0"/>
                </a:endParaRPr>
              </a:p>
            </p:txBody>
          </p:sp>
          <p:sp>
            <p:nvSpPr>
              <p:cNvPr id="147" name="Rectangle 135"/>
              <p:cNvSpPr>
                <a:spLocks noChangeArrowheads="1"/>
              </p:cNvSpPr>
              <p:nvPr/>
            </p:nvSpPr>
            <p:spPr bwMode="auto">
              <a:xfrm>
                <a:off x="5719179"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42</a:t>
                </a:r>
                <a:endParaRPr lang="en-US" altLang="en-US" sz="1350">
                  <a:solidFill>
                    <a:srgbClr val="595959"/>
                  </a:solidFill>
                  <a:cs typeface="Arial" panose="020B0604020202020204" pitchFamily="34" charset="0"/>
                </a:endParaRPr>
              </a:p>
            </p:txBody>
          </p:sp>
          <p:sp>
            <p:nvSpPr>
              <p:cNvPr id="148" name="Rectangle 136"/>
              <p:cNvSpPr>
                <a:spLocks noChangeArrowheads="1"/>
              </p:cNvSpPr>
              <p:nvPr/>
            </p:nvSpPr>
            <p:spPr bwMode="auto">
              <a:xfrm>
                <a:off x="6260626"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48</a:t>
                </a:r>
                <a:endParaRPr lang="en-US" altLang="en-US" sz="1350">
                  <a:solidFill>
                    <a:srgbClr val="595959"/>
                  </a:solidFill>
                  <a:cs typeface="Arial" panose="020B0604020202020204" pitchFamily="34" charset="0"/>
                </a:endParaRPr>
              </a:p>
            </p:txBody>
          </p:sp>
          <p:sp>
            <p:nvSpPr>
              <p:cNvPr id="149" name="Rectangle 137"/>
              <p:cNvSpPr>
                <a:spLocks noChangeArrowheads="1"/>
              </p:cNvSpPr>
              <p:nvPr/>
            </p:nvSpPr>
            <p:spPr bwMode="auto">
              <a:xfrm>
                <a:off x="6803150"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54</a:t>
                </a:r>
                <a:endParaRPr lang="en-US" altLang="en-US" sz="1350">
                  <a:solidFill>
                    <a:srgbClr val="595959"/>
                  </a:solidFill>
                  <a:cs typeface="Arial" panose="020B0604020202020204" pitchFamily="34" charset="0"/>
                </a:endParaRPr>
              </a:p>
            </p:txBody>
          </p:sp>
          <p:sp>
            <p:nvSpPr>
              <p:cNvPr id="150" name="Rectangle 138"/>
              <p:cNvSpPr>
                <a:spLocks noChangeArrowheads="1"/>
              </p:cNvSpPr>
              <p:nvPr/>
            </p:nvSpPr>
            <p:spPr bwMode="auto">
              <a:xfrm>
                <a:off x="7345674" y="4115266"/>
                <a:ext cx="15068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050">
                    <a:solidFill>
                      <a:srgbClr val="595959"/>
                    </a:solidFill>
                    <a:cs typeface="Arial" panose="020B0604020202020204" pitchFamily="34" charset="0"/>
                  </a:rPr>
                  <a:t>60</a:t>
                </a:r>
                <a:endParaRPr lang="en-US" altLang="en-US" sz="1350">
                  <a:solidFill>
                    <a:srgbClr val="595959"/>
                  </a:solidFill>
                  <a:cs typeface="Arial" panose="020B0604020202020204" pitchFamily="34" charset="0"/>
                </a:endParaRPr>
              </a:p>
            </p:txBody>
          </p:sp>
        </p:grpSp>
      </p:gr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42</a:t>
            </a:fld>
            <a:endParaRPr lang="fr-FR"/>
          </a:p>
        </p:txBody>
      </p:sp>
      <p:sp>
        <p:nvSpPr>
          <p:cNvPr id="8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graphicFrame>
        <p:nvGraphicFramePr>
          <p:cNvPr id="87" name="Tableau 86"/>
          <p:cNvGraphicFramePr>
            <a:graphicFrameLocks noGrp="1"/>
          </p:cNvGraphicFramePr>
          <p:nvPr>
            <p:extLst>
              <p:ext uri="{D42A27DB-BD31-4B8C-83A1-F6EECF244321}">
                <p14:modId xmlns:p14="http://schemas.microsoft.com/office/powerpoint/2010/main" val="1080717852"/>
              </p:ext>
            </p:extLst>
          </p:nvPr>
        </p:nvGraphicFramePr>
        <p:xfrm>
          <a:off x="4713624" y="1899039"/>
          <a:ext cx="3037005" cy="1894842"/>
        </p:xfrm>
        <a:graphic>
          <a:graphicData uri="http://schemas.openxmlformats.org/drawingml/2006/table">
            <a:tbl>
              <a:tblPr firstRow="1" bandRow="1">
                <a:tableStyleId>{5C22544A-7EE6-4342-B048-85BDC9FD1C3A}</a:tableStyleId>
              </a:tblPr>
              <a:tblGrid>
                <a:gridCol w="957252">
                  <a:extLst>
                    <a:ext uri="{9D8B030D-6E8A-4147-A177-3AD203B41FA5}">
                      <a16:colId xmlns:a16="http://schemas.microsoft.com/office/drawing/2014/main" val="20000"/>
                    </a:ext>
                  </a:extLst>
                </a:gridCol>
                <a:gridCol w="1052501">
                  <a:extLst>
                    <a:ext uri="{9D8B030D-6E8A-4147-A177-3AD203B41FA5}">
                      <a16:colId xmlns:a16="http://schemas.microsoft.com/office/drawing/2014/main" val="20002"/>
                    </a:ext>
                  </a:extLst>
                </a:gridCol>
                <a:gridCol w="1027252">
                  <a:extLst>
                    <a:ext uri="{9D8B030D-6E8A-4147-A177-3AD203B41FA5}">
                      <a16:colId xmlns:a16="http://schemas.microsoft.com/office/drawing/2014/main" val="20001"/>
                    </a:ext>
                  </a:extLst>
                </a:gridCol>
              </a:tblGrid>
              <a:tr h="186228">
                <a:tc>
                  <a:txBody>
                    <a:bodyPr/>
                    <a:lstStyle/>
                    <a:p>
                      <a:pPr algn="ct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Evénement,</a:t>
                      </a:r>
                      <a:r>
                        <a:rPr lang="fr-FR" sz="800" b="0" baseline="0">
                          <a:solidFill>
                            <a:schemeClr val="bg1"/>
                          </a:solidFill>
                          <a:latin typeface="Arial" panose="020B0604020202020204" pitchFamily="34" charset="0"/>
                          <a:cs typeface="Arial" panose="020B0604020202020204" pitchFamily="34" charset="0"/>
                        </a:rPr>
                        <a:t> nb (%)</a:t>
                      </a:r>
                      <a:endParaRPr lang="fr-FR" sz="800" b="0">
                        <a:solidFill>
                          <a:schemeClr val="bg1"/>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800" b="0">
                          <a:solidFill>
                            <a:schemeClr val="bg1"/>
                          </a:solidFill>
                          <a:latin typeface="Arial" panose="020B0604020202020204" pitchFamily="34" charset="0"/>
                          <a:cs typeface="Arial" panose="020B0604020202020204" pitchFamily="34" charset="0"/>
                        </a:rPr>
                        <a:t>3-year IDFS (%)</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06781">
                <a:tc>
                  <a:txBody>
                    <a:bodyPr/>
                    <a:lstStyle/>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Trastuzumab</a:t>
                      </a:r>
                    </a:p>
                    <a:p>
                      <a:pPr marL="0" marR="0" lvl="0" indent="0" algn="ctr" defTabSz="457200" rtl="0" eaLnBrk="1" fontAlgn="auto" latinLnBrk="0" hangingPunct="1">
                        <a:lnSpc>
                          <a:spcPts val="13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56 (7.5)</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77,0</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06781">
                <a:tc>
                  <a:txBody>
                    <a:bodyPr/>
                    <a:lstStyle/>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T-DM1</a:t>
                      </a:r>
                    </a:p>
                    <a:p>
                      <a:pPr marL="0" marR="0" indent="0" algn="ctr" defTabSz="914346" rtl="0" eaLnBrk="1" fontAlgn="auto" latinLnBrk="0" hangingPunct="1">
                        <a:lnSpc>
                          <a:spcPts val="1300"/>
                        </a:lnSpc>
                        <a:spcBef>
                          <a:spcPts val="0"/>
                        </a:spcBef>
                        <a:spcAft>
                          <a:spcPts val="0"/>
                        </a:spcAft>
                        <a:buClrTx/>
                        <a:buSzTx/>
                        <a:buFontTx/>
                        <a:buNone/>
                        <a:tabLst/>
                        <a:defRPr/>
                      </a:pPr>
                      <a:r>
                        <a:rPr lang="fr-FR" sz="1000" b="1">
                          <a:solidFill>
                            <a:schemeClr val="accent5"/>
                          </a:solidFill>
                          <a:latin typeface="Arial" panose="020B0604020202020204" pitchFamily="34" charset="0"/>
                          <a:cs typeface="Arial" panose="020B0604020202020204" pitchFamily="34" charset="0"/>
                        </a:rPr>
                        <a:t>(n=743)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indent="0" algn="ctr" defTabSz="914346" rtl="0" eaLnBrk="1" fontAlgn="auto" latinLnBrk="0" hangingPunct="1">
                        <a:lnSpc>
                          <a:spcPts val="1100"/>
                        </a:lnSpc>
                        <a:spcBef>
                          <a:spcPts val="0"/>
                        </a:spcBef>
                        <a:spcAft>
                          <a:spcPts val="0"/>
                        </a:spcAft>
                        <a:buClrTx/>
                        <a:buSzTx/>
                        <a:buFontTx/>
                        <a:buNone/>
                        <a:tabLst/>
                        <a:defRPr/>
                      </a:pPr>
                      <a:r>
                        <a:rPr lang="fr-FR" sz="1050" b="1">
                          <a:solidFill>
                            <a:schemeClr val="bg2"/>
                          </a:solidFill>
                          <a:latin typeface="Arial" panose="020B0604020202020204" pitchFamily="34" charset="0"/>
                          <a:cs typeface="Arial" panose="020B0604020202020204" pitchFamily="34" charset="0"/>
                        </a:rPr>
                        <a:t>42 (5.7</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ts val="1100"/>
                        </a:lnSpc>
                      </a:pPr>
                      <a:r>
                        <a:rPr lang="fr-FR" sz="1050" b="1">
                          <a:solidFill>
                            <a:schemeClr val="bg2"/>
                          </a:solidFill>
                          <a:latin typeface="Arial" panose="020B0604020202020204" pitchFamily="34" charset="0"/>
                          <a:cs typeface="Arial" panose="020B0604020202020204" pitchFamily="34" charset="0"/>
                        </a:rPr>
                        <a:t>88,3</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01457">
                <a:tc gridSpan="3">
                  <a:txBody>
                    <a:bodyPr/>
                    <a:lstStyle/>
                    <a:p>
                      <a:pPr marL="0" marR="0" indent="0" algn="ctr" defTabSz="914346" rtl="0" eaLnBrk="1" fontAlgn="auto" latinLnBrk="0" hangingPunct="1">
                        <a:lnSpc>
                          <a:spcPts val="1400"/>
                        </a:lnSpc>
                        <a:spcBef>
                          <a:spcPts val="0"/>
                        </a:spcBef>
                        <a:spcAft>
                          <a:spcPts val="0"/>
                        </a:spcAft>
                        <a:buClrTx/>
                        <a:buSzTx/>
                        <a:buFontTx/>
                        <a:buNone/>
                        <a:tabLst/>
                        <a:defRPr/>
                      </a:pPr>
                      <a:r>
                        <a:rPr lang="fr-FR" sz="1000" b="0" dirty="0">
                          <a:solidFill>
                            <a:schemeClr val="bg2"/>
                          </a:solidFill>
                          <a:latin typeface="Arial" panose="020B0604020202020204" pitchFamily="34" charset="0"/>
                          <a:cs typeface="Arial" panose="020B0604020202020204" pitchFamily="34" charset="0"/>
                        </a:rPr>
                        <a:t>HR non stratifié (95% CI) </a:t>
                      </a:r>
                      <a:r>
                        <a:rPr lang="fr-FR" sz="1000" b="1" dirty="0">
                          <a:solidFill>
                            <a:schemeClr val="bg2"/>
                          </a:solidFill>
                          <a:latin typeface="Arial" panose="020B0604020202020204" pitchFamily="34" charset="0"/>
                          <a:cs typeface="Arial" panose="020B0604020202020204" pitchFamily="34" charset="0"/>
                        </a:rPr>
                        <a:t>0,70</a:t>
                      </a:r>
                      <a:r>
                        <a:rPr lang="fr-FR" sz="1000" b="1" baseline="0" dirty="0">
                          <a:solidFill>
                            <a:schemeClr val="bg2"/>
                          </a:solidFill>
                          <a:latin typeface="Arial" panose="020B0604020202020204" pitchFamily="34" charset="0"/>
                          <a:cs typeface="Arial" panose="020B0604020202020204" pitchFamily="34" charset="0"/>
                        </a:rPr>
                        <a:t> (0.47–1,05) </a:t>
                      </a:r>
                      <a:br>
                        <a:rPr lang="fr-FR" sz="1000" b="1" baseline="0" dirty="0">
                          <a:solidFill>
                            <a:schemeClr val="bg2"/>
                          </a:solidFill>
                          <a:latin typeface="Arial" panose="020B0604020202020204" pitchFamily="34" charset="0"/>
                          <a:cs typeface="Arial" panose="020B0604020202020204" pitchFamily="34" charset="0"/>
                        </a:rPr>
                      </a:br>
                      <a:r>
                        <a:rPr lang="fr-FR" sz="1000" b="1" i="1" baseline="0" dirty="0">
                          <a:solidFill>
                            <a:schemeClr val="bg2"/>
                          </a:solidFill>
                          <a:latin typeface="Arial" panose="020B0604020202020204" pitchFamily="34" charset="0"/>
                          <a:cs typeface="Arial" panose="020B0604020202020204" pitchFamily="34" charset="0"/>
                        </a:rPr>
                        <a:t>p</a:t>
                      </a:r>
                      <a:r>
                        <a:rPr lang="fr-FR" sz="1000" b="1" baseline="0" dirty="0">
                          <a:solidFill>
                            <a:schemeClr val="bg2"/>
                          </a:solidFill>
                          <a:latin typeface="Arial" panose="020B0604020202020204" pitchFamily="34" charset="0"/>
                          <a:cs typeface="Arial" panose="020B0604020202020204" pitchFamily="34" charset="0"/>
                        </a:rPr>
                        <a:t>=0,0848</a:t>
                      </a:r>
                      <a:endParaRPr lang="fr-FR" sz="1000" b="1" dirty="0">
                        <a:solidFill>
                          <a:schemeClr val="bg2"/>
                        </a:solidFill>
                        <a:latin typeface="Arial" panose="020B0604020202020204" pitchFamily="34" charset="0"/>
                        <a:cs typeface="Arial" panose="020B0604020202020204" pitchFamily="34" charset="0"/>
                      </a:endParaRP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marR="0" indent="0" algn="ctr" defTabSz="914346" rtl="0" eaLnBrk="1" fontAlgn="auto" latinLnBrk="0" hangingPunct="1">
                        <a:lnSpc>
                          <a:spcPct val="100000"/>
                        </a:lnSpc>
                        <a:spcBef>
                          <a:spcPts val="0"/>
                        </a:spcBef>
                        <a:spcAft>
                          <a:spcPts val="0"/>
                        </a:spcAft>
                        <a:buClrTx/>
                        <a:buSzTx/>
                        <a:buFontTx/>
                        <a:buNone/>
                        <a:tabLst/>
                        <a:defRPr/>
                      </a:pPr>
                      <a:endParaRPr lang="fr-FR" sz="1200" b="1" dirty="0">
                        <a:solidFill>
                          <a:srgbClr val="6C6C6C"/>
                        </a:solidFill>
                      </a:endParaRPr>
                    </a:p>
                  </a:txBody>
                  <a:tcP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fr-FR" sz="1600" dirty="0">
                        <a:solidFill>
                          <a:schemeClr val="accent1"/>
                        </a:solidFill>
                      </a:endParaRPr>
                    </a:p>
                  </a:txBody>
                  <a:tcPr>
                    <a:solidFill>
                      <a:schemeClr val="accent5">
                        <a:lumMod val="40000"/>
                        <a:lumOff val="60000"/>
                      </a:schemeClr>
                    </a:solidFill>
                  </a:tcPr>
                </a:tc>
                <a:extLst>
                  <a:ext uri="{0D108BD9-81ED-4DB2-BD59-A6C34878D82A}">
                    <a16:rowId xmlns:a16="http://schemas.microsoft.com/office/drawing/2014/main" val="10003"/>
                  </a:ext>
                </a:extLst>
              </a:tr>
              <a:tr h="401457">
                <a:tc gridSpan="3">
                  <a:txBody>
                    <a:bodyPr/>
                    <a:lstStyle/>
                    <a:p>
                      <a:pPr marL="0" marR="0" indent="0" algn="ctr" defTabSz="914346" rtl="0" eaLnBrk="1" fontAlgn="auto" latinLnBrk="0" hangingPunct="1">
                        <a:lnSpc>
                          <a:spcPts val="1400"/>
                        </a:lnSpc>
                        <a:spcBef>
                          <a:spcPts val="0"/>
                        </a:spcBef>
                        <a:spcAft>
                          <a:spcPts val="0"/>
                        </a:spcAft>
                        <a:buClrTx/>
                        <a:buSzTx/>
                        <a:buFontTx/>
                        <a:buNone/>
                        <a:tabLst/>
                        <a:defRPr/>
                      </a:pPr>
                      <a:r>
                        <a:rPr lang="en-US" sz="1000" b="0" dirty="0" err="1">
                          <a:solidFill>
                            <a:schemeClr val="bg2"/>
                          </a:solidFill>
                          <a:latin typeface="Arial" panose="020B0604020202020204" pitchFamily="34" charset="0"/>
                          <a:cs typeface="Arial" panose="020B0604020202020204" pitchFamily="34" charset="0"/>
                        </a:rPr>
                        <a:t>Limites</a:t>
                      </a:r>
                      <a:r>
                        <a:rPr lang="en-US" sz="1000" b="0" dirty="0">
                          <a:solidFill>
                            <a:schemeClr val="bg2"/>
                          </a:solidFill>
                          <a:latin typeface="Arial" panose="020B0604020202020204" pitchFamily="34" charset="0"/>
                          <a:cs typeface="Arial" panose="020B0604020202020204" pitchFamily="34" charset="0"/>
                        </a:rPr>
                        <a:t> de </a:t>
                      </a:r>
                      <a:r>
                        <a:rPr lang="en-US" sz="1000" b="0" dirty="0" err="1">
                          <a:solidFill>
                            <a:schemeClr val="bg2"/>
                          </a:solidFill>
                          <a:latin typeface="Arial" panose="020B0604020202020204" pitchFamily="34" charset="0"/>
                          <a:cs typeface="Arial" panose="020B0604020202020204" pitchFamily="34" charset="0"/>
                        </a:rPr>
                        <a:t>significativité</a:t>
                      </a:r>
                      <a:r>
                        <a:rPr lang="en-US" sz="1000" b="0" dirty="0">
                          <a:solidFill>
                            <a:schemeClr val="bg2"/>
                          </a:solidFill>
                          <a:latin typeface="Arial" panose="020B0604020202020204" pitchFamily="34" charset="0"/>
                          <a:cs typeface="Arial" panose="020B0604020202020204" pitchFamily="34" charset="0"/>
                        </a:rPr>
                        <a:t> </a:t>
                      </a:r>
                      <a:r>
                        <a:rPr lang="en-US" sz="1000" b="0" dirty="0" err="1">
                          <a:solidFill>
                            <a:schemeClr val="bg2"/>
                          </a:solidFill>
                          <a:latin typeface="Arial" panose="020B0604020202020204" pitchFamily="34" charset="0"/>
                          <a:cs typeface="Arial" panose="020B0604020202020204" pitchFamily="34" charset="0"/>
                        </a:rPr>
                        <a:t>requises</a:t>
                      </a:r>
                      <a:endParaRPr lang="en-US" sz="1000" b="0" dirty="0">
                        <a:solidFill>
                          <a:schemeClr val="bg2"/>
                        </a:solidFill>
                        <a:latin typeface="Arial" panose="020B0604020202020204" pitchFamily="34" charset="0"/>
                        <a:cs typeface="Arial" panose="020B0604020202020204" pitchFamily="34" charset="0"/>
                      </a:endParaRPr>
                    </a:p>
                    <a:p>
                      <a:pPr marL="0" marR="0" indent="0" algn="ctr" defTabSz="914346" rtl="0" eaLnBrk="1" fontAlgn="auto" latinLnBrk="0" hangingPunct="1">
                        <a:lnSpc>
                          <a:spcPts val="1400"/>
                        </a:lnSpc>
                        <a:spcBef>
                          <a:spcPts val="0"/>
                        </a:spcBef>
                        <a:spcAft>
                          <a:spcPts val="0"/>
                        </a:spcAft>
                        <a:buClrTx/>
                        <a:buSzTx/>
                        <a:buFontTx/>
                        <a:buNone/>
                        <a:tabLst/>
                        <a:defRPr/>
                      </a:pPr>
                      <a:r>
                        <a:rPr lang="en-US" sz="1000" b="0" dirty="0">
                          <a:solidFill>
                            <a:schemeClr val="bg2"/>
                          </a:solidFill>
                          <a:latin typeface="Arial" panose="020B0604020202020204" pitchFamily="34" charset="0"/>
                          <a:cs typeface="Arial" panose="020B0604020202020204" pitchFamily="34" charset="0"/>
                        </a:rPr>
                        <a:t>`</a:t>
                      </a:r>
                      <a:r>
                        <a:rPr lang="en-US" sz="1000" b="1" dirty="0">
                          <a:solidFill>
                            <a:schemeClr val="bg2"/>
                          </a:solidFill>
                          <a:latin typeface="Arial" panose="020B0604020202020204" pitchFamily="34" charset="0"/>
                          <a:cs typeface="Arial" panose="020B0604020202020204" pitchFamily="34" charset="0"/>
                        </a:rPr>
                        <a:t>HR&lt;0.43 </a:t>
                      </a:r>
                      <a:r>
                        <a:rPr lang="en-US" sz="1000" b="0" dirty="0">
                          <a:solidFill>
                            <a:schemeClr val="bg2"/>
                          </a:solidFill>
                          <a:latin typeface="Arial" panose="020B0604020202020204" pitchFamily="34" charset="0"/>
                          <a:cs typeface="Arial" panose="020B0604020202020204" pitchFamily="34" charset="0"/>
                        </a:rPr>
                        <a:t>or </a:t>
                      </a:r>
                      <a:r>
                        <a:rPr lang="en-US" sz="1000" b="1" i="1" dirty="0">
                          <a:solidFill>
                            <a:schemeClr val="bg2"/>
                          </a:solidFill>
                          <a:latin typeface="Arial" panose="020B0604020202020204" pitchFamily="34" charset="0"/>
                          <a:cs typeface="Arial" panose="020B0604020202020204" pitchFamily="34" charset="0"/>
                        </a:rPr>
                        <a:t>p</a:t>
                      </a:r>
                      <a:r>
                        <a:rPr lang="en-US" sz="1000" b="1" dirty="0">
                          <a:solidFill>
                            <a:schemeClr val="bg2"/>
                          </a:solidFill>
                          <a:latin typeface="Arial" panose="020B0604020202020204" pitchFamily="34" charset="0"/>
                          <a:cs typeface="Arial" panose="020B0604020202020204" pitchFamily="34" charset="0"/>
                        </a:rPr>
                        <a:t>&lt;0.000032</a:t>
                      </a:r>
                    </a:p>
                  </a:txBody>
                  <a:tcPr marL="36000" marR="36000"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10004"/>
                  </a:ext>
                </a:extLst>
              </a:tr>
            </a:tbl>
          </a:graphicData>
        </a:graphic>
      </p:graphicFrame>
      <p:grpSp>
        <p:nvGrpSpPr>
          <p:cNvPr id="88" name="Groupe 87">
            <a:extLst>
              <a:ext uri="{FF2B5EF4-FFF2-40B4-BE49-F238E27FC236}">
                <a16:creationId xmlns:a16="http://schemas.microsoft.com/office/drawing/2014/main" id="{22C3E173-7740-F840-A1DE-3973FAF33355}"/>
              </a:ext>
            </a:extLst>
          </p:cNvPr>
          <p:cNvGrpSpPr/>
          <p:nvPr/>
        </p:nvGrpSpPr>
        <p:grpSpPr>
          <a:xfrm>
            <a:off x="2284686" y="1888432"/>
            <a:ext cx="1302646" cy="461665"/>
            <a:chOff x="2072959" y="2154426"/>
            <a:chExt cx="1302646" cy="461665"/>
          </a:xfrm>
        </p:grpSpPr>
        <p:sp>
          <p:nvSpPr>
            <p:cNvPr id="89" name="Rectangle 24"/>
            <p:cNvSpPr>
              <a:spLocks noChangeArrowheads="1"/>
            </p:cNvSpPr>
            <p:nvPr/>
          </p:nvSpPr>
          <p:spPr bwMode="auto">
            <a:xfrm>
              <a:off x="2485233" y="2154426"/>
              <a:ext cx="890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lnSpc>
                  <a:spcPts val="1800"/>
                </a:lnSpc>
              </a:pPr>
              <a:r>
                <a:rPr lang="en-US" altLang="en-US" sz="1200" err="1">
                  <a:solidFill>
                    <a:srgbClr val="595959"/>
                  </a:solidFill>
                  <a:cs typeface="Arial" panose="020B0604020202020204" pitchFamily="34" charset="0"/>
                </a:rPr>
                <a:t>Trastuzumab</a:t>
              </a:r>
              <a:endParaRPr lang="en-US" altLang="en-US" sz="1200">
                <a:solidFill>
                  <a:srgbClr val="595959"/>
                </a:solidFill>
                <a:cs typeface="Arial" panose="020B0604020202020204" pitchFamily="34" charset="0"/>
              </a:endParaRPr>
            </a:p>
            <a:p>
              <a:pPr defTabSz="685800">
                <a:lnSpc>
                  <a:spcPts val="1800"/>
                </a:lnSpc>
              </a:pPr>
              <a:r>
                <a:rPr lang="en-US" altLang="en-US" sz="1200">
                  <a:solidFill>
                    <a:srgbClr val="595959"/>
                  </a:solidFill>
                  <a:cs typeface="Arial" panose="020B0604020202020204" pitchFamily="34" charset="0"/>
                </a:rPr>
                <a:t>T-DM1</a:t>
              </a:r>
              <a:endParaRPr lang="en-US" altLang="en-US" sz="1600">
                <a:solidFill>
                  <a:srgbClr val="595959"/>
                </a:solidFill>
                <a:cs typeface="Arial" panose="020B0604020202020204" pitchFamily="34" charset="0"/>
              </a:endParaRPr>
            </a:p>
          </p:txBody>
        </p:sp>
        <p:sp>
          <p:nvSpPr>
            <p:cNvPr id="91" name="Line 139"/>
            <p:cNvSpPr>
              <a:spLocks noChangeShapeType="1"/>
            </p:cNvSpPr>
            <p:nvPr/>
          </p:nvSpPr>
          <p:spPr bwMode="auto">
            <a:xfrm flipH="1">
              <a:off x="2072959" y="2238761"/>
              <a:ext cx="358454" cy="0"/>
            </a:xfrm>
            <a:prstGeom prst="line">
              <a:avLst/>
            </a:prstGeom>
            <a:noFill/>
            <a:ln w="33338"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sp>
          <p:nvSpPr>
            <p:cNvPr id="92" name="Line 140"/>
            <p:cNvSpPr>
              <a:spLocks noChangeShapeType="1"/>
            </p:cNvSpPr>
            <p:nvPr/>
          </p:nvSpPr>
          <p:spPr bwMode="auto">
            <a:xfrm flipH="1">
              <a:off x="2072959" y="2501569"/>
              <a:ext cx="358454" cy="0"/>
            </a:xfrm>
            <a:prstGeom prst="line">
              <a:avLst/>
            </a:prstGeom>
            <a:noFill/>
            <a:ln w="33338"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solidFill>
                  <a:prstClr val="black"/>
                </a:solidFill>
                <a:latin typeface="Arial" panose="020B0604020202020204" pitchFamily="34" charset="0"/>
                <a:cs typeface="Arial" panose="020B0604020202020204" pitchFamily="34" charset="0"/>
              </a:endParaRPr>
            </a:p>
          </p:txBody>
        </p:sp>
      </p:grpSp>
      <p:sp>
        <p:nvSpPr>
          <p:cNvPr id="93" name="Rectangle 92"/>
          <p:cNvSpPr/>
          <p:nvPr/>
        </p:nvSpPr>
        <p:spPr>
          <a:xfrm>
            <a:off x="870857" y="1096621"/>
            <a:ext cx="7358743" cy="369197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4093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oogle Shape;229;p33"/>
          <p:cNvGraphicFramePr/>
          <p:nvPr>
            <p:extLst>
              <p:ext uri="{D42A27DB-BD31-4B8C-83A1-F6EECF244321}">
                <p14:modId xmlns:p14="http://schemas.microsoft.com/office/powerpoint/2010/main" val="1766257835"/>
              </p:ext>
            </p:extLst>
          </p:nvPr>
        </p:nvGraphicFramePr>
        <p:xfrm>
          <a:off x="740228" y="1477199"/>
          <a:ext cx="7698377" cy="2683947"/>
        </p:xfrm>
        <a:graphic>
          <a:graphicData uri="http://schemas.openxmlformats.org/drawingml/2006/table">
            <a:tbl>
              <a:tblPr firstRow="1" bandRow="1">
                <a:tableStyleId>{5C22544A-7EE6-4342-B048-85BDC9FD1C3A}</a:tableStyleId>
              </a:tblPr>
              <a:tblGrid>
                <a:gridCol w="4685211">
                  <a:extLst>
                    <a:ext uri="{9D8B030D-6E8A-4147-A177-3AD203B41FA5}">
                      <a16:colId xmlns:a16="http://schemas.microsoft.com/office/drawing/2014/main" val="20000"/>
                    </a:ext>
                  </a:extLst>
                </a:gridCol>
                <a:gridCol w="1506583">
                  <a:extLst>
                    <a:ext uri="{9D8B030D-6E8A-4147-A177-3AD203B41FA5}">
                      <a16:colId xmlns:a16="http://schemas.microsoft.com/office/drawing/2014/main" val="20001"/>
                    </a:ext>
                  </a:extLst>
                </a:gridCol>
                <a:gridCol w="1506583">
                  <a:extLst>
                    <a:ext uri="{9D8B030D-6E8A-4147-A177-3AD203B41FA5}">
                      <a16:colId xmlns:a16="http://schemas.microsoft.com/office/drawing/2014/main" val="20002"/>
                    </a:ext>
                  </a:extLst>
                </a:gridCol>
              </a:tblGrid>
              <a:tr h="517238">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spcBef>
                          <a:spcPts val="0"/>
                        </a:spcBef>
                        <a:spcAft>
                          <a:spcPts val="0"/>
                        </a:spcAft>
                        <a:buNone/>
                      </a:pPr>
                      <a:endParaRPr lang="fr-FR" sz="1300" b="0" noProof="0"/>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300" b="0" noProof="0">
                          <a:solidFill>
                            <a:schemeClr val="bg1"/>
                          </a:solidFill>
                        </a:rPr>
                        <a:t>Trastuzumab</a:t>
                      </a:r>
                    </a:p>
                    <a:p>
                      <a:pPr marL="0" marR="0" lvl="0" indent="0" algn="ctr" rtl="0">
                        <a:spcBef>
                          <a:spcPts val="0"/>
                        </a:spcBef>
                        <a:spcAft>
                          <a:spcPts val="0"/>
                        </a:spcAft>
                        <a:buNone/>
                      </a:pPr>
                      <a:r>
                        <a:rPr lang="fr-FR" sz="1300" b="0" noProof="0">
                          <a:solidFill>
                            <a:schemeClr val="bg1"/>
                          </a:solidFill>
                        </a:rPr>
                        <a:t>n=720</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300" b="0" noProof="0">
                          <a:solidFill>
                            <a:schemeClr val="bg1"/>
                          </a:solidFill>
                        </a:rPr>
                        <a:t>T-DM1</a:t>
                      </a:r>
                    </a:p>
                    <a:p>
                      <a:pPr marL="0" marR="0" lvl="0" indent="0" algn="ctr" rtl="0">
                        <a:spcBef>
                          <a:spcPts val="0"/>
                        </a:spcBef>
                        <a:spcAft>
                          <a:spcPts val="0"/>
                        </a:spcAft>
                        <a:buNone/>
                      </a:pPr>
                      <a:r>
                        <a:rPr lang="fr-FR" sz="1300" b="0" noProof="0">
                          <a:solidFill>
                            <a:schemeClr val="bg1"/>
                          </a:solidFill>
                        </a:rPr>
                        <a:t>n=740</a:t>
                      </a: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39711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fr-FR" sz="1200" b="1" noProof="0">
                          <a:solidFill>
                            <a:schemeClr val="bg2"/>
                          </a:solidFill>
                        </a:rPr>
                        <a:t>Nombre de patients avec au moins un évènement</a:t>
                      </a:r>
                      <a:r>
                        <a:rPr lang="fr-FR" sz="1200" b="1" baseline="0" noProof="0">
                          <a:solidFill>
                            <a:schemeClr val="bg2"/>
                          </a:solidFill>
                        </a:rPr>
                        <a:t>, n (%)</a:t>
                      </a:r>
                      <a:endParaRPr lang="fr-FR" sz="1200" b="1" noProof="0">
                        <a:solidFill>
                          <a:schemeClr val="bg2"/>
                        </a:solidFill>
                      </a:endParaRPr>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endParaRPr lang="fr-FR" sz="1500" noProof="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endParaRPr lang="fr-FR" sz="1500" noProof="0">
                        <a:solidFill>
                          <a:schemeClr val="bg1">
                            <a:lumMod val="10000"/>
                          </a:schemeClr>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4"/>
                  </a:ext>
                </a:extLst>
              </a:tr>
              <a:tr h="39711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457200" lvl="0" indent="0" algn="l" rtl="0">
                        <a:spcBef>
                          <a:spcPts val="0"/>
                        </a:spcBef>
                        <a:spcAft>
                          <a:spcPts val="0"/>
                        </a:spcAft>
                        <a:buNone/>
                      </a:pPr>
                      <a:r>
                        <a:rPr lang="fr-FR" sz="1500" noProof="0">
                          <a:solidFill>
                            <a:schemeClr val="bg2"/>
                          </a:solidFill>
                        </a:rPr>
                        <a:t>Évènements indésirable de grade ≥3</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tx2"/>
                          </a:solidFill>
                        </a:rPr>
                        <a:t>111 (15.4)</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tx2"/>
                          </a:solidFill>
                        </a:rPr>
                        <a:t>190 (25.7)</a:t>
                      </a: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9711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457200" lvl="0" indent="0" algn="l" rtl="0">
                        <a:spcBef>
                          <a:spcPts val="0"/>
                        </a:spcBef>
                        <a:spcAft>
                          <a:spcPts val="0"/>
                        </a:spcAft>
                        <a:buNone/>
                      </a:pPr>
                      <a:r>
                        <a:rPr lang="fr-FR" sz="1500" noProof="0">
                          <a:solidFill>
                            <a:schemeClr val="bg2"/>
                          </a:solidFill>
                        </a:rPr>
                        <a:t>Évènements indésirables sérieux</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tx2"/>
                          </a:solidFill>
                        </a:rPr>
                        <a:t>58 (8.1)</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tx2"/>
                          </a:solidFill>
                        </a:rPr>
                        <a:t>94 (12.7)</a:t>
                      </a: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9711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457200" lvl="0" indent="0" algn="l" rtl="0">
                        <a:spcBef>
                          <a:spcPts val="0"/>
                        </a:spcBef>
                        <a:spcAft>
                          <a:spcPts val="0"/>
                        </a:spcAft>
                        <a:buNone/>
                      </a:pPr>
                      <a:r>
                        <a:rPr lang="fr-FR" sz="1500" noProof="0">
                          <a:solidFill>
                            <a:schemeClr val="bg2"/>
                          </a:solidFill>
                        </a:rPr>
                        <a:t>Évènements indésirables ayant entrainés un arrêt du traitement</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tx2"/>
                          </a:solidFill>
                        </a:rPr>
                        <a:t>15 (2.1)</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tx2"/>
                          </a:solidFill>
                        </a:rPr>
                        <a:t>133 (18.0)</a:t>
                      </a:r>
                      <a:endParaRPr lang="fr-FR" sz="1500" b="1" baseline="30000" noProof="0">
                        <a:solidFill>
                          <a:schemeClr val="tx2"/>
                        </a:solidFill>
                      </a:endParaRP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9711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457200" marR="0" lvl="0" indent="0" algn="l" defTabSz="457200" rtl="0" eaLnBrk="1" fontAlgn="auto" latinLnBrk="0" hangingPunct="1">
                        <a:lnSpc>
                          <a:spcPct val="100000"/>
                        </a:lnSpc>
                        <a:spcBef>
                          <a:spcPts val="0"/>
                        </a:spcBef>
                        <a:spcAft>
                          <a:spcPts val="0"/>
                        </a:spcAft>
                        <a:buClrTx/>
                        <a:buSzTx/>
                        <a:buFontTx/>
                        <a:buNone/>
                        <a:tabLst/>
                        <a:defRPr/>
                      </a:pPr>
                      <a:r>
                        <a:rPr lang="fr-FR" sz="1500" noProof="0">
                          <a:solidFill>
                            <a:schemeClr val="bg2"/>
                          </a:solidFill>
                        </a:rPr>
                        <a:t>Évènements indésirables compliqués de décès^</a:t>
                      </a:r>
                    </a:p>
                    <a:p>
                      <a:pPr marL="457200" lvl="0" indent="0" algn="l" rtl="0">
                        <a:spcBef>
                          <a:spcPts val="0"/>
                        </a:spcBef>
                        <a:spcAft>
                          <a:spcPts val="0"/>
                        </a:spcAft>
                        <a:buNone/>
                      </a:pPr>
                      <a:r>
                        <a:rPr lang="fr-FR" sz="1500" baseline="30000" noProof="0">
                          <a:solidFill>
                            <a:schemeClr val="bg2"/>
                          </a:solidFill>
                        </a:rPr>
                        <a:t>^</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tx2"/>
                          </a:solidFill>
                        </a:rPr>
                        <a:t> 0</a:t>
                      </a:r>
                    </a:p>
                  </a:txBody>
                  <a:tcPr marL="68588" marR="68588" marT="34294" marB="34294"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dirty="0">
                          <a:solidFill>
                            <a:schemeClr val="tx2"/>
                          </a:solidFill>
                        </a:rPr>
                        <a:t> 1 (0.1)</a:t>
                      </a:r>
                    </a:p>
                  </a:txBody>
                  <a:tcPr marL="68588" marR="68588" marT="34294" marB="34294" anchor="ctr">
                    <a:lnL w="9525" cap="flat" cmpd="sng" algn="ctr">
                      <a:solidFill>
                        <a:schemeClr val="bg1">
                          <a:lumMod val="8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bl>
          </a:graphicData>
        </a:graphic>
      </p:graphicFrame>
      <p:sp>
        <p:nvSpPr>
          <p:cNvPr id="2" name="Rectangle 1"/>
          <p:cNvSpPr/>
          <p:nvPr/>
        </p:nvSpPr>
        <p:spPr>
          <a:xfrm>
            <a:off x="630494" y="4280114"/>
            <a:ext cx="7020922" cy="261610"/>
          </a:xfrm>
          <a:prstGeom prst="rect">
            <a:avLst/>
          </a:prstGeom>
        </p:spPr>
        <p:txBody>
          <a:bodyPr wrap="square">
            <a:spAutoFit/>
          </a:bodyPr>
          <a:lstStyle/>
          <a:p>
            <a:r>
              <a:rPr lang="fr-FR" sz="1100" i="1" baseline="30000">
                <a:solidFill>
                  <a:prstClr val="black"/>
                </a:solidFill>
                <a:latin typeface="Arial" panose="020B0604020202020204" pitchFamily="34" charset="0"/>
                <a:cs typeface="Arial" panose="020B0604020202020204" pitchFamily="34" charset="0"/>
              </a:rPr>
              <a:t>^</a:t>
            </a:r>
            <a:r>
              <a:rPr lang="fr-FR" sz="1100" i="1">
                <a:solidFill>
                  <a:prstClr val="black"/>
                </a:solidFill>
                <a:latin typeface="Arial" panose="020B0604020202020204" pitchFamily="34" charset="0"/>
                <a:cs typeface="Arial" panose="020B0604020202020204" pitchFamily="34" charset="0"/>
              </a:rPr>
              <a:t>Hémoragie cé.rébrale avec un taux de plaquettes à 55.000 </a:t>
            </a:r>
          </a:p>
        </p:txBody>
      </p:sp>
      <p:sp>
        <p:nvSpPr>
          <p:cNvPr id="3" name="Titre 2"/>
          <p:cNvSpPr>
            <a:spLocks noGrp="1"/>
          </p:cNvSpPr>
          <p:nvPr>
            <p:ph type="title"/>
          </p:nvPr>
        </p:nvSpPr>
        <p:spPr/>
        <p:txBody>
          <a:bodyPr/>
          <a:lstStyle/>
          <a:p>
            <a:r>
              <a:rPr lang="fr-FR"/>
              <a:t>Tolérance</a:t>
            </a:r>
            <a:br>
              <a:rPr lang="fr-FR"/>
            </a:br>
            <a:endParaRPr lang="fr-FR"/>
          </a:p>
        </p:txBody>
      </p:sp>
      <p:sp>
        <p:nvSpPr>
          <p:cNvPr id="5" name="Footer Placeholder 4"/>
          <p:cNvSpPr>
            <a:spLocks noGrp="1"/>
          </p:cNvSpPr>
          <p:nvPr>
            <p:ph type="ftr" sz="quarter" idx="4294967295"/>
          </p:nvPr>
        </p:nvSpPr>
        <p:spPr>
          <a:xfrm>
            <a:off x="-2019300" y="7107238"/>
            <a:ext cx="11163300"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fr-FR">
                <a:solidFill>
                  <a:srgbClr val="CC3300"/>
                </a:solidFill>
              </a:rPr>
              <a:t>This presentation is the intellectual property of Charles E. Geyer Jr. Contact him at cegeyer@vcu.edu for permission to reprint and/or distribute.</a:t>
            </a:r>
          </a:p>
        </p:txBody>
      </p:sp>
      <p:sp>
        <p:nvSpPr>
          <p:cNvPr id="8" name="Espace réservé du numéro de diapositive 7"/>
          <p:cNvSpPr>
            <a:spLocks noGrp="1"/>
          </p:cNvSpPr>
          <p:nvPr>
            <p:ph type="sldNum" sz="quarter" idx="10"/>
          </p:nvPr>
        </p:nvSpPr>
        <p:spPr/>
        <p:txBody>
          <a:bodyPr/>
          <a:lstStyle/>
          <a:p>
            <a:fld id="{76861F4E-8E8E-E94F-821D-72AEE8E804B0}" type="slidenum">
              <a:rPr lang="fr-FR" smtClean="0"/>
              <a:pPr/>
              <a:t>43</a:t>
            </a:fld>
            <a:endParaRPr lang="fr-FR"/>
          </a:p>
        </p:txBody>
      </p:sp>
      <p:sp>
        <p:nvSpPr>
          <p:cNvPr id="9"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fr-FR" sz="800" i="1">
                <a:solidFill>
                  <a:prstClr val="black">
                    <a:lumMod val="65000"/>
                    <a:lumOff val="35000"/>
                  </a:prstClr>
                </a:solidFill>
                <a:latin typeface="Arial"/>
                <a:ea typeface="+mn-ea"/>
                <a:cs typeface="Arial"/>
              </a:rPr>
              <a:t>C.E. Geyer, Jr  et al., SABCS 2018, GS1-10 &amp; G. von Minckwitz et al. NEJM 2018, DOI: 10.1056/NEJMoa1814017</a:t>
            </a:r>
          </a:p>
        </p:txBody>
      </p:sp>
    </p:spTree>
    <p:extLst>
      <p:ext uri="{BB962C8B-B14F-4D97-AF65-F5344CB8AC3E}">
        <p14:creationId xmlns:p14="http://schemas.microsoft.com/office/powerpoint/2010/main" val="176730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Google Shape;271;p38"/>
          <p:cNvGraphicFramePr/>
          <p:nvPr>
            <p:extLst>
              <p:ext uri="{D42A27DB-BD31-4B8C-83A1-F6EECF244321}">
                <p14:modId xmlns:p14="http://schemas.microsoft.com/office/powerpoint/2010/main" val="1764445346"/>
              </p:ext>
            </p:extLst>
          </p:nvPr>
        </p:nvGraphicFramePr>
        <p:xfrm>
          <a:off x="581192" y="1419498"/>
          <a:ext cx="7773730" cy="3124256"/>
        </p:xfrm>
        <a:graphic>
          <a:graphicData uri="http://schemas.openxmlformats.org/drawingml/2006/table">
            <a:tbl>
              <a:tblPr firstRow="1" bandRow="1">
                <a:tableStyleId>{5C22544A-7EE6-4342-B048-85BDC9FD1C3A}</a:tableStyleId>
              </a:tblPr>
              <a:tblGrid>
                <a:gridCol w="4525500">
                  <a:extLst>
                    <a:ext uri="{9D8B030D-6E8A-4147-A177-3AD203B41FA5}">
                      <a16:colId xmlns:a16="http://schemas.microsoft.com/office/drawing/2014/main" val="20000"/>
                    </a:ext>
                  </a:extLst>
                </a:gridCol>
                <a:gridCol w="1619576">
                  <a:extLst>
                    <a:ext uri="{9D8B030D-6E8A-4147-A177-3AD203B41FA5}">
                      <a16:colId xmlns:a16="http://schemas.microsoft.com/office/drawing/2014/main" val="20001"/>
                    </a:ext>
                  </a:extLst>
                </a:gridCol>
                <a:gridCol w="1628654">
                  <a:extLst>
                    <a:ext uri="{9D8B030D-6E8A-4147-A177-3AD203B41FA5}">
                      <a16:colId xmlns:a16="http://schemas.microsoft.com/office/drawing/2014/main" val="20002"/>
                    </a:ext>
                  </a:extLst>
                </a:gridCol>
              </a:tblGrid>
              <a:tr h="531222">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rtl="0">
                        <a:spcBef>
                          <a:spcPts val="0"/>
                        </a:spcBef>
                        <a:spcAft>
                          <a:spcPts val="0"/>
                        </a:spcAft>
                        <a:buNone/>
                      </a:pPr>
                      <a:endParaRPr lang="fr-FR" sz="1300" b="0" noProof="0"/>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300" b="0" noProof="0">
                          <a:solidFill>
                            <a:schemeClr val="bg1"/>
                          </a:solidFill>
                        </a:rPr>
                        <a:t>Trastuzumab</a:t>
                      </a:r>
                    </a:p>
                    <a:p>
                      <a:pPr marL="0" marR="0" lvl="0" indent="0" algn="ctr" rtl="0">
                        <a:spcBef>
                          <a:spcPts val="0"/>
                        </a:spcBef>
                        <a:spcAft>
                          <a:spcPts val="0"/>
                        </a:spcAft>
                        <a:buNone/>
                      </a:pPr>
                      <a:r>
                        <a:rPr lang="fr-FR" sz="1300" b="0" noProof="0">
                          <a:solidFill>
                            <a:schemeClr val="bg1"/>
                          </a:solidFill>
                        </a:rPr>
                        <a:t>n=720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300" b="0" noProof="0">
                          <a:solidFill>
                            <a:schemeClr val="bg1"/>
                          </a:solidFill>
                        </a:rPr>
                        <a:t>T-DM1</a:t>
                      </a:r>
                    </a:p>
                    <a:p>
                      <a:pPr marL="0" marR="0" lvl="0" indent="0" algn="ctr" rtl="0">
                        <a:spcBef>
                          <a:spcPts val="0"/>
                        </a:spcBef>
                        <a:spcAft>
                          <a:spcPts val="0"/>
                        </a:spcAft>
                        <a:buNone/>
                      </a:pPr>
                      <a:r>
                        <a:rPr lang="fr-FR" sz="1300" b="0" noProof="0">
                          <a:solidFill>
                            <a:schemeClr val="bg1"/>
                          </a:solidFill>
                        </a:rPr>
                        <a:t>n=740</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39623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l" rtl="0">
                        <a:spcBef>
                          <a:spcPts val="0"/>
                        </a:spcBef>
                        <a:spcAft>
                          <a:spcPts val="0"/>
                        </a:spcAft>
                        <a:buNone/>
                      </a:pPr>
                      <a:r>
                        <a:rPr lang="fr-FR" sz="1500" b="1" noProof="0">
                          <a:solidFill>
                            <a:schemeClr val="bg2"/>
                          </a:solidFill>
                        </a:rPr>
                        <a:t>Patientes ayant interompu le traitement à cause de</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15 (2.1</a:t>
                      </a:r>
                      <a:r>
                        <a:rPr lang="fr-FR" sz="1200" b="1" noProof="0">
                          <a:solidFill>
                            <a:schemeClr val="accent1"/>
                          </a:solidFill>
                        </a:rPr>
                        <a:t>%</a:t>
                      </a:r>
                      <a:r>
                        <a:rPr lang="fr-FR" sz="1500" b="1" noProof="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133</a:t>
                      </a:r>
                      <a:r>
                        <a:rPr lang="fr-FR" sz="1500" b="1" baseline="0" noProof="0">
                          <a:solidFill>
                            <a:schemeClr val="accent1"/>
                          </a:solidFill>
                        </a:rPr>
                        <a:t> (18.0</a:t>
                      </a:r>
                      <a:r>
                        <a:rPr lang="fr-FR" sz="1200" b="1" baseline="0" noProof="0">
                          <a:solidFill>
                            <a:schemeClr val="accent1"/>
                          </a:solidFill>
                        </a:rPr>
                        <a:t>%</a:t>
                      </a:r>
                      <a:r>
                        <a:rPr lang="fr-FR" sz="1500" b="1" baseline="0" noProof="0">
                          <a:solidFill>
                            <a:schemeClr val="accent1"/>
                          </a:solidFill>
                        </a:rPr>
                        <a:t>)</a:t>
                      </a:r>
                      <a:endParaRPr lang="fr-FR" sz="1500" b="1" noProof="0">
                        <a:solidFill>
                          <a:schemeClr val="accent1"/>
                        </a:solidFill>
                      </a:endParaRP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a:solidFill>
                            <a:schemeClr val="bg2"/>
                          </a:solidFill>
                        </a:rPr>
                        <a:t>Thrombopénie</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31 ( 4.2</a:t>
                      </a:r>
                      <a:r>
                        <a:rPr lang="fr-FR" sz="1200" b="1" noProof="0">
                          <a:solidFill>
                            <a:schemeClr val="accent1"/>
                          </a:solidFill>
                        </a:rPr>
                        <a:t>%</a:t>
                      </a:r>
                      <a:r>
                        <a:rPr lang="fr-FR" sz="1500" b="1" noProof="0">
                          <a:solidFill>
                            <a:schemeClr val="accent1"/>
                          </a:solidFill>
                        </a:rPr>
                        <a:t>) </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err="1">
                          <a:solidFill>
                            <a:schemeClr val="bg2"/>
                          </a:solidFill>
                        </a:rPr>
                        <a:t>Hyperbilirubinémie</a:t>
                      </a:r>
                      <a:endParaRPr lang="fr-FR" sz="1500" noProof="0" dirty="0">
                        <a:solidFill>
                          <a:schemeClr val="bg2"/>
                        </a:solidFill>
                      </a:endParaRP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19 ( 2.6</a:t>
                      </a:r>
                      <a:r>
                        <a:rPr lang="fr-FR" sz="1200" b="1" noProof="0">
                          <a:solidFill>
                            <a:schemeClr val="accent1"/>
                          </a:solidFill>
                        </a:rPr>
                        <a:t>%</a:t>
                      </a:r>
                      <a:r>
                        <a:rPr lang="fr-FR" sz="1500" b="1" noProof="0">
                          <a:solidFill>
                            <a:schemeClr val="accent1"/>
                          </a:solidFill>
                        </a:rPr>
                        <a:t>) </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a:solidFill>
                            <a:schemeClr val="bg2"/>
                          </a:solidFill>
                        </a:rPr>
                        <a:t>Élévation des Aspartate </a:t>
                      </a:r>
                      <a:r>
                        <a:rPr lang="fr-FR" sz="1500" noProof="0" dirty="0" err="1">
                          <a:solidFill>
                            <a:schemeClr val="bg2"/>
                          </a:solidFill>
                        </a:rPr>
                        <a:t>aminotransferase</a:t>
                      </a:r>
                      <a:r>
                        <a:rPr lang="fr-FR" sz="1500" noProof="0" dirty="0">
                          <a:solidFill>
                            <a:schemeClr val="bg2"/>
                          </a:solidFill>
                        </a:rPr>
                        <a:t> (AST)</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12 (1.6</a:t>
                      </a:r>
                      <a:r>
                        <a:rPr lang="fr-FR" sz="1200" b="1" noProof="0">
                          <a:solidFill>
                            <a:schemeClr val="accent1"/>
                          </a:solidFill>
                        </a:rPr>
                        <a:t>%</a:t>
                      </a:r>
                      <a:r>
                        <a:rPr lang="fr-FR" sz="1500" b="1" noProof="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a:solidFill>
                            <a:schemeClr val="bg2"/>
                          </a:solidFill>
                        </a:rPr>
                        <a:t>Élévation des Alanine </a:t>
                      </a:r>
                      <a:r>
                        <a:rPr lang="fr-FR" sz="1500" noProof="0" dirty="0" err="1">
                          <a:solidFill>
                            <a:schemeClr val="bg2"/>
                          </a:solidFill>
                        </a:rPr>
                        <a:t>aminotransferase</a:t>
                      </a:r>
                      <a:r>
                        <a:rPr lang="fr-FR" sz="1500" noProof="0" dirty="0">
                          <a:solidFill>
                            <a:schemeClr val="bg2"/>
                          </a:solidFill>
                        </a:rPr>
                        <a:t> (AST)</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a:solidFill>
                            <a:schemeClr val="accent1"/>
                          </a:solidFill>
                        </a:rPr>
                        <a:t>11 (1.5</a:t>
                      </a:r>
                      <a:r>
                        <a:rPr lang="fr-FR" sz="1200" b="1" noProof="0">
                          <a:solidFill>
                            <a:schemeClr val="accent1"/>
                          </a:solidFill>
                        </a:rPr>
                        <a:t>%</a:t>
                      </a:r>
                      <a:r>
                        <a:rPr lang="fr-FR" sz="1500" b="1" noProof="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a:solidFill>
                            <a:schemeClr val="bg2"/>
                          </a:solidFill>
                        </a:rPr>
                        <a:t>Neuropathie périphérique</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0</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fr-FR" sz="1500" b="1" noProof="0">
                          <a:solidFill>
                            <a:schemeClr val="accent1"/>
                          </a:solidFill>
                        </a:rPr>
                        <a:t>11 (1.5</a:t>
                      </a:r>
                      <a:r>
                        <a:rPr lang="fr-FR" sz="1200" b="1" noProof="0">
                          <a:solidFill>
                            <a:schemeClr val="accent1"/>
                          </a:solidFill>
                        </a:rPr>
                        <a:t>%</a:t>
                      </a:r>
                      <a:r>
                        <a:rPr lang="fr-FR" sz="1500" b="1" noProof="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44541">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228600" lvl="0" indent="0" algn="l" rtl="0">
                        <a:spcBef>
                          <a:spcPts val="0"/>
                        </a:spcBef>
                        <a:spcAft>
                          <a:spcPts val="0"/>
                        </a:spcAft>
                        <a:buNone/>
                      </a:pPr>
                      <a:r>
                        <a:rPr lang="fr-FR" sz="1500" noProof="0" dirty="0">
                          <a:solidFill>
                            <a:schemeClr val="bg2"/>
                          </a:solidFill>
                        </a:rPr>
                        <a:t>Diminution de la FEVG</a:t>
                      </a:r>
                    </a:p>
                  </a:txBody>
                  <a:tcPr marL="68588" marR="68588" marT="34294" marB="34294" anchor="ctr">
                    <a:lnL w="28575" cap="flat" cmpd="sng" algn="ctr">
                      <a:no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lvl="0" indent="0" algn="ctr" rtl="0">
                        <a:spcBef>
                          <a:spcPts val="0"/>
                        </a:spcBef>
                        <a:spcAft>
                          <a:spcPts val="0"/>
                        </a:spcAft>
                        <a:buNone/>
                      </a:pPr>
                      <a:r>
                        <a:rPr lang="fr-FR" sz="1500" b="1" noProof="0">
                          <a:solidFill>
                            <a:schemeClr val="accent1"/>
                          </a:solidFill>
                        </a:rPr>
                        <a:t>10 (1.4</a:t>
                      </a:r>
                      <a:r>
                        <a:rPr lang="fr-FR" sz="1200" b="1" noProof="0">
                          <a:solidFill>
                            <a:schemeClr val="accent1"/>
                          </a:solidFill>
                        </a:rPr>
                        <a:t>%</a:t>
                      </a:r>
                      <a:r>
                        <a:rPr lang="fr-FR" sz="1500" b="1" noProof="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ctr" rtl="0">
                        <a:spcBef>
                          <a:spcPts val="0"/>
                        </a:spcBef>
                        <a:spcAft>
                          <a:spcPts val="0"/>
                        </a:spcAft>
                        <a:buNone/>
                      </a:pPr>
                      <a:r>
                        <a:rPr lang="fr-FR" sz="1500" b="1" noProof="0" dirty="0">
                          <a:solidFill>
                            <a:schemeClr val="accent1"/>
                          </a:solidFill>
                        </a:rPr>
                        <a:t>9 ( 1.2</a:t>
                      </a:r>
                      <a:r>
                        <a:rPr lang="fr-FR" sz="1200" b="1" noProof="0" dirty="0">
                          <a:solidFill>
                            <a:schemeClr val="accent1"/>
                          </a:solidFill>
                        </a:rPr>
                        <a:t>%</a:t>
                      </a:r>
                      <a:r>
                        <a:rPr lang="fr-FR" sz="1500" b="1" noProof="0" dirty="0">
                          <a:solidFill>
                            <a:schemeClr val="accent1"/>
                          </a:solidFill>
                        </a:rPr>
                        <a:t>)</a:t>
                      </a:r>
                    </a:p>
                  </a:txBody>
                  <a:tcPr marL="68588" marR="68588" marT="34294" marB="34294" anchor="ctr">
                    <a:lnL w="952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28575" cap="flat" cmpd="sng" algn="ctr">
                      <a:solidFill>
                        <a:schemeClr val="accent5">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2" name="Titre 1"/>
          <p:cNvSpPr>
            <a:spLocks noGrp="1"/>
          </p:cNvSpPr>
          <p:nvPr>
            <p:ph type="title"/>
          </p:nvPr>
        </p:nvSpPr>
        <p:spPr/>
        <p:txBody>
          <a:bodyPr/>
          <a:lstStyle/>
          <a:p>
            <a:r>
              <a:rPr lang="fr-FR"/>
              <a:t>Évènements indésirables entrainant un arrêt des traitements</a:t>
            </a:r>
            <a:br>
              <a:rPr lang="fr-FR"/>
            </a:br>
            <a:endParaRPr lang="fr-FR"/>
          </a:p>
        </p:txBody>
      </p:sp>
      <p:sp>
        <p:nvSpPr>
          <p:cNvPr id="5"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6" name="Espace réservé du numéro de diapositive 5"/>
          <p:cNvSpPr>
            <a:spLocks noGrp="1"/>
          </p:cNvSpPr>
          <p:nvPr>
            <p:ph type="sldNum" sz="quarter" idx="10"/>
          </p:nvPr>
        </p:nvSpPr>
        <p:spPr/>
        <p:txBody>
          <a:bodyPr/>
          <a:lstStyle/>
          <a:p>
            <a:fld id="{76861F4E-8E8E-E94F-821D-72AEE8E804B0}" type="slidenum">
              <a:rPr lang="fr-FR" smtClean="0"/>
              <a:pPr/>
              <a:t>44</a:t>
            </a:fld>
            <a:endParaRPr lang="fr-FR"/>
          </a:p>
        </p:txBody>
      </p:sp>
      <p:sp>
        <p:nvSpPr>
          <p:cNvPr id="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Tree>
    <p:extLst>
      <p:ext uri="{BB962C8B-B14F-4D97-AF65-F5344CB8AC3E}">
        <p14:creationId xmlns:p14="http://schemas.microsoft.com/office/powerpoint/2010/main" val="3275559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a:t>Tous EI ≥15% d’incidence </a:t>
            </a:r>
            <a:br>
              <a:rPr lang="fr-FR"/>
            </a:br>
            <a:endParaRPr lang="fr-FR"/>
          </a:p>
        </p:txBody>
      </p:sp>
      <p:sp>
        <p:nvSpPr>
          <p:cNvPr id="21"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endParaRPr lang="en-US">
              <a:solidFill>
                <a:prstClr val="black"/>
              </a:solidFill>
            </a:endParaRPr>
          </a:p>
        </p:txBody>
      </p:sp>
      <p:sp>
        <p:nvSpPr>
          <p:cNvPr id="134" name="TextBox 133"/>
          <p:cNvSpPr txBox="1"/>
          <p:nvPr/>
        </p:nvSpPr>
        <p:spPr>
          <a:xfrm>
            <a:off x="2905459" y="1170941"/>
            <a:ext cx="184731" cy="207749"/>
          </a:xfrm>
          <a:prstGeom prst="rect">
            <a:avLst/>
          </a:prstGeom>
          <a:noFill/>
        </p:spPr>
        <p:txBody>
          <a:bodyPr wrap="none" rtlCol="0">
            <a:spAutoFit/>
          </a:bodyPr>
          <a:lstStyle/>
          <a:p>
            <a:endParaRPr lang="en-US" sz="750" b="1">
              <a:solidFill>
                <a:prstClr val="black"/>
              </a:solidFill>
              <a:latin typeface="Arial" panose="020B0604020202020204" pitchFamily="34" charset="0"/>
              <a:cs typeface="Arial" panose="020B0604020202020204" pitchFamily="34" charset="0"/>
            </a:endParaRPr>
          </a:p>
        </p:txBody>
      </p:sp>
      <p:sp>
        <p:nvSpPr>
          <p:cNvPr id="6" name="Espace réservé du numéro de diapositive 5"/>
          <p:cNvSpPr>
            <a:spLocks noGrp="1"/>
          </p:cNvSpPr>
          <p:nvPr>
            <p:ph type="sldNum" sz="quarter" idx="10"/>
          </p:nvPr>
        </p:nvSpPr>
        <p:spPr/>
        <p:txBody>
          <a:bodyPr/>
          <a:lstStyle/>
          <a:p>
            <a:fld id="{76861F4E-8E8E-E94F-821D-72AEE8E804B0}" type="slidenum">
              <a:rPr lang="fr-FR" smtClean="0"/>
              <a:pPr/>
              <a:t>45</a:t>
            </a:fld>
            <a:endParaRPr lang="fr-FR"/>
          </a:p>
        </p:txBody>
      </p:sp>
      <p:sp>
        <p:nvSpPr>
          <p:cNvPr id="119"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graphicFrame>
        <p:nvGraphicFramePr>
          <p:cNvPr id="276" name="Content Placeholder 3">
            <a:extLst>
              <a:ext uri="{FF2B5EF4-FFF2-40B4-BE49-F238E27FC236}">
                <a16:creationId xmlns:a16="http://schemas.microsoft.com/office/drawing/2014/main" id="{DD3D62A3-9748-914F-95A9-EFBA7F9FCDBD}"/>
              </a:ext>
            </a:extLst>
          </p:cNvPr>
          <p:cNvGraphicFramePr>
            <a:graphicFrameLocks noGrp="1"/>
          </p:cNvGraphicFramePr>
          <p:nvPr>
            <p:ph idx="4294967295"/>
            <p:extLst/>
          </p:nvPr>
        </p:nvGraphicFramePr>
        <p:xfrm>
          <a:off x="347731" y="1238316"/>
          <a:ext cx="8613196" cy="38844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7" name="Content Placeholder 3">
            <a:extLst>
              <a:ext uri="{FF2B5EF4-FFF2-40B4-BE49-F238E27FC236}">
                <a16:creationId xmlns:a16="http://schemas.microsoft.com/office/drawing/2014/main" id="{DD3D62A3-9748-914F-95A9-EFBA7F9FCDBD}"/>
              </a:ext>
            </a:extLst>
          </p:cNvPr>
          <p:cNvGraphicFramePr>
            <a:graphicFrameLocks/>
          </p:cNvGraphicFramePr>
          <p:nvPr>
            <p:extLst/>
          </p:nvPr>
        </p:nvGraphicFramePr>
        <p:xfrm>
          <a:off x="549696" y="1234134"/>
          <a:ext cx="8613196" cy="3884440"/>
        </p:xfrm>
        <a:graphic>
          <a:graphicData uri="http://schemas.openxmlformats.org/drawingml/2006/chart">
            <c:chart xmlns:c="http://schemas.openxmlformats.org/drawingml/2006/chart" xmlns:r="http://schemas.openxmlformats.org/officeDocument/2006/relationships" r:id="rId4"/>
          </a:graphicData>
        </a:graphic>
      </p:graphicFrame>
      <p:grpSp>
        <p:nvGrpSpPr>
          <p:cNvPr id="278" name="Groupe 277"/>
          <p:cNvGrpSpPr/>
          <p:nvPr/>
        </p:nvGrpSpPr>
        <p:grpSpPr>
          <a:xfrm>
            <a:off x="175199" y="1170941"/>
            <a:ext cx="8808498" cy="3380696"/>
            <a:chOff x="175199" y="1170941"/>
            <a:chExt cx="8808498" cy="3380696"/>
          </a:xfrm>
        </p:grpSpPr>
        <p:sp>
          <p:nvSpPr>
            <p:cNvPr id="279" name="TextBox 11"/>
            <p:cNvSpPr txBox="1"/>
            <p:nvPr/>
          </p:nvSpPr>
          <p:spPr>
            <a:xfrm>
              <a:off x="5207317" y="1860746"/>
              <a:ext cx="1637692"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Trastuzumab grade 2</a:t>
              </a:r>
            </a:p>
          </p:txBody>
        </p:sp>
        <p:sp>
          <p:nvSpPr>
            <p:cNvPr id="280" name="Rectangle 279"/>
            <p:cNvSpPr/>
            <p:nvPr/>
          </p:nvSpPr>
          <p:spPr>
            <a:xfrm>
              <a:off x="5075116" y="1925734"/>
              <a:ext cx="132202" cy="12394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281" name="TextBox 16"/>
            <p:cNvSpPr txBox="1"/>
            <p:nvPr/>
          </p:nvSpPr>
          <p:spPr>
            <a:xfrm>
              <a:off x="5207318" y="2086431"/>
              <a:ext cx="1722651"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Trastuzumab grade ≥3</a:t>
              </a:r>
            </a:p>
          </p:txBody>
        </p:sp>
        <p:sp>
          <p:nvSpPr>
            <p:cNvPr id="282" name="Rectangle 281"/>
            <p:cNvSpPr/>
            <p:nvPr/>
          </p:nvSpPr>
          <p:spPr>
            <a:xfrm>
              <a:off x="5075116" y="2151419"/>
              <a:ext cx="132202" cy="1239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283" name="TextBox 23"/>
            <p:cNvSpPr txBox="1"/>
            <p:nvPr/>
          </p:nvSpPr>
          <p:spPr>
            <a:xfrm rot="16200000">
              <a:off x="-194935" y="2581913"/>
              <a:ext cx="994183" cy="253916"/>
            </a:xfrm>
            <a:prstGeom prst="rect">
              <a:avLst/>
            </a:prstGeom>
            <a:noFill/>
          </p:spPr>
          <p:txBody>
            <a:bodyPr wrap="none" rtlCol="0">
              <a:spAutoFit/>
            </a:bodyPr>
            <a:lstStyle/>
            <a:p>
              <a:r>
                <a:rPr lang="en-US" sz="1050" dirty="0" err="1">
                  <a:solidFill>
                    <a:srgbClr val="595959"/>
                  </a:solidFill>
                  <a:latin typeface="Arial" panose="020B0604020202020204" pitchFamily="34" charset="0"/>
                  <a:cs typeface="Arial" panose="020B0604020202020204" pitchFamily="34" charset="0"/>
                </a:rPr>
                <a:t>Patientes</a:t>
              </a:r>
              <a:r>
                <a:rPr lang="en-US" sz="1050" dirty="0">
                  <a:solidFill>
                    <a:srgbClr val="595959"/>
                  </a:solidFill>
                  <a:latin typeface="Arial" panose="020B0604020202020204" pitchFamily="34" charset="0"/>
                  <a:cs typeface="Arial" panose="020B0604020202020204" pitchFamily="34" charset="0"/>
                </a:rPr>
                <a:t> (%)</a:t>
              </a:r>
            </a:p>
          </p:txBody>
        </p:sp>
        <p:sp>
          <p:nvSpPr>
            <p:cNvPr id="284" name="Rectangle 283"/>
            <p:cNvSpPr/>
            <p:nvPr/>
          </p:nvSpPr>
          <p:spPr>
            <a:xfrm>
              <a:off x="7263830" y="1925734"/>
              <a:ext cx="132202" cy="1239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285" name="TextBox 27"/>
            <p:cNvSpPr txBox="1"/>
            <p:nvPr/>
          </p:nvSpPr>
          <p:spPr>
            <a:xfrm>
              <a:off x="7383536" y="1860746"/>
              <a:ext cx="1208536"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T-DM1 grade 2</a:t>
              </a:r>
            </a:p>
          </p:txBody>
        </p:sp>
        <p:sp>
          <p:nvSpPr>
            <p:cNvPr id="286" name="TextBox 29"/>
            <p:cNvSpPr txBox="1"/>
            <p:nvPr/>
          </p:nvSpPr>
          <p:spPr>
            <a:xfrm>
              <a:off x="7383536" y="2086431"/>
              <a:ext cx="1293496"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T-DM1 grade ≥3</a:t>
              </a:r>
            </a:p>
          </p:txBody>
        </p:sp>
        <p:sp>
          <p:nvSpPr>
            <p:cNvPr id="287" name="Rectangle 286"/>
            <p:cNvSpPr/>
            <p:nvPr/>
          </p:nvSpPr>
          <p:spPr>
            <a:xfrm>
              <a:off x="7263830" y="2151419"/>
              <a:ext cx="132202" cy="12394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288" name="TextBox 1"/>
            <p:cNvSpPr txBox="1"/>
            <p:nvPr/>
          </p:nvSpPr>
          <p:spPr>
            <a:xfrm>
              <a:off x="826837" y="4159222"/>
              <a:ext cx="599844" cy="242374"/>
            </a:xfrm>
            <a:prstGeom prst="rect">
              <a:avLst/>
            </a:prstGeom>
            <a:noFill/>
          </p:spPr>
          <p:txBody>
            <a:bodyPr wrap="none" rtlCol="0">
              <a:spAutoFit/>
            </a:bodyPr>
            <a:lstStyle/>
            <a:p>
              <a:pPr algn="ctr"/>
              <a:r>
                <a:rPr lang="en-US" sz="975">
                  <a:solidFill>
                    <a:prstClr val="black"/>
                  </a:solidFill>
                  <a:latin typeface="Arial" panose="020B0604020202020204" pitchFamily="34" charset="0"/>
                  <a:cs typeface="Arial" panose="020B0604020202020204" pitchFamily="34" charset="0"/>
                </a:rPr>
                <a:t>Fatigue</a:t>
              </a:r>
            </a:p>
          </p:txBody>
        </p:sp>
        <p:sp>
          <p:nvSpPr>
            <p:cNvPr id="289" name="TextBox 31"/>
            <p:cNvSpPr txBox="1"/>
            <p:nvPr/>
          </p:nvSpPr>
          <p:spPr>
            <a:xfrm>
              <a:off x="1493526" y="4159222"/>
              <a:ext cx="675185" cy="242374"/>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Nausées</a:t>
              </a:r>
              <a:endParaRPr lang="en-US" sz="975" dirty="0">
                <a:solidFill>
                  <a:prstClr val="black"/>
                </a:solidFill>
                <a:latin typeface="Arial" panose="020B0604020202020204" pitchFamily="34" charset="0"/>
                <a:cs typeface="Arial" panose="020B0604020202020204" pitchFamily="34" charset="0"/>
              </a:endParaRPr>
            </a:p>
          </p:txBody>
        </p:sp>
        <p:sp>
          <p:nvSpPr>
            <p:cNvPr id="290" name="TextBox 32"/>
            <p:cNvSpPr txBox="1"/>
            <p:nvPr/>
          </p:nvSpPr>
          <p:spPr>
            <a:xfrm>
              <a:off x="2034078" y="4152515"/>
              <a:ext cx="986168" cy="242374"/>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Thrombopénie</a:t>
              </a:r>
              <a:endParaRPr lang="en-US" sz="975" dirty="0">
                <a:solidFill>
                  <a:prstClr val="black"/>
                </a:solidFill>
                <a:latin typeface="Arial" panose="020B0604020202020204" pitchFamily="34" charset="0"/>
                <a:cs typeface="Arial" panose="020B0604020202020204" pitchFamily="34" charset="0"/>
              </a:endParaRPr>
            </a:p>
          </p:txBody>
        </p:sp>
        <p:sp>
          <p:nvSpPr>
            <p:cNvPr id="291" name="TextBox 34"/>
            <p:cNvSpPr txBox="1"/>
            <p:nvPr/>
          </p:nvSpPr>
          <p:spPr>
            <a:xfrm>
              <a:off x="3505177" y="4159222"/>
              <a:ext cx="777778" cy="242374"/>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Céphalées</a:t>
              </a:r>
              <a:endParaRPr lang="en-US" sz="975" dirty="0">
                <a:solidFill>
                  <a:prstClr val="black"/>
                </a:solidFill>
                <a:latin typeface="Arial" panose="020B0604020202020204" pitchFamily="34" charset="0"/>
                <a:cs typeface="Arial" panose="020B0604020202020204" pitchFamily="34" charset="0"/>
              </a:endParaRPr>
            </a:p>
          </p:txBody>
        </p:sp>
        <p:sp>
          <p:nvSpPr>
            <p:cNvPr id="292" name="TextBox 36"/>
            <p:cNvSpPr txBox="1"/>
            <p:nvPr/>
          </p:nvSpPr>
          <p:spPr>
            <a:xfrm>
              <a:off x="7533324" y="4159222"/>
              <a:ext cx="875561" cy="242374"/>
            </a:xfrm>
            <a:prstGeom prst="rect">
              <a:avLst/>
            </a:prstGeom>
            <a:noFill/>
          </p:spPr>
          <p:txBody>
            <a:bodyPr wrap="none" rtlCol="0">
              <a:spAutoFit/>
            </a:bodyPr>
            <a:lstStyle/>
            <a:p>
              <a:pPr algn="ctr"/>
              <a:r>
                <a:rPr lang="en-US" sz="975">
                  <a:solidFill>
                    <a:prstClr val="black"/>
                  </a:solidFill>
                  <a:latin typeface="Arial" panose="020B0604020202020204" pitchFamily="34" charset="0"/>
                  <a:cs typeface="Arial" panose="020B0604020202020204" pitchFamily="34" charset="0"/>
                </a:rPr>
                <a:t>Constipation</a:t>
              </a:r>
            </a:p>
          </p:txBody>
        </p:sp>
        <p:sp>
          <p:nvSpPr>
            <p:cNvPr id="293" name="TextBox 37"/>
            <p:cNvSpPr txBox="1"/>
            <p:nvPr/>
          </p:nvSpPr>
          <p:spPr>
            <a:xfrm>
              <a:off x="6841668" y="4159222"/>
              <a:ext cx="873958" cy="392415"/>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Neuropatie</a:t>
              </a:r>
              <a:endParaRPr lang="en-US" sz="975" dirty="0">
                <a:solidFill>
                  <a:prstClr val="black"/>
                </a:solidFill>
                <a:latin typeface="Arial" panose="020B0604020202020204" pitchFamily="34" charset="0"/>
                <a:cs typeface="Arial" panose="020B0604020202020204" pitchFamily="34" charset="0"/>
              </a:endParaRPr>
            </a:p>
            <a:p>
              <a:pPr algn="ctr"/>
              <a:r>
                <a:rPr lang="en-US" sz="975" dirty="0" err="1">
                  <a:solidFill>
                    <a:prstClr val="black"/>
                  </a:solidFill>
                  <a:latin typeface="Arial" panose="020B0604020202020204" pitchFamily="34" charset="0"/>
                  <a:cs typeface="Arial" panose="020B0604020202020204" pitchFamily="34" charset="0"/>
                </a:rPr>
                <a:t>périphérique</a:t>
              </a:r>
              <a:endParaRPr lang="en-US" sz="975" dirty="0">
                <a:solidFill>
                  <a:prstClr val="black"/>
                </a:solidFill>
                <a:latin typeface="Arial" panose="020B0604020202020204" pitchFamily="34" charset="0"/>
                <a:cs typeface="Arial" panose="020B0604020202020204" pitchFamily="34" charset="0"/>
              </a:endParaRPr>
            </a:p>
          </p:txBody>
        </p:sp>
        <p:sp>
          <p:nvSpPr>
            <p:cNvPr id="294" name="TextBox 38"/>
            <p:cNvSpPr txBox="1"/>
            <p:nvPr/>
          </p:nvSpPr>
          <p:spPr>
            <a:xfrm>
              <a:off x="5538356" y="4159222"/>
              <a:ext cx="732893" cy="392415"/>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Élévation</a:t>
              </a:r>
              <a:r>
                <a:rPr lang="en-US" sz="975" dirty="0">
                  <a:solidFill>
                    <a:prstClr val="black"/>
                  </a:solidFill>
                  <a:latin typeface="Arial" panose="020B0604020202020204" pitchFamily="34" charset="0"/>
                  <a:cs typeface="Arial" panose="020B0604020202020204" pitchFamily="34" charset="0"/>
                </a:rPr>
                <a:t> </a:t>
              </a:r>
            </a:p>
            <a:p>
              <a:pPr algn="ctr"/>
              <a:r>
                <a:rPr lang="en-US" sz="975" dirty="0">
                  <a:solidFill>
                    <a:prstClr val="black"/>
                  </a:solidFill>
                  <a:latin typeface="Arial" panose="020B0604020202020204" pitchFamily="34" charset="0"/>
                  <a:cs typeface="Arial" panose="020B0604020202020204" pitchFamily="34" charset="0"/>
                </a:rPr>
                <a:t>des ALAT</a:t>
              </a:r>
            </a:p>
          </p:txBody>
        </p:sp>
        <p:sp>
          <p:nvSpPr>
            <p:cNvPr id="295" name="TextBox 39"/>
            <p:cNvSpPr txBox="1"/>
            <p:nvPr/>
          </p:nvSpPr>
          <p:spPr>
            <a:xfrm>
              <a:off x="2891388" y="4159222"/>
              <a:ext cx="747320" cy="392415"/>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Élévation</a:t>
              </a:r>
              <a:r>
                <a:rPr lang="en-US" sz="975" dirty="0">
                  <a:solidFill>
                    <a:prstClr val="black"/>
                  </a:solidFill>
                  <a:latin typeface="Arial" panose="020B0604020202020204" pitchFamily="34" charset="0"/>
                  <a:cs typeface="Arial" panose="020B0604020202020204" pitchFamily="34" charset="0"/>
                </a:rPr>
                <a:t> </a:t>
              </a:r>
            </a:p>
            <a:p>
              <a:pPr algn="ctr"/>
              <a:r>
                <a:rPr lang="en-US" sz="975" dirty="0">
                  <a:solidFill>
                    <a:prstClr val="black"/>
                  </a:solidFill>
                  <a:latin typeface="Arial" panose="020B0604020202020204" pitchFamily="34" charset="0"/>
                  <a:cs typeface="Arial" panose="020B0604020202020204" pitchFamily="34" charset="0"/>
                </a:rPr>
                <a:t>des ASAT</a:t>
              </a:r>
            </a:p>
          </p:txBody>
        </p:sp>
        <p:sp>
          <p:nvSpPr>
            <p:cNvPr id="296" name="TextBox 40"/>
            <p:cNvSpPr txBox="1"/>
            <p:nvPr/>
          </p:nvSpPr>
          <p:spPr>
            <a:xfrm>
              <a:off x="8308512" y="4159222"/>
              <a:ext cx="675185" cy="242374"/>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Myalgies</a:t>
              </a:r>
              <a:endParaRPr lang="en-US" sz="975" dirty="0">
                <a:solidFill>
                  <a:prstClr val="black"/>
                </a:solidFill>
                <a:latin typeface="Arial" panose="020B0604020202020204" pitchFamily="34" charset="0"/>
                <a:cs typeface="Arial" panose="020B0604020202020204" pitchFamily="34" charset="0"/>
              </a:endParaRPr>
            </a:p>
          </p:txBody>
        </p:sp>
        <p:sp>
          <p:nvSpPr>
            <p:cNvPr id="297" name="TextBox 42"/>
            <p:cNvSpPr txBox="1"/>
            <p:nvPr/>
          </p:nvSpPr>
          <p:spPr>
            <a:xfrm>
              <a:off x="4866667" y="4159222"/>
              <a:ext cx="744114" cy="392415"/>
            </a:xfrm>
            <a:prstGeom prst="rect">
              <a:avLst/>
            </a:prstGeom>
            <a:noFill/>
          </p:spPr>
          <p:txBody>
            <a:bodyPr wrap="none" rtlCol="0">
              <a:spAutoFit/>
            </a:bodyPr>
            <a:lstStyle/>
            <a:p>
              <a:pPr algn="ctr"/>
              <a:r>
                <a:rPr lang="en-US" sz="975" dirty="0">
                  <a:solidFill>
                    <a:prstClr val="black"/>
                  </a:solidFill>
                  <a:latin typeface="Arial" panose="020B0604020202020204" pitchFamily="34" charset="0"/>
                  <a:cs typeface="Arial" panose="020B0604020202020204" pitchFamily="34" charset="0"/>
                </a:rPr>
                <a:t>Radiation </a:t>
              </a:r>
              <a:br>
                <a:rPr lang="en-US" sz="975" dirty="0">
                  <a:solidFill>
                    <a:prstClr val="black"/>
                  </a:solidFill>
                  <a:latin typeface="Arial" panose="020B0604020202020204" pitchFamily="34" charset="0"/>
                  <a:cs typeface="Arial" panose="020B0604020202020204" pitchFamily="34" charset="0"/>
                </a:rPr>
              </a:br>
              <a:r>
                <a:rPr lang="en-US" sz="975" dirty="0">
                  <a:solidFill>
                    <a:prstClr val="black"/>
                  </a:solidFill>
                  <a:latin typeface="Arial" panose="020B0604020202020204" pitchFamily="34" charset="0"/>
                  <a:cs typeface="Arial" panose="020B0604020202020204" pitchFamily="34" charset="0"/>
                </a:rPr>
                <a:t>skin injury</a:t>
              </a:r>
            </a:p>
          </p:txBody>
        </p:sp>
        <p:sp>
          <p:nvSpPr>
            <p:cNvPr id="298" name="TextBox 43"/>
            <p:cNvSpPr txBox="1"/>
            <p:nvPr/>
          </p:nvSpPr>
          <p:spPr>
            <a:xfrm>
              <a:off x="4172907" y="4159222"/>
              <a:ext cx="779381" cy="242374"/>
            </a:xfrm>
            <a:prstGeom prst="rect">
              <a:avLst/>
            </a:prstGeom>
            <a:noFill/>
          </p:spPr>
          <p:txBody>
            <a:bodyPr wrap="none" rtlCol="0">
              <a:spAutoFit/>
            </a:bodyPr>
            <a:lstStyle/>
            <a:p>
              <a:pPr algn="ctr"/>
              <a:r>
                <a:rPr lang="en-US" sz="975" dirty="0" err="1">
                  <a:solidFill>
                    <a:prstClr val="black"/>
                  </a:solidFill>
                  <a:latin typeface="Arial" panose="020B0604020202020204" pitchFamily="34" charset="0"/>
                  <a:cs typeface="Arial" panose="020B0604020202020204" pitchFamily="34" charset="0"/>
                </a:rPr>
                <a:t>Arthralgies</a:t>
              </a:r>
              <a:endParaRPr lang="en-US" sz="975" dirty="0">
                <a:solidFill>
                  <a:prstClr val="black"/>
                </a:solidFill>
                <a:latin typeface="Arial" panose="020B0604020202020204" pitchFamily="34" charset="0"/>
                <a:cs typeface="Arial" panose="020B0604020202020204" pitchFamily="34" charset="0"/>
              </a:endParaRPr>
            </a:p>
          </p:txBody>
        </p:sp>
        <p:sp>
          <p:nvSpPr>
            <p:cNvPr id="299" name="TextBox 44"/>
            <p:cNvSpPr txBox="1"/>
            <p:nvPr/>
          </p:nvSpPr>
          <p:spPr>
            <a:xfrm>
              <a:off x="6229243" y="4159222"/>
              <a:ext cx="683200" cy="242374"/>
            </a:xfrm>
            <a:prstGeom prst="rect">
              <a:avLst/>
            </a:prstGeom>
            <a:noFill/>
          </p:spPr>
          <p:txBody>
            <a:bodyPr wrap="none" rtlCol="0">
              <a:spAutoFit/>
            </a:bodyPr>
            <a:lstStyle/>
            <a:p>
              <a:pPr algn="ctr"/>
              <a:r>
                <a:rPr lang="en-US" sz="975" dirty="0">
                  <a:solidFill>
                    <a:prstClr val="black"/>
                  </a:solidFill>
                  <a:latin typeface="Arial" panose="020B0604020202020204" pitchFamily="34" charset="0"/>
                  <a:cs typeface="Arial" panose="020B0604020202020204" pitchFamily="34" charset="0"/>
                </a:rPr>
                <a:t>Epistaxis</a:t>
              </a:r>
            </a:p>
          </p:txBody>
        </p:sp>
        <p:sp>
          <p:nvSpPr>
            <p:cNvPr id="300" name="TextBox 4"/>
            <p:cNvSpPr txBox="1"/>
            <p:nvPr/>
          </p:nvSpPr>
          <p:spPr>
            <a:xfrm>
              <a:off x="1125397" y="1666759"/>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50</a:t>
              </a:r>
            </a:p>
          </p:txBody>
        </p:sp>
        <p:sp>
          <p:nvSpPr>
            <p:cNvPr id="301" name="TextBox 45"/>
            <p:cNvSpPr txBox="1"/>
            <p:nvPr/>
          </p:nvSpPr>
          <p:spPr>
            <a:xfrm>
              <a:off x="1800982" y="2035288"/>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42</a:t>
              </a:r>
            </a:p>
          </p:txBody>
        </p:sp>
        <p:sp>
          <p:nvSpPr>
            <p:cNvPr id="302" name="TextBox 46"/>
            <p:cNvSpPr txBox="1"/>
            <p:nvPr/>
          </p:nvSpPr>
          <p:spPr>
            <a:xfrm>
              <a:off x="2469676" y="2642891"/>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29</a:t>
              </a:r>
            </a:p>
          </p:txBody>
        </p:sp>
        <p:sp>
          <p:nvSpPr>
            <p:cNvPr id="303" name="TextBox 47"/>
            <p:cNvSpPr txBox="1"/>
            <p:nvPr/>
          </p:nvSpPr>
          <p:spPr>
            <a:xfrm>
              <a:off x="3157431" y="2642891"/>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28</a:t>
              </a:r>
            </a:p>
          </p:txBody>
        </p:sp>
        <p:sp>
          <p:nvSpPr>
            <p:cNvPr id="304" name="TextBox 48"/>
            <p:cNvSpPr txBox="1"/>
            <p:nvPr/>
          </p:nvSpPr>
          <p:spPr>
            <a:xfrm>
              <a:off x="3835705" y="2642891"/>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28</a:t>
              </a:r>
            </a:p>
          </p:txBody>
        </p:sp>
        <p:sp>
          <p:nvSpPr>
            <p:cNvPr id="305" name="TextBox 49"/>
            <p:cNvSpPr txBox="1"/>
            <p:nvPr/>
          </p:nvSpPr>
          <p:spPr>
            <a:xfrm>
              <a:off x="4502497" y="2763622"/>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26</a:t>
              </a:r>
            </a:p>
          </p:txBody>
        </p:sp>
        <p:sp>
          <p:nvSpPr>
            <p:cNvPr id="306" name="TextBox 50"/>
            <p:cNvSpPr txBox="1"/>
            <p:nvPr/>
          </p:nvSpPr>
          <p:spPr>
            <a:xfrm>
              <a:off x="5181309" y="2791931"/>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25</a:t>
              </a:r>
            </a:p>
          </p:txBody>
        </p:sp>
        <p:sp>
          <p:nvSpPr>
            <p:cNvPr id="307" name="TextBox 51"/>
            <p:cNvSpPr txBox="1"/>
            <p:nvPr/>
          </p:nvSpPr>
          <p:spPr>
            <a:xfrm>
              <a:off x="5877687" y="2896902"/>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23</a:t>
              </a:r>
            </a:p>
          </p:txBody>
        </p:sp>
        <p:sp>
          <p:nvSpPr>
            <p:cNvPr id="308" name="TextBox 52"/>
            <p:cNvSpPr txBox="1"/>
            <p:nvPr/>
          </p:nvSpPr>
          <p:spPr>
            <a:xfrm>
              <a:off x="6541594" y="2954855"/>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22</a:t>
              </a:r>
            </a:p>
          </p:txBody>
        </p:sp>
        <p:sp>
          <p:nvSpPr>
            <p:cNvPr id="309" name="TextBox 53"/>
            <p:cNvSpPr txBox="1"/>
            <p:nvPr/>
          </p:nvSpPr>
          <p:spPr>
            <a:xfrm>
              <a:off x="7219829" y="3096827"/>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19</a:t>
              </a:r>
            </a:p>
          </p:txBody>
        </p:sp>
        <p:sp>
          <p:nvSpPr>
            <p:cNvPr id="310" name="TextBox 54"/>
            <p:cNvSpPr txBox="1"/>
            <p:nvPr/>
          </p:nvSpPr>
          <p:spPr>
            <a:xfrm>
              <a:off x="7889080" y="3170600"/>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17</a:t>
              </a:r>
            </a:p>
          </p:txBody>
        </p:sp>
        <p:sp>
          <p:nvSpPr>
            <p:cNvPr id="311" name="TextBox 55"/>
            <p:cNvSpPr txBox="1"/>
            <p:nvPr/>
          </p:nvSpPr>
          <p:spPr>
            <a:xfrm>
              <a:off x="8575725" y="3242165"/>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15</a:t>
              </a:r>
            </a:p>
          </p:txBody>
        </p:sp>
        <p:sp>
          <p:nvSpPr>
            <p:cNvPr id="312" name="TextBox 57"/>
            <p:cNvSpPr txBox="1"/>
            <p:nvPr/>
          </p:nvSpPr>
          <p:spPr>
            <a:xfrm>
              <a:off x="904429" y="2397417"/>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34</a:t>
              </a:r>
            </a:p>
          </p:txBody>
        </p:sp>
        <p:sp>
          <p:nvSpPr>
            <p:cNvPr id="313" name="TextBox 58"/>
            <p:cNvSpPr txBox="1"/>
            <p:nvPr/>
          </p:nvSpPr>
          <p:spPr>
            <a:xfrm>
              <a:off x="1590162" y="3347255"/>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13</a:t>
              </a:r>
            </a:p>
          </p:txBody>
        </p:sp>
        <p:sp>
          <p:nvSpPr>
            <p:cNvPr id="314" name="TextBox 59"/>
            <p:cNvSpPr txBox="1"/>
            <p:nvPr/>
          </p:nvSpPr>
          <p:spPr>
            <a:xfrm>
              <a:off x="2303179" y="3855759"/>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a:t>
              </a:r>
            </a:p>
          </p:txBody>
        </p:sp>
        <p:sp>
          <p:nvSpPr>
            <p:cNvPr id="315" name="TextBox 60"/>
            <p:cNvSpPr txBox="1"/>
            <p:nvPr/>
          </p:nvSpPr>
          <p:spPr>
            <a:xfrm>
              <a:off x="3622740" y="3173924"/>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17</a:t>
              </a:r>
            </a:p>
          </p:txBody>
        </p:sp>
        <p:sp>
          <p:nvSpPr>
            <p:cNvPr id="316" name="TextBox 61"/>
            <p:cNvSpPr txBox="1"/>
            <p:nvPr/>
          </p:nvSpPr>
          <p:spPr>
            <a:xfrm>
              <a:off x="4307909" y="3020060"/>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21</a:t>
              </a:r>
            </a:p>
          </p:txBody>
        </p:sp>
        <p:sp>
          <p:nvSpPr>
            <p:cNvPr id="317" name="TextBox 62"/>
            <p:cNvSpPr txBox="1"/>
            <p:nvPr/>
          </p:nvSpPr>
          <p:spPr>
            <a:xfrm>
              <a:off x="4984516" y="2635421"/>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28</a:t>
              </a:r>
            </a:p>
          </p:txBody>
        </p:sp>
        <p:sp>
          <p:nvSpPr>
            <p:cNvPr id="318" name="TextBox 63"/>
            <p:cNvSpPr txBox="1"/>
            <p:nvPr/>
          </p:nvSpPr>
          <p:spPr>
            <a:xfrm>
              <a:off x="5692562" y="3698250"/>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6</a:t>
              </a:r>
            </a:p>
          </p:txBody>
        </p:sp>
        <p:sp>
          <p:nvSpPr>
            <p:cNvPr id="319" name="TextBox 64"/>
            <p:cNvSpPr txBox="1"/>
            <p:nvPr/>
          </p:nvSpPr>
          <p:spPr>
            <a:xfrm>
              <a:off x="6370629" y="3803255"/>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4</a:t>
              </a:r>
            </a:p>
          </p:txBody>
        </p:sp>
        <p:sp>
          <p:nvSpPr>
            <p:cNvPr id="320" name="TextBox 65"/>
            <p:cNvSpPr txBox="1"/>
            <p:nvPr/>
          </p:nvSpPr>
          <p:spPr>
            <a:xfrm>
              <a:off x="7060405" y="3651398"/>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7</a:t>
              </a:r>
            </a:p>
          </p:txBody>
        </p:sp>
        <p:sp>
          <p:nvSpPr>
            <p:cNvPr id="321" name="TextBox 66"/>
            <p:cNvSpPr txBox="1"/>
            <p:nvPr/>
          </p:nvSpPr>
          <p:spPr>
            <a:xfrm>
              <a:off x="7721309" y="3596897"/>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8</a:t>
              </a:r>
            </a:p>
          </p:txBody>
        </p:sp>
        <p:sp>
          <p:nvSpPr>
            <p:cNvPr id="322" name="TextBox 67"/>
            <p:cNvSpPr txBox="1"/>
            <p:nvPr/>
          </p:nvSpPr>
          <p:spPr>
            <a:xfrm>
              <a:off x="8375896" y="3457058"/>
              <a:ext cx="31290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11</a:t>
              </a:r>
            </a:p>
          </p:txBody>
        </p:sp>
        <p:sp>
          <p:nvSpPr>
            <p:cNvPr id="323" name="TextBox 68"/>
            <p:cNvSpPr txBox="1"/>
            <p:nvPr/>
          </p:nvSpPr>
          <p:spPr>
            <a:xfrm>
              <a:off x="2989411" y="3703691"/>
              <a:ext cx="248786" cy="230832"/>
            </a:xfrm>
            <a:prstGeom prst="rect">
              <a:avLst/>
            </a:prstGeom>
            <a:noFill/>
          </p:spPr>
          <p:txBody>
            <a:bodyPr wrap="none" rtlCol="0">
              <a:spAutoFit/>
            </a:bodyPr>
            <a:lstStyle/>
            <a:p>
              <a:r>
                <a:rPr lang="en-US" sz="900">
                  <a:solidFill>
                    <a:prstClr val="black"/>
                  </a:solidFill>
                  <a:latin typeface="Arial" panose="020B0604020202020204" pitchFamily="34" charset="0"/>
                  <a:cs typeface="Arial" panose="020B0604020202020204" pitchFamily="34" charset="0"/>
                </a:rPr>
                <a:t>6</a:t>
              </a:r>
            </a:p>
          </p:txBody>
        </p:sp>
        <p:sp>
          <p:nvSpPr>
            <p:cNvPr id="324" name="TextBox 69"/>
            <p:cNvSpPr txBox="1"/>
            <p:nvPr/>
          </p:nvSpPr>
          <p:spPr>
            <a:xfrm>
              <a:off x="1374846" y="1766520"/>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25" name="TextBox 72"/>
            <p:cNvSpPr txBox="1"/>
            <p:nvPr/>
          </p:nvSpPr>
          <p:spPr>
            <a:xfrm>
              <a:off x="2059760" y="2128220"/>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26" name="TextBox 75"/>
            <p:cNvSpPr txBox="1"/>
            <p:nvPr/>
          </p:nvSpPr>
          <p:spPr>
            <a:xfrm>
              <a:off x="2480497" y="2869707"/>
              <a:ext cx="237566" cy="207749"/>
            </a:xfrm>
            <a:prstGeom prst="rect">
              <a:avLst/>
            </a:prstGeom>
            <a:noFill/>
          </p:spPr>
          <p:txBody>
            <a:bodyPr wrap="none" rtlCol="0">
              <a:spAutoFit/>
            </a:bodyPr>
            <a:lstStyle/>
            <a:p>
              <a:r>
                <a:rPr lang="en-US" sz="750">
                  <a:solidFill>
                    <a:prstClr val="white"/>
                  </a:solidFill>
                  <a:latin typeface="Arial" panose="020B0604020202020204" pitchFamily="34" charset="0"/>
                  <a:cs typeface="Arial" panose="020B0604020202020204" pitchFamily="34" charset="0"/>
                </a:rPr>
                <a:t>6</a:t>
              </a:r>
            </a:p>
          </p:txBody>
        </p:sp>
        <p:sp>
          <p:nvSpPr>
            <p:cNvPr id="327" name="TextBox 81"/>
            <p:cNvSpPr txBox="1"/>
            <p:nvPr/>
          </p:nvSpPr>
          <p:spPr>
            <a:xfrm>
              <a:off x="4760764" y="2853585"/>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28" name="TextBox 84"/>
            <p:cNvSpPr txBox="1"/>
            <p:nvPr/>
          </p:nvSpPr>
          <p:spPr>
            <a:xfrm>
              <a:off x="5449513" y="2906841"/>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29" name="TextBox 98"/>
            <p:cNvSpPr txBox="1"/>
            <p:nvPr/>
          </p:nvSpPr>
          <p:spPr>
            <a:xfrm>
              <a:off x="1136217" y="3055816"/>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33</a:t>
              </a:r>
            </a:p>
          </p:txBody>
        </p:sp>
        <p:sp>
          <p:nvSpPr>
            <p:cNvPr id="330" name="TextBox 99"/>
            <p:cNvSpPr txBox="1"/>
            <p:nvPr/>
          </p:nvSpPr>
          <p:spPr>
            <a:xfrm>
              <a:off x="1811802" y="3064140"/>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33</a:t>
              </a:r>
            </a:p>
          </p:txBody>
        </p:sp>
        <p:sp>
          <p:nvSpPr>
            <p:cNvPr id="331" name="TextBox 100"/>
            <p:cNvSpPr txBox="1"/>
            <p:nvPr/>
          </p:nvSpPr>
          <p:spPr>
            <a:xfrm>
              <a:off x="2480497" y="3648273"/>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14</a:t>
              </a:r>
            </a:p>
          </p:txBody>
        </p:sp>
        <p:sp>
          <p:nvSpPr>
            <p:cNvPr id="332" name="TextBox 101"/>
            <p:cNvSpPr txBox="1"/>
            <p:nvPr/>
          </p:nvSpPr>
          <p:spPr>
            <a:xfrm>
              <a:off x="3168251" y="3357209"/>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23</a:t>
              </a:r>
            </a:p>
          </p:txBody>
        </p:sp>
        <p:sp>
          <p:nvSpPr>
            <p:cNvPr id="333" name="TextBox 102"/>
            <p:cNvSpPr txBox="1"/>
            <p:nvPr/>
          </p:nvSpPr>
          <p:spPr>
            <a:xfrm>
              <a:off x="3846525" y="3321555"/>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22</a:t>
              </a:r>
            </a:p>
          </p:txBody>
        </p:sp>
        <p:sp>
          <p:nvSpPr>
            <p:cNvPr id="334" name="TextBox 103"/>
            <p:cNvSpPr txBox="1"/>
            <p:nvPr/>
          </p:nvSpPr>
          <p:spPr>
            <a:xfrm>
              <a:off x="4513318" y="3412231"/>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19</a:t>
              </a:r>
            </a:p>
          </p:txBody>
        </p:sp>
        <p:sp>
          <p:nvSpPr>
            <p:cNvPr id="335" name="TextBox 104"/>
            <p:cNvSpPr txBox="1"/>
            <p:nvPr/>
          </p:nvSpPr>
          <p:spPr>
            <a:xfrm>
              <a:off x="5192129" y="3709791"/>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13</a:t>
              </a:r>
            </a:p>
          </p:txBody>
        </p:sp>
        <p:sp>
          <p:nvSpPr>
            <p:cNvPr id="336" name="TextBox 105"/>
            <p:cNvSpPr txBox="1"/>
            <p:nvPr/>
          </p:nvSpPr>
          <p:spPr>
            <a:xfrm>
              <a:off x="5871693" y="3517551"/>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18</a:t>
              </a:r>
            </a:p>
          </p:txBody>
        </p:sp>
        <p:sp>
          <p:nvSpPr>
            <p:cNvPr id="337" name="TextBox 106"/>
            <p:cNvSpPr txBox="1"/>
            <p:nvPr/>
          </p:nvSpPr>
          <p:spPr>
            <a:xfrm>
              <a:off x="6552414" y="3556347"/>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19</a:t>
              </a:r>
            </a:p>
          </p:txBody>
        </p:sp>
        <p:sp>
          <p:nvSpPr>
            <p:cNvPr id="338" name="TextBox 107"/>
            <p:cNvSpPr txBox="1"/>
            <p:nvPr/>
          </p:nvSpPr>
          <p:spPr>
            <a:xfrm>
              <a:off x="7230650" y="3726909"/>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12</a:t>
              </a:r>
            </a:p>
          </p:txBody>
        </p:sp>
        <p:sp>
          <p:nvSpPr>
            <p:cNvPr id="339" name="TextBox 108"/>
            <p:cNvSpPr txBox="1"/>
            <p:nvPr/>
          </p:nvSpPr>
          <p:spPr>
            <a:xfrm>
              <a:off x="7899901" y="3796196"/>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14</a:t>
              </a:r>
            </a:p>
          </p:txBody>
        </p:sp>
        <p:sp>
          <p:nvSpPr>
            <p:cNvPr id="340" name="TextBox 109"/>
            <p:cNvSpPr txBox="1"/>
            <p:nvPr/>
          </p:nvSpPr>
          <p:spPr>
            <a:xfrm>
              <a:off x="8586545" y="3844716"/>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11</a:t>
              </a:r>
            </a:p>
          </p:txBody>
        </p:sp>
        <p:sp>
          <p:nvSpPr>
            <p:cNvPr id="341" name="TextBox 110"/>
            <p:cNvSpPr txBox="1"/>
            <p:nvPr/>
          </p:nvSpPr>
          <p:spPr>
            <a:xfrm>
              <a:off x="8408885" y="3882358"/>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9</a:t>
              </a:r>
            </a:p>
          </p:txBody>
        </p:sp>
        <p:sp>
          <p:nvSpPr>
            <p:cNvPr id="342" name="TextBox 111"/>
            <p:cNvSpPr txBox="1"/>
            <p:nvPr/>
          </p:nvSpPr>
          <p:spPr>
            <a:xfrm>
              <a:off x="7726720" y="3920466"/>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7</a:t>
              </a:r>
            </a:p>
          </p:txBody>
        </p:sp>
        <p:sp>
          <p:nvSpPr>
            <p:cNvPr id="343" name="TextBox 112"/>
            <p:cNvSpPr txBox="1"/>
            <p:nvPr/>
          </p:nvSpPr>
          <p:spPr>
            <a:xfrm>
              <a:off x="7065816" y="3908125"/>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44" name="TextBox 113"/>
            <p:cNvSpPr txBox="1"/>
            <p:nvPr/>
          </p:nvSpPr>
          <p:spPr>
            <a:xfrm>
              <a:off x="6376039" y="3971922"/>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3</a:t>
              </a:r>
            </a:p>
          </p:txBody>
        </p:sp>
        <p:sp>
          <p:nvSpPr>
            <p:cNvPr id="345" name="TextBox 114"/>
            <p:cNvSpPr txBox="1"/>
            <p:nvPr/>
          </p:nvSpPr>
          <p:spPr>
            <a:xfrm>
              <a:off x="5697973" y="3920466"/>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46" name="TextBox 115"/>
            <p:cNvSpPr txBox="1"/>
            <p:nvPr/>
          </p:nvSpPr>
          <p:spPr>
            <a:xfrm>
              <a:off x="4995336" y="3348933"/>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17</a:t>
              </a:r>
            </a:p>
          </p:txBody>
        </p:sp>
        <p:sp>
          <p:nvSpPr>
            <p:cNvPr id="347" name="TextBox 120"/>
            <p:cNvSpPr txBox="1"/>
            <p:nvPr/>
          </p:nvSpPr>
          <p:spPr>
            <a:xfrm>
              <a:off x="4736296" y="2754970"/>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48" name="TextBox 123"/>
            <p:cNvSpPr txBox="1"/>
            <p:nvPr/>
          </p:nvSpPr>
          <p:spPr>
            <a:xfrm>
              <a:off x="3366494" y="3261397"/>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49" name="TextBox 125"/>
            <p:cNvSpPr txBox="1"/>
            <p:nvPr/>
          </p:nvSpPr>
          <p:spPr>
            <a:xfrm>
              <a:off x="4318730" y="3496998"/>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16</a:t>
              </a:r>
            </a:p>
          </p:txBody>
        </p:sp>
        <p:sp>
          <p:nvSpPr>
            <p:cNvPr id="350" name="TextBox 126"/>
            <p:cNvSpPr txBox="1"/>
            <p:nvPr/>
          </p:nvSpPr>
          <p:spPr>
            <a:xfrm>
              <a:off x="3633560" y="3572576"/>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13</a:t>
              </a:r>
            </a:p>
          </p:txBody>
        </p:sp>
        <p:sp>
          <p:nvSpPr>
            <p:cNvPr id="351" name="TextBox 127"/>
            <p:cNvSpPr txBox="1"/>
            <p:nvPr/>
          </p:nvSpPr>
          <p:spPr>
            <a:xfrm>
              <a:off x="2994821" y="3927911"/>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52" name="TextBox 129"/>
            <p:cNvSpPr txBox="1"/>
            <p:nvPr/>
          </p:nvSpPr>
          <p:spPr>
            <a:xfrm>
              <a:off x="2691340" y="3799904"/>
              <a:ext cx="184731" cy="207749"/>
            </a:xfrm>
            <a:prstGeom prst="rect">
              <a:avLst/>
            </a:prstGeom>
            <a:noFill/>
          </p:spPr>
          <p:txBody>
            <a:bodyPr wrap="none" rtlCol="0">
              <a:spAutoFit/>
            </a:bodyPr>
            <a:lstStyle/>
            <a:p>
              <a:endParaRPr lang="en-US" sz="750" b="1">
                <a:solidFill>
                  <a:prstClr val="black"/>
                </a:solidFill>
                <a:latin typeface="Arial" panose="020B0604020202020204" pitchFamily="34" charset="0"/>
                <a:cs typeface="Arial" panose="020B0604020202020204" pitchFamily="34" charset="0"/>
              </a:endParaRPr>
            </a:p>
          </p:txBody>
        </p:sp>
        <p:sp>
          <p:nvSpPr>
            <p:cNvPr id="353" name="TextBox 131"/>
            <p:cNvSpPr txBox="1"/>
            <p:nvPr/>
          </p:nvSpPr>
          <p:spPr>
            <a:xfrm>
              <a:off x="2308590" y="4009989"/>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a:t>
              </a:r>
            </a:p>
          </p:txBody>
        </p:sp>
        <p:sp>
          <p:nvSpPr>
            <p:cNvPr id="354" name="TextBox 133"/>
            <p:cNvSpPr txBox="1"/>
            <p:nvPr/>
          </p:nvSpPr>
          <p:spPr>
            <a:xfrm>
              <a:off x="2905459" y="1170941"/>
              <a:ext cx="184731" cy="207749"/>
            </a:xfrm>
            <a:prstGeom prst="rect">
              <a:avLst/>
            </a:prstGeom>
            <a:noFill/>
          </p:spPr>
          <p:txBody>
            <a:bodyPr wrap="none" rtlCol="0">
              <a:spAutoFit/>
            </a:bodyPr>
            <a:lstStyle/>
            <a:p>
              <a:endParaRPr lang="en-US" sz="750" b="1">
                <a:solidFill>
                  <a:prstClr val="black"/>
                </a:solidFill>
                <a:latin typeface="Arial" panose="020B0604020202020204" pitchFamily="34" charset="0"/>
                <a:cs typeface="Arial" panose="020B0604020202020204" pitchFamily="34" charset="0"/>
              </a:endParaRPr>
            </a:p>
          </p:txBody>
        </p:sp>
        <p:sp>
          <p:nvSpPr>
            <p:cNvPr id="355" name="TextBox 136"/>
            <p:cNvSpPr txBox="1"/>
            <p:nvPr/>
          </p:nvSpPr>
          <p:spPr>
            <a:xfrm>
              <a:off x="1340052" y="3440178"/>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56" name="TextBox 138"/>
            <p:cNvSpPr txBox="1"/>
            <p:nvPr/>
          </p:nvSpPr>
          <p:spPr>
            <a:xfrm>
              <a:off x="1603274" y="3835578"/>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10</a:t>
              </a:r>
            </a:p>
          </p:txBody>
        </p:sp>
        <p:sp>
          <p:nvSpPr>
            <p:cNvPr id="357" name="TextBox 139"/>
            <p:cNvSpPr txBox="1"/>
            <p:nvPr/>
          </p:nvSpPr>
          <p:spPr>
            <a:xfrm>
              <a:off x="915250" y="3254489"/>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26</a:t>
              </a:r>
            </a:p>
          </p:txBody>
        </p:sp>
        <p:sp>
          <p:nvSpPr>
            <p:cNvPr id="358" name="TextBox 141"/>
            <p:cNvSpPr txBox="1"/>
            <p:nvPr/>
          </p:nvSpPr>
          <p:spPr>
            <a:xfrm>
              <a:off x="657222" y="2475543"/>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59" name="TextBox 143"/>
            <p:cNvSpPr txBox="1"/>
            <p:nvPr/>
          </p:nvSpPr>
          <p:spPr>
            <a:xfrm>
              <a:off x="5207317" y="1651010"/>
              <a:ext cx="1637692"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Trastuzumab grade 1</a:t>
              </a:r>
            </a:p>
          </p:txBody>
        </p:sp>
        <p:sp>
          <p:nvSpPr>
            <p:cNvPr id="360" name="Rectangle 359"/>
            <p:cNvSpPr/>
            <p:nvPr/>
          </p:nvSpPr>
          <p:spPr>
            <a:xfrm>
              <a:off x="5075116" y="1715998"/>
              <a:ext cx="132202" cy="12394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361" name="TextBox 145"/>
            <p:cNvSpPr txBox="1"/>
            <p:nvPr/>
          </p:nvSpPr>
          <p:spPr>
            <a:xfrm>
              <a:off x="941699" y="2679635"/>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7</a:t>
              </a:r>
            </a:p>
          </p:txBody>
        </p:sp>
        <p:sp>
          <p:nvSpPr>
            <p:cNvPr id="362" name="TextBox 146"/>
            <p:cNvSpPr txBox="1"/>
            <p:nvPr/>
          </p:nvSpPr>
          <p:spPr>
            <a:xfrm>
              <a:off x="1136217" y="2088708"/>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15</a:t>
              </a:r>
            </a:p>
          </p:txBody>
        </p:sp>
        <p:sp>
          <p:nvSpPr>
            <p:cNvPr id="363" name="TextBox 147"/>
            <p:cNvSpPr txBox="1"/>
            <p:nvPr/>
          </p:nvSpPr>
          <p:spPr>
            <a:xfrm>
              <a:off x="1592112" y="3522924"/>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64" name="TextBox 148"/>
            <p:cNvSpPr txBox="1"/>
            <p:nvPr/>
          </p:nvSpPr>
          <p:spPr>
            <a:xfrm>
              <a:off x="1838251" y="2344188"/>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8</a:t>
              </a:r>
            </a:p>
          </p:txBody>
        </p:sp>
        <p:sp>
          <p:nvSpPr>
            <p:cNvPr id="365" name="TextBox 152"/>
            <p:cNvSpPr txBox="1"/>
            <p:nvPr/>
          </p:nvSpPr>
          <p:spPr>
            <a:xfrm>
              <a:off x="2506946" y="3197008"/>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9</a:t>
              </a:r>
            </a:p>
          </p:txBody>
        </p:sp>
        <p:sp>
          <p:nvSpPr>
            <p:cNvPr id="366" name="TextBox 154"/>
            <p:cNvSpPr txBox="1"/>
            <p:nvPr/>
          </p:nvSpPr>
          <p:spPr>
            <a:xfrm>
              <a:off x="2686315" y="3897446"/>
              <a:ext cx="184731" cy="207749"/>
            </a:xfrm>
            <a:prstGeom prst="rect">
              <a:avLst/>
            </a:prstGeom>
            <a:noFill/>
          </p:spPr>
          <p:txBody>
            <a:bodyPr wrap="none" rtlCol="0">
              <a:spAutoFit/>
            </a:bodyPr>
            <a:lstStyle/>
            <a:p>
              <a:endParaRPr lang="en-US" sz="750" b="1">
                <a:solidFill>
                  <a:prstClr val="black"/>
                </a:solidFill>
                <a:latin typeface="Arial" panose="020B0604020202020204" pitchFamily="34" charset="0"/>
                <a:cs typeface="Arial" panose="020B0604020202020204" pitchFamily="34" charset="0"/>
              </a:endParaRPr>
            </a:p>
          </p:txBody>
        </p:sp>
        <p:sp>
          <p:nvSpPr>
            <p:cNvPr id="367" name="TextBox 156"/>
            <p:cNvSpPr txBox="1"/>
            <p:nvPr/>
          </p:nvSpPr>
          <p:spPr>
            <a:xfrm>
              <a:off x="3194701" y="2884532"/>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68" name="TextBox 157"/>
            <p:cNvSpPr txBox="1"/>
            <p:nvPr/>
          </p:nvSpPr>
          <p:spPr>
            <a:xfrm>
              <a:off x="3660010" y="3363326"/>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4</a:t>
              </a:r>
            </a:p>
          </p:txBody>
        </p:sp>
        <p:sp>
          <p:nvSpPr>
            <p:cNvPr id="369" name="TextBox 158"/>
            <p:cNvSpPr txBox="1"/>
            <p:nvPr/>
          </p:nvSpPr>
          <p:spPr>
            <a:xfrm>
              <a:off x="3872974" y="2875581"/>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6</a:t>
              </a:r>
            </a:p>
          </p:txBody>
        </p:sp>
        <p:sp>
          <p:nvSpPr>
            <p:cNvPr id="370" name="TextBox 159"/>
            <p:cNvSpPr txBox="1"/>
            <p:nvPr/>
          </p:nvSpPr>
          <p:spPr>
            <a:xfrm>
              <a:off x="4345179" y="3221784"/>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71" name="TextBox 160"/>
            <p:cNvSpPr txBox="1"/>
            <p:nvPr/>
          </p:nvSpPr>
          <p:spPr>
            <a:xfrm>
              <a:off x="4539767" y="2949909"/>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7</a:t>
              </a:r>
            </a:p>
          </p:txBody>
        </p:sp>
        <p:sp>
          <p:nvSpPr>
            <p:cNvPr id="372" name="TextBox 161"/>
            <p:cNvSpPr txBox="1"/>
            <p:nvPr/>
          </p:nvSpPr>
          <p:spPr>
            <a:xfrm>
              <a:off x="4995336" y="3028959"/>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10</a:t>
              </a:r>
            </a:p>
          </p:txBody>
        </p:sp>
        <p:sp>
          <p:nvSpPr>
            <p:cNvPr id="373" name="TextBox 162"/>
            <p:cNvSpPr txBox="1"/>
            <p:nvPr/>
          </p:nvSpPr>
          <p:spPr>
            <a:xfrm>
              <a:off x="5192129" y="3176354"/>
              <a:ext cx="290464"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11</a:t>
              </a:r>
            </a:p>
          </p:txBody>
        </p:sp>
        <p:sp>
          <p:nvSpPr>
            <p:cNvPr id="374" name="TextBox 167"/>
            <p:cNvSpPr txBox="1"/>
            <p:nvPr/>
          </p:nvSpPr>
          <p:spPr>
            <a:xfrm>
              <a:off x="5898142" y="3108195"/>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4</a:t>
              </a:r>
            </a:p>
          </p:txBody>
        </p:sp>
        <p:sp>
          <p:nvSpPr>
            <p:cNvPr id="375" name="TextBox 169"/>
            <p:cNvSpPr txBox="1"/>
            <p:nvPr/>
          </p:nvSpPr>
          <p:spPr>
            <a:xfrm>
              <a:off x="6085540" y="3879819"/>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76" name="TextBox 171"/>
            <p:cNvSpPr txBox="1"/>
            <p:nvPr/>
          </p:nvSpPr>
          <p:spPr>
            <a:xfrm>
              <a:off x="6538177" y="3123104"/>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77" name="TextBox 172"/>
            <p:cNvSpPr txBox="1"/>
            <p:nvPr/>
          </p:nvSpPr>
          <p:spPr>
            <a:xfrm>
              <a:off x="7017256" y="3779335"/>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78" name="TextBox 173"/>
            <p:cNvSpPr txBox="1"/>
            <p:nvPr/>
          </p:nvSpPr>
          <p:spPr>
            <a:xfrm>
              <a:off x="7257099" y="3369879"/>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5</a:t>
              </a:r>
            </a:p>
          </p:txBody>
        </p:sp>
        <p:sp>
          <p:nvSpPr>
            <p:cNvPr id="379" name="TextBox 174"/>
            <p:cNvSpPr txBox="1"/>
            <p:nvPr/>
          </p:nvSpPr>
          <p:spPr>
            <a:xfrm>
              <a:off x="7698612" y="3711000"/>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80" name="TextBox 175"/>
            <p:cNvSpPr txBox="1"/>
            <p:nvPr/>
          </p:nvSpPr>
          <p:spPr>
            <a:xfrm>
              <a:off x="7892583" y="3334443"/>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81" name="TextBox 176"/>
            <p:cNvSpPr txBox="1"/>
            <p:nvPr/>
          </p:nvSpPr>
          <p:spPr>
            <a:xfrm>
              <a:off x="8371269" y="3596678"/>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82" name="TextBox 177"/>
            <p:cNvSpPr txBox="1"/>
            <p:nvPr/>
          </p:nvSpPr>
          <p:spPr>
            <a:xfrm>
              <a:off x="8562744" y="3444408"/>
              <a:ext cx="184731" cy="207749"/>
            </a:xfrm>
            <a:prstGeom prst="rect">
              <a:avLst/>
            </a:prstGeom>
            <a:noFill/>
          </p:spPr>
          <p:txBody>
            <a:bodyPr wrap="none" rtlCol="0">
              <a:spAutoFit/>
            </a:bodyPr>
            <a:lstStyle/>
            <a:p>
              <a:endParaRPr lang="en-US" sz="750">
                <a:solidFill>
                  <a:prstClr val="black"/>
                </a:solidFill>
                <a:latin typeface="Arial" panose="020B0604020202020204" pitchFamily="34" charset="0"/>
                <a:cs typeface="Arial" panose="020B0604020202020204" pitchFamily="34" charset="0"/>
              </a:endParaRPr>
            </a:p>
          </p:txBody>
        </p:sp>
        <p:sp>
          <p:nvSpPr>
            <p:cNvPr id="383" name="Rectangle 382"/>
            <p:cNvSpPr/>
            <p:nvPr/>
          </p:nvSpPr>
          <p:spPr>
            <a:xfrm>
              <a:off x="7263830" y="1715998"/>
              <a:ext cx="132202" cy="12394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prstClr val="black"/>
                </a:solidFill>
              </a:endParaRPr>
            </a:p>
          </p:txBody>
        </p:sp>
        <p:sp>
          <p:nvSpPr>
            <p:cNvPr id="384" name="TextBox 179"/>
            <p:cNvSpPr txBox="1"/>
            <p:nvPr/>
          </p:nvSpPr>
          <p:spPr>
            <a:xfrm>
              <a:off x="7383536" y="1651010"/>
              <a:ext cx="1251818" cy="276999"/>
            </a:xfrm>
            <a:prstGeom prst="rect">
              <a:avLst/>
            </a:prstGeom>
            <a:noFill/>
          </p:spPr>
          <p:txBody>
            <a:bodyPr wrap="none" rtlCol="0">
              <a:spAutoFit/>
            </a:bodyPr>
            <a:lstStyle/>
            <a:p>
              <a:r>
                <a:rPr lang="en-US" sz="1200">
                  <a:solidFill>
                    <a:srgbClr val="595959"/>
                  </a:solidFill>
                  <a:latin typeface="Arial" panose="020B0604020202020204" pitchFamily="34" charset="0"/>
                  <a:cs typeface="Arial" panose="020B0604020202020204" pitchFamily="34" charset="0"/>
                </a:rPr>
                <a:t>T-DM1 grade 1 </a:t>
              </a:r>
            </a:p>
          </p:txBody>
        </p:sp>
        <p:sp>
          <p:nvSpPr>
            <p:cNvPr id="385" name="TextBox 122"/>
            <p:cNvSpPr txBox="1"/>
            <p:nvPr/>
          </p:nvSpPr>
          <p:spPr>
            <a:xfrm>
              <a:off x="1629724" y="3514526"/>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3</a:t>
              </a:r>
            </a:p>
          </p:txBody>
        </p:sp>
        <p:sp>
          <p:nvSpPr>
            <p:cNvPr id="386" name="TextBox 185"/>
            <p:cNvSpPr txBox="1"/>
            <p:nvPr/>
          </p:nvSpPr>
          <p:spPr>
            <a:xfrm>
              <a:off x="6578863" y="3109144"/>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a:t>
              </a:r>
            </a:p>
          </p:txBody>
        </p:sp>
        <p:sp>
          <p:nvSpPr>
            <p:cNvPr id="387" name="TextBox 190"/>
            <p:cNvSpPr txBox="1"/>
            <p:nvPr/>
          </p:nvSpPr>
          <p:spPr>
            <a:xfrm>
              <a:off x="7926350" y="3328668"/>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3</a:t>
              </a:r>
            </a:p>
          </p:txBody>
        </p:sp>
        <p:sp>
          <p:nvSpPr>
            <p:cNvPr id="388" name="TextBox 191"/>
            <p:cNvSpPr txBox="1"/>
            <p:nvPr/>
          </p:nvSpPr>
          <p:spPr>
            <a:xfrm>
              <a:off x="8408885" y="3599137"/>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2</a:t>
              </a:r>
            </a:p>
          </p:txBody>
        </p:sp>
        <p:sp>
          <p:nvSpPr>
            <p:cNvPr id="389" name="TextBox 192"/>
            <p:cNvSpPr txBox="1"/>
            <p:nvPr/>
          </p:nvSpPr>
          <p:spPr>
            <a:xfrm>
              <a:off x="8612995" y="3429539"/>
              <a:ext cx="237566" cy="207749"/>
            </a:xfrm>
            <a:prstGeom prst="rect">
              <a:avLst/>
            </a:prstGeom>
            <a:noFill/>
          </p:spPr>
          <p:txBody>
            <a:bodyPr wrap="none" rtlCol="0">
              <a:spAutoFit/>
            </a:bodyPr>
            <a:lstStyle/>
            <a:p>
              <a:r>
                <a:rPr lang="en-US" sz="750">
                  <a:solidFill>
                    <a:prstClr val="black"/>
                  </a:solidFill>
                  <a:latin typeface="Arial" panose="020B0604020202020204" pitchFamily="34" charset="0"/>
                  <a:cs typeface="Arial" panose="020B0604020202020204" pitchFamily="34" charset="0"/>
                </a:rPr>
                <a:t>4</a:t>
              </a:r>
            </a:p>
          </p:txBody>
        </p:sp>
      </p:grpSp>
      <p:sp>
        <p:nvSpPr>
          <p:cNvPr id="390" name="Rectangle 389"/>
          <p:cNvSpPr/>
          <p:nvPr/>
        </p:nvSpPr>
        <p:spPr>
          <a:xfrm>
            <a:off x="171351" y="1238316"/>
            <a:ext cx="8789576" cy="346336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41229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68064" y="696511"/>
            <a:ext cx="4647776" cy="400110"/>
          </a:xfrm>
        </p:spPr>
        <p:txBody>
          <a:bodyPr/>
          <a:lstStyle/>
          <a:p>
            <a:r>
              <a:rPr lang="fr-FR"/>
              <a:t>KATHERINE Conclusions</a:t>
            </a:r>
            <a:br>
              <a:rPr lang="fr-FR"/>
            </a:br>
            <a:endParaRPr lang="fr-FR"/>
          </a:p>
        </p:txBody>
      </p:sp>
      <p:sp>
        <p:nvSpPr>
          <p:cNvPr id="3" name="Espace réservé du contenu 2"/>
          <p:cNvSpPr>
            <a:spLocks noGrp="1"/>
          </p:cNvSpPr>
          <p:nvPr>
            <p:ph sz="quarter" idx="11"/>
          </p:nvPr>
        </p:nvSpPr>
        <p:spPr>
          <a:xfrm>
            <a:off x="952501" y="1455738"/>
            <a:ext cx="7155180" cy="3125787"/>
          </a:xfrm>
        </p:spPr>
        <p:txBody>
          <a:bodyPr/>
          <a:lstStyle/>
          <a:p>
            <a:r>
              <a:rPr lang="fr-FR"/>
              <a:t>Le traitement adjuvant par  T-DM1 en cas d’absence de pCR </a:t>
            </a:r>
            <a:br>
              <a:rPr lang="fr-FR"/>
            </a:br>
            <a:r>
              <a:rPr lang="fr-FR"/>
              <a:t>est un nouveau standard de prise en charge des cancers du sein HER2 positifs  </a:t>
            </a:r>
          </a:p>
          <a:p>
            <a:pPr>
              <a:spcBef>
                <a:spcPts val="1200"/>
              </a:spcBef>
            </a:pPr>
            <a:r>
              <a:rPr lang="fr-FR"/>
              <a:t>Le bénéfice en IDFS est identique quelque soit le sous-groupe</a:t>
            </a:r>
          </a:p>
          <a:p>
            <a:pPr>
              <a:spcBef>
                <a:spcPts val="1200"/>
              </a:spcBef>
            </a:pPr>
            <a:r>
              <a:rPr lang="fr-FR"/>
              <a:t>Il n’y a pas de toxicités particulières</a:t>
            </a:r>
          </a:p>
          <a:p>
            <a:pPr>
              <a:spcBef>
                <a:spcPts val="1200"/>
              </a:spcBef>
            </a:pPr>
            <a:r>
              <a:rPr lang="fr-FR"/>
              <a:t>L’analyse en OS nécessite un recul plus important</a:t>
            </a:r>
          </a:p>
          <a:p>
            <a:pPr>
              <a:spcBef>
                <a:spcPts val="1200"/>
              </a:spcBef>
            </a:pPr>
            <a:r>
              <a:rPr lang="fr-FR"/>
              <a:t>Follow-up will be necessary to evaluate the effect of T-DM1 on OS </a:t>
            </a:r>
          </a:p>
        </p:txBody>
      </p:sp>
      <p:sp>
        <p:nvSpPr>
          <p:cNvPr id="7" name="Footer Placeholder 4"/>
          <p:cNvSpPr>
            <a:spLocks noGrp="1"/>
          </p:cNvSpPr>
          <p:nvPr>
            <p:ph type="ftr" sz="quarter" idx="4294967295"/>
          </p:nvPr>
        </p:nvSpPr>
        <p:spPr>
          <a:xfrm>
            <a:off x="-2020888" y="6300788"/>
            <a:ext cx="11164888" cy="203200"/>
          </a:xfrm>
          <a:prstGeom prst="rect">
            <a:avLst/>
          </a:prstGeom>
        </p:spPr>
        <p:txBody>
          <a:bodyPr vert="horz" lIns="91440" tIns="45720" rIns="91440" bIns="45720"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solidFill>
                  <a:srgbClr val="CC3300"/>
                </a:solidFill>
              </a:rPr>
              <a:t>This presentation is the intellectual property of Charles E. Geyer Jr. Contact him at cegeyer@vcu.edu for permission to reprint and/or distribute.</a:t>
            </a:r>
          </a:p>
        </p:txBody>
      </p:sp>
      <p:sp>
        <p:nvSpPr>
          <p:cNvPr id="6" name="Espace réservé du numéro de diapositive 5"/>
          <p:cNvSpPr>
            <a:spLocks noGrp="1"/>
          </p:cNvSpPr>
          <p:nvPr>
            <p:ph type="sldNum" sz="quarter" idx="10"/>
          </p:nvPr>
        </p:nvSpPr>
        <p:spPr/>
        <p:txBody>
          <a:bodyPr/>
          <a:lstStyle/>
          <a:p>
            <a:fld id="{76861F4E-8E8E-E94F-821D-72AEE8E804B0}" type="slidenum">
              <a:rPr lang="fr-FR" smtClean="0"/>
              <a:pPr/>
              <a:t>46</a:t>
            </a:fld>
            <a:endParaRPr lang="fr-FR"/>
          </a:p>
        </p:txBody>
      </p:sp>
      <p:sp>
        <p:nvSpPr>
          <p:cNvPr id="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C.E. Geyer, Jr  et al., SABCS 2018, GS1-10 &amp; G. von </a:t>
            </a:r>
            <a:r>
              <a:rPr lang="en-US" sz="800" i="1" err="1">
                <a:solidFill>
                  <a:prstClr val="black">
                    <a:lumMod val="65000"/>
                    <a:lumOff val="35000"/>
                  </a:prstClr>
                </a:solidFill>
                <a:latin typeface="Arial"/>
                <a:ea typeface="+mn-ea"/>
                <a:cs typeface="Arial"/>
              </a:rPr>
              <a:t>Minckwitz</a:t>
            </a:r>
            <a:r>
              <a:rPr lang="en-US" sz="800" i="1">
                <a:solidFill>
                  <a:prstClr val="black">
                    <a:lumMod val="65000"/>
                    <a:lumOff val="35000"/>
                  </a:prstClr>
                </a:solidFill>
                <a:latin typeface="Arial"/>
                <a:ea typeface="+mn-ea"/>
                <a:cs typeface="Arial"/>
              </a:rPr>
              <a:t> et al. NEJM 2018, DOI: 10.1056/NEJMoa1814017</a:t>
            </a:r>
          </a:p>
        </p:txBody>
      </p:sp>
    </p:spTree>
    <p:extLst>
      <p:ext uri="{BB962C8B-B14F-4D97-AF65-F5344CB8AC3E}">
        <p14:creationId xmlns:p14="http://schemas.microsoft.com/office/powerpoint/2010/main" val="3273434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495945" y="1814305"/>
            <a:ext cx="8152109" cy="230832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just"/>
            <a:r>
              <a:rPr lang="fr-FR" b="1" dirty="0">
                <a:solidFill>
                  <a:srgbClr val="DE3311"/>
                </a:solidFill>
                <a:latin typeface="Arial" panose="020B0604020202020204" pitchFamily="34" charset="0"/>
                <a:cs typeface="Arial" panose="020B0604020202020204" pitchFamily="34" charset="0"/>
              </a:rPr>
              <a:t>Utilité clinique du nombre de cellules tumorales circulantes (CTC) pour choisir entre l'hormonothérapie de première ligne et la chimiothérapie dans le cancer du sein métastatique ER + HER2: résultats de l'essai de phase III STC CTC</a:t>
            </a:r>
          </a:p>
          <a:p>
            <a:r>
              <a:rPr lang="en-US" b="1" dirty="0">
                <a:solidFill>
                  <a:srgbClr val="DE3411"/>
                </a:solidFill>
                <a:latin typeface="Arial" charset="0"/>
              </a:rPr>
              <a:t>(NCT01710605)</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err="1">
                <a:solidFill>
                  <a:srgbClr val="595959"/>
                </a:solidFill>
                <a:latin typeface="Arial" charset="0"/>
              </a:rPr>
              <a:t>Bidard</a:t>
            </a:r>
            <a:r>
              <a:rPr lang="es-ES_tradnl" sz="1600" b="1" i="1">
                <a:solidFill>
                  <a:srgbClr val="595959"/>
                </a:solidFill>
                <a:latin typeface="Arial" charset="0"/>
              </a:rPr>
              <a:t> FC. Et al.</a:t>
            </a:r>
          </a:p>
          <a:p>
            <a:r>
              <a:rPr lang="en-US" sz="1600" i="1">
                <a:solidFill>
                  <a:srgbClr val="595959"/>
                </a:solidFill>
                <a:latin typeface="Arial" charset="0"/>
                <a:cs typeface="Arial" charset="0"/>
              </a:rPr>
              <a:t>Paris</a:t>
            </a:r>
          </a:p>
        </p:txBody>
      </p:sp>
      <p:cxnSp>
        <p:nvCxnSpPr>
          <p:cNvPr id="4" name="Connecteur droit 3"/>
          <p:cNvCxnSpPr>
            <a:cxnSpLocks/>
          </p:cNvCxnSpPr>
          <p:nvPr/>
        </p:nvCxnSpPr>
        <p:spPr>
          <a:xfrm>
            <a:off x="2590800" y="4326903"/>
            <a:ext cx="5412557"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47</a:t>
            </a:fld>
            <a:endParaRPr lang="fr-FR"/>
          </a:p>
        </p:txBody>
      </p:sp>
    </p:spTree>
    <p:extLst>
      <p:ext uri="{BB962C8B-B14F-4D97-AF65-F5344CB8AC3E}">
        <p14:creationId xmlns:p14="http://schemas.microsoft.com/office/powerpoint/2010/main" val="150429114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EEB1321-1964-C74C-BF84-5F303A05D860}"/>
              </a:ext>
            </a:extLst>
          </p:cNvPr>
          <p:cNvSpPr>
            <a:spLocks noGrp="1"/>
          </p:cNvSpPr>
          <p:nvPr>
            <p:ph type="title"/>
          </p:nvPr>
        </p:nvSpPr>
        <p:spPr/>
        <p:txBody>
          <a:bodyPr/>
          <a:lstStyle/>
          <a:p>
            <a:r>
              <a:rPr lang="fr-FR" dirty="0"/>
              <a:t>STIC CTC : Design</a:t>
            </a:r>
          </a:p>
        </p:txBody>
      </p:sp>
      <p:sp>
        <p:nvSpPr>
          <p:cNvPr id="3" name="Espace réservé du numéro de diapositive 2">
            <a:extLst>
              <a:ext uri="{FF2B5EF4-FFF2-40B4-BE49-F238E27FC236}">
                <a16:creationId xmlns:a16="http://schemas.microsoft.com/office/drawing/2014/main" id="{87C6123D-DE1C-BB47-8E17-8838B7750D3E}"/>
              </a:ext>
            </a:extLst>
          </p:cNvPr>
          <p:cNvSpPr>
            <a:spLocks noGrp="1"/>
          </p:cNvSpPr>
          <p:nvPr>
            <p:ph type="sldNum" sz="quarter" idx="10"/>
          </p:nvPr>
        </p:nvSpPr>
        <p:spPr/>
        <p:txBody>
          <a:bodyPr/>
          <a:lstStyle/>
          <a:p>
            <a:fld id="{76861F4E-8E8E-E94F-821D-72AEE8E804B0}" type="slidenum">
              <a:rPr lang="fr-FR" smtClean="0"/>
              <a:pPr/>
              <a:t>48</a:t>
            </a:fld>
            <a:endParaRPr lang="fr-FR"/>
          </a:p>
        </p:txBody>
      </p:sp>
      <p:sp>
        <p:nvSpPr>
          <p:cNvPr id="5" name="TextBox 7">
            <a:extLst>
              <a:ext uri="{FF2B5EF4-FFF2-40B4-BE49-F238E27FC236}">
                <a16:creationId xmlns:a16="http://schemas.microsoft.com/office/drawing/2014/main" id="{C48EB976-3C66-2B46-BE87-2A24C1C40AFF}"/>
              </a:ext>
            </a:extLst>
          </p:cNvPr>
          <p:cNvSpPr txBox="1"/>
          <p:nvPr/>
        </p:nvSpPr>
        <p:spPr>
          <a:xfrm>
            <a:off x="635696" y="4225033"/>
            <a:ext cx="8125127" cy="584775"/>
          </a:xfrm>
          <a:prstGeom prst="rect">
            <a:avLst/>
          </a:prstGeom>
          <a:noFill/>
        </p:spPr>
        <p:txBody>
          <a:bodyPr wrap="square" rtlCol="0">
            <a:spAutoFit/>
          </a:bodyPr>
          <a:lstStyle/>
          <a:p>
            <a:pPr>
              <a:spcBef>
                <a:spcPts val="600"/>
              </a:spcBef>
            </a:pPr>
            <a:r>
              <a:rPr lang="en-US" sz="1600" b="1" dirty="0">
                <a:solidFill>
                  <a:srgbClr val="1F497D"/>
                </a:solidFill>
                <a:latin typeface="Arial" panose="020B0604020202020204" pitchFamily="34" charset="0"/>
                <a:cs typeface="Arial" panose="020B0604020202020204" pitchFamily="34" charset="0"/>
              </a:rPr>
              <a:t>Objectif: comparer </a:t>
            </a:r>
            <a:r>
              <a:rPr lang="en-US" sz="1600" b="1" dirty="0" err="1">
                <a:solidFill>
                  <a:srgbClr val="1F497D"/>
                </a:solidFill>
                <a:latin typeface="Arial" panose="020B0604020202020204" pitchFamily="34" charset="0"/>
                <a:cs typeface="Arial" panose="020B0604020202020204" pitchFamily="34" charset="0"/>
              </a:rPr>
              <a:t>l’impact</a:t>
            </a:r>
            <a:r>
              <a:rPr lang="en-US" sz="1600" b="1" dirty="0">
                <a:solidFill>
                  <a:srgbClr val="1F497D"/>
                </a:solidFill>
                <a:latin typeface="Arial" panose="020B0604020202020204" pitchFamily="34" charset="0"/>
                <a:cs typeface="Arial" panose="020B0604020202020204" pitchFamily="34" charset="0"/>
              </a:rPr>
              <a:t> du </a:t>
            </a:r>
            <a:r>
              <a:rPr lang="en-US" sz="1600" b="1" dirty="0" err="1">
                <a:solidFill>
                  <a:srgbClr val="1F497D"/>
                </a:solidFill>
                <a:latin typeface="Arial" panose="020B0604020202020204" pitchFamily="34" charset="0"/>
                <a:cs typeface="Arial" panose="020B0604020202020204" pitchFamily="34" charset="0"/>
              </a:rPr>
              <a:t>coix</a:t>
            </a:r>
            <a:r>
              <a:rPr lang="en-US" sz="1600" b="1" dirty="0">
                <a:solidFill>
                  <a:srgbClr val="1F497D"/>
                </a:solidFill>
                <a:latin typeface="Arial" panose="020B0604020202020204" pitchFamily="34" charset="0"/>
                <a:cs typeface="Arial" panose="020B0604020202020204" pitchFamily="34" charset="0"/>
              </a:rPr>
              <a:t> du </a:t>
            </a:r>
            <a:r>
              <a:rPr lang="en-US" sz="1600" b="1" dirty="0" err="1">
                <a:solidFill>
                  <a:srgbClr val="1F497D"/>
                </a:solidFill>
                <a:latin typeface="Arial" panose="020B0604020202020204" pitchFamily="34" charset="0"/>
                <a:cs typeface="Arial" panose="020B0604020202020204" pitchFamily="34" charset="0"/>
              </a:rPr>
              <a:t>traitement</a:t>
            </a:r>
            <a:r>
              <a:rPr lang="en-US" sz="1600" b="1" dirty="0">
                <a:solidFill>
                  <a:srgbClr val="1F497D"/>
                </a:solidFill>
                <a:latin typeface="Arial" panose="020B0604020202020204" pitchFamily="34" charset="0"/>
                <a:cs typeface="Arial" panose="020B0604020202020204" pitchFamily="34" charset="0"/>
              </a:rPr>
              <a:t> de première </a:t>
            </a:r>
            <a:r>
              <a:rPr lang="en-US" sz="1600" b="1" dirty="0" err="1">
                <a:solidFill>
                  <a:srgbClr val="1F497D"/>
                </a:solidFill>
                <a:latin typeface="Arial" panose="020B0604020202020204" pitchFamily="34" charset="0"/>
                <a:cs typeface="Arial" panose="020B0604020202020204" pitchFamily="34" charset="0"/>
              </a:rPr>
              <a:t>ligne</a:t>
            </a:r>
            <a:r>
              <a:rPr lang="en-US" sz="1600" b="1" dirty="0">
                <a:solidFill>
                  <a:srgbClr val="1F497D"/>
                </a:solidFill>
                <a:latin typeface="Arial" panose="020B0604020202020204" pitchFamily="34" charset="0"/>
                <a:cs typeface="Arial" panose="020B0604020202020204" pitchFamily="34" charset="0"/>
              </a:rPr>
              <a:t> par CTC-driven vs clinician’s choice for 1</a:t>
            </a:r>
            <a:r>
              <a:rPr lang="en-US" sz="1600" b="1" baseline="30000" dirty="0">
                <a:solidFill>
                  <a:srgbClr val="1F497D"/>
                </a:solidFill>
                <a:latin typeface="Arial" panose="020B0604020202020204" pitchFamily="34" charset="0"/>
                <a:cs typeface="Arial" panose="020B0604020202020204" pitchFamily="34" charset="0"/>
              </a:rPr>
              <a:t>st</a:t>
            </a:r>
            <a:r>
              <a:rPr lang="en-US" sz="1600" b="1" dirty="0">
                <a:solidFill>
                  <a:srgbClr val="1F497D"/>
                </a:solidFill>
                <a:latin typeface="Arial" panose="020B0604020202020204" pitchFamily="34" charset="0"/>
                <a:cs typeface="Arial" panose="020B0604020202020204" pitchFamily="34" charset="0"/>
              </a:rPr>
              <a:t> line therapy in HR+ MBC</a:t>
            </a:r>
          </a:p>
        </p:txBody>
      </p:sp>
      <p:cxnSp>
        <p:nvCxnSpPr>
          <p:cNvPr id="6" name="Connecteur droit 5">
            <a:extLst>
              <a:ext uri="{FF2B5EF4-FFF2-40B4-BE49-F238E27FC236}">
                <a16:creationId xmlns:a16="http://schemas.microsoft.com/office/drawing/2014/main" id="{36F29A0E-CA17-8043-9745-1D43A278E8E9}"/>
              </a:ext>
            </a:extLst>
          </p:cNvPr>
          <p:cNvCxnSpPr>
            <a:cxnSpLocks/>
          </p:cNvCxnSpPr>
          <p:nvPr/>
        </p:nvCxnSpPr>
        <p:spPr>
          <a:xfrm>
            <a:off x="635696" y="4209840"/>
            <a:ext cx="0" cy="359138"/>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8" name="Text Box 4">
            <a:extLst>
              <a:ext uri="{FF2B5EF4-FFF2-40B4-BE49-F238E27FC236}">
                <a16:creationId xmlns:a16="http://schemas.microsoft.com/office/drawing/2014/main" id="{794218C5-EDAC-DE4F-9923-1B1FF23DF892}"/>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sp>
        <p:nvSpPr>
          <p:cNvPr id="9" name="Parenthèse ouvrante 8">
            <a:extLst>
              <a:ext uri="{FF2B5EF4-FFF2-40B4-BE49-F238E27FC236}">
                <a16:creationId xmlns:a16="http://schemas.microsoft.com/office/drawing/2014/main" id="{689B4484-1CB8-2E4E-A05B-94D422A60144}"/>
              </a:ext>
            </a:extLst>
          </p:cNvPr>
          <p:cNvSpPr/>
          <p:nvPr/>
        </p:nvSpPr>
        <p:spPr>
          <a:xfrm>
            <a:off x="3880311" y="1506042"/>
            <a:ext cx="1521172" cy="1911121"/>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11" name="Espace réservé du contenu 2">
            <a:extLst>
              <a:ext uri="{FF2B5EF4-FFF2-40B4-BE49-F238E27FC236}">
                <a16:creationId xmlns:a16="http://schemas.microsoft.com/office/drawing/2014/main" id="{1EB97861-695F-BB45-A283-C102ABFFDCB9}"/>
              </a:ext>
            </a:extLst>
          </p:cNvPr>
          <p:cNvSpPr txBox="1">
            <a:spLocks/>
          </p:cNvSpPr>
          <p:nvPr/>
        </p:nvSpPr>
        <p:spPr>
          <a:xfrm>
            <a:off x="3859262" y="2418342"/>
            <a:ext cx="1371433" cy="507831"/>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900" dirty="0" err="1">
                <a:solidFill>
                  <a:srgbClr val="595959"/>
                </a:solidFill>
              </a:rPr>
              <a:t>Stratifiés</a:t>
            </a:r>
            <a:r>
              <a:rPr lang="en-US" sz="900" dirty="0">
                <a:solidFill>
                  <a:srgbClr val="595959"/>
                </a:solidFill>
              </a:rPr>
              <a:t> sur PS / </a:t>
            </a:r>
            <a:r>
              <a:rPr lang="en-US" sz="900" dirty="0" err="1">
                <a:solidFill>
                  <a:srgbClr val="595959"/>
                </a:solidFill>
              </a:rPr>
              <a:t>centres</a:t>
            </a:r>
            <a:r>
              <a:rPr lang="en-US" sz="900" dirty="0">
                <a:solidFill>
                  <a:srgbClr val="595959"/>
                </a:solidFill>
              </a:rPr>
              <a:t> / </a:t>
            </a:r>
            <a:r>
              <a:rPr lang="en-US" sz="900" dirty="0" err="1">
                <a:solidFill>
                  <a:srgbClr val="595959"/>
                </a:solidFill>
              </a:rPr>
              <a:t>Intervalle</a:t>
            </a:r>
            <a:r>
              <a:rPr lang="en-US" sz="900" dirty="0">
                <a:solidFill>
                  <a:srgbClr val="595959"/>
                </a:solidFill>
              </a:rPr>
              <a:t> sans </a:t>
            </a:r>
            <a:r>
              <a:rPr lang="en-US" sz="900" dirty="0" err="1">
                <a:solidFill>
                  <a:srgbClr val="595959"/>
                </a:solidFill>
              </a:rPr>
              <a:t>maladie</a:t>
            </a:r>
            <a:endParaRPr lang="en-US" sz="900" dirty="0">
              <a:solidFill>
                <a:srgbClr val="595959"/>
              </a:solidFill>
            </a:endParaRPr>
          </a:p>
        </p:txBody>
      </p:sp>
      <p:sp>
        <p:nvSpPr>
          <p:cNvPr id="12" name="Rectangle 11">
            <a:extLst>
              <a:ext uri="{FF2B5EF4-FFF2-40B4-BE49-F238E27FC236}">
                <a16:creationId xmlns:a16="http://schemas.microsoft.com/office/drawing/2014/main" id="{6330236E-8EA5-1E43-85DF-9FCD4CA15F73}"/>
              </a:ext>
            </a:extLst>
          </p:cNvPr>
          <p:cNvSpPr/>
          <p:nvPr/>
        </p:nvSpPr>
        <p:spPr>
          <a:xfrm>
            <a:off x="3999289" y="2177852"/>
            <a:ext cx="349066"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spcBef>
                <a:spcPts val="450"/>
              </a:spcBef>
              <a:buSzPct val="100000"/>
            </a:pPr>
            <a:r>
              <a:rPr lang="en-US" altLang="zh-CN" sz="900" b="1">
                <a:solidFill>
                  <a:srgbClr val="1F497D"/>
                </a:solidFill>
                <a:latin typeface="Arial" panose="020B0604020202020204" pitchFamily="34" charset="0"/>
                <a:cs typeface="Arial" panose="020B0604020202020204" pitchFamily="34" charset="0"/>
              </a:rPr>
              <a:t>1:1</a:t>
            </a:r>
            <a:endParaRPr lang="en-US" altLang="zh-CN" sz="900">
              <a:solidFill>
                <a:srgbClr val="1F497D"/>
              </a:solidFill>
              <a:latin typeface="Arial" panose="020B0604020202020204" pitchFamily="34" charset="0"/>
              <a:cs typeface="Arial" panose="020B0604020202020204" pitchFamily="34" charset="0"/>
            </a:endParaRPr>
          </a:p>
        </p:txBody>
      </p:sp>
      <p:sp>
        <p:nvSpPr>
          <p:cNvPr id="10" name="Ellipse 9">
            <a:extLst>
              <a:ext uri="{FF2B5EF4-FFF2-40B4-BE49-F238E27FC236}">
                <a16:creationId xmlns:a16="http://schemas.microsoft.com/office/drawing/2014/main" id="{B81E0F01-4156-3C45-9EED-C6AC1D45BE52}"/>
              </a:ext>
            </a:extLst>
          </p:cNvPr>
          <p:cNvSpPr/>
          <p:nvPr/>
        </p:nvSpPr>
        <p:spPr>
          <a:xfrm>
            <a:off x="3720609" y="2119148"/>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13" name="Espace réservé du contenu 2">
            <a:extLst>
              <a:ext uri="{FF2B5EF4-FFF2-40B4-BE49-F238E27FC236}">
                <a16:creationId xmlns:a16="http://schemas.microsoft.com/office/drawing/2014/main" id="{D7F5C48D-A075-D04B-A20A-DB1EB18F0610}"/>
              </a:ext>
            </a:extLst>
          </p:cNvPr>
          <p:cNvSpPr txBox="1">
            <a:spLocks/>
          </p:cNvSpPr>
          <p:nvPr/>
        </p:nvSpPr>
        <p:spPr>
          <a:xfrm>
            <a:off x="786920" y="1634620"/>
            <a:ext cx="3212369" cy="169584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400" b="1" dirty="0" err="1">
                <a:solidFill>
                  <a:srgbClr val="CC3300"/>
                </a:solidFill>
              </a:rPr>
              <a:t>Principaux</a:t>
            </a:r>
            <a:r>
              <a:rPr lang="en-US" sz="1400" b="1" dirty="0">
                <a:solidFill>
                  <a:srgbClr val="CC3300"/>
                </a:solidFill>
              </a:rPr>
              <a:t> </a:t>
            </a:r>
            <a:r>
              <a:rPr lang="en-US" sz="1400" b="1" dirty="0" err="1">
                <a:solidFill>
                  <a:srgbClr val="CC3300"/>
                </a:solidFill>
              </a:rPr>
              <a:t>critères</a:t>
            </a:r>
            <a:r>
              <a:rPr lang="en-US" sz="1400" b="1" dirty="0">
                <a:solidFill>
                  <a:srgbClr val="CC3300"/>
                </a:solidFill>
              </a:rPr>
              <a:t> </a:t>
            </a:r>
            <a:r>
              <a:rPr lang="en-US" sz="1400" b="1" dirty="0" err="1">
                <a:solidFill>
                  <a:srgbClr val="CC3300"/>
                </a:solidFill>
              </a:rPr>
              <a:t>d’inclusion</a:t>
            </a:r>
            <a:endParaRPr lang="en-US" sz="1400" b="1" dirty="0">
              <a:solidFill>
                <a:srgbClr val="CC3300"/>
              </a:solidFill>
            </a:endParaRPr>
          </a:p>
          <a:p>
            <a:pPr marL="277812" lvl="1" indent="0">
              <a:buClr>
                <a:srgbClr val="31859B"/>
              </a:buClr>
              <a:buFont typeface="Wingdings" panose="05000000000000000000" pitchFamily="2" charset="2"/>
              <a:buNone/>
            </a:pPr>
            <a:r>
              <a:rPr lang="en-US" sz="1100" dirty="0">
                <a:solidFill>
                  <a:srgbClr val="595959"/>
                </a:solidFill>
              </a:rPr>
              <a:t>CSM: RH+ HER2- </a:t>
            </a:r>
          </a:p>
          <a:p>
            <a:pPr marL="277812" lvl="1" indent="0">
              <a:buClr>
                <a:srgbClr val="31859B"/>
              </a:buClr>
              <a:buFont typeface="Wingdings" panose="05000000000000000000" pitchFamily="2" charset="2"/>
              <a:buNone/>
            </a:pPr>
            <a:r>
              <a:rPr lang="en-US" sz="1100" dirty="0">
                <a:solidFill>
                  <a:srgbClr val="595959"/>
                </a:solidFill>
              </a:rPr>
              <a:t>Pas de </a:t>
            </a:r>
            <a:r>
              <a:rPr lang="en-US" sz="1100" dirty="0" err="1">
                <a:solidFill>
                  <a:srgbClr val="595959"/>
                </a:solidFill>
              </a:rPr>
              <a:t>traitement</a:t>
            </a:r>
            <a:r>
              <a:rPr lang="en-US" sz="1100" dirty="0">
                <a:solidFill>
                  <a:srgbClr val="595959"/>
                </a:solidFill>
              </a:rPr>
              <a:t> </a:t>
            </a:r>
            <a:r>
              <a:rPr lang="en-US" sz="1100" dirty="0" err="1">
                <a:solidFill>
                  <a:srgbClr val="595959"/>
                </a:solidFill>
              </a:rPr>
              <a:t>antérieur</a:t>
            </a:r>
            <a:r>
              <a:rPr lang="en-US" sz="1100" dirty="0">
                <a:solidFill>
                  <a:srgbClr val="595959"/>
                </a:solidFill>
              </a:rPr>
              <a:t> </a:t>
            </a:r>
            <a:r>
              <a:rPr lang="en-US" sz="1100" dirty="0" err="1">
                <a:solidFill>
                  <a:srgbClr val="595959"/>
                </a:solidFill>
              </a:rPr>
              <a:t>en</a:t>
            </a:r>
            <a:r>
              <a:rPr lang="en-US" sz="1100" dirty="0">
                <a:solidFill>
                  <a:srgbClr val="595959"/>
                </a:solidFill>
              </a:rPr>
              <a:t> situation métastatique</a:t>
            </a:r>
          </a:p>
          <a:p>
            <a:pPr marL="277812" lvl="1" indent="0">
              <a:buClr>
                <a:srgbClr val="31859B"/>
              </a:buClr>
              <a:buFont typeface="Wingdings" panose="05000000000000000000" pitchFamily="2" charset="2"/>
              <a:buNone/>
            </a:pPr>
            <a:r>
              <a:rPr lang="en-US" sz="1100" dirty="0">
                <a:solidFill>
                  <a:srgbClr val="595959"/>
                </a:solidFill>
              </a:rPr>
              <a:t>État </a:t>
            </a:r>
            <a:r>
              <a:rPr lang="en-US" sz="1100" dirty="0" err="1">
                <a:solidFill>
                  <a:srgbClr val="595959"/>
                </a:solidFill>
              </a:rPr>
              <a:t>permettant</a:t>
            </a:r>
            <a:r>
              <a:rPr lang="en-US" sz="1100" dirty="0">
                <a:solidFill>
                  <a:srgbClr val="595959"/>
                </a:solidFill>
              </a:rPr>
              <a:t> un </a:t>
            </a:r>
            <a:r>
              <a:rPr lang="en-US" sz="1100" dirty="0" err="1">
                <a:solidFill>
                  <a:srgbClr val="595959"/>
                </a:solidFill>
              </a:rPr>
              <a:t>traitement</a:t>
            </a:r>
            <a:r>
              <a:rPr lang="en-US" sz="1100" dirty="0">
                <a:solidFill>
                  <a:srgbClr val="595959"/>
                </a:solidFill>
              </a:rPr>
              <a:t> par CT </a:t>
            </a:r>
            <a:r>
              <a:rPr lang="en-US" sz="1100" dirty="0" err="1">
                <a:solidFill>
                  <a:srgbClr val="595959"/>
                </a:solidFill>
              </a:rPr>
              <a:t>ou</a:t>
            </a:r>
            <a:r>
              <a:rPr lang="en-US" sz="1100" dirty="0">
                <a:solidFill>
                  <a:srgbClr val="595959"/>
                </a:solidFill>
              </a:rPr>
              <a:t> HT</a:t>
            </a:r>
          </a:p>
          <a:p>
            <a:pPr marL="277812" lvl="1" indent="0">
              <a:buClr>
                <a:srgbClr val="31859B"/>
              </a:buClr>
              <a:buFont typeface="Wingdings" panose="05000000000000000000" pitchFamily="2" charset="2"/>
              <a:buNone/>
            </a:pPr>
            <a:r>
              <a:rPr lang="en-US" sz="1100" dirty="0">
                <a:solidFill>
                  <a:srgbClr val="595959"/>
                </a:solidFill>
              </a:rPr>
              <a:t>PS 0-3</a:t>
            </a:r>
          </a:p>
          <a:p>
            <a:pPr marL="277812" lvl="1" indent="0">
              <a:buClr>
                <a:srgbClr val="31859B"/>
              </a:buClr>
              <a:buFont typeface="Wingdings" panose="05000000000000000000" pitchFamily="2" charset="2"/>
              <a:buNone/>
            </a:pPr>
            <a:r>
              <a:rPr lang="en-US" sz="1100" dirty="0" err="1">
                <a:solidFill>
                  <a:srgbClr val="595959"/>
                </a:solidFill>
              </a:rPr>
              <a:t>Maladie</a:t>
            </a:r>
            <a:r>
              <a:rPr lang="en-US" sz="1100" dirty="0">
                <a:solidFill>
                  <a:srgbClr val="595959"/>
                </a:solidFill>
              </a:rPr>
              <a:t> </a:t>
            </a:r>
            <a:r>
              <a:rPr lang="en-US" sz="1100" dirty="0" err="1">
                <a:solidFill>
                  <a:srgbClr val="595959"/>
                </a:solidFill>
              </a:rPr>
              <a:t>évaluable</a:t>
            </a:r>
            <a:endParaRPr lang="en-US" sz="1100" dirty="0">
              <a:solidFill>
                <a:srgbClr val="595959"/>
              </a:solidFill>
            </a:endParaRPr>
          </a:p>
          <a:p>
            <a:pPr marL="277812" lvl="1" indent="0">
              <a:buClr>
                <a:srgbClr val="31859B"/>
              </a:buClr>
              <a:buFont typeface="Wingdings" panose="05000000000000000000" pitchFamily="2" charset="2"/>
              <a:buNone/>
            </a:pPr>
            <a:r>
              <a:rPr lang="en-US" sz="1100" dirty="0" err="1">
                <a:solidFill>
                  <a:srgbClr val="595959"/>
                </a:solidFill>
              </a:rPr>
              <a:t>Consentement</a:t>
            </a:r>
            <a:r>
              <a:rPr lang="en-US" sz="1100" dirty="0">
                <a:solidFill>
                  <a:srgbClr val="595959"/>
                </a:solidFill>
              </a:rPr>
              <a:t> </a:t>
            </a:r>
            <a:r>
              <a:rPr lang="en-US" sz="1100" dirty="0" err="1">
                <a:solidFill>
                  <a:srgbClr val="595959"/>
                </a:solidFill>
              </a:rPr>
              <a:t>signé</a:t>
            </a:r>
            <a:endParaRPr lang="en-US" sz="1100" dirty="0">
              <a:solidFill>
                <a:srgbClr val="595959"/>
              </a:solidFill>
            </a:endParaRPr>
          </a:p>
        </p:txBody>
      </p:sp>
      <p:sp>
        <p:nvSpPr>
          <p:cNvPr id="18" name="Rectangle 17">
            <a:extLst>
              <a:ext uri="{FF2B5EF4-FFF2-40B4-BE49-F238E27FC236}">
                <a16:creationId xmlns:a16="http://schemas.microsoft.com/office/drawing/2014/main" id="{B68AD588-ABD4-DE49-8F7A-1F4E896A9670}"/>
              </a:ext>
            </a:extLst>
          </p:cNvPr>
          <p:cNvSpPr/>
          <p:nvPr/>
        </p:nvSpPr>
        <p:spPr>
          <a:xfrm>
            <a:off x="5401483" y="1288619"/>
            <a:ext cx="2626360" cy="951836"/>
          </a:xfrm>
          <a:prstGeom prst="rect">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500"/>
              </a:lnSpc>
              <a:spcBef>
                <a:spcPts val="225"/>
              </a:spcBef>
            </a:pPr>
            <a:r>
              <a:rPr lang="en-US" altLang="zh-CN" sz="1100" b="1" dirty="0">
                <a:solidFill>
                  <a:prstClr val="black">
                    <a:lumMod val="65000"/>
                    <a:lumOff val="35000"/>
                  </a:prstClr>
                </a:solidFill>
                <a:latin typeface="Arial" panose="020B0604020202020204" pitchFamily="34" charset="0"/>
                <a:cs typeface="Arial" panose="020B0604020202020204" pitchFamily="34" charset="0"/>
              </a:rPr>
              <a:t>Choix des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cliniciens</a:t>
            </a:r>
            <a:endParaRPr lang="en-US" altLang="zh-CN" sz="1100" b="1" dirty="0">
              <a:solidFill>
                <a:prstClr val="black">
                  <a:lumMod val="65000"/>
                  <a:lumOff val="35000"/>
                </a:prstClr>
              </a:solidFill>
              <a:latin typeface="Arial" panose="020B0604020202020204" pitchFamily="34" charset="0"/>
              <a:cs typeface="Arial" panose="020B0604020202020204" pitchFamily="34" charset="0"/>
            </a:endParaRPr>
          </a:p>
          <a:p>
            <a:pPr>
              <a:lnSpc>
                <a:spcPts val="1500"/>
              </a:lnSpc>
              <a:spcBef>
                <a:spcPts val="225"/>
              </a:spcBef>
            </a:pP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Compte</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des CTC :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aveugle</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a:t>
            </a:r>
          </a:p>
          <a:p>
            <a:pPr lvl="1">
              <a:lnSpc>
                <a:spcPts val="1500"/>
              </a:lnSpc>
              <a:spcBef>
                <a:spcPts val="225"/>
              </a:spcBef>
            </a:pPr>
            <a:r>
              <a:rPr lang="en-US" altLang="zh-CN" sz="1100" b="1" dirty="0">
                <a:solidFill>
                  <a:srgbClr val="00B050"/>
                </a:solidFill>
                <a:latin typeface="Arial" panose="020B0604020202020204" pitchFamily="34" charset="0"/>
                <a:cs typeface="Arial" panose="020B0604020202020204" pitchFamily="34" charset="0"/>
              </a:rPr>
              <a:t>HT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Clin</a:t>
            </a:r>
            <a:r>
              <a:rPr lang="en-US" altLang="zh-CN" sz="1100" b="1" baseline="-25000" dirty="0" err="1">
                <a:solidFill>
                  <a:prstClr val="black">
                    <a:lumMod val="65000"/>
                    <a:lumOff val="35000"/>
                  </a:prstClr>
                </a:solidFill>
                <a:latin typeface="Arial" panose="020B0604020202020204" pitchFamily="34" charset="0"/>
                <a:cs typeface="Arial" panose="020B0604020202020204" pitchFamily="34" charset="0"/>
              </a:rPr>
              <a:t>bas</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a:t>
            </a:r>
          </a:p>
          <a:p>
            <a:pPr lvl="1">
              <a:lnSpc>
                <a:spcPts val="1500"/>
              </a:lnSpc>
              <a:spcBef>
                <a:spcPts val="225"/>
              </a:spcBef>
            </a:pPr>
            <a:r>
              <a:rPr lang="en-US" altLang="zh-CN" sz="1100" b="1" dirty="0">
                <a:solidFill>
                  <a:srgbClr val="960059"/>
                </a:solidFill>
                <a:latin typeface="Arial" panose="020B0604020202020204" pitchFamily="34" charset="0"/>
                <a:cs typeface="Arial" panose="020B0604020202020204" pitchFamily="34" charset="0"/>
              </a:rPr>
              <a:t>CT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Clin</a:t>
            </a:r>
            <a:r>
              <a:rPr lang="en-US" altLang="zh-CN" sz="1100" b="1" baseline="30000" dirty="0" err="1">
                <a:solidFill>
                  <a:prstClr val="black">
                    <a:lumMod val="65000"/>
                    <a:lumOff val="35000"/>
                  </a:prstClr>
                </a:solidFill>
                <a:latin typeface="Arial" panose="020B0604020202020204" pitchFamily="34" charset="0"/>
                <a:cs typeface="Arial" panose="020B0604020202020204" pitchFamily="34" charset="0"/>
              </a:rPr>
              <a:t>haut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a:t>
            </a:r>
          </a:p>
        </p:txBody>
      </p:sp>
      <p:sp>
        <p:nvSpPr>
          <p:cNvPr id="19" name="Rectangle 18">
            <a:extLst>
              <a:ext uri="{FF2B5EF4-FFF2-40B4-BE49-F238E27FC236}">
                <a16:creationId xmlns:a16="http://schemas.microsoft.com/office/drawing/2014/main" id="{5D0C1B60-3205-F548-913E-1B14B3670062}"/>
              </a:ext>
            </a:extLst>
          </p:cNvPr>
          <p:cNvSpPr/>
          <p:nvPr/>
        </p:nvSpPr>
        <p:spPr>
          <a:xfrm>
            <a:off x="5401483" y="2667002"/>
            <a:ext cx="2626360" cy="951836"/>
          </a:xfrm>
          <a:prstGeom prst="rect">
            <a:avLst/>
          </a:pr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500"/>
              </a:lnSpc>
              <a:spcBef>
                <a:spcPts val="225"/>
              </a:spcBef>
            </a:pP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Compte</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de CTC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CellSearch</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a:t>
            </a:r>
          </a:p>
          <a:p>
            <a:pPr>
              <a:lnSpc>
                <a:spcPts val="1500"/>
              </a:lnSpc>
              <a:spcBef>
                <a:spcPts val="225"/>
              </a:spcBef>
            </a:pP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Coix</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des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cliniciens</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non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retenu</a:t>
            </a:r>
            <a:endParaRPr lang="en-US" altLang="zh-CN" sz="1100" b="1" dirty="0">
              <a:solidFill>
                <a:prstClr val="black">
                  <a:lumMod val="65000"/>
                  <a:lumOff val="35000"/>
                </a:prstClr>
              </a:solidFill>
              <a:latin typeface="Arial" panose="020B0604020202020204" pitchFamily="34" charset="0"/>
              <a:cs typeface="Arial" panose="020B0604020202020204" pitchFamily="34" charset="0"/>
            </a:endParaRPr>
          </a:p>
          <a:p>
            <a:pPr>
              <a:lnSpc>
                <a:spcPts val="1500"/>
              </a:lnSpc>
              <a:spcBef>
                <a:spcPts val="225"/>
              </a:spcBef>
            </a:pPr>
            <a:r>
              <a:rPr lang="en-US" altLang="zh-CN" sz="1100" b="1" dirty="0">
                <a:solidFill>
                  <a:prstClr val="black">
                    <a:lumMod val="65000"/>
                    <a:lumOff val="35000"/>
                  </a:prstClr>
                </a:solidFill>
                <a:latin typeface="Arial" panose="020B0604020202020204" pitchFamily="34" charset="0"/>
                <a:cs typeface="Arial" panose="020B0604020202020204" pitchFamily="34" charset="0"/>
              </a:rPr>
              <a:t>&lt;5 CTC /7.5mL   </a:t>
            </a:r>
            <a:r>
              <a:rPr lang="en-US" altLang="zh-CN" sz="1100" b="1" dirty="0">
                <a:solidFill>
                  <a:srgbClr val="00B050"/>
                </a:solidFill>
                <a:latin typeface="Arial" panose="020B0604020202020204" pitchFamily="34" charset="0"/>
                <a:cs typeface="Arial" panose="020B0604020202020204" pitchFamily="34" charset="0"/>
              </a:rPr>
              <a:t>HT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CTC</a:t>
            </a:r>
            <a:r>
              <a:rPr lang="en-US" altLang="zh-CN" sz="1100" b="1" baseline="-25000" dirty="0" err="1">
                <a:solidFill>
                  <a:prstClr val="black">
                    <a:lumMod val="65000"/>
                    <a:lumOff val="35000"/>
                  </a:prstClr>
                </a:solidFill>
                <a:latin typeface="Arial" panose="020B0604020202020204" pitchFamily="34" charset="0"/>
                <a:cs typeface="Arial" panose="020B0604020202020204" pitchFamily="34" charset="0"/>
              </a:rPr>
              <a:t>bas</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a:t>
            </a:r>
          </a:p>
          <a:p>
            <a:pPr>
              <a:lnSpc>
                <a:spcPts val="1500"/>
              </a:lnSpc>
              <a:spcBef>
                <a:spcPts val="225"/>
              </a:spcBef>
            </a:pPr>
            <a:r>
              <a:rPr lang="en-US" altLang="zh-CN" sz="1100" b="1" dirty="0">
                <a:solidFill>
                  <a:prstClr val="black">
                    <a:lumMod val="65000"/>
                    <a:lumOff val="35000"/>
                  </a:prstClr>
                </a:solidFill>
                <a:latin typeface="Arial" panose="020B0604020202020204" pitchFamily="34" charset="0"/>
                <a:cs typeface="Arial" panose="020B0604020202020204" pitchFamily="34" charset="0"/>
              </a:rPr>
              <a:t>≥ 5 CTC /7.5mL  </a:t>
            </a:r>
            <a:r>
              <a:rPr lang="en-US" altLang="zh-CN" sz="1100" b="1" dirty="0">
                <a:solidFill>
                  <a:srgbClr val="960059"/>
                </a:solidFill>
                <a:latin typeface="Arial" panose="020B0604020202020204" pitchFamily="34" charset="0"/>
                <a:cs typeface="Arial" panose="020B0604020202020204" pitchFamily="34" charset="0"/>
              </a:rPr>
              <a:t>CT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 (</a:t>
            </a:r>
            <a:r>
              <a:rPr lang="en-US" altLang="zh-CN" sz="1100" b="1" dirty="0" err="1">
                <a:solidFill>
                  <a:prstClr val="black">
                    <a:lumMod val="65000"/>
                    <a:lumOff val="35000"/>
                  </a:prstClr>
                </a:solidFill>
                <a:latin typeface="Arial" panose="020B0604020202020204" pitchFamily="34" charset="0"/>
                <a:cs typeface="Arial" panose="020B0604020202020204" pitchFamily="34" charset="0"/>
              </a:rPr>
              <a:t>CTC</a:t>
            </a:r>
            <a:r>
              <a:rPr lang="en-US" altLang="zh-CN" sz="1100" b="1" baseline="30000" dirty="0" err="1">
                <a:solidFill>
                  <a:prstClr val="black">
                    <a:lumMod val="65000"/>
                    <a:lumOff val="35000"/>
                  </a:prstClr>
                </a:solidFill>
                <a:latin typeface="Arial" panose="020B0604020202020204" pitchFamily="34" charset="0"/>
                <a:cs typeface="Arial" panose="020B0604020202020204" pitchFamily="34" charset="0"/>
              </a:rPr>
              <a:t>haut</a:t>
            </a:r>
            <a:r>
              <a:rPr lang="en-US" altLang="zh-CN" sz="1100" b="1" dirty="0">
                <a:solidFill>
                  <a:prstClr val="black">
                    <a:lumMod val="65000"/>
                    <a:lumOff val="35000"/>
                  </a:prstClr>
                </a:solidFill>
                <a:latin typeface="Arial" panose="020B0604020202020204" pitchFamily="34" charset="0"/>
                <a:cs typeface="Arial" panose="020B0604020202020204" pitchFamily="34" charset="0"/>
              </a:rPr>
              <a:t>)</a:t>
            </a:r>
          </a:p>
        </p:txBody>
      </p:sp>
      <p:sp>
        <p:nvSpPr>
          <p:cNvPr id="20" name="Espace réservé du contenu 2">
            <a:extLst>
              <a:ext uri="{FF2B5EF4-FFF2-40B4-BE49-F238E27FC236}">
                <a16:creationId xmlns:a16="http://schemas.microsoft.com/office/drawing/2014/main" id="{F6DFDCE8-F281-A04B-8547-109B29311F10}"/>
              </a:ext>
            </a:extLst>
          </p:cNvPr>
          <p:cNvSpPr txBox="1">
            <a:spLocks/>
          </p:cNvSpPr>
          <p:nvPr/>
        </p:nvSpPr>
        <p:spPr>
          <a:xfrm>
            <a:off x="3834938" y="3679914"/>
            <a:ext cx="4147532" cy="363176"/>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800" i="1" dirty="0">
                <a:solidFill>
                  <a:srgbClr val="595959"/>
                </a:solidFill>
              </a:rPr>
              <a:t>Choix de HT </a:t>
            </a:r>
            <a:r>
              <a:rPr lang="en-US" sz="800" i="1" dirty="0" err="1">
                <a:solidFill>
                  <a:srgbClr val="595959"/>
                </a:solidFill>
              </a:rPr>
              <a:t>ou</a:t>
            </a:r>
            <a:r>
              <a:rPr lang="en-US" sz="800" i="1" dirty="0">
                <a:solidFill>
                  <a:srgbClr val="595959"/>
                </a:solidFill>
              </a:rPr>
              <a:t> CT au </a:t>
            </a:r>
            <a:r>
              <a:rPr lang="en-US" sz="800" i="1" dirty="0" err="1">
                <a:solidFill>
                  <a:srgbClr val="595959"/>
                </a:solidFill>
              </a:rPr>
              <a:t>choix</a:t>
            </a:r>
            <a:r>
              <a:rPr lang="en-US" sz="800" i="1" dirty="0">
                <a:solidFill>
                  <a:srgbClr val="595959"/>
                </a:solidFill>
              </a:rPr>
              <a:t> de </a:t>
            </a:r>
            <a:r>
              <a:rPr lang="en-US" sz="800" i="1" dirty="0" err="1">
                <a:solidFill>
                  <a:srgbClr val="595959"/>
                </a:solidFill>
              </a:rPr>
              <a:t>l’investigateur</a:t>
            </a:r>
            <a:endParaRPr lang="en-US" sz="800" i="1" dirty="0">
              <a:solidFill>
                <a:srgbClr val="595959"/>
              </a:solidFill>
            </a:endParaRPr>
          </a:p>
          <a:p>
            <a:pPr marL="0" indent="0">
              <a:buFont typeface="Wingdings" panose="05000000000000000000" pitchFamily="2" charset="2"/>
              <a:buNone/>
            </a:pPr>
            <a:r>
              <a:rPr lang="en-US" sz="800" i="1" dirty="0">
                <a:solidFill>
                  <a:srgbClr val="595959"/>
                </a:solidFill>
              </a:rPr>
              <a:t>!!! Une maintenance par HT </a:t>
            </a:r>
            <a:r>
              <a:rPr lang="en-US" sz="800" i="1" dirty="0" err="1">
                <a:solidFill>
                  <a:srgbClr val="595959"/>
                </a:solidFill>
              </a:rPr>
              <a:t>était</a:t>
            </a:r>
            <a:r>
              <a:rPr lang="en-US" sz="800" i="1" dirty="0">
                <a:solidFill>
                  <a:srgbClr val="595959"/>
                </a:solidFill>
              </a:rPr>
              <a:t> </a:t>
            </a:r>
            <a:r>
              <a:rPr lang="en-US" sz="800" i="1" dirty="0" err="1">
                <a:solidFill>
                  <a:srgbClr val="595959"/>
                </a:solidFill>
              </a:rPr>
              <a:t>autorisée</a:t>
            </a:r>
            <a:r>
              <a:rPr lang="en-US" sz="800" i="1" dirty="0">
                <a:solidFill>
                  <a:srgbClr val="595959"/>
                </a:solidFill>
              </a:rPr>
              <a:t> après CT</a:t>
            </a:r>
          </a:p>
        </p:txBody>
      </p:sp>
      <p:sp>
        <p:nvSpPr>
          <p:cNvPr id="15" name="Rectangle à coins arrondis 14"/>
          <p:cNvSpPr/>
          <p:nvPr/>
        </p:nvSpPr>
        <p:spPr>
          <a:xfrm>
            <a:off x="835993" y="1186086"/>
            <a:ext cx="7532944" cy="290925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320259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EEB1321-1964-C74C-BF84-5F303A05D860}"/>
              </a:ext>
            </a:extLst>
          </p:cNvPr>
          <p:cNvSpPr>
            <a:spLocks noGrp="1"/>
          </p:cNvSpPr>
          <p:nvPr>
            <p:ph type="title"/>
          </p:nvPr>
        </p:nvSpPr>
        <p:spPr>
          <a:xfrm>
            <a:off x="168064" y="748765"/>
            <a:ext cx="8975936" cy="400110"/>
          </a:xfrm>
        </p:spPr>
        <p:txBody>
          <a:bodyPr/>
          <a:lstStyle/>
          <a:p>
            <a:r>
              <a:rPr lang="fr-FR" dirty="0"/>
              <a:t>Design : objectifs et hypothèses statistiques</a:t>
            </a:r>
          </a:p>
        </p:txBody>
      </p:sp>
      <p:sp>
        <p:nvSpPr>
          <p:cNvPr id="3" name="Espace réservé du numéro de diapositive 2">
            <a:extLst>
              <a:ext uri="{FF2B5EF4-FFF2-40B4-BE49-F238E27FC236}">
                <a16:creationId xmlns:a16="http://schemas.microsoft.com/office/drawing/2014/main" id="{87C6123D-DE1C-BB47-8E17-8838B7750D3E}"/>
              </a:ext>
            </a:extLst>
          </p:cNvPr>
          <p:cNvSpPr>
            <a:spLocks noGrp="1"/>
          </p:cNvSpPr>
          <p:nvPr>
            <p:ph type="sldNum" sz="quarter" idx="10"/>
          </p:nvPr>
        </p:nvSpPr>
        <p:spPr/>
        <p:txBody>
          <a:bodyPr/>
          <a:lstStyle/>
          <a:p>
            <a:fld id="{76861F4E-8E8E-E94F-821D-72AEE8E804B0}" type="slidenum">
              <a:rPr lang="fr-FR" smtClean="0"/>
              <a:pPr/>
              <a:t>49</a:t>
            </a:fld>
            <a:endParaRPr lang="fr-FR"/>
          </a:p>
        </p:txBody>
      </p:sp>
      <p:sp>
        <p:nvSpPr>
          <p:cNvPr id="4" name="Espace réservé du contenu 3">
            <a:extLst>
              <a:ext uri="{FF2B5EF4-FFF2-40B4-BE49-F238E27FC236}">
                <a16:creationId xmlns:a16="http://schemas.microsoft.com/office/drawing/2014/main" id="{7B3676E1-4363-1743-9CBD-300B7A6159F5}"/>
              </a:ext>
            </a:extLst>
          </p:cNvPr>
          <p:cNvSpPr>
            <a:spLocks noGrp="1"/>
          </p:cNvSpPr>
          <p:nvPr>
            <p:ph sz="quarter" idx="11"/>
          </p:nvPr>
        </p:nvSpPr>
        <p:spPr>
          <a:xfrm>
            <a:off x="719036" y="1272858"/>
            <a:ext cx="7789863" cy="3125787"/>
          </a:xfrm>
        </p:spPr>
        <p:txBody>
          <a:bodyPr>
            <a:noAutofit/>
          </a:bodyPr>
          <a:lstStyle/>
          <a:p>
            <a:pPr>
              <a:spcBef>
                <a:spcPts val="0"/>
              </a:spcBef>
            </a:pPr>
            <a:r>
              <a:rPr lang="fr-FR" sz="1600" b="1" dirty="0"/>
              <a:t>Principal</a:t>
            </a:r>
            <a:r>
              <a:rPr lang="fr-FR" sz="1600" dirty="0"/>
              <a:t>: </a:t>
            </a:r>
          </a:p>
          <a:p>
            <a:pPr lvl="1">
              <a:lnSpc>
                <a:spcPts val="1800"/>
              </a:lnSpc>
              <a:spcBef>
                <a:spcPts val="0"/>
              </a:spcBef>
            </a:pPr>
            <a:r>
              <a:rPr lang="fr-FR" sz="1400" b="1" dirty="0"/>
              <a:t>SSP non-infériorité entre décision menée par </a:t>
            </a:r>
          </a:p>
          <a:p>
            <a:pPr lvl="1">
              <a:lnSpc>
                <a:spcPts val="1800"/>
              </a:lnSpc>
              <a:spcBef>
                <a:spcPts val="0"/>
              </a:spcBef>
            </a:pPr>
            <a:r>
              <a:rPr lang="fr-FR" sz="1400" dirty="0"/>
              <a:t>Marges de non-infériorité pré-définies:1.25</a:t>
            </a:r>
          </a:p>
          <a:p>
            <a:pPr lvl="1">
              <a:lnSpc>
                <a:spcPts val="1800"/>
              </a:lnSpc>
              <a:spcBef>
                <a:spcPts val="0"/>
              </a:spcBef>
            </a:pPr>
            <a:r>
              <a:rPr lang="el-GR" sz="1400" dirty="0"/>
              <a:t>α=0.05; β=0.2</a:t>
            </a:r>
          </a:p>
          <a:p>
            <a:pPr lvl="1">
              <a:lnSpc>
                <a:spcPts val="1800"/>
              </a:lnSpc>
              <a:spcBef>
                <a:spcPts val="0"/>
              </a:spcBef>
            </a:pPr>
            <a:r>
              <a:rPr lang="fr-FR" sz="1400" b="1" dirty="0" err="1"/>
              <a:t>Nbre</a:t>
            </a:r>
            <a:r>
              <a:rPr lang="fr-FR" sz="1400" b="1" dirty="0"/>
              <a:t> d’évènements nécessaires</a:t>
            </a:r>
            <a:r>
              <a:rPr lang="fr-FR" sz="1400" dirty="0"/>
              <a:t>: N= 498</a:t>
            </a:r>
          </a:p>
          <a:p>
            <a:pPr lvl="1">
              <a:lnSpc>
                <a:spcPts val="1800"/>
              </a:lnSpc>
              <a:spcBef>
                <a:spcPts val="0"/>
              </a:spcBef>
            </a:pPr>
            <a:r>
              <a:rPr lang="fr-FR" sz="1400" b="1" dirty="0" err="1"/>
              <a:t>Nbe</a:t>
            </a:r>
            <a:r>
              <a:rPr lang="fr-FR" sz="1400" b="1" dirty="0"/>
              <a:t> patientes devant être incluses</a:t>
            </a:r>
            <a:r>
              <a:rPr lang="fr-FR" sz="1400" dirty="0"/>
              <a:t>: N= 994, revu à N= 780</a:t>
            </a:r>
          </a:p>
          <a:p>
            <a:pPr>
              <a:spcBef>
                <a:spcPts val="0"/>
              </a:spcBef>
            </a:pPr>
            <a:endParaRPr lang="fr-FR" sz="1600" dirty="0"/>
          </a:p>
          <a:p>
            <a:pPr>
              <a:spcBef>
                <a:spcPts val="0"/>
              </a:spcBef>
            </a:pPr>
            <a:r>
              <a:rPr lang="fr-FR" sz="1600" b="1" dirty="0"/>
              <a:t>Secondaires</a:t>
            </a:r>
            <a:r>
              <a:rPr lang="fr-FR" sz="1600" dirty="0"/>
              <a:t>:</a:t>
            </a:r>
          </a:p>
          <a:p>
            <a:pPr lvl="1">
              <a:lnSpc>
                <a:spcPts val="1800"/>
              </a:lnSpc>
              <a:spcBef>
                <a:spcPts val="0"/>
              </a:spcBef>
            </a:pPr>
            <a:r>
              <a:rPr lang="fr-FR" sz="1400" b="1" dirty="0"/>
              <a:t>OS</a:t>
            </a:r>
          </a:p>
          <a:p>
            <a:pPr lvl="1">
              <a:lnSpc>
                <a:spcPts val="1800"/>
              </a:lnSpc>
              <a:spcBef>
                <a:spcPts val="0"/>
              </a:spcBef>
            </a:pPr>
            <a:r>
              <a:rPr lang="fr-FR" sz="1400" dirty="0"/>
              <a:t>Analyses en sous-groupe</a:t>
            </a:r>
          </a:p>
          <a:p>
            <a:pPr lvl="1">
              <a:lnSpc>
                <a:spcPts val="1800"/>
              </a:lnSpc>
              <a:spcBef>
                <a:spcPts val="0"/>
              </a:spcBef>
            </a:pPr>
            <a:r>
              <a:rPr lang="fr-FR" sz="1400" dirty="0"/>
              <a:t>Etudes médico-économique</a:t>
            </a:r>
          </a:p>
          <a:p>
            <a:pPr>
              <a:spcBef>
                <a:spcPts val="0"/>
              </a:spcBef>
            </a:pPr>
            <a:endParaRPr lang="fr-FR" sz="1600" dirty="0"/>
          </a:p>
          <a:p>
            <a:pPr>
              <a:spcBef>
                <a:spcPts val="0"/>
              </a:spcBef>
            </a:pPr>
            <a:r>
              <a:rPr lang="fr-FR" sz="1600" b="1" dirty="0"/>
              <a:t>Tous les résultats</a:t>
            </a:r>
            <a:r>
              <a:rPr lang="fr-FR" sz="1600" dirty="0"/>
              <a:t>: analyse en ITT</a:t>
            </a:r>
          </a:p>
        </p:txBody>
      </p:sp>
      <p:sp>
        <p:nvSpPr>
          <p:cNvPr id="7" name="Text Box 4">
            <a:extLst>
              <a:ext uri="{FF2B5EF4-FFF2-40B4-BE49-F238E27FC236}">
                <a16:creationId xmlns:a16="http://schemas.microsoft.com/office/drawing/2014/main" id="{30453C38-8346-034A-B509-E9BA60CD23AC}"/>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sp>
        <p:nvSpPr>
          <p:cNvPr id="9" name="Espace réservé du contenu 3">
            <a:extLst>
              <a:ext uri="{FF2B5EF4-FFF2-40B4-BE49-F238E27FC236}">
                <a16:creationId xmlns:a16="http://schemas.microsoft.com/office/drawing/2014/main" id="{0A4BB0E5-57FD-154D-9106-82B801094036}"/>
              </a:ext>
            </a:extLst>
          </p:cNvPr>
          <p:cNvSpPr txBox="1">
            <a:spLocks/>
          </p:cNvSpPr>
          <p:nvPr/>
        </p:nvSpPr>
        <p:spPr>
          <a:xfrm>
            <a:off x="4613967" y="2812442"/>
            <a:ext cx="3879640" cy="1582293"/>
          </a:xfrm>
          <a:prstGeom prst="rect">
            <a:avLst/>
          </a:prstGeom>
          <a:solidFill>
            <a:schemeClr val="accent5"/>
          </a:solidFill>
        </p:spPr>
        <p:txBody>
          <a:bodyPr vert="horz" wrap="square" lIns="91440" tIns="45720" rIns="91440" bIns="45720" rtlCol="0" anchor="ctr">
            <a:no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03597" indent="-203597">
              <a:spcBef>
                <a:spcPts val="0"/>
              </a:spcBef>
              <a:buClr>
                <a:prstClr val="white"/>
              </a:buClr>
            </a:pPr>
            <a:r>
              <a:rPr lang="en-US" sz="1200" dirty="0" err="1">
                <a:solidFill>
                  <a:prstClr val="white"/>
                </a:solidFill>
              </a:rPr>
              <a:t>Recrutement</a:t>
            </a:r>
            <a:r>
              <a:rPr lang="en-US" sz="1200" dirty="0">
                <a:solidFill>
                  <a:prstClr val="white"/>
                </a:solidFill>
              </a:rPr>
              <a:t> entre 02/2012 et 07/2016</a:t>
            </a:r>
          </a:p>
          <a:p>
            <a:pPr marL="203597" indent="-203597">
              <a:spcBef>
                <a:spcPts val="0"/>
              </a:spcBef>
              <a:buClr>
                <a:prstClr val="white"/>
              </a:buClr>
            </a:pPr>
            <a:r>
              <a:rPr lang="en-US" sz="1200" dirty="0">
                <a:solidFill>
                  <a:prstClr val="white"/>
                </a:solidFill>
              </a:rPr>
              <a:t>17 </a:t>
            </a:r>
            <a:r>
              <a:rPr lang="en-US" sz="1200" dirty="0" err="1">
                <a:solidFill>
                  <a:prstClr val="white"/>
                </a:solidFill>
              </a:rPr>
              <a:t>centres</a:t>
            </a:r>
            <a:endParaRPr lang="en-US" sz="1200" dirty="0">
              <a:solidFill>
                <a:prstClr val="white"/>
              </a:solidFill>
            </a:endParaRPr>
          </a:p>
          <a:p>
            <a:pPr marL="203597" indent="-203597">
              <a:spcBef>
                <a:spcPts val="0"/>
              </a:spcBef>
              <a:buClr>
                <a:prstClr val="white"/>
              </a:buClr>
            </a:pPr>
            <a:r>
              <a:rPr lang="en-US" sz="1200" b="1" dirty="0">
                <a:solidFill>
                  <a:prstClr val="white"/>
                </a:solidFill>
              </a:rPr>
              <a:t>N= 778 </a:t>
            </a:r>
            <a:r>
              <a:rPr lang="en-US" sz="1200" b="1" dirty="0" err="1">
                <a:solidFill>
                  <a:prstClr val="white"/>
                </a:solidFill>
              </a:rPr>
              <a:t>ptes</a:t>
            </a:r>
            <a:r>
              <a:rPr lang="en-US" sz="1200" b="1" dirty="0">
                <a:solidFill>
                  <a:prstClr val="white"/>
                </a:solidFill>
              </a:rPr>
              <a:t> </a:t>
            </a:r>
            <a:r>
              <a:rPr lang="en-US" sz="1200" b="1" dirty="0" err="1">
                <a:solidFill>
                  <a:prstClr val="white"/>
                </a:solidFill>
              </a:rPr>
              <a:t>randomisées</a:t>
            </a:r>
            <a:endParaRPr lang="en-US" sz="1200" b="1" dirty="0">
              <a:solidFill>
                <a:prstClr val="white"/>
              </a:solidFill>
            </a:endParaRPr>
          </a:p>
          <a:p>
            <a:pPr marL="203597" indent="-203597">
              <a:spcBef>
                <a:spcPts val="0"/>
              </a:spcBef>
              <a:buClr>
                <a:prstClr val="white"/>
              </a:buClr>
            </a:pPr>
            <a:endParaRPr lang="en-US" sz="1200" dirty="0">
              <a:solidFill>
                <a:prstClr val="white"/>
              </a:solidFill>
            </a:endParaRPr>
          </a:p>
          <a:p>
            <a:pPr marL="203597" indent="-203597">
              <a:spcBef>
                <a:spcPts val="0"/>
              </a:spcBef>
              <a:buClr>
                <a:prstClr val="white"/>
              </a:buClr>
            </a:pPr>
            <a:r>
              <a:rPr lang="en-US" sz="1200" dirty="0" err="1">
                <a:solidFill>
                  <a:prstClr val="white"/>
                </a:solidFill>
              </a:rPr>
              <a:t>Suivi</a:t>
            </a:r>
            <a:r>
              <a:rPr lang="en-US" sz="1200" dirty="0">
                <a:solidFill>
                  <a:prstClr val="white"/>
                </a:solidFill>
              </a:rPr>
              <a:t> </a:t>
            </a:r>
            <a:r>
              <a:rPr lang="en-US" sz="1200" dirty="0" err="1">
                <a:solidFill>
                  <a:prstClr val="white"/>
                </a:solidFill>
              </a:rPr>
              <a:t>médian</a:t>
            </a:r>
            <a:r>
              <a:rPr lang="en-US" sz="1200" dirty="0">
                <a:solidFill>
                  <a:prstClr val="white"/>
                </a:solidFill>
              </a:rPr>
              <a:t>: 30 </a:t>
            </a:r>
            <a:r>
              <a:rPr lang="en-US" sz="1200" dirty="0" err="1">
                <a:solidFill>
                  <a:prstClr val="white"/>
                </a:solidFill>
              </a:rPr>
              <a:t>mois</a:t>
            </a:r>
            <a:endParaRPr lang="en-US" sz="1200" dirty="0">
              <a:solidFill>
                <a:prstClr val="white"/>
              </a:solidFill>
            </a:endParaRPr>
          </a:p>
          <a:p>
            <a:pPr marL="203597" indent="-203597">
              <a:spcBef>
                <a:spcPts val="0"/>
              </a:spcBef>
              <a:buClr>
                <a:prstClr val="white"/>
              </a:buClr>
            </a:pPr>
            <a:r>
              <a:rPr lang="en-US" sz="1200" dirty="0">
                <a:solidFill>
                  <a:prstClr val="white"/>
                </a:solidFill>
              </a:rPr>
              <a:t>N= 605 </a:t>
            </a:r>
            <a:r>
              <a:rPr lang="en-US" sz="1200" dirty="0" err="1">
                <a:solidFill>
                  <a:prstClr val="white"/>
                </a:solidFill>
              </a:rPr>
              <a:t>évènements</a:t>
            </a:r>
            <a:r>
              <a:rPr lang="en-US" sz="1200" dirty="0">
                <a:solidFill>
                  <a:prstClr val="white"/>
                </a:solidFill>
              </a:rPr>
              <a:t> </a:t>
            </a:r>
            <a:r>
              <a:rPr lang="en-US" sz="1200" dirty="0" err="1">
                <a:solidFill>
                  <a:prstClr val="white"/>
                </a:solidFill>
              </a:rPr>
              <a:t>en</a:t>
            </a:r>
            <a:r>
              <a:rPr lang="en-US" sz="1200" dirty="0">
                <a:solidFill>
                  <a:prstClr val="white"/>
                </a:solidFill>
              </a:rPr>
              <a:t> SSP (78% </a:t>
            </a:r>
            <a:r>
              <a:rPr lang="en-US" sz="1200" dirty="0" err="1">
                <a:solidFill>
                  <a:prstClr val="white"/>
                </a:solidFill>
              </a:rPr>
              <a:t>maturité</a:t>
            </a:r>
            <a:r>
              <a:rPr lang="en-US" sz="1200" dirty="0">
                <a:solidFill>
                  <a:prstClr val="white"/>
                </a:solidFill>
              </a:rPr>
              <a:t>)</a:t>
            </a:r>
          </a:p>
          <a:p>
            <a:pPr marL="203597" indent="-203597">
              <a:spcBef>
                <a:spcPts val="0"/>
              </a:spcBef>
              <a:buClr>
                <a:prstClr val="white"/>
              </a:buClr>
            </a:pPr>
            <a:r>
              <a:rPr lang="en-US" sz="1200" dirty="0">
                <a:solidFill>
                  <a:prstClr val="white"/>
                </a:solidFill>
              </a:rPr>
              <a:t>N= 230 </a:t>
            </a:r>
            <a:r>
              <a:rPr lang="en-US" sz="1200" dirty="0" err="1">
                <a:solidFill>
                  <a:prstClr val="white"/>
                </a:solidFill>
              </a:rPr>
              <a:t>évènements</a:t>
            </a:r>
            <a:r>
              <a:rPr lang="en-US" sz="1200" dirty="0">
                <a:solidFill>
                  <a:prstClr val="white"/>
                </a:solidFill>
              </a:rPr>
              <a:t> de SG (30% </a:t>
            </a:r>
            <a:r>
              <a:rPr lang="en-US" sz="1200" dirty="0" err="1">
                <a:solidFill>
                  <a:prstClr val="white"/>
                </a:solidFill>
              </a:rPr>
              <a:t>maturité</a:t>
            </a:r>
            <a:r>
              <a:rPr lang="en-US" sz="1200" dirty="0">
                <a:solidFill>
                  <a:prstClr val="white"/>
                </a:solidFill>
              </a:rPr>
              <a:t>)</a:t>
            </a:r>
          </a:p>
        </p:txBody>
      </p:sp>
    </p:spTree>
    <p:extLst>
      <p:ext uri="{BB962C8B-B14F-4D97-AF65-F5344CB8AC3E}">
        <p14:creationId xmlns:p14="http://schemas.microsoft.com/office/powerpoint/2010/main" val="13354880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contenu 4">
            <a:extLst>
              <a:ext uri="{FF2B5EF4-FFF2-40B4-BE49-F238E27FC236}">
                <a16:creationId xmlns:a16="http://schemas.microsoft.com/office/drawing/2014/main" id="{0FE4E492-503D-4B6B-8258-793740F93A93}"/>
              </a:ext>
            </a:extLst>
          </p:cNvPr>
          <p:cNvSpPr>
            <a:spLocks noGrp="1"/>
          </p:cNvSpPr>
          <p:nvPr>
            <p:ph sz="quarter" idx="11"/>
          </p:nvPr>
        </p:nvSpPr>
        <p:spPr>
          <a:xfrm>
            <a:off x="728382" y="1482632"/>
            <a:ext cx="4211171" cy="2506662"/>
          </a:xfrm>
        </p:spPr>
        <p:txBody>
          <a:bodyPr>
            <a:noAutofit/>
          </a:bodyPr>
          <a:lstStyle/>
          <a:p>
            <a:pPr marL="0" indent="0">
              <a:buNone/>
            </a:pPr>
            <a:r>
              <a:rPr lang="fr-FR" b="1">
                <a:solidFill>
                  <a:schemeClr val="accent1"/>
                </a:solidFill>
              </a:rPr>
              <a:t>Avant chimio qq soit le N clinique</a:t>
            </a:r>
          </a:p>
          <a:p>
            <a:pPr>
              <a:spcBef>
                <a:spcPts val="1200"/>
              </a:spcBef>
            </a:pPr>
            <a:r>
              <a:rPr lang="fr-FR" sz="1600"/>
              <a:t>Echo axillaire</a:t>
            </a:r>
          </a:p>
          <a:p>
            <a:r>
              <a:rPr lang="fr-FR" sz="1600" err="1"/>
              <a:t>Cyto</a:t>
            </a:r>
            <a:r>
              <a:rPr lang="fr-FR" sz="1600"/>
              <a:t> ponction ou plutôt biopsie</a:t>
            </a:r>
          </a:p>
          <a:p>
            <a:r>
              <a:rPr lang="fr-FR" sz="1600"/>
              <a:t>Clip, si possible, des N +</a:t>
            </a:r>
          </a:p>
          <a:p>
            <a:r>
              <a:rPr lang="fr-FR" sz="1600"/>
              <a:t>GS pré chimio (SENTINA)</a:t>
            </a:r>
          </a:p>
          <a:p>
            <a:endParaRPr lang="fr-FR" sz="1600"/>
          </a:p>
          <a:p>
            <a:r>
              <a:rPr lang="fr-FR" sz="1600"/>
              <a:t>Pas de GS pré chimio</a:t>
            </a:r>
          </a:p>
          <a:p>
            <a:r>
              <a:rPr lang="fr-FR" sz="1600"/>
              <a:t>Imagerie post chimio 30% Faux </a:t>
            </a:r>
            <a:r>
              <a:rPr lang="fr-FR" sz="1600" err="1"/>
              <a:t>Neg</a:t>
            </a:r>
            <a:endParaRPr lang="fr-FR" sz="1600"/>
          </a:p>
        </p:txBody>
      </p:sp>
      <p:sp>
        <p:nvSpPr>
          <p:cNvPr id="6" name="Espace réservé du contenu 5">
            <a:extLst>
              <a:ext uri="{FF2B5EF4-FFF2-40B4-BE49-F238E27FC236}">
                <a16:creationId xmlns:a16="http://schemas.microsoft.com/office/drawing/2014/main" id="{1B87B05A-DE94-45A6-B512-7558F83DBC79}"/>
              </a:ext>
            </a:extLst>
          </p:cNvPr>
          <p:cNvSpPr>
            <a:spLocks noGrp="1"/>
          </p:cNvSpPr>
          <p:nvPr>
            <p:ph sz="half" idx="4294967295"/>
          </p:nvPr>
        </p:nvSpPr>
        <p:spPr>
          <a:xfrm>
            <a:off x="4939553" y="1903972"/>
            <a:ext cx="3886200" cy="2788397"/>
          </a:xfrm>
        </p:spPr>
        <p:txBody>
          <a:bodyPr>
            <a:noAutofit/>
          </a:bodyPr>
          <a:lstStyle/>
          <a:p>
            <a:r>
              <a:rPr lang="fr-FR" sz="1600"/>
              <a:t>Double détection bleu isotopes</a:t>
            </a:r>
          </a:p>
          <a:p>
            <a:r>
              <a:rPr lang="fr-FR" sz="1600"/>
              <a:t>Résection des N bleus et chauds</a:t>
            </a:r>
          </a:p>
          <a:p>
            <a:r>
              <a:rPr lang="fr-FR" sz="1600"/>
              <a:t>Vérification de la présence du clip, </a:t>
            </a:r>
            <a:br>
              <a:rPr lang="fr-FR" sz="1600"/>
            </a:br>
            <a:r>
              <a:rPr lang="fr-FR" sz="1600"/>
              <a:t>le cas échéant</a:t>
            </a:r>
          </a:p>
          <a:p>
            <a:pPr>
              <a:spcBef>
                <a:spcPts val="900"/>
              </a:spcBef>
            </a:pPr>
            <a:r>
              <a:rPr lang="fr-FR" sz="1600"/>
              <a:t>Résection minimum de 2 ou 3 N</a:t>
            </a:r>
          </a:p>
          <a:p>
            <a:r>
              <a:rPr lang="fr-FR" sz="1600"/>
              <a:t>FNR &lt;10%</a:t>
            </a:r>
          </a:p>
          <a:p>
            <a:r>
              <a:rPr lang="fr-FR" sz="1600"/>
              <a:t>Curage en cas de N+</a:t>
            </a:r>
          </a:p>
          <a:p>
            <a:r>
              <a:rPr lang="fr-FR" sz="1600"/>
              <a:t>Pas de résultat de radiothérapie </a:t>
            </a:r>
            <a:br>
              <a:rPr lang="fr-FR" sz="1600"/>
            </a:br>
            <a:r>
              <a:rPr lang="fr-FR" sz="1600"/>
              <a:t>après NAC</a:t>
            </a:r>
          </a:p>
        </p:txBody>
      </p:sp>
      <p:sp>
        <p:nvSpPr>
          <p:cNvPr id="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Educational session Management of axilla after neo adjuvant neo adjuvant therapy</a:t>
            </a:r>
          </a:p>
        </p:txBody>
      </p:sp>
      <p:sp>
        <p:nvSpPr>
          <p:cNvPr id="2" name="Titre 1"/>
          <p:cNvSpPr>
            <a:spLocks noGrp="1"/>
          </p:cNvSpPr>
          <p:nvPr>
            <p:ph type="title"/>
          </p:nvPr>
        </p:nvSpPr>
        <p:spPr/>
        <p:txBody>
          <a:bodyPr/>
          <a:lstStyle/>
          <a:p>
            <a:r>
              <a:rPr lang="fr-FR"/>
              <a:t>Chirurgie de l’aisselle et chimiothérapie néo adjuvante</a:t>
            </a:r>
          </a:p>
        </p:txBody>
      </p:sp>
      <p:cxnSp>
        <p:nvCxnSpPr>
          <p:cNvPr id="8" name="Connecteur droit 7"/>
          <p:cNvCxnSpPr/>
          <p:nvPr/>
        </p:nvCxnSpPr>
        <p:spPr>
          <a:xfrm>
            <a:off x="4711578" y="1903972"/>
            <a:ext cx="0" cy="2587346"/>
          </a:xfrm>
          <a:prstGeom prst="line">
            <a:avLst/>
          </a:prstGeom>
          <a:ln w="28575">
            <a:solidFill>
              <a:schemeClr val="tx2">
                <a:lumMod val="20000"/>
                <a:lumOff val="80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a:off x="673433" y="1380099"/>
            <a:ext cx="7986474" cy="3312269"/>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333033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EEB1321-1964-C74C-BF84-5F303A05D860}"/>
              </a:ext>
            </a:extLst>
          </p:cNvPr>
          <p:cNvSpPr>
            <a:spLocks noGrp="1"/>
          </p:cNvSpPr>
          <p:nvPr>
            <p:ph type="title"/>
          </p:nvPr>
        </p:nvSpPr>
        <p:spPr>
          <a:xfrm>
            <a:off x="168064" y="748765"/>
            <a:ext cx="8975936" cy="400110"/>
          </a:xfrm>
        </p:spPr>
        <p:txBody>
          <a:bodyPr/>
          <a:lstStyle/>
          <a:p>
            <a:r>
              <a:rPr lang="fr-FR" dirty="0"/>
              <a:t>Résultats: caractéristiques des patientes</a:t>
            </a:r>
          </a:p>
        </p:txBody>
      </p:sp>
      <p:sp>
        <p:nvSpPr>
          <p:cNvPr id="3" name="Espace réservé du numéro de diapositive 2">
            <a:extLst>
              <a:ext uri="{FF2B5EF4-FFF2-40B4-BE49-F238E27FC236}">
                <a16:creationId xmlns:a16="http://schemas.microsoft.com/office/drawing/2014/main" id="{87C6123D-DE1C-BB47-8E17-8838B7750D3E}"/>
              </a:ext>
            </a:extLst>
          </p:cNvPr>
          <p:cNvSpPr>
            <a:spLocks noGrp="1"/>
          </p:cNvSpPr>
          <p:nvPr>
            <p:ph type="sldNum" sz="quarter" idx="10"/>
          </p:nvPr>
        </p:nvSpPr>
        <p:spPr/>
        <p:txBody>
          <a:bodyPr/>
          <a:lstStyle/>
          <a:p>
            <a:fld id="{76861F4E-8E8E-E94F-821D-72AEE8E804B0}" type="slidenum">
              <a:rPr lang="fr-FR" smtClean="0"/>
              <a:pPr/>
              <a:t>50</a:t>
            </a:fld>
            <a:endParaRPr lang="fr-FR"/>
          </a:p>
        </p:txBody>
      </p:sp>
      <p:sp>
        <p:nvSpPr>
          <p:cNvPr id="7" name="Text Box 4">
            <a:extLst>
              <a:ext uri="{FF2B5EF4-FFF2-40B4-BE49-F238E27FC236}">
                <a16:creationId xmlns:a16="http://schemas.microsoft.com/office/drawing/2014/main" id="{30453C38-8346-034A-B509-E9BA60CD23AC}"/>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10" name="Espace réservé du contenu 4">
            <a:extLst>
              <a:ext uri="{FF2B5EF4-FFF2-40B4-BE49-F238E27FC236}">
                <a16:creationId xmlns:a16="http://schemas.microsoft.com/office/drawing/2014/main" id="{DF471EDF-F1E8-5F44-BFB7-20C7241ADB3C}"/>
              </a:ext>
            </a:extLst>
          </p:cNvPr>
          <p:cNvGraphicFramePr>
            <a:graphicFrameLocks/>
          </p:cNvGraphicFramePr>
          <p:nvPr>
            <p:extLst>
              <p:ext uri="{D42A27DB-BD31-4B8C-83A1-F6EECF244321}">
                <p14:modId xmlns:p14="http://schemas.microsoft.com/office/powerpoint/2010/main" val="3491810497"/>
              </p:ext>
            </p:extLst>
          </p:nvPr>
        </p:nvGraphicFramePr>
        <p:xfrm>
          <a:off x="489527" y="1404170"/>
          <a:ext cx="5273964" cy="3371779"/>
        </p:xfrm>
        <a:graphic>
          <a:graphicData uri="http://schemas.openxmlformats.org/drawingml/2006/table">
            <a:tbl>
              <a:tblPr firstRow="1" bandRow="1">
                <a:tableStyleId>{7DF18680-E054-41AD-8BC1-D1AEF772440D}</a:tableStyleId>
              </a:tblPr>
              <a:tblGrid>
                <a:gridCol w="1579419">
                  <a:extLst>
                    <a:ext uri="{9D8B030D-6E8A-4147-A177-3AD203B41FA5}">
                      <a16:colId xmlns:a16="http://schemas.microsoft.com/office/drawing/2014/main" val="20000"/>
                    </a:ext>
                  </a:extLst>
                </a:gridCol>
                <a:gridCol w="1071418">
                  <a:extLst>
                    <a:ext uri="{9D8B030D-6E8A-4147-A177-3AD203B41FA5}">
                      <a16:colId xmlns:a16="http://schemas.microsoft.com/office/drawing/2014/main" val="20001"/>
                    </a:ext>
                  </a:extLst>
                </a:gridCol>
                <a:gridCol w="1320800">
                  <a:extLst>
                    <a:ext uri="{9D8B030D-6E8A-4147-A177-3AD203B41FA5}">
                      <a16:colId xmlns:a16="http://schemas.microsoft.com/office/drawing/2014/main" val="20002"/>
                    </a:ext>
                  </a:extLst>
                </a:gridCol>
                <a:gridCol w="1302327">
                  <a:extLst>
                    <a:ext uri="{9D8B030D-6E8A-4147-A177-3AD203B41FA5}">
                      <a16:colId xmlns:a16="http://schemas.microsoft.com/office/drawing/2014/main" val="1985480"/>
                    </a:ext>
                  </a:extLst>
                </a:gridCol>
              </a:tblGrid>
              <a:tr h="183571">
                <a:tc>
                  <a:txBody>
                    <a:bodyPr/>
                    <a:lstStyle/>
                    <a:p>
                      <a:pPr algn="ctr">
                        <a:lnSpc>
                          <a:spcPct val="100000"/>
                        </a:lnSpc>
                      </a:pPr>
                      <a:endParaRPr sz="10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88900" algn="ctr">
                        <a:lnSpc>
                          <a:spcPct val="100000"/>
                        </a:lnSpc>
                      </a:pPr>
                      <a:r>
                        <a:rPr lang="fr-FR" sz="1000" b="0" spc="-50" dirty="0">
                          <a:solidFill>
                            <a:schemeClr val="bg1"/>
                          </a:solidFill>
                          <a:latin typeface="Arial" panose="020B0604020202020204" pitchFamily="34" charset="0"/>
                          <a:cs typeface="Arial" panose="020B0604020202020204" pitchFamily="34" charset="0"/>
                        </a:rPr>
                        <a:t>Toutes</a:t>
                      </a:r>
                      <a:r>
                        <a:rPr lang="fr-FR" sz="1000" b="0" dirty="0">
                          <a:solidFill>
                            <a:schemeClr val="bg1"/>
                          </a:solidFill>
                          <a:latin typeface="Arial" panose="020B0604020202020204" pitchFamily="34" charset="0"/>
                          <a:cs typeface="Arial" panose="020B0604020202020204" pitchFamily="34" charset="0"/>
                        </a:rPr>
                        <a:t> </a:t>
                      </a:r>
                      <a:r>
                        <a:rPr lang="fr-FR" sz="800" b="0" dirty="0">
                          <a:solidFill>
                            <a:schemeClr val="bg1"/>
                          </a:solidFill>
                          <a:latin typeface="Arial" panose="020B0604020202020204" pitchFamily="34" charset="0"/>
                          <a:cs typeface="Arial" panose="020B0604020202020204" pitchFamily="34" charset="0"/>
                        </a:rPr>
                        <a:t>(</a:t>
                      </a:r>
                      <a:r>
                        <a:rPr sz="800" b="0" dirty="0">
                          <a:solidFill>
                            <a:schemeClr val="bg1"/>
                          </a:solidFill>
                          <a:latin typeface="Arial" panose="020B0604020202020204" pitchFamily="34" charset="0"/>
                          <a:cs typeface="Arial" panose="020B0604020202020204" pitchFamily="34" charset="0"/>
                        </a:rPr>
                        <a:t>N=778</a:t>
                      </a:r>
                      <a:r>
                        <a:rPr lang="fr-FR" sz="800" b="0" dirty="0">
                          <a:solidFill>
                            <a:schemeClr val="bg1"/>
                          </a:solidFill>
                          <a:latin typeface="Arial" panose="020B0604020202020204" pitchFamily="34" charset="0"/>
                          <a:cs typeface="Arial" panose="020B0604020202020204" pitchFamily="34" charset="0"/>
                        </a:rPr>
                        <a:t>)</a:t>
                      </a:r>
                      <a:endParaRPr sz="10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algn="ctr">
                        <a:lnSpc>
                          <a:spcPct val="100000"/>
                        </a:lnSpc>
                      </a:pPr>
                      <a:r>
                        <a:rPr lang="fr-FR" sz="1000" b="0" spc="-5" dirty="0">
                          <a:solidFill>
                            <a:schemeClr val="bg1"/>
                          </a:solidFill>
                          <a:latin typeface="Arial" panose="020B0604020202020204" pitchFamily="34" charset="0"/>
                          <a:cs typeface="Arial" panose="020B0604020202020204" pitchFamily="34" charset="0"/>
                        </a:rPr>
                        <a:t>Bras </a:t>
                      </a:r>
                      <a:r>
                        <a:rPr lang="fr-FR" sz="1000" b="0" spc="-5" dirty="0" err="1">
                          <a:solidFill>
                            <a:schemeClr val="bg1"/>
                          </a:solidFill>
                          <a:latin typeface="Arial" panose="020B0604020202020204" pitchFamily="34" charset="0"/>
                          <a:cs typeface="Arial" panose="020B0604020202020204" pitchFamily="34" charset="0"/>
                        </a:rPr>
                        <a:t>controle</a:t>
                      </a:r>
                      <a:r>
                        <a:rPr lang="fr-FR" sz="1000" b="0" spc="0" dirty="0">
                          <a:solidFill>
                            <a:schemeClr val="bg1"/>
                          </a:solidFill>
                          <a:latin typeface="Arial" panose="020B0604020202020204" pitchFamily="34" charset="0"/>
                          <a:cs typeface="Arial" panose="020B0604020202020204" pitchFamily="34" charset="0"/>
                        </a:rPr>
                        <a:t> </a:t>
                      </a:r>
                      <a:r>
                        <a:rPr lang="fr-FR" sz="800" b="0" spc="0" dirty="0">
                          <a:solidFill>
                            <a:schemeClr val="bg1"/>
                          </a:solidFill>
                          <a:latin typeface="Arial" panose="020B0604020202020204" pitchFamily="34" charset="0"/>
                          <a:cs typeface="Arial" panose="020B0604020202020204" pitchFamily="34" charset="0"/>
                        </a:rPr>
                        <a:t>(</a:t>
                      </a:r>
                      <a:r>
                        <a:rPr sz="800" b="0" spc="-5" dirty="0">
                          <a:solidFill>
                            <a:schemeClr val="bg1"/>
                          </a:solidFill>
                          <a:latin typeface="Arial" panose="020B0604020202020204" pitchFamily="34" charset="0"/>
                          <a:cs typeface="Arial" panose="020B0604020202020204" pitchFamily="34" charset="0"/>
                        </a:rPr>
                        <a:t>N=387</a:t>
                      </a:r>
                      <a:r>
                        <a:rPr lang="fr-FR" sz="800" b="0" spc="-5" dirty="0">
                          <a:solidFill>
                            <a:schemeClr val="bg1"/>
                          </a:solidFill>
                          <a:latin typeface="Arial" panose="020B0604020202020204" pitchFamily="34" charset="0"/>
                          <a:cs typeface="Arial" panose="020B0604020202020204" pitchFamily="34" charset="0"/>
                        </a:rPr>
                        <a:t>)</a:t>
                      </a:r>
                      <a:endParaRPr sz="10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algn="ctr">
                        <a:lnSpc>
                          <a:spcPct val="100000"/>
                        </a:lnSpc>
                      </a:pPr>
                      <a:r>
                        <a:rPr lang="fr-FR" sz="1000" b="0" spc="-5" dirty="0">
                          <a:solidFill>
                            <a:schemeClr val="bg1"/>
                          </a:solidFill>
                          <a:latin typeface="Arial" panose="020B0604020202020204" pitchFamily="34" charset="0"/>
                          <a:cs typeface="Arial" panose="020B0604020202020204" pitchFamily="34" charset="0"/>
                        </a:rPr>
                        <a:t>Bras </a:t>
                      </a:r>
                      <a:r>
                        <a:rPr sz="1000" b="0" spc="-5" dirty="0">
                          <a:solidFill>
                            <a:schemeClr val="bg1"/>
                          </a:solidFill>
                          <a:latin typeface="Arial" panose="020B0604020202020204" pitchFamily="34" charset="0"/>
                          <a:cs typeface="Arial" panose="020B0604020202020204" pitchFamily="34" charset="0"/>
                        </a:rPr>
                        <a:t>CTC</a:t>
                      </a:r>
                      <a:r>
                        <a:rPr sz="1000" b="0" spc="-90" dirty="0">
                          <a:solidFill>
                            <a:schemeClr val="bg1"/>
                          </a:solidFill>
                          <a:latin typeface="Arial" panose="020B0604020202020204" pitchFamily="34" charset="0"/>
                          <a:cs typeface="Arial" panose="020B0604020202020204" pitchFamily="34" charset="0"/>
                        </a:rPr>
                        <a:t> </a:t>
                      </a:r>
                      <a:r>
                        <a:rPr lang="fr-FR" sz="800" b="0" spc="0" dirty="0">
                          <a:solidFill>
                            <a:schemeClr val="bg1"/>
                          </a:solidFill>
                          <a:latin typeface="Arial" panose="020B0604020202020204" pitchFamily="34" charset="0"/>
                          <a:cs typeface="Arial" panose="020B0604020202020204" pitchFamily="34" charset="0"/>
                        </a:rPr>
                        <a:t>(</a:t>
                      </a:r>
                      <a:r>
                        <a:rPr sz="800" b="0" spc="-5" dirty="0">
                          <a:solidFill>
                            <a:schemeClr val="bg1"/>
                          </a:solidFill>
                          <a:latin typeface="Arial" panose="020B0604020202020204" pitchFamily="34" charset="0"/>
                          <a:cs typeface="Arial" panose="020B0604020202020204" pitchFamily="34" charset="0"/>
                        </a:rPr>
                        <a:t>N=391</a:t>
                      </a:r>
                      <a:r>
                        <a:rPr lang="fr-FR" sz="800" b="0" spc="-5" dirty="0">
                          <a:solidFill>
                            <a:schemeClr val="bg1"/>
                          </a:solidFill>
                          <a:latin typeface="Arial" panose="020B0604020202020204" pitchFamily="34" charset="0"/>
                          <a:cs typeface="Arial" panose="020B0604020202020204" pitchFamily="34" charset="0"/>
                        </a:rPr>
                        <a:t>)</a:t>
                      </a:r>
                      <a:endParaRPr sz="10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06109">
                <a:tc>
                  <a:txBody>
                    <a:bodyPr/>
                    <a:lstStyle/>
                    <a:p>
                      <a:pPr marL="91440">
                        <a:lnSpc>
                          <a:spcPct val="100000"/>
                        </a:lnSpc>
                        <a:spcBef>
                          <a:spcPts val="320"/>
                        </a:spcBef>
                      </a:pPr>
                      <a:r>
                        <a:rPr lang="fr-FR" sz="1000" spc="-5" dirty="0">
                          <a:solidFill>
                            <a:srgbClr val="001F5F"/>
                          </a:solidFill>
                          <a:latin typeface="Arial"/>
                          <a:cs typeface="Arial"/>
                        </a:rPr>
                        <a:t>Age médian</a:t>
                      </a:r>
                      <a:endParaRPr sz="1000" dirty="0">
                        <a:latin typeface="Arial"/>
                        <a:cs typeface="Arial"/>
                      </a:endParaRPr>
                    </a:p>
                  </a:txBody>
                  <a:tcPr marL="0" marR="0" marT="4064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900" algn="r">
                        <a:lnSpc>
                          <a:spcPct val="100000"/>
                        </a:lnSpc>
                        <a:spcBef>
                          <a:spcPts val="320"/>
                        </a:spcBef>
                      </a:pPr>
                      <a:r>
                        <a:rPr sz="1000" spc="-5" dirty="0">
                          <a:solidFill>
                            <a:srgbClr val="001F5F"/>
                          </a:solidFill>
                          <a:latin typeface="Arial"/>
                          <a:cs typeface="Arial"/>
                        </a:rPr>
                        <a:t>63</a:t>
                      </a:r>
                      <a:r>
                        <a:rPr sz="1000" spc="-80" dirty="0">
                          <a:solidFill>
                            <a:srgbClr val="001F5F"/>
                          </a:solidFill>
                          <a:latin typeface="Arial"/>
                          <a:cs typeface="Arial"/>
                        </a:rPr>
                        <a:t> </a:t>
                      </a:r>
                      <a:r>
                        <a:rPr sz="1000" spc="-5" dirty="0">
                          <a:solidFill>
                            <a:srgbClr val="001F5F"/>
                          </a:solidFill>
                          <a:latin typeface="Arial"/>
                          <a:cs typeface="Arial"/>
                        </a:rPr>
                        <a:t>[55-70]</a:t>
                      </a:r>
                      <a:endParaRPr sz="1000" dirty="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3040" algn="r">
                        <a:lnSpc>
                          <a:spcPct val="100000"/>
                        </a:lnSpc>
                        <a:spcBef>
                          <a:spcPts val="320"/>
                        </a:spcBef>
                      </a:pPr>
                      <a:r>
                        <a:rPr sz="1000" spc="-5">
                          <a:solidFill>
                            <a:srgbClr val="001F5F"/>
                          </a:solidFill>
                          <a:latin typeface="Arial"/>
                          <a:cs typeface="Arial"/>
                        </a:rPr>
                        <a:t>63</a:t>
                      </a:r>
                      <a:r>
                        <a:rPr sz="1000" spc="-80">
                          <a:solidFill>
                            <a:srgbClr val="001F5F"/>
                          </a:solidFill>
                          <a:latin typeface="Arial"/>
                          <a:cs typeface="Arial"/>
                        </a:rPr>
                        <a:t> </a:t>
                      </a:r>
                      <a:r>
                        <a:rPr sz="1000" spc="-5">
                          <a:solidFill>
                            <a:srgbClr val="001F5F"/>
                          </a:solidFill>
                          <a:latin typeface="Arial"/>
                          <a:cs typeface="Arial"/>
                        </a:rPr>
                        <a:t>[55-70]</a:t>
                      </a:r>
                      <a:endParaRPr sz="100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1440" algn="r">
                        <a:lnSpc>
                          <a:spcPct val="100000"/>
                        </a:lnSpc>
                        <a:spcBef>
                          <a:spcPts val="320"/>
                        </a:spcBef>
                      </a:pPr>
                      <a:r>
                        <a:rPr sz="1000" spc="-5">
                          <a:solidFill>
                            <a:srgbClr val="001F5F"/>
                          </a:solidFill>
                          <a:latin typeface="Arial"/>
                          <a:cs typeface="Arial"/>
                        </a:rPr>
                        <a:t>64</a:t>
                      </a:r>
                      <a:r>
                        <a:rPr sz="1000" spc="-80">
                          <a:solidFill>
                            <a:srgbClr val="001F5F"/>
                          </a:solidFill>
                          <a:latin typeface="Arial"/>
                          <a:cs typeface="Arial"/>
                        </a:rPr>
                        <a:t> </a:t>
                      </a:r>
                      <a:r>
                        <a:rPr sz="1000" spc="-5">
                          <a:solidFill>
                            <a:srgbClr val="001F5F"/>
                          </a:solidFill>
                          <a:latin typeface="Arial"/>
                          <a:cs typeface="Arial"/>
                        </a:rPr>
                        <a:t>[54-70]</a:t>
                      </a:r>
                      <a:endParaRPr sz="100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06109">
                <a:tc>
                  <a:txBody>
                    <a:bodyPr/>
                    <a:lstStyle/>
                    <a:p>
                      <a:pPr marL="91440">
                        <a:lnSpc>
                          <a:spcPct val="100000"/>
                        </a:lnSpc>
                        <a:spcBef>
                          <a:spcPts val="320"/>
                        </a:spcBef>
                      </a:pPr>
                      <a:r>
                        <a:rPr sz="1000" spc="-5">
                          <a:solidFill>
                            <a:srgbClr val="001F5F"/>
                          </a:solidFill>
                          <a:latin typeface="Arial"/>
                          <a:cs typeface="Arial"/>
                        </a:rPr>
                        <a:t>PS ≥2</a:t>
                      </a:r>
                      <a:endParaRPr sz="1000">
                        <a:latin typeface="Arial"/>
                        <a:cs typeface="Arial"/>
                      </a:endParaRPr>
                    </a:p>
                  </a:txBody>
                  <a:tcPr marL="0" marR="0" marT="4064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8265" algn="r">
                        <a:lnSpc>
                          <a:spcPct val="100000"/>
                        </a:lnSpc>
                        <a:spcBef>
                          <a:spcPts val="320"/>
                        </a:spcBef>
                      </a:pPr>
                      <a:r>
                        <a:rPr sz="1000" spc="-5">
                          <a:solidFill>
                            <a:srgbClr val="001F5F"/>
                          </a:solidFill>
                          <a:latin typeface="Arial"/>
                          <a:cs typeface="Arial"/>
                        </a:rPr>
                        <a:t>7.7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3040" algn="r">
                        <a:lnSpc>
                          <a:spcPct val="100000"/>
                        </a:lnSpc>
                        <a:spcBef>
                          <a:spcPts val="320"/>
                        </a:spcBef>
                      </a:pPr>
                      <a:r>
                        <a:rPr sz="1000" spc="-5">
                          <a:solidFill>
                            <a:srgbClr val="001F5F"/>
                          </a:solidFill>
                          <a:latin typeface="Arial"/>
                          <a:cs typeface="Arial"/>
                        </a:rPr>
                        <a:t>7.9</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0805" algn="r">
                        <a:lnSpc>
                          <a:spcPct val="100000"/>
                        </a:lnSpc>
                        <a:spcBef>
                          <a:spcPts val="320"/>
                        </a:spcBef>
                      </a:pPr>
                      <a:r>
                        <a:rPr sz="1000" spc="-5">
                          <a:solidFill>
                            <a:srgbClr val="001F5F"/>
                          </a:solidFill>
                          <a:latin typeface="Arial"/>
                          <a:cs typeface="Arial"/>
                        </a:rPr>
                        <a:t>7.6</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064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06787">
                <a:tc>
                  <a:txBody>
                    <a:bodyPr/>
                    <a:lstStyle/>
                    <a:p>
                      <a:pPr marL="91440">
                        <a:lnSpc>
                          <a:spcPct val="100000"/>
                        </a:lnSpc>
                        <a:spcBef>
                          <a:spcPts val="325"/>
                        </a:spcBef>
                      </a:pPr>
                      <a:r>
                        <a:rPr lang="fr-FR" sz="1000" spc="-5" dirty="0">
                          <a:solidFill>
                            <a:srgbClr val="001F5F"/>
                          </a:solidFill>
                          <a:latin typeface="Arial"/>
                          <a:cs typeface="Arial"/>
                        </a:rPr>
                        <a:t>Ménopausées</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900" algn="r">
                        <a:lnSpc>
                          <a:spcPct val="100000"/>
                        </a:lnSpc>
                        <a:spcBef>
                          <a:spcPts val="325"/>
                        </a:spcBef>
                      </a:pPr>
                      <a:r>
                        <a:rPr sz="1000" spc="-5">
                          <a:solidFill>
                            <a:srgbClr val="001F5F"/>
                          </a:solidFill>
                          <a:latin typeface="Arial"/>
                          <a:cs typeface="Arial"/>
                        </a:rPr>
                        <a:t>87.2</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3040" algn="r">
                        <a:lnSpc>
                          <a:spcPct val="100000"/>
                        </a:lnSpc>
                        <a:spcBef>
                          <a:spcPts val="325"/>
                        </a:spcBef>
                      </a:pPr>
                      <a:r>
                        <a:rPr sz="1000" spc="-5">
                          <a:solidFill>
                            <a:srgbClr val="001F5F"/>
                          </a:solidFill>
                          <a:latin typeface="Arial"/>
                          <a:cs typeface="Arial"/>
                        </a:rPr>
                        <a:t>87.4</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1440" algn="r">
                        <a:lnSpc>
                          <a:spcPct val="100000"/>
                        </a:lnSpc>
                        <a:spcBef>
                          <a:spcPts val="325"/>
                        </a:spcBef>
                      </a:pPr>
                      <a:r>
                        <a:rPr sz="1000" spc="-5">
                          <a:solidFill>
                            <a:srgbClr val="001F5F"/>
                          </a:solidFill>
                          <a:latin typeface="Arial"/>
                          <a:cs typeface="Arial"/>
                        </a:rPr>
                        <a:t>86.9</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206787">
                <a:tc>
                  <a:txBody>
                    <a:bodyPr/>
                    <a:lstStyle/>
                    <a:p>
                      <a:pPr marL="91440">
                        <a:lnSpc>
                          <a:spcPct val="100000"/>
                        </a:lnSpc>
                        <a:spcBef>
                          <a:spcPts val="325"/>
                        </a:spcBef>
                      </a:pPr>
                      <a:r>
                        <a:rPr lang="fr-FR" sz="1000" spc="-5" dirty="0">
                          <a:solidFill>
                            <a:srgbClr val="001F5F"/>
                          </a:solidFill>
                          <a:latin typeface="Arial"/>
                          <a:cs typeface="Arial"/>
                        </a:rPr>
                        <a:t>RP négatifs</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8900" algn="r">
                        <a:lnSpc>
                          <a:spcPct val="100000"/>
                        </a:lnSpc>
                        <a:spcBef>
                          <a:spcPts val="325"/>
                        </a:spcBef>
                      </a:pPr>
                      <a:r>
                        <a:rPr sz="1000" spc="-5">
                          <a:solidFill>
                            <a:srgbClr val="001F5F"/>
                          </a:solidFill>
                          <a:latin typeface="Arial"/>
                          <a:cs typeface="Arial"/>
                        </a:rPr>
                        <a:t>21.1</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3040" algn="r">
                        <a:lnSpc>
                          <a:spcPct val="100000"/>
                        </a:lnSpc>
                        <a:spcBef>
                          <a:spcPts val="325"/>
                        </a:spcBef>
                      </a:pPr>
                      <a:r>
                        <a:rPr sz="1000" spc="-5">
                          <a:solidFill>
                            <a:srgbClr val="001F5F"/>
                          </a:solidFill>
                          <a:latin typeface="Arial"/>
                          <a:cs typeface="Arial"/>
                        </a:rPr>
                        <a:t>23.5</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0805" algn="r">
                        <a:lnSpc>
                          <a:spcPct val="100000"/>
                        </a:lnSpc>
                        <a:spcBef>
                          <a:spcPts val="325"/>
                        </a:spcBef>
                      </a:pPr>
                      <a:r>
                        <a:rPr sz="1000" spc="-5">
                          <a:solidFill>
                            <a:srgbClr val="001F5F"/>
                          </a:solidFill>
                          <a:latin typeface="Arial"/>
                          <a:cs typeface="Arial"/>
                        </a:rPr>
                        <a:t>18.7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787">
                <a:tc>
                  <a:txBody>
                    <a:bodyPr/>
                    <a:lstStyle/>
                    <a:p>
                      <a:pPr marL="91440">
                        <a:lnSpc>
                          <a:spcPct val="100000"/>
                        </a:lnSpc>
                        <a:spcBef>
                          <a:spcPts val="325"/>
                        </a:spcBef>
                      </a:pPr>
                      <a:r>
                        <a:rPr lang="fr-FR" sz="1000" spc="-5" dirty="0">
                          <a:solidFill>
                            <a:srgbClr val="001F5F"/>
                          </a:solidFill>
                          <a:latin typeface="Arial"/>
                          <a:cs typeface="Arial"/>
                        </a:rPr>
                        <a:t>Métastases hépatiques</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900" algn="r">
                        <a:lnSpc>
                          <a:spcPct val="100000"/>
                        </a:lnSpc>
                        <a:spcBef>
                          <a:spcPts val="325"/>
                        </a:spcBef>
                      </a:pPr>
                      <a:r>
                        <a:rPr sz="1000" spc="-5">
                          <a:solidFill>
                            <a:srgbClr val="001F5F"/>
                          </a:solidFill>
                          <a:latin typeface="Arial"/>
                          <a:cs typeface="Arial"/>
                        </a:rPr>
                        <a:t>20.5</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325"/>
                        </a:spcBef>
                      </a:pPr>
                      <a:r>
                        <a:rPr sz="1000" spc="-5">
                          <a:solidFill>
                            <a:srgbClr val="001F5F"/>
                          </a:solidFill>
                          <a:latin typeface="Arial"/>
                          <a:cs typeface="Arial"/>
                        </a:rPr>
                        <a:t>19.7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325"/>
                        </a:spcBef>
                      </a:pPr>
                      <a:r>
                        <a:rPr sz="1000" spc="-5">
                          <a:solidFill>
                            <a:srgbClr val="001F5F"/>
                          </a:solidFill>
                          <a:latin typeface="Arial"/>
                          <a:cs typeface="Arial"/>
                        </a:rPr>
                        <a:t>21.3</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1898615"/>
                  </a:ext>
                </a:extLst>
              </a:tr>
              <a:tr h="206787">
                <a:tc>
                  <a:txBody>
                    <a:bodyPr/>
                    <a:lstStyle/>
                    <a:p>
                      <a:pPr marL="91440">
                        <a:lnSpc>
                          <a:spcPct val="100000"/>
                        </a:lnSpc>
                        <a:spcBef>
                          <a:spcPts val="325"/>
                        </a:spcBef>
                      </a:pPr>
                      <a:r>
                        <a:rPr lang="fr-FR" sz="1000" spc="-5" dirty="0">
                          <a:solidFill>
                            <a:srgbClr val="001F5F"/>
                          </a:solidFill>
                          <a:latin typeface="Arial"/>
                          <a:cs typeface="Arial"/>
                        </a:rPr>
                        <a:t>Métastases osseuses isolées</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8900" algn="r">
                        <a:lnSpc>
                          <a:spcPct val="100000"/>
                        </a:lnSpc>
                        <a:spcBef>
                          <a:spcPts val="325"/>
                        </a:spcBef>
                      </a:pPr>
                      <a:r>
                        <a:rPr sz="1000" spc="-5">
                          <a:solidFill>
                            <a:srgbClr val="001F5F"/>
                          </a:solidFill>
                          <a:latin typeface="Arial"/>
                          <a:cs typeface="Arial"/>
                        </a:rPr>
                        <a:t>26.3</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2405" algn="r">
                        <a:lnSpc>
                          <a:spcPct val="100000"/>
                        </a:lnSpc>
                        <a:spcBef>
                          <a:spcPts val="325"/>
                        </a:spcBef>
                      </a:pPr>
                      <a:r>
                        <a:rPr sz="1000" spc="-5">
                          <a:solidFill>
                            <a:srgbClr val="001F5F"/>
                          </a:solidFill>
                          <a:latin typeface="Arial"/>
                          <a:cs typeface="Arial"/>
                        </a:rPr>
                        <a:t>28.7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1440" algn="r">
                        <a:lnSpc>
                          <a:spcPct val="100000"/>
                        </a:lnSpc>
                        <a:spcBef>
                          <a:spcPts val="325"/>
                        </a:spcBef>
                      </a:pPr>
                      <a:r>
                        <a:rPr sz="1000" spc="-5">
                          <a:solidFill>
                            <a:srgbClr val="001F5F"/>
                          </a:solidFill>
                          <a:latin typeface="Arial"/>
                          <a:cs typeface="Arial"/>
                        </a:rPr>
                        <a:t>24.0</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94465583"/>
                  </a:ext>
                </a:extLst>
              </a:tr>
              <a:tr h="206787">
                <a:tc>
                  <a:txBody>
                    <a:bodyPr/>
                    <a:lstStyle/>
                    <a:p>
                      <a:pPr marL="91440">
                        <a:lnSpc>
                          <a:spcPct val="100000"/>
                        </a:lnSpc>
                        <a:spcBef>
                          <a:spcPts val="325"/>
                        </a:spcBef>
                      </a:pPr>
                      <a:r>
                        <a:rPr lang="fr-FR" sz="1000" spc="-5" dirty="0">
                          <a:solidFill>
                            <a:srgbClr val="001F5F"/>
                          </a:solidFill>
                          <a:latin typeface="Arial"/>
                          <a:cs typeface="Arial"/>
                        </a:rPr>
                        <a:t>De novo stade IV</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265" algn="r">
                        <a:lnSpc>
                          <a:spcPct val="100000"/>
                        </a:lnSpc>
                        <a:spcBef>
                          <a:spcPts val="325"/>
                        </a:spcBef>
                      </a:pPr>
                      <a:r>
                        <a:rPr sz="1000" spc="-5">
                          <a:solidFill>
                            <a:srgbClr val="001F5F"/>
                          </a:solidFill>
                          <a:latin typeface="Arial"/>
                          <a:cs typeface="Arial"/>
                        </a:rPr>
                        <a:t>26.7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325"/>
                        </a:spcBef>
                      </a:pPr>
                      <a:r>
                        <a:rPr sz="1000" spc="-5">
                          <a:solidFill>
                            <a:srgbClr val="001F5F"/>
                          </a:solidFill>
                          <a:latin typeface="Arial"/>
                          <a:cs typeface="Arial"/>
                        </a:rPr>
                        <a:t>25.1</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325"/>
                        </a:spcBef>
                      </a:pPr>
                      <a:r>
                        <a:rPr sz="1000" spc="-5">
                          <a:solidFill>
                            <a:srgbClr val="001F5F"/>
                          </a:solidFill>
                          <a:latin typeface="Arial"/>
                          <a:cs typeface="Arial"/>
                        </a:rPr>
                        <a:t>28.4</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606024421"/>
                  </a:ext>
                </a:extLst>
              </a:tr>
              <a:tr h="207465">
                <a:tc>
                  <a:txBody>
                    <a:bodyPr/>
                    <a:lstStyle/>
                    <a:p>
                      <a:pPr marL="91440">
                        <a:lnSpc>
                          <a:spcPct val="100000"/>
                        </a:lnSpc>
                        <a:spcBef>
                          <a:spcPts val="330"/>
                        </a:spcBef>
                      </a:pPr>
                      <a:r>
                        <a:rPr sz="1000" spc="-5" dirty="0">
                          <a:solidFill>
                            <a:srgbClr val="001F5F"/>
                          </a:solidFill>
                          <a:latin typeface="Arial"/>
                          <a:cs typeface="Arial"/>
                        </a:rPr>
                        <a:t>LDH &gt; normal</a:t>
                      </a:r>
                      <a:r>
                        <a:rPr lang="fr-FR" sz="1000" spc="-5" dirty="0">
                          <a:solidFill>
                            <a:srgbClr val="001F5F"/>
                          </a:solidFill>
                          <a:latin typeface="Arial"/>
                          <a:cs typeface="Arial"/>
                        </a:rPr>
                        <a:t>e</a:t>
                      </a:r>
                      <a:endParaRPr sz="1000" dirty="0">
                        <a:latin typeface="Arial"/>
                        <a:cs typeface="Arial"/>
                      </a:endParaRPr>
                    </a:p>
                  </a:txBody>
                  <a:tcPr marL="0" marR="0" marT="4191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8900" algn="r">
                        <a:lnSpc>
                          <a:spcPct val="100000"/>
                        </a:lnSpc>
                        <a:spcBef>
                          <a:spcPts val="330"/>
                        </a:spcBef>
                      </a:pPr>
                      <a:r>
                        <a:rPr sz="1000" spc="-5">
                          <a:solidFill>
                            <a:srgbClr val="001F5F"/>
                          </a:solidFill>
                          <a:latin typeface="Arial"/>
                          <a:cs typeface="Arial"/>
                        </a:rPr>
                        <a:t>29.5</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91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3040" algn="r">
                        <a:lnSpc>
                          <a:spcPct val="100000"/>
                        </a:lnSpc>
                        <a:spcBef>
                          <a:spcPts val="330"/>
                        </a:spcBef>
                      </a:pPr>
                      <a:r>
                        <a:rPr sz="1000" spc="-5">
                          <a:solidFill>
                            <a:srgbClr val="001F5F"/>
                          </a:solidFill>
                          <a:latin typeface="Arial"/>
                          <a:cs typeface="Arial"/>
                        </a:rPr>
                        <a:t>28.9</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91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1440" algn="r">
                        <a:lnSpc>
                          <a:spcPct val="100000"/>
                        </a:lnSpc>
                        <a:spcBef>
                          <a:spcPts val="330"/>
                        </a:spcBef>
                      </a:pPr>
                      <a:r>
                        <a:rPr sz="1000" spc="-5">
                          <a:solidFill>
                            <a:srgbClr val="001F5F"/>
                          </a:solidFill>
                          <a:latin typeface="Arial"/>
                          <a:cs typeface="Arial"/>
                        </a:rPr>
                        <a:t>30.1</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4191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4840602"/>
                  </a:ext>
                </a:extLst>
              </a:tr>
              <a:tr h="206787">
                <a:tc>
                  <a:txBody>
                    <a:bodyPr/>
                    <a:lstStyle/>
                    <a:p>
                      <a:pPr marL="91440">
                        <a:lnSpc>
                          <a:spcPct val="100000"/>
                        </a:lnSpc>
                        <a:spcBef>
                          <a:spcPts val="325"/>
                        </a:spcBef>
                      </a:pPr>
                      <a:r>
                        <a:rPr lang="fr-FR" sz="1000" spc="-5" dirty="0" err="1">
                          <a:solidFill>
                            <a:srgbClr val="001F5F"/>
                          </a:solidFill>
                          <a:latin typeface="Arial"/>
                          <a:cs typeface="Arial"/>
                        </a:rPr>
                        <a:t>Hormonosensible</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900" algn="r">
                        <a:lnSpc>
                          <a:spcPct val="100000"/>
                        </a:lnSpc>
                        <a:spcBef>
                          <a:spcPts val="325"/>
                        </a:spcBef>
                      </a:pPr>
                      <a:r>
                        <a:rPr sz="1000" spc="-5">
                          <a:solidFill>
                            <a:srgbClr val="6F2F9F"/>
                          </a:solidFill>
                          <a:latin typeface="Arial"/>
                          <a:cs typeface="Arial"/>
                        </a:rPr>
                        <a:t>71.0</a:t>
                      </a:r>
                      <a:r>
                        <a:rPr sz="1000" spc="-80">
                          <a:solidFill>
                            <a:srgbClr val="6F2F9F"/>
                          </a:solidFill>
                          <a:latin typeface="Arial"/>
                          <a:cs typeface="Arial"/>
                        </a:rPr>
                        <a:t> </a:t>
                      </a:r>
                      <a:r>
                        <a:rPr sz="1000" spc="-5">
                          <a:solidFill>
                            <a:srgbClr val="6F2F9F"/>
                          </a:solidFill>
                          <a:latin typeface="Arial"/>
                          <a:cs typeface="Arial"/>
                        </a:rPr>
                        <a:t>%</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325"/>
                        </a:spcBef>
                      </a:pPr>
                      <a:r>
                        <a:rPr sz="1000">
                          <a:solidFill>
                            <a:srgbClr val="001F5F"/>
                          </a:solidFill>
                          <a:latin typeface="Arial"/>
                          <a:cs typeface="Arial"/>
                        </a:rPr>
                        <a:t>70.5%</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325"/>
                        </a:spcBef>
                      </a:pPr>
                      <a:r>
                        <a:rPr sz="1000">
                          <a:solidFill>
                            <a:srgbClr val="001F5F"/>
                          </a:solidFill>
                          <a:latin typeface="Arial"/>
                          <a:cs typeface="Arial"/>
                        </a:rPr>
                        <a:t>71.4%</a:t>
                      </a:r>
                      <a:endParaRPr sz="1000">
                        <a:latin typeface="Arial"/>
                        <a:cs typeface="Arial"/>
                      </a:endParaRPr>
                    </a:p>
                  </a:txBody>
                  <a:tcPr marL="0" marR="0" marT="4127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946842020"/>
                  </a:ext>
                </a:extLst>
              </a:tr>
              <a:tr h="200007">
                <a:tc>
                  <a:txBody>
                    <a:bodyPr/>
                    <a:lstStyle/>
                    <a:p>
                      <a:pPr marL="91440">
                        <a:lnSpc>
                          <a:spcPct val="100000"/>
                        </a:lnSpc>
                        <a:spcBef>
                          <a:spcPts val="275"/>
                        </a:spcBef>
                      </a:pPr>
                      <a:r>
                        <a:rPr lang="fr-FR" sz="1000" dirty="0" err="1">
                          <a:solidFill>
                            <a:srgbClr val="001F5F"/>
                          </a:solidFill>
                          <a:latin typeface="Arial"/>
                          <a:cs typeface="Arial"/>
                        </a:rPr>
                        <a:t>Hormonorésistance</a:t>
                      </a:r>
                      <a:r>
                        <a:rPr lang="fr-FR" sz="1000" dirty="0">
                          <a:solidFill>
                            <a:srgbClr val="001F5F"/>
                          </a:solidFill>
                          <a:latin typeface="Arial"/>
                          <a:cs typeface="Arial"/>
                        </a:rPr>
                        <a:t> </a:t>
                      </a:r>
                      <a:r>
                        <a:rPr lang="fr-FR" sz="1000" dirty="0" err="1">
                          <a:solidFill>
                            <a:srgbClr val="001F5F"/>
                          </a:solidFill>
                          <a:latin typeface="Arial"/>
                          <a:cs typeface="Arial"/>
                        </a:rPr>
                        <a:t>IIaire</a:t>
                      </a:r>
                      <a:endParaRPr sz="1000" dirty="0">
                        <a:latin typeface="Arial"/>
                        <a:cs typeface="Arial"/>
                      </a:endParaRPr>
                    </a:p>
                  </a:txBody>
                  <a:tcPr marL="0" marR="0" marT="3492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8900" algn="r">
                        <a:lnSpc>
                          <a:spcPct val="100000"/>
                        </a:lnSpc>
                        <a:spcBef>
                          <a:spcPts val="275"/>
                        </a:spcBef>
                      </a:pPr>
                      <a:r>
                        <a:rPr sz="1000" spc="-5">
                          <a:solidFill>
                            <a:srgbClr val="6F2F9F"/>
                          </a:solidFill>
                          <a:latin typeface="Arial"/>
                          <a:cs typeface="Arial"/>
                        </a:rPr>
                        <a:t>26.6</a:t>
                      </a:r>
                      <a:r>
                        <a:rPr sz="1000" spc="-80">
                          <a:solidFill>
                            <a:srgbClr val="6F2F9F"/>
                          </a:solidFill>
                          <a:latin typeface="Arial"/>
                          <a:cs typeface="Arial"/>
                        </a:rPr>
                        <a:t> </a:t>
                      </a:r>
                      <a:r>
                        <a:rPr sz="1000" spc="-5">
                          <a:solidFill>
                            <a:srgbClr val="6F2F9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3040" algn="r">
                        <a:lnSpc>
                          <a:spcPct val="100000"/>
                        </a:lnSpc>
                        <a:spcBef>
                          <a:spcPts val="275"/>
                        </a:spcBef>
                      </a:pPr>
                      <a:r>
                        <a:rPr sz="1000" spc="-5">
                          <a:solidFill>
                            <a:srgbClr val="001F5F"/>
                          </a:solidFill>
                          <a:latin typeface="Arial"/>
                          <a:cs typeface="Arial"/>
                        </a:rPr>
                        <a:t>27.7</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1440" algn="r">
                        <a:lnSpc>
                          <a:spcPct val="100000"/>
                        </a:lnSpc>
                        <a:spcBef>
                          <a:spcPts val="275"/>
                        </a:spcBef>
                      </a:pPr>
                      <a:r>
                        <a:rPr sz="1000" spc="-5">
                          <a:solidFill>
                            <a:srgbClr val="001F5F"/>
                          </a:solidFill>
                          <a:latin typeface="Arial"/>
                          <a:cs typeface="Arial"/>
                        </a:rPr>
                        <a:t>25.5</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8554120"/>
                  </a:ext>
                </a:extLst>
              </a:tr>
              <a:tr h="200007">
                <a:tc>
                  <a:txBody>
                    <a:bodyPr/>
                    <a:lstStyle/>
                    <a:p>
                      <a:pPr marL="91440">
                        <a:lnSpc>
                          <a:spcPct val="100000"/>
                        </a:lnSpc>
                        <a:spcBef>
                          <a:spcPts val="275"/>
                        </a:spcBef>
                      </a:pPr>
                      <a:r>
                        <a:rPr lang="fr-FR" sz="1000" dirty="0" err="1">
                          <a:solidFill>
                            <a:srgbClr val="001F5F"/>
                          </a:solidFill>
                          <a:latin typeface="Arial"/>
                          <a:cs typeface="Arial"/>
                        </a:rPr>
                        <a:t>Hormonorésistance</a:t>
                      </a:r>
                      <a:r>
                        <a:rPr lang="fr-FR" sz="1000" dirty="0">
                          <a:solidFill>
                            <a:srgbClr val="001F5F"/>
                          </a:solidFill>
                          <a:latin typeface="Arial"/>
                          <a:cs typeface="Arial"/>
                        </a:rPr>
                        <a:t> </a:t>
                      </a:r>
                      <a:r>
                        <a:rPr lang="fr-FR" sz="1000" dirty="0" err="1">
                          <a:solidFill>
                            <a:srgbClr val="001F5F"/>
                          </a:solidFill>
                          <a:latin typeface="Arial"/>
                          <a:cs typeface="Arial"/>
                        </a:rPr>
                        <a:t>Iaire</a:t>
                      </a:r>
                      <a:endParaRPr sz="1000" dirty="0">
                        <a:latin typeface="Arial"/>
                        <a:cs typeface="Arial"/>
                      </a:endParaRPr>
                    </a:p>
                  </a:txBody>
                  <a:tcPr marL="0" marR="0" marT="3492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8265" algn="r">
                        <a:lnSpc>
                          <a:spcPct val="100000"/>
                        </a:lnSpc>
                        <a:spcBef>
                          <a:spcPts val="275"/>
                        </a:spcBef>
                      </a:pPr>
                      <a:r>
                        <a:rPr sz="1000" spc="-5">
                          <a:solidFill>
                            <a:srgbClr val="001F5F"/>
                          </a:solidFill>
                          <a:latin typeface="Arial"/>
                          <a:cs typeface="Arial"/>
                        </a:rPr>
                        <a:t>2.4</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275"/>
                        </a:spcBef>
                      </a:pPr>
                      <a:r>
                        <a:rPr sz="1000" spc="-5">
                          <a:solidFill>
                            <a:srgbClr val="001F5F"/>
                          </a:solidFill>
                          <a:latin typeface="Arial"/>
                          <a:cs typeface="Arial"/>
                        </a:rPr>
                        <a:t>1.8</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275"/>
                        </a:spcBef>
                      </a:pPr>
                      <a:r>
                        <a:rPr sz="1000" spc="-5">
                          <a:solidFill>
                            <a:srgbClr val="001F5F"/>
                          </a:solidFill>
                          <a:latin typeface="Arial"/>
                          <a:cs typeface="Arial"/>
                        </a:rPr>
                        <a:t>3.1</a:t>
                      </a:r>
                      <a:r>
                        <a:rPr sz="1000" spc="-80">
                          <a:solidFill>
                            <a:srgbClr val="001F5F"/>
                          </a:solidFill>
                          <a:latin typeface="Arial"/>
                          <a:cs typeface="Arial"/>
                        </a:rPr>
                        <a:t> </a:t>
                      </a:r>
                      <a:r>
                        <a:rPr sz="1000" spc="-5">
                          <a:solidFill>
                            <a:srgbClr val="001F5F"/>
                          </a:solidFill>
                          <a:latin typeface="Arial"/>
                          <a:cs typeface="Arial"/>
                        </a:rPr>
                        <a:t>%</a:t>
                      </a:r>
                      <a:endParaRPr sz="1000">
                        <a:latin typeface="Arial"/>
                        <a:cs typeface="Arial"/>
                      </a:endParaRPr>
                    </a:p>
                  </a:txBody>
                  <a:tcPr marL="0" marR="0" marT="3492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65946472"/>
                  </a:ext>
                </a:extLst>
              </a:tr>
              <a:tr h="201362">
                <a:tc>
                  <a:txBody>
                    <a:bodyPr/>
                    <a:lstStyle/>
                    <a:p>
                      <a:pPr marL="91440">
                        <a:lnSpc>
                          <a:spcPct val="100000"/>
                        </a:lnSpc>
                        <a:spcBef>
                          <a:spcPts val="284"/>
                        </a:spcBef>
                      </a:pPr>
                      <a:r>
                        <a:rPr sz="1000" b="1" dirty="0" err="1">
                          <a:solidFill>
                            <a:srgbClr val="001F5F"/>
                          </a:solidFill>
                          <a:latin typeface="Arial"/>
                          <a:cs typeface="Arial"/>
                        </a:rPr>
                        <a:t>Clin</a:t>
                      </a:r>
                      <a:r>
                        <a:rPr sz="1000" b="1" dirty="0">
                          <a:solidFill>
                            <a:srgbClr val="001F5F"/>
                          </a:solidFill>
                          <a:latin typeface="Arial"/>
                          <a:cs typeface="Arial"/>
                        </a:rPr>
                        <a:t>.</a:t>
                      </a:r>
                      <a:r>
                        <a:rPr lang="fr-FR" sz="1000" b="1" baseline="-21164" dirty="0">
                          <a:solidFill>
                            <a:srgbClr val="00AF50"/>
                          </a:solidFill>
                          <a:latin typeface="Arial"/>
                          <a:cs typeface="Arial"/>
                        </a:rPr>
                        <a:t>bas</a:t>
                      </a:r>
                      <a:r>
                        <a:rPr sz="1000" b="1" baseline="-21164" dirty="0">
                          <a:solidFill>
                            <a:srgbClr val="00AF50"/>
                          </a:solidFill>
                          <a:latin typeface="Arial"/>
                          <a:cs typeface="Arial"/>
                        </a:rPr>
                        <a:t> </a:t>
                      </a:r>
                      <a:r>
                        <a:rPr sz="1000" b="1" spc="-5" dirty="0">
                          <a:solidFill>
                            <a:srgbClr val="001F5F"/>
                          </a:solidFill>
                          <a:latin typeface="Arial"/>
                          <a:cs typeface="Arial"/>
                        </a:rPr>
                        <a:t>/</a:t>
                      </a:r>
                      <a:r>
                        <a:rPr sz="1000" b="1" spc="-120" dirty="0">
                          <a:solidFill>
                            <a:srgbClr val="001F5F"/>
                          </a:solidFill>
                          <a:latin typeface="Arial"/>
                          <a:cs typeface="Arial"/>
                        </a:rPr>
                        <a:t> </a:t>
                      </a:r>
                      <a:r>
                        <a:rPr sz="1000" b="1" dirty="0">
                          <a:solidFill>
                            <a:srgbClr val="001F5F"/>
                          </a:solidFill>
                          <a:latin typeface="Arial"/>
                          <a:cs typeface="Arial"/>
                        </a:rPr>
                        <a:t>CTC</a:t>
                      </a:r>
                      <a:r>
                        <a:rPr lang="fr-FR" sz="1000" b="1" baseline="-21164" dirty="0">
                          <a:solidFill>
                            <a:srgbClr val="00AF50"/>
                          </a:solidFill>
                          <a:latin typeface="Arial"/>
                          <a:cs typeface="Arial"/>
                        </a:rPr>
                        <a:t>bas</a:t>
                      </a:r>
                      <a:endParaRPr sz="1000" baseline="-21164" dirty="0">
                        <a:latin typeface="Arial"/>
                        <a:cs typeface="Arial"/>
                      </a:endParaRPr>
                    </a:p>
                  </a:txBody>
                  <a:tcPr marL="0" marR="0" marT="36194"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3820" algn="r">
                        <a:lnSpc>
                          <a:spcPct val="100000"/>
                        </a:lnSpc>
                        <a:spcBef>
                          <a:spcPts val="284"/>
                        </a:spcBef>
                      </a:pPr>
                      <a:r>
                        <a:rPr sz="1000" b="1">
                          <a:solidFill>
                            <a:srgbClr val="001F5F"/>
                          </a:solidFill>
                          <a:latin typeface="Arial"/>
                          <a:cs typeface="Arial"/>
                        </a:rPr>
                        <a:t>47.5%</a:t>
                      </a:r>
                      <a:endParaRPr sz="1000">
                        <a:latin typeface="Arial"/>
                        <a:cs typeface="Arial"/>
                      </a:endParaRPr>
                    </a:p>
                  </a:txBody>
                  <a:tcPr marL="0" marR="0" marT="36194"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2405" algn="r">
                        <a:lnSpc>
                          <a:spcPct val="100000"/>
                        </a:lnSpc>
                        <a:spcBef>
                          <a:spcPts val="284"/>
                        </a:spcBef>
                      </a:pPr>
                      <a:r>
                        <a:rPr sz="1000">
                          <a:solidFill>
                            <a:srgbClr val="00AF50"/>
                          </a:solidFill>
                          <a:latin typeface="Arial"/>
                          <a:cs typeface="Arial"/>
                        </a:rPr>
                        <a:t>46.5%</a:t>
                      </a:r>
                      <a:endParaRPr sz="1000">
                        <a:latin typeface="Arial"/>
                        <a:cs typeface="Arial"/>
                      </a:endParaRPr>
                    </a:p>
                  </a:txBody>
                  <a:tcPr marL="0" marR="0" marT="36194"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0805" algn="r">
                        <a:lnSpc>
                          <a:spcPct val="100000"/>
                        </a:lnSpc>
                        <a:spcBef>
                          <a:spcPts val="284"/>
                        </a:spcBef>
                      </a:pPr>
                      <a:r>
                        <a:rPr sz="1000">
                          <a:solidFill>
                            <a:srgbClr val="00AF50"/>
                          </a:solidFill>
                          <a:latin typeface="Arial"/>
                          <a:cs typeface="Arial"/>
                        </a:rPr>
                        <a:t>48.6%</a:t>
                      </a:r>
                      <a:endParaRPr sz="1000">
                        <a:latin typeface="Arial"/>
                        <a:cs typeface="Arial"/>
                      </a:endParaRPr>
                    </a:p>
                  </a:txBody>
                  <a:tcPr marL="0" marR="0" marT="36194"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72443743"/>
                  </a:ext>
                </a:extLst>
              </a:tr>
              <a:tr h="201363">
                <a:tc>
                  <a:txBody>
                    <a:bodyPr/>
                    <a:lstStyle/>
                    <a:p>
                      <a:pPr marL="91440">
                        <a:lnSpc>
                          <a:spcPct val="100000"/>
                        </a:lnSpc>
                        <a:spcBef>
                          <a:spcPts val="285"/>
                        </a:spcBef>
                      </a:pPr>
                      <a:r>
                        <a:rPr sz="1000" b="1" dirty="0" err="1">
                          <a:solidFill>
                            <a:srgbClr val="001F5F"/>
                          </a:solidFill>
                          <a:latin typeface="Arial"/>
                          <a:cs typeface="Arial"/>
                        </a:rPr>
                        <a:t>Clin</a:t>
                      </a:r>
                      <a:r>
                        <a:rPr sz="1000" b="1" dirty="0">
                          <a:solidFill>
                            <a:srgbClr val="001F5F"/>
                          </a:solidFill>
                          <a:latin typeface="Arial"/>
                          <a:cs typeface="Arial"/>
                        </a:rPr>
                        <a:t>.</a:t>
                      </a:r>
                      <a:r>
                        <a:rPr lang="fr-FR" sz="1000" b="1" baseline="-21164" dirty="0">
                          <a:solidFill>
                            <a:srgbClr val="00AF50"/>
                          </a:solidFill>
                          <a:latin typeface="Arial"/>
                          <a:cs typeface="Arial"/>
                        </a:rPr>
                        <a:t>bas</a:t>
                      </a:r>
                      <a:r>
                        <a:rPr sz="1000" b="1" baseline="-21164" dirty="0">
                          <a:solidFill>
                            <a:srgbClr val="00AF50"/>
                          </a:solidFill>
                          <a:latin typeface="Arial"/>
                          <a:cs typeface="Arial"/>
                        </a:rPr>
                        <a:t> </a:t>
                      </a:r>
                      <a:r>
                        <a:rPr sz="1000" b="1" spc="-5" dirty="0">
                          <a:solidFill>
                            <a:srgbClr val="001F5F"/>
                          </a:solidFill>
                          <a:latin typeface="Arial"/>
                          <a:cs typeface="Arial"/>
                        </a:rPr>
                        <a:t>/</a:t>
                      </a:r>
                      <a:r>
                        <a:rPr sz="1000" b="1" spc="-120" dirty="0">
                          <a:solidFill>
                            <a:srgbClr val="001F5F"/>
                          </a:solidFill>
                          <a:latin typeface="Arial"/>
                          <a:cs typeface="Arial"/>
                        </a:rPr>
                        <a:t> </a:t>
                      </a:r>
                      <a:r>
                        <a:rPr sz="1000" b="1" dirty="0">
                          <a:solidFill>
                            <a:srgbClr val="001F5F"/>
                          </a:solidFill>
                          <a:latin typeface="Arial"/>
                          <a:cs typeface="Arial"/>
                        </a:rPr>
                        <a:t>CTC</a:t>
                      </a:r>
                      <a:r>
                        <a:rPr lang="fr-FR" sz="1000" b="1" baseline="26455" dirty="0">
                          <a:solidFill>
                            <a:srgbClr val="C00000"/>
                          </a:solidFill>
                          <a:latin typeface="Arial"/>
                          <a:cs typeface="Arial"/>
                        </a:rPr>
                        <a:t>haut</a:t>
                      </a:r>
                      <a:endParaRPr sz="1000" baseline="26455" dirty="0">
                        <a:latin typeface="Arial"/>
                        <a:cs typeface="Arial"/>
                      </a:endParaRPr>
                    </a:p>
                  </a:txBody>
                  <a:tcPr marL="0" marR="0" marT="3619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3820" algn="r">
                        <a:lnSpc>
                          <a:spcPct val="100000"/>
                        </a:lnSpc>
                        <a:spcBef>
                          <a:spcPts val="285"/>
                        </a:spcBef>
                      </a:pPr>
                      <a:r>
                        <a:rPr sz="1000" b="1">
                          <a:solidFill>
                            <a:srgbClr val="001F5F"/>
                          </a:solidFill>
                          <a:latin typeface="Arial"/>
                          <a:cs typeface="Arial"/>
                        </a:rPr>
                        <a:t>25.2%</a:t>
                      </a:r>
                      <a:endParaRPr sz="1000">
                        <a:latin typeface="Arial"/>
                        <a:cs typeface="Arial"/>
                      </a:endParaRPr>
                    </a:p>
                  </a:txBody>
                  <a:tcPr marL="0" marR="0" marT="3619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285"/>
                        </a:spcBef>
                      </a:pPr>
                      <a:r>
                        <a:rPr sz="1000">
                          <a:solidFill>
                            <a:srgbClr val="00AF50"/>
                          </a:solidFill>
                          <a:latin typeface="Arial"/>
                          <a:cs typeface="Arial"/>
                        </a:rPr>
                        <a:t>26.1%</a:t>
                      </a:r>
                      <a:endParaRPr sz="1000">
                        <a:latin typeface="Arial"/>
                        <a:cs typeface="Arial"/>
                      </a:endParaRPr>
                    </a:p>
                  </a:txBody>
                  <a:tcPr marL="0" marR="0" marT="3619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285"/>
                        </a:spcBef>
                      </a:pPr>
                      <a:r>
                        <a:rPr sz="1000">
                          <a:solidFill>
                            <a:srgbClr val="C00000"/>
                          </a:solidFill>
                          <a:latin typeface="Arial"/>
                          <a:cs typeface="Arial"/>
                        </a:rPr>
                        <a:t>24.3%</a:t>
                      </a:r>
                      <a:endParaRPr sz="1000">
                        <a:latin typeface="Arial"/>
                        <a:cs typeface="Arial"/>
                      </a:endParaRPr>
                    </a:p>
                  </a:txBody>
                  <a:tcPr marL="0" marR="0" marT="3619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84845292"/>
                  </a:ext>
                </a:extLst>
              </a:tr>
              <a:tr h="181023">
                <a:tc>
                  <a:txBody>
                    <a:bodyPr/>
                    <a:lstStyle/>
                    <a:p>
                      <a:pPr marL="91440">
                        <a:lnSpc>
                          <a:spcPct val="100000"/>
                        </a:lnSpc>
                        <a:spcBef>
                          <a:spcPts val="135"/>
                        </a:spcBef>
                      </a:pPr>
                      <a:r>
                        <a:rPr sz="1000" b="1" dirty="0" err="1">
                          <a:solidFill>
                            <a:srgbClr val="001F5F"/>
                          </a:solidFill>
                          <a:latin typeface="Arial"/>
                          <a:cs typeface="Arial"/>
                        </a:rPr>
                        <a:t>Clin.</a:t>
                      </a:r>
                      <a:r>
                        <a:rPr sz="1000" b="1" baseline="26455" dirty="0" err="1">
                          <a:solidFill>
                            <a:srgbClr val="C00000"/>
                          </a:solidFill>
                          <a:latin typeface="Arial"/>
                          <a:cs typeface="Arial"/>
                        </a:rPr>
                        <a:t>h</a:t>
                      </a:r>
                      <a:r>
                        <a:rPr lang="fr-FR" sz="1000" b="1" baseline="26455" dirty="0" err="1">
                          <a:solidFill>
                            <a:srgbClr val="C00000"/>
                          </a:solidFill>
                          <a:latin typeface="Arial"/>
                          <a:cs typeface="Arial"/>
                        </a:rPr>
                        <a:t>aut</a:t>
                      </a:r>
                      <a:r>
                        <a:rPr sz="1000" b="1" baseline="26455" dirty="0">
                          <a:solidFill>
                            <a:srgbClr val="C00000"/>
                          </a:solidFill>
                          <a:latin typeface="Arial"/>
                          <a:cs typeface="Arial"/>
                        </a:rPr>
                        <a:t> </a:t>
                      </a:r>
                      <a:r>
                        <a:rPr sz="1000" b="1" spc="-5" dirty="0">
                          <a:solidFill>
                            <a:srgbClr val="001F5F"/>
                          </a:solidFill>
                          <a:latin typeface="Arial"/>
                          <a:cs typeface="Arial"/>
                        </a:rPr>
                        <a:t>/</a:t>
                      </a:r>
                      <a:r>
                        <a:rPr sz="1000" b="1" spc="-114" dirty="0">
                          <a:solidFill>
                            <a:srgbClr val="001F5F"/>
                          </a:solidFill>
                          <a:latin typeface="Arial"/>
                          <a:cs typeface="Arial"/>
                        </a:rPr>
                        <a:t> </a:t>
                      </a:r>
                      <a:r>
                        <a:rPr sz="1000" b="1" dirty="0">
                          <a:solidFill>
                            <a:srgbClr val="001F5F"/>
                          </a:solidFill>
                          <a:latin typeface="Arial"/>
                          <a:cs typeface="Arial"/>
                        </a:rPr>
                        <a:t>CTC</a:t>
                      </a:r>
                      <a:r>
                        <a:rPr lang="fr-FR" sz="1000" b="1" baseline="-21164" dirty="0">
                          <a:solidFill>
                            <a:srgbClr val="00AF50"/>
                          </a:solidFill>
                          <a:latin typeface="Arial"/>
                          <a:cs typeface="Arial"/>
                        </a:rPr>
                        <a:t>bas</a:t>
                      </a:r>
                      <a:endParaRPr sz="1000" baseline="-21164" dirty="0">
                        <a:latin typeface="Arial"/>
                        <a:cs typeface="Arial"/>
                      </a:endParaRPr>
                    </a:p>
                  </a:txBody>
                  <a:tcPr marL="0" marR="0" marT="1714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3820" algn="r">
                        <a:lnSpc>
                          <a:spcPct val="100000"/>
                        </a:lnSpc>
                        <a:spcBef>
                          <a:spcPts val="135"/>
                        </a:spcBef>
                      </a:pPr>
                      <a:r>
                        <a:rPr sz="1000" b="1">
                          <a:solidFill>
                            <a:srgbClr val="001F5F"/>
                          </a:solidFill>
                          <a:latin typeface="Arial"/>
                          <a:cs typeface="Arial"/>
                        </a:rPr>
                        <a:t>13.8%</a:t>
                      </a:r>
                      <a:endParaRPr sz="1000">
                        <a:latin typeface="Arial"/>
                        <a:cs typeface="Arial"/>
                      </a:endParaRPr>
                    </a:p>
                  </a:txBody>
                  <a:tcPr marL="0" marR="0" marT="1714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92405" algn="r">
                        <a:lnSpc>
                          <a:spcPct val="100000"/>
                        </a:lnSpc>
                        <a:spcBef>
                          <a:spcPts val="135"/>
                        </a:spcBef>
                      </a:pPr>
                      <a:r>
                        <a:rPr sz="1000">
                          <a:solidFill>
                            <a:srgbClr val="C00000"/>
                          </a:solidFill>
                          <a:latin typeface="Arial"/>
                          <a:cs typeface="Arial"/>
                        </a:rPr>
                        <a:t>13.4%</a:t>
                      </a:r>
                      <a:endParaRPr sz="1000">
                        <a:latin typeface="Arial"/>
                        <a:cs typeface="Arial"/>
                      </a:endParaRPr>
                    </a:p>
                  </a:txBody>
                  <a:tcPr marL="0" marR="0" marT="17145"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90805" algn="r">
                        <a:lnSpc>
                          <a:spcPct val="100000"/>
                        </a:lnSpc>
                        <a:spcBef>
                          <a:spcPts val="135"/>
                        </a:spcBef>
                      </a:pPr>
                      <a:r>
                        <a:rPr sz="1000">
                          <a:solidFill>
                            <a:srgbClr val="00AF50"/>
                          </a:solidFill>
                          <a:latin typeface="Arial"/>
                          <a:cs typeface="Arial"/>
                        </a:rPr>
                        <a:t>14.0%</a:t>
                      </a:r>
                      <a:endParaRPr sz="1000">
                        <a:latin typeface="Arial"/>
                        <a:cs typeface="Arial"/>
                      </a:endParaRPr>
                    </a:p>
                  </a:txBody>
                  <a:tcPr marL="0" marR="0" marT="17145"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92380900"/>
                  </a:ext>
                </a:extLst>
              </a:tr>
              <a:tr h="204753">
                <a:tc>
                  <a:txBody>
                    <a:bodyPr/>
                    <a:lstStyle/>
                    <a:p>
                      <a:pPr marL="91440">
                        <a:lnSpc>
                          <a:spcPct val="100000"/>
                        </a:lnSpc>
                        <a:spcBef>
                          <a:spcPts val="310"/>
                        </a:spcBef>
                      </a:pPr>
                      <a:r>
                        <a:rPr sz="1000" b="1" dirty="0" err="1">
                          <a:solidFill>
                            <a:srgbClr val="001F5F"/>
                          </a:solidFill>
                          <a:latin typeface="Arial"/>
                          <a:cs typeface="Arial"/>
                        </a:rPr>
                        <a:t>Clin.</a:t>
                      </a:r>
                      <a:r>
                        <a:rPr sz="1000" b="1" baseline="26455" dirty="0" err="1">
                          <a:solidFill>
                            <a:srgbClr val="C00000"/>
                          </a:solidFill>
                          <a:latin typeface="Arial"/>
                          <a:cs typeface="Arial"/>
                        </a:rPr>
                        <a:t>h</a:t>
                      </a:r>
                      <a:r>
                        <a:rPr lang="fr-FR" sz="1000" b="1" baseline="26455" dirty="0" err="1">
                          <a:solidFill>
                            <a:srgbClr val="C00000"/>
                          </a:solidFill>
                          <a:latin typeface="Arial"/>
                          <a:cs typeface="Arial"/>
                        </a:rPr>
                        <a:t>aut</a:t>
                      </a:r>
                      <a:r>
                        <a:rPr sz="1000" b="1" baseline="26455" dirty="0">
                          <a:solidFill>
                            <a:srgbClr val="C00000"/>
                          </a:solidFill>
                          <a:latin typeface="Arial"/>
                          <a:cs typeface="Arial"/>
                        </a:rPr>
                        <a:t> </a:t>
                      </a:r>
                      <a:r>
                        <a:rPr sz="1000" b="1" spc="-5" dirty="0">
                          <a:solidFill>
                            <a:srgbClr val="001F5F"/>
                          </a:solidFill>
                          <a:latin typeface="Arial"/>
                          <a:cs typeface="Arial"/>
                        </a:rPr>
                        <a:t>/</a:t>
                      </a:r>
                      <a:r>
                        <a:rPr sz="1000" b="1" spc="-110" dirty="0">
                          <a:solidFill>
                            <a:srgbClr val="001F5F"/>
                          </a:solidFill>
                          <a:latin typeface="Arial"/>
                          <a:cs typeface="Arial"/>
                        </a:rPr>
                        <a:t> </a:t>
                      </a:r>
                      <a:r>
                        <a:rPr sz="1000" b="1" dirty="0" err="1">
                          <a:solidFill>
                            <a:srgbClr val="001F5F"/>
                          </a:solidFill>
                          <a:latin typeface="Arial"/>
                          <a:cs typeface="Arial"/>
                        </a:rPr>
                        <a:t>CTC</a:t>
                      </a:r>
                      <a:r>
                        <a:rPr sz="1000" b="1" baseline="26455" dirty="0" err="1">
                          <a:solidFill>
                            <a:srgbClr val="C00000"/>
                          </a:solidFill>
                          <a:latin typeface="Arial"/>
                          <a:cs typeface="Arial"/>
                        </a:rPr>
                        <a:t>h</a:t>
                      </a:r>
                      <a:r>
                        <a:rPr lang="fr-FR" sz="1000" b="1" baseline="26455" dirty="0" err="1">
                          <a:solidFill>
                            <a:srgbClr val="C00000"/>
                          </a:solidFill>
                          <a:latin typeface="Arial"/>
                          <a:cs typeface="Arial"/>
                        </a:rPr>
                        <a:t>aut</a:t>
                      </a:r>
                      <a:endParaRPr sz="1000" baseline="26455" dirty="0">
                        <a:latin typeface="Arial"/>
                        <a:cs typeface="Arial"/>
                      </a:endParaRPr>
                    </a:p>
                  </a:txBody>
                  <a:tcPr marL="0" marR="0" marT="3937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bg1">
                        <a:lumMod val="95000"/>
                      </a:schemeClr>
                    </a:solidFill>
                  </a:tcPr>
                </a:tc>
                <a:tc>
                  <a:txBody>
                    <a:bodyPr/>
                    <a:lstStyle/>
                    <a:p>
                      <a:pPr marR="83820" algn="r">
                        <a:lnSpc>
                          <a:spcPct val="100000"/>
                        </a:lnSpc>
                        <a:spcBef>
                          <a:spcPts val="310"/>
                        </a:spcBef>
                      </a:pPr>
                      <a:r>
                        <a:rPr sz="1000" b="1">
                          <a:solidFill>
                            <a:srgbClr val="001F5F"/>
                          </a:solidFill>
                          <a:latin typeface="Arial"/>
                          <a:cs typeface="Arial"/>
                        </a:rPr>
                        <a:t>13.5%</a:t>
                      </a:r>
                      <a:endParaRPr sz="1000">
                        <a:latin typeface="Arial"/>
                        <a:cs typeface="Arial"/>
                      </a:endParaRPr>
                    </a:p>
                  </a:txBody>
                  <a:tcPr marL="0" marR="0" marT="3937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bg1">
                        <a:lumMod val="95000"/>
                      </a:schemeClr>
                    </a:solidFill>
                  </a:tcPr>
                </a:tc>
                <a:tc>
                  <a:txBody>
                    <a:bodyPr/>
                    <a:lstStyle/>
                    <a:p>
                      <a:pPr marR="192405" algn="r">
                        <a:lnSpc>
                          <a:spcPct val="100000"/>
                        </a:lnSpc>
                        <a:spcBef>
                          <a:spcPts val="310"/>
                        </a:spcBef>
                      </a:pPr>
                      <a:r>
                        <a:rPr sz="1000">
                          <a:solidFill>
                            <a:srgbClr val="C00000"/>
                          </a:solidFill>
                          <a:latin typeface="Arial"/>
                          <a:cs typeface="Arial"/>
                        </a:rPr>
                        <a:t>13.9%</a:t>
                      </a:r>
                      <a:endParaRPr sz="1000">
                        <a:latin typeface="Arial"/>
                        <a:cs typeface="Arial"/>
                      </a:endParaRPr>
                    </a:p>
                  </a:txBody>
                  <a:tcPr marL="0" marR="0" marT="3937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bg1">
                        <a:lumMod val="95000"/>
                      </a:schemeClr>
                    </a:solidFill>
                  </a:tcPr>
                </a:tc>
                <a:tc>
                  <a:txBody>
                    <a:bodyPr/>
                    <a:lstStyle/>
                    <a:p>
                      <a:pPr marR="90805" algn="r">
                        <a:lnSpc>
                          <a:spcPct val="100000"/>
                        </a:lnSpc>
                        <a:spcBef>
                          <a:spcPts val="310"/>
                        </a:spcBef>
                      </a:pPr>
                      <a:r>
                        <a:rPr sz="1000" dirty="0">
                          <a:solidFill>
                            <a:srgbClr val="C00000"/>
                          </a:solidFill>
                          <a:latin typeface="Arial"/>
                          <a:cs typeface="Arial"/>
                        </a:rPr>
                        <a:t>13.0%</a:t>
                      </a:r>
                      <a:endParaRPr sz="1000" dirty="0">
                        <a:latin typeface="Arial"/>
                        <a:cs typeface="Arial"/>
                      </a:endParaRPr>
                    </a:p>
                  </a:txBody>
                  <a:tcPr marL="0" marR="0" marT="39370" marB="0">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608609485"/>
                  </a:ext>
                </a:extLst>
              </a:tr>
            </a:tbl>
          </a:graphicData>
        </a:graphic>
      </p:graphicFrame>
      <p:sp>
        <p:nvSpPr>
          <p:cNvPr id="11" name="object 7">
            <a:extLst>
              <a:ext uri="{FF2B5EF4-FFF2-40B4-BE49-F238E27FC236}">
                <a16:creationId xmlns:a16="http://schemas.microsoft.com/office/drawing/2014/main" id="{0E48CE83-2668-7B47-965A-A7619C0ED51D}"/>
              </a:ext>
            </a:extLst>
          </p:cNvPr>
          <p:cNvSpPr txBox="1"/>
          <p:nvPr/>
        </p:nvSpPr>
        <p:spPr>
          <a:xfrm>
            <a:off x="5846462" y="3993343"/>
            <a:ext cx="3048855" cy="802784"/>
          </a:xfrm>
          <a:prstGeom prst="rect">
            <a:avLst/>
          </a:prstGeom>
        </p:spPr>
        <p:txBody>
          <a:bodyPr vert="horz" wrap="square" lIns="0" tIns="12700" rIns="0" bIns="0" rtlCol="0">
            <a:spAutoFit/>
          </a:bodyPr>
          <a:lstStyle/>
          <a:p>
            <a:pPr marL="12700">
              <a:spcBef>
                <a:spcPts val="100"/>
              </a:spcBef>
            </a:pPr>
            <a:r>
              <a:rPr sz="1000" dirty="0">
                <a:solidFill>
                  <a:srgbClr val="001F5F"/>
                </a:solidFill>
                <a:latin typeface="Wingdings"/>
                <a:cs typeface="Arial" panose="020B0604020202020204" pitchFamily="34" charset="0"/>
              </a:rPr>
              <a:t></a:t>
            </a:r>
            <a:r>
              <a:rPr sz="1000" dirty="0">
                <a:solidFill>
                  <a:srgbClr val="001F5F"/>
                </a:solidFill>
                <a:latin typeface="Times New Roman"/>
                <a:cs typeface="Times New Roman"/>
              </a:rPr>
              <a:t> </a:t>
            </a:r>
            <a:r>
              <a:rPr lang="fr-FR" sz="1000" b="1" dirty="0">
                <a:solidFill>
                  <a:srgbClr val="001F5F"/>
                </a:solidFill>
                <a:latin typeface="Arial"/>
                <a:cs typeface="Arial"/>
              </a:rPr>
              <a:t>Population concordante</a:t>
            </a:r>
            <a:r>
              <a:rPr sz="1000" b="1" spc="-5" dirty="0">
                <a:solidFill>
                  <a:srgbClr val="001F5F"/>
                </a:solidFill>
                <a:latin typeface="Arial"/>
                <a:cs typeface="Arial"/>
              </a:rPr>
              <a:t>: </a:t>
            </a:r>
            <a:r>
              <a:rPr sz="1000" b="1" spc="-5" dirty="0">
                <a:solidFill>
                  <a:srgbClr val="00AF50"/>
                </a:solidFill>
                <a:latin typeface="Arial"/>
                <a:cs typeface="Arial"/>
              </a:rPr>
              <a:t>HT </a:t>
            </a:r>
            <a:r>
              <a:rPr lang="fr-FR" sz="1000" b="1" spc="-5" dirty="0">
                <a:solidFill>
                  <a:srgbClr val="001F5F"/>
                </a:solidFill>
                <a:latin typeface="Arial"/>
                <a:cs typeface="Arial"/>
              </a:rPr>
              <a:t>dans les deux bras</a:t>
            </a:r>
          </a:p>
          <a:p>
            <a:pPr marL="12700">
              <a:spcBef>
                <a:spcPts val="100"/>
              </a:spcBef>
            </a:pPr>
            <a:endParaRPr lang="fr-FR" sz="400" b="1" spc="-10" dirty="0">
              <a:solidFill>
                <a:prstClr val="black"/>
              </a:solidFill>
              <a:latin typeface="Arial"/>
              <a:cs typeface="Arial"/>
            </a:endParaRPr>
          </a:p>
          <a:p>
            <a:pPr marL="12700">
              <a:spcBef>
                <a:spcPts val="100"/>
              </a:spcBef>
            </a:pPr>
            <a:r>
              <a:rPr sz="1000" dirty="0">
                <a:solidFill>
                  <a:srgbClr val="001F5F"/>
                </a:solidFill>
                <a:latin typeface="Wingdings"/>
                <a:cs typeface="Arial" panose="020B0604020202020204" pitchFamily="34" charset="0"/>
              </a:rPr>
              <a:t></a:t>
            </a:r>
            <a:endParaRPr lang="fr-FR" sz="1000" b="1" spc="-10" dirty="0">
              <a:solidFill>
                <a:srgbClr val="C00000"/>
              </a:solidFill>
              <a:latin typeface="Arial"/>
              <a:cs typeface="Arial"/>
            </a:endParaRPr>
          </a:p>
          <a:p>
            <a:pPr marL="12700">
              <a:spcBef>
                <a:spcPts val="100"/>
              </a:spcBef>
            </a:pPr>
            <a:r>
              <a:rPr lang="fr-FR" sz="1000" dirty="0">
                <a:solidFill>
                  <a:srgbClr val="001F5F"/>
                </a:solidFill>
                <a:latin typeface="Wingdings"/>
                <a:cs typeface="Arial" panose="020B0604020202020204" pitchFamily="34" charset="0"/>
              </a:rPr>
              <a:t></a:t>
            </a:r>
          </a:p>
          <a:p>
            <a:pPr marL="12700">
              <a:spcBef>
                <a:spcPts val="100"/>
              </a:spcBef>
            </a:pPr>
            <a:endParaRPr sz="400" dirty="0">
              <a:solidFill>
                <a:prstClr val="black"/>
              </a:solidFill>
              <a:latin typeface="Arial"/>
              <a:cs typeface="Arial"/>
            </a:endParaRPr>
          </a:p>
          <a:p>
            <a:pPr marL="17780"/>
            <a:r>
              <a:rPr sz="1000" dirty="0">
                <a:solidFill>
                  <a:srgbClr val="001F5F"/>
                </a:solidFill>
                <a:latin typeface="Wingdings"/>
                <a:cs typeface="Arial" panose="020B0604020202020204" pitchFamily="34" charset="0"/>
              </a:rPr>
              <a:t></a:t>
            </a:r>
            <a:r>
              <a:rPr sz="1000" dirty="0">
                <a:solidFill>
                  <a:srgbClr val="001F5F"/>
                </a:solidFill>
                <a:latin typeface="Times New Roman"/>
                <a:cs typeface="Times New Roman"/>
              </a:rPr>
              <a:t> </a:t>
            </a:r>
            <a:r>
              <a:rPr lang="fr-FR" sz="1000" b="1" dirty="0">
                <a:solidFill>
                  <a:srgbClr val="001F5F"/>
                </a:solidFill>
                <a:latin typeface="Arial"/>
                <a:cs typeface="Arial"/>
              </a:rPr>
              <a:t>Population concordante</a:t>
            </a:r>
            <a:r>
              <a:rPr sz="1000" b="1" spc="-5" dirty="0">
                <a:solidFill>
                  <a:srgbClr val="001F5F"/>
                </a:solidFill>
                <a:latin typeface="Arial"/>
                <a:cs typeface="Arial"/>
              </a:rPr>
              <a:t>: </a:t>
            </a:r>
            <a:r>
              <a:rPr sz="1000" b="1" spc="-5" dirty="0">
                <a:solidFill>
                  <a:srgbClr val="C00000"/>
                </a:solidFill>
                <a:latin typeface="Arial"/>
                <a:cs typeface="Arial"/>
              </a:rPr>
              <a:t>CT </a:t>
            </a:r>
            <a:r>
              <a:rPr lang="fr-FR" sz="1000" b="1" spc="-5" dirty="0">
                <a:solidFill>
                  <a:srgbClr val="001F5F"/>
                </a:solidFill>
                <a:latin typeface="Arial"/>
                <a:cs typeface="Arial"/>
              </a:rPr>
              <a:t>dans les deux bras</a:t>
            </a:r>
            <a:endParaRPr sz="1000" dirty="0">
              <a:solidFill>
                <a:prstClr val="black"/>
              </a:solidFill>
              <a:latin typeface="Arial"/>
              <a:cs typeface="Arial"/>
            </a:endParaRPr>
          </a:p>
        </p:txBody>
      </p:sp>
      <p:sp>
        <p:nvSpPr>
          <p:cNvPr id="4" name="Rectangle 3">
            <a:extLst>
              <a:ext uri="{FF2B5EF4-FFF2-40B4-BE49-F238E27FC236}">
                <a16:creationId xmlns:a16="http://schemas.microsoft.com/office/drawing/2014/main" id="{A802CE49-550D-A04E-AB77-9484DEC62031}"/>
              </a:ext>
            </a:extLst>
          </p:cNvPr>
          <p:cNvSpPr/>
          <p:nvPr/>
        </p:nvSpPr>
        <p:spPr>
          <a:xfrm>
            <a:off x="5966364" y="4271624"/>
            <a:ext cx="2216632" cy="246221"/>
          </a:xfrm>
          <a:prstGeom prst="rect">
            <a:avLst/>
          </a:prstGeom>
        </p:spPr>
        <p:txBody>
          <a:bodyPr wrap="none">
            <a:spAutoFit/>
          </a:bodyPr>
          <a:lstStyle/>
          <a:p>
            <a:r>
              <a:rPr lang="fr-FR" sz="1000" b="1" spc="-5" dirty="0">
                <a:solidFill>
                  <a:srgbClr val="001F5F"/>
                </a:solidFill>
                <a:latin typeface="Arial"/>
                <a:cs typeface="Arial"/>
              </a:rPr>
              <a:t>Population discordante: </a:t>
            </a:r>
            <a:r>
              <a:rPr lang="fr-FR" sz="1000" b="1" spc="-5" dirty="0">
                <a:solidFill>
                  <a:srgbClr val="00AF50"/>
                </a:solidFill>
                <a:latin typeface="Arial"/>
                <a:cs typeface="Arial"/>
              </a:rPr>
              <a:t>HT </a:t>
            </a:r>
            <a:r>
              <a:rPr lang="fr-FR" sz="1000" b="1" dirty="0">
                <a:solidFill>
                  <a:srgbClr val="001F5F"/>
                </a:solidFill>
                <a:latin typeface="Arial"/>
                <a:cs typeface="Arial"/>
              </a:rPr>
              <a:t>or</a:t>
            </a:r>
            <a:r>
              <a:rPr lang="fr-FR" sz="1000" b="1" spc="75" dirty="0">
                <a:solidFill>
                  <a:srgbClr val="001F5F"/>
                </a:solidFill>
                <a:latin typeface="Arial"/>
                <a:cs typeface="Arial"/>
              </a:rPr>
              <a:t> </a:t>
            </a:r>
            <a:r>
              <a:rPr lang="fr-FR" sz="1000" b="1" spc="-10" dirty="0">
                <a:solidFill>
                  <a:srgbClr val="C00000"/>
                </a:solidFill>
                <a:latin typeface="Arial"/>
                <a:cs typeface="Arial"/>
              </a:rPr>
              <a:t>CT</a:t>
            </a:r>
            <a:endParaRPr lang="fr-FR" dirty="0"/>
          </a:p>
        </p:txBody>
      </p:sp>
    </p:spTree>
    <p:extLst>
      <p:ext uri="{BB962C8B-B14F-4D97-AF65-F5344CB8AC3E}">
        <p14:creationId xmlns:p14="http://schemas.microsoft.com/office/powerpoint/2010/main" val="452106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1375469"/>
            <a:ext cx="4129351" cy="2545495"/>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1375469"/>
            <a:ext cx="4129351" cy="2545495"/>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52451C3A-2299-884E-A6D9-95A925480DAF}"/>
              </a:ext>
            </a:extLst>
          </p:cNvPr>
          <p:cNvSpPr txBox="1"/>
          <p:nvPr/>
        </p:nvSpPr>
        <p:spPr>
          <a:xfrm>
            <a:off x="1430425" y="1232594"/>
            <a:ext cx="1921350"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Sans Progression</a:t>
            </a:r>
          </a:p>
        </p:txBody>
      </p:sp>
      <p:sp>
        <p:nvSpPr>
          <p:cNvPr id="7" name="Titre 6"/>
          <p:cNvSpPr>
            <a:spLocks noGrp="1"/>
          </p:cNvSpPr>
          <p:nvPr>
            <p:ph type="title"/>
          </p:nvPr>
        </p:nvSpPr>
        <p:spPr>
          <a:xfrm>
            <a:off x="168064" y="748765"/>
            <a:ext cx="8749693" cy="400110"/>
          </a:xfrm>
        </p:spPr>
        <p:txBody>
          <a:bodyPr/>
          <a:lstStyle/>
          <a:p>
            <a:r>
              <a:rPr lang="fr-FR" dirty="0"/>
              <a:t>Objectifs primaires et secondaires</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6112476" y="1232594"/>
            <a:ext cx="1268628"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Globale</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51</a:t>
            </a:fld>
            <a:endParaRPr lang="fr-FR"/>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280" name="Graphique 279">
            <a:extLst>
              <a:ext uri="{FF2B5EF4-FFF2-40B4-BE49-F238E27FC236}">
                <a16:creationId xmlns:a16="http://schemas.microsoft.com/office/drawing/2014/main" id="{0381157A-C8DA-EA48-B573-ED0B33E206D8}"/>
              </a:ext>
            </a:extLst>
          </p:cNvPr>
          <p:cNvGraphicFramePr/>
          <p:nvPr>
            <p:extLst/>
          </p:nvPr>
        </p:nvGraphicFramePr>
        <p:xfrm>
          <a:off x="518277" y="1528820"/>
          <a:ext cx="3878232" cy="2288663"/>
        </p:xfrm>
        <a:graphic>
          <a:graphicData uri="http://schemas.openxmlformats.org/drawingml/2006/chart">
            <c:chart xmlns:c="http://schemas.openxmlformats.org/drawingml/2006/chart" xmlns:r="http://schemas.openxmlformats.org/officeDocument/2006/relationships" r:id="rId3"/>
          </a:graphicData>
        </a:graphic>
      </p:graphicFrame>
      <p:sp>
        <p:nvSpPr>
          <p:cNvPr id="49" name="object 3">
            <a:extLst>
              <a:ext uri="{FF2B5EF4-FFF2-40B4-BE49-F238E27FC236}">
                <a16:creationId xmlns:a16="http://schemas.microsoft.com/office/drawing/2014/main" id="{41B624AA-169E-F44A-9F39-1AE316A49F6D}"/>
              </a:ext>
            </a:extLst>
          </p:cNvPr>
          <p:cNvSpPr txBox="1"/>
          <p:nvPr/>
        </p:nvSpPr>
        <p:spPr>
          <a:xfrm>
            <a:off x="1320446" y="4073051"/>
            <a:ext cx="2882552" cy="659155"/>
          </a:xfrm>
          <a:prstGeom prst="rect">
            <a:avLst/>
          </a:prstGeom>
        </p:spPr>
        <p:txBody>
          <a:bodyPr vert="horz" wrap="square" lIns="0" tIns="12700" rIns="0" bIns="0" rtlCol="0">
            <a:spAutoFit/>
          </a:bodyPr>
          <a:lstStyle/>
          <a:p>
            <a:pPr marL="12700">
              <a:spcBef>
                <a:spcPts val="100"/>
              </a:spcBef>
            </a:pPr>
            <a:r>
              <a:rPr lang="fr-FR" sz="1400" b="1" spc="-5" dirty="0">
                <a:solidFill>
                  <a:srgbClr val="001F5F"/>
                </a:solidFill>
                <a:latin typeface="Arial"/>
                <a:cs typeface="Arial"/>
              </a:rPr>
              <a:t>SSP médiane</a:t>
            </a:r>
            <a:endParaRPr sz="1400" dirty="0">
              <a:solidFill>
                <a:prstClr val="black"/>
              </a:solidFill>
              <a:latin typeface="Arial"/>
              <a:cs typeface="Arial"/>
            </a:endParaRPr>
          </a:p>
          <a:p>
            <a:pPr marL="12700"/>
            <a:r>
              <a:rPr lang="fr-FR" sz="1400" dirty="0">
                <a:solidFill>
                  <a:srgbClr val="00B050"/>
                </a:solidFill>
                <a:latin typeface="Arial"/>
                <a:cs typeface="Arial"/>
              </a:rPr>
              <a:t>Bras </a:t>
            </a:r>
            <a:r>
              <a:rPr sz="1400" dirty="0">
                <a:solidFill>
                  <a:srgbClr val="00B050"/>
                </a:solidFill>
                <a:latin typeface="Arial"/>
                <a:cs typeface="Arial"/>
              </a:rPr>
              <a:t>CTC </a:t>
            </a:r>
            <a:r>
              <a:rPr sz="1400" spc="-5" dirty="0">
                <a:solidFill>
                  <a:srgbClr val="00B050"/>
                </a:solidFill>
                <a:latin typeface="Arial"/>
                <a:cs typeface="Arial"/>
              </a:rPr>
              <a:t>: </a:t>
            </a:r>
            <a:r>
              <a:rPr lang="fr-FR" sz="1400" spc="-5" dirty="0">
                <a:solidFill>
                  <a:srgbClr val="00B050"/>
                </a:solidFill>
                <a:latin typeface="Arial"/>
                <a:cs typeface="Arial"/>
              </a:rPr>
              <a:t>15.6</a:t>
            </a:r>
            <a:r>
              <a:rPr sz="1400" spc="-5" dirty="0">
                <a:solidFill>
                  <a:srgbClr val="00B050"/>
                </a:solidFill>
                <a:latin typeface="Arial"/>
                <a:cs typeface="Arial"/>
              </a:rPr>
              <a:t> </a:t>
            </a:r>
            <a:r>
              <a:rPr sz="1400" dirty="0">
                <a:solidFill>
                  <a:srgbClr val="00B050"/>
                </a:solidFill>
                <a:latin typeface="Arial"/>
                <a:cs typeface="Arial"/>
              </a:rPr>
              <a:t>mo.</a:t>
            </a:r>
            <a:r>
              <a:rPr sz="1400" spc="-55" dirty="0">
                <a:solidFill>
                  <a:srgbClr val="00B050"/>
                </a:solidFill>
                <a:latin typeface="Arial"/>
                <a:cs typeface="Arial"/>
              </a:rPr>
              <a:t> </a:t>
            </a:r>
            <a:r>
              <a:rPr sz="1400" dirty="0">
                <a:solidFill>
                  <a:srgbClr val="00B050"/>
                </a:solidFill>
                <a:latin typeface="Arial"/>
                <a:cs typeface="Arial"/>
              </a:rPr>
              <a:t>[</a:t>
            </a:r>
            <a:r>
              <a:rPr lang="fr-FR" sz="1400" dirty="0">
                <a:solidFill>
                  <a:srgbClr val="00B050"/>
                </a:solidFill>
                <a:latin typeface="Arial"/>
                <a:cs typeface="Arial"/>
              </a:rPr>
              <a:t>12.8-17.3</a:t>
            </a:r>
            <a:r>
              <a:rPr sz="1400" dirty="0">
                <a:solidFill>
                  <a:srgbClr val="00B050"/>
                </a:solidFill>
                <a:latin typeface="Arial"/>
                <a:cs typeface="Arial"/>
              </a:rPr>
              <a:t>]</a:t>
            </a:r>
          </a:p>
          <a:p>
            <a:pPr marL="12700"/>
            <a:r>
              <a:rPr lang="fr-FR" sz="1400" dirty="0">
                <a:solidFill>
                  <a:srgbClr val="960059"/>
                </a:solidFill>
                <a:latin typeface="Arial"/>
                <a:cs typeface="Arial"/>
              </a:rPr>
              <a:t>Bras </a:t>
            </a:r>
            <a:r>
              <a:rPr sz="1400" dirty="0">
                <a:solidFill>
                  <a:srgbClr val="960059"/>
                </a:solidFill>
                <a:latin typeface="Arial"/>
                <a:cs typeface="Arial"/>
              </a:rPr>
              <a:t>Control </a:t>
            </a:r>
            <a:r>
              <a:rPr sz="1400" spc="-5" dirty="0">
                <a:solidFill>
                  <a:srgbClr val="960059"/>
                </a:solidFill>
                <a:latin typeface="Arial"/>
                <a:cs typeface="Arial"/>
              </a:rPr>
              <a:t>: </a:t>
            </a:r>
            <a:r>
              <a:rPr lang="fr-FR" sz="1400" dirty="0">
                <a:solidFill>
                  <a:srgbClr val="960059"/>
                </a:solidFill>
                <a:latin typeface="Arial"/>
                <a:cs typeface="Arial"/>
              </a:rPr>
              <a:t>14.0</a:t>
            </a:r>
            <a:r>
              <a:rPr sz="1400" dirty="0">
                <a:solidFill>
                  <a:srgbClr val="960059"/>
                </a:solidFill>
                <a:latin typeface="Arial"/>
                <a:cs typeface="Arial"/>
              </a:rPr>
              <a:t> mo.</a:t>
            </a:r>
            <a:r>
              <a:rPr sz="1400" spc="-90" dirty="0">
                <a:solidFill>
                  <a:srgbClr val="960059"/>
                </a:solidFill>
                <a:latin typeface="Arial"/>
                <a:cs typeface="Arial"/>
              </a:rPr>
              <a:t> </a:t>
            </a:r>
            <a:r>
              <a:rPr sz="1400" dirty="0">
                <a:solidFill>
                  <a:srgbClr val="960059"/>
                </a:solidFill>
                <a:latin typeface="Arial"/>
                <a:cs typeface="Arial"/>
              </a:rPr>
              <a:t>[</a:t>
            </a:r>
            <a:r>
              <a:rPr lang="fr-FR" sz="1400" dirty="0">
                <a:solidFill>
                  <a:srgbClr val="960059"/>
                </a:solidFill>
                <a:latin typeface="Arial"/>
                <a:cs typeface="Arial"/>
              </a:rPr>
              <a:t>12.2-16.0</a:t>
            </a:r>
            <a:r>
              <a:rPr sz="1400" dirty="0">
                <a:solidFill>
                  <a:srgbClr val="960059"/>
                </a:solidFill>
                <a:latin typeface="Arial"/>
                <a:cs typeface="Arial"/>
              </a:rPr>
              <a:t>]</a:t>
            </a:r>
          </a:p>
        </p:txBody>
      </p:sp>
      <p:sp>
        <p:nvSpPr>
          <p:cNvPr id="50" name="object 8">
            <a:extLst>
              <a:ext uri="{FF2B5EF4-FFF2-40B4-BE49-F238E27FC236}">
                <a16:creationId xmlns:a16="http://schemas.microsoft.com/office/drawing/2014/main" id="{850F246B-CCDC-7048-896E-0B6831F90AE5}"/>
              </a:ext>
            </a:extLst>
          </p:cNvPr>
          <p:cNvSpPr txBox="1"/>
          <p:nvPr/>
        </p:nvSpPr>
        <p:spPr>
          <a:xfrm>
            <a:off x="5449555" y="4072746"/>
            <a:ext cx="2942940" cy="659155"/>
          </a:xfrm>
          <a:prstGeom prst="rect">
            <a:avLst/>
          </a:prstGeom>
        </p:spPr>
        <p:txBody>
          <a:bodyPr vert="horz" wrap="square" lIns="0" tIns="12700" rIns="0" bIns="0" rtlCol="0">
            <a:spAutoFit/>
          </a:bodyPr>
          <a:lstStyle/>
          <a:p>
            <a:pPr marL="12700">
              <a:spcBef>
                <a:spcPts val="100"/>
              </a:spcBef>
            </a:pPr>
            <a:r>
              <a:rPr lang="fr-FR" sz="1400" b="1" dirty="0">
                <a:solidFill>
                  <a:srgbClr val="001F5F"/>
                </a:solidFill>
                <a:latin typeface="Arial"/>
                <a:cs typeface="Arial"/>
              </a:rPr>
              <a:t>SG à 24 mois</a:t>
            </a:r>
            <a:endParaRPr sz="1400" dirty="0">
              <a:solidFill>
                <a:prstClr val="black"/>
              </a:solidFill>
              <a:latin typeface="Arial"/>
              <a:cs typeface="Arial"/>
            </a:endParaRPr>
          </a:p>
          <a:p>
            <a:pPr marL="12700"/>
            <a:r>
              <a:rPr lang="fr-FR" sz="1400" dirty="0">
                <a:solidFill>
                  <a:srgbClr val="00B050"/>
                </a:solidFill>
                <a:latin typeface="Arial"/>
                <a:cs typeface="Arial"/>
              </a:rPr>
              <a:t>Bras </a:t>
            </a:r>
            <a:r>
              <a:rPr sz="1400" dirty="0">
                <a:solidFill>
                  <a:srgbClr val="00B050"/>
                </a:solidFill>
                <a:latin typeface="Arial"/>
                <a:cs typeface="Arial"/>
              </a:rPr>
              <a:t>CTC </a:t>
            </a:r>
            <a:r>
              <a:rPr sz="1400" spc="-5" dirty="0">
                <a:solidFill>
                  <a:srgbClr val="00B050"/>
                </a:solidFill>
                <a:latin typeface="Arial"/>
                <a:cs typeface="Arial"/>
              </a:rPr>
              <a:t>arm: </a:t>
            </a:r>
            <a:r>
              <a:rPr lang="fr-FR" sz="1400" dirty="0">
                <a:solidFill>
                  <a:srgbClr val="00B050"/>
                </a:solidFill>
                <a:latin typeface="Arial"/>
                <a:cs typeface="Arial"/>
              </a:rPr>
              <a:t>82.7</a:t>
            </a:r>
            <a:r>
              <a:rPr sz="1400" dirty="0">
                <a:solidFill>
                  <a:srgbClr val="00B050"/>
                </a:solidFill>
                <a:latin typeface="Arial"/>
                <a:cs typeface="Arial"/>
              </a:rPr>
              <a:t>%</a:t>
            </a:r>
            <a:r>
              <a:rPr sz="1400" spc="-60" dirty="0">
                <a:solidFill>
                  <a:srgbClr val="00B050"/>
                </a:solidFill>
                <a:latin typeface="Arial"/>
                <a:cs typeface="Arial"/>
              </a:rPr>
              <a:t> </a:t>
            </a:r>
            <a:r>
              <a:rPr sz="1400" dirty="0">
                <a:solidFill>
                  <a:srgbClr val="00B050"/>
                </a:solidFill>
                <a:latin typeface="Arial"/>
                <a:cs typeface="Arial"/>
              </a:rPr>
              <a:t>[</a:t>
            </a:r>
            <a:r>
              <a:rPr lang="fr-FR" sz="1400" dirty="0">
                <a:solidFill>
                  <a:srgbClr val="00B050"/>
                </a:solidFill>
                <a:latin typeface="Arial"/>
                <a:cs typeface="Arial"/>
              </a:rPr>
              <a:t>78.2-86.2</a:t>
            </a:r>
            <a:r>
              <a:rPr sz="1400" dirty="0">
                <a:solidFill>
                  <a:srgbClr val="00B050"/>
                </a:solidFill>
                <a:latin typeface="Arial"/>
                <a:cs typeface="Arial"/>
              </a:rPr>
              <a:t>]</a:t>
            </a:r>
          </a:p>
          <a:p>
            <a:pPr marL="12700"/>
            <a:r>
              <a:rPr lang="fr-FR" sz="1400" dirty="0">
                <a:solidFill>
                  <a:srgbClr val="960059"/>
                </a:solidFill>
                <a:latin typeface="Arial"/>
                <a:cs typeface="Arial"/>
              </a:rPr>
              <a:t>Bras </a:t>
            </a:r>
            <a:r>
              <a:rPr sz="1400" dirty="0">
                <a:solidFill>
                  <a:srgbClr val="960059"/>
                </a:solidFill>
                <a:latin typeface="Arial"/>
                <a:cs typeface="Arial"/>
              </a:rPr>
              <a:t>Control</a:t>
            </a:r>
            <a:r>
              <a:rPr lang="fr-FR" sz="1400" dirty="0">
                <a:solidFill>
                  <a:srgbClr val="960059"/>
                </a:solidFill>
                <a:latin typeface="Arial"/>
                <a:cs typeface="Arial"/>
              </a:rPr>
              <a:t>e</a:t>
            </a:r>
            <a:r>
              <a:rPr sz="1400" spc="-5" dirty="0">
                <a:solidFill>
                  <a:srgbClr val="960059"/>
                </a:solidFill>
                <a:latin typeface="Arial"/>
                <a:cs typeface="Arial"/>
              </a:rPr>
              <a:t>: </a:t>
            </a:r>
            <a:r>
              <a:rPr lang="fr-FR" sz="1400" dirty="0">
                <a:solidFill>
                  <a:srgbClr val="960059"/>
                </a:solidFill>
                <a:latin typeface="Arial"/>
                <a:cs typeface="Arial"/>
              </a:rPr>
              <a:t>81.4</a:t>
            </a:r>
            <a:r>
              <a:rPr sz="1400" dirty="0">
                <a:solidFill>
                  <a:srgbClr val="960059"/>
                </a:solidFill>
                <a:latin typeface="Arial"/>
                <a:cs typeface="Arial"/>
              </a:rPr>
              <a:t>%</a:t>
            </a:r>
            <a:r>
              <a:rPr sz="1400" spc="-90" dirty="0">
                <a:solidFill>
                  <a:srgbClr val="960059"/>
                </a:solidFill>
                <a:latin typeface="Arial"/>
                <a:cs typeface="Arial"/>
              </a:rPr>
              <a:t> </a:t>
            </a:r>
            <a:r>
              <a:rPr sz="1400" dirty="0">
                <a:solidFill>
                  <a:srgbClr val="960059"/>
                </a:solidFill>
                <a:latin typeface="Arial"/>
                <a:cs typeface="Arial"/>
              </a:rPr>
              <a:t>[</a:t>
            </a:r>
            <a:r>
              <a:rPr lang="fr-FR" sz="1400" dirty="0">
                <a:solidFill>
                  <a:srgbClr val="960059"/>
                </a:solidFill>
                <a:latin typeface="Arial"/>
                <a:cs typeface="Arial"/>
              </a:rPr>
              <a:t>77.4-85.6</a:t>
            </a:r>
            <a:r>
              <a:rPr sz="1400" dirty="0">
                <a:solidFill>
                  <a:srgbClr val="960059"/>
                </a:solidFill>
                <a:latin typeface="Arial"/>
                <a:cs typeface="Arial"/>
              </a:rPr>
              <a:t>]</a:t>
            </a:r>
          </a:p>
        </p:txBody>
      </p:sp>
      <p:graphicFrame>
        <p:nvGraphicFramePr>
          <p:cNvPr id="51" name="Graphique 50">
            <a:extLst>
              <a:ext uri="{FF2B5EF4-FFF2-40B4-BE49-F238E27FC236}">
                <a16:creationId xmlns:a16="http://schemas.microsoft.com/office/drawing/2014/main" id="{49D6E03B-B652-3F42-9015-2F9DED136ECF}"/>
              </a:ext>
            </a:extLst>
          </p:cNvPr>
          <p:cNvGraphicFramePr/>
          <p:nvPr>
            <p:extLst/>
          </p:nvPr>
        </p:nvGraphicFramePr>
        <p:xfrm>
          <a:off x="4629010" y="1528820"/>
          <a:ext cx="3878232" cy="2288663"/>
        </p:xfrm>
        <a:graphic>
          <a:graphicData uri="http://schemas.openxmlformats.org/drawingml/2006/chart">
            <c:chart xmlns:c="http://schemas.openxmlformats.org/drawingml/2006/chart" xmlns:r="http://schemas.openxmlformats.org/officeDocument/2006/relationships" r:id="rId4"/>
          </a:graphicData>
        </a:graphic>
      </p:graphicFrame>
      <p:sp>
        <p:nvSpPr>
          <p:cNvPr id="59" name="object 11">
            <a:extLst>
              <a:ext uri="{FF2B5EF4-FFF2-40B4-BE49-F238E27FC236}">
                <a16:creationId xmlns:a16="http://schemas.microsoft.com/office/drawing/2014/main" id="{3B416B70-13BB-B643-870A-766C7A556714}"/>
              </a:ext>
            </a:extLst>
          </p:cNvPr>
          <p:cNvSpPr txBox="1"/>
          <p:nvPr/>
        </p:nvSpPr>
        <p:spPr>
          <a:xfrm>
            <a:off x="1633380" y="3703815"/>
            <a:ext cx="1875742" cy="166071"/>
          </a:xfrm>
          <a:prstGeom prst="rect">
            <a:avLst/>
          </a:prstGeom>
        </p:spPr>
        <p:txBody>
          <a:bodyPr vert="horz" wrap="square" lIns="0" tIns="12065" rIns="0" bIns="0" rtlCol="0">
            <a:spAutoFit/>
          </a:bodyPr>
          <a:lstStyle/>
          <a:p>
            <a:pPr marL="12700" algn="ctr">
              <a:spcBef>
                <a:spcPts val="95"/>
              </a:spcBef>
            </a:pPr>
            <a:r>
              <a:rPr lang="fr-FR" sz="1000" dirty="0">
                <a:solidFill>
                  <a:prstClr val="black">
                    <a:lumMod val="65000"/>
                    <a:lumOff val="35000"/>
                  </a:prstClr>
                </a:solidFill>
                <a:latin typeface="Arial" panose="020B0604020202020204" pitchFamily="34" charset="0"/>
                <a:cs typeface="Arial" panose="020B0604020202020204" pitchFamily="34" charset="0"/>
              </a:rPr>
              <a:t>Temps (mois)</a:t>
            </a:r>
            <a:endParaRPr sz="10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60" name="object 11">
            <a:extLst>
              <a:ext uri="{FF2B5EF4-FFF2-40B4-BE49-F238E27FC236}">
                <a16:creationId xmlns:a16="http://schemas.microsoft.com/office/drawing/2014/main" id="{D6E19A26-6A16-6545-B321-9D97CF42A8FE}"/>
              </a:ext>
            </a:extLst>
          </p:cNvPr>
          <p:cNvSpPr txBox="1"/>
          <p:nvPr/>
        </p:nvSpPr>
        <p:spPr>
          <a:xfrm>
            <a:off x="5876917" y="3698748"/>
            <a:ext cx="1761556" cy="166071"/>
          </a:xfrm>
          <a:prstGeom prst="rect">
            <a:avLst/>
          </a:prstGeom>
        </p:spPr>
        <p:txBody>
          <a:bodyPr vert="horz" wrap="square" lIns="0" tIns="12065" rIns="0" bIns="0" rtlCol="0">
            <a:spAutoFit/>
          </a:bodyPr>
          <a:lstStyle/>
          <a:p>
            <a:pPr marL="12700" algn="ctr">
              <a:spcBef>
                <a:spcPts val="95"/>
              </a:spcBef>
            </a:pPr>
            <a:r>
              <a:rPr lang="fr-FR" sz="1000" dirty="0">
                <a:solidFill>
                  <a:prstClr val="black">
                    <a:lumMod val="65000"/>
                    <a:lumOff val="35000"/>
                  </a:prstClr>
                </a:solidFill>
                <a:latin typeface="Arial" panose="020B0604020202020204" pitchFamily="34" charset="0"/>
                <a:cs typeface="Arial" panose="020B0604020202020204" pitchFamily="34" charset="0"/>
              </a:rPr>
              <a:t>Temps (mois)</a:t>
            </a:r>
            <a:endParaRPr sz="10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6" name="object 7">
            <a:extLst>
              <a:ext uri="{FF2B5EF4-FFF2-40B4-BE49-F238E27FC236}">
                <a16:creationId xmlns:a16="http://schemas.microsoft.com/office/drawing/2014/main" id="{F527B78F-2003-344E-85FA-974B88B761FB}"/>
              </a:ext>
            </a:extLst>
          </p:cNvPr>
          <p:cNvSpPr/>
          <p:nvPr/>
        </p:nvSpPr>
        <p:spPr>
          <a:xfrm>
            <a:off x="889301" y="1606117"/>
            <a:ext cx="3183935" cy="1792866"/>
          </a:xfrm>
          <a:custGeom>
            <a:avLst/>
            <a:gdLst/>
            <a:ahLst/>
            <a:cxnLst/>
            <a:rect l="l" t="t" r="r" b="b"/>
            <a:pathLst>
              <a:path w="4460875" h="1952625">
                <a:moveTo>
                  <a:pt x="0" y="0"/>
                </a:moveTo>
                <a:lnTo>
                  <a:pt x="31864" y="0"/>
                </a:lnTo>
                <a:lnTo>
                  <a:pt x="31864" y="5714"/>
                </a:lnTo>
                <a:lnTo>
                  <a:pt x="53098" y="5714"/>
                </a:lnTo>
                <a:lnTo>
                  <a:pt x="53098" y="11429"/>
                </a:lnTo>
                <a:lnTo>
                  <a:pt x="74345" y="11429"/>
                </a:lnTo>
                <a:lnTo>
                  <a:pt x="74345" y="17017"/>
                </a:lnTo>
                <a:lnTo>
                  <a:pt x="95592" y="17017"/>
                </a:lnTo>
                <a:lnTo>
                  <a:pt x="95592" y="22733"/>
                </a:lnTo>
                <a:lnTo>
                  <a:pt x="138074" y="22733"/>
                </a:lnTo>
                <a:lnTo>
                  <a:pt x="138074" y="28448"/>
                </a:lnTo>
                <a:lnTo>
                  <a:pt x="180555" y="28448"/>
                </a:lnTo>
                <a:lnTo>
                  <a:pt x="180555" y="45592"/>
                </a:lnTo>
                <a:lnTo>
                  <a:pt x="191173" y="45592"/>
                </a:lnTo>
                <a:lnTo>
                  <a:pt x="191173" y="51308"/>
                </a:lnTo>
                <a:lnTo>
                  <a:pt x="201790" y="51308"/>
                </a:lnTo>
                <a:lnTo>
                  <a:pt x="201790" y="62737"/>
                </a:lnTo>
                <a:lnTo>
                  <a:pt x="212420" y="62737"/>
                </a:lnTo>
                <a:lnTo>
                  <a:pt x="212420" y="68579"/>
                </a:lnTo>
                <a:lnTo>
                  <a:pt x="223037" y="68579"/>
                </a:lnTo>
                <a:lnTo>
                  <a:pt x="223037" y="102997"/>
                </a:lnTo>
                <a:lnTo>
                  <a:pt x="233680" y="102997"/>
                </a:lnTo>
                <a:lnTo>
                  <a:pt x="233680" y="114553"/>
                </a:lnTo>
                <a:lnTo>
                  <a:pt x="244221" y="114553"/>
                </a:lnTo>
                <a:lnTo>
                  <a:pt x="244221" y="143256"/>
                </a:lnTo>
                <a:lnTo>
                  <a:pt x="254889" y="143256"/>
                </a:lnTo>
                <a:lnTo>
                  <a:pt x="254889" y="154812"/>
                </a:lnTo>
                <a:lnTo>
                  <a:pt x="265556" y="154812"/>
                </a:lnTo>
                <a:lnTo>
                  <a:pt x="265556" y="183514"/>
                </a:lnTo>
                <a:lnTo>
                  <a:pt x="276098" y="183514"/>
                </a:lnTo>
                <a:lnTo>
                  <a:pt x="276098" y="189357"/>
                </a:lnTo>
                <a:lnTo>
                  <a:pt x="286766" y="189357"/>
                </a:lnTo>
                <a:lnTo>
                  <a:pt x="286766" y="195072"/>
                </a:lnTo>
                <a:lnTo>
                  <a:pt x="297434" y="195072"/>
                </a:lnTo>
                <a:lnTo>
                  <a:pt x="297434" y="206628"/>
                </a:lnTo>
                <a:lnTo>
                  <a:pt x="307975" y="206628"/>
                </a:lnTo>
                <a:lnTo>
                  <a:pt x="307975" y="212471"/>
                </a:lnTo>
                <a:lnTo>
                  <a:pt x="318643" y="212471"/>
                </a:lnTo>
                <a:lnTo>
                  <a:pt x="318643" y="224027"/>
                </a:lnTo>
                <a:lnTo>
                  <a:pt x="329184" y="224027"/>
                </a:lnTo>
                <a:lnTo>
                  <a:pt x="329184" y="229742"/>
                </a:lnTo>
                <a:lnTo>
                  <a:pt x="350520" y="229742"/>
                </a:lnTo>
                <a:lnTo>
                  <a:pt x="350520" y="235585"/>
                </a:lnTo>
                <a:lnTo>
                  <a:pt x="361061" y="235585"/>
                </a:lnTo>
                <a:lnTo>
                  <a:pt x="361061" y="247141"/>
                </a:lnTo>
                <a:lnTo>
                  <a:pt x="382397" y="247141"/>
                </a:lnTo>
                <a:lnTo>
                  <a:pt x="382397" y="252857"/>
                </a:lnTo>
                <a:lnTo>
                  <a:pt x="403606" y="252857"/>
                </a:lnTo>
                <a:lnTo>
                  <a:pt x="403606" y="258699"/>
                </a:lnTo>
                <a:lnTo>
                  <a:pt x="414274" y="258699"/>
                </a:lnTo>
                <a:lnTo>
                  <a:pt x="414274" y="264540"/>
                </a:lnTo>
                <a:lnTo>
                  <a:pt x="424815" y="264540"/>
                </a:lnTo>
                <a:lnTo>
                  <a:pt x="424815" y="281813"/>
                </a:lnTo>
                <a:lnTo>
                  <a:pt x="435483" y="281813"/>
                </a:lnTo>
                <a:lnTo>
                  <a:pt x="435483" y="304926"/>
                </a:lnTo>
                <a:lnTo>
                  <a:pt x="446024" y="304926"/>
                </a:lnTo>
                <a:lnTo>
                  <a:pt x="446024" y="310769"/>
                </a:lnTo>
                <a:lnTo>
                  <a:pt x="456692" y="310769"/>
                </a:lnTo>
                <a:lnTo>
                  <a:pt x="456692" y="328040"/>
                </a:lnTo>
                <a:lnTo>
                  <a:pt x="467359" y="328040"/>
                </a:lnTo>
                <a:lnTo>
                  <a:pt x="467359" y="333883"/>
                </a:lnTo>
                <a:lnTo>
                  <a:pt x="477901" y="333883"/>
                </a:lnTo>
                <a:lnTo>
                  <a:pt x="477901" y="356997"/>
                </a:lnTo>
                <a:lnTo>
                  <a:pt x="488569" y="356997"/>
                </a:lnTo>
                <a:lnTo>
                  <a:pt x="488569" y="362712"/>
                </a:lnTo>
                <a:lnTo>
                  <a:pt x="499237" y="362712"/>
                </a:lnTo>
                <a:lnTo>
                  <a:pt x="499237" y="374269"/>
                </a:lnTo>
                <a:lnTo>
                  <a:pt x="520446" y="374269"/>
                </a:lnTo>
                <a:lnTo>
                  <a:pt x="520446" y="380111"/>
                </a:lnTo>
                <a:lnTo>
                  <a:pt x="530987" y="380111"/>
                </a:lnTo>
                <a:lnTo>
                  <a:pt x="530987" y="403225"/>
                </a:lnTo>
                <a:lnTo>
                  <a:pt x="541655" y="403225"/>
                </a:lnTo>
                <a:lnTo>
                  <a:pt x="541655" y="408939"/>
                </a:lnTo>
                <a:lnTo>
                  <a:pt x="552323" y="408939"/>
                </a:lnTo>
                <a:lnTo>
                  <a:pt x="552323" y="420497"/>
                </a:lnTo>
                <a:lnTo>
                  <a:pt x="573532" y="420497"/>
                </a:lnTo>
                <a:lnTo>
                  <a:pt x="573532" y="426338"/>
                </a:lnTo>
                <a:lnTo>
                  <a:pt x="584200" y="426338"/>
                </a:lnTo>
                <a:lnTo>
                  <a:pt x="584200" y="432181"/>
                </a:lnTo>
                <a:lnTo>
                  <a:pt x="594741" y="432181"/>
                </a:lnTo>
                <a:lnTo>
                  <a:pt x="594741" y="437896"/>
                </a:lnTo>
                <a:lnTo>
                  <a:pt x="605409" y="437896"/>
                </a:lnTo>
                <a:lnTo>
                  <a:pt x="605409" y="449579"/>
                </a:lnTo>
                <a:lnTo>
                  <a:pt x="615950" y="449579"/>
                </a:lnTo>
                <a:lnTo>
                  <a:pt x="615950" y="461137"/>
                </a:lnTo>
                <a:lnTo>
                  <a:pt x="626618" y="461137"/>
                </a:lnTo>
                <a:lnTo>
                  <a:pt x="626618" y="466978"/>
                </a:lnTo>
                <a:lnTo>
                  <a:pt x="647826" y="466978"/>
                </a:lnTo>
                <a:lnTo>
                  <a:pt x="647826" y="484250"/>
                </a:lnTo>
                <a:lnTo>
                  <a:pt x="658494" y="484250"/>
                </a:lnTo>
                <a:lnTo>
                  <a:pt x="658494" y="495935"/>
                </a:lnTo>
                <a:lnTo>
                  <a:pt x="669163" y="495935"/>
                </a:lnTo>
                <a:lnTo>
                  <a:pt x="669163" y="507491"/>
                </a:lnTo>
                <a:lnTo>
                  <a:pt x="679704" y="507491"/>
                </a:lnTo>
                <a:lnTo>
                  <a:pt x="679704" y="519049"/>
                </a:lnTo>
                <a:lnTo>
                  <a:pt x="690372" y="519049"/>
                </a:lnTo>
                <a:lnTo>
                  <a:pt x="690372" y="530733"/>
                </a:lnTo>
                <a:lnTo>
                  <a:pt x="700913" y="530733"/>
                </a:lnTo>
                <a:lnTo>
                  <a:pt x="700913" y="548132"/>
                </a:lnTo>
                <a:lnTo>
                  <a:pt x="711581" y="548132"/>
                </a:lnTo>
                <a:lnTo>
                  <a:pt x="711581" y="565531"/>
                </a:lnTo>
                <a:lnTo>
                  <a:pt x="732790" y="565531"/>
                </a:lnTo>
                <a:lnTo>
                  <a:pt x="732790" y="571373"/>
                </a:lnTo>
                <a:lnTo>
                  <a:pt x="743457" y="571373"/>
                </a:lnTo>
                <a:lnTo>
                  <a:pt x="743457" y="588772"/>
                </a:lnTo>
                <a:lnTo>
                  <a:pt x="754126" y="588772"/>
                </a:lnTo>
                <a:lnTo>
                  <a:pt x="754126" y="606171"/>
                </a:lnTo>
                <a:lnTo>
                  <a:pt x="764667" y="606171"/>
                </a:lnTo>
                <a:lnTo>
                  <a:pt x="764667" y="612013"/>
                </a:lnTo>
                <a:lnTo>
                  <a:pt x="775335" y="612013"/>
                </a:lnTo>
                <a:lnTo>
                  <a:pt x="775335" y="623697"/>
                </a:lnTo>
                <a:lnTo>
                  <a:pt x="796544" y="623697"/>
                </a:lnTo>
                <a:lnTo>
                  <a:pt x="796544" y="629538"/>
                </a:lnTo>
                <a:lnTo>
                  <a:pt x="828420" y="629538"/>
                </a:lnTo>
                <a:lnTo>
                  <a:pt x="828420" y="641096"/>
                </a:lnTo>
                <a:lnTo>
                  <a:pt x="839088" y="641096"/>
                </a:lnTo>
                <a:lnTo>
                  <a:pt x="839088" y="646938"/>
                </a:lnTo>
                <a:lnTo>
                  <a:pt x="849630" y="646938"/>
                </a:lnTo>
                <a:lnTo>
                  <a:pt x="849630" y="652779"/>
                </a:lnTo>
                <a:lnTo>
                  <a:pt x="860298" y="652779"/>
                </a:lnTo>
                <a:lnTo>
                  <a:pt x="860298" y="658622"/>
                </a:lnTo>
                <a:lnTo>
                  <a:pt x="870966" y="658622"/>
                </a:lnTo>
                <a:lnTo>
                  <a:pt x="870966" y="670306"/>
                </a:lnTo>
                <a:lnTo>
                  <a:pt x="892175" y="670306"/>
                </a:lnTo>
                <a:lnTo>
                  <a:pt x="892175" y="687704"/>
                </a:lnTo>
                <a:lnTo>
                  <a:pt x="902716" y="687704"/>
                </a:lnTo>
                <a:lnTo>
                  <a:pt x="902716" y="693547"/>
                </a:lnTo>
                <a:lnTo>
                  <a:pt x="924051" y="693547"/>
                </a:lnTo>
                <a:lnTo>
                  <a:pt x="924051" y="705231"/>
                </a:lnTo>
                <a:lnTo>
                  <a:pt x="934593" y="705231"/>
                </a:lnTo>
                <a:lnTo>
                  <a:pt x="934593" y="722629"/>
                </a:lnTo>
                <a:lnTo>
                  <a:pt x="945261" y="722629"/>
                </a:lnTo>
                <a:lnTo>
                  <a:pt x="945261" y="728472"/>
                </a:lnTo>
                <a:lnTo>
                  <a:pt x="998347" y="728472"/>
                </a:lnTo>
                <a:lnTo>
                  <a:pt x="998347" y="740028"/>
                </a:lnTo>
                <a:lnTo>
                  <a:pt x="1009015" y="740028"/>
                </a:lnTo>
                <a:lnTo>
                  <a:pt x="1009015" y="757554"/>
                </a:lnTo>
                <a:lnTo>
                  <a:pt x="1019556" y="757554"/>
                </a:lnTo>
                <a:lnTo>
                  <a:pt x="1019556" y="769238"/>
                </a:lnTo>
                <a:lnTo>
                  <a:pt x="1030224" y="769238"/>
                </a:lnTo>
                <a:lnTo>
                  <a:pt x="1030224" y="774953"/>
                </a:lnTo>
                <a:lnTo>
                  <a:pt x="1040892" y="774953"/>
                </a:lnTo>
                <a:lnTo>
                  <a:pt x="1040892" y="780796"/>
                </a:lnTo>
                <a:lnTo>
                  <a:pt x="1051433" y="780796"/>
                </a:lnTo>
                <a:lnTo>
                  <a:pt x="1051433" y="798449"/>
                </a:lnTo>
                <a:lnTo>
                  <a:pt x="1062101" y="798449"/>
                </a:lnTo>
                <a:lnTo>
                  <a:pt x="1062101" y="815975"/>
                </a:lnTo>
                <a:lnTo>
                  <a:pt x="1083310" y="815975"/>
                </a:lnTo>
                <a:lnTo>
                  <a:pt x="1083310" y="821816"/>
                </a:lnTo>
                <a:lnTo>
                  <a:pt x="1093978" y="821816"/>
                </a:lnTo>
                <a:lnTo>
                  <a:pt x="1093978" y="833501"/>
                </a:lnTo>
                <a:lnTo>
                  <a:pt x="1115187" y="833501"/>
                </a:lnTo>
                <a:lnTo>
                  <a:pt x="1115187" y="839342"/>
                </a:lnTo>
                <a:lnTo>
                  <a:pt x="1125855" y="839342"/>
                </a:lnTo>
                <a:lnTo>
                  <a:pt x="1125855" y="851026"/>
                </a:lnTo>
                <a:lnTo>
                  <a:pt x="1136395" y="851026"/>
                </a:lnTo>
                <a:lnTo>
                  <a:pt x="1136395" y="856869"/>
                </a:lnTo>
                <a:lnTo>
                  <a:pt x="1147064" y="856869"/>
                </a:lnTo>
                <a:lnTo>
                  <a:pt x="1147064" y="880237"/>
                </a:lnTo>
                <a:lnTo>
                  <a:pt x="1168273" y="880237"/>
                </a:lnTo>
                <a:lnTo>
                  <a:pt x="1168273" y="891921"/>
                </a:lnTo>
                <a:lnTo>
                  <a:pt x="1189482" y="891921"/>
                </a:lnTo>
                <a:lnTo>
                  <a:pt x="1189482" y="903604"/>
                </a:lnTo>
                <a:lnTo>
                  <a:pt x="1200150" y="903604"/>
                </a:lnTo>
                <a:lnTo>
                  <a:pt x="1200150" y="909447"/>
                </a:lnTo>
                <a:lnTo>
                  <a:pt x="1210818" y="909447"/>
                </a:lnTo>
                <a:lnTo>
                  <a:pt x="1210818" y="915288"/>
                </a:lnTo>
                <a:lnTo>
                  <a:pt x="1221359" y="915288"/>
                </a:lnTo>
                <a:lnTo>
                  <a:pt x="1221359" y="926973"/>
                </a:lnTo>
                <a:lnTo>
                  <a:pt x="1242695" y="926973"/>
                </a:lnTo>
                <a:lnTo>
                  <a:pt x="1242695" y="938657"/>
                </a:lnTo>
                <a:lnTo>
                  <a:pt x="1253236" y="938657"/>
                </a:lnTo>
                <a:lnTo>
                  <a:pt x="1253236" y="950340"/>
                </a:lnTo>
                <a:lnTo>
                  <a:pt x="1285113" y="950340"/>
                </a:lnTo>
                <a:lnTo>
                  <a:pt x="1285113" y="956183"/>
                </a:lnTo>
                <a:lnTo>
                  <a:pt x="1295781" y="956183"/>
                </a:lnTo>
                <a:lnTo>
                  <a:pt x="1295781" y="967866"/>
                </a:lnTo>
                <a:lnTo>
                  <a:pt x="1306322" y="967866"/>
                </a:lnTo>
                <a:lnTo>
                  <a:pt x="1306322" y="979551"/>
                </a:lnTo>
                <a:lnTo>
                  <a:pt x="1316990" y="979551"/>
                </a:lnTo>
                <a:lnTo>
                  <a:pt x="1316990" y="985392"/>
                </a:lnTo>
                <a:lnTo>
                  <a:pt x="1327658" y="985392"/>
                </a:lnTo>
                <a:lnTo>
                  <a:pt x="1327658" y="997076"/>
                </a:lnTo>
                <a:lnTo>
                  <a:pt x="1359408" y="997076"/>
                </a:lnTo>
                <a:lnTo>
                  <a:pt x="1359408" y="1008761"/>
                </a:lnTo>
                <a:lnTo>
                  <a:pt x="1370076" y="1008761"/>
                </a:lnTo>
                <a:lnTo>
                  <a:pt x="1370076" y="1020445"/>
                </a:lnTo>
                <a:lnTo>
                  <a:pt x="1380744" y="1020445"/>
                </a:lnTo>
                <a:lnTo>
                  <a:pt x="1380744" y="1026287"/>
                </a:lnTo>
                <a:lnTo>
                  <a:pt x="1412620" y="1026287"/>
                </a:lnTo>
                <a:lnTo>
                  <a:pt x="1412620" y="1043813"/>
                </a:lnTo>
                <a:lnTo>
                  <a:pt x="1433830" y="1043813"/>
                </a:lnTo>
                <a:lnTo>
                  <a:pt x="1433830" y="1049654"/>
                </a:lnTo>
                <a:lnTo>
                  <a:pt x="1455039" y="1049654"/>
                </a:lnTo>
                <a:lnTo>
                  <a:pt x="1455039" y="1055497"/>
                </a:lnTo>
                <a:lnTo>
                  <a:pt x="1465707" y="1055497"/>
                </a:lnTo>
                <a:lnTo>
                  <a:pt x="1465707" y="1067181"/>
                </a:lnTo>
                <a:lnTo>
                  <a:pt x="1476248" y="1067181"/>
                </a:lnTo>
                <a:lnTo>
                  <a:pt x="1476248" y="1073023"/>
                </a:lnTo>
                <a:lnTo>
                  <a:pt x="1486916" y="1073023"/>
                </a:lnTo>
                <a:lnTo>
                  <a:pt x="1486916" y="1078864"/>
                </a:lnTo>
                <a:lnTo>
                  <a:pt x="1497584" y="1078864"/>
                </a:lnTo>
                <a:lnTo>
                  <a:pt x="1497584" y="1084707"/>
                </a:lnTo>
                <a:lnTo>
                  <a:pt x="1550670" y="1084707"/>
                </a:lnTo>
                <a:lnTo>
                  <a:pt x="1550670" y="1090549"/>
                </a:lnTo>
                <a:lnTo>
                  <a:pt x="1593088" y="1090549"/>
                </a:lnTo>
                <a:lnTo>
                  <a:pt x="1593088" y="1096390"/>
                </a:lnTo>
                <a:lnTo>
                  <a:pt x="1614424" y="1096390"/>
                </a:lnTo>
                <a:lnTo>
                  <a:pt x="1614424" y="1113916"/>
                </a:lnTo>
                <a:lnTo>
                  <a:pt x="1624965" y="1113916"/>
                </a:lnTo>
                <a:lnTo>
                  <a:pt x="1624965" y="1125727"/>
                </a:lnTo>
                <a:lnTo>
                  <a:pt x="1635633" y="1125727"/>
                </a:lnTo>
                <a:lnTo>
                  <a:pt x="1635633" y="1137412"/>
                </a:lnTo>
                <a:lnTo>
                  <a:pt x="1646174" y="1137412"/>
                </a:lnTo>
                <a:lnTo>
                  <a:pt x="1646174" y="1149096"/>
                </a:lnTo>
                <a:lnTo>
                  <a:pt x="1656842" y="1149096"/>
                </a:lnTo>
                <a:lnTo>
                  <a:pt x="1656842" y="1154938"/>
                </a:lnTo>
                <a:lnTo>
                  <a:pt x="1667510" y="1154938"/>
                </a:lnTo>
                <a:lnTo>
                  <a:pt x="1667510" y="1160779"/>
                </a:lnTo>
                <a:lnTo>
                  <a:pt x="1678051" y="1160779"/>
                </a:lnTo>
                <a:lnTo>
                  <a:pt x="1678051" y="1178306"/>
                </a:lnTo>
                <a:lnTo>
                  <a:pt x="1688719" y="1178306"/>
                </a:lnTo>
                <a:lnTo>
                  <a:pt x="1688719" y="1189989"/>
                </a:lnTo>
                <a:lnTo>
                  <a:pt x="1699387" y="1189989"/>
                </a:lnTo>
                <a:lnTo>
                  <a:pt x="1699387" y="1195832"/>
                </a:lnTo>
                <a:lnTo>
                  <a:pt x="1709928" y="1195832"/>
                </a:lnTo>
                <a:lnTo>
                  <a:pt x="1709928" y="1201674"/>
                </a:lnTo>
                <a:lnTo>
                  <a:pt x="1731137" y="1201674"/>
                </a:lnTo>
                <a:lnTo>
                  <a:pt x="1731137" y="1207515"/>
                </a:lnTo>
                <a:lnTo>
                  <a:pt x="1741805" y="1207515"/>
                </a:lnTo>
                <a:lnTo>
                  <a:pt x="1741805" y="1219327"/>
                </a:lnTo>
                <a:lnTo>
                  <a:pt x="1752473" y="1219327"/>
                </a:lnTo>
                <a:lnTo>
                  <a:pt x="1752473" y="1242949"/>
                </a:lnTo>
                <a:lnTo>
                  <a:pt x="1773682" y="1242949"/>
                </a:lnTo>
                <a:lnTo>
                  <a:pt x="1773682" y="1254887"/>
                </a:lnTo>
                <a:lnTo>
                  <a:pt x="1784350" y="1254887"/>
                </a:lnTo>
                <a:lnTo>
                  <a:pt x="1784350" y="1260856"/>
                </a:lnTo>
                <a:lnTo>
                  <a:pt x="1794891" y="1260856"/>
                </a:lnTo>
                <a:lnTo>
                  <a:pt x="1794891" y="1266825"/>
                </a:lnTo>
                <a:lnTo>
                  <a:pt x="1816100" y="1266825"/>
                </a:lnTo>
                <a:lnTo>
                  <a:pt x="1816100" y="1278636"/>
                </a:lnTo>
                <a:lnTo>
                  <a:pt x="1826768" y="1278636"/>
                </a:lnTo>
                <a:lnTo>
                  <a:pt x="1826768" y="1284604"/>
                </a:lnTo>
                <a:lnTo>
                  <a:pt x="1837436" y="1284604"/>
                </a:lnTo>
                <a:lnTo>
                  <a:pt x="1837436" y="1290574"/>
                </a:lnTo>
                <a:lnTo>
                  <a:pt x="1847977" y="1290574"/>
                </a:lnTo>
                <a:lnTo>
                  <a:pt x="1847977" y="1296670"/>
                </a:lnTo>
                <a:lnTo>
                  <a:pt x="1890522" y="1296670"/>
                </a:lnTo>
                <a:lnTo>
                  <a:pt x="1890522" y="1302765"/>
                </a:lnTo>
                <a:lnTo>
                  <a:pt x="1901190" y="1302765"/>
                </a:lnTo>
                <a:lnTo>
                  <a:pt x="1901190" y="1308735"/>
                </a:lnTo>
                <a:lnTo>
                  <a:pt x="1911731" y="1308735"/>
                </a:lnTo>
                <a:lnTo>
                  <a:pt x="1911731" y="1314831"/>
                </a:lnTo>
                <a:lnTo>
                  <a:pt x="1954276" y="1314831"/>
                </a:lnTo>
                <a:lnTo>
                  <a:pt x="1954276" y="1320927"/>
                </a:lnTo>
                <a:lnTo>
                  <a:pt x="1964817" y="1320927"/>
                </a:lnTo>
                <a:lnTo>
                  <a:pt x="1964817" y="1327023"/>
                </a:lnTo>
                <a:lnTo>
                  <a:pt x="1975485" y="1327023"/>
                </a:lnTo>
                <a:lnTo>
                  <a:pt x="1975485" y="1333119"/>
                </a:lnTo>
                <a:lnTo>
                  <a:pt x="1996694" y="1333119"/>
                </a:lnTo>
                <a:lnTo>
                  <a:pt x="1996694" y="1339214"/>
                </a:lnTo>
                <a:lnTo>
                  <a:pt x="2028570" y="1339214"/>
                </a:lnTo>
                <a:lnTo>
                  <a:pt x="2028570" y="1345438"/>
                </a:lnTo>
                <a:lnTo>
                  <a:pt x="2071116" y="1345438"/>
                </a:lnTo>
                <a:lnTo>
                  <a:pt x="2071116" y="1357757"/>
                </a:lnTo>
                <a:lnTo>
                  <a:pt x="2081657" y="1357757"/>
                </a:lnTo>
                <a:lnTo>
                  <a:pt x="2081657" y="1370076"/>
                </a:lnTo>
                <a:lnTo>
                  <a:pt x="2102866" y="1370076"/>
                </a:lnTo>
                <a:lnTo>
                  <a:pt x="2102866" y="1382395"/>
                </a:lnTo>
                <a:lnTo>
                  <a:pt x="2113534" y="1382395"/>
                </a:lnTo>
                <a:lnTo>
                  <a:pt x="2113534" y="1388617"/>
                </a:lnTo>
                <a:lnTo>
                  <a:pt x="2124202" y="1388617"/>
                </a:lnTo>
                <a:lnTo>
                  <a:pt x="2124202" y="1407033"/>
                </a:lnTo>
                <a:lnTo>
                  <a:pt x="2134743" y="1407033"/>
                </a:lnTo>
                <a:lnTo>
                  <a:pt x="2134743" y="1425575"/>
                </a:lnTo>
                <a:lnTo>
                  <a:pt x="2156079" y="1425575"/>
                </a:lnTo>
                <a:lnTo>
                  <a:pt x="2156079" y="1437894"/>
                </a:lnTo>
                <a:lnTo>
                  <a:pt x="2166620" y="1437894"/>
                </a:lnTo>
                <a:lnTo>
                  <a:pt x="2166620" y="1444116"/>
                </a:lnTo>
                <a:lnTo>
                  <a:pt x="2177288" y="1444116"/>
                </a:lnTo>
                <a:lnTo>
                  <a:pt x="2177288" y="1462659"/>
                </a:lnTo>
                <a:lnTo>
                  <a:pt x="2219706" y="1462659"/>
                </a:lnTo>
                <a:lnTo>
                  <a:pt x="2219706" y="1468882"/>
                </a:lnTo>
                <a:lnTo>
                  <a:pt x="2251583" y="1468882"/>
                </a:lnTo>
                <a:lnTo>
                  <a:pt x="2251583" y="1475104"/>
                </a:lnTo>
                <a:lnTo>
                  <a:pt x="2262251" y="1475104"/>
                </a:lnTo>
                <a:lnTo>
                  <a:pt x="2262251" y="1481327"/>
                </a:lnTo>
                <a:lnTo>
                  <a:pt x="2272919" y="1481327"/>
                </a:lnTo>
                <a:lnTo>
                  <a:pt x="2272919" y="1487551"/>
                </a:lnTo>
                <a:lnTo>
                  <a:pt x="2368422" y="1487551"/>
                </a:lnTo>
                <a:lnTo>
                  <a:pt x="2368422" y="1500377"/>
                </a:lnTo>
                <a:lnTo>
                  <a:pt x="2442845" y="1500377"/>
                </a:lnTo>
                <a:lnTo>
                  <a:pt x="2442845" y="1506982"/>
                </a:lnTo>
                <a:lnTo>
                  <a:pt x="2464054" y="1506982"/>
                </a:lnTo>
                <a:lnTo>
                  <a:pt x="2464054" y="1513459"/>
                </a:lnTo>
                <a:lnTo>
                  <a:pt x="2474595" y="1513459"/>
                </a:lnTo>
                <a:lnTo>
                  <a:pt x="2474595" y="1520063"/>
                </a:lnTo>
                <a:lnTo>
                  <a:pt x="2485263" y="1520063"/>
                </a:lnTo>
                <a:lnTo>
                  <a:pt x="2485263" y="1526666"/>
                </a:lnTo>
                <a:lnTo>
                  <a:pt x="2506472" y="1526666"/>
                </a:lnTo>
                <a:lnTo>
                  <a:pt x="2506472" y="1533271"/>
                </a:lnTo>
                <a:lnTo>
                  <a:pt x="2517140" y="1533271"/>
                </a:lnTo>
                <a:lnTo>
                  <a:pt x="2517140" y="1540002"/>
                </a:lnTo>
                <a:lnTo>
                  <a:pt x="2559558" y="1540002"/>
                </a:lnTo>
                <a:lnTo>
                  <a:pt x="2559558" y="1546606"/>
                </a:lnTo>
                <a:lnTo>
                  <a:pt x="2580894" y="1546606"/>
                </a:lnTo>
                <a:lnTo>
                  <a:pt x="2580894" y="1566672"/>
                </a:lnTo>
                <a:lnTo>
                  <a:pt x="2591435" y="1566672"/>
                </a:lnTo>
                <a:lnTo>
                  <a:pt x="2591435" y="1579879"/>
                </a:lnTo>
                <a:lnTo>
                  <a:pt x="2602103" y="1579879"/>
                </a:lnTo>
                <a:lnTo>
                  <a:pt x="2602103" y="1586611"/>
                </a:lnTo>
                <a:lnTo>
                  <a:pt x="2623312" y="1586611"/>
                </a:lnTo>
                <a:lnTo>
                  <a:pt x="2623312" y="1593341"/>
                </a:lnTo>
                <a:lnTo>
                  <a:pt x="2676397" y="1593341"/>
                </a:lnTo>
                <a:lnTo>
                  <a:pt x="2676397" y="1600200"/>
                </a:lnTo>
                <a:lnTo>
                  <a:pt x="2708275" y="1600200"/>
                </a:lnTo>
                <a:lnTo>
                  <a:pt x="2708275" y="1606931"/>
                </a:lnTo>
                <a:lnTo>
                  <a:pt x="2729610" y="1606931"/>
                </a:lnTo>
                <a:lnTo>
                  <a:pt x="2729610" y="1620647"/>
                </a:lnTo>
                <a:lnTo>
                  <a:pt x="2750820" y="1620647"/>
                </a:lnTo>
                <a:lnTo>
                  <a:pt x="2750820" y="1627377"/>
                </a:lnTo>
                <a:lnTo>
                  <a:pt x="2772029" y="1627377"/>
                </a:lnTo>
                <a:lnTo>
                  <a:pt x="2772029" y="1634236"/>
                </a:lnTo>
                <a:lnTo>
                  <a:pt x="2888869" y="1634236"/>
                </a:lnTo>
                <a:lnTo>
                  <a:pt x="2888869" y="1641094"/>
                </a:lnTo>
                <a:lnTo>
                  <a:pt x="2963164" y="1641094"/>
                </a:lnTo>
                <a:lnTo>
                  <a:pt x="2963164" y="1648078"/>
                </a:lnTo>
                <a:lnTo>
                  <a:pt x="2984500" y="1648078"/>
                </a:lnTo>
                <a:lnTo>
                  <a:pt x="2984500" y="1655064"/>
                </a:lnTo>
                <a:lnTo>
                  <a:pt x="3005709" y="1655064"/>
                </a:lnTo>
                <a:lnTo>
                  <a:pt x="3005709" y="1662049"/>
                </a:lnTo>
                <a:lnTo>
                  <a:pt x="3080004" y="1662049"/>
                </a:lnTo>
                <a:lnTo>
                  <a:pt x="3080004" y="1669288"/>
                </a:lnTo>
                <a:lnTo>
                  <a:pt x="3175635" y="1669288"/>
                </a:lnTo>
                <a:lnTo>
                  <a:pt x="3175635" y="1676908"/>
                </a:lnTo>
                <a:lnTo>
                  <a:pt x="3196844" y="1676908"/>
                </a:lnTo>
                <a:lnTo>
                  <a:pt x="3196844" y="1700529"/>
                </a:lnTo>
                <a:lnTo>
                  <a:pt x="3207512" y="1700529"/>
                </a:lnTo>
                <a:lnTo>
                  <a:pt x="3207512" y="1708403"/>
                </a:lnTo>
                <a:lnTo>
                  <a:pt x="3271266" y="1708403"/>
                </a:lnTo>
                <a:lnTo>
                  <a:pt x="3271266" y="1717039"/>
                </a:lnTo>
                <a:lnTo>
                  <a:pt x="3292475" y="1717039"/>
                </a:lnTo>
                <a:lnTo>
                  <a:pt x="3292475" y="1725929"/>
                </a:lnTo>
                <a:lnTo>
                  <a:pt x="3313683" y="1725929"/>
                </a:lnTo>
                <a:lnTo>
                  <a:pt x="3313683" y="1734820"/>
                </a:lnTo>
                <a:lnTo>
                  <a:pt x="3356229" y="1734820"/>
                </a:lnTo>
                <a:lnTo>
                  <a:pt x="3356229" y="1744217"/>
                </a:lnTo>
                <a:lnTo>
                  <a:pt x="3366770" y="1744217"/>
                </a:lnTo>
                <a:lnTo>
                  <a:pt x="3366770" y="1753615"/>
                </a:lnTo>
                <a:lnTo>
                  <a:pt x="3409315" y="1753615"/>
                </a:lnTo>
                <a:lnTo>
                  <a:pt x="3409315" y="1763649"/>
                </a:lnTo>
                <a:lnTo>
                  <a:pt x="3441192" y="1763649"/>
                </a:lnTo>
                <a:lnTo>
                  <a:pt x="3441192" y="1774571"/>
                </a:lnTo>
                <a:lnTo>
                  <a:pt x="3674745" y="1774571"/>
                </a:lnTo>
                <a:lnTo>
                  <a:pt x="3674745" y="1788033"/>
                </a:lnTo>
                <a:lnTo>
                  <a:pt x="3685413" y="1788033"/>
                </a:lnTo>
                <a:lnTo>
                  <a:pt x="3685413" y="1801495"/>
                </a:lnTo>
                <a:lnTo>
                  <a:pt x="3855339" y="1801495"/>
                </a:lnTo>
                <a:lnTo>
                  <a:pt x="3855339" y="1834641"/>
                </a:lnTo>
                <a:lnTo>
                  <a:pt x="3897883" y="1834641"/>
                </a:lnTo>
                <a:lnTo>
                  <a:pt x="3897883" y="1851278"/>
                </a:lnTo>
                <a:lnTo>
                  <a:pt x="3929760" y="1851278"/>
                </a:lnTo>
                <a:lnTo>
                  <a:pt x="3929760" y="1867789"/>
                </a:lnTo>
                <a:lnTo>
                  <a:pt x="3993388" y="1867789"/>
                </a:lnTo>
                <a:lnTo>
                  <a:pt x="3993388" y="1885314"/>
                </a:lnTo>
                <a:lnTo>
                  <a:pt x="4248277" y="1885314"/>
                </a:lnTo>
                <a:lnTo>
                  <a:pt x="4248277" y="1906904"/>
                </a:lnTo>
                <a:lnTo>
                  <a:pt x="4301490" y="1906904"/>
                </a:lnTo>
                <a:lnTo>
                  <a:pt x="4301490" y="1928495"/>
                </a:lnTo>
                <a:lnTo>
                  <a:pt x="4343908" y="1928495"/>
                </a:lnTo>
                <a:lnTo>
                  <a:pt x="4343908" y="1952244"/>
                </a:lnTo>
                <a:lnTo>
                  <a:pt x="4460748" y="1952244"/>
                </a:lnTo>
              </a:path>
            </a:pathLst>
          </a:custGeom>
          <a:ln w="38100">
            <a:solidFill>
              <a:schemeClr val="accent6"/>
            </a:solidFill>
          </a:ln>
        </p:spPr>
        <p:txBody>
          <a:bodyPr wrap="square" lIns="0" tIns="0" rIns="0" bIns="0" rtlCol="0"/>
          <a:lstStyle/>
          <a:p>
            <a:endParaRPr>
              <a:solidFill>
                <a:prstClr val="black"/>
              </a:solidFill>
            </a:endParaRPr>
          </a:p>
        </p:txBody>
      </p:sp>
      <p:sp>
        <p:nvSpPr>
          <p:cNvPr id="27" name="object 8">
            <a:extLst>
              <a:ext uri="{FF2B5EF4-FFF2-40B4-BE49-F238E27FC236}">
                <a16:creationId xmlns:a16="http://schemas.microsoft.com/office/drawing/2014/main" id="{236B53C3-4737-A140-81D9-3013755498E6}"/>
              </a:ext>
            </a:extLst>
          </p:cNvPr>
          <p:cNvSpPr/>
          <p:nvPr/>
        </p:nvSpPr>
        <p:spPr>
          <a:xfrm>
            <a:off x="889301" y="1606117"/>
            <a:ext cx="3183935" cy="1733977"/>
          </a:xfrm>
          <a:custGeom>
            <a:avLst/>
            <a:gdLst/>
            <a:ahLst/>
            <a:cxnLst/>
            <a:rect l="l" t="t" r="r" b="b"/>
            <a:pathLst>
              <a:path w="4460875" h="1888489">
                <a:moveTo>
                  <a:pt x="0" y="0"/>
                </a:moveTo>
                <a:lnTo>
                  <a:pt x="0" y="11049"/>
                </a:lnTo>
                <a:lnTo>
                  <a:pt x="21247" y="11049"/>
                </a:lnTo>
                <a:lnTo>
                  <a:pt x="21247" y="16637"/>
                </a:lnTo>
                <a:lnTo>
                  <a:pt x="138074" y="16637"/>
                </a:lnTo>
                <a:lnTo>
                  <a:pt x="138074" y="22351"/>
                </a:lnTo>
                <a:lnTo>
                  <a:pt x="201790" y="22351"/>
                </a:lnTo>
                <a:lnTo>
                  <a:pt x="201790" y="28194"/>
                </a:lnTo>
                <a:lnTo>
                  <a:pt x="212420" y="28194"/>
                </a:lnTo>
                <a:lnTo>
                  <a:pt x="212420" y="56896"/>
                </a:lnTo>
                <a:lnTo>
                  <a:pt x="223037" y="56896"/>
                </a:lnTo>
                <a:lnTo>
                  <a:pt x="223037" y="68452"/>
                </a:lnTo>
                <a:lnTo>
                  <a:pt x="233680" y="68452"/>
                </a:lnTo>
                <a:lnTo>
                  <a:pt x="233680" y="102870"/>
                </a:lnTo>
                <a:lnTo>
                  <a:pt x="244221" y="102870"/>
                </a:lnTo>
                <a:lnTo>
                  <a:pt x="244221" y="125857"/>
                </a:lnTo>
                <a:lnTo>
                  <a:pt x="254889" y="125857"/>
                </a:lnTo>
                <a:lnTo>
                  <a:pt x="254889" y="137413"/>
                </a:lnTo>
                <a:lnTo>
                  <a:pt x="265556" y="137413"/>
                </a:lnTo>
                <a:lnTo>
                  <a:pt x="265556" y="171831"/>
                </a:lnTo>
                <a:lnTo>
                  <a:pt x="286766" y="171831"/>
                </a:lnTo>
                <a:lnTo>
                  <a:pt x="286766" y="177673"/>
                </a:lnTo>
                <a:lnTo>
                  <a:pt x="297434" y="177673"/>
                </a:lnTo>
                <a:lnTo>
                  <a:pt x="297434" y="200660"/>
                </a:lnTo>
                <a:lnTo>
                  <a:pt x="318643" y="200660"/>
                </a:lnTo>
                <a:lnTo>
                  <a:pt x="318643" y="217932"/>
                </a:lnTo>
                <a:lnTo>
                  <a:pt x="350520" y="217932"/>
                </a:lnTo>
                <a:lnTo>
                  <a:pt x="350520" y="235203"/>
                </a:lnTo>
                <a:lnTo>
                  <a:pt x="361061" y="235203"/>
                </a:lnTo>
                <a:lnTo>
                  <a:pt x="361061" y="258190"/>
                </a:lnTo>
                <a:lnTo>
                  <a:pt x="382397" y="258190"/>
                </a:lnTo>
                <a:lnTo>
                  <a:pt x="382397" y="264033"/>
                </a:lnTo>
                <a:lnTo>
                  <a:pt x="392938" y="264033"/>
                </a:lnTo>
                <a:lnTo>
                  <a:pt x="392938" y="269748"/>
                </a:lnTo>
                <a:lnTo>
                  <a:pt x="403606" y="269748"/>
                </a:lnTo>
                <a:lnTo>
                  <a:pt x="403606" y="275589"/>
                </a:lnTo>
                <a:lnTo>
                  <a:pt x="414274" y="275589"/>
                </a:lnTo>
                <a:lnTo>
                  <a:pt x="414274" y="287020"/>
                </a:lnTo>
                <a:lnTo>
                  <a:pt x="435483" y="287020"/>
                </a:lnTo>
                <a:lnTo>
                  <a:pt x="435483" y="292862"/>
                </a:lnTo>
                <a:lnTo>
                  <a:pt x="446024" y="292862"/>
                </a:lnTo>
                <a:lnTo>
                  <a:pt x="446024" y="310134"/>
                </a:lnTo>
                <a:lnTo>
                  <a:pt x="467359" y="310134"/>
                </a:lnTo>
                <a:lnTo>
                  <a:pt x="467359" y="327533"/>
                </a:lnTo>
                <a:lnTo>
                  <a:pt x="477901" y="327533"/>
                </a:lnTo>
                <a:lnTo>
                  <a:pt x="477901" y="339089"/>
                </a:lnTo>
                <a:lnTo>
                  <a:pt x="488569" y="339089"/>
                </a:lnTo>
                <a:lnTo>
                  <a:pt x="488569" y="350647"/>
                </a:lnTo>
                <a:lnTo>
                  <a:pt x="509778" y="350647"/>
                </a:lnTo>
                <a:lnTo>
                  <a:pt x="509778" y="373761"/>
                </a:lnTo>
                <a:lnTo>
                  <a:pt x="530987" y="373761"/>
                </a:lnTo>
                <a:lnTo>
                  <a:pt x="530987" y="397001"/>
                </a:lnTo>
                <a:lnTo>
                  <a:pt x="594741" y="397001"/>
                </a:lnTo>
                <a:lnTo>
                  <a:pt x="594741" y="402716"/>
                </a:lnTo>
                <a:lnTo>
                  <a:pt x="605409" y="402716"/>
                </a:lnTo>
                <a:lnTo>
                  <a:pt x="605409" y="414274"/>
                </a:lnTo>
                <a:lnTo>
                  <a:pt x="615950" y="414274"/>
                </a:lnTo>
                <a:lnTo>
                  <a:pt x="615950" y="425831"/>
                </a:lnTo>
                <a:lnTo>
                  <a:pt x="626618" y="425831"/>
                </a:lnTo>
                <a:lnTo>
                  <a:pt x="626618" y="431673"/>
                </a:lnTo>
                <a:lnTo>
                  <a:pt x="637286" y="431673"/>
                </a:lnTo>
                <a:lnTo>
                  <a:pt x="637286" y="437388"/>
                </a:lnTo>
                <a:lnTo>
                  <a:pt x="647826" y="437388"/>
                </a:lnTo>
                <a:lnTo>
                  <a:pt x="647826" y="454787"/>
                </a:lnTo>
                <a:lnTo>
                  <a:pt x="658494" y="454787"/>
                </a:lnTo>
                <a:lnTo>
                  <a:pt x="658494" y="466344"/>
                </a:lnTo>
                <a:lnTo>
                  <a:pt x="669163" y="466344"/>
                </a:lnTo>
                <a:lnTo>
                  <a:pt x="669163" y="477900"/>
                </a:lnTo>
                <a:lnTo>
                  <a:pt x="679704" y="477900"/>
                </a:lnTo>
                <a:lnTo>
                  <a:pt x="679704" y="495300"/>
                </a:lnTo>
                <a:lnTo>
                  <a:pt x="690372" y="495300"/>
                </a:lnTo>
                <a:lnTo>
                  <a:pt x="690372" y="501014"/>
                </a:lnTo>
                <a:lnTo>
                  <a:pt x="700913" y="501014"/>
                </a:lnTo>
                <a:lnTo>
                  <a:pt x="700913" y="518413"/>
                </a:lnTo>
                <a:lnTo>
                  <a:pt x="722249" y="518413"/>
                </a:lnTo>
                <a:lnTo>
                  <a:pt x="722249" y="547370"/>
                </a:lnTo>
                <a:lnTo>
                  <a:pt x="732790" y="547370"/>
                </a:lnTo>
                <a:lnTo>
                  <a:pt x="732790" y="553085"/>
                </a:lnTo>
                <a:lnTo>
                  <a:pt x="743457" y="553085"/>
                </a:lnTo>
                <a:lnTo>
                  <a:pt x="743457" y="558926"/>
                </a:lnTo>
                <a:lnTo>
                  <a:pt x="754126" y="558926"/>
                </a:lnTo>
                <a:lnTo>
                  <a:pt x="754126" y="564641"/>
                </a:lnTo>
                <a:lnTo>
                  <a:pt x="775335" y="564641"/>
                </a:lnTo>
                <a:lnTo>
                  <a:pt x="775335" y="576199"/>
                </a:lnTo>
                <a:lnTo>
                  <a:pt x="786003" y="576199"/>
                </a:lnTo>
                <a:lnTo>
                  <a:pt x="786003" y="582040"/>
                </a:lnTo>
                <a:lnTo>
                  <a:pt x="807212" y="582040"/>
                </a:lnTo>
                <a:lnTo>
                  <a:pt x="807212" y="593598"/>
                </a:lnTo>
                <a:lnTo>
                  <a:pt x="828420" y="593598"/>
                </a:lnTo>
                <a:lnTo>
                  <a:pt x="828420" y="605154"/>
                </a:lnTo>
                <a:lnTo>
                  <a:pt x="860298" y="605154"/>
                </a:lnTo>
                <a:lnTo>
                  <a:pt x="860298" y="616838"/>
                </a:lnTo>
                <a:lnTo>
                  <a:pt x="870966" y="616838"/>
                </a:lnTo>
                <a:lnTo>
                  <a:pt x="870966" y="634238"/>
                </a:lnTo>
                <a:lnTo>
                  <a:pt x="892175" y="634238"/>
                </a:lnTo>
                <a:lnTo>
                  <a:pt x="892175" y="640079"/>
                </a:lnTo>
                <a:lnTo>
                  <a:pt x="902716" y="640079"/>
                </a:lnTo>
                <a:lnTo>
                  <a:pt x="902716" y="651637"/>
                </a:lnTo>
                <a:lnTo>
                  <a:pt x="913384" y="651637"/>
                </a:lnTo>
                <a:lnTo>
                  <a:pt x="913384" y="657478"/>
                </a:lnTo>
                <a:lnTo>
                  <a:pt x="924051" y="657478"/>
                </a:lnTo>
                <a:lnTo>
                  <a:pt x="924051" y="669036"/>
                </a:lnTo>
                <a:lnTo>
                  <a:pt x="955929" y="669036"/>
                </a:lnTo>
                <a:lnTo>
                  <a:pt x="955929" y="674877"/>
                </a:lnTo>
                <a:lnTo>
                  <a:pt x="966469" y="674877"/>
                </a:lnTo>
                <a:lnTo>
                  <a:pt x="966469" y="692276"/>
                </a:lnTo>
                <a:lnTo>
                  <a:pt x="977138" y="692276"/>
                </a:lnTo>
                <a:lnTo>
                  <a:pt x="977138" y="698119"/>
                </a:lnTo>
                <a:lnTo>
                  <a:pt x="987679" y="698119"/>
                </a:lnTo>
                <a:lnTo>
                  <a:pt x="987679" y="703834"/>
                </a:lnTo>
                <a:lnTo>
                  <a:pt x="998347" y="703834"/>
                </a:lnTo>
                <a:lnTo>
                  <a:pt x="998347" y="715517"/>
                </a:lnTo>
                <a:lnTo>
                  <a:pt x="1009015" y="715517"/>
                </a:lnTo>
                <a:lnTo>
                  <a:pt x="1009015" y="721233"/>
                </a:lnTo>
                <a:lnTo>
                  <a:pt x="1051433" y="721233"/>
                </a:lnTo>
                <a:lnTo>
                  <a:pt x="1051433" y="732916"/>
                </a:lnTo>
                <a:lnTo>
                  <a:pt x="1062101" y="732916"/>
                </a:lnTo>
                <a:lnTo>
                  <a:pt x="1062101" y="738759"/>
                </a:lnTo>
                <a:lnTo>
                  <a:pt x="1072642" y="738759"/>
                </a:lnTo>
                <a:lnTo>
                  <a:pt x="1072642" y="744474"/>
                </a:lnTo>
                <a:lnTo>
                  <a:pt x="1083310" y="744474"/>
                </a:lnTo>
                <a:lnTo>
                  <a:pt x="1083310" y="750315"/>
                </a:lnTo>
                <a:lnTo>
                  <a:pt x="1093978" y="750315"/>
                </a:lnTo>
                <a:lnTo>
                  <a:pt x="1093978" y="762000"/>
                </a:lnTo>
                <a:lnTo>
                  <a:pt x="1104519" y="762000"/>
                </a:lnTo>
                <a:lnTo>
                  <a:pt x="1104519" y="767841"/>
                </a:lnTo>
                <a:lnTo>
                  <a:pt x="1115187" y="767841"/>
                </a:lnTo>
                <a:lnTo>
                  <a:pt x="1115187" y="779526"/>
                </a:lnTo>
                <a:lnTo>
                  <a:pt x="1125855" y="779526"/>
                </a:lnTo>
                <a:lnTo>
                  <a:pt x="1125855" y="785367"/>
                </a:lnTo>
                <a:lnTo>
                  <a:pt x="1136395" y="785367"/>
                </a:lnTo>
                <a:lnTo>
                  <a:pt x="1136395" y="796925"/>
                </a:lnTo>
                <a:lnTo>
                  <a:pt x="1147064" y="796925"/>
                </a:lnTo>
                <a:lnTo>
                  <a:pt x="1147064" y="802766"/>
                </a:lnTo>
                <a:lnTo>
                  <a:pt x="1168273" y="802766"/>
                </a:lnTo>
                <a:lnTo>
                  <a:pt x="1168273" y="808609"/>
                </a:lnTo>
                <a:lnTo>
                  <a:pt x="1178941" y="808609"/>
                </a:lnTo>
                <a:lnTo>
                  <a:pt x="1178941" y="814451"/>
                </a:lnTo>
                <a:lnTo>
                  <a:pt x="1200150" y="814451"/>
                </a:lnTo>
                <a:lnTo>
                  <a:pt x="1200150" y="826135"/>
                </a:lnTo>
                <a:lnTo>
                  <a:pt x="1210818" y="826135"/>
                </a:lnTo>
                <a:lnTo>
                  <a:pt x="1210818" y="831976"/>
                </a:lnTo>
                <a:lnTo>
                  <a:pt x="1221359" y="831976"/>
                </a:lnTo>
                <a:lnTo>
                  <a:pt x="1221359" y="837819"/>
                </a:lnTo>
                <a:lnTo>
                  <a:pt x="1232027" y="837819"/>
                </a:lnTo>
                <a:lnTo>
                  <a:pt x="1232027" y="849502"/>
                </a:lnTo>
                <a:lnTo>
                  <a:pt x="1242695" y="849502"/>
                </a:lnTo>
                <a:lnTo>
                  <a:pt x="1242695" y="861060"/>
                </a:lnTo>
                <a:lnTo>
                  <a:pt x="1253236" y="861060"/>
                </a:lnTo>
                <a:lnTo>
                  <a:pt x="1253236" y="872744"/>
                </a:lnTo>
                <a:lnTo>
                  <a:pt x="1274445" y="872744"/>
                </a:lnTo>
                <a:lnTo>
                  <a:pt x="1274445" y="878586"/>
                </a:lnTo>
                <a:lnTo>
                  <a:pt x="1285113" y="878586"/>
                </a:lnTo>
                <a:lnTo>
                  <a:pt x="1285113" y="884427"/>
                </a:lnTo>
                <a:lnTo>
                  <a:pt x="1295781" y="884427"/>
                </a:lnTo>
                <a:lnTo>
                  <a:pt x="1295781" y="890270"/>
                </a:lnTo>
                <a:lnTo>
                  <a:pt x="1306322" y="890270"/>
                </a:lnTo>
                <a:lnTo>
                  <a:pt x="1306322" y="919352"/>
                </a:lnTo>
                <a:lnTo>
                  <a:pt x="1316990" y="919352"/>
                </a:lnTo>
                <a:lnTo>
                  <a:pt x="1316990" y="925195"/>
                </a:lnTo>
                <a:lnTo>
                  <a:pt x="1327658" y="925195"/>
                </a:lnTo>
                <a:lnTo>
                  <a:pt x="1327658" y="931037"/>
                </a:lnTo>
                <a:lnTo>
                  <a:pt x="1338199" y="931037"/>
                </a:lnTo>
                <a:lnTo>
                  <a:pt x="1338199" y="948563"/>
                </a:lnTo>
                <a:lnTo>
                  <a:pt x="1348867" y="948563"/>
                </a:lnTo>
                <a:lnTo>
                  <a:pt x="1348867" y="954404"/>
                </a:lnTo>
                <a:lnTo>
                  <a:pt x="1359408" y="954404"/>
                </a:lnTo>
                <a:lnTo>
                  <a:pt x="1359408" y="977646"/>
                </a:lnTo>
                <a:lnTo>
                  <a:pt x="1391285" y="977646"/>
                </a:lnTo>
                <a:lnTo>
                  <a:pt x="1391285" y="983488"/>
                </a:lnTo>
                <a:lnTo>
                  <a:pt x="1444370" y="983488"/>
                </a:lnTo>
                <a:lnTo>
                  <a:pt x="1444370" y="989329"/>
                </a:lnTo>
                <a:lnTo>
                  <a:pt x="1465707" y="989329"/>
                </a:lnTo>
                <a:lnTo>
                  <a:pt x="1465707" y="1001013"/>
                </a:lnTo>
                <a:lnTo>
                  <a:pt x="1497584" y="1001013"/>
                </a:lnTo>
                <a:lnTo>
                  <a:pt x="1497584" y="1006856"/>
                </a:lnTo>
                <a:lnTo>
                  <a:pt x="1508125" y="1006856"/>
                </a:lnTo>
                <a:lnTo>
                  <a:pt x="1508125" y="1018539"/>
                </a:lnTo>
                <a:lnTo>
                  <a:pt x="1529461" y="1018539"/>
                </a:lnTo>
                <a:lnTo>
                  <a:pt x="1529461" y="1024382"/>
                </a:lnTo>
                <a:lnTo>
                  <a:pt x="1540002" y="1024382"/>
                </a:lnTo>
                <a:lnTo>
                  <a:pt x="1540002" y="1030097"/>
                </a:lnTo>
                <a:lnTo>
                  <a:pt x="1582547" y="1030097"/>
                </a:lnTo>
                <a:lnTo>
                  <a:pt x="1582547" y="1035938"/>
                </a:lnTo>
                <a:lnTo>
                  <a:pt x="1593088" y="1035938"/>
                </a:lnTo>
                <a:lnTo>
                  <a:pt x="1593088" y="1041781"/>
                </a:lnTo>
                <a:lnTo>
                  <a:pt x="1614424" y="1041781"/>
                </a:lnTo>
                <a:lnTo>
                  <a:pt x="1614424" y="1047623"/>
                </a:lnTo>
                <a:lnTo>
                  <a:pt x="1624965" y="1047623"/>
                </a:lnTo>
                <a:lnTo>
                  <a:pt x="1624965" y="1053464"/>
                </a:lnTo>
                <a:lnTo>
                  <a:pt x="1635633" y="1053464"/>
                </a:lnTo>
                <a:lnTo>
                  <a:pt x="1635633" y="1059307"/>
                </a:lnTo>
                <a:lnTo>
                  <a:pt x="1646174" y="1059307"/>
                </a:lnTo>
                <a:lnTo>
                  <a:pt x="1646174" y="1065149"/>
                </a:lnTo>
                <a:lnTo>
                  <a:pt x="1656842" y="1065149"/>
                </a:lnTo>
                <a:lnTo>
                  <a:pt x="1656842" y="1076833"/>
                </a:lnTo>
                <a:lnTo>
                  <a:pt x="1667510" y="1076833"/>
                </a:lnTo>
                <a:lnTo>
                  <a:pt x="1667510" y="1088516"/>
                </a:lnTo>
                <a:lnTo>
                  <a:pt x="1678051" y="1088516"/>
                </a:lnTo>
                <a:lnTo>
                  <a:pt x="1678051" y="1094232"/>
                </a:lnTo>
                <a:lnTo>
                  <a:pt x="1688719" y="1094232"/>
                </a:lnTo>
                <a:lnTo>
                  <a:pt x="1688719" y="1105915"/>
                </a:lnTo>
                <a:lnTo>
                  <a:pt x="1709928" y="1105915"/>
                </a:lnTo>
                <a:lnTo>
                  <a:pt x="1709928" y="1117600"/>
                </a:lnTo>
                <a:lnTo>
                  <a:pt x="1731137" y="1117600"/>
                </a:lnTo>
                <a:lnTo>
                  <a:pt x="1731137" y="1123441"/>
                </a:lnTo>
                <a:lnTo>
                  <a:pt x="1741805" y="1123441"/>
                </a:lnTo>
                <a:lnTo>
                  <a:pt x="1741805" y="1129284"/>
                </a:lnTo>
                <a:lnTo>
                  <a:pt x="1752473" y="1129284"/>
                </a:lnTo>
                <a:lnTo>
                  <a:pt x="1752473" y="1146810"/>
                </a:lnTo>
                <a:lnTo>
                  <a:pt x="1784350" y="1146810"/>
                </a:lnTo>
                <a:lnTo>
                  <a:pt x="1784350" y="1164209"/>
                </a:lnTo>
                <a:lnTo>
                  <a:pt x="1805559" y="1164209"/>
                </a:lnTo>
                <a:lnTo>
                  <a:pt x="1805559" y="1170051"/>
                </a:lnTo>
                <a:lnTo>
                  <a:pt x="1816100" y="1170051"/>
                </a:lnTo>
                <a:lnTo>
                  <a:pt x="1816100" y="1176020"/>
                </a:lnTo>
                <a:lnTo>
                  <a:pt x="1826768" y="1176020"/>
                </a:lnTo>
                <a:lnTo>
                  <a:pt x="1826768" y="1181862"/>
                </a:lnTo>
                <a:lnTo>
                  <a:pt x="1837436" y="1181862"/>
                </a:lnTo>
                <a:lnTo>
                  <a:pt x="1837436" y="1187703"/>
                </a:lnTo>
                <a:lnTo>
                  <a:pt x="1847977" y="1187703"/>
                </a:lnTo>
                <a:lnTo>
                  <a:pt x="1847977" y="1205229"/>
                </a:lnTo>
                <a:lnTo>
                  <a:pt x="1869313" y="1205229"/>
                </a:lnTo>
                <a:lnTo>
                  <a:pt x="1869313" y="1211199"/>
                </a:lnTo>
                <a:lnTo>
                  <a:pt x="1879854" y="1211199"/>
                </a:lnTo>
                <a:lnTo>
                  <a:pt x="1879854" y="1222883"/>
                </a:lnTo>
                <a:lnTo>
                  <a:pt x="1890522" y="1222883"/>
                </a:lnTo>
                <a:lnTo>
                  <a:pt x="1890522" y="1234694"/>
                </a:lnTo>
                <a:lnTo>
                  <a:pt x="1922399" y="1234694"/>
                </a:lnTo>
                <a:lnTo>
                  <a:pt x="1922399" y="1240663"/>
                </a:lnTo>
                <a:lnTo>
                  <a:pt x="1932940" y="1240663"/>
                </a:lnTo>
                <a:lnTo>
                  <a:pt x="1932940" y="1246504"/>
                </a:lnTo>
                <a:lnTo>
                  <a:pt x="1954276" y="1246504"/>
                </a:lnTo>
                <a:lnTo>
                  <a:pt x="1954276" y="1252474"/>
                </a:lnTo>
                <a:lnTo>
                  <a:pt x="1975485" y="1252474"/>
                </a:lnTo>
                <a:lnTo>
                  <a:pt x="1975485" y="1258442"/>
                </a:lnTo>
                <a:lnTo>
                  <a:pt x="2049780" y="1258442"/>
                </a:lnTo>
                <a:lnTo>
                  <a:pt x="2049780" y="1264412"/>
                </a:lnTo>
                <a:lnTo>
                  <a:pt x="2071116" y="1264412"/>
                </a:lnTo>
                <a:lnTo>
                  <a:pt x="2071116" y="1270381"/>
                </a:lnTo>
                <a:lnTo>
                  <a:pt x="2092325" y="1270381"/>
                </a:lnTo>
                <a:lnTo>
                  <a:pt x="2092325" y="1282319"/>
                </a:lnTo>
                <a:lnTo>
                  <a:pt x="2102866" y="1282319"/>
                </a:lnTo>
                <a:lnTo>
                  <a:pt x="2102866" y="1288414"/>
                </a:lnTo>
                <a:lnTo>
                  <a:pt x="2113534" y="1288414"/>
                </a:lnTo>
                <a:lnTo>
                  <a:pt x="2113534" y="1294384"/>
                </a:lnTo>
                <a:lnTo>
                  <a:pt x="2124202" y="1294384"/>
                </a:lnTo>
                <a:lnTo>
                  <a:pt x="2124202" y="1300479"/>
                </a:lnTo>
                <a:lnTo>
                  <a:pt x="2134743" y="1300479"/>
                </a:lnTo>
                <a:lnTo>
                  <a:pt x="2134743" y="1312417"/>
                </a:lnTo>
                <a:lnTo>
                  <a:pt x="2145411" y="1312417"/>
                </a:lnTo>
                <a:lnTo>
                  <a:pt x="2145411" y="1318514"/>
                </a:lnTo>
                <a:lnTo>
                  <a:pt x="2156079" y="1318514"/>
                </a:lnTo>
                <a:lnTo>
                  <a:pt x="2156079" y="1342771"/>
                </a:lnTo>
                <a:lnTo>
                  <a:pt x="2166620" y="1342771"/>
                </a:lnTo>
                <a:lnTo>
                  <a:pt x="2166620" y="1360932"/>
                </a:lnTo>
                <a:lnTo>
                  <a:pt x="2177288" y="1360932"/>
                </a:lnTo>
                <a:lnTo>
                  <a:pt x="2177288" y="1372997"/>
                </a:lnTo>
                <a:lnTo>
                  <a:pt x="2187829" y="1372997"/>
                </a:lnTo>
                <a:lnTo>
                  <a:pt x="2187829" y="1379220"/>
                </a:lnTo>
                <a:lnTo>
                  <a:pt x="2198497" y="1379220"/>
                </a:lnTo>
                <a:lnTo>
                  <a:pt x="2198497" y="1385315"/>
                </a:lnTo>
                <a:lnTo>
                  <a:pt x="2230373" y="1385315"/>
                </a:lnTo>
                <a:lnTo>
                  <a:pt x="2230373" y="1397508"/>
                </a:lnTo>
                <a:lnTo>
                  <a:pt x="2241042" y="1397508"/>
                </a:lnTo>
                <a:lnTo>
                  <a:pt x="2241042" y="1403603"/>
                </a:lnTo>
                <a:lnTo>
                  <a:pt x="2251583" y="1403603"/>
                </a:lnTo>
                <a:lnTo>
                  <a:pt x="2251583" y="1409827"/>
                </a:lnTo>
                <a:lnTo>
                  <a:pt x="2272919" y="1409827"/>
                </a:lnTo>
                <a:lnTo>
                  <a:pt x="2272919" y="1416050"/>
                </a:lnTo>
                <a:lnTo>
                  <a:pt x="2315337" y="1416050"/>
                </a:lnTo>
                <a:lnTo>
                  <a:pt x="2315337" y="1428496"/>
                </a:lnTo>
                <a:lnTo>
                  <a:pt x="2410968" y="1428496"/>
                </a:lnTo>
                <a:lnTo>
                  <a:pt x="2410968" y="1441196"/>
                </a:lnTo>
                <a:lnTo>
                  <a:pt x="2421509" y="1441196"/>
                </a:lnTo>
                <a:lnTo>
                  <a:pt x="2421509" y="1447546"/>
                </a:lnTo>
                <a:lnTo>
                  <a:pt x="2442845" y="1447546"/>
                </a:lnTo>
                <a:lnTo>
                  <a:pt x="2442845" y="1460373"/>
                </a:lnTo>
                <a:lnTo>
                  <a:pt x="2464054" y="1460373"/>
                </a:lnTo>
                <a:lnTo>
                  <a:pt x="2464054" y="1466723"/>
                </a:lnTo>
                <a:lnTo>
                  <a:pt x="2474595" y="1466723"/>
                </a:lnTo>
                <a:lnTo>
                  <a:pt x="2474595" y="1473073"/>
                </a:lnTo>
                <a:lnTo>
                  <a:pt x="2506472" y="1473073"/>
                </a:lnTo>
                <a:lnTo>
                  <a:pt x="2506472" y="1479550"/>
                </a:lnTo>
                <a:lnTo>
                  <a:pt x="2527808" y="1479550"/>
                </a:lnTo>
                <a:lnTo>
                  <a:pt x="2527808" y="1492758"/>
                </a:lnTo>
                <a:lnTo>
                  <a:pt x="2549017" y="1492758"/>
                </a:lnTo>
                <a:lnTo>
                  <a:pt x="2549017" y="1505965"/>
                </a:lnTo>
                <a:lnTo>
                  <a:pt x="2559558" y="1505965"/>
                </a:lnTo>
                <a:lnTo>
                  <a:pt x="2559558" y="1512697"/>
                </a:lnTo>
                <a:lnTo>
                  <a:pt x="2570226" y="1512697"/>
                </a:lnTo>
                <a:lnTo>
                  <a:pt x="2570226" y="1519427"/>
                </a:lnTo>
                <a:lnTo>
                  <a:pt x="2580894" y="1519427"/>
                </a:lnTo>
                <a:lnTo>
                  <a:pt x="2580894" y="1526286"/>
                </a:lnTo>
                <a:lnTo>
                  <a:pt x="2623312" y="1526286"/>
                </a:lnTo>
                <a:lnTo>
                  <a:pt x="2623312" y="1533271"/>
                </a:lnTo>
                <a:lnTo>
                  <a:pt x="2633980" y="1533271"/>
                </a:lnTo>
                <a:lnTo>
                  <a:pt x="2633980" y="1547367"/>
                </a:lnTo>
                <a:lnTo>
                  <a:pt x="2665857" y="1547367"/>
                </a:lnTo>
                <a:lnTo>
                  <a:pt x="2665857" y="1554352"/>
                </a:lnTo>
                <a:lnTo>
                  <a:pt x="2676397" y="1554352"/>
                </a:lnTo>
                <a:lnTo>
                  <a:pt x="2676397" y="1561464"/>
                </a:lnTo>
                <a:lnTo>
                  <a:pt x="2708275" y="1561464"/>
                </a:lnTo>
                <a:lnTo>
                  <a:pt x="2708275" y="1575562"/>
                </a:lnTo>
                <a:lnTo>
                  <a:pt x="2740152" y="1575562"/>
                </a:lnTo>
                <a:lnTo>
                  <a:pt x="2740152" y="1582547"/>
                </a:lnTo>
                <a:lnTo>
                  <a:pt x="2782697" y="1582547"/>
                </a:lnTo>
                <a:lnTo>
                  <a:pt x="2782697" y="1589532"/>
                </a:lnTo>
                <a:lnTo>
                  <a:pt x="2803906" y="1589532"/>
                </a:lnTo>
                <a:lnTo>
                  <a:pt x="2803906" y="1596771"/>
                </a:lnTo>
                <a:lnTo>
                  <a:pt x="2878201" y="1596771"/>
                </a:lnTo>
                <a:lnTo>
                  <a:pt x="2878201" y="1610995"/>
                </a:lnTo>
                <a:lnTo>
                  <a:pt x="2973832" y="1610995"/>
                </a:lnTo>
                <a:lnTo>
                  <a:pt x="2973832" y="1618234"/>
                </a:lnTo>
                <a:lnTo>
                  <a:pt x="2995041" y="1618234"/>
                </a:lnTo>
                <a:lnTo>
                  <a:pt x="2995041" y="1625473"/>
                </a:lnTo>
                <a:lnTo>
                  <a:pt x="3005709" y="1625473"/>
                </a:lnTo>
                <a:lnTo>
                  <a:pt x="3005709" y="1632712"/>
                </a:lnTo>
                <a:lnTo>
                  <a:pt x="3058795" y="1632712"/>
                </a:lnTo>
                <a:lnTo>
                  <a:pt x="3058795" y="1640459"/>
                </a:lnTo>
                <a:lnTo>
                  <a:pt x="3080004" y="1640459"/>
                </a:lnTo>
                <a:lnTo>
                  <a:pt x="3080004" y="1648206"/>
                </a:lnTo>
                <a:lnTo>
                  <a:pt x="3133090" y="1648206"/>
                </a:lnTo>
                <a:lnTo>
                  <a:pt x="3133090" y="1655952"/>
                </a:lnTo>
                <a:lnTo>
                  <a:pt x="3143758" y="1655952"/>
                </a:lnTo>
                <a:lnTo>
                  <a:pt x="3143758" y="1663700"/>
                </a:lnTo>
                <a:lnTo>
                  <a:pt x="3196844" y="1663700"/>
                </a:lnTo>
                <a:lnTo>
                  <a:pt x="3196844" y="1671701"/>
                </a:lnTo>
                <a:lnTo>
                  <a:pt x="3207512" y="1671701"/>
                </a:lnTo>
                <a:lnTo>
                  <a:pt x="3207512" y="1687702"/>
                </a:lnTo>
                <a:lnTo>
                  <a:pt x="3281806" y="1687702"/>
                </a:lnTo>
                <a:lnTo>
                  <a:pt x="3281806" y="1696085"/>
                </a:lnTo>
                <a:lnTo>
                  <a:pt x="3303016" y="1696085"/>
                </a:lnTo>
                <a:lnTo>
                  <a:pt x="3303016" y="1704594"/>
                </a:lnTo>
                <a:lnTo>
                  <a:pt x="3313683" y="1704594"/>
                </a:lnTo>
                <a:lnTo>
                  <a:pt x="3313683" y="1713357"/>
                </a:lnTo>
                <a:lnTo>
                  <a:pt x="3334893" y="1713357"/>
                </a:lnTo>
                <a:lnTo>
                  <a:pt x="3334893" y="1722247"/>
                </a:lnTo>
                <a:lnTo>
                  <a:pt x="3345560" y="1722247"/>
                </a:lnTo>
                <a:lnTo>
                  <a:pt x="3345560" y="1740027"/>
                </a:lnTo>
                <a:lnTo>
                  <a:pt x="3388105" y="1740027"/>
                </a:lnTo>
                <a:lnTo>
                  <a:pt x="3388105" y="1749171"/>
                </a:lnTo>
                <a:lnTo>
                  <a:pt x="3515487" y="1749171"/>
                </a:lnTo>
                <a:lnTo>
                  <a:pt x="3515487" y="1758823"/>
                </a:lnTo>
                <a:lnTo>
                  <a:pt x="3632327" y="1758823"/>
                </a:lnTo>
                <a:lnTo>
                  <a:pt x="3632327" y="1769237"/>
                </a:lnTo>
                <a:lnTo>
                  <a:pt x="3653535" y="1769237"/>
                </a:lnTo>
                <a:lnTo>
                  <a:pt x="3653535" y="1779777"/>
                </a:lnTo>
                <a:lnTo>
                  <a:pt x="3674745" y="1779777"/>
                </a:lnTo>
                <a:lnTo>
                  <a:pt x="3674745" y="1790191"/>
                </a:lnTo>
                <a:lnTo>
                  <a:pt x="3802253" y="1790191"/>
                </a:lnTo>
                <a:lnTo>
                  <a:pt x="3802253" y="1800987"/>
                </a:lnTo>
                <a:lnTo>
                  <a:pt x="3855339" y="1800987"/>
                </a:lnTo>
                <a:lnTo>
                  <a:pt x="3855339" y="1813178"/>
                </a:lnTo>
                <a:lnTo>
                  <a:pt x="3876548" y="1813178"/>
                </a:lnTo>
                <a:lnTo>
                  <a:pt x="3876548" y="1825371"/>
                </a:lnTo>
                <a:lnTo>
                  <a:pt x="3897883" y="1825371"/>
                </a:lnTo>
                <a:lnTo>
                  <a:pt x="3897883" y="1837563"/>
                </a:lnTo>
                <a:lnTo>
                  <a:pt x="3929760" y="1837563"/>
                </a:lnTo>
                <a:lnTo>
                  <a:pt x="3929760" y="1862963"/>
                </a:lnTo>
                <a:lnTo>
                  <a:pt x="3982847" y="1862963"/>
                </a:lnTo>
                <a:lnTo>
                  <a:pt x="3982847" y="1875536"/>
                </a:lnTo>
                <a:lnTo>
                  <a:pt x="4035932" y="1875536"/>
                </a:lnTo>
                <a:lnTo>
                  <a:pt x="4035932" y="1888236"/>
                </a:lnTo>
                <a:lnTo>
                  <a:pt x="4460748" y="1888236"/>
                </a:lnTo>
              </a:path>
            </a:pathLst>
          </a:custGeom>
          <a:ln w="38099">
            <a:solidFill>
              <a:srgbClr val="00B050"/>
            </a:solidFill>
          </a:ln>
        </p:spPr>
        <p:txBody>
          <a:bodyPr wrap="square" lIns="0" tIns="0" rIns="0" bIns="0" rtlCol="0"/>
          <a:lstStyle/>
          <a:p>
            <a:endParaRPr>
              <a:solidFill>
                <a:prstClr val="black"/>
              </a:solidFill>
            </a:endParaRPr>
          </a:p>
        </p:txBody>
      </p:sp>
      <p:sp>
        <p:nvSpPr>
          <p:cNvPr id="28" name="object 34">
            <a:extLst>
              <a:ext uri="{FF2B5EF4-FFF2-40B4-BE49-F238E27FC236}">
                <a16:creationId xmlns:a16="http://schemas.microsoft.com/office/drawing/2014/main" id="{2C46DB4D-CD9F-574B-8DF6-CFA076E53625}"/>
              </a:ext>
            </a:extLst>
          </p:cNvPr>
          <p:cNvSpPr/>
          <p:nvPr/>
        </p:nvSpPr>
        <p:spPr>
          <a:xfrm>
            <a:off x="5015095" y="1606117"/>
            <a:ext cx="3161609" cy="836779"/>
          </a:xfrm>
          <a:custGeom>
            <a:avLst/>
            <a:gdLst/>
            <a:ahLst/>
            <a:cxnLst/>
            <a:rect l="l" t="t" r="r" b="b"/>
            <a:pathLst>
              <a:path w="4460875" h="952500">
                <a:moveTo>
                  <a:pt x="0" y="0"/>
                </a:moveTo>
                <a:lnTo>
                  <a:pt x="31876" y="0"/>
                </a:lnTo>
                <a:lnTo>
                  <a:pt x="31876" y="5715"/>
                </a:lnTo>
                <a:lnTo>
                  <a:pt x="74295" y="5715"/>
                </a:lnTo>
                <a:lnTo>
                  <a:pt x="74295" y="11430"/>
                </a:lnTo>
                <a:lnTo>
                  <a:pt x="95630" y="11430"/>
                </a:lnTo>
                <a:lnTo>
                  <a:pt x="95630" y="17145"/>
                </a:lnTo>
                <a:lnTo>
                  <a:pt x="106172" y="17145"/>
                </a:lnTo>
                <a:lnTo>
                  <a:pt x="106172" y="22860"/>
                </a:lnTo>
                <a:lnTo>
                  <a:pt x="138049" y="22860"/>
                </a:lnTo>
                <a:lnTo>
                  <a:pt x="138049" y="28575"/>
                </a:lnTo>
                <a:lnTo>
                  <a:pt x="180594" y="28575"/>
                </a:lnTo>
                <a:lnTo>
                  <a:pt x="180594" y="34290"/>
                </a:lnTo>
                <a:lnTo>
                  <a:pt x="244221" y="34290"/>
                </a:lnTo>
                <a:lnTo>
                  <a:pt x="244221" y="40005"/>
                </a:lnTo>
                <a:lnTo>
                  <a:pt x="254889" y="40005"/>
                </a:lnTo>
                <a:lnTo>
                  <a:pt x="254889" y="45720"/>
                </a:lnTo>
                <a:lnTo>
                  <a:pt x="265556" y="45720"/>
                </a:lnTo>
                <a:lnTo>
                  <a:pt x="265556" y="51562"/>
                </a:lnTo>
                <a:lnTo>
                  <a:pt x="276098" y="51562"/>
                </a:lnTo>
                <a:lnTo>
                  <a:pt x="276098" y="57277"/>
                </a:lnTo>
                <a:lnTo>
                  <a:pt x="456692" y="57277"/>
                </a:lnTo>
                <a:lnTo>
                  <a:pt x="456692" y="63119"/>
                </a:lnTo>
                <a:lnTo>
                  <a:pt x="605408" y="63119"/>
                </a:lnTo>
                <a:lnTo>
                  <a:pt x="605408" y="68834"/>
                </a:lnTo>
                <a:lnTo>
                  <a:pt x="722249" y="68834"/>
                </a:lnTo>
                <a:lnTo>
                  <a:pt x="722249" y="74675"/>
                </a:lnTo>
                <a:lnTo>
                  <a:pt x="743457" y="74675"/>
                </a:lnTo>
                <a:lnTo>
                  <a:pt x="743457" y="80518"/>
                </a:lnTo>
                <a:lnTo>
                  <a:pt x="817752" y="80518"/>
                </a:lnTo>
                <a:lnTo>
                  <a:pt x="817752" y="86360"/>
                </a:lnTo>
                <a:lnTo>
                  <a:pt x="849629" y="86360"/>
                </a:lnTo>
                <a:lnTo>
                  <a:pt x="849629" y="92202"/>
                </a:lnTo>
                <a:lnTo>
                  <a:pt x="860298" y="92202"/>
                </a:lnTo>
                <a:lnTo>
                  <a:pt x="860298" y="103886"/>
                </a:lnTo>
                <a:lnTo>
                  <a:pt x="1009015" y="103886"/>
                </a:lnTo>
                <a:lnTo>
                  <a:pt x="1009015" y="109728"/>
                </a:lnTo>
                <a:lnTo>
                  <a:pt x="1030224" y="109728"/>
                </a:lnTo>
                <a:lnTo>
                  <a:pt x="1030224" y="115570"/>
                </a:lnTo>
                <a:lnTo>
                  <a:pt x="1072642" y="115570"/>
                </a:lnTo>
                <a:lnTo>
                  <a:pt x="1072642" y="121412"/>
                </a:lnTo>
                <a:lnTo>
                  <a:pt x="1168273" y="121412"/>
                </a:lnTo>
                <a:lnTo>
                  <a:pt x="1168273" y="138937"/>
                </a:lnTo>
                <a:lnTo>
                  <a:pt x="1221358" y="138937"/>
                </a:lnTo>
                <a:lnTo>
                  <a:pt x="1221358" y="144907"/>
                </a:lnTo>
                <a:lnTo>
                  <a:pt x="1263903" y="144907"/>
                </a:lnTo>
                <a:lnTo>
                  <a:pt x="1263903" y="150749"/>
                </a:lnTo>
                <a:lnTo>
                  <a:pt x="1316990" y="150749"/>
                </a:lnTo>
                <a:lnTo>
                  <a:pt x="1316990" y="162560"/>
                </a:lnTo>
                <a:lnTo>
                  <a:pt x="1338199" y="162560"/>
                </a:lnTo>
                <a:lnTo>
                  <a:pt x="1338199" y="168402"/>
                </a:lnTo>
                <a:lnTo>
                  <a:pt x="1380744" y="168402"/>
                </a:lnTo>
                <a:lnTo>
                  <a:pt x="1380744" y="180212"/>
                </a:lnTo>
                <a:lnTo>
                  <a:pt x="1412621" y="180212"/>
                </a:lnTo>
                <a:lnTo>
                  <a:pt x="1412621" y="186182"/>
                </a:lnTo>
                <a:lnTo>
                  <a:pt x="1433829" y="186182"/>
                </a:lnTo>
                <a:lnTo>
                  <a:pt x="1433829" y="197993"/>
                </a:lnTo>
                <a:lnTo>
                  <a:pt x="1444371" y="197993"/>
                </a:lnTo>
                <a:lnTo>
                  <a:pt x="1444371" y="203835"/>
                </a:lnTo>
                <a:lnTo>
                  <a:pt x="1455039" y="203835"/>
                </a:lnTo>
                <a:lnTo>
                  <a:pt x="1455039" y="209804"/>
                </a:lnTo>
                <a:lnTo>
                  <a:pt x="1465706" y="209804"/>
                </a:lnTo>
                <a:lnTo>
                  <a:pt x="1465706" y="215646"/>
                </a:lnTo>
                <a:lnTo>
                  <a:pt x="1518793" y="215646"/>
                </a:lnTo>
                <a:lnTo>
                  <a:pt x="1518793" y="221615"/>
                </a:lnTo>
                <a:lnTo>
                  <a:pt x="1646174" y="221615"/>
                </a:lnTo>
                <a:lnTo>
                  <a:pt x="1646174" y="227711"/>
                </a:lnTo>
                <a:lnTo>
                  <a:pt x="1678051" y="227711"/>
                </a:lnTo>
                <a:lnTo>
                  <a:pt x="1678051" y="233934"/>
                </a:lnTo>
                <a:lnTo>
                  <a:pt x="1699386" y="233934"/>
                </a:lnTo>
                <a:lnTo>
                  <a:pt x="1699386" y="240157"/>
                </a:lnTo>
                <a:lnTo>
                  <a:pt x="1773681" y="240157"/>
                </a:lnTo>
                <a:lnTo>
                  <a:pt x="1773681" y="246507"/>
                </a:lnTo>
                <a:lnTo>
                  <a:pt x="1794891" y="246507"/>
                </a:lnTo>
                <a:lnTo>
                  <a:pt x="1794891" y="252857"/>
                </a:lnTo>
                <a:lnTo>
                  <a:pt x="1805558" y="252857"/>
                </a:lnTo>
                <a:lnTo>
                  <a:pt x="1805558" y="259207"/>
                </a:lnTo>
                <a:lnTo>
                  <a:pt x="1816100" y="259207"/>
                </a:lnTo>
                <a:lnTo>
                  <a:pt x="1816100" y="271907"/>
                </a:lnTo>
                <a:lnTo>
                  <a:pt x="1837435" y="271907"/>
                </a:lnTo>
                <a:lnTo>
                  <a:pt x="1837435" y="278257"/>
                </a:lnTo>
                <a:lnTo>
                  <a:pt x="1847977" y="278257"/>
                </a:lnTo>
                <a:lnTo>
                  <a:pt x="1847977" y="284607"/>
                </a:lnTo>
                <a:lnTo>
                  <a:pt x="1869313" y="284607"/>
                </a:lnTo>
                <a:lnTo>
                  <a:pt x="1869313" y="291084"/>
                </a:lnTo>
                <a:lnTo>
                  <a:pt x="1890522" y="291084"/>
                </a:lnTo>
                <a:lnTo>
                  <a:pt x="1890522" y="297561"/>
                </a:lnTo>
                <a:lnTo>
                  <a:pt x="1932940" y="297561"/>
                </a:lnTo>
                <a:lnTo>
                  <a:pt x="1932940" y="304038"/>
                </a:lnTo>
                <a:lnTo>
                  <a:pt x="1986152" y="304038"/>
                </a:lnTo>
                <a:lnTo>
                  <a:pt x="1986152" y="310769"/>
                </a:lnTo>
                <a:lnTo>
                  <a:pt x="2060448" y="310769"/>
                </a:lnTo>
                <a:lnTo>
                  <a:pt x="2060448" y="317500"/>
                </a:lnTo>
                <a:lnTo>
                  <a:pt x="2081656" y="317500"/>
                </a:lnTo>
                <a:lnTo>
                  <a:pt x="2081656" y="331088"/>
                </a:lnTo>
                <a:lnTo>
                  <a:pt x="2092325" y="331088"/>
                </a:lnTo>
                <a:lnTo>
                  <a:pt x="2092325" y="337820"/>
                </a:lnTo>
                <a:lnTo>
                  <a:pt x="2102866" y="337820"/>
                </a:lnTo>
                <a:lnTo>
                  <a:pt x="2102866" y="344678"/>
                </a:lnTo>
                <a:lnTo>
                  <a:pt x="2134743" y="344678"/>
                </a:lnTo>
                <a:lnTo>
                  <a:pt x="2134743" y="351536"/>
                </a:lnTo>
                <a:lnTo>
                  <a:pt x="2166620" y="351536"/>
                </a:lnTo>
                <a:lnTo>
                  <a:pt x="2166620" y="358521"/>
                </a:lnTo>
                <a:lnTo>
                  <a:pt x="2219705" y="358521"/>
                </a:lnTo>
                <a:lnTo>
                  <a:pt x="2219705" y="365506"/>
                </a:lnTo>
                <a:lnTo>
                  <a:pt x="2251582" y="365506"/>
                </a:lnTo>
                <a:lnTo>
                  <a:pt x="2251582" y="372618"/>
                </a:lnTo>
                <a:lnTo>
                  <a:pt x="2262251" y="372618"/>
                </a:lnTo>
                <a:lnTo>
                  <a:pt x="2262251" y="379730"/>
                </a:lnTo>
                <a:lnTo>
                  <a:pt x="2294128" y="379730"/>
                </a:lnTo>
                <a:lnTo>
                  <a:pt x="2294128" y="386969"/>
                </a:lnTo>
                <a:lnTo>
                  <a:pt x="2336546" y="386969"/>
                </a:lnTo>
                <a:lnTo>
                  <a:pt x="2336546" y="394335"/>
                </a:lnTo>
                <a:lnTo>
                  <a:pt x="2549017" y="394335"/>
                </a:lnTo>
                <a:lnTo>
                  <a:pt x="2549017" y="402336"/>
                </a:lnTo>
                <a:lnTo>
                  <a:pt x="2612771" y="402336"/>
                </a:lnTo>
                <a:lnTo>
                  <a:pt x="2612771" y="410591"/>
                </a:lnTo>
                <a:lnTo>
                  <a:pt x="2750820" y="410591"/>
                </a:lnTo>
                <a:lnTo>
                  <a:pt x="2750820" y="419227"/>
                </a:lnTo>
                <a:lnTo>
                  <a:pt x="2761360" y="419227"/>
                </a:lnTo>
                <a:lnTo>
                  <a:pt x="2761360" y="427863"/>
                </a:lnTo>
                <a:lnTo>
                  <a:pt x="2782697" y="427863"/>
                </a:lnTo>
                <a:lnTo>
                  <a:pt x="2782697" y="436372"/>
                </a:lnTo>
                <a:lnTo>
                  <a:pt x="2835782" y="436372"/>
                </a:lnTo>
                <a:lnTo>
                  <a:pt x="2835782" y="445262"/>
                </a:lnTo>
                <a:lnTo>
                  <a:pt x="2846324" y="445262"/>
                </a:lnTo>
                <a:lnTo>
                  <a:pt x="2846324" y="454025"/>
                </a:lnTo>
                <a:lnTo>
                  <a:pt x="2963164" y="454025"/>
                </a:lnTo>
                <a:lnTo>
                  <a:pt x="2963164" y="463042"/>
                </a:lnTo>
                <a:lnTo>
                  <a:pt x="2973831" y="463042"/>
                </a:lnTo>
                <a:lnTo>
                  <a:pt x="2973831" y="472186"/>
                </a:lnTo>
                <a:lnTo>
                  <a:pt x="3026918" y="472186"/>
                </a:lnTo>
                <a:lnTo>
                  <a:pt x="3026918" y="481584"/>
                </a:lnTo>
                <a:lnTo>
                  <a:pt x="3048127" y="481584"/>
                </a:lnTo>
                <a:lnTo>
                  <a:pt x="3048127" y="491109"/>
                </a:lnTo>
                <a:lnTo>
                  <a:pt x="3069463" y="491109"/>
                </a:lnTo>
                <a:lnTo>
                  <a:pt x="3069463" y="500888"/>
                </a:lnTo>
                <a:lnTo>
                  <a:pt x="3080004" y="500888"/>
                </a:lnTo>
                <a:lnTo>
                  <a:pt x="3080004" y="510667"/>
                </a:lnTo>
                <a:lnTo>
                  <a:pt x="3090672" y="510667"/>
                </a:lnTo>
                <a:lnTo>
                  <a:pt x="3090672" y="520573"/>
                </a:lnTo>
                <a:lnTo>
                  <a:pt x="3122549" y="520573"/>
                </a:lnTo>
                <a:lnTo>
                  <a:pt x="3122549" y="530606"/>
                </a:lnTo>
                <a:lnTo>
                  <a:pt x="3143757" y="530606"/>
                </a:lnTo>
                <a:lnTo>
                  <a:pt x="3143757" y="540766"/>
                </a:lnTo>
                <a:lnTo>
                  <a:pt x="3164967" y="540766"/>
                </a:lnTo>
                <a:lnTo>
                  <a:pt x="3164967" y="551053"/>
                </a:lnTo>
                <a:lnTo>
                  <a:pt x="3207511" y="551053"/>
                </a:lnTo>
                <a:lnTo>
                  <a:pt x="3207511" y="561594"/>
                </a:lnTo>
                <a:lnTo>
                  <a:pt x="3271266" y="561594"/>
                </a:lnTo>
                <a:lnTo>
                  <a:pt x="3271266" y="572897"/>
                </a:lnTo>
                <a:lnTo>
                  <a:pt x="3292475" y="572897"/>
                </a:lnTo>
                <a:lnTo>
                  <a:pt x="3292475" y="584327"/>
                </a:lnTo>
                <a:lnTo>
                  <a:pt x="3334893" y="584327"/>
                </a:lnTo>
                <a:lnTo>
                  <a:pt x="3334893" y="608838"/>
                </a:lnTo>
                <a:lnTo>
                  <a:pt x="3483609" y="608838"/>
                </a:lnTo>
                <a:lnTo>
                  <a:pt x="3483609" y="622808"/>
                </a:lnTo>
                <a:lnTo>
                  <a:pt x="3568573" y="622808"/>
                </a:lnTo>
                <a:lnTo>
                  <a:pt x="3568573" y="637921"/>
                </a:lnTo>
                <a:lnTo>
                  <a:pt x="3589781" y="637921"/>
                </a:lnTo>
                <a:lnTo>
                  <a:pt x="3589781" y="653669"/>
                </a:lnTo>
                <a:lnTo>
                  <a:pt x="3696080" y="653669"/>
                </a:lnTo>
                <a:lnTo>
                  <a:pt x="3696080" y="670560"/>
                </a:lnTo>
                <a:lnTo>
                  <a:pt x="3738499" y="670560"/>
                </a:lnTo>
                <a:lnTo>
                  <a:pt x="3738499" y="687705"/>
                </a:lnTo>
                <a:lnTo>
                  <a:pt x="3759834" y="687705"/>
                </a:lnTo>
                <a:lnTo>
                  <a:pt x="3759834" y="704850"/>
                </a:lnTo>
                <a:lnTo>
                  <a:pt x="3823461" y="704850"/>
                </a:lnTo>
                <a:lnTo>
                  <a:pt x="3823461" y="722757"/>
                </a:lnTo>
                <a:lnTo>
                  <a:pt x="3855339" y="722757"/>
                </a:lnTo>
                <a:lnTo>
                  <a:pt x="3855339" y="741934"/>
                </a:lnTo>
                <a:lnTo>
                  <a:pt x="3940302" y="741934"/>
                </a:lnTo>
                <a:lnTo>
                  <a:pt x="3940302" y="782066"/>
                </a:lnTo>
                <a:lnTo>
                  <a:pt x="3982847" y="782066"/>
                </a:lnTo>
                <a:lnTo>
                  <a:pt x="3982847" y="822833"/>
                </a:lnTo>
                <a:lnTo>
                  <a:pt x="4089019" y="822833"/>
                </a:lnTo>
                <a:lnTo>
                  <a:pt x="4089019" y="844931"/>
                </a:lnTo>
                <a:lnTo>
                  <a:pt x="4195191" y="844931"/>
                </a:lnTo>
                <a:lnTo>
                  <a:pt x="4195191" y="868934"/>
                </a:lnTo>
                <a:lnTo>
                  <a:pt x="4365117" y="868934"/>
                </a:lnTo>
                <a:lnTo>
                  <a:pt x="4365117" y="895985"/>
                </a:lnTo>
                <a:lnTo>
                  <a:pt x="4386453" y="895985"/>
                </a:lnTo>
                <a:lnTo>
                  <a:pt x="4386453" y="923544"/>
                </a:lnTo>
                <a:lnTo>
                  <a:pt x="4428871" y="923544"/>
                </a:lnTo>
                <a:lnTo>
                  <a:pt x="4428871" y="952500"/>
                </a:lnTo>
                <a:lnTo>
                  <a:pt x="4460748" y="952500"/>
                </a:lnTo>
              </a:path>
            </a:pathLst>
          </a:custGeom>
          <a:ln w="38100">
            <a:solidFill>
              <a:schemeClr val="accent6"/>
            </a:solidFill>
          </a:ln>
        </p:spPr>
        <p:txBody>
          <a:bodyPr wrap="square" lIns="0" tIns="0" rIns="0" bIns="0" rtlCol="0"/>
          <a:lstStyle/>
          <a:p>
            <a:endParaRPr>
              <a:solidFill>
                <a:prstClr val="black"/>
              </a:solidFill>
            </a:endParaRPr>
          </a:p>
        </p:txBody>
      </p:sp>
      <p:sp>
        <p:nvSpPr>
          <p:cNvPr id="31" name="object 35">
            <a:extLst>
              <a:ext uri="{FF2B5EF4-FFF2-40B4-BE49-F238E27FC236}">
                <a16:creationId xmlns:a16="http://schemas.microsoft.com/office/drawing/2014/main" id="{05DC74F6-413F-DA40-BB1D-45A864AAE0DE}"/>
              </a:ext>
            </a:extLst>
          </p:cNvPr>
          <p:cNvSpPr/>
          <p:nvPr/>
        </p:nvSpPr>
        <p:spPr>
          <a:xfrm>
            <a:off x="5001378" y="1606117"/>
            <a:ext cx="3161609" cy="803308"/>
          </a:xfrm>
          <a:custGeom>
            <a:avLst/>
            <a:gdLst/>
            <a:ahLst/>
            <a:cxnLst/>
            <a:rect l="l" t="t" r="r" b="b"/>
            <a:pathLst>
              <a:path w="4460875" h="914400">
                <a:moveTo>
                  <a:pt x="0" y="0"/>
                </a:moveTo>
                <a:lnTo>
                  <a:pt x="0" y="5587"/>
                </a:lnTo>
                <a:lnTo>
                  <a:pt x="21209" y="5587"/>
                </a:lnTo>
                <a:lnTo>
                  <a:pt x="21209" y="11175"/>
                </a:lnTo>
                <a:lnTo>
                  <a:pt x="84963" y="11175"/>
                </a:lnTo>
                <a:lnTo>
                  <a:pt x="84963" y="16891"/>
                </a:lnTo>
                <a:lnTo>
                  <a:pt x="138049" y="16891"/>
                </a:lnTo>
                <a:lnTo>
                  <a:pt x="138049" y="22606"/>
                </a:lnTo>
                <a:lnTo>
                  <a:pt x="254889" y="22606"/>
                </a:lnTo>
                <a:lnTo>
                  <a:pt x="254889" y="28448"/>
                </a:lnTo>
                <a:lnTo>
                  <a:pt x="318643" y="28448"/>
                </a:lnTo>
                <a:lnTo>
                  <a:pt x="318643" y="34162"/>
                </a:lnTo>
                <a:lnTo>
                  <a:pt x="350520" y="34162"/>
                </a:lnTo>
                <a:lnTo>
                  <a:pt x="350520" y="45720"/>
                </a:lnTo>
                <a:lnTo>
                  <a:pt x="403606" y="45720"/>
                </a:lnTo>
                <a:lnTo>
                  <a:pt x="403606" y="51562"/>
                </a:lnTo>
                <a:lnTo>
                  <a:pt x="477900" y="51562"/>
                </a:lnTo>
                <a:lnTo>
                  <a:pt x="477900" y="57404"/>
                </a:lnTo>
                <a:lnTo>
                  <a:pt x="584200" y="57404"/>
                </a:lnTo>
                <a:lnTo>
                  <a:pt x="584200" y="63246"/>
                </a:lnTo>
                <a:lnTo>
                  <a:pt x="637286" y="63246"/>
                </a:lnTo>
                <a:lnTo>
                  <a:pt x="637286" y="68961"/>
                </a:lnTo>
                <a:lnTo>
                  <a:pt x="647826" y="68961"/>
                </a:lnTo>
                <a:lnTo>
                  <a:pt x="647826" y="74803"/>
                </a:lnTo>
                <a:lnTo>
                  <a:pt x="732790" y="74803"/>
                </a:lnTo>
                <a:lnTo>
                  <a:pt x="732790" y="80645"/>
                </a:lnTo>
                <a:lnTo>
                  <a:pt x="743458" y="80645"/>
                </a:lnTo>
                <a:lnTo>
                  <a:pt x="743458" y="86487"/>
                </a:lnTo>
                <a:lnTo>
                  <a:pt x="764667" y="86487"/>
                </a:lnTo>
                <a:lnTo>
                  <a:pt x="764667" y="92329"/>
                </a:lnTo>
                <a:lnTo>
                  <a:pt x="775335" y="92329"/>
                </a:lnTo>
                <a:lnTo>
                  <a:pt x="775335" y="98171"/>
                </a:lnTo>
                <a:lnTo>
                  <a:pt x="807212" y="98171"/>
                </a:lnTo>
                <a:lnTo>
                  <a:pt x="807212" y="104012"/>
                </a:lnTo>
                <a:lnTo>
                  <a:pt x="817752" y="104012"/>
                </a:lnTo>
                <a:lnTo>
                  <a:pt x="817752" y="109728"/>
                </a:lnTo>
                <a:lnTo>
                  <a:pt x="849630" y="109728"/>
                </a:lnTo>
                <a:lnTo>
                  <a:pt x="849630" y="115570"/>
                </a:lnTo>
                <a:lnTo>
                  <a:pt x="924051" y="115570"/>
                </a:lnTo>
                <a:lnTo>
                  <a:pt x="924051" y="121412"/>
                </a:lnTo>
                <a:lnTo>
                  <a:pt x="1062101" y="121412"/>
                </a:lnTo>
                <a:lnTo>
                  <a:pt x="1062101" y="127381"/>
                </a:lnTo>
                <a:lnTo>
                  <a:pt x="1083310" y="127381"/>
                </a:lnTo>
                <a:lnTo>
                  <a:pt x="1083310" y="133223"/>
                </a:lnTo>
                <a:lnTo>
                  <a:pt x="1200150" y="133223"/>
                </a:lnTo>
                <a:lnTo>
                  <a:pt x="1200150" y="139065"/>
                </a:lnTo>
                <a:lnTo>
                  <a:pt x="1316990" y="139065"/>
                </a:lnTo>
                <a:lnTo>
                  <a:pt x="1316990" y="145034"/>
                </a:lnTo>
                <a:lnTo>
                  <a:pt x="1370076" y="145034"/>
                </a:lnTo>
                <a:lnTo>
                  <a:pt x="1370076" y="156972"/>
                </a:lnTo>
                <a:lnTo>
                  <a:pt x="1412621" y="156972"/>
                </a:lnTo>
                <a:lnTo>
                  <a:pt x="1412621" y="174752"/>
                </a:lnTo>
                <a:lnTo>
                  <a:pt x="1423162" y="174752"/>
                </a:lnTo>
                <a:lnTo>
                  <a:pt x="1423162" y="180721"/>
                </a:lnTo>
                <a:lnTo>
                  <a:pt x="1508125" y="180721"/>
                </a:lnTo>
                <a:lnTo>
                  <a:pt x="1508125" y="186690"/>
                </a:lnTo>
                <a:lnTo>
                  <a:pt x="1518793" y="186690"/>
                </a:lnTo>
                <a:lnTo>
                  <a:pt x="1518793" y="192532"/>
                </a:lnTo>
                <a:lnTo>
                  <a:pt x="1582547" y="192532"/>
                </a:lnTo>
                <a:lnTo>
                  <a:pt x="1582547" y="198628"/>
                </a:lnTo>
                <a:lnTo>
                  <a:pt x="1614424" y="198628"/>
                </a:lnTo>
                <a:lnTo>
                  <a:pt x="1614424" y="210566"/>
                </a:lnTo>
                <a:lnTo>
                  <a:pt x="1635633" y="210566"/>
                </a:lnTo>
                <a:lnTo>
                  <a:pt x="1635633" y="216662"/>
                </a:lnTo>
                <a:lnTo>
                  <a:pt x="1720596" y="216662"/>
                </a:lnTo>
                <a:lnTo>
                  <a:pt x="1720596" y="228854"/>
                </a:lnTo>
                <a:lnTo>
                  <a:pt x="1731137" y="228854"/>
                </a:lnTo>
                <a:lnTo>
                  <a:pt x="1731137" y="241173"/>
                </a:lnTo>
                <a:lnTo>
                  <a:pt x="1847977" y="241173"/>
                </a:lnTo>
                <a:lnTo>
                  <a:pt x="1847977" y="247396"/>
                </a:lnTo>
                <a:lnTo>
                  <a:pt x="1858645" y="247396"/>
                </a:lnTo>
                <a:lnTo>
                  <a:pt x="1858645" y="259969"/>
                </a:lnTo>
                <a:lnTo>
                  <a:pt x="1879854" y="259969"/>
                </a:lnTo>
                <a:lnTo>
                  <a:pt x="1879854" y="266319"/>
                </a:lnTo>
                <a:lnTo>
                  <a:pt x="1890522" y="266319"/>
                </a:lnTo>
                <a:lnTo>
                  <a:pt x="1890522" y="272669"/>
                </a:lnTo>
                <a:lnTo>
                  <a:pt x="1922399" y="272669"/>
                </a:lnTo>
                <a:lnTo>
                  <a:pt x="1922399" y="279019"/>
                </a:lnTo>
                <a:lnTo>
                  <a:pt x="1932940" y="279019"/>
                </a:lnTo>
                <a:lnTo>
                  <a:pt x="1932940" y="285369"/>
                </a:lnTo>
                <a:lnTo>
                  <a:pt x="1996694" y="285369"/>
                </a:lnTo>
                <a:lnTo>
                  <a:pt x="1996694" y="291719"/>
                </a:lnTo>
                <a:lnTo>
                  <a:pt x="2039239" y="291719"/>
                </a:lnTo>
                <a:lnTo>
                  <a:pt x="2039239" y="298196"/>
                </a:lnTo>
                <a:lnTo>
                  <a:pt x="2071116" y="298196"/>
                </a:lnTo>
                <a:lnTo>
                  <a:pt x="2071116" y="304673"/>
                </a:lnTo>
                <a:lnTo>
                  <a:pt x="2113534" y="304673"/>
                </a:lnTo>
                <a:lnTo>
                  <a:pt x="2113534" y="311277"/>
                </a:lnTo>
                <a:lnTo>
                  <a:pt x="2134743" y="311277"/>
                </a:lnTo>
                <a:lnTo>
                  <a:pt x="2134743" y="317881"/>
                </a:lnTo>
                <a:lnTo>
                  <a:pt x="2156079" y="317881"/>
                </a:lnTo>
                <a:lnTo>
                  <a:pt x="2156079" y="324485"/>
                </a:lnTo>
                <a:lnTo>
                  <a:pt x="2166620" y="324485"/>
                </a:lnTo>
                <a:lnTo>
                  <a:pt x="2166620" y="331216"/>
                </a:lnTo>
                <a:lnTo>
                  <a:pt x="2177288" y="331216"/>
                </a:lnTo>
                <a:lnTo>
                  <a:pt x="2177288" y="337947"/>
                </a:lnTo>
                <a:lnTo>
                  <a:pt x="2187829" y="337947"/>
                </a:lnTo>
                <a:lnTo>
                  <a:pt x="2187829" y="351536"/>
                </a:lnTo>
                <a:lnTo>
                  <a:pt x="2198497" y="351536"/>
                </a:lnTo>
                <a:lnTo>
                  <a:pt x="2198497" y="358394"/>
                </a:lnTo>
                <a:lnTo>
                  <a:pt x="2251583" y="358394"/>
                </a:lnTo>
                <a:lnTo>
                  <a:pt x="2251583" y="365252"/>
                </a:lnTo>
                <a:lnTo>
                  <a:pt x="2389632" y="365252"/>
                </a:lnTo>
                <a:lnTo>
                  <a:pt x="2389632" y="372363"/>
                </a:lnTo>
                <a:lnTo>
                  <a:pt x="2410968" y="372363"/>
                </a:lnTo>
                <a:lnTo>
                  <a:pt x="2410968" y="379603"/>
                </a:lnTo>
                <a:lnTo>
                  <a:pt x="2506472" y="379603"/>
                </a:lnTo>
                <a:lnTo>
                  <a:pt x="2506472" y="387223"/>
                </a:lnTo>
                <a:lnTo>
                  <a:pt x="2633980" y="387223"/>
                </a:lnTo>
                <a:lnTo>
                  <a:pt x="2633980" y="395732"/>
                </a:lnTo>
                <a:lnTo>
                  <a:pt x="2687066" y="395732"/>
                </a:lnTo>
                <a:lnTo>
                  <a:pt x="2687066" y="404495"/>
                </a:lnTo>
                <a:lnTo>
                  <a:pt x="2814574" y="404495"/>
                </a:lnTo>
                <a:lnTo>
                  <a:pt x="2814574" y="413385"/>
                </a:lnTo>
                <a:lnTo>
                  <a:pt x="2888869" y="413385"/>
                </a:lnTo>
                <a:lnTo>
                  <a:pt x="2888869" y="422529"/>
                </a:lnTo>
                <a:lnTo>
                  <a:pt x="2952623" y="422529"/>
                </a:lnTo>
                <a:lnTo>
                  <a:pt x="2952623" y="441452"/>
                </a:lnTo>
                <a:lnTo>
                  <a:pt x="2963164" y="441452"/>
                </a:lnTo>
                <a:lnTo>
                  <a:pt x="2963164" y="450850"/>
                </a:lnTo>
                <a:lnTo>
                  <a:pt x="3037586" y="450850"/>
                </a:lnTo>
                <a:lnTo>
                  <a:pt x="3037586" y="460756"/>
                </a:lnTo>
                <a:lnTo>
                  <a:pt x="3069463" y="460756"/>
                </a:lnTo>
                <a:lnTo>
                  <a:pt x="3069463" y="471170"/>
                </a:lnTo>
                <a:lnTo>
                  <a:pt x="3111881" y="471170"/>
                </a:lnTo>
                <a:lnTo>
                  <a:pt x="3111881" y="481584"/>
                </a:lnTo>
                <a:lnTo>
                  <a:pt x="3133090" y="481584"/>
                </a:lnTo>
                <a:lnTo>
                  <a:pt x="3133090" y="492252"/>
                </a:lnTo>
                <a:lnTo>
                  <a:pt x="3281807" y="492252"/>
                </a:lnTo>
                <a:lnTo>
                  <a:pt x="3281807" y="504190"/>
                </a:lnTo>
                <a:lnTo>
                  <a:pt x="3313684" y="504190"/>
                </a:lnTo>
                <a:lnTo>
                  <a:pt x="3313684" y="516255"/>
                </a:lnTo>
                <a:lnTo>
                  <a:pt x="3324352" y="516255"/>
                </a:lnTo>
                <a:lnTo>
                  <a:pt x="3324352" y="528574"/>
                </a:lnTo>
                <a:lnTo>
                  <a:pt x="3366770" y="528574"/>
                </a:lnTo>
                <a:lnTo>
                  <a:pt x="3366770" y="541274"/>
                </a:lnTo>
                <a:lnTo>
                  <a:pt x="3388106" y="541274"/>
                </a:lnTo>
                <a:lnTo>
                  <a:pt x="3388106" y="554228"/>
                </a:lnTo>
                <a:lnTo>
                  <a:pt x="3398647" y="554228"/>
                </a:lnTo>
                <a:lnTo>
                  <a:pt x="3398647" y="567182"/>
                </a:lnTo>
                <a:lnTo>
                  <a:pt x="3430524" y="567182"/>
                </a:lnTo>
                <a:lnTo>
                  <a:pt x="3430524" y="580644"/>
                </a:lnTo>
                <a:lnTo>
                  <a:pt x="3441192" y="580644"/>
                </a:lnTo>
                <a:lnTo>
                  <a:pt x="3441192" y="594233"/>
                </a:lnTo>
                <a:lnTo>
                  <a:pt x="3483610" y="594233"/>
                </a:lnTo>
                <a:lnTo>
                  <a:pt x="3483610" y="608330"/>
                </a:lnTo>
                <a:lnTo>
                  <a:pt x="3504819" y="608330"/>
                </a:lnTo>
                <a:lnTo>
                  <a:pt x="3504819" y="622427"/>
                </a:lnTo>
                <a:lnTo>
                  <a:pt x="3589782" y="622427"/>
                </a:lnTo>
                <a:lnTo>
                  <a:pt x="3589782" y="637286"/>
                </a:lnTo>
                <a:lnTo>
                  <a:pt x="3600450" y="637286"/>
                </a:lnTo>
                <a:lnTo>
                  <a:pt x="3600450" y="652145"/>
                </a:lnTo>
                <a:lnTo>
                  <a:pt x="3674745" y="652145"/>
                </a:lnTo>
                <a:lnTo>
                  <a:pt x="3674745" y="683387"/>
                </a:lnTo>
                <a:lnTo>
                  <a:pt x="3717290" y="683387"/>
                </a:lnTo>
                <a:lnTo>
                  <a:pt x="3717290" y="699135"/>
                </a:lnTo>
                <a:lnTo>
                  <a:pt x="3802253" y="699135"/>
                </a:lnTo>
                <a:lnTo>
                  <a:pt x="3802253" y="715263"/>
                </a:lnTo>
                <a:lnTo>
                  <a:pt x="3887216" y="715263"/>
                </a:lnTo>
                <a:lnTo>
                  <a:pt x="3887216" y="733425"/>
                </a:lnTo>
                <a:lnTo>
                  <a:pt x="3961511" y="733425"/>
                </a:lnTo>
                <a:lnTo>
                  <a:pt x="3961511" y="752221"/>
                </a:lnTo>
                <a:lnTo>
                  <a:pt x="3972179" y="752221"/>
                </a:lnTo>
                <a:lnTo>
                  <a:pt x="3972179" y="771144"/>
                </a:lnTo>
                <a:lnTo>
                  <a:pt x="4078351" y="771144"/>
                </a:lnTo>
                <a:lnTo>
                  <a:pt x="4078351" y="792226"/>
                </a:lnTo>
                <a:lnTo>
                  <a:pt x="4163314" y="792226"/>
                </a:lnTo>
                <a:lnTo>
                  <a:pt x="4163314" y="814324"/>
                </a:lnTo>
                <a:lnTo>
                  <a:pt x="4195191" y="814324"/>
                </a:lnTo>
                <a:lnTo>
                  <a:pt x="4195191" y="836549"/>
                </a:lnTo>
                <a:lnTo>
                  <a:pt x="4248277" y="836549"/>
                </a:lnTo>
                <a:lnTo>
                  <a:pt x="4248277" y="859790"/>
                </a:lnTo>
                <a:lnTo>
                  <a:pt x="4386453" y="859790"/>
                </a:lnTo>
                <a:lnTo>
                  <a:pt x="4386453" y="885952"/>
                </a:lnTo>
                <a:lnTo>
                  <a:pt x="4460748" y="885952"/>
                </a:lnTo>
                <a:lnTo>
                  <a:pt x="4460748" y="914400"/>
                </a:lnTo>
              </a:path>
            </a:pathLst>
          </a:custGeom>
          <a:ln w="38100">
            <a:solidFill>
              <a:srgbClr val="00B050"/>
            </a:solidFill>
          </a:ln>
        </p:spPr>
        <p:txBody>
          <a:bodyPr wrap="square" lIns="0" tIns="0" rIns="0" bIns="0" rtlCol="0"/>
          <a:lstStyle/>
          <a:p>
            <a:endParaRPr>
              <a:solidFill>
                <a:prstClr val="black"/>
              </a:solidFill>
            </a:endParaRPr>
          </a:p>
        </p:txBody>
      </p:sp>
    </p:spTree>
    <p:extLst>
      <p:ext uri="{BB962C8B-B14F-4D97-AF65-F5344CB8AC3E}">
        <p14:creationId xmlns:p14="http://schemas.microsoft.com/office/powerpoint/2010/main" val="252428091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EEB1321-1964-C74C-BF84-5F303A05D860}"/>
              </a:ext>
            </a:extLst>
          </p:cNvPr>
          <p:cNvSpPr>
            <a:spLocks noGrp="1"/>
          </p:cNvSpPr>
          <p:nvPr>
            <p:ph type="title"/>
          </p:nvPr>
        </p:nvSpPr>
        <p:spPr>
          <a:xfrm>
            <a:off x="168064" y="748765"/>
            <a:ext cx="8975936" cy="400110"/>
          </a:xfrm>
        </p:spPr>
        <p:txBody>
          <a:bodyPr/>
          <a:lstStyle/>
          <a:p>
            <a:r>
              <a:rPr lang="fr-FR" dirty="0"/>
              <a:t>Analyse en sous-groupe</a:t>
            </a:r>
          </a:p>
        </p:txBody>
      </p:sp>
      <p:sp>
        <p:nvSpPr>
          <p:cNvPr id="3" name="Espace réservé du numéro de diapositive 2">
            <a:extLst>
              <a:ext uri="{FF2B5EF4-FFF2-40B4-BE49-F238E27FC236}">
                <a16:creationId xmlns:a16="http://schemas.microsoft.com/office/drawing/2014/main" id="{87C6123D-DE1C-BB47-8E17-8838B7750D3E}"/>
              </a:ext>
            </a:extLst>
          </p:cNvPr>
          <p:cNvSpPr>
            <a:spLocks noGrp="1"/>
          </p:cNvSpPr>
          <p:nvPr>
            <p:ph type="sldNum" sz="quarter" idx="10"/>
          </p:nvPr>
        </p:nvSpPr>
        <p:spPr/>
        <p:txBody>
          <a:bodyPr/>
          <a:lstStyle/>
          <a:p>
            <a:fld id="{76861F4E-8E8E-E94F-821D-72AEE8E804B0}" type="slidenum">
              <a:rPr lang="fr-FR" smtClean="0"/>
              <a:pPr/>
              <a:t>52</a:t>
            </a:fld>
            <a:endParaRPr lang="fr-FR"/>
          </a:p>
        </p:txBody>
      </p:sp>
      <p:sp>
        <p:nvSpPr>
          <p:cNvPr id="7" name="Text Box 4">
            <a:extLst>
              <a:ext uri="{FF2B5EF4-FFF2-40B4-BE49-F238E27FC236}">
                <a16:creationId xmlns:a16="http://schemas.microsoft.com/office/drawing/2014/main" id="{30453C38-8346-034A-B509-E9BA60CD23AC}"/>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10" name="Espace réservé du contenu 4">
            <a:extLst>
              <a:ext uri="{FF2B5EF4-FFF2-40B4-BE49-F238E27FC236}">
                <a16:creationId xmlns:a16="http://schemas.microsoft.com/office/drawing/2014/main" id="{DF471EDF-F1E8-5F44-BFB7-20C7241ADB3C}"/>
              </a:ext>
            </a:extLst>
          </p:cNvPr>
          <p:cNvGraphicFramePr>
            <a:graphicFrameLocks/>
          </p:cNvGraphicFramePr>
          <p:nvPr>
            <p:extLst>
              <p:ext uri="{D42A27DB-BD31-4B8C-83A1-F6EECF244321}">
                <p14:modId xmlns:p14="http://schemas.microsoft.com/office/powerpoint/2010/main" val="3065407477"/>
              </p:ext>
            </p:extLst>
          </p:nvPr>
        </p:nvGraphicFramePr>
        <p:xfrm>
          <a:off x="489527" y="1343210"/>
          <a:ext cx="8081818" cy="3387585"/>
        </p:xfrm>
        <a:graphic>
          <a:graphicData uri="http://schemas.openxmlformats.org/drawingml/2006/table">
            <a:tbl>
              <a:tblPr firstRow="1" bandRow="1">
                <a:tableStyleId>{7DF18680-E054-41AD-8BC1-D1AEF772440D}</a:tableStyleId>
              </a:tblPr>
              <a:tblGrid>
                <a:gridCol w="1620154">
                  <a:extLst>
                    <a:ext uri="{9D8B030D-6E8A-4147-A177-3AD203B41FA5}">
                      <a16:colId xmlns:a16="http://schemas.microsoft.com/office/drawing/2014/main" val="20000"/>
                    </a:ext>
                  </a:extLst>
                </a:gridCol>
                <a:gridCol w="1099052">
                  <a:extLst>
                    <a:ext uri="{9D8B030D-6E8A-4147-A177-3AD203B41FA5}">
                      <a16:colId xmlns:a16="http://schemas.microsoft.com/office/drawing/2014/main" val="20001"/>
                    </a:ext>
                  </a:extLst>
                </a:gridCol>
                <a:gridCol w="1354864">
                  <a:extLst>
                    <a:ext uri="{9D8B030D-6E8A-4147-A177-3AD203B41FA5}">
                      <a16:colId xmlns:a16="http://schemas.microsoft.com/office/drawing/2014/main" val="20002"/>
                    </a:ext>
                  </a:extLst>
                </a:gridCol>
                <a:gridCol w="1335916">
                  <a:extLst>
                    <a:ext uri="{9D8B030D-6E8A-4147-A177-3AD203B41FA5}">
                      <a16:colId xmlns:a16="http://schemas.microsoft.com/office/drawing/2014/main" val="1985480"/>
                    </a:ext>
                  </a:extLst>
                </a:gridCol>
                <a:gridCol w="1335916">
                  <a:extLst>
                    <a:ext uri="{9D8B030D-6E8A-4147-A177-3AD203B41FA5}">
                      <a16:colId xmlns:a16="http://schemas.microsoft.com/office/drawing/2014/main" val="3999294243"/>
                    </a:ext>
                  </a:extLst>
                </a:gridCol>
                <a:gridCol w="1335916">
                  <a:extLst>
                    <a:ext uri="{9D8B030D-6E8A-4147-A177-3AD203B41FA5}">
                      <a16:colId xmlns:a16="http://schemas.microsoft.com/office/drawing/2014/main" val="777067460"/>
                    </a:ext>
                  </a:extLst>
                </a:gridCol>
              </a:tblGrid>
              <a:tr h="183571">
                <a:tc>
                  <a:txBody>
                    <a:bodyPr/>
                    <a:lstStyle/>
                    <a:p>
                      <a:pPr algn="ctr">
                        <a:lnSpc>
                          <a:spcPct val="100000"/>
                        </a:lnSpc>
                      </a:pPr>
                      <a:endParaRPr sz="1000" b="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139700" algn="ctr">
                        <a:lnSpc>
                          <a:spcPts val="1764"/>
                        </a:lnSpc>
                      </a:pPr>
                      <a:r>
                        <a:rPr sz="1000" b="0" spc="-50">
                          <a:solidFill>
                            <a:schemeClr val="bg1"/>
                          </a:solidFill>
                          <a:latin typeface="Arial" panose="020B0604020202020204" pitchFamily="34" charset="0"/>
                          <a:cs typeface="Arial" panose="020B0604020202020204" pitchFamily="34" charset="0"/>
                        </a:rPr>
                        <a:t>A</a:t>
                      </a:r>
                      <a:r>
                        <a:rPr sz="1000" b="0">
                          <a:solidFill>
                            <a:schemeClr val="bg1"/>
                          </a:solidFill>
                          <a:latin typeface="Arial" panose="020B0604020202020204" pitchFamily="34" charset="0"/>
                          <a:cs typeface="Arial" panose="020B0604020202020204" pitchFamily="34" charset="0"/>
                        </a:rPr>
                        <a:t>ll</a:t>
                      </a:r>
                      <a:endParaRPr lang="fr-FR" sz="1000" b="0">
                        <a:solidFill>
                          <a:schemeClr val="bg1"/>
                        </a:solidFill>
                        <a:latin typeface="Arial" panose="020B0604020202020204" pitchFamily="34" charset="0"/>
                        <a:cs typeface="Arial" panose="020B0604020202020204" pitchFamily="34" charset="0"/>
                      </a:endParaRPr>
                    </a:p>
                    <a:p>
                      <a:pPr marR="139700" algn="ctr">
                        <a:lnSpc>
                          <a:spcPct val="100000"/>
                        </a:lnSpc>
                      </a:pPr>
                      <a:r>
                        <a:rPr lang="fr-FR" sz="800" b="0">
                          <a:solidFill>
                            <a:schemeClr val="bg1"/>
                          </a:solidFill>
                          <a:latin typeface="Arial" panose="020B0604020202020204" pitchFamily="34" charset="0"/>
                          <a:cs typeface="Arial" panose="020B0604020202020204" pitchFamily="34" charset="0"/>
                        </a:rPr>
                        <a:t>N=778</a:t>
                      </a: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72390" algn="ctr">
                        <a:lnSpc>
                          <a:spcPts val="1764"/>
                        </a:lnSpc>
                      </a:pPr>
                      <a:r>
                        <a:rPr sz="1000" b="0" dirty="0" err="1">
                          <a:solidFill>
                            <a:schemeClr val="bg1"/>
                          </a:solidFill>
                          <a:latin typeface="Arial" panose="020B0604020202020204" pitchFamily="34" charset="0"/>
                          <a:cs typeface="Arial" panose="020B0604020202020204" pitchFamily="34" charset="0"/>
                        </a:rPr>
                        <a:t>Clin</a:t>
                      </a:r>
                      <a:r>
                        <a:rPr sz="1000" b="0" dirty="0">
                          <a:solidFill>
                            <a:schemeClr val="bg1"/>
                          </a:solidFill>
                          <a:latin typeface="Arial" panose="020B0604020202020204" pitchFamily="34" charset="0"/>
                          <a:cs typeface="Arial" panose="020B0604020202020204" pitchFamily="34" charset="0"/>
                        </a:rPr>
                        <a:t>.</a:t>
                      </a:r>
                      <a:r>
                        <a:rPr lang="fr-FR" sz="1000" b="0" baseline="-21164" dirty="0">
                          <a:solidFill>
                            <a:schemeClr val="bg1"/>
                          </a:solidFill>
                          <a:latin typeface="Arial" panose="020B0604020202020204" pitchFamily="34" charset="0"/>
                          <a:cs typeface="Arial" panose="020B0604020202020204" pitchFamily="34" charset="0"/>
                        </a:rPr>
                        <a:t>bas</a:t>
                      </a:r>
                      <a:r>
                        <a:rPr sz="1000" b="0" baseline="-21164" dirty="0">
                          <a:solidFill>
                            <a:schemeClr val="bg1"/>
                          </a:solidFill>
                          <a:latin typeface="Arial" panose="020B0604020202020204" pitchFamily="34" charset="0"/>
                          <a:cs typeface="Arial" panose="020B0604020202020204" pitchFamily="34" charset="0"/>
                        </a:rPr>
                        <a:t>  </a:t>
                      </a:r>
                      <a:r>
                        <a:rPr sz="1000" b="0" spc="-5" dirty="0">
                          <a:solidFill>
                            <a:schemeClr val="bg1"/>
                          </a:solidFill>
                          <a:latin typeface="Arial" panose="020B0604020202020204" pitchFamily="34" charset="0"/>
                          <a:cs typeface="Arial" panose="020B0604020202020204" pitchFamily="34" charset="0"/>
                        </a:rPr>
                        <a:t>/</a:t>
                      </a:r>
                      <a:r>
                        <a:rPr sz="1000" b="0" spc="-170" dirty="0">
                          <a:solidFill>
                            <a:schemeClr val="bg1"/>
                          </a:solidFill>
                          <a:latin typeface="Arial" panose="020B0604020202020204" pitchFamily="34" charset="0"/>
                          <a:cs typeface="Arial" panose="020B0604020202020204" pitchFamily="34" charset="0"/>
                        </a:rPr>
                        <a:t> </a:t>
                      </a:r>
                      <a:r>
                        <a:rPr sz="1000" b="0" dirty="0">
                          <a:solidFill>
                            <a:schemeClr val="bg1"/>
                          </a:solidFill>
                          <a:latin typeface="Arial" panose="020B0604020202020204" pitchFamily="34" charset="0"/>
                          <a:cs typeface="Arial" panose="020B0604020202020204" pitchFamily="34" charset="0"/>
                        </a:rPr>
                        <a:t>CTC</a:t>
                      </a:r>
                      <a:r>
                        <a:rPr lang="fr-FR" sz="1000" b="0" baseline="-21164" dirty="0">
                          <a:solidFill>
                            <a:schemeClr val="bg1"/>
                          </a:solidFill>
                          <a:latin typeface="Arial" panose="020B0604020202020204" pitchFamily="34" charset="0"/>
                          <a:cs typeface="Arial" panose="020B0604020202020204" pitchFamily="34" charset="0"/>
                        </a:rPr>
                        <a:t>bas</a:t>
                      </a:r>
                      <a:endParaRPr lang="fr-FR" sz="1000" b="0" dirty="0">
                        <a:solidFill>
                          <a:schemeClr val="bg1"/>
                        </a:solidFill>
                        <a:latin typeface="Arial" panose="020B0604020202020204" pitchFamily="34" charset="0"/>
                        <a:cs typeface="Arial" panose="020B0604020202020204" pitchFamily="34" charset="0"/>
                      </a:endParaRPr>
                    </a:p>
                    <a:p>
                      <a:pPr marL="36195" algn="ctr">
                        <a:lnSpc>
                          <a:spcPct val="100000"/>
                        </a:lnSpc>
                      </a:pPr>
                      <a:r>
                        <a:rPr lang="fr-FR" sz="800" b="0" spc="-5" dirty="0">
                          <a:solidFill>
                            <a:schemeClr val="bg1"/>
                          </a:solidFill>
                          <a:latin typeface="Arial" panose="020B0604020202020204" pitchFamily="34" charset="0"/>
                          <a:cs typeface="Arial" panose="020B0604020202020204" pitchFamily="34" charset="0"/>
                        </a:rPr>
                        <a:t>N=370</a:t>
                      </a:r>
                      <a:r>
                        <a:rPr lang="fr-FR" sz="800" b="0" spc="-70" dirty="0">
                          <a:solidFill>
                            <a:schemeClr val="bg1"/>
                          </a:solidFill>
                          <a:latin typeface="Arial" panose="020B0604020202020204" pitchFamily="34" charset="0"/>
                          <a:cs typeface="Arial" panose="020B0604020202020204" pitchFamily="34" charset="0"/>
                        </a:rPr>
                        <a:t> </a:t>
                      </a:r>
                      <a:r>
                        <a:rPr lang="fr-FR" sz="800" b="0" spc="-10" dirty="0">
                          <a:solidFill>
                            <a:schemeClr val="bg1"/>
                          </a:solidFill>
                          <a:latin typeface="Arial" panose="020B0604020202020204" pitchFamily="34" charset="0"/>
                          <a:cs typeface="Arial" panose="020B0604020202020204" pitchFamily="34" charset="0"/>
                        </a:rPr>
                        <a:t>(47.5%)</a:t>
                      </a:r>
                      <a:endParaRPr lang="fr-FR" sz="8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221615" algn="ctr">
                        <a:lnSpc>
                          <a:spcPts val="1764"/>
                        </a:lnSpc>
                      </a:pPr>
                      <a:r>
                        <a:rPr sz="1000" b="0" dirty="0" err="1">
                          <a:solidFill>
                            <a:schemeClr val="bg1"/>
                          </a:solidFill>
                          <a:latin typeface="Arial" panose="020B0604020202020204" pitchFamily="34" charset="0"/>
                          <a:cs typeface="Arial" panose="020B0604020202020204" pitchFamily="34" charset="0"/>
                        </a:rPr>
                        <a:t>Clin</a:t>
                      </a:r>
                      <a:r>
                        <a:rPr sz="1000" b="0" dirty="0">
                          <a:solidFill>
                            <a:schemeClr val="bg1"/>
                          </a:solidFill>
                          <a:latin typeface="Arial" panose="020B0604020202020204" pitchFamily="34" charset="0"/>
                          <a:cs typeface="Arial" panose="020B0604020202020204" pitchFamily="34" charset="0"/>
                        </a:rPr>
                        <a:t>.</a:t>
                      </a:r>
                      <a:r>
                        <a:rPr lang="fr-FR" sz="1000" b="0" baseline="-21164" dirty="0">
                          <a:solidFill>
                            <a:schemeClr val="bg1"/>
                          </a:solidFill>
                          <a:latin typeface="Arial" panose="020B0604020202020204" pitchFamily="34" charset="0"/>
                          <a:cs typeface="Arial" panose="020B0604020202020204" pitchFamily="34" charset="0"/>
                        </a:rPr>
                        <a:t>bas</a:t>
                      </a:r>
                      <a:r>
                        <a:rPr sz="1000" b="0" baseline="-21164" dirty="0">
                          <a:solidFill>
                            <a:schemeClr val="bg1"/>
                          </a:solidFill>
                          <a:latin typeface="Arial" panose="020B0604020202020204" pitchFamily="34" charset="0"/>
                          <a:cs typeface="Arial" panose="020B0604020202020204" pitchFamily="34" charset="0"/>
                        </a:rPr>
                        <a:t>  </a:t>
                      </a:r>
                      <a:r>
                        <a:rPr sz="1000" b="0" spc="-5" dirty="0">
                          <a:solidFill>
                            <a:schemeClr val="bg1"/>
                          </a:solidFill>
                          <a:latin typeface="Arial" panose="020B0604020202020204" pitchFamily="34" charset="0"/>
                          <a:cs typeface="Arial" panose="020B0604020202020204" pitchFamily="34" charset="0"/>
                        </a:rPr>
                        <a:t>/</a:t>
                      </a:r>
                      <a:r>
                        <a:rPr sz="1000" b="0" spc="-170" dirty="0">
                          <a:solidFill>
                            <a:schemeClr val="bg1"/>
                          </a:solidFill>
                          <a:latin typeface="Arial" panose="020B0604020202020204" pitchFamily="34" charset="0"/>
                          <a:cs typeface="Arial" panose="020B0604020202020204" pitchFamily="34" charset="0"/>
                        </a:rPr>
                        <a:t> </a:t>
                      </a:r>
                      <a:r>
                        <a:rPr sz="1000" b="0" dirty="0" err="1">
                          <a:solidFill>
                            <a:schemeClr val="bg1"/>
                          </a:solidFill>
                          <a:latin typeface="Arial" panose="020B0604020202020204" pitchFamily="34" charset="0"/>
                          <a:cs typeface="Arial" panose="020B0604020202020204" pitchFamily="34" charset="0"/>
                        </a:rPr>
                        <a:t>CTC</a:t>
                      </a:r>
                      <a:r>
                        <a:rPr sz="1000" b="0" baseline="26455" dirty="0" err="1">
                          <a:solidFill>
                            <a:schemeClr val="bg1"/>
                          </a:solidFill>
                          <a:latin typeface="Arial" panose="020B0604020202020204" pitchFamily="34" charset="0"/>
                          <a:cs typeface="Arial" panose="020B0604020202020204" pitchFamily="34" charset="0"/>
                        </a:rPr>
                        <a:t>h</a:t>
                      </a:r>
                      <a:r>
                        <a:rPr lang="fr-FR" sz="1000" b="0" baseline="26455" dirty="0" err="1">
                          <a:solidFill>
                            <a:schemeClr val="bg1"/>
                          </a:solidFill>
                          <a:latin typeface="Arial" panose="020B0604020202020204" pitchFamily="34" charset="0"/>
                          <a:cs typeface="Arial" panose="020B0604020202020204" pitchFamily="34" charset="0"/>
                        </a:rPr>
                        <a:t>aut</a:t>
                      </a:r>
                      <a:endParaRPr sz="1000" b="0" dirty="0">
                        <a:solidFill>
                          <a:schemeClr val="bg1"/>
                        </a:solidFill>
                        <a:latin typeface="Arial" panose="020B0604020202020204" pitchFamily="34" charset="0"/>
                        <a:cs typeface="Arial" panose="020B0604020202020204" pitchFamily="34" charset="0"/>
                      </a:endParaRPr>
                    </a:p>
                    <a:p>
                      <a:pPr marL="394970" algn="ctr">
                        <a:lnSpc>
                          <a:spcPct val="100000"/>
                        </a:lnSpc>
                      </a:pPr>
                      <a:r>
                        <a:rPr sz="800" b="0" spc="-5" dirty="0">
                          <a:solidFill>
                            <a:schemeClr val="bg1"/>
                          </a:solidFill>
                          <a:latin typeface="Arial" panose="020B0604020202020204" pitchFamily="34" charset="0"/>
                          <a:cs typeface="Arial" panose="020B0604020202020204" pitchFamily="34" charset="0"/>
                        </a:rPr>
                        <a:t>N=196</a:t>
                      </a:r>
                      <a:r>
                        <a:rPr sz="800" b="0" spc="-70" dirty="0">
                          <a:solidFill>
                            <a:schemeClr val="bg1"/>
                          </a:solidFill>
                          <a:latin typeface="Arial" panose="020B0604020202020204" pitchFamily="34" charset="0"/>
                          <a:cs typeface="Arial" panose="020B0604020202020204" pitchFamily="34" charset="0"/>
                        </a:rPr>
                        <a:t> </a:t>
                      </a:r>
                      <a:r>
                        <a:rPr sz="800" b="0" spc="-10" dirty="0">
                          <a:solidFill>
                            <a:schemeClr val="bg1"/>
                          </a:solidFill>
                          <a:latin typeface="Arial" panose="020B0604020202020204" pitchFamily="34" charset="0"/>
                          <a:cs typeface="Arial" panose="020B0604020202020204" pitchFamily="34" charset="0"/>
                        </a:rPr>
                        <a:t>(25.2%)</a:t>
                      </a:r>
                      <a:endParaRPr sz="8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172085" algn="ctr">
                        <a:lnSpc>
                          <a:spcPts val="1764"/>
                        </a:lnSpc>
                      </a:pPr>
                      <a:r>
                        <a:rPr sz="1000" b="0" dirty="0" err="1">
                          <a:solidFill>
                            <a:schemeClr val="bg1"/>
                          </a:solidFill>
                          <a:latin typeface="Arial" panose="020B0604020202020204" pitchFamily="34" charset="0"/>
                          <a:cs typeface="Arial" panose="020B0604020202020204" pitchFamily="34" charset="0"/>
                        </a:rPr>
                        <a:t>Clin.</a:t>
                      </a:r>
                      <a:r>
                        <a:rPr sz="1000" b="0" baseline="26455" dirty="0" err="1">
                          <a:solidFill>
                            <a:schemeClr val="bg1"/>
                          </a:solidFill>
                          <a:latin typeface="Arial" panose="020B0604020202020204" pitchFamily="34" charset="0"/>
                          <a:cs typeface="Arial" panose="020B0604020202020204" pitchFamily="34" charset="0"/>
                        </a:rPr>
                        <a:t>h</a:t>
                      </a:r>
                      <a:r>
                        <a:rPr lang="fr-FR" sz="1000" b="0" baseline="26455" dirty="0" err="1">
                          <a:solidFill>
                            <a:schemeClr val="bg1"/>
                          </a:solidFill>
                          <a:latin typeface="Arial" panose="020B0604020202020204" pitchFamily="34" charset="0"/>
                          <a:cs typeface="Arial" panose="020B0604020202020204" pitchFamily="34" charset="0"/>
                        </a:rPr>
                        <a:t>aut</a:t>
                      </a:r>
                      <a:r>
                        <a:rPr sz="1000" b="0" baseline="26455" dirty="0">
                          <a:solidFill>
                            <a:schemeClr val="bg1"/>
                          </a:solidFill>
                          <a:latin typeface="Arial" panose="020B0604020202020204" pitchFamily="34" charset="0"/>
                          <a:cs typeface="Arial" panose="020B0604020202020204" pitchFamily="34" charset="0"/>
                        </a:rPr>
                        <a:t>  </a:t>
                      </a:r>
                      <a:r>
                        <a:rPr sz="1000" b="0" spc="-5" dirty="0">
                          <a:solidFill>
                            <a:schemeClr val="bg1"/>
                          </a:solidFill>
                          <a:latin typeface="Arial" panose="020B0604020202020204" pitchFamily="34" charset="0"/>
                          <a:cs typeface="Arial" panose="020B0604020202020204" pitchFamily="34" charset="0"/>
                        </a:rPr>
                        <a:t>/</a:t>
                      </a:r>
                      <a:r>
                        <a:rPr sz="1000" b="0" spc="-160" dirty="0">
                          <a:solidFill>
                            <a:schemeClr val="bg1"/>
                          </a:solidFill>
                          <a:latin typeface="Arial" panose="020B0604020202020204" pitchFamily="34" charset="0"/>
                          <a:cs typeface="Arial" panose="020B0604020202020204" pitchFamily="34" charset="0"/>
                        </a:rPr>
                        <a:t> </a:t>
                      </a:r>
                      <a:r>
                        <a:rPr sz="1000" b="0" dirty="0">
                          <a:solidFill>
                            <a:schemeClr val="bg1"/>
                          </a:solidFill>
                          <a:latin typeface="Arial" panose="020B0604020202020204" pitchFamily="34" charset="0"/>
                          <a:cs typeface="Arial" panose="020B0604020202020204" pitchFamily="34" charset="0"/>
                        </a:rPr>
                        <a:t>CTC</a:t>
                      </a:r>
                      <a:r>
                        <a:rPr lang="fr-FR" sz="1000" b="0" baseline="-21164" dirty="0">
                          <a:solidFill>
                            <a:schemeClr val="bg1"/>
                          </a:solidFill>
                          <a:latin typeface="Arial" panose="020B0604020202020204" pitchFamily="34" charset="0"/>
                          <a:cs typeface="Arial" panose="020B0604020202020204" pitchFamily="34" charset="0"/>
                        </a:rPr>
                        <a:t>bas</a:t>
                      </a:r>
                      <a:endParaRPr sz="1000" b="0" dirty="0">
                        <a:solidFill>
                          <a:schemeClr val="bg1"/>
                        </a:solidFill>
                        <a:latin typeface="Arial" panose="020B0604020202020204" pitchFamily="34" charset="0"/>
                        <a:cs typeface="Arial" panose="020B0604020202020204" pitchFamily="34" charset="0"/>
                      </a:endParaRPr>
                    </a:p>
                    <a:p>
                      <a:pPr marL="349250" algn="ctr">
                        <a:lnSpc>
                          <a:spcPct val="100000"/>
                        </a:lnSpc>
                      </a:pPr>
                      <a:r>
                        <a:rPr sz="800" b="0" spc="-5" dirty="0">
                          <a:solidFill>
                            <a:schemeClr val="bg1"/>
                          </a:solidFill>
                          <a:latin typeface="Arial" panose="020B0604020202020204" pitchFamily="34" charset="0"/>
                          <a:cs typeface="Arial" panose="020B0604020202020204" pitchFamily="34" charset="0"/>
                        </a:rPr>
                        <a:t>N=107</a:t>
                      </a:r>
                      <a:r>
                        <a:rPr sz="800" b="0" spc="-70" dirty="0">
                          <a:solidFill>
                            <a:schemeClr val="bg1"/>
                          </a:solidFill>
                          <a:latin typeface="Arial" panose="020B0604020202020204" pitchFamily="34" charset="0"/>
                          <a:cs typeface="Arial" panose="020B0604020202020204" pitchFamily="34" charset="0"/>
                        </a:rPr>
                        <a:t> </a:t>
                      </a:r>
                      <a:r>
                        <a:rPr sz="800" b="0" spc="-10" dirty="0">
                          <a:solidFill>
                            <a:schemeClr val="bg1"/>
                          </a:solidFill>
                          <a:latin typeface="Arial" panose="020B0604020202020204" pitchFamily="34" charset="0"/>
                          <a:cs typeface="Arial" panose="020B0604020202020204" pitchFamily="34" charset="0"/>
                        </a:rPr>
                        <a:t>(13.8%)</a:t>
                      </a:r>
                      <a:endParaRPr sz="8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180340" algn="ctr">
                        <a:lnSpc>
                          <a:spcPts val="1764"/>
                        </a:lnSpc>
                      </a:pPr>
                      <a:r>
                        <a:rPr sz="1000" b="0" dirty="0" err="1">
                          <a:solidFill>
                            <a:schemeClr val="bg1"/>
                          </a:solidFill>
                          <a:latin typeface="Arial" panose="020B0604020202020204" pitchFamily="34" charset="0"/>
                          <a:cs typeface="Arial" panose="020B0604020202020204" pitchFamily="34" charset="0"/>
                        </a:rPr>
                        <a:t>Clin.</a:t>
                      </a:r>
                      <a:r>
                        <a:rPr sz="1000" b="0" baseline="26455" dirty="0" err="1">
                          <a:solidFill>
                            <a:schemeClr val="bg1"/>
                          </a:solidFill>
                          <a:latin typeface="Arial" panose="020B0604020202020204" pitchFamily="34" charset="0"/>
                          <a:cs typeface="Arial" panose="020B0604020202020204" pitchFamily="34" charset="0"/>
                        </a:rPr>
                        <a:t>h</a:t>
                      </a:r>
                      <a:r>
                        <a:rPr lang="fr-FR" sz="1000" b="0" baseline="26455" dirty="0" err="1">
                          <a:solidFill>
                            <a:schemeClr val="bg1"/>
                          </a:solidFill>
                          <a:latin typeface="Arial" panose="020B0604020202020204" pitchFamily="34" charset="0"/>
                          <a:cs typeface="Arial" panose="020B0604020202020204" pitchFamily="34" charset="0"/>
                        </a:rPr>
                        <a:t>aut</a:t>
                      </a:r>
                      <a:r>
                        <a:rPr sz="1000" b="0" baseline="26455" dirty="0">
                          <a:solidFill>
                            <a:schemeClr val="bg1"/>
                          </a:solidFill>
                          <a:latin typeface="Arial" panose="020B0604020202020204" pitchFamily="34" charset="0"/>
                          <a:cs typeface="Arial" panose="020B0604020202020204" pitchFamily="34" charset="0"/>
                        </a:rPr>
                        <a:t>  </a:t>
                      </a:r>
                      <a:r>
                        <a:rPr sz="1000" b="0" spc="-5" dirty="0">
                          <a:solidFill>
                            <a:schemeClr val="bg1"/>
                          </a:solidFill>
                          <a:latin typeface="Arial" panose="020B0604020202020204" pitchFamily="34" charset="0"/>
                          <a:cs typeface="Arial" panose="020B0604020202020204" pitchFamily="34" charset="0"/>
                        </a:rPr>
                        <a:t>/</a:t>
                      </a:r>
                      <a:r>
                        <a:rPr sz="1000" b="0" spc="-160" dirty="0">
                          <a:solidFill>
                            <a:schemeClr val="bg1"/>
                          </a:solidFill>
                          <a:latin typeface="Arial" panose="020B0604020202020204" pitchFamily="34" charset="0"/>
                          <a:cs typeface="Arial" panose="020B0604020202020204" pitchFamily="34" charset="0"/>
                        </a:rPr>
                        <a:t> </a:t>
                      </a:r>
                      <a:r>
                        <a:rPr sz="1000" b="0" dirty="0" err="1">
                          <a:solidFill>
                            <a:schemeClr val="bg1"/>
                          </a:solidFill>
                          <a:latin typeface="Arial" panose="020B0604020202020204" pitchFamily="34" charset="0"/>
                          <a:cs typeface="Arial" panose="020B0604020202020204" pitchFamily="34" charset="0"/>
                        </a:rPr>
                        <a:t>CTC</a:t>
                      </a:r>
                      <a:r>
                        <a:rPr sz="1000" b="0" baseline="26455" dirty="0" err="1">
                          <a:solidFill>
                            <a:schemeClr val="bg1"/>
                          </a:solidFill>
                          <a:latin typeface="Arial" panose="020B0604020202020204" pitchFamily="34" charset="0"/>
                          <a:cs typeface="Arial" panose="020B0604020202020204" pitchFamily="34" charset="0"/>
                        </a:rPr>
                        <a:t>h</a:t>
                      </a:r>
                      <a:r>
                        <a:rPr lang="fr-FR" sz="1000" b="0" baseline="26455" dirty="0" err="1">
                          <a:solidFill>
                            <a:schemeClr val="bg1"/>
                          </a:solidFill>
                          <a:latin typeface="Arial" panose="020B0604020202020204" pitchFamily="34" charset="0"/>
                          <a:cs typeface="Arial" panose="020B0604020202020204" pitchFamily="34" charset="0"/>
                        </a:rPr>
                        <a:t>aut</a:t>
                      </a:r>
                      <a:endParaRPr sz="1000" b="0" dirty="0">
                        <a:solidFill>
                          <a:schemeClr val="bg1"/>
                        </a:solidFill>
                        <a:latin typeface="Arial" panose="020B0604020202020204" pitchFamily="34" charset="0"/>
                        <a:cs typeface="Arial" panose="020B0604020202020204" pitchFamily="34" charset="0"/>
                      </a:endParaRPr>
                    </a:p>
                    <a:p>
                      <a:pPr marL="415290" algn="ctr">
                        <a:lnSpc>
                          <a:spcPct val="100000"/>
                        </a:lnSpc>
                      </a:pPr>
                      <a:r>
                        <a:rPr sz="800" b="0" spc="-5" dirty="0">
                          <a:solidFill>
                            <a:schemeClr val="bg1"/>
                          </a:solidFill>
                          <a:latin typeface="Arial" panose="020B0604020202020204" pitchFamily="34" charset="0"/>
                          <a:cs typeface="Arial" panose="020B0604020202020204" pitchFamily="34" charset="0"/>
                        </a:rPr>
                        <a:t>N=105</a:t>
                      </a:r>
                      <a:r>
                        <a:rPr sz="800" b="0" spc="-70" dirty="0">
                          <a:solidFill>
                            <a:schemeClr val="bg1"/>
                          </a:solidFill>
                          <a:latin typeface="Arial" panose="020B0604020202020204" pitchFamily="34" charset="0"/>
                          <a:cs typeface="Arial" panose="020B0604020202020204" pitchFamily="34" charset="0"/>
                        </a:rPr>
                        <a:t> </a:t>
                      </a:r>
                      <a:r>
                        <a:rPr sz="800" b="0" spc="-10" dirty="0">
                          <a:solidFill>
                            <a:schemeClr val="bg1"/>
                          </a:solidFill>
                          <a:latin typeface="Arial" panose="020B0604020202020204" pitchFamily="34" charset="0"/>
                          <a:cs typeface="Arial" panose="020B0604020202020204" pitchFamily="34" charset="0"/>
                        </a:rPr>
                        <a:t>(13.5%)</a:t>
                      </a:r>
                      <a:endParaRPr sz="800" b="0"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06109">
                <a:tc>
                  <a:txBody>
                    <a:bodyPr/>
                    <a:lstStyle/>
                    <a:p>
                      <a:pPr marL="91440">
                        <a:lnSpc>
                          <a:spcPct val="100000"/>
                        </a:lnSpc>
                        <a:spcBef>
                          <a:spcPts val="325"/>
                        </a:spcBef>
                      </a:pPr>
                      <a:r>
                        <a:rPr lang="fr-FR" sz="1000" spc="-5" dirty="0">
                          <a:solidFill>
                            <a:srgbClr val="001F5F"/>
                          </a:solidFill>
                          <a:latin typeface="Arial" panose="020B0604020202020204" pitchFamily="34" charset="0"/>
                          <a:cs typeface="Arial" panose="020B0604020202020204" pitchFamily="34" charset="0"/>
                        </a:rPr>
                        <a:t>Age </a:t>
                      </a:r>
                      <a:r>
                        <a:rPr lang="fr-FR" sz="1000" spc="-5" dirty="0" err="1">
                          <a:solidFill>
                            <a:srgbClr val="001F5F"/>
                          </a:solidFill>
                          <a:latin typeface="Arial" panose="020B0604020202020204" pitchFamily="34" charset="0"/>
                          <a:cs typeface="Arial" panose="020B0604020202020204" pitchFamily="34" charset="0"/>
                        </a:rPr>
                        <a:t>median</a:t>
                      </a:r>
                      <a:r>
                        <a:rPr sz="1000" spc="-5" dirty="0">
                          <a:solidFill>
                            <a:srgbClr val="7E7E7E"/>
                          </a:solidFill>
                          <a:latin typeface="Arial" panose="020B0604020202020204" pitchFamily="34" charset="0"/>
                          <a:cs typeface="Arial" panose="020B0604020202020204" pitchFamily="34" charset="0"/>
                        </a:rPr>
                        <a:t>]</a:t>
                      </a:r>
                      <a:endParaRPr sz="1000" dirty="0">
                        <a:latin typeface="Arial" panose="020B0604020202020204" pitchFamily="34" charset="0"/>
                        <a:cs typeface="Arial" panose="020B0604020202020204" pitchFamily="34" charset="0"/>
                      </a:endParaRPr>
                    </a:p>
                  </a:txBody>
                  <a:tcPr marL="0" marR="0" marT="41275"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7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63</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[55-70]</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64</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[56-71]</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65</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[57-73]</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843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58</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[49-64]</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318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62</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[55-68]</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06109">
                <a:tc>
                  <a:txBody>
                    <a:bodyPr/>
                    <a:lstStyle/>
                    <a:p>
                      <a:pPr marL="91440">
                        <a:lnSpc>
                          <a:spcPct val="100000"/>
                        </a:lnSpc>
                        <a:spcBef>
                          <a:spcPts val="325"/>
                        </a:spcBef>
                      </a:pPr>
                      <a:r>
                        <a:rPr sz="1000" spc="-5">
                          <a:solidFill>
                            <a:srgbClr val="001F5F"/>
                          </a:solidFill>
                          <a:latin typeface="Arial" panose="020B0604020202020204" pitchFamily="34" charset="0"/>
                          <a:cs typeface="Arial" panose="020B0604020202020204" pitchFamily="34" charset="0"/>
                        </a:rPr>
                        <a:t>PS ≥2</a:t>
                      </a:r>
                      <a:endParaRPr sz="1000">
                        <a:latin typeface="Arial" panose="020B0604020202020204" pitchFamily="34" charset="0"/>
                        <a:cs typeface="Arial" panose="020B0604020202020204" pitchFamily="34" charset="0"/>
                      </a:endParaRPr>
                    </a:p>
                  </a:txBody>
                  <a:tcPr marL="0" marR="0" marT="41275"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06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7.7</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ct val="100000"/>
                        </a:lnSpc>
                        <a:spcBef>
                          <a:spcPts val="325"/>
                        </a:spcBef>
                      </a:pPr>
                      <a:r>
                        <a:rPr sz="1000">
                          <a:solidFill>
                            <a:srgbClr val="001F5F"/>
                          </a:solidFill>
                          <a:latin typeface="Arial" panose="020B0604020202020204" pitchFamily="34" charset="0"/>
                          <a:cs typeface="Arial" panose="020B0604020202020204" pitchFamily="34" charset="0"/>
                        </a:rPr>
                        <a:t>3.2%</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446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12.8%</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7800" algn="r">
                        <a:lnSpc>
                          <a:spcPct val="100000"/>
                        </a:lnSpc>
                        <a:spcBef>
                          <a:spcPts val="325"/>
                        </a:spcBef>
                      </a:pPr>
                      <a:r>
                        <a:rPr sz="1000">
                          <a:solidFill>
                            <a:srgbClr val="001F5F"/>
                          </a:solidFill>
                          <a:latin typeface="Arial" panose="020B0604020202020204" pitchFamily="34" charset="0"/>
                          <a:cs typeface="Arial" panose="020B0604020202020204" pitchFamily="34" charset="0"/>
                        </a:rPr>
                        <a:t>5.0%</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7810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16.8%</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06787">
                <a:tc>
                  <a:txBody>
                    <a:bodyPr/>
                    <a:lstStyle/>
                    <a:p>
                      <a:pPr marL="91440">
                        <a:lnSpc>
                          <a:spcPct val="100000"/>
                        </a:lnSpc>
                        <a:spcBef>
                          <a:spcPts val="320"/>
                        </a:spcBef>
                      </a:pPr>
                      <a:r>
                        <a:rPr lang="fr-FR" sz="1000" dirty="0">
                          <a:latin typeface="Arial" panose="020B0604020202020204" pitchFamily="34" charset="0"/>
                          <a:cs typeface="Arial" panose="020B0604020202020204" pitchFamily="34" charset="0"/>
                        </a:rPr>
                        <a:t>Ménopausées</a:t>
                      </a:r>
                      <a:endParaRPr sz="1000" dirty="0">
                        <a:latin typeface="Arial" panose="020B0604020202020204" pitchFamily="34" charset="0"/>
                        <a:cs typeface="Arial" panose="020B0604020202020204" pitchFamily="34" charset="0"/>
                      </a:endParaRPr>
                    </a:p>
                  </a:txBody>
                  <a:tcPr marL="0" marR="0" marT="406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700" algn="r">
                        <a:lnSpc>
                          <a:spcPct val="100000"/>
                        </a:lnSpc>
                        <a:spcBef>
                          <a:spcPts val="320"/>
                        </a:spcBef>
                      </a:pPr>
                      <a:r>
                        <a:rPr sz="1000" spc="-5">
                          <a:solidFill>
                            <a:srgbClr val="001F5F"/>
                          </a:solidFill>
                          <a:latin typeface="Arial" panose="020B0604020202020204" pitchFamily="34" charset="0"/>
                          <a:cs typeface="Arial" panose="020B0604020202020204" pitchFamily="34" charset="0"/>
                        </a:rPr>
                        <a:t>87.2</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06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320"/>
                        </a:spcBef>
                      </a:pPr>
                      <a:r>
                        <a:rPr sz="1000">
                          <a:solidFill>
                            <a:srgbClr val="001F5F"/>
                          </a:solidFill>
                          <a:latin typeface="Arial" panose="020B0604020202020204" pitchFamily="34" charset="0"/>
                          <a:cs typeface="Arial" panose="020B0604020202020204" pitchFamily="34" charset="0"/>
                        </a:rPr>
                        <a:t>85.0%</a:t>
                      </a:r>
                      <a:endParaRPr sz="1000">
                        <a:latin typeface="Arial" panose="020B0604020202020204" pitchFamily="34" charset="0"/>
                        <a:cs typeface="Arial" panose="020B0604020202020204" pitchFamily="34" charset="0"/>
                      </a:endParaRPr>
                    </a:p>
                  </a:txBody>
                  <a:tcPr marL="0" marR="0" marT="406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320"/>
                        </a:spcBef>
                      </a:pPr>
                      <a:r>
                        <a:rPr sz="1000">
                          <a:solidFill>
                            <a:srgbClr val="001F5F"/>
                          </a:solidFill>
                          <a:latin typeface="Arial" panose="020B0604020202020204" pitchFamily="34" charset="0"/>
                          <a:cs typeface="Arial" panose="020B0604020202020204" pitchFamily="34" charset="0"/>
                        </a:rPr>
                        <a:t>88.3%</a:t>
                      </a:r>
                      <a:endParaRPr sz="1000">
                        <a:latin typeface="Arial" panose="020B0604020202020204" pitchFamily="34" charset="0"/>
                        <a:cs typeface="Arial" panose="020B0604020202020204" pitchFamily="34" charset="0"/>
                      </a:endParaRPr>
                    </a:p>
                  </a:txBody>
                  <a:tcPr marL="0" marR="0" marT="406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3355" algn="r">
                        <a:lnSpc>
                          <a:spcPct val="100000"/>
                        </a:lnSpc>
                        <a:spcBef>
                          <a:spcPts val="320"/>
                        </a:spcBef>
                      </a:pPr>
                      <a:r>
                        <a:rPr sz="1000" b="1">
                          <a:solidFill>
                            <a:srgbClr val="C00000"/>
                          </a:solidFill>
                          <a:latin typeface="Arial" panose="020B0604020202020204" pitchFamily="34" charset="0"/>
                          <a:cs typeface="Arial" panose="020B0604020202020204" pitchFamily="34" charset="0"/>
                        </a:rPr>
                        <a:t>67.6%</a:t>
                      </a:r>
                      <a:endParaRPr sz="1000">
                        <a:latin typeface="Arial" panose="020B0604020202020204" pitchFamily="34" charset="0"/>
                        <a:cs typeface="Arial" panose="020B0604020202020204" pitchFamily="34" charset="0"/>
                      </a:endParaRPr>
                    </a:p>
                  </a:txBody>
                  <a:tcPr marL="0" marR="0" marT="406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2550" algn="r">
                        <a:lnSpc>
                          <a:spcPct val="100000"/>
                        </a:lnSpc>
                        <a:spcBef>
                          <a:spcPts val="320"/>
                        </a:spcBef>
                      </a:pPr>
                      <a:r>
                        <a:rPr sz="1000">
                          <a:solidFill>
                            <a:srgbClr val="001F5F"/>
                          </a:solidFill>
                          <a:latin typeface="Arial" panose="020B0604020202020204" pitchFamily="34" charset="0"/>
                          <a:cs typeface="Arial" panose="020B0604020202020204" pitchFamily="34" charset="0"/>
                        </a:rPr>
                        <a:t>81.1%</a:t>
                      </a:r>
                      <a:endParaRPr sz="1000">
                        <a:latin typeface="Arial" panose="020B0604020202020204" pitchFamily="34" charset="0"/>
                        <a:cs typeface="Arial" panose="020B0604020202020204" pitchFamily="34" charset="0"/>
                      </a:endParaRPr>
                    </a:p>
                  </a:txBody>
                  <a:tcPr marL="0" marR="0" marT="406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206787">
                <a:tc>
                  <a:txBody>
                    <a:bodyPr/>
                    <a:lstStyle/>
                    <a:p>
                      <a:pPr marL="91440">
                        <a:lnSpc>
                          <a:spcPct val="100000"/>
                        </a:lnSpc>
                        <a:spcBef>
                          <a:spcPts val="325"/>
                        </a:spcBef>
                      </a:pPr>
                      <a:r>
                        <a:rPr lang="fr-FR" sz="1000" spc="-5" dirty="0">
                          <a:solidFill>
                            <a:srgbClr val="001F5F"/>
                          </a:solidFill>
                          <a:latin typeface="Arial" panose="020B0604020202020204" pitchFamily="34" charset="0"/>
                          <a:cs typeface="Arial" panose="020B0604020202020204" pitchFamily="34" charset="0"/>
                        </a:rPr>
                        <a:t>RP négatifs</a:t>
                      </a:r>
                      <a:endParaRPr sz="1000" dirty="0">
                        <a:latin typeface="Arial" panose="020B0604020202020204" pitchFamily="34" charset="0"/>
                        <a:cs typeface="Arial" panose="020B0604020202020204" pitchFamily="34" charset="0"/>
                      </a:endParaRPr>
                    </a:p>
                  </a:txBody>
                  <a:tcPr marL="0" marR="0" marT="41275"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7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21.1</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ct val="100000"/>
                        </a:lnSpc>
                        <a:spcBef>
                          <a:spcPts val="325"/>
                        </a:spcBef>
                      </a:pPr>
                      <a:r>
                        <a:rPr sz="1000">
                          <a:solidFill>
                            <a:srgbClr val="001F5F"/>
                          </a:solidFill>
                          <a:latin typeface="Arial" panose="020B0604020202020204" pitchFamily="34" charset="0"/>
                          <a:cs typeface="Arial" panose="020B0604020202020204" pitchFamily="34" charset="0"/>
                        </a:rPr>
                        <a:t>21.4%</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9545" algn="r">
                        <a:lnSpc>
                          <a:spcPct val="100000"/>
                        </a:lnSpc>
                        <a:spcBef>
                          <a:spcPts val="325"/>
                        </a:spcBef>
                      </a:pPr>
                      <a:r>
                        <a:rPr sz="1000">
                          <a:solidFill>
                            <a:srgbClr val="001F5F"/>
                          </a:solidFill>
                          <a:latin typeface="Arial" panose="020B0604020202020204" pitchFamily="34" charset="0"/>
                          <a:cs typeface="Arial" panose="020B0604020202020204" pitchFamily="34" charset="0"/>
                        </a:rPr>
                        <a:t>18.5%</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7800" algn="r">
                        <a:lnSpc>
                          <a:spcPct val="100000"/>
                        </a:lnSpc>
                        <a:spcBef>
                          <a:spcPts val="325"/>
                        </a:spcBef>
                      </a:pPr>
                      <a:r>
                        <a:rPr sz="1000">
                          <a:solidFill>
                            <a:srgbClr val="001F5F"/>
                          </a:solidFill>
                          <a:latin typeface="Arial" panose="020B0604020202020204" pitchFamily="34" charset="0"/>
                          <a:cs typeface="Arial" panose="020B0604020202020204" pitchFamily="34" charset="0"/>
                        </a:rPr>
                        <a:t>24.0%</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2550" algn="r">
                        <a:lnSpc>
                          <a:spcPct val="100000"/>
                        </a:lnSpc>
                        <a:spcBef>
                          <a:spcPts val="325"/>
                        </a:spcBef>
                      </a:pPr>
                      <a:r>
                        <a:rPr sz="1000">
                          <a:solidFill>
                            <a:srgbClr val="001F5F"/>
                          </a:solidFill>
                          <a:latin typeface="Arial" panose="020B0604020202020204" pitchFamily="34" charset="0"/>
                          <a:cs typeface="Arial" panose="020B0604020202020204" pitchFamily="34" charset="0"/>
                        </a:rPr>
                        <a:t>17.6%</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787">
                <a:tc>
                  <a:txBody>
                    <a:bodyPr/>
                    <a:lstStyle/>
                    <a:p>
                      <a:pPr marL="91440">
                        <a:lnSpc>
                          <a:spcPct val="100000"/>
                        </a:lnSpc>
                        <a:spcBef>
                          <a:spcPts val="325"/>
                        </a:spcBef>
                      </a:pPr>
                      <a:r>
                        <a:rPr lang="fr-FR" sz="1000" spc="-5" dirty="0">
                          <a:solidFill>
                            <a:srgbClr val="001F5F"/>
                          </a:solidFill>
                          <a:latin typeface="Arial" panose="020B0604020202020204" pitchFamily="34" charset="0"/>
                          <a:cs typeface="Arial" panose="020B0604020202020204" pitchFamily="34" charset="0"/>
                        </a:rPr>
                        <a:t>Métastases hépatiques</a:t>
                      </a:r>
                      <a:endParaRPr sz="1000" dirty="0">
                        <a:latin typeface="Arial" panose="020B0604020202020204" pitchFamily="34" charset="0"/>
                        <a:cs typeface="Arial" panose="020B0604020202020204" pitchFamily="34" charset="0"/>
                      </a:endParaRPr>
                    </a:p>
                  </a:txBody>
                  <a:tcPr marL="0" marR="0" marT="41275"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7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20.5</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3995" algn="r">
                        <a:lnSpc>
                          <a:spcPct val="100000"/>
                        </a:lnSpc>
                        <a:spcBef>
                          <a:spcPts val="325"/>
                        </a:spcBef>
                      </a:pPr>
                      <a:r>
                        <a:rPr sz="1000" b="1" spc="-85">
                          <a:solidFill>
                            <a:srgbClr val="00AF50"/>
                          </a:solidFill>
                          <a:latin typeface="Arial" panose="020B0604020202020204" pitchFamily="34" charset="0"/>
                          <a:cs typeface="Arial" panose="020B0604020202020204" pitchFamily="34" charset="0"/>
                        </a:rPr>
                        <a:t>1</a:t>
                      </a:r>
                      <a:r>
                        <a:rPr sz="1000" b="1">
                          <a:solidFill>
                            <a:srgbClr val="00AF50"/>
                          </a:solidFill>
                          <a:latin typeface="Arial" panose="020B0604020202020204" pitchFamily="34" charset="0"/>
                          <a:cs typeface="Arial" panose="020B0604020202020204" pitchFamily="34" charset="0"/>
                        </a:rPr>
                        <a:t>1.6%</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325"/>
                        </a:spcBef>
                      </a:pPr>
                      <a:r>
                        <a:rPr sz="1000">
                          <a:solidFill>
                            <a:srgbClr val="001F5F"/>
                          </a:solidFill>
                          <a:latin typeface="Arial" panose="020B0604020202020204" pitchFamily="34" charset="0"/>
                          <a:cs typeface="Arial" panose="020B0604020202020204" pitchFamily="34" charset="0"/>
                        </a:rPr>
                        <a:t>20.9%</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7800" algn="r">
                        <a:lnSpc>
                          <a:spcPct val="100000"/>
                        </a:lnSpc>
                        <a:spcBef>
                          <a:spcPts val="325"/>
                        </a:spcBef>
                      </a:pPr>
                      <a:r>
                        <a:rPr sz="1000">
                          <a:solidFill>
                            <a:srgbClr val="001F5F"/>
                          </a:solidFill>
                          <a:latin typeface="Arial" panose="020B0604020202020204" pitchFamily="34" charset="0"/>
                          <a:cs typeface="Arial" panose="020B0604020202020204" pitchFamily="34" charset="0"/>
                        </a:rPr>
                        <a:t>28.0%</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7810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42.9%</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1898615"/>
                  </a:ext>
                </a:extLst>
              </a:tr>
              <a:tr h="206787">
                <a:tc>
                  <a:txBody>
                    <a:bodyPr/>
                    <a:lstStyle/>
                    <a:p>
                      <a:pPr marL="91440">
                        <a:lnSpc>
                          <a:spcPct val="100000"/>
                        </a:lnSpc>
                        <a:spcBef>
                          <a:spcPts val="325"/>
                        </a:spcBef>
                      </a:pPr>
                      <a:r>
                        <a:rPr lang="fr-FR" sz="1000" spc="-5" dirty="0">
                          <a:solidFill>
                            <a:srgbClr val="001F5F"/>
                          </a:solidFill>
                          <a:latin typeface="Arial" panose="020B0604020202020204" pitchFamily="34" charset="0"/>
                          <a:cs typeface="Arial" panose="020B0604020202020204" pitchFamily="34" charset="0"/>
                        </a:rPr>
                        <a:t>Métastases osseuses isolées</a:t>
                      </a:r>
                      <a:endParaRPr sz="1000" dirty="0">
                        <a:latin typeface="Arial" panose="020B0604020202020204" pitchFamily="34" charset="0"/>
                        <a:cs typeface="Arial" panose="020B0604020202020204" pitchFamily="34" charset="0"/>
                      </a:endParaRPr>
                    </a:p>
                  </a:txBody>
                  <a:tcPr marL="0" marR="0" marT="41275"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7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26.3</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ct val="100000"/>
                        </a:lnSpc>
                        <a:spcBef>
                          <a:spcPts val="325"/>
                        </a:spcBef>
                      </a:pPr>
                      <a:r>
                        <a:rPr sz="1000">
                          <a:solidFill>
                            <a:srgbClr val="001F5F"/>
                          </a:solidFill>
                          <a:latin typeface="Arial" panose="020B0604020202020204" pitchFamily="34" charset="0"/>
                          <a:cs typeface="Arial" panose="020B0604020202020204" pitchFamily="34" charset="0"/>
                        </a:rPr>
                        <a:t>28.5%</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9545" algn="r">
                        <a:lnSpc>
                          <a:spcPct val="100000"/>
                        </a:lnSpc>
                        <a:spcBef>
                          <a:spcPts val="325"/>
                        </a:spcBef>
                      </a:pPr>
                      <a:r>
                        <a:rPr sz="1000">
                          <a:solidFill>
                            <a:srgbClr val="001F5F"/>
                          </a:solidFill>
                          <a:latin typeface="Arial" panose="020B0604020202020204" pitchFamily="34" charset="0"/>
                          <a:cs typeface="Arial" panose="020B0604020202020204" pitchFamily="34" charset="0"/>
                        </a:rPr>
                        <a:t>35.6%</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335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15.9%</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7810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12.4%</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94465583"/>
                  </a:ext>
                </a:extLst>
              </a:tr>
              <a:tr h="206787">
                <a:tc>
                  <a:txBody>
                    <a:bodyPr/>
                    <a:lstStyle/>
                    <a:p>
                      <a:pPr marL="91440">
                        <a:lnSpc>
                          <a:spcPct val="100000"/>
                        </a:lnSpc>
                        <a:spcBef>
                          <a:spcPts val="325"/>
                        </a:spcBef>
                      </a:pPr>
                      <a:r>
                        <a:rPr lang="fr-FR" sz="1000" spc="-5" dirty="0">
                          <a:solidFill>
                            <a:srgbClr val="001F5F"/>
                          </a:solidFill>
                          <a:latin typeface="Arial"/>
                          <a:cs typeface="Arial"/>
                        </a:rPr>
                        <a:t>De novo stade IV</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06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26.7</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26.2%</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24.0%</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78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25.2%</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255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35.2%</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606024421"/>
                  </a:ext>
                </a:extLst>
              </a:tr>
              <a:tr h="207465">
                <a:tc>
                  <a:txBody>
                    <a:bodyPr/>
                    <a:lstStyle/>
                    <a:p>
                      <a:pPr marL="91440">
                        <a:lnSpc>
                          <a:spcPct val="100000"/>
                        </a:lnSpc>
                        <a:spcBef>
                          <a:spcPts val="330"/>
                        </a:spcBef>
                      </a:pPr>
                      <a:r>
                        <a:rPr sz="1000" spc="-5" dirty="0">
                          <a:solidFill>
                            <a:srgbClr val="001F5F"/>
                          </a:solidFill>
                          <a:latin typeface="Arial"/>
                          <a:cs typeface="Arial"/>
                        </a:rPr>
                        <a:t>LDH &gt; normal</a:t>
                      </a:r>
                      <a:r>
                        <a:rPr lang="fr-FR" sz="1000" spc="-5" dirty="0">
                          <a:solidFill>
                            <a:srgbClr val="001F5F"/>
                          </a:solidFill>
                          <a:latin typeface="Arial"/>
                          <a:cs typeface="Arial"/>
                        </a:rPr>
                        <a:t>e</a:t>
                      </a:r>
                      <a:endParaRPr sz="1000" dirty="0">
                        <a:latin typeface="Arial"/>
                        <a:cs typeface="Arial"/>
                      </a:endParaRPr>
                    </a:p>
                  </a:txBody>
                  <a:tcPr marL="0" marR="0" marT="41910"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700" algn="r">
                        <a:lnSpc>
                          <a:spcPct val="100000"/>
                        </a:lnSpc>
                        <a:spcBef>
                          <a:spcPts val="325"/>
                        </a:spcBef>
                      </a:pPr>
                      <a:r>
                        <a:rPr sz="1000" spc="-5">
                          <a:solidFill>
                            <a:srgbClr val="001F5F"/>
                          </a:solidFill>
                          <a:latin typeface="Arial" panose="020B0604020202020204" pitchFamily="34" charset="0"/>
                          <a:cs typeface="Arial" panose="020B0604020202020204" pitchFamily="34" charset="0"/>
                        </a:rPr>
                        <a:t>29.5</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ct val="100000"/>
                        </a:lnSpc>
                        <a:spcBef>
                          <a:spcPts val="325"/>
                        </a:spcBef>
                      </a:pPr>
                      <a:r>
                        <a:rPr sz="1000">
                          <a:solidFill>
                            <a:srgbClr val="001F5F"/>
                          </a:solidFill>
                          <a:latin typeface="Arial" panose="020B0604020202020204" pitchFamily="34" charset="0"/>
                          <a:cs typeface="Arial" panose="020B0604020202020204" pitchFamily="34" charset="0"/>
                        </a:rPr>
                        <a:t>21.5%</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446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35.8%</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7800" algn="r">
                        <a:lnSpc>
                          <a:spcPct val="100000"/>
                        </a:lnSpc>
                        <a:spcBef>
                          <a:spcPts val="325"/>
                        </a:spcBef>
                      </a:pPr>
                      <a:r>
                        <a:rPr sz="1000">
                          <a:solidFill>
                            <a:srgbClr val="001F5F"/>
                          </a:solidFill>
                          <a:latin typeface="Arial" panose="020B0604020202020204" pitchFamily="34" charset="0"/>
                          <a:cs typeface="Arial" panose="020B0604020202020204" pitchFamily="34" charset="0"/>
                        </a:rPr>
                        <a:t>28.2%</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78105" algn="r">
                        <a:lnSpc>
                          <a:spcPct val="100000"/>
                        </a:lnSpc>
                        <a:spcBef>
                          <a:spcPts val="325"/>
                        </a:spcBef>
                      </a:pPr>
                      <a:r>
                        <a:rPr sz="1000" b="1">
                          <a:solidFill>
                            <a:srgbClr val="C00000"/>
                          </a:solidFill>
                          <a:latin typeface="Arial" panose="020B0604020202020204" pitchFamily="34" charset="0"/>
                          <a:cs typeface="Arial" panose="020B0604020202020204" pitchFamily="34" charset="0"/>
                        </a:rPr>
                        <a:t>45.4%</a:t>
                      </a:r>
                      <a:endParaRPr sz="1000">
                        <a:latin typeface="Arial" panose="020B0604020202020204" pitchFamily="34" charset="0"/>
                        <a:cs typeface="Arial" panose="020B0604020202020204" pitchFamily="34" charset="0"/>
                      </a:endParaRPr>
                    </a:p>
                  </a:txBody>
                  <a:tcPr marL="0" marR="0" marT="4127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24840602"/>
                  </a:ext>
                </a:extLst>
              </a:tr>
              <a:tr h="206787">
                <a:tc>
                  <a:txBody>
                    <a:bodyPr/>
                    <a:lstStyle/>
                    <a:p>
                      <a:pPr marL="91440">
                        <a:lnSpc>
                          <a:spcPct val="100000"/>
                        </a:lnSpc>
                        <a:spcBef>
                          <a:spcPts val="325"/>
                        </a:spcBef>
                      </a:pPr>
                      <a:r>
                        <a:rPr lang="fr-FR" sz="1000" spc="-5" dirty="0" err="1">
                          <a:solidFill>
                            <a:srgbClr val="001F5F"/>
                          </a:solidFill>
                          <a:latin typeface="Arial"/>
                          <a:cs typeface="Arial"/>
                        </a:rPr>
                        <a:t>Hormonosensible</a:t>
                      </a:r>
                      <a:endParaRPr sz="1000" dirty="0">
                        <a:latin typeface="Arial"/>
                        <a:cs typeface="Arial"/>
                      </a:endParaRPr>
                    </a:p>
                  </a:txBody>
                  <a:tcPr marL="0" marR="0" marT="4127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700" algn="r">
                        <a:lnSpc>
                          <a:spcPct val="100000"/>
                        </a:lnSpc>
                        <a:spcBef>
                          <a:spcPts val="330"/>
                        </a:spcBef>
                      </a:pPr>
                      <a:r>
                        <a:rPr sz="1000" spc="-5">
                          <a:solidFill>
                            <a:srgbClr val="001F5F"/>
                          </a:solidFill>
                          <a:latin typeface="Arial" panose="020B0604020202020204" pitchFamily="34" charset="0"/>
                          <a:cs typeface="Arial" panose="020B0604020202020204" pitchFamily="34" charset="0"/>
                        </a:rPr>
                        <a:t>71.0</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4191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330"/>
                        </a:spcBef>
                      </a:pPr>
                      <a:r>
                        <a:rPr sz="1000">
                          <a:solidFill>
                            <a:srgbClr val="001F5F"/>
                          </a:solidFill>
                          <a:latin typeface="Arial" panose="020B0604020202020204" pitchFamily="34" charset="0"/>
                          <a:cs typeface="Arial" panose="020B0604020202020204" pitchFamily="34" charset="0"/>
                        </a:rPr>
                        <a:t>74.1%</a:t>
                      </a:r>
                      <a:endParaRPr sz="1000">
                        <a:latin typeface="Arial" panose="020B0604020202020204" pitchFamily="34" charset="0"/>
                        <a:cs typeface="Arial" panose="020B0604020202020204" pitchFamily="34" charset="0"/>
                      </a:endParaRPr>
                    </a:p>
                  </a:txBody>
                  <a:tcPr marL="0" marR="0" marT="4191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330"/>
                        </a:spcBef>
                      </a:pPr>
                      <a:r>
                        <a:rPr sz="1000">
                          <a:solidFill>
                            <a:srgbClr val="001F5F"/>
                          </a:solidFill>
                          <a:latin typeface="Arial" panose="020B0604020202020204" pitchFamily="34" charset="0"/>
                          <a:cs typeface="Arial" panose="020B0604020202020204" pitchFamily="34" charset="0"/>
                        </a:rPr>
                        <a:t>76.0%</a:t>
                      </a:r>
                      <a:endParaRPr sz="1000">
                        <a:latin typeface="Arial" panose="020B0604020202020204" pitchFamily="34" charset="0"/>
                        <a:cs typeface="Arial" panose="020B0604020202020204" pitchFamily="34" charset="0"/>
                      </a:endParaRPr>
                    </a:p>
                  </a:txBody>
                  <a:tcPr marL="0" marR="0" marT="4191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7800" algn="r">
                        <a:lnSpc>
                          <a:spcPct val="100000"/>
                        </a:lnSpc>
                        <a:spcBef>
                          <a:spcPts val="330"/>
                        </a:spcBef>
                      </a:pPr>
                      <a:r>
                        <a:rPr sz="1000">
                          <a:solidFill>
                            <a:srgbClr val="001F5F"/>
                          </a:solidFill>
                          <a:latin typeface="Arial" panose="020B0604020202020204" pitchFamily="34" charset="0"/>
                          <a:cs typeface="Arial" panose="020B0604020202020204" pitchFamily="34" charset="0"/>
                        </a:rPr>
                        <a:t>54.2%</a:t>
                      </a:r>
                      <a:endParaRPr sz="1000">
                        <a:latin typeface="Arial" panose="020B0604020202020204" pitchFamily="34" charset="0"/>
                        <a:cs typeface="Arial" panose="020B0604020202020204" pitchFamily="34" charset="0"/>
                      </a:endParaRPr>
                    </a:p>
                  </a:txBody>
                  <a:tcPr marL="0" marR="0" marT="4191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2550" algn="r">
                        <a:lnSpc>
                          <a:spcPct val="100000"/>
                        </a:lnSpc>
                        <a:spcBef>
                          <a:spcPts val="330"/>
                        </a:spcBef>
                      </a:pPr>
                      <a:r>
                        <a:rPr sz="1000">
                          <a:solidFill>
                            <a:srgbClr val="001F5F"/>
                          </a:solidFill>
                          <a:latin typeface="Arial" panose="020B0604020202020204" pitchFamily="34" charset="0"/>
                          <a:cs typeface="Arial" panose="020B0604020202020204" pitchFamily="34" charset="0"/>
                        </a:rPr>
                        <a:t>67.6%</a:t>
                      </a:r>
                      <a:endParaRPr sz="1000">
                        <a:latin typeface="Arial" panose="020B0604020202020204" pitchFamily="34" charset="0"/>
                        <a:cs typeface="Arial" panose="020B0604020202020204" pitchFamily="34" charset="0"/>
                      </a:endParaRPr>
                    </a:p>
                  </a:txBody>
                  <a:tcPr marL="0" marR="0" marT="4191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946842020"/>
                  </a:ext>
                </a:extLst>
              </a:tr>
              <a:tr h="200007">
                <a:tc>
                  <a:txBody>
                    <a:bodyPr/>
                    <a:lstStyle/>
                    <a:p>
                      <a:pPr marL="91440">
                        <a:lnSpc>
                          <a:spcPct val="100000"/>
                        </a:lnSpc>
                        <a:spcBef>
                          <a:spcPts val="275"/>
                        </a:spcBef>
                      </a:pPr>
                      <a:r>
                        <a:rPr lang="fr-FR" sz="1000" dirty="0" err="1">
                          <a:solidFill>
                            <a:srgbClr val="001F5F"/>
                          </a:solidFill>
                          <a:latin typeface="Arial"/>
                          <a:cs typeface="Arial"/>
                        </a:rPr>
                        <a:t>Hormonorésistance</a:t>
                      </a:r>
                      <a:r>
                        <a:rPr lang="fr-FR" sz="1000" dirty="0">
                          <a:solidFill>
                            <a:srgbClr val="001F5F"/>
                          </a:solidFill>
                          <a:latin typeface="Arial"/>
                          <a:cs typeface="Arial"/>
                        </a:rPr>
                        <a:t> </a:t>
                      </a:r>
                      <a:r>
                        <a:rPr lang="fr-FR" sz="1000" dirty="0" err="1">
                          <a:solidFill>
                            <a:srgbClr val="001F5F"/>
                          </a:solidFill>
                          <a:latin typeface="Arial"/>
                          <a:cs typeface="Arial"/>
                        </a:rPr>
                        <a:t>IIaire</a:t>
                      </a:r>
                      <a:endParaRPr sz="1000" dirty="0">
                        <a:latin typeface="Arial"/>
                        <a:cs typeface="Arial"/>
                      </a:endParaRPr>
                    </a:p>
                  </a:txBody>
                  <a:tcPr marL="0" marR="0" marT="3492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700"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26.6</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ct val="100000"/>
                        </a:lnSpc>
                        <a:spcBef>
                          <a:spcPts val="275"/>
                        </a:spcBef>
                      </a:pPr>
                      <a:r>
                        <a:rPr sz="1000">
                          <a:solidFill>
                            <a:srgbClr val="001F5F"/>
                          </a:solidFill>
                          <a:latin typeface="Arial" panose="020B0604020202020204" pitchFamily="34" charset="0"/>
                          <a:cs typeface="Arial" panose="020B0604020202020204" pitchFamily="34" charset="0"/>
                        </a:rPr>
                        <a:t>24.3%</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9545" algn="r">
                        <a:lnSpc>
                          <a:spcPct val="100000"/>
                        </a:lnSpc>
                        <a:spcBef>
                          <a:spcPts val="275"/>
                        </a:spcBef>
                      </a:pPr>
                      <a:r>
                        <a:rPr sz="1000">
                          <a:solidFill>
                            <a:srgbClr val="001F5F"/>
                          </a:solidFill>
                          <a:latin typeface="Arial" panose="020B0604020202020204" pitchFamily="34" charset="0"/>
                          <a:cs typeface="Arial" panose="020B0604020202020204" pitchFamily="34" charset="0"/>
                        </a:rPr>
                        <a:t>23.0%</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3355" algn="r">
                        <a:lnSpc>
                          <a:spcPct val="100000"/>
                        </a:lnSpc>
                        <a:spcBef>
                          <a:spcPts val="275"/>
                        </a:spcBef>
                      </a:pPr>
                      <a:r>
                        <a:rPr sz="1000" b="1">
                          <a:solidFill>
                            <a:srgbClr val="C00000"/>
                          </a:solidFill>
                          <a:latin typeface="Arial" panose="020B0604020202020204" pitchFamily="34" charset="0"/>
                          <a:cs typeface="Arial" panose="020B0604020202020204" pitchFamily="34" charset="0"/>
                        </a:rPr>
                        <a:t>39.3%</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2550" algn="r">
                        <a:lnSpc>
                          <a:spcPct val="100000"/>
                        </a:lnSpc>
                        <a:spcBef>
                          <a:spcPts val="275"/>
                        </a:spcBef>
                      </a:pPr>
                      <a:r>
                        <a:rPr sz="1000">
                          <a:solidFill>
                            <a:srgbClr val="001F5F"/>
                          </a:solidFill>
                          <a:latin typeface="Arial" panose="020B0604020202020204" pitchFamily="34" charset="0"/>
                          <a:cs typeface="Arial" panose="020B0604020202020204" pitchFamily="34" charset="0"/>
                        </a:rPr>
                        <a:t>28.6%</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8554120"/>
                  </a:ext>
                </a:extLst>
              </a:tr>
              <a:tr h="200007">
                <a:tc>
                  <a:txBody>
                    <a:bodyPr/>
                    <a:lstStyle/>
                    <a:p>
                      <a:pPr marL="91440">
                        <a:lnSpc>
                          <a:spcPct val="100000"/>
                        </a:lnSpc>
                        <a:spcBef>
                          <a:spcPts val="275"/>
                        </a:spcBef>
                      </a:pPr>
                      <a:r>
                        <a:rPr lang="fr-FR" sz="1000" dirty="0" err="1">
                          <a:solidFill>
                            <a:srgbClr val="001F5F"/>
                          </a:solidFill>
                          <a:latin typeface="Arial"/>
                          <a:cs typeface="Arial"/>
                        </a:rPr>
                        <a:t>Hormonorésistance</a:t>
                      </a:r>
                      <a:r>
                        <a:rPr lang="fr-FR" sz="1000" dirty="0">
                          <a:solidFill>
                            <a:srgbClr val="001F5F"/>
                          </a:solidFill>
                          <a:latin typeface="Arial"/>
                          <a:cs typeface="Arial"/>
                        </a:rPr>
                        <a:t> </a:t>
                      </a:r>
                      <a:r>
                        <a:rPr lang="fr-FR" sz="1000" dirty="0" err="1">
                          <a:solidFill>
                            <a:srgbClr val="001F5F"/>
                          </a:solidFill>
                          <a:latin typeface="Arial"/>
                          <a:cs typeface="Arial"/>
                        </a:rPr>
                        <a:t>Iaire</a:t>
                      </a:r>
                      <a:endParaRPr sz="1000" dirty="0">
                        <a:latin typeface="Arial"/>
                        <a:cs typeface="Arial"/>
                      </a:endParaRPr>
                    </a:p>
                  </a:txBody>
                  <a:tcPr marL="0" marR="0" marT="34925" marB="0">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065"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2.4</a:t>
                      </a:r>
                      <a:r>
                        <a:rPr sz="1000" spc="-80">
                          <a:solidFill>
                            <a:srgbClr val="001F5F"/>
                          </a:solidFill>
                          <a:latin typeface="Arial" panose="020B0604020202020204" pitchFamily="34" charset="0"/>
                          <a:cs typeface="Arial" panose="020B0604020202020204" pitchFamily="34" charset="0"/>
                        </a:rPr>
                        <a:t> </a:t>
                      </a:r>
                      <a:r>
                        <a:rPr sz="1000" spc="-5">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1.6%</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1.0%</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7800"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6.5%</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2550" algn="r">
                        <a:lnSpc>
                          <a:spcPct val="100000"/>
                        </a:lnSpc>
                        <a:spcBef>
                          <a:spcPts val="275"/>
                        </a:spcBef>
                      </a:pPr>
                      <a:r>
                        <a:rPr sz="1000" spc="-5">
                          <a:solidFill>
                            <a:srgbClr val="001F5F"/>
                          </a:solidFill>
                          <a:latin typeface="Arial" panose="020B0604020202020204" pitchFamily="34" charset="0"/>
                          <a:cs typeface="Arial" panose="020B0604020202020204" pitchFamily="34" charset="0"/>
                        </a:rPr>
                        <a:t>3.8%</a:t>
                      </a:r>
                      <a:endParaRPr sz="1000">
                        <a:latin typeface="Arial" panose="020B0604020202020204" pitchFamily="34" charset="0"/>
                        <a:cs typeface="Arial" panose="020B0604020202020204" pitchFamily="34" charset="0"/>
                      </a:endParaRPr>
                    </a:p>
                  </a:txBody>
                  <a:tcPr marL="0" marR="0" marT="34925"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65946472"/>
                  </a:ext>
                </a:extLst>
              </a:tr>
              <a:tr h="201362">
                <a:tc>
                  <a:txBody>
                    <a:bodyPr/>
                    <a:lstStyle/>
                    <a:p>
                      <a:pPr marL="91440">
                        <a:lnSpc>
                          <a:spcPct val="100000"/>
                        </a:lnSpc>
                        <a:spcBef>
                          <a:spcPts val="330"/>
                        </a:spcBef>
                      </a:pPr>
                      <a:r>
                        <a:rPr lang="fr-FR" sz="1000" spc="-5" dirty="0">
                          <a:solidFill>
                            <a:srgbClr val="001F5F"/>
                          </a:solidFill>
                          <a:latin typeface="Arial" panose="020B0604020202020204" pitchFamily="34" charset="0"/>
                          <a:cs typeface="Arial" panose="020B0604020202020204" pitchFamily="34" charset="0"/>
                        </a:rPr>
                        <a:t>Type de chimiothérapie</a:t>
                      </a:r>
                      <a:endParaRPr sz="1000" dirty="0">
                        <a:latin typeface="Arial" panose="020B0604020202020204" pitchFamily="34" charset="0"/>
                        <a:cs typeface="Arial" panose="020B0604020202020204" pitchFamily="34" charset="0"/>
                      </a:endParaRPr>
                    </a:p>
                  </a:txBody>
                  <a:tcPr marL="0" marR="0" marT="4191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nSpc>
                          <a:spcPct val="100000"/>
                        </a:lnSpc>
                      </a:pPr>
                      <a:endParaRPr sz="10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nSpc>
                          <a:spcPct val="100000"/>
                        </a:lnSpc>
                      </a:pPr>
                      <a:endParaRPr sz="10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nSpc>
                          <a:spcPct val="100000"/>
                        </a:lnSpc>
                      </a:pPr>
                      <a:endParaRPr sz="10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nSpc>
                          <a:spcPct val="100000"/>
                        </a:lnSpc>
                      </a:pPr>
                      <a:endParaRPr sz="10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nSpc>
                          <a:spcPct val="100000"/>
                        </a:lnSpc>
                      </a:pPr>
                      <a:endParaRPr sz="10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72443743"/>
                  </a:ext>
                </a:extLst>
              </a:tr>
              <a:tr h="201363">
                <a:tc>
                  <a:txBody>
                    <a:bodyPr/>
                    <a:lstStyle/>
                    <a:p>
                      <a:pPr marL="91440">
                        <a:lnSpc>
                          <a:spcPct val="100000"/>
                        </a:lnSpc>
                        <a:spcBef>
                          <a:spcPts val="270"/>
                        </a:spcBef>
                      </a:pPr>
                      <a:r>
                        <a:rPr sz="1000" spc="-30" dirty="0">
                          <a:solidFill>
                            <a:srgbClr val="001F5F"/>
                          </a:solidFill>
                          <a:latin typeface="Arial" panose="020B0604020202020204" pitchFamily="34" charset="0"/>
                          <a:cs typeface="Arial" panose="020B0604020202020204" pitchFamily="34" charset="0"/>
                        </a:rPr>
                        <a:t>Taxanes </a:t>
                      </a:r>
                      <a:r>
                        <a:rPr lang="fr-FR" sz="1000" spc="-5" dirty="0">
                          <a:solidFill>
                            <a:srgbClr val="001F5F"/>
                          </a:solidFill>
                          <a:latin typeface="Arial" panose="020B0604020202020204" pitchFamily="34" charset="0"/>
                          <a:cs typeface="Arial" panose="020B0604020202020204" pitchFamily="34" charset="0"/>
                        </a:rPr>
                        <a:t>ou</a:t>
                      </a:r>
                      <a:r>
                        <a:rPr sz="1000" spc="-45" dirty="0">
                          <a:solidFill>
                            <a:srgbClr val="001F5F"/>
                          </a:solidFill>
                          <a:latin typeface="Arial" panose="020B0604020202020204" pitchFamily="34" charset="0"/>
                          <a:cs typeface="Arial" panose="020B0604020202020204" pitchFamily="34" charset="0"/>
                        </a:rPr>
                        <a:t> </a:t>
                      </a:r>
                      <a:r>
                        <a:rPr sz="1000" spc="-5" dirty="0" err="1">
                          <a:solidFill>
                            <a:srgbClr val="001F5F"/>
                          </a:solidFill>
                          <a:latin typeface="Arial" panose="020B0604020202020204" pitchFamily="34" charset="0"/>
                          <a:cs typeface="Arial" panose="020B0604020202020204" pitchFamily="34" charset="0"/>
                        </a:rPr>
                        <a:t>Anthra</a:t>
                      </a:r>
                      <a:r>
                        <a:rPr sz="1000" spc="-5" dirty="0">
                          <a:solidFill>
                            <a:srgbClr val="001F5F"/>
                          </a:solidFill>
                          <a:latin typeface="Arial" panose="020B0604020202020204" pitchFamily="34" charset="0"/>
                          <a:cs typeface="Arial" panose="020B0604020202020204" pitchFamily="34" charset="0"/>
                        </a:rPr>
                        <a:t>.</a:t>
                      </a:r>
                      <a:endParaRPr sz="1000" dirty="0">
                        <a:latin typeface="Arial" panose="020B0604020202020204" pitchFamily="34" charset="0"/>
                        <a:cs typeface="Arial" panose="020B0604020202020204" pitchFamily="34" charset="0"/>
                      </a:endParaRPr>
                    </a:p>
                  </a:txBody>
                  <a:tcPr marL="0" marR="0" marT="3429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39065" algn="r">
                        <a:lnSpc>
                          <a:spcPct val="100000"/>
                        </a:lnSpc>
                        <a:spcBef>
                          <a:spcPts val="270"/>
                        </a:spcBef>
                      </a:pPr>
                      <a:r>
                        <a:rPr sz="1000">
                          <a:solidFill>
                            <a:srgbClr val="001F5F"/>
                          </a:solidFill>
                          <a:latin typeface="Arial" panose="020B0604020202020204" pitchFamily="34" charset="0"/>
                          <a:cs typeface="Arial" panose="020B0604020202020204" pitchFamily="34" charset="0"/>
                        </a:rPr>
                        <a:t>82.9%</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18440" algn="r">
                        <a:lnSpc>
                          <a:spcPct val="100000"/>
                        </a:lnSpc>
                        <a:spcBef>
                          <a:spcPts val="270"/>
                        </a:spcBef>
                      </a:pPr>
                      <a:r>
                        <a:rPr sz="1000">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69545" algn="r">
                        <a:lnSpc>
                          <a:spcPct val="100000"/>
                        </a:lnSpc>
                        <a:spcBef>
                          <a:spcPts val="270"/>
                        </a:spcBef>
                      </a:pPr>
                      <a:r>
                        <a:rPr sz="1000">
                          <a:solidFill>
                            <a:srgbClr val="001F5F"/>
                          </a:solidFill>
                          <a:latin typeface="Arial" panose="020B0604020202020204" pitchFamily="34" charset="0"/>
                          <a:cs typeface="Arial" panose="020B0604020202020204" pitchFamily="34" charset="0"/>
                        </a:rPr>
                        <a:t>73.3%</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77800" algn="r">
                        <a:lnSpc>
                          <a:spcPct val="100000"/>
                        </a:lnSpc>
                        <a:spcBef>
                          <a:spcPts val="270"/>
                        </a:spcBef>
                      </a:pPr>
                      <a:r>
                        <a:rPr sz="1000">
                          <a:solidFill>
                            <a:srgbClr val="001F5F"/>
                          </a:solidFill>
                          <a:latin typeface="Arial" panose="020B0604020202020204" pitchFamily="34" charset="0"/>
                          <a:cs typeface="Arial" panose="020B0604020202020204" pitchFamily="34" charset="0"/>
                        </a:rPr>
                        <a:t>94.0%</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82550" algn="r">
                        <a:lnSpc>
                          <a:spcPct val="100000"/>
                        </a:lnSpc>
                        <a:spcBef>
                          <a:spcPts val="270"/>
                        </a:spcBef>
                      </a:pPr>
                      <a:r>
                        <a:rPr sz="1000">
                          <a:solidFill>
                            <a:srgbClr val="001F5F"/>
                          </a:solidFill>
                          <a:latin typeface="Arial" panose="020B0604020202020204" pitchFamily="34" charset="0"/>
                          <a:cs typeface="Arial" panose="020B0604020202020204" pitchFamily="34" charset="0"/>
                        </a:rPr>
                        <a:t>86.0%</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84845292"/>
                  </a:ext>
                </a:extLst>
              </a:tr>
              <a:tr h="181023">
                <a:tc>
                  <a:txBody>
                    <a:bodyPr/>
                    <a:lstStyle/>
                    <a:p>
                      <a:pPr marL="91440">
                        <a:lnSpc>
                          <a:spcPts val="1839"/>
                        </a:lnSpc>
                        <a:spcBef>
                          <a:spcPts val="270"/>
                        </a:spcBef>
                      </a:pPr>
                      <a:r>
                        <a:rPr sz="1000" spc="-5">
                          <a:solidFill>
                            <a:srgbClr val="001F5F"/>
                          </a:solidFill>
                          <a:latin typeface="Arial" panose="020B0604020202020204" pitchFamily="34" charset="0"/>
                          <a:cs typeface="Arial" panose="020B0604020202020204" pitchFamily="34" charset="0"/>
                        </a:rPr>
                        <a:t>Capecitabine</a:t>
                      </a:r>
                      <a:endParaRPr sz="1000">
                        <a:latin typeface="Arial" panose="020B0604020202020204" pitchFamily="34" charset="0"/>
                        <a:cs typeface="Arial" panose="020B0604020202020204" pitchFamily="34" charset="0"/>
                      </a:endParaRPr>
                    </a:p>
                  </a:txBody>
                  <a:tcPr marL="0" marR="0" marT="3429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39065" algn="r">
                        <a:lnSpc>
                          <a:spcPts val="1839"/>
                        </a:lnSpc>
                        <a:spcBef>
                          <a:spcPts val="270"/>
                        </a:spcBef>
                      </a:pPr>
                      <a:r>
                        <a:rPr sz="1000">
                          <a:solidFill>
                            <a:srgbClr val="001F5F"/>
                          </a:solidFill>
                          <a:latin typeface="Arial" panose="020B0604020202020204" pitchFamily="34" charset="0"/>
                          <a:cs typeface="Arial" panose="020B0604020202020204" pitchFamily="34" charset="0"/>
                        </a:rPr>
                        <a:t>17.1%</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18440" algn="r">
                        <a:lnSpc>
                          <a:spcPts val="1839"/>
                        </a:lnSpc>
                        <a:spcBef>
                          <a:spcPts val="270"/>
                        </a:spcBef>
                      </a:pPr>
                      <a:r>
                        <a:rPr sz="1000">
                          <a:solidFill>
                            <a:srgbClr val="001F5F"/>
                          </a:solidFill>
                          <a:latin typeface="Arial" panose="020B0604020202020204" pitchFamily="34" charset="0"/>
                          <a:cs typeface="Arial" panose="020B0604020202020204" pitchFamily="34" charset="0"/>
                        </a:rPr>
                        <a:t>-</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69545" algn="r">
                        <a:lnSpc>
                          <a:spcPts val="1839"/>
                        </a:lnSpc>
                        <a:spcBef>
                          <a:spcPts val="270"/>
                        </a:spcBef>
                      </a:pPr>
                      <a:r>
                        <a:rPr sz="1000">
                          <a:solidFill>
                            <a:srgbClr val="6F2F9F"/>
                          </a:solidFill>
                          <a:latin typeface="Arial" panose="020B0604020202020204" pitchFamily="34" charset="0"/>
                          <a:cs typeface="Arial" panose="020B0604020202020204" pitchFamily="34" charset="0"/>
                        </a:rPr>
                        <a:t>26.7%</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77800" algn="r">
                        <a:lnSpc>
                          <a:spcPts val="1839"/>
                        </a:lnSpc>
                        <a:spcBef>
                          <a:spcPts val="270"/>
                        </a:spcBef>
                      </a:pPr>
                      <a:r>
                        <a:rPr sz="1000">
                          <a:solidFill>
                            <a:srgbClr val="001F5F"/>
                          </a:solidFill>
                          <a:latin typeface="Arial" panose="020B0604020202020204" pitchFamily="34" charset="0"/>
                          <a:cs typeface="Arial" panose="020B0604020202020204" pitchFamily="34" charset="0"/>
                        </a:rPr>
                        <a:t>6.0%</a:t>
                      </a:r>
                      <a:endParaRPr sz="100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82550" algn="r">
                        <a:lnSpc>
                          <a:spcPts val="1839"/>
                        </a:lnSpc>
                        <a:spcBef>
                          <a:spcPts val="270"/>
                        </a:spcBef>
                      </a:pPr>
                      <a:r>
                        <a:rPr sz="1000" dirty="0">
                          <a:solidFill>
                            <a:srgbClr val="001F5F"/>
                          </a:solidFill>
                          <a:latin typeface="Arial" panose="020B0604020202020204" pitchFamily="34" charset="0"/>
                          <a:cs typeface="Arial" panose="020B0604020202020204" pitchFamily="34" charset="0"/>
                        </a:rPr>
                        <a:t>14.0%</a:t>
                      </a:r>
                      <a:endParaRPr sz="1000" dirty="0">
                        <a:latin typeface="Arial" panose="020B0604020202020204" pitchFamily="34" charset="0"/>
                        <a:cs typeface="Arial" panose="020B0604020202020204" pitchFamily="34" charset="0"/>
                      </a:endParaRPr>
                    </a:p>
                  </a:txBody>
                  <a:tcPr marL="0" marR="0" marT="3429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792380900"/>
                  </a:ext>
                </a:extLst>
              </a:tr>
            </a:tbl>
          </a:graphicData>
        </a:graphic>
      </p:graphicFrame>
    </p:spTree>
    <p:extLst>
      <p:ext uri="{BB962C8B-B14F-4D97-AF65-F5344CB8AC3E}">
        <p14:creationId xmlns:p14="http://schemas.microsoft.com/office/powerpoint/2010/main" val="92065372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2520778"/>
            <a:ext cx="4129351" cy="1814821"/>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2520778"/>
            <a:ext cx="4129351" cy="1814821"/>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8" name="TextBox 7"/>
          <p:cNvSpPr txBox="1"/>
          <p:nvPr/>
        </p:nvSpPr>
        <p:spPr>
          <a:xfrm>
            <a:off x="409273" y="4495910"/>
            <a:ext cx="8518125" cy="292388"/>
          </a:xfrm>
          <a:prstGeom prst="rect">
            <a:avLst/>
          </a:prstGeom>
          <a:noFill/>
        </p:spPr>
        <p:txBody>
          <a:bodyPr wrap="square" rtlCol="0">
            <a:spAutoFit/>
          </a:bodyPr>
          <a:lstStyle/>
          <a:p>
            <a:pPr>
              <a:spcBef>
                <a:spcPts val="600"/>
              </a:spcBef>
            </a:pPr>
            <a:r>
              <a:rPr lang="en-US" sz="1300" b="1" dirty="0">
                <a:solidFill>
                  <a:srgbClr val="1F497D"/>
                </a:solidFill>
                <a:latin typeface="Arial" panose="020B0604020202020204" pitchFamily="34" charset="0"/>
                <a:cs typeface="Arial" panose="020B0604020202020204" pitchFamily="34" charset="0"/>
              </a:rPr>
              <a:t>Le </a:t>
            </a:r>
            <a:r>
              <a:rPr lang="en-US" sz="1300" b="1" dirty="0" err="1">
                <a:solidFill>
                  <a:srgbClr val="1F497D"/>
                </a:solidFill>
                <a:latin typeface="Arial" panose="020B0604020202020204" pitchFamily="34" charset="0"/>
                <a:cs typeface="Arial" panose="020B0604020202020204" pitchFamily="34" charset="0"/>
              </a:rPr>
              <a:t>compte</a:t>
            </a:r>
            <a:r>
              <a:rPr lang="en-US" sz="1300" b="1" dirty="0">
                <a:solidFill>
                  <a:srgbClr val="1F497D"/>
                </a:solidFill>
                <a:latin typeface="Arial" panose="020B0604020202020204" pitchFamily="34" charset="0"/>
                <a:cs typeface="Arial" panose="020B0604020202020204" pitchFamily="34" charset="0"/>
              </a:rPr>
              <a:t> de CTC </a:t>
            </a:r>
            <a:r>
              <a:rPr lang="en-US" sz="1300" b="1" dirty="0" err="1">
                <a:solidFill>
                  <a:srgbClr val="1F497D"/>
                </a:solidFill>
                <a:latin typeface="Arial" panose="020B0604020202020204" pitchFamily="34" charset="0"/>
                <a:cs typeface="Arial" panose="020B0604020202020204" pitchFamily="34" charset="0"/>
              </a:rPr>
              <a:t>ajoute</a:t>
            </a:r>
            <a:r>
              <a:rPr lang="en-US" sz="1300" b="1" dirty="0">
                <a:solidFill>
                  <a:srgbClr val="1F497D"/>
                </a:solidFill>
                <a:latin typeface="Arial" panose="020B0604020202020204" pitchFamily="34" charset="0"/>
                <a:cs typeface="Arial" panose="020B0604020202020204" pitchFamily="34" charset="0"/>
              </a:rPr>
              <a:t> </a:t>
            </a:r>
            <a:r>
              <a:rPr lang="en-US" sz="1300" b="1" dirty="0" err="1">
                <a:solidFill>
                  <a:srgbClr val="1F497D"/>
                </a:solidFill>
                <a:latin typeface="Arial" panose="020B0604020202020204" pitchFamily="34" charset="0"/>
                <a:cs typeface="Arial" panose="020B0604020202020204" pitchFamily="34" charset="0"/>
              </a:rPr>
              <a:t>une</a:t>
            </a:r>
            <a:r>
              <a:rPr lang="en-US" sz="1300" b="1" dirty="0">
                <a:solidFill>
                  <a:srgbClr val="1F497D"/>
                </a:solidFill>
                <a:latin typeface="Arial" panose="020B0604020202020204" pitchFamily="34" charset="0"/>
                <a:cs typeface="Arial" panose="020B0604020202020204" pitchFamily="34" charset="0"/>
              </a:rPr>
              <a:t> </a:t>
            </a:r>
            <a:r>
              <a:rPr lang="en-US" sz="1300" b="1" dirty="0" err="1">
                <a:solidFill>
                  <a:srgbClr val="1F497D"/>
                </a:solidFill>
                <a:latin typeface="Arial" panose="020B0604020202020204" pitchFamily="34" charset="0"/>
                <a:cs typeface="Arial" panose="020B0604020202020204" pitchFamily="34" charset="0"/>
              </a:rPr>
              <a:t>valeure</a:t>
            </a:r>
            <a:r>
              <a:rPr lang="en-US" sz="1300" b="1" dirty="0">
                <a:solidFill>
                  <a:srgbClr val="1F497D"/>
                </a:solidFill>
                <a:latin typeface="Arial" panose="020B0604020202020204" pitchFamily="34" charset="0"/>
                <a:cs typeface="Arial" panose="020B0604020202020204" pitchFamily="34" charset="0"/>
              </a:rPr>
              <a:t> </a:t>
            </a:r>
            <a:r>
              <a:rPr lang="en-US" sz="1300" b="1" dirty="0" err="1">
                <a:solidFill>
                  <a:srgbClr val="1F497D"/>
                </a:solidFill>
                <a:latin typeface="Arial" panose="020B0604020202020204" pitchFamily="34" charset="0"/>
                <a:cs typeface="Arial" panose="020B0604020202020204" pitchFamily="34" charset="0"/>
              </a:rPr>
              <a:t>pronostique</a:t>
            </a:r>
            <a:r>
              <a:rPr lang="en-US" sz="1300" b="1" dirty="0">
                <a:solidFill>
                  <a:srgbClr val="1F497D"/>
                </a:solidFill>
                <a:latin typeface="Arial" panose="020B0604020202020204" pitchFamily="34" charset="0"/>
                <a:cs typeface="Arial" panose="020B0604020202020204" pitchFamily="34" charset="0"/>
              </a:rPr>
              <a:t> par rapport au </a:t>
            </a:r>
            <a:r>
              <a:rPr lang="en-US" sz="1300" b="1" dirty="0" err="1">
                <a:solidFill>
                  <a:srgbClr val="1F497D"/>
                </a:solidFill>
                <a:latin typeface="Arial" panose="020B0604020202020204" pitchFamily="34" charset="0"/>
                <a:cs typeface="Arial" panose="020B0604020202020204" pitchFamily="34" charset="0"/>
              </a:rPr>
              <a:t>devenir</a:t>
            </a:r>
            <a:r>
              <a:rPr lang="en-US" sz="1300" b="1" dirty="0">
                <a:solidFill>
                  <a:srgbClr val="1F497D"/>
                </a:solidFill>
                <a:latin typeface="Arial" panose="020B0604020202020204" pitchFamily="34" charset="0"/>
                <a:cs typeface="Arial" panose="020B0604020202020204" pitchFamily="34" charset="0"/>
              </a:rPr>
              <a:t> excellent / </a:t>
            </a:r>
            <a:r>
              <a:rPr lang="en-US" sz="1300" b="1" dirty="0" err="1">
                <a:solidFill>
                  <a:srgbClr val="1F497D"/>
                </a:solidFill>
                <a:latin typeface="Arial" panose="020B0604020202020204" pitchFamily="34" charset="0"/>
                <a:cs typeface="Arial" panose="020B0604020202020204" pitchFamily="34" charset="0"/>
              </a:rPr>
              <a:t>pauvre</a:t>
            </a:r>
            <a:endParaRPr lang="en-US" sz="1300" b="1" dirty="0">
              <a:solidFill>
                <a:srgbClr val="1F497D"/>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52451C3A-2299-884E-A6D9-95A925480DAF}"/>
              </a:ext>
            </a:extLst>
          </p:cNvPr>
          <p:cNvSpPr txBox="1"/>
          <p:nvPr/>
        </p:nvSpPr>
        <p:spPr>
          <a:xfrm>
            <a:off x="1060747" y="2393291"/>
            <a:ext cx="2712578" cy="230832"/>
          </a:xfrm>
          <a:prstGeom prst="rect">
            <a:avLst/>
          </a:prstGeom>
          <a:solidFill>
            <a:schemeClr val="bg1"/>
          </a:solidFill>
          <a:ln>
            <a:noFill/>
          </a:ln>
        </p:spPr>
        <p:txBody>
          <a:bodyPr wrap="square" rtlCol="0" anchor="ctr">
            <a:spAutoFit/>
          </a:bodyPr>
          <a:lstStyle/>
          <a:p>
            <a:pPr algn="ctr"/>
            <a:r>
              <a:rPr lang="fr-FR" sz="900" b="1" dirty="0">
                <a:solidFill>
                  <a:srgbClr val="1F497D"/>
                </a:solidFill>
                <a:latin typeface="Arial" panose="020B0604020202020204" pitchFamily="34" charset="0"/>
                <a:cs typeface="Arial" panose="020B0604020202020204" pitchFamily="34" charset="0"/>
              </a:rPr>
              <a:t>Patientes traitées par HT dans les deux bras</a:t>
            </a:r>
          </a:p>
        </p:txBody>
      </p:sp>
      <p:sp>
        <p:nvSpPr>
          <p:cNvPr id="7" name="Titre 6"/>
          <p:cNvSpPr>
            <a:spLocks noGrp="1"/>
          </p:cNvSpPr>
          <p:nvPr>
            <p:ph type="title"/>
          </p:nvPr>
        </p:nvSpPr>
        <p:spPr>
          <a:xfrm>
            <a:off x="168064" y="748765"/>
            <a:ext cx="8749693" cy="400110"/>
          </a:xfrm>
        </p:spPr>
        <p:txBody>
          <a:bodyPr/>
          <a:lstStyle/>
          <a:p>
            <a:r>
              <a:rPr lang="fr-FR" dirty="0"/>
              <a:t>Analyse en sous-groupe prévue: (1) groupes concordants</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5333265" y="2393290"/>
            <a:ext cx="2660359" cy="230832"/>
          </a:xfrm>
          <a:prstGeom prst="rect">
            <a:avLst/>
          </a:prstGeom>
          <a:solidFill>
            <a:schemeClr val="bg1"/>
          </a:solidFill>
          <a:ln>
            <a:noFill/>
          </a:ln>
        </p:spPr>
        <p:txBody>
          <a:bodyPr wrap="square" rtlCol="0" anchor="ctr">
            <a:spAutoFit/>
          </a:bodyPr>
          <a:lstStyle/>
          <a:p>
            <a:pPr algn="ctr"/>
            <a:r>
              <a:rPr lang="fr-FR" sz="900" b="1" dirty="0">
                <a:solidFill>
                  <a:srgbClr val="1F497D"/>
                </a:solidFill>
                <a:latin typeface="Arial" panose="020B0604020202020204" pitchFamily="34" charset="0"/>
                <a:cs typeface="Arial" panose="020B0604020202020204" pitchFamily="34" charset="0"/>
              </a:rPr>
              <a:t>Patientes traitées par CT dans les deux bras</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53</a:t>
            </a:fld>
            <a:endParaRPr lang="fr-FR"/>
          </a:p>
        </p:txBody>
      </p:sp>
      <p:cxnSp>
        <p:nvCxnSpPr>
          <p:cNvPr id="44" name="Connecteur droit 43"/>
          <p:cNvCxnSpPr/>
          <p:nvPr/>
        </p:nvCxnSpPr>
        <p:spPr>
          <a:xfrm>
            <a:off x="409273" y="4480717"/>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sp>
        <p:nvSpPr>
          <p:cNvPr id="158" name="object 9">
            <a:extLst>
              <a:ext uri="{FF2B5EF4-FFF2-40B4-BE49-F238E27FC236}">
                <a16:creationId xmlns:a16="http://schemas.microsoft.com/office/drawing/2014/main" id="{8BE92B75-2BCE-A249-9AC5-D15E45BFCDEF}"/>
              </a:ext>
            </a:extLst>
          </p:cNvPr>
          <p:cNvSpPr/>
          <p:nvPr/>
        </p:nvSpPr>
        <p:spPr>
          <a:xfrm>
            <a:off x="825527" y="2752348"/>
            <a:ext cx="1548290" cy="662816"/>
          </a:xfrm>
          <a:custGeom>
            <a:avLst/>
            <a:gdLst/>
            <a:ahLst/>
            <a:cxnLst/>
            <a:rect l="l" t="t" r="r" b="b"/>
            <a:pathLst>
              <a:path w="2097405" h="897889">
                <a:moveTo>
                  <a:pt x="0" y="0"/>
                </a:moveTo>
                <a:lnTo>
                  <a:pt x="14973" y="0"/>
                </a:lnTo>
                <a:lnTo>
                  <a:pt x="14973" y="5968"/>
                </a:lnTo>
                <a:lnTo>
                  <a:pt x="84874" y="5968"/>
                </a:lnTo>
                <a:lnTo>
                  <a:pt x="84874" y="11937"/>
                </a:lnTo>
                <a:lnTo>
                  <a:pt x="89877" y="11937"/>
                </a:lnTo>
                <a:lnTo>
                  <a:pt x="89877" y="18034"/>
                </a:lnTo>
                <a:lnTo>
                  <a:pt x="104851" y="18034"/>
                </a:lnTo>
                <a:lnTo>
                  <a:pt x="104851" y="42163"/>
                </a:lnTo>
                <a:lnTo>
                  <a:pt x="114833" y="42163"/>
                </a:lnTo>
                <a:lnTo>
                  <a:pt x="114833" y="48260"/>
                </a:lnTo>
                <a:lnTo>
                  <a:pt x="124828" y="48260"/>
                </a:lnTo>
                <a:lnTo>
                  <a:pt x="124828" y="66548"/>
                </a:lnTo>
                <a:lnTo>
                  <a:pt x="139801" y="66548"/>
                </a:lnTo>
                <a:lnTo>
                  <a:pt x="139801" y="72643"/>
                </a:lnTo>
                <a:lnTo>
                  <a:pt x="164769" y="72643"/>
                </a:lnTo>
                <a:lnTo>
                  <a:pt x="164769" y="78739"/>
                </a:lnTo>
                <a:lnTo>
                  <a:pt x="169760" y="78739"/>
                </a:lnTo>
                <a:lnTo>
                  <a:pt x="169760" y="84836"/>
                </a:lnTo>
                <a:lnTo>
                  <a:pt x="179743" y="84836"/>
                </a:lnTo>
                <a:lnTo>
                  <a:pt x="179743" y="90932"/>
                </a:lnTo>
                <a:lnTo>
                  <a:pt x="204711" y="90932"/>
                </a:lnTo>
                <a:lnTo>
                  <a:pt x="204711" y="109220"/>
                </a:lnTo>
                <a:lnTo>
                  <a:pt x="209702" y="109220"/>
                </a:lnTo>
                <a:lnTo>
                  <a:pt x="209702" y="115315"/>
                </a:lnTo>
                <a:lnTo>
                  <a:pt x="214693" y="115315"/>
                </a:lnTo>
                <a:lnTo>
                  <a:pt x="214693" y="127508"/>
                </a:lnTo>
                <a:lnTo>
                  <a:pt x="224675" y="127508"/>
                </a:lnTo>
                <a:lnTo>
                  <a:pt x="224675" y="139700"/>
                </a:lnTo>
                <a:lnTo>
                  <a:pt x="234670" y="139700"/>
                </a:lnTo>
                <a:lnTo>
                  <a:pt x="234670" y="151891"/>
                </a:lnTo>
                <a:lnTo>
                  <a:pt x="249643" y="151891"/>
                </a:lnTo>
                <a:lnTo>
                  <a:pt x="249643" y="164211"/>
                </a:lnTo>
                <a:lnTo>
                  <a:pt x="254634" y="164211"/>
                </a:lnTo>
                <a:lnTo>
                  <a:pt x="254634" y="170307"/>
                </a:lnTo>
                <a:lnTo>
                  <a:pt x="259626" y="170307"/>
                </a:lnTo>
                <a:lnTo>
                  <a:pt x="259626" y="182499"/>
                </a:lnTo>
                <a:lnTo>
                  <a:pt x="304571" y="182499"/>
                </a:lnTo>
                <a:lnTo>
                  <a:pt x="304571" y="188595"/>
                </a:lnTo>
                <a:lnTo>
                  <a:pt x="309562" y="188595"/>
                </a:lnTo>
                <a:lnTo>
                  <a:pt x="309562" y="194690"/>
                </a:lnTo>
                <a:lnTo>
                  <a:pt x="324535" y="194690"/>
                </a:lnTo>
                <a:lnTo>
                  <a:pt x="324535" y="200787"/>
                </a:lnTo>
                <a:lnTo>
                  <a:pt x="334530" y="200787"/>
                </a:lnTo>
                <a:lnTo>
                  <a:pt x="334530" y="206883"/>
                </a:lnTo>
                <a:lnTo>
                  <a:pt x="344512" y="206883"/>
                </a:lnTo>
                <a:lnTo>
                  <a:pt x="344512" y="212978"/>
                </a:lnTo>
                <a:lnTo>
                  <a:pt x="349503" y="212978"/>
                </a:lnTo>
                <a:lnTo>
                  <a:pt x="349503" y="219075"/>
                </a:lnTo>
                <a:lnTo>
                  <a:pt x="354495" y="219075"/>
                </a:lnTo>
                <a:lnTo>
                  <a:pt x="354495" y="237489"/>
                </a:lnTo>
                <a:lnTo>
                  <a:pt x="359486" y="237489"/>
                </a:lnTo>
                <a:lnTo>
                  <a:pt x="359486" y="243712"/>
                </a:lnTo>
                <a:lnTo>
                  <a:pt x="389445" y="243712"/>
                </a:lnTo>
                <a:lnTo>
                  <a:pt x="389445" y="256032"/>
                </a:lnTo>
                <a:lnTo>
                  <a:pt x="394436" y="256032"/>
                </a:lnTo>
                <a:lnTo>
                  <a:pt x="394436" y="262127"/>
                </a:lnTo>
                <a:lnTo>
                  <a:pt x="399427" y="262127"/>
                </a:lnTo>
                <a:lnTo>
                  <a:pt x="399427" y="268224"/>
                </a:lnTo>
                <a:lnTo>
                  <a:pt x="404431" y="268224"/>
                </a:lnTo>
                <a:lnTo>
                  <a:pt x="404431" y="274447"/>
                </a:lnTo>
                <a:lnTo>
                  <a:pt x="409422" y="274447"/>
                </a:lnTo>
                <a:lnTo>
                  <a:pt x="409422" y="280542"/>
                </a:lnTo>
                <a:lnTo>
                  <a:pt x="419404" y="280542"/>
                </a:lnTo>
                <a:lnTo>
                  <a:pt x="419404" y="286638"/>
                </a:lnTo>
                <a:lnTo>
                  <a:pt x="439419" y="286638"/>
                </a:lnTo>
                <a:lnTo>
                  <a:pt x="439419" y="292862"/>
                </a:lnTo>
                <a:lnTo>
                  <a:pt x="444372" y="292862"/>
                </a:lnTo>
                <a:lnTo>
                  <a:pt x="444372" y="298958"/>
                </a:lnTo>
                <a:lnTo>
                  <a:pt x="479297" y="298958"/>
                </a:lnTo>
                <a:lnTo>
                  <a:pt x="479297" y="305180"/>
                </a:lnTo>
                <a:lnTo>
                  <a:pt x="494283" y="305180"/>
                </a:lnTo>
                <a:lnTo>
                  <a:pt x="494283" y="317373"/>
                </a:lnTo>
                <a:lnTo>
                  <a:pt x="499236" y="317373"/>
                </a:lnTo>
                <a:lnTo>
                  <a:pt x="499236" y="329691"/>
                </a:lnTo>
                <a:lnTo>
                  <a:pt x="514222" y="329691"/>
                </a:lnTo>
                <a:lnTo>
                  <a:pt x="514222" y="342011"/>
                </a:lnTo>
                <a:lnTo>
                  <a:pt x="529208" y="342011"/>
                </a:lnTo>
                <a:lnTo>
                  <a:pt x="529208" y="348107"/>
                </a:lnTo>
                <a:lnTo>
                  <a:pt x="539241" y="348107"/>
                </a:lnTo>
                <a:lnTo>
                  <a:pt x="539241" y="360425"/>
                </a:lnTo>
                <a:lnTo>
                  <a:pt x="549275" y="360425"/>
                </a:lnTo>
                <a:lnTo>
                  <a:pt x="549275" y="366522"/>
                </a:lnTo>
                <a:lnTo>
                  <a:pt x="559180" y="366522"/>
                </a:lnTo>
                <a:lnTo>
                  <a:pt x="559180" y="378840"/>
                </a:lnTo>
                <a:lnTo>
                  <a:pt x="564260" y="378840"/>
                </a:lnTo>
                <a:lnTo>
                  <a:pt x="564260" y="384937"/>
                </a:lnTo>
                <a:lnTo>
                  <a:pt x="569213" y="384937"/>
                </a:lnTo>
                <a:lnTo>
                  <a:pt x="569213" y="391160"/>
                </a:lnTo>
                <a:lnTo>
                  <a:pt x="574166" y="391160"/>
                </a:lnTo>
                <a:lnTo>
                  <a:pt x="574166" y="403351"/>
                </a:lnTo>
                <a:lnTo>
                  <a:pt x="584200" y="403351"/>
                </a:lnTo>
                <a:lnTo>
                  <a:pt x="584200" y="415671"/>
                </a:lnTo>
                <a:lnTo>
                  <a:pt x="604138" y="415671"/>
                </a:lnTo>
                <a:lnTo>
                  <a:pt x="604138" y="421893"/>
                </a:lnTo>
                <a:lnTo>
                  <a:pt x="609091" y="421893"/>
                </a:lnTo>
                <a:lnTo>
                  <a:pt x="609091" y="434086"/>
                </a:lnTo>
                <a:lnTo>
                  <a:pt x="664082" y="434086"/>
                </a:lnTo>
                <a:lnTo>
                  <a:pt x="664082" y="440309"/>
                </a:lnTo>
                <a:lnTo>
                  <a:pt x="688975" y="440309"/>
                </a:lnTo>
                <a:lnTo>
                  <a:pt x="688975" y="446404"/>
                </a:lnTo>
                <a:lnTo>
                  <a:pt x="694054" y="446404"/>
                </a:lnTo>
                <a:lnTo>
                  <a:pt x="694054" y="452500"/>
                </a:lnTo>
                <a:lnTo>
                  <a:pt x="748919" y="452500"/>
                </a:lnTo>
                <a:lnTo>
                  <a:pt x="748919" y="458724"/>
                </a:lnTo>
                <a:lnTo>
                  <a:pt x="763904" y="458724"/>
                </a:lnTo>
                <a:lnTo>
                  <a:pt x="763904" y="464820"/>
                </a:lnTo>
                <a:lnTo>
                  <a:pt x="788924" y="464820"/>
                </a:lnTo>
                <a:lnTo>
                  <a:pt x="788924" y="477138"/>
                </a:lnTo>
                <a:lnTo>
                  <a:pt x="823849" y="477138"/>
                </a:lnTo>
                <a:lnTo>
                  <a:pt x="823849" y="483362"/>
                </a:lnTo>
                <a:lnTo>
                  <a:pt x="833755" y="483362"/>
                </a:lnTo>
                <a:lnTo>
                  <a:pt x="833755" y="489712"/>
                </a:lnTo>
                <a:lnTo>
                  <a:pt x="838834" y="489712"/>
                </a:lnTo>
                <a:lnTo>
                  <a:pt x="838834" y="496062"/>
                </a:lnTo>
                <a:lnTo>
                  <a:pt x="843788" y="496062"/>
                </a:lnTo>
                <a:lnTo>
                  <a:pt x="843788" y="502412"/>
                </a:lnTo>
                <a:lnTo>
                  <a:pt x="853820" y="502412"/>
                </a:lnTo>
                <a:lnTo>
                  <a:pt x="853820" y="508762"/>
                </a:lnTo>
                <a:lnTo>
                  <a:pt x="863726" y="508762"/>
                </a:lnTo>
                <a:lnTo>
                  <a:pt x="863726" y="515238"/>
                </a:lnTo>
                <a:lnTo>
                  <a:pt x="898778" y="515238"/>
                </a:lnTo>
                <a:lnTo>
                  <a:pt x="898778" y="521715"/>
                </a:lnTo>
                <a:lnTo>
                  <a:pt x="938657" y="521715"/>
                </a:lnTo>
                <a:lnTo>
                  <a:pt x="938657" y="528319"/>
                </a:lnTo>
                <a:lnTo>
                  <a:pt x="973582" y="528319"/>
                </a:lnTo>
                <a:lnTo>
                  <a:pt x="973582" y="534796"/>
                </a:lnTo>
                <a:lnTo>
                  <a:pt x="978662" y="534796"/>
                </a:lnTo>
                <a:lnTo>
                  <a:pt x="978662" y="548005"/>
                </a:lnTo>
                <a:lnTo>
                  <a:pt x="998601" y="548005"/>
                </a:lnTo>
                <a:lnTo>
                  <a:pt x="998601" y="554608"/>
                </a:lnTo>
                <a:lnTo>
                  <a:pt x="1003553" y="554608"/>
                </a:lnTo>
                <a:lnTo>
                  <a:pt x="1003553" y="567689"/>
                </a:lnTo>
                <a:lnTo>
                  <a:pt x="1023493" y="567689"/>
                </a:lnTo>
                <a:lnTo>
                  <a:pt x="1023493" y="580898"/>
                </a:lnTo>
                <a:lnTo>
                  <a:pt x="1113408" y="580898"/>
                </a:lnTo>
                <a:lnTo>
                  <a:pt x="1113408" y="587756"/>
                </a:lnTo>
                <a:lnTo>
                  <a:pt x="1148333" y="587756"/>
                </a:lnTo>
                <a:lnTo>
                  <a:pt x="1148333" y="594740"/>
                </a:lnTo>
                <a:lnTo>
                  <a:pt x="1158366" y="594740"/>
                </a:lnTo>
                <a:lnTo>
                  <a:pt x="1158366" y="601726"/>
                </a:lnTo>
                <a:lnTo>
                  <a:pt x="1163320" y="601726"/>
                </a:lnTo>
                <a:lnTo>
                  <a:pt x="1163320" y="608711"/>
                </a:lnTo>
                <a:lnTo>
                  <a:pt x="1168400" y="608711"/>
                </a:lnTo>
                <a:lnTo>
                  <a:pt x="1168400" y="615823"/>
                </a:lnTo>
                <a:lnTo>
                  <a:pt x="1183258" y="615823"/>
                </a:lnTo>
                <a:lnTo>
                  <a:pt x="1183258" y="623062"/>
                </a:lnTo>
                <a:lnTo>
                  <a:pt x="1203325" y="623062"/>
                </a:lnTo>
                <a:lnTo>
                  <a:pt x="1203325" y="630174"/>
                </a:lnTo>
                <a:lnTo>
                  <a:pt x="1213231" y="630174"/>
                </a:lnTo>
                <a:lnTo>
                  <a:pt x="1213231" y="637413"/>
                </a:lnTo>
                <a:lnTo>
                  <a:pt x="1233296" y="637413"/>
                </a:lnTo>
                <a:lnTo>
                  <a:pt x="1233296" y="644779"/>
                </a:lnTo>
                <a:lnTo>
                  <a:pt x="1258189" y="644779"/>
                </a:lnTo>
                <a:lnTo>
                  <a:pt x="1258189" y="652144"/>
                </a:lnTo>
                <a:lnTo>
                  <a:pt x="1273175" y="652144"/>
                </a:lnTo>
                <a:lnTo>
                  <a:pt x="1273175" y="659638"/>
                </a:lnTo>
                <a:lnTo>
                  <a:pt x="1293114" y="659638"/>
                </a:lnTo>
                <a:lnTo>
                  <a:pt x="1293114" y="667131"/>
                </a:lnTo>
                <a:lnTo>
                  <a:pt x="1303146" y="667131"/>
                </a:lnTo>
                <a:lnTo>
                  <a:pt x="1303146" y="674496"/>
                </a:lnTo>
                <a:lnTo>
                  <a:pt x="1358011" y="674496"/>
                </a:lnTo>
                <a:lnTo>
                  <a:pt x="1358011" y="681989"/>
                </a:lnTo>
                <a:lnTo>
                  <a:pt x="1393063" y="681989"/>
                </a:lnTo>
                <a:lnTo>
                  <a:pt x="1393063" y="689482"/>
                </a:lnTo>
                <a:lnTo>
                  <a:pt x="1492884" y="689482"/>
                </a:lnTo>
                <a:lnTo>
                  <a:pt x="1492884" y="697357"/>
                </a:lnTo>
                <a:lnTo>
                  <a:pt x="1502918" y="697357"/>
                </a:lnTo>
                <a:lnTo>
                  <a:pt x="1502918" y="705738"/>
                </a:lnTo>
                <a:lnTo>
                  <a:pt x="1507870" y="705738"/>
                </a:lnTo>
                <a:lnTo>
                  <a:pt x="1507870" y="713994"/>
                </a:lnTo>
                <a:lnTo>
                  <a:pt x="1537843" y="713994"/>
                </a:lnTo>
                <a:lnTo>
                  <a:pt x="1537843" y="723138"/>
                </a:lnTo>
                <a:lnTo>
                  <a:pt x="1547749" y="723138"/>
                </a:lnTo>
                <a:lnTo>
                  <a:pt x="1547749" y="732408"/>
                </a:lnTo>
                <a:lnTo>
                  <a:pt x="1557782" y="732408"/>
                </a:lnTo>
                <a:lnTo>
                  <a:pt x="1557782" y="741807"/>
                </a:lnTo>
                <a:lnTo>
                  <a:pt x="1602739" y="741807"/>
                </a:lnTo>
                <a:lnTo>
                  <a:pt x="1602739" y="752982"/>
                </a:lnTo>
                <a:lnTo>
                  <a:pt x="1617726" y="752982"/>
                </a:lnTo>
                <a:lnTo>
                  <a:pt x="1617726" y="765556"/>
                </a:lnTo>
                <a:lnTo>
                  <a:pt x="1732533" y="765556"/>
                </a:lnTo>
                <a:lnTo>
                  <a:pt x="1732533" y="782574"/>
                </a:lnTo>
                <a:lnTo>
                  <a:pt x="1812416" y="782574"/>
                </a:lnTo>
                <a:lnTo>
                  <a:pt x="1812416" y="824483"/>
                </a:lnTo>
                <a:lnTo>
                  <a:pt x="1832356" y="824483"/>
                </a:lnTo>
                <a:lnTo>
                  <a:pt x="1832356" y="845312"/>
                </a:lnTo>
                <a:lnTo>
                  <a:pt x="1847341" y="845312"/>
                </a:lnTo>
                <a:lnTo>
                  <a:pt x="1847341" y="866267"/>
                </a:lnTo>
                <a:lnTo>
                  <a:pt x="2042159" y="866267"/>
                </a:lnTo>
                <a:lnTo>
                  <a:pt x="2042159" y="897636"/>
                </a:lnTo>
                <a:lnTo>
                  <a:pt x="2097024" y="897636"/>
                </a:lnTo>
              </a:path>
            </a:pathLst>
          </a:custGeom>
          <a:ln w="38100">
            <a:solidFill>
              <a:srgbClr val="00AF50"/>
            </a:solidFill>
          </a:ln>
        </p:spPr>
        <p:txBody>
          <a:bodyPr wrap="square" lIns="0" tIns="0" rIns="0" bIns="0" rtlCol="0"/>
          <a:lstStyle/>
          <a:p>
            <a:endParaRPr sz="1200">
              <a:solidFill>
                <a:prstClr val="black"/>
              </a:solidFill>
            </a:endParaRPr>
          </a:p>
        </p:txBody>
      </p:sp>
      <p:sp>
        <p:nvSpPr>
          <p:cNvPr id="159" name="object 10">
            <a:extLst>
              <a:ext uri="{FF2B5EF4-FFF2-40B4-BE49-F238E27FC236}">
                <a16:creationId xmlns:a16="http://schemas.microsoft.com/office/drawing/2014/main" id="{2C74560F-8D01-2A4B-B941-0D3EA1189724}"/>
              </a:ext>
            </a:extLst>
          </p:cNvPr>
          <p:cNvSpPr/>
          <p:nvPr/>
        </p:nvSpPr>
        <p:spPr>
          <a:xfrm>
            <a:off x="825527" y="2752348"/>
            <a:ext cx="1548290" cy="649223"/>
          </a:xfrm>
          <a:custGeom>
            <a:avLst/>
            <a:gdLst/>
            <a:ahLst/>
            <a:cxnLst/>
            <a:rect l="l" t="t" r="r" b="b"/>
            <a:pathLst>
              <a:path w="2097405" h="879475">
                <a:moveTo>
                  <a:pt x="0" y="0"/>
                </a:moveTo>
                <a:lnTo>
                  <a:pt x="104851" y="0"/>
                </a:lnTo>
                <a:lnTo>
                  <a:pt x="104851" y="5714"/>
                </a:lnTo>
                <a:lnTo>
                  <a:pt x="109842" y="5714"/>
                </a:lnTo>
                <a:lnTo>
                  <a:pt x="109842" y="17145"/>
                </a:lnTo>
                <a:lnTo>
                  <a:pt x="114833" y="17145"/>
                </a:lnTo>
                <a:lnTo>
                  <a:pt x="114833" y="34162"/>
                </a:lnTo>
                <a:lnTo>
                  <a:pt x="124828" y="34162"/>
                </a:lnTo>
                <a:lnTo>
                  <a:pt x="124828" y="39877"/>
                </a:lnTo>
                <a:lnTo>
                  <a:pt x="139801" y="39877"/>
                </a:lnTo>
                <a:lnTo>
                  <a:pt x="139801" y="51308"/>
                </a:lnTo>
                <a:lnTo>
                  <a:pt x="149783" y="51308"/>
                </a:lnTo>
                <a:lnTo>
                  <a:pt x="149783" y="57023"/>
                </a:lnTo>
                <a:lnTo>
                  <a:pt x="164769" y="57023"/>
                </a:lnTo>
                <a:lnTo>
                  <a:pt x="164769" y="74040"/>
                </a:lnTo>
                <a:lnTo>
                  <a:pt x="169760" y="74040"/>
                </a:lnTo>
                <a:lnTo>
                  <a:pt x="169760" y="79755"/>
                </a:lnTo>
                <a:lnTo>
                  <a:pt x="194729" y="79755"/>
                </a:lnTo>
                <a:lnTo>
                  <a:pt x="194729" y="85471"/>
                </a:lnTo>
                <a:lnTo>
                  <a:pt x="204711" y="85471"/>
                </a:lnTo>
                <a:lnTo>
                  <a:pt x="204711" y="91186"/>
                </a:lnTo>
                <a:lnTo>
                  <a:pt x="209702" y="91186"/>
                </a:lnTo>
                <a:lnTo>
                  <a:pt x="209702" y="96900"/>
                </a:lnTo>
                <a:lnTo>
                  <a:pt x="219684" y="96900"/>
                </a:lnTo>
                <a:lnTo>
                  <a:pt x="219684" y="102488"/>
                </a:lnTo>
                <a:lnTo>
                  <a:pt x="224675" y="102488"/>
                </a:lnTo>
                <a:lnTo>
                  <a:pt x="224675" y="108203"/>
                </a:lnTo>
                <a:lnTo>
                  <a:pt x="229679" y="108203"/>
                </a:lnTo>
                <a:lnTo>
                  <a:pt x="229679" y="113918"/>
                </a:lnTo>
                <a:lnTo>
                  <a:pt x="239661" y="113918"/>
                </a:lnTo>
                <a:lnTo>
                  <a:pt x="239661" y="125349"/>
                </a:lnTo>
                <a:lnTo>
                  <a:pt x="249643" y="125349"/>
                </a:lnTo>
                <a:lnTo>
                  <a:pt x="249643" y="136778"/>
                </a:lnTo>
                <a:lnTo>
                  <a:pt x="289585" y="136778"/>
                </a:lnTo>
                <a:lnTo>
                  <a:pt x="289585" y="142366"/>
                </a:lnTo>
                <a:lnTo>
                  <a:pt x="304571" y="142366"/>
                </a:lnTo>
                <a:lnTo>
                  <a:pt x="304571" y="148082"/>
                </a:lnTo>
                <a:lnTo>
                  <a:pt x="309562" y="148082"/>
                </a:lnTo>
                <a:lnTo>
                  <a:pt x="309562" y="159512"/>
                </a:lnTo>
                <a:lnTo>
                  <a:pt x="314553" y="159512"/>
                </a:lnTo>
                <a:lnTo>
                  <a:pt x="314553" y="165226"/>
                </a:lnTo>
                <a:lnTo>
                  <a:pt x="329526" y="165226"/>
                </a:lnTo>
                <a:lnTo>
                  <a:pt x="329526" y="176657"/>
                </a:lnTo>
                <a:lnTo>
                  <a:pt x="339521" y="176657"/>
                </a:lnTo>
                <a:lnTo>
                  <a:pt x="339521" y="193675"/>
                </a:lnTo>
                <a:lnTo>
                  <a:pt x="344512" y="193675"/>
                </a:lnTo>
                <a:lnTo>
                  <a:pt x="344512" y="199389"/>
                </a:lnTo>
                <a:lnTo>
                  <a:pt x="349503" y="199389"/>
                </a:lnTo>
                <a:lnTo>
                  <a:pt x="349503" y="205104"/>
                </a:lnTo>
                <a:lnTo>
                  <a:pt x="379463" y="205104"/>
                </a:lnTo>
                <a:lnTo>
                  <a:pt x="379463" y="216535"/>
                </a:lnTo>
                <a:lnTo>
                  <a:pt x="389445" y="216535"/>
                </a:lnTo>
                <a:lnTo>
                  <a:pt x="389445" y="222250"/>
                </a:lnTo>
                <a:lnTo>
                  <a:pt x="404431" y="222250"/>
                </a:lnTo>
                <a:lnTo>
                  <a:pt x="404431" y="227964"/>
                </a:lnTo>
                <a:lnTo>
                  <a:pt x="409422" y="227964"/>
                </a:lnTo>
                <a:lnTo>
                  <a:pt x="409422" y="239395"/>
                </a:lnTo>
                <a:lnTo>
                  <a:pt x="419404" y="239395"/>
                </a:lnTo>
                <a:lnTo>
                  <a:pt x="419404" y="245110"/>
                </a:lnTo>
                <a:lnTo>
                  <a:pt x="424395" y="245110"/>
                </a:lnTo>
                <a:lnTo>
                  <a:pt x="424395" y="250825"/>
                </a:lnTo>
                <a:lnTo>
                  <a:pt x="434339" y="250825"/>
                </a:lnTo>
                <a:lnTo>
                  <a:pt x="434339" y="256666"/>
                </a:lnTo>
                <a:lnTo>
                  <a:pt x="449325" y="256666"/>
                </a:lnTo>
                <a:lnTo>
                  <a:pt x="449325" y="262382"/>
                </a:lnTo>
                <a:lnTo>
                  <a:pt x="454405" y="262382"/>
                </a:lnTo>
                <a:lnTo>
                  <a:pt x="454405" y="279526"/>
                </a:lnTo>
                <a:lnTo>
                  <a:pt x="464311" y="279526"/>
                </a:lnTo>
                <a:lnTo>
                  <a:pt x="464311" y="285241"/>
                </a:lnTo>
                <a:lnTo>
                  <a:pt x="494283" y="285241"/>
                </a:lnTo>
                <a:lnTo>
                  <a:pt x="494283" y="296799"/>
                </a:lnTo>
                <a:lnTo>
                  <a:pt x="504316" y="296799"/>
                </a:lnTo>
                <a:lnTo>
                  <a:pt x="504316" y="302513"/>
                </a:lnTo>
                <a:lnTo>
                  <a:pt x="509269" y="302513"/>
                </a:lnTo>
                <a:lnTo>
                  <a:pt x="509269" y="308228"/>
                </a:lnTo>
                <a:lnTo>
                  <a:pt x="514222" y="308228"/>
                </a:lnTo>
                <a:lnTo>
                  <a:pt x="514222" y="314071"/>
                </a:lnTo>
                <a:lnTo>
                  <a:pt x="529208" y="314071"/>
                </a:lnTo>
                <a:lnTo>
                  <a:pt x="529208" y="319786"/>
                </a:lnTo>
                <a:lnTo>
                  <a:pt x="539241" y="319786"/>
                </a:lnTo>
                <a:lnTo>
                  <a:pt x="539241" y="325627"/>
                </a:lnTo>
                <a:lnTo>
                  <a:pt x="574166" y="325627"/>
                </a:lnTo>
                <a:lnTo>
                  <a:pt x="574166" y="331342"/>
                </a:lnTo>
                <a:lnTo>
                  <a:pt x="579119" y="331342"/>
                </a:lnTo>
                <a:lnTo>
                  <a:pt x="579119" y="337185"/>
                </a:lnTo>
                <a:lnTo>
                  <a:pt x="589152" y="337185"/>
                </a:lnTo>
                <a:lnTo>
                  <a:pt x="589152" y="348741"/>
                </a:lnTo>
                <a:lnTo>
                  <a:pt x="599185" y="348741"/>
                </a:lnTo>
                <a:lnTo>
                  <a:pt x="599185" y="354584"/>
                </a:lnTo>
                <a:lnTo>
                  <a:pt x="604138" y="354584"/>
                </a:lnTo>
                <a:lnTo>
                  <a:pt x="604138" y="360299"/>
                </a:lnTo>
                <a:lnTo>
                  <a:pt x="609091" y="360299"/>
                </a:lnTo>
                <a:lnTo>
                  <a:pt x="609091" y="366140"/>
                </a:lnTo>
                <a:lnTo>
                  <a:pt x="614172" y="366140"/>
                </a:lnTo>
                <a:lnTo>
                  <a:pt x="614172" y="383413"/>
                </a:lnTo>
                <a:lnTo>
                  <a:pt x="624077" y="383413"/>
                </a:lnTo>
                <a:lnTo>
                  <a:pt x="624077" y="389254"/>
                </a:lnTo>
                <a:lnTo>
                  <a:pt x="629157" y="389254"/>
                </a:lnTo>
                <a:lnTo>
                  <a:pt x="629157" y="394970"/>
                </a:lnTo>
                <a:lnTo>
                  <a:pt x="639063" y="394970"/>
                </a:lnTo>
                <a:lnTo>
                  <a:pt x="639063" y="412368"/>
                </a:lnTo>
                <a:lnTo>
                  <a:pt x="654050" y="412368"/>
                </a:lnTo>
                <a:lnTo>
                  <a:pt x="654050" y="418084"/>
                </a:lnTo>
                <a:lnTo>
                  <a:pt x="679069" y="418084"/>
                </a:lnTo>
                <a:lnTo>
                  <a:pt x="679069" y="423925"/>
                </a:lnTo>
                <a:lnTo>
                  <a:pt x="688975" y="423925"/>
                </a:lnTo>
                <a:lnTo>
                  <a:pt x="688975" y="435483"/>
                </a:lnTo>
                <a:lnTo>
                  <a:pt x="718947" y="435483"/>
                </a:lnTo>
                <a:lnTo>
                  <a:pt x="718947" y="441198"/>
                </a:lnTo>
                <a:lnTo>
                  <a:pt x="748919" y="441198"/>
                </a:lnTo>
                <a:lnTo>
                  <a:pt x="748919" y="447039"/>
                </a:lnTo>
                <a:lnTo>
                  <a:pt x="768857" y="447039"/>
                </a:lnTo>
                <a:lnTo>
                  <a:pt x="768857" y="452754"/>
                </a:lnTo>
                <a:lnTo>
                  <a:pt x="773938" y="452754"/>
                </a:lnTo>
                <a:lnTo>
                  <a:pt x="773938" y="458597"/>
                </a:lnTo>
                <a:lnTo>
                  <a:pt x="788924" y="458597"/>
                </a:lnTo>
                <a:lnTo>
                  <a:pt x="788924" y="464312"/>
                </a:lnTo>
                <a:lnTo>
                  <a:pt x="793876" y="464312"/>
                </a:lnTo>
                <a:lnTo>
                  <a:pt x="793876" y="470153"/>
                </a:lnTo>
                <a:lnTo>
                  <a:pt x="803909" y="470153"/>
                </a:lnTo>
                <a:lnTo>
                  <a:pt x="803909" y="475868"/>
                </a:lnTo>
                <a:lnTo>
                  <a:pt x="813815" y="475868"/>
                </a:lnTo>
                <a:lnTo>
                  <a:pt x="813815" y="481711"/>
                </a:lnTo>
                <a:lnTo>
                  <a:pt x="818895" y="481711"/>
                </a:lnTo>
                <a:lnTo>
                  <a:pt x="818895" y="487425"/>
                </a:lnTo>
                <a:lnTo>
                  <a:pt x="823849" y="487425"/>
                </a:lnTo>
                <a:lnTo>
                  <a:pt x="823849" y="493267"/>
                </a:lnTo>
                <a:lnTo>
                  <a:pt x="838834" y="493267"/>
                </a:lnTo>
                <a:lnTo>
                  <a:pt x="838834" y="498983"/>
                </a:lnTo>
                <a:lnTo>
                  <a:pt x="853820" y="498983"/>
                </a:lnTo>
                <a:lnTo>
                  <a:pt x="853820" y="504825"/>
                </a:lnTo>
                <a:lnTo>
                  <a:pt x="863726" y="504825"/>
                </a:lnTo>
                <a:lnTo>
                  <a:pt x="863726" y="510666"/>
                </a:lnTo>
                <a:lnTo>
                  <a:pt x="868807" y="510666"/>
                </a:lnTo>
                <a:lnTo>
                  <a:pt x="868807" y="528193"/>
                </a:lnTo>
                <a:lnTo>
                  <a:pt x="888745" y="528193"/>
                </a:lnTo>
                <a:lnTo>
                  <a:pt x="888745" y="534162"/>
                </a:lnTo>
                <a:lnTo>
                  <a:pt x="903732" y="534162"/>
                </a:lnTo>
                <a:lnTo>
                  <a:pt x="903732" y="540004"/>
                </a:lnTo>
                <a:lnTo>
                  <a:pt x="908684" y="540004"/>
                </a:lnTo>
                <a:lnTo>
                  <a:pt x="908684" y="545973"/>
                </a:lnTo>
                <a:lnTo>
                  <a:pt x="928624" y="545973"/>
                </a:lnTo>
                <a:lnTo>
                  <a:pt x="928624" y="551942"/>
                </a:lnTo>
                <a:lnTo>
                  <a:pt x="983614" y="551942"/>
                </a:lnTo>
                <a:lnTo>
                  <a:pt x="983614" y="564007"/>
                </a:lnTo>
                <a:lnTo>
                  <a:pt x="988568" y="564007"/>
                </a:lnTo>
                <a:lnTo>
                  <a:pt x="988568" y="569976"/>
                </a:lnTo>
                <a:lnTo>
                  <a:pt x="998601" y="569976"/>
                </a:lnTo>
                <a:lnTo>
                  <a:pt x="998601" y="576071"/>
                </a:lnTo>
                <a:lnTo>
                  <a:pt x="1003553" y="576071"/>
                </a:lnTo>
                <a:lnTo>
                  <a:pt x="1003553" y="588137"/>
                </a:lnTo>
                <a:lnTo>
                  <a:pt x="1008507" y="588137"/>
                </a:lnTo>
                <a:lnTo>
                  <a:pt x="1008507" y="594360"/>
                </a:lnTo>
                <a:lnTo>
                  <a:pt x="1013587" y="594360"/>
                </a:lnTo>
                <a:lnTo>
                  <a:pt x="1013587" y="606551"/>
                </a:lnTo>
                <a:lnTo>
                  <a:pt x="1018539" y="606551"/>
                </a:lnTo>
                <a:lnTo>
                  <a:pt x="1018539" y="612648"/>
                </a:lnTo>
                <a:lnTo>
                  <a:pt x="1033526" y="612648"/>
                </a:lnTo>
                <a:lnTo>
                  <a:pt x="1033526" y="618870"/>
                </a:lnTo>
                <a:lnTo>
                  <a:pt x="1048512" y="618870"/>
                </a:lnTo>
                <a:lnTo>
                  <a:pt x="1048512" y="631063"/>
                </a:lnTo>
                <a:lnTo>
                  <a:pt x="1053464" y="631063"/>
                </a:lnTo>
                <a:lnTo>
                  <a:pt x="1053464" y="637286"/>
                </a:lnTo>
                <a:lnTo>
                  <a:pt x="1068451" y="637286"/>
                </a:lnTo>
                <a:lnTo>
                  <a:pt x="1068451" y="643636"/>
                </a:lnTo>
                <a:lnTo>
                  <a:pt x="1088516" y="643636"/>
                </a:lnTo>
                <a:lnTo>
                  <a:pt x="1088516" y="649986"/>
                </a:lnTo>
                <a:lnTo>
                  <a:pt x="1148333" y="649986"/>
                </a:lnTo>
                <a:lnTo>
                  <a:pt x="1148333" y="662939"/>
                </a:lnTo>
                <a:lnTo>
                  <a:pt x="1188339" y="662939"/>
                </a:lnTo>
                <a:lnTo>
                  <a:pt x="1188339" y="676656"/>
                </a:lnTo>
                <a:lnTo>
                  <a:pt x="1198245" y="676656"/>
                </a:lnTo>
                <a:lnTo>
                  <a:pt x="1198245" y="683513"/>
                </a:lnTo>
                <a:lnTo>
                  <a:pt x="1238250" y="683513"/>
                </a:lnTo>
                <a:lnTo>
                  <a:pt x="1238250" y="697738"/>
                </a:lnTo>
                <a:lnTo>
                  <a:pt x="1253236" y="697738"/>
                </a:lnTo>
                <a:lnTo>
                  <a:pt x="1253236" y="704976"/>
                </a:lnTo>
                <a:lnTo>
                  <a:pt x="1273175" y="704976"/>
                </a:lnTo>
                <a:lnTo>
                  <a:pt x="1273175" y="712088"/>
                </a:lnTo>
                <a:lnTo>
                  <a:pt x="1308100" y="712088"/>
                </a:lnTo>
                <a:lnTo>
                  <a:pt x="1308100" y="719201"/>
                </a:lnTo>
                <a:lnTo>
                  <a:pt x="1398015" y="719201"/>
                </a:lnTo>
                <a:lnTo>
                  <a:pt x="1398015" y="726313"/>
                </a:lnTo>
                <a:lnTo>
                  <a:pt x="1413002" y="726313"/>
                </a:lnTo>
                <a:lnTo>
                  <a:pt x="1413002" y="733425"/>
                </a:lnTo>
                <a:lnTo>
                  <a:pt x="1438020" y="733425"/>
                </a:lnTo>
                <a:lnTo>
                  <a:pt x="1438020" y="740918"/>
                </a:lnTo>
                <a:lnTo>
                  <a:pt x="1472945" y="740918"/>
                </a:lnTo>
                <a:lnTo>
                  <a:pt x="1472945" y="748283"/>
                </a:lnTo>
                <a:lnTo>
                  <a:pt x="1502918" y="748283"/>
                </a:lnTo>
                <a:lnTo>
                  <a:pt x="1502918" y="755904"/>
                </a:lnTo>
                <a:lnTo>
                  <a:pt x="1507870" y="755904"/>
                </a:lnTo>
                <a:lnTo>
                  <a:pt x="1507870" y="771270"/>
                </a:lnTo>
                <a:lnTo>
                  <a:pt x="1567814" y="771270"/>
                </a:lnTo>
                <a:lnTo>
                  <a:pt x="1567814" y="779780"/>
                </a:lnTo>
                <a:lnTo>
                  <a:pt x="1572768" y="779780"/>
                </a:lnTo>
                <a:lnTo>
                  <a:pt x="1572768" y="788415"/>
                </a:lnTo>
                <a:lnTo>
                  <a:pt x="1592707" y="788415"/>
                </a:lnTo>
                <a:lnTo>
                  <a:pt x="1592707" y="797179"/>
                </a:lnTo>
                <a:lnTo>
                  <a:pt x="1707514" y="797179"/>
                </a:lnTo>
                <a:lnTo>
                  <a:pt x="1707514" y="807085"/>
                </a:lnTo>
                <a:lnTo>
                  <a:pt x="1717547" y="807085"/>
                </a:lnTo>
                <a:lnTo>
                  <a:pt x="1717547" y="816990"/>
                </a:lnTo>
                <a:lnTo>
                  <a:pt x="1787525" y="816990"/>
                </a:lnTo>
                <a:lnTo>
                  <a:pt x="1787525" y="827277"/>
                </a:lnTo>
                <a:lnTo>
                  <a:pt x="1822450" y="827277"/>
                </a:lnTo>
                <a:lnTo>
                  <a:pt x="1822450" y="839851"/>
                </a:lnTo>
                <a:lnTo>
                  <a:pt x="1832356" y="839851"/>
                </a:lnTo>
                <a:lnTo>
                  <a:pt x="1832356" y="852424"/>
                </a:lnTo>
                <a:lnTo>
                  <a:pt x="1847341" y="852424"/>
                </a:lnTo>
                <a:lnTo>
                  <a:pt x="1847341" y="865886"/>
                </a:lnTo>
                <a:lnTo>
                  <a:pt x="1872361" y="865886"/>
                </a:lnTo>
                <a:lnTo>
                  <a:pt x="1872361" y="879348"/>
                </a:lnTo>
                <a:lnTo>
                  <a:pt x="2097024" y="879348"/>
                </a:lnTo>
              </a:path>
            </a:pathLst>
          </a:custGeom>
          <a:ln w="38100">
            <a:solidFill>
              <a:srgbClr val="538235"/>
            </a:solidFill>
          </a:ln>
        </p:spPr>
        <p:txBody>
          <a:bodyPr wrap="square" lIns="0" tIns="0" rIns="0" bIns="0" rtlCol="0"/>
          <a:lstStyle/>
          <a:p>
            <a:endParaRPr sz="1200">
              <a:solidFill>
                <a:prstClr val="black"/>
              </a:solidFill>
            </a:endParaRPr>
          </a:p>
        </p:txBody>
      </p:sp>
      <p:sp>
        <p:nvSpPr>
          <p:cNvPr id="183" name="object 34">
            <a:extLst>
              <a:ext uri="{FF2B5EF4-FFF2-40B4-BE49-F238E27FC236}">
                <a16:creationId xmlns:a16="http://schemas.microsoft.com/office/drawing/2014/main" id="{1BB52CAB-F9A9-C94E-BCCB-17E9E61FDCDA}"/>
              </a:ext>
            </a:extLst>
          </p:cNvPr>
          <p:cNvSpPr/>
          <p:nvPr/>
        </p:nvSpPr>
        <p:spPr>
          <a:xfrm>
            <a:off x="2642413" y="2751224"/>
            <a:ext cx="1522509" cy="234376"/>
          </a:xfrm>
          <a:custGeom>
            <a:avLst/>
            <a:gdLst/>
            <a:ahLst/>
            <a:cxnLst/>
            <a:rect l="l" t="t" r="r" b="b"/>
            <a:pathLst>
              <a:path w="2062479" h="317500">
                <a:moveTo>
                  <a:pt x="0" y="0"/>
                </a:moveTo>
                <a:lnTo>
                  <a:pt x="14731" y="0"/>
                </a:lnTo>
                <a:lnTo>
                  <a:pt x="14731" y="5969"/>
                </a:lnTo>
                <a:lnTo>
                  <a:pt x="127634" y="5969"/>
                </a:lnTo>
                <a:lnTo>
                  <a:pt x="127634" y="12064"/>
                </a:lnTo>
                <a:lnTo>
                  <a:pt x="211074" y="12064"/>
                </a:lnTo>
                <a:lnTo>
                  <a:pt x="211074" y="18161"/>
                </a:lnTo>
                <a:lnTo>
                  <a:pt x="333882" y="18161"/>
                </a:lnTo>
                <a:lnTo>
                  <a:pt x="333882" y="24257"/>
                </a:lnTo>
                <a:lnTo>
                  <a:pt x="476250" y="24257"/>
                </a:lnTo>
                <a:lnTo>
                  <a:pt x="476250" y="30479"/>
                </a:lnTo>
                <a:lnTo>
                  <a:pt x="540003" y="30479"/>
                </a:lnTo>
                <a:lnTo>
                  <a:pt x="540003" y="36575"/>
                </a:lnTo>
                <a:lnTo>
                  <a:pt x="584200" y="36575"/>
                </a:lnTo>
                <a:lnTo>
                  <a:pt x="584200" y="42672"/>
                </a:lnTo>
                <a:lnTo>
                  <a:pt x="638175" y="42672"/>
                </a:lnTo>
                <a:lnTo>
                  <a:pt x="638175" y="48895"/>
                </a:lnTo>
                <a:lnTo>
                  <a:pt x="662813" y="48895"/>
                </a:lnTo>
                <a:lnTo>
                  <a:pt x="662813" y="61213"/>
                </a:lnTo>
                <a:lnTo>
                  <a:pt x="760983" y="61213"/>
                </a:lnTo>
                <a:lnTo>
                  <a:pt x="760983" y="67690"/>
                </a:lnTo>
                <a:lnTo>
                  <a:pt x="775715" y="67690"/>
                </a:lnTo>
                <a:lnTo>
                  <a:pt x="775715" y="74167"/>
                </a:lnTo>
                <a:lnTo>
                  <a:pt x="834643" y="74167"/>
                </a:lnTo>
                <a:lnTo>
                  <a:pt x="834643" y="80899"/>
                </a:lnTo>
                <a:lnTo>
                  <a:pt x="854201" y="80899"/>
                </a:lnTo>
                <a:lnTo>
                  <a:pt x="854201" y="87884"/>
                </a:lnTo>
                <a:lnTo>
                  <a:pt x="864107" y="87884"/>
                </a:lnTo>
                <a:lnTo>
                  <a:pt x="864107" y="94741"/>
                </a:lnTo>
                <a:lnTo>
                  <a:pt x="893571" y="94741"/>
                </a:lnTo>
                <a:lnTo>
                  <a:pt x="893571" y="101726"/>
                </a:lnTo>
                <a:lnTo>
                  <a:pt x="952373" y="101726"/>
                </a:lnTo>
                <a:lnTo>
                  <a:pt x="952373" y="109092"/>
                </a:lnTo>
                <a:lnTo>
                  <a:pt x="962278" y="109092"/>
                </a:lnTo>
                <a:lnTo>
                  <a:pt x="962278" y="116459"/>
                </a:lnTo>
                <a:lnTo>
                  <a:pt x="1310766" y="116459"/>
                </a:lnTo>
                <a:lnTo>
                  <a:pt x="1310766" y="126111"/>
                </a:lnTo>
                <a:lnTo>
                  <a:pt x="1315719" y="126111"/>
                </a:lnTo>
                <a:lnTo>
                  <a:pt x="1315719" y="135762"/>
                </a:lnTo>
                <a:lnTo>
                  <a:pt x="1409064" y="135762"/>
                </a:lnTo>
                <a:lnTo>
                  <a:pt x="1409064" y="145923"/>
                </a:lnTo>
                <a:lnTo>
                  <a:pt x="1453261" y="145923"/>
                </a:lnTo>
                <a:lnTo>
                  <a:pt x="1453261" y="156972"/>
                </a:lnTo>
                <a:lnTo>
                  <a:pt x="1512062" y="156972"/>
                </a:lnTo>
                <a:lnTo>
                  <a:pt x="1512062" y="169290"/>
                </a:lnTo>
                <a:lnTo>
                  <a:pt x="1541526" y="169290"/>
                </a:lnTo>
                <a:lnTo>
                  <a:pt x="1541526" y="182625"/>
                </a:lnTo>
                <a:lnTo>
                  <a:pt x="1610359" y="182625"/>
                </a:lnTo>
                <a:lnTo>
                  <a:pt x="1610359" y="198754"/>
                </a:lnTo>
                <a:lnTo>
                  <a:pt x="1649602" y="198754"/>
                </a:lnTo>
                <a:lnTo>
                  <a:pt x="1649602" y="215900"/>
                </a:lnTo>
                <a:lnTo>
                  <a:pt x="1659381" y="215900"/>
                </a:lnTo>
                <a:lnTo>
                  <a:pt x="1659381" y="233807"/>
                </a:lnTo>
                <a:lnTo>
                  <a:pt x="1728089" y="233807"/>
                </a:lnTo>
                <a:lnTo>
                  <a:pt x="1728089" y="254381"/>
                </a:lnTo>
                <a:lnTo>
                  <a:pt x="1767458" y="254381"/>
                </a:lnTo>
                <a:lnTo>
                  <a:pt x="1767458" y="275971"/>
                </a:lnTo>
                <a:lnTo>
                  <a:pt x="2047239" y="275971"/>
                </a:lnTo>
                <a:lnTo>
                  <a:pt x="2047239" y="316991"/>
                </a:lnTo>
                <a:lnTo>
                  <a:pt x="2061971" y="316991"/>
                </a:lnTo>
              </a:path>
            </a:pathLst>
          </a:custGeom>
          <a:ln w="38099">
            <a:solidFill>
              <a:srgbClr val="00AF50"/>
            </a:solidFill>
          </a:ln>
        </p:spPr>
        <p:txBody>
          <a:bodyPr wrap="square" lIns="0" tIns="0" rIns="0" bIns="0" rtlCol="0"/>
          <a:lstStyle/>
          <a:p>
            <a:endParaRPr sz="1200">
              <a:solidFill>
                <a:prstClr val="black"/>
              </a:solidFill>
            </a:endParaRPr>
          </a:p>
        </p:txBody>
      </p:sp>
      <p:sp>
        <p:nvSpPr>
          <p:cNvPr id="184" name="object 35">
            <a:extLst>
              <a:ext uri="{FF2B5EF4-FFF2-40B4-BE49-F238E27FC236}">
                <a16:creationId xmlns:a16="http://schemas.microsoft.com/office/drawing/2014/main" id="{E643E71A-EB38-4646-8BFB-6C5644F9A22E}"/>
              </a:ext>
            </a:extLst>
          </p:cNvPr>
          <p:cNvSpPr/>
          <p:nvPr/>
        </p:nvSpPr>
        <p:spPr>
          <a:xfrm>
            <a:off x="2642413" y="2751224"/>
            <a:ext cx="1522509" cy="247501"/>
          </a:xfrm>
          <a:custGeom>
            <a:avLst/>
            <a:gdLst/>
            <a:ahLst/>
            <a:cxnLst/>
            <a:rect l="l" t="t" r="r" b="b"/>
            <a:pathLst>
              <a:path w="2062479" h="335279">
                <a:moveTo>
                  <a:pt x="0" y="0"/>
                </a:moveTo>
                <a:lnTo>
                  <a:pt x="162051" y="0"/>
                </a:lnTo>
                <a:lnTo>
                  <a:pt x="162051" y="11429"/>
                </a:lnTo>
                <a:lnTo>
                  <a:pt x="220979" y="11429"/>
                </a:lnTo>
                <a:lnTo>
                  <a:pt x="220979" y="17145"/>
                </a:lnTo>
                <a:lnTo>
                  <a:pt x="343662" y="17145"/>
                </a:lnTo>
                <a:lnTo>
                  <a:pt x="343662" y="22860"/>
                </a:lnTo>
                <a:lnTo>
                  <a:pt x="353440" y="22860"/>
                </a:lnTo>
                <a:lnTo>
                  <a:pt x="353440" y="28701"/>
                </a:lnTo>
                <a:lnTo>
                  <a:pt x="373125" y="28701"/>
                </a:lnTo>
                <a:lnTo>
                  <a:pt x="373125" y="34416"/>
                </a:lnTo>
                <a:lnTo>
                  <a:pt x="652906" y="34416"/>
                </a:lnTo>
                <a:lnTo>
                  <a:pt x="652906" y="40259"/>
                </a:lnTo>
                <a:lnTo>
                  <a:pt x="697102" y="40259"/>
                </a:lnTo>
                <a:lnTo>
                  <a:pt x="697102" y="45974"/>
                </a:lnTo>
                <a:lnTo>
                  <a:pt x="746251" y="45974"/>
                </a:lnTo>
                <a:lnTo>
                  <a:pt x="746251" y="57785"/>
                </a:lnTo>
                <a:lnTo>
                  <a:pt x="800226" y="57785"/>
                </a:lnTo>
                <a:lnTo>
                  <a:pt x="800226" y="63881"/>
                </a:lnTo>
                <a:lnTo>
                  <a:pt x="859154" y="63881"/>
                </a:lnTo>
                <a:lnTo>
                  <a:pt x="859154" y="69976"/>
                </a:lnTo>
                <a:lnTo>
                  <a:pt x="893571" y="69976"/>
                </a:lnTo>
                <a:lnTo>
                  <a:pt x="893571" y="76200"/>
                </a:lnTo>
                <a:lnTo>
                  <a:pt x="942593" y="76200"/>
                </a:lnTo>
                <a:lnTo>
                  <a:pt x="942593" y="82550"/>
                </a:lnTo>
                <a:lnTo>
                  <a:pt x="986789" y="82550"/>
                </a:lnTo>
                <a:lnTo>
                  <a:pt x="986789" y="89026"/>
                </a:lnTo>
                <a:lnTo>
                  <a:pt x="996568" y="89026"/>
                </a:lnTo>
                <a:lnTo>
                  <a:pt x="996568" y="95503"/>
                </a:lnTo>
                <a:lnTo>
                  <a:pt x="1001521" y="95503"/>
                </a:lnTo>
                <a:lnTo>
                  <a:pt x="1001521" y="101981"/>
                </a:lnTo>
                <a:lnTo>
                  <a:pt x="1011301" y="101981"/>
                </a:lnTo>
                <a:lnTo>
                  <a:pt x="1011301" y="108458"/>
                </a:lnTo>
                <a:lnTo>
                  <a:pt x="1016253" y="108458"/>
                </a:lnTo>
                <a:lnTo>
                  <a:pt x="1016253" y="115062"/>
                </a:lnTo>
                <a:lnTo>
                  <a:pt x="1040764" y="115062"/>
                </a:lnTo>
                <a:lnTo>
                  <a:pt x="1040764" y="121792"/>
                </a:lnTo>
                <a:lnTo>
                  <a:pt x="1300988" y="121792"/>
                </a:lnTo>
                <a:lnTo>
                  <a:pt x="1300988" y="130683"/>
                </a:lnTo>
                <a:lnTo>
                  <a:pt x="1335404" y="130683"/>
                </a:lnTo>
                <a:lnTo>
                  <a:pt x="1335404" y="139826"/>
                </a:lnTo>
                <a:lnTo>
                  <a:pt x="1364868" y="139826"/>
                </a:lnTo>
                <a:lnTo>
                  <a:pt x="1364868" y="149098"/>
                </a:lnTo>
                <a:lnTo>
                  <a:pt x="1369694" y="149098"/>
                </a:lnTo>
                <a:lnTo>
                  <a:pt x="1369694" y="158369"/>
                </a:lnTo>
                <a:lnTo>
                  <a:pt x="1448307" y="158369"/>
                </a:lnTo>
                <a:lnTo>
                  <a:pt x="1448307" y="168528"/>
                </a:lnTo>
                <a:lnTo>
                  <a:pt x="1531746" y="168528"/>
                </a:lnTo>
                <a:lnTo>
                  <a:pt x="1531746" y="180594"/>
                </a:lnTo>
                <a:lnTo>
                  <a:pt x="1566164" y="180594"/>
                </a:lnTo>
                <a:lnTo>
                  <a:pt x="1566164" y="193675"/>
                </a:lnTo>
                <a:lnTo>
                  <a:pt x="1570989" y="193675"/>
                </a:lnTo>
                <a:lnTo>
                  <a:pt x="1570989" y="206756"/>
                </a:lnTo>
                <a:lnTo>
                  <a:pt x="1659381" y="206756"/>
                </a:lnTo>
                <a:lnTo>
                  <a:pt x="1659381" y="220852"/>
                </a:lnTo>
                <a:lnTo>
                  <a:pt x="1664334" y="220852"/>
                </a:lnTo>
                <a:lnTo>
                  <a:pt x="1664334" y="234950"/>
                </a:lnTo>
                <a:lnTo>
                  <a:pt x="1718309" y="234950"/>
                </a:lnTo>
                <a:lnTo>
                  <a:pt x="1718309" y="250189"/>
                </a:lnTo>
                <a:lnTo>
                  <a:pt x="1757552" y="250189"/>
                </a:lnTo>
                <a:lnTo>
                  <a:pt x="1757552" y="265557"/>
                </a:lnTo>
                <a:lnTo>
                  <a:pt x="1796923" y="265557"/>
                </a:lnTo>
                <a:lnTo>
                  <a:pt x="1796923" y="283590"/>
                </a:lnTo>
                <a:lnTo>
                  <a:pt x="1963801" y="283590"/>
                </a:lnTo>
                <a:lnTo>
                  <a:pt x="1963801" y="307594"/>
                </a:lnTo>
                <a:lnTo>
                  <a:pt x="2027554" y="307594"/>
                </a:lnTo>
                <a:lnTo>
                  <a:pt x="2027554" y="335279"/>
                </a:lnTo>
                <a:lnTo>
                  <a:pt x="2061971" y="335279"/>
                </a:lnTo>
              </a:path>
            </a:pathLst>
          </a:custGeom>
          <a:ln w="38100">
            <a:solidFill>
              <a:srgbClr val="538235"/>
            </a:solidFill>
          </a:ln>
        </p:spPr>
        <p:txBody>
          <a:bodyPr wrap="square" lIns="0" tIns="0" rIns="0" bIns="0" rtlCol="0"/>
          <a:lstStyle/>
          <a:p>
            <a:endParaRPr sz="1200">
              <a:solidFill>
                <a:prstClr val="black"/>
              </a:solidFill>
            </a:endParaRPr>
          </a:p>
        </p:txBody>
      </p:sp>
      <p:sp>
        <p:nvSpPr>
          <p:cNvPr id="208" name="object 59">
            <a:extLst>
              <a:ext uri="{FF2B5EF4-FFF2-40B4-BE49-F238E27FC236}">
                <a16:creationId xmlns:a16="http://schemas.microsoft.com/office/drawing/2014/main" id="{40E9104F-2877-3C41-A731-F38551006D11}"/>
              </a:ext>
            </a:extLst>
          </p:cNvPr>
          <p:cNvSpPr/>
          <p:nvPr/>
        </p:nvSpPr>
        <p:spPr>
          <a:xfrm>
            <a:off x="2696413" y="3350852"/>
            <a:ext cx="105938" cy="0"/>
          </a:xfrm>
          <a:custGeom>
            <a:avLst/>
            <a:gdLst/>
            <a:ahLst/>
            <a:cxnLst/>
            <a:rect l="l" t="t" r="r" b="b"/>
            <a:pathLst>
              <a:path w="143510">
                <a:moveTo>
                  <a:pt x="0" y="0"/>
                </a:moveTo>
                <a:lnTo>
                  <a:pt x="143255" y="0"/>
                </a:lnTo>
              </a:path>
            </a:pathLst>
          </a:custGeom>
          <a:ln w="38100">
            <a:solidFill>
              <a:srgbClr val="00AF50"/>
            </a:solidFill>
          </a:ln>
        </p:spPr>
        <p:txBody>
          <a:bodyPr wrap="square" lIns="0" tIns="0" rIns="0" bIns="0" rtlCol="0"/>
          <a:lstStyle/>
          <a:p>
            <a:endParaRPr sz="1200">
              <a:solidFill>
                <a:prstClr val="black"/>
              </a:solidFill>
            </a:endParaRPr>
          </a:p>
        </p:txBody>
      </p:sp>
      <p:sp>
        <p:nvSpPr>
          <p:cNvPr id="209" name="object 60">
            <a:extLst>
              <a:ext uri="{FF2B5EF4-FFF2-40B4-BE49-F238E27FC236}">
                <a16:creationId xmlns:a16="http://schemas.microsoft.com/office/drawing/2014/main" id="{E1D387D3-16FD-1A4D-AA23-1893FC17A54E}"/>
              </a:ext>
            </a:extLst>
          </p:cNvPr>
          <p:cNvSpPr/>
          <p:nvPr/>
        </p:nvSpPr>
        <p:spPr>
          <a:xfrm>
            <a:off x="2696413" y="3448727"/>
            <a:ext cx="105938" cy="0"/>
          </a:xfrm>
          <a:custGeom>
            <a:avLst/>
            <a:gdLst/>
            <a:ahLst/>
            <a:cxnLst/>
            <a:rect l="l" t="t" r="r" b="b"/>
            <a:pathLst>
              <a:path w="143510">
                <a:moveTo>
                  <a:pt x="0" y="0"/>
                </a:moveTo>
                <a:lnTo>
                  <a:pt x="143255" y="0"/>
                </a:lnTo>
              </a:path>
            </a:pathLst>
          </a:custGeom>
          <a:ln w="38100">
            <a:solidFill>
              <a:srgbClr val="538235"/>
            </a:solidFill>
          </a:ln>
        </p:spPr>
        <p:txBody>
          <a:bodyPr wrap="square" lIns="0" tIns="0" rIns="0" bIns="0" rtlCol="0"/>
          <a:lstStyle/>
          <a:p>
            <a:endParaRPr sz="1200">
              <a:solidFill>
                <a:prstClr val="black"/>
              </a:solidFill>
            </a:endParaRPr>
          </a:p>
        </p:txBody>
      </p:sp>
      <p:sp>
        <p:nvSpPr>
          <p:cNvPr id="212" name="object 63">
            <a:extLst>
              <a:ext uri="{FF2B5EF4-FFF2-40B4-BE49-F238E27FC236}">
                <a16:creationId xmlns:a16="http://schemas.microsoft.com/office/drawing/2014/main" id="{805DAE43-EA00-6246-85EE-436CD0EECE6D}"/>
              </a:ext>
            </a:extLst>
          </p:cNvPr>
          <p:cNvSpPr/>
          <p:nvPr/>
        </p:nvSpPr>
        <p:spPr>
          <a:xfrm>
            <a:off x="5053302" y="2753473"/>
            <a:ext cx="1447976" cy="735942"/>
          </a:xfrm>
          <a:custGeom>
            <a:avLst/>
            <a:gdLst/>
            <a:ahLst/>
            <a:cxnLst/>
            <a:rect l="l" t="t" r="r" b="b"/>
            <a:pathLst>
              <a:path w="1961515" h="996950">
                <a:moveTo>
                  <a:pt x="0" y="0"/>
                </a:moveTo>
                <a:lnTo>
                  <a:pt x="35432" y="0"/>
                </a:lnTo>
                <a:lnTo>
                  <a:pt x="35432" y="19558"/>
                </a:lnTo>
                <a:lnTo>
                  <a:pt x="45466" y="19558"/>
                </a:lnTo>
                <a:lnTo>
                  <a:pt x="45466" y="39115"/>
                </a:lnTo>
                <a:lnTo>
                  <a:pt x="65658" y="39115"/>
                </a:lnTo>
                <a:lnTo>
                  <a:pt x="65658" y="58674"/>
                </a:lnTo>
                <a:lnTo>
                  <a:pt x="96012" y="58674"/>
                </a:lnTo>
                <a:lnTo>
                  <a:pt x="96012" y="78231"/>
                </a:lnTo>
                <a:lnTo>
                  <a:pt x="121285" y="78231"/>
                </a:lnTo>
                <a:lnTo>
                  <a:pt x="121285" y="97916"/>
                </a:lnTo>
                <a:lnTo>
                  <a:pt x="151638" y="97916"/>
                </a:lnTo>
                <a:lnTo>
                  <a:pt x="151638" y="137033"/>
                </a:lnTo>
                <a:lnTo>
                  <a:pt x="156718" y="137033"/>
                </a:lnTo>
                <a:lnTo>
                  <a:pt x="156718" y="156590"/>
                </a:lnTo>
                <a:lnTo>
                  <a:pt x="202183" y="156590"/>
                </a:lnTo>
                <a:lnTo>
                  <a:pt x="202183" y="176149"/>
                </a:lnTo>
                <a:lnTo>
                  <a:pt x="207264" y="176149"/>
                </a:lnTo>
                <a:lnTo>
                  <a:pt x="207264" y="195706"/>
                </a:lnTo>
                <a:lnTo>
                  <a:pt x="217424" y="195706"/>
                </a:lnTo>
                <a:lnTo>
                  <a:pt x="217424" y="215264"/>
                </a:lnTo>
                <a:lnTo>
                  <a:pt x="227456" y="215264"/>
                </a:lnTo>
                <a:lnTo>
                  <a:pt x="227456" y="234823"/>
                </a:lnTo>
                <a:lnTo>
                  <a:pt x="232537" y="234823"/>
                </a:lnTo>
                <a:lnTo>
                  <a:pt x="232537" y="254508"/>
                </a:lnTo>
                <a:lnTo>
                  <a:pt x="252729" y="254508"/>
                </a:lnTo>
                <a:lnTo>
                  <a:pt x="252729" y="293624"/>
                </a:lnTo>
                <a:lnTo>
                  <a:pt x="283082" y="293624"/>
                </a:lnTo>
                <a:lnTo>
                  <a:pt x="283082" y="313689"/>
                </a:lnTo>
                <a:lnTo>
                  <a:pt x="308355" y="313689"/>
                </a:lnTo>
                <a:lnTo>
                  <a:pt x="308355" y="333755"/>
                </a:lnTo>
                <a:lnTo>
                  <a:pt x="333628" y="333755"/>
                </a:lnTo>
                <a:lnTo>
                  <a:pt x="333628" y="353822"/>
                </a:lnTo>
                <a:lnTo>
                  <a:pt x="379095" y="353822"/>
                </a:lnTo>
                <a:lnTo>
                  <a:pt x="379095" y="374014"/>
                </a:lnTo>
                <a:lnTo>
                  <a:pt x="424688" y="374014"/>
                </a:lnTo>
                <a:lnTo>
                  <a:pt x="424688" y="414147"/>
                </a:lnTo>
                <a:lnTo>
                  <a:pt x="444880" y="414147"/>
                </a:lnTo>
                <a:lnTo>
                  <a:pt x="444880" y="434213"/>
                </a:lnTo>
                <a:lnTo>
                  <a:pt x="480187" y="434213"/>
                </a:lnTo>
                <a:lnTo>
                  <a:pt x="480187" y="454278"/>
                </a:lnTo>
                <a:lnTo>
                  <a:pt x="505460" y="454278"/>
                </a:lnTo>
                <a:lnTo>
                  <a:pt x="505460" y="474344"/>
                </a:lnTo>
                <a:lnTo>
                  <a:pt x="556005" y="474344"/>
                </a:lnTo>
                <a:lnTo>
                  <a:pt x="556005" y="494538"/>
                </a:lnTo>
                <a:lnTo>
                  <a:pt x="626872" y="494538"/>
                </a:lnTo>
                <a:lnTo>
                  <a:pt x="626872" y="514603"/>
                </a:lnTo>
                <a:lnTo>
                  <a:pt x="631951" y="514603"/>
                </a:lnTo>
                <a:lnTo>
                  <a:pt x="631951" y="534669"/>
                </a:lnTo>
                <a:lnTo>
                  <a:pt x="647065" y="534669"/>
                </a:lnTo>
                <a:lnTo>
                  <a:pt x="647065" y="554736"/>
                </a:lnTo>
                <a:lnTo>
                  <a:pt x="652145" y="554736"/>
                </a:lnTo>
                <a:lnTo>
                  <a:pt x="652145" y="594868"/>
                </a:lnTo>
                <a:lnTo>
                  <a:pt x="682498" y="594868"/>
                </a:lnTo>
                <a:lnTo>
                  <a:pt x="682498" y="615061"/>
                </a:lnTo>
                <a:lnTo>
                  <a:pt x="692530" y="615061"/>
                </a:lnTo>
                <a:lnTo>
                  <a:pt x="692530" y="635126"/>
                </a:lnTo>
                <a:lnTo>
                  <a:pt x="768350" y="635126"/>
                </a:lnTo>
                <a:lnTo>
                  <a:pt x="768350" y="655193"/>
                </a:lnTo>
                <a:lnTo>
                  <a:pt x="778510" y="655193"/>
                </a:lnTo>
                <a:lnTo>
                  <a:pt x="778510" y="675258"/>
                </a:lnTo>
                <a:lnTo>
                  <a:pt x="783590" y="675258"/>
                </a:lnTo>
                <a:lnTo>
                  <a:pt x="783590" y="695325"/>
                </a:lnTo>
                <a:lnTo>
                  <a:pt x="788543" y="695325"/>
                </a:lnTo>
                <a:lnTo>
                  <a:pt x="788543" y="715518"/>
                </a:lnTo>
                <a:lnTo>
                  <a:pt x="803782" y="715518"/>
                </a:lnTo>
                <a:lnTo>
                  <a:pt x="803782" y="735583"/>
                </a:lnTo>
                <a:lnTo>
                  <a:pt x="829055" y="735583"/>
                </a:lnTo>
                <a:lnTo>
                  <a:pt x="829055" y="755650"/>
                </a:lnTo>
                <a:lnTo>
                  <a:pt x="834136" y="755650"/>
                </a:lnTo>
                <a:lnTo>
                  <a:pt x="834136" y="795782"/>
                </a:lnTo>
                <a:lnTo>
                  <a:pt x="935227" y="795782"/>
                </a:lnTo>
                <a:lnTo>
                  <a:pt x="935227" y="815847"/>
                </a:lnTo>
                <a:lnTo>
                  <a:pt x="965580" y="815847"/>
                </a:lnTo>
                <a:lnTo>
                  <a:pt x="965580" y="836040"/>
                </a:lnTo>
                <a:lnTo>
                  <a:pt x="1011047" y="836040"/>
                </a:lnTo>
                <a:lnTo>
                  <a:pt x="1011047" y="856107"/>
                </a:lnTo>
                <a:lnTo>
                  <a:pt x="1071626" y="856107"/>
                </a:lnTo>
                <a:lnTo>
                  <a:pt x="1071626" y="876172"/>
                </a:lnTo>
                <a:lnTo>
                  <a:pt x="1228344" y="876172"/>
                </a:lnTo>
                <a:lnTo>
                  <a:pt x="1228344" y="916305"/>
                </a:lnTo>
                <a:lnTo>
                  <a:pt x="1420495" y="916305"/>
                </a:lnTo>
                <a:lnTo>
                  <a:pt x="1420495" y="936370"/>
                </a:lnTo>
                <a:lnTo>
                  <a:pt x="1597405" y="936370"/>
                </a:lnTo>
                <a:lnTo>
                  <a:pt x="1597405" y="966596"/>
                </a:lnTo>
                <a:lnTo>
                  <a:pt x="1749044" y="966596"/>
                </a:lnTo>
                <a:lnTo>
                  <a:pt x="1749044" y="996695"/>
                </a:lnTo>
                <a:lnTo>
                  <a:pt x="1961388" y="996695"/>
                </a:lnTo>
              </a:path>
            </a:pathLst>
          </a:custGeom>
          <a:ln w="38100">
            <a:solidFill>
              <a:srgbClr val="FF0000"/>
            </a:solidFill>
          </a:ln>
        </p:spPr>
        <p:txBody>
          <a:bodyPr wrap="square" lIns="0" tIns="0" rIns="0" bIns="0" rtlCol="0"/>
          <a:lstStyle/>
          <a:p>
            <a:endParaRPr sz="1200">
              <a:solidFill>
                <a:prstClr val="black"/>
              </a:solidFill>
            </a:endParaRPr>
          </a:p>
        </p:txBody>
      </p:sp>
      <p:sp>
        <p:nvSpPr>
          <p:cNvPr id="213" name="object 64">
            <a:extLst>
              <a:ext uri="{FF2B5EF4-FFF2-40B4-BE49-F238E27FC236}">
                <a16:creationId xmlns:a16="http://schemas.microsoft.com/office/drawing/2014/main" id="{75AB207D-2B35-8940-99C3-693DF19233DD}"/>
              </a:ext>
            </a:extLst>
          </p:cNvPr>
          <p:cNvSpPr/>
          <p:nvPr/>
        </p:nvSpPr>
        <p:spPr>
          <a:xfrm>
            <a:off x="5053302" y="2753473"/>
            <a:ext cx="1522509" cy="760786"/>
          </a:xfrm>
          <a:custGeom>
            <a:avLst/>
            <a:gdLst/>
            <a:ahLst/>
            <a:cxnLst/>
            <a:rect l="l" t="t" r="r" b="b"/>
            <a:pathLst>
              <a:path w="2062479" h="1030604">
                <a:moveTo>
                  <a:pt x="0" y="0"/>
                </a:moveTo>
                <a:lnTo>
                  <a:pt x="0" y="20700"/>
                </a:lnTo>
                <a:lnTo>
                  <a:pt x="10160" y="20700"/>
                </a:lnTo>
                <a:lnTo>
                  <a:pt x="10160" y="41401"/>
                </a:lnTo>
                <a:lnTo>
                  <a:pt x="65658" y="41401"/>
                </a:lnTo>
                <a:lnTo>
                  <a:pt x="65658" y="62991"/>
                </a:lnTo>
                <a:lnTo>
                  <a:pt x="96012" y="62991"/>
                </a:lnTo>
                <a:lnTo>
                  <a:pt x="96012" y="84581"/>
                </a:lnTo>
                <a:lnTo>
                  <a:pt x="121285" y="84581"/>
                </a:lnTo>
                <a:lnTo>
                  <a:pt x="121285" y="106299"/>
                </a:lnTo>
                <a:lnTo>
                  <a:pt x="126365" y="106299"/>
                </a:lnTo>
                <a:lnTo>
                  <a:pt x="126365" y="127888"/>
                </a:lnTo>
                <a:lnTo>
                  <a:pt x="151638" y="127888"/>
                </a:lnTo>
                <a:lnTo>
                  <a:pt x="151638" y="149478"/>
                </a:lnTo>
                <a:lnTo>
                  <a:pt x="192024" y="149478"/>
                </a:lnTo>
                <a:lnTo>
                  <a:pt x="192024" y="171068"/>
                </a:lnTo>
                <a:lnTo>
                  <a:pt x="222376" y="171068"/>
                </a:lnTo>
                <a:lnTo>
                  <a:pt x="222376" y="192659"/>
                </a:lnTo>
                <a:lnTo>
                  <a:pt x="227456" y="192659"/>
                </a:lnTo>
                <a:lnTo>
                  <a:pt x="227456" y="214249"/>
                </a:lnTo>
                <a:lnTo>
                  <a:pt x="242570" y="214249"/>
                </a:lnTo>
                <a:lnTo>
                  <a:pt x="242570" y="235838"/>
                </a:lnTo>
                <a:lnTo>
                  <a:pt x="252729" y="235838"/>
                </a:lnTo>
                <a:lnTo>
                  <a:pt x="252729" y="257428"/>
                </a:lnTo>
                <a:lnTo>
                  <a:pt x="288036" y="257428"/>
                </a:lnTo>
                <a:lnTo>
                  <a:pt x="288036" y="279018"/>
                </a:lnTo>
                <a:lnTo>
                  <a:pt x="323469" y="279018"/>
                </a:lnTo>
                <a:lnTo>
                  <a:pt x="323469" y="300609"/>
                </a:lnTo>
                <a:lnTo>
                  <a:pt x="328549" y="300609"/>
                </a:lnTo>
                <a:lnTo>
                  <a:pt x="328549" y="322199"/>
                </a:lnTo>
                <a:lnTo>
                  <a:pt x="358775" y="322199"/>
                </a:lnTo>
                <a:lnTo>
                  <a:pt x="358775" y="343788"/>
                </a:lnTo>
                <a:lnTo>
                  <a:pt x="434594" y="343788"/>
                </a:lnTo>
                <a:lnTo>
                  <a:pt x="434594" y="365505"/>
                </a:lnTo>
                <a:lnTo>
                  <a:pt x="464947" y="365505"/>
                </a:lnTo>
                <a:lnTo>
                  <a:pt x="464947" y="387096"/>
                </a:lnTo>
                <a:lnTo>
                  <a:pt x="475106" y="387096"/>
                </a:lnTo>
                <a:lnTo>
                  <a:pt x="475106" y="430275"/>
                </a:lnTo>
                <a:lnTo>
                  <a:pt x="480060" y="430275"/>
                </a:lnTo>
                <a:lnTo>
                  <a:pt x="480060" y="451865"/>
                </a:lnTo>
                <a:lnTo>
                  <a:pt x="540766" y="451865"/>
                </a:lnTo>
                <a:lnTo>
                  <a:pt x="540766" y="473455"/>
                </a:lnTo>
                <a:lnTo>
                  <a:pt x="560958" y="473455"/>
                </a:lnTo>
                <a:lnTo>
                  <a:pt x="560958" y="495046"/>
                </a:lnTo>
                <a:lnTo>
                  <a:pt x="571119" y="495046"/>
                </a:lnTo>
                <a:lnTo>
                  <a:pt x="571119" y="538226"/>
                </a:lnTo>
                <a:lnTo>
                  <a:pt x="586231" y="538226"/>
                </a:lnTo>
                <a:lnTo>
                  <a:pt x="586231" y="559815"/>
                </a:lnTo>
                <a:lnTo>
                  <a:pt x="591312" y="559815"/>
                </a:lnTo>
                <a:lnTo>
                  <a:pt x="591312" y="602995"/>
                </a:lnTo>
                <a:lnTo>
                  <a:pt x="621665" y="602995"/>
                </a:lnTo>
                <a:lnTo>
                  <a:pt x="621665" y="624713"/>
                </a:lnTo>
                <a:lnTo>
                  <a:pt x="717676" y="624713"/>
                </a:lnTo>
                <a:lnTo>
                  <a:pt x="717676" y="646302"/>
                </a:lnTo>
                <a:lnTo>
                  <a:pt x="732790" y="646302"/>
                </a:lnTo>
                <a:lnTo>
                  <a:pt x="732790" y="667893"/>
                </a:lnTo>
                <a:lnTo>
                  <a:pt x="773176" y="667893"/>
                </a:lnTo>
                <a:lnTo>
                  <a:pt x="773176" y="689482"/>
                </a:lnTo>
                <a:lnTo>
                  <a:pt x="848995" y="689482"/>
                </a:lnTo>
                <a:lnTo>
                  <a:pt x="848995" y="711072"/>
                </a:lnTo>
                <a:lnTo>
                  <a:pt x="929894" y="711072"/>
                </a:lnTo>
                <a:lnTo>
                  <a:pt x="929894" y="732663"/>
                </a:lnTo>
                <a:lnTo>
                  <a:pt x="975360" y="732663"/>
                </a:lnTo>
                <a:lnTo>
                  <a:pt x="975360" y="755776"/>
                </a:lnTo>
                <a:lnTo>
                  <a:pt x="985520" y="755776"/>
                </a:lnTo>
                <a:lnTo>
                  <a:pt x="985520" y="778890"/>
                </a:lnTo>
                <a:lnTo>
                  <a:pt x="1005713" y="778890"/>
                </a:lnTo>
                <a:lnTo>
                  <a:pt x="1005713" y="802132"/>
                </a:lnTo>
                <a:lnTo>
                  <a:pt x="1025905" y="802132"/>
                </a:lnTo>
                <a:lnTo>
                  <a:pt x="1025905" y="825245"/>
                </a:lnTo>
                <a:lnTo>
                  <a:pt x="1036066" y="825245"/>
                </a:lnTo>
                <a:lnTo>
                  <a:pt x="1036066" y="871474"/>
                </a:lnTo>
                <a:lnTo>
                  <a:pt x="1101725" y="871474"/>
                </a:lnTo>
                <a:lnTo>
                  <a:pt x="1101725" y="898016"/>
                </a:lnTo>
                <a:lnTo>
                  <a:pt x="1147191" y="898016"/>
                </a:lnTo>
                <a:lnTo>
                  <a:pt x="1147191" y="924432"/>
                </a:lnTo>
                <a:lnTo>
                  <a:pt x="1152271" y="924432"/>
                </a:lnTo>
                <a:lnTo>
                  <a:pt x="1152271" y="950849"/>
                </a:lnTo>
                <a:lnTo>
                  <a:pt x="1248282" y="950849"/>
                </a:lnTo>
                <a:lnTo>
                  <a:pt x="1248282" y="977264"/>
                </a:lnTo>
                <a:lnTo>
                  <a:pt x="1425194" y="977264"/>
                </a:lnTo>
                <a:lnTo>
                  <a:pt x="1425194" y="1003807"/>
                </a:lnTo>
                <a:lnTo>
                  <a:pt x="1920494" y="1003807"/>
                </a:lnTo>
                <a:lnTo>
                  <a:pt x="1920494" y="1030224"/>
                </a:lnTo>
                <a:lnTo>
                  <a:pt x="2061972" y="1030224"/>
                </a:lnTo>
              </a:path>
            </a:pathLst>
          </a:custGeom>
          <a:ln w="38100">
            <a:solidFill>
              <a:srgbClr val="8A0000"/>
            </a:solidFill>
          </a:ln>
        </p:spPr>
        <p:txBody>
          <a:bodyPr wrap="square" lIns="0" tIns="0" rIns="0" bIns="0" rtlCol="0"/>
          <a:lstStyle/>
          <a:p>
            <a:endParaRPr sz="1200">
              <a:solidFill>
                <a:prstClr val="black"/>
              </a:solidFill>
            </a:endParaRPr>
          </a:p>
        </p:txBody>
      </p:sp>
      <p:sp>
        <p:nvSpPr>
          <p:cNvPr id="235" name="object 86">
            <a:extLst>
              <a:ext uri="{FF2B5EF4-FFF2-40B4-BE49-F238E27FC236}">
                <a16:creationId xmlns:a16="http://schemas.microsoft.com/office/drawing/2014/main" id="{5A5F9B5A-BE8F-314A-A809-0EAD6FE089F8}"/>
              </a:ext>
            </a:extLst>
          </p:cNvPr>
          <p:cNvSpPr/>
          <p:nvPr/>
        </p:nvSpPr>
        <p:spPr>
          <a:xfrm>
            <a:off x="6880313" y="2781598"/>
            <a:ext cx="1550634" cy="489378"/>
          </a:xfrm>
          <a:custGeom>
            <a:avLst/>
            <a:gdLst/>
            <a:ahLst/>
            <a:cxnLst/>
            <a:rect l="l" t="t" r="r" b="b"/>
            <a:pathLst>
              <a:path w="2100579" h="662939">
                <a:moveTo>
                  <a:pt x="0" y="0"/>
                </a:moveTo>
                <a:lnTo>
                  <a:pt x="35051" y="0"/>
                </a:lnTo>
                <a:lnTo>
                  <a:pt x="35051" y="18923"/>
                </a:lnTo>
                <a:lnTo>
                  <a:pt x="44957" y="18923"/>
                </a:lnTo>
                <a:lnTo>
                  <a:pt x="44957" y="37846"/>
                </a:lnTo>
                <a:lnTo>
                  <a:pt x="65024" y="37846"/>
                </a:lnTo>
                <a:lnTo>
                  <a:pt x="65024" y="56641"/>
                </a:lnTo>
                <a:lnTo>
                  <a:pt x="120015" y="56641"/>
                </a:lnTo>
                <a:lnTo>
                  <a:pt x="120015" y="75564"/>
                </a:lnTo>
                <a:lnTo>
                  <a:pt x="124968" y="75564"/>
                </a:lnTo>
                <a:lnTo>
                  <a:pt x="124968" y="94487"/>
                </a:lnTo>
                <a:lnTo>
                  <a:pt x="350012" y="94487"/>
                </a:lnTo>
                <a:lnTo>
                  <a:pt x="350012" y="114173"/>
                </a:lnTo>
                <a:lnTo>
                  <a:pt x="405002" y="114173"/>
                </a:lnTo>
                <a:lnTo>
                  <a:pt x="405002" y="133858"/>
                </a:lnTo>
                <a:lnTo>
                  <a:pt x="474979" y="133858"/>
                </a:lnTo>
                <a:lnTo>
                  <a:pt x="474979" y="153542"/>
                </a:lnTo>
                <a:lnTo>
                  <a:pt x="550037" y="153542"/>
                </a:lnTo>
                <a:lnTo>
                  <a:pt x="550037" y="173227"/>
                </a:lnTo>
                <a:lnTo>
                  <a:pt x="575055" y="173227"/>
                </a:lnTo>
                <a:lnTo>
                  <a:pt x="575055" y="192912"/>
                </a:lnTo>
                <a:lnTo>
                  <a:pt x="680085" y="192912"/>
                </a:lnTo>
                <a:lnTo>
                  <a:pt x="680085" y="212598"/>
                </a:lnTo>
                <a:lnTo>
                  <a:pt x="685038" y="212598"/>
                </a:lnTo>
                <a:lnTo>
                  <a:pt x="685038" y="232410"/>
                </a:lnTo>
                <a:lnTo>
                  <a:pt x="835025" y="232410"/>
                </a:lnTo>
                <a:lnTo>
                  <a:pt x="835025" y="252602"/>
                </a:lnTo>
                <a:lnTo>
                  <a:pt x="855091" y="252602"/>
                </a:lnTo>
                <a:lnTo>
                  <a:pt x="855091" y="272796"/>
                </a:lnTo>
                <a:lnTo>
                  <a:pt x="864997" y="272796"/>
                </a:lnTo>
                <a:lnTo>
                  <a:pt x="864997" y="292988"/>
                </a:lnTo>
                <a:lnTo>
                  <a:pt x="934974" y="292988"/>
                </a:lnTo>
                <a:lnTo>
                  <a:pt x="934974" y="313689"/>
                </a:lnTo>
                <a:lnTo>
                  <a:pt x="985012" y="313689"/>
                </a:lnTo>
                <a:lnTo>
                  <a:pt x="985012" y="334517"/>
                </a:lnTo>
                <a:lnTo>
                  <a:pt x="1065022" y="334517"/>
                </a:lnTo>
                <a:lnTo>
                  <a:pt x="1065022" y="357377"/>
                </a:lnTo>
                <a:lnTo>
                  <a:pt x="1100074" y="357377"/>
                </a:lnTo>
                <a:lnTo>
                  <a:pt x="1100074" y="380238"/>
                </a:lnTo>
                <a:lnTo>
                  <a:pt x="1400048" y="380238"/>
                </a:lnTo>
                <a:lnTo>
                  <a:pt x="1400048" y="412241"/>
                </a:lnTo>
                <a:lnTo>
                  <a:pt x="1445005" y="412241"/>
                </a:lnTo>
                <a:lnTo>
                  <a:pt x="1445005" y="446024"/>
                </a:lnTo>
                <a:lnTo>
                  <a:pt x="1570101" y="446024"/>
                </a:lnTo>
                <a:lnTo>
                  <a:pt x="1570101" y="484250"/>
                </a:lnTo>
                <a:lnTo>
                  <a:pt x="1855089" y="484250"/>
                </a:lnTo>
                <a:lnTo>
                  <a:pt x="1855089" y="537844"/>
                </a:lnTo>
                <a:lnTo>
                  <a:pt x="1875027" y="537844"/>
                </a:lnTo>
                <a:lnTo>
                  <a:pt x="1875027" y="591438"/>
                </a:lnTo>
                <a:lnTo>
                  <a:pt x="2065020" y="591438"/>
                </a:lnTo>
                <a:lnTo>
                  <a:pt x="2065020" y="662939"/>
                </a:lnTo>
                <a:lnTo>
                  <a:pt x="2100072" y="662939"/>
                </a:lnTo>
              </a:path>
            </a:pathLst>
          </a:custGeom>
          <a:ln w="38099">
            <a:solidFill>
              <a:srgbClr val="FF0000"/>
            </a:solidFill>
          </a:ln>
        </p:spPr>
        <p:txBody>
          <a:bodyPr wrap="square" lIns="0" tIns="0" rIns="0" bIns="0" rtlCol="0"/>
          <a:lstStyle/>
          <a:p>
            <a:endParaRPr sz="1200">
              <a:solidFill>
                <a:prstClr val="black"/>
              </a:solidFill>
            </a:endParaRPr>
          </a:p>
        </p:txBody>
      </p:sp>
      <p:sp>
        <p:nvSpPr>
          <p:cNvPr id="236" name="object 87">
            <a:extLst>
              <a:ext uri="{FF2B5EF4-FFF2-40B4-BE49-F238E27FC236}">
                <a16:creationId xmlns:a16="http://schemas.microsoft.com/office/drawing/2014/main" id="{04D936B7-E03D-F148-A6B0-DCB3310924D4}"/>
              </a:ext>
            </a:extLst>
          </p:cNvPr>
          <p:cNvSpPr/>
          <p:nvPr/>
        </p:nvSpPr>
        <p:spPr>
          <a:xfrm>
            <a:off x="6880313" y="2781598"/>
            <a:ext cx="1550634" cy="524534"/>
          </a:xfrm>
          <a:custGeom>
            <a:avLst/>
            <a:gdLst/>
            <a:ahLst/>
            <a:cxnLst/>
            <a:rect l="l" t="t" r="r" b="b"/>
            <a:pathLst>
              <a:path w="2100579" h="710564">
                <a:moveTo>
                  <a:pt x="0" y="0"/>
                </a:moveTo>
                <a:lnTo>
                  <a:pt x="0" y="19938"/>
                </a:lnTo>
                <a:lnTo>
                  <a:pt x="10032" y="19938"/>
                </a:lnTo>
                <a:lnTo>
                  <a:pt x="10032" y="40004"/>
                </a:lnTo>
                <a:lnTo>
                  <a:pt x="65024" y="40004"/>
                </a:lnTo>
                <a:lnTo>
                  <a:pt x="65024" y="60833"/>
                </a:lnTo>
                <a:lnTo>
                  <a:pt x="120015" y="60833"/>
                </a:lnTo>
                <a:lnTo>
                  <a:pt x="120015" y="81661"/>
                </a:lnTo>
                <a:lnTo>
                  <a:pt x="305053" y="81661"/>
                </a:lnTo>
                <a:lnTo>
                  <a:pt x="305053" y="102488"/>
                </a:lnTo>
                <a:lnTo>
                  <a:pt x="364998" y="102488"/>
                </a:lnTo>
                <a:lnTo>
                  <a:pt x="364998" y="123316"/>
                </a:lnTo>
                <a:lnTo>
                  <a:pt x="499999" y="123316"/>
                </a:lnTo>
                <a:lnTo>
                  <a:pt x="499999" y="144144"/>
                </a:lnTo>
                <a:lnTo>
                  <a:pt x="510031" y="144144"/>
                </a:lnTo>
                <a:lnTo>
                  <a:pt x="510031" y="164973"/>
                </a:lnTo>
                <a:lnTo>
                  <a:pt x="565023" y="164973"/>
                </a:lnTo>
                <a:lnTo>
                  <a:pt x="565023" y="185927"/>
                </a:lnTo>
                <a:lnTo>
                  <a:pt x="645032" y="185927"/>
                </a:lnTo>
                <a:lnTo>
                  <a:pt x="645032" y="206755"/>
                </a:lnTo>
                <a:lnTo>
                  <a:pt x="744981" y="206755"/>
                </a:lnTo>
                <a:lnTo>
                  <a:pt x="744981" y="227584"/>
                </a:lnTo>
                <a:lnTo>
                  <a:pt x="810005" y="227584"/>
                </a:lnTo>
                <a:lnTo>
                  <a:pt x="810005" y="248919"/>
                </a:lnTo>
                <a:lnTo>
                  <a:pt x="870076" y="248919"/>
                </a:lnTo>
                <a:lnTo>
                  <a:pt x="870076" y="270383"/>
                </a:lnTo>
                <a:lnTo>
                  <a:pt x="1125093" y="270383"/>
                </a:lnTo>
                <a:lnTo>
                  <a:pt x="1125093" y="295401"/>
                </a:lnTo>
                <a:lnTo>
                  <a:pt x="1240027" y="295401"/>
                </a:lnTo>
                <a:lnTo>
                  <a:pt x="1240027" y="325500"/>
                </a:lnTo>
                <a:lnTo>
                  <a:pt x="1390015" y="325500"/>
                </a:lnTo>
                <a:lnTo>
                  <a:pt x="1390015" y="355726"/>
                </a:lnTo>
                <a:lnTo>
                  <a:pt x="1445005" y="355726"/>
                </a:lnTo>
                <a:lnTo>
                  <a:pt x="1445005" y="387350"/>
                </a:lnTo>
                <a:lnTo>
                  <a:pt x="1465072" y="387350"/>
                </a:lnTo>
                <a:lnTo>
                  <a:pt x="1465072" y="420624"/>
                </a:lnTo>
                <a:lnTo>
                  <a:pt x="1545081" y="420624"/>
                </a:lnTo>
                <a:lnTo>
                  <a:pt x="1545081" y="453898"/>
                </a:lnTo>
                <a:lnTo>
                  <a:pt x="1615059" y="453898"/>
                </a:lnTo>
                <a:lnTo>
                  <a:pt x="1615059" y="489203"/>
                </a:lnTo>
                <a:lnTo>
                  <a:pt x="1620012" y="489203"/>
                </a:lnTo>
                <a:lnTo>
                  <a:pt x="1620012" y="524509"/>
                </a:lnTo>
                <a:lnTo>
                  <a:pt x="1865122" y="524509"/>
                </a:lnTo>
                <a:lnTo>
                  <a:pt x="1865122" y="565784"/>
                </a:lnTo>
                <a:lnTo>
                  <a:pt x="1870075" y="565784"/>
                </a:lnTo>
                <a:lnTo>
                  <a:pt x="1870075" y="607059"/>
                </a:lnTo>
                <a:lnTo>
                  <a:pt x="1960118" y="607059"/>
                </a:lnTo>
                <a:lnTo>
                  <a:pt x="1960118" y="658621"/>
                </a:lnTo>
                <a:lnTo>
                  <a:pt x="1975103" y="658621"/>
                </a:lnTo>
                <a:lnTo>
                  <a:pt x="1975103" y="710183"/>
                </a:lnTo>
                <a:lnTo>
                  <a:pt x="2100072" y="710183"/>
                </a:lnTo>
              </a:path>
            </a:pathLst>
          </a:custGeom>
          <a:ln w="38100">
            <a:solidFill>
              <a:srgbClr val="8A0000"/>
            </a:solidFill>
          </a:ln>
        </p:spPr>
        <p:txBody>
          <a:bodyPr wrap="square" lIns="0" tIns="0" rIns="0" bIns="0" rtlCol="0"/>
          <a:lstStyle/>
          <a:p>
            <a:endParaRPr sz="1200">
              <a:solidFill>
                <a:prstClr val="black"/>
              </a:solidFill>
            </a:endParaRPr>
          </a:p>
        </p:txBody>
      </p:sp>
      <p:sp>
        <p:nvSpPr>
          <p:cNvPr id="259" name="object 110">
            <a:extLst>
              <a:ext uri="{FF2B5EF4-FFF2-40B4-BE49-F238E27FC236}">
                <a16:creationId xmlns:a16="http://schemas.microsoft.com/office/drawing/2014/main" id="{B43ACB18-CA61-9B4D-B332-387140B229F6}"/>
              </a:ext>
            </a:extLst>
          </p:cNvPr>
          <p:cNvSpPr/>
          <p:nvPr/>
        </p:nvSpPr>
        <p:spPr>
          <a:xfrm>
            <a:off x="6920813" y="3371102"/>
            <a:ext cx="108282" cy="0"/>
          </a:xfrm>
          <a:custGeom>
            <a:avLst/>
            <a:gdLst/>
            <a:ahLst/>
            <a:cxnLst/>
            <a:rect l="l" t="t" r="r" b="b"/>
            <a:pathLst>
              <a:path w="146684">
                <a:moveTo>
                  <a:pt x="0" y="0"/>
                </a:moveTo>
                <a:lnTo>
                  <a:pt x="146303" y="0"/>
                </a:lnTo>
              </a:path>
            </a:pathLst>
          </a:custGeom>
          <a:ln w="38100">
            <a:solidFill>
              <a:srgbClr val="FF0000"/>
            </a:solidFill>
          </a:ln>
        </p:spPr>
        <p:txBody>
          <a:bodyPr wrap="square" lIns="0" tIns="0" rIns="0" bIns="0" rtlCol="0"/>
          <a:lstStyle/>
          <a:p>
            <a:endParaRPr sz="1200">
              <a:solidFill>
                <a:prstClr val="black"/>
              </a:solidFill>
            </a:endParaRPr>
          </a:p>
        </p:txBody>
      </p:sp>
      <p:sp>
        <p:nvSpPr>
          <p:cNvPr id="260" name="object 111">
            <a:extLst>
              <a:ext uri="{FF2B5EF4-FFF2-40B4-BE49-F238E27FC236}">
                <a16:creationId xmlns:a16="http://schemas.microsoft.com/office/drawing/2014/main" id="{0814D6E2-7460-B74D-A358-41565A5A6D37}"/>
              </a:ext>
            </a:extLst>
          </p:cNvPr>
          <p:cNvSpPr/>
          <p:nvPr/>
        </p:nvSpPr>
        <p:spPr>
          <a:xfrm>
            <a:off x="6920813" y="3458853"/>
            <a:ext cx="108282" cy="0"/>
          </a:xfrm>
          <a:custGeom>
            <a:avLst/>
            <a:gdLst/>
            <a:ahLst/>
            <a:cxnLst/>
            <a:rect l="l" t="t" r="r" b="b"/>
            <a:pathLst>
              <a:path w="146684">
                <a:moveTo>
                  <a:pt x="0" y="0"/>
                </a:moveTo>
                <a:lnTo>
                  <a:pt x="146303" y="0"/>
                </a:lnTo>
              </a:path>
            </a:pathLst>
          </a:custGeom>
          <a:ln w="38100">
            <a:solidFill>
              <a:srgbClr val="8A0000"/>
            </a:solidFill>
          </a:ln>
        </p:spPr>
        <p:txBody>
          <a:bodyPr wrap="square" lIns="0" tIns="0" rIns="0" bIns="0" rtlCol="0"/>
          <a:lstStyle/>
          <a:p>
            <a:endParaRPr sz="1200">
              <a:solidFill>
                <a:prstClr val="black"/>
              </a:solidFill>
            </a:endParaRPr>
          </a:p>
        </p:txBody>
      </p:sp>
      <p:sp>
        <p:nvSpPr>
          <p:cNvPr id="261" name="object 112">
            <a:extLst>
              <a:ext uri="{FF2B5EF4-FFF2-40B4-BE49-F238E27FC236}">
                <a16:creationId xmlns:a16="http://schemas.microsoft.com/office/drawing/2014/main" id="{87BE1395-FEDD-734F-A2C1-E629E76EDD35}"/>
              </a:ext>
            </a:extLst>
          </p:cNvPr>
          <p:cNvSpPr txBox="1"/>
          <p:nvPr/>
        </p:nvSpPr>
        <p:spPr>
          <a:xfrm>
            <a:off x="7070814" y="3310854"/>
            <a:ext cx="591667" cy="199542"/>
          </a:xfrm>
          <a:prstGeom prst="rect">
            <a:avLst/>
          </a:prstGeom>
        </p:spPr>
        <p:txBody>
          <a:bodyPr vert="horz" wrap="square" lIns="0" tIns="12700" rIns="0" bIns="0" rtlCol="0">
            <a:spAutoFit/>
          </a:bodyPr>
          <a:lstStyle/>
          <a:p>
            <a:pPr marL="15875" marR="5080" indent="-3810">
              <a:lnSpc>
                <a:spcPct val="112900"/>
              </a:lnSpc>
              <a:spcBef>
                <a:spcPts val="100"/>
              </a:spcBef>
            </a:pPr>
            <a:r>
              <a:rPr lang="fr-FR" sz="500" spc="-30">
                <a:solidFill>
                  <a:prstClr val="black"/>
                </a:solidFill>
                <a:cs typeface="Arial"/>
              </a:rPr>
              <a:t>Control arm</a:t>
            </a:r>
          </a:p>
          <a:p>
            <a:pPr marL="15875" marR="5080" indent="-3810">
              <a:lnSpc>
                <a:spcPct val="112900"/>
              </a:lnSpc>
              <a:spcBef>
                <a:spcPts val="100"/>
              </a:spcBef>
            </a:pPr>
            <a:r>
              <a:rPr lang="fr-FR" sz="500" spc="-30">
                <a:solidFill>
                  <a:prstClr val="black"/>
                </a:solidFill>
                <a:cs typeface="Arial"/>
              </a:rPr>
              <a:t>CTC arm</a:t>
            </a:r>
            <a:endParaRPr sz="500">
              <a:solidFill>
                <a:prstClr val="black"/>
              </a:solidFill>
              <a:cs typeface="Arial"/>
            </a:endParaRPr>
          </a:p>
        </p:txBody>
      </p:sp>
      <p:sp>
        <p:nvSpPr>
          <p:cNvPr id="263" name="object 115">
            <a:extLst>
              <a:ext uri="{FF2B5EF4-FFF2-40B4-BE49-F238E27FC236}">
                <a16:creationId xmlns:a16="http://schemas.microsoft.com/office/drawing/2014/main" id="{FDA0AF77-F17E-C14F-A4DC-425E2AC2ED60}"/>
              </a:ext>
            </a:extLst>
          </p:cNvPr>
          <p:cNvSpPr/>
          <p:nvPr/>
        </p:nvSpPr>
        <p:spPr>
          <a:xfrm>
            <a:off x="881778" y="3357602"/>
            <a:ext cx="106876" cy="0"/>
          </a:xfrm>
          <a:custGeom>
            <a:avLst/>
            <a:gdLst/>
            <a:ahLst/>
            <a:cxnLst/>
            <a:rect l="l" t="t" r="r" b="b"/>
            <a:pathLst>
              <a:path w="144780">
                <a:moveTo>
                  <a:pt x="0" y="0"/>
                </a:moveTo>
                <a:lnTo>
                  <a:pt x="144779" y="0"/>
                </a:lnTo>
              </a:path>
            </a:pathLst>
          </a:custGeom>
          <a:ln w="38100">
            <a:solidFill>
              <a:srgbClr val="00AF50"/>
            </a:solidFill>
          </a:ln>
        </p:spPr>
        <p:txBody>
          <a:bodyPr wrap="square" lIns="0" tIns="0" rIns="0" bIns="0" rtlCol="0"/>
          <a:lstStyle/>
          <a:p>
            <a:endParaRPr sz="1200">
              <a:solidFill>
                <a:prstClr val="black"/>
              </a:solidFill>
            </a:endParaRPr>
          </a:p>
        </p:txBody>
      </p:sp>
      <p:sp>
        <p:nvSpPr>
          <p:cNvPr id="264" name="object 116">
            <a:extLst>
              <a:ext uri="{FF2B5EF4-FFF2-40B4-BE49-F238E27FC236}">
                <a16:creationId xmlns:a16="http://schemas.microsoft.com/office/drawing/2014/main" id="{D7A8D31D-55ED-9249-A953-4D63B3F9D626}"/>
              </a:ext>
            </a:extLst>
          </p:cNvPr>
          <p:cNvSpPr/>
          <p:nvPr/>
        </p:nvSpPr>
        <p:spPr>
          <a:xfrm>
            <a:off x="881778" y="3455477"/>
            <a:ext cx="106876" cy="0"/>
          </a:xfrm>
          <a:custGeom>
            <a:avLst/>
            <a:gdLst/>
            <a:ahLst/>
            <a:cxnLst/>
            <a:rect l="l" t="t" r="r" b="b"/>
            <a:pathLst>
              <a:path w="144780">
                <a:moveTo>
                  <a:pt x="0" y="0"/>
                </a:moveTo>
                <a:lnTo>
                  <a:pt x="144779" y="0"/>
                </a:lnTo>
              </a:path>
            </a:pathLst>
          </a:custGeom>
          <a:ln w="38100">
            <a:solidFill>
              <a:srgbClr val="538235"/>
            </a:solidFill>
          </a:ln>
        </p:spPr>
        <p:txBody>
          <a:bodyPr wrap="square" lIns="0" tIns="0" rIns="0" bIns="0" rtlCol="0"/>
          <a:lstStyle/>
          <a:p>
            <a:endParaRPr sz="1200">
              <a:solidFill>
                <a:prstClr val="black"/>
              </a:solidFill>
            </a:endParaRPr>
          </a:p>
        </p:txBody>
      </p:sp>
      <p:sp>
        <p:nvSpPr>
          <p:cNvPr id="266" name="object 118">
            <a:extLst>
              <a:ext uri="{FF2B5EF4-FFF2-40B4-BE49-F238E27FC236}">
                <a16:creationId xmlns:a16="http://schemas.microsoft.com/office/drawing/2014/main" id="{52A2AFD3-C7C7-EE4E-9ABC-BA828C86D23F}"/>
              </a:ext>
            </a:extLst>
          </p:cNvPr>
          <p:cNvSpPr/>
          <p:nvPr/>
        </p:nvSpPr>
        <p:spPr>
          <a:xfrm>
            <a:off x="5117427" y="3364352"/>
            <a:ext cx="108282" cy="0"/>
          </a:xfrm>
          <a:custGeom>
            <a:avLst/>
            <a:gdLst/>
            <a:ahLst/>
            <a:cxnLst/>
            <a:rect l="l" t="t" r="r" b="b"/>
            <a:pathLst>
              <a:path w="146684">
                <a:moveTo>
                  <a:pt x="0" y="0"/>
                </a:moveTo>
                <a:lnTo>
                  <a:pt x="146303" y="0"/>
                </a:lnTo>
              </a:path>
            </a:pathLst>
          </a:custGeom>
          <a:ln w="38100">
            <a:solidFill>
              <a:srgbClr val="FF0000"/>
            </a:solidFill>
          </a:ln>
        </p:spPr>
        <p:txBody>
          <a:bodyPr wrap="square" lIns="0" tIns="0" rIns="0" bIns="0" rtlCol="0"/>
          <a:lstStyle/>
          <a:p>
            <a:endParaRPr sz="1200">
              <a:solidFill>
                <a:prstClr val="black"/>
              </a:solidFill>
            </a:endParaRPr>
          </a:p>
        </p:txBody>
      </p:sp>
      <p:sp>
        <p:nvSpPr>
          <p:cNvPr id="267" name="object 119">
            <a:extLst>
              <a:ext uri="{FF2B5EF4-FFF2-40B4-BE49-F238E27FC236}">
                <a16:creationId xmlns:a16="http://schemas.microsoft.com/office/drawing/2014/main" id="{BDD9D8B9-7A9E-DD49-B436-8A37CEFF95C7}"/>
              </a:ext>
            </a:extLst>
          </p:cNvPr>
          <p:cNvSpPr/>
          <p:nvPr/>
        </p:nvSpPr>
        <p:spPr>
          <a:xfrm>
            <a:off x="5117427" y="3453228"/>
            <a:ext cx="108282" cy="0"/>
          </a:xfrm>
          <a:custGeom>
            <a:avLst/>
            <a:gdLst/>
            <a:ahLst/>
            <a:cxnLst/>
            <a:rect l="l" t="t" r="r" b="b"/>
            <a:pathLst>
              <a:path w="146684">
                <a:moveTo>
                  <a:pt x="0" y="0"/>
                </a:moveTo>
                <a:lnTo>
                  <a:pt x="146303" y="0"/>
                </a:lnTo>
              </a:path>
            </a:pathLst>
          </a:custGeom>
          <a:ln w="38100">
            <a:solidFill>
              <a:srgbClr val="8A0000"/>
            </a:solidFill>
          </a:ln>
        </p:spPr>
        <p:txBody>
          <a:bodyPr wrap="square" lIns="0" tIns="0" rIns="0" bIns="0" rtlCol="0"/>
          <a:lstStyle/>
          <a:p>
            <a:endParaRPr sz="1200">
              <a:solidFill>
                <a:prstClr val="black"/>
              </a:solidFill>
            </a:endParaRPr>
          </a:p>
        </p:txBody>
      </p:sp>
      <p:sp>
        <p:nvSpPr>
          <p:cNvPr id="270" name="object 124">
            <a:extLst>
              <a:ext uri="{FF2B5EF4-FFF2-40B4-BE49-F238E27FC236}">
                <a16:creationId xmlns:a16="http://schemas.microsoft.com/office/drawing/2014/main" id="{4858DFF6-E34C-544E-A973-B5716F2D4CDA}"/>
              </a:ext>
            </a:extLst>
          </p:cNvPr>
          <p:cNvSpPr txBox="1"/>
          <p:nvPr/>
        </p:nvSpPr>
        <p:spPr>
          <a:xfrm>
            <a:off x="614213" y="3885123"/>
            <a:ext cx="1802823" cy="382156"/>
          </a:xfrm>
          <a:prstGeom prst="rect">
            <a:avLst/>
          </a:prstGeom>
        </p:spPr>
        <p:txBody>
          <a:bodyPr vert="horz" wrap="square" lIns="0" tIns="12700" rIns="0" bIns="0" rtlCol="0">
            <a:spAutoFit/>
          </a:bodyPr>
          <a:lstStyle/>
          <a:p>
            <a:pPr marL="12700">
              <a:spcBef>
                <a:spcPts val="100"/>
              </a:spcBef>
            </a:pPr>
            <a:r>
              <a:rPr lang="fr-FR" sz="800" b="1" spc="-5" dirty="0">
                <a:solidFill>
                  <a:srgbClr val="001F5F"/>
                </a:solidFill>
                <a:latin typeface="Arial" panose="020B0604020202020204" pitchFamily="34" charset="0"/>
                <a:cs typeface="Arial" panose="020B0604020202020204" pitchFamily="34" charset="0"/>
              </a:rPr>
              <a:t>SSP médiane</a:t>
            </a:r>
            <a:endParaRPr sz="800" b="1" dirty="0">
              <a:solidFill>
                <a:prstClr val="black"/>
              </a:solidFill>
              <a:latin typeface="Arial" panose="020B0604020202020204" pitchFamily="34" charset="0"/>
              <a:cs typeface="Arial" panose="020B0604020202020204" pitchFamily="34" charset="0"/>
            </a:endParaRPr>
          </a:p>
          <a:p>
            <a:pPr marL="12700"/>
            <a:r>
              <a:rPr sz="800" spc="-5" dirty="0">
                <a:solidFill>
                  <a:srgbClr val="00AF50"/>
                </a:solidFill>
                <a:latin typeface="Arial" panose="020B0604020202020204" pitchFamily="34" charset="0"/>
                <a:cs typeface="Arial" panose="020B0604020202020204" pitchFamily="34" charset="0"/>
              </a:rPr>
              <a:t>Ctrl </a:t>
            </a:r>
            <a:r>
              <a:rPr sz="800" dirty="0">
                <a:solidFill>
                  <a:srgbClr val="00AF50"/>
                </a:solidFill>
                <a:latin typeface="Arial" panose="020B0604020202020204" pitchFamily="34" charset="0"/>
                <a:cs typeface="Arial" panose="020B0604020202020204" pitchFamily="34" charset="0"/>
              </a:rPr>
              <a:t>arm </a:t>
            </a:r>
            <a:r>
              <a:rPr sz="800" spc="-5" dirty="0">
                <a:solidFill>
                  <a:srgbClr val="00AF50"/>
                </a:solidFill>
                <a:latin typeface="Arial" panose="020B0604020202020204" pitchFamily="34" charset="0"/>
                <a:cs typeface="Arial" panose="020B0604020202020204" pitchFamily="34" charset="0"/>
              </a:rPr>
              <a:t>(HT): 18.0 </a:t>
            </a:r>
            <a:r>
              <a:rPr sz="800" dirty="0">
                <a:solidFill>
                  <a:srgbClr val="00AF50"/>
                </a:solidFill>
                <a:latin typeface="Arial" panose="020B0604020202020204" pitchFamily="34" charset="0"/>
                <a:cs typeface="Arial" panose="020B0604020202020204" pitchFamily="34" charset="0"/>
              </a:rPr>
              <a:t>mo.</a:t>
            </a:r>
            <a:r>
              <a:rPr sz="800" spc="-50" dirty="0">
                <a:solidFill>
                  <a:srgbClr val="00AF50"/>
                </a:solidFill>
                <a:latin typeface="Arial" panose="020B0604020202020204" pitchFamily="34" charset="0"/>
                <a:cs typeface="Arial" panose="020B0604020202020204" pitchFamily="34" charset="0"/>
              </a:rPr>
              <a:t> </a:t>
            </a:r>
            <a:r>
              <a:rPr sz="800" dirty="0">
                <a:solidFill>
                  <a:srgbClr val="00AF50"/>
                </a:solidFill>
                <a:latin typeface="Arial" panose="020B0604020202020204" pitchFamily="34" charset="0"/>
                <a:cs typeface="Arial" panose="020B0604020202020204" pitchFamily="34" charset="0"/>
              </a:rPr>
              <a:t>[13.9-23.3]</a:t>
            </a:r>
            <a:endParaRPr sz="800" dirty="0">
              <a:solidFill>
                <a:prstClr val="black"/>
              </a:solidFill>
              <a:latin typeface="Arial" panose="020B0604020202020204" pitchFamily="34" charset="0"/>
              <a:cs typeface="Arial" panose="020B0604020202020204" pitchFamily="34" charset="0"/>
            </a:endParaRPr>
          </a:p>
          <a:p>
            <a:pPr marL="12700"/>
            <a:r>
              <a:rPr sz="800" dirty="0">
                <a:solidFill>
                  <a:srgbClr val="398539"/>
                </a:solidFill>
                <a:latin typeface="Arial" panose="020B0604020202020204" pitchFamily="34" charset="0"/>
                <a:cs typeface="Arial" panose="020B0604020202020204" pitchFamily="34" charset="0"/>
              </a:rPr>
              <a:t>CTC </a:t>
            </a:r>
            <a:r>
              <a:rPr sz="800" spc="-5" dirty="0">
                <a:solidFill>
                  <a:srgbClr val="398539"/>
                </a:solidFill>
                <a:latin typeface="Arial" panose="020B0604020202020204" pitchFamily="34" charset="0"/>
                <a:cs typeface="Arial" panose="020B0604020202020204" pitchFamily="34" charset="0"/>
              </a:rPr>
              <a:t>arm (CT): 17.0 </a:t>
            </a:r>
            <a:r>
              <a:rPr sz="800" dirty="0">
                <a:solidFill>
                  <a:srgbClr val="398539"/>
                </a:solidFill>
                <a:latin typeface="Arial" panose="020B0604020202020204" pitchFamily="34" charset="0"/>
                <a:cs typeface="Arial" panose="020B0604020202020204" pitchFamily="34" charset="0"/>
              </a:rPr>
              <a:t>mo.</a:t>
            </a:r>
            <a:r>
              <a:rPr sz="800" spc="-60" dirty="0">
                <a:solidFill>
                  <a:srgbClr val="398539"/>
                </a:solidFill>
                <a:latin typeface="Arial" panose="020B0604020202020204" pitchFamily="34" charset="0"/>
                <a:cs typeface="Arial" panose="020B0604020202020204" pitchFamily="34" charset="0"/>
              </a:rPr>
              <a:t> </a:t>
            </a:r>
            <a:r>
              <a:rPr sz="800" dirty="0">
                <a:solidFill>
                  <a:srgbClr val="398539"/>
                </a:solidFill>
                <a:latin typeface="Arial" panose="020B0604020202020204" pitchFamily="34" charset="0"/>
                <a:cs typeface="Arial" panose="020B0604020202020204" pitchFamily="34" charset="0"/>
              </a:rPr>
              <a:t>[15.4-20.3]</a:t>
            </a:r>
            <a:endParaRPr sz="800" dirty="0">
              <a:solidFill>
                <a:prstClr val="black"/>
              </a:solidFill>
              <a:latin typeface="Arial" panose="020B0604020202020204" pitchFamily="34" charset="0"/>
              <a:cs typeface="Arial" panose="020B0604020202020204" pitchFamily="34" charset="0"/>
            </a:endParaRPr>
          </a:p>
        </p:txBody>
      </p:sp>
      <p:sp>
        <p:nvSpPr>
          <p:cNvPr id="271" name="object 125">
            <a:extLst>
              <a:ext uri="{FF2B5EF4-FFF2-40B4-BE49-F238E27FC236}">
                <a16:creationId xmlns:a16="http://schemas.microsoft.com/office/drawing/2014/main" id="{5F179748-F598-6146-9F35-468164C85BFE}"/>
              </a:ext>
            </a:extLst>
          </p:cNvPr>
          <p:cNvSpPr txBox="1"/>
          <p:nvPr/>
        </p:nvSpPr>
        <p:spPr>
          <a:xfrm>
            <a:off x="2564318" y="3902654"/>
            <a:ext cx="1683760" cy="382156"/>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panose="020B0604020202020204" pitchFamily="34" charset="0"/>
                <a:cs typeface="Arial" panose="020B0604020202020204" pitchFamily="34" charset="0"/>
              </a:rPr>
              <a:t>SG à 24 mois</a:t>
            </a:r>
            <a:endParaRPr sz="800" b="1" dirty="0">
              <a:solidFill>
                <a:prstClr val="black"/>
              </a:solidFill>
              <a:latin typeface="Arial" panose="020B0604020202020204" pitchFamily="34" charset="0"/>
              <a:cs typeface="Arial" panose="020B0604020202020204" pitchFamily="34" charset="0"/>
            </a:endParaRPr>
          </a:p>
          <a:p>
            <a:pPr marL="12700"/>
            <a:r>
              <a:rPr sz="800" spc="-5" dirty="0">
                <a:solidFill>
                  <a:srgbClr val="00AF50"/>
                </a:solidFill>
                <a:latin typeface="Arial" panose="020B0604020202020204" pitchFamily="34" charset="0"/>
                <a:cs typeface="Arial" panose="020B0604020202020204" pitchFamily="34" charset="0"/>
              </a:rPr>
              <a:t>Ctrl </a:t>
            </a:r>
            <a:r>
              <a:rPr sz="800" dirty="0">
                <a:solidFill>
                  <a:srgbClr val="00AF50"/>
                </a:solidFill>
                <a:latin typeface="Arial" panose="020B0604020202020204" pitchFamily="34" charset="0"/>
                <a:cs typeface="Arial" panose="020B0604020202020204" pitchFamily="34" charset="0"/>
              </a:rPr>
              <a:t>arm </a:t>
            </a:r>
            <a:r>
              <a:rPr sz="800" spc="-5" dirty="0">
                <a:solidFill>
                  <a:srgbClr val="00AF50"/>
                </a:solidFill>
                <a:latin typeface="Arial" panose="020B0604020202020204" pitchFamily="34" charset="0"/>
                <a:cs typeface="Arial" panose="020B0604020202020204" pitchFamily="34" charset="0"/>
              </a:rPr>
              <a:t>(HT): </a:t>
            </a:r>
            <a:r>
              <a:rPr sz="800" dirty="0">
                <a:solidFill>
                  <a:srgbClr val="00AF50"/>
                </a:solidFill>
                <a:latin typeface="Arial" panose="020B0604020202020204" pitchFamily="34" charset="0"/>
                <a:cs typeface="Arial" panose="020B0604020202020204" pitchFamily="34" charset="0"/>
              </a:rPr>
              <a:t>89.0%</a:t>
            </a:r>
            <a:r>
              <a:rPr sz="800" spc="-60" dirty="0">
                <a:solidFill>
                  <a:srgbClr val="00AF50"/>
                </a:solidFill>
                <a:latin typeface="Arial" panose="020B0604020202020204" pitchFamily="34" charset="0"/>
                <a:cs typeface="Arial" panose="020B0604020202020204" pitchFamily="34" charset="0"/>
              </a:rPr>
              <a:t> </a:t>
            </a:r>
            <a:r>
              <a:rPr sz="800" dirty="0">
                <a:solidFill>
                  <a:srgbClr val="00AF50"/>
                </a:solidFill>
                <a:latin typeface="Arial" panose="020B0604020202020204" pitchFamily="34" charset="0"/>
                <a:cs typeface="Arial" panose="020B0604020202020204" pitchFamily="34" charset="0"/>
              </a:rPr>
              <a:t>[84.3-93.9]</a:t>
            </a:r>
            <a:endParaRPr sz="800" dirty="0">
              <a:solidFill>
                <a:prstClr val="black"/>
              </a:solidFill>
              <a:latin typeface="Arial" panose="020B0604020202020204" pitchFamily="34" charset="0"/>
              <a:cs typeface="Arial" panose="020B0604020202020204" pitchFamily="34" charset="0"/>
            </a:endParaRPr>
          </a:p>
          <a:p>
            <a:pPr marL="12700"/>
            <a:r>
              <a:rPr sz="800" dirty="0">
                <a:solidFill>
                  <a:srgbClr val="398539"/>
                </a:solidFill>
                <a:latin typeface="Arial" panose="020B0604020202020204" pitchFamily="34" charset="0"/>
                <a:cs typeface="Arial" panose="020B0604020202020204" pitchFamily="34" charset="0"/>
              </a:rPr>
              <a:t>CTC </a:t>
            </a:r>
            <a:r>
              <a:rPr sz="800" spc="-5" dirty="0">
                <a:solidFill>
                  <a:srgbClr val="398539"/>
                </a:solidFill>
                <a:latin typeface="Arial" panose="020B0604020202020204" pitchFamily="34" charset="0"/>
                <a:cs typeface="Arial" panose="020B0604020202020204" pitchFamily="34" charset="0"/>
              </a:rPr>
              <a:t>arm (CT): </a:t>
            </a:r>
            <a:r>
              <a:rPr sz="800" dirty="0">
                <a:solidFill>
                  <a:srgbClr val="398539"/>
                </a:solidFill>
                <a:latin typeface="Arial" panose="020B0604020202020204" pitchFamily="34" charset="0"/>
                <a:cs typeface="Arial" panose="020B0604020202020204" pitchFamily="34" charset="0"/>
              </a:rPr>
              <a:t>88.4%</a:t>
            </a:r>
            <a:r>
              <a:rPr sz="800" spc="-80" dirty="0">
                <a:solidFill>
                  <a:srgbClr val="398539"/>
                </a:solidFill>
                <a:latin typeface="Arial" panose="020B0604020202020204" pitchFamily="34" charset="0"/>
                <a:cs typeface="Arial" panose="020B0604020202020204" pitchFamily="34" charset="0"/>
              </a:rPr>
              <a:t> </a:t>
            </a:r>
            <a:r>
              <a:rPr sz="800" dirty="0">
                <a:solidFill>
                  <a:srgbClr val="398539"/>
                </a:solidFill>
                <a:latin typeface="Arial" panose="020B0604020202020204" pitchFamily="34" charset="0"/>
                <a:cs typeface="Arial" panose="020B0604020202020204" pitchFamily="34" charset="0"/>
              </a:rPr>
              <a:t>[83.4-93.4]</a:t>
            </a:r>
            <a:endParaRPr sz="800" dirty="0">
              <a:solidFill>
                <a:prstClr val="black"/>
              </a:solidFill>
              <a:latin typeface="Arial" panose="020B0604020202020204" pitchFamily="34" charset="0"/>
              <a:cs typeface="Arial" panose="020B0604020202020204" pitchFamily="34" charset="0"/>
            </a:endParaRPr>
          </a:p>
        </p:txBody>
      </p:sp>
      <p:sp>
        <p:nvSpPr>
          <p:cNvPr id="272" name="object 126">
            <a:extLst>
              <a:ext uri="{FF2B5EF4-FFF2-40B4-BE49-F238E27FC236}">
                <a16:creationId xmlns:a16="http://schemas.microsoft.com/office/drawing/2014/main" id="{A16BAB82-7D27-CA47-A65A-4BA089F031E0}"/>
              </a:ext>
            </a:extLst>
          </p:cNvPr>
          <p:cNvSpPr txBox="1"/>
          <p:nvPr/>
        </p:nvSpPr>
        <p:spPr>
          <a:xfrm>
            <a:off x="4864675" y="3886492"/>
            <a:ext cx="1732979" cy="382156"/>
          </a:xfrm>
          <a:prstGeom prst="rect">
            <a:avLst/>
          </a:prstGeom>
        </p:spPr>
        <p:txBody>
          <a:bodyPr vert="horz" wrap="square" lIns="0" tIns="12700" rIns="0" bIns="0" rtlCol="0">
            <a:spAutoFit/>
          </a:bodyPr>
          <a:lstStyle/>
          <a:p>
            <a:pPr marL="12700">
              <a:spcBef>
                <a:spcPts val="100"/>
              </a:spcBef>
            </a:pPr>
            <a:r>
              <a:rPr lang="fr-FR" sz="800" b="1" spc="-5" dirty="0">
                <a:solidFill>
                  <a:srgbClr val="001F5F"/>
                </a:solidFill>
                <a:latin typeface="Arial" panose="020B0604020202020204" pitchFamily="34" charset="0"/>
                <a:cs typeface="Arial" panose="020B0604020202020204" pitchFamily="34" charset="0"/>
              </a:rPr>
              <a:t>SSP médiane</a:t>
            </a:r>
            <a:endParaRPr sz="800" b="1" dirty="0">
              <a:solidFill>
                <a:prstClr val="black"/>
              </a:solidFill>
              <a:latin typeface="Arial" panose="020B0604020202020204" pitchFamily="34" charset="0"/>
              <a:cs typeface="Arial" panose="020B0604020202020204" pitchFamily="34" charset="0"/>
            </a:endParaRPr>
          </a:p>
          <a:p>
            <a:pPr marL="12700">
              <a:spcBef>
                <a:spcPts val="5"/>
              </a:spcBef>
            </a:pPr>
            <a:r>
              <a:rPr sz="800" spc="-5" dirty="0">
                <a:solidFill>
                  <a:srgbClr val="FF0000"/>
                </a:solidFill>
                <a:latin typeface="Arial" panose="020B0604020202020204" pitchFamily="34" charset="0"/>
                <a:cs typeface="Arial" panose="020B0604020202020204" pitchFamily="34" charset="0"/>
              </a:rPr>
              <a:t>Ctrl </a:t>
            </a:r>
            <a:r>
              <a:rPr sz="800" dirty="0">
                <a:solidFill>
                  <a:srgbClr val="FF0000"/>
                </a:solidFill>
                <a:latin typeface="Arial" panose="020B0604020202020204" pitchFamily="34" charset="0"/>
                <a:cs typeface="Arial" panose="020B0604020202020204" pitchFamily="34" charset="0"/>
              </a:rPr>
              <a:t>arm </a:t>
            </a:r>
            <a:r>
              <a:rPr sz="800" spc="-5" dirty="0">
                <a:solidFill>
                  <a:srgbClr val="FF0000"/>
                </a:solidFill>
                <a:latin typeface="Arial" panose="020B0604020202020204" pitchFamily="34" charset="0"/>
                <a:cs typeface="Arial" panose="020B0604020202020204" pitchFamily="34" charset="0"/>
              </a:rPr>
              <a:t>(HT): 12.4 </a:t>
            </a:r>
            <a:r>
              <a:rPr sz="800" dirty="0">
                <a:solidFill>
                  <a:srgbClr val="FF0000"/>
                </a:solidFill>
                <a:latin typeface="Arial" panose="020B0604020202020204" pitchFamily="34" charset="0"/>
                <a:cs typeface="Arial" panose="020B0604020202020204" pitchFamily="34" charset="0"/>
              </a:rPr>
              <a:t>mo.</a:t>
            </a:r>
            <a:r>
              <a:rPr sz="800" spc="-40" dirty="0">
                <a:solidFill>
                  <a:srgbClr val="FF0000"/>
                </a:solidFill>
                <a:latin typeface="Arial" panose="020B0604020202020204" pitchFamily="34" charset="0"/>
                <a:cs typeface="Arial" panose="020B0604020202020204" pitchFamily="34" charset="0"/>
              </a:rPr>
              <a:t> </a:t>
            </a:r>
            <a:r>
              <a:rPr sz="800" dirty="0">
                <a:solidFill>
                  <a:srgbClr val="FF0000"/>
                </a:solidFill>
                <a:latin typeface="Arial" panose="020B0604020202020204" pitchFamily="34" charset="0"/>
                <a:cs typeface="Arial" panose="020B0604020202020204" pitchFamily="34" charset="0"/>
              </a:rPr>
              <a:t>[7.5-15.4]</a:t>
            </a:r>
            <a:endParaRPr sz="800" dirty="0">
              <a:solidFill>
                <a:prstClr val="black"/>
              </a:solidFill>
              <a:latin typeface="Arial" panose="020B0604020202020204" pitchFamily="34" charset="0"/>
              <a:cs typeface="Arial" panose="020B0604020202020204" pitchFamily="34" charset="0"/>
            </a:endParaRPr>
          </a:p>
          <a:p>
            <a:pPr marL="12700"/>
            <a:r>
              <a:rPr sz="800" dirty="0">
                <a:solidFill>
                  <a:srgbClr val="C00000"/>
                </a:solidFill>
                <a:latin typeface="Arial" panose="020B0604020202020204" pitchFamily="34" charset="0"/>
                <a:cs typeface="Arial" panose="020B0604020202020204" pitchFamily="34" charset="0"/>
              </a:rPr>
              <a:t>CTC </a:t>
            </a:r>
            <a:r>
              <a:rPr sz="800" spc="-5" dirty="0">
                <a:solidFill>
                  <a:srgbClr val="C00000"/>
                </a:solidFill>
                <a:latin typeface="Arial" panose="020B0604020202020204" pitchFamily="34" charset="0"/>
                <a:cs typeface="Arial" panose="020B0604020202020204" pitchFamily="34" charset="0"/>
              </a:rPr>
              <a:t>arm (CT): </a:t>
            </a:r>
            <a:r>
              <a:rPr sz="800" spc="-25" dirty="0">
                <a:solidFill>
                  <a:srgbClr val="C00000"/>
                </a:solidFill>
                <a:latin typeface="Arial" panose="020B0604020202020204" pitchFamily="34" charset="0"/>
                <a:cs typeface="Arial" panose="020B0604020202020204" pitchFamily="34" charset="0"/>
              </a:rPr>
              <a:t>11.1 </a:t>
            </a:r>
            <a:r>
              <a:rPr sz="800" dirty="0">
                <a:solidFill>
                  <a:srgbClr val="C00000"/>
                </a:solidFill>
                <a:latin typeface="Arial" panose="020B0604020202020204" pitchFamily="34" charset="0"/>
                <a:cs typeface="Arial" panose="020B0604020202020204" pitchFamily="34" charset="0"/>
              </a:rPr>
              <a:t>mo.</a:t>
            </a:r>
            <a:r>
              <a:rPr sz="800" spc="-30" dirty="0">
                <a:solidFill>
                  <a:srgbClr val="C00000"/>
                </a:solidFill>
                <a:latin typeface="Arial" panose="020B0604020202020204" pitchFamily="34" charset="0"/>
                <a:cs typeface="Arial" panose="020B0604020202020204" pitchFamily="34" charset="0"/>
              </a:rPr>
              <a:t> </a:t>
            </a:r>
            <a:r>
              <a:rPr sz="800" dirty="0">
                <a:solidFill>
                  <a:srgbClr val="C00000"/>
                </a:solidFill>
                <a:latin typeface="Arial" panose="020B0604020202020204" pitchFamily="34" charset="0"/>
                <a:cs typeface="Arial" panose="020B0604020202020204" pitchFamily="34" charset="0"/>
              </a:rPr>
              <a:t>[9.2-15.3]</a:t>
            </a:r>
            <a:endParaRPr sz="800" dirty="0">
              <a:solidFill>
                <a:prstClr val="black"/>
              </a:solidFill>
              <a:latin typeface="Arial" panose="020B0604020202020204" pitchFamily="34" charset="0"/>
              <a:cs typeface="Arial" panose="020B0604020202020204" pitchFamily="34" charset="0"/>
            </a:endParaRPr>
          </a:p>
        </p:txBody>
      </p:sp>
      <p:sp>
        <p:nvSpPr>
          <p:cNvPr id="273" name="object 127">
            <a:extLst>
              <a:ext uri="{FF2B5EF4-FFF2-40B4-BE49-F238E27FC236}">
                <a16:creationId xmlns:a16="http://schemas.microsoft.com/office/drawing/2014/main" id="{2789C6C1-A21B-F445-B208-A43622AE742B}"/>
              </a:ext>
            </a:extLst>
          </p:cNvPr>
          <p:cNvSpPr txBox="1"/>
          <p:nvPr/>
        </p:nvSpPr>
        <p:spPr>
          <a:xfrm>
            <a:off x="6814781" y="3904436"/>
            <a:ext cx="1683760" cy="382156"/>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panose="020B0604020202020204" pitchFamily="34" charset="0"/>
                <a:cs typeface="Arial" panose="020B0604020202020204" pitchFamily="34" charset="0"/>
              </a:rPr>
              <a:t>SG à 24 mois</a:t>
            </a:r>
            <a:endParaRPr sz="800" b="1" dirty="0">
              <a:solidFill>
                <a:prstClr val="black"/>
              </a:solidFill>
              <a:latin typeface="Arial" panose="020B0604020202020204" pitchFamily="34" charset="0"/>
              <a:cs typeface="Arial" panose="020B0604020202020204" pitchFamily="34" charset="0"/>
            </a:endParaRPr>
          </a:p>
          <a:p>
            <a:pPr marL="12700"/>
            <a:r>
              <a:rPr sz="800" spc="-5" dirty="0">
                <a:solidFill>
                  <a:srgbClr val="FF0000"/>
                </a:solidFill>
                <a:latin typeface="Arial" panose="020B0604020202020204" pitchFamily="34" charset="0"/>
                <a:cs typeface="Arial" panose="020B0604020202020204" pitchFamily="34" charset="0"/>
              </a:rPr>
              <a:t>Ctrl </a:t>
            </a:r>
            <a:r>
              <a:rPr sz="800" dirty="0">
                <a:solidFill>
                  <a:srgbClr val="FF0000"/>
                </a:solidFill>
                <a:latin typeface="Arial" panose="020B0604020202020204" pitchFamily="34" charset="0"/>
                <a:cs typeface="Arial" panose="020B0604020202020204" pitchFamily="34" charset="0"/>
              </a:rPr>
              <a:t>arm </a:t>
            </a:r>
            <a:r>
              <a:rPr sz="800" spc="-5" dirty="0">
                <a:solidFill>
                  <a:srgbClr val="FF0000"/>
                </a:solidFill>
                <a:latin typeface="Arial" panose="020B0604020202020204" pitchFamily="34" charset="0"/>
                <a:cs typeface="Arial" panose="020B0604020202020204" pitchFamily="34" charset="0"/>
              </a:rPr>
              <a:t>(HT): </a:t>
            </a:r>
            <a:r>
              <a:rPr sz="800" dirty="0">
                <a:solidFill>
                  <a:srgbClr val="FF0000"/>
                </a:solidFill>
                <a:latin typeface="Arial" panose="020B0604020202020204" pitchFamily="34" charset="0"/>
                <a:cs typeface="Arial" panose="020B0604020202020204" pitchFamily="34" charset="0"/>
              </a:rPr>
              <a:t>62.7%</a:t>
            </a:r>
            <a:r>
              <a:rPr sz="800" spc="-60" dirty="0">
                <a:solidFill>
                  <a:srgbClr val="FF0000"/>
                </a:solidFill>
                <a:latin typeface="Arial" panose="020B0604020202020204" pitchFamily="34" charset="0"/>
                <a:cs typeface="Arial" panose="020B0604020202020204" pitchFamily="34" charset="0"/>
              </a:rPr>
              <a:t> </a:t>
            </a:r>
            <a:r>
              <a:rPr sz="800" dirty="0">
                <a:solidFill>
                  <a:srgbClr val="FF0000"/>
                </a:solidFill>
                <a:latin typeface="Arial" panose="020B0604020202020204" pitchFamily="34" charset="0"/>
                <a:cs typeface="Arial" panose="020B0604020202020204" pitchFamily="34" charset="0"/>
              </a:rPr>
              <a:t>[50.7-77.8]</a:t>
            </a:r>
            <a:endParaRPr sz="800" dirty="0">
              <a:solidFill>
                <a:prstClr val="black"/>
              </a:solidFill>
              <a:latin typeface="Arial" panose="020B0604020202020204" pitchFamily="34" charset="0"/>
              <a:cs typeface="Arial" panose="020B0604020202020204" pitchFamily="34" charset="0"/>
            </a:endParaRPr>
          </a:p>
          <a:p>
            <a:pPr marL="12700"/>
            <a:r>
              <a:rPr sz="800" dirty="0">
                <a:solidFill>
                  <a:srgbClr val="C00000"/>
                </a:solidFill>
                <a:latin typeface="Arial" panose="020B0604020202020204" pitchFamily="34" charset="0"/>
                <a:cs typeface="Arial" panose="020B0604020202020204" pitchFamily="34" charset="0"/>
              </a:rPr>
              <a:t>CTC arm </a:t>
            </a:r>
            <a:r>
              <a:rPr sz="800" spc="-5" dirty="0">
                <a:solidFill>
                  <a:srgbClr val="C00000"/>
                </a:solidFill>
                <a:latin typeface="Arial" panose="020B0604020202020204" pitchFamily="34" charset="0"/>
                <a:cs typeface="Arial" panose="020B0604020202020204" pitchFamily="34" charset="0"/>
              </a:rPr>
              <a:t>(CT): </a:t>
            </a:r>
            <a:r>
              <a:rPr sz="800" dirty="0">
                <a:solidFill>
                  <a:srgbClr val="C00000"/>
                </a:solidFill>
                <a:latin typeface="Arial" panose="020B0604020202020204" pitchFamily="34" charset="0"/>
                <a:cs typeface="Arial" panose="020B0604020202020204" pitchFamily="34" charset="0"/>
              </a:rPr>
              <a:t>71.0%</a:t>
            </a:r>
            <a:r>
              <a:rPr sz="800" spc="-80" dirty="0">
                <a:solidFill>
                  <a:srgbClr val="C00000"/>
                </a:solidFill>
                <a:latin typeface="Arial" panose="020B0604020202020204" pitchFamily="34" charset="0"/>
                <a:cs typeface="Arial" panose="020B0604020202020204" pitchFamily="34" charset="0"/>
              </a:rPr>
              <a:t> </a:t>
            </a:r>
            <a:r>
              <a:rPr sz="800" dirty="0">
                <a:solidFill>
                  <a:srgbClr val="C00000"/>
                </a:solidFill>
                <a:latin typeface="Arial" panose="020B0604020202020204" pitchFamily="34" charset="0"/>
                <a:cs typeface="Arial" panose="020B0604020202020204" pitchFamily="34" charset="0"/>
              </a:rPr>
              <a:t>[59.3-85.1]</a:t>
            </a:r>
            <a:endParaRPr sz="800" dirty="0">
              <a:solidFill>
                <a:prstClr val="black"/>
              </a:solidFill>
              <a:latin typeface="Arial" panose="020B0604020202020204" pitchFamily="34" charset="0"/>
              <a:cs typeface="Arial" panose="020B0604020202020204" pitchFamily="34" charset="0"/>
            </a:endParaRPr>
          </a:p>
        </p:txBody>
      </p:sp>
      <p:sp>
        <p:nvSpPr>
          <p:cNvPr id="275" name="object 112">
            <a:extLst>
              <a:ext uri="{FF2B5EF4-FFF2-40B4-BE49-F238E27FC236}">
                <a16:creationId xmlns:a16="http://schemas.microsoft.com/office/drawing/2014/main" id="{9AC33E47-07D1-2C47-962B-9FBBE8D6044F}"/>
              </a:ext>
            </a:extLst>
          </p:cNvPr>
          <p:cNvSpPr txBox="1"/>
          <p:nvPr/>
        </p:nvSpPr>
        <p:spPr>
          <a:xfrm>
            <a:off x="5253929" y="3302762"/>
            <a:ext cx="591667" cy="199542"/>
          </a:xfrm>
          <a:prstGeom prst="rect">
            <a:avLst/>
          </a:prstGeom>
        </p:spPr>
        <p:txBody>
          <a:bodyPr vert="horz" wrap="square" lIns="0" tIns="12700" rIns="0" bIns="0" rtlCol="0">
            <a:spAutoFit/>
          </a:bodyPr>
          <a:lstStyle/>
          <a:p>
            <a:pPr marL="15875" marR="5080" indent="-3810">
              <a:lnSpc>
                <a:spcPct val="112900"/>
              </a:lnSpc>
              <a:spcBef>
                <a:spcPts val="100"/>
              </a:spcBef>
            </a:pPr>
            <a:r>
              <a:rPr lang="fr-FR" sz="500" spc="-30">
                <a:solidFill>
                  <a:prstClr val="black"/>
                </a:solidFill>
                <a:cs typeface="Arial"/>
              </a:rPr>
              <a:t>Control arm</a:t>
            </a:r>
          </a:p>
          <a:p>
            <a:pPr marL="15875" marR="5080" indent="-3810">
              <a:lnSpc>
                <a:spcPct val="112900"/>
              </a:lnSpc>
              <a:spcBef>
                <a:spcPts val="100"/>
              </a:spcBef>
            </a:pPr>
            <a:r>
              <a:rPr lang="fr-FR" sz="500" spc="-30">
                <a:solidFill>
                  <a:prstClr val="black"/>
                </a:solidFill>
                <a:cs typeface="Arial"/>
              </a:rPr>
              <a:t>CTC arm</a:t>
            </a:r>
            <a:endParaRPr sz="500">
              <a:solidFill>
                <a:prstClr val="black"/>
              </a:solidFill>
              <a:cs typeface="Arial"/>
            </a:endParaRPr>
          </a:p>
        </p:txBody>
      </p:sp>
      <p:sp>
        <p:nvSpPr>
          <p:cNvPr id="276" name="object 112">
            <a:extLst>
              <a:ext uri="{FF2B5EF4-FFF2-40B4-BE49-F238E27FC236}">
                <a16:creationId xmlns:a16="http://schemas.microsoft.com/office/drawing/2014/main" id="{94B6D5E5-EE81-BF4E-A4E1-D4E7518BAA24}"/>
              </a:ext>
            </a:extLst>
          </p:cNvPr>
          <p:cNvSpPr txBox="1"/>
          <p:nvPr/>
        </p:nvSpPr>
        <p:spPr>
          <a:xfrm>
            <a:off x="2835164" y="3294670"/>
            <a:ext cx="591667" cy="199542"/>
          </a:xfrm>
          <a:prstGeom prst="rect">
            <a:avLst/>
          </a:prstGeom>
        </p:spPr>
        <p:txBody>
          <a:bodyPr vert="horz" wrap="square" lIns="0" tIns="12700" rIns="0" bIns="0" rtlCol="0">
            <a:spAutoFit/>
          </a:bodyPr>
          <a:lstStyle/>
          <a:p>
            <a:pPr marL="15875" marR="5080" indent="-3810">
              <a:lnSpc>
                <a:spcPct val="112900"/>
              </a:lnSpc>
              <a:spcBef>
                <a:spcPts val="100"/>
              </a:spcBef>
            </a:pPr>
            <a:r>
              <a:rPr lang="fr-FR" sz="500" spc="-30">
                <a:solidFill>
                  <a:prstClr val="black"/>
                </a:solidFill>
                <a:cs typeface="Arial"/>
              </a:rPr>
              <a:t>Control arm</a:t>
            </a:r>
          </a:p>
          <a:p>
            <a:pPr marL="15875" marR="5080" indent="-3810">
              <a:lnSpc>
                <a:spcPct val="112900"/>
              </a:lnSpc>
              <a:spcBef>
                <a:spcPts val="100"/>
              </a:spcBef>
            </a:pPr>
            <a:r>
              <a:rPr lang="fr-FR" sz="500" spc="-30">
                <a:solidFill>
                  <a:prstClr val="black"/>
                </a:solidFill>
                <a:cs typeface="Arial"/>
              </a:rPr>
              <a:t>CTC arm</a:t>
            </a:r>
            <a:endParaRPr sz="500">
              <a:solidFill>
                <a:prstClr val="black"/>
              </a:solidFill>
              <a:cs typeface="Arial"/>
            </a:endParaRPr>
          </a:p>
        </p:txBody>
      </p:sp>
      <p:sp>
        <p:nvSpPr>
          <p:cNvPr id="277" name="object 112">
            <a:extLst>
              <a:ext uri="{FF2B5EF4-FFF2-40B4-BE49-F238E27FC236}">
                <a16:creationId xmlns:a16="http://schemas.microsoft.com/office/drawing/2014/main" id="{3D821877-21B7-424F-A8EE-C6F629A9E8A6}"/>
              </a:ext>
            </a:extLst>
          </p:cNvPr>
          <p:cNvSpPr txBox="1"/>
          <p:nvPr/>
        </p:nvSpPr>
        <p:spPr>
          <a:xfrm>
            <a:off x="1009867" y="3298595"/>
            <a:ext cx="591667" cy="199542"/>
          </a:xfrm>
          <a:prstGeom prst="rect">
            <a:avLst/>
          </a:prstGeom>
        </p:spPr>
        <p:txBody>
          <a:bodyPr vert="horz" wrap="square" lIns="0" tIns="12700" rIns="0" bIns="0" rtlCol="0">
            <a:spAutoFit/>
          </a:bodyPr>
          <a:lstStyle/>
          <a:p>
            <a:pPr marL="15875" marR="5080" indent="-3810">
              <a:lnSpc>
                <a:spcPct val="112900"/>
              </a:lnSpc>
              <a:spcBef>
                <a:spcPts val="100"/>
              </a:spcBef>
            </a:pPr>
            <a:r>
              <a:rPr lang="fr-FR" sz="500" spc="-30">
                <a:solidFill>
                  <a:prstClr val="black"/>
                </a:solidFill>
                <a:cs typeface="Arial"/>
              </a:rPr>
              <a:t>Control arm</a:t>
            </a:r>
          </a:p>
          <a:p>
            <a:pPr marL="15875" marR="5080" indent="-3810">
              <a:lnSpc>
                <a:spcPct val="112900"/>
              </a:lnSpc>
              <a:spcBef>
                <a:spcPts val="100"/>
              </a:spcBef>
            </a:pPr>
            <a:r>
              <a:rPr lang="fr-FR" sz="500" spc="-30">
                <a:solidFill>
                  <a:prstClr val="black"/>
                </a:solidFill>
                <a:cs typeface="Arial"/>
              </a:rPr>
              <a:t>CTC arm</a:t>
            </a:r>
            <a:endParaRPr sz="500">
              <a:solidFill>
                <a:prstClr val="black"/>
              </a:solidFill>
              <a:cs typeface="Arial"/>
            </a:endParaRPr>
          </a:p>
        </p:txBody>
      </p:sp>
      <p:graphicFrame>
        <p:nvGraphicFramePr>
          <p:cNvPr id="278" name="Graphique 277">
            <a:extLst>
              <a:ext uri="{FF2B5EF4-FFF2-40B4-BE49-F238E27FC236}">
                <a16:creationId xmlns:a16="http://schemas.microsoft.com/office/drawing/2014/main" id="{7B99967D-E033-EF45-B698-DC9CBD8735AA}"/>
              </a:ext>
            </a:extLst>
          </p:cNvPr>
          <p:cNvGraphicFramePr/>
          <p:nvPr>
            <p:extLst/>
          </p:nvPr>
        </p:nvGraphicFramePr>
        <p:xfrm>
          <a:off x="638554" y="2696244"/>
          <a:ext cx="1851608" cy="98719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0" name="Graphique 279">
            <a:extLst>
              <a:ext uri="{FF2B5EF4-FFF2-40B4-BE49-F238E27FC236}">
                <a16:creationId xmlns:a16="http://schemas.microsoft.com/office/drawing/2014/main" id="{0381157A-C8DA-EA48-B573-ED0B33E206D8}"/>
              </a:ext>
            </a:extLst>
          </p:cNvPr>
          <p:cNvGraphicFramePr/>
          <p:nvPr>
            <p:extLst/>
          </p:nvPr>
        </p:nvGraphicFramePr>
        <p:xfrm>
          <a:off x="2462407" y="2698843"/>
          <a:ext cx="1851608" cy="98719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1" name="Graphique 280">
            <a:extLst>
              <a:ext uri="{FF2B5EF4-FFF2-40B4-BE49-F238E27FC236}">
                <a16:creationId xmlns:a16="http://schemas.microsoft.com/office/drawing/2014/main" id="{A6A5DA1C-B41C-2345-9593-F1D9590304C9}"/>
              </a:ext>
            </a:extLst>
          </p:cNvPr>
          <p:cNvGraphicFramePr/>
          <p:nvPr>
            <p:extLst/>
          </p:nvPr>
        </p:nvGraphicFramePr>
        <p:xfrm>
          <a:off x="4868514" y="2704272"/>
          <a:ext cx="1851608" cy="98719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82" name="Graphique 281">
            <a:extLst>
              <a:ext uri="{FF2B5EF4-FFF2-40B4-BE49-F238E27FC236}">
                <a16:creationId xmlns:a16="http://schemas.microsoft.com/office/drawing/2014/main" id="{31C9A0B2-EAB2-824B-9896-EBEA8CA1C8AA}"/>
              </a:ext>
            </a:extLst>
          </p:cNvPr>
          <p:cNvGraphicFramePr/>
          <p:nvPr>
            <p:extLst/>
          </p:nvPr>
        </p:nvGraphicFramePr>
        <p:xfrm>
          <a:off x="6692367" y="2706871"/>
          <a:ext cx="1851608" cy="98719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3" name="Espace réservé du contenu 4">
            <a:extLst>
              <a:ext uri="{FF2B5EF4-FFF2-40B4-BE49-F238E27FC236}">
                <a16:creationId xmlns:a16="http://schemas.microsoft.com/office/drawing/2014/main" id="{48A7101E-EC91-F748-A524-323D3D08352E}"/>
              </a:ext>
            </a:extLst>
          </p:cNvPr>
          <p:cNvGraphicFramePr>
            <a:graphicFrameLocks/>
          </p:cNvGraphicFramePr>
          <p:nvPr>
            <p:extLst>
              <p:ext uri="{D42A27DB-BD31-4B8C-83A1-F6EECF244321}">
                <p14:modId xmlns:p14="http://schemas.microsoft.com/office/powerpoint/2010/main" val="3460849651"/>
              </p:ext>
            </p:extLst>
          </p:nvPr>
        </p:nvGraphicFramePr>
        <p:xfrm>
          <a:off x="754142" y="1206991"/>
          <a:ext cx="7483695" cy="1038496"/>
        </p:xfrm>
        <a:graphic>
          <a:graphicData uri="http://schemas.openxmlformats.org/drawingml/2006/table">
            <a:tbl>
              <a:tblPr firstRow="1" bandRow="1">
                <a:tableStyleId>{7DF18680-E054-41AD-8BC1-D1AEF772440D}</a:tableStyleId>
              </a:tblPr>
              <a:tblGrid>
                <a:gridCol w="1377812">
                  <a:extLst>
                    <a:ext uri="{9D8B030D-6E8A-4147-A177-3AD203B41FA5}">
                      <a16:colId xmlns:a16="http://schemas.microsoft.com/office/drawing/2014/main" val="20000"/>
                    </a:ext>
                  </a:extLst>
                </a:gridCol>
                <a:gridCol w="1482010">
                  <a:extLst>
                    <a:ext uri="{9D8B030D-6E8A-4147-A177-3AD203B41FA5}">
                      <a16:colId xmlns:a16="http://schemas.microsoft.com/office/drawing/2014/main" val="20001"/>
                    </a:ext>
                  </a:extLst>
                </a:gridCol>
                <a:gridCol w="1472131">
                  <a:extLst>
                    <a:ext uri="{9D8B030D-6E8A-4147-A177-3AD203B41FA5}">
                      <a16:colId xmlns:a16="http://schemas.microsoft.com/office/drawing/2014/main" val="20002"/>
                    </a:ext>
                  </a:extLst>
                </a:gridCol>
                <a:gridCol w="1570931">
                  <a:extLst>
                    <a:ext uri="{9D8B030D-6E8A-4147-A177-3AD203B41FA5}">
                      <a16:colId xmlns:a16="http://schemas.microsoft.com/office/drawing/2014/main" val="3649279073"/>
                    </a:ext>
                  </a:extLst>
                </a:gridCol>
                <a:gridCol w="1580811">
                  <a:extLst>
                    <a:ext uri="{9D8B030D-6E8A-4147-A177-3AD203B41FA5}">
                      <a16:colId xmlns:a16="http://schemas.microsoft.com/office/drawing/2014/main" val="1314709799"/>
                    </a:ext>
                  </a:extLst>
                </a:gridCol>
              </a:tblGrid>
              <a:tr h="231239">
                <a:tc>
                  <a:txBody>
                    <a:bodyPr/>
                    <a:lstStyle/>
                    <a:p>
                      <a:pPr>
                        <a:lnSpc>
                          <a:spcPct val="100000"/>
                        </a:lnSpc>
                      </a:pPr>
                      <a:endParaRPr sz="100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0B05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tc>
                  <a:txBody>
                    <a:bodyPr/>
                    <a:lstStyle/>
                    <a:p>
                      <a:pPr marL="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DEA1B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257948">
                <a:tc>
                  <a:txBody>
                    <a:bodyPr/>
                    <a:lstStyle/>
                    <a:p>
                      <a:pPr marL="68580">
                        <a:lnSpc>
                          <a:spcPct val="100000"/>
                        </a:lnSpc>
                        <a:spcBef>
                          <a:spcPts val="420"/>
                        </a:spcBef>
                      </a:pPr>
                      <a:r>
                        <a:rPr lang="fr-FR" sz="900" b="1" dirty="0">
                          <a:solidFill>
                            <a:srgbClr val="001F5F"/>
                          </a:solidFill>
                          <a:latin typeface="Arial" panose="020B0604020202020204" pitchFamily="34" charset="0"/>
                          <a:cs typeface="Arial" panose="020B0604020202020204" pitchFamily="34" charset="0"/>
                        </a:rPr>
                        <a:t>Bras </a:t>
                      </a:r>
                      <a:r>
                        <a:rPr lang="fr-FR" sz="900" b="1" dirty="0" err="1">
                          <a:solidFill>
                            <a:srgbClr val="001F5F"/>
                          </a:solidFill>
                          <a:latin typeface="Arial" panose="020B0604020202020204" pitchFamily="34" charset="0"/>
                          <a:cs typeface="Arial" panose="020B0604020202020204" pitchFamily="34" charset="0"/>
                        </a:rPr>
                        <a:t>controle</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0795" algn="ctr">
                        <a:lnSpc>
                          <a:spcPct val="100000"/>
                        </a:lnSpc>
                        <a:spcBef>
                          <a:spcPts val="420"/>
                        </a:spcBef>
                      </a:pPr>
                      <a:r>
                        <a:rPr sz="900" b="1" spc="-5">
                          <a:solidFill>
                            <a:srgbClr val="00AF50"/>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587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dirty="0">
                          <a:solidFill>
                            <a:srgbClr val="FF0000"/>
                          </a:solidFill>
                          <a:latin typeface="Arial" panose="020B0604020202020204" pitchFamily="34" charset="0"/>
                          <a:cs typeface="Arial" panose="020B0604020202020204" pitchFamily="34" charset="0"/>
                        </a:rPr>
                        <a:t>CT</a:t>
                      </a:r>
                      <a:endParaRPr sz="900" dirty="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7948">
                <a:tc>
                  <a:txBody>
                    <a:bodyPr/>
                    <a:lstStyle/>
                    <a:p>
                      <a:pPr marL="68580">
                        <a:lnSpc>
                          <a:spcPct val="100000"/>
                        </a:lnSpc>
                        <a:spcBef>
                          <a:spcPts val="420"/>
                        </a:spcBef>
                      </a:pPr>
                      <a:r>
                        <a:rPr lang="fr-FR" sz="900" b="1" spc="-5" dirty="0">
                          <a:solidFill>
                            <a:srgbClr val="001F5F"/>
                          </a:solidFill>
                          <a:latin typeface="Arial" panose="020B0604020202020204" pitchFamily="34" charset="0"/>
                          <a:cs typeface="Arial" panose="020B0604020202020204" pitchFamily="34" charset="0"/>
                        </a:rPr>
                        <a:t>Bras </a:t>
                      </a:r>
                      <a:r>
                        <a:rPr sz="900" b="1" spc="-5" dirty="0">
                          <a:solidFill>
                            <a:srgbClr val="001F5F"/>
                          </a:solidFill>
                          <a:latin typeface="Arial" panose="020B0604020202020204" pitchFamily="34" charset="0"/>
                          <a:cs typeface="Arial" panose="020B0604020202020204" pitchFamily="34" charset="0"/>
                        </a:rPr>
                        <a:t>CTC</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0795" algn="ctr">
                        <a:lnSpc>
                          <a:spcPct val="100000"/>
                        </a:lnSpc>
                        <a:spcBef>
                          <a:spcPts val="420"/>
                        </a:spcBef>
                      </a:pPr>
                      <a:r>
                        <a:rPr sz="900" b="1" spc="-5">
                          <a:solidFill>
                            <a:srgbClr val="538235"/>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587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C00000"/>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91361">
                <a:tc>
                  <a:txBody>
                    <a:bodyPr/>
                    <a:lstStyle/>
                    <a:p>
                      <a:pPr marL="68580">
                        <a:lnSpc>
                          <a:spcPct val="100000"/>
                        </a:lnSpc>
                        <a:spcBef>
                          <a:spcPts val="0"/>
                        </a:spcBef>
                      </a:pPr>
                      <a:r>
                        <a:rPr sz="900" b="1" spc="-5" dirty="0">
                          <a:solidFill>
                            <a:srgbClr val="001F5F"/>
                          </a:solidFill>
                          <a:latin typeface="Arial" panose="020B0604020202020204" pitchFamily="34" charset="0"/>
                          <a:cs typeface="Arial" panose="020B0604020202020204" pitchFamily="34" charset="0"/>
                        </a:rPr>
                        <a:t>N </a:t>
                      </a:r>
                      <a:r>
                        <a:rPr sz="900" b="1" dirty="0" err="1">
                          <a:solidFill>
                            <a:srgbClr val="001F5F"/>
                          </a:solidFill>
                          <a:latin typeface="Arial" panose="020B0604020202020204" pitchFamily="34" charset="0"/>
                          <a:cs typeface="Arial" panose="020B0604020202020204" pitchFamily="34" charset="0"/>
                        </a:rPr>
                        <a:t>pt</a:t>
                      </a:r>
                      <a:r>
                        <a:rPr lang="fr-FR" sz="900" b="1" dirty="0">
                          <a:solidFill>
                            <a:srgbClr val="001F5F"/>
                          </a:solidFill>
                          <a:latin typeface="Arial" panose="020B0604020202020204" pitchFamily="34" charset="0"/>
                          <a:cs typeface="Arial" panose="020B0604020202020204" pitchFamily="34" charset="0"/>
                        </a:rPr>
                        <a:t>e</a:t>
                      </a:r>
                      <a:r>
                        <a:rPr sz="900" b="1" dirty="0">
                          <a:solidFill>
                            <a:srgbClr val="001F5F"/>
                          </a:solidFill>
                          <a:latin typeface="Arial" panose="020B0604020202020204" pitchFamily="34" charset="0"/>
                          <a:cs typeface="Arial" panose="020B0604020202020204" pitchFamily="34" charset="0"/>
                        </a:rPr>
                        <a:t>s total</a:t>
                      </a:r>
                      <a:r>
                        <a:rPr sz="900" b="1" spc="-40" dirty="0">
                          <a:solidFill>
                            <a:srgbClr val="001F5F"/>
                          </a:solidFill>
                          <a:latin typeface="Arial" panose="020B0604020202020204" pitchFamily="34" charset="0"/>
                          <a:cs typeface="Arial" panose="020B0604020202020204" pitchFamily="34" charset="0"/>
                        </a:rPr>
                        <a:t> </a:t>
                      </a:r>
                      <a:r>
                        <a:rPr sz="900" b="1" spc="-10" dirty="0">
                          <a:solidFill>
                            <a:srgbClr val="001F5F"/>
                          </a:solidFill>
                          <a:latin typeface="Arial" panose="020B0604020202020204" pitchFamily="34" charset="0"/>
                          <a:cs typeface="Arial" panose="020B0604020202020204" pitchFamily="34" charset="0"/>
                        </a:rPr>
                        <a:t>(%)</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1430" algn="ctr">
                        <a:lnSpc>
                          <a:spcPct val="100000"/>
                        </a:lnSpc>
                        <a:spcBef>
                          <a:spcPts val="0"/>
                        </a:spcBef>
                      </a:pPr>
                      <a:r>
                        <a:rPr sz="900" b="1" spc="-5">
                          <a:solidFill>
                            <a:schemeClr val="bg1"/>
                          </a:solidFill>
                          <a:latin typeface="Arial" panose="020B0604020202020204" pitchFamily="34" charset="0"/>
                          <a:cs typeface="Arial" panose="020B0604020202020204" pitchFamily="34" charset="0"/>
                        </a:rPr>
                        <a:t>370</a:t>
                      </a:r>
                      <a:r>
                        <a:rPr sz="900" b="1" spc="-15">
                          <a:solidFill>
                            <a:schemeClr val="bg1"/>
                          </a:solidFill>
                          <a:latin typeface="Arial" panose="020B0604020202020204" pitchFamily="34" charset="0"/>
                          <a:cs typeface="Arial" panose="020B0604020202020204" pitchFamily="34" charset="0"/>
                        </a:rPr>
                        <a:t> </a:t>
                      </a:r>
                      <a:r>
                        <a:rPr sz="900" b="1" spc="-5">
                          <a:solidFill>
                            <a:schemeClr val="bg1"/>
                          </a:solidFill>
                          <a:latin typeface="Arial" panose="020B0604020202020204" pitchFamily="34" charset="0"/>
                          <a:cs typeface="Arial" panose="020B0604020202020204" pitchFamily="34" charset="0"/>
                        </a:rPr>
                        <a:t>(47.5%)</a:t>
                      </a:r>
                      <a:endParaRPr sz="900">
                        <a:solidFill>
                          <a:schemeClr val="bg1"/>
                        </a:solidFill>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0B050"/>
                    </a:solidFill>
                  </a:tcPr>
                </a:tc>
                <a:tc>
                  <a:txBody>
                    <a:bodyPr/>
                    <a:lstStyle/>
                    <a:p>
                      <a:pPr>
                        <a:lnSpc>
                          <a:spcPct val="100000"/>
                        </a:lnSpc>
                      </a:pPr>
                      <a:endParaRPr sz="9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nSpc>
                          <a:spcPct val="100000"/>
                        </a:lnSpc>
                      </a:pPr>
                      <a:endParaRPr sz="9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algn="ctr">
                        <a:lnSpc>
                          <a:spcPct val="100000"/>
                        </a:lnSpc>
                        <a:spcBef>
                          <a:spcPts val="0"/>
                        </a:spcBef>
                      </a:pPr>
                      <a:r>
                        <a:rPr sz="900" b="1" spc="-5" dirty="0">
                          <a:solidFill>
                            <a:schemeClr val="bg1"/>
                          </a:solidFill>
                          <a:latin typeface="Arial" panose="020B0604020202020204" pitchFamily="34" charset="0"/>
                          <a:cs typeface="Arial" panose="020B0604020202020204" pitchFamily="34" charset="0"/>
                        </a:rPr>
                        <a:t>105</a:t>
                      </a:r>
                      <a:r>
                        <a:rPr sz="900" b="1" spc="-15" dirty="0">
                          <a:solidFill>
                            <a:schemeClr val="bg1"/>
                          </a:solidFill>
                          <a:latin typeface="Arial" panose="020B0604020202020204" pitchFamily="34" charset="0"/>
                          <a:cs typeface="Arial" panose="020B0604020202020204" pitchFamily="34" charset="0"/>
                        </a:rPr>
                        <a:t> </a:t>
                      </a:r>
                      <a:r>
                        <a:rPr sz="900" b="1" spc="-5" dirty="0">
                          <a:solidFill>
                            <a:schemeClr val="bg1"/>
                          </a:solidFill>
                          <a:latin typeface="Arial" panose="020B0604020202020204" pitchFamily="34" charset="0"/>
                          <a:cs typeface="Arial" panose="020B0604020202020204" pitchFamily="34" charset="0"/>
                        </a:rPr>
                        <a:t>(13.5%)</a:t>
                      </a:r>
                      <a:endParaRPr sz="900" dirty="0">
                        <a:solidFill>
                          <a:schemeClr val="bg1"/>
                        </a:solidFill>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296019237"/>
                  </a:ext>
                </a:extLst>
              </a:tr>
            </a:tbl>
          </a:graphicData>
        </a:graphic>
      </p:graphicFrame>
      <p:sp>
        <p:nvSpPr>
          <p:cNvPr id="279" name="object 11">
            <a:extLst>
              <a:ext uri="{FF2B5EF4-FFF2-40B4-BE49-F238E27FC236}">
                <a16:creationId xmlns:a16="http://schemas.microsoft.com/office/drawing/2014/main" id="{1088413D-07A2-6149-A940-C0C9074CB439}"/>
              </a:ext>
            </a:extLst>
          </p:cNvPr>
          <p:cNvSpPr txBox="1"/>
          <p:nvPr/>
        </p:nvSpPr>
        <p:spPr>
          <a:xfrm>
            <a:off x="5429455" y="2700035"/>
            <a:ext cx="1002662" cy="119905"/>
          </a:xfrm>
          <a:prstGeom prst="rect">
            <a:avLst/>
          </a:prstGeom>
        </p:spPr>
        <p:txBody>
          <a:bodyPr vert="horz" wrap="square" lIns="0" tIns="12065" rIns="0" bIns="0" rtlCol="0">
            <a:spAutoFit/>
          </a:bodyPr>
          <a:lstStyle/>
          <a:p>
            <a:pPr marL="12700" algn="ctr">
              <a:spcBef>
                <a:spcPts val="95"/>
              </a:spcBef>
            </a:pPr>
            <a:r>
              <a:rPr lang="fr-FR" sz="700" b="1" spc="-65" dirty="0">
                <a:solidFill>
                  <a:prstClr val="black">
                    <a:lumMod val="65000"/>
                    <a:lumOff val="35000"/>
                  </a:prstClr>
                </a:solidFill>
                <a:latin typeface="Arial" panose="020B0604020202020204" pitchFamily="34" charset="0"/>
                <a:cs typeface="Arial" panose="020B0604020202020204" pitchFamily="34" charset="0"/>
              </a:rPr>
              <a:t>Survie sans progression</a:t>
            </a:r>
            <a:endParaRPr sz="7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269" name="object 121">
            <a:extLst>
              <a:ext uri="{FF2B5EF4-FFF2-40B4-BE49-F238E27FC236}">
                <a16:creationId xmlns:a16="http://schemas.microsoft.com/office/drawing/2014/main" id="{1F599DF7-DA47-3440-981D-96B274BF550B}"/>
              </a:ext>
            </a:extLst>
          </p:cNvPr>
          <p:cNvSpPr txBox="1"/>
          <p:nvPr/>
        </p:nvSpPr>
        <p:spPr>
          <a:xfrm>
            <a:off x="7713661" y="2695161"/>
            <a:ext cx="627660" cy="119905"/>
          </a:xfrm>
          <a:prstGeom prst="rect">
            <a:avLst/>
          </a:prstGeom>
        </p:spPr>
        <p:txBody>
          <a:bodyPr vert="horz" wrap="square" lIns="0" tIns="12065" rIns="0" bIns="0" rtlCol="0">
            <a:spAutoFit/>
          </a:bodyPr>
          <a:lstStyle/>
          <a:p>
            <a:pPr marL="12700">
              <a:spcBef>
                <a:spcPts val="95"/>
              </a:spcBef>
            </a:pPr>
            <a:r>
              <a:rPr lang="fr-FR" sz="700" b="1" spc="-60" dirty="0">
                <a:solidFill>
                  <a:prstClr val="black">
                    <a:lumMod val="65000"/>
                    <a:lumOff val="35000"/>
                  </a:prstClr>
                </a:solidFill>
                <a:latin typeface="Arial" panose="020B0604020202020204" pitchFamily="34" charset="0"/>
                <a:cs typeface="Arial" panose="020B0604020202020204" pitchFamily="34" charset="0"/>
              </a:rPr>
              <a:t>Survie globale</a:t>
            </a:r>
            <a:endParaRPr sz="7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287" name="object 11">
            <a:extLst>
              <a:ext uri="{FF2B5EF4-FFF2-40B4-BE49-F238E27FC236}">
                <a16:creationId xmlns:a16="http://schemas.microsoft.com/office/drawing/2014/main" id="{70C9F275-2EDE-9041-AEA9-6250FE5959B7}"/>
              </a:ext>
            </a:extLst>
          </p:cNvPr>
          <p:cNvSpPr txBox="1"/>
          <p:nvPr/>
        </p:nvSpPr>
        <p:spPr>
          <a:xfrm>
            <a:off x="2986899" y="3650684"/>
            <a:ext cx="1002662" cy="104516"/>
          </a:xfrm>
          <a:prstGeom prst="rect">
            <a:avLst/>
          </a:prstGeom>
        </p:spPr>
        <p:txBody>
          <a:bodyPr vert="horz" wrap="square" lIns="0" tIns="12065" rIns="0" bIns="0" rtlCol="0">
            <a:spAutoFit/>
          </a:bodyPr>
          <a:lstStyle/>
          <a:p>
            <a:pPr marL="12700" algn="ctr">
              <a:spcBef>
                <a:spcPts val="95"/>
              </a:spcBef>
            </a:pPr>
            <a:r>
              <a:rPr lang="fr-FR" sz="600" dirty="0">
                <a:solidFill>
                  <a:prstClr val="black">
                    <a:lumMod val="65000"/>
                    <a:lumOff val="35000"/>
                  </a:prstClr>
                </a:solidFill>
                <a:latin typeface="Arial" panose="020B0604020202020204" pitchFamily="34" charset="0"/>
                <a:cs typeface="Arial" panose="020B0604020202020204" pitchFamily="34" charset="0"/>
              </a:rPr>
              <a:t>Temps (mois)</a:t>
            </a:r>
            <a:endParaRPr sz="6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49" name="object 11">
            <a:extLst>
              <a:ext uri="{FF2B5EF4-FFF2-40B4-BE49-F238E27FC236}">
                <a16:creationId xmlns:a16="http://schemas.microsoft.com/office/drawing/2014/main" id="{B6EA7F42-D068-D34E-9663-CF132E2BA947}"/>
              </a:ext>
            </a:extLst>
          </p:cNvPr>
          <p:cNvSpPr txBox="1"/>
          <p:nvPr/>
        </p:nvSpPr>
        <p:spPr>
          <a:xfrm>
            <a:off x="1308180" y="2697512"/>
            <a:ext cx="1002662" cy="119905"/>
          </a:xfrm>
          <a:prstGeom prst="rect">
            <a:avLst/>
          </a:prstGeom>
        </p:spPr>
        <p:txBody>
          <a:bodyPr vert="horz" wrap="square" lIns="0" tIns="12065" rIns="0" bIns="0" rtlCol="0">
            <a:spAutoFit/>
          </a:bodyPr>
          <a:lstStyle/>
          <a:p>
            <a:pPr marL="12700" algn="ctr">
              <a:spcBef>
                <a:spcPts val="95"/>
              </a:spcBef>
            </a:pPr>
            <a:r>
              <a:rPr lang="fr-FR" sz="700" b="1" spc="-65" dirty="0">
                <a:solidFill>
                  <a:prstClr val="black">
                    <a:lumMod val="65000"/>
                    <a:lumOff val="35000"/>
                  </a:prstClr>
                </a:solidFill>
                <a:latin typeface="Arial" panose="020B0604020202020204" pitchFamily="34" charset="0"/>
                <a:cs typeface="Arial" panose="020B0604020202020204" pitchFamily="34" charset="0"/>
              </a:rPr>
              <a:t>Survie sans progression</a:t>
            </a:r>
            <a:endParaRPr sz="7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50" name="object 121">
            <a:extLst>
              <a:ext uri="{FF2B5EF4-FFF2-40B4-BE49-F238E27FC236}">
                <a16:creationId xmlns:a16="http://schemas.microsoft.com/office/drawing/2014/main" id="{AADA87ED-F8C2-924F-95F4-1ED5170FDBE6}"/>
              </a:ext>
            </a:extLst>
          </p:cNvPr>
          <p:cNvSpPr txBox="1"/>
          <p:nvPr/>
        </p:nvSpPr>
        <p:spPr>
          <a:xfrm>
            <a:off x="3592386" y="2692638"/>
            <a:ext cx="627660" cy="119905"/>
          </a:xfrm>
          <a:prstGeom prst="rect">
            <a:avLst/>
          </a:prstGeom>
        </p:spPr>
        <p:txBody>
          <a:bodyPr vert="horz" wrap="square" lIns="0" tIns="12065" rIns="0" bIns="0" rtlCol="0">
            <a:spAutoFit/>
          </a:bodyPr>
          <a:lstStyle/>
          <a:p>
            <a:pPr marL="12700">
              <a:spcBef>
                <a:spcPts val="95"/>
              </a:spcBef>
            </a:pPr>
            <a:r>
              <a:rPr lang="fr-FR" sz="700" b="1" spc="-60" dirty="0">
                <a:solidFill>
                  <a:prstClr val="black">
                    <a:lumMod val="65000"/>
                    <a:lumOff val="35000"/>
                  </a:prstClr>
                </a:solidFill>
                <a:latin typeface="Arial" panose="020B0604020202020204" pitchFamily="34" charset="0"/>
                <a:cs typeface="Arial" panose="020B0604020202020204" pitchFamily="34" charset="0"/>
              </a:rPr>
              <a:t>Survie globale</a:t>
            </a:r>
            <a:endParaRPr sz="700" b="1" dirty="0">
              <a:solidFill>
                <a:prstClr val="black">
                  <a:lumMod val="65000"/>
                  <a:lumOff val="35000"/>
                </a:prstClr>
              </a:solidFill>
              <a:latin typeface="Arial" panose="020B0604020202020204" pitchFamily="34" charset="0"/>
              <a:cs typeface="Arial" panose="020B0604020202020204" pitchFamily="34" charset="0"/>
            </a:endParaRPr>
          </a:p>
        </p:txBody>
      </p:sp>
      <p:sp>
        <p:nvSpPr>
          <p:cNvPr id="51" name="object 11">
            <a:extLst>
              <a:ext uri="{FF2B5EF4-FFF2-40B4-BE49-F238E27FC236}">
                <a16:creationId xmlns:a16="http://schemas.microsoft.com/office/drawing/2014/main" id="{8B8941F8-43F2-8B48-8EF0-D9E89837DF4E}"/>
              </a:ext>
            </a:extLst>
          </p:cNvPr>
          <p:cNvSpPr txBox="1"/>
          <p:nvPr/>
        </p:nvSpPr>
        <p:spPr>
          <a:xfrm>
            <a:off x="1086515" y="3687284"/>
            <a:ext cx="1002662" cy="104516"/>
          </a:xfrm>
          <a:prstGeom prst="rect">
            <a:avLst/>
          </a:prstGeom>
        </p:spPr>
        <p:txBody>
          <a:bodyPr vert="horz" wrap="square" lIns="0" tIns="12065" rIns="0" bIns="0" rtlCol="0">
            <a:spAutoFit/>
          </a:bodyPr>
          <a:lstStyle/>
          <a:p>
            <a:pPr marL="12700" algn="ctr">
              <a:spcBef>
                <a:spcPts val="95"/>
              </a:spcBef>
            </a:pPr>
            <a:r>
              <a:rPr lang="fr-FR" sz="600" dirty="0">
                <a:solidFill>
                  <a:prstClr val="black">
                    <a:lumMod val="65000"/>
                    <a:lumOff val="35000"/>
                  </a:prstClr>
                </a:solidFill>
                <a:latin typeface="Arial" panose="020B0604020202020204" pitchFamily="34" charset="0"/>
                <a:cs typeface="Arial" panose="020B0604020202020204" pitchFamily="34" charset="0"/>
              </a:rPr>
              <a:t>Temps (mois)</a:t>
            </a:r>
            <a:endParaRPr sz="6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2" name="object 11">
            <a:extLst>
              <a:ext uri="{FF2B5EF4-FFF2-40B4-BE49-F238E27FC236}">
                <a16:creationId xmlns:a16="http://schemas.microsoft.com/office/drawing/2014/main" id="{11082DBA-6695-B542-90F6-D47A53A977CB}"/>
              </a:ext>
            </a:extLst>
          </p:cNvPr>
          <p:cNvSpPr txBox="1"/>
          <p:nvPr/>
        </p:nvSpPr>
        <p:spPr>
          <a:xfrm>
            <a:off x="5316475" y="3646807"/>
            <a:ext cx="1002662" cy="104516"/>
          </a:xfrm>
          <a:prstGeom prst="rect">
            <a:avLst/>
          </a:prstGeom>
        </p:spPr>
        <p:txBody>
          <a:bodyPr vert="horz" wrap="square" lIns="0" tIns="12065" rIns="0" bIns="0" rtlCol="0">
            <a:spAutoFit/>
          </a:bodyPr>
          <a:lstStyle/>
          <a:p>
            <a:pPr marL="12700" algn="ctr">
              <a:spcBef>
                <a:spcPts val="95"/>
              </a:spcBef>
            </a:pPr>
            <a:r>
              <a:rPr lang="fr-FR" sz="600" dirty="0">
                <a:solidFill>
                  <a:prstClr val="black">
                    <a:lumMod val="65000"/>
                    <a:lumOff val="35000"/>
                  </a:prstClr>
                </a:solidFill>
                <a:latin typeface="Arial" panose="020B0604020202020204" pitchFamily="34" charset="0"/>
                <a:cs typeface="Arial" panose="020B0604020202020204" pitchFamily="34" charset="0"/>
              </a:rPr>
              <a:t>Temps (mois)</a:t>
            </a:r>
            <a:endParaRPr sz="6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53" name="object 11">
            <a:extLst>
              <a:ext uri="{FF2B5EF4-FFF2-40B4-BE49-F238E27FC236}">
                <a16:creationId xmlns:a16="http://schemas.microsoft.com/office/drawing/2014/main" id="{A26FE18F-9260-BC43-A37B-7570EA33BC46}"/>
              </a:ext>
            </a:extLst>
          </p:cNvPr>
          <p:cNvSpPr txBox="1"/>
          <p:nvPr/>
        </p:nvSpPr>
        <p:spPr>
          <a:xfrm>
            <a:off x="7116250" y="3653517"/>
            <a:ext cx="1002662" cy="104516"/>
          </a:xfrm>
          <a:prstGeom prst="rect">
            <a:avLst/>
          </a:prstGeom>
        </p:spPr>
        <p:txBody>
          <a:bodyPr vert="horz" wrap="square" lIns="0" tIns="12065" rIns="0" bIns="0" rtlCol="0">
            <a:spAutoFit/>
          </a:bodyPr>
          <a:lstStyle/>
          <a:p>
            <a:pPr marL="12700" algn="ctr">
              <a:spcBef>
                <a:spcPts val="95"/>
              </a:spcBef>
            </a:pPr>
            <a:r>
              <a:rPr lang="fr-FR" sz="600" dirty="0">
                <a:solidFill>
                  <a:prstClr val="black">
                    <a:lumMod val="65000"/>
                    <a:lumOff val="35000"/>
                  </a:prstClr>
                </a:solidFill>
                <a:latin typeface="Arial" panose="020B0604020202020204" pitchFamily="34" charset="0"/>
                <a:cs typeface="Arial" panose="020B0604020202020204" pitchFamily="34" charset="0"/>
              </a:rPr>
              <a:t>Temps (mois)</a:t>
            </a:r>
            <a:endParaRPr sz="600" dirty="0">
              <a:solidFill>
                <a:prstClr val="black">
                  <a:lumMod val="65000"/>
                  <a:lumOff val="3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843987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2520778"/>
            <a:ext cx="4129351" cy="213360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2520778"/>
            <a:ext cx="4129351" cy="2133600"/>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52451C3A-2299-884E-A6D9-95A925480DAF}"/>
              </a:ext>
            </a:extLst>
          </p:cNvPr>
          <p:cNvSpPr txBox="1"/>
          <p:nvPr/>
        </p:nvSpPr>
        <p:spPr>
          <a:xfrm>
            <a:off x="1430425" y="2377902"/>
            <a:ext cx="1921350"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sans progression</a:t>
            </a:r>
          </a:p>
        </p:txBody>
      </p:sp>
      <p:sp>
        <p:nvSpPr>
          <p:cNvPr id="7" name="Titre 6"/>
          <p:cNvSpPr>
            <a:spLocks noGrp="1"/>
          </p:cNvSpPr>
          <p:nvPr>
            <p:ph type="title"/>
          </p:nvPr>
        </p:nvSpPr>
        <p:spPr>
          <a:xfrm>
            <a:off x="168064" y="748765"/>
            <a:ext cx="8749693" cy="400110"/>
          </a:xfrm>
        </p:spPr>
        <p:txBody>
          <a:bodyPr/>
          <a:lstStyle/>
          <a:p>
            <a:r>
              <a:rPr lang="fr-FR" dirty="0"/>
              <a:t>Analyse en sous-groupe prévue: (2) groupes </a:t>
            </a:r>
            <a:r>
              <a:rPr lang="fr-FR" dirty="0" err="1"/>
              <a:t>disconcordants</a:t>
            </a:r>
            <a:endParaRPr lang="fr-FR" dirty="0"/>
          </a:p>
        </p:txBody>
      </p:sp>
      <p:sp>
        <p:nvSpPr>
          <p:cNvPr id="42" name="ZoneTexte 41">
            <a:extLst>
              <a:ext uri="{FF2B5EF4-FFF2-40B4-BE49-F238E27FC236}">
                <a16:creationId xmlns:a16="http://schemas.microsoft.com/office/drawing/2014/main" id="{52451C3A-2299-884E-A6D9-95A925480DAF}"/>
              </a:ext>
            </a:extLst>
          </p:cNvPr>
          <p:cNvSpPr txBox="1"/>
          <p:nvPr/>
        </p:nvSpPr>
        <p:spPr>
          <a:xfrm>
            <a:off x="6112476" y="2377902"/>
            <a:ext cx="1268628"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globale</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54</a:t>
            </a:fld>
            <a:endParaRPr lang="fr-FR"/>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280" name="Graphique 279">
            <a:extLst>
              <a:ext uri="{FF2B5EF4-FFF2-40B4-BE49-F238E27FC236}">
                <a16:creationId xmlns:a16="http://schemas.microsoft.com/office/drawing/2014/main" id="{0381157A-C8DA-EA48-B573-ED0B33E206D8}"/>
              </a:ext>
            </a:extLst>
          </p:cNvPr>
          <p:cNvGraphicFramePr/>
          <p:nvPr>
            <p:extLst/>
          </p:nvPr>
        </p:nvGraphicFramePr>
        <p:xfrm>
          <a:off x="518277" y="2674128"/>
          <a:ext cx="2833498" cy="17760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3" name="Espace réservé du contenu 4">
            <a:extLst>
              <a:ext uri="{FF2B5EF4-FFF2-40B4-BE49-F238E27FC236}">
                <a16:creationId xmlns:a16="http://schemas.microsoft.com/office/drawing/2014/main" id="{48A7101E-EC91-F748-A524-323D3D08352E}"/>
              </a:ext>
            </a:extLst>
          </p:cNvPr>
          <p:cNvGraphicFramePr>
            <a:graphicFrameLocks/>
          </p:cNvGraphicFramePr>
          <p:nvPr>
            <p:extLst>
              <p:ext uri="{D42A27DB-BD31-4B8C-83A1-F6EECF244321}">
                <p14:modId xmlns:p14="http://schemas.microsoft.com/office/powerpoint/2010/main" val="3559365766"/>
              </p:ext>
            </p:extLst>
          </p:nvPr>
        </p:nvGraphicFramePr>
        <p:xfrm>
          <a:off x="754142" y="1206991"/>
          <a:ext cx="7483695" cy="1038496"/>
        </p:xfrm>
        <a:graphic>
          <a:graphicData uri="http://schemas.openxmlformats.org/drawingml/2006/table">
            <a:tbl>
              <a:tblPr firstRow="1" bandRow="1">
                <a:tableStyleId>{7DF18680-E054-41AD-8BC1-D1AEF772440D}</a:tableStyleId>
              </a:tblPr>
              <a:tblGrid>
                <a:gridCol w="1377812">
                  <a:extLst>
                    <a:ext uri="{9D8B030D-6E8A-4147-A177-3AD203B41FA5}">
                      <a16:colId xmlns:a16="http://schemas.microsoft.com/office/drawing/2014/main" val="20000"/>
                    </a:ext>
                  </a:extLst>
                </a:gridCol>
                <a:gridCol w="1482010">
                  <a:extLst>
                    <a:ext uri="{9D8B030D-6E8A-4147-A177-3AD203B41FA5}">
                      <a16:colId xmlns:a16="http://schemas.microsoft.com/office/drawing/2014/main" val="20001"/>
                    </a:ext>
                  </a:extLst>
                </a:gridCol>
                <a:gridCol w="1472131">
                  <a:extLst>
                    <a:ext uri="{9D8B030D-6E8A-4147-A177-3AD203B41FA5}">
                      <a16:colId xmlns:a16="http://schemas.microsoft.com/office/drawing/2014/main" val="20002"/>
                    </a:ext>
                  </a:extLst>
                </a:gridCol>
                <a:gridCol w="1570931">
                  <a:extLst>
                    <a:ext uri="{9D8B030D-6E8A-4147-A177-3AD203B41FA5}">
                      <a16:colId xmlns:a16="http://schemas.microsoft.com/office/drawing/2014/main" val="3649279073"/>
                    </a:ext>
                  </a:extLst>
                </a:gridCol>
                <a:gridCol w="1580811">
                  <a:extLst>
                    <a:ext uri="{9D8B030D-6E8A-4147-A177-3AD203B41FA5}">
                      <a16:colId xmlns:a16="http://schemas.microsoft.com/office/drawing/2014/main" val="1314709799"/>
                    </a:ext>
                  </a:extLst>
                </a:gridCol>
              </a:tblGrid>
              <a:tr h="231239">
                <a:tc>
                  <a:txBody>
                    <a:bodyPr/>
                    <a:lstStyle/>
                    <a:p>
                      <a:pPr>
                        <a:lnSpc>
                          <a:spcPct val="100000"/>
                        </a:lnSpc>
                      </a:pPr>
                      <a:endParaRPr sz="100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lang="fr-FR" sz="1000" b="1" dirty="0">
                          <a:solidFill>
                            <a:schemeClr val="bg1"/>
                          </a:solidFill>
                          <a:latin typeface="Arial" panose="020B0604020202020204" pitchFamily="34" charset="0"/>
                          <a:cs typeface="Arial" panose="020B0604020202020204" pitchFamily="34" charset="0"/>
                        </a:rPr>
                        <a:t>/</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0B050"/>
                    </a:solidFill>
                  </a:tcPr>
                </a:tc>
                <a:tc>
                  <a:txBody>
                    <a:bodyPr/>
                    <a:lstStyle/>
                    <a:p>
                      <a:pPr marL="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lang="fr-FR" sz="1000" b="1" dirty="0">
                          <a:solidFill>
                            <a:schemeClr val="bg1"/>
                          </a:solidFill>
                          <a:latin typeface="Arial" panose="020B0604020202020204" pitchFamily="34" charset="0"/>
                          <a:cs typeface="Arial" panose="020B0604020202020204" pitchFamily="34" charset="0"/>
                        </a:rPr>
                        <a:t>/</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DEA1B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5462" dirty="0">
                          <a:solidFill>
                            <a:schemeClr val="bg1"/>
                          </a:solidFill>
                          <a:latin typeface="Arial" panose="020B0604020202020204" pitchFamily="34" charset="0"/>
                          <a:cs typeface="Arial" panose="020B0604020202020204" pitchFamily="34" charset="0"/>
                        </a:rPr>
                        <a:t>haut</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DEA1B0"/>
                    </a:solidFill>
                  </a:tcPr>
                </a:tc>
                <a:extLst>
                  <a:ext uri="{0D108BD9-81ED-4DB2-BD59-A6C34878D82A}">
                    <a16:rowId xmlns:a16="http://schemas.microsoft.com/office/drawing/2014/main" val="10000"/>
                  </a:ext>
                </a:extLst>
              </a:tr>
              <a:tr h="257948">
                <a:tc>
                  <a:txBody>
                    <a:bodyPr/>
                    <a:lstStyle/>
                    <a:p>
                      <a:pPr marL="68580">
                        <a:lnSpc>
                          <a:spcPct val="100000"/>
                        </a:lnSpc>
                        <a:spcBef>
                          <a:spcPts val="420"/>
                        </a:spcBef>
                      </a:pPr>
                      <a:r>
                        <a:rPr lang="fr-FR" sz="900" b="1" dirty="0">
                          <a:solidFill>
                            <a:srgbClr val="001F5F"/>
                          </a:solidFill>
                          <a:latin typeface="Arial" panose="020B0604020202020204" pitchFamily="34" charset="0"/>
                          <a:cs typeface="Arial" panose="020B0604020202020204" pitchFamily="34" charset="0"/>
                        </a:rPr>
                        <a:t>Bras </a:t>
                      </a:r>
                      <a:r>
                        <a:rPr lang="fr-FR" sz="900" b="1" dirty="0" err="1">
                          <a:solidFill>
                            <a:srgbClr val="001F5F"/>
                          </a:solidFill>
                          <a:latin typeface="Arial" panose="020B0604020202020204" pitchFamily="34" charset="0"/>
                          <a:cs typeface="Arial" panose="020B0604020202020204" pitchFamily="34" charset="0"/>
                        </a:rPr>
                        <a:t>controle</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079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a:solidFill>
                            <a:srgbClr val="00AF50"/>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587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7948">
                <a:tc>
                  <a:txBody>
                    <a:bodyPr/>
                    <a:lstStyle/>
                    <a:p>
                      <a:pPr marL="68580">
                        <a:lnSpc>
                          <a:spcPct val="100000"/>
                        </a:lnSpc>
                        <a:spcBef>
                          <a:spcPts val="420"/>
                        </a:spcBef>
                      </a:pPr>
                      <a:r>
                        <a:rPr lang="fr-FR" sz="900" b="1" spc="-5" dirty="0">
                          <a:solidFill>
                            <a:srgbClr val="001F5F"/>
                          </a:solidFill>
                          <a:latin typeface="Arial" panose="020B0604020202020204" pitchFamily="34" charset="0"/>
                          <a:cs typeface="Arial" panose="020B0604020202020204" pitchFamily="34" charset="0"/>
                        </a:rPr>
                        <a:t>Bras </a:t>
                      </a:r>
                      <a:r>
                        <a:rPr sz="900" b="1" spc="-5" dirty="0">
                          <a:solidFill>
                            <a:srgbClr val="001F5F"/>
                          </a:solidFill>
                          <a:latin typeface="Arial" panose="020B0604020202020204" pitchFamily="34" charset="0"/>
                          <a:cs typeface="Arial" panose="020B0604020202020204" pitchFamily="34" charset="0"/>
                        </a:rPr>
                        <a:t>CTC</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079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C00000"/>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587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91361">
                <a:tc>
                  <a:txBody>
                    <a:bodyPr/>
                    <a:lstStyle/>
                    <a:p>
                      <a:pPr marL="68580">
                        <a:lnSpc>
                          <a:spcPct val="100000"/>
                        </a:lnSpc>
                        <a:spcBef>
                          <a:spcPts val="0"/>
                        </a:spcBef>
                      </a:pPr>
                      <a:r>
                        <a:rPr sz="900" b="1" spc="-5" dirty="0">
                          <a:solidFill>
                            <a:srgbClr val="001F5F"/>
                          </a:solidFill>
                          <a:latin typeface="Arial" panose="020B0604020202020204" pitchFamily="34" charset="0"/>
                          <a:cs typeface="Arial" panose="020B0604020202020204" pitchFamily="34" charset="0"/>
                        </a:rPr>
                        <a:t>N </a:t>
                      </a:r>
                      <a:r>
                        <a:rPr sz="900" b="1" dirty="0" err="1">
                          <a:solidFill>
                            <a:srgbClr val="001F5F"/>
                          </a:solidFill>
                          <a:latin typeface="Arial" panose="020B0604020202020204" pitchFamily="34" charset="0"/>
                          <a:cs typeface="Arial" panose="020B0604020202020204" pitchFamily="34" charset="0"/>
                        </a:rPr>
                        <a:t>pt</a:t>
                      </a:r>
                      <a:r>
                        <a:rPr lang="fr-FR" sz="900" b="1" dirty="0">
                          <a:solidFill>
                            <a:srgbClr val="001F5F"/>
                          </a:solidFill>
                          <a:latin typeface="Arial" panose="020B0604020202020204" pitchFamily="34" charset="0"/>
                          <a:cs typeface="Arial" panose="020B0604020202020204" pitchFamily="34" charset="0"/>
                        </a:rPr>
                        <a:t>e</a:t>
                      </a:r>
                      <a:r>
                        <a:rPr sz="900" b="1" dirty="0">
                          <a:solidFill>
                            <a:srgbClr val="001F5F"/>
                          </a:solidFill>
                          <a:latin typeface="Arial" panose="020B0604020202020204" pitchFamily="34" charset="0"/>
                          <a:cs typeface="Arial" panose="020B0604020202020204" pitchFamily="34" charset="0"/>
                        </a:rPr>
                        <a:t>s total</a:t>
                      </a:r>
                      <a:r>
                        <a:rPr sz="900" b="1" spc="-40" dirty="0">
                          <a:solidFill>
                            <a:srgbClr val="001F5F"/>
                          </a:solidFill>
                          <a:latin typeface="Arial" panose="020B0604020202020204" pitchFamily="34" charset="0"/>
                          <a:cs typeface="Arial" panose="020B0604020202020204" pitchFamily="34" charset="0"/>
                        </a:rPr>
                        <a:t> </a:t>
                      </a:r>
                      <a:r>
                        <a:rPr sz="900" b="1" spc="-10" dirty="0">
                          <a:solidFill>
                            <a:srgbClr val="001F5F"/>
                          </a:solidFill>
                          <a:latin typeface="Arial" panose="020B0604020202020204" pitchFamily="34" charset="0"/>
                          <a:cs typeface="Arial" panose="020B0604020202020204" pitchFamily="34" charset="0"/>
                        </a:rPr>
                        <a:t>(%)</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1430" algn="ctr">
                        <a:lnSpc>
                          <a:spcPct val="100000"/>
                        </a:lnSpc>
                        <a:spcBef>
                          <a:spcPts val="0"/>
                        </a:spcBef>
                      </a:pPr>
                      <a:r>
                        <a:rPr sz="900" b="1" spc="-5">
                          <a:solidFill>
                            <a:srgbClr val="585858"/>
                          </a:solidFill>
                          <a:latin typeface="Arial" panose="020B0604020202020204" pitchFamily="34" charset="0"/>
                          <a:cs typeface="Arial" panose="020B0604020202020204" pitchFamily="34" charset="0"/>
                        </a:rPr>
                        <a:t>370</a:t>
                      </a:r>
                      <a:r>
                        <a:rPr sz="900" b="1" spc="-15">
                          <a:solidFill>
                            <a:srgbClr val="585858"/>
                          </a:solidFill>
                          <a:latin typeface="Arial" panose="020B0604020202020204" pitchFamily="34" charset="0"/>
                          <a:cs typeface="Arial" panose="020B0604020202020204" pitchFamily="34" charset="0"/>
                        </a:rPr>
                        <a:t> </a:t>
                      </a:r>
                      <a:r>
                        <a:rPr sz="900" b="1" spc="-5">
                          <a:solidFill>
                            <a:srgbClr val="585858"/>
                          </a:solidFill>
                          <a:latin typeface="Arial" panose="020B0604020202020204" pitchFamily="34" charset="0"/>
                          <a:cs typeface="Arial" panose="020B0604020202020204" pitchFamily="34" charset="0"/>
                        </a:rPr>
                        <a:t>(47.5%)</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5240" algn="ctr">
                        <a:lnSpc>
                          <a:spcPct val="100000"/>
                        </a:lnSpc>
                        <a:spcBef>
                          <a:spcPts val="0"/>
                        </a:spcBef>
                      </a:pPr>
                      <a:r>
                        <a:rPr sz="900" b="1" spc="-5">
                          <a:solidFill>
                            <a:schemeClr val="bg1"/>
                          </a:solidFill>
                          <a:latin typeface="Arial" panose="020B0604020202020204" pitchFamily="34" charset="0"/>
                          <a:cs typeface="Arial" panose="020B0604020202020204" pitchFamily="34" charset="0"/>
                        </a:rPr>
                        <a:t>196</a:t>
                      </a:r>
                      <a:r>
                        <a:rPr sz="900" b="1" spc="-15">
                          <a:solidFill>
                            <a:schemeClr val="bg1"/>
                          </a:solidFill>
                          <a:latin typeface="Arial" panose="020B0604020202020204" pitchFamily="34" charset="0"/>
                          <a:cs typeface="Arial" panose="020B0604020202020204" pitchFamily="34" charset="0"/>
                        </a:rPr>
                        <a:t> </a:t>
                      </a:r>
                      <a:r>
                        <a:rPr sz="900" b="1" spc="-5">
                          <a:solidFill>
                            <a:schemeClr val="bg1"/>
                          </a:solidFill>
                          <a:latin typeface="Arial" panose="020B0604020202020204" pitchFamily="34" charset="0"/>
                          <a:cs typeface="Arial" panose="020B0604020202020204" pitchFamily="34" charset="0"/>
                        </a:rPr>
                        <a:t>(25.2%)</a:t>
                      </a:r>
                      <a:endParaRPr sz="900">
                        <a:solidFill>
                          <a:schemeClr val="bg1"/>
                        </a:solidFill>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0B050"/>
                    </a:solidFill>
                  </a:tcPr>
                </a:tc>
                <a:tc>
                  <a:txBody>
                    <a:bodyPr/>
                    <a:lstStyle/>
                    <a:p>
                      <a:pPr>
                        <a:lnSpc>
                          <a:spcPct val="100000"/>
                        </a:lnSpc>
                      </a:pPr>
                      <a:endParaRPr sz="900">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algn="ctr">
                        <a:lnSpc>
                          <a:spcPct val="100000"/>
                        </a:lnSpc>
                        <a:spcBef>
                          <a:spcPts val="0"/>
                        </a:spcBef>
                      </a:pPr>
                      <a:r>
                        <a:rPr sz="900" b="1" spc="-5" dirty="0">
                          <a:solidFill>
                            <a:srgbClr val="585858"/>
                          </a:solidFill>
                          <a:latin typeface="Arial" panose="020B0604020202020204" pitchFamily="34" charset="0"/>
                          <a:cs typeface="Arial" panose="020B0604020202020204" pitchFamily="34" charset="0"/>
                        </a:rPr>
                        <a:t>105</a:t>
                      </a:r>
                      <a:r>
                        <a:rPr sz="900" b="1" spc="-15" dirty="0">
                          <a:solidFill>
                            <a:srgbClr val="585858"/>
                          </a:solidFill>
                          <a:latin typeface="Arial" panose="020B0604020202020204" pitchFamily="34" charset="0"/>
                          <a:cs typeface="Arial" panose="020B0604020202020204" pitchFamily="34" charset="0"/>
                        </a:rPr>
                        <a:t> </a:t>
                      </a:r>
                      <a:r>
                        <a:rPr sz="900" b="1" spc="-5" dirty="0">
                          <a:solidFill>
                            <a:srgbClr val="585858"/>
                          </a:solidFill>
                          <a:latin typeface="Arial" panose="020B0604020202020204" pitchFamily="34" charset="0"/>
                          <a:cs typeface="Arial" panose="020B0604020202020204" pitchFamily="34" charset="0"/>
                        </a:rPr>
                        <a:t>(13.5%)</a:t>
                      </a:r>
                      <a:endParaRPr sz="900" dirty="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49" name="object 3">
            <a:extLst>
              <a:ext uri="{FF2B5EF4-FFF2-40B4-BE49-F238E27FC236}">
                <a16:creationId xmlns:a16="http://schemas.microsoft.com/office/drawing/2014/main" id="{41B624AA-169E-F44A-9F39-1AE316A49F6D}"/>
              </a:ext>
            </a:extLst>
          </p:cNvPr>
          <p:cNvSpPr txBox="1"/>
          <p:nvPr/>
        </p:nvSpPr>
        <p:spPr>
          <a:xfrm>
            <a:off x="3381939" y="3030786"/>
            <a:ext cx="1168291" cy="628377"/>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a:cs typeface="Arial"/>
              </a:rPr>
              <a:t>SSP médiane</a:t>
            </a:r>
            <a:endParaRPr sz="800" dirty="0">
              <a:solidFill>
                <a:prstClr val="black"/>
              </a:solidFill>
              <a:latin typeface="Arial"/>
              <a:cs typeface="Arial"/>
            </a:endParaRPr>
          </a:p>
          <a:p>
            <a:pPr marL="12700"/>
            <a:r>
              <a:rPr sz="800" dirty="0">
                <a:solidFill>
                  <a:srgbClr val="C00000"/>
                </a:solidFill>
                <a:latin typeface="Arial"/>
                <a:cs typeface="Arial"/>
              </a:rPr>
              <a:t>CTC </a:t>
            </a:r>
            <a:r>
              <a:rPr sz="800" spc="-5" dirty="0">
                <a:solidFill>
                  <a:srgbClr val="C00000"/>
                </a:solidFill>
                <a:latin typeface="Arial"/>
                <a:cs typeface="Arial"/>
              </a:rPr>
              <a:t>arm (CT): </a:t>
            </a:r>
            <a:br>
              <a:rPr lang="fr-FR" sz="800" spc="-5" dirty="0">
                <a:solidFill>
                  <a:srgbClr val="C00000"/>
                </a:solidFill>
                <a:latin typeface="Arial"/>
                <a:cs typeface="Arial"/>
              </a:rPr>
            </a:br>
            <a:r>
              <a:rPr sz="800" spc="-5" dirty="0">
                <a:solidFill>
                  <a:srgbClr val="C00000"/>
                </a:solidFill>
                <a:latin typeface="Arial"/>
                <a:cs typeface="Arial"/>
              </a:rPr>
              <a:t>15.6 </a:t>
            </a:r>
            <a:r>
              <a:rPr sz="800" dirty="0">
                <a:solidFill>
                  <a:srgbClr val="C00000"/>
                </a:solidFill>
                <a:latin typeface="Arial"/>
                <a:cs typeface="Arial"/>
              </a:rPr>
              <a:t>mo.</a:t>
            </a:r>
            <a:r>
              <a:rPr sz="800" spc="-55" dirty="0">
                <a:solidFill>
                  <a:srgbClr val="C00000"/>
                </a:solidFill>
                <a:latin typeface="Arial"/>
                <a:cs typeface="Arial"/>
              </a:rPr>
              <a:t> </a:t>
            </a:r>
            <a:r>
              <a:rPr sz="800" dirty="0">
                <a:solidFill>
                  <a:srgbClr val="C00000"/>
                </a:solidFill>
                <a:latin typeface="Arial"/>
                <a:cs typeface="Arial"/>
              </a:rPr>
              <a:t>[12.2-22.7]</a:t>
            </a:r>
            <a:endParaRPr sz="800" dirty="0">
              <a:solidFill>
                <a:prstClr val="black"/>
              </a:solidFill>
              <a:latin typeface="Arial"/>
              <a:cs typeface="Arial"/>
            </a:endParaRPr>
          </a:p>
          <a:p>
            <a:pPr marL="12700"/>
            <a:r>
              <a:rPr sz="800" dirty="0">
                <a:solidFill>
                  <a:srgbClr val="00AF50"/>
                </a:solidFill>
                <a:latin typeface="Arial"/>
                <a:cs typeface="Arial"/>
              </a:rPr>
              <a:t>Control arm </a:t>
            </a:r>
            <a:r>
              <a:rPr sz="800" spc="-5" dirty="0">
                <a:solidFill>
                  <a:srgbClr val="00AF50"/>
                </a:solidFill>
                <a:latin typeface="Arial"/>
                <a:cs typeface="Arial"/>
              </a:rPr>
              <a:t>(HT): </a:t>
            </a:r>
            <a:br>
              <a:rPr lang="fr-FR" sz="800" spc="-5" dirty="0">
                <a:solidFill>
                  <a:srgbClr val="00AF50"/>
                </a:solidFill>
                <a:latin typeface="Arial"/>
                <a:cs typeface="Arial"/>
              </a:rPr>
            </a:br>
            <a:r>
              <a:rPr sz="800" dirty="0">
                <a:solidFill>
                  <a:srgbClr val="00AF50"/>
                </a:solidFill>
                <a:latin typeface="Arial"/>
                <a:cs typeface="Arial"/>
              </a:rPr>
              <a:t>10.5 mo.</a:t>
            </a:r>
            <a:r>
              <a:rPr sz="800" spc="-90" dirty="0">
                <a:solidFill>
                  <a:srgbClr val="00AF50"/>
                </a:solidFill>
                <a:latin typeface="Arial"/>
                <a:cs typeface="Arial"/>
              </a:rPr>
              <a:t> </a:t>
            </a:r>
            <a:r>
              <a:rPr sz="800" dirty="0">
                <a:solidFill>
                  <a:srgbClr val="00AF50"/>
                </a:solidFill>
                <a:latin typeface="Arial"/>
                <a:cs typeface="Arial"/>
              </a:rPr>
              <a:t>[7.3-15.4]</a:t>
            </a:r>
            <a:endParaRPr sz="800" dirty="0">
              <a:solidFill>
                <a:prstClr val="black"/>
              </a:solidFill>
              <a:latin typeface="Arial"/>
              <a:cs typeface="Arial"/>
            </a:endParaRPr>
          </a:p>
        </p:txBody>
      </p:sp>
      <p:sp>
        <p:nvSpPr>
          <p:cNvPr id="50" name="object 8">
            <a:extLst>
              <a:ext uri="{FF2B5EF4-FFF2-40B4-BE49-F238E27FC236}">
                <a16:creationId xmlns:a16="http://schemas.microsoft.com/office/drawing/2014/main" id="{850F246B-CCDC-7048-896E-0B6831F90AE5}"/>
              </a:ext>
            </a:extLst>
          </p:cNvPr>
          <p:cNvSpPr txBox="1"/>
          <p:nvPr/>
        </p:nvSpPr>
        <p:spPr>
          <a:xfrm>
            <a:off x="7511048" y="3030481"/>
            <a:ext cx="1132303" cy="628377"/>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a:cs typeface="Arial"/>
              </a:rPr>
              <a:t>SG à 24 mois</a:t>
            </a:r>
            <a:endParaRPr sz="800" dirty="0">
              <a:solidFill>
                <a:prstClr val="black"/>
              </a:solidFill>
              <a:latin typeface="Arial"/>
              <a:cs typeface="Arial"/>
            </a:endParaRPr>
          </a:p>
          <a:p>
            <a:pPr marL="12700"/>
            <a:r>
              <a:rPr sz="800" dirty="0">
                <a:solidFill>
                  <a:srgbClr val="C00000"/>
                </a:solidFill>
                <a:latin typeface="Arial"/>
                <a:cs typeface="Arial"/>
              </a:rPr>
              <a:t>CTC </a:t>
            </a:r>
            <a:r>
              <a:rPr sz="800" spc="-5" dirty="0">
                <a:solidFill>
                  <a:srgbClr val="C00000"/>
                </a:solidFill>
                <a:latin typeface="Arial"/>
                <a:cs typeface="Arial"/>
              </a:rPr>
              <a:t>arm (CT): </a:t>
            </a:r>
            <a:br>
              <a:rPr lang="fr-FR" sz="800" spc="-5" dirty="0">
                <a:solidFill>
                  <a:srgbClr val="C00000"/>
                </a:solidFill>
                <a:latin typeface="Arial"/>
                <a:cs typeface="Arial"/>
              </a:rPr>
            </a:br>
            <a:r>
              <a:rPr sz="800" dirty="0">
                <a:solidFill>
                  <a:srgbClr val="C00000"/>
                </a:solidFill>
                <a:latin typeface="Arial"/>
                <a:cs typeface="Arial"/>
              </a:rPr>
              <a:t>77.6%</a:t>
            </a:r>
            <a:r>
              <a:rPr sz="800" spc="-60" dirty="0">
                <a:solidFill>
                  <a:srgbClr val="C00000"/>
                </a:solidFill>
                <a:latin typeface="Arial"/>
                <a:cs typeface="Arial"/>
              </a:rPr>
              <a:t> </a:t>
            </a:r>
            <a:r>
              <a:rPr sz="800" dirty="0">
                <a:solidFill>
                  <a:srgbClr val="C00000"/>
                </a:solidFill>
                <a:latin typeface="Arial"/>
                <a:cs typeface="Arial"/>
              </a:rPr>
              <a:t>[69.2-87.1]</a:t>
            </a:r>
            <a:endParaRPr sz="800" dirty="0">
              <a:solidFill>
                <a:prstClr val="black"/>
              </a:solidFill>
              <a:latin typeface="Arial"/>
              <a:cs typeface="Arial"/>
            </a:endParaRPr>
          </a:p>
          <a:p>
            <a:pPr marL="12700"/>
            <a:r>
              <a:rPr sz="800" dirty="0">
                <a:solidFill>
                  <a:srgbClr val="00AF50"/>
                </a:solidFill>
                <a:latin typeface="Arial"/>
                <a:cs typeface="Arial"/>
              </a:rPr>
              <a:t>Control </a:t>
            </a:r>
            <a:r>
              <a:rPr sz="800" spc="-5" dirty="0">
                <a:solidFill>
                  <a:srgbClr val="00AF50"/>
                </a:solidFill>
                <a:latin typeface="Arial"/>
                <a:cs typeface="Arial"/>
              </a:rPr>
              <a:t>arm (HT): </a:t>
            </a:r>
            <a:br>
              <a:rPr lang="fr-FR" sz="800" spc="-5" dirty="0">
                <a:solidFill>
                  <a:srgbClr val="00AF50"/>
                </a:solidFill>
                <a:latin typeface="Arial"/>
                <a:cs typeface="Arial"/>
              </a:rPr>
            </a:br>
            <a:r>
              <a:rPr sz="800" dirty="0">
                <a:solidFill>
                  <a:srgbClr val="00AF50"/>
                </a:solidFill>
                <a:latin typeface="Arial"/>
                <a:cs typeface="Arial"/>
              </a:rPr>
              <a:t>73.7%</a:t>
            </a:r>
            <a:r>
              <a:rPr sz="800" spc="-90" dirty="0">
                <a:solidFill>
                  <a:srgbClr val="00AF50"/>
                </a:solidFill>
                <a:latin typeface="Arial"/>
                <a:cs typeface="Arial"/>
              </a:rPr>
              <a:t> </a:t>
            </a:r>
            <a:r>
              <a:rPr sz="800" dirty="0">
                <a:solidFill>
                  <a:srgbClr val="00AF50"/>
                </a:solidFill>
                <a:latin typeface="Arial"/>
                <a:cs typeface="Arial"/>
              </a:rPr>
              <a:t>[64.9-83.7]</a:t>
            </a:r>
            <a:endParaRPr sz="800" dirty="0">
              <a:solidFill>
                <a:prstClr val="black"/>
              </a:solidFill>
              <a:latin typeface="Arial"/>
              <a:cs typeface="Arial"/>
            </a:endParaRPr>
          </a:p>
        </p:txBody>
      </p:sp>
      <p:graphicFrame>
        <p:nvGraphicFramePr>
          <p:cNvPr id="51" name="Graphique 50">
            <a:extLst>
              <a:ext uri="{FF2B5EF4-FFF2-40B4-BE49-F238E27FC236}">
                <a16:creationId xmlns:a16="http://schemas.microsoft.com/office/drawing/2014/main" id="{49D6E03B-B652-3F42-9015-2F9DED136ECF}"/>
              </a:ext>
            </a:extLst>
          </p:cNvPr>
          <p:cNvGraphicFramePr/>
          <p:nvPr>
            <p:extLst/>
          </p:nvPr>
        </p:nvGraphicFramePr>
        <p:xfrm>
          <a:off x="4629010" y="2674128"/>
          <a:ext cx="2833498" cy="1776051"/>
        </p:xfrm>
        <a:graphic>
          <a:graphicData uri="http://schemas.openxmlformats.org/drawingml/2006/chart">
            <c:chart xmlns:c="http://schemas.openxmlformats.org/drawingml/2006/chart" xmlns:r="http://schemas.openxmlformats.org/officeDocument/2006/relationships" r:id="rId4"/>
          </a:graphicData>
        </a:graphic>
      </p:graphicFrame>
      <p:grpSp>
        <p:nvGrpSpPr>
          <p:cNvPr id="52" name="Groupe 51">
            <a:extLst>
              <a:ext uri="{FF2B5EF4-FFF2-40B4-BE49-F238E27FC236}">
                <a16:creationId xmlns:a16="http://schemas.microsoft.com/office/drawing/2014/main" id="{415576D0-8F68-6B40-AB72-9AA9A359F063}"/>
              </a:ext>
            </a:extLst>
          </p:cNvPr>
          <p:cNvGrpSpPr/>
          <p:nvPr/>
        </p:nvGrpSpPr>
        <p:grpSpPr>
          <a:xfrm>
            <a:off x="803569" y="2722269"/>
            <a:ext cx="2297934" cy="1399853"/>
            <a:chOff x="1343405" y="2890266"/>
            <a:chExt cx="3893820" cy="1530350"/>
          </a:xfrm>
        </p:grpSpPr>
        <p:sp>
          <p:nvSpPr>
            <p:cNvPr id="54" name="object 9">
              <a:extLst>
                <a:ext uri="{FF2B5EF4-FFF2-40B4-BE49-F238E27FC236}">
                  <a16:creationId xmlns:a16="http://schemas.microsoft.com/office/drawing/2014/main" id="{304A2EB8-A23A-AC41-991B-24D8F5BF6772}"/>
                </a:ext>
              </a:extLst>
            </p:cNvPr>
            <p:cNvSpPr/>
            <p:nvPr/>
          </p:nvSpPr>
          <p:spPr>
            <a:xfrm>
              <a:off x="1343405" y="2890266"/>
              <a:ext cx="3893820" cy="1530350"/>
            </a:xfrm>
            <a:custGeom>
              <a:avLst/>
              <a:gdLst/>
              <a:ahLst/>
              <a:cxnLst/>
              <a:rect l="l" t="t" r="r" b="b"/>
              <a:pathLst>
                <a:path w="3893820" h="1530350">
                  <a:moveTo>
                    <a:pt x="0" y="0"/>
                  </a:moveTo>
                  <a:lnTo>
                    <a:pt x="157606" y="0"/>
                  </a:lnTo>
                  <a:lnTo>
                    <a:pt x="157606" y="32766"/>
                  </a:lnTo>
                  <a:lnTo>
                    <a:pt x="176149" y="32766"/>
                  </a:lnTo>
                  <a:lnTo>
                    <a:pt x="176149" y="49149"/>
                  </a:lnTo>
                  <a:lnTo>
                    <a:pt x="185419" y="49149"/>
                  </a:lnTo>
                  <a:lnTo>
                    <a:pt x="185419" y="65532"/>
                  </a:lnTo>
                  <a:lnTo>
                    <a:pt x="194690" y="65532"/>
                  </a:lnTo>
                  <a:lnTo>
                    <a:pt x="194690" y="98298"/>
                  </a:lnTo>
                  <a:lnTo>
                    <a:pt x="203962" y="98298"/>
                  </a:lnTo>
                  <a:lnTo>
                    <a:pt x="203962" y="131063"/>
                  </a:lnTo>
                  <a:lnTo>
                    <a:pt x="213232" y="131063"/>
                  </a:lnTo>
                  <a:lnTo>
                    <a:pt x="213232" y="196596"/>
                  </a:lnTo>
                  <a:lnTo>
                    <a:pt x="222503" y="196596"/>
                  </a:lnTo>
                  <a:lnTo>
                    <a:pt x="222503" y="212979"/>
                  </a:lnTo>
                  <a:lnTo>
                    <a:pt x="231775" y="212979"/>
                  </a:lnTo>
                  <a:lnTo>
                    <a:pt x="231775" y="229362"/>
                  </a:lnTo>
                  <a:lnTo>
                    <a:pt x="250316" y="229362"/>
                  </a:lnTo>
                  <a:lnTo>
                    <a:pt x="250316" y="245872"/>
                  </a:lnTo>
                  <a:lnTo>
                    <a:pt x="259587" y="245872"/>
                  </a:lnTo>
                  <a:lnTo>
                    <a:pt x="259587" y="262509"/>
                  </a:lnTo>
                  <a:lnTo>
                    <a:pt x="315213" y="262509"/>
                  </a:lnTo>
                  <a:lnTo>
                    <a:pt x="315213" y="279019"/>
                  </a:lnTo>
                  <a:lnTo>
                    <a:pt x="352298" y="279019"/>
                  </a:lnTo>
                  <a:lnTo>
                    <a:pt x="352298" y="295656"/>
                  </a:lnTo>
                  <a:lnTo>
                    <a:pt x="361569" y="295656"/>
                  </a:lnTo>
                  <a:lnTo>
                    <a:pt x="361569" y="312166"/>
                  </a:lnTo>
                  <a:lnTo>
                    <a:pt x="370839" y="312166"/>
                  </a:lnTo>
                  <a:lnTo>
                    <a:pt x="370839" y="345313"/>
                  </a:lnTo>
                  <a:lnTo>
                    <a:pt x="407924" y="345313"/>
                  </a:lnTo>
                  <a:lnTo>
                    <a:pt x="407924" y="361950"/>
                  </a:lnTo>
                  <a:lnTo>
                    <a:pt x="454279" y="361950"/>
                  </a:lnTo>
                  <a:lnTo>
                    <a:pt x="454279" y="378460"/>
                  </a:lnTo>
                  <a:lnTo>
                    <a:pt x="500633" y="378460"/>
                  </a:lnTo>
                  <a:lnTo>
                    <a:pt x="500633" y="395097"/>
                  </a:lnTo>
                  <a:lnTo>
                    <a:pt x="509905" y="395097"/>
                  </a:lnTo>
                  <a:lnTo>
                    <a:pt x="509905" y="411734"/>
                  </a:lnTo>
                  <a:lnTo>
                    <a:pt x="528446" y="411734"/>
                  </a:lnTo>
                  <a:lnTo>
                    <a:pt x="528446" y="444881"/>
                  </a:lnTo>
                  <a:lnTo>
                    <a:pt x="537718" y="444881"/>
                  </a:lnTo>
                  <a:lnTo>
                    <a:pt x="537718" y="461391"/>
                  </a:lnTo>
                  <a:lnTo>
                    <a:pt x="565531" y="461391"/>
                  </a:lnTo>
                  <a:lnTo>
                    <a:pt x="565531" y="478028"/>
                  </a:lnTo>
                  <a:lnTo>
                    <a:pt x="574801" y="478028"/>
                  </a:lnTo>
                  <a:lnTo>
                    <a:pt x="574801" y="494538"/>
                  </a:lnTo>
                  <a:lnTo>
                    <a:pt x="584073" y="494538"/>
                  </a:lnTo>
                  <a:lnTo>
                    <a:pt x="584073" y="527685"/>
                  </a:lnTo>
                  <a:lnTo>
                    <a:pt x="593344" y="527685"/>
                  </a:lnTo>
                  <a:lnTo>
                    <a:pt x="593344" y="560832"/>
                  </a:lnTo>
                  <a:lnTo>
                    <a:pt x="602614" y="560832"/>
                  </a:lnTo>
                  <a:lnTo>
                    <a:pt x="602614" y="577469"/>
                  </a:lnTo>
                  <a:lnTo>
                    <a:pt x="611886" y="577469"/>
                  </a:lnTo>
                  <a:lnTo>
                    <a:pt x="611886" y="593979"/>
                  </a:lnTo>
                  <a:lnTo>
                    <a:pt x="621157" y="593979"/>
                  </a:lnTo>
                  <a:lnTo>
                    <a:pt x="621157" y="610616"/>
                  </a:lnTo>
                  <a:lnTo>
                    <a:pt x="648969" y="610616"/>
                  </a:lnTo>
                  <a:lnTo>
                    <a:pt x="648969" y="643763"/>
                  </a:lnTo>
                  <a:lnTo>
                    <a:pt x="676782" y="643763"/>
                  </a:lnTo>
                  <a:lnTo>
                    <a:pt x="676782" y="660273"/>
                  </a:lnTo>
                  <a:lnTo>
                    <a:pt x="760221" y="660273"/>
                  </a:lnTo>
                  <a:lnTo>
                    <a:pt x="760221" y="676910"/>
                  </a:lnTo>
                  <a:lnTo>
                    <a:pt x="788035" y="676910"/>
                  </a:lnTo>
                  <a:lnTo>
                    <a:pt x="788035" y="693420"/>
                  </a:lnTo>
                  <a:lnTo>
                    <a:pt x="806576" y="693420"/>
                  </a:lnTo>
                  <a:lnTo>
                    <a:pt x="806576" y="726567"/>
                  </a:lnTo>
                  <a:lnTo>
                    <a:pt x="880744" y="726567"/>
                  </a:lnTo>
                  <a:lnTo>
                    <a:pt x="880744" y="759714"/>
                  </a:lnTo>
                  <a:lnTo>
                    <a:pt x="890016" y="759714"/>
                  </a:lnTo>
                  <a:lnTo>
                    <a:pt x="890016" y="776351"/>
                  </a:lnTo>
                  <a:lnTo>
                    <a:pt x="899287" y="776351"/>
                  </a:lnTo>
                  <a:lnTo>
                    <a:pt x="899287" y="792988"/>
                  </a:lnTo>
                  <a:lnTo>
                    <a:pt x="973455" y="792988"/>
                  </a:lnTo>
                  <a:lnTo>
                    <a:pt x="973455" y="809879"/>
                  </a:lnTo>
                  <a:lnTo>
                    <a:pt x="982726" y="809879"/>
                  </a:lnTo>
                  <a:lnTo>
                    <a:pt x="982726" y="826770"/>
                  </a:lnTo>
                  <a:lnTo>
                    <a:pt x="991996" y="826770"/>
                  </a:lnTo>
                  <a:lnTo>
                    <a:pt x="991996" y="843661"/>
                  </a:lnTo>
                  <a:lnTo>
                    <a:pt x="1093977" y="843661"/>
                  </a:lnTo>
                  <a:lnTo>
                    <a:pt x="1093977" y="860552"/>
                  </a:lnTo>
                  <a:lnTo>
                    <a:pt x="1140333" y="860552"/>
                  </a:lnTo>
                  <a:lnTo>
                    <a:pt x="1140333" y="877443"/>
                  </a:lnTo>
                  <a:lnTo>
                    <a:pt x="1205230" y="877443"/>
                  </a:lnTo>
                  <a:lnTo>
                    <a:pt x="1205230" y="894461"/>
                  </a:lnTo>
                  <a:lnTo>
                    <a:pt x="1233043" y="894461"/>
                  </a:lnTo>
                  <a:lnTo>
                    <a:pt x="1233043" y="928243"/>
                  </a:lnTo>
                  <a:lnTo>
                    <a:pt x="1279398" y="928243"/>
                  </a:lnTo>
                  <a:lnTo>
                    <a:pt x="1279398" y="945134"/>
                  </a:lnTo>
                  <a:lnTo>
                    <a:pt x="1409192" y="945134"/>
                  </a:lnTo>
                  <a:lnTo>
                    <a:pt x="1409192" y="962025"/>
                  </a:lnTo>
                  <a:lnTo>
                    <a:pt x="1427733" y="962025"/>
                  </a:lnTo>
                  <a:lnTo>
                    <a:pt x="1427733" y="979043"/>
                  </a:lnTo>
                  <a:lnTo>
                    <a:pt x="1437005" y="979043"/>
                  </a:lnTo>
                  <a:lnTo>
                    <a:pt x="1437005" y="995934"/>
                  </a:lnTo>
                  <a:lnTo>
                    <a:pt x="1464818" y="995934"/>
                  </a:lnTo>
                  <a:lnTo>
                    <a:pt x="1464818" y="1012825"/>
                  </a:lnTo>
                  <a:lnTo>
                    <a:pt x="1474089" y="1012825"/>
                  </a:lnTo>
                  <a:lnTo>
                    <a:pt x="1474089" y="1029716"/>
                  </a:lnTo>
                  <a:lnTo>
                    <a:pt x="1483360" y="1029716"/>
                  </a:lnTo>
                  <a:lnTo>
                    <a:pt x="1483360" y="1046607"/>
                  </a:lnTo>
                  <a:lnTo>
                    <a:pt x="1492631" y="1046607"/>
                  </a:lnTo>
                  <a:lnTo>
                    <a:pt x="1492631" y="1063498"/>
                  </a:lnTo>
                  <a:lnTo>
                    <a:pt x="1511173" y="1063498"/>
                  </a:lnTo>
                  <a:lnTo>
                    <a:pt x="1511173" y="1080516"/>
                  </a:lnTo>
                  <a:lnTo>
                    <a:pt x="1520444" y="1080516"/>
                  </a:lnTo>
                  <a:lnTo>
                    <a:pt x="1520444" y="1097407"/>
                  </a:lnTo>
                  <a:lnTo>
                    <a:pt x="1548257" y="1097407"/>
                  </a:lnTo>
                  <a:lnTo>
                    <a:pt x="1548257" y="1114298"/>
                  </a:lnTo>
                  <a:lnTo>
                    <a:pt x="1594612" y="1114298"/>
                  </a:lnTo>
                  <a:lnTo>
                    <a:pt x="1594612" y="1131189"/>
                  </a:lnTo>
                  <a:lnTo>
                    <a:pt x="1613154" y="1131189"/>
                  </a:lnTo>
                  <a:lnTo>
                    <a:pt x="1613154" y="1148080"/>
                  </a:lnTo>
                  <a:lnTo>
                    <a:pt x="1650238" y="1148080"/>
                  </a:lnTo>
                  <a:lnTo>
                    <a:pt x="1650238" y="1165098"/>
                  </a:lnTo>
                  <a:lnTo>
                    <a:pt x="1659508" y="1165098"/>
                  </a:lnTo>
                  <a:lnTo>
                    <a:pt x="1659508" y="1181989"/>
                  </a:lnTo>
                  <a:lnTo>
                    <a:pt x="1705864" y="1181989"/>
                  </a:lnTo>
                  <a:lnTo>
                    <a:pt x="1705864" y="1198880"/>
                  </a:lnTo>
                  <a:lnTo>
                    <a:pt x="1724406" y="1198880"/>
                  </a:lnTo>
                  <a:lnTo>
                    <a:pt x="1724406" y="1215771"/>
                  </a:lnTo>
                  <a:lnTo>
                    <a:pt x="1807845" y="1215771"/>
                  </a:lnTo>
                  <a:lnTo>
                    <a:pt x="1807845" y="1232662"/>
                  </a:lnTo>
                  <a:lnTo>
                    <a:pt x="1835658" y="1232662"/>
                  </a:lnTo>
                  <a:lnTo>
                    <a:pt x="1835658" y="1266571"/>
                  </a:lnTo>
                  <a:lnTo>
                    <a:pt x="1844929" y="1266571"/>
                  </a:lnTo>
                  <a:lnTo>
                    <a:pt x="1844929" y="1283462"/>
                  </a:lnTo>
                  <a:lnTo>
                    <a:pt x="1854200" y="1283462"/>
                  </a:lnTo>
                  <a:lnTo>
                    <a:pt x="1854200" y="1300353"/>
                  </a:lnTo>
                  <a:lnTo>
                    <a:pt x="1863470" y="1300353"/>
                  </a:lnTo>
                  <a:lnTo>
                    <a:pt x="1863470" y="1317244"/>
                  </a:lnTo>
                  <a:lnTo>
                    <a:pt x="1882013" y="1317244"/>
                  </a:lnTo>
                  <a:lnTo>
                    <a:pt x="1882013" y="1334135"/>
                  </a:lnTo>
                  <a:lnTo>
                    <a:pt x="1937639" y="1334135"/>
                  </a:lnTo>
                  <a:lnTo>
                    <a:pt x="1937639" y="1351153"/>
                  </a:lnTo>
                  <a:lnTo>
                    <a:pt x="2067433" y="1351153"/>
                  </a:lnTo>
                  <a:lnTo>
                    <a:pt x="2067433" y="1369187"/>
                  </a:lnTo>
                  <a:lnTo>
                    <a:pt x="2262123" y="1369187"/>
                  </a:lnTo>
                  <a:lnTo>
                    <a:pt x="2262123" y="1405255"/>
                  </a:lnTo>
                  <a:lnTo>
                    <a:pt x="2271395" y="1405255"/>
                  </a:lnTo>
                  <a:lnTo>
                    <a:pt x="2271395" y="1423289"/>
                  </a:lnTo>
                  <a:lnTo>
                    <a:pt x="2382647" y="1423289"/>
                  </a:lnTo>
                  <a:lnTo>
                    <a:pt x="2382647" y="1441323"/>
                  </a:lnTo>
                  <a:lnTo>
                    <a:pt x="2623693" y="1441323"/>
                  </a:lnTo>
                  <a:lnTo>
                    <a:pt x="2623693" y="1461389"/>
                  </a:lnTo>
                  <a:lnTo>
                    <a:pt x="2790571" y="1461389"/>
                  </a:lnTo>
                  <a:lnTo>
                    <a:pt x="2790571" y="1507236"/>
                  </a:lnTo>
                  <a:lnTo>
                    <a:pt x="2938907" y="1507236"/>
                  </a:lnTo>
                  <a:lnTo>
                    <a:pt x="2938907" y="1530096"/>
                  </a:lnTo>
                  <a:lnTo>
                    <a:pt x="3893820" y="1530096"/>
                  </a:lnTo>
                </a:path>
              </a:pathLst>
            </a:custGeom>
            <a:ln w="38100">
              <a:solidFill>
                <a:srgbClr val="00AF50"/>
              </a:solidFill>
            </a:ln>
          </p:spPr>
          <p:txBody>
            <a:bodyPr wrap="square" lIns="0" tIns="0" rIns="0" bIns="0" rtlCol="0"/>
            <a:lstStyle/>
            <a:p>
              <a:endParaRPr>
                <a:solidFill>
                  <a:prstClr val="black"/>
                </a:solidFill>
                <a:latin typeface="Arial" panose="020B0604020202020204" pitchFamily="34" charset="0"/>
                <a:cs typeface="Arial" panose="020B0604020202020204" pitchFamily="34" charset="0"/>
              </a:endParaRPr>
            </a:p>
          </p:txBody>
        </p:sp>
        <p:sp>
          <p:nvSpPr>
            <p:cNvPr id="55" name="object 10">
              <a:extLst>
                <a:ext uri="{FF2B5EF4-FFF2-40B4-BE49-F238E27FC236}">
                  <a16:creationId xmlns:a16="http://schemas.microsoft.com/office/drawing/2014/main" id="{2998D7AC-2763-024D-832E-B11963197C62}"/>
                </a:ext>
              </a:extLst>
            </p:cNvPr>
            <p:cNvSpPr/>
            <p:nvPr/>
          </p:nvSpPr>
          <p:spPr>
            <a:xfrm>
              <a:off x="1343405" y="2890266"/>
              <a:ext cx="3893820" cy="1449705"/>
            </a:xfrm>
            <a:custGeom>
              <a:avLst/>
              <a:gdLst/>
              <a:ahLst/>
              <a:cxnLst/>
              <a:rect l="l" t="t" r="r" b="b"/>
              <a:pathLst>
                <a:path w="3893820" h="1449704">
                  <a:moveTo>
                    <a:pt x="0" y="0"/>
                  </a:moveTo>
                  <a:lnTo>
                    <a:pt x="0" y="17018"/>
                  </a:lnTo>
                  <a:lnTo>
                    <a:pt x="185419" y="17018"/>
                  </a:lnTo>
                  <a:lnTo>
                    <a:pt x="185419" y="53086"/>
                  </a:lnTo>
                  <a:lnTo>
                    <a:pt x="203962" y="53086"/>
                  </a:lnTo>
                  <a:lnTo>
                    <a:pt x="203962" y="71120"/>
                  </a:lnTo>
                  <a:lnTo>
                    <a:pt x="213232" y="71120"/>
                  </a:lnTo>
                  <a:lnTo>
                    <a:pt x="213232" y="89154"/>
                  </a:lnTo>
                  <a:lnTo>
                    <a:pt x="231775" y="89154"/>
                  </a:lnTo>
                  <a:lnTo>
                    <a:pt x="231775" y="125222"/>
                  </a:lnTo>
                  <a:lnTo>
                    <a:pt x="259587" y="125222"/>
                  </a:lnTo>
                  <a:lnTo>
                    <a:pt x="259587" y="143256"/>
                  </a:lnTo>
                  <a:lnTo>
                    <a:pt x="278130" y="143256"/>
                  </a:lnTo>
                  <a:lnTo>
                    <a:pt x="278130" y="161289"/>
                  </a:lnTo>
                  <a:lnTo>
                    <a:pt x="315213" y="161289"/>
                  </a:lnTo>
                  <a:lnTo>
                    <a:pt x="315213" y="197738"/>
                  </a:lnTo>
                  <a:lnTo>
                    <a:pt x="333756" y="197738"/>
                  </a:lnTo>
                  <a:lnTo>
                    <a:pt x="333756" y="216026"/>
                  </a:lnTo>
                  <a:lnTo>
                    <a:pt x="361569" y="216026"/>
                  </a:lnTo>
                  <a:lnTo>
                    <a:pt x="361569" y="234314"/>
                  </a:lnTo>
                  <a:lnTo>
                    <a:pt x="389381" y="234314"/>
                  </a:lnTo>
                  <a:lnTo>
                    <a:pt x="389381" y="252475"/>
                  </a:lnTo>
                  <a:lnTo>
                    <a:pt x="445007" y="252475"/>
                  </a:lnTo>
                  <a:lnTo>
                    <a:pt x="445007" y="270763"/>
                  </a:lnTo>
                  <a:lnTo>
                    <a:pt x="519175" y="270763"/>
                  </a:lnTo>
                  <a:lnTo>
                    <a:pt x="519175" y="289051"/>
                  </a:lnTo>
                  <a:lnTo>
                    <a:pt x="528446" y="289051"/>
                  </a:lnTo>
                  <a:lnTo>
                    <a:pt x="528446" y="307213"/>
                  </a:lnTo>
                  <a:lnTo>
                    <a:pt x="546988" y="307213"/>
                  </a:lnTo>
                  <a:lnTo>
                    <a:pt x="546988" y="325500"/>
                  </a:lnTo>
                  <a:lnTo>
                    <a:pt x="556260" y="325500"/>
                  </a:lnTo>
                  <a:lnTo>
                    <a:pt x="556260" y="343788"/>
                  </a:lnTo>
                  <a:lnTo>
                    <a:pt x="565531" y="343788"/>
                  </a:lnTo>
                  <a:lnTo>
                    <a:pt x="565531" y="361950"/>
                  </a:lnTo>
                  <a:lnTo>
                    <a:pt x="584073" y="361950"/>
                  </a:lnTo>
                  <a:lnTo>
                    <a:pt x="584073" y="380238"/>
                  </a:lnTo>
                  <a:lnTo>
                    <a:pt x="630427" y="380238"/>
                  </a:lnTo>
                  <a:lnTo>
                    <a:pt x="630427" y="416813"/>
                  </a:lnTo>
                  <a:lnTo>
                    <a:pt x="676782" y="416813"/>
                  </a:lnTo>
                  <a:lnTo>
                    <a:pt x="676782" y="434975"/>
                  </a:lnTo>
                  <a:lnTo>
                    <a:pt x="723138" y="434975"/>
                  </a:lnTo>
                  <a:lnTo>
                    <a:pt x="723138" y="453263"/>
                  </a:lnTo>
                  <a:lnTo>
                    <a:pt x="760221" y="453263"/>
                  </a:lnTo>
                  <a:lnTo>
                    <a:pt x="760221" y="471550"/>
                  </a:lnTo>
                  <a:lnTo>
                    <a:pt x="788035" y="471550"/>
                  </a:lnTo>
                  <a:lnTo>
                    <a:pt x="788035" y="489712"/>
                  </a:lnTo>
                  <a:lnTo>
                    <a:pt x="806576" y="489712"/>
                  </a:lnTo>
                  <a:lnTo>
                    <a:pt x="806576" y="508000"/>
                  </a:lnTo>
                  <a:lnTo>
                    <a:pt x="927100" y="508000"/>
                  </a:lnTo>
                  <a:lnTo>
                    <a:pt x="927100" y="526288"/>
                  </a:lnTo>
                  <a:lnTo>
                    <a:pt x="954913" y="526288"/>
                  </a:lnTo>
                  <a:lnTo>
                    <a:pt x="954913" y="544449"/>
                  </a:lnTo>
                  <a:lnTo>
                    <a:pt x="973455" y="544449"/>
                  </a:lnTo>
                  <a:lnTo>
                    <a:pt x="973455" y="581025"/>
                  </a:lnTo>
                  <a:lnTo>
                    <a:pt x="1019810" y="581025"/>
                  </a:lnTo>
                  <a:lnTo>
                    <a:pt x="1019810" y="599186"/>
                  </a:lnTo>
                  <a:lnTo>
                    <a:pt x="1056894" y="599186"/>
                  </a:lnTo>
                  <a:lnTo>
                    <a:pt x="1056894" y="617474"/>
                  </a:lnTo>
                  <a:lnTo>
                    <a:pt x="1140333" y="617474"/>
                  </a:lnTo>
                  <a:lnTo>
                    <a:pt x="1140333" y="635762"/>
                  </a:lnTo>
                  <a:lnTo>
                    <a:pt x="1149604" y="635762"/>
                  </a:lnTo>
                  <a:lnTo>
                    <a:pt x="1149604" y="654050"/>
                  </a:lnTo>
                  <a:lnTo>
                    <a:pt x="1168145" y="654050"/>
                  </a:lnTo>
                  <a:lnTo>
                    <a:pt x="1168145" y="672211"/>
                  </a:lnTo>
                  <a:lnTo>
                    <a:pt x="1177417" y="672211"/>
                  </a:lnTo>
                  <a:lnTo>
                    <a:pt x="1177417" y="690499"/>
                  </a:lnTo>
                  <a:lnTo>
                    <a:pt x="1186688" y="690499"/>
                  </a:lnTo>
                  <a:lnTo>
                    <a:pt x="1186688" y="708787"/>
                  </a:lnTo>
                  <a:lnTo>
                    <a:pt x="1307211" y="708787"/>
                  </a:lnTo>
                  <a:lnTo>
                    <a:pt x="1307211" y="726948"/>
                  </a:lnTo>
                  <a:lnTo>
                    <a:pt x="1381379" y="726948"/>
                  </a:lnTo>
                  <a:lnTo>
                    <a:pt x="1381379" y="745236"/>
                  </a:lnTo>
                  <a:lnTo>
                    <a:pt x="1409192" y="745236"/>
                  </a:lnTo>
                  <a:lnTo>
                    <a:pt x="1409192" y="763524"/>
                  </a:lnTo>
                  <a:lnTo>
                    <a:pt x="1446276" y="763524"/>
                  </a:lnTo>
                  <a:lnTo>
                    <a:pt x="1446276" y="781685"/>
                  </a:lnTo>
                  <a:lnTo>
                    <a:pt x="1455546" y="781685"/>
                  </a:lnTo>
                  <a:lnTo>
                    <a:pt x="1455546" y="818261"/>
                  </a:lnTo>
                  <a:lnTo>
                    <a:pt x="1474089" y="818261"/>
                  </a:lnTo>
                  <a:lnTo>
                    <a:pt x="1474089" y="836549"/>
                  </a:lnTo>
                  <a:lnTo>
                    <a:pt x="1492631" y="836549"/>
                  </a:lnTo>
                  <a:lnTo>
                    <a:pt x="1492631" y="854710"/>
                  </a:lnTo>
                  <a:lnTo>
                    <a:pt x="1576070" y="854710"/>
                  </a:lnTo>
                  <a:lnTo>
                    <a:pt x="1576070" y="872998"/>
                  </a:lnTo>
                  <a:lnTo>
                    <a:pt x="1640967" y="872998"/>
                  </a:lnTo>
                  <a:lnTo>
                    <a:pt x="1640967" y="891286"/>
                  </a:lnTo>
                  <a:lnTo>
                    <a:pt x="1650238" y="891286"/>
                  </a:lnTo>
                  <a:lnTo>
                    <a:pt x="1650238" y="909447"/>
                  </a:lnTo>
                  <a:lnTo>
                    <a:pt x="1891283" y="909447"/>
                  </a:lnTo>
                  <a:lnTo>
                    <a:pt x="1891283" y="946023"/>
                  </a:lnTo>
                  <a:lnTo>
                    <a:pt x="1909826" y="946023"/>
                  </a:lnTo>
                  <a:lnTo>
                    <a:pt x="1909826" y="964184"/>
                  </a:lnTo>
                  <a:lnTo>
                    <a:pt x="2104517" y="964184"/>
                  </a:lnTo>
                  <a:lnTo>
                    <a:pt x="2104517" y="982472"/>
                  </a:lnTo>
                  <a:lnTo>
                    <a:pt x="2150872" y="982472"/>
                  </a:lnTo>
                  <a:lnTo>
                    <a:pt x="2150872" y="1000760"/>
                  </a:lnTo>
                  <a:lnTo>
                    <a:pt x="2187956" y="1000760"/>
                  </a:lnTo>
                  <a:lnTo>
                    <a:pt x="2187956" y="1018921"/>
                  </a:lnTo>
                  <a:lnTo>
                    <a:pt x="2225040" y="1018921"/>
                  </a:lnTo>
                  <a:lnTo>
                    <a:pt x="2225040" y="1037844"/>
                  </a:lnTo>
                  <a:lnTo>
                    <a:pt x="2243582" y="1037844"/>
                  </a:lnTo>
                  <a:lnTo>
                    <a:pt x="2243582" y="1057275"/>
                  </a:lnTo>
                  <a:lnTo>
                    <a:pt x="2252853" y="1057275"/>
                  </a:lnTo>
                  <a:lnTo>
                    <a:pt x="2252853" y="1077341"/>
                  </a:lnTo>
                  <a:lnTo>
                    <a:pt x="2336292" y="1077341"/>
                  </a:lnTo>
                  <a:lnTo>
                    <a:pt x="2336292" y="1099185"/>
                  </a:lnTo>
                  <a:lnTo>
                    <a:pt x="2364105" y="1099185"/>
                  </a:lnTo>
                  <a:lnTo>
                    <a:pt x="2364105" y="1120902"/>
                  </a:lnTo>
                  <a:lnTo>
                    <a:pt x="2391918" y="1120902"/>
                  </a:lnTo>
                  <a:lnTo>
                    <a:pt x="2391918" y="1142619"/>
                  </a:lnTo>
                  <a:lnTo>
                    <a:pt x="2447544" y="1142619"/>
                  </a:lnTo>
                  <a:lnTo>
                    <a:pt x="2447544" y="1165479"/>
                  </a:lnTo>
                  <a:lnTo>
                    <a:pt x="2512441" y="1165479"/>
                  </a:lnTo>
                  <a:lnTo>
                    <a:pt x="2512441" y="1211072"/>
                  </a:lnTo>
                  <a:lnTo>
                    <a:pt x="2864739" y="1211072"/>
                  </a:lnTo>
                  <a:lnTo>
                    <a:pt x="2864739" y="1240282"/>
                  </a:lnTo>
                  <a:lnTo>
                    <a:pt x="2883281" y="1240282"/>
                  </a:lnTo>
                  <a:lnTo>
                    <a:pt x="2883281" y="1269619"/>
                  </a:lnTo>
                  <a:lnTo>
                    <a:pt x="2892552" y="1269619"/>
                  </a:lnTo>
                  <a:lnTo>
                    <a:pt x="2892552" y="1298956"/>
                  </a:lnTo>
                  <a:lnTo>
                    <a:pt x="2920365" y="1298956"/>
                  </a:lnTo>
                  <a:lnTo>
                    <a:pt x="2920365" y="1331087"/>
                  </a:lnTo>
                  <a:lnTo>
                    <a:pt x="3068701" y="1331087"/>
                  </a:lnTo>
                  <a:lnTo>
                    <a:pt x="3068701" y="1363345"/>
                  </a:lnTo>
                  <a:lnTo>
                    <a:pt x="3207766" y="1363345"/>
                  </a:lnTo>
                  <a:lnTo>
                    <a:pt x="3207766" y="1406398"/>
                  </a:lnTo>
                  <a:lnTo>
                    <a:pt x="3365373" y="1406398"/>
                  </a:lnTo>
                  <a:lnTo>
                    <a:pt x="3365373" y="1449324"/>
                  </a:lnTo>
                  <a:lnTo>
                    <a:pt x="3893820" y="1449324"/>
                  </a:lnTo>
                </a:path>
              </a:pathLst>
            </a:custGeom>
            <a:ln w="38100">
              <a:solidFill>
                <a:srgbClr val="C00000"/>
              </a:solidFill>
            </a:ln>
          </p:spPr>
          <p:txBody>
            <a:bodyPr wrap="square" lIns="0" tIns="0" rIns="0" bIns="0" rtlCol="0"/>
            <a:lstStyle/>
            <a:p>
              <a:endParaRPr>
                <a:solidFill>
                  <a:prstClr val="black"/>
                </a:solidFill>
                <a:latin typeface="Arial" panose="020B0604020202020204" pitchFamily="34" charset="0"/>
                <a:cs typeface="Arial" panose="020B0604020202020204" pitchFamily="34" charset="0"/>
              </a:endParaRPr>
            </a:p>
          </p:txBody>
        </p:sp>
      </p:grpSp>
      <p:sp>
        <p:nvSpPr>
          <p:cNvPr id="61" name="object 7">
            <a:extLst>
              <a:ext uri="{FF2B5EF4-FFF2-40B4-BE49-F238E27FC236}">
                <a16:creationId xmlns:a16="http://schemas.microsoft.com/office/drawing/2014/main" id="{788F943B-1F00-ED42-B4DF-7F9DB3731A68}"/>
              </a:ext>
            </a:extLst>
          </p:cNvPr>
          <p:cNvSpPr txBox="1"/>
          <p:nvPr/>
        </p:nvSpPr>
        <p:spPr>
          <a:xfrm>
            <a:off x="2069018" y="2741699"/>
            <a:ext cx="1331297" cy="302006"/>
          </a:xfrm>
          <a:prstGeom prst="rect">
            <a:avLst/>
          </a:prstGeom>
        </p:spPr>
        <p:txBody>
          <a:bodyPr vert="horz" wrap="square" lIns="0" tIns="12065" rIns="0" bIns="0" rtlCol="0">
            <a:spAutoFit/>
          </a:bodyPr>
          <a:lstStyle/>
          <a:p>
            <a:pPr marL="12700">
              <a:spcBef>
                <a:spcPts val="95"/>
              </a:spcBef>
            </a:pPr>
            <a:r>
              <a:rPr sz="900" spc="-5">
                <a:solidFill>
                  <a:prstClr val="black">
                    <a:lumMod val="50000"/>
                    <a:lumOff val="50000"/>
                  </a:prstClr>
                </a:solidFill>
                <a:latin typeface="Arial"/>
                <a:cs typeface="Arial"/>
              </a:rPr>
              <a:t>HR=0.62</a:t>
            </a:r>
            <a:r>
              <a:rPr sz="900" spc="-40">
                <a:solidFill>
                  <a:prstClr val="black">
                    <a:lumMod val="50000"/>
                    <a:lumOff val="50000"/>
                  </a:prstClr>
                </a:solidFill>
                <a:latin typeface="Arial"/>
                <a:cs typeface="Arial"/>
              </a:rPr>
              <a:t> </a:t>
            </a:r>
            <a:r>
              <a:rPr sz="900" spc="-5">
                <a:solidFill>
                  <a:prstClr val="black">
                    <a:lumMod val="50000"/>
                    <a:lumOff val="50000"/>
                  </a:prstClr>
                </a:solidFill>
                <a:latin typeface="Arial"/>
                <a:cs typeface="Arial"/>
              </a:rPr>
              <a:t>[0.45-0.84]</a:t>
            </a:r>
            <a:endParaRPr lang="fr-FR" sz="900" spc="-5">
              <a:solidFill>
                <a:prstClr val="black">
                  <a:lumMod val="50000"/>
                  <a:lumOff val="50000"/>
                </a:prstClr>
              </a:solidFill>
              <a:latin typeface="Arial"/>
              <a:cs typeface="Arial"/>
            </a:endParaRPr>
          </a:p>
          <a:p>
            <a:pPr marL="12700">
              <a:spcBef>
                <a:spcPts val="95"/>
              </a:spcBef>
            </a:pPr>
            <a:r>
              <a:rPr lang="fr-FR" sz="900" spc="-5">
                <a:solidFill>
                  <a:prstClr val="black">
                    <a:lumMod val="50000"/>
                    <a:lumOff val="50000"/>
                  </a:prstClr>
                </a:solidFill>
                <a:latin typeface="Arial"/>
                <a:cs typeface="Arial"/>
              </a:rPr>
              <a:t>p=0.002</a:t>
            </a:r>
            <a:endParaRPr lang="fr-FR" sz="900">
              <a:solidFill>
                <a:prstClr val="black">
                  <a:lumMod val="50000"/>
                  <a:lumOff val="50000"/>
                </a:prstClr>
              </a:solidFill>
              <a:latin typeface="Arial"/>
              <a:cs typeface="Arial"/>
            </a:endParaRPr>
          </a:p>
        </p:txBody>
      </p:sp>
      <p:sp>
        <p:nvSpPr>
          <p:cNvPr id="62" name="object 7">
            <a:extLst>
              <a:ext uri="{FF2B5EF4-FFF2-40B4-BE49-F238E27FC236}">
                <a16:creationId xmlns:a16="http://schemas.microsoft.com/office/drawing/2014/main" id="{74D0CFDB-38CC-D04B-A466-46F3BDEB1474}"/>
              </a:ext>
            </a:extLst>
          </p:cNvPr>
          <p:cNvSpPr txBox="1"/>
          <p:nvPr/>
        </p:nvSpPr>
        <p:spPr>
          <a:xfrm>
            <a:off x="5029975" y="3579861"/>
            <a:ext cx="1331297" cy="302006"/>
          </a:xfrm>
          <a:prstGeom prst="rect">
            <a:avLst/>
          </a:prstGeom>
        </p:spPr>
        <p:txBody>
          <a:bodyPr vert="horz" wrap="square" lIns="0" tIns="12065" rIns="0" bIns="0" rtlCol="0">
            <a:spAutoFit/>
          </a:bodyPr>
          <a:lstStyle/>
          <a:p>
            <a:pPr marL="12700">
              <a:spcBef>
                <a:spcPts val="95"/>
              </a:spcBef>
            </a:pPr>
            <a:r>
              <a:rPr lang="fr-FR" sz="900" spc="-5">
                <a:solidFill>
                  <a:prstClr val="black">
                    <a:lumMod val="50000"/>
                    <a:lumOff val="50000"/>
                  </a:prstClr>
                </a:solidFill>
                <a:latin typeface="Arial"/>
                <a:cs typeface="Arial"/>
              </a:rPr>
              <a:t>HR= 0.69 [0.43-1.11]</a:t>
            </a:r>
          </a:p>
          <a:p>
            <a:pPr marL="12700">
              <a:spcBef>
                <a:spcPts val="95"/>
              </a:spcBef>
            </a:pPr>
            <a:r>
              <a:rPr lang="fr-FR" sz="900" spc="-5">
                <a:solidFill>
                  <a:prstClr val="black">
                    <a:lumMod val="50000"/>
                    <a:lumOff val="50000"/>
                  </a:prstClr>
                </a:solidFill>
                <a:latin typeface="Arial"/>
                <a:cs typeface="Arial"/>
              </a:rPr>
              <a:t>p=0.12</a:t>
            </a:r>
            <a:endParaRPr lang="fr-FR" sz="900">
              <a:solidFill>
                <a:prstClr val="black">
                  <a:lumMod val="50000"/>
                  <a:lumOff val="50000"/>
                </a:prstClr>
              </a:solidFill>
              <a:latin typeface="Arial"/>
              <a:cs typeface="Arial"/>
            </a:endParaRPr>
          </a:p>
        </p:txBody>
      </p:sp>
      <p:sp>
        <p:nvSpPr>
          <p:cNvPr id="63" name="object 34">
            <a:extLst>
              <a:ext uri="{FF2B5EF4-FFF2-40B4-BE49-F238E27FC236}">
                <a16:creationId xmlns:a16="http://schemas.microsoft.com/office/drawing/2014/main" id="{35948C30-ABC0-824A-AAA8-CD9B924A62CE}"/>
              </a:ext>
            </a:extLst>
          </p:cNvPr>
          <p:cNvSpPr/>
          <p:nvPr/>
        </p:nvSpPr>
        <p:spPr>
          <a:xfrm>
            <a:off x="4883653" y="2718251"/>
            <a:ext cx="2340932" cy="742565"/>
          </a:xfrm>
          <a:custGeom>
            <a:avLst/>
            <a:gdLst/>
            <a:ahLst/>
            <a:cxnLst/>
            <a:rect l="l" t="t" r="r" b="b"/>
            <a:pathLst>
              <a:path w="3904615" h="946785">
                <a:moveTo>
                  <a:pt x="0" y="0"/>
                </a:moveTo>
                <a:lnTo>
                  <a:pt x="157987" y="0"/>
                </a:lnTo>
                <a:lnTo>
                  <a:pt x="157987" y="16383"/>
                </a:lnTo>
                <a:lnTo>
                  <a:pt x="213867" y="16383"/>
                </a:lnTo>
                <a:lnTo>
                  <a:pt x="213867" y="32766"/>
                </a:lnTo>
                <a:lnTo>
                  <a:pt x="715771" y="32766"/>
                </a:lnTo>
                <a:lnTo>
                  <a:pt x="715771" y="49275"/>
                </a:lnTo>
                <a:lnTo>
                  <a:pt x="743711" y="49275"/>
                </a:lnTo>
                <a:lnTo>
                  <a:pt x="743711" y="65786"/>
                </a:lnTo>
                <a:lnTo>
                  <a:pt x="752982" y="65786"/>
                </a:lnTo>
                <a:lnTo>
                  <a:pt x="752982" y="82296"/>
                </a:lnTo>
                <a:lnTo>
                  <a:pt x="938910" y="82296"/>
                </a:lnTo>
                <a:lnTo>
                  <a:pt x="938910" y="99187"/>
                </a:lnTo>
                <a:lnTo>
                  <a:pt x="1022603" y="99187"/>
                </a:lnTo>
                <a:lnTo>
                  <a:pt x="1022603" y="116078"/>
                </a:lnTo>
                <a:lnTo>
                  <a:pt x="1152778" y="116078"/>
                </a:lnTo>
                <a:lnTo>
                  <a:pt x="1152778" y="133350"/>
                </a:lnTo>
                <a:lnTo>
                  <a:pt x="1171320" y="133350"/>
                </a:lnTo>
                <a:lnTo>
                  <a:pt x="1171320" y="150622"/>
                </a:lnTo>
                <a:lnTo>
                  <a:pt x="1208531" y="150622"/>
                </a:lnTo>
                <a:lnTo>
                  <a:pt x="1208531" y="167894"/>
                </a:lnTo>
                <a:lnTo>
                  <a:pt x="1236471" y="167894"/>
                </a:lnTo>
                <a:lnTo>
                  <a:pt x="1236471" y="185166"/>
                </a:lnTo>
                <a:lnTo>
                  <a:pt x="1282953" y="185166"/>
                </a:lnTo>
                <a:lnTo>
                  <a:pt x="1282953" y="202437"/>
                </a:lnTo>
                <a:lnTo>
                  <a:pt x="1329435" y="202437"/>
                </a:lnTo>
                <a:lnTo>
                  <a:pt x="1329435" y="219710"/>
                </a:lnTo>
                <a:lnTo>
                  <a:pt x="1487423" y="219710"/>
                </a:lnTo>
                <a:lnTo>
                  <a:pt x="1487423" y="238379"/>
                </a:lnTo>
                <a:lnTo>
                  <a:pt x="1571116" y="238379"/>
                </a:lnTo>
                <a:lnTo>
                  <a:pt x="1571116" y="257301"/>
                </a:lnTo>
                <a:lnTo>
                  <a:pt x="1589658" y="257301"/>
                </a:lnTo>
                <a:lnTo>
                  <a:pt x="1589658" y="276225"/>
                </a:lnTo>
                <a:lnTo>
                  <a:pt x="1840737" y="276225"/>
                </a:lnTo>
                <a:lnTo>
                  <a:pt x="1840737" y="296163"/>
                </a:lnTo>
                <a:lnTo>
                  <a:pt x="1868551" y="296163"/>
                </a:lnTo>
                <a:lnTo>
                  <a:pt x="1868551" y="316864"/>
                </a:lnTo>
                <a:lnTo>
                  <a:pt x="1896490" y="316864"/>
                </a:lnTo>
                <a:lnTo>
                  <a:pt x="1896490" y="337566"/>
                </a:lnTo>
                <a:lnTo>
                  <a:pt x="1942972" y="337566"/>
                </a:lnTo>
                <a:lnTo>
                  <a:pt x="1942972" y="358521"/>
                </a:lnTo>
                <a:lnTo>
                  <a:pt x="1970785" y="358521"/>
                </a:lnTo>
                <a:lnTo>
                  <a:pt x="1970785" y="379984"/>
                </a:lnTo>
                <a:lnTo>
                  <a:pt x="2007996" y="379984"/>
                </a:lnTo>
                <a:lnTo>
                  <a:pt x="2007996" y="402082"/>
                </a:lnTo>
                <a:lnTo>
                  <a:pt x="2231135" y="402082"/>
                </a:lnTo>
                <a:lnTo>
                  <a:pt x="2231135" y="425958"/>
                </a:lnTo>
                <a:lnTo>
                  <a:pt x="2286888" y="425958"/>
                </a:lnTo>
                <a:lnTo>
                  <a:pt x="2286888" y="451358"/>
                </a:lnTo>
                <a:lnTo>
                  <a:pt x="2407792" y="451358"/>
                </a:lnTo>
                <a:lnTo>
                  <a:pt x="2407792" y="476631"/>
                </a:lnTo>
                <a:lnTo>
                  <a:pt x="2417063" y="476631"/>
                </a:lnTo>
                <a:lnTo>
                  <a:pt x="2417063" y="502031"/>
                </a:lnTo>
                <a:lnTo>
                  <a:pt x="2435605" y="502031"/>
                </a:lnTo>
                <a:lnTo>
                  <a:pt x="2435605" y="527431"/>
                </a:lnTo>
                <a:lnTo>
                  <a:pt x="2593720" y="527431"/>
                </a:lnTo>
                <a:lnTo>
                  <a:pt x="2593720" y="554101"/>
                </a:lnTo>
                <a:lnTo>
                  <a:pt x="2649473" y="554101"/>
                </a:lnTo>
                <a:lnTo>
                  <a:pt x="2649473" y="582041"/>
                </a:lnTo>
                <a:lnTo>
                  <a:pt x="2705227" y="582041"/>
                </a:lnTo>
                <a:lnTo>
                  <a:pt x="2705227" y="612648"/>
                </a:lnTo>
                <a:lnTo>
                  <a:pt x="2807461" y="612648"/>
                </a:lnTo>
                <a:lnTo>
                  <a:pt x="2807461" y="647319"/>
                </a:lnTo>
                <a:lnTo>
                  <a:pt x="2881883" y="647319"/>
                </a:lnTo>
                <a:lnTo>
                  <a:pt x="2881883" y="683260"/>
                </a:lnTo>
                <a:lnTo>
                  <a:pt x="3290951" y="683260"/>
                </a:lnTo>
                <a:lnTo>
                  <a:pt x="3290951" y="730123"/>
                </a:lnTo>
                <a:lnTo>
                  <a:pt x="3448938" y="730123"/>
                </a:lnTo>
                <a:lnTo>
                  <a:pt x="3448938" y="779399"/>
                </a:lnTo>
                <a:lnTo>
                  <a:pt x="3486150" y="779399"/>
                </a:lnTo>
                <a:lnTo>
                  <a:pt x="3486150" y="828802"/>
                </a:lnTo>
                <a:lnTo>
                  <a:pt x="3672078" y="828802"/>
                </a:lnTo>
                <a:lnTo>
                  <a:pt x="3672078" y="885317"/>
                </a:lnTo>
                <a:lnTo>
                  <a:pt x="3820794" y="885317"/>
                </a:lnTo>
                <a:lnTo>
                  <a:pt x="3820794" y="946404"/>
                </a:lnTo>
                <a:lnTo>
                  <a:pt x="3904487" y="946404"/>
                </a:lnTo>
              </a:path>
            </a:pathLst>
          </a:custGeom>
          <a:ln w="38100">
            <a:solidFill>
              <a:srgbClr val="00AF50"/>
            </a:solidFill>
          </a:ln>
        </p:spPr>
        <p:txBody>
          <a:bodyPr wrap="square" lIns="0" tIns="0" rIns="0" bIns="0" rtlCol="0"/>
          <a:lstStyle/>
          <a:p>
            <a:endParaRPr>
              <a:solidFill>
                <a:prstClr val="black"/>
              </a:solidFill>
            </a:endParaRPr>
          </a:p>
        </p:txBody>
      </p:sp>
      <p:sp>
        <p:nvSpPr>
          <p:cNvPr id="64" name="object 35">
            <a:extLst>
              <a:ext uri="{FF2B5EF4-FFF2-40B4-BE49-F238E27FC236}">
                <a16:creationId xmlns:a16="http://schemas.microsoft.com/office/drawing/2014/main" id="{CCB7EE1C-E78B-1640-84A2-449F84031A82}"/>
              </a:ext>
            </a:extLst>
          </p:cNvPr>
          <p:cNvSpPr/>
          <p:nvPr/>
        </p:nvSpPr>
        <p:spPr>
          <a:xfrm>
            <a:off x="4883653" y="2718251"/>
            <a:ext cx="2340932" cy="566760"/>
          </a:xfrm>
          <a:custGeom>
            <a:avLst/>
            <a:gdLst/>
            <a:ahLst/>
            <a:cxnLst/>
            <a:rect l="l" t="t" r="r" b="b"/>
            <a:pathLst>
              <a:path w="3904615" h="722629">
                <a:moveTo>
                  <a:pt x="0" y="0"/>
                </a:moveTo>
                <a:lnTo>
                  <a:pt x="74421" y="0"/>
                </a:lnTo>
                <a:lnTo>
                  <a:pt x="74421" y="17780"/>
                </a:lnTo>
                <a:lnTo>
                  <a:pt x="353313" y="17780"/>
                </a:lnTo>
                <a:lnTo>
                  <a:pt x="353313" y="35941"/>
                </a:lnTo>
                <a:lnTo>
                  <a:pt x="511301" y="35941"/>
                </a:lnTo>
                <a:lnTo>
                  <a:pt x="511301" y="54356"/>
                </a:lnTo>
                <a:lnTo>
                  <a:pt x="557783" y="54356"/>
                </a:lnTo>
                <a:lnTo>
                  <a:pt x="557783" y="72898"/>
                </a:lnTo>
                <a:lnTo>
                  <a:pt x="641476" y="72898"/>
                </a:lnTo>
                <a:lnTo>
                  <a:pt x="641476" y="91312"/>
                </a:lnTo>
                <a:lnTo>
                  <a:pt x="715771" y="91312"/>
                </a:lnTo>
                <a:lnTo>
                  <a:pt x="715771" y="109728"/>
                </a:lnTo>
                <a:lnTo>
                  <a:pt x="808735" y="109728"/>
                </a:lnTo>
                <a:lnTo>
                  <a:pt x="808735" y="128143"/>
                </a:lnTo>
                <a:lnTo>
                  <a:pt x="1199260" y="128143"/>
                </a:lnTo>
                <a:lnTo>
                  <a:pt x="1199260" y="146685"/>
                </a:lnTo>
                <a:lnTo>
                  <a:pt x="1236471" y="146685"/>
                </a:lnTo>
                <a:lnTo>
                  <a:pt x="1236471" y="165354"/>
                </a:lnTo>
                <a:lnTo>
                  <a:pt x="1431670" y="165354"/>
                </a:lnTo>
                <a:lnTo>
                  <a:pt x="1431670" y="184023"/>
                </a:lnTo>
                <a:lnTo>
                  <a:pt x="1505965" y="184023"/>
                </a:lnTo>
                <a:lnTo>
                  <a:pt x="1505965" y="202692"/>
                </a:lnTo>
                <a:lnTo>
                  <a:pt x="1515363" y="202692"/>
                </a:lnTo>
                <a:lnTo>
                  <a:pt x="1515363" y="221361"/>
                </a:lnTo>
                <a:lnTo>
                  <a:pt x="1626869" y="221361"/>
                </a:lnTo>
                <a:lnTo>
                  <a:pt x="1626869" y="240157"/>
                </a:lnTo>
                <a:lnTo>
                  <a:pt x="1645411" y="240157"/>
                </a:lnTo>
                <a:lnTo>
                  <a:pt x="1645411" y="259080"/>
                </a:lnTo>
                <a:lnTo>
                  <a:pt x="1654809" y="259080"/>
                </a:lnTo>
                <a:lnTo>
                  <a:pt x="1654809" y="278003"/>
                </a:lnTo>
                <a:lnTo>
                  <a:pt x="1905761" y="278003"/>
                </a:lnTo>
                <a:lnTo>
                  <a:pt x="1905761" y="298704"/>
                </a:lnTo>
                <a:lnTo>
                  <a:pt x="1915032" y="298704"/>
                </a:lnTo>
                <a:lnTo>
                  <a:pt x="1915032" y="319278"/>
                </a:lnTo>
                <a:lnTo>
                  <a:pt x="2110231" y="319278"/>
                </a:lnTo>
                <a:lnTo>
                  <a:pt x="2110231" y="340613"/>
                </a:lnTo>
                <a:lnTo>
                  <a:pt x="2193925" y="340613"/>
                </a:lnTo>
                <a:lnTo>
                  <a:pt x="2193925" y="363093"/>
                </a:lnTo>
                <a:lnTo>
                  <a:pt x="2909823" y="363093"/>
                </a:lnTo>
                <a:lnTo>
                  <a:pt x="2909823" y="403606"/>
                </a:lnTo>
                <a:lnTo>
                  <a:pt x="2946907" y="403606"/>
                </a:lnTo>
                <a:lnTo>
                  <a:pt x="2946907" y="447039"/>
                </a:lnTo>
                <a:lnTo>
                  <a:pt x="3067811" y="447039"/>
                </a:lnTo>
                <a:lnTo>
                  <a:pt x="3067811" y="497967"/>
                </a:lnTo>
                <a:lnTo>
                  <a:pt x="3216529" y="497967"/>
                </a:lnTo>
                <a:lnTo>
                  <a:pt x="3216529" y="622681"/>
                </a:lnTo>
                <a:lnTo>
                  <a:pt x="3904487" y="622681"/>
                </a:lnTo>
                <a:lnTo>
                  <a:pt x="3904487" y="722376"/>
                </a:lnTo>
              </a:path>
            </a:pathLst>
          </a:custGeom>
          <a:ln w="38099">
            <a:solidFill>
              <a:srgbClr val="C00000"/>
            </a:solidFill>
          </a:ln>
        </p:spPr>
        <p:txBody>
          <a:bodyPr wrap="square" lIns="0" tIns="0" rIns="0" bIns="0" rtlCol="0"/>
          <a:lstStyle/>
          <a:p>
            <a:endParaRPr>
              <a:solidFill>
                <a:prstClr val="black"/>
              </a:solidFill>
            </a:endParaRPr>
          </a:p>
        </p:txBody>
      </p:sp>
      <p:sp>
        <p:nvSpPr>
          <p:cNvPr id="65" name="object 11">
            <a:extLst>
              <a:ext uri="{FF2B5EF4-FFF2-40B4-BE49-F238E27FC236}">
                <a16:creationId xmlns:a16="http://schemas.microsoft.com/office/drawing/2014/main" id="{641A8508-0381-CD4A-A25C-EB1008A8A562}"/>
              </a:ext>
            </a:extLst>
          </p:cNvPr>
          <p:cNvSpPr txBox="1"/>
          <p:nvPr/>
        </p:nvSpPr>
        <p:spPr>
          <a:xfrm>
            <a:off x="1143349" y="4422078"/>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66" name="object 11">
            <a:extLst>
              <a:ext uri="{FF2B5EF4-FFF2-40B4-BE49-F238E27FC236}">
                <a16:creationId xmlns:a16="http://schemas.microsoft.com/office/drawing/2014/main" id="{E81E09C5-AA3F-6445-9551-2556F18EB4B7}"/>
              </a:ext>
            </a:extLst>
          </p:cNvPr>
          <p:cNvSpPr txBox="1"/>
          <p:nvPr/>
        </p:nvSpPr>
        <p:spPr>
          <a:xfrm>
            <a:off x="5272700" y="4417011"/>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626207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2520778"/>
            <a:ext cx="4129351" cy="215831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2520778"/>
            <a:ext cx="4129351" cy="2158314"/>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52451C3A-2299-884E-A6D9-95A925480DAF}"/>
              </a:ext>
            </a:extLst>
          </p:cNvPr>
          <p:cNvSpPr txBox="1"/>
          <p:nvPr/>
        </p:nvSpPr>
        <p:spPr>
          <a:xfrm>
            <a:off x="1430425" y="2377902"/>
            <a:ext cx="1921350"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sans progression</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6112476" y="2377902"/>
            <a:ext cx="1268628"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globale</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55</a:t>
            </a:fld>
            <a:endParaRPr lang="fr-FR" dirty="0"/>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280" name="Graphique 279">
            <a:extLst>
              <a:ext uri="{FF2B5EF4-FFF2-40B4-BE49-F238E27FC236}">
                <a16:creationId xmlns:a16="http://schemas.microsoft.com/office/drawing/2014/main" id="{0381157A-C8DA-EA48-B573-ED0B33E206D8}"/>
              </a:ext>
            </a:extLst>
          </p:cNvPr>
          <p:cNvGraphicFramePr/>
          <p:nvPr>
            <p:extLst/>
          </p:nvPr>
        </p:nvGraphicFramePr>
        <p:xfrm>
          <a:off x="518277" y="2674128"/>
          <a:ext cx="2833498" cy="179662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3" name="Espace réservé du contenu 4">
            <a:extLst>
              <a:ext uri="{FF2B5EF4-FFF2-40B4-BE49-F238E27FC236}">
                <a16:creationId xmlns:a16="http://schemas.microsoft.com/office/drawing/2014/main" id="{48A7101E-EC91-F748-A524-323D3D08352E}"/>
              </a:ext>
            </a:extLst>
          </p:cNvPr>
          <p:cNvGraphicFramePr>
            <a:graphicFrameLocks/>
          </p:cNvGraphicFramePr>
          <p:nvPr>
            <p:extLst>
              <p:ext uri="{D42A27DB-BD31-4B8C-83A1-F6EECF244321}">
                <p14:modId xmlns:p14="http://schemas.microsoft.com/office/powerpoint/2010/main" val="2096063458"/>
              </p:ext>
            </p:extLst>
          </p:nvPr>
        </p:nvGraphicFramePr>
        <p:xfrm>
          <a:off x="754142" y="1206991"/>
          <a:ext cx="7483695" cy="1038496"/>
        </p:xfrm>
        <a:graphic>
          <a:graphicData uri="http://schemas.openxmlformats.org/drawingml/2006/table">
            <a:tbl>
              <a:tblPr firstRow="1" bandRow="1">
                <a:tableStyleId>{7DF18680-E054-41AD-8BC1-D1AEF772440D}</a:tableStyleId>
              </a:tblPr>
              <a:tblGrid>
                <a:gridCol w="1377812">
                  <a:extLst>
                    <a:ext uri="{9D8B030D-6E8A-4147-A177-3AD203B41FA5}">
                      <a16:colId xmlns:a16="http://schemas.microsoft.com/office/drawing/2014/main" val="20000"/>
                    </a:ext>
                  </a:extLst>
                </a:gridCol>
                <a:gridCol w="1482010">
                  <a:extLst>
                    <a:ext uri="{9D8B030D-6E8A-4147-A177-3AD203B41FA5}">
                      <a16:colId xmlns:a16="http://schemas.microsoft.com/office/drawing/2014/main" val="20001"/>
                    </a:ext>
                  </a:extLst>
                </a:gridCol>
                <a:gridCol w="1472131">
                  <a:extLst>
                    <a:ext uri="{9D8B030D-6E8A-4147-A177-3AD203B41FA5}">
                      <a16:colId xmlns:a16="http://schemas.microsoft.com/office/drawing/2014/main" val="20002"/>
                    </a:ext>
                  </a:extLst>
                </a:gridCol>
                <a:gridCol w="1570931">
                  <a:extLst>
                    <a:ext uri="{9D8B030D-6E8A-4147-A177-3AD203B41FA5}">
                      <a16:colId xmlns:a16="http://schemas.microsoft.com/office/drawing/2014/main" val="3649279073"/>
                    </a:ext>
                  </a:extLst>
                </a:gridCol>
                <a:gridCol w="1580811">
                  <a:extLst>
                    <a:ext uri="{9D8B030D-6E8A-4147-A177-3AD203B41FA5}">
                      <a16:colId xmlns:a16="http://schemas.microsoft.com/office/drawing/2014/main" val="1314709799"/>
                    </a:ext>
                  </a:extLst>
                </a:gridCol>
              </a:tblGrid>
              <a:tr h="231239">
                <a:tc>
                  <a:txBody>
                    <a:bodyPr/>
                    <a:lstStyle/>
                    <a:p>
                      <a:pPr>
                        <a:lnSpc>
                          <a:spcPct val="100000"/>
                        </a:lnSpc>
                      </a:pPr>
                      <a:endParaRPr sz="100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tc>
                  <a:txBody>
                    <a:bodyPr/>
                    <a:lstStyle/>
                    <a:p>
                      <a:pPr marL="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DEA1B0"/>
                    </a:solidFill>
                  </a:tcPr>
                </a:tc>
                <a:extLst>
                  <a:ext uri="{0D108BD9-81ED-4DB2-BD59-A6C34878D82A}">
                    <a16:rowId xmlns:a16="http://schemas.microsoft.com/office/drawing/2014/main" val="10000"/>
                  </a:ext>
                </a:extLst>
              </a:tr>
              <a:tr h="257948">
                <a:tc>
                  <a:txBody>
                    <a:bodyPr/>
                    <a:lstStyle/>
                    <a:p>
                      <a:pPr marL="68580">
                        <a:lnSpc>
                          <a:spcPct val="100000"/>
                        </a:lnSpc>
                        <a:spcBef>
                          <a:spcPts val="420"/>
                        </a:spcBef>
                      </a:pPr>
                      <a:r>
                        <a:rPr lang="fr-FR" sz="900" b="1" dirty="0">
                          <a:solidFill>
                            <a:srgbClr val="001F5F"/>
                          </a:solidFill>
                          <a:latin typeface="Arial" panose="020B0604020202020204" pitchFamily="34" charset="0"/>
                          <a:cs typeface="Arial" panose="020B0604020202020204" pitchFamily="34" charset="0"/>
                        </a:rPr>
                        <a:t>Bras </a:t>
                      </a:r>
                      <a:r>
                        <a:rPr lang="fr-FR" sz="900" b="1" dirty="0" err="1">
                          <a:solidFill>
                            <a:srgbClr val="001F5F"/>
                          </a:solidFill>
                          <a:latin typeface="Arial" panose="020B0604020202020204" pitchFamily="34" charset="0"/>
                          <a:cs typeface="Arial" panose="020B0604020202020204" pitchFamily="34" charset="0"/>
                        </a:rPr>
                        <a:t>controle</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079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a:solidFill>
                            <a:srgbClr val="585858"/>
                          </a:solidFill>
                          <a:latin typeface="Arial"/>
                          <a:cs typeface="Arial"/>
                        </a:rPr>
                        <a:t>HT</a:t>
                      </a:r>
                      <a:endParaRPr sz="900">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5875" algn="ctr">
                        <a:lnSpc>
                          <a:spcPct val="100000"/>
                        </a:lnSpc>
                        <a:spcBef>
                          <a:spcPts val="420"/>
                        </a:spcBef>
                      </a:pPr>
                      <a:r>
                        <a:rPr sz="900" b="1" spc="-5">
                          <a:solidFill>
                            <a:srgbClr val="C00000"/>
                          </a:solidFill>
                          <a:latin typeface="Arial"/>
                          <a:cs typeface="Arial"/>
                        </a:rPr>
                        <a:t>CT</a:t>
                      </a:r>
                      <a:endParaRPr sz="900">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7948">
                <a:tc>
                  <a:txBody>
                    <a:bodyPr/>
                    <a:lstStyle/>
                    <a:p>
                      <a:pPr marL="68580">
                        <a:lnSpc>
                          <a:spcPct val="100000"/>
                        </a:lnSpc>
                        <a:spcBef>
                          <a:spcPts val="420"/>
                        </a:spcBef>
                      </a:pPr>
                      <a:r>
                        <a:rPr lang="fr-FR" sz="900" b="1" spc="-5" dirty="0">
                          <a:solidFill>
                            <a:srgbClr val="001F5F"/>
                          </a:solidFill>
                          <a:latin typeface="Arial" panose="020B0604020202020204" pitchFamily="34" charset="0"/>
                          <a:cs typeface="Arial" panose="020B0604020202020204" pitchFamily="34" charset="0"/>
                        </a:rPr>
                        <a:t>Bras </a:t>
                      </a:r>
                      <a:r>
                        <a:rPr sz="900" b="1" spc="-5" dirty="0">
                          <a:solidFill>
                            <a:srgbClr val="001F5F"/>
                          </a:solidFill>
                          <a:latin typeface="Arial" panose="020B0604020202020204" pitchFamily="34" charset="0"/>
                          <a:cs typeface="Arial" panose="020B0604020202020204" pitchFamily="34" charset="0"/>
                        </a:rPr>
                        <a:t>CTC</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10795"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585858"/>
                          </a:solidFill>
                          <a:latin typeface="Arial"/>
                          <a:cs typeface="Arial"/>
                        </a:rPr>
                        <a:t>CT</a:t>
                      </a:r>
                      <a:endParaRPr sz="900">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5875" algn="ctr">
                        <a:lnSpc>
                          <a:spcPct val="100000"/>
                        </a:lnSpc>
                        <a:spcBef>
                          <a:spcPts val="420"/>
                        </a:spcBef>
                      </a:pPr>
                      <a:r>
                        <a:rPr sz="900" b="1" spc="-5">
                          <a:solidFill>
                            <a:srgbClr val="00AF50"/>
                          </a:solidFill>
                          <a:latin typeface="Arial"/>
                          <a:cs typeface="Arial"/>
                        </a:rPr>
                        <a:t>HT</a:t>
                      </a:r>
                      <a:endParaRPr sz="900">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6510" algn="ctr">
                        <a:lnSpc>
                          <a:spcPct val="100000"/>
                        </a:lnSpc>
                        <a:spcBef>
                          <a:spcPts val="420"/>
                        </a:spcBef>
                      </a:pPr>
                      <a:r>
                        <a:rPr sz="900" b="1" spc="-5">
                          <a:solidFill>
                            <a:srgbClr val="585858"/>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91361">
                <a:tc>
                  <a:txBody>
                    <a:bodyPr/>
                    <a:lstStyle/>
                    <a:p>
                      <a:pPr marL="68580">
                        <a:lnSpc>
                          <a:spcPct val="100000"/>
                        </a:lnSpc>
                        <a:spcBef>
                          <a:spcPts val="0"/>
                        </a:spcBef>
                      </a:pPr>
                      <a:r>
                        <a:rPr sz="900" b="1" spc="-5" dirty="0">
                          <a:solidFill>
                            <a:srgbClr val="001F5F"/>
                          </a:solidFill>
                          <a:latin typeface="Arial" panose="020B0604020202020204" pitchFamily="34" charset="0"/>
                          <a:cs typeface="Arial" panose="020B0604020202020204" pitchFamily="34" charset="0"/>
                        </a:rPr>
                        <a:t>N </a:t>
                      </a:r>
                      <a:r>
                        <a:rPr sz="900" b="1" dirty="0" err="1">
                          <a:solidFill>
                            <a:srgbClr val="001F5F"/>
                          </a:solidFill>
                          <a:latin typeface="Arial" panose="020B0604020202020204" pitchFamily="34" charset="0"/>
                          <a:cs typeface="Arial" panose="020B0604020202020204" pitchFamily="34" charset="0"/>
                        </a:rPr>
                        <a:t>pt</a:t>
                      </a:r>
                      <a:r>
                        <a:rPr lang="fr-FR" sz="900" b="1" dirty="0">
                          <a:solidFill>
                            <a:srgbClr val="001F5F"/>
                          </a:solidFill>
                          <a:latin typeface="Arial" panose="020B0604020202020204" pitchFamily="34" charset="0"/>
                          <a:cs typeface="Arial" panose="020B0604020202020204" pitchFamily="34" charset="0"/>
                        </a:rPr>
                        <a:t>e</a:t>
                      </a:r>
                      <a:r>
                        <a:rPr sz="900" b="1" dirty="0">
                          <a:solidFill>
                            <a:srgbClr val="001F5F"/>
                          </a:solidFill>
                          <a:latin typeface="Arial" panose="020B0604020202020204" pitchFamily="34" charset="0"/>
                          <a:cs typeface="Arial" panose="020B0604020202020204" pitchFamily="34" charset="0"/>
                        </a:rPr>
                        <a:t>s total</a:t>
                      </a:r>
                      <a:r>
                        <a:rPr sz="900" b="1" spc="-40" dirty="0">
                          <a:solidFill>
                            <a:srgbClr val="001F5F"/>
                          </a:solidFill>
                          <a:latin typeface="Arial" panose="020B0604020202020204" pitchFamily="34" charset="0"/>
                          <a:cs typeface="Arial" panose="020B0604020202020204" pitchFamily="34" charset="0"/>
                        </a:rPr>
                        <a:t> </a:t>
                      </a:r>
                      <a:r>
                        <a:rPr sz="900" b="1" spc="-10" dirty="0">
                          <a:solidFill>
                            <a:srgbClr val="001F5F"/>
                          </a:solidFill>
                          <a:latin typeface="Arial" panose="020B0604020202020204" pitchFamily="34" charset="0"/>
                          <a:cs typeface="Arial" panose="020B0604020202020204" pitchFamily="34" charset="0"/>
                        </a:rPr>
                        <a:t>(%)</a:t>
                      </a:r>
                      <a:endParaRPr sz="900" dirty="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11430" algn="ctr">
                        <a:lnSpc>
                          <a:spcPct val="100000"/>
                        </a:lnSpc>
                        <a:spcBef>
                          <a:spcPts val="0"/>
                        </a:spcBef>
                      </a:pPr>
                      <a:r>
                        <a:rPr sz="900" b="1" spc="-5">
                          <a:solidFill>
                            <a:srgbClr val="585858"/>
                          </a:solidFill>
                          <a:latin typeface="Arial" panose="020B0604020202020204" pitchFamily="34" charset="0"/>
                          <a:cs typeface="Arial" panose="020B0604020202020204" pitchFamily="34" charset="0"/>
                        </a:rPr>
                        <a:t>370</a:t>
                      </a:r>
                      <a:r>
                        <a:rPr sz="900" b="1" spc="-15">
                          <a:solidFill>
                            <a:srgbClr val="585858"/>
                          </a:solidFill>
                          <a:latin typeface="Arial" panose="020B0604020202020204" pitchFamily="34" charset="0"/>
                          <a:cs typeface="Arial" panose="020B0604020202020204" pitchFamily="34" charset="0"/>
                        </a:rPr>
                        <a:t> </a:t>
                      </a:r>
                      <a:r>
                        <a:rPr sz="900" b="1" spc="-5">
                          <a:solidFill>
                            <a:srgbClr val="585858"/>
                          </a:solidFill>
                          <a:latin typeface="Arial" panose="020B0604020202020204" pitchFamily="34" charset="0"/>
                          <a:cs typeface="Arial" panose="020B0604020202020204" pitchFamily="34" charset="0"/>
                        </a:rPr>
                        <a:t>(47.5%)</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5240" algn="ctr">
                        <a:lnSpc>
                          <a:spcPct val="100000"/>
                        </a:lnSpc>
                        <a:spcBef>
                          <a:spcPts val="0"/>
                        </a:spcBef>
                      </a:pPr>
                      <a:r>
                        <a:rPr sz="900" b="1" spc="-5">
                          <a:solidFill>
                            <a:srgbClr val="585858"/>
                          </a:solidFill>
                          <a:latin typeface="Arial"/>
                          <a:cs typeface="Arial"/>
                        </a:rPr>
                        <a:t>196</a:t>
                      </a:r>
                      <a:r>
                        <a:rPr sz="900" b="1" spc="-15">
                          <a:solidFill>
                            <a:srgbClr val="585858"/>
                          </a:solidFill>
                          <a:latin typeface="Arial"/>
                          <a:cs typeface="Arial"/>
                        </a:rPr>
                        <a:t> </a:t>
                      </a:r>
                      <a:r>
                        <a:rPr sz="900" b="1" spc="-5">
                          <a:solidFill>
                            <a:srgbClr val="585858"/>
                          </a:solidFill>
                          <a:latin typeface="Arial"/>
                          <a:cs typeface="Arial"/>
                        </a:rPr>
                        <a:t>(25.2%)</a:t>
                      </a:r>
                      <a:endParaRPr sz="900">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4604" algn="ctr">
                        <a:lnSpc>
                          <a:spcPct val="100000"/>
                        </a:lnSpc>
                        <a:spcBef>
                          <a:spcPts val="0"/>
                        </a:spcBef>
                      </a:pPr>
                      <a:r>
                        <a:rPr sz="900" b="1" spc="-5">
                          <a:solidFill>
                            <a:schemeClr val="bg1"/>
                          </a:solidFill>
                          <a:latin typeface="Arial"/>
                          <a:cs typeface="Arial"/>
                        </a:rPr>
                        <a:t>107</a:t>
                      </a:r>
                      <a:r>
                        <a:rPr sz="900" b="1" spc="-15">
                          <a:solidFill>
                            <a:schemeClr val="bg1"/>
                          </a:solidFill>
                          <a:latin typeface="Arial"/>
                          <a:cs typeface="Arial"/>
                        </a:rPr>
                        <a:t> </a:t>
                      </a:r>
                      <a:r>
                        <a:rPr sz="900" b="1" spc="-5">
                          <a:solidFill>
                            <a:schemeClr val="bg1"/>
                          </a:solidFill>
                          <a:latin typeface="Arial"/>
                          <a:cs typeface="Arial"/>
                        </a:rPr>
                        <a:t>(13.5%)</a:t>
                      </a:r>
                      <a:endParaRPr sz="900">
                        <a:solidFill>
                          <a:schemeClr val="bg1"/>
                        </a:solidFill>
                        <a:latin typeface="Arial"/>
                        <a:cs typeface="Arial"/>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tc>
                  <a:txBody>
                    <a:bodyPr/>
                    <a:lstStyle/>
                    <a:p>
                      <a:pPr marL="0" algn="ctr">
                        <a:lnSpc>
                          <a:spcPct val="100000"/>
                        </a:lnSpc>
                        <a:spcBef>
                          <a:spcPts val="0"/>
                        </a:spcBef>
                      </a:pPr>
                      <a:r>
                        <a:rPr sz="900" b="1" spc="-5" dirty="0">
                          <a:solidFill>
                            <a:srgbClr val="585858"/>
                          </a:solidFill>
                          <a:latin typeface="Arial" panose="020B0604020202020204" pitchFamily="34" charset="0"/>
                          <a:cs typeface="Arial" panose="020B0604020202020204" pitchFamily="34" charset="0"/>
                        </a:rPr>
                        <a:t>105</a:t>
                      </a:r>
                      <a:r>
                        <a:rPr sz="900" b="1" spc="-15" dirty="0">
                          <a:solidFill>
                            <a:srgbClr val="585858"/>
                          </a:solidFill>
                          <a:latin typeface="Arial" panose="020B0604020202020204" pitchFamily="34" charset="0"/>
                          <a:cs typeface="Arial" panose="020B0604020202020204" pitchFamily="34" charset="0"/>
                        </a:rPr>
                        <a:t> </a:t>
                      </a:r>
                      <a:r>
                        <a:rPr sz="900" b="1" spc="-5" dirty="0">
                          <a:solidFill>
                            <a:srgbClr val="585858"/>
                          </a:solidFill>
                          <a:latin typeface="Arial" panose="020B0604020202020204" pitchFamily="34" charset="0"/>
                          <a:cs typeface="Arial" panose="020B0604020202020204" pitchFamily="34" charset="0"/>
                        </a:rPr>
                        <a:t>(13.5%)</a:t>
                      </a:r>
                      <a:endParaRPr sz="900" dirty="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49" name="object 3">
            <a:extLst>
              <a:ext uri="{FF2B5EF4-FFF2-40B4-BE49-F238E27FC236}">
                <a16:creationId xmlns:a16="http://schemas.microsoft.com/office/drawing/2014/main" id="{41B624AA-169E-F44A-9F39-1AE316A49F6D}"/>
              </a:ext>
            </a:extLst>
          </p:cNvPr>
          <p:cNvSpPr txBox="1"/>
          <p:nvPr/>
        </p:nvSpPr>
        <p:spPr>
          <a:xfrm>
            <a:off x="3381939" y="3030786"/>
            <a:ext cx="1168291" cy="628377"/>
          </a:xfrm>
          <a:prstGeom prst="rect">
            <a:avLst/>
          </a:prstGeom>
        </p:spPr>
        <p:txBody>
          <a:bodyPr vert="horz" wrap="square" lIns="0" tIns="12700" rIns="0" bIns="0" rtlCol="0">
            <a:spAutoFit/>
          </a:bodyPr>
          <a:lstStyle/>
          <a:p>
            <a:pPr marL="12700">
              <a:spcBef>
                <a:spcPts val="100"/>
              </a:spcBef>
            </a:pPr>
            <a:r>
              <a:rPr lang="fr-FR" sz="800" b="1" spc="-5" dirty="0">
                <a:solidFill>
                  <a:srgbClr val="001F5F"/>
                </a:solidFill>
                <a:latin typeface="Arial"/>
                <a:cs typeface="Arial"/>
              </a:rPr>
              <a:t>SSP médiane</a:t>
            </a:r>
            <a:endParaRPr sz="800" dirty="0">
              <a:solidFill>
                <a:prstClr val="black"/>
              </a:solidFill>
              <a:latin typeface="Arial"/>
              <a:cs typeface="Arial"/>
            </a:endParaRPr>
          </a:p>
          <a:p>
            <a:pPr marL="12700"/>
            <a:r>
              <a:rPr sz="800" dirty="0">
                <a:solidFill>
                  <a:srgbClr val="00B050"/>
                </a:solidFill>
                <a:latin typeface="Arial"/>
                <a:cs typeface="Arial"/>
              </a:rPr>
              <a:t>CTC </a:t>
            </a:r>
            <a:r>
              <a:rPr sz="800" spc="-5" dirty="0">
                <a:solidFill>
                  <a:srgbClr val="00B050"/>
                </a:solidFill>
                <a:latin typeface="Arial"/>
                <a:cs typeface="Arial"/>
              </a:rPr>
              <a:t>arm (CT): </a:t>
            </a:r>
            <a:br>
              <a:rPr lang="fr-FR" sz="800" spc="-5" dirty="0">
                <a:solidFill>
                  <a:srgbClr val="00B050"/>
                </a:solidFill>
                <a:latin typeface="Arial"/>
                <a:cs typeface="Arial"/>
              </a:rPr>
            </a:br>
            <a:r>
              <a:rPr lang="fr-FR" sz="800" spc="-5" dirty="0">
                <a:solidFill>
                  <a:srgbClr val="00B050"/>
                </a:solidFill>
                <a:latin typeface="Arial"/>
                <a:cs typeface="Arial"/>
              </a:rPr>
              <a:t>8.1</a:t>
            </a:r>
            <a:r>
              <a:rPr sz="800" spc="-5" dirty="0">
                <a:solidFill>
                  <a:srgbClr val="00B050"/>
                </a:solidFill>
                <a:latin typeface="Arial"/>
                <a:cs typeface="Arial"/>
              </a:rPr>
              <a:t> </a:t>
            </a:r>
            <a:r>
              <a:rPr sz="800" dirty="0">
                <a:solidFill>
                  <a:srgbClr val="00B050"/>
                </a:solidFill>
                <a:latin typeface="Arial"/>
                <a:cs typeface="Arial"/>
              </a:rPr>
              <a:t>mo.</a:t>
            </a:r>
            <a:r>
              <a:rPr sz="800" spc="-55" dirty="0">
                <a:solidFill>
                  <a:srgbClr val="00B050"/>
                </a:solidFill>
                <a:latin typeface="Arial"/>
                <a:cs typeface="Arial"/>
              </a:rPr>
              <a:t> </a:t>
            </a:r>
            <a:r>
              <a:rPr sz="800" dirty="0">
                <a:solidFill>
                  <a:srgbClr val="00B050"/>
                </a:solidFill>
                <a:latin typeface="Arial"/>
                <a:cs typeface="Arial"/>
              </a:rPr>
              <a:t>[</a:t>
            </a:r>
            <a:r>
              <a:rPr lang="fr-FR" sz="800" dirty="0">
                <a:solidFill>
                  <a:srgbClr val="00B050"/>
                </a:solidFill>
                <a:latin typeface="Arial"/>
                <a:cs typeface="Arial"/>
              </a:rPr>
              <a:t>6.1-16.8</a:t>
            </a:r>
            <a:r>
              <a:rPr sz="800" dirty="0">
                <a:solidFill>
                  <a:srgbClr val="00B050"/>
                </a:solidFill>
                <a:latin typeface="Arial"/>
                <a:cs typeface="Arial"/>
              </a:rPr>
              <a:t>]</a:t>
            </a:r>
          </a:p>
          <a:p>
            <a:pPr marL="12700"/>
            <a:r>
              <a:rPr sz="800" dirty="0">
                <a:solidFill>
                  <a:srgbClr val="960059"/>
                </a:solidFill>
                <a:latin typeface="Arial"/>
                <a:cs typeface="Arial"/>
              </a:rPr>
              <a:t>Control arm </a:t>
            </a:r>
            <a:r>
              <a:rPr sz="800" spc="-5" dirty="0">
                <a:solidFill>
                  <a:srgbClr val="960059"/>
                </a:solidFill>
                <a:latin typeface="Arial"/>
                <a:cs typeface="Arial"/>
              </a:rPr>
              <a:t>(HT): </a:t>
            </a:r>
            <a:br>
              <a:rPr lang="fr-FR" sz="800" spc="-5" dirty="0">
                <a:solidFill>
                  <a:srgbClr val="960059"/>
                </a:solidFill>
                <a:latin typeface="Arial"/>
                <a:cs typeface="Arial"/>
              </a:rPr>
            </a:br>
            <a:r>
              <a:rPr lang="fr-FR" sz="800" dirty="0">
                <a:solidFill>
                  <a:srgbClr val="960059"/>
                </a:solidFill>
                <a:latin typeface="Arial"/>
                <a:cs typeface="Arial"/>
              </a:rPr>
              <a:t>14.6</a:t>
            </a:r>
            <a:r>
              <a:rPr sz="800" dirty="0">
                <a:solidFill>
                  <a:srgbClr val="960059"/>
                </a:solidFill>
                <a:latin typeface="Arial"/>
                <a:cs typeface="Arial"/>
              </a:rPr>
              <a:t> mo.</a:t>
            </a:r>
            <a:r>
              <a:rPr sz="800" spc="-90" dirty="0">
                <a:solidFill>
                  <a:srgbClr val="960059"/>
                </a:solidFill>
                <a:latin typeface="Arial"/>
                <a:cs typeface="Arial"/>
              </a:rPr>
              <a:t> </a:t>
            </a:r>
            <a:r>
              <a:rPr sz="800" dirty="0">
                <a:solidFill>
                  <a:srgbClr val="960059"/>
                </a:solidFill>
                <a:latin typeface="Arial"/>
                <a:cs typeface="Arial"/>
              </a:rPr>
              <a:t>[</a:t>
            </a:r>
            <a:r>
              <a:rPr lang="fr-FR" sz="800" dirty="0">
                <a:solidFill>
                  <a:srgbClr val="960059"/>
                </a:solidFill>
                <a:latin typeface="Arial"/>
                <a:cs typeface="Arial"/>
              </a:rPr>
              <a:t>10.8-20.4</a:t>
            </a:r>
            <a:r>
              <a:rPr sz="800" dirty="0">
                <a:solidFill>
                  <a:srgbClr val="960059"/>
                </a:solidFill>
                <a:latin typeface="Arial"/>
                <a:cs typeface="Arial"/>
              </a:rPr>
              <a:t>]</a:t>
            </a:r>
          </a:p>
        </p:txBody>
      </p:sp>
      <p:sp>
        <p:nvSpPr>
          <p:cNvPr id="50" name="object 8">
            <a:extLst>
              <a:ext uri="{FF2B5EF4-FFF2-40B4-BE49-F238E27FC236}">
                <a16:creationId xmlns:a16="http://schemas.microsoft.com/office/drawing/2014/main" id="{850F246B-CCDC-7048-896E-0B6831F90AE5}"/>
              </a:ext>
            </a:extLst>
          </p:cNvPr>
          <p:cNvSpPr txBox="1"/>
          <p:nvPr/>
        </p:nvSpPr>
        <p:spPr>
          <a:xfrm>
            <a:off x="7511048" y="3030481"/>
            <a:ext cx="1132303" cy="628377"/>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a:cs typeface="Arial"/>
              </a:rPr>
              <a:t>SG à 24 mois</a:t>
            </a:r>
            <a:endParaRPr sz="800" dirty="0">
              <a:solidFill>
                <a:prstClr val="black"/>
              </a:solidFill>
              <a:latin typeface="Arial"/>
              <a:cs typeface="Arial"/>
            </a:endParaRPr>
          </a:p>
          <a:p>
            <a:pPr marL="12700"/>
            <a:r>
              <a:rPr sz="800" dirty="0">
                <a:solidFill>
                  <a:srgbClr val="00B050"/>
                </a:solidFill>
                <a:latin typeface="Arial"/>
                <a:cs typeface="Arial"/>
              </a:rPr>
              <a:t>CTC </a:t>
            </a:r>
            <a:r>
              <a:rPr sz="800" spc="-5" dirty="0">
                <a:solidFill>
                  <a:srgbClr val="00B050"/>
                </a:solidFill>
                <a:latin typeface="Arial"/>
                <a:cs typeface="Arial"/>
              </a:rPr>
              <a:t>arm (CT): </a:t>
            </a:r>
            <a:br>
              <a:rPr lang="fr-FR" sz="800" spc="-5" dirty="0">
                <a:solidFill>
                  <a:srgbClr val="00B050"/>
                </a:solidFill>
                <a:latin typeface="Arial"/>
                <a:cs typeface="Arial"/>
              </a:rPr>
            </a:br>
            <a:r>
              <a:rPr lang="fr-FR" sz="800" dirty="0">
                <a:solidFill>
                  <a:srgbClr val="00B050"/>
                </a:solidFill>
                <a:latin typeface="Arial"/>
                <a:cs typeface="Arial"/>
              </a:rPr>
              <a:t>77.7</a:t>
            </a:r>
            <a:r>
              <a:rPr sz="800" dirty="0">
                <a:solidFill>
                  <a:srgbClr val="00B050"/>
                </a:solidFill>
                <a:latin typeface="Arial"/>
                <a:cs typeface="Arial"/>
              </a:rPr>
              <a:t>%</a:t>
            </a:r>
            <a:r>
              <a:rPr sz="800" spc="-60" dirty="0">
                <a:solidFill>
                  <a:srgbClr val="00B050"/>
                </a:solidFill>
                <a:latin typeface="Arial"/>
                <a:cs typeface="Arial"/>
              </a:rPr>
              <a:t> </a:t>
            </a:r>
            <a:r>
              <a:rPr sz="800" dirty="0">
                <a:solidFill>
                  <a:srgbClr val="00B050"/>
                </a:solidFill>
                <a:latin typeface="Arial"/>
                <a:cs typeface="Arial"/>
              </a:rPr>
              <a:t>[</a:t>
            </a:r>
            <a:r>
              <a:rPr lang="fr-FR" sz="800" dirty="0">
                <a:solidFill>
                  <a:srgbClr val="00B050"/>
                </a:solidFill>
                <a:latin typeface="Arial"/>
                <a:cs typeface="Arial"/>
              </a:rPr>
              <a:t>66.3-91.1</a:t>
            </a:r>
            <a:r>
              <a:rPr sz="800" dirty="0">
                <a:solidFill>
                  <a:srgbClr val="00B050"/>
                </a:solidFill>
                <a:latin typeface="Arial"/>
                <a:cs typeface="Arial"/>
              </a:rPr>
              <a:t>]</a:t>
            </a:r>
          </a:p>
          <a:p>
            <a:pPr marL="12700"/>
            <a:r>
              <a:rPr sz="800" dirty="0">
                <a:solidFill>
                  <a:srgbClr val="960059"/>
                </a:solidFill>
                <a:latin typeface="Arial"/>
                <a:cs typeface="Arial"/>
              </a:rPr>
              <a:t>Control </a:t>
            </a:r>
            <a:r>
              <a:rPr sz="800" spc="-5" dirty="0">
                <a:solidFill>
                  <a:srgbClr val="960059"/>
                </a:solidFill>
                <a:latin typeface="Arial"/>
                <a:cs typeface="Arial"/>
              </a:rPr>
              <a:t>arm (HT): </a:t>
            </a:r>
            <a:br>
              <a:rPr lang="fr-FR" sz="800" spc="-5" dirty="0">
                <a:solidFill>
                  <a:srgbClr val="960059"/>
                </a:solidFill>
                <a:latin typeface="Arial"/>
                <a:cs typeface="Arial"/>
              </a:rPr>
            </a:br>
            <a:r>
              <a:rPr lang="fr-FR" sz="800" dirty="0">
                <a:solidFill>
                  <a:srgbClr val="960059"/>
                </a:solidFill>
                <a:latin typeface="Arial"/>
                <a:cs typeface="Arial"/>
              </a:rPr>
              <a:t>89.8</a:t>
            </a:r>
            <a:r>
              <a:rPr sz="800" dirty="0">
                <a:solidFill>
                  <a:srgbClr val="960059"/>
                </a:solidFill>
                <a:latin typeface="Arial"/>
                <a:cs typeface="Arial"/>
              </a:rPr>
              <a:t>%</a:t>
            </a:r>
            <a:r>
              <a:rPr sz="800" spc="-90" dirty="0">
                <a:solidFill>
                  <a:srgbClr val="960059"/>
                </a:solidFill>
                <a:latin typeface="Arial"/>
                <a:cs typeface="Arial"/>
              </a:rPr>
              <a:t> </a:t>
            </a:r>
            <a:r>
              <a:rPr sz="800" dirty="0">
                <a:solidFill>
                  <a:srgbClr val="960059"/>
                </a:solidFill>
                <a:latin typeface="Arial"/>
                <a:cs typeface="Arial"/>
              </a:rPr>
              <a:t>[</a:t>
            </a:r>
            <a:r>
              <a:rPr lang="fr-FR" sz="800" dirty="0">
                <a:solidFill>
                  <a:srgbClr val="960059"/>
                </a:solidFill>
                <a:latin typeface="Arial"/>
                <a:cs typeface="Arial"/>
              </a:rPr>
              <a:t>81.7-98.7</a:t>
            </a:r>
            <a:r>
              <a:rPr sz="800" dirty="0">
                <a:solidFill>
                  <a:srgbClr val="960059"/>
                </a:solidFill>
                <a:latin typeface="Arial"/>
                <a:cs typeface="Arial"/>
              </a:rPr>
              <a:t>]</a:t>
            </a:r>
          </a:p>
        </p:txBody>
      </p:sp>
      <p:graphicFrame>
        <p:nvGraphicFramePr>
          <p:cNvPr id="51" name="Graphique 50">
            <a:extLst>
              <a:ext uri="{FF2B5EF4-FFF2-40B4-BE49-F238E27FC236}">
                <a16:creationId xmlns:a16="http://schemas.microsoft.com/office/drawing/2014/main" id="{49D6E03B-B652-3F42-9015-2F9DED136ECF}"/>
              </a:ext>
            </a:extLst>
          </p:cNvPr>
          <p:cNvGraphicFramePr/>
          <p:nvPr>
            <p:extLst/>
          </p:nvPr>
        </p:nvGraphicFramePr>
        <p:xfrm>
          <a:off x="4629010" y="2674128"/>
          <a:ext cx="2833498" cy="1796623"/>
        </p:xfrm>
        <a:graphic>
          <a:graphicData uri="http://schemas.openxmlformats.org/drawingml/2006/chart">
            <c:chart xmlns:c="http://schemas.openxmlformats.org/drawingml/2006/chart" xmlns:r="http://schemas.openxmlformats.org/officeDocument/2006/relationships" r:id="rId4"/>
          </a:graphicData>
        </a:graphic>
      </p:graphicFrame>
      <p:sp>
        <p:nvSpPr>
          <p:cNvPr id="59" name="object 11">
            <a:extLst>
              <a:ext uri="{FF2B5EF4-FFF2-40B4-BE49-F238E27FC236}">
                <a16:creationId xmlns:a16="http://schemas.microsoft.com/office/drawing/2014/main" id="{3B416B70-13BB-B643-870A-766C7A556714}"/>
              </a:ext>
            </a:extLst>
          </p:cNvPr>
          <p:cNvSpPr txBox="1"/>
          <p:nvPr/>
        </p:nvSpPr>
        <p:spPr>
          <a:xfrm>
            <a:off x="1143349" y="4422078"/>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60" name="object 11">
            <a:extLst>
              <a:ext uri="{FF2B5EF4-FFF2-40B4-BE49-F238E27FC236}">
                <a16:creationId xmlns:a16="http://schemas.microsoft.com/office/drawing/2014/main" id="{D6E19A26-6A16-6545-B321-9D97CF42A8FE}"/>
              </a:ext>
            </a:extLst>
          </p:cNvPr>
          <p:cNvSpPr txBox="1"/>
          <p:nvPr/>
        </p:nvSpPr>
        <p:spPr>
          <a:xfrm>
            <a:off x="5272700" y="4417011"/>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61" name="object 7">
            <a:extLst>
              <a:ext uri="{FF2B5EF4-FFF2-40B4-BE49-F238E27FC236}">
                <a16:creationId xmlns:a16="http://schemas.microsoft.com/office/drawing/2014/main" id="{788F943B-1F00-ED42-B4DF-7F9DB3731A68}"/>
              </a:ext>
            </a:extLst>
          </p:cNvPr>
          <p:cNvSpPr txBox="1"/>
          <p:nvPr/>
        </p:nvSpPr>
        <p:spPr>
          <a:xfrm>
            <a:off x="2069018" y="2741699"/>
            <a:ext cx="1331297" cy="302006"/>
          </a:xfrm>
          <a:prstGeom prst="rect">
            <a:avLst/>
          </a:prstGeom>
        </p:spPr>
        <p:txBody>
          <a:bodyPr vert="horz" wrap="square" lIns="0" tIns="12065" rIns="0" bIns="0" rtlCol="0">
            <a:spAutoFit/>
          </a:bodyPr>
          <a:lstStyle/>
          <a:p>
            <a:pPr marL="12700">
              <a:spcBef>
                <a:spcPts val="95"/>
              </a:spcBef>
            </a:pPr>
            <a:r>
              <a:rPr sz="900" spc="-5">
                <a:solidFill>
                  <a:prstClr val="black">
                    <a:lumMod val="50000"/>
                    <a:lumOff val="50000"/>
                  </a:prstClr>
                </a:solidFill>
                <a:latin typeface="Arial"/>
                <a:cs typeface="Arial"/>
              </a:rPr>
              <a:t>HR=</a:t>
            </a:r>
            <a:r>
              <a:rPr lang="fr-FR" sz="900" spc="-5">
                <a:solidFill>
                  <a:prstClr val="black">
                    <a:lumMod val="50000"/>
                    <a:lumOff val="50000"/>
                  </a:prstClr>
                </a:solidFill>
                <a:latin typeface="Arial"/>
                <a:cs typeface="Arial"/>
              </a:rPr>
              <a:t>1.24 </a:t>
            </a:r>
            <a:r>
              <a:rPr sz="900" spc="-5">
                <a:solidFill>
                  <a:prstClr val="black">
                    <a:lumMod val="50000"/>
                    <a:lumOff val="50000"/>
                  </a:prstClr>
                </a:solidFill>
                <a:latin typeface="Arial"/>
                <a:cs typeface="Arial"/>
              </a:rPr>
              <a:t>[0.</a:t>
            </a:r>
            <a:r>
              <a:rPr lang="fr-FR" sz="900" spc="-5">
                <a:solidFill>
                  <a:prstClr val="black">
                    <a:lumMod val="50000"/>
                    <a:lumOff val="50000"/>
                  </a:prstClr>
                </a:solidFill>
                <a:latin typeface="Arial"/>
                <a:cs typeface="Arial"/>
              </a:rPr>
              <a:t>81</a:t>
            </a:r>
            <a:r>
              <a:rPr sz="900" spc="-5">
                <a:solidFill>
                  <a:prstClr val="black">
                    <a:lumMod val="50000"/>
                    <a:lumOff val="50000"/>
                  </a:prstClr>
                </a:solidFill>
                <a:latin typeface="Arial"/>
                <a:cs typeface="Arial"/>
              </a:rPr>
              <a:t>-</a:t>
            </a:r>
            <a:r>
              <a:rPr lang="fr-FR" sz="900" spc="-5">
                <a:solidFill>
                  <a:prstClr val="black">
                    <a:lumMod val="50000"/>
                    <a:lumOff val="50000"/>
                  </a:prstClr>
                </a:solidFill>
                <a:latin typeface="Arial"/>
                <a:cs typeface="Arial"/>
              </a:rPr>
              <a:t>1.90</a:t>
            </a:r>
            <a:r>
              <a:rPr sz="900" spc="-5">
                <a:solidFill>
                  <a:prstClr val="black">
                    <a:lumMod val="50000"/>
                    <a:lumOff val="50000"/>
                  </a:prstClr>
                </a:solidFill>
                <a:latin typeface="Arial"/>
                <a:cs typeface="Arial"/>
              </a:rPr>
              <a:t>]</a:t>
            </a:r>
            <a:endParaRPr lang="fr-FR" sz="900" spc="-5">
              <a:solidFill>
                <a:prstClr val="black">
                  <a:lumMod val="50000"/>
                  <a:lumOff val="50000"/>
                </a:prstClr>
              </a:solidFill>
              <a:latin typeface="Arial"/>
              <a:cs typeface="Arial"/>
            </a:endParaRPr>
          </a:p>
          <a:p>
            <a:pPr marL="12700">
              <a:spcBef>
                <a:spcPts val="95"/>
              </a:spcBef>
            </a:pPr>
            <a:r>
              <a:rPr lang="fr-FR" sz="900" spc="-5">
                <a:solidFill>
                  <a:prstClr val="black">
                    <a:lumMod val="50000"/>
                    <a:lumOff val="50000"/>
                  </a:prstClr>
                </a:solidFill>
                <a:latin typeface="Arial"/>
                <a:cs typeface="Arial"/>
              </a:rPr>
              <a:t>p=0.32</a:t>
            </a:r>
            <a:endParaRPr lang="fr-FR" sz="900">
              <a:solidFill>
                <a:prstClr val="black">
                  <a:lumMod val="50000"/>
                  <a:lumOff val="50000"/>
                </a:prstClr>
              </a:solidFill>
              <a:latin typeface="Arial"/>
              <a:cs typeface="Arial"/>
            </a:endParaRPr>
          </a:p>
        </p:txBody>
      </p:sp>
      <p:sp>
        <p:nvSpPr>
          <p:cNvPr id="62" name="object 7">
            <a:extLst>
              <a:ext uri="{FF2B5EF4-FFF2-40B4-BE49-F238E27FC236}">
                <a16:creationId xmlns:a16="http://schemas.microsoft.com/office/drawing/2014/main" id="{74D0CFDB-38CC-D04B-A466-46F3BDEB1474}"/>
              </a:ext>
            </a:extLst>
          </p:cNvPr>
          <p:cNvSpPr txBox="1"/>
          <p:nvPr/>
        </p:nvSpPr>
        <p:spPr>
          <a:xfrm>
            <a:off x="5029975" y="3579861"/>
            <a:ext cx="1331297" cy="302006"/>
          </a:xfrm>
          <a:prstGeom prst="rect">
            <a:avLst/>
          </a:prstGeom>
        </p:spPr>
        <p:txBody>
          <a:bodyPr vert="horz" wrap="square" lIns="0" tIns="12065" rIns="0" bIns="0" rtlCol="0">
            <a:spAutoFit/>
          </a:bodyPr>
          <a:lstStyle/>
          <a:p>
            <a:pPr marL="12700">
              <a:spcBef>
                <a:spcPts val="95"/>
              </a:spcBef>
            </a:pPr>
            <a:r>
              <a:rPr lang="fr-FR" sz="900" spc="-5">
                <a:solidFill>
                  <a:prstClr val="black">
                    <a:lumMod val="50000"/>
                    <a:lumOff val="50000"/>
                  </a:prstClr>
                </a:solidFill>
                <a:latin typeface="Arial"/>
                <a:cs typeface="Arial"/>
              </a:rPr>
              <a:t>HR= 1.14 [0.56-2.34]</a:t>
            </a:r>
          </a:p>
          <a:p>
            <a:pPr marL="12700">
              <a:spcBef>
                <a:spcPts val="95"/>
              </a:spcBef>
            </a:pPr>
            <a:r>
              <a:rPr lang="fr-FR" sz="900" spc="-5">
                <a:solidFill>
                  <a:prstClr val="black">
                    <a:lumMod val="50000"/>
                    <a:lumOff val="50000"/>
                  </a:prstClr>
                </a:solidFill>
                <a:latin typeface="Arial"/>
                <a:cs typeface="Arial"/>
              </a:rPr>
              <a:t>p=0.71</a:t>
            </a:r>
            <a:endParaRPr lang="fr-FR" sz="900">
              <a:solidFill>
                <a:prstClr val="black">
                  <a:lumMod val="50000"/>
                  <a:lumOff val="50000"/>
                </a:prstClr>
              </a:solidFill>
              <a:latin typeface="Arial"/>
              <a:cs typeface="Arial"/>
            </a:endParaRPr>
          </a:p>
        </p:txBody>
      </p:sp>
      <p:grpSp>
        <p:nvGrpSpPr>
          <p:cNvPr id="2" name="Groupe 1">
            <a:extLst>
              <a:ext uri="{FF2B5EF4-FFF2-40B4-BE49-F238E27FC236}">
                <a16:creationId xmlns:a16="http://schemas.microsoft.com/office/drawing/2014/main" id="{9852606E-5DB3-9348-995E-052EA7293748}"/>
              </a:ext>
            </a:extLst>
          </p:cNvPr>
          <p:cNvGrpSpPr/>
          <p:nvPr/>
        </p:nvGrpSpPr>
        <p:grpSpPr>
          <a:xfrm>
            <a:off x="4881747" y="2734718"/>
            <a:ext cx="2334599" cy="538957"/>
            <a:chOff x="6820661" y="2890266"/>
            <a:chExt cx="3906520" cy="668020"/>
          </a:xfrm>
        </p:grpSpPr>
        <p:sp>
          <p:nvSpPr>
            <p:cNvPr id="29" name="object 30">
              <a:extLst>
                <a:ext uri="{FF2B5EF4-FFF2-40B4-BE49-F238E27FC236}">
                  <a16:creationId xmlns:a16="http://schemas.microsoft.com/office/drawing/2014/main" id="{79026876-CAC2-BC4B-9ECB-0FAC2CC102BE}"/>
                </a:ext>
              </a:extLst>
            </p:cNvPr>
            <p:cNvSpPr/>
            <p:nvPr/>
          </p:nvSpPr>
          <p:spPr>
            <a:xfrm>
              <a:off x="6820661" y="2890266"/>
              <a:ext cx="3906520" cy="561340"/>
            </a:xfrm>
            <a:custGeom>
              <a:avLst/>
              <a:gdLst/>
              <a:ahLst/>
              <a:cxnLst/>
              <a:rect l="l" t="t" r="r" b="b"/>
              <a:pathLst>
                <a:path w="3906520" h="561339">
                  <a:moveTo>
                    <a:pt x="0" y="0"/>
                  </a:moveTo>
                  <a:lnTo>
                    <a:pt x="92964" y="0"/>
                  </a:lnTo>
                  <a:lnTo>
                    <a:pt x="92964" y="32512"/>
                  </a:lnTo>
                  <a:lnTo>
                    <a:pt x="530098" y="32512"/>
                  </a:lnTo>
                  <a:lnTo>
                    <a:pt x="530098" y="65024"/>
                  </a:lnTo>
                  <a:lnTo>
                    <a:pt x="1153160" y="65024"/>
                  </a:lnTo>
                  <a:lnTo>
                    <a:pt x="1153160" y="97536"/>
                  </a:lnTo>
                  <a:lnTo>
                    <a:pt x="1655445" y="97536"/>
                  </a:lnTo>
                  <a:lnTo>
                    <a:pt x="1655445" y="130810"/>
                  </a:lnTo>
                  <a:lnTo>
                    <a:pt x="1822831" y="130810"/>
                  </a:lnTo>
                  <a:lnTo>
                    <a:pt x="1822831" y="165608"/>
                  </a:lnTo>
                  <a:lnTo>
                    <a:pt x="2696972" y="165608"/>
                  </a:lnTo>
                  <a:lnTo>
                    <a:pt x="2696972" y="211200"/>
                  </a:lnTo>
                  <a:lnTo>
                    <a:pt x="2734183" y="211200"/>
                  </a:lnTo>
                  <a:lnTo>
                    <a:pt x="2734183" y="258445"/>
                  </a:lnTo>
                  <a:lnTo>
                    <a:pt x="2771394" y="258445"/>
                  </a:lnTo>
                  <a:lnTo>
                    <a:pt x="2771394" y="305562"/>
                  </a:lnTo>
                  <a:lnTo>
                    <a:pt x="3236468" y="305562"/>
                  </a:lnTo>
                  <a:lnTo>
                    <a:pt x="3236468" y="383286"/>
                  </a:lnTo>
                  <a:lnTo>
                    <a:pt x="3375914" y="383286"/>
                  </a:lnTo>
                  <a:lnTo>
                    <a:pt x="3375914" y="472059"/>
                  </a:lnTo>
                  <a:lnTo>
                    <a:pt x="3580511" y="472059"/>
                  </a:lnTo>
                  <a:lnTo>
                    <a:pt x="3580511" y="560832"/>
                  </a:lnTo>
                  <a:lnTo>
                    <a:pt x="3906012" y="560832"/>
                  </a:lnTo>
                </a:path>
              </a:pathLst>
            </a:custGeom>
            <a:ln w="38100">
              <a:solidFill>
                <a:srgbClr val="C00000"/>
              </a:solidFill>
            </a:ln>
          </p:spPr>
          <p:txBody>
            <a:bodyPr wrap="square" lIns="0" tIns="0" rIns="0" bIns="0" rtlCol="0"/>
            <a:lstStyle/>
            <a:p>
              <a:endParaRPr>
                <a:solidFill>
                  <a:prstClr val="black"/>
                </a:solidFill>
              </a:endParaRPr>
            </a:p>
          </p:txBody>
        </p:sp>
        <p:sp>
          <p:nvSpPr>
            <p:cNvPr id="30" name="object 31">
              <a:extLst>
                <a:ext uri="{FF2B5EF4-FFF2-40B4-BE49-F238E27FC236}">
                  <a16:creationId xmlns:a16="http://schemas.microsoft.com/office/drawing/2014/main" id="{A7C737F1-779C-3749-9FD9-F6834AABEA62}"/>
                </a:ext>
              </a:extLst>
            </p:cNvPr>
            <p:cNvSpPr/>
            <p:nvPr/>
          </p:nvSpPr>
          <p:spPr>
            <a:xfrm>
              <a:off x="6820661" y="2890266"/>
              <a:ext cx="3906520" cy="668020"/>
            </a:xfrm>
            <a:custGeom>
              <a:avLst/>
              <a:gdLst/>
              <a:ahLst/>
              <a:cxnLst/>
              <a:rect l="l" t="t" r="r" b="b"/>
              <a:pathLst>
                <a:path w="3906520" h="668020">
                  <a:moveTo>
                    <a:pt x="0" y="0"/>
                  </a:moveTo>
                  <a:lnTo>
                    <a:pt x="279019" y="0"/>
                  </a:lnTo>
                  <a:lnTo>
                    <a:pt x="279019" y="31242"/>
                  </a:lnTo>
                  <a:lnTo>
                    <a:pt x="743966" y="31242"/>
                  </a:lnTo>
                  <a:lnTo>
                    <a:pt x="743966" y="63119"/>
                  </a:lnTo>
                  <a:lnTo>
                    <a:pt x="1153160" y="63119"/>
                  </a:lnTo>
                  <a:lnTo>
                    <a:pt x="1153160" y="97155"/>
                  </a:lnTo>
                  <a:lnTo>
                    <a:pt x="1236853" y="97155"/>
                  </a:lnTo>
                  <a:lnTo>
                    <a:pt x="1236853" y="131063"/>
                  </a:lnTo>
                  <a:lnTo>
                    <a:pt x="1246251" y="131063"/>
                  </a:lnTo>
                  <a:lnTo>
                    <a:pt x="1246251" y="165100"/>
                  </a:lnTo>
                  <a:lnTo>
                    <a:pt x="1329944" y="165100"/>
                  </a:lnTo>
                  <a:lnTo>
                    <a:pt x="1329944" y="199009"/>
                  </a:lnTo>
                  <a:lnTo>
                    <a:pt x="1683258" y="199009"/>
                  </a:lnTo>
                  <a:lnTo>
                    <a:pt x="1683258" y="239775"/>
                  </a:lnTo>
                  <a:lnTo>
                    <a:pt x="1748409" y="239775"/>
                  </a:lnTo>
                  <a:lnTo>
                    <a:pt x="1748409" y="280543"/>
                  </a:lnTo>
                  <a:lnTo>
                    <a:pt x="1813560" y="280543"/>
                  </a:lnTo>
                  <a:lnTo>
                    <a:pt x="1813560" y="321310"/>
                  </a:lnTo>
                  <a:lnTo>
                    <a:pt x="1850644" y="321310"/>
                  </a:lnTo>
                  <a:lnTo>
                    <a:pt x="1850644" y="362076"/>
                  </a:lnTo>
                  <a:lnTo>
                    <a:pt x="2352929" y="362076"/>
                  </a:lnTo>
                  <a:lnTo>
                    <a:pt x="2352929" y="414655"/>
                  </a:lnTo>
                  <a:lnTo>
                    <a:pt x="2659761" y="414655"/>
                  </a:lnTo>
                  <a:lnTo>
                    <a:pt x="2659761" y="472313"/>
                  </a:lnTo>
                  <a:lnTo>
                    <a:pt x="3050413" y="472313"/>
                  </a:lnTo>
                  <a:lnTo>
                    <a:pt x="3050413" y="561086"/>
                  </a:lnTo>
                  <a:lnTo>
                    <a:pt x="3571240" y="561086"/>
                  </a:lnTo>
                  <a:lnTo>
                    <a:pt x="3571240" y="667512"/>
                  </a:lnTo>
                  <a:lnTo>
                    <a:pt x="3906012" y="667512"/>
                  </a:lnTo>
                </a:path>
              </a:pathLst>
            </a:custGeom>
            <a:ln w="38100">
              <a:solidFill>
                <a:srgbClr val="00AF50"/>
              </a:solidFill>
            </a:ln>
          </p:spPr>
          <p:txBody>
            <a:bodyPr wrap="square" lIns="0" tIns="0" rIns="0" bIns="0" rtlCol="0"/>
            <a:lstStyle/>
            <a:p>
              <a:endParaRPr>
                <a:solidFill>
                  <a:prstClr val="black"/>
                </a:solidFill>
              </a:endParaRPr>
            </a:p>
          </p:txBody>
        </p:sp>
      </p:grpSp>
      <p:grpSp>
        <p:nvGrpSpPr>
          <p:cNvPr id="32" name="Groupe 31">
            <a:extLst>
              <a:ext uri="{FF2B5EF4-FFF2-40B4-BE49-F238E27FC236}">
                <a16:creationId xmlns:a16="http://schemas.microsoft.com/office/drawing/2014/main" id="{7E6A3827-E712-7742-A780-F4E5362867E7}"/>
              </a:ext>
            </a:extLst>
          </p:cNvPr>
          <p:cNvGrpSpPr/>
          <p:nvPr/>
        </p:nvGrpSpPr>
        <p:grpSpPr>
          <a:xfrm>
            <a:off x="774515" y="2722561"/>
            <a:ext cx="2331150" cy="1445113"/>
            <a:chOff x="1344930" y="2890266"/>
            <a:chExt cx="3893820" cy="1542415"/>
          </a:xfrm>
        </p:grpSpPr>
        <p:sp>
          <p:nvSpPr>
            <p:cNvPr id="33" name="object 6">
              <a:extLst>
                <a:ext uri="{FF2B5EF4-FFF2-40B4-BE49-F238E27FC236}">
                  <a16:creationId xmlns:a16="http://schemas.microsoft.com/office/drawing/2014/main" id="{79178975-D807-BA4C-A5AE-BFBF9032E540}"/>
                </a:ext>
              </a:extLst>
            </p:cNvPr>
            <p:cNvSpPr/>
            <p:nvPr/>
          </p:nvSpPr>
          <p:spPr>
            <a:xfrm>
              <a:off x="1344930" y="2890266"/>
              <a:ext cx="3893820" cy="1542415"/>
            </a:xfrm>
            <a:custGeom>
              <a:avLst/>
              <a:gdLst/>
              <a:ahLst/>
              <a:cxnLst/>
              <a:rect l="l" t="t" r="r" b="b"/>
              <a:pathLst>
                <a:path w="3893820" h="1542414">
                  <a:moveTo>
                    <a:pt x="0" y="0"/>
                  </a:moveTo>
                  <a:lnTo>
                    <a:pt x="46354" y="0"/>
                  </a:lnTo>
                  <a:lnTo>
                    <a:pt x="46354" y="31876"/>
                  </a:lnTo>
                  <a:lnTo>
                    <a:pt x="231775" y="31876"/>
                  </a:lnTo>
                  <a:lnTo>
                    <a:pt x="231775" y="64516"/>
                  </a:lnTo>
                  <a:lnTo>
                    <a:pt x="241045" y="64516"/>
                  </a:lnTo>
                  <a:lnTo>
                    <a:pt x="241045" y="97028"/>
                  </a:lnTo>
                  <a:lnTo>
                    <a:pt x="268858" y="97028"/>
                  </a:lnTo>
                  <a:lnTo>
                    <a:pt x="268858" y="129667"/>
                  </a:lnTo>
                  <a:lnTo>
                    <a:pt x="417194" y="129667"/>
                  </a:lnTo>
                  <a:lnTo>
                    <a:pt x="417194" y="162179"/>
                  </a:lnTo>
                  <a:lnTo>
                    <a:pt x="537718" y="162179"/>
                  </a:lnTo>
                  <a:lnTo>
                    <a:pt x="537718" y="194818"/>
                  </a:lnTo>
                  <a:lnTo>
                    <a:pt x="546988" y="194818"/>
                  </a:lnTo>
                  <a:lnTo>
                    <a:pt x="546988" y="227330"/>
                  </a:lnTo>
                  <a:lnTo>
                    <a:pt x="611886" y="227330"/>
                  </a:lnTo>
                  <a:lnTo>
                    <a:pt x="611886" y="259969"/>
                  </a:lnTo>
                  <a:lnTo>
                    <a:pt x="621157" y="259969"/>
                  </a:lnTo>
                  <a:lnTo>
                    <a:pt x="621157" y="292481"/>
                  </a:lnTo>
                  <a:lnTo>
                    <a:pt x="676782" y="292481"/>
                  </a:lnTo>
                  <a:lnTo>
                    <a:pt x="676782" y="325120"/>
                  </a:lnTo>
                  <a:lnTo>
                    <a:pt x="815847" y="325120"/>
                  </a:lnTo>
                  <a:lnTo>
                    <a:pt x="815847" y="357632"/>
                  </a:lnTo>
                  <a:lnTo>
                    <a:pt x="871474" y="357632"/>
                  </a:lnTo>
                  <a:lnTo>
                    <a:pt x="871474" y="422783"/>
                  </a:lnTo>
                  <a:lnTo>
                    <a:pt x="908557" y="422783"/>
                  </a:lnTo>
                  <a:lnTo>
                    <a:pt x="908557" y="455422"/>
                  </a:lnTo>
                  <a:lnTo>
                    <a:pt x="917828" y="455422"/>
                  </a:lnTo>
                  <a:lnTo>
                    <a:pt x="917828" y="487934"/>
                  </a:lnTo>
                  <a:lnTo>
                    <a:pt x="945642" y="487934"/>
                  </a:lnTo>
                  <a:lnTo>
                    <a:pt x="945642" y="520573"/>
                  </a:lnTo>
                  <a:lnTo>
                    <a:pt x="1001268" y="520573"/>
                  </a:lnTo>
                  <a:lnTo>
                    <a:pt x="1001268" y="585724"/>
                  </a:lnTo>
                  <a:lnTo>
                    <a:pt x="1093977" y="585724"/>
                  </a:lnTo>
                  <a:lnTo>
                    <a:pt x="1093977" y="618236"/>
                  </a:lnTo>
                  <a:lnTo>
                    <a:pt x="1140333" y="618236"/>
                  </a:lnTo>
                  <a:lnTo>
                    <a:pt x="1140333" y="650875"/>
                  </a:lnTo>
                  <a:lnTo>
                    <a:pt x="1158875" y="650875"/>
                  </a:lnTo>
                  <a:lnTo>
                    <a:pt x="1158875" y="683387"/>
                  </a:lnTo>
                  <a:lnTo>
                    <a:pt x="1186688" y="683387"/>
                  </a:lnTo>
                  <a:lnTo>
                    <a:pt x="1186688" y="716026"/>
                  </a:lnTo>
                  <a:lnTo>
                    <a:pt x="1297939" y="716026"/>
                  </a:lnTo>
                  <a:lnTo>
                    <a:pt x="1297939" y="748538"/>
                  </a:lnTo>
                  <a:lnTo>
                    <a:pt x="1307211" y="748538"/>
                  </a:lnTo>
                  <a:lnTo>
                    <a:pt x="1307211" y="781177"/>
                  </a:lnTo>
                  <a:lnTo>
                    <a:pt x="1353565" y="781177"/>
                  </a:lnTo>
                  <a:lnTo>
                    <a:pt x="1353565" y="813689"/>
                  </a:lnTo>
                  <a:lnTo>
                    <a:pt x="1409192" y="813689"/>
                  </a:lnTo>
                  <a:lnTo>
                    <a:pt x="1409192" y="846328"/>
                  </a:lnTo>
                  <a:lnTo>
                    <a:pt x="1418463" y="846328"/>
                  </a:lnTo>
                  <a:lnTo>
                    <a:pt x="1418463" y="878840"/>
                  </a:lnTo>
                  <a:lnTo>
                    <a:pt x="1455546" y="878840"/>
                  </a:lnTo>
                  <a:lnTo>
                    <a:pt x="1455546" y="911479"/>
                  </a:lnTo>
                  <a:lnTo>
                    <a:pt x="1529714" y="911479"/>
                  </a:lnTo>
                  <a:lnTo>
                    <a:pt x="1529714" y="943991"/>
                  </a:lnTo>
                  <a:lnTo>
                    <a:pt x="1585340" y="943991"/>
                  </a:lnTo>
                  <a:lnTo>
                    <a:pt x="1585340" y="976630"/>
                  </a:lnTo>
                  <a:lnTo>
                    <a:pt x="1882013" y="976630"/>
                  </a:lnTo>
                  <a:lnTo>
                    <a:pt x="1882013" y="1012825"/>
                  </a:lnTo>
                  <a:lnTo>
                    <a:pt x="1891283" y="1012825"/>
                  </a:lnTo>
                  <a:lnTo>
                    <a:pt x="1891283" y="1049020"/>
                  </a:lnTo>
                  <a:lnTo>
                    <a:pt x="1900555" y="1049020"/>
                  </a:lnTo>
                  <a:lnTo>
                    <a:pt x="1900555" y="1085215"/>
                  </a:lnTo>
                  <a:lnTo>
                    <a:pt x="1974722" y="1085215"/>
                  </a:lnTo>
                  <a:lnTo>
                    <a:pt x="1974722" y="1121410"/>
                  </a:lnTo>
                  <a:lnTo>
                    <a:pt x="1983994" y="1121410"/>
                  </a:lnTo>
                  <a:lnTo>
                    <a:pt x="1983994" y="1157605"/>
                  </a:lnTo>
                  <a:lnTo>
                    <a:pt x="2187956" y="1157605"/>
                  </a:lnTo>
                  <a:lnTo>
                    <a:pt x="2187956" y="1196721"/>
                  </a:lnTo>
                  <a:lnTo>
                    <a:pt x="2382647" y="1196721"/>
                  </a:lnTo>
                  <a:lnTo>
                    <a:pt x="2382647" y="1235964"/>
                  </a:lnTo>
                  <a:lnTo>
                    <a:pt x="2688590" y="1235964"/>
                  </a:lnTo>
                  <a:lnTo>
                    <a:pt x="2688590" y="1284986"/>
                  </a:lnTo>
                  <a:lnTo>
                    <a:pt x="3485896" y="1284986"/>
                  </a:lnTo>
                  <a:lnTo>
                    <a:pt x="3485896" y="1370711"/>
                  </a:lnTo>
                  <a:lnTo>
                    <a:pt x="3708400" y="1370711"/>
                  </a:lnTo>
                  <a:lnTo>
                    <a:pt x="3708400" y="1456563"/>
                  </a:lnTo>
                  <a:lnTo>
                    <a:pt x="3754754" y="1456563"/>
                  </a:lnTo>
                  <a:lnTo>
                    <a:pt x="3754754" y="1542288"/>
                  </a:lnTo>
                  <a:lnTo>
                    <a:pt x="3893820" y="1542288"/>
                  </a:lnTo>
                </a:path>
              </a:pathLst>
            </a:custGeom>
            <a:ln w="38100">
              <a:solidFill>
                <a:srgbClr val="C00000"/>
              </a:solidFill>
            </a:ln>
          </p:spPr>
          <p:txBody>
            <a:bodyPr wrap="square" lIns="0" tIns="0" rIns="0" bIns="0" rtlCol="0"/>
            <a:lstStyle/>
            <a:p>
              <a:endParaRPr>
                <a:solidFill>
                  <a:prstClr val="black"/>
                </a:solidFill>
              </a:endParaRPr>
            </a:p>
          </p:txBody>
        </p:sp>
        <p:sp>
          <p:nvSpPr>
            <p:cNvPr id="35" name="object 7">
              <a:extLst>
                <a:ext uri="{FF2B5EF4-FFF2-40B4-BE49-F238E27FC236}">
                  <a16:creationId xmlns:a16="http://schemas.microsoft.com/office/drawing/2014/main" id="{C5E60D52-774D-954C-B2E1-DE3DE42D3895}"/>
                </a:ext>
              </a:extLst>
            </p:cNvPr>
            <p:cNvSpPr/>
            <p:nvPr/>
          </p:nvSpPr>
          <p:spPr>
            <a:xfrm>
              <a:off x="1344930" y="2890266"/>
              <a:ext cx="3893820" cy="1416050"/>
            </a:xfrm>
            <a:custGeom>
              <a:avLst/>
              <a:gdLst/>
              <a:ahLst/>
              <a:cxnLst/>
              <a:rect l="l" t="t" r="r" b="b"/>
              <a:pathLst>
                <a:path w="3893820" h="1416050">
                  <a:moveTo>
                    <a:pt x="0" y="0"/>
                  </a:moveTo>
                  <a:lnTo>
                    <a:pt x="185419" y="0"/>
                  </a:lnTo>
                  <a:lnTo>
                    <a:pt x="185419" y="92201"/>
                  </a:lnTo>
                  <a:lnTo>
                    <a:pt x="194690" y="92201"/>
                  </a:lnTo>
                  <a:lnTo>
                    <a:pt x="194690" y="122936"/>
                  </a:lnTo>
                  <a:lnTo>
                    <a:pt x="203961" y="122936"/>
                  </a:lnTo>
                  <a:lnTo>
                    <a:pt x="203961" y="215011"/>
                  </a:lnTo>
                  <a:lnTo>
                    <a:pt x="222503" y="215011"/>
                  </a:lnTo>
                  <a:lnTo>
                    <a:pt x="222503" y="245745"/>
                  </a:lnTo>
                  <a:lnTo>
                    <a:pt x="231775" y="245745"/>
                  </a:lnTo>
                  <a:lnTo>
                    <a:pt x="231775" y="307213"/>
                  </a:lnTo>
                  <a:lnTo>
                    <a:pt x="250316" y="307213"/>
                  </a:lnTo>
                  <a:lnTo>
                    <a:pt x="250316" y="337947"/>
                  </a:lnTo>
                  <a:lnTo>
                    <a:pt x="259587" y="337947"/>
                  </a:lnTo>
                  <a:lnTo>
                    <a:pt x="259587" y="368681"/>
                  </a:lnTo>
                  <a:lnTo>
                    <a:pt x="315213" y="368681"/>
                  </a:lnTo>
                  <a:lnTo>
                    <a:pt x="315213" y="399414"/>
                  </a:lnTo>
                  <a:lnTo>
                    <a:pt x="343026" y="399414"/>
                  </a:lnTo>
                  <a:lnTo>
                    <a:pt x="343026" y="430149"/>
                  </a:lnTo>
                  <a:lnTo>
                    <a:pt x="389381" y="430149"/>
                  </a:lnTo>
                  <a:lnTo>
                    <a:pt x="389381" y="461645"/>
                  </a:lnTo>
                  <a:lnTo>
                    <a:pt x="407924" y="461645"/>
                  </a:lnTo>
                  <a:lnTo>
                    <a:pt x="407924" y="493141"/>
                  </a:lnTo>
                  <a:lnTo>
                    <a:pt x="426465" y="493141"/>
                  </a:lnTo>
                  <a:lnTo>
                    <a:pt x="426465" y="524763"/>
                  </a:lnTo>
                  <a:lnTo>
                    <a:pt x="463550" y="524763"/>
                  </a:lnTo>
                  <a:lnTo>
                    <a:pt x="463550" y="556260"/>
                  </a:lnTo>
                  <a:lnTo>
                    <a:pt x="537718" y="556260"/>
                  </a:lnTo>
                  <a:lnTo>
                    <a:pt x="537718" y="587756"/>
                  </a:lnTo>
                  <a:lnTo>
                    <a:pt x="565531" y="587756"/>
                  </a:lnTo>
                  <a:lnTo>
                    <a:pt x="565531" y="619379"/>
                  </a:lnTo>
                  <a:lnTo>
                    <a:pt x="593344" y="619379"/>
                  </a:lnTo>
                  <a:lnTo>
                    <a:pt x="593344" y="682371"/>
                  </a:lnTo>
                  <a:lnTo>
                    <a:pt x="611886" y="682371"/>
                  </a:lnTo>
                  <a:lnTo>
                    <a:pt x="611886" y="713867"/>
                  </a:lnTo>
                  <a:lnTo>
                    <a:pt x="676782" y="713867"/>
                  </a:lnTo>
                  <a:lnTo>
                    <a:pt x="676782" y="745490"/>
                  </a:lnTo>
                  <a:lnTo>
                    <a:pt x="686053" y="745490"/>
                  </a:lnTo>
                  <a:lnTo>
                    <a:pt x="686053" y="776986"/>
                  </a:lnTo>
                  <a:lnTo>
                    <a:pt x="750951" y="776986"/>
                  </a:lnTo>
                  <a:lnTo>
                    <a:pt x="750951" y="808482"/>
                  </a:lnTo>
                  <a:lnTo>
                    <a:pt x="964183" y="808482"/>
                  </a:lnTo>
                  <a:lnTo>
                    <a:pt x="964183" y="840105"/>
                  </a:lnTo>
                  <a:lnTo>
                    <a:pt x="991996" y="840105"/>
                  </a:lnTo>
                  <a:lnTo>
                    <a:pt x="991996" y="871601"/>
                  </a:lnTo>
                  <a:lnTo>
                    <a:pt x="1168145" y="871601"/>
                  </a:lnTo>
                  <a:lnTo>
                    <a:pt x="1168145" y="903097"/>
                  </a:lnTo>
                  <a:lnTo>
                    <a:pt x="1316482" y="903097"/>
                  </a:lnTo>
                  <a:lnTo>
                    <a:pt x="1316482" y="934593"/>
                  </a:lnTo>
                  <a:lnTo>
                    <a:pt x="1446276" y="934593"/>
                  </a:lnTo>
                  <a:lnTo>
                    <a:pt x="1446276" y="966216"/>
                  </a:lnTo>
                  <a:lnTo>
                    <a:pt x="1529714" y="966216"/>
                  </a:lnTo>
                  <a:lnTo>
                    <a:pt x="1529714" y="1029208"/>
                  </a:lnTo>
                  <a:lnTo>
                    <a:pt x="1557527" y="1029208"/>
                  </a:lnTo>
                  <a:lnTo>
                    <a:pt x="1557527" y="1060831"/>
                  </a:lnTo>
                  <a:lnTo>
                    <a:pt x="1594612" y="1060831"/>
                  </a:lnTo>
                  <a:lnTo>
                    <a:pt x="1594612" y="1092327"/>
                  </a:lnTo>
                  <a:lnTo>
                    <a:pt x="1631695" y="1092327"/>
                  </a:lnTo>
                  <a:lnTo>
                    <a:pt x="1631695" y="1123823"/>
                  </a:lnTo>
                  <a:lnTo>
                    <a:pt x="1640967" y="1123823"/>
                  </a:lnTo>
                  <a:lnTo>
                    <a:pt x="1640967" y="1155319"/>
                  </a:lnTo>
                  <a:lnTo>
                    <a:pt x="1882013" y="1155319"/>
                  </a:lnTo>
                  <a:lnTo>
                    <a:pt x="1882013" y="1186942"/>
                  </a:lnTo>
                  <a:lnTo>
                    <a:pt x="1965452" y="1186942"/>
                  </a:lnTo>
                  <a:lnTo>
                    <a:pt x="1965452" y="1218438"/>
                  </a:lnTo>
                  <a:lnTo>
                    <a:pt x="2160143" y="1218438"/>
                  </a:lnTo>
                  <a:lnTo>
                    <a:pt x="2160143" y="1252601"/>
                  </a:lnTo>
                  <a:lnTo>
                    <a:pt x="2234310" y="1252601"/>
                  </a:lnTo>
                  <a:lnTo>
                    <a:pt x="2234310" y="1286764"/>
                  </a:lnTo>
                  <a:lnTo>
                    <a:pt x="2688590" y="1286764"/>
                  </a:lnTo>
                  <a:lnTo>
                    <a:pt x="2688590" y="1324737"/>
                  </a:lnTo>
                  <a:lnTo>
                    <a:pt x="2744216" y="1324737"/>
                  </a:lnTo>
                  <a:lnTo>
                    <a:pt x="2744216" y="1362710"/>
                  </a:lnTo>
                  <a:lnTo>
                    <a:pt x="3430270" y="1362710"/>
                  </a:lnTo>
                  <a:lnTo>
                    <a:pt x="3430270" y="1415796"/>
                  </a:lnTo>
                  <a:lnTo>
                    <a:pt x="3893820" y="1415796"/>
                  </a:lnTo>
                </a:path>
              </a:pathLst>
            </a:custGeom>
            <a:ln w="38100">
              <a:solidFill>
                <a:srgbClr val="00AF50"/>
              </a:solidFill>
            </a:ln>
          </p:spPr>
          <p:txBody>
            <a:bodyPr wrap="square" lIns="0" tIns="0" rIns="0" bIns="0" rtlCol="0"/>
            <a:lstStyle/>
            <a:p>
              <a:endParaRPr>
                <a:solidFill>
                  <a:prstClr val="black"/>
                </a:solidFill>
              </a:endParaRPr>
            </a:p>
          </p:txBody>
        </p:sp>
      </p:grpSp>
      <p:sp>
        <p:nvSpPr>
          <p:cNvPr id="26" name="Titre 6">
            <a:extLst>
              <a:ext uri="{FF2B5EF4-FFF2-40B4-BE49-F238E27FC236}">
                <a16:creationId xmlns:a16="http://schemas.microsoft.com/office/drawing/2014/main" id="{76F52412-744D-0C4F-AACF-49DF2DD7E92B}"/>
              </a:ext>
            </a:extLst>
          </p:cNvPr>
          <p:cNvSpPr>
            <a:spLocks noGrp="1"/>
          </p:cNvSpPr>
          <p:nvPr>
            <p:ph type="title"/>
          </p:nvPr>
        </p:nvSpPr>
        <p:spPr/>
        <p:txBody>
          <a:bodyPr/>
          <a:lstStyle/>
          <a:p>
            <a:r>
              <a:rPr lang="fr-FR" dirty="0"/>
              <a:t>Analyse en sous-groupe prévue: (2) groupes </a:t>
            </a:r>
            <a:r>
              <a:rPr lang="fr-FR" dirty="0" err="1"/>
              <a:t>disconcordants</a:t>
            </a:r>
            <a:endParaRPr lang="fr-FR" dirty="0"/>
          </a:p>
        </p:txBody>
      </p:sp>
    </p:spTree>
    <p:extLst>
      <p:ext uri="{BB962C8B-B14F-4D97-AF65-F5344CB8AC3E}">
        <p14:creationId xmlns:p14="http://schemas.microsoft.com/office/powerpoint/2010/main" val="402179743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à coins arrondis 9"/>
          <p:cNvSpPr/>
          <p:nvPr/>
        </p:nvSpPr>
        <p:spPr>
          <a:xfrm>
            <a:off x="409273" y="2520778"/>
            <a:ext cx="4129351" cy="214183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34" name="Rectangle à coins arrondis 33"/>
          <p:cNvSpPr/>
          <p:nvPr/>
        </p:nvSpPr>
        <p:spPr>
          <a:xfrm>
            <a:off x="4598770" y="2520778"/>
            <a:ext cx="4129351" cy="2141838"/>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52451C3A-2299-884E-A6D9-95A925480DAF}"/>
              </a:ext>
            </a:extLst>
          </p:cNvPr>
          <p:cNvSpPr txBox="1"/>
          <p:nvPr/>
        </p:nvSpPr>
        <p:spPr>
          <a:xfrm>
            <a:off x="1430425" y="2377902"/>
            <a:ext cx="1921350"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sans progression</a:t>
            </a:r>
          </a:p>
        </p:txBody>
      </p:sp>
      <p:sp>
        <p:nvSpPr>
          <p:cNvPr id="7" name="Titre 6"/>
          <p:cNvSpPr>
            <a:spLocks noGrp="1"/>
          </p:cNvSpPr>
          <p:nvPr>
            <p:ph type="title"/>
          </p:nvPr>
        </p:nvSpPr>
        <p:spPr>
          <a:xfrm>
            <a:off x="168064" y="748765"/>
            <a:ext cx="8749693" cy="400110"/>
          </a:xfrm>
        </p:spPr>
        <p:txBody>
          <a:bodyPr/>
          <a:lstStyle/>
          <a:p>
            <a:r>
              <a:rPr lang="fr-FR" dirty="0"/>
              <a:t>Analyse exploratoire: groupes discordants ensemble</a:t>
            </a:r>
          </a:p>
        </p:txBody>
      </p:sp>
      <p:sp>
        <p:nvSpPr>
          <p:cNvPr id="42" name="ZoneTexte 41">
            <a:extLst>
              <a:ext uri="{FF2B5EF4-FFF2-40B4-BE49-F238E27FC236}">
                <a16:creationId xmlns:a16="http://schemas.microsoft.com/office/drawing/2014/main" id="{52451C3A-2299-884E-A6D9-95A925480DAF}"/>
              </a:ext>
            </a:extLst>
          </p:cNvPr>
          <p:cNvSpPr txBox="1"/>
          <p:nvPr/>
        </p:nvSpPr>
        <p:spPr>
          <a:xfrm>
            <a:off x="6112476" y="2377902"/>
            <a:ext cx="1268628" cy="261610"/>
          </a:xfrm>
          <a:prstGeom prst="rect">
            <a:avLst/>
          </a:prstGeom>
          <a:solidFill>
            <a:schemeClr val="bg1"/>
          </a:solidFill>
          <a:ln>
            <a:noFill/>
          </a:ln>
        </p:spPr>
        <p:txBody>
          <a:bodyPr wrap="square" rtlCol="0" anchor="ctr">
            <a:spAutoFit/>
          </a:bodyPr>
          <a:lstStyle/>
          <a:p>
            <a:pPr algn="ctr"/>
            <a:r>
              <a:rPr lang="fr-FR" sz="1100" b="1" dirty="0">
                <a:solidFill>
                  <a:srgbClr val="1F497D"/>
                </a:solidFill>
                <a:latin typeface="Arial" panose="020B0604020202020204" pitchFamily="34" charset="0"/>
                <a:cs typeface="Arial" panose="020B0604020202020204" pitchFamily="34" charset="0"/>
              </a:rPr>
              <a:t>Survie globale</a:t>
            </a:r>
          </a:p>
        </p:txBody>
      </p:sp>
      <p:sp>
        <p:nvSpPr>
          <p:cNvPr id="9" name="Espace réservé du numéro de diapositive 8"/>
          <p:cNvSpPr>
            <a:spLocks noGrp="1"/>
          </p:cNvSpPr>
          <p:nvPr>
            <p:ph type="sldNum" sz="quarter" idx="10"/>
          </p:nvPr>
        </p:nvSpPr>
        <p:spPr/>
        <p:txBody>
          <a:bodyPr/>
          <a:lstStyle/>
          <a:p>
            <a:fld id="{76861F4E-8E8E-E94F-821D-72AEE8E804B0}" type="slidenum">
              <a:rPr lang="fr-FR" smtClean="0"/>
              <a:pPr/>
              <a:t>56</a:t>
            </a:fld>
            <a:endParaRPr lang="fr-FR"/>
          </a:p>
        </p:txBody>
      </p:sp>
      <p:sp>
        <p:nvSpPr>
          <p:cNvPr id="48"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Bidard</a:t>
            </a:r>
            <a:r>
              <a:rPr lang="en-US" sz="800" i="1">
                <a:solidFill>
                  <a:prstClr val="black">
                    <a:lumMod val="65000"/>
                    <a:lumOff val="35000"/>
                  </a:prstClr>
                </a:solidFill>
                <a:latin typeface="Arial"/>
                <a:ea typeface="+mn-ea"/>
                <a:cs typeface="Arial"/>
              </a:rPr>
              <a:t> FC. et al., SABCS 2018, GS3-07</a:t>
            </a:r>
          </a:p>
        </p:txBody>
      </p:sp>
      <p:graphicFrame>
        <p:nvGraphicFramePr>
          <p:cNvPr id="280" name="Graphique 279">
            <a:extLst>
              <a:ext uri="{FF2B5EF4-FFF2-40B4-BE49-F238E27FC236}">
                <a16:creationId xmlns:a16="http://schemas.microsoft.com/office/drawing/2014/main" id="{0381157A-C8DA-EA48-B573-ED0B33E206D8}"/>
              </a:ext>
            </a:extLst>
          </p:cNvPr>
          <p:cNvGraphicFramePr/>
          <p:nvPr>
            <p:extLst/>
          </p:nvPr>
        </p:nvGraphicFramePr>
        <p:xfrm>
          <a:off x="518277" y="2674128"/>
          <a:ext cx="2833498" cy="17829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83" name="Espace réservé du contenu 4">
            <a:extLst>
              <a:ext uri="{FF2B5EF4-FFF2-40B4-BE49-F238E27FC236}">
                <a16:creationId xmlns:a16="http://schemas.microsoft.com/office/drawing/2014/main" id="{48A7101E-EC91-F748-A524-323D3D08352E}"/>
              </a:ext>
            </a:extLst>
          </p:cNvPr>
          <p:cNvGraphicFramePr>
            <a:graphicFrameLocks/>
          </p:cNvGraphicFramePr>
          <p:nvPr>
            <p:extLst>
              <p:ext uri="{D42A27DB-BD31-4B8C-83A1-F6EECF244321}">
                <p14:modId xmlns:p14="http://schemas.microsoft.com/office/powerpoint/2010/main" val="922154303"/>
              </p:ext>
            </p:extLst>
          </p:nvPr>
        </p:nvGraphicFramePr>
        <p:xfrm>
          <a:off x="754142" y="1206991"/>
          <a:ext cx="7483695" cy="1038496"/>
        </p:xfrm>
        <a:graphic>
          <a:graphicData uri="http://schemas.openxmlformats.org/drawingml/2006/table">
            <a:tbl>
              <a:tblPr firstRow="1" bandRow="1">
                <a:tableStyleId>{7DF18680-E054-41AD-8BC1-D1AEF772440D}</a:tableStyleId>
              </a:tblPr>
              <a:tblGrid>
                <a:gridCol w="1377812">
                  <a:extLst>
                    <a:ext uri="{9D8B030D-6E8A-4147-A177-3AD203B41FA5}">
                      <a16:colId xmlns:a16="http://schemas.microsoft.com/office/drawing/2014/main" val="20000"/>
                    </a:ext>
                  </a:extLst>
                </a:gridCol>
                <a:gridCol w="1482010">
                  <a:extLst>
                    <a:ext uri="{9D8B030D-6E8A-4147-A177-3AD203B41FA5}">
                      <a16:colId xmlns:a16="http://schemas.microsoft.com/office/drawing/2014/main" val="20001"/>
                    </a:ext>
                  </a:extLst>
                </a:gridCol>
                <a:gridCol w="1472131">
                  <a:extLst>
                    <a:ext uri="{9D8B030D-6E8A-4147-A177-3AD203B41FA5}">
                      <a16:colId xmlns:a16="http://schemas.microsoft.com/office/drawing/2014/main" val="20002"/>
                    </a:ext>
                  </a:extLst>
                </a:gridCol>
                <a:gridCol w="1570931">
                  <a:extLst>
                    <a:ext uri="{9D8B030D-6E8A-4147-A177-3AD203B41FA5}">
                      <a16:colId xmlns:a16="http://schemas.microsoft.com/office/drawing/2014/main" val="3649279073"/>
                    </a:ext>
                  </a:extLst>
                </a:gridCol>
                <a:gridCol w="1580811">
                  <a:extLst>
                    <a:ext uri="{9D8B030D-6E8A-4147-A177-3AD203B41FA5}">
                      <a16:colId xmlns:a16="http://schemas.microsoft.com/office/drawing/2014/main" val="1314709799"/>
                    </a:ext>
                  </a:extLst>
                </a:gridCol>
              </a:tblGrid>
              <a:tr h="231239">
                <a:tc>
                  <a:txBody>
                    <a:bodyPr/>
                    <a:lstStyle/>
                    <a:p>
                      <a:pPr>
                        <a:lnSpc>
                          <a:spcPct val="100000"/>
                        </a:lnSpc>
                      </a:pPr>
                      <a:endParaRPr sz="1000">
                        <a:solidFill>
                          <a:schemeClr val="bg1"/>
                        </a:solidFill>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R="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92D050"/>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0833" dirty="0">
                          <a:solidFill>
                            <a:schemeClr val="bg1"/>
                          </a:solidFill>
                          <a:latin typeface="Arial" panose="020B0604020202020204" pitchFamily="34" charset="0"/>
                          <a:cs typeface="Arial" panose="020B0604020202020204" pitchFamily="34" charset="0"/>
                        </a:rPr>
                        <a:t>bas</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0B050"/>
                    </a:solidFill>
                  </a:tcPr>
                </a:tc>
                <a:tc>
                  <a:txBody>
                    <a:bodyPr/>
                    <a:lstStyle/>
                    <a:p>
                      <a:pPr marL="13335"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r>
                        <a:rPr lang="fr-FR" sz="1000" b="1" dirty="0">
                          <a:solidFill>
                            <a:schemeClr val="bg1"/>
                          </a:solidFill>
                          <a:latin typeface="Arial" panose="020B0604020202020204" pitchFamily="34" charset="0"/>
                          <a:cs typeface="Arial" panose="020B0604020202020204" pitchFamily="34" charset="0"/>
                        </a:rPr>
                        <a:t>/</a:t>
                      </a:r>
                      <a:r>
                        <a:rPr sz="1000" b="1" dirty="0">
                          <a:solidFill>
                            <a:schemeClr val="bg1"/>
                          </a:solidFill>
                          <a:latin typeface="Arial" panose="020B0604020202020204" pitchFamily="34" charset="0"/>
                          <a:cs typeface="Arial" panose="020B0604020202020204" pitchFamily="34" charset="0"/>
                        </a:rPr>
                        <a:t>CTC</a:t>
                      </a:r>
                      <a:r>
                        <a:rPr lang="fr-FR" sz="1000" b="1" baseline="-20833" dirty="0">
                          <a:solidFill>
                            <a:schemeClr val="bg1"/>
                          </a:solidFill>
                          <a:latin typeface="Arial" panose="020B0604020202020204" pitchFamily="34" charset="0"/>
                          <a:cs typeface="Arial" panose="020B0604020202020204" pitchFamily="34" charset="0"/>
                        </a:rPr>
                        <a:t>bas</a:t>
                      </a:r>
                      <a:endParaRPr sz="1000" baseline="-20833"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tc>
                  <a:txBody>
                    <a:bodyPr/>
                    <a:lstStyle/>
                    <a:p>
                      <a:pPr marL="17780" algn="ctr">
                        <a:lnSpc>
                          <a:spcPct val="100000"/>
                        </a:lnSpc>
                      </a:pPr>
                      <a:r>
                        <a:rPr sz="1000" b="1" dirty="0" err="1">
                          <a:solidFill>
                            <a:schemeClr val="bg1"/>
                          </a:solidFill>
                          <a:latin typeface="Arial" panose="020B0604020202020204" pitchFamily="34" charset="0"/>
                          <a:cs typeface="Arial" panose="020B0604020202020204" pitchFamily="34" charset="0"/>
                        </a:rPr>
                        <a:t>Clin</a:t>
                      </a:r>
                      <a:r>
                        <a:rPr sz="1000" b="1" dirty="0">
                          <a:solidFill>
                            <a:schemeClr val="bg1"/>
                          </a:solidFill>
                          <a:latin typeface="Arial" panose="020B0604020202020204" pitchFamily="34" charset="0"/>
                          <a:cs typeface="Arial" panose="020B0604020202020204" pitchFamily="34" charset="0"/>
                        </a:rPr>
                        <a:t>.</a:t>
                      </a:r>
                      <a:r>
                        <a:rPr lang="fr-FR" sz="1000" b="1" baseline="25462" dirty="0">
                          <a:solidFill>
                            <a:schemeClr val="bg1"/>
                          </a:solidFill>
                          <a:latin typeface="Arial" panose="020B0604020202020204" pitchFamily="34" charset="0"/>
                          <a:cs typeface="Arial" panose="020B0604020202020204" pitchFamily="34" charset="0"/>
                        </a:rPr>
                        <a:t>haut</a:t>
                      </a:r>
                      <a:r>
                        <a:rPr sz="1000" b="1" dirty="0">
                          <a:solidFill>
                            <a:schemeClr val="bg1"/>
                          </a:solidFill>
                          <a:latin typeface="Arial" panose="020B0604020202020204" pitchFamily="34" charset="0"/>
                          <a:cs typeface="Arial" panose="020B0604020202020204" pitchFamily="34" charset="0"/>
                        </a:rPr>
                        <a:t>/</a:t>
                      </a:r>
                      <a:r>
                        <a:rPr sz="1000" b="1" dirty="0" err="1">
                          <a:solidFill>
                            <a:schemeClr val="bg1"/>
                          </a:solidFill>
                          <a:latin typeface="Arial" panose="020B0604020202020204" pitchFamily="34" charset="0"/>
                          <a:cs typeface="Arial" panose="020B0604020202020204" pitchFamily="34" charset="0"/>
                        </a:rPr>
                        <a:t>CTC</a:t>
                      </a:r>
                      <a:r>
                        <a:rPr sz="1000" b="1" baseline="25462" dirty="0" err="1">
                          <a:solidFill>
                            <a:schemeClr val="bg1"/>
                          </a:solidFill>
                          <a:latin typeface="Arial" panose="020B0604020202020204" pitchFamily="34" charset="0"/>
                          <a:cs typeface="Arial" panose="020B0604020202020204" pitchFamily="34" charset="0"/>
                        </a:rPr>
                        <a:t>h</a:t>
                      </a:r>
                      <a:r>
                        <a:rPr lang="fr-FR" sz="1000" b="1" baseline="25462" dirty="0" err="1">
                          <a:solidFill>
                            <a:schemeClr val="bg1"/>
                          </a:solidFill>
                          <a:latin typeface="Arial" panose="020B0604020202020204" pitchFamily="34" charset="0"/>
                          <a:cs typeface="Arial" panose="020B0604020202020204" pitchFamily="34" charset="0"/>
                        </a:rPr>
                        <a:t>aut</a:t>
                      </a:r>
                      <a:endParaRPr sz="1000" baseline="25462" dirty="0">
                        <a:solidFill>
                          <a:schemeClr val="bg1"/>
                        </a:solidFill>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DEA1B0"/>
                    </a:solidFill>
                  </a:tcPr>
                </a:tc>
                <a:extLst>
                  <a:ext uri="{0D108BD9-81ED-4DB2-BD59-A6C34878D82A}">
                    <a16:rowId xmlns:a16="http://schemas.microsoft.com/office/drawing/2014/main" val="10000"/>
                  </a:ext>
                </a:extLst>
              </a:tr>
              <a:tr h="257948">
                <a:tc>
                  <a:txBody>
                    <a:bodyPr/>
                    <a:lstStyle/>
                    <a:p>
                      <a:pPr marL="68580">
                        <a:lnSpc>
                          <a:spcPct val="100000"/>
                        </a:lnSpc>
                        <a:spcBef>
                          <a:spcPts val="420"/>
                        </a:spcBef>
                      </a:pPr>
                      <a:r>
                        <a:rPr sz="900" b="1">
                          <a:solidFill>
                            <a:srgbClr val="BEBEBE"/>
                          </a:solidFill>
                          <a:latin typeface="Arial" panose="020B0604020202020204" pitchFamily="34" charset="0"/>
                          <a:cs typeface="Arial" panose="020B0604020202020204" pitchFamily="34" charset="0"/>
                        </a:rPr>
                        <a:t>Control</a:t>
                      </a:r>
                      <a:r>
                        <a:rPr sz="900" b="1" spc="-15">
                          <a:solidFill>
                            <a:srgbClr val="BEBEBE"/>
                          </a:solidFill>
                          <a:latin typeface="Arial" panose="020B0604020202020204" pitchFamily="34" charset="0"/>
                          <a:cs typeface="Arial" panose="020B0604020202020204" pitchFamily="34" charset="0"/>
                        </a:rPr>
                        <a:t> </a:t>
                      </a:r>
                      <a:r>
                        <a:rPr sz="900" b="1" spc="-5">
                          <a:solidFill>
                            <a:srgbClr val="BEBEBE"/>
                          </a:solidFill>
                          <a:latin typeface="Arial" panose="020B0604020202020204" pitchFamily="34" charset="0"/>
                          <a:cs typeface="Arial" panose="020B0604020202020204" pitchFamily="34" charset="0"/>
                        </a:rPr>
                        <a:t>arm</a:t>
                      </a:r>
                      <a:endParaRPr sz="90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7940" algn="ctr">
                        <a:lnSpc>
                          <a:spcPct val="100000"/>
                        </a:lnSpc>
                        <a:spcBef>
                          <a:spcPts val="420"/>
                        </a:spcBef>
                      </a:pPr>
                      <a:r>
                        <a:rPr sz="900" b="1" spc="-5">
                          <a:solidFill>
                            <a:srgbClr val="BEBEBE"/>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rowSpan="2" gridSpan="2">
                  <a:txBody>
                    <a:bodyPr/>
                    <a:lstStyle/>
                    <a:p>
                      <a:pPr algn="ctr">
                        <a:lnSpc>
                          <a:spcPct val="100000"/>
                        </a:lnSpc>
                      </a:pPr>
                      <a:r>
                        <a:rPr sz="900" b="1" spc="-5">
                          <a:solidFill>
                            <a:srgbClr val="00AF50"/>
                          </a:solidFill>
                          <a:latin typeface="Arial" panose="020B0604020202020204" pitchFamily="34" charset="0"/>
                          <a:cs typeface="Arial" panose="020B0604020202020204" pitchFamily="34" charset="0"/>
                        </a:rPr>
                        <a:t>HT </a:t>
                      </a:r>
                      <a:r>
                        <a:rPr sz="900" b="1" spc="-25">
                          <a:solidFill>
                            <a:srgbClr val="001F5F"/>
                          </a:solidFill>
                          <a:latin typeface="Arial" panose="020B0604020202020204" pitchFamily="34" charset="0"/>
                          <a:cs typeface="Arial" panose="020B0604020202020204" pitchFamily="34" charset="0"/>
                        </a:rPr>
                        <a:t>vs</a:t>
                      </a:r>
                      <a:r>
                        <a:rPr sz="900" b="1" spc="-50">
                          <a:solidFill>
                            <a:srgbClr val="001F5F"/>
                          </a:solidFill>
                          <a:latin typeface="Arial" panose="020B0604020202020204" pitchFamily="34" charset="0"/>
                          <a:cs typeface="Arial" panose="020B0604020202020204" pitchFamily="34" charset="0"/>
                        </a:rPr>
                        <a:t> </a:t>
                      </a:r>
                      <a:r>
                        <a:rPr sz="900" b="1" spc="-10">
                          <a:solidFill>
                            <a:srgbClr val="C00000"/>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635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rowSpan="2" hMerge="1">
                  <a:txBody>
                    <a:bodyPr/>
                    <a:lstStyle/>
                    <a:p>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1905" algn="ctr">
                        <a:lnSpc>
                          <a:spcPct val="100000"/>
                        </a:lnSpc>
                        <a:spcBef>
                          <a:spcPts val="420"/>
                        </a:spcBef>
                      </a:pPr>
                      <a:r>
                        <a:rPr sz="900" b="1" spc="-5">
                          <a:solidFill>
                            <a:srgbClr val="BEBEBE"/>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7948">
                <a:tc>
                  <a:txBody>
                    <a:bodyPr/>
                    <a:lstStyle/>
                    <a:p>
                      <a:pPr marL="68580">
                        <a:lnSpc>
                          <a:spcPct val="100000"/>
                        </a:lnSpc>
                        <a:spcBef>
                          <a:spcPts val="420"/>
                        </a:spcBef>
                      </a:pPr>
                      <a:r>
                        <a:rPr sz="900" b="1" spc="-5">
                          <a:solidFill>
                            <a:srgbClr val="BEBEBE"/>
                          </a:solidFill>
                          <a:latin typeface="Arial" panose="020B0604020202020204" pitchFamily="34" charset="0"/>
                          <a:cs typeface="Arial" panose="020B0604020202020204" pitchFamily="34" charset="0"/>
                        </a:rPr>
                        <a:t>CTC</a:t>
                      </a:r>
                      <a:r>
                        <a:rPr sz="900" b="1" spc="-10">
                          <a:solidFill>
                            <a:srgbClr val="BEBEBE"/>
                          </a:solidFill>
                          <a:latin typeface="Arial" panose="020B0604020202020204" pitchFamily="34" charset="0"/>
                          <a:cs typeface="Arial" panose="020B0604020202020204" pitchFamily="34" charset="0"/>
                        </a:rPr>
                        <a:t> </a:t>
                      </a:r>
                      <a:r>
                        <a:rPr sz="900" b="1" spc="-5">
                          <a:solidFill>
                            <a:srgbClr val="BEBEBE"/>
                          </a:solidFill>
                          <a:latin typeface="Arial" panose="020B0604020202020204" pitchFamily="34" charset="0"/>
                          <a:cs typeface="Arial" panose="020B0604020202020204" pitchFamily="34" charset="0"/>
                        </a:rPr>
                        <a:t>arm</a:t>
                      </a:r>
                      <a:endParaRPr sz="90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R="27940" algn="ctr">
                        <a:lnSpc>
                          <a:spcPct val="100000"/>
                        </a:lnSpc>
                        <a:spcBef>
                          <a:spcPts val="420"/>
                        </a:spcBef>
                      </a:pPr>
                      <a:r>
                        <a:rPr sz="900" b="1" spc="-5">
                          <a:solidFill>
                            <a:srgbClr val="BEBEBE"/>
                          </a:solidFill>
                          <a:latin typeface="Arial" panose="020B0604020202020204" pitchFamily="34" charset="0"/>
                          <a:cs typeface="Arial" panose="020B0604020202020204" pitchFamily="34" charset="0"/>
                        </a:rPr>
                        <a:t>HT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vMerge="1">
                  <a:txBody>
                    <a:bodyPr/>
                    <a:lstStyle/>
                    <a:p>
                      <a:endParaRPr/>
                    </a:p>
                  </a:txBody>
                  <a:tcPr marL="0" marR="0" marT="635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vMerge="1">
                  <a:txBody>
                    <a:bodyPr/>
                    <a:lstStyle/>
                    <a:p>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1905" algn="ctr">
                        <a:lnSpc>
                          <a:spcPct val="100000"/>
                        </a:lnSpc>
                        <a:spcBef>
                          <a:spcPts val="420"/>
                        </a:spcBef>
                      </a:pPr>
                      <a:r>
                        <a:rPr sz="900" b="1" spc="-5">
                          <a:solidFill>
                            <a:srgbClr val="BEBEBE"/>
                          </a:solidFill>
                          <a:latin typeface="Arial" panose="020B0604020202020204" pitchFamily="34" charset="0"/>
                          <a:cs typeface="Arial" panose="020B0604020202020204" pitchFamily="34" charset="0"/>
                        </a:rPr>
                        <a:t>CT</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91361">
                <a:tc>
                  <a:txBody>
                    <a:bodyPr/>
                    <a:lstStyle/>
                    <a:p>
                      <a:pPr marL="68580">
                        <a:lnSpc>
                          <a:spcPct val="100000"/>
                        </a:lnSpc>
                        <a:spcBef>
                          <a:spcPts val="0"/>
                        </a:spcBef>
                      </a:pPr>
                      <a:r>
                        <a:rPr sz="900" b="1" spc="-5">
                          <a:solidFill>
                            <a:srgbClr val="BEBEBE"/>
                          </a:solidFill>
                          <a:latin typeface="Arial" panose="020B0604020202020204" pitchFamily="34" charset="0"/>
                          <a:cs typeface="Arial" panose="020B0604020202020204" pitchFamily="34" charset="0"/>
                        </a:rPr>
                        <a:t>N </a:t>
                      </a:r>
                      <a:r>
                        <a:rPr sz="900" b="1">
                          <a:solidFill>
                            <a:srgbClr val="BEBEBE"/>
                          </a:solidFill>
                          <a:latin typeface="Arial" panose="020B0604020202020204" pitchFamily="34" charset="0"/>
                          <a:cs typeface="Arial" panose="020B0604020202020204" pitchFamily="34" charset="0"/>
                        </a:rPr>
                        <a:t>pts total</a:t>
                      </a:r>
                      <a:r>
                        <a:rPr sz="900" b="1" spc="-40">
                          <a:solidFill>
                            <a:srgbClr val="BEBEBE"/>
                          </a:solidFill>
                          <a:latin typeface="Arial" panose="020B0604020202020204" pitchFamily="34" charset="0"/>
                          <a:cs typeface="Arial" panose="020B0604020202020204" pitchFamily="34" charset="0"/>
                        </a:rPr>
                        <a:t> </a:t>
                      </a:r>
                      <a:r>
                        <a:rPr sz="900" b="1" spc="-10">
                          <a:solidFill>
                            <a:srgbClr val="BEBEBE"/>
                          </a:solidFill>
                          <a:latin typeface="Arial" panose="020B0604020202020204" pitchFamily="34" charset="0"/>
                          <a:cs typeface="Arial" panose="020B0604020202020204" pitchFamily="34" charset="0"/>
                        </a:rPr>
                        <a:t>(%)</a:t>
                      </a:r>
                      <a:endParaRPr sz="900">
                        <a:latin typeface="Arial" panose="020B0604020202020204" pitchFamily="34" charset="0"/>
                        <a:cs typeface="Arial" panose="020B0604020202020204" pitchFamily="34" charset="0"/>
                      </a:endParaRPr>
                    </a:p>
                  </a:txBody>
                  <a:tcPr marL="0" marR="0" marT="5334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R="28575" algn="ctr">
                        <a:lnSpc>
                          <a:spcPct val="100000"/>
                        </a:lnSpc>
                        <a:spcBef>
                          <a:spcPts val="0"/>
                        </a:spcBef>
                      </a:pPr>
                      <a:r>
                        <a:rPr sz="900" b="1" spc="-5">
                          <a:solidFill>
                            <a:srgbClr val="BEBEBE"/>
                          </a:solidFill>
                          <a:latin typeface="Arial" panose="020B0604020202020204" pitchFamily="34" charset="0"/>
                          <a:cs typeface="Arial" panose="020B0604020202020204" pitchFamily="34" charset="0"/>
                        </a:rPr>
                        <a:t>370</a:t>
                      </a:r>
                      <a:r>
                        <a:rPr sz="900" b="1" spc="-15">
                          <a:solidFill>
                            <a:srgbClr val="BEBEBE"/>
                          </a:solidFill>
                          <a:latin typeface="Arial" panose="020B0604020202020204" pitchFamily="34" charset="0"/>
                          <a:cs typeface="Arial" panose="020B0604020202020204" pitchFamily="34" charset="0"/>
                        </a:rPr>
                        <a:t> </a:t>
                      </a:r>
                      <a:r>
                        <a:rPr sz="900" b="1" spc="-5">
                          <a:solidFill>
                            <a:srgbClr val="BEBEBE"/>
                          </a:solidFill>
                          <a:latin typeface="Arial" panose="020B0604020202020204" pitchFamily="34" charset="0"/>
                          <a:cs typeface="Arial" panose="020B0604020202020204" pitchFamily="34" charset="0"/>
                        </a:rPr>
                        <a:t>(47.5%)</a:t>
                      </a:r>
                      <a:endParaRPr sz="90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gridSpan="2">
                  <a:txBody>
                    <a:bodyPr/>
                    <a:lstStyle/>
                    <a:p>
                      <a:pPr marL="1196975">
                        <a:lnSpc>
                          <a:spcPct val="100000"/>
                        </a:lnSpc>
                        <a:spcBef>
                          <a:spcPts val="0"/>
                        </a:spcBef>
                      </a:pPr>
                      <a:r>
                        <a:rPr sz="900" b="1" spc="-5">
                          <a:solidFill>
                            <a:schemeClr val="bg1"/>
                          </a:solidFill>
                          <a:latin typeface="Arial" panose="020B0604020202020204" pitchFamily="34" charset="0"/>
                          <a:cs typeface="Arial" panose="020B0604020202020204" pitchFamily="34" charset="0"/>
                        </a:rPr>
                        <a:t>303</a:t>
                      </a:r>
                      <a:r>
                        <a:rPr sz="900" b="1">
                          <a:solidFill>
                            <a:schemeClr val="bg1"/>
                          </a:solidFill>
                          <a:latin typeface="Arial" panose="020B0604020202020204" pitchFamily="34" charset="0"/>
                          <a:cs typeface="Arial" panose="020B0604020202020204" pitchFamily="34" charset="0"/>
                        </a:rPr>
                        <a:t> </a:t>
                      </a:r>
                      <a:r>
                        <a:rPr sz="900" b="1" spc="-5">
                          <a:solidFill>
                            <a:schemeClr val="bg1"/>
                          </a:solidFill>
                          <a:latin typeface="Arial" panose="020B0604020202020204" pitchFamily="34" charset="0"/>
                          <a:cs typeface="Arial" panose="020B0604020202020204" pitchFamily="34" charset="0"/>
                        </a:rPr>
                        <a:t>(38.9%)</a:t>
                      </a:r>
                      <a:endParaRPr sz="900">
                        <a:solidFill>
                          <a:schemeClr val="bg1"/>
                        </a:solidFill>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1"/>
                    </a:solidFill>
                  </a:tcPr>
                </a:tc>
                <a:tc hMerge="1">
                  <a:txBody>
                    <a:bodyPr/>
                    <a:lstStyle/>
                    <a:p>
                      <a:endParaRPr/>
                    </a:p>
                  </a:txBody>
                  <a:tcPr marL="0" marR="0" marT="0" marB="0">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6"/>
                    </a:solidFill>
                  </a:tcPr>
                </a:tc>
                <a:tc>
                  <a:txBody>
                    <a:bodyPr/>
                    <a:lstStyle/>
                    <a:p>
                      <a:pPr marL="1270" algn="ctr">
                        <a:lnSpc>
                          <a:spcPct val="100000"/>
                        </a:lnSpc>
                        <a:spcBef>
                          <a:spcPts val="0"/>
                        </a:spcBef>
                      </a:pPr>
                      <a:r>
                        <a:rPr sz="900" b="1" spc="-5" dirty="0">
                          <a:solidFill>
                            <a:srgbClr val="BEBEBE"/>
                          </a:solidFill>
                          <a:latin typeface="Arial" panose="020B0604020202020204" pitchFamily="34" charset="0"/>
                          <a:cs typeface="Arial" panose="020B0604020202020204" pitchFamily="34" charset="0"/>
                        </a:rPr>
                        <a:t>105</a:t>
                      </a:r>
                      <a:r>
                        <a:rPr sz="900" b="1" spc="-15" dirty="0">
                          <a:solidFill>
                            <a:srgbClr val="BEBEBE"/>
                          </a:solidFill>
                          <a:latin typeface="Arial" panose="020B0604020202020204" pitchFamily="34" charset="0"/>
                          <a:cs typeface="Arial" panose="020B0604020202020204" pitchFamily="34" charset="0"/>
                        </a:rPr>
                        <a:t> </a:t>
                      </a:r>
                      <a:r>
                        <a:rPr sz="900" b="1" spc="-5" dirty="0">
                          <a:solidFill>
                            <a:srgbClr val="BEBEBE"/>
                          </a:solidFill>
                          <a:latin typeface="Arial" panose="020B0604020202020204" pitchFamily="34" charset="0"/>
                          <a:cs typeface="Arial" panose="020B0604020202020204" pitchFamily="34" charset="0"/>
                        </a:rPr>
                        <a:t>(13.5%)</a:t>
                      </a:r>
                      <a:endParaRPr sz="900" dirty="0">
                        <a:latin typeface="Arial" panose="020B0604020202020204" pitchFamily="34" charset="0"/>
                        <a:cs typeface="Arial" panose="020B0604020202020204" pitchFamily="34" charset="0"/>
                      </a:endParaRPr>
                    </a:p>
                  </a:txBody>
                  <a:tcPr marL="0" marR="0" marT="5334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49" name="object 3">
            <a:extLst>
              <a:ext uri="{FF2B5EF4-FFF2-40B4-BE49-F238E27FC236}">
                <a16:creationId xmlns:a16="http://schemas.microsoft.com/office/drawing/2014/main" id="{41B624AA-169E-F44A-9F39-1AE316A49F6D}"/>
              </a:ext>
            </a:extLst>
          </p:cNvPr>
          <p:cNvSpPr txBox="1"/>
          <p:nvPr/>
        </p:nvSpPr>
        <p:spPr>
          <a:xfrm>
            <a:off x="3381939" y="3030786"/>
            <a:ext cx="1168291" cy="382156"/>
          </a:xfrm>
          <a:prstGeom prst="rect">
            <a:avLst/>
          </a:prstGeom>
        </p:spPr>
        <p:txBody>
          <a:bodyPr vert="horz" wrap="square" lIns="0" tIns="12700" rIns="0" bIns="0" rtlCol="0">
            <a:spAutoFit/>
          </a:bodyPr>
          <a:lstStyle/>
          <a:p>
            <a:pPr marL="12700">
              <a:spcBef>
                <a:spcPts val="100"/>
              </a:spcBef>
            </a:pPr>
            <a:r>
              <a:rPr lang="fr-FR" sz="800" b="1" spc="-5" dirty="0">
                <a:solidFill>
                  <a:srgbClr val="001F5F"/>
                </a:solidFill>
                <a:latin typeface="Arial"/>
                <a:cs typeface="Arial"/>
              </a:rPr>
              <a:t>SSP médiane</a:t>
            </a:r>
            <a:endParaRPr sz="800" dirty="0">
              <a:solidFill>
                <a:prstClr val="black"/>
              </a:solidFill>
              <a:latin typeface="Arial"/>
              <a:cs typeface="Arial"/>
            </a:endParaRPr>
          </a:p>
          <a:p>
            <a:pPr marL="12700"/>
            <a:r>
              <a:rPr lang="fr-FR" sz="800" dirty="0">
                <a:solidFill>
                  <a:srgbClr val="00B050"/>
                </a:solidFill>
                <a:latin typeface="Arial"/>
                <a:cs typeface="Arial"/>
              </a:rPr>
              <a:t>HT:</a:t>
            </a:r>
            <a:r>
              <a:rPr lang="fr-FR" sz="800" spc="-5" dirty="0">
                <a:solidFill>
                  <a:srgbClr val="00B050"/>
                </a:solidFill>
                <a:latin typeface="Arial"/>
                <a:cs typeface="Arial"/>
              </a:rPr>
              <a:t> 10.5</a:t>
            </a:r>
            <a:r>
              <a:rPr sz="800" spc="-5" dirty="0">
                <a:solidFill>
                  <a:srgbClr val="00B050"/>
                </a:solidFill>
                <a:latin typeface="Arial"/>
                <a:cs typeface="Arial"/>
              </a:rPr>
              <a:t> </a:t>
            </a:r>
            <a:r>
              <a:rPr sz="800" dirty="0">
                <a:solidFill>
                  <a:srgbClr val="00B050"/>
                </a:solidFill>
                <a:latin typeface="Arial"/>
                <a:cs typeface="Arial"/>
              </a:rPr>
              <a:t>mo.</a:t>
            </a:r>
            <a:r>
              <a:rPr sz="800" spc="-55" dirty="0">
                <a:solidFill>
                  <a:srgbClr val="00B050"/>
                </a:solidFill>
                <a:latin typeface="Arial"/>
                <a:cs typeface="Arial"/>
              </a:rPr>
              <a:t> </a:t>
            </a:r>
            <a:r>
              <a:rPr sz="800" dirty="0">
                <a:solidFill>
                  <a:srgbClr val="00B050"/>
                </a:solidFill>
                <a:latin typeface="Arial"/>
                <a:cs typeface="Arial"/>
              </a:rPr>
              <a:t>[</a:t>
            </a:r>
            <a:r>
              <a:rPr lang="fr-FR" sz="800" dirty="0">
                <a:solidFill>
                  <a:srgbClr val="00B050"/>
                </a:solidFill>
                <a:latin typeface="Arial"/>
                <a:cs typeface="Arial"/>
              </a:rPr>
              <a:t>7.3-15.4</a:t>
            </a:r>
            <a:r>
              <a:rPr sz="800" dirty="0">
                <a:solidFill>
                  <a:srgbClr val="00B050"/>
                </a:solidFill>
                <a:latin typeface="Arial"/>
                <a:cs typeface="Arial"/>
              </a:rPr>
              <a:t>]</a:t>
            </a:r>
          </a:p>
          <a:p>
            <a:pPr marL="12700"/>
            <a:r>
              <a:rPr lang="fr-FR" sz="800" dirty="0">
                <a:solidFill>
                  <a:srgbClr val="960059"/>
                </a:solidFill>
                <a:latin typeface="Arial"/>
                <a:cs typeface="Arial"/>
              </a:rPr>
              <a:t>CT:</a:t>
            </a:r>
            <a:r>
              <a:rPr lang="fr-FR" sz="800" spc="-5" dirty="0">
                <a:solidFill>
                  <a:srgbClr val="960059"/>
                </a:solidFill>
                <a:latin typeface="Arial"/>
                <a:cs typeface="Arial"/>
              </a:rPr>
              <a:t> 15.6</a:t>
            </a:r>
            <a:r>
              <a:rPr sz="800" dirty="0">
                <a:solidFill>
                  <a:srgbClr val="960059"/>
                </a:solidFill>
                <a:latin typeface="Arial"/>
                <a:cs typeface="Arial"/>
              </a:rPr>
              <a:t> mo.</a:t>
            </a:r>
            <a:r>
              <a:rPr sz="800" spc="-90" dirty="0">
                <a:solidFill>
                  <a:srgbClr val="960059"/>
                </a:solidFill>
                <a:latin typeface="Arial"/>
                <a:cs typeface="Arial"/>
              </a:rPr>
              <a:t> </a:t>
            </a:r>
            <a:r>
              <a:rPr sz="800" dirty="0">
                <a:solidFill>
                  <a:srgbClr val="960059"/>
                </a:solidFill>
                <a:latin typeface="Arial"/>
                <a:cs typeface="Arial"/>
              </a:rPr>
              <a:t>[</a:t>
            </a:r>
            <a:r>
              <a:rPr lang="fr-FR" sz="800" dirty="0">
                <a:solidFill>
                  <a:srgbClr val="960059"/>
                </a:solidFill>
                <a:latin typeface="Arial"/>
                <a:cs typeface="Arial"/>
              </a:rPr>
              <a:t>12.2-22.7</a:t>
            </a:r>
            <a:r>
              <a:rPr sz="800" dirty="0">
                <a:solidFill>
                  <a:srgbClr val="960059"/>
                </a:solidFill>
                <a:latin typeface="Arial"/>
                <a:cs typeface="Arial"/>
              </a:rPr>
              <a:t>]</a:t>
            </a:r>
          </a:p>
        </p:txBody>
      </p:sp>
      <p:sp>
        <p:nvSpPr>
          <p:cNvPr id="50" name="object 8">
            <a:extLst>
              <a:ext uri="{FF2B5EF4-FFF2-40B4-BE49-F238E27FC236}">
                <a16:creationId xmlns:a16="http://schemas.microsoft.com/office/drawing/2014/main" id="{850F246B-CCDC-7048-896E-0B6831F90AE5}"/>
              </a:ext>
            </a:extLst>
          </p:cNvPr>
          <p:cNvSpPr txBox="1"/>
          <p:nvPr/>
        </p:nvSpPr>
        <p:spPr>
          <a:xfrm>
            <a:off x="7511048" y="3030481"/>
            <a:ext cx="1132303" cy="382156"/>
          </a:xfrm>
          <a:prstGeom prst="rect">
            <a:avLst/>
          </a:prstGeom>
        </p:spPr>
        <p:txBody>
          <a:bodyPr vert="horz" wrap="square" lIns="0" tIns="12700" rIns="0" bIns="0" rtlCol="0">
            <a:spAutoFit/>
          </a:bodyPr>
          <a:lstStyle/>
          <a:p>
            <a:pPr marL="12700">
              <a:spcBef>
                <a:spcPts val="100"/>
              </a:spcBef>
            </a:pPr>
            <a:r>
              <a:rPr lang="fr-FR" sz="800" b="1" dirty="0">
                <a:solidFill>
                  <a:srgbClr val="001F5F"/>
                </a:solidFill>
                <a:latin typeface="Arial"/>
                <a:cs typeface="Arial"/>
              </a:rPr>
              <a:t>SG à 24 mois</a:t>
            </a:r>
            <a:endParaRPr sz="800" dirty="0">
              <a:solidFill>
                <a:prstClr val="black"/>
              </a:solidFill>
              <a:latin typeface="Arial"/>
              <a:cs typeface="Arial"/>
            </a:endParaRPr>
          </a:p>
          <a:p>
            <a:pPr marL="12700"/>
            <a:r>
              <a:rPr lang="fr-FR" sz="800" dirty="0">
                <a:solidFill>
                  <a:srgbClr val="00B050"/>
                </a:solidFill>
                <a:latin typeface="Arial"/>
                <a:cs typeface="Arial"/>
              </a:rPr>
              <a:t>HT:</a:t>
            </a:r>
            <a:r>
              <a:rPr lang="fr-FR" sz="800" spc="-5" dirty="0">
                <a:solidFill>
                  <a:srgbClr val="00B050"/>
                </a:solidFill>
                <a:latin typeface="Arial"/>
                <a:cs typeface="Arial"/>
              </a:rPr>
              <a:t> </a:t>
            </a:r>
            <a:r>
              <a:rPr lang="fr-FR" sz="800" dirty="0">
                <a:solidFill>
                  <a:srgbClr val="00B050"/>
                </a:solidFill>
                <a:latin typeface="Arial"/>
                <a:cs typeface="Arial"/>
              </a:rPr>
              <a:t>74.4</a:t>
            </a:r>
            <a:r>
              <a:rPr sz="800" dirty="0">
                <a:solidFill>
                  <a:srgbClr val="00B050"/>
                </a:solidFill>
                <a:latin typeface="Arial"/>
                <a:cs typeface="Arial"/>
              </a:rPr>
              <a:t>%</a:t>
            </a:r>
            <a:r>
              <a:rPr sz="800" spc="-60" dirty="0">
                <a:solidFill>
                  <a:srgbClr val="00B050"/>
                </a:solidFill>
                <a:latin typeface="Arial"/>
                <a:cs typeface="Arial"/>
              </a:rPr>
              <a:t> </a:t>
            </a:r>
            <a:r>
              <a:rPr sz="800" dirty="0">
                <a:solidFill>
                  <a:srgbClr val="00B050"/>
                </a:solidFill>
                <a:latin typeface="Arial"/>
                <a:cs typeface="Arial"/>
              </a:rPr>
              <a:t>[</a:t>
            </a:r>
            <a:r>
              <a:rPr lang="fr-FR" sz="800" dirty="0">
                <a:solidFill>
                  <a:srgbClr val="00B050"/>
                </a:solidFill>
                <a:latin typeface="Arial"/>
                <a:cs typeface="Arial"/>
              </a:rPr>
              <a:t>67.5-82.7</a:t>
            </a:r>
            <a:r>
              <a:rPr sz="800" dirty="0">
                <a:solidFill>
                  <a:srgbClr val="00B050"/>
                </a:solidFill>
                <a:latin typeface="Arial"/>
                <a:cs typeface="Arial"/>
              </a:rPr>
              <a:t>]</a:t>
            </a:r>
          </a:p>
          <a:p>
            <a:pPr marL="12700"/>
            <a:r>
              <a:rPr lang="fr-FR" sz="800" dirty="0">
                <a:solidFill>
                  <a:srgbClr val="960059"/>
                </a:solidFill>
                <a:latin typeface="Arial"/>
                <a:cs typeface="Arial"/>
              </a:rPr>
              <a:t>CT:</a:t>
            </a:r>
            <a:r>
              <a:rPr lang="fr-FR" sz="800" spc="-5" dirty="0">
                <a:solidFill>
                  <a:srgbClr val="960059"/>
                </a:solidFill>
                <a:latin typeface="Arial"/>
                <a:cs typeface="Arial"/>
              </a:rPr>
              <a:t> </a:t>
            </a:r>
            <a:r>
              <a:rPr lang="fr-FR" sz="800" dirty="0">
                <a:solidFill>
                  <a:srgbClr val="960059"/>
                </a:solidFill>
                <a:latin typeface="Arial"/>
                <a:cs typeface="Arial"/>
              </a:rPr>
              <a:t>82.9</a:t>
            </a:r>
            <a:r>
              <a:rPr sz="800" dirty="0">
                <a:solidFill>
                  <a:srgbClr val="960059"/>
                </a:solidFill>
                <a:latin typeface="Arial"/>
                <a:cs typeface="Arial"/>
              </a:rPr>
              <a:t>%</a:t>
            </a:r>
            <a:r>
              <a:rPr sz="800" spc="-90" dirty="0">
                <a:solidFill>
                  <a:srgbClr val="960059"/>
                </a:solidFill>
                <a:latin typeface="Arial"/>
                <a:cs typeface="Arial"/>
              </a:rPr>
              <a:t> </a:t>
            </a:r>
            <a:r>
              <a:rPr sz="800" dirty="0">
                <a:solidFill>
                  <a:srgbClr val="960059"/>
                </a:solidFill>
                <a:latin typeface="Arial"/>
                <a:cs typeface="Arial"/>
              </a:rPr>
              <a:t>[</a:t>
            </a:r>
            <a:r>
              <a:rPr lang="fr-FR" sz="800" dirty="0">
                <a:solidFill>
                  <a:srgbClr val="960059"/>
                </a:solidFill>
                <a:latin typeface="Arial"/>
                <a:cs typeface="Arial"/>
              </a:rPr>
              <a:t>75.6-88.8</a:t>
            </a:r>
            <a:r>
              <a:rPr sz="800" dirty="0">
                <a:solidFill>
                  <a:srgbClr val="960059"/>
                </a:solidFill>
                <a:latin typeface="Arial"/>
                <a:cs typeface="Arial"/>
              </a:rPr>
              <a:t>]</a:t>
            </a:r>
          </a:p>
        </p:txBody>
      </p:sp>
      <p:graphicFrame>
        <p:nvGraphicFramePr>
          <p:cNvPr id="51" name="Graphique 50">
            <a:extLst>
              <a:ext uri="{FF2B5EF4-FFF2-40B4-BE49-F238E27FC236}">
                <a16:creationId xmlns:a16="http://schemas.microsoft.com/office/drawing/2014/main" id="{49D6E03B-B652-3F42-9015-2F9DED136ECF}"/>
              </a:ext>
            </a:extLst>
          </p:cNvPr>
          <p:cNvGraphicFramePr/>
          <p:nvPr>
            <p:extLst/>
          </p:nvPr>
        </p:nvGraphicFramePr>
        <p:xfrm>
          <a:off x="4629010" y="2674128"/>
          <a:ext cx="2833498" cy="1782908"/>
        </p:xfrm>
        <a:graphic>
          <a:graphicData uri="http://schemas.openxmlformats.org/drawingml/2006/chart">
            <c:chart xmlns:c="http://schemas.openxmlformats.org/drawingml/2006/chart" xmlns:r="http://schemas.openxmlformats.org/officeDocument/2006/relationships" r:id="rId4"/>
          </a:graphicData>
        </a:graphic>
      </p:graphicFrame>
      <p:sp>
        <p:nvSpPr>
          <p:cNvPr id="61" name="object 7">
            <a:extLst>
              <a:ext uri="{FF2B5EF4-FFF2-40B4-BE49-F238E27FC236}">
                <a16:creationId xmlns:a16="http://schemas.microsoft.com/office/drawing/2014/main" id="{788F943B-1F00-ED42-B4DF-7F9DB3731A68}"/>
              </a:ext>
            </a:extLst>
          </p:cNvPr>
          <p:cNvSpPr txBox="1"/>
          <p:nvPr/>
        </p:nvSpPr>
        <p:spPr>
          <a:xfrm>
            <a:off x="2069018" y="2741699"/>
            <a:ext cx="1331297" cy="302006"/>
          </a:xfrm>
          <a:prstGeom prst="rect">
            <a:avLst/>
          </a:prstGeom>
        </p:spPr>
        <p:txBody>
          <a:bodyPr vert="horz" wrap="square" lIns="0" tIns="12065" rIns="0" bIns="0" rtlCol="0">
            <a:spAutoFit/>
          </a:bodyPr>
          <a:lstStyle/>
          <a:p>
            <a:pPr marL="12700">
              <a:spcBef>
                <a:spcPts val="95"/>
              </a:spcBef>
            </a:pPr>
            <a:r>
              <a:rPr sz="900" spc="-5" dirty="0">
                <a:solidFill>
                  <a:prstClr val="black">
                    <a:lumMod val="50000"/>
                    <a:lumOff val="50000"/>
                  </a:prstClr>
                </a:solidFill>
                <a:latin typeface="Arial"/>
                <a:cs typeface="Arial"/>
              </a:rPr>
              <a:t>HR=</a:t>
            </a:r>
            <a:r>
              <a:rPr lang="fr-FR" sz="900" spc="-5" dirty="0">
                <a:solidFill>
                  <a:prstClr val="black">
                    <a:lumMod val="50000"/>
                    <a:lumOff val="50000"/>
                  </a:prstClr>
                </a:solidFill>
                <a:latin typeface="Arial"/>
                <a:cs typeface="Arial"/>
              </a:rPr>
              <a:t>0.66 </a:t>
            </a:r>
            <a:r>
              <a:rPr sz="900" spc="-5" dirty="0">
                <a:solidFill>
                  <a:prstClr val="black">
                    <a:lumMod val="50000"/>
                    <a:lumOff val="50000"/>
                  </a:prstClr>
                </a:solidFill>
                <a:latin typeface="Arial"/>
                <a:cs typeface="Arial"/>
              </a:rPr>
              <a:t>[0.</a:t>
            </a:r>
            <a:r>
              <a:rPr lang="fr-FR" sz="900" spc="-5" dirty="0">
                <a:solidFill>
                  <a:prstClr val="black">
                    <a:lumMod val="50000"/>
                    <a:lumOff val="50000"/>
                  </a:prstClr>
                </a:solidFill>
                <a:latin typeface="Arial"/>
                <a:cs typeface="Arial"/>
              </a:rPr>
              <a:t>51-0.85</a:t>
            </a:r>
            <a:r>
              <a:rPr sz="900" spc="-5" dirty="0">
                <a:solidFill>
                  <a:prstClr val="black">
                    <a:lumMod val="50000"/>
                    <a:lumOff val="50000"/>
                  </a:prstClr>
                </a:solidFill>
                <a:latin typeface="Arial"/>
                <a:cs typeface="Arial"/>
              </a:rPr>
              <a:t>]</a:t>
            </a:r>
            <a:endParaRPr lang="fr-FR" sz="900" spc="-5" dirty="0">
              <a:solidFill>
                <a:prstClr val="black">
                  <a:lumMod val="50000"/>
                  <a:lumOff val="50000"/>
                </a:prstClr>
              </a:solidFill>
              <a:latin typeface="Arial"/>
              <a:cs typeface="Arial"/>
            </a:endParaRPr>
          </a:p>
          <a:p>
            <a:pPr marL="12700">
              <a:spcBef>
                <a:spcPts val="95"/>
              </a:spcBef>
            </a:pPr>
            <a:r>
              <a:rPr lang="fr-FR" sz="900" spc="-5" dirty="0">
                <a:solidFill>
                  <a:prstClr val="black">
                    <a:lumMod val="50000"/>
                    <a:lumOff val="50000"/>
                  </a:prstClr>
                </a:solidFill>
                <a:latin typeface="Arial"/>
                <a:cs typeface="Arial"/>
              </a:rPr>
              <a:t>ajustée p=0.001</a:t>
            </a:r>
            <a:endParaRPr lang="fr-FR" sz="900" dirty="0">
              <a:solidFill>
                <a:prstClr val="black">
                  <a:lumMod val="50000"/>
                  <a:lumOff val="50000"/>
                </a:prstClr>
              </a:solidFill>
              <a:latin typeface="Arial"/>
              <a:cs typeface="Arial"/>
            </a:endParaRPr>
          </a:p>
        </p:txBody>
      </p:sp>
      <p:sp>
        <p:nvSpPr>
          <p:cNvPr id="62" name="object 7">
            <a:extLst>
              <a:ext uri="{FF2B5EF4-FFF2-40B4-BE49-F238E27FC236}">
                <a16:creationId xmlns:a16="http://schemas.microsoft.com/office/drawing/2014/main" id="{74D0CFDB-38CC-D04B-A466-46F3BDEB1474}"/>
              </a:ext>
            </a:extLst>
          </p:cNvPr>
          <p:cNvSpPr txBox="1"/>
          <p:nvPr/>
        </p:nvSpPr>
        <p:spPr>
          <a:xfrm>
            <a:off x="5029975" y="3579861"/>
            <a:ext cx="1331297" cy="302006"/>
          </a:xfrm>
          <a:prstGeom prst="rect">
            <a:avLst/>
          </a:prstGeom>
        </p:spPr>
        <p:txBody>
          <a:bodyPr vert="horz" wrap="square" lIns="0" tIns="12065" rIns="0" bIns="0" rtlCol="0">
            <a:spAutoFit/>
          </a:bodyPr>
          <a:lstStyle/>
          <a:p>
            <a:pPr marL="12700">
              <a:spcBef>
                <a:spcPts val="95"/>
              </a:spcBef>
            </a:pPr>
            <a:r>
              <a:rPr lang="fr-FR" sz="900" spc="-5" dirty="0">
                <a:solidFill>
                  <a:prstClr val="black">
                    <a:lumMod val="50000"/>
                    <a:lumOff val="50000"/>
                  </a:prstClr>
                </a:solidFill>
                <a:latin typeface="Arial"/>
                <a:cs typeface="Arial"/>
              </a:rPr>
              <a:t>HR= 0.65 [0.43-0.98]</a:t>
            </a:r>
          </a:p>
          <a:p>
            <a:pPr marL="12700">
              <a:spcBef>
                <a:spcPts val="95"/>
              </a:spcBef>
            </a:pPr>
            <a:r>
              <a:rPr lang="fr-FR" sz="900" spc="-5" dirty="0">
                <a:solidFill>
                  <a:prstClr val="black">
                    <a:lumMod val="50000"/>
                    <a:lumOff val="50000"/>
                  </a:prstClr>
                </a:solidFill>
                <a:latin typeface="Arial"/>
                <a:cs typeface="Arial"/>
              </a:rPr>
              <a:t>ajustée p=0.04</a:t>
            </a:r>
            <a:endParaRPr lang="fr-FR" sz="900" dirty="0">
              <a:solidFill>
                <a:prstClr val="black">
                  <a:lumMod val="50000"/>
                  <a:lumOff val="50000"/>
                </a:prstClr>
              </a:solidFill>
              <a:latin typeface="Arial"/>
              <a:cs typeface="Arial"/>
            </a:endParaRPr>
          </a:p>
        </p:txBody>
      </p:sp>
      <p:grpSp>
        <p:nvGrpSpPr>
          <p:cNvPr id="36" name="Groupe 35">
            <a:extLst>
              <a:ext uri="{FF2B5EF4-FFF2-40B4-BE49-F238E27FC236}">
                <a16:creationId xmlns:a16="http://schemas.microsoft.com/office/drawing/2014/main" id="{A59017DD-CEBD-174A-B40A-F361CB9EAA20}"/>
              </a:ext>
            </a:extLst>
          </p:cNvPr>
          <p:cNvGrpSpPr/>
          <p:nvPr/>
        </p:nvGrpSpPr>
        <p:grpSpPr>
          <a:xfrm>
            <a:off x="802756" y="2716035"/>
            <a:ext cx="2294671" cy="1432062"/>
            <a:chOff x="1346453" y="2905505"/>
            <a:chExt cx="3888104" cy="1468120"/>
          </a:xfrm>
        </p:grpSpPr>
        <p:sp>
          <p:nvSpPr>
            <p:cNvPr id="37" name="object 4">
              <a:extLst>
                <a:ext uri="{FF2B5EF4-FFF2-40B4-BE49-F238E27FC236}">
                  <a16:creationId xmlns:a16="http://schemas.microsoft.com/office/drawing/2014/main" id="{7FD63599-3047-284E-99FE-53AAB8F961AF}"/>
                </a:ext>
              </a:extLst>
            </p:cNvPr>
            <p:cNvSpPr/>
            <p:nvPr/>
          </p:nvSpPr>
          <p:spPr>
            <a:xfrm>
              <a:off x="1346453" y="2905505"/>
              <a:ext cx="3888104" cy="1468120"/>
            </a:xfrm>
            <a:custGeom>
              <a:avLst/>
              <a:gdLst/>
              <a:ahLst/>
              <a:cxnLst/>
              <a:rect l="l" t="t" r="r" b="b"/>
              <a:pathLst>
                <a:path w="3888104" h="1468120">
                  <a:moveTo>
                    <a:pt x="0" y="0"/>
                  </a:moveTo>
                  <a:lnTo>
                    <a:pt x="157353" y="0"/>
                  </a:lnTo>
                  <a:lnTo>
                    <a:pt x="157353" y="10668"/>
                  </a:lnTo>
                  <a:lnTo>
                    <a:pt x="175895" y="10668"/>
                  </a:lnTo>
                  <a:lnTo>
                    <a:pt x="175895" y="21336"/>
                  </a:lnTo>
                  <a:lnTo>
                    <a:pt x="185165" y="21336"/>
                  </a:lnTo>
                  <a:lnTo>
                    <a:pt x="185165" y="64008"/>
                  </a:lnTo>
                  <a:lnTo>
                    <a:pt x="194437" y="64008"/>
                  </a:lnTo>
                  <a:lnTo>
                    <a:pt x="194437" y="96139"/>
                  </a:lnTo>
                  <a:lnTo>
                    <a:pt x="203581" y="96139"/>
                  </a:lnTo>
                  <a:lnTo>
                    <a:pt x="203581" y="149479"/>
                  </a:lnTo>
                  <a:lnTo>
                    <a:pt x="212852" y="149479"/>
                  </a:lnTo>
                  <a:lnTo>
                    <a:pt x="212852" y="192151"/>
                  </a:lnTo>
                  <a:lnTo>
                    <a:pt x="222123" y="192151"/>
                  </a:lnTo>
                  <a:lnTo>
                    <a:pt x="222123" y="213487"/>
                  </a:lnTo>
                  <a:lnTo>
                    <a:pt x="231394" y="213487"/>
                  </a:lnTo>
                  <a:lnTo>
                    <a:pt x="231394" y="245618"/>
                  </a:lnTo>
                  <a:lnTo>
                    <a:pt x="249936" y="245618"/>
                  </a:lnTo>
                  <a:lnTo>
                    <a:pt x="249936" y="266954"/>
                  </a:lnTo>
                  <a:lnTo>
                    <a:pt x="259207" y="266954"/>
                  </a:lnTo>
                  <a:lnTo>
                    <a:pt x="259207" y="288290"/>
                  </a:lnTo>
                  <a:lnTo>
                    <a:pt x="314706" y="288290"/>
                  </a:lnTo>
                  <a:lnTo>
                    <a:pt x="314706" y="309626"/>
                  </a:lnTo>
                  <a:lnTo>
                    <a:pt x="342519" y="309626"/>
                  </a:lnTo>
                  <a:lnTo>
                    <a:pt x="342519" y="320294"/>
                  </a:lnTo>
                  <a:lnTo>
                    <a:pt x="351790" y="320294"/>
                  </a:lnTo>
                  <a:lnTo>
                    <a:pt x="351790" y="330962"/>
                  </a:lnTo>
                  <a:lnTo>
                    <a:pt x="361060" y="330962"/>
                  </a:lnTo>
                  <a:lnTo>
                    <a:pt x="361060" y="341630"/>
                  </a:lnTo>
                  <a:lnTo>
                    <a:pt x="370204" y="341630"/>
                  </a:lnTo>
                  <a:lnTo>
                    <a:pt x="370204" y="362966"/>
                  </a:lnTo>
                  <a:lnTo>
                    <a:pt x="388747" y="362966"/>
                  </a:lnTo>
                  <a:lnTo>
                    <a:pt x="388747" y="373634"/>
                  </a:lnTo>
                  <a:lnTo>
                    <a:pt x="407289" y="373634"/>
                  </a:lnTo>
                  <a:lnTo>
                    <a:pt x="407289" y="395097"/>
                  </a:lnTo>
                  <a:lnTo>
                    <a:pt x="425831" y="395097"/>
                  </a:lnTo>
                  <a:lnTo>
                    <a:pt x="425831" y="405765"/>
                  </a:lnTo>
                  <a:lnTo>
                    <a:pt x="453516" y="405765"/>
                  </a:lnTo>
                  <a:lnTo>
                    <a:pt x="453516" y="416433"/>
                  </a:lnTo>
                  <a:lnTo>
                    <a:pt x="462788" y="416433"/>
                  </a:lnTo>
                  <a:lnTo>
                    <a:pt x="462788" y="427101"/>
                  </a:lnTo>
                  <a:lnTo>
                    <a:pt x="499872" y="427101"/>
                  </a:lnTo>
                  <a:lnTo>
                    <a:pt x="499872" y="437769"/>
                  </a:lnTo>
                  <a:lnTo>
                    <a:pt x="509143" y="437769"/>
                  </a:lnTo>
                  <a:lnTo>
                    <a:pt x="509143" y="448437"/>
                  </a:lnTo>
                  <a:lnTo>
                    <a:pt x="527558" y="448437"/>
                  </a:lnTo>
                  <a:lnTo>
                    <a:pt x="527558" y="469773"/>
                  </a:lnTo>
                  <a:lnTo>
                    <a:pt x="536829" y="469773"/>
                  </a:lnTo>
                  <a:lnTo>
                    <a:pt x="536829" y="491109"/>
                  </a:lnTo>
                  <a:lnTo>
                    <a:pt x="564641" y="491109"/>
                  </a:lnTo>
                  <a:lnTo>
                    <a:pt x="564641" y="512445"/>
                  </a:lnTo>
                  <a:lnTo>
                    <a:pt x="573913" y="512445"/>
                  </a:lnTo>
                  <a:lnTo>
                    <a:pt x="573913" y="523113"/>
                  </a:lnTo>
                  <a:lnTo>
                    <a:pt x="583184" y="523113"/>
                  </a:lnTo>
                  <a:lnTo>
                    <a:pt x="583184" y="544576"/>
                  </a:lnTo>
                  <a:lnTo>
                    <a:pt x="592454" y="544576"/>
                  </a:lnTo>
                  <a:lnTo>
                    <a:pt x="592454" y="587248"/>
                  </a:lnTo>
                  <a:lnTo>
                    <a:pt x="601726" y="587248"/>
                  </a:lnTo>
                  <a:lnTo>
                    <a:pt x="601726" y="597916"/>
                  </a:lnTo>
                  <a:lnTo>
                    <a:pt x="610870" y="597916"/>
                  </a:lnTo>
                  <a:lnTo>
                    <a:pt x="610870" y="619252"/>
                  </a:lnTo>
                  <a:lnTo>
                    <a:pt x="620141" y="619252"/>
                  </a:lnTo>
                  <a:lnTo>
                    <a:pt x="620141" y="629920"/>
                  </a:lnTo>
                  <a:lnTo>
                    <a:pt x="647954" y="629920"/>
                  </a:lnTo>
                  <a:lnTo>
                    <a:pt x="647954" y="651256"/>
                  </a:lnTo>
                  <a:lnTo>
                    <a:pt x="675766" y="651256"/>
                  </a:lnTo>
                  <a:lnTo>
                    <a:pt x="675766" y="672592"/>
                  </a:lnTo>
                  <a:lnTo>
                    <a:pt x="685038" y="672592"/>
                  </a:lnTo>
                  <a:lnTo>
                    <a:pt x="685038" y="683387"/>
                  </a:lnTo>
                  <a:lnTo>
                    <a:pt x="749808" y="683387"/>
                  </a:lnTo>
                  <a:lnTo>
                    <a:pt x="749808" y="694055"/>
                  </a:lnTo>
                  <a:lnTo>
                    <a:pt x="759079" y="694055"/>
                  </a:lnTo>
                  <a:lnTo>
                    <a:pt x="759079" y="704723"/>
                  </a:lnTo>
                  <a:lnTo>
                    <a:pt x="786765" y="704723"/>
                  </a:lnTo>
                  <a:lnTo>
                    <a:pt x="786765" y="715391"/>
                  </a:lnTo>
                  <a:lnTo>
                    <a:pt x="805307" y="715391"/>
                  </a:lnTo>
                  <a:lnTo>
                    <a:pt x="805307" y="736727"/>
                  </a:lnTo>
                  <a:lnTo>
                    <a:pt x="879347" y="736727"/>
                  </a:lnTo>
                  <a:lnTo>
                    <a:pt x="879347" y="758063"/>
                  </a:lnTo>
                  <a:lnTo>
                    <a:pt x="888619" y="758063"/>
                  </a:lnTo>
                  <a:lnTo>
                    <a:pt x="888619" y="768731"/>
                  </a:lnTo>
                  <a:lnTo>
                    <a:pt x="897890" y="768731"/>
                  </a:lnTo>
                  <a:lnTo>
                    <a:pt x="897890" y="779399"/>
                  </a:lnTo>
                  <a:lnTo>
                    <a:pt x="962660" y="779399"/>
                  </a:lnTo>
                  <a:lnTo>
                    <a:pt x="962660" y="790194"/>
                  </a:lnTo>
                  <a:lnTo>
                    <a:pt x="971931" y="790194"/>
                  </a:lnTo>
                  <a:lnTo>
                    <a:pt x="971931" y="801116"/>
                  </a:lnTo>
                  <a:lnTo>
                    <a:pt x="981202" y="801116"/>
                  </a:lnTo>
                  <a:lnTo>
                    <a:pt x="981202" y="811911"/>
                  </a:lnTo>
                  <a:lnTo>
                    <a:pt x="990472" y="811911"/>
                  </a:lnTo>
                  <a:lnTo>
                    <a:pt x="990472" y="833501"/>
                  </a:lnTo>
                  <a:lnTo>
                    <a:pt x="1092327" y="833501"/>
                  </a:lnTo>
                  <a:lnTo>
                    <a:pt x="1092327" y="844296"/>
                  </a:lnTo>
                  <a:lnTo>
                    <a:pt x="1138555" y="844296"/>
                  </a:lnTo>
                  <a:lnTo>
                    <a:pt x="1138555" y="855091"/>
                  </a:lnTo>
                  <a:lnTo>
                    <a:pt x="1166368" y="855091"/>
                  </a:lnTo>
                  <a:lnTo>
                    <a:pt x="1166368" y="866013"/>
                  </a:lnTo>
                  <a:lnTo>
                    <a:pt x="1203325" y="866013"/>
                  </a:lnTo>
                  <a:lnTo>
                    <a:pt x="1203325" y="876808"/>
                  </a:lnTo>
                  <a:lnTo>
                    <a:pt x="1231138" y="876808"/>
                  </a:lnTo>
                  <a:lnTo>
                    <a:pt x="1231138" y="898398"/>
                  </a:lnTo>
                  <a:lnTo>
                    <a:pt x="1277366" y="898398"/>
                  </a:lnTo>
                  <a:lnTo>
                    <a:pt x="1277366" y="909193"/>
                  </a:lnTo>
                  <a:lnTo>
                    <a:pt x="1314450" y="909193"/>
                  </a:lnTo>
                  <a:lnTo>
                    <a:pt x="1314450" y="920115"/>
                  </a:lnTo>
                  <a:lnTo>
                    <a:pt x="1407033" y="920115"/>
                  </a:lnTo>
                  <a:lnTo>
                    <a:pt x="1407033" y="930910"/>
                  </a:lnTo>
                  <a:lnTo>
                    <a:pt x="1425448" y="930910"/>
                  </a:lnTo>
                  <a:lnTo>
                    <a:pt x="1425448" y="941705"/>
                  </a:lnTo>
                  <a:lnTo>
                    <a:pt x="1434719" y="941705"/>
                  </a:lnTo>
                  <a:lnTo>
                    <a:pt x="1434719" y="952500"/>
                  </a:lnTo>
                  <a:lnTo>
                    <a:pt x="1443990" y="952500"/>
                  </a:lnTo>
                  <a:lnTo>
                    <a:pt x="1443990" y="963295"/>
                  </a:lnTo>
                  <a:lnTo>
                    <a:pt x="1462532" y="963295"/>
                  </a:lnTo>
                  <a:lnTo>
                    <a:pt x="1462532" y="974090"/>
                  </a:lnTo>
                  <a:lnTo>
                    <a:pt x="1471803" y="974090"/>
                  </a:lnTo>
                  <a:lnTo>
                    <a:pt x="1471803" y="985012"/>
                  </a:lnTo>
                  <a:lnTo>
                    <a:pt x="1481073" y="985012"/>
                  </a:lnTo>
                  <a:lnTo>
                    <a:pt x="1481073" y="995807"/>
                  </a:lnTo>
                  <a:lnTo>
                    <a:pt x="1490345" y="995807"/>
                  </a:lnTo>
                  <a:lnTo>
                    <a:pt x="1490345" y="1006602"/>
                  </a:lnTo>
                  <a:lnTo>
                    <a:pt x="1508760" y="1006602"/>
                  </a:lnTo>
                  <a:lnTo>
                    <a:pt x="1508760" y="1017397"/>
                  </a:lnTo>
                  <a:lnTo>
                    <a:pt x="1518031" y="1017397"/>
                  </a:lnTo>
                  <a:lnTo>
                    <a:pt x="1518031" y="1028192"/>
                  </a:lnTo>
                  <a:lnTo>
                    <a:pt x="1527302" y="1028192"/>
                  </a:lnTo>
                  <a:lnTo>
                    <a:pt x="1527302" y="1049909"/>
                  </a:lnTo>
                  <a:lnTo>
                    <a:pt x="1545844" y="1049909"/>
                  </a:lnTo>
                  <a:lnTo>
                    <a:pt x="1545844" y="1060704"/>
                  </a:lnTo>
                  <a:lnTo>
                    <a:pt x="1555115" y="1060704"/>
                  </a:lnTo>
                  <a:lnTo>
                    <a:pt x="1555115" y="1071499"/>
                  </a:lnTo>
                  <a:lnTo>
                    <a:pt x="1582801" y="1071499"/>
                  </a:lnTo>
                  <a:lnTo>
                    <a:pt x="1582801" y="1082294"/>
                  </a:lnTo>
                  <a:lnTo>
                    <a:pt x="1592072" y="1082294"/>
                  </a:lnTo>
                  <a:lnTo>
                    <a:pt x="1592072" y="1104011"/>
                  </a:lnTo>
                  <a:lnTo>
                    <a:pt x="1610614" y="1104011"/>
                  </a:lnTo>
                  <a:lnTo>
                    <a:pt x="1610614" y="1114806"/>
                  </a:lnTo>
                  <a:lnTo>
                    <a:pt x="1629156" y="1114806"/>
                  </a:lnTo>
                  <a:lnTo>
                    <a:pt x="1629156" y="1125601"/>
                  </a:lnTo>
                  <a:lnTo>
                    <a:pt x="1638427" y="1125601"/>
                  </a:lnTo>
                  <a:lnTo>
                    <a:pt x="1638427" y="1136396"/>
                  </a:lnTo>
                  <a:lnTo>
                    <a:pt x="1647698" y="1136396"/>
                  </a:lnTo>
                  <a:lnTo>
                    <a:pt x="1647698" y="1147191"/>
                  </a:lnTo>
                  <a:lnTo>
                    <a:pt x="1656969" y="1147191"/>
                  </a:lnTo>
                  <a:lnTo>
                    <a:pt x="1656969" y="1157986"/>
                  </a:lnTo>
                  <a:lnTo>
                    <a:pt x="1703197" y="1157986"/>
                  </a:lnTo>
                  <a:lnTo>
                    <a:pt x="1703197" y="1168908"/>
                  </a:lnTo>
                  <a:lnTo>
                    <a:pt x="1721739" y="1168908"/>
                  </a:lnTo>
                  <a:lnTo>
                    <a:pt x="1721739" y="1179703"/>
                  </a:lnTo>
                  <a:lnTo>
                    <a:pt x="1805051" y="1179703"/>
                  </a:lnTo>
                  <a:lnTo>
                    <a:pt x="1805051" y="1190498"/>
                  </a:lnTo>
                  <a:lnTo>
                    <a:pt x="1832737" y="1190498"/>
                  </a:lnTo>
                  <a:lnTo>
                    <a:pt x="1832737" y="1212088"/>
                  </a:lnTo>
                  <a:lnTo>
                    <a:pt x="1842008" y="1212088"/>
                  </a:lnTo>
                  <a:lnTo>
                    <a:pt x="1842008" y="1222883"/>
                  </a:lnTo>
                  <a:lnTo>
                    <a:pt x="1851278" y="1222883"/>
                  </a:lnTo>
                  <a:lnTo>
                    <a:pt x="1851278" y="1233805"/>
                  </a:lnTo>
                  <a:lnTo>
                    <a:pt x="1860550" y="1233805"/>
                  </a:lnTo>
                  <a:lnTo>
                    <a:pt x="1860550" y="1244600"/>
                  </a:lnTo>
                  <a:lnTo>
                    <a:pt x="1879091" y="1244600"/>
                  </a:lnTo>
                  <a:lnTo>
                    <a:pt x="1879091" y="1266190"/>
                  </a:lnTo>
                  <a:lnTo>
                    <a:pt x="1934591" y="1266190"/>
                  </a:lnTo>
                  <a:lnTo>
                    <a:pt x="1934591" y="1276985"/>
                  </a:lnTo>
                  <a:lnTo>
                    <a:pt x="1962404" y="1276985"/>
                  </a:lnTo>
                  <a:lnTo>
                    <a:pt x="1962404" y="1287907"/>
                  </a:lnTo>
                  <a:lnTo>
                    <a:pt x="2064258" y="1287907"/>
                  </a:lnTo>
                  <a:lnTo>
                    <a:pt x="2064258" y="1299464"/>
                  </a:lnTo>
                  <a:lnTo>
                    <a:pt x="2156714" y="1299464"/>
                  </a:lnTo>
                  <a:lnTo>
                    <a:pt x="2156714" y="1311148"/>
                  </a:lnTo>
                  <a:lnTo>
                    <a:pt x="2230755" y="1311148"/>
                  </a:lnTo>
                  <a:lnTo>
                    <a:pt x="2230755" y="1322705"/>
                  </a:lnTo>
                  <a:lnTo>
                    <a:pt x="2258568" y="1322705"/>
                  </a:lnTo>
                  <a:lnTo>
                    <a:pt x="2258568" y="1345946"/>
                  </a:lnTo>
                  <a:lnTo>
                    <a:pt x="2267839" y="1345946"/>
                  </a:lnTo>
                  <a:lnTo>
                    <a:pt x="2267839" y="1357503"/>
                  </a:lnTo>
                  <a:lnTo>
                    <a:pt x="2378964" y="1357503"/>
                  </a:lnTo>
                  <a:lnTo>
                    <a:pt x="2378964" y="1369187"/>
                  </a:lnTo>
                  <a:lnTo>
                    <a:pt x="2619629" y="1369187"/>
                  </a:lnTo>
                  <a:lnTo>
                    <a:pt x="2619629" y="1381379"/>
                  </a:lnTo>
                  <a:lnTo>
                    <a:pt x="2684399" y="1381379"/>
                  </a:lnTo>
                  <a:lnTo>
                    <a:pt x="2684399" y="1394333"/>
                  </a:lnTo>
                  <a:lnTo>
                    <a:pt x="2739898" y="1394333"/>
                  </a:lnTo>
                  <a:lnTo>
                    <a:pt x="2739898" y="1408176"/>
                  </a:lnTo>
                  <a:lnTo>
                    <a:pt x="2786253" y="1408176"/>
                  </a:lnTo>
                  <a:lnTo>
                    <a:pt x="2786253" y="1435862"/>
                  </a:lnTo>
                  <a:lnTo>
                    <a:pt x="2934335" y="1435862"/>
                  </a:lnTo>
                  <a:lnTo>
                    <a:pt x="2934335" y="1450848"/>
                  </a:lnTo>
                  <a:lnTo>
                    <a:pt x="3424936" y="1450848"/>
                  </a:lnTo>
                  <a:lnTo>
                    <a:pt x="3424936" y="1467612"/>
                  </a:lnTo>
                  <a:lnTo>
                    <a:pt x="3887724" y="1467612"/>
                  </a:lnTo>
                </a:path>
              </a:pathLst>
            </a:custGeom>
            <a:ln w="38100">
              <a:solidFill>
                <a:srgbClr val="00AF50"/>
              </a:solidFill>
            </a:ln>
          </p:spPr>
          <p:txBody>
            <a:bodyPr wrap="square" lIns="0" tIns="0" rIns="0" bIns="0" rtlCol="0"/>
            <a:lstStyle/>
            <a:p>
              <a:endParaRPr>
                <a:solidFill>
                  <a:prstClr val="black"/>
                </a:solidFill>
              </a:endParaRPr>
            </a:p>
          </p:txBody>
        </p:sp>
        <p:sp>
          <p:nvSpPr>
            <p:cNvPr id="38" name="object 5">
              <a:extLst>
                <a:ext uri="{FF2B5EF4-FFF2-40B4-BE49-F238E27FC236}">
                  <a16:creationId xmlns:a16="http://schemas.microsoft.com/office/drawing/2014/main" id="{B076568A-241A-7347-9997-EC68C67E7264}"/>
                </a:ext>
              </a:extLst>
            </p:cNvPr>
            <p:cNvSpPr/>
            <p:nvPr/>
          </p:nvSpPr>
          <p:spPr>
            <a:xfrm>
              <a:off x="1346453" y="2905505"/>
              <a:ext cx="3888104" cy="1468120"/>
            </a:xfrm>
            <a:custGeom>
              <a:avLst/>
              <a:gdLst/>
              <a:ahLst/>
              <a:cxnLst/>
              <a:rect l="l" t="t" r="r" b="b"/>
              <a:pathLst>
                <a:path w="3888104" h="1468120">
                  <a:moveTo>
                    <a:pt x="0" y="0"/>
                  </a:moveTo>
                  <a:lnTo>
                    <a:pt x="0" y="11430"/>
                  </a:lnTo>
                  <a:lnTo>
                    <a:pt x="46228" y="11430"/>
                  </a:lnTo>
                  <a:lnTo>
                    <a:pt x="46228" y="22860"/>
                  </a:lnTo>
                  <a:lnTo>
                    <a:pt x="185165" y="22860"/>
                  </a:lnTo>
                  <a:lnTo>
                    <a:pt x="185165" y="45974"/>
                  </a:lnTo>
                  <a:lnTo>
                    <a:pt x="203581" y="45974"/>
                  </a:lnTo>
                  <a:lnTo>
                    <a:pt x="203581" y="57531"/>
                  </a:lnTo>
                  <a:lnTo>
                    <a:pt x="212852" y="57531"/>
                  </a:lnTo>
                  <a:lnTo>
                    <a:pt x="212852" y="68961"/>
                  </a:lnTo>
                  <a:lnTo>
                    <a:pt x="231394" y="68961"/>
                  </a:lnTo>
                  <a:lnTo>
                    <a:pt x="231394" y="103632"/>
                  </a:lnTo>
                  <a:lnTo>
                    <a:pt x="240665" y="103632"/>
                  </a:lnTo>
                  <a:lnTo>
                    <a:pt x="240665" y="115062"/>
                  </a:lnTo>
                  <a:lnTo>
                    <a:pt x="259207" y="115062"/>
                  </a:lnTo>
                  <a:lnTo>
                    <a:pt x="259207" y="126619"/>
                  </a:lnTo>
                  <a:lnTo>
                    <a:pt x="268478" y="126619"/>
                  </a:lnTo>
                  <a:lnTo>
                    <a:pt x="268478" y="138176"/>
                  </a:lnTo>
                  <a:lnTo>
                    <a:pt x="277749" y="138176"/>
                  </a:lnTo>
                  <a:lnTo>
                    <a:pt x="277749" y="149733"/>
                  </a:lnTo>
                  <a:lnTo>
                    <a:pt x="314706" y="149733"/>
                  </a:lnTo>
                  <a:lnTo>
                    <a:pt x="314706" y="172974"/>
                  </a:lnTo>
                  <a:lnTo>
                    <a:pt x="333247" y="172974"/>
                  </a:lnTo>
                  <a:lnTo>
                    <a:pt x="333247" y="184531"/>
                  </a:lnTo>
                  <a:lnTo>
                    <a:pt x="361060" y="184531"/>
                  </a:lnTo>
                  <a:lnTo>
                    <a:pt x="361060" y="196215"/>
                  </a:lnTo>
                  <a:lnTo>
                    <a:pt x="388747" y="196215"/>
                  </a:lnTo>
                  <a:lnTo>
                    <a:pt x="388747" y="207772"/>
                  </a:lnTo>
                  <a:lnTo>
                    <a:pt x="416559" y="207772"/>
                  </a:lnTo>
                  <a:lnTo>
                    <a:pt x="416559" y="219456"/>
                  </a:lnTo>
                  <a:lnTo>
                    <a:pt x="444372" y="219456"/>
                  </a:lnTo>
                  <a:lnTo>
                    <a:pt x="444372" y="231013"/>
                  </a:lnTo>
                  <a:lnTo>
                    <a:pt x="518414" y="231013"/>
                  </a:lnTo>
                  <a:lnTo>
                    <a:pt x="518414" y="242697"/>
                  </a:lnTo>
                  <a:lnTo>
                    <a:pt x="527558" y="242697"/>
                  </a:lnTo>
                  <a:lnTo>
                    <a:pt x="527558" y="254254"/>
                  </a:lnTo>
                  <a:lnTo>
                    <a:pt x="536829" y="254254"/>
                  </a:lnTo>
                  <a:lnTo>
                    <a:pt x="536829" y="265938"/>
                  </a:lnTo>
                  <a:lnTo>
                    <a:pt x="546100" y="265938"/>
                  </a:lnTo>
                  <a:lnTo>
                    <a:pt x="546100" y="289179"/>
                  </a:lnTo>
                  <a:lnTo>
                    <a:pt x="555371" y="289179"/>
                  </a:lnTo>
                  <a:lnTo>
                    <a:pt x="555371" y="300736"/>
                  </a:lnTo>
                  <a:lnTo>
                    <a:pt x="564641" y="300736"/>
                  </a:lnTo>
                  <a:lnTo>
                    <a:pt x="564641" y="312420"/>
                  </a:lnTo>
                  <a:lnTo>
                    <a:pt x="583184" y="312420"/>
                  </a:lnTo>
                  <a:lnTo>
                    <a:pt x="583184" y="323977"/>
                  </a:lnTo>
                  <a:lnTo>
                    <a:pt x="610870" y="323977"/>
                  </a:lnTo>
                  <a:lnTo>
                    <a:pt x="610870" y="335661"/>
                  </a:lnTo>
                  <a:lnTo>
                    <a:pt x="620141" y="335661"/>
                  </a:lnTo>
                  <a:lnTo>
                    <a:pt x="620141" y="347218"/>
                  </a:lnTo>
                  <a:lnTo>
                    <a:pt x="629412" y="347218"/>
                  </a:lnTo>
                  <a:lnTo>
                    <a:pt x="629412" y="370459"/>
                  </a:lnTo>
                  <a:lnTo>
                    <a:pt x="675766" y="370459"/>
                  </a:lnTo>
                  <a:lnTo>
                    <a:pt x="675766" y="393700"/>
                  </a:lnTo>
                  <a:lnTo>
                    <a:pt x="721995" y="393700"/>
                  </a:lnTo>
                  <a:lnTo>
                    <a:pt x="721995" y="405384"/>
                  </a:lnTo>
                  <a:lnTo>
                    <a:pt x="759079" y="405384"/>
                  </a:lnTo>
                  <a:lnTo>
                    <a:pt x="759079" y="416941"/>
                  </a:lnTo>
                  <a:lnTo>
                    <a:pt x="786765" y="416941"/>
                  </a:lnTo>
                  <a:lnTo>
                    <a:pt x="786765" y="428625"/>
                  </a:lnTo>
                  <a:lnTo>
                    <a:pt x="805307" y="428625"/>
                  </a:lnTo>
                  <a:lnTo>
                    <a:pt x="805307" y="440182"/>
                  </a:lnTo>
                  <a:lnTo>
                    <a:pt x="814578" y="440182"/>
                  </a:lnTo>
                  <a:lnTo>
                    <a:pt x="814578" y="451866"/>
                  </a:lnTo>
                  <a:lnTo>
                    <a:pt x="870077" y="451866"/>
                  </a:lnTo>
                  <a:lnTo>
                    <a:pt x="870077" y="475107"/>
                  </a:lnTo>
                  <a:lnTo>
                    <a:pt x="907160" y="475107"/>
                  </a:lnTo>
                  <a:lnTo>
                    <a:pt x="907160" y="486664"/>
                  </a:lnTo>
                  <a:lnTo>
                    <a:pt x="916432" y="486664"/>
                  </a:lnTo>
                  <a:lnTo>
                    <a:pt x="916432" y="498348"/>
                  </a:lnTo>
                  <a:lnTo>
                    <a:pt x="925703" y="498348"/>
                  </a:lnTo>
                  <a:lnTo>
                    <a:pt x="925703" y="509905"/>
                  </a:lnTo>
                  <a:lnTo>
                    <a:pt x="944118" y="509905"/>
                  </a:lnTo>
                  <a:lnTo>
                    <a:pt x="944118" y="521589"/>
                  </a:lnTo>
                  <a:lnTo>
                    <a:pt x="953389" y="521589"/>
                  </a:lnTo>
                  <a:lnTo>
                    <a:pt x="953389" y="533146"/>
                  </a:lnTo>
                  <a:lnTo>
                    <a:pt x="971931" y="533146"/>
                  </a:lnTo>
                  <a:lnTo>
                    <a:pt x="971931" y="556387"/>
                  </a:lnTo>
                  <a:lnTo>
                    <a:pt x="999744" y="556387"/>
                  </a:lnTo>
                  <a:lnTo>
                    <a:pt x="999744" y="579628"/>
                  </a:lnTo>
                  <a:lnTo>
                    <a:pt x="1018159" y="579628"/>
                  </a:lnTo>
                  <a:lnTo>
                    <a:pt x="1018159" y="591312"/>
                  </a:lnTo>
                  <a:lnTo>
                    <a:pt x="1055243" y="591312"/>
                  </a:lnTo>
                  <a:lnTo>
                    <a:pt x="1055243" y="602869"/>
                  </a:lnTo>
                  <a:lnTo>
                    <a:pt x="1092327" y="602869"/>
                  </a:lnTo>
                  <a:lnTo>
                    <a:pt x="1092327" y="614553"/>
                  </a:lnTo>
                  <a:lnTo>
                    <a:pt x="1138555" y="614553"/>
                  </a:lnTo>
                  <a:lnTo>
                    <a:pt x="1138555" y="637794"/>
                  </a:lnTo>
                  <a:lnTo>
                    <a:pt x="1147826" y="637794"/>
                  </a:lnTo>
                  <a:lnTo>
                    <a:pt x="1147826" y="649351"/>
                  </a:lnTo>
                  <a:lnTo>
                    <a:pt x="1157097" y="649351"/>
                  </a:lnTo>
                  <a:lnTo>
                    <a:pt x="1157097" y="661035"/>
                  </a:lnTo>
                  <a:lnTo>
                    <a:pt x="1166368" y="661035"/>
                  </a:lnTo>
                  <a:lnTo>
                    <a:pt x="1166368" y="672592"/>
                  </a:lnTo>
                  <a:lnTo>
                    <a:pt x="1175512" y="672592"/>
                  </a:lnTo>
                  <a:lnTo>
                    <a:pt x="1175512" y="684276"/>
                  </a:lnTo>
                  <a:lnTo>
                    <a:pt x="1184783" y="684276"/>
                  </a:lnTo>
                  <a:lnTo>
                    <a:pt x="1184783" y="707517"/>
                  </a:lnTo>
                  <a:lnTo>
                    <a:pt x="1295908" y="707517"/>
                  </a:lnTo>
                  <a:lnTo>
                    <a:pt x="1295908" y="719074"/>
                  </a:lnTo>
                  <a:lnTo>
                    <a:pt x="1305179" y="719074"/>
                  </a:lnTo>
                  <a:lnTo>
                    <a:pt x="1305179" y="742315"/>
                  </a:lnTo>
                  <a:lnTo>
                    <a:pt x="1351407" y="742315"/>
                  </a:lnTo>
                  <a:lnTo>
                    <a:pt x="1351407" y="753999"/>
                  </a:lnTo>
                  <a:lnTo>
                    <a:pt x="1379220" y="753999"/>
                  </a:lnTo>
                  <a:lnTo>
                    <a:pt x="1379220" y="765556"/>
                  </a:lnTo>
                  <a:lnTo>
                    <a:pt x="1407033" y="765556"/>
                  </a:lnTo>
                  <a:lnTo>
                    <a:pt x="1407033" y="788797"/>
                  </a:lnTo>
                  <a:lnTo>
                    <a:pt x="1416304" y="788797"/>
                  </a:lnTo>
                  <a:lnTo>
                    <a:pt x="1416304" y="800481"/>
                  </a:lnTo>
                  <a:lnTo>
                    <a:pt x="1443990" y="800481"/>
                  </a:lnTo>
                  <a:lnTo>
                    <a:pt x="1443990" y="812038"/>
                  </a:lnTo>
                  <a:lnTo>
                    <a:pt x="1453261" y="812038"/>
                  </a:lnTo>
                  <a:lnTo>
                    <a:pt x="1453261" y="846963"/>
                  </a:lnTo>
                  <a:lnTo>
                    <a:pt x="1471803" y="846963"/>
                  </a:lnTo>
                  <a:lnTo>
                    <a:pt x="1471803" y="858520"/>
                  </a:lnTo>
                  <a:lnTo>
                    <a:pt x="1490345" y="858520"/>
                  </a:lnTo>
                  <a:lnTo>
                    <a:pt x="1490345" y="870204"/>
                  </a:lnTo>
                  <a:lnTo>
                    <a:pt x="1527302" y="870204"/>
                  </a:lnTo>
                  <a:lnTo>
                    <a:pt x="1527302" y="881761"/>
                  </a:lnTo>
                  <a:lnTo>
                    <a:pt x="1573657" y="881761"/>
                  </a:lnTo>
                  <a:lnTo>
                    <a:pt x="1573657" y="893445"/>
                  </a:lnTo>
                  <a:lnTo>
                    <a:pt x="1638427" y="893445"/>
                  </a:lnTo>
                  <a:lnTo>
                    <a:pt x="1638427" y="905256"/>
                  </a:lnTo>
                  <a:lnTo>
                    <a:pt x="1647698" y="905256"/>
                  </a:lnTo>
                  <a:lnTo>
                    <a:pt x="1647698" y="917067"/>
                  </a:lnTo>
                  <a:lnTo>
                    <a:pt x="1879091" y="917067"/>
                  </a:lnTo>
                  <a:lnTo>
                    <a:pt x="1879091" y="929005"/>
                  </a:lnTo>
                  <a:lnTo>
                    <a:pt x="1888363" y="929005"/>
                  </a:lnTo>
                  <a:lnTo>
                    <a:pt x="1888363" y="965073"/>
                  </a:lnTo>
                  <a:lnTo>
                    <a:pt x="1897634" y="965073"/>
                  </a:lnTo>
                  <a:lnTo>
                    <a:pt x="1897634" y="977138"/>
                  </a:lnTo>
                  <a:lnTo>
                    <a:pt x="1906778" y="977138"/>
                  </a:lnTo>
                  <a:lnTo>
                    <a:pt x="1906778" y="989203"/>
                  </a:lnTo>
                  <a:lnTo>
                    <a:pt x="1971675" y="989203"/>
                  </a:lnTo>
                  <a:lnTo>
                    <a:pt x="1971675" y="1001141"/>
                  </a:lnTo>
                  <a:lnTo>
                    <a:pt x="1980946" y="1001141"/>
                  </a:lnTo>
                  <a:lnTo>
                    <a:pt x="1980946" y="1013206"/>
                  </a:lnTo>
                  <a:lnTo>
                    <a:pt x="2101215" y="1013206"/>
                  </a:lnTo>
                  <a:lnTo>
                    <a:pt x="2101215" y="1025525"/>
                  </a:lnTo>
                  <a:lnTo>
                    <a:pt x="2147443" y="1025525"/>
                  </a:lnTo>
                  <a:lnTo>
                    <a:pt x="2147443" y="1037717"/>
                  </a:lnTo>
                  <a:lnTo>
                    <a:pt x="2184527" y="1037717"/>
                  </a:lnTo>
                  <a:lnTo>
                    <a:pt x="2184527" y="1062355"/>
                  </a:lnTo>
                  <a:lnTo>
                    <a:pt x="2221611" y="1062355"/>
                  </a:lnTo>
                  <a:lnTo>
                    <a:pt x="2221611" y="1074801"/>
                  </a:lnTo>
                  <a:lnTo>
                    <a:pt x="2240026" y="1074801"/>
                  </a:lnTo>
                  <a:lnTo>
                    <a:pt x="2240026" y="1087755"/>
                  </a:lnTo>
                  <a:lnTo>
                    <a:pt x="2249297" y="1087755"/>
                  </a:lnTo>
                  <a:lnTo>
                    <a:pt x="2249297" y="1100963"/>
                  </a:lnTo>
                  <a:lnTo>
                    <a:pt x="2332609" y="1100963"/>
                  </a:lnTo>
                  <a:lnTo>
                    <a:pt x="2332609" y="1114806"/>
                  </a:lnTo>
                  <a:lnTo>
                    <a:pt x="2360422" y="1114806"/>
                  </a:lnTo>
                  <a:lnTo>
                    <a:pt x="2360422" y="1128776"/>
                  </a:lnTo>
                  <a:lnTo>
                    <a:pt x="2378964" y="1128776"/>
                  </a:lnTo>
                  <a:lnTo>
                    <a:pt x="2378964" y="1142746"/>
                  </a:lnTo>
                  <a:lnTo>
                    <a:pt x="2388235" y="1142746"/>
                  </a:lnTo>
                  <a:lnTo>
                    <a:pt x="2388235" y="1156589"/>
                  </a:lnTo>
                  <a:lnTo>
                    <a:pt x="2443734" y="1156589"/>
                  </a:lnTo>
                  <a:lnTo>
                    <a:pt x="2443734" y="1170940"/>
                  </a:lnTo>
                  <a:lnTo>
                    <a:pt x="2508504" y="1170940"/>
                  </a:lnTo>
                  <a:lnTo>
                    <a:pt x="2508504" y="1200785"/>
                  </a:lnTo>
                  <a:lnTo>
                    <a:pt x="2684399" y="1200785"/>
                  </a:lnTo>
                  <a:lnTo>
                    <a:pt x="2684399" y="1218184"/>
                  </a:lnTo>
                  <a:lnTo>
                    <a:pt x="2860294" y="1218184"/>
                  </a:lnTo>
                  <a:lnTo>
                    <a:pt x="2860294" y="1237361"/>
                  </a:lnTo>
                  <a:lnTo>
                    <a:pt x="2878709" y="1237361"/>
                  </a:lnTo>
                  <a:lnTo>
                    <a:pt x="2878709" y="1256538"/>
                  </a:lnTo>
                  <a:lnTo>
                    <a:pt x="2887980" y="1256538"/>
                  </a:lnTo>
                  <a:lnTo>
                    <a:pt x="2887980" y="1275842"/>
                  </a:lnTo>
                  <a:lnTo>
                    <a:pt x="2915793" y="1275842"/>
                  </a:lnTo>
                  <a:lnTo>
                    <a:pt x="2915793" y="1296162"/>
                  </a:lnTo>
                  <a:lnTo>
                    <a:pt x="3063875" y="1296162"/>
                  </a:lnTo>
                  <a:lnTo>
                    <a:pt x="3063875" y="1316609"/>
                  </a:lnTo>
                  <a:lnTo>
                    <a:pt x="3202686" y="1316609"/>
                  </a:lnTo>
                  <a:lnTo>
                    <a:pt x="3202686" y="1342517"/>
                  </a:lnTo>
                  <a:lnTo>
                    <a:pt x="3360166" y="1342517"/>
                  </a:lnTo>
                  <a:lnTo>
                    <a:pt x="3360166" y="1371473"/>
                  </a:lnTo>
                  <a:lnTo>
                    <a:pt x="3480435" y="1371473"/>
                  </a:lnTo>
                  <a:lnTo>
                    <a:pt x="3480435" y="1400302"/>
                  </a:lnTo>
                  <a:lnTo>
                    <a:pt x="3702558" y="1400302"/>
                  </a:lnTo>
                  <a:lnTo>
                    <a:pt x="3702558" y="1433957"/>
                  </a:lnTo>
                  <a:lnTo>
                    <a:pt x="3748913" y="1433957"/>
                  </a:lnTo>
                  <a:lnTo>
                    <a:pt x="3748913" y="1467612"/>
                  </a:lnTo>
                  <a:lnTo>
                    <a:pt x="3887724" y="1467612"/>
                  </a:lnTo>
                </a:path>
              </a:pathLst>
            </a:custGeom>
            <a:ln w="38100">
              <a:solidFill>
                <a:srgbClr val="C00000"/>
              </a:solidFill>
            </a:ln>
          </p:spPr>
          <p:txBody>
            <a:bodyPr wrap="square" lIns="0" tIns="0" rIns="0" bIns="0" rtlCol="0"/>
            <a:lstStyle/>
            <a:p>
              <a:endParaRPr>
                <a:solidFill>
                  <a:prstClr val="black"/>
                </a:solidFill>
              </a:endParaRPr>
            </a:p>
          </p:txBody>
        </p:sp>
      </p:grpSp>
      <p:grpSp>
        <p:nvGrpSpPr>
          <p:cNvPr id="39" name="Groupe 38">
            <a:extLst>
              <a:ext uri="{FF2B5EF4-FFF2-40B4-BE49-F238E27FC236}">
                <a16:creationId xmlns:a16="http://schemas.microsoft.com/office/drawing/2014/main" id="{AE7B5909-BCE2-524B-8E1D-C4E568E694B0}"/>
              </a:ext>
            </a:extLst>
          </p:cNvPr>
          <p:cNvGrpSpPr/>
          <p:nvPr/>
        </p:nvGrpSpPr>
        <p:grpSpPr>
          <a:xfrm>
            <a:off x="4903387" y="2729463"/>
            <a:ext cx="2312959" cy="755102"/>
            <a:chOff x="6814566" y="2902457"/>
            <a:chExt cx="3884929" cy="838200"/>
          </a:xfrm>
        </p:grpSpPr>
        <p:sp>
          <p:nvSpPr>
            <p:cNvPr id="40" name="object 27">
              <a:extLst>
                <a:ext uri="{FF2B5EF4-FFF2-40B4-BE49-F238E27FC236}">
                  <a16:creationId xmlns:a16="http://schemas.microsoft.com/office/drawing/2014/main" id="{4A1C3FEE-0E76-6440-AC16-E9B23C2BDFD6}"/>
                </a:ext>
              </a:extLst>
            </p:cNvPr>
            <p:cNvSpPr/>
            <p:nvPr/>
          </p:nvSpPr>
          <p:spPr>
            <a:xfrm>
              <a:off x="6814566" y="2902457"/>
              <a:ext cx="3884929" cy="838200"/>
            </a:xfrm>
            <a:custGeom>
              <a:avLst/>
              <a:gdLst/>
              <a:ahLst/>
              <a:cxnLst/>
              <a:rect l="l" t="t" r="r" b="b"/>
              <a:pathLst>
                <a:path w="3884929" h="838200">
                  <a:moveTo>
                    <a:pt x="0" y="0"/>
                  </a:moveTo>
                  <a:lnTo>
                    <a:pt x="212725" y="0"/>
                  </a:lnTo>
                  <a:lnTo>
                    <a:pt x="212725" y="10794"/>
                  </a:lnTo>
                  <a:lnTo>
                    <a:pt x="277494" y="10794"/>
                  </a:lnTo>
                  <a:lnTo>
                    <a:pt x="277494" y="21589"/>
                  </a:lnTo>
                  <a:lnTo>
                    <a:pt x="712215" y="21589"/>
                  </a:lnTo>
                  <a:lnTo>
                    <a:pt x="712215" y="32384"/>
                  </a:lnTo>
                  <a:lnTo>
                    <a:pt x="739901" y="32384"/>
                  </a:lnTo>
                  <a:lnTo>
                    <a:pt x="739901" y="53975"/>
                  </a:lnTo>
                  <a:lnTo>
                    <a:pt x="749173" y="53975"/>
                  </a:lnTo>
                  <a:lnTo>
                    <a:pt x="749173" y="64769"/>
                  </a:lnTo>
                  <a:lnTo>
                    <a:pt x="934211" y="64769"/>
                  </a:lnTo>
                  <a:lnTo>
                    <a:pt x="934211" y="75818"/>
                  </a:lnTo>
                  <a:lnTo>
                    <a:pt x="1017397" y="75818"/>
                  </a:lnTo>
                  <a:lnTo>
                    <a:pt x="1017397" y="86994"/>
                  </a:lnTo>
                  <a:lnTo>
                    <a:pt x="1146936" y="86994"/>
                  </a:lnTo>
                  <a:lnTo>
                    <a:pt x="1146936" y="109727"/>
                  </a:lnTo>
                  <a:lnTo>
                    <a:pt x="1165352" y="109727"/>
                  </a:lnTo>
                  <a:lnTo>
                    <a:pt x="1165352" y="121030"/>
                  </a:lnTo>
                  <a:lnTo>
                    <a:pt x="1202435" y="121030"/>
                  </a:lnTo>
                  <a:lnTo>
                    <a:pt x="1202435" y="132333"/>
                  </a:lnTo>
                  <a:lnTo>
                    <a:pt x="1230122" y="132333"/>
                  </a:lnTo>
                  <a:lnTo>
                    <a:pt x="1230122" y="155066"/>
                  </a:lnTo>
                  <a:lnTo>
                    <a:pt x="1239392" y="155066"/>
                  </a:lnTo>
                  <a:lnTo>
                    <a:pt x="1239392" y="166496"/>
                  </a:lnTo>
                  <a:lnTo>
                    <a:pt x="1276350" y="166496"/>
                  </a:lnTo>
                  <a:lnTo>
                    <a:pt x="1276350" y="177800"/>
                  </a:lnTo>
                  <a:lnTo>
                    <a:pt x="1322577" y="177800"/>
                  </a:lnTo>
                  <a:lnTo>
                    <a:pt x="1322577" y="200532"/>
                  </a:lnTo>
                  <a:lnTo>
                    <a:pt x="1479930" y="200532"/>
                  </a:lnTo>
                  <a:lnTo>
                    <a:pt x="1479930" y="212851"/>
                  </a:lnTo>
                  <a:lnTo>
                    <a:pt x="1563115" y="212851"/>
                  </a:lnTo>
                  <a:lnTo>
                    <a:pt x="1563115" y="225425"/>
                  </a:lnTo>
                  <a:lnTo>
                    <a:pt x="1581657" y="225425"/>
                  </a:lnTo>
                  <a:lnTo>
                    <a:pt x="1581657" y="237870"/>
                  </a:lnTo>
                  <a:lnTo>
                    <a:pt x="1674113" y="237870"/>
                  </a:lnTo>
                  <a:lnTo>
                    <a:pt x="1674113" y="250825"/>
                  </a:lnTo>
                  <a:lnTo>
                    <a:pt x="1738883" y="250825"/>
                  </a:lnTo>
                  <a:lnTo>
                    <a:pt x="1738883" y="263905"/>
                  </a:lnTo>
                  <a:lnTo>
                    <a:pt x="1803653" y="263905"/>
                  </a:lnTo>
                  <a:lnTo>
                    <a:pt x="1803653" y="277113"/>
                  </a:lnTo>
                  <a:lnTo>
                    <a:pt x="1831339" y="277113"/>
                  </a:lnTo>
                  <a:lnTo>
                    <a:pt x="1831339" y="290449"/>
                  </a:lnTo>
                  <a:lnTo>
                    <a:pt x="1840610" y="290449"/>
                  </a:lnTo>
                  <a:lnTo>
                    <a:pt x="1840610" y="303783"/>
                  </a:lnTo>
                  <a:lnTo>
                    <a:pt x="1859152" y="303783"/>
                  </a:lnTo>
                  <a:lnTo>
                    <a:pt x="1859152" y="317372"/>
                  </a:lnTo>
                  <a:lnTo>
                    <a:pt x="1886838" y="317372"/>
                  </a:lnTo>
                  <a:lnTo>
                    <a:pt x="1886838" y="331215"/>
                  </a:lnTo>
                  <a:lnTo>
                    <a:pt x="1933066" y="331215"/>
                  </a:lnTo>
                  <a:lnTo>
                    <a:pt x="1933066" y="345058"/>
                  </a:lnTo>
                  <a:lnTo>
                    <a:pt x="1960879" y="345058"/>
                  </a:lnTo>
                  <a:lnTo>
                    <a:pt x="1960879" y="359155"/>
                  </a:lnTo>
                  <a:lnTo>
                    <a:pt x="1997836" y="359155"/>
                  </a:lnTo>
                  <a:lnTo>
                    <a:pt x="1997836" y="373633"/>
                  </a:lnTo>
                  <a:lnTo>
                    <a:pt x="2219832" y="373633"/>
                  </a:lnTo>
                  <a:lnTo>
                    <a:pt x="2219832" y="389889"/>
                  </a:lnTo>
                  <a:lnTo>
                    <a:pt x="2275331" y="389889"/>
                  </a:lnTo>
                  <a:lnTo>
                    <a:pt x="2275331" y="406780"/>
                  </a:lnTo>
                  <a:lnTo>
                    <a:pt x="2340102" y="406780"/>
                  </a:lnTo>
                  <a:lnTo>
                    <a:pt x="2340102" y="423799"/>
                  </a:lnTo>
                  <a:lnTo>
                    <a:pt x="2395601" y="423799"/>
                  </a:lnTo>
                  <a:lnTo>
                    <a:pt x="2395601" y="440689"/>
                  </a:lnTo>
                  <a:lnTo>
                    <a:pt x="2404744" y="440689"/>
                  </a:lnTo>
                  <a:lnTo>
                    <a:pt x="2404744" y="457580"/>
                  </a:lnTo>
                  <a:lnTo>
                    <a:pt x="2423286" y="457580"/>
                  </a:lnTo>
                  <a:lnTo>
                    <a:pt x="2423286" y="474599"/>
                  </a:lnTo>
                  <a:lnTo>
                    <a:pt x="2580512" y="474599"/>
                  </a:lnTo>
                  <a:lnTo>
                    <a:pt x="2580512" y="492632"/>
                  </a:lnTo>
                  <a:lnTo>
                    <a:pt x="2636011" y="492632"/>
                  </a:lnTo>
                  <a:lnTo>
                    <a:pt x="2636011" y="511175"/>
                  </a:lnTo>
                  <a:lnTo>
                    <a:pt x="2645282" y="511175"/>
                  </a:lnTo>
                  <a:lnTo>
                    <a:pt x="2645282" y="530478"/>
                  </a:lnTo>
                  <a:lnTo>
                    <a:pt x="2691510" y="530478"/>
                  </a:lnTo>
                  <a:lnTo>
                    <a:pt x="2691510" y="551561"/>
                  </a:lnTo>
                  <a:lnTo>
                    <a:pt x="2793237" y="551561"/>
                  </a:lnTo>
                  <a:lnTo>
                    <a:pt x="2793237" y="574547"/>
                  </a:lnTo>
                  <a:lnTo>
                    <a:pt x="2867279" y="574547"/>
                  </a:lnTo>
                  <a:lnTo>
                    <a:pt x="2867279" y="599186"/>
                  </a:lnTo>
                  <a:lnTo>
                    <a:pt x="3033776" y="599186"/>
                  </a:lnTo>
                  <a:lnTo>
                    <a:pt x="3033776" y="628141"/>
                  </a:lnTo>
                  <a:lnTo>
                    <a:pt x="3274186" y="628141"/>
                  </a:lnTo>
                  <a:lnTo>
                    <a:pt x="3274186" y="659764"/>
                  </a:lnTo>
                  <a:lnTo>
                    <a:pt x="3431412" y="659764"/>
                  </a:lnTo>
                  <a:lnTo>
                    <a:pt x="3431412" y="693674"/>
                  </a:lnTo>
                  <a:lnTo>
                    <a:pt x="3468497" y="693674"/>
                  </a:lnTo>
                  <a:lnTo>
                    <a:pt x="3468497" y="727582"/>
                  </a:lnTo>
                  <a:lnTo>
                    <a:pt x="3551681" y="727582"/>
                  </a:lnTo>
                  <a:lnTo>
                    <a:pt x="3551681" y="762888"/>
                  </a:lnTo>
                  <a:lnTo>
                    <a:pt x="3653408" y="762888"/>
                  </a:lnTo>
                  <a:lnTo>
                    <a:pt x="3653408" y="799591"/>
                  </a:lnTo>
                  <a:lnTo>
                    <a:pt x="3801490" y="799591"/>
                  </a:lnTo>
                  <a:lnTo>
                    <a:pt x="3801490" y="838199"/>
                  </a:lnTo>
                  <a:lnTo>
                    <a:pt x="3884676" y="838199"/>
                  </a:lnTo>
                </a:path>
              </a:pathLst>
            </a:custGeom>
            <a:ln w="38100">
              <a:solidFill>
                <a:srgbClr val="00AF50"/>
              </a:solidFill>
            </a:ln>
          </p:spPr>
          <p:txBody>
            <a:bodyPr wrap="square" lIns="0" tIns="0" rIns="0" bIns="0" rtlCol="0"/>
            <a:lstStyle/>
            <a:p>
              <a:endParaRPr>
                <a:solidFill>
                  <a:prstClr val="black"/>
                </a:solidFill>
              </a:endParaRPr>
            </a:p>
          </p:txBody>
        </p:sp>
        <p:sp>
          <p:nvSpPr>
            <p:cNvPr id="41" name="object 28">
              <a:extLst>
                <a:ext uri="{FF2B5EF4-FFF2-40B4-BE49-F238E27FC236}">
                  <a16:creationId xmlns:a16="http://schemas.microsoft.com/office/drawing/2014/main" id="{01F94398-6779-1C4B-8BC4-ED11518EFEE5}"/>
                </a:ext>
              </a:extLst>
            </p:cNvPr>
            <p:cNvSpPr/>
            <p:nvPr/>
          </p:nvSpPr>
          <p:spPr>
            <a:xfrm>
              <a:off x="6814566" y="2902457"/>
              <a:ext cx="3884929" cy="658495"/>
            </a:xfrm>
            <a:custGeom>
              <a:avLst/>
              <a:gdLst/>
              <a:ahLst/>
              <a:cxnLst/>
              <a:rect l="l" t="t" r="r" b="b"/>
              <a:pathLst>
                <a:path w="3884929" h="658495">
                  <a:moveTo>
                    <a:pt x="0" y="0"/>
                  </a:moveTo>
                  <a:lnTo>
                    <a:pt x="74040" y="0"/>
                  </a:lnTo>
                  <a:lnTo>
                    <a:pt x="74040" y="11429"/>
                  </a:lnTo>
                  <a:lnTo>
                    <a:pt x="92455" y="11429"/>
                  </a:lnTo>
                  <a:lnTo>
                    <a:pt x="92455" y="23113"/>
                  </a:lnTo>
                  <a:lnTo>
                    <a:pt x="351408" y="23113"/>
                  </a:lnTo>
                  <a:lnTo>
                    <a:pt x="351408" y="34670"/>
                  </a:lnTo>
                  <a:lnTo>
                    <a:pt x="508761" y="34670"/>
                  </a:lnTo>
                  <a:lnTo>
                    <a:pt x="508761" y="46481"/>
                  </a:lnTo>
                  <a:lnTo>
                    <a:pt x="527176" y="46481"/>
                  </a:lnTo>
                  <a:lnTo>
                    <a:pt x="527176" y="58165"/>
                  </a:lnTo>
                  <a:lnTo>
                    <a:pt x="554989" y="58165"/>
                  </a:lnTo>
                  <a:lnTo>
                    <a:pt x="554989" y="69976"/>
                  </a:lnTo>
                  <a:lnTo>
                    <a:pt x="638175" y="69976"/>
                  </a:lnTo>
                  <a:lnTo>
                    <a:pt x="638175" y="81661"/>
                  </a:lnTo>
                  <a:lnTo>
                    <a:pt x="712215" y="81661"/>
                  </a:lnTo>
                  <a:lnTo>
                    <a:pt x="712215" y="93471"/>
                  </a:lnTo>
                  <a:lnTo>
                    <a:pt x="804672" y="93471"/>
                  </a:lnTo>
                  <a:lnTo>
                    <a:pt x="804672" y="105155"/>
                  </a:lnTo>
                  <a:lnTo>
                    <a:pt x="1146936" y="105155"/>
                  </a:lnTo>
                  <a:lnTo>
                    <a:pt x="1146936" y="116966"/>
                  </a:lnTo>
                  <a:lnTo>
                    <a:pt x="1193164" y="116966"/>
                  </a:lnTo>
                  <a:lnTo>
                    <a:pt x="1193164" y="128777"/>
                  </a:lnTo>
                  <a:lnTo>
                    <a:pt x="1230122" y="128777"/>
                  </a:lnTo>
                  <a:lnTo>
                    <a:pt x="1230122" y="140588"/>
                  </a:lnTo>
                  <a:lnTo>
                    <a:pt x="1424431" y="140588"/>
                  </a:lnTo>
                  <a:lnTo>
                    <a:pt x="1424431" y="152526"/>
                  </a:lnTo>
                  <a:lnTo>
                    <a:pt x="1498345" y="152526"/>
                  </a:lnTo>
                  <a:lnTo>
                    <a:pt x="1498345" y="164337"/>
                  </a:lnTo>
                  <a:lnTo>
                    <a:pt x="1507616" y="164337"/>
                  </a:lnTo>
                  <a:lnTo>
                    <a:pt x="1507616" y="176149"/>
                  </a:lnTo>
                  <a:lnTo>
                    <a:pt x="1618614" y="176149"/>
                  </a:lnTo>
                  <a:lnTo>
                    <a:pt x="1618614" y="188213"/>
                  </a:lnTo>
                  <a:lnTo>
                    <a:pt x="1637156" y="188213"/>
                  </a:lnTo>
                  <a:lnTo>
                    <a:pt x="1637156" y="200278"/>
                  </a:lnTo>
                  <a:lnTo>
                    <a:pt x="1646301" y="200278"/>
                  </a:lnTo>
                  <a:lnTo>
                    <a:pt x="1646301" y="224281"/>
                  </a:lnTo>
                  <a:lnTo>
                    <a:pt x="1812798" y="224281"/>
                  </a:lnTo>
                  <a:lnTo>
                    <a:pt x="1812798" y="236981"/>
                  </a:lnTo>
                  <a:lnTo>
                    <a:pt x="1896109" y="236981"/>
                  </a:lnTo>
                  <a:lnTo>
                    <a:pt x="1896109" y="249936"/>
                  </a:lnTo>
                  <a:lnTo>
                    <a:pt x="1905380" y="249936"/>
                  </a:lnTo>
                  <a:lnTo>
                    <a:pt x="1905380" y="262889"/>
                  </a:lnTo>
                  <a:lnTo>
                    <a:pt x="2099563" y="262889"/>
                  </a:lnTo>
                  <a:lnTo>
                    <a:pt x="2099563" y="276605"/>
                  </a:lnTo>
                  <a:lnTo>
                    <a:pt x="2182876" y="276605"/>
                  </a:lnTo>
                  <a:lnTo>
                    <a:pt x="2182876" y="290829"/>
                  </a:lnTo>
                  <a:lnTo>
                    <a:pt x="2682239" y="290829"/>
                  </a:lnTo>
                  <a:lnTo>
                    <a:pt x="2682239" y="310133"/>
                  </a:lnTo>
                  <a:lnTo>
                    <a:pt x="2719324" y="310133"/>
                  </a:lnTo>
                  <a:lnTo>
                    <a:pt x="2719324" y="330200"/>
                  </a:lnTo>
                  <a:lnTo>
                    <a:pt x="2756280" y="330200"/>
                  </a:lnTo>
                  <a:lnTo>
                    <a:pt x="2756280" y="350138"/>
                  </a:lnTo>
                  <a:lnTo>
                    <a:pt x="2894964" y="350138"/>
                  </a:lnTo>
                  <a:lnTo>
                    <a:pt x="2894964" y="372999"/>
                  </a:lnTo>
                  <a:lnTo>
                    <a:pt x="2932049" y="372999"/>
                  </a:lnTo>
                  <a:lnTo>
                    <a:pt x="2932049" y="396747"/>
                  </a:lnTo>
                  <a:lnTo>
                    <a:pt x="3052190" y="396747"/>
                  </a:lnTo>
                  <a:lnTo>
                    <a:pt x="3052190" y="424306"/>
                  </a:lnTo>
                  <a:lnTo>
                    <a:pt x="3200273" y="424306"/>
                  </a:lnTo>
                  <a:lnTo>
                    <a:pt x="3200273" y="491997"/>
                  </a:lnTo>
                  <a:lnTo>
                    <a:pt x="3218687" y="491997"/>
                  </a:lnTo>
                  <a:lnTo>
                    <a:pt x="3218687" y="525906"/>
                  </a:lnTo>
                  <a:lnTo>
                    <a:pt x="3357499" y="525906"/>
                  </a:lnTo>
                  <a:lnTo>
                    <a:pt x="3357499" y="561975"/>
                  </a:lnTo>
                  <a:lnTo>
                    <a:pt x="3560953" y="561975"/>
                  </a:lnTo>
                  <a:lnTo>
                    <a:pt x="3560953" y="605536"/>
                  </a:lnTo>
                  <a:lnTo>
                    <a:pt x="3884676" y="605536"/>
                  </a:lnTo>
                  <a:lnTo>
                    <a:pt x="3884676" y="658367"/>
                  </a:lnTo>
                </a:path>
              </a:pathLst>
            </a:custGeom>
            <a:ln w="38100">
              <a:solidFill>
                <a:srgbClr val="C00000"/>
              </a:solidFill>
            </a:ln>
          </p:spPr>
          <p:txBody>
            <a:bodyPr wrap="square" lIns="0" tIns="0" rIns="0" bIns="0" rtlCol="0"/>
            <a:lstStyle/>
            <a:p>
              <a:endParaRPr>
                <a:solidFill>
                  <a:prstClr val="black"/>
                </a:solidFill>
              </a:endParaRPr>
            </a:p>
          </p:txBody>
        </p:sp>
      </p:grpSp>
      <p:sp>
        <p:nvSpPr>
          <p:cNvPr id="43" name="object 11">
            <a:extLst>
              <a:ext uri="{FF2B5EF4-FFF2-40B4-BE49-F238E27FC236}">
                <a16:creationId xmlns:a16="http://schemas.microsoft.com/office/drawing/2014/main" id="{B606CF9D-FC04-7C4A-A49D-6EB63F9D17CB}"/>
              </a:ext>
            </a:extLst>
          </p:cNvPr>
          <p:cNvSpPr txBox="1"/>
          <p:nvPr/>
        </p:nvSpPr>
        <p:spPr>
          <a:xfrm>
            <a:off x="1143349" y="4422078"/>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45" name="object 11">
            <a:extLst>
              <a:ext uri="{FF2B5EF4-FFF2-40B4-BE49-F238E27FC236}">
                <a16:creationId xmlns:a16="http://schemas.microsoft.com/office/drawing/2014/main" id="{DDF13DC4-16B1-2443-AF37-A9A00F673728}"/>
              </a:ext>
            </a:extLst>
          </p:cNvPr>
          <p:cNvSpPr txBox="1"/>
          <p:nvPr/>
        </p:nvSpPr>
        <p:spPr>
          <a:xfrm>
            <a:off x="5272700" y="4417011"/>
            <a:ext cx="1618373" cy="135293"/>
          </a:xfrm>
          <a:prstGeom prst="rect">
            <a:avLst/>
          </a:prstGeom>
        </p:spPr>
        <p:txBody>
          <a:bodyPr vert="horz" wrap="square" lIns="0" tIns="12065" rIns="0" bIns="0" rtlCol="0">
            <a:spAutoFit/>
          </a:bodyPr>
          <a:lstStyle/>
          <a:p>
            <a:pPr marL="12700" algn="ctr">
              <a:spcBef>
                <a:spcPts val="95"/>
              </a:spcBef>
            </a:pPr>
            <a:r>
              <a:rPr lang="fr-FR" sz="800" dirty="0">
                <a:solidFill>
                  <a:prstClr val="black">
                    <a:lumMod val="65000"/>
                    <a:lumOff val="35000"/>
                  </a:prstClr>
                </a:solidFill>
                <a:latin typeface="Arial" panose="020B0604020202020204" pitchFamily="34" charset="0"/>
                <a:cs typeface="Arial" panose="020B0604020202020204" pitchFamily="34" charset="0"/>
              </a:rPr>
              <a:t>Temps (mois)</a:t>
            </a:r>
            <a:endParaRPr sz="800" dirty="0">
              <a:solidFill>
                <a:prstClr val="black">
                  <a:lumMod val="65000"/>
                  <a:lumOff val="3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754139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5A61F6F-33D7-E540-B064-9995BD11FD54}"/>
              </a:ext>
            </a:extLst>
          </p:cNvPr>
          <p:cNvSpPr>
            <a:spLocks noGrp="1"/>
          </p:cNvSpPr>
          <p:nvPr>
            <p:ph type="title"/>
          </p:nvPr>
        </p:nvSpPr>
        <p:spPr/>
        <p:txBody>
          <a:bodyPr/>
          <a:lstStyle/>
          <a:p>
            <a:r>
              <a:rPr lang="fr-FR"/>
              <a:t>Conclusion</a:t>
            </a:r>
          </a:p>
        </p:txBody>
      </p:sp>
      <p:sp>
        <p:nvSpPr>
          <p:cNvPr id="3" name="Espace réservé du numéro de diapositive 2">
            <a:extLst>
              <a:ext uri="{FF2B5EF4-FFF2-40B4-BE49-F238E27FC236}">
                <a16:creationId xmlns:a16="http://schemas.microsoft.com/office/drawing/2014/main" id="{236EC3E8-6ABF-E149-BD5B-A5549694FC38}"/>
              </a:ext>
            </a:extLst>
          </p:cNvPr>
          <p:cNvSpPr>
            <a:spLocks noGrp="1"/>
          </p:cNvSpPr>
          <p:nvPr>
            <p:ph type="sldNum" sz="quarter" idx="10"/>
          </p:nvPr>
        </p:nvSpPr>
        <p:spPr/>
        <p:txBody>
          <a:bodyPr/>
          <a:lstStyle/>
          <a:p>
            <a:fld id="{76861F4E-8E8E-E94F-821D-72AEE8E804B0}" type="slidenum">
              <a:rPr lang="fr-FR" smtClean="0"/>
              <a:pPr/>
              <a:t>57</a:t>
            </a:fld>
            <a:endParaRPr lang="fr-FR"/>
          </a:p>
        </p:txBody>
      </p:sp>
      <p:sp>
        <p:nvSpPr>
          <p:cNvPr id="4" name="Espace réservé du contenu 3">
            <a:extLst>
              <a:ext uri="{FF2B5EF4-FFF2-40B4-BE49-F238E27FC236}">
                <a16:creationId xmlns:a16="http://schemas.microsoft.com/office/drawing/2014/main" id="{B3964D01-CEE1-6947-9E54-E450F060417B}"/>
              </a:ext>
            </a:extLst>
          </p:cNvPr>
          <p:cNvSpPr>
            <a:spLocks noGrp="1"/>
          </p:cNvSpPr>
          <p:nvPr>
            <p:ph sz="quarter" idx="11"/>
          </p:nvPr>
        </p:nvSpPr>
        <p:spPr/>
        <p:txBody>
          <a:bodyPr>
            <a:normAutofit lnSpcReduction="10000"/>
          </a:bodyPr>
          <a:lstStyle/>
          <a:p>
            <a:r>
              <a:rPr lang="fr-FR"/>
              <a:t>Les CTC ont un intérêt clinique pour </a:t>
            </a:r>
            <a:r>
              <a:rPr lang="fr-FR" err="1"/>
              <a:t>optimliser</a:t>
            </a:r>
            <a:r>
              <a:rPr lang="fr-FR"/>
              <a:t> le choix du traitement</a:t>
            </a:r>
          </a:p>
          <a:p>
            <a:r>
              <a:rPr lang="fr-FR"/>
              <a:t>CT/TE</a:t>
            </a:r>
          </a:p>
          <a:p>
            <a:endParaRPr lang="fr-FR"/>
          </a:p>
          <a:p>
            <a:r>
              <a:rPr lang="fr-FR"/>
              <a:t>La première implication est qu’il faudra peut-être intégrer cette donnée dans les futurs essais comme critères de stratification et/ou sélection</a:t>
            </a:r>
          </a:p>
          <a:p>
            <a:endParaRPr lang="fr-FR"/>
          </a:p>
          <a:p>
            <a:r>
              <a:rPr lang="fr-FR"/>
              <a:t>La seconde implication est qu’il faudra définir la population à testé</a:t>
            </a:r>
          </a:p>
          <a:p>
            <a:r>
              <a:rPr lang="fr-FR"/>
              <a:t>ECOG</a:t>
            </a:r>
          </a:p>
          <a:p>
            <a:r>
              <a:rPr lang="fr-FR"/>
              <a:t>LDH</a:t>
            </a:r>
          </a:p>
          <a:p>
            <a:r>
              <a:rPr lang="fr-FR"/>
              <a:t>…</a:t>
            </a:r>
          </a:p>
        </p:txBody>
      </p:sp>
      <p:sp>
        <p:nvSpPr>
          <p:cNvPr id="5" name="Text Box 4">
            <a:extLst>
              <a:ext uri="{FF2B5EF4-FFF2-40B4-BE49-F238E27FC236}">
                <a16:creationId xmlns:a16="http://schemas.microsoft.com/office/drawing/2014/main" id="{E05C7993-E9E8-134F-81CF-BEF45D235EE2}"/>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Bidard</a:t>
            </a:r>
            <a:r>
              <a:rPr lang="en-US" sz="800" i="1">
                <a:solidFill>
                  <a:prstClr val="black">
                    <a:lumMod val="65000"/>
                    <a:lumOff val="35000"/>
                  </a:prstClr>
                </a:solidFill>
                <a:latin typeface="Arial"/>
                <a:cs typeface="Arial"/>
              </a:rPr>
              <a:t> FC. et al., SABCS 2018, GS3-07</a:t>
            </a:r>
          </a:p>
        </p:txBody>
      </p:sp>
    </p:spTree>
    <p:extLst>
      <p:ext uri="{BB962C8B-B14F-4D97-AF65-F5344CB8AC3E}">
        <p14:creationId xmlns:p14="http://schemas.microsoft.com/office/powerpoint/2010/main" val="142314268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a:solidFill>
                  <a:srgbClr val="DE3411"/>
                </a:solidFill>
                <a:latin typeface="Arial" charset="0"/>
              </a:rPr>
              <a:t>TRAITEMENTS ANTI-HORMONAUX</a:t>
            </a: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a:solidFill>
                  <a:prstClr val="white">
                    <a:lumMod val="50000"/>
                  </a:prstClr>
                </a:solidFill>
                <a:latin typeface="Arial" charset="0"/>
              </a:rPr>
              <a:t>Thierry </a:t>
            </a:r>
            <a:r>
              <a:rPr lang="es-ES_tradnl" sz="1600" b="1" i="1" err="1">
                <a:solidFill>
                  <a:prstClr val="white">
                    <a:lumMod val="50000"/>
                  </a:prstClr>
                </a:solidFill>
                <a:latin typeface="Arial" charset="0"/>
              </a:rPr>
              <a:t>Petit</a:t>
            </a:r>
            <a:endParaRPr lang="es-ES_tradnl" sz="1600" b="1" i="1">
              <a:solidFill>
                <a:prstClr val="white">
                  <a:lumMod val="50000"/>
                </a:prstClr>
              </a:solidFill>
              <a:latin typeface="Arial" charset="0"/>
            </a:endParaRPr>
          </a:p>
          <a:p>
            <a:r>
              <a:rPr lang="en-US" sz="1600" i="1">
                <a:solidFill>
                  <a:prstClr val="white">
                    <a:lumMod val="50000"/>
                  </a:prstClr>
                </a:solidFill>
                <a:latin typeface="Arial" charset="0"/>
                <a:cs typeface="Arial" charset="0"/>
              </a:rPr>
              <a:t>Strasbourg</a:t>
            </a:r>
          </a:p>
        </p:txBody>
      </p:sp>
      <p:cxnSp>
        <p:nvCxnSpPr>
          <p:cNvPr id="4" name="Conector recto 8"/>
          <p:cNvCxnSpPr/>
          <p:nvPr/>
        </p:nvCxnSpPr>
        <p:spPr>
          <a:xfrm flipH="1">
            <a:off x="795382" y="2911925"/>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0134771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319596" y="1742375"/>
            <a:ext cx="8482613" cy="246221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dirty="0">
                <a:solidFill>
                  <a:srgbClr val="DE3411"/>
                </a:solidFill>
                <a:latin typeface="Arial" charset="0"/>
              </a:rPr>
              <a:t>GS3-01</a:t>
            </a:r>
          </a:p>
          <a:p>
            <a:pPr>
              <a:spcBef>
                <a:spcPts val="1200"/>
              </a:spcBef>
            </a:pPr>
            <a:r>
              <a:rPr lang="fr-FR" b="1" dirty="0">
                <a:solidFill>
                  <a:srgbClr val="DE3411"/>
                </a:solidFill>
                <a:latin typeface="Arial" charset="0"/>
              </a:rPr>
              <a:t>Essai de phase III randomisé portant sur l'administration de faibles doses de tamoxifène vs placebo pour la prévention des récidives chez les femmes atteintes d'un carcinome canalaire ou lobulaire in situ mammaire RH+ opérés</a:t>
            </a:r>
            <a:endParaRPr lang="en-US"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390067" y="4509409"/>
            <a:ext cx="4565572"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i-FI" sz="1600" i="1" dirty="0">
                <a:solidFill>
                  <a:prstClr val="white">
                    <a:lumMod val="50000"/>
                  </a:prstClr>
                </a:solidFill>
                <a:latin typeface="Arial" charset="0"/>
                <a:cs typeface="Arial" charset="0"/>
              </a:rPr>
              <a:t>DeCensi A et al., SABCS 2018</a:t>
            </a:r>
          </a:p>
        </p:txBody>
      </p:sp>
    </p:spTree>
    <p:extLst>
      <p:ext uri="{BB962C8B-B14F-4D97-AF65-F5344CB8AC3E}">
        <p14:creationId xmlns:p14="http://schemas.microsoft.com/office/powerpoint/2010/main" val="8335745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a:xfrm>
            <a:off x="168064" y="700559"/>
            <a:ext cx="8975936" cy="371885"/>
          </a:xfrm>
        </p:spPr>
        <p:txBody>
          <a:bodyPr/>
          <a:lstStyle/>
          <a:p>
            <a:pPr>
              <a:lnSpc>
                <a:spcPts val="2600"/>
              </a:lnSpc>
            </a:pPr>
            <a:r>
              <a:rPr lang="fr-FR"/>
              <a:t>27895 patientes dans 52 études</a:t>
            </a:r>
            <a:endParaRPr lang="fr-FR" sz="1800" b="1">
              <a:solidFill>
                <a:schemeClr val="tx2"/>
              </a:solidFill>
            </a:endParaRPr>
          </a:p>
        </p:txBody>
      </p:sp>
      <p:graphicFrame>
        <p:nvGraphicFramePr>
          <p:cNvPr id="7" name="Graphique 6"/>
          <p:cNvGraphicFramePr/>
          <p:nvPr>
            <p:extLst/>
          </p:nvPr>
        </p:nvGraphicFramePr>
        <p:xfrm>
          <a:off x="748532" y="1345955"/>
          <a:ext cx="3489586" cy="295171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Box 79"/>
          <p:cNvSpPr txBox="1">
            <a:spLocks noChangeArrowheads="1"/>
          </p:cNvSpPr>
          <p:nvPr/>
        </p:nvSpPr>
        <p:spPr bwMode="gray">
          <a:xfrm rot="16200000">
            <a:off x="-328346" y="2571349"/>
            <a:ext cx="2272874"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Event free survival</a:t>
            </a:r>
          </a:p>
        </p:txBody>
      </p:sp>
      <p:sp>
        <p:nvSpPr>
          <p:cNvPr id="9" name="Text Box 79"/>
          <p:cNvSpPr txBox="1">
            <a:spLocks noChangeArrowheads="1"/>
          </p:cNvSpPr>
          <p:nvPr/>
        </p:nvSpPr>
        <p:spPr bwMode="gray">
          <a:xfrm>
            <a:off x="2014021" y="4174562"/>
            <a:ext cx="1175156" cy="25391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Years</a:t>
            </a:r>
          </a:p>
        </p:txBody>
      </p:sp>
      <p:sp>
        <p:nvSpPr>
          <p:cNvPr id="15" name="Titre 4"/>
          <p:cNvSpPr txBox="1">
            <a:spLocks/>
          </p:cNvSpPr>
          <p:nvPr/>
        </p:nvSpPr>
        <p:spPr>
          <a:xfrm>
            <a:off x="1535190" y="3278845"/>
            <a:ext cx="2486145" cy="502836"/>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400" b="1">
                <a:solidFill>
                  <a:prstClr val="black"/>
                </a:solidFill>
              </a:rPr>
              <a:t>SSE à 5 ans</a:t>
            </a:r>
          </a:p>
          <a:p>
            <a:pPr>
              <a:lnSpc>
                <a:spcPts val="1800"/>
              </a:lnSpc>
            </a:pPr>
            <a:r>
              <a:rPr lang="fr-FR" sz="1400" b="1">
                <a:solidFill>
                  <a:prstClr val="black"/>
                </a:solidFill>
              </a:rPr>
              <a:t>pCR vs RD: 87% vs 67%</a:t>
            </a:r>
          </a:p>
        </p:txBody>
      </p:sp>
      <p:sp>
        <p:nvSpPr>
          <p:cNvPr id="1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srgbClr val="595959"/>
                </a:solidFill>
                <a:latin typeface="Arial"/>
                <a:ea typeface="+mn-ea"/>
                <a:cs typeface="Arial"/>
              </a:rPr>
              <a:t>Spring LM.. et al., SABCS 2018, GS2-03</a:t>
            </a:r>
          </a:p>
        </p:txBody>
      </p:sp>
      <p:sp>
        <p:nvSpPr>
          <p:cNvPr id="18" name="Forme libre 17"/>
          <p:cNvSpPr/>
          <p:nvPr/>
        </p:nvSpPr>
        <p:spPr>
          <a:xfrm>
            <a:off x="1352949" y="1488494"/>
            <a:ext cx="2668386" cy="573578"/>
          </a:xfrm>
          <a:custGeom>
            <a:avLst/>
            <a:gdLst>
              <a:gd name="connsiteX0" fmla="*/ 0 w 2668386"/>
              <a:gd name="connsiteY0" fmla="*/ 0 h 573578"/>
              <a:gd name="connsiteX1" fmla="*/ 191193 w 2668386"/>
              <a:gd name="connsiteY1" fmla="*/ 24938 h 573578"/>
              <a:gd name="connsiteX2" fmla="*/ 482139 w 2668386"/>
              <a:gd name="connsiteY2" fmla="*/ 87284 h 573578"/>
              <a:gd name="connsiteX3" fmla="*/ 856211 w 2668386"/>
              <a:gd name="connsiteY3" fmla="*/ 145473 h 573578"/>
              <a:gd name="connsiteX4" fmla="*/ 1384069 w 2668386"/>
              <a:gd name="connsiteY4" fmla="*/ 228600 h 573578"/>
              <a:gd name="connsiteX5" fmla="*/ 1957648 w 2668386"/>
              <a:gd name="connsiteY5" fmla="*/ 303415 h 573578"/>
              <a:gd name="connsiteX6" fmla="*/ 2668386 w 2668386"/>
              <a:gd name="connsiteY6" fmla="*/ 365760 h 573578"/>
              <a:gd name="connsiteX7" fmla="*/ 2668386 w 2668386"/>
              <a:gd name="connsiteY7" fmla="*/ 573578 h 573578"/>
              <a:gd name="connsiteX8" fmla="*/ 2510444 w 2668386"/>
              <a:gd name="connsiteY8" fmla="*/ 561109 h 573578"/>
              <a:gd name="connsiteX9" fmla="*/ 2165466 w 2668386"/>
              <a:gd name="connsiteY9" fmla="*/ 502920 h 573578"/>
              <a:gd name="connsiteX10" fmla="*/ 1612669 w 2668386"/>
              <a:gd name="connsiteY10" fmla="*/ 423949 h 573578"/>
              <a:gd name="connsiteX11" fmla="*/ 1059873 w 2668386"/>
              <a:gd name="connsiteY11" fmla="*/ 295102 h 573578"/>
              <a:gd name="connsiteX12" fmla="*/ 494608 w 2668386"/>
              <a:gd name="connsiteY12" fmla="*/ 137160 h 573578"/>
              <a:gd name="connsiteX13" fmla="*/ 207819 w 2668386"/>
              <a:gd name="connsiteY13" fmla="*/ 37408 h 573578"/>
              <a:gd name="connsiteX14" fmla="*/ 0 w 2668386"/>
              <a:gd name="connsiteY14" fmla="*/ 0 h 57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8386" h="573578">
                <a:moveTo>
                  <a:pt x="0" y="0"/>
                </a:moveTo>
                <a:lnTo>
                  <a:pt x="191193" y="24938"/>
                </a:lnTo>
                <a:lnTo>
                  <a:pt x="482139" y="87284"/>
                </a:lnTo>
                <a:lnTo>
                  <a:pt x="856211" y="145473"/>
                </a:lnTo>
                <a:lnTo>
                  <a:pt x="1384069" y="228600"/>
                </a:lnTo>
                <a:lnTo>
                  <a:pt x="1957648" y="303415"/>
                </a:lnTo>
                <a:lnTo>
                  <a:pt x="2668386" y="365760"/>
                </a:lnTo>
                <a:lnTo>
                  <a:pt x="2668386" y="573578"/>
                </a:lnTo>
                <a:lnTo>
                  <a:pt x="2510444" y="561109"/>
                </a:lnTo>
                <a:lnTo>
                  <a:pt x="2165466" y="502920"/>
                </a:lnTo>
                <a:lnTo>
                  <a:pt x="1612669" y="423949"/>
                </a:lnTo>
                <a:lnTo>
                  <a:pt x="1059873" y="295102"/>
                </a:lnTo>
                <a:lnTo>
                  <a:pt x="494608" y="137160"/>
                </a:lnTo>
                <a:lnTo>
                  <a:pt x="207819" y="37408"/>
                </a:lnTo>
                <a:lnTo>
                  <a:pt x="0" y="0"/>
                </a:lnTo>
                <a:close/>
              </a:path>
            </a:pathLst>
          </a:custGeom>
          <a:solidFill>
            <a:srgbClr val="A2D4E2">
              <a:alpha val="56078"/>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0" name="Forme libre 19"/>
          <p:cNvSpPr/>
          <p:nvPr/>
        </p:nvSpPr>
        <p:spPr>
          <a:xfrm>
            <a:off x="1315542" y="1492651"/>
            <a:ext cx="2714106" cy="469669"/>
          </a:xfrm>
          <a:custGeom>
            <a:avLst/>
            <a:gdLst>
              <a:gd name="connsiteX0" fmla="*/ 0 w 2714106"/>
              <a:gd name="connsiteY0" fmla="*/ 0 h 469669"/>
              <a:gd name="connsiteX1" fmla="*/ 241069 w 2714106"/>
              <a:gd name="connsiteY1" fmla="*/ 29094 h 469669"/>
              <a:gd name="connsiteX2" fmla="*/ 498764 w 2714106"/>
              <a:gd name="connsiteY2" fmla="*/ 95596 h 469669"/>
              <a:gd name="connsiteX3" fmla="*/ 864524 w 2714106"/>
              <a:gd name="connsiteY3" fmla="*/ 178723 h 469669"/>
              <a:gd name="connsiteX4" fmla="*/ 1292629 w 2714106"/>
              <a:gd name="connsiteY4" fmla="*/ 270163 h 469669"/>
              <a:gd name="connsiteX5" fmla="*/ 1330036 w 2714106"/>
              <a:gd name="connsiteY5" fmla="*/ 274320 h 469669"/>
              <a:gd name="connsiteX6" fmla="*/ 1824644 w 2714106"/>
              <a:gd name="connsiteY6" fmla="*/ 344978 h 469669"/>
              <a:gd name="connsiteX7" fmla="*/ 2714106 w 2714106"/>
              <a:gd name="connsiteY7" fmla="*/ 469669 h 46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4106" h="469669">
                <a:moveTo>
                  <a:pt x="0" y="0"/>
                </a:moveTo>
                <a:lnTo>
                  <a:pt x="241069" y="29094"/>
                </a:lnTo>
                <a:lnTo>
                  <a:pt x="498764" y="95596"/>
                </a:lnTo>
                <a:lnTo>
                  <a:pt x="864524" y="178723"/>
                </a:lnTo>
                <a:lnTo>
                  <a:pt x="1292629" y="270163"/>
                </a:lnTo>
                <a:lnTo>
                  <a:pt x="1330036" y="274320"/>
                </a:lnTo>
                <a:lnTo>
                  <a:pt x="1824644" y="344978"/>
                </a:lnTo>
                <a:lnTo>
                  <a:pt x="2714106" y="469669"/>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1" name="Forme libre 20"/>
          <p:cNvSpPr/>
          <p:nvPr/>
        </p:nvSpPr>
        <p:spPr>
          <a:xfrm>
            <a:off x="1332168" y="1496807"/>
            <a:ext cx="2689167" cy="1342505"/>
          </a:xfrm>
          <a:custGeom>
            <a:avLst/>
            <a:gdLst>
              <a:gd name="connsiteX0" fmla="*/ 0 w 2689167"/>
              <a:gd name="connsiteY0" fmla="*/ 0 h 1342505"/>
              <a:gd name="connsiteX1" fmla="*/ 216130 w 2689167"/>
              <a:gd name="connsiteY1" fmla="*/ 58189 h 1342505"/>
              <a:gd name="connsiteX2" fmla="*/ 382385 w 2689167"/>
              <a:gd name="connsiteY2" fmla="*/ 182880 h 1342505"/>
              <a:gd name="connsiteX3" fmla="*/ 631767 w 2689167"/>
              <a:gd name="connsiteY3" fmla="*/ 353291 h 1342505"/>
              <a:gd name="connsiteX4" fmla="*/ 1043247 w 2689167"/>
              <a:gd name="connsiteY4" fmla="*/ 548640 h 1342505"/>
              <a:gd name="connsiteX5" fmla="*/ 1396538 w 2689167"/>
              <a:gd name="connsiteY5" fmla="*/ 702425 h 1342505"/>
              <a:gd name="connsiteX6" fmla="*/ 1450570 w 2689167"/>
              <a:gd name="connsiteY6" fmla="*/ 727364 h 1342505"/>
              <a:gd name="connsiteX7" fmla="*/ 1467196 w 2689167"/>
              <a:gd name="connsiteY7" fmla="*/ 731520 h 1342505"/>
              <a:gd name="connsiteX8" fmla="*/ 1816330 w 2689167"/>
              <a:gd name="connsiteY8" fmla="*/ 847898 h 1342505"/>
              <a:gd name="connsiteX9" fmla="*/ 1862050 w 2689167"/>
              <a:gd name="connsiteY9" fmla="*/ 868680 h 1342505"/>
              <a:gd name="connsiteX10" fmla="*/ 1882832 w 2689167"/>
              <a:gd name="connsiteY10" fmla="*/ 872836 h 1342505"/>
              <a:gd name="connsiteX11" fmla="*/ 1886989 w 2689167"/>
              <a:gd name="connsiteY11" fmla="*/ 881149 h 1342505"/>
              <a:gd name="connsiteX12" fmla="*/ 2689167 w 2689167"/>
              <a:gd name="connsiteY12" fmla="*/ 1080655 h 1342505"/>
              <a:gd name="connsiteX13" fmla="*/ 2689167 w 2689167"/>
              <a:gd name="connsiteY13" fmla="*/ 1342505 h 1342505"/>
              <a:gd name="connsiteX14" fmla="*/ 2356658 w 2689167"/>
              <a:gd name="connsiteY14" fmla="*/ 1255222 h 1342505"/>
              <a:gd name="connsiteX15" fmla="*/ 1724890 w 2689167"/>
              <a:gd name="connsiteY15" fmla="*/ 1039091 h 1342505"/>
              <a:gd name="connsiteX16" fmla="*/ 1251065 w 2689167"/>
              <a:gd name="connsiteY16" fmla="*/ 814647 h 1342505"/>
              <a:gd name="connsiteX17" fmla="*/ 852054 w 2689167"/>
              <a:gd name="connsiteY17" fmla="*/ 623455 h 1342505"/>
              <a:gd name="connsiteX18" fmla="*/ 619298 w 2689167"/>
              <a:gd name="connsiteY18" fmla="*/ 457200 h 1342505"/>
              <a:gd name="connsiteX19" fmla="*/ 378229 w 2689167"/>
              <a:gd name="connsiteY19" fmla="*/ 220287 h 1342505"/>
              <a:gd name="connsiteX20" fmla="*/ 62345 w 2689167"/>
              <a:gd name="connsiteY20" fmla="*/ 4156 h 134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9167" h="1342505">
                <a:moveTo>
                  <a:pt x="0" y="0"/>
                </a:moveTo>
                <a:lnTo>
                  <a:pt x="216130" y="58189"/>
                </a:lnTo>
                <a:lnTo>
                  <a:pt x="382385" y="182880"/>
                </a:lnTo>
                <a:lnTo>
                  <a:pt x="631767" y="353291"/>
                </a:lnTo>
                <a:lnTo>
                  <a:pt x="1043247" y="548640"/>
                </a:lnTo>
                <a:lnTo>
                  <a:pt x="1396538" y="702425"/>
                </a:lnTo>
                <a:cubicBezTo>
                  <a:pt x="1448995" y="731568"/>
                  <a:pt x="1416080" y="717509"/>
                  <a:pt x="1450570" y="727364"/>
                </a:cubicBezTo>
                <a:cubicBezTo>
                  <a:pt x="1466649" y="731958"/>
                  <a:pt x="1457933" y="731520"/>
                  <a:pt x="1467196" y="731520"/>
                </a:cubicBezTo>
                <a:lnTo>
                  <a:pt x="1816330" y="847898"/>
                </a:lnTo>
                <a:cubicBezTo>
                  <a:pt x="1830664" y="855065"/>
                  <a:pt x="1845898" y="864642"/>
                  <a:pt x="1862050" y="868680"/>
                </a:cubicBezTo>
                <a:cubicBezTo>
                  <a:pt x="1868904" y="870393"/>
                  <a:pt x="1876513" y="869677"/>
                  <a:pt x="1882832" y="872836"/>
                </a:cubicBezTo>
                <a:cubicBezTo>
                  <a:pt x="1885603" y="874221"/>
                  <a:pt x="1885603" y="878378"/>
                  <a:pt x="1886989" y="881149"/>
                </a:cubicBezTo>
                <a:lnTo>
                  <a:pt x="2689167" y="1080655"/>
                </a:lnTo>
                <a:lnTo>
                  <a:pt x="2689167" y="1342505"/>
                </a:lnTo>
                <a:lnTo>
                  <a:pt x="2356658" y="1255222"/>
                </a:lnTo>
                <a:lnTo>
                  <a:pt x="1724890" y="1039091"/>
                </a:lnTo>
                <a:lnTo>
                  <a:pt x="1251065" y="814647"/>
                </a:lnTo>
                <a:lnTo>
                  <a:pt x="852054" y="623455"/>
                </a:lnTo>
                <a:lnTo>
                  <a:pt x="619298" y="457200"/>
                </a:lnTo>
                <a:lnTo>
                  <a:pt x="378229" y="220287"/>
                </a:lnTo>
                <a:lnTo>
                  <a:pt x="62345" y="4156"/>
                </a:lnTo>
              </a:path>
            </a:pathLst>
          </a:custGeom>
          <a:solidFill>
            <a:schemeClr val="accent3">
              <a:lumMod val="60000"/>
              <a:lumOff val="40000"/>
              <a:alpha val="56078"/>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2" name="Forme libre 21"/>
          <p:cNvSpPr/>
          <p:nvPr/>
        </p:nvSpPr>
        <p:spPr>
          <a:xfrm>
            <a:off x="1336324" y="1505120"/>
            <a:ext cx="2685011" cy="1197032"/>
          </a:xfrm>
          <a:custGeom>
            <a:avLst/>
            <a:gdLst>
              <a:gd name="connsiteX0" fmla="*/ 2685011 w 2685011"/>
              <a:gd name="connsiteY0" fmla="*/ 1197032 h 1197032"/>
              <a:gd name="connsiteX1" fmla="*/ 2236124 w 2685011"/>
              <a:gd name="connsiteY1" fmla="*/ 1076498 h 1197032"/>
              <a:gd name="connsiteX2" fmla="*/ 1837113 w 2685011"/>
              <a:gd name="connsiteY2" fmla="*/ 955963 h 1197032"/>
              <a:gd name="connsiteX3" fmla="*/ 1471353 w 2685011"/>
              <a:gd name="connsiteY3" fmla="*/ 818803 h 1197032"/>
              <a:gd name="connsiteX4" fmla="*/ 1126374 w 2685011"/>
              <a:gd name="connsiteY4" fmla="*/ 669174 h 1197032"/>
              <a:gd name="connsiteX5" fmla="*/ 860367 w 2685011"/>
              <a:gd name="connsiteY5" fmla="*/ 523702 h 1197032"/>
              <a:gd name="connsiteX6" fmla="*/ 652549 w 2685011"/>
              <a:gd name="connsiteY6" fmla="*/ 419792 h 1197032"/>
              <a:gd name="connsiteX7" fmla="*/ 453044 w 2685011"/>
              <a:gd name="connsiteY7" fmla="*/ 261851 h 1197032"/>
              <a:gd name="connsiteX8" fmla="*/ 166254 w 2685011"/>
              <a:gd name="connsiteY8" fmla="*/ 37407 h 1197032"/>
              <a:gd name="connsiteX9" fmla="*/ 0 w 2685011"/>
              <a:gd name="connsiteY9" fmla="*/ 0 h 119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5011" h="1197032">
                <a:moveTo>
                  <a:pt x="2685011" y="1197032"/>
                </a:moveTo>
                <a:lnTo>
                  <a:pt x="2236124" y="1076498"/>
                </a:lnTo>
                <a:lnTo>
                  <a:pt x="1837113" y="955963"/>
                </a:lnTo>
                <a:lnTo>
                  <a:pt x="1471353" y="818803"/>
                </a:lnTo>
                <a:lnTo>
                  <a:pt x="1126374" y="669174"/>
                </a:lnTo>
                <a:lnTo>
                  <a:pt x="860367" y="523702"/>
                </a:lnTo>
                <a:lnTo>
                  <a:pt x="652549" y="419792"/>
                </a:lnTo>
                <a:lnTo>
                  <a:pt x="453044" y="261851"/>
                </a:lnTo>
                <a:lnTo>
                  <a:pt x="166254" y="37407"/>
                </a:lnTo>
                <a:lnTo>
                  <a:pt x="0" y="0"/>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23" name="Graphique 22"/>
          <p:cNvGraphicFramePr/>
          <p:nvPr>
            <p:extLst/>
          </p:nvPr>
        </p:nvGraphicFramePr>
        <p:xfrm>
          <a:off x="4961942" y="1345955"/>
          <a:ext cx="3489586" cy="2951718"/>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 Box 79"/>
          <p:cNvSpPr txBox="1">
            <a:spLocks noChangeArrowheads="1"/>
          </p:cNvSpPr>
          <p:nvPr/>
        </p:nvSpPr>
        <p:spPr bwMode="gray">
          <a:xfrm rot="16200000">
            <a:off x="3825506" y="2571348"/>
            <a:ext cx="2272874"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Overall survival</a:t>
            </a:r>
          </a:p>
        </p:txBody>
      </p:sp>
      <p:sp>
        <p:nvSpPr>
          <p:cNvPr id="25" name="Text Box 79"/>
          <p:cNvSpPr txBox="1">
            <a:spLocks noChangeArrowheads="1"/>
          </p:cNvSpPr>
          <p:nvPr/>
        </p:nvSpPr>
        <p:spPr bwMode="gray">
          <a:xfrm>
            <a:off x="6227431" y="4174562"/>
            <a:ext cx="1175156" cy="25391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50">
                <a:solidFill>
                  <a:prstClr val="black">
                    <a:lumMod val="65000"/>
                    <a:lumOff val="35000"/>
                  </a:prstClr>
                </a:solidFill>
                <a:latin typeface="Arial" panose="020B0604020202020204" pitchFamily="34" charset="0"/>
                <a:cs typeface="Arial" panose="020B0604020202020204" pitchFamily="34" charset="0"/>
              </a:rPr>
              <a:t>Years</a:t>
            </a:r>
          </a:p>
        </p:txBody>
      </p:sp>
      <p:sp>
        <p:nvSpPr>
          <p:cNvPr id="26" name="Titre 4"/>
          <p:cNvSpPr txBox="1">
            <a:spLocks/>
          </p:cNvSpPr>
          <p:nvPr/>
        </p:nvSpPr>
        <p:spPr>
          <a:xfrm>
            <a:off x="5748600" y="3278845"/>
            <a:ext cx="2515769" cy="502836"/>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400" b="1">
                <a:solidFill>
                  <a:prstClr val="black"/>
                </a:solidFill>
              </a:rPr>
              <a:t>SG à 5 ans</a:t>
            </a:r>
          </a:p>
          <a:p>
            <a:pPr>
              <a:lnSpc>
                <a:spcPts val="1800"/>
              </a:lnSpc>
            </a:pPr>
            <a:r>
              <a:rPr lang="fr-FR" sz="1400" b="1">
                <a:solidFill>
                  <a:prstClr val="black"/>
                </a:solidFill>
              </a:rPr>
              <a:t>pCR vs RD: 94% vs 75%</a:t>
            </a:r>
          </a:p>
        </p:txBody>
      </p:sp>
      <p:sp>
        <p:nvSpPr>
          <p:cNvPr id="31" name="Forme libre 30"/>
          <p:cNvSpPr/>
          <p:nvPr/>
        </p:nvSpPr>
        <p:spPr>
          <a:xfrm>
            <a:off x="5543608" y="1541686"/>
            <a:ext cx="2709541" cy="1307087"/>
          </a:xfrm>
          <a:custGeom>
            <a:avLst/>
            <a:gdLst>
              <a:gd name="connsiteX0" fmla="*/ 0 w 2709541"/>
              <a:gd name="connsiteY0" fmla="*/ 5609 h 1307087"/>
              <a:gd name="connsiteX1" fmla="*/ 185124 w 2709541"/>
              <a:gd name="connsiteY1" fmla="*/ 0 h 1307087"/>
              <a:gd name="connsiteX2" fmla="*/ 532932 w 2709541"/>
              <a:gd name="connsiteY2" fmla="*/ 117806 h 1307087"/>
              <a:gd name="connsiteX3" fmla="*/ 903180 w 2709541"/>
              <a:gd name="connsiteY3" fmla="*/ 269271 h 1307087"/>
              <a:gd name="connsiteX4" fmla="*/ 1458552 w 2709541"/>
              <a:gd name="connsiteY4" fmla="*/ 437565 h 1307087"/>
              <a:gd name="connsiteX5" fmla="*/ 1935386 w 2709541"/>
              <a:gd name="connsiteY5" fmla="*/ 566591 h 1307087"/>
              <a:gd name="connsiteX6" fmla="*/ 2311244 w 2709541"/>
              <a:gd name="connsiteY6" fmla="*/ 673177 h 1307087"/>
              <a:gd name="connsiteX7" fmla="*/ 2709541 w 2709541"/>
              <a:gd name="connsiteY7" fmla="*/ 729276 h 1307087"/>
              <a:gd name="connsiteX8" fmla="*/ 2709541 w 2709541"/>
              <a:gd name="connsiteY8" fmla="*/ 1307087 h 1307087"/>
              <a:gd name="connsiteX9" fmla="*/ 2558076 w 2709541"/>
              <a:gd name="connsiteY9" fmla="*/ 1250988 h 1307087"/>
              <a:gd name="connsiteX10" fmla="*/ 2058802 w 2709541"/>
              <a:gd name="connsiteY10" fmla="*/ 1105133 h 1307087"/>
              <a:gd name="connsiteX11" fmla="*/ 1699774 w 2709541"/>
              <a:gd name="connsiteY11" fmla="*/ 959278 h 1307087"/>
              <a:gd name="connsiteX12" fmla="*/ 1267818 w 2709541"/>
              <a:gd name="connsiteY12" fmla="*/ 723666 h 1307087"/>
              <a:gd name="connsiteX13" fmla="*/ 914400 w 2709541"/>
              <a:gd name="connsiteY13" fmla="*/ 544152 h 1307087"/>
              <a:gd name="connsiteX14" fmla="*/ 572201 w 2709541"/>
              <a:gd name="connsiteY14" fmla="*/ 314149 h 1307087"/>
              <a:gd name="connsiteX15" fmla="*/ 381467 w 2709541"/>
              <a:gd name="connsiteY15" fmla="*/ 207563 h 1307087"/>
              <a:gd name="connsiteX16" fmla="*/ 213173 w 2709541"/>
              <a:gd name="connsiteY16" fmla="*/ 56098 h 1307087"/>
              <a:gd name="connsiteX17" fmla="*/ 0 w 2709541"/>
              <a:gd name="connsiteY17" fmla="*/ 5609 h 13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09541" h="1307087">
                <a:moveTo>
                  <a:pt x="0" y="5609"/>
                </a:moveTo>
                <a:lnTo>
                  <a:pt x="185124" y="0"/>
                </a:lnTo>
                <a:lnTo>
                  <a:pt x="532932" y="117806"/>
                </a:lnTo>
                <a:lnTo>
                  <a:pt x="903180" y="269271"/>
                </a:lnTo>
                <a:lnTo>
                  <a:pt x="1458552" y="437565"/>
                </a:lnTo>
                <a:lnTo>
                  <a:pt x="1935386" y="566591"/>
                </a:lnTo>
                <a:lnTo>
                  <a:pt x="2311244" y="673177"/>
                </a:lnTo>
                <a:lnTo>
                  <a:pt x="2709541" y="729276"/>
                </a:lnTo>
                <a:lnTo>
                  <a:pt x="2709541" y="1307087"/>
                </a:lnTo>
                <a:lnTo>
                  <a:pt x="2558076" y="1250988"/>
                </a:lnTo>
                <a:lnTo>
                  <a:pt x="2058802" y="1105133"/>
                </a:lnTo>
                <a:lnTo>
                  <a:pt x="1699774" y="959278"/>
                </a:lnTo>
                <a:lnTo>
                  <a:pt x="1267818" y="723666"/>
                </a:lnTo>
                <a:lnTo>
                  <a:pt x="914400" y="544152"/>
                </a:lnTo>
                <a:lnTo>
                  <a:pt x="572201" y="314149"/>
                </a:lnTo>
                <a:lnTo>
                  <a:pt x="381467" y="207563"/>
                </a:lnTo>
                <a:lnTo>
                  <a:pt x="213173" y="56098"/>
                </a:lnTo>
                <a:lnTo>
                  <a:pt x="0" y="5609"/>
                </a:lnTo>
                <a:close/>
              </a:path>
            </a:pathLst>
          </a:custGeom>
          <a:solidFill>
            <a:schemeClr val="accent3">
              <a:lumMod val="60000"/>
              <a:lumOff val="40000"/>
              <a:alpha val="56078"/>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p:cNvSpPr/>
          <p:nvPr/>
        </p:nvSpPr>
        <p:spPr>
          <a:xfrm>
            <a:off x="5582877" y="1552905"/>
            <a:ext cx="2670272" cy="992938"/>
          </a:xfrm>
          <a:custGeom>
            <a:avLst/>
            <a:gdLst>
              <a:gd name="connsiteX0" fmla="*/ 0 w 2653442"/>
              <a:gd name="connsiteY0" fmla="*/ 0 h 992938"/>
              <a:gd name="connsiteX1" fmla="*/ 230002 w 2653442"/>
              <a:gd name="connsiteY1" fmla="*/ 50489 h 992938"/>
              <a:gd name="connsiteX2" fmla="*/ 431955 w 2653442"/>
              <a:gd name="connsiteY2" fmla="*/ 157075 h 992938"/>
              <a:gd name="connsiteX3" fmla="*/ 729276 w 2653442"/>
              <a:gd name="connsiteY3" fmla="*/ 308540 h 992938"/>
              <a:gd name="connsiteX4" fmla="*/ 779764 w 2653442"/>
              <a:gd name="connsiteY4" fmla="*/ 325369 h 992938"/>
              <a:gd name="connsiteX5" fmla="*/ 1144402 w 2653442"/>
              <a:gd name="connsiteY5" fmla="*/ 493664 h 992938"/>
              <a:gd name="connsiteX6" fmla="*/ 1531479 w 2653442"/>
              <a:gd name="connsiteY6" fmla="*/ 633909 h 992938"/>
              <a:gd name="connsiteX7" fmla="*/ 1598797 w 2653442"/>
              <a:gd name="connsiteY7" fmla="*/ 667568 h 992938"/>
              <a:gd name="connsiteX8" fmla="*/ 1615627 w 2653442"/>
              <a:gd name="connsiteY8" fmla="*/ 673178 h 992938"/>
              <a:gd name="connsiteX9" fmla="*/ 1929776 w 2653442"/>
              <a:gd name="connsiteY9" fmla="*/ 785374 h 992938"/>
              <a:gd name="connsiteX10" fmla="*/ 2008314 w 2653442"/>
              <a:gd name="connsiteY10" fmla="*/ 813423 h 992938"/>
              <a:gd name="connsiteX11" fmla="*/ 2586125 w 2653442"/>
              <a:gd name="connsiteY11" fmla="*/ 959279 h 992938"/>
              <a:gd name="connsiteX12" fmla="*/ 2653442 w 2653442"/>
              <a:gd name="connsiteY12" fmla="*/ 992938 h 99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3442" h="992938">
                <a:moveTo>
                  <a:pt x="0" y="0"/>
                </a:moveTo>
                <a:lnTo>
                  <a:pt x="230002" y="50489"/>
                </a:lnTo>
                <a:lnTo>
                  <a:pt x="431955" y="157075"/>
                </a:lnTo>
                <a:lnTo>
                  <a:pt x="729276" y="308540"/>
                </a:lnTo>
                <a:cubicBezTo>
                  <a:pt x="775905" y="326026"/>
                  <a:pt x="758177" y="325369"/>
                  <a:pt x="779764" y="325369"/>
                </a:cubicBezTo>
                <a:lnTo>
                  <a:pt x="1144402" y="493664"/>
                </a:lnTo>
                <a:lnTo>
                  <a:pt x="1531479" y="633909"/>
                </a:lnTo>
                <a:cubicBezTo>
                  <a:pt x="1553918" y="645129"/>
                  <a:pt x="1574996" y="659634"/>
                  <a:pt x="1598797" y="667568"/>
                </a:cubicBezTo>
                <a:lnTo>
                  <a:pt x="1615627" y="673178"/>
                </a:lnTo>
                <a:lnTo>
                  <a:pt x="1929776" y="785374"/>
                </a:lnTo>
                <a:cubicBezTo>
                  <a:pt x="2002225" y="803487"/>
                  <a:pt x="1980738" y="785849"/>
                  <a:pt x="2008314" y="813423"/>
                </a:cubicBezTo>
                <a:lnTo>
                  <a:pt x="2586125" y="959279"/>
                </a:lnTo>
                <a:lnTo>
                  <a:pt x="2653442" y="992938"/>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Forme libre 32"/>
          <p:cNvSpPr/>
          <p:nvPr/>
        </p:nvSpPr>
        <p:spPr>
          <a:xfrm>
            <a:off x="5577267" y="1519246"/>
            <a:ext cx="2681492" cy="454395"/>
          </a:xfrm>
          <a:custGeom>
            <a:avLst/>
            <a:gdLst>
              <a:gd name="connsiteX0" fmla="*/ 0 w 2681492"/>
              <a:gd name="connsiteY0" fmla="*/ 0 h 454395"/>
              <a:gd name="connsiteX1" fmla="*/ 246832 w 2681492"/>
              <a:gd name="connsiteY1" fmla="*/ 5610 h 454395"/>
              <a:gd name="connsiteX2" fmla="*/ 746105 w 2681492"/>
              <a:gd name="connsiteY2" fmla="*/ 61708 h 454395"/>
              <a:gd name="connsiteX3" fmla="*/ 1537089 w 2681492"/>
              <a:gd name="connsiteY3" fmla="*/ 112197 h 454395"/>
              <a:gd name="connsiteX4" fmla="*/ 1615627 w 2681492"/>
              <a:gd name="connsiteY4" fmla="*/ 112197 h 454395"/>
              <a:gd name="connsiteX5" fmla="*/ 2681492 w 2681492"/>
              <a:gd name="connsiteY5" fmla="*/ 173905 h 454395"/>
              <a:gd name="connsiteX6" fmla="*/ 2681492 w 2681492"/>
              <a:gd name="connsiteY6" fmla="*/ 454395 h 454395"/>
              <a:gd name="connsiteX7" fmla="*/ 2339293 w 2681492"/>
              <a:gd name="connsiteY7" fmla="*/ 403907 h 454395"/>
              <a:gd name="connsiteX8" fmla="*/ 1811970 w 2681492"/>
              <a:gd name="connsiteY8" fmla="*/ 314150 h 454395"/>
              <a:gd name="connsiteX9" fmla="*/ 1682944 w 2681492"/>
              <a:gd name="connsiteY9" fmla="*/ 297321 h 454395"/>
              <a:gd name="connsiteX10" fmla="*/ 1144402 w 2681492"/>
              <a:gd name="connsiteY10" fmla="*/ 201954 h 454395"/>
              <a:gd name="connsiteX11" fmla="*/ 460005 w 2681492"/>
              <a:gd name="connsiteY11" fmla="*/ 72928 h 454395"/>
              <a:gd name="connsiteX12" fmla="*/ 44878 w 2681492"/>
              <a:gd name="connsiteY12" fmla="*/ 33659 h 45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1492" h="454395">
                <a:moveTo>
                  <a:pt x="0" y="0"/>
                </a:moveTo>
                <a:lnTo>
                  <a:pt x="246832" y="5610"/>
                </a:lnTo>
                <a:lnTo>
                  <a:pt x="746105" y="61708"/>
                </a:lnTo>
                <a:lnTo>
                  <a:pt x="1537089" y="112197"/>
                </a:lnTo>
                <a:lnTo>
                  <a:pt x="1615627" y="112197"/>
                </a:lnTo>
                <a:lnTo>
                  <a:pt x="2681492" y="173905"/>
                </a:lnTo>
                <a:lnTo>
                  <a:pt x="2681492" y="454395"/>
                </a:lnTo>
                <a:lnTo>
                  <a:pt x="2339293" y="403907"/>
                </a:lnTo>
                <a:lnTo>
                  <a:pt x="1811970" y="314150"/>
                </a:lnTo>
                <a:cubicBezTo>
                  <a:pt x="1690002" y="302534"/>
                  <a:pt x="1729447" y="320568"/>
                  <a:pt x="1682944" y="297321"/>
                </a:cubicBezTo>
                <a:lnTo>
                  <a:pt x="1144402" y="201954"/>
                </a:lnTo>
                <a:lnTo>
                  <a:pt x="460005" y="72928"/>
                </a:lnTo>
                <a:lnTo>
                  <a:pt x="44878" y="33659"/>
                </a:lnTo>
              </a:path>
            </a:pathLst>
          </a:custGeom>
          <a:solidFill>
            <a:srgbClr val="A2D4E2">
              <a:alpha val="56078"/>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4" name="Forme libre 33"/>
          <p:cNvSpPr/>
          <p:nvPr/>
        </p:nvSpPr>
        <p:spPr>
          <a:xfrm>
            <a:off x="5594096" y="1530466"/>
            <a:ext cx="2670273" cy="291710"/>
          </a:xfrm>
          <a:custGeom>
            <a:avLst/>
            <a:gdLst>
              <a:gd name="connsiteX0" fmla="*/ 0 w 2670273"/>
              <a:gd name="connsiteY0" fmla="*/ 0 h 291710"/>
              <a:gd name="connsiteX1" fmla="*/ 370248 w 2670273"/>
              <a:gd name="connsiteY1" fmla="*/ 50488 h 291710"/>
              <a:gd name="connsiteX2" fmla="*/ 718057 w 2670273"/>
              <a:gd name="connsiteY2" fmla="*/ 78537 h 291710"/>
              <a:gd name="connsiteX3" fmla="*/ 1228550 w 2670273"/>
              <a:gd name="connsiteY3" fmla="*/ 134635 h 291710"/>
              <a:gd name="connsiteX4" fmla="*/ 1761482 w 2670273"/>
              <a:gd name="connsiteY4" fmla="*/ 207563 h 291710"/>
              <a:gd name="connsiteX5" fmla="*/ 2670273 w 2670273"/>
              <a:gd name="connsiteY5" fmla="*/ 291710 h 29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0273" h="291710">
                <a:moveTo>
                  <a:pt x="0" y="0"/>
                </a:moveTo>
                <a:lnTo>
                  <a:pt x="370248" y="50488"/>
                </a:lnTo>
                <a:lnTo>
                  <a:pt x="718057" y="78537"/>
                </a:lnTo>
                <a:lnTo>
                  <a:pt x="1228550" y="134635"/>
                </a:lnTo>
                <a:lnTo>
                  <a:pt x="1761482" y="207563"/>
                </a:lnTo>
                <a:lnTo>
                  <a:pt x="2670273" y="291710"/>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5" name="Rectangle 34"/>
          <p:cNvSpPr/>
          <p:nvPr/>
        </p:nvSpPr>
        <p:spPr>
          <a:xfrm>
            <a:off x="588232" y="1308024"/>
            <a:ext cx="8015697" cy="3276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cxnSp>
        <p:nvCxnSpPr>
          <p:cNvPr id="38" name="Connecteur droit 37"/>
          <p:cNvCxnSpPr/>
          <p:nvPr/>
        </p:nvCxnSpPr>
        <p:spPr>
          <a:xfrm>
            <a:off x="4542915" y="1488494"/>
            <a:ext cx="0" cy="2800866"/>
          </a:xfrm>
          <a:prstGeom prst="line">
            <a:avLst/>
          </a:prstGeom>
          <a:ln w="19050">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27" name="Titre 4"/>
          <p:cNvSpPr txBox="1">
            <a:spLocks/>
          </p:cNvSpPr>
          <p:nvPr/>
        </p:nvSpPr>
        <p:spPr>
          <a:xfrm>
            <a:off x="1559427" y="1072444"/>
            <a:ext cx="3012567" cy="30903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2600"/>
              </a:lnSpc>
            </a:pPr>
            <a:r>
              <a:rPr lang="fr-FR" sz="1800" b="1">
                <a:solidFill>
                  <a:srgbClr val="1F497D"/>
                </a:solidFill>
              </a:rPr>
              <a:t>Survie sans évènement</a:t>
            </a:r>
            <a:r>
              <a:rPr lang="fr-FR"/>
              <a:t>	</a:t>
            </a:r>
            <a:endParaRPr lang="fr-FR" sz="1800" b="1">
              <a:solidFill>
                <a:srgbClr val="1F497D"/>
              </a:solidFill>
            </a:endParaRPr>
          </a:p>
        </p:txBody>
      </p:sp>
      <p:sp>
        <p:nvSpPr>
          <p:cNvPr id="29" name="Titre 4"/>
          <p:cNvSpPr txBox="1">
            <a:spLocks/>
          </p:cNvSpPr>
          <p:nvPr/>
        </p:nvSpPr>
        <p:spPr>
          <a:xfrm>
            <a:off x="5690393" y="1072444"/>
            <a:ext cx="2470220" cy="30903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lnSpc>
                <a:spcPts val="2600"/>
              </a:lnSpc>
            </a:pPr>
            <a:r>
              <a:rPr lang="fr-FR" sz="1800" b="1">
                <a:solidFill>
                  <a:srgbClr val="1F497D"/>
                </a:solidFill>
              </a:rPr>
              <a:t>Survie globale</a:t>
            </a:r>
          </a:p>
        </p:txBody>
      </p:sp>
      <p:sp>
        <p:nvSpPr>
          <p:cNvPr id="30" name="Titre 4"/>
          <p:cNvSpPr txBox="1">
            <a:spLocks/>
          </p:cNvSpPr>
          <p:nvPr/>
        </p:nvSpPr>
        <p:spPr>
          <a:xfrm>
            <a:off x="878751" y="4440277"/>
            <a:ext cx="4869849" cy="287494"/>
          </a:xfrm>
          <a:prstGeom prst="rect">
            <a:avLst/>
          </a:prstGeom>
          <a:solidFill>
            <a:schemeClr val="bg1"/>
          </a:solidFill>
        </p:spPr>
        <p:txBody>
          <a:bodyPr vert="horz" wrap="square" lIns="91440" tIns="45720" rIns="91440" bIns="45720" rtlCol="0" anchor="ctr">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200" b="1">
                <a:solidFill>
                  <a:srgbClr val="31859B"/>
                </a:solidFill>
              </a:rPr>
              <a:t>Bleu: </a:t>
            </a:r>
            <a:r>
              <a:rPr lang="fr-FR" sz="1200">
                <a:solidFill>
                  <a:prstClr val="black"/>
                </a:solidFill>
              </a:rPr>
              <a:t>groupe </a:t>
            </a:r>
            <a:r>
              <a:rPr lang="fr-FR" sz="1200" err="1">
                <a:solidFill>
                  <a:prstClr val="black"/>
                </a:solidFill>
              </a:rPr>
              <a:t>pCR</a:t>
            </a:r>
            <a:r>
              <a:rPr lang="fr-FR" sz="1200">
                <a:solidFill>
                  <a:prstClr val="black"/>
                </a:solidFill>
              </a:rPr>
              <a:t>          </a:t>
            </a:r>
            <a:r>
              <a:rPr lang="fr-FR" sz="1200" b="1">
                <a:solidFill>
                  <a:srgbClr val="FF6600"/>
                </a:solidFill>
              </a:rPr>
              <a:t>Orange</a:t>
            </a:r>
            <a:r>
              <a:rPr lang="fr-FR" sz="1200" b="1">
                <a:solidFill>
                  <a:prstClr val="black"/>
                </a:solidFill>
              </a:rPr>
              <a:t>: groupe avec maladie résiduelle </a:t>
            </a:r>
            <a:endParaRPr lang="fr-FR" sz="1200">
              <a:solidFill>
                <a:prstClr val="black"/>
              </a:solidFill>
            </a:endParaRPr>
          </a:p>
        </p:txBody>
      </p:sp>
    </p:spTree>
    <p:extLst>
      <p:ext uri="{BB962C8B-B14F-4D97-AF65-F5344CB8AC3E}">
        <p14:creationId xmlns:p14="http://schemas.microsoft.com/office/powerpoint/2010/main" val="12534601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6361"/>
            <a:ext cx="9144000" cy="404919"/>
          </a:xfrm>
        </p:spPr>
        <p:txBody>
          <a:bodyPr/>
          <a:lstStyle/>
          <a:p>
            <a:pPr algn="ctr"/>
            <a:r>
              <a:rPr lang="fr-FR" sz="2800"/>
              <a:t>Etude TAM 01</a:t>
            </a:r>
            <a:endParaRPr lang="fr-FR" sz="2800" b="1"/>
          </a:p>
        </p:txBody>
      </p:sp>
      <p:sp>
        <p:nvSpPr>
          <p:cNvPr id="4" name="Espace réservé du numéro de diapositive 3"/>
          <p:cNvSpPr>
            <a:spLocks noGrp="1"/>
          </p:cNvSpPr>
          <p:nvPr>
            <p:ph type="sldNum" sz="quarter" idx="10"/>
          </p:nvPr>
        </p:nvSpPr>
        <p:spPr/>
        <p:txBody>
          <a:bodyPr/>
          <a:lstStyle/>
          <a:p>
            <a:fld id="{76861F4E-8E8E-E94F-821D-72AEE8E804B0}" type="slidenum">
              <a:rPr lang="uk-UA" smtClean="0"/>
              <a:pPr/>
              <a:t>60</a:t>
            </a:fld>
            <a:endParaRPr lang="uk-UA"/>
          </a:p>
        </p:txBody>
      </p:sp>
      <p:sp>
        <p:nvSpPr>
          <p:cNvPr id="12" name="Espace réservé du contenu 6"/>
          <p:cNvSpPr txBox="1">
            <a:spLocks/>
          </p:cNvSpPr>
          <p:nvPr/>
        </p:nvSpPr>
        <p:spPr>
          <a:xfrm>
            <a:off x="350668" y="3246528"/>
            <a:ext cx="8655727" cy="1364786"/>
          </a:xfrm>
          <a:prstGeom prst="rect">
            <a:avLst/>
          </a:prstGeom>
        </p:spPr>
        <p:txBody>
          <a:bodyPr vert="horz" lIns="91440" tIns="45720" rIns="91440" bIns="45720" rtlCol="0">
            <a:no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ts val="1920"/>
              </a:lnSpc>
            </a:pPr>
            <a:r>
              <a:rPr lang="fr-FR" b="1">
                <a:solidFill>
                  <a:srgbClr val="CC3300"/>
                </a:solidFill>
              </a:rPr>
              <a:t>Objectif principal: </a:t>
            </a:r>
          </a:p>
          <a:p>
            <a:pPr marL="385763" indent="-182563">
              <a:lnSpc>
                <a:spcPts val="1920"/>
              </a:lnSpc>
              <a:buFont typeface="Wingdings" panose="05000000000000000000" pitchFamily="2" charset="2"/>
              <a:buNone/>
            </a:pPr>
            <a:r>
              <a:rPr lang="fr-FR" b="1">
                <a:solidFill>
                  <a:prstClr val="black"/>
                </a:solidFill>
              </a:rPr>
              <a:t>Réduction de l’incidence des carcinomes </a:t>
            </a:r>
            <a:r>
              <a:rPr lang="fr-FR" b="1" err="1">
                <a:solidFill>
                  <a:prstClr val="black"/>
                </a:solidFill>
              </a:rPr>
              <a:t>infiltrants</a:t>
            </a:r>
            <a:r>
              <a:rPr lang="fr-FR" b="1">
                <a:solidFill>
                  <a:prstClr val="black"/>
                </a:solidFill>
              </a:rPr>
              <a:t> ou in situ</a:t>
            </a:r>
          </a:p>
          <a:p>
            <a:pPr marL="474663" lvl="1" indent="-271463">
              <a:lnSpc>
                <a:spcPts val="1920"/>
              </a:lnSpc>
              <a:spcBef>
                <a:spcPts val="0"/>
              </a:spcBef>
              <a:buClr>
                <a:srgbClr val="31859B"/>
              </a:buClr>
            </a:pPr>
            <a:r>
              <a:rPr lang="en-US">
                <a:solidFill>
                  <a:prstClr val="black">
                    <a:lumMod val="65000"/>
                    <a:lumOff val="35000"/>
                  </a:prstClr>
                </a:solidFill>
              </a:rPr>
              <a:t>500 </a:t>
            </a:r>
            <a:r>
              <a:rPr lang="en-US" err="1">
                <a:solidFill>
                  <a:prstClr val="black">
                    <a:lumMod val="65000"/>
                    <a:lumOff val="35000"/>
                  </a:prstClr>
                </a:solidFill>
              </a:rPr>
              <a:t>participantes</a:t>
            </a:r>
            <a:r>
              <a:rPr lang="en-US">
                <a:solidFill>
                  <a:prstClr val="black">
                    <a:lumMod val="65000"/>
                    <a:lumOff val="35000"/>
                  </a:prstClr>
                </a:solidFill>
              </a:rPr>
              <a:t> </a:t>
            </a:r>
            <a:r>
              <a:rPr lang="en-US" err="1">
                <a:solidFill>
                  <a:prstClr val="black">
                    <a:lumMod val="65000"/>
                    <a:lumOff val="35000"/>
                  </a:prstClr>
                </a:solidFill>
              </a:rPr>
              <a:t>incluses</a:t>
            </a:r>
            <a:r>
              <a:rPr lang="en-US">
                <a:solidFill>
                  <a:prstClr val="black">
                    <a:lumMod val="65000"/>
                    <a:lumOff val="35000"/>
                  </a:prstClr>
                </a:solidFill>
              </a:rPr>
              <a:t> </a:t>
            </a:r>
            <a:r>
              <a:rPr lang="en-US" err="1">
                <a:solidFill>
                  <a:prstClr val="black">
                    <a:lumMod val="65000"/>
                    <a:lumOff val="35000"/>
                  </a:prstClr>
                </a:solidFill>
              </a:rPr>
              <a:t>dans</a:t>
            </a:r>
            <a:r>
              <a:rPr lang="en-US">
                <a:solidFill>
                  <a:prstClr val="black">
                    <a:lumMod val="65000"/>
                    <a:lumOff val="35000"/>
                  </a:prstClr>
                </a:solidFill>
              </a:rPr>
              <a:t> 14 </a:t>
            </a:r>
            <a:r>
              <a:rPr lang="en-US" err="1">
                <a:solidFill>
                  <a:prstClr val="black">
                    <a:lumMod val="65000"/>
                    <a:lumOff val="35000"/>
                  </a:prstClr>
                </a:solidFill>
              </a:rPr>
              <a:t>centres</a:t>
            </a:r>
            <a:r>
              <a:rPr lang="en-US">
                <a:solidFill>
                  <a:prstClr val="black">
                    <a:lumMod val="65000"/>
                    <a:lumOff val="35000"/>
                  </a:prstClr>
                </a:solidFill>
              </a:rPr>
              <a:t> en </a:t>
            </a:r>
            <a:r>
              <a:rPr lang="en-US" err="1">
                <a:solidFill>
                  <a:prstClr val="black">
                    <a:lumMod val="65000"/>
                    <a:lumOff val="35000"/>
                  </a:prstClr>
                </a:solidFill>
              </a:rPr>
              <a:t>Italie</a:t>
            </a:r>
            <a:r>
              <a:rPr lang="en-US">
                <a:solidFill>
                  <a:prstClr val="black">
                    <a:lumMod val="65000"/>
                    <a:lumOff val="35000"/>
                  </a:prstClr>
                </a:solidFill>
              </a:rPr>
              <a:t> </a:t>
            </a:r>
          </a:p>
          <a:p>
            <a:pPr marL="474663" lvl="1" indent="-271463">
              <a:lnSpc>
                <a:spcPts val="1920"/>
              </a:lnSpc>
              <a:spcBef>
                <a:spcPts val="0"/>
              </a:spcBef>
              <a:buClr>
                <a:srgbClr val="31859B"/>
              </a:buClr>
            </a:pPr>
            <a:r>
              <a:rPr lang="en-US" err="1">
                <a:solidFill>
                  <a:prstClr val="black">
                    <a:lumMod val="65000"/>
                    <a:lumOff val="35000"/>
                  </a:prstClr>
                </a:solidFill>
              </a:rPr>
              <a:t>QdV</a:t>
            </a:r>
            <a:r>
              <a:rPr lang="en-US">
                <a:solidFill>
                  <a:prstClr val="black">
                    <a:lumMod val="65000"/>
                    <a:lumOff val="35000"/>
                  </a:prstClr>
                </a:solidFill>
              </a:rPr>
              <a:t> </a:t>
            </a:r>
            <a:r>
              <a:rPr lang="en-US" err="1">
                <a:solidFill>
                  <a:prstClr val="black">
                    <a:lumMod val="65000"/>
                    <a:lumOff val="35000"/>
                  </a:prstClr>
                </a:solidFill>
              </a:rPr>
              <a:t>évaluée</a:t>
            </a:r>
            <a:r>
              <a:rPr lang="en-US">
                <a:solidFill>
                  <a:prstClr val="black">
                    <a:lumMod val="65000"/>
                    <a:lumOff val="35000"/>
                  </a:prstClr>
                </a:solidFill>
              </a:rPr>
              <a:t>  </a:t>
            </a:r>
            <a:r>
              <a:rPr lang="en-US" err="1">
                <a:solidFill>
                  <a:prstClr val="black">
                    <a:lumMod val="65000"/>
                    <a:lumOff val="35000"/>
                  </a:prstClr>
                </a:solidFill>
              </a:rPr>
              <a:t>tous</a:t>
            </a:r>
            <a:r>
              <a:rPr lang="en-US">
                <a:solidFill>
                  <a:prstClr val="black">
                    <a:lumMod val="65000"/>
                    <a:lumOff val="35000"/>
                  </a:prstClr>
                </a:solidFill>
              </a:rPr>
              <a:t> les 6 </a:t>
            </a:r>
            <a:r>
              <a:rPr lang="en-US" err="1">
                <a:solidFill>
                  <a:prstClr val="black">
                    <a:lumMod val="65000"/>
                    <a:lumOff val="35000"/>
                  </a:prstClr>
                </a:solidFill>
              </a:rPr>
              <a:t>mois</a:t>
            </a:r>
            <a:endParaRPr lang="en-US">
              <a:solidFill>
                <a:prstClr val="black">
                  <a:lumMod val="65000"/>
                  <a:lumOff val="35000"/>
                </a:prstClr>
              </a:solidFill>
            </a:endParaRPr>
          </a:p>
          <a:p>
            <a:pPr marL="474663" lvl="1" indent="-271463">
              <a:lnSpc>
                <a:spcPts val="1920"/>
              </a:lnSpc>
              <a:spcBef>
                <a:spcPts val="0"/>
              </a:spcBef>
              <a:buClr>
                <a:srgbClr val="31859B"/>
              </a:buClr>
            </a:pPr>
            <a:r>
              <a:rPr lang="en-US" err="1">
                <a:solidFill>
                  <a:prstClr val="black">
                    <a:lumMod val="65000"/>
                    <a:lumOff val="35000"/>
                  </a:prstClr>
                </a:solidFill>
              </a:rPr>
              <a:t>Suivi</a:t>
            </a:r>
            <a:r>
              <a:rPr lang="en-US">
                <a:solidFill>
                  <a:prstClr val="black">
                    <a:lumMod val="65000"/>
                    <a:lumOff val="35000"/>
                  </a:prstClr>
                </a:solidFill>
              </a:rPr>
              <a:t> </a:t>
            </a:r>
            <a:r>
              <a:rPr lang="en-US" err="1">
                <a:solidFill>
                  <a:prstClr val="black">
                    <a:lumMod val="65000"/>
                    <a:lumOff val="35000"/>
                  </a:prstClr>
                </a:solidFill>
              </a:rPr>
              <a:t>médian</a:t>
            </a:r>
            <a:r>
              <a:rPr lang="en-US">
                <a:solidFill>
                  <a:prstClr val="black">
                    <a:lumMod val="65000"/>
                    <a:lumOff val="35000"/>
                  </a:prstClr>
                </a:solidFill>
              </a:rPr>
              <a:t> = 5.1 </a:t>
            </a:r>
            <a:r>
              <a:rPr lang="en-US" err="1">
                <a:solidFill>
                  <a:prstClr val="black">
                    <a:lumMod val="65000"/>
                    <a:lumOff val="35000"/>
                  </a:prstClr>
                </a:solidFill>
              </a:rPr>
              <a:t>ans</a:t>
            </a:r>
            <a:r>
              <a:rPr lang="en-US">
                <a:solidFill>
                  <a:prstClr val="black">
                    <a:lumMod val="65000"/>
                    <a:lumOff val="35000"/>
                  </a:prstClr>
                </a:solidFill>
              </a:rPr>
              <a:t> (3.9-6.3) </a:t>
            </a:r>
            <a:r>
              <a:rPr lang="en-US">
                <a:solidFill>
                  <a:prstClr val="black"/>
                </a:solidFill>
              </a:rPr>
              <a:t> </a:t>
            </a:r>
            <a:endParaRPr lang="fr-FR">
              <a:solidFill>
                <a:prstClr val="black"/>
              </a:solidFill>
            </a:endParaRPr>
          </a:p>
        </p:txBody>
      </p:sp>
      <p:sp>
        <p:nvSpPr>
          <p:cNvPr id="1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srgbClr val="595959"/>
                </a:solidFill>
                <a:latin typeface="Arial"/>
                <a:ea typeface="+mn-ea"/>
                <a:cs typeface="Arial"/>
              </a:rPr>
              <a:t>DeCensi</a:t>
            </a:r>
            <a:r>
              <a:rPr lang="en-US" sz="800" i="1">
                <a:solidFill>
                  <a:srgbClr val="595959"/>
                </a:solidFill>
                <a:latin typeface="Arial"/>
                <a:ea typeface="+mn-ea"/>
                <a:cs typeface="Arial"/>
              </a:rPr>
              <a:t> A. et al., SABCS 2018, GS3-01</a:t>
            </a:r>
          </a:p>
        </p:txBody>
      </p:sp>
      <p:grpSp>
        <p:nvGrpSpPr>
          <p:cNvPr id="15" name="Groupe 14"/>
          <p:cNvGrpSpPr/>
          <p:nvPr/>
        </p:nvGrpSpPr>
        <p:grpSpPr>
          <a:xfrm>
            <a:off x="856695" y="1308615"/>
            <a:ext cx="6861917" cy="1882821"/>
            <a:chOff x="1066800" y="1308615"/>
            <a:chExt cx="6651812" cy="1882821"/>
          </a:xfrm>
        </p:grpSpPr>
        <p:sp>
          <p:nvSpPr>
            <p:cNvPr id="5" name="Rectangle à coins arrondis 4"/>
            <p:cNvSpPr/>
            <p:nvPr/>
          </p:nvSpPr>
          <p:spPr>
            <a:xfrm>
              <a:off x="4322988" y="1477230"/>
              <a:ext cx="1728188" cy="603205"/>
            </a:xfrm>
            <a:prstGeom prst="roundRect">
              <a:avLst>
                <a:gd name="adj" fmla="val 0"/>
              </a:avLst>
            </a:prstGeom>
            <a:solidFill>
              <a:srgbClr val="FF66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600"/>
                </a:lnSpc>
              </a:pPr>
              <a:r>
                <a:rPr lang="en-US" altLang="zh-CN" sz="1400" b="1" err="1">
                  <a:solidFill>
                    <a:prstClr val="white"/>
                  </a:solidFill>
                  <a:latin typeface="Arial" panose="020B0604020202020204" pitchFamily="34" charset="0"/>
                  <a:cs typeface="Arial" panose="020B0604020202020204" pitchFamily="34" charset="0"/>
                </a:rPr>
                <a:t>Tamoxifène</a:t>
              </a:r>
              <a:r>
                <a:rPr lang="en-US" altLang="zh-CN" sz="1400" b="1">
                  <a:solidFill>
                    <a:prstClr val="white"/>
                  </a:solidFill>
                  <a:latin typeface="Arial" panose="020B0604020202020204" pitchFamily="34" charset="0"/>
                  <a:cs typeface="Arial" panose="020B0604020202020204" pitchFamily="34" charset="0"/>
                </a:rPr>
                <a:t> </a:t>
              </a:r>
              <a:br>
                <a:rPr lang="en-US" altLang="zh-CN" sz="1400" b="1">
                  <a:solidFill>
                    <a:prstClr val="white"/>
                  </a:solidFill>
                  <a:latin typeface="Arial" panose="020B0604020202020204" pitchFamily="34" charset="0"/>
                  <a:cs typeface="Arial" panose="020B0604020202020204" pitchFamily="34" charset="0"/>
                </a:rPr>
              </a:br>
              <a:r>
                <a:rPr lang="en-US" altLang="zh-CN" sz="1400">
                  <a:solidFill>
                    <a:prstClr val="white"/>
                  </a:solidFill>
                  <a:latin typeface="Arial" panose="020B0604020202020204" pitchFamily="34" charset="0"/>
                  <a:cs typeface="Arial" panose="020B0604020202020204" pitchFamily="34" charset="0"/>
                </a:rPr>
                <a:t>5 mg/j</a:t>
              </a:r>
              <a:endParaRPr lang="en-US" altLang="zh-CN" sz="900">
                <a:solidFill>
                  <a:prstClr val="white"/>
                </a:solidFill>
                <a:latin typeface="Arial" panose="020B0604020202020204" pitchFamily="34" charset="0"/>
                <a:cs typeface="Arial" panose="020B0604020202020204" pitchFamily="34" charset="0"/>
              </a:endParaRPr>
            </a:p>
          </p:txBody>
        </p:sp>
        <p:sp>
          <p:nvSpPr>
            <p:cNvPr id="7" name="Rectangle à coins arrondis 6"/>
            <p:cNvSpPr/>
            <p:nvPr/>
          </p:nvSpPr>
          <p:spPr>
            <a:xfrm>
              <a:off x="4322989" y="2444021"/>
              <a:ext cx="1728188" cy="603205"/>
            </a:xfrm>
            <a:prstGeom prst="roundRect">
              <a:avLst>
                <a:gd name="adj" fmla="val 0"/>
              </a:avLst>
            </a:prstGeom>
            <a:solidFill>
              <a:srgbClr val="405D64"/>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600"/>
                </a:lnSpc>
              </a:pPr>
              <a:r>
                <a:rPr lang="en-US" altLang="zh-CN" sz="1400" b="1">
                  <a:solidFill>
                    <a:prstClr val="white"/>
                  </a:solidFill>
                  <a:latin typeface="Arial" panose="020B0604020202020204" pitchFamily="34" charset="0"/>
                  <a:cs typeface="Arial" panose="020B0604020202020204" pitchFamily="34" charset="0"/>
                </a:rPr>
                <a:t>Placebo</a:t>
              </a:r>
              <a:endParaRPr lang="en-US" altLang="zh-CN" sz="900">
                <a:solidFill>
                  <a:prstClr val="white"/>
                </a:solidFill>
                <a:latin typeface="Arial" panose="020B0604020202020204" pitchFamily="34" charset="0"/>
                <a:cs typeface="Arial" panose="020B0604020202020204" pitchFamily="34" charset="0"/>
              </a:endParaRPr>
            </a:p>
          </p:txBody>
        </p:sp>
        <p:sp>
          <p:nvSpPr>
            <p:cNvPr id="8" name="Parenthèse ouvrante 7"/>
            <p:cNvSpPr/>
            <p:nvPr/>
          </p:nvSpPr>
          <p:spPr>
            <a:xfrm>
              <a:off x="3599735" y="1778832"/>
              <a:ext cx="600587" cy="969717"/>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9" name="Ellipse 8"/>
            <p:cNvSpPr/>
            <p:nvPr/>
          </p:nvSpPr>
          <p:spPr>
            <a:xfrm>
              <a:off x="3433643" y="2066497"/>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10" name="Espace réservé du contenu 6"/>
            <p:cNvSpPr txBox="1">
              <a:spLocks/>
            </p:cNvSpPr>
            <p:nvPr/>
          </p:nvSpPr>
          <p:spPr>
            <a:xfrm>
              <a:off x="6051177" y="1604845"/>
              <a:ext cx="1457473" cy="951180"/>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800"/>
                </a:lnSpc>
                <a:spcBef>
                  <a:spcPts val="0"/>
                </a:spcBef>
                <a:buFont typeface="Wingdings" panose="05000000000000000000" pitchFamily="2" charset="2"/>
                <a:buNone/>
              </a:pPr>
              <a:r>
                <a:rPr lang="fr-FR" sz="1300" b="1">
                  <a:solidFill>
                    <a:prstClr val="black"/>
                  </a:solidFill>
                </a:rPr>
                <a:t>Traitement 3 ans</a:t>
              </a:r>
            </a:p>
            <a:p>
              <a:pPr marL="0" indent="0" algn="ctr">
                <a:lnSpc>
                  <a:spcPts val="1800"/>
                </a:lnSpc>
                <a:spcBef>
                  <a:spcPts val="0"/>
                </a:spcBef>
                <a:buFont typeface="Wingdings" panose="05000000000000000000" pitchFamily="2" charset="2"/>
                <a:buNone/>
              </a:pPr>
              <a:r>
                <a:rPr lang="fr-FR" sz="1300" b="1">
                  <a:solidFill>
                    <a:prstClr val="black"/>
                  </a:solidFill>
                </a:rPr>
                <a:t>+ </a:t>
              </a:r>
              <a:br>
                <a:rPr lang="fr-FR" sz="1300" b="1">
                  <a:solidFill>
                    <a:prstClr val="black"/>
                  </a:solidFill>
                </a:rPr>
              </a:br>
              <a:r>
                <a:rPr lang="fr-FR" sz="1300" b="1">
                  <a:solidFill>
                    <a:prstClr val="black"/>
                  </a:solidFill>
                </a:rPr>
                <a:t>suivi minimal </a:t>
              </a:r>
            </a:p>
            <a:p>
              <a:pPr marL="0" indent="0" algn="ctr">
                <a:lnSpc>
                  <a:spcPts val="1800"/>
                </a:lnSpc>
                <a:spcBef>
                  <a:spcPts val="0"/>
                </a:spcBef>
                <a:buFont typeface="Wingdings" panose="05000000000000000000" pitchFamily="2" charset="2"/>
                <a:buNone/>
              </a:pPr>
              <a:r>
                <a:rPr lang="fr-FR" sz="1300" b="1">
                  <a:solidFill>
                    <a:prstClr val="black"/>
                  </a:solidFill>
                </a:rPr>
                <a:t>2 ans </a:t>
              </a:r>
              <a:br>
                <a:rPr lang="fr-FR" sz="1300" b="1">
                  <a:solidFill>
                    <a:prstClr val="black"/>
                  </a:solidFill>
                </a:rPr>
              </a:br>
              <a:endParaRPr lang="fr-FR" sz="1300">
                <a:solidFill>
                  <a:prstClr val="black"/>
                </a:solidFill>
              </a:endParaRPr>
            </a:p>
          </p:txBody>
        </p:sp>
        <p:sp>
          <p:nvSpPr>
            <p:cNvPr id="11" name="Freeform 5">
              <a:extLst>
                <a:ext uri="{FF2B5EF4-FFF2-40B4-BE49-F238E27FC236}">
                  <a16:creationId xmlns:a16="http://schemas.microsoft.com/office/drawing/2014/main" id="{0CF6452B-1BA2-47EF-97AC-794215BBAD70}"/>
                </a:ext>
              </a:extLst>
            </p:cNvPr>
            <p:cNvSpPr/>
            <p:nvPr/>
          </p:nvSpPr>
          <p:spPr>
            <a:xfrm>
              <a:off x="1264023" y="1716629"/>
              <a:ext cx="2077694" cy="1031920"/>
            </a:xfrm>
            <a:prstGeom prst="rect">
              <a:avLst/>
            </a:prstGeom>
            <a:noFill/>
            <a:ln w="25400" cap="flat" cmpd="sng" algn="ctr">
              <a:noFill/>
              <a:prstDash val="solid"/>
            </a:ln>
            <a:effectLst/>
          </p:spPr>
          <p:txBody>
            <a:bodyPr spcFirstLastPara="0" vert="horz" wrap="square" lIns="99245" tIns="99245" rIns="99245" bIns="99245" numCol="1" spcCol="1270" anchor="ctr" anchorCtr="0">
              <a:noAutofit/>
            </a:bodyPr>
            <a:lstStyle/>
            <a:p>
              <a:pPr algn="ctr" defTabSz="600075">
                <a:spcBef>
                  <a:spcPts val="600"/>
                </a:spcBef>
                <a:defRPr/>
              </a:pPr>
              <a:r>
                <a:rPr lang="en-US" sz="1300" b="1" err="1">
                  <a:solidFill>
                    <a:prstClr val="black">
                      <a:lumMod val="65000"/>
                      <a:lumOff val="35000"/>
                    </a:prstClr>
                  </a:solidFill>
                  <a:latin typeface="Arial" panose="020B0604020202020204" pitchFamily="34" charset="0"/>
                  <a:cs typeface="Arial" panose="020B0604020202020204" pitchFamily="34" charset="0"/>
                </a:rPr>
                <a:t>Patientes</a:t>
              </a:r>
              <a:r>
                <a:rPr lang="en-US" sz="1300" b="1">
                  <a:solidFill>
                    <a:prstClr val="black">
                      <a:lumMod val="65000"/>
                      <a:lumOff val="35000"/>
                    </a:prstClr>
                  </a:solidFill>
                  <a:latin typeface="Arial" panose="020B0604020202020204" pitchFamily="34" charset="0"/>
                  <a:cs typeface="Arial" panose="020B0604020202020204" pitchFamily="34" charset="0"/>
                </a:rPr>
                <a:t> :</a:t>
              </a:r>
            </a:p>
            <a:p>
              <a:pPr algn="ctr" defTabSz="600075">
                <a:lnSpc>
                  <a:spcPts val="1800"/>
                </a:lnSpc>
                <a:spcBef>
                  <a:spcPts val="600"/>
                </a:spcBef>
                <a:defRPr/>
              </a:pPr>
              <a:r>
                <a:rPr lang="en-US" sz="1300">
                  <a:solidFill>
                    <a:prstClr val="black">
                      <a:lumMod val="65000"/>
                      <a:lumOff val="35000"/>
                    </a:prstClr>
                  </a:solidFill>
                  <a:latin typeface="Arial" panose="020B0604020202020204" pitchFamily="34" charset="0"/>
                  <a:cs typeface="Arial" panose="020B0604020202020204" pitchFamily="34" charset="0"/>
                </a:rPr>
                <a:t>Age&lt;75 </a:t>
              </a:r>
              <a:r>
                <a:rPr lang="en-US" sz="1300" err="1">
                  <a:solidFill>
                    <a:prstClr val="black">
                      <a:lumMod val="65000"/>
                      <a:lumOff val="35000"/>
                    </a:prstClr>
                  </a:solidFill>
                  <a:latin typeface="Arial" panose="020B0604020202020204" pitchFamily="34" charset="0"/>
                  <a:cs typeface="Arial" panose="020B0604020202020204" pitchFamily="34" charset="0"/>
                </a:rPr>
                <a:t>ans</a:t>
              </a:r>
              <a:r>
                <a:rPr lang="en-US" sz="1300">
                  <a:solidFill>
                    <a:prstClr val="black">
                      <a:lumMod val="65000"/>
                      <a:lumOff val="35000"/>
                    </a:prstClr>
                  </a:solidFill>
                  <a:latin typeface="Arial" panose="020B0604020202020204" pitchFamily="34" charset="0"/>
                  <a:cs typeface="Arial" panose="020B0604020202020204" pitchFamily="34" charset="0"/>
                </a:rPr>
                <a:t> avec </a:t>
              </a:r>
              <a:r>
                <a:rPr lang="en-US" sz="1300" err="1">
                  <a:solidFill>
                    <a:prstClr val="black">
                      <a:lumMod val="65000"/>
                      <a:lumOff val="35000"/>
                    </a:prstClr>
                  </a:solidFill>
                  <a:latin typeface="Arial" panose="020B0604020202020204" pitchFamily="34" charset="0"/>
                  <a:cs typeface="Arial" panose="020B0604020202020204" pitchFamily="34" charset="0"/>
                </a:rPr>
                <a:t>néoplasie</a:t>
              </a:r>
              <a:r>
                <a:rPr lang="en-US" sz="1300">
                  <a:solidFill>
                    <a:prstClr val="black">
                      <a:lumMod val="65000"/>
                      <a:lumOff val="35000"/>
                    </a:prstClr>
                  </a:solidFill>
                  <a:latin typeface="Arial" panose="020B0604020202020204" pitchFamily="34" charset="0"/>
                  <a:cs typeface="Arial" panose="020B0604020202020204" pitchFamily="34" charset="0"/>
                </a:rPr>
                <a:t> intra-</a:t>
              </a:r>
              <a:r>
                <a:rPr lang="en-US" sz="1300" err="1">
                  <a:solidFill>
                    <a:prstClr val="black">
                      <a:lumMod val="65000"/>
                      <a:lumOff val="35000"/>
                    </a:prstClr>
                  </a:solidFill>
                  <a:latin typeface="Arial" panose="020B0604020202020204" pitchFamily="34" charset="0"/>
                  <a:cs typeface="Arial" panose="020B0604020202020204" pitchFamily="34" charset="0"/>
                </a:rPr>
                <a:t>épithéliale</a:t>
              </a:r>
              <a:r>
                <a:rPr lang="en-US" sz="1300">
                  <a:solidFill>
                    <a:prstClr val="black">
                      <a:lumMod val="65000"/>
                      <a:lumOff val="35000"/>
                    </a:prstClr>
                  </a:solidFill>
                  <a:latin typeface="Arial" panose="020B0604020202020204" pitchFamily="34" charset="0"/>
                  <a:cs typeface="Arial" panose="020B0604020202020204" pitchFamily="34" charset="0"/>
                </a:rPr>
                <a:t> </a:t>
              </a:r>
              <a:br>
                <a:rPr lang="en-US" sz="1300">
                  <a:solidFill>
                    <a:prstClr val="black">
                      <a:lumMod val="65000"/>
                      <a:lumOff val="35000"/>
                    </a:prstClr>
                  </a:solidFill>
                  <a:latin typeface="Arial" panose="020B0604020202020204" pitchFamily="34" charset="0"/>
                  <a:cs typeface="Arial" panose="020B0604020202020204" pitchFamily="34" charset="0"/>
                </a:rPr>
              </a:br>
              <a:r>
                <a:rPr lang="en-US" sz="1300">
                  <a:solidFill>
                    <a:prstClr val="black">
                      <a:lumMod val="65000"/>
                      <a:lumOff val="35000"/>
                    </a:prstClr>
                  </a:solidFill>
                  <a:latin typeface="Arial" panose="020B0604020202020204" pitchFamily="34" charset="0"/>
                  <a:cs typeface="Arial" panose="020B0604020202020204" pitchFamily="34" charset="0"/>
                </a:rPr>
                <a:t>(</a:t>
              </a:r>
              <a:r>
                <a:rPr lang="en-US" sz="1300" err="1">
                  <a:solidFill>
                    <a:prstClr val="black">
                      <a:lumMod val="65000"/>
                      <a:lumOff val="35000"/>
                    </a:prstClr>
                  </a:solidFill>
                  <a:latin typeface="Arial" panose="020B0604020202020204" pitchFamily="34" charset="0"/>
                  <a:cs typeface="Arial" panose="020B0604020202020204" pitchFamily="34" charset="0"/>
                </a:rPr>
                <a:t>Hyperplasie</a:t>
              </a:r>
              <a:r>
                <a:rPr lang="en-US" sz="1300">
                  <a:solidFill>
                    <a:prstClr val="black">
                      <a:lumMod val="65000"/>
                      <a:lumOff val="35000"/>
                    </a:prstClr>
                  </a:solidFill>
                  <a:latin typeface="Arial" panose="020B0604020202020204" pitchFamily="34" charset="0"/>
                  <a:cs typeface="Arial" panose="020B0604020202020204" pitchFamily="34" charset="0"/>
                </a:rPr>
                <a:t> </a:t>
              </a:r>
              <a:r>
                <a:rPr lang="en-US" sz="1300" err="1">
                  <a:solidFill>
                    <a:prstClr val="black">
                      <a:lumMod val="65000"/>
                      <a:lumOff val="35000"/>
                    </a:prstClr>
                  </a:solidFill>
                  <a:latin typeface="Arial" panose="020B0604020202020204" pitchFamily="34" charset="0"/>
                  <a:cs typeface="Arial" panose="020B0604020202020204" pitchFamily="34" charset="0"/>
                </a:rPr>
                <a:t>atypique</a:t>
              </a:r>
              <a:r>
                <a:rPr lang="en-US" sz="1300">
                  <a:solidFill>
                    <a:prstClr val="black">
                      <a:lumMod val="65000"/>
                      <a:lumOff val="35000"/>
                    </a:prstClr>
                  </a:solidFill>
                  <a:latin typeface="Arial" panose="020B0604020202020204" pitchFamily="34" charset="0"/>
                  <a:cs typeface="Arial" panose="020B0604020202020204" pitchFamily="34" charset="0"/>
                </a:rPr>
                <a:t> </a:t>
              </a:r>
              <a:r>
                <a:rPr lang="en-US" sz="1300" err="1">
                  <a:solidFill>
                    <a:prstClr val="black">
                      <a:lumMod val="65000"/>
                      <a:lumOff val="35000"/>
                    </a:prstClr>
                  </a:solidFill>
                  <a:latin typeface="Arial" panose="020B0604020202020204" pitchFamily="34" charset="0"/>
                  <a:cs typeface="Arial" panose="020B0604020202020204" pitchFamily="34" charset="0"/>
                </a:rPr>
                <a:t>ou</a:t>
              </a:r>
              <a:r>
                <a:rPr lang="en-US" sz="1300">
                  <a:solidFill>
                    <a:prstClr val="black">
                      <a:lumMod val="65000"/>
                      <a:lumOff val="35000"/>
                    </a:prstClr>
                  </a:solidFill>
                  <a:latin typeface="Arial" panose="020B0604020202020204" pitchFamily="34" charset="0"/>
                  <a:cs typeface="Arial" panose="020B0604020202020204" pitchFamily="34" charset="0"/>
                </a:rPr>
                <a:t> CLIS </a:t>
              </a:r>
              <a:r>
                <a:rPr lang="en-US" sz="1300" err="1">
                  <a:solidFill>
                    <a:prstClr val="black">
                      <a:lumMod val="65000"/>
                      <a:lumOff val="35000"/>
                    </a:prstClr>
                  </a:solidFill>
                  <a:latin typeface="Arial" panose="020B0604020202020204" pitchFamily="34" charset="0"/>
                  <a:cs typeface="Arial" panose="020B0604020202020204" pitchFamily="34" charset="0"/>
                </a:rPr>
                <a:t>ou</a:t>
              </a:r>
              <a:r>
                <a:rPr lang="en-US" sz="1300">
                  <a:solidFill>
                    <a:prstClr val="black">
                      <a:lumMod val="65000"/>
                      <a:lumOff val="35000"/>
                    </a:prstClr>
                  </a:solidFill>
                  <a:latin typeface="Arial" panose="020B0604020202020204" pitchFamily="34" charset="0"/>
                  <a:cs typeface="Arial" panose="020B0604020202020204" pitchFamily="34" charset="0"/>
                </a:rPr>
                <a:t> CCIS RE+ </a:t>
              </a:r>
              <a:r>
                <a:rPr lang="en-US" sz="1300" err="1">
                  <a:solidFill>
                    <a:prstClr val="black">
                      <a:lumMod val="65000"/>
                      <a:lumOff val="35000"/>
                    </a:prstClr>
                  </a:solidFill>
                  <a:latin typeface="Arial" panose="020B0604020202020204" pitchFamily="34" charset="0"/>
                  <a:cs typeface="Arial" panose="020B0604020202020204" pitchFamily="34" charset="0"/>
                </a:rPr>
                <a:t>ou</a:t>
              </a:r>
              <a:r>
                <a:rPr lang="en-US" sz="1300">
                  <a:solidFill>
                    <a:prstClr val="black">
                      <a:lumMod val="65000"/>
                      <a:lumOff val="35000"/>
                    </a:prstClr>
                  </a:solidFill>
                  <a:latin typeface="Arial" panose="020B0604020202020204" pitchFamily="34" charset="0"/>
                  <a:cs typeface="Arial" panose="020B0604020202020204" pitchFamily="34" charset="0"/>
                </a:rPr>
                <a:t> </a:t>
              </a:r>
              <a:r>
                <a:rPr lang="en-US" sz="1300" err="1">
                  <a:solidFill>
                    <a:prstClr val="black">
                      <a:lumMod val="65000"/>
                      <a:lumOff val="35000"/>
                    </a:prstClr>
                  </a:solidFill>
                  <a:latin typeface="Arial" panose="020B0604020202020204" pitchFamily="34" charset="0"/>
                  <a:cs typeface="Arial" panose="020B0604020202020204" pitchFamily="34" charset="0"/>
                </a:rPr>
                <a:t>inconnus</a:t>
              </a:r>
              <a:r>
                <a:rPr lang="en-US" sz="1300">
                  <a:solidFill>
                    <a:prstClr val="black">
                      <a:lumMod val="65000"/>
                      <a:lumOff val="35000"/>
                    </a:prstClr>
                  </a:solidFill>
                  <a:latin typeface="Arial" panose="020B0604020202020204" pitchFamily="34" charset="0"/>
                  <a:cs typeface="Arial" panose="020B0604020202020204" pitchFamily="34" charset="0"/>
                </a:rPr>
                <a:t>)</a:t>
              </a:r>
            </a:p>
          </p:txBody>
        </p:sp>
        <p:sp>
          <p:nvSpPr>
            <p:cNvPr id="14" name="Rectangle 13"/>
            <p:cNvSpPr/>
            <p:nvPr/>
          </p:nvSpPr>
          <p:spPr>
            <a:xfrm>
              <a:off x="1066800" y="1308615"/>
              <a:ext cx="6651812" cy="1882821"/>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38982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564142" y="1395168"/>
            <a:ext cx="3805552" cy="3121413"/>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sp>
        <p:nvSpPr>
          <p:cNvPr id="43" name="Text Box 4"/>
          <p:cNvSpPr txBox="1">
            <a:spLocks noChangeArrowheads="1"/>
          </p:cNvSpPr>
          <p:nvPr/>
        </p:nvSpPr>
        <p:spPr bwMode="auto">
          <a:xfrm>
            <a:off x="195772"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DeCensi</a:t>
            </a:r>
            <a:r>
              <a:rPr lang="en-US" sz="800" i="1">
                <a:solidFill>
                  <a:prstClr val="black">
                    <a:lumMod val="65000"/>
                    <a:lumOff val="35000"/>
                  </a:prstClr>
                </a:solidFill>
                <a:latin typeface="Arial"/>
                <a:ea typeface="+mn-ea"/>
                <a:cs typeface="Arial"/>
              </a:rPr>
              <a:t> A. et al., SABCS 2018, GS3-01</a:t>
            </a: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61</a:t>
            </a:fld>
            <a:endParaRPr lang="fr-FR"/>
          </a:p>
        </p:txBody>
      </p:sp>
      <p:graphicFrame>
        <p:nvGraphicFramePr>
          <p:cNvPr id="7" name="Graphique 6"/>
          <p:cNvGraphicFramePr/>
          <p:nvPr>
            <p:extLst/>
          </p:nvPr>
        </p:nvGraphicFramePr>
        <p:xfrm>
          <a:off x="1008277" y="1715678"/>
          <a:ext cx="3377861" cy="2000839"/>
        </p:xfrm>
        <a:graphic>
          <a:graphicData uri="http://schemas.openxmlformats.org/drawingml/2006/chart">
            <c:chart xmlns:c="http://schemas.openxmlformats.org/drawingml/2006/chart" xmlns:r="http://schemas.openxmlformats.org/officeDocument/2006/relationships" r:id="rId2"/>
          </a:graphicData>
        </a:graphic>
      </p:graphicFrame>
      <p:sp>
        <p:nvSpPr>
          <p:cNvPr id="8" name="ZoneTexte 7"/>
          <p:cNvSpPr txBox="1"/>
          <p:nvPr/>
        </p:nvSpPr>
        <p:spPr>
          <a:xfrm rot="16200000">
            <a:off x="-269148" y="2559421"/>
            <a:ext cx="2300936" cy="253916"/>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Incidence cumulée  (%)</a:t>
            </a:r>
          </a:p>
        </p:txBody>
      </p:sp>
      <p:graphicFrame>
        <p:nvGraphicFramePr>
          <p:cNvPr id="9" name="Tableau 8"/>
          <p:cNvGraphicFramePr>
            <a:graphicFrameLocks noGrp="1"/>
          </p:cNvGraphicFramePr>
          <p:nvPr>
            <p:extLst/>
          </p:nvPr>
        </p:nvGraphicFramePr>
        <p:xfrm>
          <a:off x="1575454" y="1856597"/>
          <a:ext cx="1752680" cy="815658"/>
        </p:xfrm>
        <a:graphic>
          <a:graphicData uri="http://schemas.openxmlformats.org/drawingml/2006/table">
            <a:tbl>
              <a:tblPr firstRow="1" bandRow="1">
                <a:tableStyleId>{5C22544A-7EE6-4342-B048-85BDC9FD1C3A}</a:tableStyleId>
              </a:tblPr>
              <a:tblGrid>
                <a:gridCol w="1752680">
                  <a:extLst>
                    <a:ext uri="{9D8B030D-6E8A-4147-A177-3AD203B41FA5}">
                      <a16:colId xmlns:a16="http://schemas.microsoft.com/office/drawing/2014/main" val="20000"/>
                    </a:ext>
                  </a:extLst>
                </a:gridCol>
              </a:tblGrid>
              <a:tr h="795866">
                <a:tc>
                  <a:txBody>
                    <a:bodyPr/>
                    <a:lstStyle/>
                    <a:p>
                      <a:pPr marL="0" marR="0" lvl="0" indent="0" algn="ctr" defTabSz="914346" rtl="0" eaLnBrk="1" fontAlgn="auto" latinLnBrk="0" hangingPunct="1">
                        <a:lnSpc>
                          <a:spcPts val="1300"/>
                        </a:lnSpc>
                        <a:spcBef>
                          <a:spcPts val="0"/>
                        </a:spcBef>
                        <a:spcAft>
                          <a:spcPts val="0"/>
                        </a:spcAft>
                        <a:buClrTx/>
                        <a:buSzTx/>
                        <a:buFontTx/>
                        <a:buNone/>
                        <a:tabLst/>
                        <a:defRPr/>
                      </a:pPr>
                      <a:r>
                        <a:rPr lang="fr-FR" sz="1050" b="1" i="0" baseline="0">
                          <a:solidFill>
                            <a:schemeClr val="tx2"/>
                          </a:solidFill>
                          <a:latin typeface="Arial" panose="020B0604020202020204" pitchFamily="34" charset="0"/>
                          <a:cs typeface="Arial" panose="020B0604020202020204" pitchFamily="34" charset="0"/>
                        </a:rPr>
                        <a:t>Log-</a:t>
                      </a:r>
                      <a:r>
                        <a:rPr lang="fr-FR" sz="1050" b="1" i="0" baseline="0" err="1">
                          <a:solidFill>
                            <a:schemeClr val="tx2"/>
                          </a:solidFill>
                          <a:latin typeface="Arial" panose="020B0604020202020204" pitchFamily="34" charset="0"/>
                          <a:cs typeface="Arial" panose="020B0604020202020204" pitchFamily="34" charset="0"/>
                        </a:rPr>
                        <a:t>rank</a:t>
                      </a:r>
                      <a:r>
                        <a:rPr lang="fr-FR" sz="1050" b="1" i="1" baseline="0">
                          <a:solidFill>
                            <a:schemeClr val="tx2"/>
                          </a:solidFill>
                          <a:latin typeface="Arial" panose="020B0604020202020204" pitchFamily="34" charset="0"/>
                          <a:cs typeface="Arial" panose="020B0604020202020204" pitchFamily="34" charset="0"/>
                        </a:rPr>
                        <a:t> p</a:t>
                      </a:r>
                      <a:r>
                        <a:rPr lang="fr-FR" sz="1050" b="1" baseline="0">
                          <a:solidFill>
                            <a:schemeClr val="tx2"/>
                          </a:solidFill>
                          <a:latin typeface="Arial" panose="020B0604020202020204" pitchFamily="34" charset="0"/>
                          <a:cs typeface="Arial" panose="020B0604020202020204" pitchFamily="34" charset="0"/>
                        </a:rPr>
                        <a:t>=0,024</a:t>
                      </a:r>
                    </a:p>
                    <a:p>
                      <a:pPr marL="0" marR="0" lvl="0" indent="0" algn="ctr" defTabSz="914346" rtl="0" eaLnBrk="1" fontAlgn="auto" latinLnBrk="0" hangingPunct="1">
                        <a:lnSpc>
                          <a:spcPts val="1300"/>
                        </a:lnSpc>
                        <a:spcBef>
                          <a:spcPts val="0"/>
                        </a:spcBef>
                        <a:spcAft>
                          <a:spcPts val="0"/>
                        </a:spcAft>
                        <a:buClrTx/>
                        <a:buSzTx/>
                        <a:buFontTx/>
                        <a:buNone/>
                        <a:tabLst/>
                        <a:defRPr/>
                      </a:pPr>
                      <a:r>
                        <a:rPr lang="fr-FR" sz="1050" b="1" baseline="0">
                          <a:solidFill>
                            <a:schemeClr val="tx2"/>
                          </a:solidFill>
                          <a:latin typeface="Arial" panose="020B0604020202020204" pitchFamily="34" charset="0"/>
                          <a:cs typeface="Arial" panose="020B0604020202020204" pitchFamily="34" charset="0"/>
                        </a:rPr>
                        <a:t> 28 vs 14 </a:t>
                      </a:r>
                      <a:r>
                        <a:rPr lang="fr-FR" sz="1050" b="1" baseline="0" err="1">
                          <a:solidFill>
                            <a:schemeClr val="tx2"/>
                          </a:solidFill>
                          <a:latin typeface="Arial" panose="020B0604020202020204" pitchFamily="34" charset="0"/>
                          <a:cs typeface="Arial" panose="020B0604020202020204" pitchFamily="34" charset="0"/>
                        </a:rPr>
                        <a:t>evts</a:t>
                      </a:r>
                      <a:r>
                        <a:rPr lang="fr-FR" sz="1050" b="1" baseline="0">
                          <a:solidFill>
                            <a:schemeClr val="tx2"/>
                          </a:solidFill>
                          <a:latin typeface="Arial" panose="020B0604020202020204" pitchFamily="34" charset="0"/>
                          <a:cs typeface="Arial" panose="020B0604020202020204" pitchFamily="34" charset="0"/>
                        </a:rPr>
                        <a:t> mammaires</a:t>
                      </a:r>
                      <a:endParaRPr lang="fr-FR" sz="1050" b="1">
                        <a:solidFill>
                          <a:schemeClr val="tx2"/>
                        </a:solidFill>
                        <a:latin typeface="Arial" panose="020B0604020202020204" pitchFamily="34" charset="0"/>
                        <a:cs typeface="Arial" panose="020B0604020202020204" pitchFamily="34" charset="0"/>
                      </a:endParaRPr>
                    </a:p>
                    <a:p>
                      <a:pPr marL="0" marR="0" indent="0" algn="ctr" defTabSz="914346" rtl="0" eaLnBrk="1" fontAlgn="auto" latinLnBrk="0" hangingPunct="1">
                        <a:lnSpc>
                          <a:spcPts val="1300"/>
                        </a:lnSpc>
                        <a:spcBef>
                          <a:spcPts val="60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HR (95% CI) </a:t>
                      </a:r>
                      <a:r>
                        <a:rPr lang="fr-FR" sz="1000" b="1">
                          <a:solidFill>
                            <a:schemeClr val="tx2"/>
                          </a:solidFill>
                          <a:latin typeface="Arial" panose="020B0604020202020204" pitchFamily="34" charset="0"/>
                          <a:cs typeface="Arial" panose="020B0604020202020204" pitchFamily="34" charset="0"/>
                        </a:rPr>
                        <a:t>0,48</a:t>
                      </a:r>
                      <a:r>
                        <a:rPr lang="fr-FR" sz="1000" b="1" baseline="0">
                          <a:solidFill>
                            <a:schemeClr val="tx2"/>
                          </a:solidFill>
                          <a:latin typeface="Arial" panose="020B0604020202020204" pitchFamily="34" charset="0"/>
                          <a:cs typeface="Arial" panose="020B0604020202020204" pitchFamily="34" charset="0"/>
                        </a:rPr>
                        <a:t> (0,26-0,92) </a:t>
                      </a:r>
                    </a:p>
                    <a:p>
                      <a:pPr marL="0" marR="0" indent="0" algn="ctr" defTabSz="914346" rtl="0" eaLnBrk="1" fontAlgn="auto" latinLnBrk="0" hangingPunct="1">
                        <a:lnSpc>
                          <a:spcPts val="1300"/>
                        </a:lnSpc>
                        <a:spcBef>
                          <a:spcPts val="0"/>
                        </a:spcBef>
                        <a:spcAft>
                          <a:spcPts val="0"/>
                        </a:spcAft>
                        <a:buClrTx/>
                        <a:buSzTx/>
                        <a:buFontTx/>
                        <a:buNone/>
                        <a:tabLst/>
                        <a:defRPr/>
                      </a:pPr>
                      <a:r>
                        <a:rPr lang="fr-FR" sz="1000" b="0" baseline="0">
                          <a:solidFill>
                            <a:schemeClr val="tx2"/>
                          </a:solidFill>
                          <a:latin typeface="Arial" panose="020B0604020202020204" pitchFamily="34" charset="0"/>
                          <a:cs typeface="Arial" panose="020B0604020202020204" pitchFamily="34" charset="0"/>
                        </a:rPr>
                        <a:t>Incidence 23,9 vs 11,6/1000 </a:t>
                      </a:r>
                      <a:endParaRPr lang="fr-FR" sz="1000" b="0">
                        <a:solidFill>
                          <a:schemeClr val="tx2"/>
                        </a:solidFill>
                        <a:latin typeface="Arial" panose="020B0604020202020204" pitchFamily="34" charset="0"/>
                        <a:cs typeface="Arial" panose="020B0604020202020204" pitchFamily="34" charset="0"/>
                      </a:endParaRPr>
                    </a:p>
                  </a:txBody>
                  <a:tcPr marL="36000" marR="3600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0" name="ZoneTexte 9"/>
          <p:cNvSpPr txBox="1"/>
          <p:nvPr/>
        </p:nvSpPr>
        <p:spPr>
          <a:xfrm>
            <a:off x="3522602" y="1492551"/>
            <a:ext cx="916233" cy="425758"/>
          </a:xfrm>
          <a:prstGeom prst="rect">
            <a:avLst/>
          </a:prstGeom>
          <a:noFill/>
        </p:spPr>
        <p:txBody>
          <a:bodyPr wrap="square" rtlCol="0">
            <a:spAutoFit/>
          </a:bodyPr>
          <a:lstStyle/>
          <a:p>
            <a:pPr>
              <a:lnSpc>
                <a:spcPts val="1300"/>
              </a:lnSpc>
            </a:pPr>
            <a:r>
              <a:rPr lang="fr-FR" sz="1050">
                <a:solidFill>
                  <a:srgbClr val="595959"/>
                </a:solidFill>
                <a:latin typeface="Arial" panose="020B0604020202020204" pitchFamily="34" charset="0"/>
                <a:cs typeface="Arial" panose="020B0604020202020204" pitchFamily="34" charset="0"/>
              </a:rPr>
              <a:t>Placebo</a:t>
            </a:r>
          </a:p>
          <a:p>
            <a:pPr>
              <a:lnSpc>
                <a:spcPts val="1300"/>
              </a:lnSpc>
            </a:pPr>
            <a:r>
              <a:rPr lang="fr-FR" sz="1050" err="1">
                <a:solidFill>
                  <a:srgbClr val="595959"/>
                </a:solidFill>
                <a:latin typeface="Arial" panose="020B0604020202020204" pitchFamily="34" charset="0"/>
                <a:cs typeface="Arial" panose="020B0604020202020204" pitchFamily="34" charset="0"/>
              </a:rPr>
              <a:t>Tamoxifène</a:t>
            </a:r>
            <a:endParaRPr lang="fr-FR" sz="1050">
              <a:solidFill>
                <a:srgbClr val="595959"/>
              </a:solidFill>
              <a:latin typeface="Arial" panose="020B0604020202020204" pitchFamily="34" charset="0"/>
              <a:cs typeface="Arial" panose="020B0604020202020204" pitchFamily="34" charset="0"/>
            </a:endParaRPr>
          </a:p>
        </p:txBody>
      </p:sp>
      <p:graphicFrame>
        <p:nvGraphicFramePr>
          <p:cNvPr id="12" name="Tableau 11"/>
          <p:cNvGraphicFramePr>
            <a:graphicFrameLocks noGrp="1"/>
          </p:cNvGraphicFramePr>
          <p:nvPr>
            <p:extLst/>
          </p:nvPr>
        </p:nvGraphicFramePr>
        <p:xfrm>
          <a:off x="564142" y="3891917"/>
          <a:ext cx="3695194" cy="535421"/>
        </p:xfrm>
        <a:graphic>
          <a:graphicData uri="http://schemas.openxmlformats.org/drawingml/2006/table">
            <a:tbl>
              <a:tblPr firstRow="1" bandRow="1">
                <a:tableStyleId>{5C22544A-7EE6-4342-B048-85BDC9FD1C3A}</a:tableStyleId>
              </a:tblPr>
              <a:tblGrid>
                <a:gridCol w="522939">
                  <a:extLst>
                    <a:ext uri="{9D8B030D-6E8A-4147-A177-3AD203B41FA5}">
                      <a16:colId xmlns:a16="http://schemas.microsoft.com/office/drawing/2014/main" val="20000"/>
                    </a:ext>
                  </a:extLst>
                </a:gridCol>
                <a:gridCol w="518140">
                  <a:extLst>
                    <a:ext uri="{9D8B030D-6E8A-4147-A177-3AD203B41FA5}">
                      <a16:colId xmlns:a16="http://schemas.microsoft.com/office/drawing/2014/main" val="20001"/>
                    </a:ext>
                  </a:extLst>
                </a:gridCol>
                <a:gridCol w="572831">
                  <a:extLst>
                    <a:ext uri="{9D8B030D-6E8A-4147-A177-3AD203B41FA5}">
                      <a16:colId xmlns:a16="http://schemas.microsoft.com/office/drawing/2014/main" val="20002"/>
                    </a:ext>
                  </a:extLst>
                </a:gridCol>
                <a:gridCol w="545911">
                  <a:extLst>
                    <a:ext uri="{9D8B030D-6E8A-4147-A177-3AD203B41FA5}">
                      <a16:colId xmlns:a16="http://schemas.microsoft.com/office/drawing/2014/main" val="20003"/>
                    </a:ext>
                  </a:extLst>
                </a:gridCol>
                <a:gridCol w="552734">
                  <a:extLst>
                    <a:ext uri="{9D8B030D-6E8A-4147-A177-3AD203B41FA5}">
                      <a16:colId xmlns:a16="http://schemas.microsoft.com/office/drawing/2014/main" val="20004"/>
                    </a:ext>
                  </a:extLst>
                </a:gridCol>
                <a:gridCol w="532263">
                  <a:extLst>
                    <a:ext uri="{9D8B030D-6E8A-4147-A177-3AD203B41FA5}">
                      <a16:colId xmlns:a16="http://schemas.microsoft.com/office/drawing/2014/main" val="20005"/>
                    </a:ext>
                  </a:extLst>
                </a:gridCol>
                <a:gridCol w="450376">
                  <a:extLst>
                    <a:ext uri="{9D8B030D-6E8A-4147-A177-3AD203B41FA5}">
                      <a16:colId xmlns:a16="http://schemas.microsoft.com/office/drawing/2014/main" val="20006"/>
                    </a:ext>
                  </a:extLst>
                </a:gridCol>
              </a:tblGrid>
              <a:tr h="200141">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accent5"/>
                          </a:solidFill>
                        </a:rPr>
                        <a:t>Pla</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     247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225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161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78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rgbClr val="FF6600"/>
                          </a:solidFill>
                        </a:rPr>
                        <a:t>Tamo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     253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234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172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76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15" name="Connecteur droit 14"/>
          <p:cNvCxnSpPr/>
          <p:nvPr/>
        </p:nvCxnSpPr>
        <p:spPr>
          <a:xfrm>
            <a:off x="1248743" y="3988490"/>
            <a:ext cx="2899091"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sp>
        <p:nvSpPr>
          <p:cNvPr id="3" name="Forme libre 2"/>
          <p:cNvSpPr/>
          <p:nvPr/>
        </p:nvSpPr>
        <p:spPr>
          <a:xfrm>
            <a:off x="1360245" y="2921797"/>
            <a:ext cx="2569779" cy="524203"/>
          </a:xfrm>
          <a:custGeom>
            <a:avLst/>
            <a:gdLst>
              <a:gd name="connsiteX0" fmla="*/ 0 w 2569779"/>
              <a:gd name="connsiteY0" fmla="*/ 524203 h 524203"/>
              <a:gd name="connsiteX1" fmla="*/ 98535 w 2569779"/>
              <a:gd name="connsiteY1" fmla="*/ 524203 h 524203"/>
              <a:gd name="connsiteX2" fmla="*/ 98535 w 2569779"/>
              <a:gd name="connsiteY2" fmla="*/ 500555 h 524203"/>
              <a:gd name="connsiteX3" fmla="*/ 149773 w 2569779"/>
              <a:gd name="connsiteY3" fmla="*/ 500555 h 524203"/>
              <a:gd name="connsiteX4" fmla="*/ 149773 w 2569779"/>
              <a:gd name="connsiteY4" fmla="*/ 480848 h 524203"/>
              <a:gd name="connsiteX5" fmla="*/ 212835 w 2569779"/>
              <a:gd name="connsiteY5" fmla="*/ 480848 h 524203"/>
              <a:gd name="connsiteX6" fmla="*/ 236483 w 2569779"/>
              <a:gd name="connsiteY6" fmla="*/ 449317 h 524203"/>
              <a:gd name="connsiteX7" fmla="*/ 398079 w 2569779"/>
              <a:gd name="connsiteY7" fmla="*/ 457200 h 524203"/>
              <a:gd name="connsiteX8" fmla="*/ 457200 w 2569779"/>
              <a:gd name="connsiteY8" fmla="*/ 402021 h 524203"/>
              <a:gd name="connsiteX9" fmla="*/ 512379 w 2569779"/>
              <a:gd name="connsiteY9" fmla="*/ 394138 h 524203"/>
              <a:gd name="connsiteX10" fmla="*/ 543910 w 2569779"/>
              <a:gd name="connsiteY10" fmla="*/ 358665 h 524203"/>
              <a:gd name="connsiteX11" fmla="*/ 579383 w 2569779"/>
              <a:gd name="connsiteY11" fmla="*/ 350783 h 524203"/>
              <a:gd name="connsiteX12" fmla="*/ 614855 w 2569779"/>
              <a:gd name="connsiteY12" fmla="*/ 315310 h 524203"/>
              <a:gd name="connsiteX13" fmla="*/ 693683 w 2569779"/>
              <a:gd name="connsiteY13" fmla="*/ 268014 h 524203"/>
              <a:gd name="connsiteX14" fmla="*/ 871045 w 2569779"/>
              <a:gd name="connsiteY14" fmla="*/ 268014 h 524203"/>
              <a:gd name="connsiteX15" fmla="*/ 902576 w 2569779"/>
              <a:gd name="connsiteY15" fmla="*/ 244365 h 524203"/>
              <a:gd name="connsiteX16" fmla="*/ 945931 w 2569779"/>
              <a:gd name="connsiteY16" fmla="*/ 244365 h 524203"/>
              <a:gd name="connsiteX17" fmla="*/ 977462 w 2569779"/>
              <a:gd name="connsiteY17" fmla="*/ 216776 h 524203"/>
              <a:gd name="connsiteX18" fmla="*/ 1016876 w 2569779"/>
              <a:gd name="connsiteY18" fmla="*/ 216776 h 524203"/>
              <a:gd name="connsiteX19" fmla="*/ 1016876 w 2569779"/>
              <a:gd name="connsiteY19" fmla="*/ 216776 h 524203"/>
              <a:gd name="connsiteX20" fmla="*/ 1115410 w 2569779"/>
              <a:gd name="connsiteY20" fmla="*/ 197069 h 524203"/>
              <a:gd name="connsiteX21" fmla="*/ 1123293 w 2569779"/>
              <a:gd name="connsiteY21" fmla="*/ 189186 h 524203"/>
              <a:gd name="connsiteX22" fmla="*/ 1312479 w 2569779"/>
              <a:gd name="connsiteY22" fmla="*/ 189186 h 524203"/>
              <a:gd name="connsiteX23" fmla="*/ 1312479 w 2569779"/>
              <a:gd name="connsiteY23" fmla="*/ 157655 h 524203"/>
              <a:gd name="connsiteX24" fmla="*/ 1434662 w 2569779"/>
              <a:gd name="connsiteY24" fmla="*/ 157655 h 524203"/>
              <a:gd name="connsiteX25" fmla="*/ 1434662 w 2569779"/>
              <a:gd name="connsiteY25" fmla="*/ 126124 h 524203"/>
              <a:gd name="connsiteX26" fmla="*/ 1537138 w 2569779"/>
              <a:gd name="connsiteY26" fmla="*/ 126124 h 524203"/>
              <a:gd name="connsiteX27" fmla="*/ 1560786 w 2569779"/>
              <a:gd name="connsiteY27" fmla="*/ 67003 h 524203"/>
              <a:gd name="connsiteX28" fmla="*/ 1785445 w 2569779"/>
              <a:gd name="connsiteY28" fmla="*/ 67003 h 524203"/>
              <a:gd name="connsiteX29" fmla="*/ 1785445 w 2569779"/>
              <a:gd name="connsiteY29" fmla="*/ 0 h 524203"/>
              <a:gd name="connsiteX30" fmla="*/ 2569779 w 2569779"/>
              <a:gd name="connsiteY30" fmla="*/ 0 h 52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69779" h="524203">
                <a:moveTo>
                  <a:pt x="0" y="524203"/>
                </a:moveTo>
                <a:lnTo>
                  <a:pt x="98535" y="524203"/>
                </a:lnTo>
                <a:lnTo>
                  <a:pt x="98535" y="500555"/>
                </a:lnTo>
                <a:lnTo>
                  <a:pt x="149773" y="500555"/>
                </a:lnTo>
                <a:lnTo>
                  <a:pt x="149773" y="480848"/>
                </a:lnTo>
                <a:lnTo>
                  <a:pt x="212835" y="480848"/>
                </a:lnTo>
                <a:lnTo>
                  <a:pt x="236483" y="449317"/>
                </a:lnTo>
                <a:lnTo>
                  <a:pt x="398079" y="457200"/>
                </a:lnTo>
                <a:lnTo>
                  <a:pt x="457200" y="402021"/>
                </a:lnTo>
                <a:lnTo>
                  <a:pt x="512379" y="394138"/>
                </a:lnTo>
                <a:lnTo>
                  <a:pt x="543910" y="358665"/>
                </a:lnTo>
                <a:lnTo>
                  <a:pt x="579383" y="350783"/>
                </a:lnTo>
                <a:lnTo>
                  <a:pt x="614855" y="315310"/>
                </a:lnTo>
                <a:lnTo>
                  <a:pt x="693683" y="268014"/>
                </a:lnTo>
                <a:lnTo>
                  <a:pt x="871045" y="268014"/>
                </a:lnTo>
                <a:lnTo>
                  <a:pt x="902576" y="244365"/>
                </a:lnTo>
                <a:lnTo>
                  <a:pt x="945931" y="244365"/>
                </a:lnTo>
                <a:lnTo>
                  <a:pt x="977462" y="216776"/>
                </a:lnTo>
                <a:lnTo>
                  <a:pt x="1016876" y="216776"/>
                </a:lnTo>
                <a:lnTo>
                  <a:pt x="1016876" y="216776"/>
                </a:lnTo>
                <a:lnTo>
                  <a:pt x="1115410" y="197069"/>
                </a:lnTo>
                <a:lnTo>
                  <a:pt x="1123293" y="189186"/>
                </a:lnTo>
                <a:lnTo>
                  <a:pt x="1312479" y="189186"/>
                </a:lnTo>
                <a:lnTo>
                  <a:pt x="1312479" y="157655"/>
                </a:lnTo>
                <a:lnTo>
                  <a:pt x="1434662" y="157655"/>
                </a:lnTo>
                <a:lnTo>
                  <a:pt x="1434662" y="126124"/>
                </a:lnTo>
                <a:lnTo>
                  <a:pt x="1537138" y="126124"/>
                </a:lnTo>
                <a:lnTo>
                  <a:pt x="1560786" y="67003"/>
                </a:lnTo>
                <a:lnTo>
                  <a:pt x="1785445" y="67003"/>
                </a:lnTo>
                <a:lnTo>
                  <a:pt x="1785445" y="0"/>
                </a:lnTo>
                <a:lnTo>
                  <a:pt x="2569779" y="0"/>
                </a:lnTo>
              </a:path>
            </a:pathLst>
          </a:cu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7" name="Connecteur droit 16"/>
          <p:cNvCxnSpPr/>
          <p:nvPr/>
        </p:nvCxnSpPr>
        <p:spPr>
          <a:xfrm flipH="1">
            <a:off x="3180352" y="1607960"/>
            <a:ext cx="327135" cy="0"/>
          </a:xfrm>
          <a:prstGeom prst="line">
            <a:avLst/>
          </a:prstGeom>
          <a:ln w="28575">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18" name="Forme libre 17"/>
          <p:cNvSpPr/>
          <p:nvPr/>
        </p:nvSpPr>
        <p:spPr>
          <a:xfrm>
            <a:off x="1360245" y="3201635"/>
            <a:ext cx="2278117" cy="252248"/>
          </a:xfrm>
          <a:custGeom>
            <a:avLst/>
            <a:gdLst>
              <a:gd name="connsiteX0" fmla="*/ 0 w 2278117"/>
              <a:gd name="connsiteY0" fmla="*/ 252248 h 252248"/>
              <a:gd name="connsiteX1" fmla="*/ 161597 w 2278117"/>
              <a:gd name="connsiteY1" fmla="*/ 240424 h 252248"/>
              <a:gd name="connsiteX2" fmla="*/ 244366 w 2278117"/>
              <a:gd name="connsiteY2" fmla="*/ 216776 h 252248"/>
              <a:gd name="connsiteX3" fmla="*/ 287721 w 2278117"/>
              <a:gd name="connsiteY3" fmla="*/ 197069 h 252248"/>
              <a:gd name="connsiteX4" fmla="*/ 335017 w 2278117"/>
              <a:gd name="connsiteY4" fmla="*/ 189186 h 252248"/>
              <a:gd name="connsiteX5" fmla="*/ 382314 w 2278117"/>
              <a:gd name="connsiteY5" fmla="*/ 177362 h 252248"/>
              <a:gd name="connsiteX6" fmla="*/ 575441 w 2278117"/>
              <a:gd name="connsiteY6" fmla="*/ 177362 h 252248"/>
              <a:gd name="connsiteX7" fmla="*/ 606973 w 2278117"/>
              <a:gd name="connsiteY7" fmla="*/ 161596 h 252248"/>
              <a:gd name="connsiteX8" fmla="*/ 606973 w 2278117"/>
              <a:gd name="connsiteY8" fmla="*/ 161596 h 252248"/>
              <a:gd name="connsiteX9" fmla="*/ 650328 w 2278117"/>
              <a:gd name="connsiteY9" fmla="*/ 145831 h 252248"/>
              <a:gd name="connsiteX10" fmla="*/ 693683 w 2278117"/>
              <a:gd name="connsiteY10" fmla="*/ 153714 h 252248"/>
              <a:gd name="connsiteX11" fmla="*/ 725214 w 2278117"/>
              <a:gd name="connsiteY11" fmla="*/ 141890 h 252248"/>
              <a:gd name="connsiteX12" fmla="*/ 823748 w 2278117"/>
              <a:gd name="connsiteY12" fmla="*/ 145831 h 252248"/>
              <a:gd name="connsiteX13" fmla="*/ 823748 w 2278117"/>
              <a:gd name="connsiteY13" fmla="*/ 145831 h 252248"/>
              <a:gd name="connsiteX14" fmla="*/ 1194238 w 2278117"/>
              <a:gd name="connsiteY14" fmla="*/ 130065 h 252248"/>
              <a:gd name="connsiteX15" fmla="*/ 1245476 w 2278117"/>
              <a:gd name="connsiteY15" fmla="*/ 39414 h 252248"/>
              <a:gd name="connsiteX16" fmla="*/ 1592317 w 2278117"/>
              <a:gd name="connsiteY16" fmla="*/ 39414 h 252248"/>
              <a:gd name="connsiteX17" fmla="*/ 1596259 w 2278117"/>
              <a:gd name="connsiteY17" fmla="*/ 0 h 252248"/>
              <a:gd name="connsiteX18" fmla="*/ 2278117 w 2278117"/>
              <a:gd name="connsiteY18" fmla="*/ 0 h 25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78117" h="252248">
                <a:moveTo>
                  <a:pt x="0" y="252248"/>
                </a:moveTo>
                <a:lnTo>
                  <a:pt x="161597" y="240424"/>
                </a:lnTo>
                <a:lnTo>
                  <a:pt x="244366" y="216776"/>
                </a:lnTo>
                <a:lnTo>
                  <a:pt x="287721" y="197069"/>
                </a:lnTo>
                <a:lnTo>
                  <a:pt x="335017" y="189186"/>
                </a:lnTo>
                <a:lnTo>
                  <a:pt x="382314" y="177362"/>
                </a:lnTo>
                <a:lnTo>
                  <a:pt x="575441" y="177362"/>
                </a:lnTo>
                <a:lnTo>
                  <a:pt x="606973" y="161596"/>
                </a:lnTo>
                <a:lnTo>
                  <a:pt x="606973" y="161596"/>
                </a:lnTo>
                <a:lnTo>
                  <a:pt x="650328" y="145831"/>
                </a:lnTo>
                <a:lnTo>
                  <a:pt x="693683" y="153714"/>
                </a:lnTo>
                <a:lnTo>
                  <a:pt x="725214" y="141890"/>
                </a:lnTo>
                <a:lnTo>
                  <a:pt x="823748" y="145831"/>
                </a:lnTo>
                <a:lnTo>
                  <a:pt x="823748" y="145831"/>
                </a:lnTo>
                <a:lnTo>
                  <a:pt x="1194238" y="130065"/>
                </a:lnTo>
                <a:lnTo>
                  <a:pt x="1245476" y="39414"/>
                </a:lnTo>
                <a:lnTo>
                  <a:pt x="1592317" y="39414"/>
                </a:lnTo>
                <a:lnTo>
                  <a:pt x="1596259" y="0"/>
                </a:lnTo>
                <a:lnTo>
                  <a:pt x="2278117" y="0"/>
                </a:lnTo>
              </a:path>
            </a:pathLst>
          </a:custGeom>
          <a:noFill/>
          <a:ln w="38100">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20" name="Connecteur droit 19"/>
          <p:cNvCxnSpPr/>
          <p:nvPr/>
        </p:nvCxnSpPr>
        <p:spPr>
          <a:xfrm flipH="1">
            <a:off x="3180352" y="1780264"/>
            <a:ext cx="327135" cy="0"/>
          </a:xfrm>
          <a:prstGeom prst="line">
            <a:avLst/>
          </a:prstGeom>
          <a:ln w="28575">
            <a:solidFill>
              <a:srgbClr val="FF6600"/>
            </a:solidFill>
          </a:ln>
          <a:effectLst/>
        </p:spPr>
        <p:style>
          <a:lnRef idx="2">
            <a:schemeClr val="accent1"/>
          </a:lnRef>
          <a:fillRef idx="0">
            <a:schemeClr val="accent1"/>
          </a:fillRef>
          <a:effectRef idx="1">
            <a:schemeClr val="accent1"/>
          </a:effectRef>
          <a:fontRef idx="minor">
            <a:schemeClr val="tx1"/>
          </a:fontRef>
        </p:style>
      </p:cxnSp>
      <p:sp>
        <p:nvSpPr>
          <p:cNvPr id="23" name="ZoneTexte 22"/>
          <p:cNvSpPr txBox="1"/>
          <p:nvPr/>
        </p:nvSpPr>
        <p:spPr>
          <a:xfrm>
            <a:off x="1360246" y="3657422"/>
            <a:ext cx="2787588" cy="253916"/>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Années</a:t>
            </a:r>
          </a:p>
        </p:txBody>
      </p:sp>
      <p:sp>
        <p:nvSpPr>
          <p:cNvPr id="24" name="Rectangle à coins arrondis 23"/>
          <p:cNvSpPr/>
          <p:nvPr/>
        </p:nvSpPr>
        <p:spPr>
          <a:xfrm>
            <a:off x="4666657" y="1395168"/>
            <a:ext cx="3805552" cy="3121413"/>
          </a:xfrm>
          <a:prstGeom prst="roundRect">
            <a:avLst>
              <a:gd name="adj" fmla="val 0"/>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latin typeface="Arial" panose="020B0604020202020204" pitchFamily="34" charset="0"/>
              <a:cs typeface="Arial" panose="020B0604020202020204" pitchFamily="34" charset="0"/>
            </a:endParaRPr>
          </a:p>
        </p:txBody>
      </p:sp>
      <p:graphicFrame>
        <p:nvGraphicFramePr>
          <p:cNvPr id="25" name="Graphique 24"/>
          <p:cNvGraphicFramePr/>
          <p:nvPr>
            <p:extLst/>
          </p:nvPr>
        </p:nvGraphicFramePr>
        <p:xfrm>
          <a:off x="5110792" y="1715678"/>
          <a:ext cx="3377861" cy="2000839"/>
        </p:xfrm>
        <a:graphic>
          <a:graphicData uri="http://schemas.openxmlformats.org/drawingml/2006/chart">
            <c:chart xmlns:c="http://schemas.openxmlformats.org/drawingml/2006/chart" xmlns:r="http://schemas.openxmlformats.org/officeDocument/2006/relationships" r:id="rId3"/>
          </a:graphicData>
        </a:graphic>
      </p:graphicFrame>
      <p:sp>
        <p:nvSpPr>
          <p:cNvPr id="26" name="ZoneTexte 25"/>
          <p:cNvSpPr txBox="1"/>
          <p:nvPr/>
        </p:nvSpPr>
        <p:spPr>
          <a:xfrm rot="16200000">
            <a:off x="3833367" y="2559421"/>
            <a:ext cx="2300936" cy="253916"/>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Incidence cumulée (%)</a:t>
            </a:r>
          </a:p>
        </p:txBody>
      </p:sp>
      <p:graphicFrame>
        <p:nvGraphicFramePr>
          <p:cNvPr id="27" name="Tableau 26"/>
          <p:cNvGraphicFramePr>
            <a:graphicFrameLocks noGrp="1"/>
          </p:cNvGraphicFramePr>
          <p:nvPr>
            <p:extLst/>
          </p:nvPr>
        </p:nvGraphicFramePr>
        <p:xfrm>
          <a:off x="5677969" y="1856597"/>
          <a:ext cx="2054247" cy="795866"/>
        </p:xfrm>
        <a:graphic>
          <a:graphicData uri="http://schemas.openxmlformats.org/drawingml/2006/table">
            <a:tbl>
              <a:tblPr firstRow="1" bandRow="1">
                <a:tableStyleId>{5C22544A-7EE6-4342-B048-85BDC9FD1C3A}</a:tableStyleId>
              </a:tblPr>
              <a:tblGrid>
                <a:gridCol w="2054247">
                  <a:extLst>
                    <a:ext uri="{9D8B030D-6E8A-4147-A177-3AD203B41FA5}">
                      <a16:colId xmlns:a16="http://schemas.microsoft.com/office/drawing/2014/main" val="20000"/>
                    </a:ext>
                  </a:extLst>
                </a:gridCol>
              </a:tblGrid>
              <a:tr h="795866">
                <a:tc>
                  <a:txBody>
                    <a:bodyPr/>
                    <a:lstStyle/>
                    <a:p>
                      <a:pPr marL="0" marR="0" lvl="0" indent="0" algn="ctr" defTabSz="914346" rtl="0" eaLnBrk="1" fontAlgn="auto" latinLnBrk="0" hangingPunct="1">
                        <a:lnSpc>
                          <a:spcPts val="1300"/>
                        </a:lnSpc>
                        <a:spcBef>
                          <a:spcPts val="0"/>
                        </a:spcBef>
                        <a:spcAft>
                          <a:spcPts val="0"/>
                        </a:spcAft>
                        <a:buClrTx/>
                        <a:buSzTx/>
                        <a:buFontTx/>
                        <a:buNone/>
                        <a:tabLst/>
                        <a:defRPr/>
                      </a:pPr>
                      <a:r>
                        <a:rPr lang="fr-FR" sz="1050" b="1" i="0" baseline="0">
                          <a:solidFill>
                            <a:schemeClr val="tx2"/>
                          </a:solidFill>
                          <a:latin typeface="Arial" panose="020B0604020202020204" pitchFamily="34" charset="0"/>
                          <a:cs typeface="Arial" panose="020B0604020202020204" pitchFamily="34" charset="0"/>
                        </a:rPr>
                        <a:t>Log-</a:t>
                      </a:r>
                      <a:r>
                        <a:rPr lang="fr-FR" sz="1050" b="1" i="0" baseline="0" err="1">
                          <a:solidFill>
                            <a:schemeClr val="tx2"/>
                          </a:solidFill>
                          <a:latin typeface="Arial" panose="020B0604020202020204" pitchFamily="34" charset="0"/>
                          <a:cs typeface="Arial" panose="020B0604020202020204" pitchFamily="34" charset="0"/>
                        </a:rPr>
                        <a:t>rank</a:t>
                      </a:r>
                      <a:r>
                        <a:rPr lang="fr-FR" sz="1050" b="1" i="1" baseline="0">
                          <a:solidFill>
                            <a:schemeClr val="tx2"/>
                          </a:solidFill>
                          <a:latin typeface="Arial" panose="020B0604020202020204" pitchFamily="34" charset="0"/>
                          <a:cs typeface="Arial" panose="020B0604020202020204" pitchFamily="34" charset="0"/>
                        </a:rPr>
                        <a:t> p</a:t>
                      </a:r>
                      <a:r>
                        <a:rPr lang="fr-FR" sz="1050" b="1" baseline="0">
                          <a:solidFill>
                            <a:schemeClr val="tx2"/>
                          </a:solidFill>
                          <a:latin typeface="Arial" panose="020B0604020202020204" pitchFamily="34" charset="0"/>
                          <a:cs typeface="Arial" panose="020B0604020202020204" pitchFamily="34" charset="0"/>
                        </a:rPr>
                        <a:t>=0,018</a:t>
                      </a:r>
                    </a:p>
                    <a:p>
                      <a:pPr marL="0" marR="0" lvl="0" indent="0" algn="ctr" defTabSz="914346" rtl="0" eaLnBrk="1" fontAlgn="auto" latinLnBrk="0" hangingPunct="1">
                        <a:lnSpc>
                          <a:spcPts val="1300"/>
                        </a:lnSpc>
                        <a:spcBef>
                          <a:spcPts val="0"/>
                        </a:spcBef>
                        <a:spcAft>
                          <a:spcPts val="0"/>
                        </a:spcAft>
                        <a:buClrTx/>
                        <a:buSzTx/>
                        <a:buFontTx/>
                        <a:buNone/>
                        <a:tabLst/>
                        <a:defRPr/>
                      </a:pPr>
                      <a:r>
                        <a:rPr lang="fr-FR" sz="1050" b="1" baseline="0" err="1">
                          <a:solidFill>
                            <a:schemeClr val="tx2"/>
                          </a:solidFill>
                          <a:latin typeface="Arial" panose="020B0604020202020204" pitchFamily="34" charset="0"/>
                          <a:cs typeface="Arial" panose="020B0604020202020204" pitchFamily="34" charset="0"/>
                        </a:rPr>
                        <a:t>T</a:t>
                      </a:r>
                      <a:r>
                        <a:rPr lang="fr-FR" sz="1050" b="1" baseline="0">
                          <a:solidFill>
                            <a:schemeClr val="tx2"/>
                          </a:solidFill>
                          <a:latin typeface="Arial" panose="020B0604020202020204" pitchFamily="34" charset="0"/>
                          <a:cs typeface="Arial" panose="020B0604020202020204" pitchFamily="34" charset="0"/>
                        </a:rPr>
                        <a:t> controlatérales, 12 vs 3</a:t>
                      </a:r>
                      <a:endParaRPr lang="fr-FR" sz="1050" b="1">
                        <a:solidFill>
                          <a:schemeClr val="tx2"/>
                        </a:solidFill>
                        <a:latin typeface="Arial" panose="020B0604020202020204" pitchFamily="34" charset="0"/>
                        <a:cs typeface="Arial" panose="020B0604020202020204" pitchFamily="34" charset="0"/>
                      </a:endParaRPr>
                    </a:p>
                    <a:p>
                      <a:pPr marL="0" marR="0" indent="0" algn="ctr" defTabSz="914346" rtl="0" eaLnBrk="1" fontAlgn="auto" latinLnBrk="0" hangingPunct="1">
                        <a:lnSpc>
                          <a:spcPts val="1300"/>
                        </a:lnSpc>
                        <a:spcBef>
                          <a:spcPts val="60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HR (95% CI) </a:t>
                      </a:r>
                      <a:r>
                        <a:rPr lang="fr-FR" sz="1000" b="1">
                          <a:solidFill>
                            <a:schemeClr val="tx2"/>
                          </a:solidFill>
                          <a:latin typeface="Arial" panose="020B0604020202020204" pitchFamily="34" charset="0"/>
                          <a:cs typeface="Arial" panose="020B0604020202020204" pitchFamily="34" charset="0"/>
                        </a:rPr>
                        <a:t>0,24</a:t>
                      </a:r>
                      <a:r>
                        <a:rPr lang="fr-FR" sz="1000" b="1" baseline="0">
                          <a:solidFill>
                            <a:schemeClr val="tx2"/>
                          </a:solidFill>
                          <a:latin typeface="Arial" panose="020B0604020202020204" pitchFamily="34" charset="0"/>
                          <a:cs typeface="Arial" panose="020B0604020202020204" pitchFamily="34" charset="0"/>
                        </a:rPr>
                        <a:t> (0,07-0,87) </a:t>
                      </a:r>
                    </a:p>
                  </a:txBody>
                  <a:tcPr marL="36000" marR="3600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28" name="ZoneTexte 27"/>
          <p:cNvSpPr txBox="1"/>
          <p:nvPr/>
        </p:nvSpPr>
        <p:spPr>
          <a:xfrm>
            <a:off x="7625117" y="1492551"/>
            <a:ext cx="915201" cy="425758"/>
          </a:xfrm>
          <a:prstGeom prst="rect">
            <a:avLst/>
          </a:prstGeom>
          <a:noFill/>
        </p:spPr>
        <p:txBody>
          <a:bodyPr wrap="square" rtlCol="0">
            <a:spAutoFit/>
          </a:bodyPr>
          <a:lstStyle/>
          <a:p>
            <a:pPr>
              <a:lnSpc>
                <a:spcPts val="1300"/>
              </a:lnSpc>
            </a:pPr>
            <a:r>
              <a:rPr lang="fr-FR" sz="1050">
                <a:solidFill>
                  <a:srgbClr val="595959"/>
                </a:solidFill>
                <a:latin typeface="Arial" panose="020B0604020202020204" pitchFamily="34" charset="0"/>
                <a:cs typeface="Arial" panose="020B0604020202020204" pitchFamily="34" charset="0"/>
              </a:rPr>
              <a:t>Placebo</a:t>
            </a:r>
          </a:p>
          <a:p>
            <a:pPr>
              <a:lnSpc>
                <a:spcPts val="1300"/>
              </a:lnSpc>
            </a:pPr>
            <a:r>
              <a:rPr lang="fr-FR" sz="1050" err="1">
                <a:solidFill>
                  <a:srgbClr val="595959"/>
                </a:solidFill>
                <a:latin typeface="Arial" panose="020B0604020202020204" pitchFamily="34" charset="0"/>
                <a:cs typeface="Arial" panose="020B0604020202020204" pitchFamily="34" charset="0"/>
              </a:rPr>
              <a:t>Tamoxifène</a:t>
            </a:r>
            <a:endParaRPr lang="fr-FR" sz="1050">
              <a:solidFill>
                <a:srgbClr val="595959"/>
              </a:solidFill>
              <a:latin typeface="Arial" panose="020B0604020202020204" pitchFamily="34" charset="0"/>
              <a:cs typeface="Arial" panose="020B0604020202020204" pitchFamily="34" charset="0"/>
            </a:endParaRPr>
          </a:p>
        </p:txBody>
      </p:sp>
      <p:graphicFrame>
        <p:nvGraphicFramePr>
          <p:cNvPr id="29" name="Tableau 28"/>
          <p:cNvGraphicFramePr>
            <a:graphicFrameLocks noGrp="1"/>
          </p:cNvGraphicFramePr>
          <p:nvPr>
            <p:extLst/>
          </p:nvPr>
        </p:nvGraphicFramePr>
        <p:xfrm>
          <a:off x="4666657" y="3891917"/>
          <a:ext cx="3695194" cy="535421"/>
        </p:xfrm>
        <a:graphic>
          <a:graphicData uri="http://schemas.openxmlformats.org/drawingml/2006/table">
            <a:tbl>
              <a:tblPr firstRow="1" bandRow="1">
                <a:tableStyleId>{5C22544A-7EE6-4342-B048-85BDC9FD1C3A}</a:tableStyleId>
              </a:tblPr>
              <a:tblGrid>
                <a:gridCol w="522939">
                  <a:extLst>
                    <a:ext uri="{9D8B030D-6E8A-4147-A177-3AD203B41FA5}">
                      <a16:colId xmlns:a16="http://schemas.microsoft.com/office/drawing/2014/main" val="20000"/>
                    </a:ext>
                  </a:extLst>
                </a:gridCol>
                <a:gridCol w="518140">
                  <a:extLst>
                    <a:ext uri="{9D8B030D-6E8A-4147-A177-3AD203B41FA5}">
                      <a16:colId xmlns:a16="http://schemas.microsoft.com/office/drawing/2014/main" val="20001"/>
                    </a:ext>
                  </a:extLst>
                </a:gridCol>
                <a:gridCol w="572831">
                  <a:extLst>
                    <a:ext uri="{9D8B030D-6E8A-4147-A177-3AD203B41FA5}">
                      <a16:colId xmlns:a16="http://schemas.microsoft.com/office/drawing/2014/main" val="20002"/>
                    </a:ext>
                  </a:extLst>
                </a:gridCol>
                <a:gridCol w="545911">
                  <a:extLst>
                    <a:ext uri="{9D8B030D-6E8A-4147-A177-3AD203B41FA5}">
                      <a16:colId xmlns:a16="http://schemas.microsoft.com/office/drawing/2014/main" val="20003"/>
                    </a:ext>
                  </a:extLst>
                </a:gridCol>
                <a:gridCol w="552734">
                  <a:extLst>
                    <a:ext uri="{9D8B030D-6E8A-4147-A177-3AD203B41FA5}">
                      <a16:colId xmlns:a16="http://schemas.microsoft.com/office/drawing/2014/main" val="20004"/>
                    </a:ext>
                  </a:extLst>
                </a:gridCol>
                <a:gridCol w="532263">
                  <a:extLst>
                    <a:ext uri="{9D8B030D-6E8A-4147-A177-3AD203B41FA5}">
                      <a16:colId xmlns:a16="http://schemas.microsoft.com/office/drawing/2014/main" val="20005"/>
                    </a:ext>
                  </a:extLst>
                </a:gridCol>
                <a:gridCol w="450376">
                  <a:extLst>
                    <a:ext uri="{9D8B030D-6E8A-4147-A177-3AD203B41FA5}">
                      <a16:colId xmlns:a16="http://schemas.microsoft.com/office/drawing/2014/main" val="20006"/>
                    </a:ext>
                  </a:extLst>
                </a:gridCol>
              </a:tblGrid>
              <a:tr h="200141">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900" b="0">
                          <a:solidFill>
                            <a:srgbClr val="6C6C6C"/>
                          </a:solidFill>
                        </a:rPr>
                        <a:t>Nb à risque</a:t>
                      </a:r>
                    </a:p>
                  </a:txBody>
                  <a:tcPr marL="7200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900" dirty="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endParaRPr lang="fr-FR" sz="900">
                        <a:solidFill>
                          <a:srgbClr val="6C6C6C"/>
                        </a:solidFill>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chemeClr val="accent5"/>
                          </a:solidFill>
                        </a:rPr>
                        <a:t>Pla</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     247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225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161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78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chemeClr val="accent5"/>
                          </a:solidFill>
                        </a:rPr>
                        <a:t>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0035">
                <a:tc>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fr-FR" sz="900" b="0" spc="-30">
                          <a:solidFill>
                            <a:srgbClr val="FF6600"/>
                          </a:solidFill>
                        </a:rPr>
                        <a:t>Tamo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     253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234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172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76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fr-FR" sz="1100" b="1">
                          <a:solidFill>
                            <a:srgbClr val="FF6600"/>
                          </a:solidFill>
                        </a:rPr>
                        <a:t>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30" name="Connecteur droit 29"/>
          <p:cNvCxnSpPr/>
          <p:nvPr/>
        </p:nvCxnSpPr>
        <p:spPr>
          <a:xfrm>
            <a:off x="5351258" y="3988490"/>
            <a:ext cx="2899091" cy="0"/>
          </a:xfrm>
          <a:prstGeom prst="line">
            <a:avLst/>
          </a:prstGeom>
          <a:ln w="9525">
            <a:solidFill>
              <a:schemeClr val="bg2"/>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 name="Connecteur droit 31"/>
          <p:cNvCxnSpPr/>
          <p:nvPr/>
        </p:nvCxnSpPr>
        <p:spPr>
          <a:xfrm flipH="1">
            <a:off x="7282867" y="1607960"/>
            <a:ext cx="327135" cy="0"/>
          </a:xfrm>
          <a:prstGeom prst="line">
            <a:avLst/>
          </a:prstGeom>
          <a:ln w="28575">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4" name="Connecteur droit 33"/>
          <p:cNvCxnSpPr/>
          <p:nvPr/>
        </p:nvCxnSpPr>
        <p:spPr>
          <a:xfrm flipH="1">
            <a:off x="7282867" y="1780264"/>
            <a:ext cx="327135" cy="0"/>
          </a:xfrm>
          <a:prstGeom prst="line">
            <a:avLst/>
          </a:prstGeom>
          <a:ln w="28575">
            <a:solidFill>
              <a:srgbClr val="FF6600"/>
            </a:solidFill>
          </a:ln>
          <a:effectLst/>
        </p:spPr>
        <p:style>
          <a:lnRef idx="2">
            <a:schemeClr val="accent1"/>
          </a:lnRef>
          <a:fillRef idx="0">
            <a:schemeClr val="accent1"/>
          </a:fillRef>
          <a:effectRef idx="1">
            <a:schemeClr val="accent1"/>
          </a:effectRef>
          <a:fontRef idx="minor">
            <a:schemeClr val="tx1"/>
          </a:fontRef>
        </p:style>
      </p:cxnSp>
      <p:sp>
        <p:nvSpPr>
          <p:cNvPr id="35" name="ZoneTexte 34"/>
          <p:cNvSpPr txBox="1"/>
          <p:nvPr/>
        </p:nvSpPr>
        <p:spPr>
          <a:xfrm>
            <a:off x="5462761" y="3657422"/>
            <a:ext cx="2787588" cy="253916"/>
          </a:xfrm>
          <a:prstGeom prst="rect">
            <a:avLst/>
          </a:prstGeom>
          <a:noFill/>
        </p:spPr>
        <p:txBody>
          <a:bodyPr wrap="square" rtlCol="0">
            <a:spAutoFit/>
          </a:bodyPr>
          <a:lstStyle/>
          <a:p>
            <a:pPr algn="ctr"/>
            <a:r>
              <a:rPr lang="fr-FR" sz="1050">
                <a:solidFill>
                  <a:srgbClr val="595959"/>
                </a:solidFill>
                <a:latin typeface="Arial" panose="020B0604020202020204" pitchFamily="34" charset="0"/>
                <a:cs typeface="Arial" panose="020B0604020202020204" pitchFamily="34" charset="0"/>
              </a:rPr>
              <a:t>Années</a:t>
            </a:r>
          </a:p>
        </p:txBody>
      </p:sp>
      <p:sp>
        <p:nvSpPr>
          <p:cNvPr id="36" name="Forme libre 35"/>
          <p:cNvSpPr/>
          <p:nvPr/>
        </p:nvSpPr>
        <p:spPr>
          <a:xfrm>
            <a:off x="5486856" y="3378200"/>
            <a:ext cx="2311400" cy="66040"/>
          </a:xfrm>
          <a:custGeom>
            <a:avLst/>
            <a:gdLst>
              <a:gd name="connsiteX0" fmla="*/ 0 w 2311400"/>
              <a:gd name="connsiteY0" fmla="*/ 66040 h 66040"/>
              <a:gd name="connsiteX1" fmla="*/ 711200 w 2311400"/>
              <a:gd name="connsiteY1" fmla="*/ 66040 h 66040"/>
              <a:gd name="connsiteX2" fmla="*/ 726440 w 2311400"/>
              <a:gd name="connsiteY2" fmla="*/ 50800 h 66040"/>
              <a:gd name="connsiteX3" fmla="*/ 1229360 w 2311400"/>
              <a:gd name="connsiteY3" fmla="*/ 50800 h 66040"/>
              <a:gd name="connsiteX4" fmla="*/ 1229360 w 2311400"/>
              <a:gd name="connsiteY4" fmla="*/ 45720 h 66040"/>
              <a:gd name="connsiteX5" fmla="*/ 1620520 w 2311400"/>
              <a:gd name="connsiteY5" fmla="*/ 45720 h 66040"/>
              <a:gd name="connsiteX6" fmla="*/ 1620520 w 2311400"/>
              <a:gd name="connsiteY6" fmla="*/ 0 h 66040"/>
              <a:gd name="connsiteX7" fmla="*/ 2311400 w 2311400"/>
              <a:gd name="connsiteY7" fmla="*/ 0 h 6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1400" h="66040">
                <a:moveTo>
                  <a:pt x="0" y="66040"/>
                </a:moveTo>
                <a:lnTo>
                  <a:pt x="711200" y="66040"/>
                </a:lnTo>
                <a:lnTo>
                  <a:pt x="726440" y="50800"/>
                </a:lnTo>
                <a:lnTo>
                  <a:pt x="1229360" y="50800"/>
                </a:lnTo>
                <a:lnTo>
                  <a:pt x="1229360" y="45720"/>
                </a:lnTo>
                <a:lnTo>
                  <a:pt x="1620520" y="45720"/>
                </a:lnTo>
                <a:lnTo>
                  <a:pt x="1620520" y="0"/>
                </a:lnTo>
                <a:lnTo>
                  <a:pt x="2311400" y="0"/>
                </a:lnTo>
              </a:path>
            </a:pathLst>
          </a:custGeom>
          <a:noFill/>
          <a:ln w="38100">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7" name="Forme libre 36"/>
          <p:cNvSpPr/>
          <p:nvPr/>
        </p:nvSpPr>
        <p:spPr>
          <a:xfrm>
            <a:off x="5486856" y="3185160"/>
            <a:ext cx="2616200" cy="259080"/>
          </a:xfrm>
          <a:custGeom>
            <a:avLst/>
            <a:gdLst>
              <a:gd name="connsiteX0" fmla="*/ 0 w 2616200"/>
              <a:gd name="connsiteY0" fmla="*/ 259080 h 259080"/>
              <a:gd name="connsiteX1" fmla="*/ 152400 w 2616200"/>
              <a:gd name="connsiteY1" fmla="*/ 248920 h 259080"/>
              <a:gd name="connsiteX2" fmla="*/ 167640 w 2616200"/>
              <a:gd name="connsiteY2" fmla="*/ 223520 h 259080"/>
              <a:gd name="connsiteX3" fmla="*/ 208280 w 2616200"/>
              <a:gd name="connsiteY3" fmla="*/ 223520 h 259080"/>
              <a:gd name="connsiteX4" fmla="*/ 254000 w 2616200"/>
              <a:gd name="connsiteY4" fmla="*/ 198120 h 259080"/>
              <a:gd name="connsiteX5" fmla="*/ 452120 w 2616200"/>
              <a:gd name="connsiteY5" fmla="*/ 198120 h 259080"/>
              <a:gd name="connsiteX6" fmla="*/ 462280 w 2616200"/>
              <a:gd name="connsiteY6" fmla="*/ 193040 h 259080"/>
              <a:gd name="connsiteX7" fmla="*/ 604520 w 2616200"/>
              <a:gd name="connsiteY7" fmla="*/ 198120 h 259080"/>
              <a:gd name="connsiteX8" fmla="*/ 629920 w 2616200"/>
              <a:gd name="connsiteY8" fmla="*/ 172720 h 259080"/>
              <a:gd name="connsiteX9" fmla="*/ 878840 w 2616200"/>
              <a:gd name="connsiteY9" fmla="*/ 172720 h 259080"/>
              <a:gd name="connsiteX10" fmla="*/ 904240 w 2616200"/>
              <a:gd name="connsiteY10" fmla="*/ 162560 h 259080"/>
              <a:gd name="connsiteX11" fmla="*/ 975360 w 2616200"/>
              <a:gd name="connsiteY11" fmla="*/ 162560 h 259080"/>
              <a:gd name="connsiteX12" fmla="*/ 985520 w 2616200"/>
              <a:gd name="connsiteY12" fmla="*/ 142240 h 259080"/>
              <a:gd name="connsiteX13" fmla="*/ 1036320 w 2616200"/>
              <a:gd name="connsiteY13" fmla="*/ 137160 h 259080"/>
              <a:gd name="connsiteX14" fmla="*/ 1051560 w 2616200"/>
              <a:gd name="connsiteY14" fmla="*/ 121920 h 259080"/>
              <a:gd name="connsiteX15" fmla="*/ 1452880 w 2616200"/>
              <a:gd name="connsiteY15" fmla="*/ 121920 h 259080"/>
              <a:gd name="connsiteX16" fmla="*/ 1452880 w 2616200"/>
              <a:gd name="connsiteY16" fmla="*/ 96520 h 259080"/>
              <a:gd name="connsiteX17" fmla="*/ 1590040 w 2616200"/>
              <a:gd name="connsiteY17" fmla="*/ 96520 h 259080"/>
              <a:gd name="connsiteX18" fmla="*/ 1600200 w 2616200"/>
              <a:gd name="connsiteY18" fmla="*/ 55880 h 259080"/>
              <a:gd name="connsiteX19" fmla="*/ 1813560 w 2616200"/>
              <a:gd name="connsiteY19" fmla="*/ 55880 h 259080"/>
              <a:gd name="connsiteX20" fmla="*/ 1813560 w 2616200"/>
              <a:gd name="connsiteY20" fmla="*/ 0 h 259080"/>
              <a:gd name="connsiteX21" fmla="*/ 2616200 w 2616200"/>
              <a:gd name="connsiteY21" fmla="*/ 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6200" h="259080">
                <a:moveTo>
                  <a:pt x="0" y="259080"/>
                </a:moveTo>
                <a:lnTo>
                  <a:pt x="152400" y="248920"/>
                </a:lnTo>
                <a:lnTo>
                  <a:pt x="167640" y="223520"/>
                </a:lnTo>
                <a:lnTo>
                  <a:pt x="208280" y="223520"/>
                </a:lnTo>
                <a:lnTo>
                  <a:pt x="254000" y="198120"/>
                </a:lnTo>
                <a:lnTo>
                  <a:pt x="452120" y="198120"/>
                </a:lnTo>
                <a:lnTo>
                  <a:pt x="462280" y="193040"/>
                </a:lnTo>
                <a:lnTo>
                  <a:pt x="604520" y="198120"/>
                </a:lnTo>
                <a:lnTo>
                  <a:pt x="629920" y="172720"/>
                </a:lnTo>
                <a:lnTo>
                  <a:pt x="878840" y="172720"/>
                </a:lnTo>
                <a:lnTo>
                  <a:pt x="904240" y="162560"/>
                </a:lnTo>
                <a:lnTo>
                  <a:pt x="975360" y="162560"/>
                </a:lnTo>
                <a:lnTo>
                  <a:pt x="985520" y="142240"/>
                </a:lnTo>
                <a:lnTo>
                  <a:pt x="1036320" y="137160"/>
                </a:lnTo>
                <a:lnTo>
                  <a:pt x="1051560" y="121920"/>
                </a:lnTo>
                <a:lnTo>
                  <a:pt x="1452880" y="121920"/>
                </a:lnTo>
                <a:lnTo>
                  <a:pt x="1452880" y="96520"/>
                </a:lnTo>
                <a:lnTo>
                  <a:pt x="1590040" y="96520"/>
                </a:lnTo>
                <a:lnTo>
                  <a:pt x="1600200" y="55880"/>
                </a:lnTo>
                <a:lnTo>
                  <a:pt x="1813560" y="55880"/>
                </a:lnTo>
                <a:lnTo>
                  <a:pt x="1813560" y="0"/>
                </a:lnTo>
                <a:lnTo>
                  <a:pt x="2616200" y="0"/>
                </a:lnTo>
              </a:path>
            </a:pathLst>
          </a:cu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Titre 1"/>
          <p:cNvSpPr>
            <a:spLocks noGrp="1"/>
          </p:cNvSpPr>
          <p:nvPr>
            <p:ph type="title"/>
          </p:nvPr>
        </p:nvSpPr>
        <p:spPr>
          <a:xfrm>
            <a:off x="0" y="746361"/>
            <a:ext cx="9144000" cy="404919"/>
          </a:xfrm>
        </p:spPr>
        <p:txBody>
          <a:bodyPr/>
          <a:lstStyle/>
          <a:p>
            <a:pPr algn="ctr"/>
            <a:r>
              <a:rPr lang="fr-FR" sz="2800"/>
              <a:t>Etude TAM 01</a:t>
            </a:r>
            <a:endParaRPr lang="fr-FR" sz="2800" b="1"/>
          </a:p>
        </p:txBody>
      </p:sp>
    </p:spTree>
    <p:extLst>
      <p:ext uri="{BB962C8B-B14F-4D97-AF65-F5344CB8AC3E}">
        <p14:creationId xmlns:p14="http://schemas.microsoft.com/office/powerpoint/2010/main" val="166664641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p>
            <a:fld id="{76861F4E-8E8E-E94F-821D-72AEE8E804B0}" type="slidenum">
              <a:rPr lang="uk-UA" smtClean="0"/>
              <a:pPr/>
              <a:t>62</a:t>
            </a:fld>
            <a:endParaRPr lang="uk-UA"/>
          </a:p>
        </p:txBody>
      </p:sp>
      <p:sp>
        <p:nvSpPr>
          <p:cNvPr id="3" name="Espace réservé du contenu 2"/>
          <p:cNvSpPr>
            <a:spLocks noGrp="1"/>
          </p:cNvSpPr>
          <p:nvPr>
            <p:ph sz="quarter" idx="11"/>
          </p:nvPr>
        </p:nvSpPr>
        <p:spPr>
          <a:xfrm>
            <a:off x="204187" y="1283182"/>
            <a:ext cx="8762260" cy="2837796"/>
          </a:xfrm>
        </p:spPr>
        <p:txBody>
          <a:bodyPr>
            <a:noAutofit/>
          </a:bodyPr>
          <a:lstStyle/>
          <a:p>
            <a:r>
              <a:rPr lang="fr-FR"/>
              <a:t>Après traitement d’un CCI, CLI ou hyperplasies atypiques étaient également incluses dans l’étude) le </a:t>
            </a:r>
            <a:r>
              <a:rPr lang="fr-FR" err="1"/>
              <a:t>tamoxifène</a:t>
            </a:r>
            <a:r>
              <a:rPr lang="fr-FR"/>
              <a:t> faible dose administré pendant 3 ans réduit significativement les rechutes locales et controlatérales (10 cancers </a:t>
            </a:r>
            <a:r>
              <a:rPr lang="fr-FR" err="1"/>
              <a:t>infiltrants</a:t>
            </a:r>
            <a:r>
              <a:rPr lang="fr-FR"/>
              <a:t> dans le bras placebo vs 3 cancers </a:t>
            </a:r>
            <a:r>
              <a:rPr lang="fr-FR" err="1"/>
              <a:t>infiltrants</a:t>
            </a:r>
            <a:r>
              <a:rPr lang="fr-FR"/>
              <a:t> dans le bras TAM).</a:t>
            </a:r>
          </a:p>
          <a:p>
            <a:pPr>
              <a:spcBef>
                <a:spcPts val="1800"/>
              </a:spcBef>
            </a:pPr>
            <a:r>
              <a:rPr lang="fr-FR"/>
              <a:t>En pratique, l’auteur propose la prescription de 10mg un jour sur 2, pendant 3 ans.</a:t>
            </a:r>
          </a:p>
          <a:p>
            <a:pPr>
              <a:spcBef>
                <a:spcPts val="1800"/>
              </a:spcBef>
            </a:pPr>
            <a:r>
              <a:rPr lang="fr-FR"/>
              <a:t>Le profil de tolérance est globalement excellent (augmentation significative des bouffées de chaleur mais pas d’augmentation significative des événements </a:t>
            </a:r>
            <a:r>
              <a:rPr lang="fr-FR" err="1"/>
              <a:t>thromoemboliques</a:t>
            </a:r>
            <a:r>
              <a:rPr lang="fr-FR"/>
              <a:t>, et des cancers de l’endomètre)</a:t>
            </a:r>
          </a:p>
          <a:p>
            <a:pPr>
              <a:spcBef>
                <a:spcPts val="1800"/>
              </a:spcBef>
            </a:pPr>
            <a:r>
              <a:rPr lang="fr-FR"/>
              <a:t>0n notera la faible observance du traitement (64,8% pour le TAM, 60,7% pour le placebo)</a:t>
            </a:r>
          </a:p>
        </p:txBody>
      </p:sp>
      <p:sp>
        <p:nvSpPr>
          <p:cNvPr id="5"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srgbClr val="595959"/>
                </a:solidFill>
                <a:latin typeface="Arial"/>
                <a:ea typeface="+mn-ea"/>
                <a:cs typeface="Arial"/>
              </a:rPr>
              <a:t>DeCensi</a:t>
            </a:r>
            <a:r>
              <a:rPr lang="en-US" sz="800" i="1">
                <a:solidFill>
                  <a:srgbClr val="595959"/>
                </a:solidFill>
                <a:latin typeface="Arial"/>
                <a:ea typeface="+mn-ea"/>
                <a:cs typeface="Arial"/>
              </a:rPr>
              <a:t> A. et al., SABCS 2018, GS3-01</a:t>
            </a:r>
          </a:p>
        </p:txBody>
      </p:sp>
      <p:sp>
        <p:nvSpPr>
          <p:cNvPr id="7" name="Titre 1"/>
          <p:cNvSpPr>
            <a:spLocks noGrp="1"/>
          </p:cNvSpPr>
          <p:nvPr>
            <p:ph type="title"/>
          </p:nvPr>
        </p:nvSpPr>
        <p:spPr>
          <a:xfrm>
            <a:off x="0" y="746361"/>
            <a:ext cx="9144000" cy="404919"/>
          </a:xfrm>
        </p:spPr>
        <p:txBody>
          <a:bodyPr/>
          <a:lstStyle/>
          <a:p>
            <a:pPr algn="ctr"/>
            <a:r>
              <a:rPr lang="fr-FR" sz="2800"/>
              <a:t>Etude TAM 01</a:t>
            </a:r>
            <a:endParaRPr lang="fr-FR" sz="2800" b="1"/>
          </a:p>
        </p:txBody>
      </p:sp>
    </p:spTree>
    <p:extLst>
      <p:ext uri="{BB962C8B-B14F-4D97-AF65-F5344CB8AC3E}">
        <p14:creationId xmlns:p14="http://schemas.microsoft.com/office/powerpoint/2010/main" val="422441733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319596" y="1742375"/>
            <a:ext cx="8482613" cy="246221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dirty="0">
                <a:solidFill>
                  <a:srgbClr val="DE3411"/>
                </a:solidFill>
                <a:latin typeface="Arial" charset="0"/>
              </a:rPr>
              <a:t>GS3-04</a:t>
            </a:r>
          </a:p>
          <a:p>
            <a:pPr>
              <a:spcBef>
                <a:spcPts val="1200"/>
              </a:spcBef>
            </a:pPr>
            <a:r>
              <a:rPr lang="fr-FR" b="1" dirty="0">
                <a:solidFill>
                  <a:srgbClr val="DE3411"/>
                </a:solidFill>
                <a:latin typeface="Arial" charset="0"/>
              </a:rPr>
              <a:t>Essai prospectif de phase III ouvert, multicentrique et randomisé, portant sur l’extension du traitement adjuvant par inhibiteur de l’aromatase à 10 ans. Résultats de 1697 femmes ménopausées participant à l'essai N-SAS BC 05: AERAS</a:t>
            </a:r>
            <a:endParaRPr lang="en-US"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390067" y="4509409"/>
            <a:ext cx="4565572"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i-FI" sz="1600" i="1">
                <a:solidFill>
                  <a:prstClr val="white">
                    <a:lumMod val="50000"/>
                  </a:prstClr>
                </a:solidFill>
                <a:latin typeface="Arial" charset="0"/>
                <a:cs typeface="Arial" charset="0"/>
              </a:rPr>
              <a:t>Ohtani S. et al., SABCS 2018</a:t>
            </a:r>
          </a:p>
        </p:txBody>
      </p:sp>
    </p:spTree>
    <p:extLst>
      <p:ext uri="{BB962C8B-B14F-4D97-AF65-F5344CB8AC3E}">
        <p14:creationId xmlns:p14="http://schemas.microsoft.com/office/powerpoint/2010/main" val="3532885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1072" y="775399"/>
            <a:ext cx="3369002" cy="400110"/>
          </a:xfrm>
        </p:spPr>
        <p:txBody>
          <a:bodyPr/>
          <a:lstStyle/>
          <a:p>
            <a:pPr algn="ctr"/>
            <a:r>
              <a:rPr lang="fr-FR"/>
              <a:t>Etude AERAS</a:t>
            </a:r>
          </a:p>
        </p:txBody>
      </p:sp>
      <p:sp>
        <p:nvSpPr>
          <p:cNvPr id="5" name="Espace réservé du contenu 4"/>
          <p:cNvSpPr>
            <a:spLocks noGrp="1"/>
          </p:cNvSpPr>
          <p:nvPr>
            <p:ph sz="quarter" idx="11"/>
          </p:nvPr>
        </p:nvSpPr>
        <p:spPr>
          <a:xfrm>
            <a:off x="248487" y="1484942"/>
            <a:ext cx="2933328" cy="3065455"/>
          </a:xfrm>
        </p:spPr>
        <p:txBody>
          <a:bodyPr wrap="square">
            <a:spAutoFit/>
          </a:bodyPr>
          <a:lstStyle/>
          <a:p>
            <a:r>
              <a:rPr lang="fr-FR" sz="1500"/>
              <a:t>1697 patientes ménopausées</a:t>
            </a:r>
          </a:p>
          <a:p>
            <a:r>
              <a:rPr lang="fr-FR" sz="1500"/>
              <a:t>Age </a:t>
            </a:r>
            <a:r>
              <a:rPr lang="fr-FR" sz="1500" err="1"/>
              <a:t>median</a:t>
            </a:r>
            <a:r>
              <a:rPr lang="fr-FR" sz="1500"/>
              <a:t> : 64 ans</a:t>
            </a:r>
          </a:p>
          <a:p>
            <a:r>
              <a:rPr lang="fr-FR" sz="1500"/>
              <a:t>52</a:t>
            </a:r>
            <a:r>
              <a:rPr lang="fr-FR" sz="1200"/>
              <a:t>%</a:t>
            </a:r>
            <a:r>
              <a:rPr lang="fr-FR" sz="1500"/>
              <a:t> de T1</a:t>
            </a:r>
          </a:p>
          <a:p>
            <a:r>
              <a:rPr lang="fr-FR" sz="1500"/>
              <a:t>78</a:t>
            </a:r>
            <a:r>
              <a:rPr lang="fr-FR" sz="1200"/>
              <a:t>%</a:t>
            </a:r>
            <a:r>
              <a:rPr lang="fr-FR" sz="1500"/>
              <a:t> de pN0</a:t>
            </a:r>
          </a:p>
          <a:p>
            <a:r>
              <a:rPr lang="fr-FR" sz="1500"/>
              <a:t>91</a:t>
            </a:r>
            <a:r>
              <a:rPr lang="fr-FR" sz="1200"/>
              <a:t>%</a:t>
            </a:r>
            <a:r>
              <a:rPr lang="fr-FR" sz="1500"/>
              <a:t> préalablement traitées </a:t>
            </a:r>
            <a:br>
              <a:rPr lang="fr-FR" sz="1500"/>
            </a:br>
            <a:r>
              <a:rPr lang="fr-FR" sz="1500"/>
              <a:t>par 5 ans d’IA</a:t>
            </a:r>
          </a:p>
          <a:p>
            <a:pPr marL="0" indent="0">
              <a:buNone/>
            </a:pPr>
            <a:endParaRPr lang="fr-FR" sz="1600"/>
          </a:p>
          <a:p>
            <a:r>
              <a:rPr lang="fr-FR" sz="1500" b="1"/>
              <a:t>Objectif principal :</a:t>
            </a:r>
          </a:p>
          <a:p>
            <a:pPr lvl="1"/>
            <a:r>
              <a:rPr lang="fr-FR" sz="1400"/>
              <a:t>Survie sans maladie</a:t>
            </a:r>
          </a:p>
          <a:p>
            <a:r>
              <a:rPr lang="fr-FR" sz="1500" b="1"/>
              <a:t>Suivi médian </a:t>
            </a:r>
          </a:p>
          <a:p>
            <a:pPr lvl="1"/>
            <a:r>
              <a:rPr lang="fr-FR" sz="1400"/>
              <a:t>4,9 ans</a:t>
            </a:r>
          </a:p>
        </p:txBody>
      </p:sp>
      <p:sp>
        <p:nvSpPr>
          <p:cNvPr id="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Ohtani S. et al., SABCS 2018, GS3-04</a:t>
            </a:r>
          </a:p>
        </p:txBody>
      </p:sp>
      <p:sp>
        <p:nvSpPr>
          <p:cNvPr id="8" name="Freeform 5">
            <a:extLst>
              <a:ext uri="{FF2B5EF4-FFF2-40B4-BE49-F238E27FC236}">
                <a16:creationId xmlns:a16="http://schemas.microsoft.com/office/drawing/2014/main" id="{0CF6452B-1BA2-47EF-97AC-794215BBAD70}"/>
              </a:ext>
            </a:extLst>
          </p:cNvPr>
          <p:cNvSpPr/>
          <p:nvPr/>
        </p:nvSpPr>
        <p:spPr>
          <a:xfrm>
            <a:off x="3337932" y="1188062"/>
            <a:ext cx="5434360" cy="1437571"/>
          </a:xfrm>
          <a:prstGeom prst="rect">
            <a:avLst/>
          </a:prstGeom>
          <a:noFill/>
          <a:ln w="25400" cap="flat" cmpd="sng" algn="ctr">
            <a:noFill/>
            <a:prstDash val="solid"/>
          </a:ln>
          <a:effectLst/>
        </p:spPr>
        <p:txBody>
          <a:bodyPr spcFirstLastPara="0" vert="horz" wrap="square" lIns="99245" tIns="99245" rIns="99245" bIns="99245" numCol="1" spcCol="1270" anchor="ctr" anchorCtr="0">
            <a:noAutofit/>
          </a:bodyPr>
          <a:lstStyle/>
          <a:p>
            <a:pPr algn="ctr" defTabSz="600075">
              <a:defRPr/>
            </a:pPr>
            <a:r>
              <a:rPr lang="en-US" sz="1200" b="1" err="1">
                <a:solidFill>
                  <a:prstClr val="black">
                    <a:lumMod val="65000"/>
                    <a:lumOff val="35000"/>
                  </a:prstClr>
                </a:solidFill>
                <a:latin typeface="Arial" panose="020B0604020202020204" pitchFamily="34" charset="0"/>
                <a:cs typeface="Arial" panose="020B0604020202020204" pitchFamily="34" charset="0"/>
              </a:rPr>
              <a:t>Patientes</a:t>
            </a:r>
            <a:r>
              <a:rPr lang="en-US" sz="1200" b="1">
                <a:solidFill>
                  <a:prstClr val="black">
                    <a:lumMod val="65000"/>
                    <a:lumOff val="35000"/>
                  </a:prstClr>
                </a:solidFill>
                <a:latin typeface="Arial" panose="020B0604020202020204" pitchFamily="34" charset="0"/>
                <a:cs typeface="Arial" panose="020B0604020202020204" pitchFamily="34" charset="0"/>
              </a:rPr>
              <a:t> </a:t>
            </a:r>
            <a:r>
              <a:rPr lang="en-US" sz="1200" b="1" err="1">
                <a:solidFill>
                  <a:prstClr val="black">
                    <a:lumMod val="65000"/>
                    <a:lumOff val="35000"/>
                  </a:prstClr>
                </a:solidFill>
                <a:latin typeface="Arial" panose="020B0604020202020204" pitchFamily="34" charset="0"/>
                <a:cs typeface="Arial" panose="020B0604020202020204" pitchFamily="34" charset="0"/>
              </a:rPr>
              <a:t>ménopausées</a:t>
            </a:r>
            <a:r>
              <a:rPr lang="en-US" sz="1200" b="1">
                <a:solidFill>
                  <a:prstClr val="black">
                    <a:lumMod val="65000"/>
                    <a:lumOff val="35000"/>
                  </a:prstClr>
                </a:solidFill>
                <a:latin typeface="Arial" panose="020B0604020202020204" pitchFamily="34" charset="0"/>
                <a:cs typeface="Arial" panose="020B0604020202020204" pitchFamily="34" charset="0"/>
              </a:rPr>
              <a:t> qui </a:t>
            </a:r>
            <a:r>
              <a:rPr lang="en-US" sz="1200" b="1" err="1">
                <a:solidFill>
                  <a:prstClr val="black">
                    <a:lumMod val="65000"/>
                    <a:lumOff val="35000"/>
                  </a:prstClr>
                </a:solidFill>
                <a:latin typeface="Arial" panose="020B0604020202020204" pitchFamily="34" charset="0"/>
                <a:cs typeface="Arial" panose="020B0604020202020204" pitchFamily="34" charset="0"/>
              </a:rPr>
              <a:t>ont</a:t>
            </a:r>
            <a:r>
              <a:rPr lang="en-US" sz="1200" b="1">
                <a:solidFill>
                  <a:prstClr val="black">
                    <a:lumMod val="65000"/>
                    <a:lumOff val="35000"/>
                  </a:prstClr>
                </a:solidFill>
                <a:latin typeface="Arial" panose="020B0604020202020204" pitchFamily="34" charset="0"/>
                <a:cs typeface="Arial" panose="020B0604020202020204" pitchFamily="34" charset="0"/>
              </a:rPr>
              <a:t> </a:t>
            </a:r>
            <a:r>
              <a:rPr lang="en-US" sz="1200" b="1" err="1">
                <a:solidFill>
                  <a:prstClr val="black">
                    <a:lumMod val="65000"/>
                    <a:lumOff val="35000"/>
                  </a:prstClr>
                </a:solidFill>
                <a:latin typeface="Arial" panose="020B0604020202020204" pitchFamily="34" charset="0"/>
                <a:cs typeface="Arial" panose="020B0604020202020204" pitchFamily="34" charset="0"/>
              </a:rPr>
              <a:t>reçu</a:t>
            </a:r>
            <a:r>
              <a:rPr lang="en-US" sz="1200" b="1">
                <a:solidFill>
                  <a:prstClr val="black">
                    <a:lumMod val="65000"/>
                    <a:lumOff val="35000"/>
                  </a:prstClr>
                </a:solidFill>
                <a:latin typeface="Arial" panose="020B0604020202020204" pitchFamily="34" charset="0"/>
                <a:cs typeface="Arial" panose="020B0604020202020204" pitchFamily="34" charset="0"/>
              </a:rPr>
              <a:t> entre 4 </a:t>
            </a:r>
            <a:r>
              <a:rPr lang="en-US" sz="1200" b="1" err="1">
                <a:solidFill>
                  <a:prstClr val="black">
                    <a:lumMod val="65000"/>
                    <a:lumOff val="35000"/>
                  </a:prstClr>
                </a:solidFill>
                <a:latin typeface="Arial" panose="020B0604020202020204" pitchFamily="34" charset="0"/>
                <a:cs typeface="Arial" panose="020B0604020202020204" pitchFamily="34" charset="0"/>
              </a:rPr>
              <a:t>ans</a:t>
            </a:r>
            <a:r>
              <a:rPr lang="en-US" sz="1200" b="1">
                <a:solidFill>
                  <a:prstClr val="black">
                    <a:lumMod val="65000"/>
                    <a:lumOff val="35000"/>
                  </a:prstClr>
                </a:solidFill>
                <a:latin typeface="Arial" panose="020B0604020202020204" pitchFamily="34" charset="0"/>
                <a:cs typeface="Arial" panose="020B0604020202020204" pitchFamily="34" charset="0"/>
              </a:rPr>
              <a:t> 9 </a:t>
            </a:r>
            <a:r>
              <a:rPr lang="en-US" sz="1200" b="1" err="1">
                <a:solidFill>
                  <a:prstClr val="black">
                    <a:lumMod val="65000"/>
                    <a:lumOff val="35000"/>
                  </a:prstClr>
                </a:solidFill>
                <a:latin typeface="Arial" panose="020B0604020202020204" pitchFamily="34" charset="0"/>
                <a:cs typeface="Arial" panose="020B0604020202020204" pitchFamily="34" charset="0"/>
              </a:rPr>
              <a:t>mois</a:t>
            </a:r>
            <a:r>
              <a:rPr lang="en-US" sz="1200" b="1">
                <a:solidFill>
                  <a:prstClr val="black">
                    <a:lumMod val="65000"/>
                    <a:lumOff val="35000"/>
                  </a:prstClr>
                </a:solidFill>
                <a:latin typeface="Arial" panose="020B0604020202020204" pitchFamily="34" charset="0"/>
                <a:cs typeface="Arial" panose="020B0604020202020204" pitchFamily="34" charset="0"/>
              </a:rPr>
              <a:t> et 5 </a:t>
            </a:r>
            <a:r>
              <a:rPr lang="en-US" sz="1200" b="1" err="1">
                <a:solidFill>
                  <a:prstClr val="black">
                    <a:lumMod val="65000"/>
                    <a:lumOff val="35000"/>
                  </a:prstClr>
                </a:solidFill>
                <a:latin typeface="Arial" panose="020B0604020202020204" pitchFamily="34" charset="0"/>
                <a:cs typeface="Arial" panose="020B0604020202020204" pitchFamily="34" charset="0"/>
              </a:rPr>
              <a:t>ans</a:t>
            </a:r>
            <a:r>
              <a:rPr lang="en-US" sz="1200" b="1">
                <a:solidFill>
                  <a:prstClr val="black">
                    <a:lumMod val="65000"/>
                    <a:lumOff val="35000"/>
                  </a:prstClr>
                </a:solidFill>
                <a:latin typeface="Arial" panose="020B0604020202020204" pitchFamily="34" charset="0"/>
                <a:cs typeface="Arial" panose="020B0604020202020204" pitchFamily="34" charset="0"/>
              </a:rPr>
              <a:t> 2 </a:t>
            </a:r>
            <a:r>
              <a:rPr lang="en-US" sz="1200" b="1" err="1">
                <a:solidFill>
                  <a:prstClr val="black">
                    <a:lumMod val="65000"/>
                    <a:lumOff val="35000"/>
                  </a:prstClr>
                </a:solidFill>
                <a:latin typeface="Arial" panose="020B0604020202020204" pitchFamily="34" charset="0"/>
                <a:cs typeface="Arial" panose="020B0604020202020204" pitchFamily="34" charset="0"/>
              </a:rPr>
              <a:t>mois</a:t>
            </a:r>
            <a:r>
              <a:rPr lang="en-US" sz="1200" b="1">
                <a:solidFill>
                  <a:prstClr val="black">
                    <a:lumMod val="65000"/>
                    <a:lumOff val="35000"/>
                  </a:prstClr>
                </a:solidFill>
                <a:latin typeface="Arial" panose="020B0604020202020204" pitchFamily="34" charset="0"/>
                <a:cs typeface="Arial" panose="020B0604020202020204" pitchFamily="34" charset="0"/>
              </a:rPr>
              <a:t> </a:t>
            </a:r>
            <a:r>
              <a:rPr lang="en-US" sz="1200" b="1" err="1">
                <a:solidFill>
                  <a:prstClr val="black">
                    <a:lumMod val="65000"/>
                    <a:lumOff val="35000"/>
                  </a:prstClr>
                </a:solidFill>
                <a:latin typeface="Arial" panose="020B0604020202020204" pitchFamily="34" charset="0"/>
                <a:cs typeface="Arial" panose="020B0604020202020204" pitchFamily="34" charset="0"/>
              </a:rPr>
              <a:t>d’hormonothérapie</a:t>
            </a:r>
            <a:r>
              <a:rPr lang="en-US" sz="1200" b="1">
                <a:solidFill>
                  <a:prstClr val="black">
                    <a:lumMod val="65000"/>
                    <a:lumOff val="35000"/>
                  </a:prstClr>
                </a:solidFill>
                <a:latin typeface="Arial" panose="020B0604020202020204" pitchFamily="34" charset="0"/>
                <a:cs typeface="Arial" panose="020B0604020202020204" pitchFamily="34" charset="0"/>
              </a:rPr>
              <a:t> </a:t>
            </a:r>
            <a:r>
              <a:rPr lang="en-US" sz="1200" b="1" err="1">
                <a:solidFill>
                  <a:prstClr val="black">
                    <a:lumMod val="65000"/>
                    <a:lumOff val="35000"/>
                  </a:prstClr>
                </a:solidFill>
                <a:latin typeface="Arial" panose="020B0604020202020204" pitchFamily="34" charset="0"/>
                <a:cs typeface="Arial" panose="020B0604020202020204" pitchFamily="34" charset="0"/>
              </a:rPr>
              <a:t>adjuvante</a:t>
            </a:r>
            <a:r>
              <a:rPr lang="en-US" sz="1200" b="1">
                <a:solidFill>
                  <a:prstClr val="black">
                    <a:lumMod val="65000"/>
                    <a:lumOff val="35000"/>
                  </a:prstClr>
                </a:solidFill>
                <a:latin typeface="Arial" panose="020B0604020202020204" pitchFamily="34" charset="0"/>
                <a:cs typeface="Arial" panose="020B0604020202020204" pitchFamily="34" charset="0"/>
              </a:rPr>
              <a:t> par </a:t>
            </a:r>
            <a:r>
              <a:rPr lang="en-US" sz="1200" b="1" err="1">
                <a:solidFill>
                  <a:prstClr val="black">
                    <a:lumMod val="65000"/>
                    <a:lumOff val="35000"/>
                  </a:prstClr>
                </a:solidFill>
                <a:latin typeface="Arial" panose="020B0604020202020204" pitchFamily="34" charset="0"/>
                <a:cs typeface="Arial" panose="020B0604020202020204" pitchFamily="34" charset="0"/>
              </a:rPr>
              <a:t>anastrozole</a:t>
            </a:r>
            <a:r>
              <a:rPr lang="en-US" sz="1200" b="1">
                <a:solidFill>
                  <a:prstClr val="black">
                    <a:lumMod val="65000"/>
                    <a:lumOff val="35000"/>
                  </a:prstClr>
                </a:solidFill>
                <a:latin typeface="Arial" panose="020B0604020202020204" pitchFamily="34" charset="0"/>
                <a:cs typeface="Arial" panose="020B0604020202020204" pitchFamily="34" charset="0"/>
              </a:rPr>
              <a:t> </a:t>
            </a:r>
          </a:p>
          <a:p>
            <a:pPr algn="ctr" defTabSz="600075">
              <a:defRPr/>
            </a:pPr>
            <a:endParaRPr lang="en-US" sz="1200" b="1">
              <a:solidFill>
                <a:prstClr val="black">
                  <a:lumMod val="65000"/>
                  <a:lumOff val="35000"/>
                </a:prstClr>
              </a:solidFill>
              <a:latin typeface="Arial" panose="020B0604020202020204" pitchFamily="34" charset="0"/>
              <a:cs typeface="Arial" panose="020B0604020202020204" pitchFamily="34" charset="0"/>
            </a:endParaRPr>
          </a:p>
          <a:p>
            <a:pPr algn="ctr" defTabSz="600075">
              <a:defRPr/>
            </a:pPr>
            <a:r>
              <a:rPr lang="en-US" sz="1200" err="1">
                <a:solidFill>
                  <a:prstClr val="black">
                    <a:lumMod val="65000"/>
                    <a:lumOff val="35000"/>
                  </a:prstClr>
                </a:solidFill>
                <a:latin typeface="Arial" panose="020B0604020202020204" pitchFamily="34" charset="0"/>
                <a:cs typeface="Arial" panose="020B0604020202020204" pitchFamily="34" charset="0"/>
              </a:rPr>
              <a:t>Amendement</a:t>
            </a:r>
            <a:r>
              <a:rPr lang="en-US" sz="1200">
                <a:solidFill>
                  <a:prstClr val="black">
                    <a:lumMod val="65000"/>
                    <a:lumOff val="35000"/>
                  </a:prstClr>
                </a:solidFill>
                <a:latin typeface="Arial" panose="020B0604020202020204" pitchFamily="34" charset="0"/>
                <a:cs typeface="Arial" panose="020B0604020202020204" pitchFamily="34" charset="0"/>
              </a:rPr>
              <a:t>: </a:t>
            </a:r>
            <a:r>
              <a:rPr lang="en-US" sz="1200" err="1">
                <a:solidFill>
                  <a:prstClr val="black">
                    <a:lumMod val="65000"/>
                    <a:lumOff val="35000"/>
                  </a:prstClr>
                </a:solidFill>
                <a:latin typeface="Arial" panose="020B0604020202020204" pitchFamily="34" charset="0"/>
                <a:cs typeface="Arial" panose="020B0604020202020204" pitchFamily="34" charset="0"/>
              </a:rPr>
              <a:t>Patientes</a:t>
            </a:r>
            <a:r>
              <a:rPr lang="en-US" sz="1200">
                <a:solidFill>
                  <a:prstClr val="black">
                    <a:lumMod val="65000"/>
                    <a:lumOff val="35000"/>
                  </a:prstClr>
                </a:solidFill>
                <a:latin typeface="Arial" panose="020B0604020202020204" pitchFamily="34" charset="0"/>
                <a:cs typeface="Arial" panose="020B0604020202020204" pitchFamily="34" charset="0"/>
              </a:rPr>
              <a:t> </a:t>
            </a:r>
            <a:r>
              <a:rPr lang="en-US" sz="1200" err="1">
                <a:solidFill>
                  <a:prstClr val="black">
                    <a:lumMod val="65000"/>
                    <a:lumOff val="35000"/>
                  </a:prstClr>
                </a:solidFill>
                <a:latin typeface="Arial" panose="020B0604020202020204" pitchFamily="34" charset="0"/>
                <a:cs typeface="Arial" panose="020B0604020202020204" pitchFamily="34" charset="0"/>
              </a:rPr>
              <a:t>ménopausées</a:t>
            </a:r>
            <a:r>
              <a:rPr lang="en-US" sz="1200">
                <a:solidFill>
                  <a:prstClr val="black">
                    <a:lumMod val="65000"/>
                    <a:lumOff val="35000"/>
                  </a:prstClr>
                </a:solidFill>
                <a:latin typeface="Arial" panose="020B0604020202020204" pitchFamily="34" charset="0"/>
                <a:cs typeface="Arial" panose="020B0604020202020204" pitchFamily="34" charset="0"/>
              </a:rPr>
              <a:t> avec un schema </a:t>
            </a:r>
            <a:r>
              <a:rPr lang="en-US" sz="1200" err="1">
                <a:solidFill>
                  <a:prstClr val="black">
                    <a:lumMod val="65000"/>
                    <a:lumOff val="35000"/>
                  </a:prstClr>
                </a:solidFill>
                <a:latin typeface="Arial" panose="020B0604020202020204" pitchFamily="34" charset="0"/>
                <a:cs typeface="Arial" panose="020B0604020202020204" pitchFamily="34" charset="0"/>
              </a:rPr>
              <a:t>séquentiel</a:t>
            </a:r>
            <a:r>
              <a:rPr lang="en-US" sz="1200">
                <a:solidFill>
                  <a:prstClr val="black">
                    <a:lumMod val="65000"/>
                    <a:lumOff val="35000"/>
                  </a:prstClr>
                </a:solidFill>
                <a:latin typeface="Arial" panose="020B0604020202020204" pitchFamily="34" charset="0"/>
                <a:cs typeface="Arial" panose="020B0604020202020204" pitchFamily="34" charset="0"/>
              </a:rPr>
              <a:t> </a:t>
            </a:r>
            <a:r>
              <a:rPr lang="en-US" sz="1200" err="1">
                <a:solidFill>
                  <a:prstClr val="black">
                    <a:lumMod val="65000"/>
                    <a:lumOff val="35000"/>
                  </a:prstClr>
                </a:solidFill>
                <a:latin typeface="Arial" panose="020B0604020202020204" pitchFamily="34" charset="0"/>
                <a:cs typeface="Arial" panose="020B0604020202020204" pitchFamily="34" charset="0"/>
              </a:rPr>
              <a:t>comportant</a:t>
            </a:r>
            <a:r>
              <a:rPr lang="en-US" sz="1200">
                <a:solidFill>
                  <a:prstClr val="black">
                    <a:lumMod val="65000"/>
                    <a:lumOff val="35000"/>
                  </a:prstClr>
                </a:solidFill>
                <a:latin typeface="Arial" panose="020B0604020202020204" pitchFamily="34" charset="0"/>
                <a:cs typeface="Arial" panose="020B0604020202020204" pitchFamily="34" charset="0"/>
              </a:rPr>
              <a:t> du </a:t>
            </a:r>
            <a:r>
              <a:rPr lang="en-US" sz="1200" err="1">
                <a:solidFill>
                  <a:prstClr val="black">
                    <a:lumMod val="65000"/>
                    <a:lumOff val="35000"/>
                  </a:prstClr>
                </a:solidFill>
                <a:latin typeface="Arial" panose="020B0604020202020204" pitchFamily="34" charset="0"/>
                <a:cs typeface="Arial" panose="020B0604020202020204" pitchFamily="34" charset="0"/>
              </a:rPr>
              <a:t>tamoxifène</a:t>
            </a:r>
            <a:endParaRPr lang="en-US" sz="1200" b="1">
              <a:solidFill>
                <a:prstClr val="black">
                  <a:lumMod val="65000"/>
                  <a:lumOff val="35000"/>
                </a:prstClr>
              </a:solidFill>
              <a:latin typeface="Arial" panose="020B0604020202020204" pitchFamily="34" charset="0"/>
              <a:cs typeface="Arial" panose="020B0604020202020204" pitchFamily="34" charset="0"/>
            </a:endParaRPr>
          </a:p>
        </p:txBody>
      </p:sp>
      <p:cxnSp>
        <p:nvCxnSpPr>
          <p:cNvPr id="9" name="Connecteur droit 8"/>
          <p:cNvCxnSpPr/>
          <p:nvPr/>
        </p:nvCxnSpPr>
        <p:spPr>
          <a:xfrm>
            <a:off x="5120537" y="1913396"/>
            <a:ext cx="1472222" cy="0"/>
          </a:xfrm>
          <a:prstGeom prst="line">
            <a:avLst/>
          </a:prstGeom>
          <a:ln>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10" name="Rectangle à coins arrondis 9"/>
          <p:cNvSpPr/>
          <p:nvPr/>
        </p:nvSpPr>
        <p:spPr>
          <a:xfrm>
            <a:off x="3652733" y="3860343"/>
            <a:ext cx="1655248" cy="719626"/>
          </a:xfrm>
          <a:prstGeom prst="roundRect">
            <a:avLst>
              <a:gd name="adj" fmla="val 0"/>
            </a:avLst>
          </a:prstGeom>
          <a:solidFill>
            <a:schemeClr val="accent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spcBef>
                <a:spcPts val="600"/>
              </a:spcBef>
            </a:pPr>
            <a:r>
              <a:rPr lang="en-US" altLang="zh-CN" sz="1200" b="1">
                <a:solidFill>
                  <a:prstClr val="white"/>
                </a:solidFill>
                <a:latin typeface="Arial" panose="020B0604020202020204" pitchFamily="34" charset="0"/>
                <a:cs typeface="Arial" panose="020B0604020202020204" pitchFamily="34" charset="0"/>
              </a:rPr>
              <a:t>STOP</a:t>
            </a:r>
            <a:r>
              <a:rPr lang="en-US" altLang="zh-CN" sz="1100">
                <a:solidFill>
                  <a:prstClr val="white"/>
                </a:solidFill>
                <a:latin typeface="Arial" panose="020B0604020202020204" pitchFamily="34" charset="0"/>
                <a:cs typeface="Arial" panose="020B0604020202020204" pitchFamily="34" charset="0"/>
              </a:rPr>
              <a:t> </a:t>
            </a:r>
            <a:endParaRPr lang="en-US" altLang="zh-CN" sz="800">
              <a:solidFill>
                <a:prstClr val="white"/>
              </a:solidFill>
              <a:latin typeface="Arial" panose="020B0604020202020204" pitchFamily="34" charset="0"/>
              <a:cs typeface="Arial" panose="020B0604020202020204" pitchFamily="34" charset="0"/>
            </a:endParaRPr>
          </a:p>
        </p:txBody>
      </p:sp>
      <p:sp>
        <p:nvSpPr>
          <p:cNvPr id="12" name="Rectangle à coins arrondis 11"/>
          <p:cNvSpPr/>
          <p:nvPr/>
        </p:nvSpPr>
        <p:spPr>
          <a:xfrm>
            <a:off x="5654871" y="3860343"/>
            <a:ext cx="2315242" cy="719626"/>
          </a:xfrm>
          <a:prstGeom prst="roundRect">
            <a:avLst>
              <a:gd name="adj" fmla="val 0"/>
            </a:avLst>
          </a:prstGeom>
          <a:solidFill>
            <a:schemeClr val="tx2"/>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400"/>
              </a:lnSpc>
              <a:spcBef>
                <a:spcPts val="600"/>
              </a:spcBef>
            </a:pPr>
            <a:r>
              <a:rPr lang="en-US" altLang="zh-CN" sz="1200" b="1" err="1">
                <a:solidFill>
                  <a:prstClr val="white"/>
                </a:solidFill>
                <a:latin typeface="Arial" panose="020B0604020202020204" pitchFamily="34" charset="0"/>
                <a:cs typeface="Arial" panose="020B0604020202020204" pitchFamily="34" charset="0"/>
              </a:rPr>
              <a:t>Poursuite</a:t>
            </a:r>
            <a:r>
              <a:rPr lang="en-US" altLang="zh-CN" sz="1200" b="1">
                <a:solidFill>
                  <a:prstClr val="white"/>
                </a:solidFill>
                <a:latin typeface="Arial" panose="020B0604020202020204" pitchFamily="34" charset="0"/>
                <a:cs typeface="Arial" panose="020B0604020202020204" pitchFamily="34" charset="0"/>
              </a:rPr>
              <a:t> de </a:t>
            </a:r>
            <a:r>
              <a:rPr lang="en-US" altLang="zh-CN" sz="1200" b="1" err="1">
                <a:solidFill>
                  <a:prstClr val="white"/>
                </a:solidFill>
                <a:latin typeface="Arial" panose="020B0604020202020204" pitchFamily="34" charset="0"/>
                <a:cs typeface="Arial" panose="020B0604020202020204" pitchFamily="34" charset="0"/>
              </a:rPr>
              <a:t>l’anastrozole</a:t>
            </a:r>
            <a:endParaRPr lang="en-US" altLang="zh-CN" sz="1200" b="1">
              <a:solidFill>
                <a:prstClr val="white"/>
              </a:solidFill>
              <a:latin typeface="Arial" panose="020B0604020202020204" pitchFamily="34" charset="0"/>
              <a:cs typeface="Arial" panose="020B0604020202020204" pitchFamily="34" charset="0"/>
            </a:endParaRPr>
          </a:p>
          <a:p>
            <a:pPr algn="ctr">
              <a:lnSpc>
                <a:spcPts val="1400"/>
              </a:lnSpc>
              <a:spcBef>
                <a:spcPts val="600"/>
              </a:spcBef>
            </a:pPr>
            <a:r>
              <a:rPr lang="en-US" altLang="zh-CN" sz="1200" b="1">
                <a:solidFill>
                  <a:prstClr val="white"/>
                </a:solidFill>
                <a:latin typeface="Arial" panose="020B0604020202020204" pitchFamily="34" charset="0"/>
                <a:cs typeface="Arial" panose="020B0604020202020204" pitchFamily="34" charset="0"/>
              </a:rPr>
              <a:t>Pour 5 </a:t>
            </a:r>
            <a:r>
              <a:rPr lang="en-US" altLang="zh-CN" sz="1200" b="1" err="1">
                <a:solidFill>
                  <a:prstClr val="white"/>
                </a:solidFill>
                <a:latin typeface="Arial" panose="020B0604020202020204" pitchFamily="34" charset="0"/>
                <a:cs typeface="Arial" panose="020B0604020202020204" pitchFamily="34" charset="0"/>
              </a:rPr>
              <a:t>ans</a:t>
            </a:r>
            <a:r>
              <a:rPr lang="en-US" altLang="zh-CN" sz="1200" b="1">
                <a:solidFill>
                  <a:prstClr val="white"/>
                </a:solidFill>
                <a:latin typeface="Arial" panose="020B0604020202020204" pitchFamily="34" charset="0"/>
                <a:cs typeface="Arial" panose="020B0604020202020204" pitchFamily="34" charset="0"/>
              </a:rPr>
              <a:t> </a:t>
            </a:r>
            <a:r>
              <a:rPr lang="en-US" altLang="zh-CN" sz="1200" b="1" err="1">
                <a:solidFill>
                  <a:prstClr val="white"/>
                </a:solidFill>
                <a:latin typeface="Arial" panose="020B0604020202020204" pitchFamily="34" charset="0"/>
                <a:cs typeface="Arial" panose="020B0604020202020204" pitchFamily="34" charset="0"/>
              </a:rPr>
              <a:t>supplémentaires</a:t>
            </a:r>
            <a:r>
              <a:rPr lang="en-US" altLang="zh-CN" sz="1200">
                <a:solidFill>
                  <a:prstClr val="white"/>
                </a:solidFill>
                <a:latin typeface="Arial" panose="020B0604020202020204" pitchFamily="34" charset="0"/>
                <a:cs typeface="Arial" panose="020B0604020202020204" pitchFamily="34" charset="0"/>
              </a:rPr>
              <a:t> </a:t>
            </a:r>
          </a:p>
        </p:txBody>
      </p:sp>
      <p:sp>
        <p:nvSpPr>
          <p:cNvPr id="13" name="Parenthèse ouvrante 12"/>
          <p:cNvSpPr/>
          <p:nvPr/>
        </p:nvSpPr>
        <p:spPr>
          <a:xfrm rot="5400000">
            <a:off x="5152071" y="2462932"/>
            <a:ext cx="1013648" cy="1736569"/>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1350">
              <a:solidFill>
                <a:prstClr val="black"/>
              </a:solidFill>
            </a:endParaRPr>
          </a:p>
        </p:txBody>
      </p:sp>
      <p:sp>
        <p:nvSpPr>
          <p:cNvPr id="14" name="Ellipse 13"/>
          <p:cNvSpPr/>
          <p:nvPr/>
        </p:nvSpPr>
        <p:spPr>
          <a:xfrm>
            <a:off x="5488778" y="2646224"/>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400" b="1">
                <a:solidFill>
                  <a:srgbClr val="FFFFFF"/>
                </a:solidFill>
                <a:latin typeface="Arial" panose="020B0604020202020204" pitchFamily="34" charset="0"/>
                <a:cs typeface="Arial" panose="020B0604020202020204" pitchFamily="34" charset="0"/>
              </a:rPr>
              <a:t>R</a:t>
            </a:r>
          </a:p>
        </p:txBody>
      </p:sp>
      <p:sp>
        <p:nvSpPr>
          <p:cNvPr id="15" name="Rectangle 14"/>
          <p:cNvSpPr/>
          <p:nvPr/>
        </p:nvSpPr>
        <p:spPr>
          <a:xfrm>
            <a:off x="5441983" y="2976096"/>
            <a:ext cx="425775" cy="230832"/>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spcBef>
                <a:spcPts val="450"/>
              </a:spcBef>
              <a:buClr>
                <a:srgbClr val="4F81BD"/>
              </a:buClr>
              <a:buSzPct val="100000"/>
            </a:pPr>
            <a:r>
              <a:rPr lang="en-US" altLang="zh-CN" sz="900">
                <a:solidFill>
                  <a:srgbClr val="1F497D"/>
                </a:solidFill>
                <a:latin typeface="Arial" panose="020B0604020202020204" pitchFamily="34" charset="0"/>
                <a:cs typeface="Arial" panose="020B0604020202020204" pitchFamily="34" charset="0"/>
              </a:rPr>
              <a:t>1:1</a:t>
            </a:r>
          </a:p>
        </p:txBody>
      </p:sp>
      <p:sp>
        <p:nvSpPr>
          <p:cNvPr id="16" name="Espace réservé du contenu 6"/>
          <p:cNvSpPr txBox="1">
            <a:spLocks/>
          </p:cNvSpPr>
          <p:nvPr/>
        </p:nvSpPr>
        <p:spPr>
          <a:xfrm>
            <a:off x="6592759" y="2681965"/>
            <a:ext cx="2156722" cy="1049926"/>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1300"/>
              </a:lnSpc>
              <a:spcBef>
                <a:spcPts val="600"/>
              </a:spcBef>
              <a:buFont typeface="Wingdings" panose="05000000000000000000" pitchFamily="2" charset="2"/>
              <a:buNone/>
            </a:pPr>
            <a:r>
              <a:rPr lang="fr-FR" sz="1100" b="1">
                <a:solidFill>
                  <a:srgbClr val="C0504D"/>
                </a:solidFill>
              </a:rPr>
              <a:t>Stratification</a:t>
            </a:r>
          </a:p>
          <a:p>
            <a:pPr marL="120650" indent="-120650">
              <a:lnSpc>
                <a:spcPts val="1300"/>
              </a:lnSpc>
              <a:spcBef>
                <a:spcPts val="0"/>
              </a:spcBef>
            </a:pPr>
            <a:r>
              <a:rPr lang="en-US" sz="1050" err="1">
                <a:solidFill>
                  <a:prstClr val="black"/>
                </a:solidFill>
              </a:rPr>
              <a:t>Statut</a:t>
            </a:r>
            <a:r>
              <a:rPr lang="en-US" sz="1050">
                <a:solidFill>
                  <a:prstClr val="black"/>
                </a:solidFill>
              </a:rPr>
              <a:t> </a:t>
            </a:r>
            <a:r>
              <a:rPr lang="en-US" sz="1050" err="1">
                <a:solidFill>
                  <a:prstClr val="black"/>
                </a:solidFill>
              </a:rPr>
              <a:t>ganglionnaire</a:t>
            </a:r>
            <a:r>
              <a:rPr lang="en-US" sz="1050">
                <a:solidFill>
                  <a:prstClr val="black"/>
                </a:solidFill>
              </a:rPr>
              <a:t> </a:t>
            </a:r>
          </a:p>
          <a:p>
            <a:pPr marL="120650" indent="-120650">
              <a:lnSpc>
                <a:spcPts val="1300"/>
              </a:lnSpc>
              <a:spcBef>
                <a:spcPts val="0"/>
              </a:spcBef>
            </a:pPr>
            <a:r>
              <a:rPr lang="en-US" sz="1050" err="1">
                <a:solidFill>
                  <a:prstClr val="black"/>
                </a:solidFill>
              </a:rPr>
              <a:t>Chimothérapie</a:t>
            </a:r>
            <a:r>
              <a:rPr lang="en-US" sz="1050">
                <a:solidFill>
                  <a:prstClr val="black"/>
                </a:solidFill>
              </a:rPr>
              <a:t> </a:t>
            </a:r>
            <a:r>
              <a:rPr lang="en-US" sz="1050" err="1">
                <a:solidFill>
                  <a:prstClr val="black"/>
                </a:solidFill>
              </a:rPr>
              <a:t>adjuvante</a:t>
            </a:r>
            <a:endParaRPr lang="en-US" sz="1050">
              <a:solidFill>
                <a:prstClr val="black"/>
              </a:solidFill>
            </a:endParaRPr>
          </a:p>
          <a:p>
            <a:pPr marL="120650" indent="-120650">
              <a:lnSpc>
                <a:spcPts val="1300"/>
              </a:lnSpc>
              <a:spcBef>
                <a:spcPts val="0"/>
              </a:spcBef>
            </a:pPr>
            <a:r>
              <a:rPr lang="en-US" sz="1050" err="1">
                <a:solidFill>
                  <a:prstClr val="black"/>
                </a:solidFill>
              </a:rPr>
              <a:t>Anastrozole</a:t>
            </a:r>
            <a:r>
              <a:rPr lang="en-US" sz="1050">
                <a:solidFill>
                  <a:prstClr val="black"/>
                </a:solidFill>
              </a:rPr>
              <a:t> </a:t>
            </a:r>
            <a:r>
              <a:rPr lang="en-US" sz="1050" err="1">
                <a:solidFill>
                  <a:prstClr val="black"/>
                </a:solidFill>
              </a:rPr>
              <a:t>ou</a:t>
            </a:r>
            <a:r>
              <a:rPr lang="en-US" sz="1050">
                <a:solidFill>
                  <a:prstClr val="black"/>
                </a:solidFill>
              </a:rPr>
              <a:t> </a:t>
            </a:r>
            <a:r>
              <a:rPr lang="en-US" sz="1050" err="1">
                <a:solidFill>
                  <a:prstClr val="black"/>
                </a:solidFill>
              </a:rPr>
              <a:t>tamoxifène</a:t>
            </a:r>
            <a:endParaRPr lang="en-US" sz="1050">
              <a:solidFill>
                <a:prstClr val="black"/>
              </a:solidFill>
            </a:endParaRPr>
          </a:p>
          <a:p>
            <a:pPr marL="120650" indent="-120650">
              <a:lnSpc>
                <a:spcPts val="1300"/>
              </a:lnSpc>
              <a:spcBef>
                <a:spcPts val="0"/>
              </a:spcBef>
            </a:pPr>
            <a:r>
              <a:rPr lang="en-US" sz="1050">
                <a:solidFill>
                  <a:prstClr val="black"/>
                </a:solidFill>
              </a:rPr>
              <a:t>Institution </a:t>
            </a:r>
            <a:endParaRPr lang="fr-FR" sz="1000">
              <a:solidFill>
                <a:prstClr val="black"/>
              </a:solidFill>
            </a:endParaRPr>
          </a:p>
        </p:txBody>
      </p:sp>
      <p:sp>
        <p:nvSpPr>
          <p:cNvPr id="17" name="Rectangle 16"/>
          <p:cNvSpPr/>
          <p:nvPr/>
        </p:nvSpPr>
        <p:spPr>
          <a:xfrm>
            <a:off x="3337931" y="1062379"/>
            <a:ext cx="5434361" cy="3661869"/>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255501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orme libre 30"/>
          <p:cNvSpPr/>
          <p:nvPr/>
        </p:nvSpPr>
        <p:spPr>
          <a:xfrm>
            <a:off x="1781441" y="1607924"/>
            <a:ext cx="3053080" cy="213360"/>
          </a:xfrm>
          <a:custGeom>
            <a:avLst/>
            <a:gdLst>
              <a:gd name="connsiteX0" fmla="*/ 0 w 3053080"/>
              <a:gd name="connsiteY0" fmla="*/ 0 h 213360"/>
              <a:gd name="connsiteX1" fmla="*/ 726440 w 3053080"/>
              <a:gd name="connsiteY1" fmla="*/ 55880 h 213360"/>
              <a:gd name="connsiteX2" fmla="*/ 1087120 w 3053080"/>
              <a:gd name="connsiteY2" fmla="*/ 55880 h 213360"/>
              <a:gd name="connsiteX3" fmla="*/ 1468120 w 3053080"/>
              <a:gd name="connsiteY3" fmla="*/ 101600 h 213360"/>
              <a:gd name="connsiteX4" fmla="*/ 1691640 w 3053080"/>
              <a:gd name="connsiteY4" fmla="*/ 106680 h 213360"/>
              <a:gd name="connsiteX5" fmla="*/ 1859280 w 3053080"/>
              <a:gd name="connsiteY5" fmla="*/ 132080 h 213360"/>
              <a:gd name="connsiteX6" fmla="*/ 2047240 w 3053080"/>
              <a:gd name="connsiteY6" fmla="*/ 132080 h 213360"/>
              <a:gd name="connsiteX7" fmla="*/ 2245360 w 3053080"/>
              <a:gd name="connsiteY7" fmla="*/ 147320 h 213360"/>
              <a:gd name="connsiteX8" fmla="*/ 2407920 w 3053080"/>
              <a:gd name="connsiteY8" fmla="*/ 152400 h 213360"/>
              <a:gd name="connsiteX9" fmla="*/ 2524760 w 3053080"/>
              <a:gd name="connsiteY9" fmla="*/ 152400 h 213360"/>
              <a:gd name="connsiteX10" fmla="*/ 2600960 w 3053080"/>
              <a:gd name="connsiteY10" fmla="*/ 172720 h 213360"/>
              <a:gd name="connsiteX11" fmla="*/ 2677160 w 3053080"/>
              <a:gd name="connsiteY11" fmla="*/ 193040 h 213360"/>
              <a:gd name="connsiteX12" fmla="*/ 2794000 w 3053080"/>
              <a:gd name="connsiteY12" fmla="*/ 213360 h 213360"/>
              <a:gd name="connsiteX13" fmla="*/ 3053080 w 3053080"/>
              <a:gd name="connsiteY13" fmla="*/ 213360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53080" h="213360">
                <a:moveTo>
                  <a:pt x="0" y="0"/>
                </a:moveTo>
                <a:lnTo>
                  <a:pt x="726440" y="55880"/>
                </a:lnTo>
                <a:lnTo>
                  <a:pt x="1087120" y="55880"/>
                </a:lnTo>
                <a:lnTo>
                  <a:pt x="1468120" y="101600"/>
                </a:lnTo>
                <a:lnTo>
                  <a:pt x="1691640" y="106680"/>
                </a:lnTo>
                <a:lnTo>
                  <a:pt x="1859280" y="132080"/>
                </a:lnTo>
                <a:lnTo>
                  <a:pt x="2047240" y="132080"/>
                </a:lnTo>
                <a:lnTo>
                  <a:pt x="2245360" y="147320"/>
                </a:lnTo>
                <a:lnTo>
                  <a:pt x="2407920" y="152400"/>
                </a:lnTo>
                <a:lnTo>
                  <a:pt x="2524760" y="152400"/>
                </a:lnTo>
                <a:lnTo>
                  <a:pt x="2600960" y="172720"/>
                </a:lnTo>
                <a:lnTo>
                  <a:pt x="2677160" y="193040"/>
                </a:lnTo>
                <a:lnTo>
                  <a:pt x="2794000" y="213360"/>
                </a:lnTo>
                <a:lnTo>
                  <a:pt x="3053080" y="213360"/>
                </a:lnTo>
              </a:path>
            </a:pathLst>
          </a:custGeom>
          <a:noFill/>
          <a:ln w="76200">
            <a:solidFill>
              <a:schemeClr val="tx2">
                <a:lumMod val="40000"/>
                <a:lumOff val="6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p:cNvSpPr/>
          <p:nvPr/>
        </p:nvSpPr>
        <p:spPr>
          <a:xfrm>
            <a:off x="1797634" y="1626657"/>
            <a:ext cx="3326130" cy="372427"/>
          </a:xfrm>
          <a:custGeom>
            <a:avLst/>
            <a:gdLst>
              <a:gd name="connsiteX0" fmla="*/ 3307080 w 3307080"/>
              <a:gd name="connsiteY0" fmla="*/ 370840 h 396240"/>
              <a:gd name="connsiteX1" fmla="*/ 2910840 w 3307080"/>
              <a:gd name="connsiteY1" fmla="*/ 396240 h 396240"/>
              <a:gd name="connsiteX2" fmla="*/ 2712720 w 3307080"/>
              <a:gd name="connsiteY2" fmla="*/ 325120 h 396240"/>
              <a:gd name="connsiteX3" fmla="*/ 2529840 w 3307080"/>
              <a:gd name="connsiteY3" fmla="*/ 314960 h 396240"/>
              <a:gd name="connsiteX4" fmla="*/ 2184400 w 3307080"/>
              <a:gd name="connsiteY4" fmla="*/ 274320 h 396240"/>
              <a:gd name="connsiteX5" fmla="*/ 1889760 w 3307080"/>
              <a:gd name="connsiteY5" fmla="*/ 228600 h 396240"/>
              <a:gd name="connsiteX6" fmla="*/ 1706880 w 3307080"/>
              <a:gd name="connsiteY6" fmla="*/ 172720 h 396240"/>
              <a:gd name="connsiteX7" fmla="*/ 1305560 w 3307080"/>
              <a:gd name="connsiteY7" fmla="*/ 132080 h 396240"/>
              <a:gd name="connsiteX8" fmla="*/ 914400 w 3307080"/>
              <a:gd name="connsiteY8" fmla="*/ 86360 h 396240"/>
              <a:gd name="connsiteX9" fmla="*/ 518160 w 3307080"/>
              <a:gd name="connsiteY9" fmla="*/ 55880 h 396240"/>
              <a:gd name="connsiteX10" fmla="*/ 0 w 3307080"/>
              <a:gd name="connsiteY10" fmla="*/ 0 h 396240"/>
              <a:gd name="connsiteX0" fmla="*/ 3311843 w 3311843"/>
              <a:gd name="connsiteY0" fmla="*/ 394653 h 396240"/>
              <a:gd name="connsiteX1" fmla="*/ 2910840 w 3311843"/>
              <a:gd name="connsiteY1" fmla="*/ 396240 h 396240"/>
              <a:gd name="connsiteX2" fmla="*/ 2712720 w 3311843"/>
              <a:gd name="connsiteY2" fmla="*/ 325120 h 396240"/>
              <a:gd name="connsiteX3" fmla="*/ 2529840 w 3311843"/>
              <a:gd name="connsiteY3" fmla="*/ 314960 h 396240"/>
              <a:gd name="connsiteX4" fmla="*/ 2184400 w 3311843"/>
              <a:gd name="connsiteY4" fmla="*/ 274320 h 396240"/>
              <a:gd name="connsiteX5" fmla="*/ 1889760 w 3311843"/>
              <a:gd name="connsiteY5" fmla="*/ 228600 h 396240"/>
              <a:gd name="connsiteX6" fmla="*/ 1706880 w 3311843"/>
              <a:gd name="connsiteY6" fmla="*/ 172720 h 396240"/>
              <a:gd name="connsiteX7" fmla="*/ 1305560 w 3311843"/>
              <a:gd name="connsiteY7" fmla="*/ 132080 h 396240"/>
              <a:gd name="connsiteX8" fmla="*/ 914400 w 3311843"/>
              <a:gd name="connsiteY8" fmla="*/ 86360 h 396240"/>
              <a:gd name="connsiteX9" fmla="*/ 518160 w 3311843"/>
              <a:gd name="connsiteY9" fmla="*/ 55880 h 396240"/>
              <a:gd name="connsiteX10" fmla="*/ 0 w 3311843"/>
              <a:gd name="connsiteY10" fmla="*/ 0 h 396240"/>
              <a:gd name="connsiteX0" fmla="*/ 3326130 w 3326130"/>
              <a:gd name="connsiteY0" fmla="*/ 370840 h 372427"/>
              <a:gd name="connsiteX1" fmla="*/ 2925127 w 3326130"/>
              <a:gd name="connsiteY1" fmla="*/ 372427 h 372427"/>
              <a:gd name="connsiteX2" fmla="*/ 2727007 w 3326130"/>
              <a:gd name="connsiteY2" fmla="*/ 301307 h 372427"/>
              <a:gd name="connsiteX3" fmla="*/ 2544127 w 3326130"/>
              <a:gd name="connsiteY3" fmla="*/ 291147 h 372427"/>
              <a:gd name="connsiteX4" fmla="*/ 2198687 w 3326130"/>
              <a:gd name="connsiteY4" fmla="*/ 250507 h 372427"/>
              <a:gd name="connsiteX5" fmla="*/ 1904047 w 3326130"/>
              <a:gd name="connsiteY5" fmla="*/ 204787 h 372427"/>
              <a:gd name="connsiteX6" fmla="*/ 1721167 w 3326130"/>
              <a:gd name="connsiteY6" fmla="*/ 148907 h 372427"/>
              <a:gd name="connsiteX7" fmla="*/ 1319847 w 3326130"/>
              <a:gd name="connsiteY7" fmla="*/ 108267 h 372427"/>
              <a:gd name="connsiteX8" fmla="*/ 928687 w 3326130"/>
              <a:gd name="connsiteY8" fmla="*/ 62547 h 372427"/>
              <a:gd name="connsiteX9" fmla="*/ 532447 w 3326130"/>
              <a:gd name="connsiteY9" fmla="*/ 32067 h 372427"/>
              <a:gd name="connsiteX10" fmla="*/ 0 w 3326130"/>
              <a:gd name="connsiteY10" fmla="*/ 0 h 37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6130" h="372427">
                <a:moveTo>
                  <a:pt x="3326130" y="370840"/>
                </a:moveTo>
                <a:lnTo>
                  <a:pt x="2925127" y="372427"/>
                </a:lnTo>
                <a:lnTo>
                  <a:pt x="2727007" y="301307"/>
                </a:lnTo>
                <a:lnTo>
                  <a:pt x="2544127" y="291147"/>
                </a:lnTo>
                <a:lnTo>
                  <a:pt x="2198687" y="250507"/>
                </a:lnTo>
                <a:lnTo>
                  <a:pt x="1904047" y="204787"/>
                </a:lnTo>
                <a:lnTo>
                  <a:pt x="1721167" y="148907"/>
                </a:lnTo>
                <a:lnTo>
                  <a:pt x="1319847" y="108267"/>
                </a:lnTo>
                <a:lnTo>
                  <a:pt x="928687" y="62547"/>
                </a:lnTo>
                <a:lnTo>
                  <a:pt x="532447" y="32067"/>
                </a:lnTo>
                <a:lnTo>
                  <a:pt x="0" y="0"/>
                </a:lnTo>
              </a:path>
            </a:pathLst>
          </a:custGeom>
          <a:noFill/>
          <a:ln w="76200">
            <a:solidFill>
              <a:schemeClr val="accent2">
                <a:lumMod val="40000"/>
                <a:lumOff val="6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9" name="Graphique 8"/>
          <p:cNvGraphicFramePr/>
          <p:nvPr>
            <p:extLst/>
          </p:nvPr>
        </p:nvGraphicFramePr>
        <p:xfrm>
          <a:off x="552804" y="1493520"/>
          <a:ext cx="7163229"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12" name="Forme libre 11"/>
          <p:cNvSpPr/>
          <p:nvPr/>
        </p:nvSpPr>
        <p:spPr>
          <a:xfrm>
            <a:off x="1764322" y="1610916"/>
            <a:ext cx="5386192" cy="206680"/>
          </a:xfrm>
          <a:custGeom>
            <a:avLst/>
            <a:gdLst>
              <a:gd name="connsiteX0" fmla="*/ 5386192 w 5386192"/>
              <a:gd name="connsiteY0" fmla="*/ 206680 h 206680"/>
              <a:gd name="connsiteX1" fmla="*/ 2774515 w 5386192"/>
              <a:gd name="connsiteY1" fmla="*/ 206680 h 206680"/>
              <a:gd name="connsiteX2" fmla="*/ 2611677 w 5386192"/>
              <a:gd name="connsiteY2" fmla="*/ 181628 h 206680"/>
              <a:gd name="connsiteX3" fmla="*/ 2455101 w 5386192"/>
              <a:gd name="connsiteY3" fmla="*/ 150313 h 206680"/>
              <a:gd name="connsiteX4" fmla="*/ 2317315 w 5386192"/>
              <a:gd name="connsiteY4" fmla="*/ 150313 h 206680"/>
              <a:gd name="connsiteX5" fmla="*/ 2198318 w 5386192"/>
              <a:gd name="connsiteY5" fmla="*/ 150313 h 206680"/>
              <a:gd name="connsiteX6" fmla="*/ 1985375 w 5386192"/>
              <a:gd name="connsiteY6" fmla="*/ 131524 h 206680"/>
              <a:gd name="connsiteX7" fmla="*/ 1822537 w 5386192"/>
              <a:gd name="connsiteY7" fmla="*/ 125261 h 206680"/>
              <a:gd name="connsiteX8" fmla="*/ 1584543 w 5386192"/>
              <a:gd name="connsiteY8" fmla="*/ 100209 h 206680"/>
              <a:gd name="connsiteX9" fmla="*/ 1283918 w 5386192"/>
              <a:gd name="connsiteY9" fmla="*/ 87683 h 206680"/>
              <a:gd name="connsiteX10" fmla="*/ 889348 w 5386192"/>
              <a:gd name="connsiteY10" fmla="*/ 62630 h 206680"/>
              <a:gd name="connsiteX11" fmla="*/ 764088 w 5386192"/>
              <a:gd name="connsiteY11" fmla="*/ 43841 h 206680"/>
              <a:gd name="connsiteX12" fmla="*/ 657617 w 5386192"/>
              <a:gd name="connsiteY12" fmla="*/ 43841 h 206680"/>
              <a:gd name="connsiteX13" fmla="*/ 363255 w 5386192"/>
              <a:gd name="connsiteY13" fmla="*/ 18789 h 206680"/>
              <a:gd name="connsiteX14" fmla="*/ 0 w 5386192"/>
              <a:gd name="connsiteY14" fmla="*/ 0 h 206680"/>
              <a:gd name="connsiteX0" fmla="*/ 5386192 w 5386192"/>
              <a:gd name="connsiteY0" fmla="*/ 206680 h 206680"/>
              <a:gd name="connsiteX1" fmla="*/ 2774515 w 5386192"/>
              <a:gd name="connsiteY1" fmla="*/ 206680 h 206680"/>
              <a:gd name="connsiteX2" fmla="*/ 2611677 w 5386192"/>
              <a:gd name="connsiteY2" fmla="*/ 181628 h 206680"/>
              <a:gd name="connsiteX3" fmla="*/ 2526539 w 5386192"/>
              <a:gd name="connsiteY3" fmla="*/ 145550 h 206680"/>
              <a:gd name="connsiteX4" fmla="*/ 2317315 w 5386192"/>
              <a:gd name="connsiteY4" fmla="*/ 150313 h 206680"/>
              <a:gd name="connsiteX5" fmla="*/ 2198318 w 5386192"/>
              <a:gd name="connsiteY5" fmla="*/ 150313 h 206680"/>
              <a:gd name="connsiteX6" fmla="*/ 1985375 w 5386192"/>
              <a:gd name="connsiteY6" fmla="*/ 131524 h 206680"/>
              <a:gd name="connsiteX7" fmla="*/ 1822537 w 5386192"/>
              <a:gd name="connsiteY7" fmla="*/ 125261 h 206680"/>
              <a:gd name="connsiteX8" fmla="*/ 1584543 w 5386192"/>
              <a:gd name="connsiteY8" fmla="*/ 100209 h 206680"/>
              <a:gd name="connsiteX9" fmla="*/ 1283918 w 5386192"/>
              <a:gd name="connsiteY9" fmla="*/ 87683 h 206680"/>
              <a:gd name="connsiteX10" fmla="*/ 889348 w 5386192"/>
              <a:gd name="connsiteY10" fmla="*/ 62630 h 206680"/>
              <a:gd name="connsiteX11" fmla="*/ 764088 w 5386192"/>
              <a:gd name="connsiteY11" fmla="*/ 43841 h 206680"/>
              <a:gd name="connsiteX12" fmla="*/ 657617 w 5386192"/>
              <a:gd name="connsiteY12" fmla="*/ 43841 h 206680"/>
              <a:gd name="connsiteX13" fmla="*/ 363255 w 5386192"/>
              <a:gd name="connsiteY13" fmla="*/ 18789 h 206680"/>
              <a:gd name="connsiteX14" fmla="*/ 0 w 5386192"/>
              <a:gd name="connsiteY14" fmla="*/ 0 h 206680"/>
              <a:gd name="connsiteX0" fmla="*/ 5386192 w 5386192"/>
              <a:gd name="connsiteY0" fmla="*/ 206680 h 206680"/>
              <a:gd name="connsiteX1" fmla="*/ 2774515 w 5386192"/>
              <a:gd name="connsiteY1" fmla="*/ 206680 h 206680"/>
              <a:gd name="connsiteX2" fmla="*/ 2659302 w 5386192"/>
              <a:gd name="connsiteY2" fmla="*/ 186391 h 206680"/>
              <a:gd name="connsiteX3" fmla="*/ 2526539 w 5386192"/>
              <a:gd name="connsiteY3" fmla="*/ 145550 h 206680"/>
              <a:gd name="connsiteX4" fmla="*/ 2317315 w 5386192"/>
              <a:gd name="connsiteY4" fmla="*/ 150313 h 206680"/>
              <a:gd name="connsiteX5" fmla="*/ 2198318 w 5386192"/>
              <a:gd name="connsiteY5" fmla="*/ 150313 h 206680"/>
              <a:gd name="connsiteX6" fmla="*/ 1985375 w 5386192"/>
              <a:gd name="connsiteY6" fmla="*/ 131524 h 206680"/>
              <a:gd name="connsiteX7" fmla="*/ 1822537 w 5386192"/>
              <a:gd name="connsiteY7" fmla="*/ 125261 h 206680"/>
              <a:gd name="connsiteX8" fmla="*/ 1584543 w 5386192"/>
              <a:gd name="connsiteY8" fmla="*/ 100209 h 206680"/>
              <a:gd name="connsiteX9" fmla="*/ 1283918 w 5386192"/>
              <a:gd name="connsiteY9" fmla="*/ 87683 h 206680"/>
              <a:gd name="connsiteX10" fmla="*/ 889348 w 5386192"/>
              <a:gd name="connsiteY10" fmla="*/ 62630 h 206680"/>
              <a:gd name="connsiteX11" fmla="*/ 764088 w 5386192"/>
              <a:gd name="connsiteY11" fmla="*/ 43841 h 206680"/>
              <a:gd name="connsiteX12" fmla="*/ 657617 w 5386192"/>
              <a:gd name="connsiteY12" fmla="*/ 43841 h 206680"/>
              <a:gd name="connsiteX13" fmla="*/ 363255 w 5386192"/>
              <a:gd name="connsiteY13" fmla="*/ 18789 h 206680"/>
              <a:gd name="connsiteX14" fmla="*/ 0 w 5386192"/>
              <a:gd name="connsiteY14" fmla="*/ 0 h 2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6192" h="206680">
                <a:moveTo>
                  <a:pt x="5386192" y="206680"/>
                </a:moveTo>
                <a:lnTo>
                  <a:pt x="2774515" y="206680"/>
                </a:lnTo>
                <a:lnTo>
                  <a:pt x="2659302" y="186391"/>
                </a:lnTo>
                <a:lnTo>
                  <a:pt x="2526539" y="145550"/>
                </a:lnTo>
                <a:lnTo>
                  <a:pt x="2317315" y="150313"/>
                </a:lnTo>
                <a:cubicBezTo>
                  <a:pt x="2262612" y="151107"/>
                  <a:pt x="2237984" y="150313"/>
                  <a:pt x="2198318" y="150313"/>
                </a:cubicBezTo>
                <a:lnTo>
                  <a:pt x="1985375" y="131524"/>
                </a:lnTo>
                <a:lnTo>
                  <a:pt x="1822537" y="125261"/>
                </a:lnTo>
                <a:lnTo>
                  <a:pt x="1584543" y="100209"/>
                </a:lnTo>
                <a:lnTo>
                  <a:pt x="1283918" y="87683"/>
                </a:lnTo>
                <a:lnTo>
                  <a:pt x="889348" y="62630"/>
                </a:lnTo>
                <a:lnTo>
                  <a:pt x="764088" y="43841"/>
                </a:lnTo>
                <a:lnTo>
                  <a:pt x="657617" y="43841"/>
                </a:lnTo>
                <a:lnTo>
                  <a:pt x="363255" y="18789"/>
                </a:lnTo>
                <a:lnTo>
                  <a:pt x="0" y="0"/>
                </a:lnTo>
              </a:path>
            </a:pathLst>
          </a:custGeom>
          <a:noFill/>
          <a:ln w="285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5" name="Forme libre 24"/>
          <p:cNvSpPr/>
          <p:nvPr/>
        </p:nvSpPr>
        <p:spPr>
          <a:xfrm>
            <a:off x="1806841" y="1607924"/>
            <a:ext cx="4302760" cy="386080"/>
          </a:xfrm>
          <a:custGeom>
            <a:avLst/>
            <a:gdLst>
              <a:gd name="connsiteX0" fmla="*/ 4302760 w 4302760"/>
              <a:gd name="connsiteY0" fmla="*/ 386080 h 386080"/>
              <a:gd name="connsiteX1" fmla="*/ 2890520 w 4302760"/>
              <a:gd name="connsiteY1" fmla="*/ 386080 h 386080"/>
              <a:gd name="connsiteX2" fmla="*/ 2794000 w 4302760"/>
              <a:gd name="connsiteY2" fmla="*/ 340360 h 386080"/>
              <a:gd name="connsiteX3" fmla="*/ 2733040 w 4302760"/>
              <a:gd name="connsiteY3" fmla="*/ 320040 h 386080"/>
              <a:gd name="connsiteX4" fmla="*/ 2626360 w 4302760"/>
              <a:gd name="connsiteY4" fmla="*/ 304800 h 386080"/>
              <a:gd name="connsiteX5" fmla="*/ 2514600 w 4302760"/>
              <a:gd name="connsiteY5" fmla="*/ 304800 h 386080"/>
              <a:gd name="connsiteX6" fmla="*/ 2306320 w 4302760"/>
              <a:gd name="connsiteY6" fmla="*/ 284480 h 386080"/>
              <a:gd name="connsiteX7" fmla="*/ 2133600 w 4302760"/>
              <a:gd name="connsiteY7" fmla="*/ 259080 h 386080"/>
              <a:gd name="connsiteX8" fmla="*/ 1991360 w 4302760"/>
              <a:gd name="connsiteY8" fmla="*/ 238760 h 386080"/>
              <a:gd name="connsiteX9" fmla="*/ 1717040 w 4302760"/>
              <a:gd name="connsiteY9" fmla="*/ 182880 h 386080"/>
              <a:gd name="connsiteX10" fmla="*/ 1656080 w 4302760"/>
              <a:gd name="connsiteY10" fmla="*/ 182880 h 386080"/>
              <a:gd name="connsiteX11" fmla="*/ 1442720 w 4302760"/>
              <a:gd name="connsiteY11" fmla="*/ 162560 h 386080"/>
              <a:gd name="connsiteX12" fmla="*/ 1132840 w 4302760"/>
              <a:gd name="connsiteY12" fmla="*/ 111760 h 386080"/>
              <a:gd name="connsiteX13" fmla="*/ 965200 w 4302760"/>
              <a:gd name="connsiteY13" fmla="*/ 86360 h 386080"/>
              <a:gd name="connsiteX14" fmla="*/ 0 w 4302760"/>
              <a:gd name="connsiteY14" fmla="*/ 0 h 386080"/>
              <a:gd name="connsiteX0" fmla="*/ 4302760 w 4302760"/>
              <a:gd name="connsiteY0" fmla="*/ 386080 h 386080"/>
              <a:gd name="connsiteX1" fmla="*/ 2890520 w 4302760"/>
              <a:gd name="connsiteY1" fmla="*/ 386080 h 386080"/>
              <a:gd name="connsiteX2" fmla="*/ 2794000 w 4302760"/>
              <a:gd name="connsiteY2" fmla="*/ 340360 h 386080"/>
              <a:gd name="connsiteX3" fmla="*/ 2733040 w 4302760"/>
              <a:gd name="connsiteY3" fmla="*/ 320040 h 386080"/>
              <a:gd name="connsiteX4" fmla="*/ 2626360 w 4302760"/>
              <a:gd name="connsiteY4" fmla="*/ 304800 h 386080"/>
              <a:gd name="connsiteX5" fmla="*/ 2514600 w 4302760"/>
              <a:gd name="connsiteY5" fmla="*/ 304800 h 386080"/>
              <a:gd name="connsiteX6" fmla="*/ 2306320 w 4302760"/>
              <a:gd name="connsiteY6" fmla="*/ 284480 h 386080"/>
              <a:gd name="connsiteX7" fmla="*/ 2133600 w 4302760"/>
              <a:gd name="connsiteY7" fmla="*/ 259080 h 386080"/>
              <a:gd name="connsiteX8" fmla="*/ 1991360 w 4302760"/>
              <a:gd name="connsiteY8" fmla="*/ 238760 h 386080"/>
              <a:gd name="connsiteX9" fmla="*/ 1717040 w 4302760"/>
              <a:gd name="connsiteY9" fmla="*/ 182880 h 386080"/>
              <a:gd name="connsiteX10" fmla="*/ 1656080 w 4302760"/>
              <a:gd name="connsiteY10" fmla="*/ 182880 h 386080"/>
              <a:gd name="connsiteX11" fmla="*/ 1452245 w 4302760"/>
              <a:gd name="connsiteY11" fmla="*/ 138748 h 386080"/>
              <a:gd name="connsiteX12" fmla="*/ 1132840 w 4302760"/>
              <a:gd name="connsiteY12" fmla="*/ 111760 h 386080"/>
              <a:gd name="connsiteX13" fmla="*/ 965200 w 4302760"/>
              <a:gd name="connsiteY13" fmla="*/ 86360 h 386080"/>
              <a:gd name="connsiteX14" fmla="*/ 0 w 4302760"/>
              <a:gd name="connsiteY14" fmla="*/ 0 h 386080"/>
              <a:gd name="connsiteX0" fmla="*/ 4302760 w 4302760"/>
              <a:gd name="connsiteY0" fmla="*/ 386080 h 386080"/>
              <a:gd name="connsiteX1" fmla="*/ 2890520 w 4302760"/>
              <a:gd name="connsiteY1" fmla="*/ 386080 h 386080"/>
              <a:gd name="connsiteX2" fmla="*/ 2794000 w 4302760"/>
              <a:gd name="connsiteY2" fmla="*/ 340360 h 386080"/>
              <a:gd name="connsiteX3" fmla="*/ 2733040 w 4302760"/>
              <a:gd name="connsiteY3" fmla="*/ 320040 h 386080"/>
              <a:gd name="connsiteX4" fmla="*/ 2626360 w 4302760"/>
              <a:gd name="connsiteY4" fmla="*/ 304800 h 386080"/>
              <a:gd name="connsiteX5" fmla="*/ 2514600 w 4302760"/>
              <a:gd name="connsiteY5" fmla="*/ 304800 h 386080"/>
              <a:gd name="connsiteX6" fmla="*/ 2306320 w 4302760"/>
              <a:gd name="connsiteY6" fmla="*/ 284480 h 386080"/>
              <a:gd name="connsiteX7" fmla="*/ 2133600 w 4302760"/>
              <a:gd name="connsiteY7" fmla="*/ 259080 h 386080"/>
              <a:gd name="connsiteX8" fmla="*/ 1991360 w 4302760"/>
              <a:gd name="connsiteY8" fmla="*/ 238760 h 386080"/>
              <a:gd name="connsiteX9" fmla="*/ 1717040 w 4302760"/>
              <a:gd name="connsiteY9" fmla="*/ 182880 h 386080"/>
              <a:gd name="connsiteX10" fmla="*/ 1675130 w 4302760"/>
              <a:gd name="connsiteY10" fmla="*/ 168593 h 386080"/>
              <a:gd name="connsiteX11" fmla="*/ 1452245 w 4302760"/>
              <a:gd name="connsiteY11" fmla="*/ 138748 h 386080"/>
              <a:gd name="connsiteX12" fmla="*/ 1132840 w 4302760"/>
              <a:gd name="connsiteY12" fmla="*/ 111760 h 386080"/>
              <a:gd name="connsiteX13" fmla="*/ 965200 w 4302760"/>
              <a:gd name="connsiteY13" fmla="*/ 86360 h 386080"/>
              <a:gd name="connsiteX14" fmla="*/ 0 w 4302760"/>
              <a:gd name="connsiteY14" fmla="*/ 0 h 386080"/>
              <a:gd name="connsiteX0" fmla="*/ 4302760 w 4302760"/>
              <a:gd name="connsiteY0" fmla="*/ 386080 h 386080"/>
              <a:gd name="connsiteX1" fmla="*/ 2890520 w 4302760"/>
              <a:gd name="connsiteY1" fmla="*/ 386080 h 386080"/>
              <a:gd name="connsiteX2" fmla="*/ 2794000 w 4302760"/>
              <a:gd name="connsiteY2" fmla="*/ 340360 h 386080"/>
              <a:gd name="connsiteX3" fmla="*/ 2733040 w 4302760"/>
              <a:gd name="connsiteY3" fmla="*/ 320040 h 386080"/>
              <a:gd name="connsiteX4" fmla="*/ 2626360 w 4302760"/>
              <a:gd name="connsiteY4" fmla="*/ 304800 h 386080"/>
              <a:gd name="connsiteX5" fmla="*/ 2514600 w 4302760"/>
              <a:gd name="connsiteY5" fmla="*/ 304800 h 386080"/>
              <a:gd name="connsiteX6" fmla="*/ 2306320 w 4302760"/>
              <a:gd name="connsiteY6" fmla="*/ 284480 h 386080"/>
              <a:gd name="connsiteX7" fmla="*/ 2133600 w 4302760"/>
              <a:gd name="connsiteY7" fmla="*/ 259080 h 386080"/>
              <a:gd name="connsiteX8" fmla="*/ 1991360 w 4302760"/>
              <a:gd name="connsiteY8" fmla="*/ 238760 h 386080"/>
              <a:gd name="connsiteX9" fmla="*/ 1731327 w 4302760"/>
              <a:gd name="connsiteY9" fmla="*/ 163830 h 386080"/>
              <a:gd name="connsiteX10" fmla="*/ 1675130 w 4302760"/>
              <a:gd name="connsiteY10" fmla="*/ 168593 h 386080"/>
              <a:gd name="connsiteX11" fmla="*/ 1452245 w 4302760"/>
              <a:gd name="connsiteY11" fmla="*/ 138748 h 386080"/>
              <a:gd name="connsiteX12" fmla="*/ 1132840 w 4302760"/>
              <a:gd name="connsiteY12" fmla="*/ 111760 h 386080"/>
              <a:gd name="connsiteX13" fmla="*/ 965200 w 4302760"/>
              <a:gd name="connsiteY13" fmla="*/ 86360 h 386080"/>
              <a:gd name="connsiteX14" fmla="*/ 0 w 4302760"/>
              <a:gd name="connsiteY14" fmla="*/ 0 h 38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2760" h="386080">
                <a:moveTo>
                  <a:pt x="4302760" y="386080"/>
                </a:moveTo>
                <a:lnTo>
                  <a:pt x="2890520" y="386080"/>
                </a:lnTo>
                <a:lnTo>
                  <a:pt x="2794000" y="340360"/>
                </a:lnTo>
                <a:lnTo>
                  <a:pt x="2733040" y="320040"/>
                </a:lnTo>
                <a:lnTo>
                  <a:pt x="2626360" y="304800"/>
                </a:lnTo>
                <a:lnTo>
                  <a:pt x="2514600" y="304800"/>
                </a:lnTo>
                <a:lnTo>
                  <a:pt x="2306320" y="284480"/>
                </a:lnTo>
                <a:lnTo>
                  <a:pt x="2133600" y="259080"/>
                </a:lnTo>
                <a:lnTo>
                  <a:pt x="1991360" y="238760"/>
                </a:lnTo>
                <a:lnTo>
                  <a:pt x="1731327" y="163830"/>
                </a:lnTo>
                <a:lnTo>
                  <a:pt x="1675130" y="168593"/>
                </a:lnTo>
                <a:lnTo>
                  <a:pt x="1452245" y="138748"/>
                </a:lnTo>
                <a:lnTo>
                  <a:pt x="1132840" y="111760"/>
                </a:lnTo>
                <a:cubicBezTo>
                  <a:pt x="1051666" y="103029"/>
                  <a:pt x="1021080" y="94827"/>
                  <a:pt x="965200" y="86360"/>
                </a:cubicBez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 name="Titre 1"/>
          <p:cNvSpPr>
            <a:spLocks noGrp="1"/>
          </p:cNvSpPr>
          <p:nvPr>
            <p:ph type="title"/>
          </p:nvPr>
        </p:nvSpPr>
        <p:spPr>
          <a:xfrm>
            <a:off x="0" y="748765"/>
            <a:ext cx="9144000" cy="400110"/>
          </a:xfrm>
        </p:spPr>
        <p:txBody>
          <a:bodyPr/>
          <a:lstStyle/>
          <a:p>
            <a:pPr algn="ctr"/>
            <a:r>
              <a:rPr lang="fr-FR"/>
              <a:t>Etude AERAS - Survie sans maladie</a:t>
            </a:r>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Ohtani S. et al., SABCS 2018, GS3-04</a:t>
            </a:r>
          </a:p>
        </p:txBody>
      </p:sp>
      <p:graphicFrame>
        <p:nvGraphicFramePr>
          <p:cNvPr id="7" name="Tableau 6"/>
          <p:cNvGraphicFramePr>
            <a:graphicFrameLocks noGrp="1"/>
          </p:cNvGraphicFramePr>
          <p:nvPr>
            <p:extLst/>
          </p:nvPr>
        </p:nvGraphicFramePr>
        <p:xfrm>
          <a:off x="4762553" y="2826444"/>
          <a:ext cx="3337101" cy="944880"/>
        </p:xfrm>
        <a:graphic>
          <a:graphicData uri="http://schemas.openxmlformats.org/drawingml/2006/table">
            <a:tbl>
              <a:tblPr firstRow="1" bandRow="1">
                <a:tableStyleId>{5C22544A-7EE6-4342-B048-85BDC9FD1C3A}</a:tableStyleId>
              </a:tblPr>
              <a:tblGrid>
                <a:gridCol w="789244">
                  <a:extLst>
                    <a:ext uri="{9D8B030D-6E8A-4147-A177-3AD203B41FA5}">
                      <a16:colId xmlns:a16="http://schemas.microsoft.com/office/drawing/2014/main" val="20000"/>
                    </a:ext>
                  </a:extLst>
                </a:gridCol>
                <a:gridCol w="1273228">
                  <a:extLst>
                    <a:ext uri="{9D8B030D-6E8A-4147-A177-3AD203B41FA5}">
                      <a16:colId xmlns:a16="http://schemas.microsoft.com/office/drawing/2014/main" val="20001"/>
                    </a:ext>
                  </a:extLst>
                </a:gridCol>
                <a:gridCol w="593312">
                  <a:extLst>
                    <a:ext uri="{9D8B030D-6E8A-4147-A177-3AD203B41FA5}">
                      <a16:colId xmlns:a16="http://schemas.microsoft.com/office/drawing/2014/main" val="20002"/>
                    </a:ext>
                  </a:extLst>
                </a:gridCol>
                <a:gridCol w="681317">
                  <a:extLst>
                    <a:ext uri="{9D8B030D-6E8A-4147-A177-3AD203B41FA5}">
                      <a16:colId xmlns:a16="http://schemas.microsoft.com/office/drawing/2014/main" val="20003"/>
                    </a:ext>
                  </a:extLst>
                </a:gridCol>
              </a:tblGrid>
              <a:tr h="313151">
                <a:tc>
                  <a:txBody>
                    <a:bodyPr/>
                    <a:lstStyle/>
                    <a:p>
                      <a:pPr algn="l"/>
                      <a:endParaRPr lang="fr-FR" sz="1000" b="0">
                        <a:solidFill>
                          <a:schemeClr val="tx1"/>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000" b="0">
                          <a:solidFill>
                            <a:schemeClr val="tx2"/>
                          </a:solidFill>
                          <a:latin typeface="Arial" panose="020B0604020202020204" pitchFamily="34" charset="0"/>
                          <a:cs typeface="Arial" panose="020B0604020202020204" pitchFamily="34" charset="0"/>
                        </a:rPr>
                        <a:t>Nombre</a:t>
                      </a:r>
                      <a:r>
                        <a:rPr lang="fr-FR" sz="1000" b="0" baseline="0">
                          <a:solidFill>
                            <a:schemeClr val="tx2"/>
                          </a:solidFill>
                          <a:latin typeface="Arial" panose="020B0604020202020204" pitchFamily="34" charset="0"/>
                          <a:cs typeface="Arial" panose="020B0604020202020204" pitchFamily="34" charset="0"/>
                        </a:rPr>
                        <a:t> de</a:t>
                      </a:r>
                      <a:r>
                        <a:rPr lang="fr-FR" sz="1000" b="0">
                          <a:solidFill>
                            <a:schemeClr val="tx2"/>
                          </a:solidFill>
                          <a:latin typeface="Arial" panose="020B0604020202020204" pitchFamily="34" charset="0"/>
                          <a:cs typeface="Arial" panose="020B0604020202020204" pitchFamily="34" charset="0"/>
                        </a:rPr>
                        <a:t> Evènements/</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Hazard ratio </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i="1">
                          <a:solidFill>
                            <a:schemeClr val="tx2"/>
                          </a:solidFill>
                          <a:latin typeface="Arial" panose="020B0604020202020204" pitchFamily="34" charset="0"/>
                          <a:cs typeface="Arial" panose="020B0604020202020204" pitchFamily="34" charset="0"/>
                        </a:rPr>
                        <a:t>p</a:t>
                      </a:r>
                      <a:r>
                        <a:rPr lang="fr-FR" sz="1000" b="0">
                          <a:solidFill>
                            <a:schemeClr val="tx2"/>
                          </a:solidFill>
                          <a:latin typeface="Arial" panose="020B0604020202020204" pitchFamily="34" charset="0"/>
                          <a:cs typeface="Arial" panose="020B0604020202020204" pitchFamily="34" charset="0"/>
                        </a:rPr>
                        <a:t>-value</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27052">
                <a:tc>
                  <a:txBody>
                    <a:bodyPr/>
                    <a:lstStyle/>
                    <a:p>
                      <a:pPr algn="l"/>
                      <a:r>
                        <a:rPr lang="fr-FR" sz="1000" b="1">
                          <a:solidFill>
                            <a:schemeClr val="accent1"/>
                          </a:solidFill>
                          <a:latin typeface="Arial" panose="020B0604020202020204" pitchFamily="34" charset="0"/>
                          <a:cs typeface="Arial" panose="020B0604020202020204" pitchFamily="34" charset="0"/>
                        </a:rPr>
                        <a:t>Poursuite</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200" b="1">
                          <a:solidFill>
                            <a:schemeClr val="tx2"/>
                          </a:solidFill>
                          <a:latin typeface="Arial" panose="020B0604020202020204" pitchFamily="34" charset="0"/>
                          <a:cs typeface="Arial" panose="020B0604020202020204" pitchFamily="34" charset="0"/>
                        </a:rPr>
                        <a:t>51/831</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0,548</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0,0004</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919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Stop</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1">
                          <a:solidFill>
                            <a:schemeClr val="tx2"/>
                          </a:solidFill>
                          <a:latin typeface="Arial" panose="020B0604020202020204" pitchFamily="34" charset="0"/>
                          <a:cs typeface="Arial" panose="020B0604020202020204" pitchFamily="34" charset="0"/>
                        </a:rPr>
                        <a:t>98/828</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dirty="0">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8" name="Text Box 79"/>
          <p:cNvSpPr txBox="1">
            <a:spLocks noChangeArrowheads="1"/>
          </p:cNvSpPr>
          <p:nvPr/>
        </p:nvSpPr>
        <p:spPr bwMode="gray">
          <a:xfrm>
            <a:off x="2190065" y="4111255"/>
            <a:ext cx="4793617"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err="1">
                <a:solidFill>
                  <a:prstClr val="black">
                    <a:lumMod val="65000"/>
                    <a:lumOff val="35000"/>
                  </a:prstClr>
                </a:solidFill>
                <a:latin typeface="Arial" panose="020B0604020202020204" pitchFamily="34" charset="0"/>
                <a:cs typeface="Arial" panose="020B0604020202020204" pitchFamily="34" charset="0"/>
              </a:rPr>
              <a:t>Jours</a:t>
            </a:r>
            <a:endParaRPr lang="en-GB" sz="1100">
              <a:solidFill>
                <a:prstClr val="black">
                  <a:lumMod val="65000"/>
                  <a:lumOff val="35000"/>
                </a:prstClr>
              </a:solidFill>
              <a:latin typeface="Arial" panose="020B0604020202020204" pitchFamily="34" charset="0"/>
              <a:cs typeface="Arial" panose="020B0604020202020204" pitchFamily="34" charset="0"/>
            </a:endParaRPr>
          </a:p>
        </p:txBody>
      </p:sp>
      <p:sp>
        <p:nvSpPr>
          <p:cNvPr id="10" name="Text Box 79"/>
          <p:cNvSpPr txBox="1">
            <a:spLocks noChangeArrowheads="1"/>
          </p:cNvSpPr>
          <p:nvPr/>
        </p:nvSpPr>
        <p:spPr bwMode="gray">
          <a:xfrm rot="16200000">
            <a:off x="120046" y="2514399"/>
            <a:ext cx="1808542"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Survie sans maladie, %</a:t>
            </a:r>
          </a:p>
        </p:txBody>
      </p:sp>
      <p:sp>
        <p:nvSpPr>
          <p:cNvPr id="13" name="Text Box 79"/>
          <p:cNvSpPr txBox="1">
            <a:spLocks noChangeArrowheads="1"/>
          </p:cNvSpPr>
          <p:nvPr/>
        </p:nvSpPr>
        <p:spPr bwMode="gray">
          <a:xfrm>
            <a:off x="4639045" y="1500789"/>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4F81BD"/>
                </a:solidFill>
                <a:latin typeface="Arial" panose="020B0604020202020204" pitchFamily="34" charset="0"/>
                <a:cs typeface="Arial" panose="020B0604020202020204" pitchFamily="34" charset="0"/>
              </a:rPr>
              <a:t>91,9</a:t>
            </a:r>
            <a:r>
              <a:rPr lang="en-GB" sz="1200" b="1">
                <a:solidFill>
                  <a:srgbClr val="4F81BD"/>
                </a:solidFill>
                <a:latin typeface="Arial" panose="020B0604020202020204" pitchFamily="34" charset="0"/>
                <a:cs typeface="Arial" panose="020B0604020202020204" pitchFamily="34" charset="0"/>
              </a:rPr>
              <a:t>%</a:t>
            </a:r>
          </a:p>
        </p:txBody>
      </p:sp>
      <p:sp>
        <p:nvSpPr>
          <p:cNvPr id="14" name="Text Box 79"/>
          <p:cNvSpPr txBox="1">
            <a:spLocks noChangeArrowheads="1"/>
          </p:cNvSpPr>
          <p:nvPr/>
        </p:nvSpPr>
        <p:spPr bwMode="gray">
          <a:xfrm>
            <a:off x="4639045" y="1976273"/>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C0504D"/>
                </a:solidFill>
                <a:latin typeface="Arial" panose="020B0604020202020204" pitchFamily="34" charset="0"/>
                <a:cs typeface="Arial" panose="020B0604020202020204" pitchFamily="34" charset="0"/>
              </a:rPr>
              <a:t>84,4</a:t>
            </a:r>
            <a:r>
              <a:rPr lang="en-GB" sz="1200" b="1">
                <a:solidFill>
                  <a:srgbClr val="C0504D"/>
                </a:solidFill>
                <a:latin typeface="Arial" panose="020B0604020202020204" pitchFamily="34" charset="0"/>
                <a:cs typeface="Arial" panose="020B0604020202020204" pitchFamily="34" charset="0"/>
              </a:rPr>
              <a:t>%</a:t>
            </a:r>
          </a:p>
        </p:txBody>
      </p:sp>
      <p:sp>
        <p:nvSpPr>
          <p:cNvPr id="15" name="Text Box 79"/>
          <p:cNvSpPr txBox="1">
            <a:spLocks noChangeArrowheads="1"/>
          </p:cNvSpPr>
          <p:nvPr/>
        </p:nvSpPr>
        <p:spPr bwMode="gray">
          <a:xfrm>
            <a:off x="5803965" y="1500789"/>
            <a:ext cx="1709803"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err="1">
                <a:solidFill>
                  <a:srgbClr val="4F81BD"/>
                </a:solidFill>
                <a:latin typeface="Arial" panose="020B0604020202020204" pitchFamily="34" charset="0"/>
                <a:cs typeface="Arial" panose="020B0604020202020204" pitchFamily="34" charset="0"/>
              </a:rPr>
              <a:t>Poursuite</a:t>
            </a:r>
            <a:r>
              <a:rPr lang="en-GB" sz="1400" b="1">
                <a:solidFill>
                  <a:srgbClr val="4F81BD"/>
                </a:solidFill>
                <a:latin typeface="Arial" panose="020B0604020202020204" pitchFamily="34" charset="0"/>
                <a:cs typeface="Arial" panose="020B0604020202020204" pitchFamily="34" charset="0"/>
              </a:rPr>
              <a:t> de </a:t>
            </a:r>
            <a:r>
              <a:rPr lang="en-GB" sz="1400" b="1" err="1">
                <a:solidFill>
                  <a:srgbClr val="4F81BD"/>
                </a:solidFill>
                <a:latin typeface="Arial" panose="020B0604020202020204" pitchFamily="34" charset="0"/>
                <a:cs typeface="Arial" panose="020B0604020202020204" pitchFamily="34" charset="0"/>
              </a:rPr>
              <a:t>l’HT</a:t>
            </a:r>
            <a:endParaRPr lang="en-GB" sz="1100" b="1">
              <a:solidFill>
                <a:srgbClr val="4F81BD"/>
              </a:solidFill>
              <a:latin typeface="Arial" panose="020B0604020202020204" pitchFamily="34" charset="0"/>
              <a:cs typeface="Arial" panose="020B0604020202020204" pitchFamily="34" charset="0"/>
            </a:endParaRPr>
          </a:p>
        </p:txBody>
      </p:sp>
      <p:sp>
        <p:nvSpPr>
          <p:cNvPr id="16" name="Text Box 79"/>
          <p:cNvSpPr txBox="1">
            <a:spLocks noChangeArrowheads="1"/>
          </p:cNvSpPr>
          <p:nvPr/>
        </p:nvSpPr>
        <p:spPr bwMode="gray">
          <a:xfrm>
            <a:off x="5803965" y="1991662"/>
            <a:ext cx="1283918"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a:solidFill>
                  <a:srgbClr val="C0504D"/>
                </a:solidFill>
                <a:latin typeface="Arial" panose="020B0604020202020204" pitchFamily="34" charset="0"/>
                <a:cs typeface="Arial" panose="020B0604020202020204" pitchFamily="34" charset="0"/>
              </a:rPr>
              <a:t>Stop</a:t>
            </a:r>
            <a:endParaRPr lang="en-GB" sz="1100" b="1">
              <a:solidFill>
                <a:srgbClr val="C0504D"/>
              </a:solidFill>
              <a:latin typeface="Arial" panose="020B0604020202020204" pitchFamily="34" charset="0"/>
              <a:cs typeface="Arial" panose="020B0604020202020204" pitchFamily="34" charset="0"/>
            </a:endParaRPr>
          </a:p>
        </p:txBody>
      </p:sp>
      <p:sp>
        <p:nvSpPr>
          <p:cNvPr id="17" name="Text Box 79"/>
          <p:cNvSpPr txBox="1">
            <a:spLocks noChangeArrowheads="1"/>
          </p:cNvSpPr>
          <p:nvPr/>
        </p:nvSpPr>
        <p:spPr bwMode="gray">
          <a:xfrm>
            <a:off x="3284482" y="1976273"/>
            <a:ext cx="1478071"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r" eaLnBrk="1" fontAlgn="base" hangingPunct="1">
              <a:spcBef>
                <a:spcPct val="50000"/>
              </a:spcBef>
              <a:spcAft>
                <a:spcPct val="0"/>
              </a:spcAft>
            </a:pPr>
            <a:r>
              <a:rPr lang="en-GB" sz="1600">
                <a:solidFill>
                  <a:srgbClr val="1F497D"/>
                </a:solidFill>
                <a:latin typeface="Arial" panose="020B0604020202020204" pitchFamily="34" charset="0"/>
                <a:cs typeface="Arial" panose="020B0604020202020204" pitchFamily="34" charset="0"/>
              </a:rPr>
              <a:t>DFS 5 </a:t>
            </a:r>
            <a:r>
              <a:rPr lang="en-GB" sz="1600" err="1">
                <a:solidFill>
                  <a:srgbClr val="1F497D"/>
                </a:solidFill>
                <a:latin typeface="Arial" panose="020B0604020202020204" pitchFamily="34" charset="0"/>
                <a:cs typeface="Arial" panose="020B0604020202020204" pitchFamily="34" charset="0"/>
              </a:rPr>
              <a:t>ans</a:t>
            </a:r>
            <a:endParaRPr lang="en-GB" sz="1200">
              <a:solidFill>
                <a:srgbClr val="1F497D"/>
              </a:solidFill>
              <a:latin typeface="Arial" panose="020B0604020202020204" pitchFamily="34" charset="0"/>
              <a:cs typeface="Arial" panose="020B0604020202020204" pitchFamily="34" charset="0"/>
            </a:endParaRPr>
          </a:p>
        </p:txBody>
      </p:sp>
      <p:sp>
        <p:nvSpPr>
          <p:cNvPr id="18" name="Text Box 79"/>
          <p:cNvSpPr txBox="1">
            <a:spLocks noChangeArrowheads="1"/>
          </p:cNvSpPr>
          <p:nvPr/>
        </p:nvSpPr>
        <p:spPr bwMode="gray">
          <a:xfrm>
            <a:off x="1617362"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831</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828</a:t>
            </a:r>
          </a:p>
        </p:txBody>
      </p:sp>
      <p:sp>
        <p:nvSpPr>
          <p:cNvPr id="19" name="Text Box 79"/>
          <p:cNvSpPr txBox="1">
            <a:spLocks noChangeArrowheads="1"/>
          </p:cNvSpPr>
          <p:nvPr/>
        </p:nvSpPr>
        <p:spPr bwMode="gray">
          <a:xfrm>
            <a:off x="2129400"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755</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773</a:t>
            </a:r>
          </a:p>
        </p:txBody>
      </p:sp>
      <p:sp>
        <p:nvSpPr>
          <p:cNvPr id="20" name="Text Box 79"/>
          <p:cNvSpPr txBox="1">
            <a:spLocks noChangeArrowheads="1"/>
          </p:cNvSpPr>
          <p:nvPr/>
        </p:nvSpPr>
        <p:spPr bwMode="gray">
          <a:xfrm>
            <a:off x="2641438"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687</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728</a:t>
            </a:r>
          </a:p>
        </p:txBody>
      </p:sp>
      <p:sp>
        <p:nvSpPr>
          <p:cNvPr id="21" name="Text Box 79"/>
          <p:cNvSpPr txBox="1">
            <a:spLocks noChangeArrowheads="1"/>
          </p:cNvSpPr>
          <p:nvPr/>
        </p:nvSpPr>
        <p:spPr bwMode="gray">
          <a:xfrm>
            <a:off x="3153476"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600</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643</a:t>
            </a:r>
          </a:p>
        </p:txBody>
      </p:sp>
      <p:sp>
        <p:nvSpPr>
          <p:cNvPr id="22" name="Text Box 79"/>
          <p:cNvSpPr txBox="1">
            <a:spLocks noChangeArrowheads="1"/>
          </p:cNvSpPr>
          <p:nvPr/>
        </p:nvSpPr>
        <p:spPr bwMode="gray">
          <a:xfrm>
            <a:off x="366551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522</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570</a:t>
            </a:r>
          </a:p>
        </p:txBody>
      </p:sp>
      <p:sp>
        <p:nvSpPr>
          <p:cNvPr id="23" name="Text Box 79"/>
          <p:cNvSpPr txBox="1">
            <a:spLocks noChangeArrowheads="1"/>
          </p:cNvSpPr>
          <p:nvPr/>
        </p:nvSpPr>
        <p:spPr bwMode="gray">
          <a:xfrm>
            <a:off x="417755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228</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257</a:t>
            </a:r>
          </a:p>
        </p:txBody>
      </p:sp>
      <p:sp>
        <p:nvSpPr>
          <p:cNvPr id="34" name="Rectangle 33"/>
          <p:cNvSpPr/>
          <p:nvPr/>
        </p:nvSpPr>
        <p:spPr>
          <a:xfrm>
            <a:off x="1764322" y="1523256"/>
            <a:ext cx="47599" cy="15178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5" name="Rectangle 34"/>
          <p:cNvSpPr/>
          <p:nvPr/>
        </p:nvSpPr>
        <p:spPr>
          <a:xfrm>
            <a:off x="645459" y="1353437"/>
            <a:ext cx="7835153" cy="305719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9419594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aphique 8"/>
          <p:cNvGraphicFramePr/>
          <p:nvPr>
            <p:extLst/>
          </p:nvPr>
        </p:nvGraphicFramePr>
        <p:xfrm>
          <a:off x="552804" y="1493520"/>
          <a:ext cx="7163229" cy="2617735"/>
        </p:xfrm>
        <a:graphic>
          <a:graphicData uri="http://schemas.openxmlformats.org/drawingml/2006/chart">
            <c:chart xmlns:c="http://schemas.openxmlformats.org/drawingml/2006/chart" xmlns:r="http://schemas.openxmlformats.org/officeDocument/2006/relationships" r:id="rId2"/>
          </a:graphicData>
        </a:graphic>
      </p:graphicFrame>
      <p:sp>
        <p:nvSpPr>
          <p:cNvPr id="3" name="Titre 2"/>
          <p:cNvSpPr>
            <a:spLocks noGrp="1"/>
          </p:cNvSpPr>
          <p:nvPr>
            <p:ph type="title"/>
          </p:nvPr>
        </p:nvSpPr>
        <p:spPr>
          <a:xfrm>
            <a:off x="0" y="748765"/>
            <a:ext cx="9144000" cy="400110"/>
          </a:xfrm>
        </p:spPr>
        <p:txBody>
          <a:bodyPr/>
          <a:lstStyle/>
          <a:p>
            <a:pPr algn="ctr"/>
            <a:r>
              <a:rPr lang="fr-FR"/>
              <a:t>Etude AERAS - Survie sans maladie à distance</a:t>
            </a:r>
          </a:p>
        </p:txBody>
      </p:sp>
      <p:sp>
        <p:nvSpPr>
          <p:cNvPr id="12"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Ohtani S. et al., SABCS 2018, GS3-04</a:t>
            </a:r>
          </a:p>
        </p:txBody>
      </p:sp>
      <p:graphicFrame>
        <p:nvGraphicFramePr>
          <p:cNvPr id="13" name="Tableau 12"/>
          <p:cNvGraphicFramePr>
            <a:graphicFrameLocks noGrp="1"/>
          </p:cNvGraphicFramePr>
          <p:nvPr>
            <p:extLst/>
          </p:nvPr>
        </p:nvGraphicFramePr>
        <p:xfrm>
          <a:off x="4762553" y="2826444"/>
          <a:ext cx="3337101" cy="944880"/>
        </p:xfrm>
        <a:graphic>
          <a:graphicData uri="http://schemas.openxmlformats.org/drawingml/2006/table">
            <a:tbl>
              <a:tblPr firstRow="1" bandRow="1">
                <a:tableStyleId>{5C22544A-7EE6-4342-B048-85BDC9FD1C3A}</a:tableStyleId>
              </a:tblPr>
              <a:tblGrid>
                <a:gridCol w="789244">
                  <a:extLst>
                    <a:ext uri="{9D8B030D-6E8A-4147-A177-3AD203B41FA5}">
                      <a16:colId xmlns:a16="http://schemas.microsoft.com/office/drawing/2014/main" val="20000"/>
                    </a:ext>
                  </a:extLst>
                </a:gridCol>
                <a:gridCol w="1273228">
                  <a:extLst>
                    <a:ext uri="{9D8B030D-6E8A-4147-A177-3AD203B41FA5}">
                      <a16:colId xmlns:a16="http://schemas.microsoft.com/office/drawing/2014/main" val="20001"/>
                    </a:ext>
                  </a:extLst>
                </a:gridCol>
                <a:gridCol w="593312">
                  <a:extLst>
                    <a:ext uri="{9D8B030D-6E8A-4147-A177-3AD203B41FA5}">
                      <a16:colId xmlns:a16="http://schemas.microsoft.com/office/drawing/2014/main" val="20002"/>
                    </a:ext>
                  </a:extLst>
                </a:gridCol>
                <a:gridCol w="681317">
                  <a:extLst>
                    <a:ext uri="{9D8B030D-6E8A-4147-A177-3AD203B41FA5}">
                      <a16:colId xmlns:a16="http://schemas.microsoft.com/office/drawing/2014/main" val="20003"/>
                    </a:ext>
                  </a:extLst>
                </a:gridCol>
              </a:tblGrid>
              <a:tr h="313151">
                <a:tc>
                  <a:txBody>
                    <a:bodyPr/>
                    <a:lstStyle/>
                    <a:p>
                      <a:pPr algn="l"/>
                      <a:endParaRPr lang="fr-FR" sz="1000" b="0">
                        <a:solidFill>
                          <a:schemeClr val="tx1"/>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000" b="0">
                          <a:solidFill>
                            <a:schemeClr val="tx2"/>
                          </a:solidFill>
                          <a:latin typeface="Arial" panose="020B0604020202020204" pitchFamily="34" charset="0"/>
                          <a:cs typeface="Arial" panose="020B0604020202020204" pitchFamily="34" charset="0"/>
                        </a:rPr>
                        <a:t>Nombre</a:t>
                      </a:r>
                      <a:r>
                        <a:rPr lang="fr-FR" sz="1000" b="0" baseline="0">
                          <a:solidFill>
                            <a:schemeClr val="tx2"/>
                          </a:solidFill>
                          <a:latin typeface="Arial" panose="020B0604020202020204" pitchFamily="34" charset="0"/>
                          <a:cs typeface="Arial" panose="020B0604020202020204" pitchFamily="34" charset="0"/>
                        </a:rPr>
                        <a:t> de </a:t>
                      </a:r>
                      <a:r>
                        <a:rPr lang="fr-FR" sz="1000" b="0">
                          <a:solidFill>
                            <a:schemeClr val="tx2"/>
                          </a:solidFill>
                          <a:latin typeface="Arial" panose="020B0604020202020204" pitchFamily="34" charset="0"/>
                          <a:cs typeface="Arial" panose="020B0604020202020204" pitchFamily="34" charset="0"/>
                        </a:rPr>
                        <a:t>Evènements/</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Hazard ratio </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i="1">
                          <a:solidFill>
                            <a:schemeClr val="tx2"/>
                          </a:solidFill>
                          <a:latin typeface="Arial" panose="020B0604020202020204" pitchFamily="34" charset="0"/>
                          <a:cs typeface="Arial" panose="020B0604020202020204" pitchFamily="34" charset="0"/>
                        </a:rPr>
                        <a:t>p</a:t>
                      </a:r>
                      <a:r>
                        <a:rPr lang="fr-FR" sz="1000" b="0">
                          <a:solidFill>
                            <a:schemeClr val="tx2"/>
                          </a:solidFill>
                          <a:latin typeface="Arial" panose="020B0604020202020204" pitchFamily="34" charset="0"/>
                          <a:cs typeface="Arial" panose="020B0604020202020204" pitchFamily="34" charset="0"/>
                        </a:rPr>
                        <a:t>-value</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27052">
                <a:tc>
                  <a:txBody>
                    <a:bodyPr/>
                    <a:lstStyle/>
                    <a:p>
                      <a:pPr algn="l"/>
                      <a:r>
                        <a:rPr lang="fr-FR" sz="1000" b="1">
                          <a:solidFill>
                            <a:schemeClr val="accent1"/>
                          </a:solidFill>
                          <a:latin typeface="Arial" panose="020B0604020202020204" pitchFamily="34" charset="0"/>
                          <a:cs typeface="Arial" panose="020B0604020202020204" pitchFamily="34" charset="0"/>
                        </a:rPr>
                        <a:t>Poursuite</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200" b="1">
                          <a:solidFill>
                            <a:schemeClr val="tx2"/>
                          </a:solidFill>
                          <a:latin typeface="Arial" panose="020B0604020202020204" pitchFamily="34" charset="0"/>
                          <a:cs typeface="Arial" panose="020B0604020202020204" pitchFamily="34" charset="0"/>
                        </a:rPr>
                        <a:t>23/831</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0,514</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0,0077</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919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a:solidFill>
                            <a:schemeClr val="accent2"/>
                          </a:solidFill>
                          <a:latin typeface="Arial" panose="020B0604020202020204" pitchFamily="34" charset="0"/>
                          <a:cs typeface="Arial" panose="020B0604020202020204" pitchFamily="34" charset="0"/>
                        </a:rPr>
                        <a:t>Stop</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1">
                          <a:solidFill>
                            <a:schemeClr val="tx2"/>
                          </a:solidFill>
                          <a:latin typeface="Arial" panose="020B0604020202020204" pitchFamily="34" charset="0"/>
                          <a:cs typeface="Arial" panose="020B0604020202020204" pitchFamily="34" charset="0"/>
                        </a:rPr>
                        <a:t>47/828</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dirty="0">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14" name="Text Box 79"/>
          <p:cNvSpPr txBox="1">
            <a:spLocks noChangeArrowheads="1"/>
          </p:cNvSpPr>
          <p:nvPr/>
        </p:nvSpPr>
        <p:spPr bwMode="gray">
          <a:xfrm>
            <a:off x="2190065" y="4111255"/>
            <a:ext cx="4793617"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err="1">
                <a:solidFill>
                  <a:prstClr val="black">
                    <a:lumMod val="65000"/>
                    <a:lumOff val="35000"/>
                  </a:prstClr>
                </a:solidFill>
                <a:latin typeface="Arial" panose="020B0604020202020204" pitchFamily="34" charset="0"/>
                <a:cs typeface="Arial" panose="020B0604020202020204" pitchFamily="34" charset="0"/>
              </a:rPr>
              <a:t>Jours</a:t>
            </a:r>
            <a:endParaRPr lang="en-GB" sz="1100">
              <a:solidFill>
                <a:prstClr val="black">
                  <a:lumMod val="65000"/>
                  <a:lumOff val="35000"/>
                </a:prstClr>
              </a:solidFill>
              <a:latin typeface="Arial" panose="020B0604020202020204" pitchFamily="34" charset="0"/>
              <a:cs typeface="Arial" panose="020B0604020202020204" pitchFamily="34" charset="0"/>
            </a:endParaRPr>
          </a:p>
        </p:txBody>
      </p:sp>
      <p:sp>
        <p:nvSpPr>
          <p:cNvPr id="15" name="Text Box 79"/>
          <p:cNvSpPr txBox="1">
            <a:spLocks noChangeArrowheads="1"/>
          </p:cNvSpPr>
          <p:nvPr/>
        </p:nvSpPr>
        <p:spPr bwMode="gray">
          <a:xfrm rot="16200000">
            <a:off x="120046" y="2553821"/>
            <a:ext cx="1808542"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Survie sans maladie, %</a:t>
            </a:r>
          </a:p>
        </p:txBody>
      </p:sp>
      <p:sp>
        <p:nvSpPr>
          <p:cNvPr id="16" name="Text Box 79"/>
          <p:cNvSpPr txBox="1">
            <a:spLocks noChangeArrowheads="1"/>
          </p:cNvSpPr>
          <p:nvPr/>
        </p:nvSpPr>
        <p:spPr bwMode="gray">
          <a:xfrm>
            <a:off x="4639045" y="1470117"/>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4F81BD"/>
                </a:solidFill>
                <a:latin typeface="Arial" panose="020B0604020202020204" pitchFamily="34" charset="0"/>
                <a:cs typeface="Arial" panose="020B0604020202020204" pitchFamily="34" charset="0"/>
              </a:rPr>
              <a:t>97,2</a:t>
            </a:r>
            <a:r>
              <a:rPr lang="en-GB" sz="1200" b="1">
                <a:solidFill>
                  <a:srgbClr val="4F81BD"/>
                </a:solidFill>
                <a:latin typeface="Arial" panose="020B0604020202020204" pitchFamily="34" charset="0"/>
                <a:cs typeface="Arial" panose="020B0604020202020204" pitchFamily="34" charset="0"/>
              </a:rPr>
              <a:t>%</a:t>
            </a:r>
          </a:p>
        </p:txBody>
      </p:sp>
      <p:sp>
        <p:nvSpPr>
          <p:cNvPr id="17" name="Text Box 79"/>
          <p:cNvSpPr txBox="1">
            <a:spLocks noChangeArrowheads="1"/>
          </p:cNvSpPr>
          <p:nvPr/>
        </p:nvSpPr>
        <p:spPr bwMode="gray">
          <a:xfrm>
            <a:off x="4639045" y="1925252"/>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C0504D"/>
                </a:solidFill>
                <a:latin typeface="Arial" panose="020B0604020202020204" pitchFamily="34" charset="0"/>
                <a:cs typeface="Arial" panose="020B0604020202020204" pitchFamily="34" charset="0"/>
              </a:rPr>
              <a:t>94,3</a:t>
            </a:r>
            <a:r>
              <a:rPr lang="en-GB" sz="1200" b="1">
                <a:solidFill>
                  <a:srgbClr val="C0504D"/>
                </a:solidFill>
                <a:latin typeface="Arial" panose="020B0604020202020204" pitchFamily="34" charset="0"/>
                <a:cs typeface="Arial" panose="020B0604020202020204" pitchFamily="34" charset="0"/>
              </a:rPr>
              <a:t>%</a:t>
            </a:r>
          </a:p>
        </p:txBody>
      </p:sp>
      <p:sp>
        <p:nvSpPr>
          <p:cNvPr id="18" name="Text Box 79"/>
          <p:cNvSpPr txBox="1">
            <a:spLocks noChangeArrowheads="1"/>
          </p:cNvSpPr>
          <p:nvPr/>
        </p:nvSpPr>
        <p:spPr bwMode="gray">
          <a:xfrm>
            <a:off x="5803965" y="1470117"/>
            <a:ext cx="1709803"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err="1">
                <a:solidFill>
                  <a:srgbClr val="4F81BD"/>
                </a:solidFill>
                <a:latin typeface="Arial" panose="020B0604020202020204" pitchFamily="34" charset="0"/>
                <a:cs typeface="Arial" panose="020B0604020202020204" pitchFamily="34" charset="0"/>
              </a:rPr>
              <a:t>Poursuite</a:t>
            </a:r>
            <a:r>
              <a:rPr lang="en-GB" sz="1400" b="1">
                <a:solidFill>
                  <a:srgbClr val="4F81BD"/>
                </a:solidFill>
                <a:latin typeface="Arial" panose="020B0604020202020204" pitchFamily="34" charset="0"/>
                <a:cs typeface="Arial" panose="020B0604020202020204" pitchFamily="34" charset="0"/>
              </a:rPr>
              <a:t> de </a:t>
            </a:r>
            <a:r>
              <a:rPr lang="en-GB" sz="1400" b="1" err="1">
                <a:solidFill>
                  <a:srgbClr val="4F81BD"/>
                </a:solidFill>
                <a:latin typeface="Arial" panose="020B0604020202020204" pitchFamily="34" charset="0"/>
                <a:cs typeface="Arial" panose="020B0604020202020204" pitchFamily="34" charset="0"/>
              </a:rPr>
              <a:t>l’HT</a:t>
            </a:r>
            <a:endParaRPr lang="en-GB" sz="1100" b="1">
              <a:solidFill>
                <a:srgbClr val="4F81BD"/>
              </a:solidFill>
              <a:latin typeface="Arial" panose="020B0604020202020204" pitchFamily="34" charset="0"/>
              <a:cs typeface="Arial" panose="020B0604020202020204" pitchFamily="34" charset="0"/>
            </a:endParaRPr>
          </a:p>
        </p:txBody>
      </p:sp>
      <p:sp>
        <p:nvSpPr>
          <p:cNvPr id="19" name="Text Box 79"/>
          <p:cNvSpPr txBox="1">
            <a:spLocks noChangeArrowheads="1"/>
          </p:cNvSpPr>
          <p:nvPr/>
        </p:nvSpPr>
        <p:spPr bwMode="gray">
          <a:xfrm>
            <a:off x="5803965" y="1940641"/>
            <a:ext cx="1283918"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a:solidFill>
                  <a:srgbClr val="C0504D"/>
                </a:solidFill>
                <a:latin typeface="Arial" panose="020B0604020202020204" pitchFamily="34" charset="0"/>
                <a:cs typeface="Arial" panose="020B0604020202020204" pitchFamily="34" charset="0"/>
              </a:rPr>
              <a:t>Stop</a:t>
            </a:r>
            <a:endParaRPr lang="en-GB" sz="1100" b="1">
              <a:solidFill>
                <a:srgbClr val="C0504D"/>
              </a:solidFill>
              <a:latin typeface="Arial" panose="020B0604020202020204" pitchFamily="34" charset="0"/>
              <a:cs typeface="Arial" panose="020B0604020202020204" pitchFamily="34" charset="0"/>
            </a:endParaRPr>
          </a:p>
        </p:txBody>
      </p:sp>
      <p:sp>
        <p:nvSpPr>
          <p:cNvPr id="20" name="Text Box 79"/>
          <p:cNvSpPr txBox="1">
            <a:spLocks noChangeArrowheads="1"/>
          </p:cNvSpPr>
          <p:nvPr/>
        </p:nvSpPr>
        <p:spPr bwMode="gray">
          <a:xfrm>
            <a:off x="3284482" y="1925252"/>
            <a:ext cx="1478071"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r" eaLnBrk="1" fontAlgn="base" hangingPunct="1">
              <a:spcBef>
                <a:spcPct val="50000"/>
              </a:spcBef>
              <a:spcAft>
                <a:spcPct val="0"/>
              </a:spcAft>
            </a:pPr>
            <a:r>
              <a:rPr lang="en-GB" sz="1600">
                <a:solidFill>
                  <a:srgbClr val="1F497D"/>
                </a:solidFill>
                <a:latin typeface="Arial" panose="020B0604020202020204" pitchFamily="34" charset="0"/>
                <a:cs typeface="Arial" panose="020B0604020202020204" pitchFamily="34" charset="0"/>
              </a:rPr>
              <a:t>DDFS à 5 </a:t>
            </a:r>
            <a:r>
              <a:rPr lang="en-GB" sz="1600" err="1">
                <a:solidFill>
                  <a:srgbClr val="1F497D"/>
                </a:solidFill>
                <a:latin typeface="Arial" panose="020B0604020202020204" pitchFamily="34" charset="0"/>
                <a:cs typeface="Arial" panose="020B0604020202020204" pitchFamily="34" charset="0"/>
              </a:rPr>
              <a:t>ans</a:t>
            </a:r>
            <a:endParaRPr lang="en-GB" sz="1200">
              <a:solidFill>
                <a:srgbClr val="1F497D"/>
              </a:solidFill>
              <a:latin typeface="Arial" panose="020B0604020202020204" pitchFamily="34" charset="0"/>
              <a:cs typeface="Arial" panose="020B0604020202020204" pitchFamily="34" charset="0"/>
            </a:endParaRPr>
          </a:p>
        </p:txBody>
      </p:sp>
      <p:sp>
        <p:nvSpPr>
          <p:cNvPr id="21" name="Text Box 79"/>
          <p:cNvSpPr txBox="1">
            <a:spLocks noChangeArrowheads="1"/>
          </p:cNvSpPr>
          <p:nvPr/>
        </p:nvSpPr>
        <p:spPr bwMode="gray">
          <a:xfrm>
            <a:off x="1617362"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831</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828</a:t>
            </a:r>
          </a:p>
        </p:txBody>
      </p:sp>
      <p:sp>
        <p:nvSpPr>
          <p:cNvPr id="22" name="Text Box 79"/>
          <p:cNvSpPr txBox="1">
            <a:spLocks noChangeArrowheads="1"/>
          </p:cNvSpPr>
          <p:nvPr/>
        </p:nvSpPr>
        <p:spPr bwMode="gray">
          <a:xfrm>
            <a:off x="2129400"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755</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773</a:t>
            </a:r>
          </a:p>
        </p:txBody>
      </p:sp>
      <p:sp>
        <p:nvSpPr>
          <p:cNvPr id="23" name="Text Box 79"/>
          <p:cNvSpPr txBox="1">
            <a:spLocks noChangeArrowheads="1"/>
          </p:cNvSpPr>
          <p:nvPr/>
        </p:nvSpPr>
        <p:spPr bwMode="gray">
          <a:xfrm>
            <a:off x="2641438"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687</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728</a:t>
            </a:r>
          </a:p>
        </p:txBody>
      </p:sp>
      <p:sp>
        <p:nvSpPr>
          <p:cNvPr id="24" name="Text Box 79"/>
          <p:cNvSpPr txBox="1">
            <a:spLocks noChangeArrowheads="1"/>
          </p:cNvSpPr>
          <p:nvPr/>
        </p:nvSpPr>
        <p:spPr bwMode="gray">
          <a:xfrm>
            <a:off x="3153476"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600</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643</a:t>
            </a:r>
          </a:p>
        </p:txBody>
      </p:sp>
      <p:sp>
        <p:nvSpPr>
          <p:cNvPr id="25" name="Text Box 79"/>
          <p:cNvSpPr txBox="1">
            <a:spLocks noChangeArrowheads="1"/>
          </p:cNvSpPr>
          <p:nvPr/>
        </p:nvSpPr>
        <p:spPr bwMode="gray">
          <a:xfrm>
            <a:off x="366551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522</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570</a:t>
            </a:r>
          </a:p>
        </p:txBody>
      </p:sp>
      <p:sp>
        <p:nvSpPr>
          <p:cNvPr id="26" name="Text Box 79"/>
          <p:cNvSpPr txBox="1">
            <a:spLocks noChangeArrowheads="1"/>
          </p:cNvSpPr>
          <p:nvPr/>
        </p:nvSpPr>
        <p:spPr bwMode="gray">
          <a:xfrm>
            <a:off x="417755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228</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252</a:t>
            </a:r>
          </a:p>
        </p:txBody>
      </p:sp>
      <p:sp>
        <p:nvSpPr>
          <p:cNvPr id="27" name="Text Box 79"/>
          <p:cNvSpPr txBox="1">
            <a:spLocks noChangeArrowheads="1"/>
          </p:cNvSpPr>
          <p:nvPr/>
        </p:nvSpPr>
        <p:spPr bwMode="gray">
          <a:xfrm>
            <a:off x="1682958" y="3037274"/>
            <a:ext cx="2253296"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Censored </a:t>
            </a:r>
          </a:p>
        </p:txBody>
      </p:sp>
      <p:sp>
        <p:nvSpPr>
          <p:cNvPr id="29" name="Rectangle 28"/>
          <p:cNvSpPr/>
          <p:nvPr/>
        </p:nvSpPr>
        <p:spPr>
          <a:xfrm>
            <a:off x="645459" y="1353437"/>
            <a:ext cx="7835153" cy="305719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0" name="Forme libre 29"/>
          <p:cNvSpPr/>
          <p:nvPr/>
        </p:nvSpPr>
        <p:spPr>
          <a:xfrm>
            <a:off x="1800772" y="1689521"/>
            <a:ext cx="2875866" cy="88966"/>
          </a:xfrm>
          <a:custGeom>
            <a:avLst/>
            <a:gdLst>
              <a:gd name="connsiteX0" fmla="*/ 2872828 w 2872828"/>
              <a:gd name="connsiteY0" fmla="*/ 105104 h 105104"/>
              <a:gd name="connsiteX1" fmla="*/ 2557518 w 2872828"/>
              <a:gd name="connsiteY1" fmla="*/ 94593 h 105104"/>
              <a:gd name="connsiteX2" fmla="*/ 2522483 w 2872828"/>
              <a:gd name="connsiteY2" fmla="*/ 84083 h 105104"/>
              <a:gd name="connsiteX3" fmla="*/ 2448911 w 2872828"/>
              <a:gd name="connsiteY3" fmla="*/ 63062 h 105104"/>
              <a:gd name="connsiteX4" fmla="*/ 2347311 w 2872828"/>
              <a:gd name="connsiteY4" fmla="*/ 63062 h 105104"/>
              <a:gd name="connsiteX5" fmla="*/ 2242207 w 2872828"/>
              <a:gd name="connsiteY5" fmla="*/ 63062 h 105104"/>
              <a:gd name="connsiteX6" fmla="*/ 2186152 w 2872828"/>
              <a:gd name="connsiteY6" fmla="*/ 63062 h 105104"/>
              <a:gd name="connsiteX7" fmla="*/ 1975945 w 2872828"/>
              <a:gd name="connsiteY7" fmla="*/ 56055 h 105104"/>
              <a:gd name="connsiteX8" fmla="*/ 1783256 w 2872828"/>
              <a:gd name="connsiteY8" fmla="*/ 56055 h 105104"/>
              <a:gd name="connsiteX9" fmla="*/ 1622097 w 2872828"/>
              <a:gd name="connsiteY9" fmla="*/ 52552 h 105104"/>
              <a:gd name="connsiteX10" fmla="*/ 1520497 w 2872828"/>
              <a:gd name="connsiteY10" fmla="*/ 42041 h 105104"/>
              <a:gd name="connsiteX11" fmla="*/ 1425904 w 2872828"/>
              <a:gd name="connsiteY11" fmla="*/ 28028 h 105104"/>
              <a:gd name="connsiteX12" fmla="*/ 1324304 w 2872828"/>
              <a:gd name="connsiteY12" fmla="*/ 28028 h 105104"/>
              <a:gd name="connsiteX13" fmla="*/ 1180662 w 2872828"/>
              <a:gd name="connsiteY13" fmla="*/ 7007 h 105104"/>
              <a:gd name="connsiteX14" fmla="*/ 1033518 w 2872828"/>
              <a:gd name="connsiteY14" fmla="*/ 10510 h 105104"/>
              <a:gd name="connsiteX15" fmla="*/ 914400 w 2872828"/>
              <a:gd name="connsiteY15" fmla="*/ 14014 h 105104"/>
              <a:gd name="connsiteX16" fmla="*/ 781269 w 2872828"/>
              <a:gd name="connsiteY16" fmla="*/ 7007 h 105104"/>
              <a:gd name="connsiteX17" fmla="*/ 630621 w 2872828"/>
              <a:gd name="connsiteY17" fmla="*/ 10510 h 105104"/>
              <a:gd name="connsiteX18" fmla="*/ 483476 w 2872828"/>
              <a:gd name="connsiteY18" fmla="*/ 10510 h 105104"/>
              <a:gd name="connsiteX19" fmla="*/ 0 w 2872828"/>
              <a:gd name="connsiteY19" fmla="*/ 0 h 105104"/>
              <a:gd name="connsiteX0" fmla="*/ 2872828 w 2872828"/>
              <a:gd name="connsiteY0" fmla="*/ 105104 h 105104"/>
              <a:gd name="connsiteX1" fmla="*/ 2621314 w 2872828"/>
              <a:gd name="connsiteY1" fmla="*/ 73328 h 105104"/>
              <a:gd name="connsiteX2" fmla="*/ 2522483 w 2872828"/>
              <a:gd name="connsiteY2" fmla="*/ 84083 h 105104"/>
              <a:gd name="connsiteX3" fmla="*/ 2448911 w 2872828"/>
              <a:gd name="connsiteY3" fmla="*/ 63062 h 105104"/>
              <a:gd name="connsiteX4" fmla="*/ 2347311 w 2872828"/>
              <a:gd name="connsiteY4" fmla="*/ 63062 h 105104"/>
              <a:gd name="connsiteX5" fmla="*/ 2242207 w 2872828"/>
              <a:gd name="connsiteY5" fmla="*/ 63062 h 105104"/>
              <a:gd name="connsiteX6" fmla="*/ 2186152 w 2872828"/>
              <a:gd name="connsiteY6" fmla="*/ 63062 h 105104"/>
              <a:gd name="connsiteX7" fmla="*/ 1975945 w 2872828"/>
              <a:gd name="connsiteY7" fmla="*/ 56055 h 105104"/>
              <a:gd name="connsiteX8" fmla="*/ 1783256 w 2872828"/>
              <a:gd name="connsiteY8" fmla="*/ 56055 h 105104"/>
              <a:gd name="connsiteX9" fmla="*/ 1622097 w 2872828"/>
              <a:gd name="connsiteY9" fmla="*/ 52552 h 105104"/>
              <a:gd name="connsiteX10" fmla="*/ 1520497 w 2872828"/>
              <a:gd name="connsiteY10" fmla="*/ 42041 h 105104"/>
              <a:gd name="connsiteX11" fmla="*/ 1425904 w 2872828"/>
              <a:gd name="connsiteY11" fmla="*/ 28028 h 105104"/>
              <a:gd name="connsiteX12" fmla="*/ 1324304 w 2872828"/>
              <a:gd name="connsiteY12" fmla="*/ 28028 h 105104"/>
              <a:gd name="connsiteX13" fmla="*/ 1180662 w 2872828"/>
              <a:gd name="connsiteY13" fmla="*/ 7007 h 105104"/>
              <a:gd name="connsiteX14" fmla="*/ 1033518 w 2872828"/>
              <a:gd name="connsiteY14" fmla="*/ 10510 h 105104"/>
              <a:gd name="connsiteX15" fmla="*/ 914400 w 2872828"/>
              <a:gd name="connsiteY15" fmla="*/ 14014 h 105104"/>
              <a:gd name="connsiteX16" fmla="*/ 781269 w 2872828"/>
              <a:gd name="connsiteY16" fmla="*/ 7007 h 105104"/>
              <a:gd name="connsiteX17" fmla="*/ 630621 w 2872828"/>
              <a:gd name="connsiteY17" fmla="*/ 10510 h 105104"/>
              <a:gd name="connsiteX18" fmla="*/ 483476 w 2872828"/>
              <a:gd name="connsiteY18" fmla="*/ 10510 h 105104"/>
              <a:gd name="connsiteX19" fmla="*/ 0 w 2872828"/>
              <a:gd name="connsiteY19" fmla="*/ 0 h 105104"/>
              <a:gd name="connsiteX0" fmla="*/ 2872828 w 2872828"/>
              <a:gd name="connsiteY0" fmla="*/ 105104 h 105104"/>
              <a:gd name="connsiteX1" fmla="*/ 2621314 w 2872828"/>
              <a:gd name="connsiteY1" fmla="*/ 73328 h 105104"/>
              <a:gd name="connsiteX2" fmla="*/ 2522483 w 2872828"/>
              <a:gd name="connsiteY2" fmla="*/ 68894 h 105104"/>
              <a:gd name="connsiteX3" fmla="*/ 2448911 w 2872828"/>
              <a:gd name="connsiteY3" fmla="*/ 63062 h 105104"/>
              <a:gd name="connsiteX4" fmla="*/ 2347311 w 2872828"/>
              <a:gd name="connsiteY4" fmla="*/ 63062 h 105104"/>
              <a:gd name="connsiteX5" fmla="*/ 2242207 w 2872828"/>
              <a:gd name="connsiteY5" fmla="*/ 63062 h 105104"/>
              <a:gd name="connsiteX6" fmla="*/ 2186152 w 2872828"/>
              <a:gd name="connsiteY6" fmla="*/ 63062 h 105104"/>
              <a:gd name="connsiteX7" fmla="*/ 1975945 w 2872828"/>
              <a:gd name="connsiteY7" fmla="*/ 56055 h 105104"/>
              <a:gd name="connsiteX8" fmla="*/ 1783256 w 2872828"/>
              <a:gd name="connsiteY8" fmla="*/ 56055 h 105104"/>
              <a:gd name="connsiteX9" fmla="*/ 1622097 w 2872828"/>
              <a:gd name="connsiteY9" fmla="*/ 52552 h 105104"/>
              <a:gd name="connsiteX10" fmla="*/ 1520497 w 2872828"/>
              <a:gd name="connsiteY10" fmla="*/ 42041 h 105104"/>
              <a:gd name="connsiteX11" fmla="*/ 1425904 w 2872828"/>
              <a:gd name="connsiteY11" fmla="*/ 28028 h 105104"/>
              <a:gd name="connsiteX12" fmla="*/ 1324304 w 2872828"/>
              <a:gd name="connsiteY12" fmla="*/ 28028 h 105104"/>
              <a:gd name="connsiteX13" fmla="*/ 1180662 w 2872828"/>
              <a:gd name="connsiteY13" fmla="*/ 7007 h 105104"/>
              <a:gd name="connsiteX14" fmla="*/ 1033518 w 2872828"/>
              <a:gd name="connsiteY14" fmla="*/ 10510 h 105104"/>
              <a:gd name="connsiteX15" fmla="*/ 914400 w 2872828"/>
              <a:gd name="connsiteY15" fmla="*/ 14014 h 105104"/>
              <a:gd name="connsiteX16" fmla="*/ 781269 w 2872828"/>
              <a:gd name="connsiteY16" fmla="*/ 7007 h 105104"/>
              <a:gd name="connsiteX17" fmla="*/ 630621 w 2872828"/>
              <a:gd name="connsiteY17" fmla="*/ 10510 h 105104"/>
              <a:gd name="connsiteX18" fmla="*/ 483476 w 2872828"/>
              <a:gd name="connsiteY18" fmla="*/ 10510 h 105104"/>
              <a:gd name="connsiteX19" fmla="*/ 0 w 2872828"/>
              <a:gd name="connsiteY19" fmla="*/ 0 h 105104"/>
              <a:gd name="connsiteX0" fmla="*/ 2872828 w 2872828"/>
              <a:gd name="connsiteY0" fmla="*/ 105104 h 105104"/>
              <a:gd name="connsiteX1" fmla="*/ 2621314 w 2872828"/>
              <a:gd name="connsiteY1" fmla="*/ 88518 h 105104"/>
              <a:gd name="connsiteX2" fmla="*/ 2522483 w 2872828"/>
              <a:gd name="connsiteY2" fmla="*/ 68894 h 105104"/>
              <a:gd name="connsiteX3" fmla="*/ 2448911 w 2872828"/>
              <a:gd name="connsiteY3" fmla="*/ 63062 h 105104"/>
              <a:gd name="connsiteX4" fmla="*/ 2347311 w 2872828"/>
              <a:gd name="connsiteY4" fmla="*/ 63062 h 105104"/>
              <a:gd name="connsiteX5" fmla="*/ 2242207 w 2872828"/>
              <a:gd name="connsiteY5" fmla="*/ 63062 h 105104"/>
              <a:gd name="connsiteX6" fmla="*/ 2186152 w 2872828"/>
              <a:gd name="connsiteY6" fmla="*/ 63062 h 105104"/>
              <a:gd name="connsiteX7" fmla="*/ 1975945 w 2872828"/>
              <a:gd name="connsiteY7" fmla="*/ 56055 h 105104"/>
              <a:gd name="connsiteX8" fmla="*/ 1783256 w 2872828"/>
              <a:gd name="connsiteY8" fmla="*/ 56055 h 105104"/>
              <a:gd name="connsiteX9" fmla="*/ 1622097 w 2872828"/>
              <a:gd name="connsiteY9" fmla="*/ 52552 h 105104"/>
              <a:gd name="connsiteX10" fmla="*/ 1520497 w 2872828"/>
              <a:gd name="connsiteY10" fmla="*/ 42041 h 105104"/>
              <a:gd name="connsiteX11" fmla="*/ 1425904 w 2872828"/>
              <a:gd name="connsiteY11" fmla="*/ 28028 h 105104"/>
              <a:gd name="connsiteX12" fmla="*/ 1324304 w 2872828"/>
              <a:gd name="connsiteY12" fmla="*/ 28028 h 105104"/>
              <a:gd name="connsiteX13" fmla="*/ 1180662 w 2872828"/>
              <a:gd name="connsiteY13" fmla="*/ 7007 h 105104"/>
              <a:gd name="connsiteX14" fmla="*/ 1033518 w 2872828"/>
              <a:gd name="connsiteY14" fmla="*/ 10510 h 105104"/>
              <a:gd name="connsiteX15" fmla="*/ 914400 w 2872828"/>
              <a:gd name="connsiteY15" fmla="*/ 14014 h 105104"/>
              <a:gd name="connsiteX16" fmla="*/ 781269 w 2872828"/>
              <a:gd name="connsiteY16" fmla="*/ 7007 h 105104"/>
              <a:gd name="connsiteX17" fmla="*/ 630621 w 2872828"/>
              <a:gd name="connsiteY17" fmla="*/ 10510 h 105104"/>
              <a:gd name="connsiteX18" fmla="*/ 483476 w 2872828"/>
              <a:gd name="connsiteY18" fmla="*/ 10510 h 105104"/>
              <a:gd name="connsiteX19" fmla="*/ 0 w 2872828"/>
              <a:gd name="connsiteY19" fmla="*/ 0 h 105104"/>
              <a:gd name="connsiteX0" fmla="*/ 2875866 w 2875866"/>
              <a:gd name="connsiteY0" fmla="*/ 83839 h 88966"/>
              <a:gd name="connsiteX1" fmla="*/ 2621314 w 2875866"/>
              <a:gd name="connsiteY1" fmla="*/ 88518 h 88966"/>
              <a:gd name="connsiteX2" fmla="*/ 2522483 w 2875866"/>
              <a:gd name="connsiteY2" fmla="*/ 68894 h 88966"/>
              <a:gd name="connsiteX3" fmla="*/ 2448911 w 2875866"/>
              <a:gd name="connsiteY3" fmla="*/ 63062 h 88966"/>
              <a:gd name="connsiteX4" fmla="*/ 2347311 w 2875866"/>
              <a:gd name="connsiteY4" fmla="*/ 63062 h 88966"/>
              <a:gd name="connsiteX5" fmla="*/ 2242207 w 2875866"/>
              <a:gd name="connsiteY5" fmla="*/ 63062 h 88966"/>
              <a:gd name="connsiteX6" fmla="*/ 2186152 w 2875866"/>
              <a:gd name="connsiteY6" fmla="*/ 63062 h 88966"/>
              <a:gd name="connsiteX7" fmla="*/ 1975945 w 2875866"/>
              <a:gd name="connsiteY7" fmla="*/ 56055 h 88966"/>
              <a:gd name="connsiteX8" fmla="*/ 1783256 w 2875866"/>
              <a:gd name="connsiteY8" fmla="*/ 56055 h 88966"/>
              <a:gd name="connsiteX9" fmla="*/ 1622097 w 2875866"/>
              <a:gd name="connsiteY9" fmla="*/ 52552 h 88966"/>
              <a:gd name="connsiteX10" fmla="*/ 1520497 w 2875866"/>
              <a:gd name="connsiteY10" fmla="*/ 42041 h 88966"/>
              <a:gd name="connsiteX11" fmla="*/ 1425904 w 2875866"/>
              <a:gd name="connsiteY11" fmla="*/ 28028 h 88966"/>
              <a:gd name="connsiteX12" fmla="*/ 1324304 w 2875866"/>
              <a:gd name="connsiteY12" fmla="*/ 28028 h 88966"/>
              <a:gd name="connsiteX13" fmla="*/ 1180662 w 2875866"/>
              <a:gd name="connsiteY13" fmla="*/ 7007 h 88966"/>
              <a:gd name="connsiteX14" fmla="*/ 1033518 w 2875866"/>
              <a:gd name="connsiteY14" fmla="*/ 10510 h 88966"/>
              <a:gd name="connsiteX15" fmla="*/ 914400 w 2875866"/>
              <a:gd name="connsiteY15" fmla="*/ 14014 h 88966"/>
              <a:gd name="connsiteX16" fmla="*/ 781269 w 2875866"/>
              <a:gd name="connsiteY16" fmla="*/ 7007 h 88966"/>
              <a:gd name="connsiteX17" fmla="*/ 630621 w 2875866"/>
              <a:gd name="connsiteY17" fmla="*/ 10510 h 88966"/>
              <a:gd name="connsiteX18" fmla="*/ 483476 w 2875866"/>
              <a:gd name="connsiteY18" fmla="*/ 10510 h 88966"/>
              <a:gd name="connsiteX19" fmla="*/ 0 w 2875866"/>
              <a:gd name="connsiteY19" fmla="*/ 0 h 88966"/>
              <a:gd name="connsiteX0" fmla="*/ 2875866 w 2875866"/>
              <a:gd name="connsiteY0" fmla="*/ 83839 h 88966"/>
              <a:gd name="connsiteX1" fmla="*/ 2621314 w 2875866"/>
              <a:gd name="connsiteY1" fmla="*/ 88518 h 88966"/>
              <a:gd name="connsiteX2" fmla="*/ 2522483 w 2875866"/>
              <a:gd name="connsiteY2" fmla="*/ 68894 h 88966"/>
              <a:gd name="connsiteX3" fmla="*/ 2448911 w 2875866"/>
              <a:gd name="connsiteY3" fmla="*/ 63062 h 88966"/>
              <a:gd name="connsiteX4" fmla="*/ 2347311 w 2875866"/>
              <a:gd name="connsiteY4" fmla="*/ 63062 h 88966"/>
              <a:gd name="connsiteX5" fmla="*/ 2242207 w 2875866"/>
              <a:gd name="connsiteY5" fmla="*/ 63062 h 88966"/>
              <a:gd name="connsiteX6" fmla="*/ 2186152 w 2875866"/>
              <a:gd name="connsiteY6" fmla="*/ 63062 h 88966"/>
              <a:gd name="connsiteX7" fmla="*/ 1972907 w 2875866"/>
              <a:gd name="connsiteY7" fmla="*/ 68206 h 88966"/>
              <a:gd name="connsiteX8" fmla="*/ 1783256 w 2875866"/>
              <a:gd name="connsiteY8" fmla="*/ 56055 h 88966"/>
              <a:gd name="connsiteX9" fmla="*/ 1622097 w 2875866"/>
              <a:gd name="connsiteY9" fmla="*/ 52552 h 88966"/>
              <a:gd name="connsiteX10" fmla="*/ 1520497 w 2875866"/>
              <a:gd name="connsiteY10" fmla="*/ 42041 h 88966"/>
              <a:gd name="connsiteX11" fmla="*/ 1425904 w 2875866"/>
              <a:gd name="connsiteY11" fmla="*/ 28028 h 88966"/>
              <a:gd name="connsiteX12" fmla="*/ 1324304 w 2875866"/>
              <a:gd name="connsiteY12" fmla="*/ 28028 h 88966"/>
              <a:gd name="connsiteX13" fmla="*/ 1180662 w 2875866"/>
              <a:gd name="connsiteY13" fmla="*/ 7007 h 88966"/>
              <a:gd name="connsiteX14" fmla="*/ 1033518 w 2875866"/>
              <a:gd name="connsiteY14" fmla="*/ 10510 h 88966"/>
              <a:gd name="connsiteX15" fmla="*/ 914400 w 2875866"/>
              <a:gd name="connsiteY15" fmla="*/ 14014 h 88966"/>
              <a:gd name="connsiteX16" fmla="*/ 781269 w 2875866"/>
              <a:gd name="connsiteY16" fmla="*/ 7007 h 88966"/>
              <a:gd name="connsiteX17" fmla="*/ 630621 w 2875866"/>
              <a:gd name="connsiteY17" fmla="*/ 10510 h 88966"/>
              <a:gd name="connsiteX18" fmla="*/ 483476 w 2875866"/>
              <a:gd name="connsiteY18" fmla="*/ 10510 h 88966"/>
              <a:gd name="connsiteX19" fmla="*/ 0 w 2875866"/>
              <a:gd name="connsiteY19" fmla="*/ 0 h 8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75866" h="88966">
                <a:moveTo>
                  <a:pt x="2875866" y="83839"/>
                </a:moveTo>
                <a:lnTo>
                  <a:pt x="2621314" y="88518"/>
                </a:lnTo>
                <a:cubicBezTo>
                  <a:pt x="2588370" y="92103"/>
                  <a:pt x="2551217" y="73137"/>
                  <a:pt x="2522483" y="68894"/>
                </a:cubicBezTo>
                <a:cubicBezTo>
                  <a:pt x="2493749" y="64651"/>
                  <a:pt x="2473435" y="70069"/>
                  <a:pt x="2448911" y="63062"/>
                </a:cubicBezTo>
                <a:lnTo>
                  <a:pt x="2347311" y="63062"/>
                </a:lnTo>
                <a:lnTo>
                  <a:pt x="2242207" y="63062"/>
                </a:lnTo>
                <a:cubicBezTo>
                  <a:pt x="2223522" y="63062"/>
                  <a:pt x="2231035" y="62205"/>
                  <a:pt x="2186152" y="63062"/>
                </a:cubicBezTo>
                <a:lnTo>
                  <a:pt x="1972907" y="68206"/>
                </a:lnTo>
                <a:lnTo>
                  <a:pt x="1783256" y="56055"/>
                </a:lnTo>
                <a:lnTo>
                  <a:pt x="1622097" y="52552"/>
                </a:lnTo>
                <a:lnTo>
                  <a:pt x="1520497" y="42041"/>
                </a:lnTo>
                <a:lnTo>
                  <a:pt x="1425904" y="28028"/>
                </a:lnTo>
                <a:lnTo>
                  <a:pt x="1324304" y="28028"/>
                </a:lnTo>
                <a:lnTo>
                  <a:pt x="1180662" y="7007"/>
                </a:lnTo>
                <a:lnTo>
                  <a:pt x="1033518" y="10510"/>
                </a:lnTo>
                <a:lnTo>
                  <a:pt x="914400" y="14014"/>
                </a:lnTo>
                <a:lnTo>
                  <a:pt x="781269" y="7007"/>
                </a:lnTo>
                <a:lnTo>
                  <a:pt x="630621" y="10510"/>
                </a:lnTo>
                <a:lnTo>
                  <a:pt x="483476" y="10510"/>
                </a:lnTo>
                <a:lnTo>
                  <a:pt x="0" y="0"/>
                </a:lnTo>
              </a:path>
            </a:pathLst>
          </a:custGeom>
          <a:noFill/>
          <a:ln w="76200">
            <a:solidFill>
              <a:schemeClr val="tx2">
                <a:lumMod val="40000"/>
                <a:lumOff val="6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Forme libre 30"/>
          <p:cNvSpPr/>
          <p:nvPr/>
        </p:nvSpPr>
        <p:spPr>
          <a:xfrm>
            <a:off x="1810633" y="1689521"/>
            <a:ext cx="5395566" cy="90834"/>
          </a:xfrm>
          <a:custGeom>
            <a:avLst/>
            <a:gdLst>
              <a:gd name="connsiteX0" fmla="*/ 0 w 5395566"/>
              <a:gd name="connsiteY0" fmla="*/ 0 h 109001"/>
              <a:gd name="connsiteX1" fmla="*/ 436005 w 5395566"/>
              <a:gd name="connsiteY1" fmla="*/ 18166 h 109001"/>
              <a:gd name="connsiteX2" fmla="*/ 623730 w 5395566"/>
              <a:gd name="connsiteY2" fmla="*/ 12111 h 109001"/>
              <a:gd name="connsiteX3" fmla="*/ 865955 w 5395566"/>
              <a:gd name="connsiteY3" fmla="*/ 12111 h 109001"/>
              <a:gd name="connsiteX4" fmla="*/ 1059735 w 5395566"/>
              <a:gd name="connsiteY4" fmla="*/ 12111 h 109001"/>
              <a:gd name="connsiteX5" fmla="*/ 1229293 w 5395566"/>
              <a:gd name="connsiteY5" fmla="*/ 24222 h 109001"/>
              <a:gd name="connsiteX6" fmla="*/ 1429129 w 5395566"/>
              <a:gd name="connsiteY6" fmla="*/ 36333 h 109001"/>
              <a:gd name="connsiteX7" fmla="*/ 1653187 w 5395566"/>
              <a:gd name="connsiteY7" fmla="*/ 30278 h 109001"/>
              <a:gd name="connsiteX8" fmla="*/ 1780355 w 5395566"/>
              <a:gd name="connsiteY8" fmla="*/ 66611 h 109001"/>
              <a:gd name="connsiteX9" fmla="*/ 2016525 w 5395566"/>
              <a:gd name="connsiteY9" fmla="*/ 66611 h 109001"/>
              <a:gd name="connsiteX10" fmla="*/ 2234527 w 5395566"/>
              <a:gd name="connsiteY10" fmla="*/ 66611 h 109001"/>
              <a:gd name="connsiteX11" fmla="*/ 2422252 w 5395566"/>
              <a:gd name="connsiteY11" fmla="*/ 72667 h 109001"/>
              <a:gd name="connsiteX12" fmla="*/ 2537309 w 5395566"/>
              <a:gd name="connsiteY12" fmla="*/ 109001 h 109001"/>
              <a:gd name="connsiteX13" fmla="*/ 2731089 w 5395566"/>
              <a:gd name="connsiteY13" fmla="*/ 90834 h 109001"/>
              <a:gd name="connsiteX14" fmla="*/ 5395566 w 5395566"/>
              <a:gd name="connsiteY14" fmla="*/ 90834 h 109001"/>
              <a:gd name="connsiteX0" fmla="*/ 0 w 5395566"/>
              <a:gd name="connsiteY0" fmla="*/ 0 h 90834"/>
              <a:gd name="connsiteX1" fmla="*/ 436005 w 5395566"/>
              <a:gd name="connsiteY1" fmla="*/ 18166 h 90834"/>
              <a:gd name="connsiteX2" fmla="*/ 623730 w 5395566"/>
              <a:gd name="connsiteY2" fmla="*/ 12111 h 90834"/>
              <a:gd name="connsiteX3" fmla="*/ 865955 w 5395566"/>
              <a:gd name="connsiteY3" fmla="*/ 12111 h 90834"/>
              <a:gd name="connsiteX4" fmla="*/ 1059735 w 5395566"/>
              <a:gd name="connsiteY4" fmla="*/ 12111 h 90834"/>
              <a:gd name="connsiteX5" fmla="*/ 1229293 w 5395566"/>
              <a:gd name="connsiteY5" fmla="*/ 24222 h 90834"/>
              <a:gd name="connsiteX6" fmla="*/ 1429129 w 5395566"/>
              <a:gd name="connsiteY6" fmla="*/ 36333 h 90834"/>
              <a:gd name="connsiteX7" fmla="*/ 1653187 w 5395566"/>
              <a:gd name="connsiteY7" fmla="*/ 30278 h 90834"/>
              <a:gd name="connsiteX8" fmla="*/ 1780355 w 5395566"/>
              <a:gd name="connsiteY8" fmla="*/ 66611 h 90834"/>
              <a:gd name="connsiteX9" fmla="*/ 2016525 w 5395566"/>
              <a:gd name="connsiteY9" fmla="*/ 66611 h 90834"/>
              <a:gd name="connsiteX10" fmla="*/ 2234527 w 5395566"/>
              <a:gd name="connsiteY10" fmla="*/ 66611 h 90834"/>
              <a:gd name="connsiteX11" fmla="*/ 2422252 w 5395566"/>
              <a:gd name="connsiteY11" fmla="*/ 72667 h 90834"/>
              <a:gd name="connsiteX12" fmla="*/ 2537309 w 5395566"/>
              <a:gd name="connsiteY12" fmla="*/ 86929 h 90834"/>
              <a:gd name="connsiteX13" fmla="*/ 2731089 w 5395566"/>
              <a:gd name="connsiteY13" fmla="*/ 90834 h 90834"/>
              <a:gd name="connsiteX14" fmla="*/ 5395566 w 5395566"/>
              <a:gd name="connsiteY14" fmla="*/ 90834 h 90834"/>
              <a:gd name="connsiteX0" fmla="*/ 0 w 5395566"/>
              <a:gd name="connsiteY0" fmla="*/ 0 h 90834"/>
              <a:gd name="connsiteX1" fmla="*/ 436005 w 5395566"/>
              <a:gd name="connsiteY1" fmla="*/ 18166 h 90834"/>
              <a:gd name="connsiteX2" fmla="*/ 623730 w 5395566"/>
              <a:gd name="connsiteY2" fmla="*/ 12111 h 90834"/>
              <a:gd name="connsiteX3" fmla="*/ 865955 w 5395566"/>
              <a:gd name="connsiteY3" fmla="*/ 12111 h 90834"/>
              <a:gd name="connsiteX4" fmla="*/ 1059735 w 5395566"/>
              <a:gd name="connsiteY4" fmla="*/ 12111 h 90834"/>
              <a:gd name="connsiteX5" fmla="*/ 1229293 w 5395566"/>
              <a:gd name="connsiteY5" fmla="*/ 24222 h 90834"/>
              <a:gd name="connsiteX6" fmla="*/ 1429129 w 5395566"/>
              <a:gd name="connsiteY6" fmla="*/ 36333 h 90834"/>
              <a:gd name="connsiteX7" fmla="*/ 1653187 w 5395566"/>
              <a:gd name="connsiteY7" fmla="*/ 42891 h 90834"/>
              <a:gd name="connsiteX8" fmla="*/ 1780355 w 5395566"/>
              <a:gd name="connsiteY8" fmla="*/ 66611 h 90834"/>
              <a:gd name="connsiteX9" fmla="*/ 2016525 w 5395566"/>
              <a:gd name="connsiteY9" fmla="*/ 66611 h 90834"/>
              <a:gd name="connsiteX10" fmla="*/ 2234527 w 5395566"/>
              <a:gd name="connsiteY10" fmla="*/ 66611 h 90834"/>
              <a:gd name="connsiteX11" fmla="*/ 2422252 w 5395566"/>
              <a:gd name="connsiteY11" fmla="*/ 72667 h 90834"/>
              <a:gd name="connsiteX12" fmla="*/ 2537309 w 5395566"/>
              <a:gd name="connsiteY12" fmla="*/ 86929 h 90834"/>
              <a:gd name="connsiteX13" fmla="*/ 2731089 w 5395566"/>
              <a:gd name="connsiteY13" fmla="*/ 90834 h 90834"/>
              <a:gd name="connsiteX14" fmla="*/ 5395566 w 5395566"/>
              <a:gd name="connsiteY14" fmla="*/ 90834 h 90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5566" h="90834">
                <a:moveTo>
                  <a:pt x="0" y="0"/>
                </a:moveTo>
                <a:lnTo>
                  <a:pt x="436005" y="18166"/>
                </a:lnTo>
                <a:lnTo>
                  <a:pt x="623730" y="12111"/>
                </a:lnTo>
                <a:lnTo>
                  <a:pt x="865955" y="12111"/>
                </a:lnTo>
                <a:lnTo>
                  <a:pt x="1059735" y="12111"/>
                </a:lnTo>
                <a:lnTo>
                  <a:pt x="1229293" y="24222"/>
                </a:lnTo>
                <a:lnTo>
                  <a:pt x="1429129" y="36333"/>
                </a:lnTo>
                <a:lnTo>
                  <a:pt x="1653187" y="42891"/>
                </a:lnTo>
                <a:lnTo>
                  <a:pt x="1780355" y="66611"/>
                </a:lnTo>
                <a:lnTo>
                  <a:pt x="2016525" y="66611"/>
                </a:lnTo>
                <a:lnTo>
                  <a:pt x="2234527" y="66611"/>
                </a:lnTo>
                <a:lnTo>
                  <a:pt x="2422252" y="72667"/>
                </a:lnTo>
                <a:lnTo>
                  <a:pt x="2537309" y="86929"/>
                </a:lnTo>
                <a:lnTo>
                  <a:pt x="2731089" y="90834"/>
                </a:lnTo>
                <a:lnTo>
                  <a:pt x="5395566" y="90834"/>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p:cNvSpPr/>
          <p:nvPr/>
        </p:nvSpPr>
        <p:spPr>
          <a:xfrm>
            <a:off x="1810131" y="1675906"/>
            <a:ext cx="3113094" cy="213467"/>
          </a:xfrm>
          <a:custGeom>
            <a:avLst/>
            <a:gdLst>
              <a:gd name="connsiteX0" fmla="*/ 3100482 w 3100482"/>
              <a:gd name="connsiteY0" fmla="*/ 169557 h 169557"/>
              <a:gd name="connsiteX1" fmla="*/ 2700811 w 3100482"/>
              <a:gd name="connsiteY1" fmla="*/ 157446 h 169557"/>
              <a:gd name="connsiteX2" fmla="*/ 2476753 w 3100482"/>
              <a:gd name="connsiteY2" fmla="*/ 151391 h 169557"/>
              <a:gd name="connsiteX3" fmla="*/ 2186082 w 3100482"/>
              <a:gd name="connsiteY3" fmla="*/ 133224 h 169557"/>
              <a:gd name="connsiteX4" fmla="*/ 1998358 w 3100482"/>
              <a:gd name="connsiteY4" fmla="*/ 109001 h 169557"/>
              <a:gd name="connsiteX5" fmla="*/ 1707688 w 3100482"/>
              <a:gd name="connsiteY5" fmla="*/ 102945 h 169557"/>
              <a:gd name="connsiteX6" fmla="*/ 1586575 w 3100482"/>
              <a:gd name="connsiteY6" fmla="*/ 90834 h 169557"/>
              <a:gd name="connsiteX7" fmla="*/ 1429129 w 3100482"/>
              <a:gd name="connsiteY7" fmla="*/ 84779 h 169557"/>
              <a:gd name="connsiteX8" fmla="*/ 1301961 w 3100482"/>
              <a:gd name="connsiteY8" fmla="*/ 72667 h 169557"/>
              <a:gd name="connsiteX9" fmla="*/ 1168737 w 3100482"/>
              <a:gd name="connsiteY9" fmla="*/ 42389 h 169557"/>
              <a:gd name="connsiteX10" fmla="*/ 987068 w 3100482"/>
              <a:gd name="connsiteY10" fmla="*/ 36334 h 169557"/>
              <a:gd name="connsiteX11" fmla="*/ 781177 w 3100482"/>
              <a:gd name="connsiteY11" fmla="*/ 18167 h 169557"/>
              <a:gd name="connsiteX12" fmla="*/ 0 w 3100482"/>
              <a:gd name="connsiteY12" fmla="*/ 0 h 169557"/>
              <a:gd name="connsiteX0" fmla="*/ 3100482 w 3100482"/>
              <a:gd name="connsiteY0" fmla="*/ 169557 h 169557"/>
              <a:gd name="connsiteX1" fmla="*/ 2700811 w 3100482"/>
              <a:gd name="connsiteY1" fmla="*/ 157446 h 169557"/>
              <a:gd name="connsiteX2" fmla="*/ 2464140 w 3100482"/>
              <a:gd name="connsiteY2" fmla="*/ 104094 h 169557"/>
              <a:gd name="connsiteX3" fmla="*/ 2186082 w 3100482"/>
              <a:gd name="connsiteY3" fmla="*/ 133224 h 169557"/>
              <a:gd name="connsiteX4" fmla="*/ 1998358 w 3100482"/>
              <a:gd name="connsiteY4" fmla="*/ 109001 h 169557"/>
              <a:gd name="connsiteX5" fmla="*/ 1707688 w 3100482"/>
              <a:gd name="connsiteY5" fmla="*/ 102945 h 169557"/>
              <a:gd name="connsiteX6" fmla="*/ 1586575 w 3100482"/>
              <a:gd name="connsiteY6" fmla="*/ 90834 h 169557"/>
              <a:gd name="connsiteX7" fmla="*/ 1429129 w 3100482"/>
              <a:gd name="connsiteY7" fmla="*/ 84779 h 169557"/>
              <a:gd name="connsiteX8" fmla="*/ 1301961 w 3100482"/>
              <a:gd name="connsiteY8" fmla="*/ 72667 h 169557"/>
              <a:gd name="connsiteX9" fmla="*/ 1168737 w 3100482"/>
              <a:gd name="connsiteY9" fmla="*/ 42389 h 169557"/>
              <a:gd name="connsiteX10" fmla="*/ 987068 w 3100482"/>
              <a:gd name="connsiteY10" fmla="*/ 36334 h 169557"/>
              <a:gd name="connsiteX11" fmla="*/ 781177 w 3100482"/>
              <a:gd name="connsiteY11" fmla="*/ 18167 h 169557"/>
              <a:gd name="connsiteX12" fmla="*/ 0 w 3100482"/>
              <a:gd name="connsiteY12" fmla="*/ 0 h 169557"/>
              <a:gd name="connsiteX0" fmla="*/ 3100482 w 3100482"/>
              <a:gd name="connsiteY0" fmla="*/ 169557 h 169557"/>
              <a:gd name="connsiteX1" fmla="*/ 2700811 w 3100482"/>
              <a:gd name="connsiteY1" fmla="*/ 157446 h 169557"/>
              <a:gd name="connsiteX2" fmla="*/ 2467294 w 3100482"/>
              <a:gd name="connsiteY2" fmla="*/ 119860 h 169557"/>
              <a:gd name="connsiteX3" fmla="*/ 2186082 w 3100482"/>
              <a:gd name="connsiteY3" fmla="*/ 133224 h 169557"/>
              <a:gd name="connsiteX4" fmla="*/ 1998358 w 3100482"/>
              <a:gd name="connsiteY4" fmla="*/ 109001 h 169557"/>
              <a:gd name="connsiteX5" fmla="*/ 1707688 w 3100482"/>
              <a:gd name="connsiteY5" fmla="*/ 102945 h 169557"/>
              <a:gd name="connsiteX6" fmla="*/ 1586575 w 3100482"/>
              <a:gd name="connsiteY6" fmla="*/ 90834 h 169557"/>
              <a:gd name="connsiteX7" fmla="*/ 1429129 w 3100482"/>
              <a:gd name="connsiteY7" fmla="*/ 84779 h 169557"/>
              <a:gd name="connsiteX8" fmla="*/ 1301961 w 3100482"/>
              <a:gd name="connsiteY8" fmla="*/ 72667 h 169557"/>
              <a:gd name="connsiteX9" fmla="*/ 1168737 w 3100482"/>
              <a:gd name="connsiteY9" fmla="*/ 42389 h 169557"/>
              <a:gd name="connsiteX10" fmla="*/ 987068 w 3100482"/>
              <a:gd name="connsiteY10" fmla="*/ 36334 h 169557"/>
              <a:gd name="connsiteX11" fmla="*/ 781177 w 3100482"/>
              <a:gd name="connsiteY11" fmla="*/ 18167 h 169557"/>
              <a:gd name="connsiteX12" fmla="*/ 0 w 3100482"/>
              <a:gd name="connsiteY12" fmla="*/ 0 h 169557"/>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07688 w 3100482"/>
              <a:gd name="connsiteY5" fmla="*/ 102945 h 175630"/>
              <a:gd name="connsiteX6" fmla="*/ 1586575 w 3100482"/>
              <a:gd name="connsiteY6" fmla="*/ 90834 h 175630"/>
              <a:gd name="connsiteX7" fmla="*/ 1429129 w 3100482"/>
              <a:gd name="connsiteY7" fmla="*/ 84779 h 175630"/>
              <a:gd name="connsiteX8" fmla="*/ 1301961 w 3100482"/>
              <a:gd name="connsiteY8" fmla="*/ 72667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07688 w 3100482"/>
              <a:gd name="connsiteY5" fmla="*/ 102945 h 175630"/>
              <a:gd name="connsiteX6" fmla="*/ 1586575 w 3100482"/>
              <a:gd name="connsiteY6" fmla="*/ 90834 h 175630"/>
              <a:gd name="connsiteX7" fmla="*/ 1438589 w 3100482"/>
              <a:gd name="connsiteY7" fmla="*/ 59554 h 175630"/>
              <a:gd name="connsiteX8" fmla="*/ 1301961 w 3100482"/>
              <a:gd name="connsiteY8" fmla="*/ 72667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07688 w 3100482"/>
              <a:gd name="connsiteY5" fmla="*/ 102945 h 175630"/>
              <a:gd name="connsiteX6" fmla="*/ 1586575 w 3100482"/>
              <a:gd name="connsiteY6" fmla="*/ 90834 h 175630"/>
              <a:gd name="connsiteX7" fmla="*/ 1438589 w 3100482"/>
              <a:gd name="connsiteY7" fmla="*/ 59554 h 175630"/>
              <a:gd name="connsiteX8" fmla="*/ 1292501 w 3100482"/>
              <a:gd name="connsiteY8" fmla="*/ 37983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07688 w 3100482"/>
              <a:gd name="connsiteY5" fmla="*/ 102945 h 175630"/>
              <a:gd name="connsiteX6" fmla="*/ 1586575 w 3100482"/>
              <a:gd name="connsiteY6" fmla="*/ 90834 h 175630"/>
              <a:gd name="connsiteX7" fmla="*/ 1438589 w 3100482"/>
              <a:gd name="connsiteY7" fmla="*/ 59554 h 175630"/>
              <a:gd name="connsiteX8" fmla="*/ 1292501 w 3100482"/>
              <a:gd name="connsiteY8" fmla="*/ 50595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07688 w 3100482"/>
              <a:gd name="connsiteY5" fmla="*/ 102945 h 175630"/>
              <a:gd name="connsiteX6" fmla="*/ 1633871 w 3100482"/>
              <a:gd name="connsiteY6" fmla="*/ 71915 h 175630"/>
              <a:gd name="connsiteX7" fmla="*/ 1438589 w 3100482"/>
              <a:gd name="connsiteY7" fmla="*/ 59554 h 175630"/>
              <a:gd name="connsiteX8" fmla="*/ 1292501 w 3100482"/>
              <a:gd name="connsiteY8" fmla="*/ 50595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0482 w 3100482"/>
              <a:gd name="connsiteY0" fmla="*/ 169557 h 175630"/>
              <a:gd name="connsiteX1" fmla="*/ 2703964 w 3100482"/>
              <a:gd name="connsiteY1" fmla="*/ 173211 h 175630"/>
              <a:gd name="connsiteX2" fmla="*/ 2467294 w 3100482"/>
              <a:gd name="connsiteY2" fmla="*/ 119860 h 175630"/>
              <a:gd name="connsiteX3" fmla="*/ 2186082 w 3100482"/>
              <a:gd name="connsiteY3" fmla="*/ 133224 h 175630"/>
              <a:gd name="connsiteX4" fmla="*/ 1998358 w 3100482"/>
              <a:gd name="connsiteY4" fmla="*/ 109001 h 175630"/>
              <a:gd name="connsiteX5" fmla="*/ 1777057 w 3100482"/>
              <a:gd name="connsiteY5" fmla="*/ 84026 h 175630"/>
              <a:gd name="connsiteX6" fmla="*/ 1633871 w 3100482"/>
              <a:gd name="connsiteY6" fmla="*/ 71915 h 175630"/>
              <a:gd name="connsiteX7" fmla="*/ 1438589 w 3100482"/>
              <a:gd name="connsiteY7" fmla="*/ 59554 h 175630"/>
              <a:gd name="connsiteX8" fmla="*/ 1292501 w 3100482"/>
              <a:gd name="connsiteY8" fmla="*/ 50595 h 175630"/>
              <a:gd name="connsiteX9" fmla="*/ 1168737 w 3100482"/>
              <a:gd name="connsiteY9" fmla="*/ 42389 h 175630"/>
              <a:gd name="connsiteX10" fmla="*/ 987068 w 3100482"/>
              <a:gd name="connsiteY10" fmla="*/ 36334 h 175630"/>
              <a:gd name="connsiteX11" fmla="*/ 781177 w 3100482"/>
              <a:gd name="connsiteY11" fmla="*/ 18167 h 175630"/>
              <a:gd name="connsiteX12" fmla="*/ 0 w 3100482"/>
              <a:gd name="connsiteY12" fmla="*/ 0 h 175630"/>
              <a:gd name="connsiteX0" fmla="*/ 3103635 w 3103635"/>
              <a:gd name="connsiteY0" fmla="*/ 191628 h 197701"/>
              <a:gd name="connsiteX1" fmla="*/ 2707117 w 3103635"/>
              <a:gd name="connsiteY1" fmla="*/ 195282 h 197701"/>
              <a:gd name="connsiteX2" fmla="*/ 2470447 w 3103635"/>
              <a:gd name="connsiteY2" fmla="*/ 141931 h 197701"/>
              <a:gd name="connsiteX3" fmla="*/ 2189235 w 3103635"/>
              <a:gd name="connsiteY3" fmla="*/ 155295 h 197701"/>
              <a:gd name="connsiteX4" fmla="*/ 2001511 w 3103635"/>
              <a:gd name="connsiteY4" fmla="*/ 131072 h 197701"/>
              <a:gd name="connsiteX5" fmla="*/ 1780210 w 3103635"/>
              <a:gd name="connsiteY5" fmla="*/ 106097 h 197701"/>
              <a:gd name="connsiteX6" fmla="*/ 1637024 w 3103635"/>
              <a:gd name="connsiteY6" fmla="*/ 93986 h 197701"/>
              <a:gd name="connsiteX7" fmla="*/ 1441742 w 3103635"/>
              <a:gd name="connsiteY7" fmla="*/ 81625 h 197701"/>
              <a:gd name="connsiteX8" fmla="*/ 1295654 w 3103635"/>
              <a:gd name="connsiteY8" fmla="*/ 72666 h 197701"/>
              <a:gd name="connsiteX9" fmla="*/ 1171890 w 3103635"/>
              <a:gd name="connsiteY9" fmla="*/ 64460 h 197701"/>
              <a:gd name="connsiteX10" fmla="*/ 990221 w 3103635"/>
              <a:gd name="connsiteY10" fmla="*/ 58405 h 197701"/>
              <a:gd name="connsiteX11" fmla="*/ 784330 w 3103635"/>
              <a:gd name="connsiteY11" fmla="*/ 40238 h 197701"/>
              <a:gd name="connsiteX12" fmla="*/ 0 w 3103635"/>
              <a:gd name="connsiteY12" fmla="*/ 0 h 197701"/>
              <a:gd name="connsiteX0" fmla="*/ 3103635 w 3103635"/>
              <a:gd name="connsiteY0" fmla="*/ 191628 h 197701"/>
              <a:gd name="connsiteX1" fmla="*/ 2707117 w 3103635"/>
              <a:gd name="connsiteY1" fmla="*/ 195282 h 197701"/>
              <a:gd name="connsiteX2" fmla="*/ 2470447 w 3103635"/>
              <a:gd name="connsiteY2" fmla="*/ 141931 h 197701"/>
              <a:gd name="connsiteX3" fmla="*/ 2189235 w 3103635"/>
              <a:gd name="connsiteY3" fmla="*/ 155295 h 197701"/>
              <a:gd name="connsiteX4" fmla="*/ 2001511 w 3103635"/>
              <a:gd name="connsiteY4" fmla="*/ 131072 h 197701"/>
              <a:gd name="connsiteX5" fmla="*/ 1780210 w 3103635"/>
              <a:gd name="connsiteY5" fmla="*/ 106097 h 197701"/>
              <a:gd name="connsiteX6" fmla="*/ 1637024 w 3103635"/>
              <a:gd name="connsiteY6" fmla="*/ 93986 h 197701"/>
              <a:gd name="connsiteX7" fmla="*/ 1441742 w 3103635"/>
              <a:gd name="connsiteY7" fmla="*/ 81625 h 197701"/>
              <a:gd name="connsiteX8" fmla="*/ 1295654 w 3103635"/>
              <a:gd name="connsiteY8" fmla="*/ 72666 h 197701"/>
              <a:gd name="connsiteX9" fmla="*/ 1171890 w 3103635"/>
              <a:gd name="connsiteY9" fmla="*/ 64460 h 197701"/>
              <a:gd name="connsiteX10" fmla="*/ 990221 w 3103635"/>
              <a:gd name="connsiteY10" fmla="*/ 58405 h 197701"/>
              <a:gd name="connsiteX11" fmla="*/ 620368 w 3103635"/>
              <a:gd name="connsiteY11" fmla="*/ 5554 h 197701"/>
              <a:gd name="connsiteX12" fmla="*/ 0 w 3103635"/>
              <a:gd name="connsiteY12" fmla="*/ 0 h 197701"/>
              <a:gd name="connsiteX0" fmla="*/ 3103635 w 3103635"/>
              <a:gd name="connsiteY0" fmla="*/ 191628 h 197701"/>
              <a:gd name="connsiteX1" fmla="*/ 2707117 w 3103635"/>
              <a:gd name="connsiteY1" fmla="*/ 195282 h 197701"/>
              <a:gd name="connsiteX2" fmla="*/ 2470447 w 3103635"/>
              <a:gd name="connsiteY2" fmla="*/ 141931 h 197701"/>
              <a:gd name="connsiteX3" fmla="*/ 2189235 w 3103635"/>
              <a:gd name="connsiteY3" fmla="*/ 155295 h 197701"/>
              <a:gd name="connsiteX4" fmla="*/ 2001511 w 3103635"/>
              <a:gd name="connsiteY4" fmla="*/ 131072 h 197701"/>
              <a:gd name="connsiteX5" fmla="*/ 1780210 w 3103635"/>
              <a:gd name="connsiteY5" fmla="*/ 106097 h 197701"/>
              <a:gd name="connsiteX6" fmla="*/ 1637024 w 3103635"/>
              <a:gd name="connsiteY6" fmla="*/ 93986 h 197701"/>
              <a:gd name="connsiteX7" fmla="*/ 1441742 w 3103635"/>
              <a:gd name="connsiteY7" fmla="*/ 81625 h 197701"/>
              <a:gd name="connsiteX8" fmla="*/ 1295654 w 3103635"/>
              <a:gd name="connsiteY8" fmla="*/ 72666 h 197701"/>
              <a:gd name="connsiteX9" fmla="*/ 1171890 w 3103635"/>
              <a:gd name="connsiteY9" fmla="*/ 64460 h 197701"/>
              <a:gd name="connsiteX10" fmla="*/ 990221 w 3103635"/>
              <a:gd name="connsiteY10" fmla="*/ 58405 h 197701"/>
              <a:gd name="connsiteX11" fmla="*/ 614062 w 3103635"/>
              <a:gd name="connsiteY11" fmla="*/ 30779 h 197701"/>
              <a:gd name="connsiteX12" fmla="*/ 0 w 3103635"/>
              <a:gd name="connsiteY12" fmla="*/ 0 h 197701"/>
              <a:gd name="connsiteX0" fmla="*/ 3113094 w 3113094"/>
              <a:gd name="connsiteY0" fmla="*/ 207394 h 213467"/>
              <a:gd name="connsiteX1" fmla="*/ 2716576 w 3113094"/>
              <a:gd name="connsiteY1" fmla="*/ 211048 h 213467"/>
              <a:gd name="connsiteX2" fmla="*/ 2479906 w 3113094"/>
              <a:gd name="connsiteY2" fmla="*/ 157697 h 213467"/>
              <a:gd name="connsiteX3" fmla="*/ 2198694 w 3113094"/>
              <a:gd name="connsiteY3" fmla="*/ 171061 h 213467"/>
              <a:gd name="connsiteX4" fmla="*/ 2010970 w 3113094"/>
              <a:gd name="connsiteY4" fmla="*/ 146838 h 213467"/>
              <a:gd name="connsiteX5" fmla="*/ 1789669 w 3113094"/>
              <a:gd name="connsiteY5" fmla="*/ 121863 h 213467"/>
              <a:gd name="connsiteX6" fmla="*/ 1646483 w 3113094"/>
              <a:gd name="connsiteY6" fmla="*/ 109752 h 213467"/>
              <a:gd name="connsiteX7" fmla="*/ 1451201 w 3113094"/>
              <a:gd name="connsiteY7" fmla="*/ 97391 h 213467"/>
              <a:gd name="connsiteX8" fmla="*/ 1305113 w 3113094"/>
              <a:gd name="connsiteY8" fmla="*/ 88432 h 213467"/>
              <a:gd name="connsiteX9" fmla="*/ 1181349 w 3113094"/>
              <a:gd name="connsiteY9" fmla="*/ 80226 h 213467"/>
              <a:gd name="connsiteX10" fmla="*/ 999680 w 3113094"/>
              <a:gd name="connsiteY10" fmla="*/ 74171 h 213467"/>
              <a:gd name="connsiteX11" fmla="*/ 623521 w 3113094"/>
              <a:gd name="connsiteY11" fmla="*/ 46545 h 213467"/>
              <a:gd name="connsiteX12" fmla="*/ 0 w 3113094"/>
              <a:gd name="connsiteY12" fmla="*/ 0 h 2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094" h="213467">
                <a:moveTo>
                  <a:pt x="3113094" y="207394"/>
                </a:moveTo>
                <a:cubicBezTo>
                  <a:pt x="2979870" y="203357"/>
                  <a:pt x="2822107" y="219331"/>
                  <a:pt x="2716576" y="211048"/>
                </a:cubicBezTo>
                <a:cubicBezTo>
                  <a:pt x="2611045" y="202765"/>
                  <a:pt x="2558796" y="175481"/>
                  <a:pt x="2479906" y="157697"/>
                </a:cubicBezTo>
                <a:lnTo>
                  <a:pt x="2198694" y="171061"/>
                </a:lnTo>
                <a:lnTo>
                  <a:pt x="2010970" y="146838"/>
                </a:lnTo>
                <a:lnTo>
                  <a:pt x="1789669" y="121863"/>
                </a:lnTo>
                <a:lnTo>
                  <a:pt x="1646483" y="109752"/>
                </a:lnTo>
                <a:lnTo>
                  <a:pt x="1451201" y="97391"/>
                </a:lnTo>
                <a:lnTo>
                  <a:pt x="1305113" y="88432"/>
                </a:lnTo>
                <a:lnTo>
                  <a:pt x="1181349" y="80226"/>
                </a:lnTo>
                <a:lnTo>
                  <a:pt x="999680" y="74171"/>
                </a:lnTo>
                <a:lnTo>
                  <a:pt x="623521" y="46545"/>
                </a:lnTo>
                <a:lnTo>
                  <a:pt x="0" y="0"/>
                </a:lnTo>
              </a:path>
            </a:pathLst>
          </a:custGeom>
          <a:noFill/>
          <a:ln w="76200">
            <a:solidFill>
              <a:schemeClr val="accent2">
                <a:lumMod val="40000"/>
                <a:lumOff val="6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Forme libre 32"/>
          <p:cNvSpPr/>
          <p:nvPr/>
        </p:nvSpPr>
        <p:spPr>
          <a:xfrm>
            <a:off x="1810633" y="1677409"/>
            <a:ext cx="4135995" cy="205892"/>
          </a:xfrm>
          <a:custGeom>
            <a:avLst/>
            <a:gdLst>
              <a:gd name="connsiteX0" fmla="*/ 4135995 w 4135995"/>
              <a:gd name="connsiteY0" fmla="*/ 205892 h 205892"/>
              <a:gd name="connsiteX1" fmla="*/ 2634199 w 4135995"/>
              <a:gd name="connsiteY1" fmla="*/ 205892 h 205892"/>
              <a:gd name="connsiteX2" fmla="*/ 2513086 w 4135995"/>
              <a:gd name="connsiteY2" fmla="*/ 163502 h 205892"/>
              <a:gd name="connsiteX3" fmla="*/ 2258750 w 4135995"/>
              <a:gd name="connsiteY3" fmla="*/ 151391 h 205892"/>
              <a:gd name="connsiteX4" fmla="*/ 2095248 w 4135995"/>
              <a:gd name="connsiteY4" fmla="*/ 145335 h 205892"/>
              <a:gd name="connsiteX5" fmla="*/ 1774299 w 4135995"/>
              <a:gd name="connsiteY5" fmla="*/ 121113 h 205892"/>
              <a:gd name="connsiteX6" fmla="*/ 1550241 w 4135995"/>
              <a:gd name="connsiteY6" fmla="*/ 109002 h 205892"/>
              <a:gd name="connsiteX7" fmla="*/ 1332239 w 4135995"/>
              <a:gd name="connsiteY7" fmla="*/ 90835 h 205892"/>
              <a:gd name="connsiteX8" fmla="*/ 932567 w 4135995"/>
              <a:gd name="connsiteY8" fmla="*/ 72668 h 205892"/>
              <a:gd name="connsiteX9" fmla="*/ 557118 w 4135995"/>
              <a:gd name="connsiteY9" fmla="*/ 30278 h 205892"/>
              <a:gd name="connsiteX10" fmla="*/ 0 w 4135995"/>
              <a:gd name="connsiteY10" fmla="*/ 0 h 20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35995" h="205892">
                <a:moveTo>
                  <a:pt x="4135995" y="205892"/>
                </a:moveTo>
                <a:lnTo>
                  <a:pt x="2634199" y="205892"/>
                </a:lnTo>
                <a:lnTo>
                  <a:pt x="2513086" y="163502"/>
                </a:lnTo>
                <a:lnTo>
                  <a:pt x="2258750" y="151391"/>
                </a:lnTo>
                <a:lnTo>
                  <a:pt x="2095248" y="145335"/>
                </a:lnTo>
                <a:lnTo>
                  <a:pt x="1774299" y="121113"/>
                </a:lnTo>
                <a:lnTo>
                  <a:pt x="1550241" y="109002"/>
                </a:lnTo>
                <a:lnTo>
                  <a:pt x="1332239" y="90835"/>
                </a:lnTo>
                <a:lnTo>
                  <a:pt x="932567" y="72668"/>
                </a:lnTo>
                <a:lnTo>
                  <a:pt x="557118" y="30278"/>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Tree>
    <p:extLst>
      <p:ext uri="{BB962C8B-B14F-4D97-AF65-F5344CB8AC3E}">
        <p14:creationId xmlns:p14="http://schemas.microsoft.com/office/powerpoint/2010/main" val="255974738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8765"/>
            <a:ext cx="9144000" cy="400110"/>
          </a:xfrm>
        </p:spPr>
        <p:txBody>
          <a:bodyPr/>
          <a:lstStyle/>
          <a:p>
            <a:pPr algn="ctr"/>
            <a:r>
              <a:rPr lang="fr-FR"/>
              <a:t>Etude AERAS - Survie globale</a:t>
            </a:r>
          </a:p>
        </p:txBody>
      </p:sp>
      <p:graphicFrame>
        <p:nvGraphicFramePr>
          <p:cNvPr id="7" name="Graphique 6"/>
          <p:cNvGraphicFramePr/>
          <p:nvPr>
            <p:extLst/>
          </p:nvPr>
        </p:nvGraphicFramePr>
        <p:xfrm>
          <a:off x="552804" y="1493520"/>
          <a:ext cx="7163229" cy="261773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au 7"/>
          <p:cNvGraphicFramePr>
            <a:graphicFrameLocks noGrp="1"/>
          </p:cNvGraphicFramePr>
          <p:nvPr>
            <p:extLst/>
          </p:nvPr>
        </p:nvGraphicFramePr>
        <p:xfrm>
          <a:off x="4762553" y="2826444"/>
          <a:ext cx="3337101" cy="944880"/>
        </p:xfrm>
        <a:graphic>
          <a:graphicData uri="http://schemas.openxmlformats.org/drawingml/2006/table">
            <a:tbl>
              <a:tblPr firstRow="1" bandRow="1">
                <a:tableStyleId>{5C22544A-7EE6-4342-B048-85BDC9FD1C3A}</a:tableStyleId>
              </a:tblPr>
              <a:tblGrid>
                <a:gridCol w="789244">
                  <a:extLst>
                    <a:ext uri="{9D8B030D-6E8A-4147-A177-3AD203B41FA5}">
                      <a16:colId xmlns:a16="http://schemas.microsoft.com/office/drawing/2014/main" val="20000"/>
                    </a:ext>
                  </a:extLst>
                </a:gridCol>
                <a:gridCol w="1273228">
                  <a:extLst>
                    <a:ext uri="{9D8B030D-6E8A-4147-A177-3AD203B41FA5}">
                      <a16:colId xmlns:a16="http://schemas.microsoft.com/office/drawing/2014/main" val="20001"/>
                    </a:ext>
                  </a:extLst>
                </a:gridCol>
                <a:gridCol w="593312">
                  <a:extLst>
                    <a:ext uri="{9D8B030D-6E8A-4147-A177-3AD203B41FA5}">
                      <a16:colId xmlns:a16="http://schemas.microsoft.com/office/drawing/2014/main" val="20002"/>
                    </a:ext>
                  </a:extLst>
                </a:gridCol>
                <a:gridCol w="681317">
                  <a:extLst>
                    <a:ext uri="{9D8B030D-6E8A-4147-A177-3AD203B41FA5}">
                      <a16:colId xmlns:a16="http://schemas.microsoft.com/office/drawing/2014/main" val="20003"/>
                    </a:ext>
                  </a:extLst>
                </a:gridCol>
              </a:tblGrid>
              <a:tr h="313151">
                <a:tc>
                  <a:txBody>
                    <a:bodyPr/>
                    <a:lstStyle/>
                    <a:p>
                      <a:pPr algn="l"/>
                      <a:endParaRPr lang="fr-FR" sz="1000" b="0">
                        <a:solidFill>
                          <a:schemeClr val="tx2"/>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000" b="0">
                          <a:solidFill>
                            <a:schemeClr val="tx2"/>
                          </a:solidFill>
                          <a:latin typeface="Arial" panose="020B0604020202020204" pitchFamily="34" charset="0"/>
                          <a:cs typeface="Arial" panose="020B0604020202020204" pitchFamily="34" charset="0"/>
                        </a:rPr>
                        <a:t>Nombre</a:t>
                      </a:r>
                      <a:r>
                        <a:rPr lang="fr-FR" sz="1000" b="0" baseline="0">
                          <a:solidFill>
                            <a:schemeClr val="tx2"/>
                          </a:solidFill>
                          <a:latin typeface="Arial" panose="020B0604020202020204" pitchFamily="34" charset="0"/>
                          <a:cs typeface="Arial" panose="020B0604020202020204" pitchFamily="34" charset="0"/>
                        </a:rPr>
                        <a:t> de</a:t>
                      </a:r>
                      <a:r>
                        <a:rPr lang="fr-FR" sz="1000" b="0">
                          <a:solidFill>
                            <a:schemeClr val="tx2"/>
                          </a:solidFill>
                          <a:latin typeface="Arial" panose="020B0604020202020204" pitchFamily="34" charset="0"/>
                          <a:cs typeface="Arial" panose="020B0604020202020204" pitchFamily="34" charset="0"/>
                        </a:rPr>
                        <a:t> Evènements/</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Hazard ratio </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000" b="0" i="1">
                          <a:solidFill>
                            <a:schemeClr val="tx2"/>
                          </a:solidFill>
                          <a:latin typeface="Arial" panose="020B0604020202020204" pitchFamily="34" charset="0"/>
                          <a:cs typeface="Arial" panose="020B0604020202020204" pitchFamily="34" charset="0"/>
                        </a:rPr>
                        <a:t>p</a:t>
                      </a:r>
                      <a:r>
                        <a:rPr lang="fr-FR" sz="1000" b="0">
                          <a:solidFill>
                            <a:schemeClr val="tx2"/>
                          </a:solidFill>
                          <a:latin typeface="Arial" panose="020B0604020202020204" pitchFamily="34" charset="0"/>
                          <a:cs typeface="Arial" panose="020B0604020202020204" pitchFamily="34" charset="0"/>
                        </a:rPr>
                        <a:t>-value</a:t>
                      </a:r>
                    </a:p>
                  </a:txBody>
                  <a:tcPr marL="7200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27052">
                <a:tc>
                  <a:txBody>
                    <a:bodyPr/>
                    <a:lstStyle/>
                    <a:p>
                      <a:pPr algn="l"/>
                      <a:r>
                        <a:rPr lang="fr-FR" sz="1000" b="1">
                          <a:solidFill>
                            <a:schemeClr val="tx2"/>
                          </a:solidFill>
                          <a:latin typeface="Arial" panose="020B0604020202020204" pitchFamily="34" charset="0"/>
                          <a:cs typeface="Arial" panose="020B0604020202020204" pitchFamily="34" charset="0"/>
                        </a:rPr>
                        <a:t>Cont.</a:t>
                      </a:r>
                      <a:r>
                        <a:rPr lang="fr-FR" sz="1000" b="1" baseline="0">
                          <a:solidFill>
                            <a:schemeClr val="tx2"/>
                          </a:solidFill>
                          <a:latin typeface="Arial" panose="020B0604020202020204" pitchFamily="34" charset="0"/>
                          <a:cs typeface="Arial" panose="020B0604020202020204" pitchFamily="34" charset="0"/>
                        </a:rPr>
                        <a:t> Gp</a:t>
                      </a:r>
                      <a:endParaRPr lang="fr-FR" sz="1000" b="1">
                        <a:solidFill>
                          <a:schemeClr val="tx2"/>
                        </a:solidFill>
                        <a:latin typeface="Arial" panose="020B0604020202020204" pitchFamily="34" charset="0"/>
                        <a:cs typeface="Arial" panose="020B0604020202020204" pitchFamily="34" charset="0"/>
                      </a:endParaRP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1200" b="1">
                          <a:solidFill>
                            <a:schemeClr val="tx2"/>
                          </a:solidFill>
                          <a:latin typeface="Arial" panose="020B0604020202020204" pitchFamily="34" charset="0"/>
                          <a:cs typeface="Arial" panose="020B0604020202020204" pitchFamily="34" charset="0"/>
                        </a:rPr>
                        <a:t>8/831</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1,389</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fr-FR" sz="1200" b="1">
                          <a:solidFill>
                            <a:schemeClr val="tx2"/>
                          </a:solidFill>
                          <a:latin typeface="Arial" panose="020B0604020202020204" pitchFamily="34" charset="0"/>
                          <a:cs typeface="Arial" panose="020B0604020202020204" pitchFamily="34" charset="0"/>
                        </a:rPr>
                        <a:t>0,665</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919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1000" b="1">
                          <a:solidFill>
                            <a:schemeClr val="tx2"/>
                          </a:solidFill>
                          <a:latin typeface="Arial" panose="020B0604020202020204" pitchFamily="34" charset="0"/>
                          <a:cs typeface="Arial" panose="020B0604020202020204" pitchFamily="34" charset="0"/>
                        </a:rPr>
                        <a:t>Stop Gp</a:t>
                      </a:r>
                    </a:p>
                  </a:txBody>
                  <a:tcPr marL="7200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200" b="1">
                          <a:solidFill>
                            <a:schemeClr val="tx2"/>
                          </a:solidFill>
                          <a:latin typeface="Arial" panose="020B0604020202020204" pitchFamily="34" charset="0"/>
                          <a:cs typeface="Arial" panose="020B0604020202020204" pitchFamily="34" charset="0"/>
                        </a:rPr>
                        <a:t>3/828</a:t>
                      </a:r>
                    </a:p>
                  </a:txBody>
                  <a:tcPr marL="0" marR="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000" b="1" dirty="0">
                        <a:solidFill>
                          <a:srgbClr val="405D64"/>
                        </a:solidFill>
                        <a:latin typeface="Arial" panose="020B0604020202020204" pitchFamily="34" charset="0"/>
                        <a:cs typeface="Arial" panose="020B0604020202020204" pitchFamily="34" charset="0"/>
                      </a:endParaRPr>
                    </a:p>
                  </a:txBody>
                  <a:tcPr marL="0" marR="0">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9" name="Text Box 79"/>
          <p:cNvSpPr txBox="1">
            <a:spLocks noChangeArrowheads="1"/>
          </p:cNvSpPr>
          <p:nvPr/>
        </p:nvSpPr>
        <p:spPr bwMode="gray">
          <a:xfrm>
            <a:off x="2190065" y="4111255"/>
            <a:ext cx="4793617"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err="1">
                <a:solidFill>
                  <a:prstClr val="black">
                    <a:lumMod val="65000"/>
                    <a:lumOff val="35000"/>
                  </a:prstClr>
                </a:solidFill>
                <a:latin typeface="Arial" panose="020B0604020202020204" pitchFamily="34" charset="0"/>
                <a:cs typeface="Arial" panose="020B0604020202020204" pitchFamily="34" charset="0"/>
              </a:rPr>
              <a:t>Jours</a:t>
            </a:r>
            <a:endParaRPr lang="en-GB" sz="1100">
              <a:solidFill>
                <a:prstClr val="black">
                  <a:lumMod val="65000"/>
                  <a:lumOff val="35000"/>
                </a:prstClr>
              </a:solidFill>
              <a:latin typeface="Arial" panose="020B0604020202020204" pitchFamily="34" charset="0"/>
              <a:cs typeface="Arial" panose="020B0604020202020204" pitchFamily="34" charset="0"/>
            </a:endParaRPr>
          </a:p>
        </p:txBody>
      </p:sp>
      <p:sp>
        <p:nvSpPr>
          <p:cNvPr id="10" name="Text Box 79"/>
          <p:cNvSpPr txBox="1">
            <a:spLocks noChangeArrowheads="1"/>
          </p:cNvSpPr>
          <p:nvPr/>
        </p:nvSpPr>
        <p:spPr bwMode="gray">
          <a:xfrm rot="16200000">
            <a:off x="120046" y="2553821"/>
            <a:ext cx="1808542"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Survie globale, %</a:t>
            </a:r>
          </a:p>
        </p:txBody>
      </p:sp>
      <p:sp>
        <p:nvSpPr>
          <p:cNvPr id="11" name="Text Box 79"/>
          <p:cNvSpPr txBox="1">
            <a:spLocks noChangeArrowheads="1"/>
          </p:cNvSpPr>
          <p:nvPr/>
        </p:nvSpPr>
        <p:spPr bwMode="gray">
          <a:xfrm>
            <a:off x="5044144" y="1345929"/>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4F81BD"/>
                </a:solidFill>
                <a:latin typeface="Arial" panose="020B0604020202020204" pitchFamily="34" charset="0"/>
                <a:cs typeface="Arial" panose="020B0604020202020204" pitchFamily="34" charset="0"/>
              </a:rPr>
              <a:t>99,5</a:t>
            </a:r>
            <a:r>
              <a:rPr lang="en-GB" sz="1200" b="1">
                <a:solidFill>
                  <a:srgbClr val="4F81BD"/>
                </a:solidFill>
                <a:latin typeface="Arial" panose="020B0604020202020204" pitchFamily="34" charset="0"/>
                <a:cs typeface="Arial" panose="020B0604020202020204" pitchFamily="34" charset="0"/>
              </a:rPr>
              <a:t>%</a:t>
            </a:r>
          </a:p>
        </p:txBody>
      </p:sp>
      <p:sp>
        <p:nvSpPr>
          <p:cNvPr id="12" name="Text Box 79"/>
          <p:cNvSpPr txBox="1">
            <a:spLocks noChangeArrowheads="1"/>
          </p:cNvSpPr>
          <p:nvPr/>
        </p:nvSpPr>
        <p:spPr bwMode="gray">
          <a:xfrm>
            <a:off x="5044144" y="1695241"/>
            <a:ext cx="810198"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600" b="1">
                <a:solidFill>
                  <a:srgbClr val="C0504D"/>
                </a:solidFill>
                <a:latin typeface="Arial" panose="020B0604020202020204" pitchFamily="34" charset="0"/>
                <a:cs typeface="Arial" panose="020B0604020202020204" pitchFamily="34" charset="0"/>
              </a:rPr>
              <a:t>99,6</a:t>
            </a:r>
            <a:r>
              <a:rPr lang="en-GB" sz="1200" b="1">
                <a:solidFill>
                  <a:srgbClr val="C0504D"/>
                </a:solidFill>
                <a:latin typeface="Arial" panose="020B0604020202020204" pitchFamily="34" charset="0"/>
                <a:cs typeface="Arial" panose="020B0604020202020204" pitchFamily="34" charset="0"/>
              </a:rPr>
              <a:t>%</a:t>
            </a:r>
          </a:p>
        </p:txBody>
      </p:sp>
      <p:sp>
        <p:nvSpPr>
          <p:cNvPr id="13" name="Text Box 79"/>
          <p:cNvSpPr txBox="1">
            <a:spLocks noChangeArrowheads="1"/>
          </p:cNvSpPr>
          <p:nvPr/>
        </p:nvSpPr>
        <p:spPr bwMode="gray">
          <a:xfrm>
            <a:off x="5727032" y="1361318"/>
            <a:ext cx="1709803" cy="307777"/>
          </a:xfrm>
          <a:prstGeom prst="rect">
            <a:avLst/>
          </a:prstGeom>
          <a:noFill/>
          <a:ln w="9525">
            <a:noFill/>
            <a:miter lim="800000"/>
            <a:headEnd/>
            <a:tailEnd/>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err="1">
                <a:solidFill>
                  <a:srgbClr val="4F81BD"/>
                </a:solidFill>
                <a:latin typeface="Arial" panose="020B0604020202020204" pitchFamily="34" charset="0"/>
                <a:cs typeface="Arial" panose="020B0604020202020204" pitchFamily="34" charset="0"/>
              </a:rPr>
              <a:t>Poursuite</a:t>
            </a:r>
            <a:r>
              <a:rPr lang="en-GB" sz="1400" b="1">
                <a:solidFill>
                  <a:srgbClr val="4F81BD"/>
                </a:solidFill>
                <a:latin typeface="Arial" panose="020B0604020202020204" pitchFamily="34" charset="0"/>
                <a:cs typeface="Arial" panose="020B0604020202020204" pitchFamily="34" charset="0"/>
              </a:rPr>
              <a:t> de </a:t>
            </a:r>
            <a:r>
              <a:rPr lang="en-GB" sz="1400" b="1" err="1">
                <a:solidFill>
                  <a:srgbClr val="4F81BD"/>
                </a:solidFill>
                <a:latin typeface="Arial" panose="020B0604020202020204" pitchFamily="34" charset="0"/>
                <a:cs typeface="Arial" panose="020B0604020202020204" pitchFamily="34" charset="0"/>
              </a:rPr>
              <a:t>l’HT</a:t>
            </a:r>
            <a:endParaRPr lang="en-GB" sz="1100" b="1">
              <a:solidFill>
                <a:srgbClr val="4F81BD"/>
              </a:solidFill>
              <a:latin typeface="Arial" panose="020B0604020202020204" pitchFamily="34" charset="0"/>
              <a:cs typeface="Arial" panose="020B0604020202020204" pitchFamily="34" charset="0"/>
            </a:endParaRPr>
          </a:p>
        </p:txBody>
      </p:sp>
      <p:sp>
        <p:nvSpPr>
          <p:cNvPr id="14" name="Text Box 79"/>
          <p:cNvSpPr txBox="1">
            <a:spLocks noChangeArrowheads="1"/>
          </p:cNvSpPr>
          <p:nvPr/>
        </p:nvSpPr>
        <p:spPr bwMode="gray">
          <a:xfrm>
            <a:off x="5736949" y="1710630"/>
            <a:ext cx="1283918" cy="307777"/>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400" b="1">
                <a:solidFill>
                  <a:srgbClr val="C0504D"/>
                </a:solidFill>
                <a:latin typeface="Arial" panose="020B0604020202020204" pitchFamily="34" charset="0"/>
                <a:cs typeface="Arial" panose="020B0604020202020204" pitchFamily="34" charset="0"/>
              </a:rPr>
              <a:t>Stop</a:t>
            </a:r>
            <a:endParaRPr lang="en-GB" sz="1100" b="1">
              <a:solidFill>
                <a:srgbClr val="C0504D"/>
              </a:solidFill>
              <a:latin typeface="Arial" panose="020B0604020202020204" pitchFamily="34" charset="0"/>
              <a:cs typeface="Arial" panose="020B0604020202020204" pitchFamily="34" charset="0"/>
            </a:endParaRPr>
          </a:p>
        </p:txBody>
      </p:sp>
      <p:sp>
        <p:nvSpPr>
          <p:cNvPr id="15" name="Text Box 79"/>
          <p:cNvSpPr txBox="1">
            <a:spLocks noChangeArrowheads="1"/>
          </p:cNvSpPr>
          <p:nvPr/>
        </p:nvSpPr>
        <p:spPr bwMode="gray">
          <a:xfrm>
            <a:off x="3583445" y="1695241"/>
            <a:ext cx="1478071" cy="338554"/>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r" eaLnBrk="1" fontAlgn="base" hangingPunct="1">
              <a:spcBef>
                <a:spcPct val="50000"/>
              </a:spcBef>
              <a:spcAft>
                <a:spcPct val="0"/>
              </a:spcAft>
            </a:pPr>
            <a:r>
              <a:rPr lang="en-GB" sz="1600">
                <a:solidFill>
                  <a:srgbClr val="1F497D"/>
                </a:solidFill>
                <a:latin typeface="Arial" panose="020B0604020202020204" pitchFamily="34" charset="0"/>
                <a:cs typeface="Arial" panose="020B0604020202020204" pitchFamily="34" charset="0"/>
              </a:rPr>
              <a:t>OS à 5 </a:t>
            </a:r>
            <a:r>
              <a:rPr lang="en-GB" sz="1600" err="1">
                <a:solidFill>
                  <a:srgbClr val="1F497D"/>
                </a:solidFill>
                <a:latin typeface="Arial" panose="020B0604020202020204" pitchFamily="34" charset="0"/>
                <a:cs typeface="Arial" panose="020B0604020202020204" pitchFamily="34" charset="0"/>
              </a:rPr>
              <a:t>ans</a:t>
            </a:r>
            <a:endParaRPr lang="en-GB" sz="1200">
              <a:solidFill>
                <a:srgbClr val="1F497D"/>
              </a:solidFill>
              <a:latin typeface="Arial" panose="020B0604020202020204" pitchFamily="34" charset="0"/>
              <a:cs typeface="Arial" panose="020B0604020202020204" pitchFamily="34" charset="0"/>
            </a:endParaRPr>
          </a:p>
        </p:txBody>
      </p:sp>
      <p:sp>
        <p:nvSpPr>
          <p:cNvPr id="16" name="Text Box 79"/>
          <p:cNvSpPr txBox="1">
            <a:spLocks noChangeArrowheads="1"/>
          </p:cNvSpPr>
          <p:nvPr/>
        </p:nvSpPr>
        <p:spPr bwMode="gray">
          <a:xfrm>
            <a:off x="1617362"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831</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828</a:t>
            </a:r>
          </a:p>
        </p:txBody>
      </p:sp>
      <p:sp>
        <p:nvSpPr>
          <p:cNvPr id="17" name="Text Box 79"/>
          <p:cNvSpPr txBox="1">
            <a:spLocks noChangeArrowheads="1"/>
          </p:cNvSpPr>
          <p:nvPr/>
        </p:nvSpPr>
        <p:spPr bwMode="gray">
          <a:xfrm>
            <a:off x="2129400"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755</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773</a:t>
            </a:r>
          </a:p>
        </p:txBody>
      </p:sp>
      <p:sp>
        <p:nvSpPr>
          <p:cNvPr id="18" name="Text Box 79"/>
          <p:cNvSpPr txBox="1">
            <a:spLocks noChangeArrowheads="1"/>
          </p:cNvSpPr>
          <p:nvPr/>
        </p:nvSpPr>
        <p:spPr bwMode="gray">
          <a:xfrm>
            <a:off x="2641438"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687</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728</a:t>
            </a:r>
          </a:p>
        </p:txBody>
      </p:sp>
      <p:sp>
        <p:nvSpPr>
          <p:cNvPr id="19" name="Text Box 79"/>
          <p:cNvSpPr txBox="1">
            <a:spLocks noChangeArrowheads="1"/>
          </p:cNvSpPr>
          <p:nvPr/>
        </p:nvSpPr>
        <p:spPr bwMode="gray">
          <a:xfrm>
            <a:off x="3153476"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600</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643</a:t>
            </a:r>
          </a:p>
        </p:txBody>
      </p:sp>
      <p:sp>
        <p:nvSpPr>
          <p:cNvPr id="20" name="Text Box 79"/>
          <p:cNvSpPr txBox="1">
            <a:spLocks noChangeArrowheads="1"/>
          </p:cNvSpPr>
          <p:nvPr/>
        </p:nvSpPr>
        <p:spPr bwMode="gray">
          <a:xfrm>
            <a:off x="366551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522</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570</a:t>
            </a:r>
          </a:p>
        </p:txBody>
      </p:sp>
      <p:sp>
        <p:nvSpPr>
          <p:cNvPr id="21" name="Text Box 79"/>
          <p:cNvSpPr txBox="1">
            <a:spLocks noChangeArrowheads="1"/>
          </p:cNvSpPr>
          <p:nvPr/>
        </p:nvSpPr>
        <p:spPr bwMode="gray">
          <a:xfrm>
            <a:off x="4177554" y="3323772"/>
            <a:ext cx="656967" cy="45140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lnSpc>
                <a:spcPts val="1400"/>
              </a:lnSpc>
              <a:spcAft>
                <a:spcPct val="0"/>
              </a:spcAft>
            </a:pPr>
            <a:r>
              <a:rPr lang="en-GB" sz="1100" b="1">
                <a:solidFill>
                  <a:srgbClr val="4F81BD"/>
                </a:solidFill>
                <a:latin typeface="Arial" panose="020B0604020202020204" pitchFamily="34" charset="0"/>
                <a:cs typeface="Arial" panose="020B0604020202020204" pitchFamily="34" charset="0"/>
              </a:rPr>
              <a:t>228</a:t>
            </a:r>
          </a:p>
          <a:p>
            <a:pPr algn="ctr" eaLnBrk="1" fontAlgn="base" hangingPunct="1">
              <a:lnSpc>
                <a:spcPts val="1400"/>
              </a:lnSpc>
              <a:spcAft>
                <a:spcPct val="0"/>
              </a:spcAft>
            </a:pPr>
            <a:r>
              <a:rPr lang="en-GB" sz="1100" b="1">
                <a:solidFill>
                  <a:srgbClr val="C0504D"/>
                </a:solidFill>
                <a:latin typeface="Arial" panose="020B0604020202020204" pitchFamily="34" charset="0"/>
                <a:cs typeface="Arial" panose="020B0604020202020204" pitchFamily="34" charset="0"/>
              </a:rPr>
              <a:t>257</a:t>
            </a:r>
          </a:p>
        </p:txBody>
      </p:sp>
      <p:sp>
        <p:nvSpPr>
          <p:cNvPr id="22" name="Text Box 79"/>
          <p:cNvSpPr txBox="1">
            <a:spLocks noChangeArrowheads="1"/>
          </p:cNvSpPr>
          <p:nvPr/>
        </p:nvSpPr>
        <p:spPr bwMode="gray">
          <a:xfrm>
            <a:off x="1682958" y="3037274"/>
            <a:ext cx="2253296" cy="261610"/>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eaLnBrk="1" fontAlgn="base" hangingPunct="1">
              <a:spcBef>
                <a:spcPct val="50000"/>
              </a:spcBef>
              <a:spcAft>
                <a:spcPct val="0"/>
              </a:spcAft>
            </a:pPr>
            <a:r>
              <a:rPr lang="en-GB" sz="1100">
                <a:solidFill>
                  <a:prstClr val="black">
                    <a:lumMod val="65000"/>
                    <a:lumOff val="35000"/>
                  </a:prstClr>
                </a:solidFill>
                <a:latin typeface="Arial" panose="020B0604020202020204" pitchFamily="34" charset="0"/>
                <a:cs typeface="Arial" panose="020B0604020202020204" pitchFamily="34" charset="0"/>
              </a:rPr>
              <a:t>Censored </a:t>
            </a:r>
          </a:p>
        </p:txBody>
      </p:sp>
      <p:sp>
        <p:nvSpPr>
          <p:cNvPr id="23" name="Rectangle 22"/>
          <p:cNvSpPr/>
          <p:nvPr/>
        </p:nvSpPr>
        <p:spPr>
          <a:xfrm>
            <a:off x="645459" y="1353437"/>
            <a:ext cx="7835153" cy="305719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28" name="Forme libre 27"/>
          <p:cNvSpPr/>
          <p:nvPr/>
        </p:nvSpPr>
        <p:spPr>
          <a:xfrm>
            <a:off x="1759284" y="1663157"/>
            <a:ext cx="5208337" cy="32084"/>
          </a:xfrm>
          <a:custGeom>
            <a:avLst/>
            <a:gdLst>
              <a:gd name="connsiteX0" fmla="*/ 5208337 w 5208337"/>
              <a:gd name="connsiteY0" fmla="*/ 32084 h 32084"/>
              <a:gd name="connsiteX1" fmla="*/ 2213811 w 5208337"/>
              <a:gd name="connsiteY1" fmla="*/ 0 h 32084"/>
              <a:gd name="connsiteX2" fmla="*/ 0 w 5208337"/>
              <a:gd name="connsiteY2" fmla="*/ 5348 h 32084"/>
            </a:gdLst>
            <a:ahLst/>
            <a:cxnLst>
              <a:cxn ang="0">
                <a:pos x="connsiteX0" y="connsiteY0"/>
              </a:cxn>
              <a:cxn ang="0">
                <a:pos x="connsiteX1" y="connsiteY1"/>
              </a:cxn>
              <a:cxn ang="0">
                <a:pos x="connsiteX2" y="connsiteY2"/>
              </a:cxn>
            </a:cxnLst>
            <a:rect l="l" t="t" r="r" b="b"/>
            <a:pathLst>
              <a:path w="5208337" h="32084">
                <a:moveTo>
                  <a:pt x="5208337" y="32084"/>
                </a:moveTo>
                <a:lnTo>
                  <a:pt x="2213811" y="0"/>
                </a:lnTo>
                <a:lnTo>
                  <a:pt x="0" y="5348"/>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9" name="Forme libre 28"/>
          <p:cNvSpPr/>
          <p:nvPr/>
        </p:nvSpPr>
        <p:spPr>
          <a:xfrm>
            <a:off x="1791368" y="1663032"/>
            <a:ext cx="3935664" cy="16042"/>
          </a:xfrm>
          <a:custGeom>
            <a:avLst/>
            <a:gdLst>
              <a:gd name="connsiteX0" fmla="*/ 3935664 w 3935664"/>
              <a:gd name="connsiteY0" fmla="*/ 16042 h 16042"/>
              <a:gd name="connsiteX1" fmla="*/ 2946400 w 3935664"/>
              <a:gd name="connsiteY1" fmla="*/ 16042 h 16042"/>
              <a:gd name="connsiteX2" fmla="*/ 0 w 3935664"/>
              <a:gd name="connsiteY2" fmla="*/ 0 h 16042"/>
            </a:gdLst>
            <a:ahLst/>
            <a:cxnLst>
              <a:cxn ang="0">
                <a:pos x="connsiteX0" y="connsiteY0"/>
              </a:cxn>
              <a:cxn ang="0">
                <a:pos x="connsiteX1" y="connsiteY1"/>
              </a:cxn>
              <a:cxn ang="0">
                <a:pos x="connsiteX2" y="connsiteY2"/>
              </a:cxn>
            </a:cxnLst>
            <a:rect l="l" t="t" r="r" b="b"/>
            <a:pathLst>
              <a:path w="3935664" h="16042">
                <a:moveTo>
                  <a:pt x="3935664" y="16042"/>
                </a:moveTo>
                <a:lnTo>
                  <a:pt x="2946400" y="16042"/>
                </a:lnTo>
                <a:lnTo>
                  <a:pt x="0"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0" name="Forme libre 29"/>
          <p:cNvSpPr/>
          <p:nvPr/>
        </p:nvSpPr>
        <p:spPr>
          <a:xfrm>
            <a:off x="1769979" y="1668379"/>
            <a:ext cx="2957095" cy="5347"/>
          </a:xfrm>
          <a:custGeom>
            <a:avLst/>
            <a:gdLst>
              <a:gd name="connsiteX0" fmla="*/ 2957095 w 2957095"/>
              <a:gd name="connsiteY0" fmla="*/ 5347 h 5347"/>
              <a:gd name="connsiteX1" fmla="*/ 0 w 2957095"/>
              <a:gd name="connsiteY1" fmla="*/ 0 h 5347"/>
            </a:gdLst>
            <a:ahLst/>
            <a:cxnLst>
              <a:cxn ang="0">
                <a:pos x="connsiteX0" y="connsiteY0"/>
              </a:cxn>
              <a:cxn ang="0">
                <a:pos x="connsiteX1" y="connsiteY1"/>
              </a:cxn>
            </a:cxnLst>
            <a:rect l="l" t="t" r="r" b="b"/>
            <a:pathLst>
              <a:path w="2957095" h="5347">
                <a:moveTo>
                  <a:pt x="2957095" y="5347"/>
                </a:moveTo>
                <a:lnTo>
                  <a:pt x="0" y="0"/>
                </a:lnTo>
              </a:path>
            </a:pathLst>
          </a:custGeom>
          <a:noFill/>
          <a:ln w="76200">
            <a:solidFill>
              <a:schemeClr val="accent2">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Ohtani S. et al., SABCS 2018, GS3-04</a:t>
            </a:r>
          </a:p>
        </p:txBody>
      </p:sp>
    </p:spTree>
    <p:extLst>
      <p:ext uri="{BB962C8B-B14F-4D97-AF65-F5344CB8AC3E}">
        <p14:creationId xmlns:p14="http://schemas.microsoft.com/office/powerpoint/2010/main" val="110046796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p>
            <a:fld id="{76861F4E-8E8E-E94F-821D-72AEE8E804B0}" type="slidenum">
              <a:rPr lang="fr-FR" smtClean="0"/>
              <a:pPr/>
              <a:t>68</a:t>
            </a:fld>
            <a:endParaRPr lang="fr-FR"/>
          </a:p>
        </p:txBody>
      </p:sp>
      <p:sp>
        <p:nvSpPr>
          <p:cNvPr id="5" name="Espace réservé du contenu 4"/>
          <p:cNvSpPr>
            <a:spLocks noGrp="1"/>
          </p:cNvSpPr>
          <p:nvPr>
            <p:ph sz="quarter" idx="11"/>
          </p:nvPr>
        </p:nvSpPr>
        <p:spPr>
          <a:xfrm>
            <a:off x="319596" y="1318132"/>
            <a:ext cx="8504807" cy="3125787"/>
          </a:xfrm>
        </p:spPr>
        <p:txBody>
          <a:bodyPr>
            <a:noAutofit/>
          </a:bodyPr>
          <a:lstStyle/>
          <a:p>
            <a:r>
              <a:rPr lang="fr-FR"/>
              <a:t>Après 5 ans d’hormonothérapie adjuvante comportant de l’</a:t>
            </a:r>
            <a:r>
              <a:rPr lang="fr-FR" err="1"/>
              <a:t>anastrozole</a:t>
            </a:r>
            <a:r>
              <a:rPr lang="fr-FR"/>
              <a:t>, </a:t>
            </a:r>
            <a:br>
              <a:rPr lang="fr-FR"/>
            </a:br>
            <a:r>
              <a:rPr lang="fr-FR"/>
              <a:t>la poursuite de l’hormonothérapie avec 5 ans supplémentaire d’inhibiteur </a:t>
            </a:r>
            <a:br>
              <a:rPr lang="fr-FR"/>
            </a:br>
            <a:r>
              <a:rPr lang="fr-FR"/>
              <a:t>de l’aromatase améliore significativement la survie sans maladie et la survie sans maladie métastatique.</a:t>
            </a:r>
          </a:p>
          <a:p>
            <a:pPr>
              <a:spcBef>
                <a:spcPts val="1200"/>
              </a:spcBef>
            </a:pPr>
            <a:r>
              <a:rPr lang="fr-FR"/>
              <a:t>Une large majorité de patientes (91</a:t>
            </a:r>
            <a:r>
              <a:rPr lang="fr-FR" sz="1400"/>
              <a:t>%</a:t>
            </a:r>
            <a:r>
              <a:rPr lang="fr-FR"/>
              <a:t>) avaient pris 5 ans d’</a:t>
            </a:r>
            <a:r>
              <a:rPr lang="fr-FR" err="1"/>
              <a:t>anastrozole</a:t>
            </a:r>
            <a:r>
              <a:rPr lang="fr-FR"/>
              <a:t> initialement.</a:t>
            </a:r>
          </a:p>
          <a:p>
            <a:pPr>
              <a:spcBef>
                <a:spcPts val="1200"/>
              </a:spcBef>
            </a:pPr>
            <a:r>
              <a:rPr lang="fr-FR"/>
              <a:t>Ce bénéfice pour l’hormonothérapie prolongée est aussi constaté pour </a:t>
            </a:r>
            <a:br>
              <a:rPr lang="fr-FR"/>
            </a:br>
            <a:r>
              <a:rPr lang="fr-FR"/>
              <a:t>la population sans atteinte ganglionnaire </a:t>
            </a:r>
            <a:r>
              <a:rPr lang="fr-FR" sz="1600"/>
              <a:t>(HR = 0,51 [0,34-0,76]). </a:t>
            </a:r>
            <a:endParaRPr lang="fr-FR"/>
          </a:p>
          <a:p>
            <a:pPr>
              <a:spcBef>
                <a:spcPts val="1200"/>
              </a:spcBef>
            </a:pPr>
            <a:r>
              <a:rPr lang="fr-FR"/>
              <a:t>Avec un suivi médian de 4,9 ans, il n’est pas constaté d’amélioration </a:t>
            </a:r>
            <a:br>
              <a:rPr lang="fr-FR"/>
            </a:br>
            <a:r>
              <a:rPr lang="fr-FR"/>
              <a:t>de la survie globale avec l’hormonothérapie prolongée. </a:t>
            </a:r>
          </a:p>
          <a:p>
            <a:endParaRPr lang="fr-FR"/>
          </a:p>
        </p:txBody>
      </p:sp>
      <p:sp>
        <p:nvSpPr>
          <p:cNvPr id="6" name="Titre 1"/>
          <p:cNvSpPr>
            <a:spLocks noGrp="1"/>
          </p:cNvSpPr>
          <p:nvPr>
            <p:ph type="title"/>
          </p:nvPr>
        </p:nvSpPr>
        <p:spPr>
          <a:xfrm>
            <a:off x="0" y="748765"/>
            <a:ext cx="9144000" cy="400110"/>
          </a:xfrm>
        </p:spPr>
        <p:txBody>
          <a:bodyPr/>
          <a:lstStyle/>
          <a:p>
            <a:pPr algn="ctr"/>
            <a:r>
              <a:rPr lang="fr-FR"/>
              <a:t>Etude AERAS</a:t>
            </a:r>
          </a:p>
        </p:txBody>
      </p:sp>
    </p:spTree>
    <p:extLst>
      <p:ext uri="{BB962C8B-B14F-4D97-AF65-F5344CB8AC3E}">
        <p14:creationId xmlns:p14="http://schemas.microsoft.com/office/powerpoint/2010/main" val="72616466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319596" y="1742375"/>
            <a:ext cx="8482613" cy="246221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b="1" dirty="0">
                <a:solidFill>
                  <a:srgbClr val="DE3411"/>
                </a:solidFill>
                <a:latin typeface="Arial" charset="0"/>
              </a:rPr>
              <a:t>GS3-03</a:t>
            </a:r>
          </a:p>
          <a:p>
            <a:pPr>
              <a:spcBef>
                <a:spcPts val="1200"/>
              </a:spcBef>
            </a:pPr>
            <a:r>
              <a:rPr lang="fr-FR" b="1" dirty="0">
                <a:solidFill>
                  <a:srgbClr val="DE3411"/>
                </a:solidFill>
                <a:latin typeface="Arial" charset="0"/>
              </a:rPr>
              <a:t>Effets de la prolongation du traitement adjuvant par inhibiteur de l'aromatase au-delà de cinq ans sur la récidive et la mortalité par cancer du sein: méta-analyse de l’EBCTCG à partir de données individuelles issues de 12 essais randomisés incluant 29 912 femmes.</a:t>
            </a:r>
            <a:endParaRPr lang="en-US"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390067" y="4509409"/>
            <a:ext cx="4565572"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i-FI" sz="1600" i="1">
                <a:solidFill>
                  <a:prstClr val="white">
                    <a:lumMod val="50000"/>
                  </a:prstClr>
                </a:solidFill>
                <a:latin typeface="Arial" charset="0"/>
                <a:cs typeface="Arial" charset="0"/>
              </a:rPr>
              <a:t>Gray R et al., SABCS 2018</a:t>
            </a:r>
          </a:p>
        </p:txBody>
      </p:sp>
    </p:spTree>
    <p:extLst>
      <p:ext uri="{BB962C8B-B14F-4D97-AF65-F5344CB8AC3E}">
        <p14:creationId xmlns:p14="http://schemas.microsoft.com/office/powerpoint/2010/main" val="8819792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phique 7"/>
          <p:cNvGraphicFramePr/>
          <p:nvPr>
            <p:extLst/>
          </p:nvPr>
        </p:nvGraphicFramePr>
        <p:xfrm>
          <a:off x="419343" y="1587098"/>
          <a:ext cx="2705100" cy="2348700"/>
        </p:xfrm>
        <a:graphic>
          <a:graphicData uri="http://schemas.openxmlformats.org/drawingml/2006/chart">
            <c:chart xmlns:c="http://schemas.openxmlformats.org/drawingml/2006/chart" xmlns:r="http://schemas.openxmlformats.org/officeDocument/2006/relationships" r:id="rId2"/>
          </a:graphicData>
        </a:graphic>
      </p:graphicFrame>
      <p:sp>
        <p:nvSpPr>
          <p:cNvPr id="5" name="Titre 4"/>
          <p:cNvSpPr>
            <a:spLocks noGrp="1"/>
          </p:cNvSpPr>
          <p:nvPr>
            <p:ph type="title"/>
          </p:nvPr>
        </p:nvSpPr>
        <p:spPr/>
        <p:txBody>
          <a:bodyPr/>
          <a:lstStyle/>
          <a:p>
            <a:r>
              <a:rPr lang="fr-FR"/>
              <a:t>Survie sans récidive par sous type moléculaire</a:t>
            </a:r>
          </a:p>
        </p:txBody>
      </p:sp>
      <p:sp>
        <p:nvSpPr>
          <p:cNvPr id="10" name="Text Box 79"/>
          <p:cNvSpPr txBox="1">
            <a:spLocks noChangeArrowheads="1"/>
          </p:cNvSpPr>
          <p:nvPr/>
        </p:nvSpPr>
        <p:spPr bwMode="gray">
          <a:xfrm rot="16200000">
            <a:off x="-361817" y="2531371"/>
            <a:ext cx="1808542"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Event free survival</a:t>
            </a:r>
          </a:p>
        </p:txBody>
      </p:sp>
      <p:sp>
        <p:nvSpPr>
          <p:cNvPr id="15"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a:solidFill>
                  <a:srgbClr val="595959"/>
                </a:solidFill>
                <a:latin typeface="Arial"/>
                <a:ea typeface="+mn-ea"/>
                <a:cs typeface="Arial"/>
              </a:rPr>
              <a:t>Spring LM. et al., SABCS 2018, GS2-03</a:t>
            </a:r>
          </a:p>
        </p:txBody>
      </p:sp>
      <p:sp>
        <p:nvSpPr>
          <p:cNvPr id="16" name="TextBox 7"/>
          <p:cNvSpPr txBox="1"/>
          <p:nvPr/>
        </p:nvSpPr>
        <p:spPr>
          <a:xfrm>
            <a:off x="2286000" y="4514656"/>
            <a:ext cx="5567082" cy="369332"/>
          </a:xfrm>
          <a:prstGeom prst="rect">
            <a:avLst/>
          </a:prstGeom>
          <a:noFill/>
        </p:spPr>
        <p:txBody>
          <a:bodyPr wrap="square" rtlCol="0">
            <a:spAutoFit/>
          </a:bodyPr>
          <a:lstStyle/>
          <a:p>
            <a:pPr>
              <a:spcBef>
                <a:spcPts val="600"/>
              </a:spcBef>
            </a:pPr>
            <a:r>
              <a:rPr lang="en-US" b="1" err="1">
                <a:solidFill>
                  <a:srgbClr val="1F497D"/>
                </a:solidFill>
                <a:latin typeface="Arial" panose="020B0604020202020204" pitchFamily="34" charset="0"/>
                <a:cs typeface="Arial" panose="020B0604020202020204" pitchFamily="34" charset="0"/>
              </a:rPr>
              <a:t>Résultats</a:t>
            </a:r>
            <a:r>
              <a:rPr lang="en-US" b="1">
                <a:solidFill>
                  <a:srgbClr val="1F497D"/>
                </a:solidFill>
                <a:latin typeface="Arial" panose="020B0604020202020204" pitchFamily="34" charset="0"/>
                <a:cs typeface="Arial" panose="020B0604020202020204" pitchFamily="34" charset="0"/>
              </a:rPr>
              <a:t> </a:t>
            </a:r>
            <a:r>
              <a:rPr lang="en-US" b="1" err="1">
                <a:solidFill>
                  <a:srgbClr val="1F497D"/>
                </a:solidFill>
                <a:latin typeface="Arial" panose="020B0604020202020204" pitchFamily="34" charset="0"/>
                <a:cs typeface="Arial" panose="020B0604020202020204" pitchFamily="34" charset="0"/>
              </a:rPr>
              <a:t>identiques</a:t>
            </a:r>
            <a:r>
              <a:rPr lang="en-US" b="1">
                <a:solidFill>
                  <a:srgbClr val="1F497D"/>
                </a:solidFill>
                <a:latin typeface="Arial" panose="020B0604020202020204" pitchFamily="34" charset="0"/>
                <a:cs typeface="Arial" panose="020B0604020202020204" pitchFamily="34" charset="0"/>
              </a:rPr>
              <a:t> pour la </a:t>
            </a:r>
            <a:r>
              <a:rPr lang="en-US" b="1" err="1">
                <a:solidFill>
                  <a:srgbClr val="1F497D"/>
                </a:solidFill>
                <a:latin typeface="Arial" panose="020B0604020202020204" pitchFamily="34" charset="0"/>
                <a:cs typeface="Arial" panose="020B0604020202020204" pitchFamily="34" charset="0"/>
              </a:rPr>
              <a:t>survie</a:t>
            </a:r>
            <a:r>
              <a:rPr lang="en-US" b="1">
                <a:solidFill>
                  <a:srgbClr val="1F497D"/>
                </a:solidFill>
                <a:latin typeface="Arial" panose="020B0604020202020204" pitchFamily="34" charset="0"/>
                <a:cs typeface="Arial" panose="020B0604020202020204" pitchFamily="34" charset="0"/>
              </a:rPr>
              <a:t> </a:t>
            </a:r>
            <a:r>
              <a:rPr lang="en-US" b="1" err="1">
                <a:solidFill>
                  <a:srgbClr val="1F497D"/>
                </a:solidFill>
                <a:latin typeface="Arial" panose="020B0604020202020204" pitchFamily="34" charset="0"/>
                <a:cs typeface="Arial" panose="020B0604020202020204" pitchFamily="34" charset="0"/>
              </a:rPr>
              <a:t>globale</a:t>
            </a:r>
            <a:endParaRPr lang="en-US" b="1">
              <a:solidFill>
                <a:srgbClr val="1F497D"/>
              </a:solidFill>
              <a:latin typeface="Arial" panose="020B0604020202020204" pitchFamily="34" charset="0"/>
              <a:cs typeface="Arial" panose="020B0604020202020204" pitchFamily="34" charset="0"/>
            </a:endParaRPr>
          </a:p>
        </p:txBody>
      </p:sp>
      <p:cxnSp>
        <p:nvCxnSpPr>
          <p:cNvPr id="17" name="Connecteur droit 16"/>
          <p:cNvCxnSpPr/>
          <p:nvPr/>
        </p:nvCxnSpPr>
        <p:spPr>
          <a:xfrm>
            <a:off x="2242802" y="4555322"/>
            <a:ext cx="0" cy="288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18" name="Text Box 79"/>
          <p:cNvSpPr txBox="1">
            <a:spLocks noChangeArrowheads="1"/>
          </p:cNvSpPr>
          <p:nvPr/>
        </p:nvSpPr>
        <p:spPr bwMode="gray">
          <a:xfrm>
            <a:off x="1460397" y="3865113"/>
            <a:ext cx="935079"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Ans</a:t>
            </a:r>
          </a:p>
        </p:txBody>
      </p:sp>
      <p:grpSp>
        <p:nvGrpSpPr>
          <p:cNvPr id="48" name="Groupe 47"/>
          <p:cNvGrpSpPr/>
          <p:nvPr/>
        </p:nvGrpSpPr>
        <p:grpSpPr>
          <a:xfrm>
            <a:off x="772332" y="1706492"/>
            <a:ext cx="2079241" cy="1339567"/>
            <a:chOff x="861982" y="1706492"/>
            <a:chExt cx="2079241" cy="1339567"/>
          </a:xfrm>
        </p:grpSpPr>
        <p:sp>
          <p:nvSpPr>
            <p:cNvPr id="19" name="Forme libre 18"/>
            <p:cNvSpPr/>
            <p:nvPr/>
          </p:nvSpPr>
          <p:spPr>
            <a:xfrm>
              <a:off x="861982" y="1712316"/>
              <a:ext cx="2079241" cy="465936"/>
            </a:xfrm>
            <a:custGeom>
              <a:avLst/>
              <a:gdLst>
                <a:gd name="connsiteX0" fmla="*/ 0 w 2079241"/>
                <a:gd name="connsiteY0" fmla="*/ 0 h 465936"/>
                <a:gd name="connsiteX1" fmla="*/ 163078 w 2079241"/>
                <a:gd name="connsiteY1" fmla="*/ 23297 h 465936"/>
                <a:gd name="connsiteX2" fmla="*/ 279562 w 2079241"/>
                <a:gd name="connsiteY2" fmla="*/ 87363 h 465936"/>
                <a:gd name="connsiteX3" fmla="*/ 326156 w 2079241"/>
                <a:gd name="connsiteY3" fmla="*/ 116484 h 465936"/>
                <a:gd name="connsiteX4" fmla="*/ 471761 w 2079241"/>
                <a:gd name="connsiteY4" fmla="*/ 221320 h 465936"/>
                <a:gd name="connsiteX5" fmla="*/ 611542 w 2079241"/>
                <a:gd name="connsiteY5" fmla="*/ 267914 h 465936"/>
                <a:gd name="connsiteX6" fmla="*/ 838686 w 2079241"/>
                <a:gd name="connsiteY6" fmla="*/ 314507 h 465936"/>
                <a:gd name="connsiteX7" fmla="*/ 1094950 w 2079241"/>
                <a:gd name="connsiteY7" fmla="*/ 361101 h 465936"/>
                <a:gd name="connsiteX8" fmla="*/ 1298798 w 2079241"/>
                <a:gd name="connsiteY8" fmla="*/ 396046 h 465936"/>
                <a:gd name="connsiteX9" fmla="*/ 1450227 w 2079241"/>
                <a:gd name="connsiteY9" fmla="*/ 413519 h 465936"/>
                <a:gd name="connsiteX10" fmla="*/ 1659898 w 2079241"/>
                <a:gd name="connsiteY10" fmla="*/ 430991 h 465936"/>
                <a:gd name="connsiteX11" fmla="*/ 1869570 w 2079241"/>
                <a:gd name="connsiteY11" fmla="*/ 448464 h 465936"/>
                <a:gd name="connsiteX12" fmla="*/ 2079241 w 2079241"/>
                <a:gd name="connsiteY12" fmla="*/ 465936 h 465936"/>
                <a:gd name="connsiteX13" fmla="*/ 2079241 w 2079241"/>
                <a:gd name="connsiteY13" fmla="*/ 116484 h 465936"/>
                <a:gd name="connsiteX14" fmla="*/ 1892866 w 2079241"/>
                <a:gd name="connsiteY14" fmla="*/ 110660 h 465936"/>
                <a:gd name="connsiteX15" fmla="*/ 1421106 w 2079241"/>
                <a:gd name="connsiteY15" fmla="*/ 104836 h 465936"/>
                <a:gd name="connsiteX16" fmla="*/ 1036708 w 2079241"/>
                <a:gd name="connsiteY16" fmla="*/ 81539 h 465936"/>
                <a:gd name="connsiteX17" fmla="*/ 698905 w 2079241"/>
                <a:gd name="connsiteY17" fmla="*/ 69891 h 465936"/>
                <a:gd name="connsiteX18" fmla="*/ 547475 w 2079241"/>
                <a:gd name="connsiteY18" fmla="*/ 58242 h 465936"/>
                <a:gd name="connsiteX19" fmla="*/ 0 w 2079241"/>
                <a:gd name="connsiteY19" fmla="*/ 0 h 46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79241" h="465936">
                  <a:moveTo>
                    <a:pt x="0" y="0"/>
                  </a:moveTo>
                  <a:lnTo>
                    <a:pt x="163078" y="23297"/>
                  </a:lnTo>
                  <a:lnTo>
                    <a:pt x="279562" y="87363"/>
                  </a:lnTo>
                  <a:cubicBezTo>
                    <a:pt x="321911" y="117613"/>
                    <a:pt x="303631" y="116484"/>
                    <a:pt x="326156" y="116484"/>
                  </a:cubicBezTo>
                  <a:lnTo>
                    <a:pt x="471761" y="221320"/>
                  </a:lnTo>
                  <a:lnTo>
                    <a:pt x="611542" y="267914"/>
                  </a:lnTo>
                  <a:lnTo>
                    <a:pt x="838686" y="314507"/>
                  </a:lnTo>
                  <a:lnTo>
                    <a:pt x="1094950" y="361101"/>
                  </a:lnTo>
                  <a:lnTo>
                    <a:pt x="1298798" y="396046"/>
                  </a:lnTo>
                  <a:lnTo>
                    <a:pt x="1450227" y="413519"/>
                  </a:lnTo>
                  <a:lnTo>
                    <a:pt x="1659898" y="430991"/>
                  </a:lnTo>
                  <a:lnTo>
                    <a:pt x="1869570" y="448464"/>
                  </a:lnTo>
                  <a:lnTo>
                    <a:pt x="2079241" y="465936"/>
                  </a:lnTo>
                  <a:lnTo>
                    <a:pt x="2079241" y="116484"/>
                  </a:lnTo>
                  <a:lnTo>
                    <a:pt x="1892866" y="110660"/>
                  </a:lnTo>
                  <a:lnTo>
                    <a:pt x="1421106" y="104836"/>
                  </a:lnTo>
                  <a:lnTo>
                    <a:pt x="1036708" y="81539"/>
                  </a:lnTo>
                  <a:lnTo>
                    <a:pt x="698905" y="69891"/>
                  </a:lnTo>
                  <a:lnTo>
                    <a:pt x="547475" y="58242"/>
                  </a:lnTo>
                  <a:lnTo>
                    <a:pt x="0" y="0"/>
                  </a:lnTo>
                  <a:close/>
                </a:path>
              </a:pathLst>
            </a:custGeom>
            <a:solidFill>
              <a:srgbClr val="A2D4E2">
                <a:alpha val="56078"/>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0" name="Forme libre 19"/>
            <p:cNvSpPr/>
            <p:nvPr/>
          </p:nvSpPr>
          <p:spPr>
            <a:xfrm>
              <a:off x="914400" y="1729789"/>
              <a:ext cx="2009350" cy="1316270"/>
            </a:xfrm>
            <a:custGeom>
              <a:avLst/>
              <a:gdLst>
                <a:gd name="connsiteX0" fmla="*/ 0 w 2009350"/>
                <a:gd name="connsiteY0" fmla="*/ 0 h 1316270"/>
                <a:gd name="connsiteX1" fmla="*/ 133957 w 2009350"/>
                <a:gd name="connsiteY1" fmla="*/ 23296 h 1316270"/>
                <a:gd name="connsiteX2" fmla="*/ 244617 w 2009350"/>
                <a:gd name="connsiteY2" fmla="*/ 145605 h 1316270"/>
                <a:gd name="connsiteX3" fmla="*/ 430991 w 2009350"/>
                <a:gd name="connsiteY3" fmla="*/ 361100 h 1316270"/>
                <a:gd name="connsiteX4" fmla="*/ 629014 w 2009350"/>
                <a:gd name="connsiteY4" fmla="*/ 425166 h 1316270"/>
                <a:gd name="connsiteX5" fmla="*/ 856158 w 2009350"/>
                <a:gd name="connsiteY5" fmla="*/ 495057 h 1316270"/>
                <a:gd name="connsiteX6" fmla="*/ 908576 w 2009350"/>
                <a:gd name="connsiteY6" fmla="*/ 512529 h 1316270"/>
                <a:gd name="connsiteX7" fmla="*/ 937697 w 2009350"/>
                <a:gd name="connsiteY7" fmla="*/ 518354 h 1316270"/>
                <a:gd name="connsiteX8" fmla="*/ 1118247 w 2009350"/>
                <a:gd name="connsiteY8" fmla="*/ 541650 h 1316270"/>
                <a:gd name="connsiteX9" fmla="*/ 1362864 w 2009350"/>
                <a:gd name="connsiteY9" fmla="*/ 634838 h 1316270"/>
                <a:gd name="connsiteX10" fmla="*/ 1502645 w 2009350"/>
                <a:gd name="connsiteY10" fmla="*/ 646486 h 1316270"/>
                <a:gd name="connsiteX11" fmla="*/ 1659898 w 2009350"/>
                <a:gd name="connsiteY11" fmla="*/ 675607 h 1316270"/>
                <a:gd name="connsiteX12" fmla="*/ 1799679 w 2009350"/>
                <a:gd name="connsiteY12" fmla="*/ 710552 h 1316270"/>
                <a:gd name="connsiteX13" fmla="*/ 2009350 w 2009350"/>
                <a:gd name="connsiteY13" fmla="*/ 722201 h 1316270"/>
                <a:gd name="connsiteX14" fmla="*/ 2009350 w 2009350"/>
                <a:gd name="connsiteY14" fmla="*/ 1298797 h 1316270"/>
                <a:gd name="connsiteX15" fmla="*/ 1863745 w 2009350"/>
                <a:gd name="connsiteY15" fmla="*/ 1316270 h 1316270"/>
                <a:gd name="connsiteX16" fmla="*/ 1665722 w 2009350"/>
                <a:gd name="connsiteY16" fmla="*/ 1258028 h 1316270"/>
                <a:gd name="connsiteX17" fmla="*/ 1514293 w 2009350"/>
                <a:gd name="connsiteY17" fmla="*/ 1234731 h 1316270"/>
                <a:gd name="connsiteX18" fmla="*/ 1310446 w 2009350"/>
                <a:gd name="connsiteY18" fmla="*/ 1199786 h 1316270"/>
                <a:gd name="connsiteX19" fmla="*/ 972642 w 2009350"/>
                <a:gd name="connsiteY19" fmla="*/ 1089126 h 1316270"/>
                <a:gd name="connsiteX20" fmla="*/ 576596 w 2009350"/>
                <a:gd name="connsiteY20" fmla="*/ 902751 h 1316270"/>
                <a:gd name="connsiteX21" fmla="*/ 530003 w 2009350"/>
                <a:gd name="connsiteY21" fmla="*/ 879454 h 1316270"/>
                <a:gd name="connsiteX22" fmla="*/ 518354 w 2009350"/>
                <a:gd name="connsiteY22" fmla="*/ 861982 h 1316270"/>
                <a:gd name="connsiteX23" fmla="*/ 425167 w 2009350"/>
                <a:gd name="connsiteY23" fmla="*/ 780443 h 1316270"/>
                <a:gd name="connsiteX24" fmla="*/ 331980 w 2009350"/>
                <a:gd name="connsiteY24" fmla="*/ 594068 h 1316270"/>
                <a:gd name="connsiteX25" fmla="*/ 244617 w 2009350"/>
                <a:gd name="connsiteY25" fmla="*/ 407694 h 1316270"/>
                <a:gd name="connsiteX26" fmla="*/ 174726 w 2009350"/>
                <a:gd name="connsiteY26" fmla="*/ 238792 h 1316270"/>
                <a:gd name="connsiteX27" fmla="*/ 87363 w 2009350"/>
                <a:gd name="connsiteY27" fmla="*/ 75714 h 1316270"/>
                <a:gd name="connsiteX28" fmla="*/ 0 w 2009350"/>
                <a:gd name="connsiteY28" fmla="*/ 0 h 131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09350" h="1316270">
                  <a:moveTo>
                    <a:pt x="0" y="0"/>
                  </a:moveTo>
                  <a:lnTo>
                    <a:pt x="133957" y="23296"/>
                  </a:lnTo>
                  <a:lnTo>
                    <a:pt x="244617" y="145605"/>
                  </a:lnTo>
                  <a:lnTo>
                    <a:pt x="430991" y="361100"/>
                  </a:lnTo>
                  <a:lnTo>
                    <a:pt x="629014" y="425166"/>
                  </a:lnTo>
                  <a:lnTo>
                    <a:pt x="856158" y="495057"/>
                  </a:lnTo>
                  <a:cubicBezTo>
                    <a:pt x="873631" y="500881"/>
                    <a:pt x="890867" y="507469"/>
                    <a:pt x="908576" y="512529"/>
                  </a:cubicBezTo>
                  <a:cubicBezTo>
                    <a:pt x="918094" y="515249"/>
                    <a:pt x="937697" y="518354"/>
                    <a:pt x="937697" y="518354"/>
                  </a:cubicBezTo>
                  <a:lnTo>
                    <a:pt x="1118247" y="541650"/>
                  </a:lnTo>
                  <a:lnTo>
                    <a:pt x="1362864" y="634838"/>
                  </a:lnTo>
                  <a:lnTo>
                    <a:pt x="1502645" y="646486"/>
                  </a:lnTo>
                  <a:lnTo>
                    <a:pt x="1659898" y="675607"/>
                  </a:lnTo>
                  <a:lnTo>
                    <a:pt x="1799679" y="710552"/>
                  </a:lnTo>
                  <a:lnTo>
                    <a:pt x="2009350" y="722201"/>
                  </a:lnTo>
                  <a:lnTo>
                    <a:pt x="2009350" y="1298797"/>
                  </a:lnTo>
                  <a:lnTo>
                    <a:pt x="1863745" y="1316270"/>
                  </a:lnTo>
                  <a:lnTo>
                    <a:pt x="1665722" y="1258028"/>
                  </a:lnTo>
                  <a:lnTo>
                    <a:pt x="1514293" y="1234731"/>
                  </a:lnTo>
                  <a:lnTo>
                    <a:pt x="1310446" y="1199786"/>
                  </a:lnTo>
                  <a:lnTo>
                    <a:pt x="972642" y="1089126"/>
                  </a:lnTo>
                  <a:lnTo>
                    <a:pt x="576596" y="902751"/>
                  </a:lnTo>
                  <a:cubicBezTo>
                    <a:pt x="561065" y="894985"/>
                    <a:pt x="544228" y="889412"/>
                    <a:pt x="530003" y="879454"/>
                  </a:cubicBezTo>
                  <a:cubicBezTo>
                    <a:pt x="524269" y="875440"/>
                    <a:pt x="518354" y="861982"/>
                    <a:pt x="518354" y="861982"/>
                  </a:cubicBezTo>
                  <a:lnTo>
                    <a:pt x="425167" y="780443"/>
                  </a:lnTo>
                  <a:lnTo>
                    <a:pt x="331980" y="594068"/>
                  </a:lnTo>
                  <a:lnTo>
                    <a:pt x="244617" y="407694"/>
                  </a:lnTo>
                  <a:lnTo>
                    <a:pt x="174726" y="238792"/>
                  </a:lnTo>
                  <a:lnTo>
                    <a:pt x="87363" y="75714"/>
                  </a:lnTo>
                  <a:lnTo>
                    <a:pt x="0" y="0"/>
                  </a:lnTo>
                  <a:close/>
                </a:path>
              </a:pathLst>
            </a:custGeom>
            <a:solidFill>
              <a:schemeClr val="accent3">
                <a:lumMod val="60000"/>
                <a:lumOff val="40000"/>
                <a:alpha val="56078"/>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1" name="Forme libre 20"/>
            <p:cNvSpPr/>
            <p:nvPr/>
          </p:nvSpPr>
          <p:spPr>
            <a:xfrm>
              <a:off x="943521" y="1706492"/>
              <a:ext cx="1997702" cy="267913"/>
            </a:xfrm>
            <a:custGeom>
              <a:avLst/>
              <a:gdLst>
                <a:gd name="connsiteX0" fmla="*/ 0 w 1974405"/>
                <a:gd name="connsiteY0" fmla="*/ 0 h 267913"/>
                <a:gd name="connsiteX1" fmla="*/ 186375 w 1974405"/>
                <a:gd name="connsiteY1" fmla="*/ 34945 h 267913"/>
                <a:gd name="connsiteX2" fmla="*/ 349452 w 1974405"/>
                <a:gd name="connsiteY2" fmla="*/ 99011 h 267913"/>
                <a:gd name="connsiteX3" fmla="*/ 541651 w 1974405"/>
                <a:gd name="connsiteY3" fmla="*/ 139781 h 267913"/>
                <a:gd name="connsiteX4" fmla="*/ 844510 w 1974405"/>
                <a:gd name="connsiteY4" fmla="*/ 180550 h 267913"/>
                <a:gd name="connsiteX5" fmla="*/ 1153192 w 1974405"/>
                <a:gd name="connsiteY5" fmla="*/ 209671 h 267913"/>
                <a:gd name="connsiteX6" fmla="*/ 1467699 w 1974405"/>
                <a:gd name="connsiteY6" fmla="*/ 244616 h 267913"/>
                <a:gd name="connsiteX7" fmla="*/ 1753085 w 1974405"/>
                <a:gd name="connsiteY7" fmla="*/ 244616 h 267913"/>
                <a:gd name="connsiteX8" fmla="*/ 1974405 w 1974405"/>
                <a:gd name="connsiteY8" fmla="*/ 267913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4405" h="267913">
                  <a:moveTo>
                    <a:pt x="0" y="0"/>
                  </a:moveTo>
                  <a:lnTo>
                    <a:pt x="186375" y="34945"/>
                  </a:lnTo>
                  <a:lnTo>
                    <a:pt x="349452" y="99011"/>
                  </a:lnTo>
                  <a:lnTo>
                    <a:pt x="541651" y="139781"/>
                  </a:lnTo>
                  <a:lnTo>
                    <a:pt x="844510" y="180550"/>
                  </a:lnTo>
                  <a:lnTo>
                    <a:pt x="1153192" y="209671"/>
                  </a:lnTo>
                  <a:lnTo>
                    <a:pt x="1467699" y="244616"/>
                  </a:lnTo>
                  <a:lnTo>
                    <a:pt x="1753085" y="244616"/>
                  </a:lnTo>
                  <a:lnTo>
                    <a:pt x="1974405" y="267913"/>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2" name="Forme libre 21"/>
            <p:cNvSpPr/>
            <p:nvPr/>
          </p:nvSpPr>
          <p:spPr>
            <a:xfrm>
              <a:off x="931873" y="1729789"/>
              <a:ext cx="1991877" cy="1007587"/>
            </a:xfrm>
            <a:custGeom>
              <a:avLst/>
              <a:gdLst>
                <a:gd name="connsiteX0" fmla="*/ 0 w 1991877"/>
                <a:gd name="connsiteY0" fmla="*/ 0 h 1007587"/>
                <a:gd name="connsiteX1" fmla="*/ 75714 w 1991877"/>
                <a:gd name="connsiteY1" fmla="*/ 52417 h 1007587"/>
                <a:gd name="connsiteX2" fmla="*/ 180550 w 1991877"/>
                <a:gd name="connsiteY2" fmla="*/ 168901 h 1007587"/>
                <a:gd name="connsiteX3" fmla="*/ 297034 w 1991877"/>
                <a:gd name="connsiteY3" fmla="*/ 384397 h 1007587"/>
                <a:gd name="connsiteX4" fmla="*/ 425166 w 1991877"/>
                <a:gd name="connsiteY4" fmla="*/ 559123 h 1007587"/>
                <a:gd name="connsiteX5" fmla="*/ 594068 w 1991877"/>
                <a:gd name="connsiteY5" fmla="*/ 640662 h 1007587"/>
                <a:gd name="connsiteX6" fmla="*/ 797916 w 1991877"/>
                <a:gd name="connsiteY6" fmla="*/ 722201 h 1007587"/>
                <a:gd name="connsiteX7" fmla="*/ 1060005 w 1991877"/>
                <a:gd name="connsiteY7" fmla="*/ 797915 h 1007587"/>
                <a:gd name="connsiteX8" fmla="*/ 1275500 w 1991877"/>
                <a:gd name="connsiteY8" fmla="*/ 885279 h 1007587"/>
                <a:gd name="connsiteX9" fmla="*/ 1496820 w 1991877"/>
                <a:gd name="connsiteY9" fmla="*/ 920224 h 1007587"/>
                <a:gd name="connsiteX10" fmla="*/ 1729788 w 1991877"/>
                <a:gd name="connsiteY10" fmla="*/ 966817 h 1007587"/>
                <a:gd name="connsiteX11" fmla="*/ 1991877 w 1991877"/>
                <a:gd name="connsiteY11" fmla="*/ 1007587 h 100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1877" h="1007587">
                  <a:moveTo>
                    <a:pt x="0" y="0"/>
                  </a:moveTo>
                  <a:lnTo>
                    <a:pt x="75714" y="52417"/>
                  </a:lnTo>
                  <a:lnTo>
                    <a:pt x="180550" y="168901"/>
                  </a:lnTo>
                  <a:lnTo>
                    <a:pt x="297034" y="384397"/>
                  </a:lnTo>
                  <a:lnTo>
                    <a:pt x="425166" y="559123"/>
                  </a:lnTo>
                  <a:lnTo>
                    <a:pt x="594068" y="640662"/>
                  </a:lnTo>
                  <a:lnTo>
                    <a:pt x="797916" y="722201"/>
                  </a:lnTo>
                  <a:lnTo>
                    <a:pt x="1060005" y="797915"/>
                  </a:lnTo>
                  <a:lnTo>
                    <a:pt x="1275500" y="885279"/>
                  </a:lnTo>
                  <a:lnTo>
                    <a:pt x="1496820" y="920224"/>
                  </a:lnTo>
                  <a:lnTo>
                    <a:pt x="1729788" y="966817"/>
                  </a:lnTo>
                  <a:lnTo>
                    <a:pt x="1991877" y="1007587"/>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24" name="Titre 4"/>
          <p:cNvSpPr txBox="1">
            <a:spLocks/>
          </p:cNvSpPr>
          <p:nvPr/>
        </p:nvSpPr>
        <p:spPr>
          <a:xfrm>
            <a:off x="853871" y="3115672"/>
            <a:ext cx="2192570" cy="400110"/>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400" b="1">
                <a:solidFill>
                  <a:prstClr val="black"/>
                </a:solidFill>
              </a:rPr>
              <a:t>SSR à 5 ans </a:t>
            </a:r>
          </a:p>
          <a:p>
            <a:pPr>
              <a:lnSpc>
                <a:spcPts val="1800"/>
              </a:lnSpc>
            </a:pPr>
            <a:r>
              <a:rPr lang="fr-FR" sz="1400" b="1">
                <a:solidFill>
                  <a:prstClr val="black"/>
                </a:solidFill>
              </a:rPr>
              <a:t>pCR </a:t>
            </a:r>
            <a:r>
              <a:rPr lang="fr-FR" sz="1400" b="1" i="1">
                <a:solidFill>
                  <a:prstClr val="black"/>
                </a:solidFill>
              </a:rPr>
              <a:t>vs </a:t>
            </a:r>
            <a:r>
              <a:rPr lang="fr-FR" sz="1400" b="1">
                <a:solidFill>
                  <a:prstClr val="black"/>
                </a:solidFill>
              </a:rPr>
              <a:t>RD:90% </a:t>
            </a:r>
            <a:r>
              <a:rPr lang="fr-FR" sz="1400" b="1" i="1">
                <a:solidFill>
                  <a:prstClr val="black"/>
                </a:solidFill>
              </a:rPr>
              <a:t>vs</a:t>
            </a:r>
            <a:r>
              <a:rPr lang="fr-FR" sz="1400" b="1">
                <a:solidFill>
                  <a:prstClr val="black"/>
                </a:solidFill>
              </a:rPr>
              <a:t> 57%</a:t>
            </a:r>
          </a:p>
        </p:txBody>
      </p:sp>
      <p:graphicFrame>
        <p:nvGraphicFramePr>
          <p:cNvPr id="25" name="Graphique 24"/>
          <p:cNvGraphicFramePr/>
          <p:nvPr>
            <p:extLst/>
          </p:nvPr>
        </p:nvGraphicFramePr>
        <p:xfrm>
          <a:off x="3296499" y="1587098"/>
          <a:ext cx="2705100" cy="2348700"/>
        </p:xfrm>
        <a:graphic>
          <a:graphicData uri="http://schemas.openxmlformats.org/drawingml/2006/chart">
            <c:chart xmlns:c="http://schemas.openxmlformats.org/drawingml/2006/chart" xmlns:r="http://schemas.openxmlformats.org/officeDocument/2006/relationships" r:id="rId3"/>
          </a:graphicData>
        </a:graphic>
      </p:graphicFrame>
      <p:sp>
        <p:nvSpPr>
          <p:cNvPr id="26" name="Text Box 79"/>
          <p:cNvSpPr txBox="1">
            <a:spLocks noChangeArrowheads="1"/>
          </p:cNvSpPr>
          <p:nvPr/>
        </p:nvSpPr>
        <p:spPr bwMode="gray">
          <a:xfrm>
            <a:off x="4337553" y="3865113"/>
            <a:ext cx="935079"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Ans</a:t>
            </a:r>
          </a:p>
        </p:txBody>
      </p:sp>
      <p:sp>
        <p:nvSpPr>
          <p:cNvPr id="28" name="Titre 4"/>
          <p:cNvSpPr txBox="1">
            <a:spLocks/>
          </p:cNvSpPr>
          <p:nvPr/>
        </p:nvSpPr>
        <p:spPr>
          <a:xfrm>
            <a:off x="3749718" y="3113472"/>
            <a:ext cx="2385095" cy="400110"/>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400" b="1">
                <a:solidFill>
                  <a:prstClr val="black"/>
                </a:solidFill>
              </a:rPr>
              <a:t>SSR à 5 ans</a:t>
            </a:r>
          </a:p>
          <a:p>
            <a:pPr>
              <a:lnSpc>
                <a:spcPts val="1800"/>
              </a:lnSpc>
            </a:pPr>
            <a:r>
              <a:rPr lang="fr-FR" sz="1400" b="1">
                <a:solidFill>
                  <a:prstClr val="black"/>
                </a:solidFill>
              </a:rPr>
              <a:t>pCR </a:t>
            </a:r>
            <a:r>
              <a:rPr lang="fr-FR" sz="1400" b="1" i="1">
                <a:solidFill>
                  <a:prstClr val="black"/>
                </a:solidFill>
              </a:rPr>
              <a:t>vs </a:t>
            </a:r>
            <a:r>
              <a:rPr lang="fr-FR" sz="1400" b="1">
                <a:solidFill>
                  <a:prstClr val="black"/>
                </a:solidFill>
              </a:rPr>
              <a:t>RD: 86% </a:t>
            </a:r>
            <a:r>
              <a:rPr lang="fr-FR" sz="1400" b="1" i="1">
                <a:solidFill>
                  <a:prstClr val="black"/>
                </a:solidFill>
              </a:rPr>
              <a:t>vs</a:t>
            </a:r>
            <a:r>
              <a:rPr lang="fr-FR" sz="1400" b="1">
                <a:solidFill>
                  <a:prstClr val="black"/>
                </a:solidFill>
              </a:rPr>
              <a:t> 63%</a:t>
            </a:r>
          </a:p>
        </p:txBody>
      </p:sp>
      <p:grpSp>
        <p:nvGrpSpPr>
          <p:cNvPr id="49" name="Groupe 48"/>
          <p:cNvGrpSpPr/>
          <p:nvPr/>
        </p:nvGrpSpPr>
        <p:grpSpPr>
          <a:xfrm>
            <a:off x="3732530" y="1718797"/>
            <a:ext cx="2035056" cy="1409414"/>
            <a:chOff x="3732530" y="1718797"/>
            <a:chExt cx="2035056" cy="1409414"/>
          </a:xfrm>
        </p:grpSpPr>
        <p:sp>
          <p:nvSpPr>
            <p:cNvPr id="30" name="Forme libre 29"/>
            <p:cNvSpPr/>
            <p:nvPr/>
          </p:nvSpPr>
          <p:spPr>
            <a:xfrm>
              <a:off x="3749718" y="1729110"/>
              <a:ext cx="2017868" cy="701269"/>
            </a:xfrm>
            <a:custGeom>
              <a:avLst/>
              <a:gdLst>
                <a:gd name="connsiteX0" fmla="*/ 0 w 2017868"/>
                <a:gd name="connsiteY0" fmla="*/ 0 h 701269"/>
                <a:gd name="connsiteX1" fmla="*/ 89378 w 2017868"/>
                <a:gd name="connsiteY1" fmla="*/ 3437 h 701269"/>
                <a:gd name="connsiteX2" fmla="*/ 357510 w 2017868"/>
                <a:gd name="connsiteY2" fmla="*/ 37813 h 701269"/>
                <a:gd name="connsiteX3" fmla="*/ 550015 w 2017868"/>
                <a:gd name="connsiteY3" fmla="*/ 72189 h 701269"/>
                <a:gd name="connsiteX4" fmla="*/ 928151 w 2017868"/>
                <a:gd name="connsiteY4" fmla="*/ 103128 h 701269"/>
                <a:gd name="connsiteX5" fmla="*/ 1323474 w 2017868"/>
                <a:gd name="connsiteY5" fmla="*/ 147816 h 701269"/>
                <a:gd name="connsiteX6" fmla="*/ 1354412 w 2017868"/>
                <a:gd name="connsiteY6" fmla="*/ 161567 h 701269"/>
                <a:gd name="connsiteX7" fmla="*/ 1368163 w 2017868"/>
                <a:gd name="connsiteY7" fmla="*/ 165004 h 701269"/>
                <a:gd name="connsiteX8" fmla="*/ 1388788 w 2017868"/>
                <a:gd name="connsiteY8" fmla="*/ 175317 h 701269"/>
                <a:gd name="connsiteX9" fmla="*/ 1670671 w 2017868"/>
                <a:gd name="connsiteY9" fmla="*/ 165004 h 701269"/>
                <a:gd name="connsiteX10" fmla="*/ 2017868 w 2017868"/>
                <a:gd name="connsiteY10" fmla="*/ 199380 h 701269"/>
                <a:gd name="connsiteX11" fmla="*/ 2017868 w 2017868"/>
                <a:gd name="connsiteY11" fmla="*/ 701269 h 701269"/>
                <a:gd name="connsiteX12" fmla="*/ 1828800 w 2017868"/>
                <a:gd name="connsiteY12" fmla="*/ 660018 h 701269"/>
                <a:gd name="connsiteX13" fmla="*/ 1749736 w 2017868"/>
                <a:gd name="connsiteY13" fmla="*/ 656580 h 701269"/>
                <a:gd name="connsiteX14" fmla="*/ 1581294 w 2017868"/>
                <a:gd name="connsiteY14" fmla="*/ 598141 h 701269"/>
                <a:gd name="connsiteX15" fmla="*/ 1464415 w 2017868"/>
                <a:gd name="connsiteY15" fmla="*/ 591266 h 701269"/>
                <a:gd name="connsiteX16" fmla="*/ 1282223 w 2017868"/>
                <a:gd name="connsiteY16" fmla="*/ 567203 h 701269"/>
                <a:gd name="connsiteX17" fmla="*/ 876587 w 2017868"/>
                <a:gd name="connsiteY17" fmla="*/ 460637 h 701269"/>
                <a:gd name="connsiteX18" fmla="*/ 570641 w 2017868"/>
                <a:gd name="connsiteY18" fmla="*/ 323134 h 701269"/>
                <a:gd name="connsiteX19" fmla="*/ 357510 w 2017868"/>
                <a:gd name="connsiteY19" fmla="*/ 226881 h 701269"/>
                <a:gd name="connsiteX20" fmla="*/ 0 w 2017868"/>
                <a:gd name="connsiteY20" fmla="*/ 0 h 701269"/>
                <a:gd name="connsiteX0" fmla="*/ 0 w 2017868"/>
                <a:gd name="connsiteY0" fmla="*/ 0 h 701269"/>
                <a:gd name="connsiteX1" fmla="*/ 89378 w 2017868"/>
                <a:gd name="connsiteY1" fmla="*/ 3437 h 701269"/>
                <a:gd name="connsiteX2" fmla="*/ 357510 w 2017868"/>
                <a:gd name="connsiteY2" fmla="*/ 37813 h 701269"/>
                <a:gd name="connsiteX3" fmla="*/ 550015 w 2017868"/>
                <a:gd name="connsiteY3" fmla="*/ 72189 h 701269"/>
                <a:gd name="connsiteX4" fmla="*/ 928151 w 2017868"/>
                <a:gd name="connsiteY4" fmla="*/ 103128 h 701269"/>
                <a:gd name="connsiteX5" fmla="*/ 1323474 w 2017868"/>
                <a:gd name="connsiteY5" fmla="*/ 147816 h 701269"/>
                <a:gd name="connsiteX6" fmla="*/ 1354412 w 2017868"/>
                <a:gd name="connsiteY6" fmla="*/ 161567 h 701269"/>
                <a:gd name="connsiteX7" fmla="*/ 1368163 w 2017868"/>
                <a:gd name="connsiteY7" fmla="*/ 165004 h 701269"/>
                <a:gd name="connsiteX8" fmla="*/ 1409413 w 2017868"/>
                <a:gd name="connsiteY8" fmla="*/ 154692 h 701269"/>
                <a:gd name="connsiteX9" fmla="*/ 1670671 w 2017868"/>
                <a:gd name="connsiteY9" fmla="*/ 165004 h 701269"/>
                <a:gd name="connsiteX10" fmla="*/ 2017868 w 2017868"/>
                <a:gd name="connsiteY10" fmla="*/ 199380 h 701269"/>
                <a:gd name="connsiteX11" fmla="*/ 2017868 w 2017868"/>
                <a:gd name="connsiteY11" fmla="*/ 701269 h 701269"/>
                <a:gd name="connsiteX12" fmla="*/ 1828800 w 2017868"/>
                <a:gd name="connsiteY12" fmla="*/ 660018 h 701269"/>
                <a:gd name="connsiteX13" fmla="*/ 1749736 w 2017868"/>
                <a:gd name="connsiteY13" fmla="*/ 656580 h 701269"/>
                <a:gd name="connsiteX14" fmla="*/ 1581294 w 2017868"/>
                <a:gd name="connsiteY14" fmla="*/ 598141 h 701269"/>
                <a:gd name="connsiteX15" fmla="*/ 1464415 w 2017868"/>
                <a:gd name="connsiteY15" fmla="*/ 591266 h 701269"/>
                <a:gd name="connsiteX16" fmla="*/ 1282223 w 2017868"/>
                <a:gd name="connsiteY16" fmla="*/ 567203 h 701269"/>
                <a:gd name="connsiteX17" fmla="*/ 876587 w 2017868"/>
                <a:gd name="connsiteY17" fmla="*/ 460637 h 701269"/>
                <a:gd name="connsiteX18" fmla="*/ 570641 w 2017868"/>
                <a:gd name="connsiteY18" fmla="*/ 323134 h 701269"/>
                <a:gd name="connsiteX19" fmla="*/ 357510 w 2017868"/>
                <a:gd name="connsiteY19" fmla="*/ 226881 h 701269"/>
                <a:gd name="connsiteX20" fmla="*/ 0 w 2017868"/>
                <a:gd name="connsiteY20" fmla="*/ 0 h 701269"/>
                <a:gd name="connsiteX0" fmla="*/ 0 w 2017868"/>
                <a:gd name="connsiteY0" fmla="*/ 0 h 701269"/>
                <a:gd name="connsiteX1" fmla="*/ 89378 w 2017868"/>
                <a:gd name="connsiteY1" fmla="*/ 3437 h 701269"/>
                <a:gd name="connsiteX2" fmla="*/ 357510 w 2017868"/>
                <a:gd name="connsiteY2" fmla="*/ 37813 h 701269"/>
                <a:gd name="connsiteX3" fmla="*/ 550015 w 2017868"/>
                <a:gd name="connsiteY3" fmla="*/ 72189 h 701269"/>
                <a:gd name="connsiteX4" fmla="*/ 928151 w 2017868"/>
                <a:gd name="connsiteY4" fmla="*/ 103128 h 701269"/>
                <a:gd name="connsiteX5" fmla="*/ 1323474 w 2017868"/>
                <a:gd name="connsiteY5" fmla="*/ 147816 h 701269"/>
                <a:gd name="connsiteX6" fmla="*/ 1354412 w 2017868"/>
                <a:gd name="connsiteY6" fmla="*/ 161567 h 701269"/>
                <a:gd name="connsiteX7" fmla="*/ 1364725 w 2017868"/>
                <a:gd name="connsiteY7" fmla="*/ 158129 h 701269"/>
                <a:gd name="connsiteX8" fmla="*/ 1409413 w 2017868"/>
                <a:gd name="connsiteY8" fmla="*/ 154692 h 701269"/>
                <a:gd name="connsiteX9" fmla="*/ 1670671 w 2017868"/>
                <a:gd name="connsiteY9" fmla="*/ 165004 h 701269"/>
                <a:gd name="connsiteX10" fmla="*/ 2017868 w 2017868"/>
                <a:gd name="connsiteY10" fmla="*/ 199380 h 701269"/>
                <a:gd name="connsiteX11" fmla="*/ 2017868 w 2017868"/>
                <a:gd name="connsiteY11" fmla="*/ 701269 h 701269"/>
                <a:gd name="connsiteX12" fmla="*/ 1828800 w 2017868"/>
                <a:gd name="connsiteY12" fmla="*/ 660018 h 701269"/>
                <a:gd name="connsiteX13" fmla="*/ 1749736 w 2017868"/>
                <a:gd name="connsiteY13" fmla="*/ 656580 h 701269"/>
                <a:gd name="connsiteX14" fmla="*/ 1581294 w 2017868"/>
                <a:gd name="connsiteY14" fmla="*/ 598141 h 701269"/>
                <a:gd name="connsiteX15" fmla="*/ 1464415 w 2017868"/>
                <a:gd name="connsiteY15" fmla="*/ 591266 h 701269"/>
                <a:gd name="connsiteX16" fmla="*/ 1282223 w 2017868"/>
                <a:gd name="connsiteY16" fmla="*/ 567203 h 701269"/>
                <a:gd name="connsiteX17" fmla="*/ 876587 w 2017868"/>
                <a:gd name="connsiteY17" fmla="*/ 460637 h 701269"/>
                <a:gd name="connsiteX18" fmla="*/ 570641 w 2017868"/>
                <a:gd name="connsiteY18" fmla="*/ 323134 h 701269"/>
                <a:gd name="connsiteX19" fmla="*/ 357510 w 2017868"/>
                <a:gd name="connsiteY19" fmla="*/ 226881 h 701269"/>
                <a:gd name="connsiteX20" fmla="*/ 0 w 2017868"/>
                <a:gd name="connsiteY20" fmla="*/ 0 h 70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7868" h="701269">
                  <a:moveTo>
                    <a:pt x="0" y="0"/>
                  </a:moveTo>
                  <a:lnTo>
                    <a:pt x="89378" y="3437"/>
                  </a:lnTo>
                  <a:lnTo>
                    <a:pt x="357510" y="37813"/>
                  </a:lnTo>
                  <a:lnTo>
                    <a:pt x="550015" y="72189"/>
                  </a:lnTo>
                  <a:lnTo>
                    <a:pt x="928151" y="103128"/>
                  </a:lnTo>
                  <a:lnTo>
                    <a:pt x="1323474" y="147816"/>
                  </a:lnTo>
                  <a:cubicBezTo>
                    <a:pt x="1333787" y="152400"/>
                    <a:pt x="1347537" y="159848"/>
                    <a:pt x="1354412" y="161567"/>
                  </a:cubicBezTo>
                  <a:cubicBezTo>
                    <a:pt x="1361287" y="163286"/>
                    <a:pt x="1355558" y="159275"/>
                    <a:pt x="1364725" y="158129"/>
                  </a:cubicBezTo>
                  <a:cubicBezTo>
                    <a:pt x="1373892" y="156983"/>
                    <a:pt x="1358422" y="153546"/>
                    <a:pt x="1409413" y="154692"/>
                  </a:cubicBezTo>
                  <a:cubicBezTo>
                    <a:pt x="1460404" y="155838"/>
                    <a:pt x="1583585" y="161567"/>
                    <a:pt x="1670671" y="165004"/>
                  </a:cubicBezTo>
                  <a:lnTo>
                    <a:pt x="2017868" y="199380"/>
                  </a:lnTo>
                  <a:lnTo>
                    <a:pt x="2017868" y="701269"/>
                  </a:lnTo>
                  <a:lnTo>
                    <a:pt x="1828800" y="660018"/>
                  </a:lnTo>
                  <a:lnTo>
                    <a:pt x="1749736" y="656580"/>
                  </a:lnTo>
                  <a:lnTo>
                    <a:pt x="1581294" y="598141"/>
                  </a:lnTo>
                  <a:lnTo>
                    <a:pt x="1464415" y="591266"/>
                  </a:lnTo>
                  <a:lnTo>
                    <a:pt x="1282223" y="567203"/>
                  </a:lnTo>
                  <a:lnTo>
                    <a:pt x="876587" y="460637"/>
                  </a:lnTo>
                  <a:lnTo>
                    <a:pt x="570641" y="323134"/>
                  </a:lnTo>
                  <a:lnTo>
                    <a:pt x="357510" y="226881"/>
                  </a:lnTo>
                  <a:lnTo>
                    <a:pt x="0" y="0"/>
                  </a:lnTo>
                  <a:close/>
                </a:path>
              </a:pathLst>
            </a:custGeom>
            <a:solidFill>
              <a:srgbClr val="A2D4E2">
                <a:alpha val="56078"/>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1" name="Forme libre 30"/>
            <p:cNvSpPr/>
            <p:nvPr/>
          </p:nvSpPr>
          <p:spPr>
            <a:xfrm>
              <a:off x="3732530" y="1729110"/>
              <a:ext cx="2035056" cy="1399101"/>
            </a:xfrm>
            <a:custGeom>
              <a:avLst/>
              <a:gdLst>
                <a:gd name="connsiteX0" fmla="*/ 0 w 2035056"/>
                <a:gd name="connsiteY0" fmla="*/ 0 h 1399101"/>
                <a:gd name="connsiteX1" fmla="*/ 257820 w 2035056"/>
                <a:gd name="connsiteY1" fmla="*/ 89377 h 1399101"/>
                <a:gd name="connsiteX2" fmla="*/ 436575 w 2035056"/>
                <a:gd name="connsiteY2" fmla="*/ 195943 h 1399101"/>
                <a:gd name="connsiteX3" fmla="*/ 632518 w 2035056"/>
                <a:gd name="connsiteY3" fmla="*/ 285320 h 1399101"/>
                <a:gd name="connsiteX4" fmla="*/ 666894 w 2035056"/>
                <a:gd name="connsiteY4" fmla="*/ 305946 h 1399101"/>
                <a:gd name="connsiteX5" fmla="*/ 931588 w 2035056"/>
                <a:gd name="connsiteY5" fmla="*/ 381573 h 1399101"/>
                <a:gd name="connsiteX6" fmla="*/ 1220346 w 2035056"/>
                <a:gd name="connsiteY6" fmla="*/ 453762 h 1399101"/>
                <a:gd name="connsiteX7" fmla="*/ 1254722 w 2035056"/>
                <a:gd name="connsiteY7" fmla="*/ 467513 h 1399101"/>
                <a:gd name="connsiteX8" fmla="*/ 1423164 w 2035056"/>
                <a:gd name="connsiteY8" fmla="*/ 484701 h 1399101"/>
                <a:gd name="connsiteX9" fmla="*/ 1601919 w 2035056"/>
                <a:gd name="connsiteY9" fmla="*/ 501888 h 1399101"/>
                <a:gd name="connsiteX10" fmla="*/ 1749736 w 2035056"/>
                <a:gd name="connsiteY10" fmla="*/ 536264 h 1399101"/>
                <a:gd name="connsiteX11" fmla="*/ 2035056 w 2035056"/>
                <a:gd name="connsiteY11" fmla="*/ 570640 h 1399101"/>
                <a:gd name="connsiteX12" fmla="*/ 2035056 w 2035056"/>
                <a:gd name="connsiteY12" fmla="*/ 1399101 h 1399101"/>
                <a:gd name="connsiteX13" fmla="*/ 1949116 w 2035056"/>
                <a:gd name="connsiteY13" fmla="*/ 1371600 h 1399101"/>
                <a:gd name="connsiteX14" fmla="*/ 1760048 w 2035056"/>
                <a:gd name="connsiteY14" fmla="*/ 1309723 h 1399101"/>
                <a:gd name="connsiteX15" fmla="*/ 1601919 w 2035056"/>
                <a:gd name="connsiteY15" fmla="*/ 1251284 h 1399101"/>
                <a:gd name="connsiteX16" fmla="*/ 1457540 w 2035056"/>
                <a:gd name="connsiteY16" fmla="*/ 1230658 h 1399101"/>
                <a:gd name="connsiteX17" fmla="*/ 1361288 w 2035056"/>
                <a:gd name="connsiteY17" fmla="*/ 1213470 h 1399101"/>
                <a:gd name="connsiteX18" fmla="*/ 1034716 w 2035056"/>
                <a:gd name="connsiteY18" fmla="*/ 1093155 h 1399101"/>
                <a:gd name="connsiteX19" fmla="*/ 745958 w 2035056"/>
                <a:gd name="connsiteY19" fmla="*/ 914400 h 1399101"/>
                <a:gd name="connsiteX20" fmla="*/ 536265 w 2035056"/>
                <a:gd name="connsiteY20" fmla="*/ 711582 h 1399101"/>
                <a:gd name="connsiteX21" fmla="*/ 429700 w 2035056"/>
                <a:gd name="connsiteY21" fmla="*/ 584391 h 1399101"/>
                <a:gd name="connsiteX22" fmla="*/ 278445 w 2035056"/>
                <a:gd name="connsiteY22" fmla="*/ 360947 h 1399101"/>
                <a:gd name="connsiteX23" fmla="*/ 199381 w 2035056"/>
                <a:gd name="connsiteY23" fmla="*/ 226881 h 1399101"/>
                <a:gd name="connsiteX24" fmla="*/ 182193 w 2035056"/>
                <a:gd name="connsiteY24" fmla="*/ 202818 h 1399101"/>
                <a:gd name="connsiteX25" fmla="*/ 175318 w 2035056"/>
                <a:gd name="connsiteY25" fmla="*/ 189067 h 1399101"/>
                <a:gd name="connsiteX26" fmla="*/ 171880 w 2035056"/>
                <a:gd name="connsiteY26" fmla="*/ 182192 h 1399101"/>
                <a:gd name="connsiteX27" fmla="*/ 110003 w 2035056"/>
                <a:gd name="connsiteY27" fmla="*/ 96252 h 1399101"/>
                <a:gd name="connsiteX28" fmla="*/ 99691 w 2035056"/>
                <a:gd name="connsiteY28" fmla="*/ 65314 h 1399101"/>
                <a:gd name="connsiteX29" fmla="*/ 0 w 2035056"/>
                <a:gd name="connsiteY29" fmla="*/ 0 h 139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35056" h="1399101">
                  <a:moveTo>
                    <a:pt x="0" y="0"/>
                  </a:moveTo>
                  <a:lnTo>
                    <a:pt x="257820" y="89377"/>
                  </a:lnTo>
                  <a:lnTo>
                    <a:pt x="436575" y="195943"/>
                  </a:lnTo>
                  <a:lnTo>
                    <a:pt x="632518" y="285320"/>
                  </a:lnTo>
                  <a:cubicBezTo>
                    <a:pt x="664410" y="306582"/>
                    <a:pt x="651062" y="305946"/>
                    <a:pt x="666894" y="305946"/>
                  </a:cubicBezTo>
                  <a:lnTo>
                    <a:pt x="931588" y="381573"/>
                  </a:lnTo>
                  <a:lnTo>
                    <a:pt x="1220346" y="453762"/>
                  </a:lnTo>
                  <a:lnTo>
                    <a:pt x="1254722" y="467513"/>
                  </a:lnTo>
                  <a:lnTo>
                    <a:pt x="1423164" y="484701"/>
                  </a:lnTo>
                  <a:lnTo>
                    <a:pt x="1601919" y="501888"/>
                  </a:lnTo>
                  <a:lnTo>
                    <a:pt x="1749736" y="536264"/>
                  </a:lnTo>
                  <a:lnTo>
                    <a:pt x="2035056" y="570640"/>
                  </a:lnTo>
                  <a:lnTo>
                    <a:pt x="2035056" y="1399101"/>
                  </a:lnTo>
                  <a:lnTo>
                    <a:pt x="1949116" y="1371600"/>
                  </a:lnTo>
                  <a:lnTo>
                    <a:pt x="1760048" y="1309723"/>
                  </a:lnTo>
                  <a:lnTo>
                    <a:pt x="1601919" y="1251284"/>
                  </a:lnTo>
                  <a:lnTo>
                    <a:pt x="1457540" y="1230658"/>
                  </a:lnTo>
                  <a:lnTo>
                    <a:pt x="1361288" y="1213470"/>
                  </a:lnTo>
                  <a:lnTo>
                    <a:pt x="1034716" y="1093155"/>
                  </a:lnTo>
                  <a:lnTo>
                    <a:pt x="745958" y="914400"/>
                  </a:lnTo>
                  <a:lnTo>
                    <a:pt x="536265" y="711582"/>
                  </a:lnTo>
                  <a:lnTo>
                    <a:pt x="429700" y="584391"/>
                  </a:lnTo>
                  <a:lnTo>
                    <a:pt x="278445" y="360947"/>
                  </a:lnTo>
                  <a:lnTo>
                    <a:pt x="199381" y="226881"/>
                  </a:lnTo>
                  <a:cubicBezTo>
                    <a:pt x="193652" y="218860"/>
                    <a:pt x="187485" y="211134"/>
                    <a:pt x="182193" y="202818"/>
                  </a:cubicBezTo>
                  <a:cubicBezTo>
                    <a:pt x="179442" y="198495"/>
                    <a:pt x="177610" y="193651"/>
                    <a:pt x="175318" y="189067"/>
                  </a:cubicBezTo>
                  <a:lnTo>
                    <a:pt x="171880" y="182192"/>
                  </a:lnTo>
                  <a:lnTo>
                    <a:pt x="110003" y="96252"/>
                  </a:lnTo>
                  <a:lnTo>
                    <a:pt x="99691" y="65314"/>
                  </a:lnTo>
                  <a:lnTo>
                    <a:pt x="0" y="0"/>
                  </a:lnTo>
                  <a:close/>
                </a:path>
              </a:pathLst>
            </a:custGeom>
            <a:solidFill>
              <a:schemeClr val="accent3">
                <a:lumMod val="60000"/>
                <a:lumOff val="40000"/>
                <a:alpha val="56078"/>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Forme libre 31"/>
            <p:cNvSpPr/>
            <p:nvPr/>
          </p:nvSpPr>
          <p:spPr>
            <a:xfrm>
              <a:off x="3732530" y="1718797"/>
              <a:ext cx="2024743" cy="395323"/>
            </a:xfrm>
            <a:custGeom>
              <a:avLst/>
              <a:gdLst>
                <a:gd name="connsiteX0" fmla="*/ 0 w 2024743"/>
                <a:gd name="connsiteY0" fmla="*/ 0 h 395323"/>
                <a:gd name="connsiteX1" fmla="*/ 261257 w 2024743"/>
                <a:gd name="connsiteY1" fmla="*/ 68752 h 395323"/>
                <a:gd name="connsiteX2" fmla="*/ 474388 w 2024743"/>
                <a:gd name="connsiteY2" fmla="*/ 147817 h 395323"/>
                <a:gd name="connsiteX3" fmla="*/ 711582 w 2024743"/>
                <a:gd name="connsiteY3" fmla="*/ 220006 h 395323"/>
                <a:gd name="connsiteX4" fmla="*/ 745958 w 2024743"/>
                <a:gd name="connsiteY4" fmla="*/ 233756 h 395323"/>
                <a:gd name="connsiteX5" fmla="*/ 976277 w 2024743"/>
                <a:gd name="connsiteY5" fmla="*/ 264695 h 395323"/>
                <a:gd name="connsiteX6" fmla="*/ 1340662 w 2024743"/>
                <a:gd name="connsiteY6" fmla="*/ 323134 h 395323"/>
                <a:gd name="connsiteX7" fmla="*/ 1570981 w 2024743"/>
                <a:gd name="connsiteY7" fmla="*/ 333447 h 395323"/>
                <a:gd name="connsiteX8" fmla="*/ 2024743 w 2024743"/>
                <a:gd name="connsiteY8" fmla="*/ 395323 h 39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4743" h="395323">
                  <a:moveTo>
                    <a:pt x="0" y="0"/>
                  </a:moveTo>
                  <a:lnTo>
                    <a:pt x="261257" y="68752"/>
                  </a:lnTo>
                  <a:lnTo>
                    <a:pt x="474388" y="147817"/>
                  </a:lnTo>
                  <a:lnTo>
                    <a:pt x="711582" y="220006"/>
                  </a:lnTo>
                  <a:lnTo>
                    <a:pt x="745958" y="233756"/>
                  </a:lnTo>
                  <a:lnTo>
                    <a:pt x="976277" y="264695"/>
                  </a:lnTo>
                  <a:lnTo>
                    <a:pt x="1340662" y="323134"/>
                  </a:lnTo>
                  <a:lnTo>
                    <a:pt x="1570981" y="333447"/>
                  </a:lnTo>
                  <a:lnTo>
                    <a:pt x="2024743" y="395323"/>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Forme libre 32"/>
            <p:cNvSpPr/>
            <p:nvPr/>
          </p:nvSpPr>
          <p:spPr>
            <a:xfrm>
              <a:off x="3742843" y="1729110"/>
              <a:ext cx="2024743" cy="955651"/>
            </a:xfrm>
            <a:custGeom>
              <a:avLst/>
              <a:gdLst>
                <a:gd name="connsiteX0" fmla="*/ 0 w 2007555"/>
                <a:gd name="connsiteY0" fmla="*/ 0 h 955651"/>
                <a:gd name="connsiteX1" fmla="*/ 103128 w 2007555"/>
                <a:gd name="connsiteY1" fmla="*/ 79064 h 955651"/>
                <a:gd name="connsiteX2" fmla="*/ 213131 w 2007555"/>
                <a:gd name="connsiteY2" fmla="*/ 140941 h 955651"/>
                <a:gd name="connsiteX3" fmla="*/ 336884 w 2007555"/>
                <a:gd name="connsiteY3" fmla="*/ 281882 h 955651"/>
                <a:gd name="connsiteX4" fmla="*/ 474388 w 2007555"/>
                <a:gd name="connsiteY4" fmla="*/ 412511 h 955651"/>
                <a:gd name="connsiteX5" fmla="*/ 708144 w 2007555"/>
                <a:gd name="connsiteY5" fmla="*/ 553452 h 955651"/>
                <a:gd name="connsiteX6" fmla="*/ 1069092 w 2007555"/>
                <a:gd name="connsiteY6" fmla="*/ 725332 h 955651"/>
                <a:gd name="connsiteX7" fmla="*/ 1347537 w 2007555"/>
                <a:gd name="connsiteY7" fmla="*/ 811272 h 955651"/>
                <a:gd name="connsiteX8" fmla="*/ 1591606 w 2007555"/>
                <a:gd name="connsiteY8" fmla="*/ 828460 h 955651"/>
                <a:gd name="connsiteX9" fmla="*/ 1746298 w 2007555"/>
                <a:gd name="connsiteY9" fmla="*/ 886899 h 955651"/>
                <a:gd name="connsiteX10" fmla="*/ 2007555 w 2007555"/>
                <a:gd name="connsiteY10" fmla="*/ 955651 h 95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7555" h="955651">
                  <a:moveTo>
                    <a:pt x="0" y="0"/>
                  </a:moveTo>
                  <a:lnTo>
                    <a:pt x="103128" y="79064"/>
                  </a:lnTo>
                  <a:lnTo>
                    <a:pt x="213131" y="140941"/>
                  </a:lnTo>
                  <a:lnTo>
                    <a:pt x="336884" y="281882"/>
                  </a:lnTo>
                  <a:lnTo>
                    <a:pt x="474388" y="412511"/>
                  </a:lnTo>
                  <a:lnTo>
                    <a:pt x="708144" y="553452"/>
                  </a:lnTo>
                  <a:lnTo>
                    <a:pt x="1069092" y="725332"/>
                  </a:lnTo>
                  <a:lnTo>
                    <a:pt x="1347537" y="811272"/>
                  </a:lnTo>
                  <a:lnTo>
                    <a:pt x="1591606" y="828460"/>
                  </a:lnTo>
                  <a:lnTo>
                    <a:pt x="1746298" y="886899"/>
                  </a:lnTo>
                  <a:lnTo>
                    <a:pt x="2007555" y="955651"/>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aphicFrame>
        <p:nvGraphicFramePr>
          <p:cNvPr id="34" name="Graphique 33"/>
          <p:cNvGraphicFramePr/>
          <p:nvPr>
            <p:extLst/>
          </p:nvPr>
        </p:nvGraphicFramePr>
        <p:xfrm>
          <a:off x="6194124" y="1587098"/>
          <a:ext cx="2705100" cy="2348700"/>
        </p:xfrm>
        <a:graphic>
          <a:graphicData uri="http://schemas.openxmlformats.org/drawingml/2006/chart">
            <c:chart xmlns:c="http://schemas.openxmlformats.org/drawingml/2006/chart" xmlns:r="http://schemas.openxmlformats.org/officeDocument/2006/relationships" r:id="rId4"/>
          </a:graphicData>
        </a:graphic>
      </p:graphicFrame>
      <p:sp>
        <p:nvSpPr>
          <p:cNvPr id="35" name="Text Box 79"/>
          <p:cNvSpPr txBox="1">
            <a:spLocks noChangeArrowheads="1"/>
          </p:cNvSpPr>
          <p:nvPr/>
        </p:nvSpPr>
        <p:spPr bwMode="gray">
          <a:xfrm>
            <a:off x="7235178" y="3865113"/>
            <a:ext cx="935079" cy="246222"/>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fontAlgn="base" hangingPunct="1">
              <a:spcBef>
                <a:spcPct val="50000"/>
              </a:spcBef>
              <a:spcAft>
                <a:spcPct val="0"/>
              </a:spcAft>
            </a:pPr>
            <a:r>
              <a:rPr lang="en-GB" sz="1000">
                <a:solidFill>
                  <a:prstClr val="black">
                    <a:lumMod val="65000"/>
                    <a:lumOff val="35000"/>
                  </a:prstClr>
                </a:solidFill>
                <a:latin typeface="Arial" panose="020B0604020202020204" pitchFamily="34" charset="0"/>
                <a:cs typeface="Arial" panose="020B0604020202020204" pitchFamily="34" charset="0"/>
              </a:rPr>
              <a:t>Ans</a:t>
            </a:r>
          </a:p>
        </p:txBody>
      </p:sp>
      <p:sp>
        <p:nvSpPr>
          <p:cNvPr id="37" name="Titre 4"/>
          <p:cNvSpPr txBox="1">
            <a:spLocks/>
          </p:cNvSpPr>
          <p:nvPr/>
        </p:nvSpPr>
        <p:spPr>
          <a:xfrm>
            <a:off x="6619604" y="3140054"/>
            <a:ext cx="2251881" cy="400110"/>
          </a:xfrm>
          <a:prstGeom prst="rect">
            <a:avLst/>
          </a:prstGeom>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400" b="1">
                <a:solidFill>
                  <a:prstClr val="black"/>
                </a:solidFill>
              </a:rPr>
              <a:t>SSR à 5 ans</a:t>
            </a:r>
          </a:p>
          <a:p>
            <a:pPr>
              <a:lnSpc>
                <a:spcPts val="1800"/>
              </a:lnSpc>
            </a:pPr>
            <a:r>
              <a:rPr lang="fr-FR" sz="1400" b="1">
                <a:solidFill>
                  <a:prstClr val="black"/>
                </a:solidFill>
              </a:rPr>
              <a:t>pCR </a:t>
            </a:r>
            <a:r>
              <a:rPr lang="fr-FR" sz="1400" b="1" i="1">
                <a:solidFill>
                  <a:prstClr val="black"/>
                </a:solidFill>
              </a:rPr>
              <a:t>vs </a:t>
            </a:r>
            <a:r>
              <a:rPr lang="fr-FR" sz="1400" b="1">
                <a:solidFill>
                  <a:prstClr val="black"/>
                </a:solidFill>
              </a:rPr>
              <a:t>RD: 97% </a:t>
            </a:r>
            <a:r>
              <a:rPr lang="fr-FR" sz="1400" b="1" i="1">
                <a:solidFill>
                  <a:prstClr val="black"/>
                </a:solidFill>
              </a:rPr>
              <a:t>vs</a:t>
            </a:r>
            <a:r>
              <a:rPr lang="fr-FR" sz="1400" b="1">
                <a:solidFill>
                  <a:prstClr val="black"/>
                </a:solidFill>
              </a:rPr>
              <a:t> 88%</a:t>
            </a:r>
          </a:p>
        </p:txBody>
      </p:sp>
      <p:sp>
        <p:nvSpPr>
          <p:cNvPr id="47" name="Rectangle 46"/>
          <p:cNvSpPr/>
          <p:nvPr/>
        </p:nvSpPr>
        <p:spPr>
          <a:xfrm>
            <a:off x="272515" y="1389297"/>
            <a:ext cx="8626709" cy="2895832"/>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46" name="Titre 4"/>
          <p:cNvSpPr txBox="1">
            <a:spLocks/>
          </p:cNvSpPr>
          <p:nvPr/>
        </p:nvSpPr>
        <p:spPr>
          <a:xfrm>
            <a:off x="492373" y="4123141"/>
            <a:ext cx="4869849" cy="287494"/>
          </a:xfrm>
          <a:prstGeom prst="rect">
            <a:avLst/>
          </a:prstGeom>
          <a:solidFill>
            <a:schemeClr val="bg1"/>
          </a:solidFill>
        </p:spPr>
        <p:txBody>
          <a:bodyPr vert="horz" wrap="square" lIns="91440" tIns="45720" rIns="91440" bIns="45720" rtlCol="0" anchor="ctr">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nSpc>
                <a:spcPts val="1800"/>
              </a:lnSpc>
            </a:pPr>
            <a:r>
              <a:rPr lang="fr-FR" sz="1200" b="1">
                <a:solidFill>
                  <a:srgbClr val="31859B"/>
                </a:solidFill>
              </a:rPr>
              <a:t>Bleu: </a:t>
            </a:r>
            <a:r>
              <a:rPr lang="fr-FR" sz="1200">
                <a:solidFill>
                  <a:prstClr val="black"/>
                </a:solidFill>
              </a:rPr>
              <a:t>groupe </a:t>
            </a:r>
            <a:r>
              <a:rPr lang="fr-FR" sz="1200" err="1">
                <a:solidFill>
                  <a:prstClr val="black"/>
                </a:solidFill>
              </a:rPr>
              <a:t>pCR</a:t>
            </a:r>
            <a:r>
              <a:rPr lang="fr-FR" sz="1200">
                <a:solidFill>
                  <a:prstClr val="black"/>
                </a:solidFill>
              </a:rPr>
              <a:t>          </a:t>
            </a:r>
            <a:r>
              <a:rPr lang="fr-FR" sz="1200" b="1">
                <a:solidFill>
                  <a:srgbClr val="FF6600"/>
                </a:solidFill>
              </a:rPr>
              <a:t>Orange</a:t>
            </a:r>
            <a:r>
              <a:rPr lang="fr-FR" sz="1200" b="1">
                <a:solidFill>
                  <a:prstClr val="black"/>
                </a:solidFill>
              </a:rPr>
              <a:t>: groupe avec maladie résiduelle </a:t>
            </a:r>
            <a:endParaRPr lang="fr-FR" sz="1200">
              <a:solidFill>
                <a:prstClr val="black"/>
              </a:solidFill>
            </a:endParaRPr>
          </a:p>
        </p:txBody>
      </p:sp>
      <p:sp>
        <p:nvSpPr>
          <p:cNvPr id="23" name="Titre 4"/>
          <p:cNvSpPr txBox="1">
            <a:spLocks/>
          </p:cNvSpPr>
          <p:nvPr/>
        </p:nvSpPr>
        <p:spPr>
          <a:xfrm>
            <a:off x="853871" y="1148875"/>
            <a:ext cx="1306908"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a:solidFill>
                  <a:srgbClr val="1F497D"/>
                </a:solidFill>
              </a:rPr>
              <a:t>Triple </a:t>
            </a:r>
            <a:r>
              <a:rPr lang="fr-FR" sz="1500" b="1" err="1">
                <a:solidFill>
                  <a:srgbClr val="1F497D"/>
                </a:solidFill>
              </a:rPr>
              <a:t>neg</a:t>
            </a:r>
            <a:endParaRPr lang="fr-FR" sz="1500" b="1">
              <a:solidFill>
                <a:srgbClr val="1F497D"/>
              </a:solidFill>
            </a:endParaRPr>
          </a:p>
        </p:txBody>
      </p:sp>
      <p:sp>
        <p:nvSpPr>
          <p:cNvPr id="27" name="Titre 4"/>
          <p:cNvSpPr txBox="1">
            <a:spLocks/>
          </p:cNvSpPr>
          <p:nvPr/>
        </p:nvSpPr>
        <p:spPr>
          <a:xfrm>
            <a:off x="4158481" y="1148875"/>
            <a:ext cx="879454"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a:solidFill>
                  <a:srgbClr val="1F497D"/>
                </a:solidFill>
              </a:rPr>
              <a:t>HER2+</a:t>
            </a:r>
          </a:p>
        </p:txBody>
      </p:sp>
      <p:sp>
        <p:nvSpPr>
          <p:cNvPr id="36" name="Titre 4"/>
          <p:cNvSpPr txBox="1">
            <a:spLocks/>
          </p:cNvSpPr>
          <p:nvPr/>
        </p:nvSpPr>
        <p:spPr>
          <a:xfrm>
            <a:off x="6898150" y="1148875"/>
            <a:ext cx="1272107" cy="400110"/>
          </a:xfrm>
          <a:prstGeom prst="rect">
            <a:avLst/>
          </a:prstGeom>
          <a:solidFill>
            <a:schemeClr val="bg1"/>
          </a:solidFill>
        </p:spPr>
        <p:txBody>
          <a:bodyPr vert="horz" wrap="square" lIns="91440" tIns="45720" rIns="91440" bIns="45720" rtlCol="0" anchor="t">
            <a:noAutofit/>
          </a:bodyPr>
          <a:lstStyle>
            <a:lvl1pPr algn="l" defTabSz="457200" rtl="0" eaLnBrk="1" latinLnBrk="0" hangingPunct="1">
              <a:lnSpc>
                <a:spcPts val="2400"/>
              </a:lnSpc>
              <a:spcBef>
                <a:spcPct val="0"/>
              </a:spcBef>
              <a:buNone/>
              <a:defRPr sz="2200" kern="1200">
                <a:solidFill>
                  <a:srgbClr val="DE3411"/>
                </a:solidFill>
                <a:latin typeface="Arial" panose="020B0604020202020204" pitchFamily="34" charset="0"/>
                <a:ea typeface="+mj-ea"/>
                <a:cs typeface="Arial" panose="020B0604020202020204" pitchFamily="34" charset="0"/>
              </a:defRPr>
            </a:lvl1pPr>
          </a:lstStyle>
          <a:p>
            <a:pPr algn="ctr"/>
            <a:r>
              <a:rPr lang="fr-FR" sz="1500" b="1">
                <a:solidFill>
                  <a:srgbClr val="1F497D"/>
                </a:solidFill>
              </a:rPr>
              <a:t>HR+/HER2-</a:t>
            </a:r>
          </a:p>
        </p:txBody>
      </p:sp>
      <p:grpSp>
        <p:nvGrpSpPr>
          <p:cNvPr id="53" name="Groupe 52"/>
          <p:cNvGrpSpPr/>
          <p:nvPr/>
        </p:nvGrpSpPr>
        <p:grpSpPr>
          <a:xfrm>
            <a:off x="6614249" y="1720193"/>
            <a:ext cx="2107975" cy="982547"/>
            <a:chOff x="6614249" y="1720193"/>
            <a:chExt cx="2107975" cy="982547"/>
          </a:xfrm>
        </p:grpSpPr>
        <p:grpSp>
          <p:nvGrpSpPr>
            <p:cNvPr id="50" name="Groupe 49"/>
            <p:cNvGrpSpPr/>
            <p:nvPr/>
          </p:nvGrpSpPr>
          <p:grpSpPr>
            <a:xfrm>
              <a:off x="6614249" y="1723604"/>
              <a:ext cx="2107975" cy="979136"/>
              <a:chOff x="6624758" y="1723604"/>
              <a:chExt cx="2107975" cy="979136"/>
            </a:xfrm>
          </p:grpSpPr>
          <p:sp>
            <p:nvSpPr>
              <p:cNvPr id="42" name="Forme libre 41"/>
              <p:cNvSpPr/>
              <p:nvPr/>
            </p:nvSpPr>
            <p:spPr>
              <a:xfrm>
                <a:off x="6628804" y="1723604"/>
                <a:ext cx="2103929" cy="590718"/>
              </a:xfrm>
              <a:custGeom>
                <a:avLst/>
                <a:gdLst>
                  <a:gd name="connsiteX0" fmla="*/ 0 w 2103929"/>
                  <a:gd name="connsiteY0" fmla="*/ 0 h 590718"/>
                  <a:gd name="connsiteX1" fmla="*/ 392464 w 2103929"/>
                  <a:gd name="connsiteY1" fmla="*/ 4046 h 590718"/>
                  <a:gd name="connsiteX2" fmla="*/ 432924 w 2103929"/>
                  <a:gd name="connsiteY2" fmla="*/ 16184 h 590718"/>
                  <a:gd name="connsiteX3" fmla="*/ 995320 w 2103929"/>
                  <a:gd name="connsiteY3" fmla="*/ 12138 h 590718"/>
                  <a:gd name="connsiteX4" fmla="*/ 1035781 w 2103929"/>
                  <a:gd name="connsiteY4" fmla="*/ 16184 h 590718"/>
                  <a:gd name="connsiteX5" fmla="*/ 2103929 w 2103929"/>
                  <a:gd name="connsiteY5" fmla="*/ 36414 h 590718"/>
                  <a:gd name="connsiteX6" fmla="*/ 2103929 w 2103929"/>
                  <a:gd name="connsiteY6" fmla="*/ 590718 h 590718"/>
                  <a:gd name="connsiteX7" fmla="*/ 1909720 w 2103929"/>
                  <a:gd name="connsiteY7" fmla="*/ 538120 h 590718"/>
                  <a:gd name="connsiteX8" fmla="*/ 1662913 w 2103929"/>
                  <a:gd name="connsiteY8" fmla="*/ 432923 h 590718"/>
                  <a:gd name="connsiteX9" fmla="*/ 1399922 w 2103929"/>
                  <a:gd name="connsiteY9" fmla="*/ 352003 h 590718"/>
                  <a:gd name="connsiteX10" fmla="*/ 1007459 w 2103929"/>
                  <a:gd name="connsiteY10" fmla="*/ 246807 h 590718"/>
                  <a:gd name="connsiteX11" fmla="*/ 631179 w 2103929"/>
                  <a:gd name="connsiteY11" fmla="*/ 125426 h 590718"/>
                  <a:gd name="connsiteX12" fmla="*/ 598811 w 2103929"/>
                  <a:gd name="connsiteY12" fmla="*/ 105196 h 590718"/>
                  <a:gd name="connsiteX13" fmla="*/ 0 w 2103929"/>
                  <a:gd name="connsiteY13" fmla="*/ 0 h 59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3929" h="590718">
                    <a:moveTo>
                      <a:pt x="0" y="0"/>
                    </a:moveTo>
                    <a:lnTo>
                      <a:pt x="392464" y="4046"/>
                    </a:lnTo>
                    <a:lnTo>
                      <a:pt x="432924" y="16184"/>
                    </a:lnTo>
                    <a:lnTo>
                      <a:pt x="995320" y="12138"/>
                    </a:lnTo>
                    <a:lnTo>
                      <a:pt x="1035781" y="16184"/>
                    </a:lnTo>
                    <a:lnTo>
                      <a:pt x="2103929" y="36414"/>
                    </a:lnTo>
                    <a:lnTo>
                      <a:pt x="2103929" y="590718"/>
                    </a:lnTo>
                    <a:lnTo>
                      <a:pt x="1909720" y="538120"/>
                    </a:lnTo>
                    <a:lnTo>
                      <a:pt x="1662913" y="432923"/>
                    </a:lnTo>
                    <a:lnTo>
                      <a:pt x="1399922" y="352003"/>
                    </a:lnTo>
                    <a:lnTo>
                      <a:pt x="1007459" y="246807"/>
                    </a:lnTo>
                    <a:lnTo>
                      <a:pt x="631179" y="125426"/>
                    </a:lnTo>
                    <a:lnTo>
                      <a:pt x="598811" y="105196"/>
                    </a:lnTo>
                    <a:lnTo>
                      <a:pt x="0" y="0"/>
                    </a:lnTo>
                    <a:close/>
                  </a:path>
                </a:pathLst>
              </a:custGeom>
              <a:solidFill>
                <a:srgbClr val="A2D4E2">
                  <a:alpha val="56078"/>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3" name="Forme libre 42"/>
              <p:cNvSpPr/>
              <p:nvPr/>
            </p:nvSpPr>
            <p:spPr>
              <a:xfrm>
                <a:off x="6624758" y="1723604"/>
                <a:ext cx="2095837" cy="979136"/>
              </a:xfrm>
              <a:custGeom>
                <a:avLst/>
                <a:gdLst>
                  <a:gd name="connsiteX0" fmla="*/ 0 w 2095837"/>
                  <a:gd name="connsiteY0" fmla="*/ 0 h 979136"/>
                  <a:gd name="connsiteX1" fmla="*/ 509798 w 2095837"/>
                  <a:gd name="connsiteY1" fmla="*/ 40460 h 979136"/>
                  <a:gd name="connsiteX2" fmla="*/ 958906 w 2095837"/>
                  <a:gd name="connsiteY2" fmla="*/ 84966 h 979136"/>
                  <a:gd name="connsiteX3" fmla="*/ 1234035 w 2095837"/>
                  <a:gd name="connsiteY3" fmla="*/ 109242 h 979136"/>
                  <a:gd name="connsiteX4" fmla="*/ 1573901 w 2095837"/>
                  <a:gd name="connsiteY4" fmla="*/ 165886 h 979136"/>
                  <a:gd name="connsiteX5" fmla="*/ 1683143 w 2095837"/>
                  <a:gd name="connsiteY5" fmla="*/ 173978 h 979136"/>
                  <a:gd name="connsiteX6" fmla="*/ 1889490 w 2095837"/>
                  <a:gd name="connsiteY6" fmla="*/ 218484 h 979136"/>
                  <a:gd name="connsiteX7" fmla="*/ 2095837 w 2095837"/>
                  <a:gd name="connsiteY7" fmla="*/ 222531 h 979136"/>
                  <a:gd name="connsiteX8" fmla="*/ 2095837 w 2095837"/>
                  <a:gd name="connsiteY8" fmla="*/ 979136 h 979136"/>
                  <a:gd name="connsiteX9" fmla="*/ 1990641 w 2095837"/>
                  <a:gd name="connsiteY9" fmla="*/ 934630 h 979136"/>
                  <a:gd name="connsiteX10" fmla="*/ 1861168 w 2095837"/>
                  <a:gd name="connsiteY10" fmla="*/ 882031 h 979136"/>
                  <a:gd name="connsiteX11" fmla="*/ 1707420 w 2095837"/>
                  <a:gd name="connsiteY11" fmla="*/ 784927 h 979136"/>
                  <a:gd name="connsiteX12" fmla="*/ 1492981 w 2095837"/>
                  <a:gd name="connsiteY12" fmla="*/ 647362 h 979136"/>
                  <a:gd name="connsiteX13" fmla="*/ 1234035 w 2095837"/>
                  <a:gd name="connsiteY13" fmla="*/ 546212 h 979136"/>
                  <a:gd name="connsiteX14" fmla="*/ 971044 w 2095837"/>
                  <a:gd name="connsiteY14" fmla="*/ 441015 h 979136"/>
                  <a:gd name="connsiteX15" fmla="*/ 594765 w 2095837"/>
                  <a:gd name="connsiteY15" fmla="*/ 230623 h 979136"/>
                  <a:gd name="connsiteX16" fmla="*/ 0 w 2095837"/>
                  <a:gd name="connsiteY16" fmla="*/ 0 h 97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5837" h="979136">
                    <a:moveTo>
                      <a:pt x="0" y="0"/>
                    </a:moveTo>
                    <a:lnTo>
                      <a:pt x="509798" y="40460"/>
                    </a:lnTo>
                    <a:lnTo>
                      <a:pt x="958906" y="84966"/>
                    </a:lnTo>
                    <a:lnTo>
                      <a:pt x="1234035" y="109242"/>
                    </a:lnTo>
                    <a:lnTo>
                      <a:pt x="1573901" y="165886"/>
                    </a:lnTo>
                    <a:lnTo>
                      <a:pt x="1683143" y="173978"/>
                    </a:lnTo>
                    <a:lnTo>
                      <a:pt x="1889490" y="218484"/>
                    </a:lnTo>
                    <a:lnTo>
                      <a:pt x="2095837" y="222531"/>
                    </a:lnTo>
                    <a:lnTo>
                      <a:pt x="2095837" y="979136"/>
                    </a:lnTo>
                    <a:lnTo>
                      <a:pt x="1990641" y="934630"/>
                    </a:lnTo>
                    <a:lnTo>
                      <a:pt x="1861168" y="882031"/>
                    </a:lnTo>
                    <a:lnTo>
                      <a:pt x="1707420" y="784927"/>
                    </a:lnTo>
                    <a:lnTo>
                      <a:pt x="1492981" y="647362"/>
                    </a:lnTo>
                    <a:lnTo>
                      <a:pt x="1234035" y="546212"/>
                    </a:lnTo>
                    <a:lnTo>
                      <a:pt x="971044" y="441015"/>
                    </a:lnTo>
                    <a:lnTo>
                      <a:pt x="594765" y="230623"/>
                    </a:lnTo>
                    <a:lnTo>
                      <a:pt x="0" y="0"/>
                    </a:lnTo>
                    <a:close/>
                  </a:path>
                </a:pathLst>
              </a:custGeom>
              <a:solidFill>
                <a:schemeClr val="accent3">
                  <a:lumMod val="60000"/>
                  <a:lumOff val="40000"/>
                  <a:alpha val="56078"/>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4" name="Forme libre 43"/>
              <p:cNvSpPr/>
              <p:nvPr/>
            </p:nvSpPr>
            <p:spPr>
              <a:xfrm>
                <a:off x="6628804" y="1723604"/>
                <a:ext cx="2091791" cy="157794"/>
              </a:xfrm>
              <a:custGeom>
                <a:avLst/>
                <a:gdLst>
                  <a:gd name="connsiteX0" fmla="*/ 0 w 2091791"/>
                  <a:gd name="connsiteY0" fmla="*/ 0 h 157794"/>
                  <a:gd name="connsiteX1" fmla="*/ 497660 w 2091791"/>
                  <a:gd name="connsiteY1" fmla="*/ 24276 h 157794"/>
                  <a:gd name="connsiteX2" fmla="*/ 841572 w 2091791"/>
                  <a:gd name="connsiteY2" fmla="*/ 60690 h 157794"/>
                  <a:gd name="connsiteX3" fmla="*/ 1278542 w 2091791"/>
                  <a:gd name="connsiteY3" fmla="*/ 80920 h 157794"/>
                  <a:gd name="connsiteX4" fmla="*/ 1314956 w 2091791"/>
                  <a:gd name="connsiteY4" fmla="*/ 80920 h 157794"/>
                  <a:gd name="connsiteX5" fmla="*/ 1618407 w 2091791"/>
                  <a:gd name="connsiteY5" fmla="*/ 121380 h 157794"/>
                  <a:gd name="connsiteX6" fmla="*/ 1897582 w 2091791"/>
                  <a:gd name="connsiteY6" fmla="*/ 149702 h 157794"/>
                  <a:gd name="connsiteX7" fmla="*/ 2091791 w 2091791"/>
                  <a:gd name="connsiteY7" fmla="*/ 157794 h 15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1791" h="157794">
                    <a:moveTo>
                      <a:pt x="0" y="0"/>
                    </a:moveTo>
                    <a:lnTo>
                      <a:pt x="497660" y="24276"/>
                    </a:lnTo>
                    <a:lnTo>
                      <a:pt x="841572" y="60690"/>
                    </a:lnTo>
                    <a:lnTo>
                      <a:pt x="1278542" y="80920"/>
                    </a:lnTo>
                    <a:lnTo>
                      <a:pt x="1314956" y="80920"/>
                    </a:lnTo>
                    <a:lnTo>
                      <a:pt x="1618407" y="121380"/>
                    </a:lnTo>
                    <a:lnTo>
                      <a:pt x="1897582" y="149702"/>
                    </a:lnTo>
                    <a:lnTo>
                      <a:pt x="2091791" y="157794"/>
                    </a:lnTo>
                  </a:path>
                </a:pathLst>
              </a:cu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52" name="Forme libre 51"/>
            <p:cNvSpPr/>
            <p:nvPr/>
          </p:nvSpPr>
          <p:spPr>
            <a:xfrm>
              <a:off x="6646041" y="1720193"/>
              <a:ext cx="2067035" cy="567559"/>
            </a:xfrm>
            <a:custGeom>
              <a:avLst/>
              <a:gdLst>
                <a:gd name="connsiteX0" fmla="*/ 0 w 2067035"/>
                <a:gd name="connsiteY0" fmla="*/ 0 h 567559"/>
                <a:gd name="connsiteX1" fmla="*/ 273269 w 2067035"/>
                <a:gd name="connsiteY1" fmla="*/ 28028 h 567559"/>
                <a:gd name="connsiteX2" fmla="*/ 620111 w 2067035"/>
                <a:gd name="connsiteY2" fmla="*/ 101600 h 567559"/>
                <a:gd name="connsiteX3" fmla="*/ 858345 w 2067035"/>
                <a:gd name="connsiteY3" fmla="*/ 178676 h 567559"/>
                <a:gd name="connsiteX4" fmla="*/ 1191173 w 2067035"/>
                <a:gd name="connsiteY4" fmla="*/ 276773 h 567559"/>
                <a:gd name="connsiteX5" fmla="*/ 1422400 w 2067035"/>
                <a:gd name="connsiteY5" fmla="*/ 339835 h 567559"/>
                <a:gd name="connsiteX6" fmla="*/ 1748221 w 2067035"/>
                <a:gd name="connsiteY6" fmla="*/ 441435 h 567559"/>
                <a:gd name="connsiteX7" fmla="*/ 2067035 w 2067035"/>
                <a:gd name="connsiteY7" fmla="*/ 567559 h 5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7035" h="567559">
                  <a:moveTo>
                    <a:pt x="0" y="0"/>
                  </a:moveTo>
                  <a:lnTo>
                    <a:pt x="273269" y="28028"/>
                  </a:lnTo>
                  <a:lnTo>
                    <a:pt x="620111" y="101600"/>
                  </a:lnTo>
                  <a:lnTo>
                    <a:pt x="858345" y="178676"/>
                  </a:lnTo>
                  <a:lnTo>
                    <a:pt x="1191173" y="276773"/>
                  </a:lnTo>
                  <a:lnTo>
                    <a:pt x="1422400" y="339835"/>
                  </a:lnTo>
                  <a:lnTo>
                    <a:pt x="1748221" y="441435"/>
                  </a:lnTo>
                  <a:lnTo>
                    <a:pt x="2067035" y="567559"/>
                  </a:lnTo>
                </a:path>
              </a:pathLst>
            </a:custGeom>
            <a:noFill/>
            <a:ln w="381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Tree>
    <p:extLst>
      <p:ext uri="{BB962C8B-B14F-4D97-AF65-F5344CB8AC3E}">
        <p14:creationId xmlns:p14="http://schemas.microsoft.com/office/powerpoint/2010/main" val="86739079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re 1"/>
          <p:cNvSpPr>
            <a:spLocks noGrp="1"/>
          </p:cNvSpPr>
          <p:nvPr>
            <p:ph type="title"/>
          </p:nvPr>
        </p:nvSpPr>
        <p:spPr/>
        <p:txBody>
          <a:bodyPr/>
          <a:lstStyle/>
          <a:p>
            <a:r>
              <a:rPr lang="fr-FR" altLang="fr-FR" sz="2400">
                <a:solidFill>
                  <a:srgbClr val="C00000"/>
                </a:solidFill>
              </a:rPr>
              <a:t>Etude ABCSG-16</a:t>
            </a:r>
          </a:p>
        </p:txBody>
      </p:sp>
      <p:sp>
        <p:nvSpPr>
          <p:cNvPr id="64515" name="Espace réservé du contenu 3"/>
          <p:cNvSpPr>
            <a:spLocks noGrp="1"/>
          </p:cNvSpPr>
          <p:nvPr>
            <p:ph sz="quarter" idx="11"/>
          </p:nvPr>
        </p:nvSpPr>
        <p:spPr>
          <a:xfrm>
            <a:off x="1962986" y="3442761"/>
            <a:ext cx="5069991" cy="1015663"/>
          </a:xfrm>
        </p:spPr>
        <p:txBody>
          <a:bodyPr wrap="square">
            <a:spAutoFit/>
          </a:bodyPr>
          <a:lstStyle/>
          <a:p>
            <a:pPr marL="152400" indent="-152400">
              <a:spcBef>
                <a:spcPct val="0"/>
              </a:spcBef>
            </a:pPr>
            <a:r>
              <a:rPr lang="en-US" altLang="fr-FR" sz="1500"/>
              <a:t>N=3,484</a:t>
            </a:r>
          </a:p>
          <a:p>
            <a:pPr marL="152400" indent="-152400">
              <a:spcBef>
                <a:spcPct val="0"/>
              </a:spcBef>
            </a:pPr>
            <a:r>
              <a:rPr lang="en-US" altLang="fr-FR" sz="1500" err="1"/>
              <a:t>Patientes</a:t>
            </a:r>
            <a:r>
              <a:rPr lang="en-US" altLang="fr-FR" sz="1500"/>
              <a:t> </a:t>
            </a:r>
            <a:r>
              <a:rPr lang="en-US" altLang="fr-FR" sz="1500" err="1"/>
              <a:t>ménopausées</a:t>
            </a:r>
            <a:r>
              <a:rPr lang="en-US" altLang="fr-FR" sz="1500"/>
              <a:t>, RH+, T1-3, N0/N+, M0</a:t>
            </a:r>
          </a:p>
          <a:p>
            <a:pPr marL="152400" indent="-152400">
              <a:spcBef>
                <a:spcPct val="0"/>
              </a:spcBef>
            </a:pPr>
            <a:r>
              <a:rPr lang="en-US" altLang="fr-FR" sz="1500"/>
              <a:t>75 </a:t>
            </a:r>
            <a:r>
              <a:rPr lang="en-US" altLang="fr-FR" sz="1500" err="1"/>
              <a:t>centres</a:t>
            </a:r>
            <a:r>
              <a:rPr lang="en-US" altLang="fr-FR" sz="1500"/>
              <a:t> </a:t>
            </a:r>
            <a:r>
              <a:rPr lang="en-US" altLang="fr-FR" sz="1500" err="1"/>
              <a:t>en</a:t>
            </a:r>
            <a:r>
              <a:rPr lang="en-US" altLang="fr-FR" sz="1500"/>
              <a:t> </a:t>
            </a:r>
            <a:r>
              <a:rPr lang="en-US" altLang="fr-FR" sz="1500" err="1"/>
              <a:t>Autriche</a:t>
            </a:r>
            <a:r>
              <a:rPr lang="en-US" altLang="fr-FR" sz="1500"/>
              <a:t>, 2004-2010</a:t>
            </a:r>
          </a:p>
          <a:p>
            <a:pPr marL="152400" indent="-152400">
              <a:spcBef>
                <a:spcPct val="0"/>
              </a:spcBef>
            </a:pPr>
            <a:r>
              <a:rPr lang="en-US" altLang="fr-FR" sz="1500" err="1"/>
              <a:t>Suivi</a:t>
            </a:r>
            <a:r>
              <a:rPr lang="en-US" altLang="fr-FR" sz="1500"/>
              <a:t> </a:t>
            </a:r>
            <a:r>
              <a:rPr lang="en-US" altLang="fr-FR" sz="1500" err="1"/>
              <a:t>médian</a:t>
            </a:r>
            <a:r>
              <a:rPr lang="en-US" altLang="fr-FR" sz="1500"/>
              <a:t>: 106.2 </a:t>
            </a:r>
            <a:r>
              <a:rPr lang="en-US" altLang="fr-FR" sz="1500" err="1"/>
              <a:t>mois</a:t>
            </a:r>
            <a:r>
              <a:rPr lang="en-US" altLang="fr-FR" sz="1500"/>
              <a:t> (102.7-107.7)</a:t>
            </a:r>
          </a:p>
        </p:txBody>
      </p:sp>
      <p:sp>
        <p:nvSpPr>
          <p:cNvPr id="6" name="Text Box 4"/>
          <p:cNvSpPr txBox="1">
            <a:spLocks noChangeArrowheads="1"/>
          </p:cNvSpPr>
          <p:nvPr/>
        </p:nvSpPr>
        <p:spPr bwMode="auto">
          <a:xfrm>
            <a:off x="229185" y="4879181"/>
            <a:ext cx="4258865" cy="253916"/>
          </a:xfrm>
          <a:prstGeom prst="rect">
            <a:avLst/>
          </a:prstGeom>
          <a:noFill/>
          <a:ln w="9525">
            <a:noFill/>
            <a:miter lim="800000"/>
            <a:headEnd/>
            <a:tailEnd/>
          </a:ln>
        </p:spPr>
        <p:txBody>
          <a:bodyP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defTabSz="342900" eaLnBrk="1" hangingPunct="1">
              <a:defRPr/>
            </a:pPr>
            <a:r>
              <a:rPr lang="en-US" sz="1050" i="1" err="1">
                <a:solidFill>
                  <a:prstClr val="black">
                    <a:lumMod val="65000"/>
                    <a:lumOff val="35000"/>
                  </a:prstClr>
                </a:solidFill>
                <a:latin typeface="Arial"/>
                <a:ea typeface="+mn-ea"/>
                <a:cs typeface="Arial"/>
              </a:rPr>
              <a:t>Gnant</a:t>
            </a:r>
            <a:r>
              <a:rPr lang="en-US" sz="1050" i="1">
                <a:solidFill>
                  <a:prstClr val="black">
                    <a:lumMod val="65000"/>
                    <a:lumOff val="35000"/>
                  </a:prstClr>
                </a:solidFill>
                <a:latin typeface="Arial"/>
                <a:ea typeface="+mn-ea"/>
                <a:cs typeface="Arial"/>
              </a:rPr>
              <a:t> M.. et al., SABCS 2017, SG3-01</a:t>
            </a:r>
          </a:p>
        </p:txBody>
      </p:sp>
      <p:grpSp>
        <p:nvGrpSpPr>
          <p:cNvPr id="64517" name="Groupe 2"/>
          <p:cNvGrpSpPr>
            <a:grpSpLocks/>
          </p:cNvGrpSpPr>
          <p:nvPr/>
        </p:nvGrpSpPr>
        <p:grpSpPr bwMode="auto">
          <a:xfrm>
            <a:off x="1195342" y="1348508"/>
            <a:ext cx="6830399" cy="1699022"/>
            <a:chOff x="245313" y="2565121"/>
            <a:chExt cx="8108574" cy="1689924"/>
          </a:xfrm>
        </p:grpSpPr>
        <p:sp>
          <p:nvSpPr>
            <p:cNvPr id="26" name="Parenthèse ouvrante 25"/>
            <p:cNvSpPr/>
            <p:nvPr/>
          </p:nvSpPr>
          <p:spPr>
            <a:xfrm flipH="1" flipV="1">
              <a:off x="4042934" y="3210537"/>
              <a:ext cx="600707" cy="884635"/>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anchor="ctr"/>
            <a:lstStyle/>
            <a:p>
              <a:pPr algn="ctr" defTabSz="342900">
                <a:defRPr/>
              </a:pPr>
              <a:endParaRPr lang="fr-FR" sz="1013">
                <a:solidFill>
                  <a:prstClr val="black"/>
                </a:solidFill>
              </a:endParaRPr>
            </a:p>
          </p:txBody>
        </p:sp>
        <p:cxnSp>
          <p:nvCxnSpPr>
            <p:cNvPr id="27" name="Connecteur droit 26"/>
            <p:cNvCxnSpPr/>
            <p:nvPr/>
          </p:nvCxnSpPr>
          <p:spPr>
            <a:xfrm flipH="1" flipV="1">
              <a:off x="4004772" y="3628577"/>
              <a:ext cx="754770" cy="473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a:off x="5727739" y="3821610"/>
              <a:ext cx="2626148" cy="324484"/>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200" b="1">
                  <a:solidFill>
                    <a:prstClr val="white"/>
                  </a:solidFill>
                  <a:latin typeface="Arial" panose="020B0604020202020204" pitchFamily="34" charset="0"/>
                  <a:cs typeface="Arial" panose="020B0604020202020204" pitchFamily="34" charset="0"/>
                </a:rPr>
                <a:t>ANA 5 </a:t>
              </a:r>
              <a:r>
                <a:rPr lang="en-US" altLang="zh-CN" sz="1200" b="1" err="1">
                  <a:solidFill>
                    <a:prstClr val="white"/>
                  </a:solidFill>
                  <a:latin typeface="Arial" panose="020B0604020202020204" pitchFamily="34" charset="0"/>
                  <a:cs typeface="Arial" panose="020B0604020202020204" pitchFamily="34" charset="0"/>
                </a:rPr>
                <a:t>ans</a:t>
              </a:r>
              <a:endParaRPr lang="en-US" altLang="zh-CN" sz="1200">
                <a:solidFill>
                  <a:prstClr val="white"/>
                </a:solidFill>
                <a:latin typeface="Arial" panose="020B0604020202020204" pitchFamily="34" charset="0"/>
                <a:cs typeface="Arial" panose="020B0604020202020204" pitchFamily="34" charset="0"/>
              </a:endParaRPr>
            </a:p>
          </p:txBody>
        </p:sp>
        <p:sp>
          <p:nvSpPr>
            <p:cNvPr id="10" name="Rectangle 9"/>
            <p:cNvSpPr/>
            <p:nvPr/>
          </p:nvSpPr>
          <p:spPr>
            <a:xfrm>
              <a:off x="5727739" y="3025794"/>
              <a:ext cx="1144876" cy="504490"/>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013" b="1">
                  <a:solidFill>
                    <a:prstClr val="white"/>
                  </a:solidFill>
                  <a:latin typeface="Arial" panose="020B0604020202020204" pitchFamily="34" charset="0"/>
                  <a:cs typeface="Arial" panose="020B0604020202020204" pitchFamily="34" charset="0"/>
                </a:rPr>
                <a:t>ANA</a:t>
              </a:r>
              <a:br>
                <a:rPr lang="en-US" altLang="zh-CN" sz="1013" b="1">
                  <a:solidFill>
                    <a:prstClr val="white"/>
                  </a:solidFill>
                  <a:latin typeface="Arial" panose="020B0604020202020204" pitchFamily="34" charset="0"/>
                  <a:cs typeface="Arial" panose="020B0604020202020204" pitchFamily="34" charset="0"/>
                </a:rPr>
              </a:br>
              <a:r>
                <a:rPr lang="en-US" altLang="zh-CN" sz="1013" b="1">
                  <a:solidFill>
                    <a:prstClr val="white"/>
                  </a:solidFill>
                  <a:latin typeface="Arial" panose="020B0604020202020204" pitchFamily="34" charset="0"/>
                  <a:cs typeface="Arial" panose="020B0604020202020204" pitchFamily="34" charset="0"/>
                </a:rPr>
                <a:t>2 </a:t>
              </a:r>
              <a:r>
                <a:rPr lang="en-US" altLang="zh-CN" sz="1200" b="1" err="1">
                  <a:solidFill>
                    <a:prstClr val="white"/>
                  </a:solidFill>
                  <a:latin typeface="Arial" panose="020B0604020202020204" pitchFamily="34" charset="0"/>
                  <a:cs typeface="Arial" panose="020B0604020202020204" pitchFamily="34" charset="0"/>
                </a:rPr>
                <a:t>ans</a:t>
              </a:r>
              <a:endParaRPr lang="en-US" altLang="zh-CN" sz="1200">
                <a:solidFill>
                  <a:prstClr val="white"/>
                </a:solidFill>
                <a:latin typeface="Arial" panose="020B0604020202020204" pitchFamily="34" charset="0"/>
                <a:cs typeface="Arial" panose="020B0604020202020204" pitchFamily="34" charset="0"/>
              </a:endParaRPr>
            </a:p>
          </p:txBody>
        </p:sp>
        <p:cxnSp>
          <p:nvCxnSpPr>
            <p:cNvPr id="12" name="Connecteur droit 11"/>
            <p:cNvCxnSpPr/>
            <p:nvPr/>
          </p:nvCxnSpPr>
          <p:spPr>
            <a:xfrm>
              <a:off x="2271911" y="3649894"/>
              <a:ext cx="439575" cy="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4690170" y="3767381"/>
              <a:ext cx="349066" cy="298475"/>
            </a:xfrm>
            <a:prstGeom prst="rect">
              <a:avLst/>
            </a:prstGeom>
            <a:solidFill>
              <a:schemeClr val="bg1"/>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anchor="ctr">
              <a:spAutoFit/>
            </a:bodyPr>
            <a:lstStyle/>
            <a:p>
              <a:pPr algn="ctr" defTabSz="342900">
                <a:spcBef>
                  <a:spcPts val="338"/>
                </a:spcBef>
                <a:buSzPct val="100000"/>
                <a:defRPr/>
              </a:pPr>
              <a:r>
                <a:rPr lang="en-US" altLang="zh-CN" sz="675" b="1">
                  <a:solidFill>
                    <a:srgbClr val="1F497D"/>
                  </a:solidFill>
                  <a:latin typeface="Arial" panose="020B0604020202020204" pitchFamily="34" charset="0"/>
                  <a:cs typeface="Arial" panose="020B0604020202020204" pitchFamily="34" charset="0"/>
                </a:rPr>
                <a:t>1:1</a:t>
              </a:r>
              <a:endParaRPr lang="en-US" altLang="zh-CN" sz="675">
                <a:solidFill>
                  <a:srgbClr val="1F497D"/>
                </a:solidFill>
                <a:latin typeface="Arial" panose="020B0604020202020204" pitchFamily="34" charset="0"/>
                <a:cs typeface="Arial" panose="020B0604020202020204" pitchFamily="34" charset="0"/>
              </a:endParaRPr>
            </a:p>
          </p:txBody>
        </p:sp>
        <p:sp>
          <p:nvSpPr>
            <p:cNvPr id="64527" name="Espace réservé du contenu 2"/>
            <p:cNvSpPr txBox="1">
              <a:spLocks/>
            </p:cNvSpPr>
            <p:nvPr/>
          </p:nvSpPr>
          <p:spPr bwMode="auto">
            <a:xfrm>
              <a:off x="245313" y="3345093"/>
              <a:ext cx="1915346" cy="642870"/>
            </a:xfrm>
            <a:prstGeom prst="rect">
              <a:avLst/>
            </a:prstGeom>
            <a:noFill/>
            <a:ln w="9525">
              <a:solidFill>
                <a:srgbClr val="00206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542925" indent="-277813" defTabSz="45720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buClr>
                  <a:srgbClr val="FF6600"/>
                </a:buClr>
                <a:buFont typeface="Wingdings" panose="05000000000000000000" pitchFamily="2" charset="2"/>
                <a:buNone/>
              </a:pPr>
              <a:r>
                <a:rPr lang="en-US" altLang="fr-FR" sz="1200" err="1">
                  <a:solidFill>
                    <a:srgbClr val="000000"/>
                  </a:solidFill>
                  <a:latin typeface="Arial" panose="020B0604020202020204" pitchFamily="34" charset="0"/>
                </a:rPr>
                <a:t>Traitement</a:t>
              </a:r>
              <a:r>
                <a:rPr lang="en-US" altLang="fr-FR" sz="1200">
                  <a:solidFill>
                    <a:srgbClr val="000000"/>
                  </a:solidFill>
                  <a:latin typeface="Arial" panose="020B0604020202020204" pitchFamily="34" charset="0"/>
                </a:rPr>
                <a:t> local:</a:t>
              </a:r>
              <a:br>
                <a:rPr lang="en-US" altLang="fr-FR" sz="1200">
                  <a:solidFill>
                    <a:srgbClr val="000000"/>
                  </a:solidFill>
                  <a:latin typeface="Arial" panose="020B0604020202020204" pitchFamily="34" charset="0"/>
                </a:rPr>
              </a:br>
              <a:r>
                <a:rPr lang="en-US" altLang="fr-FR" sz="1200">
                  <a:solidFill>
                    <a:srgbClr val="000000"/>
                  </a:solidFill>
                  <a:latin typeface="Arial" panose="020B0604020202020204" pitchFamily="34" charset="0"/>
                </a:rPr>
                <a:t> </a:t>
              </a:r>
              <a:r>
                <a:rPr lang="en-US" altLang="fr-FR" sz="1200" err="1">
                  <a:solidFill>
                    <a:srgbClr val="000000"/>
                  </a:solidFill>
                  <a:latin typeface="Arial" panose="020B0604020202020204" pitchFamily="34" charset="0"/>
                </a:rPr>
                <a:t>Chirurgie</a:t>
              </a:r>
              <a:br>
                <a:rPr lang="en-US" altLang="fr-FR" sz="1200">
                  <a:solidFill>
                    <a:srgbClr val="000000"/>
                  </a:solidFill>
                  <a:latin typeface="Arial" panose="020B0604020202020204" pitchFamily="34" charset="0"/>
                </a:rPr>
              </a:br>
              <a:r>
                <a:rPr lang="en-US" altLang="fr-FR" sz="1200">
                  <a:solidFill>
                    <a:srgbClr val="000000"/>
                  </a:solidFill>
                  <a:latin typeface="Arial" panose="020B0604020202020204" pitchFamily="34" charset="0"/>
                </a:rPr>
                <a:t>± </a:t>
              </a:r>
              <a:r>
                <a:rPr lang="en-US" altLang="fr-FR" sz="1200" err="1">
                  <a:solidFill>
                    <a:srgbClr val="000000"/>
                  </a:solidFill>
                  <a:latin typeface="Arial" panose="020B0604020202020204" pitchFamily="34" charset="0"/>
                </a:rPr>
                <a:t>radiotherapie</a:t>
              </a:r>
              <a:endParaRPr lang="en-US" altLang="fr-FR" sz="1200">
                <a:solidFill>
                  <a:srgbClr val="000000"/>
                </a:solidFill>
                <a:latin typeface="Arial" panose="020B0604020202020204" pitchFamily="34" charset="0"/>
              </a:endParaRPr>
            </a:p>
          </p:txBody>
        </p:sp>
        <p:sp>
          <p:nvSpPr>
            <p:cNvPr id="19" name="Rectangle 18"/>
            <p:cNvSpPr/>
            <p:nvPr/>
          </p:nvSpPr>
          <p:spPr>
            <a:xfrm>
              <a:off x="2728447" y="3025794"/>
              <a:ext cx="1749823" cy="32093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200" b="1">
                  <a:solidFill>
                    <a:prstClr val="white"/>
                  </a:solidFill>
                  <a:latin typeface="Arial" panose="020B0604020202020204" pitchFamily="34" charset="0"/>
                  <a:cs typeface="Arial" panose="020B0604020202020204" pitchFamily="34" charset="0"/>
                </a:rPr>
                <a:t>TAM</a:t>
              </a:r>
              <a:endParaRPr lang="en-US" altLang="zh-CN" sz="1200">
                <a:solidFill>
                  <a:prstClr val="white"/>
                </a:solidFill>
                <a:latin typeface="Arial" panose="020B0604020202020204" pitchFamily="34" charset="0"/>
                <a:cs typeface="Arial" panose="020B0604020202020204" pitchFamily="34" charset="0"/>
              </a:endParaRPr>
            </a:p>
          </p:txBody>
        </p:sp>
        <p:sp>
          <p:nvSpPr>
            <p:cNvPr id="21" name="Parenthèse ouvrante 20"/>
            <p:cNvSpPr/>
            <p:nvPr/>
          </p:nvSpPr>
          <p:spPr>
            <a:xfrm>
              <a:off x="2271911" y="3210537"/>
              <a:ext cx="439575" cy="884635"/>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anchor="ctr"/>
            <a:lstStyle/>
            <a:p>
              <a:pPr algn="ctr" defTabSz="342900">
                <a:defRPr/>
              </a:pPr>
              <a:endParaRPr lang="fr-FR" sz="1013">
                <a:solidFill>
                  <a:prstClr val="black"/>
                </a:solidFill>
              </a:endParaRPr>
            </a:p>
          </p:txBody>
        </p:sp>
        <p:sp>
          <p:nvSpPr>
            <p:cNvPr id="22" name="Rectangle 21"/>
            <p:cNvSpPr/>
            <p:nvPr/>
          </p:nvSpPr>
          <p:spPr>
            <a:xfrm>
              <a:off x="2728447" y="3454492"/>
              <a:ext cx="1749823" cy="3209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200" b="1">
                  <a:solidFill>
                    <a:prstClr val="white"/>
                  </a:solidFill>
                  <a:latin typeface="Arial" panose="020B0604020202020204" pitchFamily="34" charset="0"/>
                  <a:cs typeface="Arial" panose="020B0604020202020204" pitchFamily="34" charset="0"/>
                </a:rPr>
                <a:t>AI</a:t>
              </a:r>
              <a:endParaRPr lang="en-US" altLang="zh-CN" sz="1200">
                <a:solidFill>
                  <a:prstClr val="white"/>
                </a:solidFill>
                <a:latin typeface="Arial" panose="020B0604020202020204" pitchFamily="34" charset="0"/>
                <a:cs typeface="Arial" panose="020B0604020202020204" pitchFamily="34" charset="0"/>
              </a:endParaRPr>
            </a:p>
          </p:txBody>
        </p:sp>
        <p:sp>
          <p:nvSpPr>
            <p:cNvPr id="23" name="Rectangle 22"/>
            <p:cNvSpPr/>
            <p:nvPr/>
          </p:nvSpPr>
          <p:spPr>
            <a:xfrm>
              <a:off x="2728447" y="3934114"/>
              <a:ext cx="1749823" cy="320931"/>
            </a:xfrm>
            <a:prstGeom prst="rect">
              <a:avLst/>
            </a:prstGeom>
            <a:solidFill>
              <a:srgbClr val="96005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200" b="1">
                  <a:solidFill>
                    <a:prstClr val="white"/>
                  </a:solidFill>
                  <a:latin typeface="Arial" panose="020B0604020202020204" pitchFamily="34" charset="0"/>
                  <a:cs typeface="Arial" panose="020B0604020202020204" pitchFamily="34" charset="0"/>
                </a:rPr>
                <a:t>TAM→ AI</a:t>
              </a:r>
              <a:endParaRPr lang="en-US" altLang="zh-CN" sz="1200">
                <a:solidFill>
                  <a:prstClr val="white"/>
                </a:solidFill>
                <a:latin typeface="Arial" panose="020B0604020202020204" pitchFamily="34" charset="0"/>
                <a:cs typeface="Arial" panose="020B0604020202020204" pitchFamily="34" charset="0"/>
              </a:endParaRPr>
            </a:p>
          </p:txBody>
        </p:sp>
        <p:sp>
          <p:nvSpPr>
            <p:cNvPr id="25" name="Rectangle 24"/>
            <p:cNvSpPr/>
            <p:nvPr/>
          </p:nvSpPr>
          <p:spPr>
            <a:xfrm>
              <a:off x="2728447" y="2565121"/>
              <a:ext cx="1749823" cy="381328"/>
            </a:xfrm>
            <a:prstGeom prst="rect">
              <a:avLst/>
            </a:prstGeom>
            <a:noFill/>
            <a:ln w="127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42900">
                <a:lnSpc>
                  <a:spcPts val="1125"/>
                </a:lnSpc>
                <a:spcBef>
                  <a:spcPts val="169"/>
                </a:spcBef>
                <a:defRPr/>
              </a:pPr>
              <a:r>
                <a:rPr lang="en-US" altLang="zh-CN" sz="1200" b="1">
                  <a:solidFill>
                    <a:prstClr val="black">
                      <a:lumMod val="65000"/>
                      <a:lumOff val="35000"/>
                    </a:prstClr>
                  </a:solidFill>
                  <a:latin typeface="Arial" panose="020B0604020202020204" pitchFamily="34" charset="0"/>
                  <a:cs typeface="Arial" panose="020B0604020202020204" pitchFamily="34" charset="0"/>
                </a:rPr>
                <a:t>4-6 </a:t>
              </a:r>
              <a:r>
                <a:rPr lang="en-US" altLang="zh-CN" sz="1200" b="1" err="1">
                  <a:solidFill>
                    <a:prstClr val="black">
                      <a:lumMod val="65000"/>
                      <a:lumOff val="35000"/>
                    </a:prstClr>
                  </a:solidFill>
                  <a:latin typeface="Arial" panose="020B0604020202020204" pitchFamily="34" charset="0"/>
                  <a:cs typeface="Arial" panose="020B0604020202020204" pitchFamily="34" charset="0"/>
                </a:rPr>
                <a:t>années</a:t>
              </a:r>
              <a:r>
                <a:rPr lang="en-US" altLang="zh-CN" sz="1200" b="1">
                  <a:solidFill>
                    <a:prstClr val="black">
                      <a:lumMod val="65000"/>
                      <a:lumOff val="35000"/>
                    </a:prstClr>
                  </a:solidFill>
                  <a:latin typeface="Arial" panose="020B0604020202020204" pitchFamily="34" charset="0"/>
                  <a:cs typeface="Arial" panose="020B0604020202020204" pitchFamily="34" charset="0"/>
                </a:rPr>
                <a:t> HT</a:t>
              </a:r>
              <a:endParaRPr lang="en-US" altLang="zh-CN" sz="1200">
                <a:solidFill>
                  <a:prstClr val="black">
                    <a:lumMod val="65000"/>
                    <a:lumOff val="35000"/>
                  </a:prstClr>
                </a:solidFill>
                <a:latin typeface="Arial" panose="020B0604020202020204" pitchFamily="34" charset="0"/>
                <a:cs typeface="Arial" panose="020B0604020202020204" pitchFamily="34" charset="0"/>
              </a:endParaRPr>
            </a:p>
          </p:txBody>
        </p:sp>
        <p:cxnSp>
          <p:nvCxnSpPr>
            <p:cNvPr id="31" name="Connecteur droit 30"/>
            <p:cNvCxnSpPr/>
            <p:nvPr/>
          </p:nvCxnSpPr>
          <p:spPr>
            <a:xfrm flipV="1">
              <a:off x="4875443" y="3210537"/>
              <a:ext cx="816961" cy="439357"/>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34" name="Connecteur droit 33"/>
            <p:cNvCxnSpPr/>
            <p:nvPr/>
          </p:nvCxnSpPr>
          <p:spPr>
            <a:xfrm>
              <a:off x="4875443" y="3601339"/>
              <a:ext cx="816961" cy="440541"/>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13" name="Ellipse 12"/>
            <p:cNvSpPr/>
            <p:nvPr/>
          </p:nvSpPr>
          <p:spPr>
            <a:xfrm>
              <a:off x="4707052" y="3483882"/>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anchor="ctr"/>
            <a:lstStyle/>
            <a:p>
              <a:pPr algn="ctr" defTabSz="342900">
                <a:defRPr/>
              </a:pPr>
              <a:r>
                <a:rPr lang="en-US" altLang="zh-CN" sz="1050" b="1">
                  <a:solidFill>
                    <a:srgbClr val="FFFFFF"/>
                  </a:solidFill>
                  <a:latin typeface="Arial" panose="020B0604020202020204" pitchFamily="34" charset="0"/>
                  <a:cs typeface="Arial" panose="020B0604020202020204" pitchFamily="34" charset="0"/>
                </a:rPr>
                <a:t>R</a:t>
              </a:r>
            </a:p>
          </p:txBody>
        </p:sp>
      </p:grpSp>
    </p:spTree>
    <p:extLst>
      <p:ext uri="{BB962C8B-B14F-4D97-AF65-F5344CB8AC3E}">
        <p14:creationId xmlns:p14="http://schemas.microsoft.com/office/powerpoint/2010/main" val="2210522492"/>
      </p:ext>
    </p:extLst>
  </p:cSld>
  <p:clrMapOvr>
    <a:masterClrMapping/>
  </p:clrMapOvr>
  <p:transition spd="slow">
    <p:wip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itre 1"/>
          <p:cNvSpPr>
            <a:spLocks noGrp="1"/>
          </p:cNvSpPr>
          <p:nvPr>
            <p:ph type="title"/>
          </p:nvPr>
        </p:nvSpPr>
        <p:spPr>
          <a:xfrm>
            <a:off x="168064" y="733822"/>
            <a:ext cx="8975936" cy="707886"/>
          </a:xfrm>
        </p:spPr>
        <p:txBody>
          <a:bodyPr/>
          <a:lstStyle/>
          <a:p>
            <a:r>
              <a:rPr lang="fr-FR" altLang="fr-FR" sz="2400" dirty="0">
                <a:solidFill>
                  <a:srgbClr val="C00000"/>
                </a:solidFill>
              </a:rPr>
              <a:t>Rappel SABCS 2017</a:t>
            </a:r>
            <a:br>
              <a:rPr lang="fr-FR" altLang="fr-FR" sz="2400" dirty="0">
                <a:solidFill>
                  <a:srgbClr val="C00000"/>
                </a:solidFill>
              </a:rPr>
            </a:br>
            <a:r>
              <a:rPr lang="fr-FR" altLang="fr-FR" sz="2400" dirty="0">
                <a:solidFill>
                  <a:srgbClr val="C00000"/>
                </a:solidFill>
              </a:rPr>
              <a:t>Etude ABCSG-16 - Survie sans maladie</a:t>
            </a:r>
          </a:p>
        </p:txBody>
      </p:sp>
      <p:graphicFrame>
        <p:nvGraphicFramePr>
          <p:cNvPr id="11" name="Tableau 10"/>
          <p:cNvGraphicFramePr>
            <a:graphicFrameLocks noGrp="1"/>
          </p:cNvGraphicFramePr>
          <p:nvPr>
            <p:extLst/>
          </p:nvPr>
        </p:nvGraphicFramePr>
        <p:xfrm>
          <a:off x="3200400" y="2863958"/>
          <a:ext cx="3209925" cy="826294"/>
        </p:xfrm>
        <a:graphic>
          <a:graphicData uri="http://schemas.openxmlformats.org/drawingml/2006/table">
            <a:tbl>
              <a:tblPr firstRow="1" bandRow="1">
                <a:tableStyleId>{5C22544A-7EE6-4342-B048-85BDC9FD1C3A}</a:tableStyleId>
              </a:tblPr>
              <a:tblGrid>
                <a:gridCol w="539534">
                  <a:extLst>
                    <a:ext uri="{9D8B030D-6E8A-4147-A177-3AD203B41FA5}">
                      <a16:colId xmlns:a16="http://schemas.microsoft.com/office/drawing/2014/main" val="20000"/>
                    </a:ext>
                  </a:extLst>
                </a:gridCol>
                <a:gridCol w="942345">
                  <a:extLst>
                    <a:ext uri="{9D8B030D-6E8A-4147-A177-3AD203B41FA5}">
                      <a16:colId xmlns:a16="http://schemas.microsoft.com/office/drawing/2014/main" val="20001"/>
                    </a:ext>
                  </a:extLst>
                </a:gridCol>
                <a:gridCol w="1080029">
                  <a:extLst>
                    <a:ext uri="{9D8B030D-6E8A-4147-A177-3AD203B41FA5}">
                      <a16:colId xmlns:a16="http://schemas.microsoft.com/office/drawing/2014/main" val="20002"/>
                    </a:ext>
                  </a:extLst>
                </a:gridCol>
                <a:gridCol w="648017">
                  <a:extLst>
                    <a:ext uri="{9D8B030D-6E8A-4147-A177-3AD203B41FA5}">
                      <a16:colId xmlns:a16="http://schemas.microsoft.com/office/drawing/2014/main" val="20003"/>
                    </a:ext>
                  </a:extLst>
                </a:gridCol>
              </a:tblGrid>
              <a:tr h="377450">
                <a:tc>
                  <a:txBody>
                    <a:bodyPr/>
                    <a:lstStyle/>
                    <a:p>
                      <a:pPr algn="l"/>
                      <a:endParaRPr lang="fr-FR" sz="900" b="0">
                        <a:solidFill>
                          <a:schemeClr val="tx1"/>
                        </a:solidFill>
                        <a:latin typeface="Arial" panose="020B0604020202020204" pitchFamily="34" charset="0"/>
                        <a:cs typeface="Arial" panose="020B0604020202020204" pitchFamily="34" charset="0"/>
                      </a:endParaRP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0">
                          <a:solidFill>
                            <a:schemeClr val="tx1"/>
                          </a:solidFill>
                          <a:latin typeface="Arial" panose="020B0604020202020204" pitchFamily="34" charset="0"/>
                          <a:cs typeface="Arial" panose="020B0604020202020204" pitchFamily="34" charset="0"/>
                        </a:rPr>
                        <a:t>Number of Events/Patients</a:t>
                      </a: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900" b="0">
                          <a:solidFill>
                            <a:schemeClr val="tx1"/>
                          </a:solidFill>
                          <a:latin typeface="Arial" panose="020B0604020202020204" pitchFamily="34" charset="0"/>
                          <a:cs typeface="Arial" panose="020B0604020202020204" pitchFamily="34" charset="0"/>
                        </a:rPr>
                        <a:t>Hazard ratio </a:t>
                      </a:r>
                      <a:br>
                        <a:rPr lang="fr-FR" sz="900" b="0">
                          <a:solidFill>
                            <a:schemeClr val="tx1"/>
                          </a:solidFill>
                          <a:latin typeface="Arial" panose="020B0604020202020204" pitchFamily="34" charset="0"/>
                          <a:cs typeface="Arial" panose="020B0604020202020204" pitchFamily="34" charset="0"/>
                        </a:rPr>
                      </a:br>
                      <a:r>
                        <a:rPr lang="fr-FR" sz="900" b="0">
                          <a:solidFill>
                            <a:schemeClr val="tx1"/>
                          </a:solidFill>
                          <a:latin typeface="Arial" panose="020B0604020202020204" pitchFamily="34" charset="0"/>
                          <a:cs typeface="Arial" panose="020B0604020202020204" pitchFamily="34" charset="0"/>
                        </a:rPr>
                        <a:t>vs 2 </a:t>
                      </a:r>
                      <a:r>
                        <a:rPr lang="fr-FR" sz="900" b="0" err="1">
                          <a:solidFill>
                            <a:schemeClr val="tx1"/>
                          </a:solidFill>
                          <a:latin typeface="Arial" panose="020B0604020202020204" pitchFamily="34" charset="0"/>
                          <a:cs typeface="Arial" panose="020B0604020202020204" pitchFamily="34" charset="0"/>
                        </a:rPr>
                        <a:t>years</a:t>
                      </a:r>
                      <a:endParaRPr lang="fr-FR" sz="900" b="0">
                        <a:solidFill>
                          <a:schemeClr val="tx1"/>
                        </a:solidFill>
                        <a:latin typeface="Arial" panose="020B0604020202020204" pitchFamily="34" charset="0"/>
                        <a:cs typeface="Arial" panose="020B0604020202020204" pitchFamily="34" charset="0"/>
                      </a:endParaRP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900" b="0">
                          <a:solidFill>
                            <a:schemeClr val="tx1"/>
                          </a:solidFill>
                          <a:latin typeface="Arial" panose="020B0604020202020204" pitchFamily="34" charset="0"/>
                          <a:cs typeface="Arial" panose="020B0604020202020204" pitchFamily="34" charset="0"/>
                        </a:rPr>
                        <a:t>P-value</a:t>
                      </a: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05710">
                <a:tc>
                  <a:txBody>
                    <a:bodyPr/>
                    <a:lstStyle/>
                    <a:p>
                      <a:pPr algn="l"/>
                      <a:r>
                        <a:rPr lang="fr-FR" sz="900">
                          <a:solidFill>
                            <a:schemeClr val="bg1"/>
                          </a:solidFill>
                          <a:latin typeface="Arial" panose="020B0604020202020204" pitchFamily="34" charset="0"/>
                          <a:cs typeface="Arial" panose="020B0604020202020204" pitchFamily="34" charset="0"/>
                        </a:rPr>
                        <a:t>2 years</a:t>
                      </a: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a:r>
                        <a:rPr lang="fr-FR" sz="900" b="1">
                          <a:solidFill>
                            <a:schemeClr val="tx1"/>
                          </a:solidFill>
                          <a:latin typeface="Arial" panose="020B0604020202020204" pitchFamily="34" charset="0"/>
                          <a:cs typeface="Arial" panose="020B0604020202020204" pitchFamily="34" charset="0"/>
                        </a:rPr>
                        <a:t>378 / 1,731</a:t>
                      </a: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1">
                          <a:solidFill>
                            <a:schemeClr val="tx1"/>
                          </a:solidFill>
                          <a:latin typeface="Arial" panose="020B0604020202020204" pitchFamily="34" charset="0"/>
                          <a:cs typeface="Arial" panose="020B0604020202020204" pitchFamily="34" charset="0"/>
                        </a:rPr>
                        <a:t>1.007 (0.87, 1.16)</a:t>
                      </a: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fr-FR" sz="900" b="1">
                          <a:solidFill>
                            <a:schemeClr val="tx1"/>
                          </a:solidFill>
                          <a:latin typeface="Arial" panose="020B0604020202020204" pitchFamily="34" charset="0"/>
                          <a:cs typeface="Arial" panose="020B0604020202020204" pitchFamily="34" charset="0"/>
                        </a:rPr>
                        <a:t>0.925</a:t>
                      </a: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43134">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FR" sz="900">
                          <a:solidFill>
                            <a:schemeClr val="bg1"/>
                          </a:solidFill>
                          <a:latin typeface="Arial" panose="020B0604020202020204" pitchFamily="34" charset="0"/>
                          <a:cs typeface="Arial" panose="020B0604020202020204" pitchFamily="34" charset="0"/>
                        </a:rPr>
                        <a:t>5 years</a:t>
                      </a:r>
                    </a:p>
                  </a:txBody>
                  <a:tcPr marL="53996" marR="68574"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6600"/>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900" b="1">
                          <a:solidFill>
                            <a:schemeClr val="tx1"/>
                          </a:solidFill>
                          <a:latin typeface="Arial" panose="020B0604020202020204" pitchFamily="34" charset="0"/>
                          <a:cs typeface="Arial" panose="020B0604020202020204" pitchFamily="34" charset="0"/>
                        </a:rPr>
                        <a:t>384 / 1,738</a:t>
                      </a: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900" b="1">
                        <a:solidFill>
                          <a:schemeClr val="tx1"/>
                        </a:solidFill>
                        <a:latin typeface="Arial" panose="020B0604020202020204" pitchFamily="34" charset="0"/>
                        <a:cs typeface="Arial" panose="020B0604020202020204" pitchFamily="34" charset="0"/>
                      </a:endParaRP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900" b="1">
                        <a:solidFill>
                          <a:schemeClr val="tx1"/>
                        </a:solidFill>
                        <a:latin typeface="Arial" panose="020B0604020202020204" pitchFamily="34" charset="0"/>
                        <a:cs typeface="Arial" panose="020B0604020202020204" pitchFamily="34" charset="0"/>
                      </a:endParaRPr>
                    </a:p>
                  </a:txBody>
                  <a:tcPr marL="0" marR="0" marT="34275" marB="34275">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65561" name="Text Box 79"/>
          <p:cNvSpPr txBox="1">
            <a:spLocks noChangeArrowheads="1"/>
          </p:cNvSpPr>
          <p:nvPr/>
        </p:nvSpPr>
        <p:spPr bwMode="gray">
          <a:xfrm>
            <a:off x="6350794" y="3879562"/>
            <a:ext cx="706041" cy="276999"/>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FontTx/>
              <a:buNone/>
            </a:pPr>
            <a:r>
              <a:rPr lang="en-GB" altLang="fr-FR" sz="1200" dirty="0" err="1">
                <a:solidFill>
                  <a:srgbClr val="595959"/>
                </a:solidFill>
                <a:latin typeface="Arial" panose="020B0604020202020204" pitchFamily="34" charset="0"/>
                <a:ea typeface="ＭＳ Ｐゴシック" panose="020B0600070205080204" pitchFamily="34" charset="-128"/>
              </a:rPr>
              <a:t>Années</a:t>
            </a:r>
            <a:endParaRPr lang="en-GB" altLang="fr-FR" sz="1200" dirty="0">
              <a:solidFill>
                <a:srgbClr val="595959"/>
              </a:solidFill>
              <a:latin typeface="Arial" panose="020B0604020202020204" pitchFamily="34" charset="0"/>
              <a:ea typeface="ＭＳ Ｐゴシック" panose="020B0600070205080204" pitchFamily="34" charset="-128"/>
            </a:endParaRPr>
          </a:p>
        </p:txBody>
      </p:sp>
      <p:grpSp>
        <p:nvGrpSpPr>
          <p:cNvPr id="65562" name="Groupe 8"/>
          <p:cNvGrpSpPr>
            <a:grpSpLocks/>
          </p:cNvGrpSpPr>
          <p:nvPr/>
        </p:nvGrpSpPr>
        <p:grpSpPr bwMode="auto">
          <a:xfrm>
            <a:off x="2402681" y="4173644"/>
            <a:ext cx="4081463" cy="323165"/>
            <a:chOff x="2037946" y="5070289"/>
            <a:chExt cx="5059664" cy="342586"/>
          </a:xfrm>
        </p:grpSpPr>
        <p:sp>
          <p:nvSpPr>
            <p:cNvPr id="16" name="Text Box 79"/>
            <p:cNvSpPr txBox="1">
              <a:spLocks noChangeArrowheads="1"/>
            </p:cNvSpPr>
            <p:nvPr/>
          </p:nvSpPr>
          <p:spPr bwMode="gray">
            <a:xfrm>
              <a:off x="6567733" y="5070289"/>
              <a:ext cx="529877"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214</a:t>
              </a:r>
            </a:p>
            <a:p>
              <a:pPr algn="ctr" defTabSz="342900" eaLnBrk="1" hangingPunct="1">
                <a:lnSpc>
                  <a:spcPts val="900"/>
                </a:lnSpc>
                <a:defRPr/>
              </a:pPr>
              <a:r>
                <a:rPr lang="en-GB" sz="788" b="1">
                  <a:solidFill>
                    <a:srgbClr val="FF6600"/>
                  </a:solidFill>
                  <a:latin typeface="Arial" panose="020B0604020202020204" pitchFamily="34" charset="0"/>
                </a:rPr>
                <a:t>209</a:t>
              </a:r>
            </a:p>
          </p:txBody>
        </p:sp>
        <p:sp>
          <p:nvSpPr>
            <p:cNvPr id="17" name="Text Box 79"/>
            <p:cNvSpPr txBox="1">
              <a:spLocks noChangeArrowheads="1"/>
            </p:cNvSpPr>
            <p:nvPr/>
          </p:nvSpPr>
          <p:spPr bwMode="gray">
            <a:xfrm>
              <a:off x="6123462" y="5070289"/>
              <a:ext cx="529878"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540</a:t>
              </a:r>
            </a:p>
            <a:p>
              <a:pPr algn="ctr" defTabSz="342900" eaLnBrk="1" hangingPunct="1">
                <a:lnSpc>
                  <a:spcPts val="900"/>
                </a:lnSpc>
                <a:defRPr/>
              </a:pPr>
              <a:r>
                <a:rPr lang="en-GB" sz="788" b="1">
                  <a:solidFill>
                    <a:srgbClr val="FF6600"/>
                  </a:solidFill>
                  <a:latin typeface="Arial" panose="020B0604020202020204" pitchFamily="34" charset="0"/>
                </a:rPr>
                <a:t>554</a:t>
              </a:r>
            </a:p>
          </p:txBody>
        </p:sp>
        <p:sp>
          <p:nvSpPr>
            <p:cNvPr id="18" name="Text Box 79"/>
            <p:cNvSpPr txBox="1">
              <a:spLocks noChangeArrowheads="1"/>
            </p:cNvSpPr>
            <p:nvPr/>
          </p:nvSpPr>
          <p:spPr bwMode="gray">
            <a:xfrm>
              <a:off x="5662956" y="5070289"/>
              <a:ext cx="529878"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741</a:t>
              </a:r>
            </a:p>
            <a:p>
              <a:pPr algn="ctr" defTabSz="342900" eaLnBrk="1" hangingPunct="1">
                <a:lnSpc>
                  <a:spcPts val="900"/>
                </a:lnSpc>
                <a:defRPr/>
              </a:pPr>
              <a:r>
                <a:rPr lang="en-GB" sz="788" b="1">
                  <a:solidFill>
                    <a:srgbClr val="FF6600"/>
                  </a:solidFill>
                  <a:latin typeface="Arial" panose="020B0604020202020204" pitchFamily="34" charset="0"/>
                </a:rPr>
                <a:t>779</a:t>
              </a:r>
            </a:p>
          </p:txBody>
        </p:sp>
        <p:sp>
          <p:nvSpPr>
            <p:cNvPr id="19" name="Text Box 79"/>
            <p:cNvSpPr txBox="1">
              <a:spLocks noChangeArrowheads="1"/>
            </p:cNvSpPr>
            <p:nvPr/>
          </p:nvSpPr>
          <p:spPr bwMode="gray">
            <a:xfrm>
              <a:off x="5143412"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990</a:t>
              </a:r>
            </a:p>
            <a:p>
              <a:pPr algn="ctr" defTabSz="342900" eaLnBrk="1" hangingPunct="1">
                <a:lnSpc>
                  <a:spcPts val="900"/>
                </a:lnSpc>
                <a:defRPr/>
              </a:pPr>
              <a:r>
                <a:rPr lang="en-GB" sz="788" b="1">
                  <a:solidFill>
                    <a:srgbClr val="FF6600"/>
                  </a:solidFill>
                  <a:latin typeface="Arial" panose="020B0604020202020204" pitchFamily="34" charset="0"/>
                </a:rPr>
                <a:t>1026</a:t>
              </a:r>
            </a:p>
          </p:txBody>
        </p:sp>
        <p:sp>
          <p:nvSpPr>
            <p:cNvPr id="20" name="Text Box 79"/>
            <p:cNvSpPr txBox="1">
              <a:spLocks noChangeArrowheads="1"/>
            </p:cNvSpPr>
            <p:nvPr/>
          </p:nvSpPr>
          <p:spPr bwMode="gray">
            <a:xfrm>
              <a:off x="4727184"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1206</a:t>
              </a:r>
            </a:p>
            <a:p>
              <a:pPr algn="ctr" defTabSz="342900" eaLnBrk="1" hangingPunct="1">
                <a:lnSpc>
                  <a:spcPts val="900"/>
                </a:lnSpc>
                <a:defRPr/>
              </a:pPr>
              <a:r>
                <a:rPr lang="en-GB" sz="788" b="1">
                  <a:solidFill>
                    <a:srgbClr val="FF6600"/>
                  </a:solidFill>
                  <a:latin typeface="Arial" panose="020B0604020202020204" pitchFamily="34" charset="0"/>
                </a:rPr>
                <a:t>1233</a:t>
              </a:r>
            </a:p>
          </p:txBody>
        </p:sp>
        <p:sp>
          <p:nvSpPr>
            <p:cNvPr id="21" name="Text Box 79"/>
            <p:cNvSpPr txBox="1">
              <a:spLocks noChangeArrowheads="1"/>
            </p:cNvSpPr>
            <p:nvPr/>
          </p:nvSpPr>
          <p:spPr bwMode="gray">
            <a:xfrm>
              <a:off x="2037946"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1731</a:t>
              </a:r>
            </a:p>
            <a:p>
              <a:pPr algn="ctr" defTabSz="342900" eaLnBrk="1" hangingPunct="1">
                <a:lnSpc>
                  <a:spcPts val="900"/>
                </a:lnSpc>
                <a:defRPr/>
              </a:pPr>
              <a:r>
                <a:rPr lang="en-GB" sz="788" b="1">
                  <a:solidFill>
                    <a:srgbClr val="FF6600"/>
                  </a:solidFill>
                  <a:latin typeface="Arial" panose="020B0604020202020204" pitchFamily="34" charset="0"/>
                </a:rPr>
                <a:t>1738</a:t>
              </a:r>
            </a:p>
          </p:txBody>
        </p:sp>
        <p:sp>
          <p:nvSpPr>
            <p:cNvPr id="22" name="Text Box 79"/>
            <p:cNvSpPr txBox="1">
              <a:spLocks noChangeArrowheads="1"/>
            </p:cNvSpPr>
            <p:nvPr/>
          </p:nvSpPr>
          <p:spPr bwMode="gray">
            <a:xfrm>
              <a:off x="2455649"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1651</a:t>
              </a:r>
            </a:p>
            <a:p>
              <a:pPr algn="ctr" defTabSz="342900" eaLnBrk="1" hangingPunct="1">
                <a:lnSpc>
                  <a:spcPts val="900"/>
                </a:lnSpc>
                <a:defRPr/>
              </a:pPr>
              <a:r>
                <a:rPr lang="en-GB" sz="788" b="1">
                  <a:solidFill>
                    <a:srgbClr val="FF6600"/>
                  </a:solidFill>
                  <a:latin typeface="Arial" panose="020B0604020202020204" pitchFamily="34" charset="0"/>
                </a:rPr>
                <a:t>1667</a:t>
              </a:r>
            </a:p>
          </p:txBody>
        </p:sp>
        <p:sp>
          <p:nvSpPr>
            <p:cNvPr id="23" name="Text Box 79"/>
            <p:cNvSpPr txBox="1">
              <a:spLocks noChangeArrowheads="1"/>
            </p:cNvSpPr>
            <p:nvPr/>
          </p:nvSpPr>
          <p:spPr bwMode="gray">
            <a:xfrm>
              <a:off x="2908775"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1601</a:t>
              </a:r>
            </a:p>
            <a:p>
              <a:pPr algn="ctr" defTabSz="342900" eaLnBrk="1" hangingPunct="1">
                <a:lnSpc>
                  <a:spcPts val="900"/>
                </a:lnSpc>
                <a:defRPr/>
              </a:pPr>
              <a:r>
                <a:rPr lang="en-GB" sz="788" b="1">
                  <a:solidFill>
                    <a:srgbClr val="FF6600"/>
                  </a:solidFill>
                  <a:latin typeface="Arial" panose="020B0604020202020204" pitchFamily="34" charset="0"/>
                </a:rPr>
                <a:t>1605</a:t>
              </a:r>
            </a:p>
          </p:txBody>
        </p:sp>
        <p:sp>
          <p:nvSpPr>
            <p:cNvPr id="24" name="Text Box 79"/>
            <p:cNvSpPr txBox="1">
              <a:spLocks noChangeArrowheads="1"/>
            </p:cNvSpPr>
            <p:nvPr/>
          </p:nvSpPr>
          <p:spPr bwMode="gray">
            <a:xfrm>
              <a:off x="3389945"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1538</a:t>
              </a:r>
            </a:p>
            <a:p>
              <a:pPr algn="ctr" defTabSz="342900" eaLnBrk="1" hangingPunct="1">
                <a:lnSpc>
                  <a:spcPts val="900"/>
                </a:lnSpc>
                <a:defRPr/>
              </a:pPr>
              <a:r>
                <a:rPr lang="en-GB" sz="788" b="1">
                  <a:solidFill>
                    <a:srgbClr val="FF6600"/>
                  </a:solidFill>
                  <a:latin typeface="Arial" panose="020B0604020202020204" pitchFamily="34" charset="0"/>
                </a:rPr>
                <a:t>1551</a:t>
              </a:r>
            </a:p>
          </p:txBody>
        </p:sp>
        <p:sp>
          <p:nvSpPr>
            <p:cNvPr id="25" name="Text Box 79"/>
            <p:cNvSpPr txBox="1">
              <a:spLocks noChangeArrowheads="1"/>
            </p:cNvSpPr>
            <p:nvPr/>
          </p:nvSpPr>
          <p:spPr bwMode="gray">
            <a:xfrm>
              <a:off x="4263726"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1368</a:t>
              </a:r>
            </a:p>
            <a:p>
              <a:pPr algn="ctr" defTabSz="342900" eaLnBrk="1" hangingPunct="1">
                <a:lnSpc>
                  <a:spcPts val="900"/>
                </a:lnSpc>
                <a:defRPr/>
              </a:pPr>
              <a:r>
                <a:rPr lang="en-GB" sz="788" b="1">
                  <a:solidFill>
                    <a:srgbClr val="FF6600"/>
                  </a:solidFill>
                  <a:latin typeface="Arial" panose="020B0604020202020204" pitchFamily="34" charset="0"/>
                </a:rPr>
                <a:t>1399</a:t>
              </a:r>
            </a:p>
          </p:txBody>
        </p:sp>
        <p:sp>
          <p:nvSpPr>
            <p:cNvPr id="26" name="Text Box 79"/>
            <p:cNvSpPr txBox="1">
              <a:spLocks noChangeArrowheads="1"/>
            </p:cNvSpPr>
            <p:nvPr/>
          </p:nvSpPr>
          <p:spPr bwMode="gray">
            <a:xfrm>
              <a:off x="3828312" y="5070289"/>
              <a:ext cx="656811" cy="342586"/>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788" b="1">
                  <a:solidFill>
                    <a:srgbClr val="4BACC6"/>
                  </a:solidFill>
                  <a:latin typeface="Arial" panose="020B0604020202020204" pitchFamily="34" charset="0"/>
                </a:rPr>
                <a:t>1477</a:t>
              </a:r>
            </a:p>
            <a:p>
              <a:pPr algn="ctr" defTabSz="342900" eaLnBrk="1" hangingPunct="1">
                <a:lnSpc>
                  <a:spcPts val="900"/>
                </a:lnSpc>
                <a:defRPr/>
              </a:pPr>
              <a:r>
                <a:rPr lang="en-GB" sz="788" b="1">
                  <a:solidFill>
                    <a:srgbClr val="FF6600"/>
                  </a:solidFill>
                  <a:latin typeface="Arial" panose="020B0604020202020204" pitchFamily="34" charset="0"/>
                </a:rPr>
                <a:t>1485</a:t>
              </a:r>
            </a:p>
          </p:txBody>
        </p:sp>
      </p:grpSp>
      <p:cxnSp>
        <p:nvCxnSpPr>
          <p:cNvPr id="10" name="Connecteur droit 9"/>
          <p:cNvCxnSpPr/>
          <p:nvPr/>
        </p:nvCxnSpPr>
        <p:spPr>
          <a:xfrm flipV="1">
            <a:off x="3749279" y="1675715"/>
            <a:ext cx="0" cy="2375297"/>
          </a:xfrm>
          <a:prstGeom prst="line">
            <a:avLst/>
          </a:prstGeom>
          <a:ln w="19050">
            <a:solidFill>
              <a:schemeClr val="bg1">
                <a:lumMod val="65000"/>
              </a:schemeClr>
            </a:solidFill>
            <a:prstDash val="sysDot"/>
          </a:ln>
          <a:effectLst/>
        </p:spPr>
        <p:style>
          <a:lnRef idx="2">
            <a:schemeClr val="accent1"/>
          </a:lnRef>
          <a:fillRef idx="0">
            <a:schemeClr val="accent1"/>
          </a:fillRef>
          <a:effectRef idx="1">
            <a:schemeClr val="accent1"/>
          </a:effectRef>
          <a:fontRef idx="minor">
            <a:schemeClr val="tx1"/>
          </a:fontRef>
        </p:style>
      </p:cxnSp>
      <p:graphicFrame>
        <p:nvGraphicFramePr>
          <p:cNvPr id="65564" name="Graphique 7"/>
          <p:cNvGraphicFramePr>
            <a:graphicFrameLocks/>
          </p:cNvGraphicFramePr>
          <p:nvPr>
            <p:extLst/>
          </p:nvPr>
        </p:nvGraphicFramePr>
        <p:xfrm>
          <a:off x="1644254" y="1471374"/>
          <a:ext cx="4876800" cy="2934891"/>
        </p:xfrm>
        <a:graphic>
          <a:graphicData uri="http://schemas.openxmlformats.org/presentationml/2006/ole">
            <mc:AlternateContent xmlns:mc="http://schemas.openxmlformats.org/markup-compatibility/2006">
              <mc:Choice xmlns:v="urn:schemas-microsoft-com:vml" Requires="v">
                <p:oleObj spid="_x0000_s1117" name="Graphique" r:id="rId3" imgW="6511092" imgH="3920068" progId="Excel.Chart.8">
                  <p:embed/>
                </p:oleObj>
              </mc:Choice>
              <mc:Fallback>
                <p:oleObj name="Graphique" r:id="rId3" imgW="6511092" imgH="3920068" progId="Excel.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4254" y="1471374"/>
                        <a:ext cx="4876800" cy="2934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5565" name="Text Box 79"/>
          <p:cNvSpPr txBox="1">
            <a:spLocks noChangeArrowheads="1"/>
          </p:cNvSpPr>
          <p:nvPr/>
        </p:nvSpPr>
        <p:spPr bwMode="gray">
          <a:xfrm rot="16200000">
            <a:off x="1137047" y="2628423"/>
            <a:ext cx="1975247" cy="276999"/>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defTabSz="45720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defTabSz="4572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defTabSz="4572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FontTx/>
              <a:buNone/>
            </a:pPr>
            <a:r>
              <a:rPr lang="en-GB" altLang="fr-FR" sz="1200" dirty="0" err="1">
                <a:solidFill>
                  <a:srgbClr val="595959"/>
                </a:solidFill>
                <a:latin typeface="Arial" panose="020B0604020202020204" pitchFamily="34" charset="0"/>
                <a:ea typeface="ＭＳ Ｐゴシック" panose="020B0600070205080204" pitchFamily="34" charset="-128"/>
              </a:rPr>
              <a:t>Survie</a:t>
            </a:r>
            <a:r>
              <a:rPr lang="en-GB" altLang="fr-FR" sz="1200" dirty="0">
                <a:solidFill>
                  <a:srgbClr val="595959"/>
                </a:solidFill>
                <a:latin typeface="Arial" panose="020B0604020202020204" pitchFamily="34" charset="0"/>
                <a:ea typeface="ＭＳ Ｐゴシック" panose="020B0600070205080204" pitchFamily="34" charset="-128"/>
              </a:rPr>
              <a:t> sans </a:t>
            </a:r>
            <a:r>
              <a:rPr lang="en-GB" altLang="fr-FR" sz="1200" dirty="0" err="1">
                <a:solidFill>
                  <a:srgbClr val="595959"/>
                </a:solidFill>
                <a:latin typeface="Arial" panose="020B0604020202020204" pitchFamily="34" charset="0"/>
                <a:ea typeface="ＭＳ Ｐゴシック" panose="020B0600070205080204" pitchFamily="34" charset="-128"/>
              </a:rPr>
              <a:t>maladie</a:t>
            </a:r>
            <a:r>
              <a:rPr lang="en-GB" altLang="fr-FR" sz="1200" dirty="0">
                <a:solidFill>
                  <a:srgbClr val="595959"/>
                </a:solidFill>
                <a:latin typeface="Arial" panose="020B0604020202020204" pitchFamily="34" charset="0"/>
                <a:ea typeface="ＭＳ Ｐゴシック" panose="020B0600070205080204" pitchFamily="34" charset="-128"/>
              </a:rPr>
              <a:t>, %</a:t>
            </a:r>
          </a:p>
        </p:txBody>
      </p:sp>
      <p:sp>
        <p:nvSpPr>
          <p:cNvPr id="14" name="Forme libre 13"/>
          <p:cNvSpPr/>
          <p:nvPr/>
        </p:nvSpPr>
        <p:spPr>
          <a:xfrm>
            <a:off x="2605088" y="1585228"/>
            <a:ext cx="3721894" cy="702469"/>
          </a:xfrm>
          <a:custGeom>
            <a:avLst/>
            <a:gdLst>
              <a:gd name="connsiteX0" fmla="*/ 3251200 w 3251200"/>
              <a:gd name="connsiteY0" fmla="*/ 643467 h 643467"/>
              <a:gd name="connsiteX1" fmla="*/ 3096381 w 3251200"/>
              <a:gd name="connsiteY1" fmla="*/ 590248 h 643467"/>
              <a:gd name="connsiteX2" fmla="*/ 2941562 w 3251200"/>
              <a:gd name="connsiteY2" fmla="*/ 551543 h 643467"/>
              <a:gd name="connsiteX3" fmla="*/ 2844800 w 3251200"/>
              <a:gd name="connsiteY3" fmla="*/ 527353 h 643467"/>
              <a:gd name="connsiteX4" fmla="*/ 2748038 w 3251200"/>
              <a:gd name="connsiteY4" fmla="*/ 488648 h 643467"/>
              <a:gd name="connsiteX5" fmla="*/ 2685143 w 3251200"/>
              <a:gd name="connsiteY5" fmla="*/ 488648 h 643467"/>
              <a:gd name="connsiteX6" fmla="*/ 2622248 w 3251200"/>
              <a:gd name="connsiteY6" fmla="*/ 464457 h 643467"/>
              <a:gd name="connsiteX7" fmla="*/ 2549676 w 3251200"/>
              <a:gd name="connsiteY7" fmla="*/ 445105 h 643467"/>
              <a:gd name="connsiteX8" fmla="*/ 2506133 w 3251200"/>
              <a:gd name="connsiteY8" fmla="*/ 435429 h 643467"/>
              <a:gd name="connsiteX9" fmla="*/ 2341638 w 3251200"/>
              <a:gd name="connsiteY9" fmla="*/ 391886 h 643467"/>
              <a:gd name="connsiteX10" fmla="*/ 2211010 w 3251200"/>
              <a:gd name="connsiteY10" fmla="*/ 348343 h 643467"/>
              <a:gd name="connsiteX11" fmla="*/ 2167467 w 3251200"/>
              <a:gd name="connsiteY11" fmla="*/ 348343 h 643467"/>
              <a:gd name="connsiteX12" fmla="*/ 2012648 w 3251200"/>
              <a:gd name="connsiteY12" fmla="*/ 333829 h 643467"/>
              <a:gd name="connsiteX13" fmla="*/ 1732038 w 3251200"/>
              <a:gd name="connsiteY13" fmla="*/ 280610 h 643467"/>
              <a:gd name="connsiteX14" fmla="*/ 1514324 w 3251200"/>
              <a:gd name="connsiteY14" fmla="*/ 251581 h 643467"/>
              <a:gd name="connsiteX15" fmla="*/ 1456267 w 3251200"/>
              <a:gd name="connsiteY15" fmla="*/ 237067 h 643467"/>
              <a:gd name="connsiteX16" fmla="*/ 1325638 w 3251200"/>
              <a:gd name="connsiteY16" fmla="*/ 222553 h 643467"/>
              <a:gd name="connsiteX17" fmla="*/ 1001486 w 3251200"/>
              <a:gd name="connsiteY17" fmla="*/ 159657 h 643467"/>
              <a:gd name="connsiteX18" fmla="*/ 793448 w 3251200"/>
              <a:gd name="connsiteY18" fmla="*/ 111277 h 643467"/>
              <a:gd name="connsiteX19" fmla="*/ 604762 w 3251200"/>
              <a:gd name="connsiteY19" fmla="*/ 82248 h 643467"/>
              <a:gd name="connsiteX20" fmla="*/ 343505 w 3251200"/>
              <a:gd name="connsiteY20" fmla="*/ 33867 h 643467"/>
              <a:gd name="connsiteX21" fmla="*/ 91924 w 3251200"/>
              <a:gd name="connsiteY21" fmla="*/ 4838 h 643467"/>
              <a:gd name="connsiteX22" fmla="*/ 0 w 3251200"/>
              <a:gd name="connsiteY22" fmla="*/ 0 h 64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51200" h="643467">
                <a:moveTo>
                  <a:pt x="3251200" y="643467"/>
                </a:moveTo>
                <a:lnTo>
                  <a:pt x="3096381" y="590248"/>
                </a:lnTo>
                <a:lnTo>
                  <a:pt x="2941562" y="551543"/>
                </a:lnTo>
                <a:lnTo>
                  <a:pt x="2844800" y="527353"/>
                </a:lnTo>
                <a:lnTo>
                  <a:pt x="2748038" y="488648"/>
                </a:lnTo>
                <a:lnTo>
                  <a:pt x="2685143" y="488648"/>
                </a:lnTo>
                <a:lnTo>
                  <a:pt x="2622248" y="464457"/>
                </a:lnTo>
                <a:lnTo>
                  <a:pt x="2549676" y="445105"/>
                </a:lnTo>
                <a:lnTo>
                  <a:pt x="2506133" y="435429"/>
                </a:lnTo>
                <a:lnTo>
                  <a:pt x="2341638" y="391886"/>
                </a:lnTo>
                <a:lnTo>
                  <a:pt x="2211010" y="348343"/>
                </a:lnTo>
                <a:lnTo>
                  <a:pt x="2167467" y="348343"/>
                </a:lnTo>
                <a:lnTo>
                  <a:pt x="2012648" y="333829"/>
                </a:lnTo>
                <a:lnTo>
                  <a:pt x="1732038" y="280610"/>
                </a:lnTo>
                <a:lnTo>
                  <a:pt x="1514324" y="251581"/>
                </a:lnTo>
                <a:cubicBezTo>
                  <a:pt x="1469579" y="234802"/>
                  <a:pt x="1489398" y="237067"/>
                  <a:pt x="1456267" y="237067"/>
                </a:cubicBezTo>
                <a:lnTo>
                  <a:pt x="1325638" y="222553"/>
                </a:lnTo>
                <a:lnTo>
                  <a:pt x="1001486" y="159657"/>
                </a:lnTo>
                <a:lnTo>
                  <a:pt x="793448" y="111277"/>
                </a:lnTo>
                <a:lnTo>
                  <a:pt x="604762" y="82248"/>
                </a:lnTo>
                <a:lnTo>
                  <a:pt x="343505" y="33867"/>
                </a:lnTo>
                <a:lnTo>
                  <a:pt x="91924" y="4838"/>
                </a:lnTo>
                <a:lnTo>
                  <a:pt x="0" y="0"/>
                </a:lnTo>
              </a:path>
            </a:pathLst>
          </a:custGeom>
          <a:noFill/>
          <a:ln w="38100">
            <a:solidFill>
              <a:srgbClr val="FF66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342900">
              <a:defRPr/>
            </a:pPr>
            <a:endParaRPr lang="fr-FR" sz="1350">
              <a:solidFill>
                <a:prstClr val="white"/>
              </a:solidFill>
            </a:endParaRPr>
          </a:p>
        </p:txBody>
      </p:sp>
      <p:sp>
        <p:nvSpPr>
          <p:cNvPr id="15" name="Forme libre 14"/>
          <p:cNvSpPr/>
          <p:nvPr/>
        </p:nvSpPr>
        <p:spPr>
          <a:xfrm>
            <a:off x="2599135" y="1600705"/>
            <a:ext cx="3727847" cy="654844"/>
          </a:xfrm>
          <a:custGeom>
            <a:avLst/>
            <a:gdLst>
              <a:gd name="connsiteX0" fmla="*/ 0 w 3256038"/>
              <a:gd name="connsiteY0" fmla="*/ 0 h 599923"/>
              <a:gd name="connsiteX1" fmla="*/ 304800 w 3256038"/>
              <a:gd name="connsiteY1" fmla="*/ 58057 h 599923"/>
              <a:gd name="connsiteX2" fmla="*/ 435429 w 3256038"/>
              <a:gd name="connsiteY2" fmla="*/ 82247 h 599923"/>
              <a:gd name="connsiteX3" fmla="*/ 778934 w 3256038"/>
              <a:gd name="connsiteY3" fmla="*/ 116114 h 599923"/>
              <a:gd name="connsiteX4" fmla="*/ 991810 w 3256038"/>
              <a:gd name="connsiteY4" fmla="*/ 145142 h 599923"/>
              <a:gd name="connsiteX5" fmla="*/ 1427238 w 3256038"/>
              <a:gd name="connsiteY5" fmla="*/ 251581 h 599923"/>
              <a:gd name="connsiteX6" fmla="*/ 1741714 w 3256038"/>
              <a:gd name="connsiteY6" fmla="*/ 314476 h 599923"/>
              <a:gd name="connsiteX7" fmla="*/ 1891695 w 3256038"/>
              <a:gd name="connsiteY7" fmla="*/ 319314 h 599923"/>
              <a:gd name="connsiteX8" fmla="*/ 2070705 w 3256038"/>
              <a:gd name="connsiteY8" fmla="*/ 367695 h 599923"/>
              <a:gd name="connsiteX9" fmla="*/ 2119086 w 3256038"/>
              <a:gd name="connsiteY9" fmla="*/ 377371 h 599923"/>
              <a:gd name="connsiteX10" fmla="*/ 2254553 w 3256038"/>
              <a:gd name="connsiteY10" fmla="*/ 387047 h 599923"/>
              <a:gd name="connsiteX11" fmla="*/ 2341638 w 3256038"/>
              <a:gd name="connsiteY11" fmla="*/ 387047 h 599923"/>
              <a:gd name="connsiteX12" fmla="*/ 2569029 w 3256038"/>
              <a:gd name="connsiteY12" fmla="*/ 435428 h 599923"/>
              <a:gd name="connsiteX13" fmla="*/ 2757714 w 3256038"/>
              <a:gd name="connsiteY13" fmla="*/ 483809 h 599923"/>
              <a:gd name="connsiteX14" fmla="*/ 2975429 w 3256038"/>
              <a:gd name="connsiteY14" fmla="*/ 512838 h 599923"/>
              <a:gd name="connsiteX15" fmla="*/ 3256038 w 3256038"/>
              <a:gd name="connsiteY15" fmla="*/ 599923 h 59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6038" h="599923">
                <a:moveTo>
                  <a:pt x="0" y="0"/>
                </a:moveTo>
                <a:lnTo>
                  <a:pt x="304800" y="58057"/>
                </a:lnTo>
                <a:lnTo>
                  <a:pt x="435429" y="82247"/>
                </a:lnTo>
                <a:lnTo>
                  <a:pt x="778934" y="116114"/>
                </a:lnTo>
                <a:lnTo>
                  <a:pt x="991810" y="145142"/>
                </a:lnTo>
                <a:lnTo>
                  <a:pt x="1427238" y="251581"/>
                </a:lnTo>
                <a:lnTo>
                  <a:pt x="1741714" y="314476"/>
                </a:lnTo>
                <a:lnTo>
                  <a:pt x="1891695" y="319314"/>
                </a:lnTo>
                <a:lnTo>
                  <a:pt x="2070705" y="367695"/>
                </a:lnTo>
                <a:cubicBezTo>
                  <a:pt x="2115822" y="377721"/>
                  <a:pt x="2099380" y="377371"/>
                  <a:pt x="2119086" y="377371"/>
                </a:cubicBezTo>
                <a:lnTo>
                  <a:pt x="2254553" y="387047"/>
                </a:lnTo>
                <a:lnTo>
                  <a:pt x="2341638" y="387047"/>
                </a:lnTo>
                <a:lnTo>
                  <a:pt x="2569029" y="435428"/>
                </a:lnTo>
                <a:lnTo>
                  <a:pt x="2757714" y="483809"/>
                </a:lnTo>
                <a:lnTo>
                  <a:pt x="2975429" y="512838"/>
                </a:lnTo>
                <a:lnTo>
                  <a:pt x="3256038" y="599923"/>
                </a:lnTo>
              </a:path>
            </a:pathLst>
          </a:cu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342900">
              <a:defRPr/>
            </a:pPr>
            <a:endParaRPr lang="fr-FR" sz="1350">
              <a:solidFill>
                <a:prstClr val="white"/>
              </a:solidFill>
            </a:endParaRPr>
          </a:p>
        </p:txBody>
      </p:sp>
      <p:sp>
        <p:nvSpPr>
          <p:cNvPr id="27" name="Text Box 79"/>
          <p:cNvSpPr txBox="1">
            <a:spLocks noChangeArrowheads="1"/>
          </p:cNvSpPr>
          <p:nvPr/>
        </p:nvSpPr>
        <p:spPr bwMode="gray">
          <a:xfrm>
            <a:off x="6070998" y="1986468"/>
            <a:ext cx="825103" cy="207749"/>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1050" b="1">
                <a:solidFill>
                  <a:srgbClr val="4BACC6"/>
                </a:solidFill>
                <a:latin typeface="Arial" panose="020B0604020202020204" pitchFamily="34" charset="0"/>
              </a:rPr>
              <a:t>71.1</a:t>
            </a:r>
            <a:r>
              <a:rPr lang="en-GB" sz="788" b="1">
                <a:solidFill>
                  <a:srgbClr val="4BACC6"/>
                </a:solidFill>
                <a:latin typeface="Arial" panose="020B0604020202020204" pitchFamily="34" charset="0"/>
              </a:rPr>
              <a:t>%</a:t>
            </a:r>
          </a:p>
        </p:txBody>
      </p:sp>
      <p:sp>
        <p:nvSpPr>
          <p:cNvPr id="28" name="Text Box 79"/>
          <p:cNvSpPr txBox="1">
            <a:spLocks noChangeArrowheads="1"/>
          </p:cNvSpPr>
          <p:nvPr/>
        </p:nvSpPr>
        <p:spPr bwMode="gray">
          <a:xfrm>
            <a:off x="6070998" y="2369849"/>
            <a:ext cx="825103" cy="207749"/>
          </a:xfrm>
          <a:prstGeom prst="rect">
            <a:avLst/>
          </a:prstGeom>
          <a:noFill/>
          <a:ln>
            <a:noFill/>
          </a:ln>
          <a:effectLst>
            <a:prstShdw prst="shdw17" dist="17961" dir="2700000">
              <a:srgbClr val="994C00">
                <a:alpha val="74997"/>
              </a:srgbClr>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defTabSz="4572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defTabSz="4572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defTabSz="4572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defTabSz="457200" eaLnBrk="0" fontAlgn="base" hangingPunct="0">
              <a:spcBef>
                <a:spcPct val="0"/>
              </a:spcBef>
              <a:spcAft>
                <a:spcPct val="0"/>
              </a:spcAft>
              <a:defRPr>
                <a:solidFill>
                  <a:schemeClr val="tx1"/>
                </a:solidFill>
                <a:latin typeface="Arial" charset="0"/>
                <a:ea typeface="ＭＳ Ｐゴシック" pitchFamily="34" charset="-128"/>
              </a:defRPr>
            </a:lvl9pPr>
          </a:lstStyle>
          <a:p>
            <a:pPr algn="ctr" defTabSz="342900" eaLnBrk="1" hangingPunct="1">
              <a:lnSpc>
                <a:spcPts val="900"/>
              </a:lnSpc>
              <a:defRPr/>
            </a:pPr>
            <a:r>
              <a:rPr lang="en-GB" sz="1050" b="1">
                <a:solidFill>
                  <a:srgbClr val="FF6600"/>
                </a:solidFill>
                <a:latin typeface="Arial" panose="020B0604020202020204" pitchFamily="34" charset="0"/>
              </a:rPr>
              <a:t>70.3</a:t>
            </a:r>
            <a:r>
              <a:rPr lang="en-GB" sz="788" b="1">
                <a:solidFill>
                  <a:srgbClr val="FF6600"/>
                </a:solidFill>
                <a:latin typeface="Arial" panose="020B0604020202020204" pitchFamily="34" charset="0"/>
              </a:rPr>
              <a:t>%</a:t>
            </a:r>
          </a:p>
        </p:txBody>
      </p:sp>
      <p:sp>
        <p:nvSpPr>
          <p:cNvPr id="31" name="Text Box 4"/>
          <p:cNvSpPr txBox="1">
            <a:spLocks noChangeArrowheads="1"/>
          </p:cNvSpPr>
          <p:nvPr/>
        </p:nvSpPr>
        <p:spPr bwMode="auto">
          <a:xfrm>
            <a:off x="44406" y="4874279"/>
            <a:ext cx="4258865" cy="253916"/>
          </a:xfrm>
          <a:prstGeom prst="rect">
            <a:avLst/>
          </a:prstGeom>
          <a:noFill/>
          <a:ln w="9525">
            <a:noFill/>
            <a:miter lim="800000"/>
            <a:headEnd/>
            <a:tailEnd/>
          </a:ln>
        </p:spPr>
        <p:txBody>
          <a:bodyP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defTabSz="342900" eaLnBrk="1" hangingPunct="1">
              <a:defRPr/>
            </a:pPr>
            <a:r>
              <a:rPr lang="en-US" sz="1050" i="1" err="1">
                <a:solidFill>
                  <a:prstClr val="black">
                    <a:lumMod val="65000"/>
                    <a:lumOff val="35000"/>
                  </a:prstClr>
                </a:solidFill>
                <a:latin typeface="Arial"/>
                <a:ea typeface="+mn-ea"/>
                <a:cs typeface="Arial"/>
              </a:rPr>
              <a:t>Gnant</a:t>
            </a:r>
            <a:r>
              <a:rPr lang="en-US" sz="1050" i="1">
                <a:solidFill>
                  <a:prstClr val="black">
                    <a:lumMod val="65000"/>
                    <a:lumOff val="35000"/>
                  </a:prstClr>
                </a:solidFill>
                <a:latin typeface="Arial"/>
                <a:ea typeface="+mn-ea"/>
                <a:cs typeface="Arial"/>
              </a:rPr>
              <a:t> M.. et al., SABCS 2017, SG3-01</a:t>
            </a:r>
          </a:p>
        </p:txBody>
      </p:sp>
    </p:spTree>
    <p:extLst>
      <p:ext uri="{BB962C8B-B14F-4D97-AF65-F5344CB8AC3E}">
        <p14:creationId xmlns:p14="http://schemas.microsoft.com/office/powerpoint/2010/main" val="2540073509"/>
      </p:ext>
    </p:extLst>
  </p:cSld>
  <p:clrMapOvr>
    <a:masterClrMapping/>
  </p:clrMapOvr>
  <p:transition spd="slow">
    <p:wip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0" y="748765"/>
            <a:ext cx="9144000" cy="400110"/>
          </a:xfrm>
        </p:spPr>
        <p:txBody>
          <a:bodyPr/>
          <a:lstStyle/>
          <a:p>
            <a:pPr algn="ctr"/>
            <a:r>
              <a:rPr lang="en-US" err="1"/>
              <a:t>Méta-analyse</a:t>
            </a:r>
            <a:r>
              <a:rPr lang="en-US"/>
              <a:t> des </a:t>
            </a:r>
            <a:r>
              <a:rPr lang="en-US" err="1"/>
              <a:t>essais</a:t>
            </a:r>
            <a:r>
              <a:rPr lang="en-US"/>
              <a:t> avec prolongation par IA au </a:t>
            </a:r>
            <a:r>
              <a:rPr lang="en-US" err="1"/>
              <a:t>delà</a:t>
            </a:r>
            <a:r>
              <a:rPr lang="en-US"/>
              <a:t> de 5 </a:t>
            </a:r>
            <a:r>
              <a:rPr lang="en-US" err="1"/>
              <a:t>ans</a:t>
            </a:r>
            <a:r>
              <a:rPr lang="en-US"/>
              <a:t> </a:t>
            </a:r>
            <a:endParaRPr lang="fr-FR" sz="1800"/>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72</a:t>
            </a:fld>
            <a:endParaRPr lang="fr-FR"/>
          </a:p>
        </p:txBody>
      </p:sp>
      <p:sp>
        <p:nvSpPr>
          <p:cNvPr id="43"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graphicFrame>
        <p:nvGraphicFramePr>
          <p:cNvPr id="7"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825863" y="1242071"/>
          <a:ext cx="7532014" cy="3613365"/>
        </p:xfrm>
        <a:graphic>
          <a:graphicData uri="http://schemas.openxmlformats.org/drawingml/2006/table">
            <a:tbl>
              <a:tblPr firstRow="1" bandRow="1">
                <a:tableStyleId>{7DF18680-E054-41AD-8BC1-D1AEF772440D}</a:tableStyleId>
              </a:tblPr>
              <a:tblGrid>
                <a:gridCol w="2328886">
                  <a:extLst>
                    <a:ext uri="{9D8B030D-6E8A-4147-A177-3AD203B41FA5}">
                      <a16:colId xmlns:a16="http://schemas.microsoft.com/office/drawing/2014/main" val="20000"/>
                    </a:ext>
                  </a:extLst>
                </a:gridCol>
                <a:gridCol w="1734376">
                  <a:extLst>
                    <a:ext uri="{9D8B030D-6E8A-4147-A177-3AD203B41FA5}">
                      <a16:colId xmlns:a16="http://schemas.microsoft.com/office/drawing/2014/main" val="20001"/>
                    </a:ext>
                  </a:extLst>
                </a:gridCol>
                <a:gridCol w="1734376">
                  <a:extLst>
                    <a:ext uri="{9D8B030D-6E8A-4147-A177-3AD203B41FA5}">
                      <a16:colId xmlns:a16="http://schemas.microsoft.com/office/drawing/2014/main" val="20003"/>
                    </a:ext>
                  </a:extLst>
                </a:gridCol>
                <a:gridCol w="1734376">
                  <a:extLst>
                    <a:ext uri="{9D8B030D-6E8A-4147-A177-3AD203B41FA5}">
                      <a16:colId xmlns:a16="http://schemas.microsoft.com/office/drawing/2014/main" val="20002"/>
                    </a:ext>
                  </a:extLst>
                </a:gridCol>
              </a:tblGrid>
              <a:tr h="232538">
                <a:tc>
                  <a:txBody>
                    <a:bodyPr/>
                    <a:lstStyle/>
                    <a:p>
                      <a:pPr>
                        <a:lnSpc>
                          <a:spcPts val="1100"/>
                        </a:lnSpc>
                      </a:pPr>
                      <a:r>
                        <a:rPr lang="fr-FR" sz="1400" b="0">
                          <a:solidFill>
                            <a:schemeClr val="tx2"/>
                          </a:solidFill>
                        </a:rPr>
                        <a:t>Essai (</a:t>
                      </a:r>
                      <a:r>
                        <a:rPr lang="fr-FR" sz="1400" b="0" err="1">
                          <a:solidFill>
                            <a:schemeClr val="tx2"/>
                          </a:solidFill>
                        </a:rPr>
                        <a:t>recruitement</a:t>
                      </a:r>
                      <a:r>
                        <a:rPr lang="fr-FR" sz="1400" b="0">
                          <a:solidFill>
                            <a:schemeClr val="tx2"/>
                          </a:solidFill>
                        </a:rPr>
                        <a:t> </a:t>
                      </a:r>
                      <a:r>
                        <a:rPr lang="fr-FR" sz="1400" b="0" err="1">
                          <a:solidFill>
                            <a:schemeClr val="tx2"/>
                          </a:solidFill>
                        </a:rPr>
                        <a:t>periode</a:t>
                      </a:r>
                      <a:r>
                        <a:rPr lang="fr-FR" sz="1400" b="0">
                          <a:solidFill>
                            <a:schemeClr val="tx2"/>
                          </a:solidFill>
                        </a:rPr>
                        <a:t>)</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600" b="1">
                          <a:solidFill>
                            <a:schemeClr val="tx2"/>
                          </a:solidFill>
                        </a:rPr>
                        <a:t>TAM seul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600" b="1">
                          <a:solidFill>
                            <a:schemeClr val="tx2"/>
                          </a:solidFill>
                        </a:rPr>
                        <a:t>TAM  puis 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600" b="1">
                          <a:solidFill>
                            <a:schemeClr val="tx2"/>
                          </a:solidFill>
                        </a:rPr>
                        <a:t>AI</a:t>
                      </a:r>
                      <a:r>
                        <a:rPr lang="fr-FR" sz="1600" b="1" baseline="0">
                          <a:solidFill>
                            <a:schemeClr val="tx2"/>
                          </a:solidFill>
                        </a:rPr>
                        <a:t> seul</a:t>
                      </a:r>
                      <a:endParaRPr lang="fr-FR" sz="1600" b="1">
                        <a:solidFill>
                          <a:schemeClr val="tx2"/>
                        </a:solidFill>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39778">
                <a:tc>
                  <a:txBody>
                    <a:bodyPr/>
                    <a:lstStyle/>
                    <a:p>
                      <a:pPr>
                        <a:lnSpc>
                          <a:spcPts val="1100"/>
                        </a:lnSpc>
                      </a:pPr>
                      <a:r>
                        <a:rPr lang="fr-FR" sz="1100">
                          <a:solidFill>
                            <a:schemeClr val="tx2"/>
                          </a:solidFill>
                        </a:rPr>
                        <a:t>ABCSG Via (1990-1995)</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442</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393</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39778">
                <a:tc>
                  <a:txBody>
                    <a:bodyPr/>
                    <a:lstStyle/>
                    <a:p>
                      <a:pPr>
                        <a:lnSpc>
                          <a:spcPts val="1100"/>
                        </a:lnSpc>
                      </a:pPr>
                      <a:r>
                        <a:rPr lang="fr-FR" sz="1100">
                          <a:solidFill>
                            <a:schemeClr val="tx2"/>
                          </a:solidFill>
                        </a:rPr>
                        <a:t>MA.17</a:t>
                      </a:r>
                      <a:r>
                        <a:rPr lang="fr-FR" sz="1100" baseline="0">
                          <a:solidFill>
                            <a:schemeClr val="tx2"/>
                          </a:solidFill>
                        </a:rPr>
                        <a:t> (1998-2002)</a:t>
                      </a:r>
                      <a:endParaRPr lang="fr-FR" sz="1100">
                        <a:solidFill>
                          <a:schemeClr val="tx2"/>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4959</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39778">
                <a:tc>
                  <a:txBody>
                    <a:bodyPr/>
                    <a:lstStyle/>
                    <a:p>
                      <a:pPr>
                        <a:lnSpc>
                          <a:spcPts val="1100"/>
                        </a:lnSpc>
                      </a:pPr>
                      <a:r>
                        <a:rPr lang="fr-FR" sz="1100">
                          <a:solidFill>
                            <a:schemeClr val="tx2"/>
                          </a:solidFill>
                        </a:rPr>
                        <a:t>NSABP</a:t>
                      </a:r>
                      <a:r>
                        <a:rPr lang="fr-FR" sz="1100" baseline="0">
                          <a:solidFill>
                            <a:schemeClr val="tx2"/>
                          </a:solidFill>
                        </a:rPr>
                        <a:t> B-33 (2001-2003)</a:t>
                      </a:r>
                      <a:endParaRPr lang="fr-FR" sz="1100">
                        <a:solidFill>
                          <a:schemeClr val="tx2"/>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1550</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6019237"/>
                  </a:ext>
                </a:extLst>
              </a:tr>
              <a:tr h="239778">
                <a:tc>
                  <a:txBody>
                    <a:bodyPr/>
                    <a:lstStyle/>
                    <a:p>
                      <a:pPr>
                        <a:lnSpc>
                          <a:spcPts val="1100"/>
                        </a:lnSpc>
                      </a:pPr>
                      <a:r>
                        <a:rPr lang="fr-FR" sz="1100">
                          <a:solidFill>
                            <a:schemeClr val="tx2"/>
                          </a:solidFill>
                        </a:rPr>
                        <a:t>ATENA (2001-2005)</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358</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39778">
                <a:tc>
                  <a:txBody>
                    <a:bodyPr/>
                    <a:lstStyle/>
                    <a:p>
                      <a:pPr>
                        <a:lnSpc>
                          <a:spcPts val="1100"/>
                        </a:lnSpc>
                      </a:pPr>
                      <a:r>
                        <a:rPr lang="fr-FR" sz="1100">
                          <a:solidFill>
                            <a:schemeClr val="tx2"/>
                          </a:solidFill>
                        </a:rPr>
                        <a:t>SALSA (2004-2010)</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3392</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39778">
                <a:tc>
                  <a:txBody>
                    <a:bodyPr/>
                    <a:lstStyle/>
                    <a:p>
                      <a:pPr>
                        <a:lnSpc>
                          <a:spcPts val="1100"/>
                        </a:lnSpc>
                      </a:pPr>
                      <a:r>
                        <a:rPr lang="fr-FR" sz="1100">
                          <a:solidFill>
                            <a:schemeClr val="tx2"/>
                          </a:solidFill>
                        </a:rPr>
                        <a:t>GIM 4 (2005-2015)</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2031</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39778">
                <a:tc>
                  <a:txBody>
                    <a:bodyPr/>
                    <a:lstStyle/>
                    <a:p>
                      <a:pPr>
                        <a:lnSpc>
                          <a:spcPts val="1100"/>
                        </a:lnSpc>
                      </a:pPr>
                      <a:r>
                        <a:rPr lang="fr-FR" sz="1100">
                          <a:solidFill>
                            <a:schemeClr val="tx2"/>
                          </a:solidFill>
                        </a:rPr>
                        <a:t>NSABP B-42 (2006-2010)</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1532</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2387</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39778">
                <a:tc>
                  <a:txBody>
                    <a:bodyPr/>
                    <a:lstStyle/>
                    <a:p>
                      <a:pPr>
                        <a:lnSpc>
                          <a:spcPts val="1100"/>
                        </a:lnSpc>
                      </a:pPr>
                      <a:r>
                        <a:rPr lang="fr-FR" sz="1100">
                          <a:solidFill>
                            <a:schemeClr val="tx2"/>
                          </a:solidFill>
                        </a:rPr>
                        <a:t>DATA (2006-2009)</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1827</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39778">
                <a:tc>
                  <a:txBody>
                    <a:bodyPr/>
                    <a:lstStyle/>
                    <a:p>
                      <a:pPr>
                        <a:lnSpc>
                          <a:spcPts val="1100"/>
                        </a:lnSpc>
                      </a:pPr>
                      <a:r>
                        <a:rPr lang="fr-FR" sz="1100">
                          <a:solidFill>
                            <a:schemeClr val="tx2"/>
                          </a:solidFill>
                        </a:rPr>
                        <a:t>LATER (2007-2012)</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174</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138</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39</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39778">
                <a:tc>
                  <a:txBody>
                    <a:bodyPr/>
                    <a:lstStyle/>
                    <a:p>
                      <a:pPr>
                        <a:lnSpc>
                          <a:spcPts val="1100"/>
                        </a:lnSpc>
                      </a:pPr>
                      <a:r>
                        <a:rPr lang="fr-FR" sz="1100">
                          <a:solidFill>
                            <a:schemeClr val="tx2"/>
                          </a:solidFill>
                        </a:rPr>
                        <a:t>IDEAL (2007-2011)</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1263</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510</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39778">
                <a:tc>
                  <a:txBody>
                    <a:bodyPr/>
                    <a:lstStyle/>
                    <a:p>
                      <a:pPr>
                        <a:lnSpc>
                          <a:spcPts val="1100"/>
                        </a:lnSpc>
                      </a:pPr>
                      <a:r>
                        <a:rPr lang="fr-FR" sz="1100">
                          <a:solidFill>
                            <a:schemeClr val="tx2"/>
                          </a:solidFill>
                        </a:rPr>
                        <a:t>AERAS (2007-2012)</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(~255)</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100" b="0">
                          <a:solidFill>
                            <a:schemeClr val="tx2"/>
                          </a:solidFill>
                        </a:rPr>
                        <a:t>(~1442)</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39778">
                <a:tc>
                  <a:txBody>
                    <a:bodyPr/>
                    <a:lstStyle/>
                    <a:p>
                      <a:pPr>
                        <a:lnSpc>
                          <a:spcPts val="1100"/>
                        </a:lnSpc>
                      </a:pPr>
                      <a:r>
                        <a:rPr lang="fr-FR" sz="1100">
                          <a:solidFill>
                            <a:schemeClr val="tx2"/>
                          </a:solidFill>
                        </a:rPr>
                        <a:t>MA.17R</a:t>
                      </a:r>
                      <a:r>
                        <a:rPr lang="fr-FR" sz="1100" baseline="0">
                          <a:solidFill>
                            <a:schemeClr val="tx2"/>
                          </a:solidFill>
                        </a:rPr>
                        <a:t> (2009-2015)</a:t>
                      </a:r>
                      <a:endParaRPr lang="fr-FR" sz="1100">
                        <a:solidFill>
                          <a:schemeClr val="tx2"/>
                        </a:solidFill>
                      </a:endParaRP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1473</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100" b="0">
                          <a:solidFill>
                            <a:schemeClr val="tx2"/>
                          </a:solidFill>
                        </a:rPr>
                        <a:t>386</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39778">
                <a:tc>
                  <a:txBody>
                    <a:bodyPr/>
                    <a:lstStyle/>
                    <a:p>
                      <a:pPr>
                        <a:lnSpc>
                          <a:spcPts val="1100"/>
                        </a:lnSpc>
                      </a:pPr>
                      <a:r>
                        <a:rPr lang="fr-FR" sz="1400" b="1">
                          <a:solidFill>
                            <a:schemeClr val="tx2"/>
                          </a:solidFill>
                        </a:rPr>
                        <a:t>All trials (% </a:t>
                      </a:r>
                      <a:r>
                        <a:rPr lang="fr-FR" sz="1400" b="1" err="1">
                          <a:solidFill>
                            <a:schemeClr val="tx2"/>
                          </a:solidFill>
                        </a:rPr>
                        <a:t>with</a:t>
                      </a:r>
                      <a:r>
                        <a:rPr lang="fr-FR" sz="1400" b="1">
                          <a:solidFill>
                            <a:schemeClr val="tx2"/>
                          </a:solidFill>
                        </a:rPr>
                        <a:t> data)</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7,483 (100%)</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12,304 (98%)</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4764 (70%)</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21855">
                <a:tc>
                  <a:txBody>
                    <a:bodyPr/>
                    <a:lstStyle/>
                    <a:p>
                      <a:pPr>
                        <a:lnSpc>
                          <a:spcPts val="1100"/>
                        </a:lnSpc>
                      </a:pPr>
                      <a:r>
                        <a:rPr lang="fr-FR" sz="1400" b="1" err="1">
                          <a:solidFill>
                            <a:schemeClr val="tx2"/>
                          </a:solidFill>
                        </a:rPr>
                        <a:t>Median</a:t>
                      </a:r>
                      <a:r>
                        <a:rPr lang="fr-FR" sz="1400" b="1">
                          <a:solidFill>
                            <a:schemeClr val="tx2"/>
                          </a:solidFill>
                        </a:rPr>
                        <a:t> </a:t>
                      </a:r>
                      <a:r>
                        <a:rPr lang="fr-FR" sz="1400" b="1" err="1">
                          <a:solidFill>
                            <a:schemeClr val="tx2"/>
                          </a:solidFill>
                        </a:rPr>
                        <a:t>follow</a:t>
                      </a:r>
                      <a:r>
                        <a:rPr lang="fr-FR" sz="1400" b="1">
                          <a:solidFill>
                            <a:schemeClr val="tx2"/>
                          </a:solidFill>
                        </a:rPr>
                        <a:t>-up</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4,9</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6,1</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100"/>
                        </a:lnSpc>
                      </a:pPr>
                      <a:r>
                        <a:rPr lang="fr-FR" sz="1400" b="1">
                          <a:solidFill>
                            <a:schemeClr val="tx2"/>
                          </a:solidFill>
                        </a:rPr>
                        <a:t>6,5</a:t>
                      </a:r>
                    </a:p>
                  </a:txBody>
                  <a:tcPr marL="92549" marR="92549">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551167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Espace réservé du contenu 1"/>
          <p:cNvSpPr txBox="1">
            <a:spLocks/>
          </p:cNvSpPr>
          <p:nvPr/>
        </p:nvSpPr>
        <p:spPr>
          <a:xfrm>
            <a:off x="3213305"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40" name="Espace réservé du contenu 1"/>
          <p:cNvSpPr txBox="1">
            <a:spLocks/>
          </p:cNvSpPr>
          <p:nvPr/>
        </p:nvSpPr>
        <p:spPr>
          <a:xfrm>
            <a:off x="6129049"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38" name="Espace réservé du contenu 1"/>
          <p:cNvSpPr txBox="1">
            <a:spLocks/>
          </p:cNvSpPr>
          <p:nvPr/>
        </p:nvSpPr>
        <p:spPr>
          <a:xfrm>
            <a:off x="334754"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2" name="Titre 1"/>
          <p:cNvSpPr>
            <a:spLocks noGrp="1"/>
          </p:cNvSpPr>
          <p:nvPr>
            <p:ph type="title"/>
          </p:nvPr>
        </p:nvSpPr>
        <p:spPr>
          <a:xfrm>
            <a:off x="0" y="748765"/>
            <a:ext cx="9144000" cy="400110"/>
          </a:xfrm>
        </p:spPr>
        <p:txBody>
          <a:bodyPr/>
          <a:lstStyle/>
          <a:p>
            <a:pPr algn="ctr"/>
            <a:r>
              <a:rPr lang="en-US" err="1"/>
              <a:t>Réduction</a:t>
            </a:r>
            <a:r>
              <a:rPr lang="en-US"/>
              <a:t> du </a:t>
            </a:r>
            <a:r>
              <a:rPr lang="en-US" err="1"/>
              <a:t>risque</a:t>
            </a:r>
            <a:r>
              <a:rPr lang="en-US"/>
              <a:t> par </a:t>
            </a:r>
            <a:r>
              <a:rPr lang="en-US" err="1"/>
              <a:t>l’extension</a:t>
            </a:r>
            <a:r>
              <a:rPr lang="en-US"/>
              <a:t> de </a:t>
            </a:r>
            <a:r>
              <a:rPr lang="en-US" err="1"/>
              <a:t>l’HT</a:t>
            </a:r>
            <a:r>
              <a:rPr lang="en-US"/>
              <a:t> avec un IA</a:t>
            </a:r>
            <a:endParaRPr lang="fr-FR"/>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graphicFrame>
        <p:nvGraphicFramePr>
          <p:cNvPr id="7" name="Graphique 6"/>
          <p:cNvGraphicFramePr/>
          <p:nvPr>
            <p:extLst/>
          </p:nvPr>
        </p:nvGraphicFramePr>
        <p:xfrm>
          <a:off x="510399" y="1936376"/>
          <a:ext cx="2004261" cy="2714821"/>
        </p:xfrm>
        <a:graphic>
          <a:graphicData uri="http://schemas.openxmlformats.org/drawingml/2006/chart">
            <c:chart xmlns:c="http://schemas.openxmlformats.org/drawingml/2006/chart" xmlns:r="http://schemas.openxmlformats.org/officeDocument/2006/relationships" r:id="rId2"/>
          </a:graphicData>
        </a:graphic>
      </p:graphicFrame>
      <p:sp>
        <p:nvSpPr>
          <p:cNvPr id="8" name="ZoneTexte 7"/>
          <p:cNvSpPr txBox="1"/>
          <p:nvPr/>
        </p:nvSpPr>
        <p:spPr>
          <a:xfrm>
            <a:off x="291327"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9" name="Espace réservé du contenu 2"/>
          <p:cNvSpPr txBox="1">
            <a:spLocks/>
          </p:cNvSpPr>
          <p:nvPr/>
        </p:nvSpPr>
        <p:spPr>
          <a:xfrm>
            <a:off x="919204" y="1356611"/>
            <a:ext cx="1578280" cy="288541"/>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err="1">
                <a:solidFill>
                  <a:srgbClr val="1F497D"/>
                </a:solidFill>
              </a:rPr>
              <a:t>Toutes</a:t>
            </a:r>
            <a:r>
              <a:rPr lang="en-US" sz="1400" b="1">
                <a:solidFill>
                  <a:srgbClr val="1F497D"/>
                </a:solidFill>
              </a:rPr>
              <a:t> </a:t>
            </a:r>
            <a:r>
              <a:rPr lang="en-US" sz="1400" b="1" err="1">
                <a:solidFill>
                  <a:srgbClr val="1F497D"/>
                </a:solidFill>
              </a:rPr>
              <a:t>rechutes</a:t>
            </a:r>
            <a:r>
              <a:rPr lang="en-US" sz="1400" b="1">
                <a:solidFill>
                  <a:srgbClr val="1F497D"/>
                </a:solidFill>
              </a:rPr>
              <a:t> </a:t>
            </a:r>
          </a:p>
        </p:txBody>
      </p:sp>
      <p:sp>
        <p:nvSpPr>
          <p:cNvPr id="11" name="Espace réservé du contenu 2"/>
          <p:cNvSpPr txBox="1">
            <a:spLocks/>
          </p:cNvSpPr>
          <p:nvPr/>
        </p:nvSpPr>
        <p:spPr>
          <a:xfrm>
            <a:off x="1702969"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22 192 femmes</a:t>
            </a:r>
          </a:p>
        </p:txBody>
      </p:sp>
      <p:sp>
        <p:nvSpPr>
          <p:cNvPr id="12" name="Espace réservé du contenu 2"/>
          <p:cNvSpPr txBox="1">
            <a:spLocks/>
          </p:cNvSpPr>
          <p:nvPr/>
        </p:nvSpPr>
        <p:spPr>
          <a:xfrm>
            <a:off x="919203" y="2139537"/>
            <a:ext cx="1952447"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RR:0,76 (0,70-0,83)</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&lt;0,00001</a:t>
            </a:r>
          </a:p>
          <a:p>
            <a:pPr marL="0" indent="0" algn="r">
              <a:lnSpc>
                <a:spcPts val="1500"/>
              </a:lnSpc>
              <a:spcBef>
                <a:spcPts val="0"/>
              </a:spcBef>
              <a:buFont typeface="Wingdings" panose="05000000000000000000" pitchFamily="2" charset="2"/>
              <a:buNone/>
            </a:pPr>
            <a:r>
              <a:rPr lang="en-US" sz="1200" err="1">
                <a:solidFill>
                  <a:srgbClr val="1F497D"/>
                </a:solidFill>
              </a:rPr>
              <a:t>Bénéfice</a:t>
            </a:r>
            <a:r>
              <a:rPr lang="en-US" sz="1200">
                <a:solidFill>
                  <a:srgbClr val="1F497D"/>
                </a:solidFill>
              </a:rPr>
              <a:t> </a:t>
            </a:r>
            <a:r>
              <a:rPr lang="en-US" sz="1200" err="1">
                <a:solidFill>
                  <a:srgbClr val="1F497D"/>
                </a:solidFill>
              </a:rPr>
              <a:t>à</a:t>
            </a:r>
            <a:r>
              <a:rPr lang="en-US" sz="1200">
                <a:solidFill>
                  <a:srgbClr val="1F497D"/>
                </a:solidFill>
              </a:rPr>
              <a:t> 5 </a:t>
            </a:r>
            <a:r>
              <a:rPr lang="en-US" sz="1200" err="1">
                <a:solidFill>
                  <a:srgbClr val="1F497D"/>
                </a:solidFill>
              </a:rPr>
              <a:t>ans</a:t>
            </a:r>
            <a:r>
              <a:rPr lang="en-US" sz="1200">
                <a:solidFill>
                  <a:srgbClr val="1F497D"/>
                </a:solidFill>
              </a:rPr>
              <a:t> </a:t>
            </a:r>
            <a:r>
              <a:rPr lang="en-US" sz="1200" b="1">
                <a:solidFill>
                  <a:srgbClr val="1F497D"/>
                </a:solidFill>
              </a:rPr>
              <a:t>2,5</a:t>
            </a:r>
            <a:r>
              <a:rPr lang="en-US" sz="1050" b="1">
                <a:solidFill>
                  <a:srgbClr val="1F497D"/>
                </a:solidFill>
              </a:rPr>
              <a:t>%</a:t>
            </a:r>
            <a:r>
              <a:rPr lang="en-US" sz="1200" b="1">
                <a:solidFill>
                  <a:srgbClr val="1F497D"/>
                </a:solidFill>
              </a:rPr>
              <a:t> (CI:1,7-3,3)</a:t>
            </a:r>
          </a:p>
        </p:txBody>
      </p:sp>
      <p:sp>
        <p:nvSpPr>
          <p:cNvPr id="13" name="Espace réservé du contenu 2"/>
          <p:cNvSpPr txBox="1">
            <a:spLocks/>
          </p:cNvSpPr>
          <p:nvPr/>
        </p:nvSpPr>
        <p:spPr>
          <a:xfrm>
            <a:off x="2106706" y="3527040"/>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C0504D"/>
                </a:solidFill>
              </a:rPr>
            </a:br>
            <a:r>
              <a:rPr lang="en-US" sz="1300" b="1">
                <a:solidFill>
                  <a:srgbClr val="C0504D"/>
                </a:solidFill>
              </a:rPr>
              <a:t>9,5</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7,0</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sp>
        <p:nvSpPr>
          <p:cNvPr id="14" name="Forme libre 13"/>
          <p:cNvSpPr/>
          <p:nvPr/>
        </p:nvSpPr>
        <p:spPr>
          <a:xfrm>
            <a:off x="779804" y="3845490"/>
            <a:ext cx="1615858" cy="438411"/>
          </a:xfrm>
          <a:custGeom>
            <a:avLst/>
            <a:gdLst>
              <a:gd name="connsiteX0" fmla="*/ 0 w 1615858"/>
              <a:gd name="connsiteY0" fmla="*/ 438411 h 438411"/>
              <a:gd name="connsiteX1" fmla="*/ 319414 w 1615858"/>
              <a:gd name="connsiteY1" fmla="*/ 350729 h 438411"/>
              <a:gd name="connsiteX2" fmla="*/ 651354 w 1615858"/>
              <a:gd name="connsiteY2" fmla="*/ 294362 h 438411"/>
              <a:gd name="connsiteX3" fmla="*/ 951978 w 1615858"/>
              <a:gd name="connsiteY3" fmla="*/ 200417 h 438411"/>
              <a:gd name="connsiteX4" fmla="*/ 1271392 w 1615858"/>
              <a:gd name="connsiteY4" fmla="*/ 100209 h 438411"/>
              <a:gd name="connsiteX5" fmla="*/ 1615858 w 1615858"/>
              <a:gd name="connsiteY5" fmla="*/ 0 h 43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5858" h="438411">
                <a:moveTo>
                  <a:pt x="0" y="438411"/>
                </a:moveTo>
                <a:lnTo>
                  <a:pt x="319414" y="350729"/>
                </a:lnTo>
                <a:lnTo>
                  <a:pt x="651354" y="294362"/>
                </a:lnTo>
                <a:lnTo>
                  <a:pt x="951978" y="200417"/>
                </a:lnTo>
                <a:lnTo>
                  <a:pt x="1271392" y="100209"/>
                </a:lnTo>
                <a:lnTo>
                  <a:pt x="1615858"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15" name="Forme libre 14"/>
          <p:cNvSpPr/>
          <p:nvPr/>
        </p:nvSpPr>
        <p:spPr>
          <a:xfrm>
            <a:off x="817382" y="3970751"/>
            <a:ext cx="1578280" cy="306887"/>
          </a:xfrm>
          <a:custGeom>
            <a:avLst/>
            <a:gdLst>
              <a:gd name="connsiteX0" fmla="*/ 0 w 1578280"/>
              <a:gd name="connsiteY0" fmla="*/ 306887 h 306887"/>
              <a:gd name="connsiteX1" fmla="*/ 275573 w 1578280"/>
              <a:gd name="connsiteY1" fmla="*/ 250520 h 306887"/>
              <a:gd name="connsiteX2" fmla="*/ 613776 w 1578280"/>
              <a:gd name="connsiteY2" fmla="*/ 187890 h 306887"/>
              <a:gd name="connsiteX3" fmla="*/ 926926 w 1578280"/>
              <a:gd name="connsiteY3" fmla="*/ 131523 h 306887"/>
              <a:gd name="connsiteX4" fmla="*/ 1578280 w 1578280"/>
              <a:gd name="connsiteY4" fmla="*/ 0 h 306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280" h="306887">
                <a:moveTo>
                  <a:pt x="0" y="306887"/>
                </a:moveTo>
                <a:lnTo>
                  <a:pt x="275573" y="250520"/>
                </a:lnTo>
                <a:lnTo>
                  <a:pt x="613776" y="187890"/>
                </a:lnTo>
                <a:lnTo>
                  <a:pt x="926926" y="131523"/>
                </a:lnTo>
                <a:lnTo>
                  <a:pt x="1578280"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16" name="Graphique 15"/>
          <p:cNvGraphicFramePr/>
          <p:nvPr>
            <p:extLst/>
          </p:nvPr>
        </p:nvGraphicFramePr>
        <p:xfrm>
          <a:off x="3497455" y="1936376"/>
          <a:ext cx="2004261" cy="2714821"/>
        </p:xfrm>
        <a:graphic>
          <a:graphicData uri="http://schemas.openxmlformats.org/drawingml/2006/chart">
            <c:chart xmlns:c="http://schemas.openxmlformats.org/drawingml/2006/chart" xmlns:r="http://schemas.openxmlformats.org/officeDocument/2006/relationships" r:id="rId3"/>
          </a:graphicData>
        </a:graphic>
      </p:graphicFrame>
      <p:sp>
        <p:nvSpPr>
          <p:cNvPr id="17" name="ZoneTexte 16"/>
          <p:cNvSpPr txBox="1"/>
          <p:nvPr/>
        </p:nvSpPr>
        <p:spPr>
          <a:xfrm>
            <a:off x="3278383"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18" name="Espace réservé du contenu 2"/>
          <p:cNvSpPr txBox="1">
            <a:spLocks/>
          </p:cNvSpPr>
          <p:nvPr/>
        </p:nvSpPr>
        <p:spPr>
          <a:xfrm>
            <a:off x="3497455" y="1356611"/>
            <a:ext cx="2113582" cy="288541"/>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err="1">
                <a:solidFill>
                  <a:srgbClr val="1F497D"/>
                </a:solidFill>
              </a:rPr>
              <a:t>Rechutes</a:t>
            </a:r>
            <a:r>
              <a:rPr lang="en-US" sz="1400" b="1">
                <a:solidFill>
                  <a:srgbClr val="1F497D"/>
                </a:solidFill>
              </a:rPr>
              <a:t> à distance</a:t>
            </a:r>
          </a:p>
        </p:txBody>
      </p:sp>
      <p:sp>
        <p:nvSpPr>
          <p:cNvPr id="20" name="Espace réservé du contenu 2"/>
          <p:cNvSpPr txBox="1">
            <a:spLocks/>
          </p:cNvSpPr>
          <p:nvPr/>
        </p:nvSpPr>
        <p:spPr>
          <a:xfrm>
            <a:off x="3906259" y="2139537"/>
            <a:ext cx="1952447"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RR:0,85 (0,77-0,95)</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=0,004</a:t>
            </a:r>
            <a:br>
              <a:rPr lang="en-US" sz="1200" b="1">
                <a:solidFill>
                  <a:srgbClr val="1F497D"/>
                </a:solidFill>
              </a:rPr>
            </a:br>
            <a:r>
              <a:rPr lang="en-US" sz="1200" err="1">
                <a:solidFill>
                  <a:srgbClr val="1F497D"/>
                </a:solidFill>
              </a:rPr>
              <a:t>Bénéfice</a:t>
            </a:r>
            <a:r>
              <a:rPr lang="en-US" sz="1200">
                <a:solidFill>
                  <a:srgbClr val="1F497D"/>
                </a:solidFill>
              </a:rPr>
              <a:t> </a:t>
            </a:r>
            <a:r>
              <a:rPr lang="en-US" sz="1200" err="1">
                <a:solidFill>
                  <a:srgbClr val="1F497D"/>
                </a:solidFill>
              </a:rPr>
              <a:t>à</a:t>
            </a:r>
            <a:r>
              <a:rPr lang="en-US" sz="1200">
                <a:solidFill>
                  <a:srgbClr val="1F497D"/>
                </a:solidFill>
              </a:rPr>
              <a:t> 5 </a:t>
            </a:r>
            <a:r>
              <a:rPr lang="en-US" sz="1200" err="1">
                <a:solidFill>
                  <a:srgbClr val="1F497D"/>
                </a:solidFill>
              </a:rPr>
              <a:t>ans</a:t>
            </a:r>
            <a:r>
              <a:rPr lang="en-US" sz="1200">
                <a:solidFill>
                  <a:srgbClr val="1F497D"/>
                </a:solidFill>
              </a:rPr>
              <a:t>  </a:t>
            </a:r>
            <a:r>
              <a:rPr lang="en-US" sz="1200" b="1">
                <a:solidFill>
                  <a:srgbClr val="1F497D"/>
                </a:solidFill>
              </a:rPr>
              <a:t>1,1</a:t>
            </a:r>
            <a:r>
              <a:rPr lang="en-US" sz="1050" b="1">
                <a:solidFill>
                  <a:srgbClr val="1F497D"/>
                </a:solidFill>
              </a:rPr>
              <a:t>%</a:t>
            </a:r>
            <a:r>
              <a:rPr lang="en-US" sz="1200" b="1">
                <a:solidFill>
                  <a:srgbClr val="1F497D"/>
                </a:solidFill>
              </a:rPr>
              <a:t> (CI:0,4-1,7)</a:t>
            </a:r>
          </a:p>
        </p:txBody>
      </p:sp>
      <p:sp>
        <p:nvSpPr>
          <p:cNvPr id="21" name="Espace réservé du contenu 2"/>
          <p:cNvSpPr txBox="1">
            <a:spLocks/>
          </p:cNvSpPr>
          <p:nvPr/>
        </p:nvSpPr>
        <p:spPr>
          <a:xfrm>
            <a:off x="5015451" y="3527040"/>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C0504D"/>
                </a:solidFill>
              </a:rPr>
            </a:br>
            <a:r>
              <a:rPr lang="en-US" sz="1300" b="1">
                <a:solidFill>
                  <a:srgbClr val="C0504D"/>
                </a:solidFill>
              </a:rPr>
              <a:t>6,1</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5,1</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sp>
        <p:nvSpPr>
          <p:cNvPr id="25" name="Forme libre 24"/>
          <p:cNvSpPr/>
          <p:nvPr/>
        </p:nvSpPr>
        <p:spPr>
          <a:xfrm>
            <a:off x="3760851" y="4091152"/>
            <a:ext cx="1588376" cy="197069"/>
          </a:xfrm>
          <a:custGeom>
            <a:avLst/>
            <a:gdLst>
              <a:gd name="connsiteX0" fmla="*/ 0 w 1588376"/>
              <a:gd name="connsiteY0" fmla="*/ 197069 h 197069"/>
              <a:gd name="connsiteX1" fmla="*/ 271955 w 1588376"/>
              <a:gd name="connsiteY1" fmla="*/ 157655 h 197069"/>
              <a:gd name="connsiteX2" fmla="*/ 603031 w 1588376"/>
              <a:gd name="connsiteY2" fmla="*/ 110358 h 197069"/>
              <a:gd name="connsiteX3" fmla="*/ 638503 w 1588376"/>
              <a:gd name="connsiteY3" fmla="*/ 110358 h 197069"/>
              <a:gd name="connsiteX4" fmla="*/ 930166 w 1588376"/>
              <a:gd name="connsiteY4" fmla="*/ 74886 h 197069"/>
              <a:gd name="connsiteX5" fmla="*/ 1257300 w 1588376"/>
              <a:gd name="connsiteY5" fmla="*/ 43355 h 197069"/>
              <a:gd name="connsiteX6" fmla="*/ 1588376 w 1588376"/>
              <a:gd name="connsiteY6" fmla="*/ 0 h 19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8376" h="197069">
                <a:moveTo>
                  <a:pt x="0" y="197069"/>
                </a:moveTo>
                <a:lnTo>
                  <a:pt x="271955" y="157655"/>
                </a:lnTo>
                <a:lnTo>
                  <a:pt x="603031" y="110358"/>
                </a:lnTo>
                <a:lnTo>
                  <a:pt x="638503" y="110358"/>
                </a:lnTo>
                <a:lnTo>
                  <a:pt x="930166" y="74886"/>
                </a:lnTo>
                <a:lnTo>
                  <a:pt x="1257300" y="43355"/>
                </a:lnTo>
                <a:lnTo>
                  <a:pt x="1588376"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26" name="Forme libre 25"/>
          <p:cNvSpPr/>
          <p:nvPr/>
        </p:nvSpPr>
        <p:spPr>
          <a:xfrm>
            <a:off x="3760851" y="4016266"/>
            <a:ext cx="1576552" cy="271955"/>
          </a:xfrm>
          <a:custGeom>
            <a:avLst/>
            <a:gdLst>
              <a:gd name="connsiteX0" fmla="*/ 0 w 1576552"/>
              <a:gd name="connsiteY0" fmla="*/ 271955 h 271955"/>
              <a:gd name="connsiteX1" fmla="*/ 0 w 1576552"/>
              <a:gd name="connsiteY1" fmla="*/ 271955 h 271955"/>
              <a:gd name="connsiteX2" fmla="*/ 291662 w 1576552"/>
              <a:gd name="connsiteY2" fmla="*/ 216775 h 271955"/>
              <a:gd name="connsiteX3" fmla="*/ 603031 w 1576552"/>
              <a:gd name="connsiteY3" fmla="*/ 165537 h 271955"/>
              <a:gd name="connsiteX4" fmla="*/ 945931 w 1576552"/>
              <a:gd name="connsiteY4" fmla="*/ 118241 h 271955"/>
              <a:gd name="connsiteX5" fmla="*/ 1280948 w 1576552"/>
              <a:gd name="connsiteY5" fmla="*/ 70944 h 271955"/>
              <a:gd name="connsiteX6" fmla="*/ 1576552 w 1576552"/>
              <a:gd name="connsiteY6" fmla="*/ 0 h 27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552" h="271955">
                <a:moveTo>
                  <a:pt x="0" y="271955"/>
                </a:moveTo>
                <a:lnTo>
                  <a:pt x="0" y="271955"/>
                </a:lnTo>
                <a:lnTo>
                  <a:pt x="291662" y="216775"/>
                </a:lnTo>
                <a:lnTo>
                  <a:pt x="603031" y="165537"/>
                </a:lnTo>
                <a:lnTo>
                  <a:pt x="945931" y="118241"/>
                </a:lnTo>
                <a:lnTo>
                  <a:pt x="1280948" y="70944"/>
                </a:lnTo>
                <a:lnTo>
                  <a:pt x="1576552"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27" name="Graphique 26"/>
          <p:cNvGraphicFramePr/>
          <p:nvPr>
            <p:extLst/>
          </p:nvPr>
        </p:nvGraphicFramePr>
        <p:xfrm>
          <a:off x="6333555" y="1936376"/>
          <a:ext cx="2004261" cy="2714821"/>
        </p:xfrm>
        <a:graphic>
          <a:graphicData uri="http://schemas.openxmlformats.org/drawingml/2006/chart">
            <c:chart xmlns:c="http://schemas.openxmlformats.org/drawingml/2006/chart" xmlns:r="http://schemas.openxmlformats.org/officeDocument/2006/relationships" r:id="rId4"/>
          </a:graphicData>
        </a:graphic>
      </p:graphicFrame>
      <p:sp>
        <p:nvSpPr>
          <p:cNvPr id="28" name="ZoneTexte 27"/>
          <p:cNvSpPr txBox="1"/>
          <p:nvPr/>
        </p:nvSpPr>
        <p:spPr>
          <a:xfrm>
            <a:off x="6114483"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29" name="Espace réservé du contenu 2"/>
          <p:cNvSpPr txBox="1">
            <a:spLocks/>
          </p:cNvSpPr>
          <p:nvPr/>
        </p:nvSpPr>
        <p:spPr>
          <a:xfrm>
            <a:off x="6364941" y="1356611"/>
            <a:ext cx="2195390" cy="288541"/>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err="1">
                <a:solidFill>
                  <a:srgbClr val="1F497D"/>
                </a:solidFill>
              </a:rPr>
              <a:t>Mortalité</a:t>
            </a:r>
            <a:r>
              <a:rPr lang="en-US" sz="1400" b="1">
                <a:solidFill>
                  <a:srgbClr val="1F497D"/>
                </a:solidFill>
              </a:rPr>
              <a:t> </a:t>
            </a:r>
            <a:r>
              <a:rPr lang="en-US" sz="1400" b="1" err="1">
                <a:solidFill>
                  <a:srgbClr val="1F497D"/>
                </a:solidFill>
              </a:rPr>
              <a:t>spécifique</a:t>
            </a:r>
            <a:endParaRPr lang="en-US" sz="1400" b="1">
              <a:solidFill>
                <a:srgbClr val="1F497D"/>
              </a:solidFill>
            </a:endParaRPr>
          </a:p>
        </p:txBody>
      </p:sp>
      <p:sp>
        <p:nvSpPr>
          <p:cNvPr id="31" name="Espace réservé du contenu 2"/>
          <p:cNvSpPr txBox="1">
            <a:spLocks/>
          </p:cNvSpPr>
          <p:nvPr/>
        </p:nvSpPr>
        <p:spPr>
          <a:xfrm>
            <a:off x="6635889" y="2139537"/>
            <a:ext cx="2058918"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RR:0,89 (0,77-1,02)</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=0,09</a:t>
            </a:r>
            <a:br>
              <a:rPr lang="en-US" sz="1200" b="1">
                <a:solidFill>
                  <a:srgbClr val="1F497D"/>
                </a:solidFill>
              </a:rPr>
            </a:br>
            <a:r>
              <a:rPr lang="en-US" sz="1200" err="1">
                <a:solidFill>
                  <a:srgbClr val="1F497D"/>
                </a:solidFill>
              </a:rPr>
              <a:t>Bénéfice</a:t>
            </a:r>
            <a:r>
              <a:rPr lang="en-US" sz="1200">
                <a:solidFill>
                  <a:srgbClr val="1F497D"/>
                </a:solidFill>
              </a:rPr>
              <a:t> </a:t>
            </a:r>
            <a:r>
              <a:rPr lang="en-US" sz="1200" err="1">
                <a:solidFill>
                  <a:srgbClr val="1F497D"/>
                </a:solidFill>
              </a:rPr>
              <a:t>à</a:t>
            </a:r>
            <a:r>
              <a:rPr lang="en-US" sz="1200">
                <a:solidFill>
                  <a:srgbClr val="1F497D"/>
                </a:solidFill>
              </a:rPr>
              <a:t> 5 </a:t>
            </a:r>
            <a:r>
              <a:rPr lang="en-US" sz="1200" err="1">
                <a:solidFill>
                  <a:srgbClr val="1F497D"/>
                </a:solidFill>
              </a:rPr>
              <a:t>ans</a:t>
            </a:r>
            <a:r>
              <a:rPr lang="en-US" sz="1200">
                <a:solidFill>
                  <a:srgbClr val="1F497D"/>
                </a:solidFill>
              </a:rPr>
              <a:t> </a:t>
            </a:r>
            <a:r>
              <a:rPr lang="en-US" sz="1200" b="1">
                <a:solidFill>
                  <a:srgbClr val="1F497D"/>
                </a:solidFill>
              </a:rPr>
              <a:t>0,3</a:t>
            </a:r>
            <a:r>
              <a:rPr lang="en-US" sz="1050" b="1">
                <a:solidFill>
                  <a:srgbClr val="1F497D"/>
                </a:solidFill>
              </a:rPr>
              <a:t>%</a:t>
            </a:r>
            <a:r>
              <a:rPr lang="en-US" sz="1200" b="1">
                <a:solidFill>
                  <a:srgbClr val="1F497D"/>
                </a:solidFill>
              </a:rPr>
              <a:t> (CI:-0,2-0,8)</a:t>
            </a:r>
          </a:p>
        </p:txBody>
      </p:sp>
      <p:sp>
        <p:nvSpPr>
          <p:cNvPr id="32" name="Espace réservé du contenu 2"/>
          <p:cNvSpPr txBox="1">
            <a:spLocks/>
          </p:cNvSpPr>
          <p:nvPr/>
        </p:nvSpPr>
        <p:spPr>
          <a:xfrm>
            <a:off x="7906035" y="3527040"/>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C0504D"/>
                </a:solidFill>
              </a:rPr>
            </a:br>
            <a:r>
              <a:rPr lang="en-US" sz="1300" b="1">
                <a:solidFill>
                  <a:srgbClr val="C0504D"/>
                </a:solidFill>
              </a:rPr>
              <a:t>3,1</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2,8</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sp>
        <p:nvSpPr>
          <p:cNvPr id="35" name="Forme libre 34"/>
          <p:cNvSpPr/>
          <p:nvPr/>
        </p:nvSpPr>
        <p:spPr>
          <a:xfrm>
            <a:off x="6579964" y="4173239"/>
            <a:ext cx="1639732" cy="116878"/>
          </a:xfrm>
          <a:custGeom>
            <a:avLst/>
            <a:gdLst>
              <a:gd name="connsiteX0" fmla="*/ 0 w 1639732"/>
              <a:gd name="connsiteY0" fmla="*/ 116878 h 116878"/>
              <a:gd name="connsiteX1" fmla="*/ 333446 w 1639732"/>
              <a:gd name="connsiteY1" fmla="*/ 116878 h 116878"/>
              <a:gd name="connsiteX2" fmla="*/ 656580 w 1639732"/>
              <a:gd name="connsiteY2" fmla="*/ 106566 h 116878"/>
              <a:gd name="connsiteX3" fmla="*/ 990027 w 1639732"/>
              <a:gd name="connsiteY3" fmla="*/ 89378 h 116878"/>
              <a:gd name="connsiteX4" fmla="*/ 1320036 w 1639732"/>
              <a:gd name="connsiteY4" fmla="*/ 51564 h 116878"/>
              <a:gd name="connsiteX5" fmla="*/ 1639732 w 1639732"/>
              <a:gd name="connsiteY5" fmla="*/ 0 h 1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732" h="116878">
                <a:moveTo>
                  <a:pt x="0" y="116878"/>
                </a:moveTo>
                <a:lnTo>
                  <a:pt x="333446" y="116878"/>
                </a:lnTo>
                <a:lnTo>
                  <a:pt x="656580" y="106566"/>
                </a:lnTo>
                <a:lnTo>
                  <a:pt x="990027" y="89378"/>
                </a:lnTo>
                <a:lnTo>
                  <a:pt x="1320036" y="51564"/>
                </a:lnTo>
                <a:lnTo>
                  <a:pt x="1639732"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6" name="Forme libre 35"/>
          <p:cNvSpPr/>
          <p:nvPr/>
        </p:nvSpPr>
        <p:spPr>
          <a:xfrm>
            <a:off x="6583401" y="4159489"/>
            <a:ext cx="1643170" cy="134066"/>
          </a:xfrm>
          <a:custGeom>
            <a:avLst/>
            <a:gdLst>
              <a:gd name="connsiteX0" fmla="*/ 0 w 1643170"/>
              <a:gd name="connsiteY0" fmla="*/ 134066 h 134066"/>
              <a:gd name="connsiteX1" fmla="*/ 330009 w 1643170"/>
              <a:gd name="connsiteY1" fmla="*/ 127191 h 134066"/>
              <a:gd name="connsiteX2" fmla="*/ 656581 w 1643170"/>
              <a:gd name="connsiteY2" fmla="*/ 106565 h 134066"/>
              <a:gd name="connsiteX3" fmla="*/ 979715 w 1643170"/>
              <a:gd name="connsiteY3" fmla="*/ 68752 h 134066"/>
              <a:gd name="connsiteX4" fmla="*/ 1306286 w 1643170"/>
              <a:gd name="connsiteY4" fmla="*/ 37813 h 134066"/>
              <a:gd name="connsiteX5" fmla="*/ 1643170 w 1643170"/>
              <a:gd name="connsiteY5" fmla="*/ 0 h 134066"/>
              <a:gd name="connsiteX0" fmla="*/ 0 w 1643170"/>
              <a:gd name="connsiteY0" fmla="*/ 134066 h 134066"/>
              <a:gd name="connsiteX1" fmla="*/ 330009 w 1643170"/>
              <a:gd name="connsiteY1" fmla="*/ 127191 h 134066"/>
              <a:gd name="connsiteX2" fmla="*/ 656581 w 1643170"/>
              <a:gd name="connsiteY2" fmla="*/ 106565 h 134066"/>
              <a:gd name="connsiteX3" fmla="*/ 979715 w 1643170"/>
              <a:gd name="connsiteY3" fmla="*/ 85940 h 134066"/>
              <a:gd name="connsiteX4" fmla="*/ 1306286 w 1643170"/>
              <a:gd name="connsiteY4" fmla="*/ 37813 h 134066"/>
              <a:gd name="connsiteX5" fmla="*/ 1643170 w 1643170"/>
              <a:gd name="connsiteY5" fmla="*/ 0 h 13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170" h="134066">
                <a:moveTo>
                  <a:pt x="0" y="134066"/>
                </a:moveTo>
                <a:lnTo>
                  <a:pt x="330009" y="127191"/>
                </a:lnTo>
                <a:lnTo>
                  <a:pt x="656581" y="106565"/>
                </a:lnTo>
                <a:lnTo>
                  <a:pt x="979715" y="85940"/>
                </a:lnTo>
                <a:lnTo>
                  <a:pt x="1306286" y="37813"/>
                </a:lnTo>
                <a:cubicBezTo>
                  <a:pt x="1416862" y="23490"/>
                  <a:pt x="1530875" y="12604"/>
                  <a:pt x="1643170" y="0"/>
                </a:cubicBez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1" name="Espace réservé du contenu 2"/>
          <p:cNvSpPr txBox="1">
            <a:spLocks/>
          </p:cNvSpPr>
          <p:nvPr/>
        </p:nvSpPr>
        <p:spPr>
          <a:xfrm>
            <a:off x="2035371"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42" name="Espace réservé du contenu 2"/>
          <p:cNvSpPr txBox="1">
            <a:spLocks/>
          </p:cNvSpPr>
          <p:nvPr/>
        </p:nvSpPr>
        <p:spPr>
          <a:xfrm>
            <a:off x="4966699"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43" name="Espace réservé du contenu 2"/>
          <p:cNvSpPr txBox="1">
            <a:spLocks/>
          </p:cNvSpPr>
          <p:nvPr/>
        </p:nvSpPr>
        <p:spPr>
          <a:xfrm>
            <a:off x="7844043"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45" name="Espace réservé du contenu 2"/>
          <p:cNvSpPr txBox="1">
            <a:spLocks/>
          </p:cNvSpPr>
          <p:nvPr/>
        </p:nvSpPr>
        <p:spPr>
          <a:xfrm>
            <a:off x="4572827"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22 192 femmes</a:t>
            </a:r>
          </a:p>
        </p:txBody>
      </p:sp>
      <p:sp>
        <p:nvSpPr>
          <p:cNvPr id="46" name="Espace réservé du contenu 2"/>
          <p:cNvSpPr txBox="1">
            <a:spLocks/>
          </p:cNvSpPr>
          <p:nvPr/>
        </p:nvSpPr>
        <p:spPr>
          <a:xfrm>
            <a:off x="7484019"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22 192 femmes</a:t>
            </a:r>
          </a:p>
        </p:txBody>
      </p:sp>
    </p:spTree>
    <p:extLst>
      <p:ext uri="{BB962C8B-B14F-4D97-AF65-F5344CB8AC3E}">
        <p14:creationId xmlns:p14="http://schemas.microsoft.com/office/powerpoint/2010/main" val="363521578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2421563102"/>
              </p:ext>
            </p:extLst>
          </p:nvPr>
        </p:nvGraphicFramePr>
        <p:xfrm>
          <a:off x="527319" y="1207312"/>
          <a:ext cx="8043607" cy="3136479"/>
        </p:xfrm>
        <a:graphic>
          <a:graphicData uri="http://schemas.openxmlformats.org/drawingml/2006/table">
            <a:tbl>
              <a:tblPr firstRow="1" bandRow="1">
                <a:tableStyleId>{7DF18680-E054-41AD-8BC1-D1AEF772440D}</a:tableStyleId>
              </a:tblPr>
              <a:tblGrid>
                <a:gridCol w="1398758">
                  <a:extLst>
                    <a:ext uri="{9D8B030D-6E8A-4147-A177-3AD203B41FA5}">
                      <a16:colId xmlns:a16="http://schemas.microsoft.com/office/drawing/2014/main" val="20000"/>
                    </a:ext>
                  </a:extLst>
                </a:gridCol>
                <a:gridCol w="871578">
                  <a:extLst>
                    <a:ext uri="{9D8B030D-6E8A-4147-A177-3AD203B41FA5}">
                      <a16:colId xmlns:a16="http://schemas.microsoft.com/office/drawing/2014/main" val="20001"/>
                    </a:ext>
                  </a:extLst>
                </a:gridCol>
                <a:gridCol w="995082">
                  <a:extLst>
                    <a:ext uri="{9D8B030D-6E8A-4147-A177-3AD203B41FA5}">
                      <a16:colId xmlns:a16="http://schemas.microsoft.com/office/drawing/2014/main" val="20003"/>
                    </a:ext>
                  </a:extLst>
                </a:gridCol>
                <a:gridCol w="735106">
                  <a:extLst>
                    <a:ext uri="{9D8B030D-6E8A-4147-A177-3AD203B41FA5}">
                      <a16:colId xmlns:a16="http://schemas.microsoft.com/office/drawing/2014/main" val="20002"/>
                    </a:ext>
                  </a:extLst>
                </a:gridCol>
                <a:gridCol w="762000">
                  <a:extLst>
                    <a:ext uri="{9D8B030D-6E8A-4147-A177-3AD203B41FA5}">
                      <a16:colId xmlns:a16="http://schemas.microsoft.com/office/drawing/2014/main" val="20004"/>
                    </a:ext>
                  </a:extLst>
                </a:gridCol>
                <a:gridCol w="1039906">
                  <a:extLst>
                    <a:ext uri="{9D8B030D-6E8A-4147-A177-3AD203B41FA5}">
                      <a16:colId xmlns:a16="http://schemas.microsoft.com/office/drawing/2014/main" val="20005"/>
                    </a:ext>
                  </a:extLst>
                </a:gridCol>
                <a:gridCol w="806824">
                  <a:extLst>
                    <a:ext uri="{9D8B030D-6E8A-4147-A177-3AD203B41FA5}">
                      <a16:colId xmlns:a16="http://schemas.microsoft.com/office/drawing/2014/main" val="20006"/>
                    </a:ext>
                  </a:extLst>
                </a:gridCol>
                <a:gridCol w="1434353">
                  <a:extLst>
                    <a:ext uri="{9D8B030D-6E8A-4147-A177-3AD203B41FA5}">
                      <a16:colId xmlns:a16="http://schemas.microsoft.com/office/drawing/2014/main" val="20007"/>
                    </a:ext>
                  </a:extLst>
                </a:gridCol>
              </a:tblGrid>
              <a:tr h="268096">
                <a:tc>
                  <a:txBody>
                    <a:bodyPr/>
                    <a:lstStyle/>
                    <a:p>
                      <a:pPr>
                        <a:lnSpc>
                          <a:spcPts val="1100"/>
                        </a:lnSpc>
                      </a:pPr>
                      <a:endParaRPr lang="fr-FR" sz="1000" b="0">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err="1">
                          <a:solidFill>
                            <a:schemeClr val="tx2"/>
                          </a:solidFill>
                          <a:latin typeface="Arial" panose="020B0604020202020204" pitchFamily="34" charset="0"/>
                          <a:cs typeface="Arial" panose="020B0604020202020204" pitchFamily="34" charset="0"/>
                        </a:rPr>
                        <a:t>Evts</a:t>
                      </a:r>
                      <a:r>
                        <a:rPr lang="fr-FR" sz="1000" b="0">
                          <a:solidFill>
                            <a:schemeClr val="tx2"/>
                          </a:solidFill>
                          <a:latin typeface="Arial" panose="020B0604020202020204" pitchFamily="34" charset="0"/>
                          <a:cs typeface="Arial" panose="020B0604020202020204" pitchFamily="34" charset="0"/>
                        </a:rPr>
                        <a:t>/Nb </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dirty="0">
                          <a:solidFill>
                            <a:schemeClr val="tx2"/>
                          </a:solidFill>
                          <a:latin typeface="Arial" panose="020B0604020202020204" pitchFamily="34" charset="0"/>
                          <a:cs typeface="Arial" panose="020B0604020202020204" pitchFamily="34" charset="0"/>
                        </a:rPr>
                        <a:t>Tous </a:t>
                      </a:r>
                      <a:r>
                        <a:rPr lang="fr-FR" sz="1000" b="0" dirty="0" err="1">
                          <a:solidFill>
                            <a:schemeClr val="tx2"/>
                          </a:solidFill>
                          <a:latin typeface="Arial" panose="020B0604020202020204" pitchFamily="34" charset="0"/>
                          <a:cs typeface="Arial" panose="020B0604020202020204" pitchFamily="34" charset="0"/>
                        </a:rPr>
                        <a:t>Evts</a:t>
                      </a:r>
                      <a:endParaRPr lang="fr-FR" sz="1000" b="0"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gridSpan="3">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dirty="0">
                          <a:solidFill>
                            <a:schemeClr val="tx2"/>
                          </a:solidFill>
                          <a:latin typeface="Arial" panose="020B0604020202020204" pitchFamily="34" charset="0"/>
                          <a:cs typeface="Arial" panose="020B0604020202020204" pitchFamily="34" charset="0"/>
                        </a:rPr>
                        <a:t>Ratio annuel d'événements</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6870">
                <a:tc>
                  <a:txBody>
                    <a:bodyPr/>
                    <a:lstStyle/>
                    <a:p>
                      <a:pPr>
                        <a:lnSpc>
                          <a:spcPts val="1100"/>
                        </a:lnSpc>
                      </a:pPr>
                      <a:r>
                        <a:rPr lang="fr-FR" sz="1000" b="0" dirty="0">
                          <a:solidFill>
                            <a:schemeClr val="tx2"/>
                          </a:solidFill>
                          <a:latin typeface="Arial" panose="020B0604020202020204" pitchFamily="34" charset="0"/>
                          <a:cs typeface="Arial" panose="020B0604020202020204" pitchFamily="34" charset="0"/>
                        </a:rPr>
                        <a:t>Catégorie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a:t>
                      </a:r>
                      <a:r>
                        <a:rPr lang="fr-FR" sz="1000" b="0" baseline="0">
                          <a:solidFill>
                            <a:schemeClr val="tx2"/>
                          </a:solidFill>
                          <a:latin typeface="Arial" panose="020B0604020202020204" pitchFamily="34" charset="0"/>
                          <a:cs typeface="Arial" panose="020B0604020202020204" pitchFamily="34" charset="0"/>
                        </a:rPr>
                        <a:t> IA</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 contrôle</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Logrank</a:t>
                      </a:r>
                      <a:r>
                        <a:rPr lang="fr-FR" sz="1000" b="0" baseline="0">
                          <a:solidFill>
                            <a:schemeClr val="tx2"/>
                          </a:solidFill>
                          <a:latin typeface="Arial" panose="020B0604020202020204" pitchFamily="34" charset="0"/>
                          <a:cs typeface="Arial" panose="020B0604020202020204" pitchFamily="34" charset="0"/>
                        </a:rPr>
                        <a:t> 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Variance </a:t>
                      </a:r>
                      <a:br>
                        <a:rPr lang="fr-FR" sz="1000" b="0">
                          <a:solidFill>
                            <a:schemeClr val="tx2"/>
                          </a:solidFill>
                          <a:latin typeface="Arial" panose="020B0604020202020204" pitchFamily="34" charset="0"/>
                          <a:cs typeface="Arial" panose="020B0604020202020204" pitchFamily="34" charset="0"/>
                        </a:rPr>
                      </a:br>
                      <a:r>
                        <a:rPr lang="fr-FR" sz="1000" b="0" baseline="0">
                          <a:solidFill>
                            <a:schemeClr val="tx2"/>
                          </a:solidFill>
                          <a:latin typeface="Arial" panose="020B0604020202020204" pitchFamily="34" charset="0"/>
                          <a:cs typeface="Arial" panose="020B0604020202020204" pitchFamily="34" charset="0"/>
                        </a:rPr>
                        <a:t>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Control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dirty="0">
                          <a:solidFill>
                            <a:schemeClr val="tx2"/>
                          </a:solidFill>
                          <a:latin typeface="Arial" panose="020B0604020202020204" pitchFamily="34" charset="0"/>
                          <a:cs typeface="Arial" panose="020B0604020202020204" pitchFamily="34" charset="0"/>
                        </a:rPr>
                        <a:t>Ratio</a:t>
                      </a:r>
                      <a:r>
                        <a:rPr lang="fr-FR" sz="1000" b="0" baseline="0" dirty="0">
                          <a:solidFill>
                            <a:schemeClr val="tx2"/>
                          </a:solidFill>
                          <a:latin typeface="Arial" panose="020B0604020202020204" pitchFamily="34" charset="0"/>
                          <a:cs typeface="Arial" panose="020B0604020202020204" pitchFamily="34" charset="0"/>
                        </a:rPr>
                        <a:t> (&amp;CI)</a:t>
                      </a:r>
                      <a:endParaRPr lang="fr-FR" sz="1000" b="0"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14051">
                <a:tc gridSpan="8">
                  <a:txBody>
                    <a:bodyPr/>
                    <a:lstStyle/>
                    <a:p>
                      <a:pPr>
                        <a:lnSpc>
                          <a:spcPts val="1700"/>
                        </a:lnSpc>
                      </a:pPr>
                      <a:r>
                        <a:rPr lang="fr-FR" sz="1100" b="1" dirty="0">
                          <a:solidFill>
                            <a:schemeClr val="tx2"/>
                          </a:solidFill>
                          <a:latin typeface="Arial" panose="020B0604020202020204" pitchFamily="34" charset="0"/>
                          <a:cs typeface="Arial" panose="020B0604020202020204" pitchFamily="34" charset="0"/>
                        </a:rPr>
                        <a:t>Site de rechute</a:t>
                      </a:r>
                    </a:p>
                  </a:txBody>
                  <a:tcPr marL="92549" marR="92549"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endParaRPr lang="fr-FR" sz="100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hMerge="1">
                  <a:txBody>
                    <a:bodyPr/>
                    <a:lstStyle/>
                    <a:p>
                      <a:endParaRPr lang="fr-FR" sz="100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sz="100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sz="100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hMerge="1">
                  <a:txBody>
                    <a:bodyPr/>
                    <a:lstStyle/>
                    <a:p>
                      <a:endParaRPr lang="fr-FR" sz="1000"/>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hMerge="1">
                  <a:txBody>
                    <a:bodyPr/>
                    <a:lstStyle/>
                    <a:p>
                      <a:endParaRPr lang="fr-FR" sz="100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45873">
                <a:tc>
                  <a:txBody>
                    <a:bodyPr/>
                    <a:lstStyle/>
                    <a:p>
                      <a:pPr>
                        <a:lnSpc>
                          <a:spcPts val="1700"/>
                        </a:lnSpc>
                      </a:pPr>
                      <a:r>
                        <a:rPr lang="fr-FR" sz="1400" b="0" dirty="0">
                          <a:solidFill>
                            <a:schemeClr val="tx2"/>
                          </a:solidFill>
                          <a:latin typeface="Arial" panose="020B0604020202020204" pitchFamily="34" charset="0"/>
                          <a:cs typeface="Arial" panose="020B0604020202020204" pitchFamily="34" charset="0"/>
                        </a:rPr>
                        <a:t>A distance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582/11043 (5,3%)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671/11149 (6,0%)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-52,6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300,9</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0,84 (0,72-0,97)</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545873">
                <a:tc>
                  <a:txBody>
                    <a:bodyPr/>
                    <a:lstStyle/>
                    <a:p>
                      <a:pPr>
                        <a:lnSpc>
                          <a:spcPts val="1700"/>
                        </a:lnSpc>
                      </a:pPr>
                      <a:r>
                        <a:rPr lang="fr-FR" sz="1400" dirty="0">
                          <a:solidFill>
                            <a:schemeClr val="tx2"/>
                          </a:solidFill>
                          <a:latin typeface="Arial" panose="020B0604020202020204" pitchFamily="34" charset="0"/>
                          <a:cs typeface="Arial" panose="020B0604020202020204" pitchFamily="34" charset="0"/>
                        </a:rPr>
                        <a:t>Locale isolée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171/11043 (1,5%)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228/11149 (2,0%)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-29,4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97,1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0,74 (0,57-0,96)</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6019237"/>
                  </a:ext>
                </a:extLst>
              </a:tr>
              <a:tr h="545873">
                <a:tc>
                  <a:txBody>
                    <a:bodyPr/>
                    <a:lstStyle/>
                    <a:p>
                      <a:pPr>
                        <a:lnSpc>
                          <a:spcPts val="1700"/>
                        </a:lnSpc>
                      </a:pPr>
                      <a:r>
                        <a:rPr lang="fr-FR" sz="1400" dirty="0">
                          <a:solidFill>
                            <a:schemeClr val="tx2"/>
                          </a:solidFill>
                          <a:latin typeface="Arial" panose="020B0604020202020204" pitchFamily="34" charset="0"/>
                          <a:cs typeface="Arial" panose="020B0604020202020204" pitchFamily="34" charset="0"/>
                        </a:rPr>
                        <a:t>Controlatérale</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163/11043 (1,5%)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264/11149 (2,4%)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-51,8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104,1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0,61 (0,47-0,78)</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45873">
                <a:tc>
                  <a:txBody>
                    <a:bodyPr/>
                    <a:lstStyle/>
                    <a:p>
                      <a:pPr>
                        <a:lnSpc>
                          <a:spcPts val="1700"/>
                        </a:lnSpc>
                      </a:pPr>
                      <a:r>
                        <a:rPr lang="fr-FR" sz="2000" b="1" dirty="0">
                          <a:solidFill>
                            <a:schemeClr val="tx2"/>
                          </a:solidFill>
                          <a:latin typeface="Arial" panose="020B0604020202020204" pitchFamily="34" charset="0"/>
                          <a:cs typeface="Arial" panose="020B0604020202020204" pitchFamily="34" charset="0"/>
                          <a:sym typeface="Wingdings" panose="05000000000000000000" pitchFamily="2" charset="2"/>
                        </a:rPr>
                        <a:t> </a:t>
                      </a:r>
                      <a:r>
                        <a:rPr lang="fr-FR" sz="1000" b="1" dirty="0">
                          <a:solidFill>
                            <a:schemeClr val="tx2"/>
                          </a:solidFill>
                          <a:latin typeface="Arial" panose="020B0604020202020204" pitchFamily="34" charset="0"/>
                          <a:cs typeface="Arial" panose="020B0604020202020204" pitchFamily="34" charset="0"/>
                          <a:sym typeface="Wingdings" panose="05000000000000000000" pitchFamily="2" charset="2"/>
                        </a:rPr>
                        <a:t>Toute rechute</a:t>
                      </a:r>
                      <a:endParaRPr lang="fr-FR" sz="2000" b="1" dirty="0">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916/11043</a:t>
                      </a:r>
                    </a:p>
                    <a:p>
                      <a:pPr algn="ctr">
                        <a:lnSpc>
                          <a:spcPts val="1700"/>
                        </a:lnSpc>
                      </a:pPr>
                      <a:r>
                        <a:rPr lang="fr-FR" sz="1100" b="1">
                          <a:solidFill>
                            <a:schemeClr val="tx2"/>
                          </a:solidFill>
                          <a:latin typeface="Arial" panose="020B0604020202020204" pitchFamily="34" charset="0"/>
                          <a:cs typeface="Arial" panose="020B0604020202020204" pitchFamily="34" charset="0"/>
                        </a:rPr>
                        <a:t>(8,3%)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1163/11043</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(10,4%)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-133,7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497,6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a:lnSpc>
                          <a:spcPts val="1700"/>
                        </a:lnSpc>
                      </a:pPr>
                      <a:r>
                        <a:rPr lang="fr-FR" sz="1100" b="1" dirty="0">
                          <a:solidFill>
                            <a:schemeClr val="tx2"/>
                          </a:solidFill>
                          <a:latin typeface="Arial" panose="020B0604020202020204" pitchFamily="34" charset="0"/>
                          <a:cs typeface="Arial" panose="020B0604020202020204" pitchFamily="34" charset="0"/>
                        </a:rPr>
                        <a:t>0,764 (0,700-0,835)</a:t>
                      </a:r>
                    </a:p>
                    <a:p>
                      <a:pPr algn="ctr">
                        <a:lnSpc>
                          <a:spcPts val="1700"/>
                        </a:lnSpc>
                      </a:pPr>
                      <a:r>
                        <a:rPr lang="fr-FR" sz="1100" b="1" dirty="0">
                          <a:solidFill>
                            <a:schemeClr val="tx2"/>
                          </a:solidFill>
                          <a:latin typeface="Arial" panose="020B0604020202020204" pitchFamily="34" charset="0"/>
                          <a:cs typeface="Arial" panose="020B0604020202020204" pitchFamily="34" charset="0"/>
                        </a:rPr>
                        <a:t>2</a:t>
                      </a:r>
                      <a:r>
                        <a:rPr lang="fr-FR" sz="1100" b="1" i="1" dirty="0">
                          <a:solidFill>
                            <a:schemeClr val="tx2"/>
                          </a:solidFill>
                          <a:latin typeface="Arial" panose="020B0604020202020204" pitchFamily="34" charset="0"/>
                          <a:cs typeface="Arial" panose="020B0604020202020204" pitchFamily="34" charset="0"/>
                        </a:rPr>
                        <a:t>p</a:t>
                      </a:r>
                      <a:r>
                        <a:rPr lang="fr-FR" sz="1100" b="1" dirty="0">
                          <a:solidFill>
                            <a:schemeClr val="tx2"/>
                          </a:solidFill>
                          <a:latin typeface="Arial" panose="020B0604020202020204" pitchFamily="34" charset="0"/>
                          <a:cs typeface="Arial" panose="020B0604020202020204" pitchFamily="34" charset="0"/>
                        </a:rPr>
                        <a:t>&lt;0,00001</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4" name="Espace réservé du numéro de diapositive 3"/>
          <p:cNvSpPr>
            <a:spLocks noGrp="1"/>
          </p:cNvSpPr>
          <p:nvPr>
            <p:ph type="sldNum" sz="quarter" idx="10"/>
          </p:nvPr>
        </p:nvSpPr>
        <p:spPr/>
        <p:txBody>
          <a:bodyPr/>
          <a:lstStyle/>
          <a:p>
            <a:fld id="{76861F4E-8E8E-E94F-821D-72AEE8E804B0}" type="slidenum">
              <a:rPr lang="uk-UA" smtClean="0"/>
              <a:pPr/>
              <a:t>74</a:t>
            </a:fld>
            <a:endParaRPr lang="uk-UA"/>
          </a:p>
        </p:txBody>
      </p:sp>
      <p:sp>
        <p:nvSpPr>
          <p:cNvPr id="6"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cxnSp>
        <p:nvCxnSpPr>
          <p:cNvPr id="8" name="Connecteur droit 7"/>
          <p:cNvCxnSpPr/>
          <p:nvPr/>
        </p:nvCxnSpPr>
        <p:spPr>
          <a:xfrm flipV="1">
            <a:off x="6056870" y="2162991"/>
            <a:ext cx="0" cy="2189151"/>
          </a:xfrm>
          <a:prstGeom prst="line">
            <a:avLst/>
          </a:prstGeom>
          <a:ln w="9525">
            <a:solidFill>
              <a:schemeClr val="bg2"/>
            </a:solidFill>
            <a:prstDash val="sysDash"/>
          </a:ln>
        </p:spPr>
        <p:style>
          <a:lnRef idx="2">
            <a:schemeClr val="accent1"/>
          </a:lnRef>
          <a:fillRef idx="0">
            <a:schemeClr val="accent1"/>
          </a:fillRef>
          <a:effectRef idx="1">
            <a:schemeClr val="accent1"/>
          </a:effectRef>
          <a:fontRef idx="minor">
            <a:schemeClr val="tx1"/>
          </a:fontRef>
        </p:style>
      </p:cxnSp>
      <p:grpSp>
        <p:nvGrpSpPr>
          <p:cNvPr id="12" name="Groupe 11"/>
          <p:cNvGrpSpPr/>
          <p:nvPr/>
        </p:nvGrpSpPr>
        <p:grpSpPr>
          <a:xfrm>
            <a:off x="6002870" y="2386927"/>
            <a:ext cx="288000" cy="162000"/>
            <a:chOff x="6292255" y="2695562"/>
            <a:chExt cx="288000" cy="162000"/>
          </a:xfrm>
        </p:grpSpPr>
        <p:cxnSp>
          <p:nvCxnSpPr>
            <p:cNvPr id="13" name="Connecteur droit 12"/>
            <p:cNvCxnSpPr/>
            <p:nvPr/>
          </p:nvCxnSpPr>
          <p:spPr>
            <a:xfrm>
              <a:off x="6292255" y="2785961"/>
              <a:ext cx="28800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6359665" y="2695562"/>
              <a:ext cx="162000" cy="1620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15" name="Groupe 14"/>
          <p:cNvGrpSpPr/>
          <p:nvPr/>
        </p:nvGrpSpPr>
        <p:grpSpPr>
          <a:xfrm>
            <a:off x="5815184" y="2897180"/>
            <a:ext cx="444043" cy="108000"/>
            <a:chOff x="6160759" y="3059936"/>
            <a:chExt cx="444043" cy="108000"/>
          </a:xfrm>
        </p:grpSpPr>
        <p:sp>
          <p:nvSpPr>
            <p:cNvPr id="16" name="Rectangle 15"/>
            <p:cNvSpPr/>
            <p:nvPr/>
          </p:nvSpPr>
          <p:spPr>
            <a:xfrm>
              <a:off x="6315313" y="3059936"/>
              <a:ext cx="108000" cy="1080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7" name="Connecteur droit 16"/>
            <p:cNvCxnSpPr/>
            <p:nvPr/>
          </p:nvCxnSpPr>
          <p:spPr>
            <a:xfrm>
              <a:off x="6160759" y="3114768"/>
              <a:ext cx="444043"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grpSp>
      <p:sp>
        <p:nvSpPr>
          <p:cNvPr id="18" name="Losange 17"/>
          <p:cNvSpPr/>
          <p:nvPr/>
        </p:nvSpPr>
        <p:spPr>
          <a:xfrm>
            <a:off x="5969738" y="4023425"/>
            <a:ext cx="144722" cy="118411"/>
          </a:xfrm>
          <a:prstGeom prst="diamond">
            <a:avLst/>
          </a:prstGeom>
          <a:noFill/>
          <a:ln w="127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19" name="Groupe 18"/>
          <p:cNvGrpSpPr/>
          <p:nvPr/>
        </p:nvGrpSpPr>
        <p:grpSpPr>
          <a:xfrm>
            <a:off x="5053665" y="4265306"/>
            <a:ext cx="2732212" cy="692596"/>
            <a:chOff x="5053665" y="4175740"/>
            <a:chExt cx="2732212" cy="692596"/>
          </a:xfrm>
        </p:grpSpPr>
        <p:graphicFrame>
          <p:nvGraphicFramePr>
            <p:cNvPr id="20" name="Graphique 19"/>
            <p:cNvGraphicFramePr/>
            <p:nvPr>
              <p:extLst/>
            </p:nvPr>
          </p:nvGraphicFramePr>
          <p:xfrm>
            <a:off x="5053665" y="4175740"/>
            <a:ext cx="2526112" cy="291861"/>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 Box 4"/>
            <p:cNvSpPr txBox="1">
              <a:spLocks noChangeArrowheads="1"/>
            </p:cNvSpPr>
            <p:nvPr/>
          </p:nvSpPr>
          <p:spPr bwMode="auto">
            <a:xfrm>
              <a:off x="5290777" y="4451493"/>
              <a:ext cx="100892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dirty="0" err="1">
                  <a:solidFill>
                    <a:srgbClr val="1F497D"/>
                  </a:solidFill>
                  <a:latin typeface="Arial"/>
                  <a:ea typeface="+mn-ea"/>
                  <a:cs typeface="Arial"/>
                </a:rPr>
                <a:t>Bénéfice</a:t>
              </a:r>
              <a:r>
                <a:rPr lang="en-US" sz="900" dirty="0">
                  <a:solidFill>
                    <a:srgbClr val="1F497D"/>
                  </a:solidFill>
                  <a:latin typeface="Arial"/>
                  <a:ea typeface="+mn-ea"/>
                  <a:cs typeface="Arial"/>
                </a:rPr>
                <a:t> IA</a:t>
              </a:r>
            </a:p>
          </p:txBody>
        </p:sp>
        <p:sp>
          <p:nvSpPr>
            <p:cNvPr id="22" name="Text Box 4"/>
            <p:cNvSpPr txBox="1">
              <a:spLocks noChangeArrowheads="1"/>
            </p:cNvSpPr>
            <p:nvPr/>
          </p:nvSpPr>
          <p:spPr bwMode="auto">
            <a:xfrm>
              <a:off x="6283448" y="4425686"/>
              <a:ext cx="1502429"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dirty="0">
                  <a:solidFill>
                    <a:srgbClr val="1F497D"/>
                  </a:solidFill>
                  <a:latin typeface="Arial"/>
                  <a:ea typeface="+mn-ea"/>
                  <a:cs typeface="Arial"/>
                </a:rPr>
                <a:t>Pas de </a:t>
              </a:r>
              <a:r>
                <a:rPr lang="en-US" sz="900" dirty="0" err="1">
                  <a:solidFill>
                    <a:srgbClr val="1F497D"/>
                  </a:solidFill>
                  <a:latin typeface="Arial"/>
                  <a:ea typeface="+mn-ea"/>
                  <a:cs typeface="Arial"/>
                </a:rPr>
                <a:t>bénéficeIA</a:t>
              </a:r>
              <a:endParaRPr lang="en-US" sz="900" dirty="0">
                <a:solidFill>
                  <a:srgbClr val="1F497D"/>
                </a:solidFill>
                <a:latin typeface="Arial"/>
                <a:ea typeface="+mn-ea"/>
                <a:cs typeface="Arial"/>
              </a:endParaRPr>
            </a:p>
          </p:txBody>
        </p:sp>
        <p:sp>
          <p:nvSpPr>
            <p:cNvPr id="23" name="Text Box 4"/>
            <p:cNvSpPr txBox="1">
              <a:spLocks noChangeArrowheads="1"/>
            </p:cNvSpPr>
            <p:nvPr/>
          </p:nvSpPr>
          <p:spPr bwMode="auto">
            <a:xfrm>
              <a:off x="5335772" y="4637504"/>
              <a:ext cx="204083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b="1" dirty="0" err="1">
                  <a:solidFill>
                    <a:srgbClr val="1F497D"/>
                  </a:solidFill>
                  <a:latin typeface="Arial"/>
                  <a:ea typeface="+mn-ea"/>
                  <a:cs typeface="Arial"/>
                </a:rPr>
                <a:t>Effet</a:t>
              </a:r>
              <a:r>
                <a:rPr lang="en-US" sz="900" b="1" dirty="0">
                  <a:solidFill>
                    <a:srgbClr val="1F497D"/>
                  </a:solidFill>
                  <a:latin typeface="Arial"/>
                  <a:ea typeface="+mn-ea"/>
                  <a:cs typeface="Arial"/>
                </a:rPr>
                <a:t> du </a:t>
              </a:r>
              <a:r>
                <a:rPr lang="en-US" sz="900" b="1" dirty="0" err="1">
                  <a:solidFill>
                    <a:srgbClr val="1F497D"/>
                  </a:solidFill>
                  <a:latin typeface="Arial"/>
                  <a:ea typeface="+mn-ea"/>
                  <a:cs typeface="Arial"/>
                </a:rPr>
                <a:t>traitement</a:t>
              </a:r>
              <a:r>
                <a:rPr lang="en-US" sz="900" b="1" dirty="0">
                  <a:solidFill>
                    <a:srgbClr val="1F497D"/>
                  </a:solidFill>
                  <a:latin typeface="Arial"/>
                  <a:ea typeface="+mn-ea"/>
                  <a:cs typeface="Arial"/>
                </a:rPr>
                <a:t> 2</a:t>
              </a:r>
              <a:r>
                <a:rPr lang="en-US" sz="900" b="1" i="1" dirty="0">
                  <a:solidFill>
                    <a:srgbClr val="1F497D"/>
                  </a:solidFill>
                  <a:latin typeface="Arial"/>
                  <a:ea typeface="+mn-ea"/>
                  <a:cs typeface="Arial"/>
                </a:rPr>
                <a:t>p</a:t>
              </a:r>
              <a:r>
                <a:rPr lang="en-US" sz="900" b="1" dirty="0">
                  <a:solidFill>
                    <a:srgbClr val="1F497D"/>
                  </a:solidFill>
                  <a:latin typeface="Arial"/>
                  <a:ea typeface="+mn-ea"/>
                  <a:cs typeface="Arial"/>
                </a:rPr>
                <a:t>&lt;0,00001</a:t>
              </a:r>
            </a:p>
          </p:txBody>
        </p:sp>
      </p:grpSp>
      <p:grpSp>
        <p:nvGrpSpPr>
          <p:cNvPr id="24" name="Groupe 23"/>
          <p:cNvGrpSpPr/>
          <p:nvPr/>
        </p:nvGrpSpPr>
        <p:grpSpPr>
          <a:xfrm>
            <a:off x="870658" y="4410134"/>
            <a:ext cx="3915655" cy="323165"/>
            <a:chOff x="511403" y="4188890"/>
            <a:chExt cx="3915655" cy="323165"/>
          </a:xfrm>
        </p:grpSpPr>
        <p:sp>
          <p:nvSpPr>
            <p:cNvPr id="25" name="Text Box 4"/>
            <p:cNvSpPr txBox="1">
              <a:spLocks noChangeArrowheads="1"/>
            </p:cNvSpPr>
            <p:nvPr/>
          </p:nvSpPr>
          <p:spPr bwMode="auto">
            <a:xfrm>
              <a:off x="511403" y="4241152"/>
              <a:ext cx="3915655"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900" b="1" dirty="0" err="1">
                  <a:solidFill>
                    <a:srgbClr val="1F497D"/>
                  </a:solidFill>
                  <a:latin typeface="Arial"/>
                  <a:ea typeface="+mn-ea"/>
                  <a:cs typeface="Arial"/>
                </a:rPr>
                <a:t>Hétérogénéité</a:t>
              </a:r>
              <a:r>
                <a:rPr lang="en-US" sz="900" b="1" dirty="0">
                  <a:solidFill>
                    <a:srgbClr val="1F497D"/>
                  </a:solidFill>
                  <a:latin typeface="Arial"/>
                  <a:ea typeface="+mn-ea"/>
                  <a:cs typeface="Arial"/>
                </a:rPr>
                <a:t> entre les 3 categories:          =4,1; </a:t>
              </a:r>
              <a:r>
                <a:rPr lang="en-US" sz="900" b="1" i="1" dirty="0">
                  <a:solidFill>
                    <a:srgbClr val="1F497D"/>
                  </a:solidFill>
                  <a:latin typeface="Arial"/>
                  <a:ea typeface="+mn-ea"/>
                  <a:cs typeface="Arial"/>
                </a:rPr>
                <a:t>p</a:t>
              </a:r>
              <a:r>
                <a:rPr lang="en-US" sz="900" b="1" dirty="0">
                  <a:solidFill>
                    <a:srgbClr val="1F497D"/>
                  </a:solidFill>
                  <a:latin typeface="Arial"/>
                  <a:ea typeface="+mn-ea"/>
                  <a:cs typeface="Arial"/>
                </a:rPr>
                <a:t>&gt;0,1; NS</a:t>
              </a:r>
              <a:endParaRPr lang="en-US" sz="900" b="1" baseline="30000" dirty="0">
                <a:solidFill>
                  <a:srgbClr val="1F497D"/>
                </a:solidFill>
                <a:latin typeface="Arial"/>
                <a:ea typeface="+mn-ea"/>
                <a:cs typeface="Arial"/>
              </a:endParaRPr>
            </a:p>
          </p:txBody>
        </p:sp>
        <p:grpSp>
          <p:nvGrpSpPr>
            <p:cNvPr id="26" name="Groupe 25"/>
            <p:cNvGrpSpPr/>
            <p:nvPr/>
          </p:nvGrpSpPr>
          <p:grpSpPr>
            <a:xfrm>
              <a:off x="2653440" y="4188890"/>
              <a:ext cx="335615" cy="323165"/>
              <a:chOff x="1677332" y="4602299"/>
              <a:chExt cx="335615" cy="323165"/>
            </a:xfrm>
          </p:grpSpPr>
          <p:sp>
            <p:nvSpPr>
              <p:cNvPr id="27" name="Text Box 4"/>
              <p:cNvSpPr txBox="1">
                <a:spLocks noChangeArrowheads="1"/>
              </p:cNvSpPr>
              <p:nvPr/>
            </p:nvSpPr>
            <p:spPr bwMode="auto">
              <a:xfrm>
                <a:off x="1766111" y="4602299"/>
                <a:ext cx="246836"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900"/>
                  </a:lnSpc>
                </a:pPr>
                <a:r>
                  <a:rPr lang="en-US" sz="600" b="1">
                    <a:solidFill>
                      <a:srgbClr val="1F497D"/>
                    </a:solidFill>
                    <a:latin typeface="Arial"/>
                    <a:ea typeface="+mn-ea"/>
                    <a:cs typeface="Arial"/>
                  </a:rPr>
                  <a:t>2</a:t>
                </a:r>
              </a:p>
              <a:p>
                <a:pPr eaLnBrk="1" hangingPunct="1">
                  <a:lnSpc>
                    <a:spcPts val="900"/>
                  </a:lnSpc>
                </a:pPr>
                <a:r>
                  <a:rPr lang="en-US" sz="600" b="1">
                    <a:solidFill>
                      <a:srgbClr val="1F497D"/>
                    </a:solidFill>
                    <a:latin typeface="Arial"/>
                    <a:ea typeface="+mn-ea"/>
                    <a:cs typeface="Arial"/>
                  </a:rPr>
                  <a:t>2</a:t>
                </a:r>
              </a:p>
            </p:txBody>
          </p:sp>
          <mc:AlternateContent xmlns:mc="http://schemas.openxmlformats.org/markup-compatibility/2006" xmlns:a14="http://schemas.microsoft.com/office/drawing/2010/main">
            <mc:Choice Requires="a14">
              <p:sp>
                <p:nvSpPr>
                  <p:cNvPr id="28" name="Text Box 4"/>
                  <p:cNvSpPr txBox="1">
                    <a:spLocks noChangeArrowheads="1"/>
                  </p:cNvSpPr>
                  <p:nvPr/>
                </p:nvSpPr>
                <p:spPr bwMode="auto">
                  <a:xfrm>
                    <a:off x="1677332" y="4609843"/>
                    <a:ext cx="24683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l-GR" sz="1100" b="1" i="1" smtClean="0">
                              <a:solidFill>
                                <a:srgbClr val="1F497D"/>
                              </a:solidFill>
                              <a:latin typeface="Cambria Math" panose="02040503050406030204" pitchFamily="18" charset="0"/>
                              <a:ea typeface="Cambria Math" panose="02040503050406030204" pitchFamily="18" charset="0"/>
                              <a:cs typeface="Arial"/>
                            </a:rPr>
                            <m:t>χ</m:t>
                          </m:r>
                        </m:oMath>
                      </m:oMathPara>
                    </a14:m>
                    <a:endParaRPr lang="en-US" sz="1100" b="1">
                      <a:solidFill>
                        <a:srgbClr val="1F497D"/>
                      </a:solidFill>
                      <a:latin typeface="Arial" panose="020B0604020202020204" pitchFamily="34" charset="0"/>
                      <a:ea typeface="+mn-ea"/>
                      <a:cs typeface="Arial" panose="020B0604020202020204" pitchFamily="34" charset="0"/>
                    </a:endParaRPr>
                  </a:p>
                </p:txBody>
              </p:sp>
            </mc:Choice>
            <mc:Fallback xmlns="">
              <p:sp>
                <p:nvSpPr>
                  <p:cNvPr id="28" name="Text Box 4"/>
                  <p:cNvSpPr txBox="1">
                    <a:spLocks noRot="1" noChangeAspect="1" noMove="1" noResize="1" noEditPoints="1" noAdjustHandles="1" noChangeArrowheads="1" noChangeShapeType="1" noTextEdit="1"/>
                  </p:cNvSpPr>
                  <p:nvPr/>
                </p:nvSpPr>
                <p:spPr bwMode="auto">
                  <a:xfrm>
                    <a:off x="1677332" y="4609843"/>
                    <a:ext cx="246836" cy="261610"/>
                  </a:xfrm>
                  <a:prstGeom prst="rect">
                    <a:avLst/>
                  </a:prstGeom>
                  <a:blipFill rotWithShape="0">
                    <a:blip r:embed="rId3"/>
                    <a:stretch>
                      <a:fillRect/>
                    </a:stretch>
                  </a:blipFill>
                  <a:ln w="9525">
                    <a:noFill/>
                    <a:miter lim="800000"/>
                    <a:headEnd/>
                    <a:tailEnd/>
                  </a:ln>
                </p:spPr>
                <p:txBody>
                  <a:bodyPr/>
                  <a:lstStyle/>
                  <a:p>
                    <a:r>
                      <a:rPr lang="fr-FR">
                        <a:noFill/>
                      </a:rPr>
                      <a:t> </a:t>
                    </a:r>
                  </a:p>
                </p:txBody>
              </p:sp>
            </mc:Fallback>
          </mc:AlternateContent>
        </p:grpSp>
      </p:grpSp>
      <p:grpSp>
        <p:nvGrpSpPr>
          <p:cNvPr id="29" name="Groupe 28"/>
          <p:cNvGrpSpPr/>
          <p:nvPr/>
        </p:nvGrpSpPr>
        <p:grpSpPr>
          <a:xfrm>
            <a:off x="5712550" y="3486823"/>
            <a:ext cx="360000" cy="108000"/>
            <a:chOff x="6209919" y="3059936"/>
            <a:chExt cx="360000" cy="108000"/>
          </a:xfrm>
        </p:grpSpPr>
        <p:sp>
          <p:nvSpPr>
            <p:cNvPr id="30" name="Rectangle 29"/>
            <p:cNvSpPr/>
            <p:nvPr/>
          </p:nvSpPr>
          <p:spPr>
            <a:xfrm>
              <a:off x="6315313" y="3059936"/>
              <a:ext cx="108000" cy="1080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31" name="Connecteur droit 30"/>
            <p:cNvCxnSpPr/>
            <p:nvPr/>
          </p:nvCxnSpPr>
          <p:spPr>
            <a:xfrm>
              <a:off x="6209919" y="3114768"/>
              <a:ext cx="36000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grpSp>
      <p:sp>
        <p:nvSpPr>
          <p:cNvPr id="33" name="Titre 1"/>
          <p:cNvSpPr>
            <a:spLocks noGrp="1"/>
          </p:cNvSpPr>
          <p:nvPr>
            <p:ph type="title"/>
          </p:nvPr>
        </p:nvSpPr>
        <p:spPr>
          <a:xfrm>
            <a:off x="0" y="748765"/>
            <a:ext cx="9144000" cy="400110"/>
          </a:xfrm>
        </p:spPr>
        <p:txBody>
          <a:bodyPr/>
          <a:lstStyle/>
          <a:p>
            <a:pPr algn="ctr"/>
            <a:r>
              <a:rPr lang="en-US" err="1"/>
              <a:t>Réduction</a:t>
            </a:r>
            <a:r>
              <a:rPr lang="en-US"/>
              <a:t> du </a:t>
            </a:r>
            <a:r>
              <a:rPr lang="en-US" err="1"/>
              <a:t>risque</a:t>
            </a:r>
            <a:r>
              <a:rPr lang="en-US"/>
              <a:t> par </a:t>
            </a:r>
            <a:r>
              <a:rPr lang="en-US" err="1"/>
              <a:t>l’extension</a:t>
            </a:r>
            <a:r>
              <a:rPr lang="en-US"/>
              <a:t> de </a:t>
            </a:r>
            <a:r>
              <a:rPr lang="en-US" err="1"/>
              <a:t>l’HT</a:t>
            </a:r>
            <a:r>
              <a:rPr lang="en-US"/>
              <a:t> avec un IA</a:t>
            </a:r>
            <a:endParaRPr lang="fr-FR"/>
          </a:p>
        </p:txBody>
      </p:sp>
    </p:spTree>
    <p:extLst>
      <p:ext uri="{BB962C8B-B14F-4D97-AF65-F5344CB8AC3E}">
        <p14:creationId xmlns:p14="http://schemas.microsoft.com/office/powerpoint/2010/main" val="30689998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contenu 1"/>
          <p:cNvSpPr txBox="1">
            <a:spLocks/>
          </p:cNvSpPr>
          <p:nvPr/>
        </p:nvSpPr>
        <p:spPr>
          <a:xfrm>
            <a:off x="3231901"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8" name="Espace réservé du contenu 1"/>
          <p:cNvSpPr txBox="1">
            <a:spLocks/>
          </p:cNvSpPr>
          <p:nvPr/>
        </p:nvSpPr>
        <p:spPr>
          <a:xfrm>
            <a:off x="6129049"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9" name="Espace réservé du contenu 1"/>
          <p:cNvSpPr txBox="1">
            <a:spLocks/>
          </p:cNvSpPr>
          <p:nvPr/>
        </p:nvSpPr>
        <p:spPr>
          <a:xfrm>
            <a:off x="334754" y="1513112"/>
            <a:ext cx="2701185" cy="3210847"/>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graphicFrame>
        <p:nvGraphicFramePr>
          <p:cNvPr id="10" name="Graphique 9"/>
          <p:cNvGraphicFramePr/>
          <p:nvPr>
            <p:extLst/>
          </p:nvPr>
        </p:nvGraphicFramePr>
        <p:xfrm>
          <a:off x="510399" y="1936376"/>
          <a:ext cx="2004261" cy="2714821"/>
        </p:xfrm>
        <a:graphic>
          <a:graphicData uri="http://schemas.openxmlformats.org/drawingml/2006/chart">
            <c:chart xmlns:c="http://schemas.openxmlformats.org/drawingml/2006/chart" xmlns:r="http://schemas.openxmlformats.org/officeDocument/2006/relationships" r:id="rId2"/>
          </a:graphicData>
        </a:graphic>
      </p:graphicFrame>
      <p:sp>
        <p:nvSpPr>
          <p:cNvPr id="11" name="ZoneTexte 10"/>
          <p:cNvSpPr txBox="1"/>
          <p:nvPr/>
        </p:nvSpPr>
        <p:spPr>
          <a:xfrm>
            <a:off x="291327"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12" name="Espace réservé du contenu 2"/>
          <p:cNvSpPr txBox="1">
            <a:spLocks/>
          </p:cNvSpPr>
          <p:nvPr/>
        </p:nvSpPr>
        <p:spPr>
          <a:xfrm>
            <a:off x="919204" y="1356611"/>
            <a:ext cx="1411620" cy="288541"/>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a:solidFill>
                  <a:srgbClr val="1F497D"/>
                </a:solidFill>
              </a:rPr>
              <a:t>N0</a:t>
            </a:r>
          </a:p>
        </p:txBody>
      </p:sp>
      <p:sp>
        <p:nvSpPr>
          <p:cNvPr id="13" name="Espace réservé du contenu 2"/>
          <p:cNvSpPr txBox="1">
            <a:spLocks/>
          </p:cNvSpPr>
          <p:nvPr/>
        </p:nvSpPr>
        <p:spPr>
          <a:xfrm>
            <a:off x="1702969"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10 620 femmes</a:t>
            </a:r>
          </a:p>
        </p:txBody>
      </p:sp>
      <p:sp>
        <p:nvSpPr>
          <p:cNvPr id="14" name="Espace réservé du contenu 2"/>
          <p:cNvSpPr txBox="1">
            <a:spLocks/>
          </p:cNvSpPr>
          <p:nvPr/>
        </p:nvSpPr>
        <p:spPr>
          <a:xfrm>
            <a:off x="964028" y="2139537"/>
            <a:ext cx="1952447"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RR:0,82 (0,71-0,95)</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=0,009</a:t>
            </a:r>
          </a:p>
          <a:p>
            <a:pPr marL="0" indent="0" algn="r">
              <a:lnSpc>
                <a:spcPts val="1500"/>
              </a:lnSpc>
              <a:spcBef>
                <a:spcPts val="0"/>
              </a:spcBef>
              <a:buFont typeface="Wingdings" panose="05000000000000000000" pitchFamily="2" charset="2"/>
              <a:buNone/>
            </a:pPr>
            <a:r>
              <a:rPr lang="en-US" sz="1200" err="1">
                <a:solidFill>
                  <a:srgbClr val="1F497D"/>
                </a:solidFill>
              </a:rPr>
              <a:t>Bénéfice</a:t>
            </a:r>
            <a:r>
              <a:rPr lang="en-US" sz="1200">
                <a:solidFill>
                  <a:srgbClr val="1F497D"/>
                </a:solidFill>
              </a:rPr>
              <a:t> </a:t>
            </a:r>
            <a:r>
              <a:rPr lang="en-US" sz="1200" err="1">
                <a:solidFill>
                  <a:srgbClr val="1F497D"/>
                </a:solidFill>
              </a:rPr>
              <a:t>à</a:t>
            </a:r>
            <a:r>
              <a:rPr lang="en-US" sz="1200">
                <a:solidFill>
                  <a:srgbClr val="1F497D"/>
                </a:solidFill>
              </a:rPr>
              <a:t> 5 </a:t>
            </a:r>
            <a:r>
              <a:rPr lang="en-US" sz="1200" err="1">
                <a:solidFill>
                  <a:srgbClr val="1F497D"/>
                </a:solidFill>
              </a:rPr>
              <a:t>ans</a:t>
            </a:r>
            <a:r>
              <a:rPr lang="en-US" sz="1200">
                <a:solidFill>
                  <a:srgbClr val="1F497D"/>
                </a:solidFill>
              </a:rPr>
              <a:t> </a:t>
            </a:r>
            <a:r>
              <a:rPr lang="en-US" sz="1200" b="1">
                <a:solidFill>
                  <a:srgbClr val="1F497D"/>
                </a:solidFill>
              </a:rPr>
              <a:t>1,1</a:t>
            </a:r>
            <a:r>
              <a:rPr lang="en-US" sz="1050" b="1">
                <a:solidFill>
                  <a:srgbClr val="1F497D"/>
                </a:solidFill>
              </a:rPr>
              <a:t>%</a:t>
            </a:r>
            <a:r>
              <a:rPr lang="en-US" sz="1200" b="1">
                <a:solidFill>
                  <a:srgbClr val="1F497D"/>
                </a:solidFill>
              </a:rPr>
              <a:t> (CI:0,1-2,0)</a:t>
            </a:r>
          </a:p>
        </p:txBody>
      </p:sp>
      <p:sp>
        <p:nvSpPr>
          <p:cNvPr id="15" name="Espace réservé du contenu 2"/>
          <p:cNvSpPr txBox="1">
            <a:spLocks/>
          </p:cNvSpPr>
          <p:nvPr/>
        </p:nvSpPr>
        <p:spPr>
          <a:xfrm>
            <a:off x="2035371" y="3373786"/>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C0504D"/>
                </a:solidFill>
              </a:rPr>
            </a:br>
            <a:r>
              <a:rPr lang="en-US" sz="1300" b="1">
                <a:solidFill>
                  <a:srgbClr val="C0504D"/>
                </a:solidFill>
              </a:rPr>
              <a:t>6,2</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5,1</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graphicFrame>
        <p:nvGraphicFramePr>
          <p:cNvPr id="18" name="Graphique 17"/>
          <p:cNvGraphicFramePr/>
          <p:nvPr>
            <p:extLst/>
          </p:nvPr>
        </p:nvGraphicFramePr>
        <p:xfrm>
          <a:off x="3497455" y="1936376"/>
          <a:ext cx="2004261" cy="2714821"/>
        </p:xfrm>
        <a:graphic>
          <a:graphicData uri="http://schemas.openxmlformats.org/drawingml/2006/chart">
            <c:chart xmlns:c="http://schemas.openxmlformats.org/drawingml/2006/chart" xmlns:r="http://schemas.openxmlformats.org/officeDocument/2006/relationships" r:id="rId3"/>
          </a:graphicData>
        </a:graphic>
      </p:graphicFrame>
      <p:sp>
        <p:nvSpPr>
          <p:cNvPr id="19" name="ZoneTexte 18"/>
          <p:cNvSpPr txBox="1"/>
          <p:nvPr/>
        </p:nvSpPr>
        <p:spPr>
          <a:xfrm>
            <a:off x="3278383"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20" name="Espace réservé du contenu 2"/>
          <p:cNvSpPr txBox="1">
            <a:spLocks/>
          </p:cNvSpPr>
          <p:nvPr/>
        </p:nvSpPr>
        <p:spPr>
          <a:xfrm>
            <a:off x="4356700" y="1356611"/>
            <a:ext cx="658751" cy="284693"/>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a:solidFill>
                  <a:srgbClr val="1F497D"/>
                </a:solidFill>
              </a:rPr>
              <a:t>N1-3</a:t>
            </a:r>
          </a:p>
        </p:txBody>
      </p:sp>
      <p:sp>
        <p:nvSpPr>
          <p:cNvPr id="21" name="Espace réservé du contenu 2"/>
          <p:cNvSpPr txBox="1">
            <a:spLocks/>
          </p:cNvSpPr>
          <p:nvPr/>
        </p:nvSpPr>
        <p:spPr>
          <a:xfrm>
            <a:off x="3951084" y="2139537"/>
            <a:ext cx="1952447"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RR:0,74 (0,64-0,85)</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=0,00003</a:t>
            </a:r>
            <a:br>
              <a:rPr lang="en-US" sz="1200" b="1">
                <a:solidFill>
                  <a:srgbClr val="1F497D"/>
                </a:solidFill>
              </a:rPr>
            </a:br>
            <a:r>
              <a:rPr lang="en-US" sz="1200" err="1">
                <a:solidFill>
                  <a:srgbClr val="1F497D"/>
                </a:solidFill>
              </a:rPr>
              <a:t>Bénéfice</a:t>
            </a:r>
            <a:r>
              <a:rPr lang="en-US" sz="1200">
                <a:solidFill>
                  <a:srgbClr val="1F497D"/>
                </a:solidFill>
              </a:rPr>
              <a:t> </a:t>
            </a:r>
            <a:r>
              <a:rPr lang="en-US" sz="1200" err="1">
                <a:solidFill>
                  <a:srgbClr val="1F497D"/>
                </a:solidFill>
              </a:rPr>
              <a:t>à</a:t>
            </a:r>
            <a:r>
              <a:rPr lang="en-US" sz="1200">
                <a:solidFill>
                  <a:srgbClr val="1F497D"/>
                </a:solidFill>
              </a:rPr>
              <a:t> 5 </a:t>
            </a:r>
            <a:r>
              <a:rPr lang="en-US" sz="1200" err="1">
                <a:solidFill>
                  <a:srgbClr val="1F497D"/>
                </a:solidFill>
              </a:rPr>
              <a:t>ans</a:t>
            </a:r>
            <a:r>
              <a:rPr lang="en-US" sz="1200">
                <a:solidFill>
                  <a:srgbClr val="1F497D"/>
                </a:solidFill>
              </a:rPr>
              <a:t> </a:t>
            </a:r>
            <a:r>
              <a:rPr lang="en-US" sz="1200" b="1">
                <a:solidFill>
                  <a:srgbClr val="1F497D"/>
                </a:solidFill>
              </a:rPr>
              <a:t>3,8</a:t>
            </a:r>
            <a:r>
              <a:rPr lang="en-US" sz="1050" b="1">
                <a:solidFill>
                  <a:srgbClr val="1F497D"/>
                </a:solidFill>
              </a:rPr>
              <a:t>%</a:t>
            </a:r>
            <a:r>
              <a:rPr lang="en-US" sz="1200" b="1">
                <a:solidFill>
                  <a:srgbClr val="1F497D"/>
                </a:solidFill>
              </a:rPr>
              <a:t> (CI:2,2-5,4)</a:t>
            </a:r>
          </a:p>
        </p:txBody>
      </p:sp>
      <p:sp>
        <p:nvSpPr>
          <p:cNvPr id="22" name="Espace réservé du contenu 2"/>
          <p:cNvSpPr txBox="1">
            <a:spLocks/>
          </p:cNvSpPr>
          <p:nvPr/>
        </p:nvSpPr>
        <p:spPr>
          <a:xfrm>
            <a:off x="5030354" y="3373786"/>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EEECE1"/>
                </a:solidFill>
              </a:rPr>
            </a:br>
            <a:r>
              <a:rPr lang="en-US" sz="1300" b="1">
                <a:solidFill>
                  <a:srgbClr val="C0504D"/>
                </a:solidFill>
              </a:rPr>
              <a:t>12,5</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8,7</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graphicFrame>
        <p:nvGraphicFramePr>
          <p:cNvPr id="25" name="Graphique 24"/>
          <p:cNvGraphicFramePr/>
          <p:nvPr>
            <p:extLst/>
          </p:nvPr>
        </p:nvGraphicFramePr>
        <p:xfrm>
          <a:off x="6333555" y="1936376"/>
          <a:ext cx="2004261" cy="2714821"/>
        </p:xfrm>
        <a:graphic>
          <a:graphicData uri="http://schemas.openxmlformats.org/drawingml/2006/chart">
            <c:chart xmlns:c="http://schemas.openxmlformats.org/drawingml/2006/chart" xmlns:r="http://schemas.openxmlformats.org/officeDocument/2006/relationships" r:id="rId4"/>
          </a:graphicData>
        </a:graphic>
      </p:graphicFrame>
      <p:sp>
        <p:nvSpPr>
          <p:cNvPr id="26" name="ZoneTexte 25"/>
          <p:cNvSpPr txBox="1"/>
          <p:nvPr/>
        </p:nvSpPr>
        <p:spPr>
          <a:xfrm>
            <a:off x="6114483" y="3459889"/>
            <a:ext cx="521405" cy="323165"/>
          </a:xfrm>
          <a:prstGeom prst="rect">
            <a:avLst/>
          </a:prstGeom>
          <a:noFill/>
        </p:spPr>
        <p:txBody>
          <a:bodyPr wrap="square" rtlCol="0">
            <a:spAutoFit/>
          </a:bodyPr>
          <a:lstStyle/>
          <a:p>
            <a:pPr algn="r">
              <a:lnSpc>
                <a:spcPts val="900"/>
              </a:lnSpc>
            </a:pPr>
            <a:r>
              <a:rPr lang="fr-FR" sz="1050">
                <a:solidFill>
                  <a:srgbClr val="EEECE1"/>
                </a:solidFill>
                <a:latin typeface="Arial" panose="020B0604020202020204" pitchFamily="34" charset="0"/>
                <a:cs typeface="Arial" panose="020B0604020202020204" pitchFamily="34" charset="0"/>
              </a:rPr>
              <a:t>%</a:t>
            </a:r>
          </a:p>
          <a:p>
            <a:pPr algn="r">
              <a:lnSpc>
                <a:spcPts val="900"/>
              </a:lnSpc>
            </a:pPr>
            <a:r>
              <a:rPr lang="fr-FR" sz="1050" baseline="-25000">
                <a:solidFill>
                  <a:srgbClr val="EEECE1"/>
                </a:solidFill>
                <a:latin typeface="Arial" panose="020B0604020202020204" pitchFamily="34" charset="0"/>
                <a:cs typeface="Arial" panose="020B0604020202020204" pitchFamily="34" charset="0"/>
              </a:rPr>
              <a:t>95%CI</a:t>
            </a:r>
          </a:p>
        </p:txBody>
      </p:sp>
      <p:sp>
        <p:nvSpPr>
          <p:cNvPr id="27" name="Espace réservé du contenu 2"/>
          <p:cNvSpPr txBox="1">
            <a:spLocks/>
          </p:cNvSpPr>
          <p:nvPr/>
        </p:nvSpPr>
        <p:spPr>
          <a:xfrm>
            <a:off x="7127755" y="1356611"/>
            <a:ext cx="716288" cy="284693"/>
          </a:xfrm>
          <a:prstGeom prst="rect">
            <a:avLst/>
          </a:prstGeom>
          <a:solidFill>
            <a:schemeClr val="bg1"/>
          </a:solidFill>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ts val="1500"/>
              </a:lnSpc>
              <a:spcBef>
                <a:spcPts val="0"/>
              </a:spcBef>
              <a:buFont typeface="Wingdings" panose="05000000000000000000" pitchFamily="2" charset="2"/>
              <a:buNone/>
            </a:pPr>
            <a:r>
              <a:rPr lang="en-US" sz="1400" b="1">
                <a:solidFill>
                  <a:srgbClr val="1F497D"/>
                </a:solidFill>
              </a:rPr>
              <a:t>N4+</a:t>
            </a:r>
          </a:p>
        </p:txBody>
      </p:sp>
      <p:sp>
        <p:nvSpPr>
          <p:cNvPr id="28" name="Espace réservé du contenu 2"/>
          <p:cNvSpPr txBox="1">
            <a:spLocks/>
          </p:cNvSpPr>
          <p:nvPr/>
        </p:nvSpPr>
        <p:spPr>
          <a:xfrm>
            <a:off x="6654946" y="2139537"/>
            <a:ext cx="2055308" cy="86049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500"/>
              </a:lnSpc>
              <a:spcBef>
                <a:spcPts val="0"/>
              </a:spcBef>
              <a:buFont typeface="Wingdings" panose="05000000000000000000" pitchFamily="2" charset="2"/>
              <a:buNone/>
            </a:pPr>
            <a:r>
              <a:rPr lang="en-US" sz="1200" b="1">
                <a:solidFill>
                  <a:srgbClr val="1F497D"/>
                </a:solidFill>
              </a:rPr>
              <a:t>RR:0,71 (0,56-0,89)</a:t>
            </a:r>
          </a:p>
          <a:p>
            <a:pPr marL="0" indent="0" algn="r">
              <a:lnSpc>
                <a:spcPts val="1500"/>
              </a:lnSpc>
              <a:spcBef>
                <a:spcPts val="0"/>
              </a:spcBef>
              <a:buFont typeface="Wingdings" panose="05000000000000000000" pitchFamily="2" charset="2"/>
              <a:buNone/>
            </a:pPr>
            <a:r>
              <a:rPr lang="en-US" sz="1200" err="1">
                <a:solidFill>
                  <a:srgbClr val="1F497D"/>
                </a:solidFill>
              </a:rPr>
              <a:t>Logrank</a:t>
            </a:r>
            <a:r>
              <a:rPr lang="en-US" sz="1200" b="1">
                <a:solidFill>
                  <a:srgbClr val="1F497D"/>
                </a:solidFill>
              </a:rPr>
              <a:t> 2</a:t>
            </a:r>
            <a:r>
              <a:rPr lang="en-US" sz="1200" b="1" i="1">
                <a:solidFill>
                  <a:srgbClr val="1F497D"/>
                </a:solidFill>
              </a:rPr>
              <a:t>p</a:t>
            </a:r>
            <a:r>
              <a:rPr lang="en-US" sz="1200" b="1">
                <a:solidFill>
                  <a:srgbClr val="1F497D"/>
                </a:solidFill>
              </a:rPr>
              <a:t>=0,003</a:t>
            </a:r>
            <a:br>
              <a:rPr lang="en-US" sz="1200" b="1">
                <a:solidFill>
                  <a:srgbClr val="1F497D"/>
                </a:solidFill>
              </a:rPr>
            </a:br>
            <a:r>
              <a:rPr lang="en-US" sz="1200" err="1">
                <a:solidFill>
                  <a:srgbClr val="1F497D"/>
                </a:solidFill>
              </a:rPr>
              <a:t>Bénéfice</a:t>
            </a:r>
            <a:r>
              <a:rPr lang="en-US" sz="1200">
                <a:solidFill>
                  <a:srgbClr val="1F497D"/>
                </a:solidFill>
              </a:rPr>
              <a:t> à 5 </a:t>
            </a:r>
            <a:r>
              <a:rPr lang="en-US" sz="1200" err="1">
                <a:solidFill>
                  <a:srgbClr val="1F497D"/>
                </a:solidFill>
              </a:rPr>
              <a:t>ans</a:t>
            </a:r>
            <a:r>
              <a:rPr lang="en-US" sz="1200">
                <a:solidFill>
                  <a:srgbClr val="1F497D"/>
                </a:solidFill>
              </a:rPr>
              <a:t> </a:t>
            </a:r>
            <a:r>
              <a:rPr lang="en-US" sz="1200" b="1">
                <a:solidFill>
                  <a:srgbClr val="1F497D"/>
                </a:solidFill>
              </a:rPr>
              <a:t>7,7</a:t>
            </a:r>
            <a:r>
              <a:rPr lang="en-US" sz="1050" b="1">
                <a:solidFill>
                  <a:srgbClr val="1F497D"/>
                </a:solidFill>
              </a:rPr>
              <a:t>%</a:t>
            </a:r>
            <a:r>
              <a:rPr lang="en-US" sz="1200" b="1">
                <a:solidFill>
                  <a:srgbClr val="1F497D"/>
                </a:solidFill>
              </a:rPr>
              <a:t> </a:t>
            </a:r>
          </a:p>
          <a:p>
            <a:pPr marL="0" indent="0" algn="r">
              <a:lnSpc>
                <a:spcPts val="1500"/>
              </a:lnSpc>
              <a:spcBef>
                <a:spcPts val="0"/>
              </a:spcBef>
              <a:buFont typeface="Wingdings" panose="05000000000000000000" pitchFamily="2" charset="2"/>
              <a:buNone/>
            </a:pPr>
            <a:r>
              <a:rPr lang="en-US" sz="1200" b="1">
                <a:solidFill>
                  <a:srgbClr val="1F497D"/>
                </a:solidFill>
              </a:rPr>
              <a:t>(CI:3,9-11,6)</a:t>
            </a:r>
          </a:p>
        </p:txBody>
      </p:sp>
      <p:sp>
        <p:nvSpPr>
          <p:cNvPr id="29" name="Espace réservé du contenu 2"/>
          <p:cNvSpPr txBox="1">
            <a:spLocks/>
          </p:cNvSpPr>
          <p:nvPr/>
        </p:nvSpPr>
        <p:spPr>
          <a:xfrm>
            <a:off x="7886450" y="3054650"/>
            <a:ext cx="902732" cy="887422"/>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400"/>
              </a:lnSpc>
              <a:spcBef>
                <a:spcPts val="0"/>
              </a:spcBef>
              <a:buFont typeface="Wingdings" panose="05000000000000000000" pitchFamily="2" charset="2"/>
              <a:buNone/>
            </a:pPr>
            <a:r>
              <a:rPr lang="en-US" sz="1300" b="1">
                <a:solidFill>
                  <a:srgbClr val="C0504D"/>
                </a:solidFill>
              </a:rPr>
              <a:t>Control</a:t>
            </a:r>
            <a:br>
              <a:rPr lang="en-US" sz="1300" b="1">
                <a:solidFill>
                  <a:srgbClr val="C0504D"/>
                </a:solidFill>
              </a:rPr>
            </a:br>
            <a:r>
              <a:rPr lang="en-US" sz="1300" b="1">
                <a:solidFill>
                  <a:srgbClr val="C0504D"/>
                </a:solidFill>
              </a:rPr>
              <a:t>19,9</a:t>
            </a:r>
            <a:r>
              <a:rPr lang="en-US" sz="1100" b="1">
                <a:solidFill>
                  <a:srgbClr val="C0504D"/>
                </a:solidFill>
              </a:rPr>
              <a:t>%</a:t>
            </a:r>
          </a:p>
          <a:p>
            <a:pPr marL="0" indent="0" algn="r">
              <a:lnSpc>
                <a:spcPts val="1400"/>
              </a:lnSpc>
              <a:spcBef>
                <a:spcPts val="600"/>
              </a:spcBef>
              <a:buFont typeface="Wingdings" panose="05000000000000000000" pitchFamily="2" charset="2"/>
              <a:buNone/>
            </a:pPr>
            <a:r>
              <a:rPr lang="en-US" sz="1300" b="1">
                <a:solidFill>
                  <a:srgbClr val="4F81BD"/>
                </a:solidFill>
              </a:rPr>
              <a:t>12,2</a:t>
            </a:r>
            <a:r>
              <a:rPr lang="en-US" sz="1100" b="1">
                <a:solidFill>
                  <a:srgbClr val="4F81BD"/>
                </a:solidFill>
              </a:rPr>
              <a:t>%</a:t>
            </a:r>
          </a:p>
          <a:p>
            <a:pPr marL="0" indent="0" algn="r">
              <a:lnSpc>
                <a:spcPts val="1400"/>
              </a:lnSpc>
              <a:spcBef>
                <a:spcPts val="0"/>
              </a:spcBef>
              <a:buFont typeface="Wingdings" panose="05000000000000000000" pitchFamily="2" charset="2"/>
              <a:buNone/>
            </a:pPr>
            <a:r>
              <a:rPr lang="en-US" sz="1300" b="1">
                <a:solidFill>
                  <a:srgbClr val="4F81BD"/>
                </a:solidFill>
              </a:rPr>
              <a:t>AI</a:t>
            </a:r>
          </a:p>
        </p:txBody>
      </p:sp>
      <p:sp>
        <p:nvSpPr>
          <p:cNvPr id="32" name="Espace réservé du contenu 2"/>
          <p:cNvSpPr txBox="1">
            <a:spLocks/>
          </p:cNvSpPr>
          <p:nvPr/>
        </p:nvSpPr>
        <p:spPr>
          <a:xfrm>
            <a:off x="2035371"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33" name="Espace réservé du contenu 2"/>
          <p:cNvSpPr txBox="1">
            <a:spLocks/>
          </p:cNvSpPr>
          <p:nvPr/>
        </p:nvSpPr>
        <p:spPr>
          <a:xfrm>
            <a:off x="4966699"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34" name="Espace réservé du contenu 2"/>
          <p:cNvSpPr txBox="1">
            <a:spLocks/>
          </p:cNvSpPr>
          <p:nvPr/>
        </p:nvSpPr>
        <p:spPr>
          <a:xfrm>
            <a:off x="7844043" y="4446960"/>
            <a:ext cx="765056"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200" err="1">
                <a:solidFill>
                  <a:srgbClr val="1F497D"/>
                </a:solidFill>
              </a:rPr>
              <a:t>Années</a:t>
            </a:r>
            <a:endParaRPr lang="en-US" sz="1200">
              <a:solidFill>
                <a:srgbClr val="1F497D"/>
              </a:solidFill>
            </a:endParaRPr>
          </a:p>
        </p:txBody>
      </p:sp>
      <p:sp>
        <p:nvSpPr>
          <p:cNvPr id="35" name="Espace réservé du contenu 2"/>
          <p:cNvSpPr txBox="1">
            <a:spLocks/>
          </p:cNvSpPr>
          <p:nvPr/>
        </p:nvSpPr>
        <p:spPr>
          <a:xfrm>
            <a:off x="4572827"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6 919 femmes</a:t>
            </a:r>
          </a:p>
        </p:txBody>
      </p:sp>
      <p:sp>
        <p:nvSpPr>
          <p:cNvPr id="36" name="Espace réservé du contenu 2"/>
          <p:cNvSpPr txBox="1">
            <a:spLocks/>
          </p:cNvSpPr>
          <p:nvPr/>
        </p:nvSpPr>
        <p:spPr>
          <a:xfrm>
            <a:off x="7484019" y="1678611"/>
            <a:ext cx="1341663" cy="276999"/>
          </a:xfrm>
          <a:prstGeom prst="rect">
            <a:avLst/>
          </a:prstGeom>
        </p:spPr>
        <p:txBody>
          <a:bodyPr wrap="square">
            <a:spAutoFit/>
          </a:bodyPr>
          <a:lstStyle>
            <a:lvl1pPr marL="265113" indent="-265113" algn="l" defTabSz="457200" rtl="0" eaLnBrk="1" latinLnBrk="0" hangingPunct="1">
              <a:spcBef>
                <a:spcPct val="20000"/>
              </a:spcBef>
              <a:buClr>
                <a:srgbClr val="FF6600"/>
              </a:buClr>
              <a:buFont typeface="Wingdings" panose="05000000000000000000" pitchFamily="2" charset="2"/>
              <a:buChar char="§"/>
              <a:defRPr sz="1600" kern="1200">
                <a:solidFill>
                  <a:schemeClr val="tx1"/>
                </a:solidFill>
                <a:latin typeface="Arial" panose="020B0604020202020204" pitchFamily="34" charset="0"/>
                <a:ea typeface="+mn-ea"/>
                <a:cs typeface="Arial" panose="020B0604020202020204" pitchFamily="34" charset="0"/>
              </a:defRPr>
            </a:lvl1pPr>
            <a:lvl2pPr marL="542925" indent="-277813" algn="l" defTabSz="457200" rtl="0" eaLnBrk="1" latinLnBrk="0" hangingPunct="1">
              <a:spcBef>
                <a:spcPct val="20000"/>
              </a:spcBef>
              <a:buClr>
                <a:schemeClr val="accent5"/>
              </a:buClr>
              <a:buFont typeface="Wingdings" panose="05000000000000000000" pitchFamily="2" charset="2"/>
              <a:buChar char="à"/>
              <a:defRPr sz="1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buFont typeface="Wingdings" panose="05000000000000000000" pitchFamily="2" charset="2"/>
              <a:buNone/>
            </a:pPr>
            <a:r>
              <a:rPr lang="en-US" sz="1200" b="1">
                <a:solidFill>
                  <a:srgbClr val="4F81BD"/>
                </a:solidFill>
              </a:rPr>
              <a:t>1 621 femmes</a:t>
            </a:r>
          </a:p>
        </p:txBody>
      </p:sp>
      <p:sp>
        <p:nvSpPr>
          <p:cNvPr id="4" name="Espace réservé du numéro de diapositive 3"/>
          <p:cNvSpPr>
            <a:spLocks noGrp="1"/>
          </p:cNvSpPr>
          <p:nvPr>
            <p:ph type="sldNum" sz="quarter" idx="10"/>
          </p:nvPr>
        </p:nvSpPr>
        <p:spPr/>
        <p:txBody>
          <a:bodyPr/>
          <a:lstStyle/>
          <a:p>
            <a:fld id="{76861F4E-8E8E-E94F-821D-72AEE8E804B0}" type="slidenum">
              <a:rPr lang="uk-UA" smtClean="0"/>
              <a:pPr/>
              <a:t>75</a:t>
            </a:fld>
            <a:endParaRPr lang="uk-UA"/>
          </a:p>
        </p:txBody>
      </p:sp>
      <p:sp>
        <p:nvSpPr>
          <p:cNvPr id="37" name="Text Box 4"/>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sp>
        <p:nvSpPr>
          <p:cNvPr id="3" name="Forme libre 2"/>
          <p:cNvSpPr/>
          <p:nvPr/>
        </p:nvSpPr>
        <p:spPr>
          <a:xfrm>
            <a:off x="767508" y="4054207"/>
            <a:ext cx="1579085" cy="220338"/>
          </a:xfrm>
          <a:custGeom>
            <a:avLst/>
            <a:gdLst>
              <a:gd name="connsiteX0" fmla="*/ 0 w 1579085"/>
              <a:gd name="connsiteY0" fmla="*/ 220338 h 220338"/>
              <a:gd name="connsiteX1" fmla="*/ 1259596 w 1579085"/>
              <a:gd name="connsiteY1" fmla="*/ 40395 h 220338"/>
              <a:gd name="connsiteX2" fmla="*/ 1579085 w 1579085"/>
              <a:gd name="connsiteY2" fmla="*/ 0 h 220338"/>
            </a:gdLst>
            <a:ahLst/>
            <a:cxnLst>
              <a:cxn ang="0">
                <a:pos x="connsiteX0" y="connsiteY0"/>
              </a:cxn>
              <a:cxn ang="0">
                <a:pos x="connsiteX1" y="connsiteY1"/>
              </a:cxn>
              <a:cxn ang="0">
                <a:pos x="connsiteX2" y="connsiteY2"/>
              </a:cxn>
            </a:cxnLst>
            <a:rect l="l" t="t" r="r" b="b"/>
            <a:pathLst>
              <a:path w="1579085" h="220338">
                <a:moveTo>
                  <a:pt x="0" y="220338"/>
                </a:moveTo>
                <a:lnTo>
                  <a:pt x="1259596" y="40395"/>
                </a:lnTo>
                <a:lnTo>
                  <a:pt x="1579085"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8" name="Forme libre 37"/>
          <p:cNvSpPr/>
          <p:nvPr/>
        </p:nvSpPr>
        <p:spPr>
          <a:xfrm>
            <a:off x="793214" y="3995451"/>
            <a:ext cx="1564396" cy="282766"/>
          </a:xfrm>
          <a:custGeom>
            <a:avLst/>
            <a:gdLst>
              <a:gd name="connsiteX0" fmla="*/ 0 w 1564396"/>
              <a:gd name="connsiteY0" fmla="*/ 282766 h 282766"/>
              <a:gd name="connsiteX1" fmla="*/ 921745 w 1564396"/>
              <a:gd name="connsiteY1" fmla="*/ 135874 h 282766"/>
              <a:gd name="connsiteX2" fmla="*/ 1222873 w 1564396"/>
              <a:gd name="connsiteY2" fmla="*/ 58756 h 282766"/>
              <a:gd name="connsiteX3" fmla="*/ 1564396 w 1564396"/>
              <a:gd name="connsiteY3" fmla="*/ 0 h 282766"/>
            </a:gdLst>
            <a:ahLst/>
            <a:cxnLst>
              <a:cxn ang="0">
                <a:pos x="connsiteX0" y="connsiteY0"/>
              </a:cxn>
              <a:cxn ang="0">
                <a:pos x="connsiteX1" y="connsiteY1"/>
              </a:cxn>
              <a:cxn ang="0">
                <a:pos x="connsiteX2" y="connsiteY2"/>
              </a:cxn>
              <a:cxn ang="0">
                <a:pos x="connsiteX3" y="connsiteY3"/>
              </a:cxn>
            </a:cxnLst>
            <a:rect l="l" t="t" r="r" b="b"/>
            <a:pathLst>
              <a:path w="1564396" h="282766">
                <a:moveTo>
                  <a:pt x="0" y="282766"/>
                </a:moveTo>
                <a:lnTo>
                  <a:pt x="921745" y="135874"/>
                </a:lnTo>
                <a:lnTo>
                  <a:pt x="1222873" y="58756"/>
                </a:lnTo>
                <a:lnTo>
                  <a:pt x="1564396"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9" name="Forme libre 38"/>
          <p:cNvSpPr/>
          <p:nvPr/>
        </p:nvSpPr>
        <p:spPr>
          <a:xfrm>
            <a:off x="3753080" y="3881610"/>
            <a:ext cx="1597445" cy="400279"/>
          </a:xfrm>
          <a:custGeom>
            <a:avLst/>
            <a:gdLst>
              <a:gd name="connsiteX0" fmla="*/ 0 w 1597445"/>
              <a:gd name="connsiteY0" fmla="*/ 400279 h 400279"/>
              <a:gd name="connsiteX1" fmla="*/ 301127 w 1597445"/>
              <a:gd name="connsiteY1" fmla="*/ 326833 h 400279"/>
              <a:gd name="connsiteX2" fmla="*/ 624289 w 1597445"/>
              <a:gd name="connsiteY2" fmla="*/ 249715 h 400279"/>
              <a:gd name="connsiteX3" fmla="*/ 940106 w 1597445"/>
              <a:gd name="connsiteY3" fmla="*/ 172597 h 400279"/>
              <a:gd name="connsiteX4" fmla="*/ 1281628 w 1597445"/>
              <a:gd name="connsiteY4" fmla="*/ 95479 h 400279"/>
              <a:gd name="connsiteX5" fmla="*/ 1597445 w 1597445"/>
              <a:gd name="connsiteY5" fmla="*/ 0 h 4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7445" h="400279">
                <a:moveTo>
                  <a:pt x="0" y="400279"/>
                </a:moveTo>
                <a:lnTo>
                  <a:pt x="301127" y="326833"/>
                </a:lnTo>
                <a:lnTo>
                  <a:pt x="624289" y="249715"/>
                </a:lnTo>
                <a:lnTo>
                  <a:pt x="940106" y="172597"/>
                </a:lnTo>
                <a:lnTo>
                  <a:pt x="1281628" y="95479"/>
                </a:lnTo>
                <a:lnTo>
                  <a:pt x="1597445"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0" name="Forme libre 39"/>
          <p:cNvSpPr/>
          <p:nvPr/>
        </p:nvSpPr>
        <p:spPr>
          <a:xfrm>
            <a:off x="3760424" y="3727373"/>
            <a:ext cx="1593774" cy="547172"/>
          </a:xfrm>
          <a:custGeom>
            <a:avLst/>
            <a:gdLst>
              <a:gd name="connsiteX0" fmla="*/ 0 w 1593774"/>
              <a:gd name="connsiteY0" fmla="*/ 547172 h 547172"/>
              <a:gd name="connsiteX1" fmla="*/ 0 w 1593774"/>
              <a:gd name="connsiteY1" fmla="*/ 547172 h 547172"/>
              <a:gd name="connsiteX2" fmla="*/ 624289 w 1593774"/>
              <a:gd name="connsiteY2" fmla="*/ 345196 h 547172"/>
              <a:gd name="connsiteX3" fmla="*/ 943778 w 1593774"/>
              <a:gd name="connsiteY3" fmla="*/ 227682 h 547172"/>
              <a:gd name="connsiteX4" fmla="*/ 1263268 w 1593774"/>
              <a:gd name="connsiteY4" fmla="*/ 124858 h 547172"/>
              <a:gd name="connsiteX5" fmla="*/ 1593774 w 1593774"/>
              <a:gd name="connsiteY5" fmla="*/ 0 h 54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3774" h="547172">
                <a:moveTo>
                  <a:pt x="0" y="547172"/>
                </a:moveTo>
                <a:lnTo>
                  <a:pt x="0" y="547172"/>
                </a:lnTo>
                <a:lnTo>
                  <a:pt x="624289" y="345196"/>
                </a:lnTo>
                <a:lnTo>
                  <a:pt x="943778" y="227682"/>
                </a:lnTo>
                <a:lnTo>
                  <a:pt x="1263268" y="124858"/>
                </a:lnTo>
                <a:lnTo>
                  <a:pt x="1593774"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1" name="Forme libre 40"/>
          <p:cNvSpPr/>
          <p:nvPr/>
        </p:nvSpPr>
        <p:spPr>
          <a:xfrm>
            <a:off x="6573398" y="3389523"/>
            <a:ext cx="1593773" cy="888694"/>
          </a:xfrm>
          <a:custGeom>
            <a:avLst/>
            <a:gdLst>
              <a:gd name="connsiteX0" fmla="*/ 0 w 1593773"/>
              <a:gd name="connsiteY0" fmla="*/ 888694 h 888694"/>
              <a:gd name="connsiteX1" fmla="*/ 304800 w 1593773"/>
              <a:gd name="connsiteY1" fmla="*/ 708752 h 888694"/>
              <a:gd name="connsiteX2" fmla="*/ 635306 w 1593773"/>
              <a:gd name="connsiteY2" fmla="*/ 536154 h 888694"/>
              <a:gd name="connsiteX3" fmla="*/ 958467 w 1593773"/>
              <a:gd name="connsiteY3" fmla="*/ 279094 h 888694"/>
              <a:gd name="connsiteX4" fmla="*/ 1263267 w 1593773"/>
              <a:gd name="connsiteY4" fmla="*/ 128530 h 888694"/>
              <a:gd name="connsiteX5" fmla="*/ 1593773 w 1593773"/>
              <a:gd name="connsiteY5" fmla="*/ 0 h 88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3773" h="888694">
                <a:moveTo>
                  <a:pt x="0" y="888694"/>
                </a:moveTo>
                <a:lnTo>
                  <a:pt x="304800" y="708752"/>
                </a:lnTo>
                <a:lnTo>
                  <a:pt x="635306" y="536154"/>
                </a:lnTo>
                <a:lnTo>
                  <a:pt x="958467" y="279094"/>
                </a:lnTo>
                <a:lnTo>
                  <a:pt x="1263267" y="128530"/>
                </a:lnTo>
                <a:lnTo>
                  <a:pt x="1593773" y="0"/>
                </a:lnTo>
              </a:path>
            </a:pathLst>
          </a:custGeom>
          <a:noFill/>
          <a:ln w="28575">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43" name="Connecteur droit 42"/>
          <p:cNvCxnSpPr/>
          <p:nvPr/>
        </p:nvCxnSpPr>
        <p:spPr>
          <a:xfrm>
            <a:off x="8167171" y="3612289"/>
            <a:ext cx="0" cy="252000"/>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45" name="Connecteur droit 44"/>
          <p:cNvCxnSpPr/>
          <p:nvPr/>
        </p:nvCxnSpPr>
        <p:spPr>
          <a:xfrm>
            <a:off x="7844042" y="3373786"/>
            <a:ext cx="0" cy="269321"/>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46" name="Connecteur droit 45"/>
          <p:cNvCxnSpPr/>
          <p:nvPr/>
        </p:nvCxnSpPr>
        <p:spPr>
          <a:xfrm>
            <a:off x="7524553" y="3562120"/>
            <a:ext cx="0" cy="215647"/>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48" name="Connecteur droit 47"/>
          <p:cNvCxnSpPr/>
          <p:nvPr/>
        </p:nvCxnSpPr>
        <p:spPr>
          <a:xfrm>
            <a:off x="7201392" y="3830198"/>
            <a:ext cx="0" cy="159235"/>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2" name="Forme libre 51"/>
          <p:cNvSpPr/>
          <p:nvPr/>
        </p:nvSpPr>
        <p:spPr>
          <a:xfrm>
            <a:off x="6577070" y="3738390"/>
            <a:ext cx="1608463" cy="536155"/>
          </a:xfrm>
          <a:custGeom>
            <a:avLst/>
            <a:gdLst>
              <a:gd name="connsiteX0" fmla="*/ 0 w 1608463"/>
              <a:gd name="connsiteY0" fmla="*/ 536155 h 536155"/>
              <a:gd name="connsiteX1" fmla="*/ 301128 w 1608463"/>
              <a:gd name="connsiteY1" fmla="*/ 407624 h 536155"/>
              <a:gd name="connsiteX2" fmla="*/ 624289 w 1608463"/>
              <a:gd name="connsiteY2" fmla="*/ 308473 h 536155"/>
              <a:gd name="connsiteX3" fmla="*/ 951123 w 1608463"/>
              <a:gd name="connsiteY3" fmla="*/ 157909 h 536155"/>
              <a:gd name="connsiteX4" fmla="*/ 1255923 w 1608463"/>
              <a:gd name="connsiteY4" fmla="*/ 110169 h 536155"/>
              <a:gd name="connsiteX5" fmla="*/ 1608463 w 1608463"/>
              <a:gd name="connsiteY5" fmla="*/ 0 h 536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463" h="536155">
                <a:moveTo>
                  <a:pt x="0" y="536155"/>
                </a:moveTo>
                <a:lnTo>
                  <a:pt x="301128" y="407624"/>
                </a:lnTo>
                <a:lnTo>
                  <a:pt x="624289" y="308473"/>
                </a:lnTo>
                <a:lnTo>
                  <a:pt x="951123" y="157909"/>
                </a:lnTo>
                <a:lnTo>
                  <a:pt x="1255923" y="110169"/>
                </a:lnTo>
                <a:lnTo>
                  <a:pt x="1608463" y="0"/>
                </a:lnTo>
              </a:path>
            </a:pathLst>
          </a:custGeom>
          <a:noFill/>
          <a:ln w="28575">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53" name="Connecteur droit 52"/>
          <p:cNvCxnSpPr/>
          <p:nvPr/>
        </p:nvCxnSpPr>
        <p:spPr>
          <a:xfrm>
            <a:off x="7844042" y="3738390"/>
            <a:ext cx="0" cy="20584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55" name="Connecteur droit 54"/>
          <p:cNvCxnSpPr/>
          <p:nvPr/>
        </p:nvCxnSpPr>
        <p:spPr>
          <a:xfrm>
            <a:off x="7524553" y="3794516"/>
            <a:ext cx="0" cy="187573"/>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57" name="Connecteur droit 56"/>
          <p:cNvCxnSpPr/>
          <p:nvPr/>
        </p:nvCxnSpPr>
        <p:spPr>
          <a:xfrm>
            <a:off x="7201392" y="3974589"/>
            <a:ext cx="0" cy="15923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58" name="Connecteur droit 57"/>
          <p:cNvCxnSpPr/>
          <p:nvPr/>
        </p:nvCxnSpPr>
        <p:spPr>
          <a:xfrm>
            <a:off x="6885576" y="4078835"/>
            <a:ext cx="0" cy="109977"/>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50" name="Connecteur droit 49"/>
          <p:cNvCxnSpPr/>
          <p:nvPr/>
        </p:nvCxnSpPr>
        <p:spPr>
          <a:xfrm>
            <a:off x="6885576" y="4014004"/>
            <a:ext cx="0" cy="109977"/>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47" name="Titre 1"/>
          <p:cNvSpPr>
            <a:spLocks noGrp="1"/>
          </p:cNvSpPr>
          <p:nvPr>
            <p:ph type="title"/>
          </p:nvPr>
        </p:nvSpPr>
        <p:spPr>
          <a:xfrm>
            <a:off x="0" y="748765"/>
            <a:ext cx="9144000" cy="400110"/>
          </a:xfrm>
        </p:spPr>
        <p:txBody>
          <a:bodyPr/>
          <a:lstStyle/>
          <a:p>
            <a:pPr algn="ctr"/>
            <a:r>
              <a:rPr lang="en-US" err="1"/>
              <a:t>Réduction</a:t>
            </a:r>
            <a:r>
              <a:rPr lang="en-US"/>
              <a:t> du </a:t>
            </a:r>
            <a:r>
              <a:rPr lang="en-US" err="1"/>
              <a:t>risque</a:t>
            </a:r>
            <a:r>
              <a:rPr lang="en-US"/>
              <a:t> de </a:t>
            </a:r>
            <a:r>
              <a:rPr lang="en-US" err="1"/>
              <a:t>rechute</a:t>
            </a:r>
            <a:r>
              <a:rPr lang="en-US"/>
              <a:t> </a:t>
            </a:r>
            <a:r>
              <a:rPr lang="en-US" err="1"/>
              <a:t>selon</a:t>
            </a:r>
            <a:r>
              <a:rPr lang="en-US"/>
              <a:t> le </a:t>
            </a:r>
            <a:r>
              <a:rPr lang="en-US" err="1"/>
              <a:t>pN</a:t>
            </a:r>
            <a:endParaRPr lang="fr-FR"/>
          </a:p>
        </p:txBody>
      </p:sp>
    </p:spTree>
    <p:extLst>
      <p:ext uri="{BB962C8B-B14F-4D97-AF65-F5344CB8AC3E}">
        <p14:creationId xmlns:p14="http://schemas.microsoft.com/office/powerpoint/2010/main" val="133473906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8765"/>
            <a:ext cx="9144000" cy="707886"/>
          </a:xfrm>
        </p:spPr>
        <p:txBody>
          <a:bodyPr/>
          <a:lstStyle/>
          <a:p>
            <a:pPr algn="ctr"/>
            <a:r>
              <a:rPr lang="en-US" err="1"/>
              <a:t>Bénéfice</a:t>
            </a:r>
            <a:r>
              <a:rPr lang="en-US"/>
              <a:t> de la prolongation </a:t>
            </a:r>
            <a:r>
              <a:rPr lang="en-US" err="1"/>
              <a:t>selon</a:t>
            </a:r>
            <a:r>
              <a:rPr lang="en-US"/>
              <a:t> le </a:t>
            </a:r>
            <a:r>
              <a:rPr lang="en-US" err="1"/>
              <a:t>selon</a:t>
            </a:r>
            <a:r>
              <a:rPr lang="en-US"/>
              <a:t> </a:t>
            </a:r>
            <a:r>
              <a:rPr lang="en-US" err="1"/>
              <a:t>traitement</a:t>
            </a:r>
            <a:r>
              <a:rPr lang="en-US"/>
              <a:t> </a:t>
            </a:r>
            <a:r>
              <a:rPr lang="en-US" err="1"/>
              <a:t>antérieur</a:t>
            </a:r>
            <a:br>
              <a:rPr lang="en-US"/>
            </a:br>
            <a:r>
              <a:rPr lang="en-US" sz="1800" err="1"/>
              <a:t>Réduction</a:t>
            </a:r>
            <a:r>
              <a:rPr lang="en-US" sz="1800"/>
              <a:t> du </a:t>
            </a:r>
            <a:r>
              <a:rPr lang="en-US" sz="1800" err="1"/>
              <a:t>risque</a:t>
            </a:r>
            <a:r>
              <a:rPr lang="en-US" sz="1800"/>
              <a:t> de </a:t>
            </a:r>
            <a:r>
              <a:rPr lang="en-US" sz="1800" err="1"/>
              <a:t>rechute</a:t>
            </a:r>
            <a:endParaRPr lang="fr-FR" sz="1800"/>
          </a:p>
        </p:txBody>
      </p:sp>
      <p:sp>
        <p:nvSpPr>
          <p:cNvPr id="4" name="Espace réservé du numéro de diapositive 3"/>
          <p:cNvSpPr>
            <a:spLocks noGrp="1"/>
          </p:cNvSpPr>
          <p:nvPr>
            <p:ph type="sldNum" sz="quarter" idx="10"/>
          </p:nvPr>
        </p:nvSpPr>
        <p:spPr/>
        <p:txBody>
          <a:bodyPr/>
          <a:lstStyle/>
          <a:p>
            <a:fld id="{76861F4E-8E8E-E94F-821D-72AEE8E804B0}" type="slidenum">
              <a:rPr lang="uk-UA" smtClean="0"/>
              <a:pPr/>
              <a:t>76</a:t>
            </a:fld>
            <a:endParaRPr lang="uk-UA"/>
          </a:p>
        </p:txBody>
      </p:sp>
      <p:sp>
        <p:nvSpPr>
          <p:cNvPr id="5" name="Text Box 4"/>
          <p:cNvSpPr txBox="1">
            <a:spLocks noChangeArrowheads="1"/>
          </p:cNvSpPr>
          <p:nvPr/>
        </p:nvSpPr>
        <p:spPr bwMode="auto">
          <a:xfrm>
            <a:off x="168064" y="4923937"/>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graphicFrame>
        <p:nvGraphicFramePr>
          <p:cNvPr id="7"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3240463539"/>
              </p:ext>
            </p:extLst>
          </p:nvPr>
        </p:nvGraphicFramePr>
        <p:xfrm>
          <a:off x="527319" y="1545991"/>
          <a:ext cx="8043607" cy="2822428"/>
        </p:xfrm>
        <a:graphic>
          <a:graphicData uri="http://schemas.openxmlformats.org/drawingml/2006/table">
            <a:tbl>
              <a:tblPr firstRow="1" bandRow="1">
                <a:tableStyleId>{7DF18680-E054-41AD-8BC1-D1AEF772440D}</a:tableStyleId>
              </a:tblPr>
              <a:tblGrid>
                <a:gridCol w="1371690">
                  <a:extLst>
                    <a:ext uri="{9D8B030D-6E8A-4147-A177-3AD203B41FA5}">
                      <a16:colId xmlns:a16="http://schemas.microsoft.com/office/drawing/2014/main" val="20000"/>
                    </a:ext>
                  </a:extLst>
                </a:gridCol>
                <a:gridCol w="898646">
                  <a:extLst>
                    <a:ext uri="{9D8B030D-6E8A-4147-A177-3AD203B41FA5}">
                      <a16:colId xmlns:a16="http://schemas.microsoft.com/office/drawing/2014/main" val="20001"/>
                    </a:ext>
                  </a:extLst>
                </a:gridCol>
                <a:gridCol w="995082">
                  <a:extLst>
                    <a:ext uri="{9D8B030D-6E8A-4147-A177-3AD203B41FA5}">
                      <a16:colId xmlns:a16="http://schemas.microsoft.com/office/drawing/2014/main" val="20003"/>
                    </a:ext>
                  </a:extLst>
                </a:gridCol>
                <a:gridCol w="735106">
                  <a:extLst>
                    <a:ext uri="{9D8B030D-6E8A-4147-A177-3AD203B41FA5}">
                      <a16:colId xmlns:a16="http://schemas.microsoft.com/office/drawing/2014/main" val="20002"/>
                    </a:ext>
                  </a:extLst>
                </a:gridCol>
                <a:gridCol w="762000">
                  <a:extLst>
                    <a:ext uri="{9D8B030D-6E8A-4147-A177-3AD203B41FA5}">
                      <a16:colId xmlns:a16="http://schemas.microsoft.com/office/drawing/2014/main" val="20004"/>
                    </a:ext>
                  </a:extLst>
                </a:gridCol>
                <a:gridCol w="1039906">
                  <a:extLst>
                    <a:ext uri="{9D8B030D-6E8A-4147-A177-3AD203B41FA5}">
                      <a16:colId xmlns:a16="http://schemas.microsoft.com/office/drawing/2014/main" val="20005"/>
                    </a:ext>
                  </a:extLst>
                </a:gridCol>
                <a:gridCol w="806824">
                  <a:extLst>
                    <a:ext uri="{9D8B030D-6E8A-4147-A177-3AD203B41FA5}">
                      <a16:colId xmlns:a16="http://schemas.microsoft.com/office/drawing/2014/main" val="20006"/>
                    </a:ext>
                  </a:extLst>
                </a:gridCol>
                <a:gridCol w="1434353">
                  <a:extLst>
                    <a:ext uri="{9D8B030D-6E8A-4147-A177-3AD203B41FA5}">
                      <a16:colId xmlns:a16="http://schemas.microsoft.com/office/drawing/2014/main" val="20007"/>
                    </a:ext>
                  </a:extLst>
                </a:gridCol>
              </a:tblGrid>
              <a:tr h="268096">
                <a:tc>
                  <a:txBody>
                    <a:bodyPr/>
                    <a:lstStyle/>
                    <a:p>
                      <a:pPr>
                        <a:lnSpc>
                          <a:spcPts val="1100"/>
                        </a:lnSpc>
                      </a:pPr>
                      <a:endParaRPr lang="fr-FR" sz="1000" b="0">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err="1">
                          <a:solidFill>
                            <a:schemeClr val="tx2"/>
                          </a:solidFill>
                          <a:latin typeface="Arial" panose="020B0604020202020204" pitchFamily="34" charset="0"/>
                          <a:cs typeface="Arial" panose="020B0604020202020204" pitchFamily="34" charset="0"/>
                        </a:rPr>
                        <a:t>Evts</a:t>
                      </a:r>
                      <a:r>
                        <a:rPr lang="fr-FR" sz="1000" b="0">
                          <a:solidFill>
                            <a:schemeClr val="tx2"/>
                          </a:solidFill>
                          <a:latin typeface="Arial" panose="020B0604020202020204" pitchFamily="34" charset="0"/>
                          <a:cs typeface="Arial" panose="020B0604020202020204" pitchFamily="34" charset="0"/>
                        </a:rPr>
                        <a:t>/Nb </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dirty="0">
                          <a:solidFill>
                            <a:schemeClr val="tx2"/>
                          </a:solidFill>
                          <a:latin typeface="Arial" panose="020B0604020202020204" pitchFamily="34" charset="0"/>
                          <a:cs typeface="Arial" panose="020B0604020202020204" pitchFamily="34" charset="0"/>
                        </a:rPr>
                        <a:t>Tous </a:t>
                      </a:r>
                      <a:r>
                        <a:rPr lang="fr-FR" sz="1000" b="0" dirty="0" err="1">
                          <a:solidFill>
                            <a:schemeClr val="tx2"/>
                          </a:solidFill>
                          <a:latin typeface="Arial" panose="020B0604020202020204" pitchFamily="34" charset="0"/>
                          <a:cs typeface="Arial" panose="020B0604020202020204" pitchFamily="34" charset="0"/>
                        </a:rPr>
                        <a:t>Evts</a:t>
                      </a:r>
                      <a:endParaRPr lang="fr-FR" sz="1000" b="0"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gridSpan="3">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 annuel</a:t>
                      </a:r>
                      <a:r>
                        <a:rPr lang="fr-FR" sz="1000" b="0" baseline="0">
                          <a:solidFill>
                            <a:schemeClr val="tx2"/>
                          </a:solidFill>
                          <a:latin typeface="Arial" panose="020B0604020202020204" pitchFamily="34" charset="0"/>
                          <a:cs typeface="Arial" panose="020B0604020202020204" pitchFamily="34" charset="0"/>
                        </a:rPr>
                        <a:t> d’ Evénements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6870">
                <a:tc>
                  <a:txBody>
                    <a:bodyPr/>
                    <a:lstStyle/>
                    <a:p>
                      <a:pPr algn="ctr">
                        <a:lnSpc>
                          <a:spcPts val="1100"/>
                        </a:lnSpc>
                      </a:pPr>
                      <a:r>
                        <a:rPr lang="fr-FR" sz="1200" b="1" dirty="0">
                          <a:solidFill>
                            <a:schemeClr val="tx2"/>
                          </a:solidFill>
                          <a:latin typeface="Arial" panose="020B0604020202020204" pitchFamily="34" charset="0"/>
                          <a:cs typeface="Arial" panose="020B0604020202020204" pitchFamily="34" charset="0"/>
                        </a:rPr>
                        <a:t>Traitement antérieur</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a:t>
                      </a:r>
                      <a:r>
                        <a:rPr lang="fr-FR" sz="1000" b="0" baseline="0">
                          <a:solidFill>
                            <a:schemeClr val="tx2"/>
                          </a:solidFill>
                          <a:latin typeface="Arial" panose="020B0604020202020204" pitchFamily="34" charset="0"/>
                          <a:cs typeface="Arial" panose="020B0604020202020204" pitchFamily="34" charset="0"/>
                        </a:rPr>
                        <a:t> IA</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 contrôle</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Logrank</a:t>
                      </a:r>
                      <a:r>
                        <a:rPr lang="fr-FR" sz="1000" b="0" baseline="0">
                          <a:solidFill>
                            <a:schemeClr val="tx2"/>
                          </a:solidFill>
                          <a:latin typeface="Arial" panose="020B0604020202020204" pitchFamily="34" charset="0"/>
                          <a:cs typeface="Arial" panose="020B0604020202020204" pitchFamily="34" charset="0"/>
                        </a:rPr>
                        <a:t> 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Variance </a:t>
                      </a:r>
                      <a:br>
                        <a:rPr lang="fr-FR" sz="1000" b="0">
                          <a:solidFill>
                            <a:schemeClr val="tx2"/>
                          </a:solidFill>
                          <a:latin typeface="Arial" panose="020B0604020202020204" pitchFamily="34" charset="0"/>
                          <a:cs typeface="Arial" panose="020B0604020202020204" pitchFamily="34" charset="0"/>
                        </a:rPr>
                      </a:br>
                      <a:r>
                        <a:rPr lang="fr-FR" sz="1000" b="0" baseline="0">
                          <a:solidFill>
                            <a:schemeClr val="tx2"/>
                          </a:solidFill>
                          <a:latin typeface="Arial" panose="020B0604020202020204" pitchFamily="34" charset="0"/>
                          <a:cs typeface="Arial" panose="020B0604020202020204" pitchFamily="34" charset="0"/>
                        </a:rPr>
                        <a:t>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Control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dirty="0">
                          <a:solidFill>
                            <a:schemeClr val="tx2"/>
                          </a:solidFill>
                          <a:latin typeface="Arial" panose="020B0604020202020204" pitchFamily="34" charset="0"/>
                          <a:cs typeface="Arial" panose="020B0604020202020204" pitchFamily="34" charset="0"/>
                        </a:rPr>
                        <a:t>Ratio</a:t>
                      </a:r>
                      <a:r>
                        <a:rPr lang="fr-FR" sz="1000" b="0" baseline="0" dirty="0">
                          <a:solidFill>
                            <a:schemeClr val="tx2"/>
                          </a:solidFill>
                          <a:latin typeface="Arial" panose="020B0604020202020204" pitchFamily="34" charset="0"/>
                          <a:cs typeface="Arial" panose="020B0604020202020204" pitchFamily="34" charset="0"/>
                        </a:rPr>
                        <a:t> (&amp;CI)</a:t>
                      </a:r>
                      <a:endParaRPr lang="fr-FR" sz="1000" b="0"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45873">
                <a:tc>
                  <a:txBody>
                    <a:bodyPr/>
                    <a:lstStyle/>
                    <a:p>
                      <a:pPr>
                        <a:lnSpc>
                          <a:spcPts val="1700"/>
                        </a:lnSpc>
                      </a:pPr>
                      <a:r>
                        <a:rPr lang="fr-FR" sz="1400" b="1" dirty="0">
                          <a:solidFill>
                            <a:schemeClr val="tx2"/>
                          </a:solidFill>
                          <a:latin typeface="Arial" panose="020B0604020202020204" pitchFamily="34" charset="0"/>
                          <a:cs typeface="Arial" panose="020B0604020202020204" pitchFamily="34" charset="0"/>
                        </a:rPr>
                        <a:t>TAM</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272/3718</a:t>
                      </a:r>
                    </a:p>
                    <a:p>
                      <a:pPr algn="ctr">
                        <a:lnSpc>
                          <a:spcPts val="1700"/>
                        </a:lnSpc>
                      </a:pPr>
                      <a:r>
                        <a:rPr lang="fr-FR" sz="1100" b="1">
                          <a:solidFill>
                            <a:schemeClr val="tx2"/>
                          </a:solidFill>
                          <a:latin typeface="Arial" panose="020B0604020202020204" pitchFamily="34" charset="0"/>
                          <a:cs typeface="Arial" panose="020B0604020202020204" pitchFamily="34" charset="0"/>
                        </a:rPr>
                        <a:t>(7,3%)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383/3765</a:t>
                      </a:r>
                    </a:p>
                    <a:p>
                      <a:pPr algn="ctr">
                        <a:lnSpc>
                          <a:spcPts val="1700"/>
                        </a:lnSpc>
                      </a:pPr>
                      <a:r>
                        <a:rPr lang="fr-FR" sz="1100" b="1">
                          <a:solidFill>
                            <a:schemeClr val="tx2"/>
                          </a:solidFill>
                          <a:latin typeface="Arial" panose="020B0604020202020204" pitchFamily="34" charset="0"/>
                          <a:cs typeface="Arial" panose="020B0604020202020204" pitchFamily="34" charset="0"/>
                        </a:rPr>
                        <a:t>(10,2%)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-61,7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155,5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0,67 (0,55-0,83)</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45873">
                <a:tc>
                  <a:txBody>
                    <a:bodyPr/>
                    <a:lstStyle/>
                    <a:p>
                      <a:pPr>
                        <a:lnSpc>
                          <a:spcPts val="1700"/>
                        </a:lnSpc>
                      </a:pPr>
                      <a:r>
                        <a:rPr lang="fr-FR" sz="1400" b="1">
                          <a:solidFill>
                            <a:schemeClr val="tx2"/>
                          </a:solidFill>
                          <a:latin typeface="Arial" panose="020B0604020202020204" pitchFamily="34" charset="0"/>
                          <a:cs typeface="Arial" panose="020B0604020202020204" pitchFamily="34" charset="0"/>
                        </a:rPr>
                        <a:t>TAM </a:t>
                      </a:r>
                      <a:r>
                        <a:rPr lang="fr-FR" sz="1400" b="1">
                          <a:solidFill>
                            <a:schemeClr val="tx2"/>
                          </a:solidFill>
                          <a:latin typeface="Arial" panose="020B0604020202020204" pitchFamily="34" charset="0"/>
                          <a:cs typeface="Arial" panose="020B0604020202020204" pitchFamily="34" charset="0"/>
                          <a:sym typeface="Wingdings"/>
                        </a:rPr>
                        <a:t>IA</a:t>
                      </a:r>
                      <a:endParaRPr lang="fr-FR" sz="1400" b="1">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510/5664</a:t>
                      </a:r>
                    </a:p>
                    <a:p>
                      <a:pPr algn="ctr">
                        <a:lnSpc>
                          <a:spcPts val="1700"/>
                        </a:lnSpc>
                      </a:pPr>
                      <a:r>
                        <a:rPr lang="fr-FR" sz="1100" b="1">
                          <a:solidFill>
                            <a:schemeClr val="tx2"/>
                          </a:solidFill>
                          <a:latin typeface="Arial" panose="020B0604020202020204" pitchFamily="34" charset="0"/>
                          <a:cs typeface="Arial" panose="020B0604020202020204" pitchFamily="34" charset="0"/>
                        </a:rPr>
                        <a:t>(9,0%)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606/5723</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(10,6%)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-51,6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267,7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0,82 (0,70-0,97)</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96019237"/>
                  </a:ext>
                </a:extLst>
              </a:tr>
              <a:tr h="545873">
                <a:tc>
                  <a:txBody>
                    <a:bodyPr/>
                    <a:lstStyle/>
                    <a:p>
                      <a:pPr>
                        <a:lnSpc>
                          <a:spcPts val="1700"/>
                        </a:lnSpc>
                      </a:pPr>
                      <a:r>
                        <a:rPr lang="fr-FR" sz="1400" b="1">
                          <a:solidFill>
                            <a:schemeClr val="tx2"/>
                          </a:solidFill>
                          <a:latin typeface="Arial" panose="020B0604020202020204" pitchFamily="34" charset="0"/>
                          <a:cs typeface="Arial" panose="020B0604020202020204" pitchFamily="34" charset="0"/>
                        </a:rPr>
                        <a:t>IA</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i="1">
                          <a:solidFill>
                            <a:schemeClr val="tx2"/>
                          </a:solidFill>
                          <a:latin typeface="Arial" panose="020B0604020202020204" pitchFamily="34" charset="0"/>
                          <a:cs typeface="Arial" panose="020B0604020202020204" pitchFamily="34" charset="0"/>
                        </a:rPr>
                        <a:t>134/1661</a:t>
                      </a:r>
                    </a:p>
                    <a:p>
                      <a:pPr algn="ctr">
                        <a:lnSpc>
                          <a:spcPts val="1700"/>
                        </a:lnSpc>
                      </a:pPr>
                      <a:r>
                        <a:rPr lang="fr-FR" sz="1100" b="1" i="1">
                          <a:solidFill>
                            <a:schemeClr val="tx2"/>
                          </a:solidFill>
                          <a:latin typeface="Arial" panose="020B0604020202020204" pitchFamily="34" charset="0"/>
                          <a:cs typeface="Arial" panose="020B0604020202020204" pitchFamily="34" charset="0"/>
                        </a:rPr>
                        <a:t>(8,1%)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174/1661</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(10,5%)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-20,4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74,4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0,76 (0,56-1,02)</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545873">
                <a:tc>
                  <a:txBody>
                    <a:bodyPr/>
                    <a:lstStyle/>
                    <a:p>
                      <a:pPr>
                        <a:lnSpc>
                          <a:spcPts val="1700"/>
                        </a:lnSpc>
                      </a:pPr>
                      <a:r>
                        <a:rPr lang="fr-FR" sz="1200" b="1">
                          <a:solidFill>
                            <a:schemeClr val="tx2"/>
                          </a:solidFill>
                          <a:latin typeface="Arial" panose="020B0604020202020204" pitchFamily="34" charset="0"/>
                          <a:cs typeface="Arial" panose="020B0604020202020204" pitchFamily="34" charset="0"/>
                        </a:rPr>
                        <a:t>Total </a:t>
                      </a:r>
                      <a:r>
                        <a:rPr lang="fr-FR" sz="2000" b="1">
                          <a:solidFill>
                            <a:schemeClr val="tx2"/>
                          </a:solidFill>
                          <a:latin typeface="Arial" panose="020B0604020202020204" pitchFamily="34" charset="0"/>
                          <a:cs typeface="Arial" panose="020B0604020202020204" pitchFamily="34" charset="0"/>
                          <a:sym typeface="Wingdings" panose="05000000000000000000" pitchFamily="2" charset="2"/>
                        </a:rPr>
                        <a:t></a:t>
                      </a:r>
                      <a:endParaRPr lang="fr-FR" sz="2000" b="1">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916/11043</a:t>
                      </a:r>
                    </a:p>
                    <a:p>
                      <a:pPr algn="ctr">
                        <a:lnSpc>
                          <a:spcPts val="1700"/>
                        </a:lnSpc>
                      </a:pPr>
                      <a:r>
                        <a:rPr lang="fr-FR" sz="1100" b="1">
                          <a:solidFill>
                            <a:schemeClr val="tx2"/>
                          </a:solidFill>
                          <a:latin typeface="Arial" panose="020B0604020202020204" pitchFamily="34" charset="0"/>
                          <a:cs typeface="Arial" panose="020B0604020202020204" pitchFamily="34" charset="0"/>
                        </a:rPr>
                        <a:t>(8,3%)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1163/11043</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(10,4%)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-133,7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497,6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a:lnSpc>
                          <a:spcPts val="1700"/>
                        </a:lnSpc>
                      </a:pPr>
                      <a:r>
                        <a:rPr lang="fr-FR" sz="1100" b="1" dirty="0">
                          <a:solidFill>
                            <a:schemeClr val="tx2"/>
                          </a:solidFill>
                          <a:latin typeface="Arial" panose="020B0604020202020204" pitchFamily="34" charset="0"/>
                          <a:cs typeface="Arial" panose="020B0604020202020204" pitchFamily="34" charset="0"/>
                        </a:rPr>
                        <a:t>0,764 (0,700-0,835)</a:t>
                      </a:r>
                    </a:p>
                    <a:p>
                      <a:pPr algn="ctr">
                        <a:lnSpc>
                          <a:spcPts val="1700"/>
                        </a:lnSpc>
                      </a:pPr>
                      <a:r>
                        <a:rPr lang="fr-FR" sz="1100" b="1" dirty="0">
                          <a:solidFill>
                            <a:schemeClr val="tx2"/>
                          </a:solidFill>
                          <a:latin typeface="Arial" panose="020B0604020202020204" pitchFamily="34" charset="0"/>
                          <a:cs typeface="Arial" panose="020B0604020202020204" pitchFamily="34" charset="0"/>
                        </a:rPr>
                        <a:t>2</a:t>
                      </a:r>
                      <a:r>
                        <a:rPr lang="fr-FR" sz="1100" b="1" i="1" dirty="0">
                          <a:solidFill>
                            <a:schemeClr val="tx2"/>
                          </a:solidFill>
                          <a:latin typeface="Arial" panose="020B0604020202020204" pitchFamily="34" charset="0"/>
                          <a:cs typeface="Arial" panose="020B0604020202020204" pitchFamily="34" charset="0"/>
                        </a:rPr>
                        <a:t>p</a:t>
                      </a:r>
                      <a:r>
                        <a:rPr lang="fr-FR" sz="1100" b="1" dirty="0">
                          <a:solidFill>
                            <a:schemeClr val="tx2"/>
                          </a:solidFill>
                          <a:latin typeface="Arial" panose="020B0604020202020204" pitchFamily="34" charset="0"/>
                          <a:cs typeface="Arial" panose="020B0604020202020204" pitchFamily="34" charset="0"/>
                        </a:rPr>
                        <a:t>&lt;0,00001</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cxnSp>
        <p:nvCxnSpPr>
          <p:cNvPr id="9" name="Connecteur droit 8"/>
          <p:cNvCxnSpPr/>
          <p:nvPr/>
        </p:nvCxnSpPr>
        <p:spPr>
          <a:xfrm flipV="1">
            <a:off x="6096343" y="2208534"/>
            <a:ext cx="0" cy="2189151"/>
          </a:xfrm>
          <a:prstGeom prst="line">
            <a:avLst/>
          </a:prstGeom>
          <a:ln w="9525">
            <a:solidFill>
              <a:schemeClr val="bg2"/>
            </a:solidFill>
            <a:prstDash val="sysDash"/>
          </a:ln>
        </p:spPr>
        <p:style>
          <a:lnRef idx="2">
            <a:schemeClr val="accent1"/>
          </a:lnRef>
          <a:fillRef idx="0">
            <a:schemeClr val="accent1"/>
          </a:fillRef>
          <a:effectRef idx="1">
            <a:schemeClr val="accent1"/>
          </a:effectRef>
          <a:fontRef idx="minor">
            <a:schemeClr val="tx1"/>
          </a:fontRef>
        </p:style>
      </p:cxnSp>
      <p:grpSp>
        <p:nvGrpSpPr>
          <p:cNvPr id="34" name="Groupe 33"/>
          <p:cNvGrpSpPr/>
          <p:nvPr/>
        </p:nvGrpSpPr>
        <p:grpSpPr>
          <a:xfrm>
            <a:off x="5862810" y="2427781"/>
            <a:ext cx="302607" cy="131568"/>
            <a:chOff x="6131085" y="2391255"/>
            <a:chExt cx="302607" cy="131568"/>
          </a:xfrm>
        </p:grpSpPr>
        <p:sp>
          <p:nvSpPr>
            <p:cNvPr id="12" name="Rectangle 11"/>
            <p:cNvSpPr/>
            <p:nvPr/>
          </p:nvSpPr>
          <p:spPr>
            <a:xfrm>
              <a:off x="6213315" y="2391255"/>
              <a:ext cx="124990" cy="131568"/>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4" name="Connecteur droit 13"/>
            <p:cNvCxnSpPr/>
            <p:nvPr/>
          </p:nvCxnSpPr>
          <p:spPr>
            <a:xfrm>
              <a:off x="6131085" y="2457039"/>
              <a:ext cx="302607"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grpSp>
      <p:grpSp>
        <p:nvGrpSpPr>
          <p:cNvPr id="35" name="Groupe 34"/>
          <p:cNvGrpSpPr/>
          <p:nvPr/>
        </p:nvGrpSpPr>
        <p:grpSpPr>
          <a:xfrm>
            <a:off x="6023980" y="2976592"/>
            <a:ext cx="288000" cy="144000"/>
            <a:chOff x="6292255" y="2710310"/>
            <a:chExt cx="288000" cy="144000"/>
          </a:xfrm>
        </p:grpSpPr>
        <p:cxnSp>
          <p:nvCxnSpPr>
            <p:cNvPr id="15" name="Connecteur droit 14"/>
            <p:cNvCxnSpPr/>
            <p:nvPr/>
          </p:nvCxnSpPr>
          <p:spPr>
            <a:xfrm>
              <a:off x="6292255" y="2785961"/>
              <a:ext cx="28800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6354749" y="2710310"/>
              <a:ext cx="144000" cy="1440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36" name="Groupe 35"/>
          <p:cNvGrpSpPr/>
          <p:nvPr/>
        </p:nvGrpSpPr>
        <p:grpSpPr>
          <a:xfrm>
            <a:off x="5912148" y="3481665"/>
            <a:ext cx="444043" cy="90000"/>
            <a:chOff x="6180423" y="3074684"/>
            <a:chExt cx="444043" cy="90000"/>
          </a:xfrm>
        </p:grpSpPr>
        <p:sp>
          <p:nvSpPr>
            <p:cNvPr id="18" name="Rectangle 17"/>
            <p:cNvSpPr/>
            <p:nvPr/>
          </p:nvSpPr>
          <p:spPr>
            <a:xfrm>
              <a:off x="6325145" y="3074684"/>
              <a:ext cx="90000" cy="90000"/>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9" name="Connecteur droit 18"/>
            <p:cNvCxnSpPr/>
            <p:nvPr/>
          </p:nvCxnSpPr>
          <p:spPr>
            <a:xfrm>
              <a:off x="6180423" y="3119684"/>
              <a:ext cx="444043"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grpSp>
      <p:sp>
        <p:nvSpPr>
          <p:cNvPr id="22" name="Losange 21"/>
          <p:cNvSpPr/>
          <p:nvPr/>
        </p:nvSpPr>
        <p:spPr>
          <a:xfrm>
            <a:off x="6023980" y="3987737"/>
            <a:ext cx="144722" cy="118411"/>
          </a:xfrm>
          <a:prstGeom prst="diamond">
            <a:avLst/>
          </a:prstGeom>
          <a:noFill/>
          <a:ln w="12700">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37" name="Groupe 36"/>
          <p:cNvGrpSpPr/>
          <p:nvPr/>
        </p:nvGrpSpPr>
        <p:grpSpPr>
          <a:xfrm>
            <a:off x="5053665" y="4397683"/>
            <a:ext cx="2526112" cy="594879"/>
            <a:chOff x="5053665" y="4175740"/>
            <a:chExt cx="2526112" cy="594879"/>
          </a:xfrm>
        </p:grpSpPr>
        <p:graphicFrame>
          <p:nvGraphicFramePr>
            <p:cNvPr id="8" name="Graphique 7"/>
            <p:cNvGraphicFramePr/>
            <p:nvPr>
              <p:extLst/>
            </p:nvPr>
          </p:nvGraphicFramePr>
          <p:xfrm>
            <a:off x="5053665" y="4175740"/>
            <a:ext cx="2526112" cy="291861"/>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 Box 4"/>
            <p:cNvSpPr txBox="1">
              <a:spLocks noChangeArrowheads="1"/>
            </p:cNvSpPr>
            <p:nvPr/>
          </p:nvSpPr>
          <p:spPr bwMode="auto">
            <a:xfrm>
              <a:off x="5335773" y="4451493"/>
              <a:ext cx="81109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err="1">
                  <a:solidFill>
                    <a:srgbClr val="1F497D"/>
                  </a:solidFill>
                  <a:latin typeface="Arial"/>
                  <a:ea typeface="+mn-ea"/>
                  <a:cs typeface="Arial"/>
                </a:rPr>
                <a:t>Bénéfice</a:t>
              </a:r>
              <a:r>
                <a:rPr lang="en-US" sz="900">
                  <a:solidFill>
                    <a:srgbClr val="1F497D"/>
                  </a:solidFill>
                  <a:latin typeface="Arial"/>
                  <a:ea typeface="+mn-ea"/>
                  <a:cs typeface="Arial"/>
                </a:rPr>
                <a:t> IA</a:t>
              </a:r>
            </a:p>
          </p:txBody>
        </p:sp>
        <p:sp>
          <p:nvSpPr>
            <p:cNvPr id="24" name="Text Box 4"/>
            <p:cNvSpPr txBox="1">
              <a:spLocks noChangeArrowheads="1"/>
            </p:cNvSpPr>
            <p:nvPr/>
          </p:nvSpPr>
          <p:spPr bwMode="auto">
            <a:xfrm>
              <a:off x="6356191" y="4401287"/>
              <a:ext cx="904035"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a:solidFill>
                    <a:srgbClr val="1F497D"/>
                  </a:solidFill>
                  <a:latin typeface="Arial"/>
                  <a:ea typeface="+mn-ea"/>
                  <a:cs typeface="Arial"/>
                </a:rPr>
                <a:t>Pas de </a:t>
              </a:r>
              <a:r>
                <a:rPr lang="en-US" sz="900" err="1">
                  <a:solidFill>
                    <a:srgbClr val="1F497D"/>
                  </a:solidFill>
                  <a:latin typeface="Arial"/>
                  <a:ea typeface="+mn-ea"/>
                  <a:cs typeface="Arial"/>
                </a:rPr>
                <a:t>Bénéfice</a:t>
              </a:r>
              <a:r>
                <a:rPr lang="en-US" sz="900">
                  <a:solidFill>
                    <a:srgbClr val="1F497D"/>
                  </a:solidFill>
                  <a:latin typeface="Arial"/>
                  <a:ea typeface="+mn-ea"/>
                  <a:cs typeface="Arial"/>
                </a:rPr>
                <a:t> IA  </a:t>
              </a:r>
            </a:p>
          </p:txBody>
        </p:sp>
      </p:grpSp>
      <p:grpSp>
        <p:nvGrpSpPr>
          <p:cNvPr id="32" name="Groupe 31"/>
          <p:cNvGrpSpPr/>
          <p:nvPr/>
        </p:nvGrpSpPr>
        <p:grpSpPr>
          <a:xfrm>
            <a:off x="886574" y="4505871"/>
            <a:ext cx="3915655" cy="323165"/>
            <a:chOff x="527319" y="4188890"/>
            <a:chExt cx="3915655" cy="323165"/>
          </a:xfrm>
        </p:grpSpPr>
        <p:sp>
          <p:nvSpPr>
            <p:cNvPr id="26" name="Text Box 4"/>
            <p:cNvSpPr txBox="1">
              <a:spLocks noChangeArrowheads="1"/>
            </p:cNvSpPr>
            <p:nvPr/>
          </p:nvSpPr>
          <p:spPr bwMode="auto">
            <a:xfrm>
              <a:off x="527319" y="4241039"/>
              <a:ext cx="3915655"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900" b="1" dirty="0" err="1">
                  <a:solidFill>
                    <a:srgbClr val="1F497D"/>
                  </a:solidFill>
                  <a:latin typeface="Arial"/>
                  <a:ea typeface="+mn-ea"/>
                  <a:cs typeface="Arial"/>
                </a:rPr>
                <a:t>Heterogenétié</a:t>
              </a:r>
              <a:r>
                <a:rPr lang="en-US" sz="900" b="1" dirty="0">
                  <a:solidFill>
                    <a:srgbClr val="1F497D"/>
                  </a:solidFill>
                  <a:latin typeface="Arial"/>
                  <a:ea typeface="+mn-ea"/>
                  <a:cs typeface="Arial"/>
                </a:rPr>
                <a:t> entre les 3 categories:          =4,1; </a:t>
              </a:r>
              <a:r>
                <a:rPr lang="en-US" sz="900" b="1" i="1" dirty="0">
                  <a:solidFill>
                    <a:srgbClr val="1F497D"/>
                  </a:solidFill>
                  <a:latin typeface="Arial"/>
                  <a:ea typeface="+mn-ea"/>
                  <a:cs typeface="Arial"/>
                </a:rPr>
                <a:t>p</a:t>
              </a:r>
              <a:r>
                <a:rPr lang="en-US" sz="900" b="1" dirty="0">
                  <a:solidFill>
                    <a:srgbClr val="1F497D"/>
                  </a:solidFill>
                  <a:latin typeface="Arial"/>
                  <a:ea typeface="+mn-ea"/>
                  <a:cs typeface="Arial"/>
                </a:rPr>
                <a:t>&gt;0,1; NS</a:t>
              </a:r>
              <a:endParaRPr lang="en-US" sz="900" b="1" baseline="30000" dirty="0">
                <a:solidFill>
                  <a:srgbClr val="1F497D"/>
                </a:solidFill>
                <a:latin typeface="Arial"/>
                <a:ea typeface="+mn-ea"/>
                <a:cs typeface="Arial"/>
              </a:endParaRPr>
            </a:p>
          </p:txBody>
        </p:sp>
        <p:grpSp>
          <p:nvGrpSpPr>
            <p:cNvPr id="30" name="Groupe 29"/>
            <p:cNvGrpSpPr/>
            <p:nvPr/>
          </p:nvGrpSpPr>
          <p:grpSpPr>
            <a:xfrm>
              <a:off x="2653440" y="4188890"/>
              <a:ext cx="335615" cy="323165"/>
              <a:chOff x="1677332" y="4602299"/>
              <a:chExt cx="335615" cy="323165"/>
            </a:xfrm>
          </p:grpSpPr>
          <p:sp>
            <p:nvSpPr>
              <p:cNvPr id="27" name="Text Box 4"/>
              <p:cNvSpPr txBox="1">
                <a:spLocks noChangeArrowheads="1"/>
              </p:cNvSpPr>
              <p:nvPr/>
            </p:nvSpPr>
            <p:spPr bwMode="auto">
              <a:xfrm>
                <a:off x="1766111" y="4602299"/>
                <a:ext cx="246836"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900"/>
                  </a:lnSpc>
                </a:pPr>
                <a:r>
                  <a:rPr lang="en-US" sz="600" b="1">
                    <a:solidFill>
                      <a:srgbClr val="1F497D"/>
                    </a:solidFill>
                    <a:latin typeface="Arial"/>
                    <a:ea typeface="+mn-ea"/>
                    <a:cs typeface="Arial"/>
                  </a:rPr>
                  <a:t>2</a:t>
                </a:r>
              </a:p>
              <a:p>
                <a:pPr eaLnBrk="1" hangingPunct="1">
                  <a:lnSpc>
                    <a:spcPts val="900"/>
                  </a:lnSpc>
                </a:pPr>
                <a:r>
                  <a:rPr lang="en-US" sz="600" b="1">
                    <a:solidFill>
                      <a:srgbClr val="1F497D"/>
                    </a:solidFill>
                    <a:latin typeface="Arial"/>
                    <a:ea typeface="+mn-ea"/>
                    <a:cs typeface="Arial"/>
                  </a:rPr>
                  <a:t>2</a:t>
                </a:r>
              </a:p>
            </p:txBody>
          </p:sp>
          <mc:AlternateContent xmlns:mc="http://schemas.openxmlformats.org/markup-compatibility/2006" xmlns:a14="http://schemas.microsoft.com/office/drawing/2010/main">
            <mc:Choice Requires="a14">
              <p:sp>
                <p:nvSpPr>
                  <p:cNvPr id="28" name="Text Box 4"/>
                  <p:cNvSpPr txBox="1">
                    <a:spLocks noChangeArrowheads="1"/>
                  </p:cNvSpPr>
                  <p:nvPr/>
                </p:nvSpPr>
                <p:spPr bwMode="auto">
                  <a:xfrm>
                    <a:off x="1677332" y="4609843"/>
                    <a:ext cx="24683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l-GR" sz="1100" b="1" i="1" smtClean="0">
                              <a:solidFill>
                                <a:srgbClr val="1F497D"/>
                              </a:solidFill>
                              <a:latin typeface="Cambria Math" panose="02040503050406030204" pitchFamily="18" charset="0"/>
                              <a:ea typeface="Cambria Math" panose="02040503050406030204" pitchFamily="18" charset="0"/>
                              <a:cs typeface="Arial"/>
                            </a:rPr>
                            <m:t>χ</m:t>
                          </m:r>
                        </m:oMath>
                      </m:oMathPara>
                    </a14:m>
                    <a:endParaRPr lang="en-US" sz="1100" b="1">
                      <a:solidFill>
                        <a:srgbClr val="1F497D"/>
                      </a:solidFill>
                      <a:latin typeface="Arial" panose="020B0604020202020204" pitchFamily="34" charset="0"/>
                      <a:ea typeface="+mn-ea"/>
                      <a:cs typeface="Arial" panose="020B0604020202020204" pitchFamily="34" charset="0"/>
                    </a:endParaRPr>
                  </a:p>
                </p:txBody>
              </p:sp>
            </mc:Choice>
            <mc:Fallback xmlns="">
              <p:sp>
                <p:nvSpPr>
                  <p:cNvPr id="28" name="Text Box 4"/>
                  <p:cNvSpPr txBox="1">
                    <a:spLocks noRot="1" noChangeAspect="1" noMove="1" noResize="1" noEditPoints="1" noAdjustHandles="1" noChangeArrowheads="1" noChangeShapeType="1" noTextEdit="1"/>
                  </p:cNvSpPr>
                  <p:nvPr/>
                </p:nvSpPr>
                <p:spPr bwMode="auto">
                  <a:xfrm>
                    <a:off x="1677332" y="4609843"/>
                    <a:ext cx="246836" cy="261610"/>
                  </a:xfrm>
                  <a:prstGeom prst="rect">
                    <a:avLst/>
                  </a:prstGeom>
                  <a:blipFill rotWithShape="0">
                    <a:blip r:embed="rId3"/>
                    <a:stretch>
                      <a:fillRect/>
                    </a:stretch>
                  </a:blipFill>
                  <a:ln w="9525">
                    <a:noFill/>
                    <a:miter lim="800000"/>
                    <a:headEnd/>
                    <a:tailEnd/>
                  </a:ln>
                </p:spPr>
                <p:txBody>
                  <a:bodyPr/>
                  <a:lstStyle/>
                  <a:p>
                    <a:r>
                      <a:rPr lang="fr-FR">
                        <a:noFill/>
                      </a:rPr>
                      <a:t> </a:t>
                    </a:r>
                  </a:p>
                </p:txBody>
              </p:sp>
            </mc:Fallback>
          </mc:AlternateContent>
        </p:grpSp>
      </p:grpSp>
    </p:spTree>
    <p:extLst>
      <p:ext uri="{BB962C8B-B14F-4D97-AF65-F5344CB8AC3E}">
        <p14:creationId xmlns:p14="http://schemas.microsoft.com/office/powerpoint/2010/main" val="240129214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8765"/>
            <a:ext cx="9144000" cy="400110"/>
          </a:xfrm>
        </p:spPr>
        <p:txBody>
          <a:bodyPr/>
          <a:lstStyle/>
          <a:p>
            <a:pPr algn="ctr"/>
            <a:r>
              <a:rPr lang="fr-FR"/>
              <a:t>Réduction du risque de rechute après 0-1 an de prolongation d’HT </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77</a:t>
            </a:fld>
            <a:endParaRPr lang="fr-FR"/>
          </a:p>
        </p:txBody>
      </p:sp>
      <p:graphicFrame>
        <p:nvGraphicFramePr>
          <p:cNvPr id="6"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3109112536"/>
              </p:ext>
            </p:extLst>
          </p:nvPr>
        </p:nvGraphicFramePr>
        <p:xfrm>
          <a:off x="527319" y="1545991"/>
          <a:ext cx="8043607" cy="2822428"/>
        </p:xfrm>
        <a:graphic>
          <a:graphicData uri="http://schemas.openxmlformats.org/drawingml/2006/table">
            <a:tbl>
              <a:tblPr firstRow="1" bandRow="1">
                <a:tableStyleId>{7DF18680-E054-41AD-8BC1-D1AEF772440D}</a:tableStyleId>
              </a:tblPr>
              <a:tblGrid>
                <a:gridCol w="1371690">
                  <a:extLst>
                    <a:ext uri="{9D8B030D-6E8A-4147-A177-3AD203B41FA5}">
                      <a16:colId xmlns:a16="http://schemas.microsoft.com/office/drawing/2014/main" val="20000"/>
                    </a:ext>
                  </a:extLst>
                </a:gridCol>
                <a:gridCol w="898646">
                  <a:extLst>
                    <a:ext uri="{9D8B030D-6E8A-4147-A177-3AD203B41FA5}">
                      <a16:colId xmlns:a16="http://schemas.microsoft.com/office/drawing/2014/main" val="20001"/>
                    </a:ext>
                  </a:extLst>
                </a:gridCol>
                <a:gridCol w="995082">
                  <a:extLst>
                    <a:ext uri="{9D8B030D-6E8A-4147-A177-3AD203B41FA5}">
                      <a16:colId xmlns:a16="http://schemas.microsoft.com/office/drawing/2014/main" val="20003"/>
                    </a:ext>
                  </a:extLst>
                </a:gridCol>
                <a:gridCol w="735106">
                  <a:extLst>
                    <a:ext uri="{9D8B030D-6E8A-4147-A177-3AD203B41FA5}">
                      <a16:colId xmlns:a16="http://schemas.microsoft.com/office/drawing/2014/main" val="20002"/>
                    </a:ext>
                  </a:extLst>
                </a:gridCol>
                <a:gridCol w="762000">
                  <a:extLst>
                    <a:ext uri="{9D8B030D-6E8A-4147-A177-3AD203B41FA5}">
                      <a16:colId xmlns:a16="http://schemas.microsoft.com/office/drawing/2014/main" val="20004"/>
                    </a:ext>
                  </a:extLst>
                </a:gridCol>
                <a:gridCol w="1039906">
                  <a:extLst>
                    <a:ext uri="{9D8B030D-6E8A-4147-A177-3AD203B41FA5}">
                      <a16:colId xmlns:a16="http://schemas.microsoft.com/office/drawing/2014/main" val="20005"/>
                    </a:ext>
                  </a:extLst>
                </a:gridCol>
                <a:gridCol w="806824">
                  <a:extLst>
                    <a:ext uri="{9D8B030D-6E8A-4147-A177-3AD203B41FA5}">
                      <a16:colId xmlns:a16="http://schemas.microsoft.com/office/drawing/2014/main" val="20006"/>
                    </a:ext>
                  </a:extLst>
                </a:gridCol>
                <a:gridCol w="1434353">
                  <a:extLst>
                    <a:ext uri="{9D8B030D-6E8A-4147-A177-3AD203B41FA5}">
                      <a16:colId xmlns:a16="http://schemas.microsoft.com/office/drawing/2014/main" val="20007"/>
                    </a:ext>
                  </a:extLst>
                </a:gridCol>
              </a:tblGrid>
              <a:tr h="268096">
                <a:tc>
                  <a:txBody>
                    <a:bodyPr/>
                    <a:lstStyle/>
                    <a:p>
                      <a:pPr>
                        <a:lnSpc>
                          <a:spcPts val="1100"/>
                        </a:lnSpc>
                      </a:pPr>
                      <a:endParaRPr lang="fr-FR" sz="1000" b="0">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err="1">
                          <a:solidFill>
                            <a:schemeClr val="tx2"/>
                          </a:solidFill>
                          <a:latin typeface="Arial" panose="020B0604020202020204" pitchFamily="34" charset="0"/>
                          <a:cs typeface="Arial" panose="020B0604020202020204" pitchFamily="34" charset="0"/>
                        </a:rPr>
                        <a:t>Evts</a:t>
                      </a:r>
                      <a:r>
                        <a:rPr lang="fr-FR" sz="1000" b="0">
                          <a:solidFill>
                            <a:schemeClr val="tx2"/>
                          </a:solidFill>
                          <a:latin typeface="Arial" panose="020B0604020202020204" pitchFamily="34" charset="0"/>
                          <a:cs typeface="Arial" panose="020B0604020202020204" pitchFamily="34" charset="0"/>
                        </a:rPr>
                        <a:t>/Nb </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Tous </a:t>
                      </a:r>
                      <a:r>
                        <a:rPr lang="fr-FR" sz="1000" b="0" err="1">
                          <a:solidFill>
                            <a:schemeClr val="tx2"/>
                          </a:solidFill>
                          <a:latin typeface="Arial" panose="020B0604020202020204" pitchFamily="34" charset="0"/>
                          <a:cs typeface="Arial" panose="020B0604020202020204" pitchFamily="34" charset="0"/>
                        </a:rPr>
                        <a:t>Evts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gridSpan="3">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 annuel</a:t>
                      </a:r>
                      <a:r>
                        <a:rPr lang="fr-FR" sz="1000" b="0" baseline="0">
                          <a:solidFill>
                            <a:schemeClr val="tx2"/>
                          </a:solidFill>
                          <a:latin typeface="Arial" panose="020B0604020202020204" pitchFamily="34" charset="0"/>
                          <a:cs typeface="Arial" panose="020B0604020202020204" pitchFamily="34" charset="0"/>
                        </a:rPr>
                        <a:t> d’ Evénements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6870">
                <a:tc>
                  <a:txBody>
                    <a:bodyPr/>
                    <a:lstStyle/>
                    <a:p>
                      <a:pPr algn="ctr">
                        <a:lnSpc>
                          <a:spcPts val="1100"/>
                        </a:lnSpc>
                      </a:pPr>
                      <a:r>
                        <a:rPr lang="fr-FR" sz="1200" b="1" dirty="0">
                          <a:solidFill>
                            <a:srgbClr val="002060"/>
                          </a:solidFill>
                          <a:latin typeface="Arial" panose="020B0604020202020204" pitchFamily="34" charset="0"/>
                          <a:cs typeface="Arial" panose="020B0604020202020204" pitchFamily="34" charset="0"/>
                        </a:rPr>
                        <a:t>Traitement antérieur</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a:t>
                      </a:r>
                      <a:r>
                        <a:rPr lang="fr-FR" sz="1000" b="0" baseline="0">
                          <a:solidFill>
                            <a:schemeClr val="tx2"/>
                          </a:solidFill>
                          <a:latin typeface="Arial" panose="020B0604020202020204" pitchFamily="34" charset="0"/>
                          <a:cs typeface="Arial" panose="020B0604020202020204" pitchFamily="34" charset="0"/>
                        </a:rPr>
                        <a:t> IA</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 contrôle</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Logrank</a:t>
                      </a:r>
                      <a:r>
                        <a:rPr lang="fr-FR" sz="1000" b="0" baseline="0">
                          <a:solidFill>
                            <a:schemeClr val="tx2"/>
                          </a:solidFill>
                          <a:latin typeface="Arial" panose="020B0604020202020204" pitchFamily="34" charset="0"/>
                          <a:cs typeface="Arial" panose="020B0604020202020204" pitchFamily="34" charset="0"/>
                        </a:rPr>
                        <a:t> 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Variance </a:t>
                      </a:r>
                      <a:br>
                        <a:rPr lang="fr-FR" sz="1000" b="0">
                          <a:solidFill>
                            <a:schemeClr val="tx2"/>
                          </a:solidFill>
                          <a:latin typeface="Arial" panose="020B0604020202020204" pitchFamily="34" charset="0"/>
                          <a:cs typeface="Arial" panose="020B0604020202020204" pitchFamily="34" charset="0"/>
                        </a:rPr>
                      </a:br>
                      <a:r>
                        <a:rPr lang="fr-FR" sz="1000" b="0" baseline="0">
                          <a:solidFill>
                            <a:schemeClr val="tx2"/>
                          </a:solidFill>
                          <a:latin typeface="Arial" panose="020B0604020202020204" pitchFamily="34" charset="0"/>
                          <a:cs typeface="Arial" panose="020B0604020202020204" pitchFamily="34" charset="0"/>
                        </a:rPr>
                        <a:t>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Control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a:t>
                      </a:r>
                      <a:r>
                        <a:rPr lang="fr-FR" sz="1000" b="0" baseline="0">
                          <a:solidFill>
                            <a:schemeClr val="tx2"/>
                          </a:solidFill>
                          <a:latin typeface="Arial" panose="020B0604020202020204" pitchFamily="34" charset="0"/>
                          <a:cs typeface="Arial" panose="020B0604020202020204" pitchFamily="34" charset="0"/>
                        </a:rPr>
                        <a:t> (&amp;CI)</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TAM</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97/7174</a:t>
                      </a:r>
                    </a:p>
                    <a:p>
                      <a:pPr algn="ctr">
                        <a:lnSpc>
                          <a:spcPts val="1700"/>
                        </a:lnSpc>
                      </a:pPr>
                      <a:r>
                        <a:rPr lang="fr-FR" sz="1100" b="1">
                          <a:solidFill>
                            <a:schemeClr val="tx2"/>
                          </a:solidFill>
                          <a:latin typeface="Arial" panose="020B0604020202020204" pitchFamily="34" charset="0"/>
                          <a:cs typeface="Arial" panose="020B0604020202020204" pitchFamily="34" charset="0"/>
                        </a:rPr>
                        <a:t>(1,4%/y)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156/7181</a:t>
                      </a:r>
                    </a:p>
                    <a:p>
                      <a:pPr algn="ctr">
                        <a:lnSpc>
                          <a:spcPts val="1700"/>
                        </a:lnSpc>
                      </a:pPr>
                      <a:r>
                        <a:rPr lang="fr-FR" sz="1100" b="1">
                          <a:solidFill>
                            <a:schemeClr val="tx2"/>
                          </a:solidFill>
                          <a:latin typeface="Arial" panose="020B0604020202020204" pitchFamily="34" charset="0"/>
                          <a:cs typeface="Arial" panose="020B0604020202020204" pitchFamily="34" charset="0"/>
                        </a:rPr>
                        <a:t>(2,2%/y)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-28,4</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60,6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0,63 (0,45-0,87)</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1"/>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TAM </a:t>
                      </a:r>
                      <a:r>
                        <a:rPr lang="fr-FR" sz="1400" b="1">
                          <a:solidFill>
                            <a:srgbClr val="002060"/>
                          </a:solidFill>
                          <a:latin typeface="Arial" panose="020B0604020202020204" pitchFamily="34" charset="0"/>
                          <a:cs typeface="Arial" panose="020B0604020202020204" pitchFamily="34" charset="0"/>
                          <a:sym typeface="Wingdings"/>
                        </a:rPr>
                        <a:t>IA</a:t>
                      </a:r>
                      <a:endParaRPr lang="fr-FR" sz="1400" b="1">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177/10863 (1,6%/y)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173/10991</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(1,6%/y)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84,5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296019237"/>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IA</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i="0">
                          <a:solidFill>
                            <a:schemeClr val="tx2"/>
                          </a:solidFill>
                          <a:latin typeface="Arial" panose="020B0604020202020204" pitchFamily="34" charset="0"/>
                          <a:cs typeface="Arial" panose="020B0604020202020204" pitchFamily="34" charset="0"/>
                        </a:rPr>
                        <a:t>48/3201</a:t>
                      </a:r>
                      <a:br>
                        <a:rPr lang="fr-FR" sz="1100" b="1" i="0">
                          <a:solidFill>
                            <a:schemeClr val="tx2"/>
                          </a:solidFill>
                          <a:latin typeface="Arial" panose="020B0604020202020204" pitchFamily="34" charset="0"/>
                          <a:cs typeface="Arial" panose="020B0604020202020204" pitchFamily="34" charset="0"/>
                        </a:rPr>
                      </a:br>
                      <a:r>
                        <a:rPr lang="fr-FR" sz="1100" b="1" i="0">
                          <a:solidFill>
                            <a:schemeClr val="tx2"/>
                          </a:solidFill>
                          <a:latin typeface="Arial" panose="020B0604020202020204" pitchFamily="34" charset="0"/>
                          <a:cs typeface="Arial" panose="020B0604020202020204" pitchFamily="34" charset="0"/>
                        </a:rPr>
                        <a:t>(1,5%/y)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48/32002</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(10,5%)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23,1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4"/>
                  </a:ext>
                </a:extLst>
              </a:tr>
              <a:tr h="545873">
                <a:tc>
                  <a:txBody>
                    <a:bodyPr/>
                    <a:lstStyle/>
                    <a:p>
                      <a:pPr>
                        <a:lnSpc>
                          <a:spcPts val="1700"/>
                        </a:lnSpc>
                      </a:pPr>
                      <a:r>
                        <a:rPr lang="fr-FR" sz="1200" b="1" dirty="0">
                          <a:solidFill>
                            <a:srgbClr val="002060"/>
                          </a:solidFill>
                          <a:latin typeface="Arial" panose="020B0604020202020204" pitchFamily="34" charset="0"/>
                          <a:cs typeface="Arial" panose="020B0604020202020204" pitchFamily="34" charset="0"/>
                        </a:rPr>
                        <a:t>Total </a:t>
                      </a:r>
                      <a:r>
                        <a:rPr lang="fr-FR" sz="2000" b="1" dirty="0">
                          <a:solidFill>
                            <a:srgbClr val="002060"/>
                          </a:solidFill>
                          <a:latin typeface="Arial" panose="020B0604020202020204" pitchFamily="34" charset="0"/>
                          <a:cs typeface="Arial" panose="020B0604020202020204" pitchFamily="34" charset="0"/>
                          <a:sym typeface="Wingdings" panose="05000000000000000000" pitchFamily="2" charset="2"/>
                        </a:rPr>
                        <a:t></a:t>
                      </a:r>
                      <a:endParaRPr lang="fr-FR" sz="2000" b="1" dirty="0">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322/21238</a:t>
                      </a:r>
                    </a:p>
                    <a:p>
                      <a:pPr algn="ctr">
                        <a:lnSpc>
                          <a:spcPts val="1700"/>
                        </a:lnSpc>
                      </a:pPr>
                      <a:r>
                        <a:rPr lang="fr-FR" sz="1100" b="1">
                          <a:solidFill>
                            <a:schemeClr val="tx2"/>
                          </a:solidFill>
                          <a:latin typeface="Arial" panose="020B0604020202020204" pitchFamily="34" charset="0"/>
                          <a:cs typeface="Arial" panose="020B0604020202020204" pitchFamily="34" charset="0"/>
                        </a:rPr>
                        <a:t>(1,5%/y)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377/21374</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(1,8%:y)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-27,8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168,3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ts val="1700"/>
                        </a:lnSpc>
                      </a:pPr>
                      <a:r>
                        <a:rPr lang="fr-FR" sz="1100" b="1" dirty="0">
                          <a:solidFill>
                            <a:schemeClr val="tx2"/>
                          </a:solidFill>
                          <a:latin typeface="Arial" panose="020B0604020202020204" pitchFamily="34" charset="0"/>
                          <a:cs typeface="Arial" panose="020B0604020202020204" pitchFamily="34" charset="0"/>
                        </a:rPr>
                        <a:t>0,848 (0,729-0,986)</a:t>
                      </a:r>
                    </a:p>
                    <a:p>
                      <a:pPr algn="ctr">
                        <a:lnSpc>
                          <a:spcPts val="1700"/>
                        </a:lnSpc>
                      </a:pPr>
                      <a:r>
                        <a:rPr lang="fr-FR" sz="1100" b="1" dirty="0">
                          <a:solidFill>
                            <a:schemeClr val="tx2"/>
                          </a:solidFill>
                          <a:latin typeface="Arial" panose="020B0604020202020204" pitchFamily="34" charset="0"/>
                          <a:cs typeface="Arial" panose="020B0604020202020204" pitchFamily="34" charset="0"/>
                        </a:rPr>
                        <a:t>2</a:t>
                      </a:r>
                      <a:r>
                        <a:rPr lang="fr-FR" sz="1100" b="1" i="1" dirty="0">
                          <a:solidFill>
                            <a:schemeClr val="tx2"/>
                          </a:solidFill>
                          <a:latin typeface="Arial" panose="020B0604020202020204" pitchFamily="34" charset="0"/>
                          <a:cs typeface="Arial" panose="020B0604020202020204" pitchFamily="34" charset="0"/>
                        </a:rPr>
                        <a:t>p</a:t>
                      </a:r>
                      <a:r>
                        <a:rPr lang="fr-FR" sz="1100" b="1" dirty="0">
                          <a:solidFill>
                            <a:schemeClr val="tx2"/>
                          </a:solidFill>
                          <a:latin typeface="Arial" panose="020B0604020202020204" pitchFamily="34" charset="0"/>
                          <a:cs typeface="Arial" panose="020B0604020202020204" pitchFamily="34" charset="0"/>
                        </a:rPr>
                        <a:t>=0,03</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7" name="Connecteur droit 6"/>
          <p:cNvCxnSpPr/>
          <p:nvPr/>
        </p:nvCxnSpPr>
        <p:spPr>
          <a:xfrm flipV="1">
            <a:off x="6185143" y="2208534"/>
            <a:ext cx="0" cy="2189151"/>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11" name="Groupe 10"/>
          <p:cNvGrpSpPr/>
          <p:nvPr/>
        </p:nvGrpSpPr>
        <p:grpSpPr>
          <a:xfrm>
            <a:off x="6096644" y="2955712"/>
            <a:ext cx="569243" cy="90000"/>
            <a:chOff x="6176708" y="2800310"/>
            <a:chExt cx="569243" cy="90000"/>
          </a:xfrm>
          <a:effectLst/>
        </p:grpSpPr>
        <p:cxnSp>
          <p:nvCxnSpPr>
            <p:cNvPr id="12" name="Connecteur droit 11"/>
            <p:cNvCxnSpPr/>
            <p:nvPr/>
          </p:nvCxnSpPr>
          <p:spPr>
            <a:xfrm>
              <a:off x="6176708" y="2844988"/>
              <a:ext cx="569243"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3" name="Rectangle 12"/>
            <p:cNvSpPr/>
            <p:nvPr/>
          </p:nvSpPr>
          <p:spPr>
            <a:xfrm>
              <a:off x="6374708" y="2800310"/>
              <a:ext cx="90000" cy="90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14" name="Groupe 13"/>
          <p:cNvGrpSpPr/>
          <p:nvPr/>
        </p:nvGrpSpPr>
        <p:grpSpPr>
          <a:xfrm>
            <a:off x="5928486" y="3515814"/>
            <a:ext cx="1127584" cy="72000"/>
            <a:chOff x="5962039" y="3002684"/>
            <a:chExt cx="1127584" cy="72000"/>
          </a:xfrm>
        </p:grpSpPr>
        <p:sp>
          <p:nvSpPr>
            <p:cNvPr id="15" name="Rectangle 14"/>
            <p:cNvSpPr/>
            <p:nvPr/>
          </p:nvSpPr>
          <p:spPr>
            <a:xfrm>
              <a:off x="6334082" y="3002684"/>
              <a:ext cx="72000" cy="72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6" name="Connecteur droit 15"/>
            <p:cNvCxnSpPr/>
            <p:nvPr/>
          </p:nvCxnSpPr>
          <p:spPr>
            <a:xfrm>
              <a:off x="5962039" y="3042243"/>
              <a:ext cx="1127584"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sp>
        <p:nvSpPr>
          <p:cNvPr id="17" name="Losange 16"/>
          <p:cNvSpPr/>
          <p:nvPr/>
        </p:nvSpPr>
        <p:spPr>
          <a:xfrm>
            <a:off x="6065724" y="3987737"/>
            <a:ext cx="246256" cy="118411"/>
          </a:xfrm>
          <a:prstGeom prst="diamond">
            <a:avLst/>
          </a:prstGeom>
          <a:noFill/>
          <a:ln w="127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18" name="Groupe 17"/>
          <p:cNvGrpSpPr/>
          <p:nvPr/>
        </p:nvGrpSpPr>
        <p:grpSpPr>
          <a:xfrm>
            <a:off x="5053665" y="4397683"/>
            <a:ext cx="2526112" cy="594879"/>
            <a:chOff x="5053665" y="4175740"/>
            <a:chExt cx="2526112" cy="594879"/>
          </a:xfrm>
        </p:grpSpPr>
        <p:graphicFrame>
          <p:nvGraphicFramePr>
            <p:cNvPr id="19" name="Graphique 18"/>
            <p:cNvGraphicFramePr/>
            <p:nvPr>
              <p:extLst/>
            </p:nvPr>
          </p:nvGraphicFramePr>
          <p:xfrm>
            <a:off x="5053665" y="4175740"/>
            <a:ext cx="2526112" cy="291861"/>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 Box 4"/>
            <p:cNvSpPr txBox="1">
              <a:spLocks noChangeArrowheads="1"/>
            </p:cNvSpPr>
            <p:nvPr/>
          </p:nvSpPr>
          <p:spPr bwMode="auto">
            <a:xfrm>
              <a:off x="5335773" y="4451493"/>
              <a:ext cx="81109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a:t>
              </a:r>
            </a:p>
          </p:txBody>
        </p:sp>
        <p:sp>
          <p:nvSpPr>
            <p:cNvPr id="21" name="Text Box 4"/>
            <p:cNvSpPr txBox="1">
              <a:spLocks noChangeArrowheads="1"/>
            </p:cNvSpPr>
            <p:nvPr/>
          </p:nvSpPr>
          <p:spPr bwMode="auto">
            <a:xfrm>
              <a:off x="6356191" y="4401287"/>
              <a:ext cx="904035"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a:solidFill>
                    <a:prstClr val="white">
                      <a:lumMod val="50000"/>
                    </a:prstClr>
                  </a:solidFill>
                  <a:latin typeface="Arial"/>
                  <a:ea typeface="+mn-ea"/>
                  <a:cs typeface="Arial"/>
                </a:rPr>
                <a:t>Pas de </a:t>
              </a:r>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  </a:t>
              </a:r>
            </a:p>
          </p:txBody>
        </p:sp>
      </p:grpSp>
      <p:grpSp>
        <p:nvGrpSpPr>
          <p:cNvPr id="22" name="Groupe 21"/>
          <p:cNvGrpSpPr/>
          <p:nvPr/>
        </p:nvGrpSpPr>
        <p:grpSpPr>
          <a:xfrm>
            <a:off x="886574" y="4505871"/>
            <a:ext cx="3915655" cy="323165"/>
            <a:chOff x="527319" y="4188890"/>
            <a:chExt cx="3915655" cy="323165"/>
          </a:xfrm>
        </p:grpSpPr>
        <p:sp>
          <p:nvSpPr>
            <p:cNvPr id="23" name="Text Box 4"/>
            <p:cNvSpPr txBox="1">
              <a:spLocks noChangeArrowheads="1"/>
            </p:cNvSpPr>
            <p:nvPr/>
          </p:nvSpPr>
          <p:spPr bwMode="auto">
            <a:xfrm>
              <a:off x="527319" y="4241039"/>
              <a:ext cx="3915655"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900" b="1" err="1">
                  <a:solidFill>
                    <a:prstClr val="black"/>
                  </a:solidFill>
                  <a:latin typeface="Arial"/>
                  <a:ea typeface="+mn-ea"/>
                  <a:cs typeface="Arial"/>
                </a:rPr>
                <a:t>Heterogenétié</a:t>
              </a:r>
              <a:r>
                <a:rPr lang="en-US" sz="900" b="1">
                  <a:solidFill>
                    <a:prstClr val="black"/>
                  </a:solidFill>
                  <a:latin typeface="Arial"/>
                  <a:ea typeface="+mn-ea"/>
                  <a:cs typeface="Arial"/>
                </a:rPr>
                <a:t> entre les 3 categories:          =8,7; </a:t>
              </a:r>
              <a:r>
                <a:rPr lang="en-US" sz="900" b="1" i="1">
                  <a:solidFill>
                    <a:prstClr val="black"/>
                  </a:solidFill>
                  <a:latin typeface="Arial"/>
                  <a:ea typeface="+mn-ea"/>
                  <a:cs typeface="Arial"/>
                </a:rPr>
                <a:t>p</a:t>
              </a:r>
              <a:r>
                <a:rPr lang="en-US" sz="900" b="1">
                  <a:solidFill>
                    <a:prstClr val="black"/>
                  </a:solidFill>
                  <a:latin typeface="Arial"/>
                  <a:ea typeface="+mn-ea"/>
                  <a:cs typeface="Arial"/>
                </a:rPr>
                <a:t>=0,01</a:t>
              </a:r>
              <a:endParaRPr lang="en-US" sz="900" b="1" baseline="30000">
                <a:solidFill>
                  <a:prstClr val="black"/>
                </a:solidFill>
                <a:latin typeface="Arial"/>
                <a:ea typeface="+mn-ea"/>
                <a:cs typeface="Arial"/>
              </a:endParaRPr>
            </a:p>
          </p:txBody>
        </p:sp>
        <p:grpSp>
          <p:nvGrpSpPr>
            <p:cNvPr id="24" name="Groupe 23"/>
            <p:cNvGrpSpPr/>
            <p:nvPr/>
          </p:nvGrpSpPr>
          <p:grpSpPr>
            <a:xfrm>
              <a:off x="2653440" y="4188890"/>
              <a:ext cx="335615" cy="323165"/>
              <a:chOff x="1677332" y="4602299"/>
              <a:chExt cx="335615" cy="323165"/>
            </a:xfrm>
          </p:grpSpPr>
          <p:sp>
            <p:nvSpPr>
              <p:cNvPr id="25" name="Text Box 4"/>
              <p:cNvSpPr txBox="1">
                <a:spLocks noChangeArrowheads="1"/>
              </p:cNvSpPr>
              <p:nvPr/>
            </p:nvSpPr>
            <p:spPr bwMode="auto">
              <a:xfrm>
                <a:off x="1766111" y="4602299"/>
                <a:ext cx="246836"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900"/>
                  </a:lnSpc>
                </a:pPr>
                <a:r>
                  <a:rPr lang="en-US" sz="600" b="1">
                    <a:solidFill>
                      <a:prstClr val="black"/>
                    </a:solidFill>
                    <a:latin typeface="Arial"/>
                    <a:ea typeface="+mn-ea"/>
                    <a:cs typeface="Arial"/>
                  </a:rPr>
                  <a:t>2</a:t>
                </a:r>
              </a:p>
              <a:p>
                <a:pPr eaLnBrk="1" hangingPunct="1">
                  <a:lnSpc>
                    <a:spcPts val="900"/>
                  </a:lnSpc>
                </a:pPr>
                <a:r>
                  <a:rPr lang="en-US" sz="600" b="1">
                    <a:solidFill>
                      <a:prstClr val="black"/>
                    </a:solidFill>
                    <a:latin typeface="Arial"/>
                    <a:ea typeface="+mn-ea"/>
                    <a:cs typeface="Arial"/>
                  </a:rPr>
                  <a:t>2</a:t>
                </a:r>
              </a:p>
            </p:txBody>
          </p:sp>
          <mc:AlternateContent xmlns:mc="http://schemas.openxmlformats.org/markup-compatibility/2006" xmlns:a14="http://schemas.microsoft.com/office/drawing/2010/main">
            <mc:Choice Requires="a14">
              <p:sp>
                <p:nvSpPr>
                  <p:cNvPr id="26" name="Text Box 4"/>
                  <p:cNvSpPr txBox="1">
                    <a:spLocks noChangeArrowheads="1"/>
                  </p:cNvSpPr>
                  <p:nvPr/>
                </p:nvSpPr>
                <p:spPr bwMode="auto">
                  <a:xfrm>
                    <a:off x="1677332" y="4609843"/>
                    <a:ext cx="24683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l-GR" sz="1100" b="1" i="1" smtClean="0">
                              <a:solidFill>
                                <a:prstClr val="black"/>
                              </a:solidFill>
                              <a:latin typeface="Cambria Math" panose="02040503050406030204" pitchFamily="18" charset="0"/>
                              <a:ea typeface="Cambria Math" panose="02040503050406030204" pitchFamily="18" charset="0"/>
                              <a:cs typeface="Arial"/>
                            </a:rPr>
                            <m:t>χ</m:t>
                          </m:r>
                        </m:oMath>
                      </m:oMathPara>
                    </a14:m>
                    <a:endParaRPr lang="en-US" sz="1100" b="1">
                      <a:solidFill>
                        <a:prstClr val="black"/>
                      </a:solidFill>
                      <a:latin typeface="Arial" panose="020B0604020202020204" pitchFamily="34" charset="0"/>
                      <a:ea typeface="+mn-ea"/>
                      <a:cs typeface="Arial" panose="020B0604020202020204" pitchFamily="34" charset="0"/>
                    </a:endParaRPr>
                  </a:p>
                </p:txBody>
              </p:sp>
            </mc:Choice>
            <mc:Fallback xmlns="">
              <p:sp>
                <p:nvSpPr>
                  <p:cNvPr id="28" name="Text Box 4"/>
                  <p:cNvSpPr txBox="1">
                    <a:spLocks noRot="1" noChangeAspect="1" noMove="1" noResize="1" noEditPoints="1" noAdjustHandles="1" noChangeArrowheads="1" noChangeShapeType="1" noTextEdit="1"/>
                  </p:cNvSpPr>
                  <p:nvPr/>
                </p:nvSpPr>
                <p:spPr bwMode="auto">
                  <a:xfrm>
                    <a:off x="1677332" y="4609843"/>
                    <a:ext cx="246836" cy="261610"/>
                  </a:xfrm>
                  <a:prstGeom prst="rect">
                    <a:avLst/>
                  </a:prstGeom>
                  <a:blipFill rotWithShape="0">
                    <a:blip r:embed="rId3"/>
                    <a:stretch>
                      <a:fillRect/>
                    </a:stretch>
                  </a:blipFill>
                  <a:ln w="9525">
                    <a:noFill/>
                    <a:miter lim="800000"/>
                    <a:headEnd/>
                    <a:tailEnd/>
                  </a:ln>
                </p:spPr>
                <p:txBody>
                  <a:bodyPr/>
                  <a:lstStyle/>
                  <a:p>
                    <a:r>
                      <a:rPr lang="fr-FR">
                        <a:noFill/>
                      </a:rPr>
                      <a:t> </a:t>
                    </a:r>
                  </a:p>
                </p:txBody>
              </p:sp>
            </mc:Fallback>
          </mc:AlternateContent>
        </p:grpSp>
      </p:grpSp>
      <p:grpSp>
        <p:nvGrpSpPr>
          <p:cNvPr id="28" name="Groupe 27"/>
          <p:cNvGrpSpPr/>
          <p:nvPr/>
        </p:nvGrpSpPr>
        <p:grpSpPr>
          <a:xfrm>
            <a:off x="5805100" y="2392686"/>
            <a:ext cx="380043" cy="90000"/>
            <a:chOff x="6256407" y="2800310"/>
            <a:chExt cx="380043" cy="90000"/>
          </a:xfrm>
          <a:effectLst/>
        </p:grpSpPr>
        <p:cxnSp>
          <p:nvCxnSpPr>
            <p:cNvPr id="29" name="Connecteur droit 28"/>
            <p:cNvCxnSpPr/>
            <p:nvPr/>
          </p:nvCxnSpPr>
          <p:spPr>
            <a:xfrm>
              <a:off x="6256407" y="2844988"/>
              <a:ext cx="380043"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6374708" y="2800310"/>
              <a:ext cx="90000" cy="90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
        <p:nvSpPr>
          <p:cNvPr id="33" name="Text Box 4"/>
          <p:cNvSpPr txBox="1">
            <a:spLocks noChangeArrowheads="1"/>
          </p:cNvSpPr>
          <p:nvPr/>
        </p:nvSpPr>
        <p:spPr bwMode="auto">
          <a:xfrm>
            <a:off x="168064" y="4923937"/>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spTree>
    <p:extLst>
      <p:ext uri="{BB962C8B-B14F-4D97-AF65-F5344CB8AC3E}">
        <p14:creationId xmlns:p14="http://schemas.microsoft.com/office/powerpoint/2010/main" val="418626951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8765"/>
            <a:ext cx="9144000" cy="400110"/>
          </a:xfrm>
        </p:spPr>
        <p:txBody>
          <a:bodyPr/>
          <a:lstStyle/>
          <a:p>
            <a:pPr algn="ctr"/>
            <a:r>
              <a:rPr lang="fr-FR"/>
              <a:t>Réduction du risque de rechute entre 2 et 4 ans de prolongation d’HT </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78</a:t>
            </a:fld>
            <a:endParaRPr lang="fr-FR"/>
          </a:p>
        </p:txBody>
      </p:sp>
      <p:sp>
        <p:nvSpPr>
          <p:cNvPr id="5" name="Text Box 4"/>
          <p:cNvSpPr txBox="1">
            <a:spLocks noChangeArrowheads="1"/>
          </p:cNvSpPr>
          <p:nvPr/>
        </p:nvSpPr>
        <p:spPr bwMode="auto">
          <a:xfrm>
            <a:off x="168064" y="4923937"/>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graphicFrame>
        <p:nvGraphicFramePr>
          <p:cNvPr id="6"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3788344353"/>
              </p:ext>
            </p:extLst>
          </p:nvPr>
        </p:nvGraphicFramePr>
        <p:xfrm>
          <a:off x="527319" y="1545991"/>
          <a:ext cx="8043607" cy="2822428"/>
        </p:xfrm>
        <a:graphic>
          <a:graphicData uri="http://schemas.openxmlformats.org/drawingml/2006/table">
            <a:tbl>
              <a:tblPr firstRow="1" bandRow="1">
                <a:tableStyleId>{7DF18680-E054-41AD-8BC1-D1AEF772440D}</a:tableStyleId>
              </a:tblPr>
              <a:tblGrid>
                <a:gridCol w="1371690">
                  <a:extLst>
                    <a:ext uri="{9D8B030D-6E8A-4147-A177-3AD203B41FA5}">
                      <a16:colId xmlns:a16="http://schemas.microsoft.com/office/drawing/2014/main" val="20000"/>
                    </a:ext>
                  </a:extLst>
                </a:gridCol>
                <a:gridCol w="898646">
                  <a:extLst>
                    <a:ext uri="{9D8B030D-6E8A-4147-A177-3AD203B41FA5}">
                      <a16:colId xmlns:a16="http://schemas.microsoft.com/office/drawing/2014/main" val="20001"/>
                    </a:ext>
                  </a:extLst>
                </a:gridCol>
                <a:gridCol w="995082">
                  <a:extLst>
                    <a:ext uri="{9D8B030D-6E8A-4147-A177-3AD203B41FA5}">
                      <a16:colId xmlns:a16="http://schemas.microsoft.com/office/drawing/2014/main" val="20003"/>
                    </a:ext>
                  </a:extLst>
                </a:gridCol>
                <a:gridCol w="735106">
                  <a:extLst>
                    <a:ext uri="{9D8B030D-6E8A-4147-A177-3AD203B41FA5}">
                      <a16:colId xmlns:a16="http://schemas.microsoft.com/office/drawing/2014/main" val="20002"/>
                    </a:ext>
                  </a:extLst>
                </a:gridCol>
                <a:gridCol w="762000">
                  <a:extLst>
                    <a:ext uri="{9D8B030D-6E8A-4147-A177-3AD203B41FA5}">
                      <a16:colId xmlns:a16="http://schemas.microsoft.com/office/drawing/2014/main" val="20004"/>
                    </a:ext>
                  </a:extLst>
                </a:gridCol>
                <a:gridCol w="1039906">
                  <a:extLst>
                    <a:ext uri="{9D8B030D-6E8A-4147-A177-3AD203B41FA5}">
                      <a16:colId xmlns:a16="http://schemas.microsoft.com/office/drawing/2014/main" val="20005"/>
                    </a:ext>
                  </a:extLst>
                </a:gridCol>
                <a:gridCol w="806824">
                  <a:extLst>
                    <a:ext uri="{9D8B030D-6E8A-4147-A177-3AD203B41FA5}">
                      <a16:colId xmlns:a16="http://schemas.microsoft.com/office/drawing/2014/main" val="20006"/>
                    </a:ext>
                  </a:extLst>
                </a:gridCol>
                <a:gridCol w="1434353">
                  <a:extLst>
                    <a:ext uri="{9D8B030D-6E8A-4147-A177-3AD203B41FA5}">
                      <a16:colId xmlns:a16="http://schemas.microsoft.com/office/drawing/2014/main" val="20007"/>
                    </a:ext>
                  </a:extLst>
                </a:gridCol>
              </a:tblGrid>
              <a:tr h="268096">
                <a:tc>
                  <a:txBody>
                    <a:bodyPr/>
                    <a:lstStyle/>
                    <a:p>
                      <a:pPr>
                        <a:lnSpc>
                          <a:spcPts val="1100"/>
                        </a:lnSpc>
                      </a:pPr>
                      <a:endParaRPr lang="fr-FR" sz="1000" b="0">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err="1">
                          <a:solidFill>
                            <a:schemeClr val="tx2"/>
                          </a:solidFill>
                          <a:latin typeface="Arial" panose="020B0604020202020204" pitchFamily="34" charset="0"/>
                          <a:cs typeface="Arial" panose="020B0604020202020204" pitchFamily="34" charset="0"/>
                        </a:rPr>
                        <a:t>Evts</a:t>
                      </a:r>
                      <a:r>
                        <a:rPr lang="fr-FR" sz="1000" b="0">
                          <a:solidFill>
                            <a:schemeClr val="tx2"/>
                          </a:solidFill>
                          <a:latin typeface="Arial" panose="020B0604020202020204" pitchFamily="34" charset="0"/>
                          <a:cs typeface="Arial" panose="020B0604020202020204" pitchFamily="34" charset="0"/>
                        </a:rPr>
                        <a:t>/Nb </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Tous </a:t>
                      </a:r>
                      <a:r>
                        <a:rPr lang="fr-FR" sz="1000" b="0" err="1">
                          <a:solidFill>
                            <a:schemeClr val="tx2"/>
                          </a:solidFill>
                          <a:latin typeface="Arial" panose="020B0604020202020204" pitchFamily="34" charset="0"/>
                          <a:cs typeface="Arial" panose="020B0604020202020204" pitchFamily="34" charset="0"/>
                        </a:rPr>
                        <a:t>Evts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gridSpan="3">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 annuel</a:t>
                      </a:r>
                      <a:r>
                        <a:rPr lang="fr-FR" sz="1000" b="0" baseline="0">
                          <a:solidFill>
                            <a:schemeClr val="tx2"/>
                          </a:solidFill>
                          <a:latin typeface="Arial" panose="020B0604020202020204" pitchFamily="34" charset="0"/>
                          <a:cs typeface="Arial" panose="020B0604020202020204" pitchFamily="34" charset="0"/>
                        </a:rPr>
                        <a:t> d’ Evénements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6870">
                <a:tc>
                  <a:txBody>
                    <a:bodyPr/>
                    <a:lstStyle/>
                    <a:p>
                      <a:pPr algn="ctr">
                        <a:lnSpc>
                          <a:spcPts val="1100"/>
                        </a:lnSpc>
                      </a:pPr>
                      <a:r>
                        <a:rPr lang="fr-FR" sz="1200" b="1" dirty="0">
                          <a:solidFill>
                            <a:srgbClr val="002060"/>
                          </a:solidFill>
                          <a:latin typeface="Arial" panose="020B0604020202020204" pitchFamily="34" charset="0"/>
                          <a:cs typeface="Arial" panose="020B0604020202020204" pitchFamily="34" charset="0"/>
                        </a:rPr>
                        <a:t>Traitement antérieur</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a:t>
                      </a:r>
                      <a:r>
                        <a:rPr lang="fr-FR" sz="1000" b="0" baseline="0">
                          <a:solidFill>
                            <a:schemeClr val="tx2"/>
                          </a:solidFill>
                          <a:latin typeface="Arial" panose="020B0604020202020204" pitchFamily="34" charset="0"/>
                          <a:cs typeface="Arial" panose="020B0604020202020204" pitchFamily="34" charset="0"/>
                        </a:rPr>
                        <a:t> IA</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 contrôle</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Logrank</a:t>
                      </a:r>
                      <a:r>
                        <a:rPr lang="fr-FR" sz="1000" b="0" baseline="0">
                          <a:solidFill>
                            <a:schemeClr val="tx2"/>
                          </a:solidFill>
                          <a:latin typeface="Arial" panose="020B0604020202020204" pitchFamily="34" charset="0"/>
                          <a:cs typeface="Arial" panose="020B0604020202020204" pitchFamily="34" charset="0"/>
                        </a:rPr>
                        <a:t> 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Variance </a:t>
                      </a:r>
                      <a:br>
                        <a:rPr lang="fr-FR" sz="1000" b="0">
                          <a:solidFill>
                            <a:schemeClr val="tx2"/>
                          </a:solidFill>
                          <a:latin typeface="Arial" panose="020B0604020202020204" pitchFamily="34" charset="0"/>
                          <a:cs typeface="Arial" panose="020B0604020202020204" pitchFamily="34" charset="0"/>
                        </a:rPr>
                      </a:br>
                      <a:r>
                        <a:rPr lang="fr-FR" sz="1000" b="0" baseline="0">
                          <a:solidFill>
                            <a:schemeClr val="tx2"/>
                          </a:solidFill>
                          <a:latin typeface="Arial" panose="020B0604020202020204" pitchFamily="34" charset="0"/>
                          <a:cs typeface="Arial" panose="020B0604020202020204" pitchFamily="34" charset="0"/>
                        </a:rPr>
                        <a:t>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Control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a:t>
                      </a:r>
                      <a:r>
                        <a:rPr lang="fr-FR" sz="1000" b="0" baseline="0">
                          <a:solidFill>
                            <a:schemeClr val="tx2"/>
                          </a:solidFill>
                          <a:latin typeface="Arial" panose="020B0604020202020204" pitchFamily="34" charset="0"/>
                          <a:cs typeface="Arial" panose="020B0604020202020204" pitchFamily="34" charset="0"/>
                        </a:rPr>
                        <a:t> (&amp;CI)</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TAM</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125/7895</a:t>
                      </a:r>
                    </a:p>
                    <a:p>
                      <a:pPr algn="ctr">
                        <a:lnSpc>
                          <a:spcPts val="1700"/>
                        </a:lnSpc>
                      </a:pPr>
                      <a:r>
                        <a:rPr lang="fr-FR" sz="1100" b="1">
                          <a:solidFill>
                            <a:schemeClr val="tx2"/>
                          </a:solidFill>
                          <a:latin typeface="Arial" panose="020B0604020202020204" pitchFamily="34" charset="0"/>
                          <a:cs typeface="Arial" panose="020B0604020202020204" pitchFamily="34" charset="0"/>
                        </a:rPr>
                        <a:t>(1,6%/y)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177/7670</a:t>
                      </a:r>
                    </a:p>
                    <a:p>
                      <a:pPr algn="ctr">
                        <a:lnSpc>
                          <a:spcPts val="1700"/>
                        </a:lnSpc>
                      </a:pPr>
                      <a:r>
                        <a:rPr lang="fr-FR" sz="1100" b="1">
                          <a:solidFill>
                            <a:schemeClr val="tx2"/>
                          </a:solidFill>
                          <a:latin typeface="Arial" panose="020B0604020202020204" pitchFamily="34" charset="0"/>
                          <a:cs typeface="Arial" panose="020B0604020202020204" pitchFamily="34" charset="0"/>
                        </a:rPr>
                        <a:t>(2,3%/y)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-30,3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72,2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0,66 (0,49-0,89)</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1"/>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 TAM </a:t>
                      </a:r>
                      <a:r>
                        <a:rPr lang="fr-FR" sz="1400" b="1">
                          <a:solidFill>
                            <a:srgbClr val="002060"/>
                          </a:solidFill>
                          <a:latin typeface="Arial" panose="020B0604020202020204" pitchFamily="34" charset="0"/>
                          <a:cs typeface="Arial" panose="020B0604020202020204" pitchFamily="34" charset="0"/>
                          <a:sym typeface="Wingdings"/>
                        </a:rPr>
                        <a:t>IA</a:t>
                      </a:r>
                      <a:endParaRPr lang="fr-FR" sz="1400" b="1">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196/13767 (1,4%/y)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296/13756</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(2,2%/y)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-51,9</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118,3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0,65 (0,51-0,82)</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296019237"/>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IA</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i="0">
                          <a:solidFill>
                            <a:schemeClr val="tx2"/>
                          </a:solidFill>
                          <a:latin typeface="Arial" panose="020B0604020202020204" pitchFamily="34" charset="0"/>
                          <a:cs typeface="Arial" panose="020B0604020202020204" pitchFamily="34" charset="0"/>
                        </a:rPr>
                        <a:t>57/4323</a:t>
                      </a:r>
                      <a:br>
                        <a:rPr lang="fr-FR" sz="1100" b="1" i="0">
                          <a:solidFill>
                            <a:schemeClr val="tx2"/>
                          </a:solidFill>
                          <a:latin typeface="Arial" panose="020B0604020202020204" pitchFamily="34" charset="0"/>
                          <a:cs typeface="Arial" panose="020B0604020202020204" pitchFamily="34" charset="0"/>
                        </a:rPr>
                      </a:br>
                      <a:r>
                        <a:rPr lang="fr-FR" sz="1100" b="1" i="0">
                          <a:solidFill>
                            <a:schemeClr val="tx2"/>
                          </a:solidFill>
                          <a:latin typeface="Arial" panose="020B0604020202020204" pitchFamily="34" charset="0"/>
                          <a:cs typeface="Arial" panose="020B0604020202020204" pitchFamily="34" charset="0"/>
                        </a:rPr>
                        <a:t>(1,3%/y)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75/4326</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-9,1</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31,8</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0,75 (0,48-1,18)</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4"/>
                  </a:ext>
                </a:extLst>
              </a:tr>
              <a:tr h="545873">
                <a:tc>
                  <a:txBody>
                    <a:bodyPr/>
                    <a:lstStyle/>
                    <a:p>
                      <a:pPr>
                        <a:lnSpc>
                          <a:spcPts val="1700"/>
                        </a:lnSpc>
                      </a:pPr>
                      <a:r>
                        <a:rPr lang="fr-FR" sz="1200" b="1" dirty="0">
                          <a:solidFill>
                            <a:srgbClr val="002060"/>
                          </a:solidFill>
                          <a:latin typeface="Arial" panose="020B0604020202020204" pitchFamily="34" charset="0"/>
                          <a:cs typeface="Arial" panose="020B0604020202020204" pitchFamily="34" charset="0"/>
                        </a:rPr>
                        <a:t>Total </a:t>
                      </a:r>
                      <a:r>
                        <a:rPr lang="fr-FR" sz="2000" b="1" dirty="0">
                          <a:solidFill>
                            <a:srgbClr val="002060"/>
                          </a:solidFill>
                          <a:latin typeface="Arial" panose="020B0604020202020204" pitchFamily="34" charset="0"/>
                          <a:cs typeface="Arial" panose="020B0604020202020204" pitchFamily="34" charset="0"/>
                          <a:sym typeface="Wingdings" panose="05000000000000000000" pitchFamily="2" charset="2"/>
                        </a:rPr>
                        <a:t></a:t>
                      </a:r>
                      <a:endParaRPr lang="fr-FR" sz="2000" b="1" dirty="0">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378/25985</a:t>
                      </a:r>
                    </a:p>
                    <a:p>
                      <a:pPr algn="ctr">
                        <a:lnSpc>
                          <a:spcPts val="1700"/>
                        </a:lnSpc>
                      </a:pPr>
                      <a:r>
                        <a:rPr lang="fr-FR" sz="1100" b="1">
                          <a:solidFill>
                            <a:schemeClr val="tx2"/>
                          </a:solidFill>
                          <a:latin typeface="Arial" panose="020B0604020202020204" pitchFamily="34" charset="0"/>
                          <a:cs typeface="Arial" panose="020B0604020202020204" pitchFamily="34" charset="0"/>
                        </a:rPr>
                        <a:t>(1,5%/y)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548/25752</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(2,1%:y)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-91,3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222,3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ts val="1700"/>
                        </a:lnSpc>
                      </a:pPr>
                      <a:r>
                        <a:rPr lang="fr-FR" sz="1100" b="1" dirty="0">
                          <a:solidFill>
                            <a:schemeClr val="tx2"/>
                          </a:solidFill>
                          <a:latin typeface="Arial" panose="020B0604020202020204" pitchFamily="34" charset="0"/>
                          <a:cs typeface="Arial" panose="020B0604020202020204" pitchFamily="34" charset="0"/>
                        </a:rPr>
                        <a:t>0,663 (0,581-0,756)</a:t>
                      </a:r>
                    </a:p>
                    <a:p>
                      <a:pPr algn="ctr">
                        <a:lnSpc>
                          <a:spcPts val="1700"/>
                        </a:lnSpc>
                      </a:pPr>
                      <a:r>
                        <a:rPr lang="fr-FR" sz="1100" b="1" dirty="0">
                          <a:solidFill>
                            <a:schemeClr val="tx2"/>
                          </a:solidFill>
                          <a:latin typeface="Arial" panose="020B0604020202020204" pitchFamily="34" charset="0"/>
                          <a:cs typeface="Arial" panose="020B0604020202020204" pitchFamily="34" charset="0"/>
                        </a:rPr>
                        <a:t>2</a:t>
                      </a:r>
                      <a:r>
                        <a:rPr lang="fr-FR" sz="1100" b="1" i="1" dirty="0">
                          <a:solidFill>
                            <a:schemeClr val="tx2"/>
                          </a:solidFill>
                          <a:latin typeface="Arial" panose="020B0604020202020204" pitchFamily="34" charset="0"/>
                          <a:cs typeface="Arial" panose="020B0604020202020204" pitchFamily="34" charset="0"/>
                        </a:rPr>
                        <a:t>p</a:t>
                      </a:r>
                      <a:r>
                        <a:rPr lang="fr-FR" sz="1100" b="1" dirty="0">
                          <a:solidFill>
                            <a:schemeClr val="tx2"/>
                          </a:solidFill>
                          <a:latin typeface="Arial" panose="020B0604020202020204" pitchFamily="34" charset="0"/>
                          <a:cs typeface="Arial" panose="020B0604020202020204" pitchFamily="34" charset="0"/>
                        </a:rPr>
                        <a:t>&lt;0,00001</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7" name="Connecteur droit 6"/>
          <p:cNvCxnSpPr/>
          <p:nvPr/>
        </p:nvCxnSpPr>
        <p:spPr>
          <a:xfrm flipV="1">
            <a:off x="5990991" y="2208534"/>
            <a:ext cx="0" cy="2189151"/>
          </a:xfrm>
          <a:prstGeom prst="line">
            <a:avLst/>
          </a:prstGeom>
          <a:ln w="9525">
            <a:solidFill>
              <a:schemeClr val="tx1">
                <a:lumMod val="50000"/>
                <a:lumOff val="50000"/>
              </a:schemeClr>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8" name="Groupe 7"/>
          <p:cNvGrpSpPr/>
          <p:nvPr/>
        </p:nvGrpSpPr>
        <p:grpSpPr>
          <a:xfrm>
            <a:off x="5812526" y="2948015"/>
            <a:ext cx="320899" cy="108000"/>
            <a:chOff x="6263598" y="2800310"/>
            <a:chExt cx="320899" cy="108000"/>
          </a:xfrm>
          <a:effectLst/>
        </p:grpSpPr>
        <p:cxnSp>
          <p:nvCxnSpPr>
            <p:cNvPr id="9" name="Connecteur droit 8"/>
            <p:cNvCxnSpPr/>
            <p:nvPr/>
          </p:nvCxnSpPr>
          <p:spPr>
            <a:xfrm>
              <a:off x="6263598" y="2844988"/>
              <a:ext cx="320899"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6374708" y="2800310"/>
              <a:ext cx="108000" cy="108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11" name="Groupe 10"/>
          <p:cNvGrpSpPr/>
          <p:nvPr/>
        </p:nvGrpSpPr>
        <p:grpSpPr>
          <a:xfrm>
            <a:off x="5805100" y="3554537"/>
            <a:ext cx="707759" cy="72000"/>
            <a:chOff x="6085183" y="3002684"/>
            <a:chExt cx="707759" cy="72000"/>
          </a:xfrm>
        </p:grpSpPr>
        <p:sp>
          <p:nvSpPr>
            <p:cNvPr id="12" name="Rectangle 11"/>
            <p:cNvSpPr/>
            <p:nvPr/>
          </p:nvSpPr>
          <p:spPr>
            <a:xfrm>
              <a:off x="6334082" y="3002684"/>
              <a:ext cx="72000" cy="72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3" name="Connecteur droit 12"/>
            <p:cNvCxnSpPr/>
            <p:nvPr/>
          </p:nvCxnSpPr>
          <p:spPr>
            <a:xfrm>
              <a:off x="6085183" y="3042243"/>
              <a:ext cx="707759"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sp>
        <p:nvSpPr>
          <p:cNvPr id="14" name="Losange 13"/>
          <p:cNvSpPr/>
          <p:nvPr/>
        </p:nvSpPr>
        <p:spPr>
          <a:xfrm>
            <a:off x="5867863" y="3951881"/>
            <a:ext cx="246256" cy="118411"/>
          </a:xfrm>
          <a:prstGeom prst="diamond">
            <a:avLst/>
          </a:prstGeom>
          <a:noFill/>
          <a:ln w="127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15" name="Groupe 14"/>
          <p:cNvGrpSpPr/>
          <p:nvPr/>
        </p:nvGrpSpPr>
        <p:grpSpPr>
          <a:xfrm>
            <a:off x="5053665" y="4397683"/>
            <a:ext cx="2526112" cy="594879"/>
            <a:chOff x="5053665" y="4175740"/>
            <a:chExt cx="2526112" cy="594879"/>
          </a:xfrm>
        </p:grpSpPr>
        <p:graphicFrame>
          <p:nvGraphicFramePr>
            <p:cNvPr id="16" name="Graphique 15"/>
            <p:cNvGraphicFramePr/>
            <p:nvPr>
              <p:extLst/>
            </p:nvPr>
          </p:nvGraphicFramePr>
          <p:xfrm>
            <a:off x="5053665" y="4175740"/>
            <a:ext cx="2526112" cy="291861"/>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 Box 4"/>
            <p:cNvSpPr txBox="1">
              <a:spLocks noChangeArrowheads="1"/>
            </p:cNvSpPr>
            <p:nvPr/>
          </p:nvSpPr>
          <p:spPr bwMode="auto">
            <a:xfrm>
              <a:off x="5335773" y="4451493"/>
              <a:ext cx="81109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a:t>
              </a:r>
            </a:p>
          </p:txBody>
        </p:sp>
        <p:sp>
          <p:nvSpPr>
            <p:cNvPr id="18" name="Text Box 4"/>
            <p:cNvSpPr txBox="1">
              <a:spLocks noChangeArrowheads="1"/>
            </p:cNvSpPr>
            <p:nvPr/>
          </p:nvSpPr>
          <p:spPr bwMode="auto">
            <a:xfrm>
              <a:off x="6356191" y="4401287"/>
              <a:ext cx="904035"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a:solidFill>
                    <a:prstClr val="white">
                      <a:lumMod val="50000"/>
                    </a:prstClr>
                  </a:solidFill>
                  <a:latin typeface="Arial"/>
                  <a:ea typeface="+mn-ea"/>
                  <a:cs typeface="Arial"/>
                </a:rPr>
                <a:t>Pas de </a:t>
              </a:r>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  </a:t>
              </a:r>
            </a:p>
          </p:txBody>
        </p:sp>
      </p:grpSp>
      <p:grpSp>
        <p:nvGrpSpPr>
          <p:cNvPr id="19" name="Groupe 18"/>
          <p:cNvGrpSpPr/>
          <p:nvPr/>
        </p:nvGrpSpPr>
        <p:grpSpPr>
          <a:xfrm>
            <a:off x="886574" y="4505871"/>
            <a:ext cx="3915655" cy="323165"/>
            <a:chOff x="527319" y="4188890"/>
            <a:chExt cx="3915655" cy="323165"/>
          </a:xfrm>
        </p:grpSpPr>
        <p:sp>
          <p:nvSpPr>
            <p:cNvPr id="20" name="Text Box 4"/>
            <p:cNvSpPr txBox="1">
              <a:spLocks noChangeArrowheads="1"/>
            </p:cNvSpPr>
            <p:nvPr/>
          </p:nvSpPr>
          <p:spPr bwMode="auto">
            <a:xfrm>
              <a:off x="527319" y="4241039"/>
              <a:ext cx="3915655"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900" b="1" err="1">
                  <a:solidFill>
                    <a:prstClr val="black"/>
                  </a:solidFill>
                  <a:latin typeface="Arial"/>
                  <a:ea typeface="+mn-ea"/>
                  <a:cs typeface="Arial"/>
                </a:rPr>
                <a:t>Heterogenétié</a:t>
              </a:r>
              <a:r>
                <a:rPr lang="en-US" sz="900" b="1">
                  <a:solidFill>
                    <a:prstClr val="black"/>
                  </a:solidFill>
                  <a:latin typeface="Arial"/>
                  <a:ea typeface="+mn-ea"/>
                  <a:cs typeface="Arial"/>
                </a:rPr>
                <a:t> entre les 3 categories:          =0,6; </a:t>
              </a:r>
              <a:r>
                <a:rPr lang="en-US" sz="900" b="1" i="1">
                  <a:solidFill>
                    <a:prstClr val="black"/>
                  </a:solidFill>
                  <a:latin typeface="Arial"/>
                  <a:ea typeface="+mn-ea"/>
                  <a:cs typeface="Arial"/>
                </a:rPr>
                <a:t>p</a:t>
              </a:r>
              <a:r>
                <a:rPr lang="en-US" sz="900" b="1">
                  <a:solidFill>
                    <a:prstClr val="black"/>
                  </a:solidFill>
                  <a:latin typeface="Arial"/>
                  <a:ea typeface="+mn-ea"/>
                  <a:cs typeface="Arial"/>
                </a:rPr>
                <a:t>&gt;0,1 NS</a:t>
              </a:r>
              <a:endParaRPr lang="en-US" sz="900" b="1" baseline="30000">
                <a:solidFill>
                  <a:prstClr val="black"/>
                </a:solidFill>
                <a:latin typeface="Arial"/>
                <a:ea typeface="+mn-ea"/>
                <a:cs typeface="Arial"/>
              </a:endParaRPr>
            </a:p>
          </p:txBody>
        </p:sp>
        <p:grpSp>
          <p:nvGrpSpPr>
            <p:cNvPr id="21" name="Groupe 20"/>
            <p:cNvGrpSpPr/>
            <p:nvPr/>
          </p:nvGrpSpPr>
          <p:grpSpPr>
            <a:xfrm>
              <a:off x="2653440" y="4188890"/>
              <a:ext cx="335615" cy="323165"/>
              <a:chOff x="1677332" y="4602299"/>
              <a:chExt cx="335615" cy="323165"/>
            </a:xfrm>
          </p:grpSpPr>
          <p:sp>
            <p:nvSpPr>
              <p:cNvPr id="22" name="Text Box 4"/>
              <p:cNvSpPr txBox="1">
                <a:spLocks noChangeArrowheads="1"/>
              </p:cNvSpPr>
              <p:nvPr/>
            </p:nvSpPr>
            <p:spPr bwMode="auto">
              <a:xfrm>
                <a:off x="1766111" y="4602299"/>
                <a:ext cx="246836"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900"/>
                  </a:lnSpc>
                </a:pPr>
                <a:r>
                  <a:rPr lang="en-US" sz="600" b="1">
                    <a:solidFill>
                      <a:prstClr val="black"/>
                    </a:solidFill>
                    <a:latin typeface="Arial"/>
                    <a:ea typeface="+mn-ea"/>
                    <a:cs typeface="Arial"/>
                  </a:rPr>
                  <a:t>2</a:t>
                </a:r>
              </a:p>
              <a:p>
                <a:pPr eaLnBrk="1" hangingPunct="1">
                  <a:lnSpc>
                    <a:spcPts val="900"/>
                  </a:lnSpc>
                </a:pPr>
                <a:r>
                  <a:rPr lang="en-US" sz="600" b="1">
                    <a:solidFill>
                      <a:prstClr val="black"/>
                    </a:solidFill>
                    <a:latin typeface="Arial"/>
                    <a:ea typeface="+mn-ea"/>
                    <a:cs typeface="Arial"/>
                  </a:rPr>
                  <a:t>2</a:t>
                </a:r>
              </a:p>
            </p:txBody>
          </p:sp>
          <mc:AlternateContent xmlns:mc="http://schemas.openxmlformats.org/markup-compatibility/2006" xmlns:a14="http://schemas.microsoft.com/office/drawing/2010/main">
            <mc:Choice Requires="a14">
              <p:sp>
                <p:nvSpPr>
                  <p:cNvPr id="23" name="Text Box 4"/>
                  <p:cNvSpPr txBox="1">
                    <a:spLocks noChangeArrowheads="1"/>
                  </p:cNvSpPr>
                  <p:nvPr/>
                </p:nvSpPr>
                <p:spPr bwMode="auto">
                  <a:xfrm>
                    <a:off x="1677332" y="4609843"/>
                    <a:ext cx="24683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l-GR" sz="1100" b="1" i="1" smtClean="0">
                              <a:solidFill>
                                <a:prstClr val="black"/>
                              </a:solidFill>
                              <a:latin typeface="Cambria Math" panose="02040503050406030204" pitchFamily="18" charset="0"/>
                              <a:ea typeface="Cambria Math" panose="02040503050406030204" pitchFamily="18" charset="0"/>
                              <a:cs typeface="Arial"/>
                            </a:rPr>
                            <m:t>χ</m:t>
                          </m:r>
                        </m:oMath>
                      </m:oMathPara>
                    </a14:m>
                    <a:endParaRPr lang="en-US" sz="1100" b="1">
                      <a:solidFill>
                        <a:prstClr val="black"/>
                      </a:solidFill>
                      <a:latin typeface="Arial" panose="020B0604020202020204" pitchFamily="34" charset="0"/>
                      <a:ea typeface="+mn-ea"/>
                      <a:cs typeface="Arial" panose="020B0604020202020204" pitchFamily="34" charset="0"/>
                    </a:endParaRPr>
                  </a:p>
                </p:txBody>
              </p:sp>
            </mc:Choice>
            <mc:Fallback xmlns="">
              <p:sp>
                <p:nvSpPr>
                  <p:cNvPr id="28" name="Text Box 4"/>
                  <p:cNvSpPr txBox="1">
                    <a:spLocks noRot="1" noChangeAspect="1" noMove="1" noResize="1" noEditPoints="1" noAdjustHandles="1" noChangeArrowheads="1" noChangeShapeType="1" noTextEdit="1"/>
                  </p:cNvSpPr>
                  <p:nvPr/>
                </p:nvSpPr>
                <p:spPr bwMode="auto">
                  <a:xfrm>
                    <a:off x="1677332" y="4609843"/>
                    <a:ext cx="246836" cy="261610"/>
                  </a:xfrm>
                  <a:prstGeom prst="rect">
                    <a:avLst/>
                  </a:prstGeom>
                  <a:blipFill rotWithShape="0">
                    <a:blip r:embed="rId3"/>
                    <a:stretch>
                      <a:fillRect/>
                    </a:stretch>
                  </a:blipFill>
                  <a:ln w="9525">
                    <a:noFill/>
                    <a:miter lim="800000"/>
                    <a:headEnd/>
                    <a:tailEnd/>
                  </a:ln>
                </p:spPr>
                <p:txBody>
                  <a:bodyPr/>
                  <a:lstStyle/>
                  <a:p>
                    <a:r>
                      <a:rPr lang="fr-FR">
                        <a:noFill/>
                      </a:rPr>
                      <a:t> </a:t>
                    </a:r>
                  </a:p>
                </p:txBody>
              </p:sp>
            </mc:Fallback>
          </mc:AlternateContent>
        </p:grpSp>
      </p:grpSp>
      <p:grpSp>
        <p:nvGrpSpPr>
          <p:cNvPr id="31" name="Groupe 30"/>
          <p:cNvGrpSpPr/>
          <p:nvPr/>
        </p:nvGrpSpPr>
        <p:grpSpPr>
          <a:xfrm>
            <a:off x="5805100" y="2421820"/>
            <a:ext cx="411924" cy="108000"/>
            <a:chOff x="6256172" y="2800310"/>
            <a:chExt cx="411924" cy="108000"/>
          </a:xfrm>
          <a:effectLst/>
        </p:grpSpPr>
        <p:cxnSp>
          <p:nvCxnSpPr>
            <p:cNvPr id="32" name="Connecteur droit 31"/>
            <p:cNvCxnSpPr/>
            <p:nvPr/>
          </p:nvCxnSpPr>
          <p:spPr>
            <a:xfrm>
              <a:off x="6256172" y="2844988"/>
              <a:ext cx="411924"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388154" y="2800310"/>
              <a:ext cx="108000" cy="108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spTree>
    <p:extLst>
      <p:ext uri="{BB962C8B-B14F-4D97-AF65-F5344CB8AC3E}">
        <p14:creationId xmlns:p14="http://schemas.microsoft.com/office/powerpoint/2010/main" val="25605543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0" y="748765"/>
            <a:ext cx="9144000" cy="400110"/>
          </a:xfrm>
        </p:spPr>
        <p:txBody>
          <a:bodyPr/>
          <a:lstStyle/>
          <a:p>
            <a:pPr algn="ctr"/>
            <a:r>
              <a:rPr lang="fr-FR"/>
              <a:t>Réduction du risque de rechute après 5 ans de prolongation d’HT </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79</a:t>
            </a:fld>
            <a:endParaRPr lang="fr-FR"/>
          </a:p>
        </p:txBody>
      </p:sp>
      <p:sp>
        <p:nvSpPr>
          <p:cNvPr id="6" name="Text Box 4"/>
          <p:cNvSpPr txBox="1">
            <a:spLocks noChangeArrowheads="1"/>
          </p:cNvSpPr>
          <p:nvPr/>
        </p:nvSpPr>
        <p:spPr bwMode="auto">
          <a:xfrm>
            <a:off x="168064" y="4923937"/>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Gary R . et al., SABCS 2018, GS3-03</a:t>
            </a:r>
          </a:p>
        </p:txBody>
      </p:sp>
      <p:graphicFrame>
        <p:nvGraphicFramePr>
          <p:cNvPr id="7"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2323099702"/>
              </p:ext>
            </p:extLst>
          </p:nvPr>
        </p:nvGraphicFramePr>
        <p:xfrm>
          <a:off x="527319" y="1545991"/>
          <a:ext cx="8043607" cy="2822428"/>
        </p:xfrm>
        <a:graphic>
          <a:graphicData uri="http://schemas.openxmlformats.org/drawingml/2006/table">
            <a:tbl>
              <a:tblPr firstRow="1" bandRow="1">
                <a:tableStyleId>{7DF18680-E054-41AD-8BC1-D1AEF772440D}</a:tableStyleId>
              </a:tblPr>
              <a:tblGrid>
                <a:gridCol w="1371690">
                  <a:extLst>
                    <a:ext uri="{9D8B030D-6E8A-4147-A177-3AD203B41FA5}">
                      <a16:colId xmlns:a16="http://schemas.microsoft.com/office/drawing/2014/main" val="20000"/>
                    </a:ext>
                  </a:extLst>
                </a:gridCol>
                <a:gridCol w="898646">
                  <a:extLst>
                    <a:ext uri="{9D8B030D-6E8A-4147-A177-3AD203B41FA5}">
                      <a16:colId xmlns:a16="http://schemas.microsoft.com/office/drawing/2014/main" val="20001"/>
                    </a:ext>
                  </a:extLst>
                </a:gridCol>
                <a:gridCol w="995082">
                  <a:extLst>
                    <a:ext uri="{9D8B030D-6E8A-4147-A177-3AD203B41FA5}">
                      <a16:colId xmlns:a16="http://schemas.microsoft.com/office/drawing/2014/main" val="20003"/>
                    </a:ext>
                  </a:extLst>
                </a:gridCol>
                <a:gridCol w="735106">
                  <a:extLst>
                    <a:ext uri="{9D8B030D-6E8A-4147-A177-3AD203B41FA5}">
                      <a16:colId xmlns:a16="http://schemas.microsoft.com/office/drawing/2014/main" val="20002"/>
                    </a:ext>
                  </a:extLst>
                </a:gridCol>
                <a:gridCol w="762000">
                  <a:extLst>
                    <a:ext uri="{9D8B030D-6E8A-4147-A177-3AD203B41FA5}">
                      <a16:colId xmlns:a16="http://schemas.microsoft.com/office/drawing/2014/main" val="20004"/>
                    </a:ext>
                  </a:extLst>
                </a:gridCol>
                <a:gridCol w="1039906">
                  <a:extLst>
                    <a:ext uri="{9D8B030D-6E8A-4147-A177-3AD203B41FA5}">
                      <a16:colId xmlns:a16="http://schemas.microsoft.com/office/drawing/2014/main" val="20005"/>
                    </a:ext>
                  </a:extLst>
                </a:gridCol>
                <a:gridCol w="806824">
                  <a:extLst>
                    <a:ext uri="{9D8B030D-6E8A-4147-A177-3AD203B41FA5}">
                      <a16:colId xmlns:a16="http://schemas.microsoft.com/office/drawing/2014/main" val="20006"/>
                    </a:ext>
                  </a:extLst>
                </a:gridCol>
                <a:gridCol w="1434353">
                  <a:extLst>
                    <a:ext uri="{9D8B030D-6E8A-4147-A177-3AD203B41FA5}">
                      <a16:colId xmlns:a16="http://schemas.microsoft.com/office/drawing/2014/main" val="20007"/>
                    </a:ext>
                  </a:extLst>
                </a:gridCol>
              </a:tblGrid>
              <a:tr h="268096">
                <a:tc>
                  <a:txBody>
                    <a:bodyPr/>
                    <a:lstStyle/>
                    <a:p>
                      <a:pPr>
                        <a:lnSpc>
                          <a:spcPts val="1100"/>
                        </a:lnSpc>
                      </a:pPr>
                      <a:endParaRPr lang="fr-FR" sz="1000" b="0">
                        <a:solidFill>
                          <a:schemeClr val="tx2"/>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err="1">
                          <a:solidFill>
                            <a:schemeClr val="tx2"/>
                          </a:solidFill>
                          <a:latin typeface="Arial" panose="020B0604020202020204" pitchFamily="34" charset="0"/>
                          <a:cs typeface="Arial" panose="020B0604020202020204" pitchFamily="34" charset="0"/>
                        </a:rPr>
                        <a:t>Evts</a:t>
                      </a:r>
                      <a:r>
                        <a:rPr lang="fr-FR" sz="1000" b="0">
                          <a:solidFill>
                            <a:schemeClr val="tx2"/>
                          </a:solidFill>
                          <a:latin typeface="Arial" panose="020B0604020202020204" pitchFamily="34" charset="0"/>
                          <a:cs typeface="Arial" panose="020B0604020202020204" pitchFamily="34" charset="0"/>
                        </a:rPr>
                        <a:t>/Nb </a:t>
                      </a:r>
                      <a:r>
                        <a:rPr lang="fr-FR" sz="1000" b="0" err="1">
                          <a:solidFill>
                            <a:schemeClr val="tx2"/>
                          </a:solidFill>
                          <a:latin typeface="Arial" panose="020B0604020202020204" pitchFamily="34" charset="0"/>
                          <a:cs typeface="Arial" panose="020B0604020202020204" pitchFamily="34" charset="0"/>
                        </a:rPr>
                        <a:t>ptes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gridSpan="2">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Tous </a:t>
                      </a:r>
                      <a:r>
                        <a:rPr lang="fr-FR" sz="1000" b="0" err="1">
                          <a:solidFill>
                            <a:schemeClr val="tx2"/>
                          </a:solidFill>
                          <a:latin typeface="Arial" panose="020B0604020202020204" pitchFamily="34" charset="0"/>
                          <a:cs typeface="Arial" panose="020B0604020202020204" pitchFamily="34" charset="0"/>
                        </a:rPr>
                        <a:t>Evts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gridSpan="3">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 annuel</a:t>
                      </a:r>
                      <a:r>
                        <a:rPr lang="fr-FR" sz="1000" b="0" baseline="0">
                          <a:solidFill>
                            <a:schemeClr val="tx2"/>
                          </a:solidFill>
                          <a:latin typeface="Arial" panose="020B0604020202020204" pitchFamily="34" charset="0"/>
                          <a:cs typeface="Arial" panose="020B0604020202020204" pitchFamily="34" charset="0"/>
                        </a:rPr>
                        <a:t> d’ Evénements</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fr-FR"/>
                    </a:p>
                  </a:txBody>
                  <a:tcPr/>
                </a:tc>
                <a:tc hMerge="1">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endParaRPr lang="fr-FR" sz="1000" b="0"/>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286870">
                <a:tc>
                  <a:txBody>
                    <a:bodyPr/>
                    <a:lstStyle/>
                    <a:p>
                      <a:pPr algn="ctr">
                        <a:lnSpc>
                          <a:spcPts val="1100"/>
                        </a:lnSpc>
                      </a:pPr>
                      <a:r>
                        <a:rPr lang="fr-FR" sz="1200" b="1" dirty="0">
                          <a:solidFill>
                            <a:srgbClr val="002060"/>
                          </a:solidFill>
                          <a:latin typeface="Arial" panose="020B0604020202020204" pitchFamily="34" charset="0"/>
                          <a:cs typeface="Arial" panose="020B0604020202020204" pitchFamily="34" charset="0"/>
                        </a:rPr>
                        <a:t>Traitement</a:t>
                      </a:r>
                    </a:p>
                    <a:p>
                      <a:pPr algn="ctr">
                        <a:lnSpc>
                          <a:spcPts val="1100"/>
                        </a:lnSpc>
                      </a:pPr>
                      <a:r>
                        <a:rPr lang="fr-FR" sz="1200" b="1" dirty="0">
                          <a:solidFill>
                            <a:srgbClr val="002060"/>
                          </a:solidFill>
                          <a:latin typeface="Arial" panose="020B0604020202020204" pitchFamily="34" charset="0"/>
                          <a:cs typeface="Arial" panose="020B0604020202020204" pitchFamily="34" charset="0"/>
                        </a:rPr>
                        <a:t>antérieur</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a:t>
                      </a:r>
                      <a:r>
                        <a:rPr lang="fr-FR" sz="1000" b="0" baseline="0">
                          <a:solidFill>
                            <a:schemeClr val="tx2"/>
                          </a:solidFill>
                          <a:latin typeface="Arial" panose="020B0604020202020204" pitchFamily="34" charset="0"/>
                          <a:cs typeface="Arial" panose="020B0604020202020204" pitchFamily="34" charset="0"/>
                        </a:rPr>
                        <a:t> IA</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Bras contrôle</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Logrank</a:t>
                      </a:r>
                      <a:r>
                        <a:rPr lang="fr-FR" sz="1000" b="0" baseline="0">
                          <a:solidFill>
                            <a:schemeClr val="tx2"/>
                          </a:solidFill>
                          <a:latin typeface="Arial" panose="020B0604020202020204" pitchFamily="34" charset="0"/>
                          <a:cs typeface="Arial" panose="020B0604020202020204" pitchFamily="34" charset="0"/>
                        </a:rPr>
                        <a:t> 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Variance </a:t>
                      </a:r>
                      <a:br>
                        <a:rPr lang="fr-FR" sz="1000" b="0">
                          <a:solidFill>
                            <a:schemeClr val="tx2"/>
                          </a:solidFill>
                          <a:latin typeface="Arial" panose="020B0604020202020204" pitchFamily="34" charset="0"/>
                          <a:cs typeface="Arial" panose="020B0604020202020204" pitchFamily="34" charset="0"/>
                        </a:rPr>
                      </a:br>
                      <a:r>
                        <a:rPr lang="fr-FR" sz="1000" b="0" baseline="0">
                          <a:solidFill>
                            <a:schemeClr val="tx2"/>
                          </a:solidFill>
                          <a:latin typeface="Arial" panose="020B0604020202020204" pitchFamily="34" charset="0"/>
                          <a:cs typeface="Arial" panose="020B0604020202020204" pitchFamily="34" charset="0"/>
                        </a:rPr>
                        <a:t>O-E</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AI</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Control</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457200" rtl="0" eaLnBrk="1" fontAlgn="auto" latinLnBrk="0" hangingPunct="1">
                        <a:lnSpc>
                          <a:spcPts val="1100"/>
                        </a:lnSpc>
                        <a:spcBef>
                          <a:spcPts val="0"/>
                        </a:spcBef>
                        <a:spcAft>
                          <a:spcPts val="0"/>
                        </a:spcAft>
                        <a:buClrTx/>
                        <a:buSzTx/>
                        <a:buFontTx/>
                        <a:buNone/>
                        <a:tabLst/>
                        <a:defRPr/>
                      </a:pPr>
                      <a:r>
                        <a:rPr lang="fr-FR" sz="1000" b="0">
                          <a:solidFill>
                            <a:schemeClr val="tx2"/>
                          </a:solidFill>
                          <a:latin typeface="Arial" panose="020B0604020202020204" pitchFamily="34" charset="0"/>
                          <a:cs typeface="Arial" panose="020B0604020202020204" pitchFamily="34" charset="0"/>
                        </a:rPr>
                        <a:t>Ratio</a:t>
                      </a:r>
                      <a:r>
                        <a:rPr lang="fr-FR" sz="1000" b="0" baseline="0">
                          <a:solidFill>
                            <a:schemeClr val="tx2"/>
                          </a:solidFill>
                          <a:latin typeface="Arial" panose="020B0604020202020204" pitchFamily="34" charset="0"/>
                          <a:cs typeface="Arial" panose="020B0604020202020204" pitchFamily="34" charset="0"/>
                        </a:rPr>
                        <a:t> (&amp;CI)</a:t>
                      </a:r>
                      <a:endParaRPr lang="fr-FR" sz="1000" b="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TAM</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50/2340</a:t>
                      </a:r>
                    </a:p>
                    <a:p>
                      <a:pPr algn="ctr">
                        <a:lnSpc>
                          <a:spcPts val="1700"/>
                        </a:lnSpc>
                      </a:pPr>
                      <a:r>
                        <a:rPr lang="fr-FR" sz="1100" b="1">
                          <a:solidFill>
                            <a:schemeClr val="tx2"/>
                          </a:solidFill>
                          <a:latin typeface="Arial" panose="020B0604020202020204" pitchFamily="34" charset="0"/>
                          <a:cs typeface="Arial" panose="020B0604020202020204" pitchFamily="34" charset="0"/>
                        </a:rPr>
                        <a:t>(2,1%/y)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50/2347</a:t>
                      </a:r>
                    </a:p>
                    <a:p>
                      <a:pPr algn="ctr">
                        <a:lnSpc>
                          <a:spcPts val="1700"/>
                        </a:lnSpc>
                      </a:pPr>
                      <a:r>
                        <a:rPr lang="fr-FR" sz="1100" b="1">
                          <a:solidFill>
                            <a:schemeClr val="tx2"/>
                          </a:solidFill>
                          <a:latin typeface="Arial" panose="020B0604020202020204" pitchFamily="34" charset="0"/>
                          <a:cs typeface="Arial" panose="020B0604020202020204" pitchFamily="34" charset="0"/>
                        </a:rPr>
                        <a:t>(2,1%/y)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-3,0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22,7</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1"/>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 TAM </a:t>
                      </a:r>
                      <a:r>
                        <a:rPr lang="fr-FR" sz="1400" b="1">
                          <a:solidFill>
                            <a:srgbClr val="002060"/>
                          </a:solidFill>
                          <a:latin typeface="Arial" panose="020B0604020202020204" pitchFamily="34" charset="0"/>
                          <a:cs typeface="Arial" panose="020B0604020202020204" pitchFamily="34" charset="0"/>
                          <a:sym typeface="Wingdings"/>
                        </a:rPr>
                        <a:t>IA</a:t>
                      </a:r>
                      <a:endParaRPr lang="fr-FR" sz="1400" b="1">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137/7255 (1,9%/y)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137/7239</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(1,9%/y)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65,0</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296019237"/>
                  </a:ext>
                </a:extLst>
              </a:tr>
              <a:tr h="545873">
                <a:tc>
                  <a:txBody>
                    <a:bodyPr/>
                    <a:lstStyle/>
                    <a:p>
                      <a:pPr>
                        <a:lnSpc>
                          <a:spcPts val="1700"/>
                        </a:lnSpc>
                      </a:pPr>
                      <a:r>
                        <a:rPr lang="fr-FR" sz="1400" b="1">
                          <a:solidFill>
                            <a:srgbClr val="002060"/>
                          </a:solidFill>
                          <a:latin typeface="Arial" panose="020B0604020202020204" pitchFamily="34" charset="0"/>
                          <a:cs typeface="Arial" panose="020B0604020202020204" pitchFamily="34" charset="0"/>
                        </a:rPr>
                        <a:t>IA</a:t>
                      </a: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i="0">
                          <a:solidFill>
                            <a:schemeClr val="tx2"/>
                          </a:solidFill>
                          <a:latin typeface="Arial" panose="020B0604020202020204" pitchFamily="34" charset="0"/>
                          <a:cs typeface="Arial" panose="020B0604020202020204" pitchFamily="34" charset="0"/>
                        </a:rPr>
                        <a:t>29/2294</a:t>
                      </a:r>
                      <a:br>
                        <a:rPr lang="fr-FR" sz="1100" b="1" i="0">
                          <a:solidFill>
                            <a:schemeClr val="tx2"/>
                          </a:solidFill>
                          <a:latin typeface="Arial" panose="020B0604020202020204" pitchFamily="34" charset="0"/>
                          <a:cs typeface="Arial" panose="020B0604020202020204" pitchFamily="34" charset="0"/>
                        </a:rPr>
                      </a:br>
                      <a:r>
                        <a:rPr lang="fr-FR" sz="1100" b="1" i="0">
                          <a:solidFill>
                            <a:schemeClr val="tx2"/>
                          </a:solidFill>
                          <a:latin typeface="Arial" panose="020B0604020202020204" pitchFamily="34" charset="0"/>
                          <a:cs typeface="Arial" panose="020B0604020202020204" pitchFamily="34" charset="0"/>
                        </a:rPr>
                        <a:t>(1,3%/y)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51/2293</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(2,2%)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-11,3</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19,5</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0,56 (0,31-1,00)</a:t>
                      </a: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extLst>
                  <a:ext uri="{0D108BD9-81ED-4DB2-BD59-A6C34878D82A}">
                    <a16:rowId xmlns:a16="http://schemas.microsoft.com/office/drawing/2014/main" val="10004"/>
                  </a:ext>
                </a:extLst>
              </a:tr>
              <a:tr h="545873">
                <a:tc>
                  <a:txBody>
                    <a:bodyPr/>
                    <a:lstStyle/>
                    <a:p>
                      <a:pPr>
                        <a:lnSpc>
                          <a:spcPts val="1700"/>
                        </a:lnSpc>
                      </a:pPr>
                      <a:r>
                        <a:rPr lang="fr-FR" sz="1200" b="1" dirty="0">
                          <a:solidFill>
                            <a:srgbClr val="002060"/>
                          </a:solidFill>
                          <a:latin typeface="Arial" panose="020B0604020202020204" pitchFamily="34" charset="0"/>
                          <a:cs typeface="Arial" panose="020B0604020202020204" pitchFamily="34" charset="0"/>
                        </a:rPr>
                        <a:t>Total </a:t>
                      </a:r>
                      <a:r>
                        <a:rPr lang="fr-FR" sz="2000" b="1" dirty="0">
                          <a:solidFill>
                            <a:srgbClr val="002060"/>
                          </a:solidFill>
                          <a:latin typeface="Arial" panose="020B0604020202020204" pitchFamily="34" charset="0"/>
                          <a:cs typeface="Arial" panose="020B0604020202020204" pitchFamily="34" charset="0"/>
                          <a:sym typeface="Wingdings" panose="05000000000000000000" pitchFamily="2" charset="2"/>
                        </a:rPr>
                        <a:t></a:t>
                      </a:r>
                      <a:endParaRPr lang="fr-FR" sz="2000" b="1" dirty="0">
                        <a:solidFill>
                          <a:srgbClr val="002060"/>
                        </a:solidFill>
                        <a:latin typeface="Arial" panose="020B0604020202020204" pitchFamily="34" charset="0"/>
                        <a:cs typeface="Arial" panose="020B0604020202020204" pitchFamily="34" charset="0"/>
                      </a:endParaRPr>
                    </a:p>
                  </a:txBody>
                  <a:tcPr marL="92549" marR="92549"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216/11889</a:t>
                      </a:r>
                    </a:p>
                    <a:p>
                      <a:pPr algn="ctr">
                        <a:lnSpc>
                          <a:spcPts val="1700"/>
                        </a:lnSpc>
                      </a:pPr>
                      <a:r>
                        <a:rPr lang="fr-FR" sz="1100" b="1">
                          <a:solidFill>
                            <a:schemeClr val="tx2"/>
                          </a:solidFill>
                          <a:latin typeface="Arial" panose="020B0604020202020204" pitchFamily="34" charset="0"/>
                          <a:cs typeface="Arial" panose="020B0604020202020204" pitchFamily="34" charset="0"/>
                        </a:rPr>
                        <a:t>(1,8%/y)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238/11879</a:t>
                      </a:r>
                      <a:br>
                        <a:rPr lang="fr-FR" sz="1100" b="1">
                          <a:solidFill>
                            <a:schemeClr val="tx2"/>
                          </a:solidFill>
                          <a:latin typeface="Arial" panose="020B0604020202020204" pitchFamily="34" charset="0"/>
                          <a:cs typeface="Arial" panose="020B0604020202020204" pitchFamily="34" charset="0"/>
                        </a:rPr>
                      </a:br>
                      <a:r>
                        <a:rPr lang="fr-FR" sz="1100" b="1">
                          <a:solidFill>
                            <a:schemeClr val="tx2"/>
                          </a:solidFill>
                          <a:latin typeface="Arial" panose="020B0604020202020204" pitchFamily="34" charset="0"/>
                          <a:cs typeface="Arial" panose="020B0604020202020204" pitchFamily="34" charset="0"/>
                        </a:rPr>
                        <a:t>(2,0%:y)</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r>
                        <a:rPr lang="fr-FR" sz="1100" b="1">
                          <a:solidFill>
                            <a:schemeClr val="tx2"/>
                          </a:solidFill>
                          <a:latin typeface="Arial" panose="020B0604020202020204" pitchFamily="34" charset="0"/>
                          <a:cs typeface="Arial" panose="020B0604020202020204" pitchFamily="34" charset="0"/>
                        </a:rPr>
                        <a:t>-14,6</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marL="0" algn="ctr" defTabSz="457200" rtl="0" eaLnBrk="1" latinLnBrk="0" hangingPunct="1">
                        <a:lnSpc>
                          <a:spcPts val="1700"/>
                        </a:lnSpc>
                      </a:pPr>
                      <a:r>
                        <a:rPr lang="fr-FR" sz="1100" b="1" kern="1200">
                          <a:solidFill>
                            <a:schemeClr val="tx2"/>
                          </a:solidFill>
                          <a:latin typeface="Arial" panose="020B0604020202020204" pitchFamily="34" charset="0"/>
                          <a:ea typeface="+mn-ea"/>
                          <a:cs typeface="Arial" panose="020B0604020202020204" pitchFamily="34" charset="0"/>
                        </a:rPr>
                        <a:t>107,2</a:t>
                      </a: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solidFill>
                  </a:tcPr>
                </a:tc>
                <a:tc>
                  <a:txBody>
                    <a:bodyPr/>
                    <a:lstStyle/>
                    <a:p>
                      <a:pPr algn="ctr">
                        <a:lnSpc>
                          <a:spcPts val="1700"/>
                        </a:lnSpc>
                      </a:pPr>
                      <a:endParaRPr lang="fr-FR" sz="1100" b="1">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endParaRPr lang="fr-FR">
                        <a:solidFill>
                          <a:schemeClr val="tx2"/>
                        </a:solidFill>
                      </a:endParaRPr>
                    </a:p>
                  </a:txBody>
                  <a:tcPr marL="92549" marR="92549" anchor="ctr">
                    <a:lnL w="9525" cap="flat" cmpd="sng" algn="ctr">
                      <a:solidFill>
                        <a:schemeClr val="tx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a:lnSpc>
                          <a:spcPts val="1700"/>
                        </a:lnSpc>
                      </a:pPr>
                      <a:r>
                        <a:rPr lang="fr-FR" sz="1100" b="1" dirty="0">
                          <a:solidFill>
                            <a:schemeClr val="tx2"/>
                          </a:solidFill>
                          <a:latin typeface="Arial" panose="020B0604020202020204" pitchFamily="34" charset="0"/>
                          <a:cs typeface="Arial" panose="020B0604020202020204" pitchFamily="34" charset="0"/>
                        </a:rPr>
                        <a:t>0,873 (0,722-1,055)</a:t>
                      </a:r>
                    </a:p>
                    <a:p>
                      <a:pPr algn="ctr">
                        <a:lnSpc>
                          <a:spcPts val="1700"/>
                        </a:lnSpc>
                      </a:pPr>
                      <a:r>
                        <a:rPr lang="fr-FR" sz="1100" b="1" dirty="0">
                          <a:solidFill>
                            <a:schemeClr val="tx2"/>
                          </a:solidFill>
                          <a:latin typeface="Arial" panose="020B0604020202020204" pitchFamily="34" charset="0"/>
                          <a:cs typeface="Arial" panose="020B0604020202020204" pitchFamily="34" charset="0"/>
                        </a:rPr>
                        <a:t>2</a:t>
                      </a:r>
                      <a:r>
                        <a:rPr lang="fr-FR" sz="1100" b="1" i="1" dirty="0">
                          <a:solidFill>
                            <a:schemeClr val="tx2"/>
                          </a:solidFill>
                          <a:latin typeface="Arial" panose="020B0604020202020204" pitchFamily="34" charset="0"/>
                          <a:cs typeface="Arial" panose="020B0604020202020204" pitchFamily="34" charset="0"/>
                        </a:rPr>
                        <a:t>p</a:t>
                      </a:r>
                      <a:r>
                        <a:rPr lang="fr-FR" sz="1100" b="1" i="0" dirty="0">
                          <a:solidFill>
                            <a:schemeClr val="tx2"/>
                          </a:solidFill>
                          <a:latin typeface="Arial" panose="020B0604020202020204" pitchFamily="34" charset="0"/>
                          <a:cs typeface="Arial" panose="020B0604020202020204" pitchFamily="34" charset="0"/>
                        </a:rPr>
                        <a:t>&gt;0,1;</a:t>
                      </a:r>
                      <a:r>
                        <a:rPr lang="fr-FR" sz="1100" b="1" i="0" baseline="0" dirty="0">
                          <a:solidFill>
                            <a:schemeClr val="tx2"/>
                          </a:solidFill>
                          <a:latin typeface="Arial" panose="020B0604020202020204" pitchFamily="34" charset="0"/>
                          <a:cs typeface="Arial" panose="020B0604020202020204" pitchFamily="34" charset="0"/>
                        </a:rPr>
                        <a:t> NS</a:t>
                      </a:r>
                      <a:endParaRPr lang="fr-FR" sz="1100" b="1" dirty="0">
                        <a:solidFill>
                          <a:schemeClr val="tx2"/>
                        </a:solidFill>
                        <a:latin typeface="Arial" panose="020B0604020202020204" pitchFamily="34" charset="0"/>
                        <a:cs typeface="Arial" panose="020B0604020202020204" pitchFamily="34" charset="0"/>
                      </a:endParaRPr>
                    </a:p>
                  </a:txBody>
                  <a:tcPr marL="92549" marR="92549"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grpSp>
        <p:nvGrpSpPr>
          <p:cNvPr id="9" name="Groupe 8"/>
          <p:cNvGrpSpPr/>
          <p:nvPr/>
        </p:nvGrpSpPr>
        <p:grpSpPr>
          <a:xfrm>
            <a:off x="6053999" y="2947636"/>
            <a:ext cx="672622" cy="90000"/>
            <a:chOff x="6121856" y="2800310"/>
            <a:chExt cx="672622" cy="90000"/>
          </a:xfrm>
          <a:effectLst/>
        </p:grpSpPr>
        <p:cxnSp>
          <p:nvCxnSpPr>
            <p:cNvPr id="10" name="Connecteur droit 9"/>
            <p:cNvCxnSpPr/>
            <p:nvPr/>
          </p:nvCxnSpPr>
          <p:spPr>
            <a:xfrm>
              <a:off x="6121856" y="2844988"/>
              <a:ext cx="672622"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6364199" y="2800310"/>
              <a:ext cx="90000" cy="90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grpSp>
        <p:nvGrpSpPr>
          <p:cNvPr id="12" name="Groupe 11"/>
          <p:cNvGrpSpPr/>
          <p:nvPr/>
        </p:nvGrpSpPr>
        <p:grpSpPr>
          <a:xfrm>
            <a:off x="5612410" y="3550195"/>
            <a:ext cx="707759" cy="72000"/>
            <a:chOff x="6085183" y="3002684"/>
            <a:chExt cx="707759" cy="72000"/>
          </a:xfrm>
        </p:grpSpPr>
        <p:sp>
          <p:nvSpPr>
            <p:cNvPr id="13" name="Rectangle 12"/>
            <p:cNvSpPr/>
            <p:nvPr/>
          </p:nvSpPr>
          <p:spPr>
            <a:xfrm>
              <a:off x="6309561" y="3002684"/>
              <a:ext cx="72000" cy="72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14" name="Connecteur droit 13"/>
            <p:cNvCxnSpPr/>
            <p:nvPr/>
          </p:nvCxnSpPr>
          <p:spPr>
            <a:xfrm>
              <a:off x="6085183" y="3033098"/>
              <a:ext cx="707759"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sp>
        <p:nvSpPr>
          <p:cNvPr id="15" name="Losange 14"/>
          <p:cNvSpPr/>
          <p:nvPr/>
        </p:nvSpPr>
        <p:spPr>
          <a:xfrm>
            <a:off x="6053999" y="3951881"/>
            <a:ext cx="302192" cy="118411"/>
          </a:xfrm>
          <a:prstGeom prst="diamond">
            <a:avLst/>
          </a:prstGeom>
          <a:noFill/>
          <a:ln w="127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pSp>
        <p:nvGrpSpPr>
          <p:cNvPr id="16" name="Groupe 15"/>
          <p:cNvGrpSpPr/>
          <p:nvPr/>
        </p:nvGrpSpPr>
        <p:grpSpPr>
          <a:xfrm>
            <a:off x="5053665" y="4397683"/>
            <a:ext cx="2526112" cy="594879"/>
            <a:chOff x="5053665" y="4175740"/>
            <a:chExt cx="2526112" cy="594879"/>
          </a:xfrm>
        </p:grpSpPr>
        <p:graphicFrame>
          <p:nvGraphicFramePr>
            <p:cNvPr id="17" name="Graphique 16"/>
            <p:cNvGraphicFramePr/>
            <p:nvPr>
              <p:extLst/>
            </p:nvPr>
          </p:nvGraphicFramePr>
          <p:xfrm>
            <a:off x="5053665" y="4175740"/>
            <a:ext cx="2526112" cy="291861"/>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 Box 4"/>
            <p:cNvSpPr txBox="1">
              <a:spLocks noChangeArrowheads="1"/>
            </p:cNvSpPr>
            <p:nvPr/>
          </p:nvSpPr>
          <p:spPr bwMode="auto">
            <a:xfrm>
              <a:off x="5335773" y="4451493"/>
              <a:ext cx="81109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a:t>
              </a:r>
            </a:p>
          </p:txBody>
        </p:sp>
        <p:sp>
          <p:nvSpPr>
            <p:cNvPr id="19" name="Text Box 4"/>
            <p:cNvSpPr txBox="1">
              <a:spLocks noChangeArrowheads="1"/>
            </p:cNvSpPr>
            <p:nvPr/>
          </p:nvSpPr>
          <p:spPr bwMode="auto">
            <a:xfrm>
              <a:off x="6356191" y="4401287"/>
              <a:ext cx="904035"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a:solidFill>
                    <a:prstClr val="white">
                      <a:lumMod val="50000"/>
                    </a:prstClr>
                  </a:solidFill>
                  <a:latin typeface="Arial"/>
                  <a:ea typeface="+mn-ea"/>
                  <a:cs typeface="Arial"/>
                </a:rPr>
                <a:t>Pas de </a:t>
              </a:r>
              <a:r>
                <a:rPr lang="en-US" sz="900" err="1">
                  <a:solidFill>
                    <a:prstClr val="white">
                      <a:lumMod val="50000"/>
                    </a:prstClr>
                  </a:solidFill>
                  <a:latin typeface="Arial"/>
                  <a:ea typeface="+mn-ea"/>
                  <a:cs typeface="Arial"/>
                </a:rPr>
                <a:t>Bénéfice</a:t>
              </a:r>
              <a:r>
                <a:rPr lang="en-US" sz="900">
                  <a:solidFill>
                    <a:prstClr val="white">
                      <a:lumMod val="50000"/>
                    </a:prstClr>
                  </a:solidFill>
                  <a:latin typeface="Arial"/>
                  <a:ea typeface="+mn-ea"/>
                  <a:cs typeface="Arial"/>
                </a:rPr>
                <a:t> IA  </a:t>
              </a:r>
            </a:p>
          </p:txBody>
        </p:sp>
      </p:grpSp>
      <p:grpSp>
        <p:nvGrpSpPr>
          <p:cNvPr id="20" name="Groupe 19"/>
          <p:cNvGrpSpPr/>
          <p:nvPr/>
        </p:nvGrpSpPr>
        <p:grpSpPr>
          <a:xfrm>
            <a:off x="886574" y="4505871"/>
            <a:ext cx="3915655" cy="323165"/>
            <a:chOff x="527319" y="4188890"/>
            <a:chExt cx="3915655" cy="323165"/>
          </a:xfrm>
        </p:grpSpPr>
        <p:sp>
          <p:nvSpPr>
            <p:cNvPr id="21" name="Text Box 4"/>
            <p:cNvSpPr txBox="1">
              <a:spLocks noChangeArrowheads="1"/>
            </p:cNvSpPr>
            <p:nvPr/>
          </p:nvSpPr>
          <p:spPr bwMode="auto">
            <a:xfrm>
              <a:off x="527319" y="4241039"/>
              <a:ext cx="3915655"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900" b="1" err="1">
                  <a:solidFill>
                    <a:prstClr val="black"/>
                  </a:solidFill>
                  <a:latin typeface="Arial"/>
                  <a:ea typeface="+mn-ea"/>
                  <a:cs typeface="Arial"/>
                </a:rPr>
                <a:t>Heterogenétié</a:t>
              </a:r>
              <a:r>
                <a:rPr lang="en-US" sz="900" b="1">
                  <a:solidFill>
                    <a:prstClr val="black"/>
                  </a:solidFill>
                  <a:latin typeface="Arial"/>
                  <a:ea typeface="+mn-ea"/>
                  <a:cs typeface="Arial"/>
                </a:rPr>
                <a:t> entre les 3 categories:          =0,5; </a:t>
              </a:r>
              <a:r>
                <a:rPr lang="en-US" sz="900" b="1" i="1">
                  <a:solidFill>
                    <a:prstClr val="black"/>
                  </a:solidFill>
                  <a:latin typeface="Arial"/>
                  <a:ea typeface="+mn-ea"/>
                  <a:cs typeface="Arial"/>
                </a:rPr>
                <a:t>p</a:t>
              </a:r>
              <a:r>
                <a:rPr lang="en-US" sz="900" b="1">
                  <a:solidFill>
                    <a:prstClr val="black"/>
                  </a:solidFill>
                  <a:latin typeface="Arial"/>
                  <a:ea typeface="+mn-ea"/>
                  <a:cs typeface="Arial"/>
                </a:rPr>
                <a:t>=0,08</a:t>
              </a:r>
              <a:endParaRPr lang="en-US" sz="900" b="1" baseline="30000">
                <a:solidFill>
                  <a:prstClr val="black"/>
                </a:solidFill>
                <a:latin typeface="Arial"/>
                <a:ea typeface="+mn-ea"/>
                <a:cs typeface="Arial"/>
              </a:endParaRPr>
            </a:p>
          </p:txBody>
        </p:sp>
        <p:grpSp>
          <p:nvGrpSpPr>
            <p:cNvPr id="22" name="Groupe 21"/>
            <p:cNvGrpSpPr/>
            <p:nvPr/>
          </p:nvGrpSpPr>
          <p:grpSpPr>
            <a:xfrm>
              <a:off x="2653440" y="4188890"/>
              <a:ext cx="335615" cy="323165"/>
              <a:chOff x="1677332" y="4602299"/>
              <a:chExt cx="335615" cy="323165"/>
            </a:xfrm>
          </p:grpSpPr>
          <p:sp>
            <p:nvSpPr>
              <p:cNvPr id="23" name="Text Box 4"/>
              <p:cNvSpPr txBox="1">
                <a:spLocks noChangeArrowheads="1"/>
              </p:cNvSpPr>
              <p:nvPr/>
            </p:nvSpPr>
            <p:spPr bwMode="auto">
              <a:xfrm>
                <a:off x="1766111" y="4602299"/>
                <a:ext cx="246836"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900"/>
                  </a:lnSpc>
                </a:pPr>
                <a:r>
                  <a:rPr lang="en-US" sz="600" b="1">
                    <a:solidFill>
                      <a:prstClr val="black"/>
                    </a:solidFill>
                    <a:latin typeface="Arial"/>
                    <a:ea typeface="+mn-ea"/>
                    <a:cs typeface="Arial"/>
                  </a:rPr>
                  <a:t>2</a:t>
                </a:r>
              </a:p>
              <a:p>
                <a:pPr eaLnBrk="1" hangingPunct="1">
                  <a:lnSpc>
                    <a:spcPts val="900"/>
                  </a:lnSpc>
                </a:pPr>
                <a:r>
                  <a:rPr lang="en-US" sz="600" b="1">
                    <a:solidFill>
                      <a:prstClr val="black"/>
                    </a:solidFill>
                    <a:latin typeface="Arial"/>
                    <a:ea typeface="+mn-ea"/>
                    <a:cs typeface="Arial"/>
                  </a:rPr>
                  <a:t>2</a:t>
                </a:r>
              </a:p>
            </p:txBody>
          </p:sp>
          <mc:AlternateContent xmlns:mc="http://schemas.openxmlformats.org/markup-compatibility/2006" xmlns:a14="http://schemas.microsoft.com/office/drawing/2010/main">
            <mc:Choice Requires="a14">
              <p:sp>
                <p:nvSpPr>
                  <p:cNvPr id="24" name="Text Box 4"/>
                  <p:cNvSpPr txBox="1">
                    <a:spLocks noChangeArrowheads="1"/>
                  </p:cNvSpPr>
                  <p:nvPr/>
                </p:nvSpPr>
                <p:spPr bwMode="auto">
                  <a:xfrm>
                    <a:off x="1677332" y="4609843"/>
                    <a:ext cx="24683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14:m>
                      <m:oMathPara xmlns:m="http://schemas.openxmlformats.org/officeDocument/2006/math">
                        <m:oMathParaPr>
                          <m:jc m:val="centerGroup"/>
                        </m:oMathParaPr>
                        <m:oMath xmlns:m="http://schemas.openxmlformats.org/officeDocument/2006/math">
                          <m:r>
                            <m:rPr>
                              <m:sty m:val="p"/>
                            </m:rPr>
                            <a:rPr lang="el-GR" sz="1100" b="1" i="1" smtClean="0">
                              <a:solidFill>
                                <a:prstClr val="black"/>
                              </a:solidFill>
                              <a:latin typeface="Cambria Math" panose="02040503050406030204" pitchFamily="18" charset="0"/>
                              <a:ea typeface="Cambria Math" panose="02040503050406030204" pitchFamily="18" charset="0"/>
                              <a:cs typeface="Arial"/>
                            </a:rPr>
                            <m:t>χ</m:t>
                          </m:r>
                        </m:oMath>
                      </m:oMathPara>
                    </a14:m>
                    <a:endParaRPr lang="en-US" sz="1100" b="1">
                      <a:solidFill>
                        <a:prstClr val="black"/>
                      </a:solidFill>
                      <a:latin typeface="Arial" panose="020B0604020202020204" pitchFamily="34" charset="0"/>
                      <a:ea typeface="+mn-ea"/>
                      <a:cs typeface="Arial" panose="020B0604020202020204" pitchFamily="34" charset="0"/>
                    </a:endParaRPr>
                  </a:p>
                </p:txBody>
              </p:sp>
            </mc:Choice>
            <mc:Fallback xmlns="">
              <p:sp>
                <p:nvSpPr>
                  <p:cNvPr id="28" name="Text Box 4"/>
                  <p:cNvSpPr txBox="1">
                    <a:spLocks noRot="1" noChangeAspect="1" noMove="1" noResize="1" noEditPoints="1" noAdjustHandles="1" noChangeArrowheads="1" noChangeShapeType="1" noTextEdit="1"/>
                  </p:cNvSpPr>
                  <p:nvPr/>
                </p:nvSpPr>
                <p:spPr bwMode="auto">
                  <a:xfrm>
                    <a:off x="1677332" y="4609843"/>
                    <a:ext cx="246836" cy="261610"/>
                  </a:xfrm>
                  <a:prstGeom prst="rect">
                    <a:avLst/>
                  </a:prstGeom>
                  <a:blipFill rotWithShape="0">
                    <a:blip r:embed="rId3"/>
                    <a:stretch>
                      <a:fillRect/>
                    </a:stretch>
                  </a:blipFill>
                  <a:ln w="9525">
                    <a:noFill/>
                    <a:miter lim="800000"/>
                    <a:headEnd/>
                    <a:tailEnd/>
                  </a:ln>
                </p:spPr>
                <p:txBody>
                  <a:bodyPr/>
                  <a:lstStyle/>
                  <a:p>
                    <a:r>
                      <a:rPr lang="fr-FR">
                        <a:noFill/>
                      </a:rPr>
                      <a:t> </a:t>
                    </a:r>
                  </a:p>
                </p:txBody>
              </p:sp>
            </mc:Fallback>
          </mc:AlternateContent>
        </p:grpSp>
      </p:grpSp>
      <p:grpSp>
        <p:nvGrpSpPr>
          <p:cNvPr id="29" name="Groupe 28"/>
          <p:cNvGrpSpPr/>
          <p:nvPr/>
        </p:nvGrpSpPr>
        <p:grpSpPr>
          <a:xfrm>
            <a:off x="5836788" y="2381366"/>
            <a:ext cx="1040481" cy="72000"/>
            <a:chOff x="6085183" y="3069245"/>
            <a:chExt cx="1040481" cy="72000"/>
          </a:xfrm>
        </p:grpSpPr>
        <p:sp>
          <p:nvSpPr>
            <p:cNvPr id="30" name="Rectangle 29"/>
            <p:cNvSpPr/>
            <p:nvPr/>
          </p:nvSpPr>
          <p:spPr>
            <a:xfrm>
              <a:off x="6429419" y="3069245"/>
              <a:ext cx="72000" cy="72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cxnSp>
          <p:nvCxnSpPr>
            <p:cNvPr id="31" name="Connecteur droit 30"/>
            <p:cNvCxnSpPr/>
            <p:nvPr/>
          </p:nvCxnSpPr>
          <p:spPr>
            <a:xfrm>
              <a:off x="6085183" y="3097528"/>
              <a:ext cx="1040481"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278085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sz="quarter" idx="11"/>
          </p:nvPr>
        </p:nvSpPr>
        <p:spPr>
          <a:xfrm>
            <a:off x="1491515" y="3290047"/>
            <a:ext cx="6111688" cy="959223"/>
          </a:xfrm>
        </p:spPr>
        <p:txBody>
          <a:bodyPr>
            <a:normAutofit fontScale="92500" lnSpcReduction="20000"/>
          </a:bodyPr>
          <a:lstStyle/>
          <a:p>
            <a:pPr marL="102870" indent="0">
              <a:buNone/>
            </a:pPr>
            <a:endParaRPr lang="fr-FR">
              <a:solidFill>
                <a:schemeClr val="tx2"/>
              </a:solidFill>
            </a:endParaRPr>
          </a:p>
          <a:p>
            <a:pPr marL="102870" indent="0">
              <a:lnSpc>
                <a:spcPts val="2300"/>
              </a:lnSpc>
              <a:buNone/>
            </a:pPr>
            <a:r>
              <a:rPr lang="fr-FR" b="1">
                <a:solidFill>
                  <a:schemeClr val="tx2"/>
                </a:solidFill>
              </a:rPr>
              <a:t>Problème de la signification des IHC et micro métas </a:t>
            </a:r>
            <a:br>
              <a:rPr lang="fr-FR" b="1">
                <a:solidFill>
                  <a:schemeClr val="tx2"/>
                </a:solidFill>
              </a:rPr>
            </a:br>
            <a:r>
              <a:rPr lang="fr-FR" b="1">
                <a:solidFill>
                  <a:schemeClr val="tx2"/>
                </a:solidFill>
              </a:rPr>
              <a:t>après traitement néo adjuvant	?</a:t>
            </a:r>
          </a:p>
        </p:txBody>
      </p:sp>
      <p:sp>
        <p:nvSpPr>
          <p:cNvPr id="5" name="Titre 4"/>
          <p:cNvSpPr>
            <a:spLocks noGrp="1"/>
          </p:cNvSpPr>
          <p:nvPr>
            <p:ph type="title"/>
          </p:nvPr>
        </p:nvSpPr>
        <p:spPr/>
        <p:txBody>
          <a:bodyPr/>
          <a:lstStyle/>
          <a:p>
            <a:r>
              <a:rPr lang="fr-FR"/>
              <a:t>				Résultats du GS avec ou sans chimio !</a:t>
            </a:r>
          </a:p>
        </p:txBody>
      </p:sp>
      <p:graphicFrame>
        <p:nvGraphicFramePr>
          <p:cNvPr id="6" name="Espace réservé du contenu 4">
            <a:extLst>
              <a:ext uri="{FF2B5EF4-FFF2-40B4-BE49-F238E27FC236}">
                <a16:creationId xmlns:a16="http://schemas.microsoft.com/office/drawing/2014/main" id="{F82930F7-E037-4027-9900-B64BB2810B36}"/>
              </a:ext>
            </a:extLst>
          </p:cNvPr>
          <p:cNvGraphicFramePr>
            <a:graphicFrameLocks/>
          </p:cNvGraphicFramePr>
          <p:nvPr>
            <p:extLst>
              <p:ext uri="{D42A27DB-BD31-4B8C-83A1-F6EECF244321}">
                <p14:modId xmlns:p14="http://schemas.microsoft.com/office/powerpoint/2010/main" val="905226781"/>
              </p:ext>
            </p:extLst>
          </p:nvPr>
        </p:nvGraphicFramePr>
        <p:xfrm>
          <a:off x="1274096" y="1604866"/>
          <a:ext cx="2957244" cy="1587900"/>
        </p:xfrm>
        <a:graphic>
          <a:graphicData uri="http://schemas.openxmlformats.org/drawingml/2006/table">
            <a:tbl>
              <a:tblPr firstRow="1" bandRow="1">
                <a:tableStyleId>{7DF18680-E054-41AD-8BC1-D1AEF772440D}</a:tableStyleId>
              </a:tblPr>
              <a:tblGrid>
                <a:gridCol w="1478622">
                  <a:extLst>
                    <a:ext uri="{9D8B030D-6E8A-4147-A177-3AD203B41FA5}">
                      <a16:colId xmlns:a16="http://schemas.microsoft.com/office/drawing/2014/main" val="20000"/>
                    </a:ext>
                  </a:extLst>
                </a:gridCol>
                <a:gridCol w="1478622">
                  <a:extLst>
                    <a:ext uri="{9D8B030D-6E8A-4147-A177-3AD203B41FA5}">
                      <a16:colId xmlns:a16="http://schemas.microsoft.com/office/drawing/2014/main" val="20001"/>
                    </a:ext>
                  </a:extLst>
                </a:gridCol>
              </a:tblGrid>
              <a:tr h="396975">
                <a:tc gridSpan="2">
                  <a:txBody>
                    <a:bodyPr/>
                    <a:lstStyle/>
                    <a:p>
                      <a:pPr algn="ctr"/>
                      <a:r>
                        <a:rPr lang="fr-FR" sz="1600" b="1"/>
                        <a:t>Atteinte </a:t>
                      </a:r>
                      <a:r>
                        <a:rPr lang="fr-FR" sz="1600" b="1" err="1"/>
                        <a:t>anapath</a:t>
                      </a:r>
                      <a:r>
                        <a:rPr lang="fr-FR" sz="1600" b="1"/>
                        <a:t> du GS</a:t>
                      </a:r>
                      <a:endParaRPr lang="fr-FR" sz="1600"/>
                    </a:p>
                  </a:txBody>
                  <a:tcPr marL="92549" marR="92549" anchor="ctr">
                    <a:lnL w="12700"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fr-FR" sz="1400" b="0"/>
                    </a:p>
                  </a:txBody>
                  <a:tcPr marL="92549" marR="92549"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96975">
                <a:tc>
                  <a:txBody>
                    <a:bodyPr/>
                    <a:lstStyle/>
                    <a:p>
                      <a:r>
                        <a:rPr lang="fr-FR" sz="1600">
                          <a:solidFill>
                            <a:schemeClr val="bg2"/>
                          </a:solidFill>
                        </a:rPr>
                        <a:t>Macro méta</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a:r>
                        <a:rPr lang="fr-FR" sz="1600" b="1">
                          <a:solidFill>
                            <a:schemeClr val="tx2"/>
                          </a:solidFill>
                        </a:rPr>
                        <a:t>&gt;2mm</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96975">
                <a:tc>
                  <a:txBody>
                    <a:bodyPr/>
                    <a:lstStyle/>
                    <a:p>
                      <a:r>
                        <a:rPr lang="fr-FR" sz="1600">
                          <a:solidFill>
                            <a:schemeClr val="bg2"/>
                          </a:solidFill>
                        </a:rPr>
                        <a:t>Micro méta</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a:r>
                        <a:rPr lang="fr-FR" sz="1600" b="1">
                          <a:solidFill>
                            <a:schemeClr val="tx2"/>
                          </a:solidFill>
                        </a:rPr>
                        <a:t>&lt;2mm</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396975">
                <a:tc>
                  <a:txBody>
                    <a:bodyPr/>
                    <a:lstStyle/>
                    <a:p>
                      <a:r>
                        <a:rPr lang="fr-FR" sz="1600">
                          <a:solidFill>
                            <a:schemeClr val="bg2"/>
                          </a:solidFill>
                        </a:rPr>
                        <a:t>IHC</a:t>
                      </a:r>
                    </a:p>
                  </a:txBody>
                  <a:tcPr marL="92549" marR="92549">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tc>
                  <a:txBody>
                    <a:bodyPr/>
                    <a:lstStyle/>
                    <a:p>
                      <a:pPr algn="ctr"/>
                      <a:r>
                        <a:rPr lang="fr-FR" sz="1600" b="1">
                          <a:solidFill>
                            <a:schemeClr val="tx2"/>
                          </a:solidFill>
                        </a:rPr>
                        <a:t>+</a:t>
                      </a:r>
                    </a:p>
                  </a:txBody>
                  <a:tcPr marL="92549" marR="92549">
                    <a:lnL w="9525" cap="flat" cmpd="sng" algn="ctr">
                      <a:solidFill>
                        <a:schemeClr val="accent4">
                          <a:lumMod val="20000"/>
                          <a:lumOff val="80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graphicFrame>
        <p:nvGraphicFramePr>
          <p:cNvPr id="7" name="Espace réservé du contenu 4">
            <a:extLst>
              <a:ext uri="{FF2B5EF4-FFF2-40B4-BE49-F238E27FC236}">
                <a16:creationId xmlns:a16="http://schemas.microsoft.com/office/drawing/2014/main" id="{F82930F7-E037-4027-9900-B64BB2810B36}"/>
              </a:ext>
            </a:extLst>
          </p:cNvPr>
          <p:cNvGraphicFramePr>
            <a:graphicFrameLocks/>
          </p:cNvGraphicFramePr>
          <p:nvPr>
            <p:extLst/>
          </p:nvPr>
        </p:nvGraphicFramePr>
        <p:xfrm>
          <a:off x="4401670" y="1604866"/>
          <a:ext cx="3201533" cy="1587900"/>
        </p:xfrm>
        <a:graphic>
          <a:graphicData uri="http://schemas.openxmlformats.org/drawingml/2006/table">
            <a:tbl>
              <a:tblPr firstRow="1" bandRow="1">
                <a:tableStyleId>{7DF18680-E054-41AD-8BC1-D1AEF772440D}</a:tableStyleId>
              </a:tblPr>
              <a:tblGrid>
                <a:gridCol w="3201533">
                  <a:extLst>
                    <a:ext uri="{9D8B030D-6E8A-4147-A177-3AD203B41FA5}">
                      <a16:colId xmlns:a16="http://schemas.microsoft.com/office/drawing/2014/main" val="20001"/>
                    </a:ext>
                  </a:extLst>
                </a:gridCol>
              </a:tblGrid>
              <a:tr h="396975">
                <a:tc>
                  <a:txBody>
                    <a:bodyPr/>
                    <a:lstStyle/>
                    <a:p>
                      <a:r>
                        <a:rPr lang="fr-FR" sz="1600" b="1"/>
                        <a:t>Atteinte du curage complémentaire</a:t>
                      </a:r>
                      <a:endParaRPr lang="fr-FR" sz="1600"/>
                    </a:p>
                  </a:txBody>
                  <a:tcPr marL="92549" marR="92549"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396975">
                <a:tc>
                  <a:txBody>
                    <a:bodyPr/>
                    <a:lstStyle/>
                    <a:p>
                      <a:pPr algn="ctr"/>
                      <a:r>
                        <a:rPr lang="fr-FR" sz="1600" b="1">
                          <a:solidFill>
                            <a:schemeClr val="tx2"/>
                          </a:solidFill>
                        </a:rPr>
                        <a:t>35%</a:t>
                      </a:r>
                    </a:p>
                  </a:txBody>
                  <a:tcPr marL="92549" marR="92549">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96975">
                <a:tc>
                  <a:txBody>
                    <a:bodyPr/>
                    <a:lstStyle/>
                    <a:p>
                      <a:pPr algn="ctr"/>
                      <a:r>
                        <a:rPr lang="fr-FR" sz="1600" b="1">
                          <a:solidFill>
                            <a:schemeClr val="tx2"/>
                          </a:solidFill>
                        </a:rPr>
                        <a:t>10-14%</a:t>
                      </a:r>
                    </a:p>
                  </a:txBody>
                  <a:tcPr marL="92549" marR="92549">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396975">
                <a:tc>
                  <a:txBody>
                    <a:bodyPr/>
                    <a:lstStyle/>
                    <a:p>
                      <a:pPr algn="ctr"/>
                      <a:r>
                        <a:rPr lang="fr-FR" sz="1600" b="1">
                          <a:solidFill>
                            <a:schemeClr val="tx2"/>
                          </a:solidFill>
                        </a:rPr>
                        <a:t>9-14%</a:t>
                      </a:r>
                    </a:p>
                  </a:txBody>
                  <a:tcPr marL="92549" marR="92549">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38100" cap="flat" cmpd="sng" algn="ctr">
                      <a:solidFill>
                        <a:schemeClr val="accent5">
                          <a:lumMod val="40000"/>
                          <a:lumOff val="6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bl>
          </a:graphicData>
        </a:graphic>
      </p:graphicFrame>
      <p:cxnSp>
        <p:nvCxnSpPr>
          <p:cNvPr id="8" name="Connecteur droit 7"/>
          <p:cNvCxnSpPr/>
          <p:nvPr/>
        </p:nvCxnSpPr>
        <p:spPr>
          <a:xfrm>
            <a:off x="1549449" y="3610448"/>
            <a:ext cx="0" cy="576000"/>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9944472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p>
            <a:fld id="{76861F4E-8E8E-E94F-821D-72AEE8E804B0}" type="slidenum">
              <a:rPr lang="fr-FR" smtClean="0"/>
              <a:pPr/>
              <a:t>80</a:t>
            </a:fld>
            <a:endParaRPr lang="fr-FR"/>
          </a:p>
        </p:txBody>
      </p:sp>
      <p:sp>
        <p:nvSpPr>
          <p:cNvPr id="5" name="Espace réservé du contenu 4"/>
          <p:cNvSpPr>
            <a:spLocks noGrp="1"/>
          </p:cNvSpPr>
          <p:nvPr>
            <p:ph sz="quarter" idx="11"/>
          </p:nvPr>
        </p:nvSpPr>
        <p:spPr>
          <a:xfrm>
            <a:off x="499234" y="1180526"/>
            <a:ext cx="8396412" cy="3493074"/>
          </a:xfrm>
        </p:spPr>
        <p:txBody>
          <a:bodyPr>
            <a:noAutofit/>
          </a:bodyPr>
          <a:lstStyle/>
          <a:p>
            <a:pPr>
              <a:lnSpc>
                <a:spcPts val="2400"/>
              </a:lnSpc>
              <a:spcBef>
                <a:spcPts val="0"/>
              </a:spcBef>
              <a:spcAft>
                <a:spcPts val="600"/>
              </a:spcAft>
            </a:pPr>
            <a:r>
              <a:rPr lang="fr-FR" sz="2000"/>
              <a:t>La prolongation de l’HT par un IA après 5 ans préalable d’HT adjuvante offre:</a:t>
            </a:r>
          </a:p>
          <a:p>
            <a:pPr lvl="1">
              <a:lnSpc>
                <a:spcPts val="2400"/>
              </a:lnSpc>
              <a:spcBef>
                <a:spcPts val="0"/>
              </a:spcBef>
              <a:spcAft>
                <a:spcPts val="600"/>
              </a:spcAft>
            </a:pPr>
            <a:r>
              <a:rPr lang="fr-FR" sz="2000"/>
              <a:t> </a:t>
            </a:r>
            <a:r>
              <a:rPr lang="fr-FR" sz="1800"/>
              <a:t>Une réduction relative de 35 % du risque de rechute après TAM</a:t>
            </a:r>
          </a:p>
          <a:p>
            <a:pPr lvl="1">
              <a:lnSpc>
                <a:spcPts val="2400"/>
              </a:lnSpc>
              <a:spcBef>
                <a:spcPts val="0"/>
              </a:spcBef>
              <a:spcAft>
                <a:spcPts val="600"/>
              </a:spcAft>
            </a:pPr>
            <a:r>
              <a:rPr lang="fr-FR" sz="1800"/>
              <a:t> Une réduction relative de 20 % du risque de rechute après IA</a:t>
            </a:r>
          </a:p>
          <a:p>
            <a:pPr>
              <a:lnSpc>
                <a:spcPts val="2400"/>
              </a:lnSpc>
              <a:spcBef>
                <a:spcPts val="0"/>
              </a:spcBef>
              <a:spcAft>
                <a:spcPts val="600"/>
              </a:spcAft>
            </a:pPr>
            <a:r>
              <a:rPr lang="fr-FR" sz="2000"/>
              <a:t>Le bénéfice apparait les deux premières années quand le TAM est prescrit préalablement.</a:t>
            </a:r>
          </a:p>
          <a:p>
            <a:pPr>
              <a:lnSpc>
                <a:spcPts val="2400"/>
              </a:lnSpc>
              <a:spcBef>
                <a:spcPts val="0"/>
              </a:spcBef>
              <a:spcAft>
                <a:spcPts val="600"/>
              </a:spcAft>
            </a:pPr>
            <a:r>
              <a:rPr lang="fr-FR" sz="2000"/>
              <a:t>Le bénéfice apparait après la 3</a:t>
            </a:r>
            <a:r>
              <a:rPr lang="fr-FR" sz="2000" baseline="30000"/>
              <a:t>ème</a:t>
            </a:r>
            <a:r>
              <a:rPr lang="fr-FR" sz="2000"/>
              <a:t> année quand un IA est prescrit préalablement.</a:t>
            </a:r>
          </a:p>
          <a:p>
            <a:pPr>
              <a:lnSpc>
                <a:spcPts val="2400"/>
              </a:lnSpc>
              <a:spcBef>
                <a:spcPts val="0"/>
              </a:spcBef>
              <a:spcAft>
                <a:spcPts val="600"/>
              </a:spcAft>
            </a:pPr>
            <a:r>
              <a:rPr lang="fr-FR" sz="2000"/>
              <a:t>La prolongation de l’HT par un IA augmente de 25 % le risque de fracture osseuse.</a:t>
            </a:r>
          </a:p>
        </p:txBody>
      </p:sp>
      <p:sp>
        <p:nvSpPr>
          <p:cNvPr id="6" name="Titre 1"/>
          <p:cNvSpPr>
            <a:spLocks noGrp="1"/>
          </p:cNvSpPr>
          <p:nvPr>
            <p:ph type="title"/>
          </p:nvPr>
        </p:nvSpPr>
        <p:spPr>
          <a:xfrm>
            <a:off x="0" y="748765"/>
            <a:ext cx="9144000" cy="400110"/>
          </a:xfrm>
        </p:spPr>
        <p:txBody>
          <a:bodyPr/>
          <a:lstStyle/>
          <a:p>
            <a:pPr algn="ctr"/>
            <a:r>
              <a:rPr lang="fr-FR"/>
              <a:t>Méta-analyse de l’EBCTCG</a:t>
            </a:r>
          </a:p>
        </p:txBody>
      </p:sp>
    </p:spTree>
    <p:extLst>
      <p:ext uri="{BB962C8B-B14F-4D97-AF65-F5344CB8AC3E}">
        <p14:creationId xmlns:p14="http://schemas.microsoft.com/office/powerpoint/2010/main" val="89819114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147144" y="2487811"/>
            <a:ext cx="8755117" cy="8309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spcBef>
                <a:spcPts val="1800"/>
              </a:spcBef>
            </a:pPr>
            <a:r>
              <a:rPr lang="fr-FR" b="1" dirty="0" err="1">
                <a:solidFill>
                  <a:srgbClr val="DE3411"/>
                </a:solidFill>
                <a:latin typeface="Arial" charset="0"/>
              </a:rPr>
              <a:t>Alpelisib</a:t>
            </a:r>
            <a:r>
              <a:rPr lang="fr-FR" b="1" dirty="0">
                <a:solidFill>
                  <a:srgbClr val="DE3411"/>
                </a:solidFill>
                <a:latin typeface="Arial" charset="0"/>
              </a:rPr>
              <a:t> + </a:t>
            </a:r>
            <a:r>
              <a:rPr lang="fr-FR" b="1" dirty="0" err="1">
                <a:solidFill>
                  <a:srgbClr val="DE3411"/>
                </a:solidFill>
                <a:latin typeface="Arial" charset="0"/>
              </a:rPr>
              <a:t>fulvestrant</a:t>
            </a:r>
            <a:r>
              <a:rPr lang="fr-FR" b="1" dirty="0">
                <a:solidFill>
                  <a:srgbClr val="DE3411"/>
                </a:solidFill>
                <a:latin typeface="Arial" charset="0"/>
              </a:rPr>
              <a:t> pour le cancer du sein avancé/méta: analyses de sous-groupes de l'essai de phase III SOLAR-1</a:t>
            </a:r>
            <a:endParaRPr lang="en-US"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085885"/>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i="1" err="1">
                <a:solidFill>
                  <a:prstClr val="black">
                    <a:lumMod val="65000"/>
                    <a:lumOff val="35000"/>
                  </a:prstClr>
                </a:solidFill>
                <a:latin typeface="Arial"/>
                <a:cs typeface="Arial"/>
              </a:rPr>
              <a:t>Juric</a:t>
            </a:r>
            <a:r>
              <a:rPr lang="en-US" sz="1600" i="1">
                <a:solidFill>
                  <a:prstClr val="black">
                    <a:lumMod val="65000"/>
                    <a:lumOff val="35000"/>
                  </a:prstClr>
                </a:solidFill>
                <a:latin typeface="Arial"/>
                <a:cs typeface="Arial"/>
              </a:rPr>
              <a:t> D  et al., </a:t>
            </a:r>
            <a:br>
              <a:rPr lang="en-US" sz="1600" i="1">
                <a:solidFill>
                  <a:prstClr val="black">
                    <a:lumMod val="65000"/>
                    <a:lumOff val="35000"/>
                  </a:prstClr>
                </a:solidFill>
                <a:latin typeface="Arial"/>
                <a:cs typeface="Arial"/>
              </a:rPr>
            </a:br>
            <a:r>
              <a:rPr lang="en-US" sz="1600" i="1">
                <a:solidFill>
                  <a:prstClr val="black">
                    <a:lumMod val="65000"/>
                    <a:lumOff val="35000"/>
                  </a:prstClr>
                </a:solidFill>
                <a:latin typeface="Arial"/>
                <a:cs typeface="Arial"/>
              </a:rPr>
              <a:t>SABCS 2018, GS3-08. </a:t>
            </a:r>
          </a:p>
        </p:txBody>
      </p:sp>
      <p:cxnSp>
        <p:nvCxnSpPr>
          <p:cNvPr id="4" name="Connecteur droit 3"/>
          <p:cNvCxnSpPr>
            <a:cxnSpLocks/>
          </p:cNvCxnSpPr>
          <p:nvPr/>
        </p:nvCxnSpPr>
        <p:spPr>
          <a:xfrm>
            <a:off x="2383277" y="4326903"/>
            <a:ext cx="5620080"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81</a:t>
            </a:fld>
            <a:endParaRPr lang="fr-FR"/>
          </a:p>
        </p:txBody>
      </p:sp>
    </p:spTree>
    <p:extLst>
      <p:ext uri="{BB962C8B-B14F-4D97-AF65-F5344CB8AC3E}">
        <p14:creationId xmlns:p14="http://schemas.microsoft.com/office/powerpoint/2010/main" val="74206949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sz="2000" err="1"/>
              <a:t>Essai</a:t>
            </a:r>
            <a:r>
              <a:rPr lang="en-US" sz="2000"/>
              <a:t> SOLAR-1 : </a:t>
            </a:r>
            <a:r>
              <a:rPr lang="en-US" sz="2000" err="1"/>
              <a:t>quelques</a:t>
            </a:r>
            <a:r>
              <a:rPr lang="en-US" sz="2000"/>
              <a:t> </a:t>
            </a:r>
            <a:r>
              <a:rPr lang="en-US" sz="2000" err="1"/>
              <a:t>données</a:t>
            </a:r>
            <a:r>
              <a:rPr lang="en-US" sz="2000"/>
              <a:t> </a:t>
            </a:r>
            <a:r>
              <a:rPr lang="en-US" sz="2000" err="1"/>
              <a:t>additionnelles</a:t>
            </a:r>
            <a:endParaRPr lang="fr-FR" sz="2000"/>
          </a:p>
        </p:txBody>
      </p:sp>
      <p:sp>
        <p:nvSpPr>
          <p:cNvPr id="13" name="Rectangle à coins arrondis 5">
            <a:extLst>
              <a:ext uri="{FF2B5EF4-FFF2-40B4-BE49-F238E27FC236}">
                <a16:creationId xmlns:a16="http://schemas.microsoft.com/office/drawing/2014/main" id="{45456078-1F88-4497-BD2E-F1394160A653}"/>
              </a:ext>
            </a:extLst>
          </p:cNvPr>
          <p:cNvSpPr/>
          <p:nvPr/>
        </p:nvSpPr>
        <p:spPr>
          <a:xfrm>
            <a:off x="265347" y="1326140"/>
            <a:ext cx="6222539" cy="3401231"/>
          </a:xfrm>
          <a:prstGeom prst="roundRect">
            <a:avLst>
              <a:gd name="adj" fmla="val 0"/>
            </a:avLst>
          </a:prstGeom>
          <a:solidFill>
            <a:srgbClr val="FFFFFF"/>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sz="1600">
              <a:solidFill>
                <a:srgbClr val="00B0F0"/>
              </a:solidFill>
              <a:latin typeface="Arial" panose="020B0604020202020204" pitchFamily="34" charset="0"/>
              <a:cs typeface="Arial" panose="020B0604020202020204" pitchFamily="34" charset="0"/>
            </a:endParaRPr>
          </a:p>
        </p:txBody>
      </p:sp>
      <p:sp>
        <p:nvSpPr>
          <p:cNvPr id="21" name="Rectangle 20">
            <a:extLst>
              <a:ext uri="{FF2B5EF4-FFF2-40B4-BE49-F238E27FC236}">
                <a16:creationId xmlns:a16="http://schemas.microsoft.com/office/drawing/2014/main" id="{22E98251-6F1B-4201-8F50-A5D23DFC6B64}"/>
              </a:ext>
            </a:extLst>
          </p:cNvPr>
          <p:cNvSpPr/>
          <p:nvPr/>
        </p:nvSpPr>
        <p:spPr>
          <a:xfrm>
            <a:off x="2404177" y="1827710"/>
            <a:ext cx="1515010" cy="625374"/>
          </a:xfrm>
          <a:prstGeom prst="rect">
            <a:avLst/>
          </a:prstGeom>
          <a:solidFill>
            <a:schemeClr val="bg1"/>
          </a:solid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a:solidFill>
                  <a:prstClr val="black">
                    <a:lumMod val="65000"/>
                    <a:lumOff val="35000"/>
                  </a:prstClr>
                </a:solidFill>
                <a:latin typeface="Arial" panose="020B0604020202020204" pitchFamily="34" charset="0"/>
                <a:cs typeface="Arial" panose="020B0604020202020204" pitchFamily="34" charset="0"/>
              </a:rPr>
              <a:t>C</a:t>
            </a:r>
            <a:r>
              <a:rPr lang="fr-FR" sz="1100" err="1">
                <a:solidFill>
                  <a:prstClr val="black">
                    <a:lumMod val="65000"/>
                    <a:lumOff val="35000"/>
                  </a:prstClr>
                </a:solidFill>
                <a:latin typeface="Arial" panose="020B0604020202020204" pitchFamily="34" charset="0"/>
                <a:cs typeface="Arial" panose="020B0604020202020204" pitchFamily="34" charset="0"/>
              </a:rPr>
              <a:t>ohorte</a:t>
            </a:r>
            <a:r>
              <a:rPr lang="fr-FR" sz="1100">
                <a:solidFill>
                  <a:prstClr val="black">
                    <a:lumMod val="65000"/>
                    <a:lumOff val="35000"/>
                  </a:prstClr>
                </a:solidFill>
                <a:latin typeface="Arial" panose="020B0604020202020204" pitchFamily="34" charset="0"/>
                <a:cs typeface="Arial" panose="020B0604020202020204" pitchFamily="34" charset="0"/>
              </a:rPr>
              <a:t> </a:t>
            </a:r>
            <a:br>
              <a:rPr lang="fr-FR" sz="1100">
                <a:solidFill>
                  <a:prstClr val="black">
                    <a:lumMod val="65000"/>
                    <a:lumOff val="35000"/>
                  </a:prstClr>
                </a:solidFill>
                <a:latin typeface="Arial" panose="020B0604020202020204" pitchFamily="34" charset="0"/>
                <a:cs typeface="Arial" panose="020B0604020202020204" pitchFamily="34" charset="0"/>
              </a:rPr>
            </a:br>
            <a:r>
              <a:rPr lang="fr-FR" sz="1100" i="1">
                <a:solidFill>
                  <a:prstClr val="black">
                    <a:lumMod val="65000"/>
                    <a:lumOff val="35000"/>
                  </a:prstClr>
                </a:solidFill>
                <a:latin typeface="Arial" panose="020B0604020202020204" pitchFamily="34" charset="0"/>
                <a:cs typeface="Arial" panose="020B0604020202020204" pitchFamily="34" charset="0"/>
              </a:rPr>
              <a:t>PIK3CA</a:t>
            </a:r>
            <a:r>
              <a:rPr lang="fr-FR" sz="1100">
                <a:solidFill>
                  <a:prstClr val="black">
                    <a:lumMod val="65000"/>
                    <a:lumOff val="35000"/>
                  </a:prstClr>
                </a:solidFill>
                <a:latin typeface="Arial" panose="020B0604020202020204" pitchFamily="34" charset="0"/>
                <a:cs typeface="Arial" panose="020B0604020202020204" pitchFamily="34" charset="0"/>
              </a:rPr>
              <a:t>-mutée</a:t>
            </a:r>
            <a:endParaRPr lang="fr-FR" sz="1600">
              <a:solidFill>
                <a:prstClr val="black">
                  <a:lumMod val="65000"/>
                  <a:lumOff val="35000"/>
                </a:prstClr>
              </a:solidFill>
              <a:latin typeface="Arial" panose="020B0604020202020204" pitchFamily="34" charset="0"/>
              <a:cs typeface="Arial" panose="020B0604020202020204" pitchFamily="34" charset="0"/>
            </a:endParaRPr>
          </a:p>
          <a:p>
            <a:pPr algn="ctr">
              <a:defRPr/>
            </a:pPr>
            <a:r>
              <a:rPr lang="fr-FR" sz="1100">
                <a:solidFill>
                  <a:prstClr val="black">
                    <a:lumMod val="65000"/>
                    <a:lumOff val="35000"/>
                  </a:prstClr>
                </a:solidFill>
                <a:latin typeface="Arial" panose="020B0604020202020204" pitchFamily="34" charset="0"/>
                <a:cs typeface="Arial" panose="020B0604020202020204" pitchFamily="34" charset="0"/>
              </a:rPr>
              <a:t>(n=341)</a:t>
            </a:r>
            <a:endParaRPr lang="fr-FR" sz="1600">
              <a:solidFill>
                <a:prstClr val="black">
                  <a:lumMod val="65000"/>
                  <a:lumOff val="35000"/>
                </a:prstClr>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0C5A60C6-28F5-4B93-AB0F-72D76F3B6D08}"/>
              </a:ext>
            </a:extLst>
          </p:cNvPr>
          <p:cNvSpPr/>
          <p:nvPr/>
        </p:nvSpPr>
        <p:spPr>
          <a:xfrm>
            <a:off x="2404176" y="3472073"/>
            <a:ext cx="1524598" cy="777774"/>
          </a:xfrm>
          <a:prstGeom prst="rect">
            <a:avLst/>
          </a:prstGeom>
          <a:solidFill>
            <a:schemeClr val="bg1"/>
          </a:solid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a:solidFill>
                  <a:prstClr val="black">
                    <a:lumMod val="65000"/>
                    <a:lumOff val="35000"/>
                  </a:prstClr>
                </a:solidFill>
                <a:latin typeface="Arial" panose="020B0604020202020204" pitchFamily="34" charset="0"/>
                <a:cs typeface="Arial" panose="020B0604020202020204" pitchFamily="34" charset="0"/>
              </a:rPr>
              <a:t>Cohorte</a:t>
            </a:r>
            <a:endParaRPr lang="fr-FR" sz="1600">
              <a:solidFill>
                <a:prstClr val="black">
                  <a:lumMod val="65000"/>
                  <a:lumOff val="35000"/>
                </a:prstClr>
              </a:solidFill>
              <a:latin typeface="Arial" panose="020B0604020202020204" pitchFamily="34" charset="0"/>
              <a:cs typeface="Arial" panose="020B0604020202020204" pitchFamily="34" charset="0"/>
            </a:endParaRPr>
          </a:p>
          <a:p>
            <a:pPr algn="ctr">
              <a:defRPr/>
            </a:pPr>
            <a:r>
              <a:rPr lang="fr-FR" sz="1100" i="1">
                <a:solidFill>
                  <a:prstClr val="black">
                    <a:lumMod val="65000"/>
                    <a:lumOff val="35000"/>
                  </a:prstClr>
                </a:solidFill>
                <a:latin typeface="Arial" panose="020B0604020202020204" pitchFamily="34" charset="0"/>
                <a:cs typeface="Arial" panose="020B0604020202020204" pitchFamily="34" charset="0"/>
              </a:rPr>
              <a:t>PIK3CA</a:t>
            </a:r>
            <a:r>
              <a:rPr lang="fr-FR" sz="1100">
                <a:solidFill>
                  <a:prstClr val="black">
                    <a:lumMod val="65000"/>
                    <a:lumOff val="35000"/>
                  </a:prstClr>
                </a:solidFill>
                <a:latin typeface="Arial" panose="020B0604020202020204" pitchFamily="34" charset="0"/>
                <a:cs typeface="Arial" panose="020B0604020202020204" pitchFamily="34" charset="0"/>
              </a:rPr>
              <a:t>-non-mutée</a:t>
            </a:r>
            <a:endParaRPr lang="fr-FR" sz="1600">
              <a:solidFill>
                <a:prstClr val="black">
                  <a:lumMod val="65000"/>
                  <a:lumOff val="35000"/>
                </a:prstClr>
              </a:solidFill>
              <a:latin typeface="Arial" panose="020B0604020202020204" pitchFamily="34" charset="0"/>
              <a:cs typeface="Arial" panose="020B0604020202020204" pitchFamily="34" charset="0"/>
            </a:endParaRPr>
          </a:p>
          <a:p>
            <a:pPr algn="ctr">
              <a:defRPr/>
            </a:pPr>
            <a:r>
              <a:rPr lang="fr-FR" sz="1100">
                <a:solidFill>
                  <a:prstClr val="black">
                    <a:lumMod val="65000"/>
                    <a:lumOff val="35000"/>
                  </a:prstClr>
                </a:solidFill>
                <a:latin typeface="Arial" panose="020B0604020202020204" pitchFamily="34" charset="0"/>
                <a:cs typeface="Arial" panose="020B0604020202020204" pitchFamily="34" charset="0"/>
              </a:rPr>
              <a:t>(n=231)</a:t>
            </a:r>
            <a:endParaRPr lang="fr-FR" sz="1600">
              <a:solidFill>
                <a:prstClr val="black">
                  <a:lumMod val="65000"/>
                  <a:lumOff val="35000"/>
                </a:prstClr>
              </a:solidFill>
              <a:latin typeface="Arial" panose="020B0604020202020204" pitchFamily="34" charset="0"/>
              <a:cs typeface="Arial" panose="020B0604020202020204" pitchFamily="34" charset="0"/>
            </a:endParaRPr>
          </a:p>
        </p:txBody>
      </p:sp>
      <p:sp>
        <p:nvSpPr>
          <p:cNvPr id="23" name="Rectangle 22">
            <a:extLst>
              <a:ext uri="{FF2B5EF4-FFF2-40B4-BE49-F238E27FC236}">
                <a16:creationId xmlns:a16="http://schemas.microsoft.com/office/drawing/2014/main" id="{8EDB9C56-5A84-445A-9CF9-F7270F3C4F6F}"/>
              </a:ext>
            </a:extLst>
          </p:cNvPr>
          <p:cNvSpPr/>
          <p:nvPr/>
        </p:nvSpPr>
        <p:spPr>
          <a:xfrm>
            <a:off x="4844491" y="1490682"/>
            <a:ext cx="1514167" cy="625374"/>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err="1">
                <a:solidFill>
                  <a:prstClr val="white"/>
                </a:solidFill>
                <a:latin typeface="Arial" panose="020B0604020202020204" pitchFamily="34" charset="0"/>
                <a:cs typeface="Arial" panose="020B0604020202020204" pitchFamily="34" charset="0"/>
              </a:rPr>
              <a:t>alpelisib</a:t>
            </a:r>
            <a:r>
              <a:rPr lang="fr-FR" sz="1100">
                <a:solidFill>
                  <a:prstClr val="white"/>
                </a:solidFill>
                <a:latin typeface="Arial" panose="020B0604020202020204" pitchFamily="34" charset="0"/>
                <a:cs typeface="Arial" panose="020B0604020202020204" pitchFamily="34" charset="0"/>
              </a:rPr>
              <a:t> 300 mg PO</a:t>
            </a:r>
            <a:endParaRPr lang="fr-FR" sz="1600">
              <a:solidFill>
                <a:prstClr val="white"/>
              </a:solidFill>
              <a:latin typeface="Arial" panose="020B0604020202020204" pitchFamily="34" charset="0"/>
              <a:cs typeface="Arial" panose="020B0604020202020204" pitchFamily="34" charset="0"/>
            </a:endParaRPr>
          </a:p>
          <a:p>
            <a:pPr algn="ctr">
              <a:defRPr/>
            </a:pPr>
            <a:r>
              <a:rPr lang="fr-FR" sz="1100">
                <a:solidFill>
                  <a:prstClr val="white"/>
                </a:solidFill>
                <a:latin typeface="Arial" panose="020B0604020202020204" pitchFamily="34" charset="0"/>
                <a:cs typeface="Arial" panose="020B0604020202020204" pitchFamily="34" charset="0"/>
              </a:rPr>
              <a:t>+ </a:t>
            </a:r>
            <a:r>
              <a:rPr lang="fr-FR" sz="1100" err="1">
                <a:solidFill>
                  <a:prstClr val="white"/>
                </a:solidFill>
                <a:latin typeface="Arial" panose="020B0604020202020204" pitchFamily="34" charset="0"/>
                <a:cs typeface="Arial" panose="020B0604020202020204" pitchFamily="34" charset="0"/>
              </a:rPr>
              <a:t>f</a:t>
            </a:r>
            <a:r>
              <a:rPr lang="fr-FR" sz="1100" b="1" err="1">
                <a:solidFill>
                  <a:prstClr val="white"/>
                </a:solidFill>
                <a:latin typeface="Arial" panose="020B0604020202020204" pitchFamily="34" charset="0"/>
                <a:cs typeface="Arial" panose="020B0604020202020204" pitchFamily="34" charset="0"/>
              </a:rPr>
              <a:t>ul</a:t>
            </a:r>
            <a:r>
              <a:rPr lang="fr-FR" sz="1100">
                <a:solidFill>
                  <a:prstClr val="white"/>
                </a:solidFill>
                <a:latin typeface="Arial" panose="020B0604020202020204" pitchFamily="34" charset="0"/>
                <a:cs typeface="Arial" panose="020B0604020202020204" pitchFamily="34" charset="0"/>
              </a:rPr>
              <a:t> 500 mg IM</a:t>
            </a:r>
            <a:br>
              <a:rPr lang="fr-FR" sz="1100">
                <a:solidFill>
                  <a:prstClr val="white"/>
                </a:solidFill>
                <a:latin typeface="Arial" panose="020B0604020202020204" pitchFamily="34" charset="0"/>
                <a:cs typeface="Arial" panose="020B0604020202020204" pitchFamily="34" charset="0"/>
              </a:rPr>
            </a:br>
            <a:r>
              <a:rPr lang="fr-FR" sz="1100" b="1">
                <a:solidFill>
                  <a:prstClr val="white"/>
                </a:solidFill>
                <a:latin typeface="Arial" panose="020B0604020202020204" pitchFamily="34" charset="0"/>
                <a:cs typeface="Arial" panose="020B0604020202020204" pitchFamily="34" charset="0"/>
              </a:rPr>
              <a:t>n = 169</a:t>
            </a:r>
            <a:endParaRPr lang="fr-FR" sz="1600">
              <a:solidFill>
                <a:prstClr val="white"/>
              </a:solidFill>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AA04C280-0231-4CB1-AEE6-3D1FE82C3AC6}"/>
              </a:ext>
            </a:extLst>
          </p:cNvPr>
          <p:cNvSpPr/>
          <p:nvPr/>
        </p:nvSpPr>
        <p:spPr>
          <a:xfrm>
            <a:off x="4844491" y="3211927"/>
            <a:ext cx="1514167" cy="625374"/>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b="1" err="1">
                <a:solidFill>
                  <a:prstClr val="white"/>
                </a:solidFill>
                <a:latin typeface="Arial" panose="020B0604020202020204" pitchFamily="34" charset="0"/>
                <a:cs typeface="Arial" panose="020B0604020202020204" pitchFamily="34" charset="0"/>
              </a:rPr>
              <a:t>alpelisib</a:t>
            </a:r>
            <a:r>
              <a:rPr lang="fr-FR" sz="1100">
                <a:solidFill>
                  <a:prstClr val="white"/>
                </a:solidFill>
                <a:latin typeface="Arial" panose="020B0604020202020204" pitchFamily="34" charset="0"/>
                <a:cs typeface="Arial" panose="020B0604020202020204" pitchFamily="34" charset="0"/>
              </a:rPr>
              <a:t> 300 mg PO + </a:t>
            </a:r>
            <a:r>
              <a:rPr lang="fr-FR" sz="1100" err="1">
                <a:solidFill>
                  <a:prstClr val="white"/>
                </a:solidFill>
                <a:latin typeface="Arial" panose="020B0604020202020204" pitchFamily="34" charset="0"/>
                <a:cs typeface="Arial" panose="020B0604020202020204" pitchFamily="34" charset="0"/>
              </a:rPr>
              <a:t>ful</a:t>
            </a:r>
            <a:r>
              <a:rPr lang="fr-FR" sz="1100" b="1">
                <a:solidFill>
                  <a:prstClr val="white"/>
                </a:solidFill>
                <a:latin typeface="Arial" panose="020B0604020202020204" pitchFamily="34" charset="0"/>
                <a:cs typeface="Arial" panose="020B0604020202020204" pitchFamily="34" charset="0"/>
              </a:rPr>
              <a:t> </a:t>
            </a:r>
            <a:r>
              <a:rPr lang="fr-FR" sz="1100">
                <a:solidFill>
                  <a:prstClr val="white"/>
                </a:solidFill>
                <a:latin typeface="Arial" panose="020B0604020202020204" pitchFamily="34" charset="0"/>
                <a:cs typeface="Arial" panose="020B0604020202020204" pitchFamily="34" charset="0"/>
              </a:rPr>
              <a:t>500 mg IM</a:t>
            </a:r>
            <a:br>
              <a:rPr lang="fr-FR" sz="1100">
                <a:solidFill>
                  <a:prstClr val="white"/>
                </a:solidFill>
                <a:latin typeface="Arial" panose="020B0604020202020204" pitchFamily="34" charset="0"/>
                <a:cs typeface="Arial" panose="020B0604020202020204" pitchFamily="34" charset="0"/>
              </a:rPr>
            </a:br>
            <a:r>
              <a:rPr lang="fr-FR" sz="1100" b="1">
                <a:solidFill>
                  <a:prstClr val="white"/>
                </a:solidFill>
                <a:latin typeface="Arial" panose="020B0604020202020204" pitchFamily="34" charset="0"/>
                <a:cs typeface="Arial" panose="020B0604020202020204" pitchFamily="34" charset="0"/>
              </a:rPr>
              <a:t>n = 115</a:t>
            </a:r>
          </a:p>
        </p:txBody>
      </p:sp>
      <p:sp>
        <p:nvSpPr>
          <p:cNvPr id="25" name="Rectangle 24">
            <a:extLst>
              <a:ext uri="{FF2B5EF4-FFF2-40B4-BE49-F238E27FC236}">
                <a16:creationId xmlns:a16="http://schemas.microsoft.com/office/drawing/2014/main" id="{7DE2DEB6-5FF1-42F4-BF7A-A62FE8755A24}"/>
              </a:ext>
            </a:extLst>
          </p:cNvPr>
          <p:cNvSpPr/>
          <p:nvPr/>
        </p:nvSpPr>
        <p:spPr>
          <a:xfrm>
            <a:off x="4844491" y="2186843"/>
            <a:ext cx="1514167" cy="625374"/>
          </a:xfrm>
          <a:prstGeom prst="rect">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a:solidFill>
                  <a:prstClr val="white"/>
                </a:solidFill>
                <a:latin typeface="Arial" panose="020B0604020202020204" pitchFamily="34" charset="0"/>
                <a:cs typeface="Arial" panose="020B0604020202020204" pitchFamily="34" charset="0"/>
              </a:rPr>
              <a:t>placebo</a:t>
            </a:r>
            <a:endParaRPr lang="fr-FR" sz="1600">
              <a:solidFill>
                <a:prstClr val="white"/>
              </a:solidFill>
              <a:latin typeface="Arial" panose="020B0604020202020204" pitchFamily="34" charset="0"/>
              <a:cs typeface="Arial" panose="020B0604020202020204" pitchFamily="34" charset="0"/>
            </a:endParaRPr>
          </a:p>
          <a:p>
            <a:pPr algn="ctr">
              <a:defRPr/>
            </a:pPr>
            <a:r>
              <a:rPr lang="fr-FR" sz="1100">
                <a:solidFill>
                  <a:prstClr val="white"/>
                </a:solidFill>
                <a:latin typeface="Arial" panose="020B0604020202020204" pitchFamily="34" charset="0"/>
                <a:cs typeface="Arial" panose="020B0604020202020204" pitchFamily="34" charset="0"/>
              </a:rPr>
              <a:t>+ </a:t>
            </a:r>
            <a:r>
              <a:rPr lang="fr-FR" sz="1100" err="1">
                <a:solidFill>
                  <a:prstClr val="white"/>
                </a:solidFill>
                <a:latin typeface="Arial" panose="020B0604020202020204" pitchFamily="34" charset="0"/>
                <a:cs typeface="Arial" panose="020B0604020202020204" pitchFamily="34" charset="0"/>
              </a:rPr>
              <a:t>ful</a:t>
            </a:r>
            <a:r>
              <a:rPr lang="fr-FR" sz="1100">
                <a:solidFill>
                  <a:prstClr val="white"/>
                </a:solidFill>
                <a:latin typeface="Arial" panose="020B0604020202020204" pitchFamily="34" charset="0"/>
                <a:cs typeface="Arial" panose="020B0604020202020204" pitchFamily="34" charset="0"/>
              </a:rPr>
              <a:t> 500 mg IM</a:t>
            </a:r>
            <a:br>
              <a:rPr lang="fr-FR" sz="1100">
                <a:solidFill>
                  <a:prstClr val="white"/>
                </a:solidFill>
                <a:latin typeface="Arial" panose="020B0604020202020204" pitchFamily="34" charset="0"/>
                <a:cs typeface="Arial" panose="020B0604020202020204" pitchFamily="34" charset="0"/>
              </a:rPr>
            </a:br>
            <a:r>
              <a:rPr lang="fr-FR" sz="1100" b="1">
                <a:solidFill>
                  <a:prstClr val="white"/>
                </a:solidFill>
                <a:latin typeface="Arial" panose="020B0604020202020204" pitchFamily="34" charset="0"/>
                <a:cs typeface="Arial" panose="020B0604020202020204" pitchFamily="34" charset="0"/>
              </a:rPr>
              <a:t>n = 172</a:t>
            </a:r>
            <a:endParaRPr lang="fr-FR" sz="1600">
              <a:solidFill>
                <a:prstClr val="white"/>
              </a:solidFill>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A86A288C-BECC-4186-ADAF-A8FCA30AC70D}"/>
              </a:ext>
            </a:extLst>
          </p:cNvPr>
          <p:cNvSpPr/>
          <p:nvPr/>
        </p:nvSpPr>
        <p:spPr>
          <a:xfrm>
            <a:off x="4844491" y="3911421"/>
            <a:ext cx="1514167" cy="625374"/>
          </a:xfrm>
          <a:prstGeom prst="rect">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fr-FR" sz="1100">
                <a:solidFill>
                  <a:prstClr val="white"/>
                </a:solidFill>
                <a:latin typeface="Arial" panose="020B0604020202020204" pitchFamily="34" charset="0"/>
                <a:ea typeface="+mn-lt"/>
                <a:cs typeface="Arial" panose="020B0604020202020204" pitchFamily="34" charset="0"/>
              </a:rPr>
              <a:t>placebo</a:t>
            </a:r>
            <a:br>
              <a:rPr lang="fr-FR" sz="1100">
                <a:solidFill>
                  <a:prstClr val="white"/>
                </a:solidFill>
                <a:latin typeface="Arial" panose="020B0604020202020204" pitchFamily="34" charset="0"/>
                <a:ea typeface="+mn-lt"/>
                <a:cs typeface="Arial" panose="020B0604020202020204" pitchFamily="34" charset="0"/>
              </a:rPr>
            </a:br>
            <a:r>
              <a:rPr lang="fr-FR" sz="1100">
                <a:solidFill>
                  <a:prstClr val="white"/>
                </a:solidFill>
                <a:latin typeface="Arial" panose="020B0604020202020204" pitchFamily="34" charset="0"/>
                <a:cs typeface="Arial" panose="020B0604020202020204" pitchFamily="34" charset="0"/>
              </a:rPr>
              <a:t>+ </a:t>
            </a:r>
            <a:r>
              <a:rPr lang="fr-FR" sz="1100" err="1">
                <a:solidFill>
                  <a:prstClr val="white"/>
                </a:solidFill>
                <a:latin typeface="Arial" panose="020B0604020202020204" pitchFamily="34" charset="0"/>
                <a:cs typeface="Arial" panose="020B0604020202020204" pitchFamily="34" charset="0"/>
              </a:rPr>
              <a:t>f</a:t>
            </a:r>
            <a:r>
              <a:rPr lang="fr-FR" sz="1100" b="1" err="1">
                <a:solidFill>
                  <a:prstClr val="white"/>
                </a:solidFill>
                <a:latin typeface="Arial" panose="020B0604020202020204" pitchFamily="34" charset="0"/>
                <a:cs typeface="Arial" panose="020B0604020202020204" pitchFamily="34" charset="0"/>
              </a:rPr>
              <a:t>ul</a:t>
            </a:r>
            <a:r>
              <a:rPr lang="fr-FR" sz="1100">
                <a:solidFill>
                  <a:prstClr val="white"/>
                </a:solidFill>
                <a:latin typeface="Arial" panose="020B0604020202020204" pitchFamily="34" charset="0"/>
                <a:cs typeface="Arial" panose="020B0604020202020204" pitchFamily="34" charset="0"/>
              </a:rPr>
              <a:t> 500 mg IM</a:t>
            </a:r>
            <a:br>
              <a:rPr lang="fr-FR" sz="1100">
                <a:solidFill>
                  <a:prstClr val="white"/>
                </a:solidFill>
                <a:latin typeface="Arial" panose="020B0604020202020204" pitchFamily="34" charset="0"/>
                <a:cs typeface="Arial" panose="020B0604020202020204" pitchFamily="34" charset="0"/>
              </a:rPr>
            </a:br>
            <a:r>
              <a:rPr lang="fr-FR" sz="1100" b="1">
                <a:solidFill>
                  <a:prstClr val="white"/>
                </a:solidFill>
                <a:latin typeface="Arial" panose="020B0604020202020204" pitchFamily="34" charset="0"/>
                <a:cs typeface="Arial" panose="020B0604020202020204" pitchFamily="34" charset="0"/>
              </a:rPr>
              <a:t>n = 116</a:t>
            </a:r>
          </a:p>
        </p:txBody>
      </p:sp>
      <p:sp>
        <p:nvSpPr>
          <p:cNvPr id="30" name="ZoneTexte 29">
            <a:extLst>
              <a:ext uri="{FF2B5EF4-FFF2-40B4-BE49-F238E27FC236}">
                <a16:creationId xmlns:a16="http://schemas.microsoft.com/office/drawing/2014/main" id="{4F12BD70-CE05-4891-98DD-E2F8D768B0C5}"/>
              </a:ext>
            </a:extLst>
          </p:cNvPr>
          <p:cNvSpPr txBox="1"/>
          <p:nvPr/>
        </p:nvSpPr>
        <p:spPr>
          <a:xfrm>
            <a:off x="2303073" y="2508202"/>
            <a:ext cx="2541418" cy="861774"/>
          </a:xfrm>
          <a:prstGeom prst="rect">
            <a:avLst/>
          </a:prstGeom>
          <a:noFill/>
        </p:spPr>
        <p:txBody>
          <a:bodyPr wrap="square" rtlCol="0" anchor="t">
            <a:spAutoFit/>
          </a:bodyPr>
          <a:lstStyle/>
          <a:p>
            <a:pPr>
              <a:defRPr/>
            </a:pPr>
            <a:r>
              <a:rPr lang="fr-FR" sz="1000">
                <a:solidFill>
                  <a:prstClr val="black">
                    <a:lumMod val="50000"/>
                    <a:lumOff val="50000"/>
                  </a:prstClr>
                </a:solidFill>
                <a:latin typeface="Arial" panose="020B0604020202020204" pitchFamily="34" charset="0"/>
                <a:cs typeface="Arial" panose="020B0604020202020204" pitchFamily="34" charset="0"/>
              </a:rPr>
              <a:t>S</a:t>
            </a:r>
            <a:r>
              <a:rPr lang="fr-FR" sz="1000" err="1">
                <a:solidFill>
                  <a:prstClr val="black">
                    <a:lumMod val="50000"/>
                    <a:lumOff val="50000"/>
                  </a:prstClr>
                </a:solidFill>
                <a:latin typeface="Arial" panose="020B0604020202020204" pitchFamily="34" charset="0"/>
                <a:cs typeface="Arial" panose="020B0604020202020204" pitchFamily="34" charset="0"/>
              </a:rPr>
              <a:t>tratification</a:t>
            </a:r>
            <a:r>
              <a:rPr lang="fr-FR" sz="1000">
                <a:solidFill>
                  <a:prstClr val="black">
                    <a:lumMod val="50000"/>
                    <a:lumOff val="50000"/>
                  </a:prstClr>
                </a:solidFill>
                <a:latin typeface="Arial" panose="020B0604020202020204" pitchFamily="34" charset="0"/>
                <a:cs typeface="Arial" panose="020B0604020202020204" pitchFamily="34" charset="0"/>
              </a:rPr>
              <a:t> : </a:t>
            </a:r>
            <a:endParaRPr lang="fr-FR" sz="1600">
              <a:solidFill>
                <a:prstClr val="black">
                  <a:lumMod val="50000"/>
                  <a:lumOff val="50000"/>
                </a:prstClr>
              </a:solidFill>
              <a:latin typeface="Arial" panose="020B0604020202020204" pitchFamily="34" charset="0"/>
              <a:cs typeface="Arial" panose="020B0604020202020204" pitchFamily="34" charset="0"/>
            </a:endParaRPr>
          </a:p>
          <a:p>
            <a:pPr>
              <a:defRPr/>
            </a:pPr>
            <a:r>
              <a:rPr lang="fr-FR" sz="1000">
                <a:solidFill>
                  <a:prstClr val="black">
                    <a:lumMod val="50000"/>
                    <a:lumOff val="50000"/>
                  </a:prstClr>
                </a:solidFill>
                <a:latin typeface="Arial" panose="020B0604020202020204" pitchFamily="34" charset="0"/>
                <a:cs typeface="Arial" panose="020B0604020202020204" pitchFamily="34" charset="0"/>
              </a:rPr>
              <a:t>- sur la présence des métastases pulmonaires ou hépatiques</a:t>
            </a:r>
            <a:endParaRPr lang="fr-FR" sz="1600">
              <a:solidFill>
                <a:prstClr val="black">
                  <a:lumMod val="50000"/>
                  <a:lumOff val="50000"/>
                </a:prstClr>
              </a:solidFill>
              <a:latin typeface="Arial" panose="020B0604020202020204" pitchFamily="34" charset="0"/>
              <a:cs typeface="Arial" panose="020B0604020202020204" pitchFamily="34" charset="0"/>
            </a:endParaRPr>
          </a:p>
          <a:p>
            <a:pPr>
              <a:defRPr/>
            </a:pPr>
            <a:r>
              <a:rPr lang="fr-FR" sz="1000">
                <a:solidFill>
                  <a:prstClr val="black">
                    <a:lumMod val="50000"/>
                    <a:lumOff val="50000"/>
                  </a:prstClr>
                </a:solidFill>
                <a:latin typeface="Arial" panose="020B0604020202020204" pitchFamily="34" charset="0"/>
                <a:cs typeface="Arial" panose="020B0604020202020204" pitchFamily="34" charset="0"/>
              </a:rPr>
              <a:t>- sur les traitements antérieurs par inhibiteurs de CDK4/6</a:t>
            </a:r>
          </a:p>
        </p:txBody>
      </p:sp>
      <p:sp>
        <p:nvSpPr>
          <p:cNvPr id="32" name="Espace réservé du contenu 7">
            <a:extLst>
              <a:ext uri="{FF2B5EF4-FFF2-40B4-BE49-F238E27FC236}">
                <a16:creationId xmlns:a16="http://schemas.microsoft.com/office/drawing/2014/main" id="{C6FCCDA3-0B23-4EAD-86DB-3A1866D29B3F}"/>
              </a:ext>
            </a:extLst>
          </p:cNvPr>
          <p:cNvSpPr txBox="1">
            <a:spLocks/>
          </p:cNvSpPr>
          <p:nvPr/>
        </p:nvSpPr>
        <p:spPr>
          <a:xfrm>
            <a:off x="297149" y="1384951"/>
            <a:ext cx="1890127" cy="3270251"/>
          </a:xfrm>
          <a:prstGeom prst="rect">
            <a:avLst/>
          </a:prstGeom>
          <a:solidFill>
            <a:schemeClr val="bg1"/>
          </a:solidFill>
          <a:ln>
            <a:noFill/>
          </a:ln>
        </p:spPr>
        <p:txBody>
          <a:bodyPr anchor="ctr">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fr-FR" sz="1200">
                <a:solidFill>
                  <a:prstClr val="black">
                    <a:lumMod val="75000"/>
                    <a:lumOff val="25000"/>
                  </a:prstClr>
                </a:solidFill>
              </a:rPr>
              <a:t>Homme et femme avec carcinome métastatique HR+, HER2-</a:t>
            </a:r>
            <a:endParaRPr lang="fr-FR" sz="1600">
              <a:solidFill>
                <a:prstClr val="black">
                  <a:lumMod val="75000"/>
                  <a:lumOff val="25000"/>
                </a:prstClr>
              </a:solidFill>
            </a:endParaRPr>
          </a:p>
          <a:p>
            <a:pPr marL="255270" lvl="1" indent="0">
              <a:spcBef>
                <a:spcPts val="600"/>
              </a:spcBef>
              <a:buClr>
                <a:srgbClr val="31859B"/>
              </a:buClr>
              <a:buFont typeface="Wingdings" panose="05000000000000000000" pitchFamily="2" charset="2"/>
              <a:buNone/>
            </a:pPr>
            <a:r>
              <a:rPr lang="fr-FR" sz="1100">
                <a:solidFill>
                  <a:prstClr val="black">
                    <a:lumMod val="75000"/>
                    <a:lumOff val="25000"/>
                  </a:prstClr>
                </a:solidFill>
              </a:rPr>
              <a:t>rechute ou progression sous/après inhibiteur d'aromatase</a:t>
            </a:r>
          </a:p>
          <a:p>
            <a:pPr marL="255270" lvl="1" indent="0">
              <a:spcBef>
                <a:spcPts val="600"/>
              </a:spcBef>
              <a:buClr>
                <a:srgbClr val="31859B"/>
              </a:buClr>
              <a:buFont typeface="Wingdings" panose="05000000000000000000" pitchFamily="2" charset="2"/>
              <a:buNone/>
            </a:pPr>
            <a:r>
              <a:rPr lang="fr-FR" sz="1100">
                <a:solidFill>
                  <a:prstClr val="black">
                    <a:lumMod val="75000"/>
                    <a:lumOff val="25000"/>
                  </a:prstClr>
                </a:solidFill>
              </a:rPr>
              <a:t>statut du gène </a:t>
            </a:r>
            <a:r>
              <a:rPr lang="fr-FR" sz="1100" i="1">
                <a:solidFill>
                  <a:prstClr val="black">
                    <a:lumMod val="75000"/>
                    <a:lumOff val="25000"/>
                  </a:prstClr>
                </a:solidFill>
              </a:rPr>
              <a:t>PIK3CA</a:t>
            </a:r>
            <a:r>
              <a:rPr lang="fr-FR" sz="1100">
                <a:solidFill>
                  <a:prstClr val="black">
                    <a:lumMod val="75000"/>
                    <a:lumOff val="25000"/>
                  </a:prstClr>
                </a:solidFill>
              </a:rPr>
              <a:t> (tissu archivé ou biopsie fraiche)</a:t>
            </a:r>
          </a:p>
          <a:p>
            <a:pPr marL="255270" lvl="1" indent="0">
              <a:spcBef>
                <a:spcPts val="600"/>
              </a:spcBef>
              <a:buClr>
                <a:srgbClr val="31859B"/>
              </a:buClr>
              <a:buFont typeface="Wingdings" panose="05000000000000000000" pitchFamily="2" charset="2"/>
              <a:buNone/>
            </a:pPr>
            <a:r>
              <a:rPr lang="fr-FR" sz="1100">
                <a:solidFill>
                  <a:prstClr val="black">
                    <a:lumMod val="75000"/>
                    <a:lumOff val="25000"/>
                  </a:prstClr>
                </a:solidFill>
              </a:rPr>
              <a:t>maladie mesurable ou méta os avec lésion lytique</a:t>
            </a:r>
          </a:p>
          <a:p>
            <a:pPr marL="255270" lvl="1" indent="0">
              <a:spcBef>
                <a:spcPts val="600"/>
              </a:spcBef>
              <a:buClr>
                <a:srgbClr val="31859B"/>
              </a:buClr>
              <a:buFont typeface="Wingdings" panose="05000000000000000000" pitchFamily="2" charset="2"/>
              <a:buNone/>
            </a:pPr>
            <a:r>
              <a:rPr lang="fr-FR" sz="1100">
                <a:solidFill>
                  <a:prstClr val="black">
                    <a:lumMod val="75000"/>
                    <a:lumOff val="25000"/>
                  </a:prstClr>
                </a:solidFill>
              </a:rPr>
              <a:t>ECOG Performance </a:t>
            </a:r>
            <a:r>
              <a:rPr lang="fr-FR" sz="1100" err="1">
                <a:solidFill>
                  <a:prstClr val="black">
                    <a:lumMod val="75000"/>
                    <a:lumOff val="25000"/>
                  </a:prstClr>
                </a:solidFill>
              </a:rPr>
              <a:t>Status</a:t>
            </a:r>
            <a:r>
              <a:rPr lang="fr-FR" sz="1100">
                <a:solidFill>
                  <a:prstClr val="black">
                    <a:lumMod val="75000"/>
                    <a:lumOff val="25000"/>
                  </a:prstClr>
                </a:solidFill>
              </a:rPr>
              <a:t> </a:t>
            </a:r>
            <a:r>
              <a:rPr lang="fr-FR" sz="1100" u="sng">
                <a:solidFill>
                  <a:prstClr val="black">
                    <a:lumMod val="75000"/>
                    <a:lumOff val="25000"/>
                  </a:prstClr>
                </a:solidFill>
              </a:rPr>
              <a:t>&lt;</a:t>
            </a:r>
            <a:r>
              <a:rPr lang="fr-FR" sz="1100">
                <a:solidFill>
                  <a:prstClr val="black">
                    <a:lumMod val="75000"/>
                    <a:lumOff val="25000"/>
                  </a:prstClr>
                </a:solidFill>
              </a:rPr>
              <a:t> 1 (N = 572)</a:t>
            </a:r>
          </a:p>
        </p:txBody>
      </p:sp>
      <p:cxnSp>
        <p:nvCxnSpPr>
          <p:cNvPr id="3" name="Connecteur en angle 2">
            <a:extLst>
              <a:ext uri="{FF2B5EF4-FFF2-40B4-BE49-F238E27FC236}">
                <a16:creationId xmlns:a16="http://schemas.microsoft.com/office/drawing/2014/main" id="{9610B2F6-CCDD-3C4D-9375-22523A63DC28}"/>
              </a:ext>
            </a:extLst>
          </p:cNvPr>
          <p:cNvCxnSpPr>
            <a:cxnSpLocks/>
            <a:stCxn id="21" idx="3"/>
            <a:endCxn id="23" idx="1"/>
          </p:cNvCxnSpPr>
          <p:nvPr/>
        </p:nvCxnSpPr>
        <p:spPr>
          <a:xfrm flipV="1">
            <a:off x="3919187" y="1803369"/>
            <a:ext cx="925304" cy="337028"/>
          </a:xfrm>
          <a:prstGeom prst="bentConnector3">
            <a:avLst/>
          </a:prstGeom>
          <a:ln>
            <a:tailEnd type="triangle" w="lg" len="lg"/>
          </a:ln>
        </p:spPr>
        <p:style>
          <a:lnRef idx="2">
            <a:schemeClr val="accent1"/>
          </a:lnRef>
          <a:fillRef idx="0">
            <a:schemeClr val="accent1"/>
          </a:fillRef>
          <a:effectRef idx="1">
            <a:schemeClr val="accent1"/>
          </a:effectRef>
          <a:fontRef idx="minor">
            <a:schemeClr val="tx1"/>
          </a:fontRef>
        </p:style>
      </p:cxnSp>
      <p:cxnSp>
        <p:nvCxnSpPr>
          <p:cNvPr id="35" name="Connecteur en angle 34">
            <a:extLst>
              <a:ext uri="{FF2B5EF4-FFF2-40B4-BE49-F238E27FC236}">
                <a16:creationId xmlns:a16="http://schemas.microsoft.com/office/drawing/2014/main" id="{F45D1801-8103-344B-BEFF-0CB7DD2B698C}"/>
              </a:ext>
            </a:extLst>
          </p:cNvPr>
          <p:cNvCxnSpPr>
            <a:cxnSpLocks/>
            <a:stCxn id="21" idx="3"/>
            <a:endCxn id="25" idx="1"/>
          </p:cNvCxnSpPr>
          <p:nvPr/>
        </p:nvCxnSpPr>
        <p:spPr>
          <a:xfrm>
            <a:off x="3919187" y="2140397"/>
            <a:ext cx="925304" cy="359133"/>
          </a:xfrm>
          <a:prstGeom prst="bentConnector3">
            <a:avLst/>
          </a:prstGeom>
          <a:ln>
            <a:tailEnd type="triangle" w="lg" len="lg"/>
          </a:ln>
        </p:spPr>
        <p:style>
          <a:lnRef idx="2">
            <a:schemeClr val="accent1"/>
          </a:lnRef>
          <a:fillRef idx="0">
            <a:schemeClr val="accent1"/>
          </a:fillRef>
          <a:effectRef idx="1">
            <a:schemeClr val="accent1"/>
          </a:effectRef>
          <a:fontRef idx="minor">
            <a:schemeClr val="tx1"/>
          </a:fontRef>
        </p:style>
      </p:cxnSp>
      <p:cxnSp>
        <p:nvCxnSpPr>
          <p:cNvPr id="36" name="Connecteur en angle 35">
            <a:extLst>
              <a:ext uri="{FF2B5EF4-FFF2-40B4-BE49-F238E27FC236}">
                <a16:creationId xmlns:a16="http://schemas.microsoft.com/office/drawing/2014/main" id="{A61A9114-98C6-0F4A-8586-76EBE406B275}"/>
              </a:ext>
            </a:extLst>
          </p:cNvPr>
          <p:cNvCxnSpPr>
            <a:cxnSpLocks/>
            <a:stCxn id="22" idx="3"/>
            <a:endCxn id="26" idx="1"/>
          </p:cNvCxnSpPr>
          <p:nvPr/>
        </p:nvCxnSpPr>
        <p:spPr>
          <a:xfrm>
            <a:off x="3928774" y="3860960"/>
            <a:ext cx="915717" cy="363148"/>
          </a:xfrm>
          <a:prstGeom prst="bentConnector3">
            <a:avLst>
              <a:gd name="adj1" fmla="val 50000"/>
            </a:avLst>
          </a:prstGeom>
          <a:ln>
            <a:tailEnd type="triangle" w="lg" len="lg"/>
          </a:ln>
        </p:spPr>
        <p:style>
          <a:lnRef idx="2">
            <a:schemeClr val="accent1"/>
          </a:lnRef>
          <a:fillRef idx="0">
            <a:schemeClr val="accent1"/>
          </a:fillRef>
          <a:effectRef idx="1">
            <a:schemeClr val="accent1"/>
          </a:effectRef>
          <a:fontRef idx="minor">
            <a:schemeClr val="tx1"/>
          </a:fontRef>
        </p:style>
      </p:cxnSp>
      <p:cxnSp>
        <p:nvCxnSpPr>
          <p:cNvPr id="37" name="Connecteur en angle 36">
            <a:extLst>
              <a:ext uri="{FF2B5EF4-FFF2-40B4-BE49-F238E27FC236}">
                <a16:creationId xmlns:a16="http://schemas.microsoft.com/office/drawing/2014/main" id="{C4378838-8CF9-3141-B8E3-7E4C2980AE2E}"/>
              </a:ext>
            </a:extLst>
          </p:cNvPr>
          <p:cNvCxnSpPr>
            <a:cxnSpLocks/>
            <a:stCxn id="22" idx="3"/>
            <a:endCxn id="24" idx="1"/>
          </p:cNvCxnSpPr>
          <p:nvPr/>
        </p:nvCxnSpPr>
        <p:spPr>
          <a:xfrm flipV="1">
            <a:off x="3928774" y="3524614"/>
            <a:ext cx="915717" cy="336346"/>
          </a:xfrm>
          <a:prstGeom prst="bentConnector3">
            <a:avLst>
              <a:gd name="adj1" fmla="val 50000"/>
            </a:avLst>
          </a:prstGeom>
          <a:ln>
            <a:tailEnd type="triangle" w="lg" len="lg"/>
          </a:ln>
        </p:spPr>
        <p:style>
          <a:lnRef idx="2">
            <a:schemeClr val="accent1"/>
          </a:lnRef>
          <a:fillRef idx="0">
            <a:schemeClr val="accent1"/>
          </a:fillRef>
          <a:effectRef idx="1">
            <a:schemeClr val="accent1"/>
          </a:effectRef>
          <a:fontRef idx="minor">
            <a:schemeClr val="tx1"/>
          </a:fontRef>
        </p:style>
      </p:cxnSp>
      <p:sp>
        <p:nvSpPr>
          <p:cNvPr id="33" name="Ellipse 32">
            <a:extLst>
              <a:ext uri="{FF2B5EF4-FFF2-40B4-BE49-F238E27FC236}">
                <a16:creationId xmlns:a16="http://schemas.microsoft.com/office/drawing/2014/main" id="{E135E7F8-352F-9745-B136-81451E161DB6}"/>
              </a:ext>
            </a:extLst>
          </p:cNvPr>
          <p:cNvSpPr/>
          <p:nvPr/>
        </p:nvSpPr>
        <p:spPr>
          <a:xfrm>
            <a:off x="4193216" y="1974305"/>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200" b="1">
                <a:solidFill>
                  <a:srgbClr val="FFFFFF"/>
                </a:solidFill>
                <a:latin typeface="Arial" panose="020B0604020202020204" pitchFamily="34" charset="0"/>
                <a:cs typeface="Arial" panose="020B0604020202020204" pitchFamily="34" charset="0"/>
              </a:rPr>
              <a:t>R</a:t>
            </a:r>
          </a:p>
        </p:txBody>
      </p:sp>
      <p:sp>
        <p:nvSpPr>
          <p:cNvPr id="34" name="Ellipse 33">
            <a:extLst>
              <a:ext uri="{FF2B5EF4-FFF2-40B4-BE49-F238E27FC236}">
                <a16:creationId xmlns:a16="http://schemas.microsoft.com/office/drawing/2014/main" id="{80449465-BB79-9148-A7E5-DBE691EE4217}"/>
              </a:ext>
            </a:extLst>
          </p:cNvPr>
          <p:cNvSpPr/>
          <p:nvPr/>
        </p:nvSpPr>
        <p:spPr>
          <a:xfrm>
            <a:off x="4187581" y="3706041"/>
            <a:ext cx="332184" cy="332184"/>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200" b="1">
                <a:solidFill>
                  <a:srgbClr val="FFFFFF"/>
                </a:solidFill>
                <a:latin typeface="Arial" panose="020B0604020202020204" pitchFamily="34" charset="0"/>
                <a:cs typeface="Arial" panose="020B0604020202020204" pitchFamily="34" charset="0"/>
              </a:rPr>
              <a:t>R</a:t>
            </a:r>
          </a:p>
        </p:txBody>
      </p:sp>
      <p:cxnSp>
        <p:nvCxnSpPr>
          <p:cNvPr id="44" name="Connecteur droit 43">
            <a:extLst>
              <a:ext uri="{FF2B5EF4-FFF2-40B4-BE49-F238E27FC236}">
                <a16:creationId xmlns:a16="http://schemas.microsoft.com/office/drawing/2014/main" id="{D0C27B08-3C36-FE46-B006-C0933EF32C79}"/>
              </a:ext>
            </a:extLst>
          </p:cNvPr>
          <p:cNvCxnSpPr>
            <a:cxnSpLocks/>
          </p:cNvCxnSpPr>
          <p:nvPr/>
        </p:nvCxnSpPr>
        <p:spPr>
          <a:xfrm>
            <a:off x="2226692" y="2135492"/>
            <a:ext cx="177484" cy="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46" name="Connecteur droit 45">
            <a:extLst>
              <a:ext uri="{FF2B5EF4-FFF2-40B4-BE49-F238E27FC236}">
                <a16:creationId xmlns:a16="http://schemas.microsoft.com/office/drawing/2014/main" id="{BBBF242A-1619-2845-9189-FE629520418D}"/>
              </a:ext>
            </a:extLst>
          </p:cNvPr>
          <p:cNvCxnSpPr>
            <a:cxnSpLocks/>
          </p:cNvCxnSpPr>
          <p:nvPr/>
        </p:nvCxnSpPr>
        <p:spPr>
          <a:xfrm>
            <a:off x="2231138" y="3862851"/>
            <a:ext cx="177484" cy="0"/>
          </a:xfrm>
          <a:prstGeom prst="line">
            <a:avLst/>
          </a:prstGeom>
          <a:ln w="12700">
            <a:solidFill>
              <a:schemeClr val="tx2"/>
            </a:solidFill>
            <a:headEnd type="none" w="med" len="med"/>
            <a:tailEnd type="triangle" w="lg" len="lg"/>
          </a:ln>
          <a:effectLst/>
        </p:spPr>
        <p:style>
          <a:lnRef idx="2">
            <a:schemeClr val="accent1"/>
          </a:lnRef>
          <a:fillRef idx="0">
            <a:schemeClr val="accent1"/>
          </a:fillRef>
          <a:effectRef idx="1">
            <a:schemeClr val="accent1"/>
          </a:effectRef>
          <a:fontRef idx="minor">
            <a:schemeClr val="tx1"/>
          </a:fontRef>
        </p:style>
      </p:cxnSp>
      <p:sp>
        <p:nvSpPr>
          <p:cNvPr id="47" name="Text Box 4">
            <a:extLst>
              <a:ext uri="{FF2B5EF4-FFF2-40B4-BE49-F238E27FC236}">
                <a16:creationId xmlns:a16="http://schemas.microsoft.com/office/drawing/2014/main" id="{9783BFB7-3C5C-C14C-AB38-B8B3C1BF0E6F}"/>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
        <p:nvSpPr>
          <p:cNvPr id="48" name="Espace réservé du contenu 3">
            <a:extLst>
              <a:ext uri="{FF2B5EF4-FFF2-40B4-BE49-F238E27FC236}">
                <a16:creationId xmlns:a16="http://schemas.microsoft.com/office/drawing/2014/main" id="{3676FCD5-A8EF-FD4F-8CEC-6EE62BEEB65E}"/>
              </a:ext>
            </a:extLst>
          </p:cNvPr>
          <p:cNvSpPr txBox="1">
            <a:spLocks/>
          </p:cNvSpPr>
          <p:nvPr/>
        </p:nvSpPr>
        <p:spPr>
          <a:xfrm>
            <a:off x="6487886" y="1700686"/>
            <a:ext cx="2412190" cy="2631490"/>
          </a:xfrm>
          <a:prstGeom prst="rect">
            <a:avLst/>
          </a:prstGeom>
        </p:spPr>
        <p:txBody>
          <a:bodyPr vert="horz" wrap="square" lIns="91440" tIns="45720" rIns="91440" bIns="45720" rtlCol="0">
            <a:sp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03597" indent="-203597">
              <a:lnSpc>
                <a:spcPts val="1800"/>
              </a:lnSpc>
              <a:spcBef>
                <a:spcPts val="0"/>
              </a:spcBef>
            </a:pPr>
            <a:r>
              <a:rPr lang="en-US" sz="1200" b="1" err="1">
                <a:solidFill>
                  <a:prstClr val="black"/>
                </a:solidFill>
              </a:rPr>
              <a:t>Objectif</a:t>
            </a:r>
            <a:r>
              <a:rPr lang="en-US" sz="1200" b="1">
                <a:solidFill>
                  <a:prstClr val="black"/>
                </a:solidFill>
              </a:rPr>
              <a:t> principal :</a:t>
            </a:r>
          </a:p>
          <a:p>
            <a:pPr marL="405210" lvl="1" indent="-203597">
              <a:lnSpc>
                <a:spcPts val="1800"/>
              </a:lnSpc>
              <a:spcBef>
                <a:spcPts val="0"/>
              </a:spcBef>
              <a:buClr>
                <a:srgbClr val="31859B"/>
              </a:buClr>
            </a:pPr>
            <a:r>
              <a:rPr lang="en-US" sz="1100">
                <a:solidFill>
                  <a:prstClr val="black">
                    <a:lumMod val="65000"/>
                    <a:lumOff val="35000"/>
                  </a:prstClr>
                </a:solidFill>
              </a:rPr>
              <a:t>SSP </a:t>
            </a:r>
            <a:r>
              <a:rPr lang="en-US" sz="1100" err="1">
                <a:solidFill>
                  <a:prstClr val="black">
                    <a:lumMod val="65000"/>
                    <a:lumOff val="35000"/>
                  </a:prstClr>
                </a:solidFill>
              </a:rPr>
              <a:t>dans</a:t>
            </a:r>
            <a:r>
              <a:rPr lang="en-US" sz="1100">
                <a:solidFill>
                  <a:prstClr val="black">
                    <a:lumMod val="65000"/>
                    <a:lumOff val="35000"/>
                  </a:prstClr>
                </a:solidFill>
              </a:rPr>
              <a:t> la </a:t>
            </a:r>
            <a:r>
              <a:rPr lang="en-US" sz="1100" err="1">
                <a:solidFill>
                  <a:prstClr val="black">
                    <a:lumMod val="65000"/>
                    <a:lumOff val="35000"/>
                  </a:prstClr>
                </a:solidFill>
              </a:rPr>
              <a:t>cohorte</a:t>
            </a:r>
            <a:r>
              <a:rPr lang="en-US" sz="1100">
                <a:solidFill>
                  <a:prstClr val="black">
                    <a:lumMod val="65000"/>
                    <a:lumOff val="35000"/>
                  </a:prstClr>
                </a:solidFill>
              </a:rPr>
              <a:t> PIK3CA-mutée</a:t>
            </a:r>
          </a:p>
          <a:p>
            <a:pPr marL="203597" indent="-203597">
              <a:lnSpc>
                <a:spcPts val="1800"/>
              </a:lnSpc>
              <a:spcBef>
                <a:spcPts val="0"/>
              </a:spcBef>
            </a:pPr>
            <a:r>
              <a:rPr lang="en-US" sz="1200" b="1" err="1">
                <a:solidFill>
                  <a:prstClr val="black"/>
                </a:solidFill>
              </a:rPr>
              <a:t>Objectifs</a:t>
            </a:r>
            <a:r>
              <a:rPr lang="en-US" sz="1200" b="1">
                <a:solidFill>
                  <a:prstClr val="black"/>
                </a:solidFill>
              </a:rPr>
              <a:t> </a:t>
            </a:r>
            <a:r>
              <a:rPr lang="en-US" sz="1200" b="1" err="1">
                <a:solidFill>
                  <a:prstClr val="black"/>
                </a:solidFill>
              </a:rPr>
              <a:t>secondaires</a:t>
            </a:r>
            <a:r>
              <a:rPr lang="en-US" sz="1200" b="1">
                <a:solidFill>
                  <a:prstClr val="black"/>
                </a:solidFill>
              </a:rPr>
              <a:t> :</a:t>
            </a:r>
          </a:p>
          <a:p>
            <a:pPr marL="405210" lvl="1" indent="-203597">
              <a:lnSpc>
                <a:spcPts val="1800"/>
              </a:lnSpc>
              <a:spcBef>
                <a:spcPts val="0"/>
              </a:spcBef>
              <a:buClr>
                <a:srgbClr val="31859B"/>
              </a:buClr>
            </a:pPr>
            <a:r>
              <a:rPr lang="en-US" sz="1100">
                <a:solidFill>
                  <a:prstClr val="black">
                    <a:lumMod val="65000"/>
                    <a:lumOff val="35000"/>
                  </a:prstClr>
                </a:solidFill>
              </a:rPr>
              <a:t>SG (PIK3CA-muté)</a:t>
            </a:r>
          </a:p>
          <a:p>
            <a:pPr marL="405210" lvl="1" indent="-203597">
              <a:lnSpc>
                <a:spcPts val="1800"/>
              </a:lnSpc>
              <a:spcBef>
                <a:spcPts val="0"/>
              </a:spcBef>
              <a:buClr>
                <a:srgbClr val="31859B"/>
              </a:buClr>
            </a:pPr>
            <a:r>
              <a:rPr lang="en-US" sz="1100">
                <a:solidFill>
                  <a:prstClr val="black">
                    <a:lumMod val="65000"/>
                    <a:lumOff val="35000"/>
                  </a:prstClr>
                </a:solidFill>
              </a:rPr>
              <a:t>SSP (PIK3CA-non-muté)</a:t>
            </a:r>
          </a:p>
          <a:p>
            <a:pPr marL="405210" lvl="1" indent="-203597">
              <a:lnSpc>
                <a:spcPts val="1800"/>
              </a:lnSpc>
              <a:spcBef>
                <a:spcPts val="0"/>
              </a:spcBef>
              <a:buClr>
                <a:srgbClr val="31859B"/>
              </a:buClr>
            </a:pPr>
            <a:r>
              <a:rPr lang="en-US" sz="1100">
                <a:solidFill>
                  <a:prstClr val="black">
                    <a:lumMod val="65000"/>
                    <a:lumOff val="35000"/>
                  </a:prstClr>
                </a:solidFill>
              </a:rPr>
              <a:t>SSP (PIK3CA </a:t>
            </a:r>
            <a:r>
              <a:rPr lang="en-US" sz="1100" err="1">
                <a:solidFill>
                  <a:prstClr val="black">
                    <a:lumMod val="65000"/>
                    <a:lumOff val="35000"/>
                  </a:prstClr>
                </a:solidFill>
              </a:rPr>
              <a:t>muté</a:t>
            </a:r>
            <a:r>
              <a:rPr lang="en-US" sz="1100">
                <a:solidFill>
                  <a:prstClr val="black">
                    <a:lumMod val="65000"/>
                    <a:lumOff val="35000"/>
                  </a:prstClr>
                </a:solidFill>
              </a:rPr>
              <a:t> </a:t>
            </a:r>
            <a:r>
              <a:rPr lang="en-US" sz="1100" err="1">
                <a:solidFill>
                  <a:prstClr val="black">
                    <a:lumMod val="65000"/>
                    <a:lumOff val="35000"/>
                  </a:prstClr>
                </a:solidFill>
              </a:rPr>
              <a:t>en</a:t>
            </a:r>
            <a:r>
              <a:rPr lang="en-US" sz="1100">
                <a:solidFill>
                  <a:prstClr val="black">
                    <a:lumMod val="65000"/>
                    <a:lumOff val="35000"/>
                  </a:prstClr>
                </a:solidFill>
              </a:rPr>
              <a:t> </a:t>
            </a:r>
            <a:r>
              <a:rPr lang="en-US" sz="1100" err="1">
                <a:solidFill>
                  <a:prstClr val="black">
                    <a:lumMod val="65000"/>
                    <a:lumOff val="35000"/>
                  </a:prstClr>
                </a:solidFill>
              </a:rPr>
              <a:t>ctDNA</a:t>
            </a:r>
            <a:r>
              <a:rPr lang="en-US" sz="1100">
                <a:solidFill>
                  <a:prstClr val="black">
                    <a:lumMod val="65000"/>
                    <a:lumOff val="35000"/>
                  </a:prstClr>
                </a:solidFill>
              </a:rPr>
              <a:t>)</a:t>
            </a:r>
          </a:p>
          <a:p>
            <a:pPr marL="405210" lvl="1" indent="-203597">
              <a:lnSpc>
                <a:spcPts val="1800"/>
              </a:lnSpc>
              <a:spcBef>
                <a:spcPts val="0"/>
              </a:spcBef>
              <a:buClr>
                <a:srgbClr val="31859B"/>
              </a:buClr>
            </a:pPr>
            <a:r>
              <a:rPr lang="en-US" sz="1100">
                <a:solidFill>
                  <a:prstClr val="black">
                    <a:lumMod val="65000"/>
                    <a:lumOff val="35000"/>
                  </a:prstClr>
                </a:solidFill>
              </a:rPr>
              <a:t>SG (PIK3CA-non-muté)</a:t>
            </a:r>
          </a:p>
          <a:p>
            <a:pPr marL="405210" lvl="1" indent="-203597">
              <a:lnSpc>
                <a:spcPts val="1800"/>
              </a:lnSpc>
              <a:spcBef>
                <a:spcPts val="0"/>
              </a:spcBef>
              <a:buClr>
                <a:srgbClr val="31859B"/>
              </a:buClr>
            </a:pPr>
            <a:r>
              <a:rPr lang="en-US" sz="1100" err="1">
                <a:solidFill>
                  <a:prstClr val="black">
                    <a:lumMod val="65000"/>
                    <a:lumOff val="35000"/>
                  </a:prstClr>
                </a:solidFill>
              </a:rPr>
              <a:t>réponses</a:t>
            </a:r>
            <a:r>
              <a:rPr lang="en-US" sz="1100">
                <a:solidFill>
                  <a:prstClr val="black">
                    <a:lumMod val="65000"/>
                    <a:lumOff val="35000"/>
                  </a:prstClr>
                </a:solidFill>
              </a:rPr>
              <a:t> et </a:t>
            </a:r>
            <a:r>
              <a:rPr lang="en-US" sz="1100" err="1">
                <a:solidFill>
                  <a:prstClr val="black">
                    <a:lumMod val="65000"/>
                    <a:lumOff val="35000"/>
                  </a:prstClr>
                </a:solidFill>
              </a:rPr>
              <a:t>bénéfice</a:t>
            </a:r>
            <a:r>
              <a:rPr lang="en-US" sz="1100">
                <a:solidFill>
                  <a:prstClr val="black">
                    <a:lumMod val="65000"/>
                    <a:lumOff val="35000"/>
                  </a:prstClr>
                </a:solidFill>
              </a:rPr>
              <a:t> </a:t>
            </a:r>
            <a:r>
              <a:rPr lang="en-US" sz="1100" err="1">
                <a:solidFill>
                  <a:prstClr val="black">
                    <a:lumMod val="65000"/>
                    <a:lumOff val="35000"/>
                  </a:prstClr>
                </a:solidFill>
              </a:rPr>
              <a:t>clinique</a:t>
            </a:r>
            <a:endParaRPr lang="en-US" sz="1100">
              <a:solidFill>
                <a:prstClr val="black">
                  <a:lumMod val="65000"/>
                  <a:lumOff val="35000"/>
                </a:prstClr>
              </a:solidFill>
            </a:endParaRPr>
          </a:p>
          <a:p>
            <a:pPr marL="405210" lvl="1" indent="-203597">
              <a:lnSpc>
                <a:spcPts val="1800"/>
              </a:lnSpc>
              <a:spcBef>
                <a:spcPts val="0"/>
              </a:spcBef>
              <a:buClr>
                <a:srgbClr val="31859B"/>
              </a:buClr>
            </a:pPr>
            <a:r>
              <a:rPr lang="en-US" sz="1100" err="1">
                <a:solidFill>
                  <a:prstClr val="black">
                    <a:lumMod val="65000"/>
                    <a:lumOff val="35000"/>
                  </a:prstClr>
                </a:solidFill>
              </a:rPr>
              <a:t>toxicités</a:t>
            </a:r>
            <a:endParaRPr lang="en-US" sz="1100">
              <a:solidFill>
                <a:prstClr val="black">
                  <a:lumMod val="65000"/>
                  <a:lumOff val="35000"/>
                </a:prstClr>
              </a:solidFill>
            </a:endParaRPr>
          </a:p>
        </p:txBody>
      </p:sp>
    </p:spTree>
    <p:extLst>
      <p:ext uri="{BB962C8B-B14F-4D97-AF65-F5344CB8AC3E}">
        <p14:creationId xmlns:p14="http://schemas.microsoft.com/office/powerpoint/2010/main" val="291124872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28888" y="748765"/>
            <a:ext cx="8975936" cy="400110"/>
          </a:xfrm>
        </p:spPr>
        <p:txBody>
          <a:bodyPr/>
          <a:lstStyle/>
          <a:p>
            <a:r>
              <a:rPr lang="en-US" sz="2000" err="1"/>
              <a:t>Essai</a:t>
            </a:r>
            <a:r>
              <a:rPr lang="en-US" sz="2000"/>
              <a:t> SOLAR-1 : </a:t>
            </a:r>
            <a:r>
              <a:rPr lang="en-US" sz="2000" err="1"/>
              <a:t>quelques</a:t>
            </a:r>
            <a:r>
              <a:rPr lang="en-US" sz="2000"/>
              <a:t> </a:t>
            </a:r>
            <a:r>
              <a:rPr lang="en-US" sz="2000" err="1"/>
              <a:t>données</a:t>
            </a:r>
            <a:r>
              <a:rPr lang="en-US" sz="2000"/>
              <a:t> </a:t>
            </a:r>
            <a:r>
              <a:rPr lang="en-US" sz="2000" err="1"/>
              <a:t>additionnelles</a:t>
            </a:r>
            <a:r>
              <a:rPr lang="en-US" sz="2000"/>
              <a:t>… </a:t>
            </a:r>
            <a:endParaRPr lang="fr-FR" sz="2000"/>
          </a:p>
        </p:txBody>
      </p:sp>
      <p:graphicFrame>
        <p:nvGraphicFramePr>
          <p:cNvPr id="39" name="Tableau 38">
            <a:extLst>
              <a:ext uri="{FF2B5EF4-FFF2-40B4-BE49-F238E27FC236}">
                <a16:creationId xmlns:a16="http://schemas.microsoft.com/office/drawing/2014/main" id="{2D4A9FB4-706F-40AC-A3A1-C2BCFF9FB2E1}"/>
              </a:ext>
            </a:extLst>
          </p:cNvPr>
          <p:cNvGraphicFramePr>
            <a:graphicFrameLocks noGrp="1"/>
          </p:cNvGraphicFramePr>
          <p:nvPr>
            <p:extLst/>
          </p:nvPr>
        </p:nvGraphicFramePr>
        <p:xfrm>
          <a:off x="5741266" y="1075149"/>
          <a:ext cx="2996460" cy="3173605"/>
        </p:xfrm>
        <a:graphic>
          <a:graphicData uri="http://schemas.openxmlformats.org/drawingml/2006/table">
            <a:tbl>
              <a:tblPr firstRow="1" bandRow="1">
                <a:tableStyleId>{5C22544A-7EE6-4342-B048-85BDC9FD1C3A}</a:tableStyleId>
              </a:tblPr>
              <a:tblGrid>
                <a:gridCol w="998820">
                  <a:extLst>
                    <a:ext uri="{9D8B030D-6E8A-4147-A177-3AD203B41FA5}">
                      <a16:colId xmlns:a16="http://schemas.microsoft.com/office/drawing/2014/main" val="1165550793"/>
                    </a:ext>
                  </a:extLst>
                </a:gridCol>
                <a:gridCol w="998820">
                  <a:extLst>
                    <a:ext uri="{9D8B030D-6E8A-4147-A177-3AD203B41FA5}">
                      <a16:colId xmlns:a16="http://schemas.microsoft.com/office/drawing/2014/main" val="3675015427"/>
                    </a:ext>
                  </a:extLst>
                </a:gridCol>
                <a:gridCol w="998820">
                  <a:extLst>
                    <a:ext uri="{9D8B030D-6E8A-4147-A177-3AD203B41FA5}">
                      <a16:colId xmlns:a16="http://schemas.microsoft.com/office/drawing/2014/main" val="1659021131"/>
                    </a:ext>
                  </a:extLst>
                </a:gridCol>
              </a:tblGrid>
              <a:tr h="562974">
                <a:tc>
                  <a:txBody>
                    <a:bodyPr/>
                    <a:lstStyle/>
                    <a:p>
                      <a:pPr algn="ctr"/>
                      <a:endParaRPr lang="fr-FR" sz="1100" dirty="0">
                        <a:solidFill>
                          <a:schemeClr val="tx1">
                            <a:lumMod val="65000"/>
                            <a:lumOff val="35000"/>
                          </a:schemeClr>
                        </a:solidFill>
                        <a:latin typeface="Arial" panose="020B0604020202020204" pitchFamily="34" charset="0"/>
                        <a:cs typeface="Arial" panose="020B0604020202020204" pitchFamily="34" charset="0"/>
                      </a:endParaRPr>
                    </a:p>
                  </a:txBody>
                  <a:tcPr anchor="ctr">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b="0" err="1">
                          <a:latin typeface="Arial" panose="020B0604020202020204" pitchFamily="34" charset="0"/>
                          <a:cs typeface="Arial" panose="020B0604020202020204" pitchFamily="34" charset="0"/>
                        </a:rPr>
                        <a:t>alpelisib</a:t>
                      </a:r>
                      <a:r>
                        <a:rPr lang="fr-FR" sz="1100" b="0">
                          <a:latin typeface="Arial" panose="020B0604020202020204" pitchFamily="34" charset="0"/>
                          <a:cs typeface="Arial" panose="020B0604020202020204" pitchFamily="34" charset="0"/>
                        </a:rPr>
                        <a:t> + </a:t>
                      </a:r>
                      <a:r>
                        <a:rPr lang="fr-FR" sz="1100" b="0" err="1">
                          <a:latin typeface="Arial" panose="020B0604020202020204" pitchFamily="34" charset="0"/>
                          <a:cs typeface="Arial" panose="020B0604020202020204" pitchFamily="34" charset="0"/>
                        </a:rPr>
                        <a:t>fulvestrant</a:t>
                      </a:r>
                      <a:br>
                        <a:rPr lang="fr-FR" sz="1100" b="0">
                          <a:latin typeface="Arial" panose="020B0604020202020204" pitchFamily="34" charset="0"/>
                          <a:cs typeface="Arial" panose="020B0604020202020204" pitchFamily="34" charset="0"/>
                        </a:rPr>
                      </a:br>
                      <a:r>
                        <a:rPr lang="fr-FR" sz="1100" b="0">
                          <a:latin typeface="Arial" panose="020B0604020202020204" pitchFamily="34" charset="0"/>
                          <a:cs typeface="Arial" panose="020B0604020202020204" pitchFamily="34" charset="0"/>
                        </a:rPr>
                        <a:t>(n = 169)</a:t>
                      </a:r>
                    </a:p>
                  </a:txBody>
                  <a:tcPr anchor="ctr">
                    <a:lnB w="12700" cap="flat" cmpd="sng" algn="ctr">
                      <a:solidFill>
                        <a:schemeClr val="bg1">
                          <a:lumMod val="85000"/>
                        </a:schemeClr>
                      </a:solidFill>
                      <a:prstDash val="solid"/>
                      <a:round/>
                      <a:headEnd type="none" w="med" len="med"/>
                      <a:tailEnd type="none" w="med" len="med"/>
                    </a:lnB>
                    <a:solidFill>
                      <a:schemeClr val="tx2"/>
                    </a:solidFill>
                  </a:tcPr>
                </a:tc>
                <a:tc>
                  <a:txBody>
                    <a:bodyPr/>
                    <a:lstStyle/>
                    <a:p>
                      <a:pPr algn="ctr"/>
                      <a:r>
                        <a:rPr lang="fr-FR" sz="1100" b="0">
                          <a:latin typeface="Arial" panose="020B0604020202020204" pitchFamily="34" charset="0"/>
                          <a:cs typeface="Arial" panose="020B0604020202020204" pitchFamily="34" charset="0"/>
                        </a:rPr>
                        <a:t>placebo + </a:t>
                      </a:r>
                      <a:r>
                        <a:rPr lang="fr-FR" sz="1100" b="0" err="1">
                          <a:latin typeface="Arial" panose="020B0604020202020204" pitchFamily="34" charset="0"/>
                          <a:cs typeface="Arial" panose="020B0604020202020204" pitchFamily="34" charset="0"/>
                        </a:rPr>
                        <a:t>fulvestrant</a:t>
                      </a:r>
                      <a:br>
                        <a:rPr lang="fr-FR" sz="1100" b="0">
                          <a:latin typeface="Arial" panose="020B0604020202020204" pitchFamily="34" charset="0"/>
                          <a:cs typeface="Arial" panose="020B0604020202020204" pitchFamily="34" charset="0"/>
                        </a:rPr>
                      </a:br>
                      <a:r>
                        <a:rPr lang="fr-FR" sz="1100" b="0">
                          <a:latin typeface="Arial" panose="020B0604020202020204" pitchFamily="34" charset="0"/>
                          <a:cs typeface="Arial" panose="020B0604020202020204" pitchFamily="34" charset="0"/>
                        </a:rPr>
                        <a:t>(n = 172)</a:t>
                      </a:r>
                    </a:p>
                  </a:txBody>
                  <a:tcPr anchor="ctr">
                    <a:lnB w="12700"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1725042831"/>
                  </a:ext>
                </a:extLst>
              </a:tr>
              <a:tr h="404187">
                <a:tc>
                  <a:txBody>
                    <a:bodyPr/>
                    <a:lstStyle/>
                    <a:p>
                      <a:pPr algn="ctr"/>
                      <a:r>
                        <a:rPr lang="fr-FR" sz="1100" dirty="0" err="1">
                          <a:solidFill>
                            <a:schemeClr val="tx1">
                              <a:lumMod val="65000"/>
                              <a:lumOff val="35000"/>
                            </a:schemeClr>
                          </a:solidFill>
                          <a:latin typeface="Arial" panose="020B0604020202020204" pitchFamily="34" charset="0"/>
                          <a:cs typeface="Arial" panose="020B0604020202020204" pitchFamily="34" charset="0"/>
                        </a:rPr>
                        <a:t>évenement</a:t>
                      </a:r>
                      <a:r>
                        <a:rPr lang="fr-FR" sz="1100" dirty="0">
                          <a:solidFill>
                            <a:schemeClr val="tx1">
                              <a:lumMod val="65000"/>
                              <a:lumOff val="35000"/>
                            </a:schemeClr>
                          </a:solidFill>
                          <a:latin typeface="Arial" panose="020B0604020202020204" pitchFamily="34" charset="0"/>
                          <a:cs typeface="Arial" panose="020B0604020202020204" pitchFamily="34" charset="0"/>
                        </a:rPr>
                        <a:t>, n (%)</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103 (60,9)</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fr-FR" sz="1100" dirty="0">
                          <a:solidFill>
                            <a:schemeClr val="tx1">
                              <a:lumMod val="65000"/>
                              <a:lumOff val="35000"/>
                            </a:schemeClr>
                          </a:solidFill>
                          <a:latin typeface="Arial" panose="020B0604020202020204" pitchFamily="34" charset="0"/>
                          <a:cs typeface="Arial" panose="020B0604020202020204" pitchFamily="34" charset="0"/>
                        </a:rPr>
                        <a:t>129 (75,0)</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79561336"/>
                  </a:ext>
                </a:extLst>
              </a:tr>
              <a:tr h="311633">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progressions</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99 (58,6)</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120 (69,8)</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943025585"/>
                  </a:ext>
                </a:extLst>
              </a:tr>
              <a:tr h="311633">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décès</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4 (2,4)</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9 (5,2)</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0538395"/>
                  </a:ext>
                </a:extLst>
              </a:tr>
              <a:tr h="311633">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censures</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66 (39,1)</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43 (25,0)</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95513204"/>
                  </a:ext>
                </a:extLst>
              </a:tr>
              <a:tr h="404187">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médiane de SSP (IC 95%)</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11,0</a:t>
                      </a:r>
                    </a:p>
                    <a:p>
                      <a:pPr algn="ctr"/>
                      <a:r>
                        <a:rPr lang="fr-FR" sz="1100">
                          <a:solidFill>
                            <a:schemeClr val="tx1">
                              <a:lumMod val="65000"/>
                              <a:lumOff val="35000"/>
                            </a:schemeClr>
                          </a:solidFill>
                          <a:latin typeface="Arial" panose="020B0604020202020204" pitchFamily="34" charset="0"/>
                          <a:cs typeface="Arial" panose="020B0604020202020204" pitchFamily="34" charset="0"/>
                        </a:rPr>
                        <a:t>(7,5-14,5)</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5,7</a:t>
                      </a:r>
                    </a:p>
                    <a:p>
                      <a:pPr algn="ctr"/>
                      <a:r>
                        <a:rPr lang="fr-FR" sz="1100">
                          <a:solidFill>
                            <a:schemeClr val="tx1">
                              <a:lumMod val="65000"/>
                              <a:lumOff val="35000"/>
                            </a:schemeClr>
                          </a:solidFill>
                          <a:latin typeface="Arial" panose="020B0604020202020204" pitchFamily="34" charset="0"/>
                          <a:cs typeface="Arial" panose="020B0604020202020204" pitchFamily="34" charset="0"/>
                        </a:rPr>
                        <a:t>(3,7-7,4)</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13276446"/>
                  </a:ext>
                </a:extLst>
              </a:tr>
              <a:tr h="311633">
                <a:tc>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HR (IC 95%)</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gridSpan="2">
                  <a:txBody>
                    <a:bodyPr/>
                    <a:lstStyle/>
                    <a:p>
                      <a:pPr algn="ctr"/>
                      <a:r>
                        <a:rPr lang="fr-FR" sz="1100">
                          <a:solidFill>
                            <a:schemeClr val="tx1">
                              <a:lumMod val="65000"/>
                              <a:lumOff val="35000"/>
                            </a:schemeClr>
                          </a:solidFill>
                          <a:latin typeface="Arial" panose="020B0604020202020204" pitchFamily="34" charset="0"/>
                          <a:cs typeface="Arial" panose="020B0604020202020204" pitchFamily="34" charset="0"/>
                        </a:rPr>
                        <a:t>0,65 (0,50-0,85)</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algn="ctr"/>
                      <a:endParaRPr lang="fr-FR" sz="1400">
                        <a:solidFill>
                          <a:schemeClr val="tx1">
                            <a:lumMod val="65000"/>
                            <a:lumOff val="35000"/>
                          </a:schemeClr>
                        </a:solidFill>
                      </a:endParaRPr>
                    </a:p>
                  </a:txBody>
                  <a:tcPr anchor="ctr">
                    <a:solidFill>
                      <a:schemeClr val="bg1"/>
                    </a:solidFill>
                  </a:tcPr>
                </a:tc>
                <a:extLst>
                  <a:ext uri="{0D108BD9-81ED-4DB2-BD59-A6C34878D82A}">
                    <a16:rowId xmlns:a16="http://schemas.microsoft.com/office/drawing/2014/main" val="1439057700"/>
                  </a:ext>
                </a:extLst>
              </a:tr>
              <a:tr h="311633">
                <a:tc>
                  <a:txBody>
                    <a:bodyPr/>
                    <a:lstStyle/>
                    <a:p>
                      <a:pPr algn="ctr"/>
                      <a:r>
                        <a:rPr lang="fr-FR" sz="1100" dirty="0">
                          <a:solidFill>
                            <a:schemeClr val="tx1">
                              <a:lumMod val="65000"/>
                              <a:lumOff val="35000"/>
                            </a:schemeClr>
                          </a:solidFill>
                          <a:latin typeface="Arial" panose="020B0604020202020204" pitchFamily="34" charset="0"/>
                          <a:cs typeface="Arial" panose="020B0604020202020204" pitchFamily="34" charset="0"/>
                        </a:rPr>
                        <a:t>p</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noFill/>
                  </a:tcPr>
                </a:tc>
                <a:tc gridSpan="2">
                  <a:txBody>
                    <a:bodyPr/>
                    <a:lstStyle/>
                    <a:p>
                      <a:pPr algn="ctr"/>
                      <a:r>
                        <a:rPr lang="fr-FR" sz="1100" dirty="0">
                          <a:solidFill>
                            <a:schemeClr val="tx1">
                              <a:lumMod val="65000"/>
                              <a:lumOff val="35000"/>
                            </a:schemeClr>
                          </a:solidFill>
                          <a:latin typeface="Arial" panose="020B0604020202020204" pitchFamily="34" charset="0"/>
                          <a:cs typeface="Arial" panose="020B0604020202020204" pitchFamily="34" charset="0"/>
                        </a:rPr>
                        <a:t>0,00065</a:t>
                      </a:r>
                    </a:p>
                  </a:txBody>
                  <a:tcPr anchor="ctr">
                    <a:lnL w="12700" cap="flat" cmpd="sng" algn="ctr">
                      <a:solidFill>
                        <a:schemeClr val="bg1">
                          <a:lumMod val="85000"/>
                        </a:schemeClr>
                      </a:solid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solidFill>
                  </a:tcPr>
                </a:tc>
                <a:tc hMerge="1">
                  <a:txBody>
                    <a:bodyPr/>
                    <a:lstStyle/>
                    <a:p>
                      <a:pPr algn="ctr"/>
                      <a:endParaRPr lang="fr-FR" sz="1400">
                        <a:solidFill>
                          <a:schemeClr val="tx1">
                            <a:lumMod val="65000"/>
                            <a:lumOff val="35000"/>
                          </a:schemeClr>
                        </a:solidFill>
                      </a:endParaRPr>
                    </a:p>
                  </a:txBody>
                  <a:tcPr anchor="ctr">
                    <a:solidFill>
                      <a:schemeClr val="bg1"/>
                    </a:solidFill>
                  </a:tcPr>
                </a:tc>
                <a:extLst>
                  <a:ext uri="{0D108BD9-81ED-4DB2-BD59-A6C34878D82A}">
                    <a16:rowId xmlns:a16="http://schemas.microsoft.com/office/drawing/2014/main" val="1952827409"/>
                  </a:ext>
                </a:extLst>
              </a:tr>
            </a:tbl>
          </a:graphicData>
        </a:graphic>
      </p:graphicFrame>
      <p:sp>
        <p:nvSpPr>
          <p:cNvPr id="32" name="Rectangle à coins arrondis 5">
            <a:extLst>
              <a:ext uri="{FF2B5EF4-FFF2-40B4-BE49-F238E27FC236}">
                <a16:creationId xmlns:a16="http://schemas.microsoft.com/office/drawing/2014/main" id="{B7FDE3CF-7294-4099-9FAF-19F31268F639}"/>
              </a:ext>
            </a:extLst>
          </p:cNvPr>
          <p:cNvSpPr/>
          <p:nvPr/>
        </p:nvSpPr>
        <p:spPr>
          <a:xfrm>
            <a:off x="497814" y="1246846"/>
            <a:ext cx="5018898" cy="3001908"/>
          </a:xfrm>
          <a:prstGeom prst="roundRect">
            <a:avLst>
              <a:gd name="adj" fmla="val 0"/>
            </a:avLst>
          </a:prstGeom>
          <a:solidFill>
            <a:srgbClr val="FFFFFF"/>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sz="1600">
              <a:solidFill>
                <a:srgbClr val="00B0F0"/>
              </a:solidFill>
              <a:latin typeface="Arial" panose="020B0604020202020204" pitchFamily="34" charset="0"/>
              <a:cs typeface="Arial" panose="020B0604020202020204" pitchFamily="34" charset="0"/>
            </a:endParaRPr>
          </a:p>
        </p:txBody>
      </p:sp>
      <p:sp>
        <p:nvSpPr>
          <p:cNvPr id="40" name="Forme libre : forme 6">
            <a:extLst>
              <a:ext uri="{FF2B5EF4-FFF2-40B4-BE49-F238E27FC236}">
                <a16:creationId xmlns:a16="http://schemas.microsoft.com/office/drawing/2014/main" id="{EC0CCA68-5844-4065-ACBC-000717DB9F2A}"/>
              </a:ext>
            </a:extLst>
          </p:cNvPr>
          <p:cNvSpPr/>
          <p:nvPr/>
        </p:nvSpPr>
        <p:spPr>
          <a:xfrm>
            <a:off x="1126691" y="1354611"/>
            <a:ext cx="3920446" cy="2156854"/>
          </a:xfrm>
          <a:custGeom>
            <a:avLst/>
            <a:gdLst>
              <a:gd name="connsiteX0" fmla="*/ 0 w 4465782"/>
              <a:gd name="connsiteY0" fmla="*/ 0 h 2456873"/>
              <a:gd name="connsiteX1" fmla="*/ 87745 w 4465782"/>
              <a:gd name="connsiteY1" fmla="*/ 60036 h 2456873"/>
              <a:gd name="connsiteX2" fmla="*/ 240145 w 4465782"/>
              <a:gd name="connsiteY2" fmla="*/ 96982 h 2456873"/>
              <a:gd name="connsiteX3" fmla="*/ 281709 w 4465782"/>
              <a:gd name="connsiteY3" fmla="*/ 175491 h 2456873"/>
              <a:gd name="connsiteX4" fmla="*/ 314036 w 4465782"/>
              <a:gd name="connsiteY4" fmla="*/ 263236 h 2456873"/>
              <a:gd name="connsiteX5" fmla="*/ 401782 w 4465782"/>
              <a:gd name="connsiteY5" fmla="*/ 314036 h 2456873"/>
              <a:gd name="connsiteX6" fmla="*/ 517236 w 4465782"/>
              <a:gd name="connsiteY6" fmla="*/ 337127 h 2456873"/>
              <a:gd name="connsiteX7" fmla="*/ 535709 w 4465782"/>
              <a:gd name="connsiteY7" fmla="*/ 434109 h 2456873"/>
              <a:gd name="connsiteX8" fmla="*/ 568036 w 4465782"/>
              <a:gd name="connsiteY8" fmla="*/ 577273 h 2456873"/>
              <a:gd name="connsiteX9" fmla="*/ 618836 w 4465782"/>
              <a:gd name="connsiteY9" fmla="*/ 632691 h 2456873"/>
              <a:gd name="connsiteX10" fmla="*/ 692727 w 4465782"/>
              <a:gd name="connsiteY10" fmla="*/ 697346 h 2456873"/>
              <a:gd name="connsiteX11" fmla="*/ 738909 w 4465782"/>
              <a:gd name="connsiteY11" fmla="*/ 762000 h 2456873"/>
              <a:gd name="connsiteX12" fmla="*/ 798945 w 4465782"/>
              <a:gd name="connsiteY12" fmla="*/ 762000 h 2456873"/>
              <a:gd name="connsiteX13" fmla="*/ 817418 w 4465782"/>
              <a:gd name="connsiteY13" fmla="*/ 840509 h 2456873"/>
              <a:gd name="connsiteX14" fmla="*/ 826655 w 4465782"/>
              <a:gd name="connsiteY14" fmla="*/ 932873 h 2456873"/>
              <a:gd name="connsiteX15" fmla="*/ 872836 w 4465782"/>
              <a:gd name="connsiteY15" fmla="*/ 1025236 h 2456873"/>
              <a:gd name="connsiteX16" fmla="*/ 974436 w 4465782"/>
              <a:gd name="connsiteY16" fmla="*/ 1048327 h 2456873"/>
              <a:gd name="connsiteX17" fmla="*/ 1034473 w 4465782"/>
              <a:gd name="connsiteY17" fmla="*/ 1048327 h 2456873"/>
              <a:gd name="connsiteX18" fmla="*/ 1099127 w 4465782"/>
              <a:gd name="connsiteY18" fmla="*/ 1163782 h 2456873"/>
              <a:gd name="connsiteX19" fmla="*/ 1163782 w 4465782"/>
              <a:gd name="connsiteY19" fmla="*/ 1196109 h 2456873"/>
              <a:gd name="connsiteX20" fmla="*/ 1223818 w 4465782"/>
              <a:gd name="connsiteY20" fmla="*/ 1214582 h 2456873"/>
              <a:gd name="connsiteX21" fmla="*/ 1274618 w 4465782"/>
              <a:gd name="connsiteY21" fmla="*/ 1237673 h 2456873"/>
              <a:gd name="connsiteX22" fmla="*/ 1320800 w 4465782"/>
              <a:gd name="connsiteY22" fmla="*/ 1251527 h 2456873"/>
              <a:gd name="connsiteX23" fmla="*/ 1422400 w 4465782"/>
              <a:gd name="connsiteY23" fmla="*/ 1330036 h 2456873"/>
              <a:gd name="connsiteX24" fmla="*/ 1607127 w 4465782"/>
              <a:gd name="connsiteY24" fmla="*/ 1334655 h 2456873"/>
              <a:gd name="connsiteX25" fmla="*/ 1644073 w 4465782"/>
              <a:gd name="connsiteY25" fmla="*/ 1445491 h 2456873"/>
              <a:gd name="connsiteX26" fmla="*/ 1727200 w 4465782"/>
              <a:gd name="connsiteY26" fmla="*/ 1505527 h 2456873"/>
              <a:gd name="connsiteX27" fmla="*/ 1819564 w 4465782"/>
              <a:gd name="connsiteY27" fmla="*/ 1519382 h 2456873"/>
              <a:gd name="connsiteX28" fmla="*/ 1888836 w 4465782"/>
              <a:gd name="connsiteY28" fmla="*/ 1533236 h 2456873"/>
              <a:gd name="connsiteX29" fmla="*/ 1921164 w 4465782"/>
              <a:gd name="connsiteY29" fmla="*/ 1607127 h 2456873"/>
              <a:gd name="connsiteX30" fmla="*/ 2147455 w 4465782"/>
              <a:gd name="connsiteY30" fmla="*/ 1611746 h 2456873"/>
              <a:gd name="connsiteX31" fmla="*/ 2147455 w 4465782"/>
              <a:gd name="connsiteY31" fmla="*/ 1690255 h 2456873"/>
              <a:gd name="connsiteX32" fmla="*/ 2221345 w 4465782"/>
              <a:gd name="connsiteY32" fmla="*/ 1690255 h 2456873"/>
              <a:gd name="connsiteX33" fmla="*/ 2258291 w 4465782"/>
              <a:gd name="connsiteY33" fmla="*/ 1722582 h 2456873"/>
              <a:gd name="connsiteX34" fmla="*/ 2364509 w 4465782"/>
              <a:gd name="connsiteY34" fmla="*/ 1731818 h 2456873"/>
              <a:gd name="connsiteX35" fmla="*/ 2456873 w 4465782"/>
              <a:gd name="connsiteY35" fmla="*/ 1764146 h 2456873"/>
              <a:gd name="connsiteX36" fmla="*/ 2479964 w 4465782"/>
              <a:gd name="connsiteY36" fmla="*/ 1805709 h 2456873"/>
              <a:gd name="connsiteX37" fmla="*/ 2678545 w 4465782"/>
              <a:gd name="connsiteY37" fmla="*/ 1791855 h 2456873"/>
              <a:gd name="connsiteX38" fmla="*/ 2757055 w 4465782"/>
              <a:gd name="connsiteY38" fmla="*/ 1870364 h 2456873"/>
              <a:gd name="connsiteX39" fmla="*/ 2812473 w 4465782"/>
              <a:gd name="connsiteY39" fmla="*/ 1870364 h 2456873"/>
              <a:gd name="connsiteX40" fmla="*/ 2812473 w 4465782"/>
              <a:gd name="connsiteY40" fmla="*/ 1944255 h 2456873"/>
              <a:gd name="connsiteX41" fmla="*/ 2969491 w 4465782"/>
              <a:gd name="connsiteY41" fmla="*/ 1944255 h 2456873"/>
              <a:gd name="connsiteX42" fmla="*/ 2969491 w 4465782"/>
              <a:gd name="connsiteY42" fmla="*/ 1985818 h 2456873"/>
              <a:gd name="connsiteX43" fmla="*/ 3246582 w 4465782"/>
              <a:gd name="connsiteY43" fmla="*/ 1985818 h 2456873"/>
              <a:gd name="connsiteX44" fmla="*/ 3246582 w 4465782"/>
              <a:gd name="connsiteY44" fmla="*/ 2133600 h 2456873"/>
              <a:gd name="connsiteX45" fmla="*/ 3288145 w 4465782"/>
              <a:gd name="connsiteY45" fmla="*/ 2138218 h 2456873"/>
              <a:gd name="connsiteX46" fmla="*/ 3800764 w 4465782"/>
              <a:gd name="connsiteY46" fmla="*/ 2138218 h 2456873"/>
              <a:gd name="connsiteX47" fmla="*/ 3800764 w 4465782"/>
              <a:gd name="connsiteY47" fmla="*/ 2299855 h 2456873"/>
              <a:gd name="connsiteX48" fmla="*/ 4040909 w 4465782"/>
              <a:gd name="connsiteY48" fmla="*/ 2299855 h 2456873"/>
              <a:gd name="connsiteX49" fmla="*/ 4040909 w 4465782"/>
              <a:gd name="connsiteY49" fmla="*/ 2456873 h 2456873"/>
              <a:gd name="connsiteX50" fmla="*/ 4465782 w 4465782"/>
              <a:gd name="connsiteY50" fmla="*/ 2456873 h 245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65782" h="2456873">
                <a:moveTo>
                  <a:pt x="0" y="0"/>
                </a:moveTo>
                <a:lnTo>
                  <a:pt x="87745" y="60036"/>
                </a:lnTo>
                <a:lnTo>
                  <a:pt x="240145" y="96982"/>
                </a:lnTo>
                <a:lnTo>
                  <a:pt x="281709" y="175491"/>
                </a:lnTo>
                <a:lnTo>
                  <a:pt x="314036" y="263236"/>
                </a:lnTo>
                <a:lnTo>
                  <a:pt x="401782" y="314036"/>
                </a:lnTo>
                <a:lnTo>
                  <a:pt x="517236" y="337127"/>
                </a:lnTo>
                <a:lnTo>
                  <a:pt x="535709" y="434109"/>
                </a:lnTo>
                <a:lnTo>
                  <a:pt x="568036" y="577273"/>
                </a:lnTo>
                <a:lnTo>
                  <a:pt x="618836" y="632691"/>
                </a:lnTo>
                <a:lnTo>
                  <a:pt x="692727" y="697346"/>
                </a:lnTo>
                <a:lnTo>
                  <a:pt x="738909" y="762000"/>
                </a:lnTo>
                <a:lnTo>
                  <a:pt x="798945" y="762000"/>
                </a:lnTo>
                <a:lnTo>
                  <a:pt x="817418" y="840509"/>
                </a:lnTo>
                <a:lnTo>
                  <a:pt x="826655" y="932873"/>
                </a:lnTo>
                <a:lnTo>
                  <a:pt x="872836" y="1025236"/>
                </a:lnTo>
                <a:lnTo>
                  <a:pt x="974436" y="1048327"/>
                </a:lnTo>
                <a:lnTo>
                  <a:pt x="1034473" y="1048327"/>
                </a:lnTo>
                <a:lnTo>
                  <a:pt x="1099127" y="1163782"/>
                </a:lnTo>
                <a:lnTo>
                  <a:pt x="1163782" y="1196109"/>
                </a:lnTo>
                <a:lnTo>
                  <a:pt x="1223818" y="1214582"/>
                </a:lnTo>
                <a:lnTo>
                  <a:pt x="1274618" y="1237673"/>
                </a:lnTo>
                <a:lnTo>
                  <a:pt x="1320800" y="1251527"/>
                </a:lnTo>
                <a:lnTo>
                  <a:pt x="1422400" y="1330036"/>
                </a:lnTo>
                <a:lnTo>
                  <a:pt x="1607127" y="1334655"/>
                </a:lnTo>
                <a:lnTo>
                  <a:pt x="1644073" y="1445491"/>
                </a:lnTo>
                <a:lnTo>
                  <a:pt x="1727200" y="1505527"/>
                </a:lnTo>
                <a:lnTo>
                  <a:pt x="1819564" y="1519382"/>
                </a:lnTo>
                <a:lnTo>
                  <a:pt x="1888836" y="1533236"/>
                </a:lnTo>
                <a:lnTo>
                  <a:pt x="1921164" y="1607127"/>
                </a:lnTo>
                <a:lnTo>
                  <a:pt x="2147455" y="1611746"/>
                </a:lnTo>
                <a:lnTo>
                  <a:pt x="2147455" y="1690255"/>
                </a:lnTo>
                <a:lnTo>
                  <a:pt x="2221345" y="1690255"/>
                </a:lnTo>
                <a:lnTo>
                  <a:pt x="2258291" y="1722582"/>
                </a:lnTo>
                <a:lnTo>
                  <a:pt x="2364509" y="1731818"/>
                </a:lnTo>
                <a:lnTo>
                  <a:pt x="2456873" y="1764146"/>
                </a:lnTo>
                <a:lnTo>
                  <a:pt x="2479964" y="1805709"/>
                </a:lnTo>
                <a:lnTo>
                  <a:pt x="2678545" y="1791855"/>
                </a:lnTo>
                <a:lnTo>
                  <a:pt x="2757055" y="1870364"/>
                </a:lnTo>
                <a:lnTo>
                  <a:pt x="2812473" y="1870364"/>
                </a:lnTo>
                <a:lnTo>
                  <a:pt x="2812473" y="1944255"/>
                </a:lnTo>
                <a:lnTo>
                  <a:pt x="2969491" y="1944255"/>
                </a:lnTo>
                <a:lnTo>
                  <a:pt x="2969491" y="1985818"/>
                </a:lnTo>
                <a:lnTo>
                  <a:pt x="3246582" y="1985818"/>
                </a:lnTo>
                <a:lnTo>
                  <a:pt x="3246582" y="2133600"/>
                </a:lnTo>
                <a:lnTo>
                  <a:pt x="3288145" y="2138218"/>
                </a:lnTo>
                <a:lnTo>
                  <a:pt x="3800764" y="2138218"/>
                </a:lnTo>
                <a:lnTo>
                  <a:pt x="3800764" y="2299855"/>
                </a:lnTo>
                <a:lnTo>
                  <a:pt x="4040909" y="2299855"/>
                </a:lnTo>
                <a:lnTo>
                  <a:pt x="4040909" y="2456873"/>
                </a:lnTo>
                <a:lnTo>
                  <a:pt x="4465782" y="2456873"/>
                </a:lnTo>
              </a:path>
            </a:pathLst>
          </a:custGeom>
          <a:noFill/>
          <a:ln w="5715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sz="1600">
              <a:solidFill>
                <a:prstClr val="white"/>
              </a:solidFill>
              <a:latin typeface="Arial" panose="020B0604020202020204" pitchFamily="34" charset="0"/>
              <a:cs typeface="Arial" panose="020B0604020202020204" pitchFamily="34" charset="0"/>
            </a:endParaRPr>
          </a:p>
        </p:txBody>
      </p:sp>
      <p:sp>
        <p:nvSpPr>
          <p:cNvPr id="72" name="Rectangle 71">
            <a:extLst>
              <a:ext uri="{FF2B5EF4-FFF2-40B4-BE49-F238E27FC236}">
                <a16:creationId xmlns:a16="http://schemas.microsoft.com/office/drawing/2014/main" id="{D53D07EE-4208-4E29-A0AF-9A39DAE71B15}"/>
              </a:ext>
            </a:extLst>
          </p:cNvPr>
          <p:cNvSpPr/>
          <p:nvPr/>
        </p:nvSpPr>
        <p:spPr>
          <a:xfrm>
            <a:off x="2849475" y="2190694"/>
            <a:ext cx="2885180" cy="461665"/>
          </a:xfrm>
          <a:prstGeom prst="rect">
            <a:avLst/>
          </a:prstGeom>
        </p:spPr>
        <p:txBody>
          <a:bodyPr wrap="square">
            <a:spAutoFit/>
          </a:bodyPr>
          <a:lstStyle/>
          <a:p>
            <a:pPr>
              <a:defRPr/>
            </a:pPr>
            <a:r>
              <a:rPr lang="fr-FR" sz="1200" b="1">
                <a:solidFill>
                  <a:srgbClr val="1F497D"/>
                </a:solidFill>
              </a:rPr>
              <a:t>a</a:t>
            </a:r>
            <a:r>
              <a:rPr lang="fr-FR" sz="1200" b="1" err="1">
                <a:solidFill>
                  <a:srgbClr val="1F497D"/>
                </a:solidFill>
              </a:rPr>
              <a:t>lpelisib</a:t>
            </a:r>
            <a:r>
              <a:rPr lang="fr-FR" sz="1200" b="1">
                <a:solidFill>
                  <a:srgbClr val="1F497D"/>
                </a:solidFill>
              </a:rPr>
              <a:t> + </a:t>
            </a:r>
            <a:r>
              <a:rPr lang="fr-FR" sz="1200" b="1" err="1">
                <a:solidFill>
                  <a:srgbClr val="1F497D"/>
                </a:solidFill>
              </a:rPr>
              <a:t>fulvestrant</a:t>
            </a:r>
            <a:r>
              <a:rPr lang="fr-FR" sz="1200" b="1">
                <a:solidFill>
                  <a:srgbClr val="1F497D"/>
                </a:solidFill>
              </a:rPr>
              <a:t> (n = 169)</a:t>
            </a:r>
          </a:p>
          <a:p>
            <a:pPr>
              <a:defRPr/>
            </a:pPr>
            <a:r>
              <a:rPr lang="fr-FR" sz="1200" b="1">
                <a:solidFill>
                  <a:srgbClr val="1F497D"/>
                </a:solidFill>
              </a:rPr>
              <a:t>11,0 (IC 95% : 7,5 – 14,5)</a:t>
            </a:r>
          </a:p>
        </p:txBody>
      </p:sp>
      <p:sp>
        <p:nvSpPr>
          <p:cNvPr id="73" name="Rectangle 72">
            <a:extLst>
              <a:ext uri="{FF2B5EF4-FFF2-40B4-BE49-F238E27FC236}">
                <a16:creationId xmlns:a16="http://schemas.microsoft.com/office/drawing/2014/main" id="{11F899A5-C113-48E9-AC23-B5FD6B6F6E45}"/>
              </a:ext>
            </a:extLst>
          </p:cNvPr>
          <p:cNvSpPr/>
          <p:nvPr/>
        </p:nvSpPr>
        <p:spPr>
          <a:xfrm>
            <a:off x="1303335" y="3270514"/>
            <a:ext cx="2508690" cy="430887"/>
          </a:xfrm>
          <a:prstGeom prst="rect">
            <a:avLst/>
          </a:prstGeom>
        </p:spPr>
        <p:txBody>
          <a:bodyPr wrap="square">
            <a:spAutoFit/>
          </a:bodyPr>
          <a:lstStyle/>
          <a:p>
            <a:pPr>
              <a:defRPr/>
            </a:pPr>
            <a:r>
              <a:rPr lang="fr-FR" sz="1100" b="1">
                <a:solidFill>
                  <a:srgbClr val="C00000"/>
                </a:solidFill>
                <a:latin typeface="Arial" panose="020B0604020202020204" pitchFamily="34" charset="0"/>
                <a:cs typeface="Arial" panose="020B0604020202020204" pitchFamily="34" charset="0"/>
              </a:rPr>
              <a:t>p</a:t>
            </a:r>
            <a:r>
              <a:rPr lang="fr-FR" sz="1100" b="1" err="1">
                <a:solidFill>
                  <a:srgbClr val="C00000"/>
                </a:solidFill>
                <a:latin typeface="Arial" panose="020B0604020202020204" pitchFamily="34" charset="0"/>
                <a:cs typeface="Arial" panose="020B0604020202020204" pitchFamily="34" charset="0"/>
              </a:rPr>
              <a:t>lacebo</a:t>
            </a:r>
            <a:r>
              <a:rPr lang="fr-FR" sz="1100" b="1">
                <a:solidFill>
                  <a:srgbClr val="C00000"/>
                </a:solidFill>
                <a:latin typeface="Arial" panose="020B0604020202020204" pitchFamily="34" charset="0"/>
                <a:cs typeface="Arial" panose="020B0604020202020204" pitchFamily="34" charset="0"/>
              </a:rPr>
              <a:t> + </a:t>
            </a:r>
            <a:r>
              <a:rPr lang="fr-FR" sz="1100" b="1" err="1">
                <a:solidFill>
                  <a:srgbClr val="C00000"/>
                </a:solidFill>
                <a:latin typeface="Arial" panose="020B0604020202020204" pitchFamily="34" charset="0"/>
                <a:cs typeface="Arial" panose="020B0604020202020204" pitchFamily="34" charset="0"/>
              </a:rPr>
              <a:t>fulvestrant</a:t>
            </a:r>
            <a:r>
              <a:rPr lang="fr-FR" sz="1100" b="1">
                <a:solidFill>
                  <a:srgbClr val="C00000"/>
                </a:solidFill>
                <a:latin typeface="Arial" panose="020B0604020202020204" pitchFamily="34" charset="0"/>
                <a:cs typeface="Arial" panose="020B0604020202020204" pitchFamily="34" charset="0"/>
              </a:rPr>
              <a:t> (n = 172)</a:t>
            </a:r>
          </a:p>
          <a:p>
            <a:pPr>
              <a:defRPr/>
            </a:pPr>
            <a:r>
              <a:rPr lang="fr-FR" sz="1100" b="1">
                <a:solidFill>
                  <a:srgbClr val="C00000"/>
                </a:solidFill>
                <a:latin typeface="Arial" panose="020B0604020202020204" pitchFamily="34" charset="0"/>
                <a:cs typeface="Arial" panose="020B0604020202020204" pitchFamily="34" charset="0"/>
              </a:rPr>
              <a:t>5,7 (IC 95%  : 3,7 – 7,4)</a:t>
            </a:r>
          </a:p>
        </p:txBody>
      </p:sp>
      <p:sp>
        <p:nvSpPr>
          <p:cNvPr id="74" name="Rectangle 73">
            <a:extLst>
              <a:ext uri="{FF2B5EF4-FFF2-40B4-BE49-F238E27FC236}">
                <a16:creationId xmlns:a16="http://schemas.microsoft.com/office/drawing/2014/main" id="{DD2D6DAB-09C5-4B4B-AD97-2962422DF3B4}"/>
              </a:ext>
            </a:extLst>
          </p:cNvPr>
          <p:cNvSpPr/>
          <p:nvPr/>
        </p:nvSpPr>
        <p:spPr>
          <a:xfrm rot="16200000">
            <a:off x="39612" y="2454927"/>
            <a:ext cx="1314047" cy="430887"/>
          </a:xfrm>
          <a:prstGeom prst="rect">
            <a:avLst/>
          </a:prstGeom>
        </p:spPr>
        <p:txBody>
          <a:bodyPr wrap="square">
            <a:spAutoFit/>
          </a:bodyPr>
          <a:lstStyle/>
          <a:p>
            <a:pPr algn="ctr">
              <a:defRPr/>
            </a:pPr>
            <a:r>
              <a:rPr lang="fr-FR" sz="1050">
                <a:solidFill>
                  <a:prstClr val="black">
                    <a:lumMod val="50000"/>
                    <a:lumOff val="50000"/>
                  </a:prstClr>
                </a:solidFill>
                <a:latin typeface="Arial" panose="020B0604020202020204" pitchFamily="34" charset="0"/>
                <a:cs typeface="Arial" panose="020B0604020202020204" pitchFamily="34" charset="0"/>
              </a:rPr>
              <a:t>Probabilité de  SSP</a:t>
            </a:r>
          </a:p>
        </p:txBody>
      </p:sp>
      <p:sp>
        <p:nvSpPr>
          <p:cNvPr id="75" name="Rectangle 74">
            <a:extLst>
              <a:ext uri="{FF2B5EF4-FFF2-40B4-BE49-F238E27FC236}">
                <a16:creationId xmlns:a16="http://schemas.microsoft.com/office/drawing/2014/main" id="{9111A55B-BB69-4224-8336-4B699BF07465}"/>
              </a:ext>
            </a:extLst>
          </p:cNvPr>
          <p:cNvSpPr/>
          <p:nvPr/>
        </p:nvSpPr>
        <p:spPr>
          <a:xfrm>
            <a:off x="2513705" y="3992211"/>
            <a:ext cx="1314047" cy="261610"/>
          </a:xfrm>
          <a:prstGeom prst="rect">
            <a:avLst/>
          </a:prstGeom>
        </p:spPr>
        <p:txBody>
          <a:bodyPr wrap="square">
            <a:spAutoFit/>
          </a:bodyPr>
          <a:lstStyle/>
          <a:p>
            <a:pPr algn="ctr">
              <a:defRPr/>
            </a:pPr>
            <a:r>
              <a:rPr lang="fr-FR" sz="1050">
                <a:solidFill>
                  <a:prstClr val="black">
                    <a:lumMod val="65000"/>
                    <a:lumOff val="35000"/>
                  </a:prstClr>
                </a:solidFill>
                <a:latin typeface="Arial" panose="020B0604020202020204" pitchFamily="34" charset="0"/>
                <a:cs typeface="Arial" panose="020B0604020202020204" pitchFamily="34" charset="0"/>
              </a:rPr>
              <a:t>Temps (mois)</a:t>
            </a:r>
          </a:p>
        </p:txBody>
      </p:sp>
      <p:sp>
        <p:nvSpPr>
          <p:cNvPr id="107" name="Forme libre : forme 7">
            <a:extLst>
              <a:ext uri="{FF2B5EF4-FFF2-40B4-BE49-F238E27FC236}">
                <a16:creationId xmlns:a16="http://schemas.microsoft.com/office/drawing/2014/main" id="{40352B98-FABD-46FB-B42A-DD20B8A5D5FA}"/>
              </a:ext>
            </a:extLst>
          </p:cNvPr>
          <p:cNvSpPr/>
          <p:nvPr/>
        </p:nvSpPr>
        <p:spPr>
          <a:xfrm>
            <a:off x="1126691" y="1372954"/>
            <a:ext cx="3583945" cy="2197396"/>
          </a:xfrm>
          <a:custGeom>
            <a:avLst/>
            <a:gdLst>
              <a:gd name="connsiteX0" fmla="*/ 0 w 4082473"/>
              <a:gd name="connsiteY0" fmla="*/ 0 h 2503055"/>
              <a:gd name="connsiteX1" fmla="*/ 106218 w 4082473"/>
              <a:gd name="connsiteY1" fmla="*/ 60037 h 2503055"/>
              <a:gd name="connsiteX2" fmla="*/ 203200 w 4082473"/>
              <a:gd name="connsiteY2" fmla="*/ 101600 h 2503055"/>
              <a:gd name="connsiteX3" fmla="*/ 263236 w 4082473"/>
              <a:gd name="connsiteY3" fmla="*/ 254000 h 2503055"/>
              <a:gd name="connsiteX4" fmla="*/ 263236 w 4082473"/>
              <a:gd name="connsiteY4" fmla="*/ 438728 h 2503055"/>
              <a:gd name="connsiteX5" fmla="*/ 281709 w 4082473"/>
              <a:gd name="connsiteY5" fmla="*/ 563418 h 2503055"/>
              <a:gd name="connsiteX6" fmla="*/ 286327 w 4082473"/>
              <a:gd name="connsiteY6" fmla="*/ 780473 h 2503055"/>
              <a:gd name="connsiteX7" fmla="*/ 314036 w 4082473"/>
              <a:gd name="connsiteY7" fmla="*/ 849746 h 2503055"/>
              <a:gd name="connsiteX8" fmla="*/ 332509 w 4082473"/>
              <a:gd name="connsiteY8" fmla="*/ 895928 h 2503055"/>
              <a:gd name="connsiteX9" fmla="*/ 480291 w 4082473"/>
              <a:gd name="connsiteY9" fmla="*/ 969818 h 2503055"/>
              <a:gd name="connsiteX10" fmla="*/ 480291 w 4082473"/>
              <a:gd name="connsiteY10" fmla="*/ 969818 h 2503055"/>
              <a:gd name="connsiteX11" fmla="*/ 535709 w 4082473"/>
              <a:gd name="connsiteY11" fmla="*/ 1149928 h 2503055"/>
              <a:gd name="connsiteX12" fmla="*/ 535709 w 4082473"/>
              <a:gd name="connsiteY12" fmla="*/ 1288473 h 2503055"/>
              <a:gd name="connsiteX13" fmla="*/ 641927 w 4082473"/>
              <a:gd name="connsiteY13" fmla="*/ 1306946 h 2503055"/>
              <a:gd name="connsiteX14" fmla="*/ 785091 w 4082473"/>
              <a:gd name="connsiteY14" fmla="*/ 1343891 h 2503055"/>
              <a:gd name="connsiteX15" fmla="*/ 835891 w 4082473"/>
              <a:gd name="connsiteY15" fmla="*/ 1394691 h 2503055"/>
              <a:gd name="connsiteX16" fmla="*/ 882073 w 4082473"/>
              <a:gd name="connsiteY16" fmla="*/ 1436255 h 2503055"/>
              <a:gd name="connsiteX17" fmla="*/ 983673 w 4082473"/>
              <a:gd name="connsiteY17" fmla="*/ 1454728 h 2503055"/>
              <a:gd name="connsiteX18" fmla="*/ 1052945 w 4082473"/>
              <a:gd name="connsiteY18" fmla="*/ 1468582 h 2503055"/>
              <a:gd name="connsiteX19" fmla="*/ 1052945 w 4082473"/>
              <a:gd name="connsiteY19" fmla="*/ 1533237 h 2503055"/>
              <a:gd name="connsiteX20" fmla="*/ 1089891 w 4082473"/>
              <a:gd name="connsiteY20" fmla="*/ 1533237 h 2503055"/>
              <a:gd name="connsiteX21" fmla="*/ 1094509 w 4082473"/>
              <a:gd name="connsiteY21" fmla="*/ 1616364 h 2503055"/>
              <a:gd name="connsiteX22" fmla="*/ 1325418 w 4082473"/>
              <a:gd name="connsiteY22" fmla="*/ 1667164 h 2503055"/>
              <a:gd name="connsiteX23" fmla="*/ 1371600 w 4082473"/>
              <a:gd name="connsiteY23" fmla="*/ 1731818 h 2503055"/>
              <a:gd name="connsiteX24" fmla="*/ 1450109 w 4082473"/>
              <a:gd name="connsiteY24" fmla="*/ 1768764 h 2503055"/>
              <a:gd name="connsiteX25" fmla="*/ 1597891 w 4082473"/>
              <a:gd name="connsiteY25" fmla="*/ 1773382 h 2503055"/>
              <a:gd name="connsiteX26" fmla="*/ 1648691 w 4082473"/>
              <a:gd name="connsiteY26" fmla="*/ 1851891 h 2503055"/>
              <a:gd name="connsiteX27" fmla="*/ 1759527 w 4082473"/>
              <a:gd name="connsiteY27" fmla="*/ 1856509 h 2503055"/>
              <a:gd name="connsiteX28" fmla="*/ 1801091 w 4082473"/>
              <a:gd name="connsiteY28" fmla="*/ 1879600 h 2503055"/>
              <a:gd name="connsiteX29" fmla="*/ 1870364 w 4082473"/>
              <a:gd name="connsiteY29" fmla="*/ 1879600 h 2503055"/>
              <a:gd name="connsiteX30" fmla="*/ 1944255 w 4082473"/>
              <a:gd name="connsiteY30" fmla="*/ 1971964 h 2503055"/>
              <a:gd name="connsiteX31" fmla="*/ 2050473 w 4082473"/>
              <a:gd name="connsiteY31" fmla="*/ 1971964 h 2503055"/>
              <a:gd name="connsiteX32" fmla="*/ 2050473 w 4082473"/>
              <a:gd name="connsiteY32" fmla="*/ 2004291 h 2503055"/>
              <a:gd name="connsiteX33" fmla="*/ 2156691 w 4082473"/>
              <a:gd name="connsiteY33" fmla="*/ 2004291 h 2503055"/>
              <a:gd name="connsiteX34" fmla="*/ 2156691 w 4082473"/>
              <a:gd name="connsiteY34" fmla="*/ 2045855 h 2503055"/>
              <a:gd name="connsiteX35" fmla="*/ 2433782 w 4082473"/>
              <a:gd name="connsiteY35" fmla="*/ 2045855 h 2503055"/>
              <a:gd name="connsiteX36" fmla="*/ 2433782 w 4082473"/>
              <a:gd name="connsiteY36" fmla="*/ 2073564 h 2503055"/>
              <a:gd name="connsiteX37" fmla="*/ 2581564 w 4082473"/>
              <a:gd name="connsiteY37" fmla="*/ 2073564 h 2503055"/>
              <a:gd name="connsiteX38" fmla="*/ 2581564 w 4082473"/>
              <a:gd name="connsiteY38" fmla="*/ 2110509 h 2503055"/>
              <a:gd name="connsiteX39" fmla="*/ 2821709 w 4082473"/>
              <a:gd name="connsiteY39" fmla="*/ 2110509 h 2503055"/>
              <a:gd name="connsiteX40" fmla="*/ 2821709 w 4082473"/>
              <a:gd name="connsiteY40" fmla="*/ 2165928 h 2503055"/>
              <a:gd name="connsiteX41" fmla="*/ 2927927 w 4082473"/>
              <a:gd name="connsiteY41" fmla="*/ 2165928 h 2503055"/>
              <a:gd name="connsiteX42" fmla="*/ 2927927 w 4082473"/>
              <a:gd name="connsiteY42" fmla="*/ 2225964 h 2503055"/>
              <a:gd name="connsiteX43" fmla="*/ 2997200 w 4082473"/>
              <a:gd name="connsiteY43" fmla="*/ 2225964 h 2503055"/>
              <a:gd name="connsiteX44" fmla="*/ 2997200 w 4082473"/>
              <a:gd name="connsiteY44" fmla="*/ 2267528 h 2503055"/>
              <a:gd name="connsiteX45" fmla="*/ 3168073 w 4082473"/>
              <a:gd name="connsiteY45" fmla="*/ 2267528 h 2503055"/>
              <a:gd name="connsiteX46" fmla="*/ 3168073 w 4082473"/>
              <a:gd name="connsiteY46" fmla="*/ 2309091 h 2503055"/>
              <a:gd name="connsiteX47" fmla="*/ 3255818 w 4082473"/>
              <a:gd name="connsiteY47" fmla="*/ 2309091 h 2503055"/>
              <a:gd name="connsiteX48" fmla="*/ 3255818 w 4082473"/>
              <a:gd name="connsiteY48" fmla="*/ 2503055 h 2503055"/>
              <a:gd name="connsiteX49" fmla="*/ 4082473 w 4082473"/>
              <a:gd name="connsiteY49" fmla="*/ 2503055 h 250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082473" h="2503055">
                <a:moveTo>
                  <a:pt x="0" y="0"/>
                </a:moveTo>
                <a:lnTo>
                  <a:pt x="106218" y="60037"/>
                </a:lnTo>
                <a:lnTo>
                  <a:pt x="203200" y="101600"/>
                </a:lnTo>
                <a:lnTo>
                  <a:pt x="263236" y="254000"/>
                </a:lnTo>
                <a:lnTo>
                  <a:pt x="263236" y="438728"/>
                </a:lnTo>
                <a:lnTo>
                  <a:pt x="281709" y="563418"/>
                </a:lnTo>
                <a:cubicBezTo>
                  <a:pt x="283248" y="635770"/>
                  <a:pt x="284788" y="708121"/>
                  <a:pt x="286327" y="780473"/>
                </a:cubicBezTo>
                <a:lnTo>
                  <a:pt x="314036" y="849746"/>
                </a:lnTo>
                <a:lnTo>
                  <a:pt x="332509" y="895928"/>
                </a:lnTo>
                <a:lnTo>
                  <a:pt x="480291" y="969818"/>
                </a:lnTo>
                <a:lnTo>
                  <a:pt x="480291" y="969818"/>
                </a:lnTo>
                <a:lnTo>
                  <a:pt x="535709" y="1149928"/>
                </a:lnTo>
                <a:lnTo>
                  <a:pt x="535709" y="1288473"/>
                </a:lnTo>
                <a:lnTo>
                  <a:pt x="641927" y="1306946"/>
                </a:lnTo>
                <a:lnTo>
                  <a:pt x="785091" y="1343891"/>
                </a:lnTo>
                <a:lnTo>
                  <a:pt x="835891" y="1394691"/>
                </a:lnTo>
                <a:lnTo>
                  <a:pt x="882073" y="1436255"/>
                </a:lnTo>
                <a:lnTo>
                  <a:pt x="983673" y="1454728"/>
                </a:lnTo>
                <a:lnTo>
                  <a:pt x="1052945" y="1468582"/>
                </a:lnTo>
                <a:lnTo>
                  <a:pt x="1052945" y="1533237"/>
                </a:lnTo>
                <a:lnTo>
                  <a:pt x="1089891" y="1533237"/>
                </a:lnTo>
                <a:lnTo>
                  <a:pt x="1094509" y="1616364"/>
                </a:lnTo>
                <a:lnTo>
                  <a:pt x="1325418" y="1667164"/>
                </a:lnTo>
                <a:lnTo>
                  <a:pt x="1371600" y="1731818"/>
                </a:lnTo>
                <a:lnTo>
                  <a:pt x="1450109" y="1768764"/>
                </a:lnTo>
                <a:lnTo>
                  <a:pt x="1597891" y="1773382"/>
                </a:lnTo>
                <a:lnTo>
                  <a:pt x="1648691" y="1851891"/>
                </a:lnTo>
                <a:lnTo>
                  <a:pt x="1759527" y="1856509"/>
                </a:lnTo>
                <a:lnTo>
                  <a:pt x="1801091" y="1879600"/>
                </a:lnTo>
                <a:lnTo>
                  <a:pt x="1870364" y="1879600"/>
                </a:lnTo>
                <a:lnTo>
                  <a:pt x="1944255" y="1971964"/>
                </a:lnTo>
                <a:lnTo>
                  <a:pt x="2050473" y="1971964"/>
                </a:lnTo>
                <a:lnTo>
                  <a:pt x="2050473" y="2004291"/>
                </a:lnTo>
                <a:lnTo>
                  <a:pt x="2156691" y="2004291"/>
                </a:lnTo>
                <a:lnTo>
                  <a:pt x="2156691" y="2045855"/>
                </a:lnTo>
                <a:lnTo>
                  <a:pt x="2433782" y="2045855"/>
                </a:lnTo>
                <a:lnTo>
                  <a:pt x="2433782" y="2073564"/>
                </a:lnTo>
                <a:lnTo>
                  <a:pt x="2581564" y="2073564"/>
                </a:lnTo>
                <a:lnTo>
                  <a:pt x="2581564" y="2110509"/>
                </a:lnTo>
                <a:lnTo>
                  <a:pt x="2821709" y="2110509"/>
                </a:lnTo>
                <a:lnTo>
                  <a:pt x="2821709" y="2165928"/>
                </a:lnTo>
                <a:lnTo>
                  <a:pt x="2927927" y="2165928"/>
                </a:lnTo>
                <a:lnTo>
                  <a:pt x="2927927" y="2225964"/>
                </a:lnTo>
                <a:lnTo>
                  <a:pt x="2997200" y="2225964"/>
                </a:lnTo>
                <a:lnTo>
                  <a:pt x="2997200" y="2267528"/>
                </a:lnTo>
                <a:lnTo>
                  <a:pt x="3168073" y="2267528"/>
                </a:lnTo>
                <a:lnTo>
                  <a:pt x="3168073" y="2309091"/>
                </a:lnTo>
                <a:lnTo>
                  <a:pt x="3255818" y="2309091"/>
                </a:lnTo>
                <a:lnTo>
                  <a:pt x="3255818" y="2503055"/>
                </a:lnTo>
                <a:lnTo>
                  <a:pt x="4082473" y="2503055"/>
                </a:lnTo>
              </a:path>
            </a:pathLst>
          </a:custGeom>
          <a:noFill/>
          <a:ln w="57150">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sz="1600">
              <a:solidFill>
                <a:prstClr val="white"/>
              </a:solidFill>
              <a:latin typeface="Arial" panose="020B0604020202020204" pitchFamily="34" charset="0"/>
              <a:cs typeface="Arial" panose="020B0604020202020204" pitchFamily="34" charset="0"/>
            </a:endParaRPr>
          </a:p>
        </p:txBody>
      </p:sp>
      <p:sp>
        <p:nvSpPr>
          <p:cNvPr id="109" name="Text Box 4">
            <a:extLst>
              <a:ext uri="{FF2B5EF4-FFF2-40B4-BE49-F238E27FC236}">
                <a16:creationId xmlns:a16="http://schemas.microsoft.com/office/drawing/2014/main" id="{EFC68196-29C1-E149-8938-1ACB1499B986}"/>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
        <p:nvSpPr>
          <p:cNvPr id="110" name="TextBox 7">
            <a:extLst>
              <a:ext uri="{FF2B5EF4-FFF2-40B4-BE49-F238E27FC236}">
                <a16:creationId xmlns:a16="http://schemas.microsoft.com/office/drawing/2014/main" id="{F50217DC-2B4A-324C-8CB4-7312EB193B23}"/>
              </a:ext>
            </a:extLst>
          </p:cNvPr>
          <p:cNvSpPr txBox="1"/>
          <p:nvPr/>
        </p:nvSpPr>
        <p:spPr>
          <a:xfrm>
            <a:off x="516845" y="4314437"/>
            <a:ext cx="8157199" cy="523220"/>
          </a:xfrm>
          <a:prstGeom prst="rect">
            <a:avLst/>
          </a:prstGeom>
          <a:noFill/>
        </p:spPr>
        <p:txBody>
          <a:bodyPr wrap="square" rtlCol="0">
            <a:spAutoFit/>
          </a:bodyPr>
          <a:lstStyle/>
          <a:p>
            <a:pPr>
              <a:spcBef>
                <a:spcPts val="600"/>
              </a:spcBef>
            </a:pPr>
            <a:r>
              <a:rPr lang="en-US" sz="1400" b="1" err="1">
                <a:solidFill>
                  <a:srgbClr val="1F497D"/>
                </a:solidFill>
                <a:latin typeface="Arial" panose="020B0604020202020204" pitchFamily="34" charset="0"/>
                <a:cs typeface="Arial" panose="020B0604020202020204" pitchFamily="34" charset="0"/>
              </a:rPr>
              <a:t>Objectif</a:t>
            </a:r>
            <a:r>
              <a:rPr lang="en-US" sz="1400" b="1">
                <a:solidFill>
                  <a:srgbClr val="1F497D"/>
                </a:solidFill>
                <a:latin typeface="Arial" panose="020B0604020202020204" pitchFamily="34" charset="0"/>
                <a:cs typeface="Arial" panose="020B0604020202020204" pitchFamily="34" charset="0"/>
              </a:rPr>
              <a:t> principal </a:t>
            </a:r>
            <a:r>
              <a:rPr lang="en-US" sz="1400" b="1" err="1">
                <a:solidFill>
                  <a:srgbClr val="1F497D"/>
                </a:solidFill>
                <a:latin typeface="Arial" panose="020B0604020202020204" pitchFamily="34" charset="0"/>
                <a:cs typeface="Arial" panose="020B0604020202020204" pitchFamily="34" charset="0"/>
              </a:rPr>
              <a:t>atteint</a:t>
            </a:r>
            <a:r>
              <a:rPr lang="en-US" sz="1400" b="1">
                <a:solidFill>
                  <a:srgbClr val="1F497D"/>
                </a:solidFill>
                <a:latin typeface="Arial" panose="020B0604020202020204" pitchFamily="34" charset="0"/>
                <a:cs typeface="Arial" panose="020B0604020202020204" pitchFamily="34" charset="0"/>
              </a:rPr>
              <a:t> (ESMO 2018) : </a:t>
            </a:r>
            <a:br>
              <a:rPr lang="en-US" sz="1400" b="1">
                <a:solidFill>
                  <a:srgbClr val="1F497D"/>
                </a:solidFill>
                <a:latin typeface="Arial" panose="020B0604020202020204" pitchFamily="34" charset="0"/>
                <a:cs typeface="Arial" panose="020B0604020202020204" pitchFamily="34" charset="0"/>
              </a:rPr>
            </a:br>
            <a:r>
              <a:rPr lang="en-US" sz="1400" b="1">
                <a:solidFill>
                  <a:srgbClr val="1F497D"/>
                </a:solidFill>
                <a:latin typeface="Arial" panose="020B0604020202020204" pitchFamily="34" charset="0"/>
                <a:cs typeface="Arial" panose="020B0604020202020204" pitchFamily="34" charset="0"/>
              </a:rPr>
              <a:t>Augmentation de la PFS </a:t>
            </a:r>
            <a:r>
              <a:rPr lang="en-US" sz="1400" b="1" err="1">
                <a:solidFill>
                  <a:srgbClr val="1F497D"/>
                </a:solidFill>
                <a:latin typeface="Arial" panose="020B0604020202020204" pitchFamily="34" charset="0"/>
                <a:cs typeface="Arial" panose="020B0604020202020204" pitchFamily="34" charset="0"/>
              </a:rPr>
              <a:t>dans</a:t>
            </a:r>
            <a:r>
              <a:rPr lang="en-US" sz="1400" b="1">
                <a:solidFill>
                  <a:srgbClr val="1F497D"/>
                </a:solidFill>
                <a:latin typeface="Arial" panose="020B0604020202020204" pitchFamily="34" charset="0"/>
                <a:cs typeface="Arial" panose="020B0604020202020204" pitchFamily="34" charset="0"/>
              </a:rPr>
              <a:t> le bras </a:t>
            </a:r>
            <a:r>
              <a:rPr lang="en-US" sz="1400" b="1" err="1">
                <a:solidFill>
                  <a:srgbClr val="1F497D"/>
                </a:solidFill>
                <a:latin typeface="Arial" panose="020B0604020202020204" pitchFamily="34" charset="0"/>
                <a:cs typeface="Arial" panose="020B0604020202020204" pitchFamily="34" charset="0"/>
              </a:rPr>
              <a:t>Alpelisib</a:t>
            </a:r>
            <a:r>
              <a:rPr lang="en-US" sz="1400" b="1">
                <a:solidFill>
                  <a:srgbClr val="1F497D"/>
                </a:solidFill>
                <a:latin typeface="Arial" panose="020B0604020202020204" pitchFamily="34" charset="0"/>
                <a:cs typeface="Arial" panose="020B0604020202020204" pitchFamily="34" charset="0"/>
              </a:rPr>
              <a:t> pour la population “PIK3CAmuté”</a:t>
            </a:r>
          </a:p>
        </p:txBody>
      </p:sp>
      <p:cxnSp>
        <p:nvCxnSpPr>
          <p:cNvPr id="111" name="Connecteur droit 110">
            <a:extLst>
              <a:ext uri="{FF2B5EF4-FFF2-40B4-BE49-F238E27FC236}">
                <a16:creationId xmlns:a16="http://schemas.microsoft.com/office/drawing/2014/main" id="{ED633387-915F-1842-986A-7A87B163B504}"/>
              </a:ext>
            </a:extLst>
          </p:cNvPr>
          <p:cNvCxnSpPr>
            <a:cxnSpLocks/>
          </p:cNvCxnSpPr>
          <p:nvPr/>
        </p:nvCxnSpPr>
        <p:spPr>
          <a:xfrm>
            <a:off x="516845" y="4301897"/>
            <a:ext cx="0" cy="482554"/>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graphicFrame>
        <p:nvGraphicFramePr>
          <p:cNvPr id="112" name="Graphique 111">
            <a:extLst>
              <a:ext uri="{FF2B5EF4-FFF2-40B4-BE49-F238E27FC236}">
                <a16:creationId xmlns:a16="http://schemas.microsoft.com/office/drawing/2014/main" id="{ABADEDB5-1D40-6340-B103-43288BEF96C1}"/>
              </a:ext>
            </a:extLst>
          </p:cNvPr>
          <p:cNvGraphicFramePr/>
          <p:nvPr>
            <p:extLst/>
          </p:nvPr>
        </p:nvGraphicFramePr>
        <p:xfrm>
          <a:off x="672887" y="1310845"/>
          <a:ext cx="4952908" cy="2762335"/>
        </p:xfrm>
        <a:graphic>
          <a:graphicData uri="http://schemas.openxmlformats.org/drawingml/2006/chart">
            <c:chart xmlns:c="http://schemas.openxmlformats.org/drawingml/2006/chart" xmlns:r="http://schemas.openxmlformats.org/officeDocument/2006/relationships" r:id="rId2"/>
          </a:graphicData>
        </a:graphic>
      </p:graphicFrame>
      <p:sp>
        <p:nvSpPr>
          <p:cNvPr id="2" name="ZoneTexte 1"/>
          <p:cNvSpPr txBox="1"/>
          <p:nvPr/>
        </p:nvSpPr>
        <p:spPr>
          <a:xfrm>
            <a:off x="2849475" y="1510301"/>
            <a:ext cx="2049664" cy="369332"/>
          </a:xfrm>
          <a:prstGeom prst="rect">
            <a:avLst/>
          </a:prstGeom>
          <a:noFill/>
        </p:spPr>
        <p:txBody>
          <a:bodyPr wrap="none" rtlCol="0">
            <a:spAutoFit/>
          </a:bodyPr>
          <a:lstStyle/>
          <a:p>
            <a:r>
              <a:rPr lang="en-US" err="1">
                <a:solidFill>
                  <a:prstClr val="black"/>
                </a:solidFill>
              </a:rPr>
              <a:t>Cohorte</a:t>
            </a:r>
            <a:r>
              <a:rPr lang="en-US">
                <a:solidFill>
                  <a:prstClr val="black"/>
                </a:solidFill>
              </a:rPr>
              <a:t> </a:t>
            </a:r>
            <a:r>
              <a:rPr lang="en-US" i="1">
                <a:solidFill>
                  <a:prstClr val="black"/>
                </a:solidFill>
              </a:rPr>
              <a:t>PIK3CAmut</a:t>
            </a:r>
          </a:p>
        </p:txBody>
      </p:sp>
    </p:spTree>
    <p:extLst>
      <p:ext uri="{BB962C8B-B14F-4D97-AF65-F5344CB8AC3E}">
        <p14:creationId xmlns:p14="http://schemas.microsoft.com/office/powerpoint/2010/main" val="13617715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Rectangle à coins arrondis 5">
            <a:extLst>
              <a:ext uri="{FF2B5EF4-FFF2-40B4-BE49-F238E27FC236}">
                <a16:creationId xmlns:a16="http://schemas.microsoft.com/office/drawing/2014/main" id="{13A2E3CF-79F9-9342-89B8-65A631D2945F}"/>
              </a:ext>
            </a:extLst>
          </p:cNvPr>
          <p:cNvSpPr/>
          <p:nvPr/>
        </p:nvSpPr>
        <p:spPr>
          <a:xfrm>
            <a:off x="497814" y="1275751"/>
            <a:ext cx="5979186" cy="2577234"/>
          </a:xfrm>
          <a:prstGeom prst="roundRect">
            <a:avLst>
              <a:gd name="adj" fmla="val 0"/>
            </a:avLst>
          </a:prstGeom>
          <a:solidFill>
            <a:srgbClr val="FFFFFF"/>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fr-FR">
              <a:solidFill>
                <a:srgbClr val="00B0F0"/>
              </a:solidFill>
              <a:latin typeface="Arial" panose="020B0604020202020204" pitchFamily="34" charset="0"/>
              <a:cs typeface="Arial" panose="020B0604020202020204" pitchFamily="34" charset="0"/>
            </a:endParaRPr>
          </a:p>
        </p:txBody>
      </p:sp>
      <p:sp>
        <p:nvSpPr>
          <p:cNvPr id="4" name="Titre 3"/>
          <p:cNvSpPr>
            <a:spLocks noGrp="1"/>
          </p:cNvSpPr>
          <p:nvPr>
            <p:ph type="title"/>
          </p:nvPr>
        </p:nvSpPr>
        <p:spPr/>
        <p:txBody>
          <a:bodyPr/>
          <a:lstStyle/>
          <a:p>
            <a:r>
              <a:rPr lang="en-US" sz="2000" err="1"/>
              <a:t>Essai</a:t>
            </a:r>
            <a:r>
              <a:rPr lang="en-US" sz="2000"/>
              <a:t> SOLAR-1 : </a:t>
            </a:r>
            <a:r>
              <a:rPr lang="en-US" sz="2000" err="1"/>
              <a:t>données</a:t>
            </a:r>
            <a:r>
              <a:rPr lang="en-US" sz="2000"/>
              <a:t> </a:t>
            </a:r>
            <a:r>
              <a:rPr lang="en-US" sz="2000" err="1"/>
              <a:t>additionnelles</a:t>
            </a:r>
            <a:r>
              <a:rPr lang="en-US" sz="2000"/>
              <a:t>…</a:t>
            </a:r>
            <a:endParaRPr lang="fr-FR" sz="2000"/>
          </a:p>
        </p:txBody>
      </p:sp>
      <p:grpSp>
        <p:nvGrpSpPr>
          <p:cNvPr id="109" name="Group 2278"/>
          <p:cNvGrpSpPr/>
          <p:nvPr/>
        </p:nvGrpSpPr>
        <p:grpSpPr>
          <a:xfrm>
            <a:off x="636157" y="1319002"/>
            <a:ext cx="5593962" cy="2425796"/>
            <a:chOff x="5134999" y="1423184"/>
            <a:chExt cx="6506665" cy="4219683"/>
          </a:xfrm>
        </p:grpSpPr>
        <p:sp>
          <p:nvSpPr>
            <p:cNvPr id="110" name="TextBox 1586"/>
            <p:cNvSpPr txBox="1"/>
            <p:nvPr/>
          </p:nvSpPr>
          <p:spPr>
            <a:xfrm rot="16200000">
              <a:off x="3867306" y="3367465"/>
              <a:ext cx="2929177" cy="393792"/>
            </a:xfrm>
            <a:prstGeom prst="rect">
              <a:avLst/>
            </a:prstGeom>
            <a:noFill/>
          </p:spPr>
          <p:txBody>
            <a:bodyPr wrap="square" rtlCol="0">
              <a:spAutoFit/>
            </a:bodyPr>
            <a:lstStyle/>
            <a:p>
              <a:pPr algn="ctr"/>
              <a:r>
                <a:rPr lang="en-US" sz="800" err="1">
                  <a:solidFill>
                    <a:prstClr val="black">
                      <a:lumMod val="65000"/>
                      <a:lumOff val="35000"/>
                    </a:prstClr>
                  </a:solidFill>
                  <a:latin typeface="Arial" panose="020B0604020202020204" pitchFamily="34" charset="0"/>
                  <a:cs typeface="Arial" panose="020B0604020202020204" pitchFamily="34" charset="0"/>
                </a:rPr>
                <a:t>Meilleure</a:t>
              </a:r>
              <a:r>
                <a:rPr lang="en-US" sz="800">
                  <a:solidFill>
                    <a:prstClr val="black">
                      <a:lumMod val="65000"/>
                      <a:lumOff val="35000"/>
                    </a:prstClr>
                  </a:solidFill>
                  <a:latin typeface="Arial" panose="020B0604020202020204" pitchFamily="34" charset="0"/>
                  <a:cs typeface="Arial" panose="020B0604020202020204" pitchFamily="34" charset="0"/>
                </a:rPr>
                <a:t> modification de </a:t>
              </a:r>
              <a:r>
                <a:rPr lang="en-US" sz="800" err="1">
                  <a:solidFill>
                    <a:prstClr val="black">
                      <a:lumMod val="65000"/>
                      <a:lumOff val="35000"/>
                    </a:prstClr>
                  </a:solidFill>
                  <a:latin typeface="Arial" panose="020B0604020202020204" pitchFamily="34" charset="0"/>
                  <a:cs typeface="Arial" panose="020B0604020202020204" pitchFamily="34" charset="0"/>
                </a:rPr>
                <a:t>taille</a:t>
              </a:r>
              <a:r>
                <a:rPr lang="en-US" sz="800">
                  <a:solidFill>
                    <a:prstClr val="black">
                      <a:lumMod val="65000"/>
                      <a:lumOff val="35000"/>
                    </a:prstClr>
                  </a:solidFill>
                  <a:latin typeface="Arial" panose="020B0604020202020204" pitchFamily="34" charset="0"/>
                  <a:cs typeface="Arial" panose="020B0604020202020204" pitchFamily="34" charset="0"/>
                </a:rPr>
                <a:t> par rapport </a:t>
              </a:r>
              <a:r>
                <a:rPr lang="en-US" sz="800" err="1">
                  <a:solidFill>
                    <a:prstClr val="black">
                      <a:lumMod val="65000"/>
                      <a:lumOff val="35000"/>
                    </a:prstClr>
                  </a:solidFill>
                  <a:latin typeface="Arial" panose="020B0604020202020204" pitchFamily="34" charset="0"/>
                  <a:cs typeface="Arial" panose="020B0604020202020204" pitchFamily="34" charset="0"/>
                </a:rPr>
                <a:t>à</a:t>
              </a:r>
              <a:r>
                <a:rPr lang="en-US" sz="800">
                  <a:solidFill>
                    <a:prstClr val="black">
                      <a:lumMod val="65000"/>
                      <a:lumOff val="35000"/>
                    </a:prstClr>
                  </a:solidFill>
                  <a:latin typeface="Arial" panose="020B0604020202020204" pitchFamily="34" charset="0"/>
                  <a:cs typeface="Arial" panose="020B0604020202020204" pitchFamily="34" charset="0"/>
                </a:rPr>
                <a:t> la baseline</a:t>
              </a:r>
            </a:p>
          </p:txBody>
        </p:sp>
        <p:sp>
          <p:nvSpPr>
            <p:cNvPr id="111" name="TextBox 1588"/>
            <p:cNvSpPr txBox="1"/>
            <p:nvPr/>
          </p:nvSpPr>
          <p:spPr>
            <a:xfrm>
              <a:off x="5660213" y="1550182"/>
              <a:ext cx="37850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100%</a:t>
              </a:r>
            </a:p>
          </p:txBody>
        </p:sp>
        <p:sp>
          <p:nvSpPr>
            <p:cNvPr id="112" name="TextBox 1589"/>
            <p:cNvSpPr txBox="1"/>
            <p:nvPr/>
          </p:nvSpPr>
          <p:spPr>
            <a:xfrm>
              <a:off x="5742254" y="1932683"/>
              <a:ext cx="29646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80%</a:t>
              </a:r>
            </a:p>
          </p:txBody>
        </p:sp>
        <p:sp>
          <p:nvSpPr>
            <p:cNvPr id="113" name="TextBox 1590"/>
            <p:cNvSpPr txBox="1"/>
            <p:nvPr/>
          </p:nvSpPr>
          <p:spPr>
            <a:xfrm>
              <a:off x="5742254" y="2315183"/>
              <a:ext cx="29646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60%</a:t>
              </a:r>
            </a:p>
          </p:txBody>
        </p:sp>
        <p:sp>
          <p:nvSpPr>
            <p:cNvPr id="114" name="TextBox 1591"/>
            <p:cNvSpPr txBox="1"/>
            <p:nvPr/>
          </p:nvSpPr>
          <p:spPr>
            <a:xfrm>
              <a:off x="5742254" y="2697682"/>
              <a:ext cx="29646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40%</a:t>
              </a:r>
            </a:p>
          </p:txBody>
        </p:sp>
        <p:sp>
          <p:nvSpPr>
            <p:cNvPr id="115" name="TextBox 1592"/>
            <p:cNvSpPr txBox="1"/>
            <p:nvPr/>
          </p:nvSpPr>
          <p:spPr>
            <a:xfrm>
              <a:off x="5742254" y="3080182"/>
              <a:ext cx="29646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20%</a:t>
              </a:r>
            </a:p>
          </p:txBody>
        </p:sp>
        <p:sp>
          <p:nvSpPr>
            <p:cNvPr id="116" name="TextBox 1593"/>
            <p:cNvSpPr txBox="1"/>
            <p:nvPr/>
          </p:nvSpPr>
          <p:spPr>
            <a:xfrm>
              <a:off x="5824291" y="3462682"/>
              <a:ext cx="214424"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0%</a:t>
              </a:r>
            </a:p>
          </p:txBody>
        </p:sp>
        <p:sp>
          <p:nvSpPr>
            <p:cNvPr id="117" name="TextBox 1594"/>
            <p:cNvSpPr txBox="1"/>
            <p:nvPr/>
          </p:nvSpPr>
          <p:spPr>
            <a:xfrm>
              <a:off x="5660213" y="3845181"/>
              <a:ext cx="37850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–20%</a:t>
              </a:r>
            </a:p>
          </p:txBody>
        </p:sp>
        <p:sp>
          <p:nvSpPr>
            <p:cNvPr id="118" name="TextBox 1595"/>
            <p:cNvSpPr txBox="1"/>
            <p:nvPr/>
          </p:nvSpPr>
          <p:spPr>
            <a:xfrm>
              <a:off x="5660213" y="4227682"/>
              <a:ext cx="37850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–40%</a:t>
              </a:r>
            </a:p>
          </p:txBody>
        </p:sp>
        <p:sp>
          <p:nvSpPr>
            <p:cNvPr id="119" name="TextBox 1596"/>
            <p:cNvSpPr txBox="1"/>
            <p:nvPr/>
          </p:nvSpPr>
          <p:spPr>
            <a:xfrm>
              <a:off x="5660213" y="4610184"/>
              <a:ext cx="37850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–60%</a:t>
              </a:r>
            </a:p>
          </p:txBody>
        </p:sp>
        <p:sp>
          <p:nvSpPr>
            <p:cNvPr id="120" name="TextBox 1597"/>
            <p:cNvSpPr txBox="1"/>
            <p:nvPr/>
          </p:nvSpPr>
          <p:spPr>
            <a:xfrm>
              <a:off x="5660213" y="4992681"/>
              <a:ext cx="378502"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–80%</a:t>
              </a:r>
            </a:p>
          </p:txBody>
        </p:sp>
        <p:sp>
          <p:nvSpPr>
            <p:cNvPr id="121" name="TextBox 1598"/>
            <p:cNvSpPr txBox="1"/>
            <p:nvPr/>
          </p:nvSpPr>
          <p:spPr>
            <a:xfrm>
              <a:off x="5578172" y="5375178"/>
              <a:ext cx="460543" cy="267689"/>
            </a:xfrm>
            <a:prstGeom prst="rect">
              <a:avLst/>
            </a:prstGeom>
            <a:noFill/>
          </p:spPr>
          <p:txBody>
            <a:bodyPr wrap="none" lIns="0" tIns="0" rIns="0" bIns="0" rtlCol="0" anchor="ctr" anchorCtr="0">
              <a:spAutoFit/>
            </a:bodyPr>
            <a:lstStyle/>
            <a:p>
              <a:pPr algn="r"/>
              <a:r>
                <a:rPr lang="en-US" sz="1000">
                  <a:solidFill>
                    <a:prstClr val="black">
                      <a:lumMod val="65000"/>
                      <a:lumOff val="35000"/>
                    </a:prstClr>
                  </a:solidFill>
                  <a:latin typeface="Arial" panose="020B0604020202020204" pitchFamily="34" charset="0"/>
                  <a:cs typeface="Arial" panose="020B0604020202020204" pitchFamily="34" charset="0"/>
                </a:rPr>
                <a:t>–100%</a:t>
              </a:r>
            </a:p>
          </p:txBody>
        </p:sp>
        <p:sp>
          <p:nvSpPr>
            <p:cNvPr id="122" name="TextBox 1601"/>
            <p:cNvSpPr txBox="1"/>
            <p:nvPr/>
          </p:nvSpPr>
          <p:spPr>
            <a:xfrm>
              <a:off x="6367671" y="1950708"/>
              <a:ext cx="2081207" cy="803068"/>
            </a:xfrm>
            <a:prstGeom prst="rect">
              <a:avLst/>
            </a:prstGeom>
            <a:noFill/>
          </p:spPr>
          <p:txBody>
            <a:bodyPr wrap="none" rtlCol="0">
              <a:spAutoFit/>
            </a:bodyPr>
            <a:lstStyle/>
            <a:p>
              <a:pPr algn="ctr"/>
              <a:r>
                <a:rPr lang="en-US" sz="1200" b="1">
                  <a:solidFill>
                    <a:prstClr val="black">
                      <a:lumMod val="65000"/>
                      <a:lumOff val="35000"/>
                    </a:prstClr>
                  </a:solidFill>
                  <a:latin typeface="Arial" panose="020B0604020202020204" pitchFamily="34" charset="0"/>
                  <a:cs typeface="Arial" panose="020B0604020202020204" pitchFamily="34" charset="0"/>
                </a:rPr>
                <a:t>Alpelisib + fulvestrant</a:t>
              </a:r>
              <a:br>
                <a:rPr lang="en-US" sz="1200" b="1">
                  <a:solidFill>
                    <a:prstClr val="black">
                      <a:lumMod val="65000"/>
                      <a:lumOff val="35000"/>
                    </a:prstClr>
                  </a:solidFill>
                  <a:latin typeface="Arial" panose="020B0604020202020204" pitchFamily="34" charset="0"/>
                  <a:cs typeface="Arial" panose="020B0604020202020204" pitchFamily="34" charset="0"/>
                </a:rPr>
              </a:br>
              <a:r>
                <a:rPr lang="en-US" sz="1200" b="1">
                  <a:solidFill>
                    <a:prstClr val="black">
                      <a:lumMod val="65000"/>
                      <a:lumOff val="35000"/>
                    </a:prstClr>
                  </a:solidFill>
                  <a:latin typeface="Arial" panose="020B0604020202020204" pitchFamily="34" charset="0"/>
                  <a:cs typeface="Arial" panose="020B0604020202020204" pitchFamily="34" charset="0"/>
                </a:rPr>
                <a:t>(n = 116)</a:t>
              </a:r>
            </a:p>
          </p:txBody>
        </p:sp>
        <p:sp>
          <p:nvSpPr>
            <p:cNvPr id="123" name="TextBox 1602"/>
            <p:cNvSpPr txBox="1"/>
            <p:nvPr/>
          </p:nvSpPr>
          <p:spPr>
            <a:xfrm>
              <a:off x="8982396" y="1950708"/>
              <a:ext cx="2019678" cy="803068"/>
            </a:xfrm>
            <a:prstGeom prst="rect">
              <a:avLst/>
            </a:prstGeom>
            <a:noFill/>
          </p:spPr>
          <p:txBody>
            <a:bodyPr wrap="none" rtlCol="0">
              <a:spAutoFit/>
            </a:bodyPr>
            <a:lstStyle/>
            <a:p>
              <a:pPr algn="ctr"/>
              <a:r>
                <a:rPr lang="en-US" sz="1200" b="1">
                  <a:solidFill>
                    <a:prstClr val="black">
                      <a:lumMod val="65000"/>
                      <a:lumOff val="35000"/>
                    </a:prstClr>
                  </a:solidFill>
                  <a:latin typeface="Arial" panose="020B0604020202020204" pitchFamily="34" charset="0"/>
                  <a:cs typeface="Arial" panose="020B0604020202020204" pitchFamily="34" charset="0"/>
                </a:rPr>
                <a:t>Placebo + fulvestrant</a:t>
              </a:r>
              <a:br>
                <a:rPr lang="en-US" sz="1200" b="1">
                  <a:solidFill>
                    <a:prstClr val="black">
                      <a:lumMod val="65000"/>
                      <a:lumOff val="35000"/>
                    </a:prstClr>
                  </a:solidFill>
                  <a:latin typeface="Arial" panose="020B0604020202020204" pitchFamily="34" charset="0"/>
                  <a:cs typeface="Arial" panose="020B0604020202020204" pitchFamily="34" charset="0"/>
                </a:rPr>
              </a:br>
              <a:r>
                <a:rPr lang="en-US" sz="1200" b="1">
                  <a:solidFill>
                    <a:prstClr val="black">
                      <a:lumMod val="65000"/>
                      <a:lumOff val="35000"/>
                    </a:prstClr>
                  </a:solidFill>
                  <a:latin typeface="Arial" panose="020B0604020202020204" pitchFamily="34" charset="0"/>
                  <a:cs typeface="Arial" panose="020B0604020202020204" pitchFamily="34" charset="0"/>
                </a:rPr>
                <a:t>(n = 131)</a:t>
              </a:r>
            </a:p>
          </p:txBody>
        </p:sp>
        <p:sp>
          <p:nvSpPr>
            <p:cNvPr id="124" name="Line 371"/>
            <p:cNvSpPr>
              <a:spLocks noChangeShapeType="1"/>
            </p:cNvSpPr>
            <p:nvPr/>
          </p:nvSpPr>
          <p:spPr bwMode="auto">
            <a:xfrm flipV="1">
              <a:off x="8388469" y="3481388"/>
              <a:ext cx="0" cy="1174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25" name="Line 372"/>
            <p:cNvSpPr>
              <a:spLocks noChangeShapeType="1"/>
            </p:cNvSpPr>
            <p:nvPr/>
          </p:nvSpPr>
          <p:spPr bwMode="auto">
            <a:xfrm flipV="1">
              <a:off x="8406246" y="3444876"/>
              <a:ext cx="0" cy="1539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26" name="Line 373"/>
            <p:cNvSpPr>
              <a:spLocks noChangeShapeType="1"/>
            </p:cNvSpPr>
            <p:nvPr/>
          </p:nvSpPr>
          <p:spPr bwMode="auto">
            <a:xfrm flipV="1">
              <a:off x="8429356" y="3421063"/>
              <a:ext cx="0" cy="1778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27" name="Line 374"/>
            <p:cNvSpPr>
              <a:spLocks noChangeShapeType="1"/>
            </p:cNvSpPr>
            <p:nvPr/>
          </p:nvSpPr>
          <p:spPr bwMode="auto">
            <a:xfrm flipV="1">
              <a:off x="8452466" y="3246438"/>
              <a:ext cx="0" cy="3524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28" name="Line 375"/>
            <p:cNvSpPr>
              <a:spLocks noChangeShapeType="1"/>
            </p:cNvSpPr>
            <p:nvPr/>
          </p:nvSpPr>
          <p:spPr bwMode="auto">
            <a:xfrm flipV="1">
              <a:off x="8473798" y="3186113"/>
              <a:ext cx="0" cy="4127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29" name="Line 376"/>
            <p:cNvSpPr>
              <a:spLocks noChangeShapeType="1"/>
            </p:cNvSpPr>
            <p:nvPr/>
          </p:nvSpPr>
          <p:spPr bwMode="auto">
            <a:xfrm flipV="1">
              <a:off x="8496909" y="3109913"/>
              <a:ext cx="0" cy="4889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0" name="Line 377"/>
            <p:cNvSpPr>
              <a:spLocks noChangeShapeType="1"/>
            </p:cNvSpPr>
            <p:nvPr/>
          </p:nvSpPr>
          <p:spPr bwMode="auto">
            <a:xfrm flipV="1">
              <a:off x="8514686" y="3005138"/>
              <a:ext cx="0" cy="5937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1" name="Line 378"/>
            <p:cNvSpPr>
              <a:spLocks noChangeShapeType="1"/>
            </p:cNvSpPr>
            <p:nvPr/>
          </p:nvSpPr>
          <p:spPr bwMode="auto">
            <a:xfrm flipV="1">
              <a:off x="8537796" y="2790826"/>
              <a:ext cx="0" cy="8080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2" name="Line 379"/>
            <p:cNvSpPr>
              <a:spLocks noChangeShapeType="1"/>
            </p:cNvSpPr>
            <p:nvPr/>
          </p:nvSpPr>
          <p:spPr bwMode="auto">
            <a:xfrm flipV="1">
              <a:off x="8560906" y="2235201"/>
              <a:ext cx="0" cy="13636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3" name="Line 380"/>
            <p:cNvSpPr>
              <a:spLocks noChangeShapeType="1"/>
            </p:cNvSpPr>
            <p:nvPr/>
          </p:nvSpPr>
          <p:spPr bwMode="auto">
            <a:xfrm>
              <a:off x="6214338" y="3598863"/>
              <a:ext cx="0" cy="19224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4" name="Line 381"/>
            <p:cNvSpPr>
              <a:spLocks noChangeShapeType="1"/>
            </p:cNvSpPr>
            <p:nvPr/>
          </p:nvSpPr>
          <p:spPr bwMode="auto">
            <a:xfrm>
              <a:off x="6235671" y="3598863"/>
              <a:ext cx="0" cy="19224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5" name="Line 382"/>
            <p:cNvSpPr>
              <a:spLocks noChangeShapeType="1"/>
            </p:cNvSpPr>
            <p:nvPr/>
          </p:nvSpPr>
          <p:spPr bwMode="auto">
            <a:xfrm>
              <a:off x="6258780" y="3598863"/>
              <a:ext cx="0" cy="16049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6" name="Line 383"/>
            <p:cNvSpPr>
              <a:spLocks noChangeShapeType="1"/>
            </p:cNvSpPr>
            <p:nvPr/>
          </p:nvSpPr>
          <p:spPr bwMode="auto">
            <a:xfrm>
              <a:off x="6281891" y="3598863"/>
              <a:ext cx="0" cy="15398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7" name="Line 384"/>
            <p:cNvSpPr>
              <a:spLocks noChangeShapeType="1"/>
            </p:cNvSpPr>
            <p:nvPr/>
          </p:nvSpPr>
          <p:spPr bwMode="auto">
            <a:xfrm>
              <a:off x="6299668" y="3598863"/>
              <a:ext cx="0" cy="15081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8" name="Line 385"/>
            <p:cNvSpPr>
              <a:spLocks noChangeShapeType="1"/>
            </p:cNvSpPr>
            <p:nvPr/>
          </p:nvSpPr>
          <p:spPr bwMode="auto">
            <a:xfrm>
              <a:off x="6321000" y="3598863"/>
              <a:ext cx="0" cy="14636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39" name="Line 386"/>
            <p:cNvSpPr>
              <a:spLocks noChangeShapeType="1"/>
            </p:cNvSpPr>
            <p:nvPr/>
          </p:nvSpPr>
          <p:spPr bwMode="auto">
            <a:xfrm>
              <a:off x="6344110" y="3598863"/>
              <a:ext cx="0" cy="13303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0" name="Line 387"/>
            <p:cNvSpPr>
              <a:spLocks noChangeShapeType="1"/>
            </p:cNvSpPr>
            <p:nvPr/>
          </p:nvSpPr>
          <p:spPr bwMode="auto">
            <a:xfrm>
              <a:off x="6367221" y="3598863"/>
              <a:ext cx="0" cy="13223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1" name="Line 388"/>
            <p:cNvSpPr>
              <a:spLocks noChangeShapeType="1"/>
            </p:cNvSpPr>
            <p:nvPr/>
          </p:nvSpPr>
          <p:spPr bwMode="auto">
            <a:xfrm>
              <a:off x="6390330" y="3598863"/>
              <a:ext cx="0" cy="13223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2" name="Line 389"/>
            <p:cNvSpPr>
              <a:spLocks noChangeShapeType="1"/>
            </p:cNvSpPr>
            <p:nvPr/>
          </p:nvSpPr>
          <p:spPr bwMode="auto">
            <a:xfrm>
              <a:off x="6408107" y="3598863"/>
              <a:ext cx="0" cy="13223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3" name="Line 390"/>
            <p:cNvSpPr>
              <a:spLocks noChangeShapeType="1"/>
            </p:cNvSpPr>
            <p:nvPr/>
          </p:nvSpPr>
          <p:spPr bwMode="auto">
            <a:xfrm>
              <a:off x="6429440" y="3598863"/>
              <a:ext cx="0" cy="12985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4" name="Line 391"/>
            <p:cNvSpPr>
              <a:spLocks noChangeShapeType="1"/>
            </p:cNvSpPr>
            <p:nvPr/>
          </p:nvSpPr>
          <p:spPr bwMode="auto">
            <a:xfrm>
              <a:off x="6452550" y="3598863"/>
              <a:ext cx="0" cy="12287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5" name="Line 392"/>
            <p:cNvSpPr>
              <a:spLocks noChangeShapeType="1"/>
            </p:cNvSpPr>
            <p:nvPr/>
          </p:nvSpPr>
          <p:spPr bwMode="auto">
            <a:xfrm>
              <a:off x="6475660" y="3598863"/>
              <a:ext cx="0" cy="12255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6" name="Line 393"/>
            <p:cNvSpPr>
              <a:spLocks noChangeShapeType="1"/>
            </p:cNvSpPr>
            <p:nvPr/>
          </p:nvSpPr>
          <p:spPr bwMode="auto">
            <a:xfrm>
              <a:off x="6496992" y="3598863"/>
              <a:ext cx="0" cy="11842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7" name="Line 394"/>
            <p:cNvSpPr>
              <a:spLocks noChangeShapeType="1"/>
            </p:cNvSpPr>
            <p:nvPr/>
          </p:nvSpPr>
          <p:spPr bwMode="auto">
            <a:xfrm>
              <a:off x="6520103" y="3598863"/>
              <a:ext cx="0" cy="11731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8" name="Line 395"/>
            <p:cNvSpPr>
              <a:spLocks noChangeShapeType="1"/>
            </p:cNvSpPr>
            <p:nvPr/>
          </p:nvSpPr>
          <p:spPr bwMode="auto">
            <a:xfrm>
              <a:off x="6537880" y="3598863"/>
              <a:ext cx="0" cy="11684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49" name="Line 396"/>
            <p:cNvSpPr>
              <a:spLocks noChangeShapeType="1"/>
            </p:cNvSpPr>
            <p:nvPr/>
          </p:nvSpPr>
          <p:spPr bwMode="auto">
            <a:xfrm>
              <a:off x="6560990" y="3598863"/>
              <a:ext cx="0" cy="11525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0" name="Line 397"/>
            <p:cNvSpPr>
              <a:spLocks noChangeShapeType="1"/>
            </p:cNvSpPr>
            <p:nvPr/>
          </p:nvSpPr>
          <p:spPr bwMode="auto">
            <a:xfrm>
              <a:off x="6584100" y="3598863"/>
              <a:ext cx="0" cy="11525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1" name="Line 398"/>
            <p:cNvSpPr>
              <a:spLocks noChangeShapeType="1"/>
            </p:cNvSpPr>
            <p:nvPr/>
          </p:nvSpPr>
          <p:spPr bwMode="auto">
            <a:xfrm>
              <a:off x="6605433" y="3598863"/>
              <a:ext cx="0" cy="10715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2" name="Line 399"/>
            <p:cNvSpPr>
              <a:spLocks noChangeShapeType="1"/>
            </p:cNvSpPr>
            <p:nvPr/>
          </p:nvSpPr>
          <p:spPr bwMode="auto">
            <a:xfrm>
              <a:off x="6628542" y="3598863"/>
              <a:ext cx="0" cy="10715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3" name="Line 400"/>
            <p:cNvSpPr>
              <a:spLocks noChangeShapeType="1"/>
            </p:cNvSpPr>
            <p:nvPr/>
          </p:nvSpPr>
          <p:spPr bwMode="auto">
            <a:xfrm>
              <a:off x="6646320" y="3598863"/>
              <a:ext cx="0" cy="10604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4" name="Line 401"/>
            <p:cNvSpPr>
              <a:spLocks noChangeShapeType="1"/>
            </p:cNvSpPr>
            <p:nvPr/>
          </p:nvSpPr>
          <p:spPr bwMode="auto">
            <a:xfrm>
              <a:off x="6669430" y="3598863"/>
              <a:ext cx="0" cy="10271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5" name="Line 402"/>
            <p:cNvSpPr>
              <a:spLocks noChangeShapeType="1"/>
            </p:cNvSpPr>
            <p:nvPr/>
          </p:nvSpPr>
          <p:spPr bwMode="auto">
            <a:xfrm>
              <a:off x="6692540" y="3598863"/>
              <a:ext cx="0" cy="10271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6" name="Line 403"/>
            <p:cNvSpPr>
              <a:spLocks noChangeShapeType="1"/>
            </p:cNvSpPr>
            <p:nvPr/>
          </p:nvSpPr>
          <p:spPr bwMode="auto">
            <a:xfrm>
              <a:off x="6713872" y="3598863"/>
              <a:ext cx="0" cy="10191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7" name="Line 404"/>
            <p:cNvSpPr>
              <a:spLocks noChangeShapeType="1"/>
            </p:cNvSpPr>
            <p:nvPr/>
          </p:nvSpPr>
          <p:spPr bwMode="auto">
            <a:xfrm>
              <a:off x="6736983" y="3598863"/>
              <a:ext cx="0" cy="10001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8" name="Line 405"/>
            <p:cNvSpPr>
              <a:spLocks noChangeShapeType="1"/>
            </p:cNvSpPr>
            <p:nvPr/>
          </p:nvSpPr>
          <p:spPr bwMode="auto">
            <a:xfrm>
              <a:off x="6754760" y="3598863"/>
              <a:ext cx="0" cy="9921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59" name="Line 406"/>
            <p:cNvSpPr>
              <a:spLocks noChangeShapeType="1"/>
            </p:cNvSpPr>
            <p:nvPr/>
          </p:nvSpPr>
          <p:spPr bwMode="auto">
            <a:xfrm>
              <a:off x="6777870" y="3598863"/>
              <a:ext cx="0" cy="9636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0" name="Line 407"/>
            <p:cNvSpPr>
              <a:spLocks noChangeShapeType="1"/>
            </p:cNvSpPr>
            <p:nvPr/>
          </p:nvSpPr>
          <p:spPr bwMode="auto">
            <a:xfrm>
              <a:off x="6800980" y="3598863"/>
              <a:ext cx="0" cy="9636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1" name="Line 408"/>
            <p:cNvSpPr>
              <a:spLocks noChangeShapeType="1"/>
            </p:cNvSpPr>
            <p:nvPr/>
          </p:nvSpPr>
          <p:spPr bwMode="auto">
            <a:xfrm>
              <a:off x="6822313" y="3598863"/>
              <a:ext cx="0" cy="9477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2" name="Line 409"/>
            <p:cNvSpPr>
              <a:spLocks noChangeShapeType="1"/>
            </p:cNvSpPr>
            <p:nvPr/>
          </p:nvSpPr>
          <p:spPr bwMode="auto">
            <a:xfrm>
              <a:off x="6845422" y="3598863"/>
              <a:ext cx="0" cy="8667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3" name="Line 410"/>
            <p:cNvSpPr>
              <a:spLocks noChangeShapeType="1"/>
            </p:cNvSpPr>
            <p:nvPr/>
          </p:nvSpPr>
          <p:spPr bwMode="auto">
            <a:xfrm>
              <a:off x="6868533" y="3598863"/>
              <a:ext cx="0" cy="8540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4" name="Line 411"/>
            <p:cNvSpPr>
              <a:spLocks noChangeShapeType="1"/>
            </p:cNvSpPr>
            <p:nvPr/>
          </p:nvSpPr>
          <p:spPr bwMode="auto">
            <a:xfrm>
              <a:off x="6886310" y="3598863"/>
              <a:ext cx="0" cy="8255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5" name="Line 412"/>
            <p:cNvSpPr>
              <a:spLocks noChangeShapeType="1"/>
            </p:cNvSpPr>
            <p:nvPr/>
          </p:nvSpPr>
          <p:spPr bwMode="auto">
            <a:xfrm>
              <a:off x="6907642" y="3598863"/>
              <a:ext cx="0" cy="8255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6" name="Line 413"/>
            <p:cNvSpPr>
              <a:spLocks noChangeShapeType="1"/>
            </p:cNvSpPr>
            <p:nvPr/>
          </p:nvSpPr>
          <p:spPr bwMode="auto">
            <a:xfrm>
              <a:off x="6930752" y="3598863"/>
              <a:ext cx="0" cy="8064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7" name="Line 414"/>
            <p:cNvSpPr>
              <a:spLocks noChangeShapeType="1"/>
            </p:cNvSpPr>
            <p:nvPr/>
          </p:nvSpPr>
          <p:spPr bwMode="auto">
            <a:xfrm>
              <a:off x="6953863" y="3598863"/>
              <a:ext cx="0" cy="7985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8" name="Line 415"/>
            <p:cNvSpPr>
              <a:spLocks noChangeShapeType="1"/>
            </p:cNvSpPr>
            <p:nvPr/>
          </p:nvSpPr>
          <p:spPr bwMode="auto">
            <a:xfrm>
              <a:off x="6976972" y="3598863"/>
              <a:ext cx="0" cy="7937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69" name="Line 416"/>
            <p:cNvSpPr>
              <a:spLocks noChangeShapeType="1"/>
            </p:cNvSpPr>
            <p:nvPr/>
          </p:nvSpPr>
          <p:spPr bwMode="auto">
            <a:xfrm>
              <a:off x="6994749" y="3598863"/>
              <a:ext cx="0" cy="7699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0" name="Line 417"/>
            <p:cNvSpPr>
              <a:spLocks noChangeShapeType="1"/>
            </p:cNvSpPr>
            <p:nvPr/>
          </p:nvSpPr>
          <p:spPr bwMode="auto">
            <a:xfrm>
              <a:off x="7016082" y="3598863"/>
              <a:ext cx="0" cy="7540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1" name="Line 418"/>
            <p:cNvSpPr>
              <a:spLocks noChangeShapeType="1"/>
            </p:cNvSpPr>
            <p:nvPr/>
          </p:nvSpPr>
          <p:spPr bwMode="auto">
            <a:xfrm>
              <a:off x="7039192" y="3598863"/>
              <a:ext cx="0" cy="7413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2" name="Line 419"/>
            <p:cNvSpPr>
              <a:spLocks noChangeShapeType="1"/>
            </p:cNvSpPr>
            <p:nvPr/>
          </p:nvSpPr>
          <p:spPr bwMode="auto">
            <a:xfrm>
              <a:off x="7062302" y="3598863"/>
              <a:ext cx="0" cy="7366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3" name="Line 420"/>
            <p:cNvSpPr>
              <a:spLocks noChangeShapeType="1"/>
            </p:cNvSpPr>
            <p:nvPr/>
          </p:nvSpPr>
          <p:spPr bwMode="auto">
            <a:xfrm>
              <a:off x="7083634" y="3598863"/>
              <a:ext cx="0" cy="7286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4" name="Line 421"/>
            <p:cNvSpPr>
              <a:spLocks noChangeShapeType="1"/>
            </p:cNvSpPr>
            <p:nvPr/>
          </p:nvSpPr>
          <p:spPr bwMode="auto">
            <a:xfrm>
              <a:off x="7106745" y="3598863"/>
              <a:ext cx="0" cy="7207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5" name="Line 422"/>
            <p:cNvSpPr>
              <a:spLocks noChangeShapeType="1"/>
            </p:cNvSpPr>
            <p:nvPr/>
          </p:nvSpPr>
          <p:spPr bwMode="auto">
            <a:xfrm>
              <a:off x="7124522" y="3598863"/>
              <a:ext cx="0" cy="7127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6" name="Line 423"/>
            <p:cNvSpPr>
              <a:spLocks noChangeShapeType="1"/>
            </p:cNvSpPr>
            <p:nvPr/>
          </p:nvSpPr>
          <p:spPr bwMode="auto">
            <a:xfrm>
              <a:off x="7147632" y="3598863"/>
              <a:ext cx="0" cy="6889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7" name="Line 424"/>
            <p:cNvSpPr>
              <a:spLocks noChangeShapeType="1"/>
            </p:cNvSpPr>
            <p:nvPr/>
          </p:nvSpPr>
          <p:spPr bwMode="auto">
            <a:xfrm>
              <a:off x="7170742" y="3598863"/>
              <a:ext cx="0" cy="6397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8" name="Line 425"/>
            <p:cNvSpPr>
              <a:spLocks noChangeShapeType="1"/>
            </p:cNvSpPr>
            <p:nvPr/>
          </p:nvSpPr>
          <p:spPr bwMode="auto">
            <a:xfrm>
              <a:off x="7192075" y="3598863"/>
              <a:ext cx="0" cy="6365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79" name="Line 426"/>
            <p:cNvSpPr>
              <a:spLocks noChangeShapeType="1"/>
            </p:cNvSpPr>
            <p:nvPr/>
          </p:nvSpPr>
          <p:spPr bwMode="auto">
            <a:xfrm>
              <a:off x="7215184" y="3598863"/>
              <a:ext cx="0" cy="6159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0" name="Line 427"/>
            <p:cNvSpPr>
              <a:spLocks noChangeShapeType="1"/>
            </p:cNvSpPr>
            <p:nvPr/>
          </p:nvSpPr>
          <p:spPr bwMode="auto">
            <a:xfrm>
              <a:off x="7232962" y="3598863"/>
              <a:ext cx="0" cy="6000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1" name="Line 428"/>
            <p:cNvSpPr>
              <a:spLocks noChangeShapeType="1"/>
            </p:cNvSpPr>
            <p:nvPr/>
          </p:nvSpPr>
          <p:spPr bwMode="auto">
            <a:xfrm>
              <a:off x="7256072" y="3598863"/>
              <a:ext cx="0" cy="5921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2" name="Line 429"/>
            <p:cNvSpPr>
              <a:spLocks noChangeShapeType="1"/>
            </p:cNvSpPr>
            <p:nvPr/>
          </p:nvSpPr>
          <p:spPr bwMode="auto">
            <a:xfrm>
              <a:off x="7279182" y="3598863"/>
              <a:ext cx="0" cy="5921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3" name="Line 430"/>
            <p:cNvSpPr>
              <a:spLocks noChangeShapeType="1"/>
            </p:cNvSpPr>
            <p:nvPr/>
          </p:nvSpPr>
          <p:spPr bwMode="auto">
            <a:xfrm>
              <a:off x="7300514" y="3598863"/>
              <a:ext cx="0" cy="5762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4" name="Line 431"/>
            <p:cNvSpPr>
              <a:spLocks noChangeShapeType="1"/>
            </p:cNvSpPr>
            <p:nvPr/>
          </p:nvSpPr>
          <p:spPr bwMode="auto">
            <a:xfrm>
              <a:off x="7323625" y="3598863"/>
              <a:ext cx="0" cy="5524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5" name="Line 432"/>
            <p:cNvSpPr>
              <a:spLocks noChangeShapeType="1"/>
            </p:cNvSpPr>
            <p:nvPr/>
          </p:nvSpPr>
          <p:spPr bwMode="auto">
            <a:xfrm>
              <a:off x="7341402" y="3598863"/>
              <a:ext cx="0" cy="54768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6" name="Line 433"/>
            <p:cNvSpPr>
              <a:spLocks noChangeShapeType="1"/>
            </p:cNvSpPr>
            <p:nvPr/>
          </p:nvSpPr>
          <p:spPr bwMode="auto">
            <a:xfrm>
              <a:off x="7364512" y="3598863"/>
              <a:ext cx="0" cy="5429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7" name="Line 434"/>
            <p:cNvSpPr>
              <a:spLocks noChangeShapeType="1"/>
            </p:cNvSpPr>
            <p:nvPr/>
          </p:nvSpPr>
          <p:spPr bwMode="auto">
            <a:xfrm>
              <a:off x="7387622" y="3598863"/>
              <a:ext cx="0" cy="5429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8" name="Line 435"/>
            <p:cNvSpPr>
              <a:spLocks noChangeShapeType="1"/>
            </p:cNvSpPr>
            <p:nvPr/>
          </p:nvSpPr>
          <p:spPr bwMode="auto">
            <a:xfrm>
              <a:off x="7408955" y="3598863"/>
              <a:ext cx="0" cy="5397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89" name="Line 436"/>
            <p:cNvSpPr>
              <a:spLocks noChangeShapeType="1"/>
            </p:cNvSpPr>
            <p:nvPr/>
          </p:nvSpPr>
          <p:spPr bwMode="auto">
            <a:xfrm>
              <a:off x="7432064" y="3598863"/>
              <a:ext cx="0" cy="5270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0" name="Line 437"/>
            <p:cNvSpPr>
              <a:spLocks noChangeShapeType="1"/>
            </p:cNvSpPr>
            <p:nvPr/>
          </p:nvSpPr>
          <p:spPr bwMode="auto">
            <a:xfrm>
              <a:off x="7455175" y="3598863"/>
              <a:ext cx="0" cy="5270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1" name="Line 438"/>
            <p:cNvSpPr>
              <a:spLocks noChangeShapeType="1"/>
            </p:cNvSpPr>
            <p:nvPr/>
          </p:nvSpPr>
          <p:spPr bwMode="auto">
            <a:xfrm>
              <a:off x="7472952" y="3598863"/>
              <a:ext cx="0" cy="5000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2" name="Line 439"/>
            <p:cNvSpPr>
              <a:spLocks noChangeShapeType="1"/>
            </p:cNvSpPr>
            <p:nvPr/>
          </p:nvSpPr>
          <p:spPr bwMode="auto">
            <a:xfrm>
              <a:off x="7494284" y="3598863"/>
              <a:ext cx="0" cy="4953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3" name="Line 440"/>
            <p:cNvSpPr>
              <a:spLocks noChangeShapeType="1"/>
            </p:cNvSpPr>
            <p:nvPr/>
          </p:nvSpPr>
          <p:spPr bwMode="auto">
            <a:xfrm>
              <a:off x="7517394" y="3598863"/>
              <a:ext cx="0" cy="4905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4" name="Line 441"/>
            <p:cNvSpPr>
              <a:spLocks noChangeShapeType="1"/>
            </p:cNvSpPr>
            <p:nvPr/>
          </p:nvSpPr>
          <p:spPr bwMode="auto">
            <a:xfrm>
              <a:off x="7540505" y="3598863"/>
              <a:ext cx="0" cy="4794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5" name="Line 442"/>
            <p:cNvSpPr>
              <a:spLocks noChangeShapeType="1"/>
            </p:cNvSpPr>
            <p:nvPr/>
          </p:nvSpPr>
          <p:spPr bwMode="auto">
            <a:xfrm>
              <a:off x="7563614" y="3598863"/>
              <a:ext cx="0" cy="4794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6" name="Line 443"/>
            <p:cNvSpPr>
              <a:spLocks noChangeShapeType="1"/>
            </p:cNvSpPr>
            <p:nvPr/>
          </p:nvSpPr>
          <p:spPr bwMode="auto">
            <a:xfrm>
              <a:off x="7581391" y="3598863"/>
              <a:ext cx="0" cy="4794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7" name="Line 444"/>
            <p:cNvSpPr>
              <a:spLocks noChangeShapeType="1"/>
            </p:cNvSpPr>
            <p:nvPr/>
          </p:nvSpPr>
          <p:spPr bwMode="auto">
            <a:xfrm>
              <a:off x="7602724" y="3598863"/>
              <a:ext cx="0" cy="4667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8" name="Line 445"/>
            <p:cNvSpPr>
              <a:spLocks noChangeShapeType="1"/>
            </p:cNvSpPr>
            <p:nvPr/>
          </p:nvSpPr>
          <p:spPr bwMode="auto">
            <a:xfrm>
              <a:off x="7625834" y="3598863"/>
              <a:ext cx="0" cy="4667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199" name="Line 446"/>
            <p:cNvSpPr>
              <a:spLocks noChangeShapeType="1"/>
            </p:cNvSpPr>
            <p:nvPr/>
          </p:nvSpPr>
          <p:spPr bwMode="auto">
            <a:xfrm>
              <a:off x="7648944" y="3598863"/>
              <a:ext cx="0" cy="4508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0" name="Line 447"/>
            <p:cNvSpPr>
              <a:spLocks noChangeShapeType="1"/>
            </p:cNvSpPr>
            <p:nvPr/>
          </p:nvSpPr>
          <p:spPr bwMode="auto">
            <a:xfrm>
              <a:off x="7670276" y="3598863"/>
              <a:ext cx="0" cy="4111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1" name="Line 448"/>
            <p:cNvSpPr>
              <a:spLocks noChangeShapeType="1"/>
            </p:cNvSpPr>
            <p:nvPr/>
          </p:nvSpPr>
          <p:spPr bwMode="auto">
            <a:xfrm>
              <a:off x="7693387" y="3598863"/>
              <a:ext cx="0" cy="3937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2" name="Line 449"/>
            <p:cNvSpPr>
              <a:spLocks noChangeShapeType="1"/>
            </p:cNvSpPr>
            <p:nvPr/>
          </p:nvSpPr>
          <p:spPr bwMode="auto">
            <a:xfrm>
              <a:off x="7711164" y="3598863"/>
              <a:ext cx="0" cy="3619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3" name="Line 450"/>
            <p:cNvSpPr>
              <a:spLocks noChangeShapeType="1"/>
            </p:cNvSpPr>
            <p:nvPr/>
          </p:nvSpPr>
          <p:spPr bwMode="auto">
            <a:xfrm>
              <a:off x="7734274" y="3598863"/>
              <a:ext cx="0" cy="3619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4" name="Line 451"/>
            <p:cNvSpPr>
              <a:spLocks noChangeShapeType="1"/>
            </p:cNvSpPr>
            <p:nvPr/>
          </p:nvSpPr>
          <p:spPr bwMode="auto">
            <a:xfrm>
              <a:off x="7757384" y="3598863"/>
              <a:ext cx="0" cy="3222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5" name="Line 452"/>
            <p:cNvSpPr>
              <a:spLocks noChangeShapeType="1"/>
            </p:cNvSpPr>
            <p:nvPr/>
          </p:nvSpPr>
          <p:spPr bwMode="auto">
            <a:xfrm>
              <a:off x="7778717" y="3598863"/>
              <a:ext cx="0" cy="3222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6" name="Line 453"/>
            <p:cNvSpPr>
              <a:spLocks noChangeShapeType="1"/>
            </p:cNvSpPr>
            <p:nvPr/>
          </p:nvSpPr>
          <p:spPr bwMode="auto">
            <a:xfrm>
              <a:off x="7801827" y="3598863"/>
              <a:ext cx="0" cy="2778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7" name="Line 454"/>
            <p:cNvSpPr>
              <a:spLocks noChangeShapeType="1"/>
            </p:cNvSpPr>
            <p:nvPr/>
          </p:nvSpPr>
          <p:spPr bwMode="auto">
            <a:xfrm>
              <a:off x="7819604" y="3598863"/>
              <a:ext cx="0" cy="2698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8" name="Line 455"/>
            <p:cNvSpPr>
              <a:spLocks noChangeShapeType="1"/>
            </p:cNvSpPr>
            <p:nvPr/>
          </p:nvSpPr>
          <p:spPr bwMode="auto">
            <a:xfrm>
              <a:off x="7842714" y="3598863"/>
              <a:ext cx="0" cy="2651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09" name="Line 456"/>
            <p:cNvSpPr>
              <a:spLocks noChangeShapeType="1"/>
            </p:cNvSpPr>
            <p:nvPr/>
          </p:nvSpPr>
          <p:spPr bwMode="auto">
            <a:xfrm>
              <a:off x="7865824" y="3598863"/>
              <a:ext cx="0" cy="2651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0" name="Line 457"/>
            <p:cNvSpPr>
              <a:spLocks noChangeShapeType="1"/>
            </p:cNvSpPr>
            <p:nvPr/>
          </p:nvSpPr>
          <p:spPr bwMode="auto">
            <a:xfrm>
              <a:off x="7887156" y="3598863"/>
              <a:ext cx="0" cy="2413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1" name="Line 458"/>
            <p:cNvSpPr>
              <a:spLocks noChangeShapeType="1"/>
            </p:cNvSpPr>
            <p:nvPr/>
          </p:nvSpPr>
          <p:spPr bwMode="auto">
            <a:xfrm>
              <a:off x="7910267" y="3598863"/>
              <a:ext cx="0" cy="173038"/>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2" name="Line 459"/>
            <p:cNvSpPr>
              <a:spLocks noChangeShapeType="1"/>
            </p:cNvSpPr>
            <p:nvPr/>
          </p:nvSpPr>
          <p:spPr bwMode="auto">
            <a:xfrm>
              <a:off x="7928044" y="3598863"/>
              <a:ext cx="0" cy="16827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3" name="Line 460"/>
            <p:cNvSpPr>
              <a:spLocks noChangeShapeType="1"/>
            </p:cNvSpPr>
            <p:nvPr/>
          </p:nvSpPr>
          <p:spPr bwMode="auto">
            <a:xfrm>
              <a:off x="7951154" y="3598863"/>
              <a:ext cx="0" cy="1444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4" name="Line 461"/>
            <p:cNvSpPr>
              <a:spLocks noChangeShapeType="1"/>
            </p:cNvSpPr>
            <p:nvPr/>
          </p:nvSpPr>
          <p:spPr bwMode="auto">
            <a:xfrm>
              <a:off x="7974264" y="3598863"/>
              <a:ext cx="0" cy="13970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5" name="Line 462"/>
            <p:cNvSpPr>
              <a:spLocks noChangeShapeType="1"/>
            </p:cNvSpPr>
            <p:nvPr/>
          </p:nvSpPr>
          <p:spPr bwMode="auto">
            <a:xfrm>
              <a:off x="7995597" y="3598863"/>
              <a:ext cx="0" cy="1317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6" name="Line 463"/>
            <p:cNvSpPr>
              <a:spLocks noChangeShapeType="1"/>
            </p:cNvSpPr>
            <p:nvPr/>
          </p:nvSpPr>
          <p:spPr bwMode="auto">
            <a:xfrm>
              <a:off x="8018706" y="3598863"/>
              <a:ext cx="0" cy="1206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7" name="Line 464"/>
            <p:cNvSpPr>
              <a:spLocks noChangeShapeType="1"/>
            </p:cNvSpPr>
            <p:nvPr/>
          </p:nvSpPr>
          <p:spPr bwMode="auto">
            <a:xfrm>
              <a:off x="8041817" y="3598863"/>
              <a:ext cx="0" cy="107950"/>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8" name="Line 465"/>
            <p:cNvSpPr>
              <a:spLocks noChangeShapeType="1"/>
            </p:cNvSpPr>
            <p:nvPr/>
          </p:nvSpPr>
          <p:spPr bwMode="auto">
            <a:xfrm>
              <a:off x="8059594" y="3598863"/>
              <a:ext cx="0" cy="10001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19" name="Line 466"/>
            <p:cNvSpPr>
              <a:spLocks noChangeShapeType="1"/>
            </p:cNvSpPr>
            <p:nvPr/>
          </p:nvSpPr>
          <p:spPr bwMode="auto">
            <a:xfrm>
              <a:off x="8080926" y="3598863"/>
              <a:ext cx="0" cy="68263"/>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0" name="Line 467"/>
            <p:cNvSpPr>
              <a:spLocks noChangeShapeType="1"/>
            </p:cNvSpPr>
            <p:nvPr/>
          </p:nvSpPr>
          <p:spPr bwMode="auto">
            <a:xfrm>
              <a:off x="8104036" y="3598863"/>
              <a:ext cx="0" cy="34925"/>
            </a:xfrm>
            <a:prstGeom prst="line">
              <a:avLst/>
            </a:prstGeom>
            <a:noFill/>
            <a:ln w="12700" cap="flat">
              <a:solidFill>
                <a:srgbClr val="1B75B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1" name="Line 468"/>
            <p:cNvSpPr>
              <a:spLocks noChangeShapeType="1"/>
            </p:cNvSpPr>
            <p:nvPr/>
          </p:nvSpPr>
          <p:spPr bwMode="auto">
            <a:xfrm>
              <a:off x="6173451" y="3598863"/>
              <a:ext cx="2643445"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2" name="Line 469"/>
            <p:cNvSpPr>
              <a:spLocks noChangeShapeType="1"/>
            </p:cNvSpPr>
            <p:nvPr/>
          </p:nvSpPr>
          <p:spPr bwMode="auto">
            <a:xfrm flipV="1">
              <a:off x="6173451" y="1674813"/>
              <a:ext cx="0" cy="3846513"/>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3" name="Line 470"/>
            <p:cNvSpPr>
              <a:spLocks noChangeShapeType="1"/>
            </p:cNvSpPr>
            <p:nvPr/>
          </p:nvSpPr>
          <p:spPr bwMode="auto">
            <a:xfrm flipH="1">
              <a:off x="6091676" y="5521326"/>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4" name="Line 471"/>
            <p:cNvSpPr>
              <a:spLocks noChangeShapeType="1"/>
            </p:cNvSpPr>
            <p:nvPr/>
          </p:nvSpPr>
          <p:spPr bwMode="auto">
            <a:xfrm flipH="1">
              <a:off x="6091676" y="5138738"/>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5" name="Line 472"/>
            <p:cNvSpPr>
              <a:spLocks noChangeShapeType="1"/>
            </p:cNvSpPr>
            <p:nvPr/>
          </p:nvSpPr>
          <p:spPr bwMode="auto">
            <a:xfrm flipH="1">
              <a:off x="6091676" y="4751388"/>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6" name="Line 473"/>
            <p:cNvSpPr>
              <a:spLocks noChangeShapeType="1"/>
            </p:cNvSpPr>
            <p:nvPr/>
          </p:nvSpPr>
          <p:spPr bwMode="auto">
            <a:xfrm flipH="1">
              <a:off x="6091676" y="4368801"/>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7" name="Line 474"/>
            <p:cNvSpPr>
              <a:spLocks noChangeShapeType="1"/>
            </p:cNvSpPr>
            <p:nvPr/>
          </p:nvSpPr>
          <p:spPr bwMode="auto">
            <a:xfrm flipH="1">
              <a:off x="6091676" y="3984626"/>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8" name="Line 475"/>
            <p:cNvSpPr>
              <a:spLocks noChangeShapeType="1"/>
            </p:cNvSpPr>
            <p:nvPr/>
          </p:nvSpPr>
          <p:spPr bwMode="auto">
            <a:xfrm flipH="1">
              <a:off x="6091676" y="3598863"/>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29" name="Line 476"/>
            <p:cNvSpPr>
              <a:spLocks noChangeShapeType="1"/>
            </p:cNvSpPr>
            <p:nvPr/>
          </p:nvSpPr>
          <p:spPr bwMode="auto">
            <a:xfrm flipH="1">
              <a:off x="6091676" y="3214688"/>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0" name="Line 477"/>
            <p:cNvSpPr>
              <a:spLocks noChangeShapeType="1"/>
            </p:cNvSpPr>
            <p:nvPr/>
          </p:nvSpPr>
          <p:spPr bwMode="auto">
            <a:xfrm flipH="1">
              <a:off x="6091676" y="2827338"/>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1" name="Line 478"/>
            <p:cNvSpPr>
              <a:spLocks noChangeShapeType="1"/>
            </p:cNvSpPr>
            <p:nvPr/>
          </p:nvSpPr>
          <p:spPr bwMode="auto">
            <a:xfrm flipH="1">
              <a:off x="6091676" y="2444751"/>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2" name="Line 479"/>
            <p:cNvSpPr>
              <a:spLocks noChangeShapeType="1"/>
            </p:cNvSpPr>
            <p:nvPr/>
          </p:nvSpPr>
          <p:spPr bwMode="auto">
            <a:xfrm flipH="1">
              <a:off x="6091676" y="2057401"/>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3" name="Line 480"/>
            <p:cNvSpPr>
              <a:spLocks noChangeShapeType="1"/>
            </p:cNvSpPr>
            <p:nvPr/>
          </p:nvSpPr>
          <p:spPr bwMode="auto">
            <a:xfrm flipH="1">
              <a:off x="6091676" y="1674813"/>
              <a:ext cx="8177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4" name="Line 481"/>
            <p:cNvSpPr>
              <a:spLocks noChangeShapeType="1"/>
            </p:cNvSpPr>
            <p:nvPr/>
          </p:nvSpPr>
          <p:spPr bwMode="auto">
            <a:xfrm flipV="1">
              <a:off x="10406162" y="3549651"/>
              <a:ext cx="0" cy="492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5" name="Line 482"/>
            <p:cNvSpPr>
              <a:spLocks noChangeShapeType="1"/>
            </p:cNvSpPr>
            <p:nvPr/>
          </p:nvSpPr>
          <p:spPr bwMode="auto">
            <a:xfrm flipV="1">
              <a:off x="10423939" y="3517901"/>
              <a:ext cx="0" cy="809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6" name="Line 483"/>
            <p:cNvSpPr>
              <a:spLocks noChangeShapeType="1"/>
            </p:cNvSpPr>
            <p:nvPr/>
          </p:nvSpPr>
          <p:spPr bwMode="auto">
            <a:xfrm flipV="1">
              <a:off x="10441716" y="3492501"/>
              <a:ext cx="0" cy="1063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7" name="Line 484"/>
            <p:cNvSpPr>
              <a:spLocks noChangeShapeType="1"/>
            </p:cNvSpPr>
            <p:nvPr/>
          </p:nvSpPr>
          <p:spPr bwMode="auto">
            <a:xfrm flipV="1">
              <a:off x="10459493" y="3476626"/>
              <a:ext cx="0" cy="1222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8" name="Line 485"/>
            <p:cNvSpPr>
              <a:spLocks noChangeShapeType="1"/>
            </p:cNvSpPr>
            <p:nvPr/>
          </p:nvSpPr>
          <p:spPr bwMode="auto">
            <a:xfrm flipV="1">
              <a:off x="10482603" y="3476626"/>
              <a:ext cx="0" cy="1222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39" name="Line 486"/>
            <p:cNvSpPr>
              <a:spLocks noChangeShapeType="1"/>
            </p:cNvSpPr>
            <p:nvPr/>
          </p:nvSpPr>
          <p:spPr bwMode="auto">
            <a:xfrm flipV="1">
              <a:off x="10500380" y="3452813"/>
              <a:ext cx="0" cy="1460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0" name="Line 487"/>
            <p:cNvSpPr>
              <a:spLocks noChangeShapeType="1"/>
            </p:cNvSpPr>
            <p:nvPr/>
          </p:nvSpPr>
          <p:spPr bwMode="auto">
            <a:xfrm flipV="1">
              <a:off x="10518157" y="3449638"/>
              <a:ext cx="0" cy="1492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1" name="Line 488"/>
            <p:cNvSpPr>
              <a:spLocks noChangeShapeType="1"/>
            </p:cNvSpPr>
            <p:nvPr/>
          </p:nvSpPr>
          <p:spPr bwMode="auto">
            <a:xfrm flipV="1">
              <a:off x="10535934" y="3449638"/>
              <a:ext cx="0" cy="1492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2" name="Line 489"/>
            <p:cNvSpPr>
              <a:spLocks noChangeShapeType="1"/>
            </p:cNvSpPr>
            <p:nvPr/>
          </p:nvSpPr>
          <p:spPr bwMode="auto">
            <a:xfrm flipV="1">
              <a:off x="10559045" y="3440113"/>
              <a:ext cx="0" cy="158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3" name="Line 490"/>
            <p:cNvSpPr>
              <a:spLocks noChangeShapeType="1"/>
            </p:cNvSpPr>
            <p:nvPr/>
          </p:nvSpPr>
          <p:spPr bwMode="auto">
            <a:xfrm flipV="1">
              <a:off x="10576822" y="3429001"/>
              <a:ext cx="0" cy="1698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4" name="Line 491"/>
            <p:cNvSpPr>
              <a:spLocks noChangeShapeType="1"/>
            </p:cNvSpPr>
            <p:nvPr/>
          </p:nvSpPr>
          <p:spPr bwMode="auto">
            <a:xfrm flipV="1">
              <a:off x="10594599" y="3392488"/>
              <a:ext cx="0" cy="2063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5" name="Line 492"/>
            <p:cNvSpPr>
              <a:spLocks noChangeShapeType="1"/>
            </p:cNvSpPr>
            <p:nvPr/>
          </p:nvSpPr>
          <p:spPr bwMode="auto">
            <a:xfrm flipV="1">
              <a:off x="10617708" y="3376613"/>
              <a:ext cx="0" cy="2222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6" name="Line 493"/>
            <p:cNvSpPr>
              <a:spLocks noChangeShapeType="1"/>
            </p:cNvSpPr>
            <p:nvPr/>
          </p:nvSpPr>
          <p:spPr bwMode="auto">
            <a:xfrm flipV="1">
              <a:off x="10635485" y="3348038"/>
              <a:ext cx="0" cy="2508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7" name="Line 494"/>
            <p:cNvSpPr>
              <a:spLocks noChangeShapeType="1"/>
            </p:cNvSpPr>
            <p:nvPr/>
          </p:nvSpPr>
          <p:spPr bwMode="auto">
            <a:xfrm flipV="1">
              <a:off x="10653262" y="3303588"/>
              <a:ext cx="0" cy="2952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8" name="Line 495"/>
            <p:cNvSpPr>
              <a:spLocks noChangeShapeType="1"/>
            </p:cNvSpPr>
            <p:nvPr/>
          </p:nvSpPr>
          <p:spPr bwMode="auto">
            <a:xfrm flipV="1">
              <a:off x="10672818" y="3255963"/>
              <a:ext cx="0" cy="3429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49" name="Line 496"/>
            <p:cNvSpPr>
              <a:spLocks noChangeShapeType="1"/>
            </p:cNvSpPr>
            <p:nvPr/>
          </p:nvSpPr>
          <p:spPr bwMode="auto">
            <a:xfrm flipV="1">
              <a:off x="10694150" y="3133726"/>
              <a:ext cx="0" cy="4651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0" name="Line 497"/>
            <p:cNvSpPr>
              <a:spLocks noChangeShapeType="1"/>
            </p:cNvSpPr>
            <p:nvPr/>
          </p:nvSpPr>
          <p:spPr bwMode="auto">
            <a:xfrm flipV="1">
              <a:off x="10711927" y="3117851"/>
              <a:ext cx="0" cy="4810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1" name="Line 498"/>
            <p:cNvSpPr>
              <a:spLocks noChangeShapeType="1"/>
            </p:cNvSpPr>
            <p:nvPr/>
          </p:nvSpPr>
          <p:spPr bwMode="auto">
            <a:xfrm flipV="1">
              <a:off x="10731481" y="3097213"/>
              <a:ext cx="0" cy="5016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2" name="Line 499"/>
            <p:cNvSpPr>
              <a:spLocks noChangeShapeType="1"/>
            </p:cNvSpPr>
            <p:nvPr/>
          </p:nvSpPr>
          <p:spPr bwMode="auto">
            <a:xfrm flipV="1">
              <a:off x="10749258" y="3089276"/>
              <a:ext cx="0" cy="5095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3" name="Line 500"/>
            <p:cNvSpPr>
              <a:spLocks noChangeShapeType="1"/>
            </p:cNvSpPr>
            <p:nvPr/>
          </p:nvSpPr>
          <p:spPr bwMode="auto">
            <a:xfrm flipV="1">
              <a:off x="10772369" y="3078163"/>
              <a:ext cx="0" cy="5207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4" name="Line 501"/>
            <p:cNvSpPr>
              <a:spLocks noChangeShapeType="1"/>
            </p:cNvSpPr>
            <p:nvPr/>
          </p:nvSpPr>
          <p:spPr bwMode="auto">
            <a:xfrm flipV="1">
              <a:off x="10790146" y="3049588"/>
              <a:ext cx="0" cy="5492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5" name="Line 502"/>
            <p:cNvSpPr>
              <a:spLocks noChangeShapeType="1"/>
            </p:cNvSpPr>
            <p:nvPr/>
          </p:nvSpPr>
          <p:spPr bwMode="auto">
            <a:xfrm flipV="1">
              <a:off x="10807923" y="3036888"/>
              <a:ext cx="0" cy="5619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6" name="Line 503"/>
            <p:cNvSpPr>
              <a:spLocks noChangeShapeType="1"/>
            </p:cNvSpPr>
            <p:nvPr/>
          </p:nvSpPr>
          <p:spPr bwMode="auto">
            <a:xfrm flipV="1">
              <a:off x="10825700" y="3021013"/>
              <a:ext cx="0" cy="5778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7" name="Line 504"/>
            <p:cNvSpPr>
              <a:spLocks noChangeShapeType="1"/>
            </p:cNvSpPr>
            <p:nvPr/>
          </p:nvSpPr>
          <p:spPr bwMode="auto">
            <a:xfrm flipV="1">
              <a:off x="10848810" y="2997201"/>
              <a:ext cx="0" cy="6016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8" name="Line 505"/>
            <p:cNvSpPr>
              <a:spLocks noChangeShapeType="1"/>
            </p:cNvSpPr>
            <p:nvPr/>
          </p:nvSpPr>
          <p:spPr bwMode="auto">
            <a:xfrm flipV="1">
              <a:off x="10866587" y="2989263"/>
              <a:ext cx="0" cy="6096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59" name="Line 506"/>
            <p:cNvSpPr>
              <a:spLocks noChangeShapeType="1"/>
            </p:cNvSpPr>
            <p:nvPr/>
          </p:nvSpPr>
          <p:spPr bwMode="auto">
            <a:xfrm flipV="1">
              <a:off x="10884364" y="2952751"/>
              <a:ext cx="0" cy="6461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0" name="Line 507"/>
            <p:cNvSpPr>
              <a:spLocks noChangeShapeType="1"/>
            </p:cNvSpPr>
            <p:nvPr/>
          </p:nvSpPr>
          <p:spPr bwMode="auto">
            <a:xfrm flipV="1">
              <a:off x="10902141" y="2940051"/>
              <a:ext cx="0" cy="6588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1" name="Line 508"/>
            <p:cNvSpPr>
              <a:spLocks noChangeShapeType="1"/>
            </p:cNvSpPr>
            <p:nvPr/>
          </p:nvSpPr>
          <p:spPr bwMode="auto">
            <a:xfrm flipV="1">
              <a:off x="10925251" y="2932113"/>
              <a:ext cx="0" cy="666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2" name="Line 509"/>
            <p:cNvSpPr>
              <a:spLocks noChangeShapeType="1"/>
            </p:cNvSpPr>
            <p:nvPr/>
          </p:nvSpPr>
          <p:spPr bwMode="auto">
            <a:xfrm flipV="1">
              <a:off x="10943028" y="2690813"/>
              <a:ext cx="0" cy="9080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3" name="Line 510"/>
            <p:cNvSpPr>
              <a:spLocks noChangeShapeType="1"/>
            </p:cNvSpPr>
            <p:nvPr/>
          </p:nvSpPr>
          <p:spPr bwMode="auto">
            <a:xfrm flipV="1">
              <a:off x="10960805" y="2609851"/>
              <a:ext cx="0" cy="9890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4" name="Line 511"/>
            <p:cNvSpPr>
              <a:spLocks noChangeShapeType="1"/>
            </p:cNvSpPr>
            <p:nvPr/>
          </p:nvSpPr>
          <p:spPr bwMode="auto">
            <a:xfrm flipV="1">
              <a:off x="10983915" y="2601913"/>
              <a:ext cx="0" cy="996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5" name="Line 512"/>
            <p:cNvSpPr>
              <a:spLocks noChangeShapeType="1"/>
            </p:cNvSpPr>
            <p:nvPr/>
          </p:nvSpPr>
          <p:spPr bwMode="auto">
            <a:xfrm flipV="1">
              <a:off x="11001692" y="2468563"/>
              <a:ext cx="0" cy="11303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6" name="Line 513"/>
            <p:cNvSpPr>
              <a:spLocks noChangeShapeType="1"/>
            </p:cNvSpPr>
            <p:nvPr/>
          </p:nvSpPr>
          <p:spPr bwMode="auto">
            <a:xfrm flipV="1">
              <a:off x="11019469" y="1674813"/>
              <a:ext cx="0" cy="19240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7" name="Line 514"/>
            <p:cNvSpPr>
              <a:spLocks noChangeShapeType="1"/>
            </p:cNvSpPr>
            <p:nvPr/>
          </p:nvSpPr>
          <p:spPr bwMode="auto">
            <a:xfrm>
              <a:off x="9039108" y="3598863"/>
              <a:ext cx="0" cy="19224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8" name="Line 515"/>
            <p:cNvSpPr>
              <a:spLocks noChangeShapeType="1"/>
            </p:cNvSpPr>
            <p:nvPr/>
          </p:nvSpPr>
          <p:spPr bwMode="auto">
            <a:xfrm>
              <a:off x="9056885" y="3598863"/>
              <a:ext cx="0" cy="16287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69" name="Line 516"/>
            <p:cNvSpPr>
              <a:spLocks noChangeShapeType="1"/>
            </p:cNvSpPr>
            <p:nvPr/>
          </p:nvSpPr>
          <p:spPr bwMode="auto">
            <a:xfrm>
              <a:off x="9079996" y="3598863"/>
              <a:ext cx="0" cy="14224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0" name="Line 517"/>
            <p:cNvSpPr>
              <a:spLocks noChangeShapeType="1"/>
            </p:cNvSpPr>
            <p:nvPr/>
          </p:nvSpPr>
          <p:spPr bwMode="auto">
            <a:xfrm>
              <a:off x="9097773" y="3598863"/>
              <a:ext cx="0" cy="13906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1" name="Line 518"/>
            <p:cNvSpPr>
              <a:spLocks noChangeShapeType="1"/>
            </p:cNvSpPr>
            <p:nvPr/>
          </p:nvSpPr>
          <p:spPr bwMode="auto">
            <a:xfrm>
              <a:off x="9115550" y="3598863"/>
              <a:ext cx="0" cy="13462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2" name="Line 519"/>
            <p:cNvSpPr>
              <a:spLocks noChangeShapeType="1"/>
            </p:cNvSpPr>
            <p:nvPr/>
          </p:nvSpPr>
          <p:spPr bwMode="auto">
            <a:xfrm>
              <a:off x="9133327" y="3598863"/>
              <a:ext cx="0" cy="13223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3" name="Line 520"/>
            <p:cNvSpPr>
              <a:spLocks noChangeShapeType="1"/>
            </p:cNvSpPr>
            <p:nvPr/>
          </p:nvSpPr>
          <p:spPr bwMode="auto">
            <a:xfrm>
              <a:off x="9156436" y="3598863"/>
              <a:ext cx="0" cy="12811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4" name="Line 521"/>
            <p:cNvSpPr>
              <a:spLocks noChangeShapeType="1"/>
            </p:cNvSpPr>
            <p:nvPr/>
          </p:nvSpPr>
          <p:spPr bwMode="auto">
            <a:xfrm>
              <a:off x="9174213" y="3598863"/>
              <a:ext cx="0" cy="12366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5" name="Line 522"/>
            <p:cNvSpPr>
              <a:spLocks noChangeShapeType="1"/>
            </p:cNvSpPr>
            <p:nvPr/>
          </p:nvSpPr>
          <p:spPr bwMode="auto">
            <a:xfrm>
              <a:off x="9191990" y="3598863"/>
              <a:ext cx="0" cy="11525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6" name="Line 523"/>
            <p:cNvSpPr>
              <a:spLocks noChangeShapeType="1"/>
            </p:cNvSpPr>
            <p:nvPr/>
          </p:nvSpPr>
          <p:spPr bwMode="auto">
            <a:xfrm>
              <a:off x="9209767" y="3598863"/>
              <a:ext cx="0" cy="1123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7" name="Line 524"/>
            <p:cNvSpPr>
              <a:spLocks noChangeShapeType="1"/>
            </p:cNvSpPr>
            <p:nvPr/>
          </p:nvSpPr>
          <p:spPr bwMode="auto">
            <a:xfrm>
              <a:off x="9232878" y="3598863"/>
              <a:ext cx="0" cy="10350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8" name="Line 525"/>
            <p:cNvSpPr>
              <a:spLocks noChangeShapeType="1"/>
            </p:cNvSpPr>
            <p:nvPr/>
          </p:nvSpPr>
          <p:spPr bwMode="auto">
            <a:xfrm>
              <a:off x="9250655" y="3598863"/>
              <a:ext cx="0" cy="10239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79" name="Line 526"/>
            <p:cNvSpPr>
              <a:spLocks noChangeShapeType="1"/>
            </p:cNvSpPr>
            <p:nvPr/>
          </p:nvSpPr>
          <p:spPr bwMode="auto">
            <a:xfrm>
              <a:off x="9268432" y="3598863"/>
              <a:ext cx="0" cy="9874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0" name="Line 527"/>
            <p:cNvSpPr>
              <a:spLocks noChangeShapeType="1"/>
            </p:cNvSpPr>
            <p:nvPr/>
          </p:nvSpPr>
          <p:spPr bwMode="auto">
            <a:xfrm>
              <a:off x="9286209" y="3598863"/>
              <a:ext cx="0" cy="8540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1" name="Line 528"/>
            <p:cNvSpPr>
              <a:spLocks noChangeShapeType="1"/>
            </p:cNvSpPr>
            <p:nvPr/>
          </p:nvSpPr>
          <p:spPr bwMode="auto">
            <a:xfrm>
              <a:off x="9309319" y="3598863"/>
              <a:ext cx="0" cy="8382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2" name="Line 529"/>
            <p:cNvSpPr>
              <a:spLocks noChangeShapeType="1"/>
            </p:cNvSpPr>
            <p:nvPr/>
          </p:nvSpPr>
          <p:spPr bwMode="auto">
            <a:xfrm>
              <a:off x="9327096" y="3598863"/>
              <a:ext cx="0" cy="8302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3" name="Line 530"/>
            <p:cNvSpPr>
              <a:spLocks noChangeShapeType="1"/>
            </p:cNvSpPr>
            <p:nvPr/>
          </p:nvSpPr>
          <p:spPr bwMode="auto">
            <a:xfrm>
              <a:off x="9344873" y="3598863"/>
              <a:ext cx="0" cy="793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4" name="Line 531"/>
            <p:cNvSpPr>
              <a:spLocks noChangeShapeType="1"/>
            </p:cNvSpPr>
            <p:nvPr/>
          </p:nvSpPr>
          <p:spPr bwMode="auto">
            <a:xfrm>
              <a:off x="9367983" y="3598863"/>
              <a:ext cx="0" cy="7699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5" name="Line 532"/>
            <p:cNvSpPr>
              <a:spLocks noChangeShapeType="1"/>
            </p:cNvSpPr>
            <p:nvPr/>
          </p:nvSpPr>
          <p:spPr bwMode="auto">
            <a:xfrm>
              <a:off x="9385760" y="3598863"/>
              <a:ext cx="0" cy="7620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6" name="Line 533"/>
            <p:cNvSpPr>
              <a:spLocks noChangeShapeType="1"/>
            </p:cNvSpPr>
            <p:nvPr/>
          </p:nvSpPr>
          <p:spPr bwMode="auto">
            <a:xfrm>
              <a:off x="9403538" y="3598863"/>
              <a:ext cx="0" cy="6397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7" name="Line 534"/>
            <p:cNvSpPr>
              <a:spLocks noChangeShapeType="1"/>
            </p:cNvSpPr>
            <p:nvPr/>
          </p:nvSpPr>
          <p:spPr bwMode="auto">
            <a:xfrm>
              <a:off x="9421315" y="3598863"/>
              <a:ext cx="0" cy="6397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8" name="Line 535"/>
            <p:cNvSpPr>
              <a:spLocks noChangeShapeType="1"/>
            </p:cNvSpPr>
            <p:nvPr/>
          </p:nvSpPr>
          <p:spPr bwMode="auto">
            <a:xfrm>
              <a:off x="9444424" y="3598863"/>
              <a:ext cx="0" cy="5969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89" name="Line 536"/>
            <p:cNvSpPr>
              <a:spLocks noChangeShapeType="1"/>
            </p:cNvSpPr>
            <p:nvPr/>
          </p:nvSpPr>
          <p:spPr bwMode="auto">
            <a:xfrm>
              <a:off x="9462201" y="3598863"/>
              <a:ext cx="0" cy="5524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0" name="Line 537"/>
            <p:cNvSpPr>
              <a:spLocks noChangeShapeType="1"/>
            </p:cNvSpPr>
            <p:nvPr/>
          </p:nvSpPr>
          <p:spPr bwMode="auto">
            <a:xfrm>
              <a:off x="9479978" y="3598863"/>
              <a:ext cx="0" cy="5476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1" name="Line 538"/>
            <p:cNvSpPr>
              <a:spLocks noChangeShapeType="1"/>
            </p:cNvSpPr>
            <p:nvPr/>
          </p:nvSpPr>
          <p:spPr bwMode="auto">
            <a:xfrm>
              <a:off x="9499533" y="3598863"/>
              <a:ext cx="0" cy="539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2" name="Line 539"/>
            <p:cNvSpPr>
              <a:spLocks noChangeShapeType="1"/>
            </p:cNvSpPr>
            <p:nvPr/>
          </p:nvSpPr>
          <p:spPr bwMode="auto">
            <a:xfrm>
              <a:off x="9520866" y="3598863"/>
              <a:ext cx="0" cy="5191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3" name="Line 540"/>
            <p:cNvSpPr>
              <a:spLocks noChangeShapeType="1"/>
            </p:cNvSpPr>
            <p:nvPr/>
          </p:nvSpPr>
          <p:spPr bwMode="auto">
            <a:xfrm>
              <a:off x="9538643" y="3598863"/>
              <a:ext cx="0" cy="5191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4" name="Line 541"/>
            <p:cNvSpPr>
              <a:spLocks noChangeShapeType="1"/>
            </p:cNvSpPr>
            <p:nvPr/>
          </p:nvSpPr>
          <p:spPr bwMode="auto">
            <a:xfrm>
              <a:off x="9558197" y="3598863"/>
              <a:ext cx="0" cy="5111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5" name="Line 542"/>
            <p:cNvSpPr>
              <a:spLocks noChangeShapeType="1"/>
            </p:cNvSpPr>
            <p:nvPr/>
          </p:nvSpPr>
          <p:spPr bwMode="auto">
            <a:xfrm>
              <a:off x="9575974" y="3598863"/>
              <a:ext cx="0" cy="5080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6" name="Line 543"/>
            <p:cNvSpPr>
              <a:spLocks noChangeShapeType="1"/>
            </p:cNvSpPr>
            <p:nvPr/>
          </p:nvSpPr>
          <p:spPr bwMode="auto">
            <a:xfrm>
              <a:off x="9597307" y="3598863"/>
              <a:ext cx="0" cy="49530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7" name="Line 544"/>
            <p:cNvSpPr>
              <a:spLocks noChangeShapeType="1"/>
            </p:cNvSpPr>
            <p:nvPr/>
          </p:nvSpPr>
          <p:spPr bwMode="auto">
            <a:xfrm>
              <a:off x="9616862" y="3598863"/>
              <a:ext cx="0" cy="46672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8" name="Line 545"/>
            <p:cNvSpPr>
              <a:spLocks noChangeShapeType="1"/>
            </p:cNvSpPr>
            <p:nvPr/>
          </p:nvSpPr>
          <p:spPr bwMode="auto">
            <a:xfrm>
              <a:off x="9634639" y="3598863"/>
              <a:ext cx="0" cy="4635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299" name="Line 546"/>
            <p:cNvSpPr>
              <a:spLocks noChangeShapeType="1"/>
            </p:cNvSpPr>
            <p:nvPr/>
          </p:nvSpPr>
          <p:spPr bwMode="auto">
            <a:xfrm>
              <a:off x="9652416" y="3598863"/>
              <a:ext cx="0" cy="4508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0" name="Line 547"/>
            <p:cNvSpPr>
              <a:spLocks noChangeShapeType="1"/>
            </p:cNvSpPr>
            <p:nvPr/>
          </p:nvSpPr>
          <p:spPr bwMode="auto">
            <a:xfrm>
              <a:off x="9675526" y="3598863"/>
              <a:ext cx="0" cy="4429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1" name="Line 548"/>
            <p:cNvSpPr>
              <a:spLocks noChangeShapeType="1"/>
            </p:cNvSpPr>
            <p:nvPr/>
          </p:nvSpPr>
          <p:spPr bwMode="auto">
            <a:xfrm>
              <a:off x="9693303" y="3598863"/>
              <a:ext cx="0" cy="4111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2" name="Line 549"/>
            <p:cNvSpPr>
              <a:spLocks noChangeShapeType="1"/>
            </p:cNvSpPr>
            <p:nvPr/>
          </p:nvSpPr>
          <p:spPr bwMode="auto">
            <a:xfrm>
              <a:off x="9711080" y="3598863"/>
              <a:ext cx="0" cy="361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3" name="Line 550"/>
            <p:cNvSpPr>
              <a:spLocks noChangeShapeType="1"/>
            </p:cNvSpPr>
            <p:nvPr/>
          </p:nvSpPr>
          <p:spPr bwMode="auto">
            <a:xfrm>
              <a:off x="9728857" y="3598863"/>
              <a:ext cx="0" cy="3508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4" name="Line 551"/>
            <p:cNvSpPr>
              <a:spLocks noChangeShapeType="1"/>
            </p:cNvSpPr>
            <p:nvPr/>
          </p:nvSpPr>
          <p:spPr bwMode="auto">
            <a:xfrm>
              <a:off x="9751967" y="3598863"/>
              <a:ext cx="0" cy="3413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5" name="Line 552"/>
            <p:cNvSpPr>
              <a:spLocks noChangeShapeType="1"/>
            </p:cNvSpPr>
            <p:nvPr/>
          </p:nvSpPr>
          <p:spPr bwMode="auto">
            <a:xfrm>
              <a:off x="9769744" y="3598863"/>
              <a:ext cx="0" cy="3063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6" name="Line 553"/>
            <p:cNvSpPr>
              <a:spLocks noChangeShapeType="1"/>
            </p:cNvSpPr>
            <p:nvPr/>
          </p:nvSpPr>
          <p:spPr bwMode="auto">
            <a:xfrm>
              <a:off x="9787521" y="3598863"/>
              <a:ext cx="0" cy="3063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7" name="Line 554"/>
            <p:cNvSpPr>
              <a:spLocks noChangeShapeType="1"/>
            </p:cNvSpPr>
            <p:nvPr/>
          </p:nvSpPr>
          <p:spPr bwMode="auto">
            <a:xfrm>
              <a:off x="9810631" y="3598863"/>
              <a:ext cx="0" cy="2809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8" name="Line 555"/>
            <p:cNvSpPr>
              <a:spLocks noChangeShapeType="1"/>
            </p:cNvSpPr>
            <p:nvPr/>
          </p:nvSpPr>
          <p:spPr bwMode="auto">
            <a:xfrm>
              <a:off x="9828408" y="3598863"/>
              <a:ext cx="0" cy="2492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09" name="Line 556"/>
            <p:cNvSpPr>
              <a:spLocks noChangeShapeType="1"/>
            </p:cNvSpPr>
            <p:nvPr/>
          </p:nvSpPr>
          <p:spPr bwMode="auto">
            <a:xfrm>
              <a:off x="9846185" y="3598863"/>
              <a:ext cx="0" cy="244475"/>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0" name="Line 557"/>
            <p:cNvSpPr>
              <a:spLocks noChangeShapeType="1"/>
            </p:cNvSpPr>
            <p:nvPr/>
          </p:nvSpPr>
          <p:spPr bwMode="auto">
            <a:xfrm>
              <a:off x="9863962" y="3598863"/>
              <a:ext cx="0" cy="1444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1" name="Line 558"/>
            <p:cNvSpPr>
              <a:spLocks noChangeShapeType="1"/>
            </p:cNvSpPr>
            <p:nvPr/>
          </p:nvSpPr>
          <p:spPr bwMode="auto">
            <a:xfrm>
              <a:off x="9887073" y="3598863"/>
              <a:ext cx="0" cy="1158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2" name="Line 559"/>
            <p:cNvSpPr>
              <a:spLocks noChangeShapeType="1"/>
            </p:cNvSpPr>
            <p:nvPr/>
          </p:nvSpPr>
          <p:spPr bwMode="auto">
            <a:xfrm>
              <a:off x="9904850" y="3598863"/>
              <a:ext cx="0" cy="107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3" name="Line 560"/>
            <p:cNvSpPr>
              <a:spLocks noChangeShapeType="1"/>
            </p:cNvSpPr>
            <p:nvPr/>
          </p:nvSpPr>
          <p:spPr bwMode="auto">
            <a:xfrm>
              <a:off x="9922627" y="3598863"/>
              <a:ext cx="0" cy="107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4" name="Line 561"/>
            <p:cNvSpPr>
              <a:spLocks noChangeShapeType="1"/>
            </p:cNvSpPr>
            <p:nvPr/>
          </p:nvSpPr>
          <p:spPr bwMode="auto">
            <a:xfrm>
              <a:off x="9940404" y="3598863"/>
              <a:ext cx="0" cy="107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5" name="Line 562"/>
            <p:cNvSpPr>
              <a:spLocks noChangeShapeType="1"/>
            </p:cNvSpPr>
            <p:nvPr/>
          </p:nvSpPr>
          <p:spPr bwMode="auto">
            <a:xfrm>
              <a:off x="9963513" y="3598863"/>
              <a:ext cx="0" cy="1079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6" name="Line 563"/>
            <p:cNvSpPr>
              <a:spLocks noChangeShapeType="1"/>
            </p:cNvSpPr>
            <p:nvPr/>
          </p:nvSpPr>
          <p:spPr bwMode="auto">
            <a:xfrm>
              <a:off x="9981290" y="3598863"/>
              <a:ext cx="0" cy="1000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7" name="Line 564"/>
            <p:cNvSpPr>
              <a:spLocks noChangeShapeType="1"/>
            </p:cNvSpPr>
            <p:nvPr/>
          </p:nvSpPr>
          <p:spPr bwMode="auto">
            <a:xfrm>
              <a:off x="9999067" y="3598863"/>
              <a:ext cx="0" cy="8731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8" name="Line 565"/>
            <p:cNvSpPr>
              <a:spLocks noChangeShapeType="1"/>
            </p:cNvSpPr>
            <p:nvPr/>
          </p:nvSpPr>
          <p:spPr bwMode="auto">
            <a:xfrm>
              <a:off x="10018623" y="3598863"/>
              <a:ext cx="0" cy="7143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19" name="Line 566"/>
            <p:cNvSpPr>
              <a:spLocks noChangeShapeType="1"/>
            </p:cNvSpPr>
            <p:nvPr/>
          </p:nvSpPr>
          <p:spPr bwMode="auto">
            <a:xfrm>
              <a:off x="10039955" y="3598863"/>
              <a:ext cx="0" cy="523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0" name="Line 567"/>
            <p:cNvSpPr>
              <a:spLocks noChangeShapeType="1"/>
            </p:cNvSpPr>
            <p:nvPr/>
          </p:nvSpPr>
          <p:spPr bwMode="auto">
            <a:xfrm>
              <a:off x="10057732" y="3598863"/>
              <a:ext cx="0" cy="42863"/>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1" name="Line 568"/>
            <p:cNvSpPr>
              <a:spLocks noChangeShapeType="1"/>
            </p:cNvSpPr>
            <p:nvPr/>
          </p:nvSpPr>
          <p:spPr bwMode="auto">
            <a:xfrm>
              <a:off x="10077286" y="3598863"/>
              <a:ext cx="0" cy="39688"/>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2" name="Line 569"/>
            <p:cNvSpPr>
              <a:spLocks noChangeShapeType="1"/>
            </p:cNvSpPr>
            <p:nvPr/>
          </p:nvSpPr>
          <p:spPr bwMode="auto">
            <a:xfrm>
              <a:off x="10095063" y="3598863"/>
              <a:ext cx="0" cy="31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3" name="Line 570"/>
            <p:cNvSpPr>
              <a:spLocks noChangeShapeType="1"/>
            </p:cNvSpPr>
            <p:nvPr/>
          </p:nvSpPr>
          <p:spPr bwMode="auto">
            <a:xfrm>
              <a:off x="10116396" y="3598863"/>
              <a:ext cx="0" cy="31750"/>
            </a:xfrm>
            <a:prstGeom prst="line">
              <a:avLst/>
            </a:prstGeom>
            <a:noFill/>
            <a:ln w="12700" cap="flat">
              <a:solidFill>
                <a:srgbClr val="EF41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4" name="Line 572"/>
            <p:cNvSpPr>
              <a:spLocks noChangeShapeType="1"/>
            </p:cNvSpPr>
            <p:nvPr/>
          </p:nvSpPr>
          <p:spPr bwMode="auto">
            <a:xfrm>
              <a:off x="8998220" y="3598863"/>
              <a:ext cx="264344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5" name="Freeform 573"/>
            <p:cNvSpPr>
              <a:spLocks/>
            </p:cNvSpPr>
            <p:nvPr/>
          </p:nvSpPr>
          <p:spPr bwMode="auto">
            <a:xfrm>
              <a:off x="1153855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6" name="Freeform 574"/>
            <p:cNvSpPr>
              <a:spLocks/>
            </p:cNvSpPr>
            <p:nvPr/>
          </p:nvSpPr>
          <p:spPr bwMode="auto">
            <a:xfrm>
              <a:off x="11037246" y="2992438"/>
              <a:ext cx="28443" cy="25400"/>
            </a:xfrm>
            <a:custGeom>
              <a:avLst/>
              <a:gdLst>
                <a:gd name="T0" fmla="*/ 2 w 6"/>
                <a:gd name="T1" fmla="*/ 3 h 6"/>
                <a:gd name="T2" fmla="*/ 1 w 6"/>
                <a:gd name="T3" fmla="*/ 5 h 6"/>
                <a:gd name="T4" fmla="*/ 2 w 6"/>
                <a:gd name="T5" fmla="*/ 6 h 6"/>
                <a:gd name="T6" fmla="*/ 3 w 6"/>
                <a:gd name="T7" fmla="*/ 4 h 6"/>
                <a:gd name="T8" fmla="*/ 5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3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7" name="Freeform 575"/>
            <p:cNvSpPr>
              <a:spLocks/>
            </p:cNvSpPr>
            <p:nvPr/>
          </p:nvSpPr>
          <p:spPr bwMode="auto">
            <a:xfrm>
              <a:off x="11055023"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8" name="Freeform 576"/>
            <p:cNvSpPr>
              <a:spLocks/>
            </p:cNvSpPr>
            <p:nvPr/>
          </p:nvSpPr>
          <p:spPr bwMode="auto">
            <a:xfrm>
              <a:off x="11078133"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29" name="Freeform 577"/>
            <p:cNvSpPr>
              <a:spLocks/>
            </p:cNvSpPr>
            <p:nvPr/>
          </p:nvSpPr>
          <p:spPr bwMode="auto">
            <a:xfrm>
              <a:off x="11095910"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0" name="Freeform 578"/>
            <p:cNvSpPr>
              <a:spLocks/>
            </p:cNvSpPr>
            <p:nvPr/>
          </p:nvSpPr>
          <p:spPr bwMode="auto">
            <a:xfrm>
              <a:off x="11113687"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1" name="Freeform 579"/>
            <p:cNvSpPr>
              <a:spLocks/>
            </p:cNvSpPr>
            <p:nvPr/>
          </p:nvSpPr>
          <p:spPr bwMode="auto">
            <a:xfrm>
              <a:off x="11133242" y="2992438"/>
              <a:ext cx="30220"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2" name="Freeform 580"/>
            <p:cNvSpPr>
              <a:spLocks/>
            </p:cNvSpPr>
            <p:nvPr/>
          </p:nvSpPr>
          <p:spPr bwMode="auto">
            <a:xfrm>
              <a:off x="11154574" y="2992438"/>
              <a:ext cx="28443"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3" name="Freeform 581"/>
            <p:cNvSpPr>
              <a:spLocks/>
            </p:cNvSpPr>
            <p:nvPr/>
          </p:nvSpPr>
          <p:spPr bwMode="auto">
            <a:xfrm>
              <a:off x="11172352"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4" name="Freeform 582"/>
            <p:cNvSpPr>
              <a:spLocks/>
            </p:cNvSpPr>
            <p:nvPr/>
          </p:nvSpPr>
          <p:spPr bwMode="auto">
            <a:xfrm>
              <a:off x="11191906" y="2992438"/>
              <a:ext cx="30220"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5" name="Freeform 583"/>
            <p:cNvSpPr>
              <a:spLocks/>
            </p:cNvSpPr>
            <p:nvPr/>
          </p:nvSpPr>
          <p:spPr bwMode="auto">
            <a:xfrm>
              <a:off x="11209683"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6" name="Freeform 584"/>
            <p:cNvSpPr>
              <a:spLocks/>
            </p:cNvSpPr>
            <p:nvPr/>
          </p:nvSpPr>
          <p:spPr bwMode="auto">
            <a:xfrm>
              <a:off x="11231015" y="2992438"/>
              <a:ext cx="28443"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7" name="Freeform 585"/>
            <p:cNvSpPr>
              <a:spLocks/>
            </p:cNvSpPr>
            <p:nvPr/>
          </p:nvSpPr>
          <p:spPr bwMode="auto">
            <a:xfrm>
              <a:off x="11250570"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8" name="Freeform 586"/>
            <p:cNvSpPr>
              <a:spLocks/>
            </p:cNvSpPr>
            <p:nvPr/>
          </p:nvSpPr>
          <p:spPr bwMode="auto">
            <a:xfrm>
              <a:off x="11268347"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39" name="Freeform 587"/>
            <p:cNvSpPr>
              <a:spLocks/>
            </p:cNvSpPr>
            <p:nvPr/>
          </p:nvSpPr>
          <p:spPr bwMode="auto">
            <a:xfrm>
              <a:off x="11286125"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3" y="3"/>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0" name="Freeform 588"/>
            <p:cNvSpPr>
              <a:spLocks/>
            </p:cNvSpPr>
            <p:nvPr/>
          </p:nvSpPr>
          <p:spPr bwMode="auto">
            <a:xfrm>
              <a:off x="11309234"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5"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1" name="Freeform 589"/>
            <p:cNvSpPr>
              <a:spLocks/>
            </p:cNvSpPr>
            <p:nvPr/>
          </p:nvSpPr>
          <p:spPr bwMode="auto">
            <a:xfrm>
              <a:off x="11327011" y="2992438"/>
              <a:ext cx="26665" cy="25400"/>
            </a:xfrm>
            <a:custGeom>
              <a:avLst/>
              <a:gdLst>
                <a:gd name="T0" fmla="*/ 2 w 6"/>
                <a:gd name="T1" fmla="*/ 3 h 6"/>
                <a:gd name="T2" fmla="*/ 1 w 6"/>
                <a:gd name="T3" fmla="*/ 5 h 6"/>
                <a:gd name="T4" fmla="*/ 2 w 6"/>
                <a:gd name="T5" fmla="*/ 6 h 6"/>
                <a:gd name="T6" fmla="*/ 3 w 6"/>
                <a:gd name="T7" fmla="*/ 4 h 6"/>
                <a:gd name="T8" fmla="*/ 5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3" y="1"/>
                    <a:pt x="3" y="2"/>
                  </a:cubicBezTo>
                  <a:cubicBezTo>
                    <a:pt x="2" y="2"/>
                    <a:pt x="1"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2" name="Freeform 590"/>
            <p:cNvSpPr>
              <a:spLocks/>
            </p:cNvSpPr>
            <p:nvPr/>
          </p:nvSpPr>
          <p:spPr bwMode="auto">
            <a:xfrm>
              <a:off x="11344788"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3" name="Freeform 591"/>
            <p:cNvSpPr>
              <a:spLocks/>
            </p:cNvSpPr>
            <p:nvPr/>
          </p:nvSpPr>
          <p:spPr bwMode="auto">
            <a:xfrm>
              <a:off x="11367899" y="2992438"/>
              <a:ext cx="26665" cy="25400"/>
            </a:xfrm>
            <a:custGeom>
              <a:avLst/>
              <a:gdLst>
                <a:gd name="T0" fmla="*/ 2 w 6"/>
                <a:gd name="T1" fmla="*/ 3 h 6"/>
                <a:gd name="T2" fmla="*/ 0 w 6"/>
                <a:gd name="T3" fmla="*/ 5 h 6"/>
                <a:gd name="T4" fmla="*/ 1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3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1" y="6"/>
                    <a:pt x="1" y="6"/>
                    <a:pt x="1" y="6"/>
                  </a:cubicBezTo>
                  <a:cubicBezTo>
                    <a:pt x="2" y="5"/>
                    <a:pt x="2" y="5"/>
                    <a:pt x="3" y="4"/>
                  </a:cubicBezTo>
                  <a:cubicBezTo>
                    <a:pt x="3" y="5"/>
                    <a:pt x="4" y="5"/>
                    <a:pt x="4" y="6"/>
                  </a:cubicBezTo>
                  <a:cubicBezTo>
                    <a:pt x="5" y="5"/>
                    <a:pt x="5" y="5"/>
                    <a:pt x="5" y="5"/>
                  </a:cubicBezTo>
                  <a:cubicBezTo>
                    <a:pt x="4" y="4"/>
                    <a:pt x="4" y="4"/>
                    <a:pt x="4" y="3"/>
                  </a:cubicBezTo>
                  <a:cubicBezTo>
                    <a:pt x="4" y="3"/>
                    <a:pt x="5" y="3"/>
                    <a:pt x="6" y="3"/>
                  </a:cubicBezTo>
                  <a:cubicBezTo>
                    <a:pt x="6" y="1"/>
                    <a:pt x="6" y="1"/>
                    <a:pt x="6" y="1"/>
                  </a:cubicBezTo>
                  <a:cubicBezTo>
                    <a:pt x="5" y="2"/>
                    <a:pt x="4" y="2"/>
                    <a:pt x="3" y="2"/>
                  </a:cubicBezTo>
                  <a:cubicBezTo>
                    <a:pt x="3" y="1"/>
                    <a:pt x="3" y="0"/>
                    <a:pt x="3"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4" name="Freeform 592"/>
            <p:cNvSpPr>
              <a:spLocks/>
            </p:cNvSpPr>
            <p:nvPr/>
          </p:nvSpPr>
          <p:spPr bwMode="auto">
            <a:xfrm>
              <a:off x="11385676"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5"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5" name="Freeform 593"/>
            <p:cNvSpPr>
              <a:spLocks/>
            </p:cNvSpPr>
            <p:nvPr/>
          </p:nvSpPr>
          <p:spPr bwMode="auto">
            <a:xfrm>
              <a:off x="11403453" y="2992438"/>
              <a:ext cx="26665" cy="25400"/>
            </a:xfrm>
            <a:custGeom>
              <a:avLst/>
              <a:gdLst>
                <a:gd name="T0" fmla="*/ 2 w 6"/>
                <a:gd name="T1" fmla="*/ 3 h 6"/>
                <a:gd name="T2" fmla="*/ 1 w 6"/>
                <a:gd name="T3" fmla="*/ 5 h 6"/>
                <a:gd name="T4" fmla="*/ 2 w 6"/>
                <a:gd name="T5" fmla="*/ 6 h 6"/>
                <a:gd name="T6" fmla="*/ 3 w 6"/>
                <a:gd name="T7" fmla="*/ 4 h 6"/>
                <a:gd name="T8" fmla="*/ 5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3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6" name="Freeform 594"/>
            <p:cNvSpPr>
              <a:spLocks/>
            </p:cNvSpPr>
            <p:nvPr/>
          </p:nvSpPr>
          <p:spPr bwMode="auto">
            <a:xfrm>
              <a:off x="11421230"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7" name="Freeform 595"/>
            <p:cNvSpPr>
              <a:spLocks/>
            </p:cNvSpPr>
            <p:nvPr/>
          </p:nvSpPr>
          <p:spPr bwMode="auto">
            <a:xfrm>
              <a:off x="11444340" y="2992438"/>
              <a:ext cx="26665" cy="25400"/>
            </a:xfrm>
            <a:custGeom>
              <a:avLst/>
              <a:gdLst>
                <a:gd name="T0" fmla="*/ 2 w 6"/>
                <a:gd name="T1" fmla="*/ 3 h 6"/>
                <a:gd name="T2" fmla="*/ 0 w 6"/>
                <a:gd name="T3" fmla="*/ 5 h 6"/>
                <a:gd name="T4" fmla="*/ 1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3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1" y="6"/>
                    <a:pt x="1" y="6"/>
                    <a:pt x="1"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3"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8" name="Freeform 596"/>
            <p:cNvSpPr>
              <a:spLocks/>
            </p:cNvSpPr>
            <p:nvPr/>
          </p:nvSpPr>
          <p:spPr bwMode="auto">
            <a:xfrm>
              <a:off x="11462117"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49" name="Freeform 597"/>
            <p:cNvSpPr>
              <a:spLocks/>
            </p:cNvSpPr>
            <p:nvPr/>
          </p:nvSpPr>
          <p:spPr bwMode="auto">
            <a:xfrm>
              <a:off x="11479894"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0" name="Freeform 598"/>
            <p:cNvSpPr>
              <a:spLocks/>
            </p:cNvSpPr>
            <p:nvPr/>
          </p:nvSpPr>
          <p:spPr bwMode="auto">
            <a:xfrm>
              <a:off x="11497671"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1" name="Freeform 599"/>
            <p:cNvSpPr>
              <a:spLocks/>
            </p:cNvSpPr>
            <p:nvPr/>
          </p:nvSpPr>
          <p:spPr bwMode="auto">
            <a:xfrm>
              <a:off x="11520781"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2" name="Freeform 600"/>
            <p:cNvSpPr>
              <a:spLocks/>
            </p:cNvSpPr>
            <p:nvPr/>
          </p:nvSpPr>
          <p:spPr bwMode="auto">
            <a:xfrm>
              <a:off x="1153855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3" name="Freeform 601"/>
            <p:cNvSpPr>
              <a:spLocks/>
            </p:cNvSpPr>
            <p:nvPr/>
          </p:nvSpPr>
          <p:spPr bwMode="auto">
            <a:xfrm>
              <a:off x="11037246"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4" name="Freeform 602"/>
            <p:cNvSpPr>
              <a:spLocks/>
            </p:cNvSpPr>
            <p:nvPr/>
          </p:nvSpPr>
          <p:spPr bwMode="auto">
            <a:xfrm>
              <a:off x="11055023"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5" name="Freeform 603"/>
            <p:cNvSpPr>
              <a:spLocks/>
            </p:cNvSpPr>
            <p:nvPr/>
          </p:nvSpPr>
          <p:spPr bwMode="auto">
            <a:xfrm>
              <a:off x="11078133"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6" name="Freeform 604"/>
            <p:cNvSpPr>
              <a:spLocks/>
            </p:cNvSpPr>
            <p:nvPr/>
          </p:nvSpPr>
          <p:spPr bwMode="auto">
            <a:xfrm>
              <a:off x="11095910"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3"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7" name="Freeform 605"/>
            <p:cNvSpPr>
              <a:spLocks/>
            </p:cNvSpPr>
            <p:nvPr/>
          </p:nvSpPr>
          <p:spPr bwMode="auto">
            <a:xfrm>
              <a:off x="11113687"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8" name="Freeform 606"/>
            <p:cNvSpPr>
              <a:spLocks/>
            </p:cNvSpPr>
            <p:nvPr/>
          </p:nvSpPr>
          <p:spPr bwMode="auto">
            <a:xfrm>
              <a:off x="11133242" y="2992438"/>
              <a:ext cx="30220"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59" name="Freeform 607"/>
            <p:cNvSpPr>
              <a:spLocks/>
            </p:cNvSpPr>
            <p:nvPr/>
          </p:nvSpPr>
          <p:spPr bwMode="auto">
            <a:xfrm>
              <a:off x="11154574" y="2992438"/>
              <a:ext cx="28443"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0" name="Freeform 608"/>
            <p:cNvSpPr>
              <a:spLocks/>
            </p:cNvSpPr>
            <p:nvPr/>
          </p:nvSpPr>
          <p:spPr bwMode="auto">
            <a:xfrm>
              <a:off x="11172352"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3" y="1"/>
                    <a:pt x="3" y="2"/>
                  </a:cubicBezTo>
                  <a:cubicBezTo>
                    <a:pt x="2" y="2"/>
                    <a:pt x="1"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1" name="Freeform 609"/>
            <p:cNvSpPr>
              <a:spLocks/>
            </p:cNvSpPr>
            <p:nvPr/>
          </p:nvSpPr>
          <p:spPr bwMode="auto">
            <a:xfrm>
              <a:off x="11191906" y="2992438"/>
              <a:ext cx="30220"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2" name="Freeform 610"/>
            <p:cNvSpPr>
              <a:spLocks/>
            </p:cNvSpPr>
            <p:nvPr/>
          </p:nvSpPr>
          <p:spPr bwMode="auto">
            <a:xfrm>
              <a:off x="11209683"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5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3" y="4"/>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5"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3" name="Freeform 611"/>
            <p:cNvSpPr>
              <a:spLocks/>
            </p:cNvSpPr>
            <p:nvPr/>
          </p:nvSpPr>
          <p:spPr bwMode="auto">
            <a:xfrm>
              <a:off x="11231015"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1"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5"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4" name="Freeform 612"/>
            <p:cNvSpPr>
              <a:spLocks/>
            </p:cNvSpPr>
            <p:nvPr/>
          </p:nvSpPr>
          <p:spPr bwMode="auto">
            <a:xfrm>
              <a:off x="11250570" y="2992438"/>
              <a:ext cx="26665" cy="25400"/>
            </a:xfrm>
            <a:custGeom>
              <a:avLst/>
              <a:gdLst>
                <a:gd name="T0" fmla="*/ 2 w 6"/>
                <a:gd name="T1" fmla="*/ 3 h 6"/>
                <a:gd name="T2" fmla="*/ 1 w 6"/>
                <a:gd name="T3" fmla="*/ 5 h 6"/>
                <a:gd name="T4" fmla="*/ 2 w 6"/>
                <a:gd name="T5" fmla="*/ 6 h 6"/>
                <a:gd name="T6" fmla="*/ 3 w 6"/>
                <a:gd name="T7" fmla="*/ 4 h 6"/>
                <a:gd name="T8" fmla="*/ 5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3" y="0"/>
                    <a:pt x="3" y="1"/>
                    <a:pt x="3" y="2"/>
                  </a:cubicBezTo>
                  <a:cubicBezTo>
                    <a:pt x="2" y="2"/>
                    <a:pt x="1"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5" name="Freeform 613"/>
            <p:cNvSpPr>
              <a:spLocks/>
            </p:cNvSpPr>
            <p:nvPr/>
          </p:nvSpPr>
          <p:spPr bwMode="auto">
            <a:xfrm>
              <a:off x="11268347"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6" name="Freeform 614"/>
            <p:cNvSpPr>
              <a:spLocks/>
            </p:cNvSpPr>
            <p:nvPr/>
          </p:nvSpPr>
          <p:spPr bwMode="auto">
            <a:xfrm>
              <a:off x="11289680" y="2992438"/>
              <a:ext cx="28443" cy="25400"/>
            </a:xfrm>
            <a:custGeom>
              <a:avLst/>
              <a:gdLst>
                <a:gd name="T0" fmla="*/ 2 w 6"/>
                <a:gd name="T1" fmla="*/ 3 h 6"/>
                <a:gd name="T2" fmla="*/ 0 w 6"/>
                <a:gd name="T3" fmla="*/ 5 h 6"/>
                <a:gd name="T4" fmla="*/ 1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3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0" y="5"/>
                  </a:cubicBezTo>
                  <a:cubicBezTo>
                    <a:pt x="1" y="6"/>
                    <a:pt x="1" y="6"/>
                    <a:pt x="1"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3"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7" name="Freeform 615"/>
            <p:cNvSpPr>
              <a:spLocks/>
            </p:cNvSpPr>
            <p:nvPr/>
          </p:nvSpPr>
          <p:spPr bwMode="auto">
            <a:xfrm>
              <a:off x="11309234"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1" y="5"/>
                  </a:cubicBezTo>
                  <a:cubicBezTo>
                    <a:pt x="2" y="6"/>
                    <a:pt x="2" y="6"/>
                    <a:pt x="2" y="6"/>
                  </a:cubicBezTo>
                  <a:cubicBezTo>
                    <a:pt x="2" y="5"/>
                    <a:pt x="3" y="5"/>
                    <a:pt x="3" y="4"/>
                  </a:cubicBezTo>
                  <a:cubicBezTo>
                    <a:pt x="4" y="5"/>
                    <a:pt x="4" y="5"/>
                    <a:pt x="4" y="6"/>
                  </a:cubicBezTo>
                  <a:cubicBezTo>
                    <a:pt x="5" y="5"/>
                    <a:pt x="5" y="5"/>
                    <a:pt x="5" y="5"/>
                  </a:cubicBezTo>
                  <a:cubicBezTo>
                    <a:pt x="5" y="4"/>
                    <a:pt x="4" y="4"/>
                    <a:pt x="4" y="3"/>
                  </a:cubicBezTo>
                  <a:cubicBezTo>
                    <a:pt x="5"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8" name="Freeform 616"/>
            <p:cNvSpPr>
              <a:spLocks/>
            </p:cNvSpPr>
            <p:nvPr/>
          </p:nvSpPr>
          <p:spPr bwMode="auto">
            <a:xfrm>
              <a:off x="11327011"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0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69" name="Freeform 617"/>
            <p:cNvSpPr>
              <a:spLocks/>
            </p:cNvSpPr>
            <p:nvPr/>
          </p:nvSpPr>
          <p:spPr bwMode="auto">
            <a:xfrm>
              <a:off x="11344788"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0" name="Freeform 618"/>
            <p:cNvSpPr>
              <a:spLocks/>
            </p:cNvSpPr>
            <p:nvPr/>
          </p:nvSpPr>
          <p:spPr bwMode="auto">
            <a:xfrm>
              <a:off x="11367899" y="2992438"/>
              <a:ext cx="26665" cy="25400"/>
            </a:xfrm>
            <a:custGeom>
              <a:avLst/>
              <a:gdLst>
                <a:gd name="T0" fmla="*/ 2 w 6"/>
                <a:gd name="T1" fmla="*/ 3 h 6"/>
                <a:gd name="T2" fmla="*/ 0 w 6"/>
                <a:gd name="T3" fmla="*/ 5 h 6"/>
                <a:gd name="T4" fmla="*/ 1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3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0" y="5"/>
                  </a:cubicBezTo>
                  <a:cubicBezTo>
                    <a:pt x="1" y="6"/>
                    <a:pt x="1" y="6"/>
                    <a:pt x="1"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3"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1" name="Freeform 619"/>
            <p:cNvSpPr>
              <a:spLocks/>
            </p:cNvSpPr>
            <p:nvPr/>
          </p:nvSpPr>
          <p:spPr bwMode="auto">
            <a:xfrm>
              <a:off x="11385676"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5" y="3"/>
                    <a:pt x="5" y="3"/>
                    <a:pt x="6" y="3"/>
                  </a:cubicBezTo>
                  <a:cubicBezTo>
                    <a:pt x="6" y="1"/>
                    <a:pt x="6" y="1"/>
                    <a:pt x="6" y="1"/>
                  </a:cubicBezTo>
                  <a:cubicBezTo>
                    <a:pt x="5" y="2"/>
                    <a:pt x="4" y="2"/>
                    <a:pt x="3" y="2"/>
                  </a:cubicBezTo>
                  <a:cubicBezTo>
                    <a:pt x="4" y="1"/>
                    <a:pt x="4" y="0"/>
                    <a:pt x="4" y="0"/>
                  </a:cubicBezTo>
                  <a:cubicBezTo>
                    <a:pt x="2" y="0"/>
                    <a:pt x="2" y="0"/>
                    <a:pt x="2" y="0"/>
                  </a:cubicBezTo>
                  <a:cubicBezTo>
                    <a:pt x="2" y="0"/>
                    <a:pt x="2" y="1"/>
                    <a:pt x="2"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2" name="Freeform 620"/>
            <p:cNvSpPr>
              <a:spLocks/>
            </p:cNvSpPr>
            <p:nvPr/>
          </p:nvSpPr>
          <p:spPr bwMode="auto">
            <a:xfrm>
              <a:off x="11403453"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3" name="Freeform 621"/>
            <p:cNvSpPr>
              <a:spLocks/>
            </p:cNvSpPr>
            <p:nvPr/>
          </p:nvSpPr>
          <p:spPr bwMode="auto">
            <a:xfrm>
              <a:off x="11421230"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3" y="5"/>
                    <a:pt x="3" y="5"/>
                    <a:pt x="4"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4" name="Freeform 622"/>
            <p:cNvSpPr>
              <a:spLocks/>
            </p:cNvSpPr>
            <p:nvPr/>
          </p:nvSpPr>
          <p:spPr bwMode="auto">
            <a:xfrm>
              <a:off x="11444340"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5" name="Freeform 623"/>
            <p:cNvSpPr>
              <a:spLocks/>
            </p:cNvSpPr>
            <p:nvPr/>
          </p:nvSpPr>
          <p:spPr bwMode="auto">
            <a:xfrm>
              <a:off x="11462117"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4"/>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6" name="Freeform 624"/>
            <p:cNvSpPr>
              <a:spLocks/>
            </p:cNvSpPr>
            <p:nvPr/>
          </p:nvSpPr>
          <p:spPr bwMode="auto">
            <a:xfrm>
              <a:off x="11479894" y="2992438"/>
              <a:ext cx="31999"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4"/>
                    <a:pt x="2" y="4"/>
                    <a:pt x="1" y="5"/>
                  </a:cubicBezTo>
                  <a:cubicBezTo>
                    <a:pt x="2" y="6"/>
                    <a:pt x="2" y="6"/>
                    <a:pt x="2" y="6"/>
                  </a:cubicBezTo>
                  <a:cubicBezTo>
                    <a:pt x="2"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7" name="Freeform 625"/>
            <p:cNvSpPr>
              <a:spLocks/>
            </p:cNvSpPr>
            <p:nvPr/>
          </p:nvSpPr>
          <p:spPr bwMode="auto">
            <a:xfrm>
              <a:off x="11497671"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8" name="Freeform 626"/>
            <p:cNvSpPr>
              <a:spLocks/>
            </p:cNvSpPr>
            <p:nvPr/>
          </p:nvSpPr>
          <p:spPr bwMode="auto">
            <a:xfrm>
              <a:off x="11520781"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4"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79" name="Freeform 660"/>
            <p:cNvSpPr>
              <a:spLocks/>
            </p:cNvSpPr>
            <p:nvPr/>
          </p:nvSpPr>
          <p:spPr bwMode="auto">
            <a:xfrm>
              <a:off x="8582238"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3" y="1"/>
                    <a:pt x="3" y="2"/>
                  </a:cubicBezTo>
                  <a:cubicBezTo>
                    <a:pt x="2" y="2"/>
                    <a:pt x="1"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0" name="Freeform 661"/>
            <p:cNvSpPr>
              <a:spLocks/>
            </p:cNvSpPr>
            <p:nvPr/>
          </p:nvSpPr>
          <p:spPr bwMode="auto">
            <a:xfrm>
              <a:off x="860534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1" name="Freeform 662"/>
            <p:cNvSpPr>
              <a:spLocks/>
            </p:cNvSpPr>
            <p:nvPr/>
          </p:nvSpPr>
          <p:spPr bwMode="auto">
            <a:xfrm>
              <a:off x="8628458"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2" name="Freeform 663"/>
            <p:cNvSpPr>
              <a:spLocks/>
            </p:cNvSpPr>
            <p:nvPr/>
          </p:nvSpPr>
          <p:spPr bwMode="auto">
            <a:xfrm>
              <a:off x="8646235"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3" name="Freeform 664"/>
            <p:cNvSpPr>
              <a:spLocks/>
            </p:cNvSpPr>
            <p:nvPr/>
          </p:nvSpPr>
          <p:spPr bwMode="auto">
            <a:xfrm>
              <a:off x="8669346" y="2992438"/>
              <a:ext cx="30220"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4" name="Freeform 665"/>
            <p:cNvSpPr>
              <a:spLocks/>
            </p:cNvSpPr>
            <p:nvPr/>
          </p:nvSpPr>
          <p:spPr bwMode="auto">
            <a:xfrm>
              <a:off x="8690678"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0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5" name="Freeform 666"/>
            <p:cNvSpPr>
              <a:spLocks/>
            </p:cNvSpPr>
            <p:nvPr/>
          </p:nvSpPr>
          <p:spPr bwMode="auto">
            <a:xfrm>
              <a:off x="871378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6" name="Freeform 667"/>
            <p:cNvSpPr>
              <a:spLocks/>
            </p:cNvSpPr>
            <p:nvPr/>
          </p:nvSpPr>
          <p:spPr bwMode="auto">
            <a:xfrm>
              <a:off x="8582238" y="2992438"/>
              <a:ext cx="28443"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6" y="3"/>
                    <a:pt x="6" y="3"/>
                  </a:cubicBezTo>
                  <a:cubicBezTo>
                    <a:pt x="6" y="1"/>
                    <a:pt x="6" y="1"/>
                    <a:pt x="6" y="1"/>
                  </a:cubicBezTo>
                  <a:cubicBezTo>
                    <a:pt x="5" y="2"/>
                    <a:pt x="4" y="2"/>
                    <a:pt x="4" y="2"/>
                  </a:cubicBezTo>
                  <a:cubicBezTo>
                    <a:pt x="4" y="1"/>
                    <a:pt x="4" y="0"/>
                    <a:pt x="4" y="0"/>
                  </a:cubicBezTo>
                  <a:cubicBezTo>
                    <a:pt x="2" y="0"/>
                    <a:pt x="2" y="0"/>
                    <a:pt x="2" y="0"/>
                  </a:cubicBezTo>
                  <a:cubicBezTo>
                    <a:pt x="2" y="0"/>
                    <a:pt x="3" y="1"/>
                    <a:pt x="3" y="2"/>
                  </a:cubicBezTo>
                  <a:cubicBezTo>
                    <a:pt x="2" y="2"/>
                    <a:pt x="1"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7" name="Freeform 668"/>
            <p:cNvSpPr>
              <a:spLocks/>
            </p:cNvSpPr>
            <p:nvPr/>
          </p:nvSpPr>
          <p:spPr bwMode="auto">
            <a:xfrm>
              <a:off x="860534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8" name="Freeform 669"/>
            <p:cNvSpPr>
              <a:spLocks/>
            </p:cNvSpPr>
            <p:nvPr/>
          </p:nvSpPr>
          <p:spPr bwMode="auto">
            <a:xfrm>
              <a:off x="8628458" y="2992438"/>
              <a:ext cx="26665" cy="25400"/>
            </a:xfrm>
            <a:custGeom>
              <a:avLst/>
              <a:gdLst>
                <a:gd name="T0" fmla="*/ 2 w 6"/>
                <a:gd name="T1" fmla="*/ 3 h 6"/>
                <a:gd name="T2" fmla="*/ 0 w 6"/>
                <a:gd name="T3" fmla="*/ 5 h 6"/>
                <a:gd name="T4" fmla="*/ 2 w 6"/>
                <a:gd name="T5" fmla="*/ 6 h 6"/>
                <a:gd name="T6" fmla="*/ 3 w 6"/>
                <a:gd name="T7" fmla="*/ 4 h 6"/>
                <a:gd name="T8" fmla="*/ 4 w 6"/>
                <a:gd name="T9" fmla="*/ 6 h 6"/>
                <a:gd name="T10" fmla="*/ 5 w 6"/>
                <a:gd name="T11" fmla="*/ 5 h 6"/>
                <a:gd name="T12" fmla="*/ 4 w 6"/>
                <a:gd name="T13" fmla="*/ 3 h 6"/>
                <a:gd name="T14" fmla="*/ 6 w 6"/>
                <a:gd name="T15" fmla="*/ 3 h 6"/>
                <a:gd name="T16" fmla="*/ 6 w 6"/>
                <a:gd name="T17" fmla="*/ 1 h 6"/>
                <a:gd name="T18" fmla="*/ 3 w 6"/>
                <a:gd name="T19" fmla="*/ 2 h 6"/>
                <a:gd name="T20" fmla="*/ 4 w 6"/>
                <a:gd name="T21" fmla="*/ 0 h 6"/>
                <a:gd name="T22" fmla="*/ 2 w 6"/>
                <a:gd name="T23" fmla="*/ 0 h 6"/>
                <a:gd name="T24" fmla="*/ 2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0" y="5"/>
                  </a:cubicBezTo>
                  <a:cubicBezTo>
                    <a:pt x="2" y="6"/>
                    <a:pt x="2" y="6"/>
                    <a:pt x="2" y="6"/>
                  </a:cubicBezTo>
                  <a:cubicBezTo>
                    <a:pt x="2" y="5"/>
                    <a:pt x="2" y="5"/>
                    <a:pt x="3" y="4"/>
                  </a:cubicBezTo>
                  <a:cubicBezTo>
                    <a:pt x="3" y="5"/>
                    <a:pt x="4" y="5"/>
                    <a:pt x="4" y="6"/>
                  </a:cubicBezTo>
                  <a:cubicBezTo>
                    <a:pt x="5" y="5"/>
                    <a:pt x="5" y="5"/>
                    <a:pt x="5" y="5"/>
                  </a:cubicBezTo>
                  <a:cubicBezTo>
                    <a:pt x="5" y="4"/>
                    <a:pt x="4" y="4"/>
                    <a:pt x="4" y="3"/>
                  </a:cubicBezTo>
                  <a:cubicBezTo>
                    <a:pt x="4" y="3"/>
                    <a:pt x="5" y="3"/>
                    <a:pt x="6" y="3"/>
                  </a:cubicBezTo>
                  <a:cubicBezTo>
                    <a:pt x="6" y="1"/>
                    <a:pt x="6" y="1"/>
                    <a:pt x="6" y="1"/>
                  </a:cubicBezTo>
                  <a:cubicBezTo>
                    <a:pt x="5" y="2"/>
                    <a:pt x="4" y="2"/>
                    <a:pt x="3" y="2"/>
                  </a:cubicBezTo>
                  <a:cubicBezTo>
                    <a:pt x="3" y="1"/>
                    <a:pt x="3" y="0"/>
                    <a:pt x="4" y="0"/>
                  </a:cubicBezTo>
                  <a:cubicBezTo>
                    <a:pt x="2" y="0"/>
                    <a:pt x="2" y="0"/>
                    <a:pt x="2" y="0"/>
                  </a:cubicBezTo>
                  <a:cubicBezTo>
                    <a:pt x="2" y="0"/>
                    <a:pt x="2" y="1"/>
                    <a:pt x="2" y="2"/>
                  </a:cubicBezTo>
                  <a:cubicBezTo>
                    <a:pt x="2" y="2"/>
                    <a:pt x="1" y="2"/>
                    <a:pt x="0" y="1"/>
                  </a:cubicBezTo>
                  <a:cubicBezTo>
                    <a:pt x="0" y="3"/>
                    <a:pt x="0" y="3"/>
                    <a:pt x="0" y="3"/>
                  </a:cubicBezTo>
                  <a:cubicBezTo>
                    <a:pt x="0"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89" name="Freeform 670"/>
            <p:cNvSpPr>
              <a:spLocks/>
            </p:cNvSpPr>
            <p:nvPr/>
          </p:nvSpPr>
          <p:spPr bwMode="auto">
            <a:xfrm>
              <a:off x="8646235" y="2992438"/>
              <a:ext cx="31999" cy="25400"/>
            </a:xfrm>
            <a:custGeom>
              <a:avLst/>
              <a:gdLst>
                <a:gd name="T0" fmla="*/ 3 w 7"/>
                <a:gd name="T1" fmla="*/ 3 h 6"/>
                <a:gd name="T2" fmla="*/ 1 w 7"/>
                <a:gd name="T3" fmla="*/ 5 h 6"/>
                <a:gd name="T4" fmla="*/ 2 w 7"/>
                <a:gd name="T5" fmla="*/ 6 h 6"/>
                <a:gd name="T6" fmla="*/ 4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4" y="4"/>
                  </a:cubicBezTo>
                  <a:cubicBezTo>
                    <a:pt x="4" y="5"/>
                    <a:pt x="5" y="5"/>
                    <a:pt x="5" y="6"/>
                  </a:cubicBezTo>
                  <a:cubicBezTo>
                    <a:pt x="6" y="5"/>
                    <a:pt x="6" y="5"/>
                    <a:pt x="6" y="5"/>
                  </a:cubicBezTo>
                  <a:cubicBezTo>
                    <a:pt x="5" y="4"/>
                    <a:pt x="5" y="4"/>
                    <a:pt x="4" y="3"/>
                  </a:cubicBezTo>
                  <a:cubicBezTo>
                    <a:pt x="5" y="3"/>
                    <a:pt x="6" y="3"/>
                    <a:pt x="7" y="3"/>
                  </a:cubicBezTo>
                  <a:cubicBezTo>
                    <a:pt x="6" y="1"/>
                    <a:pt x="6" y="1"/>
                    <a:pt x="6" y="1"/>
                  </a:cubicBezTo>
                  <a:cubicBezTo>
                    <a:pt x="6" y="2"/>
                    <a:pt x="5" y="2"/>
                    <a:pt x="4" y="2"/>
                  </a:cubicBezTo>
                  <a:cubicBezTo>
                    <a:pt x="4" y="1"/>
                    <a:pt x="4" y="0"/>
                    <a:pt x="4" y="0"/>
                  </a:cubicBezTo>
                  <a:cubicBezTo>
                    <a:pt x="3" y="0"/>
                    <a:pt x="3" y="0"/>
                    <a:pt x="3" y="0"/>
                  </a:cubicBezTo>
                  <a:cubicBezTo>
                    <a:pt x="3" y="0"/>
                    <a:pt x="3" y="1"/>
                    <a:pt x="3" y="2"/>
                  </a:cubicBezTo>
                  <a:cubicBezTo>
                    <a:pt x="3"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90" name="Freeform 671"/>
            <p:cNvSpPr>
              <a:spLocks/>
            </p:cNvSpPr>
            <p:nvPr/>
          </p:nvSpPr>
          <p:spPr bwMode="auto">
            <a:xfrm>
              <a:off x="8669346" y="2992438"/>
              <a:ext cx="30220" cy="25400"/>
            </a:xfrm>
            <a:custGeom>
              <a:avLst/>
              <a:gdLst>
                <a:gd name="T0" fmla="*/ 3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1 w 7"/>
                <a:gd name="T27" fmla="*/ 1 h 6"/>
                <a:gd name="T28" fmla="*/ 0 w 7"/>
                <a:gd name="T29" fmla="*/ 3 h 6"/>
                <a:gd name="T30" fmla="*/ 3 w 7"/>
                <a:gd name="T31" fmla="*/ 3 h 6"/>
                <a:gd name="T32" fmla="*/ 3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3" y="3"/>
                  </a:moveTo>
                  <a:cubicBezTo>
                    <a:pt x="2" y="3"/>
                    <a:pt x="2" y="4"/>
                    <a:pt x="1" y="5"/>
                  </a:cubicBezTo>
                  <a:cubicBezTo>
                    <a:pt x="2" y="6"/>
                    <a:pt x="2" y="6"/>
                    <a:pt x="2" y="6"/>
                  </a:cubicBezTo>
                  <a:cubicBezTo>
                    <a:pt x="3" y="5"/>
                    <a:pt x="3" y="5"/>
                    <a:pt x="3" y="4"/>
                  </a:cubicBezTo>
                  <a:cubicBezTo>
                    <a:pt x="4" y="5"/>
                    <a:pt x="4" y="5"/>
                    <a:pt x="5" y="6"/>
                  </a:cubicBezTo>
                  <a:cubicBezTo>
                    <a:pt x="6" y="5"/>
                    <a:pt x="6" y="5"/>
                    <a:pt x="6" y="5"/>
                  </a:cubicBezTo>
                  <a:cubicBezTo>
                    <a:pt x="5" y="4"/>
                    <a:pt x="5" y="4"/>
                    <a:pt x="4" y="3"/>
                  </a:cubicBezTo>
                  <a:cubicBezTo>
                    <a:pt x="5" y="3"/>
                    <a:pt x="6" y="3"/>
                    <a:pt x="7" y="3"/>
                  </a:cubicBezTo>
                  <a:cubicBezTo>
                    <a:pt x="6" y="1"/>
                    <a:pt x="6" y="1"/>
                    <a:pt x="6" y="1"/>
                  </a:cubicBezTo>
                  <a:cubicBezTo>
                    <a:pt x="5" y="2"/>
                    <a:pt x="5" y="2"/>
                    <a:pt x="4" y="2"/>
                  </a:cubicBezTo>
                  <a:cubicBezTo>
                    <a:pt x="4" y="1"/>
                    <a:pt x="4" y="0"/>
                    <a:pt x="4" y="0"/>
                  </a:cubicBezTo>
                  <a:cubicBezTo>
                    <a:pt x="3" y="0"/>
                    <a:pt x="3" y="0"/>
                    <a:pt x="3" y="0"/>
                  </a:cubicBezTo>
                  <a:cubicBezTo>
                    <a:pt x="3" y="0"/>
                    <a:pt x="3" y="1"/>
                    <a:pt x="3" y="2"/>
                  </a:cubicBezTo>
                  <a:cubicBezTo>
                    <a:pt x="2" y="2"/>
                    <a:pt x="2" y="2"/>
                    <a:pt x="1" y="1"/>
                  </a:cubicBezTo>
                  <a:cubicBezTo>
                    <a:pt x="0" y="3"/>
                    <a:pt x="0" y="3"/>
                    <a:pt x="0" y="3"/>
                  </a:cubicBezTo>
                  <a:cubicBezTo>
                    <a:pt x="1" y="3"/>
                    <a:pt x="2" y="3"/>
                    <a:pt x="3" y="3"/>
                  </a:cubicBezTo>
                  <a:cubicBezTo>
                    <a:pt x="3" y="3"/>
                    <a:pt x="3" y="3"/>
                    <a:pt x="3"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91" name="Freeform 672"/>
            <p:cNvSpPr>
              <a:spLocks/>
            </p:cNvSpPr>
            <p:nvPr/>
          </p:nvSpPr>
          <p:spPr bwMode="auto">
            <a:xfrm>
              <a:off x="8690678" y="2992438"/>
              <a:ext cx="31999" cy="25400"/>
            </a:xfrm>
            <a:custGeom>
              <a:avLst/>
              <a:gdLst>
                <a:gd name="T0" fmla="*/ 2 w 7"/>
                <a:gd name="T1" fmla="*/ 3 h 6"/>
                <a:gd name="T2" fmla="*/ 1 w 7"/>
                <a:gd name="T3" fmla="*/ 5 h 6"/>
                <a:gd name="T4" fmla="*/ 2 w 7"/>
                <a:gd name="T5" fmla="*/ 6 h 6"/>
                <a:gd name="T6" fmla="*/ 3 w 7"/>
                <a:gd name="T7" fmla="*/ 4 h 6"/>
                <a:gd name="T8" fmla="*/ 5 w 7"/>
                <a:gd name="T9" fmla="*/ 6 h 6"/>
                <a:gd name="T10" fmla="*/ 6 w 7"/>
                <a:gd name="T11" fmla="*/ 5 h 6"/>
                <a:gd name="T12" fmla="*/ 4 w 7"/>
                <a:gd name="T13" fmla="*/ 3 h 6"/>
                <a:gd name="T14" fmla="*/ 7 w 7"/>
                <a:gd name="T15" fmla="*/ 3 h 6"/>
                <a:gd name="T16" fmla="*/ 6 w 7"/>
                <a:gd name="T17" fmla="*/ 1 h 6"/>
                <a:gd name="T18" fmla="*/ 4 w 7"/>
                <a:gd name="T19" fmla="*/ 2 h 6"/>
                <a:gd name="T20" fmla="*/ 4 w 7"/>
                <a:gd name="T21" fmla="*/ 0 h 6"/>
                <a:gd name="T22" fmla="*/ 3 w 7"/>
                <a:gd name="T23" fmla="*/ 0 h 6"/>
                <a:gd name="T24" fmla="*/ 3 w 7"/>
                <a:gd name="T25" fmla="*/ 2 h 6"/>
                <a:gd name="T26" fmla="*/ 0 w 7"/>
                <a:gd name="T27" fmla="*/ 1 h 6"/>
                <a:gd name="T28" fmla="*/ 0 w 7"/>
                <a:gd name="T29" fmla="*/ 3 h 6"/>
                <a:gd name="T30" fmla="*/ 2 w 7"/>
                <a:gd name="T31" fmla="*/ 3 h 6"/>
                <a:gd name="T32" fmla="*/ 2 w 7"/>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2" y="3"/>
                  </a:moveTo>
                  <a:cubicBezTo>
                    <a:pt x="2" y="3"/>
                    <a:pt x="2" y="4"/>
                    <a:pt x="1" y="5"/>
                  </a:cubicBezTo>
                  <a:cubicBezTo>
                    <a:pt x="2" y="6"/>
                    <a:pt x="2" y="6"/>
                    <a:pt x="2" y="6"/>
                  </a:cubicBezTo>
                  <a:cubicBezTo>
                    <a:pt x="2" y="5"/>
                    <a:pt x="3" y="5"/>
                    <a:pt x="3" y="4"/>
                  </a:cubicBezTo>
                  <a:cubicBezTo>
                    <a:pt x="4" y="5"/>
                    <a:pt x="4" y="5"/>
                    <a:pt x="5" y="6"/>
                  </a:cubicBezTo>
                  <a:cubicBezTo>
                    <a:pt x="6" y="5"/>
                    <a:pt x="6" y="5"/>
                    <a:pt x="6" y="5"/>
                  </a:cubicBezTo>
                  <a:cubicBezTo>
                    <a:pt x="5" y="4"/>
                    <a:pt x="4" y="4"/>
                    <a:pt x="4" y="3"/>
                  </a:cubicBezTo>
                  <a:cubicBezTo>
                    <a:pt x="5" y="3"/>
                    <a:pt x="6" y="3"/>
                    <a:pt x="7" y="3"/>
                  </a:cubicBezTo>
                  <a:cubicBezTo>
                    <a:pt x="6" y="1"/>
                    <a:pt x="6" y="1"/>
                    <a:pt x="6" y="1"/>
                  </a:cubicBezTo>
                  <a:cubicBezTo>
                    <a:pt x="5" y="2"/>
                    <a:pt x="4" y="2"/>
                    <a:pt x="4" y="2"/>
                  </a:cubicBezTo>
                  <a:cubicBezTo>
                    <a:pt x="4" y="1"/>
                    <a:pt x="4" y="0"/>
                    <a:pt x="4" y="0"/>
                  </a:cubicBezTo>
                  <a:cubicBezTo>
                    <a:pt x="3" y="0"/>
                    <a:pt x="3" y="0"/>
                    <a:pt x="3" y="0"/>
                  </a:cubicBezTo>
                  <a:cubicBezTo>
                    <a:pt x="3" y="0"/>
                    <a:pt x="3" y="1"/>
                    <a:pt x="3" y="2"/>
                  </a:cubicBezTo>
                  <a:cubicBezTo>
                    <a:pt x="2" y="2"/>
                    <a:pt x="2" y="2"/>
                    <a:pt x="0" y="1"/>
                  </a:cubicBezTo>
                  <a:cubicBezTo>
                    <a:pt x="0" y="3"/>
                    <a:pt x="0" y="3"/>
                    <a:pt x="0" y="3"/>
                  </a:cubicBezTo>
                  <a:cubicBezTo>
                    <a:pt x="1" y="3"/>
                    <a:pt x="2"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92" name="Freeform 673"/>
            <p:cNvSpPr>
              <a:spLocks/>
            </p:cNvSpPr>
            <p:nvPr/>
          </p:nvSpPr>
          <p:spPr bwMode="auto">
            <a:xfrm>
              <a:off x="8713788" y="2992438"/>
              <a:ext cx="26665" cy="25400"/>
            </a:xfrm>
            <a:custGeom>
              <a:avLst/>
              <a:gdLst>
                <a:gd name="T0" fmla="*/ 2 w 6"/>
                <a:gd name="T1" fmla="*/ 3 h 6"/>
                <a:gd name="T2" fmla="*/ 1 w 6"/>
                <a:gd name="T3" fmla="*/ 5 h 6"/>
                <a:gd name="T4" fmla="*/ 2 w 6"/>
                <a:gd name="T5" fmla="*/ 6 h 6"/>
                <a:gd name="T6" fmla="*/ 3 w 6"/>
                <a:gd name="T7" fmla="*/ 4 h 6"/>
                <a:gd name="T8" fmla="*/ 4 w 6"/>
                <a:gd name="T9" fmla="*/ 6 h 6"/>
                <a:gd name="T10" fmla="*/ 6 w 6"/>
                <a:gd name="T11" fmla="*/ 5 h 6"/>
                <a:gd name="T12" fmla="*/ 4 w 6"/>
                <a:gd name="T13" fmla="*/ 3 h 6"/>
                <a:gd name="T14" fmla="*/ 6 w 6"/>
                <a:gd name="T15" fmla="*/ 3 h 6"/>
                <a:gd name="T16" fmla="*/ 6 w 6"/>
                <a:gd name="T17" fmla="*/ 1 h 6"/>
                <a:gd name="T18" fmla="*/ 4 w 6"/>
                <a:gd name="T19" fmla="*/ 2 h 6"/>
                <a:gd name="T20" fmla="*/ 4 w 6"/>
                <a:gd name="T21" fmla="*/ 0 h 6"/>
                <a:gd name="T22" fmla="*/ 2 w 6"/>
                <a:gd name="T23" fmla="*/ 0 h 6"/>
                <a:gd name="T24" fmla="*/ 3 w 6"/>
                <a:gd name="T25" fmla="*/ 2 h 6"/>
                <a:gd name="T26" fmla="*/ 0 w 6"/>
                <a:gd name="T27" fmla="*/ 1 h 6"/>
                <a:gd name="T28" fmla="*/ 0 w 6"/>
                <a:gd name="T29" fmla="*/ 3 h 6"/>
                <a:gd name="T30" fmla="*/ 2 w 6"/>
                <a:gd name="T31" fmla="*/ 3 h 6"/>
                <a:gd name="T32" fmla="*/ 2 w 6"/>
                <a:gd name="T3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2" y="3"/>
                  </a:moveTo>
                  <a:cubicBezTo>
                    <a:pt x="2" y="3"/>
                    <a:pt x="1" y="4"/>
                    <a:pt x="1" y="5"/>
                  </a:cubicBezTo>
                  <a:cubicBezTo>
                    <a:pt x="2" y="6"/>
                    <a:pt x="2" y="6"/>
                    <a:pt x="2" y="6"/>
                  </a:cubicBezTo>
                  <a:cubicBezTo>
                    <a:pt x="2" y="5"/>
                    <a:pt x="3" y="5"/>
                    <a:pt x="3" y="4"/>
                  </a:cubicBezTo>
                  <a:cubicBezTo>
                    <a:pt x="4" y="5"/>
                    <a:pt x="4" y="5"/>
                    <a:pt x="4" y="6"/>
                  </a:cubicBezTo>
                  <a:cubicBezTo>
                    <a:pt x="6" y="5"/>
                    <a:pt x="6" y="5"/>
                    <a:pt x="6" y="5"/>
                  </a:cubicBezTo>
                  <a:cubicBezTo>
                    <a:pt x="5" y="4"/>
                    <a:pt x="4" y="4"/>
                    <a:pt x="4" y="3"/>
                  </a:cubicBezTo>
                  <a:cubicBezTo>
                    <a:pt x="5" y="3"/>
                    <a:pt x="5" y="3"/>
                    <a:pt x="6" y="3"/>
                  </a:cubicBezTo>
                  <a:cubicBezTo>
                    <a:pt x="6" y="1"/>
                    <a:pt x="6" y="1"/>
                    <a:pt x="6" y="1"/>
                  </a:cubicBezTo>
                  <a:cubicBezTo>
                    <a:pt x="5" y="2"/>
                    <a:pt x="4" y="2"/>
                    <a:pt x="4" y="2"/>
                  </a:cubicBezTo>
                  <a:cubicBezTo>
                    <a:pt x="4" y="1"/>
                    <a:pt x="4" y="0"/>
                    <a:pt x="4" y="0"/>
                  </a:cubicBezTo>
                  <a:cubicBezTo>
                    <a:pt x="2" y="0"/>
                    <a:pt x="2" y="0"/>
                    <a:pt x="2" y="0"/>
                  </a:cubicBezTo>
                  <a:cubicBezTo>
                    <a:pt x="2" y="0"/>
                    <a:pt x="2" y="1"/>
                    <a:pt x="3" y="2"/>
                  </a:cubicBezTo>
                  <a:cubicBezTo>
                    <a:pt x="2" y="2"/>
                    <a:pt x="1" y="2"/>
                    <a:pt x="0" y="1"/>
                  </a:cubicBezTo>
                  <a:cubicBezTo>
                    <a:pt x="0" y="3"/>
                    <a:pt x="0" y="3"/>
                    <a:pt x="0" y="3"/>
                  </a:cubicBezTo>
                  <a:cubicBezTo>
                    <a:pt x="1" y="3"/>
                    <a:pt x="1" y="3"/>
                    <a:pt x="2" y="3"/>
                  </a:cubicBezTo>
                  <a:cubicBezTo>
                    <a:pt x="2" y="3"/>
                    <a:pt x="2"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Arial" panose="020B0604020202020204" pitchFamily="34" charset="0"/>
                <a:cs typeface="Arial" panose="020B0604020202020204" pitchFamily="34" charset="0"/>
              </a:endParaRPr>
            </a:p>
          </p:txBody>
        </p:sp>
        <p:sp>
          <p:nvSpPr>
            <p:cNvPr id="393" name="TextBox 1029"/>
            <p:cNvSpPr txBox="1"/>
            <p:nvPr/>
          </p:nvSpPr>
          <p:spPr>
            <a:xfrm>
              <a:off x="10830090" y="1423184"/>
              <a:ext cx="469867" cy="267689"/>
            </a:xfrm>
            <a:prstGeom prst="rect">
              <a:avLst/>
            </a:prstGeom>
            <a:noFill/>
          </p:spPr>
          <p:txBody>
            <a:bodyPr wrap="none" lIns="0" tIns="0" rIns="0" bIns="0" rtlCol="0" anchor="ctr" anchorCtr="0">
              <a:spAutoFit/>
            </a:bodyPr>
            <a:lstStyle/>
            <a:p>
              <a:pPr algn="ctr"/>
              <a:r>
                <a:rPr lang="en-US" sz="1000">
                  <a:solidFill>
                    <a:srgbClr val="CC3300"/>
                  </a:solidFill>
                  <a:latin typeface="Arial" panose="020B0604020202020204" pitchFamily="34" charset="0"/>
                  <a:cs typeface="Arial" panose="020B0604020202020204" pitchFamily="34" charset="0"/>
                </a:rPr>
                <a:t>(107.4)</a:t>
              </a:r>
            </a:p>
          </p:txBody>
        </p:sp>
      </p:grpSp>
      <p:sp>
        <p:nvSpPr>
          <p:cNvPr id="394" name="Text Box 4">
            <a:extLst>
              <a:ext uri="{FF2B5EF4-FFF2-40B4-BE49-F238E27FC236}">
                <a16:creationId xmlns:a16="http://schemas.microsoft.com/office/drawing/2014/main" id="{C14D99F0-248D-5F4A-949E-DF4885977D8B}"/>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
        <p:nvSpPr>
          <p:cNvPr id="395" name="TextBox 7">
            <a:extLst>
              <a:ext uri="{FF2B5EF4-FFF2-40B4-BE49-F238E27FC236}">
                <a16:creationId xmlns:a16="http://schemas.microsoft.com/office/drawing/2014/main" id="{F16036FE-90F5-0447-92CA-043A290A700C}"/>
              </a:ext>
            </a:extLst>
          </p:cNvPr>
          <p:cNvSpPr txBox="1"/>
          <p:nvPr/>
        </p:nvSpPr>
        <p:spPr>
          <a:xfrm>
            <a:off x="6657764" y="1879496"/>
            <a:ext cx="2216730" cy="1384995"/>
          </a:xfrm>
          <a:prstGeom prst="rect">
            <a:avLst/>
          </a:prstGeom>
          <a:noFill/>
        </p:spPr>
        <p:txBody>
          <a:bodyPr wrap="square" rtlCol="0">
            <a:spAutoFit/>
          </a:bodyPr>
          <a:lstStyle/>
          <a:p>
            <a:pPr>
              <a:spcBef>
                <a:spcPts val="600"/>
              </a:spcBef>
            </a:pPr>
            <a:r>
              <a:rPr lang="en-US" sz="1400" b="1">
                <a:solidFill>
                  <a:srgbClr val="1F497D"/>
                </a:solidFill>
                <a:latin typeface="Arial" panose="020B0604020202020204" pitchFamily="34" charset="0"/>
                <a:cs typeface="Arial" panose="020B0604020202020204" pitchFamily="34" charset="0"/>
              </a:rPr>
              <a:t>Plus de 3 </a:t>
            </a:r>
            <a:r>
              <a:rPr lang="en-US" sz="1400" b="1" err="1">
                <a:solidFill>
                  <a:srgbClr val="1F497D"/>
                </a:solidFill>
                <a:latin typeface="Arial" panose="020B0604020202020204" pitchFamily="34" charset="0"/>
                <a:cs typeface="Arial" panose="020B0604020202020204" pitchFamily="34" charset="0"/>
              </a:rPr>
              <a:t>patientes</a:t>
            </a:r>
            <a:r>
              <a:rPr lang="en-US" sz="1400" b="1">
                <a:solidFill>
                  <a:srgbClr val="1F497D"/>
                </a:solidFill>
                <a:latin typeface="Arial" panose="020B0604020202020204" pitchFamily="34" charset="0"/>
                <a:cs typeface="Arial" panose="020B0604020202020204" pitchFamily="34" charset="0"/>
              </a:rPr>
              <a:t> sur 4 </a:t>
            </a:r>
            <a:r>
              <a:rPr lang="en-US" sz="1400" b="1" err="1">
                <a:solidFill>
                  <a:srgbClr val="1F497D"/>
                </a:solidFill>
                <a:latin typeface="Arial" panose="020B0604020202020204" pitchFamily="34" charset="0"/>
                <a:cs typeface="Arial" panose="020B0604020202020204" pitchFamily="34" charset="0"/>
              </a:rPr>
              <a:t>dans</a:t>
            </a:r>
            <a:r>
              <a:rPr lang="en-US" sz="1400" b="1">
                <a:solidFill>
                  <a:srgbClr val="1F497D"/>
                </a:solidFill>
                <a:latin typeface="Arial" panose="020B0604020202020204" pitchFamily="34" charset="0"/>
                <a:cs typeface="Arial" panose="020B0604020202020204" pitchFamily="34" charset="0"/>
              </a:rPr>
              <a:t> le bras </a:t>
            </a:r>
            <a:r>
              <a:rPr lang="en-US" sz="1400" b="1" err="1">
                <a:solidFill>
                  <a:srgbClr val="1F497D"/>
                </a:solidFill>
                <a:latin typeface="Arial" panose="020B0604020202020204" pitchFamily="34" charset="0"/>
                <a:cs typeface="Arial" panose="020B0604020202020204" pitchFamily="34" charset="0"/>
              </a:rPr>
              <a:t>alpelisib</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ont</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une</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réduction</a:t>
            </a:r>
            <a:r>
              <a:rPr lang="en-US" sz="1400" b="1">
                <a:solidFill>
                  <a:srgbClr val="1F497D"/>
                </a:solidFill>
                <a:latin typeface="Arial" panose="020B0604020202020204" pitchFamily="34" charset="0"/>
                <a:cs typeface="Arial" panose="020B0604020202020204" pitchFamily="34" charset="0"/>
              </a:rPr>
              <a:t> de la </a:t>
            </a:r>
            <a:r>
              <a:rPr lang="en-US" sz="1400" b="1" err="1">
                <a:solidFill>
                  <a:srgbClr val="1F497D"/>
                </a:solidFill>
                <a:latin typeface="Arial" panose="020B0604020202020204" pitchFamily="34" charset="0"/>
                <a:cs typeface="Arial" panose="020B0604020202020204" pitchFamily="34" charset="0"/>
              </a:rPr>
              <a:t>somme</a:t>
            </a:r>
            <a:r>
              <a:rPr lang="en-US" sz="1400" b="1">
                <a:solidFill>
                  <a:srgbClr val="1F497D"/>
                </a:solidFill>
                <a:latin typeface="Arial" panose="020B0604020202020204" pitchFamily="34" charset="0"/>
                <a:cs typeface="Arial" panose="020B0604020202020204" pitchFamily="34" charset="0"/>
              </a:rPr>
              <a:t> des </a:t>
            </a:r>
            <a:r>
              <a:rPr lang="en-US" sz="1400" b="1" err="1">
                <a:solidFill>
                  <a:srgbClr val="1F497D"/>
                </a:solidFill>
                <a:latin typeface="Arial" panose="020B0604020202020204" pitchFamily="34" charset="0"/>
                <a:cs typeface="Arial" panose="020B0604020202020204" pitchFamily="34" charset="0"/>
              </a:rPr>
              <a:t>lésions</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cibles</a:t>
            </a:r>
            <a:r>
              <a:rPr lang="en-US" sz="1400" b="1">
                <a:solidFill>
                  <a:srgbClr val="1F497D"/>
                </a:solidFill>
                <a:latin typeface="Arial" panose="020B0604020202020204" pitchFamily="34" charset="0"/>
                <a:cs typeface="Arial" panose="020B0604020202020204" pitchFamily="34" charset="0"/>
              </a:rPr>
              <a:t> </a:t>
            </a:r>
            <a:r>
              <a:rPr lang="en-US" sz="1400" b="1" err="1">
                <a:solidFill>
                  <a:srgbClr val="1F497D"/>
                </a:solidFill>
                <a:latin typeface="Arial" panose="020B0604020202020204" pitchFamily="34" charset="0"/>
                <a:cs typeface="Arial" panose="020B0604020202020204" pitchFamily="34" charset="0"/>
              </a:rPr>
              <a:t>contre</a:t>
            </a:r>
            <a:r>
              <a:rPr lang="en-US" sz="1400" b="1">
                <a:solidFill>
                  <a:srgbClr val="1F497D"/>
                </a:solidFill>
                <a:latin typeface="Arial" panose="020B0604020202020204" pitchFamily="34" charset="0"/>
                <a:cs typeface="Arial" panose="020B0604020202020204" pitchFamily="34" charset="0"/>
              </a:rPr>
              <a:t> 43% </a:t>
            </a:r>
            <a:r>
              <a:rPr lang="en-US" sz="1400" b="1" err="1">
                <a:solidFill>
                  <a:srgbClr val="1F497D"/>
                </a:solidFill>
                <a:latin typeface="Arial" panose="020B0604020202020204" pitchFamily="34" charset="0"/>
                <a:cs typeface="Arial" panose="020B0604020202020204" pitchFamily="34" charset="0"/>
              </a:rPr>
              <a:t>dans</a:t>
            </a:r>
            <a:r>
              <a:rPr lang="en-US" sz="1400" b="1">
                <a:solidFill>
                  <a:srgbClr val="1F497D"/>
                </a:solidFill>
                <a:latin typeface="Arial" panose="020B0604020202020204" pitchFamily="34" charset="0"/>
                <a:cs typeface="Arial" panose="020B0604020202020204" pitchFamily="34" charset="0"/>
              </a:rPr>
              <a:t> le bras </a:t>
            </a:r>
            <a:r>
              <a:rPr lang="en-US" sz="1400" b="1" err="1">
                <a:solidFill>
                  <a:srgbClr val="1F497D"/>
                </a:solidFill>
                <a:latin typeface="Arial" panose="020B0604020202020204" pitchFamily="34" charset="0"/>
                <a:cs typeface="Arial" panose="020B0604020202020204" pitchFamily="34" charset="0"/>
              </a:rPr>
              <a:t>contrôle</a:t>
            </a:r>
            <a:r>
              <a:rPr lang="en-US" sz="1400" b="1">
                <a:solidFill>
                  <a:srgbClr val="1F497D"/>
                </a:solidFill>
                <a:latin typeface="Arial" panose="020B0604020202020204" pitchFamily="34" charset="0"/>
                <a:cs typeface="Arial" panose="020B0604020202020204" pitchFamily="34" charset="0"/>
              </a:rPr>
              <a:t> </a:t>
            </a:r>
          </a:p>
        </p:txBody>
      </p:sp>
      <p:cxnSp>
        <p:nvCxnSpPr>
          <p:cNvPr id="397" name="Connecteur droit 396">
            <a:extLst>
              <a:ext uri="{FF2B5EF4-FFF2-40B4-BE49-F238E27FC236}">
                <a16:creationId xmlns:a16="http://schemas.microsoft.com/office/drawing/2014/main" id="{23476BAC-3C62-4F4A-BD27-6B185A4094E9}"/>
              </a:ext>
            </a:extLst>
          </p:cNvPr>
          <p:cNvCxnSpPr>
            <a:cxnSpLocks/>
          </p:cNvCxnSpPr>
          <p:nvPr/>
        </p:nvCxnSpPr>
        <p:spPr>
          <a:xfrm>
            <a:off x="6657763" y="1920162"/>
            <a:ext cx="0" cy="134432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graphicFrame>
        <p:nvGraphicFramePr>
          <p:cNvPr id="399" name="Espace réservé du contenu 4">
            <a:extLst>
              <a:ext uri="{FF2B5EF4-FFF2-40B4-BE49-F238E27FC236}">
                <a16:creationId xmlns:a16="http://schemas.microsoft.com/office/drawing/2014/main" id="{9050D513-48CB-C841-AB2A-55FC955D4C12}"/>
              </a:ext>
            </a:extLst>
          </p:cNvPr>
          <p:cNvGraphicFramePr>
            <a:graphicFrameLocks/>
          </p:cNvGraphicFramePr>
          <p:nvPr>
            <p:extLst/>
          </p:nvPr>
        </p:nvGraphicFramePr>
        <p:xfrm>
          <a:off x="1232034" y="3995112"/>
          <a:ext cx="6458486" cy="762000"/>
        </p:xfrm>
        <a:graphic>
          <a:graphicData uri="http://schemas.openxmlformats.org/drawingml/2006/table">
            <a:tbl>
              <a:tblPr firstRow="1" bandRow="1">
                <a:tableStyleId>{7DF18680-E054-41AD-8BC1-D1AEF772440D}</a:tableStyleId>
              </a:tblPr>
              <a:tblGrid>
                <a:gridCol w="4411207">
                  <a:extLst>
                    <a:ext uri="{9D8B030D-6E8A-4147-A177-3AD203B41FA5}">
                      <a16:colId xmlns:a16="http://schemas.microsoft.com/office/drawing/2014/main" val="20000"/>
                    </a:ext>
                  </a:extLst>
                </a:gridCol>
                <a:gridCol w="1010652">
                  <a:extLst>
                    <a:ext uri="{9D8B030D-6E8A-4147-A177-3AD203B41FA5}">
                      <a16:colId xmlns:a16="http://schemas.microsoft.com/office/drawing/2014/main" val="20001"/>
                    </a:ext>
                  </a:extLst>
                </a:gridCol>
                <a:gridCol w="1036627">
                  <a:extLst>
                    <a:ext uri="{9D8B030D-6E8A-4147-A177-3AD203B41FA5}">
                      <a16:colId xmlns:a16="http://schemas.microsoft.com/office/drawing/2014/main" val="20002"/>
                    </a:ext>
                  </a:extLst>
                </a:gridCol>
              </a:tblGrid>
              <a:tr h="121904">
                <a:tc>
                  <a:txBody>
                    <a:bodyPr/>
                    <a:lstStyle/>
                    <a:p>
                      <a:pPr algn="l" fontAlgn="b"/>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fontAlgn="b"/>
                      <a:r>
                        <a:rPr lang="en-US" sz="1000" u="none" strike="noStrike">
                          <a:effectLst/>
                          <a:latin typeface="Arial" panose="020B0604020202020204" pitchFamily="34" charset="0"/>
                          <a:cs typeface="Arial" panose="020B0604020202020204" pitchFamily="34" charset="0"/>
                        </a:rPr>
                        <a:t>ALP + FUL</a:t>
                      </a:r>
                      <a:endParaRPr lang="en-US" sz="1000" b="1" i="0" u="none" strike="noStrike">
                        <a:solidFill>
                          <a:srgbClr val="1B75BC"/>
                        </a:solidFill>
                        <a:effectLst/>
                        <a:latin typeface="Arial" panose="020B0604020202020204" pitchFamily="34" charset="0"/>
                        <a:cs typeface="Arial" panose="020B0604020202020204" pitchFamily="34" charset="0"/>
                      </a:endParaRPr>
                    </a:p>
                  </a:txBody>
                  <a:tcPr marL="0" marR="0" marT="0" marB="0"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algn="ctr" fontAlgn="b"/>
                      <a:r>
                        <a:rPr lang="en-US" sz="1000" u="none" strike="noStrike">
                          <a:effectLst/>
                          <a:latin typeface="Arial" panose="020B0604020202020204" pitchFamily="34" charset="0"/>
                          <a:cs typeface="Arial" panose="020B0604020202020204" pitchFamily="34" charset="0"/>
                        </a:rPr>
                        <a:t>PBO + FUL</a:t>
                      </a:r>
                      <a:endParaRPr lang="en-US" sz="1000" b="1" i="0" u="none" strike="noStrike">
                        <a:solidFill>
                          <a:srgbClr val="F04D43"/>
                        </a:solidFill>
                        <a:effectLst/>
                        <a:latin typeface="Arial" panose="020B0604020202020204" pitchFamily="34" charset="0"/>
                        <a:cs typeface="Arial" panose="020B0604020202020204" pitchFamily="34" charset="0"/>
                      </a:endParaRPr>
                    </a:p>
                  </a:txBody>
                  <a:tcPr marL="0" marR="0" marT="0" marB="0" anchor="b">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21904">
                <a:tc>
                  <a:txBody>
                    <a:bodyPr/>
                    <a:lstStyle/>
                    <a:p>
                      <a:pPr algn="l" fontAlgn="ctr"/>
                      <a:r>
                        <a:rPr lang="en-US" sz="1000" u="none" strike="noStrike">
                          <a:effectLst/>
                          <a:latin typeface="Arial" panose="020B0604020202020204" pitchFamily="34" charset="0"/>
                          <a:cs typeface="Arial" panose="020B0604020202020204" pitchFamily="34" charset="0"/>
                        </a:rPr>
                        <a:t>Diminution  </a:t>
                      </a:r>
                      <a:r>
                        <a:rPr lang="en-US" sz="1000" u="none" strike="noStrike" err="1">
                          <a:effectLst/>
                          <a:latin typeface="Arial" panose="020B0604020202020204" pitchFamily="34" charset="0"/>
                          <a:cs typeface="Arial" panose="020B0604020202020204" pitchFamily="34" charset="0"/>
                        </a:rPr>
                        <a:t>en</a:t>
                      </a:r>
                      <a:r>
                        <a:rPr lang="en-US" sz="1000" u="none" strike="noStrike">
                          <a:effectLst/>
                          <a:latin typeface="Arial" panose="020B0604020202020204" pitchFamily="34" charset="0"/>
                          <a:cs typeface="Arial" panose="020B0604020202020204" pitchFamily="34" charset="0"/>
                        </a:rPr>
                        <a:t> % / par rapport à la baseline</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75.86%</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43.51%</a:t>
                      </a:r>
                      <a:endParaRPr lang="en-US" sz="1000" b="1"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21904">
                <a:tc>
                  <a:txBody>
                    <a:bodyPr/>
                    <a:lstStyle/>
                    <a:p>
                      <a:pPr algn="l" fontAlgn="ctr"/>
                      <a:r>
                        <a:rPr lang="en-US" sz="1000" u="none" strike="noStrike">
                          <a:effectLst/>
                          <a:latin typeface="Arial" panose="020B0604020202020204" pitchFamily="34" charset="0"/>
                          <a:cs typeface="Arial" panose="020B0604020202020204" pitchFamily="34" charset="0"/>
                        </a:rPr>
                        <a:t>Augmentation</a:t>
                      </a:r>
                      <a:r>
                        <a:rPr lang="en-US" sz="1000" u="none" strike="noStrike" baseline="0">
                          <a:effectLst/>
                          <a:latin typeface="Arial" panose="020B0604020202020204" pitchFamily="34" charset="0"/>
                          <a:cs typeface="Arial" panose="020B0604020202020204" pitchFamily="34" charset="0"/>
                        </a:rPr>
                        <a:t> </a:t>
                      </a:r>
                      <a:r>
                        <a:rPr lang="en-US" sz="1000" u="none" strike="noStrike" baseline="0" err="1">
                          <a:effectLst/>
                          <a:latin typeface="Arial" panose="020B0604020202020204" pitchFamily="34" charset="0"/>
                          <a:cs typeface="Arial" panose="020B0604020202020204" pitchFamily="34" charset="0"/>
                        </a:rPr>
                        <a:t>ou</a:t>
                      </a:r>
                      <a:r>
                        <a:rPr lang="en-US" sz="1000" u="none" strike="noStrike" baseline="0">
                          <a:effectLst/>
                          <a:latin typeface="Arial" panose="020B0604020202020204" pitchFamily="34" charset="0"/>
                          <a:cs typeface="Arial" panose="020B0604020202020204" pitchFamily="34" charset="0"/>
                        </a:rPr>
                        <a:t> pas de modification </a:t>
                      </a:r>
                      <a:r>
                        <a:rPr lang="en-US" sz="1000" u="none" strike="noStrike" baseline="0" err="1">
                          <a:effectLst/>
                          <a:latin typeface="Arial" panose="020B0604020202020204" pitchFamily="34" charset="0"/>
                          <a:cs typeface="Arial" panose="020B0604020202020204" pitchFamily="34" charset="0"/>
                        </a:rPr>
                        <a:t>en</a:t>
                      </a:r>
                      <a:r>
                        <a:rPr lang="en-US" sz="1000" u="none" strike="noStrike" baseline="0">
                          <a:effectLst/>
                          <a:latin typeface="Arial" panose="020B0604020202020204" pitchFamily="34" charset="0"/>
                          <a:cs typeface="Arial" panose="020B0604020202020204" pitchFamily="34" charset="0"/>
                        </a:rPr>
                        <a:t>% par rapport à la</a:t>
                      </a:r>
                      <a:r>
                        <a:rPr lang="en-US" sz="1000" u="none" strike="noStrike">
                          <a:effectLst/>
                          <a:latin typeface="Arial" panose="020B0604020202020204" pitchFamily="34" charset="0"/>
                          <a:cs typeface="Arial" panose="020B0604020202020204" pitchFamily="34" charset="0"/>
                        </a:rPr>
                        <a:t> baseline</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18.10%</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35.88%</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36637">
                <a:tc>
                  <a:txBody>
                    <a:bodyPr/>
                    <a:lstStyle/>
                    <a:p>
                      <a:pPr algn="l" fontAlgn="ctr"/>
                      <a:r>
                        <a:rPr lang="en-US" sz="1000" u="none" strike="noStrike">
                          <a:effectLst/>
                          <a:latin typeface="Arial" panose="020B0604020202020204" pitchFamily="34" charset="0"/>
                          <a:cs typeface="Arial" panose="020B0604020202020204" pitchFamily="34" charset="0"/>
                        </a:rPr>
                        <a:t>% de modification des </a:t>
                      </a:r>
                      <a:r>
                        <a:rPr lang="en-US" sz="1000" u="none" strike="noStrike" err="1">
                          <a:effectLst/>
                          <a:latin typeface="Arial" panose="020B0604020202020204" pitchFamily="34" charset="0"/>
                          <a:cs typeface="Arial" panose="020B0604020202020204" pitchFamily="34" charset="0"/>
                        </a:rPr>
                        <a:t>lésions</a:t>
                      </a:r>
                      <a:r>
                        <a:rPr lang="en-US" sz="1000" u="none" strike="noStrike">
                          <a:effectLst/>
                          <a:latin typeface="Arial" panose="020B0604020202020204" pitchFamily="34" charset="0"/>
                          <a:cs typeface="Arial" panose="020B0604020202020204" pitchFamily="34" charset="0"/>
                        </a:rPr>
                        <a:t> </a:t>
                      </a:r>
                      <a:r>
                        <a:rPr lang="en-US" sz="1000" u="none" strike="noStrike" err="1">
                          <a:effectLst/>
                          <a:latin typeface="Arial" panose="020B0604020202020204" pitchFamily="34" charset="0"/>
                          <a:cs typeface="Arial" panose="020B0604020202020204" pitchFamily="34" charset="0"/>
                        </a:rPr>
                        <a:t>cibles</a:t>
                      </a:r>
                      <a:r>
                        <a:rPr lang="en-US" sz="1000" u="none" strike="noStrike">
                          <a:effectLst/>
                          <a:latin typeface="Arial" panose="020B0604020202020204" pitchFamily="34" charset="0"/>
                          <a:cs typeface="Arial" panose="020B0604020202020204" pitchFamily="34" charset="0"/>
                        </a:rPr>
                        <a:t> </a:t>
                      </a:r>
                      <a:r>
                        <a:rPr lang="en-US" sz="1000" u="none" strike="noStrike" err="1">
                          <a:effectLst/>
                          <a:latin typeface="Arial" panose="020B0604020202020204" pitchFamily="34" charset="0"/>
                          <a:cs typeface="Arial" panose="020B0604020202020204" pitchFamily="34" charset="0"/>
                        </a:rPr>
                        <a:t>contredites</a:t>
                      </a:r>
                      <a:r>
                        <a:rPr lang="en-US" sz="1000" u="none" strike="noStrike">
                          <a:effectLst/>
                          <a:latin typeface="Arial" panose="020B0604020202020204" pitchFamily="34" charset="0"/>
                          <a:cs typeface="Arial" panose="020B0604020202020204" pitchFamily="34" charset="0"/>
                        </a:rPr>
                        <a:t> par </a:t>
                      </a:r>
                      <a:r>
                        <a:rPr lang="en-US" sz="1000" u="none" strike="noStrike" err="1">
                          <a:effectLst/>
                          <a:latin typeface="Arial" panose="020B0604020202020204" pitchFamily="34" charset="0"/>
                          <a:cs typeface="Arial" panose="020B0604020202020204" pitchFamily="34" charset="0"/>
                        </a:rPr>
                        <a:t>l’évaluation</a:t>
                      </a:r>
                      <a:r>
                        <a:rPr lang="en-US" sz="1000" u="none" strike="noStrike">
                          <a:effectLst/>
                          <a:latin typeface="Arial" panose="020B0604020202020204" pitchFamily="34" charset="0"/>
                          <a:cs typeface="Arial" panose="020B0604020202020204" pitchFamily="34" charset="0"/>
                        </a:rPr>
                        <a:t> </a:t>
                      </a:r>
                      <a:r>
                        <a:rPr lang="en-US" sz="1000" u="none" strike="noStrike" err="1">
                          <a:effectLst/>
                          <a:latin typeface="Arial" panose="020B0604020202020204" pitchFamily="34" charset="0"/>
                          <a:cs typeface="Arial" panose="020B0604020202020204" pitchFamily="34" charset="0"/>
                        </a:rPr>
                        <a:t>globale</a:t>
                      </a:r>
                      <a:r>
                        <a:rPr lang="en-US" sz="1000" u="none" strike="noStrike">
                          <a:effectLst/>
                          <a:latin typeface="Arial" panose="020B0604020202020204" pitchFamily="34" charset="0"/>
                          <a:cs typeface="Arial" panose="020B0604020202020204" pitchFamily="34" charset="0"/>
                        </a:rPr>
                        <a:t> contradicted by overall lesion response = PD</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6.03%</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a:txBody>
                    <a:bodyPr/>
                    <a:lstStyle/>
                    <a:p>
                      <a:pPr algn="ctr" fontAlgn="ctr"/>
                      <a:r>
                        <a:rPr lang="en-US" sz="1000" u="none" strike="noStrike">
                          <a:effectLst/>
                          <a:latin typeface="Arial" panose="020B0604020202020204" pitchFamily="34" charset="0"/>
                          <a:cs typeface="Arial" panose="020B0604020202020204" pitchFamily="34" charset="0"/>
                        </a:rPr>
                        <a:t>20.61%</a:t>
                      </a: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0" marR="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400" name="TextBox 186">
            <a:extLst>
              <a:ext uri="{FF2B5EF4-FFF2-40B4-BE49-F238E27FC236}">
                <a16:creationId xmlns:a16="http://schemas.microsoft.com/office/drawing/2014/main" id="{7F15EBE9-3F6B-5D4C-A95F-B26FF16F0212}"/>
              </a:ext>
            </a:extLst>
          </p:cNvPr>
          <p:cNvSpPr txBox="1"/>
          <p:nvPr/>
        </p:nvSpPr>
        <p:spPr>
          <a:xfrm>
            <a:off x="2251024" y="1148875"/>
            <a:ext cx="2087751" cy="284693"/>
          </a:xfrm>
          <a:prstGeom prst="rect">
            <a:avLst/>
          </a:prstGeom>
          <a:solidFill>
            <a:schemeClr val="bg1"/>
          </a:solidFill>
        </p:spPr>
        <p:txBody>
          <a:bodyPr wrap="none" lIns="68580" tIns="34290" rIns="68580" bIns="34290" rtlCol="0">
            <a:spAutoFit/>
          </a:bodyPr>
          <a:lstStyle/>
          <a:p>
            <a:pPr algn="ctr"/>
            <a:r>
              <a:rPr lang="en-US" sz="1400" b="1" i="1">
                <a:solidFill>
                  <a:srgbClr val="1F497D"/>
                </a:solidFill>
                <a:latin typeface="Arial" panose="020B0604020202020204" pitchFamily="34" charset="0"/>
                <a:cs typeface="Arial" panose="020B0604020202020204" pitchFamily="34" charset="0"/>
              </a:rPr>
              <a:t>Population PIK3CAmut</a:t>
            </a:r>
            <a:endParaRPr lang="en-US" sz="1400" b="1">
              <a:solidFill>
                <a:srgbClr val="1F497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324151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313B52-4881-476A-A8D3-9E032535A5B3}"/>
              </a:ext>
            </a:extLst>
          </p:cNvPr>
          <p:cNvSpPr>
            <a:spLocks noGrp="1"/>
          </p:cNvSpPr>
          <p:nvPr>
            <p:ph type="title"/>
          </p:nvPr>
        </p:nvSpPr>
        <p:spPr/>
        <p:txBody>
          <a:bodyPr/>
          <a:lstStyle/>
          <a:p>
            <a:r>
              <a:rPr lang="en-GB" sz="2000" dirty="0"/>
              <a:t>SSP </a:t>
            </a:r>
            <a:r>
              <a:rPr lang="en-GB" sz="2000" dirty="0" err="1"/>
              <a:t>selon</a:t>
            </a:r>
            <a:r>
              <a:rPr lang="en-GB" sz="2000" dirty="0"/>
              <a:t> la </a:t>
            </a:r>
            <a:r>
              <a:rPr lang="en-GB" sz="2000" dirty="0" err="1"/>
              <a:t>ligne</a:t>
            </a:r>
            <a:r>
              <a:rPr lang="en-GB" sz="2000" dirty="0"/>
              <a:t> de </a:t>
            </a:r>
            <a:r>
              <a:rPr lang="en-GB" sz="2000" dirty="0" err="1"/>
              <a:t>traitement</a:t>
            </a:r>
            <a:r>
              <a:rPr lang="en-GB" sz="2000" dirty="0"/>
              <a:t> </a:t>
            </a:r>
            <a:r>
              <a:rPr lang="en-GB" sz="2000" dirty="0" err="1"/>
              <a:t>dans</a:t>
            </a:r>
            <a:r>
              <a:rPr lang="en-GB" sz="2000" dirty="0"/>
              <a:t> la population </a:t>
            </a:r>
            <a:r>
              <a:rPr lang="en-GB" sz="2000" dirty="0" err="1"/>
              <a:t>mutée</a:t>
            </a:r>
            <a:r>
              <a:rPr lang="en-GB" sz="2000" dirty="0"/>
              <a:t> </a:t>
            </a:r>
            <a:r>
              <a:rPr lang="en-GB" sz="2000" i="1" dirty="0"/>
              <a:t>PIK3CA</a:t>
            </a:r>
            <a:endParaRPr lang="en-GB" sz="2000" baseline="30000" dirty="0"/>
          </a:p>
        </p:txBody>
      </p:sp>
      <p:sp>
        <p:nvSpPr>
          <p:cNvPr id="7" name="Slide Number Placeholder 6">
            <a:extLst>
              <a:ext uri="{FF2B5EF4-FFF2-40B4-BE49-F238E27FC236}">
                <a16:creationId xmlns:a16="http://schemas.microsoft.com/office/drawing/2014/main" id="{3A7F8A95-8205-4D07-920A-39C8833D8CAC}"/>
              </a:ext>
            </a:extLst>
          </p:cNvPr>
          <p:cNvSpPr>
            <a:spLocks noGrp="1"/>
          </p:cNvSpPr>
          <p:nvPr>
            <p:ph type="sldNum" sz="quarter" idx="10"/>
          </p:nvPr>
        </p:nvSpPr>
        <p:spPr/>
        <p:txBody>
          <a:bodyPr/>
          <a:lstStyle/>
          <a:p>
            <a:pPr defTabSz="514337"/>
            <a:fld id="{AB3822FE-DC99-4B8D-BF3C-103C925441ED}" type="slidenum">
              <a:rPr lang="en-US" smtClean="0"/>
              <a:pPr defTabSz="514337"/>
              <a:t>85</a:t>
            </a:fld>
            <a:endParaRPr lang="en-US"/>
          </a:p>
        </p:txBody>
      </p:sp>
      <p:grpSp>
        <p:nvGrpSpPr>
          <p:cNvPr id="4" name="Group 3">
            <a:extLst>
              <a:ext uri="{FF2B5EF4-FFF2-40B4-BE49-F238E27FC236}">
                <a16:creationId xmlns:a16="http://schemas.microsoft.com/office/drawing/2014/main" id="{3CE2CC43-4108-4F53-AC0E-4DDACE6C7039}"/>
              </a:ext>
            </a:extLst>
          </p:cNvPr>
          <p:cNvGrpSpPr/>
          <p:nvPr/>
        </p:nvGrpSpPr>
        <p:grpSpPr>
          <a:xfrm>
            <a:off x="4898051" y="2409908"/>
            <a:ext cx="2877612" cy="2144910"/>
            <a:chOff x="1119454" y="2203684"/>
            <a:chExt cx="3291880" cy="2749748"/>
          </a:xfrm>
        </p:grpSpPr>
        <p:sp>
          <p:nvSpPr>
            <p:cNvPr id="135" name="Freeform 828">
              <a:extLst>
                <a:ext uri="{FF2B5EF4-FFF2-40B4-BE49-F238E27FC236}">
                  <a16:creationId xmlns:a16="http://schemas.microsoft.com/office/drawing/2014/main" id="{1F03E32A-A604-485D-84D7-28CEBB02FF55}"/>
                </a:ext>
              </a:extLst>
            </p:cNvPr>
            <p:cNvSpPr>
              <a:spLocks/>
            </p:cNvSpPr>
            <p:nvPr/>
          </p:nvSpPr>
          <p:spPr bwMode="auto">
            <a:xfrm>
              <a:off x="1442730" y="2274050"/>
              <a:ext cx="2834565" cy="1785172"/>
            </a:xfrm>
            <a:custGeom>
              <a:avLst/>
              <a:gdLst>
                <a:gd name="T0" fmla="*/ 1 w 2009"/>
                <a:gd name="T1" fmla="*/ 0 h 1280"/>
                <a:gd name="T2" fmla="*/ 1 w 2009"/>
                <a:gd name="T3" fmla="*/ 0 h 1280"/>
                <a:gd name="T4" fmla="*/ 1 w 2009"/>
                <a:gd name="T5" fmla="*/ 0 h 1280"/>
                <a:gd name="T6" fmla="*/ 1 w 2009"/>
                <a:gd name="T7" fmla="*/ 0 h 1280"/>
                <a:gd name="T8" fmla="*/ 96 w 2009"/>
                <a:gd name="T9" fmla="*/ 21 h 1280"/>
                <a:gd name="T10" fmla="*/ 104 w 2009"/>
                <a:gd name="T11" fmla="*/ 64 h 1280"/>
                <a:gd name="T12" fmla="*/ 108 w 2009"/>
                <a:gd name="T13" fmla="*/ 87 h 1280"/>
                <a:gd name="T14" fmla="*/ 116 w 2009"/>
                <a:gd name="T15" fmla="*/ 108 h 1280"/>
                <a:gd name="T16" fmla="*/ 116 w 2009"/>
                <a:gd name="T17" fmla="*/ 151 h 1280"/>
                <a:gd name="T18" fmla="*/ 123 w 2009"/>
                <a:gd name="T19" fmla="*/ 173 h 1280"/>
                <a:gd name="T20" fmla="*/ 132 w 2009"/>
                <a:gd name="T21" fmla="*/ 194 h 1280"/>
                <a:gd name="T22" fmla="*/ 233 w 2009"/>
                <a:gd name="T23" fmla="*/ 216 h 1280"/>
                <a:gd name="T24" fmla="*/ 233 w 2009"/>
                <a:gd name="T25" fmla="*/ 216 h 1280"/>
                <a:gd name="T26" fmla="*/ 238 w 2009"/>
                <a:gd name="T27" fmla="*/ 281 h 1280"/>
                <a:gd name="T28" fmla="*/ 242 w 2009"/>
                <a:gd name="T29" fmla="*/ 324 h 1280"/>
                <a:gd name="T30" fmla="*/ 244 w 2009"/>
                <a:gd name="T31" fmla="*/ 346 h 1280"/>
                <a:gd name="T32" fmla="*/ 253 w 2009"/>
                <a:gd name="T33" fmla="*/ 367 h 1280"/>
                <a:gd name="T34" fmla="*/ 268 w 2009"/>
                <a:gd name="T35" fmla="*/ 410 h 1280"/>
                <a:gd name="T36" fmla="*/ 281 w 2009"/>
                <a:gd name="T37" fmla="*/ 433 h 1280"/>
                <a:gd name="T38" fmla="*/ 296 w 2009"/>
                <a:gd name="T39" fmla="*/ 454 h 1280"/>
                <a:gd name="T40" fmla="*/ 296 w 2009"/>
                <a:gd name="T41" fmla="*/ 476 h 1280"/>
                <a:gd name="T42" fmla="*/ 357 w 2009"/>
                <a:gd name="T43" fmla="*/ 476 h 1280"/>
                <a:gd name="T44" fmla="*/ 360 w 2009"/>
                <a:gd name="T45" fmla="*/ 521 h 1280"/>
                <a:gd name="T46" fmla="*/ 362 w 2009"/>
                <a:gd name="T47" fmla="*/ 564 h 1280"/>
                <a:gd name="T48" fmla="*/ 366 w 2009"/>
                <a:gd name="T49" fmla="*/ 586 h 1280"/>
                <a:gd name="T50" fmla="*/ 376 w 2009"/>
                <a:gd name="T51" fmla="*/ 609 h 1280"/>
                <a:gd name="T52" fmla="*/ 415 w 2009"/>
                <a:gd name="T53" fmla="*/ 652 h 1280"/>
                <a:gd name="T54" fmla="*/ 464 w 2009"/>
                <a:gd name="T55" fmla="*/ 674 h 1280"/>
                <a:gd name="T56" fmla="*/ 490 w 2009"/>
                <a:gd name="T57" fmla="*/ 697 h 1280"/>
                <a:gd name="T58" fmla="*/ 560 w 2009"/>
                <a:gd name="T59" fmla="*/ 741 h 1280"/>
                <a:gd name="T60" fmla="*/ 591 w 2009"/>
                <a:gd name="T61" fmla="*/ 741 h 1280"/>
                <a:gd name="T62" fmla="*/ 604 w 2009"/>
                <a:gd name="T63" fmla="*/ 764 h 1280"/>
                <a:gd name="T64" fmla="*/ 622 w 2009"/>
                <a:gd name="T65" fmla="*/ 786 h 1280"/>
                <a:gd name="T66" fmla="*/ 637 w 2009"/>
                <a:gd name="T67" fmla="*/ 786 h 1280"/>
                <a:gd name="T68" fmla="*/ 724 w 2009"/>
                <a:gd name="T69" fmla="*/ 810 h 1280"/>
                <a:gd name="T70" fmla="*/ 727 w 2009"/>
                <a:gd name="T71" fmla="*/ 858 h 1280"/>
                <a:gd name="T72" fmla="*/ 735 w 2009"/>
                <a:gd name="T73" fmla="*/ 858 h 1280"/>
                <a:gd name="T74" fmla="*/ 792 w 2009"/>
                <a:gd name="T75" fmla="*/ 883 h 1280"/>
                <a:gd name="T76" fmla="*/ 792 w 2009"/>
                <a:gd name="T77" fmla="*/ 908 h 1280"/>
                <a:gd name="T78" fmla="*/ 823 w 2009"/>
                <a:gd name="T79" fmla="*/ 934 h 1280"/>
                <a:gd name="T80" fmla="*/ 850 w 2009"/>
                <a:gd name="T81" fmla="*/ 934 h 1280"/>
                <a:gd name="T82" fmla="*/ 850 w 2009"/>
                <a:gd name="T83" fmla="*/ 988 h 1280"/>
                <a:gd name="T84" fmla="*/ 960 w 2009"/>
                <a:gd name="T85" fmla="*/ 1014 h 1280"/>
                <a:gd name="T86" fmla="*/ 974 w 2009"/>
                <a:gd name="T87" fmla="*/ 1014 h 1280"/>
                <a:gd name="T88" fmla="*/ 975 w 2009"/>
                <a:gd name="T89" fmla="*/ 1014 h 1280"/>
                <a:gd name="T90" fmla="*/ 992 w 2009"/>
                <a:gd name="T91" fmla="*/ 1014 h 1280"/>
                <a:gd name="T92" fmla="*/ 1068 w 2009"/>
                <a:gd name="T93" fmla="*/ 1014 h 1280"/>
                <a:gd name="T94" fmla="*/ 1093 w 2009"/>
                <a:gd name="T95" fmla="*/ 1049 h 1280"/>
                <a:gd name="T96" fmla="*/ 1106 w 2009"/>
                <a:gd name="T97" fmla="*/ 1086 h 1280"/>
                <a:gd name="T98" fmla="*/ 1156 w 2009"/>
                <a:gd name="T99" fmla="*/ 1086 h 1280"/>
                <a:gd name="T100" fmla="*/ 1179 w 2009"/>
                <a:gd name="T101" fmla="*/ 1086 h 1280"/>
                <a:gd name="T102" fmla="*/ 1221 w 2009"/>
                <a:gd name="T103" fmla="*/ 1132 h 1280"/>
                <a:gd name="T104" fmla="*/ 1275 w 2009"/>
                <a:gd name="T105" fmla="*/ 1132 h 1280"/>
                <a:gd name="T106" fmla="*/ 1282 w 2009"/>
                <a:gd name="T107" fmla="*/ 1132 h 1280"/>
                <a:gd name="T108" fmla="*/ 1327 w 2009"/>
                <a:gd name="T109" fmla="*/ 1199 h 1280"/>
                <a:gd name="T110" fmla="*/ 1459 w 2009"/>
                <a:gd name="T111" fmla="*/ 1199 h 1280"/>
                <a:gd name="T112" fmla="*/ 1464 w 2009"/>
                <a:gd name="T113" fmla="*/ 1280 h 1280"/>
                <a:gd name="T114" fmla="*/ 1506 w 2009"/>
                <a:gd name="T115" fmla="*/ 1280 h 1280"/>
                <a:gd name="T116" fmla="*/ 2009 w 2009"/>
                <a:gd name="T117" fmla="*/ 128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9" h="1280">
                  <a:moveTo>
                    <a:pt x="0" y="0"/>
                  </a:move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1" y="0"/>
                  </a:lnTo>
                  <a:lnTo>
                    <a:pt x="25" y="0"/>
                  </a:lnTo>
                  <a:lnTo>
                    <a:pt x="25" y="21"/>
                  </a:lnTo>
                  <a:lnTo>
                    <a:pt x="25" y="21"/>
                  </a:lnTo>
                  <a:lnTo>
                    <a:pt x="96" y="21"/>
                  </a:lnTo>
                  <a:lnTo>
                    <a:pt x="96" y="43"/>
                  </a:lnTo>
                  <a:lnTo>
                    <a:pt x="96" y="43"/>
                  </a:lnTo>
                  <a:lnTo>
                    <a:pt x="104" y="43"/>
                  </a:lnTo>
                  <a:lnTo>
                    <a:pt x="104" y="64"/>
                  </a:lnTo>
                  <a:lnTo>
                    <a:pt x="104" y="64"/>
                  </a:lnTo>
                  <a:lnTo>
                    <a:pt x="108" y="64"/>
                  </a:lnTo>
                  <a:lnTo>
                    <a:pt x="108" y="87"/>
                  </a:lnTo>
                  <a:lnTo>
                    <a:pt x="108" y="87"/>
                  </a:lnTo>
                  <a:lnTo>
                    <a:pt x="113" y="87"/>
                  </a:lnTo>
                  <a:lnTo>
                    <a:pt x="113" y="108"/>
                  </a:lnTo>
                  <a:lnTo>
                    <a:pt x="113" y="108"/>
                  </a:lnTo>
                  <a:lnTo>
                    <a:pt x="116" y="108"/>
                  </a:lnTo>
                  <a:lnTo>
                    <a:pt x="116" y="108"/>
                  </a:lnTo>
                  <a:lnTo>
                    <a:pt x="116" y="108"/>
                  </a:lnTo>
                  <a:lnTo>
                    <a:pt x="116" y="108"/>
                  </a:lnTo>
                  <a:lnTo>
                    <a:pt x="116" y="151"/>
                  </a:lnTo>
                  <a:lnTo>
                    <a:pt x="116" y="151"/>
                  </a:lnTo>
                  <a:lnTo>
                    <a:pt x="123" y="151"/>
                  </a:lnTo>
                  <a:lnTo>
                    <a:pt x="123" y="173"/>
                  </a:lnTo>
                  <a:lnTo>
                    <a:pt x="123" y="173"/>
                  </a:lnTo>
                  <a:lnTo>
                    <a:pt x="125" y="173"/>
                  </a:lnTo>
                  <a:lnTo>
                    <a:pt x="125" y="194"/>
                  </a:lnTo>
                  <a:lnTo>
                    <a:pt x="125" y="194"/>
                  </a:lnTo>
                  <a:lnTo>
                    <a:pt x="132" y="194"/>
                  </a:lnTo>
                  <a:lnTo>
                    <a:pt x="132" y="216"/>
                  </a:lnTo>
                  <a:lnTo>
                    <a:pt x="132" y="216"/>
                  </a:lnTo>
                  <a:lnTo>
                    <a:pt x="233" y="216"/>
                  </a:lnTo>
                  <a:lnTo>
                    <a:pt x="233" y="216"/>
                  </a:lnTo>
                  <a:lnTo>
                    <a:pt x="233" y="216"/>
                  </a:lnTo>
                  <a:lnTo>
                    <a:pt x="233" y="216"/>
                  </a:lnTo>
                  <a:lnTo>
                    <a:pt x="233" y="216"/>
                  </a:lnTo>
                  <a:lnTo>
                    <a:pt x="233" y="216"/>
                  </a:lnTo>
                  <a:lnTo>
                    <a:pt x="233" y="216"/>
                  </a:lnTo>
                  <a:lnTo>
                    <a:pt x="233" y="281"/>
                  </a:lnTo>
                  <a:lnTo>
                    <a:pt x="233" y="281"/>
                  </a:lnTo>
                  <a:lnTo>
                    <a:pt x="238" y="281"/>
                  </a:lnTo>
                  <a:lnTo>
                    <a:pt x="238" y="303"/>
                  </a:lnTo>
                  <a:lnTo>
                    <a:pt x="238" y="303"/>
                  </a:lnTo>
                  <a:lnTo>
                    <a:pt x="242" y="303"/>
                  </a:lnTo>
                  <a:lnTo>
                    <a:pt x="242" y="324"/>
                  </a:lnTo>
                  <a:lnTo>
                    <a:pt x="242" y="324"/>
                  </a:lnTo>
                  <a:lnTo>
                    <a:pt x="244" y="324"/>
                  </a:lnTo>
                  <a:lnTo>
                    <a:pt x="244" y="346"/>
                  </a:lnTo>
                  <a:lnTo>
                    <a:pt x="244" y="346"/>
                  </a:lnTo>
                  <a:lnTo>
                    <a:pt x="247" y="346"/>
                  </a:lnTo>
                  <a:lnTo>
                    <a:pt x="247" y="367"/>
                  </a:lnTo>
                  <a:lnTo>
                    <a:pt x="247" y="367"/>
                  </a:lnTo>
                  <a:lnTo>
                    <a:pt x="253" y="367"/>
                  </a:lnTo>
                  <a:lnTo>
                    <a:pt x="253" y="389"/>
                  </a:lnTo>
                  <a:lnTo>
                    <a:pt x="253" y="389"/>
                  </a:lnTo>
                  <a:lnTo>
                    <a:pt x="268" y="389"/>
                  </a:lnTo>
                  <a:lnTo>
                    <a:pt x="268" y="410"/>
                  </a:lnTo>
                  <a:lnTo>
                    <a:pt x="268" y="410"/>
                  </a:lnTo>
                  <a:lnTo>
                    <a:pt x="281" y="410"/>
                  </a:lnTo>
                  <a:lnTo>
                    <a:pt x="281" y="433"/>
                  </a:lnTo>
                  <a:lnTo>
                    <a:pt x="281" y="433"/>
                  </a:lnTo>
                  <a:lnTo>
                    <a:pt x="284" y="433"/>
                  </a:lnTo>
                  <a:lnTo>
                    <a:pt x="284" y="454"/>
                  </a:lnTo>
                  <a:lnTo>
                    <a:pt x="284" y="454"/>
                  </a:lnTo>
                  <a:lnTo>
                    <a:pt x="296" y="454"/>
                  </a:lnTo>
                  <a:lnTo>
                    <a:pt x="296" y="476"/>
                  </a:lnTo>
                  <a:lnTo>
                    <a:pt x="296" y="476"/>
                  </a:lnTo>
                  <a:lnTo>
                    <a:pt x="296" y="476"/>
                  </a:lnTo>
                  <a:lnTo>
                    <a:pt x="296" y="476"/>
                  </a:lnTo>
                  <a:lnTo>
                    <a:pt x="296" y="476"/>
                  </a:lnTo>
                  <a:lnTo>
                    <a:pt x="357" y="476"/>
                  </a:lnTo>
                  <a:lnTo>
                    <a:pt x="357" y="476"/>
                  </a:lnTo>
                  <a:lnTo>
                    <a:pt x="357" y="476"/>
                  </a:lnTo>
                  <a:lnTo>
                    <a:pt x="357" y="476"/>
                  </a:lnTo>
                  <a:lnTo>
                    <a:pt x="357" y="521"/>
                  </a:lnTo>
                  <a:lnTo>
                    <a:pt x="357" y="521"/>
                  </a:lnTo>
                  <a:lnTo>
                    <a:pt x="360" y="521"/>
                  </a:lnTo>
                  <a:lnTo>
                    <a:pt x="360" y="542"/>
                  </a:lnTo>
                  <a:lnTo>
                    <a:pt x="360" y="542"/>
                  </a:lnTo>
                  <a:lnTo>
                    <a:pt x="362" y="542"/>
                  </a:lnTo>
                  <a:lnTo>
                    <a:pt x="362" y="564"/>
                  </a:lnTo>
                  <a:lnTo>
                    <a:pt x="362" y="564"/>
                  </a:lnTo>
                  <a:lnTo>
                    <a:pt x="366" y="564"/>
                  </a:lnTo>
                  <a:lnTo>
                    <a:pt x="366" y="586"/>
                  </a:lnTo>
                  <a:lnTo>
                    <a:pt x="366" y="586"/>
                  </a:lnTo>
                  <a:lnTo>
                    <a:pt x="368" y="586"/>
                  </a:lnTo>
                  <a:lnTo>
                    <a:pt x="368" y="609"/>
                  </a:lnTo>
                  <a:lnTo>
                    <a:pt x="368" y="609"/>
                  </a:lnTo>
                  <a:lnTo>
                    <a:pt x="376" y="609"/>
                  </a:lnTo>
                  <a:lnTo>
                    <a:pt x="376" y="631"/>
                  </a:lnTo>
                  <a:lnTo>
                    <a:pt x="376" y="631"/>
                  </a:lnTo>
                  <a:lnTo>
                    <a:pt x="415" y="631"/>
                  </a:lnTo>
                  <a:lnTo>
                    <a:pt x="415" y="652"/>
                  </a:lnTo>
                  <a:lnTo>
                    <a:pt x="415" y="652"/>
                  </a:lnTo>
                  <a:lnTo>
                    <a:pt x="464" y="652"/>
                  </a:lnTo>
                  <a:lnTo>
                    <a:pt x="464" y="674"/>
                  </a:lnTo>
                  <a:lnTo>
                    <a:pt x="464" y="674"/>
                  </a:lnTo>
                  <a:lnTo>
                    <a:pt x="485" y="674"/>
                  </a:lnTo>
                  <a:lnTo>
                    <a:pt x="485" y="697"/>
                  </a:lnTo>
                  <a:lnTo>
                    <a:pt x="485" y="697"/>
                  </a:lnTo>
                  <a:lnTo>
                    <a:pt x="490" y="697"/>
                  </a:lnTo>
                  <a:lnTo>
                    <a:pt x="490" y="719"/>
                  </a:lnTo>
                  <a:lnTo>
                    <a:pt x="490" y="719"/>
                  </a:lnTo>
                  <a:lnTo>
                    <a:pt x="560" y="719"/>
                  </a:lnTo>
                  <a:lnTo>
                    <a:pt x="560" y="741"/>
                  </a:lnTo>
                  <a:lnTo>
                    <a:pt x="560" y="741"/>
                  </a:lnTo>
                  <a:lnTo>
                    <a:pt x="591" y="741"/>
                  </a:lnTo>
                  <a:lnTo>
                    <a:pt x="591" y="741"/>
                  </a:lnTo>
                  <a:lnTo>
                    <a:pt x="591" y="741"/>
                  </a:lnTo>
                  <a:lnTo>
                    <a:pt x="595" y="741"/>
                  </a:lnTo>
                  <a:lnTo>
                    <a:pt x="595" y="764"/>
                  </a:lnTo>
                  <a:lnTo>
                    <a:pt x="595" y="764"/>
                  </a:lnTo>
                  <a:lnTo>
                    <a:pt x="604" y="764"/>
                  </a:lnTo>
                  <a:lnTo>
                    <a:pt x="604" y="786"/>
                  </a:lnTo>
                  <a:lnTo>
                    <a:pt x="604" y="786"/>
                  </a:lnTo>
                  <a:lnTo>
                    <a:pt x="622" y="786"/>
                  </a:lnTo>
                  <a:lnTo>
                    <a:pt x="622" y="786"/>
                  </a:lnTo>
                  <a:lnTo>
                    <a:pt x="622" y="786"/>
                  </a:lnTo>
                  <a:lnTo>
                    <a:pt x="637" y="786"/>
                  </a:lnTo>
                  <a:lnTo>
                    <a:pt x="637" y="786"/>
                  </a:lnTo>
                  <a:lnTo>
                    <a:pt x="637" y="786"/>
                  </a:lnTo>
                  <a:lnTo>
                    <a:pt x="719" y="786"/>
                  </a:lnTo>
                  <a:lnTo>
                    <a:pt x="719" y="810"/>
                  </a:lnTo>
                  <a:lnTo>
                    <a:pt x="719" y="810"/>
                  </a:lnTo>
                  <a:lnTo>
                    <a:pt x="724" y="810"/>
                  </a:lnTo>
                  <a:lnTo>
                    <a:pt x="724" y="834"/>
                  </a:lnTo>
                  <a:lnTo>
                    <a:pt x="724" y="834"/>
                  </a:lnTo>
                  <a:lnTo>
                    <a:pt x="727" y="834"/>
                  </a:lnTo>
                  <a:lnTo>
                    <a:pt x="727" y="858"/>
                  </a:lnTo>
                  <a:lnTo>
                    <a:pt x="727" y="858"/>
                  </a:lnTo>
                  <a:lnTo>
                    <a:pt x="735" y="858"/>
                  </a:lnTo>
                  <a:lnTo>
                    <a:pt x="735" y="858"/>
                  </a:lnTo>
                  <a:lnTo>
                    <a:pt x="735" y="858"/>
                  </a:lnTo>
                  <a:lnTo>
                    <a:pt x="737" y="858"/>
                  </a:lnTo>
                  <a:lnTo>
                    <a:pt x="737" y="883"/>
                  </a:lnTo>
                  <a:lnTo>
                    <a:pt x="737" y="883"/>
                  </a:lnTo>
                  <a:lnTo>
                    <a:pt x="792" y="883"/>
                  </a:lnTo>
                  <a:lnTo>
                    <a:pt x="792" y="908"/>
                  </a:lnTo>
                  <a:lnTo>
                    <a:pt x="792" y="908"/>
                  </a:lnTo>
                  <a:lnTo>
                    <a:pt x="792" y="908"/>
                  </a:lnTo>
                  <a:lnTo>
                    <a:pt x="792" y="908"/>
                  </a:lnTo>
                  <a:lnTo>
                    <a:pt x="792" y="908"/>
                  </a:lnTo>
                  <a:lnTo>
                    <a:pt x="823" y="908"/>
                  </a:lnTo>
                  <a:lnTo>
                    <a:pt x="823" y="934"/>
                  </a:lnTo>
                  <a:lnTo>
                    <a:pt x="823" y="934"/>
                  </a:lnTo>
                  <a:lnTo>
                    <a:pt x="840" y="934"/>
                  </a:lnTo>
                  <a:lnTo>
                    <a:pt x="840" y="934"/>
                  </a:lnTo>
                  <a:lnTo>
                    <a:pt x="840" y="934"/>
                  </a:lnTo>
                  <a:lnTo>
                    <a:pt x="850" y="934"/>
                  </a:lnTo>
                  <a:lnTo>
                    <a:pt x="850" y="934"/>
                  </a:lnTo>
                  <a:lnTo>
                    <a:pt x="850" y="934"/>
                  </a:lnTo>
                  <a:lnTo>
                    <a:pt x="850" y="934"/>
                  </a:lnTo>
                  <a:lnTo>
                    <a:pt x="850" y="988"/>
                  </a:lnTo>
                  <a:lnTo>
                    <a:pt x="850" y="988"/>
                  </a:lnTo>
                  <a:lnTo>
                    <a:pt x="960" y="988"/>
                  </a:lnTo>
                  <a:lnTo>
                    <a:pt x="960" y="1014"/>
                  </a:lnTo>
                  <a:lnTo>
                    <a:pt x="960" y="1014"/>
                  </a:lnTo>
                  <a:lnTo>
                    <a:pt x="968" y="1014"/>
                  </a:lnTo>
                  <a:lnTo>
                    <a:pt x="968" y="1014"/>
                  </a:lnTo>
                  <a:lnTo>
                    <a:pt x="968" y="1014"/>
                  </a:lnTo>
                  <a:lnTo>
                    <a:pt x="974" y="1014"/>
                  </a:lnTo>
                  <a:lnTo>
                    <a:pt x="974" y="1014"/>
                  </a:lnTo>
                  <a:lnTo>
                    <a:pt x="974" y="1014"/>
                  </a:lnTo>
                  <a:lnTo>
                    <a:pt x="975" y="1014"/>
                  </a:lnTo>
                  <a:lnTo>
                    <a:pt x="975" y="1014"/>
                  </a:lnTo>
                  <a:lnTo>
                    <a:pt x="975" y="1014"/>
                  </a:lnTo>
                  <a:lnTo>
                    <a:pt x="992" y="1014"/>
                  </a:lnTo>
                  <a:lnTo>
                    <a:pt x="992" y="1014"/>
                  </a:lnTo>
                  <a:lnTo>
                    <a:pt x="992" y="1014"/>
                  </a:lnTo>
                  <a:lnTo>
                    <a:pt x="1035" y="1014"/>
                  </a:lnTo>
                  <a:lnTo>
                    <a:pt x="1035" y="1014"/>
                  </a:lnTo>
                  <a:lnTo>
                    <a:pt x="1035" y="1014"/>
                  </a:lnTo>
                  <a:lnTo>
                    <a:pt x="1068" y="1014"/>
                  </a:lnTo>
                  <a:lnTo>
                    <a:pt x="1068" y="1049"/>
                  </a:lnTo>
                  <a:lnTo>
                    <a:pt x="1068" y="1049"/>
                  </a:lnTo>
                  <a:lnTo>
                    <a:pt x="1093" y="1049"/>
                  </a:lnTo>
                  <a:lnTo>
                    <a:pt x="1093" y="1049"/>
                  </a:lnTo>
                  <a:lnTo>
                    <a:pt x="1093" y="1049"/>
                  </a:lnTo>
                  <a:lnTo>
                    <a:pt x="1106" y="1049"/>
                  </a:lnTo>
                  <a:lnTo>
                    <a:pt x="1106" y="1086"/>
                  </a:lnTo>
                  <a:lnTo>
                    <a:pt x="1106" y="1086"/>
                  </a:lnTo>
                  <a:lnTo>
                    <a:pt x="1111" y="1086"/>
                  </a:lnTo>
                  <a:lnTo>
                    <a:pt x="1111" y="1086"/>
                  </a:lnTo>
                  <a:lnTo>
                    <a:pt x="1111" y="1086"/>
                  </a:lnTo>
                  <a:lnTo>
                    <a:pt x="1156" y="1086"/>
                  </a:lnTo>
                  <a:lnTo>
                    <a:pt x="1156" y="1086"/>
                  </a:lnTo>
                  <a:lnTo>
                    <a:pt x="1156" y="1086"/>
                  </a:lnTo>
                  <a:lnTo>
                    <a:pt x="1179" y="1086"/>
                  </a:lnTo>
                  <a:lnTo>
                    <a:pt x="1179" y="1086"/>
                  </a:lnTo>
                  <a:lnTo>
                    <a:pt x="1179" y="1086"/>
                  </a:lnTo>
                  <a:lnTo>
                    <a:pt x="1221" y="1086"/>
                  </a:lnTo>
                  <a:lnTo>
                    <a:pt x="1221" y="1132"/>
                  </a:lnTo>
                  <a:lnTo>
                    <a:pt x="1221" y="1132"/>
                  </a:lnTo>
                  <a:lnTo>
                    <a:pt x="1260" y="1132"/>
                  </a:lnTo>
                  <a:lnTo>
                    <a:pt x="1260" y="1132"/>
                  </a:lnTo>
                  <a:lnTo>
                    <a:pt x="1260" y="1132"/>
                  </a:lnTo>
                  <a:lnTo>
                    <a:pt x="1275" y="1132"/>
                  </a:lnTo>
                  <a:lnTo>
                    <a:pt x="1275" y="1132"/>
                  </a:lnTo>
                  <a:lnTo>
                    <a:pt x="1275" y="1132"/>
                  </a:lnTo>
                  <a:lnTo>
                    <a:pt x="1282" y="1132"/>
                  </a:lnTo>
                  <a:lnTo>
                    <a:pt x="1282" y="1132"/>
                  </a:lnTo>
                  <a:lnTo>
                    <a:pt x="1282" y="1132"/>
                  </a:lnTo>
                  <a:lnTo>
                    <a:pt x="1327" y="1132"/>
                  </a:lnTo>
                  <a:lnTo>
                    <a:pt x="1327" y="1199"/>
                  </a:lnTo>
                  <a:lnTo>
                    <a:pt x="1327" y="1199"/>
                  </a:lnTo>
                  <a:lnTo>
                    <a:pt x="1458" y="1199"/>
                  </a:lnTo>
                  <a:lnTo>
                    <a:pt x="1458" y="1199"/>
                  </a:lnTo>
                  <a:lnTo>
                    <a:pt x="1458" y="1199"/>
                  </a:lnTo>
                  <a:lnTo>
                    <a:pt x="1459" y="1199"/>
                  </a:lnTo>
                  <a:lnTo>
                    <a:pt x="1459" y="1280"/>
                  </a:lnTo>
                  <a:lnTo>
                    <a:pt x="1459" y="1280"/>
                  </a:lnTo>
                  <a:lnTo>
                    <a:pt x="1464" y="1280"/>
                  </a:lnTo>
                  <a:lnTo>
                    <a:pt x="1464" y="1280"/>
                  </a:lnTo>
                  <a:lnTo>
                    <a:pt x="1464" y="1280"/>
                  </a:lnTo>
                  <a:lnTo>
                    <a:pt x="1506" y="1280"/>
                  </a:lnTo>
                  <a:lnTo>
                    <a:pt x="1506" y="1280"/>
                  </a:lnTo>
                  <a:lnTo>
                    <a:pt x="1506" y="1280"/>
                  </a:lnTo>
                  <a:lnTo>
                    <a:pt x="1824" y="1280"/>
                  </a:lnTo>
                  <a:lnTo>
                    <a:pt x="1824" y="1280"/>
                  </a:lnTo>
                  <a:lnTo>
                    <a:pt x="1824" y="1280"/>
                  </a:lnTo>
                  <a:lnTo>
                    <a:pt x="2009" y="1280"/>
                  </a:lnTo>
                  <a:lnTo>
                    <a:pt x="2009" y="1280"/>
                  </a:lnTo>
                </a:path>
              </a:pathLst>
            </a:custGeom>
            <a:noFill/>
            <a:ln w="19050"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6" name="Freeform 829">
              <a:extLst>
                <a:ext uri="{FF2B5EF4-FFF2-40B4-BE49-F238E27FC236}">
                  <a16:creationId xmlns:a16="http://schemas.microsoft.com/office/drawing/2014/main" id="{544C8A7D-8649-49CC-B35A-034A06D4AB35}"/>
                </a:ext>
              </a:extLst>
            </p:cNvPr>
            <p:cNvSpPr>
              <a:spLocks/>
            </p:cNvSpPr>
            <p:nvPr/>
          </p:nvSpPr>
          <p:spPr bwMode="auto">
            <a:xfrm>
              <a:off x="1442730" y="2274050"/>
              <a:ext cx="2058552" cy="2234255"/>
            </a:xfrm>
            <a:custGeom>
              <a:avLst/>
              <a:gdLst>
                <a:gd name="T0" fmla="*/ 1 w 1459"/>
                <a:gd name="T1" fmla="*/ 0 h 1602"/>
                <a:gd name="T2" fmla="*/ 1 w 1459"/>
                <a:gd name="T3" fmla="*/ 0 h 1602"/>
                <a:gd name="T4" fmla="*/ 40 w 1459"/>
                <a:gd name="T5" fmla="*/ 20 h 1602"/>
                <a:gd name="T6" fmla="*/ 68 w 1459"/>
                <a:gd name="T7" fmla="*/ 40 h 1602"/>
                <a:gd name="T8" fmla="*/ 82 w 1459"/>
                <a:gd name="T9" fmla="*/ 60 h 1602"/>
                <a:gd name="T10" fmla="*/ 96 w 1459"/>
                <a:gd name="T11" fmla="*/ 102 h 1602"/>
                <a:gd name="T12" fmla="*/ 101 w 1459"/>
                <a:gd name="T13" fmla="*/ 121 h 1602"/>
                <a:gd name="T14" fmla="*/ 108 w 1459"/>
                <a:gd name="T15" fmla="*/ 142 h 1602"/>
                <a:gd name="T16" fmla="*/ 113 w 1459"/>
                <a:gd name="T17" fmla="*/ 161 h 1602"/>
                <a:gd name="T18" fmla="*/ 113 w 1459"/>
                <a:gd name="T19" fmla="*/ 161 h 1602"/>
                <a:gd name="T20" fmla="*/ 114 w 1459"/>
                <a:gd name="T21" fmla="*/ 222 h 1602"/>
                <a:gd name="T22" fmla="*/ 116 w 1459"/>
                <a:gd name="T23" fmla="*/ 243 h 1602"/>
                <a:gd name="T24" fmla="*/ 116 w 1459"/>
                <a:gd name="T25" fmla="*/ 243 h 1602"/>
                <a:gd name="T26" fmla="*/ 119 w 1459"/>
                <a:gd name="T27" fmla="*/ 304 h 1602"/>
                <a:gd name="T28" fmla="*/ 119 w 1459"/>
                <a:gd name="T29" fmla="*/ 304 h 1602"/>
                <a:gd name="T30" fmla="*/ 119 w 1459"/>
                <a:gd name="T31" fmla="*/ 364 h 1602"/>
                <a:gd name="T32" fmla="*/ 120 w 1459"/>
                <a:gd name="T33" fmla="*/ 364 h 1602"/>
                <a:gd name="T34" fmla="*/ 123 w 1459"/>
                <a:gd name="T35" fmla="*/ 406 h 1602"/>
                <a:gd name="T36" fmla="*/ 123 w 1459"/>
                <a:gd name="T37" fmla="*/ 446 h 1602"/>
                <a:gd name="T38" fmla="*/ 129 w 1459"/>
                <a:gd name="T39" fmla="*/ 465 h 1602"/>
                <a:gd name="T40" fmla="*/ 156 w 1459"/>
                <a:gd name="T41" fmla="*/ 507 h 1602"/>
                <a:gd name="T42" fmla="*/ 162 w 1459"/>
                <a:gd name="T43" fmla="*/ 527 h 1602"/>
                <a:gd name="T44" fmla="*/ 229 w 1459"/>
                <a:gd name="T45" fmla="*/ 548 h 1602"/>
                <a:gd name="T46" fmla="*/ 232 w 1459"/>
                <a:gd name="T47" fmla="*/ 588 h 1602"/>
                <a:gd name="T48" fmla="*/ 236 w 1459"/>
                <a:gd name="T49" fmla="*/ 588 h 1602"/>
                <a:gd name="T50" fmla="*/ 238 w 1459"/>
                <a:gd name="T51" fmla="*/ 628 h 1602"/>
                <a:gd name="T52" fmla="*/ 238 w 1459"/>
                <a:gd name="T53" fmla="*/ 668 h 1602"/>
                <a:gd name="T54" fmla="*/ 239 w 1459"/>
                <a:gd name="T55" fmla="*/ 668 h 1602"/>
                <a:gd name="T56" fmla="*/ 242 w 1459"/>
                <a:gd name="T57" fmla="*/ 710 h 1602"/>
                <a:gd name="T58" fmla="*/ 242 w 1459"/>
                <a:gd name="T59" fmla="*/ 710 h 1602"/>
                <a:gd name="T60" fmla="*/ 242 w 1459"/>
                <a:gd name="T61" fmla="*/ 770 h 1602"/>
                <a:gd name="T62" fmla="*/ 247 w 1459"/>
                <a:gd name="T63" fmla="*/ 770 h 1602"/>
                <a:gd name="T64" fmla="*/ 305 w 1459"/>
                <a:gd name="T65" fmla="*/ 831 h 1602"/>
                <a:gd name="T66" fmla="*/ 365 w 1459"/>
                <a:gd name="T67" fmla="*/ 852 h 1602"/>
                <a:gd name="T68" fmla="*/ 366 w 1459"/>
                <a:gd name="T69" fmla="*/ 852 h 1602"/>
                <a:gd name="T70" fmla="*/ 381 w 1459"/>
                <a:gd name="T71" fmla="*/ 894 h 1602"/>
                <a:gd name="T72" fmla="*/ 475 w 1459"/>
                <a:gd name="T73" fmla="*/ 914 h 1602"/>
                <a:gd name="T74" fmla="*/ 481 w 1459"/>
                <a:gd name="T75" fmla="*/ 935 h 1602"/>
                <a:gd name="T76" fmla="*/ 485 w 1459"/>
                <a:gd name="T77" fmla="*/ 977 h 1602"/>
                <a:gd name="T78" fmla="*/ 594 w 1459"/>
                <a:gd name="T79" fmla="*/ 998 h 1602"/>
                <a:gd name="T80" fmla="*/ 609 w 1459"/>
                <a:gd name="T81" fmla="*/ 998 h 1602"/>
                <a:gd name="T82" fmla="*/ 612 w 1459"/>
                <a:gd name="T83" fmla="*/ 1041 h 1602"/>
                <a:gd name="T84" fmla="*/ 636 w 1459"/>
                <a:gd name="T85" fmla="*/ 1062 h 1602"/>
                <a:gd name="T86" fmla="*/ 727 w 1459"/>
                <a:gd name="T87" fmla="*/ 1084 h 1602"/>
                <a:gd name="T88" fmla="*/ 737 w 1459"/>
                <a:gd name="T89" fmla="*/ 1128 h 1602"/>
                <a:gd name="T90" fmla="*/ 743 w 1459"/>
                <a:gd name="T91" fmla="*/ 1149 h 1602"/>
                <a:gd name="T92" fmla="*/ 837 w 1459"/>
                <a:gd name="T93" fmla="*/ 1169 h 1602"/>
                <a:gd name="T94" fmla="*/ 847 w 1459"/>
                <a:gd name="T95" fmla="*/ 1169 h 1602"/>
                <a:gd name="T96" fmla="*/ 847 w 1459"/>
                <a:gd name="T97" fmla="*/ 1216 h 1602"/>
                <a:gd name="T98" fmla="*/ 865 w 1459"/>
                <a:gd name="T99" fmla="*/ 1238 h 1602"/>
                <a:gd name="T100" fmla="*/ 878 w 1459"/>
                <a:gd name="T101" fmla="*/ 1238 h 1602"/>
                <a:gd name="T102" fmla="*/ 883 w 1459"/>
                <a:gd name="T103" fmla="*/ 1238 h 1602"/>
                <a:gd name="T104" fmla="*/ 969 w 1459"/>
                <a:gd name="T105" fmla="*/ 1238 h 1602"/>
                <a:gd name="T106" fmla="*/ 969 w 1459"/>
                <a:gd name="T107" fmla="*/ 1269 h 1602"/>
                <a:gd name="T108" fmla="*/ 971 w 1459"/>
                <a:gd name="T109" fmla="*/ 1269 h 1602"/>
                <a:gd name="T110" fmla="*/ 1093 w 1459"/>
                <a:gd name="T111" fmla="*/ 1305 h 1602"/>
                <a:gd name="T112" fmla="*/ 1093 w 1459"/>
                <a:gd name="T113" fmla="*/ 1305 h 1602"/>
                <a:gd name="T114" fmla="*/ 1218 w 1459"/>
                <a:gd name="T115" fmla="*/ 1305 h 1602"/>
                <a:gd name="T116" fmla="*/ 1267 w 1459"/>
                <a:gd name="T117" fmla="*/ 1305 h 1602"/>
                <a:gd name="T118" fmla="*/ 1412 w 1459"/>
                <a:gd name="T119" fmla="*/ 1405 h 1602"/>
                <a:gd name="T120" fmla="*/ 1450 w 1459"/>
                <a:gd name="T121" fmla="*/ 1504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9" h="1602">
                  <a:moveTo>
                    <a:pt x="0" y="0"/>
                  </a:moveTo>
                  <a:lnTo>
                    <a:pt x="1" y="0"/>
                  </a:lnTo>
                  <a:lnTo>
                    <a:pt x="1" y="0"/>
                  </a:lnTo>
                  <a:lnTo>
                    <a:pt x="1" y="0"/>
                  </a:lnTo>
                  <a:lnTo>
                    <a:pt x="1" y="0"/>
                  </a:lnTo>
                  <a:lnTo>
                    <a:pt x="1" y="0"/>
                  </a:lnTo>
                  <a:lnTo>
                    <a:pt x="1" y="0"/>
                  </a:lnTo>
                  <a:lnTo>
                    <a:pt x="1" y="0"/>
                  </a:lnTo>
                  <a:lnTo>
                    <a:pt x="1" y="0"/>
                  </a:lnTo>
                  <a:lnTo>
                    <a:pt x="1" y="0"/>
                  </a:lnTo>
                  <a:lnTo>
                    <a:pt x="40" y="0"/>
                  </a:lnTo>
                  <a:lnTo>
                    <a:pt x="40" y="20"/>
                  </a:lnTo>
                  <a:lnTo>
                    <a:pt x="40" y="20"/>
                  </a:lnTo>
                  <a:lnTo>
                    <a:pt x="68" y="20"/>
                  </a:lnTo>
                  <a:lnTo>
                    <a:pt x="68" y="40"/>
                  </a:lnTo>
                  <a:lnTo>
                    <a:pt x="68" y="40"/>
                  </a:lnTo>
                  <a:lnTo>
                    <a:pt x="76" y="40"/>
                  </a:lnTo>
                  <a:lnTo>
                    <a:pt x="76" y="60"/>
                  </a:lnTo>
                  <a:lnTo>
                    <a:pt x="76" y="60"/>
                  </a:lnTo>
                  <a:lnTo>
                    <a:pt x="82" y="60"/>
                  </a:lnTo>
                  <a:lnTo>
                    <a:pt x="82" y="81"/>
                  </a:lnTo>
                  <a:lnTo>
                    <a:pt x="82" y="81"/>
                  </a:lnTo>
                  <a:lnTo>
                    <a:pt x="96" y="81"/>
                  </a:lnTo>
                  <a:lnTo>
                    <a:pt x="96" y="102"/>
                  </a:lnTo>
                  <a:lnTo>
                    <a:pt x="96" y="102"/>
                  </a:lnTo>
                  <a:lnTo>
                    <a:pt x="101" y="102"/>
                  </a:lnTo>
                  <a:lnTo>
                    <a:pt x="101" y="121"/>
                  </a:lnTo>
                  <a:lnTo>
                    <a:pt x="101" y="121"/>
                  </a:lnTo>
                  <a:lnTo>
                    <a:pt x="105" y="121"/>
                  </a:lnTo>
                  <a:lnTo>
                    <a:pt x="105" y="142"/>
                  </a:lnTo>
                  <a:lnTo>
                    <a:pt x="105" y="142"/>
                  </a:lnTo>
                  <a:lnTo>
                    <a:pt x="108" y="142"/>
                  </a:lnTo>
                  <a:lnTo>
                    <a:pt x="108" y="161"/>
                  </a:lnTo>
                  <a:lnTo>
                    <a:pt x="108" y="161"/>
                  </a:lnTo>
                  <a:lnTo>
                    <a:pt x="113" y="161"/>
                  </a:lnTo>
                  <a:lnTo>
                    <a:pt x="113" y="161"/>
                  </a:lnTo>
                  <a:lnTo>
                    <a:pt x="113" y="161"/>
                  </a:lnTo>
                  <a:lnTo>
                    <a:pt x="113" y="161"/>
                  </a:lnTo>
                  <a:lnTo>
                    <a:pt x="113" y="161"/>
                  </a:lnTo>
                  <a:lnTo>
                    <a:pt x="113" y="161"/>
                  </a:lnTo>
                  <a:lnTo>
                    <a:pt x="113" y="161"/>
                  </a:lnTo>
                  <a:lnTo>
                    <a:pt x="113" y="222"/>
                  </a:lnTo>
                  <a:lnTo>
                    <a:pt x="113" y="222"/>
                  </a:lnTo>
                  <a:lnTo>
                    <a:pt x="114" y="222"/>
                  </a:lnTo>
                  <a:lnTo>
                    <a:pt x="114" y="243"/>
                  </a:lnTo>
                  <a:lnTo>
                    <a:pt x="114" y="243"/>
                  </a:lnTo>
                  <a:lnTo>
                    <a:pt x="116" y="243"/>
                  </a:lnTo>
                  <a:lnTo>
                    <a:pt x="116" y="243"/>
                  </a:lnTo>
                  <a:lnTo>
                    <a:pt x="116" y="243"/>
                  </a:lnTo>
                  <a:lnTo>
                    <a:pt x="116" y="243"/>
                  </a:lnTo>
                  <a:lnTo>
                    <a:pt x="116" y="243"/>
                  </a:lnTo>
                  <a:lnTo>
                    <a:pt x="116" y="243"/>
                  </a:lnTo>
                  <a:lnTo>
                    <a:pt x="116" y="243"/>
                  </a:lnTo>
                  <a:lnTo>
                    <a:pt x="116" y="304"/>
                  </a:lnTo>
                  <a:lnTo>
                    <a:pt x="116" y="304"/>
                  </a:lnTo>
                  <a:lnTo>
                    <a:pt x="119" y="304"/>
                  </a:lnTo>
                  <a:lnTo>
                    <a:pt x="119" y="304"/>
                  </a:lnTo>
                  <a:lnTo>
                    <a:pt x="119" y="304"/>
                  </a:lnTo>
                  <a:lnTo>
                    <a:pt x="119" y="304"/>
                  </a:lnTo>
                  <a:lnTo>
                    <a:pt x="119" y="304"/>
                  </a:lnTo>
                  <a:lnTo>
                    <a:pt x="119" y="304"/>
                  </a:lnTo>
                  <a:lnTo>
                    <a:pt x="119" y="304"/>
                  </a:lnTo>
                  <a:lnTo>
                    <a:pt x="119" y="364"/>
                  </a:lnTo>
                  <a:lnTo>
                    <a:pt x="119" y="364"/>
                  </a:lnTo>
                  <a:lnTo>
                    <a:pt x="120" y="364"/>
                  </a:lnTo>
                  <a:lnTo>
                    <a:pt x="120" y="364"/>
                  </a:lnTo>
                  <a:lnTo>
                    <a:pt x="120" y="364"/>
                  </a:lnTo>
                  <a:lnTo>
                    <a:pt x="120" y="364"/>
                  </a:lnTo>
                  <a:lnTo>
                    <a:pt x="120" y="406"/>
                  </a:lnTo>
                  <a:lnTo>
                    <a:pt x="120" y="406"/>
                  </a:lnTo>
                  <a:lnTo>
                    <a:pt x="123" y="406"/>
                  </a:lnTo>
                  <a:lnTo>
                    <a:pt x="123" y="406"/>
                  </a:lnTo>
                  <a:lnTo>
                    <a:pt x="123" y="406"/>
                  </a:lnTo>
                  <a:lnTo>
                    <a:pt x="123" y="406"/>
                  </a:lnTo>
                  <a:lnTo>
                    <a:pt x="123" y="446"/>
                  </a:lnTo>
                  <a:lnTo>
                    <a:pt x="123" y="446"/>
                  </a:lnTo>
                  <a:lnTo>
                    <a:pt x="125" y="446"/>
                  </a:lnTo>
                  <a:lnTo>
                    <a:pt x="125" y="465"/>
                  </a:lnTo>
                  <a:lnTo>
                    <a:pt x="125" y="465"/>
                  </a:lnTo>
                  <a:lnTo>
                    <a:pt x="129" y="465"/>
                  </a:lnTo>
                  <a:lnTo>
                    <a:pt x="129" y="486"/>
                  </a:lnTo>
                  <a:lnTo>
                    <a:pt x="129" y="486"/>
                  </a:lnTo>
                  <a:lnTo>
                    <a:pt x="156" y="486"/>
                  </a:lnTo>
                  <a:lnTo>
                    <a:pt x="156" y="507"/>
                  </a:lnTo>
                  <a:lnTo>
                    <a:pt x="156" y="507"/>
                  </a:lnTo>
                  <a:lnTo>
                    <a:pt x="162" y="507"/>
                  </a:lnTo>
                  <a:lnTo>
                    <a:pt x="162" y="527"/>
                  </a:lnTo>
                  <a:lnTo>
                    <a:pt x="162" y="527"/>
                  </a:lnTo>
                  <a:lnTo>
                    <a:pt x="189" y="527"/>
                  </a:lnTo>
                  <a:lnTo>
                    <a:pt x="189" y="548"/>
                  </a:lnTo>
                  <a:lnTo>
                    <a:pt x="189" y="548"/>
                  </a:lnTo>
                  <a:lnTo>
                    <a:pt x="229" y="548"/>
                  </a:lnTo>
                  <a:lnTo>
                    <a:pt x="229" y="567"/>
                  </a:lnTo>
                  <a:lnTo>
                    <a:pt x="229" y="567"/>
                  </a:lnTo>
                  <a:lnTo>
                    <a:pt x="232" y="567"/>
                  </a:lnTo>
                  <a:lnTo>
                    <a:pt x="232" y="588"/>
                  </a:lnTo>
                  <a:lnTo>
                    <a:pt x="232" y="588"/>
                  </a:lnTo>
                  <a:lnTo>
                    <a:pt x="236" y="588"/>
                  </a:lnTo>
                  <a:lnTo>
                    <a:pt x="236" y="588"/>
                  </a:lnTo>
                  <a:lnTo>
                    <a:pt x="236" y="588"/>
                  </a:lnTo>
                  <a:lnTo>
                    <a:pt x="236" y="588"/>
                  </a:lnTo>
                  <a:lnTo>
                    <a:pt x="236" y="628"/>
                  </a:lnTo>
                  <a:lnTo>
                    <a:pt x="236" y="628"/>
                  </a:lnTo>
                  <a:lnTo>
                    <a:pt x="238" y="628"/>
                  </a:lnTo>
                  <a:lnTo>
                    <a:pt x="238" y="628"/>
                  </a:lnTo>
                  <a:lnTo>
                    <a:pt x="238" y="628"/>
                  </a:lnTo>
                  <a:lnTo>
                    <a:pt x="238" y="628"/>
                  </a:lnTo>
                  <a:lnTo>
                    <a:pt x="238" y="668"/>
                  </a:lnTo>
                  <a:lnTo>
                    <a:pt x="238" y="668"/>
                  </a:lnTo>
                  <a:lnTo>
                    <a:pt x="239" y="668"/>
                  </a:lnTo>
                  <a:lnTo>
                    <a:pt x="239" y="668"/>
                  </a:lnTo>
                  <a:lnTo>
                    <a:pt x="239" y="668"/>
                  </a:lnTo>
                  <a:lnTo>
                    <a:pt x="239" y="668"/>
                  </a:lnTo>
                  <a:lnTo>
                    <a:pt x="239" y="710"/>
                  </a:lnTo>
                  <a:lnTo>
                    <a:pt x="239" y="710"/>
                  </a:lnTo>
                  <a:lnTo>
                    <a:pt x="242" y="710"/>
                  </a:lnTo>
                  <a:lnTo>
                    <a:pt x="242" y="710"/>
                  </a:lnTo>
                  <a:lnTo>
                    <a:pt x="242" y="710"/>
                  </a:lnTo>
                  <a:lnTo>
                    <a:pt x="242" y="710"/>
                  </a:lnTo>
                  <a:lnTo>
                    <a:pt x="242" y="710"/>
                  </a:lnTo>
                  <a:lnTo>
                    <a:pt x="242" y="710"/>
                  </a:lnTo>
                  <a:lnTo>
                    <a:pt x="242" y="710"/>
                  </a:lnTo>
                  <a:lnTo>
                    <a:pt x="242" y="770"/>
                  </a:lnTo>
                  <a:lnTo>
                    <a:pt x="242" y="770"/>
                  </a:lnTo>
                  <a:lnTo>
                    <a:pt x="247" y="770"/>
                  </a:lnTo>
                  <a:lnTo>
                    <a:pt x="247" y="770"/>
                  </a:lnTo>
                  <a:lnTo>
                    <a:pt x="247" y="770"/>
                  </a:lnTo>
                  <a:lnTo>
                    <a:pt x="247" y="770"/>
                  </a:lnTo>
                  <a:lnTo>
                    <a:pt x="247" y="812"/>
                  </a:lnTo>
                  <a:lnTo>
                    <a:pt x="247" y="812"/>
                  </a:lnTo>
                  <a:lnTo>
                    <a:pt x="305" y="812"/>
                  </a:lnTo>
                  <a:lnTo>
                    <a:pt x="305" y="831"/>
                  </a:lnTo>
                  <a:lnTo>
                    <a:pt x="305" y="831"/>
                  </a:lnTo>
                  <a:lnTo>
                    <a:pt x="365" y="831"/>
                  </a:lnTo>
                  <a:lnTo>
                    <a:pt x="365" y="852"/>
                  </a:lnTo>
                  <a:lnTo>
                    <a:pt x="365" y="852"/>
                  </a:lnTo>
                  <a:lnTo>
                    <a:pt x="365" y="852"/>
                  </a:lnTo>
                  <a:lnTo>
                    <a:pt x="365" y="852"/>
                  </a:lnTo>
                  <a:lnTo>
                    <a:pt x="365" y="852"/>
                  </a:lnTo>
                  <a:lnTo>
                    <a:pt x="366" y="852"/>
                  </a:lnTo>
                  <a:lnTo>
                    <a:pt x="366" y="873"/>
                  </a:lnTo>
                  <a:lnTo>
                    <a:pt x="366" y="873"/>
                  </a:lnTo>
                  <a:lnTo>
                    <a:pt x="381" y="873"/>
                  </a:lnTo>
                  <a:lnTo>
                    <a:pt x="381" y="894"/>
                  </a:lnTo>
                  <a:lnTo>
                    <a:pt x="381" y="894"/>
                  </a:lnTo>
                  <a:lnTo>
                    <a:pt x="475" y="894"/>
                  </a:lnTo>
                  <a:lnTo>
                    <a:pt x="475" y="914"/>
                  </a:lnTo>
                  <a:lnTo>
                    <a:pt x="475" y="914"/>
                  </a:lnTo>
                  <a:lnTo>
                    <a:pt x="476" y="914"/>
                  </a:lnTo>
                  <a:lnTo>
                    <a:pt x="476" y="935"/>
                  </a:lnTo>
                  <a:lnTo>
                    <a:pt x="476" y="935"/>
                  </a:lnTo>
                  <a:lnTo>
                    <a:pt x="481" y="935"/>
                  </a:lnTo>
                  <a:lnTo>
                    <a:pt x="481" y="956"/>
                  </a:lnTo>
                  <a:lnTo>
                    <a:pt x="481" y="956"/>
                  </a:lnTo>
                  <a:lnTo>
                    <a:pt x="485" y="956"/>
                  </a:lnTo>
                  <a:lnTo>
                    <a:pt x="485" y="977"/>
                  </a:lnTo>
                  <a:lnTo>
                    <a:pt x="485" y="977"/>
                  </a:lnTo>
                  <a:lnTo>
                    <a:pt x="594" y="977"/>
                  </a:lnTo>
                  <a:lnTo>
                    <a:pt x="594" y="998"/>
                  </a:lnTo>
                  <a:lnTo>
                    <a:pt x="594" y="998"/>
                  </a:lnTo>
                  <a:lnTo>
                    <a:pt x="600" y="998"/>
                  </a:lnTo>
                  <a:lnTo>
                    <a:pt x="600" y="998"/>
                  </a:lnTo>
                  <a:lnTo>
                    <a:pt x="600" y="998"/>
                  </a:lnTo>
                  <a:lnTo>
                    <a:pt x="609" y="998"/>
                  </a:lnTo>
                  <a:lnTo>
                    <a:pt x="609" y="1019"/>
                  </a:lnTo>
                  <a:lnTo>
                    <a:pt x="609" y="1019"/>
                  </a:lnTo>
                  <a:lnTo>
                    <a:pt x="612" y="1019"/>
                  </a:lnTo>
                  <a:lnTo>
                    <a:pt x="612" y="1041"/>
                  </a:lnTo>
                  <a:lnTo>
                    <a:pt x="612" y="1041"/>
                  </a:lnTo>
                  <a:lnTo>
                    <a:pt x="636" y="1041"/>
                  </a:lnTo>
                  <a:lnTo>
                    <a:pt x="636" y="1062"/>
                  </a:lnTo>
                  <a:lnTo>
                    <a:pt x="636" y="1062"/>
                  </a:lnTo>
                  <a:lnTo>
                    <a:pt x="722" y="1062"/>
                  </a:lnTo>
                  <a:lnTo>
                    <a:pt x="722" y="1084"/>
                  </a:lnTo>
                  <a:lnTo>
                    <a:pt x="722" y="1084"/>
                  </a:lnTo>
                  <a:lnTo>
                    <a:pt x="727" y="1084"/>
                  </a:lnTo>
                  <a:lnTo>
                    <a:pt x="727" y="1105"/>
                  </a:lnTo>
                  <a:lnTo>
                    <a:pt x="727" y="1105"/>
                  </a:lnTo>
                  <a:lnTo>
                    <a:pt x="737" y="1105"/>
                  </a:lnTo>
                  <a:lnTo>
                    <a:pt x="737" y="1128"/>
                  </a:lnTo>
                  <a:lnTo>
                    <a:pt x="737" y="1128"/>
                  </a:lnTo>
                  <a:lnTo>
                    <a:pt x="743" y="1128"/>
                  </a:lnTo>
                  <a:lnTo>
                    <a:pt x="743" y="1149"/>
                  </a:lnTo>
                  <a:lnTo>
                    <a:pt x="743" y="1149"/>
                  </a:lnTo>
                  <a:lnTo>
                    <a:pt x="788" y="1149"/>
                  </a:lnTo>
                  <a:lnTo>
                    <a:pt x="788" y="1169"/>
                  </a:lnTo>
                  <a:lnTo>
                    <a:pt x="788" y="1169"/>
                  </a:lnTo>
                  <a:lnTo>
                    <a:pt x="837" y="1169"/>
                  </a:lnTo>
                  <a:lnTo>
                    <a:pt x="837" y="1169"/>
                  </a:lnTo>
                  <a:lnTo>
                    <a:pt x="837" y="1169"/>
                  </a:lnTo>
                  <a:lnTo>
                    <a:pt x="847" y="1169"/>
                  </a:lnTo>
                  <a:lnTo>
                    <a:pt x="847" y="1169"/>
                  </a:lnTo>
                  <a:lnTo>
                    <a:pt x="847" y="1169"/>
                  </a:lnTo>
                  <a:lnTo>
                    <a:pt x="847" y="1169"/>
                  </a:lnTo>
                  <a:lnTo>
                    <a:pt x="847" y="1216"/>
                  </a:lnTo>
                  <a:lnTo>
                    <a:pt x="847" y="1216"/>
                  </a:lnTo>
                  <a:lnTo>
                    <a:pt x="856" y="1216"/>
                  </a:lnTo>
                  <a:lnTo>
                    <a:pt x="856" y="1238"/>
                  </a:lnTo>
                  <a:lnTo>
                    <a:pt x="856" y="1238"/>
                  </a:lnTo>
                  <a:lnTo>
                    <a:pt x="865" y="1238"/>
                  </a:lnTo>
                  <a:lnTo>
                    <a:pt x="865" y="1238"/>
                  </a:lnTo>
                  <a:lnTo>
                    <a:pt x="865" y="1238"/>
                  </a:lnTo>
                  <a:lnTo>
                    <a:pt x="878" y="1238"/>
                  </a:lnTo>
                  <a:lnTo>
                    <a:pt x="878" y="1238"/>
                  </a:lnTo>
                  <a:lnTo>
                    <a:pt x="878" y="1238"/>
                  </a:lnTo>
                  <a:lnTo>
                    <a:pt x="883" y="1238"/>
                  </a:lnTo>
                  <a:lnTo>
                    <a:pt x="883" y="1238"/>
                  </a:lnTo>
                  <a:lnTo>
                    <a:pt x="883" y="1238"/>
                  </a:lnTo>
                  <a:lnTo>
                    <a:pt x="968" y="1238"/>
                  </a:lnTo>
                  <a:lnTo>
                    <a:pt x="968" y="1238"/>
                  </a:lnTo>
                  <a:lnTo>
                    <a:pt x="968" y="1238"/>
                  </a:lnTo>
                  <a:lnTo>
                    <a:pt x="969" y="1238"/>
                  </a:lnTo>
                  <a:lnTo>
                    <a:pt x="969" y="1269"/>
                  </a:lnTo>
                  <a:lnTo>
                    <a:pt x="969" y="1269"/>
                  </a:lnTo>
                  <a:lnTo>
                    <a:pt x="969" y="1269"/>
                  </a:lnTo>
                  <a:lnTo>
                    <a:pt x="969" y="1269"/>
                  </a:lnTo>
                  <a:lnTo>
                    <a:pt x="969" y="1269"/>
                  </a:lnTo>
                  <a:lnTo>
                    <a:pt x="971" y="1269"/>
                  </a:lnTo>
                  <a:lnTo>
                    <a:pt x="971" y="1269"/>
                  </a:lnTo>
                  <a:lnTo>
                    <a:pt x="971" y="1269"/>
                  </a:lnTo>
                  <a:lnTo>
                    <a:pt x="978" y="1269"/>
                  </a:lnTo>
                  <a:lnTo>
                    <a:pt x="978" y="1305"/>
                  </a:lnTo>
                  <a:lnTo>
                    <a:pt x="978" y="1305"/>
                  </a:lnTo>
                  <a:lnTo>
                    <a:pt x="1093" y="1305"/>
                  </a:lnTo>
                  <a:lnTo>
                    <a:pt x="1093" y="1305"/>
                  </a:lnTo>
                  <a:lnTo>
                    <a:pt x="1093" y="1305"/>
                  </a:lnTo>
                  <a:lnTo>
                    <a:pt x="1093" y="1305"/>
                  </a:lnTo>
                  <a:lnTo>
                    <a:pt x="1093" y="1305"/>
                  </a:lnTo>
                  <a:lnTo>
                    <a:pt x="1093" y="1305"/>
                  </a:lnTo>
                  <a:lnTo>
                    <a:pt x="1218" y="1305"/>
                  </a:lnTo>
                  <a:lnTo>
                    <a:pt x="1218" y="1305"/>
                  </a:lnTo>
                  <a:lnTo>
                    <a:pt x="1218" y="1305"/>
                  </a:lnTo>
                  <a:lnTo>
                    <a:pt x="1264" y="1305"/>
                  </a:lnTo>
                  <a:lnTo>
                    <a:pt x="1264" y="1305"/>
                  </a:lnTo>
                  <a:lnTo>
                    <a:pt x="1264" y="1305"/>
                  </a:lnTo>
                  <a:lnTo>
                    <a:pt x="1267" y="1305"/>
                  </a:lnTo>
                  <a:lnTo>
                    <a:pt x="1267" y="1305"/>
                  </a:lnTo>
                  <a:lnTo>
                    <a:pt x="1267" y="1305"/>
                  </a:lnTo>
                  <a:lnTo>
                    <a:pt x="1412" y="1305"/>
                  </a:lnTo>
                  <a:lnTo>
                    <a:pt x="1412" y="1405"/>
                  </a:lnTo>
                  <a:lnTo>
                    <a:pt x="1412" y="1405"/>
                  </a:lnTo>
                  <a:lnTo>
                    <a:pt x="1450" y="1405"/>
                  </a:lnTo>
                  <a:lnTo>
                    <a:pt x="1450" y="1504"/>
                  </a:lnTo>
                  <a:lnTo>
                    <a:pt x="1450" y="1504"/>
                  </a:lnTo>
                  <a:lnTo>
                    <a:pt x="1459" y="1504"/>
                  </a:lnTo>
                  <a:lnTo>
                    <a:pt x="1459" y="1602"/>
                  </a:lnTo>
                </a:path>
              </a:pathLst>
            </a:custGeom>
            <a:noFill/>
            <a:ln w="190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7" name="Line 830">
              <a:extLst>
                <a:ext uri="{FF2B5EF4-FFF2-40B4-BE49-F238E27FC236}">
                  <a16:creationId xmlns:a16="http://schemas.microsoft.com/office/drawing/2014/main" id="{9C783268-E898-4816-AAAC-F614782004A5}"/>
                </a:ext>
              </a:extLst>
            </p:cNvPr>
            <p:cNvSpPr>
              <a:spLocks noChangeShapeType="1"/>
            </p:cNvSpPr>
            <p:nvPr/>
          </p:nvSpPr>
          <p:spPr bwMode="auto">
            <a:xfrm flipH="1">
              <a:off x="3501281" y="4502726"/>
              <a:ext cx="2822" cy="5579"/>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8" name="Freeform 831">
              <a:extLst>
                <a:ext uri="{FF2B5EF4-FFF2-40B4-BE49-F238E27FC236}">
                  <a16:creationId xmlns:a16="http://schemas.microsoft.com/office/drawing/2014/main" id="{70F9180B-214A-4709-B81F-026D5977521E}"/>
                </a:ext>
              </a:extLst>
            </p:cNvPr>
            <p:cNvSpPr>
              <a:spLocks/>
            </p:cNvSpPr>
            <p:nvPr/>
          </p:nvSpPr>
          <p:spPr bwMode="auto">
            <a:xfrm>
              <a:off x="1425799" y="2255920"/>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9" name="Freeform 832">
              <a:extLst>
                <a:ext uri="{FF2B5EF4-FFF2-40B4-BE49-F238E27FC236}">
                  <a16:creationId xmlns:a16="http://schemas.microsoft.com/office/drawing/2014/main" id="{4E4A49B8-6A19-4183-984F-3DEC4B273D30}"/>
                </a:ext>
              </a:extLst>
            </p:cNvPr>
            <p:cNvSpPr>
              <a:spLocks/>
            </p:cNvSpPr>
            <p:nvPr/>
          </p:nvSpPr>
          <p:spPr bwMode="auto">
            <a:xfrm>
              <a:off x="1425799" y="2255920"/>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0" name="Freeform 833">
              <a:extLst>
                <a:ext uri="{FF2B5EF4-FFF2-40B4-BE49-F238E27FC236}">
                  <a16:creationId xmlns:a16="http://schemas.microsoft.com/office/drawing/2014/main" id="{A71BF7FD-592F-489C-89DA-FF9294C0CB51}"/>
                </a:ext>
              </a:extLst>
            </p:cNvPr>
            <p:cNvSpPr>
              <a:spLocks/>
            </p:cNvSpPr>
            <p:nvPr/>
          </p:nvSpPr>
          <p:spPr bwMode="auto">
            <a:xfrm>
              <a:off x="1425799" y="2255920"/>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1" name="Freeform 834">
              <a:extLst>
                <a:ext uri="{FF2B5EF4-FFF2-40B4-BE49-F238E27FC236}">
                  <a16:creationId xmlns:a16="http://schemas.microsoft.com/office/drawing/2014/main" id="{A279B736-A13E-49D3-9AA3-55839AA05C76}"/>
                </a:ext>
              </a:extLst>
            </p:cNvPr>
            <p:cNvSpPr>
              <a:spLocks/>
            </p:cNvSpPr>
            <p:nvPr/>
          </p:nvSpPr>
          <p:spPr bwMode="auto">
            <a:xfrm>
              <a:off x="1425799" y="2255920"/>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2" name="Freeform 835">
              <a:extLst>
                <a:ext uri="{FF2B5EF4-FFF2-40B4-BE49-F238E27FC236}">
                  <a16:creationId xmlns:a16="http://schemas.microsoft.com/office/drawing/2014/main" id="{BFC435B0-AA49-4F73-B068-AF135FAFF169}"/>
                </a:ext>
              </a:extLst>
            </p:cNvPr>
            <p:cNvSpPr>
              <a:spLocks/>
            </p:cNvSpPr>
            <p:nvPr/>
          </p:nvSpPr>
          <p:spPr bwMode="auto">
            <a:xfrm>
              <a:off x="1425799" y="2255920"/>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3" name="Freeform 836">
              <a:extLst>
                <a:ext uri="{FF2B5EF4-FFF2-40B4-BE49-F238E27FC236}">
                  <a16:creationId xmlns:a16="http://schemas.microsoft.com/office/drawing/2014/main" id="{47F568DC-C50A-45A2-A8F4-92C7C21C0D22}"/>
                </a:ext>
              </a:extLst>
            </p:cNvPr>
            <p:cNvSpPr>
              <a:spLocks/>
            </p:cNvSpPr>
            <p:nvPr/>
          </p:nvSpPr>
          <p:spPr bwMode="auto">
            <a:xfrm>
              <a:off x="1842024" y="2918385"/>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4" name="Freeform 837">
              <a:extLst>
                <a:ext uri="{FF2B5EF4-FFF2-40B4-BE49-F238E27FC236}">
                  <a16:creationId xmlns:a16="http://schemas.microsoft.com/office/drawing/2014/main" id="{2EB8F941-EF8A-4FEE-8AED-3A3F48FCB933}"/>
                </a:ext>
              </a:extLst>
            </p:cNvPr>
            <p:cNvSpPr>
              <a:spLocks/>
            </p:cNvSpPr>
            <p:nvPr/>
          </p:nvSpPr>
          <p:spPr bwMode="auto">
            <a:xfrm>
              <a:off x="2258249" y="3289367"/>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5" name="Freeform 838">
              <a:extLst>
                <a:ext uri="{FF2B5EF4-FFF2-40B4-BE49-F238E27FC236}">
                  <a16:creationId xmlns:a16="http://schemas.microsoft.com/office/drawing/2014/main" id="{BEEB7511-9BE0-4FFE-97F5-BDA44B61564D}"/>
                </a:ext>
              </a:extLst>
            </p:cNvPr>
            <p:cNvSpPr>
              <a:spLocks/>
            </p:cNvSpPr>
            <p:nvPr/>
          </p:nvSpPr>
          <p:spPr bwMode="auto">
            <a:xfrm>
              <a:off x="2301988" y="3352127"/>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6" name="Freeform 839">
              <a:extLst>
                <a:ext uri="{FF2B5EF4-FFF2-40B4-BE49-F238E27FC236}">
                  <a16:creationId xmlns:a16="http://schemas.microsoft.com/office/drawing/2014/main" id="{B232D279-643B-4621-8F8E-1AACFDB43A53}"/>
                </a:ext>
              </a:extLst>
            </p:cNvPr>
            <p:cNvSpPr>
              <a:spLocks/>
            </p:cNvSpPr>
            <p:nvPr/>
          </p:nvSpPr>
          <p:spPr bwMode="auto">
            <a:xfrm>
              <a:off x="2323152" y="3352127"/>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7" name="Freeform 840">
              <a:extLst>
                <a:ext uri="{FF2B5EF4-FFF2-40B4-BE49-F238E27FC236}">
                  <a16:creationId xmlns:a16="http://schemas.microsoft.com/office/drawing/2014/main" id="{0F2DF382-5CE6-4466-B5A1-DED26C5622B8}"/>
                </a:ext>
              </a:extLst>
            </p:cNvPr>
            <p:cNvSpPr>
              <a:spLocks/>
            </p:cNvSpPr>
            <p:nvPr/>
          </p:nvSpPr>
          <p:spPr bwMode="auto">
            <a:xfrm>
              <a:off x="2461424" y="3451148"/>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8" name="Freeform 841">
              <a:extLst>
                <a:ext uri="{FF2B5EF4-FFF2-40B4-BE49-F238E27FC236}">
                  <a16:creationId xmlns:a16="http://schemas.microsoft.com/office/drawing/2014/main" id="{973E8B6F-7100-4DE4-9269-4820F16B0D5E}"/>
                </a:ext>
              </a:extLst>
            </p:cNvPr>
            <p:cNvSpPr>
              <a:spLocks/>
            </p:cNvSpPr>
            <p:nvPr/>
          </p:nvSpPr>
          <p:spPr bwMode="auto">
            <a:xfrm>
              <a:off x="2541847" y="3522276"/>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9" name="Freeform 842">
              <a:extLst>
                <a:ext uri="{FF2B5EF4-FFF2-40B4-BE49-F238E27FC236}">
                  <a16:creationId xmlns:a16="http://schemas.microsoft.com/office/drawing/2014/main" id="{5E04F084-A2D6-43EE-AD9F-5052EB9AC83D}"/>
                </a:ext>
              </a:extLst>
            </p:cNvPr>
            <p:cNvSpPr>
              <a:spLocks/>
            </p:cNvSpPr>
            <p:nvPr/>
          </p:nvSpPr>
          <p:spPr bwMode="auto">
            <a:xfrm>
              <a:off x="2608161" y="3557142"/>
              <a:ext cx="32452" cy="32078"/>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0" name="Freeform 843">
              <a:extLst>
                <a:ext uri="{FF2B5EF4-FFF2-40B4-BE49-F238E27FC236}">
                  <a16:creationId xmlns:a16="http://schemas.microsoft.com/office/drawing/2014/main" id="{A57D7901-5E89-4411-A1F7-91D11DBCB041}"/>
                </a:ext>
              </a:extLst>
            </p:cNvPr>
            <p:cNvSpPr>
              <a:spLocks/>
            </p:cNvSpPr>
            <p:nvPr/>
          </p:nvSpPr>
          <p:spPr bwMode="auto">
            <a:xfrm>
              <a:off x="2788760" y="367011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1" name="Freeform 844">
              <a:extLst>
                <a:ext uri="{FF2B5EF4-FFF2-40B4-BE49-F238E27FC236}">
                  <a16:creationId xmlns:a16="http://schemas.microsoft.com/office/drawing/2014/main" id="{03F71B07-DBB3-4DC2-ADFC-DADC2F0F4E1D}"/>
                </a:ext>
              </a:extLst>
            </p:cNvPr>
            <p:cNvSpPr>
              <a:spLocks/>
            </p:cNvSpPr>
            <p:nvPr/>
          </p:nvSpPr>
          <p:spPr bwMode="auto">
            <a:xfrm>
              <a:off x="2797226" y="367011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2" name="Freeform 845">
              <a:extLst>
                <a:ext uri="{FF2B5EF4-FFF2-40B4-BE49-F238E27FC236}">
                  <a16:creationId xmlns:a16="http://schemas.microsoft.com/office/drawing/2014/main" id="{12750309-D0C9-4C9B-93EC-D6FDD97AD6CE}"/>
                </a:ext>
              </a:extLst>
            </p:cNvPr>
            <p:cNvSpPr>
              <a:spLocks/>
            </p:cNvSpPr>
            <p:nvPr/>
          </p:nvSpPr>
          <p:spPr bwMode="auto">
            <a:xfrm>
              <a:off x="2800048" y="3670111"/>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3" name="Freeform 846">
              <a:extLst>
                <a:ext uri="{FF2B5EF4-FFF2-40B4-BE49-F238E27FC236}">
                  <a16:creationId xmlns:a16="http://schemas.microsoft.com/office/drawing/2014/main" id="{2646D215-CAC7-475B-90BA-EACF0881AFC1}"/>
                </a:ext>
              </a:extLst>
            </p:cNvPr>
            <p:cNvSpPr>
              <a:spLocks/>
            </p:cNvSpPr>
            <p:nvPr/>
          </p:nvSpPr>
          <p:spPr bwMode="auto">
            <a:xfrm>
              <a:off x="2822623" y="367011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4" name="Freeform 847">
              <a:extLst>
                <a:ext uri="{FF2B5EF4-FFF2-40B4-BE49-F238E27FC236}">
                  <a16:creationId xmlns:a16="http://schemas.microsoft.com/office/drawing/2014/main" id="{11043F14-1BC9-4B76-B3A8-554C5496282C}"/>
                </a:ext>
              </a:extLst>
            </p:cNvPr>
            <p:cNvSpPr>
              <a:spLocks/>
            </p:cNvSpPr>
            <p:nvPr/>
          </p:nvSpPr>
          <p:spPr bwMode="auto">
            <a:xfrm>
              <a:off x="2883292" y="367011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5" name="Freeform 848">
              <a:extLst>
                <a:ext uri="{FF2B5EF4-FFF2-40B4-BE49-F238E27FC236}">
                  <a16:creationId xmlns:a16="http://schemas.microsoft.com/office/drawing/2014/main" id="{AFD9DB84-E88E-4E70-B0D5-32003775861E}"/>
                </a:ext>
              </a:extLst>
            </p:cNvPr>
            <p:cNvSpPr>
              <a:spLocks/>
            </p:cNvSpPr>
            <p:nvPr/>
          </p:nvSpPr>
          <p:spPr bwMode="auto">
            <a:xfrm>
              <a:off x="2966538" y="3717529"/>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6" name="Freeform 849">
              <a:extLst>
                <a:ext uri="{FF2B5EF4-FFF2-40B4-BE49-F238E27FC236}">
                  <a16:creationId xmlns:a16="http://schemas.microsoft.com/office/drawing/2014/main" id="{D3669F52-9E09-43F4-8C93-BC8C1BC9F8D0}"/>
                </a:ext>
              </a:extLst>
            </p:cNvPr>
            <p:cNvSpPr>
              <a:spLocks/>
            </p:cNvSpPr>
            <p:nvPr/>
          </p:nvSpPr>
          <p:spPr bwMode="auto">
            <a:xfrm>
              <a:off x="2990523" y="3770527"/>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7" name="Freeform 850">
              <a:extLst>
                <a:ext uri="{FF2B5EF4-FFF2-40B4-BE49-F238E27FC236}">
                  <a16:creationId xmlns:a16="http://schemas.microsoft.com/office/drawing/2014/main" id="{71F04BC0-F596-4BE1-87E5-A3A4FF67DEF9}"/>
                </a:ext>
              </a:extLst>
            </p:cNvPr>
            <p:cNvSpPr>
              <a:spLocks/>
            </p:cNvSpPr>
            <p:nvPr/>
          </p:nvSpPr>
          <p:spPr bwMode="auto">
            <a:xfrm>
              <a:off x="3054016" y="3770527"/>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8" name="Freeform 851">
              <a:extLst>
                <a:ext uri="{FF2B5EF4-FFF2-40B4-BE49-F238E27FC236}">
                  <a16:creationId xmlns:a16="http://schemas.microsoft.com/office/drawing/2014/main" id="{4E3B3C66-4362-4F6D-83D8-53A93B3C7530}"/>
                </a:ext>
              </a:extLst>
            </p:cNvPr>
            <p:cNvSpPr>
              <a:spLocks/>
            </p:cNvSpPr>
            <p:nvPr/>
          </p:nvSpPr>
          <p:spPr bwMode="auto">
            <a:xfrm>
              <a:off x="3087878" y="3770527"/>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9" name="Freeform 852">
              <a:extLst>
                <a:ext uri="{FF2B5EF4-FFF2-40B4-BE49-F238E27FC236}">
                  <a16:creationId xmlns:a16="http://schemas.microsoft.com/office/drawing/2014/main" id="{844F82DB-6B00-4EB4-A0C8-6068F6813C2D}"/>
                </a:ext>
              </a:extLst>
            </p:cNvPr>
            <p:cNvSpPr>
              <a:spLocks/>
            </p:cNvSpPr>
            <p:nvPr/>
          </p:nvSpPr>
          <p:spPr bwMode="auto">
            <a:xfrm>
              <a:off x="3200753" y="383468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0" name="Freeform 853">
              <a:extLst>
                <a:ext uri="{FF2B5EF4-FFF2-40B4-BE49-F238E27FC236}">
                  <a16:creationId xmlns:a16="http://schemas.microsoft.com/office/drawing/2014/main" id="{6F136EBF-5933-40CB-A0F2-32C26D3B2DCF}"/>
                </a:ext>
              </a:extLst>
            </p:cNvPr>
            <p:cNvSpPr>
              <a:spLocks/>
            </p:cNvSpPr>
            <p:nvPr/>
          </p:nvSpPr>
          <p:spPr bwMode="auto">
            <a:xfrm>
              <a:off x="3221916" y="3834681"/>
              <a:ext cx="32452" cy="3068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1" name="Freeform 854">
              <a:extLst>
                <a:ext uri="{FF2B5EF4-FFF2-40B4-BE49-F238E27FC236}">
                  <a16:creationId xmlns:a16="http://schemas.microsoft.com/office/drawing/2014/main" id="{A220666E-6561-42B7-928A-12165861704F}"/>
                </a:ext>
              </a:extLst>
            </p:cNvPr>
            <p:cNvSpPr>
              <a:spLocks/>
            </p:cNvSpPr>
            <p:nvPr/>
          </p:nvSpPr>
          <p:spPr bwMode="auto">
            <a:xfrm>
              <a:off x="3233204" y="3834681"/>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2" name="Freeform 855">
              <a:extLst>
                <a:ext uri="{FF2B5EF4-FFF2-40B4-BE49-F238E27FC236}">
                  <a16:creationId xmlns:a16="http://schemas.microsoft.com/office/drawing/2014/main" id="{D30E5790-65CA-4F0D-9A55-71950A4EBF6C}"/>
                </a:ext>
              </a:extLst>
            </p:cNvPr>
            <p:cNvSpPr>
              <a:spLocks/>
            </p:cNvSpPr>
            <p:nvPr/>
          </p:nvSpPr>
          <p:spPr bwMode="auto">
            <a:xfrm>
              <a:off x="3481528" y="3928124"/>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3" name="Freeform 856">
              <a:extLst>
                <a:ext uri="{FF2B5EF4-FFF2-40B4-BE49-F238E27FC236}">
                  <a16:creationId xmlns:a16="http://schemas.microsoft.com/office/drawing/2014/main" id="{144A67E0-2E68-4A74-A98E-E24C3F96FBB0}"/>
                </a:ext>
              </a:extLst>
            </p:cNvPr>
            <p:cNvSpPr>
              <a:spLocks/>
            </p:cNvSpPr>
            <p:nvPr/>
          </p:nvSpPr>
          <p:spPr bwMode="auto">
            <a:xfrm>
              <a:off x="3488583" y="4039697"/>
              <a:ext cx="32452" cy="32078"/>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4" name="Freeform 857">
              <a:extLst>
                <a:ext uri="{FF2B5EF4-FFF2-40B4-BE49-F238E27FC236}">
                  <a16:creationId xmlns:a16="http://schemas.microsoft.com/office/drawing/2014/main" id="{74DE9A89-15B8-49FD-9728-D8ECA6E4FBD6}"/>
                </a:ext>
              </a:extLst>
            </p:cNvPr>
            <p:cNvSpPr>
              <a:spLocks/>
            </p:cNvSpPr>
            <p:nvPr/>
          </p:nvSpPr>
          <p:spPr bwMode="auto">
            <a:xfrm>
              <a:off x="3547842" y="4039697"/>
              <a:ext cx="32452" cy="32078"/>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5" name="Freeform 858">
              <a:extLst>
                <a:ext uri="{FF2B5EF4-FFF2-40B4-BE49-F238E27FC236}">
                  <a16:creationId xmlns:a16="http://schemas.microsoft.com/office/drawing/2014/main" id="{E25514C2-FA90-4B95-A61C-AFD47661DE6E}"/>
                </a:ext>
              </a:extLst>
            </p:cNvPr>
            <p:cNvSpPr>
              <a:spLocks/>
            </p:cNvSpPr>
            <p:nvPr/>
          </p:nvSpPr>
          <p:spPr bwMode="auto">
            <a:xfrm>
              <a:off x="3997930" y="4039697"/>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6" name="Freeform 859">
              <a:extLst>
                <a:ext uri="{FF2B5EF4-FFF2-40B4-BE49-F238E27FC236}">
                  <a16:creationId xmlns:a16="http://schemas.microsoft.com/office/drawing/2014/main" id="{CE9C7060-5297-4AD5-BAAE-FBAF30E5107B}"/>
                </a:ext>
              </a:extLst>
            </p:cNvPr>
            <p:cNvSpPr>
              <a:spLocks/>
            </p:cNvSpPr>
            <p:nvPr/>
          </p:nvSpPr>
          <p:spPr bwMode="auto">
            <a:xfrm>
              <a:off x="4258953" y="4039697"/>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7" name="Freeform 860">
              <a:extLst>
                <a:ext uri="{FF2B5EF4-FFF2-40B4-BE49-F238E27FC236}">
                  <a16:creationId xmlns:a16="http://schemas.microsoft.com/office/drawing/2014/main" id="{062284AB-5763-4623-83AD-1D6ED279429A}"/>
                </a:ext>
              </a:extLst>
            </p:cNvPr>
            <p:cNvSpPr>
              <a:spLocks/>
            </p:cNvSpPr>
            <p:nvPr/>
          </p:nvSpPr>
          <p:spPr bwMode="auto">
            <a:xfrm>
              <a:off x="1425799" y="2255920"/>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63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8" name="Freeform 861">
              <a:extLst>
                <a:ext uri="{FF2B5EF4-FFF2-40B4-BE49-F238E27FC236}">
                  <a16:creationId xmlns:a16="http://schemas.microsoft.com/office/drawing/2014/main" id="{9F303E7B-F7FC-42C0-BB13-64702441B741}"/>
                </a:ext>
              </a:extLst>
            </p:cNvPr>
            <p:cNvSpPr>
              <a:spLocks/>
            </p:cNvSpPr>
            <p:nvPr/>
          </p:nvSpPr>
          <p:spPr bwMode="auto">
            <a:xfrm>
              <a:off x="1425799" y="2255920"/>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63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9" name="Freeform 862">
              <a:extLst>
                <a:ext uri="{FF2B5EF4-FFF2-40B4-BE49-F238E27FC236}">
                  <a16:creationId xmlns:a16="http://schemas.microsoft.com/office/drawing/2014/main" id="{BB33293A-C3E6-4B4D-B4F0-2D7B84433016}"/>
                </a:ext>
              </a:extLst>
            </p:cNvPr>
            <p:cNvSpPr>
              <a:spLocks/>
            </p:cNvSpPr>
            <p:nvPr/>
          </p:nvSpPr>
          <p:spPr bwMode="auto">
            <a:xfrm>
              <a:off x="1425799" y="2255920"/>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0" name="Freeform 863">
              <a:extLst>
                <a:ext uri="{FF2B5EF4-FFF2-40B4-BE49-F238E27FC236}">
                  <a16:creationId xmlns:a16="http://schemas.microsoft.com/office/drawing/2014/main" id="{8D6DF1C1-EE46-41FE-9C60-EBFDA00E2D8E}"/>
                </a:ext>
              </a:extLst>
            </p:cNvPr>
            <p:cNvSpPr>
              <a:spLocks/>
            </p:cNvSpPr>
            <p:nvPr/>
          </p:nvSpPr>
          <p:spPr bwMode="auto">
            <a:xfrm>
              <a:off x="1937967" y="3442780"/>
              <a:ext cx="38096" cy="37656"/>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1" name="Freeform 864">
              <a:extLst>
                <a:ext uri="{FF2B5EF4-FFF2-40B4-BE49-F238E27FC236}">
                  <a16:creationId xmlns:a16="http://schemas.microsoft.com/office/drawing/2014/main" id="{6F8BDD3C-D91D-47CF-9E75-CEFCA4CC2BD6}"/>
                </a:ext>
              </a:extLst>
            </p:cNvPr>
            <p:cNvSpPr>
              <a:spLocks/>
            </p:cNvSpPr>
            <p:nvPr/>
          </p:nvSpPr>
          <p:spPr bwMode="auto">
            <a:xfrm>
              <a:off x="2270947" y="3647796"/>
              <a:ext cx="36684" cy="36261"/>
            </a:xfrm>
            <a:custGeom>
              <a:avLst/>
              <a:gdLst>
                <a:gd name="T0" fmla="*/ 13 w 26"/>
                <a:gd name="T1" fmla="*/ 0 h 26"/>
                <a:gd name="T2" fmla="*/ 0 w 26"/>
                <a:gd name="T3" fmla="*/ 26 h 26"/>
                <a:gd name="T4" fmla="*/ 26 w 26"/>
                <a:gd name="T5" fmla="*/ 26 h 26"/>
                <a:gd name="T6" fmla="*/ 13 w 26"/>
                <a:gd name="T7" fmla="*/ 0 h 26"/>
                <a:gd name="T8" fmla="*/ 13 w 26"/>
                <a:gd name="T9" fmla="*/ 0 h 26"/>
              </a:gdLst>
              <a:ahLst/>
              <a:cxnLst>
                <a:cxn ang="0">
                  <a:pos x="T0" y="T1"/>
                </a:cxn>
                <a:cxn ang="0">
                  <a:pos x="T2" y="T3"/>
                </a:cxn>
                <a:cxn ang="0">
                  <a:pos x="T4" y="T5"/>
                </a:cxn>
                <a:cxn ang="0">
                  <a:pos x="T6" y="T7"/>
                </a:cxn>
                <a:cxn ang="0">
                  <a:pos x="T8" y="T9"/>
                </a:cxn>
              </a:cxnLst>
              <a:rect l="0" t="0" r="r" b="b"/>
              <a:pathLst>
                <a:path w="26" h="26">
                  <a:moveTo>
                    <a:pt x="13" y="0"/>
                  </a:moveTo>
                  <a:lnTo>
                    <a:pt x="0" y="26"/>
                  </a:lnTo>
                  <a:lnTo>
                    <a:pt x="26" y="26"/>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2" name="Freeform 865">
              <a:extLst>
                <a:ext uri="{FF2B5EF4-FFF2-40B4-BE49-F238E27FC236}">
                  <a16:creationId xmlns:a16="http://schemas.microsoft.com/office/drawing/2014/main" id="{BC02A162-3FC5-4E06-BEF3-7A586D08674D}"/>
                </a:ext>
              </a:extLst>
            </p:cNvPr>
            <p:cNvSpPr>
              <a:spLocks/>
            </p:cNvSpPr>
            <p:nvPr/>
          </p:nvSpPr>
          <p:spPr bwMode="auto">
            <a:xfrm>
              <a:off x="2603928" y="3886284"/>
              <a:ext cx="38096" cy="37656"/>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3" name="Freeform 866">
              <a:extLst>
                <a:ext uri="{FF2B5EF4-FFF2-40B4-BE49-F238E27FC236}">
                  <a16:creationId xmlns:a16="http://schemas.microsoft.com/office/drawing/2014/main" id="{9C3BC901-E597-4D49-9398-E7D10CE93539}"/>
                </a:ext>
              </a:extLst>
            </p:cNvPr>
            <p:cNvSpPr>
              <a:spLocks/>
            </p:cNvSpPr>
            <p:nvPr/>
          </p:nvSpPr>
          <p:spPr bwMode="auto">
            <a:xfrm>
              <a:off x="2644845" y="3982516"/>
              <a:ext cx="36684" cy="36261"/>
            </a:xfrm>
            <a:custGeom>
              <a:avLst/>
              <a:gdLst>
                <a:gd name="T0" fmla="*/ 13 w 26"/>
                <a:gd name="T1" fmla="*/ 0 h 26"/>
                <a:gd name="T2" fmla="*/ 0 w 26"/>
                <a:gd name="T3" fmla="*/ 26 h 26"/>
                <a:gd name="T4" fmla="*/ 26 w 26"/>
                <a:gd name="T5" fmla="*/ 26 h 26"/>
                <a:gd name="T6" fmla="*/ 13 w 26"/>
                <a:gd name="T7" fmla="*/ 0 h 26"/>
                <a:gd name="T8" fmla="*/ 13 w 26"/>
                <a:gd name="T9" fmla="*/ 0 h 26"/>
              </a:gdLst>
              <a:ahLst/>
              <a:cxnLst>
                <a:cxn ang="0">
                  <a:pos x="T0" y="T1"/>
                </a:cxn>
                <a:cxn ang="0">
                  <a:pos x="T2" y="T3"/>
                </a:cxn>
                <a:cxn ang="0">
                  <a:pos x="T4" y="T5"/>
                </a:cxn>
                <a:cxn ang="0">
                  <a:pos x="T6" y="T7"/>
                </a:cxn>
                <a:cxn ang="0">
                  <a:pos x="T8" y="T9"/>
                </a:cxn>
              </a:cxnLst>
              <a:rect l="0" t="0" r="r" b="b"/>
              <a:pathLst>
                <a:path w="26" h="26">
                  <a:moveTo>
                    <a:pt x="13" y="0"/>
                  </a:moveTo>
                  <a:lnTo>
                    <a:pt x="0" y="26"/>
                  </a:lnTo>
                  <a:lnTo>
                    <a:pt x="26" y="26"/>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4" name="Freeform 867">
              <a:extLst>
                <a:ext uri="{FF2B5EF4-FFF2-40B4-BE49-F238E27FC236}">
                  <a16:creationId xmlns:a16="http://schemas.microsoft.com/office/drawing/2014/main" id="{880BD62F-9A73-4188-BFCD-4714EA99BE15}"/>
                </a:ext>
              </a:extLst>
            </p:cNvPr>
            <p:cNvSpPr>
              <a:spLocks/>
            </p:cNvSpPr>
            <p:nvPr/>
          </p:nvSpPr>
          <p:spPr bwMode="auto">
            <a:xfrm>
              <a:off x="2663187" y="3982516"/>
              <a:ext cx="38096" cy="36261"/>
            </a:xfrm>
            <a:custGeom>
              <a:avLst/>
              <a:gdLst>
                <a:gd name="T0" fmla="*/ 13 w 27"/>
                <a:gd name="T1" fmla="*/ 0 h 26"/>
                <a:gd name="T2" fmla="*/ 0 w 27"/>
                <a:gd name="T3" fmla="*/ 26 h 26"/>
                <a:gd name="T4" fmla="*/ 27 w 27"/>
                <a:gd name="T5" fmla="*/ 26 h 26"/>
                <a:gd name="T6" fmla="*/ 13 w 27"/>
                <a:gd name="T7" fmla="*/ 0 h 26"/>
                <a:gd name="T8" fmla="*/ 13 w 27"/>
                <a:gd name="T9" fmla="*/ 0 h 26"/>
              </a:gdLst>
              <a:ahLst/>
              <a:cxnLst>
                <a:cxn ang="0">
                  <a:pos x="T0" y="T1"/>
                </a:cxn>
                <a:cxn ang="0">
                  <a:pos x="T2" y="T3"/>
                </a:cxn>
                <a:cxn ang="0">
                  <a:pos x="T4" y="T5"/>
                </a:cxn>
                <a:cxn ang="0">
                  <a:pos x="T6" y="T7"/>
                </a:cxn>
                <a:cxn ang="0">
                  <a:pos x="T8" y="T9"/>
                </a:cxn>
              </a:cxnLst>
              <a:rect l="0" t="0" r="r" b="b"/>
              <a:pathLst>
                <a:path w="27" h="26">
                  <a:moveTo>
                    <a:pt x="13" y="0"/>
                  </a:moveTo>
                  <a:lnTo>
                    <a:pt x="0" y="26"/>
                  </a:lnTo>
                  <a:lnTo>
                    <a:pt x="27" y="26"/>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5" name="Freeform 868">
              <a:extLst>
                <a:ext uri="{FF2B5EF4-FFF2-40B4-BE49-F238E27FC236}">
                  <a16:creationId xmlns:a16="http://schemas.microsoft.com/office/drawing/2014/main" id="{B2CA9A13-090B-42D1-B34C-F634EB42B60F}"/>
                </a:ext>
              </a:extLst>
            </p:cNvPr>
            <p:cNvSpPr>
              <a:spLocks/>
            </p:cNvSpPr>
            <p:nvPr/>
          </p:nvSpPr>
          <p:spPr bwMode="auto">
            <a:xfrm>
              <a:off x="2670242" y="3982516"/>
              <a:ext cx="36684" cy="36261"/>
            </a:xfrm>
            <a:custGeom>
              <a:avLst/>
              <a:gdLst>
                <a:gd name="T0" fmla="*/ 13 w 26"/>
                <a:gd name="T1" fmla="*/ 0 h 26"/>
                <a:gd name="T2" fmla="*/ 0 w 26"/>
                <a:gd name="T3" fmla="*/ 26 h 26"/>
                <a:gd name="T4" fmla="*/ 26 w 26"/>
                <a:gd name="T5" fmla="*/ 26 h 26"/>
                <a:gd name="T6" fmla="*/ 13 w 26"/>
                <a:gd name="T7" fmla="*/ 0 h 26"/>
                <a:gd name="T8" fmla="*/ 13 w 26"/>
                <a:gd name="T9" fmla="*/ 0 h 26"/>
              </a:gdLst>
              <a:ahLst/>
              <a:cxnLst>
                <a:cxn ang="0">
                  <a:pos x="T0" y="T1"/>
                </a:cxn>
                <a:cxn ang="0">
                  <a:pos x="T2" y="T3"/>
                </a:cxn>
                <a:cxn ang="0">
                  <a:pos x="T4" y="T5"/>
                </a:cxn>
                <a:cxn ang="0">
                  <a:pos x="T6" y="T7"/>
                </a:cxn>
                <a:cxn ang="0">
                  <a:pos x="T8" y="T9"/>
                </a:cxn>
              </a:cxnLst>
              <a:rect l="0" t="0" r="r" b="b"/>
              <a:pathLst>
                <a:path w="26" h="26">
                  <a:moveTo>
                    <a:pt x="13" y="0"/>
                  </a:moveTo>
                  <a:lnTo>
                    <a:pt x="0" y="26"/>
                  </a:lnTo>
                  <a:lnTo>
                    <a:pt x="26" y="26"/>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6" name="Freeform 869">
              <a:extLst>
                <a:ext uri="{FF2B5EF4-FFF2-40B4-BE49-F238E27FC236}">
                  <a16:creationId xmlns:a16="http://schemas.microsoft.com/office/drawing/2014/main" id="{A800AC6D-A833-4A8B-80D1-B727FAF7FD0B}"/>
                </a:ext>
              </a:extLst>
            </p:cNvPr>
            <p:cNvSpPr>
              <a:spLocks/>
            </p:cNvSpPr>
            <p:nvPr/>
          </p:nvSpPr>
          <p:spPr bwMode="auto">
            <a:xfrm>
              <a:off x="2788760" y="3982516"/>
              <a:ext cx="38096" cy="36261"/>
            </a:xfrm>
            <a:custGeom>
              <a:avLst/>
              <a:gdLst>
                <a:gd name="T0" fmla="*/ 14 w 27"/>
                <a:gd name="T1" fmla="*/ 0 h 26"/>
                <a:gd name="T2" fmla="*/ 0 w 27"/>
                <a:gd name="T3" fmla="*/ 26 h 26"/>
                <a:gd name="T4" fmla="*/ 27 w 27"/>
                <a:gd name="T5" fmla="*/ 26 h 26"/>
                <a:gd name="T6" fmla="*/ 14 w 27"/>
                <a:gd name="T7" fmla="*/ 0 h 26"/>
                <a:gd name="T8" fmla="*/ 14 w 27"/>
                <a:gd name="T9" fmla="*/ 0 h 26"/>
              </a:gdLst>
              <a:ahLst/>
              <a:cxnLst>
                <a:cxn ang="0">
                  <a:pos x="T0" y="T1"/>
                </a:cxn>
                <a:cxn ang="0">
                  <a:pos x="T2" y="T3"/>
                </a:cxn>
                <a:cxn ang="0">
                  <a:pos x="T4" y="T5"/>
                </a:cxn>
                <a:cxn ang="0">
                  <a:pos x="T6" y="T7"/>
                </a:cxn>
                <a:cxn ang="0">
                  <a:pos x="T8" y="T9"/>
                </a:cxn>
              </a:cxnLst>
              <a:rect l="0" t="0" r="r" b="b"/>
              <a:pathLst>
                <a:path w="27" h="26">
                  <a:moveTo>
                    <a:pt x="14" y="0"/>
                  </a:moveTo>
                  <a:lnTo>
                    <a:pt x="0" y="26"/>
                  </a:lnTo>
                  <a:lnTo>
                    <a:pt x="27" y="26"/>
                  </a:lnTo>
                  <a:lnTo>
                    <a:pt x="14" y="0"/>
                  </a:lnTo>
                  <a:lnTo>
                    <a:pt x="14"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7" name="Freeform 870">
              <a:extLst>
                <a:ext uri="{FF2B5EF4-FFF2-40B4-BE49-F238E27FC236}">
                  <a16:creationId xmlns:a16="http://schemas.microsoft.com/office/drawing/2014/main" id="{74E5F1A4-8E76-48C6-BB56-229193174574}"/>
                </a:ext>
              </a:extLst>
            </p:cNvPr>
            <p:cNvSpPr>
              <a:spLocks/>
            </p:cNvSpPr>
            <p:nvPr/>
          </p:nvSpPr>
          <p:spPr bwMode="auto">
            <a:xfrm>
              <a:off x="2791582" y="4025750"/>
              <a:ext cx="38096" cy="37656"/>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8" name="Freeform 871">
              <a:extLst>
                <a:ext uri="{FF2B5EF4-FFF2-40B4-BE49-F238E27FC236}">
                  <a16:creationId xmlns:a16="http://schemas.microsoft.com/office/drawing/2014/main" id="{CA965137-87EF-4016-9E7D-016542578A38}"/>
                </a:ext>
              </a:extLst>
            </p:cNvPr>
            <p:cNvSpPr>
              <a:spLocks/>
            </p:cNvSpPr>
            <p:nvPr/>
          </p:nvSpPr>
          <p:spPr bwMode="auto">
            <a:xfrm>
              <a:off x="2792993" y="4025750"/>
              <a:ext cx="38096" cy="37656"/>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9" name="Freeform 872">
              <a:extLst>
                <a:ext uri="{FF2B5EF4-FFF2-40B4-BE49-F238E27FC236}">
                  <a16:creationId xmlns:a16="http://schemas.microsoft.com/office/drawing/2014/main" id="{CAA3717B-34FB-4DA9-9BE4-10D1738482A9}"/>
                </a:ext>
              </a:extLst>
            </p:cNvPr>
            <p:cNvSpPr>
              <a:spLocks/>
            </p:cNvSpPr>
            <p:nvPr/>
          </p:nvSpPr>
          <p:spPr bwMode="auto">
            <a:xfrm>
              <a:off x="2966538" y="4075958"/>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0" name="Freeform 873">
              <a:extLst>
                <a:ext uri="{FF2B5EF4-FFF2-40B4-BE49-F238E27FC236}">
                  <a16:creationId xmlns:a16="http://schemas.microsoft.com/office/drawing/2014/main" id="{5924073B-30EE-4A95-852A-9D604278DC95}"/>
                </a:ext>
              </a:extLst>
            </p:cNvPr>
            <p:cNvSpPr>
              <a:spLocks/>
            </p:cNvSpPr>
            <p:nvPr/>
          </p:nvSpPr>
          <p:spPr bwMode="auto">
            <a:xfrm>
              <a:off x="2966538" y="4075958"/>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1" name="Freeform 874">
              <a:extLst>
                <a:ext uri="{FF2B5EF4-FFF2-40B4-BE49-F238E27FC236}">
                  <a16:creationId xmlns:a16="http://schemas.microsoft.com/office/drawing/2014/main" id="{CAC57B30-4EB1-441E-A0F2-7F0AA43E0C41}"/>
                </a:ext>
              </a:extLst>
            </p:cNvPr>
            <p:cNvSpPr>
              <a:spLocks/>
            </p:cNvSpPr>
            <p:nvPr/>
          </p:nvSpPr>
          <p:spPr bwMode="auto">
            <a:xfrm>
              <a:off x="3142904" y="4075958"/>
              <a:ext cx="38096" cy="37656"/>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2" name="Freeform 875">
              <a:extLst>
                <a:ext uri="{FF2B5EF4-FFF2-40B4-BE49-F238E27FC236}">
                  <a16:creationId xmlns:a16="http://schemas.microsoft.com/office/drawing/2014/main" id="{9DA4BA14-7582-45EC-9B4E-2BF2701BC115}"/>
                </a:ext>
              </a:extLst>
            </p:cNvPr>
            <p:cNvSpPr>
              <a:spLocks/>
            </p:cNvSpPr>
            <p:nvPr/>
          </p:nvSpPr>
          <p:spPr bwMode="auto">
            <a:xfrm>
              <a:off x="3207807" y="4075958"/>
              <a:ext cx="38096" cy="37656"/>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3" name="Freeform 876">
              <a:extLst>
                <a:ext uri="{FF2B5EF4-FFF2-40B4-BE49-F238E27FC236}">
                  <a16:creationId xmlns:a16="http://schemas.microsoft.com/office/drawing/2014/main" id="{52EF2C7E-D31C-4DD4-BD8D-37824D419451}"/>
                </a:ext>
              </a:extLst>
            </p:cNvPr>
            <p:cNvSpPr>
              <a:spLocks/>
            </p:cNvSpPr>
            <p:nvPr/>
          </p:nvSpPr>
          <p:spPr bwMode="auto">
            <a:xfrm>
              <a:off x="3212040" y="4075958"/>
              <a:ext cx="38096" cy="37656"/>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63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4" name="Line 877">
              <a:extLst>
                <a:ext uri="{FF2B5EF4-FFF2-40B4-BE49-F238E27FC236}">
                  <a16:creationId xmlns:a16="http://schemas.microsoft.com/office/drawing/2014/main" id="{1CF8B261-2AFC-4E89-96C0-5AA098F23A89}"/>
                </a:ext>
              </a:extLst>
            </p:cNvPr>
            <p:cNvSpPr>
              <a:spLocks noChangeShapeType="1"/>
            </p:cNvSpPr>
            <p:nvPr/>
          </p:nvSpPr>
          <p:spPr bwMode="auto">
            <a:xfrm>
              <a:off x="1535744" y="4262112"/>
              <a:ext cx="210229"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5" name="Line 878">
              <a:extLst>
                <a:ext uri="{FF2B5EF4-FFF2-40B4-BE49-F238E27FC236}">
                  <a16:creationId xmlns:a16="http://schemas.microsoft.com/office/drawing/2014/main" id="{98DCBC03-7102-4402-950B-6FF5040DC767}"/>
                </a:ext>
              </a:extLst>
            </p:cNvPr>
            <p:cNvSpPr>
              <a:spLocks noChangeShapeType="1"/>
            </p:cNvSpPr>
            <p:nvPr/>
          </p:nvSpPr>
          <p:spPr bwMode="auto">
            <a:xfrm>
              <a:off x="1535744" y="4373685"/>
              <a:ext cx="210229" cy="0"/>
            </a:xfrm>
            <a:prstGeom prst="line">
              <a:avLst/>
            </a:prstGeom>
            <a:noFill/>
            <a:ln w="63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6" name="Line 879">
              <a:extLst>
                <a:ext uri="{FF2B5EF4-FFF2-40B4-BE49-F238E27FC236}">
                  <a16:creationId xmlns:a16="http://schemas.microsoft.com/office/drawing/2014/main" id="{B147C6F3-25E9-4DB5-BDF3-E51D9D39AFE8}"/>
                </a:ext>
              </a:extLst>
            </p:cNvPr>
            <p:cNvSpPr>
              <a:spLocks noChangeShapeType="1"/>
            </p:cNvSpPr>
            <p:nvPr/>
          </p:nvSpPr>
          <p:spPr bwMode="auto">
            <a:xfrm flipV="1">
              <a:off x="3276943" y="2547404"/>
              <a:ext cx="7055" cy="1395"/>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7" name="Freeform 880">
              <a:extLst>
                <a:ext uri="{FF2B5EF4-FFF2-40B4-BE49-F238E27FC236}">
                  <a16:creationId xmlns:a16="http://schemas.microsoft.com/office/drawing/2014/main" id="{6804D352-B64D-43C2-AC15-93D4F3492DFE}"/>
                </a:ext>
              </a:extLst>
            </p:cNvPr>
            <p:cNvSpPr>
              <a:spLocks/>
            </p:cNvSpPr>
            <p:nvPr/>
          </p:nvSpPr>
          <p:spPr bwMode="auto">
            <a:xfrm>
              <a:off x="1621807" y="4243982"/>
              <a:ext cx="31041" cy="3068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8" name="Freeform 881">
              <a:extLst>
                <a:ext uri="{FF2B5EF4-FFF2-40B4-BE49-F238E27FC236}">
                  <a16:creationId xmlns:a16="http://schemas.microsoft.com/office/drawing/2014/main" id="{3750A396-B4FF-4013-B3CD-04C2C8C4720F}"/>
                </a:ext>
              </a:extLst>
            </p:cNvPr>
            <p:cNvSpPr>
              <a:spLocks/>
            </p:cNvSpPr>
            <p:nvPr/>
          </p:nvSpPr>
          <p:spPr bwMode="auto">
            <a:xfrm>
              <a:off x="1621807" y="4354160"/>
              <a:ext cx="36684" cy="37656"/>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90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9" name="Freeform 882">
              <a:extLst>
                <a:ext uri="{FF2B5EF4-FFF2-40B4-BE49-F238E27FC236}">
                  <a16:creationId xmlns:a16="http://schemas.microsoft.com/office/drawing/2014/main" id="{E2C85DDD-9375-4383-8874-15BC0D284E5C}"/>
                </a:ext>
              </a:extLst>
            </p:cNvPr>
            <p:cNvSpPr>
              <a:spLocks/>
            </p:cNvSpPr>
            <p:nvPr/>
          </p:nvSpPr>
          <p:spPr bwMode="auto">
            <a:xfrm>
              <a:off x="1515990" y="4135198"/>
              <a:ext cx="31041" cy="32078"/>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0" name="Freeform 883">
              <a:extLst>
                <a:ext uri="{FF2B5EF4-FFF2-40B4-BE49-F238E27FC236}">
                  <a16:creationId xmlns:a16="http://schemas.microsoft.com/office/drawing/2014/main" id="{CA486650-B250-45AC-868C-C5E28B671C72}"/>
                </a:ext>
              </a:extLst>
            </p:cNvPr>
            <p:cNvSpPr>
              <a:spLocks/>
            </p:cNvSpPr>
            <p:nvPr/>
          </p:nvSpPr>
          <p:spPr bwMode="auto">
            <a:xfrm>
              <a:off x="1726215" y="4135198"/>
              <a:ext cx="38096" cy="37656"/>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6350"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1" name="Line 884">
              <a:extLst>
                <a:ext uri="{FF2B5EF4-FFF2-40B4-BE49-F238E27FC236}">
                  <a16:creationId xmlns:a16="http://schemas.microsoft.com/office/drawing/2014/main" id="{0A643BF8-CDAD-4EE4-92F2-9A5E72280B2C}"/>
                </a:ext>
              </a:extLst>
            </p:cNvPr>
            <p:cNvSpPr>
              <a:spLocks noChangeShapeType="1"/>
            </p:cNvSpPr>
            <p:nvPr/>
          </p:nvSpPr>
          <p:spPr bwMode="auto">
            <a:xfrm>
              <a:off x="1359485" y="4601748"/>
              <a:ext cx="3051849"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2" name="Line 885">
              <a:extLst>
                <a:ext uri="{FF2B5EF4-FFF2-40B4-BE49-F238E27FC236}">
                  <a16:creationId xmlns:a16="http://schemas.microsoft.com/office/drawing/2014/main" id="{B8DE6FF1-D7C7-4B2A-9DFA-4603D51E5B5C}"/>
                </a:ext>
              </a:extLst>
            </p:cNvPr>
            <p:cNvSpPr>
              <a:spLocks noChangeShapeType="1"/>
            </p:cNvSpPr>
            <p:nvPr/>
          </p:nvSpPr>
          <p:spPr bwMode="auto">
            <a:xfrm flipV="1">
              <a:off x="1359485" y="2282587"/>
              <a:ext cx="0" cy="23191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3" name="Line 886">
              <a:extLst>
                <a:ext uri="{FF2B5EF4-FFF2-40B4-BE49-F238E27FC236}">
                  <a16:creationId xmlns:a16="http://schemas.microsoft.com/office/drawing/2014/main" id="{512F054E-DE59-4839-83A9-B8317EE863EE}"/>
                </a:ext>
              </a:extLst>
            </p:cNvPr>
            <p:cNvSpPr>
              <a:spLocks noChangeShapeType="1"/>
            </p:cNvSpPr>
            <p:nvPr/>
          </p:nvSpPr>
          <p:spPr bwMode="auto">
            <a:xfrm>
              <a:off x="1359485" y="4601748"/>
              <a:ext cx="3051849"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4" name="Line 887">
              <a:extLst>
                <a:ext uri="{FF2B5EF4-FFF2-40B4-BE49-F238E27FC236}">
                  <a16:creationId xmlns:a16="http://schemas.microsoft.com/office/drawing/2014/main" id="{F147856C-540E-4AAA-A464-9BDB33B68DA2}"/>
                </a:ext>
              </a:extLst>
            </p:cNvPr>
            <p:cNvSpPr>
              <a:spLocks noChangeShapeType="1"/>
            </p:cNvSpPr>
            <p:nvPr/>
          </p:nvSpPr>
          <p:spPr bwMode="auto">
            <a:xfrm>
              <a:off x="1442730"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5" name="Line 888">
              <a:extLst>
                <a:ext uri="{FF2B5EF4-FFF2-40B4-BE49-F238E27FC236}">
                  <a16:creationId xmlns:a16="http://schemas.microsoft.com/office/drawing/2014/main" id="{431C4DDE-D9ED-4F50-8BBA-2141CE77C7BC}"/>
                </a:ext>
              </a:extLst>
            </p:cNvPr>
            <p:cNvSpPr>
              <a:spLocks noChangeShapeType="1"/>
            </p:cNvSpPr>
            <p:nvPr/>
          </p:nvSpPr>
          <p:spPr bwMode="auto">
            <a:xfrm>
              <a:off x="1627562"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6" name="Line 889">
              <a:extLst>
                <a:ext uri="{FF2B5EF4-FFF2-40B4-BE49-F238E27FC236}">
                  <a16:creationId xmlns:a16="http://schemas.microsoft.com/office/drawing/2014/main" id="{1663BF28-DDE5-4427-A0F5-EF11AA9EF3C4}"/>
                </a:ext>
              </a:extLst>
            </p:cNvPr>
            <p:cNvSpPr>
              <a:spLocks noChangeShapeType="1"/>
            </p:cNvSpPr>
            <p:nvPr/>
          </p:nvSpPr>
          <p:spPr bwMode="auto">
            <a:xfrm>
              <a:off x="1813805"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7" name="Line 890">
              <a:extLst>
                <a:ext uri="{FF2B5EF4-FFF2-40B4-BE49-F238E27FC236}">
                  <a16:creationId xmlns:a16="http://schemas.microsoft.com/office/drawing/2014/main" id="{327C7E0E-1A8C-440A-8254-ACED1FF97F69}"/>
                </a:ext>
              </a:extLst>
            </p:cNvPr>
            <p:cNvSpPr>
              <a:spLocks noChangeShapeType="1"/>
            </p:cNvSpPr>
            <p:nvPr/>
          </p:nvSpPr>
          <p:spPr bwMode="auto">
            <a:xfrm>
              <a:off x="2001460"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8" name="Line 891">
              <a:extLst>
                <a:ext uri="{FF2B5EF4-FFF2-40B4-BE49-F238E27FC236}">
                  <a16:creationId xmlns:a16="http://schemas.microsoft.com/office/drawing/2014/main" id="{50C0D817-382C-41A3-8F83-EB04775DE403}"/>
                </a:ext>
              </a:extLst>
            </p:cNvPr>
            <p:cNvSpPr>
              <a:spLocks noChangeShapeType="1"/>
            </p:cNvSpPr>
            <p:nvPr/>
          </p:nvSpPr>
          <p:spPr bwMode="auto">
            <a:xfrm>
              <a:off x="2187703"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9" name="Line 892">
              <a:extLst>
                <a:ext uri="{FF2B5EF4-FFF2-40B4-BE49-F238E27FC236}">
                  <a16:creationId xmlns:a16="http://schemas.microsoft.com/office/drawing/2014/main" id="{AA1C564F-95E5-43FD-8C80-57DF7F0E54B8}"/>
                </a:ext>
              </a:extLst>
            </p:cNvPr>
            <p:cNvSpPr>
              <a:spLocks noChangeShapeType="1"/>
            </p:cNvSpPr>
            <p:nvPr/>
          </p:nvSpPr>
          <p:spPr bwMode="auto">
            <a:xfrm>
              <a:off x="2373946"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0" name="Line 893">
              <a:extLst>
                <a:ext uri="{FF2B5EF4-FFF2-40B4-BE49-F238E27FC236}">
                  <a16:creationId xmlns:a16="http://schemas.microsoft.com/office/drawing/2014/main" id="{5B288B94-028E-46F1-B741-BC7D1EEC0A36}"/>
                </a:ext>
              </a:extLst>
            </p:cNvPr>
            <p:cNvSpPr>
              <a:spLocks noChangeShapeType="1"/>
            </p:cNvSpPr>
            <p:nvPr/>
          </p:nvSpPr>
          <p:spPr bwMode="auto">
            <a:xfrm>
              <a:off x="2560189"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1" name="Line 894">
              <a:extLst>
                <a:ext uri="{FF2B5EF4-FFF2-40B4-BE49-F238E27FC236}">
                  <a16:creationId xmlns:a16="http://schemas.microsoft.com/office/drawing/2014/main" id="{DEBAD0BC-242D-4DDE-AE61-EEEDD1F76E68}"/>
                </a:ext>
              </a:extLst>
            </p:cNvPr>
            <p:cNvSpPr>
              <a:spLocks noChangeShapeType="1"/>
            </p:cNvSpPr>
            <p:nvPr/>
          </p:nvSpPr>
          <p:spPr bwMode="auto">
            <a:xfrm>
              <a:off x="2747843"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2" name="Line 895">
              <a:extLst>
                <a:ext uri="{FF2B5EF4-FFF2-40B4-BE49-F238E27FC236}">
                  <a16:creationId xmlns:a16="http://schemas.microsoft.com/office/drawing/2014/main" id="{62D8E3E6-A848-4E93-8F49-1EE8464D3A3A}"/>
                </a:ext>
              </a:extLst>
            </p:cNvPr>
            <p:cNvSpPr>
              <a:spLocks noChangeShapeType="1"/>
            </p:cNvSpPr>
            <p:nvPr/>
          </p:nvSpPr>
          <p:spPr bwMode="auto">
            <a:xfrm>
              <a:off x="2932675"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3" name="Line 896">
              <a:extLst>
                <a:ext uri="{FF2B5EF4-FFF2-40B4-BE49-F238E27FC236}">
                  <a16:creationId xmlns:a16="http://schemas.microsoft.com/office/drawing/2014/main" id="{0490C43B-8249-4BC4-885B-0C92080FA2D9}"/>
                </a:ext>
              </a:extLst>
            </p:cNvPr>
            <p:cNvSpPr>
              <a:spLocks noChangeShapeType="1"/>
            </p:cNvSpPr>
            <p:nvPr/>
          </p:nvSpPr>
          <p:spPr bwMode="auto">
            <a:xfrm>
              <a:off x="3118919"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4" name="Line 897">
              <a:extLst>
                <a:ext uri="{FF2B5EF4-FFF2-40B4-BE49-F238E27FC236}">
                  <a16:creationId xmlns:a16="http://schemas.microsoft.com/office/drawing/2014/main" id="{B1DAC954-37BE-45A9-85E1-E5558D9893D9}"/>
                </a:ext>
              </a:extLst>
            </p:cNvPr>
            <p:cNvSpPr>
              <a:spLocks noChangeShapeType="1"/>
            </p:cNvSpPr>
            <p:nvPr/>
          </p:nvSpPr>
          <p:spPr bwMode="auto">
            <a:xfrm>
              <a:off x="3306572"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5" name="Line 898">
              <a:extLst>
                <a:ext uri="{FF2B5EF4-FFF2-40B4-BE49-F238E27FC236}">
                  <a16:creationId xmlns:a16="http://schemas.microsoft.com/office/drawing/2014/main" id="{062B8315-2801-4D01-8C6A-A44D8687A460}"/>
                </a:ext>
              </a:extLst>
            </p:cNvPr>
            <p:cNvSpPr>
              <a:spLocks noChangeShapeType="1"/>
            </p:cNvSpPr>
            <p:nvPr/>
          </p:nvSpPr>
          <p:spPr bwMode="auto">
            <a:xfrm>
              <a:off x="3491405"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6" name="Line 899">
              <a:extLst>
                <a:ext uri="{FF2B5EF4-FFF2-40B4-BE49-F238E27FC236}">
                  <a16:creationId xmlns:a16="http://schemas.microsoft.com/office/drawing/2014/main" id="{43C032D6-9A39-4F3B-9645-78E4F40A125F}"/>
                </a:ext>
              </a:extLst>
            </p:cNvPr>
            <p:cNvSpPr>
              <a:spLocks noChangeShapeType="1"/>
            </p:cNvSpPr>
            <p:nvPr/>
          </p:nvSpPr>
          <p:spPr bwMode="auto">
            <a:xfrm>
              <a:off x="3679059"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7" name="Line 900">
              <a:extLst>
                <a:ext uri="{FF2B5EF4-FFF2-40B4-BE49-F238E27FC236}">
                  <a16:creationId xmlns:a16="http://schemas.microsoft.com/office/drawing/2014/main" id="{2700ECE3-C331-49CD-A898-B12BFA663EE7}"/>
                </a:ext>
              </a:extLst>
            </p:cNvPr>
            <p:cNvSpPr>
              <a:spLocks noChangeShapeType="1"/>
            </p:cNvSpPr>
            <p:nvPr/>
          </p:nvSpPr>
          <p:spPr bwMode="auto">
            <a:xfrm>
              <a:off x="3865302"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8" name="Line 901">
              <a:extLst>
                <a:ext uri="{FF2B5EF4-FFF2-40B4-BE49-F238E27FC236}">
                  <a16:creationId xmlns:a16="http://schemas.microsoft.com/office/drawing/2014/main" id="{EEAC7F23-CDF6-4731-98D6-D5F511F9EED0}"/>
                </a:ext>
              </a:extLst>
            </p:cNvPr>
            <p:cNvSpPr>
              <a:spLocks noChangeShapeType="1"/>
            </p:cNvSpPr>
            <p:nvPr/>
          </p:nvSpPr>
          <p:spPr bwMode="auto">
            <a:xfrm>
              <a:off x="4050134"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9" name="Line 902">
              <a:extLst>
                <a:ext uri="{FF2B5EF4-FFF2-40B4-BE49-F238E27FC236}">
                  <a16:creationId xmlns:a16="http://schemas.microsoft.com/office/drawing/2014/main" id="{17EA3036-21E0-4679-BC21-3DA65CB2ACD4}"/>
                </a:ext>
              </a:extLst>
            </p:cNvPr>
            <p:cNvSpPr>
              <a:spLocks noChangeShapeType="1"/>
            </p:cNvSpPr>
            <p:nvPr/>
          </p:nvSpPr>
          <p:spPr bwMode="auto">
            <a:xfrm>
              <a:off x="4237788" y="4601748"/>
              <a:ext cx="0" cy="3347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0" name="Line 904">
              <a:extLst>
                <a:ext uri="{FF2B5EF4-FFF2-40B4-BE49-F238E27FC236}">
                  <a16:creationId xmlns:a16="http://schemas.microsoft.com/office/drawing/2014/main" id="{F68AB6D0-1BFA-4C25-AAF5-46036B6D8B0B}"/>
                </a:ext>
              </a:extLst>
            </p:cNvPr>
            <p:cNvSpPr>
              <a:spLocks noChangeShapeType="1"/>
            </p:cNvSpPr>
            <p:nvPr/>
          </p:nvSpPr>
          <p:spPr bwMode="auto">
            <a:xfrm flipH="1">
              <a:off x="1327034" y="4508305"/>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1" name="Line 905">
              <a:extLst>
                <a:ext uri="{FF2B5EF4-FFF2-40B4-BE49-F238E27FC236}">
                  <a16:creationId xmlns:a16="http://schemas.microsoft.com/office/drawing/2014/main" id="{82820601-5207-46D8-AA68-8A3248CBC2EB}"/>
                </a:ext>
              </a:extLst>
            </p:cNvPr>
            <p:cNvSpPr>
              <a:spLocks noChangeShapeType="1"/>
            </p:cNvSpPr>
            <p:nvPr/>
          </p:nvSpPr>
          <p:spPr bwMode="auto">
            <a:xfrm flipH="1">
              <a:off x="1327034" y="4060617"/>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2" name="Line 906">
              <a:extLst>
                <a:ext uri="{FF2B5EF4-FFF2-40B4-BE49-F238E27FC236}">
                  <a16:creationId xmlns:a16="http://schemas.microsoft.com/office/drawing/2014/main" id="{A7B8E2F7-1B73-4142-8445-83A0337F184A}"/>
                </a:ext>
              </a:extLst>
            </p:cNvPr>
            <p:cNvSpPr>
              <a:spLocks noChangeShapeType="1"/>
            </p:cNvSpPr>
            <p:nvPr/>
          </p:nvSpPr>
          <p:spPr bwMode="auto">
            <a:xfrm flipH="1">
              <a:off x="1327034" y="3614324"/>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3" name="Line 907">
              <a:extLst>
                <a:ext uri="{FF2B5EF4-FFF2-40B4-BE49-F238E27FC236}">
                  <a16:creationId xmlns:a16="http://schemas.microsoft.com/office/drawing/2014/main" id="{06034361-30C9-42FF-ACA8-1B93150A8ADB}"/>
                </a:ext>
              </a:extLst>
            </p:cNvPr>
            <p:cNvSpPr>
              <a:spLocks noChangeShapeType="1"/>
            </p:cNvSpPr>
            <p:nvPr/>
          </p:nvSpPr>
          <p:spPr bwMode="auto">
            <a:xfrm flipH="1">
              <a:off x="1327034" y="3166636"/>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4" name="Line 908">
              <a:extLst>
                <a:ext uri="{FF2B5EF4-FFF2-40B4-BE49-F238E27FC236}">
                  <a16:creationId xmlns:a16="http://schemas.microsoft.com/office/drawing/2014/main" id="{4163B697-73C2-4D66-A462-371DE77EAB23}"/>
                </a:ext>
              </a:extLst>
            </p:cNvPr>
            <p:cNvSpPr>
              <a:spLocks noChangeShapeType="1"/>
            </p:cNvSpPr>
            <p:nvPr/>
          </p:nvSpPr>
          <p:spPr bwMode="auto">
            <a:xfrm flipH="1">
              <a:off x="1327034" y="2718949"/>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5" name="Line 909">
              <a:extLst>
                <a:ext uri="{FF2B5EF4-FFF2-40B4-BE49-F238E27FC236}">
                  <a16:creationId xmlns:a16="http://schemas.microsoft.com/office/drawing/2014/main" id="{CDE29321-0F73-4B8A-BE10-F9AA4C7DACF9}"/>
                </a:ext>
              </a:extLst>
            </p:cNvPr>
            <p:cNvSpPr>
              <a:spLocks noChangeShapeType="1"/>
            </p:cNvSpPr>
            <p:nvPr/>
          </p:nvSpPr>
          <p:spPr bwMode="auto">
            <a:xfrm flipH="1">
              <a:off x="1327328" y="2286456"/>
              <a:ext cx="3245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6" name="Rectangle 947">
              <a:extLst>
                <a:ext uri="{FF2B5EF4-FFF2-40B4-BE49-F238E27FC236}">
                  <a16:creationId xmlns:a16="http://schemas.microsoft.com/office/drawing/2014/main" id="{DE9F2CCF-50B0-4882-8F2E-99F1FFA3193A}"/>
                </a:ext>
              </a:extLst>
            </p:cNvPr>
            <p:cNvSpPr>
              <a:spLocks noChangeArrowheads="1"/>
            </p:cNvSpPr>
            <p:nvPr/>
          </p:nvSpPr>
          <p:spPr bwMode="auto">
            <a:xfrm>
              <a:off x="1251486" y="4430248"/>
              <a:ext cx="66016"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0</a:t>
              </a:r>
            </a:p>
          </p:txBody>
        </p:sp>
        <p:sp>
          <p:nvSpPr>
            <p:cNvPr id="217" name="Rectangle 948">
              <a:extLst>
                <a:ext uri="{FF2B5EF4-FFF2-40B4-BE49-F238E27FC236}">
                  <a16:creationId xmlns:a16="http://schemas.microsoft.com/office/drawing/2014/main" id="{EF53B4E6-01F1-4DCF-A94C-681218157C1F}"/>
                </a:ext>
              </a:extLst>
            </p:cNvPr>
            <p:cNvSpPr>
              <a:spLocks noChangeArrowheads="1"/>
            </p:cNvSpPr>
            <p:nvPr/>
          </p:nvSpPr>
          <p:spPr bwMode="auto">
            <a:xfrm>
              <a:off x="1185470" y="3982562"/>
              <a:ext cx="132032"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20</a:t>
              </a:r>
            </a:p>
          </p:txBody>
        </p:sp>
        <p:sp>
          <p:nvSpPr>
            <p:cNvPr id="218" name="Rectangle 949">
              <a:extLst>
                <a:ext uri="{FF2B5EF4-FFF2-40B4-BE49-F238E27FC236}">
                  <a16:creationId xmlns:a16="http://schemas.microsoft.com/office/drawing/2014/main" id="{82A391FA-AB3F-47D7-9C8D-18CB7D3C96B5}"/>
                </a:ext>
              </a:extLst>
            </p:cNvPr>
            <p:cNvSpPr>
              <a:spLocks noChangeArrowheads="1"/>
            </p:cNvSpPr>
            <p:nvPr/>
          </p:nvSpPr>
          <p:spPr bwMode="auto">
            <a:xfrm>
              <a:off x="1185470" y="3536268"/>
              <a:ext cx="132032"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40</a:t>
              </a:r>
            </a:p>
          </p:txBody>
        </p:sp>
        <p:sp>
          <p:nvSpPr>
            <p:cNvPr id="219" name="Rectangle 950">
              <a:extLst>
                <a:ext uri="{FF2B5EF4-FFF2-40B4-BE49-F238E27FC236}">
                  <a16:creationId xmlns:a16="http://schemas.microsoft.com/office/drawing/2014/main" id="{C82B9653-46D0-4274-9A06-F4F1CBDF24FE}"/>
                </a:ext>
              </a:extLst>
            </p:cNvPr>
            <p:cNvSpPr>
              <a:spLocks noChangeArrowheads="1"/>
            </p:cNvSpPr>
            <p:nvPr/>
          </p:nvSpPr>
          <p:spPr bwMode="auto">
            <a:xfrm>
              <a:off x="1185470" y="3088579"/>
              <a:ext cx="132032"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60</a:t>
              </a:r>
            </a:p>
          </p:txBody>
        </p:sp>
        <p:sp>
          <p:nvSpPr>
            <p:cNvPr id="220" name="Rectangle 951">
              <a:extLst>
                <a:ext uri="{FF2B5EF4-FFF2-40B4-BE49-F238E27FC236}">
                  <a16:creationId xmlns:a16="http://schemas.microsoft.com/office/drawing/2014/main" id="{4B021244-AC58-4B05-B299-92AB60107677}"/>
                </a:ext>
              </a:extLst>
            </p:cNvPr>
            <p:cNvSpPr>
              <a:spLocks noChangeArrowheads="1"/>
            </p:cNvSpPr>
            <p:nvPr/>
          </p:nvSpPr>
          <p:spPr bwMode="auto">
            <a:xfrm>
              <a:off x="1185470" y="2640893"/>
              <a:ext cx="132032"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80</a:t>
              </a:r>
            </a:p>
          </p:txBody>
        </p:sp>
        <p:sp>
          <p:nvSpPr>
            <p:cNvPr id="221" name="Rectangle 952">
              <a:extLst>
                <a:ext uri="{FF2B5EF4-FFF2-40B4-BE49-F238E27FC236}">
                  <a16:creationId xmlns:a16="http://schemas.microsoft.com/office/drawing/2014/main" id="{20D64572-0D64-4AFE-A437-88D5154BDA7C}"/>
                </a:ext>
              </a:extLst>
            </p:cNvPr>
            <p:cNvSpPr>
              <a:spLocks noChangeArrowheads="1"/>
            </p:cNvSpPr>
            <p:nvPr/>
          </p:nvSpPr>
          <p:spPr bwMode="auto">
            <a:xfrm>
              <a:off x="1119454" y="2203684"/>
              <a:ext cx="19804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a:r>
                <a:rPr lang="en-US" altLang="en-US" sz="800">
                  <a:solidFill>
                    <a:prstClr val="black">
                      <a:lumMod val="65000"/>
                      <a:lumOff val="35000"/>
                    </a:prstClr>
                  </a:solidFill>
                  <a:cs typeface="Arial" panose="020B0604020202020204" pitchFamily="34" charset="0"/>
                </a:rPr>
                <a:t>100</a:t>
              </a:r>
            </a:p>
          </p:txBody>
        </p:sp>
        <p:sp>
          <p:nvSpPr>
            <p:cNvPr id="223" name="Rectangle 954">
              <a:extLst>
                <a:ext uri="{FF2B5EF4-FFF2-40B4-BE49-F238E27FC236}">
                  <a16:creationId xmlns:a16="http://schemas.microsoft.com/office/drawing/2014/main" id="{964E11D8-61AF-4503-A58A-423D42DFB13D}"/>
                </a:ext>
              </a:extLst>
            </p:cNvPr>
            <p:cNvSpPr>
              <a:spLocks noChangeArrowheads="1"/>
            </p:cNvSpPr>
            <p:nvPr/>
          </p:nvSpPr>
          <p:spPr bwMode="auto">
            <a:xfrm>
              <a:off x="1820752" y="4217482"/>
              <a:ext cx="971902" cy="12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Alpelisib + fulvestrant</a:t>
              </a:r>
            </a:p>
          </p:txBody>
        </p:sp>
        <p:sp>
          <p:nvSpPr>
            <p:cNvPr id="224" name="Rectangle 955">
              <a:extLst>
                <a:ext uri="{FF2B5EF4-FFF2-40B4-BE49-F238E27FC236}">
                  <a16:creationId xmlns:a16="http://schemas.microsoft.com/office/drawing/2014/main" id="{55BA884E-5EF2-47EF-8002-8BE39116DAE9}"/>
                </a:ext>
              </a:extLst>
            </p:cNvPr>
            <p:cNvSpPr>
              <a:spLocks noChangeArrowheads="1"/>
            </p:cNvSpPr>
            <p:nvPr/>
          </p:nvSpPr>
          <p:spPr bwMode="auto">
            <a:xfrm>
              <a:off x="1820752" y="4323478"/>
              <a:ext cx="962733" cy="12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Placebo + fulvestrant</a:t>
              </a:r>
            </a:p>
          </p:txBody>
        </p:sp>
        <p:sp>
          <p:nvSpPr>
            <p:cNvPr id="225" name="Rectangle 956">
              <a:extLst>
                <a:ext uri="{FF2B5EF4-FFF2-40B4-BE49-F238E27FC236}">
                  <a16:creationId xmlns:a16="http://schemas.microsoft.com/office/drawing/2014/main" id="{69611384-B0D9-43C0-87CC-A147DC5AED28}"/>
                </a:ext>
              </a:extLst>
            </p:cNvPr>
            <p:cNvSpPr>
              <a:spLocks noChangeArrowheads="1"/>
            </p:cNvSpPr>
            <p:nvPr/>
          </p:nvSpPr>
          <p:spPr bwMode="auto">
            <a:xfrm>
              <a:off x="1820753" y="4111489"/>
              <a:ext cx="740845" cy="12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Censoring times</a:t>
              </a:r>
            </a:p>
          </p:txBody>
        </p:sp>
        <p:sp>
          <p:nvSpPr>
            <p:cNvPr id="226" name="Rectangle 957">
              <a:extLst>
                <a:ext uri="{FF2B5EF4-FFF2-40B4-BE49-F238E27FC236}">
                  <a16:creationId xmlns:a16="http://schemas.microsoft.com/office/drawing/2014/main" id="{B104E157-CD37-4F97-AADE-00831CD79F7B}"/>
                </a:ext>
              </a:extLst>
            </p:cNvPr>
            <p:cNvSpPr>
              <a:spLocks noChangeArrowheads="1"/>
            </p:cNvSpPr>
            <p:nvPr/>
          </p:nvSpPr>
          <p:spPr bwMode="auto">
            <a:xfrm>
              <a:off x="1415464" y="4644981"/>
              <a:ext cx="6601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0</a:t>
              </a:r>
            </a:p>
          </p:txBody>
        </p:sp>
        <p:sp>
          <p:nvSpPr>
            <p:cNvPr id="227" name="Rectangle 958">
              <a:extLst>
                <a:ext uri="{FF2B5EF4-FFF2-40B4-BE49-F238E27FC236}">
                  <a16:creationId xmlns:a16="http://schemas.microsoft.com/office/drawing/2014/main" id="{A18E9C79-0120-49EF-979D-D568436F3DCC}"/>
                </a:ext>
              </a:extLst>
            </p:cNvPr>
            <p:cNvSpPr>
              <a:spLocks noChangeArrowheads="1"/>
            </p:cNvSpPr>
            <p:nvPr/>
          </p:nvSpPr>
          <p:spPr bwMode="auto">
            <a:xfrm>
              <a:off x="1596582" y="4644981"/>
              <a:ext cx="6601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a:t>
              </a:r>
            </a:p>
          </p:txBody>
        </p:sp>
        <p:sp>
          <p:nvSpPr>
            <p:cNvPr id="228" name="Rectangle 959">
              <a:extLst>
                <a:ext uri="{FF2B5EF4-FFF2-40B4-BE49-F238E27FC236}">
                  <a16:creationId xmlns:a16="http://schemas.microsoft.com/office/drawing/2014/main" id="{50623FFA-561F-4547-95A4-16451199E974}"/>
                </a:ext>
              </a:extLst>
            </p:cNvPr>
            <p:cNvSpPr>
              <a:spLocks noChangeArrowheads="1"/>
            </p:cNvSpPr>
            <p:nvPr/>
          </p:nvSpPr>
          <p:spPr bwMode="auto">
            <a:xfrm>
              <a:off x="1776988" y="4644981"/>
              <a:ext cx="6601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4</a:t>
              </a:r>
            </a:p>
          </p:txBody>
        </p:sp>
        <p:sp>
          <p:nvSpPr>
            <p:cNvPr id="229" name="Rectangle 960">
              <a:extLst>
                <a:ext uri="{FF2B5EF4-FFF2-40B4-BE49-F238E27FC236}">
                  <a16:creationId xmlns:a16="http://schemas.microsoft.com/office/drawing/2014/main" id="{BFE328B8-56D2-4C77-B9D5-DC3DF63EEAF6}"/>
                </a:ext>
              </a:extLst>
            </p:cNvPr>
            <p:cNvSpPr>
              <a:spLocks noChangeArrowheads="1"/>
            </p:cNvSpPr>
            <p:nvPr/>
          </p:nvSpPr>
          <p:spPr bwMode="auto">
            <a:xfrm>
              <a:off x="1967109" y="4644981"/>
              <a:ext cx="6601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6</a:t>
              </a:r>
            </a:p>
          </p:txBody>
        </p:sp>
        <p:sp>
          <p:nvSpPr>
            <p:cNvPr id="230" name="Rectangle 961">
              <a:extLst>
                <a:ext uri="{FF2B5EF4-FFF2-40B4-BE49-F238E27FC236}">
                  <a16:creationId xmlns:a16="http://schemas.microsoft.com/office/drawing/2014/main" id="{B8345086-0026-4CC2-9756-49822FEC0F37}"/>
                </a:ext>
              </a:extLst>
            </p:cNvPr>
            <p:cNvSpPr>
              <a:spLocks noChangeArrowheads="1"/>
            </p:cNvSpPr>
            <p:nvPr/>
          </p:nvSpPr>
          <p:spPr bwMode="auto">
            <a:xfrm>
              <a:off x="2160406" y="4644981"/>
              <a:ext cx="66017"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8</a:t>
              </a:r>
            </a:p>
          </p:txBody>
        </p:sp>
        <p:sp>
          <p:nvSpPr>
            <p:cNvPr id="231" name="Rectangle 962">
              <a:extLst>
                <a:ext uri="{FF2B5EF4-FFF2-40B4-BE49-F238E27FC236}">
                  <a16:creationId xmlns:a16="http://schemas.microsoft.com/office/drawing/2014/main" id="{281FF515-A936-48C8-86BE-D127A0459368}"/>
                </a:ext>
              </a:extLst>
            </p:cNvPr>
            <p:cNvSpPr>
              <a:spLocks noChangeArrowheads="1"/>
            </p:cNvSpPr>
            <p:nvPr/>
          </p:nvSpPr>
          <p:spPr bwMode="auto">
            <a:xfrm>
              <a:off x="2305881"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10</a:t>
              </a:r>
            </a:p>
          </p:txBody>
        </p:sp>
        <p:sp>
          <p:nvSpPr>
            <p:cNvPr id="232" name="Rectangle 965">
              <a:extLst>
                <a:ext uri="{FF2B5EF4-FFF2-40B4-BE49-F238E27FC236}">
                  <a16:creationId xmlns:a16="http://schemas.microsoft.com/office/drawing/2014/main" id="{86C06B38-66E3-4087-8A2B-85DE50EDC7D4}"/>
                </a:ext>
              </a:extLst>
            </p:cNvPr>
            <p:cNvSpPr>
              <a:spLocks noChangeArrowheads="1"/>
            </p:cNvSpPr>
            <p:nvPr/>
          </p:nvSpPr>
          <p:spPr bwMode="auto">
            <a:xfrm>
              <a:off x="2475160" y="4644981"/>
              <a:ext cx="157475"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12</a:t>
              </a:r>
            </a:p>
          </p:txBody>
        </p:sp>
        <p:sp>
          <p:nvSpPr>
            <p:cNvPr id="233" name="Rectangle 966">
              <a:extLst>
                <a:ext uri="{FF2B5EF4-FFF2-40B4-BE49-F238E27FC236}">
                  <a16:creationId xmlns:a16="http://schemas.microsoft.com/office/drawing/2014/main" id="{E12E0861-89A6-48DF-BB0E-D751B814A4DF}"/>
                </a:ext>
              </a:extLst>
            </p:cNvPr>
            <p:cNvSpPr>
              <a:spLocks noChangeArrowheads="1"/>
            </p:cNvSpPr>
            <p:nvPr/>
          </p:nvSpPr>
          <p:spPr bwMode="auto">
            <a:xfrm>
              <a:off x="2671831"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14</a:t>
              </a:r>
            </a:p>
          </p:txBody>
        </p:sp>
        <p:sp>
          <p:nvSpPr>
            <p:cNvPr id="234" name="Rectangle 968">
              <a:extLst>
                <a:ext uri="{FF2B5EF4-FFF2-40B4-BE49-F238E27FC236}">
                  <a16:creationId xmlns:a16="http://schemas.microsoft.com/office/drawing/2014/main" id="{52D8BF75-C38F-45BE-A660-1D218B6C3672}"/>
                </a:ext>
              </a:extLst>
            </p:cNvPr>
            <p:cNvSpPr>
              <a:spLocks noChangeArrowheads="1"/>
            </p:cNvSpPr>
            <p:nvPr/>
          </p:nvSpPr>
          <p:spPr bwMode="auto">
            <a:xfrm>
              <a:off x="2860897"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16</a:t>
              </a:r>
            </a:p>
          </p:txBody>
        </p:sp>
        <p:sp>
          <p:nvSpPr>
            <p:cNvPr id="235" name="Rectangle 970">
              <a:extLst>
                <a:ext uri="{FF2B5EF4-FFF2-40B4-BE49-F238E27FC236}">
                  <a16:creationId xmlns:a16="http://schemas.microsoft.com/office/drawing/2014/main" id="{BE22DF26-2576-4E4B-A924-C1673D24E957}"/>
                </a:ext>
              </a:extLst>
            </p:cNvPr>
            <p:cNvSpPr>
              <a:spLocks noChangeArrowheads="1"/>
            </p:cNvSpPr>
            <p:nvPr/>
          </p:nvSpPr>
          <p:spPr bwMode="auto">
            <a:xfrm>
              <a:off x="3056295"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18</a:t>
              </a:r>
            </a:p>
          </p:txBody>
        </p:sp>
        <p:sp>
          <p:nvSpPr>
            <p:cNvPr id="236" name="Rectangle 972">
              <a:extLst>
                <a:ext uri="{FF2B5EF4-FFF2-40B4-BE49-F238E27FC236}">
                  <a16:creationId xmlns:a16="http://schemas.microsoft.com/office/drawing/2014/main" id="{1E7E4382-9EB7-4F7F-909E-74190FA39C8F}"/>
                </a:ext>
              </a:extLst>
            </p:cNvPr>
            <p:cNvSpPr>
              <a:spLocks noChangeArrowheads="1"/>
            </p:cNvSpPr>
            <p:nvPr/>
          </p:nvSpPr>
          <p:spPr bwMode="auto">
            <a:xfrm>
              <a:off x="3247116"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20</a:t>
              </a:r>
            </a:p>
          </p:txBody>
        </p:sp>
        <p:sp>
          <p:nvSpPr>
            <p:cNvPr id="237" name="Rectangle 974">
              <a:extLst>
                <a:ext uri="{FF2B5EF4-FFF2-40B4-BE49-F238E27FC236}">
                  <a16:creationId xmlns:a16="http://schemas.microsoft.com/office/drawing/2014/main" id="{20E42130-3EB9-4CAC-BE26-8DBC0AE74681}"/>
                </a:ext>
              </a:extLst>
            </p:cNvPr>
            <p:cNvSpPr>
              <a:spLocks noChangeArrowheads="1"/>
            </p:cNvSpPr>
            <p:nvPr/>
          </p:nvSpPr>
          <p:spPr bwMode="auto">
            <a:xfrm>
              <a:off x="3430362"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22</a:t>
              </a:r>
            </a:p>
          </p:txBody>
        </p:sp>
        <p:sp>
          <p:nvSpPr>
            <p:cNvPr id="238" name="Rectangle 976">
              <a:extLst>
                <a:ext uri="{FF2B5EF4-FFF2-40B4-BE49-F238E27FC236}">
                  <a16:creationId xmlns:a16="http://schemas.microsoft.com/office/drawing/2014/main" id="{5862B434-5254-4C2D-A09E-B31DBA1EBB21}"/>
                </a:ext>
              </a:extLst>
            </p:cNvPr>
            <p:cNvSpPr>
              <a:spLocks noChangeArrowheads="1"/>
            </p:cNvSpPr>
            <p:nvPr/>
          </p:nvSpPr>
          <p:spPr bwMode="auto">
            <a:xfrm>
              <a:off x="3612001"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24</a:t>
              </a:r>
            </a:p>
          </p:txBody>
        </p:sp>
        <p:sp>
          <p:nvSpPr>
            <p:cNvPr id="239" name="Rectangle 978">
              <a:extLst>
                <a:ext uri="{FF2B5EF4-FFF2-40B4-BE49-F238E27FC236}">
                  <a16:creationId xmlns:a16="http://schemas.microsoft.com/office/drawing/2014/main" id="{B53B848C-FA39-486F-8710-A4B3BB37469B}"/>
                </a:ext>
              </a:extLst>
            </p:cNvPr>
            <p:cNvSpPr>
              <a:spLocks noChangeArrowheads="1"/>
            </p:cNvSpPr>
            <p:nvPr/>
          </p:nvSpPr>
          <p:spPr bwMode="auto">
            <a:xfrm>
              <a:off x="3806914"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26</a:t>
              </a:r>
            </a:p>
          </p:txBody>
        </p:sp>
        <p:sp>
          <p:nvSpPr>
            <p:cNvPr id="240" name="Rectangle 980">
              <a:extLst>
                <a:ext uri="{FF2B5EF4-FFF2-40B4-BE49-F238E27FC236}">
                  <a16:creationId xmlns:a16="http://schemas.microsoft.com/office/drawing/2014/main" id="{6849541E-6F53-4F09-A5B7-9F7A19FEAC7D}"/>
                </a:ext>
              </a:extLst>
            </p:cNvPr>
            <p:cNvSpPr>
              <a:spLocks noChangeArrowheads="1"/>
            </p:cNvSpPr>
            <p:nvPr/>
          </p:nvSpPr>
          <p:spPr bwMode="auto">
            <a:xfrm>
              <a:off x="3982529"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28</a:t>
              </a:r>
            </a:p>
          </p:txBody>
        </p:sp>
        <p:sp>
          <p:nvSpPr>
            <p:cNvPr id="241" name="Rectangle 966">
              <a:extLst>
                <a:ext uri="{FF2B5EF4-FFF2-40B4-BE49-F238E27FC236}">
                  <a16:creationId xmlns:a16="http://schemas.microsoft.com/office/drawing/2014/main" id="{F55B6F5C-A651-452F-BA99-40CECAD4CFCA}"/>
                </a:ext>
              </a:extLst>
            </p:cNvPr>
            <p:cNvSpPr>
              <a:spLocks noChangeArrowheads="1"/>
            </p:cNvSpPr>
            <p:nvPr/>
          </p:nvSpPr>
          <p:spPr bwMode="auto">
            <a:xfrm>
              <a:off x="2751162" y="4795605"/>
              <a:ext cx="247560" cy="157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mois</a:t>
              </a:r>
              <a:endParaRPr lang="en-US" altLang="en-US" sz="800" dirty="0">
                <a:solidFill>
                  <a:prstClr val="black">
                    <a:lumMod val="65000"/>
                    <a:lumOff val="35000"/>
                  </a:prstClr>
                </a:solidFill>
                <a:cs typeface="Arial" panose="020B0604020202020204" pitchFamily="34" charset="0"/>
              </a:endParaRPr>
            </a:p>
          </p:txBody>
        </p:sp>
        <p:sp>
          <p:nvSpPr>
            <p:cNvPr id="242" name="Rectangle 980">
              <a:extLst>
                <a:ext uri="{FF2B5EF4-FFF2-40B4-BE49-F238E27FC236}">
                  <a16:creationId xmlns:a16="http://schemas.microsoft.com/office/drawing/2014/main" id="{D6C2D1D6-52BB-4C6D-88AB-EF1E41FF3395}"/>
                </a:ext>
              </a:extLst>
            </p:cNvPr>
            <p:cNvSpPr>
              <a:spLocks noChangeArrowheads="1"/>
            </p:cNvSpPr>
            <p:nvPr/>
          </p:nvSpPr>
          <p:spPr bwMode="auto">
            <a:xfrm>
              <a:off x="4173264" y="4644981"/>
              <a:ext cx="132033" cy="143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30</a:t>
              </a:r>
            </a:p>
          </p:txBody>
        </p:sp>
      </p:grpSp>
      <p:grpSp>
        <p:nvGrpSpPr>
          <p:cNvPr id="3" name="Group 2">
            <a:extLst>
              <a:ext uri="{FF2B5EF4-FFF2-40B4-BE49-F238E27FC236}">
                <a16:creationId xmlns:a16="http://schemas.microsoft.com/office/drawing/2014/main" id="{3F1E9A20-638F-47A1-A466-8E0FD2FB947D}"/>
              </a:ext>
            </a:extLst>
          </p:cNvPr>
          <p:cNvGrpSpPr/>
          <p:nvPr/>
        </p:nvGrpSpPr>
        <p:grpSpPr>
          <a:xfrm>
            <a:off x="655439" y="2342761"/>
            <a:ext cx="2853071" cy="2179852"/>
            <a:chOff x="654216" y="2234671"/>
            <a:chExt cx="3248580" cy="2730935"/>
          </a:xfrm>
        </p:grpSpPr>
        <p:sp>
          <p:nvSpPr>
            <p:cNvPr id="125" name="Freeform 731">
              <a:extLst>
                <a:ext uri="{FF2B5EF4-FFF2-40B4-BE49-F238E27FC236}">
                  <a16:creationId xmlns:a16="http://schemas.microsoft.com/office/drawing/2014/main" id="{5BD4288B-22D4-49F5-8150-5EB02B72BEDF}"/>
                </a:ext>
              </a:extLst>
            </p:cNvPr>
            <p:cNvSpPr>
              <a:spLocks/>
            </p:cNvSpPr>
            <p:nvPr/>
          </p:nvSpPr>
          <p:spPr bwMode="auto">
            <a:xfrm>
              <a:off x="977675" y="2299925"/>
              <a:ext cx="2798786" cy="2225458"/>
            </a:xfrm>
            <a:custGeom>
              <a:avLst/>
              <a:gdLst>
                <a:gd name="T0" fmla="*/ 3 w 2016"/>
                <a:gd name="T1" fmla="*/ 0 h 1603"/>
                <a:gd name="T2" fmla="*/ 3 w 2016"/>
                <a:gd name="T3" fmla="*/ 0 h 1603"/>
                <a:gd name="T4" fmla="*/ 8 w 2016"/>
                <a:gd name="T5" fmla="*/ 19 h 1603"/>
                <a:gd name="T6" fmla="*/ 124 w 2016"/>
                <a:gd name="T7" fmla="*/ 38 h 1603"/>
                <a:gd name="T8" fmla="*/ 133 w 2016"/>
                <a:gd name="T9" fmla="*/ 58 h 1603"/>
                <a:gd name="T10" fmla="*/ 137 w 2016"/>
                <a:gd name="T11" fmla="*/ 77 h 1603"/>
                <a:gd name="T12" fmla="*/ 172 w 2016"/>
                <a:gd name="T13" fmla="*/ 97 h 1603"/>
                <a:gd name="T14" fmla="*/ 212 w 2016"/>
                <a:gd name="T15" fmla="*/ 135 h 1603"/>
                <a:gd name="T16" fmla="*/ 251 w 2016"/>
                <a:gd name="T17" fmla="*/ 155 h 1603"/>
                <a:gd name="T18" fmla="*/ 255 w 2016"/>
                <a:gd name="T19" fmla="*/ 176 h 1603"/>
                <a:gd name="T20" fmla="*/ 258 w 2016"/>
                <a:gd name="T21" fmla="*/ 195 h 1603"/>
                <a:gd name="T22" fmla="*/ 270 w 2016"/>
                <a:gd name="T23" fmla="*/ 255 h 1603"/>
                <a:gd name="T24" fmla="*/ 286 w 2016"/>
                <a:gd name="T25" fmla="*/ 274 h 1603"/>
                <a:gd name="T26" fmla="*/ 291 w 2016"/>
                <a:gd name="T27" fmla="*/ 295 h 1603"/>
                <a:gd name="T28" fmla="*/ 316 w 2016"/>
                <a:gd name="T29" fmla="*/ 314 h 1603"/>
                <a:gd name="T30" fmla="*/ 353 w 2016"/>
                <a:gd name="T31" fmla="*/ 335 h 1603"/>
                <a:gd name="T32" fmla="*/ 356 w 2016"/>
                <a:gd name="T33" fmla="*/ 375 h 1603"/>
                <a:gd name="T34" fmla="*/ 391 w 2016"/>
                <a:gd name="T35" fmla="*/ 417 h 1603"/>
                <a:gd name="T36" fmla="*/ 404 w 2016"/>
                <a:gd name="T37" fmla="*/ 437 h 1603"/>
                <a:gd name="T38" fmla="*/ 407 w 2016"/>
                <a:gd name="T39" fmla="*/ 458 h 1603"/>
                <a:gd name="T40" fmla="*/ 408 w 2016"/>
                <a:gd name="T41" fmla="*/ 499 h 1603"/>
                <a:gd name="T42" fmla="*/ 423 w 2016"/>
                <a:gd name="T43" fmla="*/ 520 h 1603"/>
                <a:gd name="T44" fmla="*/ 447 w 2016"/>
                <a:gd name="T45" fmla="*/ 562 h 1603"/>
                <a:gd name="T46" fmla="*/ 532 w 2016"/>
                <a:gd name="T47" fmla="*/ 583 h 1603"/>
                <a:gd name="T48" fmla="*/ 532 w 2016"/>
                <a:gd name="T49" fmla="*/ 625 h 1603"/>
                <a:gd name="T50" fmla="*/ 541 w 2016"/>
                <a:gd name="T51" fmla="*/ 625 h 1603"/>
                <a:gd name="T52" fmla="*/ 565 w 2016"/>
                <a:gd name="T53" fmla="*/ 668 h 1603"/>
                <a:gd name="T54" fmla="*/ 659 w 2016"/>
                <a:gd name="T55" fmla="*/ 690 h 1603"/>
                <a:gd name="T56" fmla="*/ 685 w 2016"/>
                <a:gd name="T57" fmla="*/ 733 h 1603"/>
                <a:gd name="T58" fmla="*/ 799 w 2016"/>
                <a:gd name="T59" fmla="*/ 754 h 1603"/>
                <a:gd name="T60" fmla="*/ 806 w 2016"/>
                <a:gd name="T61" fmla="*/ 798 h 1603"/>
                <a:gd name="T62" fmla="*/ 808 w 2016"/>
                <a:gd name="T63" fmla="*/ 842 h 1603"/>
                <a:gd name="T64" fmla="*/ 824 w 2016"/>
                <a:gd name="T65" fmla="*/ 842 h 1603"/>
                <a:gd name="T66" fmla="*/ 937 w 2016"/>
                <a:gd name="T67" fmla="*/ 865 h 1603"/>
                <a:gd name="T68" fmla="*/ 937 w 2016"/>
                <a:gd name="T69" fmla="*/ 865 h 1603"/>
                <a:gd name="T70" fmla="*/ 960 w 2016"/>
                <a:gd name="T71" fmla="*/ 890 h 1603"/>
                <a:gd name="T72" fmla="*/ 1012 w 2016"/>
                <a:gd name="T73" fmla="*/ 890 h 1603"/>
                <a:gd name="T74" fmla="*/ 1022 w 2016"/>
                <a:gd name="T75" fmla="*/ 890 h 1603"/>
                <a:gd name="T76" fmla="*/ 1065 w 2016"/>
                <a:gd name="T77" fmla="*/ 947 h 1603"/>
                <a:gd name="T78" fmla="*/ 1167 w 2016"/>
                <a:gd name="T79" fmla="*/ 947 h 1603"/>
                <a:gd name="T80" fmla="*/ 1211 w 2016"/>
                <a:gd name="T81" fmla="*/ 977 h 1603"/>
                <a:gd name="T82" fmla="*/ 1219 w 2016"/>
                <a:gd name="T83" fmla="*/ 977 h 1603"/>
                <a:gd name="T84" fmla="*/ 1383 w 2016"/>
                <a:gd name="T85" fmla="*/ 1011 h 1603"/>
                <a:gd name="T86" fmla="*/ 1399 w 2016"/>
                <a:gd name="T87" fmla="*/ 1011 h 1603"/>
                <a:gd name="T88" fmla="*/ 1411 w 2016"/>
                <a:gd name="T89" fmla="*/ 1051 h 1603"/>
                <a:gd name="T90" fmla="*/ 1415 w 2016"/>
                <a:gd name="T91" fmla="*/ 1051 h 1603"/>
                <a:gd name="T92" fmla="*/ 1420 w 2016"/>
                <a:gd name="T93" fmla="*/ 1051 h 1603"/>
                <a:gd name="T94" fmla="*/ 1591 w 2016"/>
                <a:gd name="T95" fmla="*/ 1051 h 1603"/>
                <a:gd name="T96" fmla="*/ 1618 w 2016"/>
                <a:gd name="T97" fmla="*/ 1051 h 1603"/>
                <a:gd name="T98" fmla="*/ 1619 w 2016"/>
                <a:gd name="T99" fmla="*/ 1142 h 1603"/>
                <a:gd name="T100" fmla="*/ 1651 w 2016"/>
                <a:gd name="T101" fmla="*/ 1142 h 1603"/>
                <a:gd name="T102" fmla="*/ 1894 w 2016"/>
                <a:gd name="T103" fmla="*/ 1142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6" h="160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3" y="0"/>
                  </a:lnTo>
                  <a:lnTo>
                    <a:pt x="8" y="0"/>
                  </a:lnTo>
                  <a:lnTo>
                    <a:pt x="8" y="19"/>
                  </a:lnTo>
                  <a:lnTo>
                    <a:pt x="8" y="19"/>
                  </a:lnTo>
                  <a:lnTo>
                    <a:pt x="102" y="19"/>
                  </a:lnTo>
                  <a:lnTo>
                    <a:pt x="102" y="38"/>
                  </a:lnTo>
                  <a:lnTo>
                    <a:pt x="102" y="38"/>
                  </a:lnTo>
                  <a:lnTo>
                    <a:pt x="124" y="38"/>
                  </a:lnTo>
                  <a:lnTo>
                    <a:pt x="124" y="38"/>
                  </a:lnTo>
                  <a:lnTo>
                    <a:pt x="124" y="38"/>
                  </a:lnTo>
                  <a:lnTo>
                    <a:pt x="133" y="38"/>
                  </a:lnTo>
                  <a:lnTo>
                    <a:pt x="133" y="58"/>
                  </a:lnTo>
                  <a:lnTo>
                    <a:pt x="133" y="58"/>
                  </a:lnTo>
                  <a:lnTo>
                    <a:pt x="133" y="58"/>
                  </a:lnTo>
                  <a:lnTo>
                    <a:pt x="133" y="58"/>
                  </a:lnTo>
                  <a:lnTo>
                    <a:pt x="133" y="58"/>
                  </a:lnTo>
                  <a:lnTo>
                    <a:pt x="137" y="58"/>
                  </a:lnTo>
                  <a:lnTo>
                    <a:pt x="137" y="77"/>
                  </a:lnTo>
                  <a:lnTo>
                    <a:pt x="137" y="77"/>
                  </a:lnTo>
                  <a:lnTo>
                    <a:pt x="154" y="77"/>
                  </a:lnTo>
                  <a:lnTo>
                    <a:pt x="154" y="97"/>
                  </a:lnTo>
                  <a:lnTo>
                    <a:pt x="154" y="97"/>
                  </a:lnTo>
                  <a:lnTo>
                    <a:pt x="172" y="97"/>
                  </a:lnTo>
                  <a:lnTo>
                    <a:pt x="172" y="116"/>
                  </a:lnTo>
                  <a:lnTo>
                    <a:pt x="172" y="116"/>
                  </a:lnTo>
                  <a:lnTo>
                    <a:pt x="212" y="116"/>
                  </a:lnTo>
                  <a:lnTo>
                    <a:pt x="212" y="135"/>
                  </a:lnTo>
                  <a:lnTo>
                    <a:pt x="212" y="135"/>
                  </a:lnTo>
                  <a:lnTo>
                    <a:pt x="224" y="135"/>
                  </a:lnTo>
                  <a:lnTo>
                    <a:pt x="224" y="155"/>
                  </a:lnTo>
                  <a:lnTo>
                    <a:pt x="224" y="155"/>
                  </a:lnTo>
                  <a:lnTo>
                    <a:pt x="251" y="155"/>
                  </a:lnTo>
                  <a:lnTo>
                    <a:pt x="251" y="155"/>
                  </a:lnTo>
                  <a:lnTo>
                    <a:pt x="251" y="155"/>
                  </a:lnTo>
                  <a:lnTo>
                    <a:pt x="253" y="155"/>
                  </a:lnTo>
                  <a:lnTo>
                    <a:pt x="253" y="176"/>
                  </a:lnTo>
                  <a:lnTo>
                    <a:pt x="253" y="176"/>
                  </a:lnTo>
                  <a:lnTo>
                    <a:pt x="255" y="176"/>
                  </a:lnTo>
                  <a:lnTo>
                    <a:pt x="255" y="195"/>
                  </a:lnTo>
                  <a:lnTo>
                    <a:pt x="255" y="195"/>
                  </a:lnTo>
                  <a:lnTo>
                    <a:pt x="258" y="195"/>
                  </a:lnTo>
                  <a:lnTo>
                    <a:pt x="258" y="195"/>
                  </a:lnTo>
                  <a:lnTo>
                    <a:pt x="258" y="195"/>
                  </a:lnTo>
                  <a:lnTo>
                    <a:pt x="258" y="195"/>
                  </a:lnTo>
                  <a:lnTo>
                    <a:pt x="258" y="234"/>
                  </a:lnTo>
                  <a:lnTo>
                    <a:pt x="258" y="234"/>
                  </a:lnTo>
                  <a:lnTo>
                    <a:pt x="270" y="234"/>
                  </a:lnTo>
                  <a:lnTo>
                    <a:pt x="270" y="255"/>
                  </a:lnTo>
                  <a:lnTo>
                    <a:pt x="270" y="255"/>
                  </a:lnTo>
                  <a:lnTo>
                    <a:pt x="274" y="255"/>
                  </a:lnTo>
                  <a:lnTo>
                    <a:pt x="274" y="274"/>
                  </a:lnTo>
                  <a:lnTo>
                    <a:pt x="274" y="274"/>
                  </a:lnTo>
                  <a:lnTo>
                    <a:pt x="286" y="274"/>
                  </a:lnTo>
                  <a:lnTo>
                    <a:pt x="286" y="274"/>
                  </a:lnTo>
                  <a:lnTo>
                    <a:pt x="286" y="274"/>
                  </a:lnTo>
                  <a:lnTo>
                    <a:pt x="291" y="274"/>
                  </a:lnTo>
                  <a:lnTo>
                    <a:pt x="291" y="295"/>
                  </a:lnTo>
                  <a:lnTo>
                    <a:pt x="291" y="295"/>
                  </a:lnTo>
                  <a:lnTo>
                    <a:pt x="297" y="295"/>
                  </a:lnTo>
                  <a:lnTo>
                    <a:pt x="297" y="295"/>
                  </a:lnTo>
                  <a:lnTo>
                    <a:pt x="297" y="295"/>
                  </a:lnTo>
                  <a:lnTo>
                    <a:pt x="316" y="295"/>
                  </a:lnTo>
                  <a:lnTo>
                    <a:pt x="316" y="314"/>
                  </a:lnTo>
                  <a:lnTo>
                    <a:pt x="316" y="314"/>
                  </a:lnTo>
                  <a:lnTo>
                    <a:pt x="352" y="314"/>
                  </a:lnTo>
                  <a:lnTo>
                    <a:pt x="352" y="335"/>
                  </a:lnTo>
                  <a:lnTo>
                    <a:pt x="352" y="335"/>
                  </a:lnTo>
                  <a:lnTo>
                    <a:pt x="353" y="335"/>
                  </a:lnTo>
                  <a:lnTo>
                    <a:pt x="353" y="356"/>
                  </a:lnTo>
                  <a:lnTo>
                    <a:pt x="353" y="356"/>
                  </a:lnTo>
                  <a:lnTo>
                    <a:pt x="356" y="356"/>
                  </a:lnTo>
                  <a:lnTo>
                    <a:pt x="356" y="375"/>
                  </a:lnTo>
                  <a:lnTo>
                    <a:pt x="356" y="375"/>
                  </a:lnTo>
                  <a:lnTo>
                    <a:pt x="388" y="375"/>
                  </a:lnTo>
                  <a:lnTo>
                    <a:pt x="388" y="396"/>
                  </a:lnTo>
                  <a:lnTo>
                    <a:pt x="388" y="396"/>
                  </a:lnTo>
                  <a:lnTo>
                    <a:pt x="391" y="396"/>
                  </a:lnTo>
                  <a:lnTo>
                    <a:pt x="391" y="417"/>
                  </a:lnTo>
                  <a:lnTo>
                    <a:pt x="391" y="417"/>
                  </a:lnTo>
                  <a:lnTo>
                    <a:pt x="402" y="417"/>
                  </a:lnTo>
                  <a:lnTo>
                    <a:pt x="402" y="437"/>
                  </a:lnTo>
                  <a:lnTo>
                    <a:pt x="402" y="437"/>
                  </a:lnTo>
                  <a:lnTo>
                    <a:pt x="404" y="437"/>
                  </a:lnTo>
                  <a:lnTo>
                    <a:pt x="404" y="458"/>
                  </a:lnTo>
                  <a:lnTo>
                    <a:pt x="404" y="458"/>
                  </a:lnTo>
                  <a:lnTo>
                    <a:pt x="407" y="458"/>
                  </a:lnTo>
                  <a:lnTo>
                    <a:pt x="407" y="458"/>
                  </a:lnTo>
                  <a:lnTo>
                    <a:pt x="407" y="458"/>
                  </a:lnTo>
                  <a:lnTo>
                    <a:pt x="408" y="458"/>
                  </a:lnTo>
                  <a:lnTo>
                    <a:pt x="408" y="458"/>
                  </a:lnTo>
                  <a:lnTo>
                    <a:pt x="408" y="458"/>
                  </a:lnTo>
                  <a:lnTo>
                    <a:pt x="408" y="458"/>
                  </a:lnTo>
                  <a:lnTo>
                    <a:pt x="408" y="499"/>
                  </a:lnTo>
                  <a:lnTo>
                    <a:pt x="408" y="499"/>
                  </a:lnTo>
                  <a:lnTo>
                    <a:pt x="422" y="499"/>
                  </a:lnTo>
                  <a:lnTo>
                    <a:pt x="422" y="520"/>
                  </a:lnTo>
                  <a:lnTo>
                    <a:pt x="422" y="520"/>
                  </a:lnTo>
                  <a:lnTo>
                    <a:pt x="423" y="520"/>
                  </a:lnTo>
                  <a:lnTo>
                    <a:pt x="423" y="541"/>
                  </a:lnTo>
                  <a:lnTo>
                    <a:pt x="423" y="541"/>
                  </a:lnTo>
                  <a:lnTo>
                    <a:pt x="447" y="541"/>
                  </a:lnTo>
                  <a:lnTo>
                    <a:pt x="447" y="562"/>
                  </a:lnTo>
                  <a:lnTo>
                    <a:pt x="447" y="562"/>
                  </a:lnTo>
                  <a:lnTo>
                    <a:pt x="522" y="562"/>
                  </a:lnTo>
                  <a:lnTo>
                    <a:pt x="522" y="583"/>
                  </a:lnTo>
                  <a:lnTo>
                    <a:pt x="522" y="583"/>
                  </a:lnTo>
                  <a:lnTo>
                    <a:pt x="532" y="583"/>
                  </a:lnTo>
                  <a:lnTo>
                    <a:pt x="532" y="583"/>
                  </a:lnTo>
                  <a:lnTo>
                    <a:pt x="532" y="583"/>
                  </a:lnTo>
                  <a:lnTo>
                    <a:pt x="532" y="583"/>
                  </a:lnTo>
                  <a:lnTo>
                    <a:pt x="532" y="625"/>
                  </a:lnTo>
                  <a:lnTo>
                    <a:pt x="532" y="625"/>
                  </a:lnTo>
                  <a:lnTo>
                    <a:pt x="532" y="625"/>
                  </a:lnTo>
                  <a:lnTo>
                    <a:pt x="532" y="625"/>
                  </a:lnTo>
                  <a:lnTo>
                    <a:pt x="532" y="625"/>
                  </a:lnTo>
                  <a:lnTo>
                    <a:pt x="541" y="625"/>
                  </a:lnTo>
                  <a:lnTo>
                    <a:pt x="541" y="625"/>
                  </a:lnTo>
                  <a:lnTo>
                    <a:pt x="541" y="625"/>
                  </a:lnTo>
                  <a:lnTo>
                    <a:pt x="548" y="625"/>
                  </a:lnTo>
                  <a:lnTo>
                    <a:pt x="548" y="645"/>
                  </a:lnTo>
                  <a:lnTo>
                    <a:pt x="548" y="645"/>
                  </a:lnTo>
                  <a:lnTo>
                    <a:pt x="565" y="645"/>
                  </a:lnTo>
                  <a:lnTo>
                    <a:pt x="565" y="668"/>
                  </a:lnTo>
                  <a:lnTo>
                    <a:pt x="565" y="668"/>
                  </a:lnTo>
                  <a:lnTo>
                    <a:pt x="608" y="668"/>
                  </a:lnTo>
                  <a:lnTo>
                    <a:pt x="608" y="690"/>
                  </a:lnTo>
                  <a:lnTo>
                    <a:pt x="608" y="690"/>
                  </a:lnTo>
                  <a:lnTo>
                    <a:pt x="659" y="690"/>
                  </a:lnTo>
                  <a:lnTo>
                    <a:pt x="659" y="711"/>
                  </a:lnTo>
                  <a:lnTo>
                    <a:pt x="659" y="711"/>
                  </a:lnTo>
                  <a:lnTo>
                    <a:pt x="685" y="711"/>
                  </a:lnTo>
                  <a:lnTo>
                    <a:pt x="685" y="733"/>
                  </a:lnTo>
                  <a:lnTo>
                    <a:pt x="685" y="733"/>
                  </a:lnTo>
                  <a:lnTo>
                    <a:pt x="702" y="733"/>
                  </a:lnTo>
                  <a:lnTo>
                    <a:pt x="702" y="754"/>
                  </a:lnTo>
                  <a:lnTo>
                    <a:pt x="702" y="754"/>
                  </a:lnTo>
                  <a:lnTo>
                    <a:pt x="799" y="754"/>
                  </a:lnTo>
                  <a:lnTo>
                    <a:pt x="799" y="754"/>
                  </a:lnTo>
                  <a:lnTo>
                    <a:pt x="799" y="754"/>
                  </a:lnTo>
                  <a:lnTo>
                    <a:pt x="799" y="754"/>
                  </a:lnTo>
                  <a:lnTo>
                    <a:pt x="799" y="798"/>
                  </a:lnTo>
                  <a:lnTo>
                    <a:pt x="799" y="798"/>
                  </a:lnTo>
                  <a:lnTo>
                    <a:pt x="806" y="798"/>
                  </a:lnTo>
                  <a:lnTo>
                    <a:pt x="806" y="820"/>
                  </a:lnTo>
                  <a:lnTo>
                    <a:pt x="806" y="820"/>
                  </a:lnTo>
                  <a:lnTo>
                    <a:pt x="808" y="820"/>
                  </a:lnTo>
                  <a:lnTo>
                    <a:pt x="808" y="842"/>
                  </a:lnTo>
                  <a:lnTo>
                    <a:pt x="808" y="842"/>
                  </a:lnTo>
                  <a:lnTo>
                    <a:pt x="812" y="842"/>
                  </a:lnTo>
                  <a:lnTo>
                    <a:pt x="812" y="842"/>
                  </a:lnTo>
                  <a:lnTo>
                    <a:pt x="812" y="842"/>
                  </a:lnTo>
                  <a:lnTo>
                    <a:pt x="824" y="842"/>
                  </a:lnTo>
                  <a:lnTo>
                    <a:pt x="824" y="842"/>
                  </a:lnTo>
                  <a:lnTo>
                    <a:pt x="824" y="842"/>
                  </a:lnTo>
                  <a:lnTo>
                    <a:pt x="930" y="842"/>
                  </a:lnTo>
                  <a:lnTo>
                    <a:pt x="930" y="865"/>
                  </a:lnTo>
                  <a:lnTo>
                    <a:pt x="930" y="865"/>
                  </a:lnTo>
                  <a:lnTo>
                    <a:pt x="937" y="865"/>
                  </a:lnTo>
                  <a:lnTo>
                    <a:pt x="937" y="865"/>
                  </a:lnTo>
                  <a:lnTo>
                    <a:pt x="937" y="865"/>
                  </a:lnTo>
                  <a:lnTo>
                    <a:pt x="937" y="865"/>
                  </a:lnTo>
                  <a:lnTo>
                    <a:pt x="937" y="865"/>
                  </a:lnTo>
                  <a:lnTo>
                    <a:pt x="937" y="865"/>
                  </a:lnTo>
                  <a:lnTo>
                    <a:pt x="948" y="865"/>
                  </a:lnTo>
                  <a:lnTo>
                    <a:pt x="948" y="890"/>
                  </a:lnTo>
                  <a:lnTo>
                    <a:pt x="948" y="890"/>
                  </a:lnTo>
                  <a:lnTo>
                    <a:pt x="960" y="890"/>
                  </a:lnTo>
                  <a:lnTo>
                    <a:pt x="960" y="890"/>
                  </a:lnTo>
                  <a:lnTo>
                    <a:pt x="960" y="890"/>
                  </a:lnTo>
                  <a:lnTo>
                    <a:pt x="961" y="890"/>
                  </a:lnTo>
                  <a:lnTo>
                    <a:pt x="961" y="890"/>
                  </a:lnTo>
                  <a:lnTo>
                    <a:pt x="961" y="890"/>
                  </a:lnTo>
                  <a:lnTo>
                    <a:pt x="1012" y="890"/>
                  </a:lnTo>
                  <a:lnTo>
                    <a:pt x="1012" y="890"/>
                  </a:lnTo>
                  <a:lnTo>
                    <a:pt x="1012" y="890"/>
                  </a:lnTo>
                  <a:lnTo>
                    <a:pt x="1022" y="890"/>
                  </a:lnTo>
                  <a:lnTo>
                    <a:pt x="1022" y="890"/>
                  </a:lnTo>
                  <a:lnTo>
                    <a:pt x="1022" y="890"/>
                  </a:lnTo>
                  <a:lnTo>
                    <a:pt x="1062" y="890"/>
                  </a:lnTo>
                  <a:lnTo>
                    <a:pt x="1062" y="918"/>
                  </a:lnTo>
                  <a:lnTo>
                    <a:pt x="1062" y="918"/>
                  </a:lnTo>
                  <a:lnTo>
                    <a:pt x="1065" y="918"/>
                  </a:lnTo>
                  <a:lnTo>
                    <a:pt x="1065" y="947"/>
                  </a:lnTo>
                  <a:lnTo>
                    <a:pt x="1065" y="947"/>
                  </a:lnTo>
                  <a:lnTo>
                    <a:pt x="1070" y="947"/>
                  </a:lnTo>
                  <a:lnTo>
                    <a:pt x="1070" y="947"/>
                  </a:lnTo>
                  <a:lnTo>
                    <a:pt x="1070" y="947"/>
                  </a:lnTo>
                  <a:lnTo>
                    <a:pt x="1167" y="947"/>
                  </a:lnTo>
                  <a:lnTo>
                    <a:pt x="1167" y="977"/>
                  </a:lnTo>
                  <a:lnTo>
                    <a:pt x="1167" y="977"/>
                  </a:lnTo>
                  <a:lnTo>
                    <a:pt x="1211" y="977"/>
                  </a:lnTo>
                  <a:lnTo>
                    <a:pt x="1211" y="977"/>
                  </a:lnTo>
                  <a:lnTo>
                    <a:pt x="1211" y="977"/>
                  </a:lnTo>
                  <a:lnTo>
                    <a:pt x="1219" y="977"/>
                  </a:lnTo>
                  <a:lnTo>
                    <a:pt x="1219" y="977"/>
                  </a:lnTo>
                  <a:lnTo>
                    <a:pt x="1219" y="977"/>
                  </a:lnTo>
                  <a:lnTo>
                    <a:pt x="1219" y="977"/>
                  </a:lnTo>
                  <a:lnTo>
                    <a:pt x="1219" y="977"/>
                  </a:lnTo>
                  <a:lnTo>
                    <a:pt x="1219" y="977"/>
                  </a:lnTo>
                  <a:lnTo>
                    <a:pt x="1344" y="977"/>
                  </a:lnTo>
                  <a:lnTo>
                    <a:pt x="1344" y="1011"/>
                  </a:lnTo>
                  <a:lnTo>
                    <a:pt x="1344" y="1011"/>
                  </a:lnTo>
                  <a:lnTo>
                    <a:pt x="1383" y="1011"/>
                  </a:lnTo>
                  <a:lnTo>
                    <a:pt x="1383" y="1011"/>
                  </a:lnTo>
                  <a:lnTo>
                    <a:pt x="1383" y="1011"/>
                  </a:lnTo>
                  <a:lnTo>
                    <a:pt x="1399" y="1011"/>
                  </a:lnTo>
                  <a:lnTo>
                    <a:pt x="1399" y="1011"/>
                  </a:lnTo>
                  <a:lnTo>
                    <a:pt x="1399" y="1011"/>
                  </a:lnTo>
                  <a:lnTo>
                    <a:pt x="1403" y="1011"/>
                  </a:lnTo>
                  <a:lnTo>
                    <a:pt x="1403" y="1051"/>
                  </a:lnTo>
                  <a:lnTo>
                    <a:pt x="1403" y="1051"/>
                  </a:lnTo>
                  <a:lnTo>
                    <a:pt x="1411" y="1051"/>
                  </a:lnTo>
                  <a:lnTo>
                    <a:pt x="1411" y="1051"/>
                  </a:lnTo>
                  <a:lnTo>
                    <a:pt x="1411" y="1051"/>
                  </a:lnTo>
                  <a:lnTo>
                    <a:pt x="1414" y="1051"/>
                  </a:lnTo>
                  <a:lnTo>
                    <a:pt x="1414" y="1051"/>
                  </a:lnTo>
                  <a:lnTo>
                    <a:pt x="1414" y="1051"/>
                  </a:lnTo>
                  <a:lnTo>
                    <a:pt x="1415" y="1051"/>
                  </a:lnTo>
                  <a:lnTo>
                    <a:pt x="1415" y="1051"/>
                  </a:lnTo>
                  <a:lnTo>
                    <a:pt x="1415" y="1051"/>
                  </a:lnTo>
                  <a:lnTo>
                    <a:pt x="1420" y="1051"/>
                  </a:lnTo>
                  <a:lnTo>
                    <a:pt x="1420" y="1051"/>
                  </a:lnTo>
                  <a:lnTo>
                    <a:pt x="1420" y="1051"/>
                  </a:lnTo>
                  <a:lnTo>
                    <a:pt x="1588" y="1051"/>
                  </a:lnTo>
                  <a:lnTo>
                    <a:pt x="1588" y="1051"/>
                  </a:lnTo>
                  <a:lnTo>
                    <a:pt x="1588" y="1051"/>
                  </a:lnTo>
                  <a:lnTo>
                    <a:pt x="1591" y="1051"/>
                  </a:lnTo>
                  <a:lnTo>
                    <a:pt x="1591" y="1051"/>
                  </a:lnTo>
                  <a:lnTo>
                    <a:pt x="1591" y="1051"/>
                  </a:lnTo>
                  <a:lnTo>
                    <a:pt x="1618" y="1051"/>
                  </a:lnTo>
                  <a:lnTo>
                    <a:pt x="1618" y="1051"/>
                  </a:lnTo>
                  <a:lnTo>
                    <a:pt x="1618" y="1051"/>
                  </a:lnTo>
                  <a:lnTo>
                    <a:pt x="1618" y="1051"/>
                  </a:lnTo>
                  <a:lnTo>
                    <a:pt x="1618" y="1051"/>
                  </a:lnTo>
                  <a:lnTo>
                    <a:pt x="1618" y="1051"/>
                  </a:lnTo>
                  <a:lnTo>
                    <a:pt x="1619" y="1051"/>
                  </a:lnTo>
                  <a:lnTo>
                    <a:pt x="1619" y="1142"/>
                  </a:lnTo>
                  <a:lnTo>
                    <a:pt x="1619" y="1142"/>
                  </a:lnTo>
                  <a:lnTo>
                    <a:pt x="1625" y="1142"/>
                  </a:lnTo>
                  <a:lnTo>
                    <a:pt x="1625" y="1142"/>
                  </a:lnTo>
                  <a:lnTo>
                    <a:pt x="1625" y="1142"/>
                  </a:lnTo>
                  <a:lnTo>
                    <a:pt x="1651" y="1142"/>
                  </a:lnTo>
                  <a:lnTo>
                    <a:pt x="1651" y="1142"/>
                  </a:lnTo>
                  <a:lnTo>
                    <a:pt x="1651" y="1142"/>
                  </a:lnTo>
                  <a:lnTo>
                    <a:pt x="1819" y="1142"/>
                  </a:lnTo>
                  <a:lnTo>
                    <a:pt x="1819" y="1142"/>
                  </a:lnTo>
                  <a:lnTo>
                    <a:pt x="1819" y="1142"/>
                  </a:lnTo>
                  <a:lnTo>
                    <a:pt x="1894" y="1142"/>
                  </a:lnTo>
                  <a:lnTo>
                    <a:pt x="1894" y="1372"/>
                  </a:lnTo>
                  <a:lnTo>
                    <a:pt x="1894" y="1372"/>
                  </a:lnTo>
                  <a:lnTo>
                    <a:pt x="2016" y="1372"/>
                  </a:lnTo>
                  <a:lnTo>
                    <a:pt x="2016" y="1603"/>
                  </a:lnTo>
                </a:path>
              </a:pathLst>
            </a:custGeom>
            <a:noFill/>
            <a:ln w="19050"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6" name="Freeform 732">
              <a:extLst>
                <a:ext uri="{FF2B5EF4-FFF2-40B4-BE49-F238E27FC236}">
                  <a16:creationId xmlns:a16="http://schemas.microsoft.com/office/drawing/2014/main" id="{7398F6F0-3054-4AD3-81F7-FECEEDFAE2EE}"/>
                </a:ext>
              </a:extLst>
            </p:cNvPr>
            <p:cNvSpPr>
              <a:spLocks/>
            </p:cNvSpPr>
            <p:nvPr/>
          </p:nvSpPr>
          <p:spPr bwMode="auto">
            <a:xfrm>
              <a:off x="963792" y="2280488"/>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7" name="Freeform 733">
              <a:extLst>
                <a:ext uri="{FF2B5EF4-FFF2-40B4-BE49-F238E27FC236}">
                  <a16:creationId xmlns:a16="http://schemas.microsoft.com/office/drawing/2014/main" id="{5DBEFB9E-BFEA-40C9-A533-F195985AF232}"/>
                </a:ext>
              </a:extLst>
            </p:cNvPr>
            <p:cNvSpPr>
              <a:spLocks/>
            </p:cNvSpPr>
            <p:nvPr/>
          </p:nvSpPr>
          <p:spPr bwMode="auto">
            <a:xfrm>
              <a:off x="963792" y="2280488"/>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8" name="Freeform 734">
              <a:extLst>
                <a:ext uri="{FF2B5EF4-FFF2-40B4-BE49-F238E27FC236}">
                  <a16:creationId xmlns:a16="http://schemas.microsoft.com/office/drawing/2014/main" id="{2DDB9991-D27B-4F10-A1D8-A6FB010EA803}"/>
                </a:ext>
              </a:extLst>
            </p:cNvPr>
            <p:cNvSpPr>
              <a:spLocks/>
            </p:cNvSpPr>
            <p:nvPr/>
          </p:nvSpPr>
          <p:spPr bwMode="auto">
            <a:xfrm>
              <a:off x="963792" y="2280488"/>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9" name="Freeform 735">
              <a:extLst>
                <a:ext uri="{FF2B5EF4-FFF2-40B4-BE49-F238E27FC236}">
                  <a16:creationId xmlns:a16="http://schemas.microsoft.com/office/drawing/2014/main" id="{FA224818-9054-450C-830E-639FAFB23810}"/>
                </a:ext>
              </a:extLst>
            </p:cNvPr>
            <p:cNvSpPr>
              <a:spLocks/>
            </p:cNvSpPr>
            <p:nvPr/>
          </p:nvSpPr>
          <p:spPr bwMode="auto">
            <a:xfrm>
              <a:off x="963792" y="2280488"/>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0" name="Freeform 736">
              <a:extLst>
                <a:ext uri="{FF2B5EF4-FFF2-40B4-BE49-F238E27FC236}">
                  <a16:creationId xmlns:a16="http://schemas.microsoft.com/office/drawing/2014/main" id="{C9D041BC-B62E-4C3E-ADDC-A2ABEB9C731E}"/>
                </a:ext>
              </a:extLst>
            </p:cNvPr>
            <p:cNvSpPr>
              <a:spLocks/>
            </p:cNvSpPr>
            <p:nvPr/>
          </p:nvSpPr>
          <p:spPr bwMode="auto">
            <a:xfrm>
              <a:off x="1130387" y="2334632"/>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1" name="Freeform 737">
              <a:extLst>
                <a:ext uri="{FF2B5EF4-FFF2-40B4-BE49-F238E27FC236}">
                  <a16:creationId xmlns:a16="http://schemas.microsoft.com/office/drawing/2014/main" id="{98AA28DE-51BB-44FC-B910-B2A73FBD0823}"/>
                </a:ext>
              </a:extLst>
            </p:cNvPr>
            <p:cNvSpPr>
              <a:spLocks/>
            </p:cNvSpPr>
            <p:nvPr/>
          </p:nvSpPr>
          <p:spPr bwMode="auto">
            <a:xfrm>
              <a:off x="1142882" y="2361010"/>
              <a:ext cx="31931" cy="31932"/>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2" name="Freeform 738">
              <a:extLst>
                <a:ext uri="{FF2B5EF4-FFF2-40B4-BE49-F238E27FC236}">
                  <a16:creationId xmlns:a16="http://schemas.microsoft.com/office/drawing/2014/main" id="{CCC6807E-2462-4F57-91A9-7B3045E6CAA2}"/>
                </a:ext>
              </a:extLst>
            </p:cNvPr>
            <p:cNvSpPr>
              <a:spLocks/>
            </p:cNvSpPr>
            <p:nvPr/>
          </p:nvSpPr>
          <p:spPr bwMode="auto">
            <a:xfrm>
              <a:off x="1306700" y="2495676"/>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3" name="Freeform 739">
              <a:extLst>
                <a:ext uri="{FF2B5EF4-FFF2-40B4-BE49-F238E27FC236}">
                  <a16:creationId xmlns:a16="http://schemas.microsoft.com/office/drawing/2014/main" id="{049B0327-88F2-41AF-AF63-893CF15F0934}"/>
                </a:ext>
              </a:extLst>
            </p:cNvPr>
            <p:cNvSpPr>
              <a:spLocks/>
            </p:cNvSpPr>
            <p:nvPr/>
          </p:nvSpPr>
          <p:spPr bwMode="auto">
            <a:xfrm>
              <a:off x="1356678" y="2662272"/>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8" name="Freeform 740">
              <a:extLst>
                <a:ext uri="{FF2B5EF4-FFF2-40B4-BE49-F238E27FC236}">
                  <a16:creationId xmlns:a16="http://schemas.microsoft.com/office/drawing/2014/main" id="{DE6AEBC8-6115-43A3-A7C0-66BBF43B175C}"/>
                </a:ext>
              </a:extLst>
            </p:cNvPr>
            <p:cNvSpPr>
              <a:spLocks/>
            </p:cNvSpPr>
            <p:nvPr/>
          </p:nvSpPr>
          <p:spPr bwMode="auto">
            <a:xfrm>
              <a:off x="1370561" y="2691427"/>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9" name="Freeform 741">
              <a:extLst>
                <a:ext uri="{FF2B5EF4-FFF2-40B4-BE49-F238E27FC236}">
                  <a16:creationId xmlns:a16="http://schemas.microsoft.com/office/drawing/2014/main" id="{43C671C9-D95A-499F-8EE5-0EBB71C182EB}"/>
                </a:ext>
              </a:extLst>
            </p:cNvPr>
            <p:cNvSpPr>
              <a:spLocks/>
            </p:cNvSpPr>
            <p:nvPr/>
          </p:nvSpPr>
          <p:spPr bwMode="auto">
            <a:xfrm>
              <a:off x="1524660" y="2916333"/>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0" name="Freeform 742">
              <a:extLst>
                <a:ext uri="{FF2B5EF4-FFF2-40B4-BE49-F238E27FC236}">
                  <a16:creationId xmlns:a16="http://schemas.microsoft.com/office/drawing/2014/main" id="{9CC9399F-F89F-4608-A277-EC50FEB75D92}"/>
                </a:ext>
              </a:extLst>
            </p:cNvPr>
            <p:cNvSpPr>
              <a:spLocks/>
            </p:cNvSpPr>
            <p:nvPr/>
          </p:nvSpPr>
          <p:spPr bwMode="auto">
            <a:xfrm>
              <a:off x="1698197" y="3148180"/>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1" name="Freeform 743">
              <a:extLst>
                <a:ext uri="{FF2B5EF4-FFF2-40B4-BE49-F238E27FC236}">
                  <a16:creationId xmlns:a16="http://schemas.microsoft.com/office/drawing/2014/main" id="{A9A927D8-2582-470F-AA29-708B9E6C0726}"/>
                </a:ext>
              </a:extLst>
            </p:cNvPr>
            <p:cNvSpPr>
              <a:spLocks/>
            </p:cNvSpPr>
            <p:nvPr/>
          </p:nvSpPr>
          <p:spPr bwMode="auto">
            <a:xfrm>
              <a:off x="1710691" y="3148180"/>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2" name="Freeform 744">
              <a:extLst>
                <a:ext uri="{FF2B5EF4-FFF2-40B4-BE49-F238E27FC236}">
                  <a16:creationId xmlns:a16="http://schemas.microsoft.com/office/drawing/2014/main" id="{E7BB51F5-23D8-4B78-BE4C-E1A63E195AC3}"/>
                </a:ext>
              </a:extLst>
            </p:cNvPr>
            <p:cNvSpPr>
              <a:spLocks/>
            </p:cNvSpPr>
            <p:nvPr/>
          </p:nvSpPr>
          <p:spPr bwMode="auto">
            <a:xfrm>
              <a:off x="2086917" y="3450831"/>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3" name="Freeform 745">
              <a:extLst>
                <a:ext uri="{FF2B5EF4-FFF2-40B4-BE49-F238E27FC236}">
                  <a16:creationId xmlns:a16="http://schemas.microsoft.com/office/drawing/2014/main" id="{D5CF1B79-0761-4F9C-A195-C44B44A2BD68}"/>
                </a:ext>
              </a:extLst>
            </p:cNvPr>
            <p:cNvSpPr>
              <a:spLocks/>
            </p:cNvSpPr>
            <p:nvPr/>
          </p:nvSpPr>
          <p:spPr bwMode="auto">
            <a:xfrm>
              <a:off x="2103576" y="3450831"/>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4" name="Freeform 746">
              <a:extLst>
                <a:ext uri="{FF2B5EF4-FFF2-40B4-BE49-F238E27FC236}">
                  <a16:creationId xmlns:a16="http://schemas.microsoft.com/office/drawing/2014/main" id="{BB1BCE61-A0DA-4FDA-8EC2-A0BA1379A3CE}"/>
                </a:ext>
              </a:extLst>
            </p:cNvPr>
            <p:cNvSpPr>
              <a:spLocks/>
            </p:cNvSpPr>
            <p:nvPr/>
          </p:nvSpPr>
          <p:spPr bwMode="auto">
            <a:xfrm>
              <a:off x="2260452" y="3481374"/>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5" name="Freeform 747">
              <a:extLst>
                <a:ext uri="{FF2B5EF4-FFF2-40B4-BE49-F238E27FC236}">
                  <a16:creationId xmlns:a16="http://schemas.microsoft.com/office/drawing/2014/main" id="{9D650028-0469-42C4-A854-8BDDCE34EAB1}"/>
                </a:ext>
              </a:extLst>
            </p:cNvPr>
            <p:cNvSpPr>
              <a:spLocks/>
            </p:cNvSpPr>
            <p:nvPr/>
          </p:nvSpPr>
          <p:spPr bwMode="auto">
            <a:xfrm>
              <a:off x="2260452" y="3481374"/>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6" name="Freeform 748">
              <a:extLst>
                <a:ext uri="{FF2B5EF4-FFF2-40B4-BE49-F238E27FC236}">
                  <a16:creationId xmlns:a16="http://schemas.microsoft.com/office/drawing/2014/main" id="{72368FD5-30F1-4E41-ABBC-7F746A3F81CF}"/>
                </a:ext>
              </a:extLst>
            </p:cNvPr>
            <p:cNvSpPr>
              <a:spLocks/>
            </p:cNvSpPr>
            <p:nvPr/>
          </p:nvSpPr>
          <p:spPr bwMode="auto">
            <a:xfrm>
              <a:off x="2290994" y="3517470"/>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7" name="Freeform 749">
              <a:extLst>
                <a:ext uri="{FF2B5EF4-FFF2-40B4-BE49-F238E27FC236}">
                  <a16:creationId xmlns:a16="http://schemas.microsoft.com/office/drawing/2014/main" id="{44181908-DE78-4E68-85B5-3C560AD0DA9A}"/>
                </a:ext>
              </a:extLst>
            </p:cNvPr>
            <p:cNvSpPr>
              <a:spLocks/>
            </p:cNvSpPr>
            <p:nvPr/>
          </p:nvSpPr>
          <p:spPr bwMode="auto">
            <a:xfrm>
              <a:off x="2293771" y="3517470"/>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8" name="Freeform 750">
              <a:extLst>
                <a:ext uri="{FF2B5EF4-FFF2-40B4-BE49-F238E27FC236}">
                  <a16:creationId xmlns:a16="http://schemas.microsoft.com/office/drawing/2014/main" id="{0BF3D79D-8027-46A6-A679-7BEF1C5CC1A6}"/>
                </a:ext>
              </a:extLst>
            </p:cNvPr>
            <p:cNvSpPr>
              <a:spLocks/>
            </p:cNvSpPr>
            <p:nvPr/>
          </p:nvSpPr>
          <p:spPr bwMode="auto">
            <a:xfrm>
              <a:off x="2363185" y="3517470"/>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9" name="Freeform 751">
              <a:extLst>
                <a:ext uri="{FF2B5EF4-FFF2-40B4-BE49-F238E27FC236}">
                  <a16:creationId xmlns:a16="http://schemas.microsoft.com/office/drawing/2014/main" id="{AB3F86E2-C2FA-4188-981B-A0266328B131}"/>
                </a:ext>
              </a:extLst>
            </p:cNvPr>
            <p:cNvSpPr>
              <a:spLocks/>
            </p:cNvSpPr>
            <p:nvPr/>
          </p:nvSpPr>
          <p:spPr bwMode="auto">
            <a:xfrm>
              <a:off x="2378457" y="3517470"/>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0" name="Freeform 752">
              <a:extLst>
                <a:ext uri="{FF2B5EF4-FFF2-40B4-BE49-F238E27FC236}">
                  <a16:creationId xmlns:a16="http://schemas.microsoft.com/office/drawing/2014/main" id="{9FD2DAD9-A8E3-498C-9FCD-3E806D23EB97}"/>
                </a:ext>
              </a:extLst>
            </p:cNvPr>
            <p:cNvSpPr>
              <a:spLocks/>
            </p:cNvSpPr>
            <p:nvPr/>
          </p:nvSpPr>
          <p:spPr bwMode="auto">
            <a:xfrm>
              <a:off x="2443706" y="3595215"/>
              <a:ext cx="31931" cy="31932"/>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1" name="Freeform 753">
              <a:extLst>
                <a:ext uri="{FF2B5EF4-FFF2-40B4-BE49-F238E27FC236}">
                  <a16:creationId xmlns:a16="http://schemas.microsoft.com/office/drawing/2014/main" id="{5494B4B2-AB11-4B3B-B4E2-3400C70FAB0A}"/>
                </a:ext>
              </a:extLst>
            </p:cNvPr>
            <p:cNvSpPr>
              <a:spLocks/>
            </p:cNvSpPr>
            <p:nvPr/>
          </p:nvSpPr>
          <p:spPr bwMode="auto">
            <a:xfrm>
              <a:off x="2640843" y="3636865"/>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2" name="Freeform 754">
              <a:extLst>
                <a:ext uri="{FF2B5EF4-FFF2-40B4-BE49-F238E27FC236}">
                  <a16:creationId xmlns:a16="http://schemas.microsoft.com/office/drawing/2014/main" id="{0B5F4EA8-2200-41D7-8324-E38919E76788}"/>
                </a:ext>
              </a:extLst>
            </p:cNvPr>
            <p:cNvSpPr>
              <a:spLocks/>
            </p:cNvSpPr>
            <p:nvPr/>
          </p:nvSpPr>
          <p:spPr bwMode="auto">
            <a:xfrm>
              <a:off x="2650561" y="3636865"/>
              <a:ext cx="31931" cy="31932"/>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3" name="Freeform 755">
              <a:extLst>
                <a:ext uri="{FF2B5EF4-FFF2-40B4-BE49-F238E27FC236}">
                  <a16:creationId xmlns:a16="http://schemas.microsoft.com/office/drawing/2014/main" id="{71619BFC-F358-4677-AEA2-D9DBA76A1CBF}"/>
                </a:ext>
              </a:extLst>
            </p:cNvPr>
            <p:cNvSpPr>
              <a:spLocks/>
            </p:cNvSpPr>
            <p:nvPr/>
          </p:nvSpPr>
          <p:spPr bwMode="auto">
            <a:xfrm>
              <a:off x="2650561" y="3636865"/>
              <a:ext cx="31931" cy="31932"/>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4" name="Freeform 756">
              <a:extLst>
                <a:ext uri="{FF2B5EF4-FFF2-40B4-BE49-F238E27FC236}">
                  <a16:creationId xmlns:a16="http://schemas.microsoft.com/office/drawing/2014/main" id="{E707CC81-594D-4B2F-A9B0-AB21171A2161}"/>
                </a:ext>
              </a:extLst>
            </p:cNvPr>
            <p:cNvSpPr>
              <a:spLocks/>
            </p:cNvSpPr>
            <p:nvPr/>
          </p:nvSpPr>
          <p:spPr bwMode="auto">
            <a:xfrm>
              <a:off x="2878240" y="3684067"/>
              <a:ext cx="31931" cy="31932"/>
            </a:xfrm>
            <a:custGeom>
              <a:avLst/>
              <a:gdLst>
                <a:gd name="T0" fmla="*/ 0 w 23"/>
                <a:gd name="T1" fmla="*/ 0 h 23"/>
                <a:gd name="T2" fmla="*/ 23 w 23"/>
                <a:gd name="T3" fmla="*/ 0 h 23"/>
                <a:gd name="T4" fmla="*/ 23 w 23"/>
                <a:gd name="T5" fmla="*/ 23 h 23"/>
                <a:gd name="T6" fmla="*/ 0 w 23"/>
                <a:gd name="T7" fmla="*/ 23 h 23"/>
                <a:gd name="T8" fmla="*/ 0 w 23"/>
                <a:gd name="T9" fmla="*/ 0 h 23"/>
                <a:gd name="T10" fmla="*/ 0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0" y="0"/>
                  </a:moveTo>
                  <a:lnTo>
                    <a:pt x="23" y="0"/>
                  </a:lnTo>
                  <a:lnTo>
                    <a:pt x="23"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5" name="Freeform 757">
              <a:extLst>
                <a:ext uri="{FF2B5EF4-FFF2-40B4-BE49-F238E27FC236}">
                  <a16:creationId xmlns:a16="http://schemas.microsoft.com/office/drawing/2014/main" id="{696AE4E4-5818-40D5-9A1C-708E4AB471D6}"/>
                </a:ext>
              </a:extLst>
            </p:cNvPr>
            <p:cNvSpPr>
              <a:spLocks/>
            </p:cNvSpPr>
            <p:nvPr/>
          </p:nvSpPr>
          <p:spPr bwMode="auto">
            <a:xfrm>
              <a:off x="2901841" y="3684067"/>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6" name="Freeform 758">
              <a:extLst>
                <a:ext uri="{FF2B5EF4-FFF2-40B4-BE49-F238E27FC236}">
                  <a16:creationId xmlns:a16="http://schemas.microsoft.com/office/drawing/2014/main" id="{FEE7B584-C0C3-4115-AFBD-7FB95F352F8A}"/>
                </a:ext>
              </a:extLst>
            </p:cNvPr>
            <p:cNvSpPr>
              <a:spLocks/>
            </p:cNvSpPr>
            <p:nvPr/>
          </p:nvSpPr>
          <p:spPr bwMode="auto">
            <a:xfrm>
              <a:off x="2918500"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7" name="Freeform 759">
              <a:extLst>
                <a:ext uri="{FF2B5EF4-FFF2-40B4-BE49-F238E27FC236}">
                  <a16:creationId xmlns:a16="http://schemas.microsoft.com/office/drawing/2014/main" id="{B6A94ECB-20E2-4D49-8C78-DE3AB53184EA}"/>
                </a:ext>
              </a:extLst>
            </p:cNvPr>
            <p:cNvSpPr>
              <a:spLocks/>
            </p:cNvSpPr>
            <p:nvPr/>
          </p:nvSpPr>
          <p:spPr bwMode="auto">
            <a:xfrm>
              <a:off x="2922665"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8" name="Freeform 760">
              <a:extLst>
                <a:ext uri="{FF2B5EF4-FFF2-40B4-BE49-F238E27FC236}">
                  <a16:creationId xmlns:a16="http://schemas.microsoft.com/office/drawing/2014/main" id="{E5B3AA66-DD35-4C66-8FC3-CD589C5426CB}"/>
                </a:ext>
              </a:extLst>
            </p:cNvPr>
            <p:cNvSpPr>
              <a:spLocks/>
            </p:cNvSpPr>
            <p:nvPr/>
          </p:nvSpPr>
          <p:spPr bwMode="auto">
            <a:xfrm>
              <a:off x="2924053"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9" name="Freeform 761">
              <a:extLst>
                <a:ext uri="{FF2B5EF4-FFF2-40B4-BE49-F238E27FC236}">
                  <a16:creationId xmlns:a16="http://schemas.microsoft.com/office/drawing/2014/main" id="{E50D188B-1DB5-44AE-BACA-DB4DFEEE5AF4}"/>
                </a:ext>
              </a:extLst>
            </p:cNvPr>
            <p:cNvSpPr>
              <a:spLocks/>
            </p:cNvSpPr>
            <p:nvPr/>
          </p:nvSpPr>
          <p:spPr bwMode="auto">
            <a:xfrm>
              <a:off x="2929606" y="3740988"/>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0" name="Freeform 762">
              <a:extLst>
                <a:ext uri="{FF2B5EF4-FFF2-40B4-BE49-F238E27FC236}">
                  <a16:creationId xmlns:a16="http://schemas.microsoft.com/office/drawing/2014/main" id="{E1AB693E-4999-417A-9E99-0BDA49DB02F5}"/>
                </a:ext>
              </a:extLst>
            </p:cNvPr>
            <p:cNvSpPr>
              <a:spLocks/>
            </p:cNvSpPr>
            <p:nvPr/>
          </p:nvSpPr>
          <p:spPr bwMode="auto">
            <a:xfrm>
              <a:off x="3164227"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1" name="Freeform 763">
              <a:extLst>
                <a:ext uri="{FF2B5EF4-FFF2-40B4-BE49-F238E27FC236}">
                  <a16:creationId xmlns:a16="http://schemas.microsoft.com/office/drawing/2014/main" id="{4B4ABF83-4307-4077-8F37-1D2C9B1E277D}"/>
                </a:ext>
              </a:extLst>
            </p:cNvPr>
            <p:cNvSpPr>
              <a:spLocks/>
            </p:cNvSpPr>
            <p:nvPr/>
          </p:nvSpPr>
          <p:spPr bwMode="auto">
            <a:xfrm>
              <a:off x="3168392"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2" name="Freeform 764">
              <a:extLst>
                <a:ext uri="{FF2B5EF4-FFF2-40B4-BE49-F238E27FC236}">
                  <a16:creationId xmlns:a16="http://schemas.microsoft.com/office/drawing/2014/main" id="{DB0BD835-3C88-402F-8A98-A3C565C7E894}"/>
                </a:ext>
              </a:extLst>
            </p:cNvPr>
            <p:cNvSpPr>
              <a:spLocks/>
            </p:cNvSpPr>
            <p:nvPr/>
          </p:nvSpPr>
          <p:spPr bwMode="auto">
            <a:xfrm>
              <a:off x="3205876"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3" name="Freeform 765">
              <a:extLst>
                <a:ext uri="{FF2B5EF4-FFF2-40B4-BE49-F238E27FC236}">
                  <a16:creationId xmlns:a16="http://schemas.microsoft.com/office/drawing/2014/main" id="{D38CF47A-72B8-43EA-8699-9D33E114B06E}"/>
                </a:ext>
              </a:extLst>
            </p:cNvPr>
            <p:cNvSpPr>
              <a:spLocks/>
            </p:cNvSpPr>
            <p:nvPr/>
          </p:nvSpPr>
          <p:spPr bwMode="auto">
            <a:xfrm>
              <a:off x="3205876" y="3740988"/>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4" name="Freeform 766">
              <a:extLst>
                <a:ext uri="{FF2B5EF4-FFF2-40B4-BE49-F238E27FC236}">
                  <a16:creationId xmlns:a16="http://schemas.microsoft.com/office/drawing/2014/main" id="{F4282DE9-F806-4905-95D5-4C4E643EEF43}"/>
                </a:ext>
              </a:extLst>
            </p:cNvPr>
            <p:cNvSpPr>
              <a:spLocks/>
            </p:cNvSpPr>
            <p:nvPr/>
          </p:nvSpPr>
          <p:spPr bwMode="auto">
            <a:xfrm>
              <a:off x="3215593" y="3867324"/>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5" name="Freeform 767">
              <a:extLst>
                <a:ext uri="{FF2B5EF4-FFF2-40B4-BE49-F238E27FC236}">
                  <a16:creationId xmlns:a16="http://schemas.microsoft.com/office/drawing/2014/main" id="{089EBFBD-F0DD-4985-A9A1-FA6B15F10266}"/>
                </a:ext>
              </a:extLst>
            </p:cNvPr>
            <p:cNvSpPr>
              <a:spLocks/>
            </p:cNvSpPr>
            <p:nvPr/>
          </p:nvSpPr>
          <p:spPr bwMode="auto">
            <a:xfrm>
              <a:off x="3250301" y="3867324"/>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6" name="Freeform 768">
              <a:extLst>
                <a:ext uri="{FF2B5EF4-FFF2-40B4-BE49-F238E27FC236}">
                  <a16:creationId xmlns:a16="http://schemas.microsoft.com/office/drawing/2014/main" id="{8BE23EDA-E0D6-41B4-AEC7-78DC7E75F347}"/>
                </a:ext>
              </a:extLst>
            </p:cNvPr>
            <p:cNvSpPr>
              <a:spLocks/>
            </p:cNvSpPr>
            <p:nvPr/>
          </p:nvSpPr>
          <p:spPr bwMode="auto">
            <a:xfrm>
              <a:off x="3484921" y="3867324"/>
              <a:ext cx="30542" cy="30543"/>
            </a:xfrm>
            <a:custGeom>
              <a:avLst/>
              <a:gdLst>
                <a:gd name="T0" fmla="*/ 0 w 22"/>
                <a:gd name="T1" fmla="*/ 0 h 22"/>
                <a:gd name="T2" fmla="*/ 22 w 22"/>
                <a:gd name="T3" fmla="*/ 0 h 22"/>
                <a:gd name="T4" fmla="*/ 22 w 22"/>
                <a:gd name="T5" fmla="*/ 22 h 22"/>
                <a:gd name="T6" fmla="*/ 0 w 22"/>
                <a:gd name="T7" fmla="*/ 22 h 22"/>
                <a:gd name="T8" fmla="*/ 0 w 22"/>
                <a:gd name="T9" fmla="*/ 0 h 22"/>
                <a:gd name="T10" fmla="*/ 0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0" y="0"/>
                  </a:moveTo>
                  <a:lnTo>
                    <a:pt x="22" y="0"/>
                  </a:lnTo>
                  <a:lnTo>
                    <a:pt x="22"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7" name="Line 769">
              <a:extLst>
                <a:ext uri="{FF2B5EF4-FFF2-40B4-BE49-F238E27FC236}">
                  <a16:creationId xmlns:a16="http://schemas.microsoft.com/office/drawing/2014/main" id="{0B6B2013-3BCD-465F-9CA3-141FE45CBFAC}"/>
                </a:ext>
              </a:extLst>
            </p:cNvPr>
            <p:cNvSpPr>
              <a:spLocks noChangeShapeType="1"/>
            </p:cNvSpPr>
            <p:nvPr/>
          </p:nvSpPr>
          <p:spPr bwMode="auto">
            <a:xfrm>
              <a:off x="1106726" y="4220015"/>
              <a:ext cx="206855" cy="0"/>
            </a:xfrm>
            <a:prstGeom prst="line">
              <a:avLst/>
            </a:prstGeom>
            <a:noFill/>
            <a:ln w="190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8" name="Line 770">
              <a:extLst>
                <a:ext uri="{FF2B5EF4-FFF2-40B4-BE49-F238E27FC236}">
                  <a16:creationId xmlns:a16="http://schemas.microsoft.com/office/drawing/2014/main" id="{8261482F-AAC9-499B-A9BE-203566409267}"/>
                </a:ext>
              </a:extLst>
            </p:cNvPr>
            <p:cNvSpPr>
              <a:spLocks noChangeShapeType="1"/>
            </p:cNvSpPr>
            <p:nvPr/>
          </p:nvSpPr>
          <p:spPr bwMode="auto">
            <a:xfrm>
              <a:off x="1106726" y="4328303"/>
              <a:ext cx="206855" cy="0"/>
            </a:xfrm>
            <a:prstGeom prst="line">
              <a:avLst/>
            </a:prstGeom>
            <a:noFill/>
            <a:ln w="190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9" name="Line 771">
              <a:extLst>
                <a:ext uri="{FF2B5EF4-FFF2-40B4-BE49-F238E27FC236}">
                  <a16:creationId xmlns:a16="http://schemas.microsoft.com/office/drawing/2014/main" id="{6F04156E-10CD-4714-B966-D06F8FA45DB4}"/>
                </a:ext>
              </a:extLst>
            </p:cNvPr>
            <p:cNvSpPr>
              <a:spLocks noChangeShapeType="1"/>
            </p:cNvSpPr>
            <p:nvPr/>
          </p:nvSpPr>
          <p:spPr bwMode="auto">
            <a:xfrm flipV="1">
              <a:off x="2804661" y="2570644"/>
              <a:ext cx="5553" cy="2777"/>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0" name="Freeform 772">
              <a:extLst>
                <a:ext uri="{FF2B5EF4-FFF2-40B4-BE49-F238E27FC236}">
                  <a16:creationId xmlns:a16="http://schemas.microsoft.com/office/drawing/2014/main" id="{4E60FB76-28EE-4E1D-A321-E499E2D3C118}"/>
                </a:ext>
              </a:extLst>
            </p:cNvPr>
            <p:cNvSpPr>
              <a:spLocks/>
            </p:cNvSpPr>
            <p:nvPr/>
          </p:nvSpPr>
          <p:spPr bwMode="auto">
            <a:xfrm>
              <a:off x="1191411" y="4201968"/>
              <a:ext cx="31931" cy="30543"/>
            </a:xfrm>
            <a:custGeom>
              <a:avLst/>
              <a:gdLst>
                <a:gd name="T0" fmla="*/ 0 w 23"/>
                <a:gd name="T1" fmla="*/ 0 h 22"/>
                <a:gd name="T2" fmla="*/ 23 w 23"/>
                <a:gd name="T3" fmla="*/ 0 h 22"/>
                <a:gd name="T4" fmla="*/ 23 w 23"/>
                <a:gd name="T5" fmla="*/ 22 h 22"/>
                <a:gd name="T6" fmla="*/ 0 w 23"/>
                <a:gd name="T7" fmla="*/ 22 h 22"/>
                <a:gd name="T8" fmla="*/ 0 w 23"/>
                <a:gd name="T9" fmla="*/ 0 h 22"/>
                <a:gd name="T10" fmla="*/ 0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0" y="0"/>
                  </a:moveTo>
                  <a:lnTo>
                    <a:pt x="23" y="0"/>
                  </a:lnTo>
                  <a:lnTo>
                    <a:pt x="23" y="22"/>
                  </a:lnTo>
                  <a:lnTo>
                    <a:pt x="0" y="22"/>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1" name="Freeform 773">
              <a:extLst>
                <a:ext uri="{FF2B5EF4-FFF2-40B4-BE49-F238E27FC236}">
                  <a16:creationId xmlns:a16="http://schemas.microsoft.com/office/drawing/2014/main" id="{E8EB3C62-DF56-4964-A627-62E7FE343CA9}"/>
                </a:ext>
              </a:extLst>
            </p:cNvPr>
            <p:cNvSpPr>
              <a:spLocks/>
            </p:cNvSpPr>
            <p:nvPr/>
          </p:nvSpPr>
          <p:spPr bwMode="auto">
            <a:xfrm>
              <a:off x="1191411" y="4310256"/>
              <a:ext cx="37484" cy="36096"/>
            </a:xfrm>
            <a:custGeom>
              <a:avLst/>
              <a:gdLst>
                <a:gd name="T0" fmla="*/ 14 w 27"/>
                <a:gd name="T1" fmla="*/ 0 h 26"/>
                <a:gd name="T2" fmla="*/ 0 w 27"/>
                <a:gd name="T3" fmla="*/ 26 h 26"/>
                <a:gd name="T4" fmla="*/ 27 w 27"/>
                <a:gd name="T5" fmla="*/ 26 h 26"/>
                <a:gd name="T6" fmla="*/ 14 w 27"/>
                <a:gd name="T7" fmla="*/ 0 h 26"/>
                <a:gd name="T8" fmla="*/ 14 w 27"/>
                <a:gd name="T9" fmla="*/ 0 h 26"/>
              </a:gdLst>
              <a:ahLst/>
              <a:cxnLst>
                <a:cxn ang="0">
                  <a:pos x="T0" y="T1"/>
                </a:cxn>
                <a:cxn ang="0">
                  <a:pos x="T2" y="T3"/>
                </a:cxn>
                <a:cxn ang="0">
                  <a:pos x="T4" y="T5"/>
                </a:cxn>
                <a:cxn ang="0">
                  <a:pos x="T6" y="T7"/>
                </a:cxn>
                <a:cxn ang="0">
                  <a:pos x="T8" y="T9"/>
                </a:cxn>
              </a:cxnLst>
              <a:rect l="0" t="0" r="r" b="b"/>
              <a:pathLst>
                <a:path w="27" h="26">
                  <a:moveTo>
                    <a:pt x="14" y="0"/>
                  </a:moveTo>
                  <a:lnTo>
                    <a:pt x="0" y="26"/>
                  </a:lnTo>
                  <a:lnTo>
                    <a:pt x="27" y="26"/>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2" name="Freeform 774">
              <a:extLst>
                <a:ext uri="{FF2B5EF4-FFF2-40B4-BE49-F238E27FC236}">
                  <a16:creationId xmlns:a16="http://schemas.microsoft.com/office/drawing/2014/main" id="{53595633-01FF-49DF-B7A9-633A4716DC3C}"/>
                </a:ext>
              </a:extLst>
            </p:cNvPr>
            <p:cNvSpPr>
              <a:spLocks/>
            </p:cNvSpPr>
            <p:nvPr/>
          </p:nvSpPr>
          <p:spPr bwMode="auto">
            <a:xfrm>
              <a:off x="1088678" y="4093680"/>
              <a:ext cx="30542" cy="31932"/>
            </a:xfrm>
            <a:custGeom>
              <a:avLst/>
              <a:gdLst>
                <a:gd name="T0" fmla="*/ 0 w 22"/>
                <a:gd name="T1" fmla="*/ 0 h 23"/>
                <a:gd name="T2" fmla="*/ 22 w 22"/>
                <a:gd name="T3" fmla="*/ 0 h 23"/>
                <a:gd name="T4" fmla="*/ 22 w 22"/>
                <a:gd name="T5" fmla="*/ 23 h 23"/>
                <a:gd name="T6" fmla="*/ 0 w 22"/>
                <a:gd name="T7" fmla="*/ 23 h 23"/>
                <a:gd name="T8" fmla="*/ 0 w 22"/>
                <a:gd name="T9" fmla="*/ 0 h 23"/>
                <a:gd name="T10" fmla="*/ 0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0" y="0"/>
                  </a:moveTo>
                  <a:lnTo>
                    <a:pt x="22" y="0"/>
                  </a:lnTo>
                  <a:lnTo>
                    <a:pt x="22" y="23"/>
                  </a:lnTo>
                  <a:lnTo>
                    <a:pt x="0" y="23"/>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3" name="Freeform 775">
              <a:extLst>
                <a:ext uri="{FF2B5EF4-FFF2-40B4-BE49-F238E27FC236}">
                  <a16:creationId xmlns:a16="http://schemas.microsoft.com/office/drawing/2014/main" id="{7889D83D-1279-4B39-8134-82805F99F0BB}"/>
                </a:ext>
              </a:extLst>
            </p:cNvPr>
            <p:cNvSpPr>
              <a:spLocks/>
            </p:cNvSpPr>
            <p:nvPr/>
          </p:nvSpPr>
          <p:spPr bwMode="auto">
            <a:xfrm>
              <a:off x="1295533" y="4093680"/>
              <a:ext cx="36095" cy="37485"/>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4" name="Line 776">
              <a:extLst>
                <a:ext uri="{FF2B5EF4-FFF2-40B4-BE49-F238E27FC236}">
                  <a16:creationId xmlns:a16="http://schemas.microsoft.com/office/drawing/2014/main" id="{32F1B498-769D-4174-AEEA-961D6C25C7F9}"/>
                </a:ext>
              </a:extLst>
            </p:cNvPr>
            <p:cNvSpPr>
              <a:spLocks noChangeShapeType="1"/>
            </p:cNvSpPr>
            <p:nvPr/>
          </p:nvSpPr>
          <p:spPr bwMode="auto">
            <a:xfrm>
              <a:off x="897155" y="4618399"/>
              <a:ext cx="300564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5" name="Line 777">
              <a:extLst>
                <a:ext uri="{FF2B5EF4-FFF2-40B4-BE49-F238E27FC236}">
                  <a16:creationId xmlns:a16="http://schemas.microsoft.com/office/drawing/2014/main" id="{2D3B4DF3-CA50-47F3-AD71-E7995ED456D6}"/>
                </a:ext>
              </a:extLst>
            </p:cNvPr>
            <p:cNvSpPr>
              <a:spLocks noChangeShapeType="1"/>
            </p:cNvSpPr>
            <p:nvPr/>
          </p:nvSpPr>
          <p:spPr bwMode="auto">
            <a:xfrm flipV="1">
              <a:off x="897155" y="2309811"/>
              <a:ext cx="0" cy="230858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6" name="Line 778">
              <a:extLst>
                <a:ext uri="{FF2B5EF4-FFF2-40B4-BE49-F238E27FC236}">
                  <a16:creationId xmlns:a16="http://schemas.microsoft.com/office/drawing/2014/main" id="{E876354E-DB0E-4F2D-B7A4-914987934CF8}"/>
                </a:ext>
              </a:extLst>
            </p:cNvPr>
            <p:cNvSpPr>
              <a:spLocks noChangeShapeType="1"/>
            </p:cNvSpPr>
            <p:nvPr/>
          </p:nvSpPr>
          <p:spPr bwMode="auto">
            <a:xfrm>
              <a:off x="897155" y="4618399"/>
              <a:ext cx="3005641"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7" name="Line 779">
              <a:extLst>
                <a:ext uri="{FF2B5EF4-FFF2-40B4-BE49-F238E27FC236}">
                  <a16:creationId xmlns:a16="http://schemas.microsoft.com/office/drawing/2014/main" id="{CF60E210-9CF9-4928-8F15-C24B48C2133C}"/>
                </a:ext>
              </a:extLst>
            </p:cNvPr>
            <p:cNvSpPr>
              <a:spLocks noChangeShapeType="1"/>
            </p:cNvSpPr>
            <p:nvPr/>
          </p:nvSpPr>
          <p:spPr bwMode="auto">
            <a:xfrm>
              <a:off x="977675"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8" name="Line 780">
              <a:extLst>
                <a:ext uri="{FF2B5EF4-FFF2-40B4-BE49-F238E27FC236}">
                  <a16:creationId xmlns:a16="http://schemas.microsoft.com/office/drawing/2014/main" id="{EC9848A8-A80A-46CE-A258-E07EA178FCF4}"/>
                </a:ext>
              </a:extLst>
            </p:cNvPr>
            <p:cNvSpPr>
              <a:spLocks noChangeShapeType="1"/>
            </p:cNvSpPr>
            <p:nvPr/>
          </p:nvSpPr>
          <p:spPr bwMode="auto">
            <a:xfrm>
              <a:off x="1180365"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9" name="Line 781">
              <a:extLst>
                <a:ext uri="{FF2B5EF4-FFF2-40B4-BE49-F238E27FC236}">
                  <a16:creationId xmlns:a16="http://schemas.microsoft.com/office/drawing/2014/main" id="{01AE1C62-AFB0-4715-A3C6-C578A972CA7D}"/>
                </a:ext>
              </a:extLst>
            </p:cNvPr>
            <p:cNvSpPr>
              <a:spLocks noChangeShapeType="1"/>
            </p:cNvSpPr>
            <p:nvPr/>
          </p:nvSpPr>
          <p:spPr bwMode="auto">
            <a:xfrm>
              <a:off x="1385832"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0" name="Line 782">
              <a:extLst>
                <a:ext uri="{FF2B5EF4-FFF2-40B4-BE49-F238E27FC236}">
                  <a16:creationId xmlns:a16="http://schemas.microsoft.com/office/drawing/2014/main" id="{9658E6ED-14D6-4869-8580-038C3125B849}"/>
                </a:ext>
              </a:extLst>
            </p:cNvPr>
            <p:cNvSpPr>
              <a:spLocks noChangeShapeType="1"/>
            </p:cNvSpPr>
            <p:nvPr/>
          </p:nvSpPr>
          <p:spPr bwMode="auto">
            <a:xfrm>
              <a:off x="1588521"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1" name="Line 783">
              <a:extLst>
                <a:ext uri="{FF2B5EF4-FFF2-40B4-BE49-F238E27FC236}">
                  <a16:creationId xmlns:a16="http://schemas.microsoft.com/office/drawing/2014/main" id="{E9A4FDEF-9E57-456B-864C-C244A083337A}"/>
                </a:ext>
              </a:extLst>
            </p:cNvPr>
            <p:cNvSpPr>
              <a:spLocks noChangeShapeType="1"/>
            </p:cNvSpPr>
            <p:nvPr/>
          </p:nvSpPr>
          <p:spPr bwMode="auto">
            <a:xfrm>
              <a:off x="1791211"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2" name="Line 784">
              <a:extLst>
                <a:ext uri="{FF2B5EF4-FFF2-40B4-BE49-F238E27FC236}">
                  <a16:creationId xmlns:a16="http://schemas.microsoft.com/office/drawing/2014/main" id="{1BCD6EB9-442F-4B55-8CB6-5F6C91D5D1F8}"/>
                </a:ext>
              </a:extLst>
            </p:cNvPr>
            <p:cNvSpPr>
              <a:spLocks noChangeShapeType="1"/>
            </p:cNvSpPr>
            <p:nvPr/>
          </p:nvSpPr>
          <p:spPr bwMode="auto">
            <a:xfrm>
              <a:off x="1993901"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3" name="Line 785">
              <a:extLst>
                <a:ext uri="{FF2B5EF4-FFF2-40B4-BE49-F238E27FC236}">
                  <a16:creationId xmlns:a16="http://schemas.microsoft.com/office/drawing/2014/main" id="{A683BD12-38D4-45EC-8A47-0E820AF7B694}"/>
                </a:ext>
              </a:extLst>
            </p:cNvPr>
            <p:cNvSpPr>
              <a:spLocks noChangeShapeType="1"/>
            </p:cNvSpPr>
            <p:nvPr/>
          </p:nvSpPr>
          <p:spPr bwMode="auto">
            <a:xfrm>
              <a:off x="2196591"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4" name="Line 786">
              <a:extLst>
                <a:ext uri="{FF2B5EF4-FFF2-40B4-BE49-F238E27FC236}">
                  <a16:creationId xmlns:a16="http://schemas.microsoft.com/office/drawing/2014/main" id="{CEECEFF6-002B-49AD-A506-10EFC92F9DF5}"/>
                </a:ext>
              </a:extLst>
            </p:cNvPr>
            <p:cNvSpPr>
              <a:spLocks noChangeShapeType="1"/>
            </p:cNvSpPr>
            <p:nvPr/>
          </p:nvSpPr>
          <p:spPr bwMode="auto">
            <a:xfrm>
              <a:off x="2400670"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5" name="Line 787">
              <a:extLst>
                <a:ext uri="{FF2B5EF4-FFF2-40B4-BE49-F238E27FC236}">
                  <a16:creationId xmlns:a16="http://schemas.microsoft.com/office/drawing/2014/main" id="{816B6AA6-8185-47C5-8FF3-BB28B0149B27}"/>
                </a:ext>
              </a:extLst>
            </p:cNvPr>
            <p:cNvSpPr>
              <a:spLocks noChangeShapeType="1"/>
            </p:cNvSpPr>
            <p:nvPr/>
          </p:nvSpPr>
          <p:spPr bwMode="auto">
            <a:xfrm>
              <a:off x="2603359"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6" name="Line 788">
              <a:extLst>
                <a:ext uri="{FF2B5EF4-FFF2-40B4-BE49-F238E27FC236}">
                  <a16:creationId xmlns:a16="http://schemas.microsoft.com/office/drawing/2014/main" id="{85DAA60F-3F81-4FE9-96B2-A9288A59AE3A}"/>
                </a:ext>
              </a:extLst>
            </p:cNvPr>
            <p:cNvSpPr>
              <a:spLocks noChangeShapeType="1"/>
            </p:cNvSpPr>
            <p:nvPr/>
          </p:nvSpPr>
          <p:spPr bwMode="auto">
            <a:xfrm>
              <a:off x="2806049"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7" name="Line 789">
              <a:extLst>
                <a:ext uri="{FF2B5EF4-FFF2-40B4-BE49-F238E27FC236}">
                  <a16:creationId xmlns:a16="http://schemas.microsoft.com/office/drawing/2014/main" id="{4980D43F-E044-45BE-847B-0717D9837391}"/>
                </a:ext>
              </a:extLst>
            </p:cNvPr>
            <p:cNvSpPr>
              <a:spLocks noChangeShapeType="1"/>
            </p:cNvSpPr>
            <p:nvPr/>
          </p:nvSpPr>
          <p:spPr bwMode="auto">
            <a:xfrm>
              <a:off x="3008739"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8" name="Line 790">
              <a:extLst>
                <a:ext uri="{FF2B5EF4-FFF2-40B4-BE49-F238E27FC236}">
                  <a16:creationId xmlns:a16="http://schemas.microsoft.com/office/drawing/2014/main" id="{EEB7674C-79A9-4908-937F-DA6954665A18}"/>
                </a:ext>
              </a:extLst>
            </p:cNvPr>
            <p:cNvSpPr>
              <a:spLocks noChangeShapeType="1"/>
            </p:cNvSpPr>
            <p:nvPr/>
          </p:nvSpPr>
          <p:spPr bwMode="auto">
            <a:xfrm>
              <a:off x="3211429"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9" name="Line 791">
              <a:extLst>
                <a:ext uri="{FF2B5EF4-FFF2-40B4-BE49-F238E27FC236}">
                  <a16:creationId xmlns:a16="http://schemas.microsoft.com/office/drawing/2014/main" id="{274CFE3E-DC6C-4CAA-B9E2-220D64233C86}"/>
                </a:ext>
              </a:extLst>
            </p:cNvPr>
            <p:cNvSpPr>
              <a:spLocks noChangeShapeType="1"/>
            </p:cNvSpPr>
            <p:nvPr/>
          </p:nvSpPr>
          <p:spPr bwMode="auto">
            <a:xfrm>
              <a:off x="3414119"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0" name="Line 792">
              <a:extLst>
                <a:ext uri="{FF2B5EF4-FFF2-40B4-BE49-F238E27FC236}">
                  <a16:creationId xmlns:a16="http://schemas.microsoft.com/office/drawing/2014/main" id="{023BBEA5-149E-4719-8E04-48ABDCB4D7EB}"/>
                </a:ext>
              </a:extLst>
            </p:cNvPr>
            <p:cNvSpPr>
              <a:spLocks noChangeShapeType="1"/>
            </p:cNvSpPr>
            <p:nvPr/>
          </p:nvSpPr>
          <p:spPr bwMode="auto">
            <a:xfrm>
              <a:off x="3619585"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1" name="Line 793">
              <a:extLst>
                <a:ext uri="{FF2B5EF4-FFF2-40B4-BE49-F238E27FC236}">
                  <a16:creationId xmlns:a16="http://schemas.microsoft.com/office/drawing/2014/main" id="{71AD40CA-6276-4BB7-8B53-655F794EF468}"/>
                </a:ext>
              </a:extLst>
            </p:cNvPr>
            <p:cNvSpPr>
              <a:spLocks noChangeShapeType="1"/>
            </p:cNvSpPr>
            <p:nvPr/>
          </p:nvSpPr>
          <p:spPr bwMode="auto">
            <a:xfrm>
              <a:off x="3820886" y="4618399"/>
              <a:ext cx="0" cy="3054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2" name="Line 795">
              <a:extLst>
                <a:ext uri="{FF2B5EF4-FFF2-40B4-BE49-F238E27FC236}">
                  <a16:creationId xmlns:a16="http://schemas.microsoft.com/office/drawing/2014/main" id="{D6BB3B25-F4F6-40E7-B9CB-6A5AFC3D24AF}"/>
                </a:ext>
              </a:extLst>
            </p:cNvPr>
            <p:cNvSpPr>
              <a:spLocks noChangeShapeType="1"/>
            </p:cNvSpPr>
            <p:nvPr/>
          </p:nvSpPr>
          <p:spPr bwMode="auto">
            <a:xfrm flipH="1">
              <a:off x="866612" y="4525382"/>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3" name="Line 796">
              <a:extLst>
                <a:ext uri="{FF2B5EF4-FFF2-40B4-BE49-F238E27FC236}">
                  <a16:creationId xmlns:a16="http://schemas.microsoft.com/office/drawing/2014/main" id="{C2F78BD3-47A6-46CD-96F6-52E345DA3B18}"/>
                </a:ext>
              </a:extLst>
            </p:cNvPr>
            <p:cNvSpPr>
              <a:spLocks noChangeShapeType="1"/>
            </p:cNvSpPr>
            <p:nvPr/>
          </p:nvSpPr>
          <p:spPr bwMode="auto">
            <a:xfrm flipH="1">
              <a:off x="866612" y="4079735"/>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4" name="Line 797">
              <a:extLst>
                <a:ext uri="{FF2B5EF4-FFF2-40B4-BE49-F238E27FC236}">
                  <a16:creationId xmlns:a16="http://schemas.microsoft.com/office/drawing/2014/main" id="{FFF5C363-3E60-4DA4-8D3C-27635BC2513B}"/>
                </a:ext>
              </a:extLst>
            </p:cNvPr>
            <p:cNvSpPr>
              <a:spLocks noChangeShapeType="1"/>
            </p:cNvSpPr>
            <p:nvPr/>
          </p:nvSpPr>
          <p:spPr bwMode="auto">
            <a:xfrm flipH="1">
              <a:off x="866612" y="3635477"/>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5" name="Line 798">
              <a:extLst>
                <a:ext uri="{FF2B5EF4-FFF2-40B4-BE49-F238E27FC236}">
                  <a16:creationId xmlns:a16="http://schemas.microsoft.com/office/drawing/2014/main" id="{DB0EB84A-5473-4561-B062-7F9560A51917}"/>
                </a:ext>
              </a:extLst>
            </p:cNvPr>
            <p:cNvSpPr>
              <a:spLocks noChangeShapeType="1"/>
            </p:cNvSpPr>
            <p:nvPr/>
          </p:nvSpPr>
          <p:spPr bwMode="auto">
            <a:xfrm flipH="1">
              <a:off x="866612" y="3189830"/>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6" name="Line 799">
              <a:extLst>
                <a:ext uri="{FF2B5EF4-FFF2-40B4-BE49-F238E27FC236}">
                  <a16:creationId xmlns:a16="http://schemas.microsoft.com/office/drawing/2014/main" id="{107EDD40-7DAF-4E0E-8312-EDCCEC3674AD}"/>
                </a:ext>
              </a:extLst>
            </p:cNvPr>
            <p:cNvSpPr>
              <a:spLocks noChangeShapeType="1"/>
            </p:cNvSpPr>
            <p:nvPr/>
          </p:nvSpPr>
          <p:spPr bwMode="auto">
            <a:xfrm flipH="1">
              <a:off x="866612" y="2744183"/>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7" name="Line 800">
              <a:extLst>
                <a:ext uri="{FF2B5EF4-FFF2-40B4-BE49-F238E27FC236}">
                  <a16:creationId xmlns:a16="http://schemas.microsoft.com/office/drawing/2014/main" id="{F78DEFFD-2B07-46EE-92DB-939CB41833AC}"/>
                </a:ext>
              </a:extLst>
            </p:cNvPr>
            <p:cNvSpPr>
              <a:spLocks noChangeShapeType="1"/>
            </p:cNvSpPr>
            <p:nvPr/>
          </p:nvSpPr>
          <p:spPr bwMode="auto">
            <a:xfrm flipH="1">
              <a:off x="872962" y="2312331"/>
              <a:ext cx="30542"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8" name="Freeform 801">
              <a:extLst>
                <a:ext uri="{FF2B5EF4-FFF2-40B4-BE49-F238E27FC236}">
                  <a16:creationId xmlns:a16="http://schemas.microsoft.com/office/drawing/2014/main" id="{2909EE6F-BD07-42FE-92B3-408D9EA24D28}"/>
                </a:ext>
              </a:extLst>
            </p:cNvPr>
            <p:cNvSpPr>
              <a:spLocks/>
            </p:cNvSpPr>
            <p:nvPr/>
          </p:nvSpPr>
          <p:spPr bwMode="auto">
            <a:xfrm>
              <a:off x="977675" y="2299925"/>
              <a:ext cx="2812669" cy="1813130"/>
            </a:xfrm>
            <a:custGeom>
              <a:avLst/>
              <a:gdLst>
                <a:gd name="T0" fmla="*/ 94 w 2026"/>
                <a:gd name="T1" fmla="*/ 0 h 1306"/>
                <a:gd name="T2" fmla="*/ 102 w 2026"/>
                <a:gd name="T3" fmla="*/ 37 h 1306"/>
                <a:gd name="T4" fmla="*/ 109 w 2026"/>
                <a:gd name="T5" fmla="*/ 73 h 1306"/>
                <a:gd name="T6" fmla="*/ 118 w 2026"/>
                <a:gd name="T7" fmla="*/ 91 h 1306"/>
                <a:gd name="T8" fmla="*/ 121 w 2026"/>
                <a:gd name="T9" fmla="*/ 128 h 1306"/>
                <a:gd name="T10" fmla="*/ 124 w 2026"/>
                <a:gd name="T11" fmla="*/ 164 h 1306"/>
                <a:gd name="T12" fmla="*/ 133 w 2026"/>
                <a:gd name="T13" fmla="*/ 164 h 1306"/>
                <a:gd name="T14" fmla="*/ 133 w 2026"/>
                <a:gd name="T15" fmla="*/ 219 h 1306"/>
                <a:gd name="T16" fmla="*/ 136 w 2026"/>
                <a:gd name="T17" fmla="*/ 219 h 1306"/>
                <a:gd name="T18" fmla="*/ 137 w 2026"/>
                <a:gd name="T19" fmla="*/ 273 h 1306"/>
                <a:gd name="T20" fmla="*/ 137 w 2026"/>
                <a:gd name="T21" fmla="*/ 273 h 1306"/>
                <a:gd name="T22" fmla="*/ 137 w 2026"/>
                <a:gd name="T23" fmla="*/ 273 h 1306"/>
                <a:gd name="T24" fmla="*/ 137 w 2026"/>
                <a:gd name="T25" fmla="*/ 273 h 1306"/>
                <a:gd name="T26" fmla="*/ 137 w 2026"/>
                <a:gd name="T27" fmla="*/ 401 h 1306"/>
                <a:gd name="T28" fmla="*/ 142 w 2026"/>
                <a:gd name="T29" fmla="*/ 437 h 1306"/>
                <a:gd name="T30" fmla="*/ 148 w 2026"/>
                <a:gd name="T31" fmla="*/ 437 h 1306"/>
                <a:gd name="T32" fmla="*/ 149 w 2026"/>
                <a:gd name="T33" fmla="*/ 492 h 1306"/>
                <a:gd name="T34" fmla="*/ 154 w 2026"/>
                <a:gd name="T35" fmla="*/ 528 h 1306"/>
                <a:gd name="T36" fmla="*/ 236 w 2026"/>
                <a:gd name="T37" fmla="*/ 546 h 1306"/>
                <a:gd name="T38" fmla="*/ 255 w 2026"/>
                <a:gd name="T39" fmla="*/ 583 h 1306"/>
                <a:gd name="T40" fmla="*/ 259 w 2026"/>
                <a:gd name="T41" fmla="*/ 601 h 1306"/>
                <a:gd name="T42" fmla="*/ 262 w 2026"/>
                <a:gd name="T43" fmla="*/ 638 h 1306"/>
                <a:gd name="T44" fmla="*/ 267 w 2026"/>
                <a:gd name="T45" fmla="*/ 674 h 1306"/>
                <a:gd name="T46" fmla="*/ 279 w 2026"/>
                <a:gd name="T47" fmla="*/ 710 h 1306"/>
                <a:gd name="T48" fmla="*/ 391 w 2026"/>
                <a:gd name="T49" fmla="*/ 710 h 1306"/>
                <a:gd name="T50" fmla="*/ 404 w 2026"/>
                <a:gd name="T51" fmla="*/ 729 h 1306"/>
                <a:gd name="T52" fmla="*/ 447 w 2026"/>
                <a:gd name="T53" fmla="*/ 748 h 1306"/>
                <a:gd name="T54" fmla="*/ 498 w 2026"/>
                <a:gd name="T55" fmla="*/ 786 h 1306"/>
                <a:gd name="T56" fmla="*/ 525 w 2026"/>
                <a:gd name="T57" fmla="*/ 824 h 1306"/>
                <a:gd name="T58" fmla="*/ 537 w 2026"/>
                <a:gd name="T59" fmla="*/ 862 h 1306"/>
                <a:gd name="T60" fmla="*/ 541 w 2026"/>
                <a:gd name="T61" fmla="*/ 881 h 1306"/>
                <a:gd name="T62" fmla="*/ 541 w 2026"/>
                <a:gd name="T63" fmla="*/ 918 h 1306"/>
                <a:gd name="T64" fmla="*/ 662 w 2026"/>
                <a:gd name="T65" fmla="*/ 957 h 1306"/>
                <a:gd name="T66" fmla="*/ 744 w 2026"/>
                <a:gd name="T67" fmla="*/ 977 h 1306"/>
                <a:gd name="T68" fmla="*/ 781 w 2026"/>
                <a:gd name="T69" fmla="*/ 994 h 1306"/>
                <a:gd name="T70" fmla="*/ 811 w 2026"/>
                <a:gd name="T71" fmla="*/ 994 h 1306"/>
                <a:gd name="T72" fmla="*/ 940 w 2026"/>
                <a:gd name="T73" fmla="*/ 994 h 1306"/>
                <a:gd name="T74" fmla="*/ 945 w 2026"/>
                <a:gd name="T75" fmla="*/ 994 h 1306"/>
                <a:gd name="T76" fmla="*/ 960 w 2026"/>
                <a:gd name="T77" fmla="*/ 1042 h 1306"/>
                <a:gd name="T78" fmla="*/ 1079 w 2026"/>
                <a:gd name="T79" fmla="*/ 1065 h 1306"/>
                <a:gd name="T80" fmla="*/ 1079 w 2026"/>
                <a:gd name="T81" fmla="*/ 1065 h 1306"/>
                <a:gd name="T82" fmla="*/ 1210 w 2026"/>
                <a:gd name="T83" fmla="*/ 1065 h 1306"/>
                <a:gd name="T84" fmla="*/ 1214 w 2026"/>
                <a:gd name="T85" fmla="*/ 1065 h 1306"/>
                <a:gd name="T86" fmla="*/ 1216 w 2026"/>
                <a:gd name="T87" fmla="*/ 1094 h 1306"/>
                <a:gd name="T88" fmla="*/ 1274 w 2026"/>
                <a:gd name="T89" fmla="*/ 1129 h 1306"/>
                <a:gd name="T90" fmla="*/ 1411 w 2026"/>
                <a:gd name="T91" fmla="*/ 1163 h 1306"/>
                <a:gd name="T92" fmla="*/ 1451 w 2026"/>
                <a:gd name="T93" fmla="*/ 1230 h 1306"/>
                <a:gd name="T94" fmla="*/ 1564 w 2026"/>
                <a:gd name="T95" fmla="*/ 1264 h 1306"/>
                <a:gd name="T96" fmla="*/ 1614 w 2026"/>
                <a:gd name="T97" fmla="*/ 1264 h 1306"/>
                <a:gd name="T98" fmla="*/ 1615 w 2026"/>
                <a:gd name="T99" fmla="*/ 1306 h 1306"/>
                <a:gd name="T100" fmla="*/ 1615 w 2026"/>
                <a:gd name="T101" fmla="*/ 1306 h 1306"/>
                <a:gd name="T102" fmla="*/ 1818 w 2026"/>
                <a:gd name="T103" fmla="*/ 1306 h 1306"/>
                <a:gd name="T104" fmla="*/ 2010 w 2026"/>
                <a:gd name="T105" fmla="*/ 1306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6" h="1306">
                  <a:moveTo>
                    <a:pt x="0" y="0"/>
                  </a:moveTo>
                  <a:lnTo>
                    <a:pt x="3" y="0"/>
                  </a:lnTo>
                  <a:lnTo>
                    <a:pt x="3" y="0"/>
                  </a:lnTo>
                  <a:lnTo>
                    <a:pt x="3" y="0"/>
                  </a:lnTo>
                  <a:lnTo>
                    <a:pt x="94" y="0"/>
                  </a:lnTo>
                  <a:lnTo>
                    <a:pt x="94" y="18"/>
                  </a:lnTo>
                  <a:lnTo>
                    <a:pt x="94" y="18"/>
                  </a:lnTo>
                  <a:lnTo>
                    <a:pt x="102" y="18"/>
                  </a:lnTo>
                  <a:lnTo>
                    <a:pt x="102" y="37"/>
                  </a:lnTo>
                  <a:lnTo>
                    <a:pt x="102" y="37"/>
                  </a:lnTo>
                  <a:lnTo>
                    <a:pt x="105" y="37"/>
                  </a:lnTo>
                  <a:lnTo>
                    <a:pt x="105" y="55"/>
                  </a:lnTo>
                  <a:lnTo>
                    <a:pt x="105" y="55"/>
                  </a:lnTo>
                  <a:lnTo>
                    <a:pt x="109" y="55"/>
                  </a:lnTo>
                  <a:lnTo>
                    <a:pt x="109" y="73"/>
                  </a:lnTo>
                  <a:lnTo>
                    <a:pt x="109" y="73"/>
                  </a:lnTo>
                  <a:lnTo>
                    <a:pt x="113" y="73"/>
                  </a:lnTo>
                  <a:lnTo>
                    <a:pt x="113" y="91"/>
                  </a:lnTo>
                  <a:lnTo>
                    <a:pt x="113" y="91"/>
                  </a:lnTo>
                  <a:lnTo>
                    <a:pt x="118" y="91"/>
                  </a:lnTo>
                  <a:lnTo>
                    <a:pt x="118" y="109"/>
                  </a:lnTo>
                  <a:lnTo>
                    <a:pt x="118" y="109"/>
                  </a:lnTo>
                  <a:lnTo>
                    <a:pt x="121" y="109"/>
                  </a:lnTo>
                  <a:lnTo>
                    <a:pt x="121" y="128"/>
                  </a:lnTo>
                  <a:lnTo>
                    <a:pt x="121" y="128"/>
                  </a:lnTo>
                  <a:lnTo>
                    <a:pt x="124" y="128"/>
                  </a:lnTo>
                  <a:lnTo>
                    <a:pt x="124" y="128"/>
                  </a:lnTo>
                  <a:lnTo>
                    <a:pt x="124" y="128"/>
                  </a:lnTo>
                  <a:lnTo>
                    <a:pt x="124" y="128"/>
                  </a:lnTo>
                  <a:lnTo>
                    <a:pt x="124" y="164"/>
                  </a:lnTo>
                  <a:lnTo>
                    <a:pt x="124" y="164"/>
                  </a:lnTo>
                  <a:lnTo>
                    <a:pt x="133" y="164"/>
                  </a:lnTo>
                  <a:lnTo>
                    <a:pt x="133" y="164"/>
                  </a:lnTo>
                  <a:lnTo>
                    <a:pt x="133" y="164"/>
                  </a:lnTo>
                  <a:lnTo>
                    <a:pt x="133" y="164"/>
                  </a:lnTo>
                  <a:lnTo>
                    <a:pt x="133" y="164"/>
                  </a:lnTo>
                  <a:lnTo>
                    <a:pt x="133" y="164"/>
                  </a:lnTo>
                  <a:lnTo>
                    <a:pt x="133" y="164"/>
                  </a:lnTo>
                  <a:lnTo>
                    <a:pt x="133" y="219"/>
                  </a:lnTo>
                  <a:lnTo>
                    <a:pt x="133" y="219"/>
                  </a:lnTo>
                  <a:lnTo>
                    <a:pt x="136" y="219"/>
                  </a:lnTo>
                  <a:lnTo>
                    <a:pt x="136" y="219"/>
                  </a:lnTo>
                  <a:lnTo>
                    <a:pt x="136" y="219"/>
                  </a:lnTo>
                  <a:lnTo>
                    <a:pt x="136" y="219"/>
                  </a:lnTo>
                  <a:lnTo>
                    <a:pt x="136" y="219"/>
                  </a:lnTo>
                  <a:lnTo>
                    <a:pt x="136" y="219"/>
                  </a:lnTo>
                  <a:lnTo>
                    <a:pt x="136" y="219"/>
                  </a:lnTo>
                  <a:lnTo>
                    <a:pt x="136" y="273"/>
                  </a:lnTo>
                  <a:lnTo>
                    <a:pt x="136"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273"/>
                  </a:lnTo>
                  <a:lnTo>
                    <a:pt x="137" y="401"/>
                  </a:lnTo>
                  <a:lnTo>
                    <a:pt x="137" y="401"/>
                  </a:lnTo>
                  <a:lnTo>
                    <a:pt x="140" y="401"/>
                  </a:lnTo>
                  <a:lnTo>
                    <a:pt x="140" y="419"/>
                  </a:lnTo>
                  <a:lnTo>
                    <a:pt x="140" y="419"/>
                  </a:lnTo>
                  <a:lnTo>
                    <a:pt x="142" y="419"/>
                  </a:lnTo>
                  <a:lnTo>
                    <a:pt x="142" y="437"/>
                  </a:lnTo>
                  <a:lnTo>
                    <a:pt x="142" y="437"/>
                  </a:lnTo>
                  <a:lnTo>
                    <a:pt x="148" y="437"/>
                  </a:lnTo>
                  <a:lnTo>
                    <a:pt x="148" y="437"/>
                  </a:lnTo>
                  <a:lnTo>
                    <a:pt x="148" y="437"/>
                  </a:lnTo>
                  <a:lnTo>
                    <a:pt x="148" y="437"/>
                  </a:lnTo>
                  <a:lnTo>
                    <a:pt x="148" y="474"/>
                  </a:lnTo>
                  <a:lnTo>
                    <a:pt x="148" y="474"/>
                  </a:lnTo>
                  <a:lnTo>
                    <a:pt x="149" y="474"/>
                  </a:lnTo>
                  <a:lnTo>
                    <a:pt x="149" y="492"/>
                  </a:lnTo>
                  <a:lnTo>
                    <a:pt x="149" y="492"/>
                  </a:lnTo>
                  <a:lnTo>
                    <a:pt x="152" y="492"/>
                  </a:lnTo>
                  <a:lnTo>
                    <a:pt x="152" y="510"/>
                  </a:lnTo>
                  <a:lnTo>
                    <a:pt x="152" y="510"/>
                  </a:lnTo>
                  <a:lnTo>
                    <a:pt x="154" y="510"/>
                  </a:lnTo>
                  <a:lnTo>
                    <a:pt x="154" y="528"/>
                  </a:lnTo>
                  <a:lnTo>
                    <a:pt x="154" y="528"/>
                  </a:lnTo>
                  <a:lnTo>
                    <a:pt x="173" y="528"/>
                  </a:lnTo>
                  <a:lnTo>
                    <a:pt x="173" y="546"/>
                  </a:lnTo>
                  <a:lnTo>
                    <a:pt x="173" y="546"/>
                  </a:lnTo>
                  <a:lnTo>
                    <a:pt x="236" y="546"/>
                  </a:lnTo>
                  <a:lnTo>
                    <a:pt x="236" y="565"/>
                  </a:lnTo>
                  <a:lnTo>
                    <a:pt x="236" y="565"/>
                  </a:lnTo>
                  <a:lnTo>
                    <a:pt x="255" y="565"/>
                  </a:lnTo>
                  <a:lnTo>
                    <a:pt x="255" y="583"/>
                  </a:lnTo>
                  <a:lnTo>
                    <a:pt x="255" y="583"/>
                  </a:lnTo>
                  <a:lnTo>
                    <a:pt x="258" y="583"/>
                  </a:lnTo>
                  <a:lnTo>
                    <a:pt x="258" y="601"/>
                  </a:lnTo>
                  <a:lnTo>
                    <a:pt x="258" y="601"/>
                  </a:lnTo>
                  <a:lnTo>
                    <a:pt x="259" y="601"/>
                  </a:lnTo>
                  <a:lnTo>
                    <a:pt x="259" y="601"/>
                  </a:lnTo>
                  <a:lnTo>
                    <a:pt x="259" y="601"/>
                  </a:lnTo>
                  <a:lnTo>
                    <a:pt x="259" y="601"/>
                  </a:lnTo>
                  <a:lnTo>
                    <a:pt x="259" y="638"/>
                  </a:lnTo>
                  <a:lnTo>
                    <a:pt x="259" y="638"/>
                  </a:lnTo>
                  <a:lnTo>
                    <a:pt x="262" y="638"/>
                  </a:lnTo>
                  <a:lnTo>
                    <a:pt x="262" y="656"/>
                  </a:lnTo>
                  <a:lnTo>
                    <a:pt x="262" y="656"/>
                  </a:lnTo>
                  <a:lnTo>
                    <a:pt x="267" y="656"/>
                  </a:lnTo>
                  <a:lnTo>
                    <a:pt x="267" y="674"/>
                  </a:lnTo>
                  <a:lnTo>
                    <a:pt x="267" y="674"/>
                  </a:lnTo>
                  <a:lnTo>
                    <a:pt x="270" y="674"/>
                  </a:lnTo>
                  <a:lnTo>
                    <a:pt x="270" y="692"/>
                  </a:lnTo>
                  <a:lnTo>
                    <a:pt x="270" y="692"/>
                  </a:lnTo>
                  <a:lnTo>
                    <a:pt x="279" y="692"/>
                  </a:lnTo>
                  <a:lnTo>
                    <a:pt x="279" y="710"/>
                  </a:lnTo>
                  <a:lnTo>
                    <a:pt x="279" y="710"/>
                  </a:lnTo>
                  <a:lnTo>
                    <a:pt x="380" y="710"/>
                  </a:lnTo>
                  <a:lnTo>
                    <a:pt x="380" y="710"/>
                  </a:lnTo>
                  <a:lnTo>
                    <a:pt x="380" y="710"/>
                  </a:lnTo>
                  <a:lnTo>
                    <a:pt x="391" y="710"/>
                  </a:lnTo>
                  <a:lnTo>
                    <a:pt x="391" y="710"/>
                  </a:lnTo>
                  <a:lnTo>
                    <a:pt x="391" y="710"/>
                  </a:lnTo>
                  <a:lnTo>
                    <a:pt x="404" y="710"/>
                  </a:lnTo>
                  <a:lnTo>
                    <a:pt x="404" y="729"/>
                  </a:lnTo>
                  <a:lnTo>
                    <a:pt x="404" y="729"/>
                  </a:lnTo>
                  <a:lnTo>
                    <a:pt x="414" y="729"/>
                  </a:lnTo>
                  <a:lnTo>
                    <a:pt x="414" y="748"/>
                  </a:lnTo>
                  <a:lnTo>
                    <a:pt x="414" y="748"/>
                  </a:lnTo>
                  <a:lnTo>
                    <a:pt x="447" y="748"/>
                  </a:lnTo>
                  <a:lnTo>
                    <a:pt x="447" y="748"/>
                  </a:lnTo>
                  <a:lnTo>
                    <a:pt x="447" y="748"/>
                  </a:lnTo>
                  <a:lnTo>
                    <a:pt x="447" y="748"/>
                  </a:lnTo>
                  <a:lnTo>
                    <a:pt x="447" y="786"/>
                  </a:lnTo>
                  <a:lnTo>
                    <a:pt x="447" y="786"/>
                  </a:lnTo>
                  <a:lnTo>
                    <a:pt x="498" y="786"/>
                  </a:lnTo>
                  <a:lnTo>
                    <a:pt x="498" y="805"/>
                  </a:lnTo>
                  <a:lnTo>
                    <a:pt x="498" y="805"/>
                  </a:lnTo>
                  <a:lnTo>
                    <a:pt x="525" y="805"/>
                  </a:lnTo>
                  <a:lnTo>
                    <a:pt x="525" y="824"/>
                  </a:lnTo>
                  <a:lnTo>
                    <a:pt x="525" y="824"/>
                  </a:lnTo>
                  <a:lnTo>
                    <a:pt x="529" y="824"/>
                  </a:lnTo>
                  <a:lnTo>
                    <a:pt x="529" y="842"/>
                  </a:lnTo>
                  <a:lnTo>
                    <a:pt x="529" y="842"/>
                  </a:lnTo>
                  <a:lnTo>
                    <a:pt x="537" y="842"/>
                  </a:lnTo>
                  <a:lnTo>
                    <a:pt x="537" y="862"/>
                  </a:lnTo>
                  <a:lnTo>
                    <a:pt x="537" y="862"/>
                  </a:lnTo>
                  <a:lnTo>
                    <a:pt x="539" y="862"/>
                  </a:lnTo>
                  <a:lnTo>
                    <a:pt x="539" y="881"/>
                  </a:lnTo>
                  <a:lnTo>
                    <a:pt x="539" y="881"/>
                  </a:lnTo>
                  <a:lnTo>
                    <a:pt x="541" y="881"/>
                  </a:lnTo>
                  <a:lnTo>
                    <a:pt x="541" y="881"/>
                  </a:lnTo>
                  <a:lnTo>
                    <a:pt x="541" y="881"/>
                  </a:lnTo>
                  <a:lnTo>
                    <a:pt x="541" y="881"/>
                  </a:lnTo>
                  <a:lnTo>
                    <a:pt x="541" y="918"/>
                  </a:lnTo>
                  <a:lnTo>
                    <a:pt x="541" y="918"/>
                  </a:lnTo>
                  <a:lnTo>
                    <a:pt x="614" y="918"/>
                  </a:lnTo>
                  <a:lnTo>
                    <a:pt x="614" y="938"/>
                  </a:lnTo>
                  <a:lnTo>
                    <a:pt x="614" y="938"/>
                  </a:lnTo>
                  <a:lnTo>
                    <a:pt x="662" y="938"/>
                  </a:lnTo>
                  <a:lnTo>
                    <a:pt x="662" y="957"/>
                  </a:lnTo>
                  <a:lnTo>
                    <a:pt x="662" y="957"/>
                  </a:lnTo>
                  <a:lnTo>
                    <a:pt x="678" y="957"/>
                  </a:lnTo>
                  <a:lnTo>
                    <a:pt x="678" y="977"/>
                  </a:lnTo>
                  <a:lnTo>
                    <a:pt x="678" y="977"/>
                  </a:lnTo>
                  <a:lnTo>
                    <a:pt x="744" y="977"/>
                  </a:lnTo>
                  <a:lnTo>
                    <a:pt x="744" y="994"/>
                  </a:lnTo>
                  <a:lnTo>
                    <a:pt x="744" y="994"/>
                  </a:lnTo>
                  <a:lnTo>
                    <a:pt x="781" y="994"/>
                  </a:lnTo>
                  <a:lnTo>
                    <a:pt x="781" y="994"/>
                  </a:lnTo>
                  <a:lnTo>
                    <a:pt x="781" y="994"/>
                  </a:lnTo>
                  <a:lnTo>
                    <a:pt x="803" y="994"/>
                  </a:lnTo>
                  <a:lnTo>
                    <a:pt x="803" y="994"/>
                  </a:lnTo>
                  <a:lnTo>
                    <a:pt x="803" y="994"/>
                  </a:lnTo>
                  <a:lnTo>
                    <a:pt x="811" y="994"/>
                  </a:lnTo>
                  <a:lnTo>
                    <a:pt x="811" y="994"/>
                  </a:lnTo>
                  <a:lnTo>
                    <a:pt x="811" y="994"/>
                  </a:lnTo>
                  <a:lnTo>
                    <a:pt x="811" y="994"/>
                  </a:lnTo>
                  <a:lnTo>
                    <a:pt x="811" y="994"/>
                  </a:lnTo>
                  <a:lnTo>
                    <a:pt x="811" y="994"/>
                  </a:lnTo>
                  <a:lnTo>
                    <a:pt x="940" y="994"/>
                  </a:lnTo>
                  <a:lnTo>
                    <a:pt x="940" y="994"/>
                  </a:lnTo>
                  <a:lnTo>
                    <a:pt x="940" y="994"/>
                  </a:lnTo>
                  <a:lnTo>
                    <a:pt x="945" y="994"/>
                  </a:lnTo>
                  <a:lnTo>
                    <a:pt x="945" y="994"/>
                  </a:lnTo>
                  <a:lnTo>
                    <a:pt x="945" y="994"/>
                  </a:lnTo>
                  <a:lnTo>
                    <a:pt x="948" y="994"/>
                  </a:lnTo>
                  <a:lnTo>
                    <a:pt x="948" y="1018"/>
                  </a:lnTo>
                  <a:lnTo>
                    <a:pt x="948" y="1018"/>
                  </a:lnTo>
                  <a:lnTo>
                    <a:pt x="960" y="1018"/>
                  </a:lnTo>
                  <a:lnTo>
                    <a:pt x="960" y="1042"/>
                  </a:lnTo>
                  <a:lnTo>
                    <a:pt x="960" y="1042"/>
                  </a:lnTo>
                  <a:lnTo>
                    <a:pt x="1030" y="1042"/>
                  </a:lnTo>
                  <a:lnTo>
                    <a:pt x="1030" y="1065"/>
                  </a:lnTo>
                  <a:lnTo>
                    <a:pt x="1030" y="1065"/>
                  </a:lnTo>
                  <a:lnTo>
                    <a:pt x="1079" y="1065"/>
                  </a:lnTo>
                  <a:lnTo>
                    <a:pt x="1079" y="1065"/>
                  </a:lnTo>
                  <a:lnTo>
                    <a:pt x="1079" y="1065"/>
                  </a:lnTo>
                  <a:lnTo>
                    <a:pt x="1079" y="1065"/>
                  </a:lnTo>
                  <a:lnTo>
                    <a:pt x="1079" y="1065"/>
                  </a:lnTo>
                  <a:lnTo>
                    <a:pt x="1079" y="1065"/>
                  </a:lnTo>
                  <a:lnTo>
                    <a:pt x="1207" y="1065"/>
                  </a:lnTo>
                  <a:lnTo>
                    <a:pt x="1207" y="1065"/>
                  </a:lnTo>
                  <a:lnTo>
                    <a:pt x="1207" y="1065"/>
                  </a:lnTo>
                  <a:lnTo>
                    <a:pt x="1210" y="1065"/>
                  </a:lnTo>
                  <a:lnTo>
                    <a:pt x="1210" y="1065"/>
                  </a:lnTo>
                  <a:lnTo>
                    <a:pt x="1210" y="1065"/>
                  </a:lnTo>
                  <a:lnTo>
                    <a:pt x="1211" y="1065"/>
                  </a:lnTo>
                  <a:lnTo>
                    <a:pt x="1211" y="1065"/>
                  </a:lnTo>
                  <a:lnTo>
                    <a:pt x="1211" y="1065"/>
                  </a:lnTo>
                  <a:lnTo>
                    <a:pt x="1214" y="1065"/>
                  </a:lnTo>
                  <a:lnTo>
                    <a:pt x="1214" y="1094"/>
                  </a:lnTo>
                  <a:lnTo>
                    <a:pt x="1214" y="1094"/>
                  </a:lnTo>
                  <a:lnTo>
                    <a:pt x="1216" y="1094"/>
                  </a:lnTo>
                  <a:lnTo>
                    <a:pt x="1216" y="1094"/>
                  </a:lnTo>
                  <a:lnTo>
                    <a:pt x="1216" y="1094"/>
                  </a:lnTo>
                  <a:lnTo>
                    <a:pt x="1226" y="1094"/>
                  </a:lnTo>
                  <a:lnTo>
                    <a:pt x="1226" y="1094"/>
                  </a:lnTo>
                  <a:lnTo>
                    <a:pt x="1226" y="1094"/>
                  </a:lnTo>
                  <a:lnTo>
                    <a:pt x="1274" y="1094"/>
                  </a:lnTo>
                  <a:lnTo>
                    <a:pt x="1274" y="1129"/>
                  </a:lnTo>
                  <a:lnTo>
                    <a:pt x="1274" y="1129"/>
                  </a:lnTo>
                  <a:lnTo>
                    <a:pt x="1399" y="1129"/>
                  </a:lnTo>
                  <a:lnTo>
                    <a:pt x="1399" y="1163"/>
                  </a:lnTo>
                  <a:lnTo>
                    <a:pt x="1399" y="1163"/>
                  </a:lnTo>
                  <a:lnTo>
                    <a:pt x="1411" y="1163"/>
                  </a:lnTo>
                  <a:lnTo>
                    <a:pt x="1411" y="1196"/>
                  </a:lnTo>
                  <a:lnTo>
                    <a:pt x="1411" y="1196"/>
                  </a:lnTo>
                  <a:lnTo>
                    <a:pt x="1451" y="1196"/>
                  </a:lnTo>
                  <a:lnTo>
                    <a:pt x="1451" y="1230"/>
                  </a:lnTo>
                  <a:lnTo>
                    <a:pt x="1451" y="1230"/>
                  </a:lnTo>
                  <a:lnTo>
                    <a:pt x="1493" y="1230"/>
                  </a:lnTo>
                  <a:lnTo>
                    <a:pt x="1493" y="1264"/>
                  </a:lnTo>
                  <a:lnTo>
                    <a:pt x="1493" y="1264"/>
                  </a:lnTo>
                  <a:lnTo>
                    <a:pt x="1564" y="1264"/>
                  </a:lnTo>
                  <a:lnTo>
                    <a:pt x="1564" y="1264"/>
                  </a:lnTo>
                  <a:lnTo>
                    <a:pt x="1564" y="1264"/>
                  </a:lnTo>
                  <a:lnTo>
                    <a:pt x="1567" y="1264"/>
                  </a:lnTo>
                  <a:lnTo>
                    <a:pt x="1567" y="1264"/>
                  </a:lnTo>
                  <a:lnTo>
                    <a:pt x="1567" y="1264"/>
                  </a:lnTo>
                  <a:lnTo>
                    <a:pt x="1614" y="1264"/>
                  </a:lnTo>
                  <a:lnTo>
                    <a:pt x="1614" y="1306"/>
                  </a:lnTo>
                  <a:lnTo>
                    <a:pt x="1614" y="1306"/>
                  </a:lnTo>
                  <a:lnTo>
                    <a:pt x="1615" y="1306"/>
                  </a:lnTo>
                  <a:lnTo>
                    <a:pt x="1615" y="1306"/>
                  </a:lnTo>
                  <a:lnTo>
                    <a:pt x="1615" y="1306"/>
                  </a:lnTo>
                  <a:lnTo>
                    <a:pt x="1615" y="1306"/>
                  </a:lnTo>
                  <a:lnTo>
                    <a:pt x="1615" y="1306"/>
                  </a:lnTo>
                  <a:lnTo>
                    <a:pt x="1615" y="1306"/>
                  </a:lnTo>
                  <a:lnTo>
                    <a:pt x="1615" y="1306"/>
                  </a:lnTo>
                  <a:lnTo>
                    <a:pt x="1615" y="1306"/>
                  </a:lnTo>
                  <a:lnTo>
                    <a:pt x="1615" y="1306"/>
                  </a:lnTo>
                  <a:lnTo>
                    <a:pt x="1618" y="1306"/>
                  </a:lnTo>
                  <a:lnTo>
                    <a:pt x="1618" y="1306"/>
                  </a:lnTo>
                  <a:lnTo>
                    <a:pt x="1618" y="1306"/>
                  </a:lnTo>
                  <a:lnTo>
                    <a:pt x="1818" y="1306"/>
                  </a:lnTo>
                  <a:lnTo>
                    <a:pt x="1818" y="1306"/>
                  </a:lnTo>
                  <a:lnTo>
                    <a:pt x="1818" y="1306"/>
                  </a:lnTo>
                  <a:lnTo>
                    <a:pt x="2010" y="1306"/>
                  </a:lnTo>
                  <a:lnTo>
                    <a:pt x="2010" y="1306"/>
                  </a:lnTo>
                  <a:lnTo>
                    <a:pt x="2010" y="1306"/>
                  </a:lnTo>
                  <a:lnTo>
                    <a:pt x="2026" y="1306"/>
                  </a:lnTo>
                  <a:lnTo>
                    <a:pt x="2026" y="1306"/>
                  </a:lnTo>
                </a:path>
              </a:pathLst>
            </a:custGeom>
            <a:noFill/>
            <a:ln w="190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9" name="Line 802">
              <a:extLst>
                <a:ext uri="{FF2B5EF4-FFF2-40B4-BE49-F238E27FC236}">
                  <a16:creationId xmlns:a16="http://schemas.microsoft.com/office/drawing/2014/main" id="{CCAE34C0-E911-416F-96D6-61BF6A9B6936}"/>
                </a:ext>
              </a:extLst>
            </p:cNvPr>
            <p:cNvSpPr>
              <a:spLocks noChangeShapeType="1"/>
            </p:cNvSpPr>
            <p:nvPr/>
          </p:nvSpPr>
          <p:spPr bwMode="auto">
            <a:xfrm>
              <a:off x="3790344" y="4113055"/>
              <a:ext cx="0" cy="0"/>
            </a:xfrm>
            <a:prstGeom prst="line">
              <a:avLst/>
            </a:prstGeom>
            <a:noFill/>
            <a:ln w="1270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0" name="Freeform 803">
              <a:extLst>
                <a:ext uri="{FF2B5EF4-FFF2-40B4-BE49-F238E27FC236}">
                  <a16:creationId xmlns:a16="http://schemas.microsoft.com/office/drawing/2014/main" id="{6DBE86CA-87F4-4CD9-B77F-1D34DD51202F}"/>
                </a:ext>
              </a:extLst>
            </p:cNvPr>
            <p:cNvSpPr>
              <a:spLocks/>
            </p:cNvSpPr>
            <p:nvPr/>
          </p:nvSpPr>
          <p:spPr bwMode="auto">
            <a:xfrm>
              <a:off x="963792" y="2280488"/>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1" name="Freeform 804">
              <a:extLst>
                <a:ext uri="{FF2B5EF4-FFF2-40B4-BE49-F238E27FC236}">
                  <a16:creationId xmlns:a16="http://schemas.microsoft.com/office/drawing/2014/main" id="{6964A894-FB69-4874-BEF2-D9D5D04B7925}"/>
                </a:ext>
              </a:extLst>
            </p:cNvPr>
            <p:cNvSpPr>
              <a:spLocks/>
            </p:cNvSpPr>
            <p:nvPr/>
          </p:nvSpPr>
          <p:spPr bwMode="auto">
            <a:xfrm>
              <a:off x="1487177" y="3266187"/>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2" name="Freeform 805">
              <a:extLst>
                <a:ext uri="{FF2B5EF4-FFF2-40B4-BE49-F238E27FC236}">
                  <a16:creationId xmlns:a16="http://schemas.microsoft.com/office/drawing/2014/main" id="{60287362-5669-479A-9C26-182585D71325}"/>
                </a:ext>
              </a:extLst>
            </p:cNvPr>
            <p:cNvSpPr>
              <a:spLocks/>
            </p:cNvSpPr>
            <p:nvPr/>
          </p:nvSpPr>
          <p:spPr bwMode="auto">
            <a:xfrm>
              <a:off x="1501060" y="3266187"/>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3" name="Freeform 806">
              <a:extLst>
                <a:ext uri="{FF2B5EF4-FFF2-40B4-BE49-F238E27FC236}">
                  <a16:creationId xmlns:a16="http://schemas.microsoft.com/office/drawing/2014/main" id="{2DDA6EE3-3265-4658-ABEB-28CF91F90330}"/>
                </a:ext>
              </a:extLst>
            </p:cNvPr>
            <p:cNvSpPr>
              <a:spLocks/>
            </p:cNvSpPr>
            <p:nvPr/>
          </p:nvSpPr>
          <p:spPr bwMode="auto">
            <a:xfrm>
              <a:off x="2042492" y="3661854"/>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4" name="Freeform 807">
              <a:extLst>
                <a:ext uri="{FF2B5EF4-FFF2-40B4-BE49-F238E27FC236}">
                  <a16:creationId xmlns:a16="http://schemas.microsoft.com/office/drawing/2014/main" id="{5C86C84D-291B-43B1-A16B-E951572F6D95}"/>
                </a:ext>
              </a:extLst>
            </p:cNvPr>
            <p:cNvSpPr>
              <a:spLocks/>
            </p:cNvSpPr>
            <p:nvPr/>
          </p:nvSpPr>
          <p:spPr bwMode="auto">
            <a:xfrm>
              <a:off x="2074422" y="3661854"/>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5" name="Freeform 808">
              <a:extLst>
                <a:ext uri="{FF2B5EF4-FFF2-40B4-BE49-F238E27FC236}">
                  <a16:creationId xmlns:a16="http://schemas.microsoft.com/office/drawing/2014/main" id="{EB5AF41F-CBC0-4B47-B5D5-5861B4DAF1DD}"/>
                </a:ext>
              </a:extLst>
            </p:cNvPr>
            <p:cNvSpPr>
              <a:spLocks/>
            </p:cNvSpPr>
            <p:nvPr/>
          </p:nvSpPr>
          <p:spPr bwMode="auto">
            <a:xfrm>
              <a:off x="2084140" y="3661854"/>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6" name="Freeform 809">
              <a:extLst>
                <a:ext uri="{FF2B5EF4-FFF2-40B4-BE49-F238E27FC236}">
                  <a16:creationId xmlns:a16="http://schemas.microsoft.com/office/drawing/2014/main" id="{41752125-93D1-4FC4-B2D0-498FE7271E5D}"/>
                </a:ext>
              </a:extLst>
            </p:cNvPr>
            <p:cNvSpPr>
              <a:spLocks/>
            </p:cNvSpPr>
            <p:nvPr/>
          </p:nvSpPr>
          <p:spPr bwMode="auto">
            <a:xfrm>
              <a:off x="2084140" y="3661854"/>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7" name="Freeform 810">
              <a:extLst>
                <a:ext uri="{FF2B5EF4-FFF2-40B4-BE49-F238E27FC236}">
                  <a16:creationId xmlns:a16="http://schemas.microsoft.com/office/drawing/2014/main" id="{D2E5035F-4BAD-4D39-8759-483CDF6363C2}"/>
                </a:ext>
              </a:extLst>
            </p:cNvPr>
            <p:cNvSpPr>
              <a:spLocks/>
            </p:cNvSpPr>
            <p:nvPr/>
          </p:nvSpPr>
          <p:spPr bwMode="auto">
            <a:xfrm>
              <a:off x="2264617" y="3661854"/>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8" name="Freeform 811">
              <a:extLst>
                <a:ext uri="{FF2B5EF4-FFF2-40B4-BE49-F238E27FC236}">
                  <a16:creationId xmlns:a16="http://schemas.microsoft.com/office/drawing/2014/main" id="{367E579C-4F72-4915-A848-41F05A38EDD2}"/>
                </a:ext>
              </a:extLst>
            </p:cNvPr>
            <p:cNvSpPr>
              <a:spLocks/>
            </p:cNvSpPr>
            <p:nvPr/>
          </p:nvSpPr>
          <p:spPr bwMode="auto">
            <a:xfrm>
              <a:off x="2270171" y="3661854"/>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9" name="Freeform 812">
              <a:extLst>
                <a:ext uri="{FF2B5EF4-FFF2-40B4-BE49-F238E27FC236}">
                  <a16:creationId xmlns:a16="http://schemas.microsoft.com/office/drawing/2014/main" id="{AF4F5409-4CDE-4106-B065-DDFE28186E52}"/>
                </a:ext>
              </a:extLst>
            </p:cNvPr>
            <p:cNvSpPr>
              <a:spLocks/>
            </p:cNvSpPr>
            <p:nvPr/>
          </p:nvSpPr>
          <p:spPr bwMode="auto">
            <a:xfrm>
              <a:off x="2456201" y="375903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0" name="Freeform 813">
              <a:extLst>
                <a:ext uri="{FF2B5EF4-FFF2-40B4-BE49-F238E27FC236}">
                  <a16:creationId xmlns:a16="http://schemas.microsoft.com/office/drawing/2014/main" id="{BDA00F82-6A2F-4E6C-B55A-64D1984D7CEF}"/>
                </a:ext>
              </a:extLst>
            </p:cNvPr>
            <p:cNvSpPr>
              <a:spLocks/>
            </p:cNvSpPr>
            <p:nvPr/>
          </p:nvSpPr>
          <p:spPr bwMode="auto">
            <a:xfrm>
              <a:off x="2456201" y="375903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1" name="Freeform 814">
              <a:extLst>
                <a:ext uri="{FF2B5EF4-FFF2-40B4-BE49-F238E27FC236}">
                  <a16:creationId xmlns:a16="http://schemas.microsoft.com/office/drawing/2014/main" id="{C31E066B-3094-4641-9C34-C8D4B726D581}"/>
                </a:ext>
              </a:extLst>
            </p:cNvPr>
            <p:cNvSpPr>
              <a:spLocks/>
            </p:cNvSpPr>
            <p:nvPr/>
          </p:nvSpPr>
          <p:spPr bwMode="auto">
            <a:xfrm>
              <a:off x="2633902" y="375903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2" name="Freeform 815">
              <a:extLst>
                <a:ext uri="{FF2B5EF4-FFF2-40B4-BE49-F238E27FC236}">
                  <a16:creationId xmlns:a16="http://schemas.microsoft.com/office/drawing/2014/main" id="{83BD4C23-60E4-44DE-9B0C-DFB27BB4B6A0}"/>
                </a:ext>
              </a:extLst>
            </p:cNvPr>
            <p:cNvSpPr>
              <a:spLocks/>
            </p:cNvSpPr>
            <p:nvPr/>
          </p:nvSpPr>
          <p:spPr bwMode="auto">
            <a:xfrm>
              <a:off x="2638066" y="375903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3" name="Freeform 816">
              <a:extLst>
                <a:ext uri="{FF2B5EF4-FFF2-40B4-BE49-F238E27FC236}">
                  <a16:creationId xmlns:a16="http://schemas.microsoft.com/office/drawing/2014/main" id="{EB0F4E77-1229-441A-8BFD-01391A1CF2E6}"/>
                </a:ext>
              </a:extLst>
            </p:cNvPr>
            <p:cNvSpPr>
              <a:spLocks/>
            </p:cNvSpPr>
            <p:nvPr/>
          </p:nvSpPr>
          <p:spPr bwMode="auto">
            <a:xfrm>
              <a:off x="2640843" y="3759036"/>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4" name="Freeform 817">
              <a:extLst>
                <a:ext uri="{FF2B5EF4-FFF2-40B4-BE49-F238E27FC236}">
                  <a16:creationId xmlns:a16="http://schemas.microsoft.com/office/drawing/2014/main" id="{A1D67080-18B3-49BF-8342-134BD89C675B}"/>
                </a:ext>
              </a:extLst>
            </p:cNvPr>
            <p:cNvSpPr>
              <a:spLocks/>
            </p:cNvSpPr>
            <p:nvPr/>
          </p:nvSpPr>
          <p:spPr bwMode="auto">
            <a:xfrm>
              <a:off x="2646396" y="3800685"/>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5" name="Freeform 818">
              <a:extLst>
                <a:ext uri="{FF2B5EF4-FFF2-40B4-BE49-F238E27FC236}">
                  <a16:creationId xmlns:a16="http://schemas.microsoft.com/office/drawing/2014/main" id="{9E1203A4-4092-47C6-9C37-897BB5A870D6}"/>
                </a:ext>
              </a:extLst>
            </p:cNvPr>
            <p:cNvSpPr>
              <a:spLocks/>
            </p:cNvSpPr>
            <p:nvPr/>
          </p:nvSpPr>
          <p:spPr bwMode="auto">
            <a:xfrm>
              <a:off x="2661667" y="3800685"/>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6" name="Freeform 819">
              <a:extLst>
                <a:ext uri="{FF2B5EF4-FFF2-40B4-BE49-F238E27FC236}">
                  <a16:creationId xmlns:a16="http://schemas.microsoft.com/office/drawing/2014/main" id="{A0E9EDF9-A626-45BB-A5E4-A76ED30D6297}"/>
                </a:ext>
              </a:extLst>
            </p:cNvPr>
            <p:cNvSpPr>
              <a:spLocks/>
            </p:cNvSpPr>
            <p:nvPr/>
          </p:nvSpPr>
          <p:spPr bwMode="auto">
            <a:xfrm>
              <a:off x="3130908" y="4036697"/>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7" name="Freeform 820">
              <a:extLst>
                <a:ext uri="{FF2B5EF4-FFF2-40B4-BE49-F238E27FC236}">
                  <a16:creationId xmlns:a16="http://schemas.microsoft.com/office/drawing/2014/main" id="{A41AD0C5-3C37-46CE-87E8-513DD3545475}"/>
                </a:ext>
              </a:extLst>
            </p:cNvPr>
            <p:cNvSpPr>
              <a:spLocks/>
            </p:cNvSpPr>
            <p:nvPr/>
          </p:nvSpPr>
          <p:spPr bwMode="auto">
            <a:xfrm>
              <a:off x="3135073" y="4036697"/>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8" name="Freeform 821">
              <a:extLst>
                <a:ext uri="{FF2B5EF4-FFF2-40B4-BE49-F238E27FC236}">
                  <a16:creationId xmlns:a16="http://schemas.microsoft.com/office/drawing/2014/main" id="{B563C5B7-3C4E-48BE-8E0D-C493FF907721}"/>
                </a:ext>
              </a:extLst>
            </p:cNvPr>
            <p:cNvSpPr>
              <a:spLocks/>
            </p:cNvSpPr>
            <p:nvPr/>
          </p:nvSpPr>
          <p:spPr bwMode="auto">
            <a:xfrm>
              <a:off x="3201710" y="4095006"/>
              <a:ext cx="36095" cy="37485"/>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9" name="Freeform 822">
              <a:extLst>
                <a:ext uri="{FF2B5EF4-FFF2-40B4-BE49-F238E27FC236}">
                  <a16:creationId xmlns:a16="http://schemas.microsoft.com/office/drawing/2014/main" id="{3884E4FC-F8E0-4C2A-809A-75EB695441DF}"/>
                </a:ext>
              </a:extLst>
            </p:cNvPr>
            <p:cNvSpPr>
              <a:spLocks/>
            </p:cNvSpPr>
            <p:nvPr/>
          </p:nvSpPr>
          <p:spPr bwMode="auto">
            <a:xfrm>
              <a:off x="3201710" y="4095006"/>
              <a:ext cx="36095" cy="37485"/>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0" name="Freeform 823">
              <a:extLst>
                <a:ext uri="{FF2B5EF4-FFF2-40B4-BE49-F238E27FC236}">
                  <a16:creationId xmlns:a16="http://schemas.microsoft.com/office/drawing/2014/main" id="{BA08FCDB-444C-472D-8372-2EEDBAF71B6D}"/>
                </a:ext>
              </a:extLst>
            </p:cNvPr>
            <p:cNvSpPr>
              <a:spLocks/>
            </p:cNvSpPr>
            <p:nvPr/>
          </p:nvSpPr>
          <p:spPr bwMode="auto">
            <a:xfrm>
              <a:off x="3201710" y="4095006"/>
              <a:ext cx="36095" cy="37485"/>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1" name="Freeform 824">
              <a:extLst>
                <a:ext uri="{FF2B5EF4-FFF2-40B4-BE49-F238E27FC236}">
                  <a16:creationId xmlns:a16="http://schemas.microsoft.com/office/drawing/2014/main" id="{7931E06B-5DF9-4177-894F-4ABD757BC2F3}"/>
                </a:ext>
              </a:extLst>
            </p:cNvPr>
            <p:cNvSpPr>
              <a:spLocks/>
            </p:cNvSpPr>
            <p:nvPr/>
          </p:nvSpPr>
          <p:spPr bwMode="auto">
            <a:xfrm>
              <a:off x="3205876" y="4095006"/>
              <a:ext cx="36095" cy="37485"/>
            </a:xfrm>
            <a:custGeom>
              <a:avLst/>
              <a:gdLst>
                <a:gd name="T0" fmla="*/ 13 w 26"/>
                <a:gd name="T1" fmla="*/ 0 h 27"/>
                <a:gd name="T2" fmla="*/ 0 w 26"/>
                <a:gd name="T3" fmla="*/ 27 h 27"/>
                <a:gd name="T4" fmla="*/ 26 w 26"/>
                <a:gd name="T5" fmla="*/ 27 h 27"/>
                <a:gd name="T6" fmla="*/ 13 w 26"/>
                <a:gd name="T7" fmla="*/ 0 h 27"/>
                <a:gd name="T8" fmla="*/ 13 w 26"/>
                <a:gd name="T9" fmla="*/ 0 h 27"/>
              </a:gdLst>
              <a:ahLst/>
              <a:cxnLst>
                <a:cxn ang="0">
                  <a:pos x="T0" y="T1"/>
                </a:cxn>
                <a:cxn ang="0">
                  <a:pos x="T2" y="T3"/>
                </a:cxn>
                <a:cxn ang="0">
                  <a:pos x="T4" y="T5"/>
                </a:cxn>
                <a:cxn ang="0">
                  <a:pos x="T6" y="T7"/>
                </a:cxn>
                <a:cxn ang="0">
                  <a:pos x="T8" y="T9"/>
                </a:cxn>
              </a:cxnLst>
              <a:rect l="0" t="0" r="r" b="b"/>
              <a:pathLst>
                <a:path w="26" h="27">
                  <a:moveTo>
                    <a:pt x="13" y="0"/>
                  </a:moveTo>
                  <a:lnTo>
                    <a:pt x="0" y="27"/>
                  </a:lnTo>
                  <a:lnTo>
                    <a:pt x="26"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2" name="Freeform 825">
              <a:extLst>
                <a:ext uri="{FF2B5EF4-FFF2-40B4-BE49-F238E27FC236}">
                  <a16:creationId xmlns:a16="http://schemas.microsoft.com/office/drawing/2014/main" id="{DBD3C3B7-E640-47F3-A650-25EBB77D3607}"/>
                </a:ext>
              </a:extLst>
            </p:cNvPr>
            <p:cNvSpPr>
              <a:spLocks/>
            </p:cNvSpPr>
            <p:nvPr/>
          </p:nvSpPr>
          <p:spPr bwMode="auto">
            <a:xfrm>
              <a:off x="3482144" y="409500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3" name="Freeform 826">
              <a:extLst>
                <a:ext uri="{FF2B5EF4-FFF2-40B4-BE49-F238E27FC236}">
                  <a16:creationId xmlns:a16="http://schemas.microsoft.com/office/drawing/2014/main" id="{4DADE040-54D8-4AFF-864F-417044AC1F74}"/>
                </a:ext>
              </a:extLst>
            </p:cNvPr>
            <p:cNvSpPr>
              <a:spLocks/>
            </p:cNvSpPr>
            <p:nvPr/>
          </p:nvSpPr>
          <p:spPr bwMode="auto">
            <a:xfrm>
              <a:off x="3748695" y="4095006"/>
              <a:ext cx="37484" cy="37485"/>
            </a:xfrm>
            <a:custGeom>
              <a:avLst/>
              <a:gdLst>
                <a:gd name="T0" fmla="*/ 14 w 27"/>
                <a:gd name="T1" fmla="*/ 0 h 27"/>
                <a:gd name="T2" fmla="*/ 0 w 27"/>
                <a:gd name="T3" fmla="*/ 27 h 27"/>
                <a:gd name="T4" fmla="*/ 27 w 27"/>
                <a:gd name="T5" fmla="*/ 27 h 27"/>
                <a:gd name="T6" fmla="*/ 14 w 27"/>
                <a:gd name="T7" fmla="*/ 0 h 27"/>
                <a:gd name="T8" fmla="*/ 14 w 27"/>
                <a:gd name="T9" fmla="*/ 0 h 27"/>
              </a:gdLst>
              <a:ahLst/>
              <a:cxnLst>
                <a:cxn ang="0">
                  <a:pos x="T0" y="T1"/>
                </a:cxn>
                <a:cxn ang="0">
                  <a:pos x="T2" y="T3"/>
                </a:cxn>
                <a:cxn ang="0">
                  <a:pos x="T4" y="T5"/>
                </a:cxn>
                <a:cxn ang="0">
                  <a:pos x="T6" y="T7"/>
                </a:cxn>
                <a:cxn ang="0">
                  <a:pos x="T8" y="T9"/>
                </a:cxn>
              </a:cxnLst>
              <a:rect l="0" t="0" r="r" b="b"/>
              <a:pathLst>
                <a:path w="27" h="27">
                  <a:moveTo>
                    <a:pt x="14" y="0"/>
                  </a:moveTo>
                  <a:lnTo>
                    <a:pt x="0" y="27"/>
                  </a:lnTo>
                  <a:lnTo>
                    <a:pt x="27" y="27"/>
                  </a:lnTo>
                  <a:lnTo>
                    <a:pt x="14" y="0"/>
                  </a:lnTo>
                  <a:lnTo>
                    <a:pt x="14"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4" name="Freeform 827">
              <a:extLst>
                <a:ext uri="{FF2B5EF4-FFF2-40B4-BE49-F238E27FC236}">
                  <a16:creationId xmlns:a16="http://schemas.microsoft.com/office/drawing/2014/main" id="{16B8B8EB-43B7-4AA6-BADE-E2BBAE27F2BB}"/>
                </a:ext>
              </a:extLst>
            </p:cNvPr>
            <p:cNvSpPr>
              <a:spLocks/>
            </p:cNvSpPr>
            <p:nvPr/>
          </p:nvSpPr>
          <p:spPr bwMode="auto">
            <a:xfrm>
              <a:off x="3772297" y="4095006"/>
              <a:ext cx="37484" cy="37485"/>
            </a:xfrm>
            <a:custGeom>
              <a:avLst/>
              <a:gdLst>
                <a:gd name="T0" fmla="*/ 13 w 27"/>
                <a:gd name="T1" fmla="*/ 0 h 27"/>
                <a:gd name="T2" fmla="*/ 0 w 27"/>
                <a:gd name="T3" fmla="*/ 27 h 27"/>
                <a:gd name="T4" fmla="*/ 27 w 27"/>
                <a:gd name="T5" fmla="*/ 27 h 27"/>
                <a:gd name="T6" fmla="*/ 13 w 27"/>
                <a:gd name="T7" fmla="*/ 0 h 27"/>
                <a:gd name="T8" fmla="*/ 13 w 27"/>
                <a:gd name="T9" fmla="*/ 0 h 27"/>
              </a:gdLst>
              <a:ahLst/>
              <a:cxnLst>
                <a:cxn ang="0">
                  <a:pos x="T0" y="T1"/>
                </a:cxn>
                <a:cxn ang="0">
                  <a:pos x="T2" y="T3"/>
                </a:cxn>
                <a:cxn ang="0">
                  <a:pos x="T4" y="T5"/>
                </a:cxn>
                <a:cxn ang="0">
                  <a:pos x="T6" y="T7"/>
                </a:cxn>
                <a:cxn ang="0">
                  <a:pos x="T8" y="T9"/>
                </a:cxn>
              </a:cxnLst>
              <a:rect l="0" t="0" r="r" b="b"/>
              <a:pathLst>
                <a:path w="27" h="27">
                  <a:moveTo>
                    <a:pt x="13" y="0"/>
                  </a:moveTo>
                  <a:lnTo>
                    <a:pt x="0" y="27"/>
                  </a:lnTo>
                  <a:lnTo>
                    <a:pt x="27" y="27"/>
                  </a:lnTo>
                  <a:lnTo>
                    <a:pt x="13" y="0"/>
                  </a:lnTo>
                  <a:lnTo>
                    <a:pt x="13" y="0"/>
                  </a:lnTo>
                  <a:close/>
                </a:path>
              </a:pathLst>
            </a:custGeom>
            <a:noFill/>
            <a:ln w="1270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5" name="Rectangle 957">
              <a:extLst>
                <a:ext uri="{FF2B5EF4-FFF2-40B4-BE49-F238E27FC236}">
                  <a16:creationId xmlns:a16="http://schemas.microsoft.com/office/drawing/2014/main" id="{C785A337-E1C1-4001-A3F6-1C561DFACE81}"/>
                </a:ext>
              </a:extLst>
            </p:cNvPr>
            <p:cNvSpPr>
              <a:spLocks noChangeArrowheads="1"/>
            </p:cNvSpPr>
            <p:nvPr/>
          </p:nvSpPr>
          <p:spPr bwMode="auto">
            <a:xfrm>
              <a:off x="942736" y="4661435"/>
              <a:ext cx="65709"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0</a:t>
              </a:r>
            </a:p>
          </p:txBody>
        </p:sp>
        <p:sp>
          <p:nvSpPr>
            <p:cNvPr id="336" name="Rectangle 958">
              <a:extLst>
                <a:ext uri="{FF2B5EF4-FFF2-40B4-BE49-F238E27FC236}">
                  <a16:creationId xmlns:a16="http://schemas.microsoft.com/office/drawing/2014/main" id="{9A35C9A8-A0CA-40A5-BE82-6F42A1E76821}"/>
                </a:ext>
              </a:extLst>
            </p:cNvPr>
            <p:cNvSpPr>
              <a:spLocks noChangeArrowheads="1"/>
            </p:cNvSpPr>
            <p:nvPr/>
          </p:nvSpPr>
          <p:spPr bwMode="auto">
            <a:xfrm>
              <a:off x="1145426" y="4661435"/>
              <a:ext cx="65709"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a:t>
              </a:r>
            </a:p>
          </p:txBody>
        </p:sp>
        <p:sp>
          <p:nvSpPr>
            <p:cNvPr id="337" name="Rectangle 959">
              <a:extLst>
                <a:ext uri="{FF2B5EF4-FFF2-40B4-BE49-F238E27FC236}">
                  <a16:creationId xmlns:a16="http://schemas.microsoft.com/office/drawing/2014/main" id="{A337C1D4-E863-4B82-AB18-94E5E10F1ADF}"/>
                </a:ext>
              </a:extLst>
            </p:cNvPr>
            <p:cNvSpPr>
              <a:spLocks noChangeArrowheads="1"/>
            </p:cNvSpPr>
            <p:nvPr/>
          </p:nvSpPr>
          <p:spPr bwMode="auto">
            <a:xfrm>
              <a:off x="1348116" y="4661435"/>
              <a:ext cx="65709"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4</a:t>
              </a:r>
            </a:p>
          </p:txBody>
        </p:sp>
        <p:sp>
          <p:nvSpPr>
            <p:cNvPr id="338" name="Rectangle 960">
              <a:extLst>
                <a:ext uri="{FF2B5EF4-FFF2-40B4-BE49-F238E27FC236}">
                  <a16:creationId xmlns:a16="http://schemas.microsoft.com/office/drawing/2014/main" id="{DEA21953-4C8C-487C-AED4-94FED7458C25}"/>
                </a:ext>
              </a:extLst>
            </p:cNvPr>
            <p:cNvSpPr>
              <a:spLocks noChangeArrowheads="1"/>
            </p:cNvSpPr>
            <p:nvPr/>
          </p:nvSpPr>
          <p:spPr bwMode="auto">
            <a:xfrm>
              <a:off x="1550806" y="4661435"/>
              <a:ext cx="65709"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6</a:t>
              </a:r>
            </a:p>
          </p:txBody>
        </p:sp>
        <p:sp>
          <p:nvSpPr>
            <p:cNvPr id="339" name="Rectangle 961">
              <a:extLst>
                <a:ext uri="{FF2B5EF4-FFF2-40B4-BE49-F238E27FC236}">
                  <a16:creationId xmlns:a16="http://schemas.microsoft.com/office/drawing/2014/main" id="{7D0F4F5E-D2FA-408E-8B8F-5E53501A40DC}"/>
                </a:ext>
              </a:extLst>
            </p:cNvPr>
            <p:cNvSpPr>
              <a:spLocks noChangeArrowheads="1"/>
            </p:cNvSpPr>
            <p:nvPr/>
          </p:nvSpPr>
          <p:spPr bwMode="auto">
            <a:xfrm>
              <a:off x="1753495" y="4661435"/>
              <a:ext cx="65709"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8</a:t>
              </a:r>
            </a:p>
          </p:txBody>
        </p:sp>
        <p:sp>
          <p:nvSpPr>
            <p:cNvPr id="340" name="Rectangle 962">
              <a:extLst>
                <a:ext uri="{FF2B5EF4-FFF2-40B4-BE49-F238E27FC236}">
                  <a16:creationId xmlns:a16="http://schemas.microsoft.com/office/drawing/2014/main" id="{3512C8E2-583E-4D35-91C4-368A813E28A4}"/>
                </a:ext>
              </a:extLst>
            </p:cNvPr>
            <p:cNvSpPr>
              <a:spLocks noChangeArrowheads="1"/>
            </p:cNvSpPr>
            <p:nvPr/>
          </p:nvSpPr>
          <p:spPr bwMode="auto">
            <a:xfrm>
              <a:off x="1932723"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10</a:t>
              </a:r>
            </a:p>
          </p:txBody>
        </p:sp>
        <p:sp>
          <p:nvSpPr>
            <p:cNvPr id="341" name="Rectangle 965">
              <a:extLst>
                <a:ext uri="{FF2B5EF4-FFF2-40B4-BE49-F238E27FC236}">
                  <a16:creationId xmlns:a16="http://schemas.microsoft.com/office/drawing/2014/main" id="{9EDF6759-8B9C-4D49-ADCC-2DC63ED2732D}"/>
                </a:ext>
              </a:extLst>
            </p:cNvPr>
            <p:cNvSpPr>
              <a:spLocks noChangeArrowheads="1"/>
            </p:cNvSpPr>
            <p:nvPr/>
          </p:nvSpPr>
          <p:spPr bwMode="auto">
            <a:xfrm>
              <a:off x="2124515" y="4661435"/>
              <a:ext cx="154948"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12</a:t>
              </a:r>
            </a:p>
          </p:txBody>
        </p:sp>
        <p:sp>
          <p:nvSpPr>
            <p:cNvPr id="342" name="Rectangle 966">
              <a:extLst>
                <a:ext uri="{FF2B5EF4-FFF2-40B4-BE49-F238E27FC236}">
                  <a16:creationId xmlns:a16="http://schemas.microsoft.com/office/drawing/2014/main" id="{381FDD47-76AF-4837-B347-9984B2C71632}"/>
                </a:ext>
              </a:extLst>
            </p:cNvPr>
            <p:cNvSpPr>
              <a:spLocks noChangeArrowheads="1"/>
            </p:cNvSpPr>
            <p:nvPr/>
          </p:nvSpPr>
          <p:spPr bwMode="auto">
            <a:xfrm>
              <a:off x="2322358"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14</a:t>
              </a:r>
            </a:p>
          </p:txBody>
        </p:sp>
        <p:sp>
          <p:nvSpPr>
            <p:cNvPr id="343" name="Rectangle 968">
              <a:extLst>
                <a:ext uri="{FF2B5EF4-FFF2-40B4-BE49-F238E27FC236}">
                  <a16:creationId xmlns:a16="http://schemas.microsoft.com/office/drawing/2014/main" id="{8821738D-5DCC-4020-BBB6-67C27A0ECEBB}"/>
                </a:ext>
              </a:extLst>
            </p:cNvPr>
            <p:cNvSpPr>
              <a:spLocks noChangeArrowheads="1"/>
            </p:cNvSpPr>
            <p:nvPr/>
          </p:nvSpPr>
          <p:spPr bwMode="auto">
            <a:xfrm>
              <a:off x="2525268"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16</a:t>
              </a:r>
            </a:p>
          </p:txBody>
        </p:sp>
        <p:sp>
          <p:nvSpPr>
            <p:cNvPr id="344" name="Rectangle 970">
              <a:extLst>
                <a:ext uri="{FF2B5EF4-FFF2-40B4-BE49-F238E27FC236}">
                  <a16:creationId xmlns:a16="http://schemas.microsoft.com/office/drawing/2014/main" id="{F4977A69-3576-467F-B75D-A060CE567D0C}"/>
                </a:ext>
              </a:extLst>
            </p:cNvPr>
            <p:cNvSpPr>
              <a:spLocks noChangeArrowheads="1"/>
            </p:cNvSpPr>
            <p:nvPr/>
          </p:nvSpPr>
          <p:spPr bwMode="auto">
            <a:xfrm>
              <a:off x="2725197"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18</a:t>
              </a:r>
            </a:p>
          </p:txBody>
        </p:sp>
        <p:sp>
          <p:nvSpPr>
            <p:cNvPr id="345" name="Rectangle 972">
              <a:extLst>
                <a:ext uri="{FF2B5EF4-FFF2-40B4-BE49-F238E27FC236}">
                  <a16:creationId xmlns:a16="http://schemas.microsoft.com/office/drawing/2014/main" id="{6BE1EE3B-173B-47BD-BF8E-3AB2617CA6CC}"/>
                </a:ext>
              </a:extLst>
            </p:cNvPr>
            <p:cNvSpPr>
              <a:spLocks noChangeArrowheads="1"/>
            </p:cNvSpPr>
            <p:nvPr/>
          </p:nvSpPr>
          <p:spPr bwMode="auto">
            <a:xfrm>
              <a:off x="2934356"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20</a:t>
              </a:r>
            </a:p>
          </p:txBody>
        </p:sp>
        <p:sp>
          <p:nvSpPr>
            <p:cNvPr id="346" name="Rectangle 974">
              <a:extLst>
                <a:ext uri="{FF2B5EF4-FFF2-40B4-BE49-F238E27FC236}">
                  <a16:creationId xmlns:a16="http://schemas.microsoft.com/office/drawing/2014/main" id="{8AD617D7-3CEF-49A3-A59F-8DA5507EF7F0}"/>
                </a:ext>
              </a:extLst>
            </p:cNvPr>
            <p:cNvSpPr>
              <a:spLocks noChangeArrowheads="1"/>
            </p:cNvSpPr>
            <p:nvPr/>
          </p:nvSpPr>
          <p:spPr bwMode="auto">
            <a:xfrm>
              <a:off x="3137046"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22</a:t>
              </a:r>
            </a:p>
          </p:txBody>
        </p:sp>
        <p:sp>
          <p:nvSpPr>
            <p:cNvPr id="347" name="Rectangle 976">
              <a:extLst>
                <a:ext uri="{FF2B5EF4-FFF2-40B4-BE49-F238E27FC236}">
                  <a16:creationId xmlns:a16="http://schemas.microsoft.com/office/drawing/2014/main" id="{A6F4BD89-81C4-4C22-9937-0AFD9D531349}"/>
                </a:ext>
              </a:extLst>
            </p:cNvPr>
            <p:cNvSpPr>
              <a:spLocks noChangeArrowheads="1"/>
            </p:cNvSpPr>
            <p:nvPr/>
          </p:nvSpPr>
          <p:spPr bwMode="auto">
            <a:xfrm>
              <a:off x="3339735"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24</a:t>
              </a:r>
            </a:p>
          </p:txBody>
        </p:sp>
        <p:sp>
          <p:nvSpPr>
            <p:cNvPr id="348" name="Rectangle 978">
              <a:extLst>
                <a:ext uri="{FF2B5EF4-FFF2-40B4-BE49-F238E27FC236}">
                  <a16:creationId xmlns:a16="http://schemas.microsoft.com/office/drawing/2014/main" id="{44C5F71F-0B44-4916-A251-7733E34B912C}"/>
                </a:ext>
              </a:extLst>
            </p:cNvPr>
            <p:cNvSpPr>
              <a:spLocks noChangeArrowheads="1"/>
            </p:cNvSpPr>
            <p:nvPr/>
          </p:nvSpPr>
          <p:spPr bwMode="auto">
            <a:xfrm>
              <a:off x="3548379"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26</a:t>
              </a:r>
            </a:p>
          </p:txBody>
        </p:sp>
        <p:sp>
          <p:nvSpPr>
            <p:cNvPr id="349" name="Rectangle 980">
              <a:extLst>
                <a:ext uri="{FF2B5EF4-FFF2-40B4-BE49-F238E27FC236}">
                  <a16:creationId xmlns:a16="http://schemas.microsoft.com/office/drawing/2014/main" id="{7CB0F415-6642-4420-AC6C-8EDF7B063640}"/>
                </a:ext>
              </a:extLst>
            </p:cNvPr>
            <p:cNvSpPr>
              <a:spLocks noChangeArrowheads="1"/>
            </p:cNvSpPr>
            <p:nvPr/>
          </p:nvSpPr>
          <p:spPr bwMode="auto">
            <a:xfrm>
              <a:off x="3742575" y="4661435"/>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28</a:t>
              </a:r>
            </a:p>
          </p:txBody>
        </p:sp>
        <p:sp>
          <p:nvSpPr>
            <p:cNvPr id="350" name="Rectangle 991">
              <a:extLst>
                <a:ext uri="{FF2B5EF4-FFF2-40B4-BE49-F238E27FC236}">
                  <a16:creationId xmlns:a16="http://schemas.microsoft.com/office/drawing/2014/main" id="{73C8A4C1-789E-468E-BDE1-36322C27AD02}"/>
                </a:ext>
              </a:extLst>
            </p:cNvPr>
            <p:cNvSpPr>
              <a:spLocks noChangeArrowheads="1"/>
            </p:cNvSpPr>
            <p:nvPr/>
          </p:nvSpPr>
          <p:spPr bwMode="auto">
            <a:xfrm>
              <a:off x="785630" y="4451002"/>
              <a:ext cx="65708"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0</a:t>
              </a:r>
            </a:p>
          </p:txBody>
        </p:sp>
        <p:sp>
          <p:nvSpPr>
            <p:cNvPr id="351" name="Rectangle 992">
              <a:extLst>
                <a:ext uri="{FF2B5EF4-FFF2-40B4-BE49-F238E27FC236}">
                  <a16:creationId xmlns:a16="http://schemas.microsoft.com/office/drawing/2014/main" id="{8CBF4C09-A530-4915-B231-33DFEC289BD3}"/>
                </a:ext>
              </a:extLst>
            </p:cNvPr>
            <p:cNvSpPr>
              <a:spLocks noChangeArrowheads="1"/>
            </p:cNvSpPr>
            <p:nvPr/>
          </p:nvSpPr>
          <p:spPr bwMode="auto">
            <a:xfrm>
              <a:off x="719924" y="4006743"/>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20</a:t>
              </a:r>
            </a:p>
          </p:txBody>
        </p:sp>
        <p:sp>
          <p:nvSpPr>
            <p:cNvPr id="352" name="Rectangle 993">
              <a:extLst>
                <a:ext uri="{FF2B5EF4-FFF2-40B4-BE49-F238E27FC236}">
                  <a16:creationId xmlns:a16="http://schemas.microsoft.com/office/drawing/2014/main" id="{BA2A6F4E-EA1E-4D66-88A8-99945F3F27E7}"/>
                </a:ext>
              </a:extLst>
            </p:cNvPr>
            <p:cNvSpPr>
              <a:spLocks noChangeArrowheads="1"/>
            </p:cNvSpPr>
            <p:nvPr/>
          </p:nvSpPr>
          <p:spPr bwMode="auto">
            <a:xfrm>
              <a:off x="719924" y="3561097"/>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40</a:t>
              </a:r>
            </a:p>
          </p:txBody>
        </p:sp>
        <p:sp>
          <p:nvSpPr>
            <p:cNvPr id="353" name="Rectangle 994">
              <a:extLst>
                <a:ext uri="{FF2B5EF4-FFF2-40B4-BE49-F238E27FC236}">
                  <a16:creationId xmlns:a16="http://schemas.microsoft.com/office/drawing/2014/main" id="{B4B4C9BA-15FF-422E-8F5D-F9A8480EC037}"/>
                </a:ext>
              </a:extLst>
            </p:cNvPr>
            <p:cNvSpPr>
              <a:spLocks noChangeArrowheads="1"/>
            </p:cNvSpPr>
            <p:nvPr/>
          </p:nvSpPr>
          <p:spPr bwMode="auto">
            <a:xfrm>
              <a:off x="719924" y="3121799"/>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60</a:t>
              </a:r>
            </a:p>
          </p:txBody>
        </p:sp>
        <p:sp>
          <p:nvSpPr>
            <p:cNvPr id="354" name="Rectangle 995">
              <a:extLst>
                <a:ext uri="{FF2B5EF4-FFF2-40B4-BE49-F238E27FC236}">
                  <a16:creationId xmlns:a16="http://schemas.microsoft.com/office/drawing/2014/main" id="{3058662D-91A8-4CF0-8F4E-FE2E0F538376}"/>
                </a:ext>
              </a:extLst>
            </p:cNvPr>
            <p:cNvSpPr>
              <a:spLocks noChangeArrowheads="1"/>
            </p:cNvSpPr>
            <p:nvPr/>
          </p:nvSpPr>
          <p:spPr bwMode="auto">
            <a:xfrm>
              <a:off x="719924" y="2672580"/>
              <a:ext cx="131416"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80</a:t>
              </a:r>
            </a:p>
          </p:txBody>
        </p:sp>
        <p:sp>
          <p:nvSpPr>
            <p:cNvPr id="355" name="Rectangle 996">
              <a:extLst>
                <a:ext uri="{FF2B5EF4-FFF2-40B4-BE49-F238E27FC236}">
                  <a16:creationId xmlns:a16="http://schemas.microsoft.com/office/drawing/2014/main" id="{68764F18-92B7-46AE-9990-5EC2B92942E8}"/>
                </a:ext>
              </a:extLst>
            </p:cNvPr>
            <p:cNvSpPr>
              <a:spLocks noChangeArrowheads="1"/>
            </p:cNvSpPr>
            <p:nvPr/>
          </p:nvSpPr>
          <p:spPr bwMode="auto">
            <a:xfrm>
              <a:off x="654216" y="2234671"/>
              <a:ext cx="197123" cy="14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100</a:t>
              </a:r>
            </a:p>
          </p:txBody>
        </p:sp>
        <p:sp>
          <p:nvSpPr>
            <p:cNvPr id="357" name="Rectangle 998">
              <a:extLst>
                <a:ext uri="{FF2B5EF4-FFF2-40B4-BE49-F238E27FC236}">
                  <a16:creationId xmlns:a16="http://schemas.microsoft.com/office/drawing/2014/main" id="{E4BF26E0-A02C-4557-9DEA-BB0D58A7F219}"/>
                </a:ext>
              </a:extLst>
            </p:cNvPr>
            <p:cNvSpPr>
              <a:spLocks noChangeArrowheads="1"/>
            </p:cNvSpPr>
            <p:nvPr/>
          </p:nvSpPr>
          <p:spPr bwMode="auto">
            <a:xfrm>
              <a:off x="1388548" y="4175589"/>
              <a:ext cx="967367" cy="122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Alpelisib + fulvestrant</a:t>
              </a:r>
            </a:p>
          </p:txBody>
        </p:sp>
        <p:sp>
          <p:nvSpPr>
            <p:cNvPr id="358" name="Rectangle 999">
              <a:extLst>
                <a:ext uri="{FF2B5EF4-FFF2-40B4-BE49-F238E27FC236}">
                  <a16:creationId xmlns:a16="http://schemas.microsoft.com/office/drawing/2014/main" id="{60AE0B89-E48B-4700-B77E-40A5A3038818}"/>
                </a:ext>
              </a:extLst>
            </p:cNvPr>
            <p:cNvSpPr>
              <a:spLocks noChangeArrowheads="1"/>
            </p:cNvSpPr>
            <p:nvPr/>
          </p:nvSpPr>
          <p:spPr bwMode="auto">
            <a:xfrm>
              <a:off x="1388548" y="4281101"/>
              <a:ext cx="958241" cy="122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Placebo + fulvestrant</a:t>
              </a:r>
            </a:p>
          </p:txBody>
        </p:sp>
        <p:sp>
          <p:nvSpPr>
            <p:cNvPr id="359" name="Rectangle 1000">
              <a:extLst>
                <a:ext uri="{FF2B5EF4-FFF2-40B4-BE49-F238E27FC236}">
                  <a16:creationId xmlns:a16="http://schemas.microsoft.com/office/drawing/2014/main" id="{CCFEE341-BFDB-45D4-89CB-CD5BE575AA74}"/>
                </a:ext>
              </a:extLst>
            </p:cNvPr>
            <p:cNvSpPr>
              <a:spLocks noChangeArrowheads="1"/>
            </p:cNvSpPr>
            <p:nvPr/>
          </p:nvSpPr>
          <p:spPr bwMode="auto">
            <a:xfrm>
              <a:off x="1388548" y="4070078"/>
              <a:ext cx="737389" cy="122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700">
                  <a:solidFill>
                    <a:prstClr val="black">
                      <a:lumMod val="65000"/>
                      <a:lumOff val="35000"/>
                    </a:prstClr>
                  </a:solidFill>
                  <a:cs typeface="Arial" panose="020B0604020202020204" pitchFamily="34" charset="0"/>
                </a:rPr>
                <a:t>Censoring times</a:t>
              </a:r>
            </a:p>
          </p:txBody>
        </p:sp>
        <p:sp>
          <p:nvSpPr>
            <p:cNvPr id="123" name="Rectangle 966">
              <a:extLst>
                <a:ext uri="{FF2B5EF4-FFF2-40B4-BE49-F238E27FC236}">
                  <a16:creationId xmlns:a16="http://schemas.microsoft.com/office/drawing/2014/main" id="{0BE44A19-843E-4AAF-9567-4168F23B7BBE}"/>
                </a:ext>
              </a:extLst>
            </p:cNvPr>
            <p:cNvSpPr>
              <a:spLocks noChangeArrowheads="1"/>
            </p:cNvSpPr>
            <p:nvPr/>
          </p:nvSpPr>
          <p:spPr bwMode="auto">
            <a:xfrm>
              <a:off x="2272282" y="4811372"/>
              <a:ext cx="246405" cy="154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mois</a:t>
              </a:r>
              <a:endParaRPr lang="en-US" altLang="en-US" sz="800" dirty="0">
                <a:solidFill>
                  <a:prstClr val="black">
                    <a:lumMod val="65000"/>
                    <a:lumOff val="35000"/>
                  </a:prstClr>
                </a:solidFill>
                <a:cs typeface="Arial" panose="020B0604020202020204" pitchFamily="34" charset="0"/>
              </a:endParaRPr>
            </a:p>
          </p:txBody>
        </p:sp>
      </p:grpSp>
      <p:sp>
        <p:nvSpPr>
          <p:cNvPr id="243" name="Rectangle 242">
            <a:extLst>
              <a:ext uri="{FF2B5EF4-FFF2-40B4-BE49-F238E27FC236}">
                <a16:creationId xmlns:a16="http://schemas.microsoft.com/office/drawing/2014/main" id="{428951D8-7577-4227-B226-5896E5D8C7BB}"/>
              </a:ext>
            </a:extLst>
          </p:cNvPr>
          <p:cNvSpPr/>
          <p:nvPr/>
        </p:nvSpPr>
        <p:spPr>
          <a:xfrm>
            <a:off x="445135" y="2238908"/>
            <a:ext cx="3241052" cy="2361964"/>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6" name="Rectangle 245">
            <a:extLst>
              <a:ext uri="{FF2B5EF4-FFF2-40B4-BE49-F238E27FC236}">
                <a16:creationId xmlns:a16="http://schemas.microsoft.com/office/drawing/2014/main" id="{04602E9B-9A03-417E-BFBD-C2BE907E532F}"/>
              </a:ext>
            </a:extLst>
          </p:cNvPr>
          <p:cNvSpPr/>
          <p:nvPr/>
        </p:nvSpPr>
        <p:spPr>
          <a:xfrm>
            <a:off x="4674720" y="2238908"/>
            <a:ext cx="3282216" cy="2361965"/>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5" name="Text Box 4">
            <a:extLst>
              <a:ext uri="{FF2B5EF4-FFF2-40B4-BE49-F238E27FC236}">
                <a16:creationId xmlns:a16="http://schemas.microsoft.com/office/drawing/2014/main" id="{9AC6C893-B33B-B94C-838C-E663871AB2DA}"/>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
        <p:nvSpPr>
          <p:cNvPr id="8" name="Espace réservé du contenu 7">
            <a:extLst>
              <a:ext uri="{FF2B5EF4-FFF2-40B4-BE49-F238E27FC236}">
                <a16:creationId xmlns:a16="http://schemas.microsoft.com/office/drawing/2014/main" id="{B32B8EB8-498F-FF4C-A701-7BB578A3BEEF}"/>
              </a:ext>
            </a:extLst>
          </p:cNvPr>
          <p:cNvSpPr>
            <a:spLocks noGrp="1"/>
          </p:cNvSpPr>
          <p:nvPr>
            <p:ph sz="quarter" idx="11"/>
          </p:nvPr>
        </p:nvSpPr>
        <p:spPr>
          <a:xfrm>
            <a:off x="168064" y="1291384"/>
            <a:ext cx="4304676" cy="866515"/>
          </a:xfrm>
        </p:spPr>
        <p:txBody>
          <a:bodyPr>
            <a:normAutofit lnSpcReduction="10000"/>
          </a:bodyPr>
          <a:lstStyle/>
          <a:p>
            <a:r>
              <a:rPr lang="fr-FR" sz="1200"/>
              <a:t>Première ligne (n = 177)</a:t>
            </a:r>
          </a:p>
          <a:p>
            <a:pPr lvl="1"/>
            <a:r>
              <a:rPr lang="fr-FR" sz="1050"/>
              <a:t>patients en progression ≤ 1 an après ET (</a:t>
            </a:r>
            <a:r>
              <a:rPr lang="fr-FR" sz="1050" err="1"/>
              <a:t>neo</a:t>
            </a:r>
            <a:r>
              <a:rPr lang="fr-FR" sz="1050"/>
              <a:t>)adjuvant (endocrine </a:t>
            </a:r>
            <a:r>
              <a:rPr lang="fr-FR" sz="1050" err="1"/>
              <a:t>resistant</a:t>
            </a:r>
            <a:r>
              <a:rPr lang="fr-FR" sz="1050"/>
              <a:t>) ou en progression  &gt; 1 an après ET (</a:t>
            </a:r>
            <a:r>
              <a:rPr lang="fr-FR" sz="1050" err="1"/>
              <a:t>neo</a:t>
            </a:r>
            <a:r>
              <a:rPr lang="fr-FR" sz="1050"/>
              <a:t>)adjuvant (endocrine sensitive, cohorte fermée après amendement) </a:t>
            </a:r>
          </a:p>
        </p:txBody>
      </p:sp>
      <p:sp>
        <p:nvSpPr>
          <p:cNvPr id="360" name="Espace réservé du contenu 7">
            <a:extLst>
              <a:ext uri="{FF2B5EF4-FFF2-40B4-BE49-F238E27FC236}">
                <a16:creationId xmlns:a16="http://schemas.microsoft.com/office/drawing/2014/main" id="{8849446D-9FF7-6F4A-A93A-A2715EB67852}"/>
              </a:ext>
            </a:extLst>
          </p:cNvPr>
          <p:cNvSpPr txBox="1">
            <a:spLocks/>
          </p:cNvSpPr>
          <p:nvPr/>
        </p:nvSpPr>
        <p:spPr>
          <a:xfrm>
            <a:off x="4472740" y="1208767"/>
            <a:ext cx="4210896" cy="866515"/>
          </a:xfrm>
          <a:prstGeom prst="rect">
            <a:avLst/>
          </a:prstGeom>
        </p:spPr>
        <p:txBody>
          <a:bodyPr vert="horz" lIns="91440" tIns="45720" rIns="91440" bIns="45720" rtlCol="0">
            <a:normAutofit lnSpcReduction="10000"/>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1200">
                <a:solidFill>
                  <a:prstClr val="black"/>
                </a:solidFill>
              </a:rPr>
              <a:t>Seconde ligne (n = 161)</a:t>
            </a:r>
          </a:p>
          <a:p>
            <a:pPr lvl="1">
              <a:buClr>
                <a:srgbClr val="31859B"/>
              </a:buClr>
            </a:pPr>
            <a:r>
              <a:rPr lang="fr-FR" sz="1050">
                <a:solidFill>
                  <a:prstClr val="black">
                    <a:lumMod val="65000"/>
                    <a:lumOff val="35000"/>
                  </a:prstClr>
                </a:solidFill>
              </a:rPr>
              <a:t>patients en progression &gt; 1 an après ET(</a:t>
            </a:r>
            <a:r>
              <a:rPr lang="fr-FR" sz="1050" err="1">
                <a:solidFill>
                  <a:prstClr val="black">
                    <a:lumMod val="65000"/>
                    <a:lumOff val="35000"/>
                  </a:prstClr>
                </a:solidFill>
              </a:rPr>
              <a:t>neo</a:t>
            </a:r>
            <a:r>
              <a:rPr lang="fr-FR" sz="1050">
                <a:solidFill>
                  <a:prstClr val="black">
                    <a:lumMod val="65000"/>
                    <a:lumOff val="35000"/>
                  </a:prstClr>
                </a:solidFill>
              </a:rPr>
              <a:t>)adjuvant et durant ou après 1 ligne ET pour maladie avancée ou patients avec maladie avancée d’emblée  dont la maladie  progresse sous ou après 1 ligne d’ET</a:t>
            </a:r>
          </a:p>
        </p:txBody>
      </p:sp>
      <p:graphicFrame>
        <p:nvGraphicFramePr>
          <p:cNvPr id="361" name="Espace réservé du contenu 4">
            <a:extLst>
              <a:ext uri="{FF2B5EF4-FFF2-40B4-BE49-F238E27FC236}">
                <a16:creationId xmlns:a16="http://schemas.microsoft.com/office/drawing/2014/main" id="{309D4FD8-99F4-6C4D-AB86-13F18CCFD715}"/>
              </a:ext>
            </a:extLst>
          </p:cNvPr>
          <p:cNvGraphicFramePr>
            <a:graphicFrameLocks/>
          </p:cNvGraphicFramePr>
          <p:nvPr>
            <p:extLst/>
          </p:nvPr>
        </p:nvGraphicFramePr>
        <p:xfrm>
          <a:off x="1720312" y="2075282"/>
          <a:ext cx="2759703" cy="1021935"/>
        </p:xfrm>
        <a:graphic>
          <a:graphicData uri="http://schemas.openxmlformats.org/drawingml/2006/table">
            <a:tbl>
              <a:tblPr firstRow="1" bandRow="1">
                <a:tableStyleId>{7DF18680-E054-41AD-8BC1-D1AEF772440D}</a:tableStyleId>
              </a:tblPr>
              <a:tblGrid>
                <a:gridCol w="1115878">
                  <a:extLst>
                    <a:ext uri="{9D8B030D-6E8A-4147-A177-3AD203B41FA5}">
                      <a16:colId xmlns:a16="http://schemas.microsoft.com/office/drawing/2014/main" val="20000"/>
                    </a:ext>
                  </a:extLst>
                </a:gridCol>
                <a:gridCol w="711244">
                  <a:extLst>
                    <a:ext uri="{9D8B030D-6E8A-4147-A177-3AD203B41FA5}">
                      <a16:colId xmlns:a16="http://schemas.microsoft.com/office/drawing/2014/main" val="20001"/>
                    </a:ext>
                  </a:extLst>
                </a:gridCol>
                <a:gridCol w="932581">
                  <a:extLst>
                    <a:ext uri="{9D8B030D-6E8A-4147-A177-3AD203B41FA5}">
                      <a16:colId xmlns:a16="http://schemas.microsoft.com/office/drawing/2014/main" val="20002"/>
                    </a:ext>
                  </a:extLst>
                </a:gridCol>
              </a:tblGrid>
              <a:tr h="268076">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indent="7938" algn="l" defTabSz="457200" rtl="0" eaLnBrk="1" latinLnBrk="0" hangingPunct="1">
                        <a:lnSpc>
                          <a:spcPct val="90000"/>
                        </a:lnSpc>
                        <a:tabLst/>
                      </a:pPr>
                      <a:endParaRPr lang="en-US" sz="800" b="1" kern="1200" dirty="0">
                        <a:solidFill>
                          <a:schemeClr val="lt1"/>
                        </a:solidFill>
                        <a:latin typeface="Arial" panose="020B0604020202020204" pitchFamily="34" charset="0"/>
                        <a:ea typeface="+mn-ea"/>
                        <a:cs typeface="Arial" panose="020B0604020202020204" pitchFamily="34" charset="0"/>
                      </a:endParaRPr>
                    </a:p>
                  </a:txBody>
                  <a:tcPr marL="68408" marR="51307" marT="27363" marB="27363"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algn="ctr" defTabSz="914400" rtl="0" eaLnBrk="1" latinLnBrk="0" hangingPunct="1">
                        <a:lnSpc>
                          <a:spcPct val="100000"/>
                        </a:lnSpc>
                      </a:pPr>
                      <a:r>
                        <a:rPr lang="en-US" sz="800" b="1" kern="1200">
                          <a:solidFill>
                            <a:schemeClr val="bg1"/>
                          </a:solidFill>
                          <a:latin typeface="Arial" panose="020B0604020202020204" pitchFamily="34" charset="0"/>
                          <a:cs typeface="Arial" panose="020B0604020202020204" pitchFamily="34" charset="0"/>
                        </a:rPr>
                        <a:t>ALP + FUL </a:t>
                      </a:r>
                      <a:br>
                        <a:rPr lang="en-US" sz="800" b="1" kern="1200">
                          <a:solidFill>
                            <a:schemeClr val="bg1"/>
                          </a:solidFill>
                          <a:latin typeface="Arial" panose="020B0604020202020204" pitchFamily="34" charset="0"/>
                          <a:cs typeface="Arial" panose="020B0604020202020204" pitchFamily="34" charset="0"/>
                        </a:rPr>
                      </a:br>
                      <a:r>
                        <a:rPr lang="en-US" sz="800" b="1" kern="1200">
                          <a:solidFill>
                            <a:schemeClr val="bg1"/>
                          </a:solidFill>
                          <a:latin typeface="Arial" panose="020B0604020202020204" pitchFamily="34" charset="0"/>
                          <a:cs typeface="Arial" panose="020B0604020202020204" pitchFamily="34" charset="0"/>
                        </a:rPr>
                        <a:t>(n = 88)</a:t>
                      </a:r>
                    </a:p>
                  </a:txBody>
                  <a:tcPr marL="51990" marR="51307" marT="27363" marB="27363"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solidFill>
                            <a:schemeClr val="bg1"/>
                          </a:solidFill>
                          <a:latin typeface="Arial" panose="020B0604020202020204" pitchFamily="34" charset="0"/>
                          <a:cs typeface="Arial" panose="020B0604020202020204" pitchFamily="34" charset="0"/>
                        </a:rPr>
                        <a:t>PBO + FUL </a:t>
                      </a:r>
                      <a:br>
                        <a:rPr lang="en-GB" sz="800" b="1">
                          <a:solidFill>
                            <a:schemeClr val="bg1"/>
                          </a:solidFill>
                          <a:latin typeface="Arial" panose="020B0604020202020204" pitchFamily="34" charset="0"/>
                          <a:cs typeface="Arial" panose="020B0604020202020204" pitchFamily="34" charset="0"/>
                        </a:rPr>
                      </a:br>
                      <a:r>
                        <a:rPr lang="en-GB" sz="800" b="1">
                          <a:solidFill>
                            <a:schemeClr val="bg1"/>
                          </a:solidFill>
                          <a:latin typeface="Arial" panose="020B0604020202020204" pitchFamily="34" charset="0"/>
                          <a:cs typeface="Arial" panose="020B0604020202020204" pitchFamily="34" charset="0"/>
                        </a:rPr>
                        <a:t>(n = 89)</a:t>
                      </a:r>
                    </a:p>
                  </a:txBody>
                  <a:tcPr marL="51990" marR="51307" marT="27363" marB="27363" anchor="b">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Arial" panose="020B0604020202020204" pitchFamily="34" charset="0"/>
                          <a:ea typeface="Calibri" panose="020F0502020204030204" pitchFamily="34" charset="0"/>
                          <a:cs typeface="Arial" panose="020B0604020202020204" pitchFamily="34" charset="0"/>
                        </a:rPr>
                        <a:t>Events, n (%)</a:t>
                      </a: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51/88 (58.0)</a:t>
                      </a:r>
                      <a:endParaRPr lang="en-US" sz="800" b="0">
                        <a:effectLst/>
                        <a:latin typeface="Arial" panose="020B0604020202020204" pitchFamily="34" charset="0"/>
                        <a:ea typeface="SimSun"/>
                        <a:cs typeface="Arial" panose="020B0604020202020204" pitchFamily="34" charset="0"/>
                      </a:endParaRPr>
                    </a:p>
                  </a:txBody>
                  <a:tcPr marL="35431" marR="35431"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64/89 (71.9)</a:t>
                      </a:r>
                      <a:endParaRPr lang="en-US" sz="800" b="0">
                        <a:effectLst/>
                        <a:latin typeface="Arial" panose="020B0604020202020204" pitchFamily="34" charset="0"/>
                        <a:ea typeface="SimSun"/>
                        <a:cs typeface="Arial" panose="020B0604020202020204" pitchFamily="34" charset="0"/>
                      </a:endParaRPr>
                    </a:p>
                  </a:txBody>
                  <a:tcPr marL="35431" marR="35431"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dirty="0">
                          <a:effectLst/>
                          <a:latin typeface="Arial" panose="020B0604020202020204" pitchFamily="34" charset="0"/>
                          <a:ea typeface="Calibri" panose="020F0502020204030204" pitchFamily="34" charset="0"/>
                          <a:cs typeface="Arial" panose="020B0604020202020204" pitchFamily="34" charset="0"/>
                        </a:rPr>
                        <a:t>SSP </a:t>
                      </a:r>
                      <a:r>
                        <a:rPr lang="en-US" sz="800" b="1" dirty="0" err="1">
                          <a:effectLst/>
                          <a:latin typeface="Arial" panose="020B0604020202020204" pitchFamily="34" charset="0"/>
                          <a:ea typeface="Calibri" panose="020F0502020204030204" pitchFamily="34" charset="0"/>
                          <a:cs typeface="Arial" panose="020B0604020202020204" pitchFamily="34" charset="0"/>
                        </a:rPr>
                        <a:t>médiane</a:t>
                      </a:r>
                      <a:r>
                        <a:rPr lang="en-US" sz="800" b="1" dirty="0">
                          <a:effectLst/>
                          <a:latin typeface="Arial" panose="020B0604020202020204" pitchFamily="34" charset="0"/>
                          <a:ea typeface="Calibri" panose="020F0502020204030204" pitchFamily="34" charset="0"/>
                          <a:cs typeface="Arial" panose="020B0604020202020204" pitchFamily="34" charset="0"/>
                        </a:rPr>
                        <a:t>, </a:t>
                      </a:r>
                      <a:r>
                        <a:rPr lang="en-US" sz="800" b="1" dirty="0" err="1">
                          <a:effectLst/>
                          <a:latin typeface="Arial" panose="020B0604020202020204" pitchFamily="34" charset="0"/>
                          <a:ea typeface="Calibri" panose="020F0502020204030204" pitchFamily="34" charset="0"/>
                          <a:cs typeface="Arial" panose="020B0604020202020204" pitchFamily="34" charset="0"/>
                        </a:rPr>
                        <a:t>mois</a:t>
                      </a:r>
                      <a:endParaRPr lang="en-US" sz="800" b="1" dirty="0">
                        <a:effectLst/>
                        <a:latin typeface="Arial" panose="020B0604020202020204" pitchFamily="34" charset="0"/>
                        <a:ea typeface="Calibri" panose="020F0502020204030204" pitchFamily="34" charset="0"/>
                        <a:cs typeface="Arial" panose="020B0604020202020204" pitchFamily="34" charset="0"/>
                      </a:endParaRP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11.0</a:t>
                      </a:r>
                      <a:endParaRPr lang="en-US" sz="800" b="0">
                        <a:effectLst/>
                        <a:latin typeface="Arial" panose="020B0604020202020204" pitchFamily="34" charset="0"/>
                        <a:ea typeface="SimSun"/>
                        <a:cs typeface="Arial" panose="020B0604020202020204" pitchFamily="34" charset="0"/>
                      </a:endParaRPr>
                    </a:p>
                  </a:txBody>
                  <a:tcPr marL="35431" marR="35431"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6.8</a:t>
                      </a:r>
                      <a:endParaRPr lang="en-US" sz="800" b="0">
                        <a:effectLst/>
                        <a:latin typeface="Arial" panose="020B0604020202020204" pitchFamily="34" charset="0"/>
                        <a:ea typeface="SimSun"/>
                        <a:cs typeface="Arial" panose="020B0604020202020204" pitchFamily="34" charset="0"/>
                      </a:endParaRPr>
                    </a:p>
                  </a:txBody>
                  <a:tcPr marL="35431" marR="35431"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Arial" panose="020B0604020202020204" pitchFamily="34" charset="0"/>
                          <a:ea typeface="Calibri" panose="020F0502020204030204" pitchFamily="34" charset="0"/>
                          <a:cs typeface="Arial" panose="020B0604020202020204" pitchFamily="34" charset="0"/>
                        </a:rPr>
                        <a:t>HR, (95% CI)</a:t>
                      </a: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kern="1200" dirty="0">
                          <a:solidFill>
                            <a:schemeClr val="tx1"/>
                          </a:solidFill>
                          <a:effectLst/>
                          <a:latin typeface="Arial" panose="020B0604020202020204" pitchFamily="34" charset="0"/>
                          <a:ea typeface="+mn-ea"/>
                          <a:cs typeface="Arial" panose="020B0604020202020204" pitchFamily="34" charset="0"/>
                        </a:rPr>
                        <a:t>0.71 (0.49-1.03)</a:t>
                      </a:r>
                    </a:p>
                  </a:txBody>
                  <a:tcPr marL="30066" marR="30066"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hMerge="1">
                  <a:txBody>
                    <a:bodyPr/>
                    <a:lstStyle/>
                    <a:p>
                      <a:pPr marL="0" marR="0" algn="ctr">
                        <a:lnSpc>
                          <a:spcPct val="100000"/>
                        </a:lnSpc>
                        <a:spcBef>
                          <a:spcPts val="0"/>
                        </a:spcBef>
                        <a:spcAft>
                          <a:spcPts val="0"/>
                        </a:spcAft>
                      </a:pPr>
                      <a:endParaRPr lang="en-US" sz="1400" b="0" kern="1200" dirty="0">
                        <a:solidFill>
                          <a:schemeClr val="tx1"/>
                        </a:solidFill>
                        <a:effectLst/>
                        <a:latin typeface="+mn-lt"/>
                        <a:ea typeface="+mn-ea"/>
                        <a:cs typeface="+mn-cs"/>
                      </a:endParaRPr>
                    </a:p>
                  </a:txBody>
                  <a:tcPr marL="38100" marR="3810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graphicFrame>
        <p:nvGraphicFramePr>
          <p:cNvPr id="362" name="Espace réservé du contenu 4">
            <a:extLst>
              <a:ext uri="{FF2B5EF4-FFF2-40B4-BE49-F238E27FC236}">
                <a16:creationId xmlns:a16="http://schemas.microsoft.com/office/drawing/2014/main" id="{89481ADF-4627-904B-83BB-6174BFEEB62C}"/>
              </a:ext>
            </a:extLst>
          </p:cNvPr>
          <p:cNvGraphicFramePr>
            <a:graphicFrameLocks/>
          </p:cNvGraphicFramePr>
          <p:nvPr>
            <p:extLst/>
          </p:nvPr>
        </p:nvGraphicFramePr>
        <p:xfrm>
          <a:off x="6121832" y="2075282"/>
          <a:ext cx="2823638" cy="1016261"/>
        </p:xfrm>
        <a:graphic>
          <a:graphicData uri="http://schemas.openxmlformats.org/drawingml/2006/table">
            <a:tbl>
              <a:tblPr firstRow="1" bandRow="1">
                <a:tableStyleId>{7DF18680-E054-41AD-8BC1-D1AEF772440D}</a:tableStyleId>
              </a:tblPr>
              <a:tblGrid>
                <a:gridCol w="1115876">
                  <a:extLst>
                    <a:ext uri="{9D8B030D-6E8A-4147-A177-3AD203B41FA5}">
                      <a16:colId xmlns:a16="http://schemas.microsoft.com/office/drawing/2014/main" val="20000"/>
                    </a:ext>
                  </a:extLst>
                </a:gridCol>
                <a:gridCol w="753576">
                  <a:extLst>
                    <a:ext uri="{9D8B030D-6E8A-4147-A177-3AD203B41FA5}">
                      <a16:colId xmlns:a16="http://schemas.microsoft.com/office/drawing/2014/main" val="20001"/>
                    </a:ext>
                  </a:extLst>
                </a:gridCol>
                <a:gridCol w="954186">
                  <a:extLst>
                    <a:ext uri="{9D8B030D-6E8A-4147-A177-3AD203B41FA5}">
                      <a16:colId xmlns:a16="http://schemas.microsoft.com/office/drawing/2014/main" val="20002"/>
                    </a:ext>
                  </a:extLst>
                </a:gridCol>
              </a:tblGrid>
              <a:tr h="268076">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indent="7938" algn="l" defTabSz="457200" rtl="0" eaLnBrk="1" latinLnBrk="0" hangingPunct="1">
                        <a:lnSpc>
                          <a:spcPct val="90000"/>
                        </a:lnSpc>
                        <a:tabLst/>
                      </a:pPr>
                      <a:endParaRPr lang="en-US" sz="800" b="1" kern="1200" dirty="0">
                        <a:solidFill>
                          <a:schemeClr val="lt1"/>
                        </a:solidFill>
                        <a:latin typeface="Arial" panose="020B0604020202020204" pitchFamily="34" charset="0"/>
                        <a:ea typeface="+mn-ea"/>
                        <a:cs typeface="Arial" panose="020B0604020202020204" pitchFamily="34" charset="0"/>
                      </a:endParaRPr>
                    </a:p>
                  </a:txBody>
                  <a:tcPr marL="61316" marR="45987" marT="24526" marB="24526"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algn="ctr" defTabSz="914400" rtl="0" eaLnBrk="1" latinLnBrk="0" hangingPunct="1">
                        <a:lnSpc>
                          <a:spcPct val="100000"/>
                        </a:lnSpc>
                      </a:pPr>
                      <a:r>
                        <a:rPr lang="en-US" sz="800" b="1" kern="1200">
                          <a:solidFill>
                            <a:schemeClr val="bg1"/>
                          </a:solidFill>
                          <a:latin typeface="Arial" panose="020B0604020202020204" pitchFamily="34" charset="0"/>
                          <a:cs typeface="Arial" panose="020B0604020202020204" pitchFamily="34" charset="0"/>
                        </a:rPr>
                        <a:t>ALP + FUL</a:t>
                      </a:r>
                      <a:br>
                        <a:rPr lang="en-US" sz="800" b="1" kern="1200">
                          <a:solidFill>
                            <a:schemeClr val="bg1"/>
                          </a:solidFill>
                          <a:latin typeface="Arial" panose="020B0604020202020204" pitchFamily="34" charset="0"/>
                          <a:cs typeface="Arial" panose="020B0604020202020204" pitchFamily="34" charset="0"/>
                        </a:rPr>
                      </a:br>
                      <a:r>
                        <a:rPr lang="en-US" sz="800" b="1" kern="1200">
                          <a:solidFill>
                            <a:schemeClr val="bg1"/>
                          </a:solidFill>
                          <a:latin typeface="Arial" panose="020B0604020202020204" pitchFamily="34" charset="0"/>
                          <a:cs typeface="Arial" panose="020B0604020202020204" pitchFamily="34" charset="0"/>
                        </a:rPr>
                        <a:t>(n = 79)</a:t>
                      </a:r>
                    </a:p>
                  </a:txBody>
                  <a:tcPr marL="46600" marR="45987" marT="24526" marB="24526"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solidFill>
                            <a:schemeClr val="bg1"/>
                          </a:solidFill>
                          <a:latin typeface="Arial" panose="020B0604020202020204" pitchFamily="34" charset="0"/>
                          <a:cs typeface="Arial" panose="020B0604020202020204" pitchFamily="34" charset="0"/>
                        </a:rPr>
                        <a:t>PBO + FUL</a:t>
                      </a:r>
                      <a:br>
                        <a:rPr lang="en-GB" sz="800" b="1">
                          <a:solidFill>
                            <a:schemeClr val="bg1"/>
                          </a:solidFill>
                          <a:latin typeface="Arial" panose="020B0604020202020204" pitchFamily="34" charset="0"/>
                          <a:cs typeface="Arial" panose="020B0604020202020204" pitchFamily="34" charset="0"/>
                        </a:rPr>
                      </a:br>
                      <a:r>
                        <a:rPr lang="en-GB" sz="800" b="1">
                          <a:solidFill>
                            <a:schemeClr val="bg1"/>
                          </a:solidFill>
                          <a:latin typeface="Arial" panose="020B0604020202020204" pitchFamily="34" charset="0"/>
                          <a:cs typeface="Arial" panose="020B0604020202020204" pitchFamily="34" charset="0"/>
                        </a:rPr>
                        <a:t>(n = 82)</a:t>
                      </a:r>
                    </a:p>
                  </a:txBody>
                  <a:tcPr marL="46600" marR="45987" marT="24526" marB="24526" anchor="b">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Arial" panose="020B0604020202020204" pitchFamily="34" charset="0"/>
                          <a:ea typeface="Calibri" panose="020F0502020204030204" pitchFamily="34" charset="0"/>
                          <a:cs typeface="Arial" panose="020B0604020202020204" pitchFamily="34" charset="0"/>
                        </a:rPr>
                        <a:t>Events, n (%)</a:t>
                      </a: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a:effectLst/>
                          <a:latin typeface="Arial" panose="020B0604020202020204" pitchFamily="34" charset="0"/>
                          <a:ea typeface="SimSun"/>
                          <a:cs typeface="Arial" panose="020B0604020202020204" pitchFamily="34" charset="0"/>
                        </a:rPr>
                        <a:t>50 (63.3)</a:t>
                      </a:r>
                    </a:p>
                  </a:txBody>
                  <a:tcPr marL="31758" marR="31758"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65 (79.3)</a:t>
                      </a:r>
                    </a:p>
                  </a:txBody>
                  <a:tcPr marL="31758" marR="31758"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dirty="0">
                          <a:effectLst/>
                          <a:latin typeface="Arial" panose="020B0604020202020204" pitchFamily="34" charset="0"/>
                          <a:ea typeface="Calibri" panose="020F0502020204030204" pitchFamily="34" charset="0"/>
                          <a:cs typeface="Arial" panose="020B0604020202020204" pitchFamily="34" charset="0"/>
                        </a:rPr>
                        <a:t>SSP </a:t>
                      </a:r>
                      <a:r>
                        <a:rPr lang="en-US" sz="800" b="1" dirty="0" err="1">
                          <a:effectLst/>
                          <a:latin typeface="Arial" panose="020B0604020202020204" pitchFamily="34" charset="0"/>
                          <a:ea typeface="Calibri" panose="020F0502020204030204" pitchFamily="34" charset="0"/>
                          <a:cs typeface="Arial" panose="020B0604020202020204" pitchFamily="34" charset="0"/>
                        </a:rPr>
                        <a:t>médiane</a:t>
                      </a:r>
                      <a:r>
                        <a:rPr lang="en-US" sz="800" b="1" dirty="0">
                          <a:effectLst/>
                          <a:latin typeface="Arial" panose="020B0604020202020204" pitchFamily="34" charset="0"/>
                          <a:ea typeface="Calibri" panose="020F0502020204030204" pitchFamily="34" charset="0"/>
                          <a:cs typeface="Arial" panose="020B0604020202020204" pitchFamily="34" charset="0"/>
                        </a:rPr>
                        <a:t>, </a:t>
                      </a:r>
                      <a:r>
                        <a:rPr lang="en-US" sz="800" b="1" dirty="0" err="1">
                          <a:effectLst/>
                          <a:latin typeface="Arial" panose="020B0604020202020204" pitchFamily="34" charset="0"/>
                          <a:ea typeface="Calibri" panose="020F0502020204030204" pitchFamily="34" charset="0"/>
                          <a:cs typeface="Arial" panose="020B0604020202020204" pitchFamily="34" charset="0"/>
                        </a:rPr>
                        <a:t>mois</a:t>
                      </a:r>
                      <a:endParaRPr lang="en-US" sz="800" b="1" dirty="0">
                        <a:effectLst/>
                        <a:latin typeface="Arial" panose="020B0604020202020204" pitchFamily="34" charset="0"/>
                        <a:ea typeface="Calibri" panose="020F0502020204030204" pitchFamily="34" charset="0"/>
                        <a:cs typeface="Arial" panose="020B0604020202020204" pitchFamily="34" charset="0"/>
                      </a:endParaRP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kern="1200">
                          <a:solidFill>
                            <a:schemeClr val="tx1"/>
                          </a:solidFill>
                          <a:effectLst/>
                          <a:latin typeface="Arial" panose="020B0604020202020204" pitchFamily="34" charset="0"/>
                          <a:ea typeface="+mn-ea"/>
                          <a:cs typeface="Arial" panose="020B0604020202020204" pitchFamily="34" charset="0"/>
                        </a:rPr>
                        <a:t>10.9</a:t>
                      </a:r>
                    </a:p>
                  </a:txBody>
                  <a:tcPr marL="31758" marR="31758"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0">
                          <a:effectLst/>
                          <a:latin typeface="Arial" panose="020B0604020202020204" pitchFamily="34" charset="0"/>
                          <a:ea typeface="SimSun"/>
                          <a:cs typeface="Arial" panose="020B0604020202020204" pitchFamily="34" charset="0"/>
                        </a:rPr>
                        <a:t>3.7</a:t>
                      </a:r>
                    </a:p>
                  </a:txBody>
                  <a:tcPr marL="31758" marR="31758"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Arial" panose="020B0604020202020204" pitchFamily="34" charset="0"/>
                          <a:ea typeface="Calibri" panose="020F0502020204030204" pitchFamily="34" charset="0"/>
                          <a:cs typeface="Arial" panose="020B0604020202020204" pitchFamily="34" charset="0"/>
                        </a:rPr>
                        <a:t>HR, (95% CI)</a:t>
                      </a: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b="0" dirty="0">
                          <a:effectLst/>
                          <a:latin typeface="Arial" panose="020B0604020202020204" pitchFamily="34" charset="0"/>
                          <a:ea typeface="SimSun"/>
                          <a:cs typeface="Arial" panose="020B0604020202020204" pitchFamily="34" charset="0"/>
                        </a:rPr>
                        <a:t>0.61 (0.42-0.89)</a:t>
                      </a:r>
                    </a:p>
                  </a:txBody>
                  <a:tcPr marL="31758" marR="31758"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hMerge="1">
                  <a:txBody>
                    <a:bodyPr/>
                    <a:lstStyle/>
                    <a:p>
                      <a:pPr marL="0" marR="0" algn="ctr">
                        <a:lnSpc>
                          <a:spcPct val="100000"/>
                        </a:lnSpc>
                        <a:spcBef>
                          <a:spcPts val="0"/>
                        </a:spcBef>
                        <a:spcAft>
                          <a:spcPts val="0"/>
                        </a:spcAft>
                      </a:pPr>
                      <a:endParaRPr lang="en-US" sz="1400" b="0" kern="1200" dirty="0">
                        <a:solidFill>
                          <a:schemeClr val="tx1"/>
                        </a:solidFill>
                        <a:effectLst/>
                        <a:latin typeface="+mn-lt"/>
                        <a:ea typeface="+mn-ea"/>
                        <a:cs typeface="+mn-cs"/>
                      </a:endParaRPr>
                    </a:p>
                  </a:txBody>
                  <a:tcPr marL="38100" marR="3810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363" name="TextBox 7">
            <a:extLst>
              <a:ext uri="{FF2B5EF4-FFF2-40B4-BE49-F238E27FC236}">
                <a16:creationId xmlns:a16="http://schemas.microsoft.com/office/drawing/2014/main" id="{ED059658-2019-F44C-B86B-91039E5EF7E6}"/>
              </a:ext>
            </a:extLst>
          </p:cNvPr>
          <p:cNvSpPr txBox="1"/>
          <p:nvPr/>
        </p:nvSpPr>
        <p:spPr>
          <a:xfrm>
            <a:off x="3035390" y="4724425"/>
            <a:ext cx="3648120" cy="307777"/>
          </a:xfrm>
          <a:prstGeom prst="rect">
            <a:avLst/>
          </a:prstGeom>
          <a:noFill/>
        </p:spPr>
        <p:txBody>
          <a:bodyPr wrap="square" rtlCol="0">
            <a:spAutoFit/>
          </a:bodyPr>
          <a:lstStyle/>
          <a:p>
            <a:pPr>
              <a:spcBef>
                <a:spcPts val="600"/>
              </a:spcBef>
            </a:pPr>
            <a:r>
              <a:rPr lang="en-US" sz="1400" b="1">
                <a:solidFill>
                  <a:srgbClr val="1F497D"/>
                </a:solidFill>
                <a:latin typeface="Arial" panose="020B0604020202020204" pitchFamily="34" charset="0"/>
                <a:cs typeface="Arial" panose="020B0604020202020204" pitchFamily="34" charset="0"/>
              </a:rPr>
              <a:t>Impact favorable </a:t>
            </a:r>
            <a:r>
              <a:rPr lang="en-US" sz="1400" b="1" err="1">
                <a:solidFill>
                  <a:srgbClr val="1F497D"/>
                </a:solidFill>
                <a:latin typeface="Arial" panose="020B0604020202020204" pitchFamily="34" charset="0"/>
                <a:cs typeface="Arial" panose="020B0604020202020204" pitchFamily="34" charset="0"/>
              </a:rPr>
              <a:t>dans</a:t>
            </a:r>
            <a:r>
              <a:rPr lang="en-US" sz="1400" b="1">
                <a:solidFill>
                  <a:srgbClr val="1F497D"/>
                </a:solidFill>
                <a:latin typeface="Arial" panose="020B0604020202020204" pitchFamily="34" charset="0"/>
                <a:cs typeface="Arial" panose="020B0604020202020204" pitchFamily="34" charset="0"/>
              </a:rPr>
              <a:t> les 2 populations </a:t>
            </a:r>
          </a:p>
        </p:txBody>
      </p:sp>
      <p:cxnSp>
        <p:nvCxnSpPr>
          <p:cNvPr id="364" name="Connecteur droit 363">
            <a:extLst>
              <a:ext uri="{FF2B5EF4-FFF2-40B4-BE49-F238E27FC236}">
                <a16:creationId xmlns:a16="http://schemas.microsoft.com/office/drawing/2014/main" id="{C343475B-EF64-834A-BCC1-D87712496D48}"/>
              </a:ext>
            </a:extLst>
          </p:cNvPr>
          <p:cNvCxnSpPr>
            <a:cxnSpLocks/>
          </p:cNvCxnSpPr>
          <p:nvPr/>
        </p:nvCxnSpPr>
        <p:spPr>
          <a:xfrm>
            <a:off x="3035389" y="4732433"/>
            <a:ext cx="0" cy="29976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247" name="Rectangle 212">
            <a:extLst>
              <a:ext uri="{FF2B5EF4-FFF2-40B4-BE49-F238E27FC236}">
                <a16:creationId xmlns:a16="http://schemas.microsoft.com/office/drawing/2014/main" id="{28F67DB8-C8AB-C44B-A710-A6A849DAFE56}"/>
              </a:ext>
            </a:extLst>
          </p:cNvPr>
          <p:cNvSpPr>
            <a:spLocks noChangeArrowheads="1"/>
          </p:cNvSpPr>
          <p:nvPr/>
        </p:nvSpPr>
        <p:spPr bwMode="auto">
          <a:xfrm rot="16200000">
            <a:off x="-81322" y="3252527"/>
            <a:ext cx="12936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Survie</a:t>
            </a:r>
            <a:r>
              <a:rPr lang="en-US" altLang="en-US" sz="800" dirty="0">
                <a:solidFill>
                  <a:prstClr val="black">
                    <a:lumMod val="65000"/>
                    <a:lumOff val="35000"/>
                  </a:prstClr>
                </a:solidFill>
                <a:cs typeface="Arial" panose="020B0604020202020204" pitchFamily="34" charset="0"/>
              </a:rPr>
              <a:t> sans progression (%)</a:t>
            </a:r>
          </a:p>
        </p:txBody>
      </p:sp>
      <p:sp>
        <p:nvSpPr>
          <p:cNvPr id="365" name="Rectangle 212">
            <a:extLst>
              <a:ext uri="{FF2B5EF4-FFF2-40B4-BE49-F238E27FC236}">
                <a16:creationId xmlns:a16="http://schemas.microsoft.com/office/drawing/2014/main" id="{621B710E-615F-0C47-BF37-A2A81FB24ADD}"/>
              </a:ext>
            </a:extLst>
          </p:cNvPr>
          <p:cNvSpPr>
            <a:spLocks noChangeArrowheads="1"/>
          </p:cNvSpPr>
          <p:nvPr/>
        </p:nvSpPr>
        <p:spPr bwMode="auto">
          <a:xfrm rot="16200000">
            <a:off x="4151083" y="3361339"/>
            <a:ext cx="12936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Survie</a:t>
            </a:r>
            <a:r>
              <a:rPr lang="en-US" altLang="en-US" sz="800" dirty="0">
                <a:solidFill>
                  <a:prstClr val="black">
                    <a:lumMod val="65000"/>
                    <a:lumOff val="35000"/>
                  </a:prstClr>
                </a:solidFill>
                <a:cs typeface="Arial" panose="020B0604020202020204" pitchFamily="34" charset="0"/>
              </a:rPr>
              <a:t> sans progression (%)</a:t>
            </a:r>
          </a:p>
        </p:txBody>
      </p:sp>
    </p:spTree>
    <p:extLst>
      <p:ext uri="{BB962C8B-B14F-4D97-AF65-F5344CB8AC3E}">
        <p14:creationId xmlns:p14="http://schemas.microsoft.com/office/powerpoint/2010/main" val="307700185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313B52-4881-476A-A8D3-9E032535A5B3}"/>
              </a:ext>
            </a:extLst>
          </p:cNvPr>
          <p:cNvSpPr>
            <a:spLocks noGrp="1"/>
          </p:cNvSpPr>
          <p:nvPr>
            <p:ph type="title"/>
          </p:nvPr>
        </p:nvSpPr>
        <p:spPr>
          <a:xfrm>
            <a:off x="168064" y="748765"/>
            <a:ext cx="8975936" cy="400110"/>
          </a:xfrm>
        </p:spPr>
        <p:txBody>
          <a:bodyPr/>
          <a:lstStyle/>
          <a:p>
            <a:r>
              <a:rPr lang="en-GB" sz="2000" dirty="0"/>
              <a:t>SSP </a:t>
            </a:r>
            <a:r>
              <a:rPr lang="en-GB" sz="2000" dirty="0" err="1"/>
              <a:t>selon</a:t>
            </a:r>
            <a:r>
              <a:rPr lang="en-GB" sz="2000" dirty="0"/>
              <a:t> </a:t>
            </a:r>
            <a:r>
              <a:rPr lang="en-GB" sz="2000" dirty="0" err="1"/>
              <a:t>traitement</a:t>
            </a:r>
            <a:r>
              <a:rPr lang="en-GB" sz="2000" dirty="0"/>
              <a:t> </a:t>
            </a:r>
            <a:r>
              <a:rPr lang="en-GB" sz="2000" dirty="0" err="1"/>
              <a:t>préalable</a:t>
            </a:r>
            <a:r>
              <a:rPr lang="en-GB" sz="2000" dirty="0"/>
              <a:t> par CDK4/6 (population </a:t>
            </a:r>
            <a:r>
              <a:rPr lang="en-GB" sz="2000" i="1" dirty="0"/>
              <a:t>PIK3CA </a:t>
            </a:r>
            <a:r>
              <a:rPr lang="en-GB" sz="2000" dirty="0" err="1"/>
              <a:t>mut</a:t>
            </a:r>
            <a:r>
              <a:rPr lang="en-GB" sz="2000" dirty="0"/>
              <a:t>)</a:t>
            </a:r>
            <a:endParaRPr lang="en-GB" sz="2000" baseline="30000" dirty="0"/>
          </a:p>
        </p:txBody>
      </p:sp>
      <p:sp>
        <p:nvSpPr>
          <p:cNvPr id="7" name="Slide Number Placeholder 6">
            <a:extLst>
              <a:ext uri="{FF2B5EF4-FFF2-40B4-BE49-F238E27FC236}">
                <a16:creationId xmlns:a16="http://schemas.microsoft.com/office/drawing/2014/main" id="{3A7F8A95-8205-4D07-920A-39C8833D8CAC}"/>
              </a:ext>
            </a:extLst>
          </p:cNvPr>
          <p:cNvSpPr>
            <a:spLocks noGrp="1"/>
          </p:cNvSpPr>
          <p:nvPr>
            <p:ph type="sldNum" sz="quarter" idx="10"/>
          </p:nvPr>
        </p:nvSpPr>
        <p:spPr/>
        <p:txBody>
          <a:bodyPr/>
          <a:lstStyle/>
          <a:p>
            <a:pPr defTabSz="514337"/>
            <a:fld id="{AB3822FE-DC99-4B8D-BF3C-103C925441ED}" type="slidenum">
              <a:rPr lang="en-US" smtClean="0"/>
              <a:pPr defTabSz="514337"/>
              <a:t>86</a:t>
            </a:fld>
            <a:endParaRPr lang="en-US"/>
          </a:p>
        </p:txBody>
      </p:sp>
      <p:sp>
        <p:nvSpPr>
          <p:cNvPr id="243" name="Rectangle 242">
            <a:extLst>
              <a:ext uri="{FF2B5EF4-FFF2-40B4-BE49-F238E27FC236}">
                <a16:creationId xmlns:a16="http://schemas.microsoft.com/office/drawing/2014/main" id="{428951D8-7577-4227-B226-5896E5D8C7BB}"/>
              </a:ext>
            </a:extLst>
          </p:cNvPr>
          <p:cNvSpPr/>
          <p:nvPr/>
        </p:nvSpPr>
        <p:spPr>
          <a:xfrm>
            <a:off x="445135" y="2094533"/>
            <a:ext cx="3241052" cy="2361964"/>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6" name="Rectangle 245">
            <a:extLst>
              <a:ext uri="{FF2B5EF4-FFF2-40B4-BE49-F238E27FC236}">
                <a16:creationId xmlns:a16="http://schemas.microsoft.com/office/drawing/2014/main" id="{04602E9B-9A03-417E-BFBD-C2BE907E532F}"/>
              </a:ext>
            </a:extLst>
          </p:cNvPr>
          <p:cNvSpPr/>
          <p:nvPr/>
        </p:nvSpPr>
        <p:spPr>
          <a:xfrm>
            <a:off x="4674720" y="2094533"/>
            <a:ext cx="3282216" cy="2361965"/>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5" name="Text Box 4">
            <a:extLst>
              <a:ext uri="{FF2B5EF4-FFF2-40B4-BE49-F238E27FC236}">
                <a16:creationId xmlns:a16="http://schemas.microsoft.com/office/drawing/2014/main" id="{9AC6C893-B33B-B94C-838C-E663871AB2DA}"/>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cs typeface="Arial"/>
              </a:rPr>
              <a:t>Juric</a:t>
            </a:r>
            <a:r>
              <a:rPr lang="en-US" sz="800" i="1">
                <a:solidFill>
                  <a:prstClr val="black">
                    <a:lumMod val="65000"/>
                    <a:lumOff val="35000"/>
                  </a:prstClr>
                </a:solidFill>
                <a:latin typeface="Arial"/>
                <a:cs typeface="Arial"/>
              </a:rPr>
              <a:t> D et al., SABCS 2018, GS3-08</a:t>
            </a:r>
          </a:p>
        </p:txBody>
      </p:sp>
      <p:sp>
        <p:nvSpPr>
          <p:cNvPr id="8" name="Espace réservé du contenu 7">
            <a:extLst>
              <a:ext uri="{FF2B5EF4-FFF2-40B4-BE49-F238E27FC236}">
                <a16:creationId xmlns:a16="http://schemas.microsoft.com/office/drawing/2014/main" id="{B32B8EB8-498F-FF4C-A701-7BB578A3BEEF}"/>
              </a:ext>
            </a:extLst>
          </p:cNvPr>
          <p:cNvSpPr>
            <a:spLocks noGrp="1"/>
          </p:cNvSpPr>
          <p:nvPr>
            <p:ph sz="quarter" idx="11"/>
          </p:nvPr>
        </p:nvSpPr>
        <p:spPr>
          <a:xfrm>
            <a:off x="168064" y="1291384"/>
            <a:ext cx="4304676" cy="866515"/>
          </a:xfrm>
        </p:spPr>
        <p:txBody>
          <a:bodyPr>
            <a:normAutofit/>
          </a:bodyPr>
          <a:lstStyle/>
          <a:p>
            <a:r>
              <a:rPr lang="fr-FR" sz="1600" err="1"/>
              <a:t>Pré-traitement</a:t>
            </a:r>
            <a:r>
              <a:rPr lang="fr-FR" sz="1600"/>
              <a:t> </a:t>
            </a:r>
            <a:br>
              <a:rPr lang="fr-FR" sz="1600"/>
            </a:br>
            <a:r>
              <a:rPr lang="fr-FR" sz="1600"/>
              <a:t>par CDK4/6 inhibiteur</a:t>
            </a:r>
          </a:p>
        </p:txBody>
      </p:sp>
      <p:sp>
        <p:nvSpPr>
          <p:cNvPr id="360" name="Espace réservé du contenu 7">
            <a:extLst>
              <a:ext uri="{FF2B5EF4-FFF2-40B4-BE49-F238E27FC236}">
                <a16:creationId xmlns:a16="http://schemas.microsoft.com/office/drawing/2014/main" id="{8849446D-9FF7-6F4A-A93A-A2715EB67852}"/>
              </a:ext>
            </a:extLst>
          </p:cNvPr>
          <p:cNvSpPr txBox="1">
            <a:spLocks/>
          </p:cNvSpPr>
          <p:nvPr/>
        </p:nvSpPr>
        <p:spPr>
          <a:xfrm>
            <a:off x="4472740" y="1291383"/>
            <a:ext cx="4210896" cy="866515"/>
          </a:xfrm>
          <a:prstGeom prst="rect">
            <a:avLst/>
          </a:prstGeom>
        </p:spPr>
        <p:txBody>
          <a:bodyPr vert="horz" lIns="91440" tIns="45720" rIns="91440" bIns="45720" rtlCol="0">
            <a:normAutofit/>
          </a:bodyPr>
          <a:lstStyle>
            <a:lvl1pPr marL="184150" indent="-184150"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3857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fr-FR" sz="1600">
                <a:solidFill>
                  <a:prstClr val="black"/>
                </a:solidFill>
              </a:rPr>
              <a:t>Pas de traitement préalable </a:t>
            </a:r>
            <a:br>
              <a:rPr lang="fr-FR" sz="1600">
                <a:solidFill>
                  <a:prstClr val="black"/>
                </a:solidFill>
              </a:rPr>
            </a:br>
            <a:r>
              <a:rPr lang="fr-FR" sz="1600">
                <a:solidFill>
                  <a:prstClr val="black"/>
                </a:solidFill>
              </a:rPr>
              <a:t>par CDK4/6 inhibiteur</a:t>
            </a:r>
          </a:p>
        </p:txBody>
      </p:sp>
      <p:graphicFrame>
        <p:nvGraphicFramePr>
          <p:cNvPr id="361" name="Espace réservé du contenu 4">
            <a:extLst>
              <a:ext uri="{FF2B5EF4-FFF2-40B4-BE49-F238E27FC236}">
                <a16:creationId xmlns:a16="http://schemas.microsoft.com/office/drawing/2014/main" id="{309D4FD8-99F4-6C4D-AB86-13F18CCFD715}"/>
              </a:ext>
            </a:extLst>
          </p:cNvPr>
          <p:cNvGraphicFramePr>
            <a:graphicFrameLocks/>
          </p:cNvGraphicFramePr>
          <p:nvPr>
            <p:extLst/>
          </p:nvPr>
        </p:nvGraphicFramePr>
        <p:xfrm>
          <a:off x="1935138" y="1930907"/>
          <a:ext cx="2544877" cy="1011345"/>
        </p:xfrm>
        <a:graphic>
          <a:graphicData uri="http://schemas.openxmlformats.org/drawingml/2006/table">
            <a:tbl>
              <a:tblPr firstRow="1" bandRow="1">
                <a:tableStyleId>{7DF18680-E054-41AD-8BC1-D1AEF772440D}</a:tableStyleId>
              </a:tblPr>
              <a:tblGrid>
                <a:gridCol w="938736">
                  <a:extLst>
                    <a:ext uri="{9D8B030D-6E8A-4147-A177-3AD203B41FA5}">
                      <a16:colId xmlns:a16="http://schemas.microsoft.com/office/drawing/2014/main" val="20000"/>
                    </a:ext>
                  </a:extLst>
                </a:gridCol>
                <a:gridCol w="746156">
                  <a:extLst>
                    <a:ext uri="{9D8B030D-6E8A-4147-A177-3AD203B41FA5}">
                      <a16:colId xmlns:a16="http://schemas.microsoft.com/office/drawing/2014/main" val="20001"/>
                    </a:ext>
                  </a:extLst>
                </a:gridCol>
                <a:gridCol w="859985">
                  <a:extLst>
                    <a:ext uri="{9D8B030D-6E8A-4147-A177-3AD203B41FA5}">
                      <a16:colId xmlns:a16="http://schemas.microsoft.com/office/drawing/2014/main" val="20002"/>
                    </a:ext>
                  </a:extLst>
                </a:gridCol>
              </a:tblGrid>
              <a:tr h="268076">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indent="7938" algn="l" defTabSz="457200" rtl="0" eaLnBrk="1" latinLnBrk="0" hangingPunct="1">
                        <a:lnSpc>
                          <a:spcPct val="90000"/>
                        </a:lnSpc>
                        <a:tabLst/>
                      </a:pPr>
                      <a:endParaRPr lang="en-US" sz="800" b="1" kern="1200">
                        <a:solidFill>
                          <a:schemeClr val="lt1"/>
                        </a:solidFill>
                        <a:latin typeface="Arial Narrow" panose="020B0606020202030204" pitchFamily="34" charset="0"/>
                        <a:ea typeface="+mn-ea"/>
                        <a:cs typeface="Arial" panose="020B0604020202020204" pitchFamily="34" charset="0"/>
                      </a:endParaRPr>
                    </a:p>
                  </a:txBody>
                  <a:tcPr marL="68408" marR="51307" marT="27363" marB="27363"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1" kern="1200">
                          <a:solidFill>
                            <a:schemeClr val="bg1"/>
                          </a:solidFill>
                          <a:latin typeface="+mn-lt"/>
                          <a:cs typeface="Arial" panose="020B0604020202020204" pitchFamily="34" charset="0"/>
                        </a:rPr>
                        <a:t>ALP + FUL </a:t>
                      </a:r>
                      <a:br>
                        <a:rPr lang="en-US" sz="800" b="1" kern="1200">
                          <a:solidFill>
                            <a:schemeClr val="bg1"/>
                          </a:solidFill>
                          <a:latin typeface="+mn-lt"/>
                          <a:cs typeface="Arial" panose="020B0604020202020204" pitchFamily="34" charset="0"/>
                        </a:rPr>
                      </a:br>
                      <a:r>
                        <a:rPr lang="en-US" sz="800" b="1" kern="1200">
                          <a:solidFill>
                            <a:schemeClr val="bg1"/>
                          </a:solidFill>
                          <a:latin typeface="+mn-lt"/>
                          <a:cs typeface="Arial" panose="020B0604020202020204" pitchFamily="34" charset="0"/>
                        </a:rPr>
                        <a:t>(n = 9)</a:t>
                      </a:r>
                    </a:p>
                  </a:txBody>
                  <a:tcPr marL="41930" marR="41378" marT="22068" marB="22068"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solidFill>
                            <a:schemeClr val="bg1"/>
                          </a:solidFill>
                          <a:latin typeface="+mn-lt"/>
                          <a:cs typeface="Arial" panose="020B0604020202020204" pitchFamily="34" charset="0"/>
                        </a:rPr>
                        <a:t>PBO + FUL </a:t>
                      </a:r>
                      <a:br>
                        <a:rPr lang="en-GB" sz="800" b="1">
                          <a:solidFill>
                            <a:schemeClr val="bg1"/>
                          </a:solidFill>
                          <a:latin typeface="+mn-lt"/>
                          <a:cs typeface="Arial" panose="020B0604020202020204" pitchFamily="34" charset="0"/>
                        </a:rPr>
                      </a:br>
                      <a:r>
                        <a:rPr lang="en-GB" sz="800" b="1">
                          <a:solidFill>
                            <a:schemeClr val="bg1"/>
                          </a:solidFill>
                          <a:latin typeface="+mn-lt"/>
                          <a:cs typeface="Arial" panose="020B0604020202020204" pitchFamily="34" charset="0"/>
                        </a:rPr>
                        <a:t>(n = 11)</a:t>
                      </a:r>
                    </a:p>
                  </a:txBody>
                  <a:tcPr marL="41930" marR="41378" marT="22068" marB="22068" anchor="b">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mn-lt"/>
                          <a:ea typeface="Calibri" panose="020F0502020204030204" pitchFamily="34" charset="0"/>
                        </a:rPr>
                        <a:t>Events, n (%)</a:t>
                      </a: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a:effectLst/>
                          <a:latin typeface="+mn-lt"/>
                          <a:ea typeface="SimSun"/>
                          <a:cs typeface="Arial" panose="020B0604020202020204" pitchFamily="34" charset="0"/>
                        </a:rPr>
                        <a:t>7 (77.8)</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a:effectLst/>
                          <a:latin typeface="+mn-lt"/>
                          <a:ea typeface="SimSun"/>
                          <a:cs typeface="Arial" panose="020B0604020202020204" pitchFamily="34" charset="0"/>
                        </a:rPr>
                        <a:t>10 (90.9)</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dirty="0">
                          <a:effectLst/>
                          <a:latin typeface="+mn-lt"/>
                          <a:ea typeface="Calibri" panose="020F0502020204030204" pitchFamily="34" charset="0"/>
                        </a:rPr>
                        <a:t>SSP </a:t>
                      </a:r>
                      <a:r>
                        <a:rPr lang="en-US" sz="800" b="1" dirty="0" err="1">
                          <a:effectLst/>
                          <a:latin typeface="+mn-lt"/>
                          <a:ea typeface="Calibri" panose="020F0502020204030204" pitchFamily="34" charset="0"/>
                        </a:rPr>
                        <a:t>médiane</a:t>
                      </a:r>
                      <a:r>
                        <a:rPr lang="en-US" sz="800" b="1" dirty="0">
                          <a:effectLst/>
                          <a:latin typeface="+mn-lt"/>
                          <a:ea typeface="Calibri" panose="020F0502020204030204" pitchFamily="34" charset="0"/>
                        </a:rPr>
                        <a:t>, </a:t>
                      </a:r>
                      <a:r>
                        <a:rPr lang="en-US" sz="800" b="1" dirty="0" err="1">
                          <a:effectLst/>
                          <a:latin typeface="+mn-lt"/>
                          <a:ea typeface="Calibri" panose="020F0502020204030204" pitchFamily="34" charset="0"/>
                        </a:rPr>
                        <a:t>mois</a:t>
                      </a:r>
                      <a:endParaRPr lang="en-US" sz="800" b="1" dirty="0">
                        <a:effectLst/>
                        <a:latin typeface="+mn-lt"/>
                        <a:ea typeface="Calibri" panose="020F0502020204030204" pitchFamily="34" charset="0"/>
                      </a:endParaRP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a:effectLst/>
                          <a:latin typeface="+mn-lt"/>
                          <a:ea typeface="SimSun"/>
                          <a:cs typeface="Arial" panose="020B0604020202020204" pitchFamily="34" charset="0"/>
                        </a:rPr>
                        <a:t>5.5</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algn="ctr">
                        <a:lnSpc>
                          <a:spcPct val="100000"/>
                        </a:lnSpc>
                        <a:spcBef>
                          <a:spcPts val="0"/>
                        </a:spcBef>
                        <a:spcAft>
                          <a:spcPts val="0"/>
                        </a:spcAft>
                      </a:pPr>
                      <a:r>
                        <a:rPr lang="en-US" sz="800" b="0" kern="1200">
                          <a:solidFill>
                            <a:schemeClr val="tx1"/>
                          </a:solidFill>
                          <a:effectLst/>
                          <a:latin typeface="+mn-lt"/>
                          <a:ea typeface="+mn-ea"/>
                          <a:cs typeface="+mn-cs"/>
                        </a:rPr>
                        <a:t>1.8</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mn-lt"/>
                          <a:ea typeface="Calibri" panose="020F0502020204030204" pitchFamily="34" charset="0"/>
                        </a:rPr>
                        <a:t>HR, (95% CI)</a:t>
                      </a:r>
                    </a:p>
                  </a:txBody>
                  <a:tcPr marL="63776" marR="63776"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dirty="0">
                          <a:effectLst/>
                          <a:latin typeface="+mn-lt"/>
                          <a:ea typeface="SimSun"/>
                          <a:cs typeface="Arial" panose="020B0604020202020204" pitchFamily="34" charset="0"/>
                        </a:rPr>
                        <a:t>0.48 (0.17-1.36)</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hMerge="1">
                  <a:txBody>
                    <a:bodyPr/>
                    <a:lstStyle/>
                    <a:p>
                      <a:pPr marL="0" marR="0" algn="ctr">
                        <a:lnSpc>
                          <a:spcPct val="100000"/>
                        </a:lnSpc>
                        <a:spcBef>
                          <a:spcPts val="0"/>
                        </a:spcBef>
                        <a:spcAft>
                          <a:spcPts val="0"/>
                        </a:spcAft>
                      </a:pPr>
                      <a:endParaRPr lang="en-US" sz="1400" b="0" kern="1200" dirty="0">
                        <a:solidFill>
                          <a:schemeClr val="tx1"/>
                        </a:solidFill>
                        <a:effectLst/>
                        <a:latin typeface="+mn-lt"/>
                        <a:ea typeface="+mn-ea"/>
                        <a:cs typeface="+mn-cs"/>
                      </a:endParaRPr>
                    </a:p>
                  </a:txBody>
                  <a:tcPr marL="38100" marR="3810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graphicFrame>
        <p:nvGraphicFramePr>
          <p:cNvPr id="362" name="Espace réservé du contenu 4">
            <a:extLst>
              <a:ext uri="{FF2B5EF4-FFF2-40B4-BE49-F238E27FC236}">
                <a16:creationId xmlns:a16="http://schemas.microsoft.com/office/drawing/2014/main" id="{89481ADF-4627-904B-83BB-6174BFEEB62C}"/>
              </a:ext>
            </a:extLst>
          </p:cNvPr>
          <p:cNvGraphicFramePr>
            <a:graphicFrameLocks/>
          </p:cNvGraphicFramePr>
          <p:nvPr>
            <p:extLst/>
          </p:nvPr>
        </p:nvGraphicFramePr>
        <p:xfrm>
          <a:off x="6400592" y="1930907"/>
          <a:ext cx="2544877" cy="1011345"/>
        </p:xfrm>
        <a:graphic>
          <a:graphicData uri="http://schemas.openxmlformats.org/drawingml/2006/table">
            <a:tbl>
              <a:tblPr firstRow="1" bandRow="1">
                <a:tableStyleId>{7DF18680-E054-41AD-8BC1-D1AEF772440D}</a:tableStyleId>
              </a:tblPr>
              <a:tblGrid>
                <a:gridCol w="938736">
                  <a:extLst>
                    <a:ext uri="{9D8B030D-6E8A-4147-A177-3AD203B41FA5}">
                      <a16:colId xmlns:a16="http://schemas.microsoft.com/office/drawing/2014/main" val="20000"/>
                    </a:ext>
                  </a:extLst>
                </a:gridCol>
                <a:gridCol w="746156">
                  <a:extLst>
                    <a:ext uri="{9D8B030D-6E8A-4147-A177-3AD203B41FA5}">
                      <a16:colId xmlns:a16="http://schemas.microsoft.com/office/drawing/2014/main" val="20001"/>
                    </a:ext>
                  </a:extLst>
                </a:gridCol>
                <a:gridCol w="859985">
                  <a:extLst>
                    <a:ext uri="{9D8B030D-6E8A-4147-A177-3AD203B41FA5}">
                      <a16:colId xmlns:a16="http://schemas.microsoft.com/office/drawing/2014/main" val="20002"/>
                    </a:ext>
                  </a:extLst>
                </a:gridCol>
              </a:tblGrid>
              <a:tr h="268076">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indent="7938" algn="l" defTabSz="457200" rtl="0" eaLnBrk="1" latinLnBrk="0" hangingPunct="1">
                        <a:lnSpc>
                          <a:spcPct val="90000"/>
                        </a:lnSpc>
                        <a:tabLst/>
                      </a:pPr>
                      <a:endParaRPr lang="en-US" sz="800" b="1" kern="1200">
                        <a:solidFill>
                          <a:schemeClr val="lt1"/>
                        </a:solidFill>
                        <a:latin typeface="Arial Narrow" panose="020B0606020202030204" pitchFamily="34" charset="0"/>
                        <a:ea typeface="+mn-ea"/>
                        <a:cs typeface="Arial" panose="020B0604020202020204" pitchFamily="34" charset="0"/>
                      </a:endParaRPr>
                    </a:p>
                  </a:txBody>
                  <a:tcPr marL="61316" marR="45987" marT="24526" marB="24526"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noFill/>
                  </a:tcPr>
                </a:tc>
                <a:tc>
                  <a:txBody>
                    <a:bodyPr/>
                    <a:lstStyle>
                      <a:lvl1pPr marL="0" algn="l" defTabSz="457200" rtl="0" eaLnBrk="1" latinLnBrk="0" hangingPunct="1">
                        <a:defRPr sz="1800" b="1" kern="1200">
                          <a:solidFill>
                            <a:schemeClr val="lt1"/>
                          </a:solidFill>
                          <a:latin typeface="Calibri"/>
                        </a:defRPr>
                      </a:lvl1pPr>
                      <a:lvl2pPr marL="457200" algn="l" defTabSz="457200" rtl="0" eaLnBrk="1" latinLnBrk="0" hangingPunct="1">
                        <a:defRPr sz="1800" b="1" kern="1200">
                          <a:solidFill>
                            <a:schemeClr val="lt1"/>
                          </a:solidFill>
                          <a:latin typeface="Calibri"/>
                        </a:defRPr>
                      </a:lvl2pPr>
                      <a:lvl3pPr marL="914400" algn="l" defTabSz="457200" rtl="0" eaLnBrk="1" latinLnBrk="0" hangingPunct="1">
                        <a:defRPr sz="1800" b="1" kern="1200">
                          <a:solidFill>
                            <a:schemeClr val="lt1"/>
                          </a:solidFill>
                          <a:latin typeface="Calibri"/>
                        </a:defRPr>
                      </a:lvl3pPr>
                      <a:lvl4pPr marL="1371600" algn="l" defTabSz="457200" rtl="0" eaLnBrk="1" latinLnBrk="0" hangingPunct="1">
                        <a:defRPr sz="1800" b="1" kern="1200">
                          <a:solidFill>
                            <a:schemeClr val="lt1"/>
                          </a:solidFill>
                          <a:latin typeface="Calibri"/>
                        </a:defRPr>
                      </a:lvl4pPr>
                      <a:lvl5pPr marL="1828800" algn="l" defTabSz="457200" rtl="0" eaLnBrk="1" latinLnBrk="0" hangingPunct="1">
                        <a:defRPr sz="1800" b="1" kern="1200">
                          <a:solidFill>
                            <a:schemeClr val="lt1"/>
                          </a:solidFill>
                          <a:latin typeface="Calibri"/>
                        </a:defRPr>
                      </a:lvl5pPr>
                      <a:lvl6pPr marL="2286000" algn="l" defTabSz="457200" rtl="0" eaLnBrk="1" latinLnBrk="0" hangingPunct="1">
                        <a:defRPr sz="1800" b="1" kern="1200">
                          <a:solidFill>
                            <a:schemeClr val="lt1"/>
                          </a:solidFill>
                          <a:latin typeface="Calibri"/>
                        </a:defRPr>
                      </a:lvl6pPr>
                      <a:lvl7pPr marL="2743200" algn="l" defTabSz="457200" rtl="0" eaLnBrk="1" latinLnBrk="0" hangingPunct="1">
                        <a:defRPr sz="1800" b="1" kern="1200">
                          <a:solidFill>
                            <a:schemeClr val="lt1"/>
                          </a:solidFill>
                          <a:latin typeface="Calibri"/>
                        </a:defRPr>
                      </a:lvl7pPr>
                      <a:lvl8pPr marL="3200400" algn="l" defTabSz="457200" rtl="0" eaLnBrk="1" latinLnBrk="0" hangingPunct="1">
                        <a:defRPr sz="1800" b="1" kern="1200">
                          <a:solidFill>
                            <a:schemeClr val="lt1"/>
                          </a:solidFill>
                          <a:latin typeface="Calibri"/>
                        </a:defRPr>
                      </a:lvl8pPr>
                      <a:lvl9pPr marL="3657600" algn="l" defTabSz="457200" rtl="0" eaLnBrk="1" latinLnBrk="0" hangingPunct="1">
                        <a:defRPr sz="1800" b="1" kern="1200">
                          <a:solidFill>
                            <a:schemeClr val="lt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b="1" kern="1200">
                          <a:solidFill>
                            <a:schemeClr val="bg1"/>
                          </a:solidFill>
                          <a:latin typeface="+mn-lt"/>
                          <a:cs typeface="Arial" panose="020B0604020202020204" pitchFamily="34" charset="0"/>
                        </a:rPr>
                        <a:t>ALP + FUL </a:t>
                      </a:r>
                      <a:br>
                        <a:rPr lang="en-US" sz="800" b="1" kern="1200">
                          <a:solidFill>
                            <a:schemeClr val="bg1"/>
                          </a:solidFill>
                          <a:latin typeface="+mn-lt"/>
                          <a:cs typeface="Arial" panose="020B0604020202020204" pitchFamily="34" charset="0"/>
                        </a:rPr>
                      </a:br>
                      <a:r>
                        <a:rPr lang="en-US" sz="800" b="1" kern="1200">
                          <a:solidFill>
                            <a:schemeClr val="bg1"/>
                          </a:solidFill>
                          <a:latin typeface="+mn-lt"/>
                          <a:cs typeface="Arial" panose="020B0604020202020204" pitchFamily="34" charset="0"/>
                        </a:rPr>
                        <a:t>(n = 160)</a:t>
                      </a:r>
                    </a:p>
                  </a:txBody>
                  <a:tcPr marL="41930" marR="41378" marT="22068" marB="22068" anchor="b">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a:solidFill>
                            <a:schemeClr val="bg1"/>
                          </a:solidFill>
                          <a:latin typeface="+mn-lt"/>
                          <a:cs typeface="Arial" panose="020B0604020202020204" pitchFamily="34" charset="0"/>
                        </a:rPr>
                        <a:t>PBO + FUL </a:t>
                      </a:r>
                      <a:br>
                        <a:rPr lang="en-GB" sz="800" b="1">
                          <a:solidFill>
                            <a:schemeClr val="bg1"/>
                          </a:solidFill>
                          <a:latin typeface="+mn-lt"/>
                          <a:cs typeface="Arial" panose="020B0604020202020204" pitchFamily="34" charset="0"/>
                        </a:rPr>
                      </a:br>
                      <a:r>
                        <a:rPr lang="en-GB" sz="800" b="1">
                          <a:solidFill>
                            <a:schemeClr val="bg1"/>
                          </a:solidFill>
                          <a:latin typeface="+mn-lt"/>
                          <a:cs typeface="Arial" panose="020B0604020202020204" pitchFamily="34" charset="0"/>
                        </a:rPr>
                        <a:t>(n = 161)</a:t>
                      </a:r>
                    </a:p>
                  </a:txBody>
                  <a:tcPr marL="41930" marR="41378" marT="22068" marB="22068" anchor="b">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mn-lt"/>
                          <a:ea typeface="Calibri" panose="020F0502020204030204" pitchFamily="34" charset="0"/>
                        </a:rPr>
                        <a:t>Events, n (%)</a:t>
                      </a: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a:effectLst/>
                          <a:latin typeface="+mn-lt"/>
                          <a:ea typeface="SimSun"/>
                          <a:cs typeface="Arial" panose="020B0604020202020204" pitchFamily="34" charset="0"/>
                        </a:rPr>
                        <a:t>96 (60.0)</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a:effectLst/>
                          <a:latin typeface="+mn-lt"/>
                          <a:ea typeface="SimSun"/>
                          <a:cs typeface="Arial" panose="020B0604020202020204" pitchFamily="34" charset="0"/>
                        </a:rPr>
                        <a:t>119 (73.9)</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dirty="0">
                          <a:effectLst/>
                          <a:latin typeface="+mn-lt"/>
                          <a:ea typeface="Calibri" panose="020F0502020204030204" pitchFamily="34" charset="0"/>
                        </a:rPr>
                        <a:t>SSP </a:t>
                      </a:r>
                      <a:r>
                        <a:rPr lang="en-US" sz="800" b="1" dirty="0" err="1">
                          <a:effectLst/>
                          <a:latin typeface="+mn-lt"/>
                          <a:ea typeface="Calibri" panose="020F0502020204030204" pitchFamily="34" charset="0"/>
                        </a:rPr>
                        <a:t>médiane</a:t>
                      </a:r>
                      <a:r>
                        <a:rPr lang="en-US" sz="800" b="1" dirty="0">
                          <a:effectLst/>
                          <a:latin typeface="+mn-lt"/>
                          <a:ea typeface="Calibri" panose="020F0502020204030204" pitchFamily="34" charset="0"/>
                        </a:rPr>
                        <a:t>, </a:t>
                      </a:r>
                      <a:r>
                        <a:rPr lang="en-US" sz="800" b="1" dirty="0" err="1">
                          <a:effectLst/>
                          <a:latin typeface="+mn-lt"/>
                          <a:ea typeface="Calibri" panose="020F0502020204030204" pitchFamily="34" charset="0"/>
                        </a:rPr>
                        <a:t>mois</a:t>
                      </a:r>
                      <a:endParaRPr lang="en-US" sz="800" b="1" dirty="0">
                        <a:effectLst/>
                        <a:latin typeface="+mn-lt"/>
                        <a:ea typeface="Calibri" panose="020F0502020204030204" pitchFamily="34" charset="0"/>
                      </a:endParaRP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algn="ctr">
                        <a:lnSpc>
                          <a:spcPct val="100000"/>
                        </a:lnSpc>
                        <a:spcBef>
                          <a:spcPts val="0"/>
                        </a:spcBef>
                        <a:spcAft>
                          <a:spcPts val="0"/>
                        </a:spcAft>
                      </a:pPr>
                      <a:r>
                        <a:rPr lang="en-US" sz="800" b="0" kern="1200">
                          <a:solidFill>
                            <a:schemeClr val="tx1"/>
                          </a:solidFill>
                          <a:effectLst/>
                          <a:latin typeface="+mn-lt"/>
                          <a:ea typeface="+mn-ea"/>
                          <a:cs typeface="+mn-cs"/>
                        </a:rPr>
                        <a:t>11.0</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p>
                      <a:pPr marL="0" marR="0" algn="ctr">
                        <a:lnSpc>
                          <a:spcPct val="100000"/>
                        </a:lnSpc>
                        <a:spcBef>
                          <a:spcPts val="0"/>
                        </a:spcBef>
                        <a:spcAft>
                          <a:spcPts val="0"/>
                        </a:spcAft>
                      </a:pPr>
                      <a:r>
                        <a:rPr lang="en-US" sz="800" b="0" kern="1200">
                          <a:solidFill>
                            <a:schemeClr val="tx1"/>
                          </a:solidFill>
                          <a:effectLst/>
                          <a:latin typeface="+mn-lt"/>
                          <a:ea typeface="+mn-ea"/>
                          <a:cs typeface="+mn-cs"/>
                        </a:rPr>
                        <a:t>6.8</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241123">
                <a:tc>
                  <a:txBody>
                    <a:bodyPr/>
                    <a:lstStyle/>
                    <a:p>
                      <a:pPr marL="0" marR="0" lvl="0" indent="0" algn="l" defTabSz="914377" rtl="0" eaLnBrk="1" fontAlgn="auto" latinLnBrk="0" hangingPunct="1">
                        <a:lnSpc>
                          <a:spcPct val="107000"/>
                        </a:lnSpc>
                        <a:spcBef>
                          <a:spcPts val="0"/>
                        </a:spcBef>
                        <a:spcAft>
                          <a:spcPts val="0"/>
                        </a:spcAft>
                        <a:buClrTx/>
                        <a:buSzTx/>
                        <a:buFontTx/>
                        <a:buNone/>
                        <a:tabLst/>
                        <a:defRPr/>
                      </a:pPr>
                      <a:r>
                        <a:rPr lang="en-US" sz="800" b="1">
                          <a:effectLst/>
                          <a:latin typeface="+mn-lt"/>
                          <a:ea typeface="Calibri" panose="020F0502020204030204" pitchFamily="34" charset="0"/>
                        </a:rPr>
                        <a:t>HR, (95% CI)</a:t>
                      </a:r>
                    </a:p>
                  </a:txBody>
                  <a:tcPr marL="57164" marR="57164"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gridSpan="2">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800" dirty="0">
                          <a:effectLst/>
                          <a:latin typeface="+mn-lt"/>
                          <a:ea typeface="SimSun"/>
                          <a:cs typeface="Arial" panose="020B0604020202020204" pitchFamily="34" charset="0"/>
                        </a:rPr>
                        <a:t>0.67 (0.51-</a:t>
                      </a:r>
                      <a:r>
                        <a:rPr lang="en-US" sz="800" dirty="0">
                          <a:solidFill>
                            <a:schemeClr val="tx1"/>
                          </a:solidFill>
                          <a:effectLst/>
                          <a:latin typeface="+mn-lt"/>
                          <a:ea typeface="SimSun"/>
                          <a:cs typeface="Arial" panose="020B0604020202020204" pitchFamily="34" charset="0"/>
                        </a:rPr>
                        <a:t>0</a:t>
                      </a:r>
                      <a:r>
                        <a:rPr lang="en-US" sz="800" dirty="0">
                          <a:effectLst/>
                          <a:latin typeface="+mn-lt"/>
                          <a:ea typeface="SimSun"/>
                          <a:cs typeface="Arial" panose="020B0604020202020204" pitchFamily="34" charset="0"/>
                        </a:rPr>
                        <a:t>.87)</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lang="en-US" sz="1200" dirty="0">
                        <a:effectLst/>
                        <a:latin typeface="+mn-lt"/>
                        <a:ea typeface="SimSun"/>
                        <a:cs typeface="Arial" panose="020B0604020202020204" pitchFamily="34" charset="0"/>
                      </a:endParaRPr>
                    </a:p>
                  </a:txBody>
                  <a:tcPr marL="38100" marR="38100"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bl>
          </a:graphicData>
        </a:graphic>
      </p:graphicFrame>
      <p:sp>
        <p:nvSpPr>
          <p:cNvPr id="363" name="TextBox 7">
            <a:extLst>
              <a:ext uri="{FF2B5EF4-FFF2-40B4-BE49-F238E27FC236}">
                <a16:creationId xmlns:a16="http://schemas.microsoft.com/office/drawing/2014/main" id="{ED059658-2019-F44C-B86B-91039E5EF7E6}"/>
              </a:ext>
            </a:extLst>
          </p:cNvPr>
          <p:cNvSpPr txBox="1"/>
          <p:nvPr/>
        </p:nvSpPr>
        <p:spPr>
          <a:xfrm>
            <a:off x="2756346" y="4656699"/>
            <a:ext cx="3432787" cy="307777"/>
          </a:xfrm>
          <a:prstGeom prst="rect">
            <a:avLst/>
          </a:prstGeom>
          <a:noFill/>
        </p:spPr>
        <p:txBody>
          <a:bodyPr wrap="square" rtlCol="0">
            <a:spAutoFit/>
          </a:bodyPr>
          <a:lstStyle/>
          <a:p>
            <a:pPr>
              <a:spcBef>
                <a:spcPts val="600"/>
              </a:spcBef>
            </a:pPr>
            <a:r>
              <a:rPr lang="en-US" sz="1400" b="1">
                <a:solidFill>
                  <a:srgbClr val="1F497D"/>
                </a:solidFill>
                <a:latin typeface="Arial" panose="020B0604020202020204" pitchFamily="34" charset="0"/>
                <a:cs typeface="Arial" panose="020B0604020202020204" pitchFamily="34" charset="0"/>
              </a:rPr>
              <a:t>Population trop petite pour </a:t>
            </a:r>
            <a:r>
              <a:rPr lang="en-US" sz="1400" b="1" err="1">
                <a:solidFill>
                  <a:srgbClr val="1F497D"/>
                </a:solidFill>
                <a:latin typeface="Arial" panose="020B0604020202020204" pitchFamily="34" charset="0"/>
                <a:cs typeface="Arial" panose="020B0604020202020204" pitchFamily="34" charset="0"/>
              </a:rPr>
              <a:t>conclure</a:t>
            </a:r>
            <a:r>
              <a:rPr lang="en-US" sz="1400" b="1">
                <a:solidFill>
                  <a:srgbClr val="1F497D"/>
                </a:solidFill>
                <a:latin typeface="Arial" panose="020B0604020202020204" pitchFamily="34" charset="0"/>
                <a:cs typeface="Arial" panose="020B0604020202020204" pitchFamily="34" charset="0"/>
              </a:rPr>
              <a:t>…</a:t>
            </a:r>
          </a:p>
        </p:txBody>
      </p:sp>
      <p:cxnSp>
        <p:nvCxnSpPr>
          <p:cNvPr id="364" name="Connecteur droit 363">
            <a:extLst>
              <a:ext uri="{FF2B5EF4-FFF2-40B4-BE49-F238E27FC236}">
                <a16:creationId xmlns:a16="http://schemas.microsoft.com/office/drawing/2014/main" id="{C343475B-EF64-834A-BCC1-D87712496D48}"/>
              </a:ext>
            </a:extLst>
          </p:cNvPr>
          <p:cNvCxnSpPr>
            <a:cxnSpLocks/>
          </p:cNvCxnSpPr>
          <p:nvPr/>
        </p:nvCxnSpPr>
        <p:spPr>
          <a:xfrm>
            <a:off x="2756346" y="4628131"/>
            <a:ext cx="0" cy="299769"/>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grpSp>
        <p:nvGrpSpPr>
          <p:cNvPr id="247" name="Group 10">
            <a:extLst>
              <a:ext uri="{FF2B5EF4-FFF2-40B4-BE49-F238E27FC236}">
                <a16:creationId xmlns:a16="http://schemas.microsoft.com/office/drawing/2014/main" id="{647BC58F-67F2-A748-822E-B0BFB0F5BA88}"/>
              </a:ext>
            </a:extLst>
          </p:cNvPr>
          <p:cNvGrpSpPr/>
          <p:nvPr/>
        </p:nvGrpSpPr>
        <p:grpSpPr>
          <a:xfrm>
            <a:off x="632348" y="2305177"/>
            <a:ext cx="2891438" cy="2074487"/>
            <a:chOff x="1428283" y="1879600"/>
            <a:chExt cx="9289469" cy="4217122"/>
          </a:xfrm>
        </p:grpSpPr>
        <p:sp>
          <p:nvSpPr>
            <p:cNvPr id="365" name="Freeform 5">
              <a:extLst>
                <a:ext uri="{FF2B5EF4-FFF2-40B4-BE49-F238E27FC236}">
                  <a16:creationId xmlns:a16="http://schemas.microsoft.com/office/drawing/2014/main" id="{3D914E73-623E-F34D-ADD0-7918314009C3}"/>
                </a:ext>
              </a:extLst>
            </p:cNvPr>
            <p:cNvSpPr>
              <a:spLocks/>
            </p:cNvSpPr>
            <p:nvPr/>
          </p:nvSpPr>
          <p:spPr bwMode="auto">
            <a:xfrm>
              <a:off x="2085975" y="2025650"/>
              <a:ext cx="8380413" cy="2906713"/>
            </a:xfrm>
            <a:custGeom>
              <a:avLst/>
              <a:gdLst>
                <a:gd name="T0" fmla="*/ 0 w 5279"/>
                <a:gd name="T1" fmla="*/ 0 h 1831"/>
                <a:gd name="T2" fmla="*/ 494 w 5279"/>
                <a:gd name="T3" fmla="*/ 0 h 1831"/>
                <a:gd name="T4" fmla="*/ 494 w 5279"/>
                <a:gd name="T5" fmla="*/ 236 h 1831"/>
                <a:gd name="T6" fmla="*/ 1114 w 5279"/>
                <a:gd name="T7" fmla="*/ 236 h 1831"/>
                <a:gd name="T8" fmla="*/ 1114 w 5279"/>
                <a:gd name="T9" fmla="*/ 704 h 1831"/>
                <a:gd name="T10" fmla="*/ 1228 w 5279"/>
                <a:gd name="T11" fmla="*/ 704 h 1831"/>
                <a:gd name="T12" fmla="*/ 1700 w 5279"/>
                <a:gd name="T13" fmla="*/ 704 h 1831"/>
                <a:gd name="T14" fmla="*/ 1700 w 5279"/>
                <a:gd name="T15" fmla="*/ 986 h 1831"/>
                <a:gd name="T16" fmla="*/ 1711 w 5279"/>
                <a:gd name="T17" fmla="*/ 986 h 1831"/>
                <a:gd name="T18" fmla="*/ 1711 w 5279"/>
                <a:gd name="T19" fmla="*/ 1268 h 1831"/>
                <a:gd name="T20" fmla="*/ 2208 w 5279"/>
                <a:gd name="T21" fmla="*/ 1268 h 1831"/>
                <a:gd name="T22" fmla="*/ 2208 w 5279"/>
                <a:gd name="T23" fmla="*/ 1549 h 1831"/>
                <a:gd name="T24" fmla="*/ 5259 w 5279"/>
                <a:gd name="T25" fmla="*/ 1549 h 1831"/>
                <a:gd name="T26" fmla="*/ 5259 w 5279"/>
                <a:gd name="T27" fmla="*/ 1831 h 1831"/>
                <a:gd name="T28" fmla="*/ 5279 w 5279"/>
                <a:gd name="T29" fmla="*/ 183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79" h="1831">
                  <a:moveTo>
                    <a:pt x="0" y="0"/>
                  </a:moveTo>
                  <a:lnTo>
                    <a:pt x="494" y="0"/>
                  </a:lnTo>
                  <a:lnTo>
                    <a:pt x="494" y="236"/>
                  </a:lnTo>
                  <a:lnTo>
                    <a:pt x="1114" y="236"/>
                  </a:lnTo>
                  <a:lnTo>
                    <a:pt x="1114" y="704"/>
                  </a:lnTo>
                  <a:lnTo>
                    <a:pt x="1228" y="704"/>
                  </a:lnTo>
                  <a:lnTo>
                    <a:pt x="1700" y="704"/>
                  </a:lnTo>
                  <a:lnTo>
                    <a:pt x="1700" y="986"/>
                  </a:lnTo>
                  <a:lnTo>
                    <a:pt x="1711" y="986"/>
                  </a:lnTo>
                  <a:lnTo>
                    <a:pt x="1711" y="1268"/>
                  </a:lnTo>
                  <a:lnTo>
                    <a:pt x="2208" y="1268"/>
                  </a:lnTo>
                  <a:lnTo>
                    <a:pt x="2208" y="1549"/>
                  </a:lnTo>
                  <a:lnTo>
                    <a:pt x="5259" y="1549"/>
                  </a:lnTo>
                  <a:lnTo>
                    <a:pt x="5259" y="1831"/>
                  </a:lnTo>
                  <a:lnTo>
                    <a:pt x="5279" y="1831"/>
                  </a:lnTo>
                </a:path>
              </a:pathLst>
            </a:custGeom>
            <a:noFill/>
            <a:ln w="28575"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66" name="Freeform 6">
              <a:extLst>
                <a:ext uri="{FF2B5EF4-FFF2-40B4-BE49-F238E27FC236}">
                  <a16:creationId xmlns:a16="http://schemas.microsoft.com/office/drawing/2014/main" id="{628991AA-429A-1844-B972-A4FE63306197}"/>
                </a:ext>
              </a:extLst>
            </p:cNvPr>
            <p:cNvSpPr>
              <a:spLocks/>
            </p:cNvSpPr>
            <p:nvPr/>
          </p:nvSpPr>
          <p:spPr bwMode="auto">
            <a:xfrm>
              <a:off x="2085975" y="2025650"/>
              <a:ext cx="4533900" cy="3049588"/>
            </a:xfrm>
            <a:custGeom>
              <a:avLst/>
              <a:gdLst>
                <a:gd name="T0" fmla="*/ 0 w 2856"/>
                <a:gd name="T1" fmla="*/ 0 h 1921"/>
                <a:gd name="T2" fmla="*/ 195 w 2856"/>
                <a:gd name="T3" fmla="*/ 0 h 1921"/>
                <a:gd name="T4" fmla="*/ 195 w 2856"/>
                <a:gd name="T5" fmla="*/ 192 h 1921"/>
                <a:gd name="T6" fmla="*/ 525 w 2856"/>
                <a:gd name="T7" fmla="*/ 192 h 1921"/>
                <a:gd name="T8" fmla="*/ 525 w 2856"/>
                <a:gd name="T9" fmla="*/ 385 h 1921"/>
                <a:gd name="T10" fmla="*/ 536 w 2856"/>
                <a:gd name="T11" fmla="*/ 385 h 1921"/>
                <a:gd name="T12" fmla="*/ 536 w 2856"/>
                <a:gd name="T13" fmla="*/ 577 h 1921"/>
                <a:gd name="T14" fmla="*/ 556 w 2856"/>
                <a:gd name="T15" fmla="*/ 577 h 1921"/>
                <a:gd name="T16" fmla="*/ 556 w 2856"/>
                <a:gd name="T17" fmla="*/ 768 h 1921"/>
                <a:gd name="T18" fmla="*/ 567 w 2856"/>
                <a:gd name="T19" fmla="*/ 768 h 1921"/>
                <a:gd name="T20" fmla="*/ 567 w 2856"/>
                <a:gd name="T21" fmla="*/ 962 h 1921"/>
                <a:gd name="T22" fmla="*/ 578 w 2856"/>
                <a:gd name="T23" fmla="*/ 962 h 1921"/>
                <a:gd name="T24" fmla="*/ 578 w 2856"/>
                <a:gd name="T25" fmla="*/ 1153 h 1921"/>
                <a:gd name="T26" fmla="*/ 659 w 2856"/>
                <a:gd name="T27" fmla="*/ 1153 h 1921"/>
                <a:gd name="T28" fmla="*/ 659 w 2856"/>
                <a:gd name="T29" fmla="*/ 1345 h 1921"/>
                <a:gd name="T30" fmla="*/ 773 w 2856"/>
                <a:gd name="T31" fmla="*/ 1345 h 1921"/>
                <a:gd name="T32" fmla="*/ 773 w 2856"/>
                <a:gd name="T33" fmla="*/ 1536 h 1921"/>
                <a:gd name="T34" fmla="*/ 1125 w 2856"/>
                <a:gd name="T35" fmla="*/ 1536 h 1921"/>
                <a:gd name="T36" fmla="*/ 1125 w 2856"/>
                <a:gd name="T37" fmla="*/ 1730 h 1921"/>
                <a:gd name="T38" fmla="*/ 2309 w 2856"/>
                <a:gd name="T39" fmla="*/ 1730 h 1921"/>
                <a:gd name="T40" fmla="*/ 2309 w 2856"/>
                <a:gd name="T41" fmla="*/ 1921 h 1921"/>
                <a:gd name="T42" fmla="*/ 2856 w 2856"/>
                <a:gd name="T43" fmla="*/ 1921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56" h="1921">
                  <a:moveTo>
                    <a:pt x="0" y="0"/>
                  </a:moveTo>
                  <a:lnTo>
                    <a:pt x="195" y="0"/>
                  </a:lnTo>
                  <a:lnTo>
                    <a:pt x="195" y="192"/>
                  </a:lnTo>
                  <a:lnTo>
                    <a:pt x="525" y="192"/>
                  </a:lnTo>
                  <a:lnTo>
                    <a:pt x="525" y="385"/>
                  </a:lnTo>
                  <a:lnTo>
                    <a:pt x="536" y="385"/>
                  </a:lnTo>
                  <a:lnTo>
                    <a:pt x="536" y="577"/>
                  </a:lnTo>
                  <a:lnTo>
                    <a:pt x="556" y="577"/>
                  </a:lnTo>
                  <a:lnTo>
                    <a:pt x="556" y="768"/>
                  </a:lnTo>
                  <a:lnTo>
                    <a:pt x="567" y="768"/>
                  </a:lnTo>
                  <a:lnTo>
                    <a:pt x="567" y="962"/>
                  </a:lnTo>
                  <a:lnTo>
                    <a:pt x="578" y="962"/>
                  </a:lnTo>
                  <a:lnTo>
                    <a:pt x="578" y="1153"/>
                  </a:lnTo>
                  <a:lnTo>
                    <a:pt x="659" y="1153"/>
                  </a:lnTo>
                  <a:lnTo>
                    <a:pt x="659" y="1345"/>
                  </a:lnTo>
                  <a:lnTo>
                    <a:pt x="773" y="1345"/>
                  </a:lnTo>
                  <a:lnTo>
                    <a:pt x="773" y="1536"/>
                  </a:lnTo>
                  <a:lnTo>
                    <a:pt x="1125" y="1536"/>
                  </a:lnTo>
                  <a:lnTo>
                    <a:pt x="1125" y="1730"/>
                  </a:lnTo>
                  <a:lnTo>
                    <a:pt x="2309" y="1730"/>
                  </a:lnTo>
                  <a:lnTo>
                    <a:pt x="2309" y="1921"/>
                  </a:lnTo>
                  <a:lnTo>
                    <a:pt x="2856" y="1921"/>
                  </a:lnTo>
                </a:path>
              </a:pathLst>
            </a:custGeom>
            <a:noFill/>
            <a:ln w="28575"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67" name="Freeform 8">
              <a:extLst>
                <a:ext uri="{FF2B5EF4-FFF2-40B4-BE49-F238E27FC236}">
                  <a16:creationId xmlns:a16="http://schemas.microsoft.com/office/drawing/2014/main" id="{B0B49A4A-B3A3-5948-A13A-FD380484E07B}"/>
                </a:ext>
              </a:extLst>
            </p:cNvPr>
            <p:cNvSpPr>
              <a:spLocks/>
            </p:cNvSpPr>
            <p:nvPr/>
          </p:nvSpPr>
          <p:spPr bwMode="auto">
            <a:xfrm>
              <a:off x="3988188" y="3097600"/>
              <a:ext cx="109728" cy="109728"/>
            </a:xfrm>
            <a:custGeom>
              <a:avLst/>
              <a:gdLst>
                <a:gd name="T0" fmla="*/ 16 w 29"/>
                <a:gd name="T1" fmla="*/ 0 h 31"/>
                <a:gd name="T2" fmla="*/ 29 w 29"/>
                <a:gd name="T3" fmla="*/ 0 h 31"/>
                <a:gd name="T4" fmla="*/ 29 w 29"/>
                <a:gd name="T5" fmla="*/ 31 h 31"/>
                <a:gd name="T6" fmla="*/ 0 w 29"/>
                <a:gd name="T7" fmla="*/ 31 h 31"/>
                <a:gd name="T8" fmla="*/ 0 w 29"/>
                <a:gd name="T9" fmla="*/ 0 h 31"/>
                <a:gd name="T10" fmla="*/ 16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16" y="0"/>
                  </a:moveTo>
                  <a:lnTo>
                    <a:pt x="29" y="0"/>
                  </a:lnTo>
                  <a:lnTo>
                    <a:pt x="29" y="31"/>
                  </a:lnTo>
                  <a:lnTo>
                    <a:pt x="0" y="31"/>
                  </a:lnTo>
                  <a:lnTo>
                    <a:pt x="0" y="0"/>
                  </a:lnTo>
                  <a:lnTo>
                    <a:pt x="16"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68" name="Freeform 9">
              <a:extLst>
                <a:ext uri="{FF2B5EF4-FFF2-40B4-BE49-F238E27FC236}">
                  <a16:creationId xmlns:a16="http://schemas.microsoft.com/office/drawing/2014/main" id="{2C1ED1CD-6575-594A-B3B0-B60E4B80EE11}"/>
                </a:ext>
              </a:extLst>
            </p:cNvPr>
            <p:cNvSpPr>
              <a:spLocks/>
            </p:cNvSpPr>
            <p:nvPr/>
          </p:nvSpPr>
          <p:spPr bwMode="auto">
            <a:xfrm>
              <a:off x="3988188" y="3097600"/>
              <a:ext cx="109728" cy="109728"/>
            </a:xfrm>
            <a:custGeom>
              <a:avLst/>
              <a:gdLst>
                <a:gd name="T0" fmla="*/ 16 w 29"/>
                <a:gd name="T1" fmla="*/ 0 h 31"/>
                <a:gd name="T2" fmla="*/ 29 w 29"/>
                <a:gd name="T3" fmla="*/ 0 h 31"/>
                <a:gd name="T4" fmla="*/ 29 w 29"/>
                <a:gd name="T5" fmla="*/ 31 h 31"/>
                <a:gd name="T6" fmla="*/ 0 w 29"/>
                <a:gd name="T7" fmla="*/ 31 h 31"/>
                <a:gd name="T8" fmla="*/ 0 w 29"/>
                <a:gd name="T9" fmla="*/ 0 h 31"/>
                <a:gd name="T10" fmla="*/ 16 w 29"/>
                <a:gd name="T11" fmla="*/ 0 h 31"/>
              </a:gdLst>
              <a:ahLst/>
              <a:cxnLst>
                <a:cxn ang="0">
                  <a:pos x="T0" y="T1"/>
                </a:cxn>
                <a:cxn ang="0">
                  <a:pos x="T2" y="T3"/>
                </a:cxn>
                <a:cxn ang="0">
                  <a:pos x="T4" y="T5"/>
                </a:cxn>
                <a:cxn ang="0">
                  <a:pos x="T6" y="T7"/>
                </a:cxn>
                <a:cxn ang="0">
                  <a:pos x="T8" y="T9"/>
                </a:cxn>
                <a:cxn ang="0">
                  <a:pos x="T10" y="T11"/>
                </a:cxn>
              </a:cxnLst>
              <a:rect l="0" t="0" r="r" b="b"/>
              <a:pathLst>
                <a:path w="29" h="31">
                  <a:moveTo>
                    <a:pt x="16" y="0"/>
                  </a:moveTo>
                  <a:lnTo>
                    <a:pt x="29" y="0"/>
                  </a:lnTo>
                  <a:lnTo>
                    <a:pt x="29" y="31"/>
                  </a:lnTo>
                  <a:lnTo>
                    <a:pt x="0" y="31"/>
                  </a:lnTo>
                  <a:lnTo>
                    <a:pt x="0"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69" name="Freeform 10">
              <a:extLst>
                <a:ext uri="{FF2B5EF4-FFF2-40B4-BE49-F238E27FC236}">
                  <a16:creationId xmlns:a16="http://schemas.microsoft.com/office/drawing/2014/main" id="{1E836790-BADB-9F47-A079-A1EE7CF121EA}"/>
                </a:ext>
              </a:extLst>
            </p:cNvPr>
            <p:cNvSpPr>
              <a:spLocks/>
            </p:cNvSpPr>
            <p:nvPr/>
          </p:nvSpPr>
          <p:spPr bwMode="auto">
            <a:xfrm>
              <a:off x="10422326" y="4889888"/>
              <a:ext cx="109728" cy="109728"/>
            </a:xfrm>
            <a:custGeom>
              <a:avLst/>
              <a:gdLst>
                <a:gd name="T0" fmla="*/ 14 w 29"/>
                <a:gd name="T1" fmla="*/ 0 h 28"/>
                <a:gd name="T2" fmla="*/ 29 w 29"/>
                <a:gd name="T3" fmla="*/ 0 h 28"/>
                <a:gd name="T4" fmla="*/ 29 w 29"/>
                <a:gd name="T5" fmla="*/ 28 h 28"/>
                <a:gd name="T6" fmla="*/ 0 w 29"/>
                <a:gd name="T7" fmla="*/ 28 h 28"/>
                <a:gd name="T8" fmla="*/ 0 w 29"/>
                <a:gd name="T9" fmla="*/ 0 h 28"/>
                <a:gd name="T10" fmla="*/ 14 w 29"/>
                <a:gd name="T11" fmla="*/ 0 h 28"/>
              </a:gdLst>
              <a:ahLst/>
              <a:cxnLst>
                <a:cxn ang="0">
                  <a:pos x="T0" y="T1"/>
                </a:cxn>
                <a:cxn ang="0">
                  <a:pos x="T2" y="T3"/>
                </a:cxn>
                <a:cxn ang="0">
                  <a:pos x="T4" y="T5"/>
                </a:cxn>
                <a:cxn ang="0">
                  <a:pos x="T6" y="T7"/>
                </a:cxn>
                <a:cxn ang="0">
                  <a:pos x="T8" y="T9"/>
                </a:cxn>
                <a:cxn ang="0">
                  <a:pos x="T10" y="T11"/>
                </a:cxn>
              </a:cxnLst>
              <a:rect l="0" t="0" r="r" b="b"/>
              <a:pathLst>
                <a:path w="29" h="28">
                  <a:moveTo>
                    <a:pt x="14" y="0"/>
                  </a:moveTo>
                  <a:lnTo>
                    <a:pt x="29" y="0"/>
                  </a:lnTo>
                  <a:lnTo>
                    <a:pt x="29" y="28"/>
                  </a:lnTo>
                  <a:lnTo>
                    <a:pt x="0" y="28"/>
                  </a:lnTo>
                  <a:lnTo>
                    <a:pt x="0" y="0"/>
                  </a:lnTo>
                  <a:lnTo>
                    <a:pt x="14"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0" name="Freeform 11">
              <a:extLst>
                <a:ext uri="{FF2B5EF4-FFF2-40B4-BE49-F238E27FC236}">
                  <a16:creationId xmlns:a16="http://schemas.microsoft.com/office/drawing/2014/main" id="{716E10FA-256F-7346-B13E-FD42EFE39FA1}"/>
                </a:ext>
              </a:extLst>
            </p:cNvPr>
            <p:cNvSpPr>
              <a:spLocks/>
            </p:cNvSpPr>
            <p:nvPr/>
          </p:nvSpPr>
          <p:spPr bwMode="auto">
            <a:xfrm>
              <a:off x="10422326" y="4889888"/>
              <a:ext cx="109728" cy="109728"/>
            </a:xfrm>
            <a:custGeom>
              <a:avLst/>
              <a:gdLst>
                <a:gd name="T0" fmla="*/ 14 w 29"/>
                <a:gd name="T1" fmla="*/ 0 h 28"/>
                <a:gd name="T2" fmla="*/ 29 w 29"/>
                <a:gd name="T3" fmla="*/ 0 h 28"/>
                <a:gd name="T4" fmla="*/ 29 w 29"/>
                <a:gd name="T5" fmla="*/ 28 h 28"/>
                <a:gd name="T6" fmla="*/ 0 w 29"/>
                <a:gd name="T7" fmla="*/ 28 h 28"/>
                <a:gd name="T8" fmla="*/ 0 w 29"/>
                <a:gd name="T9" fmla="*/ 0 h 28"/>
                <a:gd name="T10" fmla="*/ 14 w 29"/>
                <a:gd name="T11" fmla="*/ 0 h 28"/>
              </a:gdLst>
              <a:ahLst/>
              <a:cxnLst>
                <a:cxn ang="0">
                  <a:pos x="T0" y="T1"/>
                </a:cxn>
                <a:cxn ang="0">
                  <a:pos x="T2" y="T3"/>
                </a:cxn>
                <a:cxn ang="0">
                  <a:pos x="T4" y="T5"/>
                </a:cxn>
                <a:cxn ang="0">
                  <a:pos x="T6" y="T7"/>
                </a:cxn>
                <a:cxn ang="0">
                  <a:pos x="T8" y="T9"/>
                </a:cxn>
                <a:cxn ang="0">
                  <a:pos x="T10" y="T11"/>
                </a:cxn>
              </a:cxnLst>
              <a:rect l="0" t="0" r="r" b="b"/>
              <a:pathLst>
                <a:path w="29" h="28">
                  <a:moveTo>
                    <a:pt x="14" y="0"/>
                  </a:moveTo>
                  <a:lnTo>
                    <a:pt x="29" y="0"/>
                  </a:lnTo>
                  <a:lnTo>
                    <a:pt x="29" y="28"/>
                  </a:lnTo>
                  <a:lnTo>
                    <a:pt x="0" y="28"/>
                  </a:lnTo>
                  <a:lnTo>
                    <a:pt x="0"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1" name="Freeform 12">
              <a:extLst>
                <a:ext uri="{FF2B5EF4-FFF2-40B4-BE49-F238E27FC236}">
                  <a16:creationId xmlns:a16="http://schemas.microsoft.com/office/drawing/2014/main" id="{82035F10-4600-DD40-BF1A-381323C80BC9}"/>
                </a:ext>
              </a:extLst>
            </p:cNvPr>
            <p:cNvSpPr>
              <a:spLocks/>
            </p:cNvSpPr>
            <p:nvPr/>
          </p:nvSpPr>
          <p:spPr bwMode="auto">
            <a:xfrm>
              <a:off x="6575813" y="5029587"/>
              <a:ext cx="109728" cy="109728"/>
            </a:xfrm>
            <a:custGeom>
              <a:avLst/>
              <a:gdLst>
                <a:gd name="T0" fmla="*/ 16 w 33"/>
                <a:gd name="T1" fmla="*/ 0 h 35"/>
                <a:gd name="T2" fmla="*/ 0 w 33"/>
                <a:gd name="T3" fmla="*/ 35 h 35"/>
                <a:gd name="T4" fmla="*/ 33 w 33"/>
                <a:gd name="T5" fmla="*/ 35 h 35"/>
                <a:gd name="T6" fmla="*/ 16 w 33"/>
                <a:gd name="T7" fmla="*/ 0 h 35"/>
              </a:gdLst>
              <a:ahLst/>
              <a:cxnLst>
                <a:cxn ang="0">
                  <a:pos x="T0" y="T1"/>
                </a:cxn>
                <a:cxn ang="0">
                  <a:pos x="T2" y="T3"/>
                </a:cxn>
                <a:cxn ang="0">
                  <a:pos x="T4" y="T5"/>
                </a:cxn>
                <a:cxn ang="0">
                  <a:pos x="T6" y="T7"/>
                </a:cxn>
              </a:cxnLst>
              <a:rect l="0" t="0" r="r" b="b"/>
              <a:pathLst>
                <a:path w="33" h="35">
                  <a:moveTo>
                    <a:pt x="16" y="0"/>
                  </a:moveTo>
                  <a:lnTo>
                    <a:pt x="0" y="35"/>
                  </a:lnTo>
                  <a:lnTo>
                    <a:pt x="33" y="35"/>
                  </a:lnTo>
                  <a:lnTo>
                    <a:pt x="1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2" name="Line 13">
              <a:extLst>
                <a:ext uri="{FF2B5EF4-FFF2-40B4-BE49-F238E27FC236}">
                  <a16:creationId xmlns:a16="http://schemas.microsoft.com/office/drawing/2014/main" id="{6C81D585-FEA0-2F40-B8B6-706D171D1C3A}"/>
                </a:ext>
              </a:extLst>
            </p:cNvPr>
            <p:cNvSpPr>
              <a:spLocks noChangeShapeType="1"/>
            </p:cNvSpPr>
            <p:nvPr/>
          </p:nvSpPr>
          <p:spPr bwMode="auto">
            <a:xfrm>
              <a:off x="6929977" y="3972855"/>
              <a:ext cx="617539" cy="0"/>
            </a:xfrm>
            <a:prstGeom prst="line">
              <a:avLst/>
            </a:prstGeom>
            <a:noFill/>
            <a:ln w="63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3" name="Line 14">
              <a:extLst>
                <a:ext uri="{FF2B5EF4-FFF2-40B4-BE49-F238E27FC236}">
                  <a16:creationId xmlns:a16="http://schemas.microsoft.com/office/drawing/2014/main" id="{64587253-2D9B-1640-A296-9D48200D6E19}"/>
                </a:ext>
              </a:extLst>
            </p:cNvPr>
            <p:cNvSpPr>
              <a:spLocks noChangeShapeType="1"/>
            </p:cNvSpPr>
            <p:nvPr/>
          </p:nvSpPr>
          <p:spPr bwMode="auto">
            <a:xfrm>
              <a:off x="6929977" y="4177933"/>
              <a:ext cx="617539" cy="0"/>
            </a:xfrm>
            <a:prstGeom prst="line">
              <a:avLst/>
            </a:prstGeom>
            <a:noFill/>
            <a:ln w="63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4" name="Freeform 15">
              <a:extLst>
                <a:ext uri="{FF2B5EF4-FFF2-40B4-BE49-F238E27FC236}">
                  <a16:creationId xmlns:a16="http://schemas.microsoft.com/office/drawing/2014/main" id="{84897A01-AB25-284D-A4B0-BDA070610B39}"/>
                </a:ext>
              </a:extLst>
            </p:cNvPr>
            <p:cNvSpPr>
              <a:spLocks/>
            </p:cNvSpPr>
            <p:nvPr/>
          </p:nvSpPr>
          <p:spPr bwMode="auto">
            <a:xfrm>
              <a:off x="7190717" y="3925615"/>
              <a:ext cx="109728" cy="109729"/>
            </a:xfrm>
            <a:custGeom>
              <a:avLst/>
              <a:gdLst>
                <a:gd name="T0" fmla="*/ 16 w 31"/>
                <a:gd name="T1" fmla="*/ 0 h 31"/>
                <a:gd name="T2" fmla="*/ 31 w 31"/>
                <a:gd name="T3" fmla="*/ 0 h 31"/>
                <a:gd name="T4" fmla="*/ 31 w 31"/>
                <a:gd name="T5" fmla="*/ 31 h 31"/>
                <a:gd name="T6" fmla="*/ 0 w 31"/>
                <a:gd name="T7" fmla="*/ 31 h 31"/>
                <a:gd name="T8" fmla="*/ 0 w 31"/>
                <a:gd name="T9" fmla="*/ 0 h 31"/>
                <a:gd name="T10" fmla="*/ 16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16" y="0"/>
                  </a:moveTo>
                  <a:lnTo>
                    <a:pt x="31" y="0"/>
                  </a:lnTo>
                  <a:lnTo>
                    <a:pt x="31" y="31"/>
                  </a:lnTo>
                  <a:lnTo>
                    <a:pt x="0" y="31"/>
                  </a:lnTo>
                  <a:lnTo>
                    <a:pt x="0" y="0"/>
                  </a:lnTo>
                  <a:lnTo>
                    <a:pt x="16" y="0"/>
                  </a:lnTo>
                  <a:close/>
                </a:path>
              </a:pathLst>
            </a:custGeom>
            <a:solidFill>
              <a:srgbClr val="0460A9"/>
            </a:solid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5" name="Freeform 16">
              <a:extLst>
                <a:ext uri="{FF2B5EF4-FFF2-40B4-BE49-F238E27FC236}">
                  <a16:creationId xmlns:a16="http://schemas.microsoft.com/office/drawing/2014/main" id="{A6FCCC69-2A11-E145-B131-FB427CCE89AB}"/>
                </a:ext>
              </a:extLst>
            </p:cNvPr>
            <p:cNvSpPr>
              <a:spLocks/>
            </p:cNvSpPr>
            <p:nvPr/>
          </p:nvSpPr>
          <p:spPr bwMode="auto">
            <a:xfrm>
              <a:off x="7561715" y="2486412"/>
              <a:ext cx="109728" cy="109728"/>
            </a:xfrm>
            <a:custGeom>
              <a:avLst/>
              <a:gdLst>
                <a:gd name="T0" fmla="*/ 16 w 31"/>
                <a:gd name="T1" fmla="*/ 0 h 31"/>
                <a:gd name="T2" fmla="*/ 31 w 31"/>
                <a:gd name="T3" fmla="*/ 0 h 31"/>
                <a:gd name="T4" fmla="*/ 31 w 31"/>
                <a:gd name="T5" fmla="*/ 31 h 31"/>
                <a:gd name="T6" fmla="*/ 0 w 31"/>
                <a:gd name="T7" fmla="*/ 31 h 31"/>
                <a:gd name="T8" fmla="*/ 0 w 31"/>
                <a:gd name="T9" fmla="*/ 0 h 31"/>
                <a:gd name="T10" fmla="*/ 16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16" y="0"/>
                  </a:moveTo>
                  <a:lnTo>
                    <a:pt x="31" y="0"/>
                  </a:lnTo>
                  <a:lnTo>
                    <a:pt x="31" y="31"/>
                  </a:lnTo>
                  <a:lnTo>
                    <a:pt x="0" y="31"/>
                  </a:lnTo>
                  <a:lnTo>
                    <a:pt x="0"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6" name="Freeform 17">
              <a:extLst>
                <a:ext uri="{FF2B5EF4-FFF2-40B4-BE49-F238E27FC236}">
                  <a16:creationId xmlns:a16="http://schemas.microsoft.com/office/drawing/2014/main" id="{58A887C9-E539-CA45-857F-99D635B33102}"/>
                </a:ext>
              </a:extLst>
            </p:cNvPr>
            <p:cNvSpPr>
              <a:spLocks/>
            </p:cNvSpPr>
            <p:nvPr/>
          </p:nvSpPr>
          <p:spPr bwMode="auto">
            <a:xfrm>
              <a:off x="7190717" y="4130695"/>
              <a:ext cx="109728" cy="109729"/>
            </a:xfrm>
            <a:custGeom>
              <a:avLst/>
              <a:gdLst>
                <a:gd name="T0" fmla="*/ 18 w 35"/>
                <a:gd name="T1" fmla="*/ 0 h 33"/>
                <a:gd name="T2" fmla="*/ 0 w 35"/>
                <a:gd name="T3" fmla="*/ 33 h 33"/>
                <a:gd name="T4" fmla="*/ 35 w 35"/>
                <a:gd name="T5" fmla="*/ 33 h 33"/>
                <a:gd name="T6" fmla="*/ 18 w 35"/>
                <a:gd name="T7" fmla="*/ 0 h 33"/>
              </a:gdLst>
              <a:ahLst/>
              <a:cxnLst>
                <a:cxn ang="0">
                  <a:pos x="T0" y="T1"/>
                </a:cxn>
                <a:cxn ang="0">
                  <a:pos x="T2" y="T3"/>
                </a:cxn>
                <a:cxn ang="0">
                  <a:pos x="T4" y="T5"/>
                </a:cxn>
                <a:cxn ang="0">
                  <a:pos x="T6" y="T7"/>
                </a:cxn>
              </a:cxnLst>
              <a:rect l="0" t="0" r="r" b="b"/>
              <a:pathLst>
                <a:path w="35" h="33">
                  <a:moveTo>
                    <a:pt x="18" y="0"/>
                  </a:moveTo>
                  <a:lnTo>
                    <a:pt x="0" y="33"/>
                  </a:lnTo>
                  <a:lnTo>
                    <a:pt x="35" y="33"/>
                  </a:lnTo>
                  <a:lnTo>
                    <a:pt x="18" y="0"/>
                  </a:lnTo>
                  <a:close/>
                </a:path>
              </a:pathLst>
            </a:custGeom>
            <a:noFill/>
            <a:ln w="63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7" name="Freeform 18">
              <a:extLst>
                <a:ext uri="{FF2B5EF4-FFF2-40B4-BE49-F238E27FC236}">
                  <a16:creationId xmlns:a16="http://schemas.microsoft.com/office/drawing/2014/main" id="{69933F26-EC49-F44E-ACA2-C7AFB5464058}"/>
                </a:ext>
              </a:extLst>
            </p:cNvPr>
            <p:cNvSpPr>
              <a:spLocks/>
            </p:cNvSpPr>
            <p:nvPr/>
          </p:nvSpPr>
          <p:spPr bwMode="auto">
            <a:xfrm>
              <a:off x="7034179" y="3657043"/>
              <a:ext cx="109728" cy="109729"/>
            </a:xfrm>
            <a:custGeom>
              <a:avLst/>
              <a:gdLst>
                <a:gd name="T0" fmla="*/ 15 w 28"/>
                <a:gd name="T1" fmla="*/ 0 h 29"/>
                <a:gd name="T2" fmla="*/ 28 w 28"/>
                <a:gd name="T3" fmla="*/ 0 h 29"/>
                <a:gd name="T4" fmla="*/ 28 w 28"/>
                <a:gd name="T5" fmla="*/ 29 h 29"/>
                <a:gd name="T6" fmla="*/ 0 w 28"/>
                <a:gd name="T7" fmla="*/ 29 h 29"/>
                <a:gd name="T8" fmla="*/ 0 w 28"/>
                <a:gd name="T9" fmla="*/ 0 h 29"/>
                <a:gd name="T10" fmla="*/ 15 w 28"/>
                <a:gd name="T11" fmla="*/ 0 h 29"/>
              </a:gdLst>
              <a:ahLst/>
              <a:cxnLst>
                <a:cxn ang="0">
                  <a:pos x="T0" y="T1"/>
                </a:cxn>
                <a:cxn ang="0">
                  <a:pos x="T2" y="T3"/>
                </a:cxn>
                <a:cxn ang="0">
                  <a:pos x="T4" y="T5"/>
                </a:cxn>
                <a:cxn ang="0">
                  <a:pos x="T6" y="T7"/>
                </a:cxn>
                <a:cxn ang="0">
                  <a:pos x="T8" y="T9"/>
                </a:cxn>
                <a:cxn ang="0">
                  <a:pos x="T10" y="T11"/>
                </a:cxn>
              </a:cxnLst>
              <a:rect l="0" t="0" r="r" b="b"/>
              <a:pathLst>
                <a:path w="28" h="29">
                  <a:moveTo>
                    <a:pt x="15" y="0"/>
                  </a:moveTo>
                  <a:lnTo>
                    <a:pt x="28" y="0"/>
                  </a:lnTo>
                  <a:lnTo>
                    <a:pt x="28" y="29"/>
                  </a:lnTo>
                  <a:lnTo>
                    <a:pt x="0" y="29"/>
                  </a:lnTo>
                  <a:lnTo>
                    <a:pt x="0" y="0"/>
                  </a:lnTo>
                  <a:lnTo>
                    <a:pt x="15" y="0"/>
                  </a:lnTo>
                  <a:close/>
                </a:path>
              </a:pathLst>
            </a:custGeom>
            <a:solidFill>
              <a:srgbClr val="0460A9"/>
            </a:solidFill>
            <a:ln w="6350">
              <a:solidFill>
                <a:schemeClr val="tx1"/>
              </a:solidFill>
            </a:ln>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8" name="Freeform 19">
              <a:extLst>
                <a:ext uri="{FF2B5EF4-FFF2-40B4-BE49-F238E27FC236}">
                  <a16:creationId xmlns:a16="http://schemas.microsoft.com/office/drawing/2014/main" id="{46EE6742-0A1F-7A41-AE37-B0C4817A6222}"/>
                </a:ext>
              </a:extLst>
            </p:cNvPr>
            <p:cNvSpPr>
              <a:spLocks/>
            </p:cNvSpPr>
            <p:nvPr/>
          </p:nvSpPr>
          <p:spPr bwMode="auto">
            <a:xfrm>
              <a:off x="7021951" y="4717336"/>
              <a:ext cx="109729" cy="109729"/>
            </a:xfrm>
            <a:custGeom>
              <a:avLst/>
              <a:gdLst>
                <a:gd name="T0" fmla="*/ 15 w 28"/>
                <a:gd name="T1" fmla="*/ 0 h 29"/>
                <a:gd name="T2" fmla="*/ 28 w 28"/>
                <a:gd name="T3" fmla="*/ 0 h 29"/>
                <a:gd name="T4" fmla="*/ 28 w 28"/>
                <a:gd name="T5" fmla="*/ 29 h 29"/>
                <a:gd name="T6" fmla="*/ 0 w 28"/>
                <a:gd name="T7" fmla="*/ 29 h 29"/>
                <a:gd name="T8" fmla="*/ 0 w 28"/>
                <a:gd name="T9" fmla="*/ 0 h 29"/>
                <a:gd name="T10" fmla="*/ 15 w 28"/>
                <a:gd name="T11" fmla="*/ 0 h 29"/>
              </a:gdLst>
              <a:ahLst/>
              <a:cxnLst>
                <a:cxn ang="0">
                  <a:pos x="T0" y="T1"/>
                </a:cxn>
                <a:cxn ang="0">
                  <a:pos x="T2" y="T3"/>
                </a:cxn>
                <a:cxn ang="0">
                  <a:pos x="T4" y="T5"/>
                </a:cxn>
                <a:cxn ang="0">
                  <a:pos x="T6" y="T7"/>
                </a:cxn>
                <a:cxn ang="0">
                  <a:pos x="T8" y="T9"/>
                </a:cxn>
                <a:cxn ang="0">
                  <a:pos x="T10" y="T11"/>
                </a:cxn>
              </a:cxnLst>
              <a:rect l="0" t="0" r="r" b="b"/>
              <a:pathLst>
                <a:path w="28" h="29">
                  <a:moveTo>
                    <a:pt x="15" y="0"/>
                  </a:moveTo>
                  <a:lnTo>
                    <a:pt x="28" y="0"/>
                  </a:lnTo>
                  <a:lnTo>
                    <a:pt x="28" y="29"/>
                  </a:lnTo>
                  <a:lnTo>
                    <a:pt x="0" y="29"/>
                  </a:lnTo>
                  <a:lnTo>
                    <a:pt x="0"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79" name="Freeform 20">
              <a:extLst>
                <a:ext uri="{FF2B5EF4-FFF2-40B4-BE49-F238E27FC236}">
                  <a16:creationId xmlns:a16="http://schemas.microsoft.com/office/drawing/2014/main" id="{AA548418-1039-7741-8BD5-988A8F1E6738}"/>
                </a:ext>
              </a:extLst>
            </p:cNvPr>
            <p:cNvSpPr>
              <a:spLocks/>
            </p:cNvSpPr>
            <p:nvPr/>
          </p:nvSpPr>
          <p:spPr bwMode="auto">
            <a:xfrm>
              <a:off x="7365671" y="3645928"/>
              <a:ext cx="109728" cy="109729"/>
            </a:xfrm>
            <a:custGeom>
              <a:avLst/>
              <a:gdLst>
                <a:gd name="T0" fmla="*/ 17 w 35"/>
                <a:gd name="T1" fmla="*/ 0 h 33"/>
                <a:gd name="T2" fmla="*/ 0 w 35"/>
                <a:gd name="T3" fmla="*/ 33 h 33"/>
                <a:gd name="T4" fmla="*/ 35 w 35"/>
                <a:gd name="T5" fmla="*/ 33 h 33"/>
                <a:gd name="T6" fmla="*/ 17 w 35"/>
                <a:gd name="T7" fmla="*/ 0 h 33"/>
              </a:gdLst>
              <a:ahLst/>
              <a:cxnLst>
                <a:cxn ang="0">
                  <a:pos x="T0" y="T1"/>
                </a:cxn>
                <a:cxn ang="0">
                  <a:pos x="T2" y="T3"/>
                </a:cxn>
                <a:cxn ang="0">
                  <a:pos x="T4" y="T5"/>
                </a:cxn>
                <a:cxn ang="0">
                  <a:pos x="T6" y="T7"/>
                </a:cxn>
              </a:cxnLst>
              <a:rect l="0" t="0" r="r" b="b"/>
              <a:pathLst>
                <a:path w="35" h="33">
                  <a:moveTo>
                    <a:pt x="17" y="0"/>
                  </a:moveTo>
                  <a:lnTo>
                    <a:pt x="0" y="33"/>
                  </a:lnTo>
                  <a:lnTo>
                    <a:pt x="35" y="33"/>
                  </a:lnTo>
                  <a:lnTo>
                    <a:pt x="17" y="0"/>
                  </a:lnTo>
                  <a:close/>
                </a:path>
              </a:pathLst>
            </a:custGeom>
            <a:noFill/>
            <a:ln w="6350" cap="sq">
              <a:solidFill>
                <a:srgbClr val="FF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0" name="Line 21">
              <a:extLst>
                <a:ext uri="{FF2B5EF4-FFF2-40B4-BE49-F238E27FC236}">
                  <a16:creationId xmlns:a16="http://schemas.microsoft.com/office/drawing/2014/main" id="{C2E41471-5598-674E-B80F-DB1442A45512}"/>
                </a:ext>
              </a:extLst>
            </p:cNvPr>
            <p:cNvSpPr>
              <a:spLocks noChangeShapeType="1"/>
            </p:cNvSpPr>
            <p:nvPr/>
          </p:nvSpPr>
          <p:spPr bwMode="auto">
            <a:xfrm>
              <a:off x="1931988" y="5529263"/>
              <a:ext cx="8778875"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1" name="Line 22">
              <a:extLst>
                <a:ext uri="{FF2B5EF4-FFF2-40B4-BE49-F238E27FC236}">
                  <a16:creationId xmlns:a16="http://schemas.microsoft.com/office/drawing/2014/main" id="{D4B59E60-48C8-A549-B1CE-1AA555A29671}"/>
                </a:ext>
              </a:extLst>
            </p:cNvPr>
            <p:cNvSpPr>
              <a:spLocks noChangeShapeType="1"/>
            </p:cNvSpPr>
            <p:nvPr/>
          </p:nvSpPr>
          <p:spPr bwMode="auto">
            <a:xfrm flipV="1">
              <a:off x="1939925" y="1879600"/>
              <a:ext cx="0" cy="3649663"/>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2" name="Line 24">
              <a:extLst>
                <a:ext uri="{FF2B5EF4-FFF2-40B4-BE49-F238E27FC236}">
                  <a16:creationId xmlns:a16="http://schemas.microsoft.com/office/drawing/2014/main" id="{A3279E68-EF5C-764F-A641-851DEA3579EC}"/>
                </a:ext>
              </a:extLst>
            </p:cNvPr>
            <p:cNvSpPr>
              <a:spLocks noChangeShapeType="1"/>
            </p:cNvSpPr>
            <p:nvPr/>
          </p:nvSpPr>
          <p:spPr bwMode="auto">
            <a:xfrm>
              <a:off x="2085975"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3" name="Line 25">
              <a:extLst>
                <a:ext uri="{FF2B5EF4-FFF2-40B4-BE49-F238E27FC236}">
                  <a16:creationId xmlns:a16="http://schemas.microsoft.com/office/drawing/2014/main" id="{FB39A1E0-8672-3049-BE0A-CB1EE5E21B09}"/>
                </a:ext>
              </a:extLst>
            </p:cNvPr>
            <p:cNvSpPr>
              <a:spLocks noChangeShapeType="1"/>
            </p:cNvSpPr>
            <p:nvPr/>
          </p:nvSpPr>
          <p:spPr bwMode="auto">
            <a:xfrm>
              <a:off x="258445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4" name="Line 26">
              <a:extLst>
                <a:ext uri="{FF2B5EF4-FFF2-40B4-BE49-F238E27FC236}">
                  <a16:creationId xmlns:a16="http://schemas.microsoft.com/office/drawing/2014/main" id="{78DBCDE3-0C51-7343-9A56-4DA41AAF0A60}"/>
                </a:ext>
              </a:extLst>
            </p:cNvPr>
            <p:cNvSpPr>
              <a:spLocks noChangeShapeType="1"/>
            </p:cNvSpPr>
            <p:nvPr/>
          </p:nvSpPr>
          <p:spPr bwMode="auto">
            <a:xfrm>
              <a:off x="3082925"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5" name="Line 27">
              <a:extLst>
                <a:ext uri="{FF2B5EF4-FFF2-40B4-BE49-F238E27FC236}">
                  <a16:creationId xmlns:a16="http://schemas.microsoft.com/office/drawing/2014/main" id="{AF436C36-B2F2-7C42-B91E-16E2230F9D1B}"/>
                </a:ext>
              </a:extLst>
            </p:cNvPr>
            <p:cNvSpPr>
              <a:spLocks noChangeShapeType="1"/>
            </p:cNvSpPr>
            <p:nvPr/>
          </p:nvSpPr>
          <p:spPr bwMode="auto">
            <a:xfrm>
              <a:off x="358140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6" name="Line 28">
              <a:extLst>
                <a:ext uri="{FF2B5EF4-FFF2-40B4-BE49-F238E27FC236}">
                  <a16:creationId xmlns:a16="http://schemas.microsoft.com/office/drawing/2014/main" id="{680A4847-3B6B-AF44-AF72-0AA07DD2CB9A}"/>
                </a:ext>
              </a:extLst>
            </p:cNvPr>
            <p:cNvSpPr>
              <a:spLocks noChangeShapeType="1"/>
            </p:cNvSpPr>
            <p:nvPr/>
          </p:nvSpPr>
          <p:spPr bwMode="auto">
            <a:xfrm>
              <a:off x="407670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7" name="Line 29">
              <a:extLst>
                <a:ext uri="{FF2B5EF4-FFF2-40B4-BE49-F238E27FC236}">
                  <a16:creationId xmlns:a16="http://schemas.microsoft.com/office/drawing/2014/main" id="{DBCB67E1-9DDD-DD4B-9F5F-E1C31C96D4A5}"/>
                </a:ext>
              </a:extLst>
            </p:cNvPr>
            <p:cNvSpPr>
              <a:spLocks noChangeShapeType="1"/>
            </p:cNvSpPr>
            <p:nvPr/>
          </p:nvSpPr>
          <p:spPr bwMode="auto">
            <a:xfrm>
              <a:off x="4575175"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8" name="Line 30">
              <a:extLst>
                <a:ext uri="{FF2B5EF4-FFF2-40B4-BE49-F238E27FC236}">
                  <a16:creationId xmlns:a16="http://schemas.microsoft.com/office/drawing/2014/main" id="{D2A36ECF-C67C-FB43-96B4-ECCCF1E051DB}"/>
                </a:ext>
              </a:extLst>
            </p:cNvPr>
            <p:cNvSpPr>
              <a:spLocks noChangeShapeType="1"/>
            </p:cNvSpPr>
            <p:nvPr/>
          </p:nvSpPr>
          <p:spPr bwMode="auto">
            <a:xfrm>
              <a:off x="507365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89" name="Line 31">
              <a:extLst>
                <a:ext uri="{FF2B5EF4-FFF2-40B4-BE49-F238E27FC236}">
                  <a16:creationId xmlns:a16="http://schemas.microsoft.com/office/drawing/2014/main" id="{F4531353-27A8-1A43-9645-DD046F9C961F}"/>
                </a:ext>
              </a:extLst>
            </p:cNvPr>
            <p:cNvSpPr>
              <a:spLocks noChangeShapeType="1"/>
            </p:cNvSpPr>
            <p:nvPr/>
          </p:nvSpPr>
          <p:spPr bwMode="auto">
            <a:xfrm>
              <a:off x="5573713"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0" name="Line 32">
              <a:extLst>
                <a:ext uri="{FF2B5EF4-FFF2-40B4-BE49-F238E27FC236}">
                  <a16:creationId xmlns:a16="http://schemas.microsoft.com/office/drawing/2014/main" id="{30CA55CB-91F1-A845-9FF1-D64CF58EAABF}"/>
                </a:ext>
              </a:extLst>
            </p:cNvPr>
            <p:cNvSpPr>
              <a:spLocks noChangeShapeType="1"/>
            </p:cNvSpPr>
            <p:nvPr/>
          </p:nvSpPr>
          <p:spPr bwMode="auto">
            <a:xfrm>
              <a:off x="6072188"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1" name="Line 33">
              <a:extLst>
                <a:ext uri="{FF2B5EF4-FFF2-40B4-BE49-F238E27FC236}">
                  <a16:creationId xmlns:a16="http://schemas.microsoft.com/office/drawing/2014/main" id="{C92B7616-43D2-F345-A286-142F68513948}"/>
                </a:ext>
              </a:extLst>
            </p:cNvPr>
            <p:cNvSpPr>
              <a:spLocks noChangeShapeType="1"/>
            </p:cNvSpPr>
            <p:nvPr/>
          </p:nvSpPr>
          <p:spPr bwMode="auto">
            <a:xfrm>
              <a:off x="6570663"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2" name="Line 34">
              <a:extLst>
                <a:ext uri="{FF2B5EF4-FFF2-40B4-BE49-F238E27FC236}">
                  <a16:creationId xmlns:a16="http://schemas.microsoft.com/office/drawing/2014/main" id="{A712FD90-9654-7242-B118-75D3BA84C917}"/>
                </a:ext>
              </a:extLst>
            </p:cNvPr>
            <p:cNvSpPr>
              <a:spLocks noChangeShapeType="1"/>
            </p:cNvSpPr>
            <p:nvPr/>
          </p:nvSpPr>
          <p:spPr bwMode="auto">
            <a:xfrm>
              <a:off x="7069138"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3" name="Line 35">
              <a:extLst>
                <a:ext uri="{FF2B5EF4-FFF2-40B4-BE49-F238E27FC236}">
                  <a16:creationId xmlns:a16="http://schemas.microsoft.com/office/drawing/2014/main" id="{EF1E811F-F89D-544D-9D34-00FAC39F214A}"/>
                </a:ext>
              </a:extLst>
            </p:cNvPr>
            <p:cNvSpPr>
              <a:spLocks noChangeShapeType="1"/>
            </p:cNvSpPr>
            <p:nvPr/>
          </p:nvSpPr>
          <p:spPr bwMode="auto">
            <a:xfrm>
              <a:off x="7567613"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4" name="Line 36">
              <a:extLst>
                <a:ext uri="{FF2B5EF4-FFF2-40B4-BE49-F238E27FC236}">
                  <a16:creationId xmlns:a16="http://schemas.microsoft.com/office/drawing/2014/main" id="{1CA13A58-6CB7-9D47-A865-D5FA58CC97A3}"/>
                </a:ext>
              </a:extLst>
            </p:cNvPr>
            <p:cNvSpPr>
              <a:spLocks noChangeShapeType="1"/>
            </p:cNvSpPr>
            <p:nvPr/>
          </p:nvSpPr>
          <p:spPr bwMode="auto">
            <a:xfrm>
              <a:off x="8066088"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5" name="Line 37">
              <a:extLst>
                <a:ext uri="{FF2B5EF4-FFF2-40B4-BE49-F238E27FC236}">
                  <a16:creationId xmlns:a16="http://schemas.microsoft.com/office/drawing/2014/main" id="{FFFAFAFB-BCD3-114E-B33D-E8464B45AA37}"/>
                </a:ext>
              </a:extLst>
            </p:cNvPr>
            <p:cNvSpPr>
              <a:spLocks noChangeShapeType="1"/>
            </p:cNvSpPr>
            <p:nvPr/>
          </p:nvSpPr>
          <p:spPr bwMode="auto">
            <a:xfrm>
              <a:off x="8561388"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6" name="Line 38">
              <a:extLst>
                <a:ext uri="{FF2B5EF4-FFF2-40B4-BE49-F238E27FC236}">
                  <a16:creationId xmlns:a16="http://schemas.microsoft.com/office/drawing/2014/main" id="{878BE444-7680-D844-8CEA-A8318D314E5D}"/>
                </a:ext>
              </a:extLst>
            </p:cNvPr>
            <p:cNvSpPr>
              <a:spLocks noChangeShapeType="1"/>
            </p:cNvSpPr>
            <p:nvPr/>
          </p:nvSpPr>
          <p:spPr bwMode="auto">
            <a:xfrm>
              <a:off x="906145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7" name="Line 39">
              <a:extLst>
                <a:ext uri="{FF2B5EF4-FFF2-40B4-BE49-F238E27FC236}">
                  <a16:creationId xmlns:a16="http://schemas.microsoft.com/office/drawing/2014/main" id="{A93B716C-FB01-2E4C-A3D6-F23F79870CE4}"/>
                </a:ext>
              </a:extLst>
            </p:cNvPr>
            <p:cNvSpPr>
              <a:spLocks noChangeShapeType="1"/>
            </p:cNvSpPr>
            <p:nvPr/>
          </p:nvSpPr>
          <p:spPr bwMode="auto">
            <a:xfrm>
              <a:off x="9559925"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8" name="Line 40">
              <a:extLst>
                <a:ext uri="{FF2B5EF4-FFF2-40B4-BE49-F238E27FC236}">
                  <a16:creationId xmlns:a16="http://schemas.microsoft.com/office/drawing/2014/main" id="{3487774A-9A68-9A44-956C-CF31CB6EC04B}"/>
                </a:ext>
              </a:extLst>
            </p:cNvPr>
            <p:cNvSpPr>
              <a:spLocks noChangeShapeType="1"/>
            </p:cNvSpPr>
            <p:nvPr/>
          </p:nvSpPr>
          <p:spPr bwMode="auto">
            <a:xfrm>
              <a:off x="10058400"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399" name="Line 41">
              <a:extLst>
                <a:ext uri="{FF2B5EF4-FFF2-40B4-BE49-F238E27FC236}">
                  <a16:creationId xmlns:a16="http://schemas.microsoft.com/office/drawing/2014/main" id="{68029CDE-A7BB-5D4D-A1CD-90FDC4F7742B}"/>
                </a:ext>
              </a:extLst>
            </p:cNvPr>
            <p:cNvSpPr>
              <a:spLocks noChangeShapeType="1"/>
            </p:cNvSpPr>
            <p:nvPr/>
          </p:nvSpPr>
          <p:spPr bwMode="auto">
            <a:xfrm>
              <a:off x="10556875" y="55292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0" name="Line 43">
              <a:extLst>
                <a:ext uri="{FF2B5EF4-FFF2-40B4-BE49-F238E27FC236}">
                  <a16:creationId xmlns:a16="http://schemas.microsoft.com/office/drawing/2014/main" id="{5ED7C79C-57E9-2F44-B698-03FF89D08F00}"/>
                </a:ext>
              </a:extLst>
            </p:cNvPr>
            <p:cNvSpPr>
              <a:spLocks noChangeShapeType="1"/>
            </p:cNvSpPr>
            <p:nvPr/>
          </p:nvSpPr>
          <p:spPr bwMode="auto">
            <a:xfrm flipH="1">
              <a:off x="1882775" y="5380038"/>
              <a:ext cx="4921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1" name="Line 44">
              <a:extLst>
                <a:ext uri="{FF2B5EF4-FFF2-40B4-BE49-F238E27FC236}">
                  <a16:creationId xmlns:a16="http://schemas.microsoft.com/office/drawing/2014/main" id="{98D655D3-6590-0E43-9ECD-8BEC199D94C8}"/>
                </a:ext>
              </a:extLst>
            </p:cNvPr>
            <p:cNvSpPr>
              <a:spLocks noChangeShapeType="1"/>
            </p:cNvSpPr>
            <p:nvPr/>
          </p:nvSpPr>
          <p:spPr bwMode="auto">
            <a:xfrm flipH="1">
              <a:off x="1882775" y="4708525"/>
              <a:ext cx="49213"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2" name="Line 45">
              <a:extLst>
                <a:ext uri="{FF2B5EF4-FFF2-40B4-BE49-F238E27FC236}">
                  <a16:creationId xmlns:a16="http://schemas.microsoft.com/office/drawing/2014/main" id="{AE897B08-08EA-3041-91A9-A670E6F03A0E}"/>
                </a:ext>
              </a:extLst>
            </p:cNvPr>
            <p:cNvSpPr>
              <a:spLocks noChangeShapeType="1"/>
            </p:cNvSpPr>
            <p:nvPr/>
          </p:nvSpPr>
          <p:spPr bwMode="auto">
            <a:xfrm flipH="1">
              <a:off x="1882775" y="4038600"/>
              <a:ext cx="49213"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3" name="Line 46">
              <a:extLst>
                <a:ext uri="{FF2B5EF4-FFF2-40B4-BE49-F238E27FC236}">
                  <a16:creationId xmlns:a16="http://schemas.microsoft.com/office/drawing/2014/main" id="{7F0B93E2-7307-5943-BEF1-9135F294D670}"/>
                </a:ext>
              </a:extLst>
            </p:cNvPr>
            <p:cNvSpPr>
              <a:spLocks noChangeShapeType="1"/>
            </p:cNvSpPr>
            <p:nvPr/>
          </p:nvSpPr>
          <p:spPr bwMode="auto">
            <a:xfrm flipH="1">
              <a:off x="1882775" y="3367088"/>
              <a:ext cx="49213"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4" name="Line 47">
              <a:extLst>
                <a:ext uri="{FF2B5EF4-FFF2-40B4-BE49-F238E27FC236}">
                  <a16:creationId xmlns:a16="http://schemas.microsoft.com/office/drawing/2014/main" id="{A09FC2AA-B2A5-264C-A866-7BAC121FD2D0}"/>
                </a:ext>
              </a:extLst>
            </p:cNvPr>
            <p:cNvSpPr>
              <a:spLocks noChangeShapeType="1"/>
            </p:cNvSpPr>
            <p:nvPr/>
          </p:nvSpPr>
          <p:spPr bwMode="auto">
            <a:xfrm flipH="1">
              <a:off x="1882775" y="2697163"/>
              <a:ext cx="49213"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5" name="Line 48">
              <a:extLst>
                <a:ext uri="{FF2B5EF4-FFF2-40B4-BE49-F238E27FC236}">
                  <a16:creationId xmlns:a16="http://schemas.microsoft.com/office/drawing/2014/main" id="{E21F6679-746B-F440-948C-4210A57545C1}"/>
                </a:ext>
              </a:extLst>
            </p:cNvPr>
            <p:cNvSpPr>
              <a:spLocks noChangeShapeType="1"/>
            </p:cNvSpPr>
            <p:nvPr/>
          </p:nvSpPr>
          <p:spPr bwMode="auto">
            <a:xfrm flipH="1">
              <a:off x="1882775" y="2025650"/>
              <a:ext cx="49213" cy="0"/>
            </a:xfrm>
            <a:prstGeom prst="line">
              <a:avLst/>
            </a:prstGeom>
            <a:noFill/>
            <a:ln w="1428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06" name="Rectangle 49">
              <a:extLst>
                <a:ext uri="{FF2B5EF4-FFF2-40B4-BE49-F238E27FC236}">
                  <a16:creationId xmlns:a16="http://schemas.microsoft.com/office/drawing/2014/main" id="{DF7A662F-BF4A-0746-9176-3033CBD98DF0}"/>
                </a:ext>
              </a:extLst>
            </p:cNvPr>
            <p:cNvSpPr>
              <a:spLocks noChangeArrowheads="1"/>
            </p:cNvSpPr>
            <p:nvPr/>
          </p:nvSpPr>
          <p:spPr bwMode="auto">
            <a:xfrm>
              <a:off x="7725316" y="3599503"/>
              <a:ext cx="1857773"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Censoring times</a:t>
              </a:r>
            </a:p>
          </p:txBody>
        </p:sp>
        <p:sp>
          <p:nvSpPr>
            <p:cNvPr id="407" name="Rectangle 50">
              <a:extLst>
                <a:ext uri="{FF2B5EF4-FFF2-40B4-BE49-F238E27FC236}">
                  <a16:creationId xmlns:a16="http://schemas.microsoft.com/office/drawing/2014/main" id="{002955EB-D327-A847-A9D9-4B28DEFD7CF2}"/>
                </a:ext>
              </a:extLst>
            </p:cNvPr>
            <p:cNvSpPr>
              <a:spLocks noChangeArrowheads="1"/>
            </p:cNvSpPr>
            <p:nvPr/>
          </p:nvSpPr>
          <p:spPr bwMode="auto">
            <a:xfrm>
              <a:off x="7725316" y="3844267"/>
              <a:ext cx="2510399"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Alpelisib + fulvestrant </a:t>
              </a:r>
            </a:p>
          </p:txBody>
        </p:sp>
        <p:sp>
          <p:nvSpPr>
            <p:cNvPr id="408" name="Rectangle 51">
              <a:extLst>
                <a:ext uri="{FF2B5EF4-FFF2-40B4-BE49-F238E27FC236}">
                  <a16:creationId xmlns:a16="http://schemas.microsoft.com/office/drawing/2014/main" id="{72C54E10-84F6-3940-BC44-94A6AD3F7404}"/>
                </a:ext>
              </a:extLst>
            </p:cNvPr>
            <p:cNvSpPr>
              <a:spLocks noChangeArrowheads="1"/>
            </p:cNvSpPr>
            <p:nvPr/>
          </p:nvSpPr>
          <p:spPr bwMode="auto">
            <a:xfrm>
              <a:off x="7725316" y="4089032"/>
              <a:ext cx="2414308"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Placebo + fulvestrant</a:t>
              </a:r>
            </a:p>
          </p:txBody>
        </p:sp>
        <p:sp>
          <p:nvSpPr>
            <p:cNvPr id="409" name="Rectangle 52">
              <a:extLst>
                <a:ext uri="{FF2B5EF4-FFF2-40B4-BE49-F238E27FC236}">
                  <a16:creationId xmlns:a16="http://schemas.microsoft.com/office/drawing/2014/main" id="{06BDA18C-342C-E244-9AC3-FA53F5DE5FDD}"/>
                </a:ext>
              </a:extLst>
            </p:cNvPr>
            <p:cNvSpPr>
              <a:spLocks noChangeArrowheads="1"/>
            </p:cNvSpPr>
            <p:nvPr/>
          </p:nvSpPr>
          <p:spPr bwMode="auto">
            <a:xfrm>
              <a:off x="2025882"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0</a:t>
              </a:r>
              <a:endParaRPr lang="en-US" altLang="en-US" sz="1100">
                <a:solidFill>
                  <a:prstClr val="black">
                    <a:lumMod val="65000"/>
                    <a:lumOff val="35000"/>
                  </a:prstClr>
                </a:solidFill>
                <a:cs typeface="Arial" panose="020B0604020202020204" pitchFamily="34" charset="0"/>
              </a:endParaRPr>
            </a:p>
          </p:txBody>
        </p:sp>
        <p:sp>
          <p:nvSpPr>
            <p:cNvPr id="410" name="Rectangle 53">
              <a:extLst>
                <a:ext uri="{FF2B5EF4-FFF2-40B4-BE49-F238E27FC236}">
                  <a16:creationId xmlns:a16="http://schemas.microsoft.com/office/drawing/2014/main" id="{3709DEE7-F309-B84B-BC6E-CBB8CD90DF00}"/>
                </a:ext>
              </a:extLst>
            </p:cNvPr>
            <p:cNvSpPr>
              <a:spLocks noChangeArrowheads="1"/>
            </p:cNvSpPr>
            <p:nvPr/>
          </p:nvSpPr>
          <p:spPr bwMode="auto">
            <a:xfrm>
              <a:off x="2524359"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a:t>
              </a:r>
              <a:endParaRPr lang="en-US" altLang="en-US" sz="1100">
                <a:solidFill>
                  <a:prstClr val="black">
                    <a:lumMod val="65000"/>
                    <a:lumOff val="35000"/>
                  </a:prstClr>
                </a:solidFill>
                <a:cs typeface="Arial" panose="020B0604020202020204" pitchFamily="34" charset="0"/>
              </a:endParaRPr>
            </a:p>
          </p:txBody>
        </p:sp>
        <p:sp>
          <p:nvSpPr>
            <p:cNvPr id="411" name="Rectangle 54">
              <a:extLst>
                <a:ext uri="{FF2B5EF4-FFF2-40B4-BE49-F238E27FC236}">
                  <a16:creationId xmlns:a16="http://schemas.microsoft.com/office/drawing/2014/main" id="{AB233EC3-820F-F241-A4F6-4C2646E3636F}"/>
                </a:ext>
              </a:extLst>
            </p:cNvPr>
            <p:cNvSpPr>
              <a:spLocks noChangeArrowheads="1"/>
            </p:cNvSpPr>
            <p:nvPr/>
          </p:nvSpPr>
          <p:spPr bwMode="auto">
            <a:xfrm>
              <a:off x="3022833"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a:t>
              </a:r>
              <a:endParaRPr lang="en-US" altLang="en-US" sz="1100">
                <a:solidFill>
                  <a:prstClr val="black">
                    <a:lumMod val="65000"/>
                    <a:lumOff val="35000"/>
                  </a:prstClr>
                </a:solidFill>
                <a:cs typeface="Arial" panose="020B0604020202020204" pitchFamily="34" charset="0"/>
              </a:endParaRPr>
            </a:p>
          </p:txBody>
        </p:sp>
        <p:sp>
          <p:nvSpPr>
            <p:cNvPr id="412" name="Rectangle 55">
              <a:extLst>
                <a:ext uri="{FF2B5EF4-FFF2-40B4-BE49-F238E27FC236}">
                  <a16:creationId xmlns:a16="http://schemas.microsoft.com/office/drawing/2014/main" id="{823F908A-1F8B-4E44-9260-25B149A56EB7}"/>
                </a:ext>
              </a:extLst>
            </p:cNvPr>
            <p:cNvSpPr>
              <a:spLocks noChangeArrowheads="1"/>
            </p:cNvSpPr>
            <p:nvPr/>
          </p:nvSpPr>
          <p:spPr bwMode="auto">
            <a:xfrm>
              <a:off x="3521309"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3</a:t>
              </a:r>
              <a:endParaRPr lang="en-US" altLang="en-US" sz="1100">
                <a:solidFill>
                  <a:prstClr val="black">
                    <a:lumMod val="65000"/>
                    <a:lumOff val="35000"/>
                  </a:prstClr>
                </a:solidFill>
                <a:cs typeface="Arial" panose="020B0604020202020204" pitchFamily="34" charset="0"/>
              </a:endParaRPr>
            </a:p>
          </p:txBody>
        </p:sp>
        <p:sp>
          <p:nvSpPr>
            <p:cNvPr id="413" name="Rectangle 56">
              <a:extLst>
                <a:ext uri="{FF2B5EF4-FFF2-40B4-BE49-F238E27FC236}">
                  <a16:creationId xmlns:a16="http://schemas.microsoft.com/office/drawing/2014/main" id="{0CFFEE27-8A14-7A48-A364-47C39315306F}"/>
                </a:ext>
              </a:extLst>
            </p:cNvPr>
            <p:cNvSpPr>
              <a:spLocks noChangeArrowheads="1"/>
            </p:cNvSpPr>
            <p:nvPr/>
          </p:nvSpPr>
          <p:spPr bwMode="auto">
            <a:xfrm>
              <a:off x="4021372"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4</a:t>
              </a:r>
              <a:endParaRPr lang="en-US" altLang="en-US" sz="1100">
                <a:solidFill>
                  <a:prstClr val="black">
                    <a:lumMod val="65000"/>
                    <a:lumOff val="35000"/>
                  </a:prstClr>
                </a:solidFill>
                <a:cs typeface="Arial" panose="020B0604020202020204" pitchFamily="34" charset="0"/>
              </a:endParaRPr>
            </a:p>
          </p:txBody>
        </p:sp>
        <p:sp>
          <p:nvSpPr>
            <p:cNvPr id="414" name="Rectangle 57">
              <a:extLst>
                <a:ext uri="{FF2B5EF4-FFF2-40B4-BE49-F238E27FC236}">
                  <a16:creationId xmlns:a16="http://schemas.microsoft.com/office/drawing/2014/main" id="{74CB84F8-1680-7841-80D3-E7798C1022C9}"/>
                </a:ext>
              </a:extLst>
            </p:cNvPr>
            <p:cNvSpPr>
              <a:spLocks noChangeArrowheads="1"/>
            </p:cNvSpPr>
            <p:nvPr/>
          </p:nvSpPr>
          <p:spPr bwMode="auto">
            <a:xfrm>
              <a:off x="4516668"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5</a:t>
              </a:r>
              <a:endParaRPr lang="en-US" altLang="en-US" sz="1100">
                <a:solidFill>
                  <a:prstClr val="black">
                    <a:lumMod val="65000"/>
                    <a:lumOff val="35000"/>
                  </a:prstClr>
                </a:solidFill>
                <a:cs typeface="Arial" panose="020B0604020202020204" pitchFamily="34" charset="0"/>
              </a:endParaRPr>
            </a:p>
          </p:txBody>
        </p:sp>
        <p:sp>
          <p:nvSpPr>
            <p:cNvPr id="415" name="Rectangle 58">
              <a:extLst>
                <a:ext uri="{FF2B5EF4-FFF2-40B4-BE49-F238E27FC236}">
                  <a16:creationId xmlns:a16="http://schemas.microsoft.com/office/drawing/2014/main" id="{85CCFA47-9D67-394C-B4FB-61718AF7AE5C}"/>
                </a:ext>
              </a:extLst>
            </p:cNvPr>
            <p:cNvSpPr>
              <a:spLocks noChangeArrowheads="1"/>
            </p:cNvSpPr>
            <p:nvPr/>
          </p:nvSpPr>
          <p:spPr bwMode="auto">
            <a:xfrm>
              <a:off x="5015145"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6</a:t>
              </a:r>
              <a:endParaRPr lang="en-US" altLang="en-US" sz="1100">
                <a:solidFill>
                  <a:prstClr val="black">
                    <a:lumMod val="65000"/>
                    <a:lumOff val="35000"/>
                  </a:prstClr>
                </a:solidFill>
                <a:cs typeface="Arial" panose="020B0604020202020204" pitchFamily="34" charset="0"/>
              </a:endParaRPr>
            </a:p>
          </p:txBody>
        </p:sp>
        <p:sp>
          <p:nvSpPr>
            <p:cNvPr id="416" name="Rectangle 59">
              <a:extLst>
                <a:ext uri="{FF2B5EF4-FFF2-40B4-BE49-F238E27FC236}">
                  <a16:creationId xmlns:a16="http://schemas.microsoft.com/office/drawing/2014/main" id="{6E6B105C-CD3C-1148-901F-06283CE71DA6}"/>
                </a:ext>
              </a:extLst>
            </p:cNvPr>
            <p:cNvSpPr>
              <a:spLocks noChangeArrowheads="1"/>
            </p:cNvSpPr>
            <p:nvPr/>
          </p:nvSpPr>
          <p:spPr bwMode="auto">
            <a:xfrm>
              <a:off x="5513621"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7</a:t>
              </a:r>
              <a:endParaRPr lang="en-US" altLang="en-US" sz="1100">
                <a:solidFill>
                  <a:prstClr val="black">
                    <a:lumMod val="65000"/>
                    <a:lumOff val="35000"/>
                  </a:prstClr>
                </a:solidFill>
                <a:cs typeface="Arial" panose="020B0604020202020204" pitchFamily="34" charset="0"/>
              </a:endParaRPr>
            </a:p>
          </p:txBody>
        </p:sp>
        <p:sp>
          <p:nvSpPr>
            <p:cNvPr id="417" name="Rectangle 60">
              <a:extLst>
                <a:ext uri="{FF2B5EF4-FFF2-40B4-BE49-F238E27FC236}">
                  <a16:creationId xmlns:a16="http://schemas.microsoft.com/office/drawing/2014/main" id="{DB04FDF3-3376-5144-AA2D-B39C5010FD1E}"/>
                </a:ext>
              </a:extLst>
            </p:cNvPr>
            <p:cNvSpPr>
              <a:spLocks noChangeArrowheads="1"/>
            </p:cNvSpPr>
            <p:nvPr/>
          </p:nvSpPr>
          <p:spPr bwMode="auto">
            <a:xfrm>
              <a:off x="6012095"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8</a:t>
              </a:r>
              <a:endParaRPr lang="en-US" altLang="en-US" sz="1100">
                <a:solidFill>
                  <a:prstClr val="black">
                    <a:lumMod val="65000"/>
                    <a:lumOff val="35000"/>
                  </a:prstClr>
                </a:solidFill>
                <a:cs typeface="Arial" panose="020B0604020202020204" pitchFamily="34" charset="0"/>
              </a:endParaRPr>
            </a:p>
          </p:txBody>
        </p:sp>
        <p:sp>
          <p:nvSpPr>
            <p:cNvPr id="418" name="Rectangle 61">
              <a:extLst>
                <a:ext uri="{FF2B5EF4-FFF2-40B4-BE49-F238E27FC236}">
                  <a16:creationId xmlns:a16="http://schemas.microsoft.com/office/drawing/2014/main" id="{B17C7917-D0C2-B24C-947B-A5A5324FEF85}"/>
                </a:ext>
              </a:extLst>
            </p:cNvPr>
            <p:cNvSpPr>
              <a:spLocks noChangeArrowheads="1"/>
            </p:cNvSpPr>
            <p:nvPr/>
          </p:nvSpPr>
          <p:spPr bwMode="auto">
            <a:xfrm>
              <a:off x="6510569" y="5622059"/>
              <a:ext cx="144140"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9</a:t>
              </a:r>
              <a:endParaRPr lang="en-US" altLang="en-US" sz="1100">
                <a:solidFill>
                  <a:prstClr val="black">
                    <a:lumMod val="65000"/>
                    <a:lumOff val="35000"/>
                  </a:prstClr>
                </a:solidFill>
                <a:cs typeface="Arial" panose="020B0604020202020204" pitchFamily="34" charset="0"/>
              </a:endParaRPr>
            </a:p>
          </p:txBody>
        </p:sp>
        <p:sp>
          <p:nvSpPr>
            <p:cNvPr id="419" name="Rectangle 62">
              <a:extLst>
                <a:ext uri="{FF2B5EF4-FFF2-40B4-BE49-F238E27FC236}">
                  <a16:creationId xmlns:a16="http://schemas.microsoft.com/office/drawing/2014/main" id="{492D7891-0AC5-9941-8EC0-53563EC80CE7}"/>
                </a:ext>
              </a:extLst>
            </p:cNvPr>
            <p:cNvSpPr>
              <a:spLocks noChangeArrowheads="1"/>
            </p:cNvSpPr>
            <p:nvPr/>
          </p:nvSpPr>
          <p:spPr bwMode="auto">
            <a:xfrm>
              <a:off x="6019114" y="5846456"/>
              <a:ext cx="695258"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mois</a:t>
              </a:r>
              <a:endParaRPr lang="en-US" altLang="en-US" sz="1200" dirty="0">
                <a:solidFill>
                  <a:prstClr val="black">
                    <a:lumMod val="65000"/>
                    <a:lumOff val="35000"/>
                  </a:prstClr>
                </a:solidFill>
                <a:cs typeface="Arial" panose="020B0604020202020204" pitchFamily="34" charset="0"/>
              </a:endParaRPr>
            </a:p>
          </p:txBody>
        </p:sp>
        <p:sp>
          <p:nvSpPr>
            <p:cNvPr id="421" name="Rectangle 64">
              <a:extLst>
                <a:ext uri="{FF2B5EF4-FFF2-40B4-BE49-F238E27FC236}">
                  <a16:creationId xmlns:a16="http://schemas.microsoft.com/office/drawing/2014/main" id="{1577C2D7-F40B-2649-81E7-E333850C1562}"/>
                </a:ext>
              </a:extLst>
            </p:cNvPr>
            <p:cNvSpPr>
              <a:spLocks noChangeArrowheads="1"/>
            </p:cNvSpPr>
            <p:nvPr/>
          </p:nvSpPr>
          <p:spPr bwMode="auto">
            <a:xfrm>
              <a:off x="6941740"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10</a:t>
              </a:r>
              <a:endParaRPr lang="en-US" altLang="en-US" sz="1100">
                <a:solidFill>
                  <a:prstClr val="black">
                    <a:lumMod val="65000"/>
                    <a:lumOff val="35000"/>
                  </a:prstClr>
                </a:solidFill>
                <a:cs typeface="Arial" panose="020B0604020202020204" pitchFamily="34" charset="0"/>
              </a:endParaRPr>
            </a:p>
          </p:txBody>
        </p:sp>
        <p:sp>
          <p:nvSpPr>
            <p:cNvPr id="422" name="Rectangle 65">
              <a:extLst>
                <a:ext uri="{FF2B5EF4-FFF2-40B4-BE49-F238E27FC236}">
                  <a16:creationId xmlns:a16="http://schemas.microsoft.com/office/drawing/2014/main" id="{838A7188-EA1C-F54D-9BE2-217D1CB34DBA}"/>
                </a:ext>
              </a:extLst>
            </p:cNvPr>
            <p:cNvSpPr>
              <a:spLocks noChangeArrowheads="1"/>
            </p:cNvSpPr>
            <p:nvPr/>
          </p:nvSpPr>
          <p:spPr bwMode="auto">
            <a:xfrm>
              <a:off x="1428283" y="1922463"/>
              <a:ext cx="432412"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100</a:t>
              </a:r>
              <a:endParaRPr lang="en-US" altLang="en-US" sz="1100">
                <a:solidFill>
                  <a:prstClr val="black">
                    <a:lumMod val="65000"/>
                    <a:lumOff val="35000"/>
                  </a:prstClr>
                </a:solidFill>
                <a:cs typeface="Arial" panose="020B0604020202020204" pitchFamily="34" charset="0"/>
              </a:endParaRPr>
            </a:p>
          </p:txBody>
        </p:sp>
        <p:sp>
          <p:nvSpPr>
            <p:cNvPr id="423" name="Rectangle 66">
              <a:extLst>
                <a:ext uri="{FF2B5EF4-FFF2-40B4-BE49-F238E27FC236}">
                  <a16:creationId xmlns:a16="http://schemas.microsoft.com/office/drawing/2014/main" id="{33393B0F-8C5A-C84C-BB05-CC554EF38F9A}"/>
                </a:ext>
              </a:extLst>
            </p:cNvPr>
            <p:cNvSpPr>
              <a:spLocks noChangeArrowheads="1"/>
            </p:cNvSpPr>
            <p:nvPr/>
          </p:nvSpPr>
          <p:spPr bwMode="auto">
            <a:xfrm>
              <a:off x="1561305" y="2579687"/>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80</a:t>
              </a:r>
              <a:endParaRPr lang="en-US" altLang="en-US" sz="1100">
                <a:solidFill>
                  <a:prstClr val="black">
                    <a:lumMod val="65000"/>
                    <a:lumOff val="35000"/>
                  </a:prstClr>
                </a:solidFill>
                <a:cs typeface="Arial" panose="020B0604020202020204" pitchFamily="34" charset="0"/>
              </a:endParaRPr>
            </a:p>
          </p:txBody>
        </p:sp>
        <p:sp>
          <p:nvSpPr>
            <p:cNvPr id="424" name="Rectangle 67">
              <a:extLst>
                <a:ext uri="{FF2B5EF4-FFF2-40B4-BE49-F238E27FC236}">
                  <a16:creationId xmlns:a16="http://schemas.microsoft.com/office/drawing/2014/main" id="{D0D708C7-84CF-5042-9814-82CA5C70EB48}"/>
                </a:ext>
              </a:extLst>
            </p:cNvPr>
            <p:cNvSpPr>
              <a:spLocks noChangeArrowheads="1"/>
            </p:cNvSpPr>
            <p:nvPr/>
          </p:nvSpPr>
          <p:spPr bwMode="auto">
            <a:xfrm>
              <a:off x="1561305" y="3257549"/>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60</a:t>
              </a:r>
              <a:endParaRPr lang="en-US" altLang="en-US" sz="1100">
                <a:solidFill>
                  <a:prstClr val="black">
                    <a:lumMod val="65000"/>
                    <a:lumOff val="35000"/>
                  </a:prstClr>
                </a:solidFill>
                <a:cs typeface="Arial" panose="020B0604020202020204" pitchFamily="34" charset="0"/>
              </a:endParaRPr>
            </a:p>
          </p:txBody>
        </p:sp>
        <p:sp>
          <p:nvSpPr>
            <p:cNvPr id="425" name="Rectangle 68">
              <a:extLst>
                <a:ext uri="{FF2B5EF4-FFF2-40B4-BE49-F238E27FC236}">
                  <a16:creationId xmlns:a16="http://schemas.microsoft.com/office/drawing/2014/main" id="{5B9EFD0E-0EF2-9B46-8476-71E87AD5BAAF}"/>
                </a:ext>
              </a:extLst>
            </p:cNvPr>
            <p:cNvSpPr>
              <a:spLocks noChangeArrowheads="1"/>
            </p:cNvSpPr>
            <p:nvPr/>
          </p:nvSpPr>
          <p:spPr bwMode="auto">
            <a:xfrm>
              <a:off x="1561305" y="3927475"/>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40</a:t>
              </a:r>
              <a:endParaRPr lang="en-US" altLang="en-US" sz="1100">
                <a:solidFill>
                  <a:prstClr val="black">
                    <a:lumMod val="65000"/>
                    <a:lumOff val="35000"/>
                  </a:prstClr>
                </a:solidFill>
                <a:cs typeface="Arial" panose="020B0604020202020204" pitchFamily="34" charset="0"/>
              </a:endParaRPr>
            </a:p>
          </p:txBody>
        </p:sp>
        <p:sp>
          <p:nvSpPr>
            <p:cNvPr id="426" name="Rectangle 69">
              <a:extLst>
                <a:ext uri="{FF2B5EF4-FFF2-40B4-BE49-F238E27FC236}">
                  <a16:creationId xmlns:a16="http://schemas.microsoft.com/office/drawing/2014/main" id="{10C59494-EF69-1146-B5B4-BD64572568CF}"/>
                </a:ext>
              </a:extLst>
            </p:cNvPr>
            <p:cNvSpPr>
              <a:spLocks noChangeArrowheads="1"/>
            </p:cNvSpPr>
            <p:nvPr/>
          </p:nvSpPr>
          <p:spPr bwMode="auto">
            <a:xfrm>
              <a:off x="1561305" y="4598989"/>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20</a:t>
              </a:r>
              <a:endParaRPr lang="en-US" altLang="en-US" sz="1100">
                <a:solidFill>
                  <a:prstClr val="black">
                    <a:lumMod val="65000"/>
                    <a:lumOff val="35000"/>
                  </a:prstClr>
                </a:solidFill>
                <a:cs typeface="Arial" panose="020B0604020202020204" pitchFamily="34" charset="0"/>
              </a:endParaRPr>
            </a:p>
          </p:txBody>
        </p:sp>
        <p:sp>
          <p:nvSpPr>
            <p:cNvPr id="427" name="Rectangle 70">
              <a:extLst>
                <a:ext uri="{FF2B5EF4-FFF2-40B4-BE49-F238E27FC236}">
                  <a16:creationId xmlns:a16="http://schemas.microsoft.com/office/drawing/2014/main" id="{A1ADCF2A-E7F4-CA42-A978-36C5344B3D62}"/>
                </a:ext>
              </a:extLst>
            </p:cNvPr>
            <p:cNvSpPr>
              <a:spLocks noChangeArrowheads="1"/>
            </p:cNvSpPr>
            <p:nvPr/>
          </p:nvSpPr>
          <p:spPr bwMode="auto">
            <a:xfrm>
              <a:off x="1700679" y="5268913"/>
              <a:ext cx="144137"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0</a:t>
              </a:r>
              <a:endParaRPr lang="en-US" altLang="en-US" sz="1100">
                <a:solidFill>
                  <a:prstClr val="black">
                    <a:lumMod val="65000"/>
                    <a:lumOff val="35000"/>
                  </a:prstClr>
                </a:solidFill>
                <a:cs typeface="Arial" panose="020B0604020202020204" pitchFamily="34" charset="0"/>
              </a:endParaRPr>
            </a:p>
          </p:txBody>
        </p:sp>
        <p:sp>
          <p:nvSpPr>
            <p:cNvPr id="428" name="Rectangle 71">
              <a:extLst>
                <a:ext uri="{FF2B5EF4-FFF2-40B4-BE49-F238E27FC236}">
                  <a16:creationId xmlns:a16="http://schemas.microsoft.com/office/drawing/2014/main" id="{1EF66178-3ADF-C245-B429-CFB22DB03057}"/>
                </a:ext>
              </a:extLst>
            </p:cNvPr>
            <p:cNvSpPr>
              <a:spLocks noChangeArrowheads="1"/>
            </p:cNvSpPr>
            <p:nvPr/>
          </p:nvSpPr>
          <p:spPr bwMode="auto">
            <a:xfrm>
              <a:off x="7437042"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11</a:t>
              </a:r>
              <a:endParaRPr lang="en-US" altLang="en-US" sz="1100">
                <a:solidFill>
                  <a:prstClr val="black">
                    <a:lumMod val="65000"/>
                    <a:lumOff val="35000"/>
                  </a:prstClr>
                </a:solidFill>
                <a:cs typeface="Arial" panose="020B0604020202020204" pitchFamily="34" charset="0"/>
              </a:endParaRPr>
            </a:p>
          </p:txBody>
        </p:sp>
        <p:sp>
          <p:nvSpPr>
            <p:cNvPr id="429" name="Rectangle 72">
              <a:extLst>
                <a:ext uri="{FF2B5EF4-FFF2-40B4-BE49-F238E27FC236}">
                  <a16:creationId xmlns:a16="http://schemas.microsoft.com/office/drawing/2014/main" id="{67F5BF0B-04B9-A841-AB71-4C82CBBA2EF7}"/>
                </a:ext>
              </a:extLst>
            </p:cNvPr>
            <p:cNvSpPr>
              <a:spLocks noChangeArrowheads="1"/>
            </p:cNvSpPr>
            <p:nvPr/>
          </p:nvSpPr>
          <p:spPr bwMode="auto">
            <a:xfrm>
              <a:off x="7935514"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12</a:t>
              </a:r>
              <a:endParaRPr lang="en-US" altLang="en-US" sz="1100">
                <a:solidFill>
                  <a:prstClr val="black">
                    <a:lumMod val="65000"/>
                    <a:lumOff val="35000"/>
                  </a:prstClr>
                </a:solidFill>
                <a:cs typeface="Arial" panose="020B0604020202020204" pitchFamily="34" charset="0"/>
              </a:endParaRPr>
            </a:p>
          </p:txBody>
        </p:sp>
        <p:sp>
          <p:nvSpPr>
            <p:cNvPr id="430" name="Rectangle 73">
              <a:extLst>
                <a:ext uri="{FF2B5EF4-FFF2-40B4-BE49-F238E27FC236}">
                  <a16:creationId xmlns:a16="http://schemas.microsoft.com/office/drawing/2014/main" id="{8550DB57-6407-F944-98B9-1CEAD8CFFD96}"/>
                </a:ext>
              </a:extLst>
            </p:cNvPr>
            <p:cNvSpPr>
              <a:spLocks noChangeArrowheads="1"/>
            </p:cNvSpPr>
            <p:nvPr/>
          </p:nvSpPr>
          <p:spPr bwMode="auto">
            <a:xfrm>
              <a:off x="8433990"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13</a:t>
              </a:r>
              <a:endParaRPr lang="en-US" altLang="en-US" sz="1100">
                <a:solidFill>
                  <a:prstClr val="black">
                    <a:lumMod val="65000"/>
                    <a:lumOff val="35000"/>
                  </a:prstClr>
                </a:solidFill>
                <a:cs typeface="Arial" panose="020B0604020202020204" pitchFamily="34" charset="0"/>
              </a:endParaRPr>
            </a:p>
          </p:txBody>
        </p:sp>
        <p:sp>
          <p:nvSpPr>
            <p:cNvPr id="431" name="Rectangle 74">
              <a:extLst>
                <a:ext uri="{FF2B5EF4-FFF2-40B4-BE49-F238E27FC236}">
                  <a16:creationId xmlns:a16="http://schemas.microsoft.com/office/drawing/2014/main" id="{06777C2E-7660-5C4F-B7BF-70CE3FF9DBEC}"/>
                </a:ext>
              </a:extLst>
            </p:cNvPr>
            <p:cNvSpPr>
              <a:spLocks noChangeArrowheads="1"/>
            </p:cNvSpPr>
            <p:nvPr/>
          </p:nvSpPr>
          <p:spPr bwMode="auto">
            <a:xfrm>
              <a:off x="8932467"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14</a:t>
              </a:r>
              <a:endParaRPr lang="en-US" altLang="en-US" sz="1100">
                <a:solidFill>
                  <a:prstClr val="black">
                    <a:lumMod val="65000"/>
                    <a:lumOff val="35000"/>
                  </a:prstClr>
                </a:solidFill>
                <a:cs typeface="Arial" panose="020B0604020202020204" pitchFamily="34" charset="0"/>
              </a:endParaRPr>
            </a:p>
          </p:txBody>
        </p:sp>
        <p:sp>
          <p:nvSpPr>
            <p:cNvPr id="432" name="Rectangle 75">
              <a:extLst>
                <a:ext uri="{FF2B5EF4-FFF2-40B4-BE49-F238E27FC236}">
                  <a16:creationId xmlns:a16="http://schemas.microsoft.com/office/drawing/2014/main" id="{CFB9550B-ECEA-C24B-8D85-504B8018086C}"/>
                </a:ext>
              </a:extLst>
            </p:cNvPr>
            <p:cNvSpPr>
              <a:spLocks noChangeArrowheads="1"/>
            </p:cNvSpPr>
            <p:nvPr/>
          </p:nvSpPr>
          <p:spPr bwMode="auto">
            <a:xfrm>
              <a:off x="9430940"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15</a:t>
              </a:r>
              <a:endParaRPr lang="en-US" altLang="en-US" sz="1100">
                <a:solidFill>
                  <a:prstClr val="black">
                    <a:lumMod val="65000"/>
                    <a:lumOff val="35000"/>
                  </a:prstClr>
                </a:solidFill>
                <a:cs typeface="Arial" panose="020B0604020202020204" pitchFamily="34" charset="0"/>
              </a:endParaRPr>
            </a:p>
          </p:txBody>
        </p:sp>
        <p:sp>
          <p:nvSpPr>
            <p:cNvPr id="433" name="Rectangle 76">
              <a:extLst>
                <a:ext uri="{FF2B5EF4-FFF2-40B4-BE49-F238E27FC236}">
                  <a16:creationId xmlns:a16="http://schemas.microsoft.com/office/drawing/2014/main" id="{591CB132-8E67-5E42-A2DD-3344FBE959CC}"/>
                </a:ext>
              </a:extLst>
            </p:cNvPr>
            <p:cNvSpPr>
              <a:spLocks noChangeArrowheads="1"/>
            </p:cNvSpPr>
            <p:nvPr/>
          </p:nvSpPr>
          <p:spPr bwMode="auto">
            <a:xfrm>
              <a:off x="9931003"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16</a:t>
              </a:r>
              <a:endParaRPr lang="en-US" altLang="en-US" sz="1100">
                <a:solidFill>
                  <a:prstClr val="black">
                    <a:lumMod val="65000"/>
                    <a:lumOff val="35000"/>
                  </a:prstClr>
                </a:solidFill>
                <a:cs typeface="Arial" panose="020B0604020202020204" pitchFamily="34" charset="0"/>
              </a:endParaRPr>
            </a:p>
          </p:txBody>
        </p:sp>
        <p:sp>
          <p:nvSpPr>
            <p:cNvPr id="434" name="Rectangle 77">
              <a:extLst>
                <a:ext uri="{FF2B5EF4-FFF2-40B4-BE49-F238E27FC236}">
                  <a16:creationId xmlns:a16="http://schemas.microsoft.com/office/drawing/2014/main" id="{150214FA-9C70-C442-837A-1CAC51494EBA}"/>
                </a:ext>
              </a:extLst>
            </p:cNvPr>
            <p:cNvSpPr>
              <a:spLocks noChangeArrowheads="1"/>
            </p:cNvSpPr>
            <p:nvPr/>
          </p:nvSpPr>
          <p:spPr bwMode="auto">
            <a:xfrm>
              <a:off x="10429477" y="5622060"/>
              <a:ext cx="288275" cy="250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17</a:t>
              </a:r>
              <a:endParaRPr lang="en-US" altLang="en-US" sz="1100">
                <a:solidFill>
                  <a:prstClr val="black">
                    <a:lumMod val="65000"/>
                    <a:lumOff val="35000"/>
                  </a:prstClr>
                </a:solidFill>
                <a:cs typeface="Arial" panose="020B0604020202020204" pitchFamily="34" charset="0"/>
              </a:endParaRPr>
            </a:p>
          </p:txBody>
        </p:sp>
      </p:grpSp>
      <p:grpSp>
        <p:nvGrpSpPr>
          <p:cNvPr id="435" name="Group 2">
            <a:extLst>
              <a:ext uri="{FF2B5EF4-FFF2-40B4-BE49-F238E27FC236}">
                <a16:creationId xmlns:a16="http://schemas.microsoft.com/office/drawing/2014/main" id="{EA05FBCF-5878-BD4D-B9D1-0318E547DA66}"/>
              </a:ext>
            </a:extLst>
          </p:cNvPr>
          <p:cNvGrpSpPr/>
          <p:nvPr/>
        </p:nvGrpSpPr>
        <p:grpSpPr>
          <a:xfrm>
            <a:off x="4866006" y="2281002"/>
            <a:ext cx="3012871" cy="2107736"/>
            <a:chOff x="6933867" y="2209801"/>
            <a:chExt cx="5010481" cy="2810314"/>
          </a:xfrm>
        </p:grpSpPr>
        <p:grpSp>
          <p:nvGrpSpPr>
            <p:cNvPr id="436" name="Group 83">
              <a:extLst>
                <a:ext uri="{FF2B5EF4-FFF2-40B4-BE49-F238E27FC236}">
                  <a16:creationId xmlns:a16="http://schemas.microsoft.com/office/drawing/2014/main" id="{55DBC85E-F3EA-9D48-8C1E-5B8C7EFB4A6F}"/>
                </a:ext>
              </a:extLst>
            </p:cNvPr>
            <p:cNvGrpSpPr/>
            <p:nvPr/>
          </p:nvGrpSpPr>
          <p:grpSpPr>
            <a:xfrm>
              <a:off x="6933867" y="2209801"/>
              <a:ext cx="5010481" cy="2810314"/>
              <a:chOff x="1443086" y="1858963"/>
              <a:chExt cx="9358264" cy="4296019"/>
            </a:xfrm>
          </p:grpSpPr>
          <p:sp>
            <p:nvSpPr>
              <p:cNvPr id="443" name="Freeform 5">
                <a:extLst>
                  <a:ext uri="{FF2B5EF4-FFF2-40B4-BE49-F238E27FC236}">
                    <a16:creationId xmlns:a16="http://schemas.microsoft.com/office/drawing/2014/main" id="{804F54A4-0AF3-624D-BD0F-8C05DBB5361C}"/>
                  </a:ext>
                </a:extLst>
              </p:cNvPr>
              <p:cNvSpPr>
                <a:spLocks/>
              </p:cNvSpPr>
              <p:nvPr/>
            </p:nvSpPr>
            <p:spPr bwMode="auto">
              <a:xfrm>
                <a:off x="2097089" y="2006601"/>
                <a:ext cx="8391525" cy="2957514"/>
              </a:xfrm>
              <a:custGeom>
                <a:avLst/>
                <a:gdLst>
                  <a:gd name="T0" fmla="*/ 18 w 5286"/>
                  <a:gd name="T1" fmla="*/ 14 h 1863"/>
                  <a:gd name="T2" fmla="*/ 240 w 5286"/>
                  <a:gd name="T3" fmla="*/ 42 h 1863"/>
                  <a:gd name="T4" fmla="*/ 286 w 5286"/>
                  <a:gd name="T5" fmla="*/ 71 h 1863"/>
                  <a:gd name="T6" fmla="*/ 308 w 5286"/>
                  <a:gd name="T7" fmla="*/ 85 h 1863"/>
                  <a:gd name="T8" fmla="*/ 326 w 5286"/>
                  <a:gd name="T9" fmla="*/ 127 h 1863"/>
                  <a:gd name="T10" fmla="*/ 348 w 5286"/>
                  <a:gd name="T11" fmla="*/ 171 h 1863"/>
                  <a:gd name="T12" fmla="*/ 406 w 5286"/>
                  <a:gd name="T13" fmla="*/ 200 h 1863"/>
                  <a:gd name="T14" fmla="*/ 530 w 5286"/>
                  <a:gd name="T15" fmla="*/ 229 h 1863"/>
                  <a:gd name="T16" fmla="*/ 599 w 5286"/>
                  <a:gd name="T17" fmla="*/ 255 h 1863"/>
                  <a:gd name="T18" fmla="*/ 610 w 5286"/>
                  <a:gd name="T19" fmla="*/ 300 h 1863"/>
                  <a:gd name="T20" fmla="*/ 628 w 5286"/>
                  <a:gd name="T21" fmla="*/ 329 h 1863"/>
                  <a:gd name="T22" fmla="*/ 645 w 5286"/>
                  <a:gd name="T23" fmla="*/ 371 h 1863"/>
                  <a:gd name="T24" fmla="*/ 668 w 5286"/>
                  <a:gd name="T25" fmla="*/ 415 h 1863"/>
                  <a:gd name="T26" fmla="*/ 707 w 5286"/>
                  <a:gd name="T27" fmla="*/ 429 h 1863"/>
                  <a:gd name="T28" fmla="*/ 747 w 5286"/>
                  <a:gd name="T29" fmla="*/ 460 h 1863"/>
                  <a:gd name="T30" fmla="*/ 834 w 5286"/>
                  <a:gd name="T31" fmla="*/ 502 h 1863"/>
                  <a:gd name="T32" fmla="*/ 845 w 5286"/>
                  <a:gd name="T33" fmla="*/ 531 h 1863"/>
                  <a:gd name="T34" fmla="*/ 925 w 5286"/>
                  <a:gd name="T35" fmla="*/ 562 h 1863"/>
                  <a:gd name="T36" fmla="*/ 954 w 5286"/>
                  <a:gd name="T37" fmla="*/ 591 h 1863"/>
                  <a:gd name="T38" fmla="*/ 965 w 5286"/>
                  <a:gd name="T39" fmla="*/ 635 h 1863"/>
                  <a:gd name="T40" fmla="*/ 994 w 5286"/>
                  <a:gd name="T41" fmla="*/ 693 h 1863"/>
                  <a:gd name="T42" fmla="*/ 1005 w 5286"/>
                  <a:gd name="T43" fmla="*/ 724 h 1863"/>
                  <a:gd name="T44" fmla="*/ 1095 w 5286"/>
                  <a:gd name="T45" fmla="*/ 753 h 1863"/>
                  <a:gd name="T46" fmla="*/ 1262 w 5286"/>
                  <a:gd name="T47" fmla="*/ 784 h 1863"/>
                  <a:gd name="T48" fmla="*/ 1284 w 5286"/>
                  <a:gd name="T49" fmla="*/ 828 h 1863"/>
                  <a:gd name="T50" fmla="*/ 1302 w 5286"/>
                  <a:gd name="T51" fmla="*/ 857 h 1863"/>
                  <a:gd name="T52" fmla="*/ 1444 w 5286"/>
                  <a:gd name="T53" fmla="*/ 888 h 1863"/>
                  <a:gd name="T54" fmla="*/ 1563 w 5286"/>
                  <a:gd name="T55" fmla="*/ 904 h 1863"/>
                  <a:gd name="T56" fmla="*/ 1592 w 5286"/>
                  <a:gd name="T57" fmla="*/ 935 h 1863"/>
                  <a:gd name="T58" fmla="*/ 1639 w 5286"/>
                  <a:gd name="T59" fmla="*/ 964 h 1863"/>
                  <a:gd name="T60" fmla="*/ 1896 w 5286"/>
                  <a:gd name="T61" fmla="*/ 979 h 1863"/>
                  <a:gd name="T62" fmla="*/ 1911 w 5286"/>
                  <a:gd name="T63" fmla="*/ 1044 h 1863"/>
                  <a:gd name="T64" fmla="*/ 1929 w 5286"/>
                  <a:gd name="T65" fmla="*/ 1090 h 1863"/>
                  <a:gd name="T66" fmla="*/ 1958 w 5286"/>
                  <a:gd name="T67" fmla="*/ 1108 h 1863"/>
                  <a:gd name="T68" fmla="*/ 2169 w 5286"/>
                  <a:gd name="T69" fmla="*/ 1141 h 1863"/>
                  <a:gd name="T70" fmla="*/ 2237 w 5286"/>
                  <a:gd name="T71" fmla="*/ 1157 h 1863"/>
                  <a:gd name="T72" fmla="*/ 2277 w 5286"/>
                  <a:gd name="T73" fmla="*/ 1210 h 1863"/>
                  <a:gd name="T74" fmla="*/ 2523 w 5286"/>
                  <a:gd name="T75" fmla="*/ 1210 h 1863"/>
                  <a:gd name="T76" fmla="*/ 2539 w 5286"/>
                  <a:gd name="T77" fmla="*/ 1268 h 1863"/>
                  <a:gd name="T78" fmla="*/ 2608 w 5286"/>
                  <a:gd name="T79" fmla="*/ 1268 h 1863"/>
                  <a:gd name="T80" fmla="*/ 2767 w 5286"/>
                  <a:gd name="T81" fmla="*/ 1290 h 1863"/>
                  <a:gd name="T82" fmla="*/ 2876 w 5286"/>
                  <a:gd name="T83" fmla="*/ 1334 h 1863"/>
                  <a:gd name="T84" fmla="*/ 3191 w 5286"/>
                  <a:gd name="T85" fmla="*/ 1334 h 1863"/>
                  <a:gd name="T86" fmla="*/ 3282 w 5286"/>
                  <a:gd name="T87" fmla="*/ 1388 h 1863"/>
                  <a:gd name="T88" fmla="*/ 3333 w 5286"/>
                  <a:gd name="T89" fmla="*/ 1416 h 1863"/>
                  <a:gd name="T90" fmla="*/ 3361 w 5286"/>
                  <a:gd name="T91" fmla="*/ 1445 h 1863"/>
                  <a:gd name="T92" fmla="*/ 3774 w 5286"/>
                  <a:gd name="T93" fmla="*/ 1485 h 1863"/>
                  <a:gd name="T94" fmla="*/ 3840 w 5286"/>
                  <a:gd name="T95" fmla="*/ 1536 h 1863"/>
                  <a:gd name="T96" fmla="*/ 3858 w 5286"/>
                  <a:gd name="T97" fmla="*/ 1596 h 1863"/>
                  <a:gd name="T98" fmla="*/ 4497 w 5286"/>
                  <a:gd name="T99" fmla="*/ 1596 h 1863"/>
                  <a:gd name="T100" fmla="*/ 4800 w 5286"/>
                  <a:gd name="T101" fmla="*/ 1863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86" h="1863">
                    <a:moveTo>
                      <a:pt x="0" y="0"/>
                    </a:moveTo>
                    <a:lnTo>
                      <a:pt x="5" y="0"/>
                    </a:lnTo>
                    <a:lnTo>
                      <a:pt x="18" y="0"/>
                    </a:lnTo>
                    <a:lnTo>
                      <a:pt x="18" y="14"/>
                    </a:lnTo>
                    <a:lnTo>
                      <a:pt x="69" y="14"/>
                    </a:lnTo>
                    <a:lnTo>
                      <a:pt x="69" y="29"/>
                    </a:lnTo>
                    <a:lnTo>
                      <a:pt x="240" y="29"/>
                    </a:lnTo>
                    <a:lnTo>
                      <a:pt x="240" y="42"/>
                    </a:lnTo>
                    <a:lnTo>
                      <a:pt x="257" y="42"/>
                    </a:lnTo>
                    <a:lnTo>
                      <a:pt x="257" y="56"/>
                    </a:lnTo>
                    <a:lnTo>
                      <a:pt x="286" y="56"/>
                    </a:lnTo>
                    <a:lnTo>
                      <a:pt x="286" y="71"/>
                    </a:lnTo>
                    <a:lnTo>
                      <a:pt x="291" y="71"/>
                    </a:lnTo>
                    <a:lnTo>
                      <a:pt x="297" y="71"/>
                    </a:lnTo>
                    <a:lnTo>
                      <a:pt x="297" y="85"/>
                    </a:lnTo>
                    <a:lnTo>
                      <a:pt x="308" y="85"/>
                    </a:lnTo>
                    <a:lnTo>
                      <a:pt x="308" y="113"/>
                    </a:lnTo>
                    <a:lnTo>
                      <a:pt x="315" y="113"/>
                    </a:lnTo>
                    <a:lnTo>
                      <a:pt x="315" y="127"/>
                    </a:lnTo>
                    <a:lnTo>
                      <a:pt x="326" y="127"/>
                    </a:lnTo>
                    <a:lnTo>
                      <a:pt x="326" y="156"/>
                    </a:lnTo>
                    <a:lnTo>
                      <a:pt x="331" y="156"/>
                    </a:lnTo>
                    <a:lnTo>
                      <a:pt x="331" y="171"/>
                    </a:lnTo>
                    <a:lnTo>
                      <a:pt x="348" y="171"/>
                    </a:lnTo>
                    <a:lnTo>
                      <a:pt x="348" y="184"/>
                    </a:lnTo>
                    <a:lnTo>
                      <a:pt x="366" y="184"/>
                    </a:lnTo>
                    <a:lnTo>
                      <a:pt x="366" y="200"/>
                    </a:lnTo>
                    <a:lnTo>
                      <a:pt x="406" y="200"/>
                    </a:lnTo>
                    <a:lnTo>
                      <a:pt x="406" y="213"/>
                    </a:lnTo>
                    <a:lnTo>
                      <a:pt x="501" y="213"/>
                    </a:lnTo>
                    <a:lnTo>
                      <a:pt x="501" y="229"/>
                    </a:lnTo>
                    <a:lnTo>
                      <a:pt x="530" y="229"/>
                    </a:lnTo>
                    <a:lnTo>
                      <a:pt x="530" y="242"/>
                    </a:lnTo>
                    <a:lnTo>
                      <a:pt x="594" y="242"/>
                    </a:lnTo>
                    <a:lnTo>
                      <a:pt x="599" y="242"/>
                    </a:lnTo>
                    <a:lnTo>
                      <a:pt x="599" y="255"/>
                    </a:lnTo>
                    <a:lnTo>
                      <a:pt x="606" y="255"/>
                    </a:lnTo>
                    <a:lnTo>
                      <a:pt x="606" y="271"/>
                    </a:lnTo>
                    <a:lnTo>
                      <a:pt x="610" y="271"/>
                    </a:lnTo>
                    <a:lnTo>
                      <a:pt x="610" y="300"/>
                    </a:lnTo>
                    <a:lnTo>
                      <a:pt x="617" y="300"/>
                    </a:lnTo>
                    <a:lnTo>
                      <a:pt x="617" y="313"/>
                    </a:lnTo>
                    <a:lnTo>
                      <a:pt x="628" y="313"/>
                    </a:lnTo>
                    <a:lnTo>
                      <a:pt x="628" y="329"/>
                    </a:lnTo>
                    <a:lnTo>
                      <a:pt x="639" y="329"/>
                    </a:lnTo>
                    <a:lnTo>
                      <a:pt x="639" y="358"/>
                    </a:lnTo>
                    <a:lnTo>
                      <a:pt x="645" y="358"/>
                    </a:lnTo>
                    <a:lnTo>
                      <a:pt x="645" y="371"/>
                    </a:lnTo>
                    <a:lnTo>
                      <a:pt x="650" y="371"/>
                    </a:lnTo>
                    <a:lnTo>
                      <a:pt x="650" y="400"/>
                    </a:lnTo>
                    <a:lnTo>
                      <a:pt x="668" y="400"/>
                    </a:lnTo>
                    <a:lnTo>
                      <a:pt x="668" y="415"/>
                    </a:lnTo>
                    <a:lnTo>
                      <a:pt x="690" y="415"/>
                    </a:lnTo>
                    <a:lnTo>
                      <a:pt x="690" y="429"/>
                    </a:lnTo>
                    <a:lnTo>
                      <a:pt x="703" y="429"/>
                    </a:lnTo>
                    <a:lnTo>
                      <a:pt x="707" y="429"/>
                    </a:lnTo>
                    <a:lnTo>
                      <a:pt x="707" y="444"/>
                    </a:lnTo>
                    <a:lnTo>
                      <a:pt x="743" y="444"/>
                    </a:lnTo>
                    <a:lnTo>
                      <a:pt x="743" y="460"/>
                    </a:lnTo>
                    <a:lnTo>
                      <a:pt x="747" y="460"/>
                    </a:lnTo>
                    <a:lnTo>
                      <a:pt x="747" y="489"/>
                    </a:lnTo>
                    <a:lnTo>
                      <a:pt x="783" y="489"/>
                    </a:lnTo>
                    <a:lnTo>
                      <a:pt x="783" y="502"/>
                    </a:lnTo>
                    <a:lnTo>
                      <a:pt x="834" y="502"/>
                    </a:lnTo>
                    <a:lnTo>
                      <a:pt x="834" y="517"/>
                    </a:lnTo>
                    <a:lnTo>
                      <a:pt x="838" y="517"/>
                    </a:lnTo>
                    <a:lnTo>
                      <a:pt x="838" y="531"/>
                    </a:lnTo>
                    <a:lnTo>
                      <a:pt x="845" y="531"/>
                    </a:lnTo>
                    <a:lnTo>
                      <a:pt x="845" y="546"/>
                    </a:lnTo>
                    <a:lnTo>
                      <a:pt x="918" y="546"/>
                    </a:lnTo>
                    <a:lnTo>
                      <a:pt x="918" y="562"/>
                    </a:lnTo>
                    <a:lnTo>
                      <a:pt x="925" y="562"/>
                    </a:lnTo>
                    <a:lnTo>
                      <a:pt x="925" y="575"/>
                    </a:lnTo>
                    <a:lnTo>
                      <a:pt x="943" y="575"/>
                    </a:lnTo>
                    <a:lnTo>
                      <a:pt x="943" y="591"/>
                    </a:lnTo>
                    <a:lnTo>
                      <a:pt x="954" y="591"/>
                    </a:lnTo>
                    <a:lnTo>
                      <a:pt x="954" y="620"/>
                    </a:lnTo>
                    <a:lnTo>
                      <a:pt x="958" y="620"/>
                    </a:lnTo>
                    <a:lnTo>
                      <a:pt x="958" y="635"/>
                    </a:lnTo>
                    <a:lnTo>
                      <a:pt x="965" y="635"/>
                    </a:lnTo>
                    <a:lnTo>
                      <a:pt x="965" y="648"/>
                    </a:lnTo>
                    <a:lnTo>
                      <a:pt x="971" y="648"/>
                    </a:lnTo>
                    <a:lnTo>
                      <a:pt x="971" y="693"/>
                    </a:lnTo>
                    <a:lnTo>
                      <a:pt x="994" y="693"/>
                    </a:lnTo>
                    <a:lnTo>
                      <a:pt x="994" y="708"/>
                    </a:lnTo>
                    <a:lnTo>
                      <a:pt x="998" y="708"/>
                    </a:lnTo>
                    <a:lnTo>
                      <a:pt x="998" y="724"/>
                    </a:lnTo>
                    <a:lnTo>
                      <a:pt x="1005" y="724"/>
                    </a:lnTo>
                    <a:lnTo>
                      <a:pt x="1005" y="737"/>
                    </a:lnTo>
                    <a:lnTo>
                      <a:pt x="1062" y="737"/>
                    </a:lnTo>
                    <a:lnTo>
                      <a:pt x="1062" y="753"/>
                    </a:lnTo>
                    <a:lnTo>
                      <a:pt x="1095" y="753"/>
                    </a:lnTo>
                    <a:lnTo>
                      <a:pt x="1095" y="768"/>
                    </a:lnTo>
                    <a:lnTo>
                      <a:pt x="1240" y="768"/>
                    </a:lnTo>
                    <a:lnTo>
                      <a:pt x="1240" y="784"/>
                    </a:lnTo>
                    <a:lnTo>
                      <a:pt x="1262" y="784"/>
                    </a:lnTo>
                    <a:lnTo>
                      <a:pt x="1262" y="813"/>
                    </a:lnTo>
                    <a:lnTo>
                      <a:pt x="1280" y="813"/>
                    </a:lnTo>
                    <a:lnTo>
                      <a:pt x="1280" y="828"/>
                    </a:lnTo>
                    <a:lnTo>
                      <a:pt x="1284" y="828"/>
                    </a:lnTo>
                    <a:lnTo>
                      <a:pt x="1291" y="828"/>
                    </a:lnTo>
                    <a:lnTo>
                      <a:pt x="1291" y="842"/>
                    </a:lnTo>
                    <a:lnTo>
                      <a:pt x="1302" y="842"/>
                    </a:lnTo>
                    <a:lnTo>
                      <a:pt x="1302" y="857"/>
                    </a:lnTo>
                    <a:lnTo>
                      <a:pt x="1342" y="857"/>
                    </a:lnTo>
                    <a:lnTo>
                      <a:pt x="1342" y="873"/>
                    </a:lnTo>
                    <a:lnTo>
                      <a:pt x="1444" y="873"/>
                    </a:lnTo>
                    <a:lnTo>
                      <a:pt x="1444" y="888"/>
                    </a:lnTo>
                    <a:lnTo>
                      <a:pt x="1472" y="888"/>
                    </a:lnTo>
                    <a:lnTo>
                      <a:pt x="1472" y="904"/>
                    </a:lnTo>
                    <a:lnTo>
                      <a:pt x="1559" y="904"/>
                    </a:lnTo>
                    <a:lnTo>
                      <a:pt x="1563" y="904"/>
                    </a:lnTo>
                    <a:lnTo>
                      <a:pt x="1563" y="919"/>
                    </a:lnTo>
                    <a:lnTo>
                      <a:pt x="1570" y="919"/>
                    </a:lnTo>
                    <a:lnTo>
                      <a:pt x="1570" y="935"/>
                    </a:lnTo>
                    <a:lnTo>
                      <a:pt x="1592" y="935"/>
                    </a:lnTo>
                    <a:lnTo>
                      <a:pt x="1592" y="950"/>
                    </a:lnTo>
                    <a:lnTo>
                      <a:pt x="1628" y="950"/>
                    </a:lnTo>
                    <a:lnTo>
                      <a:pt x="1628" y="964"/>
                    </a:lnTo>
                    <a:lnTo>
                      <a:pt x="1639" y="964"/>
                    </a:lnTo>
                    <a:lnTo>
                      <a:pt x="1668" y="964"/>
                    </a:lnTo>
                    <a:lnTo>
                      <a:pt x="1668" y="979"/>
                    </a:lnTo>
                    <a:lnTo>
                      <a:pt x="1679" y="979"/>
                    </a:lnTo>
                    <a:lnTo>
                      <a:pt x="1896" y="979"/>
                    </a:lnTo>
                    <a:lnTo>
                      <a:pt x="1896" y="1028"/>
                    </a:lnTo>
                    <a:lnTo>
                      <a:pt x="1907" y="1028"/>
                    </a:lnTo>
                    <a:lnTo>
                      <a:pt x="1907" y="1044"/>
                    </a:lnTo>
                    <a:lnTo>
                      <a:pt x="1911" y="1044"/>
                    </a:lnTo>
                    <a:lnTo>
                      <a:pt x="1911" y="1075"/>
                    </a:lnTo>
                    <a:lnTo>
                      <a:pt x="1918" y="1075"/>
                    </a:lnTo>
                    <a:lnTo>
                      <a:pt x="1918" y="1090"/>
                    </a:lnTo>
                    <a:lnTo>
                      <a:pt x="1929" y="1090"/>
                    </a:lnTo>
                    <a:lnTo>
                      <a:pt x="1936" y="1090"/>
                    </a:lnTo>
                    <a:lnTo>
                      <a:pt x="1940" y="1090"/>
                    </a:lnTo>
                    <a:lnTo>
                      <a:pt x="1940" y="1108"/>
                    </a:lnTo>
                    <a:lnTo>
                      <a:pt x="1958" y="1108"/>
                    </a:lnTo>
                    <a:lnTo>
                      <a:pt x="2084" y="1108"/>
                    </a:lnTo>
                    <a:lnTo>
                      <a:pt x="2084" y="1123"/>
                    </a:lnTo>
                    <a:lnTo>
                      <a:pt x="2169" y="1123"/>
                    </a:lnTo>
                    <a:lnTo>
                      <a:pt x="2169" y="1141"/>
                    </a:lnTo>
                    <a:lnTo>
                      <a:pt x="2208" y="1141"/>
                    </a:lnTo>
                    <a:lnTo>
                      <a:pt x="2208" y="1157"/>
                    </a:lnTo>
                    <a:lnTo>
                      <a:pt x="2226" y="1157"/>
                    </a:lnTo>
                    <a:lnTo>
                      <a:pt x="2237" y="1157"/>
                    </a:lnTo>
                    <a:lnTo>
                      <a:pt x="2237" y="1192"/>
                    </a:lnTo>
                    <a:lnTo>
                      <a:pt x="2248" y="1192"/>
                    </a:lnTo>
                    <a:lnTo>
                      <a:pt x="2248" y="1210"/>
                    </a:lnTo>
                    <a:lnTo>
                      <a:pt x="2277" y="1210"/>
                    </a:lnTo>
                    <a:lnTo>
                      <a:pt x="2284" y="1210"/>
                    </a:lnTo>
                    <a:lnTo>
                      <a:pt x="2404" y="1210"/>
                    </a:lnTo>
                    <a:lnTo>
                      <a:pt x="2426" y="1210"/>
                    </a:lnTo>
                    <a:lnTo>
                      <a:pt x="2523" y="1210"/>
                    </a:lnTo>
                    <a:lnTo>
                      <a:pt x="2523" y="1230"/>
                    </a:lnTo>
                    <a:lnTo>
                      <a:pt x="2528" y="1230"/>
                    </a:lnTo>
                    <a:lnTo>
                      <a:pt x="2528" y="1268"/>
                    </a:lnTo>
                    <a:lnTo>
                      <a:pt x="2539" y="1268"/>
                    </a:lnTo>
                    <a:lnTo>
                      <a:pt x="2545" y="1268"/>
                    </a:lnTo>
                    <a:lnTo>
                      <a:pt x="2563" y="1268"/>
                    </a:lnTo>
                    <a:lnTo>
                      <a:pt x="2568" y="1268"/>
                    </a:lnTo>
                    <a:lnTo>
                      <a:pt x="2608" y="1268"/>
                    </a:lnTo>
                    <a:lnTo>
                      <a:pt x="2643" y="1268"/>
                    </a:lnTo>
                    <a:lnTo>
                      <a:pt x="2643" y="1290"/>
                    </a:lnTo>
                    <a:lnTo>
                      <a:pt x="2723" y="1290"/>
                    </a:lnTo>
                    <a:lnTo>
                      <a:pt x="2767" y="1290"/>
                    </a:lnTo>
                    <a:lnTo>
                      <a:pt x="2767" y="1312"/>
                    </a:lnTo>
                    <a:lnTo>
                      <a:pt x="2807" y="1312"/>
                    </a:lnTo>
                    <a:lnTo>
                      <a:pt x="2807" y="1334"/>
                    </a:lnTo>
                    <a:lnTo>
                      <a:pt x="2876" y="1334"/>
                    </a:lnTo>
                    <a:lnTo>
                      <a:pt x="2894" y="1334"/>
                    </a:lnTo>
                    <a:lnTo>
                      <a:pt x="3042" y="1334"/>
                    </a:lnTo>
                    <a:lnTo>
                      <a:pt x="3104" y="1334"/>
                    </a:lnTo>
                    <a:lnTo>
                      <a:pt x="3191" y="1334"/>
                    </a:lnTo>
                    <a:lnTo>
                      <a:pt x="3191" y="1361"/>
                    </a:lnTo>
                    <a:lnTo>
                      <a:pt x="3213" y="1361"/>
                    </a:lnTo>
                    <a:lnTo>
                      <a:pt x="3213" y="1388"/>
                    </a:lnTo>
                    <a:lnTo>
                      <a:pt x="3282" y="1388"/>
                    </a:lnTo>
                    <a:lnTo>
                      <a:pt x="3317" y="1388"/>
                    </a:lnTo>
                    <a:lnTo>
                      <a:pt x="3321" y="1388"/>
                    </a:lnTo>
                    <a:lnTo>
                      <a:pt x="3321" y="1416"/>
                    </a:lnTo>
                    <a:lnTo>
                      <a:pt x="3333" y="1416"/>
                    </a:lnTo>
                    <a:lnTo>
                      <a:pt x="3333" y="1445"/>
                    </a:lnTo>
                    <a:lnTo>
                      <a:pt x="3350" y="1445"/>
                    </a:lnTo>
                    <a:lnTo>
                      <a:pt x="3357" y="1445"/>
                    </a:lnTo>
                    <a:lnTo>
                      <a:pt x="3361" y="1445"/>
                    </a:lnTo>
                    <a:lnTo>
                      <a:pt x="3372" y="1445"/>
                    </a:lnTo>
                    <a:lnTo>
                      <a:pt x="3492" y="1445"/>
                    </a:lnTo>
                    <a:lnTo>
                      <a:pt x="3492" y="1485"/>
                    </a:lnTo>
                    <a:lnTo>
                      <a:pt x="3774" y="1485"/>
                    </a:lnTo>
                    <a:lnTo>
                      <a:pt x="3778" y="1485"/>
                    </a:lnTo>
                    <a:lnTo>
                      <a:pt x="3836" y="1485"/>
                    </a:lnTo>
                    <a:lnTo>
                      <a:pt x="3840" y="1485"/>
                    </a:lnTo>
                    <a:lnTo>
                      <a:pt x="3840" y="1536"/>
                    </a:lnTo>
                    <a:lnTo>
                      <a:pt x="3847" y="1536"/>
                    </a:lnTo>
                    <a:lnTo>
                      <a:pt x="3847" y="1596"/>
                    </a:lnTo>
                    <a:lnTo>
                      <a:pt x="3854" y="1596"/>
                    </a:lnTo>
                    <a:lnTo>
                      <a:pt x="3858" y="1596"/>
                    </a:lnTo>
                    <a:lnTo>
                      <a:pt x="3920" y="1596"/>
                    </a:lnTo>
                    <a:lnTo>
                      <a:pt x="3960" y="1596"/>
                    </a:lnTo>
                    <a:lnTo>
                      <a:pt x="4321" y="1596"/>
                    </a:lnTo>
                    <a:lnTo>
                      <a:pt x="4497" y="1596"/>
                    </a:lnTo>
                    <a:lnTo>
                      <a:pt x="4497" y="1729"/>
                    </a:lnTo>
                    <a:lnTo>
                      <a:pt x="4789" y="1729"/>
                    </a:lnTo>
                    <a:lnTo>
                      <a:pt x="4789" y="1863"/>
                    </a:lnTo>
                    <a:lnTo>
                      <a:pt x="4800" y="1863"/>
                    </a:lnTo>
                    <a:lnTo>
                      <a:pt x="5286" y="1863"/>
                    </a:lnTo>
                  </a:path>
                </a:pathLst>
              </a:custGeom>
              <a:noFill/>
              <a:ln w="28575"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4" name="Freeform 6">
                <a:extLst>
                  <a:ext uri="{FF2B5EF4-FFF2-40B4-BE49-F238E27FC236}">
                    <a16:creationId xmlns:a16="http://schemas.microsoft.com/office/drawing/2014/main" id="{F031F969-7787-9547-B5D7-37B521F1DE80}"/>
                  </a:ext>
                </a:extLst>
              </p:cNvPr>
              <p:cNvSpPr>
                <a:spLocks/>
              </p:cNvSpPr>
              <p:nvPr/>
            </p:nvSpPr>
            <p:spPr bwMode="auto">
              <a:xfrm>
                <a:off x="2097088" y="2006601"/>
                <a:ext cx="7637463" cy="2989263"/>
              </a:xfrm>
              <a:custGeom>
                <a:avLst/>
                <a:gdLst>
                  <a:gd name="T0" fmla="*/ 182 w 4811"/>
                  <a:gd name="T1" fmla="*/ 0 h 1883"/>
                  <a:gd name="T2" fmla="*/ 200 w 4811"/>
                  <a:gd name="T3" fmla="*/ 27 h 1883"/>
                  <a:gd name="T4" fmla="*/ 222 w 4811"/>
                  <a:gd name="T5" fmla="*/ 40 h 1883"/>
                  <a:gd name="T6" fmla="*/ 240 w 4811"/>
                  <a:gd name="T7" fmla="*/ 69 h 1883"/>
                  <a:gd name="T8" fmla="*/ 257 w 4811"/>
                  <a:gd name="T9" fmla="*/ 82 h 1883"/>
                  <a:gd name="T10" fmla="*/ 269 w 4811"/>
                  <a:gd name="T11" fmla="*/ 136 h 1883"/>
                  <a:gd name="T12" fmla="*/ 286 w 4811"/>
                  <a:gd name="T13" fmla="*/ 162 h 1883"/>
                  <a:gd name="T14" fmla="*/ 291 w 4811"/>
                  <a:gd name="T15" fmla="*/ 204 h 1883"/>
                  <a:gd name="T16" fmla="*/ 302 w 4811"/>
                  <a:gd name="T17" fmla="*/ 231 h 1883"/>
                  <a:gd name="T18" fmla="*/ 308 w 4811"/>
                  <a:gd name="T19" fmla="*/ 271 h 1883"/>
                  <a:gd name="T20" fmla="*/ 320 w 4811"/>
                  <a:gd name="T21" fmla="*/ 340 h 1883"/>
                  <a:gd name="T22" fmla="*/ 326 w 4811"/>
                  <a:gd name="T23" fmla="*/ 515 h 1883"/>
                  <a:gd name="T24" fmla="*/ 337 w 4811"/>
                  <a:gd name="T25" fmla="*/ 544 h 1883"/>
                  <a:gd name="T26" fmla="*/ 342 w 4811"/>
                  <a:gd name="T27" fmla="*/ 571 h 1883"/>
                  <a:gd name="T28" fmla="*/ 355 w 4811"/>
                  <a:gd name="T29" fmla="*/ 597 h 1883"/>
                  <a:gd name="T30" fmla="*/ 359 w 4811"/>
                  <a:gd name="T31" fmla="*/ 624 h 1883"/>
                  <a:gd name="T32" fmla="*/ 497 w 4811"/>
                  <a:gd name="T33" fmla="*/ 653 h 1883"/>
                  <a:gd name="T34" fmla="*/ 559 w 4811"/>
                  <a:gd name="T35" fmla="*/ 679 h 1883"/>
                  <a:gd name="T36" fmla="*/ 610 w 4811"/>
                  <a:gd name="T37" fmla="*/ 706 h 1883"/>
                  <a:gd name="T38" fmla="*/ 617 w 4811"/>
                  <a:gd name="T39" fmla="*/ 762 h 1883"/>
                  <a:gd name="T40" fmla="*/ 628 w 4811"/>
                  <a:gd name="T41" fmla="*/ 788 h 1883"/>
                  <a:gd name="T42" fmla="*/ 634 w 4811"/>
                  <a:gd name="T43" fmla="*/ 855 h 1883"/>
                  <a:gd name="T44" fmla="*/ 650 w 4811"/>
                  <a:gd name="T45" fmla="*/ 910 h 1883"/>
                  <a:gd name="T46" fmla="*/ 663 w 4811"/>
                  <a:gd name="T47" fmla="*/ 950 h 1883"/>
                  <a:gd name="T48" fmla="*/ 903 w 4811"/>
                  <a:gd name="T49" fmla="*/ 964 h 1883"/>
                  <a:gd name="T50" fmla="*/ 958 w 4811"/>
                  <a:gd name="T51" fmla="*/ 992 h 1883"/>
                  <a:gd name="T52" fmla="*/ 982 w 4811"/>
                  <a:gd name="T53" fmla="*/ 1006 h 1883"/>
                  <a:gd name="T54" fmla="*/ 1005 w 4811"/>
                  <a:gd name="T55" fmla="*/ 1035 h 1883"/>
                  <a:gd name="T56" fmla="*/ 1182 w 4811"/>
                  <a:gd name="T57" fmla="*/ 1064 h 1883"/>
                  <a:gd name="T58" fmla="*/ 1244 w 4811"/>
                  <a:gd name="T59" fmla="*/ 1090 h 1883"/>
                  <a:gd name="T60" fmla="*/ 1255 w 4811"/>
                  <a:gd name="T61" fmla="*/ 1106 h 1883"/>
                  <a:gd name="T62" fmla="*/ 1266 w 4811"/>
                  <a:gd name="T63" fmla="*/ 1148 h 1883"/>
                  <a:gd name="T64" fmla="*/ 1280 w 4811"/>
                  <a:gd name="T65" fmla="*/ 1161 h 1883"/>
                  <a:gd name="T66" fmla="*/ 1284 w 4811"/>
                  <a:gd name="T67" fmla="*/ 1203 h 1883"/>
                  <a:gd name="T68" fmla="*/ 1563 w 4811"/>
                  <a:gd name="T69" fmla="*/ 1217 h 1883"/>
                  <a:gd name="T70" fmla="*/ 1570 w 4811"/>
                  <a:gd name="T71" fmla="*/ 1246 h 1883"/>
                  <a:gd name="T72" fmla="*/ 1610 w 4811"/>
                  <a:gd name="T73" fmla="*/ 1259 h 1883"/>
                  <a:gd name="T74" fmla="*/ 1672 w 4811"/>
                  <a:gd name="T75" fmla="*/ 1303 h 1883"/>
                  <a:gd name="T76" fmla="*/ 1856 w 4811"/>
                  <a:gd name="T77" fmla="*/ 1317 h 1883"/>
                  <a:gd name="T78" fmla="*/ 1907 w 4811"/>
                  <a:gd name="T79" fmla="*/ 1332 h 1883"/>
                  <a:gd name="T80" fmla="*/ 1922 w 4811"/>
                  <a:gd name="T81" fmla="*/ 1345 h 1883"/>
                  <a:gd name="T82" fmla="*/ 1958 w 4811"/>
                  <a:gd name="T83" fmla="*/ 1361 h 1883"/>
                  <a:gd name="T84" fmla="*/ 2071 w 4811"/>
                  <a:gd name="T85" fmla="*/ 1392 h 1883"/>
                  <a:gd name="T86" fmla="*/ 2231 w 4811"/>
                  <a:gd name="T87" fmla="*/ 1423 h 1883"/>
                  <a:gd name="T88" fmla="*/ 2248 w 4811"/>
                  <a:gd name="T89" fmla="*/ 1441 h 1883"/>
                  <a:gd name="T90" fmla="*/ 2277 w 4811"/>
                  <a:gd name="T91" fmla="*/ 1456 h 1883"/>
                  <a:gd name="T92" fmla="*/ 2324 w 4811"/>
                  <a:gd name="T93" fmla="*/ 1474 h 1883"/>
                  <a:gd name="T94" fmla="*/ 2545 w 4811"/>
                  <a:gd name="T95" fmla="*/ 1492 h 1883"/>
                  <a:gd name="T96" fmla="*/ 2557 w 4811"/>
                  <a:gd name="T97" fmla="*/ 1510 h 1883"/>
                  <a:gd name="T98" fmla="*/ 2574 w 4811"/>
                  <a:gd name="T99" fmla="*/ 1530 h 1883"/>
                  <a:gd name="T100" fmla="*/ 2876 w 4811"/>
                  <a:gd name="T101" fmla="*/ 1530 h 1883"/>
                  <a:gd name="T102" fmla="*/ 2889 w 4811"/>
                  <a:gd name="T103" fmla="*/ 1554 h 1883"/>
                  <a:gd name="T104" fmla="*/ 3024 w 4811"/>
                  <a:gd name="T105" fmla="*/ 1583 h 1883"/>
                  <a:gd name="T106" fmla="*/ 3321 w 4811"/>
                  <a:gd name="T107" fmla="*/ 1612 h 1883"/>
                  <a:gd name="T108" fmla="*/ 3350 w 4811"/>
                  <a:gd name="T109" fmla="*/ 1612 h 1883"/>
                  <a:gd name="T110" fmla="*/ 3448 w 4811"/>
                  <a:gd name="T111" fmla="*/ 1676 h 1883"/>
                  <a:gd name="T112" fmla="*/ 3716 w 4811"/>
                  <a:gd name="T113" fmla="*/ 1709 h 1883"/>
                  <a:gd name="T114" fmla="*/ 3818 w 4811"/>
                  <a:gd name="T115" fmla="*/ 1741 h 1883"/>
                  <a:gd name="T116" fmla="*/ 3829 w 4811"/>
                  <a:gd name="T117" fmla="*/ 1820 h 1883"/>
                  <a:gd name="T118" fmla="*/ 3840 w 4811"/>
                  <a:gd name="T119" fmla="*/ 1883 h 1883"/>
                  <a:gd name="T120" fmla="*/ 4811 w 4811"/>
                  <a:gd name="T121" fmla="*/ 1883 h 1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1" h="1883">
                    <a:moveTo>
                      <a:pt x="0" y="0"/>
                    </a:moveTo>
                    <a:lnTo>
                      <a:pt x="5" y="0"/>
                    </a:lnTo>
                    <a:lnTo>
                      <a:pt x="182" y="0"/>
                    </a:lnTo>
                    <a:lnTo>
                      <a:pt x="182" y="14"/>
                    </a:lnTo>
                    <a:lnTo>
                      <a:pt x="200" y="14"/>
                    </a:lnTo>
                    <a:lnTo>
                      <a:pt x="200" y="27"/>
                    </a:lnTo>
                    <a:lnTo>
                      <a:pt x="218" y="27"/>
                    </a:lnTo>
                    <a:lnTo>
                      <a:pt x="218" y="40"/>
                    </a:lnTo>
                    <a:lnTo>
                      <a:pt x="222" y="40"/>
                    </a:lnTo>
                    <a:lnTo>
                      <a:pt x="222" y="53"/>
                    </a:lnTo>
                    <a:lnTo>
                      <a:pt x="240" y="53"/>
                    </a:lnTo>
                    <a:lnTo>
                      <a:pt x="240" y="69"/>
                    </a:lnTo>
                    <a:lnTo>
                      <a:pt x="246" y="69"/>
                    </a:lnTo>
                    <a:lnTo>
                      <a:pt x="246" y="82"/>
                    </a:lnTo>
                    <a:lnTo>
                      <a:pt x="257" y="82"/>
                    </a:lnTo>
                    <a:lnTo>
                      <a:pt x="257" y="109"/>
                    </a:lnTo>
                    <a:lnTo>
                      <a:pt x="269" y="109"/>
                    </a:lnTo>
                    <a:lnTo>
                      <a:pt x="269" y="136"/>
                    </a:lnTo>
                    <a:lnTo>
                      <a:pt x="280" y="136"/>
                    </a:lnTo>
                    <a:lnTo>
                      <a:pt x="280" y="162"/>
                    </a:lnTo>
                    <a:lnTo>
                      <a:pt x="286" y="162"/>
                    </a:lnTo>
                    <a:lnTo>
                      <a:pt x="286" y="191"/>
                    </a:lnTo>
                    <a:lnTo>
                      <a:pt x="291" y="191"/>
                    </a:lnTo>
                    <a:lnTo>
                      <a:pt x="291" y="204"/>
                    </a:lnTo>
                    <a:lnTo>
                      <a:pt x="297" y="204"/>
                    </a:lnTo>
                    <a:lnTo>
                      <a:pt x="297" y="231"/>
                    </a:lnTo>
                    <a:lnTo>
                      <a:pt x="302" y="231"/>
                    </a:lnTo>
                    <a:lnTo>
                      <a:pt x="302" y="244"/>
                    </a:lnTo>
                    <a:lnTo>
                      <a:pt x="308" y="244"/>
                    </a:lnTo>
                    <a:lnTo>
                      <a:pt x="308" y="271"/>
                    </a:lnTo>
                    <a:lnTo>
                      <a:pt x="315" y="271"/>
                    </a:lnTo>
                    <a:lnTo>
                      <a:pt x="315" y="340"/>
                    </a:lnTo>
                    <a:lnTo>
                      <a:pt x="320" y="340"/>
                    </a:lnTo>
                    <a:lnTo>
                      <a:pt x="320" y="393"/>
                    </a:lnTo>
                    <a:lnTo>
                      <a:pt x="326" y="393"/>
                    </a:lnTo>
                    <a:lnTo>
                      <a:pt x="326" y="515"/>
                    </a:lnTo>
                    <a:lnTo>
                      <a:pt x="331" y="515"/>
                    </a:lnTo>
                    <a:lnTo>
                      <a:pt x="331" y="544"/>
                    </a:lnTo>
                    <a:lnTo>
                      <a:pt x="337" y="544"/>
                    </a:lnTo>
                    <a:lnTo>
                      <a:pt x="337" y="557"/>
                    </a:lnTo>
                    <a:lnTo>
                      <a:pt x="342" y="557"/>
                    </a:lnTo>
                    <a:lnTo>
                      <a:pt x="342" y="571"/>
                    </a:lnTo>
                    <a:lnTo>
                      <a:pt x="348" y="571"/>
                    </a:lnTo>
                    <a:lnTo>
                      <a:pt x="348" y="597"/>
                    </a:lnTo>
                    <a:lnTo>
                      <a:pt x="355" y="597"/>
                    </a:lnTo>
                    <a:lnTo>
                      <a:pt x="355" y="611"/>
                    </a:lnTo>
                    <a:lnTo>
                      <a:pt x="359" y="611"/>
                    </a:lnTo>
                    <a:lnTo>
                      <a:pt x="359" y="624"/>
                    </a:lnTo>
                    <a:lnTo>
                      <a:pt x="410" y="624"/>
                    </a:lnTo>
                    <a:lnTo>
                      <a:pt x="410" y="653"/>
                    </a:lnTo>
                    <a:lnTo>
                      <a:pt x="497" y="653"/>
                    </a:lnTo>
                    <a:lnTo>
                      <a:pt x="497" y="666"/>
                    </a:lnTo>
                    <a:lnTo>
                      <a:pt x="559" y="666"/>
                    </a:lnTo>
                    <a:lnTo>
                      <a:pt x="559" y="679"/>
                    </a:lnTo>
                    <a:lnTo>
                      <a:pt x="606" y="679"/>
                    </a:lnTo>
                    <a:lnTo>
                      <a:pt x="606" y="706"/>
                    </a:lnTo>
                    <a:lnTo>
                      <a:pt x="610" y="706"/>
                    </a:lnTo>
                    <a:lnTo>
                      <a:pt x="610" y="733"/>
                    </a:lnTo>
                    <a:lnTo>
                      <a:pt x="617" y="733"/>
                    </a:lnTo>
                    <a:lnTo>
                      <a:pt x="617" y="762"/>
                    </a:lnTo>
                    <a:lnTo>
                      <a:pt x="623" y="762"/>
                    </a:lnTo>
                    <a:lnTo>
                      <a:pt x="623" y="788"/>
                    </a:lnTo>
                    <a:lnTo>
                      <a:pt x="628" y="788"/>
                    </a:lnTo>
                    <a:lnTo>
                      <a:pt x="628" y="815"/>
                    </a:lnTo>
                    <a:lnTo>
                      <a:pt x="634" y="815"/>
                    </a:lnTo>
                    <a:lnTo>
                      <a:pt x="634" y="855"/>
                    </a:lnTo>
                    <a:lnTo>
                      <a:pt x="639" y="855"/>
                    </a:lnTo>
                    <a:lnTo>
                      <a:pt x="639" y="910"/>
                    </a:lnTo>
                    <a:lnTo>
                      <a:pt x="650" y="910"/>
                    </a:lnTo>
                    <a:lnTo>
                      <a:pt x="650" y="937"/>
                    </a:lnTo>
                    <a:lnTo>
                      <a:pt x="663" y="937"/>
                    </a:lnTo>
                    <a:lnTo>
                      <a:pt x="663" y="950"/>
                    </a:lnTo>
                    <a:lnTo>
                      <a:pt x="805" y="950"/>
                    </a:lnTo>
                    <a:lnTo>
                      <a:pt x="805" y="964"/>
                    </a:lnTo>
                    <a:lnTo>
                      <a:pt x="903" y="964"/>
                    </a:lnTo>
                    <a:lnTo>
                      <a:pt x="925" y="964"/>
                    </a:lnTo>
                    <a:lnTo>
                      <a:pt x="958" y="964"/>
                    </a:lnTo>
                    <a:lnTo>
                      <a:pt x="958" y="992"/>
                    </a:lnTo>
                    <a:lnTo>
                      <a:pt x="965" y="992"/>
                    </a:lnTo>
                    <a:lnTo>
                      <a:pt x="965" y="1006"/>
                    </a:lnTo>
                    <a:lnTo>
                      <a:pt x="982" y="1006"/>
                    </a:lnTo>
                    <a:lnTo>
                      <a:pt x="982" y="1019"/>
                    </a:lnTo>
                    <a:lnTo>
                      <a:pt x="1005" y="1019"/>
                    </a:lnTo>
                    <a:lnTo>
                      <a:pt x="1005" y="1035"/>
                    </a:lnTo>
                    <a:lnTo>
                      <a:pt x="1062" y="1035"/>
                    </a:lnTo>
                    <a:lnTo>
                      <a:pt x="1062" y="1064"/>
                    </a:lnTo>
                    <a:lnTo>
                      <a:pt x="1182" y="1064"/>
                    </a:lnTo>
                    <a:lnTo>
                      <a:pt x="1182" y="1077"/>
                    </a:lnTo>
                    <a:lnTo>
                      <a:pt x="1244" y="1077"/>
                    </a:lnTo>
                    <a:lnTo>
                      <a:pt x="1244" y="1090"/>
                    </a:lnTo>
                    <a:lnTo>
                      <a:pt x="1251" y="1090"/>
                    </a:lnTo>
                    <a:lnTo>
                      <a:pt x="1251" y="1106"/>
                    </a:lnTo>
                    <a:lnTo>
                      <a:pt x="1255" y="1106"/>
                    </a:lnTo>
                    <a:lnTo>
                      <a:pt x="1255" y="1132"/>
                    </a:lnTo>
                    <a:lnTo>
                      <a:pt x="1266" y="1132"/>
                    </a:lnTo>
                    <a:lnTo>
                      <a:pt x="1266" y="1148"/>
                    </a:lnTo>
                    <a:lnTo>
                      <a:pt x="1273" y="1148"/>
                    </a:lnTo>
                    <a:lnTo>
                      <a:pt x="1273" y="1161"/>
                    </a:lnTo>
                    <a:lnTo>
                      <a:pt x="1280" y="1161"/>
                    </a:lnTo>
                    <a:lnTo>
                      <a:pt x="1280" y="1174"/>
                    </a:lnTo>
                    <a:lnTo>
                      <a:pt x="1284" y="1174"/>
                    </a:lnTo>
                    <a:lnTo>
                      <a:pt x="1284" y="1203"/>
                    </a:lnTo>
                    <a:lnTo>
                      <a:pt x="1455" y="1203"/>
                    </a:lnTo>
                    <a:lnTo>
                      <a:pt x="1455" y="1217"/>
                    </a:lnTo>
                    <a:lnTo>
                      <a:pt x="1563" y="1217"/>
                    </a:lnTo>
                    <a:lnTo>
                      <a:pt x="1563" y="1232"/>
                    </a:lnTo>
                    <a:lnTo>
                      <a:pt x="1570" y="1232"/>
                    </a:lnTo>
                    <a:lnTo>
                      <a:pt x="1570" y="1246"/>
                    </a:lnTo>
                    <a:lnTo>
                      <a:pt x="1603" y="1246"/>
                    </a:lnTo>
                    <a:lnTo>
                      <a:pt x="1603" y="1259"/>
                    </a:lnTo>
                    <a:lnTo>
                      <a:pt x="1610" y="1259"/>
                    </a:lnTo>
                    <a:lnTo>
                      <a:pt x="1610" y="1288"/>
                    </a:lnTo>
                    <a:lnTo>
                      <a:pt x="1672" y="1288"/>
                    </a:lnTo>
                    <a:lnTo>
                      <a:pt x="1672" y="1303"/>
                    </a:lnTo>
                    <a:lnTo>
                      <a:pt x="1763" y="1303"/>
                    </a:lnTo>
                    <a:lnTo>
                      <a:pt x="1763" y="1317"/>
                    </a:lnTo>
                    <a:lnTo>
                      <a:pt x="1856" y="1317"/>
                    </a:lnTo>
                    <a:lnTo>
                      <a:pt x="1900" y="1317"/>
                    </a:lnTo>
                    <a:lnTo>
                      <a:pt x="1900" y="1332"/>
                    </a:lnTo>
                    <a:lnTo>
                      <a:pt x="1907" y="1332"/>
                    </a:lnTo>
                    <a:lnTo>
                      <a:pt x="1911" y="1332"/>
                    </a:lnTo>
                    <a:lnTo>
                      <a:pt x="1911" y="1345"/>
                    </a:lnTo>
                    <a:lnTo>
                      <a:pt x="1922" y="1345"/>
                    </a:lnTo>
                    <a:lnTo>
                      <a:pt x="1940" y="1345"/>
                    </a:lnTo>
                    <a:lnTo>
                      <a:pt x="1940" y="1361"/>
                    </a:lnTo>
                    <a:lnTo>
                      <a:pt x="1958" y="1361"/>
                    </a:lnTo>
                    <a:lnTo>
                      <a:pt x="1958" y="1376"/>
                    </a:lnTo>
                    <a:lnTo>
                      <a:pt x="2071" y="1376"/>
                    </a:lnTo>
                    <a:lnTo>
                      <a:pt x="2071" y="1392"/>
                    </a:lnTo>
                    <a:lnTo>
                      <a:pt x="2204" y="1392"/>
                    </a:lnTo>
                    <a:lnTo>
                      <a:pt x="2231" y="1392"/>
                    </a:lnTo>
                    <a:lnTo>
                      <a:pt x="2231" y="1423"/>
                    </a:lnTo>
                    <a:lnTo>
                      <a:pt x="2244" y="1423"/>
                    </a:lnTo>
                    <a:lnTo>
                      <a:pt x="2248" y="1423"/>
                    </a:lnTo>
                    <a:lnTo>
                      <a:pt x="2248" y="1441"/>
                    </a:lnTo>
                    <a:lnTo>
                      <a:pt x="2255" y="1441"/>
                    </a:lnTo>
                    <a:lnTo>
                      <a:pt x="2255" y="1456"/>
                    </a:lnTo>
                    <a:lnTo>
                      <a:pt x="2277" y="1456"/>
                    </a:lnTo>
                    <a:lnTo>
                      <a:pt x="2277" y="1474"/>
                    </a:lnTo>
                    <a:lnTo>
                      <a:pt x="2313" y="1474"/>
                    </a:lnTo>
                    <a:lnTo>
                      <a:pt x="2324" y="1474"/>
                    </a:lnTo>
                    <a:lnTo>
                      <a:pt x="2443" y="1474"/>
                    </a:lnTo>
                    <a:lnTo>
                      <a:pt x="2443" y="1492"/>
                    </a:lnTo>
                    <a:lnTo>
                      <a:pt x="2545" y="1492"/>
                    </a:lnTo>
                    <a:lnTo>
                      <a:pt x="2552" y="1492"/>
                    </a:lnTo>
                    <a:lnTo>
                      <a:pt x="2552" y="1510"/>
                    </a:lnTo>
                    <a:lnTo>
                      <a:pt x="2557" y="1510"/>
                    </a:lnTo>
                    <a:lnTo>
                      <a:pt x="2563" y="1510"/>
                    </a:lnTo>
                    <a:lnTo>
                      <a:pt x="2574" y="1510"/>
                    </a:lnTo>
                    <a:lnTo>
                      <a:pt x="2574" y="1530"/>
                    </a:lnTo>
                    <a:lnTo>
                      <a:pt x="2865" y="1530"/>
                    </a:lnTo>
                    <a:lnTo>
                      <a:pt x="2871" y="1530"/>
                    </a:lnTo>
                    <a:lnTo>
                      <a:pt x="2876" y="1530"/>
                    </a:lnTo>
                    <a:lnTo>
                      <a:pt x="2882" y="1530"/>
                    </a:lnTo>
                    <a:lnTo>
                      <a:pt x="2882" y="1554"/>
                    </a:lnTo>
                    <a:lnTo>
                      <a:pt x="2889" y="1554"/>
                    </a:lnTo>
                    <a:lnTo>
                      <a:pt x="2911" y="1554"/>
                    </a:lnTo>
                    <a:lnTo>
                      <a:pt x="3024" y="1554"/>
                    </a:lnTo>
                    <a:lnTo>
                      <a:pt x="3024" y="1583"/>
                    </a:lnTo>
                    <a:lnTo>
                      <a:pt x="3208" y="1583"/>
                    </a:lnTo>
                    <a:lnTo>
                      <a:pt x="3321" y="1583"/>
                    </a:lnTo>
                    <a:lnTo>
                      <a:pt x="3321" y="1612"/>
                    </a:lnTo>
                    <a:lnTo>
                      <a:pt x="3328" y="1612"/>
                    </a:lnTo>
                    <a:lnTo>
                      <a:pt x="3333" y="1612"/>
                    </a:lnTo>
                    <a:lnTo>
                      <a:pt x="3350" y="1612"/>
                    </a:lnTo>
                    <a:lnTo>
                      <a:pt x="3350" y="1645"/>
                    </a:lnTo>
                    <a:lnTo>
                      <a:pt x="3448" y="1645"/>
                    </a:lnTo>
                    <a:lnTo>
                      <a:pt x="3448" y="1676"/>
                    </a:lnTo>
                    <a:lnTo>
                      <a:pt x="3545" y="1676"/>
                    </a:lnTo>
                    <a:lnTo>
                      <a:pt x="3545" y="1709"/>
                    </a:lnTo>
                    <a:lnTo>
                      <a:pt x="3716" y="1709"/>
                    </a:lnTo>
                    <a:lnTo>
                      <a:pt x="3716" y="1741"/>
                    </a:lnTo>
                    <a:lnTo>
                      <a:pt x="3721" y="1741"/>
                    </a:lnTo>
                    <a:lnTo>
                      <a:pt x="3818" y="1741"/>
                    </a:lnTo>
                    <a:lnTo>
                      <a:pt x="3818" y="1781"/>
                    </a:lnTo>
                    <a:lnTo>
                      <a:pt x="3829" y="1781"/>
                    </a:lnTo>
                    <a:lnTo>
                      <a:pt x="3829" y="1820"/>
                    </a:lnTo>
                    <a:lnTo>
                      <a:pt x="3836" y="1820"/>
                    </a:lnTo>
                    <a:lnTo>
                      <a:pt x="3840" y="1820"/>
                    </a:lnTo>
                    <a:lnTo>
                      <a:pt x="3840" y="1883"/>
                    </a:lnTo>
                    <a:lnTo>
                      <a:pt x="4315" y="1883"/>
                    </a:lnTo>
                    <a:lnTo>
                      <a:pt x="4771" y="1883"/>
                    </a:lnTo>
                    <a:lnTo>
                      <a:pt x="4811" y="1883"/>
                    </a:lnTo>
                  </a:path>
                </a:pathLst>
              </a:custGeom>
              <a:noFill/>
              <a:ln w="28575"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5" name="Line 7">
                <a:extLst>
                  <a:ext uri="{FF2B5EF4-FFF2-40B4-BE49-F238E27FC236}">
                    <a16:creationId xmlns:a16="http://schemas.microsoft.com/office/drawing/2014/main" id="{F5F1F1FB-2A48-6549-AB62-AFC95134AE4B}"/>
                  </a:ext>
                </a:extLst>
              </p:cNvPr>
              <p:cNvSpPr>
                <a:spLocks noChangeShapeType="1"/>
              </p:cNvSpPr>
              <p:nvPr/>
            </p:nvSpPr>
            <p:spPr bwMode="auto">
              <a:xfrm flipV="1">
                <a:off x="9734550" y="4995863"/>
                <a:ext cx="0" cy="31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6" name="Freeform 8">
                <a:extLst>
                  <a:ext uri="{FF2B5EF4-FFF2-40B4-BE49-F238E27FC236}">
                    <a16:creationId xmlns:a16="http://schemas.microsoft.com/office/drawing/2014/main" id="{8AEC2064-200E-E34F-8F75-DF10C4710A7C}"/>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7" name="Freeform 9">
                <a:extLst>
                  <a:ext uri="{FF2B5EF4-FFF2-40B4-BE49-F238E27FC236}">
                    <a16:creationId xmlns:a16="http://schemas.microsoft.com/office/drawing/2014/main" id="{8DED15CE-DB33-B04D-BD74-12E05DA88139}"/>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8" name="Freeform 10">
                <a:extLst>
                  <a:ext uri="{FF2B5EF4-FFF2-40B4-BE49-F238E27FC236}">
                    <a16:creationId xmlns:a16="http://schemas.microsoft.com/office/drawing/2014/main" id="{618FF6FF-329E-0045-9A9B-6B9FA6AF0F98}"/>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49" name="Freeform 11">
                <a:extLst>
                  <a:ext uri="{FF2B5EF4-FFF2-40B4-BE49-F238E27FC236}">
                    <a16:creationId xmlns:a16="http://schemas.microsoft.com/office/drawing/2014/main" id="{B7C68441-49D4-EF43-9038-FC14BEAA35BA}"/>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0" name="Freeform 12">
                <a:extLst>
                  <a:ext uri="{FF2B5EF4-FFF2-40B4-BE49-F238E27FC236}">
                    <a16:creationId xmlns:a16="http://schemas.microsoft.com/office/drawing/2014/main" id="{ED8E8603-EA77-254A-81CD-ECC5011D65BE}"/>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1" name="Freeform 13">
                <a:extLst>
                  <a:ext uri="{FF2B5EF4-FFF2-40B4-BE49-F238E27FC236}">
                    <a16:creationId xmlns:a16="http://schemas.microsoft.com/office/drawing/2014/main" id="{324B5A04-4698-FC46-B80F-124FAA14F088}"/>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2" name="Freeform 14">
                <a:extLst>
                  <a:ext uri="{FF2B5EF4-FFF2-40B4-BE49-F238E27FC236}">
                    <a16:creationId xmlns:a16="http://schemas.microsoft.com/office/drawing/2014/main" id="{7D62026D-D828-FD4A-A37B-2A4113077204}"/>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3" name="Freeform 15">
                <a:extLst>
                  <a:ext uri="{FF2B5EF4-FFF2-40B4-BE49-F238E27FC236}">
                    <a16:creationId xmlns:a16="http://schemas.microsoft.com/office/drawing/2014/main" id="{F0E9DBA0-BA97-8D4F-BCE9-F266B50AE674}"/>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4" name="Freeform 16">
                <a:extLst>
                  <a:ext uri="{FF2B5EF4-FFF2-40B4-BE49-F238E27FC236}">
                    <a16:creationId xmlns:a16="http://schemas.microsoft.com/office/drawing/2014/main" id="{36A337F4-3C5A-2940-9D01-7382E0B395C8}"/>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5" name="Freeform 17">
                <a:extLst>
                  <a:ext uri="{FF2B5EF4-FFF2-40B4-BE49-F238E27FC236}">
                    <a16:creationId xmlns:a16="http://schemas.microsoft.com/office/drawing/2014/main" id="{DD93EC44-CA3A-6841-8117-5636081D7584}"/>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6" name="Freeform 18">
                <a:extLst>
                  <a:ext uri="{FF2B5EF4-FFF2-40B4-BE49-F238E27FC236}">
                    <a16:creationId xmlns:a16="http://schemas.microsoft.com/office/drawing/2014/main" id="{4D14364B-3BA5-DC43-9242-4A1AB7228F92}"/>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7" name="Freeform 19">
                <a:extLst>
                  <a:ext uri="{FF2B5EF4-FFF2-40B4-BE49-F238E27FC236}">
                    <a16:creationId xmlns:a16="http://schemas.microsoft.com/office/drawing/2014/main" id="{582511C7-BC54-6E45-841F-7995DBEE09AA}"/>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8" name="Freeform 20">
                <a:extLst>
                  <a:ext uri="{FF2B5EF4-FFF2-40B4-BE49-F238E27FC236}">
                    <a16:creationId xmlns:a16="http://schemas.microsoft.com/office/drawing/2014/main" id="{447A1266-9F1B-EA4A-B367-4617F4C4E857}"/>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59" name="Freeform 21">
                <a:extLst>
                  <a:ext uri="{FF2B5EF4-FFF2-40B4-BE49-F238E27FC236}">
                    <a16:creationId xmlns:a16="http://schemas.microsoft.com/office/drawing/2014/main" id="{27404130-8700-564A-A672-CAC32CE5606B}"/>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0" name="Freeform 22">
                <a:extLst>
                  <a:ext uri="{FF2B5EF4-FFF2-40B4-BE49-F238E27FC236}">
                    <a16:creationId xmlns:a16="http://schemas.microsoft.com/office/drawing/2014/main" id="{B6C21E93-1027-5946-B6BF-89F69A86B70E}"/>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1" name="Freeform 23">
                <a:extLst>
                  <a:ext uri="{FF2B5EF4-FFF2-40B4-BE49-F238E27FC236}">
                    <a16:creationId xmlns:a16="http://schemas.microsoft.com/office/drawing/2014/main" id="{DBA1E9B7-7777-284C-8E03-789765EA6F20}"/>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2" name="Freeform 24">
                <a:extLst>
                  <a:ext uri="{FF2B5EF4-FFF2-40B4-BE49-F238E27FC236}">
                    <a16:creationId xmlns:a16="http://schemas.microsoft.com/office/drawing/2014/main" id="{FFDC4E14-527D-EC4F-86CB-0DF1F42F3091}"/>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3" name="Freeform 25">
                <a:extLst>
                  <a:ext uri="{FF2B5EF4-FFF2-40B4-BE49-F238E27FC236}">
                    <a16:creationId xmlns:a16="http://schemas.microsoft.com/office/drawing/2014/main" id="{F8799FC0-F912-7C46-BF88-F8C4BD24D2C9}"/>
                  </a:ext>
                </a:extLst>
              </p:cNvPr>
              <p:cNvSpPr>
                <a:spLocks/>
              </p:cNvSpPr>
              <p:nvPr/>
            </p:nvSpPr>
            <p:spPr bwMode="auto">
              <a:xfrm>
                <a:off x="2065338" y="1968501"/>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4" name="Freeform 26">
                <a:extLst>
                  <a:ext uri="{FF2B5EF4-FFF2-40B4-BE49-F238E27FC236}">
                    <a16:creationId xmlns:a16="http://schemas.microsoft.com/office/drawing/2014/main" id="{30BB067C-B489-6A48-A4EE-9A7D91E444AB}"/>
                  </a:ext>
                </a:extLst>
              </p:cNvPr>
              <p:cNvSpPr>
                <a:spLocks/>
              </p:cNvSpPr>
              <p:nvPr/>
            </p:nvSpPr>
            <p:spPr bwMode="auto">
              <a:xfrm>
                <a:off x="2519363" y="2081213"/>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5" name="Freeform 27">
                <a:extLst>
                  <a:ext uri="{FF2B5EF4-FFF2-40B4-BE49-F238E27FC236}">
                    <a16:creationId xmlns:a16="http://schemas.microsoft.com/office/drawing/2014/main" id="{60A08294-55C9-F445-A569-2F2E43EED512}"/>
                  </a:ext>
                </a:extLst>
              </p:cNvPr>
              <p:cNvSpPr>
                <a:spLocks/>
              </p:cNvSpPr>
              <p:nvPr/>
            </p:nvSpPr>
            <p:spPr bwMode="auto">
              <a:xfrm>
                <a:off x="2519363" y="2081213"/>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6" name="Freeform 28">
                <a:extLst>
                  <a:ext uri="{FF2B5EF4-FFF2-40B4-BE49-F238E27FC236}">
                    <a16:creationId xmlns:a16="http://schemas.microsoft.com/office/drawing/2014/main" id="{3D2E78EC-7EBB-B548-BD75-B36E86A92DA6}"/>
                  </a:ext>
                </a:extLst>
              </p:cNvPr>
              <p:cNvSpPr>
                <a:spLocks/>
              </p:cNvSpPr>
              <p:nvPr/>
            </p:nvSpPr>
            <p:spPr bwMode="auto">
              <a:xfrm>
                <a:off x="2554288" y="2168526"/>
                <a:ext cx="74613" cy="74613"/>
              </a:xfrm>
              <a:custGeom>
                <a:avLst/>
                <a:gdLst>
                  <a:gd name="T0" fmla="*/ 25 w 47"/>
                  <a:gd name="T1" fmla="*/ 0 h 47"/>
                  <a:gd name="T2" fmla="*/ 47 w 47"/>
                  <a:gd name="T3" fmla="*/ 0 h 47"/>
                  <a:gd name="T4" fmla="*/ 47 w 47"/>
                  <a:gd name="T5" fmla="*/ 47 h 47"/>
                  <a:gd name="T6" fmla="*/ 0 w 47"/>
                  <a:gd name="T7" fmla="*/ 47 h 47"/>
                  <a:gd name="T8" fmla="*/ 0 w 47"/>
                  <a:gd name="T9" fmla="*/ 0 h 47"/>
                  <a:gd name="T10" fmla="*/ 25 w 47"/>
                  <a:gd name="T11" fmla="*/ 0 h 47"/>
                </a:gdLst>
                <a:ahLst/>
                <a:cxnLst>
                  <a:cxn ang="0">
                    <a:pos x="T0" y="T1"/>
                  </a:cxn>
                  <a:cxn ang="0">
                    <a:pos x="T2" y="T3"/>
                  </a:cxn>
                  <a:cxn ang="0">
                    <a:pos x="T4" y="T5"/>
                  </a:cxn>
                  <a:cxn ang="0">
                    <a:pos x="T6" y="T7"/>
                  </a:cxn>
                  <a:cxn ang="0">
                    <a:pos x="T8" y="T9"/>
                  </a:cxn>
                  <a:cxn ang="0">
                    <a:pos x="T10" y="T11"/>
                  </a:cxn>
                </a:cxnLst>
                <a:rect l="0" t="0" r="r" b="b"/>
                <a:pathLst>
                  <a:path w="47" h="47">
                    <a:moveTo>
                      <a:pt x="25" y="0"/>
                    </a:moveTo>
                    <a:lnTo>
                      <a:pt x="47" y="0"/>
                    </a:lnTo>
                    <a:lnTo>
                      <a:pt x="47" y="47"/>
                    </a:lnTo>
                    <a:lnTo>
                      <a:pt x="0" y="47"/>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7" name="Freeform 29">
                <a:extLst>
                  <a:ext uri="{FF2B5EF4-FFF2-40B4-BE49-F238E27FC236}">
                    <a16:creationId xmlns:a16="http://schemas.microsoft.com/office/drawing/2014/main" id="{57B6C3E8-8017-904A-AB68-B55A722E4788}"/>
                  </a:ext>
                </a:extLst>
              </p:cNvPr>
              <p:cNvSpPr>
                <a:spLocks/>
              </p:cNvSpPr>
              <p:nvPr/>
            </p:nvSpPr>
            <p:spPr bwMode="auto">
              <a:xfrm>
                <a:off x="2554288" y="2168526"/>
                <a:ext cx="74613" cy="74613"/>
              </a:xfrm>
              <a:custGeom>
                <a:avLst/>
                <a:gdLst>
                  <a:gd name="T0" fmla="*/ 25 w 47"/>
                  <a:gd name="T1" fmla="*/ 0 h 47"/>
                  <a:gd name="T2" fmla="*/ 47 w 47"/>
                  <a:gd name="T3" fmla="*/ 0 h 47"/>
                  <a:gd name="T4" fmla="*/ 47 w 47"/>
                  <a:gd name="T5" fmla="*/ 47 h 47"/>
                  <a:gd name="T6" fmla="*/ 0 w 47"/>
                  <a:gd name="T7" fmla="*/ 47 h 47"/>
                  <a:gd name="T8" fmla="*/ 0 w 47"/>
                  <a:gd name="T9" fmla="*/ 0 h 47"/>
                  <a:gd name="T10" fmla="*/ 25 w 47"/>
                  <a:gd name="T11" fmla="*/ 0 h 47"/>
                </a:gdLst>
                <a:ahLst/>
                <a:cxnLst>
                  <a:cxn ang="0">
                    <a:pos x="T0" y="T1"/>
                  </a:cxn>
                  <a:cxn ang="0">
                    <a:pos x="T2" y="T3"/>
                  </a:cxn>
                  <a:cxn ang="0">
                    <a:pos x="T4" y="T5"/>
                  </a:cxn>
                  <a:cxn ang="0">
                    <a:pos x="T6" y="T7"/>
                  </a:cxn>
                  <a:cxn ang="0">
                    <a:pos x="T8" y="T9"/>
                  </a:cxn>
                  <a:cxn ang="0">
                    <a:pos x="T10" y="T11"/>
                  </a:cxn>
                </a:cxnLst>
                <a:rect l="0" t="0" r="r" b="b"/>
                <a:pathLst>
                  <a:path w="47" h="47">
                    <a:moveTo>
                      <a:pt x="25" y="0"/>
                    </a:moveTo>
                    <a:lnTo>
                      <a:pt x="47" y="0"/>
                    </a:lnTo>
                    <a:lnTo>
                      <a:pt x="47" y="47"/>
                    </a:lnTo>
                    <a:lnTo>
                      <a:pt x="0" y="47"/>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8" name="Freeform 30">
                <a:extLst>
                  <a:ext uri="{FF2B5EF4-FFF2-40B4-BE49-F238E27FC236}">
                    <a16:creationId xmlns:a16="http://schemas.microsoft.com/office/drawing/2014/main" id="{C418A6BD-56B5-7042-BBB3-5BC1DAE366DA}"/>
                  </a:ext>
                </a:extLst>
              </p:cNvPr>
              <p:cNvSpPr>
                <a:spLocks/>
              </p:cNvSpPr>
              <p:nvPr/>
            </p:nvSpPr>
            <p:spPr bwMode="auto">
              <a:xfrm>
                <a:off x="3001963" y="23526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69" name="Freeform 31">
                <a:extLst>
                  <a:ext uri="{FF2B5EF4-FFF2-40B4-BE49-F238E27FC236}">
                    <a16:creationId xmlns:a16="http://schemas.microsoft.com/office/drawing/2014/main" id="{10D8C26F-46E6-1E49-8B8B-DBE21B1E5365}"/>
                  </a:ext>
                </a:extLst>
              </p:cNvPr>
              <p:cNvSpPr>
                <a:spLocks/>
              </p:cNvSpPr>
              <p:nvPr/>
            </p:nvSpPr>
            <p:spPr bwMode="auto">
              <a:xfrm>
                <a:off x="3001963" y="23526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0" name="Freeform 32">
                <a:extLst>
                  <a:ext uri="{FF2B5EF4-FFF2-40B4-BE49-F238E27FC236}">
                    <a16:creationId xmlns:a16="http://schemas.microsoft.com/office/drawing/2014/main" id="{F12F4441-85A2-4245-8201-18606E7AC4ED}"/>
                  </a:ext>
                </a:extLst>
              </p:cNvPr>
              <p:cNvSpPr>
                <a:spLocks/>
              </p:cNvSpPr>
              <p:nvPr/>
            </p:nvSpPr>
            <p:spPr bwMode="auto">
              <a:xfrm>
                <a:off x="3175000" y="2647951"/>
                <a:ext cx="69850" cy="74613"/>
              </a:xfrm>
              <a:custGeom>
                <a:avLst/>
                <a:gdLst>
                  <a:gd name="T0" fmla="*/ 22 w 44"/>
                  <a:gd name="T1" fmla="*/ 0 h 47"/>
                  <a:gd name="T2" fmla="*/ 44 w 44"/>
                  <a:gd name="T3" fmla="*/ 0 h 47"/>
                  <a:gd name="T4" fmla="*/ 44 w 44"/>
                  <a:gd name="T5" fmla="*/ 47 h 47"/>
                  <a:gd name="T6" fmla="*/ 0 w 44"/>
                  <a:gd name="T7" fmla="*/ 47 h 47"/>
                  <a:gd name="T8" fmla="*/ 0 w 44"/>
                  <a:gd name="T9" fmla="*/ 0 h 47"/>
                  <a:gd name="T10" fmla="*/ 22 w 44"/>
                  <a:gd name="T11" fmla="*/ 0 h 47"/>
                </a:gdLst>
                <a:ahLst/>
                <a:cxnLst>
                  <a:cxn ang="0">
                    <a:pos x="T0" y="T1"/>
                  </a:cxn>
                  <a:cxn ang="0">
                    <a:pos x="T2" y="T3"/>
                  </a:cxn>
                  <a:cxn ang="0">
                    <a:pos x="T4" y="T5"/>
                  </a:cxn>
                  <a:cxn ang="0">
                    <a:pos x="T6" y="T7"/>
                  </a:cxn>
                  <a:cxn ang="0">
                    <a:pos x="T8" y="T9"/>
                  </a:cxn>
                  <a:cxn ang="0">
                    <a:pos x="T10" y="T11"/>
                  </a:cxn>
                </a:cxnLst>
                <a:rect l="0" t="0" r="r" b="b"/>
                <a:pathLst>
                  <a:path w="44" h="47">
                    <a:moveTo>
                      <a:pt x="22" y="0"/>
                    </a:moveTo>
                    <a:lnTo>
                      <a:pt x="44" y="0"/>
                    </a:lnTo>
                    <a:lnTo>
                      <a:pt x="44" y="47"/>
                    </a:lnTo>
                    <a:lnTo>
                      <a:pt x="0" y="47"/>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1" name="Freeform 33">
                <a:extLst>
                  <a:ext uri="{FF2B5EF4-FFF2-40B4-BE49-F238E27FC236}">
                    <a16:creationId xmlns:a16="http://schemas.microsoft.com/office/drawing/2014/main" id="{C0290851-66D6-AF46-B677-FF7BBC12F896}"/>
                  </a:ext>
                </a:extLst>
              </p:cNvPr>
              <p:cNvSpPr>
                <a:spLocks/>
              </p:cNvSpPr>
              <p:nvPr/>
            </p:nvSpPr>
            <p:spPr bwMode="auto">
              <a:xfrm>
                <a:off x="3175000" y="2647951"/>
                <a:ext cx="69850" cy="74613"/>
              </a:xfrm>
              <a:custGeom>
                <a:avLst/>
                <a:gdLst>
                  <a:gd name="T0" fmla="*/ 22 w 44"/>
                  <a:gd name="T1" fmla="*/ 0 h 47"/>
                  <a:gd name="T2" fmla="*/ 44 w 44"/>
                  <a:gd name="T3" fmla="*/ 0 h 47"/>
                  <a:gd name="T4" fmla="*/ 44 w 44"/>
                  <a:gd name="T5" fmla="*/ 47 h 47"/>
                  <a:gd name="T6" fmla="*/ 0 w 44"/>
                  <a:gd name="T7" fmla="*/ 47 h 47"/>
                  <a:gd name="T8" fmla="*/ 0 w 44"/>
                  <a:gd name="T9" fmla="*/ 0 h 47"/>
                  <a:gd name="T10" fmla="*/ 22 w 44"/>
                  <a:gd name="T11" fmla="*/ 0 h 47"/>
                </a:gdLst>
                <a:ahLst/>
                <a:cxnLst>
                  <a:cxn ang="0">
                    <a:pos x="T0" y="T1"/>
                  </a:cxn>
                  <a:cxn ang="0">
                    <a:pos x="T2" y="T3"/>
                  </a:cxn>
                  <a:cxn ang="0">
                    <a:pos x="T4" y="T5"/>
                  </a:cxn>
                  <a:cxn ang="0">
                    <a:pos x="T6" y="T7"/>
                  </a:cxn>
                  <a:cxn ang="0">
                    <a:pos x="T8" y="T9"/>
                  </a:cxn>
                  <a:cxn ang="0">
                    <a:pos x="T10" y="T11"/>
                  </a:cxn>
                </a:cxnLst>
                <a:rect l="0" t="0" r="r" b="b"/>
                <a:pathLst>
                  <a:path w="44" h="47">
                    <a:moveTo>
                      <a:pt x="22" y="0"/>
                    </a:moveTo>
                    <a:lnTo>
                      <a:pt x="44" y="0"/>
                    </a:lnTo>
                    <a:lnTo>
                      <a:pt x="44" y="47"/>
                    </a:lnTo>
                    <a:lnTo>
                      <a:pt x="0" y="47"/>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2" name="Freeform 34">
                <a:extLst>
                  <a:ext uri="{FF2B5EF4-FFF2-40B4-BE49-F238E27FC236}">
                    <a16:creationId xmlns:a16="http://schemas.microsoft.com/office/drawing/2014/main" id="{E9ED6787-B794-7040-A00A-1457BF82B100}"/>
                  </a:ext>
                </a:extLst>
              </p:cNvPr>
              <p:cNvSpPr>
                <a:spLocks/>
              </p:cNvSpPr>
              <p:nvPr/>
            </p:nvSpPr>
            <p:spPr bwMode="auto">
              <a:xfrm>
                <a:off x="3300413" y="2763838"/>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3" name="Freeform 35">
                <a:extLst>
                  <a:ext uri="{FF2B5EF4-FFF2-40B4-BE49-F238E27FC236}">
                    <a16:creationId xmlns:a16="http://schemas.microsoft.com/office/drawing/2014/main" id="{E731FCF6-64B2-3C48-B6BE-DAF998D89E9E}"/>
                  </a:ext>
                </a:extLst>
              </p:cNvPr>
              <p:cNvSpPr>
                <a:spLocks/>
              </p:cNvSpPr>
              <p:nvPr/>
            </p:nvSpPr>
            <p:spPr bwMode="auto">
              <a:xfrm>
                <a:off x="3300413" y="2763838"/>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4" name="Freeform 36">
                <a:extLst>
                  <a:ext uri="{FF2B5EF4-FFF2-40B4-BE49-F238E27FC236}">
                    <a16:creationId xmlns:a16="http://schemas.microsoft.com/office/drawing/2014/main" id="{0EFF0147-3D99-894A-8A4D-9684E3DF0306}"/>
                  </a:ext>
                </a:extLst>
              </p:cNvPr>
              <p:cNvSpPr>
                <a:spLocks/>
              </p:cNvSpPr>
              <p:nvPr/>
            </p:nvSpPr>
            <p:spPr bwMode="auto">
              <a:xfrm>
                <a:off x="3589338" y="2997201"/>
                <a:ext cx="71438" cy="74613"/>
              </a:xfrm>
              <a:custGeom>
                <a:avLst/>
                <a:gdLst>
                  <a:gd name="T0" fmla="*/ 22 w 45"/>
                  <a:gd name="T1" fmla="*/ 0 h 47"/>
                  <a:gd name="T2" fmla="*/ 45 w 45"/>
                  <a:gd name="T3" fmla="*/ 0 h 47"/>
                  <a:gd name="T4" fmla="*/ 45 w 45"/>
                  <a:gd name="T5" fmla="*/ 47 h 47"/>
                  <a:gd name="T6" fmla="*/ 0 w 45"/>
                  <a:gd name="T7" fmla="*/ 47 h 47"/>
                  <a:gd name="T8" fmla="*/ 0 w 45"/>
                  <a:gd name="T9" fmla="*/ 0 h 47"/>
                  <a:gd name="T10" fmla="*/ 22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2" y="0"/>
                    </a:moveTo>
                    <a:lnTo>
                      <a:pt x="45" y="0"/>
                    </a:lnTo>
                    <a:lnTo>
                      <a:pt x="45" y="47"/>
                    </a:lnTo>
                    <a:lnTo>
                      <a:pt x="0" y="47"/>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5" name="Freeform 37">
                <a:extLst>
                  <a:ext uri="{FF2B5EF4-FFF2-40B4-BE49-F238E27FC236}">
                    <a16:creationId xmlns:a16="http://schemas.microsoft.com/office/drawing/2014/main" id="{79CA8342-7635-994A-B712-69D3FA5839D3}"/>
                  </a:ext>
                </a:extLst>
              </p:cNvPr>
              <p:cNvSpPr>
                <a:spLocks/>
              </p:cNvSpPr>
              <p:nvPr/>
            </p:nvSpPr>
            <p:spPr bwMode="auto">
              <a:xfrm>
                <a:off x="3589338" y="2997201"/>
                <a:ext cx="71438" cy="74613"/>
              </a:xfrm>
              <a:custGeom>
                <a:avLst/>
                <a:gdLst>
                  <a:gd name="T0" fmla="*/ 22 w 45"/>
                  <a:gd name="T1" fmla="*/ 0 h 47"/>
                  <a:gd name="T2" fmla="*/ 45 w 45"/>
                  <a:gd name="T3" fmla="*/ 0 h 47"/>
                  <a:gd name="T4" fmla="*/ 45 w 45"/>
                  <a:gd name="T5" fmla="*/ 47 h 47"/>
                  <a:gd name="T6" fmla="*/ 0 w 45"/>
                  <a:gd name="T7" fmla="*/ 47 h 47"/>
                  <a:gd name="T8" fmla="*/ 0 w 45"/>
                  <a:gd name="T9" fmla="*/ 0 h 47"/>
                  <a:gd name="T10" fmla="*/ 22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2" y="0"/>
                    </a:moveTo>
                    <a:lnTo>
                      <a:pt x="45" y="0"/>
                    </a:lnTo>
                    <a:lnTo>
                      <a:pt x="45" y="47"/>
                    </a:lnTo>
                    <a:lnTo>
                      <a:pt x="0" y="47"/>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6" name="Freeform 38">
                <a:extLst>
                  <a:ext uri="{FF2B5EF4-FFF2-40B4-BE49-F238E27FC236}">
                    <a16:creationId xmlns:a16="http://schemas.microsoft.com/office/drawing/2014/main" id="{5CC43C58-6D54-5E49-8029-0746556A24BF}"/>
                  </a:ext>
                </a:extLst>
              </p:cNvPr>
              <p:cNvSpPr>
                <a:spLocks/>
              </p:cNvSpPr>
              <p:nvPr/>
            </p:nvSpPr>
            <p:spPr bwMode="auto">
              <a:xfrm>
                <a:off x="4060825" y="3257551"/>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7" name="Freeform 39">
                <a:extLst>
                  <a:ext uri="{FF2B5EF4-FFF2-40B4-BE49-F238E27FC236}">
                    <a16:creationId xmlns:a16="http://schemas.microsoft.com/office/drawing/2014/main" id="{D1E740AA-B822-B14A-9851-5C31FA2E6223}"/>
                  </a:ext>
                </a:extLst>
              </p:cNvPr>
              <p:cNvSpPr>
                <a:spLocks/>
              </p:cNvSpPr>
              <p:nvPr/>
            </p:nvSpPr>
            <p:spPr bwMode="auto">
              <a:xfrm>
                <a:off x="4060825" y="3257551"/>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8" name="Freeform 40">
                <a:extLst>
                  <a:ext uri="{FF2B5EF4-FFF2-40B4-BE49-F238E27FC236}">
                    <a16:creationId xmlns:a16="http://schemas.microsoft.com/office/drawing/2014/main" id="{91DAB0D0-A674-3D41-82C5-21AA106A5341}"/>
                  </a:ext>
                </a:extLst>
              </p:cNvPr>
              <p:cNvSpPr>
                <a:spLocks/>
              </p:cNvSpPr>
              <p:nvPr/>
            </p:nvSpPr>
            <p:spPr bwMode="auto">
              <a:xfrm>
                <a:off x="4097338" y="3282951"/>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79" name="Freeform 41">
                <a:extLst>
                  <a:ext uri="{FF2B5EF4-FFF2-40B4-BE49-F238E27FC236}">
                    <a16:creationId xmlns:a16="http://schemas.microsoft.com/office/drawing/2014/main" id="{5E7AD65C-7D6D-904E-9B37-78BD4AD800BD}"/>
                  </a:ext>
                </a:extLst>
              </p:cNvPr>
              <p:cNvSpPr>
                <a:spLocks/>
              </p:cNvSpPr>
              <p:nvPr/>
            </p:nvSpPr>
            <p:spPr bwMode="auto">
              <a:xfrm>
                <a:off x="4097338" y="3282951"/>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0" name="Freeform 42">
                <a:extLst>
                  <a:ext uri="{FF2B5EF4-FFF2-40B4-BE49-F238E27FC236}">
                    <a16:creationId xmlns:a16="http://schemas.microsoft.com/office/drawing/2014/main" id="{DD5E35F8-F7F5-934A-AA7A-74E4973BC4AA}"/>
                  </a:ext>
                </a:extLst>
              </p:cNvPr>
              <p:cNvSpPr>
                <a:spLocks/>
              </p:cNvSpPr>
              <p:nvPr/>
            </p:nvSpPr>
            <p:spPr bwMode="auto">
              <a:xfrm>
                <a:off x="4532313" y="3402013"/>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1" name="Freeform 43">
                <a:extLst>
                  <a:ext uri="{FF2B5EF4-FFF2-40B4-BE49-F238E27FC236}">
                    <a16:creationId xmlns:a16="http://schemas.microsoft.com/office/drawing/2014/main" id="{6EE98DE3-53FE-8146-BBCA-29ABC59BCBB9}"/>
                  </a:ext>
                </a:extLst>
              </p:cNvPr>
              <p:cNvSpPr>
                <a:spLocks/>
              </p:cNvSpPr>
              <p:nvPr/>
            </p:nvSpPr>
            <p:spPr bwMode="auto">
              <a:xfrm>
                <a:off x="4532313" y="3402013"/>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2" name="Freeform 44">
                <a:extLst>
                  <a:ext uri="{FF2B5EF4-FFF2-40B4-BE49-F238E27FC236}">
                    <a16:creationId xmlns:a16="http://schemas.microsoft.com/office/drawing/2014/main" id="{847BBFFD-659F-DF4D-A8A5-790A2615132B}"/>
                  </a:ext>
                </a:extLst>
              </p:cNvPr>
              <p:cNvSpPr>
                <a:spLocks/>
              </p:cNvSpPr>
              <p:nvPr/>
            </p:nvSpPr>
            <p:spPr bwMode="auto">
              <a:xfrm>
                <a:off x="4659313" y="3497263"/>
                <a:ext cx="71438" cy="74613"/>
              </a:xfrm>
              <a:custGeom>
                <a:avLst/>
                <a:gdLst>
                  <a:gd name="T0" fmla="*/ 22 w 45"/>
                  <a:gd name="T1" fmla="*/ 0 h 47"/>
                  <a:gd name="T2" fmla="*/ 45 w 45"/>
                  <a:gd name="T3" fmla="*/ 0 h 47"/>
                  <a:gd name="T4" fmla="*/ 45 w 45"/>
                  <a:gd name="T5" fmla="*/ 47 h 47"/>
                  <a:gd name="T6" fmla="*/ 0 w 45"/>
                  <a:gd name="T7" fmla="*/ 47 h 47"/>
                  <a:gd name="T8" fmla="*/ 0 w 45"/>
                  <a:gd name="T9" fmla="*/ 0 h 47"/>
                  <a:gd name="T10" fmla="*/ 22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2" y="0"/>
                    </a:moveTo>
                    <a:lnTo>
                      <a:pt x="45" y="0"/>
                    </a:lnTo>
                    <a:lnTo>
                      <a:pt x="45" y="47"/>
                    </a:lnTo>
                    <a:lnTo>
                      <a:pt x="0" y="47"/>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3" name="Freeform 45">
                <a:extLst>
                  <a:ext uri="{FF2B5EF4-FFF2-40B4-BE49-F238E27FC236}">
                    <a16:creationId xmlns:a16="http://schemas.microsoft.com/office/drawing/2014/main" id="{CC2675BE-A364-FF4D-8A64-0234B502EC8D}"/>
                  </a:ext>
                </a:extLst>
              </p:cNvPr>
              <p:cNvSpPr>
                <a:spLocks/>
              </p:cNvSpPr>
              <p:nvPr/>
            </p:nvSpPr>
            <p:spPr bwMode="auto">
              <a:xfrm>
                <a:off x="4659313" y="3497263"/>
                <a:ext cx="71438" cy="74613"/>
              </a:xfrm>
              <a:custGeom>
                <a:avLst/>
                <a:gdLst>
                  <a:gd name="T0" fmla="*/ 22 w 45"/>
                  <a:gd name="T1" fmla="*/ 0 h 47"/>
                  <a:gd name="T2" fmla="*/ 45 w 45"/>
                  <a:gd name="T3" fmla="*/ 0 h 47"/>
                  <a:gd name="T4" fmla="*/ 45 w 45"/>
                  <a:gd name="T5" fmla="*/ 47 h 47"/>
                  <a:gd name="T6" fmla="*/ 0 w 45"/>
                  <a:gd name="T7" fmla="*/ 47 h 47"/>
                  <a:gd name="T8" fmla="*/ 0 w 45"/>
                  <a:gd name="T9" fmla="*/ 0 h 47"/>
                  <a:gd name="T10" fmla="*/ 22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2" y="0"/>
                    </a:moveTo>
                    <a:lnTo>
                      <a:pt x="45" y="0"/>
                    </a:lnTo>
                    <a:lnTo>
                      <a:pt x="45" y="47"/>
                    </a:lnTo>
                    <a:lnTo>
                      <a:pt x="0" y="47"/>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4" name="Freeform 46">
                <a:extLst>
                  <a:ext uri="{FF2B5EF4-FFF2-40B4-BE49-F238E27FC236}">
                    <a16:creationId xmlns:a16="http://schemas.microsoft.com/office/drawing/2014/main" id="{B08A5867-2989-824E-A45A-1796ADF0FA5E}"/>
                  </a:ext>
                </a:extLst>
              </p:cNvPr>
              <p:cNvSpPr>
                <a:spLocks/>
              </p:cNvSpPr>
              <p:nvPr/>
            </p:nvSpPr>
            <p:spPr bwMode="auto">
              <a:xfrm>
                <a:off x="4722813" y="3522663"/>
                <a:ext cx="71438" cy="73025"/>
              </a:xfrm>
              <a:custGeom>
                <a:avLst/>
                <a:gdLst>
                  <a:gd name="T0" fmla="*/ 22 w 45"/>
                  <a:gd name="T1" fmla="*/ 0 h 46"/>
                  <a:gd name="T2" fmla="*/ 45 w 45"/>
                  <a:gd name="T3" fmla="*/ 0 h 46"/>
                  <a:gd name="T4" fmla="*/ 45 w 45"/>
                  <a:gd name="T5" fmla="*/ 46 h 46"/>
                  <a:gd name="T6" fmla="*/ 0 w 45"/>
                  <a:gd name="T7" fmla="*/ 46 h 46"/>
                  <a:gd name="T8" fmla="*/ 0 w 45"/>
                  <a:gd name="T9" fmla="*/ 0 h 46"/>
                  <a:gd name="T10" fmla="*/ 22 w 45"/>
                  <a:gd name="T11" fmla="*/ 0 h 46"/>
                </a:gdLst>
                <a:ahLst/>
                <a:cxnLst>
                  <a:cxn ang="0">
                    <a:pos x="T0" y="T1"/>
                  </a:cxn>
                  <a:cxn ang="0">
                    <a:pos x="T2" y="T3"/>
                  </a:cxn>
                  <a:cxn ang="0">
                    <a:pos x="T4" y="T5"/>
                  </a:cxn>
                  <a:cxn ang="0">
                    <a:pos x="T6" y="T7"/>
                  </a:cxn>
                  <a:cxn ang="0">
                    <a:pos x="T8" y="T9"/>
                  </a:cxn>
                  <a:cxn ang="0">
                    <a:pos x="T10" y="T11"/>
                  </a:cxn>
                </a:cxnLst>
                <a:rect l="0" t="0" r="r" b="b"/>
                <a:pathLst>
                  <a:path w="45" h="46">
                    <a:moveTo>
                      <a:pt x="22" y="0"/>
                    </a:moveTo>
                    <a:lnTo>
                      <a:pt x="45" y="0"/>
                    </a:lnTo>
                    <a:lnTo>
                      <a:pt x="45" y="46"/>
                    </a:lnTo>
                    <a:lnTo>
                      <a:pt x="0" y="46"/>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5" name="Freeform 47">
                <a:extLst>
                  <a:ext uri="{FF2B5EF4-FFF2-40B4-BE49-F238E27FC236}">
                    <a16:creationId xmlns:a16="http://schemas.microsoft.com/office/drawing/2014/main" id="{04D8B84B-572C-4C40-83D2-96EC65E7A1FC}"/>
                  </a:ext>
                </a:extLst>
              </p:cNvPr>
              <p:cNvSpPr>
                <a:spLocks/>
              </p:cNvSpPr>
              <p:nvPr/>
            </p:nvSpPr>
            <p:spPr bwMode="auto">
              <a:xfrm>
                <a:off x="4722813" y="3522663"/>
                <a:ext cx="71438" cy="73025"/>
              </a:xfrm>
              <a:custGeom>
                <a:avLst/>
                <a:gdLst>
                  <a:gd name="T0" fmla="*/ 22 w 45"/>
                  <a:gd name="T1" fmla="*/ 0 h 46"/>
                  <a:gd name="T2" fmla="*/ 45 w 45"/>
                  <a:gd name="T3" fmla="*/ 0 h 46"/>
                  <a:gd name="T4" fmla="*/ 45 w 45"/>
                  <a:gd name="T5" fmla="*/ 46 h 46"/>
                  <a:gd name="T6" fmla="*/ 0 w 45"/>
                  <a:gd name="T7" fmla="*/ 46 h 46"/>
                  <a:gd name="T8" fmla="*/ 0 w 45"/>
                  <a:gd name="T9" fmla="*/ 0 h 46"/>
                  <a:gd name="T10" fmla="*/ 22 w 45"/>
                  <a:gd name="T11" fmla="*/ 0 h 46"/>
                </a:gdLst>
                <a:ahLst/>
                <a:cxnLst>
                  <a:cxn ang="0">
                    <a:pos x="T0" y="T1"/>
                  </a:cxn>
                  <a:cxn ang="0">
                    <a:pos x="T2" y="T3"/>
                  </a:cxn>
                  <a:cxn ang="0">
                    <a:pos x="T4" y="T5"/>
                  </a:cxn>
                  <a:cxn ang="0">
                    <a:pos x="T6" y="T7"/>
                  </a:cxn>
                  <a:cxn ang="0">
                    <a:pos x="T8" y="T9"/>
                  </a:cxn>
                  <a:cxn ang="0">
                    <a:pos x="T10" y="T11"/>
                  </a:cxn>
                </a:cxnLst>
                <a:rect l="0" t="0" r="r" b="b"/>
                <a:pathLst>
                  <a:path w="45" h="46">
                    <a:moveTo>
                      <a:pt x="22" y="0"/>
                    </a:moveTo>
                    <a:lnTo>
                      <a:pt x="45" y="0"/>
                    </a:lnTo>
                    <a:lnTo>
                      <a:pt x="45" y="46"/>
                    </a:lnTo>
                    <a:lnTo>
                      <a:pt x="0" y="46"/>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6" name="Freeform 48">
                <a:extLst>
                  <a:ext uri="{FF2B5EF4-FFF2-40B4-BE49-F238E27FC236}">
                    <a16:creationId xmlns:a16="http://schemas.microsoft.com/office/drawing/2014/main" id="{A94792CB-6D22-464C-863D-01E827FD7BF9}"/>
                  </a:ext>
                </a:extLst>
              </p:cNvPr>
              <p:cNvSpPr>
                <a:spLocks/>
              </p:cNvSpPr>
              <p:nvPr/>
            </p:nvSpPr>
            <p:spPr bwMode="auto">
              <a:xfrm>
                <a:off x="5121275" y="36988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7" name="Freeform 49">
                <a:extLst>
                  <a:ext uri="{FF2B5EF4-FFF2-40B4-BE49-F238E27FC236}">
                    <a16:creationId xmlns:a16="http://schemas.microsoft.com/office/drawing/2014/main" id="{A5E2404F-5836-FA4C-BC33-56D73F2FBD69}"/>
                  </a:ext>
                </a:extLst>
              </p:cNvPr>
              <p:cNvSpPr>
                <a:spLocks/>
              </p:cNvSpPr>
              <p:nvPr/>
            </p:nvSpPr>
            <p:spPr bwMode="auto">
              <a:xfrm>
                <a:off x="5121275" y="36988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8" name="Freeform 50">
                <a:extLst>
                  <a:ext uri="{FF2B5EF4-FFF2-40B4-BE49-F238E27FC236}">
                    <a16:creationId xmlns:a16="http://schemas.microsoft.com/office/drawing/2014/main" id="{958FAEAA-0F1C-C349-B856-1BBB3158A38F}"/>
                  </a:ext>
                </a:extLst>
              </p:cNvPr>
              <p:cNvSpPr>
                <a:spLocks/>
              </p:cNvSpPr>
              <p:nvPr/>
            </p:nvSpPr>
            <p:spPr bwMode="auto">
              <a:xfrm>
                <a:off x="5130800" y="36988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89" name="Freeform 51">
                <a:extLst>
                  <a:ext uri="{FF2B5EF4-FFF2-40B4-BE49-F238E27FC236}">
                    <a16:creationId xmlns:a16="http://schemas.microsoft.com/office/drawing/2014/main" id="{F398C2BE-2525-244C-B0A3-D8A973713150}"/>
                  </a:ext>
                </a:extLst>
              </p:cNvPr>
              <p:cNvSpPr>
                <a:spLocks/>
              </p:cNvSpPr>
              <p:nvPr/>
            </p:nvSpPr>
            <p:spPr bwMode="auto">
              <a:xfrm>
                <a:off x="5130800" y="36988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0" name="Freeform 52">
                <a:extLst>
                  <a:ext uri="{FF2B5EF4-FFF2-40B4-BE49-F238E27FC236}">
                    <a16:creationId xmlns:a16="http://schemas.microsoft.com/office/drawing/2014/main" id="{5619456B-8A85-194C-A65C-ED44D9930130}"/>
                  </a:ext>
                </a:extLst>
              </p:cNvPr>
              <p:cNvSpPr>
                <a:spLocks/>
              </p:cNvSpPr>
              <p:nvPr/>
            </p:nvSpPr>
            <p:spPr bwMode="auto">
              <a:xfrm>
                <a:off x="5167313" y="3725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1" name="Freeform 53">
                <a:extLst>
                  <a:ext uri="{FF2B5EF4-FFF2-40B4-BE49-F238E27FC236}">
                    <a16:creationId xmlns:a16="http://schemas.microsoft.com/office/drawing/2014/main" id="{872031B9-94D7-8944-8F8D-D765DF4AF447}"/>
                  </a:ext>
                </a:extLst>
              </p:cNvPr>
              <p:cNvSpPr>
                <a:spLocks/>
              </p:cNvSpPr>
              <p:nvPr/>
            </p:nvSpPr>
            <p:spPr bwMode="auto">
              <a:xfrm>
                <a:off x="5167313" y="3725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2" name="Freeform 54">
                <a:extLst>
                  <a:ext uri="{FF2B5EF4-FFF2-40B4-BE49-F238E27FC236}">
                    <a16:creationId xmlns:a16="http://schemas.microsoft.com/office/drawing/2014/main" id="{D1598715-D3A6-B342-A731-1FE51F18518F}"/>
                  </a:ext>
                </a:extLst>
              </p:cNvPr>
              <p:cNvSpPr>
                <a:spLocks/>
              </p:cNvSpPr>
              <p:nvPr/>
            </p:nvSpPr>
            <p:spPr bwMode="auto">
              <a:xfrm>
                <a:off x="5367338" y="3751263"/>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3" name="Freeform 55">
                <a:extLst>
                  <a:ext uri="{FF2B5EF4-FFF2-40B4-BE49-F238E27FC236}">
                    <a16:creationId xmlns:a16="http://schemas.microsoft.com/office/drawing/2014/main" id="{614A024E-EF66-934C-92F8-6B033DD7CE23}"/>
                  </a:ext>
                </a:extLst>
              </p:cNvPr>
              <p:cNvSpPr>
                <a:spLocks/>
              </p:cNvSpPr>
              <p:nvPr/>
            </p:nvSpPr>
            <p:spPr bwMode="auto">
              <a:xfrm>
                <a:off x="5367338" y="3751263"/>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4" name="Freeform 56">
                <a:extLst>
                  <a:ext uri="{FF2B5EF4-FFF2-40B4-BE49-F238E27FC236}">
                    <a16:creationId xmlns:a16="http://schemas.microsoft.com/office/drawing/2014/main" id="{F17FBE3B-8B64-E14A-8CA4-3EB2F2AB22A7}"/>
                  </a:ext>
                </a:extLst>
              </p:cNvPr>
              <p:cNvSpPr>
                <a:spLocks/>
              </p:cNvSpPr>
              <p:nvPr/>
            </p:nvSpPr>
            <p:spPr bwMode="auto">
              <a:xfrm>
                <a:off x="5564188"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5" name="Freeform 57">
                <a:extLst>
                  <a:ext uri="{FF2B5EF4-FFF2-40B4-BE49-F238E27FC236}">
                    <a16:creationId xmlns:a16="http://schemas.microsoft.com/office/drawing/2014/main" id="{985B546D-7935-EE44-B6FB-36B4F3B3DFA9}"/>
                  </a:ext>
                </a:extLst>
              </p:cNvPr>
              <p:cNvSpPr>
                <a:spLocks/>
              </p:cNvSpPr>
              <p:nvPr/>
            </p:nvSpPr>
            <p:spPr bwMode="auto">
              <a:xfrm>
                <a:off x="5564188"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6" name="Freeform 58">
                <a:extLst>
                  <a:ext uri="{FF2B5EF4-FFF2-40B4-BE49-F238E27FC236}">
                    <a16:creationId xmlns:a16="http://schemas.microsoft.com/office/drawing/2014/main" id="{E09F805E-9B85-FD42-BFEF-0AACD7A1A8C0}"/>
                  </a:ext>
                </a:extLst>
              </p:cNvPr>
              <p:cNvSpPr>
                <a:spLocks/>
              </p:cNvSpPr>
              <p:nvPr/>
            </p:nvSpPr>
            <p:spPr bwMode="auto">
              <a:xfrm>
                <a:off x="5592763"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7" name="Freeform 59">
                <a:extLst>
                  <a:ext uri="{FF2B5EF4-FFF2-40B4-BE49-F238E27FC236}">
                    <a16:creationId xmlns:a16="http://schemas.microsoft.com/office/drawing/2014/main" id="{D36FFB3F-1BA5-0645-811A-33C11844E198}"/>
                  </a:ext>
                </a:extLst>
              </p:cNvPr>
              <p:cNvSpPr>
                <a:spLocks/>
              </p:cNvSpPr>
              <p:nvPr/>
            </p:nvSpPr>
            <p:spPr bwMode="auto">
              <a:xfrm>
                <a:off x="5592763"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8" name="Freeform 60">
                <a:extLst>
                  <a:ext uri="{FF2B5EF4-FFF2-40B4-BE49-F238E27FC236}">
                    <a16:creationId xmlns:a16="http://schemas.microsoft.com/office/drawing/2014/main" id="{BED09C3A-0F5A-784A-AD9D-E5CBD4DE83F1}"/>
                  </a:ext>
                </a:extLst>
              </p:cNvPr>
              <p:cNvSpPr>
                <a:spLocks/>
              </p:cNvSpPr>
              <p:nvPr/>
            </p:nvSpPr>
            <p:spPr bwMode="auto">
              <a:xfrm>
                <a:off x="5592763"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499" name="Freeform 61">
                <a:extLst>
                  <a:ext uri="{FF2B5EF4-FFF2-40B4-BE49-F238E27FC236}">
                    <a16:creationId xmlns:a16="http://schemas.microsoft.com/office/drawing/2014/main" id="{72AB019A-5463-5447-9CBD-805690A85978}"/>
                  </a:ext>
                </a:extLst>
              </p:cNvPr>
              <p:cNvSpPr>
                <a:spLocks/>
              </p:cNvSpPr>
              <p:nvPr/>
            </p:nvSpPr>
            <p:spPr bwMode="auto">
              <a:xfrm>
                <a:off x="5592763" y="3803651"/>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0" name="Freeform 62">
                <a:extLst>
                  <a:ext uri="{FF2B5EF4-FFF2-40B4-BE49-F238E27FC236}">
                    <a16:creationId xmlns:a16="http://schemas.microsoft.com/office/drawing/2014/main" id="{75962D1C-3689-6D4E-995E-588EF4E30AB0}"/>
                  </a:ext>
                </a:extLst>
              </p:cNvPr>
              <p:cNvSpPr>
                <a:spLocks/>
              </p:cNvSpPr>
              <p:nvPr/>
            </p:nvSpPr>
            <p:spPr bwMode="auto">
              <a:xfrm>
                <a:off x="5673725" y="38893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1" name="Freeform 63">
                <a:extLst>
                  <a:ext uri="{FF2B5EF4-FFF2-40B4-BE49-F238E27FC236}">
                    <a16:creationId xmlns:a16="http://schemas.microsoft.com/office/drawing/2014/main" id="{9D2BF11D-834D-904B-9D3C-A37FE01ED83D}"/>
                  </a:ext>
                </a:extLst>
              </p:cNvPr>
              <p:cNvSpPr>
                <a:spLocks/>
              </p:cNvSpPr>
              <p:nvPr/>
            </p:nvSpPr>
            <p:spPr bwMode="auto">
              <a:xfrm>
                <a:off x="5673725" y="388937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2" name="Freeform 64">
                <a:extLst>
                  <a:ext uri="{FF2B5EF4-FFF2-40B4-BE49-F238E27FC236}">
                    <a16:creationId xmlns:a16="http://schemas.microsoft.com/office/drawing/2014/main" id="{8B51C918-2C75-A340-989E-DE6B21131402}"/>
                  </a:ext>
                </a:extLst>
              </p:cNvPr>
              <p:cNvSpPr>
                <a:spLocks/>
              </p:cNvSpPr>
              <p:nvPr/>
            </p:nvSpPr>
            <p:spPr bwMode="auto">
              <a:xfrm>
                <a:off x="5683250" y="3889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3" name="Freeform 65">
                <a:extLst>
                  <a:ext uri="{FF2B5EF4-FFF2-40B4-BE49-F238E27FC236}">
                    <a16:creationId xmlns:a16="http://schemas.microsoft.com/office/drawing/2014/main" id="{28361759-246B-7F43-8672-1C35727ECB5E}"/>
                  </a:ext>
                </a:extLst>
              </p:cNvPr>
              <p:cNvSpPr>
                <a:spLocks/>
              </p:cNvSpPr>
              <p:nvPr/>
            </p:nvSpPr>
            <p:spPr bwMode="auto">
              <a:xfrm>
                <a:off x="5683250" y="3889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4" name="Freeform 66">
                <a:extLst>
                  <a:ext uri="{FF2B5EF4-FFF2-40B4-BE49-F238E27FC236}">
                    <a16:creationId xmlns:a16="http://schemas.microsoft.com/office/drawing/2014/main" id="{097FC5D7-02AE-3F43-82CF-42047CE5527F}"/>
                  </a:ext>
                </a:extLst>
              </p:cNvPr>
              <p:cNvSpPr>
                <a:spLocks/>
              </p:cNvSpPr>
              <p:nvPr/>
            </p:nvSpPr>
            <p:spPr bwMode="auto">
              <a:xfrm>
                <a:off x="5873750" y="388937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5" name="Freeform 67">
                <a:extLst>
                  <a:ext uri="{FF2B5EF4-FFF2-40B4-BE49-F238E27FC236}">
                    <a16:creationId xmlns:a16="http://schemas.microsoft.com/office/drawing/2014/main" id="{C736F603-DC0C-574C-969F-24134997BBAA}"/>
                  </a:ext>
                </a:extLst>
              </p:cNvPr>
              <p:cNvSpPr>
                <a:spLocks/>
              </p:cNvSpPr>
              <p:nvPr/>
            </p:nvSpPr>
            <p:spPr bwMode="auto">
              <a:xfrm>
                <a:off x="5873750" y="388937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6" name="Freeform 68">
                <a:extLst>
                  <a:ext uri="{FF2B5EF4-FFF2-40B4-BE49-F238E27FC236}">
                    <a16:creationId xmlns:a16="http://schemas.microsoft.com/office/drawing/2014/main" id="{E01EF3AB-00F6-A24C-824B-802F328EB7CD}"/>
                  </a:ext>
                </a:extLst>
              </p:cNvPr>
              <p:cNvSpPr>
                <a:spLocks/>
              </p:cNvSpPr>
              <p:nvPr/>
            </p:nvSpPr>
            <p:spPr bwMode="auto">
              <a:xfrm>
                <a:off x="5908675" y="3889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7" name="Freeform 69">
                <a:extLst>
                  <a:ext uri="{FF2B5EF4-FFF2-40B4-BE49-F238E27FC236}">
                    <a16:creationId xmlns:a16="http://schemas.microsoft.com/office/drawing/2014/main" id="{C5AF2781-9439-4F41-8BCB-FFBACD6C8068}"/>
                  </a:ext>
                </a:extLst>
              </p:cNvPr>
              <p:cNvSpPr>
                <a:spLocks/>
              </p:cNvSpPr>
              <p:nvPr/>
            </p:nvSpPr>
            <p:spPr bwMode="auto">
              <a:xfrm>
                <a:off x="5908675" y="3889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8" name="Freeform 70">
                <a:extLst>
                  <a:ext uri="{FF2B5EF4-FFF2-40B4-BE49-F238E27FC236}">
                    <a16:creationId xmlns:a16="http://schemas.microsoft.com/office/drawing/2014/main" id="{AD2DB0C5-A567-184D-B645-B1E34AE0555D}"/>
                  </a:ext>
                </a:extLst>
              </p:cNvPr>
              <p:cNvSpPr>
                <a:spLocks/>
              </p:cNvSpPr>
              <p:nvPr/>
            </p:nvSpPr>
            <p:spPr bwMode="auto">
              <a:xfrm>
                <a:off x="6088063" y="3979863"/>
                <a:ext cx="74613" cy="71438"/>
              </a:xfrm>
              <a:custGeom>
                <a:avLst/>
                <a:gdLst>
                  <a:gd name="T0" fmla="*/ 25 w 47"/>
                  <a:gd name="T1" fmla="*/ 0 h 45"/>
                  <a:gd name="T2" fmla="*/ 47 w 47"/>
                  <a:gd name="T3" fmla="*/ 0 h 45"/>
                  <a:gd name="T4" fmla="*/ 47 w 47"/>
                  <a:gd name="T5" fmla="*/ 45 h 45"/>
                  <a:gd name="T6" fmla="*/ 0 w 47"/>
                  <a:gd name="T7" fmla="*/ 45 h 45"/>
                  <a:gd name="T8" fmla="*/ 0 w 47"/>
                  <a:gd name="T9" fmla="*/ 0 h 45"/>
                  <a:gd name="T10" fmla="*/ 25 w 47"/>
                  <a:gd name="T11" fmla="*/ 0 h 45"/>
                </a:gdLst>
                <a:ahLst/>
                <a:cxnLst>
                  <a:cxn ang="0">
                    <a:pos x="T0" y="T1"/>
                  </a:cxn>
                  <a:cxn ang="0">
                    <a:pos x="T2" y="T3"/>
                  </a:cxn>
                  <a:cxn ang="0">
                    <a:pos x="T4" y="T5"/>
                  </a:cxn>
                  <a:cxn ang="0">
                    <a:pos x="T6" y="T7"/>
                  </a:cxn>
                  <a:cxn ang="0">
                    <a:pos x="T8" y="T9"/>
                  </a:cxn>
                  <a:cxn ang="0">
                    <a:pos x="T10" y="T11"/>
                  </a:cxn>
                </a:cxnLst>
                <a:rect l="0" t="0" r="r" b="b"/>
                <a:pathLst>
                  <a:path w="47" h="45">
                    <a:moveTo>
                      <a:pt x="25" y="0"/>
                    </a:moveTo>
                    <a:lnTo>
                      <a:pt x="47" y="0"/>
                    </a:lnTo>
                    <a:lnTo>
                      <a:pt x="47" y="45"/>
                    </a:lnTo>
                    <a:lnTo>
                      <a:pt x="0" y="45"/>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09" name="Freeform 71">
                <a:extLst>
                  <a:ext uri="{FF2B5EF4-FFF2-40B4-BE49-F238E27FC236}">
                    <a16:creationId xmlns:a16="http://schemas.microsoft.com/office/drawing/2014/main" id="{5361EE2B-0D0C-4348-A3CB-CC572EDDA649}"/>
                  </a:ext>
                </a:extLst>
              </p:cNvPr>
              <p:cNvSpPr>
                <a:spLocks/>
              </p:cNvSpPr>
              <p:nvPr/>
            </p:nvSpPr>
            <p:spPr bwMode="auto">
              <a:xfrm>
                <a:off x="6088063" y="3979863"/>
                <a:ext cx="74613" cy="71438"/>
              </a:xfrm>
              <a:custGeom>
                <a:avLst/>
                <a:gdLst>
                  <a:gd name="T0" fmla="*/ 25 w 47"/>
                  <a:gd name="T1" fmla="*/ 0 h 45"/>
                  <a:gd name="T2" fmla="*/ 47 w 47"/>
                  <a:gd name="T3" fmla="*/ 0 h 45"/>
                  <a:gd name="T4" fmla="*/ 47 w 47"/>
                  <a:gd name="T5" fmla="*/ 45 h 45"/>
                  <a:gd name="T6" fmla="*/ 0 w 47"/>
                  <a:gd name="T7" fmla="*/ 45 h 45"/>
                  <a:gd name="T8" fmla="*/ 0 w 47"/>
                  <a:gd name="T9" fmla="*/ 0 h 45"/>
                  <a:gd name="T10" fmla="*/ 25 w 47"/>
                  <a:gd name="T11" fmla="*/ 0 h 45"/>
                </a:gdLst>
                <a:ahLst/>
                <a:cxnLst>
                  <a:cxn ang="0">
                    <a:pos x="T0" y="T1"/>
                  </a:cxn>
                  <a:cxn ang="0">
                    <a:pos x="T2" y="T3"/>
                  </a:cxn>
                  <a:cxn ang="0">
                    <a:pos x="T4" y="T5"/>
                  </a:cxn>
                  <a:cxn ang="0">
                    <a:pos x="T6" y="T7"/>
                  </a:cxn>
                  <a:cxn ang="0">
                    <a:pos x="T8" y="T9"/>
                  </a:cxn>
                  <a:cxn ang="0">
                    <a:pos x="T10" y="T11"/>
                  </a:cxn>
                </a:cxnLst>
                <a:rect l="0" t="0" r="r" b="b"/>
                <a:pathLst>
                  <a:path w="47" h="45">
                    <a:moveTo>
                      <a:pt x="25" y="0"/>
                    </a:moveTo>
                    <a:lnTo>
                      <a:pt x="47" y="0"/>
                    </a:lnTo>
                    <a:lnTo>
                      <a:pt x="47" y="45"/>
                    </a:lnTo>
                    <a:lnTo>
                      <a:pt x="0" y="45"/>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0" name="Freeform 72">
                <a:extLst>
                  <a:ext uri="{FF2B5EF4-FFF2-40B4-BE49-F238E27FC236}">
                    <a16:creationId xmlns:a16="http://schemas.microsoft.com/office/drawing/2014/main" id="{21904D3B-7777-DA4D-BF08-CBB7D8AA1EF9}"/>
                  </a:ext>
                </a:extLst>
              </p:cNvPr>
              <p:cNvSpPr>
                <a:spLocks/>
              </p:cNvSpPr>
              <p:nvPr/>
            </p:nvSpPr>
            <p:spPr bwMode="auto">
              <a:xfrm>
                <a:off x="6099175" y="3979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1" name="Freeform 73">
                <a:extLst>
                  <a:ext uri="{FF2B5EF4-FFF2-40B4-BE49-F238E27FC236}">
                    <a16:creationId xmlns:a16="http://schemas.microsoft.com/office/drawing/2014/main" id="{C8AD2840-95AB-0444-80C4-116BF8101430}"/>
                  </a:ext>
                </a:extLst>
              </p:cNvPr>
              <p:cNvSpPr>
                <a:spLocks/>
              </p:cNvSpPr>
              <p:nvPr/>
            </p:nvSpPr>
            <p:spPr bwMode="auto">
              <a:xfrm>
                <a:off x="6099175" y="3979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2" name="Freeform 74">
                <a:extLst>
                  <a:ext uri="{FF2B5EF4-FFF2-40B4-BE49-F238E27FC236}">
                    <a16:creationId xmlns:a16="http://schemas.microsoft.com/office/drawing/2014/main" id="{7D250518-0E71-1843-9143-9C3247F86D13}"/>
                  </a:ext>
                </a:extLst>
              </p:cNvPr>
              <p:cNvSpPr>
                <a:spLocks/>
              </p:cNvSpPr>
              <p:nvPr/>
            </p:nvSpPr>
            <p:spPr bwMode="auto">
              <a:xfrm>
                <a:off x="6127750" y="3979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3" name="Freeform 75">
                <a:extLst>
                  <a:ext uri="{FF2B5EF4-FFF2-40B4-BE49-F238E27FC236}">
                    <a16:creationId xmlns:a16="http://schemas.microsoft.com/office/drawing/2014/main" id="{E60A0A8D-0CDA-124C-A5EB-17C120147D4F}"/>
                  </a:ext>
                </a:extLst>
              </p:cNvPr>
              <p:cNvSpPr>
                <a:spLocks/>
              </p:cNvSpPr>
              <p:nvPr/>
            </p:nvSpPr>
            <p:spPr bwMode="auto">
              <a:xfrm>
                <a:off x="6127750" y="39798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4" name="Freeform 76">
                <a:extLst>
                  <a:ext uri="{FF2B5EF4-FFF2-40B4-BE49-F238E27FC236}">
                    <a16:creationId xmlns:a16="http://schemas.microsoft.com/office/drawing/2014/main" id="{B72DC094-B1CF-974C-8034-D5B8BCD144A9}"/>
                  </a:ext>
                </a:extLst>
              </p:cNvPr>
              <p:cNvSpPr>
                <a:spLocks/>
              </p:cNvSpPr>
              <p:nvPr/>
            </p:nvSpPr>
            <p:spPr bwMode="auto">
              <a:xfrm>
                <a:off x="6134100" y="39798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5" name="Freeform 77">
                <a:extLst>
                  <a:ext uri="{FF2B5EF4-FFF2-40B4-BE49-F238E27FC236}">
                    <a16:creationId xmlns:a16="http://schemas.microsoft.com/office/drawing/2014/main" id="{C2D310AB-492F-8B4E-B722-2C96845583B0}"/>
                  </a:ext>
                </a:extLst>
              </p:cNvPr>
              <p:cNvSpPr>
                <a:spLocks/>
              </p:cNvSpPr>
              <p:nvPr/>
            </p:nvSpPr>
            <p:spPr bwMode="auto">
              <a:xfrm>
                <a:off x="6134100" y="39798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6" name="Freeform 78">
                <a:extLst>
                  <a:ext uri="{FF2B5EF4-FFF2-40B4-BE49-F238E27FC236}">
                    <a16:creationId xmlns:a16="http://schemas.microsoft.com/office/drawing/2014/main" id="{3E4A83BE-982B-144B-8FE6-F1531F050FB6}"/>
                  </a:ext>
                </a:extLst>
              </p:cNvPr>
              <p:cNvSpPr>
                <a:spLocks/>
              </p:cNvSpPr>
              <p:nvPr/>
            </p:nvSpPr>
            <p:spPr bwMode="auto">
              <a:xfrm>
                <a:off x="6197600" y="39798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7" name="Freeform 79">
                <a:extLst>
                  <a:ext uri="{FF2B5EF4-FFF2-40B4-BE49-F238E27FC236}">
                    <a16:creationId xmlns:a16="http://schemas.microsoft.com/office/drawing/2014/main" id="{41BC3F98-2CDF-464F-A985-53F98F57102C}"/>
                  </a:ext>
                </a:extLst>
              </p:cNvPr>
              <p:cNvSpPr>
                <a:spLocks/>
              </p:cNvSpPr>
              <p:nvPr/>
            </p:nvSpPr>
            <p:spPr bwMode="auto">
              <a:xfrm>
                <a:off x="6197600" y="39798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8" name="Freeform 80">
                <a:extLst>
                  <a:ext uri="{FF2B5EF4-FFF2-40B4-BE49-F238E27FC236}">
                    <a16:creationId xmlns:a16="http://schemas.microsoft.com/office/drawing/2014/main" id="{3CA45ED8-A446-DF4D-AE37-9F5E734AF9AA}"/>
                  </a:ext>
                </a:extLst>
              </p:cNvPr>
              <p:cNvSpPr>
                <a:spLocks/>
              </p:cNvSpPr>
              <p:nvPr/>
            </p:nvSpPr>
            <p:spPr bwMode="auto">
              <a:xfrm>
                <a:off x="6380163" y="4016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19" name="Freeform 81">
                <a:extLst>
                  <a:ext uri="{FF2B5EF4-FFF2-40B4-BE49-F238E27FC236}">
                    <a16:creationId xmlns:a16="http://schemas.microsoft.com/office/drawing/2014/main" id="{2C374EA7-71D0-D341-93FB-57CF97A300B5}"/>
                  </a:ext>
                </a:extLst>
              </p:cNvPr>
              <p:cNvSpPr>
                <a:spLocks/>
              </p:cNvSpPr>
              <p:nvPr/>
            </p:nvSpPr>
            <p:spPr bwMode="auto">
              <a:xfrm>
                <a:off x="6380163" y="401637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0" name="Freeform 82">
                <a:extLst>
                  <a:ext uri="{FF2B5EF4-FFF2-40B4-BE49-F238E27FC236}">
                    <a16:creationId xmlns:a16="http://schemas.microsoft.com/office/drawing/2014/main" id="{41C8A512-AEA2-0B41-BC50-B4F22FD1609C}"/>
                  </a:ext>
                </a:extLst>
              </p:cNvPr>
              <p:cNvSpPr>
                <a:spLocks/>
              </p:cNvSpPr>
              <p:nvPr/>
            </p:nvSpPr>
            <p:spPr bwMode="auto">
              <a:xfrm>
                <a:off x="6623050" y="408622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1" name="Freeform 83">
                <a:extLst>
                  <a:ext uri="{FF2B5EF4-FFF2-40B4-BE49-F238E27FC236}">
                    <a16:creationId xmlns:a16="http://schemas.microsoft.com/office/drawing/2014/main" id="{CF77E1CF-0B59-C847-AD13-7E3CA114C387}"/>
                  </a:ext>
                </a:extLst>
              </p:cNvPr>
              <p:cNvSpPr>
                <a:spLocks/>
              </p:cNvSpPr>
              <p:nvPr/>
            </p:nvSpPr>
            <p:spPr bwMode="auto">
              <a:xfrm>
                <a:off x="6623050" y="408622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2" name="Freeform 84">
                <a:extLst>
                  <a:ext uri="{FF2B5EF4-FFF2-40B4-BE49-F238E27FC236}">
                    <a16:creationId xmlns:a16="http://schemas.microsoft.com/office/drawing/2014/main" id="{7C8D154B-3C07-A742-A4BA-F4E012842868}"/>
                  </a:ext>
                </a:extLst>
              </p:cNvPr>
              <p:cNvSpPr>
                <a:spLocks/>
              </p:cNvSpPr>
              <p:nvPr/>
            </p:nvSpPr>
            <p:spPr bwMode="auto">
              <a:xfrm>
                <a:off x="6623050" y="408622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3" name="Freeform 85">
                <a:extLst>
                  <a:ext uri="{FF2B5EF4-FFF2-40B4-BE49-F238E27FC236}">
                    <a16:creationId xmlns:a16="http://schemas.microsoft.com/office/drawing/2014/main" id="{9433DFCC-49D3-464E-8FCA-3A6C386E6B20}"/>
                  </a:ext>
                </a:extLst>
              </p:cNvPr>
              <p:cNvSpPr>
                <a:spLocks/>
              </p:cNvSpPr>
              <p:nvPr/>
            </p:nvSpPr>
            <p:spPr bwMode="auto">
              <a:xfrm>
                <a:off x="6623050" y="4086226"/>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4" name="Freeform 86">
                <a:extLst>
                  <a:ext uri="{FF2B5EF4-FFF2-40B4-BE49-F238E27FC236}">
                    <a16:creationId xmlns:a16="http://schemas.microsoft.com/office/drawing/2014/main" id="{986E2154-78AA-E44E-9C73-8D56F940760A}"/>
                  </a:ext>
                </a:extLst>
              </p:cNvPr>
              <p:cNvSpPr>
                <a:spLocks/>
              </p:cNvSpPr>
              <p:nvPr/>
            </p:nvSpPr>
            <p:spPr bwMode="auto">
              <a:xfrm>
                <a:off x="6651625" y="408622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5" name="Freeform 87">
                <a:extLst>
                  <a:ext uri="{FF2B5EF4-FFF2-40B4-BE49-F238E27FC236}">
                    <a16:creationId xmlns:a16="http://schemas.microsoft.com/office/drawing/2014/main" id="{A4BF52D9-73D7-3844-9167-B47C04845C09}"/>
                  </a:ext>
                </a:extLst>
              </p:cNvPr>
              <p:cNvSpPr>
                <a:spLocks/>
              </p:cNvSpPr>
              <p:nvPr/>
            </p:nvSpPr>
            <p:spPr bwMode="auto">
              <a:xfrm>
                <a:off x="6651625" y="408622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6" name="Freeform 88">
                <a:extLst>
                  <a:ext uri="{FF2B5EF4-FFF2-40B4-BE49-F238E27FC236}">
                    <a16:creationId xmlns:a16="http://schemas.microsoft.com/office/drawing/2014/main" id="{85F540D5-BDF3-DA4C-9505-9A2577A61C4B}"/>
                  </a:ext>
                </a:extLst>
              </p:cNvPr>
              <p:cNvSpPr>
                <a:spLocks/>
              </p:cNvSpPr>
              <p:nvPr/>
            </p:nvSpPr>
            <p:spPr bwMode="auto">
              <a:xfrm>
                <a:off x="6651625" y="408622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7" name="Freeform 89">
                <a:extLst>
                  <a:ext uri="{FF2B5EF4-FFF2-40B4-BE49-F238E27FC236}">
                    <a16:creationId xmlns:a16="http://schemas.microsoft.com/office/drawing/2014/main" id="{91789EB4-F45C-074A-B281-AD3546C96202}"/>
                  </a:ext>
                </a:extLst>
              </p:cNvPr>
              <p:cNvSpPr>
                <a:spLocks/>
              </p:cNvSpPr>
              <p:nvPr/>
            </p:nvSpPr>
            <p:spPr bwMode="auto">
              <a:xfrm>
                <a:off x="6651625" y="4086226"/>
                <a:ext cx="71438" cy="69850"/>
              </a:xfrm>
              <a:custGeom>
                <a:avLst/>
                <a:gdLst>
                  <a:gd name="T0" fmla="*/ 22 w 45"/>
                  <a:gd name="T1" fmla="*/ 0 h 44"/>
                  <a:gd name="T2" fmla="*/ 45 w 45"/>
                  <a:gd name="T3" fmla="*/ 0 h 44"/>
                  <a:gd name="T4" fmla="*/ 45 w 45"/>
                  <a:gd name="T5" fmla="*/ 44 h 44"/>
                  <a:gd name="T6" fmla="*/ 0 w 45"/>
                  <a:gd name="T7" fmla="*/ 44 h 44"/>
                  <a:gd name="T8" fmla="*/ 0 w 45"/>
                  <a:gd name="T9" fmla="*/ 0 h 44"/>
                  <a:gd name="T10" fmla="*/ 22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2" y="0"/>
                    </a:moveTo>
                    <a:lnTo>
                      <a:pt x="45" y="0"/>
                    </a:lnTo>
                    <a:lnTo>
                      <a:pt x="45"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8" name="Freeform 90">
                <a:extLst>
                  <a:ext uri="{FF2B5EF4-FFF2-40B4-BE49-F238E27FC236}">
                    <a16:creationId xmlns:a16="http://schemas.microsoft.com/office/drawing/2014/main" id="{B4AAA185-B3F7-2F4C-B49A-890DC3FE1CB6}"/>
                  </a:ext>
                </a:extLst>
              </p:cNvPr>
              <p:cNvSpPr>
                <a:spLocks/>
              </p:cNvSpPr>
              <p:nvPr/>
            </p:nvSpPr>
            <p:spPr bwMode="auto">
              <a:xfrm>
                <a:off x="6888163" y="408622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29" name="Freeform 91">
                <a:extLst>
                  <a:ext uri="{FF2B5EF4-FFF2-40B4-BE49-F238E27FC236}">
                    <a16:creationId xmlns:a16="http://schemas.microsoft.com/office/drawing/2014/main" id="{557F3AD3-227D-3E4D-8137-FCD20A517F05}"/>
                  </a:ext>
                </a:extLst>
              </p:cNvPr>
              <p:cNvSpPr>
                <a:spLocks/>
              </p:cNvSpPr>
              <p:nvPr/>
            </p:nvSpPr>
            <p:spPr bwMode="auto">
              <a:xfrm>
                <a:off x="6888163" y="408622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0" name="Freeform 92">
                <a:extLst>
                  <a:ext uri="{FF2B5EF4-FFF2-40B4-BE49-F238E27FC236}">
                    <a16:creationId xmlns:a16="http://schemas.microsoft.com/office/drawing/2014/main" id="{FC4DCA50-8D57-394A-AD3D-1586AE38F63D}"/>
                  </a:ext>
                </a:extLst>
              </p:cNvPr>
              <p:cNvSpPr>
                <a:spLocks/>
              </p:cNvSpPr>
              <p:nvPr/>
            </p:nvSpPr>
            <p:spPr bwMode="auto">
              <a:xfrm>
                <a:off x="6986588" y="408622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1" name="Freeform 93">
                <a:extLst>
                  <a:ext uri="{FF2B5EF4-FFF2-40B4-BE49-F238E27FC236}">
                    <a16:creationId xmlns:a16="http://schemas.microsoft.com/office/drawing/2014/main" id="{10C79B7E-7D73-BA46-AEE8-E1F91A498A28}"/>
                  </a:ext>
                </a:extLst>
              </p:cNvPr>
              <p:cNvSpPr>
                <a:spLocks/>
              </p:cNvSpPr>
              <p:nvPr/>
            </p:nvSpPr>
            <p:spPr bwMode="auto">
              <a:xfrm>
                <a:off x="6986588" y="4086226"/>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2" name="Freeform 94">
                <a:extLst>
                  <a:ext uri="{FF2B5EF4-FFF2-40B4-BE49-F238E27FC236}">
                    <a16:creationId xmlns:a16="http://schemas.microsoft.com/office/drawing/2014/main" id="{1027E24C-3028-AE43-8722-2287786967DB}"/>
                  </a:ext>
                </a:extLst>
              </p:cNvPr>
              <p:cNvSpPr>
                <a:spLocks/>
              </p:cNvSpPr>
              <p:nvPr/>
            </p:nvSpPr>
            <p:spPr bwMode="auto">
              <a:xfrm>
                <a:off x="7267575" y="41703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3" name="Freeform 95">
                <a:extLst>
                  <a:ext uri="{FF2B5EF4-FFF2-40B4-BE49-F238E27FC236}">
                    <a16:creationId xmlns:a16="http://schemas.microsoft.com/office/drawing/2014/main" id="{0BCBB1E1-395D-4C46-80E4-69BA6CCF218E}"/>
                  </a:ext>
                </a:extLst>
              </p:cNvPr>
              <p:cNvSpPr>
                <a:spLocks/>
              </p:cNvSpPr>
              <p:nvPr/>
            </p:nvSpPr>
            <p:spPr bwMode="auto">
              <a:xfrm>
                <a:off x="7267575" y="4170363"/>
                <a:ext cx="71438" cy="71438"/>
              </a:xfrm>
              <a:custGeom>
                <a:avLst/>
                <a:gdLst>
                  <a:gd name="T0" fmla="*/ 22 w 45"/>
                  <a:gd name="T1" fmla="*/ 0 h 45"/>
                  <a:gd name="T2" fmla="*/ 45 w 45"/>
                  <a:gd name="T3" fmla="*/ 0 h 45"/>
                  <a:gd name="T4" fmla="*/ 45 w 45"/>
                  <a:gd name="T5" fmla="*/ 45 h 45"/>
                  <a:gd name="T6" fmla="*/ 0 w 45"/>
                  <a:gd name="T7" fmla="*/ 45 h 45"/>
                  <a:gd name="T8" fmla="*/ 0 w 45"/>
                  <a:gd name="T9" fmla="*/ 0 h 45"/>
                  <a:gd name="T10" fmla="*/ 22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2" y="0"/>
                    </a:moveTo>
                    <a:lnTo>
                      <a:pt x="45" y="0"/>
                    </a:lnTo>
                    <a:lnTo>
                      <a:pt x="45"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4" name="Freeform 96">
                <a:extLst>
                  <a:ext uri="{FF2B5EF4-FFF2-40B4-BE49-F238E27FC236}">
                    <a16:creationId xmlns:a16="http://schemas.microsoft.com/office/drawing/2014/main" id="{DDA17ED9-4A87-E44A-A8CD-F4D3C835A519}"/>
                  </a:ext>
                </a:extLst>
              </p:cNvPr>
              <p:cNvSpPr>
                <a:spLocks/>
              </p:cNvSpPr>
              <p:nvPr/>
            </p:nvSpPr>
            <p:spPr bwMode="auto">
              <a:xfrm>
                <a:off x="7324725" y="41703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5" name="Freeform 97">
                <a:extLst>
                  <a:ext uri="{FF2B5EF4-FFF2-40B4-BE49-F238E27FC236}">
                    <a16:creationId xmlns:a16="http://schemas.microsoft.com/office/drawing/2014/main" id="{1C54A4C1-3E48-E149-A8D5-3A6BEF6FDF90}"/>
                  </a:ext>
                </a:extLst>
              </p:cNvPr>
              <p:cNvSpPr>
                <a:spLocks/>
              </p:cNvSpPr>
              <p:nvPr/>
            </p:nvSpPr>
            <p:spPr bwMode="auto">
              <a:xfrm>
                <a:off x="7324725" y="4170363"/>
                <a:ext cx="69850" cy="71438"/>
              </a:xfrm>
              <a:custGeom>
                <a:avLst/>
                <a:gdLst>
                  <a:gd name="T0" fmla="*/ 22 w 44"/>
                  <a:gd name="T1" fmla="*/ 0 h 45"/>
                  <a:gd name="T2" fmla="*/ 44 w 44"/>
                  <a:gd name="T3" fmla="*/ 0 h 45"/>
                  <a:gd name="T4" fmla="*/ 44 w 44"/>
                  <a:gd name="T5" fmla="*/ 45 h 45"/>
                  <a:gd name="T6" fmla="*/ 0 w 44"/>
                  <a:gd name="T7" fmla="*/ 45 h 45"/>
                  <a:gd name="T8" fmla="*/ 0 w 44"/>
                  <a:gd name="T9" fmla="*/ 0 h 45"/>
                  <a:gd name="T10" fmla="*/ 22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22" y="0"/>
                    </a:moveTo>
                    <a:lnTo>
                      <a:pt x="44" y="0"/>
                    </a:lnTo>
                    <a:lnTo>
                      <a:pt x="44" y="45"/>
                    </a:lnTo>
                    <a:lnTo>
                      <a:pt x="0" y="45"/>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6" name="Freeform 98">
                <a:extLst>
                  <a:ext uri="{FF2B5EF4-FFF2-40B4-BE49-F238E27FC236}">
                    <a16:creationId xmlns:a16="http://schemas.microsoft.com/office/drawing/2014/main" id="{8D68DA84-F877-4043-B1D9-56CE82673DCD}"/>
                  </a:ext>
                </a:extLst>
              </p:cNvPr>
              <p:cNvSpPr>
                <a:spLocks/>
              </p:cNvSpPr>
              <p:nvPr/>
            </p:nvSpPr>
            <p:spPr bwMode="auto">
              <a:xfrm>
                <a:off x="7331075" y="4216401"/>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7" name="Freeform 99">
                <a:extLst>
                  <a:ext uri="{FF2B5EF4-FFF2-40B4-BE49-F238E27FC236}">
                    <a16:creationId xmlns:a16="http://schemas.microsoft.com/office/drawing/2014/main" id="{95F0E486-87FF-8C46-B4F5-5274F692FB23}"/>
                  </a:ext>
                </a:extLst>
              </p:cNvPr>
              <p:cNvSpPr>
                <a:spLocks/>
              </p:cNvSpPr>
              <p:nvPr/>
            </p:nvSpPr>
            <p:spPr bwMode="auto">
              <a:xfrm>
                <a:off x="7331075" y="4216401"/>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8" name="Freeform 100">
                <a:extLst>
                  <a:ext uri="{FF2B5EF4-FFF2-40B4-BE49-F238E27FC236}">
                    <a16:creationId xmlns:a16="http://schemas.microsoft.com/office/drawing/2014/main" id="{98908BC1-67E7-DB4A-8458-3DFBFCB4D253}"/>
                  </a:ext>
                </a:extLst>
              </p:cNvPr>
              <p:cNvSpPr>
                <a:spLocks/>
              </p:cNvSpPr>
              <p:nvPr/>
            </p:nvSpPr>
            <p:spPr bwMode="auto">
              <a:xfrm>
                <a:off x="7377113"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39" name="Freeform 101">
                <a:extLst>
                  <a:ext uri="{FF2B5EF4-FFF2-40B4-BE49-F238E27FC236}">
                    <a16:creationId xmlns:a16="http://schemas.microsoft.com/office/drawing/2014/main" id="{2450AE40-1219-5245-92D3-B5235618B4FF}"/>
                  </a:ext>
                </a:extLst>
              </p:cNvPr>
              <p:cNvSpPr>
                <a:spLocks/>
              </p:cNvSpPr>
              <p:nvPr/>
            </p:nvSpPr>
            <p:spPr bwMode="auto">
              <a:xfrm>
                <a:off x="7377113"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0" name="Freeform 102">
                <a:extLst>
                  <a:ext uri="{FF2B5EF4-FFF2-40B4-BE49-F238E27FC236}">
                    <a16:creationId xmlns:a16="http://schemas.microsoft.com/office/drawing/2014/main" id="{BCBA7808-B6AE-5442-B4BA-912D04290E55}"/>
                  </a:ext>
                </a:extLst>
              </p:cNvPr>
              <p:cNvSpPr>
                <a:spLocks/>
              </p:cNvSpPr>
              <p:nvPr/>
            </p:nvSpPr>
            <p:spPr bwMode="auto">
              <a:xfrm>
                <a:off x="738822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1" name="Freeform 103">
                <a:extLst>
                  <a:ext uri="{FF2B5EF4-FFF2-40B4-BE49-F238E27FC236}">
                    <a16:creationId xmlns:a16="http://schemas.microsoft.com/office/drawing/2014/main" id="{BAAEEDC2-BB31-AD49-B5CA-9B39A7DBC8D9}"/>
                  </a:ext>
                </a:extLst>
              </p:cNvPr>
              <p:cNvSpPr>
                <a:spLocks/>
              </p:cNvSpPr>
              <p:nvPr/>
            </p:nvSpPr>
            <p:spPr bwMode="auto">
              <a:xfrm>
                <a:off x="738822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2" name="Freeform 104">
                <a:extLst>
                  <a:ext uri="{FF2B5EF4-FFF2-40B4-BE49-F238E27FC236}">
                    <a16:creationId xmlns:a16="http://schemas.microsoft.com/office/drawing/2014/main" id="{91F6557B-A4C3-A841-8B42-7660090D73B9}"/>
                  </a:ext>
                </a:extLst>
              </p:cNvPr>
              <p:cNvSpPr>
                <a:spLocks/>
              </p:cNvSpPr>
              <p:nvPr/>
            </p:nvSpPr>
            <p:spPr bwMode="auto">
              <a:xfrm>
                <a:off x="738822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3" name="Freeform 105">
                <a:extLst>
                  <a:ext uri="{FF2B5EF4-FFF2-40B4-BE49-F238E27FC236}">
                    <a16:creationId xmlns:a16="http://schemas.microsoft.com/office/drawing/2014/main" id="{267F2E71-E85E-8047-8534-C750EED78114}"/>
                  </a:ext>
                </a:extLst>
              </p:cNvPr>
              <p:cNvSpPr>
                <a:spLocks/>
              </p:cNvSpPr>
              <p:nvPr/>
            </p:nvSpPr>
            <p:spPr bwMode="auto">
              <a:xfrm>
                <a:off x="738822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4" name="Freeform 106">
                <a:extLst>
                  <a:ext uri="{FF2B5EF4-FFF2-40B4-BE49-F238E27FC236}">
                    <a16:creationId xmlns:a16="http://schemas.microsoft.com/office/drawing/2014/main" id="{38378FC0-116F-0E46-AE7B-948EA87D7955}"/>
                  </a:ext>
                </a:extLst>
              </p:cNvPr>
              <p:cNvSpPr>
                <a:spLocks/>
              </p:cNvSpPr>
              <p:nvPr/>
            </p:nvSpPr>
            <p:spPr bwMode="auto">
              <a:xfrm>
                <a:off x="739457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5" name="Freeform 107">
                <a:extLst>
                  <a:ext uri="{FF2B5EF4-FFF2-40B4-BE49-F238E27FC236}">
                    <a16:creationId xmlns:a16="http://schemas.microsoft.com/office/drawing/2014/main" id="{7DA022D2-8C27-3648-BF2F-2D531CEB9B20}"/>
                  </a:ext>
                </a:extLst>
              </p:cNvPr>
              <p:cNvSpPr>
                <a:spLocks/>
              </p:cNvSpPr>
              <p:nvPr/>
            </p:nvSpPr>
            <p:spPr bwMode="auto">
              <a:xfrm>
                <a:off x="7394575"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6" name="Freeform 108">
                <a:extLst>
                  <a:ext uri="{FF2B5EF4-FFF2-40B4-BE49-F238E27FC236}">
                    <a16:creationId xmlns:a16="http://schemas.microsoft.com/office/drawing/2014/main" id="{9ADEB55A-9891-6F42-ABE4-A70E5E7B35A3}"/>
                  </a:ext>
                </a:extLst>
              </p:cNvPr>
              <p:cNvSpPr>
                <a:spLocks/>
              </p:cNvSpPr>
              <p:nvPr/>
            </p:nvSpPr>
            <p:spPr bwMode="auto">
              <a:xfrm>
                <a:off x="7412038"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7" name="Freeform 109">
                <a:extLst>
                  <a:ext uri="{FF2B5EF4-FFF2-40B4-BE49-F238E27FC236}">
                    <a16:creationId xmlns:a16="http://schemas.microsoft.com/office/drawing/2014/main" id="{CEF669F3-1BC4-AA49-852C-CBFBAB1D0214}"/>
                  </a:ext>
                </a:extLst>
              </p:cNvPr>
              <p:cNvSpPr>
                <a:spLocks/>
              </p:cNvSpPr>
              <p:nvPr/>
            </p:nvSpPr>
            <p:spPr bwMode="auto">
              <a:xfrm>
                <a:off x="7412038"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8" name="Freeform 110">
                <a:extLst>
                  <a:ext uri="{FF2B5EF4-FFF2-40B4-BE49-F238E27FC236}">
                    <a16:creationId xmlns:a16="http://schemas.microsoft.com/office/drawing/2014/main" id="{3E890999-51A3-F34D-B638-5F3CE5EF008C}"/>
                  </a:ext>
                </a:extLst>
              </p:cNvPr>
              <p:cNvSpPr>
                <a:spLocks/>
              </p:cNvSpPr>
              <p:nvPr/>
            </p:nvSpPr>
            <p:spPr bwMode="auto">
              <a:xfrm>
                <a:off x="7412038"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49" name="Freeform 111">
                <a:extLst>
                  <a:ext uri="{FF2B5EF4-FFF2-40B4-BE49-F238E27FC236}">
                    <a16:creationId xmlns:a16="http://schemas.microsoft.com/office/drawing/2014/main" id="{40989A6B-3DC6-3E49-8F23-83F52D24B178}"/>
                  </a:ext>
                </a:extLst>
              </p:cNvPr>
              <p:cNvSpPr>
                <a:spLocks/>
              </p:cNvSpPr>
              <p:nvPr/>
            </p:nvSpPr>
            <p:spPr bwMode="auto">
              <a:xfrm>
                <a:off x="7412038" y="42624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0" name="Freeform 112">
                <a:extLst>
                  <a:ext uri="{FF2B5EF4-FFF2-40B4-BE49-F238E27FC236}">
                    <a16:creationId xmlns:a16="http://schemas.microsoft.com/office/drawing/2014/main" id="{C8B9CBFF-44A4-4D46-B245-75F275EE3D9B}"/>
                  </a:ext>
                </a:extLst>
              </p:cNvPr>
              <p:cNvSpPr>
                <a:spLocks/>
              </p:cNvSpPr>
              <p:nvPr/>
            </p:nvSpPr>
            <p:spPr bwMode="auto">
              <a:xfrm>
                <a:off x="8045450" y="4325938"/>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1" name="Freeform 113">
                <a:extLst>
                  <a:ext uri="{FF2B5EF4-FFF2-40B4-BE49-F238E27FC236}">
                    <a16:creationId xmlns:a16="http://schemas.microsoft.com/office/drawing/2014/main" id="{CA1A0539-603D-1346-94AA-E67C9AABC9C5}"/>
                  </a:ext>
                </a:extLst>
              </p:cNvPr>
              <p:cNvSpPr>
                <a:spLocks/>
              </p:cNvSpPr>
              <p:nvPr/>
            </p:nvSpPr>
            <p:spPr bwMode="auto">
              <a:xfrm>
                <a:off x="8045450" y="4325938"/>
                <a:ext cx="74613" cy="69850"/>
              </a:xfrm>
              <a:custGeom>
                <a:avLst/>
                <a:gdLst>
                  <a:gd name="T0" fmla="*/ 25 w 47"/>
                  <a:gd name="T1" fmla="*/ 0 h 44"/>
                  <a:gd name="T2" fmla="*/ 47 w 47"/>
                  <a:gd name="T3" fmla="*/ 0 h 44"/>
                  <a:gd name="T4" fmla="*/ 47 w 47"/>
                  <a:gd name="T5" fmla="*/ 44 h 44"/>
                  <a:gd name="T6" fmla="*/ 0 w 47"/>
                  <a:gd name="T7" fmla="*/ 44 h 44"/>
                  <a:gd name="T8" fmla="*/ 0 w 47"/>
                  <a:gd name="T9" fmla="*/ 0 h 44"/>
                  <a:gd name="T10" fmla="*/ 25 w 47"/>
                  <a:gd name="T11" fmla="*/ 0 h 44"/>
                </a:gdLst>
                <a:ahLst/>
                <a:cxnLst>
                  <a:cxn ang="0">
                    <a:pos x="T0" y="T1"/>
                  </a:cxn>
                  <a:cxn ang="0">
                    <a:pos x="T2" y="T3"/>
                  </a:cxn>
                  <a:cxn ang="0">
                    <a:pos x="T4" y="T5"/>
                  </a:cxn>
                  <a:cxn ang="0">
                    <a:pos x="T6" y="T7"/>
                  </a:cxn>
                  <a:cxn ang="0">
                    <a:pos x="T8" y="T9"/>
                  </a:cxn>
                  <a:cxn ang="0">
                    <a:pos x="T10" y="T11"/>
                  </a:cxn>
                </a:cxnLst>
                <a:rect l="0" t="0" r="r" b="b"/>
                <a:pathLst>
                  <a:path w="47" h="44">
                    <a:moveTo>
                      <a:pt x="25" y="0"/>
                    </a:moveTo>
                    <a:lnTo>
                      <a:pt x="47" y="0"/>
                    </a:lnTo>
                    <a:lnTo>
                      <a:pt x="47" y="44"/>
                    </a:lnTo>
                    <a:lnTo>
                      <a:pt x="0" y="44"/>
                    </a:lnTo>
                    <a:lnTo>
                      <a:pt x="0"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2" name="Freeform 114">
                <a:extLst>
                  <a:ext uri="{FF2B5EF4-FFF2-40B4-BE49-F238E27FC236}">
                    <a16:creationId xmlns:a16="http://schemas.microsoft.com/office/drawing/2014/main" id="{08F849B0-994E-B44A-B75B-157F047DAA46}"/>
                  </a:ext>
                </a:extLst>
              </p:cNvPr>
              <p:cNvSpPr>
                <a:spLocks/>
              </p:cNvSpPr>
              <p:nvPr/>
            </p:nvSpPr>
            <p:spPr bwMode="auto">
              <a:xfrm>
                <a:off x="8056563" y="43259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3" name="Freeform 115">
                <a:extLst>
                  <a:ext uri="{FF2B5EF4-FFF2-40B4-BE49-F238E27FC236}">
                    <a16:creationId xmlns:a16="http://schemas.microsoft.com/office/drawing/2014/main" id="{95485A76-995B-854E-BFFB-3BBB5A5DFA88}"/>
                  </a:ext>
                </a:extLst>
              </p:cNvPr>
              <p:cNvSpPr>
                <a:spLocks/>
              </p:cNvSpPr>
              <p:nvPr/>
            </p:nvSpPr>
            <p:spPr bwMode="auto">
              <a:xfrm>
                <a:off x="8056563" y="4325938"/>
                <a:ext cx="69850" cy="69850"/>
              </a:xfrm>
              <a:custGeom>
                <a:avLst/>
                <a:gdLst>
                  <a:gd name="T0" fmla="*/ 22 w 44"/>
                  <a:gd name="T1" fmla="*/ 0 h 44"/>
                  <a:gd name="T2" fmla="*/ 44 w 44"/>
                  <a:gd name="T3" fmla="*/ 0 h 44"/>
                  <a:gd name="T4" fmla="*/ 44 w 44"/>
                  <a:gd name="T5" fmla="*/ 44 h 44"/>
                  <a:gd name="T6" fmla="*/ 0 w 44"/>
                  <a:gd name="T7" fmla="*/ 44 h 44"/>
                  <a:gd name="T8" fmla="*/ 0 w 44"/>
                  <a:gd name="T9" fmla="*/ 0 h 44"/>
                  <a:gd name="T10" fmla="*/ 22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22" y="0"/>
                    </a:moveTo>
                    <a:lnTo>
                      <a:pt x="44" y="0"/>
                    </a:lnTo>
                    <a:lnTo>
                      <a:pt x="44"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4" name="Freeform 116">
                <a:extLst>
                  <a:ext uri="{FF2B5EF4-FFF2-40B4-BE49-F238E27FC236}">
                    <a16:creationId xmlns:a16="http://schemas.microsoft.com/office/drawing/2014/main" id="{4289B7E5-7E66-934F-AAAA-6787D59C6E44}"/>
                  </a:ext>
                </a:extLst>
              </p:cNvPr>
              <p:cNvSpPr>
                <a:spLocks/>
              </p:cNvSpPr>
              <p:nvPr/>
            </p:nvSpPr>
            <p:spPr bwMode="auto">
              <a:xfrm>
                <a:off x="8147050" y="4325938"/>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5" name="Freeform 117">
                <a:extLst>
                  <a:ext uri="{FF2B5EF4-FFF2-40B4-BE49-F238E27FC236}">
                    <a16:creationId xmlns:a16="http://schemas.microsoft.com/office/drawing/2014/main" id="{C5A5E2B6-DB94-D54F-8D6F-9D99479D84CF}"/>
                  </a:ext>
                </a:extLst>
              </p:cNvPr>
              <p:cNvSpPr>
                <a:spLocks/>
              </p:cNvSpPr>
              <p:nvPr/>
            </p:nvSpPr>
            <p:spPr bwMode="auto">
              <a:xfrm>
                <a:off x="8147050" y="4325938"/>
                <a:ext cx="71438" cy="69850"/>
              </a:xfrm>
              <a:custGeom>
                <a:avLst/>
                <a:gdLst>
                  <a:gd name="T0" fmla="*/ 23 w 45"/>
                  <a:gd name="T1" fmla="*/ 0 h 44"/>
                  <a:gd name="T2" fmla="*/ 45 w 45"/>
                  <a:gd name="T3" fmla="*/ 0 h 44"/>
                  <a:gd name="T4" fmla="*/ 45 w 45"/>
                  <a:gd name="T5" fmla="*/ 44 h 44"/>
                  <a:gd name="T6" fmla="*/ 0 w 45"/>
                  <a:gd name="T7" fmla="*/ 44 h 44"/>
                  <a:gd name="T8" fmla="*/ 0 w 45"/>
                  <a:gd name="T9" fmla="*/ 0 h 44"/>
                  <a:gd name="T10" fmla="*/ 23 w 45"/>
                  <a:gd name="T11" fmla="*/ 0 h 44"/>
                </a:gdLst>
                <a:ahLst/>
                <a:cxnLst>
                  <a:cxn ang="0">
                    <a:pos x="T0" y="T1"/>
                  </a:cxn>
                  <a:cxn ang="0">
                    <a:pos x="T2" y="T3"/>
                  </a:cxn>
                  <a:cxn ang="0">
                    <a:pos x="T4" y="T5"/>
                  </a:cxn>
                  <a:cxn ang="0">
                    <a:pos x="T6" y="T7"/>
                  </a:cxn>
                  <a:cxn ang="0">
                    <a:pos x="T8" y="T9"/>
                  </a:cxn>
                  <a:cxn ang="0">
                    <a:pos x="T10" y="T11"/>
                  </a:cxn>
                </a:cxnLst>
                <a:rect l="0" t="0" r="r" b="b"/>
                <a:pathLst>
                  <a:path w="45" h="44">
                    <a:moveTo>
                      <a:pt x="23" y="0"/>
                    </a:moveTo>
                    <a:lnTo>
                      <a:pt x="45" y="0"/>
                    </a:lnTo>
                    <a:lnTo>
                      <a:pt x="45" y="44"/>
                    </a:lnTo>
                    <a:lnTo>
                      <a:pt x="0" y="44"/>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6" name="Freeform 118">
                <a:extLst>
                  <a:ext uri="{FF2B5EF4-FFF2-40B4-BE49-F238E27FC236}">
                    <a16:creationId xmlns:a16="http://schemas.microsoft.com/office/drawing/2014/main" id="{255600E5-B06E-DC46-A9AA-89A31DDC550E}"/>
                  </a:ext>
                </a:extLst>
              </p:cNvPr>
              <p:cNvSpPr>
                <a:spLocks/>
              </p:cNvSpPr>
              <p:nvPr/>
            </p:nvSpPr>
            <p:spPr bwMode="auto">
              <a:xfrm>
                <a:off x="8154988" y="4406901"/>
                <a:ext cx="73025" cy="69850"/>
              </a:xfrm>
              <a:custGeom>
                <a:avLst/>
                <a:gdLst>
                  <a:gd name="T0" fmla="*/ 22 w 46"/>
                  <a:gd name="T1" fmla="*/ 0 h 44"/>
                  <a:gd name="T2" fmla="*/ 46 w 46"/>
                  <a:gd name="T3" fmla="*/ 0 h 44"/>
                  <a:gd name="T4" fmla="*/ 46 w 46"/>
                  <a:gd name="T5" fmla="*/ 44 h 44"/>
                  <a:gd name="T6" fmla="*/ 0 w 46"/>
                  <a:gd name="T7" fmla="*/ 44 h 44"/>
                  <a:gd name="T8" fmla="*/ 0 w 46"/>
                  <a:gd name="T9" fmla="*/ 0 h 44"/>
                  <a:gd name="T10" fmla="*/ 22 w 46"/>
                  <a:gd name="T11" fmla="*/ 0 h 44"/>
                </a:gdLst>
                <a:ahLst/>
                <a:cxnLst>
                  <a:cxn ang="0">
                    <a:pos x="T0" y="T1"/>
                  </a:cxn>
                  <a:cxn ang="0">
                    <a:pos x="T2" y="T3"/>
                  </a:cxn>
                  <a:cxn ang="0">
                    <a:pos x="T4" y="T5"/>
                  </a:cxn>
                  <a:cxn ang="0">
                    <a:pos x="T6" y="T7"/>
                  </a:cxn>
                  <a:cxn ang="0">
                    <a:pos x="T8" y="T9"/>
                  </a:cxn>
                  <a:cxn ang="0">
                    <a:pos x="T10" y="T11"/>
                  </a:cxn>
                </a:cxnLst>
                <a:rect l="0" t="0" r="r" b="b"/>
                <a:pathLst>
                  <a:path w="46" h="44">
                    <a:moveTo>
                      <a:pt x="22" y="0"/>
                    </a:moveTo>
                    <a:lnTo>
                      <a:pt x="46" y="0"/>
                    </a:lnTo>
                    <a:lnTo>
                      <a:pt x="46"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7" name="Freeform 119">
                <a:extLst>
                  <a:ext uri="{FF2B5EF4-FFF2-40B4-BE49-F238E27FC236}">
                    <a16:creationId xmlns:a16="http://schemas.microsoft.com/office/drawing/2014/main" id="{DAB0D6C3-A636-1E46-BBF6-DB580D948596}"/>
                  </a:ext>
                </a:extLst>
              </p:cNvPr>
              <p:cNvSpPr>
                <a:spLocks/>
              </p:cNvSpPr>
              <p:nvPr/>
            </p:nvSpPr>
            <p:spPr bwMode="auto">
              <a:xfrm>
                <a:off x="8154988" y="4406901"/>
                <a:ext cx="73025" cy="69850"/>
              </a:xfrm>
              <a:custGeom>
                <a:avLst/>
                <a:gdLst>
                  <a:gd name="T0" fmla="*/ 22 w 46"/>
                  <a:gd name="T1" fmla="*/ 0 h 44"/>
                  <a:gd name="T2" fmla="*/ 46 w 46"/>
                  <a:gd name="T3" fmla="*/ 0 h 44"/>
                  <a:gd name="T4" fmla="*/ 46 w 46"/>
                  <a:gd name="T5" fmla="*/ 44 h 44"/>
                  <a:gd name="T6" fmla="*/ 0 w 46"/>
                  <a:gd name="T7" fmla="*/ 44 h 44"/>
                  <a:gd name="T8" fmla="*/ 0 w 46"/>
                  <a:gd name="T9" fmla="*/ 0 h 44"/>
                  <a:gd name="T10" fmla="*/ 22 w 46"/>
                  <a:gd name="T11" fmla="*/ 0 h 44"/>
                </a:gdLst>
                <a:ahLst/>
                <a:cxnLst>
                  <a:cxn ang="0">
                    <a:pos x="T0" y="T1"/>
                  </a:cxn>
                  <a:cxn ang="0">
                    <a:pos x="T2" y="T3"/>
                  </a:cxn>
                  <a:cxn ang="0">
                    <a:pos x="T4" y="T5"/>
                  </a:cxn>
                  <a:cxn ang="0">
                    <a:pos x="T6" y="T7"/>
                  </a:cxn>
                  <a:cxn ang="0">
                    <a:pos x="T8" y="T9"/>
                  </a:cxn>
                  <a:cxn ang="0">
                    <a:pos x="T10" y="T11"/>
                  </a:cxn>
                </a:cxnLst>
                <a:rect l="0" t="0" r="r" b="b"/>
                <a:pathLst>
                  <a:path w="46" h="44">
                    <a:moveTo>
                      <a:pt x="22" y="0"/>
                    </a:moveTo>
                    <a:lnTo>
                      <a:pt x="46" y="0"/>
                    </a:lnTo>
                    <a:lnTo>
                      <a:pt x="46"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8" name="Freeform 120">
                <a:extLst>
                  <a:ext uri="{FF2B5EF4-FFF2-40B4-BE49-F238E27FC236}">
                    <a16:creationId xmlns:a16="http://schemas.microsoft.com/office/drawing/2014/main" id="{B4A8E9C8-9818-D046-A084-99C969BD72D1}"/>
                  </a:ext>
                </a:extLst>
              </p:cNvPr>
              <p:cNvSpPr>
                <a:spLocks/>
              </p:cNvSpPr>
              <p:nvPr/>
            </p:nvSpPr>
            <p:spPr bwMode="auto">
              <a:xfrm>
                <a:off x="8154988" y="4406901"/>
                <a:ext cx="73025" cy="69850"/>
              </a:xfrm>
              <a:custGeom>
                <a:avLst/>
                <a:gdLst>
                  <a:gd name="T0" fmla="*/ 22 w 46"/>
                  <a:gd name="T1" fmla="*/ 0 h 44"/>
                  <a:gd name="T2" fmla="*/ 46 w 46"/>
                  <a:gd name="T3" fmla="*/ 0 h 44"/>
                  <a:gd name="T4" fmla="*/ 46 w 46"/>
                  <a:gd name="T5" fmla="*/ 44 h 44"/>
                  <a:gd name="T6" fmla="*/ 0 w 46"/>
                  <a:gd name="T7" fmla="*/ 44 h 44"/>
                  <a:gd name="T8" fmla="*/ 0 w 46"/>
                  <a:gd name="T9" fmla="*/ 0 h 44"/>
                  <a:gd name="T10" fmla="*/ 22 w 46"/>
                  <a:gd name="T11" fmla="*/ 0 h 44"/>
                </a:gdLst>
                <a:ahLst/>
                <a:cxnLst>
                  <a:cxn ang="0">
                    <a:pos x="T0" y="T1"/>
                  </a:cxn>
                  <a:cxn ang="0">
                    <a:pos x="T2" y="T3"/>
                  </a:cxn>
                  <a:cxn ang="0">
                    <a:pos x="T4" y="T5"/>
                  </a:cxn>
                  <a:cxn ang="0">
                    <a:pos x="T6" y="T7"/>
                  </a:cxn>
                  <a:cxn ang="0">
                    <a:pos x="T8" y="T9"/>
                  </a:cxn>
                  <a:cxn ang="0">
                    <a:pos x="T10" y="T11"/>
                  </a:cxn>
                </a:cxnLst>
                <a:rect l="0" t="0" r="r" b="b"/>
                <a:pathLst>
                  <a:path w="46" h="44">
                    <a:moveTo>
                      <a:pt x="22" y="0"/>
                    </a:moveTo>
                    <a:lnTo>
                      <a:pt x="46" y="0"/>
                    </a:lnTo>
                    <a:lnTo>
                      <a:pt x="46" y="44"/>
                    </a:lnTo>
                    <a:lnTo>
                      <a:pt x="0" y="44"/>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59" name="Freeform 121">
                <a:extLst>
                  <a:ext uri="{FF2B5EF4-FFF2-40B4-BE49-F238E27FC236}">
                    <a16:creationId xmlns:a16="http://schemas.microsoft.com/office/drawing/2014/main" id="{3B9D4AB7-1326-554A-AE1E-2A5ED4021C03}"/>
                  </a:ext>
                </a:extLst>
              </p:cNvPr>
              <p:cNvSpPr>
                <a:spLocks/>
              </p:cNvSpPr>
              <p:nvPr/>
            </p:nvSpPr>
            <p:spPr bwMode="auto">
              <a:xfrm>
                <a:off x="8154988" y="4406901"/>
                <a:ext cx="73025" cy="69850"/>
              </a:xfrm>
              <a:custGeom>
                <a:avLst/>
                <a:gdLst>
                  <a:gd name="T0" fmla="*/ 22 w 46"/>
                  <a:gd name="T1" fmla="*/ 0 h 44"/>
                  <a:gd name="T2" fmla="*/ 46 w 46"/>
                  <a:gd name="T3" fmla="*/ 0 h 44"/>
                  <a:gd name="T4" fmla="*/ 46 w 46"/>
                  <a:gd name="T5" fmla="*/ 44 h 44"/>
                  <a:gd name="T6" fmla="*/ 0 w 46"/>
                  <a:gd name="T7" fmla="*/ 44 h 44"/>
                  <a:gd name="T8" fmla="*/ 0 w 46"/>
                  <a:gd name="T9" fmla="*/ 0 h 44"/>
                  <a:gd name="T10" fmla="*/ 22 w 46"/>
                  <a:gd name="T11" fmla="*/ 0 h 44"/>
                </a:gdLst>
                <a:ahLst/>
                <a:cxnLst>
                  <a:cxn ang="0">
                    <a:pos x="T0" y="T1"/>
                  </a:cxn>
                  <a:cxn ang="0">
                    <a:pos x="T2" y="T3"/>
                  </a:cxn>
                  <a:cxn ang="0">
                    <a:pos x="T4" y="T5"/>
                  </a:cxn>
                  <a:cxn ang="0">
                    <a:pos x="T6" y="T7"/>
                  </a:cxn>
                  <a:cxn ang="0">
                    <a:pos x="T8" y="T9"/>
                  </a:cxn>
                  <a:cxn ang="0">
                    <a:pos x="T10" y="T11"/>
                  </a:cxn>
                </a:cxnLst>
                <a:rect l="0" t="0" r="r" b="b"/>
                <a:pathLst>
                  <a:path w="46" h="44">
                    <a:moveTo>
                      <a:pt x="22" y="0"/>
                    </a:moveTo>
                    <a:lnTo>
                      <a:pt x="46" y="0"/>
                    </a:lnTo>
                    <a:lnTo>
                      <a:pt x="46" y="44"/>
                    </a:lnTo>
                    <a:lnTo>
                      <a:pt x="0" y="44"/>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0" name="Freeform 122">
                <a:extLst>
                  <a:ext uri="{FF2B5EF4-FFF2-40B4-BE49-F238E27FC236}">
                    <a16:creationId xmlns:a16="http://schemas.microsoft.com/office/drawing/2014/main" id="{FEB014EF-10CF-FA48-B694-D19CBDE9508B}"/>
                  </a:ext>
                </a:extLst>
              </p:cNvPr>
              <p:cNvSpPr>
                <a:spLocks/>
              </p:cNvSpPr>
              <p:nvPr/>
            </p:nvSpPr>
            <p:spPr bwMode="auto">
              <a:xfrm>
                <a:off x="8175625" y="4498976"/>
                <a:ext cx="71438" cy="73025"/>
              </a:xfrm>
              <a:custGeom>
                <a:avLst/>
                <a:gdLst>
                  <a:gd name="T0" fmla="*/ 22 w 45"/>
                  <a:gd name="T1" fmla="*/ 0 h 46"/>
                  <a:gd name="T2" fmla="*/ 45 w 45"/>
                  <a:gd name="T3" fmla="*/ 0 h 46"/>
                  <a:gd name="T4" fmla="*/ 45 w 45"/>
                  <a:gd name="T5" fmla="*/ 46 h 46"/>
                  <a:gd name="T6" fmla="*/ 0 w 45"/>
                  <a:gd name="T7" fmla="*/ 46 h 46"/>
                  <a:gd name="T8" fmla="*/ 0 w 45"/>
                  <a:gd name="T9" fmla="*/ 0 h 46"/>
                  <a:gd name="T10" fmla="*/ 22 w 45"/>
                  <a:gd name="T11" fmla="*/ 0 h 46"/>
                </a:gdLst>
                <a:ahLst/>
                <a:cxnLst>
                  <a:cxn ang="0">
                    <a:pos x="T0" y="T1"/>
                  </a:cxn>
                  <a:cxn ang="0">
                    <a:pos x="T2" y="T3"/>
                  </a:cxn>
                  <a:cxn ang="0">
                    <a:pos x="T4" y="T5"/>
                  </a:cxn>
                  <a:cxn ang="0">
                    <a:pos x="T6" y="T7"/>
                  </a:cxn>
                  <a:cxn ang="0">
                    <a:pos x="T8" y="T9"/>
                  </a:cxn>
                  <a:cxn ang="0">
                    <a:pos x="T10" y="T11"/>
                  </a:cxn>
                </a:cxnLst>
                <a:rect l="0" t="0" r="r" b="b"/>
                <a:pathLst>
                  <a:path w="45" h="46">
                    <a:moveTo>
                      <a:pt x="22" y="0"/>
                    </a:moveTo>
                    <a:lnTo>
                      <a:pt x="45" y="0"/>
                    </a:lnTo>
                    <a:lnTo>
                      <a:pt x="45" y="46"/>
                    </a:lnTo>
                    <a:lnTo>
                      <a:pt x="0" y="46"/>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1" name="Freeform 123">
                <a:extLst>
                  <a:ext uri="{FF2B5EF4-FFF2-40B4-BE49-F238E27FC236}">
                    <a16:creationId xmlns:a16="http://schemas.microsoft.com/office/drawing/2014/main" id="{2E5A6161-D431-7D43-8BC5-37E2050B5B67}"/>
                  </a:ext>
                </a:extLst>
              </p:cNvPr>
              <p:cNvSpPr>
                <a:spLocks/>
              </p:cNvSpPr>
              <p:nvPr/>
            </p:nvSpPr>
            <p:spPr bwMode="auto">
              <a:xfrm>
                <a:off x="8175625" y="4498976"/>
                <a:ext cx="71438" cy="73025"/>
              </a:xfrm>
              <a:custGeom>
                <a:avLst/>
                <a:gdLst>
                  <a:gd name="T0" fmla="*/ 22 w 45"/>
                  <a:gd name="T1" fmla="*/ 0 h 46"/>
                  <a:gd name="T2" fmla="*/ 45 w 45"/>
                  <a:gd name="T3" fmla="*/ 0 h 46"/>
                  <a:gd name="T4" fmla="*/ 45 w 45"/>
                  <a:gd name="T5" fmla="*/ 46 h 46"/>
                  <a:gd name="T6" fmla="*/ 0 w 45"/>
                  <a:gd name="T7" fmla="*/ 46 h 46"/>
                  <a:gd name="T8" fmla="*/ 0 w 45"/>
                  <a:gd name="T9" fmla="*/ 0 h 46"/>
                  <a:gd name="T10" fmla="*/ 22 w 45"/>
                  <a:gd name="T11" fmla="*/ 0 h 46"/>
                </a:gdLst>
                <a:ahLst/>
                <a:cxnLst>
                  <a:cxn ang="0">
                    <a:pos x="T0" y="T1"/>
                  </a:cxn>
                  <a:cxn ang="0">
                    <a:pos x="T2" y="T3"/>
                  </a:cxn>
                  <a:cxn ang="0">
                    <a:pos x="T4" y="T5"/>
                  </a:cxn>
                  <a:cxn ang="0">
                    <a:pos x="T6" y="T7"/>
                  </a:cxn>
                  <a:cxn ang="0">
                    <a:pos x="T8" y="T9"/>
                  </a:cxn>
                  <a:cxn ang="0">
                    <a:pos x="T10" y="T11"/>
                  </a:cxn>
                </a:cxnLst>
                <a:rect l="0" t="0" r="r" b="b"/>
                <a:pathLst>
                  <a:path w="45" h="46">
                    <a:moveTo>
                      <a:pt x="22" y="0"/>
                    </a:moveTo>
                    <a:lnTo>
                      <a:pt x="45" y="0"/>
                    </a:lnTo>
                    <a:lnTo>
                      <a:pt x="45" y="46"/>
                    </a:lnTo>
                    <a:lnTo>
                      <a:pt x="0" y="46"/>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2" name="Freeform 124">
                <a:extLst>
                  <a:ext uri="{FF2B5EF4-FFF2-40B4-BE49-F238E27FC236}">
                    <a16:creationId xmlns:a16="http://schemas.microsoft.com/office/drawing/2014/main" id="{A2D0792A-C78F-9246-9729-74A5EA8B8E16}"/>
                  </a:ext>
                </a:extLst>
              </p:cNvPr>
              <p:cNvSpPr>
                <a:spLocks/>
              </p:cNvSpPr>
              <p:nvPr/>
            </p:nvSpPr>
            <p:spPr bwMode="auto">
              <a:xfrm>
                <a:off x="8183563" y="4498976"/>
                <a:ext cx="69850" cy="73025"/>
              </a:xfrm>
              <a:custGeom>
                <a:avLst/>
                <a:gdLst>
                  <a:gd name="T0" fmla="*/ 22 w 44"/>
                  <a:gd name="T1" fmla="*/ 0 h 46"/>
                  <a:gd name="T2" fmla="*/ 44 w 44"/>
                  <a:gd name="T3" fmla="*/ 0 h 46"/>
                  <a:gd name="T4" fmla="*/ 44 w 44"/>
                  <a:gd name="T5" fmla="*/ 46 h 46"/>
                  <a:gd name="T6" fmla="*/ 0 w 44"/>
                  <a:gd name="T7" fmla="*/ 46 h 46"/>
                  <a:gd name="T8" fmla="*/ 0 w 44"/>
                  <a:gd name="T9" fmla="*/ 0 h 46"/>
                  <a:gd name="T10" fmla="*/ 22 w 44"/>
                  <a:gd name="T11" fmla="*/ 0 h 46"/>
                </a:gdLst>
                <a:ahLst/>
                <a:cxnLst>
                  <a:cxn ang="0">
                    <a:pos x="T0" y="T1"/>
                  </a:cxn>
                  <a:cxn ang="0">
                    <a:pos x="T2" y="T3"/>
                  </a:cxn>
                  <a:cxn ang="0">
                    <a:pos x="T4" y="T5"/>
                  </a:cxn>
                  <a:cxn ang="0">
                    <a:pos x="T6" y="T7"/>
                  </a:cxn>
                  <a:cxn ang="0">
                    <a:pos x="T8" y="T9"/>
                  </a:cxn>
                  <a:cxn ang="0">
                    <a:pos x="T10" y="T11"/>
                  </a:cxn>
                </a:cxnLst>
                <a:rect l="0" t="0" r="r" b="b"/>
                <a:pathLst>
                  <a:path w="44" h="46">
                    <a:moveTo>
                      <a:pt x="22" y="0"/>
                    </a:moveTo>
                    <a:lnTo>
                      <a:pt x="44" y="0"/>
                    </a:lnTo>
                    <a:lnTo>
                      <a:pt x="44" y="46"/>
                    </a:lnTo>
                    <a:lnTo>
                      <a:pt x="0" y="46"/>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3" name="Freeform 125">
                <a:extLst>
                  <a:ext uri="{FF2B5EF4-FFF2-40B4-BE49-F238E27FC236}">
                    <a16:creationId xmlns:a16="http://schemas.microsoft.com/office/drawing/2014/main" id="{BE269E23-0150-E346-BAC2-1359FB798D1A}"/>
                  </a:ext>
                </a:extLst>
              </p:cNvPr>
              <p:cNvSpPr>
                <a:spLocks/>
              </p:cNvSpPr>
              <p:nvPr/>
            </p:nvSpPr>
            <p:spPr bwMode="auto">
              <a:xfrm>
                <a:off x="8183563" y="4498976"/>
                <a:ext cx="69850" cy="73025"/>
              </a:xfrm>
              <a:custGeom>
                <a:avLst/>
                <a:gdLst>
                  <a:gd name="T0" fmla="*/ 22 w 44"/>
                  <a:gd name="T1" fmla="*/ 0 h 46"/>
                  <a:gd name="T2" fmla="*/ 44 w 44"/>
                  <a:gd name="T3" fmla="*/ 0 h 46"/>
                  <a:gd name="T4" fmla="*/ 44 w 44"/>
                  <a:gd name="T5" fmla="*/ 46 h 46"/>
                  <a:gd name="T6" fmla="*/ 0 w 44"/>
                  <a:gd name="T7" fmla="*/ 46 h 46"/>
                  <a:gd name="T8" fmla="*/ 0 w 44"/>
                  <a:gd name="T9" fmla="*/ 0 h 46"/>
                  <a:gd name="T10" fmla="*/ 22 w 44"/>
                  <a:gd name="T11" fmla="*/ 0 h 46"/>
                </a:gdLst>
                <a:ahLst/>
                <a:cxnLst>
                  <a:cxn ang="0">
                    <a:pos x="T0" y="T1"/>
                  </a:cxn>
                  <a:cxn ang="0">
                    <a:pos x="T2" y="T3"/>
                  </a:cxn>
                  <a:cxn ang="0">
                    <a:pos x="T4" y="T5"/>
                  </a:cxn>
                  <a:cxn ang="0">
                    <a:pos x="T6" y="T7"/>
                  </a:cxn>
                  <a:cxn ang="0">
                    <a:pos x="T8" y="T9"/>
                  </a:cxn>
                  <a:cxn ang="0">
                    <a:pos x="T10" y="T11"/>
                  </a:cxn>
                </a:cxnLst>
                <a:rect l="0" t="0" r="r" b="b"/>
                <a:pathLst>
                  <a:path w="44" h="46">
                    <a:moveTo>
                      <a:pt x="22" y="0"/>
                    </a:moveTo>
                    <a:lnTo>
                      <a:pt x="44" y="0"/>
                    </a:lnTo>
                    <a:lnTo>
                      <a:pt x="44" y="46"/>
                    </a:lnTo>
                    <a:lnTo>
                      <a:pt x="0" y="46"/>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4" name="Freeform 126">
                <a:extLst>
                  <a:ext uri="{FF2B5EF4-FFF2-40B4-BE49-F238E27FC236}">
                    <a16:creationId xmlns:a16="http://schemas.microsoft.com/office/drawing/2014/main" id="{6F4CE674-B6AC-EA4B-B02D-774D3DF65461}"/>
                  </a:ext>
                </a:extLst>
              </p:cNvPr>
              <p:cNvSpPr>
                <a:spLocks/>
              </p:cNvSpPr>
              <p:nvPr/>
            </p:nvSpPr>
            <p:spPr bwMode="auto">
              <a:xfrm>
                <a:off x="8281988" y="4498976"/>
                <a:ext cx="73025" cy="73025"/>
              </a:xfrm>
              <a:custGeom>
                <a:avLst/>
                <a:gdLst>
                  <a:gd name="T0" fmla="*/ 24 w 46"/>
                  <a:gd name="T1" fmla="*/ 0 h 46"/>
                  <a:gd name="T2" fmla="*/ 46 w 46"/>
                  <a:gd name="T3" fmla="*/ 0 h 46"/>
                  <a:gd name="T4" fmla="*/ 46 w 46"/>
                  <a:gd name="T5" fmla="*/ 46 h 46"/>
                  <a:gd name="T6" fmla="*/ 0 w 46"/>
                  <a:gd name="T7" fmla="*/ 46 h 46"/>
                  <a:gd name="T8" fmla="*/ 0 w 46"/>
                  <a:gd name="T9" fmla="*/ 0 h 46"/>
                  <a:gd name="T10" fmla="*/ 24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4" y="0"/>
                    </a:moveTo>
                    <a:lnTo>
                      <a:pt x="46" y="0"/>
                    </a:lnTo>
                    <a:lnTo>
                      <a:pt x="46" y="46"/>
                    </a:lnTo>
                    <a:lnTo>
                      <a:pt x="0" y="46"/>
                    </a:lnTo>
                    <a:lnTo>
                      <a:pt x="0" y="0"/>
                    </a:lnTo>
                    <a:lnTo>
                      <a:pt x="24"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5" name="Freeform 127">
                <a:extLst>
                  <a:ext uri="{FF2B5EF4-FFF2-40B4-BE49-F238E27FC236}">
                    <a16:creationId xmlns:a16="http://schemas.microsoft.com/office/drawing/2014/main" id="{BC8D70D5-E645-B942-936A-1EFE6261E392}"/>
                  </a:ext>
                </a:extLst>
              </p:cNvPr>
              <p:cNvSpPr>
                <a:spLocks/>
              </p:cNvSpPr>
              <p:nvPr/>
            </p:nvSpPr>
            <p:spPr bwMode="auto">
              <a:xfrm>
                <a:off x="8281988" y="4498976"/>
                <a:ext cx="73025" cy="73025"/>
              </a:xfrm>
              <a:custGeom>
                <a:avLst/>
                <a:gdLst>
                  <a:gd name="T0" fmla="*/ 24 w 46"/>
                  <a:gd name="T1" fmla="*/ 0 h 46"/>
                  <a:gd name="T2" fmla="*/ 46 w 46"/>
                  <a:gd name="T3" fmla="*/ 0 h 46"/>
                  <a:gd name="T4" fmla="*/ 46 w 46"/>
                  <a:gd name="T5" fmla="*/ 46 h 46"/>
                  <a:gd name="T6" fmla="*/ 0 w 46"/>
                  <a:gd name="T7" fmla="*/ 46 h 46"/>
                  <a:gd name="T8" fmla="*/ 0 w 46"/>
                  <a:gd name="T9" fmla="*/ 0 h 46"/>
                  <a:gd name="T10" fmla="*/ 24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4" y="0"/>
                    </a:moveTo>
                    <a:lnTo>
                      <a:pt x="46" y="0"/>
                    </a:lnTo>
                    <a:lnTo>
                      <a:pt x="46" y="46"/>
                    </a:lnTo>
                    <a:lnTo>
                      <a:pt x="0" y="46"/>
                    </a:lnTo>
                    <a:lnTo>
                      <a:pt x="0"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6" name="Freeform 128">
                <a:extLst>
                  <a:ext uri="{FF2B5EF4-FFF2-40B4-BE49-F238E27FC236}">
                    <a16:creationId xmlns:a16="http://schemas.microsoft.com/office/drawing/2014/main" id="{E46CFB69-7583-AF4F-A673-5826908050B6}"/>
                  </a:ext>
                </a:extLst>
              </p:cNvPr>
              <p:cNvSpPr>
                <a:spLocks/>
              </p:cNvSpPr>
              <p:nvPr/>
            </p:nvSpPr>
            <p:spPr bwMode="auto">
              <a:xfrm>
                <a:off x="8345488" y="4498976"/>
                <a:ext cx="73025" cy="73025"/>
              </a:xfrm>
              <a:custGeom>
                <a:avLst/>
                <a:gdLst>
                  <a:gd name="T0" fmla="*/ 24 w 46"/>
                  <a:gd name="T1" fmla="*/ 0 h 46"/>
                  <a:gd name="T2" fmla="*/ 46 w 46"/>
                  <a:gd name="T3" fmla="*/ 0 h 46"/>
                  <a:gd name="T4" fmla="*/ 46 w 46"/>
                  <a:gd name="T5" fmla="*/ 46 h 46"/>
                  <a:gd name="T6" fmla="*/ 0 w 46"/>
                  <a:gd name="T7" fmla="*/ 46 h 46"/>
                  <a:gd name="T8" fmla="*/ 0 w 46"/>
                  <a:gd name="T9" fmla="*/ 0 h 46"/>
                  <a:gd name="T10" fmla="*/ 24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4" y="0"/>
                    </a:moveTo>
                    <a:lnTo>
                      <a:pt x="46" y="0"/>
                    </a:lnTo>
                    <a:lnTo>
                      <a:pt x="46" y="46"/>
                    </a:lnTo>
                    <a:lnTo>
                      <a:pt x="0" y="46"/>
                    </a:lnTo>
                    <a:lnTo>
                      <a:pt x="0" y="0"/>
                    </a:lnTo>
                    <a:lnTo>
                      <a:pt x="24"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7" name="Freeform 129">
                <a:extLst>
                  <a:ext uri="{FF2B5EF4-FFF2-40B4-BE49-F238E27FC236}">
                    <a16:creationId xmlns:a16="http://schemas.microsoft.com/office/drawing/2014/main" id="{571342C8-9935-494A-B7B1-387F6444D2C4}"/>
                  </a:ext>
                </a:extLst>
              </p:cNvPr>
              <p:cNvSpPr>
                <a:spLocks/>
              </p:cNvSpPr>
              <p:nvPr/>
            </p:nvSpPr>
            <p:spPr bwMode="auto">
              <a:xfrm>
                <a:off x="8345488" y="4498976"/>
                <a:ext cx="73025" cy="73025"/>
              </a:xfrm>
              <a:custGeom>
                <a:avLst/>
                <a:gdLst>
                  <a:gd name="T0" fmla="*/ 24 w 46"/>
                  <a:gd name="T1" fmla="*/ 0 h 46"/>
                  <a:gd name="T2" fmla="*/ 46 w 46"/>
                  <a:gd name="T3" fmla="*/ 0 h 46"/>
                  <a:gd name="T4" fmla="*/ 46 w 46"/>
                  <a:gd name="T5" fmla="*/ 46 h 46"/>
                  <a:gd name="T6" fmla="*/ 0 w 46"/>
                  <a:gd name="T7" fmla="*/ 46 h 46"/>
                  <a:gd name="T8" fmla="*/ 0 w 46"/>
                  <a:gd name="T9" fmla="*/ 0 h 46"/>
                  <a:gd name="T10" fmla="*/ 24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4" y="0"/>
                    </a:moveTo>
                    <a:lnTo>
                      <a:pt x="46" y="0"/>
                    </a:lnTo>
                    <a:lnTo>
                      <a:pt x="46" y="46"/>
                    </a:lnTo>
                    <a:lnTo>
                      <a:pt x="0" y="46"/>
                    </a:lnTo>
                    <a:lnTo>
                      <a:pt x="0"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8" name="Freeform 130">
                <a:extLst>
                  <a:ext uri="{FF2B5EF4-FFF2-40B4-BE49-F238E27FC236}">
                    <a16:creationId xmlns:a16="http://schemas.microsoft.com/office/drawing/2014/main" id="{3E8CE739-873B-714B-9D83-9078AF110BF4}"/>
                  </a:ext>
                </a:extLst>
              </p:cNvPr>
              <p:cNvSpPr>
                <a:spLocks/>
              </p:cNvSpPr>
              <p:nvPr/>
            </p:nvSpPr>
            <p:spPr bwMode="auto">
              <a:xfrm>
                <a:off x="8918575" y="4498976"/>
                <a:ext cx="69850" cy="73025"/>
              </a:xfrm>
              <a:custGeom>
                <a:avLst/>
                <a:gdLst>
                  <a:gd name="T0" fmla="*/ 22 w 44"/>
                  <a:gd name="T1" fmla="*/ 0 h 46"/>
                  <a:gd name="T2" fmla="*/ 44 w 44"/>
                  <a:gd name="T3" fmla="*/ 0 h 46"/>
                  <a:gd name="T4" fmla="*/ 44 w 44"/>
                  <a:gd name="T5" fmla="*/ 46 h 46"/>
                  <a:gd name="T6" fmla="*/ 0 w 44"/>
                  <a:gd name="T7" fmla="*/ 46 h 46"/>
                  <a:gd name="T8" fmla="*/ 0 w 44"/>
                  <a:gd name="T9" fmla="*/ 0 h 46"/>
                  <a:gd name="T10" fmla="*/ 22 w 44"/>
                  <a:gd name="T11" fmla="*/ 0 h 46"/>
                </a:gdLst>
                <a:ahLst/>
                <a:cxnLst>
                  <a:cxn ang="0">
                    <a:pos x="T0" y="T1"/>
                  </a:cxn>
                  <a:cxn ang="0">
                    <a:pos x="T2" y="T3"/>
                  </a:cxn>
                  <a:cxn ang="0">
                    <a:pos x="T4" y="T5"/>
                  </a:cxn>
                  <a:cxn ang="0">
                    <a:pos x="T6" y="T7"/>
                  </a:cxn>
                  <a:cxn ang="0">
                    <a:pos x="T8" y="T9"/>
                  </a:cxn>
                  <a:cxn ang="0">
                    <a:pos x="T10" y="T11"/>
                  </a:cxn>
                </a:cxnLst>
                <a:rect l="0" t="0" r="r" b="b"/>
                <a:pathLst>
                  <a:path w="44" h="46">
                    <a:moveTo>
                      <a:pt x="22" y="0"/>
                    </a:moveTo>
                    <a:lnTo>
                      <a:pt x="44" y="0"/>
                    </a:lnTo>
                    <a:lnTo>
                      <a:pt x="44" y="46"/>
                    </a:lnTo>
                    <a:lnTo>
                      <a:pt x="0" y="46"/>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69" name="Freeform 131">
                <a:extLst>
                  <a:ext uri="{FF2B5EF4-FFF2-40B4-BE49-F238E27FC236}">
                    <a16:creationId xmlns:a16="http://schemas.microsoft.com/office/drawing/2014/main" id="{BF0B763E-D27A-4C4A-9E34-DEF26C5B1A1A}"/>
                  </a:ext>
                </a:extLst>
              </p:cNvPr>
              <p:cNvSpPr>
                <a:spLocks/>
              </p:cNvSpPr>
              <p:nvPr/>
            </p:nvSpPr>
            <p:spPr bwMode="auto">
              <a:xfrm>
                <a:off x="8918575" y="4498976"/>
                <a:ext cx="69850" cy="73025"/>
              </a:xfrm>
              <a:custGeom>
                <a:avLst/>
                <a:gdLst>
                  <a:gd name="T0" fmla="*/ 22 w 44"/>
                  <a:gd name="T1" fmla="*/ 0 h 46"/>
                  <a:gd name="T2" fmla="*/ 44 w 44"/>
                  <a:gd name="T3" fmla="*/ 0 h 46"/>
                  <a:gd name="T4" fmla="*/ 44 w 44"/>
                  <a:gd name="T5" fmla="*/ 46 h 46"/>
                  <a:gd name="T6" fmla="*/ 0 w 44"/>
                  <a:gd name="T7" fmla="*/ 46 h 46"/>
                  <a:gd name="T8" fmla="*/ 0 w 44"/>
                  <a:gd name="T9" fmla="*/ 0 h 46"/>
                  <a:gd name="T10" fmla="*/ 22 w 44"/>
                  <a:gd name="T11" fmla="*/ 0 h 46"/>
                </a:gdLst>
                <a:ahLst/>
                <a:cxnLst>
                  <a:cxn ang="0">
                    <a:pos x="T0" y="T1"/>
                  </a:cxn>
                  <a:cxn ang="0">
                    <a:pos x="T2" y="T3"/>
                  </a:cxn>
                  <a:cxn ang="0">
                    <a:pos x="T4" y="T5"/>
                  </a:cxn>
                  <a:cxn ang="0">
                    <a:pos x="T6" y="T7"/>
                  </a:cxn>
                  <a:cxn ang="0">
                    <a:pos x="T8" y="T9"/>
                  </a:cxn>
                  <a:cxn ang="0">
                    <a:pos x="T10" y="T11"/>
                  </a:cxn>
                </a:cxnLst>
                <a:rect l="0" t="0" r="r" b="b"/>
                <a:pathLst>
                  <a:path w="44" h="46">
                    <a:moveTo>
                      <a:pt x="22" y="0"/>
                    </a:moveTo>
                    <a:lnTo>
                      <a:pt x="44" y="0"/>
                    </a:lnTo>
                    <a:lnTo>
                      <a:pt x="44" y="46"/>
                    </a:lnTo>
                    <a:lnTo>
                      <a:pt x="0" y="46"/>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0" name="Freeform 132">
                <a:extLst>
                  <a:ext uri="{FF2B5EF4-FFF2-40B4-BE49-F238E27FC236}">
                    <a16:creationId xmlns:a16="http://schemas.microsoft.com/office/drawing/2014/main" id="{DB58864B-E887-5442-8872-3A0B2002E0EC}"/>
                  </a:ext>
                </a:extLst>
              </p:cNvPr>
              <p:cNvSpPr>
                <a:spLocks/>
              </p:cNvSpPr>
              <p:nvPr/>
            </p:nvSpPr>
            <p:spPr bwMode="auto">
              <a:xfrm>
                <a:off x="9678988" y="4924426"/>
                <a:ext cx="69850" cy="74613"/>
              </a:xfrm>
              <a:custGeom>
                <a:avLst/>
                <a:gdLst>
                  <a:gd name="T0" fmla="*/ 22 w 44"/>
                  <a:gd name="T1" fmla="*/ 0 h 47"/>
                  <a:gd name="T2" fmla="*/ 44 w 44"/>
                  <a:gd name="T3" fmla="*/ 0 h 47"/>
                  <a:gd name="T4" fmla="*/ 44 w 44"/>
                  <a:gd name="T5" fmla="*/ 47 h 47"/>
                  <a:gd name="T6" fmla="*/ 0 w 44"/>
                  <a:gd name="T7" fmla="*/ 47 h 47"/>
                  <a:gd name="T8" fmla="*/ 0 w 44"/>
                  <a:gd name="T9" fmla="*/ 0 h 47"/>
                  <a:gd name="T10" fmla="*/ 22 w 44"/>
                  <a:gd name="T11" fmla="*/ 0 h 47"/>
                </a:gdLst>
                <a:ahLst/>
                <a:cxnLst>
                  <a:cxn ang="0">
                    <a:pos x="T0" y="T1"/>
                  </a:cxn>
                  <a:cxn ang="0">
                    <a:pos x="T2" y="T3"/>
                  </a:cxn>
                  <a:cxn ang="0">
                    <a:pos x="T4" y="T5"/>
                  </a:cxn>
                  <a:cxn ang="0">
                    <a:pos x="T6" y="T7"/>
                  </a:cxn>
                  <a:cxn ang="0">
                    <a:pos x="T8" y="T9"/>
                  </a:cxn>
                  <a:cxn ang="0">
                    <a:pos x="T10" y="T11"/>
                  </a:cxn>
                </a:cxnLst>
                <a:rect l="0" t="0" r="r" b="b"/>
                <a:pathLst>
                  <a:path w="44" h="47">
                    <a:moveTo>
                      <a:pt x="22" y="0"/>
                    </a:moveTo>
                    <a:lnTo>
                      <a:pt x="44" y="0"/>
                    </a:lnTo>
                    <a:lnTo>
                      <a:pt x="44" y="47"/>
                    </a:lnTo>
                    <a:lnTo>
                      <a:pt x="0" y="47"/>
                    </a:lnTo>
                    <a:lnTo>
                      <a:pt x="0" y="0"/>
                    </a:lnTo>
                    <a:lnTo>
                      <a:pt x="2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1" name="Freeform 133">
                <a:extLst>
                  <a:ext uri="{FF2B5EF4-FFF2-40B4-BE49-F238E27FC236}">
                    <a16:creationId xmlns:a16="http://schemas.microsoft.com/office/drawing/2014/main" id="{A8EE335C-D3AA-3D4A-9CE5-5499C25AF429}"/>
                  </a:ext>
                </a:extLst>
              </p:cNvPr>
              <p:cNvSpPr>
                <a:spLocks/>
              </p:cNvSpPr>
              <p:nvPr/>
            </p:nvSpPr>
            <p:spPr bwMode="auto">
              <a:xfrm>
                <a:off x="9678988" y="4924426"/>
                <a:ext cx="69850" cy="74613"/>
              </a:xfrm>
              <a:custGeom>
                <a:avLst/>
                <a:gdLst>
                  <a:gd name="T0" fmla="*/ 22 w 44"/>
                  <a:gd name="T1" fmla="*/ 0 h 47"/>
                  <a:gd name="T2" fmla="*/ 44 w 44"/>
                  <a:gd name="T3" fmla="*/ 0 h 47"/>
                  <a:gd name="T4" fmla="*/ 44 w 44"/>
                  <a:gd name="T5" fmla="*/ 47 h 47"/>
                  <a:gd name="T6" fmla="*/ 0 w 44"/>
                  <a:gd name="T7" fmla="*/ 47 h 47"/>
                  <a:gd name="T8" fmla="*/ 0 w 44"/>
                  <a:gd name="T9" fmla="*/ 0 h 47"/>
                  <a:gd name="T10" fmla="*/ 22 w 44"/>
                  <a:gd name="T11" fmla="*/ 0 h 47"/>
                </a:gdLst>
                <a:ahLst/>
                <a:cxnLst>
                  <a:cxn ang="0">
                    <a:pos x="T0" y="T1"/>
                  </a:cxn>
                  <a:cxn ang="0">
                    <a:pos x="T2" y="T3"/>
                  </a:cxn>
                  <a:cxn ang="0">
                    <a:pos x="T4" y="T5"/>
                  </a:cxn>
                  <a:cxn ang="0">
                    <a:pos x="T6" y="T7"/>
                  </a:cxn>
                  <a:cxn ang="0">
                    <a:pos x="T8" y="T9"/>
                  </a:cxn>
                  <a:cxn ang="0">
                    <a:pos x="T10" y="T11"/>
                  </a:cxn>
                </a:cxnLst>
                <a:rect l="0" t="0" r="r" b="b"/>
                <a:pathLst>
                  <a:path w="44" h="47">
                    <a:moveTo>
                      <a:pt x="22" y="0"/>
                    </a:moveTo>
                    <a:lnTo>
                      <a:pt x="44" y="0"/>
                    </a:lnTo>
                    <a:lnTo>
                      <a:pt x="44" y="47"/>
                    </a:lnTo>
                    <a:lnTo>
                      <a:pt x="0" y="47"/>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2" name="Freeform 134">
                <a:extLst>
                  <a:ext uri="{FF2B5EF4-FFF2-40B4-BE49-F238E27FC236}">
                    <a16:creationId xmlns:a16="http://schemas.microsoft.com/office/drawing/2014/main" id="{08F779FB-03EE-4D4B-86B6-459C58D4AEEF}"/>
                  </a:ext>
                </a:extLst>
              </p:cNvPr>
              <p:cNvSpPr>
                <a:spLocks/>
              </p:cNvSpPr>
              <p:nvPr/>
            </p:nvSpPr>
            <p:spPr bwMode="auto">
              <a:xfrm>
                <a:off x="10448925" y="4924426"/>
                <a:ext cx="71438" cy="74613"/>
              </a:xfrm>
              <a:custGeom>
                <a:avLst/>
                <a:gdLst>
                  <a:gd name="T0" fmla="*/ 23 w 45"/>
                  <a:gd name="T1" fmla="*/ 0 h 47"/>
                  <a:gd name="T2" fmla="*/ 45 w 45"/>
                  <a:gd name="T3" fmla="*/ 0 h 47"/>
                  <a:gd name="T4" fmla="*/ 45 w 45"/>
                  <a:gd name="T5" fmla="*/ 47 h 47"/>
                  <a:gd name="T6" fmla="*/ 0 w 45"/>
                  <a:gd name="T7" fmla="*/ 47 h 47"/>
                  <a:gd name="T8" fmla="*/ 0 w 45"/>
                  <a:gd name="T9" fmla="*/ 0 h 47"/>
                  <a:gd name="T10" fmla="*/ 23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3" y="0"/>
                    </a:moveTo>
                    <a:lnTo>
                      <a:pt x="45" y="0"/>
                    </a:lnTo>
                    <a:lnTo>
                      <a:pt x="45" y="47"/>
                    </a:lnTo>
                    <a:lnTo>
                      <a:pt x="0" y="47"/>
                    </a:lnTo>
                    <a:lnTo>
                      <a:pt x="0" y="0"/>
                    </a:lnTo>
                    <a:lnTo>
                      <a:pt x="23"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3" name="Freeform 135">
                <a:extLst>
                  <a:ext uri="{FF2B5EF4-FFF2-40B4-BE49-F238E27FC236}">
                    <a16:creationId xmlns:a16="http://schemas.microsoft.com/office/drawing/2014/main" id="{80C296C2-6150-EF4F-9998-240061A3AC40}"/>
                  </a:ext>
                </a:extLst>
              </p:cNvPr>
              <p:cNvSpPr>
                <a:spLocks/>
              </p:cNvSpPr>
              <p:nvPr/>
            </p:nvSpPr>
            <p:spPr bwMode="auto">
              <a:xfrm>
                <a:off x="10448925" y="4924426"/>
                <a:ext cx="71438" cy="74613"/>
              </a:xfrm>
              <a:custGeom>
                <a:avLst/>
                <a:gdLst>
                  <a:gd name="T0" fmla="*/ 23 w 45"/>
                  <a:gd name="T1" fmla="*/ 0 h 47"/>
                  <a:gd name="T2" fmla="*/ 45 w 45"/>
                  <a:gd name="T3" fmla="*/ 0 h 47"/>
                  <a:gd name="T4" fmla="*/ 45 w 45"/>
                  <a:gd name="T5" fmla="*/ 47 h 47"/>
                  <a:gd name="T6" fmla="*/ 0 w 45"/>
                  <a:gd name="T7" fmla="*/ 47 h 47"/>
                  <a:gd name="T8" fmla="*/ 0 w 45"/>
                  <a:gd name="T9" fmla="*/ 0 h 47"/>
                  <a:gd name="T10" fmla="*/ 23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3" y="0"/>
                    </a:moveTo>
                    <a:lnTo>
                      <a:pt x="45" y="0"/>
                    </a:lnTo>
                    <a:lnTo>
                      <a:pt x="45" y="47"/>
                    </a:lnTo>
                    <a:lnTo>
                      <a:pt x="0" y="47"/>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4" name="Freeform 136">
                <a:extLst>
                  <a:ext uri="{FF2B5EF4-FFF2-40B4-BE49-F238E27FC236}">
                    <a16:creationId xmlns:a16="http://schemas.microsoft.com/office/drawing/2014/main" id="{13648788-AEF2-4E42-8391-F861E402C98D}"/>
                  </a:ext>
                </a:extLst>
              </p:cNvPr>
              <p:cNvSpPr>
                <a:spLocks/>
              </p:cNvSpPr>
              <p:nvPr/>
            </p:nvSpPr>
            <p:spPr bwMode="auto">
              <a:xfrm>
                <a:off x="2065338" y="196850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5" name="Freeform 137">
                <a:extLst>
                  <a:ext uri="{FF2B5EF4-FFF2-40B4-BE49-F238E27FC236}">
                    <a16:creationId xmlns:a16="http://schemas.microsoft.com/office/drawing/2014/main" id="{D605B354-1E8B-034C-8139-3737D4DF725A}"/>
                  </a:ext>
                </a:extLst>
              </p:cNvPr>
              <p:cNvSpPr>
                <a:spLocks/>
              </p:cNvSpPr>
              <p:nvPr/>
            </p:nvSpPr>
            <p:spPr bwMode="auto">
              <a:xfrm>
                <a:off x="2065338" y="196850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6" name="Freeform 138">
                <a:extLst>
                  <a:ext uri="{FF2B5EF4-FFF2-40B4-BE49-F238E27FC236}">
                    <a16:creationId xmlns:a16="http://schemas.microsoft.com/office/drawing/2014/main" id="{62645292-5C40-EB42-903D-347EEC288352}"/>
                  </a:ext>
                </a:extLst>
              </p:cNvPr>
              <p:cNvSpPr>
                <a:spLocks/>
              </p:cNvSpPr>
              <p:nvPr/>
            </p:nvSpPr>
            <p:spPr bwMode="auto">
              <a:xfrm>
                <a:off x="2065338" y="196850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7" name="Freeform 139">
                <a:extLst>
                  <a:ext uri="{FF2B5EF4-FFF2-40B4-BE49-F238E27FC236}">
                    <a16:creationId xmlns:a16="http://schemas.microsoft.com/office/drawing/2014/main" id="{B60788B0-5924-044C-BDF6-7202FCC123B4}"/>
                  </a:ext>
                </a:extLst>
              </p:cNvPr>
              <p:cNvSpPr>
                <a:spLocks/>
              </p:cNvSpPr>
              <p:nvPr/>
            </p:nvSpPr>
            <p:spPr bwMode="auto">
              <a:xfrm>
                <a:off x="2065338" y="196850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8" name="Freeform 140">
                <a:extLst>
                  <a:ext uri="{FF2B5EF4-FFF2-40B4-BE49-F238E27FC236}">
                    <a16:creationId xmlns:a16="http://schemas.microsoft.com/office/drawing/2014/main" id="{C702F241-8B3E-4E41-B232-9281C94E664F}"/>
                  </a:ext>
                </a:extLst>
              </p:cNvPr>
              <p:cNvSpPr>
                <a:spLocks/>
              </p:cNvSpPr>
              <p:nvPr/>
            </p:nvSpPr>
            <p:spPr bwMode="auto">
              <a:xfrm>
                <a:off x="3487738" y="3497263"/>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79" name="Freeform 141">
                <a:extLst>
                  <a:ext uri="{FF2B5EF4-FFF2-40B4-BE49-F238E27FC236}">
                    <a16:creationId xmlns:a16="http://schemas.microsoft.com/office/drawing/2014/main" id="{C343A5BF-57EF-0A49-9EDB-F70587016166}"/>
                  </a:ext>
                </a:extLst>
              </p:cNvPr>
              <p:cNvSpPr>
                <a:spLocks/>
              </p:cNvSpPr>
              <p:nvPr/>
            </p:nvSpPr>
            <p:spPr bwMode="auto">
              <a:xfrm>
                <a:off x="3522663" y="3497263"/>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0" name="Freeform 142">
                <a:extLst>
                  <a:ext uri="{FF2B5EF4-FFF2-40B4-BE49-F238E27FC236}">
                    <a16:creationId xmlns:a16="http://schemas.microsoft.com/office/drawing/2014/main" id="{9F0EE989-7AE8-8845-8019-6574A2497968}"/>
                  </a:ext>
                </a:extLst>
              </p:cNvPr>
              <p:cNvSpPr>
                <a:spLocks/>
              </p:cNvSpPr>
              <p:nvPr/>
            </p:nvSpPr>
            <p:spPr bwMode="auto">
              <a:xfrm>
                <a:off x="3579813" y="3540126"/>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1" name="Freeform 143">
                <a:extLst>
                  <a:ext uri="{FF2B5EF4-FFF2-40B4-BE49-F238E27FC236}">
                    <a16:creationId xmlns:a16="http://schemas.microsoft.com/office/drawing/2014/main" id="{FB12ACFE-40F8-A344-96D7-609F022798E9}"/>
                  </a:ext>
                </a:extLst>
              </p:cNvPr>
              <p:cNvSpPr>
                <a:spLocks/>
              </p:cNvSpPr>
              <p:nvPr/>
            </p:nvSpPr>
            <p:spPr bwMode="auto">
              <a:xfrm>
                <a:off x="4603750" y="3965576"/>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2" name="Freeform 144">
                <a:extLst>
                  <a:ext uri="{FF2B5EF4-FFF2-40B4-BE49-F238E27FC236}">
                    <a16:creationId xmlns:a16="http://schemas.microsoft.com/office/drawing/2014/main" id="{10870521-34C6-D24C-8BA6-3FFFAD87BF27}"/>
                  </a:ext>
                </a:extLst>
              </p:cNvPr>
              <p:cNvSpPr>
                <a:spLocks/>
              </p:cNvSpPr>
              <p:nvPr/>
            </p:nvSpPr>
            <p:spPr bwMode="auto">
              <a:xfrm>
                <a:off x="5000625" y="4057651"/>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3" name="Freeform 145">
                <a:extLst>
                  <a:ext uri="{FF2B5EF4-FFF2-40B4-BE49-F238E27FC236}">
                    <a16:creationId xmlns:a16="http://schemas.microsoft.com/office/drawing/2014/main" id="{0EA60601-F8A9-794C-8C4B-0DD0A90ED4B5}"/>
                  </a:ext>
                </a:extLst>
              </p:cNvPr>
              <p:cNvSpPr>
                <a:spLocks/>
              </p:cNvSpPr>
              <p:nvPr/>
            </p:nvSpPr>
            <p:spPr bwMode="auto">
              <a:xfrm>
                <a:off x="5081588" y="4078288"/>
                <a:ext cx="80963" cy="82550"/>
              </a:xfrm>
              <a:custGeom>
                <a:avLst/>
                <a:gdLst>
                  <a:gd name="T0" fmla="*/ 27 w 51"/>
                  <a:gd name="T1" fmla="*/ 0 h 52"/>
                  <a:gd name="T2" fmla="*/ 0 w 51"/>
                  <a:gd name="T3" fmla="*/ 52 h 52"/>
                  <a:gd name="T4" fmla="*/ 51 w 51"/>
                  <a:gd name="T5" fmla="*/ 52 h 52"/>
                  <a:gd name="T6" fmla="*/ 27 w 51"/>
                  <a:gd name="T7" fmla="*/ 0 h 52"/>
                </a:gdLst>
                <a:ahLst/>
                <a:cxnLst>
                  <a:cxn ang="0">
                    <a:pos x="T0" y="T1"/>
                  </a:cxn>
                  <a:cxn ang="0">
                    <a:pos x="T2" y="T3"/>
                  </a:cxn>
                  <a:cxn ang="0">
                    <a:pos x="T4" y="T5"/>
                  </a:cxn>
                  <a:cxn ang="0">
                    <a:pos x="T6" y="T7"/>
                  </a:cxn>
                </a:cxnLst>
                <a:rect l="0" t="0" r="r" b="b"/>
                <a:pathLst>
                  <a:path w="51" h="52">
                    <a:moveTo>
                      <a:pt x="27" y="0"/>
                    </a:moveTo>
                    <a:lnTo>
                      <a:pt x="0" y="52"/>
                    </a:lnTo>
                    <a:lnTo>
                      <a:pt x="51" y="52"/>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4" name="Freeform 146">
                <a:extLst>
                  <a:ext uri="{FF2B5EF4-FFF2-40B4-BE49-F238E27FC236}">
                    <a16:creationId xmlns:a16="http://schemas.microsoft.com/office/drawing/2014/main" id="{EB9930B7-F068-5841-93EA-30FDFFAF7EED}"/>
                  </a:ext>
                </a:extLst>
              </p:cNvPr>
              <p:cNvSpPr>
                <a:spLocks/>
              </p:cNvSpPr>
              <p:nvPr/>
            </p:nvSpPr>
            <p:spPr bwMode="auto">
              <a:xfrm>
                <a:off x="5110163" y="4103688"/>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5" name="Freeform 147">
                <a:extLst>
                  <a:ext uri="{FF2B5EF4-FFF2-40B4-BE49-F238E27FC236}">
                    <a16:creationId xmlns:a16="http://schemas.microsoft.com/office/drawing/2014/main" id="{E3BB40F4-5FF5-D741-A819-7167279D68BE}"/>
                  </a:ext>
                </a:extLst>
              </p:cNvPr>
              <p:cNvSpPr>
                <a:spLocks/>
              </p:cNvSpPr>
              <p:nvPr/>
            </p:nvSpPr>
            <p:spPr bwMode="auto">
              <a:xfrm>
                <a:off x="5110163" y="4103688"/>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6" name="Freeform 148">
                <a:extLst>
                  <a:ext uri="{FF2B5EF4-FFF2-40B4-BE49-F238E27FC236}">
                    <a16:creationId xmlns:a16="http://schemas.microsoft.com/office/drawing/2014/main" id="{1330ACA4-8287-A846-A395-89E5600EEBF4}"/>
                  </a:ext>
                </a:extLst>
              </p:cNvPr>
              <p:cNvSpPr>
                <a:spLocks/>
              </p:cNvSpPr>
              <p:nvPr/>
            </p:nvSpPr>
            <p:spPr bwMode="auto">
              <a:xfrm>
                <a:off x="5553075" y="4178301"/>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7" name="Freeform 149">
                <a:extLst>
                  <a:ext uri="{FF2B5EF4-FFF2-40B4-BE49-F238E27FC236}">
                    <a16:creationId xmlns:a16="http://schemas.microsoft.com/office/drawing/2014/main" id="{9B2CEB01-43CB-0141-9446-DBFC95C7988B}"/>
                  </a:ext>
                </a:extLst>
              </p:cNvPr>
              <p:cNvSpPr>
                <a:spLocks/>
              </p:cNvSpPr>
              <p:nvPr/>
            </p:nvSpPr>
            <p:spPr bwMode="auto">
              <a:xfrm>
                <a:off x="5599113" y="4227513"/>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8" name="Freeform 150">
                <a:extLst>
                  <a:ext uri="{FF2B5EF4-FFF2-40B4-BE49-F238E27FC236}">
                    <a16:creationId xmlns:a16="http://schemas.microsoft.com/office/drawing/2014/main" id="{150DAEC2-A508-FC43-9D6D-B52EC6555352}"/>
                  </a:ext>
                </a:extLst>
              </p:cNvPr>
              <p:cNvSpPr>
                <a:spLocks/>
              </p:cNvSpPr>
              <p:nvPr/>
            </p:nvSpPr>
            <p:spPr bwMode="auto">
              <a:xfrm>
                <a:off x="5616575" y="4227513"/>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89" name="Freeform 151">
                <a:extLst>
                  <a:ext uri="{FF2B5EF4-FFF2-40B4-BE49-F238E27FC236}">
                    <a16:creationId xmlns:a16="http://schemas.microsoft.com/office/drawing/2014/main" id="{2C89CD07-F3A1-2946-9B62-B966BEA92DC0}"/>
                  </a:ext>
                </a:extLst>
              </p:cNvPr>
              <p:cNvSpPr>
                <a:spLocks/>
              </p:cNvSpPr>
              <p:nvPr/>
            </p:nvSpPr>
            <p:spPr bwMode="auto">
              <a:xfrm>
                <a:off x="5673725" y="4305301"/>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0" name="Freeform 152">
                <a:extLst>
                  <a:ext uri="{FF2B5EF4-FFF2-40B4-BE49-F238E27FC236}">
                    <a16:creationId xmlns:a16="http://schemas.microsoft.com/office/drawing/2014/main" id="{4F80770B-0FB1-7E49-B603-3CFB42DDAFCB}"/>
                  </a:ext>
                </a:extLst>
              </p:cNvPr>
              <p:cNvSpPr>
                <a:spLocks/>
              </p:cNvSpPr>
              <p:nvPr/>
            </p:nvSpPr>
            <p:spPr bwMode="auto">
              <a:xfrm>
                <a:off x="5726113" y="4305301"/>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1" name="Freeform 153">
                <a:extLst>
                  <a:ext uri="{FF2B5EF4-FFF2-40B4-BE49-F238E27FC236}">
                    <a16:creationId xmlns:a16="http://schemas.microsoft.com/office/drawing/2014/main" id="{569E1DA4-3A99-8048-8BDC-233EB484FF71}"/>
                  </a:ext>
                </a:extLst>
              </p:cNvPr>
              <p:cNvSpPr>
                <a:spLocks/>
              </p:cNvSpPr>
              <p:nvPr/>
            </p:nvSpPr>
            <p:spPr bwMode="auto">
              <a:xfrm>
                <a:off x="5743575" y="4305301"/>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2" name="Freeform 154">
                <a:extLst>
                  <a:ext uri="{FF2B5EF4-FFF2-40B4-BE49-F238E27FC236}">
                    <a16:creationId xmlns:a16="http://schemas.microsoft.com/office/drawing/2014/main" id="{085D09D3-0D78-2047-9ACE-4437CB358B18}"/>
                  </a:ext>
                </a:extLst>
              </p:cNvPr>
              <p:cNvSpPr>
                <a:spLocks/>
              </p:cNvSpPr>
              <p:nvPr/>
            </p:nvSpPr>
            <p:spPr bwMode="auto">
              <a:xfrm>
                <a:off x="6099175" y="4332288"/>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3" name="Freeform 155">
                <a:extLst>
                  <a:ext uri="{FF2B5EF4-FFF2-40B4-BE49-F238E27FC236}">
                    <a16:creationId xmlns:a16="http://schemas.microsoft.com/office/drawing/2014/main" id="{CD8507CB-0529-CF4A-84DB-8ED14BCF2096}"/>
                  </a:ext>
                </a:extLst>
              </p:cNvPr>
              <p:cNvSpPr>
                <a:spLocks/>
              </p:cNvSpPr>
              <p:nvPr/>
            </p:nvSpPr>
            <p:spPr bwMode="auto">
              <a:xfrm>
                <a:off x="6107113" y="4360863"/>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4" name="Freeform 156">
                <a:extLst>
                  <a:ext uri="{FF2B5EF4-FFF2-40B4-BE49-F238E27FC236}">
                    <a16:creationId xmlns:a16="http://schemas.microsoft.com/office/drawing/2014/main" id="{20EDD0F3-187A-E54D-900D-2DAF9B02FAA0}"/>
                  </a:ext>
                </a:extLst>
              </p:cNvPr>
              <p:cNvSpPr>
                <a:spLocks/>
              </p:cNvSpPr>
              <p:nvPr/>
            </p:nvSpPr>
            <p:spPr bwMode="auto">
              <a:xfrm>
                <a:off x="6116638" y="4360863"/>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5" name="Freeform 157">
                <a:extLst>
                  <a:ext uri="{FF2B5EF4-FFF2-40B4-BE49-F238E27FC236}">
                    <a16:creationId xmlns:a16="http://schemas.microsoft.com/office/drawing/2014/main" id="{C2515ECE-0970-6548-A9EB-915C64AD0BE1}"/>
                  </a:ext>
                </a:extLst>
              </p:cNvPr>
              <p:cNvSpPr>
                <a:spLocks/>
              </p:cNvSpPr>
              <p:nvPr/>
            </p:nvSpPr>
            <p:spPr bwMode="auto">
              <a:xfrm>
                <a:off x="6124575" y="4360863"/>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6" name="Freeform 158">
                <a:extLst>
                  <a:ext uri="{FF2B5EF4-FFF2-40B4-BE49-F238E27FC236}">
                    <a16:creationId xmlns:a16="http://schemas.microsoft.com/office/drawing/2014/main" id="{3C520246-9521-C442-B446-F388CCABF689}"/>
                  </a:ext>
                </a:extLst>
              </p:cNvPr>
              <p:cNvSpPr>
                <a:spLocks/>
              </p:cNvSpPr>
              <p:nvPr/>
            </p:nvSpPr>
            <p:spPr bwMode="auto">
              <a:xfrm>
                <a:off x="6124575" y="4360863"/>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7" name="Freeform 159">
                <a:extLst>
                  <a:ext uri="{FF2B5EF4-FFF2-40B4-BE49-F238E27FC236}">
                    <a16:creationId xmlns:a16="http://schemas.microsoft.com/office/drawing/2014/main" id="{4330C90A-D326-A24D-B1CB-616FA16BD147}"/>
                  </a:ext>
                </a:extLst>
              </p:cNvPr>
              <p:cNvSpPr>
                <a:spLocks/>
              </p:cNvSpPr>
              <p:nvPr/>
            </p:nvSpPr>
            <p:spPr bwMode="auto">
              <a:xfrm>
                <a:off x="6605588" y="4395788"/>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8" name="Freeform 160">
                <a:extLst>
                  <a:ext uri="{FF2B5EF4-FFF2-40B4-BE49-F238E27FC236}">
                    <a16:creationId xmlns:a16="http://schemas.microsoft.com/office/drawing/2014/main" id="{708E7256-BA35-3E40-8539-1E5880C7A769}"/>
                  </a:ext>
                </a:extLst>
              </p:cNvPr>
              <p:cNvSpPr>
                <a:spLocks/>
              </p:cNvSpPr>
              <p:nvPr/>
            </p:nvSpPr>
            <p:spPr bwMode="auto">
              <a:xfrm>
                <a:off x="6613525" y="4395788"/>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599" name="Freeform 161">
                <a:extLst>
                  <a:ext uri="{FF2B5EF4-FFF2-40B4-BE49-F238E27FC236}">
                    <a16:creationId xmlns:a16="http://schemas.microsoft.com/office/drawing/2014/main" id="{71332E4C-B258-2945-BF45-5C6DFB277F71}"/>
                  </a:ext>
                </a:extLst>
              </p:cNvPr>
              <p:cNvSpPr>
                <a:spLocks/>
              </p:cNvSpPr>
              <p:nvPr/>
            </p:nvSpPr>
            <p:spPr bwMode="auto">
              <a:xfrm>
                <a:off x="6623050" y="4395788"/>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0" name="Freeform 162">
                <a:extLst>
                  <a:ext uri="{FF2B5EF4-FFF2-40B4-BE49-F238E27FC236}">
                    <a16:creationId xmlns:a16="http://schemas.microsoft.com/office/drawing/2014/main" id="{F4F80A9C-DDCF-F64F-8A4C-32C4DA3EE571}"/>
                  </a:ext>
                </a:extLst>
              </p:cNvPr>
              <p:cNvSpPr>
                <a:spLocks/>
              </p:cNvSpPr>
              <p:nvPr/>
            </p:nvSpPr>
            <p:spPr bwMode="auto">
              <a:xfrm>
                <a:off x="6623050" y="4395788"/>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1" name="Freeform 163">
                <a:extLst>
                  <a:ext uri="{FF2B5EF4-FFF2-40B4-BE49-F238E27FC236}">
                    <a16:creationId xmlns:a16="http://schemas.microsoft.com/office/drawing/2014/main" id="{29B0CC86-4CAD-624D-ADF2-FA715FE3DAA4}"/>
                  </a:ext>
                </a:extLst>
              </p:cNvPr>
              <p:cNvSpPr>
                <a:spLocks/>
              </p:cNvSpPr>
              <p:nvPr/>
            </p:nvSpPr>
            <p:spPr bwMode="auto">
              <a:xfrm>
                <a:off x="6623050" y="4395788"/>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2" name="Freeform 164">
                <a:extLst>
                  <a:ext uri="{FF2B5EF4-FFF2-40B4-BE49-F238E27FC236}">
                    <a16:creationId xmlns:a16="http://schemas.microsoft.com/office/drawing/2014/main" id="{ACDDDCFE-2D17-F84D-AA8B-EF79F0195E58}"/>
                  </a:ext>
                </a:extLst>
              </p:cNvPr>
              <p:cNvSpPr>
                <a:spLocks/>
              </p:cNvSpPr>
              <p:nvPr/>
            </p:nvSpPr>
            <p:spPr bwMode="auto">
              <a:xfrm>
                <a:off x="6642100" y="4435476"/>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3" name="Freeform 165">
                <a:extLst>
                  <a:ext uri="{FF2B5EF4-FFF2-40B4-BE49-F238E27FC236}">
                    <a16:creationId xmlns:a16="http://schemas.microsoft.com/office/drawing/2014/main" id="{924B845A-00D6-AC46-AA45-D86415DB68DE}"/>
                  </a:ext>
                </a:extLst>
              </p:cNvPr>
              <p:cNvSpPr>
                <a:spLocks/>
              </p:cNvSpPr>
              <p:nvPr/>
            </p:nvSpPr>
            <p:spPr bwMode="auto">
              <a:xfrm>
                <a:off x="6677025" y="4435476"/>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4" name="Freeform 166">
                <a:extLst>
                  <a:ext uri="{FF2B5EF4-FFF2-40B4-BE49-F238E27FC236}">
                    <a16:creationId xmlns:a16="http://schemas.microsoft.com/office/drawing/2014/main" id="{37325ABE-0D6D-9843-A6DB-C36CCA93B1A4}"/>
                  </a:ext>
                </a:extLst>
              </p:cNvPr>
              <p:cNvSpPr>
                <a:spLocks/>
              </p:cNvSpPr>
              <p:nvPr/>
            </p:nvSpPr>
            <p:spPr bwMode="auto">
              <a:xfrm>
                <a:off x="7148513" y="4476751"/>
                <a:ext cx="80963" cy="85725"/>
              </a:xfrm>
              <a:custGeom>
                <a:avLst/>
                <a:gdLst>
                  <a:gd name="T0" fmla="*/ 26 w 51"/>
                  <a:gd name="T1" fmla="*/ 0 h 54"/>
                  <a:gd name="T2" fmla="*/ 0 w 51"/>
                  <a:gd name="T3" fmla="*/ 54 h 54"/>
                  <a:gd name="T4" fmla="*/ 51 w 51"/>
                  <a:gd name="T5" fmla="*/ 54 h 54"/>
                  <a:gd name="T6" fmla="*/ 26 w 51"/>
                  <a:gd name="T7" fmla="*/ 0 h 54"/>
                </a:gdLst>
                <a:ahLst/>
                <a:cxnLst>
                  <a:cxn ang="0">
                    <a:pos x="T0" y="T1"/>
                  </a:cxn>
                  <a:cxn ang="0">
                    <a:pos x="T2" y="T3"/>
                  </a:cxn>
                  <a:cxn ang="0">
                    <a:pos x="T4" y="T5"/>
                  </a:cxn>
                  <a:cxn ang="0">
                    <a:pos x="T6" y="T7"/>
                  </a:cxn>
                </a:cxnLst>
                <a:rect l="0" t="0" r="r" b="b"/>
                <a:pathLst>
                  <a:path w="51" h="54">
                    <a:moveTo>
                      <a:pt x="26" y="0"/>
                    </a:moveTo>
                    <a:lnTo>
                      <a:pt x="0" y="54"/>
                    </a:lnTo>
                    <a:lnTo>
                      <a:pt x="51" y="54"/>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5" name="Freeform 167">
                <a:extLst>
                  <a:ext uri="{FF2B5EF4-FFF2-40B4-BE49-F238E27FC236}">
                    <a16:creationId xmlns:a16="http://schemas.microsoft.com/office/drawing/2014/main" id="{787860C2-C7A5-774E-A701-0C3866E26A04}"/>
                  </a:ext>
                </a:extLst>
              </p:cNvPr>
              <p:cNvSpPr>
                <a:spLocks/>
              </p:cNvSpPr>
              <p:nvPr/>
            </p:nvSpPr>
            <p:spPr bwMode="auto">
              <a:xfrm>
                <a:off x="7339013" y="4525963"/>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6" name="Freeform 168">
                <a:extLst>
                  <a:ext uri="{FF2B5EF4-FFF2-40B4-BE49-F238E27FC236}">
                    <a16:creationId xmlns:a16="http://schemas.microsoft.com/office/drawing/2014/main" id="{97AA9C77-3565-3347-8AC8-29239BB0E6E1}"/>
                  </a:ext>
                </a:extLst>
              </p:cNvPr>
              <p:cNvSpPr>
                <a:spLocks/>
              </p:cNvSpPr>
              <p:nvPr/>
            </p:nvSpPr>
            <p:spPr bwMode="auto">
              <a:xfrm>
                <a:off x="7348538" y="4525963"/>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7" name="Freeform 169">
                <a:extLst>
                  <a:ext uri="{FF2B5EF4-FFF2-40B4-BE49-F238E27FC236}">
                    <a16:creationId xmlns:a16="http://schemas.microsoft.com/office/drawing/2014/main" id="{E98B1C43-77F9-C44C-8583-A2BC6386A1DA}"/>
                  </a:ext>
                </a:extLst>
              </p:cNvPr>
              <p:cNvSpPr>
                <a:spLocks/>
              </p:cNvSpPr>
              <p:nvPr/>
            </p:nvSpPr>
            <p:spPr bwMode="auto">
              <a:xfrm>
                <a:off x="7954963" y="4730751"/>
                <a:ext cx="80963" cy="80963"/>
              </a:xfrm>
              <a:custGeom>
                <a:avLst/>
                <a:gdLst>
                  <a:gd name="T0" fmla="*/ 26 w 51"/>
                  <a:gd name="T1" fmla="*/ 0 h 51"/>
                  <a:gd name="T2" fmla="*/ 0 w 51"/>
                  <a:gd name="T3" fmla="*/ 51 h 51"/>
                  <a:gd name="T4" fmla="*/ 51 w 51"/>
                  <a:gd name="T5" fmla="*/ 51 h 51"/>
                  <a:gd name="T6" fmla="*/ 26 w 51"/>
                  <a:gd name="T7" fmla="*/ 0 h 51"/>
                </a:gdLst>
                <a:ahLst/>
                <a:cxnLst>
                  <a:cxn ang="0">
                    <a:pos x="T0" y="T1"/>
                  </a:cxn>
                  <a:cxn ang="0">
                    <a:pos x="T2" y="T3"/>
                  </a:cxn>
                  <a:cxn ang="0">
                    <a:pos x="T4" y="T5"/>
                  </a:cxn>
                  <a:cxn ang="0">
                    <a:pos x="T6" y="T7"/>
                  </a:cxn>
                </a:cxnLst>
                <a:rect l="0" t="0" r="r" b="b"/>
                <a:pathLst>
                  <a:path w="51" h="51">
                    <a:moveTo>
                      <a:pt x="26" y="0"/>
                    </a:moveTo>
                    <a:lnTo>
                      <a:pt x="0" y="51"/>
                    </a:lnTo>
                    <a:lnTo>
                      <a:pt x="51" y="51"/>
                    </a:lnTo>
                    <a:lnTo>
                      <a:pt x="26"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8" name="Freeform 170">
                <a:extLst>
                  <a:ext uri="{FF2B5EF4-FFF2-40B4-BE49-F238E27FC236}">
                    <a16:creationId xmlns:a16="http://schemas.microsoft.com/office/drawing/2014/main" id="{6FD7E46B-47D2-EE46-AA28-52F3D85C5EA1}"/>
                  </a:ext>
                </a:extLst>
              </p:cNvPr>
              <p:cNvSpPr>
                <a:spLocks/>
              </p:cNvSpPr>
              <p:nvPr/>
            </p:nvSpPr>
            <p:spPr bwMode="auto">
              <a:xfrm>
                <a:off x="7964488" y="473075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09" name="Freeform 171">
                <a:extLst>
                  <a:ext uri="{FF2B5EF4-FFF2-40B4-BE49-F238E27FC236}">
                    <a16:creationId xmlns:a16="http://schemas.microsoft.com/office/drawing/2014/main" id="{B3DD0276-221E-F840-9080-AA88C1D0F4C4}"/>
                  </a:ext>
                </a:extLst>
              </p:cNvPr>
              <p:cNvSpPr>
                <a:spLocks/>
              </p:cNvSpPr>
              <p:nvPr/>
            </p:nvSpPr>
            <p:spPr bwMode="auto">
              <a:xfrm>
                <a:off x="8143875" y="4854576"/>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0" name="Freeform 172">
                <a:extLst>
                  <a:ext uri="{FF2B5EF4-FFF2-40B4-BE49-F238E27FC236}">
                    <a16:creationId xmlns:a16="http://schemas.microsoft.com/office/drawing/2014/main" id="{5BBCAA58-6B4F-3E44-83FE-3BD92112F3F8}"/>
                  </a:ext>
                </a:extLst>
              </p:cNvPr>
              <p:cNvSpPr>
                <a:spLocks/>
              </p:cNvSpPr>
              <p:nvPr/>
            </p:nvSpPr>
            <p:spPr bwMode="auto">
              <a:xfrm>
                <a:off x="8143875" y="4854576"/>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1" name="Freeform 173">
                <a:extLst>
                  <a:ext uri="{FF2B5EF4-FFF2-40B4-BE49-F238E27FC236}">
                    <a16:creationId xmlns:a16="http://schemas.microsoft.com/office/drawing/2014/main" id="{B9176E6C-78F1-EB49-9A4D-A4141D0324BA}"/>
                  </a:ext>
                </a:extLst>
              </p:cNvPr>
              <p:cNvSpPr>
                <a:spLocks/>
              </p:cNvSpPr>
              <p:nvPr/>
            </p:nvSpPr>
            <p:spPr bwMode="auto">
              <a:xfrm>
                <a:off x="8143875" y="4854576"/>
                <a:ext cx="80963" cy="80963"/>
              </a:xfrm>
              <a:custGeom>
                <a:avLst/>
                <a:gdLst>
                  <a:gd name="T0" fmla="*/ 27 w 51"/>
                  <a:gd name="T1" fmla="*/ 0 h 51"/>
                  <a:gd name="T2" fmla="*/ 0 w 51"/>
                  <a:gd name="T3" fmla="*/ 51 h 51"/>
                  <a:gd name="T4" fmla="*/ 51 w 51"/>
                  <a:gd name="T5" fmla="*/ 51 h 51"/>
                  <a:gd name="T6" fmla="*/ 27 w 51"/>
                  <a:gd name="T7" fmla="*/ 0 h 51"/>
                </a:gdLst>
                <a:ahLst/>
                <a:cxnLst>
                  <a:cxn ang="0">
                    <a:pos x="T0" y="T1"/>
                  </a:cxn>
                  <a:cxn ang="0">
                    <a:pos x="T2" y="T3"/>
                  </a:cxn>
                  <a:cxn ang="0">
                    <a:pos x="T4" y="T5"/>
                  </a:cxn>
                  <a:cxn ang="0">
                    <a:pos x="T6" y="T7"/>
                  </a:cxn>
                </a:cxnLst>
                <a:rect l="0" t="0" r="r" b="b"/>
                <a:pathLst>
                  <a:path w="51" h="51">
                    <a:moveTo>
                      <a:pt x="27" y="0"/>
                    </a:moveTo>
                    <a:lnTo>
                      <a:pt x="0" y="51"/>
                    </a:lnTo>
                    <a:lnTo>
                      <a:pt x="51" y="51"/>
                    </a:lnTo>
                    <a:lnTo>
                      <a:pt x="27"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2" name="Freeform 174">
                <a:extLst>
                  <a:ext uri="{FF2B5EF4-FFF2-40B4-BE49-F238E27FC236}">
                    <a16:creationId xmlns:a16="http://schemas.microsoft.com/office/drawing/2014/main" id="{5226C0B2-B73A-B740-B630-A22DC4281F6A}"/>
                  </a:ext>
                </a:extLst>
              </p:cNvPr>
              <p:cNvSpPr>
                <a:spLocks/>
              </p:cNvSpPr>
              <p:nvPr/>
            </p:nvSpPr>
            <p:spPr bwMode="auto">
              <a:xfrm>
                <a:off x="8154988" y="4953001"/>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3" name="Freeform 175">
                <a:extLst>
                  <a:ext uri="{FF2B5EF4-FFF2-40B4-BE49-F238E27FC236}">
                    <a16:creationId xmlns:a16="http://schemas.microsoft.com/office/drawing/2014/main" id="{86F5877D-AFEB-7343-BE57-874C4FA77AAE}"/>
                  </a:ext>
                </a:extLst>
              </p:cNvPr>
              <p:cNvSpPr>
                <a:spLocks/>
              </p:cNvSpPr>
              <p:nvPr/>
            </p:nvSpPr>
            <p:spPr bwMode="auto">
              <a:xfrm>
                <a:off x="8907463" y="4953001"/>
                <a:ext cx="80963" cy="80963"/>
              </a:xfrm>
              <a:custGeom>
                <a:avLst/>
                <a:gdLst>
                  <a:gd name="T0" fmla="*/ 25 w 51"/>
                  <a:gd name="T1" fmla="*/ 0 h 51"/>
                  <a:gd name="T2" fmla="*/ 0 w 51"/>
                  <a:gd name="T3" fmla="*/ 51 h 51"/>
                  <a:gd name="T4" fmla="*/ 51 w 51"/>
                  <a:gd name="T5" fmla="*/ 51 h 51"/>
                  <a:gd name="T6" fmla="*/ 25 w 51"/>
                  <a:gd name="T7" fmla="*/ 0 h 51"/>
                </a:gdLst>
                <a:ahLst/>
                <a:cxnLst>
                  <a:cxn ang="0">
                    <a:pos x="T0" y="T1"/>
                  </a:cxn>
                  <a:cxn ang="0">
                    <a:pos x="T2" y="T3"/>
                  </a:cxn>
                  <a:cxn ang="0">
                    <a:pos x="T4" y="T5"/>
                  </a:cxn>
                  <a:cxn ang="0">
                    <a:pos x="T6" y="T7"/>
                  </a:cxn>
                </a:cxnLst>
                <a:rect l="0" t="0" r="r" b="b"/>
                <a:pathLst>
                  <a:path w="51" h="51">
                    <a:moveTo>
                      <a:pt x="25" y="0"/>
                    </a:moveTo>
                    <a:lnTo>
                      <a:pt x="0" y="51"/>
                    </a:lnTo>
                    <a:lnTo>
                      <a:pt x="51" y="51"/>
                    </a:lnTo>
                    <a:lnTo>
                      <a:pt x="25"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4" name="Freeform 176">
                <a:extLst>
                  <a:ext uri="{FF2B5EF4-FFF2-40B4-BE49-F238E27FC236}">
                    <a16:creationId xmlns:a16="http://schemas.microsoft.com/office/drawing/2014/main" id="{529D71E6-224B-504F-A3C9-6416DDB95936}"/>
                  </a:ext>
                </a:extLst>
              </p:cNvPr>
              <p:cNvSpPr>
                <a:spLocks/>
              </p:cNvSpPr>
              <p:nvPr/>
            </p:nvSpPr>
            <p:spPr bwMode="auto">
              <a:xfrm>
                <a:off x="9632950" y="4953001"/>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5" name="Freeform 177">
                <a:extLst>
                  <a:ext uri="{FF2B5EF4-FFF2-40B4-BE49-F238E27FC236}">
                    <a16:creationId xmlns:a16="http://schemas.microsoft.com/office/drawing/2014/main" id="{9A3F7ABC-E601-7042-A0BE-A98DEE7E9F89}"/>
                  </a:ext>
                </a:extLst>
              </p:cNvPr>
              <p:cNvSpPr>
                <a:spLocks/>
              </p:cNvSpPr>
              <p:nvPr/>
            </p:nvSpPr>
            <p:spPr bwMode="auto">
              <a:xfrm>
                <a:off x="9696450" y="4953001"/>
                <a:ext cx="80963" cy="80963"/>
              </a:xfrm>
              <a:custGeom>
                <a:avLst/>
                <a:gdLst>
                  <a:gd name="T0" fmla="*/ 24 w 51"/>
                  <a:gd name="T1" fmla="*/ 0 h 51"/>
                  <a:gd name="T2" fmla="*/ 0 w 51"/>
                  <a:gd name="T3" fmla="*/ 51 h 51"/>
                  <a:gd name="T4" fmla="*/ 51 w 51"/>
                  <a:gd name="T5" fmla="*/ 51 h 51"/>
                  <a:gd name="T6" fmla="*/ 24 w 51"/>
                  <a:gd name="T7" fmla="*/ 0 h 51"/>
                </a:gdLst>
                <a:ahLst/>
                <a:cxnLst>
                  <a:cxn ang="0">
                    <a:pos x="T0" y="T1"/>
                  </a:cxn>
                  <a:cxn ang="0">
                    <a:pos x="T2" y="T3"/>
                  </a:cxn>
                  <a:cxn ang="0">
                    <a:pos x="T4" y="T5"/>
                  </a:cxn>
                  <a:cxn ang="0">
                    <a:pos x="T6" y="T7"/>
                  </a:cxn>
                </a:cxnLst>
                <a:rect l="0" t="0" r="r" b="b"/>
                <a:pathLst>
                  <a:path w="51" h="51">
                    <a:moveTo>
                      <a:pt x="24" y="0"/>
                    </a:moveTo>
                    <a:lnTo>
                      <a:pt x="0" y="51"/>
                    </a:lnTo>
                    <a:lnTo>
                      <a:pt x="51" y="51"/>
                    </a:lnTo>
                    <a:lnTo>
                      <a:pt x="24" y="0"/>
                    </a:lnTo>
                    <a:close/>
                  </a:path>
                </a:pathLst>
              </a:custGeom>
              <a:noFill/>
              <a:ln w="190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6" name="Line 180">
                <a:extLst>
                  <a:ext uri="{FF2B5EF4-FFF2-40B4-BE49-F238E27FC236}">
                    <a16:creationId xmlns:a16="http://schemas.microsoft.com/office/drawing/2014/main" id="{C90CC2BA-610C-694C-BD09-797846C73855}"/>
                  </a:ext>
                </a:extLst>
              </p:cNvPr>
              <p:cNvSpPr>
                <a:spLocks noChangeShapeType="1"/>
              </p:cNvSpPr>
              <p:nvPr/>
            </p:nvSpPr>
            <p:spPr bwMode="auto">
              <a:xfrm>
                <a:off x="7926388" y="2470962"/>
                <a:ext cx="317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7" name="Freeform 182">
                <a:extLst>
                  <a:ext uri="{FF2B5EF4-FFF2-40B4-BE49-F238E27FC236}">
                    <a16:creationId xmlns:a16="http://schemas.microsoft.com/office/drawing/2014/main" id="{CFDAD383-37A0-DA4C-B706-1B4E77E807F3}"/>
                  </a:ext>
                </a:extLst>
              </p:cNvPr>
              <p:cNvSpPr>
                <a:spLocks/>
              </p:cNvSpPr>
              <p:nvPr/>
            </p:nvSpPr>
            <p:spPr bwMode="auto">
              <a:xfrm>
                <a:off x="7580313" y="2218938"/>
                <a:ext cx="71438" cy="71438"/>
              </a:xfrm>
              <a:custGeom>
                <a:avLst/>
                <a:gdLst>
                  <a:gd name="T0" fmla="*/ 23 w 45"/>
                  <a:gd name="T1" fmla="*/ 0 h 45"/>
                  <a:gd name="T2" fmla="*/ 45 w 45"/>
                  <a:gd name="T3" fmla="*/ 0 h 45"/>
                  <a:gd name="T4" fmla="*/ 45 w 45"/>
                  <a:gd name="T5" fmla="*/ 45 h 45"/>
                  <a:gd name="T6" fmla="*/ 0 w 45"/>
                  <a:gd name="T7" fmla="*/ 45 h 45"/>
                  <a:gd name="T8" fmla="*/ 0 w 45"/>
                  <a:gd name="T9" fmla="*/ 0 h 45"/>
                  <a:gd name="T10" fmla="*/ 23 w 45"/>
                  <a:gd name="T11" fmla="*/ 0 h 45"/>
                </a:gdLst>
                <a:ahLst/>
                <a:cxnLst>
                  <a:cxn ang="0">
                    <a:pos x="T0" y="T1"/>
                  </a:cxn>
                  <a:cxn ang="0">
                    <a:pos x="T2" y="T3"/>
                  </a:cxn>
                  <a:cxn ang="0">
                    <a:pos x="T4" y="T5"/>
                  </a:cxn>
                  <a:cxn ang="0">
                    <a:pos x="T6" y="T7"/>
                  </a:cxn>
                  <a:cxn ang="0">
                    <a:pos x="T8" y="T9"/>
                  </a:cxn>
                  <a:cxn ang="0">
                    <a:pos x="T10" y="T11"/>
                  </a:cxn>
                </a:cxnLst>
                <a:rect l="0" t="0" r="r" b="b"/>
                <a:pathLst>
                  <a:path w="45" h="45">
                    <a:moveTo>
                      <a:pt x="23" y="0"/>
                    </a:moveTo>
                    <a:lnTo>
                      <a:pt x="45" y="0"/>
                    </a:lnTo>
                    <a:lnTo>
                      <a:pt x="45" y="45"/>
                    </a:lnTo>
                    <a:lnTo>
                      <a:pt x="0" y="45"/>
                    </a:lnTo>
                    <a:lnTo>
                      <a:pt x="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8" name="Freeform 185">
                <a:extLst>
                  <a:ext uri="{FF2B5EF4-FFF2-40B4-BE49-F238E27FC236}">
                    <a16:creationId xmlns:a16="http://schemas.microsoft.com/office/drawing/2014/main" id="{380734EF-094A-AF44-B182-BF1069113D73}"/>
                  </a:ext>
                </a:extLst>
              </p:cNvPr>
              <p:cNvSpPr>
                <a:spLocks/>
              </p:cNvSpPr>
              <p:nvPr/>
            </p:nvSpPr>
            <p:spPr bwMode="auto">
              <a:xfrm>
                <a:off x="7267575" y="1992313"/>
                <a:ext cx="71438" cy="74613"/>
              </a:xfrm>
              <a:custGeom>
                <a:avLst/>
                <a:gdLst>
                  <a:gd name="T0" fmla="*/ 22 w 45"/>
                  <a:gd name="T1" fmla="*/ 0 h 47"/>
                  <a:gd name="T2" fmla="*/ 45 w 45"/>
                  <a:gd name="T3" fmla="*/ 0 h 47"/>
                  <a:gd name="T4" fmla="*/ 45 w 45"/>
                  <a:gd name="T5" fmla="*/ 47 h 47"/>
                  <a:gd name="T6" fmla="*/ 0 w 45"/>
                  <a:gd name="T7" fmla="*/ 47 h 47"/>
                  <a:gd name="T8" fmla="*/ 0 w 45"/>
                  <a:gd name="T9" fmla="*/ 0 h 47"/>
                  <a:gd name="T10" fmla="*/ 22 w 45"/>
                  <a:gd name="T11" fmla="*/ 0 h 47"/>
                </a:gdLst>
                <a:ahLst/>
                <a:cxnLst>
                  <a:cxn ang="0">
                    <a:pos x="T0" y="T1"/>
                  </a:cxn>
                  <a:cxn ang="0">
                    <a:pos x="T2" y="T3"/>
                  </a:cxn>
                  <a:cxn ang="0">
                    <a:pos x="T4" y="T5"/>
                  </a:cxn>
                  <a:cxn ang="0">
                    <a:pos x="T6" y="T7"/>
                  </a:cxn>
                  <a:cxn ang="0">
                    <a:pos x="T8" y="T9"/>
                  </a:cxn>
                  <a:cxn ang="0">
                    <a:pos x="T10" y="T11"/>
                  </a:cxn>
                </a:cxnLst>
                <a:rect l="0" t="0" r="r" b="b"/>
                <a:pathLst>
                  <a:path w="45" h="47">
                    <a:moveTo>
                      <a:pt x="22" y="0"/>
                    </a:moveTo>
                    <a:lnTo>
                      <a:pt x="45" y="0"/>
                    </a:lnTo>
                    <a:lnTo>
                      <a:pt x="45" y="47"/>
                    </a:lnTo>
                    <a:lnTo>
                      <a:pt x="0" y="47"/>
                    </a:lnTo>
                    <a:lnTo>
                      <a:pt x="0"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19" name="Line 187">
                <a:extLst>
                  <a:ext uri="{FF2B5EF4-FFF2-40B4-BE49-F238E27FC236}">
                    <a16:creationId xmlns:a16="http://schemas.microsoft.com/office/drawing/2014/main" id="{F141DE3A-8962-E144-AB3D-AAB17DC413E4}"/>
                  </a:ext>
                </a:extLst>
              </p:cNvPr>
              <p:cNvSpPr>
                <a:spLocks noChangeShapeType="1"/>
              </p:cNvSpPr>
              <p:nvPr/>
            </p:nvSpPr>
            <p:spPr bwMode="auto">
              <a:xfrm>
                <a:off x="1943100" y="5541963"/>
                <a:ext cx="8858250" cy="0"/>
              </a:xfrm>
              <a:prstGeom prst="line">
                <a:avLst/>
              </a:prstGeom>
              <a:noFill/>
              <a:ln w="12700"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0" name="Line 188">
                <a:extLst>
                  <a:ext uri="{FF2B5EF4-FFF2-40B4-BE49-F238E27FC236}">
                    <a16:creationId xmlns:a16="http://schemas.microsoft.com/office/drawing/2014/main" id="{C584B4F7-21AC-094B-A993-1F221DE0206C}"/>
                  </a:ext>
                </a:extLst>
              </p:cNvPr>
              <p:cNvSpPr>
                <a:spLocks noChangeShapeType="1"/>
              </p:cNvSpPr>
              <p:nvPr/>
            </p:nvSpPr>
            <p:spPr bwMode="auto">
              <a:xfrm flipV="1">
                <a:off x="1949450" y="1858963"/>
                <a:ext cx="0" cy="368300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1" name="Line 190">
                <a:extLst>
                  <a:ext uri="{FF2B5EF4-FFF2-40B4-BE49-F238E27FC236}">
                    <a16:creationId xmlns:a16="http://schemas.microsoft.com/office/drawing/2014/main" id="{34A3D94D-64BC-4740-AAE8-8DF47D7A3A94}"/>
                  </a:ext>
                </a:extLst>
              </p:cNvPr>
              <p:cNvSpPr>
                <a:spLocks noChangeShapeType="1"/>
              </p:cNvSpPr>
              <p:nvPr/>
            </p:nvSpPr>
            <p:spPr bwMode="auto">
              <a:xfrm>
                <a:off x="209708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2" name="Line 191">
                <a:extLst>
                  <a:ext uri="{FF2B5EF4-FFF2-40B4-BE49-F238E27FC236}">
                    <a16:creationId xmlns:a16="http://schemas.microsoft.com/office/drawing/2014/main" id="{10C2C678-B4EC-A645-A4C2-8C5A666AC658}"/>
                  </a:ext>
                </a:extLst>
              </p:cNvPr>
              <p:cNvSpPr>
                <a:spLocks noChangeShapeType="1"/>
              </p:cNvSpPr>
              <p:nvPr/>
            </p:nvSpPr>
            <p:spPr bwMode="auto">
              <a:xfrm>
                <a:off x="237172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3" name="Line 192">
                <a:extLst>
                  <a:ext uri="{FF2B5EF4-FFF2-40B4-BE49-F238E27FC236}">
                    <a16:creationId xmlns:a16="http://schemas.microsoft.com/office/drawing/2014/main" id="{07F4CDE4-3DBB-7B4C-B2A7-B59515BA5A78}"/>
                  </a:ext>
                </a:extLst>
              </p:cNvPr>
              <p:cNvSpPr>
                <a:spLocks noChangeShapeType="1"/>
              </p:cNvSpPr>
              <p:nvPr/>
            </p:nvSpPr>
            <p:spPr bwMode="auto">
              <a:xfrm>
                <a:off x="264953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4" name="Line 193">
                <a:extLst>
                  <a:ext uri="{FF2B5EF4-FFF2-40B4-BE49-F238E27FC236}">
                    <a16:creationId xmlns:a16="http://schemas.microsoft.com/office/drawing/2014/main" id="{47263EBF-F5E9-464D-B094-3BE5CD0A9E72}"/>
                  </a:ext>
                </a:extLst>
              </p:cNvPr>
              <p:cNvSpPr>
                <a:spLocks noChangeShapeType="1"/>
              </p:cNvSpPr>
              <p:nvPr/>
            </p:nvSpPr>
            <p:spPr bwMode="auto">
              <a:xfrm>
                <a:off x="292417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5" name="Line 194">
                <a:extLst>
                  <a:ext uri="{FF2B5EF4-FFF2-40B4-BE49-F238E27FC236}">
                    <a16:creationId xmlns:a16="http://schemas.microsoft.com/office/drawing/2014/main" id="{AEA1C65F-10B7-5F41-B903-A0274DDEC160}"/>
                  </a:ext>
                </a:extLst>
              </p:cNvPr>
              <p:cNvSpPr>
                <a:spLocks noChangeShapeType="1"/>
              </p:cNvSpPr>
              <p:nvPr/>
            </p:nvSpPr>
            <p:spPr bwMode="auto">
              <a:xfrm>
                <a:off x="319881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6" name="Line 195">
                <a:extLst>
                  <a:ext uri="{FF2B5EF4-FFF2-40B4-BE49-F238E27FC236}">
                    <a16:creationId xmlns:a16="http://schemas.microsoft.com/office/drawing/2014/main" id="{7629E617-CC98-BA42-8995-394268C49467}"/>
                  </a:ext>
                </a:extLst>
              </p:cNvPr>
              <p:cNvSpPr>
                <a:spLocks noChangeShapeType="1"/>
              </p:cNvSpPr>
              <p:nvPr/>
            </p:nvSpPr>
            <p:spPr bwMode="auto">
              <a:xfrm>
                <a:off x="347662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7" name="Line 196">
                <a:extLst>
                  <a:ext uri="{FF2B5EF4-FFF2-40B4-BE49-F238E27FC236}">
                    <a16:creationId xmlns:a16="http://schemas.microsoft.com/office/drawing/2014/main" id="{A1FDC25F-3C54-8748-920F-E78B471DD120}"/>
                  </a:ext>
                </a:extLst>
              </p:cNvPr>
              <p:cNvSpPr>
                <a:spLocks noChangeShapeType="1"/>
              </p:cNvSpPr>
              <p:nvPr/>
            </p:nvSpPr>
            <p:spPr bwMode="auto">
              <a:xfrm>
                <a:off x="375126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8" name="Line 197">
                <a:extLst>
                  <a:ext uri="{FF2B5EF4-FFF2-40B4-BE49-F238E27FC236}">
                    <a16:creationId xmlns:a16="http://schemas.microsoft.com/office/drawing/2014/main" id="{15BDA46D-F034-C64D-86D4-5E775AFDC5D4}"/>
                  </a:ext>
                </a:extLst>
              </p:cNvPr>
              <p:cNvSpPr>
                <a:spLocks noChangeShapeType="1"/>
              </p:cNvSpPr>
              <p:nvPr/>
            </p:nvSpPr>
            <p:spPr bwMode="auto">
              <a:xfrm>
                <a:off x="402590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29" name="Line 198">
                <a:extLst>
                  <a:ext uri="{FF2B5EF4-FFF2-40B4-BE49-F238E27FC236}">
                    <a16:creationId xmlns:a16="http://schemas.microsoft.com/office/drawing/2014/main" id="{E4E2B91C-EBE7-2647-916E-C176CE3663E5}"/>
                  </a:ext>
                </a:extLst>
              </p:cNvPr>
              <p:cNvSpPr>
                <a:spLocks noChangeShapeType="1"/>
              </p:cNvSpPr>
              <p:nvPr/>
            </p:nvSpPr>
            <p:spPr bwMode="auto">
              <a:xfrm>
                <a:off x="430371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0" name="Line 199">
                <a:extLst>
                  <a:ext uri="{FF2B5EF4-FFF2-40B4-BE49-F238E27FC236}">
                    <a16:creationId xmlns:a16="http://schemas.microsoft.com/office/drawing/2014/main" id="{9120C1A0-C988-9C46-83DB-8D6DB04E8F5B}"/>
                  </a:ext>
                </a:extLst>
              </p:cNvPr>
              <p:cNvSpPr>
                <a:spLocks noChangeShapeType="1"/>
              </p:cNvSpPr>
              <p:nvPr/>
            </p:nvSpPr>
            <p:spPr bwMode="auto">
              <a:xfrm>
                <a:off x="457835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1" name="Line 200">
                <a:extLst>
                  <a:ext uri="{FF2B5EF4-FFF2-40B4-BE49-F238E27FC236}">
                    <a16:creationId xmlns:a16="http://schemas.microsoft.com/office/drawing/2014/main" id="{1DB5F8A3-F443-AF49-B552-E37BA9D281C8}"/>
                  </a:ext>
                </a:extLst>
              </p:cNvPr>
              <p:cNvSpPr>
                <a:spLocks noChangeShapeType="1"/>
              </p:cNvSpPr>
              <p:nvPr/>
            </p:nvSpPr>
            <p:spPr bwMode="auto">
              <a:xfrm>
                <a:off x="485298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2" name="Line 201">
                <a:extLst>
                  <a:ext uri="{FF2B5EF4-FFF2-40B4-BE49-F238E27FC236}">
                    <a16:creationId xmlns:a16="http://schemas.microsoft.com/office/drawing/2014/main" id="{E6F11DCC-DD67-EF4B-8070-C67BFF6513F2}"/>
                  </a:ext>
                </a:extLst>
              </p:cNvPr>
              <p:cNvSpPr>
                <a:spLocks noChangeShapeType="1"/>
              </p:cNvSpPr>
              <p:nvPr/>
            </p:nvSpPr>
            <p:spPr bwMode="auto">
              <a:xfrm>
                <a:off x="513080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3" name="Line 202">
                <a:extLst>
                  <a:ext uri="{FF2B5EF4-FFF2-40B4-BE49-F238E27FC236}">
                    <a16:creationId xmlns:a16="http://schemas.microsoft.com/office/drawing/2014/main" id="{8CD08852-58CA-3446-9363-F9DCEFADF569}"/>
                  </a:ext>
                </a:extLst>
              </p:cNvPr>
              <p:cNvSpPr>
                <a:spLocks noChangeShapeType="1"/>
              </p:cNvSpPr>
              <p:nvPr/>
            </p:nvSpPr>
            <p:spPr bwMode="auto">
              <a:xfrm>
                <a:off x="540543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4" name="Line 203">
                <a:extLst>
                  <a:ext uri="{FF2B5EF4-FFF2-40B4-BE49-F238E27FC236}">
                    <a16:creationId xmlns:a16="http://schemas.microsoft.com/office/drawing/2014/main" id="{5B65DDF2-E5C2-3042-AE23-E9C6CBA93085}"/>
                  </a:ext>
                </a:extLst>
              </p:cNvPr>
              <p:cNvSpPr>
                <a:spLocks noChangeShapeType="1"/>
              </p:cNvSpPr>
              <p:nvPr/>
            </p:nvSpPr>
            <p:spPr bwMode="auto">
              <a:xfrm>
                <a:off x="568325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5" name="Line 204">
                <a:extLst>
                  <a:ext uri="{FF2B5EF4-FFF2-40B4-BE49-F238E27FC236}">
                    <a16:creationId xmlns:a16="http://schemas.microsoft.com/office/drawing/2014/main" id="{AA3BC418-5F85-B94B-93A0-C22817F2687A}"/>
                  </a:ext>
                </a:extLst>
              </p:cNvPr>
              <p:cNvSpPr>
                <a:spLocks noChangeShapeType="1"/>
              </p:cNvSpPr>
              <p:nvPr/>
            </p:nvSpPr>
            <p:spPr bwMode="auto">
              <a:xfrm>
                <a:off x="595788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6" name="Line 206">
                <a:extLst>
                  <a:ext uri="{FF2B5EF4-FFF2-40B4-BE49-F238E27FC236}">
                    <a16:creationId xmlns:a16="http://schemas.microsoft.com/office/drawing/2014/main" id="{1730EBF5-5A97-F649-B38D-54B5E24C22A2}"/>
                  </a:ext>
                </a:extLst>
              </p:cNvPr>
              <p:cNvSpPr>
                <a:spLocks noChangeShapeType="1"/>
              </p:cNvSpPr>
              <p:nvPr/>
            </p:nvSpPr>
            <p:spPr bwMode="auto">
              <a:xfrm>
                <a:off x="623252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7" name="Line 207">
                <a:extLst>
                  <a:ext uri="{FF2B5EF4-FFF2-40B4-BE49-F238E27FC236}">
                    <a16:creationId xmlns:a16="http://schemas.microsoft.com/office/drawing/2014/main" id="{A669A0E8-989C-B042-87B1-5A0EA017FDE6}"/>
                  </a:ext>
                </a:extLst>
              </p:cNvPr>
              <p:cNvSpPr>
                <a:spLocks noChangeShapeType="1"/>
              </p:cNvSpPr>
              <p:nvPr/>
            </p:nvSpPr>
            <p:spPr bwMode="auto">
              <a:xfrm>
                <a:off x="651033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8" name="Line 208">
                <a:extLst>
                  <a:ext uri="{FF2B5EF4-FFF2-40B4-BE49-F238E27FC236}">
                    <a16:creationId xmlns:a16="http://schemas.microsoft.com/office/drawing/2014/main" id="{F97E3593-576A-CC44-A61B-2057404B6B0F}"/>
                  </a:ext>
                </a:extLst>
              </p:cNvPr>
              <p:cNvSpPr>
                <a:spLocks noChangeShapeType="1"/>
              </p:cNvSpPr>
              <p:nvPr/>
            </p:nvSpPr>
            <p:spPr bwMode="auto">
              <a:xfrm>
                <a:off x="678497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39" name="Line 209">
                <a:extLst>
                  <a:ext uri="{FF2B5EF4-FFF2-40B4-BE49-F238E27FC236}">
                    <a16:creationId xmlns:a16="http://schemas.microsoft.com/office/drawing/2014/main" id="{3A3B4DDE-5B2C-5A42-BE3D-3CF218430121}"/>
                  </a:ext>
                </a:extLst>
              </p:cNvPr>
              <p:cNvSpPr>
                <a:spLocks noChangeShapeType="1"/>
              </p:cNvSpPr>
              <p:nvPr/>
            </p:nvSpPr>
            <p:spPr bwMode="auto">
              <a:xfrm>
                <a:off x="705961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0" name="Line 210">
                <a:extLst>
                  <a:ext uri="{FF2B5EF4-FFF2-40B4-BE49-F238E27FC236}">
                    <a16:creationId xmlns:a16="http://schemas.microsoft.com/office/drawing/2014/main" id="{711850A2-FFDB-BF41-ABB4-1AB2C79F31F3}"/>
                  </a:ext>
                </a:extLst>
              </p:cNvPr>
              <p:cNvSpPr>
                <a:spLocks noChangeShapeType="1"/>
              </p:cNvSpPr>
              <p:nvPr/>
            </p:nvSpPr>
            <p:spPr bwMode="auto">
              <a:xfrm>
                <a:off x="733901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1" name="Line 211">
                <a:extLst>
                  <a:ext uri="{FF2B5EF4-FFF2-40B4-BE49-F238E27FC236}">
                    <a16:creationId xmlns:a16="http://schemas.microsoft.com/office/drawing/2014/main" id="{3CF1F1B0-5FAB-2C40-81E3-9BB49C997EAF}"/>
                  </a:ext>
                </a:extLst>
              </p:cNvPr>
              <p:cNvSpPr>
                <a:spLocks noChangeShapeType="1"/>
              </p:cNvSpPr>
              <p:nvPr/>
            </p:nvSpPr>
            <p:spPr bwMode="auto">
              <a:xfrm>
                <a:off x="761206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2" name="Line 212">
                <a:extLst>
                  <a:ext uri="{FF2B5EF4-FFF2-40B4-BE49-F238E27FC236}">
                    <a16:creationId xmlns:a16="http://schemas.microsoft.com/office/drawing/2014/main" id="{6B2D3117-0F40-134E-B4A2-AC009B351C6B}"/>
                  </a:ext>
                </a:extLst>
              </p:cNvPr>
              <p:cNvSpPr>
                <a:spLocks noChangeShapeType="1"/>
              </p:cNvSpPr>
              <p:nvPr/>
            </p:nvSpPr>
            <p:spPr bwMode="auto">
              <a:xfrm>
                <a:off x="788670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3" name="Line 213">
                <a:extLst>
                  <a:ext uri="{FF2B5EF4-FFF2-40B4-BE49-F238E27FC236}">
                    <a16:creationId xmlns:a16="http://schemas.microsoft.com/office/drawing/2014/main" id="{2A724853-BEEA-F74C-AEC9-FDE39CBF6C46}"/>
                  </a:ext>
                </a:extLst>
              </p:cNvPr>
              <p:cNvSpPr>
                <a:spLocks noChangeShapeType="1"/>
              </p:cNvSpPr>
              <p:nvPr/>
            </p:nvSpPr>
            <p:spPr bwMode="auto">
              <a:xfrm>
                <a:off x="816610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4" name="Line 214">
                <a:extLst>
                  <a:ext uri="{FF2B5EF4-FFF2-40B4-BE49-F238E27FC236}">
                    <a16:creationId xmlns:a16="http://schemas.microsoft.com/office/drawing/2014/main" id="{928C953D-DA72-9444-81F2-CC0E9979ED82}"/>
                  </a:ext>
                </a:extLst>
              </p:cNvPr>
              <p:cNvSpPr>
                <a:spLocks noChangeShapeType="1"/>
              </p:cNvSpPr>
              <p:nvPr/>
            </p:nvSpPr>
            <p:spPr bwMode="auto">
              <a:xfrm>
                <a:off x="8439150"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5" name="Line 215">
                <a:extLst>
                  <a:ext uri="{FF2B5EF4-FFF2-40B4-BE49-F238E27FC236}">
                    <a16:creationId xmlns:a16="http://schemas.microsoft.com/office/drawing/2014/main" id="{92ADD9E1-0F2E-8246-9EB9-0EEEAB7F864B}"/>
                  </a:ext>
                </a:extLst>
              </p:cNvPr>
              <p:cNvSpPr>
                <a:spLocks noChangeShapeType="1"/>
              </p:cNvSpPr>
              <p:nvPr/>
            </p:nvSpPr>
            <p:spPr bwMode="auto">
              <a:xfrm>
                <a:off x="871378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6" name="Line 216">
                <a:extLst>
                  <a:ext uri="{FF2B5EF4-FFF2-40B4-BE49-F238E27FC236}">
                    <a16:creationId xmlns:a16="http://schemas.microsoft.com/office/drawing/2014/main" id="{83EA842F-37DE-2542-B47F-65FDF88EC80F}"/>
                  </a:ext>
                </a:extLst>
              </p:cNvPr>
              <p:cNvSpPr>
                <a:spLocks noChangeShapeType="1"/>
              </p:cNvSpPr>
              <p:nvPr/>
            </p:nvSpPr>
            <p:spPr bwMode="auto">
              <a:xfrm>
                <a:off x="899318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7" name="Line 217">
                <a:extLst>
                  <a:ext uri="{FF2B5EF4-FFF2-40B4-BE49-F238E27FC236}">
                    <a16:creationId xmlns:a16="http://schemas.microsoft.com/office/drawing/2014/main" id="{47EE8491-619D-7546-B068-9B932D9AACF6}"/>
                  </a:ext>
                </a:extLst>
              </p:cNvPr>
              <p:cNvSpPr>
                <a:spLocks noChangeShapeType="1"/>
              </p:cNvSpPr>
              <p:nvPr/>
            </p:nvSpPr>
            <p:spPr bwMode="auto">
              <a:xfrm>
                <a:off x="926623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8" name="Line 218">
                <a:extLst>
                  <a:ext uri="{FF2B5EF4-FFF2-40B4-BE49-F238E27FC236}">
                    <a16:creationId xmlns:a16="http://schemas.microsoft.com/office/drawing/2014/main" id="{E05A90DA-D003-CB4A-933A-DB4FAB7BD56F}"/>
                  </a:ext>
                </a:extLst>
              </p:cNvPr>
              <p:cNvSpPr>
                <a:spLocks noChangeShapeType="1"/>
              </p:cNvSpPr>
              <p:nvPr/>
            </p:nvSpPr>
            <p:spPr bwMode="auto">
              <a:xfrm>
                <a:off x="9545638"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49" name="Line 219">
                <a:extLst>
                  <a:ext uri="{FF2B5EF4-FFF2-40B4-BE49-F238E27FC236}">
                    <a16:creationId xmlns:a16="http://schemas.microsoft.com/office/drawing/2014/main" id="{469679B3-8C3E-ED4B-B09C-DF64C13C3005}"/>
                  </a:ext>
                </a:extLst>
              </p:cNvPr>
              <p:cNvSpPr>
                <a:spLocks noChangeShapeType="1"/>
              </p:cNvSpPr>
              <p:nvPr/>
            </p:nvSpPr>
            <p:spPr bwMode="auto">
              <a:xfrm>
                <a:off x="982027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0" name="Line 220">
                <a:extLst>
                  <a:ext uri="{FF2B5EF4-FFF2-40B4-BE49-F238E27FC236}">
                    <a16:creationId xmlns:a16="http://schemas.microsoft.com/office/drawing/2014/main" id="{5D20865E-A921-9C4F-B282-8A0845AC2756}"/>
                  </a:ext>
                </a:extLst>
              </p:cNvPr>
              <p:cNvSpPr>
                <a:spLocks noChangeShapeType="1"/>
              </p:cNvSpPr>
              <p:nvPr/>
            </p:nvSpPr>
            <p:spPr bwMode="auto">
              <a:xfrm>
                <a:off x="1009491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1" name="Line 221">
                <a:extLst>
                  <a:ext uri="{FF2B5EF4-FFF2-40B4-BE49-F238E27FC236}">
                    <a16:creationId xmlns:a16="http://schemas.microsoft.com/office/drawing/2014/main" id="{028B9E25-02F2-0945-94F0-104F7CC7481F}"/>
                  </a:ext>
                </a:extLst>
              </p:cNvPr>
              <p:cNvSpPr>
                <a:spLocks noChangeShapeType="1"/>
              </p:cNvSpPr>
              <p:nvPr/>
            </p:nvSpPr>
            <p:spPr bwMode="auto">
              <a:xfrm>
                <a:off x="10372725"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2" name="Line 222">
                <a:extLst>
                  <a:ext uri="{FF2B5EF4-FFF2-40B4-BE49-F238E27FC236}">
                    <a16:creationId xmlns:a16="http://schemas.microsoft.com/office/drawing/2014/main" id="{635E77E5-8E62-C048-99BF-E1E4AF4B6695}"/>
                  </a:ext>
                </a:extLst>
              </p:cNvPr>
              <p:cNvSpPr>
                <a:spLocks noChangeShapeType="1"/>
              </p:cNvSpPr>
              <p:nvPr/>
            </p:nvSpPr>
            <p:spPr bwMode="auto">
              <a:xfrm>
                <a:off x="10647363" y="5541963"/>
                <a:ext cx="0" cy="46038"/>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3" name="Line 224">
                <a:extLst>
                  <a:ext uri="{FF2B5EF4-FFF2-40B4-BE49-F238E27FC236}">
                    <a16:creationId xmlns:a16="http://schemas.microsoft.com/office/drawing/2014/main" id="{9D83327E-5A97-5C47-ABFD-889519BC4D7F}"/>
                  </a:ext>
                </a:extLst>
              </p:cNvPr>
              <p:cNvSpPr>
                <a:spLocks noChangeShapeType="1"/>
              </p:cNvSpPr>
              <p:nvPr/>
            </p:nvSpPr>
            <p:spPr bwMode="auto">
              <a:xfrm flipH="1">
                <a:off x="1893888" y="5389563"/>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4" name="Line 225">
                <a:extLst>
                  <a:ext uri="{FF2B5EF4-FFF2-40B4-BE49-F238E27FC236}">
                    <a16:creationId xmlns:a16="http://schemas.microsoft.com/office/drawing/2014/main" id="{16E40235-8C2D-C249-A811-5E6FBFB14AA5}"/>
                  </a:ext>
                </a:extLst>
              </p:cNvPr>
              <p:cNvSpPr>
                <a:spLocks noChangeShapeType="1"/>
              </p:cNvSpPr>
              <p:nvPr/>
            </p:nvSpPr>
            <p:spPr bwMode="auto">
              <a:xfrm flipH="1">
                <a:off x="1893888" y="4713288"/>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5" name="Line 226">
                <a:extLst>
                  <a:ext uri="{FF2B5EF4-FFF2-40B4-BE49-F238E27FC236}">
                    <a16:creationId xmlns:a16="http://schemas.microsoft.com/office/drawing/2014/main" id="{383019BD-83B1-AF40-BEE5-87361E10DDC3}"/>
                  </a:ext>
                </a:extLst>
              </p:cNvPr>
              <p:cNvSpPr>
                <a:spLocks noChangeShapeType="1"/>
              </p:cNvSpPr>
              <p:nvPr/>
            </p:nvSpPr>
            <p:spPr bwMode="auto">
              <a:xfrm flipH="1">
                <a:off x="1893888" y="4037013"/>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6" name="Line 227">
                <a:extLst>
                  <a:ext uri="{FF2B5EF4-FFF2-40B4-BE49-F238E27FC236}">
                    <a16:creationId xmlns:a16="http://schemas.microsoft.com/office/drawing/2014/main" id="{D69FE880-1300-A340-B4E8-70532C007CBB}"/>
                  </a:ext>
                </a:extLst>
              </p:cNvPr>
              <p:cNvSpPr>
                <a:spLocks noChangeShapeType="1"/>
              </p:cNvSpPr>
              <p:nvPr/>
            </p:nvSpPr>
            <p:spPr bwMode="auto">
              <a:xfrm flipH="1">
                <a:off x="1893888" y="3360738"/>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7" name="Line 228">
                <a:extLst>
                  <a:ext uri="{FF2B5EF4-FFF2-40B4-BE49-F238E27FC236}">
                    <a16:creationId xmlns:a16="http://schemas.microsoft.com/office/drawing/2014/main" id="{3D48F813-79F1-E748-BE31-0D554C3336C3}"/>
                  </a:ext>
                </a:extLst>
              </p:cNvPr>
              <p:cNvSpPr>
                <a:spLocks noChangeShapeType="1"/>
              </p:cNvSpPr>
              <p:nvPr/>
            </p:nvSpPr>
            <p:spPr bwMode="auto">
              <a:xfrm flipH="1">
                <a:off x="1893888" y="2682876"/>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8" name="Line 229">
                <a:extLst>
                  <a:ext uri="{FF2B5EF4-FFF2-40B4-BE49-F238E27FC236}">
                    <a16:creationId xmlns:a16="http://schemas.microsoft.com/office/drawing/2014/main" id="{CF3B6D19-7479-7042-B9A3-FC20E4DFEA9F}"/>
                  </a:ext>
                </a:extLst>
              </p:cNvPr>
              <p:cNvSpPr>
                <a:spLocks noChangeShapeType="1"/>
              </p:cNvSpPr>
              <p:nvPr/>
            </p:nvSpPr>
            <p:spPr bwMode="auto">
              <a:xfrm flipH="1">
                <a:off x="1893888" y="2006601"/>
                <a:ext cx="49212"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100">
                  <a:solidFill>
                    <a:prstClr val="black">
                      <a:lumMod val="65000"/>
                      <a:lumOff val="35000"/>
                    </a:prstClr>
                  </a:solidFill>
                  <a:latin typeface="Arial" panose="020B0604020202020204" pitchFamily="34" charset="0"/>
                  <a:cs typeface="Arial" panose="020B0604020202020204" pitchFamily="34" charset="0"/>
                </a:endParaRPr>
              </a:p>
            </p:txBody>
          </p:sp>
          <p:sp>
            <p:nvSpPr>
              <p:cNvPr id="659" name="Rectangle 230">
                <a:extLst>
                  <a:ext uri="{FF2B5EF4-FFF2-40B4-BE49-F238E27FC236}">
                    <a16:creationId xmlns:a16="http://schemas.microsoft.com/office/drawing/2014/main" id="{9F4FA312-E7A9-2440-A8E6-74710ECBD79E}"/>
                  </a:ext>
                </a:extLst>
              </p:cNvPr>
              <p:cNvSpPr>
                <a:spLocks noChangeArrowheads="1"/>
              </p:cNvSpPr>
              <p:nvPr/>
            </p:nvSpPr>
            <p:spPr bwMode="auto">
              <a:xfrm>
                <a:off x="3284887" y="4724850"/>
                <a:ext cx="1852279"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Censoring times</a:t>
                </a:r>
                <a:endParaRPr lang="en-US" altLang="en-US" sz="1100">
                  <a:solidFill>
                    <a:prstClr val="black">
                      <a:lumMod val="65000"/>
                      <a:lumOff val="35000"/>
                    </a:prstClr>
                  </a:solidFill>
                  <a:cs typeface="Arial" panose="020B0604020202020204" pitchFamily="34" charset="0"/>
                </a:endParaRPr>
              </a:p>
            </p:txBody>
          </p:sp>
          <p:sp>
            <p:nvSpPr>
              <p:cNvPr id="660" name="Rectangle 231">
                <a:extLst>
                  <a:ext uri="{FF2B5EF4-FFF2-40B4-BE49-F238E27FC236}">
                    <a16:creationId xmlns:a16="http://schemas.microsoft.com/office/drawing/2014/main" id="{85BE4966-F34D-744D-AB93-F6551F07335D}"/>
                  </a:ext>
                </a:extLst>
              </p:cNvPr>
              <p:cNvSpPr>
                <a:spLocks noChangeArrowheads="1"/>
              </p:cNvSpPr>
              <p:nvPr/>
            </p:nvSpPr>
            <p:spPr bwMode="auto">
              <a:xfrm>
                <a:off x="3284887" y="4943536"/>
                <a:ext cx="2431118"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Alpelisib + fulvestrant</a:t>
                </a:r>
                <a:endParaRPr lang="en-US" altLang="en-US" sz="1100">
                  <a:solidFill>
                    <a:prstClr val="black">
                      <a:lumMod val="65000"/>
                      <a:lumOff val="35000"/>
                    </a:prstClr>
                  </a:solidFill>
                  <a:cs typeface="Arial" panose="020B0604020202020204" pitchFamily="34" charset="0"/>
                </a:endParaRPr>
              </a:p>
            </p:txBody>
          </p:sp>
          <p:sp>
            <p:nvSpPr>
              <p:cNvPr id="661" name="Rectangle 232">
                <a:extLst>
                  <a:ext uri="{FF2B5EF4-FFF2-40B4-BE49-F238E27FC236}">
                    <a16:creationId xmlns:a16="http://schemas.microsoft.com/office/drawing/2014/main" id="{2F42B966-1D53-874F-9663-4ACCB1565512}"/>
                  </a:ext>
                </a:extLst>
              </p:cNvPr>
              <p:cNvSpPr>
                <a:spLocks noChangeArrowheads="1"/>
              </p:cNvSpPr>
              <p:nvPr/>
            </p:nvSpPr>
            <p:spPr bwMode="auto">
              <a:xfrm>
                <a:off x="3284887" y="5166986"/>
                <a:ext cx="2407167"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Placebo + fulvestrant</a:t>
                </a:r>
                <a:endParaRPr lang="en-US" altLang="en-US" sz="1100">
                  <a:solidFill>
                    <a:prstClr val="black">
                      <a:lumMod val="65000"/>
                      <a:lumOff val="35000"/>
                    </a:prstClr>
                  </a:solidFill>
                  <a:cs typeface="Arial" panose="020B0604020202020204" pitchFamily="34" charset="0"/>
                </a:endParaRPr>
              </a:p>
            </p:txBody>
          </p:sp>
          <p:sp>
            <p:nvSpPr>
              <p:cNvPr id="662" name="Rectangle 233">
                <a:extLst>
                  <a:ext uri="{FF2B5EF4-FFF2-40B4-BE49-F238E27FC236}">
                    <a16:creationId xmlns:a16="http://schemas.microsoft.com/office/drawing/2014/main" id="{32376074-3805-4D41-948F-299257DAD389}"/>
                  </a:ext>
                </a:extLst>
              </p:cNvPr>
              <p:cNvSpPr>
                <a:spLocks noChangeArrowheads="1"/>
              </p:cNvSpPr>
              <p:nvPr/>
            </p:nvSpPr>
            <p:spPr bwMode="auto">
              <a:xfrm>
                <a:off x="2035987"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0</a:t>
                </a:r>
                <a:endParaRPr lang="en-US" altLang="en-US" sz="800">
                  <a:solidFill>
                    <a:prstClr val="black">
                      <a:lumMod val="65000"/>
                      <a:lumOff val="35000"/>
                    </a:prstClr>
                  </a:solidFill>
                  <a:cs typeface="Arial" panose="020B0604020202020204" pitchFamily="34" charset="0"/>
                </a:endParaRPr>
              </a:p>
            </p:txBody>
          </p:sp>
          <p:sp>
            <p:nvSpPr>
              <p:cNvPr id="663" name="Rectangle 234">
                <a:extLst>
                  <a:ext uri="{FF2B5EF4-FFF2-40B4-BE49-F238E27FC236}">
                    <a16:creationId xmlns:a16="http://schemas.microsoft.com/office/drawing/2014/main" id="{76DE6B1B-8E6E-6347-92F7-5999155A1DAD}"/>
                  </a:ext>
                </a:extLst>
              </p:cNvPr>
              <p:cNvSpPr>
                <a:spLocks noChangeArrowheads="1"/>
              </p:cNvSpPr>
              <p:nvPr/>
            </p:nvSpPr>
            <p:spPr bwMode="auto">
              <a:xfrm>
                <a:off x="2310624"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a:t>
                </a:r>
                <a:endParaRPr lang="en-US" altLang="en-US" sz="800">
                  <a:solidFill>
                    <a:prstClr val="black">
                      <a:lumMod val="65000"/>
                      <a:lumOff val="35000"/>
                    </a:prstClr>
                  </a:solidFill>
                  <a:cs typeface="Arial" panose="020B0604020202020204" pitchFamily="34" charset="0"/>
                </a:endParaRPr>
              </a:p>
            </p:txBody>
          </p:sp>
          <p:sp>
            <p:nvSpPr>
              <p:cNvPr id="664" name="Rectangle 235">
                <a:extLst>
                  <a:ext uri="{FF2B5EF4-FFF2-40B4-BE49-F238E27FC236}">
                    <a16:creationId xmlns:a16="http://schemas.microsoft.com/office/drawing/2014/main" id="{B6C62554-0974-C14A-B7DC-9A919AC4A4A3}"/>
                  </a:ext>
                </a:extLst>
              </p:cNvPr>
              <p:cNvSpPr>
                <a:spLocks noChangeArrowheads="1"/>
              </p:cNvSpPr>
              <p:nvPr/>
            </p:nvSpPr>
            <p:spPr bwMode="auto">
              <a:xfrm>
                <a:off x="2588439"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a:t>
                </a:r>
                <a:endParaRPr lang="en-US" altLang="en-US" sz="800">
                  <a:solidFill>
                    <a:prstClr val="black">
                      <a:lumMod val="65000"/>
                      <a:lumOff val="35000"/>
                    </a:prstClr>
                  </a:solidFill>
                  <a:cs typeface="Arial" panose="020B0604020202020204" pitchFamily="34" charset="0"/>
                </a:endParaRPr>
              </a:p>
            </p:txBody>
          </p:sp>
          <p:sp>
            <p:nvSpPr>
              <p:cNvPr id="665" name="Rectangle 236">
                <a:extLst>
                  <a:ext uri="{FF2B5EF4-FFF2-40B4-BE49-F238E27FC236}">
                    <a16:creationId xmlns:a16="http://schemas.microsoft.com/office/drawing/2014/main" id="{9BE8A666-B03B-5C49-B631-BAEE925AA843}"/>
                  </a:ext>
                </a:extLst>
              </p:cNvPr>
              <p:cNvSpPr>
                <a:spLocks noChangeArrowheads="1"/>
              </p:cNvSpPr>
              <p:nvPr/>
            </p:nvSpPr>
            <p:spPr bwMode="auto">
              <a:xfrm>
                <a:off x="2863076"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3</a:t>
                </a:r>
                <a:endParaRPr lang="en-US" altLang="en-US" sz="800">
                  <a:solidFill>
                    <a:prstClr val="black">
                      <a:lumMod val="65000"/>
                      <a:lumOff val="35000"/>
                    </a:prstClr>
                  </a:solidFill>
                  <a:cs typeface="Arial" panose="020B0604020202020204" pitchFamily="34" charset="0"/>
                </a:endParaRPr>
              </a:p>
            </p:txBody>
          </p:sp>
          <p:sp>
            <p:nvSpPr>
              <p:cNvPr id="666" name="Rectangle 237">
                <a:extLst>
                  <a:ext uri="{FF2B5EF4-FFF2-40B4-BE49-F238E27FC236}">
                    <a16:creationId xmlns:a16="http://schemas.microsoft.com/office/drawing/2014/main" id="{C931382F-B43B-814B-A83C-09854C6E78C0}"/>
                  </a:ext>
                </a:extLst>
              </p:cNvPr>
              <p:cNvSpPr>
                <a:spLocks noChangeArrowheads="1"/>
              </p:cNvSpPr>
              <p:nvPr/>
            </p:nvSpPr>
            <p:spPr bwMode="auto">
              <a:xfrm>
                <a:off x="3140886"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4</a:t>
                </a:r>
                <a:endParaRPr lang="en-US" altLang="en-US" sz="800">
                  <a:solidFill>
                    <a:prstClr val="black">
                      <a:lumMod val="65000"/>
                      <a:lumOff val="35000"/>
                    </a:prstClr>
                  </a:solidFill>
                  <a:cs typeface="Arial" panose="020B0604020202020204" pitchFamily="34" charset="0"/>
                </a:endParaRPr>
              </a:p>
            </p:txBody>
          </p:sp>
          <p:sp>
            <p:nvSpPr>
              <p:cNvPr id="667" name="Rectangle 238">
                <a:extLst>
                  <a:ext uri="{FF2B5EF4-FFF2-40B4-BE49-F238E27FC236}">
                    <a16:creationId xmlns:a16="http://schemas.microsoft.com/office/drawing/2014/main" id="{21F0A489-A1CE-3247-84DB-967892735CE0}"/>
                  </a:ext>
                </a:extLst>
              </p:cNvPr>
              <p:cNvSpPr>
                <a:spLocks noChangeArrowheads="1"/>
              </p:cNvSpPr>
              <p:nvPr/>
            </p:nvSpPr>
            <p:spPr bwMode="auto">
              <a:xfrm>
                <a:off x="3415525"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5</a:t>
                </a:r>
                <a:endParaRPr lang="en-US" altLang="en-US" sz="800">
                  <a:solidFill>
                    <a:prstClr val="black">
                      <a:lumMod val="65000"/>
                      <a:lumOff val="35000"/>
                    </a:prstClr>
                  </a:solidFill>
                  <a:cs typeface="Arial" panose="020B0604020202020204" pitchFamily="34" charset="0"/>
                </a:endParaRPr>
              </a:p>
            </p:txBody>
          </p:sp>
          <p:sp>
            <p:nvSpPr>
              <p:cNvPr id="668" name="Rectangle 239">
                <a:extLst>
                  <a:ext uri="{FF2B5EF4-FFF2-40B4-BE49-F238E27FC236}">
                    <a16:creationId xmlns:a16="http://schemas.microsoft.com/office/drawing/2014/main" id="{B17F49C9-BC21-104E-A204-71BCD0B7D88F}"/>
                  </a:ext>
                </a:extLst>
              </p:cNvPr>
              <p:cNvSpPr>
                <a:spLocks noChangeArrowheads="1"/>
              </p:cNvSpPr>
              <p:nvPr/>
            </p:nvSpPr>
            <p:spPr bwMode="auto">
              <a:xfrm>
                <a:off x="3690162"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6</a:t>
                </a:r>
                <a:endParaRPr lang="en-US" altLang="en-US" sz="800">
                  <a:solidFill>
                    <a:prstClr val="black">
                      <a:lumMod val="65000"/>
                      <a:lumOff val="35000"/>
                    </a:prstClr>
                  </a:solidFill>
                  <a:cs typeface="Arial" panose="020B0604020202020204" pitchFamily="34" charset="0"/>
                </a:endParaRPr>
              </a:p>
            </p:txBody>
          </p:sp>
          <p:sp>
            <p:nvSpPr>
              <p:cNvPr id="669" name="Rectangle 240">
                <a:extLst>
                  <a:ext uri="{FF2B5EF4-FFF2-40B4-BE49-F238E27FC236}">
                    <a16:creationId xmlns:a16="http://schemas.microsoft.com/office/drawing/2014/main" id="{45DF28E6-9537-3444-AFC4-BBB34C497333}"/>
                  </a:ext>
                </a:extLst>
              </p:cNvPr>
              <p:cNvSpPr>
                <a:spLocks noChangeArrowheads="1"/>
              </p:cNvSpPr>
              <p:nvPr/>
            </p:nvSpPr>
            <p:spPr bwMode="auto">
              <a:xfrm>
                <a:off x="3967974"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7</a:t>
                </a:r>
                <a:endParaRPr lang="en-US" altLang="en-US" sz="800">
                  <a:solidFill>
                    <a:prstClr val="black">
                      <a:lumMod val="65000"/>
                      <a:lumOff val="35000"/>
                    </a:prstClr>
                  </a:solidFill>
                  <a:cs typeface="Arial" panose="020B0604020202020204" pitchFamily="34" charset="0"/>
                </a:endParaRPr>
              </a:p>
            </p:txBody>
          </p:sp>
          <p:sp>
            <p:nvSpPr>
              <p:cNvPr id="670" name="Rectangle 241">
                <a:extLst>
                  <a:ext uri="{FF2B5EF4-FFF2-40B4-BE49-F238E27FC236}">
                    <a16:creationId xmlns:a16="http://schemas.microsoft.com/office/drawing/2014/main" id="{1C604226-FB9B-4B46-B505-54E2AED50696}"/>
                  </a:ext>
                </a:extLst>
              </p:cNvPr>
              <p:cNvSpPr>
                <a:spLocks noChangeArrowheads="1"/>
              </p:cNvSpPr>
              <p:nvPr/>
            </p:nvSpPr>
            <p:spPr bwMode="auto">
              <a:xfrm>
                <a:off x="4242611"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8</a:t>
                </a:r>
                <a:endParaRPr lang="en-US" altLang="en-US" sz="800">
                  <a:solidFill>
                    <a:prstClr val="black">
                      <a:lumMod val="65000"/>
                      <a:lumOff val="35000"/>
                    </a:prstClr>
                  </a:solidFill>
                  <a:cs typeface="Arial" panose="020B0604020202020204" pitchFamily="34" charset="0"/>
                </a:endParaRPr>
              </a:p>
            </p:txBody>
          </p:sp>
          <p:sp>
            <p:nvSpPr>
              <p:cNvPr id="671" name="Rectangle 242">
                <a:extLst>
                  <a:ext uri="{FF2B5EF4-FFF2-40B4-BE49-F238E27FC236}">
                    <a16:creationId xmlns:a16="http://schemas.microsoft.com/office/drawing/2014/main" id="{092CC6AF-2977-F548-BF26-504A705C8F23}"/>
                  </a:ext>
                </a:extLst>
              </p:cNvPr>
              <p:cNvSpPr>
                <a:spLocks noChangeArrowheads="1"/>
              </p:cNvSpPr>
              <p:nvPr/>
            </p:nvSpPr>
            <p:spPr bwMode="auto">
              <a:xfrm>
                <a:off x="4517251" y="5618163"/>
                <a:ext cx="123754"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9</a:t>
                </a:r>
                <a:endParaRPr lang="en-US" altLang="en-US" sz="800">
                  <a:solidFill>
                    <a:prstClr val="black">
                      <a:lumMod val="65000"/>
                      <a:lumOff val="35000"/>
                    </a:prstClr>
                  </a:solidFill>
                  <a:cs typeface="Arial" panose="020B0604020202020204" pitchFamily="34" charset="0"/>
                </a:endParaRPr>
              </a:p>
            </p:txBody>
          </p:sp>
          <p:sp>
            <p:nvSpPr>
              <p:cNvPr id="672" name="Rectangle 243">
                <a:extLst>
                  <a:ext uri="{FF2B5EF4-FFF2-40B4-BE49-F238E27FC236}">
                    <a16:creationId xmlns:a16="http://schemas.microsoft.com/office/drawing/2014/main" id="{AB41D8DD-9C8B-E741-A966-CCEF061118E5}"/>
                  </a:ext>
                </a:extLst>
              </p:cNvPr>
              <p:cNvSpPr>
                <a:spLocks noChangeArrowheads="1"/>
              </p:cNvSpPr>
              <p:nvPr/>
            </p:nvSpPr>
            <p:spPr bwMode="auto">
              <a:xfrm>
                <a:off x="4733981"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10</a:t>
                </a:r>
                <a:endParaRPr lang="en-US" altLang="en-US" sz="800">
                  <a:solidFill>
                    <a:prstClr val="black">
                      <a:lumMod val="65000"/>
                      <a:lumOff val="35000"/>
                    </a:prstClr>
                  </a:solidFill>
                  <a:cs typeface="Arial" panose="020B0604020202020204" pitchFamily="34" charset="0"/>
                </a:endParaRPr>
              </a:p>
            </p:txBody>
          </p:sp>
          <p:sp>
            <p:nvSpPr>
              <p:cNvPr id="673" name="Rectangle 244">
                <a:extLst>
                  <a:ext uri="{FF2B5EF4-FFF2-40B4-BE49-F238E27FC236}">
                    <a16:creationId xmlns:a16="http://schemas.microsoft.com/office/drawing/2014/main" id="{1350F398-A868-6F48-AE79-28212F909797}"/>
                  </a:ext>
                </a:extLst>
              </p:cNvPr>
              <p:cNvSpPr>
                <a:spLocks noChangeArrowheads="1"/>
              </p:cNvSpPr>
              <p:nvPr/>
            </p:nvSpPr>
            <p:spPr bwMode="auto">
              <a:xfrm>
                <a:off x="5013379"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11</a:t>
                </a:r>
                <a:endParaRPr lang="en-US" altLang="en-US" sz="800">
                  <a:solidFill>
                    <a:prstClr val="black">
                      <a:lumMod val="65000"/>
                      <a:lumOff val="35000"/>
                    </a:prstClr>
                  </a:solidFill>
                  <a:cs typeface="Arial" panose="020B0604020202020204" pitchFamily="34" charset="0"/>
                </a:endParaRPr>
              </a:p>
            </p:txBody>
          </p:sp>
          <p:sp>
            <p:nvSpPr>
              <p:cNvPr id="674" name="Rectangle 245">
                <a:extLst>
                  <a:ext uri="{FF2B5EF4-FFF2-40B4-BE49-F238E27FC236}">
                    <a16:creationId xmlns:a16="http://schemas.microsoft.com/office/drawing/2014/main" id="{4FA3DFA7-5F31-8640-B4DD-7A3F76D880A1}"/>
                  </a:ext>
                </a:extLst>
              </p:cNvPr>
              <p:cNvSpPr>
                <a:spLocks noChangeArrowheads="1"/>
              </p:cNvSpPr>
              <p:nvPr/>
            </p:nvSpPr>
            <p:spPr bwMode="auto">
              <a:xfrm>
                <a:off x="5286430"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12</a:t>
                </a:r>
                <a:endParaRPr lang="en-US" altLang="en-US" sz="800">
                  <a:solidFill>
                    <a:prstClr val="black">
                      <a:lumMod val="65000"/>
                      <a:lumOff val="35000"/>
                    </a:prstClr>
                  </a:solidFill>
                  <a:cs typeface="Arial" panose="020B0604020202020204" pitchFamily="34" charset="0"/>
                </a:endParaRPr>
              </a:p>
            </p:txBody>
          </p:sp>
          <p:sp>
            <p:nvSpPr>
              <p:cNvPr id="675" name="Rectangle 246">
                <a:extLst>
                  <a:ext uri="{FF2B5EF4-FFF2-40B4-BE49-F238E27FC236}">
                    <a16:creationId xmlns:a16="http://schemas.microsoft.com/office/drawing/2014/main" id="{777D268A-C711-4041-BE10-364C2C54F9A0}"/>
                  </a:ext>
                </a:extLst>
              </p:cNvPr>
              <p:cNvSpPr>
                <a:spLocks noChangeArrowheads="1"/>
              </p:cNvSpPr>
              <p:nvPr/>
            </p:nvSpPr>
            <p:spPr bwMode="auto">
              <a:xfrm>
                <a:off x="5561067"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13</a:t>
                </a:r>
                <a:endParaRPr lang="en-US" altLang="en-US" sz="800">
                  <a:solidFill>
                    <a:prstClr val="black">
                      <a:lumMod val="65000"/>
                      <a:lumOff val="35000"/>
                    </a:prstClr>
                  </a:solidFill>
                  <a:cs typeface="Arial" panose="020B0604020202020204" pitchFamily="34" charset="0"/>
                </a:endParaRPr>
              </a:p>
            </p:txBody>
          </p:sp>
          <p:sp>
            <p:nvSpPr>
              <p:cNvPr id="676" name="Rectangle 247">
                <a:extLst>
                  <a:ext uri="{FF2B5EF4-FFF2-40B4-BE49-F238E27FC236}">
                    <a16:creationId xmlns:a16="http://schemas.microsoft.com/office/drawing/2014/main" id="{31D356DB-E6DA-234C-8E9D-BAB4D686D80A}"/>
                  </a:ext>
                </a:extLst>
              </p:cNvPr>
              <p:cNvSpPr>
                <a:spLocks noChangeArrowheads="1"/>
              </p:cNvSpPr>
              <p:nvPr/>
            </p:nvSpPr>
            <p:spPr bwMode="auto">
              <a:xfrm>
                <a:off x="5840468"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14</a:t>
                </a:r>
                <a:endParaRPr lang="en-US" altLang="en-US" sz="800">
                  <a:solidFill>
                    <a:prstClr val="black">
                      <a:lumMod val="65000"/>
                      <a:lumOff val="35000"/>
                    </a:prstClr>
                  </a:solidFill>
                  <a:cs typeface="Arial" panose="020B0604020202020204" pitchFamily="34" charset="0"/>
                </a:endParaRPr>
              </a:p>
            </p:txBody>
          </p:sp>
          <p:sp>
            <p:nvSpPr>
              <p:cNvPr id="677" name="Rectangle 248">
                <a:extLst>
                  <a:ext uri="{FF2B5EF4-FFF2-40B4-BE49-F238E27FC236}">
                    <a16:creationId xmlns:a16="http://schemas.microsoft.com/office/drawing/2014/main" id="{CD553B61-0D98-0340-832E-0C82C049583B}"/>
                  </a:ext>
                </a:extLst>
              </p:cNvPr>
              <p:cNvSpPr>
                <a:spLocks noChangeArrowheads="1"/>
              </p:cNvSpPr>
              <p:nvPr/>
            </p:nvSpPr>
            <p:spPr bwMode="auto">
              <a:xfrm>
                <a:off x="6113516"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15</a:t>
                </a:r>
                <a:endParaRPr lang="en-US" altLang="en-US" sz="800">
                  <a:solidFill>
                    <a:prstClr val="black">
                      <a:lumMod val="65000"/>
                      <a:lumOff val="35000"/>
                    </a:prstClr>
                  </a:solidFill>
                  <a:cs typeface="Arial" panose="020B0604020202020204" pitchFamily="34" charset="0"/>
                </a:endParaRPr>
              </a:p>
            </p:txBody>
          </p:sp>
          <p:sp>
            <p:nvSpPr>
              <p:cNvPr id="678" name="Rectangle 249">
                <a:extLst>
                  <a:ext uri="{FF2B5EF4-FFF2-40B4-BE49-F238E27FC236}">
                    <a16:creationId xmlns:a16="http://schemas.microsoft.com/office/drawing/2014/main" id="{73D8E88B-58F4-6F41-88FD-E2CDA62C39A0}"/>
                  </a:ext>
                </a:extLst>
              </p:cNvPr>
              <p:cNvSpPr>
                <a:spLocks noChangeArrowheads="1"/>
              </p:cNvSpPr>
              <p:nvPr/>
            </p:nvSpPr>
            <p:spPr bwMode="auto">
              <a:xfrm>
                <a:off x="6388156"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16</a:t>
                </a:r>
                <a:endParaRPr lang="en-US" altLang="en-US" sz="800">
                  <a:solidFill>
                    <a:prstClr val="black">
                      <a:lumMod val="65000"/>
                      <a:lumOff val="35000"/>
                    </a:prstClr>
                  </a:solidFill>
                  <a:cs typeface="Arial" panose="020B0604020202020204" pitchFamily="34" charset="0"/>
                </a:endParaRPr>
              </a:p>
            </p:txBody>
          </p:sp>
          <p:sp>
            <p:nvSpPr>
              <p:cNvPr id="679" name="Rectangle 250">
                <a:extLst>
                  <a:ext uri="{FF2B5EF4-FFF2-40B4-BE49-F238E27FC236}">
                    <a16:creationId xmlns:a16="http://schemas.microsoft.com/office/drawing/2014/main" id="{159FAD5D-4052-BA4A-ACFB-B9B64996FDC5}"/>
                  </a:ext>
                </a:extLst>
              </p:cNvPr>
              <p:cNvSpPr>
                <a:spLocks noChangeArrowheads="1"/>
              </p:cNvSpPr>
              <p:nvPr/>
            </p:nvSpPr>
            <p:spPr bwMode="auto">
              <a:xfrm>
                <a:off x="6667554"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17</a:t>
                </a:r>
                <a:endParaRPr lang="en-US" altLang="en-US" sz="800">
                  <a:solidFill>
                    <a:prstClr val="black">
                      <a:lumMod val="65000"/>
                      <a:lumOff val="35000"/>
                    </a:prstClr>
                  </a:solidFill>
                  <a:cs typeface="Arial" panose="020B0604020202020204" pitchFamily="34" charset="0"/>
                </a:endParaRPr>
              </a:p>
            </p:txBody>
          </p:sp>
          <p:sp>
            <p:nvSpPr>
              <p:cNvPr id="680" name="Rectangle 251">
                <a:extLst>
                  <a:ext uri="{FF2B5EF4-FFF2-40B4-BE49-F238E27FC236}">
                    <a16:creationId xmlns:a16="http://schemas.microsoft.com/office/drawing/2014/main" id="{D26E2A52-F494-A84E-AE10-A2ABB09DC270}"/>
                  </a:ext>
                </a:extLst>
              </p:cNvPr>
              <p:cNvSpPr>
                <a:spLocks noChangeArrowheads="1"/>
              </p:cNvSpPr>
              <p:nvPr/>
            </p:nvSpPr>
            <p:spPr bwMode="auto">
              <a:xfrm>
                <a:off x="6942192"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18</a:t>
                </a:r>
                <a:endParaRPr lang="en-US" altLang="en-US" sz="800">
                  <a:solidFill>
                    <a:prstClr val="black">
                      <a:lumMod val="65000"/>
                      <a:lumOff val="35000"/>
                    </a:prstClr>
                  </a:solidFill>
                  <a:cs typeface="Arial" panose="020B0604020202020204" pitchFamily="34" charset="0"/>
                </a:endParaRPr>
              </a:p>
            </p:txBody>
          </p:sp>
          <p:sp>
            <p:nvSpPr>
              <p:cNvPr id="681" name="Rectangle 252">
                <a:extLst>
                  <a:ext uri="{FF2B5EF4-FFF2-40B4-BE49-F238E27FC236}">
                    <a16:creationId xmlns:a16="http://schemas.microsoft.com/office/drawing/2014/main" id="{E2371360-6D9B-9D44-9DD1-82BE1D65192B}"/>
                  </a:ext>
                </a:extLst>
              </p:cNvPr>
              <p:cNvSpPr>
                <a:spLocks noChangeArrowheads="1"/>
              </p:cNvSpPr>
              <p:nvPr/>
            </p:nvSpPr>
            <p:spPr bwMode="auto">
              <a:xfrm>
                <a:off x="7220004"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19</a:t>
                </a:r>
                <a:endParaRPr lang="en-US" altLang="en-US" sz="800">
                  <a:solidFill>
                    <a:prstClr val="black">
                      <a:lumMod val="65000"/>
                      <a:lumOff val="35000"/>
                    </a:prstClr>
                  </a:solidFill>
                  <a:cs typeface="Arial" panose="020B0604020202020204" pitchFamily="34" charset="0"/>
                </a:endParaRPr>
              </a:p>
            </p:txBody>
          </p:sp>
          <p:sp>
            <p:nvSpPr>
              <p:cNvPr id="682" name="Rectangle 253">
                <a:extLst>
                  <a:ext uri="{FF2B5EF4-FFF2-40B4-BE49-F238E27FC236}">
                    <a16:creationId xmlns:a16="http://schemas.microsoft.com/office/drawing/2014/main" id="{7E06902F-9510-B04C-AC8B-932979CCA1D2}"/>
                  </a:ext>
                </a:extLst>
              </p:cNvPr>
              <p:cNvSpPr>
                <a:spLocks noChangeArrowheads="1"/>
              </p:cNvSpPr>
              <p:nvPr/>
            </p:nvSpPr>
            <p:spPr bwMode="auto">
              <a:xfrm>
                <a:off x="7494641"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20</a:t>
                </a:r>
                <a:endParaRPr lang="en-US" altLang="en-US" sz="800">
                  <a:solidFill>
                    <a:prstClr val="black">
                      <a:lumMod val="65000"/>
                      <a:lumOff val="35000"/>
                    </a:prstClr>
                  </a:solidFill>
                  <a:cs typeface="Arial" panose="020B0604020202020204" pitchFamily="34" charset="0"/>
                </a:endParaRPr>
              </a:p>
            </p:txBody>
          </p:sp>
          <p:sp>
            <p:nvSpPr>
              <p:cNvPr id="683" name="Rectangle 254">
                <a:extLst>
                  <a:ext uri="{FF2B5EF4-FFF2-40B4-BE49-F238E27FC236}">
                    <a16:creationId xmlns:a16="http://schemas.microsoft.com/office/drawing/2014/main" id="{EC645E21-4CAB-3942-915A-A4DF60915027}"/>
                  </a:ext>
                </a:extLst>
              </p:cNvPr>
              <p:cNvSpPr>
                <a:spLocks noChangeArrowheads="1"/>
              </p:cNvSpPr>
              <p:nvPr/>
            </p:nvSpPr>
            <p:spPr bwMode="auto">
              <a:xfrm>
                <a:off x="7769278"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21</a:t>
                </a:r>
                <a:endParaRPr lang="en-US" altLang="en-US" sz="800">
                  <a:solidFill>
                    <a:prstClr val="black">
                      <a:lumMod val="65000"/>
                      <a:lumOff val="35000"/>
                    </a:prstClr>
                  </a:solidFill>
                  <a:cs typeface="Arial" panose="020B0604020202020204" pitchFamily="34" charset="0"/>
                </a:endParaRPr>
              </a:p>
            </p:txBody>
          </p:sp>
          <p:sp>
            <p:nvSpPr>
              <p:cNvPr id="684" name="Rectangle 255">
                <a:extLst>
                  <a:ext uri="{FF2B5EF4-FFF2-40B4-BE49-F238E27FC236}">
                    <a16:creationId xmlns:a16="http://schemas.microsoft.com/office/drawing/2014/main" id="{FEF3407A-D303-B74B-ADE8-AA56448505EA}"/>
                  </a:ext>
                </a:extLst>
              </p:cNvPr>
              <p:cNvSpPr>
                <a:spLocks noChangeArrowheads="1"/>
              </p:cNvSpPr>
              <p:nvPr/>
            </p:nvSpPr>
            <p:spPr bwMode="auto">
              <a:xfrm>
                <a:off x="8047093"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22</a:t>
                </a:r>
                <a:endParaRPr lang="en-US" altLang="en-US" sz="800">
                  <a:solidFill>
                    <a:prstClr val="black">
                      <a:lumMod val="65000"/>
                      <a:lumOff val="35000"/>
                    </a:prstClr>
                  </a:solidFill>
                  <a:cs typeface="Arial" panose="020B0604020202020204" pitchFamily="34" charset="0"/>
                </a:endParaRPr>
              </a:p>
            </p:txBody>
          </p:sp>
          <p:sp>
            <p:nvSpPr>
              <p:cNvPr id="685" name="Rectangle 256">
                <a:extLst>
                  <a:ext uri="{FF2B5EF4-FFF2-40B4-BE49-F238E27FC236}">
                    <a16:creationId xmlns:a16="http://schemas.microsoft.com/office/drawing/2014/main" id="{52A7ED25-6DEE-6F4C-BD2F-E18114F41FB4}"/>
                  </a:ext>
                </a:extLst>
              </p:cNvPr>
              <p:cNvSpPr>
                <a:spLocks noChangeArrowheads="1"/>
              </p:cNvSpPr>
              <p:nvPr/>
            </p:nvSpPr>
            <p:spPr bwMode="auto">
              <a:xfrm>
                <a:off x="8321730"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23</a:t>
                </a:r>
                <a:endParaRPr lang="en-US" altLang="en-US" sz="800">
                  <a:solidFill>
                    <a:prstClr val="black">
                      <a:lumMod val="65000"/>
                      <a:lumOff val="35000"/>
                    </a:prstClr>
                  </a:solidFill>
                  <a:cs typeface="Arial" panose="020B0604020202020204" pitchFamily="34" charset="0"/>
                </a:endParaRPr>
              </a:p>
            </p:txBody>
          </p:sp>
          <p:sp>
            <p:nvSpPr>
              <p:cNvPr id="686" name="Rectangle 257">
                <a:extLst>
                  <a:ext uri="{FF2B5EF4-FFF2-40B4-BE49-F238E27FC236}">
                    <a16:creationId xmlns:a16="http://schemas.microsoft.com/office/drawing/2014/main" id="{8809175C-F7A6-1449-B7E0-ADA89967B950}"/>
                  </a:ext>
                </a:extLst>
              </p:cNvPr>
              <p:cNvSpPr>
                <a:spLocks noChangeArrowheads="1"/>
              </p:cNvSpPr>
              <p:nvPr/>
            </p:nvSpPr>
            <p:spPr bwMode="auto">
              <a:xfrm>
                <a:off x="8596367"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24</a:t>
                </a:r>
                <a:endParaRPr lang="en-US" altLang="en-US" sz="800">
                  <a:solidFill>
                    <a:prstClr val="black">
                      <a:lumMod val="65000"/>
                      <a:lumOff val="35000"/>
                    </a:prstClr>
                  </a:solidFill>
                  <a:cs typeface="Arial" panose="020B0604020202020204" pitchFamily="34" charset="0"/>
                </a:endParaRPr>
              </a:p>
            </p:txBody>
          </p:sp>
          <p:sp>
            <p:nvSpPr>
              <p:cNvPr id="687" name="Rectangle 258">
                <a:extLst>
                  <a:ext uri="{FF2B5EF4-FFF2-40B4-BE49-F238E27FC236}">
                    <a16:creationId xmlns:a16="http://schemas.microsoft.com/office/drawing/2014/main" id="{8916E23A-16E6-554F-87FB-D1EC08E40C94}"/>
                  </a:ext>
                </a:extLst>
              </p:cNvPr>
              <p:cNvSpPr>
                <a:spLocks noChangeArrowheads="1"/>
              </p:cNvSpPr>
              <p:nvPr/>
            </p:nvSpPr>
            <p:spPr bwMode="auto">
              <a:xfrm>
                <a:off x="8874179"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25</a:t>
                </a:r>
                <a:endParaRPr lang="en-US" altLang="en-US" sz="800">
                  <a:solidFill>
                    <a:prstClr val="black">
                      <a:lumMod val="65000"/>
                      <a:lumOff val="35000"/>
                    </a:prstClr>
                  </a:solidFill>
                  <a:cs typeface="Arial" panose="020B0604020202020204" pitchFamily="34" charset="0"/>
                </a:endParaRPr>
              </a:p>
            </p:txBody>
          </p:sp>
          <p:sp>
            <p:nvSpPr>
              <p:cNvPr id="688" name="Rectangle 259">
                <a:extLst>
                  <a:ext uri="{FF2B5EF4-FFF2-40B4-BE49-F238E27FC236}">
                    <a16:creationId xmlns:a16="http://schemas.microsoft.com/office/drawing/2014/main" id="{1412BAEE-2098-BB48-89B2-1B776476E8D6}"/>
                  </a:ext>
                </a:extLst>
              </p:cNvPr>
              <p:cNvSpPr>
                <a:spLocks noChangeArrowheads="1"/>
              </p:cNvSpPr>
              <p:nvPr/>
            </p:nvSpPr>
            <p:spPr bwMode="auto">
              <a:xfrm>
                <a:off x="9148816"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26</a:t>
                </a:r>
                <a:endParaRPr lang="en-US" altLang="en-US" sz="800">
                  <a:solidFill>
                    <a:prstClr val="black">
                      <a:lumMod val="65000"/>
                      <a:lumOff val="35000"/>
                    </a:prstClr>
                  </a:solidFill>
                  <a:cs typeface="Arial" panose="020B0604020202020204" pitchFamily="34" charset="0"/>
                </a:endParaRPr>
              </a:p>
            </p:txBody>
          </p:sp>
          <p:sp>
            <p:nvSpPr>
              <p:cNvPr id="689" name="Rectangle 260">
                <a:extLst>
                  <a:ext uri="{FF2B5EF4-FFF2-40B4-BE49-F238E27FC236}">
                    <a16:creationId xmlns:a16="http://schemas.microsoft.com/office/drawing/2014/main" id="{4FA908A0-FC51-004E-AB28-AA2FE50F1EBB}"/>
                  </a:ext>
                </a:extLst>
              </p:cNvPr>
              <p:cNvSpPr>
                <a:spLocks noChangeArrowheads="1"/>
              </p:cNvSpPr>
              <p:nvPr/>
            </p:nvSpPr>
            <p:spPr bwMode="auto">
              <a:xfrm>
                <a:off x="9423453"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27</a:t>
                </a:r>
                <a:endParaRPr lang="en-US" altLang="en-US" sz="800">
                  <a:solidFill>
                    <a:prstClr val="black">
                      <a:lumMod val="65000"/>
                      <a:lumOff val="35000"/>
                    </a:prstClr>
                  </a:solidFill>
                  <a:cs typeface="Arial" panose="020B0604020202020204" pitchFamily="34" charset="0"/>
                </a:endParaRPr>
              </a:p>
            </p:txBody>
          </p:sp>
          <p:sp>
            <p:nvSpPr>
              <p:cNvPr id="690" name="Rectangle 261">
                <a:extLst>
                  <a:ext uri="{FF2B5EF4-FFF2-40B4-BE49-F238E27FC236}">
                    <a16:creationId xmlns:a16="http://schemas.microsoft.com/office/drawing/2014/main" id="{DE2A9069-A6C0-7C40-977E-EDB509674A5C}"/>
                  </a:ext>
                </a:extLst>
              </p:cNvPr>
              <p:cNvSpPr>
                <a:spLocks noChangeArrowheads="1"/>
              </p:cNvSpPr>
              <p:nvPr/>
            </p:nvSpPr>
            <p:spPr bwMode="auto">
              <a:xfrm>
                <a:off x="9701268"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28</a:t>
                </a:r>
                <a:endParaRPr lang="en-US" altLang="en-US" sz="800">
                  <a:solidFill>
                    <a:prstClr val="black">
                      <a:lumMod val="65000"/>
                      <a:lumOff val="35000"/>
                    </a:prstClr>
                  </a:solidFill>
                  <a:cs typeface="Arial" panose="020B0604020202020204" pitchFamily="34" charset="0"/>
                </a:endParaRPr>
              </a:p>
            </p:txBody>
          </p:sp>
          <p:sp>
            <p:nvSpPr>
              <p:cNvPr id="691" name="Rectangle 262">
                <a:extLst>
                  <a:ext uri="{FF2B5EF4-FFF2-40B4-BE49-F238E27FC236}">
                    <a16:creationId xmlns:a16="http://schemas.microsoft.com/office/drawing/2014/main" id="{B2B6886A-CE32-D24D-8D80-6199AB055F73}"/>
                  </a:ext>
                </a:extLst>
              </p:cNvPr>
              <p:cNvSpPr>
                <a:spLocks noChangeArrowheads="1"/>
              </p:cNvSpPr>
              <p:nvPr/>
            </p:nvSpPr>
            <p:spPr bwMode="auto">
              <a:xfrm>
                <a:off x="9975905"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29</a:t>
                </a:r>
                <a:endParaRPr lang="en-US" altLang="en-US" sz="800">
                  <a:solidFill>
                    <a:prstClr val="black">
                      <a:lumMod val="65000"/>
                      <a:lumOff val="35000"/>
                    </a:prstClr>
                  </a:solidFill>
                  <a:cs typeface="Arial" panose="020B0604020202020204" pitchFamily="34" charset="0"/>
                </a:endParaRPr>
              </a:p>
            </p:txBody>
          </p:sp>
          <p:sp>
            <p:nvSpPr>
              <p:cNvPr id="692" name="Rectangle 263">
                <a:extLst>
                  <a:ext uri="{FF2B5EF4-FFF2-40B4-BE49-F238E27FC236}">
                    <a16:creationId xmlns:a16="http://schemas.microsoft.com/office/drawing/2014/main" id="{18A70373-728D-5148-92D0-F69F618AB9B7}"/>
                  </a:ext>
                </a:extLst>
              </p:cNvPr>
              <p:cNvSpPr>
                <a:spLocks noChangeArrowheads="1"/>
              </p:cNvSpPr>
              <p:nvPr/>
            </p:nvSpPr>
            <p:spPr bwMode="auto">
              <a:xfrm>
                <a:off x="10253717"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30</a:t>
                </a:r>
                <a:endParaRPr lang="en-US" altLang="en-US" sz="800">
                  <a:solidFill>
                    <a:prstClr val="black">
                      <a:lumMod val="65000"/>
                      <a:lumOff val="35000"/>
                    </a:prstClr>
                  </a:solidFill>
                  <a:cs typeface="Arial" panose="020B0604020202020204" pitchFamily="34" charset="0"/>
                </a:endParaRPr>
              </a:p>
            </p:txBody>
          </p:sp>
          <p:sp>
            <p:nvSpPr>
              <p:cNvPr id="693" name="Rectangle 264">
                <a:extLst>
                  <a:ext uri="{FF2B5EF4-FFF2-40B4-BE49-F238E27FC236}">
                    <a16:creationId xmlns:a16="http://schemas.microsoft.com/office/drawing/2014/main" id="{786BF432-E686-F44E-8118-998ACBD773DC}"/>
                  </a:ext>
                </a:extLst>
              </p:cNvPr>
              <p:cNvSpPr>
                <a:spLocks noChangeArrowheads="1"/>
              </p:cNvSpPr>
              <p:nvPr/>
            </p:nvSpPr>
            <p:spPr bwMode="auto">
              <a:xfrm>
                <a:off x="10528354" y="5618163"/>
                <a:ext cx="247505" cy="219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700">
                    <a:solidFill>
                      <a:prstClr val="black">
                        <a:lumMod val="65000"/>
                        <a:lumOff val="35000"/>
                      </a:prstClr>
                    </a:solidFill>
                    <a:cs typeface="Arial" panose="020B0604020202020204" pitchFamily="34" charset="0"/>
                  </a:rPr>
                  <a:t>31</a:t>
                </a:r>
                <a:endParaRPr lang="en-US" altLang="en-US" sz="800">
                  <a:solidFill>
                    <a:prstClr val="black">
                      <a:lumMod val="65000"/>
                      <a:lumOff val="35000"/>
                    </a:prstClr>
                  </a:solidFill>
                  <a:cs typeface="Arial" panose="020B0604020202020204" pitchFamily="34" charset="0"/>
                </a:endParaRPr>
              </a:p>
            </p:txBody>
          </p:sp>
          <p:sp>
            <p:nvSpPr>
              <p:cNvPr id="694" name="Rectangle 265">
                <a:extLst>
                  <a:ext uri="{FF2B5EF4-FFF2-40B4-BE49-F238E27FC236}">
                    <a16:creationId xmlns:a16="http://schemas.microsoft.com/office/drawing/2014/main" id="{F88A487B-93B6-0E41-A306-2C4E98D9D9C9}"/>
                  </a:ext>
                </a:extLst>
              </p:cNvPr>
              <p:cNvSpPr>
                <a:spLocks noChangeArrowheads="1"/>
              </p:cNvSpPr>
              <p:nvPr/>
            </p:nvSpPr>
            <p:spPr bwMode="auto">
              <a:xfrm>
                <a:off x="6067866" y="5904055"/>
                <a:ext cx="672178"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mois</a:t>
                </a:r>
                <a:endParaRPr lang="en-US" altLang="en-US" sz="1200" dirty="0">
                  <a:solidFill>
                    <a:prstClr val="black">
                      <a:lumMod val="65000"/>
                      <a:lumOff val="35000"/>
                    </a:prstClr>
                  </a:solidFill>
                  <a:cs typeface="Arial" panose="020B0604020202020204" pitchFamily="34" charset="0"/>
                </a:endParaRPr>
              </a:p>
            </p:txBody>
          </p:sp>
          <p:sp>
            <p:nvSpPr>
              <p:cNvPr id="696" name="Rectangle 267">
                <a:extLst>
                  <a:ext uri="{FF2B5EF4-FFF2-40B4-BE49-F238E27FC236}">
                    <a16:creationId xmlns:a16="http://schemas.microsoft.com/office/drawing/2014/main" id="{A3B9DB15-D4D4-9D4A-B71E-825B5886F5FB}"/>
                  </a:ext>
                </a:extLst>
              </p:cNvPr>
              <p:cNvSpPr>
                <a:spLocks noChangeArrowheads="1"/>
              </p:cNvSpPr>
              <p:nvPr/>
            </p:nvSpPr>
            <p:spPr bwMode="auto">
              <a:xfrm>
                <a:off x="1443086" y="1906975"/>
                <a:ext cx="431133"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100</a:t>
                </a:r>
                <a:endParaRPr lang="en-US" altLang="en-US" sz="1200">
                  <a:solidFill>
                    <a:prstClr val="black">
                      <a:lumMod val="65000"/>
                      <a:lumOff val="35000"/>
                    </a:prstClr>
                  </a:solidFill>
                  <a:cs typeface="Arial" panose="020B0604020202020204" pitchFamily="34" charset="0"/>
                </a:endParaRPr>
              </a:p>
            </p:txBody>
          </p:sp>
          <p:sp>
            <p:nvSpPr>
              <p:cNvPr id="697" name="Rectangle 268">
                <a:extLst>
                  <a:ext uri="{FF2B5EF4-FFF2-40B4-BE49-F238E27FC236}">
                    <a16:creationId xmlns:a16="http://schemas.microsoft.com/office/drawing/2014/main" id="{8EAF48A4-0AC4-5B46-92F0-EDB9F0048A61}"/>
                  </a:ext>
                </a:extLst>
              </p:cNvPr>
              <p:cNvSpPr>
                <a:spLocks noChangeArrowheads="1"/>
              </p:cNvSpPr>
              <p:nvPr/>
            </p:nvSpPr>
            <p:spPr bwMode="auto">
              <a:xfrm>
                <a:off x="1583624" y="2568965"/>
                <a:ext cx="287422"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80</a:t>
                </a:r>
                <a:endParaRPr lang="en-US" altLang="en-US" sz="1200">
                  <a:solidFill>
                    <a:prstClr val="black">
                      <a:lumMod val="65000"/>
                      <a:lumOff val="35000"/>
                    </a:prstClr>
                  </a:solidFill>
                  <a:cs typeface="Arial" panose="020B0604020202020204" pitchFamily="34" charset="0"/>
                </a:endParaRPr>
              </a:p>
            </p:txBody>
          </p:sp>
          <p:sp>
            <p:nvSpPr>
              <p:cNvPr id="698" name="Rectangle 269">
                <a:extLst>
                  <a:ext uri="{FF2B5EF4-FFF2-40B4-BE49-F238E27FC236}">
                    <a16:creationId xmlns:a16="http://schemas.microsoft.com/office/drawing/2014/main" id="{98A1580E-CE20-CA42-9F68-5193E6A661E0}"/>
                  </a:ext>
                </a:extLst>
              </p:cNvPr>
              <p:cNvSpPr>
                <a:spLocks noChangeArrowheads="1"/>
              </p:cNvSpPr>
              <p:nvPr/>
            </p:nvSpPr>
            <p:spPr bwMode="auto">
              <a:xfrm>
                <a:off x="1583624" y="3253175"/>
                <a:ext cx="287422"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60</a:t>
                </a:r>
                <a:endParaRPr lang="en-US" altLang="en-US" sz="1200">
                  <a:solidFill>
                    <a:prstClr val="black">
                      <a:lumMod val="65000"/>
                      <a:lumOff val="35000"/>
                    </a:prstClr>
                  </a:solidFill>
                  <a:cs typeface="Arial" panose="020B0604020202020204" pitchFamily="34" charset="0"/>
                </a:endParaRPr>
              </a:p>
            </p:txBody>
          </p:sp>
          <p:sp>
            <p:nvSpPr>
              <p:cNvPr id="699" name="Rectangle 270">
                <a:extLst>
                  <a:ext uri="{FF2B5EF4-FFF2-40B4-BE49-F238E27FC236}">
                    <a16:creationId xmlns:a16="http://schemas.microsoft.com/office/drawing/2014/main" id="{02F5C9DF-A0C9-0C42-AAF2-8464F4F39121}"/>
                  </a:ext>
                </a:extLst>
              </p:cNvPr>
              <p:cNvSpPr>
                <a:spLocks noChangeArrowheads="1"/>
              </p:cNvSpPr>
              <p:nvPr/>
            </p:nvSpPr>
            <p:spPr bwMode="auto">
              <a:xfrm>
                <a:off x="1583624" y="3929451"/>
                <a:ext cx="287422"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40</a:t>
                </a:r>
                <a:endParaRPr lang="en-US" altLang="en-US" sz="1200">
                  <a:solidFill>
                    <a:prstClr val="black">
                      <a:lumMod val="65000"/>
                      <a:lumOff val="35000"/>
                    </a:prstClr>
                  </a:solidFill>
                  <a:cs typeface="Arial" panose="020B0604020202020204" pitchFamily="34" charset="0"/>
                </a:endParaRPr>
              </a:p>
            </p:txBody>
          </p:sp>
          <p:sp>
            <p:nvSpPr>
              <p:cNvPr id="700" name="Rectangle 271">
                <a:extLst>
                  <a:ext uri="{FF2B5EF4-FFF2-40B4-BE49-F238E27FC236}">
                    <a16:creationId xmlns:a16="http://schemas.microsoft.com/office/drawing/2014/main" id="{703D24EE-228A-8F40-8351-E11041C36153}"/>
                  </a:ext>
                </a:extLst>
              </p:cNvPr>
              <p:cNvSpPr>
                <a:spLocks noChangeArrowheads="1"/>
              </p:cNvSpPr>
              <p:nvPr/>
            </p:nvSpPr>
            <p:spPr bwMode="auto">
              <a:xfrm>
                <a:off x="1583624" y="4605727"/>
                <a:ext cx="287422"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20</a:t>
                </a:r>
                <a:endParaRPr lang="en-US" altLang="en-US" sz="1200">
                  <a:solidFill>
                    <a:prstClr val="black">
                      <a:lumMod val="65000"/>
                      <a:lumOff val="35000"/>
                    </a:prstClr>
                  </a:solidFill>
                  <a:cs typeface="Arial" panose="020B0604020202020204" pitchFamily="34" charset="0"/>
                </a:endParaRPr>
              </a:p>
            </p:txBody>
          </p:sp>
          <p:sp>
            <p:nvSpPr>
              <p:cNvPr id="701" name="Rectangle 272">
                <a:extLst>
                  <a:ext uri="{FF2B5EF4-FFF2-40B4-BE49-F238E27FC236}">
                    <a16:creationId xmlns:a16="http://schemas.microsoft.com/office/drawing/2014/main" id="{725FF481-239E-A248-AA91-CB0B669F7CEB}"/>
                  </a:ext>
                </a:extLst>
              </p:cNvPr>
              <p:cNvSpPr>
                <a:spLocks noChangeArrowheads="1"/>
              </p:cNvSpPr>
              <p:nvPr/>
            </p:nvSpPr>
            <p:spPr bwMode="auto">
              <a:xfrm>
                <a:off x="1719396" y="5282000"/>
                <a:ext cx="143711" cy="2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0</a:t>
                </a:r>
                <a:endParaRPr lang="en-US" altLang="en-US" sz="1200">
                  <a:solidFill>
                    <a:prstClr val="black">
                      <a:lumMod val="65000"/>
                      <a:lumOff val="35000"/>
                    </a:prstClr>
                  </a:solidFill>
                  <a:cs typeface="Arial" panose="020B0604020202020204" pitchFamily="34" charset="0"/>
                </a:endParaRPr>
              </a:p>
            </p:txBody>
          </p:sp>
        </p:grpSp>
        <p:sp>
          <p:nvSpPr>
            <p:cNvPr id="437" name="Line 13">
              <a:extLst>
                <a:ext uri="{FF2B5EF4-FFF2-40B4-BE49-F238E27FC236}">
                  <a16:creationId xmlns:a16="http://schemas.microsoft.com/office/drawing/2014/main" id="{EE5A8CF4-D9A6-6A4D-826F-0D3E13562E4A}"/>
                </a:ext>
              </a:extLst>
            </p:cNvPr>
            <p:cNvSpPr>
              <a:spLocks noChangeShapeType="1"/>
            </p:cNvSpPr>
            <p:nvPr/>
          </p:nvSpPr>
          <p:spPr bwMode="auto">
            <a:xfrm>
              <a:off x="7462782" y="4331647"/>
              <a:ext cx="329656" cy="0"/>
            </a:xfrm>
            <a:prstGeom prst="line">
              <a:avLst/>
            </a:prstGeom>
            <a:noFill/>
            <a:ln w="63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38" name="Line 14">
              <a:extLst>
                <a:ext uri="{FF2B5EF4-FFF2-40B4-BE49-F238E27FC236}">
                  <a16:creationId xmlns:a16="http://schemas.microsoft.com/office/drawing/2014/main" id="{3960D0B7-AC2F-974A-B39D-592F1D16DF99}"/>
                </a:ext>
              </a:extLst>
            </p:cNvPr>
            <p:cNvSpPr>
              <a:spLocks noChangeShapeType="1"/>
            </p:cNvSpPr>
            <p:nvPr/>
          </p:nvSpPr>
          <p:spPr bwMode="auto">
            <a:xfrm>
              <a:off x="7462782" y="4453088"/>
              <a:ext cx="329656" cy="0"/>
            </a:xfrm>
            <a:prstGeom prst="line">
              <a:avLst/>
            </a:prstGeom>
            <a:noFill/>
            <a:ln w="63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39" name="Freeform 15">
              <a:extLst>
                <a:ext uri="{FF2B5EF4-FFF2-40B4-BE49-F238E27FC236}">
                  <a16:creationId xmlns:a16="http://schemas.microsoft.com/office/drawing/2014/main" id="{CEE2298C-5990-474D-9AB1-60447F3AB253}"/>
                </a:ext>
              </a:extLst>
            </p:cNvPr>
            <p:cNvSpPr>
              <a:spLocks/>
            </p:cNvSpPr>
            <p:nvPr/>
          </p:nvSpPr>
          <p:spPr bwMode="auto">
            <a:xfrm>
              <a:off x="7601969" y="4301513"/>
              <a:ext cx="58577" cy="69995"/>
            </a:xfrm>
            <a:custGeom>
              <a:avLst/>
              <a:gdLst>
                <a:gd name="T0" fmla="*/ 16 w 31"/>
                <a:gd name="T1" fmla="*/ 0 h 31"/>
                <a:gd name="T2" fmla="*/ 31 w 31"/>
                <a:gd name="T3" fmla="*/ 0 h 31"/>
                <a:gd name="T4" fmla="*/ 31 w 31"/>
                <a:gd name="T5" fmla="*/ 31 h 31"/>
                <a:gd name="T6" fmla="*/ 0 w 31"/>
                <a:gd name="T7" fmla="*/ 31 h 31"/>
                <a:gd name="T8" fmla="*/ 0 w 31"/>
                <a:gd name="T9" fmla="*/ 0 h 31"/>
                <a:gd name="T10" fmla="*/ 16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16" y="0"/>
                  </a:moveTo>
                  <a:lnTo>
                    <a:pt x="31" y="0"/>
                  </a:lnTo>
                  <a:lnTo>
                    <a:pt x="31" y="31"/>
                  </a:lnTo>
                  <a:lnTo>
                    <a:pt x="0" y="31"/>
                  </a:lnTo>
                  <a:lnTo>
                    <a:pt x="0" y="0"/>
                  </a:lnTo>
                  <a:lnTo>
                    <a:pt x="16" y="0"/>
                  </a:lnTo>
                  <a:close/>
                </a:path>
              </a:pathLst>
            </a:custGeom>
            <a:solidFill>
              <a:srgbClr val="0460A9"/>
            </a:solid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40" name="Freeform 17">
              <a:extLst>
                <a:ext uri="{FF2B5EF4-FFF2-40B4-BE49-F238E27FC236}">
                  <a16:creationId xmlns:a16="http://schemas.microsoft.com/office/drawing/2014/main" id="{CFB8218B-CA72-C449-9D24-FEC03F9F5FFC}"/>
                </a:ext>
              </a:extLst>
            </p:cNvPr>
            <p:cNvSpPr>
              <a:spLocks/>
            </p:cNvSpPr>
            <p:nvPr/>
          </p:nvSpPr>
          <p:spPr bwMode="auto">
            <a:xfrm>
              <a:off x="7601969" y="4422956"/>
              <a:ext cx="58577" cy="69995"/>
            </a:xfrm>
            <a:custGeom>
              <a:avLst/>
              <a:gdLst>
                <a:gd name="T0" fmla="*/ 18 w 35"/>
                <a:gd name="T1" fmla="*/ 0 h 33"/>
                <a:gd name="T2" fmla="*/ 0 w 35"/>
                <a:gd name="T3" fmla="*/ 33 h 33"/>
                <a:gd name="T4" fmla="*/ 35 w 35"/>
                <a:gd name="T5" fmla="*/ 33 h 33"/>
                <a:gd name="T6" fmla="*/ 18 w 35"/>
                <a:gd name="T7" fmla="*/ 0 h 33"/>
              </a:gdLst>
              <a:ahLst/>
              <a:cxnLst>
                <a:cxn ang="0">
                  <a:pos x="T0" y="T1"/>
                </a:cxn>
                <a:cxn ang="0">
                  <a:pos x="T2" y="T3"/>
                </a:cxn>
                <a:cxn ang="0">
                  <a:pos x="T4" y="T5"/>
                </a:cxn>
                <a:cxn ang="0">
                  <a:pos x="T6" y="T7"/>
                </a:cxn>
              </a:cxnLst>
              <a:rect l="0" t="0" r="r" b="b"/>
              <a:pathLst>
                <a:path w="35" h="33">
                  <a:moveTo>
                    <a:pt x="18" y="0"/>
                  </a:moveTo>
                  <a:lnTo>
                    <a:pt x="0" y="33"/>
                  </a:lnTo>
                  <a:lnTo>
                    <a:pt x="35" y="33"/>
                  </a:lnTo>
                  <a:lnTo>
                    <a:pt x="18" y="0"/>
                  </a:lnTo>
                  <a:close/>
                </a:path>
              </a:pathLst>
            </a:custGeom>
            <a:noFill/>
            <a:ln w="6350"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41" name="Freeform 18">
              <a:extLst>
                <a:ext uri="{FF2B5EF4-FFF2-40B4-BE49-F238E27FC236}">
                  <a16:creationId xmlns:a16="http://schemas.microsoft.com/office/drawing/2014/main" id="{8CF265C7-C551-F24B-8521-3EFE0314D2FC}"/>
                </a:ext>
              </a:extLst>
            </p:cNvPr>
            <p:cNvSpPr>
              <a:spLocks/>
            </p:cNvSpPr>
            <p:nvPr/>
          </p:nvSpPr>
          <p:spPr bwMode="auto">
            <a:xfrm>
              <a:off x="7496665" y="4166974"/>
              <a:ext cx="58577" cy="69995"/>
            </a:xfrm>
            <a:custGeom>
              <a:avLst/>
              <a:gdLst>
                <a:gd name="T0" fmla="*/ 15 w 28"/>
                <a:gd name="T1" fmla="*/ 0 h 29"/>
                <a:gd name="T2" fmla="*/ 28 w 28"/>
                <a:gd name="T3" fmla="*/ 0 h 29"/>
                <a:gd name="T4" fmla="*/ 28 w 28"/>
                <a:gd name="T5" fmla="*/ 29 h 29"/>
                <a:gd name="T6" fmla="*/ 0 w 28"/>
                <a:gd name="T7" fmla="*/ 29 h 29"/>
                <a:gd name="T8" fmla="*/ 0 w 28"/>
                <a:gd name="T9" fmla="*/ 0 h 29"/>
                <a:gd name="T10" fmla="*/ 15 w 28"/>
                <a:gd name="T11" fmla="*/ 0 h 29"/>
              </a:gdLst>
              <a:ahLst/>
              <a:cxnLst>
                <a:cxn ang="0">
                  <a:pos x="T0" y="T1"/>
                </a:cxn>
                <a:cxn ang="0">
                  <a:pos x="T2" y="T3"/>
                </a:cxn>
                <a:cxn ang="0">
                  <a:pos x="T4" y="T5"/>
                </a:cxn>
                <a:cxn ang="0">
                  <a:pos x="T6" y="T7"/>
                </a:cxn>
                <a:cxn ang="0">
                  <a:pos x="T8" y="T9"/>
                </a:cxn>
                <a:cxn ang="0">
                  <a:pos x="T10" y="T11"/>
                </a:cxn>
              </a:cxnLst>
              <a:rect l="0" t="0" r="r" b="b"/>
              <a:pathLst>
                <a:path w="28" h="29">
                  <a:moveTo>
                    <a:pt x="15" y="0"/>
                  </a:moveTo>
                  <a:lnTo>
                    <a:pt x="28" y="0"/>
                  </a:lnTo>
                  <a:lnTo>
                    <a:pt x="28" y="29"/>
                  </a:lnTo>
                  <a:lnTo>
                    <a:pt x="0" y="29"/>
                  </a:lnTo>
                  <a:lnTo>
                    <a:pt x="0" y="0"/>
                  </a:lnTo>
                  <a:lnTo>
                    <a:pt x="15" y="0"/>
                  </a:lnTo>
                  <a:close/>
                </a:path>
              </a:pathLst>
            </a:custGeom>
            <a:solidFill>
              <a:srgbClr val="0460A9"/>
            </a:solidFill>
            <a:ln w="6350">
              <a:solidFill>
                <a:schemeClr val="tx1"/>
              </a:solidFill>
            </a:ln>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sp>
          <p:nvSpPr>
            <p:cNvPr id="442" name="Freeform 20">
              <a:extLst>
                <a:ext uri="{FF2B5EF4-FFF2-40B4-BE49-F238E27FC236}">
                  <a16:creationId xmlns:a16="http://schemas.microsoft.com/office/drawing/2014/main" id="{716C5074-8FF4-6C4B-AD64-FFC8BBE08D8C}"/>
                </a:ext>
              </a:extLst>
            </p:cNvPr>
            <p:cNvSpPr>
              <a:spLocks/>
            </p:cNvSpPr>
            <p:nvPr/>
          </p:nvSpPr>
          <p:spPr bwMode="auto">
            <a:xfrm>
              <a:off x="7694568" y="4159885"/>
              <a:ext cx="58577" cy="69995"/>
            </a:xfrm>
            <a:custGeom>
              <a:avLst/>
              <a:gdLst>
                <a:gd name="T0" fmla="*/ 17 w 35"/>
                <a:gd name="T1" fmla="*/ 0 h 33"/>
                <a:gd name="T2" fmla="*/ 0 w 35"/>
                <a:gd name="T3" fmla="*/ 33 h 33"/>
                <a:gd name="T4" fmla="*/ 35 w 35"/>
                <a:gd name="T5" fmla="*/ 33 h 33"/>
                <a:gd name="T6" fmla="*/ 17 w 35"/>
                <a:gd name="T7" fmla="*/ 0 h 33"/>
              </a:gdLst>
              <a:ahLst/>
              <a:cxnLst>
                <a:cxn ang="0">
                  <a:pos x="T0" y="T1"/>
                </a:cxn>
                <a:cxn ang="0">
                  <a:pos x="T2" y="T3"/>
                </a:cxn>
                <a:cxn ang="0">
                  <a:pos x="T4" y="T5"/>
                </a:cxn>
                <a:cxn ang="0">
                  <a:pos x="T6" y="T7"/>
                </a:cxn>
              </a:cxnLst>
              <a:rect l="0" t="0" r="r" b="b"/>
              <a:pathLst>
                <a:path w="35" h="33">
                  <a:moveTo>
                    <a:pt x="17" y="0"/>
                  </a:moveTo>
                  <a:lnTo>
                    <a:pt x="0" y="33"/>
                  </a:lnTo>
                  <a:lnTo>
                    <a:pt x="35" y="33"/>
                  </a:lnTo>
                  <a:lnTo>
                    <a:pt x="17" y="0"/>
                  </a:lnTo>
                  <a:close/>
                </a:path>
              </a:pathLst>
            </a:custGeom>
            <a:noFill/>
            <a:ln w="6350" cap="sq">
              <a:solidFill>
                <a:srgbClr val="FF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a:solidFill>
                  <a:prstClr val="black">
                    <a:lumMod val="65000"/>
                    <a:lumOff val="35000"/>
                  </a:prstClr>
                </a:solidFill>
                <a:latin typeface="Arial" panose="020B0604020202020204" pitchFamily="34" charset="0"/>
                <a:cs typeface="Arial" panose="020B0604020202020204" pitchFamily="34" charset="0"/>
              </a:endParaRPr>
            </a:p>
          </p:txBody>
        </p:sp>
      </p:grpSp>
      <p:sp>
        <p:nvSpPr>
          <p:cNvPr id="351" name="Rectangle 212">
            <a:extLst>
              <a:ext uri="{FF2B5EF4-FFF2-40B4-BE49-F238E27FC236}">
                <a16:creationId xmlns:a16="http://schemas.microsoft.com/office/drawing/2014/main" id="{623F017D-D80C-4749-BAA4-25CE0FE4E954}"/>
              </a:ext>
            </a:extLst>
          </p:cNvPr>
          <p:cNvSpPr>
            <a:spLocks noChangeArrowheads="1"/>
          </p:cNvSpPr>
          <p:nvPr/>
        </p:nvSpPr>
        <p:spPr bwMode="auto">
          <a:xfrm rot="16200000">
            <a:off x="-127664" y="3200329"/>
            <a:ext cx="12936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Survie</a:t>
            </a:r>
            <a:r>
              <a:rPr lang="en-US" altLang="en-US" sz="800" dirty="0">
                <a:solidFill>
                  <a:prstClr val="black">
                    <a:lumMod val="65000"/>
                    <a:lumOff val="35000"/>
                  </a:prstClr>
                </a:solidFill>
                <a:cs typeface="Arial" panose="020B0604020202020204" pitchFamily="34" charset="0"/>
              </a:rPr>
              <a:t> sans progression (%)</a:t>
            </a:r>
          </a:p>
        </p:txBody>
      </p:sp>
      <p:sp>
        <p:nvSpPr>
          <p:cNvPr id="352" name="Rectangle 212">
            <a:extLst>
              <a:ext uri="{FF2B5EF4-FFF2-40B4-BE49-F238E27FC236}">
                <a16:creationId xmlns:a16="http://schemas.microsoft.com/office/drawing/2014/main" id="{2B154962-A056-8345-B864-E31EDBDB05BA}"/>
              </a:ext>
            </a:extLst>
          </p:cNvPr>
          <p:cNvSpPr>
            <a:spLocks noChangeArrowheads="1"/>
          </p:cNvSpPr>
          <p:nvPr/>
        </p:nvSpPr>
        <p:spPr bwMode="auto">
          <a:xfrm rot="16200000">
            <a:off x="4125718" y="3187875"/>
            <a:ext cx="129362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Survie</a:t>
            </a:r>
            <a:r>
              <a:rPr lang="en-US" altLang="en-US" sz="800" dirty="0">
                <a:solidFill>
                  <a:prstClr val="black">
                    <a:lumMod val="65000"/>
                    <a:lumOff val="35000"/>
                  </a:prstClr>
                </a:solidFill>
                <a:cs typeface="Arial" panose="020B0604020202020204" pitchFamily="34" charset="0"/>
              </a:rPr>
              <a:t> sans progression (%)</a:t>
            </a:r>
          </a:p>
        </p:txBody>
      </p:sp>
    </p:spTree>
    <p:extLst>
      <p:ext uri="{BB962C8B-B14F-4D97-AF65-F5344CB8AC3E}">
        <p14:creationId xmlns:p14="http://schemas.microsoft.com/office/powerpoint/2010/main" val="81683415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Espace réservé du contenu 1"/>
          <p:cNvSpPr txBox="1">
            <a:spLocks/>
          </p:cNvSpPr>
          <p:nvPr/>
        </p:nvSpPr>
        <p:spPr>
          <a:xfrm>
            <a:off x="292070" y="1339701"/>
            <a:ext cx="4208212" cy="3376679"/>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96313B52-4881-476A-A8D3-9E032535A5B3}"/>
              </a:ext>
            </a:extLst>
          </p:cNvPr>
          <p:cNvSpPr>
            <a:spLocks noGrp="1"/>
          </p:cNvSpPr>
          <p:nvPr>
            <p:ph type="title"/>
          </p:nvPr>
        </p:nvSpPr>
        <p:spPr/>
        <p:txBody>
          <a:bodyPr/>
          <a:lstStyle/>
          <a:p>
            <a:r>
              <a:rPr lang="en-GB" sz="2000" dirty="0"/>
              <a:t>PFS </a:t>
            </a:r>
            <a:r>
              <a:rPr lang="en-GB" sz="2000" dirty="0" err="1"/>
              <a:t>selon</a:t>
            </a:r>
            <a:r>
              <a:rPr lang="en-GB" sz="2000" dirty="0"/>
              <a:t> le </a:t>
            </a:r>
            <a:r>
              <a:rPr lang="en-GB" sz="2000" dirty="0" err="1"/>
              <a:t>statut</a:t>
            </a:r>
            <a:r>
              <a:rPr lang="en-GB" sz="2000" dirty="0"/>
              <a:t> </a:t>
            </a:r>
            <a:r>
              <a:rPr lang="en-GB" sz="2000" dirty="0" err="1"/>
              <a:t>mutationel</a:t>
            </a:r>
            <a:r>
              <a:rPr lang="en-GB" sz="2000" dirty="0"/>
              <a:t> </a:t>
            </a:r>
            <a:r>
              <a:rPr lang="en-GB" sz="2000" i="1" dirty="0"/>
              <a:t>PIK3CA </a:t>
            </a:r>
            <a:r>
              <a:rPr lang="en-GB" sz="2000" dirty="0"/>
              <a:t>sur </a:t>
            </a:r>
            <a:r>
              <a:rPr lang="en-GB" sz="2000" dirty="0" err="1"/>
              <a:t>ADNtc</a:t>
            </a:r>
            <a:r>
              <a:rPr lang="en-GB" sz="2000" dirty="0"/>
              <a:t> plasma</a:t>
            </a:r>
            <a:endParaRPr lang="en-GB" sz="2000" baseline="30000" dirty="0"/>
          </a:p>
        </p:txBody>
      </p:sp>
      <p:grpSp>
        <p:nvGrpSpPr>
          <p:cNvPr id="364" name="Group 10">
            <a:extLst>
              <a:ext uri="{FF2B5EF4-FFF2-40B4-BE49-F238E27FC236}">
                <a16:creationId xmlns:a16="http://schemas.microsoft.com/office/drawing/2014/main" id="{B8F54131-8FB4-4631-B69B-EEBD084AECFF}"/>
              </a:ext>
            </a:extLst>
          </p:cNvPr>
          <p:cNvGrpSpPr/>
          <p:nvPr/>
        </p:nvGrpSpPr>
        <p:grpSpPr>
          <a:xfrm>
            <a:off x="372893" y="1489216"/>
            <a:ext cx="3996908" cy="3169380"/>
            <a:chOff x="647700" y="1497013"/>
            <a:chExt cx="4327526" cy="3768990"/>
          </a:xfrm>
        </p:grpSpPr>
        <p:sp>
          <p:nvSpPr>
            <p:cNvPr id="365" name="Line 5">
              <a:extLst>
                <a:ext uri="{FF2B5EF4-FFF2-40B4-BE49-F238E27FC236}">
                  <a16:creationId xmlns:a16="http://schemas.microsoft.com/office/drawing/2014/main" id="{A8461701-8A31-498E-A824-29871229BF80}"/>
                </a:ext>
              </a:extLst>
            </p:cNvPr>
            <p:cNvSpPr>
              <a:spLocks noChangeShapeType="1"/>
            </p:cNvSpPr>
            <p:nvPr/>
          </p:nvSpPr>
          <p:spPr bwMode="auto">
            <a:xfrm>
              <a:off x="1249363" y="4483101"/>
              <a:ext cx="3725863"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6" name="Line 6">
              <a:extLst>
                <a:ext uri="{FF2B5EF4-FFF2-40B4-BE49-F238E27FC236}">
                  <a16:creationId xmlns:a16="http://schemas.microsoft.com/office/drawing/2014/main" id="{6EBB3277-35B1-4283-99B5-CBA2313CA97B}"/>
                </a:ext>
              </a:extLst>
            </p:cNvPr>
            <p:cNvSpPr>
              <a:spLocks noChangeShapeType="1"/>
            </p:cNvSpPr>
            <p:nvPr/>
          </p:nvSpPr>
          <p:spPr bwMode="auto">
            <a:xfrm flipV="1">
              <a:off x="1249363" y="1497013"/>
              <a:ext cx="0" cy="298608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7" name="Line 7">
              <a:extLst>
                <a:ext uri="{FF2B5EF4-FFF2-40B4-BE49-F238E27FC236}">
                  <a16:creationId xmlns:a16="http://schemas.microsoft.com/office/drawing/2014/main" id="{861568B5-2E41-45D1-BDFC-EFA00AA03F66}"/>
                </a:ext>
              </a:extLst>
            </p:cNvPr>
            <p:cNvSpPr>
              <a:spLocks noChangeShapeType="1"/>
            </p:cNvSpPr>
            <p:nvPr/>
          </p:nvSpPr>
          <p:spPr bwMode="auto">
            <a:xfrm>
              <a:off x="1249363" y="4483101"/>
              <a:ext cx="3725863"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8" name="Line 8">
              <a:extLst>
                <a:ext uri="{FF2B5EF4-FFF2-40B4-BE49-F238E27FC236}">
                  <a16:creationId xmlns:a16="http://schemas.microsoft.com/office/drawing/2014/main" id="{58760E20-79B9-4290-B936-BD8CA18676D6}"/>
                </a:ext>
              </a:extLst>
            </p:cNvPr>
            <p:cNvSpPr>
              <a:spLocks noChangeShapeType="1"/>
            </p:cNvSpPr>
            <p:nvPr/>
          </p:nvSpPr>
          <p:spPr bwMode="auto">
            <a:xfrm>
              <a:off x="13493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9" name="Line 9">
              <a:extLst>
                <a:ext uri="{FF2B5EF4-FFF2-40B4-BE49-F238E27FC236}">
                  <a16:creationId xmlns:a16="http://schemas.microsoft.com/office/drawing/2014/main" id="{DA39A5EC-89C5-4E1B-BF08-E2CBDF74E09A}"/>
                </a:ext>
              </a:extLst>
            </p:cNvPr>
            <p:cNvSpPr>
              <a:spLocks noChangeShapeType="1"/>
            </p:cNvSpPr>
            <p:nvPr/>
          </p:nvSpPr>
          <p:spPr bwMode="auto">
            <a:xfrm>
              <a:off x="160178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0" name="Line 10">
              <a:extLst>
                <a:ext uri="{FF2B5EF4-FFF2-40B4-BE49-F238E27FC236}">
                  <a16:creationId xmlns:a16="http://schemas.microsoft.com/office/drawing/2014/main" id="{297CBAB7-F2C8-4834-BD58-86AA9362B8A6}"/>
                </a:ext>
              </a:extLst>
            </p:cNvPr>
            <p:cNvSpPr>
              <a:spLocks noChangeShapeType="1"/>
            </p:cNvSpPr>
            <p:nvPr/>
          </p:nvSpPr>
          <p:spPr bwMode="auto">
            <a:xfrm>
              <a:off x="18526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1" name="Line 11">
              <a:extLst>
                <a:ext uri="{FF2B5EF4-FFF2-40B4-BE49-F238E27FC236}">
                  <a16:creationId xmlns:a16="http://schemas.microsoft.com/office/drawing/2014/main" id="{1D27CA6C-7E7A-4B85-A1C7-AD21BCAF174D}"/>
                </a:ext>
              </a:extLst>
            </p:cNvPr>
            <p:cNvSpPr>
              <a:spLocks noChangeShapeType="1"/>
            </p:cNvSpPr>
            <p:nvPr/>
          </p:nvSpPr>
          <p:spPr bwMode="auto">
            <a:xfrm>
              <a:off x="21066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2" name="Line 12">
              <a:extLst>
                <a:ext uri="{FF2B5EF4-FFF2-40B4-BE49-F238E27FC236}">
                  <a16:creationId xmlns:a16="http://schemas.microsoft.com/office/drawing/2014/main" id="{6AB076D1-4656-4A96-AEAA-CE3F6167861E}"/>
                </a:ext>
              </a:extLst>
            </p:cNvPr>
            <p:cNvSpPr>
              <a:spLocks noChangeShapeType="1"/>
            </p:cNvSpPr>
            <p:nvPr/>
          </p:nvSpPr>
          <p:spPr bwMode="auto">
            <a:xfrm>
              <a:off x="235743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3" name="Line 13">
              <a:extLst>
                <a:ext uri="{FF2B5EF4-FFF2-40B4-BE49-F238E27FC236}">
                  <a16:creationId xmlns:a16="http://schemas.microsoft.com/office/drawing/2014/main" id="{060C563C-3039-4DA6-A982-B0996850E6D7}"/>
                </a:ext>
              </a:extLst>
            </p:cNvPr>
            <p:cNvSpPr>
              <a:spLocks noChangeShapeType="1"/>
            </p:cNvSpPr>
            <p:nvPr/>
          </p:nvSpPr>
          <p:spPr bwMode="auto">
            <a:xfrm>
              <a:off x="260985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4" name="Line 14">
              <a:extLst>
                <a:ext uri="{FF2B5EF4-FFF2-40B4-BE49-F238E27FC236}">
                  <a16:creationId xmlns:a16="http://schemas.microsoft.com/office/drawing/2014/main" id="{72486940-C0ED-4FF4-99F2-E449F292CB96}"/>
                </a:ext>
              </a:extLst>
            </p:cNvPr>
            <p:cNvSpPr>
              <a:spLocks noChangeShapeType="1"/>
            </p:cNvSpPr>
            <p:nvPr/>
          </p:nvSpPr>
          <p:spPr bwMode="auto">
            <a:xfrm>
              <a:off x="28606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5" name="Line 15">
              <a:extLst>
                <a:ext uri="{FF2B5EF4-FFF2-40B4-BE49-F238E27FC236}">
                  <a16:creationId xmlns:a16="http://schemas.microsoft.com/office/drawing/2014/main" id="{61354248-C8FE-4C3D-A498-BF1ED9DC1CB9}"/>
                </a:ext>
              </a:extLst>
            </p:cNvPr>
            <p:cNvSpPr>
              <a:spLocks noChangeShapeType="1"/>
            </p:cNvSpPr>
            <p:nvPr/>
          </p:nvSpPr>
          <p:spPr bwMode="auto">
            <a:xfrm>
              <a:off x="31115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6" name="Line 16">
              <a:extLst>
                <a:ext uri="{FF2B5EF4-FFF2-40B4-BE49-F238E27FC236}">
                  <a16:creationId xmlns:a16="http://schemas.microsoft.com/office/drawing/2014/main" id="{785ACB4B-11DD-4311-888B-9CE5B295F845}"/>
                </a:ext>
              </a:extLst>
            </p:cNvPr>
            <p:cNvSpPr>
              <a:spLocks noChangeShapeType="1"/>
            </p:cNvSpPr>
            <p:nvPr/>
          </p:nvSpPr>
          <p:spPr bwMode="auto">
            <a:xfrm>
              <a:off x="33639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7" name="Line 17">
              <a:extLst>
                <a:ext uri="{FF2B5EF4-FFF2-40B4-BE49-F238E27FC236}">
                  <a16:creationId xmlns:a16="http://schemas.microsoft.com/office/drawing/2014/main" id="{5E32CD42-4415-4B71-BA03-ACD8418EDB3A}"/>
                </a:ext>
              </a:extLst>
            </p:cNvPr>
            <p:cNvSpPr>
              <a:spLocks noChangeShapeType="1"/>
            </p:cNvSpPr>
            <p:nvPr/>
          </p:nvSpPr>
          <p:spPr bwMode="auto">
            <a:xfrm>
              <a:off x="361791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8" name="Line 18">
              <a:extLst>
                <a:ext uri="{FF2B5EF4-FFF2-40B4-BE49-F238E27FC236}">
                  <a16:creationId xmlns:a16="http://schemas.microsoft.com/office/drawing/2014/main" id="{2F44189F-8093-4284-86D5-F9B759860182}"/>
                </a:ext>
              </a:extLst>
            </p:cNvPr>
            <p:cNvSpPr>
              <a:spLocks noChangeShapeType="1"/>
            </p:cNvSpPr>
            <p:nvPr/>
          </p:nvSpPr>
          <p:spPr bwMode="auto">
            <a:xfrm>
              <a:off x="3868738"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9" name="Line 19">
              <a:extLst>
                <a:ext uri="{FF2B5EF4-FFF2-40B4-BE49-F238E27FC236}">
                  <a16:creationId xmlns:a16="http://schemas.microsoft.com/office/drawing/2014/main" id="{92504A54-20C8-495A-A3A7-FCD28655088F}"/>
                </a:ext>
              </a:extLst>
            </p:cNvPr>
            <p:cNvSpPr>
              <a:spLocks noChangeShapeType="1"/>
            </p:cNvSpPr>
            <p:nvPr/>
          </p:nvSpPr>
          <p:spPr bwMode="auto">
            <a:xfrm>
              <a:off x="4119563"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0" name="Line 20">
              <a:extLst>
                <a:ext uri="{FF2B5EF4-FFF2-40B4-BE49-F238E27FC236}">
                  <a16:creationId xmlns:a16="http://schemas.microsoft.com/office/drawing/2014/main" id="{8E553D44-837D-4846-9126-4CC2C688190B}"/>
                </a:ext>
              </a:extLst>
            </p:cNvPr>
            <p:cNvSpPr>
              <a:spLocks noChangeShapeType="1"/>
            </p:cNvSpPr>
            <p:nvPr/>
          </p:nvSpPr>
          <p:spPr bwMode="auto">
            <a:xfrm>
              <a:off x="4371975"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1" name="Line 21">
              <a:extLst>
                <a:ext uri="{FF2B5EF4-FFF2-40B4-BE49-F238E27FC236}">
                  <a16:creationId xmlns:a16="http://schemas.microsoft.com/office/drawing/2014/main" id="{2662DE53-A011-4D98-A39F-12C5D4788368}"/>
                </a:ext>
              </a:extLst>
            </p:cNvPr>
            <p:cNvSpPr>
              <a:spLocks noChangeShapeType="1"/>
            </p:cNvSpPr>
            <p:nvPr/>
          </p:nvSpPr>
          <p:spPr bwMode="auto">
            <a:xfrm>
              <a:off x="46228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2" name="Line 22">
              <a:extLst>
                <a:ext uri="{FF2B5EF4-FFF2-40B4-BE49-F238E27FC236}">
                  <a16:creationId xmlns:a16="http://schemas.microsoft.com/office/drawing/2014/main" id="{997B6D1D-A723-420A-948B-835567249C33}"/>
                </a:ext>
              </a:extLst>
            </p:cNvPr>
            <p:cNvSpPr>
              <a:spLocks noChangeShapeType="1"/>
            </p:cNvSpPr>
            <p:nvPr/>
          </p:nvSpPr>
          <p:spPr bwMode="auto">
            <a:xfrm>
              <a:off x="4876800" y="4483101"/>
              <a:ext cx="0" cy="41275"/>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3" name="Line 23">
              <a:extLst>
                <a:ext uri="{FF2B5EF4-FFF2-40B4-BE49-F238E27FC236}">
                  <a16:creationId xmlns:a16="http://schemas.microsoft.com/office/drawing/2014/main" id="{6E7D546B-3809-4CBC-A6A2-05FA68E11415}"/>
                </a:ext>
              </a:extLst>
            </p:cNvPr>
            <p:cNvSpPr>
              <a:spLocks noChangeShapeType="1"/>
            </p:cNvSpPr>
            <p:nvPr/>
          </p:nvSpPr>
          <p:spPr bwMode="auto">
            <a:xfrm flipV="1">
              <a:off x="1249363" y="1497013"/>
              <a:ext cx="0" cy="298608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4" name="Line 24">
              <a:extLst>
                <a:ext uri="{FF2B5EF4-FFF2-40B4-BE49-F238E27FC236}">
                  <a16:creationId xmlns:a16="http://schemas.microsoft.com/office/drawing/2014/main" id="{510C4FAC-5637-40B6-BFB2-D5769FC1A29C}"/>
                </a:ext>
              </a:extLst>
            </p:cNvPr>
            <p:cNvSpPr>
              <a:spLocks noChangeShapeType="1"/>
            </p:cNvSpPr>
            <p:nvPr/>
          </p:nvSpPr>
          <p:spPr bwMode="auto">
            <a:xfrm flipH="1">
              <a:off x="1208088" y="4367213"/>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5" name="Line 25">
              <a:extLst>
                <a:ext uri="{FF2B5EF4-FFF2-40B4-BE49-F238E27FC236}">
                  <a16:creationId xmlns:a16="http://schemas.microsoft.com/office/drawing/2014/main" id="{06889958-9C96-4E31-8A45-15981576AC46}"/>
                </a:ext>
              </a:extLst>
            </p:cNvPr>
            <p:cNvSpPr>
              <a:spLocks noChangeShapeType="1"/>
            </p:cNvSpPr>
            <p:nvPr/>
          </p:nvSpPr>
          <p:spPr bwMode="auto">
            <a:xfrm flipH="1">
              <a:off x="1208088" y="3816351"/>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6" name="Line 26">
              <a:extLst>
                <a:ext uri="{FF2B5EF4-FFF2-40B4-BE49-F238E27FC236}">
                  <a16:creationId xmlns:a16="http://schemas.microsoft.com/office/drawing/2014/main" id="{B289016C-F3C0-4ABE-AEF0-03C63790C63C}"/>
                </a:ext>
              </a:extLst>
            </p:cNvPr>
            <p:cNvSpPr>
              <a:spLocks noChangeShapeType="1"/>
            </p:cNvSpPr>
            <p:nvPr/>
          </p:nvSpPr>
          <p:spPr bwMode="auto">
            <a:xfrm flipH="1">
              <a:off x="1208088" y="3263901"/>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7" name="Line 27">
              <a:extLst>
                <a:ext uri="{FF2B5EF4-FFF2-40B4-BE49-F238E27FC236}">
                  <a16:creationId xmlns:a16="http://schemas.microsoft.com/office/drawing/2014/main" id="{1ADF9255-80D8-4566-B235-38B1CE79B45C}"/>
                </a:ext>
              </a:extLst>
            </p:cNvPr>
            <p:cNvSpPr>
              <a:spLocks noChangeShapeType="1"/>
            </p:cNvSpPr>
            <p:nvPr/>
          </p:nvSpPr>
          <p:spPr bwMode="auto">
            <a:xfrm flipH="1">
              <a:off x="1208088" y="2713038"/>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8" name="Line 28">
              <a:extLst>
                <a:ext uri="{FF2B5EF4-FFF2-40B4-BE49-F238E27FC236}">
                  <a16:creationId xmlns:a16="http://schemas.microsoft.com/office/drawing/2014/main" id="{3EDF3095-5769-428F-8BD7-550437125B1C}"/>
                </a:ext>
              </a:extLst>
            </p:cNvPr>
            <p:cNvSpPr>
              <a:spLocks noChangeShapeType="1"/>
            </p:cNvSpPr>
            <p:nvPr/>
          </p:nvSpPr>
          <p:spPr bwMode="auto">
            <a:xfrm flipH="1">
              <a:off x="1208088" y="2160588"/>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9" name="Line 29">
              <a:extLst>
                <a:ext uri="{FF2B5EF4-FFF2-40B4-BE49-F238E27FC236}">
                  <a16:creationId xmlns:a16="http://schemas.microsoft.com/office/drawing/2014/main" id="{AB380FDD-6222-4B8B-96E9-CA44045C7AE1}"/>
                </a:ext>
              </a:extLst>
            </p:cNvPr>
            <p:cNvSpPr>
              <a:spLocks noChangeShapeType="1"/>
            </p:cNvSpPr>
            <p:nvPr/>
          </p:nvSpPr>
          <p:spPr bwMode="auto">
            <a:xfrm flipH="1">
              <a:off x="1208088" y="1611313"/>
              <a:ext cx="41275" cy="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0" name="Freeform 30">
              <a:extLst>
                <a:ext uri="{FF2B5EF4-FFF2-40B4-BE49-F238E27FC236}">
                  <a16:creationId xmlns:a16="http://schemas.microsoft.com/office/drawing/2014/main" id="{73573D12-11FA-4812-B319-C17CEEDC91B4}"/>
                </a:ext>
              </a:extLst>
            </p:cNvPr>
            <p:cNvSpPr>
              <a:spLocks/>
            </p:cNvSpPr>
            <p:nvPr/>
          </p:nvSpPr>
          <p:spPr bwMode="auto">
            <a:xfrm>
              <a:off x="1349375" y="1611313"/>
              <a:ext cx="3471863" cy="2755900"/>
            </a:xfrm>
            <a:custGeom>
              <a:avLst/>
              <a:gdLst>
                <a:gd name="T0" fmla="*/ 4 w 2187"/>
                <a:gd name="T1" fmla="*/ 0 h 1736"/>
                <a:gd name="T2" fmla="*/ 4 w 2187"/>
                <a:gd name="T3" fmla="*/ 0 h 1736"/>
                <a:gd name="T4" fmla="*/ 125 w 2187"/>
                <a:gd name="T5" fmla="*/ 41 h 1736"/>
                <a:gd name="T6" fmla="*/ 133 w 2187"/>
                <a:gd name="T7" fmla="*/ 60 h 1736"/>
                <a:gd name="T8" fmla="*/ 136 w 2187"/>
                <a:gd name="T9" fmla="*/ 81 h 1736"/>
                <a:gd name="T10" fmla="*/ 144 w 2187"/>
                <a:gd name="T11" fmla="*/ 123 h 1736"/>
                <a:gd name="T12" fmla="*/ 159 w 2187"/>
                <a:gd name="T13" fmla="*/ 144 h 1736"/>
                <a:gd name="T14" fmla="*/ 167 w 2187"/>
                <a:gd name="T15" fmla="*/ 185 h 1736"/>
                <a:gd name="T16" fmla="*/ 280 w 2187"/>
                <a:gd name="T17" fmla="*/ 227 h 1736"/>
                <a:gd name="T18" fmla="*/ 282 w 2187"/>
                <a:gd name="T19" fmla="*/ 227 h 1736"/>
                <a:gd name="T20" fmla="*/ 282 w 2187"/>
                <a:gd name="T21" fmla="*/ 288 h 1736"/>
                <a:gd name="T22" fmla="*/ 294 w 2187"/>
                <a:gd name="T23" fmla="*/ 330 h 1736"/>
                <a:gd name="T24" fmla="*/ 320 w 2187"/>
                <a:gd name="T25" fmla="*/ 351 h 1736"/>
                <a:gd name="T26" fmla="*/ 324 w 2187"/>
                <a:gd name="T27" fmla="*/ 372 h 1736"/>
                <a:gd name="T28" fmla="*/ 341 w 2187"/>
                <a:gd name="T29" fmla="*/ 414 h 1736"/>
                <a:gd name="T30" fmla="*/ 380 w 2187"/>
                <a:gd name="T31" fmla="*/ 435 h 1736"/>
                <a:gd name="T32" fmla="*/ 383 w 2187"/>
                <a:gd name="T33" fmla="*/ 477 h 1736"/>
                <a:gd name="T34" fmla="*/ 430 w 2187"/>
                <a:gd name="T35" fmla="*/ 519 h 1736"/>
                <a:gd name="T36" fmla="*/ 435 w 2187"/>
                <a:gd name="T37" fmla="*/ 519 h 1736"/>
                <a:gd name="T38" fmla="*/ 443 w 2187"/>
                <a:gd name="T39" fmla="*/ 561 h 1736"/>
                <a:gd name="T40" fmla="*/ 454 w 2187"/>
                <a:gd name="T41" fmla="*/ 623 h 1736"/>
                <a:gd name="T42" fmla="*/ 501 w 2187"/>
                <a:gd name="T43" fmla="*/ 644 h 1736"/>
                <a:gd name="T44" fmla="*/ 558 w 2187"/>
                <a:gd name="T45" fmla="*/ 686 h 1736"/>
                <a:gd name="T46" fmla="*/ 576 w 2187"/>
                <a:gd name="T47" fmla="*/ 728 h 1736"/>
                <a:gd name="T48" fmla="*/ 584 w 2187"/>
                <a:gd name="T49" fmla="*/ 728 h 1736"/>
                <a:gd name="T50" fmla="*/ 595 w 2187"/>
                <a:gd name="T51" fmla="*/ 771 h 1736"/>
                <a:gd name="T52" fmla="*/ 660 w 2187"/>
                <a:gd name="T53" fmla="*/ 815 h 1736"/>
                <a:gd name="T54" fmla="*/ 766 w 2187"/>
                <a:gd name="T55" fmla="*/ 836 h 1736"/>
                <a:gd name="T56" fmla="*/ 865 w 2187"/>
                <a:gd name="T57" fmla="*/ 836 h 1736"/>
                <a:gd name="T58" fmla="*/ 865 w 2187"/>
                <a:gd name="T59" fmla="*/ 902 h 1736"/>
                <a:gd name="T60" fmla="*/ 884 w 2187"/>
                <a:gd name="T61" fmla="*/ 923 h 1736"/>
                <a:gd name="T62" fmla="*/ 894 w 2187"/>
                <a:gd name="T63" fmla="*/ 923 h 1736"/>
                <a:gd name="T64" fmla="*/ 991 w 2187"/>
                <a:gd name="T65" fmla="*/ 970 h 1736"/>
                <a:gd name="T66" fmla="*/ 1026 w 2187"/>
                <a:gd name="T67" fmla="*/ 970 h 1736"/>
                <a:gd name="T68" fmla="*/ 1041 w 2187"/>
                <a:gd name="T69" fmla="*/ 994 h 1736"/>
                <a:gd name="T70" fmla="*/ 1152 w 2187"/>
                <a:gd name="T71" fmla="*/ 1020 h 1736"/>
                <a:gd name="T72" fmla="*/ 1162 w 2187"/>
                <a:gd name="T73" fmla="*/ 1020 h 1736"/>
                <a:gd name="T74" fmla="*/ 1170 w 2187"/>
                <a:gd name="T75" fmla="*/ 1020 h 1736"/>
                <a:gd name="T76" fmla="*/ 1264 w 2187"/>
                <a:gd name="T77" fmla="*/ 1049 h 1736"/>
                <a:gd name="T78" fmla="*/ 1314 w 2187"/>
                <a:gd name="T79" fmla="*/ 1080 h 1736"/>
                <a:gd name="T80" fmla="*/ 1314 w 2187"/>
                <a:gd name="T81" fmla="*/ 1080 h 1736"/>
                <a:gd name="T82" fmla="*/ 1390 w 2187"/>
                <a:gd name="T83" fmla="*/ 1112 h 1736"/>
                <a:gd name="T84" fmla="*/ 1468 w 2187"/>
                <a:gd name="T85" fmla="*/ 1146 h 1736"/>
                <a:gd name="T86" fmla="*/ 1514 w 2187"/>
                <a:gd name="T87" fmla="*/ 1182 h 1736"/>
                <a:gd name="T88" fmla="*/ 1518 w 2187"/>
                <a:gd name="T89" fmla="*/ 1219 h 1736"/>
                <a:gd name="T90" fmla="*/ 1535 w 2187"/>
                <a:gd name="T91" fmla="*/ 1258 h 1736"/>
                <a:gd name="T92" fmla="*/ 1540 w 2187"/>
                <a:gd name="T93" fmla="*/ 1258 h 1736"/>
                <a:gd name="T94" fmla="*/ 1595 w 2187"/>
                <a:gd name="T95" fmla="*/ 1311 h 1736"/>
                <a:gd name="T96" fmla="*/ 1726 w 2187"/>
                <a:gd name="T97" fmla="*/ 1311 h 1736"/>
                <a:gd name="T98" fmla="*/ 1752 w 2187"/>
                <a:gd name="T99" fmla="*/ 1311 h 1736"/>
                <a:gd name="T100" fmla="*/ 1754 w 2187"/>
                <a:gd name="T101" fmla="*/ 1311 h 1736"/>
                <a:gd name="T102" fmla="*/ 1973 w 2187"/>
                <a:gd name="T103" fmla="*/ 1311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7" h="1736">
                  <a:moveTo>
                    <a:pt x="0" y="0"/>
                  </a:moveTo>
                  <a:lnTo>
                    <a:pt x="4" y="0"/>
                  </a:lnTo>
                  <a:lnTo>
                    <a:pt x="4" y="0"/>
                  </a:lnTo>
                  <a:lnTo>
                    <a:pt x="4" y="0"/>
                  </a:lnTo>
                  <a:lnTo>
                    <a:pt x="4" y="0"/>
                  </a:lnTo>
                  <a:lnTo>
                    <a:pt x="4" y="0"/>
                  </a:lnTo>
                  <a:lnTo>
                    <a:pt x="4" y="0"/>
                  </a:lnTo>
                  <a:lnTo>
                    <a:pt x="4" y="0"/>
                  </a:lnTo>
                  <a:lnTo>
                    <a:pt x="4" y="0"/>
                  </a:lnTo>
                  <a:lnTo>
                    <a:pt x="4" y="0"/>
                  </a:lnTo>
                  <a:lnTo>
                    <a:pt x="31" y="0"/>
                  </a:lnTo>
                  <a:lnTo>
                    <a:pt x="31" y="20"/>
                  </a:lnTo>
                  <a:lnTo>
                    <a:pt x="31" y="20"/>
                  </a:lnTo>
                  <a:lnTo>
                    <a:pt x="125" y="20"/>
                  </a:lnTo>
                  <a:lnTo>
                    <a:pt x="125" y="41"/>
                  </a:lnTo>
                  <a:lnTo>
                    <a:pt x="125" y="41"/>
                  </a:lnTo>
                  <a:lnTo>
                    <a:pt x="131" y="41"/>
                  </a:lnTo>
                  <a:lnTo>
                    <a:pt x="131" y="60"/>
                  </a:lnTo>
                  <a:lnTo>
                    <a:pt x="131" y="60"/>
                  </a:lnTo>
                  <a:lnTo>
                    <a:pt x="133" y="60"/>
                  </a:lnTo>
                  <a:lnTo>
                    <a:pt x="133" y="60"/>
                  </a:lnTo>
                  <a:lnTo>
                    <a:pt x="133" y="60"/>
                  </a:lnTo>
                  <a:lnTo>
                    <a:pt x="136" y="60"/>
                  </a:lnTo>
                  <a:lnTo>
                    <a:pt x="136" y="81"/>
                  </a:lnTo>
                  <a:lnTo>
                    <a:pt x="136" y="81"/>
                  </a:lnTo>
                  <a:lnTo>
                    <a:pt x="141" y="81"/>
                  </a:lnTo>
                  <a:lnTo>
                    <a:pt x="141" y="102"/>
                  </a:lnTo>
                  <a:lnTo>
                    <a:pt x="141" y="102"/>
                  </a:lnTo>
                  <a:lnTo>
                    <a:pt x="144" y="102"/>
                  </a:lnTo>
                  <a:lnTo>
                    <a:pt x="144" y="123"/>
                  </a:lnTo>
                  <a:lnTo>
                    <a:pt x="144" y="123"/>
                  </a:lnTo>
                  <a:lnTo>
                    <a:pt x="152" y="123"/>
                  </a:lnTo>
                  <a:lnTo>
                    <a:pt x="152" y="144"/>
                  </a:lnTo>
                  <a:lnTo>
                    <a:pt x="152" y="144"/>
                  </a:lnTo>
                  <a:lnTo>
                    <a:pt x="159" y="144"/>
                  </a:lnTo>
                  <a:lnTo>
                    <a:pt x="159" y="164"/>
                  </a:lnTo>
                  <a:lnTo>
                    <a:pt x="159" y="164"/>
                  </a:lnTo>
                  <a:lnTo>
                    <a:pt x="167" y="164"/>
                  </a:lnTo>
                  <a:lnTo>
                    <a:pt x="167" y="185"/>
                  </a:lnTo>
                  <a:lnTo>
                    <a:pt x="167" y="185"/>
                  </a:lnTo>
                  <a:lnTo>
                    <a:pt x="230" y="185"/>
                  </a:lnTo>
                  <a:lnTo>
                    <a:pt x="230" y="206"/>
                  </a:lnTo>
                  <a:lnTo>
                    <a:pt x="230" y="206"/>
                  </a:lnTo>
                  <a:lnTo>
                    <a:pt x="280" y="206"/>
                  </a:lnTo>
                  <a:lnTo>
                    <a:pt x="280" y="227"/>
                  </a:lnTo>
                  <a:lnTo>
                    <a:pt x="280" y="227"/>
                  </a:lnTo>
                  <a:lnTo>
                    <a:pt x="282" y="227"/>
                  </a:lnTo>
                  <a:lnTo>
                    <a:pt x="282" y="227"/>
                  </a:lnTo>
                  <a:lnTo>
                    <a:pt x="282" y="227"/>
                  </a:lnTo>
                  <a:lnTo>
                    <a:pt x="282" y="227"/>
                  </a:lnTo>
                  <a:lnTo>
                    <a:pt x="282" y="227"/>
                  </a:lnTo>
                  <a:lnTo>
                    <a:pt x="282" y="227"/>
                  </a:lnTo>
                  <a:lnTo>
                    <a:pt x="282" y="227"/>
                  </a:lnTo>
                  <a:lnTo>
                    <a:pt x="282" y="288"/>
                  </a:lnTo>
                  <a:lnTo>
                    <a:pt x="282" y="288"/>
                  </a:lnTo>
                  <a:lnTo>
                    <a:pt x="286" y="288"/>
                  </a:lnTo>
                  <a:lnTo>
                    <a:pt x="286" y="309"/>
                  </a:lnTo>
                  <a:lnTo>
                    <a:pt x="286" y="309"/>
                  </a:lnTo>
                  <a:lnTo>
                    <a:pt x="294" y="309"/>
                  </a:lnTo>
                  <a:lnTo>
                    <a:pt x="294" y="330"/>
                  </a:lnTo>
                  <a:lnTo>
                    <a:pt x="294" y="330"/>
                  </a:lnTo>
                  <a:lnTo>
                    <a:pt x="306" y="330"/>
                  </a:lnTo>
                  <a:lnTo>
                    <a:pt x="306" y="351"/>
                  </a:lnTo>
                  <a:lnTo>
                    <a:pt x="306" y="351"/>
                  </a:lnTo>
                  <a:lnTo>
                    <a:pt x="320" y="351"/>
                  </a:lnTo>
                  <a:lnTo>
                    <a:pt x="320" y="351"/>
                  </a:lnTo>
                  <a:lnTo>
                    <a:pt x="320" y="351"/>
                  </a:lnTo>
                  <a:lnTo>
                    <a:pt x="324" y="351"/>
                  </a:lnTo>
                  <a:lnTo>
                    <a:pt x="324" y="372"/>
                  </a:lnTo>
                  <a:lnTo>
                    <a:pt x="324" y="372"/>
                  </a:lnTo>
                  <a:lnTo>
                    <a:pt x="341" y="372"/>
                  </a:lnTo>
                  <a:lnTo>
                    <a:pt x="341" y="372"/>
                  </a:lnTo>
                  <a:lnTo>
                    <a:pt x="341" y="372"/>
                  </a:lnTo>
                  <a:lnTo>
                    <a:pt x="341" y="372"/>
                  </a:lnTo>
                  <a:lnTo>
                    <a:pt x="341" y="414"/>
                  </a:lnTo>
                  <a:lnTo>
                    <a:pt x="341" y="414"/>
                  </a:lnTo>
                  <a:lnTo>
                    <a:pt x="357" y="414"/>
                  </a:lnTo>
                  <a:lnTo>
                    <a:pt x="357" y="435"/>
                  </a:lnTo>
                  <a:lnTo>
                    <a:pt x="357" y="435"/>
                  </a:lnTo>
                  <a:lnTo>
                    <a:pt x="380" y="435"/>
                  </a:lnTo>
                  <a:lnTo>
                    <a:pt x="380" y="456"/>
                  </a:lnTo>
                  <a:lnTo>
                    <a:pt x="380" y="456"/>
                  </a:lnTo>
                  <a:lnTo>
                    <a:pt x="383" y="456"/>
                  </a:lnTo>
                  <a:lnTo>
                    <a:pt x="383" y="477"/>
                  </a:lnTo>
                  <a:lnTo>
                    <a:pt x="383" y="477"/>
                  </a:lnTo>
                  <a:lnTo>
                    <a:pt x="430" y="477"/>
                  </a:lnTo>
                  <a:lnTo>
                    <a:pt x="430" y="477"/>
                  </a:lnTo>
                  <a:lnTo>
                    <a:pt x="430" y="477"/>
                  </a:lnTo>
                  <a:lnTo>
                    <a:pt x="430" y="477"/>
                  </a:lnTo>
                  <a:lnTo>
                    <a:pt x="430" y="519"/>
                  </a:lnTo>
                  <a:lnTo>
                    <a:pt x="430" y="519"/>
                  </a:lnTo>
                  <a:lnTo>
                    <a:pt x="435" y="519"/>
                  </a:lnTo>
                  <a:lnTo>
                    <a:pt x="435" y="519"/>
                  </a:lnTo>
                  <a:lnTo>
                    <a:pt x="435" y="519"/>
                  </a:lnTo>
                  <a:lnTo>
                    <a:pt x="435" y="519"/>
                  </a:lnTo>
                  <a:lnTo>
                    <a:pt x="435" y="561"/>
                  </a:lnTo>
                  <a:lnTo>
                    <a:pt x="435" y="561"/>
                  </a:lnTo>
                  <a:lnTo>
                    <a:pt x="443" y="561"/>
                  </a:lnTo>
                  <a:lnTo>
                    <a:pt x="443" y="561"/>
                  </a:lnTo>
                  <a:lnTo>
                    <a:pt x="443" y="561"/>
                  </a:lnTo>
                  <a:lnTo>
                    <a:pt x="443" y="561"/>
                  </a:lnTo>
                  <a:lnTo>
                    <a:pt x="443" y="603"/>
                  </a:lnTo>
                  <a:lnTo>
                    <a:pt x="443" y="603"/>
                  </a:lnTo>
                  <a:lnTo>
                    <a:pt x="454" y="603"/>
                  </a:lnTo>
                  <a:lnTo>
                    <a:pt x="454" y="623"/>
                  </a:lnTo>
                  <a:lnTo>
                    <a:pt x="454" y="623"/>
                  </a:lnTo>
                  <a:lnTo>
                    <a:pt x="485" y="623"/>
                  </a:lnTo>
                  <a:lnTo>
                    <a:pt x="485" y="644"/>
                  </a:lnTo>
                  <a:lnTo>
                    <a:pt x="485" y="644"/>
                  </a:lnTo>
                  <a:lnTo>
                    <a:pt x="501" y="644"/>
                  </a:lnTo>
                  <a:lnTo>
                    <a:pt x="501" y="665"/>
                  </a:lnTo>
                  <a:lnTo>
                    <a:pt x="501" y="665"/>
                  </a:lnTo>
                  <a:lnTo>
                    <a:pt x="558" y="665"/>
                  </a:lnTo>
                  <a:lnTo>
                    <a:pt x="558" y="686"/>
                  </a:lnTo>
                  <a:lnTo>
                    <a:pt x="558" y="686"/>
                  </a:lnTo>
                  <a:lnTo>
                    <a:pt x="576" y="686"/>
                  </a:lnTo>
                  <a:lnTo>
                    <a:pt x="576" y="686"/>
                  </a:lnTo>
                  <a:lnTo>
                    <a:pt x="576" y="686"/>
                  </a:lnTo>
                  <a:lnTo>
                    <a:pt x="576" y="686"/>
                  </a:lnTo>
                  <a:lnTo>
                    <a:pt x="576" y="728"/>
                  </a:lnTo>
                  <a:lnTo>
                    <a:pt x="576" y="728"/>
                  </a:lnTo>
                  <a:lnTo>
                    <a:pt x="576" y="728"/>
                  </a:lnTo>
                  <a:lnTo>
                    <a:pt x="576" y="728"/>
                  </a:lnTo>
                  <a:lnTo>
                    <a:pt x="576" y="728"/>
                  </a:lnTo>
                  <a:lnTo>
                    <a:pt x="584" y="728"/>
                  </a:lnTo>
                  <a:lnTo>
                    <a:pt x="584" y="750"/>
                  </a:lnTo>
                  <a:lnTo>
                    <a:pt x="584" y="750"/>
                  </a:lnTo>
                  <a:lnTo>
                    <a:pt x="595" y="750"/>
                  </a:lnTo>
                  <a:lnTo>
                    <a:pt x="595" y="771"/>
                  </a:lnTo>
                  <a:lnTo>
                    <a:pt x="595" y="771"/>
                  </a:lnTo>
                  <a:lnTo>
                    <a:pt x="613" y="771"/>
                  </a:lnTo>
                  <a:lnTo>
                    <a:pt x="613" y="792"/>
                  </a:lnTo>
                  <a:lnTo>
                    <a:pt x="613" y="792"/>
                  </a:lnTo>
                  <a:lnTo>
                    <a:pt x="660" y="792"/>
                  </a:lnTo>
                  <a:lnTo>
                    <a:pt x="660" y="815"/>
                  </a:lnTo>
                  <a:lnTo>
                    <a:pt x="660" y="815"/>
                  </a:lnTo>
                  <a:lnTo>
                    <a:pt x="715" y="815"/>
                  </a:lnTo>
                  <a:lnTo>
                    <a:pt x="715" y="836"/>
                  </a:lnTo>
                  <a:lnTo>
                    <a:pt x="715" y="836"/>
                  </a:lnTo>
                  <a:lnTo>
                    <a:pt x="766" y="836"/>
                  </a:lnTo>
                  <a:lnTo>
                    <a:pt x="766" y="836"/>
                  </a:lnTo>
                  <a:lnTo>
                    <a:pt x="766" y="836"/>
                  </a:lnTo>
                  <a:lnTo>
                    <a:pt x="865" y="836"/>
                  </a:lnTo>
                  <a:lnTo>
                    <a:pt x="865" y="836"/>
                  </a:lnTo>
                  <a:lnTo>
                    <a:pt x="865" y="836"/>
                  </a:lnTo>
                  <a:lnTo>
                    <a:pt x="865" y="836"/>
                  </a:lnTo>
                  <a:lnTo>
                    <a:pt x="865" y="836"/>
                  </a:lnTo>
                  <a:lnTo>
                    <a:pt x="865" y="836"/>
                  </a:lnTo>
                  <a:lnTo>
                    <a:pt x="865" y="836"/>
                  </a:lnTo>
                  <a:lnTo>
                    <a:pt x="865" y="902"/>
                  </a:lnTo>
                  <a:lnTo>
                    <a:pt x="865" y="902"/>
                  </a:lnTo>
                  <a:lnTo>
                    <a:pt x="876" y="902"/>
                  </a:lnTo>
                  <a:lnTo>
                    <a:pt x="876" y="923"/>
                  </a:lnTo>
                  <a:lnTo>
                    <a:pt x="876" y="923"/>
                  </a:lnTo>
                  <a:lnTo>
                    <a:pt x="884" y="923"/>
                  </a:lnTo>
                  <a:lnTo>
                    <a:pt x="884" y="923"/>
                  </a:lnTo>
                  <a:lnTo>
                    <a:pt x="884" y="923"/>
                  </a:lnTo>
                  <a:lnTo>
                    <a:pt x="894" y="923"/>
                  </a:lnTo>
                  <a:lnTo>
                    <a:pt x="894" y="923"/>
                  </a:lnTo>
                  <a:lnTo>
                    <a:pt x="894" y="923"/>
                  </a:lnTo>
                  <a:lnTo>
                    <a:pt x="952" y="923"/>
                  </a:lnTo>
                  <a:lnTo>
                    <a:pt x="952" y="947"/>
                  </a:lnTo>
                  <a:lnTo>
                    <a:pt x="952" y="947"/>
                  </a:lnTo>
                  <a:lnTo>
                    <a:pt x="991" y="947"/>
                  </a:lnTo>
                  <a:lnTo>
                    <a:pt x="991" y="970"/>
                  </a:lnTo>
                  <a:lnTo>
                    <a:pt x="991" y="970"/>
                  </a:lnTo>
                  <a:lnTo>
                    <a:pt x="1017" y="970"/>
                  </a:lnTo>
                  <a:lnTo>
                    <a:pt x="1017" y="970"/>
                  </a:lnTo>
                  <a:lnTo>
                    <a:pt x="1017" y="970"/>
                  </a:lnTo>
                  <a:lnTo>
                    <a:pt x="1026" y="970"/>
                  </a:lnTo>
                  <a:lnTo>
                    <a:pt x="1026" y="994"/>
                  </a:lnTo>
                  <a:lnTo>
                    <a:pt x="1026" y="994"/>
                  </a:lnTo>
                  <a:lnTo>
                    <a:pt x="1041" y="994"/>
                  </a:lnTo>
                  <a:lnTo>
                    <a:pt x="1041" y="994"/>
                  </a:lnTo>
                  <a:lnTo>
                    <a:pt x="1041" y="994"/>
                  </a:lnTo>
                  <a:lnTo>
                    <a:pt x="1043" y="994"/>
                  </a:lnTo>
                  <a:lnTo>
                    <a:pt x="1043" y="994"/>
                  </a:lnTo>
                  <a:lnTo>
                    <a:pt x="1043" y="994"/>
                  </a:lnTo>
                  <a:lnTo>
                    <a:pt x="1152" y="994"/>
                  </a:lnTo>
                  <a:lnTo>
                    <a:pt x="1152" y="1020"/>
                  </a:lnTo>
                  <a:lnTo>
                    <a:pt x="1152" y="1020"/>
                  </a:lnTo>
                  <a:lnTo>
                    <a:pt x="1161" y="1020"/>
                  </a:lnTo>
                  <a:lnTo>
                    <a:pt x="1161" y="1020"/>
                  </a:lnTo>
                  <a:lnTo>
                    <a:pt x="1161" y="1020"/>
                  </a:lnTo>
                  <a:lnTo>
                    <a:pt x="1162" y="1020"/>
                  </a:lnTo>
                  <a:lnTo>
                    <a:pt x="1162" y="1020"/>
                  </a:lnTo>
                  <a:lnTo>
                    <a:pt x="1162" y="1020"/>
                  </a:lnTo>
                  <a:lnTo>
                    <a:pt x="1170" y="1020"/>
                  </a:lnTo>
                  <a:lnTo>
                    <a:pt x="1170" y="1020"/>
                  </a:lnTo>
                  <a:lnTo>
                    <a:pt x="1170" y="1020"/>
                  </a:lnTo>
                  <a:lnTo>
                    <a:pt x="1173" y="1020"/>
                  </a:lnTo>
                  <a:lnTo>
                    <a:pt x="1173" y="1020"/>
                  </a:lnTo>
                  <a:lnTo>
                    <a:pt x="1173" y="1020"/>
                  </a:lnTo>
                  <a:lnTo>
                    <a:pt x="1264" y="1020"/>
                  </a:lnTo>
                  <a:lnTo>
                    <a:pt x="1264" y="1049"/>
                  </a:lnTo>
                  <a:lnTo>
                    <a:pt x="1264" y="1049"/>
                  </a:lnTo>
                  <a:lnTo>
                    <a:pt x="1283" y="1049"/>
                  </a:lnTo>
                  <a:lnTo>
                    <a:pt x="1283" y="1080"/>
                  </a:lnTo>
                  <a:lnTo>
                    <a:pt x="1283" y="1080"/>
                  </a:lnTo>
                  <a:lnTo>
                    <a:pt x="1314" y="1080"/>
                  </a:lnTo>
                  <a:lnTo>
                    <a:pt x="1314" y="1080"/>
                  </a:lnTo>
                  <a:lnTo>
                    <a:pt x="1314" y="1080"/>
                  </a:lnTo>
                  <a:lnTo>
                    <a:pt x="1314" y="1080"/>
                  </a:lnTo>
                  <a:lnTo>
                    <a:pt x="1314" y="1080"/>
                  </a:lnTo>
                  <a:lnTo>
                    <a:pt x="1314" y="1080"/>
                  </a:lnTo>
                  <a:lnTo>
                    <a:pt x="1330" y="1080"/>
                  </a:lnTo>
                  <a:lnTo>
                    <a:pt x="1330" y="1112"/>
                  </a:lnTo>
                  <a:lnTo>
                    <a:pt x="1330" y="1112"/>
                  </a:lnTo>
                  <a:lnTo>
                    <a:pt x="1390" y="1112"/>
                  </a:lnTo>
                  <a:lnTo>
                    <a:pt x="1390" y="1112"/>
                  </a:lnTo>
                  <a:lnTo>
                    <a:pt x="1390" y="1112"/>
                  </a:lnTo>
                  <a:lnTo>
                    <a:pt x="1458" y="1112"/>
                  </a:lnTo>
                  <a:lnTo>
                    <a:pt x="1458" y="1146"/>
                  </a:lnTo>
                  <a:lnTo>
                    <a:pt x="1458" y="1146"/>
                  </a:lnTo>
                  <a:lnTo>
                    <a:pt x="1468" y="1146"/>
                  </a:lnTo>
                  <a:lnTo>
                    <a:pt x="1468" y="1182"/>
                  </a:lnTo>
                  <a:lnTo>
                    <a:pt x="1468" y="1182"/>
                  </a:lnTo>
                  <a:lnTo>
                    <a:pt x="1514" y="1182"/>
                  </a:lnTo>
                  <a:lnTo>
                    <a:pt x="1514" y="1182"/>
                  </a:lnTo>
                  <a:lnTo>
                    <a:pt x="1514" y="1182"/>
                  </a:lnTo>
                  <a:lnTo>
                    <a:pt x="1518" y="1182"/>
                  </a:lnTo>
                  <a:lnTo>
                    <a:pt x="1518" y="1219"/>
                  </a:lnTo>
                  <a:lnTo>
                    <a:pt x="1518" y="1219"/>
                  </a:lnTo>
                  <a:lnTo>
                    <a:pt x="1518" y="1219"/>
                  </a:lnTo>
                  <a:lnTo>
                    <a:pt x="1518" y="1219"/>
                  </a:lnTo>
                  <a:lnTo>
                    <a:pt x="1518" y="1219"/>
                  </a:lnTo>
                  <a:lnTo>
                    <a:pt x="1522" y="1219"/>
                  </a:lnTo>
                  <a:lnTo>
                    <a:pt x="1522" y="1258"/>
                  </a:lnTo>
                  <a:lnTo>
                    <a:pt x="1522" y="1258"/>
                  </a:lnTo>
                  <a:lnTo>
                    <a:pt x="1535" y="1258"/>
                  </a:lnTo>
                  <a:lnTo>
                    <a:pt x="1535" y="1258"/>
                  </a:lnTo>
                  <a:lnTo>
                    <a:pt x="1535" y="1258"/>
                  </a:lnTo>
                  <a:lnTo>
                    <a:pt x="1540" y="1258"/>
                  </a:lnTo>
                  <a:lnTo>
                    <a:pt x="1540" y="1258"/>
                  </a:lnTo>
                  <a:lnTo>
                    <a:pt x="1540" y="1258"/>
                  </a:lnTo>
                  <a:lnTo>
                    <a:pt x="1540" y="1258"/>
                  </a:lnTo>
                  <a:lnTo>
                    <a:pt x="1540" y="1258"/>
                  </a:lnTo>
                  <a:lnTo>
                    <a:pt x="1540" y="1258"/>
                  </a:lnTo>
                  <a:lnTo>
                    <a:pt x="1595" y="1258"/>
                  </a:lnTo>
                  <a:lnTo>
                    <a:pt x="1595" y="1311"/>
                  </a:lnTo>
                  <a:lnTo>
                    <a:pt x="1595" y="1311"/>
                  </a:lnTo>
                  <a:lnTo>
                    <a:pt x="1723" y="1311"/>
                  </a:lnTo>
                  <a:lnTo>
                    <a:pt x="1723" y="1311"/>
                  </a:lnTo>
                  <a:lnTo>
                    <a:pt x="1723" y="1311"/>
                  </a:lnTo>
                  <a:lnTo>
                    <a:pt x="1726" y="1311"/>
                  </a:lnTo>
                  <a:lnTo>
                    <a:pt x="1726" y="1311"/>
                  </a:lnTo>
                  <a:lnTo>
                    <a:pt x="1726" y="1311"/>
                  </a:lnTo>
                  <a:lnTo>
                    <a:pt x="1752" y="1311"/>
                  </a:lnTo>
                  <a:lnTo>
                    <a:pt x="1752" y="1311"/>
                  </a:lnTo>
                  <a:lnTo>
                    <a:pt x="1752" y="1311"/>
                  </a:lnTo>
                  <a:lnTo>
                    <a:pt x="1754" y="1311"/>
                  </a:lnTo>
                  <a:lnTo>
                    <a:pt x="1754" y="1311"/>
                  </a:lnTo>
                  <a:lnTo>
                    <a:pt x="1754" y="1311"/>
                  </a:lnTo>
                  <a:lnTo>
                    <a:pt x="1754" y="1311"/>
                  </a:lnTo>
                  <a:lnTo>
                    <a:pt x="1754" y="1311"/>
                  </a:lnTo>
                  <a:lnTo>
                    <a:pt x="1754" y="1311"/>
                  </a:lnTo>
                  <a:lnTo>
                    <a:pt x="1791" y="1311"/>
                  </a:lnTo>
                  <a:lnTo>
                    <a:pt x="1791" y="1311"/>
                  </a:lnTo>
                  <a:lnTo>
                    <a:pt x="1791" y="1311"/>
                  </a:lnTo>
                  <a:lnTo>
                    <a:pt x="1973" y="1311"/>
                  </a:lnTo>
                  <a:lnTo>
                    <a:pt x="1973" y="1311"/>
                  </a:lnTo>
                  <a:lnTo>
                    <a:pt x="1973" y="1311"/>
                  </a:lnTo>
                  <a:lnTo>
                    <a:pt x="2187" y="1311"/>
                  </a:lnTo>
                  <a:lnTo>
                    <a:pt x="2187" y="1736"/>
                  </a:lnTo>
                </a:path>
              </a:pathLst>
            </a:custGeom>
            <a:noFill/>
            <a:ln w="19050"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1" name="Freeform 31">
              <a:extLst>
                <a:ext uri="{FF2B5EF4-FFF2-40B4-BE49-F238E27FC236}">
                  <a16:creationId xmlns:a16="http://schemas.microsoft.com/office/drawing/2014/main" id="{F5BC93B4-F344-410E-93F5-17C89C8E2243}"/>
                </a:ext>
              </a:extLst>
            </p:cNvPr>
            <p:cNvSpPr>
              <a:spLocks/>
            </p:cNvSpPr>
            <p:nvPr/>
          </p:nvSpPr>
          <p:spPr bwMode="auto">
            <a:xfrm>
              <a:off x="1349375" y="1611313"/>
              <a:ext cx="3459163" cy="2576513"/>
            </a:xfrm>
            <a:custGeom>
              <a:avLst/>
              <a:gdLst>
                <a:gd name="T0" fmla="*/ 4 w 2179"/>
                <a:gd name="T1" fmla="*/ 0 h 1623"/>
                <a:gd name="T2" fmla="*/ 4 w 2179"/>
                <a:gd name="T3" fmla="*/ 0 h 1623"/>
                <a:gd name="T4" fmla="*/ 84 w 2179"/>
                <a:gd name="T5" fmla="*/ 39 h 1623"/>
                <a:gd name="T6" fmla="*/ 102 w 2179"/>
                <a:gd name="T7" fmla="*/ 60 h 1623"/>
                <a:gd name="T8" fmla="*/ 110 w 2179"/>
                <a:gd name="T9" fmla="*/ 99 h 1623"/>
                <a:gd name="T10" fmla="*/ 118 w 2179"/>
                <a:gd name="T11" fmla="*/ 120 h 1623"/>
                <a:gd name="T12" fmla="*/ 123 w 2179"/>
                <a:gd name="T13" fmla="*/ 159 h 1623"/>
                <a:gd name="T14" fmla="*/ 123 w 2179"/>
                <a:gd name="T15" fmla="*/ 199 h 1623"/>
                <a:gd name="T16" fmla="*/ 128 w 2179"/>
                <a:gd name="T17" fmla="*/ 239 h 1623"/>
                <a:gd name="T18" fmla="*/ 133 w 2179"/>
                <a:gd name="T19" fmla="*/ 259 h 1623"/>
                <a:gd name="T20" fmla="*/ 136 w 2179"/>
                <a:gd name="T21" fmla="*/ 278 h 1623"/>
                <a:gd name="T22" fmla="*/ 138 w 2179"/>
                <a:gd name="T23" fmla="*/ 338 h 1623"/>
                <a:gd name="T24" fmla="*/ 141 w 2179"/>
                <a:gd name="T25" fmla="*/ 338 h 1623"/>
                <a:gd name="T26" fmla="*/ 144 w 2179"/>
                <a:gd name="T27" fmla="*/ 378 h 1623"/>
                <a:gd name="T28" fmla="*/ 144 w 2179"/>
                <a:gd name="T29" fmla="*/ 378 h 1623"/>
                <a:gd name="T30" fmla="*/ 144 w 2179"/>
                <a:gd name="T31" fmla="*/ 378 h 1623"/>
                <a:gd name="T32" fmla="*/ 144 w 2179"/>
                <a:gd name="T33" fmla="*/ 498 h 1623"/>
                <a:gd name="T34" fmla="*/ 146 w 2179"/>
                <a:gd name="T35" fmla="*/ 498 h 1623"/>
                <a:gd name="T36" fmla="*/ 149 w 2179"/>
                <a:gd name="T37" fmla="*/ 558 h 1623"/>
                <a:gd name="T38" fmla="*/ 149 w 2179"/>
                <a:gd name="T39" fmla="*/ 558 h 1623"/>
                <a:gd name="T40" fmla="*/ 149 w 2179"/>
                <a:gd name="T41" fmla="*/ 639 h 1623"/>
                <a:gd name="T42" fmla="*/ 159 w 2179"/>
                <a:gd name="T43" fmla="*/ 658 h 1623"/>
                <a:gd name="T44" fmla="*/ 162 w 2179"/>
                <a:gd name="T45" fmla="*/ 699 h 1623"/>
                <a:gd name="T46" fmla="*/ 196 w 2179"/>
                <a:gd name="T47" fmla="*/ 737 h 1623"/>
                <a:gd name="T48" fmla="*/ 277 w 2179"/>
                <a:gd name="T49" fmla="*/ 737 h 1623"/>
                <a:gd name="T50" fmla="*/ 280 w 2179"/>
                <a:gd name="T51" fmla="*/ 778 h 1623"/>
                <a:gd name="T52" fmla="*/ 285 w 2179"/>
                <a:gd name="T53" fmla="*/ 818 h 1623"/>
                <a:gd name="T54" fmla="*/ 293 w 2179"/>
                <a:gd name="T55" fmla="*/ 859 h 1623"/>
                <a:gd name="T56" fmla="*/ 293 w 2179"/>
                <a:gd name="T57" fmla="*/ 859 h 1623"/>
                <a:gd name="T58" fmla="*/ 298 w 2179"/>
                <a:gd name="T59" fmla="*/ 938 h 1623"/>
                <a:gd name="T60" fmla="*/ 438 w 2179"/>
                <a:gd name="T61" fmla="*/ 957 h 1623"/>
                <a:gd name="T62" fmla="*/ 438 w 2179"/>
                <a:gd name="T63" fmla="*/ 998 h 1623"/>
                <a:gd name="T64" fmla="*/ 459 w 2179"/>
                <a:gd name="T65" fmla="*/ 1038 h 1623"/>
                <a:gd name="T66" fmla="*/ 485 w 2179"/>
                <a:gd name="T67" fmla="*/ 1038 h 1623"/>
                <a:gd name="T68" fmla="*/ 540 w 2179"/>
                <a:gd name="T69" fmla="*/ 1098 h 1623"/>
                <a:gd name="T70" fmla="*/ 582 w 2179"/>
                <a:gd name="T71" fmla="*/ 1138 h 1623"/>
                <a:gd name="T72" fmla="*/ 715 w 2179"/>
                <a:gd name="T73" fmla="*/ 1158 h 1623"/>
                <a:gd name="T74" fmla="*/ 723 w 2179"/>
                <a:gd name="T75" fmla="*/ 1177 h 1623"/>
                <a:gd name="T76" fmla="*/ 765 w 2179"/>
                <a:gd name="T77" fmla="*/ 1219 h 1623"/>
                <a:gd name="T78" fmla="*/ 868 w 2179"/>
                <a:gd name="T79" fmla="*/ 1240 h 1623"/>
                <a:gd name="T80" fmla="*/ 871 w 2179"/>
                <a:gd name="T81" fmla="*/ 1259 h 1623"/>
                <a:gd name="T82" fmla="*/ 879 w 2179"/>
                <a:gd name="T83" fmla="*/ 1259 h 1623"/>
                <a:gd name="T84" fmla="*/ 1041 w 2179"/>
                <a:gd name="T85" fmla="*/ 1259 h 1623"/>
                <a:gd name="T86" fmla="*/ 1162 w 2179"/>
                <a:gd name="T87" fmla="*/ 1285 h 1623"/>
                <a:gd name="T88" fmla="*/ 1165 w 2179"/>
                <a:gd name="T89" fmla="*/ 1311 h 1623"/>
                <a:gd name="T90" fmla="*/ 1309 w 2179"/>
                <a:gd name="T91" fmla="*/ 1340 h 1623"/>
                <a:gd name="T92" fmla="*/ 1316 w 2179"/>
                <a:gd name="T93" fmla="*/ 1371 h 1623"/>
                <a:gd name="T94" fmla="*/ 1382 w 2179"/>
                <a:gd name="T95" fmla="*/ 1403 h 1623"/>
                <a:gd name="T96" fmla="*/ 1518 w 2179"/>
                <a:gd name="T97" fmla="*/ 1403 h 1623"/>
                <a:gd name="T98" fmla="*/ 1522 w 2179"/>
                <a:gd name="T99" fmla="*/ 1440 h 1623"/>
                <a:gd name="T100" fmla="*/ 1697 w 2179"/>
                <a:gd name="T101" fmla="*/ 1524 h 1623"/>
                <a:gd name="T102" fmla="*/ 1752 w 2179"/>
                <a:gd name="T103" fmla="*/ 1568 h 1623"/>
                <a:gd name="T104" fmla="*/ 1754 w 2179"/>
                <a:gd name="T105" fmla="*/ 1623 h 1623"/>
                <a:gd name="T106" fmla="*/ 2179 w 2179"/>
                <a:gd name="T107" fmla="*/ 1623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79" h="1623">
                  <a:moveTo>
                    <a:pt x="0" y="0"/>
                  </a:moveTo>
                  <a:lnTo>
                    <a:pt x="4" y="0"/>
                  </a:lnTo>
                  <a:lnTo>
                    <a:pt x="4" y="0"/>
                  </a:lnTo>
                  <a:lnTo>
                    <a:pt x="4" y="0"/>
                  </a:lnTo>
                  <a:lnTo>
                    <a:pt x="4" y="0"/>
                  </a:lnTo>
                  <a:lnTo>
                    <a:pt x="4" y="0"/>
                  </a:lnTo>
                  <a:lnTo>
                    <a:pt x="4" y="0"/>
                  </a:lnTo>
                  <a:lnTo>
                    <a:pt x="4" y="0"/>
                  </a:lnTo>
                  <a:lnTo>
                    <a:pt x="4" y="0"/>
                  </a:lnTo>
                  <a:lnTo>
                    <a:pt x="4" y="0"/>
                  </a:lnTo>
                  <a:lnTo>
                    <a:pt x="50" y="0"/>
                  </a:lnTo>
                  <a:lnTo>
                    <a:pt x="50" y="20"/>
                  </a:lnTo>
                  <a:lnTo>
                    <a:pt x="50" y="20"/>
                  </a:lnTo>
                  <a:lnTo>
                    <a:pt x="84" y="20"/>
                  </a:lnTo>
                  <a:lnTo>
                    <a:pt x="84" y="39"/>
                  </a:lnTo>
                  <a:lnTo>
                    <a:pt x="84" y="39"/>
                  </a:lnTo>
                  <a:lnTo>
                    <a:pt x="99" y="39"/>
                  </a:lnTo>
                  <a:lnTo>
                    <a:pt x="99" y="60"/>
                  </a:lnTo>
                  <a:lnTo>
                    <a:pt x="99" y="60"/>
                  </a:lnTo>
                  <a:lnTo>
                    <a:pt x="102" y="60"/>
                  </a:lnTo>
                  <a:lnTo>
                    <a:pt x="102" y="79"/>
                  </a:lnTo>
                  <a:lnTo>
                    <a:pt x="102" y="79"/>
                  </a:lnTo>
                  <a:lnTo>
                    <a:pt x="110" y="79"/>
                  </a:lnTo>
                  <a:lnTo>
                    <a:pt x="110" y="99"/>
                  </a:lnTo>
                  <a:lnTo>
                    <a:pt x="110" y="99"/>
                  </a:lnTo>
                  <a:lnTo>
                    <a:pt x="112" y="99"/>
                  </a:lnTo>
                  <a:lnTo>
                    <a:pt x="112" y="120"/>
                  </a:lnTo>
                  <a:lnTo>
                    <a:pt x="112" y="120"/>
                  </a:lnTo>
                  <a:lnTo>
                    <a:pt x="118" y="120"/>
                  </a:lnTo>
                  <a:lnTo>
                    <a:pt x="118" y="120"/>
                  </a:lnTo>
                  <a:lnTo>
                    <a:pt x="118" y="120"/>
                  </a:lnTo>
                  <a:lnTo>
                    <a:pt x="118" y="120"/>
                  </a:lnTo>
                  <a:lnTo>
                    <a:pt x="118" y="159"/>
                  </a:lnTo>
                  <a:lnTo>
                    <a:pt x="118" y="159"/>
                  </a:lnTo>
                  <a:lnTo>
                    <a:pt x="123" y="159"/>
                  </a:lnTo>
                  <a:lnTo>
                    <a:pt x="123" y="159"/>
                  </a:lnTo>
                  <a:lnTo>
                    <a:pt x="123" y="159"/>
                  </a:lnTo>
                  <a:lnTo>
                    <a:pt x="123" y="159"/>
                  </a:lnTo>
                  <a:lnTo>
                    <a:pt x="123" y="199"/>
                  </a:lnTo>
                  <a:lnTo>
                    <a:pt x="123" y="199"/>
                  </a:lnTo>
                  <a:lnTo>
                    <a:pt x="128" y="199"/>
                  </a:lnTo>
                  <a:lnTo>
                    <a:pt x="128" y="199"/>
                  </a:lnTo>
                  <a:lnTo>
                    <a:pt x="128" y="199"/>
                  </a:lnTo>
                  <a:lnTo>
                    <a:pt x="128" y="199"/>
                  </a:lnTo>
                  <a:lnTo>
                    <a:pt x="128" y="239"/>
                  </a:lnTo>
                  <a:lnTo>
                    <a:pt x="128" y="239"/>
                  </a:lnTo>
                  <a:lnTo>
                    <a:pt x="131" y="239"/>
                  </a:lnTo>
                  <a:lnTo>
                    <a:pt x="131" y="259"/>
                  </a:lnTo>
                  <a:lnTo>
                    <a:pt x="131" y="259"/>
                  </a:lnTo>
                  <a:lnTo>
                    <a:pt x="133" y="259"/>
                  </a:lnTo>
                  <a:lnTo>
                    <a:pt x="133" y="278"/>
                  </a:lnTo>
                  <a:lnTo>
                    <a:pt x="133" y="278"/>
                  </a:lnTo>
                  <a:lnTo>
                    <a:pt x="136" y="278"/>
                  </a:lnTo>
                  <a:lnTo>
                    <a:pt x="136" y="278"/>
                  </a:lnTo>
                  <a:lnTo>
                    <a:pt x="136" y="278"/>
                  </a:lnTo>
                  <a:lnTo>
                    <a:pt x="136" y="278"/>
                  </a:lnTo>
                  <a:lnTo>
                    <a:pt x="136" y="319"/>
                  </a:lnTo>
                  <a:lnTo>
                    <a:pt x="136" y="319"/>
                  </a:lnTo>
                  <a:lnTo>
                    <a:pt x="138" y="319"/>
                  </a:lnTo>
                  <a:lnTo>
                    <a:pt x="138" y="338"/>
                  </a:lnTo>
                  <a:lnTo>
                    <a:pt x="138" y="338"/>
                  </a:lnTo>
                  <a:lnTo>
                    <a:pt x="141" y="338"/>
                  </a:lnTo>
                  <a:lnTo>
                    <a:pt x="141" y="338"/>
                  </a:lnTo>
                  <a:lnTo>
                    <a:pt x="141" y="338"/>
                  </a:lnTo>
                  <a:lnTo>
                    <a:pt x="141" y="338"/>
                  </a:lnTo>
                  <a:lnTo>
                    <a:pt x="141" y="378"/>
                  </a:lnTo>
                  <a:lnTo>
                    <a:pt x="141"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378"/>
                  </a:lnTo>
                  <a:lnTo>
                    <a:pt x="144" y="498"/>
                  </a:lnTo>
                  <a:lnTo>
                    <a:pt x="144" y="498"/>
                  </a:lnTo>
                  <a:lnTo>
                    <a:pt x="146" y="498"/>
                  </a:lnTo>
                  <a:lnTo>
                    <a:pt x="146" y="498"/>
                  </a:lnTo>
                  <a:lnTo>
                    <a:pt x="146" y="498"/>
                  </a:lnTo>
                  <a:lnTo>
                    <a:pt x="146" y="498"/>
                  </a:lnTo>
                  <a:lnTo>
                    <a:pt x="146" y="498"/>
                  </a:lnTo>
                  <a:lnTo>
                    <a:pt x="146" y="498"/>
                  </a:lnTo>
                  <a:lnTo>
                    <a:pt x="146" y="498"/>
                  </a:lnTo>
                  <a:lnTo>
                    <a:pt x="146" y="558"/>
                  </a:lnTo>
                  <a:lnTo>
                    <a:pt x="146" y="558"/>
                  </a:lnTo>
                  <a:lnTo>
                    <a:pt x="149" y="558"/>
                  </a:lnTo>
                  <a:lnTo>
                    <a:pt x="149" y="558"/>
                  </a:lnTo>
                  <a:lnTo>
                    <a:pt x="149" y="558"/>
                  </a:lnTo>
                  <a:lnTo>
                    <a:pt x="149" y="558"/>
                  </a:lnTo>
                  <a:lnTo>
                    <a:pt x="149" y="558"/>
                  </a:lnTo>
                  <a:lnTo>
                    <a:pt x="149" y="558"/>
                  </a:lnTo>
                  <a:lnTo>
                    <a:pt x="149" y="558"/>
                  </a:lnTo>
                  <a:lnTo>
                    <a:pt x="149" y="558"/>
                  </a:lnTo>
                  <a:lnTo>
                    <a:pt x="149" y="558"/>
                  </a:lnTo>
                  <a:lnTo>
                    <a:pt x="149" y="558"/>
                  </a:lnTo>
                  <a:lnTo>
                    <a:pt x="149" y="639"/>
                  </a:lnTo>
                  <a:lnTo>
                    <a:pt x="149" y="639"/>
                  </a:lnTo>
                  <a:lnTo>
                    <a:pt x="157" y="639"/>
                  </a:lnTo>
                  <a:lnTo>
                    <a:pt x="157" y="658"/>
                  </a:lnTo>
                  <a:lnTo>
                    <a:pt x="157" y="658"/>
                  </a:lnTo>
                  <a:lnTo>
                    <a:pt x="159" y="658"/>
                  </a:lnTo>
                  <a:lnTo>
                    <a:pt x="159" y="678"/>
                  </a:lnTo>
                  <a:lnTo>
                    <a:pt x="159" y="678"/>
                  </a:lnTo>
                  <a:lnTo>
                    <a:pt x="162" y="678"/>
                  </a:lnTo>
                  <a:lnTo>
                    <a:pt x="162" y="699"/>
                  </a:lnTo>
                  <a:lnTo>
                    <a:pt x="162" y="699"/>
                  </a:lnTo>
                  <a:lnTo>
                    <a:pt x="188" y="699"/>
                  </a:lnTo>
                  <a:lnTo>
                    <a:pt x="188" y="718"/>
                  </a:lnTo>
                  <a:lnTo>
                    <a:pt x="188" y="718"/>
                  </a:lnTo>
                  <a:lnTo>
                    <a:pt x="196" y="718"/>
                  </a:lnTo>
                  <a:lnTo>
                    <a:pt x="196" y="737"/>
                  </a:lnTo>
                  <a:lnTo>
                    <a:pt x="196" y="737"/>
                  </a:lnTo>
                  <a:lnTo>
                    <a:pt x="277" y="737"/>
                  </a:lnTo>
                  <a:lnTo>
                    <a:pt x="277" y="737"/>
                  </a:lnTo>
                  <a:lnTo>
                    <a:pt x="277" y="737"/>
                  </a:lnTo>
                  <a:lnTo>
                    <a:pt x="277" y="737"/>
                  </a:lnTo>
                  <a:lnTo>
                    <a:pt x="277" y="778"/>
                  </a:lnTo>
                  <a:lnTo>
                    <a:pt x="277" y="778"/>
                  </a:lnTo>
                  <a:lnTo>
                    <a:pt x="280" y="778"/>
                  </a:lnTo>
                  <a:lnTo>
                    <a:pt x="280" y="778"/>
                  </a:lnTo>
                  <a:lnTo>
                    <a:pt x="280" y="778"/>
                  </a:lnTo>
                  <a:lnTo>
                    <a:pt x="280" y="778"/>
                  </a:lnTo>
                  <a:lnTo>
                    <a:pt x="280" y="818"/>
                  </a:lnTo>
                  <a:lnTo>
                    <a:pt x="280" y="818"/>
                  </a:lnTo>
                  <a:lnTo>
                    <a:pt x="285" y="818"/>
                  </a:lnTo>
                  <a:lnTo>
                    <a:pt x="285" y="818"/>
                  </a:lnTo>
                  <a:lnTo>
                    <a:pt x="285" y="818"/>
                  </a:lnTo>
                  <a:lnTo>
                    <a:pt x="285" y="818"/>
                  </a:lnTo>
                  <a:lnTo>
                    <a:pt x="285" y="859"/>
                  </a:lnTo>
                  <a:lnTo>
                    <a:pt x="285" y="859"/>
                  </a:lnTo>
                  <a:lnTo>
                    <a:pt x="293" y="859"/>
                  </a:lnTo>
                  <a:lnTo>
                    <a:pt x="293" y="859"/>
                  </a:lnTo>
                  <a:lnTo>
                    <a:pt x="293" y="859"/>
                  </a:lnTo>
                  <a:lnTo>
                    <a:pt x="293" y="859"/>
                  </a:lnTo>
                  <a:lnTo>
                    <a:pt x="293" y="859"/>
                  </a:lnTo>
                  <a:lnTo>
                    <a:pt x="293" y="859"/>
                  </a:lnTo>
                  <a:lnTo>
                    <a:pt x="293" y="859"/>
                  </a:lnTo>
                  <a:lnTo>
                    <a:pt x="293" y="918"/>
                  </a:lnTo>
                  <a:lnTo>
                    <a:pt x="293" y="918"/>
                  </a:lnTo>
                  <a:lnTo>
                    <a:pt x="298" y="918"/>
                  </a:lnTo>
                  <a:lnTo>
                    <a:pt x="298" y="938"/>
                  </a:lnTo>
                  <a:lnTo>
                    <a:pt x="298" y="938"/>
                  </a:lnTo>
                  <a:lnTo>
                    <a:pt x="367" y="938"/>
                  </a:lnTo>
                  <a:lnTo>
                    <a:pt x="367" y="957"/>
                  </a:lnTo>
                  <a:lnTo>
                    <a:pt x="367" y="957"/>
                  </a:lnTo>
                  <a:lnTo>
                    <a:pt x="438" y="957"/>
                  </a:lnTo>
                  <a:lnTo>
                    <a:pt x="438" y="957"/>
                  </a:lnTo>
                  <a:lnTo>
                    <a:pt x="438" y="957"/>
                  </a:lnTo>
                  <a:lnTo>
                    <a:pt x="438" y="957"/>
                  </a:lnTo>
                  <a:lnTo>
                    <a:pt x="438" y="998"/>
                  </a:lnTo>
                  <a:lnTo>
                    <a:pt x="438" y="998"/>
                  </a:lnTo>
                  <a:lnTo>
                    <a:pt x="448" y="998"/>
                  </a:lnTo>
                  <a:lnTo>
                    <a:pt x="448" y="1017"/>
                  </a:lnTo>
                  <a:lnTo>
                    <a:pt x="448" y="1017"/>
                  </a:lnTo>
                  <a:lnTo>
                    <a:pt x="459" y="1017"/>
                  </a:lnTo>
                  <a:lnTo>
                    <a:pt x="459" y="1038"/>
                  </a:lnTo>
                  <a:lnTo>
                    <a:pt x="459" y="1038"/>
                  </a:lnTo>
                  <a:lnTo>
                    <a:pt x="485" y="1038"/>
                  </a:lnTo>
                  <a:lnTo>
                    <a:pt x="485" y="1038"/>
                  </a:lnTo>
                  <a:lnTo>
                    <a:pt x="485" y="1038"/>
                  </a:lnTo>
                  <a:lnTo>
                    <a:pt x="485" y="1038"/>
                  </a:lnTo>
                  <a:lnTo>
                    <a:pt x="485" y="1077"/>
                  </a:lnTo>
                  <a:lnTo>
                    <a:pt x="485" y="1077"/>
                  </a:lnTo>
                  <a:lnTo>
                    <a:pt x="540" y="1077"/>
                  </a:lnTo>
                  <a:lnTo>
                    <a:pt x="540" y="1098"/>
                  </a:lnTo>
                  <a:lnTo>
                    <a:pt x="540" y="1098"/>
                  </a:lnTo>
                  <a:lnTo>
                    <a:pt x="574" y="1098"/>
                  </a:lnTo>
                  <a:lnTo>
                    <a:pt x="574" y="1117"/>
                  </a:lnTo>
                  <a:lnTo>
                    <a:pt x="574" y="1117"/>
                  </a:lnTo>
                  <a:lnTo>
                    <a:pt x="582" y="1117"/>
                  </a:lnTo>
                  <a:lnTo>
                    <a:pt x="582" y="1138"/>
                  </a:lnTo>
                  <a:lnTo>
                    <a:pt x="582" y="1138"/>
                  </a:lnTo>
                  <a:lnTo>
                    <a:pt x="584" y="1138"/>
                  </a:lnTo>
                  <a:lnTo>
                    <a:pt x="584" y="1158"/>
                  </a:lnTo>
                  <a:lnTo>
                    <a:pt x="584" y="1158"/>
                  </a:lnTo>
                  <a:lnTo>
                    <a:pt x="715" y="1158"/>
                  </a:lnTo>
                  <a:lnTo>
                    <a:pt x="715" y="1177"/>
                  </a:lnTo>
                  <a:lnTo>
                    <a:pt x="715" y="1177"/>
                  </a:lnTo>
                  <a:lnTo>
                    <a:pt x="723" y="1177"/>
                  </a:lnTo>
                  <a:lnTo>
                    <a:pt x="723" y="1177"/>
                  </a:lnTo>
                  <a:lnTo>
                    <a:pt x="723" y="1177"/>
                  </a:lnTo>
                  <a:lnTo>
                    <a:pt x="736" y="1177"/>
                  </a:lnTo>
                  <a:lnTo>
                    <a:pt x="736" y="1198"/>
                  </a:lnTo>
                  <a:lnTo>
                    <a:pt x="736" y="1198"/>
                  </a:lnTo>
                  <a:lnTo>
                    <a:pt x="765" y="1198"/>
                  </a:lnTo>
                  <a:lnTo>
                    <a:pt x="765" y="1219"/>
                  </a:lnTo>
                  <a:lnTo>
                    <a:pt x="765" y="1219"/>
                  </a:lnTo>
                  <a:lnTo>
                    <a:pt x="805" y="1219"/>
                  </a:lnTo>
                  <a:lnTo>
                    <a:pt x="805" y="1240"/>
                  </a:lnTo>
                  <a:lnTo>
                    <a:pt x="805" y="1240"/>
                  </a:lnTo>
                  <a:lnTo>
                    <a:pt x="868" y="1240"/>
                  </a:lnTo>
                  <a:lnTo>
                    <a:pt x="868" y="1259"/>
                  </a:lnTo>
                  <a:lnTo>
                    <a:pt x="868" y="1259"/>
                  </a:lnTo>
                  <a:lnTo>
                    <a:pt x="871" y="1259"/>
                  </a:lnTo>
                  <a:lnTo>
                    <a:pt x="871" y="1259"/>
                  </a:lnTo>
                  <a:lnTo>
                    <a:pt x="871" y="1259"/>
                  </a:lnTo>
                  <a:lnTo>
                    <a:pt x="879" y="1259"/>
                  </a:lnTo>
                  <a:lnTo>
                    <a:pt x="879" y="1259"/>
                  </a:lnTo>
                  <a:lnTo>
                    <a:pt x="879" y="1259"/>
                  </a:lnTo>
                  <a:lnTo>
                    <a:pt x="879" y="1259"/>
                  </a:lnTo>
                  <a:lnTo>
                    <a:pt x="879" y="1259"/>
                  </a:lnTo>
                  <a:lnTo>
                    <a:pt x="879" y="1259"/>
                  </a:lnTo>
                  <a:lnTo>
                    <a:pt x="1007" y="1259"/>
                  </a:lnTo>
                  <a:lnTo>
                    <a:pt x="1007" y="1259"/>
                  </a:lnTo>
                  <a:lnTo>
                    <a:pt x="1007" y="1259"/>
                  </a:lnTo>
                  <a:lnTo>
                    <a:pt x="1041" y="1259"/>
                  </a:lnTo>
                  <a:lnTo>
                    <a:pt x="1041" y="1285"/>
                  </a:lnTo>
                  <a:lnTo>
                    <a:pt x="1041" y="1285"/>
                  </a:lnTo>
                  <a:lnTo>
                    <a:pt x="1162" y="1285"/>
                  </a:lnTo>
                  <a:lnTo>
                    <a:pt x="1162" y="1285"/>
                  </a:lnTo>
                  <a:lnTo>
                    <a:pt x="1162" y="1285"/>
                  </a:lnTo>
                  <a:lnTo>
                    <a:pt x="1165" y="1285"/>
                  </a:lnTo>
                  <a:lnTo>
                    <a:pt x="1165" y="1311"/>
                  </a:lnTo>
                  <a:lnTo>
                    <a:pt x="1165" y="1311"/>
                  </a:lnTo>
                  <a:lnTo>
                    <a:pt x="1165" y="1311"/>
                  </a:lnTo>
                  <a:lnTo>
                    <a:pt x="1165" y="1311"/>
                  </a:lnTo>
                  <a:lnTo>
                    <a:pt x="1165" y="1311"/>
                  </a:lnTo>
                  <a:lnTo>
                    <a:pt x="1175" y="1311"/>
                  </a:lnTo>
                  <a:lnTo>
                    <a:pt x="1175" y="1340"/>
                  </a:lnTo>
                  <a:lnTo>
                    <a:pt x="1175" y="1340"/>
                  </a:lnTo>
                  <a:lnTo>
                    <a:pt x="1309" y="1340"/>
                  </a:lnTo>
                  <a:lnTo>
                    <a:pt x="1309" y="1340"/>
                  </a:lnTo>
                  <a:lnTo>
                    <a:pt x="1309" y="1340"/>
                  </a:lnTo>
                  <a:lnTo>
                    <a:pt x="1316" y="1340"/>
                  </a:lnTo>
                  <a:lnTo>
                    <a:pt x="1316" y="1371"/>
                  </a:lnTo>
                  <a:lnTo>
                    <a:pt x="1316" y="1371"/>
                  </a:lnTo>
                  <a:lnTo>
                    <a:pt x="1319" y="1371"/>
                  </a:lnTo>
                  <a:lnTo>
                    <a:pt x="1319" y="1371"/>
                  </a:lnTo>
                  <a:lnTo>
                    <a:pt x="1319" y="1371"/>
                  </a:lnTo>
                  <a:lnTo>
                    <a:pt x="1382" y="1371"/>
                  </a:lnTo>
                  <a:lnTo>
                    <a:pt x="1382" y="1403"/>
                  </a:lnTo>
                  <a:lnTo>
                    <a:pt x="1382" y="1403"/>
                  </a:lnTo>
                  <a:lnTo>
                    <a:pt x="1464" y="1403"/>
                  </a:lnTo>
                  <a:lnTo>
                    <a:pt x="1464" y="1403"/>
                  </a:lnTo>
                  <a:lnTo>
                    <a:pt x="1464" y="1403"/>
                  </a:lnTo>
                  <a:lnTo>
                    <a:pt x="1518" y="1403"/>
                  </a:lnTo>
                  <a:lnTo>
                    <a:pt x="1518" y="1440"/>
                  </a:lnTo>
                  <a:lnTo>
                    <a:pt x="1518" y="1440"/>
                  </a:lnTo>
                  <a:lnTo>
                    <a:pt x="1522" y="1440"/>
                  </a:lnTo>
                  <a:lnTo>
                    <a:pt x="1522" y="1440"/>
                  </a:lnTo>
                  <a:lnTo>
                    <a:pt x="1522" y="1440"/>
                  </a:lnTo>
                  <a:lnTo>
                    <a:pt x="1574" y="1440"/>
                  </a:lnTo>
                  <a:lnTo>
                    <a:pt x="1574" y="1482"/>
                  </a:lnTo>
                  <a:lnTo>
                    <a:pt x="1574" y="1482"/>
                  </a:lnTo>
                  <a:lnTo>
                    <a:pt x="1697" y="1482"/>
                  </a:lnTo>
                  <a:lnTo>
                    <a:pt x="1697" y="1524"/>
                  </a:lnTo>
                  <a:lnTo>
                    <a:pt x="1697" y="1524"/>
                  </a:lnTo>
                  <a:lnTo>
                    <a:pt x="1749" y="1524"/>
                  </a:lnTo>
                  <a:lnTo>
                    <a:pt x="1749" y="1568"/>
                  </a:lnTo>
                  <a:lnTo>
                    <a:pt x="1749" y="1568"/>
                  </a:lnTo>
                  <a:lnTo>
                    <a:pt x="1752" y="1568"/>
                  </a:lnTo>
                  <a:lnTo>
                    <a:pt x="1752" y="1568"/>
                  </a:lnTo>
                  <a:lnTo>
                    <a:pt x="1752" y="1568"/>
                  </a:lnTo>
                  <a:lnTo>
                    <a:pt x="1754" y="1568"/>
                  </a:lnTo>
                  <a:lnTo>
                    <a:pt x="1754" y="1623"/>
                  </a:lnTo>
                  <a:lnTo>
                    <a:pt x="1754" y="1623"/>
                  </a:lnTo>
                  <a:lnTo>
                    <a:pt x="1970" y="1623"/>
                  </a:lnTo>
                  <a:lnTo>
                    <a:pt x="1970" y="1623"/>
                  </a:lnTo>
                  <a:lnTo>
                    <a:pt x="1970" y="1623"/>
                  </a:lnTo>
                  <a:lnTo>
                    <a:pt x="2179" y="1623"/>
                  </a:lnTo>
                  <a:lnTo>
                    <a:pt x="2179" y="1623"/>
                  </a:lnTo>
                </a:path>
              </a:pathLst>
            </a:custGeom>
            <a:noFill/>
            <a:ln w="190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2" name="Line 32">
              <a:extLst>
                <a:ext uri="{FF2B5EF4-FFF2-40B4-BE49-F238E27FC236}">
                  <a16:creationId xmlns:a16="http://schemas.microsoft.com/office/drawing/2014/main" id="{D40A4D51-4619-4EFE-B1BE-3A0ACE97B9E5}"/>
                </a:ext>
              </a:extLst>
            </p:cNvPr>
            <p:cNvSpPr>
              <a:spLocks noChangeShapeType="1"/>
            </p:cNvSpPr>
            <p:nvPr/>
          </p:nvSpPr>
          <p:spPr bwMode="auto">
            <a:xfrm flipV="1">
              <a:off x="4805363" y="4187826"/>
              <a:ext cx="3175" cy="3175"/>
            </a:xfrm>
            <a:prstGeom prst="line">
              <a:avLst/>
            </a:prstGeom>
            <a:noFill/>
            <a:ln w="7938"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3" name="Freeform 33">
              <a:extLst>
                <a:ext uri="{FF2B5EF4-FFF2-40B4-BE49-F238E27FC236}">
                  <a16:creationId xmlns:a16="http://schemas.microsoft.com/office/drawing/2014/main" id="{441EFB78-89F4-413B-BB8E-4A2456E7246C}"/>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4" name="Freeform 34">
              <a:extLst>
                <a:ext uri="{FF2B5EF4-FFF2-40B4-BE49-F238E27FC236}">
                  <a16:creationId xmlns:a16="http://schemas.microsoft.com/office/drawing/2014/main" id="{4095EB5E-14BD-427F-86FE-E3FD6E47FE9B}"/>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5" name="Freeform 35">
              <a:extLst>
                <a:ext uri="{FF2B5EF4-FFF2-40B4-BE49-F238E27FC236}">
                  <a16:creationId xmlns:a16="http://schemas.microsoft.com/office/drawing/2014/main" id="{BD4871E0-3C7E-47E5-819B-9B3D1DF02D34}"/>
                </a:ext>
              </a:extLst>
            </p:cNvPr>
            <p:cNvSpPr>
              <a:spLocks/>
            </p:cNvSpPr>
            <p:nvPr/>
          </p:nvSpPr>
          <p:spPr bwMode="auto">
            <a:xfrm>
              <a:off x="1331913" y="158908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6" name="Freeform 36">
              <a:extLst>
                <a:ext uri="{FF2B5EF4-FFF2-40B4-BE49-F238E27FC236}">
                  <a16:creationId xmlns:a16="http://schemas.microsoft.com/office/drawing/2014/main" id="{9042DC82-A595-4523-94B4-775C58AEBE98}"/>
                </a:ext>
              </a:extLst>
            </p:cNvPr>
            <p:cNvSpPr>
              <a:spLocks/>
            </p:cNvSpPr>
            <p:nvPr/>
          </p:nvSpPr>
          <p:spPr bwMode="auto">
            <a:xfrm>
              <a:off x="1536700" y="1684338"/>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7" name="Freeform 37">
              <a:extLst>
                <a:ext uri="{FF2B5EF4-FFF2-40B4-BE49-F238E27FC236}">
                  <a16:creationId xmlns:a16="http://schemas.microsoft.com/office/drawing/2014/main" id="{ADE6B341-C3C1-4F67-833D-C95EC4F9C5E8}"/>
                </a:ext>
              </a:extLst>
            </p:cNvPr>
            <p:cNvSpPr>
              <a:spLocks/>
            </p:cNvSpPr>
            <p:nvPr/>
          </p:nvSpPr>
          <p:spPr bwMode="auto">
            <a:xfrm>
              <a:off x="1835150" y="2144713"/>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8" name="Freeform 38">
              <a:extLst>
                <a:ext uri="{FF2B5EF4-FFF2-40B4-BE49-F238E27FC236}">
                  <a16:creationId xmlns:a16="http://schemas.microsoft.com/office/drawing/2014/main" id="{18094A0A-6B69-46B7-8B18-F05DCED96536}"/>
                </a:ext>
              </a:extLst>
            </p:cNvPr>
            <p:cNvSpPr>
              <a:spLocks/>
            </p:cNvSpPr>
            <p:nvPr/>
          </p:nvSpPr>
          <p:spPr bwMode="auto">
            <a:xfrm>
              <a:off x="2239963" y="27432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9" name="Freeform 39">
              <a:extLst>
                <a:ext uri="{FF2B5EF4-FFF2-40B4-BE49-F238E27FC236}">
                  <a16:creationId xmlns:a16="http://schemas.microsoft.com/office/drawing/2014/main" id="{DE62DC1B-053F-45F5-A17A-FA9B34592873}"/>
                </a:ext>
              </a:extLst>
            </p:cNvPr>
            <p:cNvSpPr>
              <a:spLocks/>
            </p:cNvSpPr>
            <p:nvPr/>
          </p:nvSpPr>
          <p:spPr bwMode="auto">
            <a:xfrm>
              <a:off x="2543175" y="2914651"/>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0" name="Freeform 40">
              <a:extLst>
                <a:ext uri="{FF2B5EF4-FFF2-40B4-BE49-F238E27FC236}">
                  <a16:creationId xmlns:a16="http://schemas.microsoft.com/office/drawing/2014/main" id="{83E5EB20-7445-43E2-B289-A923B6A5ECB9}"/>
                </a:ext>
              </a:extLst>
            </p:cNvPr>
            <p:cNvSpPr>
              <a:spLocks/>
            </p:cNvSpPr>
            <p:nvPr/>
          </p:nvSpPr>
          <p:spPr bwMode="auto">
            <a:xfrm>
              <a:off x="2730500" y="305435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1" name="Freeform 41">
              <a:extLst>
                <a:ext uri="{FF2B5EF4-FFF2-40B4-BE49-F238E27FC236}">
                  <a16:creationId xmlns:a16="http://schemas.microsoft.com/office/drawing/2014/main" id="{204D51AF-E583-4A0E-9F53-F2226C892D9D}"/>
                </a:ext>
              </a:extLst>
            </p:cNvPr>
            <p:cNvSpPr>
              <a:spLocks/>
            </p:cNvSpPr>
            <p:nvPr/>
          </p:nvSpPr>
          <p:spPr bwMode="auto">
            <a:xfrm>
              <a:off x="2744788" y="305435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2" name="Freeform 42">
              <a:extLst>
                <a:ext uri="{FF2B5EF4-FFF2-40B4-BE49-F238E27FC236}">
                  <a16:creationId xmlns:a16="http://schemas.microsoft.com/office/drawing/2014/main" id="{81690117-80FC-4060-B549-76E3323F754F}"/>
                </a:ext>
              </a:extLst>
            </p:cNvPr>
            <p:cNvSpPr>
              <a:spLocks/>
            </p:cNvSpPr>
            <p:nvPr/>
          </p:nvSpPr>
          <p:spPr bwMode="auto">
            <a:xfrm>
              <a:off x="2940050" y="3127376"/>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3" name="Freeform 43">
              <a:extLst>
                <a:ext uri="{FF2B5EF4-FFF2-40B4-BE49-F238E27FC236}">
                  <a16:creationId xmlns:a16="http://schemas.microsoft.com/office/drawing/2014/main" id="{C644A177-CBA6-4688-8ED4-BD5AF13E020C}"/>
                </a:ext>
              </a:extLst>
            </p:cNvPr>
            <p:cNvSpPr>
              <a:spLocks/>
            </p:cNvSpPr>
            <p:nvPr/>
          </p:nvSpPr>
          <p:spPr bwMode="auto">
            <a:xfrm>
              <a:off x="2978150" y="3167063"/>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4" name="Freeform 44">
              <a:extLst>
                <a:ext uri="{FF2B5EF4-FFF2-40B4-BE49-F238E27FC236}">
                  <a16:creationId xmlns:a16="http://schemas.microsoft.com/office/drawing/2014/main" id="{9B1A523C-119A-425F-9D18-08AEC882880F}"/>
                </a:ext>
              </a:extLst>
            </p:cNvPr>
            <p:cNvSpPr>
              <a:spLocks/>
            </p:cNvSpPr>
            <p:nvPr/>
          </p:nvSpPr>
          <p:spPr bwMode="auto">
            <a:xfrm>
              <a:off x="2981325" y="3167063"/>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5" name="Freeform 45">
              <a:extLst>
                <a:ext uri="{FF2B5EF4-FFF2-40B4-BE49-F238E27FC236}">
                  <a16:creationId xmlns:a16="http://schemas.microsoft.com/office/drawing/2014/main" id="{BC141387-50C3-4C22-A440-B937FBE68812}"/>
                </a:ext>
              </a:extLst>
            </p:cNvPr>
            <p:cNvSpPr>
              <a:spLocks/>
            </p:cNvSpPr>
            <p:nvPr/>
          </p:nvSpPr>
          <p:spPr bwMode="auto">
            <a:xfrm>
              <a:off x="3168650"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6" name="Freeform 46">
              <a:extLst>
                <a:ext uri="{FF2B5EF4-FFF2-40B4-BE49-F238E27FC236}">
                  <a16:creationId xmlns:a16="http://schemas.microsoft.com/office/drawing/2014/main" id="{B8B8922B-4EE8-41D9-BB80-37D40C396E18}"/>
                </a:ext>
              </a:extLst>
            </p:cNvPr>
            <p:cNvSpPr>
              <a:spLocks/>
            </p:cNvSpPr>
            <p:nvPr/>
          </p:nvSpPr>
          <p:spPr bwMode="auto">
            <a:xfrm>
              <a:off x="3171825"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7" name="Freeform 47">
              <a:extLst>
                <a:ext uri="{FF2B5EF4-FFF2-40B4-BE49-F238E27FC236}">
                  <a16:creationId xmlns:a16="http://schemas.microsoft.com/office/drawing/2014/main" id="{F3A8DB08-3C3A-41B3-81CE-86CF6A4557FA}"/>
                </a:ext>
              </a:extLst>
            </p:cNvPr>
            <p:cNvSpPr>
              <a:spLocks/>
            </p:cNvSpPr>
            <p:nvPr/>
          </p:nvSpPr>
          <p:spPr bwMode="auto">
            <a:xfrm>
              <a:off x="3184525"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8" name="Freeform 48">
              <a:extLst>
                <a:ext uri="{FF2B5EF4-FFF2-40B4-BE49-F238E27FC236}">
                  <a16:creationId xmlns:a16="http://schemas.microsoft.com/office/drawing/2014/main" id="{7CF758F4-FE0B-4CC9-887A-F228391A0593}"/>
                </a:ext>
              </a:extLst>
            </p:cNvPr>
            <p:cNvSpPr>
              <a:spLocks/>
            </p:cNvSpPr>
            <p:nvPr/>
          </p:nvSpPr>
          <p:spPr bwMode="auto">
            <a:xfrm>
              <a:off x="3189288" y="3208338"/>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9" name="Freeform 49">
              <a:extLst>
                <a:ext uri="{FF2B5EF4-FFF2-40B4-BE49-F238E27FC236}">
                  <a16:creationId xmlns:a16="http://schemas.microsoft.com/office/drawing/2014/main" id="{2033024E-AE17-4C42-BAFC-6C54F0A88DB6}"/>
                </a:ext>
              </a:extLst>
            </p:cNvPr>
            <p:cNvSpPr>
              <a:spLocks/>
            </p:cNvSpPr>
            <p:nvPr/>
          </p:nvSpPr>
          <p:spPr bwMode="auto">
            <a:xfrm>
              <a:off x="3411538" y="3302001"/>
              <a:ext cx="39688" cy="39688"/>
            </a:xfrm>
            <a:custGeom>
              <a:avLst/>
              <a:gdLst>
                <a:gd name="T0" fmla="*/ 0 w 25"/>
                <a:gd name="T1" fmla="*/ 0 h 25"/>
                <a:gd name="T2" fmla="*/ 25 w 25"/>
                <a:gd name="T3" fmla="*/ 0 h 25"/>
                <a:gd name="T4" fmla="*/ 25 w 25"/>
                <a:gd name="T5" fmla="*/ 25 h 25"/>
                <a:gd name="T6" fmla="*/ 0 w 25"/>
                <a:gd name="T7" fmla="*/ 25 h 25"/>
                <a:gd name="T8" fmla="*/ 0 w 25"/>
                <a:gd name="T9" fmla="*/ 0 h 25"/>
                <a:gd name="T10" fmla="*/ 0 w 25"/>
                <a:gd name="T11" fmla="*/ 0 h 25"/>
              </a:gdLst>
              <a:ahLst/>
              <a:cxnLst>
                <a:cxn ang="0">
                  <a:pos x="T0" y="T1"/>
                </a:cxn>
                <a:cxn ang="0">
                  <a:pos x="T2" y="T3"/>
                </a:cxn>
                <a:cxn ang="0">
                  <a:pos x="T4" y="T5"/>
                </a:cxn>
                <a:cxn ang="0">
                  <a:pos x="T6" y="T7"/>
                </a:cxn>
                <a:cxn ang="0">
                  <a:pos x="T8" y="T9"/>
                </a:cxn>
                <a:cxn ang="0">
                  <a:pos x="T10" y="T11"/>
                </a:cxn>
              </a:cxnLst>
              <a:rect l="0" t="0" r="r" b="b"/>
              <a:pathLst>
                <a:path w="25" h="25">
                  <a:moveTo>
                    <a:pt x="0" y="0"/>
                  </a:moveTo>
                  <a:lnTo>
                    <a:pt x="25" y="0"/>
                  </a:lnTo>
                  <a:lnTo>
                    <a:pt x="25"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0" name="Freeform 50">
              <a:extLst>
                <a:ext uri="{FF2B5EF4-FFF2-40B4-BE49-F238E27FC236}">
                  <a16:creationId xmlns:a16="http://schemas.microsoft.com/office/drawing/2014/main" id="{6F50811F-D0CA-4B00-84A1-6AA236329302}"/>
                </a:ext>
              </a:extLst>
            </p:cNvPr>
            <p:cNvSpPr>
              <a:spLocks/>
            </p:cNvSpPr>
            <p:nvPr/>
          </p:nvSpPr>
          <p:spPr bwMode="auto">
            <a:xfrm>
              <a:off x="3411538" y="3302001"/>
              <a:ext cx="39688" cy="39688"/>
            </a:xfrm>
            <a:custGeom>
              <a:avLst/>
              <a:gdLst>
                <a:gd name="T0" fmla="*/ 0 w 25"/>
                <a:gd name="T1" fmla="*/ 0 h 25"/>
                <a:gd name="T2" fmla="*/ 25 w 25"/>
                <a:gd name="T3" fmla="*/ 0 h 25"/>
                <a:gd name="T4" fmla="*/ 25 w 25"/>
                <a:gd name="T5" fmla="*/ 25 h 25"/>
                <a:gd name="T6" fmla="*/ 0 w 25"/>
                <a:gd name="T7" fmla="*/ 25 h 25"/>
                <a:gd name="T8" fmla="*/ 0 w 25"/>
                <a:gd name="T9" fmla="*/ 0 h 25"/>
                <a:gd name="T10" fmla="*/ 0 w 25"/>
                <a:gd name="T11" fmla="*/ 0 h 25"/>
              </a:gdLst>
              <a:ahLst/>
              <a:cxnLst>
                <a:cxn ang="0">
                  <a:pos x="T0" y="T1"/>
                </a:cxn>
                <a:cxn ang="0">
                  <a:pos x="T2" y="T3"/>
                </a:cxn>
                <a:cxn ang="0">
                  <a:pos x="T4" y="T5"/>
                </a:cxn>
                <a:cxn ang="0">
                  <a:pos x="T6" y="T7"/>
                </a:cxn>
                <a:cxn ang="0">
                  <a:pos x="T8" y="T9"/>
                </a:cxn>
                <a:cxn ang="0">
                  <a:pos x="T10" y="T11"/>
                </a:cxn>
              </a:cxnLst>
              <a:rect l="0" t="0" r="r" b="b"/>
              <a:pathLst>
                <a:path w="25" h="25">
                  <a:moveTo>
                    <a:pt x="0" y="0"/>
                  </a:moveTo>
                  <a:lnTo>
                    <a:pt x="25" y="0"/>
                  </a:lnTo>
                  <a:lnTo>
                    <a:pt x="25"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1" name="Freeform 51">
              <a:extLst>
                <a:ext uri="{FF2B5EF4-FFF2-40B4-BE49-F238E27FC236}">
                  <a16:creationId xmlns:a16="http://schemas.microsoft.com/office/drawing/2014/main" id="{8F6D6812-BB13-4805-8C44-A9B31C801171}"/>
                </a:ext>
              </a:extLst>
            </p:cNvPr>
            <p:cNvSpPr>
              <a:spLocks/>
            </p:cNvSpPr>
            <p:nvPr/>
          </p:nvSpPr>
          <p:spPr bwMode="auto">
            <a:xfrm>
              <a:off x="3532188" y="3354388"/>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2" name="Freeform 52">
              <a:extLst>
                <a:ext uri="{FF2B5EF4-FFF2-40B4-BE49-F238E27FC236}">
                  <a16:creationId xmlns:a16="http://schemas.microsoft.com/office/drawing/2014/main" id="{0FA17CBF-972F-46CF-9A4A-A53985830872}"/>
                </a:ext>
              </a:extLst>
            </p:cNvPr>
            <p:cNvSpPr>
              <a:spLocks/>
            </p:cNvSpPr>
            <p:nvPr/>
          </p:nvSpPr>
          <p:spPr bwMode="auto">
            <a:xfrm>
              <a:off x="3730625" y="346392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3" name="Freeform 53">
              <a:extLst>
                <a:ext uri="{FF2B5EF4-FFF2-40B4-BE49-F238E27FC236}">
                  <a16:creationId xmlns:a16="http://schemas.microsoft.com/office/drawing/2014/main" id="{5A4AB602-D74E-4EA6-9EAE-403F292EA84F}"/>
                </a:ext>
              </a:extLst>
            </p:cNvPr>
            <p:cNvSpPr>
              <a:spLocks/>
            </p:cNvSpPr>
            <p:nvPr/>
          </p:nvSpPr>
          <p:spPr bwMode="auto">
            <a:xfrm>
              <a:off x="3735388" y="3522663"/>
              <a:ext cx="38100" cy="39688"/>
            </a:xfrm>
            <a:custGeom>
              <a:avLst/>
              <a:gdLst>
                <a:gd name="T0" fmla="*/ 0 w 24"/>
                <a:gd name="T1" fmla="*/ 0 h 25"/>
                <a:gd name="T2" fmla="*/ 24 w 24"/>
                <a:gd name="T3" fmla="*/ 0 h 25"/>
                <a:gd name="T4" fmla="*/ 24 w 24"/>
                <a:gd name="T5" fmla="*/ 25 h 25"/>
                <a:gd name="T6" fmla="*/ 0 w 24"/>
                <a:gd name="T7" fmla="*/ 25 h 25"/>
                <a:gd name="T8" fmla="*/ 0 w 24"/>
                <a:gd name="T9" fmla="*/ 0 h 25"/>
                <a:gd name="T10" fmla="*/ 0 w 24"/>
                <a:gd name="T11" fmla="*/ 0 h 25"/>
              </a:gdLst>
              <a:ahLst/>
              <a:cxnLst>
                <a:cxn ang="0">
                  <a:pos x="T0" y="T1"/>
                </a:cxn>
                <a:cxn ang="0">
                  <a:pos x="T2" y="T3"/>
                </a:cxn>
                <a:cxn ang="0">
                  <a:pos x="T4" y="T5"/>
                </a:cxn>
                <a:cxn ang="0">
                  <a:pos x="T6" y="T7"/>
                </a:cxn>
                <a:cxn ang="0">
                  <a:pos x="T8" y="T9"/>
                </a:cxn>
                <a:cxn ang="0">
                  <a:pos x="T10" y="T11"/>
                </a:cxn>
              </a:cxnLst>
              <a:rect l="0" t="0" r="r" b="b"/>
              <a:pathLst>
                <a:path w="24" h="25">
                  <a:moveTo>
                    <a:pt x="0" y="0"/>
                  </a:moveTo>
                  <a:lnTo>
                    <a:pt x="24" y="0"/>
                  </a:lnTo>
                  <a:lnTo>
                    <a:pt x="24" y="25"/>
                  </a:lnTo>
                  <a:lnTo>
                    <a:pt x="0" y="25"/>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4" name="Freeform 54">
              <a:extLst>
                <a:ext uri="{FF2B5EF4-FFF2-40B4-BE49-F238E27FC236}">
                  <a16:creationId xmlns:a16="http://schemas.microsoft.com/office/drawing/2014/main" id="{2E9EBB84-17F7-4BDF-AC7F-7EEADE8CF1A2}"/>
                </a:ext>
              </a:extLst>
            </p:cNvPr>
            <p:cNvSpPr>
              <a:spLocks/>
            </p:cNvSpPr>
            <p:nvPr/>
          </p:nvSpPr>
          <p:spPr bwMode="auto">
            <a:xfrm>
              <a:off x="3763963"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5" name="Freeform 55">
              <a:extLst>
                <a:ext uri="{FF2B5EF4-FFF2-40B4-BE49-F238E27FC236}">
                  <a16:creationId xmlns:a16="http://schemas.microsoft.com/office/drawing/2014/main" id="{5B91AA4A-3D1D-4CED-BE7C-8C0B40326D7A}"/>
                </a:ext>
              </a:extLst>
            </p:cNvPr>
            <p:cNvSpPr>
              <a:spLocks/>
            </p:cNvSpPr>
            <p:nvPr/>
          </p:nvSpPr>
          <p:spPr bwMode="auto">
            <a:xfrm>
              <a:off x="3771900"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6" name="Freeform 56">
              <a:extLst>
                <a:ext uri="{FF2B5EF4-FFF2-40B4-BE49-F238E27FC236}">
                  <a16:creationId xmlns:a16="http://schemas.microsoft.com/office/drawing/2014/main" id="{B439CF50-31AB-429D-8A8C-9FF1B83382B3}"/>
                </a:ext>
              </a:extLst>
            </p:cNvPr>
            <p:cNvSpPr>
              <a:spLocks/>
            </p:cNvSpPr>
            <p:nvPr/>
          </p:nvSpPr>
          <p:spPr bwMode="auto">
            <a:xfrm>
              <a:off x="3771900" y="3584576"/>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7" name="Freeform 57">
              <a:extLst>
                <a:ext uri="{FF2B5EF4-FFF2-40B4-BE49-F238E27FC236}">
                  <a16:creationId xmlns:a16="http://schemas.microsoft.com/office/drawing/2014/main" id="{31A6B6A9-C125-430A-A49D-142A9B6EAD63}"/>
                </a:ext>
              </a:extLst>
            </p:cNvPr>
            <p:cNvSpPr>
              <a:spLocks/>
            </p:cNvSpPr>
            <p:nvPr/>
          </p:nvSpPr>
          <p:spPr bwMode="auto">
            <a:xfrm>
              <a:off x="4060825" y="367030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8" name="Freeform 58">
              <a:extLst>
                <a:ext uri="{FF2B5EF4-FFF2-40B4-BE49-F238E27FC236}">
                  <a16:creationId xmlns:a16="http://schemas.microsoft.com/office/drawing/2014/main" id="{9A19CCDA-8B19-4FE9-AD1D-87F98875C9DE}"/>
                </a:ext>
              </a:extLst>
            </p:cNvPr>
            <p:cNvSpPr>
              <a:spLocks/>
            </p:cNvSpPr>
            <p:nvPr/>
          </p:nvSpPr>
          <p:spPr bwMode="auto">
            <a:xfrm>
              <a:off x="4067175"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9" name="Freeform 59">
              <a:extLst>
                <a:ext uri="{FF2B5EF4-FFF2-40B4-BE49-F238E27FC236}">
                  <a16:creationId xmlns:a16="http://schemas.microsoft.com/office/drawing/2014/main" id="{86535EFF-F8F0-4E18-9FCF-018A67E36DA9}"/>
                </a:ext>
              </a:extLst>
            </p:cNvPr>
            <p:cNvSpPr>
              <a:spLocks/>
            </p:cNvSpPr>
            <p:nvPr/>
          </p:nvSpPr>
          <p:spPr bwMode="auto">
            <a:xfrm>
              <a:off x="4106863" y="3670301"/>
              <a:ext cx="39688" cy="38100"/>
            </a:xfrm>
            <a:custGeom>
              <a:avLst/>
              <a:gdLst>
                <a:gd name="T0" fmla="*/ 0 w 25"/>
                <a:gd name="T1" fmla="*/ 0 h 24"/>
                <a:gd name="T2" fmla="*/ 25 w 25"/>
                <a:gd name="T3" fmla="*/ 0 h 24"/>
                <a:gd name="T4" fmla="*/ 25 w 25"/>
                <a:gd name="T5" fmla="*/ 24 h 24"/>
                <a:gd name="T6" fmla="*/ 0 w 25"/>
                <a:gd name="T7" fmla="*/ 24 h 24"/>
                <a:gd name="T8" fmla="*/ 0 w 25"/>
                <a:gd name="T9" fmla="*/ 0 h 24"/>
                <a:gd name="T10" fmla="*/ 0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0" y="0"/>
                  </a:moveTo>
                  <a:lnTo>
                    <a:pt x="25" y="0"/>
                  </a:lnTo>
                  <a:lnTo>
                    <a:pt x="25"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0" name="Freeform 60">
              <a:extLst>
                <a:ext uri="{FF2B5EF4-FFF2-40B4-BE49-F238E27FC236}">
                  <a16:creationId xmlns:a16="http://schemas.microsoft.com/office/drawing/2014/main" id="{E84DB163-EAB0-4F3A-A6E7-86A8B2181022}"/>
                </a:ext>
              </a:extLst>
            </p:cNvPr>
            <p:cNvSpPr>
              <a:spLocks/>
            </p:cNvSpPr>
            <p:nvPr/>
          </p:nvSpPr>
          <p:spPr bwMode="auto">
            <a:xfrm>
              <a:off x="411003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1" name="Freeform 61">
              <a:extLst>
                <a:ext uri="{FF2B5EF4-FFF2-40B4-BE49-F238E27FC236}">
                  <a16:creationId xmlns:a16="http://schemas.microsoft.com/office/drawing/2014/main" id="{ECA8ED8B-CA78-4A27-B0D9-F85A44E8F04C}"/>
                </a:ext>
              </a:extLst>
            </p:cNvPr>
            <p:cNvSpPr>
              <a:spLocks/>
            </p:cNvSpPr>
            <p:nvPr/>
          </p:nvSpPr>
          <p:spPr bwMode="auto">
            <a:xfrm>
              <a:off x="411003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2" name="Freeform 62">
              <a:extLst>
                <a:ext uri="{FF2B5EF4-FFF2-40B4-BE49-F238E27FC236}">
                  <a16:creationId xmlns:a16="http://schemas.microsoft.com/office/drawing/2014/main" id="{BC4ED2DB-25B3-4D7C-A3CC-51496E6675E5}"/>
                </a:ext>
              </a:extLst>
            </p:cNvPr>
            <p:cNvSpPr>
              <a:spLocks/>
            </p:cNvSpPr>
            <p:nvPr/>
          </p:nvSpPr>
          <p:spPr bwMode="auto">
            <a:xfrm>
              <a:off x="4168775"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3" name="Freeform 63">
              <a:extLst>
                <a:ext uri="{FF2B5EF4-FFF2-40B4-BE49-F238E27FC236}">
                  <a16:creationId xmlns:a16="http://schemas.microsoft.com/office/drawing/2014/main" id="{81E7EDAB-60E5-4A62-957E-C72821143108}"/>
                </a:ext>
              </a:extLst>
            </p:cNvPr>
            <p:cNvSpPr>
              <a:spLocks/>
            </p:cNvSpPr>
            <p:nvPr/>
          </p:nvSpPr>
          <p:spPr bwMode="auto">
            <a:xfrm>
              <a:off x="4459288" y="3670301"/>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4" name="Freeform 64">
              <a:extLst>
                <a:ext uri="{FF2B5EF4-FFF2-40B4-BE49-F238E27FC236}">
                  <a16:creationId xmlns:a16="http://schemas.microsoft.com/office/drawing/2014/main" id="{F3D6C7FD-823F-479F-B347-A2E726BE8F13}"/>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5" name="Freeform 65">
              <a:extLst>
                <a:ext uri="{FF2B5EF4-FFF2-40B4-BE49-F238E27FC236}">
                  <a16:creationId xmlns:a16="http://schemas.microsoft.com/office/drawing/2014/main" id="{AF774D04-5F53-4465-8D55-B3BA6B30633C}"/>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6" name="Freeform 66">
              <a:extLst>
                <a:ext uri="{FF2B5EF4-FFF2-40B4-BE49-F238E27FC236}">
                  <a16:creationId xmlns:a16="http://schemas.microsoft.com/office/drawing/2014/main" id="{7F360D93-9B3C-4180-B830-13D80CA68079}"/>
                </a:ext>
              </a:extLst>
            </p:cNvPr>
            <p:cNvSpPr>
              <a:spLocks/>
            </p:cNvSpPr>
            <p:nvPr/>
          </p:nvSpPr>
          <p:spPr bwMode="auto">
            <a:xfrm>
              <a:off x="1331913" y="15890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7" name="Freeform 67">
              <a:extLst>
                <a:ext uri="{FF2B5EF4-FFF2-40B4-BE49-F238E27FC236}">
                  <a16:creationId xmlns:a16="http://schemas.microsoft.com/office/drawing/2014/main" id="{0AD1E96E-2E20-4E12-88B0-3AC3F31F0082}"/>
                </a:ext>
              </a:extLst>
            </p:cNvPr>
            <p:cNvSpPr>
              <a:spLocks/>
            </p:cNvSpPr>
            <p:nvPr/>
          </p:nvSpPr>
          <p:spPr bwMode="auto">
            <a:xfrm>
              <a:off x="2473325" y="34559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8" name="Freeform 68">
              <a:extLst>
                <a:ext uri="{FF2B5EF4-FFF2-40B4-BE49-F238E27FC236}">
                  <a16:creationId xmlns:a16="http://schemas.microsoft.com/office/drawing/2014/main" id="{AD4B5CF4-BB47-450D-AEFF-37CA58462D4C}"/>
                </a:ext>
              </a:extLst>
            </p:cNvPr>
            <p:cNvSpPr>
              <a:spLocks/>
            </p:cNvSpPr>
            <p:nvPr/>
          </p:nvSpPr>
          <p:spPr bwMode="auto">
            <a:xfrm>
              <a:off x="27098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9" name="Freeform 69">
              <a:extLst>
                <a:ext uri="{FF2B5EF4-FFF2-40B4-BE49-F238E27FC236}">
                  <a16:creationId xmlns:a16="http://schemas.microsoft.com/office/drawing/2014/main" id="{12676C49-C205-40FB-9D9A-0DBDBA25AE74}"/>
                </a:ext>
              </a:extLst>
            </p:cNvPr>
            <p:cNvSpPr>
              <a:spLocks/>
            </p:cNvSpPr>
            <p:nvPr/>
          </p:nvSpPr>
          <p:spPr bwMode="auto">
            <a:xfrm>
              <a:off x="27225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0" name="Freeform 70">
              <a:extLst>
                <a:ext uri="{FF2B5EF4-FFF2-40B4-BE49-F238E27FC236}">
                  <a16:creationId xmlns:a16="http://schemas.microsoft.com/office/drawing/2014/main" id="{C0437802-1781-4774-9E8A-F5C64491CD1B}"/>
                </a:ext>
              </a:extLst>
            </p:cNvPr>
            <p:cNvSpPr>
              <a:spLocks/>
            </p:cNvSpPr>
            <p:nvPr/>
          </p:nvSpPr>
          <p:spPr bwMode="auto">
            <a:xfrm>
              <a:off x="2722563" y="35877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1" name="Freeform 71">
              <a:extLst>
                <a:ext uri="{FF2B5EF4-FFF2-40B4-BE49-F238E27FC236}">
                  <a16:creationId xmlns:a16="http://schemas.microsoft.com/office/drawing/2014/main" id="{F472FDB9-D8F7-42FE-9B83-BDA66C8ADE43}"/>
                </a:ext>
              </a:extLst>
            </p:cNvPr>
            <p:cNvSpPr>
              <a:spLocks/>
            </p:cNvSpPr>
            <p:nvPr/>
          </p:nvSpPr>
          <p:spPr bwMode="auto">
            <a:xfrm>
              <a:off x="2924175" y="3587751"/>
              <a:ext cx="47625" cy="46038"/>
            </a:xfrm>
            <a:custGeom>
              <a:avLst/>
              <a:gdLst>
                <a:gd name="T0" fmla="*/ 15 w 30"/>
                <a:gd name="T1" fmla="*/ 0 h 29"/>
                <a:gd name="T2" fmla="*/ 0 w 30"/>
                <a:gd name="T3" fmla="*/ 29 h 29"/>
                <a:gd name="T4" fmla="*/ 30 w 30"/>
                <a:gd name="T5" fmla="*/ 29 h 29"/>
                <a:gd name="T6" fmla="*/ 15 w 30"/>
                <a:gd name="T7" fmla="*/ 0 h 29"/>
                <a:gd name="T8" fmla="*/ 15 w 30"/>
                <a:gd name="T9" fmla="*/ 0 h 29"/>
              </a:gdLst>
              <a:ahLst/>
              <a:cxnLst>
                <a:cxn ang="0">
                  <a:pos x="T0" y="T1"/>
                </a:cxn>
                <a:cxn ang="0">
                  <a:pos x="T2" y="T3"/>
                </a:cxn>
                <a:cxn ang="0">
                  <a:pos x="T4" y="T5"/>
                </a:cxn>
                <a:cxn ang="0">
                  <a:pos x="T6" y="T7"/>
                </a:cxn>
                <a:cxn ang="0">
                  <a:pos x="T8" y="T9"/>
                </a:cxn>
              </a:cxnLst>
              <a:rect l="0" t="0" r="r" b="b"/>
              <a:pathLst>
                <a:path w="30" h="29">
                  <a:moveTo>
                    <a:pt x="15" y="0"/>
                  </a:moveTo>
                  <a:lnTo>
                    <a:pt x="0" y="29"/>
                  </a:lnTo>
                  <a:lnTo>
                    <a:pt x="30"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2" name="Freeform 72">
              <a:extLst>
                <a:ext uri="{FF2B5EF4-FFF2-40B4-BE49-F238E27FC236}">
                  <a16:creationId xmlns:a16="http://schemas.microsoft.com/office/drawing/2014/main" id="{3770DD8A-B5CB-4B43-9337-2D6D8287C073}"/>
                </a:ext>
              </a:extLst>
            </p:cNvPr>
            <p:cNvSpPr>
              <a:spLocks/>
            </p:cNvSpPr>
            <p:nvPr/>
          </p:nvSpPr>
          <p:spPr bwMode="auto">
            <a:xfrm>
              <a:off x="3171825" y="3629026"/>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3" name="Freeform 73">
              <a:extLst>
                <a:ext uri="{FF2B5EF4-FFF2-40B4-BE49-F238E27FC236}">
                  <a16:creationId xmlns:a16="http://schemas.microsoft.com/office/drawing/2014/main" id="{C45584FD-53F7-414D-BE85-0A92F7675B94}"/>
                </a:ext>
              </a:extLst>
            </p:cNvPr>
            <p:cNvSpPr>
              <a:spLocks/>
            </p:cNvSpPr>
            <p:nvPr/>
          </p:nvSpPr>
          <p:spPr bwMode="auto">
            <a:xfrm>
              <a:off x="3176588" y="367030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4" name="Freeform 74">
              <a:extLst>
                <a:ext uri="{FF2B5EF4-FFF2-40B4-BE49-F238E27FC236}">
                  <a16:creationId xmlns:a16="http://schemas.microsoft.com/office/drawing/2014/main" id="{E5FE5B9A-3D86-4F94-8AFD-0D2857819641}"/>
                </a:ext>
              </a:extLst>
            </p:cNvPr>
            <p:cNvSpPr>
              <a:spLocks/>
            </p:cNvSpPr>
            <p:nvPr/>
          </p:nvSpPr>
          <p:spPr bwMode="auto">
            <a:xfrm>
              <a:off x="3405188" y="3716338"/>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5" name="Freeform 75">
              <a:extLst>
                <a:ext uri="{FF2B5EF4-FFF2-40B4-BE49-F238E27FC236}">
                  <a16:creationId xmlns:a16="http://schemas.microsoft.com/office/drawing/2014/main" id="{E0714441-27B8-4E7C-98CA-C0C7F7E38267}"/>
                </a:ext>
              </a:extLst>
            </p:cNvPr>
            <p:cNvSpPr>
              <a:spLocks/>
            </p:cNvSpPr>
            <p:nvPr/>
          </p:nvSpPr>
          <p:spPr bwMode="auto">
            <a:xfrm>
              <a:off x="3419475" y="3763963"/>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6" name="Freeform 76">
              <a:extLst>
                <a:ext uri="{FF2B5EF4-FFF2-40B4-BE49-F238E27FC236}">
                  <a16:creationId xmlns:a16="http://schemas.microsoft.com/office/drawing/2014/main" id="{61EBAA5B-EE5C-4DBD-BAB5-DA863A617CF7}"/>
                </a:ext>
              </a:extLst>
            </p:cNvPr>
            <p:cNvSpPr>
              <a:spLocks/>
            </p:cNvSpPr>
            <p:nvPr/>
          </p:nvSpPr>
          <p:spPr bwMode="auto">
            <a:xfrm>
              <a:off x="3651250" y="3816351"/>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7" name="Freeform 77">
              <a:extLst>
                <a:ext uri="{FF2B5EF4-FFF2-40B4-BE49-F238E27FC236}">
                  <a16:creationId xmlns:a16="http://schemas.microsoft.com/office/drawing/2014/main" id="{FA5F69C3-7161-4012-97BB-508D0176EB35}"/>
                </a:ext>
              </a:extLst>
            </p:cNvPr>
            <p:cNvSpPr>
              <a:spLocks/>
            </p:cNvSpPr>
            <p:nvPr/>
          </p:nvSpPr>
          <p:spPr bwMode="auto">
            <a:xfrm>
              <a:off x="3743325" y="3875088"/>
              <a:ext cx="46038" cy="46038"/>
            </a:xfrm>
            <a:custGeom>
              <a:avLst/>
              <a:gdLst>
                <a:gd name="T0" fmla="*/ 14 w 29"/>
                <a:gd name="T1" fmla="*/ 0 h 29"/>
                <a:gd name="T2" fmla="*/ 0 w 29"/>
                <a:gd name="T3" fmla="*/ 29 h 29"/>
                <a:gd name="T4" fmla="*/ 29 w 29"/>
                <a:gd name="T5" fmla="*/ 29 h 29"/>
                <a:gd name="T6" fmla="*/ 14 w 29"/>
                <a:gd name="T7" fmla="*/ 0 h 29"/>
                <a:gd name="T8" fmla="*/ 14 w 29"/>
                <a:gd name="T9" fmla="*/ 0 h 29"/>
              </a:gdLst>
              <a:ahLst/>
              <a:cxnLst>
                <a:cxn ang="0">
                  <a:pos x="T0" y="T1"/>
                </a:cxn>
                <a:cxn ang="0">
                  <a:pos x="T2" y="T3"/>
                </a:cxn>
                <a:cxn ang="0">
                  <a:pos x="T4" y="T5"/>
                </a:cxn>
                <a:cxn ang="0">
                  <a:pos x="T6" y="T7"/>
                </a:cxn>
                <a:cxn ang="0">
                  <a:pos x="T8" y="T9"/>
                </a:cxn>
              </a:cxnLst>
              <a:rect l="0" t="0" r="r" b="b"/>
              <a:pathLst>
                <a:path w="29" h="29">
                  <a:moveTo>
                    <a:pt x="14" y="0"/>
                  </a:moveTo>
                  <a:lnTo>
                    <a:pt x="0" y="29"/>
                  </a:lnTo>
                  <a:lnTo>
                    <a:pt x="29" y="29"/>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8" name="Freeform 78">
              <a:extLst>
                <a:ext uri="{FF2B5EF4-FFF2-40B4-BE49-F238E27FC236}">
                  <a16:creationId xmlns:a16="http://schemas.microsoft.com/office/drawing/2014/main" id="{FBFA6B8E-9D22-461A-9A04-4344571DF3CA}"/>
                </a:ext>
              </a:extLst>
            </p:cNvPr>
            <p:cNvSpPr>
              <a:spLocks/>
            </p:cNvSpPr>
            <p:nvPr/>
          </p:nvSpPr>
          <p:spPr bwMode="auto">
            <a:xfrm>
              <a:off x="4106863" y="4078288"/>
              <a:ext cx="46038" cy="46038"/>
            </a:xfrm>
            <a:custGeom>
              <a:avLst/>
              <a:gdLst>
                <a:gd name="T0" fmla="*/ 15 w 29"/>
                <a:gd name="T1" fmla="*/ 0 h 29"/>
                <a:gd name="T2" fmla="*/ 0 w 29"/>
                <a:gd name="T3" fmla="*/ 29 h 29"/>
                <a:gd name="T4" fmla="*/ 29 w 29"/>
                <a:gd name="T5" fmla="*/ 29 h 29"/>
                <a:gd name="T6" fmla="*/ 15 w 29"/>
                <a:gd name="T7" fmla="*/ 0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lnTo>
                    <a:pt x="0" y="29"/>
                  </a:lnTo>
                  <a:lnTo>
                    <a:pt x="29"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9" name="Freeform 79">
              <a:extLst>
                <a:ext uri="{FF2B5EF4-FFF2-40B4-BE49-F238E27FC236}">
                  <a16:creationId xmlns:a16="http://schemas.microsoft.com/office/drawing/2014/main" id="{CF2124F3-DC83-4B99-B850-39E8A12BB27E}"/>
                </a:ext>
              </a:extLst>
            </p:cNvPr>
            <p:cNvSpPr>
              <a:spLocks/>
            </p:cNvSpPr>
            <p:nvPr/>
          </p:nvSpPr>
          <p:spPr bwMode="auto">
            <a:xfrm>
              <a:off x="4454525" y="4164013"/>
              <a:ext cx="46038" cy="47625"/>
            </a:xfrm>
            <a:custGeom>
              <a:avLst/>
              <a:gdLst>
                <a:gd name="T0" fmla="*/ 14 w 29"/>
                <a:gd name="T1" fmla="*/ 0 h 30"/>
                <a:gd name="T2" fmla="*/ 0 w 29"/>
                <a:gd name="T3" fmla="*/ 30 h 30"/>
                <a:gd name="T4" fmla="*/ 29 w 29"/>
                <a:gd name="T5" fmla="*/ 30 h 30"/>
                <a:gd name="T6" fmla="*/ 14 w 29"/>
                <a:gd name="T7" fmla="*/ 0 h 30"/>
                <a:gd name="T8" fmla="*/ 14 w 29"/>
                <a:gd name="T9" fmla="*/ 0 h 30"/>
              </a:gdLst>
              <a:ahLst/>
              <a:cxnLst>
                <a:cxn ang="0">
                  <a:pos x="T0" y="T1"/>
                </a:cxn>
                <a:cxn ang="0">
                  <a:pos x="T2" y="T3"/>
                </a:cxn>
                <a:cxn ang="0">
                  <a:pos x="T4" y="T5"/>
                </a:cxn>
                <a:cxn ang="0">
                  <a:pos x="T6" y="T7"/>
                </a:cxn>
                <a:cxn ang="0">
                  <a:pos x="T8" y="T9"/>
                </a:cxn>
              </a:cxnLst>
              <a:rect l="0" t="0" r="r" b="b"/>
              <a:pathLst>
                <a:path w="29" h="30">
                  <a:moveTo>
                    <a:pt x="14" y="0"/>
                  </a:moveTo>
                  <a:lnTo>
                    <a:pt x="0" y="30"/>
                  </a:lnTo>
                  <a:lnTo>
                    <a:pt x="29" y="30"/>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0" name="Freeform 80">
              <a:extLst>
                <a:ext uri="{FF2B5EF4-FFF2-40B4-BE49-F238E27FC236}">
                  <a16:creationId xmlns:a16="http://schemas.microsoft.com/office/drawing/2014/main" id="{36534E85-5215-4754-A560-2C549EBA6AD5}"/>
                </a:ext>
              </a:extLst>
            </p:cNvPr>
            <p:cNvSpPr>
              <a:spLocks/>
            </p:cNvSpPr>
            <p:nvPr/>
          </p:nvSpPr>
          <p:spPr bwMode="auto">
            <a:xfrm>
              <a:off x="4784725" y="4164013"/>
              <a:ext cx="46038" cy="47625"/>
            </a:xfrm>
            <a:custGeom>
              <a:avLst/>
              <a:gdLst>
                <a:gd name="T0" fmla="*/ 15 w 29"/>
                <a:gd name="T1" fmla="*/ 0 h 30"/>
                <a:gd name="T2" fmla="*/ 0 w 29"/>
                <a:gd name="T3" fmla="*/ 30 h 30"/>
                <a:gd name="T4" fmla="*/ 29 w 29"/>
                <a:gd name="T5" fmla="*/ 30 h 30"/>
                <a:gd name="T6" fmla="*/ 15 w 29"/>
                <a:gd name="T7" fmla="*/ 0 h 30"/>
                <a:gd name="T8" fmla="*/ 15 w 29"/>
                <a:gd name="T9" fmla="*/ 0 h 30"/>
              </a:gdLst>
              <a:ahLst/>
              <a:cxnLst>
                <a:cxn ang="0">
                  <a:pos x="T0" y="T1"/>
                </a:cxn>
                <a:cxn ang="0">
                  <a:pos x="T2" y="T3"/>
                </a:cxn>
                <a:cxn ang="0">
                  <a:pos x="T4" y="T5"/>
                </a:cxn>
                <a:cxn ang="0">
                  <a:pos x="T6" y="T7"/>
                </a:cxn>
                <a:cxn ang="0">
                  <a:pos x="T8" y="T9"/>
                </a:cxn>
              </a:cxnLst>
              <a:rect l="0" t="0" r="r" b="b"/>
              <a:pathLst>
                <a:path w="29" h="30">
                  <a:moveTo>
                    <a:pt x="15" y="0"/>
                  </a:moveTo>
                  <a:lnTo>
                    <a:pt x="0" y="30"/>
                  </a:lnTo>
                  <a:lnTo>
                    <a:pt x="29" y="30"/>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1" name="Line 81">
              <a:extLst>
                <a:ext uri="{FF2B5EF4-FFF2-40B4-BE49-F238E27FC236}">
                  <a16:creationId xmlns:a16="http://schemas.microsoft.com/office/drawing/2014/main" id="{356A84D6-F083-4241-ADAF-F2449DB4FD60}"/>
                </a:ext>
              </a:extLst>
            </p:cNvPr>
            <p:cNvSpPr>
              <a:spLocks noChangeShapeType="1"/>
            </p:cNvSpPr>
            <p:nvPr/>
          </p:nvSpPr>
          <p:spPr bwMode="auto">
            <a:xfrm>
              <a:off x="1474119" y="4115429"/>
              <a:ext cx="258763" cy="0"/>
            </a:xfrm>
            <a:prstGeom prst="line">
              <a:avLst/>
            </a:prstGeom>
            <a:noFill/>
            <a:ln w="190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2" name="Line 82">
              <a:extLst>
                <a:ext uri="{FF2B5EF4-FFF2-40B4-BE49-F238E27FC236}">
                  <a16:creationId xmlns:a16="http://schemas.microsoft.com/office/drawing/2014/main" id="{F3EDCE76-22BC-42B9-81C9-D155D9BC0EC3}"/>
                </a:ext>
              </a:extLst>
            </p:cNvPr>
            <p:cNvSpPr>
              <a:spLocks noChangeShapeType="1"/>
            </p:cNvSpPr>
            <p:nvPr/>
          </p:nvSpPr>
          <p:spPr bwMode="auto">
            <a:xfrm>
              <a:off x="1474119" y="4304342"/>
              <a:ext cx="258763" cy="0"/>
            </a:xfrm>
            <a:prstGeom prst="line">
              <a:avLst/>
            </a:prstGeom>
            <a:noFill/>
            <a:ln w="190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3" name="Line 83">
              <a:extLst>
                <a:ext uri="{FF2B5EF4-FFF2-40B4-BE49-F238E27FC236}">
                  <a16:creationId xmlns:a16="http://schemas.microsoft.com/office/drawing/2014/main" id="{3420CB63-1A06-45D3-AEB7-ACF96947FB52}"/>
                </a:ext>
              </a:extLst>
            </p:cNvPr>
            <p:cNvSpPr>
              <a:spLocks noChangeShapeType="1"/>
            </p:cNvSpPr>
            <p:nvPr/>
          </p:nvSpPr>
          <p:spPr bwMode="auto">
            <a:xfrm flipV="1">
              <a:off x="3064510" y="2062908"/>
              <a:ext cx="9525" cy="3175"/>
            </a:xfrm>
            <a:prstGeom prst="line">
              <a:avLst/>
            </a:prstGeom>
            <a:noFill/>
            <a:ln w="7938"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4" name="Freeform 84">
              <a:extLst>
                <a:ext uri="{FF2B5EF4-FFF2-40B4-BE49-F238E27FC236}">
                  <a16:creationId xmlns:a16="http://schemas.microsoft.com/office/drawing/2014/main" id="{F9297FF0-A2FB-4EFE-963D-297A1C809612}"/>
                </a:ext>
              </a:extLst>
            </p:cNvPr>
            <p:cNvSpPr>
              <a:spLocks/>
            </p:cNvSpPr>
            <p:nvPr/>
          </p:nvSpPr>
          <p:spPr bwMode="auto">
            <a:xfrm>
              <a:off x="1580299" y="4099774"/>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5" name="Freeform 85">
              <a:extLst>
                <a:ext uri="{FF2B5EF4-FFF2-40B4-BE49-F238E27FC236}">
                  <a16:creationId xmlns:a16="http://schemas.microsoft.com/office/drawing/2014/main" id="{2EDEC845-7C69-4BCB-9BAA-B658ACE3C6A6}"/>
                </a:ext>
              </a:extLst>
            </p:cNvPr>
            <p:cNvSpPr>
              <a:spLocks/>
            </p:cNvSpPr>
            <p:nvPr/>
          </p:nvSpPr>
          <p:spPr bwMode="auto">
            <a:xfrm>
              <a:off x="1582069" y="4280529"/>
              <a:ext cx="46038" cy="47625"/>
            </a:xfrm>
            <a:custGeom>
              <a:avLst/>
              <a:gdLst>
                <a:gd name="T0" fmla="*/ 14 w 29"/>
                <a:gd name="T1" fmla="*/ 0 h 30"/>
                <a:gd name="T2" fmla="*/ 0 w 29"/>
                <a:gd name="T3" fmla="*/ 30 h 30"/>
                <a:gd name="T4" fmla="*/ 29 w 29"/>
                <a:gd name="T5" fmla="*/ 30 h 30"/>
                <a:gd name="T6" fmla="*/ 14 w 29"/>
                <a:gd name="T7" fmla="*/ 0 h 30"/>
                <a:gd name="T8" fmla="*/ 14 w 29"/>
                <a:gd name="T9" fmla="*/ 0 h 30"/>
              </a:gdLst>
              <a:ahLst/>
              <a:cxnLst>
                <a:cxn ang="0">
                  <a:pos x="T0" y="T1"/>
                </a:cxn>
                <a:cxn ang="0">
                  <a:pos x="T2" y="T3"/>
                </a:cxn>
                <a:cxn ang="0">
                  <a:pos x="T4" y="T5"/>
                </a:cxn>
                <a:cxn ang="0">
                  <a:pos x="T6" y="T7"/>
                </a:cxn>
                <a:cxn ang="0">
                  <a:pos x="T8" y="T9"/>
                </a:cxn>
              </a:cxnLst>
              <a:rect l="0" t="0" r="r" b="b"/>
              <a:pathLst>
                <a:path w="29" h="30">
                  <a:moveTo>
                    <a:pt x="14" y="0"/>
                  </a:moveTo>
                  <a:lnTo>
                    <a:pt x="0" y="30"/>
                  </a:lnTo>
                  <a:lnTo>
                    <a:pt x="29" y="30"/>
                  </a:lnTo>
                  <a:lnTo>
                    <a:pt x="14" y="0"/>
                  </a:lnTo>
                  <a:lnTo>
                    <a:pt x="14"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6" name="Freeform 86">
              <a:extLst>
                <a:ext uri="{FF2B5EF4-FFF2-40B4-BE49-F238E27FC236}">
                  <a16:creationId xmlns:a16="http://schemas.microsoft.com/office/drawing/2014/main" id="{FF9F633C-78F0-41B8-A2F4-12CA4022F7D7}"/>
                </a:ext>
              </a:extLst>
            </p:cNvPr>
            <p:cNvSpPr>
              <a:spLocks/>
            </p:cNvSpPr>
            <p:nvPr/>
          </p:nvSpPr>
          <p:spPr bwMode="auto">
            <a:xfrm>
              <a:off x="1515876" y="3923339"/>
              <a:ext cx="38100" cy="38100"/>
            </a:xfrm>
            <a:custGeom>
              <a:avLst/>
              <a:gdLst>
                <a:gd name="T0" fmla="*/ 0 w 24"/>
                <a:gd name="T1" fmla="*/ 0 h 24"/>
                <a:gd name="T2" fmla="*/ 24 w 24"/>
                <a:gd name="T3" fmla="*/ 0 h 24"/>
                <a:gd name="T4" fmla="*/ 24 w 24"/>
                <a:gd name="T5" fmla="*/ 24 h 24"/>
                <a:gd name="T6" fmla="*/ 0 w 24"/>
                <a:gd name="T7" fmla="*/ 24 h 24"/>
                <a:gd name="T8" fmla="*/ 0 w 24"/>
                <a:gd name="T9" fmla="*/ 0 h 24"/>
                <a:gd name="T10" fmla="*/ 0 w 24"/>
                <a:gd name="T11" fmla="*/ 0 h 24"/>
              </a:gdLst>
              <a:ahLst/>
              <a:cxnLst>
                <a:cxn ang="0">
                  <a:pos x="T0" y="T1"/>
                </a:cxn>
                <a:cxn ang="0">
                  <a:pos x="T2" y="T3"/>
                </a:cxn>
                <a:cxn ang="0">
                  <a:pos x="T4" y="T5"/>
                </a:cxn>
                <a:cxn ang="0">
                  <a:pos x="T6" y="T7"/>
                </a:cxn>
                <a:cxn ang="0">
                  <a:pos x="T8" y="T9"/>
                </a:cxn>
                <a:cxn ang="0">
                  <a:pos x="T10" y="T11"/>
                </a:cxn>
              </a:cxnLst>
              <a:rect l="0" t="0" r="r" b="b"/>
              <a:pathLst>
                <a:path w="24" h="24">
                  <a:moveTo>
                    <a:pt x="0" y="0"/>
                  </a:moveTo>
                  <a:lnTo>
                    <a:pt x="24" y="0"/>
                  </a:lnTo>
                  <a:lnTo>
                    <a:pt x="24" y="24"/>
                  </a:lnTo>
                  <a:lnTo>
                    <a:pt x="0" y="24"/>
                  </a:lnTo>
                  <a:lnTo>
                    <a:pt x="0" y="0"/>
                  </a:lnTo>
                  <a:lnTo>
                    <a:pt x="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7" name="Freeform 87">
              <a:extLst>
                <a:ext uri="{FF2B5EF4-FFF2-40B4-BE49-F238E27FC236}">
                  <a16:creationId xmlns:a16="http://schemas.microsoft.com/office/drawing/2014/main" id="{A6A9DD97-A953-4FAC-AF1E-992D1B1BCD8B}"/>
                </a:ext>
              </a:extLst>
            </p:cNvPr>
            <p:cNvSpPr>
              <a:spLocks/>
            </p:cNvSpPr>
            <p:nvPr/>
          </p:nvSpPr>
          <p:spPr bwMode="auto">
            <a:xfrm>
              <a:off x="1656615" y="3919373"/>
              <a:ext cx="47626" cy="46038"/>
            </a:xfrm>
            <a:custGeom>
              <a:avLst/>
              <a:gdLst>
                <a:gd name="T0" fmla="*/ 15 w 30"/>
                <a:gd name="T1" fmla="*/ 0 h 29"/>
                <a:gd name="T2" fmla="*/ 0 w 30"/>
                <a:gd name="T3" fmla="*/ 29 h 29"/>
                <a:gd name="T4" fmla="*/ 30 w 30"/>
                <a:gd name="T5" fmla="*/ 29 h 29"/>
                <a:gd name="T6" fmla="*/ 15 w 30"/>
                <a:gd name="T7" fmla="*/ 0 h 29"/>
                <a:gd name="T8" fmla="*/ 15 w 30"/>
                <a:gd name="T9" fmla="*/ 0 h 29"/>
              </a:gdLst>
              <a:ahLst/>
              <a:cxnLst>
                <a:cxn ang="0">
                  <a:pos x="T0" y="T1"/>
                </a:cxn>
                <a:cxn ang="0">
                  <a:pos x="T2" y="T3"/>
                </a:cxn>
                <a:cxn ang="0">
                  <a:pos x="T4" y="T5"/>
                </a:cxn>
                <a:cxn ang="0">
                  <a:pos x="T6" y="T7"/>
                </a:cxn>
                <a:cxn ang="0">
                  <a:pos x="T8" y="T9"/>
                </a:cxn>
              </a:cxnLst>
              <a:rect l="0" t="0" r="r" b="b"/>
              <a:pathLst>
                <a:path w="30" h="29">
                  <a:moveTo>
                    <a:pt x="15" y="0"/>
                  </a:moveTo>
                  <a:lnTo>
                    <a:pt x="0" y="29"/>
                  </a:lnTo>
                  <a:lnTo>
                    <a:pt x="30" y="29"/>
                  </a:lnTo>
                  <a:lnTo>
                    <a:pt x="15" y="0"/>
                  </a:lnTo>
                  <a:lnTo>
                    <a:pt x="15" y="0"/>
                  </a:lnTo>
                  <a:close/>
                </a:path>
              </a:pathLst>
            </a:custGeom>
            <a:noFill/>
            <a:ln w="7938"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8" name="Rectangle 88">
              <a:extLst>
                <a:ext uri="{FF2B5EF4-FFF2-40B4-BE49-F238E27FC236}">
                  <a16:creationId xmlns:a16="http://schemas.microsoft.com/office/drawing/2014/main" id="{1BD81641-CA02-4508-84EA-A57E58B569FD}"/>
                </a:ext>
              </a:extLst>
            </p:cNvPr>
            <p:cNvSpPr>
              <a:spLocks noChangeArrowheads="1"/>
            </p:cNvSpPr>
            <p:nvPr/>
          </p:nvSpPr>
          <p:spPr bwMode="auto">
            <a:xfrm>
              <a:off x="668338" y="4868863"/>
              <a:ext cx="1095164"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Number of patients still at risk</a:t>
              </a:r>
            </a:p>
          </p:txBody>
        </p:sp>
        <p:sp>
          <p:nvSpPr>
            <p:cNvPr id="449" name="Rectangle 118">
              <a:extLst>
                <a:ext uri="{FF2B5EF4-FFF2-40B4-BE49-F238E27FC236}">
                  <a16:creationId xmlns:a16="http://schemas.microsoft.com/office/drawing/2014/main" id="{A0610EC2-2414-4259-9CC2-A948DC6D8FB8}"/>
                </a:ext>
              </a:extLst>
            </p:cNvPr>
            <p:cNvSpPr>
              <a:spLocks noChangeArrowheads="1"/>
            </p:cNvSpPr>
            <p:nvPr/>
          </p:nvSpPr>
          <p:spPr bwMode="auto">
            <a:xfrm>
              <a:off x="131445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92</a:t>
              </a:r>
            </a:p>
          </p:txBody>
        </p:sp>
        <p:sp>
          <p:nvSpPr>
            <p:cNvPr id="450" name="Rectangle 119">
              <a:extLst>
                <a:ext uri="{FF2B5EF4-FFF2-40B4-BE49-F238E27FC236}">
                  <a16:creationId xmlns:a16="http://schemas.microsoft.com/office/drawing/2014/main" id="{4A9EB80D-AAB4-480A-ABCC-D25C2D2E1565}"/>
                </a:ext>
              </a:extLst>
            </p:cNvPr>
            <p:cNvSpPr>
              <a:spLocks noChangeArrowheads="1"/>
            </p:cNvSpPr>
            <p:nvPr/>
          </p:nvSpPr>
          <p:spPr bwMode="auto">
            <a:xfrm>
              <a:off x="14398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87</a:t>
              </a:r>
            </a:p>
          </p:txBody>
        </p:sp>
        <p:sp>
          <p:nvSpPr>
            <p:cNvPr id="451" name="Rectangle 120">
              <a:extLst>
                <a:ext uri="{FF2B5EF4-FFF2-40B4-BE49-F238E27FC236}">
                  <a16:creationId xmlns:a16="http://schemas.microsoft.com/office/drawing/2014/main" id="{CE03F00A-23D3-4041-B397-B5CD35F72260}"/>
                </a:ext>
              </a:extLst>
            </p:cNvPr>
            <p:cNvSpPr>
              <a:spLocks noChangeArrowheads="1"/>
            </p:cNvSpPr>
            <p:nvPr/>
          </p:nvSpPr>
          <p:spPr bwMode="auto">
            <a:xfrm>
              <a:off x="156527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80</a:t>
              </a:r>
            </a:p>
          </p:txBody>
        </p:sp>
        <p:sp>
          <p:nvSpPr>
            <p:cNvPr id="452" name="Rectangle 121">
              <a:extLst>
                <a:ext uri="{FF2B5EF4-FFF2-40B4-BE49-F238E27FC236}">
                  <a16:creationId xmlns:a16="http://schemas.microsoft.com/office/drawing/2014/main" id="{24CB6ADB-F15C-41DC-8B74-773FD29D65DD}"/>
                </a:ext>
              </a:extLst>
            </p:cNvPr>
            <p:cNvSpPr>
              <a:spLocks noChangeArrowheads="1"/>
            </p:cNvSpPr>
            <p:nvPr/>
          </p:nvSpPr>
          <p:spPr bwMode="auto">
            <a:xfrm>
              <a:off x="16906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77</a:t>
              </a:r>
            </a:p>
          </p:txBody>
        </p:sp>
        <p:sp>
          <p:nvSpPr>
            <p:cNvPr id="453" name="Rectangle 122">
              <a:extLst>
                <a:ext uri="{FF2B5EF4-FFF2-40B4-BE49-F238E27FC236}">
                  <a16:creationId xmlns:a16="http://schemas.microsoft.com/office/drawing/2014/main" id="{7E65F491-DC2F-428E-A3F7-AF3054B410C4}"/>
                </a:ext>
              </a:extLst>
            </p:cNvPr>
            <p:cNvSpPr>
              <a:spLocks noChangeArrowheads="1"/>
            </p:cNvSpPr>
            <p:nvPr/>
          </p:nvSpPr>
          <p:spPr bwMode="auto">
            <a:xfrm>
              <a:off x="1816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68</a:t>
              </a:r>
            </a:p>
          </p:txBody>
        </p:sp>
        <p:sp>
          <p:nvSpPr>
            <p:cNvPr id="454" name="Rectangle 123">
              <a:extLst>
                <a:ext uri="{FF2B5EF4-FFF2-40B4-BE49-F238E27FC236}">
                  <a16:creationId xmlns:a16="http://schemas.microsoft.com/office/drawing/2014/main" id="{2A6E5F47-AC34-48C3-BE62-3D992E0974F8}"/>
                </a:ext>
              </a:extLst>
            </p:cNvPr>
            <p:cNvSpPr>
              <a:spLocks noChangeArrowheads="1"/>
            </p:cNvSpPr>
            <p:nvPr/>
          </p:nvSpPr>
          <p:spPr bwMode="auto">
            <a:xfrm>
              <a:off x="1943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61</a:t>
              </a:r>
            </a:p>
          </p:txBody>
        </p:sp>
        <p:sp>
          <p:nvSpPr>
            <p:cNvPr id="455" name="Rectangle 124">
              <a:extLst>
                <a:ext uri="{FF2B5EF4-FFF2-40B4-BE49-F238E27FC236}">
                  <a16:creationId xmlns:a16="http://schemas.microsoft.com/office/drawing/2014/main" id="{E75B3B10-1DCB-45F4-B9F8-AEE0F98EF21B}"/>
                </a:ext>
              </a:extLst>
            </p:cNvPr>
            <p:cNvSpPr>
              <a:spLocks noChangeArrowheads="1"/>
            </p:cNvSpPr>
            <p:nvPr/>
          </p:nvSpPr>
          <p:spPr bwMode="auto">
            <a:xfrm>
              <a:off x="2070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54</a:t>
              </a:r>
            </a:p>
          </p:txBody>
        </p:sp>
        <p:sp>
          <p:nvSpPr>
            <p:cNvPr id="456" name="Rectangle 125">
              <a:extLst>
                <a:ext uri="{FF2B5EF4-FFF2-40B4-BE49-F238E27FC236}">
                  <a16:creationId xmlns:a16="http://schemas.microsoft.com/office/drawing/2014/main" id="{27095290-765A-4E0E-83FA-8E7D9C8B83F7}"/>
                </a:ext>
              </a:extLst>
            </p:cNvPr>
            <p:cNvSpPr>
              <a:spLocks noChangeArrowheads="1"/>
            </p:cNvSpPr>
            <p:nvPr/>
          </p:nvSpPr>
          <p:spPr bwMode="auto">
            <a:xfrm>
              <a:off x="21971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52</a:t>
              </a:r>
            </a:p>
          </p:txBody>
        </p:sp>
        <p:sp>
          <p:nvSpPr>
            <p:cNvPr id="457" name="Rectangle 126">
              <a:extLst>
                <a:ext uri="{FF2B5EF4-FFF2-40B4-BE49-F238E27FC236}">
                  <a16:creationId xmlns:a16="http://schemas.microsoft.com/office/drawing/2014/main" id="{79EF9F10-DD04-4924-867B-654508E18583}"/>
                </a:ext>
              </a:extLst>
            </p:cNvPr>
            <p:cNvSpPr>
              <a:spLocks noChangeArrowheads="1"/>
            </p:cNvSpPr>
            <p:nvPr/>
          </p:nvSpPr>
          <p:spPr bwMode="auto">
            <a:xfrm>
              <a:off x="232251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44</a:t>
              </a:r>
            </a:p>
          </p:txBody>
        </p:sp>
        <p:sp>
          <p:nvSpPr>
            <p:cNvPr id="458" name="Rectangle 127">
              <a:extLst>
                <a:ext uri="{FF2B5EF4-FFF2-40B4-BE49-F238E27FC236}">
                  <a16:creationId xmlns:a16="http://schemas.microsoft.com/office/drawing/2014/main" id="{12818F9B-FD85-4249-A92C-B7D60E777CDA}"/>
                </a:ext>
              </a:extLst>
            </p:cNvPr>
            <p:cNvSpPr>
              <a:spLocks noChangeArrowheads="1"/>
            </p:cNvSpPr>
            <p:nvPr/>
          </p:nvSpPr>
          <p:spPr bwMode="auto">
            <a:xfrm>
              <a:off x="244792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43</a:t>
              </a:r>
            </a:p>
          </p:txBody>
        </p:sp>
        <p:sp>
          <p:nvSpPr>
            <p:cNvPr id="459" name="Rectangle 128">
              <a:extLst>
                <a:ext uri="{FF2B5EF4-FFF2-40B4-BE49-F238E27FC236}">
                  <a16:creationId xmlns:a16="http://schemas.microsoft.com/office/drawing/2014/main" id="{0E2EA46C-0C7F-4DCA-B5B8-AB88299D33E1}"/>
                </a:ext>
              </a:extLst>
            </p:cNvPr>
            <p:cNvSpPr>
              <a:spLocks noChangeArrowheads="1"/>
            </p:cNvSpPr>
            <p:nvPr/>
          </p:nvSpPr>
          <p:spPr bwMode="auto">
            <a:xfrm>
              <a:off x="2573337"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41</a:t>
              </a:r>
            </a:p>
          </p:txBody>
        </p:sp>
        <p:sp>
          <p:nvSpPr>
            <p:cNvPr id="460" name="Rectangle 129">
              <a:extLst>
                <a:ext uri="{FF2B5EF4-FFF2-40B4-BE49-F238E27FC236}">
                  <a16:creationId xmlns:a16="http://schemas.microsoft.com/office/drawing/2014/main" id="{8409043D-022A-419F-B72C-4901FD114CD9}"/>
                </a:ext>
              </a:extLst>
            </p:cNvPr>
            <p:cNvSpPr>
              <a:spLocks noChangeArrowheads="1"/>
            </p:cNvSpPr>
            <p:nvPr/>
          </p:nvSpPr>
          <p:spPr bwMode="auto">
            <a:xfrm>
              <a:off x="269875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38</a:t>
              </a:r>
            </a:p>
          </p:txBody>
        </p:sp>
        <p:sp>
          <p:nvSpPr>
            <p:cNvPr id="461" name="Rectangle 130">
              <a:extLst>
                <a:ext uri="{FF2B5EF4-FFF2-40B4-BE49-F238E27FC236}">
                  <a16:creationId xmlns:a16="http://schemas.microsoft.com/office/drawing/2014/main" id="{59171A53-7636-46FD-AABC-CDC601DD0096}"/>
                </a:ext>
              </a:extLst>
            </p:cNvPr>
            <p:cNvSpPr>
              <a:spLocks noChangeArrowheads="1"/>
            </p:cNvSpPr>
            <p:nvPr/>
          </p:nvSpPr>
          <p:spPr bwMode="auto">
            <a:xfrm>
              <a:off x="28241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34</a:t>
              </a:r>
            </a:p>
          </p:txBody>
        </p:sp>
        <p:sp>
          <p:nvSpPr>
            <p:cNvPr id="462" name="Rectangle 131">
              <a:extLst>
                <a:ext uri="{FF2B5EF4-FFF2-40B4-BE49-F238E27FC236}">
                  <a16:creationId xmlns:a16="http://schemas.microsoft.com/office/drawing/2014/main" id="{020EF0B6-33C4-4C3D-9139-3BB53B449BE3}"/>
                </a:ext>
              </a:extLst>
            </p:cNvPr>
            <p:cNvSpPr>
              <a:spLocks noChangeArrowheads="1"/>
            </p:cNvSpPr>
            <p:nvPr/>
          </p:nvSpPr>
          <p:spPr bwMode="auto">
            <a:xfrm>
              <a:off x="295116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31</a:t>
              </a:r>
            </a:p>
          </p:txBody>
        </p:sp>
        <p:sp>
          <p:nvSpPr>
            <p:cNvPr id="463" name="Rectangle 132">
              <a:extLst>
                <a:ext uri="{FF2B5EF4-FFF2-40B4-BE49-F238E27FC236}">
                  <a16:creationId xmlns:a16="http://schemas.microsoft.com/office/drawing/2014/main" id="{9BC284AE-4A62-44C5-B517-1E2FA67E146A}"/>
                </a:ext>
              </a:extLst>
            </p:cNvPr>
            <p:cNvSpPr>
              <a:spLocks noChangeArrowheads="1"/>
            </p:cNvSpPr>
            <p:nvPr/>
          </p:nvSpPr>
          <p:spPr bwMode="auto">
            <a:xfrm>
              <a:off x="3076575"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29</a:t>
              </a:r>
            </a:p>
          </p:txBody>
        </p:sp>
        <p:sp>
          <p:nvSpPr>
            <p:cNvPr id="464" name="Rectangle 133">
              <a:extLst>
                <a:ext uri="{FF2B5EF4-FFF2-40B4-BE49-F238E27FC236}">
                  <a16:creationId xmlns:a16="http://schemas.microsoft.com/office/drawing/2014/main" id="{A550D4F2-16B6-4815-A670-2536F3B0E3C2}"/>
                </a:ext>
              </a:extLst>
            </p:cNvPr>
            <p:cNvSpPr>
              <a:spLocks noChangeArrowheads="1"/>
            </p:cNvSpPr>
            <p:nvPr/>
          </p:nvSpPr>
          <p:spPr bwMode="auto">
            <a:xfrm>
              <a:off x="32019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24</a:t>
              </a:r>
            </a:p>
          </p:txBody>
        </p:sp>
        <p:sp>
          <p:nvSpPr>
            <p:cNvPr id="465" name="Rectangle 134">
              <a:extLst>
                <a:ext uri="{FF2B5EF4-FFF2-40B4-BE49-F238E27FC236}">
                  <a16:creationId xmlns:a16="http://schemas.microsoft.com/office/drawing/2014/main" id="{95A9D3E4-2050-48D8-9A1C-D6FEE88384B8}"/>
                </a:ext>
              </a:extLst>
            </p:cNvPr>
            <p:cNvSpPr>
              <a:spLocks noChangeArrowheads="1"/>
            </p:cNvSpPr>
            <p:nvPr/>
          </p:nvSpPr>
          <p:spPr bwMode="auto">
            <a:xfrm>
              <a:off x="33274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23</a:t>
              </a:r>
            </a:p>
          </p:txBody>
        </p:sp>
        <p:sp>
          <p:nvSpPr>
            <p:cNvPr id="466" name="Rectangle 135">
              <a:extLst>
                <a:ext uri="{FF2B5EF4-FFF2-40B4-BE49-F238E27FC236}">
                  <a16:creationId xmlns:a16="http://schemas.microsoft.com/office/drawing/2014/main" id="{BEFD22B1-EB8B-4C97-BE08-86F5D5838396}"/>
                </a:ext>
              </a:extLst>
            </p:cNvPr>
            <p:cNvSpPr>
              <a:spLocks noChangeArrowheads="1"/>
            </p:cNvSpPr>
            <p:nvPr/>
          </p:nvSpPr>
          <p:spPr bwMode="auto">
            <a:xfrm>
              <a:off x="3455988"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19</a:t>
              </a:r>
            </a:p>
          </p:txBody>
        </p:sp>
        <p:sp>
          <p:nvSpPr>
            <p:cNvPr id="467" name="Rectangle 136">
              <a:extLst>
                <a:ext uri="{FF2B5EF4-FFF2-40B4-BE49-F238E27FC236}">
                  <a16:creationId xmlns:a16="http://schemas.microsoft.com/office/drawing/2014/main" id="{DCC34D5C-0D27-46EE-BB30-3E7B32F71D63}"/>
                </a:ext>
              </a:extLst>
            </p:cNvPr>
            <p:cNvSpPr>
              <a:spLocks noChangeArrowheads="1"/>
            </p:cNvSpPr>
            <p:nvPr/>
          </p:nvSpPr>
          <p:spPr bwMode="auto">
            <a:xfrm>
              <a:off x="3581400"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18</a:t>
              </a:r>
            </a:p>
          </p:txBody>
        </p:sp>
        <p:sp>
          <p:nvSpPr>
            <p:cNvPr id="468" name="Rectangle 137">
              <a:extLst>
                <a:ext uri="{FF2B5EF4-FFF2-40B4-BE49-F238E27FC236}">
                  <a16:creationId xmlns:a16="http://schemas.microsoft.com/office/drawing/2014/main" id="{C24449FE-0506-42E7-8D21-59A2B2EA6761}"/>
                </a:ext>
              </a:extLst>
            </p:cNvPr>
            <p:cNvSpPr>
              <a:spLocks noChangeArrowheads="1"/>
            </p:cNvSpPr>
            <p:nvPr/>
          </p:nvSpPr>
          <p:spPr bwMode="auto">
            <a:xfrm>
              <a:off x="3706813" y="5038725"/>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16</a:t>
              </a:r>
            </a:p>
          </p:txBody>
        </p:sp>
        <p:sp>
          <p:nvSpPr>
            <p:cNvPr id="469" name="Rectangle 138">
              <a:extLst>
                <a:ext uri="{FF2B5EF4-FFF2-40B4-BE49-F238E27FC236}">
                  <a16:creationId xmlns:a16="http://schemas.microsoft.com/office/drawing/2014/main" id="{CF0714F9-CBB1-4EA0-B9E0-056745484C53}"/>
                </a:ext>
              </a:extLst>
            </p:cNvPr>
            <p:cNvSpPr>
              <a:spLocks noChangeArrowheads="1"/>
            </p:cNvSpPr>
            <p:nvPr/>
          </p:nvSpPr>
          <p:spPr bwMode="auto">
            <a:xfrm>
              <a:off x="3865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a:t>
              </a:r>
            </a:p>
          </p:txBody>
        </p:sp>
        <p:sp>
          <p:nvSpPr>
            <p:cNvPr id="470" name="Rectangle 139">
              <a:extLst>
                <a:ext uri="{FF2B5EF4-FFF2-40B4-BE49-F238E27FC236}">
                  <a16:creationId xmlns:a16="http://schemas.microsoft.com/office/drawing/2014/main" id="{8579F339-72EA-419B-91A0-B8854FCDB3B6}"/>
                </a:ext>
              </a:extLst>
            </p:cNvPr>
            <p:cNvSpPr>
              <a:spLocks noChangeArrowheads="1"/>
            </p:cNvSpPr>
            <p:nvPr/>
          </p:nvSpPr>
          <p:spPr bwMode="auto">
            <a:xfrm>
              <a:off x="3992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8</a:t>
              </a:r>
            </a:p>
          </p:txBody>
        </p:sp>
        <p:sp>
          <p:nvSpPr>
            <p:cNvPr id="471" name="Rectangle 140">
              <a:extLst>
                <a:ext uri="{FF2B5EF4-FFF2-40B4-BE49-F238E27FC236}">
                  <a16:creationId xmlns:a16="http://schemas.microsoft.com/office/drawing/2014/main" id="{A366ACCF-3F47-48EC-848D-1EFC50A292F3}"/>
                </a:ext>
              </a:extLst>
            </p:cNvPr>
            <p:cNvSpPr>
              <a:spLocks noChangeArrowheads="1"/>
            </p:cNvSpPr>
            <p:nvPr/>
          </p:nvSpPr>
          <p:spPr bwMode="auto">
            <a:xfrm>
              <a:off x="4119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472" name="Rectangle 141">
              <a:extLst>
                <a:ext uri="{FF2B5EF4-FFF2-40B4-BE49-F238E27FC236}">
                  <a16:creationId xmlns:a16="http://schemas.microsoft.com/office/drawing/2014/main" id="{F746F1E0-72A7-41CC-9AAA-5B25AD738381}"/>
                </a:ext>
              </a:extLst>
            </p:cNvPr>
            <p:cNvSpPr>
              <a:spLocks noChangeArrowheads="1"/>
            </p:cNvSpPr>
            <p:nvPr/>
          </p:nvSpPr>
          <p:spPr bwMode="auto">
            <a:xfrm>
              <a:off x="424656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473" name="Rectangle 142">
              <a:extLst>
                <a:ext uri="{FF2B5EF4-FFF2-40B4-BE49-F238E27FC236}">
                  <a16:creationId xmlns:a16="http://schemas.microsoft.com/office/drawing/2014/main" id="{8A02EFE7-74B9-4C9A-A727-3605486E67F1}"/>
                </a:ext>
              </a:extLst>
            </p:cNvPr>
            <p:cNvSpPr>
              <a:spLocks noChangeArrowheads="1"/>
            </p:cNvSpPr>
            <p:nvPr/>
          </p:nvSpPr>
          <p:spPr bwMode="auto">
            <a:xfrm>
              <a:off x="4371975"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474" name="Rectangle 143">
              <a:extLst>
                <a:ext uri="{FF2B5EF4-FFF2-40B4-BE49-F238E27FC236}">
                  <a16:creationId xmlns:a16="http://schemas.microsoft.com/office/drawing/2014/main" id="{5BDE9A57-799C-4CA9-9DBD-6BCCF5CE3062}"/>
                </a:ext>
              </a:extLst>
            </p:cNvPr>
            <p:cNvSpPr>
              <a:spLocks noChangeArrowheads="1"/>
            </p:cNvSpPr>
            <p:nvPr/>
          </p:nvSpPr>
          <p:spPr bwMode="auto">
            <a:xfrm>
              <a:off x="4497388"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5" name="Rectangle 144">
              <a:extLst>
                <a:ext uri="{FF2B5EF4-FFF2-40B4-BE49-F238E27FC236}">
                  <a16:creationId xmlns:a16="http://schemas.microsoft.com/office/drawing/2014/main" id="{5DDB9567-8F9F-4667-ABC2-6CC941973994}"/>
                </a:ext>
              </a:extLst>
            </p:cNvPr>
            <p:cNvSpPr>
              <a:spLocks noChangeArrowheads="1"/>
            </p:cNvSpPr>
            <p:nvPr/>
          </p:nvSpPr>
          <p:spPr bwMode="auto">
            <a:xfrm>
              <a:off x="4622800"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6" name="Rectangle 145">
              <a:extLst>
                <a:ext uri="{FF2B5EF4-FFF2-40B4-BE49-F238E27FC236}">
                  <a16:creationId xmlns:a16="http://schemas.microsoft.com/office/drawing/2014/main" id="{CFFDE6AD-E56E-48CB-B78F-4000DB9CA691}"/>
                </a:ext>
              </a:extLst>
            </p:cNvPr>
            <p:cNvSpPr>
              <a:spLocks noChangeArrowheads="1"/>
            </p:cNvSpPr>
            <p:nvPr/>
          </p:nvSpPr>
          <p:spPr bwMode="auto">
            <a:xfrm>
              <a:off x="4748214"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477" name="Rectangle 146">
              <a:extLst>
                <a:ext uri="{FF2B5EF4-FFF2-40B4-BE49-F238E27FC236}">
                  <a16:creationId xmlns:a16="http://schemas.microsoft.com/office/drawing/2014/main" id="{A71BD87E-1073-43B2-AB13-362EB3FA9418}"/>
                </a:ext>
              </a:extLst>
            </p:cNvPr>
            <p:cNvSpPr>
              <a:spLocks noChangeArrowheads="1"/>
            </p:cNvSpPr>
            <p:nvPr/>
          </p:nvSpPr>
          <p:spPr bwMode="auto">
            <a:xfrm>
              <a:off x="4875213" y="5038725"/>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0</a:t>
              </a:r>
            </a:p>
          </p:txBody>
        </p:sp>
        <p:sp>
          <p:nvSpPr>
            <p:cNvPr id="478" name="Rectangle 147">
              <a:extLst>
                <a:ext uri="{FF2B5EF4-FFF2-40B4-BE49-F238E27FC236}">
                  <a16:creationId xmlns:a16="http://schemas.microsoft.com/office/drawing/2014/main" id="{39F20DAA-FD89-44FE-8608-062A452CF615}"/>
                </a:ext>
              </a:extLst>
            </p:cNvPr>
            <p:cNvSpPr>
              <a:spLocks noChangeArrowheads="1"/>
            </p:cNvSpPr>
            <p:nvPr/>
          </p:nvSpPr>
          <p:spPr bwMode="auto">
            <a:xfrm>
              <a:off x="131445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94</a:t>
              </a:r>
            </a:p>
          </p:txBody>
        </p:sp>
        <p:sp>
          <p:nvSpPr>
            <p:cNvPr id="479" name="Rectangle 148">
              <a:extLst>
                <a:ext uri="{FF2B5EF4-FFF2-40B4-BE49-F238E27FC236}">
                  <a16:creationId xmlns:a16="http://schemas.microsoft.com/office/drawing/2014/main" id="{FD82E052-95A1-4D38-B64E-1A7C27A94C0D}"/>
                </a:ext>
              </a:extLst>
            </p:cNvPr>
            <p:cNvSpPr>
              <a:spLocks noChangeArrowheads="1"/>
            </p:cNvSpPr>
            <p:nvPr/>
          </p:nvSpPr>
          <p:spPr bwMode="auto">
            <a:xfrm>
              <a:off x="14398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90</a:t>
              </a:r>
            </a:p>
          </p:txBody>
        </p:sp>
        <p:sp>
          <p:nvSpPr>
            <p:cNvPr id="480" name="Rectangle 149">
              <a:extLst>
                <a:ext uri="{FF2B5EF4-FFF2-40B4-BE49-F238E27FC236}">
                  <a16:creationId xmlns:a16="http://schemas.microsoft.com/office/drawing/2014/main" id="{85FE86EF-60DE-48E4-B031-010D4C7C9E1A}"/>
                </a:ext>
              </a:extLst>
            </p:cNvPr>
            <p:cNvSpPr>
              <a:spLocks noChangeArrowheads="1"/>
            </p:cNvSpPr>
            <p:nvPr/>
          </p:nvSpPr>
          <p:spPr bwMode="auto">
            <a:xfrm>
              <a:off x="156527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58</a:t>
              </a:r>
            </a:p>
          </p:txBody>
        </p:sp>
        <p:sp>
          <p:nvSpPr>
            <p:cNvPr id="481" name="Rectangle 150">
              <a:extLst>
                <a:ext uri="{FF2B5EF4-FFF2-40B4-BE49-F238E27FC236}">
                  <a16:creationId xmlns:a16="http://schemas.microsoft.com/office/drawing/2014/main" id="{3180F701-C70C-4CEA-8D17-5C378999159D}"/>
                </a:ext>
              </a:extLst>
            </p:cNvPr>
            <p:cNvSpPr>
              <a:spLocks noChangeArrowheads="1"/>
            </p:cNvSpPr>
            <p:nvPr/>
          </p:nvSpPr>
          <p:spPr bwMode="auto">
            <a:xfrm>
              <a:off x="16906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53</a:t>
              </a:r>
            </a:p>
          </p:txBody>
        </p:sp>
        <p:sp>
          <p:nvSpPr>
            <p:cNvPr id="482" name="Rectangle 151">
              <a:extLst>
                <a:ext uri="{FF2B5EF4-FFF2-40B4-BE49-F238E27FC236}">
                  <a16:creationId xmlns:a16="http://schemas.microsoft.com/office/drawing/2014/main" id="{D614187D-B4DB-4BEA-94B7-1BC1A4A489E7}"/>
                </a:ext>
              </a:extLst>
            </p:cNvPr>
            <p:cNvSpPr>
              <a:spLocks noChangeArrowheads="1"/>
            </p:cNvSpPr>
            <p:nvPr/>
          </p:nvSpPr>
          <p:spPr bwMode="auto">
            <a:xfrm>
              <a:off x="1816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42</a:t>
              </a:r>
            </a:p>
          </p:txBody>
        </p:sp>
        <p:sp>
          <p:nvSpPr>
            <p:cNvPr id="483" name="Rectangle 152">
              <a:extLst>
                <a:ext uri="{FF2B5EF4-FFF2-40B4-BE49-F238E27FC236}">
                  <a16:creationId xmlns:a16="http://schemas.microsoft.com/office/drawing/2014/main" id="{0C9E4989-CE57-42AA-86D1-7BAFFD3CFD39}"/>
                </a:ext>
              </a:extLst>
            </p:cNvPr>
            <p:cNvSpPr>
              <a:spLocks noChangeArrowheads="1"/>
            </p:cNvSpPr>
            <p:nvPr/>
          </p:nvSpPr>
          <p:spPr bwMode="auto">
            <a:xfrm>
              <a:off x="1943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41</a:t>
              </a:r>
            </a:p>
          </p:txBody>
        </p:sp>
        <p:sp>
          <p:nvSpPr>
            <p:cNvPr id="484" name="Rectangle 153">
              <a:extLst>
                <a:ext uri="{FF2B5EF4-FFF2-40B4-BE49-F238E27FC236}">
                  <a16:creationId xmlns:a16="http://schemas.microsoft.com/office/drawing/2014/main" id="{4618F7B1-ADA8-4B76-B790-E6F81877BD83}"/>
                </a:ext>
              </a:extLst>
            </p:cNvPr>
            <p:cNvSpPr>
              <a:spLocks noChangeArrowheads="1"/>
            </p:cNvSpPr>
            <p:nvPr/>
          </p:nvSpPr>
          <p:spPr bwMode="auto">
            <a:xfrm>
              <a:off x="2070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37</a:t>
              </a:r>
            </a:p>
          </p:txBody>
        </p:sp>
        <p:sp>
          <p:nvSpPr>
            <p:cNvPr id="485" name="Rectangle 154">
              <a:extLst>
                <a:ext uri="{FF2B5EF4-FFF2-40B4-BE49-F238E27FC236}">
                  <a16:creationId xmlns:a16="http://schemas.microsoft.com/office/drawing/2014/main" id="{304EBBF4-B5EF-4105-9300-A471CBE53E5B}"/>
                </a:ext>
              </a:extLst>
            </p:cNvPr>
            <p:cNvSpPr>
              <a:spLocks noChangeArrowheads="1"/>
            </p:cNvSpPr>
            <p:nvPr/>
          </p:nvSpPr>
          <p:spPr bwMode="auto">
            <a:xfrm>
              <a:off x="21971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34</a:t>
              </a:r>
            </a:p>
          </p:txBody>
        </p:sp>
        <p:sp>
          <p:nvSpPr>
            <p:cNvPr id="486" name="Rectangle 155">
              <a:extLst>
                <a:ext uri="{FF2B5EF4-FFF2-40B4-BE49-F238E27FC236}">
                  <a16:creationId xmlns:a16="http://schemas.microsoft.com/office/drawing/2014/main" id="{7746606C-C9C6-4B30-B95A-DD1EA3EA19BC}"/>
                </a:ext>
              </a:extLst>
            </p:cNvPr>
            <p:cNvSpPr>
              <a:spLocks noChangeArrowheads="1"/>
            </p:cNvSpPr>
            <p:nvPr/>
          </p:nvSpPr>
          <p:spPr bwMode="auto">
            <a:xfrm>
              <a:off x="232251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30</a:t>
              </a:r>
            </a:p>
          </p:txBody>
        </p:sp>
        <p:sp>
          <p:nvSpPr>
            <p:cNvPr id="487" name="Rectangle 156">
              <a:extLst>
                <a:ext uri="{FF2B5EF4-FFF2-40B4-BE49-F238E27FC236}">
                  <a16:creationId xmlns:a16="http://schemas.microsoft.com/office/drawing/2014/main" id="{E3E91F79-8500-4D3A-9151-444A8197D247}"/>
                </a:ext>
              </a:extLst>
            </p:cNvPr>
            <p:cNvSpPr>
              <a:spLocks noChangeArrowheads="1"/>
            </p:cNvSpPr>
            <p:nvPr/>
          </p:nvSpPr>
          <p:spPr bwMode="auto">
            <a:xfrm>
              <a:off x="244792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30</a:t>
              </a:r>
            </a:p>
          </p:txBody>
        </p:sp>
        <p:sp>
          <p:nvSpPr>
            <p:cNvPr id="488" name="Rectangle 157">
              <a:extLst>
                <a:ext uri="{FF2B5EF4-FFF2-40B4-BE49-F238E27FC236}">
                  <a16:creationId xmlns:a16="http://schemas.microsoft.com/office/drawing/2014/main" id="{297747B5-76A6-4F62-89F7-56AFDC448B57}"/>
                </a:ext>
              </a:extLst>
            </p:cNvPr>
            <p:cNvSpPr>
              <a:spLocks noChangeArrowheads="1"/>
            </p:cNvSpPr>
            <p:nvPr/>
          </p:nvSpPr>
          <p:spPr bwMode="auto">
            <a:xfrm>
              <a:off x="2573337"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26</a:t>
              </a:r>
            </a:p>
          </p:txBody>
        </p:sp>
        <p:sp>
          <p:nvSpPr>
            <p:cNvPr id="489" name="Rectangle 158">
              <a:extLst>
                <a:ext uri="{FF2B5EF4-FFF2-40B4-BE49-F238E27FC236}">
                  <a16:creationId xmlns:a16="http://schemas.microsoft.com/office/drawing/2014/main" id="{CDF09BCB-D86F-4EC1-ABD2-A82A9B7A6218}"/>
                </a:ext>
              </a:extLst>
            </p:cNvPr>
            <p:cNvSpPr>
              <a:spLocks noChangeArrowheads="1"/>
            </p:cNvSpPr>
            <p:nvPr/>
          </p:nvSpPr>
          <p:spPr bwMode="auto">
            <a:xfrm>
              <a:off x="269875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22</a:t>
              </a:r>
            </a:p>
          </p:txBody>
        </p:sp>
        <p:sp>
          <p:nvSpPr>
            <p:cNvPr id="490" name="Rectangle 159">
              <a:extLst>
                <a:ext uri="{FF2B5EF4-FFF2-40B4-BE49-F238E27FC236}">
                  <a16:creationId xmlns:a16="http://schemas.microsoft.com/office/drawing/2014/main" id="{DBEFA678-6C25-4629-89F5-2BD2824A4A1A}"/>
                </a:ext>
              </a:extLst>
            </p:cNvPr>
            <p:cNvSpPr>
              <a:spLocks noChangeArrowheads="1"/>
            </p:cNvSpPr>
            <p:nvPr/>
          </p:nvSpPr>
          <p:spPr bwMode="auto">
            <a:xfrm>
              <a:off x="28241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20</a:t>
              </a:r>
            </a:p>
          </p:txBody>
        </p:sp>
        <p:sp>
          <p:nvSpPr>
            <p:cNvPr id="491" name="Rectangle 160">
              <a:extLst>
                <a:ext uri="{FF2B5EF4-FFF2-40B4-BE49-F238E27FC236}">
                  <a16:creationId xmlns:a16="http://schemas.microsoft.com/office/drawing/2014/main" id="{8759249A-857B-414E-859E-12AF64D18D21}"/>
                </a:ext>
              </a:extLst>
            </p:cNvPr>
            <p:cNvSpPr>
              <a:spLocks noChangeArrowheads="1"/>
            </p:cNvSpPr>
            <p:nvPr/>
          </p:nvSpPr>
          <p:spPr bwMode="auto">
            <a:xfrm>
              <a:off x="2951163"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19</a:t>
              </a:r>
            </a:p>
          </p:txBody>
        </p:sp>
        <p:sp>
          <p:nvSpPr>
            <p:cNvPr id="492" name="Rectangle 161">
              <a:extLst>
                <a:ext uri="{FF2B5EF4-FFF2-40B4-BE49-F238E27FC236}">
                  <a16:creationId xmlns:a16="http://schemas.microsoft.com/office/drawing/2014/main" id="{8BEB3D76-3D4D-42E0-BD76-180452B920E4}"/>
                </a:ext>
              </a:extLst>
            </p:cNvPr>
            <p:cNvSpPr>
              <a:spLocks noChangeArrowheads="1"/>
            </p:cNvSpPr>
            <p:nvPr/>
          </p:nvSpPr>
          <p:spPr bwMode="auto">
            <a:xfrm>
              <a:off x="3076575"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18</a:t>
              </a:r>
            </a:p>
          </p:txBody>
        </p:sp>
        <p:sp>
          <p:nvSpPr>
            <p:cNvPr id="493" name="Rectangle 162">
              <a:extLst>
                <a:ext uri="{FF2B5EF4-FFF2-40B4-BE49-F238E27FC236}">
                  <a16:creationId xmlns:a16="http://schemas.microsoft.com/office/drawing/2014/main" id="{48DAAEAF-44D5-4E9A-9886-9EAD8675C167}"/>
                </a:ext>
              </a:extLst>
            </p:cNvPr>
            <p:cNvSpPr>
              <a:spLocks noChangeArrowheads="1"/>
            </p:cNvSpPr>
            <p:nvPr/>
          </p:nvSpPr>
          <p:spPr bwMode="auto">
            <a:xfrm>
              <a:off x="32019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14</a:t>
              </a:r>
            </a:p>
          </p:txBody>
        </p:sp>
        <p:sp>
          <p:nvSpPr>
            <p:cNvPr id="494" name="Rectangle 163">
              <a:extLst>
                <a:ext uri="{FF2B5EF4-FFF2-40B4-BE49-F238E27FC236}">
                  <a16:creationId xmlns:a16="http://schemas.microsoft.com/office/drawing/2014/main" id="{7FC8FA37-E76D-470F-9995-DCAEF7A1E0DF}"/>
                </a:ext>
              </a:extLst>
            </p:cNvPr>
            <p:cNvSpPr>
              <a:spLocks noChangeArrowheads="1"/>
            </p:cNvSpPr>
            <p:nvPr/>
          </p:nvSpPr>
          <p:spPr bwMode="auto">
            <a:xfrm>
              <a:off x="33274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14</a:t>
              </a:r>
            </a:p>
          </p:txBody>
        </p:sp>
        <p:sp>
          <p:nvSpPr>
            <p:cNvPr id="495" name="Rectangle 164">
              <a:extLst>
                <a:ext uri="{FF2B5EF4-FFF2-40B4-BE49-F238E27FC236}">
                  <a16:creationId xmlns:a16="http://schemas.microsoft.com/office/drawing/2014/main" id="{512C6EA8-EBC9-4C0F-8944-243A868414E1}"/>
                </a:ext>
              </a:extLst>
            </p:cNvPr>
            <p:cNvSpPr>
              <a:spLocks noChangeArrowheads="1"/>
            </p:cNvSpPr>
            <p:nvPr/>
          </p:nvSpPr>
          <p:spPr bwMode="auto">
            <a:xfrm>
              <a:off x="3455988"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11</a:t>
              </a:r>
            </a:p>
          </p:txBody>
        </p:sp>
        <p:sp>
          <p:nvSpPr>
            <p:cNvPr id="496" name="Rectangle 165">
              <a:extLst>
                <a:ext uri="{FF2B5EF4-FFF2-40B4-BE49-F238E27FC236}">
                  <a16:creationId xmlns:a16="http://schemas.microsoft.com/office/drawing/2014/main" id="{63E29E69-FBC8-402B-B6F8-EA8FFC678408}"/>
                </a:ext>
              </a:extLst>
            </p:cNvPr>
            <p:cNvSpPr>
              <a:spLocks noChangeArrowheads="1"/>
            </p:cNvSpPr>
            <p:nvPr/>
          </p:nvSpPr>
          <p:spPr bwMode="auto">
            <a:xfrm>
              <a:off x="3581400" y="5156202"/>
              <a:ext cx="9372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10</a:t>
              </a:r>
            </a:p>
          </p:txBody>
        </p:sp>
        <p:sp>
          <p:nvSpPr>
            <p:cNvPr id="497" name="Rectangle 166">
              <a:extLst>
                <a:ext uri="{FF2B5EF4-FFF2-40B4-BE49-F238E27FC236}">
                  <a16:creationId xmlns:a16="http://schemas.microsoft.com/office/drawing/2014/main" id="{C67AA1C4-D889-40C8-A301-7CDC0C6466C1}"/>
                </a:ext>
              </a:extLst>
            </p:cNvPr>
            <p:cNvSpPr>
              <a:spLocks noChangeArrowheads="1"/>
            </p:cNvSpPr>
            <p:nvPr/>
          </p:nvSpPr>
          <p:spPr bwMode="auto">
            <a:xfrm>
              <a:off x="3740150"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9</a:t>
              </a:r>
            </a:p>
          </p:txBody>
        </p:sp>
        <p:sp>
          <p:nvSpPr>
            <p:cNvPr id="498" name="Rectangle 167">
              <a:extLst>
                <a:ext uri="{FF2B5EF4-FFF2-40B4-BE49-F238E27FC236}">
                  <a16:creationId xmlns:a16="http://schemas.microsoft.com/office/drawing/2014/main" id="{B2395B66-62CE-4437-BD11-25342DD7A1D5}"/>
                </a:ext>
              </a:extLst>
            </p:cNvPr>
            <p:cNvSpPr>
              <a:spLocks noChangeArrowheads="1"/>
            </p:cNvSpPr>
            <p:nvPr/>
          </p:nvSpPr>
          <p:spPr bwMode="auto">
            <a:xfrm>
              <a:off x="3865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499" name="Rectangle 168">
              <a:extLst>
                <a:ext uri="{FF2B5EF4-FFF2-40B4-BE49-F238E27FC236}">
                  <a16:creationId xmlns:a16="http://schemas.microsoft.com/office/drawing/2014/main" id="{1D06658C-CAB8-438F-8CCB-B7993712CFC9}"/>
                </a:ext>
              </a:extLst>
            </p:cNvPr>
            <p:cNvSpPr>
              <a:spLocks noChangeArrowheads="1"/>
            </p:cNvSpPr>
            <p:nvPr/>
          </p:nvSpPr>
          <p:spPr bwMode="auto">
            <a:xfrm>
              <a:off x="3992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6</a:t>
              </a:r>
            </a:p>
          </p:txBody>
        </p:sp>
        <p:sp>
          <p:nvSpPr>
            <p:cNvPr id="500" name="Rectangle 169">
              <a:extLst>
                <a:ext uri="{FF2B5EF4-FFF2-40B4-BE49-F238E27FC236}">
                  <a16:creationId xmlns:a16="http://schemas.microsoft.com/office/drawing/2014/main" id="{FE145512-9261-42E9-9260-58ADDE9C9A28}"/>
                </a:ext>
              </a:extLst>
            </p:cNvPr>
            <p:cNvSpPr>
              <a:spLocks noChangeArrowheads="1"/>
            </p:cNvSpPr>
            <p:nvPr/>
          </p:nvSpPr>
          <p:spPr bwMode="auto">
            <a:xfrm>
              <a:off x="4119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5</a:t>
              </a:r>
            </a:p>
          </p:txBody>
        </p:sp>
        <p:sp>
          <p:nvSpPr>
            <p:cNvPr id="501" name="Rectangle 170">
              <a:extLst>
                <a:ext uri="{FF2B5EF4-FFF2-40B4-BE49-F238E27FC236}">
                  <a16:creationId xmlns:a16="http://schemas.microsoft.com/office/drawing/2014/main" id="{ACB6B4B5-92C5-4341-B2E7-8D4C62AB80DA}"/>
                </a:ext>
              </a:extLst>
            </p:cNvPr>
            <p:cNvSpPr>
              <a:spLocks noChangeArrowheads="1"/>
            </p:cNvSpPr>
            <p:nvPr/>
          </p:nvSpPr>
          <p:spPr bwMode="auto">
            <a:xfrm>
              <a:off x="424656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502" name="Rectangle 171">
              <a:extLst>
                <a:ext uri="{FF2B5EF4-FFF2-40B4-BE49-F238E27FC236}">
                  <a16:creationId xmlns:a16="http://schemas.microsoft.com/office/drawing/2014/main" id="{80284962-72A4-4DDD-ADB7-52CB118107E8}"/>
                </a:ext>
              </a:extLst>
            </p:cNvPr>
            <p:cNvSpPr>
              <a:spLocks noChangeArrowheads="1"/>
            </p:cNvSpPr>
            <p:nvPr/>
          </p:nvSpPr>
          <p:spPr bwMode="auto">
            <a:xfrm>
              <a:off x="4371975"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2</a:t>
              </a:r>
            </a:p>
          </p:txBody>
        </p:sp>
        <p:sp>
          <p:nvSpPr>
            <p:cNvPr id="503" name="Rectangle 172">
              <a:extLst>
                <a:ext uri="{FF2B5EF4-FFF2-40B4-BE49-F238E27FC236}">
                  <a16:creationId xmlns:a16="http://schemas.microsoft.com/office/drawing/2014/main" id="{B6464270-7AF3-4D87-BA56-C0A32E8CA466}"/>
                </a:ext>
              </a:extLst>
            </p:cNvPr>
            <p:cNvSpPr>
              <a:spLocks noChangeArrowheads="1"/>
            </p:cNvSpPr>
            <p:nvPr/>
          </p:nvSpPr>
          <p:spPr bwMode="auto">
            <a:xfrm>
              <a:off x="4497388"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4" name="Rectangle 173">
              <a:extLst>
                <a:ext uri="{FF2B5EF4-FFF2-40B4-BE49-F238E27FC236}">
                  <a16:creationId xmlns:a16="http://schemas.microsoft.com/office/drawing/2014/main" id="{33F6BAD6-2F8E-493E-BD04-7D28C294A28B}"/>
                </a:ext>
              </a:extLst>
            </p:cNvPr>
            <p:cNvSpPr>
              <a:spLocks noChangeArrowheads="1"/>
            </p:cNvSpPr>
            <p:nvPr/>
          </p:nvSpPr>
          <p:spPr bwMode="auto">
            <a:xfrm>
              <a:off x="4622800"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5" name="Rectangle 174">
              <a:extLst>
                <a:ext uri="{FF2B5EF4-FFF2-40B4-BE49-F238E27FC236}">
                  <a16:creationId xmlns:a16="http://schemas.microsoft.com/office/drawing/2014/main" id="{CA8CA832-0D28-4B60-8541-3222E8DD66B6}"/>
                </a:ext>
              </a:extLst>
            </p:cNvPr>
            <p:cNvSpPr>
              <a:spLocks noChangeArrowheads="1"/>
            </p:cNvSpPr>
            <p:nvPr/>
          </p:nvSpPr>
          <p:spPr bwMode="auto">
            <a:xfrm>
              <a:off x="4748214"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1</a:t>
              </a:r>
            </a:p>
          </p:txBody>
        </p:sp>
        <p:sp>
          <p:nvSpPr>
            <p:cNvPr id="506" name="Rectangle 175">
              <a:extLst>
                <a:ext uri="{FF2B5EF4-FFF2-40B4-BE49-F238E27FC236}">
                  <a16:creationId xmlns:a16="http://schemas.microsoft.com/office/drawing/2014/main" id="{E629BB9B-DCA8-4266-95A9-BA62563B932F}"/>
                </a:ext>
              </a:extLst>
            </p:cNvPr>
            <p:cNvSpPr>
              <a:spLocks noChangeArrowheads="1"/>
            </p:cNvSpPr>
            <p:nvPr/>
          </p:nvSpPr>
          <p:spPr bwMode="auto">
            <a:xfrm>
              <a:off x="4875213" y="5156202"/>
              <a:ext cx="4686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0</a:t>
              </a:r>
            </a:p>
          </p:txBody>
        </p:sp>
        <p:sp>
          <p:nvSpPr>
            <p:cNvPr id="507" name="Rectangle 176">
              <a:extLst>
                <a:ext uri="{FF2B5EF4-FFF2-40B4-BE49-F238E27FC236}">
                  <a16:creationId xmlns:a16="http://schemas.microsoft.com/office/drawing/2014/main" id="{2DB3E3C2-C183-4D84-9277-E8C0B2AED978}"/>
                </a:ext>
              </a:extLst>
            </p:cNvPr>
            <p:cNvSpPr>
              <a:spLocks noChangeArrowheads="1"/>
            </p:cNvSpPr>
            <p:nvPr/>
          </p:nvSpPr>
          <p:spPr bwMode="auto">
            <a:xfrm>
              <a:off x="654050" y="5156200"/>
              <a:ext cx="485968"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Placebo + ful</a:t>
              </a:r>
            </a:p>
          </p:txBody>
        </p:sp>
        <p:sp>
          <p:nvSpPr>
            <p:cNvPr id="508" name="Rectangle 177">
              <a:extLst>
                <a:ext uri="{FF2B5EF4-FFF2-40B4-BE49-F238E27FC236}">
                  <a16:creationId xmlns:a16="http://schemas.microsoft.com/office/drawing/2014/main" id="{D7704AE1-E69C-4934-9322-72C9A11F6B3D}"/>
                </a:ext>
              </a:extLst>
            </p:cNvPr>
            <p:cNvSpPr>
              <a:spLocks noChangeArrowheads="1"/>
            </p:cNvSpPr>
            <p:nvPr/>
          </p:nvSpPr>
          <p:spPr bwMode="auto">
            <a:xfrm>
              <a:off x="647700" y="5038726"/>
              <a:ext cx="496382" cy="109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600">
                  <a:solidFill>
                    <a:prstClr val="black">
                      <a:lumMod val="65000"/>
                      <a:lumOff val="35000"/>
                    </a:prstClr>
                  </a:solidFill>
                  <a:cs typeface="Arial" panose="020B0604020202020204" pitchFamily="34" charset="0"/>
                </a:rPr>
                <a:t>Alpelisib + ful</a:t>
              </a:r>
            </a:p>
          </p:txBody>
        </p:sp>
        <p:sp>
          <p:nvSpPr>
            <p:cNvPr id="509" name="Rectangle 204">
              <a:extLst>
                <a:ext uri="{FF2B5EF4-FFF2-40B4-BE49-F238E27FC236}">
                  <a16:creationId xmlns:a16="http://schemas.microsoft.com/office/drawing/2014/main" id="{3EFD175B-322F-4F02-B89C-5ABA24386783}"/>
                </a:ext>
              </a:extLst>
            </p:cNvPr>
            <p:cNvSpPr>
              <a:spLocks noChangeArrowheads="1"/>
            </p:cNvSpPr>
            <p:nvPr/>
          </p:nvSpPr>
          <p:spPr bwMode="auto">
            <a:xfrm>
              <a:off x="2997523" y="4716464"/>
              <a:ext cx="234307"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mois</a:t>
              </a:r>
              <a:endParaRPr lang="en-US" altLang="en-US" sz="800" dirty="0">
                <a:solidFill>
                  <a:prstClr val="black">
                    <a:lumMod val="65000"/>
                    <a:lumOff val="35000"/>
                  </a:prstClr>
                </a:solidFill>
                <a:cs typeface="Arial" panose="020B0604020202020204" pitchFamily="34" charset="0"/>
              </a:endParaRPr>
            </a:p>
          </p:txBody>
        </p:sp>
        <p:sp>
          <p:nvSpPr>
            <p:cNvPr id="510" name="Rectangle 206">
              <a:extLst>
                <a:ext uri="{FF2B5EF4-FFF2-40B4-BE49-F238E27FC236}">
                  <a16:creationId xmlns:a16="http://schemas.microsoft.com/office/drawing/2014/main" id="{8D9A046F-B264-4386-8966-AA3049FD1E43}"/>
                </a:ext>
              </a:extLst>
            </p:cNvPr>
            <p:cNvSpPr>
              <a:spLocks noChangeArrowheads="1"/>
            </p:cNvSpPr>
            <p:nvPr/>
          </p:nvSpPr>
          <p:spPr bwMode="auto">
            <a:xfrm>
              <a:off x="1118613" y="4301834"/>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0</a:t>
              </a:r>
            </a:p>
          </p:txBody>
        </p:sp>
        <p:sp>
          <p:nvSpPr>
            <p:cNvPr id="511" name="Rectangle 207">
              <a:extLst>
                <a:ext uri="{FF2B5EF4-FFF2-40B4-BE49-F238E27FC236}">
                  <a16:creationId xmlns:a16="http://schemas.microsoft.com/office/drawing/2014/main" id="{85371260-8E9D-4CFC-9D7E-B8DDE0F0FC36}"/>
                </a:ext>
              </a:extLst>
            </p:cNvPr>
            <p:cNvSpPr>
              <a:spLocks noChangeArrowheads="1"/>
            </p:cNvSpPr>
            <p:nvPr/>
          </p:nvSpPr>
          <p:spPr bwMode="auto">
            <a:xfrm>
              <a:off x="1060895" y="3749386"/>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20</a:t>
              </a:r>
            </a:p>
          </p:txBody>
        </p:sp>
        <p:sp>
          <p:nvSpPr>
            <p:cNvPr id="512" name="Rectangle 208">
              <a:extLst>
                <a:ext uri="{FF2B5EF4-FFF2-40B4-BE49-F238E27FC236}">
                  <a16:creationId xmlns:a16="http://schemas.microsoft.com/office/drawing/2014/main" id="{787EA066-7F07-40B6-B42B-D44B98314E35}"/>
                </a:ext>
              </a:extLst>
            </p:cNvPr>
            <p:cNvSpPr>
              <a:spLocks noChangeArrowheads="1"/>
            </p:cNvSpPr>
            <p:nvPr/>
          </p:nvSpPr>
          <p:spPr bwMode="auto">
            <a:xfrm>
              <a:off x="1060895" y="319852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40</a:t>
              </a:r>
            </a:p>
          </p:txBody>
        </p:sp>
        <p:sp>
          <p:nvSpPr>
            <p:cNvPr id="513" name="Rectangle 209">
              <a:extLst>
                <a:ext uri="{FF2B5EF4-FFF2-40B4-BE49-F238E27FC236}">
                  <a16:creationId xmlns:a16="http://schemas.microsoft.com/office/drawing/2014/main" id="{174BA7D1-82FF-4D32-A7B0-204D2D27FDBB}"/>
                </a:ext>
              </a:extLst>
            </p:cNvPr>
            <p:cNvSpPr>
              <a:spLocks noChangeArrowheads="1"/>
            </p:cNvSpPr>
            <p:nvPr/>
          </p:nvSpPr>
          <p:spPr bwMode="auto">
            <a:xfrm>
              <a:off x="1060895" y="2646072"/>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60</a:t>
              </a:r>
            </a:p>
          </p:txBody>
        </p:sp>
        <p:sp>
          <p:nvSpPr>
            <p:cNvPr id="514" name="Rectangle 210">
              <a:extLst>
                <a:ext uri="{FF2B5EF4-FFF2-40B4-BE49-F238E27FC236}">
                  <a16:creationId xmlns:a16="http://schemas.microsoft.com/office/drawing/2014/main" id="{87CF8345-D017-40D2-94B9-C1924D76029D}"/>
                </a:ext>
              </a:extLst>
            </p:cNvPr>
            <p:cNvSpPr>
              <a:spLocks noChangeArrowheads="1"/>
            </p:cNvSpPr>
            <p:nvPr/>
          </p:nvSpPr>
          <p:spPr bwMode="auto">
            <a:xfrm>
              <a:off x="1060895" y="2095209"/>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80</a:t>
              </a:r>
            </a:p>
          </p:txBody>
        </p:sp>
        <p:sp>
          <p:nvSpPr>
            <p:cNvPr id="515" name="Rectangle 211">
              <a:extLst>
                <a:ext uri="{FF2B5EF4-FFF2-40B4-BE49-F238E27FC236}">
                  <a16:creationId xmlns:a16="http://schemas.microsoft.com/office/drawing/2014/main" id="{C814A894-5642-4573-84F8-759852504A62}"/>
                </a:ext>
              </a:extLst>
            </p:cNvPr>
            <p:cNvSpPr>
              <a:spLocks noChangeArrowheads="1"/>
            </p:cNvSpPr>
            <p:nvPr/>
          </p:nvSpPr>
          <p:spPr bwMode="auto">
            <a:xfrm>
              <a:off x="1001589" y="1542760"/>
              <a:ext cx="187445"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r>
                <a:rPr lang="en-US" altLang="en-US" sz="800">
                  <a:solidFill>
                    <a:prstClr val="black">
                      <a:lumMod val="65000"/>
                      <a:lumOff val="35000"/>
                    </a:prstClr>
                  </a:solidFill>
                  <a:cs typeface="Arial" panose="020B0604020202020204" pitchFamily="34" charset="0"/>
                </a:rPr>
                <a:t>100</a:t>
              </a:r>
            </a:p>
          </p:txBody>
        </p:sp>
        <p:sp>
          <p:nvSpPr>
            <p:cNvPr id="516" name="Rectangle 212">
              <a:extLst>
                <a:ext uri="{FF2B5EF4-FFF2-40B4-BE49-F238E27FC236}">
                  <a16:creationId xmlns:a16="http://schemas.microsoft.com/office/drawing/2014/main" id="{829E06CC-F85C-4FA5-AC1D-AF92B4A3B9D2}"/>
                </a:ext>
              </a:extLst>
            </p:cNvPr>
            <p:cNvSpPr>
              <a:spLocks noChangeArrowheads="1"/>
            </p:cNvSpPr>
            <p:nvPr/>
          </p:nvSpPr>
          <p:spPr bwMode="auto">
            <a:xfrm rot="16200000">
              <a:off x="61877" y="2844827"/>
              <a:ext cx="1538363" cy="133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dirty="0" err="1">
                  <a:solidFill>
                    <a:prstClr val="black">
                      <a:lumMod val="65000"/>
                      <a:lumOff val="35000"/>
                    </a:prstClr>
                  </a:solidFill>
                  <a:cs typeface="Arial" panose="020B0604020202020204" pitchFamily="34" charset="0"/>
                </a:rPr>
                <a:t>Survie</a:t>
              </a:r>
              <a:r>
                <a:rPr lang="en-US" altLang="en-US" sz="800" dirty="0">
                  <a:solidFill>
                    <a:prstClr val="black">
                      <a:lumMod val="65000"/>
                      <a:lumOff val="35000"/>
                    </a:prstClr>
                  </a:solidFill>
                  <a:cs typeface="Arial" panose="020B0604020202020204" pitchFamily="34" charset="0"/>
                </a:rPr>
                <a:t> sans progression (%)</a:t>
              </a:r>
            </a:p>
          </p:txBody>
        </p:sp>
        <p:sp>
          <p:nvSpPr>
            <p:cNvPr id="517" name="Rectangle 213">
              <a:extLst>
                <a:ext uri="{FF2B5EF4-FFF2-40B4-BE49-F238E27FC236}">
                  <a16:creationId xmlns:a16="http://schemas.microsoft.com/office/drawing/2014/main" id="{545A8059-BA8A-411A-ABBA-BF1B2C2447FE}"/>
                </a:ext>
              </a:extLst>
            </p:cNvPr>
            <p:cNvSpPr>
              <a:spLocks noChangeArrowheads="1"/>
            </p:cNvSpPr>
            <p:nvPr/>
          </p:nvSpPr>
          <p:spPr bwMode="auto">
            <a:xfrm>
              <a:off x="1823370" y="4038485"/>
              <a:ext cx="1056981"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Alpelisib + fulvestrant</a:t>
              </a:r>
            </a:p>
          </p:txBody>
        </p:sp>
        <p:sp>
          <p:nvSpPr>
            <p:cNvPr id="518" name="Rectangle 214">
              <a:extLst>
                <a:ext uri="{FF2B5EF4-FFF2-40B4-BE49-F238E27FC236}">
                  <a16:creationId xmlns:a16="http://schemas.microsoft.com/office/drawing/2014/main" id="{E012905B-6F41-497B-9FAC-9FB9FF72C3D9}"/>
                </a:ext>
              </a:extLst>
            </p:cNvPr>
            <p:cNvSpPr>
              <a:spLocks noChangeArrowheads="1"/>
            </p:cNvSpPr>
            <p:nvPr/>
          </p:nvSpPr>
          <p:spPr bwMode="auto">
            <a:xfrm>
              <a:off x="1823370" y="4227397"/>
              <a:ext cx="1046568"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Placebo + fulvestrant</a:t>
              </a:r>
            </a:p>
          </p:txBody>
        </p:sp>
        <p:sp>
          <p:nvSpPr>
            <p:cNvPr id="519" name="Rectangle 215">
              <a:extLst>
                <a:ext uri="{FF2B5EF4-FFF2-40B4-BE49-F238E27FC236}">
                  <a16:creationId xmlns:a16="http://schemas.microsoft.com/office/drawing/2014/main" id="{3E5C94AB-F1A7-4550-BC79-AB2D2EE0F9A2}"/>
                </a:ext>
              </a:extLst>
            </p:cNvPr>
            <p:cNvSpPr>
              <a:spLocks noChangeArrowheads="1"/>
            </p:cNvSpPr>
            <p:nvPr/>
          </p:nvSpPr>
          <p:spPr bwMode="auto">
            <a:xfrm>
              <a:off x="1823370" y="3865448"/>
              <a:ext cx="39745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800">
                  <a:solidFill>
                    <a:prstClr val="black">
                      <a:lumMod val="65000"/>
                      <a:lumOff val="35000"/>
                    </a:prstClr>
                  </a:solidFill>
                  <a:cs typeface="Arial" panose="020B0604020202020204" pitchFamily="34" charset="0"/>
                </a:rPr>
                <a:t>censure</a:t>
              </a:r>
            </a:p>
          </p:txBody>
        </p:sp>
        <p:sp>
          <p:nvSpPr>
            <p:cNvPr id="520" name="AutoShape 217">
              <a:extLst>
                <a:ext uri="{FF2B5EF4-FFF2-40B4-BE49-F238E27FC236}">
                  <a16:creationId xmlns:a16="http://schemas.microsoft.com/office/drawing/2014/main" id="{E4BD0F6C-F94C-4C7F-98DC-1EBFDF2E1B1C}"/>
                </a:ext>
              </a:extLst>
            </p:cNvPr>
            <p:cNvSpPr>
              <a:spLocks noChangeAspect="1" noChangeArrowheads="1" noTextEdit="1"/>
            </p:cNvSpPr>
            <p:nvPr/>
          </p:nvSpPr>
          <p:spPr bwMode="auto">
            <a:xfrm>
              <a:off x="1309687" y="4567236"/>
              <a:ext cx="3590925" cy="10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800">
                <a:solidFill>
                  <a:prstClr val="black">
                    <a:lumMod val="65000"/>
                    <a:lumOff val="35000"/>
                  </a:prstClr>
                </a:solidFill>
                <a:latin typeface="Arial" panose="020B0604020202020204" pitchFamily="34" charset="0"/>
                <a:cs typeface="Arial" panose="020B0604020202020204" pitchFamily="34" charset="0"/>
              </a:endParaRPr>
            </a:p>
          </p:txBody>
        </p:sp>
        <p:sp>
          <p:nvSpPr>
            <p:cNvPr id="521" name="Rectangle 219">
              <a:extLst>
                <a:ext uri="{FF2B5EF4-FFF2-40B4-BE49-F238E27FC236}">
                  <a16:creationId xmlns:a16="http://schemas.microsoft.com/office/drawing/2014/main" id="{2F5C3202-B7CC-47E8-8802-3B2B0BDAEE9C}"/>
                </a:ext>
              </a:extLst>
            </p:cNvPr>
            <p:cNvSpPr>
              <a:spLocks noChangeArrowheads="1"/>
            </p:cNvSpPr>
            <p:nvPr/>
          </p:nvSpPr>
          <p:spPr bwMode="auto">
            <a:xfrm>
              <a:off x="1319722"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0</a:t>
              </a:r>
            </a:p>
          </p:txBody>
        </p:sp>
        <p:sp>
          <p:nvSpPr>
            <p:cNvPr id="522" name="Rectangle 220">
              <a:extLst>
                <a:ext uri="{FF2B5EF4-FFF2-40B4-BE49-F238E27FC236}">
                  <a16:creationId xmlns:a16="http://schemas.microsoft.com/office/drawing/2014/main" id="{DD00095B-AD6D-4E6D-979C-9BF9F9FCA6E5}"/>
                </a:ext>
              </a:extLst>
            </p:cNvPr>
            <p:cNvSpPr>
              <a:spLocks noChangeArrowheads="1"/>
            </p:cNvSpPr>
            <p:nvPr/>
          </p:nvSpPr>
          <p:spPr bwMode="auto">
            <a:xfrm>
              <a:off x="1573721"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a:t>
              </a:r>
            </a:p>
          </p:txBody>
        </p:sp>
        <p:sp>
          <p:nvSpPr>
            <p:cNvPr id="523" name="Rectangle 221">
              <a:extLst>
                <a:ext uri="{FF2B5EF4-FFF2-40B4-BE49-F238E27FC236}">
                  <a16:creationId xmlns:a16="http://schemas.microsoft.com/office/drawing/2014/main" id="{B4CF8D94-0234-4D2F-AA76-D87E68AC81C8}"/>
                </a:ext>
              </a:extLst>
            </p:cNvPr>
            <p:cNvSpPr>
              <a:spLocks noChangeArrowheads="1"/>
            </p:cNvSpPr>
            <p:nvPr/>
          </p:nvSpPr>
          <p:spPr bwMode="auto">
            <a:xfrm>
              <a:off x="1824547"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4</a:t>
              </a:r>
            </a:p>
          </p:txBody>
        </p:sp>
        <p:sp>
          <p:nvSpPr>
            <p:cNvPr id="524" name="Rectangle 222">
              <a:extLst>
                <a:ext uri="{FF2B5EF4-FFF2-40B4-BE49-F238E27FC236}">
                  <a16:creationId xmlns:a16="http://schemas.microsoft.com/office/drawing/2014/main" id="{D4EE6B30-7FBA-4043-B776-E3B381A047EB}"/>
                </a:ext>
              </a:extLst>
            </p:cNvPr>
            <p:cNvSpPr>
              <a:spLocks noChangeArrowheads="1"/>
            </p:cNvSpPr>
            <p:nvPr/>
          </p:nvSpPr>
          <p:spPr bwMode="auto">
            <a:xfrm>
              <a:off x="2075371"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6</a:t>
              </a:r>
            </a:p>
          </p:txBody>
        </p:sp>
        <p:sp>
          <p:nvSpPr>
            <p:cNvPr id="525" name="Rectangle 223">
              <a:extLst>
                <a:ext uri="{FF2B5EF4-FFF2-40B4-BE49-F238E27FC236}">
                  <a16:creationId xmlns:a16="http://schemas.microsoft.com/office/drawing/2014/main" id="{A8DC8FC2-4DD2-428B-9C3D-1CDCE496E048}"/>
                </a:ext>
              </a:extLst>
            </p:cNvPr>
            <p:cNvSpPr>
              <a:spLocks noChangeArrowheads="1"/>
            </p:cNvSpPr>
            <p:nvPr/>
          </p:nvSpPr>
          <p:spPr bwMode="auto">
            <a:xfrm>
              <a:off x="2327785" y="4549773"/>
              <a:ext cx="62482"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8</a:t>
              </a:r>
            </a:p>
          </p:txBody>
        </p:sp>
        <p:sp>
          <p:nvSpPr>
            <p:cNvPr id="526" name="Rectangle 224">
              <a:extLst>
                <a:ext uri="{FF2B5EF4-FFF2-40B4-BE49-F238E27FC236}">
                  <a16:creationId xmlns:a16="http://schemas.microsoft.com/office/drawing/2014/main" id="{5C49BB73-056C-47FC-AA5F-B04129507BD2}"/>
                </a:ext>
              </a:extLst>
            </p:cNvPr>
            <p:cNvSpPr>
              <a:spLocks noChangeArrowheads="1"/>
            </p:cNvSpPr>
            <p:nvPr/>
          </p:nvSpPr>
          <p:spPr bwMode="auto">
            <a:xfrm>
              <a:off x="2546574"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10</a:t>
              </a:r>
            </a:p>
          </p:txBody>
        </p:sp>
        <p:sp>
          <p:nvSpPr>
            <p:cNvPr id="527" name="Rectangle 225">
              <a:extLst>
                <a:ext uri="{FF2B5EF4-FFF2-40B4-BE49-F238E27FC236}">
                  <a16:creationId xmlns:a16="http://schemas.microsoft.com/office/drawing/2014/main" id="{A09D6967-1832-4A39-9B05-BB4FB9DC51C4}"/>
                </a:ext>
              </a:extLst>
            </p:cNvPr>
            <p:cNvSpPr>
              <a:spLocks noChangeArrowheads="1"/>
            </p:cNvSpPr>
            <p:nvPr/>
          </p:nvSpPr>
          <p:spPr bwMode="auto">
            <a:xfrm>
              <a:off x="2800574"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12</a:t>
              </a:r>
            </a:p>
          </p:txBody>
        </p:sp>
        <p:sp>
          <p:nvSpPr>
            <p:cNvPr id="528" name="Rectangle 226">
              <a:extLst>
                <a:ext uri="{FF2B5EF4-FFF2-40B4-BE49-F238E27FC236}">
                  <a16:creationId xmlns:a16="http://schemas.microsoft.com/office/drawing/2014/main" id="{C1B5ED8A-4B0A-4142-9E7F-6B1FB0D3493A}"/>
                </a:ext>
              </a:extLst>
            </p:cNvPr>
            <p:cNvSpPr>
              <a:spLocks noChangeArrowheads="1"/>
            </p:cNvSpPr>
            <p:nvPr/>
          </p:nvSpPr>
          <p:spPr bwMode="auto">
            <a:xfrm>
              <a:off x="3051399"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14</a:t>
              </a:r>
            </a:p>
          </p:txBody>
        </p:sp>
        <p:sp>
          <p:nvSpPr>
            <p:cNvPr id="529" name="Rectangle 227">
              <a:extLst>
                <a:ext uri="{FF2B5EF4-FFF2-40B4-BE49-F238E27FC236}">
                  <a16:creationId xmlns:a16="http://schemas.microsoft.com/office/drawing/2014/main" id="{79502C01-201F-4E70-B249-DD34BE6B4740}"/>
                </a:ext>
              </a:extLst>
            </p:cNvPr>
            <p:cNvSpPr>
              <a:spLocks noChangeArrowheads="1"/>
            </p:cNvSpPr>
            <p:nvPr/>
          </p:nvSpPr>
          <p:spPr bwMode="auto">
            <a:xfrm>
              <a:off x="330381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16</a:t>
              </a:r>
            </a:p>
          </p:txBody>
        </p:sp>
        <p:sp>
          <p:nvSpPr>
            <p:cNvPr id="530" name="Rectangle 228">
              <a:extLst>
                <a:ext uri="{FF2B5EF4-FFF2-40B4-BE49-F238E27FC236}">
                  <a16:creationId xmlns:a16="http://schemas.microsoft.com/office/drawing/2014/main" id="{85BD6D8E-C220-49E6-A342-9374BF67E3F5}"/>
                </a:ext>
              </a:extLst>
            </p:cNvPr>
            <p:cNvSpPr>
              <a:spLocks noChangeArrowheads="1"/>
            </p:cNvSpPr>
            <p:nvPr/>
          </p:nvSpPr>
          <p:spPr bwMode="auto">
            <a:xfrm>
              <a:off x="355463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18</a:t>
              </a:r>
            </a:p>
          </p:txBody>
        </p:sp>
        <p:sp>
          <p:nvSpPr>
            <p:cNvPr id="531" name="Rectangle 229">
              <a:extLst>
                <a:ext uri="{FF2B5EF4-FFF2-40B4-BE49-F238E27FC236}">
                  <a16:creationId xmlns:a16="http://schemas.microsoft.com/office/drawing/2014/main" id="{2F35E691-A000-41F1-B4D3-ED5A7E927DBD}"/>
                </a:ext>
              </a:extLst>
            </p:cNvPr>
            <p:cNvSpPr>
              <a:spLocks noChangeArrowheads="1"/>
            </p:cNvSpPr>
            <p:nvPr/>
          </p:nvSpPr>
          <p:spPr bwMode="auto">
            <a:xfrm>
              <a:off x="380546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20</a:t>
              </a:r>
            </a:p>
          </p:txBody>
        </p:sp>
        <p:sp>
          <p:nvSpPr>
            <p:cNvPr id="532" name="Rectangle 230">
              <a:extLst>
                <a:ext uri="{FF2B5EF4-FFF2-40B4-BE49-F238E27FC236}">
                  <a16:creationId xmlns:a16="http://schemas.microsoft.com/office/drawing/2014/main" id="{51C2AFB3-0324-422E-9641-477E8DC0F73B}"/>
                </a:ext>
              </a:extLst>
            </p:cNvPr>
            <p:cNvSpPr>
              <a:spLocks noChangeArrowheads="1"/>
            </p:cNvSpPr>
            <p:nvPr/>
          </p:nvSpPr>
          <p:spPr bwMode="auto">
            <a:xfrm>
              <a:off x="405628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22</a:t>
              </a:r>
            </a:p>
          </p:txBody>
        </p:sp>
        <p:sp>
          <p:nvSpPr>
            <p:cNvPr id="533" name="Rectangle 231">
              <a:extLst>
                <a:ext uri="{FF2B5EF4-FFF2-40B4-BE49-F238E27FC236}">
                  <a16:creationId xmlns:a16="http://schemas.microsoft.com/office/drawing/2014/main" id="{48ED6C26-FE3C-487B-9C6E-8E32B12DE2A2}"/>
                </a:ext>
              </a:extLst>
            </p:cNvPr>
            <p:cNvSpPr>
              <a:spLocks noChangeArrowheads="1"/>
            </p:cNvSpPr>
            <p:nvPr/>
          </p:nvSpPr>
          <p:spPr bwMode="auto">
            <a:xfrm>
              <a:off x="431028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24</a:t>
              </a:r>
            </a:p>
          </p:txBody>
        </p:sp>
        <p:sp>
          <p:nvSpPr>
            <p:cNvPr id="534" name="Rectangle 232">
              <a:extLst>
                <a:ext uri="{FF2B5EF4-FFF2-40B4-BE49-F238E27FC236}">
                  <a16:creationId xmlns:a16="http://schemas.microsoft.com/office/drawing/2014/main" id="{FDA5B7B0-8C21-4FAE-BA63-8A9C97B22193}"/>
                </a:ext>
              </a:extLst>
            </p:cNvPr>
            <p:cNvSpPr>
              <a:spLocks noChangeArrowheads="1"/>
            </p:cNvSpPr>
            <p:nvPr/>
          </p:nvSpPr>
          <p:spPr bwMode="auto">
            <a:xfrm>
              <a:off x="4561112"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26</a:t>
              </a:r>
            </a:p>
          </p:txBody>
        </p:sp>
        <p:sp>
          <p:nvSpPr>
            <p:cNvPr id="535" name="Rectangle 233">
              <a:extLst>
                <a:ext uri="{FF2B5EF4-FFF2-40B4-BE49-F238E27FC236}">
                  <a16:creationId xmlns:a16="http://schemas.microsoft.com/office/drawing/2014/main" id="{BEA653E3-1F17-4B97-88C4-7501E8D1C3CA}"/>
                </a:ext>
              </a:extLst>
            </p:cNvPr>
            <p:cNvSpPr>
              <a:spLocks noChangeArrowheads="1"/>
            </p:cNvSpPr>
            <p:nvPr/>
          </p:nvSpPr>
          <p:spPr bwMode="auto">
            <a:xfrm>
              <a:off x="4811937" y="4549773"/>
              <a:ext cx="124963" cy="14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r>
                <a:rPr lang="en-US" altLang="en-US" sz="800">
                  <a:solidFill>
                    <a:prstClr val="black">
                      <a:lumMod val="65000"/>
                      <a:lumOff val="35000"/>
                    </a:prstClr>
                  </a:solidFill>
                  <a:cs typeface="Arial" panose="020B0604020202020204" pitchFamily="34" charset="0"/>
                </a:rPr>
                <a:t>28</a:t>
              </a:r>
            </a:p>
          </p:txBody>
        </p:sp>
      </p:grpSp>
      <p:graphicFrame>
        <p:nvGraphicFramePr>
          <p:cNvPr id="537" name="Group 3"/>
          <p:cNvGraphicFramePr>
            <a:graphicFrameLocks noGrp="1"/>
          </p:cNvGraphicFramePr>
          <p:nvPr>
            <p:extLst/>
          </p:nvPr>
        </p:nvGraphicFramePr>
        <p:xfrm>
          <a:off x="3893280" y="1441865"/>
          <a:ext cx="4893236" cy="1647736"/>
        </p:xfrm>
        <a:graphic>
          <a:graphicData uri="http://schemas.openxmlformats.org/drawingml/2006/table">
            <a:tbl>
              <a:tblPr firstRow="1" bandRow="1">
                <a:tableStyleId>{17292A2E-F333-43FB-9621-5CBBE7FDCDCB}</a:tableStyleId>
              </a:tblPr>
              <a:tblGrid>
                <a:gridCol w="1447741">
                  <a:extLst>
                    <a:ext uri="{9D8B030D-6E8A-4147-A177-3AD203B41FA5}">
                      <a16:colId xmlns:a16="http://schemas.microsoft.com/office/drawing/2014/main" val="20000"/>
                    </a:ext>
                  </a:extLst>
                </a:gridCol>
                <a:gridCol w="892177">
                  <a:extLst>
                    <a:ext uri="{9D8B030D-6E8A-4147-A177-3AD203B41FA5}">
                      <a16:colId xmlns:a16="http://schemas.microsoft.com/office/drawing/2014/main" val="2255039843"/>
                    </a:ext>
                  </a:extLst>
                </a:gridCol>
                <a:gridCol w="640788">
                  <a:extLst>
                    <a:ext uri="{9D8B030D-6E8A-4147-A177-3AD203B41FA5}">
                      <a16:colId xmlns:a16="http://schemas.microsoft.com/office/drawing/2014/main" val="20001"/>
                    </a:ext>
                  </a:extLst>
                </a:gridCol>
                <a:gridCol w="992333">
                  <a:extLst>
                    <a:ext uri="{9D8B030D-6E8A-4147-A177-3AD203B41FA5}">
                      <a16:colId xmlns:a16="http://schemas.microsoft.com/office/drawing/2014/main" val="2163337317"/>
                    </a:ext>
                  </a:extLst>
                </a:gridCol>
                <a:gridCol w="540027">
                  <a:extLst>
                    <a:ext uri="{9D8B030D-6E8A-4147-A177-3AD203B41FA5}">
                      <a16:colId xmlns:a16="http://schemas.microsoft.com/office/drawing/2014/main" val="2352515415"/>
                    </a:ext>
                  </a:extLst>
                </a:gridCol>
                <a:gridCol w="380170">
                  <a:extLst>
                    <a:ext uri="{9D8B030D-6E8A-4147-A177-3AD203B41FA5}">
                      <a16:colId xmlns:a16="http://schemas.microsoft.com/office/drawing/2014/main" val="20002"/>
                    </a:ext>
                  </a:extLst>
                </a:gridCol>
              </a:tblGrid>
              <a:tr h="238237">
                <a:tc rowSpan="2">
                  <a:txBody>
                    <a:bodyPr/>
                    <a:lstStyle/>
                    <a:p>
                      <a:pPr marL="0" marR="0" lvl="0" indent="0" algn="l"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endParaRPr lang="en-US" sz="900" dirty="0">
                        <a:solidFill>
                          <a:schemeClr val="bg1"/>
                        </a:solidFill>
                        <a:effectLst/>
                        <a:latin typeface="Arial" panose="020B0604020202020204" pitchFamily="34" charset="0"/>
                        <a:ea typeface="Calibri"/>
                        <a:cs typeface="Arial" panose="020B0604020202020204" pitchFamily="34" charset="0"/>
                      </a:endParaRPr>
                    </a:p>
                  </a:txBody>
                  <a:tcPr marL="137160" marR="137160" marT="45712" marB="45712" anchor="b"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u="none" strike="noStrike" cap="none" normalizeH="0" baseline="0">
                          <a:ln>
                            <a:noFill/>
                          </a:ln>
                          <a:solidFill>
                            <a:schemeClr val="bg1"/>
                          </a:solidFill>
                          <a:effectLst/>
                          <a:latin typeface="Arial" panose="020B0604020202020204" pitchFamily="34" charset="0"/>
                          <a:cs typeface="Arial" panose="020B0604020202020204" pitchFamily="34" charset="0"/>
                        </a:rPr>
                        <a:t>ALP + FUL</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381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h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en-US" sz="1400" b="1" i="0" u="none" strike="noStrike" cap="none" normalizeH="0" baseline="0" dirty="0">
                        <a:ln>
                          <a:noFill/>
                        </a:ln>
                        <a:solidFill>
                          <a:schemeClr val="bg1"/>
                        </a:solidFill>
                        <a:effectLst/>
                        <a:latin typeface="Arial" charset="0"/>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pt-BR" sz="900" b="0" u="none" strike="noStrike" cap="none" normalizeH="0" baseline="0">
                          <a:ln>
                            <a:noFill/>
                          </a:ln>
                          <a:solidFill>
                            <a:schemeClr val="bg1"/>
                          </a:solidFill>
                          <a:effectLst/>
                          <a:latin typeface="Arial" panose="020B0604020202020204" pitchFamily="34" charset="0"/>
                          <a:cs typeface="Arial" panose="020B0604020202020204" pitchFamily="34" charset="0"/>
                        </a:rPr>
                        <a:t>PBO + FUL</a:t>
                      </a:r>
                    </a:p>
                  </a:txBody>
                  <a:tcPr marL="36000" marR="72000" marT="36000" marB="36000" anchor="b" horzOverflow="overflow">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381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h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pt-BR" sz="1400" b="1" u="none" strike="noStrike" cap="none" normalizeH="0" baseline="0" dirty="0">
                        <a:ln>
                          <a:noFill/>
                        </a:ln>
                        <a:solidFill>
                          <a:schemeClr val="bg1"/>
                        </a:solidFill>
                        <a:effectLst/>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pt-BR" sz="900" b="0" u="none" strike="noStrike" cap="none" normalizeH="0" baseline="0">
                          <a:ln>
                            <a:noFill/>
                          </a:ln>
                          <a:solidFill>
                            <a:schemeClr val="bg1"/>
                          </a:solidFill>
                          <a:effectLst/>
                          <a:latin typeface="Arial" panose="020B0604020202020204" pitchFamily="34" charset="0"/>
                          <a:cs typeface="Arial" panose="020B0604020202020204" pitchFamily="34" charset="0"/>
                        </a:rPr>
                        <a:t>HR</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D1F1B"/>
                    </a:solidFill>
                  </a:tcPr>
                </a:tc>
                <a:extLst>
                  <a:ext uri="{0D108BD9-81ED-4DB2-BD59-A6C34878D82A}">
                    <a16:rowId xmlns:a16="http://schemas.microsoft.com/office/drawing/2014/main" val="20168753"/>
                  </a:ext>
                </a:extLst>
              </a:tr>
              <a:tr h="392419">
                <a:tc vMerge="1">
                  <a:txBody>
                    <a:bodyPr/>
                    <a:lstStyle/>
                    <a:p>
                      <a:pPr marL="0" marR="0" lvl="0" indent="0" algn="l" defTabSz="914400" rtl="0" eaLnBrk="1" fontAlgn="base" latinLnBrk="0" hangingPunct="1">
                        <a:lnSpc>
                          <a:spcPct val="95000"/>
                        </a:lnSpc>
                        <a:spcBef>
                          <a:spcPct val="0"/>
                        </a:spcBef>
                        <a:spcAft>
                          <a:spcPct val="0"/>
                        </a:spcAft>
                        <a:buClr>
                          <a:schemeClr val="accent1"/>
                        </a:buClr>
                        <a:buSzPct val="110000"/>
                        <a:buFont typeface="Wingdings" pitchFamily="2" charset="2"/>
                        <a:buNone/>
                        <a:tabLst/>
                        <a:defRPr/>
                      </a:pPr>
                      <a:endParaRPr lang="en-US" sz="1400" dirty="0">
                        <a:solidFill>
                          <a:schemeClr val="bg1"/>
                        </a:solidFill>
                        <a:effectLst/>
                        <a:latin typeface="Calibri"/>
                        <a:ea typeface="Calibri"/>
                        <a:cs typeface="Times New Roman"/>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1F1B"/>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Event </a:t>
                      </a:r>
                      <a:b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b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n/N (%)</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Median </a:t>
                      </a:r>
                      <a:b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b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SSP </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460A9"/>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defRPr/>
                      </a:pP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Event </a:t>
                      </a:r>
                      <a:b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br>
                      <a:r>
                        <a:rPr kumimoji="0" lang="en-US" sz="900" b="0" i="0" u="none" strike="noStrike" cap="none" normalizeH="0" baseline="0">
                          <a:ln>
                            <a:noFill/>
                          </a:ln>
                          <a:solidFill>
                            <a:schemeClr val="bg1"/>
                          </a:solidFill>
                          <a:effectLst/>
                          <a:latin typeface="Arial" panose="020B0604020202020204" pitchFamily="34" charset="0"/>
                          <a:cs typeface="Arial" panose="020B0604020202020204" pitchFamily="34" charset="0"/>
                        </a:rPr>
                        <a:t>n/N (%)</a:t>
                      </a:r>
                    </a:p>
                  </a:txBody>
                  <a:tcPr marL="36000" marR="72000" marT="36000" marB="36000" anchor="b" horzOverflow="overflow">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
                          <a:schemeClr val="accent1"/>
                        </a:buClr>
                        <a:buSzPct val="110000"/>
                        <a:buFont typeface="Wingdings" pitchFamily="2" charset="2"/>
                        <a:buNone/>
                        <a:tabLst/>
                      </a:pPr>
                      <a:r>
                        <a:rPr kumimoji="0" lang="en-US" sz="900" b="0" i="0" u="none" strike="noStrike" cap="none" normalizeH="0" baseline="0" dirty="0">
                          <a:ln>
                            <a:noFill/>
                          </a:ln>
                          <a:solidFill>
                            <a:schemeClr val="bg1"/>
                          </a:solidFill>
                          <a:effectLst/>
                          <a:latin typeface="Arial" panose="020B0604020202020204" pitchFamily="34" charset="0"/>
                          <a:cs typeface="Arial" panose="020B0604020202020204" pitchFamily="34" charset="0"/>
                        </a:rPr>
                        <a:t>Median SSP </a:t>
                      </a:r>
                    </a:p>
                  </a:txBody>
                  <a:tcPr marL="36000" marR="72000" marT="36000" marB="36000" anchor="b" horzOverflow="overflow">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vMerge="1">
                  <a:txBody>
                    <a:bodyPr/>
                    <a:lstStyle/>
                    <a:p>
                      <a:pPr marL="0" marR="0" lvl="0" indent="0" algn="ctr" defTabSz="914400" rtl="0" eaLnBrk="1" fontAlgn="base" latinLnBrk="0" hangingPunct="1">
                        <a:lnSpc>
                          <a:spcPct val="95000"/>
                        </a:lnSpc>
                        <a:spcBef>
                          <a:spcPct val="0"/>
                        </a:spcBef>
                        <a:spcAft>
                          <a:spcPct val="0"/>
                        </a:spcAft>
                        <a:buClr>
                          <a:schemeClr val="accent1"/>
                        </a:buClr>
                        <a:buSzPct val="110000"/>
                        <a:buFont typeface="Wingdings" pitchFamily="2" charset="2"/>
                        <a:buNone/>
                        <a:tabLst/>
                      </a:pPr>
                      <a:endParaRPr kumimoji="0" lang="pt-BR" sz="1400" b="1" u="none" strike="noStrike" cap="none" normalizeH="0" baseline="0" dirty="0">
                        <a:ln>
                          <a:noFill/>
                        </a:ln>
                        <a:solidFill>
                          <a:schemeClr val="bg1"/>
                        </a:solidFill>
                        <a:effectLst/>
                      </a:endParaRPr>
                    </a:p>
                  </a:txBody>
                  <a:tcPr marL="137160" marR="137160" marT="45712" marB="4571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D1F1B"/>
                    </a:solidFill>
                  </a:tcPr>
                </a:tc>
                <a:extLst>
                  <a:ext uri="{0D108BD9-81ED-4DB2-BD59-A6C34878D82A}">
                    <a16:rowId xmlns:a16="http://schemas.microsoft.com/office/drawing/2014/main" val="10001"/>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PIK3CAmut </a:t>
                      </a:r>
                      <a:r>
                        <a:rPr lang="en-US" sz="1000" b="0" i="0">
                          <a:solidFill>
                            <a:schemeClr val="tx1"/>
                          </a:solidFill>
                          <a:latin typeface="Arial" panose="020B0604020202020204" pitchFamily="34" charset="0"/>
                          <a:cs typeface="Arial" panose="020B0604020202020204" pitchFamily="34" charset="0"/>
                        </a:rPr>
                        <a:t>t</a:t>
                      </a:r>
                      <a:r>
                        <a:rPr lang="en-US" sz="1000" b="0">
                          <a:solidFill>
                            <a:schemeClr val="tx1"/>
                          </a:solidFill>
                          <a:latin typeface="Arial" panose="020B0604020202020204" pitchFamily="34" charset="0"/>
                          <a:cs typeface="Arial" panose="020B0604020202020204" pitchFamily="34" charset="0"/>
                        </a:rPr>
                        <a:t>issue</a:t>
                      </a:r>
                      <a:r>
                        <a:rPr lang="en-US" sz="1000" b="0" baseline="0">
                          <a:solidFill>
                            <a:schemeClr val="tx1"/>
                          </a:solidFill>
                          <a:latin typeface="Arial" panose="020B0604020202020204" pitchFamily="34" charset="0"/>
                          <a:cs typeface="Arial" panose="020B0604020202020204" pitchFamily="34" charset="0"/>
                        </a:rPr>
                        <a:t> </a:t>
                      </a: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103/169</a:t>
                      </a:r>
                      <a:r>
                        <a:rPr lang="en-US" sz="1000" b="1" baseline="0">
                          <a:solidFill>
                            <a:schemeClr val="tx1"/>
                          </a:solidFill>
                          <a:effectLst/>
                          <a:latin typeface="Arial" panose="020B0604020202020204" pitchFamily="34" charset="0"/>
                          <a:ea typeface="SimSun"/>
                          <a:cs typeface="Arial" panose="020B0604020202020204" pitchFamily="34" charset="0"/>
                        </a:rPr>
                        <a:t> (60.9)</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11.0</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129/172</a:t>
                      </a:r>
                      <a:r>
                        <a:rPr lang="en-US" sz="1000" b="1" baseline="0">
                          <a:solidFill>
                            <a:schemeClr val="tx1"/>
                          </a:solidFill>
                          <a:effectLst/>
                          <a:latin typeface="Arial" panose="020B0604020202020204" pitchFamily="34" charset="0"/>
                          <a:ea typeface="SimSun"/>
                          <a:cs typeface="Arial" panose="020B0604020202020204" pitchFamily="34" charset="0"/>
                        </a:rPr>
                        <a:t> (75.0)</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5.7</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a:solidFill>
                            <a:schemeClr val="tx1"/>
                          </a:solidFill>
                          <a:effectLst/>
                          <a:latin typeface="Arial" panose="020B0604020202020204" pitchFamily="34" charset="0"/>
                          <a:ea typeface="SimSun"/>
                          <a:cs typeface="Arial" panose="020B0604020202020204" pitchFamily="34" charset="0"/>
                        </a:rPr>
                        <a:t>0.65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818671575"/>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a:t>
                      </a:r>
                      <a:r>
                        <a:rPr lang="en-US" sz="1000" b="0" i="1" baseline="0">
                          <a:solidFill>
                            <a:schemeClr val="tx1"/>
                          </a:solidFill>
                          <a:latin typeface="Arial" panose="020B0604020202020204" pitchFamily="34" charset="0"/>
                          <a:cs typeface="Arial" panose="020B0604020202020204" pitchFamily="34" charset="0"/>
                        </a:rPr>
                        <a:t> </a:t>
                      </a:r>
                      <a:r>
                        <a:rPr lang="en-US" sz="1000" b="0" i="1" baseline="0" err="1">
                          <a:solidFill>
                            <a:schemeClr val="tx1"/>
                          </a:solidFill>
                          <a:latin typeface="Arial" panose="020B0604020202020204" pitchFamily="34" charset="0"/>
                          <a:cs typeface="Arial" panose="020B0604020202020204" pitchFamily="34" charset="0"/>
                        </a:rPr>
                        <a:t>mut</a:t>
                      </a:r>
                      <a:r>
                        <a:rPr lang="en-US" sz="1000" b="0" i="0">
                          <a:solidFill>
                            <a:schemeClr val="tx1"/>
                          </a:solidFill>
                          <a:latin typeface="Arial" panose="020B0604020202020204" pitchFamily="34" charset="0"/>
                          <a:cs typeface="Arial" panose="020B0604020202020204" pitchFamily="34" charset="0"/>
                        </a:rPr>
                        <a:t> plasma</a:t>
                      </a:r>
                      <a:endParaRPr lang="en-US" sz="1000" b="0" baseline="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57/92 (62.0)</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10.9</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75/94 (79.8)</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3.7</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r>
                        <a:rPr lang="en-US" sz="1000" b="1">
                          <a:solidFill>
                            <a:schemeClr val="tx1"/>
                          </a:solidFill>
                          <a:latin typeface="Arial" panose="020B0604020202020204" pitchFamily="34" charset="0"/>
                          <a:cs typeface="Arial" panose="020B0604020202020204" pitchFamily="34" charset="0"/>
                        </a:rPr>
                        <a:t>0.55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51662469"/>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a:solidFill>
                            <a:schemeClr val="tx1"/>
                          </a:solidFill>
                          <a:latin typeface="Arial" panose="020B0604020202020204" pitchFamily="34" charset="0"/>
                          <a:cs typeface="Arial" panose="020B0604020202020204" pitchFamily="34" charset="0"/>
                        </a:rPr>
                        <a:t>PIK3CAwt</a:t>
                      </a:r>
                      <a:r>
                        <a:rPr lang="en-US" sz="1000" b="0" i="1" baseline="0">
                          <a:solidFill>
                            <a:schemeClr val="tx1"/>
                          </a:solidFill>
                          <a:latin typeface="Arial" panose="020B0604020202020204" pitchFamily="34" charset="0"/>
                          <a:cs typeface="Arial" panose="020B0604020202020204" pitchFamily="34" charset="0"/>
                        </a:rPr>
                        <a:t> tissue</a:t>
                      </a:r>
                      <a:endParaRPr lang="en-US" sz="1000" b="0" baseline="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49/115 (42.6)</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7.4</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57/116 (49.1)</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5.6</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0.85</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90272265"/>
                  </a:ext>
                </a:extLst>
              </a:tr>
              <a:tr h="254270">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000" b="0" i="1" dirty="0">
                          <a:solidFill>
                            <a:schemeClr val="tx1"/>
                          </a:solidFill>
                          <a:latin typeface="Arial" panose="020B0604020202020204" pitchFamily="34" charset="0"/>
                          <a:cs typeface="Arial" panose="020B0604020202020204" pitchFamily="34" charset="0"/>
                        </a:rPr>
                        <a:t>PIK3CAmut p</a:t>
                      </a:r>
                      <a:r>
                        <a:rPr lang="en-US" sz="1000" b="0" i="0" dirty="0">
                          <a:solidFill>
                            <a:schemeClr val="tx1"/>
                          </a:solidFill>
                          <a:latin typeface="Arial" panose="020B0604020202020204" pitchFamily="34" charset="0"/>
                          <a:cs typeface="Arial" panose="020B0604020202020204" pitchFamily="34" charset="0"/>
                        </a:rPr>
                        <a:t>lasma</a:t>
                      </a:r>
                      <a:endParaRPr lang="en-US" sz="1000" b="0" baseline="0" dirty="0">
                        <a:solidFill>
                          <a:schemeClr val="tx1"/>
                        </a:solidFill>
                        <a:latin typeface="Arial" panose="020B0604020202020204" pitchFamily="34" charset="0"/>
                        <a:cs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92/181 (50.8)</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kern="1200">
                          <a:solidFill>
                            <a:schemeClr val="tx1"/>
                          </a:solidFill>
                          <a:latin typeface="Arial" panose="020B0604020202020204" pitchFamily="34" charset="0"/>
                          <a:ea typeface="+mn-ea"/>
                          <a:cs typeface="Arial" panose="020B0604020202020204" pitchFamily="34" charset="0"/>
                        </a:rPr>
                        <a:t>8.8</a:t>
                      </a:r>
                    </a:p>
                  </a:txBody>
                  <a:tcPr marL="36000" marR="36000" marT="36000" marB="36000" anchor="ctr">
                    <a:lnL w="952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kern="1200">
                          <a:solidFill>
                            <a:schemeClr val="tx1"/>
                          </a:solidFill>
                          <a:latin typeface="Arial" panose="020B0604020202020204" pitchFamily="34" charset="0"/>
                          <a:ea typeface="+mn-ea"/>
                          <a:cs typeface="Arial" panose="020B0604020202020204" pitchFamily="34" charset="0"/>
                        </a:rPr>
                        <a:t>103/182 (56.6)</a:t>
                      </a:r>
                    </a:p>
                  </a:txBody>
                  <a:tcPr marL="36000" marR="36000" marT="36000" marB="36000" anchor="ctr">
                    <a:lnL w="2857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a:solidFill>
                            <a:schemeClr val="tx1"/>
                          </a:solidFill>
                          <a:effectLst/>
                          <a:latin typeface="Arial" panose="020B0604020202020204" pitchFamily="34" charset="0"/>
                          <a:ea typeface="SimSun"/>
                          <a:cs typeface="Arial" panose="020B0604020202020204" pitchFamily="34" charset="0"/>
                        </a:rPr>
                        <a:t>7.3</a:t>
                      </a:r>
                    </a:p>
                  </a:txBody>
                  <a:tcPr marL="36000" marR="36000" marT="36000" marB="3600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lang="en-US" sz="1000" b="1" kern="1200" dirty="0">
                          <a:solidFill>
                            <a:schemeClr val="tx1"/>
                          </a:solidFill>
                          <a:effectLst/>
                          <a:latin typeface="Arial" panose="020B0604020202020204" pitchFamily="34" charset="0"/>
                          <a:ea typeface="SimSun"/>
                          <a:cs typeface="Arial" panose="020B0604020202020204" pitchFamily="34" charset="0"/>
                        </a:rPr>
                        <a:t>0.80</a:t>
                      </a:r>
                    </a:p>
                  </a:txBody>
                  <a:tcPr marL="36000" marR="36000" marT="36000" marB="3600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23071363"/>
                  </a:ext>
                </a:extLst>
              </a:tr>
            </a:tbl>
          </a:graphicData>
        </a:graphic>
      </p:graphicFrame>
      <p:sp>
        <p:nvSpPr>
          <p:cNvPr id="5" name="ZoneTexte 4"/>
          <p:cNvSpPr txBox="1"/>
          <p:nvPr/>
        </p:nvSpPr>
        <p:spPr>
          <a:xfrm>
            <a:off x="5005921" y="3505145"/>
            <a:ext cx="3780595" cy="830997"/>
          </a:xfrm>
          <a:prstGeom prst="rect">
            <a:avLst/>
          </a:prstGeom>
          <a:noFill/>
        </p:spPr>
        <p:txBody>
          <a:bodyPr wrap="square" rtlCol="0">
            <a:spAutoFit/>
          </a:bodyPr>
          <a:lstStyle/>
          <a:p>
            <a:r>
              <a:rPr lang="en-US" sz="1600" b="1" err="1">
                <a:solidFill>
                  <a:srgbClr val="1F497D"/>
                </a:solidFill>
                <a:latin typeface="Arial" panose="020B0604020202020204" pitchFamily="34" charset="0"/>
                <a:cs typeface="Arial" panose="020B0604020202020204" pitchFamily="34" charset="0"/>
              </a:rPr>
              <a:t>Bénéfice</a:t>
            </a:r>
            <a:r>
              <a:rPr lang="en-US" sz="1600" b="1">
                <a:solidFill>
                  <a:srgbClr val="1F497D"/>
                </a:solidFill>
                <a:latin typeface="Arial" panose="020B0604020202020204" pitchFamily="34" charset="0"/>
                <a:cs typeface="Arial" panose="020B0604020202020204" pitchFamily="34" charset="0"/>
              </a:rPr>
              <a:t> plus ample </a:t>
            </a:r>
            <a:r>
              <a:rPr lang="en-US" sz="1600" b="1" err="1">
                <a:solidFill>
                  <a:srgbClr val="1F497D"/>
                </a:solidFill>
                <a:latin typeface="Arial" panose="020B0604020202020204" pitchFamily="34" charset="0"/>
                <a:cs typeface="Arial" panose="020B0604020202020204" pitchFamily="34" charset="0"/>
              </a:rPr>
              <a:t>dans</a:t>
            </a:r>
            <a:r>
              <a:rPr lang="en-US" sz="1600" b="1">
                <a:solidFill>
                  <a:srgbClr val="1F497D"/>
                </a:solidFill>
                <a:latin typeface="Arial" panose="020B0604020202020204" pitchFamily="34" charset="0"/>
                <a:cs typeface="Arial" panose="020B0604020202020204" pitchFamily="34" charset="0"/>
              </a:rPr>
              <a:t> le </a:t>
            </a:r>
            <a:r>
              <a:rPr lang="en-US" sz="1600" b="1" err="1">
                <a:solidFill>
                  <a:srgbClr val="1F497D"/>
                </a:solidFill>
                <a:latin typeface="Arial" panose="020B0604020202020204" pitchFamily="34" charset="0"/>
                <a:cs typeface="Arial" panose="020B0604020202020204" pitchFamily="34" charset="0"/>
              </a:rPr>
              <a:t>groupe</a:t>
            </a:r>
            <a:r>
              <a:rPr lang="en-US" sz="1600" b="1">
                <a:solidFill>
                  <a:srgbClr val="1F497D"/>
                </a:solidFill>
                <a:latin typeface="Arial" panose="020B0604020202020204" pitchFamily="34" charset="0"/>
                <a:cs typeface="Arial" panose="020B0604020202020204" pitchFamily="34" charset="0"/>
              </a:rPr>
              <a:t> avec mutation </a:t>
            </a:r>
            <a:r>
              <a:rPr lang="en-US" sz="1600" b="1" err="1">
                <a:solidFill>
                  <a:srgbClr val="1F497D"/>
                </a:solidFill>
                <a:latin typeface="Arial" panose="020B0604020202020204" pitchFamily="34" charset="0"/>
                <a:cs typeface="Arial" panose="020B0604020202020204" pitchFamily="34" charset="0"/>
              </a:rPr>
              <a:t>plasmatique</a:t>
            </a:r>
            <a:r>
              <a:rPr lang="en-US" sz="1600" b="1">
                <a:solidFill>
                  <a:srgbClr val="1F497D"/>
                </a:solidFill>
                <a:latin typeface="Arial" panose="020B0604020202020204" pitchFamily="34" charset="0"/>
                <a:cs typeface="Arial" panose="020B0604020202020204" pitchFamily="34" charset="0"/>
              </a:rPr>
              <a:t> ?</a:t>
            </a:r>
          </a:p>
          <a:p>
            <a:r>
              <a:rPr lang="en-US" sz="1600">
                <a:solidFill>
                  <a:srgbClr val="1F497D"/>
                </a:solidFill>
                <a:latin typeface="Arial" panose="020B0604020202020204" pitchFamily="34" charset="0"/>
                <a:cs typeface="Arial" panose="020B0604020202020204" pitchFamily="34" charset="0"/>
              </a:rPr>
              <a:t>(</a:t>
            </a:r>
            <a:r>
              <a:rPr lang="en-US" sz="1600" err="1">
                <a:solidFill>
                  <a:srgbClr val="1F497D"/>
                </a:solidFill>
                <a:latin typeface="Arial" panose="020B0604020202020204" pitchFamily="34" charset="0"/>
                <a:cs typeface="Arial" panose="020B0604020202020204" pitchFamily="34" charset="0"/>
              </a:rPr>
              <a:t>mais</a:t>
            </a:r>
            <a:r>
              <a:rPr lang="en-US" sz="1600">
                <a:solidFill>
                  <a:srgbClr val="1F497D"/>
                </a:solidFill>
                <a:latin typeface="Arial" panose="020B0604020202020204" pitchFamily="34" charset="0"/>
                <a:cs typeface="Arial" panose="020B0604020202020204" pitchFamily="34" charset="0"/>
              </a:rPr>
              <a:t> </a:t>
            </a:r>
            <a:r>
              <a:rPr lang="en-US" sz="1600" err="1">
                <a:solidFill>
                  <a:srgbClr val="1F497D"/>
                </a:solidFill>
                <a:latin typeface="Arial" panose="020B0604020202020204" pitchFamily="34" charset="0"/>
                <a:cs typeface="Arial" panose="020B0604020202020204" pitchFamily="34" charset="0"/>
              </a:rPr>
              <a:t>moins</a:t>
            </a:r>
            <a:r>
              <a:rPr lang="en-US" sz="1600">
                <a:solidFill>
                  <a:srgbClr val="1F497D"/>
                </a:solidFill>
                <a:latin typeface="Arial" panose="020B0604020202020204" pitchFamily="34" charset="0"/>
                <a:cs typeface="Arial" panose="020B0604020202020204" pitchFamily="34" charset="0"/>
              </a:rPr>
              <a:t> de patients </a:t>
            </a:r>
            <a:r>
              <a:rPr lang="en-US" sz="1600" err="1">
                <a:solidFill>
                  <a:srgbClr val="1F497D"/>
                </a:solidFill>
                <a:latin typeface="Arial" panose="020B0604020202020204" pitchFamily="34" charset="0"/>
                <a:cs typeface="Arial" panose="020B0604020202020204" pitchFamily="34" charset="0"/>
              </a:rPr>
              <a:t>détectés</a:t>
            </a:r>
            <a:r>
              <a:rPr lang="en-US" sz="1600">
                <a:solidFill>
                  <a:srgbClr val="1F497D"/>
                </a:solidFill>
                <a:latin typeface="Arial" panose="020B0604020202020204" pitchFamily="34" charset="0"/>
                <a:cs typeface="Arial" panose="020B0604020202020204" pitchFamily="34" charset="0"/>
              </a:rPr>
              <a:t>…)</a:t>
            </a:r>
          </a:p>
        </p:txBody>
      </p:sp>
      <p:sp>
        <p:nvSpPr>
          <p:cNvPr id="182" name="Text Box 4"/>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cxnSp>
        <p:nvCxnSpPr>
          <p:cNvPr id="183" name="Connecteur droit 182"/>
          <p:cNvCxnSpPr/>
          <p:nvPr/>
        </p:nvCxnSpPr>
        <p:spPr>
          <a:xfrm>
            <a:off x="4935839" y="3594962"/>
            <a:ext cx="0" cy="680893"/>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536" name="TextBox 186">
            <a:extLst>
              <a:ext uri="{FF2B5EF4-FFF2-40B4-BE49-F238E27FC236}">
                <a16:creationId xmlns:a16="http://schemas.microsoft.com/office/drawing/2014/main" id="{85A617B3-D21C-4CC4-9C43-1E831054E90D}"/>
              </a:ext>
            </a:extLst>
          </p:cNvPr>
          <p:cNvSpPr txBox="1"/>
          <p:nvPr/>
        </p:nvSpPr>
        <p:spPr>
          <a:xfrm>
            <a:off x="1308043" y="1213538"/>
            <a:ext cx="2332754" cy="284693"/>
          </a:xfrm>
          <a:prstGeom prst="rect">
            <a:avLst/>
          </a:prstGeom>
          <a:solidFill>
            <a:schemeClr val="bg1"/>
          </a:solidFill>
        </p:spPr>
        <p:txBody>
          <a:bodyPr wrap="none" lIns="68580" tIns="34290" rIns="68580" bIns="34290" rtlCol="0">
            <a:spAutoFit/>
          </a:bodyPr>
          <a:lstStyle/>
          <a:p>
            <a:pPr algn="ctr"/>
            <a:r>
              <a:rPr lang="en-US" sz="1400" b="1" i="1" dirty="0">
                <a:solidFill>
                  <a:srgbClr val="1F497D"/>
                </a:solidFill>
                <a:latin typeface="Arial" panose="020B0604020202020204" pitchFamily="34" charset="0"/>
                <a:cs typeface="Arial" panose="020B0604020202020204" pitchFamily="34" charset="0"/>
              </a:rPr>
              <a:t>PIK3CA</a:t>
            </a:r>
            <a:r>
              <a:rPr lang="en-US" sz="1400" b="1" dirty="0">
                <a:solidFill>
                  <a:srgbClr val="1F497D"/>
                </a:solidFill>
                <a:latin typeface="Arial" panose="020B0604020202020204" pitchFamily="34" charset="0"/>
                <a:cs typeface="Arial" panose="020B0604020202020204" pitchFamily="34" charset="0"/>
              </a:rPr>
              <a:t> </a:t>
            </a:r>
            <a:r>
              <a:rPr lang="en-US" sz="1400" b="1" dirty="0" err="1">
                <a:solidFill>
                  <a:srgbClr val="1F497D"/>
                </a:solidFill>
                <a:latin typeface="Arial" panose="020B0604020202020204" pitchFamily="34" charset="0"/>
                <a:cs typeface="Arial" panose="020B0604020202020204" pitchFamily="34" charset="0"/>
              </a:rPr>
              <a:t>muté</a:t>
            </a:r>
            <a:r>
              <a:rPr lang="en-US" sz="1400" b="1" dirty="0">
                <a:solidFill>
                  <a:srgbClr val="1F497D"/>
                </a:solidFill>
                <a:latin typeface="Arial" panose="020B0604020202020204" pitchFamily="34" charset="0"/>
                <a:cs typeface="Arial" panose="020B0604020202020204" pitchFamily="34" charset="0"/>
              </a:rPr>
              <a:t> </a:t>
            </a:r>
            <a:r>
              <a:rPr lang="en-US" sz="1400" b="1" dirty="0" err="1">
                <a:solidFill>
                  <a:srgbClr val="1F497D"/>
                </a:solidFill>
                <a:latin typeface="Arial" panose="020B0604020202020204" pitchFamily="34" charset="0"/>
                <a:cs typeface="Arial" panose="020B0604020202020204" pitchFamily="34" charset="0"/>
              </a:rPr>
              <a:t>dans</a:t>
            </a:r>
            <a:r>
              <a:rPr lang="en-US" sz="1400" b="1" dirty="0">
                <a:solidFill>
                  <a:srgbClr val="1F497D"/>
                </a:solidFill>
                <a:latin typeface="Arial" panose="020B0604020202020204" pitchFamily="34" charset="0"/>
                <a:cs typeface="Arial" panose="020B0604020202020204" pitchFamily="34" charset="0"/>
              </a:rPr>
              <a:t> </a:t>
            </a:r>
            <a:r>
              <a:rPr lang="en-US" sz="1400" b="1" dirty="0" err="1">
                <a:solidFill>
                  <a:srgbClr val="1F497D"/>
                </a:solidFill>
                <a:latin typeface="Arial" panose="020B0604020202020204" pitchFamily="34" charset="0"/>
                <a:cs typeface="Arial" panose="020B0604020202020204" pitchFamily="34" charset="0"/>
              </a:rPr>
              <a:t>ADNtc</a:t>
            </a:r>
            <a:endParaRPr lang="en-US" sz="1400" b="1" dirty="0">
              <a:solidFill>
                <a:srgbClr val="1F497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535588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 name="Espace réservé du contenu 1">
            <a:extLst>
              <a:ext uri="{FF2B5EF4-FFF2-40B4-BE49-F238E27FC236}">
                <a16:creationId xmlns:a16="http://schemas.microsoft.com/office/drawing/2014/main" id="{26433E47-3022-7E44-A599-3C2C412E523F}"/>
              </a:ext>
            </a:extLst>
          </p:cNvPr>
          <p:cNvSpPr txBox="1">
            <a:spLocks/>
          </p:cNvSpPr>
          <p:nvPr/>
        </p:nvSpPr>
        <p:spPr>
          <a:xfrm>
            <a:off x="451558" y="1260911"/>
            <a:ext cx="6596410" cy="345547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4" name="Titre 3"/>
          <p:cNvSpPr>
            <a:spLocks noGrp="1"/>
          </p:cNvSpPr>
          <p:nvPr>
            <p:ph type="title"/>
          </p:nvPr>
        </p:nvSpPr>
        <p:spPr/>
        <p:txBody>
          <a:bodyPr/>
          <a:lstStyle/>
          <a:p>
            <a:r>
              <a:rPr lang="en-US" sz="2000" err="1"/>
              <a:t>Essai</a:t>
            </a:r>
            <a:r>
              <a:rPr lang="en-US" sz="2000"/>
              <a:t> SOLAR-1 : </a:t>
            </a:r>
            <a:r>
              <a:rPr lang="en-US" sz="2000" err="1"/>
              <a:t>données</a:t>
            </a:r>
            <a:r>
              <a:rPr lang="en-US" sz="2000"/>
              <a:t> </a:t>
            </a:r>
            <a:r>
              <a:rPr lang="en-US" sz="2000" err="1"/>
              <a:t>additionnelles</a:t>
            </a:r>
            <a:r>
              <a:rPr lang="en-US" sz="2000"/>
              <a:t> </a:t>
            </a:r>
            <a:endParaRPr lang="fr-FR" sz="2000"/>
          </a:p>
        </p:txBody>
      </p:sp>
      <p:sp>
        <p:nvSpPr>
          <p:cNvPr id="638" name="Line 5">
            <a:extLst>
              <a:ext uri="{FF2B5EF4-FFF2-40B4-BE49-F238E27FC236}">
                <a16:creationId xmlns:a16="http://schemas.microsoft.com/office/drawing/2014/main" id="{A29385C4-3255-4916-B67B-F3F768CD3957}"/>
              </a:ext>
            </a:extLst>
          </p:cNvPr>
          <p:cNvSpPr>
            <a:spLocks noChangeShapeType="1"/>
          </p:cNvSpPr>
          <p:nvPr/>
        </p:nvSpPr>
        <p:spPr bwMode="auto">
          <a:xfrm>
            <a:off x="1293172" y="3972268"/>
            <a:ext cx="557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39" name="Line 6">
            <a:extLst>
              <a:ext uri="{FF2B5EF4-FFF2-40B4-BE49-F238E27FC236}">
                <a16:creationId xmlns:a16="http://schemas.microsoft.com/office/drawing/2014/main" id="{4644D0A1-FCAA-4F3C-BD5C-E1525063B643}"/>
              </a:ext>
            </a:extLst>
          </p:cNvPr>
          <p:cNvSpPr>
            <a:spLocks noChangeShapeType="1"/>
          </p:cNvSpPr>
          <p:nvPr/>
        </p:nvSpPr>
        <p:spPr bwMode="auto">
          <a:xfrm flipV="1">
            <a:off x="1297301" y="1495456"/>
            <a:ext cx="0" cy="247681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0" name="Line 7">
            <a:extLst>
              <a:ext uri="{FF2B5EF4-FFF2-40B4-BE49-F238E27FC236}">
                <a16:creationId xmlns:a16="http://schemas.microsoft.com/office/drawing/2014/main" id="{EF326E8A-450A-465B-A18F-DE40B2D4A0F9}"/>
              </a:ext>
            </a:extLst>
          </p:cNvPr>
          <p:cNvSpPr>
            <a:spLocks noChangeShapeType="1"/>
          </p:cNvSpPr>
          <p:nvPr/>
        </p:nvSpPr>
        <p:spPr bwMode="auto">
          <a:xfrm>
            <a:off x="1293172" y="3972268"/>
            <a:ext cx="557968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1" name="Line 8">
            <a:extLst>
              <a:ext uri="{FF2B5EF4-FFF2-40B4-BE49-F238E27FC236}">
                <a16:creationId xmlns:a16="http://schemas.microsoft.com/office/drawing/2014/main" id="{0D27C390-D249-4875-BABF-83788BB0E3E2}"/>
              </a:ext>
            </a:extLst>
          </p:cNvPr>
          <p:cNvSpPr>
            <a:spLocks noChangeShapeType="1"/>
          </p:cNvSpPr>
          <p:nvPr/>
        </p:nvSpPr>
        <p:spPr bwMode="auto">
          <a:xfrm>
            <a:off x="1390892"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2" name="Line 9">
            <a:extLst>
              <a:ext uri="{FF2B5EF4-FFF2-40B4-BE49-F238E27FC236}">
                <a16:creationId xmlns:a16="http://schemas.microsoft.com/office/drawing/2014/main" id="{2625ECAB-740A-4837-8C78-3B33C5E85E4F}"/>
              </a:ext>
            </a:extLst>
          </p:cNvPr>
          <p:cNvSpPr>
            <a:spLocks noChangeShapeType="1"/>
          </p:cNvSpPr>
          <p:nvPr/>
        </p:nvSpPr>
        <p:spPr bwMode="auto">
          <a:xfrm>
            <a:off x="1558806"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3" name="Line 10">
            <a:extLst>
              <a:ext uri="{FF2B5EF4-FFF2-40B4-BE49-F238E27FC236}">
                <a16:creationId xmlns:a16="http://schemas.microsoft.com/office/drawing/2014/main" id="{F40C0209-A2E0-4E3E-AA7F-6AC4C8172B57}"/>
              </a:ext>
            </a:extLst>
          </p:cNvPr>
          <p:cNvSpPr>
            <a:spLocks noChangeShapeType="1"/>
          </p:cNvSpPr>
          <p:nvPr/>
        </p:nvSpPr>
        <p:spPr bwMode="auto">
          <a:xfrm>
            <a:off x="1728095"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4" name="Line 11">
            <a:extLst>
              <a:ext uri="{FF2B5EF4-FFF2-40B4-BE49-F238E27FC236}">
                <a16:creationId xmlns:a16="http://schemas.microsoft.com/office/drawing/2014/main" id="{9A108DBE-C584-41A6-9120-F97C6C8F492F}"/>
              </a:ext>
            </a:extLst>
          </p:cNvPr>
          <p:cNvSpPr>
            <a:spLocks noChangeShapeType="1"/>
          </p:cNvSpPr>
          <p:nvPr/>
        </p:nvSpPr>
        <p:spPr bwMode="auto">
          <a:xfrm>
            <a:off x="1896009"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5" name="Line 12">
            <a:extLst>
              <a:ext uri="{FF2B5EF4-FFF2-40B4-BE49-F238E27FC236}">
                <a16:creationId xmlns:a16="http://schemas.microsoft.com/office/drawing/2014/main" id="{7FC40642-DE74-4CA2-8D1D-AA7D083F0683}"/>
              </a:ext>
            </a:extLst>
          </p:cNvPr>
          <p:cNvSpPr>
            <a:spLocks noChangeShapeType="1"/>
          </p:cNvSpPr>
          <p:nvPr/>
        </p:nvSpPr>
        <p:spPr bwMode="auto">
          <a:xfrm>
            <a:off x="2063923"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6" name="Line 13">
            <a:extLst>
              <a:ext uri="{FF2B5EF4-FFF2-40B4-BE49-F238E27FC236}">
                <a16:creationId xmlns:a16="http://schemas.microsoft.com/office/drawing/2014/main" id="{2AC9EAF3-4341-4E6F-ACEC-6AA235ACA412}"/>
              </a:ext>
            </a:extLst>
          </p:cNvPr>
          <p:cNvSpPr>
            <a:spLocks noChangeShapeType="1"/>
          </p:cNvSpPr>
          <p:nvPr/>
        </p:nvSpPr>
        <p:spPr bwMode="auto">
          <a:xfrm>
            <a:off x="2230461"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7" name="Line 14">
            <a:extLst>
              <a:ext uri="{FF2B5EF4-FFF2-40B4-BE49-F238E27FC236}">
                <a16:creationId xmlns:a16="http://schemas.microsoft.com/office/drawing/2014/main" id="{4EB88D88-D587-41EC-B921-A3A0444F11DE}"/>
              </a:ext>
            </a:extLst>
          </p:cNvPr>
          <p:cNvSpPr>
            <a:spLocks noChangeShapeType="1"/>
          </p:cNvSpPr>
          <p:nvPr/>
        </p:nvSpPr>
        <p:spPr bwMode="auto">
          <a:xfrm>
            <a:off x="2399750"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8" name="Line 15">
            <a:extLst>
              <a:ext uri="{FF2B5EF4-FFF2-40B4-BE49-F238E27FC236}">
                <a16:creationId xmlns:a16="http://schemas.microsoft.com/office/drawing/2014/main" id="{B52B450F-AC12-480A-8309-DC67DFC0340F}"/>
              </a:ext>
            </a:extLst>
          </p:cNvPr>
          <p:cNvSpPr>
            <a:spLocks noChangeShapeType="1"/>
          </p:cNvSpPr>
          <p:nvPr/>
        </p:nvSpPr>
        <p:spPr bwMode="auto">
          <a:xfrm>
            <a:off x="2567663"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9" name="Line 16">
            <a:extLst>
              <a:ext uri="{FF2B5EF4-FFF2-40B4-BE49-F238E27FC236}">
                <a16:creationId xmlns:a16="http://schemas.microsoft.com/office/drawing/2014/main" id="{DBCF65F4-19BB-4D6C-9520-3902D2F0B573}"/>
              </a:ext>
            </a:extLst>
          </p:cNvPr>
          <p:cNvSpPr>
            <a:spLocks noChangeShapeType="1"/>
          </p:cNvSpPr>
          <p:nvPr/>
        </p:nvSpPr>
        <p:spPr bwMode="auto">
          <a:xfrm>
            <a:off x="2735577"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0" name="Line 17">
            <a:extLst>
              <a:ext uri="{FF2B5EF4-FFF2-40B4-BE49-F238E27FC236}">
                <a16:creationId xmlns:a16="http://schemas.microsoft.com/office/drawing/2014/main" id="{B61CAA4E-57E3-4C54-B1AA-A8A26BAF3C34}"/>
              </a:ext>
            </a:extLst>
          </p:cNvPr>
          <p:cNvSpPr>
            <a:spLocks noChangeShapeType="1"/>
          </p:cNvSpPr>
          <p:nvPr/>
        </p:nvSpPr>
        <p:spPr bwMode="auto">
          <a:xfrm>
            <a:off x="2904867"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1" name="Line 18">
            <a:extLst>
              <a:ext uri="{FF2B5EF4-FFF2-40B4-BE49-F238E27FC236}">
                <a16:creationId xmlns:a16="http://schemas.microsoft.com/office/drawing/2014/main" id="{44F87360-9BEA-40C3-9F55-4AA1E66AE523}"/>
              </a:ext>
            </a:extLst>
          </p:cNvPr>
          <p:cNvSpPr>
            <a:spLocks noChangeShapeType="1"/>
          </p:cNvSpPr>
          <p:nvPr/>
        </p:nvSpPr>
        <p:spPr bwMode="auto">
          <a:xfrm>
            <a:off x="3072781"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2" name="Line 19">
            <a:extLst>
              <a:ext uri="{FF2B5EF4-FFF2-40B4-BE49-F238E27FC236}">
                <a16:creationId xmlns:a16="http://schemas.microsoft.com/office/drawing/2014/main" id="{2DF9D9CC-67A2-476A-B2DB-F1D94E9E956C}"/>
              </a:ext>
            </a:extLst>
          </p:cNvPr>
          <p:cNvSpPr>
            <a:spLocks noChangeShapeType="1"/>
          </p:cNvSpPr>
          <p:nvPr/>
        </p:nvSpPr>
        <p:spPr bwMode="auto">
          <a:xfrm>
            <a:off x="3242071"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3" name="Line 20">
            <a:extLst>
              <a:ext uri="{FF2B5EF4-FFF2-40B4-BE49-F238E27FC236}">
                <a16:creationId xmlns:a16="http://schemas.microsoft.com/office/drawing/2014/main" id="{6045C0BC-1BA1-4FBC-A77B-BA6E38EDE41F}"/>
              </a:ext>
            </a:extLst>
          </p:cNvPr>
          <p:cNvSpPr>
            <a:spLocks noChangeShapeType="1"/>
          </p:cNvSpPr>
          <p:nvPr/>
        </p:nvSpPr>
        <p:spPr bwMode="auto">
          <a:xfrm>
            <a:off x="3409985"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4" name="Line 21">
            <a:extLst>
              <a:ext uri="{FF2B5EF4-FFF2-40B4-BE49-F238E27FC236}">
                <a16:creationId xmlns:a16="http://schemas.microsoft.com/office/drawing/2014/main" id="{291B000B-DFAF-465E-B14A-EB6B94CF3212}"/>
              </a:ext>
            </a:extLst>
          </p:cNvPr>
          <p:cNvSpPr>
            <a:spLocks noChangeShapeType="1"/>
          </p:cNvSpPr>
          <p:nvPr/>
        </p:nvSpPr>
        <p:spPr bwMode="auto">
          <a:xfrm>
            <a:off x="3577898"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5" name="Line 22">
            <a:extLst>
              <a:ext uri="{FF2B5EF4-FFF2-40B4-BE49-F238E27FC236}">
                <a16:creationId xmlns:a16="http://schemas.microsoft.com/office/drawing/2014/main" id="{F1142690-E9A8-41CC-B577-7BEBDBC31E87}"/>
              </a:ext>
            </a:extLst>
          </p:cNvPr>
          <p:cNvSpPr>
            <a:spLocks noChangeShapeType="1"/>
          </p:cNvSpPr>
          <p:nvPr/>
        </p:nvSpPr>
        <p:spPr bwMode="auto">
          <a:xfrm>
            <a:off x="3747189"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6" name="Line 23">
            <a:extLst>
              <a:ext uri="{FF2B5EF4-FFF2-40B4-BE49-F238E27FC236}">
                <a16:creationId xmlns:a16="http://schemas.microsoft.com/office/drawing/2014/main" id="{28891415-221B-4CC2-AD8D-14DE0875BBEC}"/>
              </a:ext>
            </a:extLst>
          </p:cNvPr>
          <p:cNvSpPr>
            <a:spLocks noChangeShapeType="1"/>
          </p:cNvSpPr>
          <p:nvPr/>
        </p:nvSpPr>
        <p:spPr bwMode="auto">
          <a:xfrm>
            <a:off x="3915102"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7" name="Line 24">
            <a:extLst>
              <a:ext uri="{FF2B5EF4-FFF2-40B4-BE49-F238E27FC236}">
                <a16:creationId xmlns:a16="http://schemas.microsoft.com/office/drawing/2014/main" id="{0675FF91-C17B-42AB-9EF5-D69E02DAE46E}"/>
              </a:ext>
            </a:extLst>
          </p:cNvPr>
          <p:cNvSpPr>
            <a:spLocks noChangeShapeType="1"/>
          </p:cNvSpPr>
          <p:nvPr/>
        </p:nvSpPr>
        <p:spPr bwMode="auto">
          <a:xfrm>
            <a:off x="4081639"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8" name="Line 25">
            <a:extLst>
              <a:ext uri="{FF2B5EF4-FFF2-40B4-BE49-F238E27FC236}">
                <a16:creationId xmlns:a16="http://schemas.microsoft.com/office/drawing/2014/main" id="{D75CBAB1-6238-427F-930F-2F416321297E}"/>
              </a:ext>
            </a:extLst>
          </p:cNvPr>
          <p:cNvSpPr>
            <a:spLocks noChangeShapeType="1"/>
          </p:cNvSpPr>
          <p:nvPr/>
        </p:nvSpPr>
        <p:spPr bwMode="auto">
          <a:xfrm>
            <a:off x="4249553"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9" name="Line 26">
            <a:extLst>
              <a:ext uri="{FF2B5EF4-FFF2-40B4-BE49-F238E27FC236}">
                <a16:creationId xmlns:a16="http://schemas.microsoft.com/office/drawing/2014/main" id="{1F9EDAEF-9C48-4D44-A0FD-8C5118065DA0}"/>
              </a:ext>
            </a:extLst>
          </p:cNvPr>
          <p:cNvSpPr>
            <a:spLocks noChangeShapeType="1"/>
          </p:cNvSpPr>
          <p:nvPr/>
        </p:nvSpPr>
        <p:spPr bwMode="auto">
          <a:xfrm>
            <a:off x="4418843"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0" name="Line 27">
            <a:extLst>
              <a:ext uri="{FF2B5EF4-FFF2-40B4-BE49-F238E27FC236}">
                <a16:creationId xmlns:a16="http://schemas.microsoft.com/office/drawing/2014/main" id="{35E3C7B6-8EEC-4092-B60B-A3F4A74F7269}"/>
              </a:ext>
            </a:extLst>
          </p:cNvPr>
          <p:cNvSpPr>
            <a:spLocks noChangeShapeType="1"/>
          </p:cNvSpPr>
          <p:nvPr/>
        </p:nvSpPr>
        <p:spPr bwMode="auto">
          <a:xfrm>
            <a:off x="4586757"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1" name="Line 28">
            <a:extLst>
              <a:ext uri="{FF2B5EF4-FFF2-40B4-BE49-F238E27FC236}">
                <a16:creationId xmlns:a16="http://schemas.microsoft.com/office/drawing/2014/main" id="{CED44EAD-3909-45EC-AF93-B0E5EA1336EF}"/>
              </a:ext>
            </a:extLst>
          </p:cNvPr>
          <p:cNvSpPr>
            <a:spLocks noChangeShapeType="1"/>
          </p:cNvSpPr>
          <p:nvPr/>
        </p:nvSpPr>
        <p:spPr bwMode="auto">
          <a:xfrm>
            <a:off x="4756046"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2" name="Line 29">
            <a:extLst>
              <a:ext uri="{FF2B5EF4-FFF2-40B4-BE49-F238E27FC236}">
                <a16:creationId xmlns:a16="http://schemas.microsoft.com/office/drawing/2014/main" id="{A0BBD48F-54D2-42CB-9143-F7CD8590F2DB}"/>
              </a:ext>
            </a:extLst>
          </p:cNvPr>
          <p:cNvSpPr>
            <a:spLocks noChangeShapeType="1"/>
          </p:cNvSpPr>
          <p:nvPr/>
        </p:nvSpPr>
        <p:spPr bwMode="auto">
          <a:xfrm>
            <a:off x="4923960"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3" name="Line 30">
            <a:extLst>
              <a:ext uri="{FF2B5EF4-FFF2-40B4-BE49-F238E27FC236}">
                <a16:creationId xmlns:a16="http://schemas.microsoft.com/office/drawing/2014/main" id="{4225D0A3-748B-46B1-9939-D2F4FDD149CD}"/>
              </a:ext>
            </a:extLst>
          </p:cNvPr>
          <p:cNvSpPr>
            <a:spLocks noChangeShapeType="1"/>
          </p:cNvSpPr>
          <p:nvPr/>
        </p:nvSpPr>
        <p:spPr bwMode="auto">
          <a:xfrm>
            <a:off x="5091873"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4" name="Line 31">
            <a:extLst>
              <a:ext uri="{FF2B5EF4-FFF2-40B4-BE49-F238E27FC236}">
                <a16:creationId xmlns:a16="http://schemas.microsoft.com/office/drawing/2014/main" id="{53BFECE7-505B-4D62-B86C-F1DAC4664C9F}"/>
              </a:ext>
            </a:extLst>
          </p:cNvPr>
          <p:cNvSpPr>
            <a:spLocks noChangeShapeType="1"/>
          </p:cNvSpPr>
          <p:nvPr/>
        </p:nvSpPr>
        <p:spPr bwMode="auto">
          <a:xfrm>
            <a:off x="5261164"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5" name="Line 32">
            <a:extLst>
              <a:ext uri="{FF2B5EF4-FFF2-40B4-BE49-F238E27FC236}">
                <a16:creationId xmlns:a16="http://schemas.microsoft.com/office/drawing/2014/main" id="{C08D1AF0-C238-4AD4-B461-B184A3AEB691}"/>
              </a:ext>
            </a:extLst>
          </p:cNvPr>
          <p:cNvSpPr>
            <a:spLocks noChangeShapeType="1"/>
          </p:cNvSpPr>
          <p:nvPr/>
        </p:nvSpPr>
        <p:spPr bwMode="auto">
          <a:xfrm>
            <a:off x="5429077"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6" name="Line 33">
            <a:extLst>
              <a:ext uri="{FF2B5EF4-FFF2-40B4-BE49-F238E27FC236}">
                <a16:creationId xmlns:a16="http://schemas.microsoft.com/office/drawing/2014/main" id="{319938BD-2AC8-40A1-BDB9-EE603EC2CB64}"/>
              </a:ext>
            </a:extLst>
          </p:cNvPr>
          <p:cNvSpPr>
            <a:spLocks noChangeShapeType="1"/>
          </p:cNvSpPr>
          <p:nvPr/>
        </p:nvSpPr>
        <p:spPr bwMode="auto">
          <a:xfrm>
            <a:off x="5598367"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7" name="Line 34">
            <a:extLst>
              <a:ext uri="{FF2B5EF4-FFF2-40B4-BE49-F238E27FC236}">
                <a16:creationId xmlns:a16="http://schemas.microsoft.com/office/drawing/2014/main" id="{34BA0985-4559-4FA4-8B80-60FFA1B6B523}"/>
              </a:ext>
            </a:extLst>
          </p:cNvPr>
          <p:cNvSpPr>
            <a:spLocks noChangeShapeType="1"/>
          </p:cNvSpPr>
          <p:nvPr/>
        </p:nvSpPr>
        <p:spPr bwMode="auto">
          <a:xfrm>
            <a:off x="5763528"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8" name="Line 35">
            <a:extLst>
              <a:ext uri="{FF2B5EF4-FFF2-40B4-BE49-F238E27FC236}">
                <a16:creationId xmlns:a16="http://schemas.microsoft.com/office/drawing/2014/main" id="{C777128E-D16E-4982-8A08-F72F89771A7E}"/>
              </a:ext>
            </a:extLst>
          </p:cNvPr>
          <p:cNvSpPr>
            <a:spLocks noChangeShapeType="1"/>
          </p:cNvSpPr>
          <p:nvPr/>
        </p:nvSpPr>
        <p:spPr bwMode="auto">
          <a:xfrm>
            <a:off x="5932818"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9" name="Line 36">
            <a:extLst>
              <a:ext uri="{FF2B5EF4-FFF2-40B4-BE49-F238E27FC236}">
                <a16:creationId xmlns:a16="http://schemas.microsoft.com/office/drawing/2014/main" id="{D0C6C92B-04EC-41D2-9FFD-10785B7D731C}"/>
              </a:ext>
            </a:extLst>
          </p:cNvPr>
          <p:cNvSpPr>
            <a:spLocks noChangeShapeType="1"/>
          </p:cNvSpPr>
          <p:nvPr/>
        </p:nvSpPr>
        <p:spPr bwMode="auto">
          <a:xfrm>
            <a:off x="6100732"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0" name="Line 37">
            <a:extLst>
              <a:ext uri="{FF2B5EF4-FFF2-40B4-BE49-F238E27FC236}">
                <a16:creationId xmlns:a16="http://schemas.microsoft.com/office/drawing/2014/main" id="{DC2AF1A1-DC59-449C-8FC4-5BD449789A38}"/>
              </a:ext>
            </a:extLst>
          </p:cNvPr>
          <p:cNvSpPr>
            <a:spLocks noChangeShapeType="1"/>
          </p:cNvSpPr>
          <p:nvPr/>
        </p:nvSpPr>
        <p:spPr bwMode="auto">
          <a:xfrm>
            <a:off x="6268645"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1" name="Line 38">
            <a:extLst>
              <a:ext uri="{FF2B5EF4-FFF2-40B4-BE49-F238E27FC236}">
                <a16:creationId xmlns:a16="http://schemas.microsoft.com/office/drawing/2014/main" id="{498D580D-042C-4C2B-8E44-3512B9156B2C}"/>
              </a:ext>
            </a:extLst>
          </p:cNvPr>
          <p:cNvSpPr>
            <a:spLocks noChangeShapeType="1"/>
          </p:cNvSpPr>
          <p:nvPr/>
        </p:nvSpPr>
        <p:spPr bwMode="auto">
          <a:xfrm>
            <a:off x="6437935"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2" name="Line 39">
            <a:extLst>
              <a:ext uri="{FF2B5EF4-FFF2-40B4-BE49-F238E27FC236}">
                <a16:creationId xmlns:a16="http://schemas.microsoft.com/office/drawing/2014/main" id="{BDD3BDAA-D736-4F57-B61B-91E6A6552C95}"/>
              </a:ext>
            </a:extLst>
          </p:cNvPr>
          <p:cNvSpPr>
            <a:spLocks noChangeShapeType="1"/>
          </p:cNvSpPr>
          <p:nvPr/>
        </p:nvSpPr>
        <p:spPr bwMode="auto">
          <a:xfrm>
            <a:off x="6605849"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3" name="Line 40">
            <a:extLst>
              <a:ext uri="{FF2B5EF4-FFF2-40B4-BE49-F238E27FC236}">
                <a16:creationId xmlns:a16="http://schemas.microsoft.com/office/drawing/2014/main" id="{0DF872DA-9D69-44D6-9908-CB568DD4E880}"/>
              </a:ext>
            </a:extLst>
          </p:cNvPr>
          <p:cNvSpPr>
            <a:spLocks noChangeShapeType="1"/>
          </p:cNvSpPr>
          <p:nvPr/>
        </p:nvSpPr>
        <p:spPr bwMode="auto">
          <a:xfrm>
            <a:off x="6775140" y="3972268"/>
            <a:ext cx="0" cy="29604"/>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4" name="Line 41">
            <a:extLst>
              <a:ext uri="{FF2B5EF4-FFF2-40B4-BE49-F238E27FC236}">
                <a16:creationId xmlns:a16="http://schemas.microsoft.com/office/drawing/2014/main" id="{964E95FF-79DC-4369-AEF3-A53B93780009}"/>
              </a:ext>
            </a:extLst>
          </p:cNvPr>
          <p:cNvSpPr>
            <a:spLocks noChangeShapeType="1"/>
          </p:cNvSpPr>
          <p:nvPr/>
        </p:nvSpPr>
        <p:spPr bwMode="auto">
          <a:xfrm flipV="1">
            <a:off x="1297301" y="1495456"/>
            <a:ext cx="0" cy="2476812"/>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5" name="Line 42">
            <a:extLst>
              <a:ext uri="{FF2B5EF4-FFF2-40B4-BE49-F238E27FC236}">
                <a16:creationId xmlns:a16="http://schemas.microsoft.com/office/drawing/2014/main" id="{7819560B-AA77-47BE-909A-1FDB65BA4E47}"/>
              </a:ext>
            </a:extLst>
          </p:cNvPr>
          <p:cNvSpPr>
            <a:spLocks noChangeShapeType="1"/>
          </p:cNvSpPr>
          <p:nvPr/>
        </p:nvSpPr>
        <p:spPr bwMode="auto">
          <a:xfrm flipH="1">
            <a:off x="1261516" y="3869360"/>
            <a:ext cx="3165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6" name="Line 43">
            <a:extLst>
              <a:ext uri="{FF2B5EF4-FFF2-40B4-BE49-F238E27FC236}">
                <a16:creationId xmlns:a16="http://schemas.microsoft.com/office/drawing/2014/main" id="{A03B601C-DDD8-447A-9DD5-BFBD54F1CCCF}"/>
              </a:ext>
            </a:extLst>
          </p:cNvPr>
          <p:cNvSpPr>
            <a:spLocks noChangeShapeType="1"/>
          </p:cNvSpPr>
          <p:nvPr/>
        </p:nvSpPr>
        <p:spPr bwMode="auto">
          <a:xfrm flipH="1">
            <a:off x="1261516" y="3414034"/>
            <a:ext cx="3165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7" name="Line 46">
            <a:extLst>
              <a:ext uri="{FF2B5EF4-FFF2-40B4-BE49-F238E27FC236}">
                <a16:creationId xmlns:a16="http://schemas.microsoft.com/office/drawing/2014/main" id="{67378798-7E85-4B88-AB49-EFD3B1C65305}"/>
              </a:ext>
            </a:extLst>
          </p:cNvPr>
          <p:cNvSpPr>
            <a:spLocks noChangeShapeType="1"/>
          </p:cNvSpPr>
          <p:nvPr/>
        </p:nvSpPr>
        <p:spPr bwMode="auto">
          <a:xfrm flipH="1">
            <a:off x="1261516" y="2049462"/>
            <a:ext cx="3165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8" name="Line 47">
            <a:extLst>
              <a:ext uri="{FF2B5EF4-FFF2-40B4-BE49-F238E27FC236}">
                <a16:creationId xmlns:a16="http://schemas.microsoft.com/office/drawing/2014/main" id="{270FD025-2502-44FE-B79D-90DF79F56658}"/>
              </a:ext>
            </a:extLst>
          </p:cNvPr>
          <p:cNvSpPr>
            <a:spLocks noChangeShapeType="1"/>
          </p:cNvSpPr>
          <p:nvPr/>
        </p:nvSpPr>
        <p:spPr bwMode="auto">
          <a:xfrm flipH="1">
            <a:off x="1261516" y="1595544"/>
            <a:ext cx="3165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9" name="Freeform 48">
            <a:extLst>
              <a:ext uri="{FF2B5EF4-FFF2-40B4-BE49-F238E27FC236}">
                <a16:creationId xmlns:a16="http://schemas.microsoft.com/office/drawing/2014/main" id="{4644421D-B134-4E05-8AC7-7B8830FA9554}"/>
              </a:ext>
            </a:extLst>
          </p:cNvPr>
          <p:cNvSpPr>
            <a:spLocks/>
          </p:cNvSpPr>
          <p:nvPr/>
        </p:nvSpPr>
        <p:spPr bwMode="auto">
          <a:xfrm>
            <a:off x="1390892" y="1595544"/>
            <a:ext cx="5235602" cy="895149"/>
          </a:xfrm>
          <a:custGeom>
            <a:avLst/>
            <a:gdLst>
              <a:gd name="T0" fmla="*/ 48 w 3804"/>
              <a:gd name="T1" fmla="*/ 9 h 635"/>
              <a:gd name="T2" fmla="*/ 80 w 3804"/>
              <a:gd name="T3" fmla="*/ 9 h 635"/>
              <a:gd name="T4" fmla="*/ 217 w 3804"/>
              <a:gd name="T5" fmla="*/ 19 h 635"/>
              <a:gd name="T6" fmla="*/ 373 w 3804"/>
              <a:gd name="T7" fmla="*/ 29 h 635"/>
              <a:gd name="T8" fmla="*/ 441 w 3804"/>
              <a:gd name="T9" fmla="*/ 48 h 635"/>
              <a:gd name="T10" fmla="*/ 731 w 3804"/>
              <a:gd name="T11" fmla="*/ 48 h 635"/>
              <a:gd name="T12" fmla="*/ 779 w 3804"/>
              <a:gd name="T13" fmla="*/ 68 h 635"/>
              <a:gd name="T14" fmla="*/ 815 w 3804"/>
              <a:gd name="T15" fmla="*/ 79 h 635"/>
              <a:gd name="T16" fmla="*/ 847 w 3804"/>
              <a:gd name="T17" fmla="*/ 88 h 635"/>
              <a:gd name="T18" fmla="*/ 895 w 3804"/>
              <a:gd name="T19" fmla="*/ 98 h 635"/>
              <a:gd name="T20" fmla="*/ 903 w 3804"/>
              <a:gd name="T21" fmla="*/ 119 h 635"/>
              <a:gd name="T22" fmla="*/ 935 w 3804"/>
              <a:gd name="T23" fmla="*/ 129 h 635"/>
              <a:gd name="T24" fmla="*/ 952 w 3804"/>
              <a:gd name="T25" fmla="*/ 148 h 635"/>
              <a:gd name="T26" fmla="*/ 1084 w 3804"/>
              <a:gd name="T27" fmla="*/ 159 h 635"/>
              <a:gd name="T28" fmla="*/ 1185 w 3804"/>
              <a:gd name="T29" fmla="*/ 169 h 635"/>
              <a:gd name="T30" fmla="*/ 1296 w 3804"/>
              <a:gd name="T31" fmla="*/ 179 h 635"/>
              <a:gd name="T32" fmla="*/ 1349 w 3804"/>
              <a:gd name="T33" fmla="*/ 190 h 635"/>
              <a:gd name="T34" fmla="*/ 1390 w 3804"/>
              <a:gd name="T35" fmla="*/ 190 h 635"/>
              <a:gd name="T36" fmla="*/ 1449 w 3804"/>
              <a:gd name="T37" fmla="*/ 200 h 635"/>
              <a:gd name="T38" fmla="*/ 1478 w 3804"/>
              <a:gd name="T39" fmla="*/ 200 h 635"/>
              <a:gd name="T40" fmla="*/ 1535 w 3804"/>
              <a:gd name="T41" fmla="*/ 211 h 635"/>
              <a:gd name="T42" fmla="*/ 1567 w 3804"/>
              <a:gd name="T43" fmla="*/ 224 h 635"/>
              <a:gd name="T44" fmla="*/ 1602 w 3804"/>
              <a:gd name="T45" fmla="*/ 224 h 635"/>
              <a:gd name="T46" fmla="*/ 1667 w 3804"/>
              <a:gd name="T47" fmla="*/ 224 h 635"/>
              <a:gd name="T48" fmla="*/ 1686 w 3804"/>
              <a:gd name="T49" fmla="*/ 235 h 635"/>
              <a:gd name="T50" fmla="*/ 1775 w 3804"/>
              <a:gd name="T51" fmla="*/ 235 h 635"/>
              <a:gd name="T52" fmla="*/ 1787 w 3804"/>
              <a:gd name="T53" fmla="*/ 250 h 635"/>
              <a:gd name="T54" fmla="*/ 1804 w 3804"/>
              <a:gd name="T55" fmla="*/ 263 h 635"/>
              <a:gd name="T56" fmla="*/ 1844 w 3804"/>
              <a:gd name="T57" fmla="*/ 276 h 635"/>
              <a:gd name="T58" fmla="*/ 1876 w 3804"/>
              <a:gd name="T59" fmla="*/ 290 h 635"/>
              <a:gd name="T60" fmla="*/ 1920 w 3804"/>
              <a:gd name="T61" fmla="*/ 290 h 635"/>
              <a:gd name="T62" fmla="*/ 1947 w 3804"/>
              <a:gd name="T63" fmla="*/ 305 h 635"/>
              <a:gd name="T64" fmla="*/ 2027 w 3804"/>
              <a:gd name="T65" fmla="*/ 319 h 635"/>
              <a:gd name="T66" fmla="*/ 2056 w 3804"/>
              <a:gd name="T67" fmla="*/ 319 h 635"/>
              <a:gd name="T68" fmla="*/ 2068 w 3804"/>
              <a:gd name="T69" fmla="*/ 335 h 635"/>
              <a:gd name="T70" fmla="*/ 2092 w 3804"/>
              <a:gd name="T71" fmla="*/ 335 h 635"/>
              <a:gd name="T72" fmla="*/ 2140 w 3804"/>
              <a:gd name="T73" fmla="*/ 335 h 635"/>
              <a:gd name="T74" fmla="*/ 2164 w 3804"/>
              <a:gd name="T75" fmla="*/ 335 h 635"/>
              <a:gd name="T76" fmla="*/ 2177 w 3804"/>
              <a:gd name="T77" fmla="*/ 372 h 635"/>
              <a:gd name="T78" fmla="*/ 2261 w 3804"/>
              <a:gd name="T79" fmla="*/ 390 h 635"/>
              <a:gd name="T80" fmla="*/ 2321 w 3804"/>
              <a:gd name="T81" fmla="*/ 410 h 635"/>
              <a:gd name="T82" fmla="*/ 2358 w 3804"/>
              <a:gd name="T83" fmla="*/ 429 h 635"/>
              <a:gd name="T84" fmla="*/ 2366 w 3804"/>
              <a:gd name="T85" fmla="*/ 450 h 635"/>
              <a:gd name="T86" fmla="*/ 2393 w 3804"/>
              <a:gd name="T87" fmla="*/ 450 h 635"/>
              <a:gd name="T88" fmla="*/ 2478 w 3804"/>
              <a:gd name="T89" fmla="*/ 471 h 635"/>
              <a:gd name="T90" fmla="*/ 2589 w 3804"/>
              <a:gd name="T91" fmla="*/ 471 h 635"/>
              <a:gd name="T92" fmla="*/ 2635 w 3804"/>
              <a:gd name="T93" fmla="*/ 471 h 635"/>
              <a:gd name="T94" fmla="*/ 2726 w 3804"/>
              <a:gd name="T95" fmla="*/ 471 h 635"/>
              <a:gd name="T96" fmla="*/ 2788 w 3804"/>
              <a:gd name="T97" fmla="*/ 498 h 635"/>
              <a:gd name="T98" fmla="*/ 2812 w 3804"/>
              <a:gd name="T99" fmla="*/ 527 h 635"/>
              <a:gd name="T100" fmla="*/ 2828 w 3804"/>
              <a:gd name="T101" fmla="*/ 527 h 635"/>
              <a:gd name="T102" fmla="*/ 2928 w 3804"/>
              <a:gd name="T103" fmla="*/ 527 h 635"/>
              <a:gd name="T104" fmla="*/ 2955 w 3804"/>
              <a:gd name="T105" fmla="*/ 527 h 635"/>
              <a:gd name="T106" fmla="*/ 2995 w 3804"/>
              <a:gd name="T107" fmla="*/ 527 h 635"/>
              <a:gd name="T108" fmla="*/ 3048 w 3804"/>
              <a:gd name="T109" fmla="*/ 527 h 635"/>
              <a:gd name="T110" fmla="*/ 3140 w 3804"/>
              <a:gd name="T111" fmla="*/ 527 h 635"/>
              <a:gd name="T112" fmla="*/ 3369 w 3804"/>
              <a:gd name="T113" fmla="*/ 527 h 635"/>
              <a:gd name="T114" fmla="*/ 3438 w 3804"/>
              <a:gd name="T115" fmla="*/ 635 h 635"/>
              <a:gd name="T116" fmla="*/ 3557 w 3804"/>
              <a:gd name="T117" fmla="*/ 635 h 635"/>
              <a:gd name="T118" fmla="*/ 3751 w 3804"/>
              <a:gd name="T119" fmla="*/ 6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04" h="635">
                <a:moveTo>
                  <a:pt x="0" y="0"/>
                </a:moveTo>
                <a:lnTo>
                  <a:pt x="48" y="0"/>
                </a:lnTo>
                <a:lnTo>
                  <a:pt x="48" y="9"/>
                </a:lnTo>
                <a:lnTo>
                  <a:pt x="56" y="9"/>
                </a:lnTo>
                <a:lnTo>
                  <a:pt x="59" y="9"/>
                </a:lnTo>
                <a:lnTo>
                  <a:pt x="80" y="9"/>
                </a:lnTo>
                <a:lnTo>
                  <a:pt x="80" y="19"/>
                </a:lnTo>
                <a:lnTo>
                  <a:pt x="116" y="19"/>
                </a:lnTo>
                <a:lnTo>
                  <a:pt x="217" y="19"/>
                </a:lnTo>
                <a:lnTo>
                  <a:pt x="285" y="19"/>
                </a:lnTo>
                <a:lnTo>
                  <a:pt x="285" y="29"/>
                </a:lnTo>
                <a:lnTo>
                  <a:pt x="373" y="29"/>
                </a:lnTo>
                <a:lnTo>
                  <a:pt x="373" y="38"/>
                </a:lnTo>
                <a:lnTo>
                  <a:pt x="441" y="38"/>
                </a:lnTo>
                <a:lnTo>
                  <a:pt x="441" y="48"/>
                </a:lnTo>
                <a:lnTo>
                  <a:pt x="510" y="48"/>
                </a:lnTo>
                <a:lnTo>
                  <a:pt x="570" y="48"/>
                </a:lnTo>
                <a:lnTo>
                  <a:pt x="731" y="48"/>
                </a:lnTo>
                <a:lnTo>
                  <a:pt x="731" y="58"/>
                </a:lnTo>
                <a:lnTo>
                  <a:pt x="779" y="58"/>
                </a:lnTo>
                <a:lnTo>
                  <a:pt x="779" y="68"/>
                </a:lnTo>
                <a:lnTo>
                  <a:pt x="782" y="68"/>
                </a:lnTo>
                <a:lnTo>
                  <a:pt x="815" y="68"/>
                </a:lnTo>
                <a:lnTo>
                  <a:pt x="815" y="79"/>
                </a:lnTo>
                <a:lnTo>
                  <a:pt x="839" y="79"/>
                </a:lnTo>
                <a:lnTo>
                  <a:pt x="839" y="88"/>
                </a:lnTo>
                <a:lnTo>
                  <a:pt x="847" y="88"/>
                </a:lnTo>
                <a:lnTo>
                  <a:pt x="847" y="98"/>
                </a:lnTo>
                <a:lnTo>
                  <a:pt x="884" y="98"/>
                </a:lnTo>
                <a:lnTo>
                  <a:pt x="895" y="98"/>
                </a:lnTo>
                <a:lnTo>
                  <a:pt x="895" y="108"/>
                </a:lnTo>
                <a:lnTo>
                  <a:pt x="903" y="108"/>
                </a:lnTo>
                <a:lnTo>
                  <a:pt x="903" y="119"/>
                </a:lnTo>
                <a:lnTo>
                  <a:pt x="931" y="119"/>
                </a:lnTo>
                <a:lnTo>
                  <a:pt x="931" y="129"/>
                </a:lnTo>
                <a:lnTo>
                  <a:pt x="935" y="129"/>
                </a:lnTo>
                <a:lnTo>
                  <a:pt x="935" y="138"/>
                </a:lnTo>
                <a:lnTo>
                  <a:pt x="952" y="138"/>
                </a:lnTo>
                <a:lnTo>
                  <a:pt x="952" y="148"/>
                </a:lnTo>
                <a:lnTo>
                  <a:pt x="1076" y="148"/>
                </a:lnTo>
                <a:lnTo>
                  <a:pt x="1076" y="159"/>
                </a:lnTo>
                <a:lnTo>
                  <a:pt x="1084" y="159"/>
                </a:lnTo>
                <a:lnTo>
                  <a:pt x="1088" y="159"/>
                </a:lnTo>
                <a:lnTo>
                  <a:pt x="1088" y="169"/>
                </a:lnTo>
                <a:lnTo>
                  <a:pt x="1185" y="169"/>
                </a:lnTo>
                <a:lnTo>
                  <a:pt x="1185" y="179"/>
                </a:lnTo>
                <a:lnTo>
                  <a:pt x="1212" y="179"/>
                </a:lnTo>
                <a:lnTo>
                  <a:pt x="1296" y="179"/>
                </a:lnTo>
                <a:lnTo>
                  <a:pt x="1296" y="190"/>
                </a:lnTo>
                <a:lnTo>
                  <a:pt x="1312" y="190"/>
                </a:lnTo>
                <a:lnTo>
                  <a:pt x="1349" y="190"/>
                </a:lnTo>
                <a:lnTo>
                  <a:pt x="1353" y="190"/>
                </a:lnTo>
                <a:lnTo>
                  <a:pt x="1374" y="190"/>
                </a:lnTo>
                <a:lnTo>
                  <a:pt x="1390" y="190"/>
                </a:lnTo>
                <a:lnTo>
                  <a:pt x="1438" y="190"/>
                </a:lnTo>
                <a:lnTo>
                  <a:pt x="1449" y="190"/>
                </a:lnTo>
                <a:lnTo>
                  <a:pt x="1449" y="200"/>
                </a:lnTo>
                <a:lnTo>
                  <a:pt x="1465" y="200"/>
                </a:lnTo>
                <a:lnTo>
                  <a:pt x="1470" y="200"/>
                </a:lnTo>
                <a:lnTo>
                  <a:pt x="1478" y="200"/>
                </a:lnTo>
                <a:lnTo>
                  <a:pt x="1527" y="200"/>
                </a:lnTo>
                <a:lnTo>
                  <a:pt x="1535" y="200"/>
                </a:lnTo>
                <a:lnTo>
                  <a:pt x="1535" y="211"/>
                </a:lnTo>
                <a:lnTo>
                  <a:pt x="1554" y="211"/>
                </a:lnTo>
                <a:lnTo>
                  <a:pt x="1567" y="211"/>
                </a:lnTo>
                <a:lnTo>
                  <a:pt x="1567" y="224"/>
                </a:lnTo>
                <a:lnTo>
                  <a:pt x="1578" y="224"/>
                </a:lnTo>
                <a:lnTo>
                  <a:pt x="1597" y="224"/>
                </a:lnTo>
                <a:lnTo>
                  <a:pt x="1602" y="224"/>
                </a:lnTo>
                <a:lnTo>
                  <a:pt x="1605" y="224"/>
                </a:lnTo>
                <a:lnTo>
                  <a:pt x="1654" y="224"/>
                </a:lnTo>
                <a:lnTo>
                  <a:pt x="1667" y="224"/>
                </a:lnTo>
                <a:lnTo>
                  <a:pt x="1667" y="235"/>
                </a:lnTo>
                <a:lnTo>
                  <a:pt x="1683" y="235"/>
                </a:lnTo>
                <a:lnTo>
                  <a:pt x="1686" y="235"/>
                </a:lnTo>
                <a:lnTo>
                  <a:pt x="1707" y="235"/>
                </a:lnTo>
                <a:lnTo>
                  <a:pt x="1715" y="235"/>
                </a:lnTo>
                <a:lnTo>
                  <a:pt x="1775" y="235"/>
                </a:lnTo>
                <a:lnTo>
                  <a:pt x="1779" y="235"/>
                </a:lnTo>
                <a:lnTo>
                  <a:pt x="1779" y="250"/>
                </a:lnTo>
                <a:lnTo>
                  <a:pt x="1787" y="250"/>
                </a:lnTo>
                <a:lnTo>
                  <a:pt x="1787" y="263"/>
                </a:lnTo>
                <a:lnTo>
                  <a:pt x="1791" y="263"/>
                </a:lnTo>
                <a:lnTo>
                  <a:pt x="1804" y="263"/>
                </a:lnTo>
                <a:lnTo>
                  <a:pt x="1807" y="263"/>
                </a:lnTo>
                <a:lnTo>
                  <a:pt x="1844" y="263"/>
                </a:lnTo>
                <a:lnTo>
                  <a:pt x="1844" y="276"/>
                </a:lnTo>
                <a:lnTo>
                  <a:pt x="1847" y="276"/>
                </a:lnTo>
                <a:lnTo>
                  <a:pt x="1876" y="276"/>
                </a:lnTo>
                <a:lnTo>
                  <a:pt x="1876" y="290"/>
                </a:lnTo>
                <a:lnTo>
                  <a:pt x="1884" y="290"/>
                </a:lnTo>
                <a:lnTo>
                  <a:pt x="1911" y="290"/>
                </a:lnTo>
                <a:lnTo>
                  <a:pt x="1920" y="290"/>
                </a:lnTo>
                <a:lnTo>
                  <a:pt x="1920" y="305"/>
                </a:lnTo>
                <a:lnTo>
                  <a:pt x="1939" y="305"/>
                </a:lnTo>
                <a:lnTo>
                  <a:pt x="1947" y="305"/>
                </a:lnTo>
                <a:lnTo>
                  <a:pt x="2024" y="305"/>
                </a:lnTo>
                <a:lnTo>
                  <a:pt x="2024" y="319"/>
                </a:lnTo>
                <a:lnTo>
                  <a:pt x="2027" y="319"/>
                </a:lnTo>
                <a:lnTo>
                  <a:pt x="2035" y="319"/>
                </a:lnTo>
                <a:lnTo>
                  <a:pt x="2044" y="319"/>
                </a:lnTo>
                <a:lnTo>
                  <a:pt x="2056" y="319"/>
                </a:lnTo>
                <a:lnTo>
                  <a:pt x="2056" y="335"/>
                </a:lnTo>
                <a:lnTo>
                  <a:pt x="2060" y="335"/>
                </a:lnTo>
                <a:lnTo>
                  <a:pt x="2068" y="335"/>
                </a:lnTo>
                <a:lnTo>
                  <a:pt x="2076" y="335"/>
                </a:lnTo>
                <a:lnTo>
                  <a:pt x="2081" y="335"/>
                </a:lnTo>
                <a:lnTo>
                  <a:pt x="2092" y="335"/>
                </a:lnTo>
                <a:lnTo>
                  <a:pt x="2108" y="335"/>
                </a:lnTo>
                <a:lnTo>
                  <a:pt x="2121" y="335"/>
                </a:lnTo>
                <a:lnTo>
                  <a:pt x="2140" y="335"/>
                </a:lnTo>
                <a:lnTo>
                  <a:pt x="2148" y="335"/>
                </a:lnTo>
                <a:lnTo>
                  <a:pt x="2161" y="335"/>
                </a:lnTo>
                <a:lnTo>
                  <a:pt x="2164" y="335"/>
                </a:lnTo>
                <a:lnTo>
                  <a:pt x="2164" y="353"/>
                </a:lnTo>
                <a:lnTo>
                  <a:pt x="2177" y="353"/>
                </a:lnTo>
                <a:lnTo>
                  <a:pt x="2177" y="372"/>
                </a:lnTo>
                <a:lnTo>
                  <a:pt x="2193" y="372"/>
                </a:lnTo>
                <a:lnTo>
                  <a:pt x="2261" y="372"/>
                </a:lnTo>
                <a:lnTo>
                  <a:pt x="2261" y="390"/>
                </a:lnTo>
                <a:lnTo>
                  <a:pt x="2269" y="390"/>
                </a:lnTo>
                <a:lnTo>
                  <a:pt x="2321" y="390"/>
                </a:lnTo>
                <a:lnTo>
                  <a:pt x="2321" y="410"/>
                </a:lnTo>
                <a:lnTo>
                  <a:pt x="2345" y="410"/>
                </a:lnTo>
                <a:lnTo>
                  <a:pt x="2358" y="410"/>
                </a:lnTo>
                <a:lnTo>
                  <a:pt x="2358" y="429"/>
                </a:lnTo>
                <a:lnTo>
                  <a:pt x="2361" y="429"/>
                </a:lnTo>
                <a:lnTo>
                  <a:pt x="2366" y="429"/>
                </a:lnTo>
                <a:lnTo>
                  <a:pt x="2366" y="450"/>
                </a:lnTo>
                <a:lnTo>
                  <a:pt x="2369" y="450"/>
                </a:lnTo>
                <a:lnTo>
                  <a:pt x="2390" y="450"/>
                </a:lnTo>
                <a:lnTo>
                  <a:pt x="2393" y="450"/>
                </a:lnTo>
                <a:lnTo>
                  <a:pt x="2393" y="471"/>
                </a:lnTo>
                <a:lnTo>
                  <a:pt x="2417" y="471"/>
                </a:lnTo>
                <a:lnTo>
                  <a:pt x="2478" y="471"/>
                </a:lnTo>
                <a:lnTo>
                  <a:pt x="2570" y="471"/>
                </a:lnTo>
                <a:lnTo>
                  <a:pt x="2586" y="471"/>
                </a:lnTo>
                <a:lnTo>
                  <a:pt x="2589" y="471"/>
                </a:lnTo>
                <a:lnTo>
                  <a:pt x="2594" y="471"/>
                </a:lnTo>
                <a:lnTo>
                  <a:pt x="2627" y="471"/>
                </a:lnTo>
                <a:lnTo>
                  <a:pt x="2635" y="471"/>
                </a:lnTo>
                <a:lnTo>
                  <a:pt x="2707" y="471"/>
                </a:lnTo>
                <a:lnTo>
                  <a:pt x="2715" y="471"/>
                </a:lnTo>
                <a:lnTo>
                  <a:pt x="2726" y="471"/>
                </a:lnTo>
                <a:lnTo>
                  <a:pt x="2726" y="498"/>
                </a:lnTo>
                <a:lnTo>
                  <a:pt x="2742" y="498"/>
                </a:lnTo>
                <a:lnTo>
                  <a:pt x="2788" y="498"/>
                </a:lnTo>
                <a:lnTo>
                  <a:pt x="2788" y="527"/>
                </a:lnTo>
                <a:lnTo>
                  <a:pt x="2807" y="527"/>
                </a:lnTo>
                <a:lnTo>
                  <a:pt x="2812" y="527"/>
                </a:lnTo>
                <a:lnTo>
                  <a:pt x="2815" y="527"/>
                </a:lnTo>
                <a:lnTo>
                  <a:pt x="2820" y="527"/>
                </a:lnTo>
                <a:lnTo>
                  <a:pt x="2828" y="527"/>
                </a:lnTo>
                <a:lnTo>
                  <a:pt x="2871" y="527"/>
                </a:lnTo>
                <a:lnTo>
                  <a:pt x="2904" y="527"/>
                </a:lnTo>
                <a:lnTo>
                  <a:pt x="2928" y="527"/>
                </a:lnTo>
                <a:lnTo>
                  <a:pt x="2939" y="527"/>
                </a:lnTo>
                <a:lnTo>
                  <a:pt x="2944" y="527"/>
                </a:lnTo>
                <a:lnTo>
                  <a:pt x="2955" y="527"/>
                </a:lnTo>
                <a:lnTo>
                  <a:pt x="2960" y="527"/>
                </a:lnTo>
                <a:lnTo>
                  <a:pt x="2979" y="527"/>
                </a:lnTo>
                <a:lnTo>
                  <a:pt x="2995" y="527"/>
                </a:lnTo>
                <a:lnTo>
                  <a:pt x="3011" y="527"/>
                </a:lnTo>
                <a:lnTo>
                  <a:pt x="3040" y="527"/>
                </a:lnTo>
                <a:lnTo>
                  <a:pt x="3048" y="527"/>
                </a:lnTo>
                <a:lnTo>
                  <a:pt x="3068" y="527"/>
                </a:lnTo>
                <a:lnTo>
                  <a:pt x="3113" y="527"/>
                </a:lnTo>
                <a:lnTo>
                  <a:pt x="3140" y="527"/>
                </a:lnTo>
                <a:lnTo>
                  <a:pt x="3161" y="527"/>
                </a:lnTo>
                <a:lnTo>
                  <a:pt x="3264" y="527"/>
                </a:lnTo>
                <a:lnTo>
                  <a:pt x="3369" y="527"/>
                </a:lnTo>
                <a:lnTo>
                  <a:pt x="3401" y="527"/>
                </a:lnTo>
                <a:lnTo>
                  <a:pt x="3438" y="527"/>
                </a:lnTo>
                <a:lnTo>
                  <a:pt x="3438" y="635"/>
                </a:lnTo>
                <a:lnTo>
                  <a:pt x="3458" y="635"/>
                </a:lnTo>
                <a:lnTo>
                  <a:pt x="3549" y="635"/>
                </a:lnTo>
                <a:lnTo>
                  <a:pt x="3557" y="635"/>
                </a:lnTo>
                <a:lnTo>
                  <a:pt x="3606" y="635"/>
                </a:lnTo>
                <a:lnTo>
                  <a:pt x="3718" y="635"/>
                </a:lnTo>
                <a:lnTo>
                  <a:pt x="3751" y="635"/>
                </a:lnTo>
                <a:lnTo>
                  <a:pt x="3759" y="635"/>
                </a:lnTo>
                <a:lnTo>
                  <a:pt x="3804" y="635"/>
                </a:lnTo>
              </a:path>
            </a:pathLst>
          </a:custGeom>
          <a:noFill/>
          <a:ln w="19050" cap="flat">
            <a:solidFill>
              <a:srgbClr val="046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0" name="Freeform 49">
            <a:extLst>
              <a:ext uri="{FF2B5EF4-FFF2-40B4-BE49-F238E27FC236}">
                <a16:creationId xmlns:a16="http://schemas.microsoft.com/office/drawing/2014/main" id="{43E14F90-BA84-4EB6-A363-F6D132EEA8F5}"/>
              </a:ext>
            </a:extLst>
          </p:cNvPr>
          <p:cNvSpPr>
            <a:spLocks/>
          </p:cNvSpPr>
          <p:nvPr/>
        </p:nvSpPr>
        <p:spPr bwMode="auto">
          <a:xfrm>
            <a:off x="1390892" y="1595544"/>
            <a:ext cx="5338827" cy="1576024"/>
          </a:xfrm>
          <a:custGeom>
            <a:avLst/>
            <a:gdLst>
              <a:gd name="T0" fmla="*/ 116 w 3879"/>
              <a:gd name="T1" fmla="*/ 0 h 1118"/>
              <a:gd name="T2" fmla="*/ 204 w 3879"/>
              <a:gd name="T3" fmla="*/ 19 h 1118"/>
              <a:gd name="T4" fmla="*/ 257 w 3879"/>
              <a:gd name="T5" fmla="*/ 29 h 1118"/>
              <a:gd name="T6" fmla="*/ 301 w 3879"/>
              <a:gd name="T7" fmla="*/ 48 h 1118"/>
              <a:gd name="T8" fmla="*/ 438 w 3879"/>
              <a:gd name="T9" fmla="*/ 68 h 1118"/>
              <a:gd name="T10" fmla="*/ 465 w 3879"/>
              <a:gd name="T11" fmla="*/ 87 h 1118"/>
              <a:gd name="T12" fmla="*/ 494 w 3879"/>
              <a:gd name="T13" fmla="*/ 97 h 1118"/>
              <a:gd name="T14" fmla="*/ 626 w 3879"/>
              <a:gd name="T15" fmla="*/ 116 h 1118"/>
              <a:gd name="T16" fmla="*/ 707 w 3879"/>
              <a:gd name="T17" fmla="*/ 135 h 1118"/>
              <a:gd name="T18" fmla="*/ 1027 w 3879"/>
              <a:gd name="T19" fmla="*/ 155 h 1118"/>
              <a:gd name="T20" fmla="*/ 1132 w 3879"/>
              <a:gd name="T21" fmla="*/ 174 h 1118"/>
              <a:gd name="T22" fmla="*/ 1201 w 3879"/>
              <a:gd name="T23" fmla="*/ 185 h 1118"/>
              <a:gd name="T24" fmla="*/ 1241 w 3879"/>
              <a:gd name="T25" fmla="*/ 205 h 1118"/>
              <a:gd name="T26" fmla="*/ 1272 w 3879"/>
              <a:gd name="T27" fmla="*/ 224 h 1118"/>
              <a:gd name="T28" fmla="*/ 1301 w 3879"/>
              <a:gd name="T29" fmla="*/ 234 h 1118"/>
              <a:gd name="T30" fmla="*/ 1337 w 3879"/>
              <a:gd name="T31" fmla="*/ 245 h 1118"/>
              <a:gd name="T32" fmla="*/ 1409 w 3879"/>
              <a:gd name="T33" fmla="*/ 255 h 1118"/>
              <a:gd name="T34" fmla="*/ 1457 w 3879"/>
              <a:gd name="T35" fmla="*/ 266 h 1118"/>
              <a:gd name="T36" fmla="*/ 1510 w 3879"/>
              <a:gd name="T37" fmla="*/ 277 h 1118"/>
              <a:gd name="T38" fmla="*/ 1551 w 3879"/>
              <a:gd name="T39" fmla="*/ 287 h 1118"/>
              <a:gd name="T40" fmla="*/ 1575 w 3879"/>
              <a:gd name="T41" fmla="*/ 298 h 1118"/>
              <a:gd name="T42" fmla="*/ 1610 w 3879"/>
              <a:gd name="T43" fmla="*/ 309 h 1118"/>
              <a:gd name="T44" fmla="*/ 1626 w 3879"/>
              <a:gd name="T45" fmla="*/ 334 h 1118"/>
              <a:gd name="T46" fmla="*/ 1683 w 3879"/>
              <a:gd name="T47" fmla="*/ 334 h 1118"/>
              <a:gd name="T48" fmla="*/ 1710 w 3879"/>
              <a:gd name="T49" fmla="*/ 334 h 1118"/>
              <a:gd name="T50" fmla="*/ 1779 w 3879"/>
              <a:gd name="T51" fmla="*/ 347 h 1118"/>
              <a:gd name="T52" fmla="*/ 1839 w 3879"/>
              <a:gd name="T53" fmla="*/ 347 h 1118"/>
              <a:gd name="T54" fmla="*/ 1928 w 3879"/>
              <a:gd name="T55" fmla="*/ 361 h 1118"/>
              <a:gd name="T56" fmla="*/ 1947 w 3879"/>
              <a:gd name="T57" fmla="*/ 376 h 1118"/>
              <a:gd name="T58" fmla="*/ 2016 w 3879"/>
              <a:gd name="T59" fmla="*/ 390 h 1118"/>
              <a:gd name="T60" fmla="*/ 2121 w 3879"/>
              <a:gd name="T61" fmla="*/ 390 h 1118"/>
              <a:gd name="T62" fmla="*/ 2145 w 3879"/>
              <a:gd name="T63" fmla="*/ 406 h 1118"/>
              <a:gd name="T64" fmla="*/ 2161 w 3879"/>
              <a:gd name="T65" fmla="*/ 426 h 1118"/>
              <a:gd name="T66" fmla="*/ 2253 w 3879"/>
              <a:gd name="T67" fmla="*/ 426 h 1118"/>
              <a:gd name="T68" fmla="*/ 2301 w 3879"/>
              <a:gd name="T69" fmla="*/ 445 h 1118"/>
              <a:gd name="T70" fmla="*/ 2321 w 3879"/>
              <a:gd name="T71" fmla="*/ 487 h 1118"/>
              <a:gd name="T72" fmla="*/ 2341 w 3879"/>
              <a:gd name="T73" fmla="*/ 487 h 1118"/>
              <a:gd name="T74" fmla="*/ 2494 w 3879"/>
              <a:gd name="T75" fmla="*/ 513 h 1118"/>
              <a:gd name="T76" fmla="*/ 2606 w 3879"/>
              <a:gd name="T77" fmla="*/ 537 h 1118"/>
              <a:gd name="T78" fmla="*/ 2622 w 3879"/>
              <a:gd name="T79" fmla="*/ 566 h 1118"/>
              <a:gd name="T80" fmla="*/ 2651 w 3879"/>
              <a:gd name="T81" fmla="*/ 595 h 1118"/>
              <a:gd name="T82" fmla="*/ 2678 w 3879"/>
              <a:gd name="T83" fmla="*/ 655 h 1118"/>
              <a:gd name="T84" fmla="*/ 2715 w 3879"/>
              <a:gd name="T85" fmla="*/ 655 h 1118"/>
              <a:gd name="T86" fmla="*/ 2812 w 3879"/>
              <a:gd name="T87" fmla="*/ 692 h 1118"/>
              <a:gd name="T88" fmla="*/ 2895 w 3879"/>
              <a:gd name="T89" fmla="*/ 692 h 1118"/>
              <a:gd name="T90" fmla="*/ 3036 w 3879"/>
              <a:gd name="T91" fmla="*/ 692 h 1118"/>
              <a:gd name="T92" fmla="*/ 3169 w 3879"/>
              <a:gd name="T93" fmla="*/ 692 h 1118"/>
              <a:gd name="T94" fmla="*/ 3285 w 3879"/>
              <a:gd name="T95" fmla="*/ 869 h 1118"/>
              <a:gd name="T96" fmla="*/ 3573 w 3879"/>
              <a:gd name="T97" fmla="*/ 869 h 1118"/>
              <a:gd name="T98" fmla="*/ 3844 w 3879"/>
              <a:gd name="T99" fmla="*/ 1118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79" h="1118">
                <a:moveTo>
                  <a:pt x="0" y="0"/>
                </a:moveTo>
                <a:lnTo>
                  <a:pt x="56" y="0"/>
                </a:lnTo>
                <a:lnTo>
                  <a:pt x="113" y="0"/>
                </a:lnTo>
                <a:lnTo>
                  <a:pt x="116" y="0"/>
                </a:lnTo>
                <a:lnTo>
                  <a:pt x="188" y="0"/>
                </a:lnTo>
                <a:lnTo>
                  <a:pt x="188" y="9"/>
                </a:lnTo>
                <a:lnTo>
                  <a:pt x="204" y="9"/>
                </a:lnTo>
                <a:lnTo>
                  <a:pt x="204" y="19"/>
                </a:lnTo>
                <a:lnTo>
                  <a:pt x="212" y="19"/>
                </a:lnTo>
                <a:lnTo>
                  <a:pt x="241" y="19"/>
                </a:lnTo>
                <a:lnTo>
                  <a:pt x="241" y="29"/>
                </a:lnTo>
                <a:lnTo>
                  <a:pt x="257" y="29"/>
                </a:lnTo>
                <a:lnTo>
                  <a:pt x="257" y="38"/>
                </a:lnTo>
                <a:lnTo>
                  <a:pt x="269" y="38"/>
                </a:lnTo>
                <a:lnTo>
                  <a:pt x="269" y="48"/>
                </a:lnTo>
                <a:lnTo>
                  <a:pt x="301" y="48"/>
                </a:lnTo>
                <a:lnTo>
                  <a:pt x="301" y="58"/>
                </a:lnTo>
                <a:lnTo>
                  <a:pt x="341" y="58"/>
                </a:lnTo>
                <a:lnTo>
                  <a:pt x="341" y="68"/>
                </a:lnTo>
                <a:lnTo>
                  <a:pt x="438" y="68"/>
                </a:lnTo>
                <a:lnTo>
                  <a:pt x="438" y="77"/>
                </a:lnTo>
                <a:lnTo>
                  <a:pt x="446" y="77"/>
                </a:lnTo>
                <a:lnTo>
                  <a:pt x="465" y="77"/>
                </a:lnTo>
                <a:lnTo>
                  <a:pt x="465" y="87"/>
                </a:lnTo>
                <a:lnTo>
                  <a:pt x="478" y="87"/>
                </a:lnTo>
                <a:lnTo>
                  <a:pt x="481" y="87"/>
                </a:lnTo>
                <a:lnTo>
                  <a:pt x="481" y="97"/>
                </a:lnTo>
                <a:lnTo>
                  <a:pt x="494" y="97"/>
                </a:lnTo>
                <a:lnTo>
                  <a:pt x="494" y="106"/>
                </a:lnTo>
                <a:lnTo>
                  <a:pt x="578" y="106"/>
                </a:lnTo>
                <a:lnTo>
                  <a:pt x="578" y="116"/>
                </a:lnTo>
                <a:lnTo>
                  <a:pt x="626" y="116"/>
                </a:lnTo>
                <a:lnTo>
                  <a:pt x="626" y="126"/>
                </a:lnTo>
                <a:lnTo>
                  <a:pt x="662" y="126"/>
                </a:lnTo>
                <a:lnTo>
                  <a:pt x="662" y="135"/>
                </a:lnTo>
                <a:lnTo>
                  <a:pt x="707" y="135"/>
                </a:lnTo>
                <a:lnTo>
                  <a:pt x="707" y="145"/>
                </a:lnTo>
                <a:lnTo>
                  <a:pt x="831" y="145"/>
                </a:lnTo>
                <a:lnTo>
                  <a:pt x="831" y="155"/>
                </a:lnTo>
                <a:lnTo>
                  <a:pt x="1027" y="155"/>
                </a:lnTo>
                <a:lnTo>
                  <a:pt x="1027" y="164"/>
                </a:lnTo>
                <a:lnTo>
                  <a:pt x="1059" y="164"/>
                </a:lnTo>
                <a:lnTo>
                  <a:pt x="1059" y="174"/>
                </a:lnTo>
                <a:lnTo>
                  <a:pt x="1132" y="174"/>
                </a:lnTo>
                <a:lnTo>
                  <a:pt x="1164" y="174"/>
                </a:lnTo>
                <a:lnTo>
                  <a:pt x="1196" y="174"/>
                </a:lnTo>
                <a:lnTo>
                  <a:pt x="1196" y="185"/>
                </a:lnTo>
                <a:lnTo>
                  <a:pt x="1201" y="185"/>
                </a:lnTo>
                <a:lnTo>
                  <a:pt x="1201" y="195"/>
                </a:lnTo>
                <a:lnTo>
                  <a:pt x="1212" y="195"/>
                </a:lnTo>
                <a:lnTo>
                  <a:pt x="1212" y="205"/>
                </a:lnTo>
                <a:lnTo>
                  <a:pt x="1241" y="205"/>
                </a:lnTo>
                <a:lnTo>
                  <a:pt x="1241" y="214"/>
                </a:lnTo>
                <a:lnTo>
                  <a:pt x="1253" y="214"/>
                </a:lnTo>
                <a:lnTo>
                  <a:pt x="1253" y="224"/>
                </a:lnTo>
                <a:lnTo>
                  <a:pt x="1272" y="224"/>
                </a:lnTo>
                <a:lnTo>
                  <a:pt x="1272" y="234"/>
                </a:lnTo>
                <a:lnTo>
                  <a:pt x="1280" y="234"/>
                </a:lnTo>
                <a:lnTo>
                  <a:pt x="1296" y="234"/>
                </a:lnTo>
                <a:lnTo>
                  <a:pt x="1301" y="234"/>
                </a:lnTo>
                <a:lnTo>
                  <a:pt x="1328" y="234"/>
                </a:lnTo>
                <a:lnTo>
                  <a:pt x="1333" y="234"/>
                </a:lnTo>
                <a:lnTo>
                  <a:pt x="1337" y="234"/>
                </a:lnTo>
                <a:lnTo>
                  <a:pt x="1337" y="245"/>
                </a:lnTo>
                <a:lnTo>
                  <a:pt x="1349" y="245"/>
                </a:lnTo>
                <a:lnTo>
                  <a:pt x="1406" y="245"/>
                </a:lnTo>
                <a:lnTo>
                  <a:pt x="1409" y="245"/>
                </a:lnTo>
                <a:lnTo>
                  <a:pt x="1409" y="255"/>
                </a:lnTo>
                <a:lnTo>
                  <a:pt x="1422" y="255"/>
                </a:lnTo>
                <a:lnTo>
                  <a:pt x="1438" y="255"/>
                </a:lnTo>
                <a:lnTo>
                  <a:pt x="1457" y="255"/>
                </a:lnTo>
                <a:lnTo>
                  <a:pt x="1457" y="266"/>
                </a:lnTo>
                <a:lnTo>
                  <a:pt x="1473" y="266"/>
                </a:lnTo>
                <a:lnTo>
                  <a:pt x="1473" y="277"/>
                </a:lnTo>
                <a:lnTo>
                  <a:pt x="1494" y="277"/>
                </a:lnTo>
                <a:lnTo>
                  <a:pt x="1510" y="277"/>
                </a:lnTo>
                <a:lnTo>
                  <a:pt x="1510" y="287"/>
                </a:lnTo>
                <a:lnTo>
                  <a:pt x="1514" y="287"/>
                </a:lnTo>
                <a:lnTo>
                  <a:pt x="1538" y="287"/>
                </a:lnTo>
                <a:lnTo>
                  <a:pt x="1551" y="287"/>
                </a:lnTo>
                <a:lnTo>
                  <a:pt x="1562" y="287"/>
                </a:lnTo>
                <a:lnTo>
                  <a:pt x="1562" y="298"/>
                </a:lnTo>
                <a:lnTo>
                  <a:pt x="1570" y="298"/>
                </a:lnTo>
                <a:lnTo>
                  <a:pt x="1575" y="298"/>
                </a:lnTo>
                <a:lnTo>
                  <a:pt x="1575" y="309"/>
                </a:lnTo>
                <a:lnTo>
                  <a:pt x="1578" y="309"/>
                </a:lnTo>
                <a:lnTo>
                  <a:pt x="1583" y="309"/>
                </a:lnTo>
                <a:lnTo>
                  <a:pt x="1610" y="309"/>
                </a:lnTo>
                <a:lnTo>
                  <a:pt x="1610" y="322"/>
                </a:lnTo>
                <a:lnTo>
                  <a:pt x="1618" y="322"/>
                </a:lnTo>
                <a:lnTo>
                  <a:pt x="1626" y="322"/>
                </a:lnTo>
                <a:lnTo>
                  <a:pt x="1626" y="334"/>
                </a:lnTo>
                <a:lnTo>
                  <a:pt x="1630" y="334"/>
                </a:lnTo>
                <a:lnTo>
                  <a:pt x="1662" y="334"/>
                </a:lnTo>
                <a:lnTo>
                  <a:pt x="1678" y="334"/>
                </a:lnTo>
                <a:lnTo>
                  <a:pt x="1683" y="334"/>
                </a:lnTo>
                <a:lnTo>
                  <a:pt x="1686" y="334"/>
                </a:lnTo>
                <a:lnTo>
                  <a:pt x="1694" y="334"/>
                </a:lnTo>
                <a:lnTo>
                  <a:pt x="1699" y="334"/>
                </a:lnTo>
                <a:lnTo>
                  <a:pt x="1710" y="334"/>
                </a:lnTo>
                <a:lnTo>
                  <a:pt x="1731" y="334"/>
                </a:lnTo>
                <a:lnTo>
                  <a:pt x="1771" y="334"/>
                </a:lnTo>
                <a:lnTo>
                  <a:pt x="1779" y="334"/>
                </a:lnTo>
                <a:lnTo>
                  <a:pt x="1779" y="347"/>
                </a:lnTo>
                <a:lnTo>
                  <a:pt x="1804" y="347"/>
                </a:lnTo>
                <a:lnTo>
                  <a:pt x="1807" y="347"/>
                </a:lnTo>
                <a:lnTo>
                  <a:pt x="1831" y="347"/>
                </a:lnTo>
                <a:lnTo>
                  <a:pt x="1839" y="347"/>
                </a:lnTo>
                <a:lnTo>
                  <a:pt x="1839" y="361"/>
                </a:lnTo>
                <a:lnTo>
                  <a:pt x="1871" y="361"/>
                </a:lnTo>
                <a:lnTo>
                  <a:pt x="1876" y="361"/>
                </a:lnTo>
                <a:lnTo>
                  <a:pt x="1928" y="361"/>
                </a:lnTo>
                <a:lnTo>
                  <a:pt x="1928" y="376"/>
                </a:lnTo>
                <a:lnTo>
                  <a:pt x="1936" y="376"/>
                </a:lnTo>
                <a:lnTo>
                  <a:pt x="1944" y="376"/>
                </a:lnTo>
                <a:lnTo>
                  <a:pt x="1947" y="376"/>
                </a:lnTo>
                <a:lnTo>
                  <a:pt x="1963" y="376"/>
                </a:lnTo>
                <a:lnTo>
                  <a:pt x="1995" y="376"/>
                </a:lnTo>
                <a:lnTo>
                  <a:pt x="1995" y="390"/>
                </a:lnTo>
                <a:lnTo>
                  <a:pt x="2016" y="390"/>
                </a:lnTo>
                <a:lnTo>
                  <a:pt x="2019" y="390"/>
                </a:lnTo>
                <a:lnTo>
                  <a:pt x="2032" y="390"/>
                </a:lnTo>
                <a:lnTo>
                  <a:pt x="2056" y="390"/>
                </a:lnTo>
                <a:lnTo>
                  <a:pt x="2121" y="390"/>
                </a:lnTo>
                <a:lnTo>
                  <a:pt x="2121" y="406"/>
                </a:lnTo>
                <a:lnTo>
                  <a:pt x="2137" y="406"/>
                </a:lnTo>
                <a:lnTo>
                  <a:pt x="2140" y="406"/>
                </a:lnTo>
                <a:lnTo>
                  <a:pt x="2145" y="406"/>
                </a:lnTo>
                <a:lnTo>
                  <a:pt x="2148" y="406"/>
                </a:lnTo>
                <a:lnTo>
                  <a:pt x="2156" y="406"/>
                </a:lnTo>
                <a:lnTo>
                  <a:pt x="2161" y="406"/>
                </a:lnTo>
                <a:lnTo>
                  <a:pt x="2161" y="426"/>
                </a:lnTo>
                <a:lnTo>
                  <a:pt x="2169" y="426"/>
                </a:lnTo>
                <a:lnTo>
                  <a:pt x="2180" y="426"/>
                </a:lnTo>
                <a:lnTo>
                  <a:pt x="2197" y="426"/>
                </a:lnTo>
                <a:lnTo>
                  <a:pt x="2253" y="426"/>
                </a:lnTo>
                <a:lnTo>
                  <a:pt x="2256" y="426"/>
                </a:lnTo>
                <a:lnTo>
                  <a:pt x="2272" y="426"/>
                </a:lnTo>
                <a:lnTo>
                  <a:pt x="2272" y="445"/>
                </a:lnTo>
                <a:lnTo>
                  <a:pt x="2301" y="445"/>
                </a:lnTo>
                <a:lnTo>
                  <a:pt x="2317" y="445"/>
                </a:lnTo>
                <a:lnTo>
                  <a:pt x="2317" y="466"/>
                </a:lnTo>
                <a:lnTo>
                  <a:pt x="2321" y="466"/>
                </a:lnTo>
                <a:lnTo>
                  <a:pt x="2321" y="487"/>
                </a:lnTo>
                <a:lnTo>
                  <a:pt x="2325" y="487"/>
                </a:lnTo>
                <a:lnTo>
                  <a:pt x="2333" y="487"/>
                </a:lnTo>
                <a:lnTo>
                  <a:pt x="2337" y="487"/>
                </a:lnTo>
                <a:lnTo>
                  <a:pt x="2341" y="487"/>
                </a:lnTo>
                <a:lnTo>
                  <a:pt x="2361" y="487"/>
                </a:lnTo>
                <a:lnTo>
                  <a:pt x="2425" y="487"/>
                </a:lnTo>
                <a:lnTo>
                  <a:pt x="2494" y="487"/>
                </a:lnTo>
                <a:lnTo>
                  <a:pt x="2494" y="513"/>
                </a:lnTo>
                <a:lnTo>
                  <a:pt x="2514" y="513"/>
                </a:lnTo>
                <a:lnTo>
                  <a:pt x="2514" y="537"/>
                </a:lnTo>
                <a:lnTo>
                  <a:pt x="2602" y="537"/>
                </a:lnTo>
                <a:lnTo>
                  <a:pt x="2606" y="537"/>
                </a:lnTo>
                <a:lnTo>
                  <a:pt x="2614" y="537"/>
                </a:lnTo>
                <a:lnTo>
                  <a:pt x="2618" y="537"/>
                </a:lnTo>
                <a:lnTo>
                  <a:pt x="2622" y="537"/>
                </a:lnTo>
                <a:lnTo>
                  <a:pt x="2622" y="566"/>
                </a:lnTo>
                <a:lnTo>
                  <a:pt x="2627" y="566"/>
                </a:lnTo>
                <a:lnTo>
                  <a:pt x="2630" y="566"/>
                </a:lnTo>
                <a:lnTo>
                  <a:pt x="2630" y="595"/>
                </a:lnTo>
                <a:lnTo>
                  <a:pt x="2651" y="595"/>
                </a:lnTo>
                <a:lnTo>
                  <a:pt x="2651" y="624"/>
                </a:lnTo>
                <a:lnTo>
                  <a:pt x="2670" y="624"/>
                </a:lnTo>
                <a:lnTo>
                  <a:pt x="2678" y="624"/>
                </a:lnTo>
                <a:lnTo>
                  <a:pt x="2678" y="655"/>
                </a:lnTo>
                <a:lnTo>
                  <a:pt x="2699" y="655"/>
                </a:lnTo>
                <a:lnTo>
                  <a:pt x="2702" y="655"/>
                </a:lnTo>
                <a:lnTo>
                  <a:pt x="2710" y="655"/>
                </a:lnTo>
                <a:lnTo>
                  <a:pt x="2715" y="655"/>
                </a:lnTo>
                <a:lnTo>
                  <a:pt x="2742" y="655"/>
                </a:lnTo>
                <a:lnTo>
                  <a:pt x="2763" y="655"/>
                </a:lnTo>
                <a:lnTo>
                  <a:pt x="2812" y="655"/>
                </a:lnTo>
                <a:lnTo>
                  <a:pt x="2812" y="692"/>
                </a:lnTo>
                <a:lnTo>
                  <a:pt x="2815" y="692"/>
                </a:lnTo>
                <a:lnTo>
                  <a:pt x="2820" y="692"/>
                </a:lnTo>
                <a:lnTo>
                  <a:pt x="2828" y="692"/>
                </a:lnTo>
                <a:lnTo>
                  <a:pt x="2895" y="692"/>
                </a:lnTo>
                <a:lnTo>
                  <a:pt x="2931" y="692"/>
                </a:lnTo>
                <a:lnTo>
                  <a:pt x="2952" y="692"/>
                </a:lnTo>
                <a:lnTo>
                  <a:pt x="3011" y="692"/>
                </a:lnTo>
                <a:lnTo>
                  <a:pt x="3036" y="692"/>
                </a:lnTo>
                <a:lnTo>
                  <a:pt x="3081" y="692"/>
                </a:lnTo>
                <a:lnTo>
                  <a:pt x="3097" y="692"/>
                </a:lnTo>
                <a:lnTo>
                  <a:pt x="3161" y="692"/>
                </a:lnTo>
                <a:lnTo>
                  <a:pt x="3169" y="692"/>
                </a:lnTo>
                <a:lnTo>
                  <a:pt x="3169" y="776"/>
                </a:lnTo>
                <a:lnTo>
                  <a:pt x="3277" y="776"/>
                </a:lnTo>
                <a:lnTo>
                  <a:pt x="3285" y="776"/>
                </a:lnTo>
                <a:lnTo>
                  <a:pt x="3285" y="869"/>
                </a:lnTo>
                <a:lnTo>
                  <a:pt x="3293" y="869"/>
                </a:lnTo>
                <a:lnTo>
                  <a:pt x="3358" y="869"/>
                </a:lnTo>
                <a:lnTo>
                  <a:pt x="3454" y="869"/>
                </a:lnTo>
                <a:lnTo>
                  <a:pt x="3573" y="869"/>
                </a:lnTo>
                <a:lnTo>
                  <a:pt x="3611" y="869"/>
                </a:lnTo>
                <a:lnTo>
                  <a:pt x="3622" y="869"/>
                </a:lnTo>
                <a:lnTo>
                  <a:pt x="3622" y="1118"/>
                </a:lnTo>
                <a:lnTo>
                  <a:pt x="3844" y="1118"/>
                </a:lnTo>
                <a:lnTo>
                  <a:pt x="3879" y="1118"/>
                </a:lnTo>
              </a:path>
            </a:pathLst>
          </a:custGeom>
          <a:noFill/>
          <a:ln w="19050" cap="flat">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1" name="Line 50">
            <a:extLst>
              <a:ext uri="{FF2B5EF4-FFF2-40B4-BE49-F238E27FC236}">
                <a16:creationId xmlns:a16="http://schemas.microsoft.com/office/drawing/2014/main" id="{A661C7EC-451D-4403-B5DF-3520BC632087}"/>
              </a:ext>
            </a:extLst>
          </p:cNvPr>
          <p:cNvSpPr>
            <a:spLocks noChangeShapeType="1"/>
          </p:cNvSpPr>
          <p:nvPr/>
        </p:nvSpPr>
        <p:spPr bwMode="auto">
          <a:xfrm flipH="1">
            <a:off x="6729720" y="3171568"/>
            <a:ext cx="2753" cy="0"/>
          </a:xfrm>
          <a:prstGeom prst="line">
            <a:avLst/>
          </a:prstGeom>
          <a:noFill/>
          <a:ln w="11113"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2" name="Freeform 51">
            <a:extLst>
              <a:ext uri="{FF2B5EF4-FFF2-40B4-BE49-F238E27FC236}">
                <a16:creationId xmlns:a16="http://schemas.microsoft.com/office/drawing/2014/main" id="{284743AF-8970-4883-A43A-4ED5E3DBDE32}"/>
              </a:ext>
            </a:extLst>
          </p:cNvPr>
          <p:cNvSpPr>
            <a:spLocks/>
          </p:cNvSpPr>
          <p:nvPr/>
        </p:nvSpPr>
        <p:spPr bwMode="auto">
          <a:xfrm>
            <a:off x="1450075" y="1591314"/>
            <a:ext cx="31655" cy="31013"/>
          </a:xfrm>
          <a:custGeom>
            <a:avLst/>
            <a:gdLst>
              <a:gd name="T0" fmla="*/ 12 w 23"/>
              <a:gd name="T1" fmla="*/ 0 h 22"/>
              <a:gd name="T2" fmla="*/ 23 w 23"/>
              <a:gd name="T3" fmla="*/ 0 h 22"/>
              <a:gd name="T4" fmla="*/ 23 w 23"/>
              <a:gd name="T5" fmla="*/ 22 h 22"/>
              <a:gd name="T6" fmla="*/ 0 w 23"/>
              <a:gd name="T7" fmla="*/ 22 h 22"/>
              <a:gd name="T8" fmla="*/ 0 w 23"/>
              <a:gd name="T9" fmla="*/ 0 h 22"/>
              <a:gd name="T10" fmla="*/ 12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12" y="0"/>
                </a:moveTo>
                <a:lnTo>
                  <a:pt x="23" y="0"/>
                </a:lnTo>
                <a:lnTo>
                  <a:pt x="23" y="22"/>
                </a:lnTo>
                <a:lnTo>
                  <a:pt x="0" y="22"/>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3" name="Freeform 52">
            <a:extLst>
              <a:ext uri="{FF2B5EF4-FFF2-40B4-BE49-F238E27FC236}">
                <a16:creationId xmlns:a16="http://schemas.microsoft.com/office/drawing/2014/main" id="{5A782D06-F7EA-4B3C-AD9A-27759980996D}"/>
              </a:ext>
            </a:extLst>
          </p:cNvPr>
          <p:cNvSpPr>
            <a:spLocks/>
          </p:cNvSpPr>
          <p:nvPr/>
        </p:nvSpPr>
        <p:spPr bwMode="auto">
          <a:xfrm>
            <a:off x="1450075" y="1591314"/>
            <a:ext cx="31655" cy="31013"/>
          </a:xfrm>
          <a:custGeom>
            <a:avLst/>
            <a:gdLst>
              <a:gd name="T0" fmla="*/ 12 w 23"/>
              <a:gd name="T1" fmla="*/ 0 h 22"/>
              <a:gd name="T2" fmla="*/ 23 w 23"/>
              <a:gd name="T3" fmla="*/ 0 h 22"/>
              <a:gd name="T4" fmla="*/ 23 w 23"/>
              <a:gd name="T5" fmla="*/ 22 h 22"/>
              <a:gd name="T6" fmla="*/ 0 w 23"/>
              <a:gd name="T7" fmla="*/ 22 h 22"/>
              <a:gd name="T8" fmla="*/ 0 w 23"/>
              <a:gd name="T9" fmla="*/ 0 h 22"/>
              <a:gd name="T10" fmla="*/ 12 w 23"/>
              <a:gd name="T11" fmla="*/ 0 h 22"/>
            </a:gdLst>
            <a:ahLst/>
            <a:cxnLst>
              <a:cxn ang="0">
                <a:pos x="T0" y="T1"/>
              </a:cxn>
              <a:cxn ang="0">
                <a:pos x="T2" y="T3"/>
              </a:cxn>
              <a:cxn ang="0">
                <a:pos x="T4" y="T5"/>
              </a:cxn>
              <a:cxn ang="0">
                <a:pos x="T6" y="T7"/>
              </a:cxn>
              <a:cxn ang="0">
                <a:pos x="T8" y="T9"/>
              </a:cxn>
              <a:cxn ang="0">
                <a:pos x="T10" y="T11"/>
              </a:cxn>
            </a:cxnLst>
            <a:rect l="0" t="0" r="r" b="b"/>
            <a:pathLst>
              <a:path w="23" h="22">
                <a:moveTo>
                  <a:pt x="12" y="0"/>
                </a:moveTo>
                <a:lnTo>
                  <a:pt x="23" y="0"/>
                </a:lnTo>
                <a:lnTo>
                  <a:pt x="23" y="22"/>
                </a:lnTo>
                <a:lnTo>
                  <a:pt x="0" y="22"/>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4" name="Freeform 53">
            <a:extLst>
              <a:ext uri="{FF2B5EF4-FFF2-40B4-BE49-F238E27FC236}">
                <a16:creationId xmlns:a16="http://schemas.microsoft.com/office/drawing/2014/main" id="{5EC89031-01DD-4328-B8C5-16560F225A52}"/>
              </a:ext>
            </a:extLst>
          </p:cNvPr>
          <p:cNvSpPr>
            <a:spLocks/>
          </p:cNvSpPr>
          <p:nvPr/>
        </p:nvSpPr>
        <p:spPr bwMode="auto">
          <a:xfrm>
            <a:off x="1456957" y="159131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5" name="Freeform 54">
            <a:extLst>
              <a:ext uri="{FF2B5EF4-FFF2-40B4-BE49-F238E27FC236}">
                <a16:creationId xmlns:a16="http://schemas.microsoft.com/office/drawing/2014/main" id="{63C85468-699D-4B10-8B60-896B25040988}"/>
              </a:ext>
            </a:extLst>
          </p:cNvPr>
          <p:cNvSpPr>
            <a:spLocks/>
          </p:cNvSpPr>
          <p:nvPr/>
        </p:nvSpPr>
        <p:spPr bwMode="auto">
          <a:xfrm>
            <a:off x="1456957" y="159131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6" name="Freeform 55">
            <a:extLst>
              <a:ext uri="{FF2B5EF4-FFF2-40B4-BE49-F238E27FC236}">
                <a16:creationId xmlns:a16="http://schemas.microsoft.com/office/drawing/2014/main" id="{264DEF17-BA04-4C37-8449-6F6409F0C785}"/>
              </a:ext>
            </a:extLst>
          </p:cNvPr>
          <p:cNvSpPr>
            <a:spLocks/>
          </p:cNvSpPr>
          <p:nvPr/>
        </p:nvSpPr>
        <p:spPr bwMode="auto">
          <a:xfrm>
            <a:off x="1534032" y="160400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7" name="Freeform 56">
            <a:extLst>
              <a:ext uri="{FF2B5EF4-FFF2-40B4-BE49-F238E27FC236}">
                <a16:creationId xmlns:a16="http://schemas.microsoft.com/office/drawing/2014/main" id="{C444FDBB-BCE3-4FE3-87C6-198B8CB555C3}"/>
              </a:ext>
            </a:extLst>
          </p:cNvPr>
          <p:cNvSpPr>
            <a:spLocks/>
          </p:cNvSpPr>
          <p:nvPr/>
        </p:nvSpPr>
        <p:spPr bwMode="auto">
          <a:xfrm>
            <a:off x="1534032" y="160400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8" name="Freeform 57">
            <a:extLst>
              <a:ext uri="{FF2B5EF4-FFF2-40B4-BE49-F238E27FC236}">
                <a16:creationId xmlns:a16="http://schemas.microsoft.com/office/drawing/2014/main" id="{435C1686-1D32-4AAA-BB04-38E0BC6EA8CB}"/>
              </a:ext>
            </a:extLst>
          </p:cNvPr>
          <p:cNvSpPr>
            <a:spLocks/>
          </p:cNvSpPr>
          <p:nvPr/>
        </p:nvSpPr>
        <p:spPr bwMode="auto">
          <a:xfrm>
            <a:off x="1534032" y="160400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9" name="Freeform 58">
            <a:extLst>
              <a:ext uri="{FF2B5EF4-FFF2-40B4-BE49-F238E27FC236}">
                <a16:creationId xmlns:a16="http://schemas.microsoft.com/office/drawing/2014/main" id="{78654F73-497E-4EC3-BF3E-EB2F333FA6E9}"/>
              </a:ext>
            </a:extLst>
          </p:cNvPr>
          <p:cNvSpPr>
            <a:spLocks/>
          </p:cNvSpPr>
          <p:nvPr/>
        </p:nvSpPr>
        <p:spPr bwMode="auto">
          <a:xfrm>
            <a:off x="1534032" y="160400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0" name="Freeform 59">
            <a:extLst>
              <a:ext uri="{FF2B5EF4-FFF2-40B4-BE49-F238E27FC236}">
                <a16:creationId xmlns:a16="http://schemas.microsoft.com/office/drawing/2014/main" id="{81DBAD7F-3A5D-4AB8-9BFC-71A4A6D1F10F}"/>
              </a:ext>
            </a:extLst>
          </p:cNvPr>
          <p:cNvSpPr>
            <a:spLocks/>
          </p:cNvSpPr>
          <p:nvPr/>
        </p:nvSpPr>
        <p:spPr bwMode="auto">
          <a:xfrm>
            <a:off x="1671666" y="1604002"/>
            <a:ext cx="28903" cy="32423"/>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1" name="Freeform 60">
            <a:extLst>
              <a:ext uri="{FF2B5EF4-FFF2-40B4-BE49-F238E27FC236}">
                <a16:creationId xmlns:a16="http://schemas.microsoft.com/office/drawing/2014/main" id="{2F9F70D5-D15B-4378-B305-792A216CE2CA}"/>
              </a:ext>
            </a:extLst>
          </p:cNvPr>
          <p:cNvSpPr>
            <a:spLocks/>
          </p:cNvSpPr>
          <p:nvPr/>
        </p:nvSpPr>
        <p:spPr bwMode="auto">
          <a:xfrm>
            <a:off x="1671666" y="1604002"/>
            <a:ext cx="28903" cy="32423"/>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2" name="Freeform 61">
            <a:extLst>
              <a:ext uri="{FF2B5EF4-FFF2-40B4-BE49-F238E27FC236}">
                <a16:creationId xmlns:a16="http://schemas.microsoft.com/office/drawing/2014/main" id="{B53818E7-F8C7-4030-9EEC-65A587DB2F21}"/>
              </a:ext>
            </a:extLst>
          </p:cNvPr>
          <p:cNvSpPr>
            <a:spLocks/>
          </p:cNvSpPr>
          <p:nvPr/>
        </p:nvSpPr>
        <p:spPr bwMode="auto">
          <a:xfrm>
            <a:off x="2074933" y="1644882"/>
            <a:ext cx="28903" cy="32423"/>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3" name="Freeform 62">
            <a:extLst>
              <a:ext uri="{FF2B5EF4-FFF2-40B4-BE49-F238E27FC236}">
                <a16:creationId xmlns:a16="http://schemas.microsoft.com/office/drawing/2014/main" id="{D3FC9AEB-6EAB-4D34-B297-E702C6F8DE8F}"/>
              </a:ext>
            </a:extLst>
          </p:cNvPr>
          <p:cNvSpPr>
            <a:spLocks/>
          </p:cNvSpPr>
          <p:nvPr/>
        </p:nvSpPr>
        <p:spPr bwMode="auto">
          <a:xfrm>
            <a:off x="2074933" y="1644882"/>
            <a:ext cx="28903" cy="32423"/>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4" name="Freeform 63">
            <a:extLst>
              <a:ext uri="{FF2B5EF4-FFF2-40B4-BE49-F238E27FC236}">
                <a16:creationId xmlns:a16="http://schemas.microsoft.com/office/drawing/2014/main" id="{A65D8C52-8DF9-4FFD-AED4-AD9A6DF04028}"/>
              </a:ext>
            </a:extLst>
          </p:cNvPr>
          <p:cNvSpPr>
            <a:spLocks/>
          </p:cNvSpPr>
          <p:nvPr/>
        </p:nvSpPr>
        <p:spPr bwMode="auto">
          <a:xfrm>
            <a:off x="2157514" y="1644882"/>
            <a:ext cx="31655" cy="32423"/>
          </a:xfrm>
          <a:custGeom>
            <a:avLst/>
            <a:gdLst>
              <a:gd name="T0" fmla="*/ 11 w 23"/>
              <a:gd name="T1" fmla="*/ 0 h 23"/>
              <a:gd name="T2" fmla="*/ 23 w 23"/>
              <a:gd name="T3" fmla="*/ 0 h 23"/>
              <a:gd name="T4" fmla="*/ 23 w 23"/>
              <a:gd name="T5" fmla="*/ 23 h 23"/>
              <a:gd name="T6" fmla="*/ 0 w 23"/>
              <a:gd name="T7" fmla="*/ 23 h 23"/>
              <a:gd name="T8" fmla="*/ 0 w 23"/>
              <a:gd name="T9" fmla="*/ 0 h 23"/>
              <a:gd name="T10" fmla="*/ 11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1" y="0"/>
                </a:moveTo>
                <a:lnTo>
                  <a:pt x="23" y="0"/>
                </a:lnTo>
                <a:lnTo>
                  <a:pt x="23"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5" name="Freeform 64">
            <a:extLst>
              <a:ext uri="{FF2B5EF4-FFF2-40B4-BE49-F238E27FC236}">
                <a16:creationId xmlns:a16="http://schemas.microsoft.com/office/drawing/2014/main" id="{49BB5127-B800-44A1-8AAB-2BABEE4027D3}"/>
              </a:ext>
            </a:extLst>
          </p:cNvPr>
          <p:cNvSpPr>
            <a:spLocks/>
          </p:cNvSpPr>
          <p:nvPr/>
        </p:nvSpPr>
        <p:spPr bwMode="auto">
          <a:xfrm>
            <a:off x="2157514" y="1644882"/>
            <a:ext cx="31655" cy="32423"/>
          </a:xfrm>
          <a:custGeom>
            <a:avLst/>
            <a:gdLst>
              <a:gd name="T0" fmla="*/ 11 w 23"/>
              <a:gd name="T1" fmla="*/ 0 h 23"/>
              <a:gd name="T2" fmla="*/ 23 w 23"/>
              <a:gd name="T3" fmla="*/ 0 h 23"/>
              <a:gd name="T4" fmla="*/ 23 w 23"/>
              <a:gd name="T5" fmla="*/ 23 h 23"/>
              <a:gd name="T6" fmla="*/ 0 w 23"/>
              <a:gd name="T7" fmla="*/ 23 h 23"/>
              <a:gd name="T8" fmla="*/ 0 w 23"/>
              <a:gd name="T9" fmla="*/ 0 h 23"/>
              <a:gd name="T10" fmla="*/ 11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1" y="0"/>
                </a:moveTo>
                <a:lnTo>
                  <a:pt x="23" y="0"/>
                </a:lnTo>
                <a:lnTo>
                  <a:pt x="23"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6" name="Freeform 65">
            <a:extLst>
              <a:ext uri="{FF2B5EF4-FFF2-40B4-BE49-F238E27FC236}">
                <a16:creationId xmlns:a16="http://schemas.microsoft.com/office/drawing/2014/main" id="{DF84AE62-81BE-40C5-B8B2-089950D81B17}"/>
              </a:ext>
            </a:extLst>
          </p:cNvPr>
          <p:cNvSpPr>
            <a:spLocks/>
          </p:cNvSpPr>
          <p:nvPr/>
        </p:nvSpPr>
        <p:spPr bwMode="auto">
          <a:xfrm>
            <a:off x="2452051" y="167448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7" name="Freeform 66">
            <a:extLst>
              <a:ext uri="{FF2B5EF4-FFF2-40B4-BE49-F238E27FC236}">
                <a16:creationId xmlns:a16="http://schemas.microsoft.com/office/drawing/2014/main" id="{9D7451DC-550C-465C-B447-8D8C535DA6EE}"/>
              </a:ext>
            </a:extLst>
          </p:cNvPr>
          <p:cNvSpPr>
            <a:spLocks/>
          </p:cNvSpPr>
          <p:nvPr/>
        </p:nvSpPr>
        <p:spPr bwMode="auto">
          <a:xfrm>
            <a:off x="2452051" y="167448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8" name="Freeform 67">
            <a:extLst>
              <a:ext uri="{FF2B5EF4-FFF2-40B4-BE49-F238E27FC236}">
                <a16:creationId xmlns:a16="http://schemas.microsoft.com/office/drawing/2014/main" id="{E843F8E5-EA05-4040-8481-D512805E79BF}"/>
              </a:ext>
            </a:extLst>
          </p:cNvPr>
          <p:cNvSpPr>
            <a:spLocks/>
          </p:cNvSpPr>
          <p:nvPr/>
        </p:nvSpPr>
        <p:spPr bwMode="auto">
          <a:xfrm>
            <a:off x="2589685" y="1715366"/>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9" name="Freeform 68">
            <a:extLst>
              <a:ext uri="{FF2B5EF4-FFF2-40B4-BE49-F238E27FC236}">
                <a16:creationId xmlns:a16="http://schemas.microsoft.com/office/drawing/2014/main" id="{31DE2A16-7BEA-43CE-B592-9E423FDCC737}"/>
              </a:ext>
            </a:extLst>
          </p:cNvPr>
          <p:cNvSpPr>
            <a:spLocks/>
          </p:cNvSpPr>
          <p:nvPr/>
        </p:nvSpPr>
        <p:spPr bwMode="auto">
          <a:xfrm>
            <a:off x="2589685" y="1715366"/>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0" name="Freeform 69">
            <a:extLst>
              <a:ext uri="{FF2B5EF4-FFF2-40B4-BE49-F238E27FC236}">
                <a16:creationId xmlns:a16="http://schemas.microsoft.com/office/drawing/2014/main" id="{A5C2ACC8-0D92-4EBD-AB75-7BF97355AA01}"/>
              </a:ext>
            </a:extLst>
          </p:cNvPr>
          <p:cNvSpPr>
            <a:spLocks/>
          </p:cNvSpPr>
          <p:nvPr/>
        </p:nvSpPr>
        <p:spPr bwMode="auto">
          <a:xfrm>
            <a:off x="2866330" y="180276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1" name="Freeform 70">
            <a:extLst>
              <a:ext uri="{FF2B5EF4-FFF2-40B4-BE49-F238E27FC236}">
                <a16:creationId xmlns:a16="http://schemas.microsoft.com/office/drawing/2014/main" id="{EE5E7980-421D-44FD-BDCC-1466044AE3CC}"/>
              </a:ext>
            </a:extLst>
          </p:cNvPr>
          <p:cNvSpPr>
            <a:spLocks/>
          </p:cNvSpPr>
          <p:nvPr/>
        </p:nvSpPr>
        <p:spPr bwMode="auto">
          <a:xfrm>
            <a:off x="2866330" y="180276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2" name="Freeform 71">
            <a:extLst>
              <a:ext uri="{FF2B5EF4-FFF2-40B4-BE49-F238E27FC236}">
                <a16:creationId xmlns:a16="http://schemas.microsoft.com/office/drawing/2014/main" id="{BB3DB75D-0AB2-40E2-921F-FF014FA2EBEF}"/>
              </a:ext>
            </a:extLst>
          </p:cNvPr>
          <p:cNvSpPr>
            <a:spLocks/>
          </p:cNvSpPr>
          <p:nvPr/>
        </p:nvSpPr>
        <p:spPr bwMode="auto">
          <a:xfrm>
            <a:off x="3042502" y="1832371"/>
            <a:ext cx="30280" cy="28193"/>
          </a:xfrm>
          <a:custGeom>
            <a:avLst/>
            <a:gdLst>
              <a:gd name="T0" fmla="*/ 11 w 22"/>
              <a:gd name="T1" fmla="*/ 0 h 20"/>
              <a:gd name="T2" fmla="*/ 22 w 22"/>
              <a:gd name="T3" fmla="*/ 0 h 20"/>
              <a:gd name="T4" fmla="*/ 22 w 22"/>
              <a:gd name="T5" fmla="*/ 20 h 20"/>
              <a:gd name="T6" fmla="*/ 0 w 22"/>
              <a:gd name="T7" fmla="*/ 20 h 20"/>
              <a:gd name="T8" fmla="*/ 0 w 22"/>
              <a:gd name="T9" fmla="*/ 0 h 20"/>
              <a:gd name="T10" fmla="*/ 11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1" y="0"/>
                </a:moveTo>
                <a:lnTo>
                  <a:pt x="22" y="0"/>
                </a:lnTo>
                <a:lnTo>
                  <a:pt x="22" y="20"/>
                </a:lnTo>
                <a:lnTo>
                  <a:pt x="0" y="20"/>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3" name="Freeform 72">
            <a:extLst>
              <a:ext uri="{FF2B5EF4-FFF2-40B4-BE49-F238E27FC236}">
                <a16:creationId xmlns:a16="http://schemas.microsoft.com/office/drawing/2014/main" id="{5DC901BB-193D-44A4-AB21-F507DB8377B7}"/>
              </a:ext>
            </a:extLst>
          </p:cNvPr>
          <p:cNvSpPr>
            <a:spLocks/>
          </p:cNvSpPr>
          <p:nvPr/>
        </p:nvSpPr>
        <p:spPr bwMode="auto">
          <a:xfrm>
            <a:off x="3042502" y="1832371"/>
            <a:ext cx="30280" cy="28193"/>
          </a:xfrm>
          <a:custGeom>
            <a:avLst/>
            <a:gdLst>
              <a:gd name="T0" fmla="*/ 11 w 22"/>
              <a:gd name="T1" fmla="*/ 0 h 20"/>
              <a:gd name="T2" fmla="*/ 22 w 22"/>
              <a:gd name="T3" fmla="*/ 0 h 20"/>
              <a:gd name="T4" fmla="*/ 22 w 22"/>
              <a:gd name="T5" fmla="*/ 20 h 20"/>
              <a:gd name="T6" fmla="*/ 0 w 22"/>
              <a:gd name="T7" fmla="*/ 20 h 20"/>
              <a:gd name="T8" fmla="*/ 0 w 22"/>
              <a:gd name="T9" fmla="*/ 0 h 20"/>
              <a:gd name="T10" fmla="*/ 11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1" y="0"/>
                </a:moveTo>
                <a:lnTo>
                  <a:pt x="22" y="0"/>
                </a:lnTo>
                <a:lnTo>
                  <a:pt x="22" y="20"/>
                </a:lnTo>
                <a:lnTo>
                  <a:pt x="0" y="20"/>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4" name="Freeform 73">
            <a:extLst>
              <a:ext uri="{FF2B5EF4-FFF2-40B4-BE49-F238E27FC236}">
                <a16:creationId xmlns:a16="http://schemas.microsoft.com/office/drawing/2014/main" id="{913FB468-9EAC-4367-8D53-5924E80663B2}"/>
              </a:ext>
            </a:extLst>
          </p:cNvPr>
          <p:cNvSpPr>
            <a:spLocks/>
          </p:cNvSpPr>
          <p:nvPr/>
        </p:nvSpPr>
        <p:spPr bwMode="auto">
          <a:xfrm>
            <a:off x="3042502" y="1832371"/>
            <a:ext cx="30280" cy="28193"/>
          </a:xfrm>
          <a:custGeom>
            <a:avLst/>
            <a:gdLst>
              <a:gd name="T0" fmla="*/ 11 w 22"/>
              <a:gd name="T1" fmla="*/ 0 h 20"/>
              <a:gd name="T2" fmla="*/ 22 w 22"/>
              <a:gd name="T3" fmla="*/ 0 h 20"/>
              <a:gd name="T4" fmla="*/ 22 w 22"/>
              <a:gd name="T5" fmla="*/ 20 h 20"/>
              <a:gd name="T6" fmla="*/ 0 w 22"/>
              <a:gd name="T7" fmla="*/ 20 h 20"/>
              <a:gd name="T8" fmla="*/ 0 w 22"/>
              <a:gd name="T9" fmla="*/ 0 h 20"/>
              <a:gd name="T10" fmla="*/ 11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1" y="0"/>
                </a:moveTo>
                <a:lnTo>
                  <a:pt x="22" y="0"/>
                </a:lnTo>
                <a:lnTo>
                  <a:pt x="22" y="20"/>
                </a:lnTo>
                <a:lnTo>
                  <a:pt x="0" y="20"/>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5" name="Freeform 74">
            <a:extLst>
              <a:ext uri="{FF2B5EF4-FFF2-40B4-BE49-F238E27FC236}">
                <a16:creationId xmlns:a16="http://schemas.microsoft.com/office/drawing/2014/main" id="{51BE25CF-C7E5-452B-861D-D0E9418FCC1B}"/>
              </a:ext>
            </a:extLst>
          </p:cNvPr>
          <p:cNvSpPr>
            <a:spLocks/>
          </p:cNvSpPr>
          <p:nvPr/>
        </p:nvSpPr>
        <p:spPr bwMode="auto">
          <a:xfrm>
            <a:off x="3042502" y="1832371"/>
            <a:ext cx="30280" cy="28193"/>
          </a:xfrm>
          <a:custGeom>
            <a:avLst/>
            <a:gdLst>
              <a:gd name="T0" fmla="*/ 11 w 22"/>
              <a:gd name="T1" fmla="*/ 0 h 20"/>
              <a:gd name="T2" fmla="*/ 22 w 22"/>
              <a:gd name="T3" fmla="*/ 0 h 20"/>
              <a:gd name="T4" fmla="*/ 22 w 22"/>
              <a:gd name="T5" fmla="*/ 20 h 20"/>
              <a:gd name="T6" fmla="*/ 0 w 22"/>
              <a:gd name="T7" fmla="*/ 20 h 20"/>
              <a:gd name="T8" fmla="*/ 0 w 22"/>
              <a:gd name="T9" fmla="*/ 0 h 20"/>
              <a:gd name="T10" fmla="*/ 11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1" y="0"/>
                </a:moveTo>
                <a:lnTo>
                  <a:pt x="22" y="0"/>
                </a:lnTo>
                <a:lnTo>
                  <a:pt x="22" y="20"/>
                </a:lnTo>
                <a:lnTo>
                  <a:pt x="0" y="20"/>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6" name="Freeform 75">
            <a:extLst>
              <a:ext uri="{FF2B5EF4-FFF2-40B4-BE49-F238E27FC236}">
                <a16:creationId xmlns:a16="http://schemas.microsoft.com/office/drawing/2014/main" id="{AC23FEEE-D4A4-4355-B20C-C3B30902B3AF}"/>
              </a:ext>
            </a:extLst>
          </p:cNvPr>
          <p:cNvSpPr>
            <a:spLocks/>
          </p:cNvSpPr>
          <p:nvPr/>
        </p:nvSpPr>
        <p:spPr bwMode="auto">
          <a:xfrm>
            <a:off x="3181512" y="184505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7" name="Freeform 76">
            <a:extLst>
              <a:ext uri="{FF2B5EF4-FFF2-40B4-BE49-F238E27FC236}">
                <a16:creationId xmlns:a16="http://schemas.microsoft.com/office/drawing/2014/main" id="{F23AF70A-AEF2-4B39-BF69-97D06E02A5BF}"/>
              </a:ext>
            </a:extLst>
          </p:cNvPr>
          <p:cNvSpPr>
            <a:spLocks/>
          </p:cNvSpPr>
          <p:nvPr/>
        </p:nvSpPr>
        <p:spPr bwMode="auto">
          <a:xfrm>
            <a:off x="3181512" y="184505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8" name="Freeform 77">
            <a:extLst>
              <a:ext uri="{FF2B5EF4-FFF2-40B4-BE49-F238E27FC236}">
                <a16:creationId xmlns:a16="http://schemas.microsoft.com/office/drawing/2014/main" id="{58F37C6E-C55B-40C4-89F7-E587FE1D4379}"/>
              </a:ext>
            </a:extLst>
          </p:cNvPr>
          <p:cNvSpPr>
            <a:spLocks/>
          </p:cNvSpPr>
          <p:nvPr/>
        </p:nvSpPr>
        <p:spPr bwMode="auto">
          <a:xfrm>
            <a:off x="3231060"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9" name="Freeform 78">
            <a:extLst>
              <a:ext uri="{FF2B5EF4-FFF2-40B4-BE49-F238E27FC236}">
                <a16:creationId xmlns:a16="http://schemas.microsoft.com/office/drawing/2014/main" id="{D3FEFFD2-1138-4750-B6A5-959FE8A76795}"/>
              </a:ext>
            </a:extLst>
          </p:cNvPr>
          <p:cNvSpPr>
            <a:spLocks/>
          </p:cNvSpPr>
          <p:nvPr/>
        </p:nvSpPr>
        <p:spPr bwMode="auto">
          <a:xfrm>
            <a:off x="3231060"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0" name="Freeform 79">
            <a:extLst>
              <a:ext uri="{FF2B5EF4-FFF2-40B4-BE49-F238E27FC236}">
                <a16:creationId xmlns:a16="http://schemas.microsoft.com/office/drawing/2014/main" id="{67A11CB3-6073-42B6-B672-F437049A0EFB}"/>
              </a:ext>
            </a:extLst>
          </p:cNvPr>
          <p:cNvSpPr>
            <a:spLocks/>
          </p:cNvSpPr>
          <p:nvPr/>
        </p:nvSpPr>
        <p:spPr bwMode="auto">
          <a:xfrm>
            <a:off x="3236565" y="184505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1" name="Freeform 80">
            <a:extLst>
              <a:ext uri="{FF2B5EF4-FFF2-40B4-BE49-F238E27FC236}">
                <a16:creationId xmlns:a16="http://schemas.microsoft.com/office/drawing/2014/main" id="{2DEFD9C8-5EFF-4471-AA3A-D23441914FDD}"/>
              </a:ext>
            </a:extLst>
          </p:cNvPr>
          <p:cNvSpPr>
            <a:spLocks/>
          </p:cNvSpPr>
          <p:nvPr/>
        </p:nvSpPr>
        <p:spPr bwMode="auto">
          <a:xfrm>
            <a:off x="3236565" y="1845057"/>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2" name="Freeform 81">
            <a:extLst>
              <a:ext uri="{FF2B5EF4-FFF2-40B4-BE49-F238E27FC236}">
                <a16:creationId xmlns:a16="http://schemas.microsoft.com/office/drawing/2014/main" id="{B5057866-DA12-43A5-B886-F9BE845E068A}"/>
              </a:ext>
            </a:extLst>
          </p:cNvPr>
          <p:cNvSpPr>
            <a:spLocks/>
          </p:cNvSpPr>
          <p:nvPr/>
        </p:nvSpPr>
        <p:spPr bwMode="auto">
          <a:xfrm>
            <a:off x="3264092"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3" name="Freeform 82">
            <a:extLst>
              <a:ext uri="{FF2B5EF4-FFF2-40B4-BE49-F238E27FC236}">
                <a16:creationId xmlns:a16="http://schemas.microsoft.com/office/drawing/2014/main" id="{E08DC0F2-20B0-43DE-B042-A685A2740897}"/>
              </a:ext>
            </a:extLst>
          </p:cNvPr>
          <p:cNvSpPr>
            <a:spLocks/>
          </p:cNvSpPr>
          <p:nvPr/>
        </p:nvSpPr>
        <p:spPr bwMode="auto">
          <a:xfrm>
            <a:off x="3264092"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4" name="Freeform 83">
            <a:extLst>
              <a:ext uri="{FF2B5EF4-FFF2-40B4-BE49-F238E27FC236}">
                <a16:creationId xmlns:a16="http://schemas.microsoft.com/office/drawing/2014/main" id="{4CBDE542-831C-41A6-AEFA-9BFD0F28BE1E}"/>
              </a:ext>
            </a:extLst>
          </p:cNvPr>
          <p:cNvSpPr>
            <a:spLocks/>
          </p:cNvSpPr>
          <p:nvPr/>
        </p:nvSpPr>
        <p:spPr bwMode="auto">
          <a:xfrm>
            <a:off x="3286114"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5" name="Freeform 84">
            <a:extLst>
              <a:ext uri="{FF2B5EF4-FFF2-40B4-BE49-F238E27FC236}">
                <a16:creationId xmlns:a16="http://schemas.microsoft.com/office/drawing/2014/main" id="{0058B99A-B4E0-4ECA-AA4C-43F1EA523779}"/>
              </a:ext>
            </a:extLst>
          </p:cNvPr>
          <p:cNvSpPr>
            <a:spLocks/>
          </p:cNvSpPr>
          <p:nvPr/>
        </p:nvSpPr>
        <p:spPr bwMode="auto">
          <a:xfrm>
            <a:off x="3286114" y="1845057"/>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6" name="Freeform 85">
            <a:extLst>
              <a:ext uri="{FF2B5EF4-FFF2-40B4-BE49-F238E27FC236}">
                <a16:creationId xmlns:a16="http://schemas.microsoft.com/office/drawing/2014/main" id="{2829CAC6-41A6-4FB3-ACD1-09B74F846269}"/>
              </a:ext>
            </a:extLst>
          </p:cNvPr>
          <p:cNvSpPr>
            <a:spLocks/>
          </p:cNvSpPr>
          <p:nvPr/>
        </p:nvSpPr>
        <p:spPr bwMode="auto">
          <a:xfrm>
            <a:off x="3352178" y="1845057"/>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7" name="Freeform 86">
            <a:extLst>
              <a:ext uri="{FF2B5EF4-FFF2-40B4-BE49-F238E27FC236}">
                <a16:creationId xmlns:a16="http://schemas.microsoft.com/office/drawing/2014/main" id="{AC1A0873-EB9C-4D2C-A270-8D88145514EC}"/>
              </a:ext>
            </a:extLst>
          </p:cNvPr>
          <p:cNvSpPr>
            <a:spLocks/>
          </p:cNvSpPr>
          <p:nvPr/>
        </p:nvSpPr>
        <p:spPr bwMode="auto">
          <a:xfrm>
            <a:off x="3352178" y="1845057"/>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8" name="Freeform 87">
            <a:extLst>
              <a:ext uri="{FF2B5EF4-FFF2-40B4-BE49-F238E27FC236}">
                <a16:creationId xmlns:a16="http://schemas.microsoft.com/office/drawing/2014/main" id="{B7E42511-6E2D-46DB-9EE2-FC6092BDABF8}"/>
              </a:ext>
            </a:extLst>
          </p:cNvPr>
          <p:cNvSpPr>
            <a:spLocks/>
          </p:cNvSpPr>
          <p:nvPr/>
        </p:nvSpPr>
        <p:spPr bwMode="auto">
          <a:xfrm>
            <a:off x="3370071" y="1860564"/>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9" name="Freeform 88">
            <a:extLst>
              <a:ext uri="{FF2B5EF4-FFF2-40B4-BE49-F238E27FC236}">
                <a16:creationId xmlns:a16="http://schemas.microsoft.com/office/drawing/2014/main" id="{000B8EA0-6496-4E9C-8C6A-FCD6401B56E2}"/>
              </a:ext>
            </a:extLst>
          </p:cNvPr>
          <p:cNvSpPr>
            <a:spLocks/>
          </p:cNvSpPr>
          <p:nvPr/>
        </p:nvSpPr>
        <p:spPr bwMode="auto">
          <a:xfrm>
            <a:off x="3370071" y="1860564"/>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0" name="Freeform 89">
            <a:extLst>
              <a:ext uri="{FF2B5EF4-FFF2-40B4-BE49-F238E27FC236}">
                <a16:creationId xmlns:a16="http://schemas.microsoft.com/office/drawing/2014/main" id="{464B361E-21B9-4384-9587-D818AD87622C}"/>
              </a:ext>
            </a:extLst>
          </p:cNvPr>
          <p:cNvSpPr>
            <a:spLocks/>
          </p:cNvSpPr>
          <p:nvPr/>
        </p:nvSpPr>
        <p:spPr bwMode="auto">
          <a:xfrm>
            <a:off x="3389340" y="1860564"/>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1" name="Freeform 90">
            <a:extLst>
              <a:ext uri="{FF2B5EF4-FFF2-40B4-BE49-F238E27FC236}">
                <a16:creationId xmlns:a16="http://schemas.microsoft.com/office/drawing/2014/main" id="{1FF41D0D-0CF7-4EC8-8A63-D9E957A1F035}"/>
              </a:ext>
            </a:extLst>
          </p:cNvPr>
          <p:cNvSpPr>
            <a:spLocks/>
          </p:cNvSpPr>
          <p:nvPr/>
        </p:nvSpPr>
        <p:spPr bwMode="auto">
          <a:xfrm>
            <a:off x="3389340" y="1860564"/>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2" name="Freeform 91">
            <a:extLst>
              <a:ext uri="{FF2B5EF4-FFF2-40B4-BE49-F238E27FC236}">
                <a16:creationId xmlns:a16="http://schemas.microsoft.com/office/drawing/2014/main" id="{4005B3AE-B78B-4AD6-A67E-6E2E768D5471}"/>
              </a:ext>
            </a:extLst>
          </p:cNvPr>
          <p:cNvSpPr>
            <a:spLocks/>
          </p:cNvSpPr>
          <p:nvPr/>
        </p:nvSpPr>
        <p:spPr bwMode="auto">
          <a:xfrm>
            <a:off x="3396221"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3" name="Freeform 92">
            <a:extLst>
              <a:ext uri="{FF2B5EF4-FFF2-40B4-BE49-F238E27FC236}">
                <a16:creationId xmlns:a16="http://schemas.microsoft.com/office/drawing/2014/main" id="{9825EA55-D380-47B4-9FA4-5758DCAB68D8}"/>
              </a:ext>
            </a:extLst>
          </p:cNvPr>
          <p:cNvSpPr>
            <a:spLocks/>
          </p:cNvSpPr>
          <p:nvPr/>
        </p:nvSpPr>
        <p:spPr bwMode="auto">
          <a:xfrm>
            <a:off x="3396221"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4" name="Freeform 93">
            <a:extLst>
              <a:ext uri="{FF2B5EF4-FFF2-40B4-BE49-F238E27FC236}">
                <a16:creationId xmlns:a16="http://schemas.microsoft.com/office/drawing/2014/main" id="{E5BAEEC7-3192-4861-8266-AA193C0238A1}"/>
              </a:ext>
            </a:extLst>
          </p:cNvPr>
          <p:cNvSpPr>
            <a:spLocks/>
          </p:cNvSpPr>
          <p:nvPr/>
        </p:nvSpPr>
        <p:spPr bwMode="auto">
          <a:xfrm>
            <a:off x="3407232"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5" name="Freeform 94">
            <a:extLst>
              <a:ext uri="{FF2B5EF4-FFF2-40B4-BE49-F238E27FC236}">
                <a16:creationId xmlns:a16="http://schemas.microsoft.com/office/drawing/2014/main" id="{190BD694-886E-42C7-943A-FAB42BF57C1C}"/>
              </a:ext>
            </a:extLst>
          </p:cNvPr>
          <p:cNvSpPr>
            <a:spLocks/>
          </p:cNvSpPr>
          <p:nvPr/>
        </p:nvSpPr>
        <p:spPr bwMode="auto">
          <a:xfrm>
            <a:off x="3407232"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6" name="Freeform 95">
            <a:extLst>
              <a:ext uri="{FF2B5EF4-FFF2-40B4-BE49-F238E27FC236}">
                <a16:creationId xmlns:a16="http://schemas.microsoft.com/office/drawing/2014/main" id="{27E126BB-8FA2-4A71-9797-F41D6A31EA6E}"/>
              </a:ext>
            </a:extLst>
          </p:cNvPr>
          <p:cNvSpPr>
            <a:spLocks/>
          </p:cNvSpPr>
          <p:nvPr/>
        </p:nvSpPr>
        <p:spPr bwMode="auto">
          <a:xfrm>
            <a:off x="3407232"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7" name="Freeform 96">
            <a:extLst>
              <a:ext uri="{FF2B5EF4-FFF2-40B4-BE49-F238E27FC236}">
                <a16:creationId xmlns:a16="http://schemas.microsoft.com/office/drawing/2014/main" id="{266D56D7-E9D7-4831-9EC3-FADA9E595F73}"/>
              </a:ext>
            </a:extLst>
          </p:cNvPr>
          <p:cNvSpPr>
            <a:spLocks/>
          </p:cNvSpPr>
          <p:nvPr/>
        </p:nvSpPr>
        <p:spPr bwMode="auto">
          <a:xfrm>
            <a:off x="3407232" y="1860564"/>
            <a:ext cx="28903" cy="29604"/>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8" name="Freeform 97">
            <a:extLst>
              <a:ext uri="{FF2B5EF4-FFF2-40B4-BE49-F238E27FC236}">
                <a16:creationId xmlns:a16="http://schemas.microsoft.com/office/drawing/2014/main" id="{40E4CD1C-8FEC-4443-A11A-93D70BB95E3A}"/>
              </a:ext>
            </a:extLst>
          </p:cNvPr>
          <p:cNvSpPr>
            <a:spLocks/>
          </p:cNvSpPr>
          <p:nvPr/>
        </p:nvSpPr>
        <p:spPr bwMode="auto">
          <a:xfrm>
            <a:off x="3474673" y="1860564"/>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9" name="Freeform 98">
            <a:extLst>
              <a:ext uri="{FF2B5EF4-FFF2-40B4-BE49-F238E27FC236}">
                <a16:creationId xmlns:a16="http://schemas.microsoft.com/office/drawing/2014/main" id="{5F9BC18C-001C-47A5-89DC-7AA8E7585258}"/>
              </a:ext>
            </a:extLst>
          </p:cNvPr>
          <p:cNvSpPr>
            <a:spLocks/>
          </p:cNvSpPr>
          <p:nvPr/>
        </p:nvSpPr>
        <p:spPr bwMode="auto">
          <a:xfrm>
            <a:off x="3474673" y="1860564"/>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0" name="Freeform 99">
            <a:extLst>
              <a:ext uri="{FF2B5EF4-FFF2-40B4-BE49-F238E27FC236}">
                <a16:creationId xmlns:a16="http://schemas.microsoft.com/office/drawing/2014/main" id="{D58CCE8C-9D35-4E06-87C1-739782F26810}"/>
              </a:ext>
            </a:extLst>
          </p:cNvPr>
          <p:cNvSpPr>
            <a:spLocks/>
          </p:cNvSpPr>
          <p:nvPr/>
        </p:nvSpPr>
        <p:spPr bwMode="auto">
          <a:xfrm>
            <a:off x="3474673" y="1860564"/>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1" name="Freeform 100">
            <a:extLst>
              <a:ext uri="{FF2B5EF4-FFF2-40B4-BE49-F238E27FC236}">
                <a16:creationId xmlns:a16="http://schemas.microsoft.com/office/drawing/2014/main" id="{4A7D6DB7-145F-4D53-B46E-60746535103D}"/>
              </a:ext>
            </a:extLst>
          </p:cNvPr>
          <p:cNvSpPr>
            <a:spLocks/>
          </p:cNvSpPr>
          <p:nvPr/>
        </p:nvSpPr>
        <p:spPr bwMode="auto">
          <a:xfrm>
            <a:off x="3474673" y="1860564"/>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2" name="Freeform 101">
            <a:extLst>
              <a:ext uri="{FF2B5EF4-FFF2-40B4-BE49-F238E27FC236}">
                <a16:creationId xmlns:a16="http://schemas.microsoft.com/office/drawing/2014/main" id="{F3707458-4B5D-47DB-9BD8-F8A44373B412}"/>
              </a:ext>
            </a:extLst>
          </p:cNvPr>
          <p:cNvSpPr>
            <a:spLocks/>
          </p:cNvSpPr>
          <p:nvPr/>
        </p:nvSpPr>
        <p:spPr bwMode="auto">
          <a:xfrm>
            <a:off x="3485684" y="187748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3" name="Freeform 102">
            <a:extLst>
              <a:ext uri="{FF2B5EF4-FFF2-40B4-BE49-F238E27FC236}">
                <a16:creationId xmlns:a16="http://schemas.microsoft.com/office/drawing/2014/main" id="{68C0F8E2-00B2-4C61-8B43-3EB9BD7BBCF0}"/>
              </a:ext>
            </a:extLst>
          </p:cNvPr>
          <p:cNvSpPr>
            <a:spLocks/>
          </p:cNvSpPr>
          <p:nvPr/>
        </p:nvSpPr>
        <p:spPr bwMode="auto">
          <a:xfrm>
            <a:off x="3485684" y="187748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4" name="Freeform 103">
            <a:extLst>
              <a:ext uri="{FF2B5EF4-FFF2-40B4-BE49-F238E27FC236}">
                <a16:creationId xmlns:a16="http://schemas.microsoft.com/office/drawing/2014/main" id="{3A1A4690-72FA-4BA8-8051-0264100D8D5F}"/>
              </a:ext>
            </a:extLst>
          </p:cNvPr>
          <p:cNvSpPr>
            <a:spLocks/>
          </p:cNvSpPr>
          <p:nvPr/>
        </p:nvSpPr>
        <p:spPr bwMode="auto">
          <a:xfrm>
            <a:off x="3485684" y="187748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5" name="Freeform 104">
            <a:extLst>
              <a:ext uri="{FF2B5EF4-FFF2-40B4-BE49-F238E27FC236}">
                <a16:creationId xmlns:a16="http://schemas.microsoft.com/office/drawing/2014/main" id="{49414664-4DFD-403C-AE93-4DAC4DDE7C0B}"/>
              </a:ext>
            </a:extLst>
          </p:cNvPr>
          <p:cNvSpPr>
            <a:spLocks/>
          </p:cNvSpPr>
          <p:nvPr/>
        </p:nvSpPr>
        <p:spPr bwMode="auto">
          <a:xfrm>
            <a:off x="3485684" y="187748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6" name="Freeform 105">
            <a:extLst>
              <a:ext uri="{FF2B5EF4-FFF2-40B4-BE49-F238E27FC236}">
                <a16:creationId xmlns:a16="http://schemas.microsoft.com/office/drawing/2014/main" id="{C660E77E-6970-444B-91AC-50BAB21FDAC0}"/>
              </a:ext>
            </a:extLst>
          </p:cNvPr>
          <p:cNvSpPr>
            <a:spLocks/>
          </p:cNvSpPr>
          <p:nvPr/>
        </p:nvSpPr>
        <p:spPr bwMode="auto">
          <a:xfrm>
            <a:off x="3511834" y="1877480"/>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7" name="Freeform 106">
            <a:extLst>
              <a:ext uri="{FF2B5EF4-FFF2-40B4-BE49-F238E27FC236}">
                <a16:creationId xmlns:a16="http://schemas.microsoft.com/office/drawing/2014/main" id="{8C928F0C-CFE2-4AA3-A755-EA1A8DE9AD14}"/>
              </a:ext>
            </a:extLst>
          </p:cNvPr>
          <p:cNvSpPr>
            <a:spLocks/>
          </p:cNvSpPr>
          <p:nvPr/>
        </p:nvSpPr>
        <p:spPr bwMode="auto">
          <a:xfrm>
            <a:off x="3511834" y="1877480"/>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8" name="Freeform 107">
            <a:extLst>
              <a:ext uri="{FF2B5EF4-FFF2-40B4-BE49-F238E27FC236}">
                <a16:creationId xmlns:a16="http://schemas.microsoft.com/office/drawing/2014/main" id="{37F77E54-7F63-4BEE-9E55-861C365EE2C2}"/>
              </a:ext>
            </a:extLst>
          </p:cNvPr>
          <p:cNvSpPr>
            <a:spLocks/>
          </p:cNvSpPr>
          <p:nvPr/>
        </p:nvSpPr>
        <p:spPr bwMode="auto">
          <a:xfrm>
            <a:off x="3544866" y="1892986"/>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9" name="Freeform 108">
            <a:extLst>
              <a:ext uri="{FF2B5EF4-FFF2-40B4-BE49-F238E27FC236}">
                <a16:creationId xmlns:a16="http://schemas.microsoft.com/office/drawing/2014/main" id="{504998B3-77DF-4F4C-A5B3-C5189A520E04}"/>
              </a:ext>
            </a:extLst>
          </p:cNvPr>
          <p:cNvSpPr>
            <a:spLocks/>
          </p:cNvSpPr>
          <p:nvPr/>
        </p:nvSpPr>
        <p:spPr bwMode="auto">
          <a:xfrm>
            <a:off x="3544866" y="1892986"/>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0" name="Freeform 109">
            <a:extLst>
              <a:ext uri="{FF2B5EF4-FFF2-40B4-BE49-F238E27FC236}">
                <a16:creationId xmlns:a16="http://schemas.microsoft.com/office/drawing/2014/main" id="{CE4E0CB5-0748-479C-A183-46DF297117FD}"/>
              </a:ext>
            </a:extLst>
          </p:cNvPr>
          <p:cNvSpPr>
            <a:spLocks/>
          </p:cNvSpPr>
          <p:nvPr/>
        </p:nvSpPr>
        <p:spPr bwMode="auto">
          <a:xfrm>
            <a:off x="3544866" y="1892986"/>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1" name="Freeform 110">
            <a:extLst>
              <a:ext uri="{FF2B5EF4-FFF2-40B4-BE49-F238E27FC236}">
                <a16:creationId xmlns:a16="http://schemas.microsoft.com/office/drawing/2014/main" id="{92098A5D-8742-4607-9D07-C0A56BB40FCE}"/>
              </a:ext>
            </a:extLst>
          </p:cNvPr>
          <p:cNvSpPr>
            <a:spLocks/>
          </p:cNvSpPr>
          <p:nvPr/>
        </p:nvSpPr>
        <p:spPr bwMode="auto">
          <a:xfrm>
            <a:off x="3544866" y="1892986"/>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2" name="Freeform 111">
            <a:extLst>
              <a:ext uri="{FF2B5EF4-FFF2-40B4-BE49-F238E27FC236}">
                <a16:creationId xmlns:a16="http://schemas.microsoft.com/office/drawing/2014/main" id="{B66BB16D-947C-4E24-B0FF-CB22CC6528FD}"/>
              </a:ext>
            </a:extLst>
          </p:cNvPr>
          <p:cNvSpPr>
            <a:spLocks/>
          </p:cNvSpPr>
          <p:nvPr/>
        </p:nvSpPr>
        <p:spPr bwMode="auto">
          <a:xfrm>
            <a:off x="3573770" y="1892986"/>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3" name="Freeform 112">
            <a:extLst>
              <a:ext uri="{FF2B5EF4-FFF2-40B4-BE49-F238E27FC236}">
                <a16:creationId xmlns:a16="http://schemas.microsoft.com/office/drawing/2014/main" id="{7DBB19ED-3219-47EF-AC3F-24E8950488D3}"/>
              </a:ext>
            </a:extLst>
          </p:cNvPr>
          <p:cNvSpPr>
            <a:spLocks/>
          </p:cNvSpPr>
          <p:nvPr/>
        </p:nvSpPr>
        <p:spPr bwMode="auto">
          <a:xfrm>
            <a:off x="3573770" y="1892986"/>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4" name="Freeform 113">
            <a:extLst>
              <a:ext uri="{FF2B5EF4-FFF2-40B4-BE49-F238E27FC236}">
                <a16:creationId xmlns:a16="http://schemas.microsoft.com/office/drawing/2014/main" id="{BF19E436-2561-4BD3-B0D7-FF0A74BD5D20}"/>
              </a:ext>
            </a:extLst>
          </p:cNvPr>
          <p:cNvSpPr>
            <a:spLocks/>
          </p:cNvSpPr>
          <p:nvPr/>
        </p:nvSpPr>
        <p:spPr bwMode="auto">
          <a:xfrm>
            <a:off x="3577898" y="1892986"/>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5" name="Freeform 114">
            <a:extLst>
              <a:ext uri="{FF2B5EF4-FFF2-40B4-BE49-F238E27FC236}">
                <a16:creationId xmlns:a16="http://schemas.microsoft.com/office/drawing/2014/main" id="{4DCBD36C-4D77-47FB-B212-5EE0597619EF}"/>
              </a:ext>
            </a:extLst>
          </p:cNvPr>
          <p:cNvSpPr>
            <a:spLocks/>
          </p:cNvSpPr>
          <p:nvPr/>
        </p:nvSpPr>
        <p:spPr bwMode="auto">
          <a:xfrm>
            <a:off x="3577898" y="1892986"/>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6" name="Freeform 115">
            <a:extLst>
              <a:ext uri="{FF2B5EF4-FFF2-40B4-BE49-F238E27FC236}">
                <a16:creationId xmlns:a16="http://schemas.microsoft.com/office/drawing/2014/main" id="{6BFEE9DE-8668-4A59-B016-7DC3B3AE465A}"/>
              </a:ext>
            </a:extLst>
          </p:cNvPr>
          <p:cNvSpPr>
            <a:spLocks/>
          </p:cNvSpPr>
          <p:nvPr/>
        </p:nvSpPr>
        <p:spPr bwMode="auto">
          <a:xfrm>
            <a:off x="3577898" y="1892986"/>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7" name="Freeform 116">
            <a:extLst>
              <a:ext uri="{FF2B5EF4-FFF2-40B4-BE49-F238E27FC236}">
                <a16:creationId xmlns:a16="http://schemas.microsoft.com/office/drawing/2014/main" id="{727846AB-15A5-4A40-838B-48EC95F27D14}"/>
              </a:ext>
            </a:extLst>
          </p:cNvPr>
          <p:cNvSpPr>
            <a:spLocks/>
          </p:cNvSpPr>
          <p:nvPr/>
        </p:nvSpPr>
        <p:spPr bwMode="auto">
          <a:xfrm>
            <a:off x="3577898" y="1892986"/>
            <a:ext cx="31655" cy="29604"/>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8" name="Freeform 117">
            <a:extLst>
              <a:ext uri="{FF2B5EF4-FFF2-40B4-BE49-F238E27FC236}">
                <a16:creationId xmlns:a16="http://schemas.microsoft.com/office/drawing/2014/main" id="{443265EB-90EE-4F51-B873-81AA91700805}"/>
              </a:ext>
            </a:extLst>
          </p:cNvPr>
          <p:cNvSpPr>
            <a:spLocks/>
          </p:cNvSpPr>
          <p:nvPr/>
        </p:nvSpPr>
        <p:spPr bwMode="auto">
          <a:xfrm>
            <a:off x="3584780" y="1892986"/>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9" name="Freeform 118">
            <a:extLst>
              <a:ext uri="{FF2B5EF4-FFF2-40B4-BE49-F238E27FC236}">
                <a16:creationId xmlns:a16="http://schemas.microsoft.com/office/drawing/2014/main" id="{B45AAD7D-A2B0-4CDD-82C9-9E4A10DE4DDE}"/>
              </a:ext>
            </a:extLst>
          </p:cNvPr>
          <p:cNvSpPr>
            <a:spLocks/>
          </p:cNvSpPr>
          <p:nvPr/>
        </p:nvSpPr>
        <p:spPr bwMode="auto">
          <a:xfrm>
            <a:off x="3584780" y="1892986"/>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0" name="Freeform 119">
            <a:extLst>
              <a:ext uri="{FF2B5EF4-FFF2-40B4-BE49-F238E27FC236}">
                <a16:creationId xmlns:a16="http://schemas.microsoft.com/office/drawing/2014/main" id="{A86E8E4A-5F6E-43CA-8A6B-1BC474BDE320}"/>
              </a:ext>
            </a:extLst>
          </p:cNvPr>
          <p:cNvSpPr>
            <a:spLocks/>
          </p:cNvSpPr>
          <p:nvPr/>
        </p:nvSpPr>
        <p:spPr bwMode="auto">
          <a:xfrm>
            <a:off x="3650845" y="189298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1" name="Freeform 120">
            <a:extLst>
              <a:ext uri="{FF2B5EF4-FFF2-40B4-BE49-F238E27FC236}">
                <a16:creationId xmlns:a16="http://schemas.microsoft.com/office/drawing/2014/main" id="{D0BCA617-205F-4544-BFAD-5AC3640B328D}"/>
              </a:ext>
            </a:extLst>
          </p:cNvPr>
          <p:cNvSpPr>
            <a:spLocks/>
          </p:cNvSpPr>
          <p:nvPr/>
        </p:nvSpPr>
        <p:spPr bwMode="auto">
          <a:xfrm>
            <a:off x="3650845" y="189298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2" name="Freeform 121">
            <a:extLst>
              <a:ext uri="{FF2B5EF4-FFF2-40B4-BE49-F238E27FC236}">
                <a16:creationId xmlns:a16="http://schemas.microsoft.com/office/drawing/2014/main" id="{8319232E-4D12-4845-90BA-968F5C0DE5B3}"/>
              </a:ext>
            </a:extLst>
          </p:cNvPr>
          <p:cNvSpPr>
            <a:spLocks/>
          </p:cNvSpPr>
          <p:nvPr/>
        </p:nvSpPr>
        <p:spPr bwMode="auto">
          <a:xfrm>
            <a:off x="3689382" y="1911313"/>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3" name="Freeform 122">
            <a:extLst>
              <a:ext uri="{FF2B5EF4-FFF2-40B4-BE49-F238E27FC236}">
                <a16:creationId xmlns:a16="http://schemas.microsoft.com/office/drawing/2014/main" id="{E3833B92-1D15-4D30-90C4-25842B4EF047}"/>
              </a:ext>
            </a:extLst>
          </p:cNvPr>
          <p:cNvSpPr>
            <a:spLocks/>
          </p:cNvSpPr>
          <p:nvPr/>
        </p:nvSpPr>
        <p:spPr bwMode="auto">
          <a:xfrm>
            <a:off x="3689382" y="1911313"/>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4" name="Freeform 123">
            <a:extLst>
              <a:ext uri="{FF2B5EF4-FFF2-40B4-BE49-F238E27FC236}">
                <a16:creationId xmlns:a16="http://schemas.microsoft.com/office/drawing/2014/main" id="{042643CD-F4CD-4906-8D2A-A6D1E54DCB84}"/>
              </a:ext>
            </a:extLst>
          </p:cNvPr>
          <p:cNvSpPr>
            <a:spLocks/>
          </p:cNvSpPr>
          <p:nvPr/>
        </p:nvSpPr>
        <p:spPr bwMode="auto">
          <a:xfrm>
            <a:off x="3696263" y="1911313"/>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5" name="Freeform 124">
            <a:extLst>
              <a:ext uri="{FF2B5EF4-FFF2-40B4-BE49-F238E27FC236}">
                <a16:creationId xmlns:a16="http://schemas.microsoft.com/office/drawing/2014/main" id="{0D06F370-6744-4028-A274-E542D0B470EE}"/>
              </a:ext>
            </a:extLst>
          </p:cNvPr>
          <p:cNvSpPr>
            <a:spLocks/>
          </p:cNvSpPr>
          <p:nvPr/>
        </p:nvSpPr>
        <p:spPr bwMode="auto">
          <a:xfrm>
            <a:off x="3696263" y="1911313"/>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6" name="Freeform 125">
            <a:extLst>
              <a:ext uri="{FF2B5EF4-FFF2-40B4-BE49-F238E27FC236}">
                <a16:creationId xmlns:a16="http://schemas.microsoft.com/office/drawing/2014/main" id="{3C6527BE-BD0B-4735-B2EE-D83346E2B07D}"/>
              </a:ext>
            </a:extLst>
          </p:cNvPr>
          <p:cNvSpPr>
            <a:spLocks/>
          </p:cNvSpPr>
          <p:nvPr/>
        </p:nvSpPr>
        <p:spPr bwMode="auto">
          <a:xfrm>
            <a:off x="3696263" y="1911313"/>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7" name="Freeform 126">
            <a:extLst>
              <a:ext uri="{FF2B5EF4-FFF2-40B4-BE49-F238E27FC236}">
                <a16:creationId xmlns:a16="http://schemas.microsoft.com/office/drawing/2014/main" id="{7D28D599-E275-4D14-B8F7-2608E30358FE}"/>
              </a:ext>
            </a:extLst>
          </p:cNvPr>
          <p:cNvSpPr>
            <a:spLocks/>
          </p:cNvSpPr>
          <p:nvPr/>
        </p:nvSpPr>
        <p:spPr bwMode="auto">
          <a:xfrm>
            <a:off x="3696263" y="1911313"/>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8" name="Freeform 127">
            <a:extLst>
              <a:ext uri="{FF2B5EF4-FFF2-40B4-BE49-F238E27FC236}">
                <a16:creationId xmlns:a16="http://schemas.microsoft.com/office/drawing/2014/main" id="{C5CC3FD1-0073-41A0-8089-A10B306D3D70}"/>
              </a:ext>
            </a:extLst>
          </p:cNvPr>
          <p:cNvSpPr>
            <a:spLocks/>
          </p:cNvSpPr>
          <p:nvPr/>
        </p:nvSpPr>
        <p:spPr bwMode="auto">
          <a:xfrm>
            <a:off x="3722414" y="19113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9" name="Freeform 128">
            <a:extLst>
              <a:ext uri="{FF2B5EF4-FFF2-40B4-BE49-F238E27FC236}">
                <a16:creationId xmlns:a16="http://schemas.microsoft.com/office/drawing/2014/main" id="{D4017194-E313-407B-BB7F-B4B75DC7EEF7}"/>
              </a:ext>
            </a:extLst>
          </p:cNvPr>
          <p:cNvSpPr>
            <a:spLocks/>
          </p:cNvSpPr>
          <p:nvPr/>
        </p:nvSpPr>
        <p:spPr bwMode="auto">
          <a:xfrm>
            <a:off x="3722414" y="19113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0" name="Freeform 129">
            <a:extLst>
              <a:ext uri="{FF2B5EF4-FFF2-40B4-BE49-F238E27FC236}">
                <a16:creationId xmlns:a16="http://schemas.microsoft.com/office/drawing/2014/main" id="{72159EC0-C749-4E16-BFFC-9D9E22F5C6F7}"/>
              </a:ext>
            </a:extLst>
          </p:cNvPr>
          <p:cNvSpPr>
            <a:spLocks/>
          </p:cNvSpPr>
          <p:nvPr/>
        </p:nvSpPr>
        <p:spPr bwMode="auto">
          <a:xfrm>
            <a:off x="3733425" y="19113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1" name="Freeform 130">
            <a:extLst>
              <a:ext uri="{FF2B5EF4-FFF2-40B4-BE49-F238E27FC236}">
                <a16:creationId xmlns:a16="http://schemas.microsoft.com/office/drawing/2014/main" id="{B1BFBC36-DDD0-438B-A818-6A27E4B2223F}"/>
              </a:ext>
            </a:extLst>
          </p:cNvPr>
          <p:cNvSpPr>
            <a:spLocks/>
          </p:cNvSpPr>
          <p:nvPr/>
        </p:nvSpPr>
        <p:spPr bwMode="auto">
          <a:xfrm>
            <a:off x="3733425" y="19113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2" name="Freeform 131">
            <a:extLst>
              <a:ext uri="{FF2B5EF4-FFF2-40B4-BE49-F238E27FC236}">
                <a16:creationId xmlns:a16="http://schemas.microsoft.com/office/drawing/2014/main" id="{171BFBCF-C5B1-42C1-B95D-348E89F6CAC9}"/>
              </a:ext>
            </a:extLst>
          </p:cNvPr>
          <p:cNvSpPr>
            <a:spLocks/>
          </p:cNvSpPr>
          <p:nvPr/>
        </p:nvSpPr>
        <p:spPr bwMode="auto">
          <a:xfrm>
            <a:off x="3817381" y="1911313"/>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3" name="Freeform 132">
            <a:extLst>
              <a:ext uri="{FF2B5EF4-FFF2-40B4-BE49-F238E27FC236}">
                <a16:creationId xmlns:a16="http://schemas.microsoft.com/office/drawing/2014/main" id="{857F7ACE-81D8-4E31-9938-AA1646344642}"/>
              </a:ext>
            </a:extLst>
          </p:cNvPr>
          <p:cNvSpPr>
            <a:spLocks/>
          </p:cNvSpPr>
          <p:nvPr/>
        </p:nvSpPr>
        <p:spPr bwMode="auto">
          <a:xfrm>
            <a:off x="3817381" y="1911313"/>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4" name="Freeform 133">
            <a:extLst>
              <a:ext uri="{FF2B5EF4-FFF2-40B4-BE49-F238E27FC236}">
                <a16:creationId xmlns:a16="http://schemas.microsoft.com/office/drawing/2014/main" id="{F032B512-6A43-44D1-BD6E-B1E30645F06D}"/>
              </a:ext>
            </a:extLst>
          </p:cNvPr>
          <p:cNvSpPr>
            <a:spLocks/>
          </p:cNvSpPr>
          <p:nvPr/>
        </p:nvSpPr>
        <p:spPr bwMode="auto">
          <a:xfrm>
            <a:off x="3817381" y="1911313"/>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5" name="Freeform 134">
            <a:extLst>
              <a:ext uri="{FF2B5EF4-FFF2-40B4-BE49-F238E27FC236}">
                <a16:creationId xmlns:a16="http://schemas.microsoft.com/office/drawing/2014/main" id="{0A97C8B5-1F55-4FCF-9A8C-1E3F66B1D15F}"/>
              </a:ext>
            </a:extLst>
          </p:cNvPr>
          <p:cNvSpPr>
            <a:spLocks/>
          </p:cNvSpPr>
          <p:nvPr/>
        </p:nvSpPr>
        <p:spPr bwMode="auto">
          <a:xfrm>
            <a:off x="3817381" y="1911313"/>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6" name="Freeform 135">
            <a:extLst>
              <a:ext uri="{FF2B5EF4-FFF2-40B4-BE49-F238E27FC236}">
                <a16:creationId xmlns:a16="http://schemas.microsoft.com/office/drawing/2014/main" id="{811F789A-13B4-4E00-AD58-171EFF9F5277}"/>
              </a:ext>
            </a:extLst>
          </p:cNvPr>
          <p:cNvSpPr>
            <a:spLocks/>
          </p:cNvSpPr>
          <p:nvPr/>
        </p:nvSpPr>
        <p:spPr bwMode="auto">
          <a:xfrm>
            <a:off x="3839403" y="194796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7" name="Freeform 136">
            <a:extLst>
              <a:ext uri="{FF2B5EF4-FFF2-40B4-BE49-F238E27FC236}">
                <a16:creationId xmlns:a16="http://schemas.microsoft.com/office/drawing/2014/main" id="{05DF2188-7CB3-4A64-8992-588F1436D49E}"/>
              </a:ext>
            </a:extLst>
          </p:cNvPr>
          <p:cNvSpPr>
            <a:spLocks/>
          </p:cNvSpPr>
          <p:nvPr/>
        </p:nvSpPr>
        <p:spPr bwMode="auto">
          <a:xfrm>
            <a:off x="3839403" y="194796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8" name="Freeform 137">
            <a:extLst>
              <a:ext uri="{FF2B5EF4-FFF2-40B4-BE49-F238E27FC236}">
                <a16:creationId xmlns:a16="http://schemas.microsoft.com/office/drawing/2014/main" id="{8FC82F75-5A59-4A58-BE5D-D3B5E709D21F}"/>
              </a:ext>
            </a:extLst>
          </p:cNvPr>
          <p:cNvSpPr>
            <a:spLocks/>
          </p:cNvSpPr>
          <p:nvPr/>
        </p:nvSpPr>
        <p:spPr bwMode="auto">
          <a:xfrm>
            <a:off x="3839403" y="194796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9" name="Freeform 138">
            <a:extLst>
              <a:ext uri="{FF2B5EF4-FFF2-40B4-BE49-F238E27FC236}">
                <a16:creationId xmlns:a16="http://schemas.microsoft.com/office/drawing/2014/main" id="{E53D1E5B-6E6F-4157-B4F8-C8E05E160BCA}"/>
              </a:ext>
            </a:extLst>
          </p:cNvPr>
          <p:cNvSpPr>
            <a:spLocks/>
          </p:cNvSpPr>
          <p:nvPr/>
        </p:nvSpPr>
        <p:spPr bwMode="auto">
          <a:xfrm>
            <a:off x="3839403" y="1947964"/>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0" name="Freeform 139">
            <a:extLst>
              <a:ext uri="{FF2B5EF4-FFF2-40B4-BE49-F238E27FC236}">
                <a16:creationId xmlns:a16="http://schemas.microsoft.com/office/drawing/2014/main" id="{35B88B60-6725-4918-9E8E-BFC7515CE58E}"/>
              </a:ext>
            </a:extLst>
          </p:cNvPr>
          <p:cNvSpPr>
            <a:spLocks/>
          </p:cNvSpPr>
          <p:nvPr/>
        </p:nvSpPr>
        <p:spPr bwMode="auto">
          <a:xfrm>
            <a:off x="3855919" y="1947964"/>
            <a:ext cx="28903" cy="31013"/>
          </a:xfrm>
          <a:custGeom>
            <a:avLst/>
            <a:gdLst>
              <a:gd name="T0" fmla="*/ 11 w 21"/>
              <a:gd name="T1" fmla="*/ 0 h 22"/>
              <a:gd name="T2" fmla="*/ 21 w 21"/>
              <a:gd name="T3" fmla="*/ 0 h 22"/>
              <a:gd name="T4" fmla="*/ 21 w 21"/>
              <a:gd name="T5" fmla="*/ 22 h 22"/>
              <a:gd name="T6" fmla="*/ 0 w 21"/>
              <a:gd name="T7" fmla="*/ 22 h 22"/>
              <a:gd name="T8" fmla="*/ 0 w 21"/>
              <a:gd name="T9" fmla="*/ 0 h 22"/>
              <a:gd name="T10" fmla="*/ 11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1" y="0"/>
                </a:moveTo>
                <a:lnTo>
                  <a:pt x="21" y="0"/>
                </a:lnTo>
                <a:lnTo>
                  <a:pt x="21" y="22"/>
                </a:lnTo>
                <a:lnTo>
                  <a:pt x="0" y="22"/>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1" name="Freeform 140">
            <a:extLst>
              <a:ext uri="{FF2B5EF4-FFF2-40B4-BE49-F238E27FC236}">
                <a16:creationId xmlns:a16="http://schemas.microsoft.com/office/drawing/2014/main" id="{99E2079B-4A26-4125-8D35-E0EE82ED8D82}"/>
              </a:ext>
            </a:extLst>
          </p:cNvPr>
          <p:cNvSpPr>
            <a:spLocks/>
          </p:cNvSpPr>
          <p:nvPr/>
        </p:nvSpPr>
        <p:spPr bwMode="auto">
          <a:xfrm>
            <a:off x="3855919" y="1947964"/>
            <a:ext cx="28903" cy="31013"/>
          </a:xfrm>
          <a:custGeom>
            <a:avLst/>
            <a:gdLst>
              <a:gd name="T0" fmla="*/ 11 w 21"/>
              <a:gd name="T1" fmla="*/ 0 h 22"/>
              <a:gd name="T2" fmla="*/ 21 w 21"/>
              <a:gd name="T3" fmla="*/ 0 h 22"/>
              <a:gd name="T4" fmla="*/ 21 w 21"/>
              <a:gd name="T5" fmla="*/ 22 h 22"/>
              <a:gd name="T6" fmla="*/ 0 w 21"/>
              <a:gd name="T7" fmla="*/ 22 h 22"/>
              <a:gd name="T8" fmla="*/ 0 w 21"/>
              <a:gd name="T9" fmla="*/ 0 h 22"/>
              <a:gd name="T10" fmla="*/ 11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1" y="0"/>
                </a:moveTo>
                <a:lnTo>
                  <a:pt x="21" y="0"/>
                </a:lnTo>
                <a:lnTo>
                  <a:pt x="21" y="22"/>
                </a:lnTo>
                <a:lnTo>
                  <a:pt x="0" y="22"/>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2" name="Freeform 141">
            <a:extLst>
              <a:ext uri="{FF2B5EF4-FFF2-40B4-BE49-F238E27FC236}">
                <a16:creationId xmlns:a16="http://schemas.microsoft.com/office/drawing/2014/main" id="{596A95A0-6CBD-412E-B550-706AC79A2D97}"/>
              </a:ext>
            </a:extLst>
          </p:cNvPr>
          <p:cNvSpPr>
            <a:spLocks/>
          </p:cNvSpPr>
          <p:nvPr/>
        </p:nvSpPr>
        <p:spPr bwMode="auto">
          <a:xfrm>
            <a:off x="3855919" y="1947964"/>
            <a:ext cx="28903" cy="31013"/>
          </a:xfrm>
          <a:custGeom>
            <a:avLst/>
            <a:gdLst>
              <a:gd name="T0" fmla="*/ 11 w 21"/>
              <a:gd name="T1" fmla="*/ 0 h 22"/>
              <a:gd name="T2" fmla="*/ 21 w 21"/>
              <a:gd name="T3" fmla="*/ 0 h 22"/>
              <a:gd name="T4" fmla="*/ 21 w 21"/>
              <a:gd name="T5" fmla="*/ 22 h 22"/>
              <a:gd name="T6" fmla="*/ 0 w 21"/>
              <a:gd name="T7" fmla="*/ 22 h 22"/>
              <a:gd name="T8" fmla="*/ 0 w 21"/>
              <a:gd name="T9" fmla="*/ 0 h 22"/>
              <a:gd name="T10" fmla="*/ 11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1" y="0"/>
                </a:moveTo>
                <a:lnTo>
                  <a:pt x="21" y="0"/>
                </a:lnTo>
                <a:lnTo>
                  <a:pt x="21" y="22"/>
                </a:lnTo>
                <a:lnTo>
                  <a:pt x="0" y="22"/>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3" name="Freeform 142">
            <a:extLst>
              <a:ext uri="{FF2B5EF4-FFF2-40B4-BE49-F238E27FC236}">
                <a16:creationId xmlns:a16="http://schemas.microsoft.com/office/drawing/2014/main" id="{9AB40743-626F-4724-8548-7FA1E03AF213}"/>
              </a:ext>
            </a:extLst>
          </p:cNvPr>
          <p:cNvSpPr>
            <a:spLocks/>
          </p:cNvSpPr>
          <p:nvPr/>
        </p:nvSpPr>
        <p:spPr bwMode="auto">
          <a:xfrm>
            <a:off x="3855919" y="1947964"/>
            <a:ext cx="28903" cy="31013"/>
          </a:xfrm>
          <a:custGeom>
            <a:avLst/>
            <a:gdLst>
              <a:gd name="T0" fmla="*/ 11 w 21"/>
              <a:gd name="T1" fmla="*/ 0 h 22"/>
              <a:gd name="T2" fmla="*/ 21 w 21"/>
              <a:gd name="T3" fmla="*/ 0 h 22"/>
              <a:gd name="T4" fmla="*/ 21 w 21"/>
              <a:gd name="T5" fmla="*/ 22 h 22"/>
              <a:gd name="T6" fmla="*/ 0 w 21"/>
              <a:gd name="T7" fmla="*/ 22 h 22"/>
              <a:gd name="T8" fmla="*/ 0 w 21"/>
              <a:gd name="T9" fmla="*/ 0 h 22"/>
              <a:gd name="T10" fmla="*/ 11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1" y="0"/>
                </a:moveTo>
                <a:lnTo>
                  <a:pt x="21" y="0"/>
                </a:lnTo>
                <a:lnTo>
                  <a:pt x="21" y="22"/>
                </a:lnTo>
                <a:lnTo>
                  <a:pt x="0" y="22"/>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4" name="Freeform 143">
            <a:extLst>
              <a:ext uri="{FF2B5EF4-FFF2-40B4-BE49-F238E27FC236}">
                <a16:creationId xmlns:a16="http://schemas.microsoft.com/office/drawing/2014/main" id="{75F1F52A-D775-4BE4-A75B-91A0262B9939}"/>
              </a:ext>
            </a:extLst>
          </p:cNvPr>
          <p:cNvSpPr>
            <a:spLocks/>
          </p:cNvSpPr>
          <p:nvPr/>
        </p:nvSpPr>
        <p:spPr bwMode="auto">
          <a:xfrm>
            <a:off x="3860048" y="1947964"/>
            <a:ext cx="30280" cy="31013"/>
          </a:xfrm>
          <a:custGeom>
            <a:avLst/>
            <a:gdLst>
              <a:gd name="T0" fmla="*/ 11 w 22"/>
              <a:gd name="T1" fmla="*/ 0 h 22"/>
              <a:gd name="T2" fmla="*/ 22 w 22"/>
              <a:gd name="T3" fmla="*/ 0 h 22"/>
              <a:gd name="T4" fmla="*/ 22 w 22"/>
              <a:gd name="T5" fmla="*/ 22 h 22"/>
              <a:gd name="T6" fmla="*/ 0 w 22"/>
              <a:gd name="T7" fmla="*/ 22 h 22"/>
              <a:gd name="T8" fmla="*/ 0 w 22"/>
              <a:gd name="T9" fmla="*/ 0 h 22"/>
              <a:gd name="T10" fmla="*/ 1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11" y="0"/>
                </a:moveTo>
                <a:lnTo>
                  <a:pt x="22" y="0"/>
                </a:lnTo>
                <a:lnTo>
                  <a:pt x="22" y="22"/>
                </a:lnTo>
                <a:lnTo>
                  <a:pt x="0" y="22"/>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5" name="Freeform 144">
            <a:extLst>
              <a:ext uri="{FF2B5EF4-FFF2-40B4-BE49-F238E27FC236}">
                <a16:creationId xmlns:a16="http://schemas.microsoft.com/office/drawing/2014/main" id="{5659B8A6-3D56-484A-AACD-FA8F9DE66BD6}"/>
              </a:ext>
            </a:extLst>
          </p:cNvPr>
          <p:cNvSpPr>
            <a:spLocks/>
          </p:cNvSpPr>
          <p:nvPr/>
        </p:nvSpPr>
        <p:spPr bwMode="auto">
          <a:xfrm>
            <a:off x="3860048" y="1947964"/>
            <a:ext cx="30280" cy="31013"/>
          </a:xfrm>
          <a:custGeom>
            <a:avLst/>
            <a:gdLst>
              <a:gd name="T0" fmla="*/ 11 w 22"/>
              <a:gd name="T1" fmla="*/ 0 h 22"/>
              <a:gd name="T2" fmla="*/ 22 w 22"/>
              <a:gd name="T3" fmla="*/ 0 h 22"/>
              <a:gd name="T4" fmla="*/ 22 w 22"/>
              <a:gd name="T5" fmla="*/ 22 h 22"/>
              <a:gd name="T6" fmla="*/ 0 w 22"/>
              <a:gd name="T7" fmla="*/ 22 h 22"/>
              <a:gd name="T8" fmla="*/ 0 w 22"/>
              <a:gd name="T9" fmla="*/ 0 h 22"/>
              <a:gd name="T10" fmla="*/ 1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11" y="0"/>
                </a:moveTo>
                <a:lnTo>
                  <a:pt x="22" y="0"/>
                </a:lnTo>
                <a:lnTo>
                  <a:pt x="22" y="22"/>
                </a:lnTo>
                <a:lnTo>
                  <a:pt x="0" y="22"/>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6" name="Freeform 145">
            <a:extLst>
              <a:ext uri="{FF2B5EF4-FFF2-40B4-BE49-F238E27FC236}">
                <a16:creationId xmlns:a16="http://schemas.microsoft.com/office/drawing/2014/main" id="{656D37F1-FE6D-491C-BD9A-09F69A2DD8D1}"/>
              </a:ext>
            </a:extLst>
          </p:cNvPr>
          <p:cNvSpPr>
            <a:spLocks/>
          </p:cNvSpPr>
          <p:nvPr/>
        </p:nvSpPr>
        <p:spPr bwMode="auto">
          <a:xfrm>
            <a:off x="3910973" y="196770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7" name="Freeform 146">
            <a:extLst>
              <a:ext uri="{FF2B5EF4-FFF2-40B4-BE49-F238E27FC236}">
                <a16:creationId xmlns:a16="http://schemas.microsoft.com/office/drawing/2014/main" id="{2B6D9A21-D851-45B8-9EBC-15A943A8CFD6}"/>
              </a:ext>
            </a:extLst>
          </p:cNvPr>
          <p:cNvSpPr>
            <a:spLocks/>
          </p:cNvSpPr>
          <p:nvPr/>
        </p:nvSpPr>
        <p:spPr bwMode="auto">
          <a:xfrm>
            <a:off x="3910973" y="1967700"/>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8" name="Freeform 147">
            <a:extLst>
              <a:ext uri="{FF2B5EF4-FFF2-40B4-BE49-F238E27FC236}">
                <a16:creationId xmlns:a16="http://schemas.microsoft.com/office/drawing/2014/main" id="{BFBFDFA4-8538-4B7B-8C0D-4DAD00598298}"/>
              </a:ext>
            </a:extLst>
          </p:cNvPr>
          <p:cNvSpPr>
            <a:spLocks/>
          </p:cNvSpPr>
          <p:nvPr/>
        </p:nvSpPr>
        <p:spPr bwMode="auto">
          <a:xfrm>
            <a:off x="3915102" y="1967700"/>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9" name="Freeform 148">
            <a:extLst>
              <a:ext uri="{FF2B5EF4-FFF2-40B4-BE49-F238E27FC236}">
                <a16:creationId xmlns:a16="http://schemas.microsoft.com/office/drawing/2014/main" id="{CE7BD73B-8B97-4AA3-B46D-201FD5CEFA0E}"/>
              </a:ext>
            </a:extLst>
          </p:cNvPr>
          <p:cNvSpPr>
            <a:spLocks/>
          </p:cNvSpPr>
          <p:nvPr/>
        </p:nvSpPr>
        <p:spPr bwMode="auto">
          <a:xfrm>
            <a:off x="3915102" y="1967700"/>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0" name="Freeform 149">
            <a:extLst>
              <a:ext uri="{FF2B5EF4-FFF2-40B4-BE49-F238E27FC236}">
                <a16:creationId xmlns:a16="http://schemas.microsoft.com/office/drawing/2014/main" id="{7CFF28CE-51EE-44CC-9063-8BC751BB6EB7}"/>
              </a:ext>
            </a:extLst>
          </p:cNvPr>
          <p:cNvSpPr>
            <a:spLocks/>
          </p:cNvSpPr>
          <p:nvPr/>
        </p:nvSpPr>
        <p:spPr bwMode="auto">
          <a:xfrm>
            <a:off x="3966026" y="1988845"/>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1" name="Freeform 150">
            <a:extLst>
              <a:ext uri="{FF2B5EF4-FFF2-40B4-BE49-F238E27FC236}">
                <a16:creationId xmlns:a16="http://schemas.microsoft.com/office/drawing/2014/main" id="{FAB5654F-0AB3-40D5-A5DC-C0792E5094C9}"/>
              </a:ext>
            </a:extLst>
          </p:cNvPr>
          <p:cNvSpPr>
            <a:spLocks/>
          </p:cNvSpPr>
          <p:nvPr/>
        </p:nvSpPr>
        <p:spPr bwMode="auto">
          <a:xfrm>
            <a:off x="3966026" y="1988845"/>
            <a:ext cx="28903" cy="29604"/>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2" name="Freeform 151">
            <a:extLst>
              <a:ext uri="{FF2B5EF4-FFF2-40B4-BE49-F238E27FC236}">
                <a16:creationId xmlns:a16="http://schemas.microsoft.com/office/drawing/2014/main" id="{F2BFBC75-70C2-4C11-9146-551CBC2B9B5F}"/>
              </a:ext>
            </a:extLst>
          </p:cNvPr>
          <p:cNvSpPr>
            <a:spLocks/>
          </p:cNvSpPr>
          <p:nvPr/>
        </p:nvSpPr>
        <p:spPr bwMode="auto">
          <a:xfrm>
            <a:off x="4004564" y="1988845"/>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3" name="Freeform 152">
            <a:extLst>
              <a:ext uri="{FF2B5EF4-FFF2-40B4-BE49-F238E27FC236}">
                <a16:creationId xmlns:a16="http://schemas.microsoft.com/office/drawing/2014/main" id="{59068283-5634-4C0E-888E-E6648872F52B}"/>
              </a:ext>
            </a:extLst>
          </p:cNvPr>
          <p:cNvSpPr>
            <a:spLocks/>
          </p:cNvSpPr>
          <p:nvPr/>
        </p:nvSpPr>
        <p:spPr bwMode="auto">
          <a:xfrm>
            <a:off x="4004564" y="1988845"/>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4" name="Freeform 153">
            <a:extLst>
              <a:ext uri="{FF2B5EF4-FFF2-40B4-BE49-F238E27FC236}">
                <a16:creationId xmlns:a16="http://schemas.microsoft.com/office/drawing/2014/main" id="{6EDEDD72-5780-465E-B3A2-25133800F3A7}"/>
              </a:ext>
            </a:extLst>
          </p:cNvPr>
          <p:cNvSpPr>
            <a:spLocks/>
          </p:cNvSpPr>
          <p:nvPr/>
        </p:nvSpPr>
        <p:spPr bwMode="auto">
          <a:xfrm>
            <a:off x="4044478" y="2008580"/>
            <a:ext cx="27527" cy="29604"/>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5" name="Freeform 154">
            <a:extLst>
              <a:ext uri="{FF2B5EF4-FFF2-40B4-BE49-F238E27FC236}">
                <a16:creationId xmlns:a16="http://schemas.microsoft.com/office/drawing/2014/main" id="{33357749-3828-4F06-84D6-4DF19251002D}"/>
              </a:ext>
            </a:extLst>
          </p:cNvPr>
          <p:cNvSpPr>
            <a:spLocks/>
          </p:cNvSpPr>
          <p:nvPr/>
        </p:nvSpPr>
        <p:spPr bwMode="auto">
          <a:xfrm>
            <a:off x="4044478" y="2008580"/>
            <a:ext cx="27527" cy="29604"/>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6" name="Freeform 155">
            <a:extLst>
              <a:ext uri="{FF2B5EF4-FFF2-40B4-BE49-F238E27FC236}">
                <a16:creationId xmlns:a16="http://schemas.microsoft.com/office/drawing/2014/main" id="{D3C70DF4-2E86-4FAA-AD83-68DBE9CF7ABC}"/>
              </a:ext>
            </a:extLst>
          </p:cNvPr>
          <p:cNvSpPr>
            <a:spLocks/>
          </p:cNvSpPr>
          <p:nvPr/>
        </p:nvSpPr>
        <p:spPr bwMode="auto">
          <a:xfrm>
            <a:off x="4055489" y="2008580"/>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7" name="Freeform 156">
            <a:extLst>
              <a:ext uri="{FF2B5EF4-FFF2-40B4-BE49-F238E27FC236}">
                <a16:creationId xmlns:a16="http://schemas.microsoft.com/office/drawing/2014/main" id="{71A1D806-D65C-4168-9BE0-2645BFF02AB1}"/>
              </a:ext>
            </a:extLst>
          </p:cNvPr>
          <p:cNvSpPr>
            <a:spLocks/>
          </p:cNvSpPr>
          <p:nvPr/>
        </p:nvSpPr>
        <p:spPr bwMode="auto">
          <a:xfrm>
            <a:off x="4055489" y="2008580"/>
            <a:ext cx="28903" cy="29604"/>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8" name="Freeform 157">
            <a:extLst>
              <a:ext uri="{FF2B5EF4-FFF2-40B4-BE49-F238E27FC236}">
                <a16:creationId xmlns:a16="http://schemas.microsoft.com/office/drawing/2014/main" id="{9D15CA2E-28B3-4AD8-8281-A67247C82337}"/>
              </a:ext>
            </a:extLst>
          </p:cNvPr>
          <p:cNvSpPr>
            <a:spLocks/>
          </p:cNvSpPr>
          <p:nvPr/>
        </p:nvSpPr>
        <p:spPr bwMode="auto">
          <a:xfrm>
            <a:off x="4165596"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9" name="Freeform 158">
            <a:extLst>
              <a:ext uri="{FF2B5EF4-FFF2-40B4-BE49-F238E27FC236}">
                <a16:creationId xmlns:a16="http://schemas.microsoft.com/office/drawing/2014/main" id="{4113B7E6-15A2-4F3C-B0E2-00C67114D3EE}"/>
              </a:ext>
            </a:extLst>
          </p:cNvPr>
          <p:cNvSpPr>
            <a:spLocks/>
          </p:cNvSpPr>
          <p:nvPr/>
        </p:nvSpPr>
        <p:spPr bwMode="auto">
          <a:xfrm>
            <a:off x="4165596"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0" name="Freeform 159">
            <a:extLst>
              <a:ext uri="{FF2B5EF4-FFF2-40B4-BE49-F238E27FC236}">
                <a16:creationId xmlns:a16="http://schemas.microsoft.com/office/drawing/2014/main" id="{4AF4D1C7-FCA5-4330-9BE0-815B353F46F4}"/>
              </a:ext>
            </a:extLst>
          </p:cNvPr>
          <p:cNvSpPr>
            <a:spLocks/>
          </p:cNvSpPr>
          <p:nvPr/>
        </p:nvSpPr>
        <p:spPr bwMode="auto">
          <a:xfrm>
            <a:off x="4176607"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1" name="Freeform 160">
            <a:extLst>
              <a:ext uri="{FF2B5EF4-FFF2-40B4-BE49-F238E27FC236}">
                <a16:creationId xmlns:a16="http://schemas.microsoft.com/office/drawing/2014/main" id="{13DBB8E5-1C91-49D3-9AB4-3FC9F5FD6EF8}"/>
              </a:ext>
            </a:extLst>
          </p:cNvPr>
          <p:cNvSpPr>
            <a:spLocks/>
          </p:cNvSpPr>
          <p:nvPr/>
        </p:nvSpPr>
        <p:spPr bwMode="auto">
          <a:xfrm>
            <a:off x="4176607"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2" name="Freeform 161">
            <a:extLst>
              <a:ext uri="{FF2B5EF4-FFF2-40B4-BE49-F238E27FC236}">
                <a16:creationId xmlns:a16="http://schemas.microsoft.com/office/drawing/2014/main" id="{AEDAE419-0083-43F3-A1F5-077D4659BDE0}"/>
              </a:ext>
            </a:extLst>
          </p:cNvPr>
          <p:cNvSpPr>
            <a:spLocks/>
          </p:cNvSpPr>
          <p:nvPr/>
        </p:nvSpPr>
        <p:spPr bwMode="auto">
          <a:xfrm>
            <a:off x="4176607"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3" name="Freeform 162">
            <a:extLst>
              <a:ext uri="{FF2B5EF4-FFF2-40B4-BE49-F238E27FC236}">
                <a16:creationId xmlns:a16="http://schemas.microsoft.com/office/drawing/2014/main" id="{2D621ED3-13DA-48AC-BD06-76E1F937F7E9}"/>
              </a:ext>
            </a:extLst>
          </p:cNvPr>
          <p:cNvSpPr>
            <a:spLocks/>
          </p:cNvSpPr>
          <p:nvPr/>
        </p:nvSpPr>
        <p:spPr bwMode="auto">
          <a:xfrm>
            <a:off x="4176607"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4" name="Freeform 163">
            <a:extLst>
              <a:ext uri="{FF2B5EF4-FFF2-40B4-BE49-F238E27FC236}">
                <a16:creationId xmlns:a16="http://schemas.microsoft.com/office/drawing/2014/main" id="{8AC27F65-EA0A-47A6-B779-7667C8847AF3}"/>
              </a:ext>
            </a:extLst>
          </p:cNvPr>
          <p:cNvSpPr>
            <a:spLocks/>
          </p:cNvSpPr>
          <p:nvPr/>
        </p:nvSpPr>
        <p:spPr bwMode="auto">
          <a:xfrm>
            <a:off x="4187618"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5" name="Freeform 164">
            <a:extLst>
              <a:ext uri="{FF2B5EF4-FFF2-40B4-BE49-F238E27FC236}">
                <a16:creationId xmlns:a16="http://schemas.microsoft.com/office/drawing/2014/main" id="{BA51E574-0B72-4147-9A1B-09148B96D687}"/>
              </a:ext>
            </a:extLst>
          </p:cNvPr>
          <p:cNvSpPr>
            <a:spLocks/>
          </p:cNvSpPr>
          <p:nvPr/>
        </p:nvSpPr>
        <p:spPr bwMode="auto">
          <a:xfrm>
            <a:off x="4187618" y="2029726"/>
            <a:ext cx="28903" cy="29604"/>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6" name="Freeform 165">
            <a:extLst>
              <a:ext uri="{FF2B5EF4-FFF2-40B4-BE49-F238E27FC236}">
                <a16:creationId xmlns:a16="http://schemas.microsoft.com/office/drawing/2014/main" id="{CE520C5E-945A-432D-93C5-C823FD0B725A}"/>
              </a:ext>
            </a:extLst>
          </p:cNvPr>
          <p:cNvSpPr>
            <a:spLocks/>
          </p:cNvSpPr>
          <p:nvPr/>
        </p:nvSpPr>
        <p:spPr bwMode="auto">
          <a:xfrm>
            <a:off x="4209639"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7" name="Freeform 166">
            <a:extLst>
              <a:ext uri="{FF2B5EF4-FFF2-40B4-BE49-F238E27FC236}">
                <a16:creationId xmlns:a16="http://schemas.microsoft.com/office/drawing/2014/main" id="{6E27A3D1-4B9C-4B0A-B5EC-F2371AB79F0D}"/>
              </a:ext>
            </a:extLst>
          </p:cNvPr>
          <p:cNvSpPr>
            <a:spLocks/>
          </p:cNvSpPr>
          <p:nvPr/>
        </p:nvSpPr>
        <p:spPr bwMode="auto">
          <a:xfrm>
            <a:off x="4209639"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8" name="Freeform 167">
            <a:extLst>
              <a:ext uri="{FF2B5EF4-FFF2-40B4-BE49-F238E27FC236}">
                <a16:creationId xmlns:a16="http://schemas.microsoft.com/office/drawing/2014/main" id="{955DFBC4-044E-46C4-8EED-AEE1AEF87478}"/>
              </a:ext>
            </a:extLst>
          </p:cNvPr>
          <p:cNvSpPr>
            <a:spLocks/>
          </p:cNvSpPr>
          <p:nvPr/>
        </p:nvSpPr>
        <p:spPr bwMode="auto">
          <a:xfrm>
            <a:off x="4220650"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9" name="Freeform 168">
            <a:extLst>
              <a:ext uri="{FF2B5EF4-FFF2-40B4-BE49-F238E27FC236}">
                <a16:creationId xmlns:a16="http://schemas.microsoft.com/office/drawing/2014/main" id="{30667781-16A6-4E94-9DF6-0AAE3586AD3F}"/>
              </a:ext>
            </a:extLst>
          </p:cNvPr>
          <p:cNvSpPr>
            <a:spLocks/>
          </p:cNvSpPr>
          <p:nvPr/>
        </p:nvSpPr>
        <p:spPr bwMode="auto">
          <a:xfrm>
            <a:off x="4220650"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0" name="Freeform 169">
            <a:extLst>
              <a:ext uri="{FF2B5EF4-FFF2-40B4-BE49-F238E27FC236}">
                <a16:creationId xmlns:a16="http://schemas.microsoft.com/office/drawing/2014/main" id="{8901F02B-0B68-49A3-BB69-88EE37087F90}"/>
              </a:ext>
            </a:extLst>
          </p:cNvPr>
          <p:cNvSpPr>
            <a:spLocks/>
          </p:cNvSpPr>
          <p:nvPr/>
        </p:nvSpPr>
        <p:spPr bwMode="auto">
          <a:xfrm>
            <a:off x="4231660"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1" name="Freeform 170">
            <a:extLst>
              <a:ext uri="{FF2B5EF4-FFF2-40B4-BE49-F238E27FC236}">
                <a16:creationId xmlns:a16="http://schemas.microsoft.com/office/drawing/2014/main" id="{F8249EA1-F3D1-48A3-8E47-91E53B0FAC86}"/>
              </a:ext>
            </a:extLst>
          </p:cNvPr>
          <p:cNvSpPr>
            <a:spLocks/>
          </p:cNvSpPr>
          <p:nvPr/>
        </p:nvSpPr>
        <p:spPr bwMode="auto">
          <a:xfrm>
            <a:off x="4231660" y="2049462"/>
            <a:ext cx="28903" cy="32423"/>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2" name="Freeform 171">
            <a:extLst>
              <a:ext uri="{FF2B5EF4-FFF2-40B4-BE49-F238E27FC236}">
                <a16:creationId xmlns:a16="http://schemas.microsoft.com/office/drawing/2014/main" id="{B801C4DC-37FE-4FC4-BF6D-943D0C9B1BC8}"/>
              </a:ext>
            </a:extLst>
          </p:cNvPr>
          <p:cNvSpPr>
            <a:spLocks/>
          </p:cNvSpPr>
          <p:nvPr/>
        </p:nvSpPr>
        <p:spPr bwMode="auto">
          <a:xfrm>
            <a:off x="4237166"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3" name="Freeform 172">
            <a:extLst>
              <a:ext uri="{FF2B5EF4-FFF2-40B4-BE49-F238E27FC236}">
                <a16:creationId xmlns:a16="http://schemas.microsoft.com/office/drawing/2014/main" id="{B20C62D1-1251-4248-AE1E-786B6495737D}"/>
              </a:ext>
            </a:extLst>
          </p:cNvPr>
          <p:cNvSpPr>
            <a:spLocks/>
          </p:cNvSpPr>
          <p:nvPr/>
        </p:nvSpPr>
        <p:spPr bwMode="auto">
          <a:xfrm>
            <a:off x="4237166"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4" name="Freeform 173">
            <a:extLst>
              <a:ext uri="{FF2B5EF4-FFF2-40B4-BE49-F238E27FC236}">
                <a16:creationId xmlns:a16="http://schemas.microsoft.com/office/drawing/2014/main" id="{30E50217-88D6-48AF-9184-152FBD0111B8}"/>
              </a:ext>
            </a:extLst>
          </p:cNvPr>
          <p:cNvSpPr>
            <a:spLocks/>
          </p:cNvSpPr>
          <p:nvPr/>
        </p:nvSpPr>
        <p:spPr bwMode="auto">
          <a:xfrm>
            <a:off x="4237166"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5" name="Freeform 174">
            <a:extLst>
              <a:ext uri="{FF2B5EF4-FFF2-40B4-BE49-F238E27FC236}">
                <a16:creationId xmlns:a16="http://schemas.microsoft.com/office/drawing/2014/main" id="{82C6175E-2260-40AF-8C9B-F54C762149F8}"/>
              </a:ext>
            </a:extLst>
          </p:cNvPr>
          <p:cNvSpPr>
            <a:spLocks/>
          </p:cNvSpPr>
          <p:nvPr/>
        </p:nvSpPr>
        <p:spPr bwMode="auto">
          <a:xfrm>
            <a:off x="4237166"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6" name="Freeform 175">
            <a:extLst>
              <a:ext uri="{FF2B5EF4-FFF2-40B4-BE49-F238E27FC236}">
                <a16:creationId xmlns:a16="http://schemas.microsoft.com/office/drawing/2014/main" id="{DA934EF7-8A0C-4663-9863-56A5ADE91877}"/>
              </a:ext>
            </a:extLst>
          </p:cNvPr>
          <p:cNvSpPr>
            <a:spLocks/>
          </p:cNvSpPr>
          <p:nvPr/>
        </p:nvSpPr>
        <p:spPr bwMode="auto">
          <a:xfrm>
            <a:off x="4255058" y="2049462"/>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7" name="Freeform 176">
            <a:extLst>
              <a:ext uri="{FF2B5EF4-FFF2-40B4-BE49-F238E27FC236}">
                <a16:creationId xmlns:a16="http://schemas.microsoft.com/office/drawing/2014/main" id="{A92FF5C7-C363-406B-B3C4-AEC6E89199D1}"/>
              </a:ext>
            </a:extLst>
          </p:cNvPr>
          <p:cNvSpPr>
            <a:spLocks/>
          </p:cNvSpPr>
          <p:nvPr/>
        </p:nvSpPr>
        <p:spPr bwMode="auto">
          <a:xfrm>
            <a:off x="4255058" y="2049462"/>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8" name="Freeform 177">
            <a:extLst>
              <a:ext uri="{FF2B5EF4-FFF2-40B4-BE49-F238E27FC236}">
                <a16:creationId xmlns:a16="http://schemas.microsoft.com/office/drawing/2014/main" id="{D831CB0A-FFA5-4206-9765-2AB69D4ECF4F}"/>
              </a:ext>
            </a:extLst>
          </p:cNvPr>
          <p:cNvSpPr>
            <a:spLocks/>
          </p:cNvSpPr>
          <p:nvPr/>
        </p:nvSpPr>
        <p:spPr bwMode="auto">
          <a:xfrm>
            <a:off x="4277080" y="2049462"/>
            <a:ext cx="28903" cy="32423"/>
          </a:xfrm>
          <a:custGeom>
            <a:avLst/>
            <a:gdLst>
              <a:gd name="T0" fmla="*/ 9 w 21"/>
              <a:gd name="T1" fmla="*/ 0 h 23"/>
              <a:gd name="T2" fmla="*/ 21 w 21"/>
              <a:gd name="T3" fmla="*/ 0 h 23"/>
              <a:gd name="T4" fmla="*/ 21 w 21"/>
              <a:gd name="T5" fmla="*/ 23 h 23"/>
              <a:gd name="T6" fmla="*/ 0 w 21"/>
              <a:gd name="T7" fmla="*/ 23 h 23"/>
              <a:gd name="T8" fmla="*/ 0 w 21"/>
              <a:gd name="T9" fmla="*/ 0 h 23"/>
              <a:gd name="T10" fmla="*/ 9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9" y="0"/>
                </a:moveTo>
                <a:lnTo>
                  <a:pt x="21" y="0"/>
                </a:lnTo>
                <a:lnTo>
                  <a:pt x="21" y="23"/>
                </a:lnTo>
                <a:lnTo>
                  <a:pt x="0" y="23"/>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9" name="Freeform 178">
            <a:extLst>
              <a:ext uri="{FF2B5EF4-FFF2-40B4-BE49-F238E27FC236}">
                <a16:creationId xmlns:a16="http://schemas.microsoft.com/office/drawing/2014/main" id="{3F17222E-35FE-42A8-B1FB-438A09159C72}"/>
              </a:ext>
            </a:extLst>
          </p:cNvPr>
          <p:cNvSpPr>
            <a:spLocks/>
          </p:cNvSpPr>
          <p:nvPr/>
        </p:nvSpPr>
        <p:spPr bwMode="auto">
          <a:xfrm>
            <a:off x="4277080" y="2049462"/>
            <a:ext cx="28903" cy="32423"/>
          </a:xfrm>
          <a:custGeom>
            <a:avLst/>
            <a:gdLst>
              <a:gd name="T0" fmla="*/ 9 w 21"/>
              <a:gd name="T1" fmla="*/ 0 h 23"/>
              <a:gd name="T2" fmla="*/ 21 w 21"/>
              <a:gd name="T3" fmla="*/ 0 h 23"/>
              <a:gd name="T4" fmla="*/ 21 w 21"/>
              <a:gd name="T5" fmla="*/ 23 h 23"/>
              <a:gd name="T6" fmla="*/ 0 w 21"/>
              <a:gd name="T7" fmla="*/ 23 h 23"/>
              <a:gd name="T8" fmla="*/ 0 w 21"/>
              <a:gd name="T9" fmla="*/ 0 h 23"/>
              <a:gd name="T10" fmla="*/ 9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9" y="0"/>
                </a:moveTo>
                <a:lnTo>
                  <a:pt x="21" y="0"/>
                </a:lnTo>
                <a:lnTo>
                  <a:pt x="21" y="23"/>
                </a:lnTo>
                <a:lnTo>
                  <a:pt x="0" y="23"/>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0" name="Freeform 179">
            <a:extLst>
              <a:ext uri="{FF2B5EF4-FFF2-40B4-BE49-F238E27FC236}">
                <a16:creationId xmlns:a16="http://schemas.microsoft.com/office/drawing/2014/main" id="{DBC9105A-D390-40D8-A5DC-9C6AED6FC2F0}"/>
              </a:ext>
            </a:extLst>
          </p:cNvPr>
          <p:cNvSpPr>
            <a:spLocks/>
          </p:cNvSpPr>
          <p:nvPr/>
        </p:nvSpPr>
        <p:spPr bwMode="auto">
          <a:xfrm>
            <a:off x="4292220"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1" name="Freeform 180">
            <a:extLst>
              <a:ext uri="{FF2B5EF4-FFF2-40B4-BE49-F238E27FC236}">
                <a16:creationId xmlns:a16="http://schemas.microsoft.com/office/drawing/2014/main" id="{8AD7DD91-5FD3-4266-A6AB-E3E641F19000}"/>
              </a:ext>
            </a:extLst>
          </p:cNvPr>
          <p:cNvSpPr>
            <a:spLocks/>
          </p:cNvSpPr>
          <p:nvPr/>
        </p:nvSpPr>
        <p:spPr bwMode="auto">
          <a:xfrm>
            <a:off x="4292220"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2" name="Freeform 181">
            <a:extLst>
              <a:ext uri="{FF2B5EF4-FFF2-40B4-BE49-F238E27FC236}">
                <a16:creationId xmlns:a16="http://schemas.microsoft.com/office/drawing/2014/main" id="{E1B7A668-7209-4A29-B390-9D74FD8EE32F}"/>
              </a:ext>
            </a:extLst>
          </p:cNvPr>
          <p:cNvSpPr>
            <a:spLocks/>
          </p:cNvSpPr>
          <p:nvPr/>
        </p:nvSpPr>
        <p:spPr bwMode="auto">
          <a:xfrm>
            <a:off x="431837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3" name="Freeform 182">
            <a:extLst>
              <a:ext uri="{FF2B5EF4-FFF2-40B4-BE49-F238E27FC236}">
                <a16:creationId xmlns:a16="http://schemas.microsoft.com/office/drawing/2014/main" id="{25F803BE-0D12-4E81-975B-B41C04878FAE}"/>
              </a:ext>
            </a:extLst>
          </p:cNvPr>
          <p:cNvSpPr>
            <a:spLocks/>
          </p:cNvSpPr>
          <p:nvPr/>
        </p:nvSpPr>
        <p:spPr bwMode="auto">
          <a:xfrm>
            <a:off x="431837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4" name="Freeform 183">
            <a:extLst>
              <a:ext uri="{FF2B5EF4-FFF2-40B4-BE49-F238E27FC236}">
                <a16:creationId xmlns:a16="http://schemas.microsoft.com/office/drawing/2014/main" id="{2534B8D7-0581-471E-B64F-B78049A7C456}"/>
              </a:ext>
            </a:extLst>
          </p:cNvPr>
          <p:cNvSpPr>
            <a:spLocks/>
          </p:cNvSpPr>
          <p:nvPr/>
        </p:nvSpPr>
        <p:spPr bwMode="auto">
          <a:xfrm>
            <a:off x="432938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5" name="Freeform 184">
            <a:extLst>
              <a:ext uri="{FF2B5EF4-FFF2-40B4-BE49-F238E27FC236}">
                <a16:creationId xmlns:a16="http://schemas.microsoft.com/office/drawing/2014/main" id="{DED3394E-2EE4-43DD-BD8D-E8F1665F53E8}"/>
              </a:ext>
            </a:extLst>
          </p:cNvPr>
          <p:cNvSpPr>
            <a:spLocks/>
          </p:cNvSpPr>
          <p:nvPr/>
        </p:nvSpPr>
        <p:spPr bwMode="auto">
          <a:xfrm>
            <a:off x="432938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6" name="Freeform 185">
            <a:extLst>
              <a:ext uri="{FF2B5EF4-FFF2-40B4-BE49-F238E27FC236}">
                <a16:creationId xmlns:a16="http://schemas.microsoft.com/office/drawing/2014/main" id="{1D93667C-9BFF-4855-AEF4-8BA97DAFCBDE}"/>
              </a:ext>
            </a:extLst>
          </p:cNvPr>
          <p:cNvSpPr>
            <a:spLocks/>
          </p:cNvSpPr>
          <p:nvPr/>
        </p:nvSpPr>
        <p:spPr bwMode="auto">
          <a:xfrm>
            <a:off x="432938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7" name="Freeform 186">
            <a:extLst>
              <a:ext uri="{FF2B5EF4-FFF2-40B4-BE49-F238E27FC236}">
                <a16:creationId xmlns:a16="http://schemas.microsoft.com/office/drawing/2014/main" id="{A6000C89-690B-4D0D-8DFA-881EA21757BB}"/>
              </a:ext>
            </a:extLst>
          </p:cNvPr>
          <p:cNvSpPr>
            <a:spLocks/>
          </p:cNvSpPr>
          <p:nvPr/>
        </p:nvSpPr>
        <p:spPr bwMode="auto">
          <a:xfrm>
            <a:off x="4329380" y="2049462"/>
            <a:ext cx="31655" cy="32423"/>
          </a:xfrm>
          <a:custGeom>
            <a:avLst/>
            <a:gdLst>
              <a:gd name="T0" fmla="*/ 12 w 23"/>
              <a:gd name="T1" fmla="*/ 0 h 23"/>
              <a:gd name="T2" fmla="*/ 23 w 23"/>
              <a:gd name="T3" fmla="*/ 0 h 23"/>
              <a:gd name="T4" fmla="*/ 23 w 23"/>
              <a:gd name="T5" fmla="*/ 23 h 23"/>
              <a:gd name="T6" fmla="*/ 0 w 23"/>
              <a:gd name="T7" fmla="*/ 23 h 23"/>
              <a:gd name="T8" fmla="*/ 0 w 23"/>
              <a:gd name="T9" fmla="*/ 0 h 23"/>
              <a:gd name="T10" fmla="*/ 12 w 23"/>
              <a:gd name="T11" fmla="*/ 0 h 23"/>
            </a:gdLst>
            <a:ahLst/>
            <a:cxnLst>
              <a:cxn ang="0">
                <a:pos x="T0" y="T1"/>
              </a:cxn>
              <a:cxn ang="0">
                <a:pos x="T2" y="T3"/>
              </a:cxn>
              <a:cxn ang="0">
                <a:pos x="T4" y="T5"/>
              </a:cxn>
              <a:cxn ang="0">
                <a:pos x="T6" y="T7"/>
              </a:cxn>
              <a:cxn ang="0">
                <a:pos x="T8" y="T9"/>
              </a:cxn>
              <a:cxn ang="0">
                <a:pos x="T10" y="T11"/>
              </a:cxn>
            </a:cxnLst>
            <a:rect l="0" t="0" r="r" b="b"/>
            <a:pathLst>
              <a:path w="23" h="23">
                <a:moveTo>
                  <a:pt x="12" y="0"/>
                </a:moveTo>
                <a:lnTo>
                  <a:pt x="23" y="0"/>
                </a:lnTo>
                <a:lnTo>
                  <a:pt x="23"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8" name="Freeform 187">
            <a:extLst>
              <a:ext uri="{FF2B5EF4-FFF2-40B4-BE49-F238E27FC236}">
                <a16:creationId xmlns:a16="http://schemas.microsoft.com/office/drawing/2014/main" id="{024901C4-ADA8-4019-8232-1DC1016CA860}"/>
              </a:ext>
            </a:extLst>
          </p:cNvPr>
          <p:cNvSpPr>
            <a:spLocks/>
          </p:cNvSpPr>
          <p:nvPr/>
        </p:nvSpPr>
        <p:spPr bwMode="auto">
          <a:xfrm>
            <a:off x="4347273"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9" name="Freeform 188">
            <a:extLst>
              <a:ext uri="{FF2B5EF4-FFF2-40B4-BE49-F238E27FC236}">
                <a16:creationId xmlns:a16="http://schemas.microsoft.com/office/drawing/2014/main" id="{2D3F4471-2065-48EA-978B-C8DADE1F148D}"/>
              </a:ext>
            </a:extLst>
          </p:cNvPr>
          <p:cNvSpPr>
            <a:spLocks/>
          </p:cNvSpPr>
          <p:nvPr/>
        </p:nvSpPr>
        <p:spPr bwMode="auto">
          <a:xfrm>
            <a:off x="4347273" y="2049462"/>
            <a:ext cx="28903" cy="32423"/>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0" name="Freeform 189">
            <a:extLst>
              <a:ext uri="{FF2B5EF4-FFF2-40B4-BE49-F238E27FC236}">
                <a16:creationId xmlns:a16="http://schemas.microsoft.com/office/drawing/2014/main" id="{F43B5106-67E9-472B-BBE7-334333EBDC5D}"/>
              </a:ext>
            </a:extLst>
          </p:cNvPr>
          <p:cNvSpPr>
            <a:spLocks/>
          </p:cNvSpPr>
          <p:nvPr/>
        </p:nvSpPr>
        <p:spPr bwMode="auto">
          <a:xfrm>
            <a:off x="4391316" y="2103029"/>
            <a:ext cx="28903" cy="31013"/>
          </a:xfrm>
          <a:custGeom>
            <a:avLst/>
            <a:gdLst>
              <a:gd name="T0" fmla="*/ 12 w 21"/>
              <a:gd name="T1" fmla="*/ 0 h 22"/>
              <a:gd name="T2" fmla="*/ 21 w 21"/>
              <a:gd name="T3" fmla="*/ 0 h 22"/>
              <a:gd name="T4" fmla="*/ 21 w 21"/>
              <a:gd name="T5" fmla="*/ 22 h 22"/>
              <a:gd name="T6" fmla="*/ 0 w 21"/>
              <a:gd name="T7" fmla="*/ 22 h 22"/>
              <a:gd name="T8" fmla="*/ 0 w 21"/>
              <a:gd name="T9" fmla="*/ 0 h 22"/>
              <a:gd name="T10" fmla="*/ 12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2" y="0"/>
                </a:moveTo>
                <a:lnTo>
                  <a:pt x="21" y="0"/>
                </a:lnTo>
                <a:lnTo>
                  <a:pt x="21" y="22"/>
                </a:lnTo>
                <a:lnTo>
                  <a:pt x="0" y="22"/>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1" name="Freeform 190">
            <a:extLst>
              <a:ext uri="{FF2B5EF4-FFF2-40B4-BE49-F238E27FC236}">
                <a16:creationId xmlns:a16="http://schemas.microsoft.com/office/drawing/2014/main" id="{4929FCF3-B80E-4AC1-94EB-0D667EFA2205}"/>
              </a:ext>
            </a:extLst>
          </p:cNvPr>
          <p:cNvSpPr>
            <a:spLocks/>
          </p:cNvSpPr>
          <p:nvPr/>
        </p:nvSpPr>
        <p:spPr bwMode="auto">
          <a:xfrm>
            <a:off x="4391316" y="2103029"/>
            <a:ext cx="28903" cy="31013"/>
          </a:xfrm>
          <a:custGeom>
            <a:avLst/>
            <a:gdLst>
              <a:gd name="T0" fmla="*/ 12 w 21"/>
              <a:gd name="T1" fmla="*/ 0 h 22"/>
              <a:gd name="T2" fmla="*/ 21 w 21"/>
              <a:gd name="T3" fmla="*/ 0 h 22"/>
              <a:gd name="T4" fmla="*/ 21 w 21"/>
              <a:gd name="T5" fmla="*/ 22 h 22"/>
              <a:gd name="T6" fmla="*/ 0 w 21"/>
              <a:gd name="T7" fmla="*/ 22 h 22"/>
              <a:gd name="T8" fmla="*/ 0 w 21"/>
              <a:gd name="T9" fmla="*/ 0 h 22"/>
              <a:gd name="T10" fmla="*/ 12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2" y="0"/>
                </a:moveTo>
                <a:lnTo>
                  <a:pt x="21" y="0"/>
                </a:lnTo>
                <a:lnTo>
                  <a:pt x="21" y="22"/>
                </a:lnTo>
                <a:lnTo>
                  <a:pt x="0" y="22"/>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2" name="Freeform 191">
            <a:extLst>
              <a:ext uri="{FF2B5EF4-FFF2-40B4-BE49-F238E27FC236}">
                <a16:creationId xmlns:a16="http://schemas.microsoft.com/office/drawing/2014/main" id="{228A8900-4ED2-4E69-8D84-A919CE68090D}"/>
              </a:ext>
            </a:extLst>
          </p:cNvPr>
          <p:cNvSpPr>
            <a:spLocks/>
          </p:cNvSpPr>
          <p:nvPr/>
        </p:nvSpPr>
        <p:spPr bwMode="auto">
          <a:xfrm>
            <a:off x="4484907" y="21298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3" name="Freeform 192">
            <a:extLst>
              <a:ext uri="{FF2B5EF4-FFF2-40B4-BE49-F238E27FC236}">
                <a16:creationId xmlns:a16="http://schemas.microsoft.com/office/drawing/2014/main" id="{07EBBEDD-C57B-4F3C-B149-24051A59830F}"/>
              </a:ext>
            </a:extLst>
          </p:cNvPr>
          <p:cNvSpPr>
            <a:spLocks/>
          </p:cNvSpPr>
          <p:nvPr/>
        </p:nvSpPr>
        <p:spPr bwMode="auto">
          <a:xfrm>
            <a:off x="4484907" y="21298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4" name="Freeform 193">
            <a:extLst>
              <a:ext uri="{FF2B5EF4-FFF2-40B4-BE49-F238E27FC236}">
                <a16:creationId xmlns:a16="http://schemas.microsoft.com/office/drawing/2014/main" id="{CD315FE7-A7AC-4DFE-8F3B-1680916B9C4D}"/>
              </a:ext>
            </a:extLst>
          </p:cNvPr>
          <p:cNvSpPr>
            <a:spLocks/>
          </p:cNvSpPr>
          <p:nvPr/>
        </p:nvSpPr>
        <p:spPr bwMode="auto">
          <a:xfrm>
            <a:off x="4495918" y="21298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5" name="Freeform 194">
            <a:extLst>
              <a:ext uri="{FF2B5EF4-FFF2-40B4-BE49-F238E27FC236}">
                <a16:creationId xmlns:a16="http://schemas.microsoft.com/office/drawing/2014/main" id="{B7C4BA6E-4726-4A7B-99EC-3BEB0280A305}"/>
              </a:ext>
            </a:extLst>
          </p:cNvPr>
          <p:cNvSpPr>
            <a:spLocks/>
          </p:cNvSpPr>
          <p:nvPr/>
        </p:nvSpPr>
        <p:spPr bwMode="auto">
          <a:xfrm>
            <a:off x="4495918" y="2129813"/>
            <a:ext cx="31655" cy="29604"/>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6" name="Freeform 195">
            <a:extLst>
              <a:ext uri="{FF2B5EF4-FFF2-40B4-BE49-F238E27FC236}">
                <a16:creationId xmlns:a16="http://schemas.microsoft.com/office/drawing/2014/main" id="{2D3E9944-C2C8-4BA4-9BFC-B9E58583FA8A}"/>
              </a:ext>
            </a:extLst>
          </p:cNvPr>
          <p:cNvSpPr>
            <a:spLocks/>
          </p:cNvSpPr>
          <p:nvPr/>
        </p:nvSpPr>
        <p:spPr bwMode="auto">
          <a:xfrm>
            <a:off x="4601896" y="2155187"/>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7" name="Freeform 196">
            <a:extLst>
              <a:ext uri="{FF2B5EF4-FFF2-40B4-BE49-F238E27FC236}">
                <a16:creationId xmlns:a16="http://schemas.microsoft.com/office/drawing/2014/main" id="{FEE186DE-EBEC-404E-BFA4-B14F4843004D}"/>
              </a:ext>
            </a:extLst>
          </p:cNvPr>
          <p:cNvSpPr>
            <a:spLocks/>
          </p:cNvSpPr>
          <p:nvPr/>
        </p:nvSpPr>
        <p:spPr bwMode="auto">
          <a:xfrm>
            <a:off x="4601896" y="2155187"/>
            <a:ext cx="28903" cy="31013"/>
          </a:xfrm>
          <a:custGeom>
            <a:avLst/>
            <a:gdLst>
              <a:gd name="T0" fmla="*/ 10 w 21"/>
              <a:gd name="T1" fmla="*/ 0 h 22"/>
              <a:gd name="T2" fmla="*/ 21 w 21"/>
              <a:gd name="T3" fmla="*/ 0 h 22"/>
              <a:gd name="T4" fmla="*/ 21 w 21"/>
              <a:gd name="T5" fmla="*/ 22 h 22"/>
              <a:gd name="T6" fmla="*/ 0 w 21"/>
              <a:gd name="T7" fmla="*/ 22 h 22"/>
              <a:gd name="T8" fmla="*/ 0 w 21"/>
              <a:gd name="T9" fmla="*/ 0 h 22"/>
              <a:gd name="T10" fmla="*/ 1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0" y="0"/>
                </a:moveTo>
                <a:lnTo>
                  <a:pt x="21" y="0"/>
                </a:lnTo>
                <a:lnTo>
                  <a:pt x="21" y="22"/>
                </a:lnTo>
                <a:lnTo>
                  <a:pt x="0" y="22"/>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8" name="Freeform 197">
            <a:extLst>
              <a:ext uri="{FF2B5EF4-FFF2-40B4-BE49-F238E27FC236}">
                <a16:creationId xmlns:a16="http://schemas.microsoft.com/office/drawing/2014/main" id="{BB6B5E3E-C579-4AE0-AC85-85AAF1B549C5}"/>
              </a:ext>
            </a:extLst>
          </p:cNvPr>
          <p:cNvSpPr>
            <a:spLocks/>
          </p:cNvSpPr>
          <p:nvPr/>
        </p:nvSpPr>
        <p:spPr bwMode="auto">
          <a:xfrm>
            <a:off x="4625294" y="2181971"/>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9" name="Freeform 198">
            <a:extLst>
              <a:ext uri="{FF2B5EF4-FFF2-40B4-BE49-F238E27FC236}">
                <a16:creationId xmlns:a16="http://schemas.microsoft.com/office/drawing/2014/main" id="{ED738BFF-C85B-44D4-8E89-768367CED236}"/>
              </a:ext>
            </a:extLst>
          </p:cNvPr>
          <p:cNvSpPr>
            <a:spLocks/>
          </p:cNvSpPr>
          <p:nvPr/>
        </p:nvSpPr>
        <p:spPr bwMode="auto">
          <a:xfrm>
            <a:off x="4625294" y="2181971"/>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0" name="Freeform 199">
            <a:extLst>
              <a:ext uri="{FF2B5EF4-FFF2-40B4-BE49-F238E27FC236}">
                <a16:creationId xmlns:a16="http://schemas.microsoft.com/office/drawing/2014/main" id="{9982DBC9-23D1-447E-8B16-5E8463BD8060}"/>
              </a:ext>
            </a:extLst>
          </p:cNvPr>
          <p:cNvSpPr>
            <a:spLocks/>
          </p:cNvSpPr>
          <p:nvPr/>
        </p:nvSpPr>
        <p:spPr bwMode="auto">
          <a:xfrm>
            <a:off x="4625294" y="2181971"/>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1" name="Freeform 200">
            <a:extLst>
              <a:ext uri="{FF2B5EF4-FFF2-40B4-BE49-F238E27FC236}">
                <a16:creationId xmlns:a16="http://schemas.microsoft.com/office/drawing/2014/main" id="{DB29FE48-0256-47A6-9EFF-726CDC72CEEE}"/>
              </a:ext>
            </a:extLst>
          </p:cNvPr>
          <p:cNvSpPr>
            <a:spLocks/>
          </p:cNvSpPr>
          <p:nvPr/>
        </p:nvSpPr>
        <p:spPr bwMode="auto">
          <a:xfrm>
            <a:off x="4625294" y="2181971"/>
            <a:ext cx="27527" cy="32423"/>
          </a:xfrm>
          <a:custGeom>
            <a:avLst/>
            <a:gdLst>
              <a:gd name="T0" fmla="*/ 9 w 20"/>
              <a:gd name="T1" fmla="*/ 0 h 23"/>
              <a:gd name="T2" fmla="*/ 20 w 20"/>
              <a:gd name="T3" fmla="*/ 0 h 23"/>
              <a:gd name="T4" fmla="*/ 20 w 20"/>
              <a:gd name="T5" fmla="*/ 23 h 23"/>
              <a:gd name="T6" fmla="*/ 0 w 20"/>
              <a:gd name="T7" fmla="*/ 23 h 23"/>
              <a:gd name="T8" fmla="*/ 0 w 20"/>
              <a:gd name="T9" fmla="*/ 0 h 23"/>
              <a:gd name="T10" fmla="*/ 9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9" y="0"/>
                </a:moveTo>
                <a:lnTo>
                  <a:pt x="20" y="0"/>
                </a:lnTo>
                <a:lnTo>
                  <a:pt x="20" y="23"/>
                </a:lnTo>
                <a:lnTo>
                  <a:pt x="0" y="23"/>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2" name="Freeform 201">
            <a:extLst>
              <a:ext uri="{FF2B5EF4-FFF2-40B4-BE49-F238E27FC236}">
                <a16:creationId xmlns:a16="http://schemas.microsoft.com/office/drawing/2014/main" id="{C7CBE554-DBBB-443A-B11A-7BD5A8B592F5}"/>
              </a:ext>
            </a:extLst>
          </p:cNvPr>
          <p:cNvSpPr>
            <a:spLocks/>
          </p:cNvSpPr>
          <p:nvPr/>
        </p:nvSpPr>
        <p:spPr bwMode="auto">
          <a:xfrm>
            <a:off x="4629422" y="2211575"/>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3" name="Freeform 202">
            <a:extLst>
              <a:ext uri="{FF2B5EF4-FFF2-40B4-BE49-F238E27FC236}">
                <a16:creationId xmlns:a16="http://schemas.microsoft.com/office/drawing/2014/main" id="{A11658BE-F0F3-4DB4-BD41-C97C52276077}"/>
              </a:ext>
            </a:extLst>
          </p:cNvPr>
          <p:cNvSpPr>
            <a:spLocks/>
          </p:cNvSpPr>
          <p:nvPr/>
        </p:nvSpPr>
        <p:spPr bwMode="auto">
          <a:xfrm>
            <a:off x="4629422" y="2211575"/>
            <a:ext cx="30280" cy="29604"/>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4" name="Freeform 203">
            <a:extLst>
              <a:ext uri="{FF2B5EF4-FFF2-40B4-BE49-F238E27FC236}">
                <a16:creationId xmlns:a16="http://schemas.microsoft.com/office/drawing/2014/main" id="{8B1663F9-B461-4977-B045-297905E282BE}"/>
              </a:ext>
            </a:extLst>
          </p:cNvPr>
          <p:cNvSpPr>
            <a:spLocks/>
          </p:cNvSpPr>
          <p:nvPr/>
        </p:nvSpPr>
        <p:spPr bwMode="auto">
          <a:xfrm>
            <a:off x="4636305" y="2211575"/>
            <a:ext cx="27527" cy="29604"/>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5" name="Freeform 204">
            <a:extLst>
              <a:ext uri="{FF2B5EF4-FFF2-40B4-BE49-F238E27FC236}">
                <a16:creationId xmlns:a16="http://schemas.microsoft.com/office/drawing/2014/main" id="{EF17423A-8DE3-472F-8BBD-FB29C7BDF36B}"/>
              </a:ext>
            </a:extLst>
          </p:cNvPr>
          <p:cNvSpPr>
            <a:spLocks/>
          </p:cNvSpPr>
          <p:nvPr/>
        </p:nvSpPr>
        <p:spPr bwMode="auto">
          <a:xfrm>
            <a:off x="4636305" y="2211575"/>
            <a:ext cx="27527" cy="29604"/>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6" name="Freeform 206">
            <a:extLst>
              <a:ext uri="{FF2B5EF4-FFF2-40B4-BE49-F238E27FC236}">
                <a16:creationId xmlns:a16="http://schemas.microsoft.com/office/drawing/2014/main" id="{6CDE7A4D-3281-4C49-B3B9-CD2F24210152}"/>
              </a:ext>
            </a:extLst>
          </p:cNvPr>
          <p:cNvSpPr>
            <a:spLocks/>
          </p:cNvSpPr>
          <p:nvPr/>
        </p:nvSpPr>
        <p:spPr bwMode="auto">
          <a:xfrm>
            <a:off x="4662455" y="2211575"/>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7" name="Freeform 207">
            <a:extLst>
              <a:ext uri="{FF2B5EF4-FFF2-40B4-BE49-F238E27FC236}">
                <a16:creationId xmlns:a16="http://schemas.microsoft.com/office/drawing/2014/main" id="{081D6EC6-989F-4FEA-904F-E1BFE2D53D10}"/>
              </a:ext>
            </a:extLst>
          </p:cNvPr>
          <p:cNvSpPr>
            <a:spLocks/>
          </p:cNvSpPr>
          <p:nvPr/>
        </p:nvSpPr>
        <p:spPr bwMode="auto">
          <a:xfrm>
            <a:off x="4662455" y="2211575"/>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8" name="Freeform 208">
            <a:extLst>
              <a:ext uri="{FF2B5EF4-FFF2-40B4-BE49-F238E27FC236}">
                <a16:creationId xmlns:a16="http://schemas.microsoft.com/office/drawing/2014/main" id="{49D0AB46-4368-419A-909E-D45E3D2DF12F}"/>
              </a:ext>
            </a:extLst>
          </p:cNvPr>
          <p:cNvSpPr>
            <a:spLocks/>
          </p:cNvSpPr>
          <p:nvPr/>
        </p:nvSpPr>
        <p:spPr bwMode="auto">
          <a:xfrm>
            <a:off x="470236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9" name="Freeform 209">
            <a:extLst>
              <a:ext uri="{FF2B5EF4-FFF2-40B4-BE49-F238E27FC236}">
                <a16:creationId xmlns:a16="http://schemas.microsoft.com/office/drawing/2014/main" id="{7CE2A384-66FF-4850-97A3-BA4C99B88E44}"/>
              </a:ext>
            </a:extLst>
          </p:cNvPr>
          <p:cNvSpPr>
            <a:spLocks/>
          </p:cNvSpPr>
          <p:nvPr/>
        </p:nvSpPr>
        <p:spPr bwMode="auto">
          <a:xfrm>
            <a:off x="470236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0" name="Freeform 210">
            <a:extLst>
              <a:ext uri="{FF2B5EF4-FFF2-40B4-BE49-F238E27FC236}">
                <a16:creationId xmlns:a16="http://schemas.microsoft.com/office/drawing/2014/main" id="{DAED2BF2-8902-4552-89BB-507D1FB9CCE9}"/>
              </a:ext>
            </a:extLst>
          </p:cNvPr>
          <p:cNvSpPr>
            <a:spLocks/>
          </p:cNvSpPr>
          <p:nvPr/>
        </p:nvSpPr>
        <p:spPr bwMode="auto">
          <a:xfrm>
            <a:off x="4783573" y="2241177"/>
            <a:ext cx="28903" cy="29603"/>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1" name="Freeform 211">
            <a:extLst>
              <a:ext uri="{FF2B5EF4-FFF2-40B4-BE49-F238E27FC236}">
                <a16:creationId xmlns:a16="http://schemas.microsoft.com/office/drawing/2014/main" id="{63E41F0D-E24A-439A-B01B-69DF555180D7}"/>
              </a:ext>
            </a:extLst>
          </p:cNvPr>
          <p:cNvSpPr>
            <a:spLocks/>
          </p:cNvSpPr>
          <p:nvPr/>
        </p:nvSpPr>
        <p:spPr bwMode="auto">
          <a:xfrm>
            <a:off x="4783573" y="2241177"/>
            <a:ext cx="28903" cy="29603"/>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2" name="Freeform 212">
            <a:extLst>
              <a:ext uri="{FF2B5EF4-FFF2-40B4-BE49-F238E27FC236}">
                <a16:creationId xmlns:a16="http://schemas.microsoft.com/office/drawing/2014/main" id="{74C96B1F-A451-458F-84FE-8FCDB4B289D3}"/>
              </a:ext>
            </a:extLst>
          </p:cNvPr>
          <p:cNvSpPr>
            <a:spLocks/>
          </p:cNvSpPr>
          <p:nvPr/>
        </p:nvSpPr>
        <p:spPr bwMode="auto">
          <a:xfrm>
            <a:off x="4910197"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3" name="Freeform 213">
            <a:extLst>
              <a:ext uri="{FF2B5EF4-FFF2-40B4-BE49-F238E27FC236}">
                <a16:creationId xmlns:a16="http://schemas.microsoft.com/office/drawing/2014/main" id="{E5EBAFEC-DE59-49CB-9816-9A7BE99BAB1F}"/>
              </a:ext>
            </a:extLst>
          </p:cNvPr>
          <p:cNvSpPr>
            <a:spLocks/>
          </p:cNvSpPr>
          <p:nvPr/>
        </p:nvSpPr>
        <p:spPr bwMode="auto">
          <a:xfrm>
            <a:off x="4910197"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4" name="Freeform 214">
            <a:extLst>
              <a:ext uri="{FF2B5EF4-FFF2-40B4-BE49-F238E27FC236}">
                <a16:creationId xmlns:a16="http://schemas.microsoft.com/office/drawing/2014/main" id="{EA610B75-7E09-466E-94A8-2FA974F896A0}"/>
              </a:ext>
            </a:extLst>
          </p:cNvPr>
          <p:cNvSpPr>
            <a:spLocks/>
          </p:cNvSpPr>
          <p:nvPr/>
        </p:nvSpPr>
        <p:spPr bwMode="auto">
          <a:xfrm>
            <a:off x="4932218"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5" name="Freeform 215">
            <a:extLst>
              <a:ext uri="{FF2B5EF4-FFF2-40B4-BE49-F238E27FC236}">
                <a16:creationId xmlns:a16="http://schemas.microsoft.com/office/drawing/2014/main" id="{C196EF7B-4FE9-4E60-91EF-C5FA1DCFAD93}"/>
              </a:ext>
            </a:extLst>
          </p:cNvPr>
          <p:cNvSpPr>
            <a:spLocks/>
          </p:cNvSpPr>
          <p:nvPr/>
        </p:nvSpPr>
        <p:spPr bwMode="auto">
          <a:xfrm>
            <a:off x="4932218"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6" name="Freeform 216">
            <a:extLst>
              <a:ext uri="{FF2B5EF4-FFF2-40B4-BE49-F238E27FC236}">
                <a16:creationId xmlns:a16="http://schemas.microsoft.com/office/drawing/2014/main" id="{B6C90C46-FA79-42EB-AB84-19A678081D79}"/>
              </a:ext>
            </a:extLst>
          </p:cNvPr>
          <p:cNvSpPr>
            <a:spLocks/>
          </p:cNvSpPr>
          <p:nvPr/>
        </p:nvSpPr>
        <p:spPr bwMode="auto">
          <a:xfrm>
            <a:off x="493909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7" name="Freeform 217">
            <a:extLst>
              <a:ext uri="{FF2B5EF4-FFF2-40B4-BE49-F238E27FC236}">
                <a16:creationId xmlns:a16="http://schemas.microsoft.com/office/drawing/2014/main" id="{8A0FDC37-D41D-465D-AF0E-BF30FBE04516}"/>
              </a:ext>
            </a:extLst>
          </p:cNvPr>
          <p:cNvSpPr>
            <a:spLocks/>
          </p:cNvSpPr>
          <p:nvPr/>
        </p:nvSpPr>
        <p:spPr bwMode="auto">
          <a:xfrm>
            <a:off x="493909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8" name="Freeform 218">
            <a:extLst>
              <a:ext uri="{FF2B5EF4-FFF2-40B4-BE49-F238E27FC236}">
                <a16:creationId xmlns:a16="http://schemas.microsoft.com/office/drawing/2014/main" id="{CC326ED0-50E1-48A8-BB41-371C26A8CAC4}"/>
              </a:ext>
            </a:extLst>
          </p:cNvPr>
          <p:cNvSpPr>
            <a:spLocks/>
          </p:cNvSpPr>
          <p:nvPr/>
        </p:nvSpPr>
        <p:spPr bwMode="auto">
          <a:xfrm>
            <a:off x="493909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9" name="Freeform 219">
            <a:extLst>
              <a:ext uri="{FF2B5EF4-FFF2-40B4-BE49-F238E27FC236}">
                <a16:creationId xmlns:a16="http://schemas.microsoft.com/office/drawing/2014/main" id="{BA621F12-AC4D-45BA-9512-5CCF26F7CA12}"/>
              </a:ext>
            </a:extLst>
          </p:cNvPr>
          <p:cNvSpPr>
            <a:spLocks/>
          </p:cNvSpPr>
          <p:nvPr/>
        </p:nvSpPr>
        <p:spPr bwMode="auto">
          <a:xfrm>
            <a:off x="4939099" y="2241177"/>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0" name="Freeform 220">
            <a:extLst>
              <a:ext uri="{FF2B5EF4-FFF2-40B4-BE49-F238E27FC236}">
                <a16:creationId xmlns:a16="http://schemas.microsoft.com/office/drawing/2014/main" id="{972AA917-DA26-41E1-B381-DDDA0CF8503C}"/>
              </a:ext>
            </a:extLst>
          </p:cNvPr>
          <p:cNvSpPr>
            <a:spLocks/>
          </p:cNvSpPr>
          <p:nvPr/>
        </p:nvSpPr>
        <p:spPr bwMode="auto">
          <a:xfrm>
            <a:off x="4943229"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1" name="Freeform 221">
            <a:extLst>
              <a:ext uri="{FF2B5EF4-FFF2-40B4-BE49-F238E27FC236}">
                <a16:creationId xmlns:a16="http://schemas.microsoft.com/office/drawing/2014/main" id="{40BC9230-F3E0-48D8-998C-EF04B8D05280}"/>
              </a:ext>
            </a:extLst>
          </p:cNvPr>
          <p:cNvSpPr>
            <a:spLocks/>
          </p:cNvSpPr>
          <p:nvPr/>
        </p:nvSpPr>
        <p:spPr bwMode="auto">
          <a:xfrm>
            <a:off x="4943229"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2" name="Freeform 222">
            <a:extLst>
              <a:ext uri="{FF2B5EF4-FFF2-40B4-BE49-F238E27FC236}">
                <a16:creationId xmlns:a16="http://schemas.microsoft.com/office/drawing/2014/main" id="{0503D592-C2AD-45CA-8CED-5AEA5C0A035A}"/>
              </a:ext>
            </a:extLst>
          </p:cNvPr>
          <p:cNvSpPr>
            <a:spLocks/>
          </p:cNvSpPr>
          <p:nvPr/>
        </p:nvSpPr>
        <p:spPr bwMode="auto">
          <a:xfrm>
            <a:off x="4943229"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3" name="Freeform 223">
            <a:extLst>
              <a:ext uri="{FF2B5EF4-FFF2-40B4-BE49-F238E27FC236}">
                <a16:creationId xmlns:a16="http://schemas.microsoft.com/office/drawing/2014/main" id="{D0953D1A-8CC4-40C8-90F5-53672A6C4441}"/>
              </a:ext>
            </a:extLst>
          </p:cNvPr>
          <p:cNvSpPr>
            <a:spLocks/>
          </p:cNvSpPr>
          <p:nvPr/>
        </p:nvSpPr>
        <p:spPr bwMode="auto">
          <a:xfrm>
            <a:off x="4943229" y="2241177"/>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4" name="Freeform 224">
            <a:extLst>
              <a:ext uri="{FF2B5EF4-FFF2-40B4-BE49-F238E27FC236}">
                <a16:creationId xmlns:a16="http://schemas.microsoft.com/office/drawing/2014/main" id="{F2CC5BFC-B5CD-4B53-B061-C796CE038C14}"/>
              </a:ext>
            </a:extLst>
          </p:cNvPr>
          <p:cNvSpPr>
            <a:spLocks/>
          </p:cNvSpPr>
          <p:nvPr/>
        </p:nvSpPr>
        <p:spPr bwMode="auto">
          <a:xfrm>
            <a:off x="4988647" y="2241177"/>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5" name="Freeform 225">
            <a:extLst>
              <a:ext uri="{FF2B5EF4-FFF2-40B4-BE49-F238E27FC236}">
                <a16:creationId xmlns:a16="http://schemas.microsoft.com/office/drawing/2014/main" id="{86C30076-F2CE-4FF1-8CAA-1C9D49ADF394}"/>
              </a:ext>
            </a:extLst>
          </p:cNvPr>
          <p:cNvSpPr>
            <a:spLocks/>
          </p:cNvSpPr>
          <p:nvPr/>
        </p:nvSpPr>
        <p:spPr bwMode="auto">
          <a:xfrm>
            <a:off x="4988647" y="2241177"/>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6" name="Freeform 226">
            <a:extLst>
              <a:ext uri="{FF2B5EF4-FFF2-40B4-BE49-F238E27FC236}">
                <a16:creationId xmlns:a16="http://schemas.microsoft.com/office/drawing/2014/main" id="{BCE144D7-2C17-4364-B5B2-61E980F3644B}"/>
              </a:ext>
            </a:extLst>
          </p:cNvPr>
          <p:cNvSpPr>
            <a:spLocks/>
          </p:cNvSpPr>
          <p:nvPr/>
        </p:nvSpPr>
        <p:spPr bwMode="auto">
          <a:xfrm>
            <a:off x="4999658" y="2241177"/>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7" name="Freeform 227">
            <a:extLst>
              <a:ext uri="{FF2B5EF4-FFF2-40B4-BE49-F238E27FC236}">
                <a16:creationId xmlns:a16="http://schemas.microsoft.com/office/drawing/2014/main" id="{BDBDACE6-B0B0-4D6C-92ED-849593E4579F}"/>
              </a:ext>
            </a:extLst>
          </p:cNvPr>
          <p:cNvSpPr>
            <a:spLocks/>
          </p:cNvSpPr>
          <p:nvPr/>
        </p:nvSpPr>
        <p:spPr bwMode="auto">
          <a:xfrm>
            <a:off x="4999658" y="2241177"/>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8" name="Freeform 228">
            <a:extLst>
              <a:ext uri="{FF2B5EF4-FFF2-40B4-BE49-F238E27FC236}">
                <a16:creationId xmlns:a16="http://schemas.microsoft.com/office/drawing/2014/main" id="{86429283-2D0E-4B60-B6AD-801305D7B118}"/>
              </a:ext>
            </a:extLst>
          </p:cNvPr>
          <p:cNvSpPr>
            <a:spLocks/>
          </p:cNvSpPr>
          <p:nvPr/>
        </p:nvSpPr>
        <p:spPr bwMode="auto">
          <a:xfrm>
            <a:off x="509875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9" name="Freeform 229">
            <a:extLst>
              <a:ext uri="{FF2B5EF4-FFF2-40B4-BE49-F238E27FC236}">
                <a16:creationId xmlns:a16="http://schemas.microsoft.com/office/drawing/2014/main" id="{E228665F-8A82-46E2-9576-4EA20018D07E}"/>
              </a:ext>
            </a:extLst>
          </p:cNvPr>
          <p:cNvSpPr>
            <a:spLocks/>
          </p:cNvSpPr>
          <p:nvPr/>
        </p:nvSpPr>
        <p:spPr bwMode="auto">
          <a:xfrm>
            <a:off x="509875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0" name="Freeform 230">
            <a:extLst>
              <a:ext uri="{FF2B5EF4-FFF2-40B4-BE49-F238E27FC236}">
                <a16:creationId xmlns:a16="http://schemas.microsoft.com/office/drawing/2014/main" id="{3D1048F5-1222-4F39-AAE5-985E2BB4570D}"/>
              </a:ext>
            </a:extLst>
          </p:cNvPr>
          <p:cNvSpPr>
            <a:spLocks/>
          </p:cNvSpPr>
          <p:nvPr/>
        </p:nvSpPr>
        <p:spPr bwMode="auto">
          <a:xfrm>
            <a:off x="509875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1" name="Freeform 231">
            <a:extLst>
              <a:ext uri="{FF2B5EF4-FFF2-40B4-BE49-F238E27FC236}">
                <a16:creationId xmlns:a16="http://schemas.microsoft.com/office/drawing/2014/main" id="{C6AB330B-A11E-407C-8575-9CB6221D47B1}"/>
              </a:ext>
            </a:extLst>
          </p:cNvPr>
          <p:cNvSpPr>
            <a:spLocks/>
          </p:cNvSpPr>
          <p:nvPr/>
        </p:nvSpPr>
        <p:spPr bwMode="auto">
          <a:xfrm>
            <a:off x="509875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2" name="Freeform 232">
            <a:extLst>
              <a:ext uri="{FF2B5EF4-FFF2-40B4-BE49-F238E27FC236}">
                <a16:creationId xmlns:a16="http://schemas.microsoft.com/office/drawing/2014/main" id="{D681F3FE-FE4D-4CBE-AE39-EE00F0C14008}"/>
              </a:ext>
            </a:extLst>
          </p:cNvPr>
          <p:cNvSpPr>
            <a:spLocks/>
          </p:cNvSpPr>
          <p:nvPr/>
        </p:nvSpPr>
        <p:spPr bwMode="auto">
          <a:xfrm>
            <a:off x="510976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3" name="Freeform 233">
            <a:extLst>
              <a:ext uri="{FF2B5EF4-FFF2-40B4-BE49-F238E27FC236}">
                <a16:creationId xmlns:a16="http://schemas.microsoft.com/office/drawing/2014/main" id="{A3EFF4D6-CDC5-4357-A4F8-1D2DDAC0CD9F}"/>
              </a:ext>
            </a:extLst>
          </p:cNvPr>
          <p:cNvSpPr>
            <a:spLocks/>
          </p:cNvSpPr>
          <p:nvPr/>
        </p:nvSpPr>
        <p:spPr bwMode="auto">
          <a:xfrm>
            <a:off x="5109765" y="2241177"/>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4" name="Freeform 234">
            <a:extLst>
              <a:ext uri="{FF2B5EF4-FFF2-40B4-BE49-F238E27FC236}">
                <a16:creationId xmlns:a16="http://schemas.microsoft.com/office/drawing/2014/main" id="{5104C0EF-F0ED-4A25-8D26-C8BC09F1C393}"/>
              </a:ext>
            </a:extLst>
          </p:cNvPr>
          <p:cNvSpPr>
            <a:spLocks/>
          </p:cNvSpPr>
          <p:nvPr/>
        </p:nvSpPr>
        <p:spPr bwMode="auto">
          <a:xfrm>
            <a:off x="5149680" y="2279239"/>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5" name="Freeform 235">
            <a:extLst>
              <a:ext uri="{FF2B5EF4-FFF2-40B4-BE49-F238E27FC236}">
                <a16:creationId xmlns:a16="http://schemas.microsoft.com/office/drawing/2014/main" id="{333583C9-1EE4-47C9-8E10-6995D1956BE7}"/>
              </a:ext>
            </a:extLst>
          </p:cNvPr>
          <p:cNvSpPr>
            <a:spLocks/>
          </p:cNvSpPr>
          <p:nvPr/>
        </p:nvSpPr>
        <p:spPr bwMode="auto">
          <a:xfrm>
            <a:off x="5149680" y="2279239"/>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6" name="Freeform 236">
            <a:extLst>
              <a:ext uri="{FF2B5EF4-FFF2-40B4-BE49-F238E27FC236}">
                <a16:creationId xmlns:a16="http://schemas.microsoft.com/office/drawing/2014/main" id="{4E42A412-E62E-41BD-8C5C-6320E4D992CA}"/>
              </a:ext>
            </a:extLst>
          </p:cNvPr>
          <p:cNvSpPr>
            <a:spLocks/>
          </p:cNvSpPr>
          <p:nvPr/>
        </p:nvSpPr>
        <p:spPr bwMode="auto">
          <a:xfrm>
            <a:off x="5210239"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7" name="Freeform 237">
            <a:extLst>
              <a:ext uri="{FF2B5EF4-FFF2-40B4-BE49-F238E27FC236}">
                <a16:creationId xmlns:a16="http://schemas.microsoft.com/office/drawing/2014/main" id="{989E4FFC-0E6C-45CA-9A7C-C5E9B3905649}"/>
              </a:ext>
            </a:extLst>
          </p:cNvPr>
          <p:cNvSpPr>
            <a:spLocks/>
          </p:cNvSpPr>
          <p:nvPr/>
        </p:nvSpPr>
        <p:spPr bwMode="auto">
          <a:xfrm>
            <a:off x="5210239"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8" name="Freeform 238">
            <a:extLst>
              <a:ext uri="{FF2B5EF4-FFF2-40B4-BE49-F238E27FC236}">
                <a16:creationId xmlns:a16="http://schemas.microsoft.com/office/drawing/2014/main" id="{B9D1032A-985E-4C8B-A2F2-A1006791E907}"/>
              </a:ext>
            </a:extLst>
          </p:cNvPr>
          <p:cNvSpPr>
            <a:spLocks/>
          </p:cNvSpPr>
          <p:nvPr/>
        </p:nvSpPr>
        <p:spPr bwMode="auto">
          <a:xfrm>
            <a:off x="523638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9" name="Freeform 239">
            <a:extLst>
              <a:ext uri="{FF2B5EF4-FFF2-40B4-BE49-F238E27FC236}">
                <a16:creationId xmlns:a16="http://schemas.microsoft.com/office/drawing/2014/main" id="{48568CB0-36BC-455F-B3B3-4A63C01BB1A4}"/>
              </a:ext>
            </a:extLst>
          </p:cNvPr>
          <p:cNvSpPr>
            <a:spLocks/>
          </p:cNvSpPr>
          <p:nvPr/>
        </p:nvSpPr>
        <p:spPr bwMode="auto">
          <a:xfrm>
            <a:off x="523638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0" name="Freeform 240">
            <a:extLst>
              <a:ext uri="{FF2B5EF4-FFF2-40B4-BE49-F238E27FC236}">
                <a16:creationId xmlns:a16="http://schemas.microsoft.com/office/drawing/2014/main" id="{BE50612D-1700-43FB-8B41-50831E60E061}"/>
              </a:ext>
            </a:extLst>
          </p:cNvPr>
          <p:cNvSpPr>
            <a:spLocks/>
          </p:cNvSpPr>
          <p:nvPr/>
        </p:nvSpPr>
        <p:spPr bwMode="auto">
          <a:xfrm>
            <a:off x="5243271"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1" name="Freeform 241">
            <a:extLst>
              <a:ext uri="{FF2B5EF4-FFF2-40B4-BE49-F238E27FC236}">
                <a16:creationId xmlns:a16="http://schemas.microsoft.com/office/drawing/2014/main" id="{A12B9AB2-3DFC-429C-98DF-D9C92C21BB82}"/>
              </a:ext>
            </a:extLst>
          </p:cNvPr>
          <p:cNvSpPr>
            <a:spLocks/>
          </p:cNvSpPr>
          <p:nvPr/>
        </p:nvSpPr>
        <p:spPr bwMode="auto">
          <a:xfrm>
            <a:off x="5243271"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2" name="Freeform 242">
            <a:extLst>
              <a:ext uri="{FF2B5EF4-FFF2-40B4-BE49-F238E27FC236}">
                <a16:creationId xmlns:a16="http://schemas.microsoft.com/office/drawing/2014/main" id="{C289EA3A-4AB0-4941-BFB4-58C8044F4E0D}"/>
              </a:ext>
            </a:extLst>
          </p:cNvPr>
          <p:cNvSpPr>
            <a:spLocks/>
          </p:cNvSpPr>
          <p:nvPr/>
        </p:nvSpPr>
        <p:spPr bwMode="auto">
          <a:xfrm>
            <a:off x="524739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3" name="Freeform 243">
            <a:extLst>
              <a:ext uri="{FF2B5EF4-FFF2-40B4-BE49-F238E27FC236}">
                <a16:creationId xmlns:a16="http://schemas.microsoft.com/office/drawing/2014/main" id="{4C8D32F6-F3B6-4BEE-B2AA-B41345603C20}"/>
              </a:ext>
            </a:extLst>
          </p:cNvPr>
          <p:cNvSpPr>
            <a:spLocks/>
          </p:cNvSpPr>
          <p:nvPr/>
        </p:nvSpPr>
        <p:spPr bwMode="auto">
          <a:xfrm>
            <a:off x="524739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4" name="Freeform 244">
            <a:extLst>
              <a:ext uri="{FF2B5EF4-FFF2-40B4-BE49-F238E27FC236}">
                <a16:creationId xmlns:a16="http://schemas.microsoft.com/office/drawing/2014/main" id="{20247AF8-0A12-45DE-BC9A-FFF8A1C1F9F4}"/>
              </a:ext>
            </a:extLst>
          </p:cNvPr>
          <p:cNvSpPr>
            <a:spLocks/>
          </p:cNvSpPr>
          <p:nvPr/>
        </p:nvSpPr>
        <p:spPr bwMode="auto">
          <a:xfrm>
            <a:off x="525428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5" name="Freeform 245">
            <a:extLst>
              <a:ext uri="{FF2B5EF4-FFF2-40B4-BE49-F238E27FC236}">
                <a16:creationId xmlns:a16="http://schemas.microsoft.com/office/drawing/2014/main" id="{3356E88C-A28D-4AC2-9AF0-10D77F151CDA}"/>
              </a:ext>
            </a:extLst>
          </p:cNvPr>
          <p:cNvSpPr>
            <a:spLocks/>
          </p:cNvSpPr>
          <p:nvPr/>
        </p:nvSpPr>
        <p:spPr bwMode="auto">
          <a:xfrm>
            <a:off x="525428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6" name="Freeform 246">
            <a:extLst>
              <a:ext uri="{FF2B5EF4-FFF2-40B4-BE49-F238E27FC236}">
                <a16:creationId xmlns:a16="http://schemas.microsoft.com/office/drawing/2014/main" id="{CC2F382A-D1A5-4CC5-9078-F1688FE83B4A}"/>
              </a:ext>
            </a:extLst>
          </p:cNvPr>
          <p:cNvSpPr>
            <a:spLocks/>
          </p:cNvSpPr>
          <p:nvPr/>
        </p:nvSpPr>
        <p:spPr bwMode="auto">
          <a:xfrm>
            <a:off x="525428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7" name="Freeform 247">
            <a:extLst>
              <a:ext uri="{FF2B5EF4-FFF2-40B4-BE49-F238E27FC236}">
                <a16:creationId xmlns:a16="http://schemas.microsoft.com/office/drawing/2014/main" id="{797AF432-8266-4ECB-B997-54002645D4A3}"/>
              </a:ext>
            </a:extLst>
          </p:cNvPr>
          <p:cNvSpPr>
            <a:spLocks/>
          </p:cNvSpPr>
          <p:nvPr/>
        </p:nvSpPr>
        <p:spPr bwMode="auto">
          <a:xfrm>
            <a:off x="525428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8" name="Freeform 248">
            <a:extLst>
              <a:ext uri="{FF2B5EF4-FFF2-40B4-BE49-F238E27FC236}">
                <a16:creationId xmlns:a16="http://schemas.microsoft.com/office/drawing/2014/main" id="{9AE47BC0-676B-46F9-8606-9F95C46377CB}"/>
              </a:ext>
            </a:extLst>
          </p:cNvPr>
          <p:cNvSpPr>
            <a:spLocks/>
          </p:cNvSpPr>
          <p:nvPr/>
        </p:nvSpPr>
        <p:spPr bwMode="auto">
          <a:xfrm>
            <a:off x="526529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9" name="Freeform 249">
            <a:extLst>
              <a:ext uri="{FF2B5EF4-FFF2-40B4-BE49-F238E27FC236}">
                <a16:creationId xmlns:a16="http://schemas.microsoft.com/office/drawing/2014/main" id="{AFFFD8F7-73CD-4775-88AF-6784E828520B}"/>
              </a:ext>
            </a:extLst>
          </p:cNvPr>
          <p:cNvSpPr>
            <a:spLocks/>
          </p:cNvSpPr>
          <p:nvPr/>
        </p:nvSpPr>
        <p:spPr bwMode="auto">
          <a:xfrm>
            <a:off x="5265292"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0" name="Freeform 250">
            <a:extLst>
              <a:ext uri="{FF2B5EF4-FFF2-40B4-BE49-F238E27FC236}">
                <a16:creationId xmlns:a16="http://schemas.microsoft.com/office/drawing/2014/main" id="{D7234382-1C00-4139-92D3-6B6659572684}"/>
              </a:ext>
            </a:extLst>
          </p:cNvPr>
          <p:cNvSpPr>
            <a:spLocks/>
          </p:cNvSpPr>
          <p:nvPr/>
        </p:nvSpPr>
        <p:spPr bwMode="auto">
          <a:xfrm>
            <a:off x="5324474" y="2320119"/>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1" name="Freeform 251">
            <a:extLst>
              <a:ext uri="{FF2B5EF4-FFF2-40B4-BE49-F238E27FC236}">
                <a16:creationId xmlns:a16="http://schemas.microsoft.com/office/drawing/2014/main" id="{43CAA76C-4D34-49AE-8850-A3F0D4ECDCC2}"/>
              </a:ext>
            </a:extLst>
          </p:cNvPr>
          <p:cNvSpPr>
            <a:spLocks/>
          </p:cNvSpPr>
          <p:nvPr/>
        </p:nvSpPr>
        <p:spPr bwMode="auto">
          <a:xfrm>
            <a:off x="5324474" y="2320119"/>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2" name="Freeform 252">
            <a:extLst>
              <a:ext uri="{FF2B5EF4-FFF2-40B4-BE49-F238E27FC236}">
                <a16:creationId xmlns:a16="http://schemas.microsoft.com/office/drawing/2014/main" id="{1C589E66-27EE-42BE-927A-E60908E0D6F5}"/>
              </a:ext>
            </a:extLst>
          </p:cNvPr>
          <p:cNvSpPr>
            <a:spLocks/>
          </p:cNvSpPr>
          <p:nvPr/>
        </p:nvSpPr>
        <p:spPr bwMode="auto">
          <a:xfrm>
            <a:off x="5369894"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3" name="Freeform 253">
            <a:extLst>
              <a:ext uri="{FF2B5EF4-FFF2-40B4-BE49-F238E27FC236}">
                <a16:creationId xmlns:a16="http://schemas.microsoft.com/office/drawing/2014/main" id="{D2C52480-D4BA-49DC-8C33-5D2A68DE9E31}"/>
              </a:ext>
            </a:extLst>
          </p:cNvPr>
          <p:cNvSpPr>
            <a:spLocks/>
          </p:cNvSpPr>
          <p:nvPr/>
        </p:nvSpPr>
        <p:spPr bwMode="auto">
          <a:xfrm>
            <a:off x="5369894"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4" name="Freeform 254">
            <a:extLst>
              <a:ext uri="{FF2B5EF4-FFF2-40B4-BE49-F238E27FC236}">
                <a16:creationId xmlns:a16="http://schemas.microsoft.com/office/drawing/2014/main" id="{12CAA246-6B1C-45CC-9E80-676FA9957516}"/>
              </a:ext>
            </a:extLst>
          </p:cNvPr>
          <p:cNvSpPr>
            <a:spLocks/>
          </p:cNvSpPr>
          <p:nvPr/>
        </p:nvSpPr>
        <p:spPr bwMode="auto">
          <a:xfrm>
            <a:off x="5402927"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5" name="Freeform 255">
            <a:extLst>
              <a:ext uri="{FF2B5EF4-FFF2-40B4-BE49-F238E27FC236}">
                <a16:creationId xmlns:a16="http://schemas.microsoft.com/office/drawing/2014/main" id="{AC3DE1F9-FB32-4ED2-BAF6-D60B062EC0EB}"/>
              </a:ext>
            </a:extLst>
          </p:cNvPr>
          <p:cNvSpPr>
            <a:spLocks/>
          </p:cNvSpPr>
          <p:nvPr/>
        </p:nvSpPr>
        <p:spPr bwMode="auto">
          <a:xfrm>
            <a:off x="5402927"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6" name="Freeform 256">
            <a:extLst>
              <a:ext uri="{FF2B5EF4-FFF2-40B4-BE49-F238E27FC236}">
                <a16:creationId xmlns:a16="http://schemas.microsoft.com/office/drawing/2014/main" id="{EB7CCFBC-292F-40FF-B17B-6FFBC52AC8AC}"/>
              </a:ext>
            </a:extLst>
          </p:cNvPr>
          <p:cNvSpPr>
            <a:spLocks/>
          </p:cNvSpPr>
          <p:nvPr/>
        </p:nvSpPr>
        <p:spPr bwMode="auto">
          <a:xfrm>
            <a:off x="5420818"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7" name="Freeform 257">
            <a:extLst>
              <a:ext uri="{FF2B5EF4-FFF2-40B4-BE49-F238E27FC236}">
                <a16:creationId xmlns:a16="http://schemas.microsoft.com/office/drawing/2014/main" id="{684A73B3-2616-4A18-9CFF-02E34DB861C7}"/>
              </a:ext>
            </a:extLst>
          </p:cNvPr>
          <p:cNvSpPr>
            <a:spLocks/>
          </p:cNvSpPr>
          <p:nvPr/>
        </p:nvSpPr>
        <p:spPr bwMode="auto">
          <a:xfrm>
            <a:off x="5420818"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8" name="Freeform 258">
            <a:extLst>
              <a:ext uri="{FF2B5EF4-FFF2-40B4-BE49-F238E27FC236}">
                <a16:creationId xmlns:a16="http://schemas.microsoft.com/office/drawing/2014/main" id="{398AEEF5-EB9D-483A-AC82-EEE1A9B2F51B}"/>
              </a:ext>
            </a:extLst>
          </p:cNvPr>
          <p:cNvSpPr>
            <a:spLocks/>
          </p:cNvSpPr>
          <p:nvPr/>
        </p:nvSpPr>
        <p:spPr bwMode="auto">
          <a:xfrm>
            <a:off x="5424948"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9" name="Freeform 259">
            <a:extLst>
              <a:ext uri="{FF2B5EF4-FFF2-40B4-BE49-F238E27FC236}">
                <a16:creationId xmlns:a16="http://schemas.microsoft.com/office/drawing/2014/main" id="{7A7C0781-4DFB-44C4-96C4-35B6985174AB}"/>
              </a:ext>
            </a:extLst>
          </p:cNvPr>
          <p:cNvSpPr>
            <a:spLocks/>
          </p:cNvSpPr>
          <p:nvPr/>
        </p:nvSpPr>
        <p:spPr bwMode="auto">
          <a:xfrm>
            <a:off x="5424948"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0" name="Freeform 260">
            <a:extLst>
              <a:ext uri="{FF2B5EF4-FFF2-40B4-BE49-F238E27FC236}">
                <a16:creationId xmlns:a16="http://schemas.microsoft.com/office/drawing/2014/main" id="{D4DBABA0-6434-43AC-8682-A68FE411D971}"/>
              </a:ext>
            </a:extLst>
          </p:cNvPr>
          <p:cNvSpPr>
            <a:spLocks/>
          </p:cNvSpPr>
          <p:nvPr/>
        </p:nvSpPr>
        <p:spPr bwMode="auto">
          <a:xfrm>
            <a:off x="5442840"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1" name="Freeform 261">
            <a:extLst>
              <a:ext uri="{FF2B5EF4-FFF2-40B4-BE49-F238E27FC236}">
                <a16:creationId xmlns:a16="http://schemas.microsoft.com/office/drawing/2014/main" id="{8BB99870-1CA4-4B49-B761-7A48B0199B47}"/>
              </a:ext>
            </a:extLst>
          </p:cNvPr>
          <p:cNvSpPr>
            <a:spLocks/>
          </p:cNvSpPr>
          <p:nvPr/>
        </p:nvSpPr>
        <p:spPr bwMode="auto">
          <a:xfrm>
            <a:off x="5442840"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2" name="Freeform 262">
            <a:extLst>
              <a:ext uri="{FF2B5EF4-FFF2-40B4-BE49-F238E27FC236}">
                <a16:creationId xmlns:a16="http://schemas.microsoft.com/office/drawing/2014/main" id="{4708420A-838A-499F-A768-9CCDCC080ECA}"/>
              </a:ext>
            </a:extLst>
          </p:cNvPr>
          <p:cNvSpPr>
            <a:spLocks/>
          </p:cNvSpPr>
          <p:nvPr/>
        </p:nvSpPr>
        <p:spPr bwMode="auto">
          <a:xfrm>
            <a:off x="544696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3" name="Freeform 263">
            <a:extLst>
              <a:ext uri="{FF2B5EF4-FFF2-40B4-BE49-F238E27FC236}">
                <a16:creationId xmlns:a16="http://schemas.microsoft.com/office/drawing/2014/main" id="{69302F0B-506D-423B-AA0C-B9E202DFBE22}"/>
              </a:ext>
            </a:extLst>
          </p:cNvPr>
          <p:cNvSpPr>
            <a:spLocks/>
          </p:cNvSpPr>
          <p:nvPr/>
        </p:nvSpPr>
        <p:spPr bwMode="auto">
          <a:xfrm>
            <a:off x="544696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4" name="Freeform 264">
            <a:extLst>
              <a:ext uri="{FF2B5EF4-FFF2-40B4-BE49-F238E27FC236}">
                <a16:creationId xmlns:a16="http://schemas.microsoft.com/office/drawing/2014/main" id="{FF4E3DC5-C02E-40AB-8816-C6E8E218742C}"/>
              </a:ext>
            </a:extLst>
          </p:cNvPr>
          <p:cNvSpPr>
            <a:spLocks/>
          </p:cNvSpPr>
          <p:nvPr/>
        </p:nvSpPr>
        <p:spPr bwMode="auto">
          <a:xfrm>
            <a:off x="544696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5" name="Freeform 265">
            <a:extLst>
              <a:ext uri="{FF2B5EF4-FFF2-40B4-BE49-F238E27FC236}">
                <a16:creationId xmlns:a16="http://schemas.microsoft.com/office/drawing/2014/main" id="{719D1EA2-C842-4DD6-925F-B735E9935610}"/>
              </a:ext>
            </a:extLst>
          </p:cNvPr>
          <p:cNvSpPr>
            <a:spLocks/>
          </p:cNvSpPr>
          <p:nvPr/>
        </p:nvSpPr>
        <p:spPr bwMode="auto">
          <a:xfrm>
            <a:off x="5446969" y="2320119"/>
            <a:ext cx="31655" cy="29603"/>
          </a:xfrm>
          <a:custGeom>
            <a:avLst/>
            <a:gdLst>
              <a:gd name="T0" fmla="*/ 11 w 23"/>
              <a:gd name="T1" fmla="*/ 0 h 21"/>
              <a:gd name="T2" fmla="*/ 23 w 23"/>
              <a:gd name="T3" fmla="*/ 0 h 21"/>
              <a:gd name="T4" fmla="*/ 23 w 23"/>
              <a:gd name="T5" fmla="*/ 21 h 21"/>
              <a:gd name="T6" fmla="*/ 0 w 23"/>
              <a:gd name="T7" fmla="*/ 21 h 21"/>
              <a:gd name="T8" fmla="*/ 0 w 23"/>
              <a:gd name="T9" fmla="*/ 0 h 21"/>
              <a:gd name="T10" fmla="*/ 11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1" y="0"/>
                </a:moveTo>
                <a:lnTo>
                  <a:pt x="23" y="0"/>
                </a:lnTo>
                <a:lnTo>
                  <a:pt x="23"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6" name="Freeform 266">
            <a:extLst>
              <a:ext uri="{FF2B5EF4-FFF2-40B4-BE49-F238E27FC236}">
                <a16:creationId xmlns:a16="http://schemas.microsoft.com/office/drawing/2014/main" id="{2BED4D78-3F44-4A91-8721-4E089C46A621}"/>
              </a:ext>
            </a:extLst>
          </p:cNvPr>
          <p:cNvSpPr>
            <a:spLocks/>
          </p:cNvSpPr>
          <p:nvPr/>
        </p:nvSpPr>
        <p:spPr bwMode="auto">
          <a:xfrm>
            <a:off x="5475872"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7" name="Freeform 267">
            <a:extLst>
              <a:ext uri="{FF2B5EF4-FFF2-40B4-BE49-F238E27FC236}">
                <a16:creationId xmlns:a16="http://schemas.microsoft.com/office/drawing/2014/main" id="{1B6E32EB-12BF-4F90-A11F-F9E668810CD4}"/>
              </a:ext>
            </a:extLst>
          </p:cNvPr>
          <p:cNvSpPr>
            <a:spLocks/>
          </p:cNvSpPr>
          <p:nvPr/>
        </p:nvSpPr>
        <p:spPr bwMode="auto">
          <a:xfrm>
            <a:off x="5475872"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8" name="Freeform 268">
            <a:extLst>
              <a:ext uri="{FF2B5EF4-FFF2-40B4-BE49-F238E27FC236}">
                <a16:creationId xmlns:a16="http://schemas.microsoft.com/office/drawing/2014/main" id="{013635A0-7C59-4FD9-9435-96271AE65FF1}"/>
              </a:ext>
            </a:extLst>
          </p:cNvPr>
          <p:cNvSpPr>
            <a:spLocks/>
          </p:cNvSpPr>
          <p:nvPr/>
        </p:nvSpPr>
        <p:spPr bwMode="auto">
          <a:xfrm>
            <a:off x="5497893"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9" name="Freeform 269">
            <a:extLst>
              <a:ext uri="{FF2B5EF4-FFF2-40B4-BE49-F238E27FC236}">
                <a16:creationId xmlns:a16="http://schemas.microsoft.com/office/drawing/2014/main" id="{A0F3018C-FBFA-4D80-B386-C45A7E5869C5}"/>
              </a:ext>
            </a:extLst>
          </p:cNvPr>
          <p:cNvSpPr>
            <a:spLocks/>
          </p:cNvSpPr>
          <p:nvPr/>
        </p:nvSpPr>
        <p:spPr bwMode="auto">
          <a:xfrm>
            <a:off x="5497893"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0" name="Freeform 270">
            <a:extLst>
              <a:ext uri="{FF2B5EF4-FFF2-40B4-BE49-F238E27FC236}">
                <a16:creationId xmlns:a16="http://schemas.microsoft.com/office/drawing/2014/main" id="{D3E9D2D5-2AE9-46E1-BDE7-6550B2669A6D}"/>
              </a:ext>
            </a:extLst>
          </p:cNvPr>
          <p:cNvSpPr>
            <a:spLocks/>
          </p:cNvSpPr>
          <p:nvPr/>
        </p:nvSpPr>
        <p:spPr bwMode="auto">
          <a:xfrm>
            <a:off x="5519915"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1" name="Freeform 271">
            <a:extLst>
              <a:ext uri="{FF2B5EF4-FFF2-40B4-BE49-F238E27FC236}">
                <a16:creationId xmlns:a16="http://schemas.microsoft.com/office/drawing/2014/main" id="{E1E2483B-D5EF-4C82-8818-02AE7120D988}"/>
              </a:ext>
            </a:extLst>
          </p:cNvPr>
          <p:cNvSpPr>
            <a:spLocks/>
          </p:cNvSpPr>
          <p:nvPr/>
        </p:nvSpPr>
        <p:spPr bwMode="auto">
          <a:xfrm>
            <a:off x="5519915"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2" name="Freeform 272">
            <a:extLst>
              <a:ext uri="{FF2B5EF4-FFF2-40B4-BE49-F238E27FC236}">
                <a16:creationId xmlns:a16="http://schemas.microsoft.com/office/drawing/2014/main" id="{1885FA98-0F85-4A80-ACAA-B95A4FF6C14C}"/>
              </a:ext>
            </a:extLst>
          </p:cNvPr>
          <p:cNvSpPr>
            <a:spLocks/>
          </p:cNvSpPr>
          <p:nvPr/>
        </p:nvSpPr>
        <p:spPr bwMode="auto">
          <a:xfrm>
            <a:off x="5519915"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3" name="Freeform 273">
            <a:extLst>
              <a:ext uri="{FF2B5EF4-FFF2-40B4-BE49-F238E27FC236}">
                <a16:creationId xmlns:a16="http://schemas.microsoft.com/office/drawing/2014/main" id="{BA974B50-DFD2-446D-9D9D-18C9822A107C}"/>
              </a:ext>
            </a:extLst>
          </p:cNvPr>
          <p:cNvSpPr>
            <a:spLocks/>
          </p:cNvSpPr>
          <p:nvPr/>
        </p:nvSpPr>
        <p:spPr bwMode="auto">
          <a:xfrm>
            <a:off x="5519915"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4" name="Freeform 274">
            <a:extLst>
              <a:ext uri="{FF2B5EF4-FFF2-40B4-BE49-F238E27FC236}">
                <a16:creationId xmlns:a16="http://schemas.microsoft.com/office/drawing/2014/main" id="{E52B1D78-659F-478C-83A2-00DE1EC325EB}"/>
              </a:ext>
            </a:extLst>
          </p:cNvPr>
          <p:cNvSpPr>
            <a:spLocks/>
          </p:cNvSpPr>
          <p:nvPr/>
        </p:nvSpPr>
        <p:spPr bwMode="auto">
          <a:xfrm>
            <a:off x="5558453"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5" name="Freeform 275">
            <a:extLst>
              <a:ext uri="{FF2B5EF4-FFF2-40B4-BE49-F238E27FC236}">
                <a16:creationId xmlns:a16="http://schemas.microsoft.com/office/drawing/2014/main" id="{05E28208-2450-40BC-B66D-540259AF5F61}"/>
              </a:ext>
            </a:extLst>
          </p:cNvPr>
          <p:cNvSpPr>
            <a:spLocks/>
          </p:cNvSpPr>
          <p:nvPr/>
        </p:nvSpPr>
        <p:spPr bwMode="auto">
          <a:xfrm>
            <a:off x="5558453"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6" name="Freeform 276">
            <a:extLst>
              <a:ext uri="{FF2B5EF4-FFF2-40B4-BE49-F238E27FC236}">
                <a16:creationId xmlns:a16="http://schemas.microsoft.com/office/drawing/2014/main" id="{0D0E2C68-CA14-4BF1-B549-428F5E7B898D}"/>
              </a:ext>
            </a:extLst>
          </p:cNvPr>
          <p:cNvSpPr>
            <a:spLocks/>
          </p:cNvSpPr>
          <p:nvPr/>
        </p:nvSpPr>
        <p:spPr bwMode="auto">
          <a:xfrm>
            <a:off x="5569463"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7" name="Freeform 277">
            <a:extLst>
              <a:ext uri="{FF2B5EF4-FFF2-40B4-BE49-F238E27FC236}">
                <a16:creationId xmlns:a16="http://schemas.microsoft.com/office/drawing/2014/main" id="{AD639D06-295F-447B-A3E4-EA457B1386FB}"/>
              </a:ext>
            </a:extLst>
          </p:cNvPr>
          <p:cNvSpPr>
            <a:spLocks/>
          </p:cNvSpPr>
          <p:nvPr/>
        </p:nvSpPr>
        <p:spPr bwMode="auto">
          <a:xfrm>
            <a:off x="5569463" y="2320119"/>
            <a:ext cx="30280" cy="29603"/>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8" name="Freeform 278">
            <a:extLst>
              <a:ext uri="{FF2B5EF4-FFF2-40B4-BE49-F238E27FC236}">
                <a16:creationId xmlns:a16="http://schemas.microsoft.com/office/drawing/2014/main" id="{AE89992D-5148-4786-9199-7CBC7E9CC5E3}"/>
              </a:ext>
            </a:extLst>
          </p:cNvPr>
          <p:cNvSpPr>
            <a:spLocks/>
          </p:cNvSpPr>
          <p:nvPr/>
        </p:nvSpPr>
        <p:spPr bwMode="auto">
          <a:xfrm>
            <a:off x="5598367" y="2320119"/>
            <a:ext cx="27527" cy="29603"/>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9" name="Freeform 279">
            <a:extLst>
              <a:ext uri="{FF2B5EF4-FFF2-40B4-BE49-F238E27FC236}">
                <a16:creationId xmlns:a16="http://schemas.microsoft.com/office/drawing/2014/main" id="{8B426306-2F9D-428A-AF84-3C0AAFA6230F}"/>
              </a:ext>
            </a:extLst>
          </p:cNvPr>
          <p:cNvSpPr>
            <a:spLocks/>
          </p:cNvSpPr>
          <p:nvPr/>
        </p:nvSpPr>
        <p:spPr bwMode="auto">
          <a:xfrm>
            <a:off x="5598367" y="2320119"/>
            <a:ext cx="27527" cy="29603"/>
          </a:xfrm>
          <a:custGeom>
            <a:avLst/>
            <a:gdLst>
              <a:gd name="T0" fmla="*/ 9 w 20"/>
              <a:gd name="T1" fmla="*/ 0 h 21"/>
              <a:gd name="T2" fmla="*/ 20 w 20"/>
              <a:gd name="T3" fmla="*/ 0 h 21"/>
              <a:gd name="T4" fmla="*/ 20 w 20"/>
              <a:gd name="T5" fmla="*/ 21 h 21"/>
              <a:gd name="T6" fmla="*/ 0 w 20"/>
              <a:gd name="T7" fmla="*/ 21 h 21"/>
              <a:gd name="T8" fmla="*/ 0 w 20"/>
              <a:gd name="T9" fmla="*/ 0 h 21"/>
              <a:gd name="T10" fmla="*/ 9 w 20"/>
              <a:gd name="T11" fmla="*/ 0 h 21"/>
            </a:gdLst>
            <a:ahLst/>
            <a:cxnLst>
              <a:cxn ang="0">
                <a:pos x="T0" y="T1"/>
              </a:cxn>
              <a:cxn ang="0">
                <a:pos x="T2" y="T3"/>
              </a:cxn>
              <a:cxn ang="0">
                <a:pos x="T4" y="T5"/>
              </a:cxn>
              <a:cxn ang="0">
                <a:pos x="T6" y="T7"/>
              </a:cxn>
              <a:cxn ang="0">
                <a:pos x="T8" y="T9"/>
              </a:cxn>
              <a:cxn ang="0">
                <a:pos x="T10" y="T11"/>
              </a:cxn>
            </a:cxnLst>
            <a:rect l="0" t="0" r="r" b="b"/>
            <a:pathLst>
              <a:path w="20" h="21">
                <a:moveTo>
                  <a:pt x="9" y="0"/>
                </a:moveTo>
                <a:lnTo>
                  <a:pt x="20" y="0"/>
                </a:lnTo>
                <a:lnTo>
                  <a:pt x="20"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0" name="Freeform 280">
            <a:extLst>
              <a:ext uri="{FF2B5EF4-FFF2-40B4-BE49-F238E27FC236}">
                <a16:creationId xmlns:a16="http://schemas.microsoft.com/office/drawing/2014/main" id="{31D11BB7-12B8-412D-93EF-4A85819C47C0}"/>
              </a:ext>
            </a:extLst>
          </p:cNvPr>
          <p:cNvSpPr>
            <a:spLocks/>
          </p:cNvSpPr>
          <p:nvPr/>
        </p:nvSpPr>
        <p:spPr bwMode="auto">
          <a:xfrm>
            <a:off x="5657550"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1" name="Freeform 281">
            <a:extLst>
              <a:ext uri="{FF2B5EF4-FFF2-40B4-BE49-F238E27FC236}">
                <a16:creationId xmlns:a16="http://schemas.microsoft.com/office/drawing/2014/main" id="{98D9419D-B52E-4BE3-8357-890217ED30D5}"/>
              </a:ext>
            </a:extLst>
          </p:cNvPr>
          <p:cNvSpPr>
            <a:spLocks/>
          </p:cNvSpPr>
          <p:nvPr/>
        </p:nvSpPr>
        <p:spPr bwMode="auto">
          <a:xfrm>
            <a:off x="5657550" y="2320119"/>
            <a:ext cx="28903" cy="29603"/>
          </a:xfrm>
          <a:custGeom>
            <a:avLst/>
            <a:gdLst>
              <a:gd name="T0" fmla="*/ 11 w 21"/>
              <a:gd name="T1" fmla="*/ 0 h 21"/>
              <a:gd name="T2" fmla="*/ 21 w 21"/>
              <a:gd name="T3" fmla="*/ 0 h 21"/>
              <a:gd name="T4" fmla="*/ 21 w 21"/>
              <a:gd name="T5" fmla="*/ 21 h 21"/>
              <a:gd name="T6" fmla="*/ 0 w 21"/>
              <a:gd name="T7" fmla="*/ 21 h 21"/>
              <a:gd name="T8" fmla="*/ 0 w 21"/>
              <a:gd name="T9" fmla="*/ 0 h 21"/>
              <a:gd name="T10" fmla="*/ 11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1" y="0"/>
                </a:moveTo>
                <a:lnTo>
                  <a:pt x="21" y="0"/>
                </a:lnTo>
                <a:lnTo>
                  <a:pt x="21"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2" name="Freeform 282">
            <a:extLst>
              <a:ext uri="{FF2B5EF4-FFF2-40B4-BE49-F238E27FC236}">
                <a16:creationId xmlns:a16="http://schemas.microsoft.com/office/drawing/2014/main" id="{19F1E2CD-2478-400F-A9D5-6087D9152163}"/>
              </a:ext>
            </a:extLst>
          </p:cNvPr>
          <p:cNvSpPr>
            <a:spLocks/>
          </p:cNvSpPr>
          <p:nvPr/>
        </p:nvSpPr>
        <p:spPr bwMode="auto">
          <a:xfrm>
            <a:off x="5694711" y="2320119"/>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3" name="Freeform 283">
            <a:extLst>
              <a:ext uri="{FF2B5EF4-FFF2-40B4-BE49-F238E27FC236}">
                <a16:creationId xmlns:a16="http://schemas.microsoft.com/office/drawing/2014/main" id="{6329D062-6F88-43BE-B4B8-7E62DFC2D853}"/>
              </a:ext>
            </a:extLst>
          </p:cNvPr>
          <p:cNvSpPr>
            <a:spLocks/>
          </p:cNvSpPr>
          <p:nvPr/>
        </p:nvSpPr>
        <p:spPr bwMode="auto">
          <a:xfrm>
            <a:off x="5694711" y="2320119"/>
            <a:ext cx="31655" cy="29603"/>
          </a:xfrm>
          <a:custGeom>
            <a:avLst/>
            <a:gdLst>
              <a:gd name="T0" fmla="*/ 12 w 23"/>
              <a:gd name="T1" fmla="*/ 0 h 21"/>
              <a:gd name="T2" fmla="*/ 23 w 23"/>
              <a:gd name="T3" fmla="*/ 0 h 21"/>
              <a:gd name="T4" fmla="*/ 23 w 23"/>
              <a:gd name="T5" fmla="*/ 21 h 21"/>
              <a:gd name="T6" fmla="*/ 0 w 23"/>
              <a:gd name="T7" fmla="*/ 21 h 21"/>
              <a:gd name="T8" fmla="*/ 0 w 23"/>
              <a:gd name="T9" fmla="*/ 0 h 21"/>
              <a:gd name="T10" fmla="*/ 12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12" y="0"/>
                </a:moveTo>
                <a:lnTo>
                  <a:pt x="23" y="0"/>
                </a:lnTo>
                <a:lnTo>
                  <a:pt x="23"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4" name="Freeform 284">
            <a:extLst>
              <a:ext uri="{FF2B5EF4-FFF2-40B4-BE49-F238E27FC236}">
                <a16:creationId xmlns:a16="http://schemas.microsoft.com/office/drawing/2014/main" id="{B00D6A17-0B08-4827-B4B8-B309E74FBE5A}"/>
              </a:ext>
            </a:extLst>
          </p:cNvPr>
          <p:cNvSpPr>
            <a:spLocks/>
          </p:cNvSpPr>
          <p:nvPr/>
        </p:nvSpPr>
        <p:spPr bwMode="auto">
          <a:xfrm>
            <a:off x="5723614" y="2320119"/>
            <a:ext cx="28903" cy="29603"/>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5" name="Freeform 285">
            <a:extLst>
              <a:ext uri="{FF2B5EF4-FFF2-40B4-BE49-F238E27FC236}">
                <a16:creationId xmlns:a16="http://schemas.microsoft.com/office/drawing/2014/main" id="{FDE92156-2DB4-4303-B254-D7DDEC39E214}"/>
              </a:ext>
            </a:extLst>
          </p:cNvPr>
          <p:cNvSpPr>
            <a:spLocks/>
          </p:cNvSpPr>
          <p:nvPr/>
        </p:nvSpPr>
        <p:spPr bwMode="auto">
          <a:xfrm>
            <a:off x="5723614" y="2320119"/>
            <a:ext cx="28903" cy="29603"/>
          </a:xfrm>
          <a:custGeom>
            <a:avLst/>
            <a:gdLst>
              <a:gd name="T0" fmla="*/ 12 w 21"/>
              <a:gd name="T1" fmla="*/ 0 h 21"/>
              <a:gd name="T2" fmla="*/ 21 w 21"/>
              <a:gd name="T3" fmla="*/ 0 h 21"/>
              <a:gd name="T4" fmla="*/ 21 w 21"/>
              <a:gd name="T5" fmla="*/ 21 h 21"/>
              <a:gd name="T6" fmla="*/ 0 w 21"/>
              <a:gd name="T7" fmla="*/ 21 h 21"/>
              <a:gd name="T8" fmla="*/ 0 w 21"/>
              <a:gd name="T9" fmla="*/ 0 h 21"/>
              <a:gd name="T10" fmla="*/ 12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2" y="0"/>
                </a:moveTo>
                <a:lnTo>
                  <a:pt x="21" y="0"/>
                </a:lnTo>
                <a:lnTo>
                  <a:pt x="21" y="21"/>
                </a:lnTo>
                <a:lnTo>
                  <a:pt x="0" y="21"/>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6" name="Freeform 286">
            <a:extLst>
              <a:ext uri="{FF2B5EF4-FFF2-40B4-BE49-F238E27FC236}">
                <a16:creationId xmlns:a16="http://schemas.microsoft.com/office/drawing/2014/main" id="{6EE931EF-3C11-47CA-9669-B707514E2996}"/>
              </a:ext>
            </a:extLst>
          </p:cNvPr>
          <p:cNvSpPr>
            <a:spLocks/>
          </p:cNvSpPr>
          <p:nvPr/>
        </p:nvSpPr>
        <p:spPr bwMode="auto">
          <a:xfrm>
            <a:off x="5868130"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7" name="Freeform 287">
            <a:extLst>
              <a:ext uri="{FF2B5EF4-FFF2-40B4-BE49-F238E27FC236}">
                <a16:creationId xmlns:a16="http://schemas.microsoft.com/office/drawing/2014/main" id="{0F848077-2283-4580-859E-E2C4730E3BDB}"/>
              </a:ext>
            </a:extLst>
          </p:cNvPr>
          <p:cNvSpPr>
            <a:spLocks/>
          </p:cNvSpPr>
          <p:nvPr/>
        </p:nvSpPr>
        <p:spPr bwMode="auto">
          <a:xfrm>
            <a:off x="5868130"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8" name="Freeform 288">
            <a:extLst>
              <a:ext uri="{FF2B5EF4-FFF2-40B4-BE49-F238E27FC236}">
                <a16:creationId xmlns:a16="http://schemas.microsoft.com/office/drawing/2014/main" id="{9D9FC05F-6F01-422F-863D-4E1BAFC53875}"/>
              </a:ext>
            </a:extLst>
          </p:cNvPr>
          <p:cNvSpPr>
            <a:spLocks/>
          </p:cNvSpPr>
          <p:nvPr/>
        </p:nvSpPr>
        <p:spPr bwMode="auto">
          <a:xfrm>
            <a:off x="6012645"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9" name="Freeform 289">
            <a:extLst>
              <a:ext uri="{FF2B5EF4-FFF2-40B4-BE49-F238E27FC236}">
                <a16:creationId xmlns:a16="http://schemas.microsoft.com/office/drawing/2014/main" id="{086CD94E-FB93-4FA2-BE2B-FBA143A3833A}"/>
              </a:ext>
            </a:extLst>
          </p:cNvPr>
          <p:cNvSpPr>
            <a:spLocks/>
          </p:cNvSpPr>
          <p:nvPr/>
        </p:nvSpPr>
        <p:spPr bwMode="auto">
          <a:xfrm>
            <a:off x="6012645" y="2320119"/>
            <a:ext cx="28903" cy="29603"/>
          </a:xfrm>
          <a:custGeom>
            <a:avLst/>
            <a:gdLst>
              <a:gd name="T0" fmla="*/ 9 w 21"/>
              <a:gd name="T1" fmla="*/ 0 h 21"/>
              <a:gd name="T2" fmla="*/ 21 w 21"/>
              <a:gd name="T3" fmla="*/ 0 h 21"/>
              <a:gd name="T4" fmla="*/ 21 w 21"/>
              <a:gd name="T5" fmla="*/ 21 h 21"/>
              <a:gd name="T6" fmla="*/ 0 w 21"/>
              <a:gd name="T7" fmla="*/ 21 h 21"/>
              <a:gd name="T8" fmla="*/ 0 w 21"/>
              <a:gd name="T9" fmla="*/ 0 h 21"/>
              <a:gd name="T10" fmla="*/ 9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9" y="0"/>
                </a:moveTo>
                <a:lnTo>
                  <a:pt x="21" y="0"/>
                </a:lnTo>
                <a:lnTo>
                  <a:pt x="21" y="21"/>
                </a:lnTo>
                <a:lnTo>
                  <a:pt x="0" y="21"/>
                </a:lnTo>
                <a:lnTo>
                  <a:pt x="0"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0" name="Freeform 290">
            <a:extLst>
              <a:ext uri="{FF2B5EF4-FFF2-40B4-BE49-F238E27FC236}">
                <a16:creationId xmlns:a16="http://schemas.microsoft.com/office/drawing/2014/main" id="{83AEAB5C-7C09-42D7-8F75-E05AE4BE3932}"/>
              </a:ext>
            </a:extLst>
          </p:cNvPr>
          <p:cNvSpPr>
            <a:spLocks/>
          </p:cNvSpPr>
          <p:nvPr/>
        </p:nvSpPr>
        <p:spPr bwMode="auto">
          <a:xfrm>
            <a:off x="6056688"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1" name="Freeform 291">
            <a:extLst>
              <a:ext uri="{FF2B5EF4-FFF2-40B4-BE49-F238E27FC236}">
                <a16:creationId xmlns:a16="http://schemas.microsoft.com/office/drawing/2014/main" id="{176D8CAE-9DC7-4B2A-BB53-A4D16F6BBC74}"/>
              </a:ext>
            </a:extLst>
          </p:cNvPr>
          <p:cNvSpPr>
            <a:spLocks/>
          </p:cNvSpPr>
          <p:nvPr/>
        </p:nvSpPr>
        <p:spPr bwMode="auto">
          <a:xfrm>
            <a:off x="6056688" y="2320119"/>
            <a:ext cx="28903" cy="29603"/>
          </a:xfrm>
          <a:custGeom>
            <a:avLst/>
            <a:gdLst>
              <a:gd name="T0" fmla="*/ 10 w 21"/>
              <a:gd name="T1" fmla="*/ 0 h 21"/>
              <a:gd name="T2" fmla="*/ 21 w 21"/>
              <a:gd name="T3" fmla="*/ 0 h 21"/>
              <a:gd name="T4" fmla="*/ 21 w 21"/>
              <a:gd name="T5" fmla="*/ 21 h 21"/>
              <a:gd name="T6" fmla="*/ 0 w 21"/>
              <a:gd name="T7" fmla="*/ 21 h 21"/>
              <a:gd name="T8" fmla="*/ 0 w 21"/>
              <a:gd name="T9" fmla="*/ 0 h 21"/>
              <a:gd name="T10" fmla="*/ 1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10" y="0"/>
                </a:moveTo>
                <a:lnTo>
                  <a:pt x="21" y="0"/>
                </a:lnTo>
                <a:lnTo>
                  <a:pt x="21" y="21"/>
                </a:lnTo>
                <a:lnTo>
                  <a:pt x="0" y="21"/>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2" name="Freeform 292">
            <a:extLst>
              <a:ext uri="{FF2B5EF4-FFF2-40B4-BE49-F238E27FC236}">
                <a16:creationId xmlns:a16="http://schemas.microsoft.com/office/drawing/2014/main" id="{E93056D9-0367-4F0B-A0FD-9CCAB44908E4}"/>
              </a:ext>
            </a:extLst>
          </p:cNvPr>
          <p:cNvSpPr>
            <a:spLocks/>
          </p:cNvSpPr>
          <p:nvPr/>
        </p:nvSpPr>
        <p:spPr bwMode="auto">
          <a:xfrm>
            <a:off x="6104860" y="2472365"/>
            <a:ext cx="28903" cy="32422"/>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3" name="Freeform 293">
            <a:extLst>
              <a:ext uri="{FF2B5EF4-FFF2-40B4-BE49-F238E27FC236}">
                <a16:creationId xmlns:a16="http://schemas.microsoft.com/office/drawing/2014/main" id="{7C8AE54B-EA37-4010-8A38-B37144FDE2B7}"/>
              </a:ext>
            </a:extLst>
          </p:cNvPr>
          <p:cNvSpPr>
            <a:spLocks/>
          </p:cNvSpPr>
          <p:nvPr/>
        </p:nvSpPr>
        <p:spPr bwMode="auto">
          <a:xfrm>
            <a:off x="6104860" y="2472365"/>
            <a:ext cx="28903" cy="32422"/>
          </a:xfrm>
          <a:custGeom>
            <a:avLst/>
            <a:gdLst>
              <a:gd name="T0" fmla="*/ 12 w 21"/>
              <a:gd name="T1" fmla="*/ 0 h 23"/>
              <a:gd name="T2" fmla="*/ 21 w 21"/>
              <a:gd name="T3" fmla="*/ 0 h 23"/>
              <a:gd name="T4" fmla="*/ 21 w 21"/>
              <a:gd name="T5" fmla="*/ 23 h 23"/>
              <a:gd name="T6" fmla="*/ 0 w 21"/>
              <a:gd name="T7" fmla="*/ 23 h 23"/>
              <a:gd name="T8" fmla="*/ 0 w 21"/>
              <a:gd name="T9" fmla="*/ 0 h 23"/>
              <a:gd name="T10" fmla="*/ 12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2" y="0"/>
                </a:moveTo>
                <a:lnTo>
                  <a:pt x="21" y="0"/>
                </a:lnTo>
                <a:lnTo>
                  <a:pt x="21" y="23"/>
                </a:lnTo>
                <a:lnTo>
                  <a:pt x="0" y="23"/>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4" name="Freeform 294">
            <a:extLst>
              <a:ext uri="{FF2B5EF4-FFF2-40B4-BE49-F238E27FC236}">
                <a16:creationId xmlns:a16="http://schemas.microsoft.com/office/drawing/2014/main" id="{47B208B2-A1CD-434A-B565-6CD272A1B079}"/>
              </a:ext>
            </a:extLst>
          </p:cNvPr>
          <p:cNvSpPr>
            <a:spLocks/>
          </p:cNvSpPr>
          <p:nvPr/>
        </p:nvSpPr>
        <p:spPr bwMode="auto">
          <a:xfrm>
            <a:off x="6132387"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5" name="Freeform 295">
            <a:extLst>
              <a:ext uri="{FF2B5EF4-FFF2-40B4-BE49-F238E27FC236}">
                <a16:creationId xmlns:a16="http://schemas.microsoft.com/office/drawing/2014/main" id="{65592554-7DBF-4B90-9962-84EC60954C10}"/>
              </a:ext>
            </a:extLst>
          </p:cNvPr>
          <p:cNvSpPr>
            <a:spLocks/>
          </p:cNvSpPr>
          <p:nvPr/>
        </p:nvSpPr>
        <p:spPr bwMode="auto">
          <a:xfrm>
            <a:off x="6132387"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6" name="Freeform 296">
            <a:extLst>
              <a:ext uri="{FF2B5EF4-FFF2-40B4-BE49-F238E27FC236}">
                <a16:creationId xmlns:a16="http://schemas.microsoft.com/office/drawing/2014/main" id="{CC9CAFEB-412C-4755-BBCE-A931B66D3EA8}"/>
              </a:ext>
            </a:extLst>
          </p:cNvPr>
          <p:cNvSpPr>
            <a:spLocks/>
          </p:cNvSpPr>
          <p:nvPr/>
        </p:nvSpPr>
        <p:spPr bwMode="auto">
          <a:xfrm>
            <a:off x="6260387"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7" name="Freeform 297">
            <a:extLst>
              <a:ext uri="{FF2B5EF4-FFF2-40B4-BE49-F238E27FC236}">
                <a16:creationId xmlns:a16="http://schemas.microsoft.com/office/drawing/2014/main" id="{E8C56114-6194-4997-A66E-6CBD34952CBD}"/>
              </a:ext>
            </a:extLst>
          </p:cNvPr>
          <p:cNvSpPr>
            <a:spLocks/>
          </p:cNvSpPr>
          <p:nvPr/>
        </p:nvSpPr>
        <p:spPr bwMode="auto">
          <a:xfrm>
            <a:off x="6260387"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8" name="Freeform 298">
            <a:extLst>
              <a:ext uri="{FF2B5EF4-FFF2-40B4-BE49-F238E27FC236}">
                <a16:creationId xmlns:a16="http://schemas.microsoft.com/office/drawing/2014/main" id="{8421112E-6F44-42CC-824F-BAC2377E7606}"/>
              </a:ext>
            </a:extLst>
          </p:cNvPr>
          <p:cNvSpPr>
            <a:spLocks/>
          </p:cNvSpPr>
          <p:nvPr/>
        </p:nvSpPr>
        <p:spPr bwMode="auto">
          <a:xfrm>
            <a:off x="6271398"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9" name="Freeform 299">
            <a:extLst>
              <a:ext uri="{FF2B5EF4-FFF2-40B4-BE49-F238E27FC236}">
                <a16:creationId xmlns:a16="http://schemas.microsoft.com/office/drawing/2014/main" id="{0229B52C-1BC5-4A97-824D-94C64A4831E1}"/>
              </a:ext>
            </a:extLst>
          </p:cNvPr>
          <p:cNvSpPr>
            <a:spLocks/>
          </p:cNvSpPr>
          <p:nvPr/>
        </p:nvSpPr>
        <p:spPr bwMode="auto">
          <a:xfrm>
            <a:off x="6271398"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0" name="Freeform 300">
            <a:extLst>
              <a:ext uri="{FF2B5EF4-FFF2-40B4-BE49-F238E27FC236}">
                <a16:creationId xmlns:a16="http://schemas.microsoft.com/office/drawing/2014/main" id="{14FB70B8-8A8A-465C-852E-C80BA6E21E13}"/>
              </a:ext>
            </a:extLst>
          </p:cNvPr>
          <p:cNvSpPr>
            <a:spLocks/>
          </p:cNvSpPr>
          <p:nvPr/>
        </p:nvSpPr>
        <p:spPr bwMode="auto">
          <a:xfrm>
            <a:off x="6337462" y="2472365"/>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1" name="Freeform 301">
            <a:extLst>
              <a:ext uri="{FF2B5EF4-FFF2-40B4-BE49-F238E27FC236}">
                <a16:creationId xmlns:a16="http://schemas.microsoft.com/office/drawing/2014/main" id="{B38FEA89-ED6F-4A09-B2BC-4F12310E8784}"/>
              </a:ext>
            </a:extLst>
          </p:cNvPr>
          <p:cNvSpPr>
            <a:spLocks/>
          </p:cNvSpPr>
          <p:nvPr/>
        </p:nvSpPr>
        <p:spPr bwMode="auto">
          <a:xfrm>
            <a:off x="6337462" y="2472365"/>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2" name="Freeform 302">
            <a:extLst>
              <a:ext uri="{FF2B5EF4-FFF2-40B4-BE49-F238E27FC236}">
                <a16:creationId xmlns:a16="http://schemas.microsoft.com/office/drawing/2014/main" id="{C98ECCC8-AB92-40F9-9FB6-75E4BD6AEB56}"/>
              </a:ext>
            </a:extLst>
          </p:cNvPr>
          <p:cNvSpPr>
            <a:spLocks/>
          </p:cNvSpPr>
          <p:nvPr/>
        </p:nvSpPr>
        <p:spPr bwMode="auto">
          <a:xfrm>
            <a:off x="6492989" y="2472365"/>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3" name="Freeform 303">
            <a:extLst>
              <a:ext uri="{FF2B5EF4-FFF2-40B4-BE49-F238E27FC236}">
                <a16:creationId xmlns:a16="http://schemas.microsoft.com/office/drawing/2014/main" id="{DA5AAF63-61B7-4C74-9E3F-35146E77BE6F}"/>
              </a:ext>
            </a:extLst>
          </p:cNvPr>
          <p:cNvSpPr>
            <a:spLocks/>
          </p:cNvSpPr>
          <p:nvPr/>
        </p:nvSpPr>
        <p:spPr bwMode="auto">
          <a:xfrm>
            <a:off x="6492989" y="2472365"/>
            <a:ext cx="28903" cy="32422"/>
          </a:xfrm>
          <a:custGeom>
            <a:avLst/>
            <a:gdLst>
              <a:gd name="T0" fmla="*/ 10 w 21"/>
              <a:gd name="T1" fmla="*/ 0 h 23"/>
              <a:gd name="T2" fmla="*/ 21 w 21"/>
              <a:gd name="T3" fmla="*/ 0 h 23"/>
              <a:gd name="T4" fmla="*/ 21 w 21"/>
              <a:gd name="T5" fmla="*/ 23 h 23"/>
              <a:gd name="T6" fmla="*/ 0 w 21"/>
              <a:gd name="T7" fmla="*/ 23 h 23"/>
              <a:gd name="T8" fmla="*/ 0 w 21"/>
              <a:gd name="T9" fmla="*/ 0 h 23"/>
              <a:gd name="T10" fmla="*/ 1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0" y="0"/>
                </a:moveTo>
                <a:lnTo>
                  <a:pt x="21" y="0"/>
                </a:lnTo>
                <a:lnTo>
                  <a:pt x="21" y="23"/>
                </a:lnTo>
                <a:lnTo>
                  <a:pt x="0" y="23"/>
                </a:lnTo>
                <a:lnTo>
                  <a:pt x="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4" name="Freeform 304">
            <a:extLst>
              <a:ext uri="{FF2B5EF4-FFF2-40B4-BE49-F238E27FC236}">
                <a16:creationId xmlns:a16="http://schemas.microsoft.com/office/drawing/2014/main" id="{09504370-9C57-4642-B719-2202D8813DF7}"/>
              </a:ext>
            </a:extLst>
          </p:cNvPr>
          <p:cNvSpPr>
            <a:spLocks/>
          </p:cNvSpPr>
          <p:nvPr/>
        </p:nvSpPr>
        <p:spPr bwMode="auto">
          <a:xfrm>
            <a:off x="6535655"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5" name="Freeform 305">
            <a:extLst>
              <a:ext uri="{FF2B5EF4-FFF2-40B4-BE49-F238E27FC236}">
                <a16:creationId xmlns:a16="http://schemas.microsoft.com/office/drawing/2014/main" id="{11AF62D1-3501-4373-BD1C-2BDD4C583011}"/>
              </a:ext>
            </a:extLst>
          </p:cNvPr>
          <p:cNvSpPr>
            <a:spLocks/>
          </p:cNvSpPr>
          <p:nvPr/>
        </p:nvSpPr>
        <p:spPr bwMode="auto">
          <a:xfrm>
            <a:off x="6535655"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6" name="Freeform 306">
            <a:extLst>
              <a:ext uri="{FF2B5EF4-FFF2-40B4-BE49-F238E27FC236}">
                <a16:creationId xmlns:a16="http://schemas.microsoft.com/office/drawing/2014/main" id="{D5AB780F-E89B-4EC7-AE4C-EF42E635EB07}"/>
              </a:ext>
            </a:extLst>
          </p:cNvPr>
          <p:cNvSpPr>
            <a:spLocks/>
          </p:cNvSpPr>
          <p:nvPr/>
        </p:nvSpPr>
        <p:spPr bwMode="auto">
          <a:xfrm>
            <a:off x="6546666"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7" name="Freeform 307">
            <a:extLst>
              <a:ext uri="{FF2B5EF4-FFF2-40B4-BE49-F238E27FC236}">
                <a16:creationId xmlns:a16="http://schemas.microsoft.com/office/drawing/2014/main" id="{C9FC1969-407C-4740-B8EC-7777AD2E6143}"/>
              </a:ext>
            </a:extLst>
          </p:cNvPr>
          <p:cNvSpPr>
            <a:spLocks/>
          </p:cNvSpPr>
          <p:nvPr/>
        </p:nvSpPr>
        <p:spPr bwMode="auto">
          <a:xfrm>
            <a:off x="6546666" y="2472365"/>
            <a:ext cx="30280" cy="32422"/>
          </a:xfrm>
          <a:custGeom>
            <a:avLst/>
            <a:gdLst>
              <a:gd name="T0" fmla="*/ 11 w 22"/>
              <a:gd name="T1" fmla="*/ 0 h 23"/>
              <a:gd name="T2" fmla="*/ 22 w 22"/>
              <a:gd name="T3" fmla="*/ 0 h 23"/>
              <a:gd name="T4" fmla="*/ 22 w 22"/>
              <a:gd name="T5" fmla="*/ 23 h 23"/>
              <a:gd name="T6" fmla="*/ 0 w 22"/>
              <a:gd name="T7" fmla="*/ 23 h 23"/>
              <a:gd name="T8" fmla="*/ 0 w 22"/>
              <a:gd name="T9" fmla="*/ 0 h 23"/>
              <a:gd name="T10" fmla="*/ 11 w 22"/>
              <a:gd name="T11" fmla="*/ 0 h 23"/>
            </a:gdLst>
            <a:ahLst/>
            <a:cxnLst>
              <a:cxn ang="0">
                <a:pos x="T0" y="T1"/>
              </a:cxn>
              <a:cxn ang="0">
                <a:pos x="T2" y="T3"/>
              </a:cxn>
              <a:cxn ang="0">
                <a:pos x="T4" y="T5"/>
              </a:cxn>
              <a:cxn ang="0">
                <a:pos x="T6" y="T7"/>
              </a:cxn>
              <a:cxn ang="0">
                <a:pos x="T8" y="T9"/>
              </a:cxn>
              <a:cxn ang="0">
                <a:pos x="T10" y="T11"/>
              </a:cxn>
            </a:cxnLst>
            <a:rect l="0" t="0" r="r" b="b"/>
            <a:pathLst>
              <a:path w="22" h="23">
                <a:moveTo>
                  <a:pt x="11" y="0"/>
                </a:moveTo>
                <a:lnTo>
                  <a:pt x="22" y="0"/>
                </a:lnTo>
                <a:lnTo>
                  <a:pt x="22"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8" name="Freeform 308">
            <a:extLst>
              <a:ext uri="{FF2B5EF4-FFF2-40B4-BE49-F238E27FC236}">
                <a16:creationId xmlns:a16="http://schemas.microsoft.com/office/drawing/2014/main" id="{4D214FA7-4DBA-434A-846B-4E79AD5A7A71}"/>
              </a:ext>
            </a:extLst>
          </p:cNvPr>
          <p:cNvSpPr>
            <a:spLocks/>
          </p:cNvSpPr>
          <p:nvPr/>
        </p:nvSpPr>
        <p:spPr bwMode="auto">
          <a:xfrm>
            <a:off x="6608602"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9" name="Freeform 309">
            <a:extLst>
              <a:ext uri="{FF2B5EF4-FFF2-40B4-BE49-F238E27FC236}">
                <a16:creationId xmlns:a16="http://schemas.microsoft.com/office/drawing/2014/main" id="{48BCF6BA-F538-49C5-B98D-412DE54FDD58}"/>
              </a:ext>
            </a:extLst>
          </p:cNvPr>
          <p:cNvSpPr>
            <a:spLocks/>
          </p:cNvSpPr>
          <p:nvPr/>
        </p:nvSpPr>
        <p:spPr bwMode="auto">
          <a:xfrm>
            <a:off x="6608602" y="2472365"/>
            <a:ext cx="28903" cy="32422"/>
          </a:xfrm>
          <a:custGeom>
            <a:avLst/>
            <a:gdLst>
              <a:gd name="T0" fmla="*/ 11 w 21"/>
              <a:gd name="T1" fmla="*/ 0 h 23"/>
              <a:gd name="T2" fmla="*/ 21 w 21"/>
              <a:gd name="T3" fmla="*/ 0 h 23"/>
              <a:gd name="T4" fmla="*/ 21 w 21"/>
              <a:gd name="T5" fmla="*/ 23 h 23"/>
              <a:gd name="T6" fmla="*/ 0 w 21"/>
              <a:gd name="T7" fmla="*/ 23 h 23"/>
              <a:gd name="T8" fmla="*/ 0 w 21"/>
              <a:gd name="T9" fmla="*/ 0 h 23"/>
              <a:gd name="T10" fmla="*/ 11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11" y="0"/>
                </a:moveTo>
                <a:lnTo>
                  <a:pt x="21" y="0"/>
                </a:lnTo>
                <a:lnTo>
                  <a:pt x="21" y="23"/>
                </a:lnTo>
                <a:lnTo>
                  <a:pt x="0" y="23"/>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0" name="Freeform 310">
            <a:extLst>
              <a:ext uri="{FF2B5EF4-FFF2-40B4-BE49-F238E27FC236}">
                <a16:creationId xmlns:a16="http://schemas.microsoft.com/office/drawing/2014/main" id="{2D1B5E48-91B1-400C-B647-25D4E9FDFDFD}"/>
              </a:ext>
            </a:extLst>
          </p:cNvPr>
          <p:cNvSpPr>
            <a:spLocks/>
          </p:cNvSpPr>
          <p:nvPr/>
        </p:nvSpPr>
        <p:spPr bwMode="auto">
          <a:xfrm>
            <a:off x="1450075" y="1577218"/>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1" name="Freeform 311">
            <a:extLst>
              <a:ext uri="{FF2B5EF4-FFF2-40B4-BE49-F238E27FC236}">
                <a16:creationId xmlns:a16="http://schemas.microsoft.com/office/drawing/2014/main" id="{F94617FB-62F3-42B1-97E9-F049F7AF95AA}"/>
              </a:ext>
            </a:extLst>
          </p:cNvPr>
          <p:cNvSpPr>
            <a:spLocks/>
          </p:cNvSpPr>
          <p:nvPr/>
        </p:nvSpPr>
        <p:spPr bwMode="auto">
          <a:xfrm>
            <a:off x="1528526" y="1577218"/>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2" name="Freeform 312">
            <a:extLst>
              <a:ext uri="{FF2B5EF4-FFF2-40B4-BE49-F238E27FC236}">
                <a16:creationId xmlns:a16="http://schemas.microsoft.com/office/drawing/2014/main" id="{ECCCE20A-1865-4E24-967E-BCE1C4C94C8E}"/>
              </a:ext>
            </a:extLst>
          </p:cNvPr>
          <p:cNvSpPr>
            <a:spLocks/>
          </p:cNvSpPr>
          <p:nvPr/>
        </p:nvSpPr>
        <p:spPr bwMode="auto">
          <a:xfrm>
            <a:off x="1528526" y="1577218"/>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3" name="Freeform 313">
            <a:extLst>
              <a:ext uri="{FF2B5EF4-FFF2-40B4-BE49-F238E27FC236}">
                <a16:creationId xmlns:a16="http://schemas.microsoft.com/office/drawing/2014/main" id="{CB5F80AB-73C1-429F-B7CA-E673368E56D8}"/>
              </a:ext>
            </a:extLst>
          </p:cNvPr>
          <p:cNvSpPr>
            <a:spLocks/>
          </p:cNvSpPr>
          <p:nvPr/>
        </p:nvSpPr>
        <p:spPr bwMode="auto">
          <a:xfrm>
            <a:off x="1534031" y="1577218"/>
            <a:ext cx="34408" cy="36652"/>
          </a:xfrm>
          <a:custGeom>
            <a:avLst/>
            <a:gdLst>
              <a:gd name="T0" fmla="*/ 12 w 25"/>
              <a:gd name="T1" fmla="*/ 0 h 26"/>
              <a:gd name="T2" fmla="*/ 0 w 25"/>
              <a:gd name="T3" fmla="*/ 26 h 26"/>
              <a:gd name="T4" fmla="*/ 25 w 25"/>
              <a:gd name="T5" fmla="*/ 26 h 26"/>
              <a:gd name="T6" fmla="*/ 12 w 25"/>
              <a:gd name="T7" fmla="*/ 0 h 26"/>
            </a:gdLst>
            <a:ahLst/>
            <a:cxnLst>
              <a:cxn ang="0">
                <a:pos x="T0" y="T1"/>
              </a:cxn>
              <a:cxn ang="0">
                <a:pos x="T2" y="T3"/>
              </a:cxn>
              <a:cxn ang="0">
                <a:pos x="T4" y="T5"/>
              </a:cxn>
              <a:cxn ang="0">
                <a:pos x="T6" y="T7"/>
              </a:cxn>
            </a:cxnLst>
            <a:rect l="0" t="0" r="r" b="b"/>
            <a:pathLst>
              <a:path w="25" h="26">
                <a:moveTo>
                  <a:pt x="12" y="0"/>
                </a:moveTo>
                <a:lnTo>
                  <a:pt x="0" y="26"/>
                </a:lnTo>
                <a:lnTo>
                  <a:pt x="25" y="26"/>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4" name="Freeform 314">
            <a:extLst>
              <a:ext uri="{FF2B5EF4-FFF2-40B4-BE49-F238E27FC236}">
                <a16:creationId xmlns:a16="http://schemas.microsoft.com/office/drawing/2014/main" id="{3C536796-9375-43B6-8E5E-B2D5B786F5A6}"/>
              </a:ext>
            </a:extLst>
          </p:cNvPr>
          <p:cNvSpPr>
            <a:spLocks/>
          </p:cNvSpPr>
          <p:nvPr/>
        </p:nvSpPr>
        <p:spPr bwMode="auto">
          <a:xfrm>
            <a:off x="1664784" y="1604001"/>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5" name="Freeform 315">
            <a:extLst>
              <a:ext uri="{FF2B5EF4-FFF2-40B4-BE49-F238E27FC236}">
                <a16:creationId xmlns:a16="http://schemas.microsoft.com/office/drawing/2014/main" id="{796B7009-8621-46DE-BC48-C2179C2243B4}"/>
              </a:ext>
            </a:extLst>
          </p:cNvPr>
          <p:cNvSpPr>
            <a:spLocks/>
          </p:cNvSpPr>
          <p:nvPr/>
        </p:nvSpPr>
        <p:spPr bwMode="auto">
          <a:xfrm>
            <a:off x="1986848" y="168576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6" name="Freeform 316">
            <a:extLst>
              <a:ext uri="{FF2B5EF4-FFF2-40B4-BE49-F238E27FC236}">
                <a16:creationId xmlns:a16="http://schemas.microsoft.com/office/drawing/2014/main" id="{E88FA36D-AB0A-4771-8701-C10A6CF9687E}"/>
              </a:ext>
            </a:extLst>
          </p:cNvPr>
          <p:cNvSpPr>
            <a:spLocks/>
          </p:cNvSpPr>
          <p:nvPr/>
        </p:nvSpPr>
        <p:spPr bwMode="auto">
          <a:xfrm>
            <a:off x="2030890" y="1699860"/>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7" name="Freeform 317">
            <a:extLst>
              <a:ext uri="{FF2B5EF4-FFF2-40B4-BE49-F238E27FC236}">
                <a16:creationId xmlns:a16="http://schemas.microsoft.com/office/drawing/2014/main" id="{01A18812-EF4C-4DC9-84DD-9A583FDB03D4}"/>
              </a:ext>
            </a:extLst>
          </p:cNvPr>
          <p:cNvSpPr>
            <a:spLocks/>
          </p:cNvSpPr>
          <p:nvPr/>
        </p:nvSpPr>
        <p:spPr bwMode="auto">
          <a:xfrm>
            <a:off x="2933770" y="1825321"/>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8" name="Freeform 318">
            <a:extLst>
              <a:ext uri="{FF2B5EF4-FFF2-40B4-BE49-F238E27FC236}">
                <a16:creationId xmlns:a16="http://schemas.microsoft.com/office/drawing/2014/main" id="{992697E7-D260-4B2E-94DE-2D47A00FAA5C}"/>
              </a:ext>
            </a:extLst>
          </p:cNvPr>
          <p:cNvSpPr>
            <a:spLocks/>
          </p:cNvSpPr>
          <p:nvPr/>
        </p:nvSpPr>
        <p:spPr bwMode="auto">
          <a:xfrm>
            <a:off x="2975061" y="1825321"/>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9" name="Freeform 319">
            <a:extLst>
              <a:ext uri="{FF2B5EF4-FFF2-40B4-BE49-F238E27FC236}">
                <a16:creationId xmlns:a16="http://schemas.microsoft.com/office/drawing/2014/main" id="{35F13F30-B55D-4371-93DB-668E1647FB90}"/>
              </a:ext>
            </a:extLst>
          </p:cNvPr>
          <p:cNvSpPr>
            <a:spLocks/>
          </p:cNvSpPr>
          <p:nvPr/>
        </p:nvSpPr>
        <p:spPr bwMode="auto">
          <a:xfrm>
            <a:off x="3137469" y="1908492"/>
            <a:ext cx="33032" cy="35241"/>
          </a:xfrm>
          <a:custGeom>
            <a:avLst/>
            <a:gdLst>
              <a:gd name="T0" fmla="*/ 11 w 24"/>
              <a:gd name="T1" fmla="*/ 0 h 25"/>
              <a:gd name="T2" fmla="*/ 0 w 24"/>
              <a:gd name="T3" fmla="*/ 25 h 25"/>
              <a:gd name="T4" fmla="*/ 24 w 24"/>
              <a:gd name="T5" fmla="*/ 25 h 25"/>
              <a:gd name="T6" fmla="*/ 11 w 24"/>
              <a:gd name="T7" fmla="*/ 0 h 25"/>
            </a:gdLst>
            <a:ahLst/>
            <a:cxnLst>
              <a:cxn ang="0">
                <a:pos x="T0" y="T1"/>
              </a:cxn>
              <a:cxn ang="0">
                <a:pos x="T2" y="T3"/>
              </a:cxn>
              <a:cxn ang="0">
                <a:pos x="T4" y="T5"/>
              </a:cxn>
              <a:cxn ang="0">
                <a:pos x="T6" y="T7"/>
              </a:cxn>
            </a:cxnLst>
            <a:rect l="0" t="0" r="r" b="b"/>
            <a:pathLst>
              <a:path w="24" h="25">
                <a:moveTo>
                  <a:pt x="11" y="0"/>
                </a:moveTo>
                <a:lnTo>
                  <a:pt x="0" y="25"/>
                </a:lnTo>
                <a:lnTo>
                  <a:pt x="24" y="25"/>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0" name="Freeform 320">
            <a:extLst>
              <a:ext uri="{FF2B5EF4-FFF2-40B4-BE49-F238E27FC236}">
                <a16:creationId xmlns:a16="http://schemas.microsoft.com/office/drawing/2014/main" id="{55C94B65-84D4-4500-ABA7-92341B86FEAE}"/>
              </a:ext>
            </a:extLst>
          </p:cNvPr>
          <p:cNvSpPr>
            <a:spLocks/>
          </p:cNvSpPr>
          <p:nvPr/>
        </p:nvSpPr>
        <p:spPr bwMode="auto">
          <a:xfrm>
            <a:off x="3159490" y="1908492"/>
            <a:ext cx="33032" cy="35241"/>
          </a:xfrm>
          <a:custGeom>
            <a:avLst/>
            <a:gdLst>
              <a:gd name="T0" fmla="*/ 11 w 24"/>
              <a:gd name="T1" fmla="*/ 0 h 25"/>
              <a:gd name="T2" fmla="*/ 0 w 24"/>
              <a:gd name="T3" fmla="*/ 25 h 25"/>
              <a:gd name="T4" fmla="*/ 24 w 24"/>
              <a:gd name="T5" fmla="*/ 25 h 25"/>
              <a:gd name="T6" fmla="*/ 11 w 24"/>
              <a:gd name="T7" fmla="*/ 0 h 25"/>
            </a:gdLst>
            <a:ahLst/>
            <a:cxnLst>
              <a:cxn ang="0">
                <a:pos x="T0" y="T1"/>
              </a:cxn>
              <a:cxn ang="0">
                <a:pos x="T2" y="T3"/>
              </a:cxn>
              <a:cxn ang="0">
                <a:pos x="T4" y="T5"/>
              </a:cxn>
              <a:cxn ang="0">
                <a:pos x="T6" y="T7"/>
              </a:cxn>
            </a:cxnLst>
            <a:rect l="0" t="0" r="r" b="b"/>
            <a:pathLst>
              <a:path w="24" h="25">
                <a:moveTo>
                  <a:pt x="11" y="0"/>
                </a:moveTo>
                <a:lnTo>
                  <a:pt x="0" y="25"/>
                </a:lnTo>
                <a:lnTo>
                  <a:pt x="24" y="25"/>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1" name="Freeform 321">
            <a:extLst>
              <a:ext uri="{FF2B5EF4-FFF2-40B4-BE49-F238E27FC236}">
                <a16:creationId xmlns:a16="http://schemas.microsoft.com/office/drawing/2014/main" id="{9636CA1B-E622-4282-AE15-8AADD9AE0192}"/>
              </a:ext>
            </a:extLst>
          </p:cNvPr>
          <p:cNvSpPr>
            <a:spLocks/>
          </p:cNvSpPr>
          <p:nvPr/>
        </p:nvSpPr>
        <p:spPr bwMode="auto">
          <a:xfrm>
            <a:off x="3163619" y="1908492"/>
            <a:ext cx="35785" cy="35241"/>
          </a:xfrm>
          <a:custGeom>
            <a:avLst/>
            <a:gdLst>
              <a:gd name="T0" fmla="*/ 13 w 26"/>
              <a:gd name="T1" fmla="*/ 0 h 25"/>
              <a:gd name="T2" fmla="*/ 0 w 26"/>
              <a:gd name="T3" fmla="*/ 25 h 25"/>
              <a:gd name="T4" fmla="*/ 26 w 26"/>
              <a:gd name="T5" fmla="*/ 25 h 25"/>
              <a:gd name="T6" fmla="*/ 13 w 26"/>
              <a:gd name="T7" fmla="*/ 0 h 25"/>
            </a:gdLst>
            <a:ahLst/>
            <a:cxnLst>
              <a:cxn ang="0">
                <a:pos x="T0" y="T1"/>
              </a:cxn>
              <a:cxn ang="0">
                <a:pos x="T2" y="T3"/>
              </a:cxn>
              <a:cxn ang="0">
                <a:pos x="T4" y="T5"/>
              </a:cxn>
              <a:cxn ang="0">
                <a:pos x="T6" y="T7"/>
              </a:cxn>
            </a:cxnLst>
            <a:rect l="0" t="0" r="r" b="b"/>
            <a:pathLst>
              <a:path w="26" h="25">
                <a:moveTo>
                  <a:pt x="13" y="0"/>
                </a:moveTo>
                <a:lnTo>
                  <a:pt x="0" y="25"/>
                </a:lnTo>
                <a:lnTo>
                  <a:pt x="26"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2" name="Freeform 322">
            <a:extLst>
              <a:ext uri="{FF2B5EF4-FFF2-40B4-BE49-F238E27FC236}">
                <a16:creationId xmlns:a16="http://schemas.microsoft.com/office/drawing/2014/main" id="{0157DFFE-C104-43E2-892A-CB35BA08ED8F}"/>
              </a:ext>
            </a:extLst>
          </p:cNvPr>
          <p:cNvSpPr>
            <a:spLocks/>
          </p:cNvSpPr>
          <p:nvPr/>
        </p:nvSpPr>
        <p:spPr bwMode="auto">
          <a:xfrm>
            <a:off x="3203533" y="1908492"/>
            <a:ext cx="33032" cy="35241"/>
          </a:xfrm>
          <a:custGeom>
            <a:avLst/>
            <a:gdLst>
              <a:gd name="T0" fmla="*/ 11 w 24"/>
              <a:gd name="T1" fmla="*/ 0 h 25"/>
              <a:gd name="T2" fmla="*/ 0 w 24"/>
              <a:gd name="T3" fmla="*/ 25 h 25"/>
              <a:gd name="T4" fmla="*/ 24 w 24"/>
              <a:gd name="T5" fmla="*/ 25 h 25"/>
              <a:gd name="T6" fmla="*/ 11 w 24"/>
              <a:gd name="T7" fmla="*/ 0 h 25"/>
            </a:gdLst>
            <a:ahLst/>
            <a:cxnLst>
              <a:cxn ang="0">
                <a:pos x="T0" y="T1"/>
              </a:cxn>
              <a:cxn ang="0">
                <a:pos x="T2" y="T3"/>
              </a:cxn>
              <a:cxn ang="0">
                <a:pos x="T4" y="T5"/>
              </a:cxn>
              <a:cxn ang="0">
                <a:pos x="T6" y="T7"/>
              </a:cxn>
            </a:cxnLst>
            <a:rect l="0" t="0" r="r" b="b"/>
            <a:pathLst>
              <a:path w="24" h="25">
                <a:moveTo>
                  <a:pt x="11" y="0"/>
                </a:moveTo>
                <a:lnTo>
                  <a:pt x="0" y="25"/>
                </a:lnTo>
                <a:lnTo>
                  <a:pt x="24" y="25"/>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3" name="Freeform 323">
            <a:extLst>
              <a:ext uri="{FF2B5EF4-FFF2-40B4-BE49-F238E27FC236}">
                <a16:creationId xmlns:a16="http://schemas.microsoft.com/office/drawing/2014/main" id="{3FB4923C-D3E0-4BAC-A8F5-A89083D93E54}"/>
              </a:ext>
            </a:extLst>
          </p:cNvPr>
          <p:cNvSpPr>
            <a:spLocks/>
          </p:cNvSpPr>
          <p:nvPr/>
        </p:nvSpPr>
        <p:spPr bwMode="auto">
          <a:xfrm>
            <a:off x="3203533" y="1908492"/>
            <a:ext cx="33032" cy="35241"/>
          </a:xfrm>
          <a:custGeom>
            <a:avLst/>
            <a:gdLst>
              <a:gd name="T0" fmla="*/ 11 w 24"/>
              <a:gd name="T1" fmla="*/ 0 h 25"/>
              <a:gd name="T2" fmla="*/ 0 w 24"/>
              <a:gd name="T3" fmla="*/ 25 h 25"/>
              <a:gd name="T4" fmla="*/ 24 w 24"/>
              <a:gd name="T5" fmla="*/ 25 h 25"/>
              <a:gd name="T6" fmla="*/ 11 w 24"/>
              <a:gd name="T7" fmla="*/ 0 h 25"/>
            </a:gdLst>
            <a:ahLst/>
            <a:cxnLst>
              <a:cxn ang="0">
                <a:pos x="T0" y="T1"/>
              </a:cxn>
              <a:cxn ang="0">
                <a:pos x="T2" y="T3"/>
              </a:cxn>
              <a:cxn ang="0">
                <a:pos x="T4" y="T5"/>
              </a:cxn>
              <a:cxn ang="0">
                <a:pos x="T6" y="T7"/>
              </a:cxn>
            </a:cxnLst>
            <a:rect l="0" t="0" r="r" b="b"/>
            <a:pathLst>
              <a:path w="24" h="25">
                <a:moveTo>
                  <a:pt x="11" y="0"/>
                </a:moveTo>
                <a:lnTo>
                  <a:pt x="0" y="25"/>
                </a:lnTo>
                <a:lnTo>
                  <a:pt x="24" y="25"/>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4" name="Freeform 324">
            <a:extLst>
              <a:ext uri="{FF2B5EF4-FFF2-40B4-BE49-F238E27FC236}">
                <a16:creationId xmlns:a16="http://schemas.microsoft.com/office/drawing/2014/main" id="{5EA05C04-5C93-4616-AAC5-CFEAEA6DB1BD}"/>
              </a:ext>
            </a:extLst>
          </p:cNvPr>
          <p:cNvSpPr>
            <a:spLocks/>
          </p:cNvSpPr>
          <p:nvPr/>
        </p:nvSpPr>
        <p:spPr bwMode="auto">
          <a:xfrm>
            <a:off x="3207662" y="1908492"/>
            <a:ext cx="35785" cy="35241"/>
          </a:xfrm>
          <a:custGeom>
            <a:avLst/>
            <a:gdLst>
              <a:gd name="T0" fmla="*/ 13 w 26"/>
              <a:gd name="T1" fmla="*/ 0 h 25"/>
              <a:gd name="T2" fmla="*/ 0 w 26"/>
              <a:gd name="T3" fmla="*/ 25 h 25"/>
              <a:gd name="T4" fmla="*/ 26 w 26"/>
              <a:gd name="T5" fmla="*/ 25 h 25"/>
              <a:gd name="T6" fmla="*/ 13 w 26"/>
              <a:gd name="T7" fmla="*/ 0 h 25"/>
            </a:gdLst>
            <a:ahLst/>
            <a:cxnLst>
              <a:cxn ang="0">
                <a:pos x="T0" y="T1"/>
              </a:cxn>
              <a:cxn ang="0">
                <a:pos x="T2" y="T3"/>
              </a:cxn>
              <a:cxn ang="0">
                <a:pos x="T4" y="T5"/>
              </a:cxn>
              <a:cxn ang="0">
                <a:pos x="T6" y="T7"/>
              </a:cxn>
            </a:cxnLst>
            <a:rect l="0" t="0" r="r" b="b"/>
            <a:pathLst>
              <a:path w="26" h="25">
                <a:moveTo>
                  <a:pt x="13" y="0"/>
                </a:moveTo>
                <a:lnTo>
                  <a:pt x="0" y="25"/>
                </a:lnTo>
                <a:lnTo>
                  <a:pt x="26"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5" name="Freeform 325">
            <a:extLst>
              <a:ext uri="{FF2B5EF4-FFF2-40B4-BE49-F238E27FC236}">
                <a16:creationId xmlns:a16="http://schemas.microsoft.com/office/drawing/2014/main" id="{43A74090-E3DF-4889-B494-5AEDB8ED8208}"/>
              </a:ext>
            </a:extLst>
          </p:cNvPr>
          <p:cNvSpPr>
            <a:spLocks/>
          </p:cNvSpPr>
          <p:nvPr/>
        </p:nvSpPr>
        <p:spPr bwMode="auto">
          <a:xfrm>
            <a:off x="3231060" y="1922589"/>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6" name="Freeform 326">
            <a:extLst>
              <a:ext uri="{FF2B5EF4-FFF2-40B4-BE49-F238E27FC236}">
                <a16:creationId xmlns:a16="http://schemas.microsoft.com/office/drawing/2014/main" id="{A39DE585-0AF3-42B1-B8A4-860F17CE645D}"/>
              </a:ext>
            </a:extLst>
          </p:cNvPr>
          <p:cNvSpPr>
            <a:spLocks/>
          </p:cNvSpPr>
          <p:nvPr/>
        </p:nvSpPr>
        <p:spPr bwMode="auto">
          <a:xfrm>
            <a:off x="3308135" y="1922589"/>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7" name="Freeform 327">
            <a:extLst>
              <a:ext uri="{FF2B5EF4-FFF2-40B4-BE49-F238E27FC236}">
                <a16:creationId xmlns:a16="http://schemas.microsoft.com/office/drawing/2014/main" id="{9C1899D7-BEFD-4F67-B736-B459A024DBF1}"/>
              </a:ext>
            </a:extLst>
          </p:cNvPr>
          <p:cNvSpPr>
            <a:spLocks/>
          </p:cNvSpPr>
          <p:nvPr/>
        </p:nvSpPr>
        <p:spPr bwMode="auto">
          <a:xfrm>
            <a:off x="3330156" y="1938096"/>
            <a:ext cx="33032" cy="35241"/>
          </a:xfrm>
          <a:custGeom>
            <a:avLst/>
            <a:gdLst>
              <a:gd name="T0" fmla="*/ 13 w 24"/>
              <a:gd name="T1" fmla="*/ 0 h 25"/>
              <a:gd name="T2" fmla="*/ 0 w 24"/>
              <a:gd name="T3" fmla="*/ 25 h 25"/>
              <a:gd name="T4" fmla="*/ 24 w 24"/>
              <a:gd name="T5" fmla="*/ 25 h 25"/>
              <a:gd name="T6" fmla="*/ 13 w 24"/>
              <a:gd name="T7" fmla="*/ 0 h 25"/>
            </a:gdLst>
            <a:ahLst/>
            <a:cxnLst>
              <a:cxn ang="0">
                <a:pos x="T0" y="T1"/>
              </a:cxn>
              <a:cxn ang="0">
                <a:pos x="T2" y="T3"/>
              </a:cxn>
              <a:cxn ang="0">
                <a:pos x="T4" y="T5"/>
              </a:cxn>
              <a:cxn ang="0">
                <a:pos x="T6" y="T7"/>
              </a:cxn>
            </a:cxnLst>
            <a:rect l="0" t="0" r="r" b="b"/>
            <a:pathLst>
              <a:path w="24" h="25">
                <a:moveTo>
                  <a:pt x="13" y="0"/>
                </a:moveTo>
                <a:lnTo>
                  <a:pt x="0" y="25"/>
                </a:lnTo>
                <a:lnTo>
                  <a:pt x="24"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8" name="Freeform 328">
            <a:extLst>
              <a:ext uri="{FF2B5EF4-FFF2-40B4-BE49-F238E27FC236}">
                <a16:creationId xmlns:a16="http://schemas.microsoft.com/office/drawing/2014/main" id="{C0C97C61-19A3-44B8-8738-B7CA8A6B3B1E}"/>
              </a:ext>
            </a:extLst>
          </p:cNvPr>
          <p:cNvSpPr>
            <a:spLocks/>
          </p:cNvSpPr>
          <p:nvPr/>
        </p:nvSpPr>
        <p:spPr bwMode="auto">
          <a:xfrm>
            <a:off x="3352178" y="1938096"/>
            <a:ext cx="33032" cy="35241"/>
          </a:xfrm>
          <a:custGeom>
            <a:avLst/>
            <a:gdLst>
              <a:gd name="T0" fmla="*/ 13 w 24"/>
              <a:gd name="T1" fmla="*/ 0 h 25"/>
              <a:gd name="T2" fmla="*/ 0 w 24"/>
              <a:gd name="T3" fmla="*/ 25 h 25"/>
              <a:gd name="T4" fmla="*/ 24 w 24"/>
              <a:gd name="T5" fmla="*/ 25 h 25"/>
              <a:gd name="T6" fmla="*/ 13 w 24"/>
              <a:gd name="T7" fmla="*/ 0 h 25"/>
            </a:gdLst>
            <a:ahLst/>
            <a:cxnLst>
              <a:cxn ang="0">
                <a:pos x="T0" y="T1"/>
              </a:cxn>
              <a:cxn ang="0">
                <a:pos x="T2" y="T3"/>
              </a:cxn>
              <a:cxn ang="0">
                <a:pos x="T4" y="T5"/>
              </a:cxn>
              <a:cxn ang="0">
                <a:pos x="T6" y="T7"/>
              </a:cxn>
            </a:cxnLst>
            <a:rect l="0" t="0" r="r" b="b"/>
            <a:pathLst>
              <a:path w="24" h="25">
                <a:moveTo>
                  <a:pt x="13" y="0"/>
                </a:moveTo>
                <a:lnTo>
                  <a:pt x="0" y="25"/>
                </a:lnTo>
                <a:lnTo>
                  <a:pt x="24"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9" name="Freeform 329">
            <a:extLst>
              <a:ext uri="{FF2B5EF4-FFF2-40B4-BE49-F238E27FC236}">
                <a16:creationId xmlns:a16="http://schemas.microsoft.com/office/drawing/2014/main" id="{13370997-8F14-4502-9885-C3EEB2943AD4}"/>
              </a:ext>
            </a:extLst>
          </p:cNvPr>
          <p:cNvSpPr>
            <a:spLocks/>
          </p:cNvSpPr>
          <p:nvPr/>
        </p:nvSpPr>
        <p:spPr bwMode="auto">
          <a:xfrm>
            <a:off x="3381081" y="1952193"/>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0" name="Freeform 330">
            <a:extLst>
              <a:ext uri="{FF2B5EF4-FFF2-40B4-BE49-F238E27FC236}">
                <a16:creationId xmlns:a16="http://schemas.microsoft.com/office/drawing/2014/main" id="{163A39C0-1638-4808-8407-8DC80C8B4797}"/>
              </a:ext>
            </a:extLst>
          </p:cNvPr>
          <p:cNvSpPr>
            <a:spLocks/>
          </p:cNvSpPr>
          <p:nvPr/>
        </p:nvSpPr>
        <p:spPr bwMode="auto">
          <a:xfrm>
            <a:off x="3429253" y="1967699"/>
            <a:ext cx="34408" cy="35241"/>
          </a:xfrm>
          <a:custGeom>
            <a:avLst/>
            <a:gdLst>
              <a:gd name="T0" fmla="*/ 13 w 25"/>
              <a:gd name="T1" fmla="*/ 0 h 25"/>
              <a:gd name="T2" fmla="*/ 0 w 25"/>
              <a:gd name="T3" fmla="*/ 25 h 25"/>
              <a:gd name="T4" fmla="*/ 25 w 25"/>
              <a:gd name="T5" fmla="*/ 25 h 25"/>
              <a:gd name="T6" fmla="*/ 13 w 25"/>
              <a:gd name="T7" fmla="*/ 0 h 25"/>
            </a:gdLst>
            <a:ahLst/>
            <a:cxnLst>
              <a:cxn ang="0">
                <a:pos x="T0" y="T1"/>
              </a:cxn>
              <a:cxn ang="0">
                <a:pos x="T2" y="T3"/>
              </a:cxn>
              <a:cxn ang="0">
                <a:pos x="T4" y="T5"/>
              </a:cxn>
              <a:cxn ang="0">
                <a:pos x="T6" y="T7"/>
              </a:cxn>
            </a:cxnLst>
            <a:rect l="0" t="0" r="r" b="b"/>
            <a:pathLst>
              <a:path w="25" h="25">
                <a:moveTo>
                  <a:pt x="13" y="0"/>
                </a:moveTo>
                <a:lnTo>
                  <a:pt x="0" y="25"/>
                </a:lnTo>
                <a:lnTo>
                  <a:pt x="25"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1" name="Freeform 331">
            <a:extLst>
              <a:ext uri="{FF2B5EF4-FFF2-40B4-BE49-F238E27FC236}">
                <a16:creationId xmlns:a16="http://schemas.microsoft.com/office/drawing/2014/main" id="{002D77E5-AF7F-42FC-B203-8EA6BCFB4783}"/>
              </a:ext>
            </a:extLst>
          </p:cNvPr>
          <p:cNvSpPr>
            <a:spLocks/>
          </p:cNvSpPr>
          <p:nvPr/>
        </p:nvSpPr>
        <p:spPr bwMode="auto">
          <a:xfrm>
            <a:off x="3429253" y="1967699"/>
            <a:ext cx="34408" cy="35241"/>
          </a:xfrm>
          <a:custGeom>
            <a:avLst/>
            <a:gdLst>
              <a:gd name="T0" fmla="*/ 13 w 25"/>
              <a:gd name="T1" fmla="*/ 0 h 25"/>
              <a:gd name="T2" fmla="*/ 0 w 25"/>
              <a:gd name="T3" fmla="*/ 25 h 25"/>
              <a:gd name="T4" fmla="*/ 25 w 25"/>
              <a:gd name="T5" fmla="*/ 25 h 25"/>
              <a:gd name="T6" fmla="*/ 13 w 25"/>
              <a:gd name="T7" fmla="*/ 0 h 25"/>
            </a:gdLst>
            <a:ahLst/>
            <a:cxnLst>
              <a:cxn ang="0">
                <a:pos x="T0" y="T1"/>
              </a:cxn>
              <a:cxn ang="0">
                <a:pos x="T2" y="T3"/>
              </a:cxn>
              <a:cxn ang="0">
                <a:pos x="T4" y="T5"/>
              </a:cxn>
              <a:cxn ang="0">
                <a:pos x="T6" y="T7"/>
              </a:cxn>
            </a:cxnLst>
            <a:rect l="0" t="0" r="r" b="b"/>
            <a:pathLst>
              <a:path w="25" h="25">
                <a:moveTo>
                  <a:pt x="13" y="0"/>
                </a:moveTo>
                <a:lnTo>
                  <a:pt x="0" y="25"/>
                </a:lnTo>
                <a:lnTo>
                  <a:pt x="25"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2" name="Freeform 332">
            <a:extLst>
              <a:ext uri="{FF2B5EF4-FFF2-40B4-BE49-F238E27FC236}">
                <a16:creationId xmlns:a16="http://schemas.microsoft.com/office/drawing/2014/main" id="{D8D73B6E-5F1E-4156-AC97-C83D31BA09AD}"/>
              </a:ext>
            </a:extLst>
          </p:cNvPr>
          <p:cNvSpPr>
            <a:spLocks/>
          </p:cNvSpPr>
          <p:nvPr/>
        </p:nvSpPr>
        <p:spPr bwMode="auto">
          <a:xfrm>
            <a:off x="3456780" y="1984615"/>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3" name="Freeform 333">
            <a:extLst>
              <a:ext uri="{FF2B5EF4-FFF2-40B4-BE49-F238E27FC236}">
                <a16:creationId xmlns:a16="http://schemas.microsoft.com/office/drawing/2014/main" id="{D2C5F68C-DA21-4348-8E25-D04105AFCCCD}"/>
              </a:ext>
            </a:extLst>
          </p:cNvPr>
          <p:cNvSpPr>
            <a:spLocks/>
          </p:cNvSpPr>
          <p:nvPr/>
        </p:nvSpPr>
        <p:spPr bwMode="auto">
          <a:xfrm>
            <a:off x="3489812" y="1984615"/>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4" name="Freeform 334">
            <a:extLst>
              <a:ext uri="{FF2B5EF4-FFF2-40B4-BE49-F238E27FC236}">
                <a16:creationId xmlns:a16="http://schemas.microsoft.com/office/drawing/2014/main" id="{742C078D-334E-4327-A1EA-FE9B4C1AA35D}"/>
              </a:ext>
            </a:extLst>
          </p:cNvPr>
          <p:cNvSpPr>
            <a:spLocks/>
          </p:cNvSpPr>
          <p:nvPr/>
        </p:nvSpPr>
        <p:spPr bwMode="auto">
          <a:xfrm>
            <a:off x="3507704" y="1984615"/>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5" name="Freeform 335">
            <a:extLst>
              <a:ext uri="{FF2B5EF4-FFF2-40B4-BE49-F238E27FC236}">
                <a16:creationId xmlns:a16="http://schemas.microsoft.com/office/drawing/2014/main" id="{78F83326-3BF3-4C28-A399-3D0B26C2CC95}"/>
              </a:ext>
            </a:extLst>
          </p:cNvPr>
          <p:cNvSpPr>
            <a:spLocks/>
          </p:cNvSpPr>
          <p:nvPr/>
        </p:nvSpPr>
        <p:spPr bwMode="auto">
          <a:xfrm>
            <a:off x="3533855" y="2000122"/>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6" name="Freeform 336">
            <a:extLst>
              <a:ext uri="{FF2B5EF4-FFF2-40B4-BE49-F238E27FC236}">
                <a16:creationId xmlns:a16="http://schemas.microsoft.com/office/drawing/2014/main" id="{706B0BA4-FFDA-49D2-8885-EC376A477435}"/>
              </a:ext>
            </a:extLst>
          </p:cNvPr>
          <p:cNvSpPr>
            <a:spLocks/>
          </p:cNvSpPr>
          <p:nvPr/>
        </p:nvSpPr>
        <p:spPr bwMode="auto">
          <a:xfrm>
            <a:off x="3544866" y="2015628"/>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7" name="Freeform 337">
            <a:extLst>
              <a:ext uri="{FF2B5EF4-FFF2-40B4-BE49-F238E27FC236}">
                <a16:creationId xmlns:a16="http://schemas.microsoft.com/office/drawing/2014/main" id="{96256980-D331-46F8-9527-C737E0032167}"/>
              </a:ext>
            </a:extLst>
          </p:cNvPr>
          <p:cNvSpPr>
            <a:spLocks/>
          </p:cNvSpPr>
          <p:nvPr/>
        </p:nvSpPr>
        <p:spPr bwMode="auto">
          <a:xfrm>
            <a:off x="3544866" y="2015628"/>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8" name="Freeform 338">
            <a:extLst>
              <a:ext uri="{FF2B5EF4-FFF2-40B4-BE49-F238E27FC236}">
                <a16:creationId xmlns:a16="http://schemas.microsoft.com/office/drawing/2014/main" id="{1253E913-E49E-4D02-881F-A6A11F49CB39}"/>
              </a:ext>
            </a:extLst>
          </p:cNvPr>
          <p:cNvSpPr>
            <a:spLocks/>
          </p:cNvSpPr>
          <p:nvPr/>
        </p:nvSpPr>
        <p:spPr bwMode="auto">
          <a:xfrm>
            <a:off x="3551747" y="2015628"/>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9" name="Freeform 339">
            <a:extLst>
              <a:ext uri="{FF2B5EF4-FFF2-40B4-BE49-F238E27FC236}">
                <a16:creationId xmlns:a16="http://schemas.microsoft.com/office/drawing/2014/main" id="{BDC7928C-94E4-4B22-877F-4C1CE325998D}"/>
              </a:ext>
            </a:extLst>
          </p:cNvPr>
          <p:cNvSpPr>
            <a:spLocks/>
          </p:cNvSpPr>
          <p:nvPr/>
        </p:nvSpPr>
        <p:spPr bwMode="auto">
          <a:xfrm>
            <a:off x="3599919" y="2031135"/>
            <a:ext cx="35785" cy="35241"/>
          </a:xfrm>
          <a:custGeom>
            <a:avLst/>
            <a:gdLst>
              <a:gd name="T0" fmla="*/ 13 w 26"/>
              <a:gd name="T1" fmla="*/ 0 h 25"/>
              <a:gd name="T2" fmla="*/ 0 w 26"/>
              <a:gd name="T3" fmla="*/ 25 h 25"/>
              <a:gd name="T4" fmla="*/ 26 w 26"/>
              <a:gd name="T5" fmla="*/ 25 h 25"/>
              <a:gd name="T6" fmla="*/ 13 w 26"/>
              <a:gd name="T7" fmla="*/ 0 h 25"/>
            </a:gdLst>
            <a:ahLst/>
            <a:cxnLst>
              <a:cxn ang="0">
                <a:pos x="T0" y="T1"/>
              </a:cxn>
              <a:cxn ang="0">
                <a:pos x="T2" y="T3"/>
              </a:cxn>
              <a:cxn ang="0">
                <a:pos x="T4" y="T5"/>
              </a:cxn>
              <a:cxn ang="0">
                <a:pos x="T6" y="T7"/>
              </a:cxn>
            </a:cxnLst>
            <a:rect l="0" t="0" r="r" b="b"/>
            <a:pathLst>
              <a:path w="26" h="25">
                <a:moveTo>
                  <a:pt x="13" y="0"/>
                </a:moveTo>
                <a:lnTo>
                  <a:pt x="0" y="25"/>
                </a:lnTo>
                <a:lnTo>
                  <a:pt x="26"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0" name="Freeform 340">
            <a:extLst>
              <a:ext uri="{FF2B5EF4-FFF2-40B4-BE49-F238E27FC236}">
                <a16:creationId xmlns:a16="http://schemas.microsoft.com/office/drawing/2014/main" id="{DFAE4C79-2F66-44AB-A236-769313CD5F76}"/>
              </a:ext>
            </a:extLst>
          </p:cNvPr>
          <p:cNvSpPr>
            <a:spLocks/>
          </p:cNvSpPr>
          <p:nvPr/>
        </p:nvSpPr>
        <p:spPr bwMode="auto">
          <a:xfrm>
            <a:off x="3617812" y="2048051"/>
            <a:ext cx="33032" cy="36652"/>
          </a:xfrm>
          <a:custGeom>
            <a:avLst/>
            <a:gdLst>
              <a:gd name="T0" fmla="*/ 12 w 24"/>
              <a:gd name="T1" fmla="*/ 0 h 26"/>
              <a:gd name="T2" fmla="*/ 0 w 24"/>
              <a:gd name="T3" fmla="*/ 26 h 26"/>
              <a:gd name="T4" fmla="*/ 24 w 24"/>
              <a:gd name="T5" fmla="*/ 26 h 26"/>
              <a:gd name="T6" fmla="*/ 12 w 24"/>
              <a:gd name="T7" fmla="*/ 0 h 26"/>
            </a:gdLst>
            <a:ahLst/>
            <a:cxnLst>
              <a:cxn ang="0">
                <a:pos x="T0" y="T1"/>
              </a:cxn>
              <a:cxn ang="0">
                <a:pos x="T2" y="T3"/>
              </a:cxn>
              <a:cxn ang="0">
                <a:pos x="T4" y="T5"/>
              </a:cxn>
              <a:cxn ang="0">
                <a:pos x="T6" y="T7"/>
              </a:cxn>
            </a:cxnLst>
            <a:rect l="0" t="0" r="r" b="b"/>
            <a:pathLst>
              <a:path w="24" h="26">
                <a:moveTo>
                  <a:pt x="12" y="0"/>
                </a:moveTo>
                <a:lnTo>
                  <a:pt x="0" y="26"/>
                </a:lnTo>
                <a:lnTo>
                  <a:pt x="24" y="26"/>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1" name="Freeform 341">
            <a:extLst>
              <a:ext uri="{FF2B5EF4-FFF2-40B4-BE49-F238E27FC236}">
                <a16:creationId xmlns:a16="http://schemas.microsoft.com/office/drawing/2014/main" id="{FFFAA96D-C40E-4E70-A4CA-3739482A455C}"/>
              </a:ext>
            </a:extLst>
          </p:cNvPr>
          <p:cNvSpPr>
            <a:spLocks/>
          </p:cNvSpPr>
          <p:nvPr/>
        </p:nvSpPr>
        <p:spPr bwMode="auto">
          <a:xfrm>
            <a:off x="3663231"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2" name="Freeform 342">
            <a:extLst>
              <a:ext uri="{FF2B5EF4-FFF2-40B4-BE49-F238E27FC236}">
                <a16:creationId xmlns:a16="http://schemas.microsoft.com/office/drawing/2014/main" id="{AC85A84F-2160-43B9-B08E-6E85C2024819}"/>
              </a:ext>
            </a:extLst>
          </p:cNvPr>
          <p:cNvSpPr>
            <a:spLocks/>
          </p:cNvSpPr>
          <p:nvPr/>
        </p:nvSpPr>
        <p:spPr bwMode="auto">
          <a:xfrm>
            <a:off x="3685253"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3" name="Freeform 343">
            <a:extLst>
              <a:ext uri="{FF2B5EF4-FFF2-40B4-BE49-F238E27FC236}">
                <a16:creationId xmlns:a16="http://schemas.microsoft.com/office/drawing/2014/main" id="{3AFD825D-597E-4925-AA97-DA29F1FC020C}"/>
              </a:ext>
            </a:extLst>
          </p:cNvPr>
          <p:cNvSpPr>
            <a:spLocks/>
          </p:cNvSpPr>
          <p:nvPr/>
        </p:nvSpPr>
        <p:spPr bwMode="auto">
          <a:xfrm>
            <a:off x="3689381" y="2048051"/>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4" name="Freeform 344">
            <a:extLst>
              <a:ext uri="{FF2B5EF4-FFF2-40B4-BE49-F238E27FC236}">
                <a16:creationId xmlns:a16="http://schemas.microsoft.com/office/drawing/2014/main" id="{C2234BD1-3142-49DE-870D-7A370DF3D4D3}"/>
              </a:ext>
            </a:extLst>
          </p:cNvPr>
          <p:cNvSpPr>
            <a:spLocks/>
          </p:cNvSpPr>
          <p:nvPr/>
        </p:nvSpPr>
        <p:spPr bwMode="auto">
          <a:xfrm>
            <a:off x="3696263"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5" name="Freeform 345">
            <a:extLst>
              <a:ext uri="{FF2B5EF4-FFF2-40B4-BE49-F238E27FC236}">
                <a16:creationId xmlns:a16="http://schemas.microsoft.com/office/drawing/2014/main" id="{7B16823D-FD7D-425F-86A2-24C02D1AD36E}"/>
              </a:ext>
            </a:extLst>
          </p:cNvPr>
          <p:cNvSpPr>
            <a:spLocks/>
          </p:cNvSpPr>
          <p:nvPr/>
        </p:nvSpPr>
        <p:spPr bwMode="auto">
          <a:xfrm>
            <a:off x="3696263"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6" name="Freeform 346">
            <a:extLst>
              <a:ext uri="{FF2B5EF4-FFF2-40B4-BE49-F238E27FC236}">
                <a16:creationId xmlns:a16="http://schemas.microsoft.com/office/drawing/2014/main" id="{77711168-E6C6-4C29-9442-0C3AB2150938}"/>
              </a:ext>
            </a:extLst>
          </p:cNvPr>
          <p:cNvSpPr>
            <a:spLocks/>
          </p:cNvSpPr>
          <p:nvPr/>
        </p:nvSpPr>
        <p:spPr bwMode="auto">
          <a:xfrm>
            <a:off x="3707274"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7" name="Freeform 347">
            <a:extLst>
              <a:ext uri="{FF2B5EF4-FFF2-40B4-BE49-F238E27FC236}">
                <a16:creationId xmlns:a16="http://schemas.microsoft.com/office/drawing/2014/main" id="{DBD79FD9-F6F5-4672-832E-90CDB5D17AAB}"/>
              </a:ext>
            </a:extLst>
          </p:cNvPr>
          <p:cNvSpPr>
            <a:spLocks/>
          </p:cNvSpPr>
          <p:nvPr/>
        </p:nvSpPr>
        <p:spPr bwMode="auto">
          <a:xfrm>
            <a:off x="3711403" y="2048051"/>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8" name="Freeform 348">
            <a:extLst>
              <a:ext uri="{FF2B5EF4-FFF2-40B4-BE49-F238E27FC236}">
                <a16:creationId xmlns:a16="http://schemas.microsoft.com/office/drawing/2014/main" id="{1333EADE-0A1E-4ABC-AD97-6CACF88910C9}"/>
              </a:ext>
            </a:extLst>
          </p:cNvPr>
          <p:cNvSpPr>
            <a:spLocks/>
          </p:cNvSpPr>
          <p:nvPr/>
        </p:nvSpPr>
        <p:spPr bwMode="auto">
          <a:xfrm>
            <a:off x="3711403" y="2048051"/>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9" name="Freeform 349">
            <a:extLst>
              <a:ext uri="{FF2B5EF4-FFF2-40B4-BE49-F238E27FC236}">
                <a16:creationId xmlns:a16="http://schemas.microsoft.com/office/drawing/2014/main" id="{490F6122-7407-4702-A13A-2B3037249D74}"/>
              </a:ext>
            </a:extLst>
          </p:cNvPr>
          <p:cNvSpPr>
            <a:spLocks/>
          </p:cNvSpPr>
          <p:nvPr/>
        </p:nvSpPr>
        <p:spPr bwMode="auto">
          <a:xfrm>
            <a:off x="3729296" y="204805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0" name="Freeform 350">
            <a:extLst>
              <a:ext uri="{FF2B5EF4-FFF2-40B4-BE49-F238E27FC236}">
                <a16:creationId xmlns:a16="http://schemas.microsoft.com/office/drawing/2014/main" id="{2BD12D3C-33EE-4286-B8EA-7A29D6C63517}"/>
              </a:ext>
            </a:extLst>
          </p:cNvPr>
          <p:cNvSpPr>
            <a:spLocks/>
          </p:cNvSpPr>
          <p:nvPr/>
        </p:nvSpPr>
        <p:spPr bwMode="auto">
          <a:xfrm>
            <a:off x="3755446" y="2048051"/>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1" name="Freeform 351">
            <a:extLst>
              <a:ext uri="{FF2B5EF4-FFF2-40B4-BE49-F238E27FC236}">
                <a16:creationId xmlns:a16="http://schemas.microsoft.com/office/drawing/2014/main" id="{37A33531-0470-4FD4-B95B-1020AECA1F36}"/>
              </a:ext>
            </a:extLst>
          </p:cNvPr>
          <p:cNvSpPr>
            <a:spLocks/>
          </p:cNvSpPr>
          <p:nvPr/>
        </p:nvSpPr>
        <p:spPr bwMode="auto">
          <a:xfrm>
            <a:off x="3810499" y="2048051"/>
            <a:ext cx="34408" cy="36652"/>
          </a:xfrm>
          <a:custGeom>
            <a:avLst/>
            <a:gdLst>
              <a:gd name="T0" fmla="*/ 13 w 25"/>
              <a:gd name="T1" fmla="*/ 0 h 26"/>
              <a:gd name="T2" fmla="*/ 0 w 25"/>
              <a:gd name="T3" fmla="*/ 26 h 26"/>
              <a:gd name="T4" fmla="*/ 25 w 25"/>
              <a:gd name="T5" fmla="*/ 26 h 26"/>
              <a:gd name="T6" fmla="*/ 13 w 25"/>
              <a:gd name="T7" fmla="*/ 0 h 26"/>
            </a:gdLst>
            <a:ahLst/>
            <a:cxnLst>
              <a:cxn ang="0">
                <a:pos x="T0" y="T1"/>
              </a:cxn>
              <a:cxn ang="0">
                <a:pos x="T2" y="T3"/>
              </a:cxn>
              <a:cxn ang="0">
                <a:pos x="T4" y="T5"/>
              </a:cxn>
              <a:cxn ang="0">
                <a:pos x="T6" y="T7"/>
              </a:cxn>
            </a:cxnLst>
            <a:rect l="0" t="0" r="r" b="b"/>
            <a:pathLst>
              <a:path w="25" h="26">
                <a:moveTo>
                  <a:pt x="13" y="0"/>
                </a:moveTo>
                <a:lnTo>
                  <a:pt x="0" y="26"/>
                </a:lnTo>
                <a:lnTo>
                  <a:pt x="25"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2" name="Freeform 352">
            <a:extLst>
              <a:ext uri="{FF2B5EF4-FFF2-40B4-BE49-F238E27FC236}">
                <a16:creationId xmlns:a16="http://schemas.microsoft.com/office/drawing/2014/main" id="{3F7BFB71-1BBC-4902-8352-50B58084D999}"/>
              </a:ext>
            </a:extLst>
          </p:cNvPr>
          <p:cNvSpPr>
            <a:spLocks/>
          </p:cNvSpPr>
          <p:nvPr/>
        </p:nvSpPr>
        <p:spPr bwMode="auto">
          <a:xfrm>
            <a:off x="3855919" y="2066377"/>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3" name="Freeform 353">
            <a:extLst>
              <a:ext uri="{FF2B5EF4-FFF2-40B4-BE49-F238E27FC236}">
                <a16:creationId xmlns:a16="http://schemas.microsoft.com/office/drawing/2014/main" id="{8C769BB9-09C0-454B-A822-42585020027F}"/>
              </a:ext>
            </a:extLst>
          </p:cNvPr>
          <p:cNvSpPr>
            <a:spLocks/>
          </p:cNvSpPr>
          <p:nvPr/>
        </p:nvSpPr>
        <p:spPr bwMode="auto">
          <a:xfrm>
            <a:off x="3855919" y="2066377"/>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4" name="Freeform 354">
            <a:extLst>
              <a:ext uri="{FF2B5EF4-FFF2-40B4-BE49-F238E27FC236}">
                <a16:creationId xmlns:a16="http://schemas.microsoft.com/office/drawing/2014/main" id="{3A3621F5-6B5F-4BEA-9F95-6A6E79454FEC}"/>
              </a:ext>
            </a:extLst>
          </p:cNvPr>
          <p:cNvSpPr>
            <a:spLocks/>
          </p:cNvSpPr>
          <p:nvPr/>
        </p:nvSpPr>
        <p:spPr bwMode="auto">
          <a:xfrm>
            <a:off x="3860048" y="2066377"/>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5" name="Freeform 355">
            <a:extLst>
              <a:ext uri="{FF2B5EF4-FFF2-40B4-BE49-F238E27FC236}">
                <a16:creationId xmlns:a16="http://schemas.microsoft.com/office/drawing/2014/main" id="{6BC12AFE-5B33-4777-85BD-0ED107E66756}"/>
              </a:ext>
            </a:extLst>
          </p:cNvPr>
          <p:cNvSpPr>
            <a:spLocks/>
          </p:cNvSpPr>
          <p:nvPr/>
        </p:nvSpPr>
        <p:spPr bwMode="auto">
          <a:xfrm>
            <a:off x="3860048" y="2066377"/>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6" name="Freeform 356">
            <a:extLst>
              <a:ext uri="{FF2B5EF4-FFF2-40B4-BE49-F238E27FC236}">
                <a16:creationId xmlns:a16="http://schemas.microsoft.com/office/drawing/2014/main" id="{74D95D70-D0CB-4A42-B44A-8A01BB76C6FC}"/>
              </a:ext>
            </a:extLst>
          </p:cNvPr>
          <p:cNvSpPr>
            <a:spLocks/>
          </p:cNvSpPr>
          <p:nvPr/>
        </p:nvSpPr>
        <p:spPr bwMode="auto">
          <a:xfrm>
            <a:off x="3893080" y="2066377"/>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7" name="Freeform 357">
            <a:extLst>
              <a:ext uri="{FF2B5EF4-FFF2-40B4-BE49-F238E27FC236}">
                <a16:creationId xmlns:a16="http://schemas.microsoft.com/office/drawing/2014/main" id="{8332ABD0-B4A9-49CC-93A6-6D086A0EC3F0}"/>
              </a:ext>
            </a:extLst>
          </p:cNvPr>
          <p:cNvSpPr>
            <a:spLocks/>
          </p:cNvSpPr>
          <p:nvPr/>
        </p:nvSpPr>
        <p:spPr bwMode="auto">
          <a:xfrm>
            <a:off x="3948133" y="2086112"/>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8" name="Freeform 358">
            <a:extLst>
              <a:ext uri="{FF2B5EF4-FFF2-40B4-BE49-F238E27FC236}">
                <a16:creationId xmlns:a16="http://schemas.microsoft.com/office/drawing/2014/main" id="{98614E6C-F36C-418F-ACAA-121E21C5BCC3}"/>
              </a:ext>
            </a:extLst>
          </p:cNvPr>
          <p:cNvSpPr>
            <a:spLocks/>
          </p:cNvSpPr>
          <p:nvPr/>
        </p:nvSpPr>
        <p:spPr bwMode="auto">
          <a:xfrm>
            <a:off x="3948133" y="2086112"/>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9" name="Freeform 359">
            <a:extLst>
              <a:ext uri="{FF2B5EF4-FFF2-40B4-BE49-F238E27FC236}">
                <a16:creationId xmlns:a16="http://schemas.microsoft.com/office/drawing/2014/main" id="{A831CE76-E716-444B-A49D-C991C3E3A206}"/>
              </a:ext>
            </a:extLst>
          </p:cNvPr>
          <p:cNvSpPr>
            <a:spLocks/>
          </p:cNvSpPr>
          <p:nvPr/>
        </p:nvSpPr>
        <p:spPr bwMode="auto">
          <a:xfrm>
            <a:off x="3955016" y="208611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0" name="Freeform 360">
            <a:extLst>
              <a:ext uri="{FF2B5EF4-FFF2-40B4-BE49-F238E27FC236}">
                <a16:creationId xmlns:a16="http://schemas.microsoft.com/office/drawing/2014/main" id="{19D74B92-CD92-41A0-BD09-966F5901CC26}"/>
              </a:ext>
            </a:extLst>
          </p:cNvPr>
          <p:cNvSpPr>
            <a:spLocks/>
          </p:cNvSpPr>
          <p:nvPr/>
        </p:nvSpPr>
        <p:spPr bwMode="auto">
          <a:xfrm>
            <a:off x="4037596" y="2107258"/>
            <a:ext cx="34408" cy="33832"/>
          </a:xfrm>
          <a:custGeom>
            <a:avLst/>
            <a:gdLst>
              <a:gd name="T0" fmla="*/ 13 w 25"/>
              <a:gd name="T1" fmla="*/ 0 h 24"/>
              <a:gd name="T2" fmla="*/ 0 w 25"/>
              <a:gd name="T3" fmla="*/ 24 h 24"/>
              <a:gd name="T4" fmla="*/ 25 w 25"/>
              <a:gd name="T5" fmla="*/ 24 h 24"/>
              <a:gd name="T6" fmla="*/ 13 w 25"/>
              <a:gd name="T7" fmla="*/ 0 h 24"/>
            </a:gdLst>
            <a:ahLst/>
            <a:cxnLst>
              <a:cxn ang="0">
                <a:pos x="T0" y="T1"/>
              </a:cxn>
              <a:cxn ang="0">
                <a:pos x="T2" y="T3"/>
              </a:cxn>
              <a:cxn ang="0">
                <a:pos x="T4" y="T5"/>
              </a:cxn>
              <a:cxn ang="0">
                <a:pos x="T6" y="T7"/>
              </a:cxn>
            </a:cxnLst>
            <a:rect l="0" t="0" r="r" b="b"/>
            <a:pathLst>
              <a:path w="25" h="24">
                <a:moveTo>
                  <a:pt x="13" y="0"/>
                </a:moveTo>
                <a:lnTo>
                  <a:pt x="0" y="24"/>
                </a:lnTo>
                <a:lnTo>
                  <a:pt x="25"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1" name="Freeform 361">
            <a:extLst>
              <a:ext uri="{FF2B5EF4-FFF2-40B4-BE49-F238E27FC236}">
                <a16:creationId xmlns:a16="http://schemas.microsoft.com/office/drawing/2014/main" id="{EE546416-70A5-4CA6-96A0-61644CA083F7}"/>
              </a:ext>
            </a:extLst>
          </p:cNvPr>
          <p:cNvSpPr>
            <a:spLocks/>
          </p:cNvSpPr>
          <p:nvPr/>
        </p:nvSpPr>
        <p:spPr bwMode="auto">
          <a:xfrm>
            <a:off x="4037596" y="2107258"/>
            <a:ext cx="34408" cy="33832"/>
          </a:xfrm>
          <a:custGeom>
            <a:avLst/>
            <a:gdLst>
              <a:gd name="T0" fmla="*/ 13 w 25"/>
              <a:gd name="T1" fmla="*/ 0 h 24"/>
              <a:gd name="T2" fmla="*/ 0 w 25"/>
              <a:gd name="T3" fmla="*/ 24 h 24"/>
              <a:gd name="T4" fmla="*/ 25 w 25"/>
              <a:gd name="T5" fmla="*/ 24 h 24"/>
              <a:gd name="T6" fmla="*/ 13 w 25"/>
              <a:gd name="T7" fmla="*/ 0 h 24"/>
            </a:gdLst>
            <a:ahLst/>
            <a:cxnLst>
              <a:cxn ang="0">
                <a:pos x="T0" y="T1"/>
              </a:cxn>
              <a:cxn ang="0">
                <a:pos x="T2" y="T3"/>
              </a:cxn>
              <a:cxn ang="0">
                <a:pos x="T4" y="T5"/>
              </a:cxn>
              <a:cxn ang="0">
                <a:pos x="T6" y="T7"/>
              </a:cxn>
            </a:cxnLst>
            <a:rect l="0" t="0" r="r" b="b"/>
            <a:pathLst>
              <a:path w="25" h="24">
                <a:moveTo>
                  <a:pt x="13" y="0"/>
                </a:moveTo>
                <a:lnTo>
                  <a:pt x="0" y="24"/>
                </a:lnTo>
                <a:lnTo>
                  <a:pt x="25"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2" name="Freeform 362">
            <a:extLst>
              <a:ext uri="{FF2B5EF4-FFF2-40B4-BE49-F238E27FC236}">
                <a16:creationId xmlns:a16="http://schemas.microsoft.com/office/drawing/2014/main" id="{392F3E2B-BB87-483D-AED8-5591960060A4}"/>
              </a:ext>
            </a:extLst>
          </p:cNvPr>
          <p:cNvSpPr>
            <a:spLocks/>
          </p:cNvSpPr>
          <p:nvPr/>
        </p:nvSpPr>
        <p:spPr bwMode="auto">
          <a:xfrm>
            <a:off x="4048607" y="2107258"/>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3" name="Freeform 363">
            <a:extLst>
              <a:ext uri="{FF2B5EF4-FFF2-40B4-BE49-F238E27FC236}">
                <a16:creationId xmlns:a16="http://schemas.microsoft.com/office/drawing/2014/main" id="{EAFBB35A-57D2-48C5-A765-3F9E72F9BB56}"/>
              </a:ext>
            </a:extLst>
          </p:cNvPr>
          <p:cNvSpPr>
            <a:spLocks/>
          </p:cNvSpPr>
          <p:nvPr/>
        </p:nvSpPr>
        <p:spPr bwMode="auto">
          <a:xfrm>
            <a:off x="4055488" y="2107258"/>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4" name="Freeform 364">
            <a:extLst>
              <a:ext uri="{FF2B5EF4-FFF2-40B4-BE49-F238E27FC236}">
                <a16:creationId xmlns:a16="http://schemas.microsoft.com/office/drawing/2014/main" id="{4BB7A12E-9E8C-4DB3-97ED-268B092FDDFA}"/>
              </a:ext>
            </a:extLst>
          </p:cNvPr>
          <p:cNvSpPr>
            <a:spLocks/>
          </p:cNvSpPr>
          <p:nvPr/>
        </p:nvSpPr>
        <p:spPr bwMode="auto">
          <a:xfrm>
            <a:off x="4055488" y="2107258"/>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5" name="Freeform 365">
            <a:extLst>
              <a:ext uri="{FF2B5EF4-FFF2-40B4-BE49-F238E27FC236}">
                <a16:creationId xmlns:a16="http://schemas.microsoft.com/office/drawing/2014/main" id="{848F7C5B-D1B9-41F5-BD4B-BA1E17DAFE95}"/>
              </a:ext>
            </a:extLst>
          </p:cNvPr>
          <p:cNvSpPr>
            <a:spLocks/>
          </p:cNvSpPr>
          <p:nvPr/>
        </p:nvSpPr>
        <p:spPr bwMode="auto">
          <a:xfrm>
            <a:off x="4077509" y="2107258"/>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6" name="Freeform 366">
            <a:extLst>
              <a:ext uri="{FF2B5EF4-FFF2-40B4-BE49-F238E27FC236}">
                <a16:creationId xmlns:a16="http://schemas.microsoft.com/office/drawing/2014/main" id="{263902F4-83F3-46C8-A8F2-C69FDD81B538}"/>
              </a:ext>
            </a:extLst>
          </p:cNvPr>
          <p:cNvSpPr>
            <a:spLocks/>
          </p:cNvSpPr>
          <p:nvPr/>
        </p:nvSpPr>
        <p:spPr bwMode="auto">
          <a:xfrm>
            <a:off x="4121552" y="2126994"/>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7" name="Freeform 367">
            <a:extLst>
              <a:ext uri="{FF2B5EF4-FFF2-40B4-BE49-F238E27FC236}">
                <a16:creationId xmlns:a16="http://schemas.microsoft.com/office/drawing/2014/main" id="{3A468BF3-6D68-4040-8E4A-33DA08C60963}"/>
              </a:ext>
            </a:extLst>
          </p:cNvPr>
          <p:cNvSpPr>
            <a:spLocks/>
          </p:cNvSpPr>
          <p:nvPr/>
        </p:nvSpPr>
        <p:spPr bwMode="auto">
          <a:xfrm>
            <a:off x="4147703" y="2126994"/>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8" name="Freeform 368">
            <a:extLst>
              <a:ext uri="{FF2B5EF4-FFF2-40B4-BE49-F238E27FC236}">
                <a16:creationId xmlns:a16="http://schemas.microsoft.com/office/drawing/2014/main" id="{0551386C-BA64-469D-8261-F14C3F890BAA}"/>
              </a:ext>
            </a:extLst>
          </p:cNvPr>
          <p:cNvSpPr>
            <a:spLocks/>
          </p:cNvSpPr>
          <p:nvPr/>
        </p:nvSpPr>
        <p:spPr bwMode="auto">
          <a:xfrm>
            <a:off x="4154585" y="2126994"/>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9" name="Freeform 369">
            <a:extLst>
              <a:ext uri="{FF2B5EF4-FFF2-40B4-BE49-F238E27FC236}">
                <a16:creationId xmlns:a16="http://schemas.microsoft.com/office/drawing/2014/main" id="{2626A478-C089-4AA5-8220-9E9D953EE2A9}"/>
              </a:ext>
            </a:extLst>
          </p:cNvPr>
          <p:cNvSpPr>
            <a:spLocks/>
          </p:cNvSpPr>
          <p:nvPr/>
        </p:nvSpPr>
        <p:spPr bwMode="auto">
          <a:xfrm>
            <a:off x="4169725" y="2126994"/>
            <a:ext cx="34408" cy="36652"/>
          </a:xfrm>
          <a:custGeom>
            <a:avLst/>
            <a:gdLst>
              <a:gd name="T0" fmla="*/ 13 w 25"/>
              <a:gd name="T1" fmla="*/ 0 h 26"/>
              <a:gd name="T2" fmla="*/ 0 w 25"/>
              <a:gd name="T3" fmla="*/ 26 h 26"/>
              <a:gd name="T4" fmla="*/ 25 w 25"/>
              <a:gd name="T5" fmla="*/ 26 h 26"/>
              <a:gd name="T6" fmla="*/ 13 w 25"/>
              <a:gd name="T7" fmla="*/ 0 h 26"/>
            </a:gdLst>
            <a:ahLst/>
            <a:cxnLst>
              <a:cxn ang="0">
                <a:pos x="T0" y="T1"/>
              </a:cxn>
              <a:cxn ang="0">
                <a:pos x="T2" y="T3"/>
              </a:cxn>
              <a:cxn ang="0">
                <a:pos x="T4" y="T5"/>
              </a:cxn>
              <a:cxn ang="0">
                <a:pos x="T6" y="T7"/>
              </a:cxn>
            </a:cxnLst>
            <a:rect l="0" t="0" r="r" b="b"/>
            <a:pathLst>
              <a:path w="25" h="26">
                <a:moveTo>
                  <a:pt x="13" y="0"/>
                </a:moveTo>
                <a:lnTo>
                  <a:pt x="0" y="26"/>
                </a:lnTo>
                <a:lnTo>
                  <a:pt x="25"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0" name="Freeform 370">
            <a:extLst>
              <a:ext uri="{FF2B5EF4-FFF2-40B4-BE49-F238E27FC236}">
                <a16:creationId xmlns:a16="http://schemas.microsoft.com/office/drawing/2014/main" id="{A41714BC-6156-489D-8563-0A60ED1B9C94}"/>
              </a:ext>
            </a:extLst>
          </p:cNvPr>
          <p:cNvSpPr>
            <a:spLocks/>
          </p:cNvSpPr>
          <p:nvPr/>
        </p:nvSpPr>
        <p:spPr bwMode="auto">
          <a:xfrm>
            <a:off x="4204133" y="2126994"/>
            <a:ext cx="33032" cy="36652"/>
          </a:xfrm>
          <a:custGeom>
            <a:avLst/>
            <a:gdLst>
              <a:gd name="T0" fmla="*/ 12 w 24"/>
              <a:gd name="T1" fmla="*/ 0 h 26"/>
              <a:gd name="T2" fmla="*/ 0 w 24"/>
              <a:gd name="T3" fmla="*/ 26 h 26"/>
              <a:gd name="T4" fmla="*/ 24 w 24"/>
              <a:gd name="T5" fmla="*/ 26 h 26"/>
              <a:gd name="T6" fmla="*/ 12 w 24"/>
              <a:gd name="T7" fmla="*/ 0 h 26"/>
            </a:gdLst>
            <a:ahLst/>
            <a:cxnLst>
              <a:cxn ang="0">
                <a:pos x="T0" y="T1"/>
              </a:cxn>
              <a:cxn ang="0">
                <a:pos x="T2" y="T3"/>
              </a:cxn>
              <a:cxn ang="0">
                <a:pos x="T4" y="T5"/>
              </a:cxn>
              <a:cxn ang="0">
                <a:pos x="T6" y="T7"/>
              </a:cxn>
            </a:cxnLst>
            <a:rect l="0" t="0" r="r" b="b"/>
            <a:pathLst>
              <a:path w="24" h="26">
                <a:moveTo>
                  <a:pt x="12" y="0"/>
                </a:moveTo>
                <a:lnTo>
                  <a:pt x="0" y="26"/>
                </a:lnTo>
                <a:lnTo>
                  <a:pt x="24" y="26"/>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1" name="Freeform 371">
            <a:extLst>
              <a:ext uri="{FF2B5EF4-FFF2-40B4-BE49-F238E27FC236}">
                <a16:creationId xmlns:a16="http://schemas.microsoft.com/office/drawing/2014/main" id="{AAD8AC70-1B83-42FF-A487-74107F4D4D68}"/>
              </a:ext>
            </a:extLst>
          </p:cNvPr>
          <p:cNvSpPr>
            <a:spLocks/>
          </p:cNvSpPr>
          <p:nvPr/>
        </p:nvSpPr>
        <p:spPr bwMode="auto">
          <a:xfrm>
            <a:off x="4292218" y="215236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2" name="Freeform 372">
            <a:extLst>
              <a:ext uri="{FF2B5EF4-FFF2-40B4-BE49-F238E27FC236}">
                <a16:creationId xmlns:a16="http://schemas.microsoft.com/office/drawing/2014/main" id="{FF077C7B-20F3-4D61-A0A3-A9A69D7DB0B2}"/>
              </a:ext>
            </a:extLst>
          </p:cNvPr>
          <p:cNvSpPr>
            <a:spLocks/>
          </p:cNvSpPr>
          <p:nvPr/>
        </p:nvSpPr>
        <p:spPr bwMode="auto">
          <a:xfrm>
            <a:off x="4314240" y="215236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3" name="Freeform 373">
            <a:extLst>
              <a:ext uri="{FF2B5EF4-FFF2-40B4-BE49-F238E27FC236}">
                <a16:creationId xmlns:a16="http://schemas.microsoft.com/office/drawing/2014/main" id="{B246D289-E1DF-4ED5-B24B-F4182CF9D304}"/>
              </a:ext>
            </a:extLst>
          </p:cNvPr>
          <p:cNvSpPr>
            <a:spLocks/>
          </p:cNvSpPr>
          <p:nvPr/>
        </p:nvSpPr>
        <p:spPr bwMode="auto">
          <a:xfrm>
            <a:off x="4318370" y="215236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4" name="Freeform 374">
            <a:extLst>
              <a:ext uri="{FF2B5EF4-FFF2-40B4-BE49-F238E27FC236}">
                <a16:creationId xmlns:a16="http://schemas.microsoft.com/office/drawing/2014/main" id="{2C3CD631-1EF3-4409-BE29-7807BC667385}"/>
              </a:ext>
            </a:extLst>
          </p:cNvPr>
          <p:cNvSpPr>
            <a:spLocks/>
          </p:cNvSpPr>
          <p:nvPr/>
        </p:nvSpPr>
        <p:spPr bwMode="auto">
          <a:xfrm>
            <a:off x="4325251" y="215236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5" name="Freeform 375">
            <a:extLst>
              <a:ext uri="{FF2B5EF4-FFF2-40B4-BE49-F238E27FC236}">
                <a16:creationId xmlns:a16="http://schemas.microsoft.com/office/drawing/2014/main" id="{2E70E0FD-8B32-49A8-9432-3293759E6B23}"/>
              </a:ext>
            </a:extLst>
          </p:cNvPr>
          <p:cNvSpPr>
            <a:spLocks/>
          </p:cNvSpPr>
          <p:nvPr/>
        </p:nvSpPr>
        <p:spPr bwMode="auto">
          <a:xfrm>
            <a:off x="4329380" y="215236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6" name="Freeform 376">
            <a:extLst>
              <a:ext uri="{FF2B5EF4-FFF2-40B4-BE49-F238E27FC236}">
                <a16:creationId xmlns:a16="http://schemas.microsoft.com/office/drawing/2014/main" id="{9FA36A74-695F-4C8C-AE8A-D6393EF8BFAE}"/>
              </a:ext>
            </a:extLst>
          </p:cNvPr>
          <p:cNvSpPr>
            <a:spLocks/>
          </p:cNvSpPr>
          <p:nvPr/>
        </p:nvSpPr>
        <p:spPr bwMode="auto">
          <a:xfrm>
            <a:off x="4340391" y="215236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7" name="Freeform 377">
            <a:extLst>
              <a:ext uri="{FF2B5EF4-FFF2-40B4-BE49-F238E27FC236}">
                <a16:creationId xmlns:a16="http://schemas.microsoft.com/office/drawing/2014/main" id="{22A8AA27-9997-4789-920F-EB3E85E61AE8}"/>
              </a:ext>
            </a:extLst>
          </p:cNvPr>
          <p:cNvSpPr>
            <a:spLocks/>
          </p:cNvSpPr>
          <p:nvPr/>
        </p:nvSpPr>
        <p:spPr bwMode="auto">
          <a:xfrm>
            <a:off x="4347272" y="217774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8" name="Freeform 378">
            <a:extLst>
              <a:ext uri="{FF2B5EF4-FFF2-40B4-BE49-F238E27FC236}">
                <a16:creationId xmlns:a16="http://schemas.microsoft.com/office/drawing/2014/main" id="{55EE0F60-7383-4013-ABEE-3E9E9874096C}"/>
              </a:ext>
            </a:extLst>
          </p:cNvPr>
          <p:cNvSpPr>
            <a:spLocks/>
          </p:cNvSpPr>
          <p:nvPr/>
        </p:nvSpPr>
        <p:spPr bwMode="auto">
          <a:xfrm>
            <a:off x="4358283" y="217774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9" name="Freeform 379">
            <a:extLst>
              <a:ext uri="{FF2B5EF4-FFF2-40B4-BE49-F238E27FC236}">
                <a16:creationId xmlns:a16="http://schemas.microsoft.com/office/drawing/2014/main" id="{91880251-1931-464F-857E-E7D99A5970D6}"/>
              </a:ext>
            </a:extLst>
          </p:cNvPr>
          <p:cNvSpPr>
            <a:spLocks/>
          </p:cNvSpPr>
          <p:nvPr/>
        </p:nvSpPr>
        <p:spPr bwMode="auto">
          <a:xfrm>
            <a:off x="4358283" y="217774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0" name="Freeform 380">
            <a:extLst>
              <a:ext uri="{FF2B5EF4-FFF2-40B4-BE49-F238E27FC236}">
                <a16:creationId xmlns:a16="http://schemas.microsoft.com/office/drawing/2014/main" id="{BCB2E8DF-EAD1-4506-8D0F-8CA9053863AF}"/>
              </a:ext>
            </a:extLst>
          </p:cNvPr>
          <p:cNvSpPr>
            <a:spLocks/>
          </p:cNvSpPr>
          <p:nvPr/>
        </p:nvSpPr>
        <p:spPr bwMode="auto">
          <a:xfrm>
            <a:off x="4358283" y="2177742"/>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1" name="Freeform 381">
            <a:extLst>
              <a:ext uri="{FF2B5EF4-FFF2-40B4-BE49-F238E27FC236}">
                <a16:creationId xmlns:a16="http://schemas.microsoft.com/office/drawing/2014/main" id="{8391841A-61EA-4AA4-B4A4-F56F479B56C7}"/>
              </a:ext>
            </a:extLst>
          </p:cNvPr>
          <p:cNvSpPr>
            <a:spLocks/>
          </p:cNvSpPr>
          <p:nvPr/>
        </p:nvSpPr>
        <p:spPr bwMode="auto">
          <a:xfrm>
            <a:off x="4374799" y="2177742"/>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2" name="Freeform 382">
            <a:extLst>
              <a:ext uri="{FF2B5EF4-FFF2-40B4-BE49-F238E27FC236}">
                <a16:creationId xmlns:a16="http://schemas.microsoft.com/office/drawing/2014/main" id="{75DE8D5E-A8BE-4D14-A05C-290730A474D0}"/>
              </a:ext>
            </a:extLst>
          </p:cNvPr>
          <p:cNvSpPr>
            <a:spLocks/>
          </p:cNvSpPr>
          <p:nvPr/>
        </p:nvSpPr>
        <p:spPr bwMode="auto">
          <a:xfrm>
            <a:off x="4396821" y="2177742"/>
            <a:ext cx="34408" cy="33832"/>
          </a:xfrm>
          <a:custGeom>
            <a:avLst/>
            <a:gdLst>
              <a:gd name="T0" fmla="*/ 13 w 25"/>
              <a:gd name="T1" fmla="*/ 0 h 24"/>
              <a:gd name="T2" fmla="*/ 0 w 25"/>
              <a:gd name="T3" fmla="*/ 24 h 24"/>
              <a:gd name="T4" fmla="*/ 25 w 25"/>
              <a:gd name="T5" fmla="*/ 24 h 24"/>
              <a:gd name="T6" fmla="*/ 13 w 25"/>
              <a:gd name="T7" fmla="*/ 0 h 24"/>
            </a:gdLst>
            <a:ahLst/>
            <a:cxnLst>
              <a:cxn ang="0">
                <a:pos x="T0" y="T1"/>
              </a:cxn>
              <a:cxn ang="0">
                <a:pos x="T2" y="T3"/>
              </a:cxn>
              <a:cxn ang="0">
                <a:pos x="T4" y="T5"/>
              </a:cxn>
              <a:cxn ang="0">
                <a:pos x="T6" y="T7"/>
              </a:cxn>
            </a:cxnLst>
            <a:rect l="0" t="0" r="r" b="b"/>
            <a:pathLst>
              <a:path w="25" h="24">
                <a:moveTo>
                  <a:pt x="13" y="0"/>
                </a:moveTo>
                <a:lnTo>
                  <a:pt x="0" y="24"/>
                </a:lnTo>
                <a:lnTo>
                  <a:pt x="25"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3" name="Freeform 383">
            <a:extLst>
              <a:ext uri="{FF2B5EF4-FFF2-40B4-BE49-F238E27FC236}">
                <a16:creationId xmlns:a16="http://schemas.microsoft.com/office/drawing/2014/main" id="{2AB5C250-7117-4416-AB02-1DE301D9F254}"/>
              </a:ext>
            </a:extLst>
          </p:cNvPr>
          <p:cNvSpPr>
            <a:spLocks/>
          </p:cNvSpPr>
          <p:nvPr/>
        </p:nvSpPr>
        <p:spPr bwMode="auto">
          <a:xfrm>
            <a:off x="4473896" y="2177742"/>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4" name="Freeform 384">
            <a:extLst>
              <a:ext uri="{FF2B5EF4-FFF2-40B4-BE49-F238E27FC236}">
                <a16:creationId xmlns:a16="http://schemas.microsoft.com/office/drawing/2014/main" id="{6D90928B-DC26-4B34-9F15-503B99B44F90}"/>
              </a:ext>
            </a:extLst>
          </p:cNvPr>
          <p:cNvSpPr>
            <a:spLocks/>
          </p:cNvSpPr>
          <p:nvPr/>
        </p:nvSpPr>
        <p:spPr bwMode="auto">
          <a:xfrm>
            <a:off x="4480778" y="2177742"/>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5" name="Freeform 385">
            <a:extLst>
              <a:ext uri="{FF2B5EF4-FFF2-40B4-BE49-F238E27FC236}">
                <a16:creationId xmlns:a16="http://schemas.microsoft.com/office/drawing/2014/main" id="{195AEDBD-15FF-4E9E-BC04-95404BADC6DE}"/>
              </a:ext>
            </a:extLst>
          </p:cNvPr>
          <p:cNvSpPr>
            <a:spLocks/>
          </p:cNvSpPr>
          <p:nvPr/>
        </p:nvSpPr>
        <p:spPr bwMode="auto">
          <a:xfrm>
            <a:off x="4539960" y="2207345"/>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6" name="Freeform 386">
            <a:extLst>
              <a:ext uri="{FF2B5EF4-FFF2-40B4-BE49-F238E27FC236}">
                <a16:creationId xmlns:a16="http://schemas.microsoft.com/office/drawing/2014/main" id="{DE0C3A15-2ACF-423B-B76E-4C25F5B5D147}"/>
              </a:ext>
            </a:extLst>
          </p:cNvPr>
          <p:cNvSpPr>
            <a:spLocks/>
          </p:cNvSpPr>
          <p:nvPr/>
        </p:nvSpPr>
        <p:spPr bwMode="auto">
          <a:xfrm>
            <a:off x="4561981" y="2236949"/>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7" name="Freeform 387">
            <a:extLst>
              <a:ext uri="{FF2B5EF4-FFF2-40B4-BE49-F238E27FC236}">
                <a16:creationId xmlns:a16="http://schemas.microsoft.com/office/drawing/2014/main" id="{013EB7B8-EB3B-474B-8D78-9367637F9FF4}"/>
              </a:ext>
            </a:extLst>
          </p:cNvPr>
          <p:cNvSpPr>
            <a:spLocks/>
          </p:cNvSpPr>
          <p:nvPr/>
        </p:nvSpPr>
        <p:spPr bwMode="auto">
          <a:xfrm>
            <a:off x="4572992" y="2266552"/>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8" name="Freeform 388">
            <a:extLst>
              <a:ext uri="{FF2B5EF4-FFF2-40B4-BE49-F238E27FC236}">
                <a16:creationId xmlns:a16="http://schemas.microsoft.com/office/drawing/2014/main" id="{80713A78-DF00-4DA5-9150-8BD9D0C65BD0}"/>
              </a:ext>
            </a:extLst>
          </p:cNvPr>
          <p:cNvSpPr>
            <a:spLocks/>
          </p:cNvSpPr>
          <p:nvPr/>
        </p:nvSpPr>
        <p:spPr bwMode="auto">
          <a:xfrm>
            <a:off x="4585380" y="2266552"/>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9" name="Freeform 389">
            <a:extLst>
              <a:ext uri="{FF2B5EF4-FFF2-40B4-BE49-F238E27FC236}">
                <a16:creationId xmlns:a16="http://schemas.microsoft.com/office/drawing/2014/main" id="{5D148227-767E-4CA0-B088-4900BD28CEBC}"/>
              </a:ext>
            </a:extLst>
          </p:cNvPr>
          <p:cNvSpPr>
            <a:spLocks/>
          </p:cNvSpPr>
          <p:nvPr/>
        </p:nvSpPr>
        <p:spPr bwMode="auto">
          <a:xfrm>
            <a:off x="4590885" y="2266552"/>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0" name="Freeform 390">
            <a:extLst>
              <a:ext uri="{FF2B5EF4-FFF2-40B4-BE49-F238E27FC236}">
                <a16:creationId xmlns:a16="http://schemas.microsoft.com/office/drawing/2014/main" id="{4CA382C8-2EC1-4558-A3AF-FDA8174F701D}"/>
              </a:ext>
            </a:extLst>
          </p:cNvPr>
          <p:cNvSpPr>
            <a:spLocks/>
          </p:cNvSpPr>
          <p:nvPr/>
        </p:nvSpPr>
        <p:spPr bwMode="auto">
          <a:xfrm>
            <a:off x="4596391" y="2266552"/>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1" name="Freeform 391">
            <a:extLst>
              <a:ext uri="{FF2B5EF4-FFF2-40B4-BE49-F238E27FC236}">
                <a16:creationId xmlns:a16="http://schemas.microsoft.com/office/drawing/2014/main" id="{B20E3187-77F8-4109-80C6-BA6876C86997}"/>
              </a:ext>
            </a:extLst>
          </p:cNvPr>
          <p:cNvSpPr>
            <a:spLocks/>
          </p:cNvSpPr>
          <p:nvPr/>
        </p:nvSpPr>
        <p:spPr bwMode="auto">
          <a:xfrm>
            <a:off x="4625294" y="2266552"/>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2" name="Freeform 392">
            <a:extLst>
              <a:ext uri="{FF2B5EF4-FFF2-40B4-BE49-F238E27FC236}">
                <a16:creationId xmlns:a16="http://schemas.microsoft.com/office/drawing/2014/main" id="{0DD62DB4-2775-4D59-90DE-A9CB65870766}"/>
              </a:ext>
            </a:extLst>
          </p:cNvPr>
          <p:cNvSpPr>
            <a:spLocks/>
          </p:cNvSpPr>
          <p:nvPr/>
        </p:nvSpPr>
        <p:spPr bwMode="auto">
          <a:xfrm>
            <a:off x="4625294" y="2266552"/>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3" name="Freeform 393">
            <a:extLst>
              <a:ext uri="{FF2B5EF4-FFF2-40B4-BE49-F238E27FC236}">
                <a16:creationId xmlns:a16="http://schemas.microsoft.com/office/drawing/2014/main" id="{40C61D3C-604D-4266-A83E-CD7E75459896}"/>
              </a:ext>
            </a:extLst>
          </p:cNvPr>
          <p:cNvSpPr>
            <a:spLocks/>
          </p:cNvSpPr>
          <p:nvPr/>
        </p:nvSpPr>
        <p:spPr bwMode="auto">
          <a:xfrm>
            <a:off x="4713379" y="2266552"/>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4" name="Freeform 394">
            <a:extLst>
              <a:ext uri="{FF2B5EF4-FFF2-40B4-BE49-F238E27FC236}">
                <a16:creationId xmlns:a16="http://schemas.microsoft.com/office/drawing/2014/main" id="{231D8CD3-D56A-45A7-BA16-9991A21C9B7D}"/>
              </a:ext>
            </a:extLst>
          </p:cNvPr>
          <p:cNvSpPr>
            <a:spLocks/>
          </p:cNvSpPr>
          <p:nvPr/>
        </p:nvSpPr>
        <p:spPr bwMode="auto">
          <a:xfrm>
            <a:off x="4713379" y="2266552"/>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5" name="Freeform 395">
            <a:extLst>
              <a:ext uri="{FF2B5EF4-FFF2-40B4-BE49-F238E27FC236}">
                <a16:creationId xmlns:a16="http://schemas.microsoft.com/office/drawing/2014/main" id="{5A2FBF06-E4CF-4389-BE13-3EFC01F2265E}"/>
              </a:ext>
            </a:extLst>
          </p:cNvPr>
          <p:cNvSpPr>
            <a:spLocks/>
          </p:cNvSpPr>
          <p:nvPr/>
        </p:nvSpPr>
        <p:spPr bwMode="auto">
          <a:xfrm>
            <a:off x="4954239" y="2337036"/>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7" name="Freeform 396">
            <a:extLst>
              <a:ext uri="{FF2B5EF4-FFF2-40B4-BE49-F238E27FC236}">
                <a16:creationId xmlns:a16="http://schemas.microsoft.com/office/drawing/2014/main" id="{16B2A852-CD73-4B09-AB2D-954BC7E88AD6}"/>
              </a:ext>
            </a:extLst>
          </p:cNvPr>
          <p:cNvSpPr>
            <a:spLocks/>
          </p:cNvSpPr>
          <p:nvPr/>
        </p:nvSpPr>
        <p:spPr bwMode="auto">
          <a:xfrm>
            <a:off x="4961121" y="2337036"/>
            <a:ext cx="33032" cy="33832"/>
          </a:xfrm>
          <a:custGeom>
            <a:avLst/>
            <a:gdLst>
              <a:gd name="T0" fmla="*/ 12 w 24"/>
              <a:gd name="T1" fmla="*/ 0 h 24"/>
              <a:gd name="T2" fmla="*/ 0 w 24"/>
              <a:gd name="T3" fmla="*/ 24 h 24"/>
              <a:gd name="T4" fmla="*/ 24 w 24"/>
              <a:gd name="T5" fmla="*/ 24 h 24"/>
              <a:gd name="T6" fmla="*/ 12 w 24"/>
              <a:gd name="T7" fmla="*/ 0 h 24"/>
            </a:gdLst>
            <a:ahLst/>
            <a:cxnLst>
              <a:cxn ang="0">
                <a:pos x="T0" y="T1"/>
              </a:cxn>
              <a:cxn ang="0">
                <a:pos x="T2" y="T3"/>
              </a:cxn>
              <a:cxn ang="0">
                <a:pos x="T4" y="T5"/>
              </a:cxn>
              <a:cxn ang="0">
                <a:pos x="T6" y="T7"/>
              </a:cxn>
            </a:cxnLst>
            <a:rect l="0" t="0" r="r" b="b"/>
            <a:pathLst>
              <a:path w="24" h="24">
                <a:moveTo>
                  <a:pt x="12" y="0"/>
                </a:moveTo>
                <a:lnTo>
                  <a:pt x="0" y="24"/>
                </a:lnTo>
                <a:lnTo>
                  <a:pt x="24"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8" name="Freeform 397">
            <a:extLst>
              <a:ext uri="{FF2B5EF4-FFF2-40B4-BE49-F238E27FC236}">
                <a16:creationId xmlns:a16="http://schemas.microsoft.com/office/drawing/2014/main" id="{14BAE631-E724-4EE4-8D55-FEBC8076B2B2}"/>
              </a:ext>
            </a:extLst>
          </p:cNvPr>
          <p:cNvSpPr>
            <a:spLocks/>
          </p:cNvSpPr>
          <p:nvPr/>
        </p:nvSpPr>
        <p:spPr bwMode="auto">
          <a:xfrm>
            <a:off x="4972132" y="2337036"/>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9" name="Freeform 398">
            <a:extLst>
              <a:ext uri="{FF2B5EF4-FFF2-40B4-BE49-F238E27FC236}">
                <a16:creationId xmlns:a16="http://schemas.microsoft.com/office/drawing/2014/main" id="{2E0EC6CF-C682-4AC9-A8DC-842A1EEA04B3}"/>
              </a:ext>
            </a:extLst>
          </p:cNvPr>
          <p:cNvSpPr>
            <a:spLocks/>
          </p:cNvSpPr>
          <p:nvPr/>
        </p:nvSpPr>
        <p:spPr bwMode="auto">
          <a:xfrm>
            <a:off x="4977637" y="2337036"/>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0" name="Freeform 399">
            <a:extLst>
              <a:ext uri="{FF2B5EF4-FFF2-40B4-BE49-F238E27FC236}">
                <a16:creationId xmlns:a16="http://schemas.microsoft.com/office/drawing/2014/main" id="{A2CD824B-D27A-4FEA-BE8B-CA4916B7EFDE}"/>
              </a:ext>
            </a:extLst>
          </p:cNvPr>
          <p:cNvSpPr>
            <a:spLocks/>
          </p:cNvSpPr>
          <p:nvPr/>
        </p:nvSpPr>
        <p:spPr bwMode="auto">
          <a:xfrm>
            <a:off x="4977637" y="2337036"/>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1" name="Freeform 400">
            <a:extLst>
              <a:ext uri="{FF2B5EF4-FFF2-40B4-BE49-F238E27FC236}">
                <a16:creationId xmlns:a16="http://schemas.microsoft.com/office/drawing/2014/main" id="{5BE48E73-DBD4-4E10-AD0C-72F03F392CA6}"/>
              </a:ext>
            </a:extLst>
          </p:cNvPr>
          <p:cNvSpPr>
            <a:spLocks/>
          </p:cNvSpPr>
          <p:nvPr/>
        </p:nvSpPr>
        <p:spPr bwMode="auto">
          <a:xfrm>
            <a:off x="4988647" y="2375097"/>
            <a:ext cx="34408" cy="36652"/>
          </a:xfrm>
          <a:custGeom>
            <a:avLst/>
            <a:gdLst>
              <a:gd name="T0" fmla="*/ 13 w 25"/>
              <a:gd name="T1" fmla="*/ 0 h 26"/>
              <a:gd name="T2" fmla="*/ 0 w 25"/>
              <a:gd name="T3" fmla="*/ 26 h 26"/>
              <a:gd name="T4" fmla="*/ 25 w 25"/>
              <a:gd name="T5" fmla="*/ 26 h 26"/>
              <a:gd name="T6" fmla="*/ 13 w 25"/>
              <a:gd name="T7" fmla="*/ 0 h 26"/>
            </a:gdLst>
            <a:ahLst/>
            <a:cxnLst>
              <a:cxn ang="0">
                <a:pos x="T0" y="T1"/>
              </a:cxn>
              <a:cxn ang="0">
                <a:pos x="T2" y="T3"/>
              </a:cxn>
              <a:cxn ang="0">
                <a:pos x="T4" y="T5"/>
              </a:cxn>
              <a:cxn ang="0">
                <a:pos x="T6" y="T7"/>
              </a:cxn>
            </a:cxnLst>
            <a:rect l="0" t="0" r="r" b="b"/>
            <a:pathLst>
              <a:path w="25" h="26">
                <a:moveTo>
                  <a:pt x="13" y="0"/>
                </a:moveTo>
                <a:lnTo>
                  <a:pt x="0" y="26"/>
                </a:lnTo>
                <a:lnTo>
                  <a:pt x="25"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2" name="Freeform 401">
            <a:extLst>
              <a:ext uri="{FF2B5EF4-FFF2-40B4-BE49-F238E27FC236}">
                <a16:creationId xmlns:a16="http://schemas.microsoft.com/office/drawing/2014/main" id="{ACE0E3DB-FE44-4219-96CB-6CD967F5B1F7}"/>
              </a:ext>
            </a:extLst>
          </p:cNvPr>
          <p:cNvSpPr>
            <a:spLocks/>
          </p:cNvSpPr>
          <p:nvPr/>
        </p:nvSpPr>
        <p:spPr bwMode="auto">
          <a:xfrm>
            <a:off x="5050583" y="2456859"/>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3" name="Freeform 402">
            <a:extLst>
              <a:ext uri="{FF2B5EF4-FFF2-40B4-BE49-F238E27FC236}">
                <a16:creationId xmlns:a16="http://schemas.microsoft.com/office/drawing/2014/main" id="{B964DBA4-4432-4A07-899F-C5F6DE6D065C}"/>
              </a:ext>
            </a:extLst>
          </p:cNvPr>
          <p:cNvSpPr>
            <a:spLocks/>
          </p:cNvSpPr>
          <p:nvPr/>
        </p:nvSpPr>
        <p:spPr bwMode="auto">
          <a:xfrm>
            <a:off x="5087744" y="2500559"/>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4" name="Freeform 403">
            <a:extLst>
              <a:ext uri="{FF2B5EF4-FFF2-40B4-BE49-F238E27FC236}">
                <a16:creationId xmlns:a16="http://schemas.microsoft.com/office/drawing/2014/main" id="{4CE77C15-B414-43D3-AFA1-7CC087B7C0BB}"/>
              </a:ext>
            </a:extLst>
          </p:cNvPr>
          <p:cNvSpPr>
            <a:spLocks/>
          </p:cNvSpPr>
          <p:nvPr/>
        </p:nvSpPr>
        <p:spPr bwMode="auto">
          <a:xfrm>
            <a:off x="5087744" y="2500559"/>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5" name="Freeform 404">
            <a:extLst>
              <a:ext uri="{FF2B5EF4-FFF2-40B4-BE49-F238E27FC236}">
                <a16:creationId xmlns:a16="http://schemas.microsoft.com/office/drawing/2014/main" id="{C0E40634-131B-4BF6-8531-8ECFA3136485}"/>
              </a:ext>
            </a:extLst>
          </p:cNvPr>
          <p:cNvSpPr>
            <a:spLocks/>
          </p:cNvSpPr>
          <p:nvPr/>
        </p:nvSpPr>
        <p:spPr bwMode="auto">
          <a:xfrm>
            <a:off x="5094626" y="2500559"/>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6" name="Freeform 405">
            <a:extLst>
              <a:ext uri="{FF2B5EF4-FFF2-40B4-BE49-F238E27FC236}">
                <a16:creationId xmlns:a16="http://schemas.microsoft.com/office/drawing/2014/main" id="{756682C6-5FD3-4AB6-BA53-D4F64D814FE7}"/>
              </a:ext>
            </a:extLst>
          </p:cNvPr>
          <p:cNvSpPr>
            <a:spLocks/>
          </p:cNvSpPr>
          <p:nvPr/>
        </p:nvSpPr>
        <p:spPr bwMode="auto">
          <a:xfrm>
            <a:off x="5105637" y="2500559"/>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7" name="Freeform 407">
            <a:extLst>
              <a:ext uri="{FF2B5EF4-FFF2-40B4-BE49-F238E27FC236}">
                <a16:creationId xmlns:a16="http://schemas.microsoft.com/office/drawing/2014/main" id="{0A2E59C7-6581-4FB8-9931-79E10FBAC8E8}"/>
              </a:ext>
            </a:extLst>
          </p:cNvPr>
          <p:cNvSpPr>
            <a:spLocks/>
          </p:cNvSpPr>
          <p:nvPr/>
        </p:nvSpPr>
        <p:spPr bwMode="auto">
          <a:xfrm>
            <a:off x="5109766" y="2500559"/>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8" name="Freeform 408">
            <a:extLst>
              <a:ext uri="{FF2B5EF4-FFF2-40B4-BE49-F238E27FC236}">
                <a16:creationId xmlns:a16="http://schemas.microsoft.com/office/drawing/2014/main" id="{C6474314-C2C4-44D7-A2F1-5C12B84A0B5F}"/>
              </a:ext>
            </a:extLst>
          </p:cNvPr>
          <p:cNvSpPr>
            <a:spLocks/>
          </p:cNvSpPr>
          <p:nvPr/>
        </p:nvSpPr>
        <p:spPr bwMode="auto">
          <a:xfrm>
            <a:off x="5149680" y="2500559"/>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9" name="Freeform 409">
            <a:extLst>
              <a:ext uri="{FF2B5EF4-FFF2-40B4-BE49-F238E27FC236}">
                <a16:creationId xmlns:a16="http://schemas.microsoft.com/office/drawing/2014/main" id="{7BDCF652-9D93-4052-902A-16117A4E77C0}"/>
              </a:ext>
            </a:extLst>
          </p:cNvPr>
          <p:cNvSpPr>
            <a:spLocks/>
          </p:cNvSpPr>
          <p:nvPr/>
        </p:nvSpPr>
        <p:spPr bwMode="auto">
          <a:xfrm>
            <a:off x="5177207" y="2500559"/>
            <a:ext cx="33032" cy="33832"/>
          </a:xfrm>
          <a:custGeom>
            <a:avLst/>
            <a:gdLst>
              <a:gd name="T0" fmla="*/ 12 w 24"/>
              <a:gd name="T1" fmla="*/ 0 h 24"/>
              <a:gd name="T2" fmla="*/ 0 w 24"/>
              <a:gd name="T3" fmla="*/ 24 h 24"/>
              <a:gd name="T4" fmla="*/ 24 w 24"/>
              <a:gd name="T5" fmla="*/ 24 h 24"/>
              <a:gd name="T6" fmla="*/ 12 w 24"/>
              <a:gd name="T7" fmla="*/ 0 h 24"/>
            </a:gdLst>
            <a:ahLst/>
            <a:cxnLst>
              <a:cxn ang="0">
                <a:pos x="T0" y="T1"/>
              </a:cxn>
              <a:cxn ang="0">
                <a:pos x="T2" y="T3"/>
              </a:cxn>
              <a:cxn ang="0">
                <a:pos x="T4" y="T5"/>
              </a:cxn>
              <a:cxn ang="0">
                <a:pos x="T6" y="T7"/>
              </a:cxn>
            </a:cxnLst>
            <a:rect l="0" t="0" r="r" b="b"/>
            <a:pathLst>
              <a:path w="24" h="24">
                <a:moveTo>
                  <a:pt x="12" y="0"/>
                </a:moveTo>
                <a:lnTo>
                  <a:pt x="0" y="24"/>
                </a:lnTo>
                <a:lnTo>
                  <a:pt x="24"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0" name="Freeform 410">
            <a:extLst>
              <a:ext uri="{FF2B5EF4-FFF2-40B4-BE49-F238E27FC236}">
                <a16:creationId xmlns:a16="http://schemas.microsoft.com/office/drawing/2014/main" id="{A8B56BDA-5735-427D-965F-C30A47709C5F}"/>
              </a:ext>
            </a:extLst>
          </p:cNvPr>
          <p:cNvSpPr>
            <a:spLocks/>
          </p:cNvSpPr>
          <p:nvPr/>
        </p:nvSpPr>
        <p:spPr bwMode="auto">
          <a:xfrm>
            <a:off x="5247401" y="255553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1" name="Freeform 411">
            <a:extLst>
              <a:ext uri="{FF2B5EF4-FFF2-40B4-BE49-F238E27FC236}">
                <a16:creationId xmlns:a16="http://schemas.microsoft.com/office/drawing/2014/main" id="{605CA337-0A72-4EA6-A514-E255843354C1}"/>
              </a:ext>
            </a:extLst>
          </p:cNvPr>
          <p:cNvSpPr>
            <a:spLocks/>
          </p:cNvSpPr>
          <p:nvPr/>
        </p:nvSpPr>
        <p:spPr bwMode="auto">
          <a:xfrm>
            <a:off x="5247401" y="255553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2" name="Freeform 412">
            <a:extLst>
              <a:ext uri="{FF2B5EF4-FFF2-40B4-BE49-F238E27FC236}">
                <a16:creationId xmlns:a16="http://schemas.microsoft.com/office/drawing/2014/main" id="{C7176CD1-87AB-447A-AF15-CF58CCDFBC0A}"/>
              </a:ext>
            </a:extLst>
          </p:cNvPr>
          <p:cNvSpPr>
            <a:spLocks/>
          </p:cNvSpPr>
          <p:nvPr/>
        </p:nvSpPr>
        <p:spPr bwMode="auto">
          <a:xfrm>
            <a:off x="5254282" y="255553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3" name="Freeform 413">
            <a:extLst>
              <a:ext uri="{FF2B5EF4-FFF2-40B4-BE49-F238E27FC236}">
                <a16:creationId xmlns:a16="http://schemas.microsoft.com/office/drawing/2014/main" id="{54219C0A-1B7C-45FD-A9A0-5289CD10B16C}"/>
              </a:ext>
            </a:extLst>
          </p:cNvPr>
          <p:cNvSpPr>
            <a:spLocks/>
          </p:cNvSpPr>
          <p:nvPr/>
        </p:nvSpPr>
        <p:spPr bwMode="auto">
          <a:xfrm>
            <a:off x="5265292" y="255553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4" name="Freeform 414">
            <a:extLst>
              <a:ext uri="{FF2B5EF4-FFF2-40B4-BE49-F238E27FC236}">
                <a16:creationId xmlns:a16="http://schemas.microsoft.com/office/drawing/2014/main" id="{2CB37CE3-4285-4029-B755-888F491B1FA8}"/>
              </a:ext>
            </a:extLst>
          </p:cNvPr>
          <p:cNvSpPr>
            <a:spLocks/>
          </p:cNvSpPr>
          <p:nvPr/>
        </p:nvSpPr>
        <p:spPr bwMode="auto">
          <a:xfrm>
            <a:off x="5358884" y="2555537"/>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5" name="Freeform 415">
            <a:extLst>
              <a:ext uri="{FF2B5EF4-FFF2-40B4-BE49-F238E27FC236}">
                <a16:creationId xmlns:a16="http://schemas.microsoft.com/office/drawing/2014/main" id="{AB327E2D-6C87-4473-978A-4960322E2C46}"/>
              </a:ext>
            </a:extLst>
          </p:cNvPr>
          <p:cNvSpPr>
            <a:spLocks/>
          </p:cNvSpPr>
          <p:nvPr/>
        </p:nvSpPr>
        <p:spPr bwMode="auto">
          <a:xfrm>
            <a:off x="5358884" y="2555537"/>
            <a:ext cx="34408" cy="33832"/>
          </a:xfrm>
          <a:custGeom>
            <a:avLst/>
            <a:gdLst>
              <a:gd name="T0" fmla="*/ 12 w 25"/>
              <a:gd name="T1" fmla="*/ 0 h 24"/>
              <a:gd name="T2" fmla="*/ 0 w 25"/>
              <a:gd name="T3" fmla="*/ 24 h 24"/>
              <a:gd name="T4" fmla="*/ 25 w 25"/>
              <a:gd name="T5" fmla="*/ 24 h 24"/>
              <a:gd name="T6" fmla="*/ 12 w 25"/>
              <a:gd name="T7" fmla="*/ 0 h 24"/>
            </a:gdLst>
            <a:ahLst/>
            <a:cxnLst>
              <a:cxn ang="0">
                <a:pos x="T0" y="T1"/>
              </a:cxn>
              <a:cxn ang="0">
                <a:pos x="T2" y="T3"/>
              </a:cxn>
              <a:cxn ang="0">
                <a:pos x="T4" y="T5"/>
              </a:cxn>
              <a:cxn ang="0">
                <a:pos x="T6" y="T7"/>
              </a:cxn>
            </a:cxnLst>
            <a:rect l="0" t="0" r="r" b="b"/>
            <a:pathLst>
              <a:path w="25" h="24">
                <a:moveTo>
                  <a:pt x="12" y="0"/>
                </a:moveTo>
                <a:lnTo>
                  <a:pt x="0" y="24"/>
                </a:lnTo>
                <a:lnTo>
                  <a:pt x="25"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6" name="Freeform 416">
            <a:extLst>
              <a:ext uri="{FF2B5EF4-FFF2-40B4-BE49-F238E27FC236}">
                <a16:creationId xmlns:a16="http://schemas.microsoft.com/office/drawing/2014/main" id="{8BA0E259-9351-41DA-9C2D-F33F4E496157}"/>
              </a:ext>
            </a:extLst>
          </p:cNvPr>
          <p:cNvSpPr>
            <a:spLocks/>
          </p:cNvSpPr>
          <p:nvPr/>
        </p:nvSpPr>
        <p:spPr bwMode="auto">
          <a:xfrm>
            <a:off x="5409808" y="2555537"/>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7" name="Freeform 417">
            <a:extLst>
              <a:ext uri="{FF2B5EF4-FFF2-40B4-BE49-F238E27FC236}">
                <a16:creationId xmlns:a16="http://schemas.microsoft.com/office/drawing/2014/main" id="{1630D7DF-FAE3-4FF4-9882-06D3E4516D25}"/>
              </a:ext>
            </a:extLst>
          </p:cNvPr>
          <p:cNvSpPr>
            <a:spLocks/>
          </p:cNvSpPr>
          <p:nvPr/>
        </p:nvSpPr>
        <p:spPr bwMode="auto">
          <a:xfrm>
            <a:off x="5435959" y="2555537"/>
            <a:ext cx="35785" cy="33832"/>
          </a:xfrm>
          <a:custGeom>
            <a:avLst/>
            <a:gdLst>
              <a:gd name="T0" fmla="*/ 13 w 26"/>
              <a:gd name="T1" fmla="*/ 0 h 24"/>
              <a:gd name="T2" fmla="*/ 0 w 26"/>
              <a:gd name="T3" fmla="*/ 24 h 24"/>
              <a:gd name="T4" fmla="*/ 26 w 26"/>
              <a:gd name="T5" fmla="*/ 24 h 24"/>
              <a:gd name="T6" fmla="*/ 13 w 26"/>
              <a:gd name="T7" fmla="*/ 0 h 24"/>
            </a:gdLst>
            <a:ahLst/>
            <a:cxnLst>
              <a:cxn ang="0">
                <a:pos x="T0" y="T1"/>
              </a:cxn>
              <a:cxn ang="0">
                <a:pos x="T2" y="T3"/>
              </a:cxn>
              <a:cxn ang="0">
                <a:pos x="T4" y="T5"/>
              </a:cxn>
              <a:cxn ang="0">
                <a:pos x="T6" y="T7"/>
              </a:cxn>
            </a:cxnLst>
            <a:rect l="0" t="0" r="r" b="b"/>
            <a:pathLst>
              <a:path w="26" h="24">
                <a:moveTo>
                  <a:pt x="13" y="0"/>
                </a:moveTo>
                <a:lnTo>
                  <a:pt x="0" y="24"/>
                </a:lnTo>
                <a:lnTo>
                  <a:pt x="26"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8" name="Freeform 418">
            <a:extLst>
              <a:ext uri="{FF2B5EF4-FFF2-40B4-BE49-F238E27FC236}">
                <a16:creationId xmlns:a16="http://schemas.microsoft.com/office/drawing/2014/main" id="{778796CE-3E6C-4010-9353-E7EC924E837C}"/>
              </a:ext>
            </a:extLst>
          </p:cNvPr>
          <p:cNvSpPr>
            <a:spLocks/>
          </p:cNvSpPr>
          <p:nvPr/>
        </p:nvSpPr>
        <p:spPr bwMode="auto">
          <a:xfrm>
            <a:off x="5519916" y="2555537"/>
            <a:ext cx="33032" cy="33832"/>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9" name="Freeform 419">
            <a:extLst>
              <a:ext uri="{FF2B5EF4-FFF2-40B4-BE49-F238E27FC236}">
                <a16:creationId xmlns:a16="http://schemas.microsoft.com/office/drawing/2014/main" id="{BB010388-BC87-416A-81D0-40A4D70C4B0C}"/>
              </a:ext>
            </a:extLst>
          </p:cNvPr>
          <p:cNvSpPr>
            <a:spLocks/>
          </p:cNvSpPr>
          <p:nvPr/>
        </p:nvSpPr>
        <p:spPr bwMode="auto">
          <a:xfrm>
            <a:off x="5552948" y="2555537"/>
            <a:ext cx="33032" cy="33832"/>
          </a:xfrm>
          <a:custGeom>
            <a:avLst/>
            <a:gdLst>
              <a:gd name="T0" fmla="*/ 12 w 24"/>
              <a:gd name="T1" fmla="*/ 0 h 24"/>
              <a:gd name="T2" fmla="*/ 0 w 24"/>
              <a:gd name="T3" fmla="*/ 24 h 24"/>
              <a:gd name="T4" fmla="*/ 24 w 24"/>
              <a:gd name="T5" fmla="*/ 24 h 24"/>
              <a:gd name="T6" fmla="*/ 12 w 24"/>
              <a:gd name="T7" fmla="*/ 0 h 24"/>
            </a:gdLst>
            <a:ahLst/>
            <a:cxnLst>
              <a:cxn ang="0">
                <a:pos x="T0" y="T1"/>
              </a:cxn>
              <a:cxn ang="0">
                <a:pos x="T2" y="T3"/>
              </a:cxn>
              <a:cxn ang="0">
                <a:pos x="T4" y="T5"/>
              </a:cxn>
              <a:cxn ang="0">
                <a:pos x="T6" y="T7"/>
              </a:cxn>
            </a:cxnLst>
            <a:rect l="0" t="0" r="r" b="b"/>
            <a:pathLst>
              <a:path w="24" h="24">
                <a:moveTo>
                  <a:pt x="12" y="0"/>
                </a:moveTo>
                <a:lnTo>
                  <a:pt x="0" y="24"/>
                </a:lnTo>
                <a:lnTo>
                  <a:pt x="24" y="24"/>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0" name="Freeform 420">
            <a:extLst>
              <a:ext uri="{FF2B5EF4-FFF2-40B4-BE49-F238E27FC236}">
                <a16:creationId xmlns:a16="http://schemas.microsoft.com/office/drawing/2014/main" id="{641764BA-FBD6-44EC-A6B5-59C7E53C2DC4}"/>
              </a:ext>
            </a:extLst>
          </p:cNvPr>
          <p:cNvSpPr>
            <a:spLocks/>
          </p:cNvSpPr>
          <p:nvPr/>
        </p:nvSpPr>
        <p:spPr bwMode="auto">
          <a:xfrm>
            <a:off x="5613507" y="255553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1" name="Freeform 421">
            <a:extLst>
              <a:ext uri="{FF2B5EF4-FFF2-40B4-BE49-F238E27FC236}">
                <a16:creationId xmlns:a16="http://schemas.microsoft.com/office/drawing/2014/main" id="{4A820DA6-CA6F-4896-9564-13F82459C758}"/>
              </a:ext>
            </a:extLst>
          </p:cNvPr>
          <p:cNvSpPr>
            <a:spLocks/>
          </p:cNvSpPr>
          <p:nvPr/>
        </p:nvSpPr>
        <p:spPr bwMode="auto">
          <a:xfrm>
            <a:off x="5635529" y="255553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2" name="Freeform 422">
            <a:extLst>
              <a:ext uri="{FF2B5EF4-FFF2-40B4-BE49-F238E27FC236}">
                <a16:creationId xmlns:a16="http://schemas.microsoft.com/office/drawing/2014/main" id="{1ECC6321-4559-4064-AA99-98D63D5D3D3E}"/>
              </a:ext>
            </a:extLst>
          </p:cNvPr>
          <p:cNvSpPr>
            <a:spLocks/>
          </p:cNvSpPr>
          <p:nvPr/>
        </p:nvSpPr>
        <p:spPr bwMode="auto">
          <a:xfrm>
            <a:off x="5723614" y="2555537"/>
            <a:ext cx="33032" cy="33832"/>
          </a:xfrm>
          <a:custGeom>
            <a:avLst/>
            <a:gdLst>
              <a:gd name="T0" fmla="*/ 13 w 24"/>
              <a:gd name="T1" fmla="*/ 0 h 24"/>
              <a:gd name="T2" fmla="*/ 0 w 24"/>
              <a:gd name="T3" fmla="*/ 24 h 24"/>
              <a:gd name="T4" fmla="*/ 24 w 24"/>
              <a:gd name="T5" fmla="*/ 24 h 24"/>
              <a:gd name="T6" fmla="*/ 13 w 24"/>
              <a:gd name="T7" fmla="*/ 0 h 24"/>
            </a:gdLst>
            <a:ahLst/>
            <a:cxnLst>
              <a:cxn ang="0">
                <a:pos x="T0" y="T1"/>
              </a:cxn>
              <a:cxn ang="0">
                <a:pos x="T2" y="T3"/>
              </a:cxn>
              <a:cxn ang="0">
                <a:pos x="T4" y="T5"/>
              </a:cxn>
              <a:cxn ang="0">
                <a:pos x="T6" y="T7"/>
              </a:cxn>
            </a:cxnLst>
            <a:rect l="0" t="0" r="r" b="b"/>
            <a:pathLst>
              <a:path w="24" h="24">
                <a:moveTo>
                  <a:pt x="13" y="0"/>
                </a:moveTo>
                <a:lnTo>
                  <a:pt x="0" y="24"/>
                </a:lnTo>
                <a:lnTo>
                  <a:pt x="24" y="24"/>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3" name="Freeform 423">
            <a:extLst>
              <a:ext uri="{FF2B5EF4-FFF2-40B4-BE49-F238E27FC236}">
                <a16:creationId xmlns:a16="http://schemas.microsoft.com/office/drawing/2014/main" id="{3D2C5BDE-A921-4C25-A7B2-9D7E69728EED}"/>
              </a:ext>
            </a:extLst>
          </p:cNvPr>
          <p:cNvSpPr>
            <a:spLocks/>
          </p:cNvSpPr>
          <p:nvPr/>
        </p:nvSpPr>
        <p:spPr bwMode="auto">
          <a:xfrm>
            <a:off x="5883270" y="2672540"/>
            <a:ext cx="35785" cy="35241"/>
          </a:xfrm>
          <a:custGeom>
            <a:avLst/>
            <a:gdLst>
              <a:gd name="T0" fmla="*/ 13 w 26"/>
              <a:gd name="T1" fmla="*/ 0 h 25"/>
              <a:gd name="T2" fmla="*/ 0 w 26"/>
              <a:gd name="T3" fmla="*/ 25 h 25"/>
              <a:gd name="T4" fmla="*/ 26 w 26"/>
              <a:gd name="T5" fmla="*/ 25 h 25"/>
              <a:gd name="T6" fmla="*/ 13 w 26"/>
              <a:gd name="T7" fmla="*/ 0 h 25"/>
            </a:gdLst>
            <a:ahLst/>
            <a:cxnLst>
              <a:cxn ang="0">
                <a:pos x="T0" y="T1"/>
              </a:cxn>
              <a:cxn ang="0">
                <a:pos x="T2" y="T3"/>
              </a:cxn>
              <a:cxn ang="0">
                <a:pos x="T4" y="T5"/>
              </a:cxn>
              <a:cxn ang="0">
                <a:pos x="T6" y="T7"/>
              </a:cxn>
            </a:cxnLst>
            <a:rect l="0" t="0" r="r" b="b"/>
            <a:pathLst>
              <a:path w="26" h="25">
                <a:moveTo>
                  <a:pt x="13" y="0"/>
                </a:moveTo>
                <a:lnTo>
                  <a:pt x="0" y="25"/>
                </a:lnTo>
                <a:lnTo>
                  <a:pt x="26" y="25"/>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4" name="Freeform 424">
            <a:extLst>
              <a:ext uri="{FF2B5EF4-FFF2-40B4-BE49-F238E27FC236}">
                <a16:creationId xmlns:a16="http://schemas.microsoft.com/office/drawing/2014/main" id="{96E31AF8-1D3D-494B-A593-915791D4D9DD}"/>
              </a:ext>
            </a:extLst>
          </p:cNvPr>
          <p:cNvSpPr>
            <a:spLocks/>
          </p:cNvSpPr>
          <p:nvPr/>
        </p:nvSpPr>
        <p:spPr bwMode="auto">
          <a:xfrm>
            <a:off x="5905291" y="2802231"/>
            <a:ext cx="35785" cy="36652"/>
          </a:xfrm>
          <a:custGeom>
            <a:avLst/>
            <a:gdLst>
              <a:gd name="T0" fmla="*/ 13 w 26"/>
              <a:gd name="T1" fmla="*/ 0 h 26"/>
              <a:gd name="T2" fmla="*/ 0 w 26"/>
              <a:gd name="T3" fmla="*/ 26 h 26"/>
              <a:gd name="T4" fmla="*/ 26 w 26"/>
              <a:gd name="T5" fmla="*/ 26 h 26"/>
              <a:gd name="T6" fmla="*/ 13 w 26"/>
              <a:gd name="T7" fmla="*/ 0 h 26"/>
            </a:gdLst>
            <a:ahLst/>
            <a:cxnLst>
              <a:cxn ang="0">
                <a:pos x="T0" y="T1"/>
              </a:cxn>
              <a:cxn ang="0">
                <a:pos x="T2" y="T3"/>
              </a:cxn>
              <a:cxn ang="0">
                <a:pos x="T4" y="T5"/>
              </a:cxn>
              <a:cxn ang="0">
                <a:pos x="T6" y="T7"/>
              </a:cxn>
            </a:cxnLst>
            <a:rect l="0" t="0" r="r" b="b"/>
            <a:pathLst>
              <a:path w="26" h="26">
                <a:moveTo>
                  <a:pt x="13" y="0"/>
                </a:moveTo>
                <a:lnTo>
                  <a:pt x="0" y="26"/>
                </a:lnTo>
                <a:lnTo>
                  <a:pt x="26"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5" name="Freeform 425">
            <a:extLst>
              <a:ext uri="{FF2B5EF4-FFF2-40B4-BE49-F238E27FC236}">
                <a16:creationId xmlns:a16="http://schemas.microsoft.com/office/drawing/2014/main" id="{3D3A2E7F-24C2-4A31-B9F9-F060C65E4091}"/>
              </a:ext>
            </a:extLst>
          </p:cNvPr>
          <p:cNvSpPr>
            <a:spLocks/>
          </p:cNvSpPr>
          <p:nvPr/>
        </p:nvSpPr>
        <p:spPr bwMode="auto">
          <a:xfrm>
            <a:off x="5994754" y="2802231"/>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6" name="Freeform 426">
            <a:extLst>
              <a:ext uri="{FF2B5EF4-FFF2-40B4-BE49-F238E27FC236}">
                <a16:creationId xmlns:a16="http://schemas.microsoft.com/office/drawing/2014/main" id="{22C483E7-BF33-4F6C-8FA6-B83E18F7F657}"/>
              </a:ext>
            </a:extLst>
          </p:cNvPr>
          <p:cNvSpPr>
            <a:spLocks/>
          </p:cNvSpPr>
          <p:nvPr/>
        </p:nvSpPr>
        <p:spPr bwMode="auto">
          <a:xfrm>
            <a:off x="6126882" y="2802231"/>
            <a:ext cx="34408" cy="36652"/>
          </a:xfrm>
          <a:custGeom>
            <a:avLst/>
            <a:gdLst>
              <a:gd name="T0" fmla="*/ 13 w 25"/>
              <a:gd name="T1" fmla="*/ 0 h 26"/>
              <a:gd name="T2" fmla="*/ 0 w 25"/>
              <a:gd name="T3" fmla="*/ 26 h 26"/>
              <a:gd name="T4" fmla="*/ 25 w 25"/>
              <a:gd name="T5" fmla="*/ 26 h 26"/>
              <a:gd name="T6" fmla="*/ 13 w 25"/>
              <a:gd name="T7" fmla="*/ 0 h 26"/>
            </a:gdLst>
            <a:ahLst/>
            <a:cxnLst>
              <a:cxn ang="0">
                <a:pos x="T0" y="T1"/>
              </a:cxn>
              <a:cxn ang="0">
                <a:pos x="T2" y="T3"/>
              </a:cxn>
              <a:cxn ang="0">
                <a:pos x="T4" y="T5"/>
              </a:cxn>
              <a:cxn ang="0">
                <a:pos x="T6" y="T7"/>
              </a:cxn>
            </a:cxnLst>
            <a:rect l="0" t="0" r="r" b="b"/>
            <a:pathLst>
              <a:path w="25" h="26">
                <a:moveTo>
                  <a:pt x="13" y="0"/>
                </a:moveTo>
                <a:lnTo>
                  <a:pt x="0" y="26"/>
                </a:lnTo>
                <a:lnTo>
                  <a:pt x="25"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7" name="Freeform 427">
            <a:extLst>
              <a:ext uri="{FF2B5EF4-FFF2-40B4-BE49-F238E27FC236}">
                <a16:creationId xmlns:a16="http://schemas.microsoft.com/office/drawing/2014/main" id="{3C72FE90-DE77-40C5-9262-73EDBB48CF8C}"/>
              </a:ext>
            </a:extLst>
          </p:cNvPr>
          <p:cNvSpPr>
            <a:spLocks/>
          </p:cNvSpPr>
          <p:nvPr/>
        </p:nvSpPr>
        <p:spPr bwMode="auto">
          <a:xfrm>
            <a:off x="6293419" y="2802231"/>
            <a:ext cx="33032" cy="36652"/>
          </a:xfrm>
          <a:custGeom>
            <a:avLst/>
            <a:gdLst>
              <a:gd name="T0" fmla="*/ 11 w 24"/>
              <a:gd name="T1" fmla="*/ 0 h 26"/>
              <a:gd name="T2" fmla="*/ 0 w 24"/>
              <a:gd name="T3" fmla="*/ 26 h 26"/>
              <a:gd name="T4" fmla="*/ 24 w 24"/>
              <a:gd name="T5" fmla="*/ 26 h 26"/>
              <a:gd name="T6" fmla="*/ 11 w 24"/>
              <a:gd name="T7" fmla="*/ 0 h 26"/>
            </a:gdLst>
            <a:ahLst/>
            <a:cxnLst>
              <a:cxn ang="0">
                <a:pos x="T0" y="T1"/>
              </a:cxn>
              <a:cxn ang="0">
                <a:pos x="T2" y="T3"/>
              </a:cxn>
              <a:cxn ang="0">
                <a:pos x="T4" y="T5"/>
              </a:cxn>
              <a:cxn ang="0">
                <a:pos x="T6" y="T7"/>
              </a:cxn>
            </a:cxnLst>
            <a:rect l="0" t="0" r="r" b="b"/>
            <a:pathLst>
              <a:path w="24" h="26">
                <a:moveTo>
                  <a:pt x="11" y="0"/>
                </a:moveTo>
                <a:lnTo>
                  <a:pt x="0" y="26"/>
                </a:lnTo>
                <a:lnTo>
                  <a:pt x="24" y="26"/>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8" name="Freeform 428">
            <a:extLst>
              <a:ext uri="{FF2B5EF4-FFF2-40B4-BE49-F238E27FC236}">
                <a16:creationId xmlns:a16="http://schemas.microsoft.com/office/drawing/2014/main" id="{B50620E4-6326-4073-AAB7-EE65C5D52076}"/>
              </a:ext>
            </a:extLst>
          </p:cNvPr>
          <p:cNvSpPr>
            <a:spLocks/>
          </p:cNvSpPr>
          <p:nvPr/>
        </p:nvSpPr>
        <p:spPr bwMode="auto">
          <a:xfrm>
            <a:off x="6342968" y="2802231"/>
            <a:ext cx="34408" cy="36652"/>
          </a:xfrm>
          <a:custGeom>
            <a:avLst/>
            <a:gdLst>
              <a:gd name="T0" fmla="*/ 13 w 25"/>
              <a:gd name="T1" fmla="*/ 0 h 26"/>
              <a:gd name="T2" fmla="*/ 0 w 25"/>
              <a:gd name="T3" fmla="*/ 26 h 26"/>
              <a:gd name="T4" fmla="*/ 25 w 25"/>
              <a:gd name="T5" fmla="*/ 26 h 26"/>
              <a:gd name="T6" fmla="*/ 13 w 25"/>
              <a:gd name="T7" fmla="*/ 0 h 26"/>
            </a:gdLst>
            <a:ahLst/>
            <a:cxnLst>
              <a:cxn ang="0">
                <a:pos x="T0" y="T1"/>
              </a:cxn>
              <a:cxn ang="0">
                <a:pos x="T2" y="T3"/>
              </a:cxn>
              <a:cxn ang="0">
                <a:pos x="T4" y="T5"/>
              </a:cxn>
              <a:cxn ang="0">
                <a:pos x="T6" y="T7"/>
              </a:cxn>
            </a:cxnLst>
            <a:rect l="0" t="0" r="r" b="b"/>
            <a:pathLst>
              <a:path w="25" h="26">
                <a:moveTo>
                  <a:pt x="13" y="0"/>
                </a:moveTo>
                <a:lnTo>
                  <a:pt x="0" y="26"/>
                </a:lnTo>
                <a:lnTo>
                  <a:pt x="25"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9" name="Freeform 429">
            <a:extLst>
              <a:ext uri="{FF2B5EF4-FFF2-40B4-BE49-F238E27FC236}">
                <a16:creationId xmlns:a16="http://schemas.microsoft.com/office/drawing/2014/main" id="{251ACF92-CB1B-4127-A93D-55A87FE909ED}"/>
              </a:ext>
            </a:extLst>
          </p:cNvPr>
          <p:cNvSpPr>
            <a:spLocks/>
          </p:cNvSpPr>
          <p:nvPr/>
        </p:nvSpPr>
        <p:spPr bwMode="auto">
          <a:xfrm>
            <a:off x="6663655" y="3153242"/>
            <a:ext cx="33032" cy="36652"/>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60" name="Freeform 430">
            <a:extLst>
              <a:ext uri="{FF2B5EF4-FFF2-40B4-BE49-F238E27FC236}">
                <a16:creationId xmlns:a16="http://schemas.microsoft.com/office/drawing/2014/main" id="{9157DC75-7602-44EA-B5AD-44004F9D2C6C}"/>
              </a:ext>
            </a:extLst>
          </p:cNvPr>
          <p:cNvSpPr>
            <a:spLocks/>
          </p:cNvSpPr>
          <p:nvPr/>
        </p:nvSpPr>
        <p:spPr bwMode="auto">
          <a:xfrm>
            <a:off x="6713203" y="3153242"/>
            <a:ext cx="34408" cy="36652"/>
          </a:xfrm>
          <a:custGeom>
            <a:avLst/>
            <a:gdLst>
              <a:gd name="T0" fmla="*/ 12 w 25"/>
              <a:gd name="T1" fmla="*/ 0 h 26"/>
              <a:gd name="T2" fmla="*/ 0 w 25"/>
              <a:gd name="T3" fmla="*/ 26 h 26"/>
              <a:gd name="T4" fmla="*/ 25 w 25"/>
              <a:gd name="T5" fmla="*/ 26 h 26"/>
              <a:gd name="T6" fmla="*/ 12 w 25"/>
              <a:gd name="T7" fmla="*/ 0 h 26"/>
            </a:gdLst>
            <a:ahLst/>
            <a:cxnLst>
              <a:cxn ang="0">
                <a:pos x="T0" y="T1"/>
              </a:cxn>
              <a:cxn ang="0">
                <a:pos x="T2" y="T3"/>
              </a:cxn>
              <a:cxn ang="0">
                <a:pos x="T4" y="T5"/>
              </a:cxn>
              <a:cxn ang="0">
                <a:pos x="T6" y="T7"/>
              </a:cxn>
            </a:cxnLst>
            <a:rect l="0" t="0" r="r" b="b"/>
            <a:pathLst>
              <a:path w="25" h="26">
                <a:moveTo>
                  <a:pt x="12" y="0"/>
                </a:moveTo>
                <a:lnTo>
                  <a:pt x="0" y="26"/>
                </a:lnTo>
                <a:lnTo>
                  <a:pt x="25" y="26"/>
                </a:lnTo>
                <a:lnTo>
                  <a:pt x="12"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grpSp>
        <p:nvGrpSpPr>
          <p:cNvPr id="1061" name="Group 6">
            <a:extLst>
              <a:ext uri="{FF2B5EF4-FFF2-40B4-BE49-F238E27FC236}">
                <a16:creationId xmlns:a16="http://schemas.microsoft.com/office/drawing/2014/main" id="{C1594360-9D07-4F23-9F06-BA1CE8626A55}"/>
              </a:ext>
            </a:extLst>
          </p:cNvPr>
          <p:cNvGrpSpPr/>
          <p:nvPr/>
        </p:nvGrpSpPr>
        <p:grpSpPr>
          <a:xfrm>
            <a:off x="1261516" y="1947857"/>
            <a:ext cx="1808976" cy="520471"/>
            <a:chOff x="1987436" y="2664011"/>
            <a:chExt cx="2991953" cy="812900"/>
          </a:xfrm>
        </p:grpSpPr>
        <p:sp>
          <p:nvSpPr>
            <p:cNvPr id="1138" name="Line 44">
              <a:extLst>
                <a:ext uri="{FF2B5EF4-FFF2-40B4-BE49-F238E27FC236}">
                  <a16:creationId xmlns:a16="http://schemas.microsoft.com/office/drawing/2014/main" id="{164960A4-9E12-4B5C-AF6B-8A9AE60C935A}"/>
                </a:ext>
              </a:extLst>
            </p:cNvPr>
            <p:cNvSpPr>
              <a:spLocks noChangeShapeType="1"/>
            </p:cNvSpPr>
            <p:nvPr/>
          </p:nvSpPr>
          <p:spPr bwMode="auto">
            <a:xfrm flipH="1">
              <a:off x="1987436" y="3430588"/>
              <a:ext cx="5235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39" name="Line 431">
              <a:extLst>
                <a:ext uri="{FF2B5EF4-FFF2-40B4-BE49-F238E27FC236}">
                  <a16:creationId xmlns:a16="http://schemas.microsoft.com/office/drawing/2014/main" id="{4EDAAD29-F56A-4C46-A972-0007779AD90F}"/>
                </a:ext>
              </a:extLst>
            </p:cNvPr>
            <p:cNvSpPr>
              <a:spLocks noChangeShapeType="1"/>
            </p:cNvSpPr>
            <p:nvPr/>
          </p:nvSpPr>
          <p:spPr bwMode="auto">
            <a:xfrm>
              <a:off x="2201417" y="3076159"/>
              <a:ext cx="648772" cy="0"/>
            </a:xfrm>
            <a:prstGeom prst="line">
              <a:avLst/>
            </a:prstGeom>
            <a:noFill/>
            <a:ln w="19050" cap="flat">
              <a:solidFill>
                <a:srgbClr val="0460A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0" name="Line 433">
              <a:extLst>
                <a:ext uri="{FF2B5EF4-FFF2-40B4-BE49-F238E27FC236}">
                  <a16:creationId xmlns:a16="http://schemas.microsoft.com/office/drawing/2014/main" id="{2F2BA45E-5C84-4C7D-9DEE-5C3C10EDDE8D}"/>
                </a:ext>
              </a:extLst>
            </p:cNvPr>
            <p:cNvSpPr>
              <a:spLocks noChangeShapeType="1"/>
            </p:cNvSpPr>
            <p:nvPr/>
          </p:nvSpPr>
          <p:spPr bwMode="auto">
            <a:xfrm>
              <a:off x="2843362" y="3383637"/>
              <a:ext cx="6828" cy="0"/>
            </a:xfrm>
            <a:prstGeom prst="line">
              <a:avLst/>
            </a:prstGeom>
            <a:noFill/>
            <a:ln w="11113"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1" name="Freeform 434">
              <a:extLst>
                <a:ext uri="{FF2B5EF4-FFF2-40B4-BE49-F238E27FC236}">
                  <a16:creationId xmlns:a16="http://schemas.microsoft.com/office/drawing/2014/main" id="{4C6DBD8A-8D6C-4102-85C5-323A33E8BAE6}"/>
                </a:ext>
              </a:extLst>
            </p:cNvPr>
            <p:cNvSpPr>
              <a:spLocks/>
            </p:cNvSpPr>
            <p:nvPr/>
          </p:nvSpPr>
          <p:spPr bwMode="auto">
            <a:xfrm>
              <a:off x="2497348" y="3047536"/>
              <a:ext cx="65560" cy="63410"/>
            </a:xfrm>
            <a:custGeom>
              <a:avLst/>
              <a:gdLst>
                <a:gd name="T0" fmla="*/ 12 w 21"/>
                <a:gd name="T1" fmla="*/ 0 h 22"/>
                <a:gd name="T2" fmla="*/ 21 w 21"/>
                <a:gd name="T3" fmla="*/ 0 h 22"/>
                <a:gd name="T4" fmla="*/ 21 w 21"/>
                <a:gd name="T5" fmla="*/ 22 h 22"/>
                <a:gd name="T6" fmla="*/ 0 w 21"/>
                <a:gd name="T7" fmla="*/ 22 h 22"/>
                <a:gd name="T8" fmla="*/ 0 w 21"/>
                <a:gd name="T9" fmla="*/ 0 h 22"/>
                <a:gd name="T10" fmla="*/ 12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2" y="0"/>
                  </a:moveTo>
                  <a:lnTo>
                    <a:pt x="21" y="0"/>
                  </a:lnTo>
                  <a:lnTo>
                    <a:pt x="21" y="22"/>
                  </a:lnTo>
                  <a:lnTo>
                    <a:pt x="0" y="22"/>
                  </a:lnTo>
                  <a:lnTo>
                    <a:pt x="0" y="0"/>
                  </a:lnTo>
                  <a:lnTo>
                    <a:pt x="12"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2" name="Freeform 437">
              <a:extLst>
                <a:ext uri="{FF2B5EF4-FFF2-40B4-BE49-F238E27FC236}">
                  <a16:creationId xmlns:a16="http://schemas.microsoft.com/office/drawing/2014/main" id="{1893FF20-289B-4AB1-AC1E-BA0A1556BFBE}"/>
                </a:ext>
              </a:extLst>
            </p:cNvPr>
            <p:cNvSpPr>
              <a:spLocks/>
            </p:cNvSpPr>
            <p:nvPr/>
          </p:nvSpPr>
          <p:spPr bwMode="auto">
            <a:xfrm>
              <a:off x="2330103" y="2776675"/>
              <a:ext cx="50082" cy="46236"/>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close/>
                </a:path>
              </a:pathLst>
            </a:custGeom>
            <a:solidFill>
              <a:srgbClr val="0460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grpSp>
          <p:nvGrpSpPr>
            <p:cNvPr id="1143" name="Group 2">
              <a:extLst>
                <a:ext uri="{FF2B5EF4-FFF2-40B4-BE49-F238E27FC236}">
                  <a16:creationId xmlns:a16="http://schemas.microsoft.com/office/drawing/2014/main" id="{CEB2B8AC-4ABF-4C8E-8A3E-621E27AF10A3}"/>
                </a:ext>
              </a:extLst>
            </p:cNvPr>
            <p:cNvGrpSpPr/>
            <p:nvPr/>
          </p:nvGrpSpPr>
          <p:grpSpPr>
            <a:xfrm>
              <a:off x="2201417" y="2664011"/>
              <a:ext cx="2777972" cy="812900"/>
              <a:chOff x="2201417" y="2664011"/>
              <a:chExt cx="2777972" cy="812900"/>
            </a:xfrm>
          </p:grpSpPr>
          <p:sp>
            <p:nvSpPr>
              <p:cNvPr id="1144" name="Line 432">
                <a:extLst>
                  <a:ext uri="{FF2B5EF4-FFF2-40B4-BE49-F238E27FC236}">
                    <a16:creationId xmlns:a16="http://schemas.microsoft.com/office/drawing/2014/main" id="{7F404B01-2B74-4E2F-AC56-15C270285276}"/>
                  </a:ext>
                </a:extLst>
              </p:cNvPr>
              <p:cNvSpPr>
                <a:spLocks noChangeShapeType="1"/>
              </p:cNvSpPr>
              <p:nvPr/>
            </p:nvSpPr>
            <p:spPr bwMode="auto">
              <a:xfrm>
                <a:off x="2201417" y="3383637"/>
                <a:ext cx="648772" cy="0"/>
              </a:xfrm>
              <a:prstGeom prst="line">
                <a:avLst/>
              </a:prstGeom>
              <a:noFill/>
              <a:ln w="19050" cap="flat">
                <a:solidFill>
                  <a:srgbClr val="E74A2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5" name="Freeform 435">
                <a:extLst>
                  <a:ext uri="{FF2B5EF4-FFF2-40B4-BE49-F238E27FC236}">
                    <a16:creationId xmlns:a16="http://schemas.microsoft.com/office/drawing/2014/main" id="{04E6EEDA-DDBC-465E-AE72-C0104464BDAD}"/>
                  </a:ext>
                </a:extLst>
              </p:cNvPr>
              <p:cNvSpPr>
                <a:spLocks/>
              </p:cNvSpPr>
              <p:nvPr/>
            </p:nvSpPr>
            <p:spPr bwMode="auto">
              <a:xfrm>
                <a:off x="2497348" y="3047536"/>
                <a:ext cx="65560" cy="63410"/>
              </a:xfrm>
              <a:custGeom>
                <a:avLst/>
                <a:gdLst>
                  <a:gd name="T0" fmla="*/ 12 w 21"/>
                  <a:gd name="T1" fmla="*/ 0 h 22"/>
                  <a:gd name="T2" fmla="*/ 21 w 21"/>
                  <a:gd name="T3" fmla="*/ 0 h 22"/>
                  <a:gd name="T4" fmla="*/ 21 w 21"/>
                  <a:gd name="T5" fmla="*/ 22 h 22"/>
                  <a:gd name="T6" fmla="*/ 0 w 21"/>
                  <a:gd name="T7" fmla="*/ 22 h 22"/>
                  <a:gd name="T8" fmla="*/ 0 w 21"/>
                  <a:gd name="T9" fmla="*/ 0 h 22"/>
                  <a:gd name="T10" fmla="*/ 12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12" y="0"/>
                    </a:moveTo>
                    <a:lnTo>
                      <a:pt x="21" y="0"/>
                    </a:lnTo>
                    <a:lnTo>
                      <a:pt x="21" y="22"/>
                    </a:lnTo>
                    <a:lnTo>
                      <a:pt x="0" y="22"/>
                    </a:lnTo>
                    <a:lnTo>
                      <a:pt x="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6" name="Freeform 436">
                <a:extLst>
                  <a:ext uri="{FF2B5EF4-FFF2-40B4-BE49-F238E27FC236}">
                    <a16:creationId xmlns:a16="http://schemas.microsoft.com/office/drawing/2014/main" id="{E120F692-6825-4C23-99C6-12CBE198EEA0}"/>
                  </a:ext>
                </a:extLst>
              </p:cNvPr>
              <p:cNvSpPr>
                <a:spLocks/>
              </p:cNvSpPr>
              <p:nvPr/>
            </p:nvSpPr>
            <p:spPr bwMode="auto">
              <a:xfrm>
                <a:off x="2497349" y="3355012"/>
                <a:ext cx="65560" cy="63410"/>
              </a:xfrm>
              <a:custGeom>
                <a:avLst/>
                <a:gdLst>
                  <a:gd name="T0" fmla="*/ 13 w 24"/>
                  <a:gd name="T1" fmla="*/ 0 h 26"/>
                  <a:gd name="T2" fmla="*/ 0 w 24"/>
                  <a:gd name="T3" fmla="*/ 26 h 26"/>
                  <a:gd name="T4" fmla="*/ 24 w 24"/>
                  <a:gd name="T5" fmla="*/ 26 h 26"/>
                  <a:gd name="T6" fmla="*/ 13 w 24"/>
                  <a:gd name="T7" fmla="*/ 0 h 26"/>
                </a:gdLst>
                <a:ahLst/>
                <a:cxnLst>
                  <a:cxn ang="0">
                    <a:pos x="T0" y="T1"/>
                  </a:cxn>
                  <a:cxn ang="0">
                    <a:pos x="T2" y="T3"/>
                  </a:cxn>
                  <a:cxn ang="0">
                    <a:pos x="T4" y="T5"/>
                  </a:cxn>
                  <a:cxn ang="0">
                    <a:pos x="T6" y="T7"/>
                  </a:cxn>
                </a:cxnLst>
                <a:rect l="0" t="0" r="r" b="b"/>
                <a:pathLst>
                  <a:path w="24" h="26">
                    <a:moveTo>
                      <a:pt x="13" y="0"/>
                    </a:moveTo>
                    <a:lnTo>
                      <a:pt x="0" y="26"/>
                    </a:lnTo>
                    <a:lnTo>
                      <a:pt x="24" y="26"/>
                    </a:lnTo>
                    <a:lnTo>
                      <a:pt x="13"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7" name="Freeform 438">
                <a:extLst>
                  <a:ext uri="{FF2B5EF4-FFF2-40B4-BE49-F238E27FC236}">
                    <a16:creationId xmlns:a16="http://schemas.microsoft.com/office/drawing/2014/main" id="{C41006CD-F869-4893-87CA-F032FADA73E8}"/>
                  </a:ext>
                </a:extLst>
              </p:cNvPr>
              <p:cNvSpPr>
                <a:spLocks/>
              </p:cNvSpPr>
              <p:nvPr/>
            </p:nvSpPr>
            <p:spPr bwMode="auto">
              <a:xfrm>
                <a:off x="2292240" y="2776676"/>
                <a:ext cx="50081" cy="46235"/>
              </a:xfrm>
              <a:custGeom>
                <a:avLst/>
                <a:gdLst>
                  <a:gd name="T0" fmla="*/ 11 w 22"/>
                  <a:gd name="T1" fmla="*/ 0 h 21"/>
                  <a:gd name="T2" fmla="*/ 22 w 22"/>
                  <a:gd name="T3" fmla="*/ 0 h 21"/>
                  <a:gd name="T4" fmla="*/ 22 w 22"/>
                  <a:gd name="T5" fmla="*/ 21 h 21"/>
                  <a:gd name="T6" fmla="*/ 0 w 22"/>
                  <a:gd name="T7" fmla="*/ 21 h 21"/>
                  <a:gd name="T8" fmla="*/ 0 w 22"/>
                  <a:gd name="T9" fmla="*/ 0 h 21"/>
                  <a:gd name="T10" fmla="*/ 1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11" y="0"/>
                    </a:moveTo>
                    <a:lnTo>
                      <a:pt x="22" y="0"/>
                    </a:lnTo>
                    <a:lnTo>
                      <a:pt x="22" y="21"/>
                    </a:lnTo>
                    <a:lnTo>
                      <a:pt x="0" y="21"/>
                    </a:lnTo>
                    <a:lnTo>
                      <a:pt x="0"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8" name="Freeform 439">
                <a:extLst>
                  <a:ext uri="{FF2B5EF4-FFF2-40B4-BE49-F238E27FC236}">
                    <a16:creationId xmlns:a16="http://schemas.microsoft.com/office/drawing/2014/main" id="{6D778F20-A18F-468A-AF6D-C3F816F7A2DC}"/>
                  </a:ext>
                </a:extLst>
              </p:cNvPr>
              <p:cNvSpPr>
                <a:spLocks/>
              </p:cNvSpPr>
              <p:nvPr/>
            </p:nvSpPr>
            <p:spPr bwMode="auto">
              <a:xfrm>
                <a:off x="2684466" y="2776675"/>
                <a:ext cx="54633" cy="52841"/>
              </a:xfrm>
              <a:custGeom>
                <a:avLst/>
                <a:gdLst>
                  <a:gd name="T0" fmla="*/ 11 w 24"/>
                  <a:gd name="T1" fmla="*/ 0 h 24"/>
                  <a:gd name="T2" fmla="*/ 0 w 24"/>
                  <a:gd name="T3" fmla="*/ 24 h 24"/>
                  <a:gd name="T4" fmla="*/ 24 w 24"/>
                  <a:gd name="T5" fmla="*/ 24 h 24"/>
                  <a:gd name="T6" fmla="*/ 11 w 24"/>
                  <a:gd name="T7" fmla="*/ 0 h 24"/>
                </a:gdLst>
                <a:ahLst/>
                <a:cxnLst>
                  <a:cxn ang="0">
                    <a:pos x="T0" y="T1"/>
                  </a:cxn>
                  <a:cxn ang="0">
                    <a:pos x="T2" y="T3"/>
                  </a:cxn>
                  <a:cxn ang="0">
                    <a:pos x="T4" y="T5"/>
                  </a:cxn>
                  <a:cxn ang="0">
                    <a:pos x="T6" y="T7"/>
                  </a:cxn>
                </a:cxnLst>
                <a:rect l="0" t="0" r="r" b="b"/>
                <a:pathLst>
                  <a:path w="24" h="24">
                    <a:moveTo>
                      <a:pt x="11" y="0"/>
                    </a:moveTo>
                    <a:lnTo>
                      <a:pt x="0" y="24"/>
                    </a:lnTo>
                    <a:lnTo>
                      <a:pt x="24" y="24"/>
                    </a:lnTo>
                    <a:lnTo>
                      <a:pt x="11" y="0"/>
                    </a:lnTo>
                    <a:close/>
                  </a:path>
                </a:pathLst>
              </a:custGeom>
              <a:noFill/>
              <a:ln w="3175" cap="sq">
                <a:solidFill>
                  <a:srgbClr val="E74A2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9" name="Rectangle 440">
                <a:extLst>
                  <a:ext uri="{FF2B5EF4-FFF2-40B4-BE49-F238E27FC236}">
                    <a16:creationId xmlns:a16="http://schemas.microsoft.com/office/drawing/2014/main" id="{353FA6DC-4C8A-4DE0-8E64-16B0036C56F6}"/>
                  </a:ext>
                </a:extLst>
              </p:cNvPr>
              <p:cNvSpPr>
                <a:spLocks noChangeArrowheads="1"/>
              </p:cNvSpPr>
              <p:nvPr/>
            </p:nvSpPr>
            <p:spPr bwMode="auto">
              <a:xfrm>
                <a:off x="2977668" y="2664011"/>
                <a:ext cx="750314" cy="224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prstClr val="black">
                        <a:lumMod val="65000"/>
                        <a:lumOff val="35000"/>
                      </a:prstClr>
                    </a:solidFill>
                    <a:cs typeface="Arial" panose="020B0604020202020204" pitchFamily="34" charset="0"/>
                  </a:rPr>
                  <a:t>censure</a:t>
                </a:r>
              </a:p>
            </p:txBody>
          </p:sp>
          <p:sp>
            <p:nvSpPr>
              <p:cNvPr id="1150" name="Rectangle 441">
                <a:extLst>
                  <a:ext uri="{FF2B5EF4-FFF2-40B4-BE49-F238E27FC236}">
                    <a16:creationId xmlns:a16="http://schemas.microsoft.com/office/drawing/2014/main" id="{9C94DC8E-8665-401F-976D-0B359A12E4D5}"/>
                  </a:ext>
                </a:extLst>
              </p:cNvPr>
              <p:cNvSpPr>
                <a:spLocks noChangeArrowheads="1"/>
              </p:cNvSpPr>
              <p:nvPr/>
            </p:nvSpPr>
            <p:spPr bwMode="auto">
              <a:xfrm>
                <a:off x="2977668" y="2947075"/>
                <a:ext cx="2001721" cy="224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prstClr val="black">
                        <a:lumMod val="65000"/>
                        <a:lumOff val="35000"/>
                      </a:prstClr>
                    </a:solidFill>
                    <a:cs typeface="Arial" panose="020B0604020202020204" pitchFamily="34" charset="0"/>
                  </a:rPr>
                  <a:t>Alpelisib + fulvestrant</a:t>
                </a:r>
              </a:p>
            </p:txBody>
          </p:sp>
          <p:sp>
            <p:nvSpPr>
              <p:cNvPr id="1151" name="Rectangle 442">
                <a:extLst>
                  <a:ext uri="{FF2B5EF4-FFF2-40B4-BE49-F238E27FC236}">
                    <a16:creationId xmlns:a16="http://schemas.microsoft.com/office/drawing/2014/main" id="{2A29FD1D-D61E-4730-A1CD-BC919EDFA3E1}"/>
                  </a:ext>
                </a:extLst>
              </p:cNvPr>
              <p:cNvSpPr>
                <a:spLocks noChangeArrowheads="1"/>
              </p:cNvSpPr>
              <p:nvPr/>
            </p:nvSpPr>
            <p:spPr bwMode="auto">
              <a:xfrm>
                <a:off x="2977668" y="3252351"/>
                <a:ext cx="1975208" cy="224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prstClr val="black">
                        <a:lumMod val="65000"/>
                        <a:lumOff val="35000"/>
                      </a:prstClr>
                    </a:solidFill>
                    <a:cs typeface="Arial" panose="020B0604020202020204" pitchFamily="34" charset="0"/>
                  </a:rPr>
                  <a:t>Placebo + fulvestrant</a:t>
                </a:r>
              </a:p>
            </p:txBody>
          </p:sp>
        </p:grpSp>
      </p:grpSp>
      <p:sp>
        <p:nvSpPr>
          <p:cNvPr id="1062" name="Rectangle 440">
            <a:extLst>
              <a:ext uri="{FF2B5EF4-FFF2-40B4-BE49-F238E27FC236}">
                <a16:creationId xmlns:a16="http://schemas.microsoft.com/office/drawing/2014/main" id="{43C77055-8A45-41E4-8EA6-817A403E720A}"/>
              </a:ext>
            </a:extLst>
          </p:cNvPr>
          <p:cNvSpPr>
            <a:spLocks noChangeArrowheads="1"/>
          </p:cNvSpPr>
          <p:nvPr/>
        </p:nvSpPr>
        <p:spPr bwMode="auto">
          <a:xfrm>
            <a:off x="1021757" y="1550259"/>
            <a:ext cx="211597"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100</a:t>
            </a:r>
          </a:p>
        </p:txBody>
      </p:sp>
      <p:sp>
        <p:nvSpPr>
          <p:cNvPr id="1063" name="Rectangle 440">
            <a:extLst>
              <a:ext uri="{FF2B5EF4-FFF2-40B4-BE49-F238E27FC236}">
                <a16:creationId xmlns:a16="http://schemas.microsoft.com/office/drawing/2014/main" id="{AB3B065C-D4C0-4817-B66E-CBE919AACE51}"/>
              </a:ext>
            </a:extLst>
          </p:cNvPr>
          <p:cNvSpPr>
            <a:spLocks noChangeArrowheads="1"/>
          </p:cNvSpPr>
          <p:nvPr/>
        </p:nvSpPr>
        <p:spPr bwMode="auto">
          <a:xfrm>
            <a:off x="1092289" y="2002048"/>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80</a:t>
            </a:r>
          </a:p>
        </p:txBody>
      </p:sp>
      <p:sp>
        <p:nvSpPr>
          <p:cNvPr id="1064" name="Rectangle 440">
            <a:extLst>
              <a:ext uri="{FF2B5EF4-FFF2-40B4-BE49-F238E27FC236}">
                <a16:creationId xmlns:a16="http://schemas.microsoft.com/office/drawing/2014/main" id="{33EF1F61-44C3-4749-A96C-D6B778331A95}"/>
              </a:ext>
            </a:extLst>
          </p:cNvPr>
          <p:cNvSpPr>
            <a:spLocks noChangeArrowheads="1"/>
          </p:cNvSpPr>
          <p:nvPr/>
        </p:nvSpPr>
        <p:spPr bwMode="auto">
          <a:xfrm>
            <a:off x="1092289" y="2388634"/>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60</a:t>
            </a:r>
          </a:p>
        </p:txBody>
      </p:sp>
      <p:sp>
        <p:nvSpPr>
          <p:cNvPr id="1065" name="Rectangle 440">
            <a:extLst>
              <a:ext uri="{FF2B5EF4-FFF2-40B4-BE49-F238E27FC236}">
                <a16:creationId xmlns:a16="http://schemas.microsoft.com/office/drawing/2014/main" id="{BE9E84CF-E149-44F7-BF6E-32ACC132A4A3}"/>
              </a:ext>
            </a:extLst>
          </p:cNvPr>
          <p:cNvSpPr>
            <a:spLocks noChangeArrowheads="1"/>
          </p:cNvSpPr>
          <p:nvPr/>
        </p:nvSpPr>
        <p:spPr bwMode="auto">
          <a:xfrm>
            <a:off x="1092289" y="2872639"/>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40</a:t>
            </a:r>
          </a:p>
        </p:txBody>
      </p:sp>
      <p:sp>
        <p:nvSpPr>
          <p:cNvPr id="1066" name="Rectangle 440">
            <a:extLst>
              <a:ext uri="{FF2B5EF4-FFF2-40B4-BE49-F238E27FC236}">
                <a16:creationId xmlns:a16="http://schemas.microsoft.com/office/drawing/2014/main" id="{B269AF37-5C28-46DC-8CBA-DEBC986C362F}"/>
              </a:ext>
            </a:extLst>
          </p:cNvPr>
          <p:cNvSpPr>
            <a:spLocks noChangeArrowheads="1"/>
          </p:cNvSpPr>
          <p:nvPr/>
        </p:nvSpPr>
        <p:spPr bwMode="auto">
          <a:xfrm>
            <a:off x="1092289" y="336524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20</a:t>
            </a:r>
          </a:p>
        </p:txBody>
      </p:sp>
      <p:sp>
        <p:nvSpPr>
          <p:cNvPr id="1067" name="Rectangle 440">
            <a:extLst>
              <a:ext uri="{FF2B5EF4-FFF2-40B4-BE49-F238E27FC236}">
                <a16:creationId xmlns:a16="http://schemas.microsoft.com/office/drawing/2014/main" id="{22DBDABA-A6B8-44BE-9E9E-3015C5275120}"/>
              </a:ext>
            </a:extLst>
          </p:cNvPr>
          <p:cNvSpPr>
            <a:spLocks noChangeArrowheads="1"/>
          </p:cNvSpPr>
          <p:nvPr/>
        </p:nvSpPr>
        <p:spPr bwMode="auto">
          <a:xfrm>
            <a:off x="1162822" y="3820940"/>
            <a:ext cx="70532"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000">
                <a:solidFill>
                  <a:prstClr val="black">
                    <a:lumMod val="65000"/>
                    <a:lumOff val="35000"/>
                  </a:prstClr>
                </a:solidFill>
                <a:cs typeface="Arial" panose="020B0604020202020204" pitchFamily="34" charset="0"/>
              </a:rPr>
              <a:t>0</a:t>
            </a:r>
          </a:p>
        </p:txBody>
      </p:sp>
      <p:sp>
        <p:nvSpPr>
          <p:cNvPr id="1068" name="Rectangle 440">
            <a:extLst>
              <a:ext uri="{FF2B5EF4-FFF2-40B4-BE49-F238E27FC236}">
                <a16:creationId xmlns:a16="http://schemas.microsoft.com/office/drawing/2014/main" id="{43B2ED84-21E7-49EA-A8FC-9D2EAC2A17E7}"/>
              </a:ext>
            </a:extLst>
          </p:cNvPr>
          <p:cNvSpPr>
            <a:spLocks noChangeArrowheads="1"/>
          </p:cNvSpPr>
          <p:nvPr/>
        </p:nvSpPr>
        <p:spPr bwMode="auto">
          <a:xfrm rot="16200000">
            <a:off x="346466" y="2622122"/>
            <a:ext cx="111128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err="1">
                <a:solidFill>
                  <a:prstClr val="black">
                    <a:lumMod val="65000"/>
                    <a:lumOff val="35000"/>
                  </a:prstClr>
                </a:solidFill>
                <a:cs typeface="Arial" panose="020B0604020202020204" pitchFamily="34" charset="0"/>
              </a:rPr>
              <a:t>Probabilité</a:t>
            </a:r>
            <a:r>
              <a:rPr lang="en-US" altLang="en-US" sz="1000">
                <a:solidFill>
                  <a:prstClr val="black">
                    <a:lumMod val="65000"/>
                    <a:lumOff val="35000"/>
                  </a:prstClr>
                </a:solidFill>
                <a:cs typeface="Arial" panose="020B0604020202020204" pitchFamily="34" charset="0"/>
              </a:rPr>
              <a:t> de </a:t>
            </a:r>
            <a:r>
              <a:rPr lang="en-US" altLang="en-US" sz="1000" err="1">
                <a:solidFill>
                  <a:prstClr val="black">
                    <a:lumMod val="65000"/>
                    <a:lumOff val="35000"/>
                  </a:prstClr>
                </a:solidFill>
                <a:cs typeface="Arial" panose="020B0604020202020204" pitchFamily="34" charset="0"/>
              </a:rPr>
              <a:t>décès</a:t>
            </a:r>
            <a:r>
              <a:rPr lang="en-US" altLang="en-US" sz="1000">
                <a:solidFill>
                  <a:prstClr val="black">
                    <a:lumMod val="65000"/>
                    <a:lumOff val="35000"/>
                  </a:prstClr>
                </a:solidFill>
                <a:cs typeface="Arial" panose="020B0604020202020204" pitchFamily="34" charset="0"/>
              </a:rPr>
              <a:t> </a:t>
            </a:r>
          </a:p>
        </p:txBody>
      </p:sp>
      <p:sp>
        <p:nvSpPr>
          <p:cNvPr id="1069" name="Rectangle 440">
            <a:extLst>
              <a:ext uri="{FF2B5EF4-FFF2-40B4-BE49-F238E27FC236}">
                <a16:creationId xmlns:a16="http://schemas.microsoft.com/office/drawing/2014/main" id="{9CE853A9-E6CA-42B2-937D-0520CA0D8794}"/>
              </a:ext>
            </a:extLst>
          </p:cNvPr>
          <p:cNvSpPr>
            <a:spLocks noChangeArrowheads="1"/>
          </p:cNvSpPr>
          <p:nvPr/>
        </p:nvSpPr>
        <p:spPr bwMode="auto">
          <a:xfrm>
            <a:off x="1353844"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0</a:t>
            </a:r>
          </a:p>
        </p:txBody>
      </p:sp>
      <p:sp>
        <p:nvSpPr>
          <p:cNvPr id="1070" name="Rectangle 440">
            <a:extLst>
              <a:ext uri="{FF2B5EF4-FFF2-40B4-BE49-F238E27FC236}">
                <a16:creationId xmlns:a16="http://schemas.microsoft.com/office/drawing/2014/main" id="{7D9743EC-39D0-445B-AC41-EB57D3F7CD25}"/>
              </a:ext>
            </a:extLst>
          </p:cNvPr>
          <p:cNvSpPr>
            <a:spLocks noChangeArrowheads="1"/>
          </p:cNvSpPr>
          <p:nvPr/>
        </p:nvSpPr>
        <p:spPr bwMode="auto">
          <a:xfrm>
            <a:off x="1522584"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a:t>
            </a:r>
          </a:p>
        </p:txBody>
      </p:sp>
      <p:sp>
        <p:nvSpPr>
          <p:cNvPr id="1071" name="Rectangle 440">
            <a:extLst>
              <a:ext uri="{FF2B5EF4-FFF2-40B4-BE49-F238E27FC236}">
                <a16:creationId xmlns:a16="http://schemas.microsoft.com/office/drawing/2014/main" id="{9AA5A665-BA06-4ABE-90E6-7B3188EC1B0E}"/>
              </a:ext>
            </a:extLst>
          </p:cNvPr>
          <p:cNvSpPr>
            <a:spLocks noChangeArrowheads="1"/>
          </p:cNvSpPr>
          <p:nvPr/>
        </p:nvSpPr>
        <p:spPr bwMode="auto">
          <a:xfrm>
            <a:off x="1691324"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a:t>
            </a:r>
          </a:p>
        </p:txBody>
      </p:sp>
      <p:sp>
        <p:nvSpPr>
          <p:cNvPr id="1072" name="Rectangle 440">
            <a:extLst>
              <a:ext uri="{FF2B5EF4-FFF2-40B4-BE49-F238E27FC236}">
                <a16:creationId xmlns:a16="http://schemas.microsoft.com/office/drawing/2014/main" id="{45A2FF74-8D9E-40DB-B386-1CC0B34A8428}"/>
              </a:ext>
            </a:extLst>
          </p:cNvPr>
          <p:cNvSpPr>
            <a:spLocks noChangeArrowheads="1"/>
          </p:cNvSpPr>
          <p:nvPr/>
        </p:nvSpPr>
        <p:spPr bwMode="auto">
          <a:xfrm>
            <a:off x="186006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3</a:t>
            </a:r>
          </a:p>
        </p:txBody>
      </p:sp>
      <p:sp>
        <p:nvSpPr>
          <p:cNvPr id="1073" name="Rectangle 440">
            <a:extLst>
              <a:ext uri="{FF2B5EF4-FFF2-40B4-BE49-F238E27FC236}">
                <a16:creationId xmlns:a16="http://schemas.microsoft.com/office/drawing/2014/main" id="{94255FDE-9E2A-4E65-897D-A8EF3D6EBA61}"/>
              </a:ext>
            </a:extLst>
          </p:cNvPr>
          <p:cNvSpPr>
            <a:spLocks noChangeArrowheads="1"/>
          </p:cNvSpPr>
          <p:nvPr/>
        </p:nvSpPr>
        <p:spPr bwMode="auto">
          <a:xfrm>
            <a:off x="202880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4</a:t>
            </a:r>
          </a:p>
        </p:txBody>
      </p:sp>
      <p:sp>
        <p:nvSpPr>
          <p:cNvPr id="1074" name="Rectangle 440">
            <a:extLst>
              <a:ext uri="{FF2B5EF4-FFF2-40B4-BE49-F238E27FC236}">
                <a16:creationId xmlns:a16="http://schemas.microsoft.com/office/drawing/2014/main" id="{BA1F7E75-6EBC-4918-8CEC-CCFB9F1433B3}"/>
              </a:ext>
            </a:extLst>
          </p:cNvPr>
          <p:cNvSpPr>
            <a:spLocks noChangeArrowheads="1"/>
          </p:cNvSpPr>
          <p:nvPr/>
        </p:nvSpPr>
        <p:spPr bwMode="auto">
          <a:xfrm>
            <a:off x="219754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5</a:t>
            </a:r>
          </a:p>
        </p:txBody>
      </p:sp>
      <p:sp>
        <p:nvSpPr>
          <p:cNvPr id="1075" name="Rectangle 440">
            <a:extLst>
              <a:ext uri="{FF2B5EF4-FFF2-40B4-BE49-F238E27FC236}">
                <a16:creationId xmlns:a16="http://schemas.microsoft.com/office/drawing/2014/main" id="{BD2D6FA3-80A8-4B1E-A9BA-84E78715B586}"/>
              </a:ext>
            </a:extLst>
          </p:cNvPr>
          <p:cNvSpPr>
            <a:spLocks noChangeArrowheads="1"/>
          </p:cNvSpPr>
          <p:nvPr/>
        </p:nvSpPr>
        <p:spPr bwMode="auto">
          <a:xfrm>
            <a:off x="236628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6</a:t>
            </a:r>
          </a:p>
        </p:txBody>
      </p:sp>
      <p:sp>
        <p:nvSpPr>
          <p:cNvPr id="1076" name="Rectangle 440">
            <a:extLst>
              <a:ext uri="{FF2B5EF4-FFF2-40B4-BE49-F238E27FC236}">
                <a16:creationId xmlns:a16="http://schemas.microsoft.com/office/drawing/2014/main" id="{243F8561-BB6D-495B-91E6-8AFC8E74D50D}"/>
              </a:ext>
            </a:extLst>
          </p:cNvPr>
          <p:cNvSpPr>
            <a:spLocks noChangeArrowheads="1"/>
          </p:cNvSpPr>
          <p:nvPr/>
        </p:nvSpPr>
        <p:spPr bwMode="auto">
          <a:xfrm>
            <a:off x="253502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7</a:t>
            </a:r>
          </a:p>
        </p:txBody>
      </p:sp>
      <p:sp>
        <p:nvSpPr>
          <p:cNvPr id="1077" name="Rectangle 440">
            <a:extLst>
              <a:ext uri="{FF2B5EF4-FFF2-40B4-BE49-F238E27FC236}">
                <a16:creationId xmlns:a16="http://schemas.microsoft.com/office/drawing/2014/main" id="{A6E2C23D-ACF9-41EB-A8E1-F607E62C1A9D}"/>
              </a:ext>
            </a:extLst>
          </p:cNvPr>
          <p:cNvSpPr>
            <a:spLocks noChangeArrowheads="1"/>
          </p:cNvSpPr>
          <p:nvPr/>
        </p:nvSpPr>
        <p:spPr bwMode="auto">
          <a:xfrm>
            <a:off x="270376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8</a:t>
            </a:r>
          </a:p>
        </p:txBody>
      </p:sp>
      <p:sp>
        <p:nvSpPr>
          <p:cNvPr id="1078" name="Rectangle 440">
            <a:extLst>
              <a:ext uri="{FF2B5EF4-FFF2-40B4-BE49-F238E27FC236}">
                <a16:creationId xmlns:a16="http://schemas.microsoft.com/office/drawing/2014/main" id="{7C9807EF-254F-4592-B4D0-D52FB27D11F7}"/>
              </a:ext>
            </a:extLst>
          </p:cNvPr>
          <p:cNvSpPr>
            <a:spLocks noChangeArrowheads="1"/>
          </p:cNvSpPr>
          <p:nvPr/>
        </p:nvSpPr>
        <p:spPr bwMode="auto">
          <a:xfrm>
            <a:off x="2872503" y="4028080"/>
            <a:ext cx="70533"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9</a:t>
            </a:r>
          </a:p>
        </p:txBody>
      </p:sp>
      <p:sp>
        <p:nvSpPr>
          <p:cNvPr id="1079" name="Rectangle 440">
            <a:extLst>
              <a:ext uri="{FF2B5EF4-FFF2-40B4-BE49-F238E27FC236}">
                <a16:creationId xmlns:a16="http://schemas.microsoft.com/office/drawing/2014/main" id="{70BE2683-1BC2-4E84-B903-6FBEBB46EAC9}"/>
              </a:ext>
            </a:extLst>
          </p:cNvPr>
          <p:cNvSpPr>
            <a:spLocks noChangeArrowheads="1"/>
          </p:cNvSpPr>
          <p:nvPr/>
        </p:nvSpPr>
        <p:spPr bwMode="auto">
          <a:xfrm>
            <a:off x="3005976"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10</a:t>
            </a:r>
          </a:p>
        </p:txBody>
      </p:sp>
      <p:sp>
        <p:nvSpPr>
          <p:cNvPr id="1080" name="Rectangle 440">
            <a:extLst>
              <a:ext uri="{FF2B5EF4-FFF2-40B4-BE49-F238E27FC236}">
                <a16:creationId xmlns:a16="http://schemas.microsoft.com/office/drawing/2014/main" id="{86E98FEF-269A-49B0-BADA-FAA8C69BEF90}"/>
              </a:ext>
            </a:extLst>
          </p:cNvPr>
          <p:cNvSpPr>
            <a:spLocks noChangeArrowheads="1"/>
          </p:cNvSpPr>
          <p:nvPr/>
        </p:nvSpPr>
        <p:spPr bwMode="auto">
          <a:xfrm>
            <a:off x="3174716"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11</a:t>
            </a:r>
          </a:p>
        </p:txBody>
      </p:sp>
      <p:sp>
        <p:nvSpPr>
          <p:cNvPr id="1081" name="Rectangle 440">
            <a:extLst>
              <a:ext uri="{FF2B5EF4-FFF2-40B4-BE49-F238E27FC236}">
                <a16:creationId xmlns:a16="http://schemas.microsoft.com/office/drawing/2014/main" id="{C84A86E5-03DC-493D-8073-7E0826A399C3}"/>
              </a:ext>
            </a:extLst>
          </p:cNvPr>
          <p:cNvSpPr>
            <a:spLocks noChangeArrowheads="1"/>
          </p:cNvSpPr>
          <p:nvPr/>
        </p:nvSpPr>
        <p:spPr bwMode="auto">
          <a:xfrm>
            <a:off x="3343456"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12</a:t>
            </a:r>
          </a:p>
        </p:txBody>
      </p:sp>
      <p:sp>
        <p:nvSpPr>
          <p:cNvPr id="1082" name="Rectangle 440">
            <a:extLst>
              <a:ext uri="{FF2B5EF4-FFF2-40B4-BE49-F238E27FC236}">
                <a16:creationId xmlns:a16="http://schemas.microsoft.com/office/drawing/2014/main" id="{9D74F756-A394-4210-AE35-51006AAE3922}"/>
              </a:ext>
            </a:extLst>
          </p:cNvPr>
          <p:cNvSpPr>
            <a:spLocks noChangeArrowheads="1"/>
          </p:cNvSpPr>
          <p:nvPr/>
        </p:nvSpPr>
        <p:spPr bwMode="auto">
          <a:xfrm>
            <a:off x="3512196"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13</a:t>
            </a:r>
          </a:p>
        </p:txBody>
      </p:sp>
      <p:sp>
        <p:nvSpPr>
          <p:cNvPr id="1083" name="Rectangle 440">
            <a:extLst>
              <a:ext uri="{FF2B5EF4-FFF2-40B4-BE49-F238E27FC236}">
                <a16:creationId xmlns:a16="http://schemas.microsoft.com/office/drawing/2014/main" id="{3EF8F5CC-ACEE-4C5C-A381-EEEF7D94DC47}"/>
              </a:ext>
            </a:extLst>
          </p:cNvPr>
          <p:cNvSpPr>
            <a:spLocks noChangeArrowheads="1"/>
          </p:cNvSpPr>
          <p:nvPr/>
        </p:nvSpPr>
        <p:spPr bwMode="auto">
          <a:xfrm>
            <a:off x="3680936"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14</a:t>
            </a:r>
          </a:p>
        </p:txBody>
      </p:sp>
      <p:sp>
        <p:nvSpPr>
          <p:cNvPr id="1084" name="Rectangle 440">
            <a:extLst>
              <a:ext uri="{FF2B5EF4-FFF2-40B4-BE49-F238E27FC236}">
                <a16:creationId xmlns:a16="http://schemas.microsoft.com/office/drawing/2014/main" id="{227EC32B-DA64-4AFB-92F6-ABB656F7CC39}"/>
              </a:ext>
            </a:extLst>
          </p:cNvPr>
          <p:cNvSpPr>
            <a:spLocks noChangeArrowheads="1"/>
          </p:cNvSpPr>
          <p:nvPr/>
        </p:nvSpPr>
        <p:spPr bwMode="auto">
          <a:xfrm>
            <a:off x="3849669"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15</a:t>
            </a:r>
          </a:p>
        </p:txBody>
      </p:sp>
      <p:sp>
        <p:nvSpPr>
          <p:cNvPr id="1085" name="Rectangle 440">
            <a:extLst>
              <a:ext uri="{FF2B5EF4-FFF2-40B4-BE49-F238E27FC236}">
                <a16:creationId xmlns:a16="http://schemas.microsoft.com/office/drawing/2014/main" id="{12D3C4AC-7523-4E86-B149-A2A8670F66F7}"/>
              </a:ext>
            </a:extLst>
          </p:cNvPr>
          <p:cNvSpPr>
            <a:spLocks noChangeArrowheads="1"/>
          </p:cNvSpPr>
          <p:nvPr/>
        </p:nvSpPr>
        <p:spPr bwMode="auto">
          <a:xfrm>
            <a:off x="4010701"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16</a:t>
            </a:r>
          </a:p>
        </p:txBody>
      </p:sp>
      <p:sp>
        <p:nvSpPr>
          <p:cNvPr id="1086" name="Rectangle 440">
            <a:extLst>
              <a:ext uri="{FF2B5EF4-FFF2-40B4-BE49-F238E27FC236}">
                <a16:creationId xmlns:a16="http://schemas.microsoft.com/office/drawing/2014/main" id="{EF3D2442-49D6-42A4-8EEA-8EEDA0E35455}"/>
              </a:ext>
            </a:extLst>
          </p:cNvPr>
          <p:cNvSpPr>
            <a:spLocks noChangeArrowheads="1"/>
          </p:cNvSpPr>
          <p:nvPr/>
        </p:nvSpPr>
        <p:spPr bwMode="auto">
          <a:xfrm>
            <a:off x="4179441"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17</a:t>
            </a:r>
          </a:p>
        </p:txBody>
      </p:sp>
      <p:sp>
        <p:nvSpPr>
          <p:cNvPr id="1087" name="Rectangle 440">
            <a:extLst>
              <a:ext uri="{FF2B5EF4-FFF2-40B4-BE49-F238E27FC236}">
                <a16:creationId xmlns:a16="http://schemas.microsoft.com/office/drawing/2014/main" id="{38B8C2C0-30EB-40D0-8670-2C1FC4AC3607}"/>
              </a:ext>
            </a:extLst>
          </p:cNvPr>
          <p:cNvSpPr>
            <a:spLocks noChangeArrowheads="1"/>
          </p:cNvSpPr>
          <p:nvPr/>
        </p:nvSpPr>
        <p:spPr bwMode="auto">
          <a:xfrm>
            <a:off x="4348181"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18</a:t>
            </a:r>
          </a:p>
        </p:txBody>
      </p:sp>
      <p:sp>
        <p:nvSpPr>
          <p:cNvPr id="1088" name="Rectangle 440">
            <a:extLst>
              <a:ext uri="{FF2B5EF4-FFF2-40B4-BE49-F238E27FC236}">
                <a16:creationId xmlns:a16="http://schemas.microsoft.com/office/drawing/2014/main" id="{D99002EA-FD66-49E1-8A0D-39CAE9572A17}"/>
              </a:ext>
            </a:extLst>
          </p:cNvPr>
          <p:cNvSpPr>
            <a:spLocks noChangeArrowheads="1"/>
          </p:cNvSpPr>
          <p:nvPr/>
        </p:nvSpPr>
        <p:spPr bwMode="auto">
          <a:xfrm>
            <a:off x="4516921"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19</a:t>
            </a:r>
          </a:p>
        </p:txBody>
      </p:sp>
      <p:sp>
        <p:nvSpPr>
          <p:cNvPr id="1089" name="Rectangle 440">
            <a:extLst>
              <a:ext uri="{FF2B5EF4-FFF2-40B4-BE49-F238E27FC236}">
                <a16:creationId xmlns:a16="http://schemas.microsoft.com/office/drawing/2014/main" id="{01D88969-A4F4-4164-A805-CBD379F00524}"/>
              </a:ext>
            </a:extLst>
          </p:cNvPr>
          <p:cNvSpPr>
            <a:spLocks noChangeArrowheads="1"/>
          </p:cNvSpPr>
          <p:nvPr/>
        </p:nvSpPr>
        <p:spPr bwMode="auto">
          <a:xfrm>
            <a:off x="468566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20</a:t>
            </a:r>
          </a:p>
        </p:txBody>
      </p:sp>
      <p:sp>
        <p:nvSpPr>
          <p:cNvPr id="1090" name="Rectangle 440">
            <a:extLst>
              <a:ext uri="{FF2B5EF4-FFF2-40B4-BE49-F238E27FC236}">
                <a16:creationId xmlns:a16="http://schemas.microsoft.com/office/drawing/2014/main" id="{DE87D512-D2CA-4B94-BC10-20F9D4BE4A8E}"/>
              </a:ext>
            </a:extLst>
          </p:cNvPr>
          <p:cNvSpPr>
            <a:spLocks noChangeArrowheads="1"/>
          </p:cNvSpPr>
          <p:nvPr/>
        </p:nvSpPr>
        <p:spPr bwMode="auto">
          <a:xfrm>
            <a:off x="485440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21</a:t>
            </a:r>
          </a:p>
        </p:txBody>
      </p:sp>
      <p:sp>
        <p:nvSpPr>
          <p:cNvPr id="1091" name="Rectangle 440">
            <a:extLst>
              <a:ext uri="{FF2B5EF4-FFF2-40B4-BE49-F238E27FC236}">
                <a16:creationId xmlns:a16="http://schemas.microsoft.com/office/drawing/2014/main" id="{F0FCA738-186C-485A-B5BE-3B40D004F6BE}"/>
              </a:ext>
            </a:extLst>
          </p:cNvPr>
          <p:cNvSpPr>
            <a:spLocks noChangeArrowheads="1"/>
          </p:cNvSpPr>
          <p:nvPr/>
        </p:nvSpPr>
        <p:spPr bwMode="auto">
          <a:xfrm>
            <a:off x="502314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22</a:t>
            </a:r>
          </a:p>
        </p:txBody>
      </p:sp>
      <p:sp>
        <p:nvSpPr>
          <p:cNvPr id="1092" name="Rectangle 440">
            <a:extLst>
              <a:ext uri="{FF2B5EF4-FFF2-40B4-BE49-F238E27FC236}">
                <a16:creationId xmlns:a16="http://schemas.microsoft.com/office/drawing/2014/main" id="{B0F99334-CECA-4E28-8CD4-CE8830CE9AC9}"/>
              </a:ext>
            </a:extLst>
          </p:cNvPr>
          <p:cNvSpPr>
            <a:spLocks noChangeArrowheads="1"/>
          </p:cNvSpPr>
          <p:nvPr/>
        </p:nvSpPr>
        <p:spPr bwMode="auto">
          <a:xfrm>
            <a:off x="519188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23</a:t>
            </a:r>
          </a:p>
        </p:txBody>
      </p:sp>
      <p:sp>
        <p:nvSpPr>
          <p:cNvPr id="1093" name="Rectangle 440">
            <a:extLst>
              <a:ext uri="{FF2B5EF4-FFF2-40B4-BE49-F238E27FC236}">
                <a16:creationId xmlns:a16="http://schemas.microsoft.com/office/drawing/2014/main" id="{9E19C3B8-574F-4F70-AA23-C30A083111E6}"/>
              </a:ext>
            </a:extLst>
          </p:cNvPr>
          <p:cNvSpPr>
            <a:spLocks noChangeArrowheads="1"/>
          </p:cNvSpPr>
          <p:nvPr/>
        </p:nvSpPr>
        <p:spPr bwMode="auto">
          <a:xfrm>
            <a:off x="536062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24</a:t>
            </a:r>
          </a:p>
        </p:txBody>
      </p:sp>
      <p:sp>
        <p:nvSpPr>
          <p:cNvPr id="1094" name="Rectangle 440">
            <a:extLst>
              <a:ext uri="{FF2B5EF4-FFF2-40B4-BE49-F238E27FC236}">
                <a16:creationId xmlns:a16="http://schemas.microsoft.com/office/drawing/2014/main" id="{B38D4848-FDC9-4C37-B410-7CED7D0EFE17}"/>
              </a:ext>
            </a:extLst>
          </p:cNvPr>
          <p:cNvSpPr>
            <a:spLocks noChangeArrowheads="1"/>
          </p:cNvSpPr>
          <p:nvPr/>
        </p:nvSpPr>
        <p:spPr bwMode="auto">
          <a:xfrm>
            <a:off x="552936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25</a:t>
            </a:r>
          </a:p>
        </p:txBody>
      </p:sp>
      <p:sp>
        <p:nvSpPr>
          <p:cNvPr id="1095" name="Rectangle 440">
            <a:extLst>
              <a:ext uri="{FF2B5EF4-FFF2-40B4-BE49-F238E27FC236}">
                <a16:creationId xmlns:a16="http://schemas.microsoft.com/office/drawing/2014/main" id="{3282067C-BCC9-41A2-B24B-6F737F4BB799}"/>
              </a:ext>
            </a:extLst>
          </p:cNvPr>
          <p:cNvSpPr>
            <a:spLocks noChangeArrowheads="1"/>
          </p:cNvSpPr>
          <p:nvPr/>
        </p:nvSpPr>
        <p:spPr bwMode="auto">
          <a:xfrm>
            <a:off x="5698100"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26</a:t>
            </a:r>
          </a:p>
        </p:txBody>
      </p:sp>
      <p:sp>
        <p:nvSpPr>
          <p:cNvPr id="1096" name="Rectangle 440">
            <a:extLst>
              <a:ext uri="{FF2B5EF4-FFF2-40B4-BE49-F238E27FC236}">
                <a16:creationId xmlns:a16="http://schemas.microsoft.com/office/drawing/2014/main" id="{D09841D4-3D71-44B0-90D6-CDD5991F5891}"/>
              </a:ext>
            </a:extLst>
          </p:cNvPr>
          <p:cNvSpPr>
            <a:spLocks noChangeArrowheads="1"/>
          </p:cNvSpPr>
          <p:nvPr/>
        </p:nvSpPr>
        <p:spPr bwMode="auto">
          <a:xfrm>
            <a:off x="5866839"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27</a:t>
            </a:r>
          </a:p>
        </p:txBody>
      </p:sp>
      <p:sp>
        <p:nvSpPr>
          <p:cNvPr id="1097" name="Rectangle 440">
            <a:extLst>
              <a:ext uri="{FF2B5EF4-FFF2-40B4-BE49-F238E27FC236}">
                <a16:creationId xmlns:a16="http://schemas.microsoft.com/office/drawing/2014/main" id="{AD9DD46A-8CE5-4FD2-9FD5-526674F27441}"/>
              </a:ext>
            </a:extLst>
          </p:cNvPr>
          <p:cNvSpPr>
            <a:spLocks noChangeArrowheads="1"/>
          </p:cNvSpPr>
          <p:nvPr/>
        </p:nvSpPr>
        <p:spPr bwMode="auto">
          <a:xfrm>
            <a:off x="6035579"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28</a:t>
            </a:r>
          </a:p>
        </p:txBody>
      </p:sp>
      <p:sp>
        <p:nvSpPr>
          <p:cNvPr id="1098" name="Rectangle 440">
            <a:extLst>
              <a:ext uri="{FF2B5EF4-FFF2-40B4-BE49-F238E27FC236}">
                <a16:creationId xmlns:a16="http://schemas.microsoft.com/office/drawing/2014/main" id="{A68D2DA7-813E-45EF-8ED9-701C3E0ACC1B}"/>
              </a:ext>
            </a:extLst>
          </p:cNvPr>
          <p:cNvSpPr>
            <a:spLocks noChangeArrowheads="1"/>
          </p:cNvSpPr>
          <p:nvPr/>
        </p:nvSpPr>
        <p:spPr bwMode="auto">
          <a:xfrm>
            <a:off x="6204319"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29</a:t>
            </a:r>
          </a:p>
        </p:txBody>
      </p:sp>
      <p:sp>
        <p:nvSpPr>
          <p:cNvPr id="1099" name="Rectangle 440">
            <a:extLst>
              <a:ext uri="{FF2B5EF4-FFF2-40B4-BE49-F238E27FC236}">
                <a16:creationId xmlns:a16="http://schemas.microsoft.com/office/drawing/2014/main" id="{8E550605-0C15-4716-874F-7F2CB1304FAD}"/>
              </a:ext>
            </a:extLst>
          </p:cNvPr>
          <p:cNvSpPr>
            <a:spLocks noChangeArrowheads="1"/>
          </p:cNvSpPr>
          <p:nvPr/>
        </p:nvSpPr>
        <p:spPr bwMode="auto">
          <a:xfrm>
            <a:off x="6373059"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30</a:t>
            </a:r>
          </a:p>
        </p:txBody>
      </p:sp>
      <p:sp>
        <p:nvSpPr>
          <p:cNvPr id="1100" name="Rectangle 440">
            <a:extLst>
              <a:ext uri="{FF2B5EF4-FFF2-40B4-BE49-F238E27FC236}">
                <a16:creationId xmlns:a16="http://schemas.microsoft.com/office/drawing/2014/main" id="{333FCE14-93C4-48D1-8989-C63F3A6C93BA}"/>
              </a:ext>
            </a:extLst>
          </p:cNvPr>
          <p:cNvSpPr>
            <a:spLocks noChangeArrowheads="1"/>
          </p:cNvSpPr>
          <p:nvPr/>
        </p:nvSpPr>
        <p:spPr bwMode="auto">
          <a:xfrm>
            <a:off x="6541793"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31</a:t>
            </a:r>
          </a:p>
        </p:txBody>
      </p:sp>
      <p:sp>
        <p:nvSpPr>
          <p:cNvPr id="1101" name="Rectangle 440">
            <a:extLst>
              <a:ext uri="{FF2B5EF4-FFF2-40B4-BE49-F238E27FC236}">
                <a16:creationId xmlns:a16="http://schemas.microsoft.com/office/drawing/2014/main" id="{CC7AF3DF-D43E-4406-9F37-4C5E2737B96A}"/>
              </a:ext>
            </a:extLst>
          </p:cNvPr>
          <p:cNvSpPr>
            <a:spLocks noChangeArrowheads="1"/>
          </p:cNvSpPr>
          <p:nvPr/>
        </p:nvSpPr>
        <p:spPr bwMode="auto">
          <a:xfrm>
            <a:off x="6711083" y="4028080"/>
            <a:ext cx="141065" cy="143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a:solidFill>
                  <a:prstClr val="black">
                    <a:lumMod val="65000"/>
                    <a:lumOff val="35000"/>
                  </a:prstClr>
                </a:solidFill>
                <a:cs typeface="Arial" panose="020B0604020202020204" pitchFamily="34" charset="0"/>
              </a:rPr>
              <a:t>32</a:t>
            </a:r>
          </a:p>
        </p:txBody>
      </p:sp>
      <p:grpSp>
        <p:nvGrpSpPr>
          <p:cNvPr id="6" name="Groupe 5">
            <a:extLst>
              <a:ext uri="{FF2B5EF4-FFF2-40B4-BE49-F238E27FC236}">
                <a16:creationId xmlns:a16="http://schemas.microsoft.com/office/drawing/2014/main" id="{BB109381-A8B8-9547-B67E-37562DA2AD30}"/>
              </a:ext>
            </a:extLst>
          </p:cNvPr>
          <p:cNvGrpSpPr/>
          <p:nvPr/>
        </p:nvGrpSpPr>
        <p:grpSpPr>
          <a:xfrm>
            <a:off x="618363" y="4314136"/>
            <a:ext cx="6188100" cy="323156"/>
            <a:chOff x="618363" y="4314136"/>
            <a:chExt cx="6188100" cy="323156"/>
          </a:xfrm>
        </p:grpSpPr>
        <p:sp>
          <p:nvSpPr>
            <p:cNvPr id="1102" name="Rectangle 440">
              <a:extLst>
                <a:ext uri="{FF2B5EF4-FFF2-40B4-BE49-F238E27FC236}">
                  <a16:creationId xmlns:a16="http://schemas.microsoft.com/office/drawing/2014/main" id="{BD599E23-8594-443C-B3B0-DBABB3F0B55B}"/>
                </a:ext>
              </a:extLst>
            </p:cNvPr>
            <p:cNvSpPr>
              <a:spLocks noChangeArrowheads="1"/>
            </p:cNvSpPr>
            <p:nvPr/>
          </p:nvSpPr>
          <p:spPr bwMode="auto">
            <a:xfrm>
              <a:off x="1314570"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169</a:t>
              </a:r>
            </a:p>
            <a:p>
              <a:pPr algn="ctr" defTabSz="914400"/>
              <a:r>
                <a:rPr lang="en-US" altLang="en-US" sz="700">
                  <a:solidFill>
                    <a:prstClr val="black">
                      <a:lumMod val="65000"/>
                      <a:lumOff val="35000"/>
                    </a:prstClr>
                  </a:solidFill>
                  <a:cs typeface="Arial" panose="020B0604020202020204" pitchFamily="34" charset="0"/>
                </a:rPr>
                <a:t>172</a:t>
              </a:r>
              <a:endParaRPr lang="en-US" altLang="en-US" sz="1600">
                <a:solidFill>
                  <a:prstClr val="black">
                    <a:lumMod val="65000"/>
                    <a:lumOff val="35000"/>
                  </a:prstClr>
                </a:solidFill>
                <a:cs typeface="Arial" panose="020B0604020202020204" pitchFamily="34" charset="0"/>
              </a:endParaRPr>
            </a:p>
          </p:txBody>
        </p:sp>
        <p:sp>
          <p:nvSpPr>
            <p:cNvPr id="1103" name="Rectangle 440">
              <a:extLst>
                <a:ext uri="{FF2B5EF4-FFF2-40B4-BE49-F238E27FC236}">
                  <a16:creationId xmlns:a16="http://schemas.microsoft.com/office/drawing/2014/main" id="{3C51FC41-916A-4F8D-A467-D98F6E45C75D}"/>
                </a:ext>
              </a:extLst>
            </p:cNvPr>
            <p:cNvSpPr>
              <a:spLocks noChangeArrowheads="1"/>
            </p:cNvSpPr>
            <p:nvPr/>
          </p:nvSpPr>
          <p:spPr bwMode="auto">
            <a:xfrm>
              <a:off x="1483310" y="4421848"/>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163</a:t>
              </a:r>
            </a:p>
            <a:p>
              <a:pPr algn="ctr" defTabSz="914400"/>
              <a:r>
                <a:rPr lang="en-US" altLang="en-US" sz="700">
                  <a:solidFill>
                    <a:prstClr val="black">
                      <a:lumMod val="65000"/>
                      <a:lumOff val="35000"/>
                    </a:prstClr>
                  </a:solidFill>
                  <a:cs typeface="Arial" panose="020B0604020202020204" pitchFamily="34" charset="0"/>
                </a:rPr>
                <a:t>168</a:t>
              </a:r>
              <a:endParaRPr lang="en-US" altLang="en-US" sz="1600">
                <a:solidFill>
                  <a:prstClr val="black">
                    <a:lumMod val="65000"/>
                    <a:lumOff val="35000"/>
                  </a:prstClr>
                </a:solidFill>
                <a:cs typeface="Arial" panose="020B0604020202020204" pitchFamily="34" charset="0"/>
              </a:endParaRPr>
            </a:p>
          </p:txBody>
        </p:sp>
        <p:sp>
          <p:nvSpPr>
            <p:cNvPr id="1104" name="Rectangle 440">
              <a:extLst>
                <a:ext uri="{FF2B5EF4-FFF2-40B4-BE49-F238E27FC236}">
                  <a16:creationId xmlns:a16="http://schemas.microsoft.com/office/drawing/2014/main" id="{740E6697-8E8B-412F-9A66-7FB6275703B8}"/>
                </a:ext>
              </a:extLst>
            </p:cNvPr>
            <p:cNvSpPr>
              <a:spLocks noChangeArrowheads="1"/>
            </p:cNvSpPr>
            <p:nvPr/>
          </p:nvSpPr>
          <p:spPr bwMode="auto">
            <a:xfrm>
              <a:off x="1652050"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162</a:t>
              </a:r>
            </a:p>
            <a:p>
              <a:pPr algn="ctr" defTabSz="914400"/>
              <a:r>
                <a:rPr lang="en-US" altLang="en-US" sz="700">
                  <a:solidFill>
                    <a:prstClr val="black">
                      <a:lumMod val="65000"/>
                      <a:lumOff val="35000"/>
                    </a:prstClr>
                  </a:solidFill>
                  <a:cs typeface="Arial" panose="020B0604020202020204" pitchFamily="34" charset="0"/>
                </a:rPr>
                <a:t>164</a:t>
              </a:r>
              <a:endParaRPr lang="en-US" altLang="en-US" sz="1600">
                <a:solidFill>
                  <a:prstClr val="black">
                    <a:lumMod val="65000"/>
                    <a:lumOff val="35000"/>
                  </a:prstClr>
                </a:solidFill>
                <a:cs typeface="Arial" panose="020B0604020202020204" pitchFamily="34" charset="0"/>
              </a:endParaRPr>
            </a:p>
          </p:txBody>
        </p:sp>
        <p:sp>
          <p:nvSpPr>
            <p:cNvPr id="1105" name="Rectangle 440">
              <a:extLst>
                <a:ext uri="{FF2B5EF4-FFF2-40B4-BE49-F238E27FC236}">
                  <a16:creationId xmlns:a16="http://schemas.microsoft.com/office/drawing/2014/main" id="{0674AB70-7EF0-4E8A-A6C4-FBB41C408B8C}"/>
                </a:ext>
              </a:extLst>
            </p:cNvPr>
            <p:cNvSpPr>
              <a:spLocks noChangeArrowheads="1"/>
            </p:cNvSpPr>
            <p:nvPr/>
          </p:nvSpPr>
          <p:spPr bwMode="auto">
            <a:xfrm>
              <a:off x="182078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161</a:t>
              </a:r>
            </a:p>
            <a:p>
              <a:pPr algn="ctr" defTabSz="914400"/>
              <a:r>
                <a:rPr lang="en-US" altLang="en-US" sz="700">
                  <a:solidFill>
                    <a:prstClr val="black">
                      <a:lumMod val="65000"/>
                      <a:lumOff val="35000"/>
                    </a:prstClr>
                  </a:solidFill>
                  <a:cs typeface="Arial" panose="020B0604020202020204" pitchFamily="34" charset="0"/>
                </a:rPr>
                <a:t>160</a:t>
              </a:r>
              <a:endParaRPr lang="en-US" altLang="en-US" sz="1600">
                <a:solidFill>
                  <a:prstClr val="black">
                    <a:lumMod val="65000"/>
                    <a:lumOff val="35000"/>
                  </a:prstClr>
                </a:solidFill>
                <a:cs typeface="Arial" panose="020B0604020202020204" pitchFamily="34" charset="0"/>
              </a:endParaRPr>
            </a:p>
          </p:txBody>
        </p:sp>
        <p:sp>
          <p:nvSpPr>
            <p:cNvPr id="1106" name="Rectangle 440">
              <a:extLst>
                <a:ext uri="{FF2B5EF4-FFF2-40B4-BE49-F238E27FC236}">
                  <a16:creationId xmlns:a16="http://schemas.microsoft.com/office/drawing/2014/main" id="{4FF189C5-E8C9-48EB-8274-0953881E8750}"/>
                </a:ext>
              </a:extLst>
            </p:cNvPr>
            <p:cNvSpPr>
              <a:spLocks noChangeArrowheads="1"/>
            </p:cNvSpPr>
            <p:nvPr/>
          </p:nvSpPr>
          <p:spPr bwMode="auto">
            <a:xfrm>
              <a:off x="198952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159</a:t>
              </a:r>
            </a:p>
            <a:p>
              <a:pPr algn="ctr" defTabSz="914400"/>
              <a:r>
                <a:rPr lang="en-US" altLang="en-US" sz="700">
                  <a:solidFill>
                    <a:prstClr val="black">
                      <a:lumMod val="65000"/>
                      <a:lumOff val="35000"/>
                    </a:prstClr>
                  </a:solidFill>
                  <a:cs typeface="Arial" panose="020B0604020202020204" pitchFamily="34" charset="0"/>
                </a:rPr>
                <a:t>155</a:t>
              </a:r>
              <a:endParaRPr lang="en-US" altLang="en-US" sz="1600">
                <a:solidFill>
                  <a:prstClr val="black">
                    <a:lumMod val="65000"/>
                    <a:lumOff val="35000"/>
                  </a:prstClr>
                </a:solidFill>
                <a:cs typeface="Arial" panose="020B0604020202020204" pitchFamily="34" charset="0"/>
              </a:endParaRPr>
            </a:p>
          </p:txBody>
        </p:sp>
        <p:sp>
          <p:nvSpPr>
            <p:cNvPr id="1107" name="Rectangle 440">
              <a:extLst>
                <a:ext uri="{FF2B5EF4-FFF2-40B4-BE49-F238E27FC236}">
                  <a16:creationId xmlns:a16="http://schemas.microsoft.com/office/drawing/2014/main" id="{289EA7E5-DDEF-4601-91E3-8453FC63AE8F}"/>
                </a:ext>
              </a:extLst>
            </p:cNvPr>
            <p:cNvSpPr>
              <a:spLocks noChangeArrowheads="1"/>
            </p:cNvSpPr>
            <p:nvPr/>
          </p:nvSpPr>
          <p:spPr bwMode="auto">
            <a:xfrm>
              <a:off x="215826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157</a:t>
              </a:r>
            </a:p>
            <a:p>
              <a:pPr algn="ctr" defTabSz="914400"/>
              <a:r>
                <a:rPr lang="en-US" altLang="en-US" sz="700">
                  <a:solidFill>
                    <a:prstClr val="black">
                      <a:lumMod val="65000"/>
                      <a:lumOff val="35000"/>
                    </a:prstClr>
                  </a:solidFill>
                  <a:cs typeface="Arial" panose="020B0604020202020204" pitchFamily="34" charset="0"/>
                </a:rPr>
                <a:t>153</a:t>
              </a:r>
              <a:endParaRPr lang="en-US" altLang="en-US" sz="1600">
                <a:solidFill>
                  <a:prstClr val="black">
                    <a:lumMod val="65000"/>
                    <a:lumOff val="35000"/>
                  </a:prstClr>
                </a:solidFill>
                <a:cs typeface="Arial" panose="020B0604020202020204" pitchFamily="34" charset="0"/>
              </a:endParaRPr>
            </a:p>
          </p:txBody>
        </p:sp>
        <p:sp>
          <p:nvSpPr>
            <p:cNvPr id="1108" name="Rectangle 440">
              <a:extLst>
                <a:ext uri="{FF2B5EF4-FFF2-40B4-BE49-F238E27FC236}">
                  <a16:creationId xmlns:a16="http://schemas.microsoft.com/office/drawing/2014/main" id="{D6A19FD2-ACC6-4C6C-86B1-7C4C44E8BE8E}"/>
                </a:ext>
              </a:extLst>
            </p:cNvPr>
            <p:cNvSpPr>
              <a:spLocks noChangeArrowheads="1"/>
            </p:cNvSpPr>
            <p:nvPr/>
          </p:nvSpPr>
          <p:spPr bwMode="auto">
            <a:xfrm>
              <a:off x="232700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156</a:t>
              </a:r>
            </a:p>
            <a:p>
              <a:pPr algn="ctr" defTabSz="914400"/>
              <a:r>
                <a:rPr lang="en-US" altLang="en-US" sz="700">
                  <a:solidFill>
                    <a:prstClr val="black">
                      <a:lumMod val="65000"/>
                      <a:lumOff val="35000"/>
                    </a:prstClr>
                  </a:solidFill>
                  <a:cs typeface="Arial" panose="020B0604020202020204" pitchFamily="34" charset="0"/>
                </a:rPr>
                <a:t>150</a:t>
              </a:r>
              <a:endParaRPr lang="en-US" altLang="en-US" sz="1600">
                <a:solidFill>
                  <a:prstClr val="black">
                    <a:lumMod val="65000"/>
                    <a:lumOff val="35000"/>
                  </a:prstClr>
                </a:solidFill>
                <a:cs typeface="Arial" panose="020B0604020202020204" pitchFamily="34" charset="0"/>
              </a:endParaRPr>
            </a:p>
          </p:txBody>
        </p:sp>
        <p:sp>
          <p:nvSpPr>
            <p:cNvPr id="1109" name="Rectangle 440">
              <a:extLst>
                <a:ext uri="{FF2B5EF4-FFF2-40B4-BE49-F238E27FC236}">
                  <a16:creationId xmlns:a16="http://schemas.microsoft.com/office/drawing/2014/main" id="{93952EA5-2E37-4045-B6AC-92974AE66333}"/>
                </a:ext>
              </a:extLst>
            </p:cNvPr>
            <p:cNvSpPr>
              <a:spLocks noChangeArrowheads="1"/>
            </p:cNvSpPr>
            <p:nvPr/>
          </p:nvSpPr>
          <p:spPr bwMode="auto">
            <a:xfrm>
              <a:off x="249574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151</a:t>
              </a:r>
            </a:p>
            <a:p>
              <a:pPr algn="ctr" defTabSz="914400"/>
              <a:r>
                <a:rPr lang="en-US" altLang="en-US" sz="700">
                  <a:solidFill>
                    <a:prstClr val="black">
                      <a:lumMod val="65000"/>
                      <a:lumOff val="35000"/>
                    </a:prstClr>
                  </a:solidFill>
                  <a:cs typeface="Arial" panose="020B0604020202020204" pitchFamily="34" charset="0"/>
                </a:rPr>
                <a:t>149</a:t>
              </a:r>
              <a:endParaRPr lang="en-US" altLang="en-US" sz="1600">
                <a:solidFill>
                  <a:prstClr val="black">
                    <a:lumMod val="65000"/>
                    <a:lumOff val="35000"/>
                  </a:prstClr>
                </a:solidFill>
                <a:cs typeface="Arial" panose="020B0604020202020204" pitchFamily="34" charset="0"/>
              </a:endParaRPr>
            </a:p>
          </p:txBody>
        </p:sp>
        <p:sp>
          <p:nvSpPr>
            <p:cNvPr id="1110" name="Rectangle 440">
              <a:extLst>
                <a:ext uri="{FF2B5EF4-FFF2-40B4-BE49-F238E27FC236}">
                  <a16:creationId xmlns:a16="http://schemas.microsoft.com/office/drawing/2014/main" id="{88C7E66E-08B8-4D2F-ABE3-2D077AABB309}"/>
                </a:ext>
              </a:extLst>
            </p:cNvPr>
            <p:cNvSpPr>
              <a:spLocks noChangeArrowheads="1"/>
            </p:cNvSpPr>
            <p:nvPr/>
          </p:nvSpPr>
          <p:spPr bwMode="auto">
            <a:xfrm>
              <a:off x="266448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145</a:t>
              </a:r>
            </a:p>
            <a:p>
              <a:pPr algn="ctr" defTabSz="914400"/>
              <a:r>
                <a:rPr lang="en-US" altLang="en-US" sz="700">
                  <a:solidFill>
                    <a:prstClr val="black">
                      <a:lumMod val="65000"/>
                      <a:lumOff val="35000"/>
                    </a:prstClr>
                  </a:solidFill>
                  <a:cs typeface="Arial" panose="020B0604020202020204" pitchFamily="34" charset="0"/>
                </a:rPr>
                <a:t>149</a:t>
              </a:r>
              <a:endParaRPr lang="en-US" altLang="en-US" sz="1600">
                <a:solidFill>
                  <a:prstClr val="black">
                    <a:lumMod val="65000"/>
                    <a:lumOff val="35000"/>
                  </a:prstClr>
                </a:solidFill>
                <a:cs typeface="Arial" panose="020B0604020202020204" pitchFamily="34" charset="0"/>
              </a:endParaRPr>
            </a:p>
          </p:txBody>
        </p:sp>
        <p:sp>
          <p:nvSpPr>
            <p:cNvPr id="1111" name="Rectangle 440">
              <a:extLst>
                <a:ext uri="{FF2B5EF4-FFF2-40B4-BE49-F238E27FC236}">
                  <a16:creationId xmlns:a16="http://schemas.microsoft.com/office/drawing/2014/main" id="{46398992-9200-4F5C-829B-C878AC5D4E4F}"/>
                </a:ext>
              </a:extLst>
            </p:cNvPr>
            <p:cNvSpPr>
              <a:spLocks noChangeArrowheads="1"/>
            </p:cNvSpPr>
            <p:nvPr/>
          </p:nvSpPr>
          <p:spPr bwMode="auto">
            <a:xfrm>
              <a:off x="2833229"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142</a:t>
              </a:r>
            </a:p>
            <a:p>
              <a:pPr algn="ctr" defTabSz="914400"/>
              <a:r>
                <a:rPr lang="en-US" altLang="en-US" sz="700">
                  <a:solidFill>
                    <a:prstClr val="black">
                      <a:lumMod val="65000"/>
                      <a:lumOff val="35000"/>
                    </a:prstClr>
                  </a:solidFill>
                  <a:cs typeface="Arial" panose="020B0604020202020204" pitchFamily="34" charset="0"/>
                </a:rPr>
                <a:t>147</a:t>
              </a:r>
              <a:endParaRPr lang="en-US" altLang="en-US" sz="1600">
                <a:solidFill>
                  <a:prstClr val="black">
                    <a:lumMod val="65000"/>
                    <a:lumOff val="35000"/>
                  </a:prstClr>
                </a:solidFill>
                <a:cs typeface="Arial" panose="020B0604020202020204" pitchFamily="34" charset="0"/>
              </a:endParaRPr>
            </a:p>
          </p:txBody>
        </p:sp>
        <p:sp>
          <p:nvSpPr>
            <p:cNvPr id="1112" name="Rectangle 440">
              <a:extLst>
                <a:ext uri="{FF2B5EF4-FFF2-40B4-BE49-F238E27FC236}">
                  <a16:creationId xmlns:a16="http://schemas.microsoft.com/office/drawing/2014/main" id="{A58B85D3-E91B-4E77-B2B3-65527DD0DF54}"/>
                </a:ext>
              </a:extLst>
            </p:cNvPr>
            <p:cNvSpPr>
              <a:spLocks noChangeArrowheads="1"/>
            </p:cNvSpPr>
            <p:nvPr/>
          </p:nvSpPr>
          <p:spPr bwMode="auto">
            <a:xfrm>
              <a:off x="3001968"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139</a:t>
              </a:r>
            </a:p>
            <a:p>
              <a:pPr algn="ctr" defTabSz="914400"/>
              <a:r>
                <a:rPr lang="en-US" altLang="en-US" sz="700">
                  <a:solidFill>
                    <a:prstClr val="black">
                      <a:lumMod val="65000"/>
                      <a:lumOff val="35000"/>
                    </a:prstClr>
                  </a:solidFill>
                  <a:cs typeface="Arial" panose="020B0604020202020204" pitchFamily="34" charset="0"/>
                </a:rPr>
                <a:t>142</a:t>
              </a:r>
              <a:endParaRPr lang="en-US" altLang="en-US" sz="1600">
                <a:solidFill>
                  <a:prstClr val="black">
                    <a:lumMod val="65000"/>
                    <a:lumOff val="35000"/>
                  </a:prstClr>
                </a:solidFill>
                <a:cs typeface="Arial" panose="020B0604020202020204" pitchFamily="34" charset="0"/>
              </a:endParaRPr>
            </a:p>
          </p:txBody>
        </p:sp>
        <p:sp>
          <p:nvSpPr>
            <p:cNvPr id="1113" name="Rectangle 440">
              <a:extLst>
                <a:ext uri="{FF2B5EF4-FFF2-40B4-BE49-F238E27FC236}">
                  <a16:creationId xmlns:a16="http://schemas.microsoft.com/office/drawing/2014/main" id="{BC0A0D90-4652-40F9-BFF2-3113FDEE8075}"/>
                </a:ext>
              </a:extLst>
            </p:cNvPr>
            <p:cNvSpPr>
              <a:spLocks noChangeArrowheads="1"/>
            </p:cNvSpPr>
            <p:nvPr/>
          </p:nvSpPr>
          <p:spPr bwMode="auto">
            <a:xfrm>
              <a:off x="3170708"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137</a:t>
              </a:r>
            </a:p>
            <a:p>
              <a:pPr algn="ctr" defTabSz="914400"/>
              <a:r>
                <a:rPr lang="en-US" altLang="en-US" sz="700">
                  <a:solidFill>
                    <a:prstClr val="black">
                      <a:lumMod val="65000"/>
                      <a:lumOff val="35000"/>
                    </a:prstClr>
                  </a:solidFill>
                  <a:cs typeface="Arial" panose="020B0604020202020204" pitchFamily="34" charset="0"/>
                </a:rPr>
                <a:t>132</a:t>
              </a:r>
              <a:endParaRPr lang="en-US" altLang="en-US" sz="1600">
                <a:solidFill>
                  <a:prstClr val="black">
                    <a:lumMod val="65000"/>
                    <a:lumOff val="35000"/>
                  </a:prstClr>
                </a:solidFill>
                <a:cs typeface="Arial" panose="020B0604020202020204" pitchFamily="34" charset="0"/>
              </a:endParaRPr>
            </a:p>
          </p:txBody>
        </p:sp>
        <p:sp>
          <p:nvSpPr>
            <p:cNvPr id="1114" name="Rectangle 440">
              <a:extLst>
                <a:ext uri="{FF2B5EF4-FFF2-40B4-BE49-F238E27FC236}">
                  <a16:creationId xmlns:a16="http://schemas.microsoft.com/office/drawing/2014/main" id="{4147904D-917E-45D2-9B3A-DC7521324073}"/>
                </a:ext>
              </a:extLst>
            </p:cNvPr>
            <p:cNvSpPr>
              <a:spLocks noChangeArrowheads="1"/>
            </p:cNvSpPr>
            <p:nvPr/>
          </p:nvSpPr>
          <p:spPr bwMode="auto">
            <a:xfrm>
              <a:off x="3339448"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129</a:t>
              </a:r>
            </a:p>
            <a:p>
              <a:pPr algn="ctr" defTabSz="914400"/>
              <a:r>
                <a:rPr lang="en-US" altLang="en-US" sz="700">
                  <a:solidFill>
                    <a:prstClr val="black">
                      <a:lumMod val="65000"/>
                      <a:lumOff val="35000"/>
                    </a:prstClr>
                  </a:solidFill>
                  <a:cs typeface="Arial" panose="020B0604020202020204" pitchFamily="34" charset="0"/>
                </a:rPr>
                <a:t>125</a:t>
              </a:r>
              <a:endParaRPr lang="en-US" altLang="en-US" sz="1600">
                <a:solidFill>
                  <a:prstClr val="black">
                    <a:lumMod val="65000"/>
                    <a:lumOff val="35000"/>
                  </a:prstClr>
                </a:solidFill>
                <a:cs typeface="Arial" panose="020B0604020202020204" pitchFamily="34" charset="0"/>
              </a:endParaRPr>
            </a:p>
          </p:txBody>
        </p:sp>
        <p:sp>
          <p:nvSpPr>
            <p:cNvPr id="1115" name="Rectangle 440">
              <a:extLst>
                <a:ext uri="{FF2B5EF4-FFF2-40B4-BE49-F238E27FC236}">
                  <a16:creationId xmlns:a16="http://schemas.microsoft.com/office/drawing/2014/main" id="{B2646996-452A-4898-AC4B-67C02DC0ADEF}"/>
                </a:ext>
              </a:extLst>
            </p:cNvPr>
            <p:cNvSpPr>
              <a:spLocks noChangeArrowheads="1"/>
            </p:cNvSpPr>
            <p:nvPr/>
          </p:nvSpPr>
          <p:spPr bwMode="auto">
            <a:xfrm>
              <a:off x="3508188"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117</a:t>
              </a:r>
            </a:p>
            <a:p>
              <a:pPr algn="ctr" defTabSz="914400"/>
              <a:r>
                <a:rPr lang="en-US" altLang="en-US" sz="700">
                  <a:solidFill>
                    <a:prstClr val="black">
                      <a:lumMod val="65000"/>
                      <a:lumOff val="35000"/>
                    </a:prstClr>
                  </a:solidFill>
                  <a:cs typeface="Arial" panose="020B0604020202020204" pitchFamily="34" charset="0"/>
                </a:rPr>
                <a:t>112</a:t>
              </a:r>
              <a:endParaRPr lang="en-US" altLang="en-US" sz="1600">
                <a:solidFill>
                  <a:prstClr val="black">
                    <a:lumMod val="65000"/>
                    <a:lumOff val="35000"/>
                  </a:prstClr>
                </a:solidFill>
                <a:cs typeface="Arial" panose="020B0604020202020204" pitchFamily="34" charset="0"/>
              </a:endParaRPr>
            </a:p>
          </p:txBody>
        </p:sp>
        <p:sp>
          <p:nvSpPr>
            <p:cNvPr id="1116" name="Rectangle 440">
              <a:extLst>
                <a:ext uri="{FF2B5EF4-FFF2-40B4-BE49-F238E27FC236}">
                  <a16:creationId xmlns:a16="http://schemas.microsoft.com/office/drawing/2014/main" id="{9CBA887B-B159-499D-AAEE-E2F11F8F19FB}"/>
                </a:ext>
              </a:extLst>
            </p:cNvPr>
            <p:cNvSpPr>
              <a:spLocks noChangeArrowheads="1"/>
            </p:cNvSpPr>
            <p:nvPr/>
          </p:nvSpPr>
          <p:spPr bwMode="auto">
            <a:xfrm>
              <a:off x="3676928" y="4421847"/>
              <a:ext cx="1490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107</a:t>
              </a:r>
            </a:p>
            <a:p>
              <a:pPr algn="ctr" defTabSz="914400"/>
              <a:r>
                <a:rPr lang="en-US" altLang="en-US" sz="700">
                  <a:solidFill>
                    <a:prstClr val="black">
                      <a:lumMod val="65000"/>
                      <a:lumOff val="35000"/>
                    </a:prstClr>
                  </a:solidFill>
                  <a:cs typeface="Arial" panose="020B0604020202020204" pitchFamily="34" charset="0"/>
                </a:rPr>
                <a:t>99</a:t>
              </a:r>
              <a:endParaRPr lang="en-US" altLang="en-US" sz="1600">
                <a:solidFill>
                  <a:prstClr val="black">
                    <a:lumMod val="65000"/>
                    <a:lumOff val="35000"/>
                  </a:prstClr>
                </a:solidFill>
                <a:cs typeface="Arial" panose="020B0604020202020204" pitchFamily="34" charset="0"/>
              </a:endParaRPr>
            </a:p>
          </p:txBody>
        </p:sp>
        <p:sp>
          <p:nvSpPr>
            <p:cNvPr id="1117" name="Rectangle 440">
              <a:extLst>
                <a:ext uri="{FF2B5EF4-FFF2-40B4-BE49-F238E27FC236}">
                  <a16:creationId xmlns:a16="http://schemas.microsoft.com/office/drawing/2014/main" id="{7BAD2DA5-AC44-40BC-B2BD-7B7559C6992E}"/>
                </a:ext>
              </a:extLst>
            </p:cNvPr>
            <p:cNvSpPr>
              <a:spLocks noChangeArrowheads="1"/>
            </p:cNvSpPr>
            <p:nvPr/>
          </p:nvSpPr>
          <p:spPr bwMode="auto">
            <a:xfrm>
              <a:off x="387050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97</a:t>
              </a:r>
            </a:p>
            <a:p>
              <a:pPr algn="ctr" defTabSz="914400"/>
              <a:r>
                <a:rPr lang="en-US" altLang="en-US" sz="700">
                  <a:solidFill>
                    <a:prstClr val="black">
                      <a:lumMod val="65000"/>
                      <a:lumOff val="35000"/>
                    </a:prstClr>
                  </a:solidFill>
                  <a:cs typeface="Arial" panose="020B0604020202020204" pitchFamily="34" charset="0"/>
                </a:rPr>
                <a:t>91</a:t>
              </a:r>
              <a:endParaRPr lang="en-US" altLang="en-US" sz="1600">
                <a:solidFill>
                  <a:prstClr val="black">
                    <a:lumMod val="65000"/>
                    <a:lumOff val="35000"/>
                  </a:prstClr>
                </a:solidFill>
                <a:cs typeface="Arial" panose="020B0604020202020204" pitchFamily="34" charset="0"/>
              </a:endParaRPr>
            </a:p>
          </p:txBody>
        </p:sp>
        <p:sp>
          <p:nvSpPr>
            <p:cNvPr id="1118" name="Rectangle 440">
              <a:extLst>
                <a:ext uri="{FF2B5EF4-FFF2-40B4-BE49-F238E27FC236}">
                  <a16:creationId xmlns:a16="http://schemas.microsoft.com/office/drawing/2014/main" id="{DD33125A-6408-4A31-A902-512AEF91369C}"/>
                </a:ext>
              </a:extLst>
            </p:cNvPr>
            <p:cNvSpPr>
              <a:spLocks noChangeArrowheads="1"/>
            </p:cNvSpPr>
            <p:nvPr/>
          </p:nvSpPr>
          <p:spPr bwMode="auto">
            <a:xfrm>
              <a:off x="403154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88</a:t>
              </a:r>
            </a:p>
            <a:p>
              <a:pPr algn="ctr" defTabSz="914400"/>
              <a:r>
                <a:rPr lang="en-US" altLang="en-US" sz="700">
                  <a:solidFill>
                    <a:prstClr val="black">
                      <a:lumMod val="65000"/>
                      <a:lumOff val="35000"/>
                    </a:prstClr>
                  </a:solidFill>
                  <a:cs typeface="Arial" panose="020B0604020202020204" pitchFamily="34" charset="0"/>
                </a:rPr>
                <a:t>81</a:t>
              </a:r>
              <a:endParaRPr lang="en-US" altLang="en-US" sz="1600">
                <a:solidFill>
                  <a:prstClr val="black">
                    <a:lumMod val="65000"/>
                    <a:lumOff val="35000"/>
                  </a:prstClr>
                </a:solidFill>
                <a:cs typeface="Arial" panose="020B0604020202020204" pitchFamily="34" charset="0"/>
              </a:endParaRPr>
            </a:p>
          </p:txBody>
        </p:sp>
        <p:sp>
          <p:nvSpPr>
            <p:cNvPr id="1119" name="Rectangle 440">
              <a:extLst>
                <a:ext uri="{FF2B5EF4-FFF2-40B4-BE49-F238E27FC236}">
                  <a16:creationId xmlns:a16="http://schemas.microsoft.com/office/drawing/2014/main" id="{C4CCB837-E491-4181-A740-76EF81883EFE}"/>
                </a:ext>
              </a:extLst>
            </p:cNvPr>
            <p:cNvSpPr>
              <a:spLocks noChangeArrowheads="1"/>
            </p:cNvSpPr>
            <p:nvPr/>
          </p:nvSpPr>
          <p:spPr bwMode="auto">
            <a:xfrm>
              <a:off x="420028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79</a:t>
              </a:r>
            </a:p>
            <a:p>
              <a:pPr algn="ctr" defTabSz="914400"/>
              <a:r>
                <a:rPr lang="en-US" altLang="en-US" sz="700">
                  <a:solidFill>
                    <a:prstClr val="black">
                      <a:lumMod val="65000"/>
                      <a:lumOff val="35000"/>
                    </a:prstClr>
                  </a:solidFill>
                  <a:cs typeface="Arial" panose="020B0604020202020204" pitchFamily="34" charset="0"/>
                </a:rPr>
                <a:t>74</a:t>
              </a:r>
              <a:endParaRPr lang="en-US" altLang="en-US" sz="1600">
                <a:solidFill>
                  <a:prstClr val="black">
                    <a:lumMod val="65000"/>
                    <a:lumOff val="35000"/>
                  </a:prstClr>
                </a:solidFill>
                <a:cs typeface="Arial" panose="020B0604020202020204" pitchFamily="34" charset="0"/>
              </a:endParaRPr>
            </a:p>
          </p:txBody>
        </p:sp>
        <p:sp>
          <p:nvSpPr>
            <p:cNvPr id="1120" name="Rectangle 440">
              <a:extLst>
                <a:ext uri="{FF2B5EF4-FFF2-40B4-BE49-F238E27FC236}">
                  <a16:creationId xmlns:a16="http://schemas.microsoft.com/office/drawing/2014/main" id="{52255F16-2F8E-45EC-B77C-3DCB43BC923F}"/>
                </a:ext>
              </a:extLst>
            </p:cNvPr>
            <p:cNvSpPr>
              <a:spLocks noChangeArrowheads="1"/>
            </p:cNvSpPr>
            <p:nvPr/>
          </p:nvSpPr>
          <p:spPr bwMode="auto">
            <a:xfrm>
              <a:off x="436902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67</a:t>
              </a:r>
            </a:p>
            <a:p>
              <a:pPr algn="ctr" defTabSz="914400"/>
              <a:r>
                <a:rPr lang="en-US" altLang="en-US" sz="700">
                  <a:solidFill>
                    <a:prstClr val="black">
                      <a:lumMod val="65000"/>
                      <a:lumOff val="35000"/>
                    </a:prstClr>
                  </a:solidFill>
                  <a:cs typeface="Arial" panose="020B0604020202020204" pitchFamily="34" charset="0"/>
                </a:rPr>
                <a:t>60</a:t>
              </a:r>
              <a:endParaRPr lang="en-US" altLang="en-US" sz="1600">
                <a:solidFill>
                  <a:prstClr val="black">
                    <a:lumMod val="65000"/>
                    <a:lumOff val="35000"/>
                  </a:prstClr>
                </a:solidFill>
                <a:cs typeface="Arial" panose="020B0604020202020204" pitchFamily="34" charset="0"/>
              </a:endParaRPr>
            </a:p>
          </p:txBody>
        </p:sp>
        <p:sp>
          <p:nvSpPr>
            <p:cNvPr id="1121" name="Rectangle 440">
              <a:extLst>
                <a:ext uri="{FF2B5EF4-FFF2-40B4-BE49-F238E27FC236}">
                  <a16:creationId xmlns:a16="http://schemas.microsoft.com/office/drawing/2014/main" id="{BF7A6072-41C7-48A3-B363-3D8A92B76E4E}"/>
                </a:ext>
              </a:extLst>
            </p:cNvPr>
            <p:cNvSpPr>
              <a:spLocks noChangeArrowheads="1"/>
            </p:cNvSpPr>
            <p:nvPr/>
          </p:nvSpPr>
          <p:spPr bwMode="auto">
            <a:xfrm>
              <a:off x="453776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63</a:t>
              </a:r>
            </a:p>
            <a:p>
              <a:pPr algn="ctr" defTabSz="914400"/>
              <a:r>
                <a:rPr lang="en-US" altLang="en-US" sz="700">
                  <a:solidFill>
                    <a:prstClr val="black">
                      <a:lumMod val="65000"/>
                      <a:lumOff val="35000"/>
                    </a:prstClr>
                  </a:solidFill>
                  <a:cs typeface="Arial" panose="020B0604020202020204" pitchFamily="34" charset="0"/>
                </a:rPr>
                <a:t>53</a:t>
              </a:r>
              <a:endParaRPr lang="en-US" altLang="en-US" sz="1600">
                <a:solidFill>
                  <a:prstClr val="black">
                    <a:lumMod val="65000"/>
                    <a:lumOff val="35000"/>
                  </a:prstClr>
                </a:solidFill>
                <a:cs typeface="Arial" panose="020B0604020202020204" pitchFamily="34" charset="0"/>
              </a:endParaRPr>
            </a:p>
          </p:txBody>
        </p:sp>
        <p:sp>
          <p:nvSpPr>
            <p:cNvPr id="1122" name="Rectangle 440">
              <a:extLst>
                <a:ext uri="{FF2B5EF4-FFF2-40B4-BE49-F238E27FC236}">
                  <a16:creationId xmlns:a16="http://schemas.microsoft.com/office/drawing/2014/main" id="{E6C3C719-A134-4474-9C84-10DFA0BC64F5}"/>
                </a:ext>
              </a:extLst>
            </p:cNvPr>
            <p:cNvSpPr>
              <a:spLocks noChangeArrowheads="1"/>
            </p:cNvSpPr>
            <p:nvPr/>
          </p:nvSpPr>
          <p:spPr bwMode="auto">
            <a:xfrm>
              <a:off x="470650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53</a:t>
              </a:r>
            </a:p>
            <a:p>
              <a:pPr algn="ctr" defTabSz="914400"/>
              <a:r>
                <a:rPr lang="en-US" altLang="en-US" sz="700">
                  <a:solidFill>
                    <a:prstClr val="black">
                      <a:lumMod val="65000"/>
                      <a:lumOff val="35000"/>
                    </a:prstClr>
                  </a:solidFill>
                  <a:cs typeface="Arial" panose="020B0604020202020204" pitchFamily="34" charset="0"/>
                </a:rPr>
                <a:t>45</a:t>
              </a:r>
              <a:endParaRPr lang="en-US" altLang="en-US" sz="1600">
                <a:solidFill>
                  <a:prstClr val="black">
                    <a:lumMod val="65000"/>
                    <a:lumOff val="35000"/>
                  </a:prstClr>
                </a:solidFill>
                <a:cs typeface="Arial" panose="020B0604020202020204" pitchFamily="34" charset="0"/>
              </a:endParaRPr>
            </a:p>
          </p:txBody>
        </p:sp>
        <p:sp>
          <p:nvSpPr>
            <p:cNvPr id="1123" name="Rectangle 440">
              <a:extLst>
                <a:ext uri="{FF2B5EF4-FFF2-40B4-BE49-F238E27FC236}">
                  <a16:creationId xmlns:a16="http://schemas.microsoft.com/office/drawing/2014/main" id="{91F4D776-5E3C-4406-B644-7A84F527FB93}"/>
                </a:ext>
              </a:extLst>
            </p:cNvPr>
            <p:cNvSpPr>
              <a:spLocks noChangeArrowheads="1"/>
            </p:cNvSpPr>
            <p:nvPr/>
          </p:nvSpPr>
          <p:spPr bwMode="auto">
            <a:xfrm>
              <a:off x="4875240"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52</a:t>
              </a:r>
            </a:p>
            <a:p>
              <a:pPr algn="ctr" defTabSz="914400"/>
              <a:r>
                <a:rPr lang="en-US" altLang="en-US" sz="700">
                  <a:solidFill>
                    <a:prstClr val="black">
                      <a:lumMod val="65000"/>
                      <a:lumOff val="35000"/>
                    </a:prstClr>
                  </a:solidFill>
                  <a:cs typeface="Arial" panose="020B0604020202020204" pitchFamily="34" charset="0"/>
                </a:rPr>
                <a:t>43</a:t>
              </a:r>
              <a:endParaRPr lang="en-US" altLang="en-US" sz="1600">
                <a:solidFill>
                  <a:prstClr val="black">
                    <a:lumMod val="65000"/>
                    <a:lumOff val="35000"/>
                  </a:prstClr>
                </a:solidFill>
                <a:cs typeface="Arial" panose="020B0604020202020204" pitchFamily="34" charset="0"/>
              </a:endParaRPr>
            </a:p>
          </p:txBody>
        </p:sp>
        <p:sp>
          <p:nvSpPr>
            <p:cNvPr id="1124" name="Rectangle 440">
              <a:extLst>
                <a:ext uri="{FF2B5EF4-FFF2-40B4-BE49-F238E27FC236}">
                  <a16:creationId xmlns:a16="http://schemas.microsoft.com/office/drawing/2014/main" id="{158CB5FD-A1E7-4D1C-A1DD-826808E159EF}"/>
                </a:ext>
              </a:extLst>
            </p:cNvPr>
            <p:cNvSpPr>
              <a:spLocks noChangeArrowheads="1"/>
            </p:cNvSpPr>
            <p:nvPr/>
          </p:nvSpPr>
          <p:spPr bwMode="auto">
            <a:xfrm>
              <a:off x="504397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44</a:t>
              </a:r>
            </a:p>
            <a:p>
              <a:pPr algn="ctr" defTabSz="914400"/>
              <a:r>
                <a:rPr lang="en-US" altLang="en-US" sz="700">
                  <a:solidFill>
                    <a:prstClr val="black">
                      <a:lumMod val="65000"/>
                      <a:lumOff val="35000"/>
                    </a:prstClr>
                  </a:solidFill>
                  <a:cs typeface="Arial" panose="020B0604020202020204" pitchFamily="34" charset="0"/>
                </a:rPr>
                <a:t>32</a:t>
              </a:r>
              <a:endParaRPr lang="en-US" altLang="en-US" sz="1600">
                <a:solidFill>
                  <a:prstClr val="black">
                    <a:lumMod val="65000"/>
                    <a:lumOff val="35000"/>
                  </a:prstClr>
                </a:solidFill>
                <a:cs typeface="Arial" panose="020B0604020202020204" pitchFamily="34" charset="0"/>
              </a:endParaRPr>
            </a:p>
          </p:txBody>
        </p:sp>
        <p:sp>
          <p:nvSpPr>
            <p:cNvPr id="1125" name="Rectangle 440">
              <a:extLst>
                <a:ext uri="{FF2B5EF4-FFF2-40B4-BE49-F238E27FC236}">
                  <a16:creationId xmlns:a16="http://schemas.microsoft.com/office/drawing/2014/main" id="{E1E311A7-C928-4FF9-BCFF-CE1071D2C004}"/>
                </a:ext>
              </a:extLst>
            </p:cNvPr>
            <p:cNvSpPr>
              <a:spLocks noChangeArrowheads="1"/>
            </p:cNvSpPr>
            <p:nvPr/>
          </p:nvSpPr>
          <p:spPr bwMode="auto">
            <a:xfrm>
              <a:off x="521271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35</a:t>
              </a:r>
            </a:p>
            <a:p>
              <a:pPr algn="ctr" defTabSz="914400"/>
              <a:r>
                <a:rPr lang="en-US" altLang="en-US" sz="700">
                  <a:solidFill>
                    <a:prstClr val="black">
                      <a:lumMod val="65000"/>
                      <a:lumOff val="35000"/>
                    </a:prstClr>
                  </a:solidFill>
                  <a:cs typeface="Arial" panose="020B0604020202020204" pitchFamily="34" charset="0"/>
                </a:rPr>
                <a:t>24</a:t>
              </a:r>
              <a:endParaRPr lang="en-US" altLang="en-US" sz="1600">
                <a:solidFill>
                  <a:prstClr val="black">
                    <a:lumMod val="65000"/>
                    <a:lumOff val="35000"/>
                  </a:prstClr>
                </a:solidFill>
                <a:cs typeface="Arial" panose="020B0604020202020204" pitchFamily="34" charset="0"/>
              </a:endParaRPr>
            </a:p>
          </p:txBody>
        </p:sp>
        <p:sp>
          <p:nvSpPr>
            <p:cNvPr id="1126" name="Rectangle 440">
              <a:extLst>
                <a:ext uri="{FF2B5EF4-FFF2-40B4-BE49-F238E27FC236}">
                  <a16:creationId xmlns:a16="http://schemas.microsoft.com/office/drawing/2014/main" id="{DF80BCE4-BD2B-4714-B83A-75BCAB1740B4}"/>
                </a:ext>
              </a:extLst>
            </p:cNvPr>
            <p:cNvSpPr>
              <a:spLocks noChangeArrowheads="1"/>
            </p:cNvSpPr>
            <p:nvPr/>
          </p:nvSpPr>
          <p:spPr bwMode="auto">
            <a:xfrm>
              <a:off x="538145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28</a:t>
              </a:r>
            </a:p>
            <a:p>
              <a:pPr algn="ctr" defTabSz="914400"/>
              <a:r>
                <a:rPr lang="en-US" altLang="en-US" sz="700">
                  <a:solidFill>
                    <a:prstClr val="black">
                      <a:lumMod val="65000"/>
                      <a:lumOff val="35000"/>
                    </a:prstClr>
                  </a:solidFill>
                  <a:cs typeface="Arial" panose="020B0604020202020204" pitchFamily="34" charset="0"/>
                </a:rPr>
                <a:t>17</a:t>
              </a:r>
              <a:endParaRPr lang="en-US" altLang="en-US" sz="1600">
                <a:solidFill>
                  <a:prstClr val="black">
                    <a:lumMod val="65000"/>
                    <a:lumOff val="35000"/>
                  </a:prstClr>
                </a:solidFill>
                <a:cs typeface="Arial" panose="020B0604020202020204" pitchFamily="34" charset="0"/>
              </a:endParaRPr>
            </a:p>
          </p:txBody>
        </p:sp>
        <p:sp>
          <p:nvSpPr>
            <p:cNvPr id="1127" name="Rectangle 440">
              <a:extLst>
                <a:ext uri="{FF2B5EF4-FFF2-40B4-BE49-F238E27FC236}">
                  <a16:creationId xmlns:a16="http://schemas.microsoft.com/office/drawing/2014/main" id="{F951CEC4-54CA-4FFE-B357-EC74BE3A7F34}"/>
                </a:ext>
              </a:extLst>
            </p:cNvPr>
            <p:cNvSpPr>
              <a:spLocks noChangeArrowheads="1"/>
            </p:cNvSpPr>
            <p:nvPr/>
          </p:nvSpPr>
          <p:spPr bwMode="auto">
            <a:xfrm>
              <a:off x="555019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17</a:t>
              </a:r>
            </a:p>
            <a:p>
              <a:pPr algn="ctr" defTabSz="914400"/>
              <a:r>
                <a:rPr lang="en-US" altLang="en-US" sz="700">
                  <a:solidFill>
                    <a:prstClr val="black">
                      <a:lumMod val="65000"/>
                      <a:lumOff val="35000"/>
                    </a:prstClr>
                  </a:solidFill>
                  <a:cs typeface="Arial" panose="020B0604020202020204" pitchFamily="34" charset="0"/>
                </a:rPr>
                <a:t>14</a:t>
              </a:r>
              <a:endParaRPr lang="en-US" altLang="en-US" sz="1600">
                <a:solidFill>
                  <a:prstClr val="black">
                    <a:lumMod val="65000"/>
                    <a:lumOff val="35000"/>
                  </a:prstClr>
                </a:solidFill>
                <a:cs typeface="Arial" panose="020B0604020202020204" pitchFamily="34" charset="0"/>
              </a:endParaRPr>
            </a:p>
          </p:txBody>
        </p:sp>
        <p:sp>
          <p:nvSpPr>
            <p:cNvPr id="1128" name="Rectangle 440">
              <a:extLst>
                <a:ext uri="{FF2B5EF4-FFF2-40B4-BE49-F238E27FC236}">
                  <a16:creationId xmlns:a16="http://schemas.microsoft.com/office/drawing/2014/main" id="{4A4992A8-D180-4F01-8F95-CA0956AFB1B4}"/>
                </a:ext>
              </a:extLst>
            </p:cNvPr>
            <p:cNvSpPr>
              <a:spLocks noChangeArrowheads="1"/>
            </p:cNvSpPr>
            <p:nvPr/>
          </p:nvSpPr>
          <p:spPr bwMode="auto">
            <a:xfrm>
              <a:off x="571893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13</a:t>
              </a:r>
            </a:p>
            <a:p>
              <a:pPr algn="ctr" defTabSz="914400"/>
              <a:r>
                <a:rPr lang="en-US" altLang="en-US" sz="700">
                  <a:solidFill>
                    <a:prstClr val="black">
                      <a:lumMod val="65000"/>
                      <a:lumOff val="35000"/>
                    </a:prstClr>
                  </a:solidFill>
                  <a:cs typeface="Arial" panose="020B0604020202020204" pitchFamily="34" charset="0"/>
                </a:rPr>
                <a:t>10</a:t>
              </a:r>
              <a:endParaRPr lang="en-US" altLang="en-US" sz="1600">
                <a:solidFill>
                  <a:prstClr val="black">
                    <a:lumMod val="65000"/>
                    <a:lumOff val="35000"/>
                  </a:prstClr>
                </a:solidFill>
                <a:cs typeface="Arial" panose="020B0604020202020204" pitchFamily="34" charset="0"/>
              </a:endParaRPr>
            </a:p>
          </p:txBody>
        </p:sp>
        <p:sp>
          <p:nvSpPr>
            <p:cNvPr id="1129" name="Rectangle 440">
              <a:extLst>
                <a:ext uri="{FF2B5EF4-FFF2-40B4-BE49-F238E27FC236}">
                  <a16:creationId xmlns:a16="http://schemas.microsoft.com/office/drawing/2014/main" id="{A3A94F82-F364-4E42-A737-2167E958AF27}"/>
                </a:ext>
              </a:extLst>
            </p:cNvPr>
            <p:cNvSpPr>
              <a:spLocks noChangeArrowheads="1"/>
            </p:cNvSpPr>
            <p:nvPr/>
          </p:nvSpPr>
          <p:spPr bwMode="auto">
            <a:xfrm>
              <a:off x="588767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12</a:t>
              </a:r>
            </a:p>
            <a:p>
              <a:pPr algn="ctr" defTabSz="914400"/>
              <a:r>
                <a:rPr lang="en-US" altLang="en-US" sz="700">
                  <a:solidFill>
                    <a:prstClr val="black">
                      <a:lumMod val="65000"/>
                      <a:lumOff val="35000"/>
                    </a:prstClr>
                  </a:solidFill>
                  <a:cs typeface="Arial" panose="020B0604020202020204" pitchFamily="34" charset="0"/>
                </a:rPr>
                <a:t>7</a:t>
              </a:r>
              <a:endParaRPr lang="en-US" altLang="en-US" sz="1600">
                <a:solidFill>
                  <a:prstClr val="black">
                    <a:lumMod val="65000"/>
                    <a:lumOff val="35000"/>
                  </a:prstClr>
                </a:solidFill>
                <a:cs typeface="Arial" panose="020B0604020202020204" pitchFamily="34" charset="0"/>
              </a:endParaRPr>
            </a:p>
          </p:txBody>
        </p:sp>
        <p:sp>
          <p:nvSpPr>
            <p:cNvPr id="1130" name="Rectangle 440">
              <a:extLst>
                <a:ext uri="{FF2B5EF4-FFF2-40B4-BE49-F238E27FC236}">
                  <a16:creationId xmlns:a16="http://schemas.microsoft.com/office/drawing/2014/main" id="{78209390-39B0-4174-BEA7-E037036F0B0F}"/>
                </a:ext>
              </a:extLst>
            </p:cNvPr>
            <p:cNvSpPr>
              <a:spLocks noChangeArrowheads="1"/>
            </p:cNvSpPr>
            <p:nvPr/>
          </p:nvSpPr>
          <p:spPr bwMode="auto">
            <a:xfrm>
              <a:off x="6056419" y="4421847"/>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10</a:t>
              </a:r>
            </a:p>
            <a:p>
              <a:pPr algn="ctr" defTabSz="914400"/>
              <a:r>
                <a:rPr lang="en-US" altLang="en-US" sz="700">
                  <a:solidFill>
                    <a:prstClr val="black">
                      <a:lumMod val="65000"/>
                      <a:lumOff val="35000"/>
                    </a:prstClr>
                  </a:solidFill>
                  <a:cs typeface="Arial" panose="020B0604020202020204" pitchFamily="34" charset="0"/>
                </a:rPr>
                <a:t>6</a:t>
              </a:r>
              <a:endParaRPr lang="en-US" altLang="en-US" sz="1600">
                <a:solidFill>
                  <a:prstClr val="black">
                    <a:lumMod val="65000"/>
                    <a:lumOff val="35000"/>
                  </a:prstClr>
                </a:solidFill>
                <a:cs typeface="Arial" panose="020B0604020202020204" pitchFamily="34" charset="0"/>
              </a:endParaRPr>
            </a:p>
          </p:txBody>
        </p:sp>
        <p:sp>
          <p:nvSpPr>
            <p:cNvPr id="1131" name="Rectangle 440">
              <a:extLst>
                <a:ext uri="{FF2B5EF4-FFF2-40B4-BE49-F238E27FC236}">
                  <a16:creationId xmlns:a16="http://schemas.microsoft.com/office/drawing/2014/main" id="{944C37FA-69D1-4036-BBC7-B32374790C5D}"/>
                </a:ext>
              </a:extLst>
            </p:cNvPr>
            <p:cNvSpPr>
              <a:spLocks noChangeArrowheads="1"/>
            </p:cNvSpPr>
            <p:nvPr/>
          </p:nvSpPr>
          <p:spPr bwMode="auto">
            <a:xfrm>
              <a:off x="6250004" y="4421847"/>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7</a:t>
              </a:r>
            </a:p>
            <a:p>
              <a:pPr algn="ctr" defTabSz="914400"/>
              <a:r>
                <a:rPr lang="en-US" altLang="en-US" sz="700">
                  <a:solidFill>
                    <a:prstClr val="black">
                      <a:lumMod val="65000"/>
                      <a:lumOff val="35000"/>
                    </a:prstClr>
                  </a:solidFill>
                  <a:cs typeface="Arial" panose="020B0604020202020204" pitchFamily="34" charset="0"/>
                </a:rPr>
                <a:t>5</a:t>
              </a:r>
              <a:endParaRPr lang="en-US" altLang="en-US" sz="1600">
                <a:solidFill>
                  <a:prstClr val="black">
                    <a:lumMod val="65000"/>
                    <a:lumOff val="35000"/>
                  </a:prstClr>
                </a:solidFill>
                <a:cs typeface="Arial" panose="020B0604020202020204" pitchFamily="34" charset="0"/>
              </a:endParaRPr>
            </a:p>
          </p:txBody>
        </p:sp>
        <p:sp>
          <p:nvSpPr>
            <p:cNvPr id="1132" name="Rectangle 440">
              <a:extLst>
                <a:ext uri="{FF2B5EF4-FFF2-40B4-BE49-F238E27FC236}">
                  <a16:creationId xmlns:a16="http://schemas.microsoft.com/office/drawing/2014/main" id="{56D825ED-2611-41CD-9B83-9E5A58631939}"/>
                </a:ext>
              </a:extLst>
            </p:cNvPr>
            <p:cNvSpPr>
              <a:spLocks noChangeArrowheads="1"/>
            </p:cNvSpPr>
            <p:nvPr/>
          </p:nvSpPr>
          <p:spPr bwMode="auto">
            <a:xfrm>
              <a:off x="6418744" y="4421847"/>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4</a:t>
              </a:r>
            </a:p>
            <a:p>
              <a:pPr algn="ctr" defTabSz="914400"/>
              <a:r>
                <a:rPr lang="en-US" altLang="en-US" sz="700">
                  <a:solidFill>
                    <a:prstClr val="black">
                      <a:lumMod val="65000"/>
                      <a:lumOff val="35000"/>
                    </a:prstClr>
                  </a:solidFill>
                  <a:cs typeface="Arial" panose="020B0604020202020204" pitchFamily="34" charset="0"/>
                </a:rPr>
                <a:t>2</a:t>
              </a:r>
              <a:endParaRPr lang="en-US" altLang="en-US" sz="1600">
                <a:solidFill>
                  <a:prstClr val="black">
                    <a:lumMod val="65000"/>
                    <a:lumOff val="35000"/>
                  </a:prstClr>
                </a:solidFill>
                <a:cs typeface="Arial" panose="020B0604020202020204" pitchFamily="34" charset="0"/>
              </a:endParaRPr>
            </a:p>
          </p:txBody>
        </p:sp>
        <p:sp>
          <p:nvSpPr>
            <p:cNvPr id="1133" name="Rectangle 440">
              <a:extLst>
                <a:ext uri="{FF2B5EF4-FFF2-40B4-BE49-F238E27FC236}">
                  <a16:creationId xmlns:a16="http://schemas.microsoft.com/office/drawing/2014/main" id="{897CA955-7D40-463C-B59F-A54EAF8B0C44}"/>
                </a:ext>
              </a:extLst>
            </p:cNvPr>
            <p:cNvSpPr>
              <a:spLocks noChangeArrowheads="1"/>
            </p:cNvSpPr>
            <p:nvPr/>
          </p:nvSpPr>
          <p:spPr bwMode="auto">
            <a:xfrm>
              <a:off x="6587477" y="4421847"/>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1</a:t>
              </a:r>
            </a:p>
            <a:p>
              <a:pPr algn="ctr" defTabSz="914400"/>
              <a:r>
                <a:rPr lang="en-US" altLang="en-US" sz="700">
                  <a:solidFill>
                    <a:prstClr val="black">
                      <a:lumMod val="65000"/>
                      <a:lumOff val="35000"/>
                    </a:prstClr>
                  </a:solidFill>
                  <a:cs typeface="Arial" panose="020B0604020202020204" pitchFamily="34" charset="0"/>
                </a:rPr>
                <a:t>2</a:t>
              </a:r>
              <a:endParaRPr lang="en-US" altLang="en-US" sz="1600">
                <a:solidFill>
                  <a:prstClr val="black">
                    <a:lumMod val="65000"/>
                    <a:lumOff val="35000"/>
                  </a:prstClr>
                </a:solidFill>
                <a:cs typeface="Arial" panose="020B0604020202020204" pitchFamily="34" charset="0"/>
              </a:endParaRPr>
            </a:p>
          </p:txBody>
        </p:sp>
        <p:sp>
          <p:nvSpPr>
            <p:cNvPr id="1134" name="Rectangle 440">
              <a:extLst>
                <a:ext uri="{FF2B5EF4-FFF2-40B4-BE49-F238E27FC236}">
                  <a16:creationId xmlns:a16="http://schemas.microsoft.com/office/drawing/2014/main" id="{886A5554-BAFC-4728-9C7E-CFFDED5B5D6C}"/>
                </a:ext>
              </a:extLst>
            </p:cNvPr>
            <p:cNvSpPr>
              <a:spLocks noChangeArrowheads="1"/>
            </p:cNvSpPr>
            <p:nvPr/>
          </p:nvSpPr>
          <p:spPr bwMode="auto">
            <a:xfrm>
              <a:off x="6756769" y="4421847"/>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700">
                  <a:solidFill>
                    <a:prstClr val="black">
                      <a:lumMod val="65000"/>
                      <a:lumOff val="35000"/>
                    </a:prstClr>
                  </a:solidFill>
                  <a:cs typeface="Arial" panose="020B0604020202020204" pitchFamily="34" charset="0"/>
                </a:rPr>
                <a:t>0</a:t>
              </a:r>
            </a:p>
            <a:p>
              <a:pPr algn="ctr" defTabSz="914400"/>
              <a:r>
                <a:rPr lang="en-US" altLang="en-US" sz="700">
                  <a:solidFill>
                    <a:prstClr val="black">
                      <a:lumMod val="65000"/>
                      <a:lumOff val="35000"/>
                    </a:prstClr>
                  </a:solidFill>
                  <a:cs typeface="Arial" panose="020B0604020202020204" pitchFamily="34" charset="0"/>
                </a:rPr>
                <a:t>0</a:t>
              </a:r>
              <a:endParaRPr lang="en-US" altLang="en-US" sz="1600">
                <a:solidFill>
                  <a:prstClr val="black">
                    <a:lumMod val="65000"/>
                    <a:lumOff val="35000"/>
                  </a:prstClr>
                </a:solidFill>
                <a:cs typeface="Arial" panose="020B0604020202020204" pitchFamily="34" charset="0"/>
              </a:endParaRPr>
            </a:p>
          </p:txBody>
        </p:sp>
        <p:sp>
          <p:nvSpPr>
            <p:cNvPr id="1135" name="Rectangle 440">
              <a:extLst>
                <a:ext uri="{FF2B5EF4-FFF2-40B4-BE49-F238E27FC236}">
                  <a16:creationId xmlns:a16="http://schemas.microsoft.com/office/drawing/2014/main" id="{A1083661-F5C0-42B1-8B63-6FA900B6D738}"/>
                </a:ext>
              </a:extLst>
            </p:cNvPr>
            <p:cNvSpPr>
              <a:spLocks noChangeArrowheads="1"/>
            </p:cNvSpPr>
            <p:nvPr/>
          </p:nvSpPr>
          <p:spPr bwMode="auto">
            <a:xfrm>
              <a:off x="618363" y="4421847"/>
              <a:ext cx="57387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700">
                  <a:solidFill>
                    <a:prstClr val="black">
                      <a:lumMod val="65000"/>
                      <a:lumOff val="35000"/>
                    </a:prstClr>
                  </a:solidFill>
                  <a:cs typeface="Arial" panose="020B0604020202020204" pitchFamily="34" charset="0"/>
                </a:rPr>
                <a:t>Alpelisib + fulv</a:t>
              </a:r>
            </a:p>
            <a:p>
              <a:pPr defTabSz="914400"/>
              <a:r>
                <a:rPr lang="en-US" altLang="en-US" sz="700">
                  <a:solidFill>
                    <a:prstClr val="black">
                      <a:lumMod val="65000"/>
                      <a:lumOff val="35000"/>
                    </a:prstClr>
                  </a:solidFill>
                  <a:cs typeface="Arial" panose="020B0604020202020204" pitchFamily="34" charset="0"/>
                </a:rPr>
                <a:t>Placebo + fulv</a:t>
              </a:r>
              <a:endParaRPr lang="en-US" altLang="en-US" sz="1600">
                <a:solidFill>
                  <a:prstClr val="black">
                    <a:lumMod val="65000"/>
                    <a:lumOff val="35000"/>
                  </a:prstClr>
                </a:solidFill>
                <a:cs typeface="Arial" panose="020B0604020202020204" pitchFamily="34" charset="0"/>
              </a:endParaRPr>
            </a:p>
          </p:txBody>
        </p:sp>
        <p:sp>
          <p:nvSpPr>
            <p:cNvPr id="1136" name="Rectangle 440">
              <a:extLst>
                <a:ext uri="{FF2B5EF4-FFF2-40B4-BE49-F238E27FC236}">
                  <a16:creationId xmlns:a16="http://schemas.microsoft.com/office/drawing/2014/main" id="{6AA3613C-2BCF-4086-89F0-A0CD439A6EA9}"/>
                </a:ext>
              </a:extLst>
            </p:cNvPr>
            <p:cNvSpPr>
              <a:spLocks noChangeArrowheads="1"/>
            </p:cNvSpPr>
            <p:nvPr/>
          </p:nvSpPr>
          <p:spPr bwMode="auto">
            <a:xfrm>
              <a:off x="618363" y="4314136"/>
              <a:ext cx="117981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700">
                  <a:solidFill>
                    <a:prstClr val="black">
                      <a:lumMod val="65000"/>
                      <a:lumOff val="35000"/>
                    </a:prstClr>
                  </a:solidFill>
                  <a:cs typeface="Arial" panose="020B0604020202020204" pitchFamily="34" charset="0"/>
                </a:rPr>
                <a:t>Number of patients still at risk</a:t>
              </a:r>
              <a:endParaRPr lang="en-US" altLang="en-US" sz="1600">
                <a:solidFill>
                  <a:prstClr val="black">
                    <a:lumMod val="65000"/>
                    <a:lumOff val="35000"/>
                  </a:prstClr>
                </a:solidFill>
                <a:cs typeface="Arial" panose="020B0604020202020204" pitchFamily="34" charset="0"/>
              </a:endParaRPr>
            </a:p>
          </p:txBody>
        </p:sp>
      </p:grpSp>
      <p:sp>
        <p:nvSpPr>
          <p:cNvPr id="1137" name="Rectangle 440">
            <a:extLst>
              <a:ext uri="{FF2B5EF4-FFF2-40B4-BE49-F238E27FC236}">
                <a16:creationId xmlns:a16="http://schemas.microsoft.com/office/drawing/2014/main" id="{8880DAD3-05EF-4542-8AFD-530E4FE014E5}"/>
              </a:ext>
            </a:extLst>
          </p:cNvPr>
          <p:cNvSpPr>
            <a:spLocks noChangeArrowheads="1"/>
          </p:cNvSpPr>
          <p:nvPr/>
        </p:nvSpPr>
        <p:spPr bwMode="auto">
          <a:xfrm>
            <a:off x="3718826" y="4211530"/>
            <a:ext cx="27090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1000" dirty="0" err="1">
                <a:solidFill>
                  <a:prstClr val="black">
                    <a:lumMod val="65000"/>
                    <a:lumOff val="35000"/>
                  </a:prstClr>
                </a:solidFill>
                <a:cs typeface="Arial" panose="020B0604020202020204" pitchFamily="34" charset="0"/>
              </a:rPr>
              <a:t>mois</a:t>
            </a:r>
            <a:endParaRPr lang="en-US" altLang="en-US" sz="1000" dirty="0">
              <a:solidFill>
                <a:prstClr val="black">
                  <a:lumMod val="65000"/>
                  <a:lumOff val="35000"/>
                </a:prstClr>
              </a:solidFill>
              <a:cs typeface="Arial" panose="020B0604020202020204" pitchFamily="34" charset="0"/>
            </a:endParaRPr>
          </a:p>
        </p:txBody>
      </p:sp>
      <p:sp>
        <p:nvSpPr>
          <p:cNvPr id="524" name="TextBox 7">
            <a:extLst>
              <a:ext uri="{FF2B5EF4-FFF2-40B4-BE49-F238E27FC236}">
                <a16:creationId xmlns:a16="http://schemas.microsoft.com/office/drawing/2014/main" id="{64E77DF4-D05E-F04C-AF81-A2CF357DE662}"/>
              </a:ext>
            </a:extLst>
          </p:cNvPr>
          <p:cNvSpPr txBox="1"/>
          <p:nvPr/>
        </p:nvSpPr>
        <p:spPr>
          <a:xfrm>
            <a:off x="7273088" y="2416209"/>
            <a:ext cx="1567103" cy="830997"/>
          </a:xfrm>
          <a:prstGeom prst="rect">
            <a:avLst/>
          </a:prstGeom>
          <a:noFill/>
        </p:spPr>
        <p:txBody>
          <a:bodyPr wrap="square" rtlCol="0">
            <a:spAutoFit/>
          </a:bodyPr>
          <a:lstStyle/>
          <a:p>
            <a:pPr>
              <a:spcBef>
                <a:spcPts val="600"/>
              </a:spcBef>
            </a:pPr>
            <a:r>
              <a:rPr lang="en-US" sz="1600" b="1" err="1">
                <a:solidFill>
                  <a:srgbClr val="1F497D"/>
                </a:solidFill>
                <a:latin typeface="Arial" panose="020B0604020202020204" pitchFamily="34" charset="0"/>
                <a:cs typeface="Arial" panose="020B0604020202020204" pitchFamily="34" charset="0"/>
              </a:rPr>
              <a:t>Données</a:t>
            </a:r>
            <a:r>
              <a:rPr lang="en-US" sz="1600" b="1">
                <a:solidFill>
                  <a:srgbClr val="1F497D"/>
                </a:solidFill>
                <a:latin typeface="Arial" panose="020B0604020202020204" pitchFamily="34" charset="0"/>
                <a:cs typeface="Arial" panose="020B0604020202020204" pitchFamily="34" charset="0"/>
              </a:rPr>
              <a:t> encore immatures ….</a:t>
            </a:r>
          </a:p>
        </p:txBody>
      </p:sp>
      <p:cxnSp>
        <p:nvCxnSpPr>
          <p:cNvPr id="525" name="Connecteur droit 524">
            <a:extLst>
              <a:ext uri="{FF2B5EF4-FFF2-40B4-BE49-F238E27FC236}">
                <a16:creationId xmlns:a16="http://schemas.microsoft.com/office/drawing/2014/main" id="{742C2B8E-BBF2-684C-B589-98C3D58CE9EB}"/>
              </a:ext>
            </a:extLst>
          </p:cNvPr>
          <p:cNvCxnSpPr>
            <a:cxnSpLocks/>
          </p:cNvCxnSpPr>
          <p:nvPr/>
        </p:nvCxnSpPr>
        <p:spPr>
          <a:xfrm>
            <a:off x="7273088" y="2419540"/>
            <a:ext cx="0" cy="767232"/>
          </a:xfrm>
          <a:prstGeom prst="line">
            <a:avLst/>
          </a:prstGeom>
          <a:ln w="57150">
            <a:solidFill>
              <a:schemeClr val="accent1">
                <a:lumMod val="40000"/>
                <a:lumOff val="60000"/>
              </a:schemeClr>
            </a:solidFill>
          </a:ln>
        </p:spPr>
        <p:style>
          <a:lnRef idx="2">
            <a:schemeClr val="accent1"/>
          </a:lnRef>
          <a:fillRef idx="0">
            <a:schemeClr val="accent1"/>
          </a:fillRef>
          <a:effectRef idx="1">
            <a:schemeClr val="accent1"/>
          </a:effectRef>
          <a:fontRef idx="minor">
            <a:schemeClr val="tx1"/>
          </a:fontRef>
        </p:style>
      </p:cxnSp>
      <p:sp>
        <p:nvSpPr>
          <p:cNvPr id="527" name="Text Box 4">
            <a:extLst>
              <a:ext uri="{FF2B5EF4-FFF2-40B4-BE49-F238E27FC236}">
                <a16:creationId xmlns:a16="http://schemas.microsoft.com/office/drawing/2014/main" id="{345AEE59-2440-2A46-9030-63293E2B4B0E}"/>
              </a:ext>
            </a:extLst>
          </p:cNvPr>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sp>
        <p:nvSpPr>
          <p:cNvPr id="528" name="TextBox 186">
            <a:extLst>
              <a:ext uri="{FF2B5EF4-FFF2-40B4-BE49-F238E27FC236}">
                <a16:creationId xmlns:a16="http://schemas.microsoft.com/office/drawing/2014/main" id="{610412C2-62EE-F34C-81E3-4BE64BB3E748}"/>
              </a:ext>
            </a:extLst>
          </p:cNvPr>
          <p:cNvSpPr txBox="1"/>
          <p:nvPr/>
        </p:nvSpPr>
        <p:spPr>
          <a:xfrm>
            <a:off x="1280999" y="1117841"/>
            <a:ext cx="4800150" cy="284693"/>
          </a:xfrm>
          <a:prstGeom prst="rect">
            <a:avLst/>
          </a:prstGeom>
          <a:solidFill>
            <a:schemeClr val="bg1"/>
          </a:solidFill>
        </p:spPr>
        <p:txBody>
          <a:bodyPr wrap="square" lIns="68580" tIns="34290" rIns="68580" bIns="34290" rtlCol="0">
            <a:spAutoFit/>
          </a:bodyPr>
          <a:lstStyle/>
          <a:p>
            <a:pPr algn="ctr"/>
            <a:r>
              <a:rPr lang="en-US" sz="1400" b="1" i="1" err="1">
                <a:solidFill>
                  <a:srgbClr val="1F497D"/>
                </a:solidFill>
                <a:latin typeface="Arial" panose="020B0604020202020204" pitchFamily="34" charset="0"/>
                <a:cs typeface="Arial" panose="020B0604020202020204" pitchFamily="34" charset="0"/>
              </a:rPr>
              <a:t>Survie</a:t>
            </a:r>
            <a:r>
              <a:rPr lang="en-US" sz="1400" b="1" i="1">
                <a:solidFill>
                  <a:srgbClr val="1F497D"/>
                </a:solidFill>
                <a:latin typeface="Arial" panose="020B0604020202020204" pitchFamily="34" charset="0"/>
                <a:cs typeface="Arial" panose="020B0604020202020204" pitchFamily="34" charset="0"/>
              </a:rPr>
              <a:t> </a:t>
            </a:r>
            <a:r>
              <a:rPr lang="en-US" sz="1400" b="1" i="1" err="1">
                <a:solidFill>
                  <a:srgbClr val="1F497D"/>
                </a:solidFill>
                <a:latin typeface="Arial" panose="020B0604020202020204" pitchFamily="34" charset="0"/>
                <a:cs typeface="Arial" panose="020B0604020202020204" pitchFamily="34" charset="0"/>
              </a:rPr>
              <a:t>globale</a:t>
            </a:r>
            <a:r>
              <a:rPr lang="en-US" sz="1400" b="1" i="1">
                <a:solidFill>
                  <a:srgbClr val="1F497D"/>
                </a:solidFill>
                <a:latin typeface="Arial" panose="020B0604020202020204" pitchFamily="34" charset="0"/>
                <a:cs typeface="Arial" panose="020B0604020202020204" pitchFamily="34" charset="0"/>
              </a:rPr>
              <a:t> </a:t>
            </a:r>
            <a:r>
              <a:rPr lang="en-US" sz="1400" b="1" i="1" err="1">
                <a:solidFill>
                  <a:srgbClr val="1F497D"/>
                </a:solidFill>
                <a:latin typeface="Arial" panose="020B0604020202020204" pitchFamily="34" charset="0"/>
                <a:cs typeface="Arial" panose="020B0604020202020204" pitchFamily="34" charset="0"/>
              </a:rPr>
              <a:t>dans</a:t>
            </a:r>
            <a:r>
              <a:rPr lang="en-US" sz="1400" b="1" i="1">
                <a:solidFill>
                  <a:srgbClr val="1F497D"/>
                </a:solidFill>
                <a:latin typeface="Arial" panose="020B0604020202020204" pitchFamily="34" charset="0"/>
                <a:cs typeface="Arial" panose="020B0604020202020204" pitchFamily="34" charset="0"/>
              </a:rPr>
              <a:t> la population PIK3CAmut (tissue) </a:t>
            </a:r>
          </a:p>
        </p:txBody>
      </p:sp>
      <p:graphicFrame>
        <p:nvGraphicFramePr>
          <p:cNvPr id="529" name="Espace réservé du contenu 4">
            <a:extLst>
              <a:ext uri="{FF2B5EF4-FFF2-40B4-BE49-F238E27FC236}">
                <a16:creationId xmlns:a16="http://schemas.microsoft.com/office/drawing/2014/main" id="{790D66F4-3104-7147-8832-284EA0E85A2D}"/>
              </a:ext>
            </a:extLst>
          </p:cNvPr>
          <p:cNvGraphicFramePr>
            <a:graphicFrameLocks/>
          </p:cNvGraphicFramePr>
          <p:nvPr>
            <p:extLst/>
          </p:nvPr>
        </p:nvGraphicFramePr>
        <p:xfrm>
          <a:off x="1417869" y="2743200"/>
          <a:ext cx="4285499" cy="1109160"/>
        </p:xfrm>
        <a:graphic>
          <a:graphicData uri="http://schemas.openxmlformats.org/drawingml/2006/table">
            <a:tbl>
              <a:tblPr firstRow="1" bandRow="1">
                <a:tableStyleId>{7DF18680-E054-41AD-8BC1-D1AEF772440D}</a:tableStyleId>
              </a:tblPr>
              <a:tblGrid>
                <a:gridCol w="1542299">
                  <a:extLst>
                    <a:ext uri="{9D8B030D-6E8A-4147-A177-3AD203B41FA5}">
                      <a16:colId xmlns:a16="http://schemas.microsoft.com/office/drawing/2014/main" val="20000"/>
                    </a:ext>
                  </a:extLst>
                </a:gridCol>
                <a:gridCol w="1280160">
                  <a:extLst>
                    <a:ext uri="{9D8B030D-6E8A-4147-A177-3AD203B41FA5}">
                      <a16:colId xmlns:a16="http://schemas.microsoft.com/office/drawing/2014/main" val="20001"/>
                    </a:ext>
                  </a:extLst>
                </a:gridCol>
                <a:gridCol w="1463040">
                  <a:extLst>
                    <a:ext uri="{9D8B030D-6E8A-4147-A177-3AD203B41FA5}">
                      <a16:colId xmlns:a16="http://schemas.microsoft.com/office/drawing/2014/main" val="20002"/>
                    </a:ext>
                  </a:extLst>
                </a:gridCol>
              </a:tblGrid>
              <a:tr h="236400">
                <a:tc>
                  <a:txBody>
                    <a:bodyPr/>
                    <a:lstStyle>
                      <a:lvl1pPr marL="0" algn="l" defTabSz="914400" rtl="0" eaLnBrk="1" latinLnBrk="0" hangingPunct="1">
                        <a:defRPr sz="1800" b="1" kern="1200">
                          <a:solidFill>
                            <a:schemeClr val="bg1"/>
                          </a:solidFill>
                          <a:latin typeface="Arial Narrow"/>
                        </a:defRPr>
                      </a:lvl1pPr>
                      <a:lvl2pPr marL="457200" algn="l" defTabSz="914400" rtl="0" eaLnBrk="1" latinLnBrk="0" hangingPunct="1">
                        <a:defRPr sz="1800" b="1" kern="1200">
                          <a:solidFill>
                            <a:schemeClr val="bg1"/>
                          </a:solidFill>
                          <a:latin typeface="Arial Narrow"/>
                        </a:defRPr>
                      </a:lvl2pPr>
                      <a:lvl3pPr marL="914400" algn="l" defTabSz="914400" rtl="0" eaLnBrk="1" latinLnBrk="0" hangingPunct="1">
                        <a:defRPr sz="1800" b="1" kern="1200">
                          <a:solidFill>
                            <a:schemeClr val="bg1"/>
                          </a:solidFill>
                          <a:latin typeface="Arial Narrow"/>
                        </a:defRPr>
                      </a:lvl3pPr>
                      <a:lvl4pPr marL="1371600" algn="l" defTabSz="914400" rtl="0" eaLnBrk="1" latinLnBrk="0" hangingPunct="1">
                        <a:defRPr sz="1800" b="1" kern="1200">
                          <a:solidFill>
                            <a:schemeClr val="bg1"/>
                          </a:solidFill>
                          <a:latin typeface="Arial Narrow"/>
                        </a:defRPr>
                      </a:lvl4pPr>
                      <a:lvl5pPr marL="1828800" algn="l" defTabSz="914400" rtl="0" eaLnBrk="1" latinLnBrk="0" hangingPunct="1">
                        <a:defRPr sz="1800" b="1" kern="1200">
                          <a:solidFill>
                            <a:schemeClr val="bg1"/>
                          </a:solidFill>
                          <a:latin typeface="Arial Narrow"/>
                        </a:defRPr>
                      </a:lvl5pPr>
                      <a:lvl6pPr marL="2286000" algn="l" defTabSz="914400" rtl="0" eaLnBrk="1" latinLnBrk="0" hangingPunct="1">
                        <a:defRPr sz="1800" b="1" kern="1200">
                          <a:solidFill>
                            <a:schemeClr val="bg1"/>
                          </a:solidFill>
                          <a:latin typeface="Arial Narrow"/>
                        </a:defRPr>
                      </a:lvl6pPr>
                      <a:lvl7pPr marL="2743200" algn="l" defTabSz="914400" rtl="0" eaLnBrk="1" latinLnBrk="0" hangingPunct="1">
                        <a:defRPr sz="1800" b="1" kern="1200">
                          <a:solidFill>
                            <a:schemeClr val="bg1"/>
                          </a:solidFill>
                          <a:latin typeface="Arial Narrow"/>
                        </a:defRPr>
                      </a:lvl7pPr>
                      <a:lvl8pPr marL="3200400" algn="l" defTabSz="914400" rtl="0" eaLnBrk="1" latinLnBrk="0" hangingPunct="1">
                        <a:defRPr sz="1800" b="1" kern="1200">
                          <a:solidFill>
                            <a:schemeClr val="bg1"/>
                          </a:solidFill>
                          <a:latin typeface="Arial Narrow"/>
                        </a:defRPr>
                      </a:lvl8pPr>
                      <a:lvl9pPr marL="3657600" algn="l" defTabSz="914400" rtl="0" eaLnBrk="1" latinLnBrk="0" hangingPunct="1">
                        <a:defRPr sz="1800" b="1" kern="1200">
                          <a:solidFill>
                            <a:schemeClr val="bg1"/>
                          </a:solidFill>
                          <a:latin typeface="Arial Narrow"/>
                        </a:defRPr>
                      </a:lvl9pPr>
                    </a:lstStyle>
                    <a:p>
                      <a:pPr marL="0" marR="0">
                        <a:lnSpc>
                          <a:spcPct val="100000"/>
                        </a:lnSpc>
                        <a:spcBef>
                          <a:spcPts val="0"/>
                        </a:spcBef>
                        <a:spcAft>
                          <a:spcPts val="0"/>
                        </a:spcAft>
                      </a:pPr>
                      <a:r>
                        <a:rPr lang="en-US" altLang="en-US" sz="1000">
                          <a:latin typeface="Arial Narrow" panose="020B0606020202030204" pitchFamily="34" charset="0"/>
                          <a:cs typeface="Arial" panose="020B0604020202020204" pitchFamily="34" charset="0"/>
                        </a:rPr>
                        <a:t>Data cut-off: Jun 12, 2018</a:t>
                      </a:r>
                      <a:endParaRPr lang="en-US" sz="1000">
                        <a:solidFill>
                          <a:schemeClr val="tx1"/>
                        </a:solidFill>
                        <a:effectLst/>
                        <a:latin typeface="Arial Narrow" panose="020B0606020202030204" pitchFamily="34" charset="0"/>
                        <a:ea typeface="Calibri"/>
                        <a:cs typeface="Arial" panose="020B0604020202020204" pitchFamily="34" charset="0"/>
                      </a:endParaRPr>
                    </a:p>
                  </a:txBody>
                  <a:tcPr marL="51435" marR="51435" marT="27000" marB="27000" anchor="b">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tx2"/>
                    </a:solidFill>
                  </a:tcPr>
                </a:tc>
                <a:tc>
                  <a:txBody>
                    <a:bodyPr/>
                    <a:lstStyle>
                      <a:lvl1pPr marL="0" algn="l" defTabSz="914400" rtl="0" eaLnBrk="1" latinLnBrk="0" hangingPunct="1">
                        <a:defRPr sz="1800" b="1" kern="1200">
                          <a:solidFill>
                            <a:schemeClr val="bg1"/>
                          </a:solidFill>
                          <a:latin typeface="Arial"/>
                        </a:defRPr>
                      </a:lvl1pPr>
                      <a:lvl2pPr marL="457200" algn="l" defTabSz="914400" rtl="0" eaLnBrk="1" latinLnBrk="0" hangingPunct="1">
                        <a:defRPr sz="1800" b="1" kern="1200">
                          <a:solidFill>
                            <a:schemeClr val="bg1"/>
                          </a:solidFill>
                          <a:latin typeface="Arial"/>
                        </a:defRPr>
                      </a:lvl2pPr>
                      <a:lvl3pPr marL="914400" algn="l" defTabSz="914400" rtl="0" eaLnBrk="1" latinLnBrk="0" hangingPunct="1">
                        <a:defRPr sz="1800" b="1" kern="1200">
                          <a:solidFill>
                            <a:schemeClr val="bg1"/>
                          </a:solidFill>
                          <a:latin typeface="Arial"/>
                        </a:defRPr>
                      </a:lvl3pPr>
                      <a:lvl4pPr marL="1371600" algn="l" defTabSz="914400" rtl="0" eaLnBrk="1" latinLnBrk="0" hangingPunct="1">
                        <a:defRPr sz="1800" b="1" kern="1200">
                          <a:solidFill>
                            <a:schemeClr val="bg1"/>
                          </a:solidFill>
                          <a:latin typeface="Arial"/>
                        </a:defRPr>
                      </a:lvl4pPr>
                      <a:lvl5pPr marL="1828800" algn="l" defTabSz="914400" rtl="0" eaLnBrk="1" latinLnBrk="0" hangingPunct="1">
                        <a:defRPr sz="1800" b="1" kern="1200">
                          <a:solidFill>
                            <a:schemeClr val="bg1"/>
                          </a:solidFill>
                          <a:latin typeface="Arial"/>
                        </a:defRPr>
                      </a:lvl5pPr>
                      <a:lvl6pPr marL="2286000" algn="l" defTabSz="914400" rtl="0" eaLnBrk="1" latinLnBrk="0" hangingPunct="1">
                        <a:defRPr sz="1800" b="1" kern="1200">
                          <a:solidFill>
                            <a:schemeClr val="bg1"/>
                          </a:solidFill>
                          <a:latin typeface="Arial"/>
                        </a:defRPr>
                      </a:lvl6pPr>
                      <a:lvl7pPr marL="2743200" algn="l" defTabSz="914400" rtl="0" eaLnBrk="1" latinLnBrk="0" hangingPunct="1">
                        <a:defRPr sz="1800" b="1" kern="1200">
                          <a:solidFill>
                            <a:schemeClr val="bg1"/>
                          </a:solidFill>
                          <a:latin typeface="Arial"/>
                        </a:defRPr>
                      </a:lvl7pPr>
                      <a:lvl8pPr marL="3200400" algn="l" defTabSz="914400" rtl="0" eaLnBrk="1" latinLnBrk="0" hangingPunct="1">
                        <a:defRPr sz="1800" b="1" kern="1200">
                          <a:solidFill>
                            <a:schemeClr val="bg1"/>
                          </a:solidFill>
                          <a:latin typeface="Arial"/>
                        </a:defRPr>
                      </a:lvl8pPr>
                      <a:lvl9pPr marL="3657600" algn="l" defTabSz="914400" rtl="0" eaLnBrk="1" latinLnBrk="0" hangingPunct="1">
                        <a:defRPr sz="1800" b="1" kern="1200">
                          <a:solidFill>
                            <a:schemeClr val="bg1"/>
                          </a:solidFill>
                          <a:latin typeface="Arial"/>
                        </a:defRPr>
                      </a:lvl9pPr>
                    </a:lstStyle>
                    <a:p>
                      <a:pPr marL="0" marR="0" lvl="0" indent="0" algn="ctr" defTabSz="914400" rtl="0" eaLnBrk="1" fontAlgn="base" latinLnBrk="0" hangingPunct="1">
                        <a:lnSpc>
                          <a:spcPct val="100000"/>
                        </a:lnSpc>
                        <a:spcBef>
                          <a:spcPts val="0"/>
                        </a:spcBef>
                        <a:spcAft>
                          <a:spcPts val="0"/>
                        </a:spcAft>
                        <a:buClr>
                          <a:schemeClr val="accent1"/>
                        </a:buClr>
                        <a:buSzPct val="110000"/>
                        <a:buFont typeface="Wingdings" pitchFamily="2" charset="2"/>
                        <a:buNone/>
                        <a:tabLst/>
                      </a:pPr>
                      <a:r>
                        <a:rPr kumimoji="0" lang="en-US" sz="1000" b="1" u="none" strike="noStrike" cap="none" normalizeH="0" baseline="0">
                          <a:ln>
                            <a:noFill/>
                          </a:ln>
                          <a:solidFill>
                            <a:schemeClr val="bg1"/>
                          </a:solidFill>
                          <a:effectLst/>
                          <a:latin typeface="Arial Narrow" panose="020B0606020202030204" pitchFamily="34" charset="0"/>
                        </a:rPr>
                        <a:t>ALP + FUL (n = 169)</a:t>
                      </a:r>
                      <a:endParaRPr kumimoji="0" lang="en-US" sz="1000" b="1" i="0" u="none" strike="noStrike" cap="none" normalizeH="0" baseline="0">
                        <a:ln>
                          <a:noFill/>
                        </a:ln>
                        <a:solidFill>
                          <a:schemeClr val="bg1"/>
                        </a:solidFill>
                        <a:effectLst/>
                        <a:latin typeface="Arial Narrow" panose="020B0606020202030204" pitchFamily="34" charset="0"/>
                      </a:endParaRPr>
                    </a:p>
                  </a:txBody>
                  <a:tcPr marL="51435" marR="5143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rgbClr val="0460A9"/>
                    </a:solidFill>
                  </a:tcPr>
                </a:tc>
                <a:tc>
                  <a:txBody>
                    <a:bodyPr/>
                    <a:lstStyle>
                      <a:lvl1pPr marL="0" algn="l" defTabSz="914400" rtl="0" eaLnBrk="1" latinLnBrk="0" hangingPunct="1">
                        <a:defRPr sz="1800" b="1" kern="1200">
                          <a:solidFill>
                            <a:schemeClr val="bg1"/>
                          </a:solidFill>
                          <a:latin typeface="Arial"/>
                        </a:defRPr>
                      </a:lvl1pPr>
                      <a:lvl2pPr marL="457200" algn="l" defTabSz="914400" rtl="0" eaLnBrk="1" latinLnBrk="0" hangingPunct="1">
                        <a:defRPr sz="1800" b="1" kern="1200">
                          <a:solidFill>
                            <a:schemeClr val="bg1"/>
                          </a:solidFill>
                          <a:latin typeface="Arial"/>
                        </a:defRPr>
                      </a:lvl2pPr>
                      <a:lvl3pPr marL="914400" algn="l" defTabSz="914400" rtl="0" eaLnBrk="1" latinLnBrk="0" hangingPunct="1">
                        <a:defRPr sz="1800" b="1" kern="1200">
                          <a:solidFill>
                            <a:schemeClr val="bg1"/>
                          </a:solidFill>
                          <a:latin typeface="Arial"/>
                        </a:defRPr>
                      </a:lvl3pPr>
                      <a:lvl4pPr marL="1371600" algn="l" defTabSz="914400" rtl="0" eaLnBrk="1" latinLnBrk="0" hangingPunct="1">
                        <a:defRPr sz="1800" b="1" kern="1200">
                          <a:solidFill>
                            <a:schemeClr val="bg1"/>
                          </a:solidFill>
                          <a:latin typeface="Arial"/>
                        </a:defRPr>
                      </a:lvl4pPr>
                      <a:lvl5pPr marL="1828800" algn="l" defTabSz="914400" rtl="0" eaLnBrk="1" latinLnBrk="0" hangingPunct="1">
                        <a:defRPr sz="1800" b="1" kern="1200">
                          <a:solidFill>
                            <a:schemeClr val="bg1"/>
                          </a:solidFill>
                          <a:latin typeface="Arial"/>
                        </a:defRPr>
                      </a:lvl5pPr>
                      <a:lvl6pPr marL="2286000" algn="l" defTabSz="914400" rtl="0" eaLnBrk="1" latinLnBrk="0" hangingPunct="1">
                        <a:defRPr sz="1800" b="1" kern="1200">
                          <a:solidFill>
                            <a:schemeClr val="bg1"/>
                          </a:solidFill>
                          <a:latin typeface="Arial"/>
                        </a:defRPr>
                      </a:lvl6pPr>
                      <a:lvl7pPr marL="2743200" algn="l" defTabSz="914400" rtl="0" eaLnBrk="1" latinLnBrk="0" hangingPunct="1">
                        <a:defRPr sz="1800" b="1" kern="1200">
                          <a:solidFill>
                            <a:schemeClr val="bg1"/>
                          </a:solidFill>
                          <a:latin typeface="Arial"/>
                        </a:defRPr>
                      </a:lvl7pPr>
                      <a:lvl8pPr marL="3200400" algn="l" defTabSz="914400" rtl="0" eaLnBrk="1" latinLnBrk="0" hangingPunct="1">
                        <a:defRPr sz="1800" b="1" kern="1200">
                          <a:solidFill>
                            <a:schemeClr val="bg1"/>
                          </a:solidFill>
                          <a:latin typeface="Arial"/>
                        </a:defRPr>
                      </a:lvl8pPr>
                      <a:lvl9pPr marL="3657600" algn="l" defTabSz="914400" rtl="0" eaLnBrk="1" latinLnBrk="0" hangingPunct="1">
                        <a:defRPr sz="1800" b="1" kern="1200">
                          <a:solidFill>
                            <a:schemeClr val="bg1"/>
                          </a:solidFill>
                          <a:latin typeface="Arial"/>
                        </a:defRPr>
                      </a:lvl9pPr>
                    </a:lstStyle>
                    <a:p>
                      <a:pPr marL="0" marR="0" lvl="0" indent="0" algn="ctr" defTabSz="914400" rtl="0" eaLnBrk="1" fontAlgn="base" latinLnBrk="0" hangingPunct="1">
                        <a:lnSpc>
                          <a:spcPct val="100000"/>
                        </a:lnSpc>
                        <a:spcBef>
                          <a:spcPts val="0"/>
                        </a:spcBef>
                        <a:spcAft>
                          <a:spcPts val="0"/>
                        </a:spcAft>
                        <a:buClr>
                          <a:schemeClr val="accent1"/>
                        </a:buClr>
                        <a:buSzPct val="110000"/>
                        <a:buFont typeface="Wingdings" pitchFamily="2" charset="2"/>
                        <a:buNone/>
                        <a:tabLst/>
                      </a:pPr>
                      <a:r>
                        <a:rPr kumimoji="0" lang="pt-BR" sz="1000" b="1" u="none" strike="noStrike" cap="none" normalizeH="0" baseline="0">
                          <a:ln>
                            <a:noFill/>
                          </a:ln>
                          <a:solidFill>
                            <a:schemeClr val="bg1"/>
                          </a:solidFill>
                          <a:effectLst/>
                          <a:latin typeface="Arial Narrow" panose="020B0606020202030204" pitchFamily="34" charset="0"/>
                        </a:rPr>
                        <a:t>PBO + FUL (</a:t>
                      </a:r>
                      <a:r>
                        <a:rPr kumimoji="0" lang="pt-BR" sz="1000" b="1" u="none" strike="noStrike" cap="none" normalizeH="0" baseline="0" err="1">
                          <a:ln>
                            <a:noFill/>
                          </a:ln>
                          <a:solidFill>
                            <a:schemeClr val="bg1"/>
                          </a:solidFill>
                          <a:effectLst/>
                          <a:latin typeface="Arial Narrow" panose="020B0606020202030204" pitchFamily="34" charset="0"/>
                        </a:rPr>
                        <a:t>n</a:t>
                      </a:r>
                      <a:r>
                        <a:rPr kumimoji="0" lang="pt-BR" sz="1000" b="1" u="none" strike="noStrike" cap="none" normalizeH="0" baseline="0">
                          <a:ln>
                            <a:noFill/>
                          </a:ln>
                          <a:solidFill>
                            <a:schemeClr val="bg1"/>
                          </a:solidFill>
                          <a:effectLst/>
                          <a:latin typeface="Arial Narrow" panose="020B0606020202030204" pitchFamily="34" charset="0"/>
                        </a:rPr>
                        <a:t> = 172)</a:t>
                      </a:r>
                    </a:p>
                  </a:txBody>
                  <a:tcPr marL="51435" marR="5143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000"/>
                  </a:ext>
                </a:extLst>
              </a:tr>
              <a:tr h="17455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algn="l">
                        <a:lnSpc>
                          <a:spcPct val="100000"/>
                        </a:lnSpc>
                        <a:spcBef>
                          <a:spcPts val="0"/>
                        </a:spcBef>
                        <a:spcAft>
                          <a:spcPts val="0"/>
                        </a:spcAft>
                        <a:tabLst/>
                      </a:pPr>
                      <a:r>
                        <a:rPr lang="en-US" sz="1000" dirty="0" err="1">
                          <a:solidFill>
                            <a:schemeClr val="tx1"/>
                          </a:solidFill>
                          <a:effectLst/>
                          <a:latin typeface="Arial Narrow" panose="020B0606020202030204" pitchFamily="34" charset="0"/>
                        </a:rPr>
                        <a:t>Nombre</a:t>
                      </a:r>
                      <a:r>
                        <a:rPr lang="en-US" sz="1000" dirty="0">
                          <a:solidFill>
                            <a:schemeClr val="tx1"/>
                          </a:solidFill>
                          <a:effectLst/>
                          <a:latin typeface="Arial Narrow" panose="020B0606020202030204" pitchFamily="34" charset="0"/>
                        </a:rPr>
                        <a:t> </a:t>
                      </a:r>
                      <a:r>
                        <a:rPr lang="en-US" sz="1000" dirty="0" err="1">
                          <a:solidFill>
                            <a:schemeClr val="tx1"/>
                          </a:solidFill>
                          <a:effectLst/>
                          <a:latin typeface="Arial Narrow" panose="020B0606020202030204" pitchFamily="34" charset="0"/>
                        </a:rPr>
                        <a:t>d’evènements</a:t>
                      </a:r>
                      <a:r>
                        <a:rPr lang="en-US" sz="1000" dirty="0">
                          <a:solidFill>
                            <a:schemeClr val="tx1"/>
                          </a:solidFill>
                          <a:effectLst/>
                          <a:latin typeface="Arial Narrow" panose="020B0606020202030204" pitchFamily="34" charset="0"/>
                        </a:rPr>
                        <a:t>, n (%)</a:t>
                      </a:r>
                    </a:p>
                  </a:txBody>
                  <a:tcPr marL="51435" marR="51435"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effectLst/>
                          <a:latin typeface="Arial Narrow" panose="020B0606020202030204" pitchFamily="34" charset="0"/>
                          <a:ea typeface="SimSun"/>
                        </a:rPr>
                        <a:t>40 (23.7)</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effectLst/>
                          <a:latin typeface="Arial Narrow" panose="020B0606020202030204" pitchFamily="34" charset="0"/>
                          <a:ea typeface="SimSun"/>
                        </a:rPr>
                        <a:t>52 (30.2)</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17455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algn="l">
                        <a:lnSpc>
                          <a:spcPct val="100000"/>
                        </a:lnSpc>
                        <a:spcBef>
                          <a:spcPts val="0"/>
                        </a:spcBef>
                        <a:spcAft>
                          <a:spcPts val="0"/>
                        </a:spcAft>
                        <a:tabLst/>
                      </a:pPr>
                      <a:r>
                        <a:rPr lang="en-US" sz="1000">
                          <a:solidFill>
                            <a:schemeClr val="tx1"/>
                          </a:solidFill>
                          <a:effectLst/>
                          <a:latin typeface="Arial Narrow" panose="020B0606020202030204" pitchFamily="34" charset="0"/>
                        </a:rPr>
                        <a:t>censure</a:t>
                      </a:r>
                    </a:p>
                  </a:txBody>
                  <a:tcPr marL="51435" marR="51435"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effectLst/>
                          <a:latin typeface="Arial Narrow" panose="020B0606020202030204" pitchFamily="34" charset="0"/>
                          <a:ea typeface="SimSun"/>
                        </a:rPr>
                        <a:t>129 (76.3)</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effectLst/>
                          <a:latin typeface="Arial Narrow" panose="020B0606020202030204" pitchFamily="34" charset="0"/>
                          <a:ea typeface="SimSun"/>
                        </a:rPr>
                        <a:t>120 (69.8)</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97468340"/>
                  </a:ext>
                </a:extLst>
              </a:tr>
              <a:tr h="17455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algn="l">
                        <a:lnSpc>
                          <a:spcPct val="100000"/>
                        </a:lnSpc>
                        <a:spcBef>
                          <a:spcPts val="0"/>
                        </a:spcBef>
                        <a:spcAft>
                          <a:spcPts val="0"/>
                        </a:spcAft>
                        <a:tabLst/>
                      </a:pPr>
                      <a:r>
                        <a:rPr lang="en-US" sz="1000" dirty="0">
                          <a:solidFill>
                            <a:schemeClr val="tx1"/>
                          </a:solidFill>
                          <a:effectLst/>
                          <a:latin typeface="Arial Narrow" panose="020B0606020202030204" pitchFamily="34" charset="0"/>
                        </a:rPr>
                        <a:t>SG </a:t>
                      </a:r>
                      <a:r>
                        <a:rPr lang="en-US" sz="1000" dirty="0" err="1">
                          <a:solidFill>
                            <a:schemeClr val="tx1"/>
                          </a:solidFill>
                          <a:effectLst/>
                          <a:latin typeface="Arial Narrow" panose="020B0606020202030204" pitchFamily="34" charset="0"/>
                        </a:rPr>
                        <a:t>médiane</a:t>
                      </a:r>
                      <a:r>
                        <a:rPr lang="en-US" sz="1000" dirty="0">
                          <a:solidFill>
                            <a:schemeClr val="tx1"/>
                          </a:solidFill>
                          <a:effectLst/>
                          <a:latin typeface="Arial Narrow" panose="020B0606020202030204" pitchFamily="34" charset="0"/>
                        </a:rPr>
                        <a:t>(95% CI)</a:t>
                      </a:r>
                    </a:p>
                  </a:txBody>
                  <a:tcPr marL="51435" marR="51435"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solidFill>
                            <a:schemeClr val="tx1"/>
                          </a:solidFill>
                          <a:effectLst/>
                          <a:latin typeface="Arial Narrow" panose="020B0606020202030204" pitchFamily="34" charset="0"/>
                          <a:ea typeface="SimSun"/>
                        </a:rPr>
                        <a:t>NE (28.1-NE)</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solidFill>
                            <a:schemeClr val="tx1"/>
                          </a:solidFill>
                          <a:effectLst/>
                          <a:latin typeface="Arial Narrow" panose="020B0606020202030204" pitchFamily="34" charset="0"/>
                          <a:ea typeface="SimSun"/>
                        </a:rPr>
                        <a:t>26.9 (21.9-NE)</a:t>
                      </a:r>
                    </a:p>
                  </a:txBody>
                  <a:tcPr marL="28575" marR="28575" marT="0" marB="0" anchor="ct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6019237"/>
                  </a:ext>
                </a:extLst>
              </a:tr>
              <a:tr h="17455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algn="l">
                        <a:lnSpc>
                          <a:spcPct val="100000"/>
                        </a:lnSpc>
                        <a:spcBef>
                          <a:spcPts val="0"/>
                        </a:spcBef>
                        <a:spcAft>
                          <a:spcPts val="0"/>
                        </a:spcAft>
                        <a:tabLst>
                          <a:tab pos="168275" algn="l"/>
                        </a:tabLst>
                      </a:pPr>
                      <a:r>
                        <a:rPr lang="en-US" sz="1000">
                          <a:solidFill>
                            <a:schemeClr val="tx1"/>
                          </a:solidFill>
                          <a:effectLst/>
                          <a:latin typeface="Arial Narrow" panose="020B0606020202030204" pitchFamily="34" charset="0"/>
                        </a:rPr>
                        <a:t>HR (95% CI)</a:t>
                      </a:r>
                      <a:endParaRPr lang="en-US" sz="1000">
                        <a:solidFill>
                          <a:schemeClr val="tx1"/>
                        </a:solidFill>
                        <a:effectLst/>
                        <a:latin typeface="Arial Narrow" panose="020B0606020202030204" pitchFamily="34" charset="0"/>
                        <a:ea typeface="Calibri"/>
                        <a:cs typeface="Times New Roman"/>
                      </a:endParaRPr>
                    </a:p>
                  </a:txBody>
                  <a:tcPr marL="51435" marR="51435"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a:solidFill>
                            <a:schemeClr val="tx1"/>
                          </a:solidFill>
                          <a:effectLst/>
                          <a:latin typeface="Arial Narrow" panose="020B0606020202030204" pitchFamily="34" charset="0"/>
                          <a:ea typeface="Calibri"/>
                          <a:cs typeface="Times New Roman"/>
                        </a:rPr>
                        <a:t>0.73 (0.48-1.10)</a:t>
                      </a:r>
                    </a:p>
                  </a:txBody>
                  <a:tcPr marL="51435" marR="5143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tc hMerge="1">
                  <a:txBody>
                    <a:bodyPr/>
                    <a:lstStyle/>
                    <a:p>
                      <a:endParaRPr lang="en-US"/>
                    </a:p>
                  </a:txBody>
                  <a:tcP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9525" cap="flat" cmpd="sng" algn="ctr">
                      <a:solidFill>
                        <a:schemeClr val="accent4">
                          <a:lumMod val="20000"/>
                          <a:lumOff val="8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15360408"/>
                  </a:ext>
                </a:extLst>
              </a:tr>
              <a:tr h="17455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marL="0" marR="0" algn="l">
                        <a:lnSpc>
                          <a:spcPct val="100000"/>
                        </a:lnSpc>
                        <a:spcBef>
                          <a:spcPts val="0"/>
                        </a:spcBef>
                        <a:spcAft>
                          <a:spcPts val="0"/>
                        </a:spcAft>
                        <a:tabLst>
                          <a:tab pos="171450" algn="l"/>
                        </a:tabLst>
                      </a:pPr>
                      <a:r>
                        <a:rPr lang="en-US" sz="1000" i="0">
                          <a:solidFill>
                            <a:schemeClr val="tx1"/>
                          </a:solidFill>
                          <a:effectLst/>
                          <a:latin typeface="Arial Narrow" panose="020B0606020202030204" pitchFamily="34" charset="0"/>
                        </a:rPr>
                        <a:t>One-sided</a:t>
                      </a:r>
                      <a:r>
                        <a:rPr lang="en-US" sz="1000" i="1">
                          <a:solidFill>
                            <a:schemeClr val="tx1"/>
                          </a:solidFill>
                          <a:effectLst/>
                          <a:latin typeface="Arial Narrow" panose="020B0606020202030204" pitchFamily="34" charset="0"/>
                        </a:rPr>
                        <a:t> P</a:t>
                      </a:r>
                      <a:r>
                        <a:rPr lang="en-US" sz="1000">
                          <a:solidFill>
                            <a:schemeClr val="tx1"/>
                          </a:solidFill>
                          <a:effectLst/>
                          <a:latin typeface="Arial Narrow" panose="020B0606020202030204" pitchFamily="34" charset="0"/>
                        </a:rPr>
                        <a:t> value</a:t>
                      </a:r>
                      <a:endParaRPr lang="en-US" sz="1000">
                        <a:solidFill>
                          <a:schemeClr val="tx1"/>
                        </a:solidFill>
                        <a:effectLst/>
                        <a:latin typeface="Arial Narrow" panose="020B0606020202030204" pitchFamily="34" charset="0"/>
                        <a:ea typeface="Calibri"/>
                        <a:cs typeface="Times New Roman"/>
                      </a:endParaRPr>
                    </a:p>
                  </a:txBody>
                  <a:tcPr marL="51435" marR="51435" marT="0" marB="0" anchor="ctr">
                    <a:lnL w="12700" cap="flat" cmpd="sng" algn="ctr">
                      <a:solidFill>
                        <a:schemeClr val="bg1"/>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0"/>
                        </a:spcBef>
                        <a:spcAft>
                          <a:spcPts val="0"/>
                        </a:spcAft>
                      </a:pPr>
                      <a:r>
                        <a:rPr lang="en-US" sz="1000" b="0" dirty="0">
                          <a:solidFill>
                            <a:schemeClr val="tx1"/>
                          </a:solidFill>
                          <a:effectLst/>
                          <a:latin typeface="Arial Narrow" panose="020B0606020202030204" pitchFamily="34" charset="0"/>
                          <a:ea typeface="Calibri"/>
                          <a:cs typeface="Times New Roman"/>
                        </a:rPr>
                        <a:t>0.06</a:t>
                      </a:r>
                    </a:p>
                  </a:txBody>
                  <a:tcPr marL="51435" marR="51435" marT="0" marB="0" anchor="ctr">
                    <a:lnL w="9525" cap="flat" cmpd="sng" algn="ctr">
                      <a:solidFill>
                        <a:schemeClr val="accent4">
                          <a:lumMod val="20000"/>
                          <a:lumOff val="80000"/>
                        </a:schemeClr>
                      </a:solidFill>
                      <a:prstDash val="solid"/>
                      <a:round/>
                      <a:headEnd type="none" w="med" len="med"/>
                      <a:tailEnd type="none" w="med" len="med"/>
                    </a:lnL>
                    <a:lnR w="9525" cap="flat" cmpd="sng" algn="ctr">
                      <a:solidFill>
                        <a:schemeClr val="accent4">
                          <a:lumMod val="20000"/>
                          <a:lumOff val="80000"/>
                        </a:schemeClr>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tc hMerge="1">
                  <a:txBody>
                    <a:bodyPr/>
                    <a:lstStyle/>
                    <a:p>
                      <a:endParaRPr lang="en-US" dirty="0"/>
                    </a:p>
                  </a:txBody>
                  <a:tcPr>
                    <a:lnL w="9525" cap="flat" cmpd="sng" algn="ctr">
                      <a:solidFill>
                        <a:schemeClr val="accent4">
                          <a:lumMod val="20000"/>
                          <a:lumOff val="8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chemeClr val="accent4">
                          <a:lumMod val="20000"/>
                          <a:lumOff val="8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17513674"/>
                  </a:ext>
                </a:extLst>
              </a:tr>
            </a:tbl>
          </a:graphicData>
        </a:graphic>
      </p:graphicFrame>
    </p:spTree>
    <p:extLst>
      <p:ext uri="{BB962C8B-B14F-4D97-AF65-F5344CB8AC3E}">
        <p14:creationId xmlns:p14="http://schemas.microsoft.com/office/powerpoint/2010/main" val="241463200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sz="2000" err="1"/>
              <a:t>Essai</a:t>
            </a:r>
            <a:r>
              <a:rPr lang="en-US" sz="2000"/>
              <a:t> SOLAR-1 : </a:t>
            </a:r>
            <a:r>
              <a:rPr lang="en-US" sz="2000" err="1"/>
              <a:t>données</a:t>
            </a:r>
            <a:r>
              <a:rPr lang="en-US" sz="2000"/>
              <a:t> </a:t>
            </a:r>
            <a:r>
              <a:rPr lang="en-US" sz="2000" err="1"/>
              <a:t>additionnelles</a:t>
            </a:r>
            <a:r>
              <a:rPr lang="en-US" sz="2000"/>
              <a:t>…</a:t>
            </a:r>
            <a:r>
              <a:rPr lang="en-US" sz="2000" err="1"/>
              <a:t>Toxicités</a:t>
            </a:r>
            <a:r>
              <a:rPr lang="en-US" sz="2000"/>
              <a:t> </a:t>
            </a:r>
            <a:endParaRPr lang="fr-FR" sz="2000"/>
          </a:p>
        </p:txBody>
      </p:sp>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1694"/>
          <a:stretch/>
        </p:blipFill>
        <p:spPr bwMode="auto">
          <a:xfrm>
            <a:off x="956518" y="1318632"/>
            <a:ext cx="7399028" cy="33346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 Box 4">
            <a:extLst>
              <a:ext uri="{FF2B5EF4-FFF2-40B4-BE49-F238E27FC236}">
                <a16:creationId xmlns:a16="http://schemas.microsoft.com/office/drawing/2014/main" id="{D28E3BA6-9FAC-0642-BE68-52D74371092C}"/>
              </a:ext>
            </a:extLst>
          </p:cNvPr>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cxnSp>
        <p:nvCxnSpPr>
          <p:cNvPr id="3" name="Connecteur droit avec flèche 2"/>
          <p:cNvCxnSpPr/>
          <p:nvPr/>
        </p:nvCxnSpPr>
        <p:spPr>
          <a:xfrm>
            <a:off x="168064" y="2496620"/>
            <a:ext cx="633320" cy="1027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5" name="Connecteur droit avec flèche 4"/>
          <p:cNvCxnSpPr/>
          <p:nvPr/>
        </p:nvCxnSpPr>
        <p:spPr>
          <a:xfrm>
            <a:off x="243263" y="3143892"/>
            <a:ext cx="558121" cy="2054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6066503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a:xfrm>
            <a:off x="941021" y="2078546"/>
            <a:ext cx="6609254" cy="1528624"/>
          </a:xfrm>
        </p:spPr>
        <p:txBody>
          <a:bodyPr/>
          <a:lstStyle/>
          <a:p>
            <a:pPr algn="ctr">
              <a:lnSpc>
                <a:spcPts val="2800"/>
              </a:lnSpc>
            </a:pPr>
            <a:r>
              <a:rPr lang="fr-FR" sz="2400" b="1"/>
              <a:t>AMAROS</a:t>
            </a:r>
            <a:br>
              <a:rPr lang="fr-FR" sz="2400"/>
            </a:br>
            <a:br>
              <a:rPr lang="fr-FR" sz="2400" b="1"/>
            </a:br>
            <a:r>
              <a:rPr lang="fr-FR" sz="2400" b="1"/>
              <a:t>Radiothérapie ou chirurgie en cas de N+ : </a:t>
            </a:r>
            <a:br>
              <a:rPr lang="fr-FR" sz="2400" b="1"/>
            </a:br>
            <a:r>
              <a:rPr lang="fr-FR" sz="2400" b="1"/>
              <a:t>Résultats à 10 ans</a:t>
            </a:r>
          </a:p>
        </p:txBody>
      </p:sp>
      <p:sp>
        <p:nvSpPr>
          <p:cNvPr id="8"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1282801" y="4122629"/>
            <a:ext cx="5925694"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a:r>
              <a:rPr lang="fr-FR" sz="1600" i="1">
                <a:solidFill>
                  <a:srgbClr val="595959"/>
                </a:solidFill>
                <a:latin typeface="Arial" charset="0"/>
              </a:rPr>
              <a:t>Rutgers EJ. et al., SABCS 2018, GS 4-01</a:t>
            </a:r>
          </a:p>
        </p:txBody>
      </p:sp>
      <p:cxnSp>
        <p:nvCxnSpPr>
          <p:cNvPr id="9" name="Connecteur droit 8"/>
          <p:cNvCxnSpPr/>
          <p:nvPr/>
        </p:nvCxnSpPr>
        <p:spPr>
          <a:xfrm>
            <a:off x="2628582" y="3807614"/>
            <a:ext cx="3234133" cy="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3034426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 name="Espace réservé du contenu 1">
            <a:extLst>
              <a:ext uri="{FF2B5EF4-FFF2-40B4-BE49-F238E27FC236}">
                <a16:creationId xmlns:a16="http://schemas.microsoft.com/office/drawing/2014/main" id="{2E4B5592-CAEC-FF44-B8DC-CFAD121C959D}"/>
              </a:ext>
            </a:extLst>
          </p:cNvPr>
          <p:cNvSpPr txBox="1">
            <a:spLocks/>
          </p:cNvSpPr>
          <p:nvPr/>
        </p:nvSpPr>
        <p:spPr>
          <a:xfrm>
            <a:off x="3096448" y="1260911"/>
            <a:ext cx="5812218" cy="3562098"/>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defPPr>
              <a:defRPr lang="es-E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fr-FR">
              <a:solidFill>
                <a:prstClr val="white"/>
              </a:solidFill>
              <a:latin typeface="Arial" panose="020B0604020202020204" pitchFamily="34" charset="0"/>
              <a:cs typeface="Arial" panose="020B0604020202020204" pitchFamily="34" charset="0"/>
            </a:endParaRPr>
          </a:p>
        </p:txBody>
      </p:sp>
      <p:sp>
        <p:nvSpPr>
          <p:cNvPr id="4" name="Titre 3"/>
          <p:cNvSpPr>
            <a:spLocks noGrp="1"/>
          </p:cNvSpPr>
          <p:nvPr>
            <p:ph type="title"/>
          </p:nvPr>
        </p:nvSpPr>
        <p:spPr/>
        <p:txBody>
          <a:bodyPr/>
          <a:lstStyle/>
          <a:p>
            <a:r>
              <a:rPr lang="en-US" sz="2000" err="1"/>
              <a:t>Essai</a:t>
            </a:r>
            <a:r>
              <a:rPr lang="en-US" sz="2000"/>
              <a:t> SOLAR-1 : </a:t>
            </a:r>
            <a:r>
              <a:rPr lang="en-US" sz="2000" err="1"/>
              <a:t>données</a:t>
            </a:r>
            <a:r>
              <a:rPr lang="en-US" sz="2000"/>
              <a:t> </a:t>
            </a:r>
            <a:r>
              <a:rPr lang="en-US" sz="2000" err="1"/>
              <a:t>additionnelles</a:t>
            </a:r>
            <a:r>
              <a:rPr lang="en-US" sz="2000"/>
              <a:t> / </a:t>
            </a:r>
            <a:r>
              <a:rPr lang="en-US" sz="2000" err="1"/>
              <a:t>Hyperglycémie</a:t>
            </a:r>
            <a:endParaRPr lang="fr-FR" sz="2000"/>
          </a:p>
        </p:txBody>
      </p:sp>
      <p:sp>
        <p:nvSpPr>
          <p:cNvPr id="3" name="Espace réservé du contenu 2"/>
          <p:cNvSpPr>
            <a:spLocks noGrp="1"/>
          </p:cNvSpPr>
          <p:nvPr>
            <p:ph sz="quarter" idx="11"/>
          </p:nvPr>
        </p:nvSpPr>
        <p:spPr>
          <a:xfrm>
            <a:off x="168064" y="1403498"/>
            <a:ext cx="2928384" cy="3419512"/>
          </a:xfrm>
        </p:spPr>
        <p:txBody>
          <a:bodyPr>
            <a:normAutofit fontScale="85000" lnSpcReduction="20000"/>
          </a:bodyPr>
          <a:lstStyle/>
          <a:p>
            <a:pPr>
              <a:lnSpc>
                <a:spcPct val="120000"/>
              </a:lnSpc>
            </a:pPr>
            <a:r>
              <a:rPr lang="fr-FR"/>
              <a:t>À la </a:t>
            </a:r>
            <a:r>
              <a:rPr lang="fr-FR" err="1"/>
              <a:t>baseline</a:t>
            </a:r>
            <a:endParaRPr lang="fr-FR"/>
          </a:p>
          <a:p>
            <a:pPr lvl="1">
              <a:lnSpc>
                <a:spcPct val="120000"/>
              </a:lnSpc>
            </a:pPr>
            <a:r>
              <a:rPr lang="fr-FR"/>
              <a:t>56% pré-diabétiques</a:t>
            </a:r>
          </a:p>
          <a:p>
            <a:pPr lvl="1">
              <a:lnSpc>
                <a:spcPct val="120000"/>
              </a:lnSpc>
            </a:pPr>
            <a:r>
              <a:rPr lang="fr-FR"/>
              <a:t>4% diabétiques</a:t>
            </a:r>
          </a:p>
          <a:p>
            <a:pPr>
              <a:lnSpc>
                <a:spcPct val="120000"/>
              </a:lnSpc>
              <a:spcBef>
                <a:spcPts val="600"/>
              </a:spcBef>
            </a:pPr>
            <a:r>
              <a:rPr lang="fr-FR"/>
              <a:t>Survenue précoce (J15) </a:t>
            </a:r>
            <a:br>
              <a:rPr lang="fr-FR"/>
            </a:br>
            <a:r>
              <a:rPr lang="fr-FR"/>
              <a:t>et durée médiane 10 jours </a:t>
            </a:r>
          </a:p>
          <a:p>
            <a:pPr>
              <a:lnSpc>
                <a:spcPct val="120000"/>
              </a:lnSpc>
              <a:spcBef>
                <a:spcPts val="600"/>
              </a:spcBef>
            </a:pPr>
            <a:r>
              <a:rPr lang="fr-FR"/>
              <a:t>Interruption (40% ) ou adaptation  de dose (43%) fréquentes mais arrêt définitif rare (6%)</a:t>
            </a:r>
          </a:p>
          <a:p>
            <a:pPr>
              <a:lnSpc>
                <a:spcPct val="120000"/>
              </a:lnSpc>
              <a:spcBef>
                <a:spcPts val="600"/>
              </a:spcBef>
            </a:pPr>
            <a:r>
              <a:rPr lang="fr-FR"/>
              <a:t>87% des patients  avec hyperglycémie traités par antidiabétiques oraux  </a:t>
            </a:r>
            <a:br>
              <a:rPr lang="fr-FR"/>
            </a:br>
            <a:r>
              <a:rPr lang="fr-FR"/>
              <a:t>(76% par metformine)</a:t>
            </a:r>
          </a:p>
        </p:txBody>
      </p:sp>
      <p:grpSp>
        <p:nvGrpSpPr>
          <p:cNvPr id="5" name="Groupe 4">
            <a:extLst>
              <a:ext uri="{FF2B5EF4-FFF2-40B4-BE49-F238E27FC236}">
                <a16:creationId xmlns:a16="http://schemas.microsoft.com/office/drawing/2014/main" id="{396DB475-387E-F24A-9515-F041781525FF}"/>
              </a:ext>
            </a:extLst>
          </p:cNvPr>
          <p:cNvGrpSpPr/>
          <p:nvPr/>
        </p:nvGrpSpPr>
        <p:grpSpPr>
          <a:xfrm>
            <a:off x="3237162" y="1413206"/>
            <a:ext cx="5481535" cy="3270488"/>
            <a:chOff x="3988140" y="1455738"/>
            <a:chExt cx="6155844" cy="3557186"/>
          </a:xfrm>
        </p:grpSpPr>
        <p:grpSp>
          <p:nvGrpSpPr>
            <p:cNvPr id="7" name="Group 633">
              <a:extLst>
                <a:ext uri="{FF2B5EF4-FFF2-40B4-BE49-F238E27FC236}">
                  <a16:creationId xmlns:a16="http://schemas.microsoft.com/office/drawing/2014/main" id="{9B0BF5B2-CA07-4F6E-A473-1FFBE21671DF}"/>
                </a:ext>
              </a:extLst>
            </p:cNvPr>
            <p:cNvGrpSpPr/>
            <p:nvPr/>
          </p:nvGrpSpPr>
          <p:grpSpPr>
            <a:xfrm>
              <a:off x="3988140" y="1455738"/>
              <a:ext cx="6099295" cy="3557186"/>
              <a:chOff x="6133003" y="1581150"/>
              <a:chExt cx="5866910" cy="4279636"/>
            </a:xfrm>
          </p:grpSpPr>
          <p:sp>
            <p:nvSpPr>
              <p:cNvPr id="8" name="Freeform 299">
                <a:extLst>
                  <a:ext uri="{FF2B5EF4-FFF2-40B4-BE49-F238E27FC236}">
                    <a16:creationId xmlns:a16="http://schemas.microsoft.com/office/drawing/2014/main" id="{864AF1D2-1700-4D34-9F42-A3AE300E02F6}"/>
                  </a:ext>
                </a:extLst>
              </p:cNvPr>
              <p:cNvSpPr>
                <a:spLocks/>
              </p:cNvSpPr>
              <p:nvPr/>
            </p:nvSpPr>
            <p:spPr bwMode="auto">
              <a:xfrm>
                <a:off x="6832600" y="2979738"/>
                <a:ext cx="5019675" cy="1701800"/>
              </a:xfrm>
              <a:custGeom>
                <a:avLst/>
                <a:gdLst>
                  <a:gd name="T0" fmla="*/ 0 w 3162"/>
                  <a:gd name="T1" fmla="*/ 989 h 1072"/>
                  <a:gd name="T2" fmla="*/ 186 w 3162"/>
                  <a:gd name="T3" fmla="*/ 0 h 1072"/>
                  <a:gd name="T4" fmla="*/ 372 w 3162"/>
                  <a:gd name="T5" fmla="*/ 41 h 1072"/>
                  <a:gd name="T6" fmla="*/ 558 w 3162"/>
                  <a:gd name="T7" fmla="*/ 649 h 1072"/>
                  <a:gd name="T8" fmla="*/ 744 w 3162"/>
                  <a:gd name="T9" fmla="*/ 671 h 1072"/>
                  <a:gd name="T10" fmla="*/ 930 w 3162"/>
                  <a:gd name="T11" fmla="*/ 461 h 1072"/>
                  <a:gd name="T12" fmla="*/ 1116 w 3162"/>
                  <a:gd name="T13" fmla="*/ 948 h 1072"/>
                  <a:gd name="T14" fmla="*/ 1302 w 3162"/>
                  <a:gd name="T15" fmla="*/ 897 h 1072"/>
                  <a:gd name="T16" fmla="*/ 1488 w 3162"/>
                  <a:gd name="T17" fmla="*/ 881 h 1072"/>
                  <a:gd name="T18" fmla="*/ 1674 w 3162"/>
                  <a:gd name="T19" fmla="*/ 617 h 1072"/>
                  <a:gd name="T20" fmla="*/ 1860 w 3162"/>
                  <a:gd name="T21" fmla="*/ 1045 h 1072"/>
                  <a:gd name="T22" fmla="*/ 2046 w 3162"/>
                  <a:gd name="T23" fmla="*/ 1018 h 1072"/>
                  <a:gd name="T24" fmla="*/ 2232 w 3162"/>
                  <a:gd name="T25" fmla="*/ 978 h 1072"/>
                  <a:gd name="T26" fmla="*/ 2418 w 3162"/>
                  <a:gd name="T27" fmla="*/ 894 h 1072"/>
                  <a:gd name="T28" fmla="*/ 2604 w 3162"/>
                  <a:gd name="T29" fmla="*/ 975 h 1072"/>
                  <a:gd name="T30" fmla="*/ 2790 w 3162"/>
                  <a:gd name="T31" fmla="*/ 964 h 1072"/>
                  <a:gd name="T32" fmla="*/ 2976 w 3162"/>
                  <a:gd name="T33" fmla="*/ 1021 h 1072"/>
                  <a:gd name="T34" fmla="*/ 3162 w 3162"/>
                  <a:gd name="T35" fmla="*/ 1072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2" h="1072">
                    <a:moveTo>
                      <a:pt x="0" y="989"/>
                    </a:moveTo>
                    <a:lnTo>
                      <a:pt x="186" y="0"/>
                    </a:lnTo>
                    <a:lnTo>
                      <a:pt x="372" y="41"/>
                    </a:lnTo>
                    <a:lnTo>
                      <a:pt x="558" y="649"/>
                    </a:lnTo>
                    <a:lnTo>
                      <a:pt x="744" y="671"/>
                    </a:lnTo>
                    <a:lnTo>
                      <a:pt x="930" y="461"/>
                    </a:lnTo>
                    <a:lnTo>
                      <a:pt x="1116" y="948"/>
                    </a:lnTo>
                    <a:lnTo>
                      <a:pt x="1302" y="897"/>
                    </a:lnTo>
                    <a:lnTo>
                      <a:pt x="1488" y="881"/>
                    </a:lnTo>
                    <a:lnTo>
                      <a:pt x="1674" y="617"/>
                    </a:lnTo>
                    <a:lnTo>
                      <a:pt x="1860" y="1045"/>
                    </a:lnTo>
                    <a:lnTo>
                      <a:pt x="2046" y="1018"/>
                    </a:lnTo>
                    <a:lnTo>
                      <a:pt x="2232" y="978"/>
                    </a:lnTo>
                    <a:lnTo>
                      <a:pt x="2418" y="894"/>
                    </a:lnTo>
                    <a:lnTo>
                      <a:pt x="2604" y="975"/>
                    </a:lnTo>
                    <a:lnTo>
                      <a:pt x="2790" y="964"/>
                    </a:lnTo>
                    <a:lnTo>
                      <a:pt x="2976" y="1021"/>
                    </a:lnTo>
                    <a:lnTo>
                      <a:pt x="3162" y="1072"/>
                    </a:lnTo>
                  </a:path>
                </a:pathLst>
              </a:custGeom>
              <a:noFill/>
              <a:ln w="28575" cap="flat">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 name="Freeform 300">
                <a:extLst>
                  <a:ext uri="{FF2B5EF4-FFF2-40B4-BE49-F238E27FC236}">
                    <a16:creationId xmlns:a16="http://schemas.microsoft.com/office/drawing/2014/main" id="{33BB3795-6B3A-478E-870E-BADD26CFB6B8}"/>
                  </a:ext>
                </a:extLst>
              </p:cNvPr>
              <p:cNvSpPr>
                <a:spLocks/>
              </p:cNvSpPr>
              <p:nvPr/>
            </p:nvSpPr>
            <p:spPr bwMode="auto">
              <a:xfrm>
                <a:off x="6832600" y="4438650"/>
                <a:ext cx="5019675" cy="427038"/>
              </a:xfrm>
              <a:custGeom>
                <a:avLst/>
                <a:gdLst>
                  <a:gd name="T0" fmla="*/ 0 w 3162"/>
                  <a:gd name="T1" fmla="*/ 269 h 269"/>
                  <a:gd name="T2" fmla="*/ 186 w 3162"/>
                  <a:gd name="T3" fmla="*/ 0 h 269"/>
                  <a:gd name="T4" fmla="*/ 372 w 3162"/>
                  <a:gd name="T5" fmla="*/ 72 h 269"/>
                  <a:gd name="T6" fmla="*/ 558 w 3162"/>
                  <a:gd name="T7" fmla="*/ 145 h 269"/>
                  <a:gd name="T8" fmla="*/ 744 w 3162"/>
                  <a:gd name="T9" fmla="*/ 115 h 269"/>
                  <a:gd name="T10" fmla="*/ 930 w 3162"/>
                  <a:gd name="T11" fmla="*/ 161 h 269"/>
                  <a:gd name="T12" fmla="*/ 1116 w 3162"/>
                  <a:gd name="T13" fmla="*/ 183 h 269"/>
                  <a:gd name="T14" fmla="*/ 1302 w 3162"/>
                  <a:gd name="T15" fmla="*/ 105 h 269"/>
                  <a:gd name="T16" fmla="*/ 1488 w 3162"/>
                  <a:gd name="T17" fmla="*/ 134 h 269"/>
                  <a:gd name="T18" fmla="*/ 1674 w 3162"/>
                  <a:gd name="T19" fmla="*/ 177 h 269"/>
                  <a:gd name="T20" fmla="*/ 1860 w 3162"/>
                  <a:gd name="T21" fmla="*/ 172 h 269"/>
                  <a:gd name="T22" fmla="*/ 2046 w 3162"/>
                  <a:gd name="T23" fmla="*/ 172 h 269"/>
                  <a:gd name="T24" fmla="*/ 2232 w 3162"/>
                  <a:gd name="T25" fmla="*/ 191 h 269"/>
                  <a:gd name="T26" fmla="*/ 2418 w 3162"/>
                  <a:gd name="T27" fmla="*/ 180 h 269"/>
                  <a:gd name="T28" fmla="*/ 2604 w 3162"/>
                  <a:gd name="T29" fmla="*/ 199 h 269"/>
                  <a:gd name="T30" fmla="*/ 2790 w 3162"/>
                  <a:gd name="T31" fmla="*/ 223 h 269"/>
                  <a:gd name="T32" fmla="*/ 2976 w 3162"/>
                  <a:gd name="T33" fmla="*/ 223 h 269"/>
                  <a:gd name="T34" fmla="*/ 3162 w 3162"/>
                  <a:gd name="T35" fmla="*/ 23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2" h="269">
                    <a:moveTo>
                      <a:pt x="0" y="269"/>
                    </a:moveTo>
                    <a:lnTo>
                      <a:pt x="186" y="0"/>
                    </a:lnTo>
                    <a:lnTo>
                      <a:pt x="372" y="72"/>
                    </a:lnTo>
                    <a:lnTo>
                      <a:pt x="558" y="145"/>
                    </a:lnTo>
                    <a:lnTo>
                      <a:pt x="744" y="115"/>
                    </a:lnTo>
                    <a:lnTo>
                      <a:pt x="930" y="161"/>
                    </a:lnTo>
                    <a:lnTo>
                      <a:pt x="1116" y="183"/>
                    </a:lnTo>
                    <a:lnTo>
                      <a:pt x="1302" y="105"/>
                    </a:lnTo>
                    <a:lnTo>
                      <a:pt x="1488" y="134"/>
                    </a:lnTo>
                    <a:lnTo>
                      <a:pt x="1674" y="177"/>
                    </a:lnTo>
                    <a:lnTo>
                      <a:pt x="1860" y="172"/>
                    </a:lnTo>
                    <a:lnTo>
                      <a:pt x="2046" y="172"/>
                    </a:lnTo>
                    <a:lnTo>
                      <a:pt x="2232" y="191"/>
                    </a:lnTo>
                    <a:lnTo>
                      <a:pt x="2418" y="180"/>
                    </a:lnTo>
                    <a:lnTo>
                      <a:pt x="2604" y="199"/>
                    </a:lnTo>
                    <a:lnTo>
                      <a:pt x="2790" y="223"/>
                    </a:lnTo>
                    <a:lnTo>
                      <a:pt x="2976" y="223"/>
                    </a:lnTo>
                    <a:lnTo>
                      <a:pt x="3162" y="234"/>
                    </a:lnTo>
                  </a:path>
                </a:pathLst>
              </a:custGeom>
              <a:noFill/>
              <a:ln w="28575" cap="flat">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 name="Freeform 301">
                <a:extLst>
                  <a:ext uri="{FF2B5EF4-FFF2-40B4-BE49-F238E27FC236}">
                    <a16:creationId xmlns:a16="http://schemas.microsoft.com/office/drawing/2014/main" id="{C2BBF9FD-04B8-4D41-81EE-FDD6A69CAAF4}"/>
                  </a:ext>
                </a:extLst>
              </p:cNvPr>
              <p:cNvSpPr>
                <a:spLocks/>
              </p:cNvSpPr>
              <p:nvPr/>
            </p:nvSpPr>
            <p:spPr bwMode="auto">
              <a:xfrm>
                <a:off x="6832600" y="3582988"/>
                <a:ext cx="5019675" cy="1133475"/>
              </a:xfrm>
              <a:custGeom>
                <a:avLst/>
                <a:gdLst>
                  <a:gd name="T0" fmla="*/ 0 w 3162"/>
                  <a:gd name="T1" fmla="*/ 714 h 714"/>
                  <a:gd name="T2" fmla="*/ 186 w 3162"/>
                  <a:gd name="T3" fmla="*/ 0 h 714"/>
                  <a:gd name="T4" fmla="*/ 372 w 3162"/>
                  <a:gd name="T5" fmla="*/ 178 h 714"/>
                  <a:gd name="T6" fmla="*/ 558 w 3162"/>
                  <a:gd name="T7" fmla="*/ 458 h 714"/>
                  <a:gd name="T8" fmla="*/ 744 w 3162"/>
                  <a:gd name="T9" fmla="*/ 433 h 714"/>
                  <a:gd name="T10" fmla="*/ 930 w 3162"/>
                  <a:gd name="T11" fmla="*/ 398 h 714"/>
                  <a:gd name="T12" fmla="*/ 1116 w 3162"/>
                  <a:gd name="T13" fmla="*/ 541 h 714"/>
                  <a:gd name="T14" fmla="*/ 1302 w 3162"/>
                  <a:gd name="T15" fmla="*/ 579 h 714"/>
                  <a:gd name="T16" fmla="*/ 1488 w 3162"/>
                  <a:gd name="T17" fmla="*/ 609 h 714"/>
                  <a:gd name="T18" fmla="*/ 1674 w 3162"/>
                  <a:gd name="T19" fmla="*/ 619 h 714"/>
                  <a:gd name="T20" fmla="*/ 1860 w 3162"/>
                  <a:gd name="T21" fmla="*/ 587 h 714"/>
                  <a:gd name="T22" fmla="*/ 2046 w 3162"/>
                  <a:gd name="T23" fmla="*/ 603 h 714"/>
                  <a:gd name="T24" fmla="*/ 2232 w 3162"/>
                  <a:gd name="T25" fmla="*/ 611 h 714"/>
                  <a:gd name="T26" fmla="*/ 2418 w 3162"/>
                  <a:gd name="T27" fmla="*/ 611 h 714"/>
                  <a:gd name="T28" fmla="*/ 2604 w 3162"/>
                  <a:gd name="T29" fmla="*/ 622 h 714"/>
                  <a:gd name="T30" fmla="*/ 2790 w 3162"/>
                  <a:gd name="T31" fmla="*/ 638 h 714"/>
                  <a:gd name="T32" fmla="*/ 2976 w 3162"/>
                  <a:gd name="T33" fmla="*/ 649 h 714"/>
                  <a:gd name="T34" fmla="*/ 3162 w 3162"/>
                  <a:gd name="T35" fmla="*/ 506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2" h="714">
                    <a:moveTo>
                      <a:pt x="0" y="714"/>
                    </a:moveTo>
                    <a:lnTo>
                      <a:pt x="186" y="0"/>
                    </a:lnTo>
                    <a:lnTo>
                      <a:pt x="372" y="178"/>
                    </a:lnTo>
                    <a:lnTo>
                      <a:pt x="558" y="458"/>
                    </a:lnTo>
                    <a:lnTo>
                      <a:pt x="744" y="433"/>
                    </a:lnTo>
                    <a:lnTo>
                      <a:pt x="930" y="398"/>
                    </a:lnTo>
                    <a:lnTo>
                      <a:pt x="1116" y="541"/>
                    </a:lnTo>
                    <a:lnTo>
                      <a:pt x="1302" y="579"/>
                    </a:lnTo>
                    <a:lnTo>
                      <a:pt x="1488" y="609"/>
                    </a:lnTo>
                    <a:lnTo>
                      <a:pt x="1674" y="619"/>
                    </a:lnTo>
                    <a:lnTo>
                      <a:pt x="1860" y="587"/>
                    </a:lnTo>
                    <a:lnTo>
                      <a:pt x="2046" y="603"/>
                    </a:lnTo>
                    <a:lnTo>
                      <a:pt x="2232" y="611"/>
                    </a:lnTo>
                    <a:lnTo>
                      <a:pt x="2418" y="611"/>
                    </a:lnTo>
                    <a:lnTo>
                      <a:pt x="2604" y="622"/>
                    </a:lnTo>
                    <a:lnTo>
                      <a:pt x="2790" y="638"/>
                    </a:lnTo>
                    <a:lnTo>
                      <a:pt x="2976" y="649"/>
                    </a:lnTo>
                    <a:lnTo>
                      <a:pt x="3162" y="506"/>
                    </a:lnTo>
                  </a:path>
                </a:pathLst>
              </a:custGeom>
              <a:noFill/>
              <a:ln w="28575" cap="flat">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 name="Line 5">
                <a:extLst>
                  <a:ext uri="{FF2B5EF4-FFF2-40B4-BE49-F238E27FC236}">
                    <a16:creationId xmlns:a16="http://schemas.microsoft.com/office/drawing/2014/main" id="{003110F7-1E07-4471-9FB7-41A877FFC296}"/>
                  </a:ext>
                </a:extLst>
              </p:cNvPr>
              <p:cNvSpPr>
                <a:spLocks noChangeShapeType="1"/>
              </p:cNvSpPr>
              <p:nvPr/>
            </p:nvSpPr>
            <p:spPr bwMode="auto">
              <a:xfrm flipV="1">
                <a:off x="6832600" y="4856163"/>
                <a:ext cx="0" cy="9525"/>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 name="Line 6">
                <a:extLst>
                  <a:ext uri="{FF2B5EF4-FFF2-40B4-BE49-F238E27FC236}">
                    <a16:creationId xmlns:a16="http://schemas.microsoft.com/office/drawing/2014/main" id="{280A28C0-B116-4E7D-B9D9-DEAB0180639A}"/>
                  </a:ext>
                </a:extLst>
              </p:cNvPr>
              <p:cNvSpPr>
                <a:spLocks noChangeShapeType="1"/>
              </p:cNvSpPr>
              <p:nvPr/>
            </p:nvSpPr>
            <p:spPr bwMode="auto">
              <a:xfrm flipV="1">
                <a:off x="6832600" y="4706938"/>
                <a:ext cx="0" cy="95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 name="Line 7">
                <a:extLst>
                  <a:ext uri="{FF2B5EF4-FFF2-40B4-BE49-F238E27FC236}">
                    <a16:creationId xmlns:a16="http://schemas.microsoft.com/office/drawing/2014/main" id="{D9AF7B5F-664A-4AE8-9C4A-7892A378E517}"/>
                  </a:ext>
                </a:extLst>
              </p:cNvPr>
              <p:cNvSpPr>
                <a:spLocks noChangeShapeType="1"/>
              </p:cNvSpPr>
              <p:nvPr/>
            </p:nvSpPr>
            <p:spPr bwMode="auto">
              <a:xfrm flipV="1">
                <a:off x="7127875" y="4310063"/>
                <a:ext cx="0" cy="12858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 name="Line 8">
                <a:extLst>
                  <a:ext uri="{FF2B5EF4-FFF2-40B4-BE49-F238E27FC236}">
                    <a16:creationId xmlns:a16="http://schemas.microsoft.com/office/drawing/2014/main" id="{9905A0AC-E363-467B-A928-E2E31174296F}"/>
                  </a:ext>
                </a:extLst>
              </p:cNvPr>
              <p:cNvSpPr>
                <a:spLocks noChangeShapeType="1"/>
              </p:cNvSpPr>
              <p:nvPr/>
            </p:nvSpPr>
            <p:spPr bwMode="auto">
              <a:xfrm flipV="1">
                <a:off x="7423150" y="4497388"/>
                <a:ext cx="0" cy="555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 name="Line 9">
                <a:extLst>
                  <a:ext uri="{FF2B5EF4-FFF2-40B4-BE49-F238E27FC236}">
                    <a16:creationId xmlns:a16="http://schemas.microsoft.com/office/drawing/2014/main" id="{9CCB7DA0-67D1-45A7-8F21-064B69D93BB7}"/>
                  </a:ext>
                </a:extLst>
              </p:cNvPr>
              <p:cNvSpPr>
                <a:spLocks noChangeShapeType="1"/>
              </p:cNvSpPr>
              <p:nvPr/>
            </p:nvSpPr>
            <p:spPr bwMode="auto">
              <a:xfrm flipV="1">
                <a:off x="7718425" y="4621213"/>
                <a:ext cx="0" cy="47625"/>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 name="Line 10">
                <a:extLst>
                  <a:ext uri="{FF2B5EF4-FFF2-40B4-BE49-F238E27FC236}">
                    <a16:creationId xmlns:a16="http://schemas.microsoft.com/office/drawing/2014/main" id="{68836C38-1C50-4DED-A303-2D3BC6B2F14B}"/>
                  </a:ext>
                </a:extLst>
              </p:cNvPr>
              <p:cNvSpPr>
                <a:spLocks noChangeShapeType="1"/>
              </p:cNvSpPr>
              <p:nvPr/>
            </p:nvSpPr>
            <p:spPr bwMode="auto">
              <a:xfrm flipV="1">
                <a:off x="7718425" y="4244975"/>
                <a:ext cx="0" cy="6508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 name="Line 11">
                <a:extLst>
                  <a:ext uri="{FF2B5EF4-FFF2-40B4-BE49-F238E27FC236}">
                    <a16:creationId xmlns:a16="http://schemas.microsoft.com/office/drawing/2014/main" id="{432E1F0E-EDDB-446B-988B-8A9B42C70BE0}"/>
                  </a:ext>
                </a:extLst>
              </p:cNvPr>
              <p:cNvSpPr>
                <a:spLocks noChangeShapeType="1"/>
              </p:cNvSpPr>
              <p:nvPr/>
            </p:nvSpPr>
            <p:spPr bwMode="auto">
              <a:xfrm flipV="1">
                <a:off x="8013700" y="4570413"/>
                <a:ext cx="0" cy="508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 name="Line 12">
                <a:extLst>
                  <a:ext uri="{FF2B5EF4-FFF2-40B4-BE49-F238E27FC236}">
                    <a16:creationId xmlns:a16="http://schemas.microsoft.com/office/drawing/2014/main" id="{E027400C-E072-49FA-8049-083463C304B9}"/>
                  </a:ext>
                </a:extLst>
              </p:cNvPr>
              <p:cNvSpPr>
                <a:spLocks noChangeShapeType="1"/>
              </p:cNvSpPr>
              <p:nvPr/>
            </p:nvSpPr>
            <p:spPr bwMode="auto">
              <a:xfrm flipV="1">
                <a:off x="8308975" y="4656138"/>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 name="Line 13">
                <a:extLst>
                  <a:ext uri="{FF2B5EF4-FFF2-40B4-BE49-F238E27FC236}">
                    <a16:creationId xmlns:a16="http://schemas.microsoft.com/office/drawing/2014/main" id="{3BCA3437-097A-41E2-B363-3BBDEDCD1EC1}"/>
                  </a:ext>
                </a:extLst>
              </p:cNvPr>
              <p:cNvSpPr>
                <a:spLocks noChangeShapeType="1"/>
              </p:cNvSpPr>
              <p:nvPr/>
            </p:nvSpPr>
            <p:spPr bwMode="auto">
              <a:xfrm flipV="1">
                <a:off x="8604250" y="4699000"/>
                <a:ext cx="0" cy="301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 name="Line 14">
                <a:extLst>
                  <a:ext uri="{FF2B5EF4-FFF2-40B4-BE49-F238E27FC236}">
                    <a16:creationId xmlns:a16="http://schemas.microsoft.com/office/drawing/2014/main" id="{958AD3CD-3C42-4172-AEF6-9A1668BE299D}"/>
                  </a:ext>
                </a:extLst>
              </p:cNvPr>
              <p:cNvSpPr>
                <a:spLocks noChangeShapeType="1"/>
              </p:cNvSpPr>
              <p:nvPr/>
            </p:nvSpPr>
            <p:spPr bwMode="auto">
              <a:xfrm flipV="1">
                <a:off x="8899525" y="4527550"/>
                <a:ext cx="0" cy="7778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 name="Line 15">
                <a:extLst>
                  <a:ext uri="{FF2B5EF4-FFF2-40B4-BE49-F238E27FC236}">
                    <a16:creationId xmlns:a16="http://schemas.microsoft.com/office/drawing/2014/main" id="{7D713615-5DEA-4E88-A558-E0796694DAA6}"/>
                  </a:ext>
                </a:extLst>
              </p:cNvPr>
              <p:cNvSpPr>
                <a:spLocks noChangeShapeType="1"/>
              </p:cNvSpPr>
              <p:nvPr/>
            </p:nvSpPr>
            <p:spPr bwMode="auto">
              <a:xfrm flipV="1">
                <a:off x="8899525" y="4454525"/>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 name="Line 16">
                <a:extLst>
                  <a:ext uri="{FF2B5EF4-FFF2-40B4-BE49-F238E27FC236}">
                    <a16:creationId xmlns:a16="http://schemas.microsoft.com/office/drawing/2014/main" id="{08FA3652-998E-48E6-B368-755AF44C89F3}"/>
                  </a:ext>
                </a:extLst>
              </p:cNvPr>
              <p:cNvSpPr>
                <a:spLocks noChangeShapeType="1"/>
              </p:cNvSpPr>
              <p:nvPr/>
            </p:nvSpPr>
            <p:spPr bwMode="auto">
              <a:xfrm flipV="1">
                <a:off x="9194800" y="4270375"/>
                <a:ext cx="0" cy="1079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 name="Line 17">
                <a:extLst>
                  <a:ext uri="{FF2B5EF4-FFF2-40B4-BE49-F238E27FC236}">
                    <a16:creationId xmlns:a16="http://schemas.microsoft.com/office/drawing/2014/main" id="{98F570DA-2AE4-41BC-99CC-CF0BEBE7D71E}"/>
                  </a:ext>
                </a:extLst>
              </p:cNvPr>
              <p:cNvSpPr>
                <a:spLocks noChangeShapeType="1"/>
              </p:cNvSpPr>
              <p:nvPr/>
            </p:nvSpPr>
            <p:spPr bwMode="auto">
              <a:xfrm flipV="1">
                <a:off x="9194800" y="4587875"/>
                <a:ext cx="0" cy="635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 name="Line 18">
                <a:extLst>
                  <a:ext uri="{FF2B5EF4-FFF2-40B4-BE49-F238E27FC236}">
                    <a16:creationId xmlns:a16="http://schemas.microsoft.com/office/drawing/2014/main" id="{76E22F12-2BCF-45D5-8684-8D86942E270C}"/>
                  </a:ext>
                </a:extLst>
              </p:cNvPr>
              <p:cNvSpPr>
                <a:spLocks noChangeShapeType="1"/>
              </p:cNvSpPr>
              <p:nvPr/>
            </p:nvSpPr>
            <p:spPr bwMode="auto">
              <a:xfrm flipV="1">
                <a:off x="9194800" y="4494213"/>
                <a:ext cx="0" cy="555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 name="Line 19">
                <a:extLst>
                  <a:ext uri="{FF2B5EF4-FFF2-40B4-BE49-F238E27FC236}">
                    <a16:creationId xmlns:a16="http://schemas.microsoft.com/office/drawing/2014/main" id="{8153EB06-D319-4A4A-B261-BAEDFDEB8AA1}"/>
                  </a:ext>
                </a:extLst>
              </p:cNvPr>
              <p:cNvSpPr>
                <a:spLocks noChangeShapeType="1"/>
              </p:cNvSpPr>
              <p:nvPr/>
            </p:nvSpPr>
            <p:spPr bwMode="auto">
              <a:xfrm flipV="1">
                <a:off x="9490075" y="3317875"/>
                <a:ext cx="0" cy="6413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 name="Line 20">
                <a:extLst>
                  <a:ext uri="{FF2B5EF4-FFF2-40B4-BE49-F238E27FC236}">
                    <a16:creationId xmlns:a16="http://schemas.microsoft.com/office/drawing/2014/main" id="{86A10AA6-47EC-4345-BCB2-E2D7F876BB8B}"/>
                  </a:ext>
                </a:extLst>
              </p:cNvPr>
              <p:cNvSpPr>
                <a:spLocks noChangeShapeType="1"/>
              </p:cNvSpPr>
              <p:nvPr/>
            </p:nvSpPr>
            <p:spPr bwMode="auto">
              <a:xfrm flipV="1">
                <a:off x="9490075" y="4676775"/>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 name="Line 21">
                <a:extLst>
                  <a:ext uri="{FF2B5EF4-FFF2-40B4-BE49-F238E27FC236}">
                    <a16:creationId xmlns:a16="http://schemas.microsoft.com/office/drawing/2014/main" id="{022BBAB2-7FB8-4EA0-98E6-4000D9D070AA}"/>
                  </a:ext>
                </a:extLst>
              </p:cNvPr>
              <p:cNvSpPr>
                <a:spLocks noChangeShapeType="1"/>
              </p:cNvSpPr>
              <p:nvPr/>
            </p:nvSpPr>
            <p:spPr bwMode="auto">
              <a:xfrm flipV="1">
                <a:off x="9490075" y="4527550"/>
                <a:ext cx="0" cy="381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 name="Line 22">
                <a:extLst>
                  <a:ext uri="{FF2B5EF4-FFF2-40B4-BE49-F238E27FC236}">
                    <a16:creationId xmlns:a16="http://schemas.microsoft.com/office/drawing/2014/main" id="{F396F258-5B9B-4060-876F-C88493CC1F71}"/>
                  </a:ext>
                </a:extLst>
              </p:cNvPr>
              <p:cNvSpPr>
                <a:spLocks noChangeShapeType="1"/>
              </p:cNvSpPr>
              <p:nvPr/>
            </p:nvSpPr>
            <p:spPr bwMode="auto">
              <a:xfrm flipV="1">
                <a:off x="9785350" y="4484688"/>
                <a:ext cx="0" cy="1539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 name="Line 23">
                <a:extLst>
                  <a:ext uri="{FF2B5EF4-FFF2-40B4-BE49-F238E27FC236}">
                    <a16:creationId xmlns:a16="http://schemas.microsoft.com/office/drawing/2014/main" id="{1C4DE220-DD0C-46A2-8A66-DA8CD6DBBCE5}"/>
                  </a:ext>
                </a:extLst>
              </p:cNvPr>
              <p:cNvSpPr>
                <a:spLocks noChangeShapeType="1"/>
              </p:cNvSpPr>
              <p:nvPr/>
            </p:nvSpPr>
            <p:spPr bwMode="auto">
              <a:xfrm flipV="1">
                <a:off x="9785350" y="4681538"/>
                <a:ext cx="0" cy="301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 name="Line 24">
                <a:extLst>
                  <a:ext uri="{FF2B5EF4-FFF2-40B4-BE49-F238E27FC236}">
                    <a16:creationId xmlns:a16="http://schemas.microsoft.com/office/drawing/2014/main" id="{3E739AC7-8870-423F-8488-B33D10117773}"/>
                  </a:ext>
                </a:extLst>
              </p:cNvPr>
              <p:cNvSpPr>
                <a:spLocks noChangeShapeType="1"/>
              </p:cNvSpPr>
              <p:nvPr/>
            </p:nvSpPr>
            <p:spPr bwMode="auto">
              <a:xfrm flipV="1">
                <a:off x="9785350" y="4459288"/>
                <a:ext cx="0" cy="555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 name="Line 25">
                <a:extLst>
                  <a:ext uri="{FF2B5EF4-FFF2-40B4-BE49-F238E27FC236}">
                    <a16:creationId xmlns:a16="http://schemas.microsoft.com/office/drawing/2014/main" id="{5D22654D-7A30-495D-9B9E-C7EEC0EC793D}"/>
                  </a:ext>
                </a:extLst>
              </p:cNvPr>
              <p:cNvSpPr>
                <a:spLocks noChangeShapeType="1"/>
              </p:cNvSpPr>
              <p:nvPr/>
            </p:nvSpPr>
            <p:spPr bwMode="auto">
              <a:xfrm flipV="1">
                <a:off x="10080625" y="4506913"/>
                <a:ext cx="0" cy="8890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 name="Line 26">
                <a:extLst>
                  <a:ext uri="{FF2B5EF4-FFF2-40B4-BE49-F238E27FC236}">
                    <a16:creationId xmlns:a16="http://schemas.microsoft.com/office/drawing/2014/main" id="{87B070BE-8899-49A3-9FC6-14F6D9E4F61C}"/>
                  </a:ext>
                </a:extLst>
              </p:cNvPr>
              <p:cNvSpPr>
                <a:spLocks noChangeShapeType="1"/>
              </p:cNvSpPr>
              <p:nvPr/>
            </p:nvSpPr>
            <p:spPr bwMode="auto">
              <a:xfrm flipV="1">
                <a:off x="10080625" y="4673600"/>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99A21278-AA77-4399-93EF-49B4A1531EB6}"/>
                  </a:ext>
                </a:extLst>
              </p:cNvPr>
              <p:cNvSpPr>
                <a:spLocks noChangeShapeType="1"/>
              </p:cNvSpPr>
              <p:nvPr/>
            </p:nvSpPr>
            <p:spPr bwMode="auto">
              <a:xfrm flipV="1">
                <a:off x="10080625" y="4497388"/>
                <a:ext cx="0" cy="428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4" name="Line 28">
                <a:extLst>
                  <a:ext uri="{FF2B5EF4-FFF2-40B4-BE49-F238E27FC236}">
                    <a16:creationId xmlns:a16="http://schemas.microsoft.com/office/drawing/2014/main" id="{B97AF7EB-6983-41E0-99AC-BC11BA37E3E5}"/>
                  </a:ext>
                </a:extLst>
              </p:cNvPr>
              <p:cNvSpPr>
                <a:spLocks noChangeShapeType="1"/>
              </p:cNvSpPr>
              <p:nvPr/>
            </p:nvSpPr>
            <p:spPr bwMode="auto">
              <a:xfrm flipV="1">
                <a:off x="10375900" y="4368800"/>
                <a:ext cx="0" cy="16351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5" name="Line 29">
                <a:extLst>
                  <a:ext uri="{FF2B5EF4-FFF2-40B4-BE49-F238E27FC236}">
                    <a16:creationId xmlns:a16="http://schemas.microsoft.com/office/drawing/2014/main" id="{A27819F4-956B-4F52-B8B7-27CDD48A0DA3}"/>
                  </a:ext>
                </a:extLst>
              </p:cNvPr>
              <p:cNvSpPr>
                <a:spLocks noChangeShapeType="1"/>
              </p:cNvSpPr>
              <p:nvPr/>
            </p:nvSpPr>
            <p:spPr bwMode="auto">
              <a:xfrm flipV="1">
                <a:off x="10375900" y="4699000"/>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6" name="Line 30">
                <a:extLst>
                  <a:ext uri="{FF2B5EF4-FFF2-40B4-BE49-F238E27FC236}">
                    <a16:creationId xmlns:a16="http://schemas.microsoft.com/office/drawing/2014/main" id="{6E7ED29F-5B67-459C-827F-78CEF51A35F6}"/>
                  </a:ext>
                </a:extLst>
              </p:cNvPr>
              <p:cNvSpPr>
                <a:spLocks noChangeShapeType="1"/>
              </p:cNvSpPr>
              <p:nvPr/>
            </p:nvSpPr>
            <p:spPr bwMode="auto">
              <a:xfrm flipV="1">
                <a:off x="10375900" y="4497388"/>
                <a:ext cx="0" cy="555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7" name="Line 31">
                <a:extLst>
                  <a:ext uri="{FF2B5EF4-FFF2-40B4-BE49-F238E27FC236}">
                    <a16:creationId xmlns:a16="http://schemas.microsoft.com/office/drawing/2014/main" id="{D656042D-BDFB-425B-A93E-04DC6995C994}"/>
                  </a:ext>
                </a:extLst>
              </p:cNvPr>
              <p:cNvSpPr>
                <a:spLocks noChangeShapeType="1"/>
              </p:cNvSpPr>
              <p:nvPr/>
            </p:nvSpPr>
            <p:spPr bwMode="auto">
              <a:xfrm flipV="1">
                <a:off x="10671175" y="4206875"/>
                <a:ext cx="0" cy="1920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8" name="Line 32">
                <a:extLst>
                  <a:ext uri="{FF2B5EF4-FFF2-40B4-BE49-F238E27FC236}">
                    <a16:creationId xmlns:a16="http://schemas.microsoft.com/office/drawing/2014/main" id="{B475AA75-32CE-452C-8BF1-0651EA59BD85}"/>
                  </a:ext>
                </a:extLst>
              </p:cNvPr>
              <p:cNvSpPr>
                <a:spLocks noChangeShapeType="1"/>
              </p:cNvSpPr>
              <p:nvPr/>
            </p:nvSpPr>
            <p:spPr bwMode="auto">
              <a:xfrm flipV="1">
                <a:off x="10671175" y="4668838"/>
                <a:ext cx="0" cy="555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9" name="Line 33">
                <a:extLst>
                  <a:ext uri="{FF2B5EF4-FFF2-40B4-BE49-F238E27FC236}">
                    <a16:creationId xmlns:a16="http://schemas.microsoft.com/office/drawing/2014/main" id="{52091FCA-986F-4213-BEAC-D7424FC1589F}"/>
                  </a:ext>
                </a:extLst>
              </p:cNvPr>
              <p:cNvSpPr>
                <a:spLocks noChangeShapeType="1"/>
              </p:cNvSpPr>
              <p:nvPr/>
            </p:nvSpPr>
            <p:spPr bwMode="auto">
              <a:xfrm flipV="1">
                <a:off x="10671175" y="4506913"/>
                <a:ext cx="0" cy="4603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0" name="Line 34">
                <a:extLst>
                  <a:ext uri="{FF2B5EF4-FFF2-40B4-BE49-F238E27FC236}">
                    <a16:creationId xmlns:a16="http://schemas.microsoft.com/office/drawing/2014/main" id="{864ECB6D-AD66-44B1-A10A-27BC62C949A1}"/>
                  </a:ext>
                </a:extLst>
              </p:cNvPr>
              <p:cNvSpPr>
                <a:spLocks noChangeShapeType="1"/>
              </p:cNvSpPr>
              <p:nvPr/>
            </p:nvSpPr>
            <p:spPr bwMode="auto">
              <a:xfrm flipV="1">
                <a:off x="10966450" y="4340225"/>
                <a:ext cx="0" cy="1873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1" name="Line 35">
                <a:extLst>
                  <a:ext uri="{FF2B5EF4-FFF2-40B4-BE49-F238E27FC236}">
                    <a16:creationId xmlns:a16="http://schemas.microsoft.com/office/drawing/2014/main" id="{D460EA0D-B20A-45DA-9DA0-158632E4EBDB}"/>
                  </a:ext>
                </a:extLst>
              </p:cNvPr>
              <p:cNvSpPr>
                <a:spLocks noChangeShapeType="1"/>
              </p:cNvSpPr>
              <p:nvPr/>
            </p:nvSpPr>
            <p:spPr bwMode="auto">
              <a:xfrm flipV="1">
                <a:off x="10966450" y="4711700"/>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2" name="Line 36">
                <a:extLst>
                  <a:ext uri="{FF2B5EF4-FFF2-40B4-BE49-F238E27FC236}">
                    <a16:creationId xmlns:a16="http://schemas.microsoft.com/office/drawing/2014/main" id="{710B86A4-5674-4751-8ADA-6A3AB21F60C0}"/>
                  </a:ext>
                </a:extLst>
              </p:cNvPr>
              <p:cNvSpPr>
                <a:spLocks noChangeShapeType="1"/>
              </p:cNvSpPr>
              <p:nvPr/>
            </p:nvSpPr>
            <p:spPr bwMode="auto">
              <a:xfrm flipV="1">
                <a:off x="10966450" y="4522788"/>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3" name="Line 37">
                <a:extLst>
                  <a:ext uri="{FF2B5EF4-FFF2-40B4-BE49-F238E27FC236}">
                    <a16:creationId xmlns:a16="http://schemas.microsoft.com/office/drawing/2014/main" id="{BCB1C38D-715F-400D-B3C7-4E4A621B288E}"/>
                  </a:ext>
                </a:extLst>
              </p:cNvPr>
              <p:cNvSpPr>
                <a:spLocks noChangeShapeType="1"/>
              </p:cNvSpPr>
              <p:nvPr/>
            </p:nvSpPr>
            <p:spPr bwMode="auto">
              <a:xfrm flipV="1">
                <a:off x="11261725" y="4429125"/>
                <a:ext cx="0" cy="809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4" name="Line 38">
                <a:extLst>
                  <a:ext uri="{FF2B5EF4-FFF2-40B4-BE49-F238E27FC236}">
                    <a16:creationId xmlns:a16="http://schemas.microsoft.com/office/drawing/2014/main" id="{2F4EEA12-B460-461B-B709-1CCE6D11E1D2}"/>
                  </a:ext>
                </a:extLst>
              </p:cNvPr>
              <p:cNvSpPr>
                <a:spLocks noChangeShapeType="1"/>
              </p:cNvSpPr>
              <p:nvPr/>
            </p:nvSpPr>
            <p:spPr bwMode="auto">
              <a:xfrm flipV="1">
                <a:off x="11261725" y="4749800"/>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5" name="Line 39">
                <a:extLst>
                  <a:ext uri="{FF2B5EF4-FFF2-40B4-BE49-F238E27FC236}">
                    <a16:creationId xmlns:a16="http://schemas.microsoft.com/office/drawing/2014/main" id="{5BD32DA9-C8D2-422B-8FCB-2468015CA6A6}"/>
                  </a:ext>
                </a:extLst>
              </p:cNvPr>
              <p:cNvSpPr>
                <a:spLocks noChangeShapeType="1"/>
              </p:cNvSpPr>
              <p:nvPr/>
            </p:nvSpPr>
            <p:spPr bwMode="auto">
              <a:xfrm flipV="1">
                <a:off x="11261725" y="4545013"/>
                <a:ext cx="0" cy="508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6" name="Line 40">
                <a:extLst>
                  <a:ext uri="{FF2B5EF4-FFF2-40B4-BE49-F238E27FC236}">
                    <a16:creationId xmlns:a16="http://schemas.microsoft.com/office/drawing/2014/main" id="{5F3377EF-5C25-4330-A430-0907201B8F89}"/>
                  </a:ext>
                </a:extLst>
              </p:cNvPr>
              <p:cNvSpPr>
                <a:spLocks noChangeShapeType="1"/>
              </p:cNvSpPr>
              <p:nvPr/>
            </p:nvSpPr>
            <p:spPr bwMode="auto">
              <a:xfrm flipV="1">
                <a:off x="11557000" y="4459288"/>
                <a:ext cx="0" cy="1412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7" name="Line 41">
                <a:extLst>
                  <a:ext uri="{FF2B5EF4-FFF2-40B4-BE49-F238E27FC236}">
                    <a16:creationId xmlns:a16="http://schemas.microsoft.com/office/drawing/2014/main" id="{DCB9B701-3AD0-47AE-93A4-AFA52A63EACB}"/>
                  </a:ext>
                </a:extLst>
              </p:cNvPr>
              <p:cNvSpPr>
                <a:spLocks noChangeShapeType="1"/>
              </p:cNvSpPr>
              <p:nvPr/>
            </p:nvSpPr>
            <p:spPr bwMode="auto">
              <a:xfrm flipV="1">
                <a:off x="11557000" y="4749800"/>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8" name="Line 42">
                <a:extLst>
                  <a:ext uri="{FF2B5EF4-FFF2-40B4-BE49-F238E27FC236}">
                    <a16:creationId xmlns:a16="http://schemas.microsoft.com/office/drawing/2014/main" id="{974A694F-DB2A-4883-97EE-00CBC8E7BF55}"/>
                  </a:ext>
                </a:extLst>
              </p:cNvPr>
              <p:cNvSpPr>
                <a:spLocks noChangeShapeType="1"/>
              </p:cNvSpPr>
              <p:nvPr/>
            </p:nvSpPr>
            <p:spPr bwMode="auto">
              <a:xfrm flipV="1">
                <a:off x="11557000" y="4570413"/>
                <a:ext cx="0" cy="428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49" name="Line 43">
                <a:extLst>
                  <a:ext uri="{FF2B5EF4-FFF2-40B4-BE49-F238E27FC236}">
                    <a16:creationId xmlns:a16="http://schemas.microsoft.com/office/drawing/2014/main" id="{BC7E2053-52D9-4563-85D9-94B0F91F7A26}"/>
                  </a:ext>
                </a:extLst>
              </p:cNvPr>
              <p:cNvSpPr>
                <a:spLocks noChangeShapeType="1"/>
              </p:cNvSpPr>
              <p:nvPr/>
            </p:nvSpPr>
            <p:spPr bwMode="auto">
              <a:xfrm flipV="1">
                <a:off x="11852275" y="4587875"/>
                <a:ext cx="0" cy="936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0" name="Line 44">
                <a:extLst>
                  <a:ext uri="{FF2B5EF4-FFF2-40B4-BE49-F238E27FC236}">
                    <a16:creationId xmlns:a16="http://schemas.microsoft.com/office/drawing/2014/main" id="{7FC2312A-8CDF-4B04-8E95-8439A573E95F}"/>
                  </a:ext>
                </a:extLst>
              </p:cNvPr>
              <p:cNvSpPr>
                <a:spLocks noChangeShapeType="1"/>
              </p:cNvSpPr>
              <p:nvPr/>
            </p:nvSpPr>
            <p:spPr bwMode="auto">
              <a:xfrm flipV="1">
                <a:off x="11852275" y="4772025"/>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1" name="Line 45">
                <a:extLst>
                  <a:ext uri="{FF2B5EF4-FFF2-40B4-BE49-F238E27FC236}">
                    <a16:creationId xmlns:a16="http://schemas.microsoft.com/office/drawing/2014/main" id="{DBF3F7D3-FA44-4F97-9691-E3E40E34AA09}"/>
                  </a:ext>
                </a:extLst>
              </p:cNvPr>
              <p:cNvSpPr>
                <a:spLocks noChangeShapeType="1"/>
              </p:cNvSpPr>
              <p:nvPr/>
            </p:nvSpPr>
            <p:spPr bwMode="auto">
              <a:xfrm flipV="1">
                <a:off x="11852275" y="4284663"/>
                <a:ext cx="0" cy="1016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2" name="Line 46">
                <a:extLst>
                  <a:ext uri="{FF2B5EF4-FFF2-40B4-BE49-F238E27FC236}">
                    <a16:creationId xmlns:a16="http://schemas.microsoft.com/office/drawing/2014/main" id="{98E7D91B-C5EC-4081-AB21-FB63F951341B}"/>
                  </a:ext>
                </a:extLst>
              </p:cNvPr>
              <p:cNvSpPr>
                <a:spLocks noChangeShapeType="1"/>
              </p:cNvSpPr>
              <p:nvPr/>
            </p:nvSpPr>
            <p:spPr bwMode="auto">
              <a:xfrm>
                <a:off x="6800850" y="48561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3" name="Line 47">
                <a:extLst>
                  <a:ext uri="{FF2B5EF4-FFF2-40B4-BE49-F238E27FC236}">
                    <a16:creationId xmlns:a16="http://schemas.microsoft.com/office/drawing/2014/main" id="{0EAD67CF-84E4-48DF-B39F-E0679E940BF4}"/>
                  </a:ext>
                </a:extLst>
              </p:cNvPr>
              <p:cNvSpPr>
                <a:spLocks noChangeShapeType="1"/>
              </p:cNvSpPr>
              <p:nvPr/>
            </p:nvSpPr>
            <p:spPr bwMode="auto">
              <a:xfrm>
                <a:off x="6800850" y="47069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4" name="Line 48">
                <a:extLst>
                  <a:ext uri="{FF2B5EF4-FFF2-40B4-BE49-F238E27FC236}">
                    <a16:creationId xmlns:a16="http://schemas.microsoft.com/office/drawing/2014/main" id="{5FB33FC4-6056-45A3-B2F8-DC15CBDCF04D}"/>
                  </a:ext>
                </a:extLst>
              </p:cNvPr>
              <p:cNvSpPr>
                <a:spLocks noChangeShapeType="1"/>
              </p:cNvSpPr>
              <p:nvPr/>
            </p:nvSpPr>
            <p:spPr bwMode="auto">
              <a:xfrm>
                <a:off x="7096125" y="201295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5" name="Line 49">
                <a:extLst>
                  <a:ext uri="{FF2B5EF4-FFF2-40B4-BE49-F238E27FC236}">
                    <a16:creationId xmlns:a16="http://schemas.microsoft.com/office/drawing/2014/main" id="{A3EB1041-AA48-4694-AE40-2FE971BEF68B}"/>
                  </a:ext>
                </a:extLst>
              </p:cNvPr>
              <p:cNvSpPr>
                <a:spLocks noChangeShapeType="1"/>
              </p:cNvSpPr>
              <p:nvPr/>
            </p:nvSpPr>
            <p:spPr bwMode="auto">
              <a:xfrm>
                <a:off x="7096125" y="43100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6" name="Line 50">
                <a:extLst>
                  <a:ext uri="{FF2B5EF4-FFF2-40B4-BE49-F238E27FC236}">
                    <a16:creationId xmlns:a16="http://schemas.microsoft.com/office/drawing/2014/main" id="{34AD20C7-803B-42BB-B0F2-02FAAC8C57C9}"/>
                  </a:ext>
                </a:extLst>
              </p:cNvPr>
              <p:cNvSpPr>
                <a:spLocks noChangeShapeType="1"/>
              </p:cNvSpPr>
              <p:nvPr/>
            </p:nvSpPr>
            <p:spPr bwMode="auto">
              <a:xfrm>
                <a:off x="7391400" y="449738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7" name="Line 51">
                <a:extLst>
                  <a:ext uri="{FF2B5EF4-FFF2-40B4-BE49-F238E27FC236}">
                    <a16:creationId xmlns:a16="http://schemas.microsoft.com/office/drawing/2014/main" id="{43825A1D-68AD-4955-B7F2-953A49AC6C13}"/>
                  </a:ext>
                </a:extLst>
              </p:cNvPr>
              <p:cNvSpPr>
                <a:spLocks noChangeShapeType="1"/>
              </p:cNvSpPr>
              <p:nvPr/>
            </p:nvSpPr>
            <p:spPr bwMode="auto">
              <a:xfrm>
                <a:off x="7686675" y="462121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8" name="Line 52">
                <a:extLst>
                  <a:ext uri="{FF2B5EF4-FFF2-40B4-BE49-F238E27FC236}">
                    <a16:creationId xmlns:a16="http://schemas.microsoft.com/office/drawing/2014/main" id="{74484B60-B508-44A2-9A0C-CDC1065F5583}"/>
                  </a:ext>
                </a:extLst>
              </p:cNvPr>
              <p:cNvSpPr>
                <a:spLocks noChangeShapeType="1"/>
              </p:cNvSpPr>
              <p:nvPr/>
            </p:nvSpPr>
            <p:spPr bwMode="auto">
              <a:xfrm>
                <a:off x="7981950" y="457041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59" name="Line 53">
                <a:extLst>
                  <a:ext uri="{FF2B5EF4-FFF2-40B4-BE49-F238E27FC236}">
                    <a16:creationId xmlns:a16="http://schemas.microsoft.com/office/drawing/2014/main" id="{0CE4B5E8-93DF-4404-B7ED-034E779BFDFE}"/>
                  </a:ext>
                </a:extLst>
              </p:cNvPr>
              <p:cNvSpPr>
                <a:spLocks noChangeShapeType="1"/>
              </p:cNvSpPr>
              <p:nvPr/>
            </p:nvSpPr>
            <p:spPr bwMode="auto">
              <a:xfrm>
                <a:off x="8277225" y="465613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0" name="Line 54">
                <a:extLst>
                  <a:ext uri="{FF2B5EF4-FFF2-40B4-BE49-F238E27FC236}">
                    <a16:creationId xmlns:a16="http://schemas.microsoft.com/office/drawing/2014/main" id="{616654F9-03B3-4F5A-87EA-A10AB23C35D2}"/>
                  </a:ext>
                </a:extLst>
              </p:cNvPr>
              <p:cNvSpPr>
                <a:spLocks noChangeShapeType="1"/>
              </p:cNvSpPr>
              <p:nvPr/>
            </p:nvSpPr>
            <p:spPr bwMode="auto">
              <a:xfrm>
                <a:off x="8572500" y="46990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1" name="Line 55">
                <a:extLst>
                  <a:ext uri="{FF2B5EF4-FFF2-40B4-BE49-F238E27FC236}">
                    <a16:creationId xmlns:a16="http://schemas.microsoft.com/office/drawing/2014/main" id="{0075364F-B1E6-4348-AF28-BBD3942D18C0}"/>
                  </a:ext>
                </a:extLst>
              </p:cNvPr>
              <p:cNvSpPr>
                <a:spLocks noChangeShapeType="1"/>
              </p:cNvSpPr>
              <p:nvPr/>
            </p:nvSpPr>
            <p:spPr bwMode="auto">
              <a:xfrm>
                <a:off x="8867775" y="452755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2" name="Line 56">
                <a:extLst>
                  <a:ext uri="{FF2B5EF4-FFF2-40B4-BE49-F238E27FC236}">
                    <a16:creationId xmlns:a16="http://schemas.microsoft.com/office/drawing/2014/main" id="{B5E4B604-191B-4155-BF01-93E7B46BBDAD}"/>
                  </a:ext>
                </a:extLst>
              </p:cNvPr>
              <p:cNvSpPr>
                <a:spLocks noChangeShapeType="1"/>
              </p:cNvSpPr>
              <p:nvPr/>
            </p:nvSpPr>
            <p:spPr bwMode="auto">
              <a:xfrm>
                <a:off x="8867775" y="445452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3" name="Line 57">
                <a:extLst>
                  <a:ext uri="{FF2B5EF4-FFF2-40B4-BE49-F238E27FC236}">
                    <a16:creationId xmlns:a16="http://schemas.microsoft.com/office/drawing/2014/main" id="{228C5386-05CE-47D8-BADF-35D8D01DB2B9}"/>
                  </a:ext>
                </a:extLst>
              </p:cNvPr>
              <p:cNvSpPr>
                <a:spLocks noChangeShapeType="1"/>
              </p:cNvSpPr>
              <p:nvPr/>
            </p:nvSpPr>
            <p:spPr bwMode="auto">
              <a:xfrm>
                <a:off x="9163050" y="42703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4" name="Line 58">
                <a:extLst>
                  <a:ext uri="{FF2B5EF4-FFF2-40B4-BE49-F238E27FC236}">
                    <a16:creationId xmlns:a16="http://schemas.microsoft.com/office/drawing/2014/main" id="{C98CCC59-D411-4C7E-AA4C-12168829175B}"/>
                  </a:ext>
                </a:extLst>
              </p:cNvPr>
              <p:cNvSpPr>
                <a:spLocks noChangeShapeType="1"/>
              </p:cNvSpPr>
              <p:nvPr/>
            </p:nvSpPr>
            <p:spPr bwMode="auto">
              <a:xfrm>
                <a:off x="9163050" y="458787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5" name="Line 59">
                <a:extLst>
                  <a:ext uri="{FF2B5EF4-FFF2-40B4-BE49-F238E27FC236}">
                    <a16:creationId xmlns:a16="http://schemas.microsoft.com/office/drawing/2014/main" id="{D750D5B0-9E20-4F18-AA92-371E1652AE91}"/>
                  </a:ext>
                </a:extLst>
              </p:cNvPr>
              <p:cNvSpPr>
                <a:spLocks noChangeShapeType="1"/>
              </p:cNvSpPr>
              <p:nvPr/>
            </p:nvSpPr>
            <p:spPr bwMode="auto">
              <a:xfrm>
                <a:off x="9163050" y="44942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6" name="Line 60">
                <a:extLst>
                  <a:ext uri="{FF2B5EF4-FFF2-40B4-BE49-F238E27FC236}">
                    <a16:creationId xmlns:a16="http://schemas.microsoft.com/office/drawing/2014/main" id="{C488D73C-AE85-4CAE-A20D-4EA32B0B95C8}"/>
                  </a:ext>
                </a:extLst>
              </p:cNvPr>
              <p:cNvSpPr>
                <a:spLocks noChangeShapeType="1"/>
              </p:cNvSpPr>
              <p:nvPr/>
            </p:nvSpPr>
            <p:spPr bwMode="auto">
              <a:xfrm>
                <a:off x="9458325" y="33178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7" name="Line 61">
                <a:extLst>
                  <a:ext uri="{FF2B5EF4-FFF2-40B4-BE49-F238E27FC236}">
                    <a16:creationId xmlns:a16="http://schemas.microsoft.com/office/drawing/2014/main" id="{5898CEEA-B14C-420E-8C63-D600FC9EB20C}"/>
                  </a:ext>
                </a:extLst>
              </p:cNvPr>
              <p:cNvSpPr>
                <a:spLocks noChangeShapeType="1"/>
              </p:cNvSpPr>
              <p:nvPr/>
            </p:nvSpPr>
            <p:spPr bwMode="auto">
              <a:xfrm>
                <a:off x="9458325" y="467677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8" name="Line 62">
                <a:extLst>
                  <a:ext uri="{FF2B5EF4-FFF2-40B4-BE49-F238E27FC236}">
                    <a16:creationId xmlns:a16="http://schemas.microsoft.com/office/drawing/2014/main" id="{49AA86DA-9420-4B99-A3F5-2705506CB90B}"/>
                  </a:ext>
                </a:extLst>
              </p:cNvPr>
              <p:cNvSpPr>
                <a:spLocks noChangeShapeType="1"/>
              </p:cNvSpPr>
              <p:nvPr/>
            </p:nvSpPr>
            <p:spPr bwMode="auto">
              <a:xfrm>
                <a:off x="9458325" y="452755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69" name="Line 63">
                <a:extLst>
                  <a:ext uri="{FF2B5EF4-FFF2-40B4-BE49-F238E27FC236}">
                    <a16:creationId xmlns:a16="http://schemas.microsoft.com/office/drawing/2014/main" id="{57DD7ED1-0AAB-47B6-BC07-C1AAA8DB73B6}"/>
                  </a:ext>
                </a:extLst>
              </p:cNvPr>
              <p:cNvSpPr>
                <a:spLocks noChangeShapeType="1"/>
              </p:cNvSpPr>
              <p:nvPr/>
            </p:nvSpPr>
            <p:spPr bwMode="auto">
              <a:xfrm>
                <a:off x="9753600" y="448468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0" name="Line 64">
                <a:extLst>
                  <a:ext uri="{FF2B5EF4-FFF2-40B4-BE49-F238E27FC236}">
                    <a16:creationId xmlns:a16="http://schemas.microsoft.com/office/drawing/2014/main" id="{86B47406-EB7E-4537-9B18-CFD50835AF1F}"/>
                  </a:ext>
                </a:extLst>
              </p:cNvPr>
              <p:cNvSpPr>
                <a:spLocks noChangeShapeType="1"/>
              </p:cNvSpPr>
              <p:nvPr/>
            </p:nvSpPr>
            <p:spPr bwMode="auto">
              <a:xfrm>
                <a:off x="9753600" y="468153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1" name="Line 65">
                <a:extLst>
                  <a:ext uri="{FF2B5EF4-FFF2-40B4-BE49-F238E27FC236}">
                    <a16:creationId xmlns:a16="http://schemas.microsoft.com/office/drawing/2014/main" id="{6FADA26F-8269-4D04-931B-2E20477A64EB}"/>
                  </a:ext>
                </a:extLst>
              </p:cNvPr>
              <p:cNvSpPr>
                <a:spLocks noChangeShapeType="1"/>
              </p:cNvSpPr>
              <p:nvPr/>
            </p:nvSpPr>
            <p:spPr bwMode="auto">
              <a:xfrm>
                <a:off x="9753600" y="445928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2" name="Line 66">
                <a:extLst>
                  <a:ext uri="{FF2B5EF4-FFF2-40B4-BE49-F238E27FC236}">
                    <a16:creationId xmlns:a16="http://schemas.microsoft.com/office/drawing/2014/main" id="{16627F9F-1A35-4519-8AF7-6DC92FF7A69A}"/>
                  </a:ext>
                </a:extLst>
              </p:cNvPr>
              <p:cNvSpPr>
                <a:spLocks noChangeShapeType="1"/>
              </p:cNvSpPr>
              <p:nvPr/>
            </p:nvSpPr>
            <p:spPr bwMode="auto">
              <a:xfrm>
                <a:off x="10048875" y="45069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3" name="Line 67">
                <a:extLst>
                  <a:ext uri="{FF2B5EF4-FFF2-40B4-BE49-F238E27FC236}">
                    <a16:creationId xmlns:a16="http://schemas.microsoft.com/office/drawing/2014/main" id="{AC599013-CFCE-4F0C-9B3E-8484395A1181}"/>
                  </a:ext>
                </a:extLst>
              </p:cNvPr>
              <p:cNvSpPr>
                <a:spLocks noChangeShapeType="1"/>
              </p:cNvSpPr>
              <p:nvPr/>
            </p:nvSpPr>
            <p:spPr bwMode="auto">
              <a:xfrm>
                <a:off x="10048875" y="46736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4" name="Line 68">
                <a:extLst>
                  <a:ext uri="{FF2B5EF4-FFF2-40B4-BE49-F238E27FC236}">
                    <a16:creationId xmlns:a16="http://schemas.microsoft.com/office/drawing/2014/main" id="{BCA50750-4BFC-4E4C-877F-B8FAFB28ABE3}"/>
                  </a:ext>
                </a:extLst>
              </p:cNvPr>
              <p:cNvSpPr>
                <a:spLocks noChangeShapeType="1"/>
              </p:cNvSpPr>
              <p:nvPr/>
            </p:nvSpPr>
            <p:spPr bwMode="auto">
              <a:xfrm>
                <a:off x="10048875" y="449738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5" name="Line 69">
                <a:extLst>
                  <a:ext uri="{FF2B5EF4-FFF2-40B4-BE49-F238E27FC236}">
                    <a16:creationId xmlns:a16="http://schemas.microsoft.com/office/drawing/2014/main" id="{D33BBEA2-AB55-40CF-8276-D44AF8942344}"/>
                  </a:ext>
                </a:extLst>
              </p:cNvPr>
              <p:cNvSpPr>
                <a:spLocks noChangeShapeType="1"/>
              </p:cNvSpPr>
              <p:nvPr/>
            </p:nvSpPr>
            <p:spPr bwMode="auto">
              <a:xfrm>
                <a:off x="10344150" y="436880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6" name="Line 70">
                <a:extLst>
                  <a:ext uri="{FF2B5EF4-FFF2-40B4-BE49-F238E27FC236}">
                    <a16:creationId xmlns:a16="http://schemas.microsoft.com/office/drawing/2014/main" id="{EF46F874-4285-4400-908A-AF00DFE699F2}"/>
                  </a:ext>
                </a:extLst>
              </p:cNvPr>
              <p:cNvSpPr>
                <a:spLocks noChangeShapeType="1"/>
              </p:cNvSpPr>
              <p:nvPr/>
            </p:nvSpPr>
            <p:spPr bwMode="auto">
              <a:xfrm>
                <a:off x="10344150" y="46990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7" name="Line 71">
                <a:extLst>
                  <a:ext uri="{FF2B5EF4-FFF2-40B4-BE49-F238E27FC236}">
                    <a16:creationId xmlns:a16="http://schemas.microsoft.com/office/drawing/2014/main" id="{06289086-8B7D-4B7E-B800-DE1747D3AB47}"/>
                  </a:ext>
                </a:extLst>
              </p:cNvPr>
              <p:cNvSpPr>
                <a:spLocks noChangeShapeType="1"/>
              </p:cNvSpPr>
              <p:nvPr/>
            </p:nvSpPr>
            <p:spPr bwMode="auto">
              <a:xfrm>
                <a:off x="10344150" y="449738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8" name="Line 72">
                <a:extLst>
                  <a:ext uri="{FF2B5EF4-FFF2-40B4-BE49-F238E27FC236}">
                    <a16:creationId xmlns:a16="http://schemas.microsoft.com/office/drawing/2014/main" id="{0BEF3D90-34C5-44E3-800E-A5AC699816B5}"/>
                  </a:ext>
                </a:extLst>
              </p:cNvPr>
              <p:cNvSpPr>
                <a:spLocks noChangeShapeType="1"/>
              </p:cNvSpPr>
              <p:nvPr/>
            </p:nvSpPr>
            <p:spPr bwMode="auto">
              <a:xfrm>
                <a:off x="10639425" y="42068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79" name="Line 73">
                <a:extLst>
                  <a:ext uri="{FF2B5EF4-FFF2-40B4-BE49-F238E27FC236}">
                    <a16:creationId xmlns:a16="http://schemas.microsoft.com/office/drawing/2014/main" id="{9B745B29-A846-411B-BE20-912023002A73}"/>
                  </a:ext>
                </a:extLst>
              </p:cNvPr>
              <p:cNvSpPr>
                <a:spLocks noChangeShapeType="1"/>
              </p:cNvSpPr>
              <p:nvPr/>
            </p:nvSpPr>
            <p:spPr bwMode="auto">
              <a:xfrm>
                <a:off x="10639425" y="466883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0" name="Line 74">
                <a:extLst>
                  <a:ext uri="{FF2B5EF4-FFF2-40B4-BE49-F238E27FC236}">
                    <a16:creationId xmlns:a16="http://schemas.microsoft.com/office/drawing/2014/main" id="{B363AE51-9BF4-4880-ABF1-41DF960C8C12}"/>
                  </a:ext>
                </a:extLst>
              </p:cNvPr>
              <p:cNvSpPr>
                <a:spLocks noChangeShapeType="1"/>
              </p:cNvSpPr>
              <p:nvPr/>
            </p:nvSpPr>
            <p:spPr bwMode="auto">
              <a:xfrm>
                <a:off x="10639425" y="45069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1" name="Line 75">
                <a:extLst>
                  <a:ext uri="{FF2B5EF4-FFF2-40B4-BE49-F238E27FC236}">
                    <a16:creationId xmlns:a16="http://schemas.microsoft.com/office/drawing/2014/main" id="{DE3439A5-ACAF-4561-8C30-C3B1628349B9}"/>
                  </a:ext>
                </a:extLst>
              </p:cNvPr>
              <p:cNvSpPr>
                <a:spLocks noChangeShapeType="1"/>
              </p:cNvSpPr>
              <p:nvPr/>
            </p:nvSpPr>
            <p:spPr bwMode="auto">
              <a:xfrm>
                <a:off x="10934700" y="434022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2" name="Line 76">
                <a:extLst>
                  <a:ext uri="{FF2B5EF4-FFF2-40B4-BE49-F238E27FC236}">
                    <a16:creationId xmlns:a16="http://schemas.microsoft.com/office/drawing/2014/main" id="{0888E8A9-AAD1-4E29-B964-D55BEF2549A1}"/>
                  </a:ext>
                </a:extLst>
              </p:cNvPr>
              <p:cNvSpPr>
                <a:spLocks noChangeShapeType="1"/>
              </p:cNvSpPr>
              <p:nvPr/>
            </p:nvSpPr>
            <p:spPr bwMode="auto">
              <a:xfrm>
                <a:off x="10934700" y="47117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3" name="Line 77">
                <a:extLst>
                  <a:ext uri="{FF2B5EF4-FFF2-40B4-BE49-F238E27FC236}">
                    <a16:creationId xmlns:a16="http://schemas.microsoft.com/office/drawing/2014/main" id="{6803AC43-2463-4059-8575-7118D8EC7C21}"/>
                  </a:ext>
                </a:extLst>
              </p:cNvPr>
              <p:cNvSpPr>
                <a:spLocks noChangeShapeType="1"/>
              </p:cNvSpPr>
              <p:nvPr/>
            </p:nvSpPr>
            <p:spPr bwMode="auto">
              <a:xfrm>
                <a:off x="10934700" y="452278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4" name="Line 78">
                <a:extLst>
                  <a:ext uri="{FF2B5EF4-FFF2-40B4-BE49-F238E27FC236}">
                    <a16:creationId xmlns:a16="http://schemas.microsoft.com/office/drawing/2014/main" id="{29CD8896-B7D0-474D-9119-F708BE6246BC}"/>
                  </a:ext>
                </a:extLst>
              </p:cNvPr>
              <p:cNvSpPr>
                <a:spLocks noChangeShapeType="1"/>
              </p:cNvSpPr>
              <p:nvPr/>
            </p:nvSpPr>
            <p:spPr bwMode="auto">
              <a:xfrm>
                <a:off x="11229975" y="442912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5" name="Line 79">
                <a:extLst>
                  <a:ext uri="{FF2B5EF4-FFF2-40B4-BE49-F238E27FC236}">
                    <a16:creationId xmlns:a16="http://schemas.microsoft.com/office/drawing/2014/main" id="{3933956F-26DF-4608-8CE7-666B8823038E}"/>
                  </a:ext>
                </a:extLst>
              </p:cNvPr>
              <p:cNvSpPr>
                <a:spLocks noChangeShapeType="1"/>
              </p:cNvSpPr>
              <p:nvPr/>
            </p:nvSpPr>
            <p:spPr bwMode="auto">
              <a:xfrm>
                <a:off x="11229975" y="47498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6" name="Line 80">
                <a:extLst>
                  <a:ext uri="{FF2B5EF4-FFF2-40B4-BE49-F238E27FC236}">
                    <a16:creationId xmlns:a16="http://schemas.microsoft.com/office/drawing/2014/main" id="{9A2BCA1C-227F-4539-8FB4-118D9996DB4D}"/>
                  </a:ext>
                </a:extLst>
              </p:cNvPr>
              <p:cNvSpPr>
                <a:spLocks noChangeShapeType="1"/>
              </p:cNvSpPr>
              <p:nvPr/>
            </p:nvSpPr>
            <p:spPr bwMode="auto">
              <a:xfrm>
                <a:off x="11229975" y="45450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7" name="Line 81">
                <a:extLst>
                  <a:ext uri="{FF2B5EF4-FFF2-40B4-BE49-F238E27FC236}">
                    <a16:creationId xmlns:a16="http://schemas.microsoft.com/office/drawing/2014/main" id="{D1B0FF88-1E53-4A5C-A04D-AA7902937FC7}"/>
                  </a:ext>
                </a:extLst>
              </p:cNvPr>
              <p:cNvSpPr>
                <a:spLocks noChangeShapeType="1"/>
              </p:cNvSpPr>
              <p:nvPr/>
            </p:nvSpPr>
            <p:spPr bwMode="auto">
              <a:xfrm>
                <a:off x="11525250" y="445928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8" name="Line 82">
                <a:extLst>
                  <a:ext uri="{FF2B5EF4-FFF2-40B4-BE49-F238E27FC236}">
                    <a16:creationId xmlns:a16="http://schemas.microsoft.com/office/drawing/2014/main" id="{C434645E-5D51-466F-826B-FBCD2DCA65B1}"/>
                  </a:ext>
                </a:extLst>
              </p:cNvPr>
              <p:cNvSpPr>
                <a:spLocks noChangeShapeType="1"/>
              </p:cNvSpPr>
              <p:nvPr/>
            </p:nvSpPr>
            <p:spPr bwMode="auto">
              <a:xfrm>
                <a:off x="11525250" y="47498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89" name="Line 83">
                <a:extLst>
                  <a:ext uri="{FF2B5EF4-FFF2-40B4-BE49-F238E27FC236}">
                    <a16:creationId xmlns:a16="http://schemas.microsoft.com/office/drawing/2014/main" id="{1314FC03-E72E-43D3-B346-57979659FE24}"/>
                  </a:ext>
                </a:extLst>
              </p:cNvPr>
              <p:cNvSpPr>
                <a:spLocks noChangeShapeType="1"/>
              </p:cNvSpPr>
              <p:nvPr/>
            </p:nvSpPr>
            <p:spPr bwMode="auto">
              <a:xfrm>
                <a:off x="11525250" y="45704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0" name="Line 84">
                <a:extLst>
                  <a:ext uri="{FF2B5EF4-FFF2-40B4-BE49-F238E27FC236}">
                    <a16:creationId xmlns:a16="http://schemas.microsoft.com/office/drawing/2014/main" id="{58740F5A-6CE6-49FD-A31B-5C6EE44D6150}"/>
                  </a:ext>
                </a:extLst>
              </p:cNvPr>
              <p:cNvSpPr>
                <a:spLocks noChangeShapeType="1"/>
              </p:cNvSpPr>
              <p:nvPr/>
            </p:nvSpPr>
            <p:spPr bwMode="auto">
              <a:xfrm>
                <a:off x="11820525" y="45878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1" name="Line 85">
                <a:extLst>
                  <a:ext uri="{FF2B5EF4-FFF2-40B4-BE49-F238E27FC236}">
                    <a16:creationId xmlns:a16="http://schemas.microsoft.com/office/drawing/2014/main" id="{ABE0EBB2-24E8-458C-A994-ACEBC136278B}"/>
                  </a:ext>
                </a:extLst>
              </p:cNvPr>
              <p:cNvSpPr>
                <a:spLocks noChangeShapeType="1"/>
              </p:cNvSpPr>
              <p:nvPr/>
            </p:nvSpPr>
            <p:spPr bwMode="auto">
              <a:xfrm>
                <a:off x="11820525" y="477202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2" name="Line 86">
                <a:extLst>
                  <a:ext uri="{FF2B5EF4-FFF2-40B4-BE49-F238E27FC236}">
                    <a16:creationId xmlns:a16="http://schemas.microsoft.com/office/drawing/2014/main" id="{91BFF2FE-4947-470E-AE68-C5E2B558FC27}"/>
                  </a:ext>
                </a:extLst>
              </p:cNvPr>
              <p:cNvSpPr>
                <a:spLocks noChangeShapeType="1"/>
              </p:cNvSpPr>
              <p:nvPr/>
            </p:nvSpPr>
            <p:spPr bwMode="auto">
              <a:xfrm>
                <a:off x="11820525" y="428466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3" name="Line 87">
                <a:extLst>
                  <a:ext uri="{FF2B5EF4-FFF2-40B4-BE49-F238E27FC236}">
                    <a16:creationId xmlns:a16="http://schemas.microsoft.com/office/drawing/2014/main" id="{09F79F83-365C-4018-A992-F222624B6A66}"/>
                  </a:ext>
                </a:extLst>
              </p:cNvPr>
              <p:cNvSpPr>
                <a:spLocks noChangeShapeType="1"/>
              </p:cNvSpPr>
              <p:nvPr/>
            </p:nvSpPr>
            <p:spPr bwMode="auto">
              <a:xfrm>
                <a:off x="6832600" y="4865688"/>
                <a:ext cx="0" cy="47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4" name="Line 88">
                <a:extLst>
                  <a:ext uri="{FF2B5EF4-FFF2-40B4-BE49-F238E27FC236}">
                    <a16:creationId xmlns:a16="http://schemas.microsoft.com/office/drawing/2014/main" id="{12EA52AB-49B2-4501-897A-9D53A4C5BEFE}"/>
                  </a:ext>
                </a:extLst>
              </p:cNvPr>
              <p:cNvSpPr>
                <a:spLocks noChangeShapeType="1"/>
              </p:cNvSpPr>
              <p:nvPr/>
            </p:nvSpPr>
            <p:spPr bwMode="auto">
              <a:xfrm>
                <a:off x="6832600" y="4716463"/>
                <a:ext cx="0" cy="793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5" name="Line 89">
                <a:extLst>
                  <a:ext uri="{FF2B5EF4-FFF2-40B4-BE49-F238E27FC236}">
                    <a16:creationId xmlns:a16="http://schemas.microsoft.com/office/drawing/2014/main" id="{D4FA5A0E-0953-428B-958F-68BE0701590C}"/>
                  </a:ext>
                </a:extLst>
              </p:cNvPr>
              <p:cNvSpPr>
                <a:spLocks noChangeShapeType="1"/>
              </p:cNvSpPr>
              <p:nvPr/>
            </p:nvSpPr>
            <p:spPr bwMode="auto">
              <a:xfrm>
                <a:off x="7127875" y="4438650"/>
                <a:ext cx="0" cy="1270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6" name="Line 90">
                <a:extLst>
                  <a:ext uri="{FF2B5EF4-FFF2-40B4-BE49-F238E27FC236}">
                    <a16:creationId xmlns:a16="http://schemas.microsoft.com/office/drawing/2014/main" id="{328DED14-1BC8-4EAE-BB60-A7122C56848B}"/>
                  </a:ext>
                </a:extLst>
              </p:cNvPr>
              <p:cNvSpPr>
                <a:spLocks noChangeShapeType="1"/>
              </p:cNvSpPr>
              <p:nvPr/>
            </p:nvSpPr>
            <p:spPr bwMode="auto">
              <a:xfrm>
                <a:off x="7423150" y="4552950"/>
                <a:ext cx="0" cy="60325"/>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7" name="Line 91">
                <a:extLst>
                  <a:ext uri="{FF2B5EF4-FFF2-40B4-BE49-F238E27FC236}">
                    <a16:creationId xmlns:a16="http://schemas.microsoft.com/office/drawing/2014/main" id="{F0D44D2E-6C71-4EA2-B65B-AF09CD813BF0}"/>
                  </a:ext>
                </a:extLst>
              </p:cNvPr>
              <p:cNvSpPr>
                <a:spLocks noChangeShapeType="1"/>
              </p:cNvSpPr>
              <p:nvPr/>
            </p:nvSpPr>
            <p:spPr bwMode="auto">
              <a:xfrm>
                <a:off x="7718425" y="4668838"/>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8" name="Line 92">
                <a:extLst>
                  <a:ext uri="{FF2B5EF4-FFF2-40B4-BE49-F238E27FC236}">
                    <a16:creationId xmlns:a16="http://schemas.microsoft.com/office/drawing/2014/main" id="{87A1E07D-FCF5-4152-A71B-8F9270B11998}"/>
                  </a:ext>
                </a:extLst>
              </p:cNvPr>
              <p:cNvSpPr>
                <a:spLocks noChangeShapeType="1"/>
              </p:cNvSpPr>
              <p:nvPr/>
            </p:nvSpPr>
            <p:spPr bwMode="auto">
              <a:xfrm>
                <a:off x="8013700" y="4621213"/>
                <a:ext cx="0" cy="555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99" name="Line 93">
                <a:extLst>
                  <a:ext uri="{FF2B5EF4-FFF2-40B4-BE49-F238E27FC236}">
                    <a16:creationId xmlns:a16="http://schemas.microsoft.com/office/drawing/2014/main" id="{571E257E-0122-4713-9A67-8419E5464BC6}"/>
                  </a:ext>
                </a:extLst>
              </p:cNvPr>
              <p:cNvSpPr>
                <a:spLocks noChangeShapeType="1"/>
              </p:cNvSpPr>
              <p:nvPr/>
            </p:nvSpPr>
            <p:spPr bwMode="auto">
              <a:xfrm>
                <a:off x="8308975" y="4694238"/>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0" name="Line 94">
                <a:extLst>
                  <a:ext uri="{FF2B5EF4-FFF2-40B4-BE49-F238E27FC236}">
                    <a16:creationId xmlns:a16="http://schemas.microsoft.com/office/drawing/2014/main" id="{EB1A3C12-F2CA-47F6-8337-2A9C5B78E515}"/>
                  </a:ext>
                </a:extLst>
              </p:cNvPr>
              <p:cNvSpPr>
                <a:spLocks noChangeShapeType="1"/>
              </p:cNvSpPr>
              <p:nvPr/>
            </p:nvSpPr>
            <p:spPr bwMode="auto">
              <a:xfrm>
                <a:off x="8604250" y="4729163"/>
                <a:ext cx="0" cy="301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1" name="Line 95">
                <a:extLst>
                  <a:ext uri="{FF2B5EF4-FFF2-40B4-BE49-F238E27FC236}">
                    <a16:creationId xmlns:a16="http://schemas.microsoft.com/office/drawing/2014/main" id="{D8CB5F0E-20EE-4935-B1A4-FB48A31B5943}"/>
                  </a:ext>
                </a:extLst>
              </p:cNvPr>
              <p:cNvSpPr>
                <a:spLocks noChangeShapeType="1"/>
              </p:cNvSpPr>
              <p:nvPr/>
            </p:nvSpPr>
            <p:spPr bwMode="auto">
              <a:xfrm>
                <a:off x="8899525" y="4403725"/>
                <a:ext cx="0" cy="1412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2" name="Line 96">
                <a:extLst>
                  <a:ext uri="{FF2B5EF4-FFF2-40B4-BE49-F238E27FC236}">
                    <a16:creationId xmlns:a16="http://schemas.microsoft.com/office/drawing/2014/main" id="{7A5EF8E5-53DE-4B0A-9692-FEAA41141F6E}"/>
                  </a:ext>
                </a:extLst>
              </p:cNvPr>
              <p:cNvSpPr>
                <a:spLocks noChangeShapeType="1"/>
              </p:cNvSpPr>
              <p:nvPr/>
            </p:nvSpPr>
            <p:spPr bwMode="auto">
              <a:xfrm>
                <a:off x="8899525" y="4605338"/>
                <a:ext cx="0" cy="762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3" name="Line 97">
                <a:extLst>
                  <a:ext uri="{FF2B5EF4-FFF2-40B4-BE49-F238E27FC236}">
                    <a16:creationId xmlns:a16="http://schemas.microsoft.com/office/drawing/2014/main" id="{7228B62B-65D8-4638-9E7A-978C6C4FB618}"/>
                  </a:ext>
                </a:extLst>
              </p:cNvPr>
              <p:cNvSpPr>
                <a:spLocks noChangeShapeType="1"/>
              </p:cNvSpPr>
              <p:nvPr/>
            </p:nvSpPr>
            <p:spPr bwMode="auto">
              <a:xfrm>
                <a:off x="8899525" y="4502150"/>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4" name="Line 98">
                <a:extLst>
                  <a:ext uri="{FF2B5EF4-FFF2-40B4-BE49-F238E27FC236}">
                    <a16:creationId xmlns:a16="http://schemas.microsoft.com/office/drawing/2014/main" id="{1077775F-ACFD-4099-997A-707AF68979CA}"/>
                  </a:ext>
                </a:extLst>
              </p:cNvPr>
              <p:cNvSpPr>
                <a:spLocks noChangeShapeType="1"/>
              </p:cNvSpPr>
              <p:nvPr/>
            </p:nvSpPr>
            <p:spPr bwMode="auto">
              <a:xfrm>
                <a:off x="9194800" y="4378325"/>
                <a:ext cx="0" cy="1063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5" name="Line 99">
                <a:extLst>
                  <a:ext uri="{FF2B5EF4-FFF2-40B4-BE49-F238E27FC236}">
                    <a16:creationId xmlns:a16="http://schemas.microsoft.com/office/drawing/2014/main" id="{3A513F08-47F5-4203-99B5-5DE469AC4885}"/>
                  </a:ext>
                </a:extLst>
              </p:cNvPr>
              <p:cNvSpPr>
                <a:spLocks noChangeShapeType="1"/>
              </p:cNvSpPr>
              <p:nvPr/>
            </p:nvSpPr>
            <p:spPr bwMode="auto">
              <a:xfrm>
                <a:off x="9194800" y="4651375"/>
                <a:ext cx="0" cy="6508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6" name="Line 100">
                <a:extLst>
                  <a:ext uri="{FF2B5EF4-FFF2-40B4-BE49-F238E27FC236}">
                    <a16:creationId xmlns:a16="http://schemas.microsoft.com/office/drawing/2014/main" id="{83080668-B5C3-4BE0-9932-9F0348BA11CB}"/>
                  </a:ext>
                </a:extLst>
              </p:cNvPr>
              <p:cNvSpPr>
                <a:spLocks noChangeShapeType="1"/>
              </p:cNvSpPr>
              <p:nvPr/>
            </p:nvSpPr>
            <p:spPr bwMode="auto">
              <a:xfrm>
                <a:off x="9194800" y="4549775"/>
                <a:ext cx="0" cy="555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7" name="Line 101">
                <a:extLst>
                  <a:ext uri="{FF2B5EF4-FFF2-40B4-BE49-F238E27FC236}">
                    <a16:creationId xmlns:a16="http://schemas.microsoft.com/office/drawing/2014/main" id="{D46FBB8F-F2FB-4E15-8E7E-1564657342D5}"/>
                  </a:ext>
                </a:extLst>
              </p:cNvPr>
              <p:cNvSpPr>
                <a:spLocks noChangeShapeType="1"/>
              </p:cNvSpPr>
              <p:nvPr/>
            </p:nvSpPr>
            <p:spPr bwMode="auto">
              <a:xfrm>
                <a:off x="9490075" y="3959225"/>
                <a:ext cx="0" cy="6365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8" name="Line 102">
                <a:extLst>
                  <a:ext uri="{FF2B5EF4-FFF2-40B4-BE49-F238E27FC236}">
                    <a16:creationId xmlns:a16="http://schemas.microsoft.com/office/drawing/2014/main" id="{1A0DF122-63C7-499F-B9E7-E6E331DF4E66}"/>
                  </a:ext>
                </a:extLst>
              </p:cNvPr>
              <p:cNvSpPr>
                <a:spLocks noChangeShapeType="1"/>
              </p:cNvSpPr>
              <p:nvPr/>
            </p:nvSpPr>
            <p:spPr bwMode="auto">
              <a:xfrm>
                <a:off x="9490075" y="4719638"/>
                <a:ext cx="0" cy="47625"/>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09" name="Line 103">
                <a:extLst>
                  <a:ext uri="{FF2B5EF4-FFF2-40B4-BE49-F238E27FC236}">
                    <a16:creationId xmlns:a16="http://schemas.microsoft.com/office/drawing/2014/main" id="{E718F14E-66A0-468C-BC1B-FB82EF56B168}"/>
                  </a:ext>
                </a:extLst>
              </p:cNvPr>
              <p:cNvSpPr>
                <a:spLocks noChangeShapeType="1"/>
              </p:cNvSpPr>
              <p:nvPr/>
            </p:nvSpPr>
            <p:spPr bwMode="auto">
              <a:xfrm>
                <a:off x="9490075" y="4565650"/>
                <a:ext cx="0" cy="3968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0" name="Line 104">
                <a:extLst>
                  <a:ext uri="{FF2B5EF4-FFF2-40B4-BE49-F238E27FC236}">
                    <a16:creationId xmlns:a16="http://schemas.microsoft.com/office/drawing/2014/main" id="{D89DF25C-2868-46D8-950F-BAC28F58F9F5}"/>
                  </a:ext>
                </a:extLst>
              </p:cNvPr>
              <p:cNvSpPr>
                <a:spLocks noChangeShapeType="1"/>
              </p:cNvSpPr>
              <p:nvPr/>
            </p:nvSpPr>
            <p:spPr bwMode="auto">
              <a:xfrm>
                <a:off x="9785350" y="4638675"/>
                <a:ext cx="0" cy="1492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1" name="Line 105">
                <a:extLst>
                  <a:ext uri="{FF2B5EF4-FFF2-40B4-BE49-F238E27FC236}">
                    <a16:creationId xmlns:a16="http://schemas.microsoft.com/office/drawing/2014/main" id="{53F8F9C1-3748-4AF4-8D8E-1A223AE1EA3C}"/>
                  </a:ext>
                </a:extLst>
              </p:cNvPr>
              <p:cNvSpPr>
                <a:spLocks noChangeShapeType="1"/>
              </p:cNvSpPr>
              <p:nvPr/>
            </p:nvSpPr>
            <p:spPr bwMode="auto">
              <a:xfrm>
                <a:off x="9785350" y="4711700"/>
                <a:ext cx="0" cy="3333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2" name="Line 106">
                <a:extLst>
                  <a:ext uri="{FF2B5EF4-FFF2-40B4-BE49-F238E27FC236}">
                    <a16:creationId xmlns:a16="http://schemas.microsoft.com/office/drawing/2014/main" id="{508E1079-DDA3-4CA5-BB9D-A98FA9DC317A}"/>
                  </a:ext>
                </a:extLst>
              </p:cNvPr>
              <p:cNvSpPr>
                <a:spLocks noChangeShapeType="1"/>
              </p:cNvSpPr>
              <p:nvPr/>
            </p:nvSpPr>
            <p:spPr bwMode="auto">
              <a:xfrm>
                <a:off x="9785350" y="4514850"/>
                <a:ext cx="0" cy="508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3" name="Line 107">
                <a:extLst>
                  <a:ext uri="{FF2B5EF4-FFF2-40B4-BE49-F238E27FC236}">
                    <a16:creationId xmlns:a16="http://schemas.microsoft.com/office/drawing/2014/main" id="{6412B0CD-491C-49F3-85F3-380A6918A626}"/>
                  </a:ext>
                </a:extLst>
              </p:cNvPr>
              <p:cNvSpPr>
                <a:spLocks noChangeShapeType="1"/>
              </p:cNvSpPr>
              <p:nvPr/>
            </p:nvSpPr>
            <p:spPr bwMode="auto">
              <a:xfrm>
                <a:off x="10080625" y="4595813"/>
                <a:ext cx="0" cy="936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4" name="Line 108">
                <a:extLst>
                  <a:ext uri="{FF2B5EF4-FFF2-40B4-BE49-F238E27FC236}">
                    <a16:creationId xmlns:a16="http://schemas.microsoft.com/office/drawing/2014/main" id="{A7507A54-C8C3-40E1-9CD0-F75F17BBF4C4}"/>
                  </a:ext>
                </a:extLst>
              </p:cNvPr>
              <p:cNvSpPr>
                <a:spLocks noChangeShapeType="1"/>
              </p:cNvSpPr>
              <p:nvPr/>
            </p:nvSpPr>
            <p:spPr bwMode="auto">
              <a:xfrm>
                <a:off x="10080625" y="4711700"/>
                <a:ext cx="0" cy="3333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5" name="Line 109">
                <a:extLst>
                  <a:ext uri="{FF2B5EF4-FFF2-40B4-BE49-F238E27FC236}">
                    <a16:creationId xmlns:a16="http://schemas.microsoft.com/office/drawing/2014/main" id="{4F78BE3C-BB60-4734-B44D-1F4ECE8BFD57}"/>
                  </a:ext>
                </a:extLst>
              </p:cNvPr>
              <p:cNvSpPr>
                <a:spLocks noChangeShapeType="1"/>
              </p:cNvSpPr>
              <p:nvPr/>
            </p:nvSpPr>
            <p:spPr bwMode="auto">
              <a:xfrm>
                <a:off x="10080625" y="4540250"/>
                <a:ext cx="0" cy="381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6" name="Line 110">
                <a:extLst>
                  <a:ext uri="{FF2B5EF4-FFF2-40B4-BE49-F238E27FC236}">
                    <a16:creationId xmlns:a16="http://schemas.microsoft.com/office/drawing/2014/main" id="{AA8DE01D-D405-4531-86A4-E15D9AE0B5EB}"/>
                  </a:ext>
                </a:extLst>
              </p:cNvPr>
              <p:cNvSpPr>
                <a:spLocks noChangeShapeType="1"/>
              </p:cNvSpPr>
              <p:nvPr/>
            </p:nvSpPr>
            <p:spPr bwMode="auto">
              <a:xfrm>
                <a:off x="10375900" y="4532313"/>
                <a:ext cx="0" cy="1571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7" name="Line 111">
                <a:extLst>
                  <a:ext uri="{FF2B5EF4-FFF2-40B4-BE49-F238E27FC236}">
                    <a16:creationId xmlns:a16="http://schemas.microsoft.com/office/drawing/2014/main" id="{BD5FDB5F-584F-4A10-AFAF-C96558F7A369}"/>
                  </a:ext>
                </a:extLst>
              </p:cNvPr>
              <p:cNvSpPr>
                <a:spLocks noChangeShapeType="1"/>
              </p:cNvSpPr>
              <p:nvPr/>
            </p:nvSpPr>
            <p:spPr bwMode="auto">
              <a:xfrm>
                <a:off x="10375900" y="4741863"/>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8" name="Line 112">
                <a:extLst>
                  <a:ext uri="{FF2B5EF4-FFF2-40B4-BE49-F238E27FC236}">
                    <a16:creationId xmlns:a16="http://schemas.microsoft.com/office/drawing/2014/main" id="{EAF2727F-632C-4FA5-856C-8053F4B2937C}"/>
                  </a:ext>
                </a:extLst>
              </p:cNvPr>
              <p:cNvSpPr>
                <a:spLocks noChangeShapeType="1"/>
              </p:cNvSpPr>
              <p:nvPr/>
            </p:nvSpPr>
            <p:spPr bwMode="auto">
              <a:xfrm>
                <a:off x="10375900" y="4552950"/>
                <a:ext cx="0" cy="555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19" name="Line 113">
                <a:extLst>
                  <a:ext uri="{FF2B5EF4-FFF2-40B4-BE49-F238E27FC236}">
                    <a16:creationId xmlns:a16="http://schemas.microsoft.com/office/drawing/2014/main" id="{8CC9201E-F881-4EAC-8616-33CEAF1FCB10}"/>
                  </a:ext>
                </a:extLst>
              </p:cNvPr>
              <p:cNvSpPr>
                <a:spLocks noChangeShapeType="1"/>
              </p:cNvSpPr>
              <p:nvPr/>
            </p:nvSpPr>
            <p:spPr bwMode="auto">
              <a:xfrm>
                <a:off x="10671175" y="4398963"/>
                <a:ext cx="0" cy="1968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0" name="Line 114">
                <a:extLst>
                  <a:ext uri="{FF2B5EF4-FFF2-40B4-BE49-F238E27FC236}">
                    <a16:creationId xmlns:a16="http://schemas.microsoft.com/office/drawing/2014/main" id="{D440318D-3EDB-40FC-B444-5F450076F77A}"/>
                  </a:ext>
                </a:extLst>
              </p:cNvPr>
              <p:cNvSpPr>
                <a:spLocks noChangeShapeType="1"/>
              </p:cNvSpPr>
              <p:nvPr/>
            </p:nvSpPr>
            <p:spPr bwMode="auto">
              <a:xfrm>
                <a:off x="10671175" y="4724400"/>
                <a:ext cx="0" cy="508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1" name="Line 115">
                <a:extLst>
                  <a:ext uri="{FF2B5EF4-FFF2-40B4-BE49-F238E27FC236}">
                    <a16:creationId xmlns:a16="http://schemas.microsoft.com/office/drawing/2014/main" id="{918ACD4B-9FB9-4438-9952-7FBF297FB3C0}"/>
                  </a:ext>
                </a:extLst>
              </p:cNvPr>
              <p:cNvSpPr>
                <a:spLocks noChangeShapeType="1"/>
              </p:cNvSpPr>
              <p:nvPr/>
            </p:nvSpPr>
            <p:spPr bwMode="auto">
              <a:xfrm>
                <a:off x="10671175" y="4552950"/>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2" name="Line 116">
                <a:extLst>
                  <a:ext uri="{FF2B5EF4-FFF2-40B4-BE49-F238E27FC236}">
                    <a16:creationId xmlns:a16="http://schemas.microsoft.com/office/drawing/2014/main" id="{DE91E64E-EF82-401A-9674-32E759EA442A}"/>
                  </a:ext>
                </a:extLst>
              </p:cNvPr>
              <p:cNvSpPr>
                <a:spLocks noChangeShapeType="1"/>
              </p:cNvSpPr>
              <p:nvPr/>
            </p:nvSpPr>
            <p:spPr bwMode="auto">
              <a:xfrm>
                <a:off x="10966450" y="4527550"/>
                <a:ext cx="0" cy="1920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3" name="Line 117">
                <a:extLst>
                  <a:ext uri="{FF2B5EF4-FFF2-40B4-BE49-F238E27FC236}">
                    <a16:creationId xmlns:a16="http://schemas.microsoft.com/office/drawing/2014/main" id="{72D7BCE9-BABD-4B85-BA16-BCDE9CC9CED4}"/>
                  </a:ext>
                </a:extLst>
              </p:cNvPr>
              <p:cNvSpPr>
                <a:spLocks noChangeShapeType="1"/>
              </p:cNvSpPr>
              <p:nvPr/>
            </p:nvSpPr>
            <p:spPr bwMode="auto">
              <a:xfrm>
                <a:off x="10966450" y="4754563"/>
                <a:ext cx="0" cy="428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4" name="Line 118">
                <a:extLst>
                  <a:ext uri="{FF2B5EF4-FFF2-40B4-BE49-F238E27FC236}">
                    <a16:creationId xmlns:a16="http://schemas.microsoft.com/office/drawing/2014/main" id="{3EEA37DA-BBCA-4982-8717-E0E174A33A8F}"/>
                  </a:ext>
                </a:extLst>
              </p:cNvPr>
              <p:cNvSpPr>
                <a:spLocks noChangeShapeType="1"/>
              </p:cNvSpPr>
              <p:nvPr/>
            </p:nvSpPr>
            <p:spPr bwMode="auto">
              <a:xfrm>
                <a:off x="10966450" y="4570413"/>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5" name="Line 119">
                <a:extLst>
                  <a:ext uri="{FF2B5EF4-FFF2-40B4-BE49-F238E27FC236}">
                    <a16:creationId xmlns:a16="http://schemas.microsoft.com/office/drawing/2014/main" id="{54163E83-8EE8-456B-A20D-DDB29B9FEF1E}"/>
                  </a:ext>
                </a:extLst>
              </p:cNvPr>
              <p:cNvSpPr>
                <a:spLocks noChangeShapeType="1"/>
              </p:cNvSpPr>
              <p:nvPr/>
            </p:nvSpPr>
            <p:spPr bwMode="auto">
              <a:xfrm>
                <a:off x="11261725" y="4510088"/>
                <a:ext cx="0" cy="809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6" name="Line 120">
                <a:extLst>
                  <a:ext uri="{FF2B5EF4-FFF2-40B4-BE49-F238E27FC236}">
                    <a16:creationId xmlns:a16="http://schemas.microsoft.com/office/drawing/2014/main" id="{C56BF68B-F5AA-44BB-BEB8-77BF2B849ABF}"/>
                  </a:ext>
                </a:extLst>
              </p:cNvPr>
              <p:cNvSpPr>
                <a:spLocks noChangeShapeType="1"/>
              </p:cNvSpPr>
              <p:nvPr/>
            </p:nvSpPr>
            <p:spPr bwMode="auto">
              <a:xfrm>
                <a:off x="11261725" y="4792663"/>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7" name="Line 121">
                <a:extLst>
                  <a:ext uri="{FF2B5EF4-FFF2-40B4-BE49-F238E27FC236}">
                    <a16:creationId xmlns:a16="http://schemas.microsoft.com/office/drawing/2014/main" id="{37A956C9-BE07-4268-8F60-13A1172C2783}"/>
                  </a:ext>
                </a:extLst>
              </p:cNvPr>
              <p:cNvSpPr>
                <a:spLocks noChangeShapeType="1"/>
              </p:cNvSpPr>
              <p:nvPr/>
            </p:nvSpPr>
            <p:spPr bwMode="auto">
              <a:xfrm>
                <a:off x="11261725" y="4595813"/>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8" name="Line 122">
                <a:extLst>
                  <a:ext uri="{FF2B5EF4-FFF2-40B4-BE49-F238E27FC236}">
                    <a16:creationId xmlns:a16="http://schemas.microsoft.com/office/drawing/2014/main" id="{3356AB67-9B77-493C-A334-13E940B361AD}"/>
                  </a:ext>
                </a:extLst>
              </p:cNvPr>
              <p:cNvSpPr>
                <a:spLocks noChangeShapeType="1"/>
              </p:cNvSpPr>
              <p:nvPr/>
            </p:nvSpPr>
            <p:spPr bwMode="auto">
              <a:xfrm>
                <a:off x="11557000" y="4600575"/>
                <a:ext cx="0" cy="1365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29" name="Line 123">
                <a:extLst>
                  <a:ext uri="{FF2B5EF4-FFF2-40B4-BE49-F238E27FC236}">
                    <a16:creationId xmlns:a16="http://schemas.microsoft.com/office/drawing/2014/main" id="{B877F9C7-B937-4DFA-99A4-260DB336A040}"/>
                  </a:ext>
                </a:extLst>
              </p:cNvPr>
              <p:cNvSpPr>
                <a:spLocks noChangeShapeType="1"/>
              </p:cNvSpPr>
              <p:nvPr/>
            </p:nvSpPr>
            <p:spPr bwMode="auto">
              <a:xfrm>
                <a:off x="11557000" y="4792663"/>
                <a:ext cx="0" cy="3810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0" name="Line 124">
                <a:extLst>
                  <a:ext uri="{FF2B5EF4-FFF2-40B4-BE49-F238E27FC236}">
                    <a16:creationId xmlns:a16="http://schemas.microsoft.com/office/drawing/2014/main" id="{8E4B4D0B-D5A6-4789-B347-AEBC310E4E0B}"/>
                  </a:ext>
                </a:extLst>
              </p:cNvPr>
              <p:cNvSpPr>
                <a:spLocks noChangeShapeType="1"/>
              </p:cNvSpPr>
              <p:nvPr/>
            </p:nvSpPr>
            <p:spPr bwMode="auto">
              <a:xfrm>
                <a:off x="11557000" y="4613275"/>
                <a:ext cx="0" cy="428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1" name="Line 125">
                <a:extLst>
                  <a:ext uri="{FF2B5EF4-FFF2-40B4-BE49-F238E27FC236}">
                    <a16:creationId xmlns:a16="http://schemas.microsoft.com/office/drawing/2014/main" id="{EB793189-EF5C-4087-8867-02D8B3097A94}"/>
                  </a:ext>
                </a:extLst>
              </p:cNvPr>
              <p:cNvSpPr>
                <a:spLocks noChangeShapeType="1"/>
              </p:cNvSpPr>
              <p:nvPr/>
            </p:nvSpPr>
            <p:spPr bwMode="auto">
              <a:xfrm>
                <a:off x="11852275" y="4681538"/>
                <a:ext cx="0" cy="936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2" name="Line 126">
                <a:extLst>
                  <a:ext uri="{FF2B5EF4-FFF2-40B4-BE49-F238E27FC236}">
                    <a16:creationId xmlns:a16="http://schemas.microsoft.com/office/drawing/2014/main" id="{37624543-26C8-4D0E-B8F5-E67AF0C87FE9}"/>
                  </a:ext>
                </a:extLst>
              </p:cNvPr>
              <p:cNvSpPr>
                <a:spLocks noChangeShapeType="1"/>
              </p:cNvSpPr>
              <p:nvPr/>
            </p:nvSpPr>
            <p:spPr bwMode="auto">
              <a:xfrm>
                <a:off x="11852275" y="4810125"/>
                <a:ext cx="0" cy="3333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3" name="Line 127">
                <a:extLst>
                  <a:ext uri="{FF2B5EF4-FFF2-40B4-BE49-F238E27FC236}">
                    <a16:creationId xmlns:a16="http://schemas.microsoft.com/office/drawing/2014/main" id="{5954EE61-B81D-4514-9D0C-16D60CCBDD1C}"/>
                  </a:ext>
                </a:extLst>
              </p:cNvPr>
              <p:cNvSpPr>
                <a:spLocks noChangeShapeType="1"/>
              </p:cNvSpPr>
              <p:nvPr/>
            </p:nvSpPr>
            <p:spPr bwMode="auto">
              <a:xfrm>
                <a:off x="11852275" y="4386263"/>
                <a:ext cx="0" cy="10795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4" name="Line 128">
                <a:extLst>
                  <a:ext uri="{FF2B5EF4-FFF2-40B4-BE49-F238E27FC236}">
                    <a16:creationId xmlns:a16="http://schemas.microsoft.com/office/drawing/2014/main" id="{CBA58212-F752-4F19-B007-307D19646971}"/>
                  </a:ext>
                </a:extLst>
              </p:cNvPr>
              <p:cNvSpPr>
                <a:spLocks noChangeShapeType="1"/>
              </p:cNvSpPr>
              <p:nvPr/>
            </p:nvSpPr>
            <p:spPr bwMode="auto">
              <a:xfrm>
                <a:off x="6800850" y="487045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5" name="Line 129">
                <a:extLst>
                  <a:ext uri="{FF2B5EF4-FFF2-40B4-BE49-F238E27FC236}">
                    <a16:creationId xmlns:a16="http://schemas.microsoft.com/office/drawing/2014/main" id="{C82F93F9-F98C-4E66-B754-7C2988140779}"/>
                  </a:ext>
                </a:extLst>
              </p:cNvPr>
              <p:cNvSpPr>
                <a:spLocks noChangeShapeType="1"/>
              </p:cNvSpPr>
              <p:nvPr/>
            </p:nvSpPr>
            <p:spPr bwMode="auto">
              <a:xfrm>
                <a:off x="6800850" y="472440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6" name="Line 130">
                <a:extLst>
                  <a:ext uri="{FF2B5EF4-FFF2-40B4-BE49-F238E27FC236}">
                    <a16:creationId xmlns:a16="http://schemas.microsoft.com/office/drawing/2014/main" id="{8393E5A2-5000-4845-8D8F-10B8639CC3F5}"/>
                  </a:ext>
                </a:extLst>
              </p:cNvPr>
              <p:cNvSpPr>
                <a:spLocks noChangeShapeType="1"/>
              </p:cNvSpPr>
              <p:nvPr/>
            </p:nvSpPr>
            <p:spPr bwMode="auto">
              <a:xfrm>
                <a:off x="7096125" y="456565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7" name="Line 131">
                <a:extLst>
                  <a:ext uri="{FF2B5EF4-FFF2-40B4-BE49-F238E27FC236}">
                    <a16:creationId xmlns:a16="http://schemas.microsoft.com/office/drawing/2014/main" id="{4F549CE6-2798-44ED-8F0D-6B092BCDFA99}"/>
                  </a:ext>
                </a:extLst>
              </p:cNvPr>
              <p:cNvSpPr>
                <a:spLocks noChangeShapeType="1"/>
              </p:cNvSpPr>
              <p:nvPr/>
            </p:nvSpPr>
            <p:spPr bwMode="auto">
              <a:xfrm>
                <a:off x="7391400" y="461327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8" name="Line 132">
                <a:extLst>
                  <a:ext uri="{FF2B5EF4-FFF2-40B4-BE49-F238E27FC236}">
                    <a16:creationId xmlns:a16="http://schemas.microsoft.com/office/drawing/2014/main" id="{7BECC8BA-4CDB-4DF8-A0A8-61123DF9E4F2}"/>
                  </a:ext>
                </a:extLst>
              </p:cNvPr>
              <p:cNvSpPr>
                <a:spLocks noChangeShapeType="1"/>
              </p:cNvSpPr>
              <p:nvPr/>
            </p:nvSpPr>
            <p:spPr bwMode="auto">
              <a:xfrm>
                <a:off x="7686675" y="42576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39" name="Line 133">
                <a:extLst>
                  <a:ext uri="{FF2B5EF4-FFF2-40B4-BE49-F238E27FC236}">
                    <a16:creationId xmlns:a16="http://schemas.microsoft.com/office/drawing/2014/main" id="{75D697C2-3250-4A4E-A688-F9936C8E8AEA}"/>
                  </a:ext>
                </a:extLst>
              </p:cNvPr>
              <p:cNvSpPr>
                <a:spLocks noChangeShapeType="1"/>
              </p:cNvSpPr>
              <p:nvPr/>
            </p:nvSpPr>
            <p:spPr bwMode="auto">
              <a:xfrm>
                <a:off x="7686675" y="47117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0" name="Line 134">
                <a:extLst>
                  <a:ext uri="{FF2B5EF4-FFF2-40B4-BE49-F238E27FC236}">
                    <a16:creationId xmlns:a16="http://schemas.microsoft.com/office/drawing/2014/main" id="{D7FB76C5-B33B-403B-88AD-CC77EAD40A5F}"/>
                  </a:ext>
                </a:extLst>
              </p:cNvPr>
              <p:cNvSpPr>
                <a:spLocks noChangeShapeType="1"/>
              </p:cNvSpPr>
              <p:nvPr/>
            </p:nvSpPr>
            <p:spPr bwMode="auto">
              <a:xfrm>
                <a:off x="7981950" y="467677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1" name="Line 135">
                <a:extLst>
                  <a:ext uri="{FF2B5EF4-FFF2-40B4-BE49-F238E27FC236}">
                    <a16:creationId xmlns:a16="http://schemas.microsoft.com/office/drawing/2014/main" id="{30A5D6E1-C076-44F5-A53B-D9FEC994D3FC}"/>
                  </a:ext>
                </a:extLst>
              </p:cNvPr>
              <p:cNvSpPr>
                <a:spLocks noChangeShapeType="1"/>
              </p:cNvSpPr>
              <p:nvPr/>
            </p:nvSpPr>
            <p:spPr bwMode="auto">
              <a:xfrm>
                <a:off x="8277225" y="47371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2" name="Line 136">
                <a:extLst>
                  <a:ext uri="{FF2B5EF4-FFF2-40B4-BE49-F238E27FC236}">
                    <a16:creationId xmlns:a16="http://schemas.microsoft.com/office/drawing/2014/main" id="{F0507696-219E-4DE2-BBBC-770703A5F93A}"/>
                  </a:ext>
                </a:extLst>
              </p:cNvPr>
              <p:cNvSpPr>
                <a:spLocks noChangeShapeType="1"/>
              </p:cNvSpPr>
              <p:nvPr/>
            </p:nvSpPr>
            <p:spPr bwMode="auto">
              <a:xfrm>
                <a:off x="8572500" y="475932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3" name="Line 137">
                <a:extLst>
                  <a:ext uri="{FF2B5EF4-FFF2-40B4-BE49-F238E27FC236}">
                    <a16:creationId xmlns:a16="http://schemas.microsoft.com/office/drawing/2014/main" id="{88AADE95-5C61-4F30-B65A-30934018F994}"/>
                  </a:ext>
                </a:extLst>
              </p:cNvPr>
              <p:cNvSpPr>
                <a:spLocks noChangeShapeType="1"/>
              </p:cNvSpPr>
              <p:nvPr/>
            </p:nvSpPr>
            <p:spPr bwMode="auto">
              <a:xfrm>
                <a:off x="8867775" y="45450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4" name="Line 138">
                <a:extLst>
                  <a:ext uri="{FF2B5EF4-FFF2-40B4-BE49-F238E27FC236}">
                    <a16:creationId xmlns:a16="http://schemas.microsoft.com/office/drawing/2014/main" id="{9DB77E71-3FCF-4B52-A718-2668A46D61A0}"/>
                  </a:ext>
                </a:extLst>
              </p:cNvPr>
              <p:cNvSpPr>
                <a:spLocks noChangeShapeType="1"/>
              </p:cNvSpPr>
              <p:nvPr/>
            </p:nvSpPr>
            <p:spPr bwMode="auto">
              <a:xfrm>
                <a:off x="8867775" y="468153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5" name="Line 139">
                <a:extLst>
                  <a:ext uri="{FF2B5EF4-FFF2-40B4-BE49-F238E27FC236}">
                    <a16:creationId xmlns:a16="http://schemas.microsoft.com/office/drawing/2014/main" id="{E4B01AEC-9E35-438A-9EB6-E0D8C81D38E1}"/>
                  </a:ext>
                </a:extLst>
              </p:cNvPr>
              <p:cNvSpPr>
                <a:spLocks noChangeShapeType="1"/>
              </p:cNvSpPr>
              <p:nvPr/>
            </p:nvSpPr>
            <p:spPr bwMode="auto">
              <a:xfrm>
                <a:off x="8867775" y="454977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6" name="Line 140">
                <a:extLst>
                  <a:ext uri="{FF2B5EF4-FFF2-40B4-BE49-F238E27FC236}">
                    <a16:creationId xmlns:a16="http://schemas.microsoft.com/office/drawing/2014/main" id="{E30F60C3-8440-4EEB-A745-8532B39770D8}"/>
                  </a:ext>
                </a:extLst>
              </p:cNvPr>
              <p:cNvSpPr>
                <a:spLocks noChangeShapeType="1"/>
              </p:cNvSpPr>
              <p:nvPr/>
            </p:nvSpPr>
            <p:spPr bwMode="auto">
              <a:xfrm>
                <a:off x="9163050" y="448468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7" name="Line 141">
                <a:extLst>
                  <a:ext uri="{FF2B5EF4-FFF2-40B4-BE49-F238E27FC236}">
                    <a16:creationId xmlns:a16="http://schemas.microsoft.com/office/drawing/2014/main" id="{DCFE6606-1DAA-4A90-A484-88FFB3C0C906}"/>
                  </a:ext>
                </a:extLst>
              </p:cNvPr>
              <p:cNvSpPr>
                <a:spLocks noChangeShapeType="1"/>
              </p:cNvSpPr>
              <p:nvPr/>
            </p:nvSpPr>
            <p:spPr bwMode="auto">
              <a:xfrm>
                <a:off x="9163050" y="47164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8" name="Line 142">
                <a:extLst>
                  <a:ext uri="{FF2B5EF4-FFF2-40B4-BE49-F238E27FC236}">
                    <a16:creationId xmlns:a16="http://schemas.microsoft.com/office/drawing/2014/main" id="{C23E7D5A-9F71-4522-ABDA-C9810F2F3D4F}"/>
                  </a:ext>
                </a:extLst>
              </p:cNvPr>
              <p:cNvSpPr>
                <a:spLocks noChangeShapeType="1"/>
              </p:cNvSpPr>
              <p:nvPr/>
            </p:nvSpPr>
            <p:spPr bwMode="auto">
              <a:xfrm>
                <a:off x="9163050" y="46053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49" name="Line 144">
                <a:extLst>
                  <a:ext uri="{FF2B5EF4-FFF2-40B4-BE49-F238E27FC236}">
                    <a16:creationId xmlns:a16="http://schemas.microsoft.com/office/drawing/2014/main" id="{DAF4B4F9-335C-4FDB-AFDA-98332851A2FC}"/>
                  </a:ext>
                </a:extLst>
              </p:cNvPr>
              <p:cNvSpPr>
                <a:spLocks noChangeShapeType="1"/>
              </p:cNvSpPr>
              <p:nvPr/>
            </p:nvSpPr>
            <p:spPr bwMode="auto">
              <a:xfrm>
                <a:off x="9458325" y="47672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0" name="Line 145">
                <a:extLst>
                  <a:ext uri="{FF2B5EF4-FFF2-40B4-BE49-F238E27FC236}">
                    <a16:creationId xmlns:a16="http://schemas.microsoft.com/office/drawing/2014/main" id="{02D7DEAA-64EB-40FA-B56A-20E332054486}"/>
                  </a:ext>
                </a:extLst>
              </p:cNvPr>
              <p:cNvSpPr>
                <a:spLocks noChangeShapeType="1"/>
              </p:cNvSpPr>
              <p:nvPr/>
            </p:nvSpPr>
            <p:spPr bwMode="auto">
              <a:xfrm>
                <a:off x="9458325" y="46053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1" name="Line 146">
                <a:extLst>
                  <a:ext uri="{FF2B5EF4-FFF2-40B4-BE49-F238E27FC236}">
                    <a16:creationId xmlns:a16="http://schemas.microsoft.com/office/drawing/2014/main" id="{7071C229-C197-4C4F-AC93-D5F8AFA5346A}"/>
                  </a:ext>
                </a:extLst>
              </p:cNvPr>
              <p:cNvSpPr>
                <a:spLocks noChangeShapeType="1"/>
              </p:cNvSpPr>
              <p:nvPr/>
            </p:nvSpPr>
            <p:spPr bwMode="auto">
              <a:xfrm>
                <a:off x="9753600" y="478790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2" name="Line 147">
                <a:extLst>
                  <a:ext uri="{FF2B5EF4-FFF2-40B4-BE49-F238E27FC236}">
                    <a16:creationId xmlns:a16="http://schemas.microsoft.com/office/drawing/2014/main" id="{E0F05D06-FD7C-440B-BAC6-3036A2F939F8}"/>
                  </a:ext>
                </a:extLst>
              </p:cNvPr>
              <p:cNvSpPr>
                <a:spLocks noChangeShapeType="1"/>
              </p:cNvSpPr>
              <p:nvPr/>
            </p:nvSpPr>
            <p:spPr bwMode="auto">
              <a:xfrm>
                <a:off x="9753600" y="456565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3" name="Line 148">
                <a:extLst>
                  <a:ext uri="{FF2B5EF4-FFF2-40B4-BE49-F238E27FC236}">
                    <a16:creationId xmlns:a16="http://schemas.microsoft.com/office/drawing/2014/main" id="{30F4626B-2ABD-4E6B-9C15-E3BC0B6722F0}"/>
                  </a:ext>
                </a:extLst>
              </p:cNvPr>
              <p:cNvSpPr>
                <a:spLocks noChangeShapeType="1"/>
              </p:cNvSpPr>
              <p:nvPr/>
            </p:nvSpPr>
            <p:spPr bwMode="auto">
              <a:xfrm>
                <a:off x="10048875" y="4745038"/>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4" name="Line 149">
                <a:extLst>
                  <a:ext uri="{FF2B5EF4-FFF2-40B4-BE49-F238E27FC236}">
                    <a16:creationId xmlns:a16="http://schemas.microsoft.com/office/drawing/2014/main" id="{F295A01B-5262-4A09-A7A1-90846EC2F653}"/>
                  </a:ext>
                </a:extLst>
              </p:cNvPr>
              <p:cNvSpPr>
                <a:spLocks noChangeShapeType="1"/>
              </p:cNvSpPr>
              <p:nvPr/>
            </p:nvSpPr>
            <p:spPr bwMode="auto">
              <a:xfrm>
                <a:off x="10048875" y="457835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5" name="Line 150">
                <a:extLst>
                  <a:ext uri="{FF2B5EF4-FFF2-40B4-BE49-F238E27FC236}">
                    <a16:creationId xmlns:a16="http://schemas.microsoft.com/office/drawing/2014/main" id="{B99BE91A-8BE0-4350-B363-C1EDE288B51F}"/>
                  </a:ext>
                </a:extLst>
              </p:cNvPr>
              <p:cNvSpPr>
                <a:spLocks noChangeShapeType="1"/>
              </p:cNvSpPr>
              <p:nvPr/>
            </p:nvSpPr>
            <p:spPr bwMode="auto">
              <a:xfrm>
                <a:off x="10344150" y="46894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6" name="Line 151">
                <a:extLst>
                  <a:ext uri="{FF2B5EF4-FFF2-40B4-BE49-F238E27FC236}">
                    <a16:creationId xmlns:a16="http://schemas.microsoft.com/office/drawing/2014/main" id="{EE6A1C85-FCF3-4693-86F2-44036E4E3F99}"/>
                  </a:ext>
                </a:extLst>
              </p:cNvPr>
              <p:cNvSpPr>
                <a:spLocks noChangeShapeType="1"/>
              </p:cNvSpPr>
              <p:nvPr/>
            </p:nvSpPr>
            <p:spPr bwMode="auto">
              <a:xfrm>
                <a:off x="10344150" y="47799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7" name="Line 152">
                <a:extLst>
                  <a:ext uri="{FF2B5EF4-FFF2-40B4-BE49-F238E27FC236}">
                    <a16:creationId xmlns:a16="http://schemas.microsoft.com/office/drawing/2014/main" id="{70219584-439C-4984-8A26-9E21012B58A5}"/>
                  </a:ext>
                </a:extLst>
              </p:cNvPr>
              <p:cNvSpPr>
                <a:spLocks noChangeShapeType="1"/>
              </p:cNvSpPr>
              <p:nvPr/>
            </p:nvSpPr>
            <p:spPr bwMode="auto">
              <a:xfrm>
                <a:off x="10344150" y="46085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8" name="Line 153">
                <a:extLst>
                  <a:ext uri="{FF2B5EF4-FFF2-40B4-BE49-F238E27FC236}">
                    <a16:creationId xmlns:a16="http://schemas.microsoft.com/office/drawing/2014/main" id="{1DDBD751-E542-495D-87A9-A4EFBB1637E5}"/>
                  </a:ext>
                </a:extLst>
              </p:cNvPr>
              <p:cNvSpPr>
                <a:spLocks noChangeShapeType="1"/>
              </p:cNvSpPr>
              <p:nvPr/>
            </p:nvSpPr>
            <p:spPr bwMode="auto">
              <a:xfrm>
                <a:off x="10639425" y="45958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59" name="Line 154">
                <a:extLst>
                  <a:ext uri="{FF2B5EF4-FFF2-40B4-BE49-F238E27FC236}">
                    <a16:creationId xmlns:a16="http://schemas.microsoft.com/office/drawing/2014/main" id="{EE314056-FCE5-46A2-A485-9A2DCE0E1898}"/>
                  </a:ext>
                </a:extLst>
              </p:cNvPr>
              <p:cNvSpPr>
                <a:spLocks noChangeShapeType="1"/>
              </p:cNvSpPr>
              <p:nvPr/>
            </p:nvSpPr>
            <p:spPr bwMode="auto">
              <a:xfrm>
                <a:off x="10639425" y="4775200"/>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0" name="Line 155">
                <a:extLst>
                  <a:ext uri="{FF2B5EF4-FFF2-40B4-BE49-F238E27FC236}">
                    <a16:creationId xmlns:a16="http://schemas.microsoft.com/office/drawing/2014/main" id="{D4F7903F-83B7-4400-9B2A-289B4AA8D707}"/>
                  </a:ext>
                </a:extLst>
              </p:cNvPr>
              <p:cNvSpPr>
                <a:spLocks noChangeShapeType="1"/>
              </p:cNvSpPr>
              <p:nvPr/>
            </p:nvSpPr>
            <p:spPr bwMode="auto">
              <a:xfrm>
                <a:off x="10639425" y="4595824"/>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1" name="Line 156">
                <a:extLst>
                  <a:ext uri="{FF2B5EF4-FFF2-40B4-BE49-F238E27FC236}">
                    <a16:creationId xmlns:a16="http://schemas.microsoft.com/office/drawing/2014/main" id="{C4537C36-9607-4D79-AC36-31B7B0C5A3EE}"/>
                  </a:ext>
                </a:extLst>
              </p:cNvPr>
              <p:cNvSpPr>
                <a:spLocks noChangeShapeType="1"/>
              </p:cNvSpPr>
              <p:nvPr/>
            </p:nvSpPr>
            <p:spPr bwMode="auto">
              <a:xfrm>
                <a:off x="10934700" y="471963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2" name="Line 157">
                <a:extLst>
                  <a:ext uri="{FF2B5EF4-FFF2-40B4-BE49-F238E27FC236}">
                    <a16:creationId xmlns:a16="http://schemas.microsoft.com/office/drawing/2014/main" id="{8AA8BFEC-AA22-4277-A90C-F4FCBA81B9D8}"/>
                  </a:ext>
                </a:extLst>
              </p:cNvPr>
              <p:cNvSpPr>
                <a:spLocks noChangeShapeType="1"/>
              </p:cNvSpPr>
              <p:nvPr/>
            </p:nvSpPr>
            <p:spPr bwMode="auto">
              <a:xfrm>
                <a:off x="10934700" y="4797425"/>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3" name="Line 158">
                <a:extLst>
                  <a:ext uri="{FF2B5EF4-FFF2-40B4-BE49-F238E27FC236}">
                    <a16:creationId xmlns:a16="http://schemas.microsoft.com/office/drawing/2014/main" id="{655528D9-79E5-4F59-B1C3-699A0F2F6C81}"/>
                  </a:ext>
                </a:extLst>
              </p:cNvPr>
              <p:cNvSpPr>
                <a:spLocks noChangeShapeType="1"/>
              </p:cNvSpPr>
              <p:nvPr/>
            </p:nvSpPr>
            <p:spPr bwMode="auto">
              <a:xfrm>
                <a:off x="10934700" y="46180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4" name="Line 159">
                <a:extLst>
                  <a:ext uri="{FF2B5EF4-FFF2-40B4-BE49-F238E27FC236}">
                    <a16:creationId xmlns:a16="http://schemas.microsoft.com/office/drawing/2014/main" id="{80E049D7-8E50-40E0-B40A-D575F0752B83}"/>
                  </a:ext>
                </a:extLst>
              </p:cNvPr>
              <p:cNvSpPr>
                <a:spLocks noChangeShapeType="1"/>
              </p:cNvSpPr>
              <p:nvPr/>
            </p:nvSpPr>
            <p:spPr bwMode="auto">
              <a:xfrm>
                <a:off x="11229975" y="459105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5" name="Line 160">
                <a:extLst>
                  <a:ext uri="{FF2B5EF4-FFF2-40B4-BE49-F238E27FC236}">
                    <a16:creationId xmlns:a16="http://schemas.microsoft.com/office/drawing/2014/main" id="{F7790C32-BD41-4B1C-808C-3E1D7740002C}"/>
                  </a:ext>
                </a:extLst>
              </p:cNvPr>
              <p:cNvSpPr>
                <a:spLocks noChangeShapeType="1"/>
              </p:cNvSpPr>
              <p:nvPr/>
            </p:nvSpPr>
            <p:spPr bwMode="auto">
              <a:xfrm>
                <a:off x="11229975" y="48307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6" name="Line 161">
                <a:extLst>
                  <a:ext uri="{FF2B5EF4-FFF2-40B4-BE49-F238E27FC236}">
                    <a16:creationId xmlns:a16="http://schemas.microsoft.com/office/drawing/2014/main" id="{0CE392D3-314A-4B4A-B174-D27D05741717}"/>
                  </a:ext>
                </a:extLst>
              </p:cNvPr>
              <p:cNvSpPr>
                <a:spLocks noChangeShapeType="1"/>
              </p:cNvSpPr>
              <p:nvPr/>
            </p:nvSpPr>
            <p:spPr bwMode="auto">
              <a:xfrm>
                <a:off x="11525250" y="473710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7" name="Line 162">
                <a:extLst>
                  <a:ext uri="{FF2B5EF4-FFF2-40B4-BE49-F238E27FC236}">
                    <a16:creationId xmlns:a16="http://schemas.microsoft.com/office/drawing/2014/main" id="{7635154C-5428-48C6-808B-D1F035082EB9}"/>
                  </a:ext>
                </a:extLst>
              </p:cNvPr>
              <p:cNvSpPr>
                <a:spLocks noChangeShapeType="1"/>
              </p:cNvSpPr>
              <p:nvPr/>
            </p:nvSpPr>
            <p:spPr bwMode="auto">
              <a:xfrm>
                <a:off x="11525250" y="48307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8" name="Line 163">
                <a:extLst>
                  <a:ext uri="{FF2B5EF4-FFF2-40B4-BE49-F238E27FC236}">
                    <a16:creationId xmlns:a16="http://schemas.microsoft.com/office/drawing/2014/main" id="{96299040-5C6E-4972-B814-46AE9FAD125E}"/>
                  </a:ext>
                </a:extLst>
              </p:cNvPr>
              <p:cNvSpPr>
                <a:spLocks noChangeShapeType="1"/>
              </p:cNvSpPr>
              <p:nvPr/>
            </p:nvSpPr>
            <p:spPr bwMode="auto">
              <a:xfrm>
                <a:off x="11525250" y="46561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69" name="Line 164">
                <a:extLst>
                  <a:ext uri="{FF2B5EF4-FFF2-40B4-BE49-F238E27FC236}">
                    <a16:creationId xmlns:a16="http://schemas.microsoft.com/office/drawing/2014/main" id="{ACF7F1D4-B4B4-445B-ABBE-2C7C5CDEF206}"/>
                  </a:ext>
                </a:extLst>
              </p:cNvPr>
              <p:cNvSpPr>
                <a:spLocks noChangeShapeType="1"/>
              </p:cNvSpPr>
              <p:nvPr/>
            </p:nvSpPr>
            <p:spPr bwMode="auto">
              <a:xfrm>
                <a:off x="11820525" y="477520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0" name="Line 165">
                <a:extLst>
                  <a:ext uri="{FF2B5EF4-FFF2-40B4-BE49-F238E27FC236}">
                    <a16:creationId xmlns:a16="http://schemas.microsoft.com/office/drawing/2014/main" id="{767DE83C-302D-4B9E-B4E7-0B11F01AB5C6}"/>
                  </a:ext>
                </a:extLst>
              </p:cNvPr>
              <p:cNvSpPr>
                <a:spLocks noChangeShapeType="1"/>
              </p:cNvSpPr>
              <p:nvPr/>
            </p:nvSpPr>
            <p:spPr bwMode="auto">
              <a:xfrm>
                <a:off x="11820525" y="4843463"/>
                <a:ext cx="63500" cy="0"/>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1" name="Line 166">
                <a:extLst>
                  <a:ext uri="{FF2B5EF4-FFF2-40B4-BE49-F238E27FC236}">
                    <a16:creationId xmlns:a16="http://schemas.microsoft.com/office/drawing/2014/main" id="{5550688F-29FB-4AAD-B6E6-2F7E45CE48AB}"/>
                  </a:ext>
                </a:extLst>
              </p:cNvPr>
              <p:cNvSpPr>
                <a:spLocks noChangeShapeType="1"/>
              </p:cNvSpPr>
              <p:nvPr/>
            </p:nvSpPr>
            <p:spPr bwMode="auto">
              <a:xfrm>
                <a:off x="11820525" y="44942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2" name="Freeform 167">
                <a:extLst>
                  <a:ext uri="{FF2B5EF4-FFF2-40B4-BE49-F238E27FC236}">
                    <a16:creationId xmlns:a16="http://schemas.microsoft.com/office/drawing/2014/main" id="{E2068A12-5434-4A5D-B084-A07C9923FFD5}"/>
                  </a:ext>
                </a:extLst>
              </p:cNvPr>
              <p:cNvSpPr>
                <a:spLocks/>
              </p:cNvSpPr>
              <p:nvPr/>
            </p:nvSpPr>
            <p:spPr bwMode="auto">
              <a:xfrm>
                <a:off x="6806407" y="4834729"/>
                <a:ext cx="54864" cy="54864"/>
              </a:xfrm>
              <a:custGeom>
                <a:avLst/>
                <a:gdLst>
                  <a:gd name="T0" fmla="*/ 18 w 18"/>
                  <a:gd name="T1" fmla="*/ 10 h 19"/>
                  <a:gd name="T2" fmla="*/ 13 w 18"/>
                  <a:gd name="T3" fmla="*/ 2 h 19"/>
                  <a:gd name="T4" fmla="*/ 4 w 18"/>
                  <a:gd name="T5" fmla="*/ 2 h 19"/>
                  <a:gd name="T6" fmla="*/ 0 w 18"/>
                  <a:gd name="T7" fmla="*/ 10 h 19"/>
                  <a:gd name="T8" fmla="*/ 4 w 18"/>
                  <a:gd name="T9" fmla="*/ 17 h 19"/>
                  <a:gd name="T10" fmla="*/ 13 w 18"/>
                  <a:gd name="T11" fmla="*/ 17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6" y="3"/>
                      <a:pt x="13" y="2"/>
                    </a:cubicBezTo>
                    <a:cubicBezTo>
                      <a:pt x="10" y="0"/>
                      <a:pt x="7" y="0"/>
                      <a:pt x="4" y="2"/>
                    </a:cubicBezTo>
                    <a:cubicBezTo>
                      <a:pt x="1" y="3"/>
                      <a:pt x="0" y="6"/>
                      <a:pt x="0" y="10"/>
                    </a:cubicBezTo>
                    <a:cubicBezTo>
                      <a:pt x="0" y="13"/>
                      <a:pt x="1" y="16"/>
                      <a:pt x="4" y="17"/>
                    </a:cubicBezTo>
                    <a:cubicBezTo>
                      <a:pt x="7" y="19"/>
                      <a:pt x="10" y="19"/>
                      <a:pt x="13" y="17"/>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3" name="Freeform 168">
                <a:extLst>
                  <a:ext uri="{FF2B5EF4-FFF2-40B4-BE49-F238E27FC236}">
                    <a16:creationId xmlns:a16="http://schemas.microsoft.com/office/drawing/2014/main" id="{5000E46B-6E47-4EAB-B162-0050BC818D69}"/>
                  </a:ext>
                </a:extLst>
              </p:cNvPr>
              <p:cNvSpPr>
                <a:spLocks/>
              </p:cNvSpPr>
              <p:nvPr/>
            </p:nvSpPr>
            <p:spPr bwMode="auto">
              <a:xfrm>
                <a:off x="6797677" y="4673600"/>
                <a:ext cx="73152" cy="73152"/>
              </a:xfrm>
              <a:custGeom>
                <a:avLst/>
                <a:gdLst>
                  <a:gd name="T0" fmla="*/ 0 w 32"/>
                  <a:gd name="T1" fmla="*/ 33 h 65"/>
                  <a:gd name="T2" fmla="*/ 16 w 32"/>
                  <a:gd name="T3" fmla="*/ 0 h 65"/>
                  <a:gd name="T4" fmla="*/ 32 w 32"/>
                  <a:gd name="T5" fmla="*/ 33 h 65"/>
                  <a:gd name="T6" fmla="*/ 16 w 32"/>
                  <a:gd name="T7" fmla="*/ 65 h 65"/>
                  <a:gd name="T8" fmla="*/ 0 w 32"/>
                  <a:gd name="T9" fmla="*/ 33 h 65"/>
                  <a:gd name="T10" fmla="*/ 0 w 32"/>
                  <a:gd name="T11" fmla="*/ 33 h 65"/>
                </a:gdLst>
                <a:ahLst/>
                <a:cxnLst>
                  <a:cxn ang="0">
                    <a:pos x="T0" y="T1"/>
                  </a:cxn>
                  <a:cxn ang="0">
                    <a:pos x="T2" y="T3"/>
                  </a:cxn>
                  <a:cxn ang="0">
                    <a:pos x="T4" y="T5"/>
                  </a:cxn>
                  <a:cxn ang="0">
                    <a:pos x="T6" y="T7"/>
                  </a:cxn>
                  <a:cxn ang="0">
                    <a:pos x="T8" y="T9"/>
                  </a:cxn>
                  <a:cxn ang="0">
                    <a:pos x="T10" y="T11"/>
                  </a:cxn>
                </a:cxnLst>
                <a:rect l="0" t="0" r="r" b="b"/>
                <a:pathLst>
                  <a:path w="32" h="65">
                    <a:moveTo>
                      <a:pt x="0" y="33"/>
                    </a:moveTo>
                    <a:lnTo>
                      <a:pt x="16" y="0"/>
                    </a:lnTo>
                    <a:lnTo>
                      <a:pt x="32" y="33"/>
                    </a:lnTo>
                    <a:lnTo>
                      <a:pt x="16" y="65"/>
                    </a:lnTo>
                    <a:lnTo>
                      <a:pt x="0" y="33"/>
                    </a:lnTo>
                    <a:lnTo>
                      <a:pt x="0" y="33"/>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4" name="Freeform 169">
                <a:extLst>
                  <a:ext uri="{FF2B5EF4-FFF2-40B4-BE49-F238E27FC236}">
                    <a16:creationId xmlns:a16="http://schemas.microsoft.com/office/drawing/2014/main" id="{E10D2A45-AEC0-431E-AAFC-995F6A486959}"/>
                  </a:ext>
                </a:extLst>
              </p:cNvPr>
              <p:cNvSpPr>
                <a:spLocks/>
              </p:cNvSpPr>
              <p:nvPr/>
            </p:nvSpPr>
            <p:spPr bwMode="auto">
              <a:xfrm>
                <a:off x="7101682" y="4405312"/>
                <a:ext cx="54864" cy="54864"/>
              </a:xfrm>
              <a:custGeom>
                <a:avLst/>
                <a:gdLst>
                  <a:gd name="T0" fmla="*/ 18 w 18"/>
                  <a:gd name="T1" fmla="*/ 10 h 19"/>
                  <a:gd name="T2" fmla="*/ 13 w 18"/>
                  <a:gd name="T3" fmla="*/ 2 h 19"/>
                  <a:gd name="T4" fmla="*/ 4 w 18"/>
                  <a:gd name="T5" fmla="*/ 2 h 19"/>
                  <a:gd name="T6" fmla="*/ 0 w 18"/>
                  <a:gd name="T7" fmla="*/ 10 h 19"/>
                  <a:gd name="T8" fmla="*/ 4 w 18"/>
                  <a:gd name="T9" fmla="*/ 17 h 19"/>
                  <a:gd name="T10" fmla="*/ 13 w 18"/>
                  <a:gd name="T11" fmla="*/ 17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6" y="3"/>
                      <a:pt x="13" y="2"/>
                    </a:cubicBezTo>
                    <a:cubicBezTo>
                      <a:pt x="10" y="0"/>
                      <a:pt x="7" y="0"/>
                      <a:pt x="4" y="2"/>
                    </a:cubicBezTo>
                    <a:cubicBezTo>
                      <a:pt x="1" y="3"/>
                      <a:pt x="0" y="6"/>
                      <a:pt x="0" y="10"/>
                    </a:cubicBezTo>
                    <a:cubicBezTo>
                      <a:pt x="0" y="13"/>
                      <a:pt x="1" y="16"/>
                      <a:pt x="4" y="17"/>
                    </a:cubicBezTo>
                    <a:cubicBezTo>
                      <a:pt x="7" y="19"/>
                      <a:pt x="10" y="19"/>
                      <a:pt x="13" y="17"/>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5" name="Freeform 170">
                <a:extLst>
                  <a:ext uri="{FF2B5EF4-FFF2-40B4-BE49-F238E27FC236}">
                    <a16:creationId xmlns:a16="http://schemas.microsoft.com/office/drawing/2014/main" id="{7DB3CE5C-804E-41D5-AD7A-96CD4507B53B}"/>
                  </a:ext>
                </a:extLst>
              </p:cNvPr>
              <p:cNvSpPr>
                <a:spLocks/>
              </p:cNvSpPr>
              <p:nvPr/>
            </p:nvSpPr>
            <p:spPr bwMode="auto">
              <a:xfrm>
                <a:off x="7396957" y="4524374"/>
                <a:ext cx="54864" cy="54864"/>
              </a:xfrm>
              <a:custGeom>
                <a:avLst/>
                <a:gdLst>
                  <a:gd name="T0" fmla="*/ 18 w 18"/>
                  <a:gd name="T1" fmla="*/ 9 h 19"/>
                  <a:gd name="T2" fmla="*/ 13 w 18"/>
                  <a:gd name="T3" fmla="*/ 1 h 19"/>
                  <a:gd name="T4" fmla="*/ 4 w 18"/>
                  <a:gd name="T5" fmla="*/ 1 h 19"/>
                  <a:gd name="T6" fmla="*/ 0 w 18"/>
                  <a:gd name="T7" fmla="*/ 9 h 19"/>
                  <a:gd name="T8" fmla="*/ 4 w 18"/>
                  <a:gd name="T9" fmla="*/ 17 h 19"/>
                  <a:gd name="T10" fmla="*/ 13 w 18"/>
                  <a:gd name="T11" fmla="*/ 17 h 19"/>
                  <a:gd name="T12" fmla="*/ 18 w 1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9"/>
                    </a:moveTo>
                    <a:cubicBezTo>
                      <a:pt x="18" y="6"/>
                      <a:pt x="16" y="3"/>
                      <a:pt x="13" y="1"/>
                    </a:cubicBezTo>
                    <a:cubicBezTo>
                      <a:pt x="10" y="0"/>
                      <a:pt x="7" y="0"/>
                      <a:pt x="4" y="1"/>
                    </a:cubicBezTo>
                    <a:cubicBezTo>
                      <a:pt x="1" y="3"/>
                      <a:pt x="0" y="6"/>
                      <a:pt x="0" y="9"/>
                    </a:cubicBezTo>
                    <a:cubicBezTo>
                      <a:pt x="0" y="12"/>
                      <a:pt x="1" y="15"/>
                      <a:pt x="4" y="17"/>
                    </a:cubicBezTo>
                    <a:cubicBezTo>
                      <a:pt x="7" y="19"/>
                      <a:pt x="10" y="19"/>
                      <a:pt x="13" y="17"/>
                    </a:cubicBezTo>
                    <a:cubicBezTo>
                      <a:pt x="16" y="15"/>
                      <a:pt x="18" y="12"/>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6" name="Freeform 171">
                <a:extLst>
                  <a:ext uri="{FF2B5EF4-FFF2-40B4-BE49-F238E27FC236}">
                    <a16:creationId xmlns:a16="http://schemas.microsoft.com/office/drawing/2014/main" id="{9A734180-7659-49DD-B4F8-7CC0A7B4D032}"/>
                  </a:ext>
                </a:extLst>
              </p:cNvPr>
              <p:cNvSpPr>
                <a:spLocks/>
              </p:cNvSpPr>
              <p:nvPr/>
            </p:nvSpPr>
            <p:spPr bwMode="auto">
              <a:xfrm>
                <a:off x="7692232" y="4640262"/>
                <a:ext cx="54864" cy="54864"/>
              </a:xfrm>
              <a:custGeom>
                <a:avLst/>
                <a:gdLst>
                  <a:gd name="T0" fmla="*/ 18 w 18"/>
                  <a:gd name="T1" fmla="*/ 9 h 18"/>
                  <a:gd name="T2" fmla="*/ 13 w 18"/>
                  <a:gd name="T3" fmla="*/ 1 h 18"/>
                  <a:gd name="T4" fmla="*/ 4 w 18"/>
                  <a:gd name="T5" fmla="*/ 1 h 18"/>
                  <a:gd name="T6" fmla="*/ 0 w 18"/>
                  <a:gd name="T7" fmla="*/ 9 h 18"/>
                  <a:gd name="T8" fmla="*/ 4 w 18"/>
                  <a:gd name="T9" fmla="*/ 17 h 18"/>
                  <a:gd name="T10" fmla="*/ 13 w 18"/>
                  <a:gd name="T11" fmla="*/ 17 h 18"/>
                  <a:gd name="T12" fmla="*/ 18 w 18"/>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18" y="9"/>
                    </a:moveTo>
                    <a:cubicBezTo>
                      <a:pt x="18" y="6"/>
                      <a:pt x="16" y="3"/>
                      <a:pt x="13" y="1"/>
                    </a:cubicBezTo>
                    <a:cubicBezTo>
                      <a:pt x="10" y="0"/>
                      <a:pt x="7" y="0"/>
                      <a:pt x="4" y="1"/>
                    </a:cubicBezTo>
                    <a:cubicBezTo>
                      <a:pt x="1" y="3"/>
                      <a:pt x="0" y="6"/>
                      <a:pt x="0" y="9"/>
                    </a:cubicBezTo>
                    <a:cubicBezTo>
                      <a:pt x="0" y="12"/>
                      <a:pt x="1" y="15"/>
                      <a:pt x="4" y="17"/>
                    </a:cubicBezTo>
                    <a:cubicBezTo>
                      <a:pt x="7" y="18"/>
                      <a:pt x="10" y="18"/>
                      <a:pt x="13" y="17"/>
                    </a:cubicBezTo>
                    <a:cubicBezTo>
                      <a:pt x="16" y="15"/>
                      <a:pt x="18" y="12"/>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7" name="Freeform 172">
                <a:extLst>
                  <a:ext uri="{FF2B5EF4-FFF2-40B4-BE49-F238E27FC236}">
                    <a16:creationId xmlns:a16="http://schemas.microsoft.com/office/drawing/2014/main" id="{C600034F-0B1A-40EC-9263-29F4F1C5EB9F}"/>
                  </a:ext>
                </a:extLst>
              </p:cNvPr>
              <p:cNvSpPr>
                <a:spLocks/>
              </p:cNvSpPr>
              <p:nvPr/>
            </p:nvSpPr>
            <p:spPr bwMode="auto">
              <a:xfrm>
                <a:off x="7987507" y="4592637"/>
                <a:ext cx="54864" cy="54864"/>
              </a:xfrm>
              <a:custGeom>
                <a:avLst/>
                <a:gdLst>
                  <a:gd name="T0" fmla="*/ 18 w 18"/>
                  <a:gd name="T1" fmla="*/ 9 h 18"/>
                  <a:gd name="T2" fmla="*/ 13 w 18"/>
                  <a:gd name="T3" fmla="*/ 1 h 18"/>
                  <a:gd name="T4" fmla="*/ 4 w 18"/>
                  <a:gd name="T5" fmla="*/ 1 h 18"/>
                  <a:gd name="T6" fmla="*/ 0 w 18"/>
                  <a:gd name="T7" fmla="*/ 9 h 18"/>
                  <a:gd name="T8" fmla="*/ 4 w 18"/>
                  <a:gd name="T9" fmla="*/ 17 h 18"/>
                  <a:gd name="T10" fmla="*/ 13 w 18"/>
                  <a:gd name="T11" fmla="*/ 17 h 18"/>
                  <a:gd name="T12" fmla="*/ 18 w 18"/>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18" y="9"/>
                    </a:moveTo>
                    <a:cubicBezTo>
                      <a:pt x="18" y="6"/>
                      <a:pt x="16" y="3"/>
                      <a:pt x="13" y="1"/>
                    </a:cubicBezTo>
                    <a:cubicBezTo>
                      <a:pt x="10" y="0"/>
                      <a:pt x="7" y="0"/>
                      <a:pt x="4" y="1"/>
                    </a:cubicBezTo>
                    <a:cubicBezTo>
                      <a:pt x="1" y="3"/>
                      <a:pt x="0" y="6"/>
                      <a:pt x="0" y="9"/>
                    </a:cubicBezTo>
                    <a:cubicBezTo>
                      <a:pt x="0" y="12"/>
                      <a:pt x="1" y="15"/>
                      <a:pt x="4" y="17"/>
                    </a:cubicBezTo>
                    <a:cubicBezTo>
                      <a:pt x="7" y="18"/>
                      <a:pt x="10" y="18"/>
                      <a:pt x="13" y="17"/>
                    </a:cubicBezTo>
                    <a:cubicBezTo>
                      <a:pt x="16" y="15"/>
                      <a:pt x="18" y="12"/>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8" name="Freeform 173">
                <a:extLst>
                  <a:ext uri="{FF2B5EF4-FFF2-40B4-BE49-F238E27FC236}">
                    <a16:creationId xmlns:a16="http://schemas.microsoft.com/office/drawing/2014/main" id="{8188F789-A299-4901-9098-6255EAD449DE}"/>
                  </a:ext>
                </a:extLst>
              </p:cNvPr>
              <p:cNvSpPr>
                <a:spLocks/>
              </p:cNvSpPr>
              <p:nvPr/>
            </p:nvSpPr>
            <p:spPr bwMode="auto">
              <a:xfrm>
                <a:off x="8282782" y="4665662"/>
                <a:ext cx="54864" cy="54864"/>
              </a:xfrm>
              <a:custGeom>
                <a:avLst/>
                <a:gdLst>
                  <a:gd name="T0" fmla="*/ 18 w 18"/>
                  <a:gd name="T1" fmla="*/ 9 h 19"/>
                  <a:gd name="T2" fmla="*/ 13 w 18"/>
                  <a:gd name="T3" fmla="*/ 2 h 19"/>
                  <a:gd name="T4" fmla="*/ 4 w 18"/>
                  <a:gd name="T5" fmla="*/ 2 h 19"/>
                  <a:gd name="T6" fmla="*/ 0 w 18"/>
                  <a:gd name="T7" fmla="*/ 9 h 19"/>
                  <a:gd name="T8" fmla="*/ 4 w 18"/>
                  <a:gd name="T9" fmla="*/ 17 h 19"/>
                  <a:gd name="T10" fmla="*/ 13 w 18"/>
                  <a:gd name="T11" fmla="*/ 17 h 19"/>
                  <a:gd name="T12" fmla="*/ 18 w 1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9"/>
                    </a:moveTo>
                    <a:cubicBezTo>
                      <a:pt x="18" y="6"/>
                      <a:pt x="16" y="3"/>
                      <a:pt x="13" y="2"/>
                    </a:cubicBezTo>
                    <a:cubicBezTo>
                      <a:pt x="10" y="0"/>
                      <a:pt x="7" y="0"/>
                      <a:pt x="4" y="2"/>
                    </a:cubicBezTo>
                    <a:cubicBezTo>
                      <a:pt x="2" y="3"/>
                      <a:pt x="0" y="6"/>
                      <a:pt x="0" y="9"/>
                    </a:cubicBezTo>
                    <a:cubicBezTo>
                      <a:pt x="0" y="13"/>
                      <a:pt x="2" y="16"/>
                      <a:pt x="4" y="17"/>
                    </a:cubicBezTo>
                    <a:cubicBezTo>
                      <a:pt x="7" y="19"/>
                      <a:pt x="10" y="19"/>
                      <a:pt x="13" y="17"/>
                    </a:cubicBezTo>
                    <a:cubicBezTo>
                      <a:pt x="16" y="16"/>
                      <a:pt x="18" y="13"/>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79" name="Freeform 174">
                <a:extLst>
                  <a:ext uri="{FF2B5EF4-FFF2-40B4-BE49-F238E27FC236}">
                    <a16:creationId xmlns:a16="http://schemas.microsoft.com/office/drawing/2014/main" id="{EE7B5D34-6CF6-4557-BB23-3133795B7EB1}"/>
                  </a:ext>
                </a:extLst>
              </p:cNvPr>
              <p:cNvSpPr>
                <a:spLocks/>
              </p:cNvSpPr>
              <p:nvPr/>
            </p:nvSpPr>
            <p:spPr bwMode="auto">
              <a:xfrm>
                <a:off x="8578057" y="4700586"/>
                <a:ext cx="54864" cy="54864"/>
              </a:xfrm>
              <a:custGeom>
                <a:avLst/>
                <a:gdLst>
                  <a:gd name="T0" fmla="*/ 18 w 18"/>
                  <a:gd name="T1" fmla="*/ 10 h 19"/>
                  <a:gd name="T2" fmla="*/ 13 w 18"/>
                  <a:gd name="T3" fmla="*/ 2 h 19"/>
                  <a:gd name="T4" fmla="*/ 4 w 18"/>
                  <a:gd name="T5" fmla="*/ 2 h 19"/>
                  <a:gd name="T6" fmla="*/ 0 w 18"/>
                  <a:gd name="T7" fmla="*/ 10 h 19"/>
                  <a:gd name="T8" fmla="*/ 4 w 18"/>
                  <a:gd name="T9" fmla="*/ 18 h 19"/>
                  <a:gd name="T10" fmla="*/ 13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7"/>
                      <a:pt x="16" y="4"/>
                      <a:pt x="13" y="2"/>
                    </a:cubicBezTo>
                    <a:cubicBezTo>
                      <a:pt x="11" y="0"/>
                      <a:pt x="7" y="0"/>
                      <a:pt x="4" y="2"/>
                    </a:cubicBezTo>
                    <a:cubicBezTo>
                      <a:pt x="2" y="4"/>
                      <a:pt x="0" y="7"/>
                      <a:pt x="0" y="10"/>
                    </a:cubicBezTo>
                    <a:cubicBezTo>
                      <a:pt x="0" y="13"/>
                      <a:pt x="2" y="16"/>
                      <a:pt x="4" y="18"/>
                    </a:cubicBezTo>
                    <a:cubicBezTo>
                      <a:pt x="7" y="19"/>
                      <a:pt x="11" y="19"/>
                      <a:pt x="13" y="18"/>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0" name="Freeform 175">
                <a:extLst>
                  <a:ext uri="{FF2B5EF4-FFF2-40B4-BE49-F238E27FC236}">
                    <a16:creationId xmlns:a16="http://schemas.microsoft.com/office/drawing/2014/main" id="{D2626D91-5504-4AEB-9C1D-FBA2DED8242B}"/>
                  </a:ext>
                </a:extLst>
              </p:cNvPr>
              <p:cNvSpPr>
                <a:spLocks/>
              </p:cNvSpPr>
              <p:nvPr/>
            </p:nvSpPr>
            <p:spPr bwMode="auto">
              <a:xfrm>
                <a:off x="8870951" y="4365625"/>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1" name="Freeform 176">
                <a:extLst>
                  <a:ext uri="{FF2B5EF4-FFF2-40B4-BE49-F238E27FC236}">
                    <a16:creationId xmlns:a16="http://schemas.microsoft.com/office/drawing/2014/main" id="{0354B658-59DD-469F-AA02-BF3F98B09B2E}"/>
                  </a:ext>
                </a:extLst>
              </p:cNvPr>
              <p:cNvSpPr>
                <a:spLocks/>
              </p:cNvSpPr>
              <p:nvPr/>
            </p:nvSpPr>
            <p:spPr bwMode="auto">
              <a:xfrm>
                <a:off x="8873332" y="4579936"/>
                <a:ext cx="54864" cy="54864"/>
              </a:xfrm>
              <a:custGeom>
                <a:avLst/>
                <a:gdLst>
                  <a:gd name="T0" fmla="*/ 18 w 18"/>
                  <a:gd name="T1" fmla="*/ 9 h 19"/>
                  <a:gd name="T2" fmla="*/ 13 w 18"/>
                  <a:gd name="T3" fmla="*/ 1 h 19"/>
                  <a:gd name="T4" fmla="*/ 4 w 18"/>
                  <a:gd name="T5" fmla="*/ 1 h 19"/>
                  <a:gd name="T6" fmla="*/ 0 w 18"/>
                  <a:gd name="T7" fmla="*/ 9 h 19"/>
                  <a:gd name="T8" fmla="*/ 4 w 18"/>
                  <a:gd name="T9" fmla="*/ 17 h 19"/>
                  <a:gd name="T10" fmla="*/ 13 w 18"/>
                  <a:gd name="T11" fmla="*/ 17 h 19"/>
                  <a:gd name="T12" fmla="*/ 18 w 1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9"/>
                    </a:moveTo>
                    <a:cubicBezTo>
                      <a:pt x="18" y="6"/>
                      <a:pt x="16" y="3"/>
                      <a:pt x="13" y="1"/>
                    </a:cubicBezTo>
                    <a:cubicBezTo>
                      <a:pt x="11" y="0"/>
                      <a:pt x="7" y="0"/>
                      <a:pt x="4" y="1"/>
                    </a:cubicBezTo>
                    <a:cubicBezTo>
                      <a:pt x="2" y="3"/>
                      <a:pt x="0" y="6"/>
                      <a:pt x="0" y="9"/>
                    </a:cubicBezTo>
                    <a:cubicBezTo>
                      <a:pt x="0" y="12"/>
                      <a:pt x="2" y="15"/>
                      <a:pt x="4" y="17"/>
                    </a:cubicBezTo>
                    <a:cubicBezTo>
                      <a:pt x="7" y="19"/>
                      <a:pt x="11" y="19"/>
                      <a:pt x="13" y="17"/>
                    </a:cubicBezTo>
                    <a:cubicBezTo>
                      <a:pt x="16" y="15"/>
                      <a:pt x="18" y="12"/>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2" name="Freeform 177">
                <a:extLst>
                  <a:ext uri="{FF2B5EF4-FFF2-40B4-BE49-F238E27FC236}">
                    <a16:creationId xmlns:a16="http://schemas.microsoft.com/office/drawing/2014/main" id="{41A80A32-7D64-4DA2-B8BF-426877CB718E}"/>
                  </a:ext>
                </a:extLst>
              </p:cNvPr>
              <p:cNvSpPr>
                <a:spLocks/>
              </p:cNvSpPr>
              <p:nvPr/>
            </p:nvSpPr>
            <p:spPr bwMode="auto">
              <a:xfrm>
                <a:off x="8864601" y="4451350"/>
                <a:ext cx="73152" cy="73152"/>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3" name="Freeform 178">
                <a:extLst>
                  <a:ext uri="{FF2B5EF4-FFF2-40B4-BE49-F238E27FC236}">
                    <a16:creationId xmlns:a16="http://schemas.microsoft.com/office/drawing/2014/main" id="{A4EC6FCB-F777-47D1-859B-9CF5D3B1E5E5}"/>
                  </a:ext>
                </a:extLst>
              </p:cNvPr>
              <p:cNvSpPr>
                <a:spLocks/>
              </p:cNvSpPr>
              <p:nvPr/>
            </p:nvSpPr>
            <p:spPr bwMode="auto">
              <a:xfrm>
                <a:off x="9166226" y="4340225"/>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4" name="Freeform 179">
                <a:extLst>
                  <a:ext uri="{FF2B5EF4-FFF2-40B4-BE49-F238E27FC236}">
                    <a16:creationId xmlns:a16="http://schemas.microsoft.com/office/drawing/2014/main" id="{8A150572-6AEC-40CF-9B51-11AD38DB2C16}"/>
                  </a:ext>
                </a:extLst>
              </p:cNvPr>
              <p:cNvSpPr>
                <a:spLocks/>
              </p:cNvSpPr>
              <p:nvPr/>
            </p:nvSpPr>
            <p:spPr bwMode="auto">
              <a:xfrm>
                <a:off x="9168607" y="4627561"/>
                <a:ext cx="54864" cy="54864"/>
              </a:xfrm>
              <a:custGeom>
                <a:avLst/>
                <a:gdLst>
                  <a:gd name="T0" fmla="*/ 18 w 18"/>
                  <a:gd name="T1" fmla="*/ 9 h 18"/>
                  <a:gd name="T2" fmla="*/ 13 w 18"/>
                  <a:gd name="T3" fmla="*/ 1 h 18"/>
                  <a:gd name="T4" fmla="*/ 4 w 18"/>
                  <a:gd name="T5" fmla="*/ 1 h 18"/>
                  <a:gd name="T6" fmla="*/ 0 w 18"/>
                  <a:gd name="T7" fmla="*/ 9 h 18"/>
                  <a:gd name="T8" fmla="*/ 4 w 18"/>
                  <a:gd name="T9" fmla="*/ 17 h 18"/>
                  <a:gd name="T10" fmla="*/ 13 w 18"/>
                  <a:gd name="T11" fmla="*/ 17 h 18"/>
                  <a:gd name="T12" fmla="*/ 18 w 18"/>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18" y="9"/>
                    </a:moveTo>
                    <a:cubicBezTo>
                      <a:pt x="18" y="6"/>
                      <a:pt x="16" y="3"/>
                      <a:pt x="13" y="1"/>
                    </a:cubicBezTo>
                    <a:cubicBezTo>
                      <a:pt x="11" y="0"/>
                      <a:pt x="7" y="0"/>
                      <a:pt x="4" y="1"/>
                    </a:cubicBezTo>
                    <a:cubicBezTo>
                      <a:pt x="2" y="3"/>
                      <a:pt x="0" y="6"/>
                      <a:pt x="0" y="9"/>
                    </a:cubicBezTo>
                    <a:cubicBezTo>
                      <a:pt x="0" y="12"/>
                      <a:pt x="2" y="15"/>
                      <a:pt x="4" y="17"/>
                    </a:cubicBezTo>
                    <a:cubicBezTo>
                      <a:pt x="7" y="18"/>
                      <a:pt x="11" y="18"/>
                      <a:pt x="13" y="17"/>
                    </a:cubicBezTo>
                    <a:cubicBezTo>
                      <a:pt x="16" y="15"/>
                      <a:pt x="18" y="12"/>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5" name="Freeform 180">
                <a:extLst>
                  <a:ext uri="{FF2B5EF4-FFF2-40B4-BE49-F238E27FC236}">
                    <a16:creationId xmlns:a16="http://schemas.microsoft.com/office/drawing/2014/main" id="{6864D445-07AE-4C89-8D10-8808109CEE2E}"/>
                  </a:ext>
                </a:extLst>
              </p:cNvPr>
              <p:cNvSpPr>
                <a:spLocks/>
              </p:cNvSpPr>
              <p:nvPr/>
            </p:nvSpPr>
            <p:spPr bwMode="auto">
              <a:xfrm>
                <a:off x="9169400" y="4497388"/>
                <a:ext cx="50800" cy="103188"/>
              </a:xfrm>
              <a:custGeom>
                <a:avLst/>
                <a:gdLst>
                  <a:gd name="T0" fmla="*/ 0 w 32"/>
                  <a:gd name="T1" fmla="*/ 33 h 65"/>
                  <a:gd name="T2" fmla="*/ 16 w 32"/>
                  <a:gd name="T3" fmla="*/ 0 h 65"/>
                  <a:gd name="T4" fmla="*/ 32 w 32"/>
                  <a:gd name="T5" fmla="*/ 33 h 65"/>
                  <a:gd name="T6" fmla="*/ 16 w 32"/>
                  <a:gd name="T7" fmla="*/ 65 h 65"/>
                  <a:gd name="T8" fmla="*/ 0 w 32"/>
                  <a:gd name="T9" fmla="*/ 33 h 65"/>
                  <a:gd name="T10" fmla="*/ 0 w 32"/>
                  <a:gd name="T11" fmla="*/ 33 h 65"/>
                </a:gdLst>
                <a:ahLst/>
                <a:cxnLst>
                  <a:cxn ang="0">
                    <a:pos x="T0" y="T1"/>
                  </a:cxn>
                  <a:cxn ang="0">
                    <a:pos x="T2" y="T3"/>
                  </a:cxn>
                  <a:cxn ang="0">
                    <a:pos x="T4" y="T5"/>
                  </a:cxn>
                  <a:cxn ang="0">
                    <a:pos x="T6" y="T7"/>
                  </a:cxn>
                  <a:cxn ang="0">
                    <a:pos x="T8" y="T9"/>
                  </a:cxn>
                  <a:cxn ang="0">
                    <a:pos x="T10" y="T11"/>
                  </a:cxn>
                </a:cxnLst>
                <a:rect l="0" t="0" r="r" b="b"/>
                <a:pathLst>
                  <a:path w="32" h="65">
                    <a:moveTo>
                      <a:pt x="0" y="33"/>
                    </a:moveTo>
                    <a:lnTo>
                      <a:pt x="16" y="0"/>
                    </a:lnTo>
                    <a:lnTo>
                      <a:pt x="32" y="33"/>
                    </a:lnTo>
                    <a:lnTo>
                      <a:pt x="16" y="65"/>
                    </a:lnTo>
                    <a:lnTo>
                      <a:pt x="0" y="33"/>
                    </a:lnTo>
                    <a:lnTo>
                      <a:pt x="0" y="33"/>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6" name="Freeform 181">
                <a:extLst>
                  <a:ext uri="{FF2B5EF4-FFF2-40B4-BE49-F238E27FC236}">
                    <a16:creationId xmlns:a16="http://schemas.microsoft.com/office/drawing/2014/main" id="{4CC29493-0862-48BC-ADFC-F5B17D162759}"/>
                  </a:ext>
                </a:extLst>
              </p:cNvPr>
              <p:cNvSpPr>
                <a:spLocks/>
              </p:cNvSpPr>
              <p:nvPr/>
            </p:nvSpPr>
            <p:spPr bwMode="auto">
              <a:xfrm>
                <a:off x="9461501" y="3921125"/>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7" name="Freeform 182">
                <a:extLst>
                  <a:ext uri="{FF2B5EF4-FFF2-40B4-BE49-F238E27FC236}">
                    <a16:creationId xmlns:a16="http://schemas.microsoft.com/office/drawing/2014/main" id="{48980604-B412-4930-9197-69E1F95F6CCD}"/>
                  </a:ext>
                </a:extLst>
              </p:cNvPr>
              <p:cNvSpPr>
                <a:spLocks/>
              </p:cNvSpPr>
              <p:nvPr/>
            </p:nvSpPr>
            <p:spPr bwMode="auto">
              <a:xfrm>
                <a:off x="9463882" y="4691062"/>
                <a:ext cx="54864" cy="54864"/>
              </a:xfrm>
              <a:custGeom>
                <a:avLst/>
                <a:gdLst>
                  <a:gd name="T0" fmla="*/ 18 w 18"/>
                  <a:gd name="T1" fmla="*/ 9 h 19"/>
                  <a:gd name="T2" fmla="*/ 13 w 18"/>
                  <a:gd name="T3" fmla="*/ 2 h 19"/>
                  <a:gd name="T4" fmla="*/ 4 w 18"/>
                  <a:gd name="T5" fmla="*/ 2 h 19"/>
                  <a:gd name="T6" fmla="*/ 0 w 18"/>
                  <a:gd name="T7" fmla="*/ 9 h 19"/>
                  <a:gd name="T8" fmla="*/ 4 w 18"/>
                  <a:gd name="T9" fmla="*/ 17 h 19"/>
                  <a:gd name="T10" fmla="*/ 13 w 18"/>
                  <a:gd name="T11" fmla="*/ 17 h 19"/>
                  <a:gd name="T12" fmla="*/ 18 w 1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9"/>
                    </a:moveTo>
                    <a:cubicBezTo>
                      <a:pt x="18" y="6"/>
                      <a:pt x="16" y="3"/>
                      <a:pt x="13" y="2"/>
                    </a:cubicBezTo>
                    <a:cubicBezTo>
                      <a:pt x="11" y="0"/>
                      <a:pt x="7" y="0"/>
                      <a:pt x="4" y="2"/>
                    </a:cubicBezTo>
                    <a:cubicBezTo>
                      <a:pt x="2" y="3"/>
                      <a:pt x="0" y="6"/>
                      <a:pt x="0" y="9"/>
                    </a:cubicBezTo>
                    <a:cubicBezTo>
                      <a:pt x="0" y="13"/>
                      <a:pt x="2" y="16"/>
                      <a:pt x="4" y="17"/>
                    </a:cubicBezTo>
                    <a:cubicBezTo>
                      <a:pt x="7" y="19"/>
                      <a:pt x="11" y="19"/>
                      <a:pt x="13" y="17"/>
                    </a:cubicBezTo>
                    <a:cubicBezTo>
                      <a:pt x="16" y="16"/>
                      <a:pt x="18" y="13"/>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8" name="Freeform 183">
                <a:extLst>
                  <a:ext uri="{FF2B5EF4-FFF2-40B4-BE49-F238E27FC236}">
                    <a16:creationId xmlns:a16="http://schemas.microsoft.com/office/drawing/2014/main" id="{2F370917-439A-4A08-94FC-F1E9718FEEA8}"/>
                  </a:ext>
                </a:extLst>
              </p:cNvPr>
              <p:cNvSpPr>
                <a:spLocks/>
              </p:cNvSpPr>
              <p:nvPr/>
            </p:nvSpPr>
            <p:spPr bwMode="auto">
              <a:xfrm>
                <a:off x="9455151" y="4514850"/>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89" name="Freeform 184">
                <a:extLst>
                  <a:ext uri="{FF2B5EF4-FFF2-40B4-BE49-F238E27FC236}">
                    <a16:creationId xmlns:a16="http://schemas.microsoft.com/office/drawing/2014/main" id="{C6AB13D9-B14B-4BDA-9279-D36D337A006A}"/>
                  </a:ext>
                </a:extLst>
              </p:cNvPr>
              <p:cNvSpPr>
                <a:spLocks/>
              </p:cNvSpPr>
              <p:nvPr/>
            </p:nvSpPr>
            <p:spPr bwMode="auto">
              <a:xfrm>
                <a:off x="9756776" y="4600575"/>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0" name="Freeform 185">
                <a:extLst>
                  <a:ext uri="{FF2B5EF4-FFF2-40B4-BE49-F238E27FC236}">
                    <a16:creationId xmlns:a16="http://schemas.microsoft.com/office/drawing/2014/main" id="{D367B9D9-0661-4C48-8CAB-E461ECAE48FA}"/>
                  </a:ext>
                </a:extLst>
              </p:cNvPr>
              <p:cNvSpPr>
                <a:spLocks/>
              </p:cNvSpPr>
              <p:nvPr/>
            </p:nvSpPr>
            <p:spPr bwMode="auto">
              <a:xfrm>
                <a:off x="9759157" y="4683124"/>
                <a:ext cx="54864" cy="54864"/>
              </a:xfrm>
              <a:custGeom>
                <a:avLst/>
                <a:gdLst>
                  <a:gd name="T0" fmla="*/ 18 w 18"/>
                  <a:gd name="T1" fmla="*/ 9 h 19"/>
                  <a:gd name="T2" fmla="*/ 13 w 18"/>
                  <a:gd name="T3" fmla="*/ 2 h 19"/>
                  <a:gd name="T4" fmla="*/ 5 w 18"/>
                  <a:gd name="T5" fmla="*/ 2 h 19"/>
                  <a:gd name="T6" fmla="*/ 0 w 18"/>
                  <a:gd name="T7" fmla="*/ 9 h 19"/>
                  <a:gd name="T8" fmla="*/ 5 w 18"/>
                  <a:gd name="T9" fmla="*/ 17 h 19"/>
                  <a:gd name="T10" fmla="*/ 13 w 18"/>
                  <a:gd name="T11" fmla="*/ 17 h 19"/>
                  <a:gd name="T12" fmla="*/ 18 w 1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9"/>
                    </a:moveTo>
                    <a:cubicBezTo>
                      <a:pt x="18" y="6"/>
                      <a:pt x="16" y="3"/>
                      <a:pt x="13" y="2"/>
                    </a:cubicBezTo>
                    <a:cubicBezTo>
                      <a:pt x="11" y="0"/>
                      <a:pt x="7" y="0"/>
                      <a:pt x="5" y="2"/>
                    </a:cubicBezTo>
                    <a:cubicBezTo>
                      <a:pt x="2" y="3"/>
                      <a:pt x="0" y="6"/>
                      <a:pt x="0" y="9"/>
                    </a:cubicBezTo>
                    <a:cubicBezTo>
                      <a:pt x="0" y="13"/>
                      <a:pt x="2" y="16"/>
                      <a:pt x="5" y="17"/>
                    </a:cubicBezTo>
                    <a:cubicBezTo>
                      <a:pt x="7" y="19"/>
                      <a:pt x="11" y="19"/>
                      <a:pt x="13" y="17"/>
                    </a:cubicBezTo>
                    <a:cubicBezTo>
                      <a:pt x="16" y="16"/>
                      <a:pt x="18" y="13"/>
                      <a:pt x="18" y="9"/>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1" name="Freeform 186">
                <a:extLst>
                  <a:ext uri="{FF2B5EF4-FFF2-40B4-BE49-F238E27FC236}">
                    <a16:creationId xmlns:a16="http://schemas.microsoft.com/office/drawing/2014/main" id="{1EEDA87A-8B2E-4E48-9251-DB37D363B4E5}"/>
                  </a:ext>
                </a:extLst>
              </p:cNvPr>
              <p:cNvSpPr>
                <a:spLocks/>
              </p:cNvSpPr>
              <p:nvPr/>
            </p:nvSpPr>
            <p:spPr bwMode="auto">
              <a:xfrm>
                <a:off x="9759950" y="4464050"/>
                <a:ext cx="50800" cy="101600"/>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2" name="Freeform 187">
                <a:extLst>
                  <a:ext uri="{FF2B5EF4-FFF2-40B4-BE49-F238E27FC236}">
                    <a16:creationId xmlns:a16="http://schemas.microsoft.com/office/drawing/2014/main" id="{D91D4664-694B-4F74-9CFD-944804CFFCEE}"/>
                  </a:ext>
                </a:extLst>
              </p:cNvPr>
              <p:cNvSpPr>
                <a:spLocks/>
              </p:cNvSpPr>
              <p:nvPr/>
            </p:nvSpPr>
            <p:spPr bwMode="auto">
              <a:xfrm>
                <a:off x="10052051" y="4557713"/>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3" name="Freeform 188">
                <a:extLst>
                  <a:ext uri="{FF2B5EF4-FFF2-40B4-BE49-F238E27FC236}">
                    <a16:creationId xmlns:a16="http://schemas.microsoft.com/office/drawing/2014/main" id="{02463789-B6ED-4654-BF2B-4731C5A01960}"/>
                  </a:ext>
                </a:extLst>
              </p:cNvPr>
              <p:cNvSpPr>
                <a:spLocks/>
              </p:cNvSpPr>
              <p:nvPr/>
            </p:nvSpPr>
            <p:spPr bwMode="auto">
              <a:xfrm>
                <a:off x="10054432" y="4678362"/>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8 h 19"/>
                  <a:gd name="T10" fmla="*/ 14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7"/>
                      <a:pt x="16" y="4"/>
                      <a:pt x="14" y="2"/>
                    </a:cubicBezTo>
                    <a:cubicBezTo>
                      <a:pt x="11" y="0"/>
                      <a:pt x="7" y="0"/>
                      <a:pt x="5" y="2"/>
                    </a:cubicBezTo>
                    <a:cubicBezTo>
                      <a:pt x="2" y="4"/>
                      <a:pt x="0" y="7"/>
                      <a:pt x="0" y="10"/>
                    </a:cubicBezTo>
                    <a:cubicBezTo>
                      <a:pt x="0" y="13"/>
                      <a:pt x="2" y="16"/>
                      <a:pt x="5" y="18"/>
                    </a:cubicBezTo>
                    <a:cubicBezTo>
                      <a:pt x="7" y="19"/>
                      <a:pt x="11" y="19"/>
                      <a:pt x="14" y="18"/>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4" name="Freeform 189">
                <a:extLst>
                  <a:ext uri="{FF2B5EF4-FFF2-40B4-BE49-F238E27FC236}">
                    <a16:creationId xmlns:a16="http://schemas.microsoft.com/office/drawing/2014/main" id="{A8EE12A9-F707-490A-A2CF-C10134F3F738}"/>
                  </a:ext>
                </a:extLst>
              </p:cNvPr>
              <p:cNvSpPr>
                <a:spLocks/>
              </p:cNvSpPr>
              <p:nvPr/>
            </p:nvSpPr>
            <p:spPr bwMode="auto">
              <a:xfrm>
                <a:off x="10045701" y="4489450"/>
                <a:ext cx="73152" cy="73152"/>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5" name="Freeform 190">
                <a:extLst>
                  <a:ext uri="{FF2B5EF4-FFF2-40B4-BE49-F238E27FC236}">
                    <a16:creationId xmlns:a16="http://schemas.microsoft.com/office/drawing/2014/main" id="{CD23B2F4-16B8-4266-B193-1D9E32383D12}"/>
                  </a:ext>
                </a:extLst>
              </p:cNvPr>
              <p:cNvSpPr>
                <a:spLocks/>
              </p:cNvSpPr>
              <p:nvPr/>
            </p:nvSpPr>
            <p:spPr bwMode="auto">
              <a:xfrm>
                <a:off x="10356850" y="4494213"/>
                <a:ext cx="38100" cy="76200"/>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6" name="Freeform 191">
                <a:extLst>
                  <a:ext uri="{FF2B5EF4-FFF2-40B4-BE49-F238E27FC236}">
                    <a16:creationId xmlns:a16="http://schemas.microsoft.com/office/drawing/2014/main" id="{2983512D-4C9A-4828-9474-71AA67EE5738}"/>
                  </a:ext>
                </a:extLst>
              </p:cNvPr>
              <p:cNvSpPr>
                <a:spLocks/>
              </p:cNvSpPr>
              <p:nvPr/>
            </p:nvSpPr>
            <p:spPr bwMode="auto">
              <a:xfrm>
                <a:off x="10349707" y="4708524"/>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8 h 19"/>
                  <a:gd name="T10" fmla="*/ 14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7"/>
                      <a:pt x="16" y="4"/>
                      <a:pt x="14" y="2"/>
                    </a:cubicBezTo>
                    <a:cubicBezTo>
                      <a:pt x="11" y="0"/>
                      <a:pt x="7" y="0"/>
                      <a:pt x="5" y="2"/>
                    </a:cubicBezTo>
                    <a:cubicBezTo>
                      <a:pt x="2" y="4"/>
                      <a:pt x="0" y="7"/>
                      <a:pt x="0" y="10"/>
                    </a:cubicBezTo>
                    <a:cubicBezTo>
                      <a:pt x="0" y="13"/>
                      <a:pt x="2" y="16"/>
                      <a:pt x="5" y="18"/>
                    </a:cubicBezTo>
                    <a:cubicBezTo>
                      <a:pt x="7" y="19"/>
                      <a:pt x="11" y="19"/>
                      <a:pt x="14" y="18"/>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7" name="Freeform 192">
                <a:extLst>
                  <a:ext uri="{FF2B5EF4-FFF2-40B4-BE49-F238E27FC236}">
                    <a16:creationId xmlns:a16="http://schemas.microsoft.com/office/drawing/2014/main" id="{F662ABE6-DD13-44AA-9426-36440C99527B}"/>
                  </a:ext>
                </a:extLst>
              </p:cNvPr>
              <p:cNvSpPr>
                <a:spLocks/>
              </p:cNvSpPr>
              <p:nvPr/>
            </p:nvSpPr>
            <p:spPr bwMode="auto">
              <a:xfrm>
                <a:off x="10340976" y="4502150"/>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8" name="Freeform 193">
                <a:extLst>
                  <a:ext uri="{FF2B5EF4-FFF2-40B4-BE49-F238E27FC236}">
                    <a16:creationId xmlns:a16="http://schemas.microsoft.com/office/drawing/2014/main" id="{97557FA5-F623-42C2-BE74-03853A0F01C8}"/>
                  </a:ext>
                </a:extLst>
              </p:cNvPr>
              <p:cNvSpPr>
                <a:spLocks/>
              </p:cNvSpPr>
              <p:nvPr/>
            </p:nvSpPr>
            <p:spPr bwMode="auto">
              <a:xfrm>
                <a:off x="10642601" y="4360863"/>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199" name="Freeform 194">
                <a:extLst>
                  <a:ext uri="{FF2B5EF4-FFF2-40B4-BE49-F238E27FC236}">
                    <a16:creationId xmlns:a16="http://schemas.microsoft.com/office/drawing/2014/main" id="{D6C3EAB3-093F-4BBC-825A-CFFEF45FABBE}"/>
                  </a:ext>
                </a:extLst>
              </p:cNvPr>
              <p:cNvSpPr>
                <a:spLocks/>
              </p:cNvSpPr>
              <p:nvPr/>
            </p:nvSpPr>
            <p:spPr bwMode="auto">
              <a:xfrm>
                <a:off x="10644982" y="4691062"/>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7 h 19"/>
                  <a:gd name="T10" fmla="*/ 14 w 18"/>
                  <a:gd name="T11" fmla="*/ 17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6" y="3"/>
                      <a:pt x="14" y="2"/>
                    </a:cubicBezTo>
                    <a:cubicBezTo>
                      <a:pt x="11" y="0"/>
                      <a:pt x="7" y="0"/>
                      <a:pt x="5" y="2"/>
                    </a:cubicBezTo>
                    <a:cubicBezTo>
                      <a:pt x="2" y="3"/>
                      <a:pt x="0" y="6"/>
                      <a:pt x="0" y="10"/>
                    </a:cubicBezTo>
                    <a:cubicBezTo>
                      <a:pt x="0" y="13"/>
                      <a:pt x="2" y="16"/>
                      <a:pt x="5" y="17"/>
                    </a:cubicBezTo>
                    <a:cubicBezTo>
                      <a:pt x="7" y="19"/>
                      <a:pt x="11" y="19"/>
                      <a:pt x="14" y="17"/>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0" name="Freeform 195">
                <a:extLst>
                  <a:ext uri="{FF2B5EF4-FFF2-40B4-BE49-F238E27FC236}">
                    <a16:creationId xmlns:a16="http://schemas.microsoft.com/office/drawing/2014/main" id="{32FAE820-D91F-4AB2-A4D2-FA684878E8C3}"/>
                  </a:ext>
                </a:extLst>
              </p:cNvPr>
              <p:cNvSpPr>
                <a:spLocks/>
              </p:cNvSpPr>
              <p:nvPr/>
            </p:nvSpPr>
            <p:spPr bwMode="auto">
              <a:xfrm>
                <a:off x="10636251" y="4502150"/>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1" name="Freeform 196">
                <a:extLst>
                  <a:ext uri="{FF2B5EF4-FFF2-40B4-BE49-F238E27FC236}">
                    <a16:creationId xmlns:a16="http://schemas.microsoft.com/office/drawing/2014/main" id="{73CA0A95-CB53-405A-8F34-3B79E57B70CF}"/>
                  </a:ext>
                </a:extLst>
              </p:cNvPr>
              <p:cNvSpPr>
                <a:spLocks/>
              </p:cNvSpPr>
              <p:nvPr/>
            </p:nvSpPr>
            <p:spPr bwMode="auto">
              <a:xfrm>
                <a:off x="10940257" y="4489450"/>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2" name="Freeform 197">
                <a:extLst>
                  <a:ext uri="{FF2B5EF4-FFF2-40B4-BE49-F238E27FC236}">
                    <a16:creationId xmlns:a16="http://schemas.microsoft.com/office/drawing/2014/main" id="{F8C9E53B-9298-47BD-927F-9AB55F8FF4FF}"/>
                  </a:ext>
                </a:extLst>
              </p:cNvPr>
              <p:cNvSpPr>
                <a:spLocks/>
              </p:cNvSpPr>
              <p:nvPr/>
            </p:nvSpPr>
            <p:spPr bwMode="auto">
              <a:xfrm>
                <a:off x="10940257" y="4721224"/>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8 h 19"/>
                  <a:gd name="T10" fmla="*/ 14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7"/>
                      <a:pt x="16" y="4"/>
                      <a:pt x="14" y="2"/>
                    </a:cubicBezTo>
                    <a:cubicBezTo>
                      <a:pt x="11" y="0"/>
                      <a:pt x="7" y="0"/>
                      <a:pt x="5" y="2"/>
                    </a:cubicBezTo>
                    <a:cubicBezTo>
                      <a:pt x="2" y="4"/>
                      <a:pt x="0" y="7"/>
                      <a:pt x="0" y="10"/>
                    </a:cubicBezTo>
                    <a:cubicBezTo>
                      <a:pt x="0" y="13"/>
                      <a:pt x="2" y="16"/>
                      <a:pt x="5" y="18"/>
                    </a:cubicBezTo>
                    <a:cubicBezTo>
                      <a:pt x="7" y="19"/>
                      <a:pt x="11" y="19"/>
                      <a:pt x="14" y="18"/>
                    </a:cubicBezTo>
                    <a:cubicBezTo>
                      <a:pt x="16"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3" name="Freeform 198">
                <a:extLst>
                  <a:ext uri="{FF2B5EF4-FFF2-40B4-BE49-F238E27FC236}">
                    <a16:creationId xmlns:a16="http://schemas.microsoft.com/office/drawing/2014/main" id="{8B469662-C615-4EC5-AA10-52C4B69CBE7B}"/>
                  </a:ext>
                </a:extLst>
              </p:cNvPr>
              <p:cNvSpPr>
                <a:spLocks/>
              </p:cNvSpPr>
              <p:nvPr/>
            </p:nvSpPr>
            <p:spPr bwMode="auto">
              <a:xfrm>
                <a:off x="10931526" y="4519613"/>
                <a:ext cx="73152" cy="73152"/>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4" name="Freeform 199">
                <a:extLst>
                  <a:ext uri="{FF2B5EF4-FFF2-40B4-BE49-F238E27FC236}">
                    <a16:creationId xmlns:a16="http://schemas.microsoft.com/office/drawing/2014/main" id="{873833E9-8F11-4EF5-8593-70C74B630D72}"/>
                  </a:ext>
                </a:extLst>
              </p:cNvPr>
              <p:cNvSpPr>
                <a:spLocks/>
              </p:cNvSpPr>
              <p:nvPr/>
            </p:nvSpPr>
            <p:spPr bwMode="auto">
              <a:xfrm>
                <a:off x="11233151" y="4471988"/>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5" name="Freeform 200">
                <a:extLst>
                  <a:ext uri="{FF2B5EF4-FFF2-40B4-BE49-F238E27FC236}">
                    <a16:creationId xmlns:a16="http://schemas.microsoft.com/office/drawing/2014/main" id="{EF3842C2-57CF-4F65-94F9-41618B302899}"/>
                  </a:ext>
                </a:extLst>
              </p:cNvPr>
              <p:cNvSpPr>
                <a:spLocks/>
              </p:cNvSpPr>
              <p:nvPr/>
            </p:nvSpPr>
            <p:spPr bwMode="auto">
              <a:xfrm>
                <a:off x="11235532" y="4759324"/>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7 h 19"/>
                  <a:gd name="T10" fmla="*/ 14 w 18"/>
                  <a:gd name="T11" fmla="*/ 17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7" y="3"/>
                      <a:pt x="14" y="2"/>
                    </a:cubicBezTo>
                    <a:cubicBezTo>
                      <a:pt x="11" y="0"/>
                      <a:pt x="8" y="0"/>
                      <a:pt x="5" y="2"/>
                    </a:cubicBezTo>
                    <a:cubicBezTo>
                      <a:pt x="2" y="3"/>
                      <a:pt x="0" y="6"/>
                      <a:pt x="0" y="10"/>
                    </a:cubicBezTo>
                    <a:cubicBezTo>
                      <a:pt x="0" y="13"/>
                      <a:pt x="2" y="16"/>
                      <a:pt x="5" y="17"/>
                    </a:cubicBezTo>
                    <a:cubicBezTo>
                      <a:pt x="8" y="19"/>
                      <a:pt x="11" y="19"/>
                      <a:pt x="14" y="17"/>
                    </a:cubicBezTo>
                    <a:cubicBezTo>
                      <a:pt x="17"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6" name="Freeform 201">
                <a:extLst>
                  <a:ext uri="{FF2B5EF4-FFF2-40B4-BE49-F238E27FC236}">
                    <a16:creationId xmlns:a16="http://schemas.microsoft.com/office/drawing/2014/main" id="{A02B1DE3-97B6-4CC2-A42A-DE9072E8E674}"/>
                  </a:ext>
                </a:extLst>
              </p:cNvPr>
              <p:cNvSpPr>
                <a:spLocks/>
              </p:cNvSpPr>
              <p:nvPr/>
            </p:nvSpPr>
            <p:spPr bwMode="auto">
              <a:xfrm>
                <a:off x="11226801" y="4545013"/>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7" name="Freeform 202">
                <a:extLst>
                  <a:ext uri="{FF2B5EF4-FFF2-40B4-BE49-F238E27FC236}">
                    <a16:creationId xmlns:a16="http://schemas.microsoft.com/office/drawing/2014/main" id="{6E25BC8A-C63B-4938-B031-6AEABA62AD0D}"/>
                  </a:ext>
                </a:extLst>
              </p:cNvPr>
              <p:cNvSpPr>
                <a:spLocks/>
              </p:cNvSpPr>
              <p:nvPr/>
            </p:nvSpPr>
            <p:spPr bwMode="auto">
              <a:xfrm>
                <a:off x="11537950" y="4562475"/>
                <a:ext cx="38100" cy="76200"/>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8" name="Freeform 203">
                <a:extLst>
                  <a:ext uri="{FF2B5EF4-FFF2-40B4-BE49-F238E27FC236}">
                    <a16:creationId xmlns:a16="http://schemas.microsoft.com/office/drawing/2014/main" id="{2FA233BF-A25D-44C3-8BC4-37E51129C674}"/>
                  </a:ext>
                </a:extLst>
              </p:cNvPr>
              <p:cNvSpPr>
                <a:spLocks/>
              </p:cNvSpPr>
              <p:nvPr/>
            </p:nvSpPr>
            <p:spPr bwMode="auto">
              <a:xfrm>
                <a:off x="11530807" y="4759324"/>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8 h 19"/>
                  <a:gd name="T10" fmla="*/ 14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7"/>
                      <a:pt x="17" y="4"/>
                      <a:pt x="14" y="2"/>
                    </a:cubicBezTo>
                    <a:cubicBezTo>
                      <a:pt x="11" y="0"/>
                      <a:pt x="8" y="0"/>
                      <a:pt x="5" y="2"/>
                    </a:cubicBezTo>
                    <a:cubicBezTo>
                      <a:pt x="2" y="4"/>
                      <a:pt x="0" y="7"/>
                      <a:pt x="0" y="10"/>
                    </a:cubicBezTo>
                    <a:cubicBezTo>
                      <a:pt x="0" y="13"/>
                      <a:pt x="2" y="16"/>
                      <a:pt x="5" y="18"/>
                    </a:cubicBezTo>
                    <a:cubicBezTo>
                      <a:pt x="8" y="19"/>
                      <a:pt x="11" y="19"/>
                      <a:pt x="14" y="18"/>
                    </a:cubicBezTo>
                    <a:cubicBezTo>
                      <a:pt x="17"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09" name="Freeform 204">
                <a:extLst>
                  <a:ext uri="{FF2B5EF4-FFF2-40B4-BE49-F238E27FC236}">
                    <a16:creationId xmlns:a16="http://schemas.microsoft.com/office/drawing/2014/main" id="{94B2EED6-8685-4B5C-827E-72C5B9382EFE}"/>
                  </a:ext>
                </a:extLst>
              </p:cNvPr>
              <p:cNvSpPr>
                <a:spLocks/>
              </p:cNvSpPr>
              <p:nvPr/>
            </p:nvSpPr>
            <p:spPr bwMode="auto">
              <a:xfrm>
                <a:off x="11522076" y="4562475"/>
                <a:ext cx="73152" cy="73152"/>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0" name="Freeform 206">
                <a:extLst>
                  <a:ext uri="{FF2B5EF4-FFF2-40B4-BE49-F238E27FC236}">
                    <a16:creationId xmlns:a16="http://schemas.microsoft.com/office/drawing/2014/main" id="{BB4B782D-06A7-430D-BA51-87DFC66BD999}"/>
                  </a:ext>
                </a:extLst>
              </p:cNvPr>
              <p:cNvSpPr>
                <a:spLocks/>
              </p:cNvSpPr>
              <p:nvPr/>
            </p:nvSpPr>
            <p:spPr bwMode="auto">
              <a:xfrm>
                <a:off x="11823701" y="4643438"/>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1" name="Freeform 207">
                <a:extLst>
                  <a:ext uri="{FF2B5EF4-FFF2-40B4-BE49-F238E27FC236}">
                    <a16:creationId xmlns:a16="http://schemas.microsoft.com/office/drawing/2014/main" id="{02A0AE79-11D7-48FD-A2DB-7ECAE8D3F3C1}"/>
                  </a:ext>
                </a:extLst>
              </p:cNvPr>
              <p:cNvSpPr>
                <a:spLocks/>
              </p:cNvSpPr>
              <p:nvPr/>
            </p:nvSpPr>
            <p:spPr bwMode="auto">
              <a:xfrm>
                <a:off x="11826082" y="4776787"/>
                <a:ext cx="54864" cy="54864"/>
              </a:xfrm>
              <a:custGeom>
                <a:avLst/>
                <a:gdLst>
                  <a:gd name="T0" fmla="*/ 18 w 18"/>
                  <a:gd name="T1" fmla="*/ 10 h 19"/>
                  <a:gd name="T2" fmla="*/ 14 w 18"/>
                  <a:gd name="T3" fmla="*/ 2 h 19"/>
                  <a:gd name="T4" fmla="*/ 5 w 18"/>
                  <a:gd name="T5" fmla="*/ 2 h 19"/>
                  <a:gd name="T6" fmla="*/ 0 w 18"/>
                  <a:gd name="T7" fmla="*/ 10 h 19"/>
                  <a:gd name="T8" fmla="*/ 5 w 18"/>
                  <a:gd name="T9" fmla="*/ 18 h 19"/>
                  <a:gd name="T10" fmla="*/ 14 w 18"/>
                  <a:gd name="T11" fmla="*/ 18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7" y="4"/>
                      <a:pt x="14" y="2"/>
                    </a:cubicBezTo>
                    <a:cubicBezTo>
                      <a:pt x="11" y="0"/>
                      <a:pt x="8" y="0"/>
                      <a:pt x="5" y="2"/>
                    </a:cubicBezTo>
                    <a:cubicBezTo>
                      <a:pt x="2" y="4"/>
                      <a:pt x="0" y="6"/>
                      <a:pt x="0" y="10"/>
                    </a:cubicBezTo>
                    <a:cubicBezTo>
                      <a:pt x="0" y="13"/>
                      <a:pt x="2" y="16"/>
                      <a:pt x="5" y="18"/>
                    </a:cubicBezTo>
                    <a:cubicBezTo>
                      <a:pt x="8" y="19"/>
                      <a:pt x="11" y="19"/>
                      <a:pt x="14" y="18"/>
                    </a:cubicBezTo>
                    <a:cubicBezTo>
                      <a:pt x="17" y="16"/>
                      <a:pt x="18" y="13"/>
                      <a:pt x="18" y="10"/>
                    </a:cubicBezTo>
                    <a:close/>
                  </a:path>
                </a:pathLst>
              </a:custGeom>
              <a:noFill/>
              <a:ln w="12700" cap="sq">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2" name="Freeform 208">
                <a:extLst>
                  <a:ext uri="{FF2B5EF4-FFF2-40B4-BE49-F238E27FC236}">
                    <a16:creationId xmlns:a16="http://schemas.microsoft.com/office/drawing/2014/main" id="{9F38131B-DFFA-484B-BA20-5F993BAB5D5B}"/>
                  </a:ext>
                </a:extLst>
              </p:cNvPr>
              <p:cNvSpPr>
                <a:spLocks/>
              </p:cNvSpPr>
              <p:nvPr/>
            </p:nvSpPr>
            <p:spPr bwMode="auto">
              <a:xfrm>
                <a:off x="11817351" y="4335463"/>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3" name="Line 209">
                <a:extLst>
                  <a:ext uri="{FF2B5EF4-FFF2-40B4-BE49-F238E27FC236}">
                    <a16:creationId xmlns:a16="http://schemas.microsoft.com/office/drawing/2014/main" id="{7083CBDA-828E-4825-9DA5-6B6C218870BE}"/>
                  </a:ext>
                </a:extLst>
              </p:cNvPr>
              <p:cNvSpPr>
                <a:spLocks noChangeShapeType="1"/>
              </p:cNvSpPr>
              <p:nvPr/>
            </p:nvSpPr>
            <p:spPr bwMode="auto">
              <a:xfrm flipV="1">
                <a:off x="6832600" y="4860925"/>
                <a:ext cx="0" cy="9525"/>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4" name="Line 211">
                <a:extLst>
                  <a:ext uri="{FF2B5EF4-FFF2-40B4-BE49-F238E27FC236}">
                    <a16:creationId xmlns:a16="http://schemas.microsoft.com/office/drawing/2014/main" id="{F9DD8EA6-A806-4090-8BBD-E0B6308A2336}"/>
                  </a:ext>
                </a:extLst>
              </p:cNvPr>
              <p:cNvSpPr>
                <a:spLocks noChangeShapeType="1"/>
              </p:cNvSpPr>
              <p:nvPr/>
            </p:nvSpPr>
            <p:spPr bwMode="auto">
              <a:xfrm flipV="1">
                <a:off x="8899525" y="4310063"/>
                <a:ext cx="0" cy="1317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5" name="Line 213">
                <a:extLst>
                  <a:ext uri="{FF2B5EF4-FFF2-40B4-BE49-F238E27FC236}">
                    <a16:creationId xmlns:a16="http://schemas.microsoft.com/office/drawing/2014/main" id="{63C1080C-C145-4C6E-A4C2-D0820B22C14F}"/>
                  </a:ext>
                </a:extLst>
              </p:cNvPr>
              <p:cNvSpPr>
                <a:spLocks noChangeShapeType="1"/>
              </p:cNvSpPr>
              <p:nvPr/>
            </p:nvSpPr>
            <p:spPr bwMode="auto">
              <a:xfrm flipV="1">
                <a:off x="9490075" y="4391025"/>
                <a:ext cx="0" cy="7620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6" name="Line 217">
                <a:extLst>
                  <a:ext uri="{FF2B5EF4-FFF2-40B4-BE49-F238E27FC236}">
                    <a16:creationId xmlns:a16="http://schemas.microsoft.com/office/drawing/2014/main" id="{F0982641-B695-4E59-B5EC-7DA5291B5D15}"/>
                  </a:ext>
                </a:extLst>
              </p:cNvPr>
              <p:cNvSpPr>
                <a:spLocks noChangeShapeType="1"/>
              </p:cNvSpPr>
              <p:nvPr/>
            </p:nvSpPr>
            <p:spPr bwMode="auto">
              <a:xfrm flipV="1">
                <a:off x="10375900" y="4386263"/>
                <a:ext cx="0" cy="730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7" name="Line 218">
                <a:extLst>
                  <a:ext uri="{FF2B5EF4-FFF2-40B4-BE49-F238E27FC236}">
                    <a16:creationId xmlns:a16="http://schemas.microsoft.com/office/drawing/2014/main" id="{B4B8DD5E-82E9-41B3-9618-FB5BDCFC15BC}"/>
                  </a:ext>
                </a:extLst>
              </p:cNvPr>
              <p:cNvSpPr>
                <a:spLocks noChangeShapeType="1"/>
              </p:cNvSpPr>
              <p:nvPr/>
            </p:nvSpPr>
            <p:spPr bwMode="auto">
              <a:xfrm flipV="1">
                <a:off x="10671175" y="4322763"/>
                <a:ext cx="0" cy="1492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8" name="Line 219">
                <a:extLst>
                  <a:ext uri="{FF2B5EF4-FFF2-40B4-BE49-F238E27FC236}">
                    <a16:creationId xmlns:a16="http://schemas.microsoft.com/office/drawing/2014/main" id="{51B1F37C-1393-4427-9051-76F7925ADFC1}"/>
                  </a:ext>
                </a:extLst>
              </p:cNvPr>
              <p:cNvSpPr>
                <a:spLocks noChangeShapeType="1"/>
              </p:cNvSpPr>
              <p:nvPr/>
            </p:nvSpPr>
            <p:spPr bwMode="auto">
              <a:xfrm flipV="1">
                <a:off x="10966450" y="4356100"/>
                <a:ext cx="0" cy="1206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19" name="Line 223">
                <a:extLst>
                  <a:ext uri="{FF2B5EF4-FFF2-40B4-BE49-F238E27FC236}">
                    <a16:creationId xmlns:a16="http://schemas.microsoft.com/office/drawing/2014/main" id="{CAE95BFC-E9DB-4AE6-9C87-BA8F44E9E7F8}"/>
                  </a:ext>
                </a:extLst>
              </p:cNvPr>
              <p:cNvSpPr>
                <a:spLocks noChangeShapeType="1"/>
              </p:cNvSpPr>
              <p:nvPr/>
            </p:nvSpPr>
            <p:spPr bwMode="auto">
              <a:xfrm flipV="1">
                <a:off x="11852275" y="4810125"/>
                <a:ext cx="0" cy="17463"/>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0" name="Line 224">
                <a:extLst>
                  <a:ext uri="{FF2B5EF4-FFF2-40B4-BE49-F238E27FC236}">
                    <a16:creationId xmlns:a16="http://schemas.microsoft.com/office/drawing/2014/main" id="{84313F1D-6377-469F-B3AA-0C7D2FF6FDDC}"/>
                  </a:ext>
                </a:extLst>
              </p:cNvPr>
              <p:cNvSpPr>
                <a:spLocks noChangeShapeType="1"/>
              </p:cNvSpPr>
              <p:nvPr/>
            </p:nvSpPr>
            <p:spPr bwMode="auto">
              <a:xfrm>
                <a:off x="8867775" y="431006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1" name="Line 233">
                <a:extLst>
                  <a:ext uri="{FF2B5EF4-FFF2-40B4-BE49-F238E27FC236}">
                    <a16:creationId xmlns:a16="http://schemas.microsoft.com/office/drawing/2014/main" id="{35A120B7-1FA2-4DF9-9E54-8983BC84DE83}"/>
                  </a:ext>
                </a:extLst>
              </p:cNvPr>
              <p:cNvSpPr>
                <a:spLocks noChangeShapeType="1"/>
              </p:cNvSpPr>
              <p:nvPr/>
            </p:nvSpPr>
            <p:spPr bwMode="auto">
              <a:xfrm>
                <a:off x="11229975" y="46434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2" name="Line 237">
                <a:extLst>
                  <a:ext uri="{FF2B5EF4-FFF2-40B4-BE49-F238E27FC236}">
                    <a16:creationId xmlns:a16="http://schemas.microsoft.com/office/drawing/2014/main" id="{5135242E-B543-4AF2-9847-4F7D660E034F}"/>
                  </a:ext>
                </a:extLst>
              </p:cNvPr>
              <p:cNvSpPr>
                <a:spLocks noChangeShapeType="1"/>
              </p:cNvSpPr>
              <p:nvPr/>
            </p:nvSpPr>
            <p:spPr bwMode="auto">
              <a:xfrm>
                <a:off x="9490075" y="4467225"/>
                <a:ext cx="0" cy="730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3" name="Line 238">
                <a:extLst>
                  <a:ext uri="{FF2B5EF4-FFF2-40B4-BE49-F238E27FC236}">
                    <a16:creationId xmlns:a16="http://schemas.microsoft.com/office/drawing/2014/main" id="{DAFCCBE3-678A-4D64-BB8A-F5DDA8884114}"/>
                  </a:ext>
                </a:extLst>
              </p:cNvPr>
              <p:cNvSpPr>
                <a:spLocks noChangeShapeType="1"/>
              </p:cNvSpPr>
              <p:nvPr/>
            </p:nvSpPr>
            <p:spPr bwMode="auto">
              <a:xfrm>
                <a:off x="9785350" y="4510088"/>
                <a:ext cx="0" cy="682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4" name="Line 242">
                <a:extLst>
                  <a:ext uri="{FF2B5EF4-FFF2-40B4-BE49-F238E27FC236}">
                    <a16:creationId xmlns:a16="http://schemas.microsoft.com/office/drawing/2014/main" id="{BC57B446-C1D4-4418-8678-6D91FF04E88C}"/>
                  </a:ext>
                </a:extLst>
              </p:cNvPr>
              <p:cNvSpPr>
                <a:spLocks noChangeShapeType="1"/>
              </p:cNvSpPr>
              <p:nvPr/>
            </p:nvSpPr>
            <p:spPr bwMode="auto">
              <a:xfrm>
                <a:off x="10671175" y="4474985"/>
                <a:ext cx="0" cy="14922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5" name="Line 240">
                <a:extLst>
                  <a:ext uri="{FF2B5EF4-FFF2-40B4-BE49-F238E27FC236}">
                    <a16:creationId xmlns:a16="http://schemas.microsoft.com/office/drawing/2014/main" id="{874974ED-6783-48E9-82C1-FA133D96DF34}"/>
                  </a:ext>
                </a:extLst>
              </p:cNvPr>
              <p:cNvSpPr>
                <a:spLocks noChangeShapeType="1"/>
              </p:cNvSpPr>
              <p:nvPr/>
            </p:nvSpPr>
            <p:spPr bwMode="auto">
              <a:xfrm>
                <a:off x="10375900" y="4459288"/>
                <a:ext cx="0" cy="7620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6" name="Line 243">
                <a:extLst>
                  <a:ext uri="{FF2B5EF4-FFF2-40B4-BE49-F238E27FC236}">
                    <a16:creationId xmlns:a16="http://schemas.microsoft.com/office/drawing/2014/main" id="{1D982FE2-4E88-4B9B-AAF9-734D7A21175B}"/>
                  </a:ext>
                </a:extLst>
              </p:cNvPr>
              <p:cNvSpPr>
                <a:spLocks noChangeShapeType="1"/>
              </p:cNvSpPr>
              <p:nvPr/>
            </p:nvSpPr>
            <p:spPr bwMode="auto">
              <a:xfrm>
                <a:off x="10966450" y="4476750"/>
                <a:ext cx="0" cy="11430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7" name="Line 244">
                <a:extLst>
                  <a:ext uri="{FF2B5EF4-FFF2-40B4-BE49-F238E27FC236}">
                    <a16:creationId xmlns:a16="http://schemas.microsoft.com/office/drawing/2014/main" id="{B6910484-5CB1-4FD7-B12E-98D5D42A599B}"/>
                  </a:ext>
                </a:extLst>
              </p:cNvPr>
              <p:cNvSpPr>
                <a:spLocks noChangeShapeType="1"/>
              </p:cNvSpPr>
              <p:nvPr/>
            </p:nvSpPr>
            <p:spPr bwMode="auto">
              <a:xfrm>
                <a:off x="11261725" y="4424363"/>
                <a:ext cx="0" cy="1285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8" name="Line 247">
                <a:extLst>
                  <a:ext uri="{FF2B5EF4-FFF2-40B4-BE49-F238E27FC236}">
                    <a16:creationId xmlns:a16="http://schemas.microsoft.com/office/drawing/2014/main" id="{87BDB61D-BD00-4995-8A90-97AC508B10F4}"/>
                  </a:ext>
                </a:extLst>
              </p:cNvPr>
              <p:cNvSpPr>
                <a:spLocks noChangeShapeType="1"/>
              </p:cNvSpPr>
              <p:nvPr/>
            </p:nvSpPr>
            <p:spPr bwMode="auto">
              <a:xfrm>
                <a:off x="11852275" y="4827588"/>
                <a:ext cx="0" cy="20638"/>
              </a:xfrm>
              <a:prstGeom prst="line">
                <a:avLst/>
              </a:prstGeom>
              <a:noFill/>
              <a:ln w="12700" cap="flat">
                <a:solidFill>
                  <a:srgbClr val="39B5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29" name="Line 249">
                <a:extLst>
                  <a:ext uri="{FF2B5EF4-FFF2-40B4-BE49-F238E27FC236}">
                    <a16:creationId xmlns:a16="http://schemas.microsoft.com/office/drawing/2014/main" id="{838D9E5B-0C54-4B08-B17D-B60F2E756C8B}"/>
                  </a:ext>
                </a:extLst>
              </p:cNvPr>
              <p:cNvSpPr>
                <a:spLocks noChangeShapeType="1"/>
              </p:cNvSpPr>
              <p:nvPr/>
            </p:nvSpPr>
            <p:spPr bwMode="auto">
              <a:xfrm>
                <a:off x="9458325" y="454025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0" name="Line 253">
                <a:extLst>
                  <a:ext uri="{FF2B5EF4-FFF2-40B4-BE49-F238E27FC236}">
                    <a16:creationId xmlns:a16="http://schemas.microsoft.com/office/drawing/2014/main" id="{CBA8A2ED-8883-4CBE-B3AC-4DFAC7F3CE09}"/>
                  </a:ext>
                </a:extLst>
              </p:cNvPr>
              <p:cNvSpPr>
                <a:spLocks noChangeShapeType="1"/>
              </p:cNvSpPr>
              <p:nvPr/>
            </p:nvSpPr>
            <p:spPr bwMode="auto">
              <a:xfrm>
                <a:off x="10639425" y="46212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1" name="Line 257">
                <a:extLst>
                  <a:ext uri="{FF2B5EF4-FFF2-40B4-BE49-F238E27FC236}">
                    <a16:creationId xmlns:a16="http://schemas.microsoft.com/office/drawing/2014/main" id="{5B7C77F6-5378-4B05-BB0E-1791D0EA5CDB}"/>
                  </a:ext>
                </a:extLst>
              </p:cNvPr>
              <p:cNvSpPr>
                <a:spLocks noChangeShapeType="1"/>
              </p:cNvSpPr>
              <p:nvPr/>
            </p:nvSpPr>
            <p:spPr bwMode="auto">
              <a:xfrm>
                <a:off x="11820525" y="464343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2" name="Line 268">
                <a:extLst>
                  <a:ext uri="{FF2B5EF4-FFF2-40B4-BE49-F238E27FC236}">
                    <a16:creationId xmlns:a16="http://schemas.microsoft.com/office/drawing/2014/main" id="{72B57ED1-BA27-478C-A644-1247E253C7F0}"/>
                  </a:ext>
                </a:extLst>
              </p:cNvPr>
              <p:cNvSpPr>
                <a:spLocks noChangeShapeType="1"/>
              </p:cNvSpPr>
              <p:nvPr/>
            </p:nvSpPr>
            <p:spPr bwMode="auto">
              <a:xfrm>
                <a:off x="6684963" y="5314950"/>
                <a:ext cx="5314950"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3" name="Line 269">
                <a:extLst>
                  <a:ext uri="{FF2B5EF4-FFF2-40B4-BE49-F238E27FC236}">
                    <a16:creationId xmlns:a16="http://schemas.microsoft.com/office/drawing/2014/main" id="{744BA77D-E5AD-4C25-80F3-3797A790B9E9}"/>
                  </a:ext>
                </a:extLst>
              </p:cNvPr>
              <p:cNvSpPr>
                <a:spLocks noChangeShapeType="1"/>
              </p:cNvSpPr>
              <p:nvPr/>
            </p:nvSpPr>
            <p:spPr bwMode="auto">
              <a:xfrm flipV="1">
                <a:off x="6684963" y="1581150"/>
                <a:ext cx="0" cy="373380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4" name="Line 271">
                <a:extLst>
                  <a:ext uri="{FF2B5EF4-FFF2-40B4-BE49-F238E27FC236}">
                    <a16:creationId xmlns:a16="http://schemas.microsoft.com/office/drawing/2014/main" id="{39A29217-1060-46FA-BDCF-B69AAED42874}"/>
                  </a:ext>
                </a:extLst>
              </p:cNvPr>
              <p:cNvSpPr>
                <a:spLocks noChangeShapeType="1"/>
              </p:cNvSpPr>
              <p:nvPr/>
            </p:nvSpPr>
            <p:spPr bwMode="auto">
              <a:xfrm>
                <a:off x="683260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5" name="Line 272">
                <a:extLst>
                  <a:ext uri="{FF2B5EF4-FFF2-40B4-BE49-F238E27FC236}">
                    <a16:creationId xmlns:a16="http://schemas.microsoft.com/office/drawing/2014/main" id="{FCD23D86-2827-46F2-A2C2-69C1E4DEF437}"/>
                  </a:ext>
                </a:extLst>
              </p:cNvPr>
              <p:cNvSpPr>
                <a:spLocks noChangeShapeType="1"/>
              </p:cNvSpPr>
              <p:nvPr/>
            </p:nvSpPr>
            <p:spPr bwMode="auto">
              <a:xfrm>
                <a:off x="712787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6" name="Line 273">
                <a:extLst>
                  <a:ext uri="{FF2B5EF4-FFF2-40B4-BE49-F238E27FC236}">
                    <a16:creationId xmlns:a16="http://schemas.microsoft.com/office/drawing/2014/main" id="{21D82566-9E46-41C0-A138-747BEB619AE8}"/>
                  </a:ext>
                </a:extLst>
              </p:cNvPr>
              <p:cNvSpPr>
                <a:spLocks noChangeShapeType="1"/>
              </p:cNvSpPr>
              <p:nvPr/>
            </p:nvSpPr>
            <p:spPr bwMode="auto">
              <a:xfrm>
                <a:off x="742315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7" name="Line 274">
                <a:extLst>
                  <a:ext uri="{FF2B5EF4-FFF2-40B4-BE49-F238E27FC236}">
                    <a16:creationId xmlns:a16="http://schemas.microsoft.com/office/drawing/2014/main" id="{8F501CEC-D15B-4F46-B76E-87F8C3203421}"/>
                  </a:ext>
                </a:extLst>
              </p:cNvPr>
              <p:cNvSpPr>
                <a:spLocks noChangeShapeType="1"/>
              </p:cNvSpPr>
              <p:nvPr/>
            </p:nvSpPr>
            <p:spPr bwMode="auto">
              <a:xfrm>
                <a:off x="771842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8" name="Line 275">
                <a:extLst>
                  <a:ext uri="{FF2B5EF4-FFF2-40B4-BE49-F238E27FC236}">
                    <a16:creationId xmlns:a16="http://schemas.microsoft.com/office/drawing/2014/main" id="{3766D7C9-2A79-4A8E-9257-94776A3C9B66}"/>
                  </a:ext>
                </a:extLst>
              </p:cNvPr>
              <p:cNvSpPr>
                <a:spLocks noChangeShapeType="1"/>
              </p:cNvSpPr>
              <p:nvPr/>
            </p:nvSpPr>
            <p:spPr bwMode="auto">
              <a:xfrm>
                <a:off x="801370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39" name="Line 276">
                <a:extLst>
                  <a:ext uri="{FF2B5EF4-FFF2-40B4-BE49-F238E27FC236}">
                    <a16:creationId xmlns:a16="http://schemas.microsoft.com/office/drawing/2014/main" id="{3787A8DB-4CC3-441B-B841-BF1952462205}"/>
                  </a:ext>
                </a:extLst>
              </p:cNvPr>
              <p:cNvSpPr>
                <a:spLocks noChangeShapeType="1"/>
              </p:cNvSpPr>
              <p:nvPr/>
            </p:nvSpPr>
            <p:spPr bwMode="auto">
              <a:xfrm>
                <a:off x="830897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0" name="Line 277">
                <a:extLst>
                  <a:ext uri="{FF2B5EF4-FFF2-40B4-BE49-F238E27FC236}">
                    <a16:creationId xmlns:a16="http://schemas.microsoft.com/office/drawing/2014/main" id="{2DE5C624-AF42-4EF4-9525-1C0F6F3677A1}"/>
                  </a:ext>
                </a:extLst>
              </p:cNvPr>
              <p:cNvSpPr>
                <a:spLocks noChangeShapeType="1"/>
              </p:cNvSpPr>
              <p:nvPr/>
            </p:nvSpPr>
            <p:spPr bwMode="auto">
              <a:xfrm>
                <a:off x="860425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1" name="Line 278">
                <a:extLst>
                  <a:ext uri="{FF2B5EF4-FFF2-40B4-BE49-F238E27FC236}">
                    <a16:creationId xmlns:a16="http://schemas.microsoft.com/office/drawing/2014/main" id="{6E21E9E7-9D70-405D-A31A-35DBDE18D095}"/>
                  </a:ext>
                </a:extLst>
              </p:cNvPr>
              <p:cNvSpPr>
                <a:spLocks noChangeShapeType="1"/>
              </p:cNvSpPr>
              <p:nvPr/>
            </p:nvSpPr>
            <p:spPr bwMode="auto">
              <a:xfrm>
                <a:off x="889952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2" name="Line 279">
                <a:extLst>
                  <a:ext uri="{FF2B5EF4-FFF2-40B4-BE49-F238E27FC236}">
                    <a16:creationId xmlns:a16="http://schemas.microsoft.com/office/drawing/2014/main" id="{A7BA7A44-41D8-4630-8834-4AE89FF270AA}"/>
                  </a:ext>
                </a:extLst>
              </p:cNvPr>
              <p:cNvSpPr>
                <a:spLocks noChangeShapeType="1"/>
              </p:cNvSpPr>
              <p:nvPr/>
            </p:nvSpPr>
            <p:spPr bwMode="auto">
              <a:xfrm>
                <a:off x="919480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3" name="Line 280">
                <a:extLst>
                  <a:ext uri="{FF2B5EF4-FFF2-40B4-BE49-F238E27FC236}">
                    <a16:creationId xmlns:a16="http://schemas.microsoft.com/office/drawing/2014/main" id="{AB7060C8-1164-4C03-A05F-39BE6B16F2EA}"/>
                  </a:ext>
                </a:extLst>
              </p:cNvPr>
              <p:cNvSpPr>
                <a:spLocks noChangeShapeType="1"/>
              </p:cNvSpPr>
              <p:nvPr/>
            </p:nvSpPr>
            <p:spPr bwMode="auto">
              <a:xfrm>
                <a:off x="949007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4" name="Line 281">
                <a:extLst>
                  <a:ext uri="{FF2B5EF4-FFF2-40B4-BE49-F238E27FC236}">
                    <a16:creationId xmlns:a16="http://schemas.microsoft.com/office/drawing/2014/main" id="{D28BF922-292C-4A0A-94D7-E3651D669BE2}"/>
                  </a:ext>
                </a:extLst>
              </p:cNvPr>
              <p:cNvSpPr>
                <a:spLocks noChangeShapeType="1"/>
              </p:cNvSpPr>
              <p:nvPr/>
            </p:nvSpPr>
            <p:spPr bwMode="auto">
              <a:xfrm>
                <a:off x="978535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5" name="Line 282">
                <a:extLst>
                  <a:ext uri="{FF2B5EF4-FFF2-40B4-BE49-F238E27FC236}">
                    <a16:creationId xmlns:a16="http://schemas.microsoft.com/office/drawing/2014/main" id="{449F0002-289F-4B17-BA91-A5637F94329D}"/>
                  </a:ext>
                </a:extLst>
              </p:cNvPr>
              <p:cNvSpPr>
                <a:spLocks noChangeShapeType="1"/>
              </p:cNvSpPr>
              <p:nvPr/>
            </p:nvSpPr>
            <p:spPr bwMode="auto">
              <a:xfrm>
                <a:off x="1008062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6" name="Line 283">
                <a:extLst>
                  <a:ext uri="{FF2B5EF4-FFF2-40B4-BE49-F238E27FC236}">
                    <a16:creationId xmlns:a16="http://schemas.microsoft.com/office/drawing/2014/main" id="{3DBE8A35-1CCE-40D3-8ED8-4C7DA8F7D48F}"/>
                  </a:ext>
                </a:extLst>
              </p:cNvPr>
              <p:cNvSpPr>
                <a:spLocks noChangeShapeType="1"/>
              </p:cNvSpPr>
              <p:nvPr/>
            </p:nvSpPr>
            <p:spPr bwMode="auto">
              <a:xfrm>
                <a:off x="1037590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7" name="Line 284">
                <a:extLst>
                  <a:ext uri="{FF2B5EF4-FFF2-40B4-BE49-F238E27FC236}">
                    <a16:creationId xmlns:a16="http://schemas.microsoft.com/office/drawing/2014/main" id="{BBB68900-001B-4985-B3E1-DBDC2C67A58F}"/>
                  </a:ext>
                </a:extLst>
              </p:cNvPr>
              <p:cNvSpPr>
                <a:spLocks noChangeShapeType="1"/>
              </p:cNvSpPr>
              <p:nvPr/>
            </p:nvSpPr>
            <p:spPr bwMode="auto">
              <a:xfrm>
                <a:off x="1067117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8" name="Line 285">
                <a:extLst>
                  <a:ext uri="{FF2B5EF4-FFF2-40B4-BE49-F238E27FC236}">
                    <a16:creationId xmlns:a16="http://schemas.microsoft.com/office/drawing/2014/main" id="{EF6645CF-FD3C-4ED3-94D0-FFBD33694E8A}"/>
                  </a:ext>
                </a:extLst>
              </p:cNvPr>
              <p:cNvSpPr>
                <a:spLocks noChangeShapeType="1"/>
              </p:cNvSpPr>
              <p:nvPr/>
            </p:nvSpPr>
            <p:spPr bwMode="auto">
              <a:xfrm>
                <a:off x="1096645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49" name="Line 286">
                <a:extLst>
                  <a:ext uri="{FF2B5EF4-FFF2-40B4-BE49-F238E27FC236}">
                    <a16:creationId xmlns:a16="http://schemas.microsoft.com/office/drawing/2014/main" id="{77B213C4-D621-4D77-A8E1-78E04A4AFBA9}"/>
                  </a:ext>
                </a:extLst>
              </p:cNvPr>
              <p:cNvSpPr>
                <a:spLocks noChangeShapeType="1"/>
              </p:cNvSpPr>
              <p:nvPr/>
            </p:nvSpPr>
            <p:spPr bwMode="auto">
              <a:xfrm>
                <a:off x="1126172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0" name="Line 287">
                <a:extLst>
                  <a:ext uri="{FF2B5EF4-FFF2-40B4-BE49-F238E27FC236}">
                    <a16:creationId xmlns:a16="http://schemas.microsoft.com/office/drawing/2014/main" id="{9309DD11-24EB-4D2D-A8D5-DA8EC164F881}"/>
                  </a:ext>
                </a:extLst>
              </p:cNvPr>
              <p:cNvSpPr>
                <a:spLocks noChangeShapeType="1"/>
              </p:cNvSpPr>
              <p:nvPr/>
            </p:nvSpPr>
            <p:spPr bwMode="auto">
              <a:xfrm>
                <a:off x="11557000"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1" name="Line 288">
                <a:extLst>
                  <a:ext uri="{FF2B5EF4-FFF2-40B4-BE49-F238E27FC236}">
                    <a16:creationId xmlns:a16="http://schemas.microsoft.com/office/drawing/2014/main" id="{C2E641F6-6E7F-420E-A0A7-C4F7922E41FC}"/>
                  </a:ext>
                </a:extLst>
              </p:cNvPr>
              <p:cNvSpPr>
                <a:spLocks noChangeShapeType="1"/>
              </p:cNvSpPr>
              <p:nvPr/>
            </p:nvSpPr>
            <p:spPr bwMode="auto">
              <a:xfrm>
                <a:off x="11852275" y="5314950"/>
                <a:ext cx="0" cy="80963"/>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2" name="Line 289">
                <a:extLst>
                  <a:ext uri="{FF2B5EF4-FFF2-40B4-BE49-F238E27FC236}">
                    <a16:creationId xmlns:a16="http://schemas.microsoft.com/office/drawing/2014/main" id="{7E4BBE8E-A0B0-4329-9499-C0FF212988FE}"/>
                  </a:ext>
                </a:extLst>
              </p:cNvPr>
              <p:cNvSpPr>
                <a:spLocks noChangeShapeType="1"/>
              </p:cNvSpPr>
              <p:nvPr/>
            </p:nvSpPr>
            <p:spPr bwMode="auto">
              <a:xfrm flipV="1">
                <a:off x="6684963" y="1581150"/>
                <a:ext cx="0" cy="373380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3" name="Line 290">
                <a:extLst>
                  <a:ext uri="{FF2B5EF4-FFF2-40B4-BE49-F238E27FC236}">
                    <a16:creationId xmlns:a16="http://schemas.microsoft.com/office/drawing/2014/main" id="{6843FBCD-50B3-4B72-99D5-AB5ACD13DF2D}"/>
                  </a:ext>
                </a:extLst>
              </p:cNvPr>
              <p:cNvSpPr>
                <a:spLocks noChangeShapeType="1"/>
              </p:cNvSpPr>
              <p:nvPr/>
            </p:nvSpPr>
            <p:spPr bwMode="auto">
              <a:xfrm flipH="1">
                <a:off x="6643688" y="5211763"/>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4" name="Line 291">
                <a:extLst>
                  <a:ext uri="{FF2B5EF4-FFF2-40B4-BE49-F238E27FC236}">
                    <a16:creationId xmlns:a16="http://schemas.microsoft.com/office/drawing/2014/main" id="{5F967D31-D215-4FC3-8192-42099AC07FE6}"/>
                  </a:ext>
                </a:extLst>
              </p:cNvPr>
              <p:cNvSpPr>
                <a:spLocks noChangeShapeType="1"/>
              </p:cNvSpPr>
              <p:nvPr/>
            </p:nvSpPr>
            <p:spPr bwMode="auto">
              <a:xfrm flipH="1">
                <a:off x="6643688" y="4870450"/>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5" name="Line 292">
                <a:extLst>
                  <a:ext uri="{FF2B5EF4-FFF2-40B4-BE49-F238E27FC236}">
                    <a16:creationId xmlns:a16="http://schemas.microsoft.com/office/drawing/2014/main" id="{28234896-3CC1-40FD-8B2C-3B35E42A2A4B}"/>
                  </a:ext>
                </a:extLst>
              </p:cNvPr>
              <p:cNvSpPr>
                <a:spLocks noChangeShapeType="1"/>
              </p:cNvSpPr>
              <p:nvPr/>
            </p:nvSpPr>
            <p:spPr bwMode="auto">
              <a:xfrm flipH="1">
                <a:off x="6643688" y="4416425"/>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6" name="Line 293">
                <a:extLst>
                  <a:ext uri="{FF2B5EF4-FFF2-40B4-BE49-F238E27FC236}">
                    <a16:creationId xmlns:a16="http://schemas.microsoft.com/office/drawing/2014/main" id="{BC7583CB-6EA1-4361-9931-200246E6C2BD}"/>
                  </a:ext>
                </a:extLst>
              </p:cNvPr>
              <p:cNvSpPr>
                <a:spLocks noChangeShapeType="1"/>
              </p:cNvSpPr>
              <p:nvPr/>
            </p:nvSpPr>
            <p:spPr bwMode="auto">
              <a:xfrm flipH="1">
                <a:off x="6643688" y="3959225"/>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7" name="Line 294">
                <a:extLst>
                  <a:ext uri="{FF2B5EF4-FFF2-40B4-BE49-F238E27FC236}">
                    <a16:creationId xmlns:a16="http://schemas.microsoft.com/office/drawing/2014/main" id="{AC5AB9C3-229C-4CD5-A3E5-45255868963F}"/>
                  </a:ext>
                </a:extLst>
              </p:cNvPr>
              <p:cNvSpPr>
                <a:spLocks noChangeShapeType="1"/>
              </p:cNvSpPr>
              <p:nvPr/>
            </p:nvSpPr>
            <p:spPr bwMode="auto">
              <a:xfrm flipH="1">
                <a:off x="6643688" y="3505200"/>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8" name="Line 295">
                <a:extLst>
                  <a:ext uri="{FF2B5EF4-FFF2-40B4-BE49-F238E27FC236}">
                    <a16:creationId xmlns:a16="http://schemas.microsoft.com/office/drawing/2014/main" id="{19EA13B7-B91D-4B98-9987-67F73DC32ACE}"/>
                  </a:ext>
                </a:extLst>
              </p:cNvPr>
              <p:cNvSpPr>
                <a:spLocks noChangeShapeType="1"/>
              </p:cNvSpPr>
              <p:nvPr/>
            </p:nvSpPr>
            <p:spPr bwMode="auto">
              <a:xfrm flipH="1">
                <a:off x="6643688" y="3048000"/>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59" name="Line 296">
                <a:extLst>
                  <a:ext uri="{FF2B5EF4-FFF2-40B4-BE49-F238E27FC236}">
                    <a16:creationId xmlns:a16="http://schemas.microsoft.com/office/drawing/2014/main" id="{3850D275-6863-450E-B717-A190BE919743}"/>
                  </a:ext>
                </a:extLst>
              </p:cNvPr>
              <p:cNvSpPr>
                <a:spLocks noChangeShapeType="1"/>
              </p:cNvSpPr>
              <p:nvPr/>
            </p:nvSpPr>
            <p:spPr bwMode="auto">
              <a:xfrm flipH="1">
                <a:off x="6643688" y="2595563"/>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0" name="Line 297">
                <a:extLst>
                  <a:ext uri="{FF2B5EF4-FFF2-40B4-BE49-F238E27FC236}">
                    <a16:creationId xmlns:a16="http://schemas.microsoft.com/office/drawing/2014/main" id="{E1C1CF2F-6999-4D90-938E-343D7A8A1DA9}"/>
                  </a:ext>
                </a:extLst>
              </p:cNvPr>
              <p:cNvSpPr>
                <a:spLocks noChangeShapeType="1"/>
              </p:cNvSpPr>
              <p:nvPr/>
            </p:nvSpPr>
            <p:spPr bwMode="auto">
              <a:xfrm flipH="1">
                <a:off x="6643688" y="2138363"/>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1" name="Line 298">
                <a:extLst>
                  <a:ext uri="{FF2B5EF4-FFF2-40B4-BE49-F238E27FC236}">
                    <a16:creationId xmlns:a16="http://schemas.microsoft.com/office/drawing/2014/main" id="{DD0207DC-6698-434F-AFEA-21777FF7CE25}"/>
                  </a:ext>
                </a:extLst>
              </p:cNvPr>
              <p:cNvSpPr>
                <a:spLocks noChangeShapeType="1"/>
              </p:cNvSpPr>
              <p:nvPr/>
            </p:nvSpPr>
            <p:spPr bwMode="auto">
              <a:xfrm flipH="1">
                <a:off x="6643688" y="1684338"/>
                <a:ext cx="41275" cy="0"/>
              </a:xfrm>
              <a:prstGeom prst="line">
                <a:avLst/>
              </a:prstGeom>
              <a:noFill/>
              <a:ln w="63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2" name="Line 302">
                <a:extLst>
                  <a:ext uri="{FF2B5EF4-FFF2-40B4-BE49-F238E27FC236}">
                    <a16:creationId xmlns:a16="http://schemas.microsoft.com/office/drawing/2014/main" id="{6FFE225B-0978-420D-A941-A04557C52B68}"/>
                  </a:ext>
                </a:extLst>
              </p:cNvPr>
              <p:cNvSpPr>
                <a:spLocks noChangeShapeType="1"/>
              </p:cNvSpPr>
              <p:nvPr/>
            </p:nvSpPr>
            <p:spPr bwMode="auto">
              <a:xfrm>
                <a:off x="6800850" y="44942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3" name="Line 303">
                <a:extLst>
                  <a:ext uri="{FF2B5EF4-FFF2-40B4-BE49-F238E27FC236}">
                    <a16:creationId xmlns:a16="http://schemas.microsoft.com/office/drawing/2014/main" id="{7072A711-145C-4319-8CEA-6A21630F00F7}"/>
                  </a:ext>
                </a:extLst>
              </p:cNvPr>
              <p:cNvSpPr>
                <a:spLocks noChangeShapeType="1"/>
              </p:cNvSpPr>
              <p:nvPr/>
            </p:nvSpPr>
            <p:spPr bwMode="auto">
              <a:xfrm flipV="1">
                <a:off x="6832600" y="4494213"/>
                <a:ext cx="0" cy="555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4" name="Line 304">
                <a:extLst>
                  <a:ext uri="{FF2B5EF4-FFF2-40B4-BE49-F238E27FC236}">
                    <a16:creationId xmlns:a16="http://schemas.microsoft.com/office/drawing/2014/main" id="{090418EF-34E6-4C99-A089-2A3CA7EA2A09}"/>
                  </a:ext>
                </a:extLst>
              </p:cNvPr>
              <p:cNvSpPr>
                <a:spLocks noChangeShapeType="1"/>
              </p:cNvSpPr>
              <p:nvPr/>
            </p:nvSpPr>
            <p:spPr bwMode="auto">
              <a:xfrm>
                <a:off x="6832600" y="4549775"/>
                <a:ext cx="0" cy="5873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5" name="Line 305">
                <a:extLst>
                  <a:ext uri="{FF2B5EF4-FFF2-40B4-BE49-F238E27FC236}">
                    <a16:creationId xmlns:a16="http://schemas.microsoft.com/office/drawing/2014/main" id="{45F3CB69-FD96-4FD1-BE90-FE8580ECBFB2}"/>
                  </a:ext>
                </a:extLst>
              </p:cNvPr>
              <p:cNvSpPr>
                <a:spLocks noChangeShapeType="1"/>
              </p:cNvSpPr>
              <p:nvPr/>
            </p:nvSpPr>
            <p:spPr bwMode="auto">
              <a:xfrm>
                <a:off x="6800850" y="46085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6" name="Freeform 306">
                <a:extLst>
                  <a:ext uri="{FF2B5EF4-FFF2-40B4-BE49-F238E27FC236}">
                    <a16:creationId xmlns:a16="http://schemas.microsoft.com/office/drawing/2014/main" id="{79330334-790D-400B-97F2-89D6EAFFEBCF}"/>
                  </a:ext>
                </a:extLst>
              </p:cNvPr>
              <p:cNvSpPr>
                <a:spLocks/>
              </p:cNvSpPr>
              <p:nvPr/>
            </p:nvSpPr>
            <p:spPr bwMode="auto">
              <a:xfrm>
                <a:off x="6804026" y="4517231"/>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flat">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7" name="Line 307">
                <a:extLst>
                  <a:ext uri="{FF2B5EF4-FFF2-40B4-BE49-F238E27FC236}">
                    <a16:creationId xmlns:a16="http://schemas.microsoft.com/office/drawing/2014/main" id="{97F9DDB2-1239-4594-86F2-EF98601CA1DF}"/>
                  </a:ext>
                </a:extLst>
              </p:cNvPr>
              <p:cNvSpPr>
                <a:spLocks noChangeShapeType="1"/>
              </p:cNvSpPr>
              <p:nvPr/>
            </p:nvSpPr>
            <p:spPr bwMode="auto">
              <a:xfrm flipV="1">
                <a:off x="7127875" y="2012950"/>
                <a:ext cx="0" cy="9667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8" name="Line 308">
                <a:extLst>
                  <a:ext uri="{FF2B5EF4-FFF2-40B4-BE49-F238E27FC236}">
                    <a16:creationId xmlns:a16="http://schemas.microsoft.com/office/drawing/2014/main" id="{F6B220D2-8F01-4AF3-B7F3-9F942630A57B}"/>
                  </a:ext>
                </a:extLst>
              </p:cNvPr>
              <p:cNvSpPr>
                <a:spLocks noChangeShapeType="1"/>
              </p:cNvSpPr>
              <p:nvPr/>
            </p:nvSpPr>
            <p:spPr bwMode="auto">
              <a:xfrm>
                <a:off x="7127875" y="2979738"/>
                <a:ext cx="0" cy="9667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69" name="Line 309">
                <a:extLst>
                  <a:ext uri="{FF2B5EF4-FFF2-40B4-BE49-F238E27FC236}">
                    <a16:creationId xmlns:a16="http://schemas.microsoft.com/office/drawing/2014/main" id="{A80BE210-D501-47D0-B491-D71C76772DF4}"/>
                  </a:ext>
                </a:extLst>
              </p:cNvPr>
              <p:cNvSpPr>
                <a:spLocks noChangeShapeType="1"/>
              </p:cNvSpPr>
              <p:nvPr/>
            </p:nvSpPr>
            <p:spPr bwMode="auto">
              <a:xfrm>
                <a:off x="7096125" y="394652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0" name="Freeform 310">
                <a:extLst>
                  <a:ext uri="{FF2B5EF4-FFF2-40B4-BE49-F238E27FC236}">
                    <a16:creationId xmlns:a16="http://schemas.microsoft.com/office/drawing/2014/main" id="{08275B23-8A24-4B50-8922-0A3745891319}"/>
                  </a:ext>
                </a:extLst>
              </p:cNvPr>
              <p:cNvSpPr>
                <a:spLocks/>
              </p:cNvSpPr>
              <p:nvPr/>
            </p:nvSpPr>
            <p:spPr bwMode="auto">
              <a:xfrm>
                <a:off x="7099301" y="2948781"/>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1" name="Line 311">
                <a:extLst>
                  <a:ext uri="{FF2B5EF4-FFF2-40B4-BE49-F238E27FC236}">
                    <a16:creationId xmlns:a16="http://schemas.microsoft.com/office/drawing/2014/main" id="{D8A2CED2-88B7-423F-9122-C8001480066F}"/>
                  </a:ext>
                </a:extLst>
              </p:cNvPr>
              <p:cNvSpPr>
                <a:spLocks noChangeShapeType="1"/>
              </p:cNvSpPr>
              <p:nvPr/>
            </p:nvSpPr>
            <p:spPr bwMode="auto">
              <a:xfrm flipV="1">
                <a:off x="7423150" y="2638425"/>
                <a:ext cx="0" cy="40640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2" name="Line 312">
                <a:extLst>
                  <a:ext uri="{FF2B5EF4-FFF2-40B4-BE49-F238E27FC236}">
                    <a16:creationId xmlns:a16="http://schemas.microsoft.com/office/drawing/2014/main" id="{E4F8826B-005F-4E90-8FB4-914DF459ADC3}"/>
                  </a:ext>
                </a:extLst>
              </p:cNvPr>
              <p:cNvSpPr>
                <a:spLocks noChangeShapeType="1"/>
              </p:cNvSpPr>
              <p:nvPr/>
            </p:nvSpPr>
            <p:spPr bwMode="auto">
              <a:xfrm>
                <a:off x="7391400" y="263842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3" name="Line 313">
                <a:extLst>
                  <a:ext uri="{FF2B5EF4-FFF2-40B4-BE49-F238E27FC236}">
                    <a16:creationId xmlns:a16="http://schemas.microsoft.com/office/drawing/2014/main" id="{CEF57C9B-F5E6-460C-9B4F-223BC00D6D9C}"/>
                  </a:ext>
                </a:extLst>
              </p:cNvPr>
              <p:cNvSpPr>
                <a:spLocks noChangeShapeType="1"/>
              </p:cNvSpPr>
              <p:nvPr/>
            </p:nvSpPr>
            <p:spPr bwMode="auto">
              <a:xfrm>
                <a:off x="7423150" y="3044825"/>
                <a:ext cx="0" cy="40957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4" name="Line 314">
                <a:extLst>
                  <a:ext uri="{FF2B5EF4-FFF2-40B4-BE49-F238E27FC236}">
                    <a16:creationId xmlns:a16="http://schemas.microsoft.com/office/drawing/2014/main" id="{21350441-8DD5-4CC5-8602-75BB369394AD}"/>
                  </a:ext>
                </a:extLst>
              </p:cNvPr>
              <p:cNvSpPr>
                <a:spLocks noChangeShapeType="1"/>
              </p:cNvSpPr>
              <p:nvPr/>
            </p:nvSpPr>
            <p:spPr bwMode="auto">
              <a:xfrm>
                <a:off x="7391400" y="345440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5" name="Freeform 315">
                <a:extLst>
                  <a:ext uri="{FF2B5EF4-FFF2-40B4-BE49-F238E27FC236}">
                    <a16:creationId xmlns:a16="http://schemas.microsoft.com/office/drawing/2014/main" id="{F5A8F415-E0CD-4747-8980-A295D408F5B7}"/>
                  </a:ext>
                </a:extLst>
              </p:cNvPr>
              <p:cNvSpPr>
                <a:spLocks/>
              </p:cNvSpPr>
              <p:nvPr/>
            </p:nvSpPr>
            <p:spPr bwMode="auto">
              <a:xfrm>
                <a:off x="7394576" y="3012281"/>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6" name="Line 316">
                <a:extLst>
                  <a:ext uri="{FF2B5EF4-FFF2-40B4-BE49-F238E27FC236}">
                    <a16:creationId xmlns:a16="http://schemas.microsoft.com/office/drawing/2014/main" id="{73AB9901-F376-4CC7-9F89-A9418B0F7B85}"/>
                  </a:ext>
                </a:extLst>
              </p:cNvPr>
              <p:cNvSpPr>
                <a:spLocks noChangeShapeType="1"/>
              </p:cNvSpPr>
              <p:nvPr/>
            </p:nvSpPr>
            <p:spPr bwMode="auto">
              <a:xfrm>
                <a:off x="7096125" y="3449638"/>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7" name="Line 317">
                <a:extLst>
                  <a:ext uri="{FF2B5EF4-FFF2-40B4-BE49-F238E27FC236}">
                    <a16:creationId xmlns:a16="http://schemas.microsoft.com/office/drawing/2014/main" id="{9AB87161-A647-4592-AA74-0370FE6DD478}"/>
                  </a:ext>
                </a:extLst>
              </p:cNvPr>
              <p:cNvSpPr>
                <a:spLocks noChangeShapeType="1"/>
              </p:cNvSpPr>
              <p:nvPr/>
            </p:nvSpPr>
            <p:spPr bwMode="auto">
              <a:xfrm>
                <a:off x="7096125" y="371157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8" name="Freeform 318">
                <a:extLst>
                  <a:ext uri="{FF2B5EF4-FFF2-40B4-BE49-F238E27FC236}">
                    <a16:creationId xmlns:a16="http://schemas.microsoft.com/office/drawing/2014/main" id="{CB647612-FFCB-40A0-85A4-AEC7BDCA0340}"/>
                  </a:ext>
                </a:extLst>
              </p:cNvPr>
              <p:cNvSpPr>
                <a:spLocks/>
              </p:cNvSpPr>
              <p:nvPr/>
            </p:nvSpPr>
            <p:spPr bwMode="auto">
              <a:xfrm>
                <a:off x="7088189" y="3536950"/>
                <a:ext cx="73152" cy="73152"/>
              </a:xfrm>
              <a:custGeom>
                <a:avLst/>
                <a:gdLst>
                  <a:gd name="T0" fmla="*/ 0 w 32"/>
                  <a:gd name="T1" fmla="*/ 32 h 64"/>
                  <a:gd name="T2" fmla="*/ 16 w 32"/>
                  <a:gd name="T3" fmla="*/ 0 h 64"/>
                  <a:gd name="T4" fmla="*/ 32 w 32"/>
                  <a:gd name="T5" fmla="*/ 32 h 64"/>
                  <a:gd name="T6" fmla="*/ 16 w 32"/>
                  <a:gd name="T7" fmla="*/ 64 h 64"/>
                  <a:gd name="T8" fmla="*/ 0 w 32"/>
                  <a:gd name="T9" fmla="*/ 32 h 64"/>
                  <a:gd name="T10" fmla="*/ 0 w 32"/>
                  <a:gd name="T11" fmla="*/ 32 h 64"/>
                </a:gdLst>
                <a:ahLst/>
                <a:cxnLst>
                  <a:cxn ang="0">
                    <a:pos x="T0" y="T1"/>
                  </a:cxn>
                  <a:cxn ang="0">
                    <a:pos x="T2" y="T3"/>
                  </a:cxn>
                  <a:cxn ang="0">
                    <a:pos x="T4" y="T5"/>
                  </a:cxn>
                  <a:cxn ang="0">
                    <a:pos x="T6" y="T7"/>
                  </a:cxn>
                  <a:cxn ang="0">
                    <a:pos x="T8" y="T9"/>
                  </a:cxn>
                  <a:cxn ang="0">
                    <a:pos x="T10" y="T11"/>
                  </a:cxn>
                </a:cxnLst>
                <a:rect l="0" t="0" r="r" b="b"/>
                <a:pathLst>
                  <a:path w="32" h="64">
                    <a:moveTo>
                      <a:pt x="0" y="32"/>
                    </a:moveTo>
                    <a:lnTo>
                      <a:pt x="16" y="0"/>
                    </a:lnTo>
                    <a:lnTo>
                      <a:pt x="32" y="32"/>
                    </a:lnTo>
                    <a:lnTo>
                      <a:pt x="16" y="64"/>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79" name="Line 319">
                <a:extLst>
                  <a:ext uri="{FF2B5EF4-FFF2-40B4-BE49-F238E27FC236}">
                    <a16:creationId xmlns:a16="http://schemas.microsoft.com/office/drawing/2014/main" id="{66D8BA3B-6739-43A4-A94D-50B1641FD18C}"/>
                  </a:ext>
                </a:extLst>
              </p:cNvPr>
              <p:cNvSpPr>
                <a:spLocks noChangeShapeType="1"/>
              </p:cNvSpPr>
              <p:nvPr/>
            </p:nvSpPr>
            <p:spPr bwMode="auto">
              <a:xfrm>
                <a:off x="7127875" y="3582988"/>
                <a:ext cx="0" cy="12858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0" name="Line 320">
                <a:extLst>
                  <a:ext uri="{FF2B5EF4-FFF2-40B4-BE49-F238E27FC236}">
                    <a16:creationId xmlns:a16="http://schemas.microsoft.com/office/drawing/2014/main" id="{230F7A57-4341-4F77-82B0-AD3809B1095F}"/>
                  </a:ext>
                </a:extLst>
              </p:cNvPr>
              <p:cNvSpPr>
                <a:spLocks noChangeShapeType="1"/>
              </p:cNvSpPr>
              <p:nvPr/>
            </p:nvSpPr>
            <p:spPr bwMode="auto">
              <a:xfrm flipV="1">
                <a:off x="7423150" y="3732213"/>
                <a:ext cx="0" cy="13335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1" name="Line 321">
                <a:extLst>
                  <a:ext uri="{FF2B5EF4-FFF2-40B4-BE49-F238E27FC236}">
                    <a16:creationId xmlns:a16="http://schemas.microsoft.com/office/drawing/2014/main" id="{290B5E25-1104-4A2F-B8D4-5E918FDEE378}"/>
                  </a:ext>
                </a:extLst>
              </p:cNvPr>
              <p:cNvSpPr>
                <a:spLocks noChangeShapeType="1"/>
              </p:cNvSpPr>
              <p:nvPr/>
            </p:nvSpPr>
            <p:spPr bwMode="auto">
              <a:xfrm>
                <a:off x="7391400" y="3732213"/>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2" name="Line 322">
                <a:extLst>
                  <a:ext uri="{FF2B5EF4-FFF2-40B4-BE49-F238E27FC236}">
                    <a16:creationId xmlns:a16="http://schemas.microsoft.com/office/drawing/2014/main" id="{7EEA633C-2DDD-4B06-9DB6-07024BF7BFF0}"/>
                  </a:ext>
                </a:extLst>
              </p:cNvPr>
              <p:cNvSpPr>
                <a:spLocks noChangeShapeType="1"/>
              </p:cNvSpPr>
              <p:nvPr/>
            </p:nvSpPr>
            <p:spPr bwMode="auto">
              <a:xfrm>
                <a:off x="7423150" y="3865563"/>
                <a:ext cx="0" cy="1317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3" name="Line 323">
                <a:extLst>
                  <a:ext uri="{FF2B5EF4-FFF2-40B4-BE49-F238E27FC236}">
                    <a16:creationId xmlns:a16="http://schemas.microsoft.com/office/drawing/2014/main" id="{08D79BD4-A153-47DF-B79F-DA7185319253}"/>
                  </a:ext>
                </a:extLst>
              </p:cNvPr>
              <p:cNvSpPr>
                <a:spLocks noChangeShapeType="1"/>
              </p:cNvSpPr>
              <p:nvPr/>
            </p:nvSpPr>
            <p:spPr bwMode="auto">
              <a:xfrm>
                <a:off x="7391400" y="399732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4" name="Freeform 324">
                <a:extLst>
                  <a:ext uri="{FF2B5EF4-FFF2-40B4-BE49-F238E27FC236}">
                    <a16:creationId xmlns:a16="http://schemas.microsoft.com/office/drawing/2014/main" id="{AABC721C-6AAE-404A-BAC6-647E531A63C5}"/>
                  </a:ext>
                </a:extLst>
              </p:cNvPr>
              <p:cNvSpPr>
                <a:spLocks/>
              </p:cNvSpPr>
              <p:nvPr/>
            </p:nvSpPr>
            <p:spPr bwMode="auto">
              <a:xfrm>
                <a:off x="7383464" y="3817937"/>
                <a:ext cx="73152" cy="73152"/>
              </a:xfrm>
              <a:custGeom>
                <a:avLst/>
                <a:gdLst>
                  <a:gd name="T0" fmla="*/ 0 w 32"/>
                  <a:gd name="T1" fmla="*/ 33 h 65"/>
                  <a:gd name="T2" fmla="*/ 16 w 32"/>
                  <a:gd name="T3" fmla="*/ 0 h 65"/>
                  <a:gd name="T4" fmla="*/ 32 w 32"/>
                  <a:gd name="T5" fmla="*/ 33 h 65"/>
                  <a:gd name="T6" fmla="*/ 16 w 32"/>
                  <a:gd name="T7" fmla="*/ 65 h 65"/>
                  <a:gd name="T8" fmla="*/ 0 w 32"/>
                  <a:gd name="T9" fmla="*/ 33 h 65"/>
                  <a:gd name="T10" fmla="*/ 0 w 32"/>
                  <a:gd name="T11" fmla="*/ 33 h 65"/>
                </a:gdLst>
                <a:ahLst/>
                <a:cxnLst>
                  <a:cxn ang="0">
                    <a:pos x="T0" y="T1"/>
                  </a:cxn>
                  <a:cxn ang="0">
                    <a:pos x="T2" y="T3"/>
                  </a:cxn>
                  <a:cxn ang="0">
                    <a:pos x="T4" y="T5"/>
                  </a:cxn>
                  <a:cxn ang="0">
                    <a:pos x="T6" y="T7"/>
                  </a:cxn>
                  <a:cxn ang="0">
                    <a:pos x="T8" y="T9"/>
                  </a:cxn>
                  <a:cxn ang="0">
                    <a:pos x="T10" y="T11"/>
                  </a:cxn>
                </a:cxnLst>
                <a:rect l="0" t="0" r="r" b="b"/>
                <a:pathLst>
                  <a:path w="32" h="65">
                    <a:moveTo>
                      <a:pt x="0" y="33"/>
                    </a:moveTo>
                    <a:lnTo>
                      <a:pt x="16" y="0"/>
                    </a:lnTo>
                    <a:lnTo>
                      <a:pt x="32" y="33"/>
                    </a:lnTo>
                    <a:lnTo>
                      <a:pt x="16" y="65"/>
                    </a:lnTo>
                    <a:lnTo>
                      <a:pt x="0" y="33"/>
                    </a:lnTo>
                    <a:lnTo>
                      <a:pt x="0" y="33"/>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5" name="Line 325">
                <a:extLst>
                  <a:ext uri="{FF2B5EF4-FFF2-40B4-BE49-F238E27FC236}">
                    <a16:creationId xmlns:a16="http://schemas.microsoft.com/office/drawing/2014/main" id="{B780B78E-B06E-468A-B7A7-07C4985E443C}"/>
                  </a:ext>
                </a:extLst>
              </p:cNvPr>
              <p:cNvSpPr>
                <a:spLocks noChangeShapeType="1"/>
              </p:cNvSpPr>
              <p:nvPr/>
            </p:nvSpPr>
            <p:spPr bwMode="auto">
              <a:xfrm flipV="1">
                <a:off x="7127875" y="3449638"/>
                <a:ext cx="0" cy="13335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6" name="Line 326">
                <a:extLst>
                  <a:ext uri="{FF2B5EF4-FFF2-40B4-BE49-F238E27FC236}">
                    <a16:creationId xmlns:a16="http://schemas.microsoft.com/office/drawing/2014/main" id="{CF3AEA9B-532E-48A4-9610-FD3FED5BE352}"/>
                  </a:ext>
                </a:extLst>
              </p:cNvPr>
              <p:cNvSpPr>
                <a:spLocks noChangeShapeType="1"/>
              </p:cNvSpPr>
              <p:nvPr/>
            </p:nvSpPr>
            <p:spPr bwMode="auto">
              <a:xfrm flipV="1">
                <a:off x="7718425" y="3762375"/>
                <a:ext cx="0" cy="2476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7" name="Line 327">
                <a:extLst>
                  <a:ext uri="{FF2B5EF4-FFF2-40B4-BE49-F238E27FC236}">
                    <a16:creationId xmlns:a16="http://schemas.microsoft.com/office/drawing/2014/main" id="{C3CA81CE-F25C-418F-ADAA-567562440380}"/>
                  </a:ext>
                </a:extLst>
              </p:cNvPr>
              <p:cNvSpPr>
                <a:spLocks noChangeShapeType="1"/>
              </p:cNvSpPr>
              <p:nvPr/>
            </p:nvSpPr>
            <p:spPr bwMode="auto">
              <a:xfrm>
                <a:off x="7686675" y="37623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8" name="Line 328">
                <a:extLst>
                  <a:ext uri="{FF2B5EF4-FFF2-40B4-BE49-F238E27FC236}">
                    <a16:creationId xmlns:a16="http://schemas.microsoft.com/office/drawing/2014/main" id="{4203F5E1-5A29-4B3E-B09D-726022009FC2}"/>
                  </a:ext>
                </a:extLst>
              </p:cNvPr>
              <p:cNvSpPr>
                <a:spLocks noChangeShapeType="1"/>
              </p:cNvSpPr>
              <p:nvPr/>
            </p:nvSpPr>
            <p:spPr bwMode="auto">
              <a:xfrm>
                <a:off x="7718425" y="4010025"/>
                <a:ext cx="0" cy="24765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89" name="Freeform 329">
                <a:extLst>
                  <a:ext uri="{FF2B5EF4-FFF2-40B4-BE49-F238E27FC236}">
                    <a16:creationId xmlns:a16="http://schemas.microsoft.com/office/drawing/2014/main" id="{5C45A882-6956-4B94-AD8E-B2B3E0A9B2D3}"/>
                  </a:ext>
                </a:extLst>
              </p:cNvPr>
              <p:cNvSpPr>
                <a:spLocks/>
              </p:cNvSpPr>
              <p:nvPr/>
            </p:nvSpPr>
            <p:spPr bwMode="auto">
              <a:xfrm>
                <a:off x="7689851" y="3979068"/>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0" name="Line 330">
                <a:extLst>
                  <a:ext uri="{FF2B5EF4-FFF2-40B4-BE49-F238E27FC236}">
                    <a16:creationId xmlns:a16="http://schemas.microsoft.com/office/drawing/2014/main" id="{3CB87F60-0AAA-44CF-B712-4D23782B2B29}"/>
                  </a:ext>
                </a:extLst>
              </p:cNvPr>
              <p:cNvSpPr>
                <a:spLocks noChangeShapeType="1"/>
              </p:cNvSpPr>
              <p:nvPr/>
            </p:nvSpPr>
            <p:spPr bwMode="auto">
              <a:xfrm>
                <a:off x="7686675" y="424497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1" name="Line 331">
                <a:extLst>
                  <a:ext uri="{FF2B5EF4-FFF2-40B4-BE49-F238E27FC236}">
                    <a16:creationId xmlns:a16="http://schemas.microsoft.com/office/drawing/2014/main" id="{550B14EF-DAA3-4A5B-B03F-43DF5F05253A}"/>
                  </a:ext>
                </a:extLst>
              </p:cNvPr>
              <p:cNvSpPr>
                <a:spLocks noChangeShapeType="1"/>
              </p:cNvSpPr>
              <p:nvPr/>
            </p:nvSpPr>
            <p:spPr bwMode="auto">
              <a:xfrm>
                <a:off x="7686675" y="437832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2" name="Freeform 332">
                <a:extLst>
                  <a:ext uri="{FF2B5EF4-FFF2-40B4-BE49-F238E27FC236}">
                    <a16:creationId xmlns:a16="http://schemas.microsoft.com/office/drawing/2014/main" id="{F292E851-FDBE-4C06-B4D0-43CC06F4ACF5}"/>
                  </a:ext>
                </a:extLst>
              </p:cNvPr>
              <p:cNvSpPr>
                <a:spLocks/>
              </p:cNvSpPr>
              <p:nvPr/>
            </p:nvSpPr>
            <p:spPr bwMode="auto">
              <a:xfrm>
                <a:off x="7678739" y="4269580"/>
                <a:ext cx="73152" cy="73152"/>
              </a:xfrm>
              <a:custGeom>
                <a:avLst/>
                <a:gdLst>
                  <a:gd name="T0" fmla="*/ 0 w 32"/>
                  <a:gd name="T1" fmla="*/ 33 h 65"/>
                  <a:gd name="T2" fmla="*/ 16 w 32"/>
                  <a:gd name="T3" fmla="*/ 0 h 65"/>
                  <a:gd name="T4" fmla="*/ 32 w 32"/>
                  <a:gd name="T5" fmla="*/ 33 h 65"/>
                  <a:gd name="T6" fmla="*/ 16 w 32"/>
                  <a:gd name="T7" fmla="*/ 65 h 65"/>
                  <a:gd name="T8" fmla="*/ 0 w 32"/>
                  <a:gd name="T9" fmla="*/ 33 h 65"/>
                  <a:gd name="T10" fmla="*/ 0 w 32"/>
                  <a:gd name="T11" fmla="*/ 33 h 65"/>
                </a:gdLst>
                <a:ahLst/>
                <a:cxnLst>
                  <a:cxn ang="0">
                    <a:pos x="T0" y="T1"/>
                  </a:cxn>
                  <a:cxn ang="0">
                    <a:pos x="T2" y="T3"/>
                  </a:cxn>
                  <a:cxn ang="0">
                    <a:pos x="T4" y="T5"/>
                  </a:cxn>
                  <a:cxn ang="0">
                    <a:pos x="T6" y="T7"/>
                  </a:cxn>
                  <a:cxn ang="0">
                    <a:pos x="T8" y="T9"/>
                  </a:cxn>
                  <a:cxn ang="0">
                    <a:pos x="T10" y="T11"/>
                  </a:cxn>
                </a:cxnLst>
                <a:rect l="0" t="0" r="r" b="b"/>
                <a:pathLst>
                  <a:path w="32" h="65">
                    <a:moveTo>
                      <a:pt x="0" y="33"/>
                    </a:moveTo>
                    <a:lnTo>
                      <a:pt x="16" y="0"/>
                    </a:lnTo>
                    <a:lnTo>
                      <a:pt x="32" y="33"/>
                    </a:lnTo>
                    <a:lnTo>
                      <a:pt x="16" y="65"/>
                    </a:lnTo>
                    <a:lnTo>
                      <a:pt x="0" y="33"/>
                    </a:lnTo>
                    <a:lnTo>
                      <a:pt x="0" y="33"/>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3" name="Line 333">
                <a:extLst>
                  <a:ext uri="{FF2B5EF4-FFF2-40B4-BE49-F238E27FC236}">
                    <a16:creationId xmlns:a16="http://schemas.microsoft.com/office/drawing/2014/main" id="{FE2D426F-45A5-47B9-A913-2567CE43102F}"/>
                  </a:ext>
                </a:extLst>
              </p:cNvPr>
              <p:cNvSpPr>
                <a:spLocks noChangeShapeType="1"/>
              </p:cNvSpPr>
              <p:nvPr/>
            </p:nvSpPr>
            <p:spPr bwMode="auto">
              <a:xfrm>
                <a:off x="7718425" y="4310063"/>
                <a:ext cx="0" cy="68263"/>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4" name="Line 334">
                <a:extLst>
                  <a:ext uri="{FF2B5EF4-FFF2-40B4-BE49-F238E27FC236}">
                    <a16:creationId xmlns:a16="http://schemas.microsoft.com/office/drawing/2014/main" id="{ED3F7953-00BA-4C6B-9AD4-435AB3EC0AC9}"/>
                  </a:ext>
                </a:extLst>
              </p:cNvPr>
              <p:cNvSpPr>
                <a:spLocks noChangeShapeType="1"/>
              </p:cNvSpPr>
              <p:nvPr/>
            </p:nvSpPr>
            <p:spPr bwMode="auto">
              <a:xfrm flipV="1">
                <a:off x="8013700" y="3865563"/>
                <a:ext cx="0" cy="1793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5" name="Line 335">
                <a:extLst>
                  <a:ext uri="{FF2B5EF4-FFF2-40B4-BE49-F238E27FC236}">
                    <a16:creationId xmlns:a16="http://schemas.microsoft.com/office/drawing/2014/main" id="{3A1A3579-BD35-4A72-B96D-6BFCBE314F91}"/>
                  </a:ext>
                </a:extLst>
              </p:cNvPr>
              <p:cNvSpPr>
                <a:spLocks noChangeShapeType="1"/>
              </p:cNvSpPr>
              <p:nvPr/>
            </p:nvSpPr>
            <p:spPr bwMode="auto">
              <a:xfrm>
                <a:off x="7981950" y="386556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6" name="Line 336">
                <a:extLst>
                  <a:ext uri="{FF2B5EF4-FFF2-40B4-BE49-F238E27FC236}">
                    <a16:creationId xmlns:a16="http://schemas.microsoft.com/office/drawing/2014/main" id="{1CF8BA39-9499-4AA0-9D43-9E7089E15495}"/>
                  </a:ext>
                </a:extLst>
              </p:cNvPr>
              <p:cNvSpPr>
                <a:spLocks noChangeShapeType="1"/>
              </p:cNvSpPr>
              <p:nvPr/>
            </p:nvSpPr>
            <p:spPr bwMode="auto">
              <a:xfrm>
                <a:off x="8013700" y="4044950"/>
                <a:ext cx="0" cy="1793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7" name="Freeform 337">
                <a:extLst>
                  <a:ext uri="{FF2B5EF4-FFF2-40B4-BE49-F238E27FC236}">
                    <a16:creationId xmlns:a16="http://schemas.microsoft.com/office/drawing/2014/main" id="{C252C472-0163-4269-B308-09D205E85B37}"/>
                  </a:ext>
                </a:extLst>
              </p:cNvPr>
              <p:cNvSpPr>
                <a:spLocks/>
              </p:cNvSpPr>
              <p:nvPr/>
            </p:nvSpPr>
            <p:spPr bwMode="auto">
              <a:xfrm>
                <a:off x="7985126" y="4013993"/>
                <a:ext cx="54864" cy="54864"/>
              </a:xfrm>
              <a:custGeom>
                <a:avLst/>
                <a:gdLst>
                  <a:gd name="T0" fmla="*/ 0 w 24"/>
                  <a:gd name="T1" fmla="*/ 0 h 48"/>
                  <a:gd name="T2" fmla="*/ 24 w 24"/>
                  <a:gd name="T3" fmla="*/ 0 h 48"/>
                  <a:gd name="T4" fmla="*/ 24 w 24"/>
                  <a:gd name="T5" fmla="*/ 48 h 48"/>
                  <a:gd name="T6" fmla="*/ 0 w 24"/>
                  <a:gd name="T7" fmla="*/ 48 h 48"/>
                  <a:gd name="T8" fmla="*/ 0 w 24"/>
                  <a:gd name="T9" fmla="*/ 0 h 48"/>
                  <a:gd name="T10" fmla="*/ 0 w 24"/>
                  <a:gd name="T11" fmla="*/ 0 h 48"/>
                </a:gdLst>
                <a:ahLst/>
                <a:cxnLst>
                  <a:cxn ang="0">
                    <a:pos x="T0" y="T1"/>
                  </a:cxn>
                  <a:cxn ang="0">
                    <a:pos x="T2" y="T3"/>
                  </a:cxn>
                  <a:cxn ang="0">
                    <a:pos x="T4" y="T5"/>
                  </a:cxn>
                  <a:cxn ang="0">
                    <a:pos x="T6" y="T7"/>
                  </a:cxn>
                  <a:cxn ang="0">
                    <a:pos x="T8" y="T9"/>
                  </a:cxn>
                  <a:cxn ang="0">
                    <a:pos x="T10" y="T11"/>
                  </a:cxn>
                </a:cxnLst>
                <a:rect l="0" t="0" r="r" b="b"/>
                <a:pathLst>
                  <a:path w="24" h="48">
                    <a:moveTo>
                      <a:pt x="0" y="0"/>
                    </a:moveTo>
                    <a:lnTo>
                      <a:pt x="24" y="0"/>
                    </a:lnTo>
                    <a:lnTo>
                      <a:pt x="24" y="48"/>
                    </a:lnTo>
                    <a:lnTo>
                      <a:pt x="0" y="48"/>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8" name="Line 338">
                <a:extLst>
                  <a:ext uri="{FF2B5EF4-FFF2-40B4-BE49-F238E27FC236}">
                    <a16:creationId xmlns:a16="http://schemas.microsoft.com/office/drawing/2014/main" id="{9A067D20-F55A-404A-8A2F-CB1878A0D96B}"/>
                  </a:ext>
                </a:extLst>
              </p:cNvPr>
              <p:cNvSpPr>
                <a:spLocks noChangeShapeType="1"/>
              </p:cNvSpPr>
              <p:nvPr/>
            </p:nvSpPr>
            <p:spPr bwMode="auto">
              <a:xfrm flipV="1">
                <a:off x="8308975" y="3313113"/>
                <a:ext cx="0" cy="3984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299" name="Line 339">
                <a:extLst>
                  <a:ext uri="{FF2B5EF4-FFF2-40B4-BE49-F238E27FC236}">
                    <a16:creationId xmlns:a16="http://schemas.microsoft.com/office/drawing/2014/main" id="{62E581BB-B135-4494-95C9-1B7FB30DC22E}"/>
                  </a:ext>
                </a:extLst>
              </p:cNvPr>
              <p:cNvSpPr>
                <a:spLocks noChangeShapeType="1"/>
              </p:cNvSpPr>
              <p:nvPr/>
            </p:nvSpPr>
            <p:spPr bwMode="auto">
              <a:xfrm>
                <a:off x="8277225" y="3313113"/>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0" name="Line 340">
                <a:extLst>
                  <a:ext uri="{FF2B5EF4-FFF2-40B4-BE49-F238E27FC236}">
                    <a16:creationId xmlns:a16="http://schemas.microsoft.com/office/drawing/2014/main" id="{D85FB405-2F67-439F-B6EE-4F57F2CEE99E}"/>
                  </a:ext>
                </a:extLst>
              </p:cNvPr>
              <p:cNvSpPr>
                <a:spLocks noChangeShapeType="1"/>
              </p:cNvSpPr>
              <p:nvPr/>
            </p:nvSpPr>
            <p:spPr bwMode="auto">
              <a:xfrm>
                <a:off x="8308975" y="3711575"/>
                <a:ext cx="0" cy="396875"/>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1" name="Line 341">
                <a:extLst>
                  <a:ext uri="{FF2B5EF4-FFF2-40B4-BE49-F238E27FC236}">
                    <a16:creationId xmlns:a16="http://schemas.microsoft.com/office/drawing/2014/main" id="{5DAF2F14-7F85-443E-BCC9-8957CAD6E9C0}"/>
                  </a:ext>
                </a:extLst>
              </p:cNvPr>
              <p:cNvSpPr>
                <a:spLocks noChangeShapeType="1"/>
              </p:cNvSpPr>
              <p:nvPr/>
            </p:nvSpPr>
            <p:spPr bwMode="auto">
              <a:xfrm>
                <a:off x="8277225" y="4108450"/>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2" name="Freeform 342">
                <a:extLst>
                  <a:ext uri="{FF2B5EF4-FFF2-40B4-BE49-F238E27FC236}">
                    <a16:creationId xmlns:a16="http://schemas.microsoft.com/office/drawing/2014/main" id="{ADE92EFB-08E3-45BC-AF5D-A3B12304FA16}"/>
                  </a:ext>
                </a:extLst>
              </p:cNvPr>
              <p:cNvSpPr>
                <a:spLocks/>
              </p:cNvSpPr>
              <p:nvPr/>
            </p:nvSpPr>
            <p:spPr bwMode="auto">
              <a:xfrm>
                <a:off x="8280401" y="3679031"/>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3" name="Line 343">
                <a:extLst>
                  <a:ext uri="{FF2B5EF4-FFF2-40B4-BE49-F238E27FC236}">
                    <a16:creationId xmlns:a16="http://schemas.microsoft.com/office/drawing/2014/main" id="{84928C2F-1DEC-435E-BA8F-108C5C0AF3FA}"/>
                  </a:ext>
                </a:extLst>
              </p:cNvPr>
              <p:cNvSpPr>
                <a:spLocks noChangeShapeType="1"/>
              </p:cNvSpPr>
              <p:nvPr/>
            </p:nvSpPr>
            <p:spPr bwMode="auto">
              <a:xfrm flipV="1">
                <a:off x="8308975" y="4143375"/>
                <a:ext cx="0" cy="7143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4" name="Line 344">
                <a:extLst>
                  <a:ext uri="{FF2B5EF4-FFF2-40B4-BE49-F238E27FC236}">
                    <a16:creationId xmlns:a16="http://schemas.microsoft.com/office/drawing/2014/main" id="{0DE70F66-5CA1-4256-A1A1-CB355417E722}"/>
                  </a:ext>
                </a:extLst>
              </p:cNvPr>
              <p:cNvSpPr>
                <a:spLocks noChangeShapeType="1"/>
              </p:cNvSpPr>
              <p:nvPr/>
            </p:nvSpPr>
            <p:spPr bwMode="auto">
              <a:xfrm>
                <a:off x="8277225" y="414337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5" name="Line 345">
                <a:extLst>
                  <a:ext uri="{FF2B5EF4-FFF2-40B4-BE49-F238E27FC236}">
                    <a16:creationId xmlns:a16="http://schemas.microsoft.com/office/drawing/2014/main" id="{314DF338-178F-47D4-8540-AF43196A3E49}"/>
                  </a:ext>
                </a:extLst>
              </p:cNvPr>
              <p:cNvSpPr>
                <a:spLocks noChangeShapeType="1"/>
              </p:cNvSpPr>
              <p:nvPr/>
            </p:nvSpPr>
            <p:spPr bwMode="auto">
              <a:xfrm>
                <a:off x="8308975" y="4214813"/>
                <a:ext cx="0" cy="77788"/>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6" name="Line 346">
                <a:extLst>
                  <a:ext uri="{FF2B5EF4-FFF2-40B4-BE49-F238E27FC236}">
                    <a16:creationId xmlns:a16="http://schemas.microsoft.com/office/drawing/2014/main" id="{3425264C-99C0-44C7-B2A2-F9AE96A6C244}"/>
                  </a:ext>
                </a:extLst>
              </p:cNvPr>
              <p:cNvSpPr>
                <a:spLocks noChangeShapeType="1"/>
              </p:cNvSpPr>
              <p:nvPr/>
            </p:nvSpPr>
            <p:spPr bwMode="auto">
              <a:xfrm>
                <a:off x="8277225" y="429260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7" name="Freeform 347">
                <a:extLst>
                  <a:ext uri="{FF2B5EF4-FFF2-40B4-BE49-F238E27FC236}">
                    <a16:creationId xmlns:a16="http://schemas.microsoft.com/office/drawing/2014/main" id="{75D9886E-2F52-48F4-913C-89062218ADAC}"/>
                  </a:ext>
                </a:extLst>
              </p:cNvPr>
              <p:cNvSpPr>
                <a:spLocks/>
              </p:cNvSpPr>
              <p:nvPr/>
            </p:nvSpPr>
            <p:spPr bwMode="auto">
              <a:xfrm>
                <a:off x="8269289" y="4175918"/>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8" name="Line 348">
                <a:extLst>
                  <a:ext uri="{FF2B5EF4-FFF2-40B4-BE49-F238E27FC236}">
                    <a16:creationId xmlns:a16="http://schemas.microsoft.com/office/drawing/2014/main" id="{7336380E-DD95-47E1-AA4F-7E0CC4FCB86A}"/>
                  </a:ext>
                </a:extLst>
              </p:cNvPr>
              <p:cNvSpPr>
                <a:spLocks noChangeShapeType="1"/>
              </p:cNvSpPr>
              <p:nvPr/>
            </p:nvSpPr>
            <p:spPr bwMode="auto">
              <a:xfrm>
                <a:off x="8013700" y="4270375"/>
                <a:ext cx="0" cy="5715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09" name="Line 349">
                <a:extLst>
                  <a:ext uri="{FF2B5EF4-FFF2-40B4-BE49-F238E27FC236}">
                    <a16:creationId xmlns:a16="http://schemas.microsoft.com/office/drawing/2014/main" id="{23ADF7F1-AEDA-4120-A2A2-B44D7E7EE5C9}"/>
                  </a:ext>
                </a:extLst>
              </p:cNvPr>
              <p:cNvSpPr>
                <a:spLocks noChangeShapeType="1"/>
              </p:cNvSpPr>
              <p:nvPr/>
            </p:nvSpPr>
            <p:spPr bwMode="auto">
              <a:xfrm>
                <a:off x="7981950" y="432752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0" name="Freeform 350">
                <a:extLst>
                  <a:ext uri="{FF2B5EF4-FFF2-40B4-BE49-F238E27FC236}">
                    <a16:creationId xmlns:a16="http://schemas.microsoft.com/office/drawing/2014/main" id="{4C8C8CDE-351A-479A-8AFD-4A889F2AF778}"/>
                  </a:ext>
                </a:extLst>
              </p:cNvPr>
              <p:cNvSpPr>
                <a:spLocks/>
              </p:cNvSpPr>
              <p:nvPr/>
            </p:nvSpPr>
            <p:spPr bwMode="auto">
              <a:xfrm>
                <a:off x="7974014" y="4231480"/>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1" name="Line 351">
                <a:extLst>
                  <a:ext uri="{FF2B5EF4-FFF2-40B4-BE49-F238E27FC236}">
                    <a16:creationId xmlns:a16="http://schemas.microsoft.com/office/drawing/2014/main" id="{016394FA-1A4C-41DD-ABA2-45E698A8A82B}"/>
                  </a:ext>
                </a:extLst>
              </p:cNvPr>
              <p:cNvSpPr>
                <a:spLocks noChangeShapeType="1"/>
              </p:cNvSpPr>
              <p:nvPr/>
            </p:nvSpPr>
            <p:spPr bwMode="auto">
              <a:xfrm flipV="1">
                <a:off x="8013700" y="4219575"/>
                <a:ext cx="0" cy="508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2" name="Line 352">
                <a:extLst>
                  <a:ext uri="{FF2B5EF4-FFF2-40B4-BE49-F238E27FC236}">
                    <a16:creationId xmlns:a16="http://schemas.microsoft.com/office/drawing/2014/main" id="{53628024-CDD1-4FF2-ABFC-91B0E160A910}"/>
                  </a:ext>
                </a:extLst>
              </p:cNvPr>
              <p:cNvSpPr>
                <a:spLocks noChangeShapeType="1"/>
              </p:cNvSpPr>
              <p:nvPr/>
            </p:nvSpPr>
            <p:spPr bwMode="auto">
              <a:xfrm>
                <a:off x="7981950" y="421957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3" name="Line 353">
                <a:extLst>
                  <a:ext uri="{FF2B5EF4-FFF2-40B4-BE49-F238E27FC236}">
                    <a16:creationId xmlns:a16="http://schemas.microsoft.com/office/drawing/2014/main" id="{F1551F63-369F-4A19-B1EE-CABB2F56B171}"/>
                  </a:ext>
                </a:extLst>
              </p:cNvPr>
              <p:cNvSpPr>
                <a:spLocks noChangeShapeType="1"/>
              </p:cNvSpPr>
              <p:nvPr/>
            </p:nvSpPr>
            <p:spPr bwMode="auto">
              <a:xfrm>
                <a:off x="7981950" y="4224338"/>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4" name="Line 354">
                <a:extLst>
                  <a:ext uri="{FF2B5EF4-FFF2-40B4-BE49-F238E27FC236}">
                    <a16:creationId xmlns:a16="http://schemas.microsoft.com/office/drawing/2014/main" id="{690A35D5-2489-4215-A584-F33D2302E9F0}"/>
                  </a:ext>
                </a:extLst>
              </p:cNvPr>
              <p:cNvSpPr>
                <a:spLocks noChangeShapeType="1"/>
              </p:cNvSpPr>
              <p:nvPr/>
            </p:nvSpPr>
            <p:spPr bwMode="auto">
              <a:xfrm flipV="1">
                <a:off x="8604250" y="4327525"/>
                <a:ext cx="0" cy="157163"/>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5" name="Line 355">
                <a:extLst>
                  <a:ext uri="{FF2B5EF4-FFF2-40B4-BE49-F238E27FC236}">
                    <a16:creationId xmlns:a16="http://schemas.microsoft.com/office/drawing/2014/main" id="{81CC6691-CB9F-4752-859C-E9A6F50236EC}"/>
                  </a:ext>
                </a:extLst>
              </p:cNvPr>
              <p:cNvSpPr>
                <a:spLocks noChangeShapeType="1"/>
              </p:cNvSpPr>
              <p:nvPr/>
            </p:nvSpPr>
            <p:spPr bwMode="auto">
              <a:xfrm>
                <a:off x="8572500" y="432752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6" name="Line 356">
                <a:extLst>
                  <a:ext uri="{FF2B5EF4-FFF2-40B4-BE49-F238E27FC236}">
                    <a16:creationId xmlns:a16="http://schemas.microsoft.com/office/drawing/2014/main" id="{EAD49085-647D-467B-BA69-E1B4FF46C72D}"/>
                  </a:ext>
                </a:extLst>
              </p:cNvPr>
              <p:cNvSpPr>
                <a:spLocks noChangeShapeType="1"/>
              </p:cNvSpPr>
              <p:nvPr/>
            </p:nvSpPr>
            <p:spPr bwMode="auto">
              <a:xfrm>
                <a:off x="8604250" y="4484688"/>
                <a:ext cx="0" cy="153988"/>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7" name="Line 357">
                <a:extLst>
                  <a:ext uri="{FF2B5EF4-FFF2-40B4-BE49-F238E27FC236}">
                    <a16:creationId xmlns:a16="http://schemas.microsoft.com/office/drawing/2014/main" id="{6FF428B7-61EB-426C-9B47-D594AFFDABE2}"/>
                  </a:ext>
                </a:extLst>
              </p:cNvPr>
              <p:cNvSpPr>
                <a:spLocks noChangeShapeType="1"/>
              </p:cNvSpPr>
              <p:nvPr/>
            </p:nvSpPr>
            <p:spPr bwMode="auto">
              <a:xfrm>
                <a:off x="8572500" y="4638675"/>
                <a:ext cx="63500" cy="0"/>
              </a:xfrm>
              <a:prstGeom prst="line">
                <a:avLst/>
              </a:prstGeom>
              <a:noFill/>
              <a:ln w="12700" cap="flat">
                <a:solidFill>
                  <a:srgbClr val="8D1F1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8" name="Freeform 358">
                <a:extLst>
                  <a:ext uri="{FF2B5EF4-FFF2-40B4-BE49-F238E27FC236}">
                    <a16:creationId xmlns:a16="http://schemas.microsoft.com/office/drawing/2014/main" id="{5DA1133D-2FE0-43D0-A8D9-0C2A73CD3921}"/>
                  </a:ext>
                </a:extLst>
              </p:cNvPr>
              <p:cNvSpPr>
                <a:spLocks/>
              </p:cNvSpPr>
              <p:nvPr/>
            </p:nvSpPr>
            <p:spPr bwMode="auto">
              <a:xfrm>
                <a:off x="8575676" y="4448968"/>
                <a:ext cx="54864" cy="54864"/>
              </a:xfrm>
              <a:custGeom>
                <a:avLst/>
                <a:gdLst>
                  <a:gd name="T0" fmla="*/ 0 w 24"/>
                  <a:gd name="T1" fmla="*/ 0 h 49"/>
                  <a:gd name="T2" fmla="*/ 24 w 24"/>
                  <a:gd name="T3" fmla="*/ 0 h 49"/>
                  <a:gd name="T4" fmla="*/ 24 w 24"/>
                  <a:gd name="T5" fmla="*/ 49 h 49"/>
                  <a:gd name="T6" fmla="*/ 0 w 24"/>
                  <a:gd name="T7" fmla="*/ 49 h 49"/>
                  <a:gd name="T8" fmla="*/ 0 w 24"/>
                  <a:gd name="T9" fmla="*/ 0 h 49"/>
                  <a:gd name="T10" fmla="*/ 0 w 24"/>
                  <a:gd name="T11" fmla="*/ 0 h 49"/>
                </a:gdLst>
                <a:ahLst/>
                <a:cxnLst>
                  <a:cxn ang="0">
                    <a:pos x="T0" y="T1"/>
                  </a:cxn>
                  <a:cxn ang="0">
                    <a:pos x="T2" y="T3"/>
                  </a:cxn>
                  <a:cxn ang="0">
                    <a:pos x="T4" y="T5"/>
                  </a:cxn>
                  <a:cxn ang="0">
                    <a:pos x="T6" y="T7"/>
                  </a:cxn>
                  <a:cxn ang="0">
                    <a:pos x="T8" y="T9"/>
                  </a:cxn>
                  <a:cxn ang="0">
                    <a:pos x="T10" y="T11"/>
                  </a:cxn>
                </a:cxnLst>
                <a:rect l="0" t="0" r="r" b="b"/>
                <a:pathLst>
                  <a:path w="24" h="49">
                    <a:moveTo>
                      <a:pt x="0" y="0"/>
                    </a:moveTo>
                    <a:lnTo>
                      <a:pt x="24" y="0"/>
                    </a:lnTo>
                    <a:lnTo>
                      <a:pt x="24" y="49"/>
                    </a:lnTo>
                    <a:lnTo>
                      <a:pt x="0" y="49"/>
                    </a:lnTo>
                    <a:lnTo>
                      <a:pt x="0" y="0"/>
                    </a:lnTo>
                    <a:lnTo>
                      <a:pt x="0" y="0"/>
                    </a:lnTo>
                    <a:close/>
                  </a:path>
                </a:pathLst>
              </a:custGeom>
              <a:noFill/>
              <a:ln w="12700" cap="sq">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19" name="Line 359">
                <a:extLst>
                  <a:ext uri="{FF2B5EF4-FFF2-40B4-BE49-F238E27FC236}">
                    <a16:creationId xmlns:a16="http://schemas.microsoft.com/office/drawing/2014/main" id="{217B1436-9601-4D2C-939D-C894F434352B}"/>
                  </a:ext>
                </a:extLst>
              </p:cNvPr>
              <p:cNvSpPr>
                <a:spLocks noChangeShapeType="1"/>
              </p:cNvSpPr>
              <p:nvPr/>
            </p:nvSpPr>
            <p:spPr bwMode="auto">
              <a:xfrm>
                <a:off x="8572500" y="4391025"/>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0" name="Line 360">
                <a:extLst>
                  <a:ext uri="{FF2B5EF4-FFF2-40B4-BE49-F238E27FC236}">
                    <a16:creationId xmlns:a16="http://schemas.microsoft.com/office/drawing/2014/main" id="{1D2DA8D5-5C2A-47F3-85CC-8B5B852F380C}"/>
                  </a:ext>
                </a:extLst>
              </p:cNvPr>
              <p:cNvSpPr>
                <a:spLocks noChangeShapeType="1"/>
              </p:cNvSpPr>
              <p:nvPr/>
            </p:nvSpPr>
            <p:spPr bwMode="auto">
              <a:xfrm>
                <a:off x="8572500" y="4489450"/>
                <a:ext cx="63500" cy="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1" name="Freeform 361">
                <a:extLst>
                  <a:ext uri="{FF2B5EF4-FFF2-40B4-BE49-F238E27FC236}">
                    <a16:creationId xmlns:a16="http://schemas.microsoft.com/office/drawing/2014/main" id="{7EE0FCAB-379C-4847-9EB9-14C45C807232}"/>
                  </a:ext>
                </a:extLst>
              </p:cNvPr>
              <p:cNvSpPr>
                <a:spLocks/>
              </p:cNvSpPr>
              <p:nvPr/>
            </p:nvSpPr>
            <p:spPr bwMode="auto">
              <a:xfrm>
                <a:off x="8564564" y="4402930"/>
                <a:ext cx="73152" cy="73152"/>
              </a:xfrm>
              <a:custGeom>
                <a:avLst/>
                <a:gdLst>
                  <a:gd name="T0" fmla="*/ 0 w 32"/>
                  <a:gd name="T1" fmla="*/ 32 h 65"/>
                  <a:gd name="T2" fmla="*/ 16 w 32"/>
                  <a:gd name="T3" fmla="*/ 0 h 65"/>
                  <a:gd name="T4" fmla="*/ 32 w 32"/>
                  <a:gd name="T5" fmla="*/ 32 h 65"/>
                  <a:gd name="T6" fmla="*/ 16 w 32"/>
                  <a:gd name="T7" fmla="*/ 65 h 65"/>
                  <a:gd name="T8" fmla="*/ 0 w 32"/>
                  <a:gd name="T9" fmla="*/ 32 h 65"/>
                  <a:gd name="T10" fmla="*/ 0 w 32"/>
                  <a:gd name="T11" fmla="*/ 32 h 65"/>
                </a:gdLst>
                <a:ahLst/>
                <a:cxnLst>
                  <a:cxn ang="0">
                    <a:pos x="T0" y="T1"/>
                  </a:cxn>
                  <a:cxn ang="0">
                    <a:pos x="T2" y="T3"/>
                  </a:cxn>
                  <a:cxn ang="0">
                    <a:pos x="T4" y="T5"/>
                  </a:cxn>
                  <a:cxn ang="0">
                    <a:pos x="T6" y="T7"/>
                  </a:cxn>
                  <a:cxn ang="0">
                    <a:pos x="T8" y="T9"/>
                  </a:cxn>
                  <a:cxn ang="0">
                    <a:pos x="T10" y="T11"/>
                  </a:cxn>
                </a:cxnLst>
                <a:rect l="0" t="0" r="r" b="b"/>
                <a:pathLst>
                  <a:path w="32" h="65">
                    <a:moveTo>
                      <a:pt x="0" y="32"/>
                    </a:moveTo>
                    <a:lnTo>
                      <a:pt x="16" y="0"/>
                    </a:lnTo>
                    <a:lnTo>
                      <a:pt x="32" y="32"/>
                    </a:lnTo>
                    <a:lnTo>
                      <a:pt x="16" y="65"/>
                    </a:lnTo>
                    <a:lnTo>
                      <a:pt x="0" y="32"/>
                    </a:lnTo>
                    <a:lnTo>
                      <a:pt x="0" y="32"/>
                    </a:lnTo>
                    <a:close/>
                  </a:path>
                </a:pathLst>
              </a:custGeom>
              <a:noFill/>
              <a:ln w="12700" cap="sq">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2" name="Line 362">
                <a:extLst>
                  <a:ext uri="{FF2B5EF4-FFF2-40B4-BE49-F238E27FC236}">
                    <a16:creationId xmlns:a16="http://schemas.microsoft.com/office/drawing/2014/main" id="{032A9F9E-BBAD-4790-9D7D-7CF56AE24C96}"/>
                  </a:ext>
                </a:extLst>
              </p:cNvPr>
              <p:cNvSpPr>
                <a:spLocks noChangeShapeType="1"/>
              </p:cNvSpPr>
              <p:nvPr/>
            </p:nvSpPr>
            <p:spPr bwMode="auto">
              <a:xfrm flipV="1">
                <a:off x="8604250" y="4391025"/>
                <a:ext cx="0" cy="50800"/>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3" name="Line 363">
                <a:extLst>
                  <a:ext uri="{FF2B5EF4-FFF2-40B4-BE49-F238E27FC236}">
                    <a16:creationId xmlns:a16="http://schemas.microsoft.com/office/drawing/2014/main" id="{1418F4F5-5BFA-4631-8DBD-7E8BA887032D}"/>
                  </a:ext>
                </a:extLst>
              </p:cNvPr>
              <p:cNvSpPr>
                <a:spLocks noChangeShapeType="1"/>
              </p:cNvSpPr>
              <p:nvPr/>
            </p:nvSpPr>
            <p:spPr bwMode="auto">
              <a:xfrm>
                <a:off x="8604250" y="4441825"/>
                <a:ext cx="0" cy="47625"/>
              </a:xfrm>
              <a:prstGeom prst="line">
                <a:avLst/>
              </a:prstGeom>
              <a:noFill/>
              <a:ln w="12700" cap="flat">
                <a:solidFill>
                  <a:srgbClr val="EC9A1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lumMod val="65000"/>
                      <a:lumOff val="35000"/>
                    </a:prstClr>
                  </a:solidFill>
                  <a:latin typeface="Arial" panose="020B0604020202020204" pitchFamily="34" charset="0"/>
                  <a:cs typeface="Arial" panose="020B0604020202020204" pitchFamily="34" charset="0"/>
                </a:endParaRPr>
              </a:p>
            </p:txBody>
          </p:sp>
          <p:sp>
            <p:nvSpPr>
              <p:cNvPr id="324" name="Rectangle 364">
                <a:extLst>
                  <a:ext uri="{FF2B5EF4-FFF2-40B4-BE49-F238E27FC236}">
                    <a16:creationId xmlns:a16="http://schemas.microsoft.com/office/drawing/2014/main" id="{27750471-CAE0-4BBE-899E-9E4FD4CBEB7A}"/>
                  </a:ext>
                </a:extLst>
              </p:cNvPr>
              <p:cNvSpPr>
                <a:spLocks noChangeArrowheads="1"/>
              </p:cNvSpPr>
              <p:nvPr/>
            </p:nvSpPr>
            <p:spPr bwMode="auto">
              <a:xfrm>
                <a:off x="6671923" y="5451476"/>
                <a:ext cx="32207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Baseline</a:t>
                </a:r>
              </a:p>
            </p:txBody>
          </p:sp>
          <p:sp>
            <p:nvSpPr>
              <p:cNvPr id="325" name="Rectangle 365">
                <a:extLst>
                  <a:ext uri="{FF2B5EF4-FFF2-40B4-BE49-F238E27FC236}">
                    <a16:creationId xmlns:a16="http://schemas.microsoft.com/office/drawing/2014/main" id="{AE7DFB08-3DD7-4632-8347-E4D787E24B9C}"/>
                  </a:ext>
                </a:extLst>
              </p:cNvPr>
              <p:cNvSpPr>
                <a:spLocks noChangeArrowheads="1"/>
              </p:cNvSpPr>
              <p:nvPr/>
            </p:nvSpPr>
            <p:spPr bwMode="auto">
              <a:xfrm>
                <a:off x="6939609" y="5451476"/>
                <a:ext cx="383868"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C1D8</a:t>
                </a:r>
              </a:p>
            </p:txBody>
          </p:sp>
          <p:sp>
            <p:nvSpPr>
              <p:cNvPr id="326" name="Rectangle 366">
                <a:extLst>
                  <a:ext uri="{FF2B5EF4-FFF2-40B4-BE49-F238E27FC236}">
                    <a16:creationId xmlns:a16="http://schemas.microsoft.com/office/drawing/2014/main" id="{B9E29BCC-91A4-4562-9D1E-65A11AD3581F}"/>
                  </a:ext>
                </a:extLst>
              </p:cNvPr>
              <p:cNvSpPr>
                <a:spLocks noChangeArrowheads="1"/>
              </p:cNvSpPr>
              <p:nvPr/>
            </p:nvSpPr>
            <p:spPr bwMode="auto">
              <a:xfrm>
                <a:off x="7289689"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C1D15</a:t>
                </a:r>
              </a:p>
            </p:txBody>
          </p:sp>
          <p:sp>
            <p:nvSpPr>
              <p:cNvPr id="327" name="Rectangle 367">
                <a:extLst>
                  <a:ext uri="{FF2B5EF4-FFF2-40B4-BE49-F238E27FC236}">
                    <a16:creationId xmlns:a16="http://schemas.microsoft.com/office/drawing/2014/main" id="{2CD8E509-12BD-4ACB-9AA1-016A64A2B4F1}"/>
                  </a:ext>
                </a:extLst>
              </p:cNvPr>
              <p:cNvSpPr>
                <a:spLocks noChangeArrowheads="1"/>
              </p:cNvSpPr>
              <p:nvPr/>
            </p:nvSpPr>
            <p:spPr bwMode="auto">
              <a:xfrm>
                <a:off x="7610719"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C2D1</a:t>
                </a:r>
              </a:p>
            </p:txBody>
          </p:sp>
          <p:sp>
            <p:nvSpPr>
              <p:cNvPr id="328" name="Rectangle 368">
                <a:extLst>
                  <a:ext uri="{FF2B5EF4-FFF2-40B4-BE49-F238E27FC236}">
                    <a16:creationId xmlns:a16="http://schemas.microsoft.com/office/drawing/2014/main" id="{E4F1C7D4-926C-464F-B6BD-8D832E2397F5}"/>
                  </a:ext>
                </a:extLst>
              </p:cNvPr>
              <p:cNvSpPr>
                <a:spLocks noChangeArrowheads="1"/>
              </p:cNvSpPr>
              <p:nvPr/>
            </p:nvSpPr>
            <p:spPr bwMode="auto">
              <a:xfrm>
                <a:off x="7883411"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C2D15</a:t>
                </a:r>
              </a:p>
            </p:txBody>
          </p:sp>
          <p:sp>
            <p:nvSpPr>
              <p:cNvPr id="329" name="Rectangle 369">
                <a:extLst>
                  <a:ext uri="{FF2B5EF4-FFF2-40B4-BE49-F238E27FC236}">
                    <a16:creationId xmlns:a16="http://schemas.microsoft.com/office/drawing/2014/main" id="{85EB4BE8-B31D-4E0A-AD26-BDB28C5F8D27}"/>
                  </a:ext>
                </a:extLst>
              </p:cNvPr>
              <p:cNvSpPr>
                <a:spLocks noChangeArrowheads="1"/>
              </p:cNvSpPr>
              <p:nvPr/>
            </p:nvSpPr>
            <p:spPr bwMode="auto">
              <a:xfrm>
                <a:off x="8207616"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C3D1</a:t>
                </a:r>
              </a:p>
            </p:txBody>
          </p:sp>
          <p:sp>
            <p:nvSpPr>
              <p:cNvPr id="330" name="Rectangle 370">
                <a:extLst>
                  <a:ext uri="{FF2B5EF4-FFF2-40B4-BE49-F238E27FC236}">
                    <a16:creationId xmlns:a16="http://schemas.microsoft.com/office/drawing/2014/main" id="{AE2B89A5-5EF3-43CC-82DE-A0A879B0A56B}"/>
                  </a:ext>
                </a:extLst>
              </p:cNvPr>
              <p:cNvSpPr>
                <a:spLocks noChangeArrowheads="1"/>
              </p:cNvSpPr>
              <p:nvPr/>
            </p:nvSpPr>
            <p:spPr bwMode="auto">
              <a:xfrm>
                <a:off x="8503599"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C4D1</a:t>
                </a:r>
              </a:p>
            </p:txBody>
          </p:sp>
          <p:sp>
            <p:nvSpPr>
              <p:cNvPr id="331" name="Rectangle 371">
                <a:extLst>
                  <a:ext uri="{FF2B5EF4-FFF2-40B4-BE49-F238E27FC236}">
                    <a16:creationId xmlns:a16="http://schemas.microsoft.com/office/drawing/2014/main" id="{249CE09C-6947-4560-89D4-7B48F96ADF6A}"/>
                  </a:ext>
                </a:extLst>
              </p:cNvPr>
              <p:cNvSpPr>
                <a:spLocks noChangeArrowheads="1"/>
              </p:cNvSpPr>
              <p:nvPr/>
            </p:nvSpPr>
            <p:spPr bwMode="auto">
              <a:xfrm>
                <a:off x="8787497"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C5D1</a:t>
                </a:r>
              </a:p>
            </p:txBody>
          </p:sp>
          <p:sp>
            <p:nvSpPr>
              <p:cNvPr id="332" name="Rectangle 372">
                <a:extLst>
                  <a:ext uri="{FF2B5EF4-FFF2-40B4-BE49-F238E27FC236}">
                    <a16:creationId xmlns:a16="http://schemas.microsoft.com/office/drawing/2014/main" id="{DA0FC2F1-A272-44A0-BEC6-A281EEF6891E}"/>
                  </a:ext>
                </a:extLst>
              </p:cNvPr>
              <p:cNvSpPr>
                <a:spLocks noChangeArrowheads="1"/>
              </p:cNvSpPr>
              <p:nvPr/>
            </p:nvSpPr>
            <p:spPr bwMode="auto">
              <a:xfrm>
                <a:off x="9093439"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C6D1</a:t>
                </a:r>
              </a:p>
            </p:txBody>
          </p:sp>
          <p:sp>
            <p:nvSpPr>
              <p:cNvPr id="333" name="Rectangle 373">
                <a:extLst>
                  <a:ext uri="{FF2B5EF4-FFF2-40B4-BE49-F238E27FC236}">
                    <a16:creationId xmlns:a16="http://schemas.microsoft.com/office/drawing/2014/main" id="{C18BD906-005E-40C4-B505-6360DB79FBFD}"/>
                  </a:ext>
                </a:extLst>
              </p:cNvPr>
              <p:cNvSpPr>
                <a:spLocks noChangeArrowheads="1"/>
              </p:cNvSpPr>
              <p:nvPr/>
            </p:nvSpPr>
            <p:spPr bwMode="auto">
              <a:xfrm>
                <a:off x="9388715"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C7D1</a:t>
                </a:r>
              </a:p>
            </p:txBody>
          </p:sp>
          <p:sp>
            <p:nvSpPr>
              <p:cNvPr id="334" name="Rectangle 374">
                <a:extLst>
                  <a:ext uri="{FF2B5EF4-FFF2-40B4-BE49-F238E27FC236}">
                    <a16:creationId xmlns:a16="http://schemas.microsoft.com/office/drawing/2014/main" id="{0A0848F4-ED0B-4A00-8BCA-F960462AD462}"/>
                  </a:ext>
                </a:extLst>
              </p:cNvPr>
              <p:cNvSpPr>
                <a:spLocks noChangeArrowheads="1"/>
              </p:cNvSpPr>
              <p:nvPr/>
            </p:nvSpPr>
            <p:spPr bwMode="auto">
              <a:xfrm>
                <a:off x="9683990"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C8D1</a:t>
                </a:r>
              </a:p>
            </p:txBody>
          </p:sp>
          <p:sp>
            <p:nvSpPr>
              <p:cNvPr id="335" name="Rectangle 375">
                <a:extLst>
                  <a:ext uri="{FF2B5EF4-FFF2-40B4-BE49-F238E27FC236}">
                    <a16:creationId xmlns:a16="http://schemas.microsoft.com/office/drawing/2014/main" id="{068DF1B1-AC61-4A99-BA0C-8E88B46BE5B2}"/>
                  </a:ext>
                </a:extLst>
              </p:cNvPr>
              <p:cNvSpPr>
                <a:spLocks noChangeArrowheads="1"/>
              </p:cNvSpPr>
              <p:nvPr/>
            </p:nvSpPr>
            <p:spPr bwMode="auto">
              <a:xfrm>
                <a:off x="9979266" y="5451476"/>
                <a:ext cx="214719"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C9D1</a:t>
                </a:r>
              </a:p>
            </p:txBody>
          </p:sp>
          <p:sp>
            <p:nvSpPr>
              <p:cNvPr id="336" name="Rectangle 376">
                <a:extLst>
                  <a:ext uri="{FF2B5EF4-FFF2-40B4-BE49-F238E27FC236}">
                    <a16:creationId xmlns:a16="http://schemas.microsoft.com/office/drawing/2014/main" id="{DCB5FBB6-8898-4A54-A783-76399ED585FA}"/>
                  </a:ext>
                </a:extLst>
              </p:cNvPr>
              <p:cNvSpPr>
                <a:spLocks noChangeArrowheads="1"/>
              </p:cNvSpPr>
              <p:nvPr/>
            </p:nvSpPr>
            <p:spPr bwMode="auto">
              <a:xfrm>
                <a:off x="10256719"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C10D1</a:t>
                </a:r>
              </a:p>
            </p:txBody>
          </p:sp>
          <p:sp>
            <p:nvSpPr>
              <p:cNvPr id="337" name="Rectangle 377">
                <a:extLst>
                  <a:ext uri="{FF2B5EF4-FFF2-40B4-BE49-F238E27FC236}">
                    <a16:creationId xmlns:a16="http://schemas.microsoft.com/office/drawing/2014/main" id="{DCFE8AB7-E6F8-4253-8C42-0AE174FB74E0}"/>
                  </a:ext>
                </a:extLst>
              </p:cNvPr>
              <p:cNvSpPr>
                <a:spLocks noChangeArrowheads="1"/>
              </p:cNvSpPr>
              <p:nvPr/>
            </p:nvSpPr>
            <p:spPr bwMode="auto">
              <a:xfrm>
                <a:off x="10551995"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C11D1</a:t>
                </a:r>
              </a:p>
            </p:txBody>
          </p:sp>
          <p:sp>
            <p:nvSpPr>
              <p:cNvPr id="338" name="Rectangle 378">
                <a:extLst>
                  <a:ext uri="{FF2B5EF4-FFF2-40B4-BE49-F238E27FC236}">
                    <a16:creationId xmlns:a16="http://schemas.microsoft.com/office/drawing/2014/main" id="{BB1F88EB-5F41-45A4-8E24-701737E8DAC1}"/>
                  </a:ext>
                </a:extLst>
              </p:cNvPr>
              <p:cNvSpPr>
                <a:spLocks noChangeArrowheads="1"/>
              </p:cNvSpPr>
              <p:nvPr/>
            </p:nvSpPr>
            <p:spPr bwMode="auto">
              <a:xfrm>
                <a:off x="10847271"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C12D1</a:t>
                </a:r>
              </a:p>
            </p:txBody>
          </p:sp>
          <p:sp>
            <p:nvSpPr>
              <p:cNvPr id="339" name="Rectangle 379">
                <a:extLst>
                  <a:ext uri="{FF2B5EF4-FFF2-40B4-BE49-F238E27FC236}">
                    <a16:creationId xmlns:a16="http://schemas.microsoft.com/office/drawing/2014/main" id="{98C31C62-EB78-4AAB-90E7-29EDF8122D8C}"/>
                  </a:ext>
                </a:extLst>
              </p:cNvPr>
              <p:cNvSpPr>
                <a:spLocks noChangeArrowheads="1"/>
              </p:cNvSpPr>
              <p:nvPr/>
            </p:nvSpPr>
            <p:spPr bwMode="auto">
              <a:xfrm>
                <a:off x="11142541"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C13D1</a:t>
                </a:r>
              </a:p>
            </p:txBody>
          </p:sp>
          <p:sp>
            <p:nvSpPr>
              <p:cNvPr id="340" name="Rectangle 380">
                <a:extLst>
                  <a:ext uri="{FF2B5EF4-FFF2-40B4-BE49-F238E27FC236}">
                    <a16:creationId xmlns:a16="http://schemas.microsoft.com/office/drawing/2014/main" id="{F1CCA063-A24A-43FF-B44D-BECF3363CF03}"/>
                  </a:ext>
                </a:extLst>
              </p:cNvPr>
              <p:cNvSpPr>
                <a:spLocks noChangeArrowheads="1"/>
              </p:cNvSpPr>
              <p:nvPr/>
            </p:nvSpPr>
            <p:spPr bwMode="auto">
              <a:xfrm>
                <a:off x="11437818"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C14D1</a:t>
                </a:r>
              </a:p>
            </p:txBody>
          </p:sp>
          <p:sp>
            <p:nvSpPr>
              <p:cNvPr id="341" name="Rectangle 381">
                <a:extLst>
                  <a:ext uri="{FF2B5EF4-FFF2-40B4-BE49-F238E27FC236}">
                    <a16:creationId xmlns:a16="http://schemas.microsoft.com/office/drawing/2014/main" id="{1F451AC8-5F63-4E2C-9AE1-4AB124F518F4}"/>
                  </a:ext>
                </a:extLst>
              </p:cNvPr>
              <p:cNvSpPr>
                <a:spLocks noChangeArrowheads="1"/>
              </p:cNvSpPr>
              <p:nvPr/>
            </p:nvSpPr>
            <p:spPr bwMode="auto">
              <a:xfrm>
                <a:off x="11733094" y="5451476"/>
                <a:ext cx="261472" cy="120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400"/>
                <a:r>
                  <a:rPr lang="en-US" altLang="en-US" sz="600">
                    <a:solidFill>
                      <a:prstClr val="black">
                        <a:lumMod val="65000"/>
                        <a:lumOff val="35000"/>
                      </a:prstClr>
                    </a:solidFill>
                    <a:cs typeface="Arial" panose="020B0604020202020204" pitchFamily="34" charset="0"/>
                  </a:rPr>
                  <a:t>C15D1</a:t>
                </a:r>
              </a:p>
            </p:txBody>
          </p:sp>
          <p:sp>
            <p:nvSpPr>
              <p:cNvPr id="342" name="Rectangle 382">
                <a:extLst>
                  <a:ext uri="{FF2B5EF4-FFF2-40B4-BE49-F238E27FC236}">
                    <a16:creationId xmlns:a16="http://schemas.microsoft.com/office/drawing/2014/main" id="{8DE1210C-8EAF-4109-BDD3-345F5F9E425D}"/>
                  </a:ext>
                </a:extLst>
              </p:cNvPr>
              <p:cNvSpPr>
                <a:spLocks noChangeArrowheads="1"/>
              </p:cNvSpPr>
              <p:nvPr/>
            </p:nvSpPr>
            <p:spPr bwMode="auto">
              <a:xfrm>
                <a:off x="8824372" y="5659414"/>
                <a:ext cx="1175761" cy="20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000">
                    <a:solidFill>
                      <a:prstClr val="black">
                        <a:lumMod val="65000"/>
                        <a:lumOff val="35000"/>
                      </a:prstClr>
                    </a:solidFill>
                    <a:cs typeface="Arial" panose="020B0604020202020204" pitchFamily="34" charset="0"/>
                  </a:rPr>
                  <a:t>Temps (cycle, jour)</a:t>
                </a:r>
                <a:endParaRPr lang="en-US" altLang="en-US" sz="1100">
                  <a:solidFill>
                    <a:prstClr val="black">
                      <a:lumMod val="65000"/>
                      <a:lumOff val="35000"/>
                    </a:prstClr>
                  </a:solidFill>
                  <a:cs typeface="Arial" panose="020B0604020202020204" pitchFamily="34" charset="0"/>
                </a:endParaRPr>
              </a:p>
            </p:txBody>
          </p:sp>
          <p:sp>
            <p:nvSpPr>
              <p:cNvPr id="343" name="Rectangle 384">
                <a:extLst>
                  <a:ext uri="{FF2B5EF4-FFF2-40B4-BE49-F238E27FC236}">
                    <a16:creationId xmlns:a16="http://schemas.microsoft.com/office/drawing/2014/main" id="{938FB578-5072-4D93-9179-C811C1AD8C5E}"/>
                  </a:ext>
                </a:extLst>
              </p:cNvPr>
              <p:cNvSpPr>
                <a:spLocks noChangeArrowheads="1"/>
              </p:cNvSpPr>
              <p:nvPr/>
            </p:nvSpPr>
            <p:spPr bwMode="auto">
              <a:xfrm>
                <a:off x="6380208" y="5113338"/>
                <a:ext cx="205077"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3.5</a:t>
                </a:r>
                <a:endParaRPr lang="en-US" altLang="en-US" sz="1600">
                  <a:solidFill>
                    <a:prstClr val="black">
                      <a:lumMod val="65000"/>
                      <a:lumOff val="35000"/>
                    </a:prstClr>
                  </a:solidFill>
                  <a:cs typeface="Arial" panose="020B0604020202020204" pitchFamily="34" charset="0"/>
                </a:endParaRPr>
              </a:p>
            </p:txBody>
          </p:sp>
          <p:sp>
            <p:nvSpPr>
              <p:cNvPr id="344" name="Rectangle 385">
                <a:extLst>
                  <a:ext uri="{FF2B5EF4-FFF2-40B4-BE49-F238E27FC236}">
                    <a16:creationId xmlns:a16="http://schemas.microsoft.com/office/drawing/2014/main" id="{2562F887-B985-45E8-B1DE-0BC6FC7D0D3D}"/>
                  </a:ext>
                </a:extLst>
              </p:cNvPr>
              <p:cNvSpPr>
                <a:spLocks noChangeArrowheads="1"/>
              </p:cNvSpPr>
              <p:nvPr/>
            </p:nvSpPr>
            <p:spPr bwMode="auto">
              <a:xfrm>
                <a:off x="6503561" y="4772025"/>
                <a:ext cx="81723"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5</a:t>
                </a:r>
                <a:endParaRPr lang="en-US" altLang="en-US" sz="1600">
                  <a:solidFill>
                    <a:prstClr val="black">
                      <a:lumMod val="65000"/>
                      <a:lumOff val="35000"/>
                    </a:prstClr>
                  </a:solidFill>
                  <a:cs typeface="Arial" panose="020B0604020202020204" pitchFamily="34" charset="0"/>
                </a:endParaRPr>
              </a:p>
            </p:txBody>
          </p:sp>
          <p:sp>
            <p:nvSpPr>
              <p:cNvPr id="345" name="Rectangle 386">
                <a:extLst>
                  <a:ext uri="{FF2B5EF4-FFF2-40B4-BE49-F238E27FC236}">
                    <a16:creationId xmlns:a16="http://schemas.microsoft.com/office/drawing/2014/main" id="{090C2613-117A-4013-95A7-82BC9DC52FA1}"/>
                  </a:ext>
                </a:extLst>
              </p:cNvPr>
              <p:cNvSpPr>
                <a:spLocks noChangeArrowheads="1"/>
              </p:cNvSpPr>
              <p:nvPr/>
            </p:nvSpPr>
            <p:spPr bwMode="auto">
              <a:xfrm>
                <a:off x="6503561" y="4318000"/>
                <a:ext cx="81723"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7</a:t>
                </a:r>
                <a:endParaRPr lang="en-US" altLang="en-US" sz="1600">
                  <a:solidFill>
                    <a:prstClr val="black">
                      <a:lumMod val="65000"/>
                      <a:lumOff val="35000"/>
                    </a:prstClr>
                  </a:solidFill>
                  <a:cs typeface="Arial" panose="020B0604020202020204" pitchFamily="34" charset="0"/>
                </a:endParaRPr>
              </a:p>
            </p:txBody>
          </p:sp>
          <p:sp>
            <p:nvSpPr>
              <p:cNvPr id="346" name="Rectangle 387">
                <a:extLst>
                  <a:ext uri="{FF2B5EF4-FFF2-40B4-BE49-F238E27FC236}">
                    <a16:creationId xmlns:a16="http://schemas.microsoft.com/office/drawing/2014/main" id="{033B0EB6-1F85-4A32-9554-2C65AA45A4CA}"/>
                  </a:ext>
                </a:extLst>
              </p:cNvPr>
              <p:cNvSpPr>
                <a:spLocks noChangeArrowheads="1"/>
              </p:cNvSpPr>
              <p:nvPr/>
            </p:nvSpPr>
            <p:spPr bwMode="auto">
              <a:xfrm>
                <a:off x="6503561" y="3860799"/>
                <a:ext cx="81723"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9</a:t>
                </a:r>
                <a:endParaRPr lang="en-US" altLang="en-US" sz="1600">
                  <a:solidFill>
                    <a:prstClr val="black">
                      <a:lumMod val="65000"/>
                      <a:lumOff val="35000"/>
                    </a:prstClr>
                  </a:solidFill>
                  <a:cs typeface="Arial" panose="020B0604020202020204" pitchFamily="34" charset="0"/>
                </a:endParaRPr>
              </a:p>
            </p:txBody>
          </p:sp>
          <p:sp>
            <p:nvSpPr>
              <p:cNvPr id="347" name="Rectangle 389">
                <a:extLst>
                  <a:ext uri="{FF2B5EF4-FFF2-40B4-BE49-F238E27FC236}">
                    <a16:creationId xmlns:a16="http://schemas.microsoft.com/office/drawing/2014/main" id="{A3AD2B81-7A10-439B-9E98-26E25147A766}"/>
                  </a:ext>
                </a:extLst>
              </p:cNvPr>
              <p:cNvSpPr>
                <a:spLocks noChangeArrowheads="1"/>
              </p:cNvSpPr>
              <p:nvPr/>
            </p:nvSpPr>
            <p:spPr bwMode="auto">
              <a:xfrm>
                <a:off x="6432819" y="3406775"/>
                <a:ext cx="152466"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11</a:t>
                </a:r>
                <a:endParaRPr lang="en-US" altLang="en-US" sz="1600">
                  <a:solidFill>
                    <a:prstClr val="black">
                      <a:lumMod val="65000"/>
                      <a:lumOff val="35000"/>
                    </a:prstClr>
                  </a:solidFill>
                  <a:cs typeface="Arial" panose="020B0604020202020204" pitchFamily="34" charset="0"/>
                </a:endParaRPr>
              </a:p>
            </p:txBody>
          </p:sp>
          <p:sp>
            <p:nvSpPr>
              <p:cNvPr id="348" name="Rectangle 390">
                <a:extLst>
                  <a:ext uri="{FF2B5EF4-FFF2-40B4-BE49-F238E27FC236}">
                    <a16:creationId xmlns:a16="http://schemas.microsoft.com/office/drawing/2014/main" id="{BD4A03D9-287F-4D75-B730-EC238333E82A}"/>
                  </a:ext>
                </a:extLst>
              </p:cNvPr>
              <p:cNvSpPr>
                <a:spLocks noChangeArrowheads="1"/>
              </p:cNvSpPr>
              <p:nvPr/>
            </p:nvSpPr>
            <p:spPr bwMode="auto">
              <a:xfrm>
                <a:off x="6421840" y="2949574"/>
                <a:ext cx="163444"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13</a:t>
                </a:r>
                <a:endParaRPr lang="en-US" altLang="en-US" sz="1600">
                  <a:solidFill>
                    <a:prstClr val="black">
                      <a:lumMod val="65000"/>
                      <a:lumOff val="35000"/>
                    </a:prstClr>
                  </a:solidFill>
                  <a:cs typeface="Arial" panose="020B0604020202020204" pitchFamily="34" charset="0"/>
                </a:endParaRPr>
              </a:p>
            </p:txBody>
          </p:sp>
          <p:sp>
            <p:nvSpPr>
              <p:cNvPr id="349" name="Rectangle 393">
                <a:extLst>
                  <a:ext uri="{FF2B5EF4-FFF2-40B4-BE49-F238E27FC236}">
                    <a16:creationId xmlns:a16="http://schemas.microsoft.com/office/drawing/2014/main" id="{A7EF8682-C4D2-4A6B-ADC0-003946B35A2B}"/>
                  </a:ext>
                </a:extLst>
              </p:cNvPr>
              <p:cNvSpPr>
                <a:spLocks noChangeArrowheads="1"/>
              </p:cNvSpPr>
              <p:nvPr/>
            </p:nvSpPr>
            <p:spPr bwMode="auto">
              <a:xfrm>
                <a:off x="6421840" y="2497138"/>
                <a:ext cx="163444"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15</a:t>
                </a:r>
                <a:endParaRPr lang="en-US" altLang="en-US" sz="1600">
                  <a:solidFill>
                    <a:prstClr val="black">
                      <a:lumMod val="65000"/>
                      <a:lumOff val="35000"/>
                    </a:prstClr>
                  </a:solidFill>
                  <a:cs typeface="Arial" panose="020B0604020202020204" pitchFamily="34" charset="0"/>
                </a:endParaRPr>
              </a:p>
            </p:txBody>
          </p:sp>
          <p:sp>
            <p:nvSpPr>
              <p:cNvPr id="350" name="Rectangle 395">
                <a:extLst>
                  <a:ext uri="{FF2B5EF4-FFF2-40B4-BE49-F238E27FC236}">
                    <a16:creationId xmlns:a16="http://schemas.microsoft.com/office/drawing/2014/main" id="{65C3F9DF-D2DC-4A1A-AC16-CF3BDFDFE871}"/>
                  </a:ext>
                </a:extLst>
              </p:cNvPr>
              <p:cNvSpPr>
                <a:spLocks noChangeArrowheads="1"/>
              </p:cNvSpPr>
              <p:nvPr/>
            </p:nvSpPr>
            <p:spPr bwMode="auto">
              <a:xfrm>
                <a:off x="6421840" y="2039937"/>
                <a:ext cx="163444"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17</a:t>
                </a:r>
                <a:endParaRPr lang="en-US" altLang="en-US" sz="1600">
                  <a:solidFill>
                    <a:prstClr val="black">
                      <a:lumMod val="65000"/>
                      <a:lumOff val="35000"/>
                    </a:prstClr>
                  </a:solidFill>
                  <a:cs typeface="Arial" panose="020B0604020202020204" pitchFamily="34" charset="0"/>
                </a:endParaRPr>
              </a:p>
            </p:txBody>
          </p:sp>
          <p:sp>
            <p:nvSpPr>
              <p:cNvPr id="351" name="Rectangle 397">
                <a:extLst>
                  <a:ext uri="{FF2B5EF4-FFF2-40B4-BE49-F238E27FC236}">
                    <a16:creationId xmlns:a16="http://schemas.microsoft.com/office/drawing/2014/main" id="{A0DE5F8D-F275-4233-A3E8-6A5C865DA0ED}"/>
                  </a:ext>
                </a:extLst>
              </p:cNvPr>
              <p:cNvSpPr>
                <a:spLocks noChangeArrowheads="1"/>
              </p:cNvSpPr>
              <p:nvPr/>
            </p:nvSpPr>
            <p:spPr bwMode="auto">
              <a:xfrm>
                <a:off x="6421840" y="1585913"/>
                <a:ext cx="163444" cy="22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914400"/>
                <a:r>
                  <a:rPr lang="en-US" altLang="en-US" sz="1200">
                    <a:solidFill>
                      <a:prstClr val="black">
                        <a:lumMod val="65000"/>
                        <a:lumOff val="35000"/>
                      </a:prstClr>
                    </a:solidFill>
                    <a:cs typeface="Arial" panose="020B0604020202020204" pitchFamily="34" charset="0"/>
                  </a:rPr>
                  <a:t>19</a:t>
                </a:r>
                <a:endParaRPr lang="en-US" altLang="en-US" sz="1600">
                  <a:solidFill>
                    <a:prstClr val="black">
                      <a:lumMod val="65000"/>
                      <a:lumOff val="35000"/>
                    </a:prstClr>
                  </a:solidFill>
                  <a:cs typeface="Arial" panose="020B0604020202020204" pitchFamily="34" charset="0"/>
                </a:endParaRPr>
              </a:p>
            </p:txBody>
          </p:sp>
          <p:sp>
            <p:nvSpPr>
              <p:cNvPr id="352" name="Rectangle 398">
                <a:extLst>
                  <a:ext uri="{FF2B5EF4-FFF2-40B4-BE49-F238E27FC236}">
                    <a16:creationId xmlns:a16="http://schemas.microsoft.com/office/drawing/2014/main" id="{998AF7FC-8C73-4D65-9EA3-BC0D9A157697}"/>
                  </a:ext>
                </a:extLst>
              </p:cNvPr>
              <p:cNvSpPr>
                <a:spLocks noChangeArrowheads="1"/>
              </p:cNvSpPr>
              <p:nvPr/>
            </p:nvSpPr>
            <p:spPr bwMode="auto">
              <a:xfrm rot="16200000">
                <a:off x="5262748" y="3373355"/>
                <a:ext cx="1906743" cy="166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1000" err="1">
                    <a:solidFill>
                      <a:prstClr val="black">
                        <a:lumMod val="65000"/>
                        <a:lumOff val="35000"/>
                      </a:prstClr>
                    </a:solidFill>
                    <a:cs typeface="Arial" panose="020B0604020202020204" pitchFamily="34" charset="0"/>
                  </a:rPr>
                  <a:t>Glycémie</a:t>
                </a:r>
                <a:r>
                  <a:rPr lang="en-US" altLang="en-US" sz="1000">
                    <a:solidFill>
                      <a:prstClr val="black">
                        <a:lumMod val="65000"/>
                        <a:lumOff val="35000"/>
                      </a:prstClr>
                    </a:solidFill>
                    <a:cs typeface="Arial" panose="020B0604020202020204" pitchFamily="34" charset="0"/>
                  </a:rPr>
                  <a:t> à </a:t>
                </a:r>
                <a:r>
                  <a:rPr lang="en-US" altLang="en-US" sz="1000" err="1">
                    <a:solidFill>
                      <a:prstClr val="black">
                        <a:lumMod val="65000"/>
                        <a:lumOff val="35000"/>
                      </a:prstClr>
                    </a:solidFill>
                    <a:cs typeface="Arial" panose="020B0604020202020204" pitchFamily="34" charset="0"/>
                  </a:rPr>
                  <a:t>jeun</a:t>
                </a:r>
                <a:r>
                  <a:rPr lang="en-US" altLang="en-US" sz="1000">
                    <a:solidFill>
                      <a:prstClr val="black">
                        <a:lumMod val="65000"/>
                        <a:lumOff val="35000"/>
                      </a:prstClr>
                    </a:solidFill>
                    <a:cs typeface="Arial" panose="020B0604020202020204" pitchFamily="34" charset="0"/>
                  </a:rPr>
                  <a:t> (mmol/L)</a:t>
                </a:r>
                <a:endParaRPr lang="en-US" altLang="en-US" sz="1100">
                  <a:solidFill>
                    <a:prstClr val="black">
                      <a:lumMod val="65000"/>
                      <a:lumOff val="35000"/>
                    </a:prstClr>
                  </a:solidFill>
                  <a:cs typeface="Arial" panose="020B0604020202020204" pitchFamily="34" charset="0"/>
                </a:endParaRPr>
              </a:p>
            </p:txBody>
          </p:sp>
        </p:grpSp>
        <p:sp>
          <p:nvSpPr>
            <p:cNvPr id="353" name="Freeform 715">
              <a:extLst>
                <a:ext uri="{FF2B5EF4-FFF2-40B4-BE49-F238E27FC236}">
                  <a16:creationId xmlns:a16="http://schemas.microsoft.com/office/drawing/2014/main" id="{02B61F91-A837-465D-BC31-F08B72D434AA}"/>
                </a:ext>
              </a:extLst>
            </p:cNvPr>
            <p:cNvSpPr>
              <a:spLocks/>
            </p:cNvSpPr>
            <p:nvPr/>
          </p:nvSpPr>
          <p:spPr bwMode="auto">
            <a:xfrm>
              <a:off x="8395185" y="2606357"/>
              <a:ext cx="104495" cy="108137"/>
            </a:xfrm>
            <a:custGeom>
              <a:avLst/>
              <a:gdLst>
                <a:gd name="T0" fmla="*/ 0 w 29"/>
                <a:gd name="T1" fmla="*/ 28 h 57"/>
                <a:gd name="T2" fmla="*/ 15 w 29"/>
                <a:gd name="T3" fmla="*/ 0 h 57"/>
                <a:gd name="T4" fmla="*/ 29 w 29"/>
                <a:gd name="T5" fmla="*/ 28 h 57"/>
                <a:gd name="T6" fmla="*/ 15 w 29"/>
                <a:gd name="T7" fmla="*/ 57 h 57"/>
                <a:gd name="T8" fmla="*/ 0 w 29"/>
                <a:gd name="T9" fmla="*/ 28 h 57"/>
                <a:gd name="T10" fmla="*/ 0 w 29"/>
                <a:gd name="T11" fmla="*/ 28 h 57"/>
              </a:gdLst>
              <a:ahLst/>
              <a:cxnLst>
                <a:cxn ang="0">
                  <a:pos x="T0" y="T1"/>
                </a:cxn>
                <a:cxn ang="0">
                  <a:pos x="T2" y="T3"/>
                </a:cxn>
                <a:cxn ang="0">
                  <a:pos x="T4" y="T5"/>
                </a:cxn>
                <a:cxn ang="0">
                  <a:pos x="T6" y="T7"/>
                </a:cxn>
                <a:cxn ang="0">
                  <a:pos x="T8" y="T9"/>
                </a:cxn>
                <a:cxn ang="0">
                  <a:pos x="T10" y="T11"/>
                </a:cxn>
              </a:cxnLst>
              <a:rect l="0" t="0" r="r" b="b"/>
              <a:pathLst>
                <a:path w="29" h="57">
                  <a:moveTo>
                    <a:pt x="0" y="28"/>
                  </a:moveTo>
                  <a:lnTo>
                    <a:pt x="15" y="0"/>
                  </a:lnTo>
                  <a:lnTo>
                    <a:pt x="29" y="28"/>
                  </a:lnTo>
                  <a:lnTo>
                    <a:pt x="15" y="57"/>
                  </a:lnTo>
                  <a:lnTo>
                    <a:pt x="0" y="28"/>
                  </a:lnTo>
                  <a:lnTo>
                    <a:pt x="0" y="28"/>
                  </a:lnTo>
                  <a:close/>
                </a:path>
              </a:pathLst>
            </a:custGeom>
            <a:noFill/>
            <a:ln w="6350" cap="flat">
              <a:solidFill>
                <a:srgbClr val="EC9A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 name="Freeform 716">
              <a:extLst>
                <a:ext uri="{FF2B5EF4-FFF2-40B4-BE49-F238E27FC236}">
                  <a16:creationId xmlns:a16="http://schemas.microsoft.com/office/drawing/2014/main" id="{6F655E82-6283-499C-B580-463F28752500}"/>
                </a:ext>
              </a:extLst>
            </p:cNvPr>
            <p:cNvSpPr>
              <a:spLocks/>
            </p:cNvSpPr>
            <p:nvPr/>
          </p:nvSpPr>
          <p:spPr bwMode="auto">
            <a:xfrm>
              <a:off x="8405996" y="2836715"/>
              <a:ext cx="82876" cy="85371"/>
            </a:xfrm>
            <a:custGeom>
              <a:avLst/>
              <a:gdLst>
                <a:gd name="T0" fmla="*/ 18 w 18"/>
                <a:gd name="T1" fmla="*/ 10 h 19"/>
                <a:gd name="T2" fmla="*/ 14 w 18"/>
                <a:gd name="T3" fmla="*/ 2 h 19"/>
                <a:gd name="T4" fmla="*/ 5 w 18"/>
                <a:gd name="T5" fmla="*/ 2 h 19"/>
                <a:gd name="T6" fmla="*/ 0 w 18"/>
                <a:gd name="T7" fmla="*/ 10 h 19"/>
                <a:gd name="T8" fmla="*/ 5 w 18"/>
                <a:gd name="T9" fmla="*/ 17 h 19"/>
                <a:gd name="T10" fmla="*/ 14 w 18"/>
                <a:gd name="T11" fmla="*/ 17 h 19"/>
                <a:gd name="T12" fmla="*/ 18 w 1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18" h="19">
                  <a:moveTo>
                    <a:pt x="18" y="10"/>
                  </a:moveTo>
                  <a:cubicBezTo>
                    <a:pt x="18" y="6"/>
                    <a:pt x="17" y="4"/>
                    <a:pt x="14" y="2"/>
                  </a:cubicBezTo>
                  <a:cubicBezTo>
                    <a:pt x="11" y="0"/>
                    <a:pt x="8" y="0"/>
                    <a:pt x="5" y="2"/>
                  </a:cubicBezTo>
                  <a:cubicBezTo>
                    <a:pt x="2" y="4"/>
                    <a:pt x="0" y="6"/>
                    <a:pt x="0" y="10"/>
                  </a:cubicBezTo>
                  <a:cubicBezTo>
                    <a:pt x="0" y="13"/>
                    <a:pt x="2" y="16"/>
                    <a:pt x="5" y="17"/>
                  </a:cubicBezTo>
                  <a:cubicBezTo>
                    <a:pt x="8" y="19"/>
                    <a:pt x="11" y="19"/>
                    <a:pt x="14" y="17"/>
                  </a:cubicBezTo>
                  <a:cubicBezTo>
                    <a:pt x="17" y="16"/>
                    <a:pt x="18" y="13"/>
                    <a:pt x="18" y="10"/>
                  </a:cubicBezTo>
                  <a:close/>
                </a:path>
              </a:pathLst>
            </a:custGeom>
            <a:noFill/>
            <a:ln w="6350" cap="flat">
              <a:solidFill>
                <a:srgbClr val="39B54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 name="Freeform 717">
              <a:extLst>
                <a:ext uri="{FF2B5EF4-FFF2-40B4-BE49-F238E27FC236}">
                  <a16:creationId xmlns:a16="http://schemas.microsoft.com/office/drawing/2014/main" id="{55741013-37AE-48C0-B0BE-4FD4CB4075DF}"/>
                </a:ext>
              </a:extLst>
            </p:cNvPr>
            <p:cNvSpPr>
              <a:spLocks/>
            </p:cNvSpPr>
            <p:nvPr/>
          </p:nvSpPr>
          <p:spPr bwMode="auto">
            <a:xfrm>
              <a:off x="8407798" y="2365279"/>
              <a:ext cx="79271" cy="81577"/>
            </a:xfrm>
            <a:custGeom>
              <a:avLst/>
              <a:gdLst>
                <a:gd name="T0" fmla="*/ 0 w 22"/>
                <a:gd name="T1" fmla="*/ 0 h 43"/>
                <a:gd name="T2" fmla="*/ 22 w 22"/>
                <a:gd name="T3" fmla="*/ 0 h 43"/>
                <a:gd name="T4" fmla="*/ 22 w 22"/>
                <a:gd name="T5" fmla="*/ 43 h 43"/>
                <a:gd name="T6" fmla="*/ 0 w 22"/>
                <a:gd name="T7" fmla="*/ 43 h 43"/>
                <a:gd name="T8" fmla="*/ 0 w 22"/>
                <a:gd name="T9" fmla="*/ 0 h 43"/>
                <a:gd name="T10" fmla="*/ 0 w 22"/>
                <a:gd name="T11" fmla="*/ 0 h 43"/>
              </a:gdLst>
              <a:ahLst/>
              <a:cxnLst>
                <a:cxn ang="0">
                  <a:pos x="T0" y="T1"/>
                </a:cxn>
                <a:cxn ang="0">
                  <a:pos x="T2" y="T3"/>
                </a:cxn>
                <a:cxn ang="0">
                  <a:pos x="T4" y="T5"/>
                </a:cxn>
                <a:cxn ang="0">
                  <a:pos x="T6" y="T7"/>
                </a:cxn>
                <a:cxn ang="0">
                  <a:pos x="T8" y="T9"/>
                </a:cxn>
                <a:cxn ang="0">
                  <a:pos x="T10" y="T11"/>
                </a:cxn>
              </a:cxnLst>
              <a:rect l="0" t="0" r="r" b="b"/>
              <a:pathLst>
                <a:path w="22" h="43">
                  <a:moveTo>
                    <a:pt x="0" y="0"/>
                  </a:moveTo>
                  <a:lnTo>
                    <a:pt x="22" y="0"/>
                  </a:lnTo>
                  <a:lnTo>
                    <a:pt x="22" y="43"/>
                  </a:lnTo>
                  <a:lnTo>
                    <a:pt x="0" y="43"/>
                  </a:lnTo>
                  <a:lnTo>
                    <a:pt x="0" y="0"/>
                  </a:lnTo>
                  <a:lnTo>
                    <a:pt x="0" y="0"/>
                  </a:lnTo>
                  <a:close/>
                </a:path>
              </a:pathLst>
            </a:custGeom>
            <a:noFill/>
            <a:ln w="6350" cap="flat">
              <a:solidFill>
                <a:srgbClr val="8D1F1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 name="Rectangle 1300">
              <a:extLst>
                <a:ext uri="{FF2B5EF4-FFF2-40B4-BE49-F238E27FC236}">
                  <a16:creationId xmlns:a16="http://schemas.microsoft.com/office/drawing/2014/main" id="{6CC25AB3-B02A-456C-807F-60199A889199}"/>
                </a:ext>
              </a:extLst>
            </p:cNvPr>
            <p:cNvSpPr>
              <a:spLocks noChangeArrowheads="1"/>
            </p:cNvSpPr>
            <p:nvPr/>
          </p:nvSpPr>
          <p:spPr bwMode="auto">
            <a:xfrm>
              <a:off x="5823404" y="2279478"/>
              <a:ext cx="2131431" cy="167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prstClr val="black">
                      <a:lumMod val="75000"/>
                      <a:lumOff val="25000"/>
                    </a:prstClr>
                  </a:solidFill>
                </a:rPr>
                <a:t>Alpelisib 300 mg QD + fulvestrant</a:t>
              </a:r>
            </a:p>
          </p:txBody>
        </p:sp>
        <p:sp>
          <p:nvSpPr>
            <p:cNvPr id="357" name="Rectangle 1302">
              <a:extLst>
                <a:ext uri="{FF2B5EF4-FFF2-40B4-BE49-F238E27FC236}">
                  <a16:creationId xmlns:a16="http://schemas.microsoft.com/office/drawing/2014/main" id="{FF86C16F-2CE8-49D4-8809-D1F7879245D3}"/>
                </a:ext>
              </a:extLst>
            </p:cNvPr>
            <p:cNvSpPr>
              <a:spLocks noChangeArrowheads="1"/>
            </p:cNvSpPr>
            <p:nvPr/>
          </p:nvSpPr>
          <p:spPr bwMode="auto">
            <a:xfrm>
              <a:off x="5823404" y="2054333"/>
              <a:ext cx="655271" cy="167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b="1" err="1">
                  <a:solidFill>
                    <a:prstClr val="black">
                      <a:lumMod val="75000"/>
                      <a:lumOff val="25000"/>
                    </a:prstClr>
                  </a:solidFill>
                </a:rPr>
                <a:t>Traitment</a:t>
              </a:r>
              <a:endParaRPr lang="en-US" altLang="en-US" sz="1000" b="1">
                <a:solidFill>
                  <a:prstClr val="black">
                    <a:lumMod val="75000"/>
                    <a:lumOff val="25000"/>
                  </a:prstClr>
                </a:solidFill>
              </a:endParaRPr>
            </a:p>
          </p:txBody>
        </p:sp>
        <p:sp>
          <p:nvSpPr>
            <p:cNvPr id="358" name="Rectangle 1303">
              <a:extLst>
                <a:ext uri="{FF2B5EF4-FFF2-40B4-BE49-F238E27FC236}">
                  <a16:creationId xmlns:a16="http://schemas.microsoft.com/office/drawing/2014/main" id="{BA0CD937-5ABD-4843-83BC-9AE9AF507195}"/>
                </a:ext>
              </a:extLst>
            </p:cNvPr>
            <p:cNvSpPr>
              <a:spLocks noChangeArrowheads="1"/>
            </p:cNvSpPr>
            <p:nvPr/>
          </p:nvSpPr>
          <p:spPr bwMode="auto">
            <a:xfrm>
              <a:off x="8566944" y="2559289"/>
              <a:ext cx="814163" cy="183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srgbClr val="000000"/>
                  </a:solidFill>
                </a:rPr>
                <a:t>Pre-diabetic</a:t>
              </a:r>
              <a:endParaRPr lang="en-US" altLang="en-US" sz="1000">
                <a:solidFill>
                  <a:prstClr val="black"/>
                </a:solidFill>
              </a:endParaRPr>
            </a:p>
          </p:txBody>
        </p:sp>
        <p:sp>
          <p:nvSpPr>
            <p:cNvPr id="359" name="Rectangle 1304">
              <a:extLst>
                <a:ext uri="{FF2B5EF4-FFF2-40B4-BE49-F238E27FC236}">
                  <a16:creationId xmlns:a16="http://schemas.microsoft.com/office/drawing/2014/main" id="{2D1B5D85-51E5-4661-82B0-F3480A30F31C}"/>
                </a:ext>
              </a:extLst>
            </p:cNvPr>
            <p:cNvSpPr>
              <a:spLocks noChangeArrowheads="1"/>
            </p:cNvSpPr>
            <p:nvPr/>
          </p:nvSpPr>
          <p:spPr bwMode="auto">
            <a:xfrm>
              <a:off x="8566944" y="2804463"/>
              <a:ext cx="494244" cy="183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srgbClr val="000000"/>
                  </a:solidFill>
                </a:rPr>
                <a:t>Normal</a:t>
              </a:r>
              <a:endParaRPr lang="en-US" altLang="en-US" sz="1000">
                <a:solidFill>
                  <a:prstClr val="black"/>
                </a:solidFill>
              </a:endParaRPr>
            </a:p>
          </p:txBody>
        </p:sp>
        <p:sp>
          <p:nvSpPr>
            <p:cNvPr id="360" name="Rectangle 1305">
              <a:extLst>
                <a:ext uri="{FF2B5EF4-FFF2-40B4-BE49-F238E27FC236}">
                  <a16:creationId xmlns:a16="http://schemas.microsoft.com/office/drawing/2014/main" id="{7BDE310F-7171-41CD-BF98-5AE346248A74}"/>
                </a:ext>
              </a:extLst>
            </p:cNvPr>
            <p:cNvSpPr>
              <a:spLocks noChangeArrowheads="1"/>
            </p:cNvSpPr>
            <p:nvPr/>
          </p:nvSpPr>
          <p:spPr bwMode="auto">
            <a:xfrm>
              <a:off x="8566944" y="2314115"/>
              <a:ext cx="551714" cy="183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a:solidFill>
                    <a:srgbClr val="000000"/>
                  </a:solidFill>
                </a:rPr>
                <a:t>Diabetic</a:t>
              </a:r>
              <a:endParaRPr lang="en-US" altLang="en-US" sz="1000">
                <a:solidFill>
                  <a:prstClr val="black"/>
                </a:solidFill>
              </a:endParaRPr>
            </a:p>
          </p:txBody>
        </p:sp>
        <p:sp>
          <p:nvSpPr>
            <p:cNvPr id="361" name="Rectangle 1306">
              <a:extLst>
                <a:ext uri="{FF2B5EF4-FFF2-40B4-BE49-F238E27FC236}">
                  <a16:creationId xmlns:a16="http://schemas.microsoft.com/office/drawing/2014/main" id="{FD9B357F-EAF2-4A1B-BA7D-62F89E3A93E2}"/>
                </a:ext>
              </a:extLst>
            </p:cNvPr>
            <p:cNvSpPr>
              <a:spLocks noChangeArrowheads="1"/>
            </p:cNvSpPr>
            <p:nvPr/>
          </p:nvSpPr>
          <p:spPr bwMode="auto">
            <a:xfrm>
              <a:off x="8416690" y="2037270"/>
              <a:ext cx="1727294" cy="334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b="1" err="1">
                  <a:solidFill>
                    <a:prstClr val="black">
                      <a:lumMod val="75000"/>
                      <a:lumOff val="25000"/>
                    </a:prstClr>
                  </a:solidFill>
                </a:rPr>
                <a:t>Glycémie</a:t>
              </a:r>
              <a:r>
                <a:rPr lang="en-US" altLang="en-US" sz="1000" b="1">
                  <a:solidFill>
                    <a:prstClr val="black">
                      <a:lumMod val="75000"/>
                      <a:lumOff val="25000"/>
                    </a:prstClr>
                  </a:solidFill>
                </a:rPr>
                <a:t> à la baseline</a:t>
              </a:r>
              <a:br>
                <a:rPr lang="en-US" altLang="en-US" sz="1000" b="1">
                  <a:solidFill>
                    <a:prstClr val="black">
                      <a:lumMod val="75000"/>
                      <a:lumOff val="25000"/>
                    </a:prstClr>
                  </a:solidFill>
                </a:rPr>
              </a:br>
              <a:endParaRPr lang="en-US" altLang="en-US" sz="1000" b="1">
                <a:solidFill>
                  <a:prstClr val="black">
                    <a:lumMod val="75000"/>
                    <a:lumOff val="25000"/>
                  </a:prstClr>
                </a:solidFill>
              </a:endParaRPr>
            </a:p>
          </p:txBody>
        </p:sp>
      </p:grpSp>
      <p:sp>
        <p:nvSpPr>
          <p:cNvPr id="362" name="Text Box 4">
            <a:extLst>
              <a:ext uri="{FF2B5EF4-FFF2-40B4-BE49-F238E27FC236}">
                <a16:creationId xmlns:a16="http://schemas.microsoft.com/office/drawing/2014/main" id="{506368BD-EEFA-4F47-956E-AFF0EC9FAE67}"/>
              </a:ext>
            </a:extLst>
          </p:cNvPr>
          <p:cNvSpPr txBox="1">
            <a:spLocks noChangeArrowheads="1"/>
          </p:cNvSpPr>
          <p:nvPr/>
        </p:nvSpPr>
        <p:spPr bwMode="auto">
          <a:xfrm>
            <a:off x="243263" y="4823009"/>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err="1">
                <a:solidFill>
                  <a:prstClr val="black">
                    <a:lumMod val="65000"/>
                    <a:lumOff val="35000"/>
                  </a:prstClr>
                </a:solidFill>
                <a:latin typeface="Arial"/>
                <a:ea typeface="+mn-ea"/>
                <a:cs typeface="Arial"/>
              </a:rPr>
              <a:t>Juric</a:t>
            </a:r>
            <a:r>
              <a:rPr lang="en-US" sz="800" i="1">
                <a:solidFill>
                  <a:prstClr val="black">
                    <a:lumMod val="65000"/>
                    <a:lumOff val="35000"/>
                  </a:prstClr>
                </a:solidFill>
                <a:latin typeface="Arial"/>
                <a:ea typeface="+mn-ea"/>
                <a:cs typeface="Arial"/>
              </a:rPr>
              <a:t> D et al., SABCS 2018, GS3-08</a:t>
            </a:r>
          </a:p>
        </p:txBody>
      </p:sp>
    </p:spTree>
    <p:extLst>
      <p:ext uri="{BB962C8B-B14F-4D97-AF65-F5344CB8AC3E}">
        <p14:creationId xmlns:p14="http://schemas.microsoft.com/office/powerpoint/2010/main" val="258958619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13C49D9-F006-2D4B-BC39-BF22AE33415E}"/>
              </a:ext>
            </a:extLst>
          </p:cNvPr>
          <p:cNvSpPr>
            <a:spLocks noGrp="1"/>
          </p:cNvSpPr>
          <p:nvPr>
            <p:ph type="ctrTitle"/>
          </p:nvPr>
        </p:nvSpPr>
        <p:spPr>
          <a:xfrm>
            <a:off x="685800" y="1429225"/>
            <a:ext cx="7772400" cy="1631216"/>
          </a:xfrm>
        </p:spPr>
        <p:txBody>
          <a:bodyPr/>
          <a:lstStyle/>
          <a:p>
            <a:r>
              <a:rPr lang="en" dirty="0"/>
              <a:t>Randomized Phase II Study Evaluating</a:t>
            </a:r>
            <a:br>
              <a:rPr lang="en" dirty="0"/>
            </a:br>
            <a:r>
              <a:rPr lang="en" dirty="0" err="1"/>
              <a:t>Palbociclib</a:t>
            </a:r>
            <a:r>
              <a:rPr lang="en" dirty="0"/>
              <a:t> in Addition to Letrozole as</a:t>
            </a:r>
            <a:br>
              <a:rPr lang="en" dirty="0"/>
            </a:br>
            <a:r>
              <a:rPr lang="en" dirty="0"/>
              <a:t>Neoadjuvant Therapy in Estrogen</a:t>
            </a:r>
            <a:br>
              <a:rPr lang="en" dirty="0"/>
            </a:br>
            <a:r>
              <a:rPr lang="en" dirty="0"/>
              <a:t>Receptor–Positive Early Breast Cancer:</a:t>
            </a:r>
            <a:br>
              <a:rPr lang="en" dirty="0"/>
            </a:br>
            <a:r>
              <a:rPr lang="en" dirty="0"/>
              <a:t>PALLET Trial</a:t>
            </a:r>
            <a:endParaRPr lang="fr-FR" dirty="0"/>
          </a:p>
        </p:txBody>
      </p:sp>
      <p:sp>
        <p:nvSpPr>
          <p:cNvPr id="3" name="Sous-titre 2">
            <a:extLst>
              <a:ext uri="{FF2B5EF4-FFF2-40B4-BE49-F238E27FC236}">
                <a16:creationId xmlns:a16="http://schemas.microsoft.com/office/drawing/2014/main" id="{DD7BEEA1-EC01-2F49-9E76-619B0A52B0AF}"/>
              </a:ext>
            </a:extLst>
          </p:cNvPr>
          <p:cNvSpPr>
            <a:spLocks noGrp="1"/>
          </p:cNvSpPr>
          <p:nvPr>
            <p:ph type="subTitle" idx="1"/>
          </p:nvPr>
        </p:nvSpPr>
        <p:spPr/>
        <p:txBody>
          <a:bodyPr/>
          <a:lstStyle/>
          <a:p>
            <a:r>
              <a:rPr lang="fr-FR" dirty="0"/>
              <a:t>GS3-02</a:t>
            </a:r>
          </a:p>
          <a:p>
            <a:r>
              <a:rPr lang="fr-FR" dirty="0"/>
              <a:t>Mitch </a:t>
            </a:r>
            <a:r>
              <a:rPr lang="fr-FR" dirty="0" err="1"/>
              <a:t>Dowsett</a:t>
            </a:r>
            <a:r>
              <a:rPr lang="fr-FR" dirty="0"/>
              <a:t> et al. </a:t>
            </a:r>
          </a:p>
          <a:p>
            <a:endParaRPr lang="fr-FR" dirty="0"/>
          </a:p>
        </p:txBody>
      </p:sp>
    </p:spTree>
    <p:extLst>
      <p:ext uri="{BB962C8B-B14F-4D97-AF65-F5344CB8AC3E}">
        <p14:creationId xmlns:p14="http://schemas.microsoft.com/office/powerpoint/2010/main" val="53347161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A6AC6AA-21B8-9E47-8F8A-9015C3699D84}"/>
              </a:ext>
            </a:extLst>
          </p:cNvPr>
          <p:cNvSpPr>
            <a:spLocks noGrp="1"/>
          </p:cNvSpPr>
          <p:nvPr>
            <p:ph type="title"/>
          </p:nvPr>
        </p:nvSpPr>
        <p:spPr>
          <a:xfrm>
            <a:off x="168064" y="622639"/>
            <a:ext cx="8975936" cy="1015663"/>
          </a:xfrm>
        </p:spPr>
        <p:txBody>
          <a:bodyPr/>
          <a:lstStyle/>
          <a:p>
            <a:r>
              <a:rPr lang="fr-FR" dirty="0"/>
              <a:t>Traitement néoadjuvant dans la population RH+ ménopausée</a:t>
            </a:r>
            <a:br>
              <a:rPr lang="fr-FR" dirty="0"/>
            </a:br>
            <a:r>
              <a:rPr lang="fr-FR" dirty="0"/>
              <a:t>4 études en parallèle avec randomisation 3:2:2:2</a:t>
            </a:r>
            <a:br>
              <a:rPr lang="fr-FR" dirty="0"/>
            </a:br>
            <a:r>
              <a:rPr lang="fr-FR" dirty="0"/>
              <a:t>Traitement 12 semaines</a:t>
            </a:r>
          </a:p>
        </p:txBody>
      </p:sp>
      <p:sp>
        <p:nvSpPr>
          <p:cNvPr id="4" name="Espace réservé du numéro de diapositive 3">
            <a:extLst>
              <a:ext uri="{FF2B5EF4-FFF2-40B4-BE49-F238E27FC236}">
                <a16:creationId xmlns:a16="http://schemas.microsoft.com/office/drawing/2014/main" id="{81683383-CA8B-0743-964A-67BF9A37E09C}"/>
              </a:ext>
            </a:extLst>
          </p:cNvPr>
          <p:cNvSpPr>
            <a:spLocks noGrp="1"/>
          </p:cNvSpPr>
          <p:nvPr>
            <p:ph type="sldNum" sz="quarter" idx="10"/>
          </p:nvPr>
        </p:nvSpPr>
        <p:spPr>
          <a:xfrm>
            <a:off x="6466114" y="4662828"/>
            <a:ext cx="2133600" cy="273844"/>
          </a:xfrm>
        </p:spPr>
        <p:txBody>
          <a:bodyPr/>
          <a:lstStyle/>
          <a:p>
            <a:fld id="{76861F4E-8E8E-E94F-821D-72AEE8E804B0}" type="slidenum">
              <a:rPr lang="fr-FR" smtClean="0"/>
              <a:pPr/>
              <a:t>92</a:t>
            </a:fld>
            <a:endParaRPr lang="fr-FR"/>
          </a:p>
        </p:txBody>
      </p:sp>
      <p:sp>
        <p:nvSpPr>
          <p:cNvPr id="7" name="Rectangle 6">
            <a:extLst>
              <a:ext uri="{FF2B5EF4-FFF2-40B4-BE49-F238E27FC236}">
                <a16:creationId xmlns:a16="http://schemas.microsoft.com/office/drawing/2014/main" id="{CCE9DFA5-5F8A-6546-BFE3-74076523EA5C}"/>
              </a:ext>
            </a:extLst>
          </p:cNvPr>
          <p:cNvSpPr/>
          <p:nvPr/>
        </p:nvSpPr>
        <p:spPr>
          <a:xfrm>
            <a:off x="762000" y="1774372"/>
            <a:ext cx="1251857" cy="2971800"/>
          </a:xfrm>
          <a:prstGeom prst="rect">
            <a:avLst/>
          </a:prstGeom>
          <a:solidFill>
            <a:schemeClr val="accent5">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Letrozole seul</a:t>
            </a:r>
          </a:p>
          <a:p>
            <a:pPr algn="ctr"/>
            <a:r>
              <a:rPr lang="fr-FR" dirty="0">
                <a:solidFill>
                  <a:srgbClr val="1F497D">
                    <a:lumMod val="75000"/>
                  </a:srgbClr>
                </a:solidFill>
              </a:rPr>
              <a:t>14 </a:t>
            </a:r>
            <a:r>
              <a:rPr lang="fr-FR" dirty="0" err="1">
                <a:solidFill>
                  <a:srgbClr val="1F497D">
                    <a:lumMod val="75000"/>
                  </a:srgbClr>
                </a:solidFill>
              </a:rPr>
              <a:t>sem</a:t>
            </a: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N=106</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p:txBody>
      </p:sp>
      <p:sp>
        <p:nvSpPr>
          <p:cNvPr id="8" name="Rectangle 7">
            <a:extLst>
              <a:ext uri="{FF2B5EF4-FFF2-40B4-BE49-F238E27FC236}">
                <a16:creationId xmlns:a16="http://schemas.microsoft.com/office/drawing/2014/main" id="{0E057769-07D3-5C4B-8440-C3AFE18A1D90}"/>
              </a:ext>
            </a:extLst>
          </p:cNvPr>
          <p:cNvSpPr/>
          <p:nvPr/>
        </p:nvSpPr>
        <p:spPr>
          <a:xfrm>
            <a:off x="2275115" y="1774372"/>
            <a:ext cx="1251857" cy="2971800"/>
          </a:xfrm>
          <a:prstGeom prst="rect">
            <a:avLst/>
          </a:prstGeom>
          <a:solidFill>
            <a:srgbClr val="F9D4BB"/>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Letrozole seul 2 </a:t>
            </a:r>
            <a:r>
              <a:rPr lang="fr-FR" dirty="0" err="1">
                <a:solidFill>
                  <a:srgbClr val="1F497D">
                    <a:lumMod val="75000"/>
                  </a:srgbClr>
                </a:solidFill>
              </a:rPr>
              <a:t>sem</a:t>
            </a:r>
            <a:endParaRPr lang="fr-FR" dirty="0">
              <a:solidFill>
                <a:srgbClr val="1F497D">
                  <a:lumMod val="75000"/>
                </a:srgbClr>
              </a:solidFill>
            </a:endParaRPr>
          </a:p>
          <a:p>
            <a:pPr algn="ctr"/>
            <a:r>
              <a:rPr lang="fr-FR" dirty="0">
                <a:solidFill>
                  <a:srgbClr val="1F497D">
                    <a:lumMod val="75000"/>
                  </a:srgbClr>
                </a:solidFill>
              </a:rPr>
              <a:t>Puis avec </a:t>
            </a:r>
            <a:r>
              <a:rPr lang="fr-FR" dirty="0" err="1">
                <a:solidFill>
                  <a:srgbClr val="1F497D">
                    <a:lumMod val="75000"/>
                  </a:srgbClr>
                </a:solidFill>
              </a:rPr>
              <a:t>Palbociclib</a:t>
            </a:r>
            <a:endParaRPr lang="fr-FR" dirty="0">
              <a:solidFill>
                <a:srgbClr val="1F497D">
                  <a:lumMod val="75000"/>
                </a:srgbClr>
              </a:solidFill>
            </a:endParaRPr>
          </a:p>
          <a:p>
            <a:pPr algn="ctr"/>
            <a:r>
              <a:rPr lang="fr-FR" dirty="0">
                <a:solidFill>
                  <a:srgbClr val="1F497D">
                    <a:lumMod val="75000"/>
                  </a:srgbClr>
                </a:solidFill>
              </a:rPr>
              <a:t>14 </a:t>
            </a:r>
            <a:r>
              <a:rPr lang="fr-FR" dirty="0" err="1">
                <a:solidFill>
                  <a:srgbClr val="1F497D">
                    <a:lumMod val="75000"/>
                  </a:srgbClr>
                </a:solidFill>
              </a:rPr>
              <a:t>sem</a:t>
            </a: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N=68</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p:txBody>
      </p:sp>
      <p:sp>
        <p:nvSpPr>
          <p:cNvPr id="9" name="Rectangle 8">
            <a:extLst>
              <a:ext uri="{FF2B5EF4-FFF2-40B4-BE49-F238E27FC236}">
                <a16:creationId xmlns:a16="http://schemas.microsoft.com/office/drawing/2014/main" id="{97E6D521-24AD-C94A-B051-383DB1621528}"/>
              </a:ext>
            </a:extLst>
          </p:cNvPr>
          <p:cNvSpPr/>
          <p:nvPr/>
        </p:nvSpPr>
        <p:spPr>
          <a:xfrm>
            <a:off x="3788230" y="1774372"/>
            <a:ext cx="1251857" cy="2971800"/>
          </a:xfrm>
          <a:prstGeom prst="rect">
            <a:avLst/>
          </a:prstGeom>
          <a:solidFill>
            <a:schemeClr val="tx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err="1">
                <a:solidFill>
                  <a:srgbClr val="1F497D">
                    <a:lumMod val="75000"/>
                  </a:srgbClr>
                </a:solidFill>
              </a:rPr>
              <a:t>Palbociclib</a:t>
            </a:r>
            <a:r>
              <a:rPr lang="fr-FR" dirty="0">
                <a:solidFill>
                  <a:srgbClr val="1F497D">
                    <a:lumMod val="75000"/>
                  </a:srgbClr>
                </a:solidFill>
              </a:rPr>
              <a:t> seul 2 </a:t>
            </a:r>
            <a:r>
              <a:rPr lang="fr-FR" dirty="0" err="1">
                <a:solidFill>
                  <a:srgbClr val="1F497D">
                    <a:lumMod val="75000"/>
                  </a:srgbClr>
                </a:solidFill>
              </a:rPr>
              <a:t>sem</a:t>
            </a:r>
            <a:endParaRPr lang="fr-FR" dirty="0">
              <a:solidFill>
                <a:srgbClr val="1F497D">
                  <a:lumMod val="75000"/>
                </a:srgbClr>
              </a:solidFill>
            </a:endParaRPr>
          </a:p>
          <a:p>
            <a:pPr algn="ctr"/>
            <a:r>
              <a:rPr lang="fr-FR" dirty="0">
                <a:solidFill>
                  <a:srgbClr val="1F497D">
                    <a:lumMod val="75000"/>
                  </a:srgbClr>
                </a:solidFill>
              </a:rPr>
              <a:t>Puis avec Letrozole</a:t>
            </a:r>
          </a:p>
          <a:p>
            <a:pPr algn="ctr"/>
            <a:r>
              <a:rPr lang="fr-FR" dirty="0">
                <a:solidFill>
                  <a:srgbClr val="1F497D">
                    <a:lumMod val="75000"/>
                  </a:srgbClr>
                </a:solidFill>
              </a:rPr>
              <a:t>14 </a:t>
            </a:r>
            <a:r>
              <a:rPr lang="fr-FR" dirty="0" err="1">
                <a:solidFill>
                  <a:srgbClr val="1F497D">
                    <a:lumMod val="75000"/>
                  </a:srgbClr>
                </a:solidFill>
              </a:rPr>
              <a:t>sem</a:t>
            </a: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N=69</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p:txBody>
      </p:sp>
      <p:sp>
        <p:nvSpPr>
          <p:cNvPr id="10" name="Rectangle 9">
            <a:extLst>
              <a:ext uri="{FF2B5EF4-FFF2-40B4-BE49-F238E27FC236}">
                <a16:creationId xmlns:a16="http://schemas.microsoft.com/office/drawing/2014/main" id="{54565CC0-AC15-0F46-95AB-2C6359F45F33}"/>
              </a:ext>
            </a:extLst>
          </p:cNvPr>
          <p:cNvSpPr/>
          <p:nvPr/>
        </p:nvSpPr>
        <p:spPr>
          <a:xfrm>
            <a:off x="5295903" y="1774372"/>
            <a:ext cx="1251857" cy="2971800"/>
          </a:xfrm>
          <a:prstGeom prst="rect">
            <a:avLst/>
          </a:prstGeom>
          <a:solidFill>
            <a:schemeClr val="accent6">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Letrozole avec </a:t>
            </a:r>
            <a:r>
              <a:rPr lang="fr-FR" dirty="0" err="1">
                <a:solidFill>
                  <a:srgbClr val="1F497D">
                    <a:lumMod val="75000"/>
                  </a:srgbClr>
                </a:solidFill>
              </a:rPr>
              <a:t>Palbociclib</a:t>
            </a:r>
            <a:endParaRPr lang="fr-FR" dirty="0">
              <a:solidFill>
                <a:srgbClr val="1F497D">
                  <a:lumMod val="75000"/>
                </a:srgbClr>
              </a:solidFill>
            </a:endParaRPr>
          </a:p>
          <a:p>
            <a:pPr algn="ctr"/>
            <a:r>
              <a:rPr lang="fr-FR" dirty="0">
                <a:solidFill>
                  <a:srgbClr val="1F497D">
                    <a:lumMod val="75000"/>
                  </a:srgbClr>
                </a:solidFill>
              </a:rPr>
              <a:t>14 </a:t>
            </a:r>
            <a:r>
              <a:rPr lang="fr-FR" dirty="0" err="1">
                <a:solidFill>
                  <a:srgbClr val="1F497D">
                    <a:lumMod val="75000"/>
                  </a:srgbClr>
                </a:solidFill>
              </a:rPr>
              <a:t>sem</a:t>
            </a: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N=67</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p:txBody>
      </p:sp>
      <p:sp>
        <p:nvSpPr>
          <p:cNvPr id="11" name="Rectangle 10">
            <a:extLst>
              <a:ext uri="{FF2B5EF4-FFF2-40B4-BE49-F238E27FC236}">
                <a16:creationId xmlns:a16="http://schemas.microsoft.com/office/drawing/2014/main" id="{1B1BC81A-EE68-B240-AFD5-2F8DAA6F040C}"/>
              </a:ext>
            </a:extLst>
          </p:cNvPr>
          <p:cNvSpPr/>
          <p:nvPr/>
        </p:nvSpPr>
        <p:spPr>
          <a:xfrm>
            <a:off x="6803576" y="1774372"/>
            <a:ext cx="1251857" cy="2971800"/>
          </a:xfrm>
          <a:prstGeom prst="rect">
            <a:avLst/>
          </a:prstGeom>
          <a:solidFill>
            <a:schemeClr val="bg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Letrozole avec </a:t>
            </a:r>
            <a:r>
              <a:rPr lang="fr-FR" dirty="0" err="1">
                <a:solidFill>
                  <a:srgbClr val="1F497D">
                    <a:lumMod val="75000"/>
                  </a:srgbClr>
                </a:solidFill>
              </a:rPr>
              <a:t>Palbociclib</a:t>
            </a:r>
            <a:endParaRPr lang="fr-FR" dirty="0">
              <a:solidFill>
                <a:srgbClr val="1F497D">
                  <a:lumMod val="75000"/>
                </a:srgbClr>
              </a:solidFill>
            </a:endParaRPr>
          </a:p>
          <a:p>
            <a:pPr algn="ctr"/>
            <a:r>
              <a:rPr lang="fr-FR" dirty="0">
                <a:solidFill>
                  <a:srgbClr val="1F497D">
                    <a:lumMod val="75000"/>
                  </a:srgbClr>
                </a:solidFill>
              </a:rPr>
              <a:t>Toutes modalités</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r>
              <a:rPr lang="fr-FR" dirty="0">
                <a:solidFill>
                  <a:srgbClr val="1F497D">
                    <a:lumMod val="75000"/>
                  </a:srgbClr>
                </a:solidFill>
              </a:rPr>
              <a:t>N=204</a:t>
            </a: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a:p>
            <a:pPr algn="ctr"/>
            <a:endParaRPr lang="fr-FR" dirty="0">
              <a:solidFill>
                <a:srgbClr val="1F497D">
                  <a:lumMod val="75000"/>
                </a:srgbClr>
              </a:solidFill>
            </a:endParaRPr>
          </a:p>
        </p:txBody>
      </p:sp>
      <p:cxnSp>
        <p:nvCxnSpPr>
          <p:cNvPr id="15" name="Connecteur droit 14">
            <a:extLst>
              <a:ext uri="{FF2B5EF4-FFF2-40B4-BE49-F238E27FC236}">
                <a16:creationId xmlns:a16="http://schemas.microsoft.com/office/drawing/2014/main" id="{1F77F648-E7F7-B740-B869-D3D6158063F6}"/>
              </a:ext>
            </a:extLst>
          </p:cNvPr>
          <p:cNvCxnSpPr>
            <a:cxnSpLocks/>
          </p:cNvCxnSpPr>
          <p:nvPr/>
        </p:nvCxnSpPr>
        <p:spPr>
          <a:xfrm flipH="1">
            <a:off x="2901043" y="4746172"/>
            <a:ext cx="1" cy="19050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17" name="Connecteur droit 16">
            <a:extLst>
              <a:ext uri="{FF2B5EF4-FFF2-40B4-BE49-F238E27FC236}">
                <a16:creationId xmlns:a16="http://schemas.microsoft.com/office/drawing/2014/main" id="{15255E98-FE5E-7E4F-85C0-5041B1A704BF}"/>
              </a:ext>
            </a:extLst>
          </p:cNvPr>
          <p:cNvCxnSpPr/>
          <p:nvPr/>
        </p:nvCxnSpPr>
        <p:spPr>
          <a:xfrm flipH="1">
            <a:off x="5921830" y="4746172"/>
            <a:ext cx="1" cy="19050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18" name="Connecteur droit 17">
            <a:extLst>
              <a:ext uri="{FF2B5EF4-FFF2-40B4-BE49-F238E27FC236}">
                <a16:creationId xmlns:a16="http://schemas.microsoft.com/office/drawing/2014/main" id="{739FF600-19C0-A840-B55D-16D1A3B04034}"/>
              </a:ext>
            </a:extLst>
          </p:cNvPr>
          <p:cNvCxnSpPr>
            <a:cxnSpLocks/>
          </p:cNvCxnSpPr>
          <p:nvPr/>
        </p:nvCxnSpPr>
        <p:spPr>
          <a:xfrm flipH="1">
            <a:off x="7429504" y="4750765"/>
            <a:ext cx="1" cy="300206"/>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20" name="Connecteur droit 19">
            <a:extLst>
              <a:ext uri="{FF2B5EF4-FFF2-40B4-BE49-F238E27FC236}">
                <a16:creationId xmlns:a16="http://schemas.microsoft.com/office/drawing/2014/main" id="{12D76B16-67A4-C745-B575-ED39BE61FDD1}"/>
              </a:ext>
            </a:extLst>
          </p:cNvPr>
          <p:cNvCxnSpPr>
            <a:cxnSpLocks/>
          </p:cNvCxnSpPr>
          <p:nvPr/>
        </p:nvCxnSpPr>
        <p:spPr>
          <a:xfrm flipV="1">
            <a:off x="2890157" y="4925786"/>
            <a:ext cx="3020787" cy="1046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26" name="Connecteur droit 25">
            <a:extLst>
              <a:ext uri="{FF2B5EF4-FFF2-40B4-BE49-F238E27FC236}">
                <a16:creationId xmlns:a16="http://schemas.microsoft.com/office/drawing/2014/main" id="{BDE15EA6-FC04-024B-AE76-8E2673E2DC27}"/>
              </a:ext>
            </a:extLst>
          </p:cNvPr>
          <p:cNvCxnSpPr>
            <a:cxnSpLocks/>
          </p:cNvCxnSpPr>
          <p:nvPr/>
        </p:nvCxnSpPr>
        <p:spPr>
          <a:xfrm flipH="1">
            <a:off x="4408715" y="4732139"/>
            <a:ext cx="1" cy="300206"/>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27" name="Connecteur droit 26">
            <a:extLst>
              <a:ext uri="{FF2B5EF4-FFF2-40B4-BE49-F238E27FC236}">
                <a16:creationId xmlns:a16="http://schemas.microsoft.com/office/drawing/2014/main" id="{DED16EA3-E5DF-2A47-ADB1-EAD392ADCC7D}"/>
              </a:ext>
            </a:extLst>
          </p:cNvPr>
          <p:cNvCxnSpPr>
            <a:cxnSpLocks/>
          </p:cNvCxnSpPr>
          <p:nvPr/>
        </p:nvCxnSpPr>
        <p:spPr>
          <a:xfrm flipV="1">
            <a:off x="4397831" y="5032771"/>
            <a:ext cx="3020787" cy="10460"/>
          </a:xfrm>
          <a:prstGeom prst="line">
            <a:avLst/>
          </a:prstGeom>
          <a:ln w="28575">
            <a:solidFill>
              <a:schemeClr val="accent1"/>
            </a:solidFill>
          </a:ln>
        </p:spPr>
        <p:style>
          <a:lnRef idx="2">
            <a:schemeClr val="accent1"/>
          </a:lnRef>
          <a:fillRef idx="0">
            <a:schemeClr val="accent1"/>
          </a:fillRef>
          <a:effectRef idx="1">
            <a:schemeClr val="accent1"/>
          </a:effectRef>
          <a:fontRef idx="minor">
            <a:schemeClr val="tx1"/>
          </a:fontRef>
        </p:style>
      </p:cxnSp>
      <p:sp>
        <p:nvSpPr>
          <p:cNvPr id="16" name="Text Box 4">
            <a:extLst>
              <a:ext uri="{FF2B5EF4-FFF2-40B4-BE49-F238E27FC236}">
                <a16:creationId xmlns:a16="http://schemas.microsoft.com/office/drawing/2014/main" id="{99883E48-9412-DE4D-8FF7-FDC9B4ABA29D}"/>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Dowsett</a:t>
            </a:r>
            <a:r>
              <a:rPr lang="en-US" sz="800" i="1" dirty="0">
                <a:solidFill>
                  <a:prstClr val="black">
                    <a:lumMod val="65000"/>
                    <a:lumOff val="35000"/>
                  </a:prstClr>
                </a:solidFill>
                <a:latin typeface="Arial"/>
                <a:ea typeface="+mn-ea"/>
                <a:cs typeface="Arial"/>
              </a:rPr>
              <a:t> et al., SABCS 2018, GS3-02 &amp; Johnson S et al. J </a:t>
            </a:r>
            <a:r>
              <a:rPr lang="en-US" sz="800" i="1" dirty="0" err="1">
                <a:solidFill>
                  <a:prstClr val="black">
                    <a:lumMod val="65000"/>
                    <a:lumOff val="35000"/>
                  </a:prstClr>
                </a:solidFill>
                <a:latin typeface="Arial"/>
                <a:ea typeface="+mn-ea"/>
                <a:cs typeface="Arial"/>
              </a:rPr>
              <a:t>Clin</a:t>
            </a:r>
            <a:r>
              <a:rPr lang="en-US" sz="800" i="1" dirty="0">
                <a:solidFill>
                  <a:prstClr val="black">
                    <a:lumMod val="65000"/>
                    <a:lumOff val="35000"/>
                  </a:prstClr>
                </a:solidFill>
                <a:latin typeface="Arial"/>
                <a:ea typeface="+mn-ea"/>
                <a:cs typeface="Arial"/>
              </a:rPr>
              <a:t> Oncol 2018, </a:t>
            </a:r>
            <a:r>
              <a:rPr lang="nn-NO" sz="800" i="1" dirty="0">
                <a:solidFill>
                  <a:prstClr val="black">
                    <a:lumMod val="65000"/>
                    <a:lumOff val="35000"/>
                  </a:prstClr>
                </a:solidFill>
                <a:latin typeface="Arial"/>
                <a:ea typeface="+mn-ea"/>
                <a:cs typeface="Arial"/>
              </a:rPr>
              <a:t>doi. org/10.1200/JCO.18. 01624</a:t>
            </a:r>
            <a:endParaRPr lang="en-US" sz="800" i="1" dirty="0">
              <a:solidFill>
                <a:prstClr val="black">
                  <a:lumMod val="65000"/>
                  <a:lumOff val="35000"/>
                </a:prstClr>
              </a:solidFill>
              <a:latin typeface="Arial"/>
              <a:ea typeface="+mn-ea"/>
              <a:cs typeface="Arial"/>
            </a:endParaRPr>
          </a:p>
        </p:txBody>
      </p:sp>
    </p:spTree>
    <p:extLst>
      <p:ext uri="{BB962C8B-B14F-4D97-AF65-F5344CB8AC3E}">
        <p14:creationId xmlns:p14="http://schemas.microsoft.com/office/powerpoint/2010/main" val="47633507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62FB864-FD38-6A48-9F8B-63D80E9490C6}"/>
              </a:ext>
            </a:extLst>
          </p:cNvPr>
          <p:cNvSpPr>
            <a:spLocks noGrp="1"/>
          </p:cNvSpPr>
          <p:nvPr>
            <p:ph type="title"/>
          </p:nvPr>
        </p:nvSpPr>
        <p:spPr/>
        <p:txBody>
          <a:bodyPr/>
          <a:lstStyle/>
          <a:p>
            <a:r>
              <a:rPr lang="fr-FR" dirty="0"/>
              <a:t>Objectifs principal: pas de différence</a:t>
            </a:r>
          </a:p>
        </p:txBody>
      </p:sp>
      <p:sp>
        <p:nvSpPr>
          <p:cNvPr id="3" name="Espace réservé du numéro de diapositive 2">
            <a:extLst>
              <a:ext uri="{FF2B5EF4-FFF2-40B4-BE49-F238E27FC236}">
                <a16:creationId xmlns:a16="http://schemas.microsoft.com/office/drawing/2014/main" id="{F22D5BE4-44C9-384B-8D20-5707D841CDED}"/>
              </a:ext>
            </a:extLst>
          </p:cNvPr>
          <p:cNvSpPr>
            <a:spLocks noGrp="1"/>
          </p:cNvSpPr>
          <p:nvPr>
            <p:ph type="sldNum" sz="quarter" idx="10"/>
          </p:nvPr>
        </p:nvSpPr>
        <p:spPr/>
        <p:txBody>
          <a:bodyPr/>
          <a:lstStyle/>
          <a:p>
            <a:fld id="{76861F4E-8E8E-E94F-821D-72AEE8E804B0}" type="slidenum">
              <a:rPr lang="fr-FR" smtClean="0"/>
              <a:pPr/>
              <a:t>93</a:t>
            </a:fld>
            <a:endParaRPr lang="fr-FR"/>
          </a:p>
        </p:txBody>
      </p:sp>
      <p:graphicFrame>
        <p:nvGraphicFramePr>
          <p:cNvPr id="16" name="Espace réservé du contenu 15">
            <a:extLst>
              <a:ext uri="{FF2B5EF4-FFF2-40B4-BE49-F238E27FC236}">
                <a16:creationId xmlns:a16="http://schemas.microsoft.com/office/drawing/2014/main" id="{FA28F1FA-9041-0048-8059-2303D281AF72}"/>
              </a:ext>
            </a:extLst>
          </p:cNvPr>
          <p:cNvGraphicFramePr>
            <a:graphicFrameLocks noGrp="1"/>
          </p:cNvGraphicFramePr>
          <p:nvPr>
            <p:ph sz="quarter" idx="11"/>
            <p:extLst/>
          </p:nvPr>
        </p:nvGraphicFramePr>
        <p:xfrm>
          <a:off x="283029" y="1395924"/>
          <a:ext cx="8577942" cy="3226683"/>
        </p:xfrm>
        <a:graphic>
          <a:graphicData uri="http://schemas.openxmlformats.org/drawingml/2006/table">
            <a:tbl>
              <a:tblPr firstRow="1" bandRow="1">
                <a:tableStyleId>{69CF1AB2-1976-4502-BF36-3FF5EA218861}</a:tableStyleId>
              </a:tblPr>
              <a:tblGrid>
                <a:gridCol w="1429657">
                  <a:extLst>
                    <a:ext uri="{9D8B030D-6E8A-4147-A177-3AD203B41FA5}">
                      <a16:colId xmlns:a16="http://schemas.microsoft.com/office/drawing/2014/main" val="1841301991"/>
                    </a:ext>
                  </a:extLst>
                </a:gridCol>
                <a:gridCol w="921658">
                  <a:extLst>
                    <a:ext uri="{9D8B030D-6E8A-4147-A177-3AD203B41FA5}">
                      <a16:colId xmlns:a16="http://schemas.microsoft.com/office/drawing/2014/main" val="2660639713"/>
                    </a:ext>
                  </a:extLst>
                </a:gridCol>
                <a:gridCol w="1807029">
                  <a:extLst>
                    <a:ext uri="{9D8B030D-6E8A-4147-A177-3AD203B41FA5}">
                      <a16:colId xmlns:a16="http://schemas.microsoft.com/office/drawing/2014/main" val="3495591143"/>
                    </a:ext>
                  </a:extLst>
                </a:gridCol>
                <a:gridCol w="1905000">
                  <a:extLst>
                    <a:ext uri="{9D8B030D-6E8A-4147-A177-3AD203B41FA5}">
                      <a16:colId xmlns:a16="http://schemas.microsoft.com/office/drawing/2014/main" val="129387440"/>
                    </a:ext>
                  </a:extLst>
                </a:gridCol>
                <a:gridCol w="1208314">
                  <a:extLst>
                    <a:ext uri="{9D8B030D-6E8A-4147-A177-3AD203B41FA5}">
                      <a16:colId xmlns:a16="http://schemas.microsoft.com/office/drawing/2014/main" val="2533454145"/>
                    </a:ext>
                  </a:extLst>
                </a:gridCol>
                <a:gridCol w="1306284">
                  <a:extLst>
                    <a:ext uri="{9D8B030D-6E8A-4147-A177-3AD203B41FA5}">
                      <a16:colId xmlns:a16="http://schemas.microsoft.com/office/drawing/2014/main" val="1893299321"/>
                    </a:ext>
                  </a:extLst>
                </a:gridCol>
              </a:tblGrid>
              <a:tr h="360060">
                <a:tc>
                  <a:txBody>
                    <a:bodyPr/>
                    <a:lstStyle/>
                    <a:p>
                      <a:pPr algn="ctr">
                        <a:lnSpc>
                          <a:spcPct val="100000"/>
                        </a:lnSpc>
                      </a:pPr>
                      <a:endParaRPr lang="fr-FR" sz="1400" dirty="0"/>
                    </a:p>
                  </a:txBody>
                  <a:tcPr/>
                </a:tc>
                <a:tc>
                  <a:txBody>
                    <a:bodyPr/>
                    <a:lstStyle/>
                    <a:p>
                      <a:pPr algn="ctr">
                        <a:lnSpc>
                          <a:spcPct val="100000"/>
                        </a:lnSpc>
                      </a:pPr>
                      <a:r>
                        <a:rPr lang="fr-FR" sz="1400" dirty="0"/>
                        <a:t>A. </a:t>
                      </a:r>
                    </a:p>
                    <a:p>
                      <a:pPr algn="ctr">
                        <a:lnSpc>
                          <a:spcPct val="100000"/>
                        </a:lnSpc>
                      </a:pPr>
                      <a:r>
                        <a:rPr lang="fr-FR" sz="1400" dirty="0" err="1"/>
                        <a:t>Letro</a:t>
                      </a:r>
                      <a:r>
                        <a:rPr lang="fr-FR" sz="1400" dirty="0"/>
                        <a:t> seul</a:t>
                      </a:r>
                    </a:p>
                  </a:txBody>
                  <a:tcPr/>
                </a:tc>
                <a:tc>
                  <a:txBody>
                    <a:bodyPr/>
                    <a:lstStyle/>
                    <a:p>
                      <a:pPr algn="ctr">
                        <a:lnSpc>
                          <a:spcPct val="100000"/>
                        </a:lnSpc>
                      </a:pPr>
                      <a:r>
                        <a:rPr lang="fr-FR" sz="1400" dirty="0"/>
                        <a:t>B. </a:t>
                      </a:r>
                    </a:p>
                    <a:p>
                      <a:pPr algn="ctr">
                        <a:lnSpc>
                          <a:spcPct val="100000"/>
                        </a:lnSpc>
                      </a:pPr>
                      <a:r>
                        <a:rPr lang="fr-FR" sz="1400" dirty="0" err="1"/>
                        <a:t>Letro</a:t>
                      </a:r>
                      <a:r>
                        <a:rPr lang="fr-FR" sz="1400" dirty="0"/>
                        <a:t> puis </a:t>
                      </a:r>
                      <a:r>
                        <a:rPr lang="fr-FR" sz="1400" dirty="0" err="1"/>
                        <a:t>palbo+letro</a:t>
                      </a:r>
                      <a:endParaRPr lang="fr-FR" sz="1400" dirty="0"/>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a:t>C. </a:t>
                      </a:r>
                    </a:p>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err="1"/>
                        <a:t>Palbo</a:t>
                      </a:r>
                      <a:r>
                        <a:rPr lang="fr-FR" sz="1400" dirty="0"/>
                        <a:t> puis </a:t>
                      </a:r>
                      <a:r>
                        <a:rPr lang="fr-FR" sz="1400" dirty="0" err="1"/>
                        <a:t>palbo+letro</a:t>
                      </a:r>
                      <a:endParaRPr lang="fr-FR" sz="1400" dirty="0"/>
                    </a:p>
                  </a:txBody>
                  <a:tcPr/>
                </a:tc>
                <a:tc>
                  <a:txBody>
                    <a:bodyPr/>
                    <a:lstStyle/>
                    <a:p>
                      <a:pPr algn="ctr">
                        <a:lnSpc>
                          <a:spcPct val="100000"/>
                        </a:lnSpc>
                      </a:pPr>
                      <a:r>
                        <a:rPr lang="fr-FR" sz="1400" dirty="0"/>
                        <a:t>D. </a:t>
                      </a:r>
                    </a:p>
                    <a:p>
                      <a:pPr algn="ctr">
                        <a:lnSpc>
                          <a:spcPct val="100000"/>
                        </a:lnSpc>
                      </a:pPr>
                      <a:r>
                        <a:rPr lang="fr-FR" sz="1400" dirty="0" err="1"/>
                        <a:t>Palbo</a:t>
                      </a:r>
                      <a:r>
                        <a:rPr lang="fr-FR" sz="1400" dirty="0"/>
                        <a:t> + </a:t>
                      </a:r>
                      <a:r>
                        <a:rPr lang="fr-FR" sz="1400" dirty="0" err="1"/>
                        <a:t>letro</a:t>
                      </a:r>
                      <a:endParaRPr lang="fr-FR" sz="1400" dirty="0"/>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a:t>B+C+D. </a:t>
                      </a:r>
                    </a:p>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err="1"/>
                        <a:t>Palbo</a:t>
                      </a:r>
                      <a:r>
                        <a:rPr lang="fr-FR" sz="1400" dirty="0"/>
                        <a:t> et </a:t>
                      </a:r>
                      <a:r>
                        <a:rPr lang="fr-FR" sz="1400" dirty="0" err="1"/>
                        <a:t>letro</a:t>
                      </a:r>
                      <a:r>
                        <a:rPr lang="fr-FR" sz="1400" dirty="0"/>
                        <a:t> </a:t>
                      </a:r>
                    </a:p>
                  </a:txBody>
                  <a:tcPr/>
                </a:tc>
                <a:extLst>
                  <a:ext uri="{0D108BD9-81ED-4DB2-BD59-A6C34878D82A}">
                    <a16:rowId xmlns:a16="http://schemas.microsoft.com/office/drawing/2014/main" val="3117681865"/>
                  </a:ext>
                </a:extLst>
              </a:tr>
              <a:tr h="312909">
                <a:tc>
                  <a:txBody>
                    <a:bodyPr/>
                    <a:lstStyle/>
                    <a:p>
                      <a:pPr algn="ctr">
                        <a:lnSpc>
                          <a:spcPct val="100000"/>
                        </a:lnSpc>
                      </a:pPr>
                      <a:r>
                        <a:rPr lang="fr-FR" sz="1400" b="1" dirty="0"/>
                        <a:t>Réponse clinique</a:t>
                      </a:r>
                    </a:p>
                  </a:txBody>
                  <a:tcPr/>
                </a:tc>
                <a:tc>
                  <a:txBody>
                    <a:bodyPr/>
                    <a:lstStyle/>
                    <a:p>
                      <a:pPr algn="ctr">
                        <a:lnSpc>
                          <a:spcPct val="100000"/>
                        </a:lnSpc>
                      </a:pPr>
                      <a:r>
                        <a:rPr lang="fr-FR" sz="1400" dirty="0"/>
                        <a:t>n=93</a:t>
                      </a:r>
                    </a:p>
                  </a:txBody>
                  <a:tcPr/>
                </a:tc>
                <a:tc>
                  <a:txBody>
                    <a:bodyPr/>
                    <a:lstStyle/>
                    <a:p>
                      <a:pPr algn="ctr">
                        <a:lnSpc>
                          <a:spcPct val="100000"/>
                        </a:lnSpc>
                      </a:pPr>
                      <a:r>
                        <a:rPr lang="fr-FR" sz="1400" dirty="0"/>
                        <a:t>n=63</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a:t>n=61</a:t>
                      </a:r>
                    </a:p>
                    <a:p>
                      <a:pPr algn="ctr">
                        <a:lnSpc>
                          <a:spcPct val="100000"/>
                        </a:lnSpc>
                      </a:pPr>
                      <a:endParaRPr lang="fr-FR" sz="1400" dirty="0"/>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a:t>n=62</a:t>
                      </a:r>
                    </a:p>
                    <a:p>
                      <a:pPr algn="ctr">
                        <a:lnSpc>
                          <a:spcPct val="100000"/>
                        </a:lnSpc>
                      </a:pPr>
                      <a:endParaRPr lang="fr-FR" sz="1400" dirty="0"/>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FR" sz="1400" dirty="0"/>
                        <a:t>n=186</a:t>
                      </a:r>
                    </a:p>
                    <a:p>
                      <a:pPr algn="ctr">
                        <a:lnSpc>
                          <a:spcPct val="100000"/>
                        </a:lnSpc>
                      </a:pPr>
                      <a:endParaRPr lang="fr-FR" sz="1400" dirty="0"/>
                    </a:p>
                  </a:txBody>
                  <a:tcPr/>
                </a:tc>
                <a:extLst>
                  <a:ext uri="{0D108BD9-81ED-4DB2-BD59-A6C34878D82A}">
                    <a16:rowId xmlns:a16="http://schemas.microsoft.com/office/drawing/2014/main" val="3519351353"/>
                  </a:ext>
                </a:extLst>
              </a:tr>
              <a:tr h="312909">
                <a:tc>
                  <a:txBody>
                    <a:bodyPr/>
                    <a:lstStyle/>
                    <a:p>
                      <a:pPr algn="ctr">
                        <a:lnSpc>
                          <a:spcPct val="100000"/>
                        </a:lnSpc>
                      </a:pPr>
                      <a:r>
                        <a:rPr lang="fr-FR" sz="1400" dirty="0"/>
                        <a:t>complète</a:t>
                      </a:r>
                    </a:p>
                  </a:txBody>
                  <a:tcPr/>
                </a:tc>
                <a:tc>
                  <a:txBody>
                    <a:bodyPr/>
                    <a:lstStyle/>
                    <a:p>
                      <a:pPr algn="ctr">
                        <a:lnSpc>
                          <a:spcPct val="100000"/>
                        </a:lnSpc>
                      </a:pPr>
                      <a:r>
                        <a:rPr lang="fr-FR" sz="1400" dirty="0"/>
                        <a:t>2(2.2%)</a:t>
                      </a:r>
                    </a:p>
                  </a:txBody>
                  <a:tcPr/>
                </a:tc>
                <a:tc>
                  <a:txBody>
                    <a:bodyPr/>
                    <a:lstStyle/>
                    <a:p>
                      <a:pPr algn="ctr">
                        <a:lnSpc>
                          <a:spcPct val="100000"/>
                        </a:lnSpc>
                      </a:pPr>
                      <a:r>
                        <a:rPr lang="fr-FR" sz="1400" dirty="0"/>
                        <a:t>1(1.6%)</a:t>
                      </a:r>
                    </a:p>
                  </a:txBody>
                  <a:tcPr/>
                </a:tc>
                <a:tc>
                  <a:txBody>
                    <a:bodyPr/>
                    <a:lstStyle/>
                    <a:p>
                      <a:pPr algn="ctr">
                        <a:lnSpc>
                          <a:spcPct val="100000"/>
                        </a:lnSpc>
                      </a:pPr>
                      <a:r>
                        <a:rPr lang="fr-FR" sz="1400" dirty="0"/>
                        <a:t>2(3.3%)</a:t>
                      </a:r>
                    </a:p>
                  </a:txBody>
                  <a:tcPr/>
                </a:tc>
                <a:tc>
                  <a:txBody>
                    <a:bodyPr/>
                    <a:lstStyle/>
                    <a:p>
                      <a:pPr algn="ctr">
                        <a:lnSpc>
                          <a:spcPct val="100000"/>
                        </a:lnSpc>
                      </a:pPr>
                      <a:r>
                        <a:rPr lang="fr-FR" sz="1400" dirty="0"/>
                        <a:t>1(1.6%)</a:t>
                      </a:r>
                    </a:p>
                  </a:txBody>
                  <a:tcPr/>
                </a:tc>
                <a:tc>
                  <a:txBody>
                    <a:bodyPr/>
                    <a:lstStyle/>
                    <a:p>
                      <a:pPr algn="ctr">
                        <a:lnSpc>
                          <a:spcPct val="100000"/>
                        </a:lnSpc>
                      </a:pPr>
                      <a:r>
                        <a:rPr lang="fr-FR" sz="1400" dirty="0"/>
                        <a:t>4(2.2%)</a:t>
                      </a:r>
                    </a:p>
                  </a:txBody>
                  <a:tcPr/>
                </a:tc>
                <a:extLst>
                  <a:ext uri="{0D108BD9-81ED-4DB2-BD59-A6C34878D82A}">
                    <a16:rowId xmlns:a16="http://schemas.microsoft.com/office/drawing/2014/main" val="3991306219"/>
                  </a:ext>
                </a:extLst>
              </a:tr>
              <a:tr h="312909">
                <a:tc>
                  <a:txBody>
                    <a:bodyPr/>
                    <a:lstStyle/>
                    <a:p>
                      <a:pPr algn="ctr">
                        <a:lnSpc>
                          <a:spcPct val="100000"/>
                        </a:lnSpc>
                      </a:pPr>
                      <a:r>
                        <a:rPr lang="fr-FR" sz="1400" dirty="0"/>
                        <a:t>partielle</a:t>
                      </a:r>
                    </a:p>
                  </a:txBody>
                  <a:tcPr/>
                </a:tc>
                <a:tc>
                  <a:txBody>
                    <a:bodyPr/>
                    <a:lstStyle/>
                    <a:p>
                      <a:pPr algn="ctr">
                        <a:lnSpc>
                          <a:spcPct val="100000"/>
                        </a:lnSpc>
                      </a:pPr>
                      <a:r>
                        <a:rPr lang="fr-FR" sz="1400" dirty="0"/>
                        <a:t>44(47.3%)</a:t>
                      </a:r>
                    </a:p>
                  </a:txBody>
                  <a:tcPr/>
                </a:tc>
                <a:tc>
                  <a:txBody>
                    <a:bodyPr/>
                    <a:lstStyle/>
                    <a:p>
                      <a:pPr algn="ctr">
                        <a:lnSpc>
                          <a:spcPct val="100000"/>
                        </a:lnSpc>
                      </a:pPr>
                      <a:r>
                        <a:rPr lang="fr-FR" sz="1400" dirty="0"/>
                        <a:t>30(47.6%)</a:t>
                      </a:r>
                    </a:p>
                  </a:txBody>
                  <a:tcPr/>
                </a:tc>
                <a:tc>
                  <a:txBody>
                    <a:bodyPr/>
                    <a:lstStyle/>
                    <a:p>
                      <a:pPr algn="ctr">
                        <a:lnSpc>
                          <a:spcPct val="100000"/>
                        </a:lnSpc>
                      </a:pPr>
                      <a:r>
                        <a:rPr lang="fr-FR" sz="1400" dirty="0"/>
                        <a:t>33(54.1%)</a:t>
                      </a:r>
                    </a:p>
                  </a:txBody>
                  <a:tcPr/>
                </a:tc>
                <a:tc>
                  <a:txBody>
                    <a:bodyPr/>
                    <a:lstStyle/>
                    <a:p>
                      <a:pPr algn="ctr">
                        <a:lnSpc>
                          <a:spcPct val="100000"/>
                        </a:lnSpc>
                      </a:pPr>
                      <a:r>
                        <a:rPr lang="fr-FR" sz="1400" dirty="0"/>
                        <a:t>34(54.8%)</a:t>
                      </a:r>
                    </a:p>
                  </a:txBody>
                  <a:tcPr/>
                </a:tc>
                <a:tc>
                  <a:txBody>
                    <a:bodyPr/>
                    <a:lstStyle/>
                    <a:p>
                      <a:pPr algn="ctr">
                        <a:lnSpc>
                          <a:spcPct val="100000"/>
                        </a:lnSpc>
                      </a:pPr>
                      <a:r>
                        <a:rPr lang="fr-FR" sz="1400" dirty="0"/>
                        <a:t>97(52.2%)</a:t>
                      </a:r>
                    </a:p>
                  </a:txBody>
                  <a:tcPr/>
                </a:tc>
                <a:extLst>
                  <a:ext uri="{0D108BD9-81ED-4DB2-BD59-A6C34878D82A}">
                    <a16:rowId xmlns:a16="http://schemas.microsoft.com/office/drawing/2014/main" val="1492464804"/>
                  </a:ext>
                </a:extLst>
              </a:tr>
              <a:tr h="312909">
                <a:tc>
                  <a:txBody>
                    <a:bodyPr/>
                    <a:lstStyle/>
                    <a:p>
                      <a:pPr algn="ctr">
                        <a:lnSpc>
                          <a:spcPct val="100000"/>
                        </a:lnSpc>
                      </a:pPr>
                      <a:r>
                        <a:rPr lang="fr-FR" sz="1400" dirty="0"/>
                        <a:t>stable</a:t>
                      </a:r>
                    </a:p>
                  </a:txBody>
                  <a:tcPr/>
                </a:tc>
                <a:tc>
                  <a:txBody>
                    <a:bodyPr/>
                    <a:lstStyle/>
                    <a:p>
                      <a:pPr algn="ctr">
                        <a:lnSpc>
                          <a:spcPct val="100000"/>
                        </a:lnSpc>
                      </a:pPr>
                      <a:r>
                        <a:rPr lang="fr-FR" sz="1400" dirty="0"/>
                        <a:t>42(45.2%)</a:t>
                      </a:r>
                    </a:p>
                  </a:txBody>
                  <a:tcPr/>
                </a:tc>
                <a:tc>
                  <a:txBody>
                    <a:bodyPr/>
                    <a:lstStyle/>
                    <a:p>
                      <a:pPr algn="ctr">
                        <a:lnSpc>
                          <a:spcPct val="100000"/>
                        </a:lnSpc>
                      </a:pPr>
                      <a:r>
                        <a:rPr lang="fr-FR" sz="1400" dirty="0"/>
                        <a:t>30(47.6%)</a:t>
                      </a:r>
                    </a:p>
                  </a:txBody>
                  <a:tcPr/>
                </a:tc>
                <a:tc>
                  <a:txBody>
                    <a:bodyPr/>
                    <a:lstStyle/>
                    <a:p>
                      <a:pPr algn="ctr">
                        <a:lnSpc>
                          <a:spcPct val="100000"/>
                        </a:lnSpc>
                      </a:pPr>
                      <a:r>
                        <a:rPr lang="fr-FR" sz="1400" dirty="0"/>
                        <a:t>25(41.0%)</a:t>
                      </a:r>
                    </a:p>
                  </a:txBody>
                  <a:tcPr/>
                </a:tc>
                <a:tc>
                  <a:txBody>
                    <a:bodyPr/>
                    <a:lstStyle/>
                    <a:p>
                      <a:pPr algn="ctr">
                        <a:lnSpc>
                          <a:spcPct val="100000"/>
                        </a:lnSpc>
                      </a:pPr>
                      <a:r>
                        <a:rPr lang="fr-FR" sz="1400" dirty="0"/>
                        <a:t>24(38.7%)</a:t>
                      </a:r>
                    </a:p>
                  </a:txBody>
                  <a:tcPr/>
                </a:tc>
                <a:tc>
                  <a:txBody>
                    <a:bodyPr/>
                    <a:lstStyle/>
                    <a:p>
                      <a:pPr algn="ctr">
                        <a:lnSpc>
                          <a:spcPct val="100000"/>
                        </a:lnSpc>
                      </a:pPr>
                      <a:r>
                        <a:rPr lang="fr-FR" sz="1400" dirty="0"/>
                        <a:t>79(42.5%)</a:t>
                      </a:r>
                    </a:p>
                  </a:txBody>
                  <a:tcPr/>
                </a:tc>
                <a:extLst>
                  <a:ext uri="{0D108BD9-81ED-4DB2-BD59-A6C34878D82A}">
                    <a16:rowId xmlns:a16="http://schemas.microsoft.com/office/drawing/2014/main" val="4129726136"/>
                  </a:ext>
                </a:extLst>
              </a:tr>
              <a:tr h="312909">
                <a:tc>
                  <a:txBody>
                    <a:bodyPr/>
                    <a:lstStyle/>
                    <a:p>
                      <a:pPr algn="ctr">
                        <a:lnSpc>
                          <a:spcPct val="100000"/>
                        </a:lnSpc>
                      </a:pPr>
                      <a:r>
                        <a:rPr lang="fr-FR" sz="1400" dirty="0"/>
                        <a:t>progression</a:t>
                      </a:r>
                    </a:p>
                  </a:txBody>
                  <a:tcPr/>
                </a:tc>
                <a:tc>
                  <a:txBody>
                    <a:bodyPr/>
                    <a:lstStyle/>
                    <a:p>
                      <a:pPr algn="ctr">
                        <a:lnSpc>
                          <a:spcPct val="100000"/>
                        </a:lnSpc>
                      </a:pPr>
                      <a:r>
                        <a:rPr lang="fr-FR" sz="1400" dirty="0"/>
                        <a:t>5(5.4%)</a:t>
                      </a:r>
                    </a:p>
                  </a:txBody>
                  <a:tcPr/>
                </a:tc>
                <a:tc>
                  <a:txBody>
                    <a:bodyPr/>
                    <a:lstStyle/>
                    <a:p>
                      <a:pPr algn="ctr">
                        <a:lnSpc>
                          <a:spcPct val="100000"/>
                        </a:lnSpc>
                      </a:pPr>
                      <a:r>
                        <a:rPr lang="fr-FR" sz="1400" dirty="0"/>
                        <a:t>2(3.2%)</a:t>
                      </a:r>
                    </a:p>
                  </a:txBody>
                  <a:tcPr/>
                </a:tc>
                <a:tc>
                  <a:txBody>
                    <a:bodyPr/>
                    <a:lstStyle/>
                    <a:p>
                      <a:pPr algn="ctr">
                        <a:lnSpc>
                          <a:spcPct val="100000"/>
                        </a:lnSpc>
                      </a:pPr>
                      <a:r>
                        <a:rPr lang="fr-FR" sz="1400" dirty="0"/>
                        <a:t>1(1.6%)</a:t>
                      </a:r>
                    </a:p>
                  </a:txBody>
                  <a:tcPr/>
                </a:tc>
                <a:tc>
                  <a:txBody>
                    <a:bodyPr/>
                    <a:lstStyle/>
                    <a:p>
                      <a:pPr algn="ctr">
                        <a:lnSpc>
                          <a:spcPct val="100000"/>
                        </a:lnSpc>
                      </a:pPr>
                      <a:r>
                        <a:rPr lang="fr-FR" sz="1400" dirty="0"/>
                        <a:t>0(0.0%)</a:t>
                      </a:r>
                    </a:p>
                  </a:txBody>
                  <a:tcPr/>
                </a:tc>
                <a:tc>
                  <a:txBody>
                    <a:bodyPr/>
                    <a:lstStyle/>
                    <a:p>
                      <a:pPr algn="ctr">
                        <a:lnSpc>
                          <a:spcPct val="100000"/>
                        </a:lnSpc>
                      </a:pPr>
                      <a:r>
                        <a:rPr lang="fr-FR" sz="1400" dirty="0"/>
                        <a:t>2(1.1%)</a:t>
                      </a:r>
                    </a:p>
                  </a:txBody>
                  <a:tcPr/>
                </a:tc>
                <a:extLst>
                  <a:ext uri="{0D108BD9-81ED-4DB2-BD59-A6C34878D82A}">
                    <a16:rowId xmlns:a16="http://schemas.microsoft.com/office/drawing/2014/main" val="2052430931"/>
                  </a:ext>
                </a:extLst>
              </a:tr>
              <a:tr h="312909">
                <a:tc>
                  <a:txBody>
                    <a:bodyPr/>
                    <a:lstStyle/>
                    <a:p>
                      <a:pPr algn="ctr">
                        <a:lnSpc>
                          <a:spcPct val="100000"/>
                        </a:lnSpc>
                      </a:pPr>
                      <a:r>
                        <a:rPr lang="fr-FR" sz="1400" b="1" dirty="0"/>
                        <a:t>Taux de pCR</a:t>
                      </a:r>
                    </a:p>
                  </a:txBody>
                  <a:tcPr/>
                </a:tc>
                <a:tc>
                  <a:txBody>
                    <a:bodyPr/>
                    <a:lstStyle/>
                    <a:p>
                      <a:pPr algn="ctr">
                        <a:lnSpc>
                          <a:spcPct val="100000"/>
                        </a:lnSpc>
                      </a:pPr>
                      <a:endParaRPr lang="fr-FR" sz="1400"/>
                    </a:p>
                  </a:txBody>
                  <a:tcPr/>
                </a:tc>
                <a:tc>
                  <a:txBody>
                    <a:bodyPr/>
                    <a:lstStyle/>
                    <a:p>
                      <a:pPr algn="ctr">
                        <a:lnSpc>
                          <a:spcPct val="100000"/>
                        </a:lnSpc>
                      </a:pPr>
                      <a:endParaRPr lang="fr-FR" sz="1400"/>
                    </a:p>
                  </a:txBody>
                  <a:tcPr/>
                </a:tc>
                <a:tc>
                  <a:txBody>
                    <a:bodyPr/>
                    <a:lstStyle/>
                    <a:p>
                      <a:pPr algn="ctr">
                        <a:lnSpc>
                          <a:spcPct val="100000"/>
                        </a:lnSpc>
                      </a:pPr>
                      <a:endParaRPr lang="fr-FR" sz="1400" dirty="0"/>
                    </a:p>
                  </a:txBody>
                  <a:tcPr/>
                </a:tc>
                <a:tc>
                  <a:txBody>
                    <a:bodyPr/>
                    <a:lstStyle/>
                    <a:p>
                      <a:pPr algn="ctr">
                        <a:lnSpc>
                          <a:spcPct val="100000"/>
                        </a:lnSpc>
                      </a:pPr>
                      <a:endParaRPr lang="fr-FR" sz="1400"/>
                    </a:p>
                  </a:txBody>
                  <a:tcPr/>
                </a:tc>
                <a:tc>
                  <a:txBody>
                    <a:bodyPr/>
                    <a:lstStyle/>
                    <a:p>
                      <a:pPr algn="ctr">
                        <a:lnSpc>
                          <a:spcPct val="100000"/>
                        </a:lnSpc>
                      </a:pPr>
                      <a:endParaRPr lang="fr-FR" sz="1400"/>
                    </a:p>
                  </a:txBody>
                  <a:tcPr/>
                </a:tc>
                <a:extLst>
                  <a:ext uri="{0D108BD9-81ED-4DB2-BD59-A6C34878D82A}">
                    <a16:rowId xmlns:a16="http://schemas.microsoft.com/office/drawing/2014/main" val="942025644"/>
                  </a:ext>
                </a:extLst>
              </a:tr>
              <a:tr h="312909">
                <a:tc>
                  <a:txBody>
                    <a:bodyPr/>
                    <a:lstStyle/>
                    <a:p>
                      <a:pPr algn="ctr">
                        <a:lnSpc>
                          <a:spcPct val="100000"/>
                        </a:lnSpc>
                      </a:pPr>
                      <a:r>
                        <a:rPr lang="fr-FR" sz="1400" dirty="0"/>
                        <a:t>sein</a:t>
                      </a:r>
                    </a:p>
                  </a:txBody>
                  <a:tcPr/>
                </a:tc>
                <a:tc>
                  <a:txBody>
                    <a:bodyPr/>
                    <a:lstStyle/>
                    <a:p>
                      <a:pPr algn="ctr">
                        <a:lnSpc>
                          <a:spcPct val="100000"/>
                        </a:lnSpc>
                      </a:pPr>
                      <a:r>
                        <a:rPr lang="fr-FR" sz="1400" dirty="0"/>
                        <a:t>1(1.1%)</a:t>
                      </a:r>
                    </a:p>
                  </a:txBody>
                  <a:tcPr/>
                </a:tc>
                <a:tc>
                  <a:txBody>
                    <a:bodyPr/>
                    <a:lstStyle/>
                    <a:p>
                      <a:pPr algn="ctr">
                        <a:lnSpc>
                          <a:spcPct val="100000"/>
                        </a:lnSpc>
                      </a:pPr>
                      <a:r>
                        <a:rPr lang="fr-FR" sz="1400" dirty="0"/>
                        <a:t>1(1.7%)</a:t>
                      </a:r>
                    </a:p>
                  </a:txBody>
                  <a:tcPr/>
                </a:tc>
                <a:tc>
                  <a:txBody>
                    <a:bodyPr/>
                    <a:lstStyle/>
                    <a:p>
                      <a:pPr algn="ctr">
                        <a:lnSpc>
                          <a:spcPct val="100000"/>
                        </a:lnSpc>
                      </a:pPr>
                      <a:r>
                        <a:rPr lang="fr-FR" sz="1400" dirty="0"/>
                        <a:t>3(5.0%)</a:t>
                      </a:r>
                    </a:p>
                  </a:txBody>
                  <a:tcPr/>
                </a:tc>
                <a:tc>
                  <a:txBody>
                    <a:bodyPr/>
                    <a:lstStyle/>
                    <a:p>
                      <a:pPr algn="ctr">
                        <a:lnSpc>
                          <a:spcPct val="100000"/>
                        </a:lnSpc>
                      </a:pPr>
                      <a:r>
                        <a:rPr lang="fr-FR" sz="1400" dirty="0"/>
                        <a:t>2(3.3%)</a:t>
                      </a:r>
                    </a:p>
                  </a:txBody>
                  <a:tcPr/>
                </a:tc>
                <a:tc>
                  <a:txBody>
                    <a:bodyPr/>
                    <a:lstStyle/>
                    <a:p>
                      <a:pPr algn="ctr">
                        <a:lnSpc>
                          <a:spcPct val="100000"/>
                        </a:lnSpc>
                      </a:pPr>
                      <a:r>
                        <a:rPr lang="fr-FR" sz="1400" dirty="0"/>
                        <a:t>6(3.3%)</a:t>
                      </a:r>
                    </a:p>
                  </a:txBody>
                  <a:tcPr/>
                </a:tc>
                <a:extLst>
                  <a:ext uri="{0D108BD9-81ED-4DB2-BD59-A6C34878D82A}">
                    <a16:rowId xmlns:a16="http://schemas.microsoft.com/office/drawing/2014/main" val="981767468"/>
                  </a:ext>
                </a:extLst>
              </a:tr>
              <a:tr h="312909">
                <a:tc>
                  <a:txBody>
                    <a:bodyPr/>
                    <a:lstStyle/>
                    <a:p>
                      <a:pPr algn="ctr">
                        <a:lnSpc>
                          <a:spcPct val="100000"/>
                        </a:lnSpc>
                      </a:pPr>
                      <a:r>
                        <a:rPr lang="fr-FR" sz="1400" dirty="0"/>
                        <a:t>Sein et ganglions</a:t>
                      </a:r>
                    </a:p>
                  </a:txBody>
                  <a:tcPr/>
                </a:tc>
                <a:tc>
                  <a:txBody>
                    <a:bodyPr/>
                    <a:lstStyle/>
                    <a:p>
                      <a:pPr algn="ctr">
                        <a:lnSpc>
                          <a:spcPct val="100000"/>
                        </a:lnSpc>
                      </a:pPr>
                      <a:r>
                        <a:rPr lang="fr-FR" sz="1400" dirty="0"/>
                        <a:t>0(0.0%)</a:t>
                      </a:r>
                    </a:p>
                  </a:txBody>
                  <a:tcPr/>
                </a:tc>
                <a:tc>
                  <a:txBody>
                    <a:bodyPr/>
                    <a:lstStyle/>
                    <a:p>
                      <a:pPr algn="ctr">
                        <a:lnSpc>
                          <a:spcPct val="100000"/>
                        </a:lnSpc>
                      </a:pPr>
                      <a:r>
                        <a:rPr lang="fr-FR" sz="1400" dirty="0"/>
                        <a:t>1(1.7%)</a:t>
                      </a:r>
                    </a:p>
                  </a:txBody>
                  <a:tcPr/>
                </a:tc>
                <a:tc>
                  <a:txBody>
                    <a:bodyPr/>
                    <a:lstStyle/>
                    <a:p>
                      <a:pPr algn="ctr">
                        <a:lnSpc>
                          <a:spcPct val="100000"/>
                        </a:lnSpc>
                      </a:pPr>
                      <a:r>
                        <a:rPr lang="fr-FR" sz="1400" dirty="0"/>
                        <a:t>1(1.7%)</a:t>
                      </a:r>
                    </a:p>
                  </a:txBody>
                  <a:tcPr/>
                </a:tc>
                <a:tc>
                  <a:txBody>
                    <a:bodyPr/>
                    <a:lstStyle/>
                    <a:p>
                      <a:pPr algn="ctr">
                        <a:lnSpc>
                          <a:spcPct val="100000"/>
                        </a:lnSpc>
                      </a:pPr>
                      <a:r>
                        <a:rPr lang="fr-FR" sz="1400" dirty="0"/>
                        <a:t>0(0.0%)</a:t>
                      </a:r>
                    </a:p>
                  </a:txBody>
                  <a:tcPr/>
                </a:tc>
                <a:tc>
                  <a:txBody>
                    <a:bodyPr/>
                    <a:lstStyle/>
                    <a:p>
                      <a:pPr algn="ctr">
                        <a:lnSpc>
                          <a:spcPct val="100000"/>
                        </a:lnSpc>
                      </a:pPr>
                      <a:r>
                        <a:rPr lang="fr-FR" sz="1400" dirty="0"/>
                        <a:t>2(1.1%)</a:t>
                      </a:r>
                    </a:p>
                  </a:txBody>
                  <a:tcPr/>
                </a:tc>
                <a:extLst>
                  <a:ext uri="{0D108BD9-81ED-4DB2-BD59-A6C34878D82A}">
                    <a16:rowId xmlns:a16="http://schemas.microsoft.com/office/drawing/2014/main" val="543048386"/>
                  </a:ext>
                </a:extLst>
              </a:tr>
            </a:tbl>
          </a:graphicData>
        </a:graphic>
      </p:graphicFrame>
      <p:sp>
        <p:nvSpPr>
          <p:cNvPr id="17" name="Text Box 4">
            <a:extLst>
              <a:ext uri="{FF2B5EF4-FFF2-40B4-BE49-F238E27FC236}">
                <a16:creationId xmlns:a16="http://schemas.microsoft.com/office/drawing/2014/main" id="{E4F4DA68-F262-B848-9976-539605C8BB3C}"/>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Dowsett</a:t>
            </a:r>
            <a:r>
              <a:rPr lang="en-US" sz="800" i="1" dirty="0">
                <a:solidFill>
                  <a:prstClr val="black">
                    <a:lumMod val="65000"/>
                    <a:lumOff val="35000"/>
                  </a:prstClr>
                </a:solidFill>
                <a:latin typeface="Arial"/>
                <a:ea typeface="+mn-ea"/>
                <a:cs typeface="Arial"/>
              </a:rPr>
              <a:t> et al., SABCS 2018, GS3-02 &amp; Johnson S et al. J </a:t>
            </a:r>
            <a:r>
              <a:rPr lang="en-US" sz="800" i="1" dirty="0" err="1">
                <a:solidFill>
                  <a:prstClr val="black">
                    <a:lumMod val="65000"/>
                    <a:lumOff val="35000"/>
                  </a:prstClr>
                </a:solidFill>
                <a:latin typeface="Arial"/>
                <a:ea typeface="+mn-ea"/>
                <a:cs typeface="Arial"/>
              </a:rPr>
              <a:t>Clin</a:t>
            </a:r>
            <a:r>
              <a:rPr lang="en-US" sz="800" i="1" dirty="0">
                <a:solidFill>
                  <a:prstClr val="black">
                    <a:lumMod val="65000"/>
                    <a:lumOff val="35000"/>
                  </a:prstClr>
                </a:solidFill>
                <a:latin typeface="Arial"/>
                <a:ea typeface="+mn-ea"/>
                <a:cs typeface="Arial"/>
              </a:rPr>
              <a:t> Oncol 2018, </a:t>
            </a:r>
            <a:r>
              <a:rPr lang="nn-NO" sz="800" i="1" dirty="0">
                <a:solidFill>
                  <a:prstClr val="black">
                    <a:lumMod val="65000"/>
                    <a:lumOff val="35000"/>
                  </a:prstClr>
                </a:solidFill>
                <a:latin typeface="Arial"/>
                <a:ea typeface="+mn-ea"/>
                <a:cs typeface="Arial"/>
              </a:rPr>
              <a:t>doi. org/10.1200/JCO.18. 01624</a:t>
            </a:r>
            <a:endParaRPr lang="en-US" sz="800" i="1" dirty="0">
              <a:solidFill>
                <a:prstClr val="black">
                  <a:lumMod val="65000"/>
                  <a:lumOff val="35000"/>
                </a:prstClr>
              </a:solidFill>
              <a:latin typeface="Arial"/>
              <a:ea typeface="+mn-ea"/>
              <a:cs typeface="Arial"/>
            </a:endParaRPr>
          </a:p>
        </p:txBody>
      </p:sp>
    </p:spTree>
    <p:extLst>
      <p:ext uri="{BB962C8B-B14F-4D97-AF65-F5344CB8AC3E}">
        <p14:creationId xmlns:p14="http://schemas.microsoft.com/office/powerpoint/2010/main" val="211353910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62FB864-FD38-6A48-9F8B-63D80E9490C6}"/>
              </a:ext>
            </a:extLst>
          </p:cNvPr>
          <p:cNvSpPr>
            <a:spLocks noGrp="1"/>
          </p:cNvSpPr>
          <p:nvPr>
            <p:ph type="title"/>
          </p:nvPr>
        </p:nvSpPr>
        <p:spPr>
          <a:xfrm>
            <a:off x="168064" y="748765"/>
            <a:ext cx="8975936" cy="400110"/>
          </a:xfrm>
        </p:spPr>
        <p:txBody>
          <a:bodyPr/>
          <a:lstStyle/>
          <a:p>
            <a:r>
              <a:rPr lang="fr-FR" dirty="0"/>
              <a:t>Objectifs secondaires: beaucoup de biologie…« and </a:t>
            </a:r>
            <a:r>
              <a:rPr lang="fr-FR" dirty="0" err="1"/>
              <a:t>so</a:t>
            </a:r>
            <a:r>
              <a:rPr lang="fr-FR" dirty="0"/>
              <a:t> </a:t>
            </a:r>
            <a:r>
              <a:rPr lang="fr-FR" dirty="0" err="1"/>
              <a:t>what</a:t>
            </a:r>
            <a:r>
              <a:rPr lang="fr-FR" dirty="0"/>
              <a:t> Mitch ? »</a:t>
            </a:r>
          </a:p>
        </p:txBody>
      </p:sp>
      <p:sp>
        <p:nvSpPr>
          <p:cNvPr id="3" name="Espace réservé du numéro de diapositive 2">
            <a:extLst>
              <a:ext uri="{FF2B5EF4-FFF2-40B4-BE49-F238E27FC236}">
                <a16:creationId xmlns:a16="http://schemas.microsoft.com/office/drawing/2014/main" id="{F22D5BE4-44C9-384B-8D20-5707D841CDED}"/>
              </a:ext>
            </a:extLst>
          </p:cNvPr>
          <p:cNvSpPr>
            <a:spLocks noGrp="1"/>
          </p:cNvSpPr>
          <p:nvPr>
            <p:ph type="sldNum" sz="quarter" idx="10"/>
          </p:nvPr>
        </p:nvSpPr>
        <p:spPr/>
        <p:txBody>
          <a:bodyPr/>
          <a:lstStyle/>
          <a:p>
            <a:fld id="{76861F4E-8E8E-E94F-821D-72AEE8E804B0}" type="slidenum">
              <a:rPr lang="fr-FR" smtClean="0"/>
              <a:pPr/>
              <a:t>94</a:t>
            </a:fld>
            <a:endParaRPr lang="fr-FR"/>
          </a:p>
        </p:txBody>
      </p:sp>
      <p:pic>
        <p:nvPicPr>
          <p:cNvPr id="5" name="Image 4">
            <a:extLst>
              <a:ext uri="{FF2B5EF4-FFF2-40B4-BE49-F238E27FC236}">
                <a16:creationId xmlns:a16="http://schemas.microsoft.com/office/drawing/2014/main" id="{BD8D951F-005F-8947-9791-7D808364F391}"/>
              </a:ext>
            </a:extLst>
          </p:cNvPr>
          <p:cNvPicPr>
            <a:picLocks noChangeAspect="1"/>
          </p:cNvPicPr>
          <p:nvPr/>
        </p:nvPicPr>
        <p:blipFill>
          <a:blip r:embed="rId2"/>
          <a:stretch>
            <a:fillRect/>
          </a:stretch>
        </p:blipFill>
        <p:spPr>
          <a:xfrm>
            <a:off x="301598" y="2068185"/>
            <a:ext cx="2082800" cy="2438400"/>
          </a:xfrm>
          <a:prstGeom prst="rect">
            <a:avLst/>
          </a:prstGeom>
        </p:spPr>
      </p:pic>
      <p:sp>
        <p:nvSpPr>
          <p:cNvPr id="6" name="ZoneTexte 5">
            <a:extLst>
              <a:ext uri="{FF2B5EF4-FFF2-40B4-BE49-F238E27FC236}">
                <a16:creationId xmlns:a16="http://schemas.microsoft.com/office/drawing/2014/main" id="{9286974D-B948-F944-8C5D-6694FB0D819A}"/>
              </a:ext>
            </a:extLst>
          </p:cNvPr>
          <p:cNvSpPr txBox="1"/>
          <p:nvPr/>
        </p:nvSpPr>
        <p:spPr>
          <a:xfrm>
            <a:off x="511641" y="1384047"/>
            <a:ext cx="1872757" cy="461665"/>
          </a:xfrm>
          <a:prstGeom prst="rect">
            <a:avLst/>
          </a:prstGeom>
          <a:noFill/>
        </p:spPr>
        <p:txBody>
          <a:bodyPr wrap="none" rtlCol="0">
            <a:spAutoFit/>
          </a:bodyPr>
          <a:lstStyle/>
          <a:p>
            <a:pPr algn="ctr"/>
            <a:r>
              <a:rPr lang="fr-FR" sz="1200" b="1" dirty="0">
                <a:solidFill>
                  <a:prstClr val="black"/>
                </a:solidFill>
              </a:rPr>
              <a:t>% de changement du Ki67 </a:t>
            </a:r>
          </a:p>
          <a:p>
            <a:pPr algn="ctr"/>
            <a:r>
              <a:rPr lang="fr-FR" sz="1200" b="1" dirty="0">
                <a:solidFill>
                  <a:prstClr val="black"/>
                </a:solidFill>
              </a:rPr>
              <a:t>à 2 </a:t>
            </a:r>
            <a:r>
              <a:rPr lang="fr-FR" sz="1200" b="1" dirty="0" err="1">
                <a:solidFill>
                  <a:prstClr val="black"/>
                </a:solidFill>
              </a:rPr>
              <a:t>sem</a:t>
            </a:r>
            <a:r>
              <a:rPr lang="fr-FR" sz="1200" b="1" dirty="0">
                <a:solidFill>
                  <a:prstClr val="black"/>
                </a:solidFill>
              </a:rPr>
              <a:t>/ </a:t>
            </a:r>
            <a:r>
              <a:rPr lang="fr-FR" sz="1200" b="1" dirty="0" err="1">
                <a:solidFill>
                  <a:prstClr val="black"/>
                </a:solidFill>
              </a:rPr>
              <a:t>baseline</a:t>
            </a:r>
            <a:endParaRPr lang="fr-FR" sz="1200" b="1" dirty="0">
              <a:solidFill>
                <a:prstClr val="black"/>
              </a:solidFill>
            </a:endParaRPr>
          </a:p>
        </p:txBody>
      </p:sp>
      <p:pic>
        <p:nvPicPr>
          <p:cNvPr id="7" name="Image 6">
            <a:extLst>
              <a:ext uri="{FF2B5EF4-FFF2-40B4-BE49-F238E27FC236}">
                <a16:creationId xmlns:a16="http://schemas.microsoft.com/office/drawing/2014/main" id="{F0887ABE-1D73-3445-A4D6-BB6992270159}"/>
              </a:ext>
            </a:extLst>
          </p:cNvPr>
          <p:cNvPicPr>
            <a:picLocks noChangeAspect="1"/>
          </p:cNvPicPr>
          <p:nvPr/>
        </p:nvPicPr>
        <p:blipFill>
          <a:blip r:embed="rId3"/>
          <a:stretch>
            <a:fillRect/>
          </a:stretch>
        </p:blipFill>
        <p:spPr>
          <a:xfrm>
            <a:off x="632087" y="4506585"/>
            <a:ext cx="1574800" cy="127000"/>
          </a:xfrm>
          <a:prstGeom prst="rect">
            <a:avLst/>
          </a:prstGeom>
        </p:spPr>
      </p:pic>
      <p:pic>
        <p:nvPicPr>
          <p:cNvPr id="8" name="Image 7">
            <a:extLst>
              <a:ext uri="{FF2B5EF4-FFF2-40B4-BE49-F238E27FC236}">
                <a16:creationId xmlns:a16="http://schemas.microsoft.com/office/drawing/2014/main" id="{D22C0025-87B6-8640-B807-A3A7145F9343}"/>
              </a:ext>
            </a:extLst>
          </p:cNvPr>
          <p:cNvPicPr>
            <a:picLocks noChangeAspect="1"/>
          </p:cNvPicPr>
          <p:nvPr/>
        </p:nvPicPr>
        <p:blipFill>
          <a:blip r:embed="rId4"/>
          <a:stretch>
            <a:fillRect/>
          </a:stretch>
        </p:blipFill>
        <p:spPr>
          <a:xfrm>
            <a:off x="2556094" y="2080885"/>
            <a:ext cx="3017392" cy="2552700"/>
          </a:xfrm>
          <a:prstGeom prst="rect">
            <a:avLst/>
          </a:prstGeom>
        </p:spPr>
      </p:pic>
      <p:pic>
        <p:nvPicPr>
          <p:cNvPr id="9" name="Image 8">
            <a:extLst>
              <a:ext uri="{FF2B5EF4-FFF2-40B4-BE49-F238E27FC236}">
                <a16:creationId xmlns:a16="http://schemas.microsoft.com/office/drawing/2014/main" id="{F0E6CE42-4CF5-2546-A711-5BE63DAD523E}"/>
              </a:ext>
            </a:extLst>
          </p:cNvPr>
          <p:cNvPicPr>
            <a:picLocks noChangeAspect="1"/>
          </p:cNvPicPr>
          <p:nvPr/>
        </p:nvPicPr>
        <p:blipFill>
          <a:blip r:embed="rId5"/>
          <a:stretch>
            <a:fillRect/>
          </a:stretch>
        </p:blipFill>
        <p:spPr>
          <a:xfrm>
            <a:off x="5573486" y="2015571"/>
            <a:ext cx="3017392" cy="2565400"/>
          </a:xfrm>
          <a:prstGeom prst="rect">
            <a:avLst/>
          </a:prstGeom>
        </p:spPr>
      </p:pic>
      <p:sp>
        <p:nvSpPr>
          <p:cNvPr id="10" name="ZoneTexte 9">
            <a:extLst>
              <a:ext uri="{FF2B5EF4-FFF2-40B4-BE49-F238E27FC236}">
                <a16:creationId xmlns:a16="http://schemas.microsoft.com/office/drawing/2014/main" id="{754331FF-8D28-D447-9758-3C614B6D1B66}"/>
              </a:ext>
            </a:extLst>
          </p:cNvPr>
          <p:cNvSpPr txBox="1"/>
          <p:nvPr/>
        </p:nvSpPr>
        <p:spPr>
          <a:xfrm>
            <a:off x="3932826" y="1384047"/>
            <a:ext cx="3077574" cy="461665"/>
          </a:xfrm>
          <a:prstGeom prst="rect">
            <a:avLst/>
          </a:prstGeom>
          <a:noFill/>
        </p:spPr>
        <p:txBody>
          <a:bodyPr wrap="none" rtlCol="0">
            <a:spAutoFit/>
          </a:bodyPr>
          <a:lstStyle/>
          <a:p>
            <a:pPr algn="ctr"/>
            <a:r>
              <a:rPr lang="fr-FR" sz="1200" b="1" dirty="0">
                <a:solidFill>
                  <a:prstClr val="black"/>
                </a:solidFill>
              </a:rPr>
              <a:t>% de changement du Ki67 </a:t>
            </a:r>
          </a:p>
          <a:p>
            <a:pPr algn="ctr"/>
            <a:r>
              <a:rPr lang="fr-FR" sz="1200" b="1" dirty="0">
                <a:solidFill>
                  <a:prstClr val="black"/>
                </a:solidFill>
              </a:rPr>
              <a:t>à 2 </a:t>
            </a:r>
            <a:r>
              <a:rPr lang="fr-FR" sz="1200" b="1" dirty="0" err="1">
                <a:solidFill>
                  <a:prstClr val="black"/>
                </a:solidFill>
              </a:rPr>
              <a:t>sem</a:t>
            </a:r>
            <a:r>
              <a:rPr lang="fr-FR" sz="1200" b="1" dirty="0">
                <a:solidFill>
                  <a:prstClr val="black"/>
                </a:solidFill>
              </a:rPr>
              <a:t> et sur la pièce chirurgicale /  </a:t>
            </a:r>
            <a:r>
              <a:rPr lang="fr-FR" sz="1200" b="1" dirty="0" err="1">
                <a:solidFill>
                  <a:prstClr val="black"/>
                </a:solidFill>
              </a:rPr>
              <a:t>baseline</a:t>
            </a:r>
            <a:endParaRPr lang="fr-FR" sz="1200" b="1" dirty="0">
              <a:solidFill>
                <a:prstClr val="black"/>
              </a:solidFill>
            </a:endParaRPr>
          </a:p>
        </p:txBody>
      </p:sp>
      <p:sp>
        <p:nvSpPr>
          <p:cNvPr id="11" name="ZoneTexte 10">
            <a:extLst>
              <a:ext uri="{FF2B5EF4-FFF2-40B4-BE49-F238E27FC236}">
                <a16:creationId xmlns:a16="http://schemas.microsoft.com/office/drawing/2014/main" id="{4B78BF60-4EC9-4D44-908A-AD1E0553B1DE}"/>
              </a:ext>
            </a:extLst>
          </p:cNvPr>
          <p:cNvSpPr txBox="1"/>
          <p:nvPr/>
        </p:nvSpPr>
        <p:spPr>
          <a:xfrm>
            <a:off x="2905337" y="2562989"/>
            <a:ext cx="772969" cy="215444"/>
          </a:xfrm>
          <a:prstGeom prst="rect">
            <a:avLst/>
          </a:prstGeom>
          <a:noFill/>
        </p:spPr>
        <p:txBody>
          <a:bodyPr wrap="none" rtlCol="0">
            <a:spAutoFit/>
          </a:bodyPr>
          <a:lstStyle/>
          <a:p>
            <a:pPr algn="ctr"/>
            <a:r>
              <a:rPr lang="fr-FR" sz="800" b="1" dirty="0">
                <a:solidFill>
                  <a:prstClr val="black"/>
                </a:solidFill>
              </a:rPr>
              <a:t>Letrozole seul</a:t>
            </a:r>
          </a:p>
        </p:txBody>
      </p:sp>
      <p:sp>
        <p:nvSpPr>
          <p:cNvPr id="12" name="ZoneTexte 11">
            <a:extLst>
              <a:ext uri="{FF2B5EF4-FFF2-40B4-BE49-F238E27FC236}">
                <a16:creationId xmlns:a16="http://schemas.microsoft.com/office/drawing/2014/main" id="{03596E04-D5E8-0C42-8619-70F96D9E1E9F}"/>
              </a:ext>
            </a:extLst>
          </p:cNvPr>
          <p:cNvSpPr txBox="1"/>
          <p:nvPr/>
        </p:nvSpPr>
        <p:spPr>
          <a:xfrm>
            <a:off x="4415815" y="2501434"/>
            <a:ext cx="1215397" cy="338554"/>
          </a:xfrm>
          <a:prstGeom prst="rect">
            <a:avLst/>
          </a:prstGeom>
          <a:noFill/>
        </p:spPr>
        <p:txBody>
          <a:bodyPr wrap="none" rtlCol="0">
            <a:spAutoFit/>
          </a:bodyPr>
          <a:lstStyle/>
          <a:p>
            <a:pPr algn="ctr"/>
            <a:r>
              <a:rPr lang="fr-FR" sz="800" b="1" dirty="0">
                <a:solidFill>
                  <a:prstClr val="black"/>
                </a:solidFill>
              </a:rPr>
              <a:t>Letrozole 2 </a:t>
            </a:r>
            <a:r>
              <a:rPr lang="fr-FR" sz="800" b="1" dirty="0" err="1">
                <a:solidFill>
                  <a:prstClr val="black"/>
                </a:solidFill>
              </a:rPr>
              <a:t>sem</a:t>
            </a:r>
            <a:r>
              <a:rPr lang="fr-FR" sz="800" b="1" dirty="0">
                <a:solidFill>
                  <a:prstClr val="black"/>
                </a:solidFill>
              </a:rPr>
              <a:t> seul </a:t>
            </a:r>
          </a:p>
          <a:p>
            <a:pPr algn="ctr"/>
            <a:r>
              <a:rPr lang="fr-FR" sz="800" b="1" dirty="0">
                <a:solidFill>
                  <a:prstClr val="black"/>
                </a:solidFill>
              </a:rPr>
              <a:t>+ </a:t>
            </a:r>
            <a:r>
              <a:rPr lang="fr-FR" sz="800" b="1" dirty="0" err="1">
                <a:solidFill>
                  <a:prstClr val="black"/>
                </a:solidFill>
              </a:rPr>
              <a:t>palbo</a:t>
            </a:r>
            <a:r>
              <a:rPr lang="fr-FR" sz="800" b="1" dirty="0">
                <a:solidFill>
                  <a:prstClr val="black"/>
                </a:solidFill>
              </a:rPr>
              <a:t> en combinaison </a:t>
            </a:r>
          </a:p>
        </p:txBody>
      </p:sp>
      <p:sp>
        <p:nvSpPr>
          <p:cNvPr id="13" name="ZoneTexte 12">
            <a:extLst>
              <a:ext uri="{FF2B5EF4-FFF2-40B4-BE49-F238E27FC236}">
                <a16:creationId xmlns:a16="http://schemas.microsoft.com/office/drawing/2014/main" id="{F961B24B-3CE2-C642-9B04-AAE63B85B33D}"/>
              </a:ext>
            </a:extLst>
          </p:cNvPr>
          <p:cNvSpPr txBox="1"/>
          <p:nvPr/>
        </p:nvSpPr>
        <p:spPr>
          <a:xfrm>
            <a:off x="5922693" y="2501434"/>
            <a:ext cx="1350050" cy="338554"/>
          </a:xfrm>
          <a:prstGeom prst="rect">
            <a:avLst/>
          </a:prstGeom>
          <a:noFill/>
        </p:spPr>
        <p:txBody>
          <a:bodyPr wrap="none" rtlCol="0">
            <a:spAutoFit/>
          </a:bodyPr>
          <a:lstStyle/>
          <a:p>
            <a:pPr algn="ctr"/>
            <a:r>
              <a:rPr lang="fr-FR" sz="800" b="1" dirty="0" err="1">
                <a:solidFill>
                  <a:prstClr val="black"/>
                </a:solidFill>
              </a:rPr>
              <a:t>Palbociclib</a:t>
            </a:r>
            <a:r>
              <a:rPr lang="fr-FR" sz="800" b="1" dirty="0">
                <a:solidFill>
                  <a:prstClr val="black"/>
                </a:solidFill>
              </a:rPr>
              <a:t> 2 </a:t>
            </a:r>
            <a:r>
              <a:rPr lang="fr-FR" sz="800" b="1" dirty="0" err="1">
                <a:solidFill>
                  <a:prstClr val="black"/>
                </a:solidFill>
              </a:rPr>
              <a:t>sem</a:t>
            </a:r>
            <a:r>
              <a:rPr lang="fr-FR" sz="800" b="1" dirty="0">
                <a:solidFill>
                  <a:prstClr val="black"/>
                </a:solidFill>
              </a:rPr>
              <a:t> seul </a:t>
            </a:r>
          </a:p>
          <a:p>
            <a:pPr algn="ctr"/>
            <a:r>
              <a:rPr lang="fr-FR" sz="800" b="1" dirty="0">
                <a:solidFill>
                  <a:prstClr val="black"/>
                </a:solidFill>
              </a:rPr>
              <a:t>+ letrozole en combinaison </a:t>
            </a:r>
          </a:p>
        </p:txBody>
      </p:sp>
      <p:sp>
        <p:nvSpPr>
          <p:cNvPr id="14" name="ZoneTexte 13">
            <a:extLst>
              <a:ext uri="{FF2B5EF4-FFF2-40B4-BE49-F238E27FC236}">
                <a16:creationId xmlns:a16="http://schemas.microsoft.com/office/drawing/2014/main" id="{9C0B97E2-3E05-4848-97AB-E3AFCDC56334}"/>
              </a:ext>
            </a:extLst>
          </p:cNvPr>
          <p:cNvSpPr txBox="1"/>
          <p:nvPr/>
        </p:nvSpPr>
        <p:spPr>
          <a:xfrm>
            <a:off x="7412525" y="2445268"/>
            <a:ext cx="1236080" cy="338554"/>
          </a:xfrm>
          <a:prstGeom prst="rect">
            <a:avLst/>
          </a:prstGeom>
          <a:noFill/>
        </p:spPr>
        <p:txBody>
          <a:bodyPr wrap="square" rtlCol="0">
            <a:spAutoFit/>
          </a:bodyPr>
          <a:lstStyle/>
          <a:p>
            <a:pPr algn="ctr"/>
            <a:r>
              <a:rPr lang="fr-FR" sz="800" b="1" dirty="0">
                <a:solidFill>
                  <a:prstClr val="black"/>
                </a:solidFill>
              </a:rPr>
              <a:t>Letrozole + </a:t>
            </a:r>
            <a:r>
              <a:rPr lang="fr-FR" sz="800" b="1" dirty="0" err="1">
                <a:solidFill>
                  <a:prstClr val="black"/>
                </a:solidFill>
              </a:rPr>
              <a:t>palbociclib</a:t>
            </a:r>
            <a:r>
              <a:rPr lang="fr-FR" sz="800" b="1" dirty="0">
                <a:solidFill>
                  <a:prstClr val="black"/>
                </a:solidFill>
              </a:rPr>
              <a:t>  en combinaison </a:t>
            </a:r>
          </a:p>
        </p:txBody>
      </p:sp>
      <p:sp>
        <p:nvSpPr>
          <p:cNvPr id="15" name="Text Box 4">
            <a:extLst>
              <a:ext uri="{FF2B5EF4-FFF2-40B4-BE49-F238E27FC236}">
                <a16:creationId xmlns:a16="http://schemas.microsoft.com/office/drawing/2014/main" id="{683BEC81-EFB6-E44D-BFE5-05DF00022BA2}"/>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Dowsett</a:t>
            </a:r>
            <a:r>
              <a:rPr lang="en-US" sz="800" i="1" dirty="0">
                <a:solidFill>
                  <a:prstClr val="black">
                    <a:lumMod val="65000"/>
                    <a:lumOff val="35000"/>
                  </a:prstClr>
                </a:solidFill>
                <a:latin typeface="Arial"/>
                <a:ea typeface="+mn-ea"/>
                <a:cs typeface="Arial"/>
              </a:rPr>
              <a:t> et al., SABCS 2018, GS3-02 &amp; Johnson S et al. J </a:t>
            </a:r>
            <a:r>
              <a:rPr lang="en-US" sz="800" i="1" dirty="0" err="1">
                <a:solidFill>
                  <a:prstClr val="black">
                    <a:lumMod val="65000"/>
                    <a:lumOff val="35000"/>
                  </a:prstClr>
                </a:solidFill>
                <a:latin typeface="Arial"/>
                <a:ea typeface="+mn-ea"/>
                <a:cs typeface="Arial"/>
              </a:rPr>
              <a:t>Clin</a:t>
            </a:r>
            <a:r>
              <a:rPr lang="en-US" sz="800" i="1" dirty="0">
                <a:solidFill>
                  <a:prstClr val="black">
                    <a:lumMod val="65000"/>
                    <a:lumOff val="35000"/>
                  </a:prstClr>
                </a:solidFill>
                <a:latin typeface="Arial"/>
                <a:ea typeface="+mn-ea"/>
                <a:cs typeface="Arial"/>
              </a:rPr>
              <a:t> Oncol 2018, </a:t>
            </a:r>
            <a:r>
              <a:rPr lang="nn-NO" sz="800" i="1" dirty="0">
                <a:solidFill>
                  <a:prstClr val="black">
                    <a:lumMod val="65000"/>
                    <a:lumOff val="35000"/>
                  </a:prstClr>
                </a:solidFill>
                <a:latin typeface="Arial"/>
                <a:ea typeface="+mn-ea"/>
                <a:cs typeface="Arial"/>
              </a:rPr>
              <a:t>doi. org/10.1200/JCO.18. 01624</a:t>
            </a:r>
            <a:endParaRPr lang="en-US" sz="800" i="1" dirty="0">
              <a:solidFill>
                <a:prstClr val="black">
                  <a:lumMod val="65000"/>
                  <a:lumOff val="35000"/>
                </a:prstClr>
              </a:solidFill>
              <a:latin typeface="Arial"/>
              <a:ea typeface="+mn-ea"/>
              <a:cs typeface="Arial"/>
            </a:endParaRPr>
          </a:p>
        </p:txBody>
      </p:sp>
      <p:sp>
        <p:nvSpPr>
          <p:cNvPr id="16" name="ZoneTexte 15">
            <a:extLst>
              <a:ext uri="{FF2B5EF4-FFF2-40B4-BE49-F238E27FC236}">
                <a16:creationId xmlns:a16="http://schemas.microsoft.com/office/drawing/2014/main" id="{9286974D-B948-F944-8C5D-6694FB0D819A}"/>
              </a:ext>
            </a:extLst>
          </p:cNvPr>
          <p:cNvSpPr txBox="1"/>
          <p:nvPr/>
        </p:nvSpPr>
        <p:spPr>
          <a:xfrm>
            <a:off x="3058347" y="4390935"/>
            <a:ext cx="732893" cy="261610"/>
          </a:xfrm>
          <a:prstGeom prst="rect">
            <a:avLst/>
          </a:prstGeom>
          <a:solidFill>
            <a:schemeClr val="bg1"/>
          </a:solidFill>
        </p:spPr>
        <p:txBody>
          <a:bodyPr wrap="none" rtlCol="0">
            <a:spAutoFit/>
          </a:bodyPr>
          <a:lstStyle/>
          <a:p>
            <a:pPr algn="ctr"/>
            <a:r>
              <a:rPr lang="fr-FR" sz="1050" b="1" dirty="0">
                <a:solidFill>
                  <a:prstClr val="black"/>
                </a:solidFill>
              </a:rPr>
              <a:t>semaines</a:t>
            </a:r>
          </a:p>
        </p:txBody>
      </p:sp>
      <p:sp>
        <p:nvSpPr>
          <p:cNvPr id="17" name="ZoneTexte 16">
            <a:extLst>
              <a:ext uri="{FF2B5EF4-FFF2-40B4-BE49-F238E27FC236}">
                <a16:creationId xmlns:a16="http://schemas.microsoft.com/office/drawing/2014/main" id="{9286974D-B948-F944-8C5D-6694FB0D819A}"/>
              </a:ext>
            </a:extLst>
          </p:cNvPr>
          <p:cNvSpPr txBox="1"/>
          <p:nvPr/>
        </p:nvSpPr>
        <p:spPr>
          <a:xfrm>
            <a:off x="4582464" y="4412530"/>
            <a:ext cx="732893" cy="261610"/>
          </a:xfrm>
          <a:prstGeom prst="rect">
            <a:avLst/>
          </a:prstGeom>
          <a:solidFill>
            <a:schemeClr val="bg1"/>
          </a:solidFill>
        </p:spPr>
        <p:txBody>
          <a:bodyPr wrap="none" rtlCol="0">
            <a:spAutoFit/>
          </a:bodyPr>
          <a:lstStyle/>
          <a:p>
            <a:pPr algn="ctr"/>
            <a:r>
              <a:rPr lang="fr-FR" sz="1050" b="1" dirty="0">
                <a:solidFill>
                  <a:prstClr val="black"/>
                </a:solidFill>
              </a:rPr>
              <a:t>semaines</a:t>
            </a:r>
          </a:p>
        </p:txBody>
      </p:sp>
      <p:sp>
        <p:nvSpPr>
          <p:cNvPr id="18" name="ZoneTexte 17">
            <a:extLst>
              <a:ext uri="{FF2B5EF4-FFF2-40B4-BE49-F238E27FC236}">
                <a16:creationId xmlns:a16="http://schemas.microsoft.com/office/drawing/2014/main" id="{9286974D-B948-F944-8C5D-6694FB0D819A}"/>
              </a:ext>
            </a:extLst>
          </p:cNvPr>
          <p:cNvSpPr txBox="1"/>
          <p:nvPr/>
        </p:nvSpPr>
        <p:spPr>
          <a:xfrm>
            <a:off x="6058499" y="4412530"/>
            <a:ext cx="732893" cy="261610"/>
          </a:xfrm>
          <a:prstGeom prst="rect">
            <a:avLst/>
          </a:prstGeom>
          <a:solidFill>
            <a:schemeClr val="bg1"/>
          </a:solidFill>
        </p:spPr>
        <p:txBody>
          <a:bodyPr wrap="none" rtlCol="0">
            <a:spAutoFit/>
          </a:bodyPr>
          <a:lstStyle/>
          <a:p>
            <a:pPr algn="ctr"/>
            <a:r>
              <a:rPr lang="fr-FR" sz="1050" b="1" dirty="0">
                <a:solidFill>
                  <a:prstClr val="black"/>
                </a:solidFill>
              </a:rPr>
              <a:t>semaines</a:t>
            </a:r>
          </a:p>
        </p:txBody>
      </p:sp>
      <p:sp>
        <p:nvSpPr>
          <p:cNvPr id="19" name="ZoneTexte 18">
            <a:extLst>
              <a:ext uri="{FF2B5EF4-FFF2-40B4-BE49-F238E27FC236}">
                <a16:creationId xmlns:a16="http://schemas.microsoft.com/office/drawing/2014/main" id="{9286974D-B948-F944-8C5D-6694FB0D819A}"/>
              </a:ext>
            </a:extLst>
          </p:cNvPr>
          <p:cNvSpPr txBox="1"/>
          <p:nvPr/>
        </p:nvSpPr>
        <p:spPr>
          <a:xfrm>
            <a:off x="7664118" y="4412530"/>
            <a:ext cx="732893" cy="261610"/>
          </a:xfrm>
          <a:prstGeom prst="rect">
            <a:avLst/>
          </a:prstGeom>
          <a:solidFill>
            <a:schemeClr val="bg1"/>
          </a:solidFill>
        </p:spPr>
        <p:txBody>
          <a:bodyPr wrap="none" rtlCol="0">
            <a:spAutoFit/>
          </a:bodyPr>
          <a:lstStyle/>
          <a:p>
            <a:pPr algn="ctr"/>
            <a:r>
              <a:rPr lang="fr-FR" sz="1050" b="1" dirty="0">
                <a:solidFill>
                  <a:prstClr val="black"/>
                </a:solidFill>
              </a:rPr>
              <a:t>semaines</a:t>
            </a:r>
          </a:p>
        </p:txBody>
      </p:sp>
    </p:spTree>
    <p:extLst>
      <p:ext uri="{BB962C8B-B14F-4D97-AF65-F5344CB8AC3E}">
        <p14:creationId xmlns:p14="http://schemas.microsoft.com/office/powerpoint/2010/main" val="423959877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Conclusion</a:t>
            </a:r>
          </a:p>
        </p:txBody>
      </p:sp>
      <p:sp>
        <p:nvSpPr>
          <p:cNvPr id="3" name="Espace réservé du numéro de diapositive 2"/>
          <p:cNvSpPr>
            <a:spLocks noGrp="1"/>
          </p:cNvSpPr>
          <p:nvPr>
            <p:ph type="sldNum" sz="quarter" idx="10"/>
          </p:nvPr>
        </p:nvSpPr>
        <p:spPr/>
        <p:txBody>
          <a:bodyPr/>
          <a:lstStyle/>
          <a:p>
            <a:fld id="{76861F4E-8E8E-E94F-821D-72AEE8E804B0}" type="slidenum">
              <a:rPr lang="fr-FR" smtClean="0"/>
              <a:pPr/>
              <a:t>95</a:t>
            </a:fld>
            <a:endParaRPr lang="fr-FR"/>
          </a:p>
        </p:txBody>
      </p:sp>
      <p:sp>
        <p:nvSpPr>
          <p:cNvPr id="4" name="Espace réservé du contenu 3"/>
          <p:cNvSpPr>
            <a:spLocks noGrp="1"/>
          </p:cNvSpPr>
          <p:nvPr>
            <p:ph sz="quarter" idx="11"/>
          </p:nvPr>
        </p:nvSpPr>
        <p:spPr/>
        <p:txBody>
          <a:bodyPr/>
          <a:lstStyle/>
          <a:p>
            <a:pPr marL="214313" indent="-214313">
              <a:spcAft>
                <a:spcPts val="450"/>
              </a:spcAft>
              <a:buClr>
                <a:srgbClr val="CC3300"/>
              </a:buClr>
            </a:pPr>
            <a:r>
              <a:rPr lang="en-GB" b="1" dirty="0">
                <a:solidFill>
                  <a:prstClr val="black"/>
                </a:solidFill>
              </a:rPr>
              <a:t>Pas </a:t>
            </a:r>
            <a:r>
              <a:rPr lang="en-GB" b="1" dirty="0" err="1">
                <a:solidFill>
                  <a:prstClr val="black"/>
                </a:solidFill>
              </a:rPr>
              <a:t>d’impact</a:t>
            </a:r>
            <a:r>
              <a:rPr lang="en-GB" b="1" dirty="0">
                <a:solidFill>
                  <a:prstClr val="black"/>
                </a:solidFill>
              </a:rPr>
              <a:t> Clinique</a:t>
            </a:r>
          </a:p>
          <a:p>
            <a:pPr marL="214313" indent="-214313">
              <a:spcAft>
                <a:spcPts val="450"/>
              </a:spcAft>
              <a:buClr>
                <a:srgbClr val="CC3300"/>
              </a:buClr>
            </a:pPr>
            <a:endParaRPr lang="en-GB" b="1" dirty="0">
              <a:solidFill>
                <a:prstClr val="black"/>
              </a:solidFill>
            </a:endParaRPr>
          </a:p>
          <a:p>
            <a:pPr marL="214313" indent="-214313">
              <a:spcAft>
                <a:spcPts val="450"/>
              </a:spcAft>
              <a:buClr>
                <a:srgbClr val="CC3300"/>
              </a:buClr>
            </a:pPr>
            <a:r>
              <a:rPr lang="en-GB" b="1" dirty="0">
                <a:solidFill>
                  <a:prstClr val="black"/>
                </a:solidFill>
              </a:rPr>
              <a:t>Des </a:t>
            </a:r>
            <a:r>
              <a:rPr lang="en-GB" b="1" dirty="0" err="1">
                <a:solidFill>
                  <a:prstClr val="black"/>
                </a:solidFill>
              </a:rPr>
              <a:t>signes</a:t>
            </a:r>
            <a:r>
              <a:rPr lang="en-GB" b="1" dirty="0">
                <a:solidFill>
                  <a:prstClr val="black"/>
                </a:solidFill>
              </a:rPr>
              <a:t> </a:t>
            </a:r>
            <a:r>
              <a:rPr lang="en-GB" b="1" dirty="0" err="1">
                <a:solidFill>
                  <a:prstClr val="black"/>
                </a:solidFill>
              </a:rPr>
              <a:t>biologiques</a:t>
            </a:r>
            <a:r>
              <a:rPr lang="en-GB" b="1" dirty="0">
                <a:solidFill>
                  <a:prstClr val="black"/>
                </a:solidFill>
              </a:rPr>
              <a:t> de plus </a:t>
            </a:r>
            <a:r>
              <a:rPr lang="en-GB" b="1" dirty="0" err="1">
                <a:solidFill>
                  <a:prstClr val="black"/>
                </a:solidFill>
              </a:rPr>
              <a:t>garnde</a:t>
            </a:r>
            <a:r>
              <a:rPr lang="en-GB" b="1" dirty="0">
                <a:solidFill>
                  <a:prstClr val="black"/>
                </a:solidFill>
              </a:rPr>
              <a:t> </a:t>
            </a:r>
            <a:r>
              <a:rPr lang="en-GB" b="1" dirty="0" err="1">
                <a:solidFill>
                  <a:prstClr val="black"/>
                </a:solidFill>
              </a:rPr>
              <a:t>efficacité</a:t>
            </a:r>
            <a:r>
              <a:rPr lang="en-GB" b="1" dirty="0">
                <a:solidFill>
                  <a:prstClr val="black"/>
                </a:solidFill>
              </a:rPr>
              <a:t> sur le </a:t>
            </a:r>
            <a:r>
              <a:rPr lang="en-GB" b="1" dirty="0" err="1">
                <a:solidFill>
                  <a:prstClr val="black"/>
                </a:solidFill>
              </a:rPr>
              <a:t>blocage</a:t>
            </a:r>
            <a:r>
              <a:rPr lang="en-GB" b="1" dirty="0">
                <a:solidFill>
                  <a:prstClr val="black"/>
                </a:solidFill>
              </a:rPr>
              <a:t> du cycle </a:t>
            </a:r>
            <a:r>
              <a:rPr lang="en-GB" b="1" dirty="0" err="1">
                <a:solidFill>
                  <a:prstClr val="black"/>
                </a:solidFill>
              </a:rPr>
              <a:t>cellulaire</a:t>
            </a:r>
            <a:r>
              <a:rPr lang="en-GB" b="1" dirty="0">
                <a:solidFill>
                  <a:prstClr val="black"/>
                </a:solidFill>
              </a:rPr>
              <a:t> et </a:t>
            </a:r>
            <a:r>
              <a:rPr lang="en-GB" b="1" dirty="0" err="1">
                <a:solidFill>
                  <a:prstClr val="black"/>
                </a:solidFill>
              </a:rPr>
              <a:t>l’effet</a:t>
            </a:r>
            <a:r>
              <a:rPr lang="en-GB" b="1" dirty="0">
                <a:solidFill>
                  <a:prstClr val="black"/>
                </a:solidFill>
              </a:rPr>
              <a:t> pro-</a:t>
            </a:r>
            <a:r>
              <a:rPr lang="en-GB" b="1" dirty="0" err="1">
                <a:solidFill>
                  <a:prstClr val="black"/>
                </a:solidFill>
              </a:rPr>
              <a:t>apoptiotique</a:t>
            </a:r>
            <a:r>
              <a:rPr lang="en-GB" b="1" dirty="0">
                <a:solidFill>
                  <a:prstClr val="black"/>
                </a:solidFill>
              </a:rPr>
              <a:t> avec le </a:t>
            </a:r>
            <a:r>
              <a:rPr lang="en-GB" b="1" dirty="0" err="1">
                <a:solidFill>
                  <a:prstClr val="black"/>
                </a:solidFill>
              </a:rPr>
              <a:t>palbociclib</a:t>
            </a:r>
            <a:endParaRPr lang="en-GB" b="1" dirty="0">
              <a:solidFill>
                <a:prstClr val="black"/>
              </a:solidFill>
            </a:endParaRPr>
          </a:p>
          <a:p>
            <a:pPr marL="214313" indent="-214313">
              <a:spcAft>
                <a:spcPts val="450"/>
              </a:spcAft>
              <a:buClr>
                <a:srgbClr val="CC3300"/>
              </a:buClr>
            </a:pPr>
            <a:endParaRPr lang="fr-FR" b="1" dirty="0">
              <a:solidFill>
                <a:prstClr val="black"/>
              </a:solidFill>
            </a:endParaRPr>
          </a:p>
          <a:p>
            <a:pPr marL="214313" indent="-214313">
              <a:spcAft>
                <a:spcPts val="1800"/>
              </a:spcAft>
              <a:buClr>
                <a:srgbClr val="CC3300"/>
              </a:buClr>
            </a:pPr>
            <a:r>
              <a:rPr lang="en-US" b="1" dirty="0">
                <a:solidFill>
                  <a:prstClr val="black"/>
                </a:solidFill>
              </a:rPr>
              <a:t>Il </a:t>
            </a:r>
            <a:r>
              <a:rPr lang="en-US" b="1" dirty="0" err="1">
                <a:solidFill>
                  <a:prstClr val="black"/>
                </a:solidFill>
              </a:rPr>
              <a:t>est</a:t>
            </a:r>
            <a:r>
              <a:rPr lang="en-US" b="1" dirty="0">
                <a:solidFill>
                  <a:prstClr val="black"/>
                </a:solidFill>
              </a:rPr>
              <a:t> temps de se poser la question </a:t>
            </a:r>
            <a:r>
              <a:rPr lang="en-US" b="1" dirty="0" err="1">
                <a:solidFill>
                  <a:prstClr val="black"/>
                </a:solidFill>
              </a:rPr>
              <a:t>différement</a:t>
            </a:r>
            <a:r>
              <a:rPr lang="en-US" b="1" dirty="0">
                <a:solidFill>
                  <a:prstClr val="black"/>
                </a:solidFill>
              </a:rPr>
              <a:t> sur les </a:t>
            </a:r>
            <a:r>
              <a:rPr lang="en-US" b="1" dirty="0" err="1">
                <a:solidFill>
                  <a:prstClr val="black"/>
                </a:solidFill>
              </a:rPr>
              <a:t>traitements</a:t>
            </a:r>
            <a:r>
              <a:rPr lang="en-US" b="1" dirty="0">
                <a:solidFill>
                  <a:prstClr val="black"/>
                </a:solidFill>
              </a:rPr>
              <a:t> anti-</a:t>
            </a:r>
            <a:r>
              <a:rPr lang="en-US" b="1" dirty="0" err="1">
                <a:solidFill>
                  <a:prstClr val="black"/>
                </a:solidFill>
              </a:rPr>
              <a:t>ormonaux</a:t>
            </a:r>
            <a:r>
              <a:rPr lang="en-US" b="1" dirty="0">
                <a:solidFill>
                  <a:prstClr val="black"/>
                </a:solidFill>
              </a:rPr>
              <a:t> </a:t>
            </a:r>
            <a:r>
              <a:rPr lang="en-US" b="1" dirty="0" err="1">
                <a:solidFill>
                  <a:prstClr val="black"/>
                </a:solidFill>
              </a:rPr>
              <a:t>néoadjuvants</a:t>
            </a:r>
            <a:r>
              <a:rPr lang="en-US" b="1" dirty="0">
                <a:solidFill>
                  <a:prstClr val="black"/>
                </a:solidFill>
              </a:rPr>
              <a:t>…</a:t>
            </a:r>
            <a:endParaRPr lang="en-US" b="1" dirty="0">
              <a:solidFill>
                <a:prstClr val="black">
                  <a:lumMod val="75000"/>
                  <a:lumOff val="25000"/>
                </a:prstClr>
              </a:solidFill>
            </a:endParaRPr>
          </a:p>
          <a:p>
            <a:endParaRPr lang="fr-FR" dirty="0"/>
          </a:p>
        </p:txBody>
      </p:sp>
      <p:sp>
        <p:nvSpPr>
          <p:cNvPr id="5" name="Text Box 4">
            <a:extLst>
              <a:ext uri="{FF2B5EF4-FFF2-40B4-BE49-F238E27FC236}">
                <a16:creationId xmlns:a16="http://schemas.microsoft.com/office/drawing/2014/main" id="{683BEC81-EFB6-E44D-BFE5-05DF00022BA2}"/>
              </a:ext>
            </a:extLst>
          </p:cNvPr>
          <p:cNvSpPr txBox="1">
            <a:spLocks noChangeArrowheads="1"/>
          </p:cNvSpPr>
          <p:nvPr/>
        </p:nvSpPr>
        <p:spPr bwMode="auto">
          <a:xfrm>
            <a:off x="168064" y="4883988"/>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dirty="0" err="1">
                <a:solidFill>
                  <a:prstClr val="black">
                    <a:lumMod val="65000"/>
                    <a:lumOff val="35000"/>
                  </a:prstClr>
                </a:solidFill>
                <a:latin typeface="Arial"/>
                <a:ea typeface="+mn-ea"/>
                <a:cs typeface="Arial"/>
              </a:rPr>
              <a:t>Dowsett</a:t>
            </a:r>
            <a:r>
              <a:rPr lang="en-US" sz="800" i="1" dirty="0">
                <a:solidFill>
                  <a:prstClr val="black">
                    <a:lumMod val="65000"/>
                    <a:lumOff val="35000"/>
                  </a:prstClr>
                </a:solidFill>
                <a:latin typeface="Arial"/>
                <a:ea typeface="+mn-ea"/>
                <a:cs typeface="Arial"/>
              </a:rPr>
              <a:t> et al., SABCS 2018, GS3-02 &amp; Johnson S et al. J </a:t>
            </a:r>
            <a:r>
              <a:rPr lang="en-US" sz="800" i="1" dirty="0" err="1">
                <a:solidFill>
                  <a:prstClr val="black">
                    <a:lumMod val="65000"/>
                    <a:lumOff val="35000"/>
                  </a:prstClr>
                </a:solidFill>
                <a:latin typeface="Arial"/>
                <a:ea typeface="+mn-ea"/>
                <a:cs typeface="Arial"/>
              </a:rPr>
              <a:t>Clin</a:t>
            </a:r>
            <a:r>
              <a:rPr lang="en-US" sz="800" i="1" dirty="0">
                <a:solidFill>
                  <a:prstClr val="black">
                    <a:lumMod val="65000"/>
                    <a:lumOff val="35000"/>
                  </a:prstClr>
                </a:solidFill>
                <a:latin typeface="Arial"/>
                <a:ea typeface="+mn-ea"/>
                <a:cs typeface="Arial"/>
              </a:rPr>
              <a:t> Oncol 2018, </a:t>
            </a:r>
            <a:r>
              <a:rPr lang="nn-NO" sz="800" i="1" dirty="0">
                <a:solidFill>
                  <a:prstClr val="black">
                    <a:lumMod val="65000"/>
                    <a:lumOff val="35000"/>
                  </a:prstClr>
                </a:solidFill>
                <a:latin typeface="Arial"/>
                <a:ea typeface="+mn-ea"/>
                <a:cs typeface="Arial"/>
              </a:rPr>
              <a:t>doi. org/10.1200/JCO.18. 01624</a:t>
            </a:r>
            <a:endParaRPr lang="en-US" sz="800" i="1" dirty="0">
              <a:solidFill>
                <a:prstClr val="black">
                  <a:lumMod val="65000"/>
                  <a:lumOff val="35000"/>
                </a:prstClr>
              </a:solidFill>
              <a:latin typeface="Arial"/>
              <a:ea typeface="+mn-ea"/>
              <a:cs typeface="Arial"/>
            </a:endParaRPr>
          </a:p>
        </p:txBody>
      </p:sp>
    </p:spTree>
    <p:extLst>
      <p:ext uri="{BB962C8B-B14F-4D97-AF65-F5344CB8AC3E}">
        <p14:creationId xmlns:p14="http://schemas.microsoft.com/office/powerpoint/2010/main" val="4583595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713891" y="2327150"/>
            <a:ext cx="7716223" cy="107721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n-US" sz="3200" b="1" dirty="0">
                <a:solidFill>
                  <a:srgbClr val="DE3411"/>
                </a:solidFill>
                <a:latin typeface="Arial" charset="0"/>
              </a:rPr>
              <a:t>TRIPLE NEGATIF</a:t>
            </a:r>
            <a:br>
              <a:rPr lang="en-US" sz="3200" b="1" dirty="0">
                <a:solidFill>
                  <a:srgbClr val="DE3411"/>
                </a:solidFill>
                <a:latin typeface="Arial" charset="0"/>
              </a:rPr>
            </a:br>
            <a:endParaRPr lang="en-US" sz="3200"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22629"/>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es-ES_tradnl" sz="1600" b="1" i="1">
                <a:solidFill>
                  <a:prstClr val="white">
                    <a:lumMod val="50000"/>
                  </a:prstClr>
                </a:solidFill>
                <a:latin typeface="Arial" charset="0"/>
              </a:rPr>
              <a:t>Anthony </a:t>
            </a:r>
            <a:r>
              <a:rPr lang="es-ES_tradnl" sz="1600" b="1" i="1" err="1">
                <a:solidFill>
                  <a:prstClr val="white">
                    <a:lumMod val="50000"/>
                  </a:prstClr>
                </a:solidFill>
                <a:latin typeface="Arial" charset="0"/>
              </a:rPr>
              <a:t>Gonçalves</a:t>
            </a:r>
            <a:endParaRPr lang="es-ES_tradnl" sz="1600" b="1" i="1">
              <a:solidFill>
                <a:prstClr val="white">
                  <a:lumMod val="50000"/>
                </a:prstClr>
              </a:solidFill>
              <a:latin typeface="Arial" charset="0"/>
            </a:endParaRPr>
          </a:p>
          <a:p>
            <a:r>
              <a:rPr lang="en-US" sz="1600" i="1">
                <a:solidFill>
                  <a:prstClr val="white">
                    <a:lumMod val="50000"/>
                  </a:prstClr>
                </a:solidFill>
                <a:latin typeface="Arial" charset="0"/>
                <a:cs typeface="Arial" charset="0"/>
              </a:rPr>
              <a:t>Marseille</a:t>
            </a:r>
          </a:p>
        </p:txBody>
      </p:sp>
      <p:cxnSp>
        <p:nvCxnSpPr>
          <p:cNvPr id="4" name="Conector recto 8"/>
          <p:cNvCxnSpPr/>
          <p:nvPr/>
        </p:nvCxnSpPr>
        <p:spPr>
          <a:xfrm flipH="1">
            <a:off x="795382" y="3414343"/>
            <a:ext cx="8348618" cy="0"/>
          </a:xfrm>
          <a:prstGeom prst="line">
            <a:avLst/>
          </a:prstGeom>
          <a:ln w="6350">
            <a:solidFill>
              <a:srgbClr val="DE341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946357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4">
            <a:extLst>
              <a:ext uri="{FF2B5EF4-FFF2-40B4-BE49-F238E27FC236}">
                <a16:creationId xmlns:a16="http://schemas.microsoft.com/office/drawing/2014/main" id="{4A7FA1E4-807C-284C-8758-63479DF1831A}"/>
              </a:ext>
            </a:extLst>
          </p:cNvPr>
          <p:cNvSpPr txBox="1">
            <a:spLocks noChangeArrowheads="1"/>
          </p:cNvSpPr>
          <p:nvPr/>
        </p:nvSpPr>
        <p:spPr bwMode="auto">
          <a:xfrm>
            <a:off x="244268" y="1747203"/>
            <a:ext cx="8655463" cy="230832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r>
              <a:rPr lang="fr-FR" b="1" dirty="0">
                <a:solidFill>
                  <a:srgbClr val="DE3411"/>
                </a:solidFill>
                <a:latin typeface="Arial" charset="0"/>
              </a:rPr>
              <a:t>IMpassion130: Etude d’efficacité dans les sous-groupes de biomarqueurs immunitaires de l’étude de phase III globale, randomisée, en double aveugle, contrôlée par placebo, de l’</a:t>
            </a:r>
            <a:r>
              <a:rPr lang="fr-FR" b="1" dirty="0" err="1">
                <a:solidFill>
                  <a:srgbClr val="DE3411"/>
                </a:solidFill>
                <a:latin typeface="Arial" charset="0"/>
              </a:rPr>
              <a:t>atezolizumab</a:t>
            </a:r>
            <a:r>
              <a:rPr lang="fr-FR" b="1" dirty="0">
                <a:solidFill>
                  <a:srgbClr val="DE3411"/>
                </a:solidFill>
                <a:latin typeface="Arial" charset="0"/>
              </a:rPr>
              <a:t> + </a:t>
            </a:r>
            <a:r>
              <a:rPr lang="fr-FR" b="1" dirty="0" err="1">
                <a:solidFill>
                  <a:srgbClr val="DE3411"/>
                </a:solidFill>
                <a:latin typeface="Arial" charset="0"/>
              </a:rPr>
              <a:t>nab</a:t>
            </a:r>
            <a:r>
              <a:rPr lang="fr-FR" b="1" dirty="0">
                <a:solidFill>
                  <a:srgbClr val="DE3411"/>
                </a:solidFill>
                <a:latin typeface="Arial" charset="0"/>
              </a:rPr>
              <a:t>-paclitaxel chez des patientes atteintes d'un cancer du sein triple négatif naïf, localement avancé ou métastatique.</a:t>
            </a:r>
            <a:endParaRPr lang="en-US" b="1" dirty="0">
              <a:solidFill>
                <a:srgbClr val="DE3411"/>
              </a:solidFill>
              <a:latin typeface="Arial" charset="0"/>
            </a:endParaRPr>
          </a:p>
        </p:txBody>
      </p:sp>
      <p:sp>
        <p:nvSpPr>
          <p:cNvPr id="16" name="Text Box 6">
            <a:extLst>
              <a:ext uri="{FF2B5EF4-FFF2-40B4-BE49-F238E27FC236}">
                <a16:creationId xmlns:a16="http://schemas.microsoft.com/office/drawing/2014/main" id="{434F4E49-21CC-0846-B1CD-540A4602A9C3}"/>
              </a:ext>
            </a:extLst>
          </p:cNvPr>
          <p:cNvSpPr txBox="1">
            <a:spLocks noChangeArrowheads="1"/>
          </p:cNvSpPr>
          <p:nvPr/>
        </p:nvSpPr>
        <p:spPr bwMode="auto">
          <a:xfrm>
            <a:off x="860584" y="4156143"/>
            <a:ext cx="4565572" cy="58477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600" i="1" err="1">
                <a:solidFill>
                  <a:prstClr val="black">
                    <a:lumMod val="65000"/>
                    <a:lumOff val="35000"/>
                  </a:prstClr>
                </a:solidFill>
                <a:latin typeface="Arial"/>
                <a:cs typeface="Arial"/>
              </a:rPr>
              <a:t>Emens</a:t>
            </a:r>
            <a:r>
              <a:rPr lang="en-US" sz="1600" i="1">
                <a:solidFill>
                  <a:prstClr val="black">
                    <a:lumMod val="65000"/>
                    <a:lumOff val="35000"/>
                  </a:prstClr>
                </a:solidFill>
                <a:latin typeface="Arial"/>
                <a:cs typeface="Arial"/>
              </a:rPr>
              <a:t> LA et al., </a:t>
            </a:r>
            <a:br>
              <a:rPr lang="en-US" sz="1600" i="1">
                <a:solidFill>
                  <a:prstClr val="black">
                    <a:lumMod val="65000"/>
                    <a:lumOff val="35000"/>
                  </a:prstClr>
                </a:solidFill>
                <a:latin typeface="Arial"/>
                <a:cs typeface="Arial"/>
              </a:rPr>
            </a:br>
            <a:r>
              <a:rPr lang="en-US" sz="1600" i="1">
                <a:solidFill>
                  <a:prstClr val="black">
                    <a:lumMod val="65000"/>
                    <a:lumOff val="35000"/>
                  </a:prstClr>
                </a:solidFill>
                <a:latin typeface="Arial"/>
                <a:cs typeface="Arial"/>
              </a:rPr>
              <a:t>SABCS 2018, GS1-04. </a:t>
            </a:r>
          </a:p>
        </p:txBody>
      </p:sp>
      <p:cxnSp>
        <p:nvCxnSpPr>
          <p:cNvPr id="4" name="Connecteur droit 3"/>
          <p:cNvCxnSpPr>
            <a:cxnSpLocks/>
          </p:cNvCxnSpPr>
          <p:nvPr/>
        </p:nvCxnSpPr>
        <p:spPr>
          <a:xfrm>
            <a:off x="2709333" y="4326903"/>
            <a:ext cx="5294024"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5" name="Espace réservé du numéro de diapositive 4"/>
          <p:cNvSpPr>
            <a:spLocks noGrp="1"/>
          </p:cNvSpPr>
          <p:nvPr>
            <p:ph type="sldNum" sz="quarter" idx="12"/>
          </p:nvPr>
        </p:nvSpPr>
        <p:spPr/>
        <p:txBody>
          <a:bodyPr/>
          <a:lstStyle/>
          <a:p>
            <a:fld id="{76861F4E-8E8E-E94F-821D-72AEE8E804B0}" type="slidenum">
              <a:rPr lang="fr-FR" smtClean="0"/>
              <a:pPr/>
              <a:t>97</a:t>
            </a:fld>
            <a:endParaRPr lang="fr-FR"/>
          </a:p>
        </p:txBody>
      </p:sp>
    </p:spTree>
    <p:extLst>
      <p:ext uri="{BB962C8B-B14F-4D97-AF65-F5344CB8AC3E}">
        <p14:creationId xmlns:p14="http://schemas.microsoft.com/office/powerpoint/2010/main" val="164580082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269423" y="1250651"/>
            <a:ext cx="3575957" cy="2952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 name="Titre 3"/>
          <p:cNvSpPr>
            <a:spLocks noGrp="1"/>
          </p:cNvSpPr>
          <p:nvPr>
            <p:ph type="title"/>
          </p:nvPr>
        </p:nvSpPr>
        <p:spPr/>
        <p:txBody>
          <a:bodyPr/>
          <a:lstStyle/>
          <a:p>
            <a:r>
              <a:rPr lang="en-US"/>
              <a:t>Impassion130 : les </a:t>
            </a:r>
            <a:r>
              <a:rPr lang="en-US" err="1"/>
              <a:t>biomarqueurs</a:t>
            </a:r>
            <a:r>
              <a:rPr lang="en-US"/>
              <a:t> !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98</a:t>
            </a:fld>
            <a:endParaRPr lang="fr-FR"/>
          </a:p>
        </p:txBody>
      </p:sp>
      <p:sp>
        <p:nvSpPr>
          <p:cNvPr id="8" name="Espace réservé du contenu 7"/>
          <p:cNvSpPr>
            <a:spLocks noGrp="1"/>
          </p:cNvSpPr>
          <p:nvPr>
            <p:ph sz="quarter" idx="11"/>
          </p:nvPr>
        </p:nvSpPr>
        <p:spPr>
          <a:xfrm>
            <a:off x="212612" y="4249853"/>
            <a:ext cx="6291274" cy="699038"/>
          </a:xfrm>
        </p:spPr>
        <p:txBody>
          <a:bodyPr>
            <a:noAutofit/>
          </a:bodyPr>
          <a:lstStyle/>
          <a:p>
            <a:pPr marL="122238" indent="-122238">
              <a:lnSpc>
                <a:spcPts val="1200"/>
              </a:lnSpc>
            </a:pPr>
            <a:r>
              <a:rPr lang="fr-FR" sz="1200"/>
              <a:t>Atezolizumab en combinaison avec nab-paclitaxel </a:t>
            </a:r>
          </a:p>
          <a:p>
            <a:pPr marL="261938" lvl="1" indent="-139700">
              <a:lnSpc>
                <a:spcPts val="1200"/>
              </a:lnSpc>
            </a:pPr>
            <a:r>
              <a:rPr lang="fr-FR" sz="1000"/>
              <a:t>Augmente la survie sans progression dans les  TNBC , notamment dans les tumeurs PD-L1+</a:t>
            </a:r>
          </a:p>
          <a:p>
            <a:pPr marL="261938" lvl="1" indent="-139700">
              <a:lnSpc>
                <a:spcPts val="1200"/>
              </a:lnSpc>
            </a:pPr>
            <a:r>
              <a:rPr lang="fr-FR" sz="1000"/>
              <a:t>Tendance forte en survie globale dans les tumeurs PD-L1+</a:t>
            </a:r>
          </a:p>
        </p:txBody>
      </p:sp>
      <p:sp>
        <p:nvSpPr>
          <p:cNvPr id="43"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Emens LA et al., SABCS 2018, GS1-04</a:t>
            </a:r>
          </a:p>
        </p:txBody>
      </p:sp>
      <p:sp>
        <p:nvSpPr>
          <p:cNvPr id="11" name="Parenthèse ouvrante 10"/>
          <p:cNvSpPr/>
          <p:nvPr/>
        </p:nvSpPr>
        <p:spPr>
          <a:xfrm rot="5400000">
            <a:off x="1744923" y="1814826"/>
            <a:ext cx="468000" cy="1279957"/>
          </a:xfrm>
          <a:prstGeom prst="leftBracket">
            <a:avLst>
              <a:gd name="adj" fmla="val 0"/>
            </a:avLst>
          </a:prstGeom>
          <a:ln w="12700">
            <a:solidFill>
              <a:schemeClr val="tx2"/>
            </a:solidFill>
            <a:headEnd type="triangle" w="lg" len="lg"/>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200">
              <a:solidFill>
                <a:prstClr val="black"/>
              </a:solidFill>
              <a:latin typeface="Arial" panose="020B0604020202020204" pitchFamily="34" charset="0"/>
              <a:cs typeface="Arial" panose="020B0604020202020204" pitchFamily="34" charset="0"/>
            </a:endParaRPr>
          </a:p>
        </p:txBody>
      </p:sp>
      <p:sp>
        <p:nvSpPr>
          <p:cNvPr id="12" name="Ellipse 11"/>
          <p:cNvSpPr/>
          <p:nvPr/>
        </p:nvSpPr>
        <p:spPr>
          <a:xfrm>
            <a:off x="1852923" y="2094805"/>
            <a:ext cx="252000" cy="252000"/>
          </a:xfrm>
          <a:prstGeom prst="ellipse">
            <a:avLst/>
          </a:prstGeom>
          <a:solidFill>
            <a:schemeClr val="tx2"/>
          </a:solid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1200" b="1">
                <a:solidFill>
                  <a:srgbClr val="FFFFFF"/>
                </a:solidFill>
                <a:latin typeface="Arial" panose="020B0604020202020204" pitchFamily="34" charset="0"/>
                <a:cs typeface="Arial" panose="020B0604020202020204" pitchFamily="34" charset="0"/>
              </a:rPr>
              <a:t>R</a:t>
            </a:r>
          </a:p>
        </p:txBody>
      </p:sp>
      <p:sp>
        <p:nvSpPr>
          <p:cNvPr id="13" name="Rectangle 12"/>
          <p:cNvSpPr/>
          <p:nvPr/>
        </p:nvSpPr>
        <p:spPr>
          <a:xfrm>
            <a:off x="780550" y="1230780"/>
            <a:ext cx="2415231" cy="900246"/>
          </a:xfrm>
          <a:prstGeom prst="rect">
            <a:avLst/>
          </a:prstGeom>
          <a:no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gn="ctr">
              <a:lnSpc>
                <a:spcPts val="1100"/>
              </a:lnSpc>
              <a:buClr>
                <a:srgbClr val="FF6600"/>
              </a:buClr>
            </a:pPr>
            <a:r>
              <a:rPr lang="en-US" altLang="zh-CN" sz="900" b="1">
                <a:solidFill>
                  <a:prstClr val="black"/>
                </a:solidFill>
                <a:latin typeface="Arial" panose="020B0604020202020204" pitchFamily="34" charset="0"/>
                <a:cs typeface="Arial" panose="020B0604020202020204" pitchFamily="34" charset="0"/>
              </a:rPr>
              <a:t>Phase III study IMpassion130</a:t>
            </a:r>
            <a:r>
              <a:rPr lang="en-US" altLang="zh-CN" sz="900" b="1" baseline="30000">
                <a:solidFill>
                  <a:prstClr val="black"/>
                </a:solidFill>
                <a:latin typeface="Arial" panose="020B0604020202020204" pitchFamily="34" charset="0"/>
                <a:cs typeface="Arial" panose="020B0604020202020204" pitchFamily="34" charset="0"/>
              </a:rPr>
              <a:t>3</a:t>
            </a:r>
          </a:p>
          <a:p>
            <a:pPr algn="ctr">
              <a:lnSpc>
                <a:spcPts val="1100"/>
              </a:lnSpc>
              <a:spcBef>
                <a:spcPts val="400"/>
              </a:spcBef>
              <a:buClr>
                <a:srgbClr val="FF6600"/>
              </a:buClr>
            </a:pPr>
            <a:r>
              <a:rPr lang="en-US" altLang="zh-CN" sz="900">
                <a:solidFill>
                  <a:prstClr val="black"/>
                </a:solidFill>
                <a:latin typeface="Arial" panose="020B0604020202020204" pitchFamily="34" charset="0"/>
                <a:cs typeface="Arial" panose="020B0604020202020204" pitchFamily="34" charset="0"/>
              </a:rPr>
              <a:t>cancer du sein </a:t>
            </a:r>
            <a:r>
              <a:rPr lang="en-US" altLang="zh-CN" sz="900" err="1">
                <a:solidFill>
                  <a:prstClr val="black"/>
                </a:solidFill>
                <a:latin typeface="Arial" panose="020B0604020202020204" pitchFamily="34" charset="0"/>
                <a:cs typeface="Arial" panose="020B0604020202020204" pitchFamily="34" charset="0"/>
              </a:rPr>
              <a:t>métastatique</a:t>
            </a:r>
            <a:r>
              <a:rPr lang="en-US" altLang="zh-CN" sz="900">
                <a:solidFill>
                  <a:prstClr val="black"/>
                </a:solidFill>
                <a:latin typeface="Arial" panose="020B0604020202020204" pitchFamily="34" charset="0"/>
                <a:cs typeface="Arial" panose="020B0604020202020204" pitchFamily="34" charset="0"/>
              </a:rPr>
              <a:t> </a:t>
            </a:r>
            <a:r>
              <a:rPr lang="en-US" altLang="zh-CN" sz="900" err="1">
                <a:solidFill>
                  <a:prstClr val="black"/>
                </a:solidFill>
                <a:latin typeface="Arial" panose="020B0604020202020204" pitchFamily="34" charset="0"/>
                <a:cs typeface="Arial" panose="020B0604020202020204" pitchFamily="34" charset="0"/>
              </a:rPr>
              <a:t>ou</a:t>
            </a:r>
            <a:r>
              <a:rPr lang="en-US" altLang="zh-CN" sz="900">
                <a:solidFill>
                  <a:prstClr val="black"/>
                </a:solidFill>
                <a:latin typeface="Arial" panose="020B0604020202020204" pitchFamily="34" charset="0"/>
                <a:cs typeface="Arial" panose="020B0604020202020204" pitchFamily="34" charset="0"/>
              </a:rPr>
              <a:t> </a:t>
            </a:r>
            <a:r>
              <a:rPr lang="en-US" altLang="zh-CN" sz="900" err="1">
                <a:solidFill>
                  <a:prstClr val="black"/>
                </a:solidFill>
                <a:latin typeface="Arial" panose="020B0604020202020204" pitchFamily="34" charset="0"/>
                <a:cs typeface="Arial" panose="020B0604020202020204" pitchFamily="34" charset="0"/>
              </a:rPr>
              <a:t>localement</a:t>
            </a:r>
            <a:r>
              <a:rPr lang="en-US" altLang="zh-CN" sz="900">
                <a:solidFill>
                  <a:prstClr val="black"/>
                </a:solidFill>
                <a:latin typeface="Arial" panose="020B0604020202020204" pitchFamily="34" charset="0"/>
                <a:cs typeface="Arial" panose="020B0604020202020204" pitchFamily="34" charset="0"/>
              </a:rPr>
              <a:t> </a:t>
            </a:r>
            <a:r>
              <a:rPr lang="en-US" altLang="zh-CN" sz="900" err="1">
                <a:solidFill>
                  <a:prstClr val="black"/>
                </a:solidFill>
                <a:latin typeface="Arial" panose="020B0604020202020204" pitchFamily="34" charset="0"/>
                <a:cs typeface="Arial" panose="020B0604020202020204" pitchFamily="34" charset="0"/>
              </a:rPr>
              <a:t>avancé</a:t>
            </a:r>
            <a:r>
              <a:rPr lang="en-US" altLang="zh-CN" sz="900">
                <a:solidFill>
                  <a:prstClr val="black"/>
                </a:solidFill>
                <a:latin typeface="Arial" panose="020B0604020202020204" pitchFamily="34" charset="0"/>
                <a:cs typeface="Arial" panose="020B0604020202020204" pitchFamily="34" charset="0"/>
              </a:rPr>
              <a:t> non </a:t>
            </a:r>
            <a:r>
              <a:rPr lang="en-US" altLang="zh-CN" sz="900" err="1">
                <a:solidFill>
                  <a:prstClr val="black"/>
                </a:solidFill>
                <a:latin typeface="Arial" panose="020B0604020202020204" pitchFamily="34" charset="0"/>
                <a:cs typeface="Arial" panose="020B0604020202020204" pitchFamily="34" charset="0"/>
              </a:rPr>
              <a:t>résécable</a:t>
            </a:r>
            <a:r>
              <a:rPr lang="en-US" altLang="zh-CN" sz="900">
                <a:solidFill>
                  <a:prstClr val="black"/>
                </a:solidFill>
                <a:latin typeface="Arial" panose="020B0604020202020204" pitchFamily="34" charset="0"/>
                <a:cs typeface="Arial" panose="020B0604020202020204" pitchFamily="34" charset="0"/>
              </a:rPr>
              <a:t>, non </a:t>
            </a:r>
            <a:r>
              <a:rPr lang="en-US" altLang="zh-CN" sz="900" err="1">
                <a:solidFill>
                  <a:prstClr val="black"/>
                </a:solidFill>
                <a:latin typeface="Arial" panose="020B0604020202020204" pitchFamily="34" charset="0"/>
                <a:cs typeface="Arial" panose="020B0604020202020204" pitchFamily="34" charset="0"/>
              </a:rPr>
              <a:t>pré-traités</a:t>
            </a:r>
            <a:endParaRPr lang="en-US" altLang="zh-CN" sz="900">
              <a:solidFill>
                <a:prstClr val="black"/>
              </a:solidFill>
              <a:latin typeface="Arial" panose="020B0604020202020204" pitchFamily="34" charset="0"/>
              <a:cs typeface="Arial" panose="020B0604020202020204" pitchFamily="34" charset="0"/>
            </a:endParaRPr>
          </a:p>
          <a:p>
            <a:pPr algn="ctr">
              <a:lnSpc>
                <a:spcPts val="1100"/>
              </a:lnSpc>
              <a:spcBef>
                <a:spcPts val="400"/>
              </a:spcBef>
              <a:buClr>
                <a:srgbClr val="FF6600"/>
              </a:buClr>
            </a:pPr>
            <a:r>
              <a:rPr lang="en-US" altLang="zh-CN" sz="900" err="1">
                <a:solidFill>
                  <a:prstClr val="black"/>
                </a:solidFill>
                <a:latin typeface="Arial" panose="020B0604020202020204" pitchFamily="34" charset="0"/>
                <a:cs typeface="Arial" panose="020B0604020202020204" pitchFamily="34" charset="0"/>
              </a:rPr>
              <a:t>TNBC</a:t>
            </a:r>
            <a:r>
              <a:rPr lang="en-US" altLang="zh-CN" sz="900" baseline="30000" err="1">
                <a:solidFill>
                  <a:prstClr val="black"/>
                </a:solidFill>
                <a:latin typeface="Arial" panose="020B0604020202020204" pitchFamily="34" charset="0"/>
                <a:cs typeface="Arial" panose="020B0604020202020204" pitchFamily="34" charset="0"/>
              </a:rPr>
              <a:t>b</a:t>
            </a:r>
            <a:endParaRPr lang="en-US" altLang="zh-CN" sz="900" baseline="30000">
              <a:solidFill>
                <a:prstClr val="black"/>
              </a:solidFill>
              <a:latin typeface="Arial" panose="020B0604020202020204" pitchFamily="34" charset="0"/>
              <a:cs typeface="Arial" panose="020B0604020202020204" pitchFamily="34" charset="0"/>
            </a:endParaRPr>
          </a:p>
          <a:p>
            <a:pPr algn="ctr">
              <a:lnSpc>
                <a:spcPts val="1100"/>
              </a:lnSpc>
              <a:buClr>
                <a:srgbClr val="FF6600"/>
              </a:buClr>
            </a:pPr>
            <a:r>
              <a:rPr lang="en-US" altLang="zh-CN" sz="900">
                <a:solidFill>
                  <a:prstClr val="black"/>
                </a:solidFill>
                <a:latin typeface="Arial" panose="020B0604020202020204" pitchFamily="34" charset="0"/>
                <a:cs typeface="Arial" panose="020B0604020202020204" pitchFamily="34" charset="0"/>
              </a:rPr>
              <a:t>(N=902)</a:t>
            </a:r>
          </a:p>
        </p:txBody>
      </p:sp>
      <p:sp>
        <p:nvSpPr>
          <p:cNvPr id="16" name="Rectangle à coins arrondis 15"/>
          <p:cNvSpPr/>
          <p:nvPr/>
        </p:nvSpPr>
        <p:spPr>
          <a:xfrm>
            <a:off x="382045" y="2739674"/>
            <a:ext cx="1656000" cy="484293"/>
          </a:xfrm>
          <a:prstGeom prst="roundRect">
            <a:avLst>
              <a:gd name="adj" fmla="val 0"/>
            </a:avLst>
          </a:prstGeom>
          <a:solidFill>
            <a:schemeClr val="accent3"/>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900" b="1">
                <a:solidFill>
                  <a:prstClr val="white"/>
                </a:solidFill>
                <a:latin typeface="Arial" panose="020B0604020202020204" pitchFamily="34" charset="0"/>
                <a:cs typeface="Arial" panose="020B0604020202020204" pitchFamily="34" charset="0"/>
              </a:rPr>
              <a:t>Atezo + nab-P arm</a:t>
            </a:r>
            <a:r>
              <a:rPr lang="en-US" altLang="zh-CN" sz="900" b="1" baseline="30000">
                <a:solidFill>
                  <a:prstClr val="white"/>
                </a:solidFill>
                <a:latin typeface="Arial" panose="020B0604020202020204" pitchFamily="34" charset="0"/>
                <a:cs typeface="Arial" panose="020B0604020202020204" pitchFamily="34" charset="0"/>
              </a:rPr>
              <a:t>d</a:t>
            </a:r>
            <a:endParaRPr lang="en-US" altLang="zh-CN" sz="900" b="1">
              <a:solidFill>
                <a:prstClr val="white"/>
              </a:solidFill>
              <a:latin typeface="Arial" panose="020B0604020202020204" pitchFamily="34" charset="0"/>
              <a:cs typeface="Arial" panose="020B0604020202020204" pitchFamily="34" charset="0"/>
            </a:endParaRPr>
          </a:p>
          <a:p>
            <a:pPr indent="87313">
              <a:lnSpc>
                <a:spcPts val="1200"/>
              </a:lnSpc>
            </a:pPr>
            <a:r>
              <a:rPr lang="en-US" altLang="zh-CN" sz="800">
                <a:solidFill>
                  <a:prstClr val="white"/>
                </a:solidFill>
                <a:latin typeface="Arial" panose="020B0604020202020204" pitchFamily="34" charset="0"/>
                <a:cs typeface="Arial" panose="020B0604020202020204" pitchFamily="34" charset="0"/>
              </a:rPr>
              <a:t>ITT population : N=451</a:t>
            </a:r>
          </a:p>
          <a:p>
            <a:pPr indent="87313">
              <a:lnSpc>
                <a:spcPts val="1200"/>
              </a:lnSpc>
            </a:pPr>
            <a:r>
              <a:rPr lang="en-US" altLang="zh-CN" sz="800">
                <a:solidFill>
                  <a:prstClr val="white"/>
                </a:solidFill>
                <a:latin typeface="Arial" panose="020B0604020202020204" pitchFamily="34" charset="0"/>
                <a:cs typeface="Arial" panose="020B0604020202020204" pitchFamily="34" charset="0"/>
              </a:rPr>
              <a:t>PD-L1C + patients : N=185 (41</a:t>
            </a:r>
            <a:r>
              <a:rPr lang="en-US" altLang="zh-CN" sz="600">
                <a:solidFill>
                  <a:prstClr val="white"/>
                </a:solidFill>
                <a:latin typeface="Arial" panose="020B0604020202020204" pitchFamily="34" charset="0"/>
                <a:cs typeface="Arial" panose="020B0604020202020204" pitchFamily="34" charset="0"/>
              </a:rPr>
              <a:t>%</a:t>
            </a:r>
            <a:r>
              <a:rPr lang="en-US" altLang="zh-CN" sz="800">
                <a:solidFill>
                  <a:prstClr val="white"/>
                </a:solidFill>
                <a:latin typeface="Arial" panose="020B0604020202020204" pitchFamily="34" charset="0"/>
                <a:cs typeface="Arial" panose="020B0604020202020204" pitchFamily="34" charset="0"/>
              </a:rPr>
              <a:t>)</a:t>
            </a:r>
            <a:endParaRPr lang="en-US" altLang="zh-CN" sz="300">
              <a:solidFill>
                <a:prstClr val="white"/>
              </a:solidFill>
              <a:latin typeface="Arial" panose="020B0604020202020204" pitchFamily="34" charset="0"/>
              <a:cs typeface="Arial" panose="020B0604020202020204" pitchFamily="34" charset="0"/>
            </a:endParaRPr>
          </a:p>
        </p:txBody>
      </p:sp>
      <p:sp>
        <p:nvSpPr>
          <p:cNvPr id="17" name="Rectangle à coins arrondis 16"/>
          <p:cNvSpPr/>
          <p:nvPr/>
        </p:nvSpPr>
        <p:spPr>
          <a:xfrm>
            <a:off x="2104923" y="2739674"/>
            <a:ext cx="1656000" cy="484293"/>
          </a:xfrm>
          <a:prstGeom prst="roundRect">
            <a:avLst>
              <a:gd name="adj" fmla="val 0"/>
            </a:avLst>
          </a:prstGeom>
          <a:solidFill>
            <a:srgbClr val="405D64"/>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0" tIns="0" rIns="0" bIns="0" rtlCol="0" anchor="ctr"/>
          <a:lstStyle/>
          <a:p>
            <a:pPr algn="ctr">
              <a:lnSpc>
                <a:spcPts val="1200"/>
              </a:lnSpc>
            </a:pPr>
            <a:r>
              <a:rPr lang="en-US" altLang="zh-CN" sz="900" b="1">
                <a:solidFill>
                  <a:prstClr val="white"/>
                </a:solidFill>
                <a:latin typeface="Arial" panose="020B0604020202020204" pitchFamily="34" charset="0"/>
                <a:cs typeface="Arial" panose="020B0604020202020204" pitchFamily="34" charset="0"/>
              </a:rPr>
              <a:t>Placebo + nab-P arm</a:t>
            </a:r>
            <a:r>
              <a:rPr lang="en-US" altLang="zh-CN" sz="900" b="1" baseline="30000">
                <a:solidFill>
                  <a:prstClr val="white"/>
                </a:solidFill>
                <a:latin typeface="Arial" panose="020B0604020202020204" pitchFamily="34" charset="0"/>
                <a:cs typeface="Arial" panose="020B0604020202020204" pitchFamily="34" charset="0"/>
              </a:rPr>
              <a:t>d</a:t>
            </a:r>
            <a:endParaRPr lang="en-US" altLang="zh-CN" sz="900" b="1">
              <a:solidFill>
                <a:prstClr val="white"/>
              </a:solidFill>
              <a:latin typeface="Arial" panose="020B0604020202020204" pitchFamily="34" charset="0"/>
              <a:cs typeface="Arial" panose="020B0604020202020204" pitchFamily="34" charset="0"/>
            </a:endParaRPr>
          </a:p>
          <a:p>
            <a:pPr indent="87313">
              <a:lnSpc>
                <a:spcPts val="1200"/>
              </a:lnSpc>
            </a:pPr>
            <a:r>
              <a:rPr lang="en-US" altLang="zh-CN" sz="800">
                <a:solidFill>
                  <a:prstClr val="white"/>
                </a:solidFill>
                <a:latin typeface="Arial" panose="020B0604020202020204" pitchFamily="34" charset="0"/>
                <a:cs typeface="Arial" panose="020B0604020202020204" pitchFamily="34" charset="0"/>
              </a:rPr>
              <a:t>ITT population : N=451</a:t>
            </a:r>
          </a:p>
          <a:p>
            <a:pPr indent="87313">
              <a:lnSpc>
                <a:spcPts val="1200"/>
              </a:lnSpc>
            </a:pPr>
            <a:r>
              <a:rPr lang="en-US" altLang="zh-CN" sz="800">
                <a:solidFill>
                  <a:prstClr val="white"/>
                </a:solidFill>
                <a:latin typeface="Arial" panose="020B0604020202020204" pitchFamily="34" charset="0"/>
                <a:cs typeface="Arial" panose="020B0604020202020204" pitchFamily="34" charset="0"/>
              </a:rPr>
              <a:t>PD-L1C + patients : N=184 (41</a:t>
            </a:r>
            <a:r>
              <a:rPr lang="en-US" altLang="zh-CN" sz="600">
                <a:solidFill>
                  <a:prstClr val="white"/>
                </a:solidFill>
                <a:latin typeface="Arial" panose="020B0604020202020204" pitchFamily="34" charset="0"/>
                <a:cs typeface="Arial" panose="020B0604020202020204" pitchFamily="34" charset="0"/>
              </a:rPr>
              <a:t>%</a:t>
            </a:r>
            <a:r>
              <a:rPr lang="en-US" altLang="zh-CN" sz="800">
                <a:solidFill>
                  <a:prstClr val="white"/>
                </a:solidFill>
                <a:latin typeface="Arial" panose="020B0604020202020204" pitchFamily="34" charset="0"/>
                <a:cs typeface="Arial" panose="020B0604020202020204" pitchFamily="34" charset="0"/>
              </a:rPr>
              <a:t>)</a:t>
            </a:r>
            <a:endParaRPr lang="en-US" altLang="zh-CN" sz="300">
              <a:solidFill>
                <a:prstClr val="white"/>
              </a:solidFill>
              <a:latin typeface="Arial" panose="020B0604020202020204" pitchFamily="34" charset="0"/>
              <a:cs typeface="Arial" panose="020B0604020202020204" pitchFamily="34" charset="0"/>
            </a:endParaRPr>
          </a:p>
        </p:txBody>
      </p:sp>
      <p:sp>
        <p:nvSpPr>
          <p:cNvPr id="18" name="Rectangle 17"/>
          <p:cNvSpPr/>
          <p:nvPr/>
        </p:nvSpPr>
        <p:spPr>
          <a:xfrm>
            <a:off x="2589755" y="1894773"/>
            <a:ext cx="1374557" cy="630942"/>
          </a:xfrm>
          <a:prstGeom prst="rect">
            <a:avLst/>
          </a:prstGeom>
          <a:no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nSpc>
                <a:spcPts val="1100"/>
              </a:lnSpc>
              <a:spcBef>
                <a:spcPts val="600"/>
              </a:spcBef>
              <a:buClr>
                <a:srgbClr val="FF6600"/>
              </a:buClr>
            </a:pPr>
            <a:r>
              <a:rPr lang="en-US" altLang="zh-CN" sz="900" dirty="0">
                <a:solidFill>
                  <a:prstClr val="black"/>
                </a:solidFill>
                <a:latin typeface="Arial" panose="020B0604020202020204" pitchFamily="34" charset="0"/>
                <a:cs typeface="Arial" panose="020B0604020202020204" pitchFamily="34" charset="0"/>
              </a:rPr>
              <a:t>Stratification:</a:t>
            </a:r>
          </a:p>
          <a:p>
            <a:pPr marL="87313" indent="-87313">
              <a:lnSpc>
                <a:spcPts val="1100"/>
              </a:lnSpc>
              <a:spcBef>
                <a:spcPts val="200"/>
              </a:spcBef>
              <a:buClr>
                <a:srgbClr val="FF6600"/>
              </a:buClr>
              <a:buFont typeface="Wingdings" panose="05000000000000000000" pitchFamily="2" charset="2"/>
              <a:buChar char="§"/>
            </a:pPr>
            <a:r>
              <a:rPr lang="en-US" altLang="zh-CN" sz="800" i="1" dirty="0">
                <a:solidFill>
                  <a:prstClr val="black"/>
                </a:solidFill>
                <a:latin typeface="Arial" panose="020B0604020202020204" pitchFamily="34" charset="0"/>
                <a:cs typeface="Arial" panose="020B0604020202020204" pitchFamily="34" charset="0"/>
              </a:rPr>
              <a:t> taxane </a:t>
            </a:r>
            <a:r>
              <a:rPr lang="en-US" altLang="zh-CN" sz="800" i="1" dirty="0" err="1">
                <a:solidFill>
                  <a:prstClr val="black"/>
                </a:solidFill>
                <a:latin typeface="Arial" panose="020B0604020202020204" pitchFamily="34" charset="0"/>
                <a:cs typeface="Arial" panose="020B0604020202020204" pitchFamily="34" charset="0"/>
              </a:rPr>
              <a:t>préalable</a:t>
            </a:r>
            <a:endParaRPr lang="en-US" altLang="zh-CN" sz="800" i="1" dirty="0">
              <a:solidFill>
                <a:prstClr val="black"/>
              </a:solidFill>
              <a:latin typeface="Arial" panose="020B0604020202020204" pitchFamily="34" charset="0"/>
              <a:cs typeface="Arial" panose="020B0604020202020204" pitchFamily="34" charset="0"/>
            </a:endParaRPr>
          </a:p>
          <a:p>
            <a:pPr marL="87313" indent="-87313">
              <a:lnSpc>
                <a:spcPts val="900"/>
              </a:lnSpc>
              <a:buClr>
                <a:srgbClr val="FF6600"/>
              </a:buClr>
              <a:buFont typeface="Wingdings" panose="05000000000000000000" pitchFamily="2" charset="2"/>
              <a:buChar char="§"/>
            </a:pPr>
            <a:r>
              <a:rPr lang="en-US" altLang="zh-CN" sz="800" i="1" dirty="0" err="1">
                <a:solidFill>
                  <a:prstClr val="black"/>
                </a:solidFill>
                <a:latin typeface="Arial" panose="020B0604020202020204" pitchFamily="34" charset="0"/>
                <a:cs typeface="Arial" panose="020B0604020202020204" pitchFamily="34" charset="0"/>
              </a:rPr>
              <a:t>Métastases</a:t>
            </a:r>
            <a:r>
              <a:rPr lang="en-US" altLang="zh-CN" sz="800" i="1" dirty="0">
                <a:solidFill>
                  <a:prstClr val="black"/>
                </a:solidFill>
                <a:latin typeface="Arial" panose="020B0604020202020204" pitchFamily="34" charset="0"/>
                <a:cs typeface="Arial" panose="020B0604020202020204" pitchFamily="34" charset="0"/>
              </a:rPr>
              <a:t> </a:t>
            </a:r>
            <a:r>
              <a:rPr lang="en-US" altLang="zh-CN" sz="800" i="1" dirty="0" err="1">
                <a:solidFill>
                  <a:prstClr val="black"/>
                </a:solidFill>
                <a:latin typeface="Arial" panose="020B0604020202020204" pitchFamily="34" charset="0"/>
                <a:cs typeface="Arial" panose="020B0604020202020204" pitchFamily="34" charset="0"/>
              </a:rPr>
              <a:t>hépatiques</a:t>
            </a:r>
            <a:endParaRPr lang="en-US" altLang="zh-CN" sz="800" i="1" dirty="0">
              <a:solidFill>
                <a:prstClr val="black"/>
              </a:solidFill>
              <a:latin typeface="Arial" panose="020B0604020202020204" pitchFamily="34" charset="0"/>
              <a:cs typeface="Arial" panose="020B0604020202020204" pitchFamily="34" charset="0"/>
            </a:endParaRPr>
          </a:p>
          <a:p>
            <a:pPr marL="87313" indent="-87313">
              <a:lnSpc>
                <a:spcPts val="900"/>
              </a:lnSpc>
              <a:buClr>
                <a:srgbClr val="FF6600"/>
              </a:buClr>
              <a:buFont typeface="Wingdings" panose="05000000000000000000" pitchFamily="2" charset="2"/>
              <a:buChar char="§"/>
            </a:pPr>
            <a:r>
              <a:rPr lang="en-US" altLang="zh-CN" sz="800" b="1" i="1" dirty="0">
                <a:solidFill>
                  <a:prstClr val="black"/>
                </a:solidFill>
                <a:latin typeface="Arial" panose="020B0604020202020204" pitchFamily="34" charset="0"/>
                <a:cs typeface="Arial" panose="020B0604020202020204" pitchFamily="34" charset="0"/>
              </a:rPr>
              <a:t>PD-L1 IC  </a:t>
            </a:r>
            <a:endParaRPr lang="en-US" altLang="zh-CN" sz="800" b="1" i="1" baseline="30000" dirty="0">
              <a:solidFill>
                <a:prstClr val="black"/>
              </a:solidFill>
              <a:latin typeface="Arial" panose="020B0604020202020204" pitchFamily="34" charset="0"/>
              <a:cs typeface="Arial" panose="020B0604020202020204" pitchFamily="34" charset="0"/>
            </a:endParaRPr>
          </a:p>
        </p:txBody>
      </p:sp>
      <p:sp>
        <p:nvSpPr>
          <p:cNvPr id="21" name="Rectangle 20"/>
          <p:cNvSpPr/>
          <p:nvPr/>
        </p:nvSpPr>
        <p:spPr>
          <a:xfrm>
            <a:off x="292808" y="1838056"/>
            <a:ext cx="1436255" cy="451406"/>
          </a:xfrm>
          <a:prstGeom prst="rect">
            <a:avLst/>
          </a:prstGeom>
          <a:no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wrap="square" rtlCol="0" anchor="ctr">
            <a:spAutoFit/>
          </a:bodyPr>
          <a:lstStyle/>
          <a:p>
            <a:pPr>
              <a:lnSpc>
                <a:spcPts val="1100"/>
              </a:lnSpc>
              <a:spcBef>
                <a:spcPts val="600"/>
              </a:spcBef>
              <a:buClr>
                <a:srgbClr val="FF6600"/>
              </a:buClr>
            </a:pPr>
            <a:r>
              <a:rPr lang="en-US" altLang="zh-CN" sz="700" i="1">
                <a:solidFill>
                  <a:prstClr val="black"/>
                </a:solidFill>
                <a:latin typeface="Arial" panose="020B0604020202020204" pitchFamily="34" charset="0"/>
                <a:cs typeface="Arial" panose="020B0604020202020204" pitchFamily="34" charset="0"/>
              </a:rPr>
              <a:t>Double-</a:t>
            </a:r>
            <a:r>
              <a:rPr lang="en-US" altLang="zh-CN" sz="700" i="1" err="1">
                <a:solidFill>
                  <a:prstClr val="black"/>
                </a:solidFill>
                <a:latin typeface="Arial" panose="020B0604020202020204" pitchFamily="34" charset="0"/>
                <a:cs typeface="Arial" panose="020B0604020202020204" pitchFamily="34" charset="0"/>
              </a:rPr>
              <a:t>aveugle</a:t>
            </a:r>
            <a:r>
              <a:rPr lang="en-US" altLang="zh-CN" sz="700" i="1">
                <a:solidFill>
                  <a:prstClr val="black"/>
                </a:solidFill>
                <a:latin typeface="Arial" panose="020B0604020202020204" pitchFamily="34" charset="0"/>
                <a:cs typeface="Arial" panose="020B0604020202020204" pitchFamily="34" charset="0"/>
              </a:rPr>
              <a:t>, </a:t>
            </a:r>
          </a:p>
          <a:p>
            <a:pPr>
              <a:lnSpc>
                <a:spcPts val="1100"/>
              </a:lnSpc>
              <a:spcBef>
                <a:spcPts val="600"/>
              </a:spcBef>
              <a:buClr>
                <a:srgbClr val="FF6600"/>
              </a:buClr>
            </a:pPr>
            <a:r>
              <a:rPr lang="en-US" altLang="zh-CN" sz="700" i="1">
                <a:solidFill>
                  <a:prstClr val="black"/>
                </a:solidFill>
                <a:latin typeface="Arial" panose="020B0604020202020204" pitchFamily="34" charset="0"/>
                <a:cs typeface="Arial" panose="020B0604020202020204" pitchFamily="34" charset="0"/>
              </a:rPr>
              <a:t>pas de cross-over</a:t>
            </a:r>
            <a:endParaRPr lang="en-US" altLang="zh-CN" sz="600" b="1" i="1" baseline="30000">
              <a:solidFill>
                <a:prstClr val="black"/>
              </a:solidFill>
              <a:latin typeface="Arial" panose="020B0604020202020204" pitchFamily="34" charset="0"/>
              <a:cs typeface="Arial" panose="020B0604020202020204" pitchFamily="34" charset="0"/>
            </a:endParaRPr>
          </a:p>
        </p:txBody>
      </p:sp>
      <p:sp>
        <p:nvSpPr>
          <p:cNvPr id="23" name="Ellipse 22"/>
          <p:cNvSpPr/>
          <p:nvPr/>
        </p:nvSpPr>
        <p:spPr>
          <a:xfrm>
            <a:off x="1688832" y="2289462"/>
            <a:ext cx="580183" cy="252000"/>
          </a:xfrm>
          <a:prstGeom prst="ellipse">
            <a:avLst/>
          </a:prstGeom>
          <a:noFill/>
          <a:effectLst/>
        </p:spPr>
        <p:style>
          <a:lnRef idx="0">
            <a:schemeClr val="accent2"/>
          </a:lnRef>
          <a:fillRef idx="3">
            <a:schemeClr val="accent2"/>
          </a:fillRef>
          <a:effectRef idx="3">
            <a:schemeClr val="accent2"/>
          </a:effectRef>
          <a:fontRef idx="minor">
            <a:schemeClr val="lt1"/>
          </a:fontRef>
        </p:style>
        <p:txBody>
          <a:bodyPr rtlCol="0" anchor="ctr"/>
          <a:lstStyle/>
          <a:p>
            <a:pPr algn="ctr"/>
            <a:r>
              <a:rPr lang="en-US" altLang="zh-CN" sz="900" b="1">
                <a:solidFill>
                  <a:srgbClr val="1F497D"/>
                </a:solidFill>
                <a:latin typeface="Arial" panose="020B0604020202020204" pitchFamily="34" charset="0"/>
                <a:cs typeface="Arial" panose="020B0604020202020204" pitchFamily="34" charset="0"/>
              </a:rPr>
              <a:t>1:1</a:t>
            </a:r>
          </a:p>
        </p:txBody>
      </p:sp>
      <p:sp>
        <p:nvSpPr>
          <p:cNvPr id="24" name="Espace réservé du contenu 6"/>
          <p:cNvSpPr txBox="1">
            <a:spLocks/>
          </p:cNvSpPr>
          <p:nvPr/>
        </p:nvSpPr>
        <p:spPr>
          <a:xfrm>
            <a:off x="1210045" y="3340840"/>
            <a:ext cx="2684319" cy="637269"/>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20650" indent="-120650">
              <a:lnSpc>
                <a:spcPts val="1100"/>
              </a:lnSpc>
              <a:spcBef>
                <a:spcPts val="0"/>
              </a:spcBef>
            </a:pPr>
            <a:r>
              <a:rPr lang="fr-FR" sz="900">
                <a:solidFill>
                  <a:prstClr val="black"/>
                </a:solidFill>
              </a:rPr>
              <a:t>Co-primaires: PFS </a:t>
            </a:r>
            <a:r>
              <a:rPr lang="fr-FR" sz="800">
                <a:solidFill>
                  <a:prstClr val="black"/>
                </a:solidFill>
              </a:rPr>
              <a:t>(ITT et PD-L1 IC+)</a:t>
            </a:r>
          </a:p>
          <a:p>
            <a:pPr marL="369888" lvl="1" indent="-120650">
              <a:lnSpc>
                <a:spcPts val="1100"/>
              </a:lnSpc>
              <a:spcBef>
                <a:spcPts val="0"/>
              </a:spcBef>
              <a:buClr>
                <a:srgbClr val="31859B"/>
              </a:buClr>
            </a:pPr>
            <a:r>
              <a:rPr lang="fr-FR" sz="800">
                <a:solidFill>
                  <a:prstClr val="black">
                    <a:lumMod val="65000"/>
                    <a:lumOff val="35000"/>
                  </a:prstClr>
                </a:solidFill>
              </a:rPr>
              <a:t>OS (ITT et PD-L1 IC+)</a:t>
            </a:r>
          </a:p>
          <a:p>
            <a:pPr marL="120650" indent="-120650">
              <a:lnSpc>
                <a:spcPts val="1100"/>
              </a:lnSpc>
              <a:spcBef>
                <a:spcPts val="0"/>
              </a:spcBef>
            </a:pPr>
            <a:r>
              <a:rPr lang="fr-FR" sz="900">
                <a:solidFill>
                  <a:prstClr val="black"/>
                </a:solidFill>
              </a:rPr>
              <a:t>Secondaires: ORR ad DOR </a:t>
            </a:r>
            <a:r>
              <a:rPr lang="fr-FR" sz="800">
                <a:solidFill>
                  <a:prstClr val="black"/>
                </a:solidFill>
              </a:rPr>
              <a:t>(ITT and PD-L1 IC+)</a:t>
            </a:r>
          </a:p>
          <a:p>
            <a:pPr marL="120650" indent="-120650">
              <a:lnSpc>
                <a:spcPts val="1100"/>
              </a:lnSpc>
              <a:spcBef>
                <a:spcPts val="0"/>
              </a:spcBef>
            </a:pPr>
            <a:r>
              <a:rPr lang="fr-FR" sz="900">
                <a:solidFill>
                  <a:prstClr val="black"/>
                </a:solidFill>
              </a:rPr>
              <a:t>Sécurité, tolérance</a:t>
            </a:r>
          </a:p>
        </p:txBody>
      </p:sp>
      <p:sp>
        <p:nvSpPr>
          <p:cNvPr id="25" name="Espace réservé du contenu 6"/>
          <p:cNvSpPr txBox="1">
            <a:spLocks/>
          </p:cNvSpPr>
          <p:nvPr/>
        </p:nvSpPr>
        <p:spPr>
          <a:xfrm>
            <a:off x="444264" y="3458675"/>
            <a:ext cx="791851" cy="401599"/>
          </a:xfrm>
          <a:prstGeom prst="rect">
            <a:avLst/>
          </a:prstGeom>
        </p:spPr>
        <p:txBody>
          <a:bodyPr vert="horz" lIns="91440" tIns="45720" rIns="91440" bIns="45720" rtlCol="0">
            <a:noAutofit/>
          </a:bodyPr>
          <a:lstStyle>
            <a:lvl1pPr marL="174625" indent="-174625" algn="l" defTabSz="457200" rtl="0" eaLnBrk="1" latinLnBrk="0" hangingPunct="1">
              <a:spcBef>
                <a:spcPct val="20000"/>
              </a:spcBef>
              <a:buClr>
                <a:srgbClr val="FF6600"/>
              </a:buClr>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1pPr>
            <a:lvl2pPr marL="423863" indent="-257175" algn="l" defTabSz="457200" rtl="0" eaLnBrk="1" latinLnBrk="0" hangingPunct="1">
              <a:spcBef>
                <a:spcPct val="20000"/>
              </a:spcBef>
              <a:buClr>
                <a:schemeClr val="accent5"/>
              </a:buClr>
              <a:buFont typeface="Wingdings" panose="05000000000000000000" pitchFamily="2" charset="2"/>
              <a:buChar char="à"/>
              <a:defRPr sz="16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457200" rtl="0" eaLnBrk="1" latinLnBrk="0" hangingPunct="1">
              <a:spcBef>
                <a:spcPct val="20000"/>
              </a:spcBef>
              <a:buFont typeface="Arial"/>
              <a:buChar char="•"/>
              <a:defRPr sz="1800" kern="1200">
                <a:solidFill>
                  <a:schemeClr val="tx1"/>
                </a:solidFill>
                <a:latin typeface="Arial" panose="020B0604020202020204" pitchFamily="34" charset="0"/>
                <a:ea typeface="+mn-ea"/>
                <a:cs typeface="Arial" panose="020B0604020202020204" pitchFamily="34" charset="0"/>
              </a:defRPr>
            </a:lvl3pPr>
            <a:lvl4pPr marL="16002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4pPr>
            <a:lvl5pPr marL="2057400" indent="-228600" algn="l" defTabSz="457200" rtl="0" eaLnBrk="1" latinLnBrk="0" hangingPunct="1">
              <a:spcBef>
                <a:spcPct val="20000"/>
              </a:spcBef>
              <a:buFont typeface="Arial"/>
              <a:buChar char="»"/>
              <a:defRPr sz="1600" kern="1200">
                <a:solidFill>
                  <a:schemeClr val="tx1"/>
                </a:solidFill>
                <a:latin typeface="Arial" panose="020B0604020202020204" pitchFamily="34" charset="0"/>
                <a:ea typeface="+mn-ea"/>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a:lnSpc>
                <a:spcPts val="1300"/>
              </a:lnSpc>
              <a:spcBef>
                <a:spcPts val="0"/>
              </a:spcBef>
              <a:buFont typeface="Wingdings" panose="05000000000000000000" pitchFamily="2" charset="2"/>
              <a:buNone/>
            </a:pPr>
            <a:r>
              <a:rPr lang="fr-FR" sz="900" b="1">
                <a:solidFill>
                  <a:srgbClr val="CC3300"/>
                </a:solidFill>
              </a:rPr>
              <a:t>Critères de jugement</a:t>
            </a:r>
            <a:endParaRPr lang="fr-FR" sz="900">
              <a:solidFill>
                <a:prstClr val="black"/>
              </a:solidFill>
            </a:endParaRPr>
          </a:p>
        </p:txBody>
      </p:sp>
      <p:cxnSp>
        <p:nvCxnSpPr>
          <p:cNvPr id="7" name="Connecteur droit 6"/>
          <p:cNvCxnSpPr/>
          <p:nvPr/>
        </p:nvCxnSpPr>
        <p:spPr>
          <a:xfrm>
            <a:off x="1283250" y="3361112"/>
            <a:ext cx="0" cy="596725"/>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graphicFrame>
        <p:nvGraphicFramePr>
          <p:cNvPr id="19" name="Graphique 18"/>
          <p:cNvGraphicFramePr/>
          <p:nvPr>
            <p:extLst/>
          </p:nvPr>
        </p:nvGraphicFramePr>
        <p:xfrm>
          <a:off x="4130557" y="1419225"/>
          <a:ext cx="2277051" cy="1269579"/>
        </p:xfrm>
        <a:graphic>
          <a:graphicData uri="http://schemas.openxmlformats.org/drawingml/2006/chart">
            <c:chart xmlns:c="http://schemas.openxmlformats.org/drawingml/2006/chart" xmlns:r="http://schemas.openxmlformats.org/officeDocument/2006/relationships" r:id="rId2"/>
          </a:graphicData>
        </a:graphic>
      </p:graphicFrame>
      <p:sp>
        <p:nvSpPr>
          <p:cNvPr id="20" name="ZoneTexte 19"/>
          <p:cNvSpPr txBox="1"/>
          <p:nvPr/>
        </p:nvSpPr>
        <p:spPr>
          <a:xfrm rot="16200000">
            <a:off x="3509015" y="1842340"/>
            <a:ext cx="1167412" cy="230832"/>
          </a:xfrm>
          <a:prstGeom prst="rect">
            <a:avLst/>
          </a:prstGeom>
          <a:noFill/>
        </p:spPr>
        <p:txBody>
          <a:bodyPr wrap="square" rtlCol="0">
            <a:spAutoFit/>
          </a:bodyPr>
          <a:lstStyle/>
          <a:p>
            <a:pPr algn="ctr"/>
            <a:r>
              <a:rPr lang="fr-FR" sz="900" b="1" dirty="0">
                <a:solidFill>
                  <a:srgbClr val="595959"/>
                </a:solidFill>
                <a:latin typeface="Arial" panose="020B0604020202020204" pitchFamily="34" charset="0"/>
                <a:cs typeface="Arial" panose="020B0604020202020204" pitchFamily="34" charset="0"/>
              </a:rPr>
              <a:t>SSP</a:t>
            </a:r>
          </a:p>
        </p:txBody>
      </p:sp>
      <p:sp>
        <p:nvSpPr>
          <p:cNvPr id="22" name="ZoneTexte 21"/>
          <p:cNvSpPr txBox="1"/>
          <p:nvPr/>
        </p:nvSpPr>
        <p:spPr>
          <a:xfrm>
            <a:off x="4369482" y="2606804"/>
            <a:ext cx="1899849" cy="200055"/>
          </a:xfrm>
          <a:prstGeom prst="rect">
            <a:avLst/>
          </a:prstGeom>
          <a:noFill/>
        </p:spPr>
        <p:txBody>
          <a:bodyPr wrap="square" rtlCol="0">
            <a:spAutoFit/>
          </a:bodyPr>
          <a:lstStyle/>
          <a:p>
            <a:pPr algn="ctr"/>
            <a:r>
              <a:rPr lang="fr-FR" sz="700">
                <a:solidFill>
                  <a:srgbClr val="595959"/>
                </a:solidFill>
                <a:latin typeface="Arial" panose="020B0604020202020204" pitchFamily="34" charset="0"/>
                <a:cs typeface="Arial" panose="020B0604020202020204" pitchFamily="34" charset="0"/>
              </a:rPr>
              <a:t>Mois</a:t>
            </a:r>
          </a:p>
        </p:txBody>
      </p:sp>
      <p:sp>
        <p:nvSpPr>
          <p:cNvPr id="2" name="Forme libre 1"/>
          <p:cNvSpPr/>
          <p:nvPr/>
        </p:nvSpPr>
        <p:spPr>
          <a:xfrm>
            <a:off x="4376542" y="1465729"/>
            <a:ext cx="1385047" cy="998445"/>
          </a:xfrm>
          <a:custGeom>
            <a:avLst/>
            <a:gdLst>
              <a:gd name="connsiteX0" fmla="*/ 1385047 w 1385047"/>
              <a:gd name="connsiteY0" fmla="*/ 998445 h 998445"/>
              <a:gd name="connsiteX1" fmla="*/ 1169894 w 1385047"/>
              <a:gd name="connsiteY1" fmla="*/ 998445 h 998445"/>
              <a:gd name="connsiteX2" fmla="*/ 1156447 w 1385047"/>
              <a:gd name="connsiteY2" fmla="*/ 984998 h 998445"/>
              <a:gd name="connsiteX3" fmla="*/ 1126191 w 1385047"/>
              <a:gd name="connsiteY3" fmla="*/ 984998 h 998445"/>
              <a:gd name="connsiteX4" fmla="*/ 1106020 w 1385047"/>
              <a:gd name="connsiteY4" fmla="*/ 964827 h 998445"/>
              <a:gd name="connsiteX5" fmla="*/ 1075765 w 1385047"/>
              <a:gd name="connsiteY5" fmla="*/ 954742 h 998445"/>
              <a:gd name="connsiteX6" fmla="*/ 1042147 w 1385047"/>
              <a:gd name="connsiteY6" fmla="*/ 951380 h 998445"/>
              <a:gd name="connsiteX7" fmla="*/ 1005167 w 1385047"/>
              <a:gd name="connsiteY7" fmla="*/ 951380 h 998445"/>
              <a:gd name="connsiteX8" fmla="*/ 981635 w 1385047"/>
              <a:gd name="connsiteY8" fmla="*/ 944656 h 998445"/>
              <a:gd name="connsiteX9" fmla="*/ 981635 w 1385047"/>
              <a:gd name="connsiteY9" fmla="*/ 944656 h 998445"/>
              <a:gd name="connsiteX10" fmla="*/ 927847 w 1385047"/>
              <a:gd name="connsiteY10" fmla="*/ 931209 h 998445"/>
              <a:gd name="connsiteX11" fmla="*/ 897591 w 1385047"/>
              <a:gd name="connsiteY11" fmla="*/ 914400 h 998445"/>
              <a:gd name="connsiteX12" fmla="*/ 816909 w 1385047"/>
              <a:gd name="connsiteY12" fmla="*/ 900953 h 998445"/>
              <a:gd name="connsiteX13" fmla="*/ 773206 w 1385047"/>
              <a:gd name="connsiteY13" fmla="*/ 900953 h 998445"/>
              <a:gd name="connsiteX14" fmla="*/ 749673 w 1385047"/>
              <a:gd name="connsiteY14" fmla="*/ 890868 h 998445"/>
              <a:gd name="connsiteX15" fmla="*/ 699247 w 1385047"/>
              <a:gd name="connsiteY15" fmla="*/ 853889 h 998445"/>
              <a:gd name="connsiteX16" fmla="*/ 652182 w 1385047"/>
              <a:gd name="connsiteY16" fmla="*/ 850527 h 998445"/>
              <a:gd name="connsiteX17" fmla="*/ 652182 w 1385047"/>
              <a:gd name="connsiteY17" fmla="*/ 850527 h 998445"/>
              <a:gd name="connsiteX18" fmla="*/ 595032 w 1385047"/>
              <a:gd name="connsiteY18" fmla="*/ 783292 h 998445"/>
              <a:gd name="connsiteX19" fmla="*/ 514350 w 1385047"/>
              <a:gd name="connsiteY19" fmla="*/ 773206 h 998445"/>
              <a:gd name="connsiteX20" fmla="*/ 484094 w 1385047"/>
              <a:gd name="connsiteY20" fmla="*/ 709333 h 998445"/>
              <a:gd name="connsiteX21" fmla="*/ 423582 w 1385047"/>
              <a:gd name="connsiteY21" fmla="*/ 682439 h 998445"/>
              <a:gd name="connsiteX22" fmla="*/ 400050 w 1385047"/>
              <a:gd name="connsiteY22" fmla="*/ 638736 h 998445"/>
              <a:gd name="connsiteX23" fmla="*/ 389965 w 1385047"/>
              <a:gd name="connsiteY23" fmla="*/ 618565 h 998445"/>
              <a:gd name="connsiteX24" fmla="*/ 363070 w 1385047"/>
              <a:gd name="connsiteY24" fmla="*/ 601756 h 998445"/>
              <a:gd name="connsiteX25" fmla="*/ 332815 w 1385047"/>
              <a:gd name="connsiteY25" fmla="*/ 591671 h 998445"/>
              <a:gd name="connsiteX26" fmla="*/ 309282 w 1385047"/>
              <a:gd name="connsiteY26" fmla="*/ 564777 h 998445"/>
              <a:gd name="connsiteX27" fmla="*/ 295835 w 1385047"/>
              <a:gd name="connsiteY27" fmla="*/ 497542 h 998445"/>
              <a:gd name="connsiteX28" fmla="*/ 289112 w 1385047"/>
              <a:gd name="connsiteY28" fmla="*/ 463924 h 998445"/>
              <a:gd name="connsiteX29" fmla="*/ 268941 w 1385047"/>
              <a:gd name="connsiteY29" fmla="*/ 437030 h 998445"/>
              <a:gd name="connsiteX30" fmla="*/ 231962 w 1385047"/>
              <a:gd name="connsiteY30" fmla="*/ 403412 h 998445"/>
              <a:gd name="connsiteX31" fmla="*/ 215153 w 1385047"/>
              <a:gd name="connsiteY31" fmla="*/ 376518 h 998445"/>
              <a:gd name="connsiteX32" fmla="*/ 191620 w 1385047"/>
              <a:gd name="connsiteY32" fmla="*/ 292474 h 998445"/>
              <a:gd name="connsiteX33" fmla="*/ 171450 w 1385047"/>
              <a:gd name="connsiteY33" fmla="*/ 265580 h 998445"/>
              <a:gd name="connsiteX34" fmla="*/ 127747 w 1385047"/>
              <a:gd name="connsiteY34" fmla="*/ 238686 h 998445"/>
              <a:gd name="connsiteX35" fmla="*/ 114300 w 1385047"/>
              <a:gd name="connsiteY35" fmla="*/ 191621 h 998445"/>
              <a:gd name="connsiteX36" fmla="*/ 107576 w 1385047"/>
              <a:gd name="connsiteY36" fmla="*/ 104215 h 998445"/>
              <a:gd name="connsiteX37" fmla="*/ 94129 w 1385047"/>
              <a:gd name="connsiteY37" fmla="*/ 33618 h 998445"/>
              <a:gd name="connsiteX38" fmla="*/ 0 w 1385047"/>
              <a:gd name="connsiteY38" fmla="*/ 0 h 99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85047" h="998445">
                <a:moveTo>
                  <a:pt x="1385047" y="998445"/>
                </a:moveTo>
                <a:lnTo>
                  <a:pt x="1169894" y="998445"/>
                </a:lnTo>
                <a:lnTo>
                  <a:pt x="1156447" y="984998"/>
                </a:lnTo>
                <a:lnTo>
                  <a:pt x="1126191" y="984998"/>
                </a:lnTo>
                <a:lnTo>
                  <a:pt x="1106020" y="964827"/>
                </a:lnTo>
                <a:lnTo>
                  <a:pt x="1075765" y="954742"/>
                </a:lnTo>
                <a:lnTo>
                  <a:pt x="1042147" y="951380"/>
                </a:lnTo>
                <a:lnTo>
                  <a:pt x="1005167" y="951380"/>
                </a:lnTo>
                <a:lnTo>
                  <a:pt x="981635" y="944656"/>
                </a:lnTo>
                <a:lnTo>
                  <a:pt x="981635" y="944656"/>
                </a:lnTo>
                <a:lnTo>
                  <a:pt x="927847" y="931209"/>
                </a:lnTo>
                <a:lnTo>
                  <a:pt x="897591" y="914400"/>
                </a:lnTo>
                <a:lnTo>
                  <a:pt x="816909" y="900953"/>
                </a:lnTo>
                <a:lnTo>
                  <a:pt x="773206" y="900953"/>
                </a:lnTo>
                <a:lnTo>
                  <a:pt x="749673" y="890868"/>
                </a:lnTo>
                <a:lnTo>
                  <a:pt x="699247" y="853889"/>
                </a:lnTo>
                <a:lnTo>
                  <a:pt x="652182" y="850527"/>
                </a:lnTo>
                <a:lnTo>
                  <a:pt x="652182" y="850527"/>
                </a:lnTo>
                <a:lnTo>
                  <a:pt x="595032" y="783292"/>
                </a:lnTo>
                <a:lnTo>
                  <a:pt x="514350" y="773206"/>
                </a:lnTo>
                <a:lnTo>
                  <a:pt x="484094" y="709333"/>
                </a:lnTo>
                <a:lnTo>
                  <a:pt x="423582" y="682439"/>
                </a:lnTo>
                <a:lnTo>
                  <a:pt x="400050" y="638736"/>
                </a:lnTo>
                <a:lnTo>
                  <a:pt x="389965" y="618565"/>
                </a:lnTo>
                <a:lnTo>
                  <a:pt x="363070" y="601756"/>
                </a:lnTo>
                <a:lnTo>
                  <a:pt x="332815" y="591671"/>
                </a:lnTo>
                <a:lnTo>
                  <a:pt x="309282" y="564777"/>
                </a:lnTo>
                <a:lnTo>
                  <a:pt x="295835" y="497542"/>
                </a:lnTo>
                <a:lnTo>
                  <a:pt x="289112" y="463924"/>
                </a:lnTo>
                <a:lnTo>
                  <a:pt x="268941" y="437030"/>
                </a:lnTo>
                <a:lnTo>
                  <a:pt x="231962" y="403412"/>
                </a:lnTo>
                <a:lnTo>
                  <a:pt x="215153" y="376518"/>
                </a:lnTo>
                <a:lnTo>
                  <a:pt x="191620" y="292474"/>
                </a:lnTo>
                <a:lnTo>
                  <a:pt x="171450" y="265580"/>
                </a:lnTo>
                <a:lnTo>
                  <a:pt x="127747" y="238686"/>
                </a:lnTo>
                <a:lnTo>
                  <a:pt x="114300" y="191621"/>
                </a:lnTo>
                <a:lnTo>
                  <a:pt x="107576" y="104215"/>
                </a:lnTo>
                <a:lnTo>
                  <a:pt x="94129" y="33618"/>
                </a:lnTo>
                <a:lnTo>
                  <a:pt x="0" y="0"/>
                </a:lnTo>
              </a:path>
            </a:pathLst>
          </a:custGeom>
          <a:noFill/>
          <a:ln w="28575">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 name="Forme libre 2"/>
          <p:cNvSpPr/>
          <p:nvPr/>
        </p:nvSpPr>
        <p:spPr>
          <a:xfrm>
            <a:off x="4383265" y="1469091"/>
            <a:ext cx="1640542" cy="984997"/>
          </a:xfrm>
          <a:custGeom>
            <a:avLst/>
            <a:gdLst>
              <a:gd name="connsiteX0" fmla="*/ 1640542 w 1640542"/>
              <a:gd name="connsiteY0" fmla="*/ 984997 h 984997"/>
              <a:gd name="connsiteX1" fmla="*/ 1388409 w 1640542"/>
              <a:gd name="connsiteY1" fmla="*/ 984997 h 984997"/>
              <a:gd name="connsiteX2" fmla="*/ 1368239 w 1640542"/>
              <a:gd name="connsiteY2" fmla="*/ 964827 h 984997"/>
              <a:gd name="connsiteX3" fmla="*/ 1314450 w 1640542"/>
              <a:gd name="connsiteY3" fmla="*/ 961465 h 984997"/>
              <a:gd name="connsiteX4" fmla="*/ 1257300 w 1640542"/>
              <a:gd name="connsiteY4" fmla="*/ 941294 h 984997"/>
              <a:gd name="connsiteX5" fmla="*/ 1186703 w 1640542"/>
              <a:gd name="connsiteY5" fmla="*/ 924485 h 984997"/>
              <a:gd name="connsiteX6" fmla="*/ 1102659 w 1640542"/>
              <a:gd name="connsiteY6" fmla="*/ 927847 h 984997"/>
              <a:gd name="connsiteX7" fmla="*/ 1052233 w 1640542"/>
              <a:gd name="connsiteY7" fmla="*/ 914400 h 984997"/>
              <a:gd name="connsiteX8" fmla="*/ 968189 w 1640542"/>
              <a:gd name="connsiteY8" fmla="*/ 880783 h 984997"/>
              <a:gd name="connsiteX9" fmla="*/ 917762 w 1640542"/>
              <a:gd name="connsiteY9" fmla="*/ 877421 h 984997"/>
              <a:gd name="connsiteX10" fmla="*/ 870697 w 1640542"/>
              <a:gd name="connsiteY10" fmla="*/ 860612 h 984997"/>
              <a:gd name="connsiteX11" fmla="*/ 840442 w 1640542"/>
              <a:gd name="connsiteY11" fmla="*/ 860612 h 984997"/>
              <a:gd name="connsiteX12" fmla="*/ 813547 w 1640542"/>
              <a:gd name="connsiteY12" fmla="*/ 860612 h 984997"/>
              <a:gd name="connsiteX13" fmla="*/ 742950 w 1640542"/>
              <a:gd name="connsiteY13" fmla="*/ 843803 h 984997"/>
              <a:gd name="connsiteX14" fmla="*/ 732865 w 1640542"/>
              <a:gd name="connsiteY14" fmla="*/ 837080 h 984997"/>
              <a:gd name="connsiteX15" fmla="*/ 695886 w 1640542"/>
              <a:gd name="connsiteY15" fmla="*/ 790015 h 984997"/>
              <a:gd name="connsiteX16" fmla="*/ 618565 w 1640542"/>
              <a:gd name="connsiteY16" fmla="*/ 773206 h 984997"/>
              <a:gd name="connsiteX17" fmla="*/ 588309 w 1640542"/>
              <a:gd name="connsiteY17" fmla="*/ 716056 h 984997"/>
              <a:gd name="connsiteX18" fmla="*/ 527797 w 1640542"/>
              <a:gd name="connsiteY18" fmla="*/ 685800 h 984997"/>
              <a:gd name="connsiteX19" fmla="*/ 514350 w 1640542"/>
              <a:gd name="connsiteY19" fmla="*/ 638735 h 984997"/>
              <a:gd name="connsiteX20" fmla="*/ 497542 w 1640542"/>
              <a:gd name="connsiteY20" fmla="*/ 625288 h 984997"/>
              <a:gd name="connsiteX21" fmla="*/ 477371 w 1640542"/>
              <a:gd name="connsiteY21" fmla="*/ 601756 h 984997"/>
              <a:gd name="connsiteX22" fmla="*/ 453839 w 1640542"/>
              <a:gd name="connsiteY22" fmla="*/ 584947 h 984997"/>
              <a:gd name="connsiteX23" fmla="*/ 430306 w 1640542"/>
              <a:gd name="connsiteY23" fmla="*/ 574862 h 984997"/>
              <a:gd name="connsiteX24" fmla="*/ 406774 w 1640542"/>
              <a:gd name="connsiteY24" fmla="*/ 531159 h 984997"/>
              <a:gd name="connsiteX25" fmla="*/ 396689 w 1640542"/>
              <a:gd name="connsiteY25" fmla="*/ 507627 h 984997"/>
              <a:gd name="connsiteX26" fmla="*/ 369794 w 1640542"/>
              <a:gd name="connsiteY26" fmla="*/ 500903 h 984997"/>
              <a:gd name="connsiteX27" fmla="*/ 332815 w 1640542"/>
              <a:gd name="connsiteY27" fmla="*/ 487456 h 984997"/>
              <a:gd name="connsiteX28" fmla="*/ 312644 w 1640542"/>
              <a:gd name="connsiteY28" fmla="*/ 460562 h 984997"/>
              <a:gd name="connsiteX29" fmla="*/ 302559 w 1640542"/>
              <a:gd name="connsiteY29" fmla="*/ 416859 h 984997"/>
              <a:gd name="connsiteX30" fmla="*/ 292474 w 1640542"/>
              <a:gd name="connsiteY30" fmla="*/ 366433 h 984997"/>
              <a:gd name="connsiteX31" fmla="*/ 265580 w 1640542"/>
              <a:gd name="connsiteY31" fmla="*/ 356347 h 984997"/>
              <a:gd name="connsiteX32" fmla="*/ 235324 w 1640542"/>
              <a:gd name="connsiteY32" fmla="*/ 336177 h 984997"/>
              <a:gd name="connsiteX33" fmla="*/ 208430 w 1640542"/>
              <a:gd name="connsiteY33" fmla="*/ 272303 h 984997"/>
              <a:gd name="connsiteX34" fmla="*/ 201706 w 1640542"/>
              <a:gd name="connsiteY34" fmla="*/ 211791 h 984997"/>
              <a:gd name="connsiteX35" fmla="*/ 134471 w 1640542"/>
              <a:gd name="connsiteY35" fmla="*/ 161365 h 984997"/>
              <a:gd name="connsiteX36" fmla="*/ 107577 w 1640542"/>
              <a:gd name="connsiteY36" fmla="*/ 144556 h 984997"/>
              <a:gd name="connsiteX37" fmla="*/ 97492 w 1640542"/>
              <a:gd name="connsiteY37" fmla="*/ 36980 h 984997"/>
              <a:gd name="connsiteX38" fmla="*/ 0 w 1640542"/>
              <a:gd name="connsiteY38" fmla="*/ 0 h 98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40542" h="984997">
                <a:moveTo>
                  <a:pt x="1640542" y="984997"/>
                </a:moveTo>
                <a:lnTo>
                  <a:pt x="1388409" y="984997"/>
                </a:lnTo>
                <a:lnTo>
                  <a:pt x="1368239" y="964827"/>
                </a:lnTo>
                <a:lnTo>
                  <a:pt x="1314450" y="961465"/>
                </a:lnTo>
                <a:lnTo>
                  <a:pt x="1257300" y="941294"/>
                </a:lnTo>
                <a:lnTo>
                  <a:pt x="1186703" y="924485"/>
                </a:lnTo>
                <a:lnTo>
                  <a:pt x="1102659" y="927847"/>
                </a:lnTo>
                <a:lnTo>
                  <a:pt x="1052233" y="914400"/>
                </a:lnTo>
                <a:lnTo>
                  <a:pt x="968189" y="880783"/>
                </a:lnTo>
                <a:lnTo>
                  <a:pt x="917762" y="877421"/>
                </a:lnTo>
                <a:lnTo>
                  <a:pt x="870697" y="860612"/>
                </a:lnTo>
                <a:lnTo>
                  <a:pt x="840442" y="860612"/>
                </a:lnTo>
                <a:lnTo>
                  <a:pt x="813547" y="860612"/>
                </a:lnTo>
                <a:lnTo>
                  <a:pt x="742950" y="843803"/>
                </a:lnTo>
                <a:lnTo>
                  <a:pt x="732865" y="837080"/>
                </a:lnTo>
                <a:lnTo>
                  <a:pt x="695886" y="790015"/>
                </a:lnTo>
                <a:lnTo>
                  <a:pt x="618565" y="773206"/>
                </a:lnTo>
                <a:lnTo>
                  <a:pt x="588309" y="716056"/>
                </a:lnTo>
                <a:lnTo>
                  <a:pt x="527797" y="685800"/>
                </a:lnTo>
                <a:lnTo>
                  <a:pt x="514350" y="638735"/>
                </a:lnTo>
                <a:lnTo>
                  <a:pt x="497542" y="625288"/>
                </a:lnTo>
                <a:lnTo>
                  <a:pt x="477371" y="601756"/>
                </a:lnTo>
                <a:lnTo>
                  <a:pt x="453839" y="584947"/>
                </a:lnTo>
                <a:lnTo>
                  <a:pt x="430306" y="574862"/>
                </a:lnTo>
                <a:lnTo>
                  <a:pt x="406774" y="531159"/>
                </a:lnTo>
                <a:lnTo>
                  <a:pt x="396689" y="507627"/>
                </a:lnTo>
                <a:lnTo>
                  <a:pt x="369794" y="500903"/>
                </a:lnTo>
                <a:lnTo>
                  <a:pt x="332815" y="487456"/>
                </a:lnTo>
                <a:lnTo>
                  <a:pt x="312644" y="460562"/>
                </a:lnTo>
                <a:lnTo>
                  <a:pt x="302559" y="416859"/>
                </a:lnTo>
                <a:lnTo>
                  <a:pt x="292474" y="366433"/>
                </a:lnTo>
                <a:lnTo>
                  <a:pt x="265580" y="356347"/>
                </a:lnTo>
                <a:lnTo>
                  <a:pt x="235324" y="336177"/>
                </a:lnTo>
                <a:lnTo>
                  <a:pt x="208430" y="272303"/>
                </a:lnTo>
                <a:lnTo>
                  <a:pt x="201706" y="211791"/>
                </a:lnTo>
                <a:lnTo>
                  <a:pt x="134471" y="161365"/>
                </a:lnTo>
                <a:lnTo>
                  <a:pt x="107577" y="144556"/>
                </a:lnTo>
                <a:lnTo>
                  <a:pt x="97492" y="36980"/>
                </a:lnTo>
                <a:lnTo>
                  <a:pt x="0" y="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ZoneTexte 31"/>
          <p:cNvSpPr txBox="1"/>
          <p:nvPr/>
        </p:nvSpPr>
        <p:spPr>
          <a:xfrm>
            <a:off x="4201395" y="2249347"/>
            <a:ext cx="544605"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5,5 mo</a:t>
            </a:r>
          </a:p>
          <a:p>
            <a:pPr algn="r">
              <a:lnSpc>
                <a:spcPts val="800"/>
              </a:lnSpc>
            </a:pPr>
            <a:r>
              <a:rPr lang="fr-FR" sz="700" b="1">
                <a:solidFill>
                  <a:srgbClr val="405D64"/>
                </a:solidFill>
                <a:latin typeface="Arial" panose="020B0604020202020204" pitchFamily="34" charset="0"/>
                <a:cs typeface="Arial" panose="020B0604020202020204" pitchFamily="34" charset="0"/>
              </a:rPr>
              <a:t>(5,3-5,6)</a:t>
            </a:r>
          </a:p>
        </p:txBody>
      </p:sp>
      <p:sp>
        <p:nvSpPr>
          <p:cNvPr id="33" name="ZoneTexte 32"/>
          <p:cNvSpPr txBox="1"/>
          <p:nvPr/>
        </p:nvSpPr>
        <p:spPr>
          <a:xfrm>
            <a:off x="4737183" y="2249347"/>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7,2 mo</a:t>
            </a:r>
          </a:p>
          <a:p>
            <a:pPr>
              <a:lnSpc>
                <a:spcPts val="800"/>
              </a:lnSpc>
            </a:pPr>
            <a:r>
              <a:rPr lang="fr-FR" sz="700" b="1">
                <a:solidFill>
                  <a:srgbClr val="FF6600"/>
                </a:solidFill>
                <a:latin typeface="Arial" panose="020B0604020202020204" pitchFamily="34" charset="0"/>
                <a:cs typeface="Arial" panose="020B0604020202020204" pitchFamily="34" charset="0"/>
              </a:rPr>
              <a:t>(5,6-7,5)</a:t>
            </a:r>
          </a:p>
        </p:txBody>
      </p:sp>
      <p:cxnSp>
        <p:nvCxnSpPr>
          <p:cNvPr id="9" name="Connecteur droit 8"/>
          <p:cNvCxnSpPr/>
          <p:nvPr/>
        </p:nvCxnSpPr>
        <p:spPr>
          <a:xfrm>
            <a:off x="4369482" y="1976717"/>
            <a:ext cx="376518"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34" name="Connecteur droit 33"/>
          <p:cNvCxnSpPr/>
          <p:nvPr/>
        </p:nvCxnSpPr>
        <p:spPr>
          <a:xfrm>
            <a:off x="4669015" y="2035388"/>
            <a:ext cx="0" cy="254074"/>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36" name="Connecteur droit 35"/>
          <p:cNvCxnSpPr/>
          <p:nvPr/>
        </p:nvCxnSpPr>
        <p:spPr>
          <a:xfrm>
            <a:off x="4769869" y="2020770"/>
            <a:ext cx="0" cy="268692"/>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39" name="ZoneTexte 38"/>
          <p:cNvSpPr txBox="1"/>
          <p:nvPr/>
        </p:nvSpPr>
        <p:spPr>
          <a:xfrm>
            <a:off x="5426519" y="1469091"/>
            <a:ext cx="924820" cy="502702"/>
          </a:xfrm>
          <a:prstGeom prst="rect">
            <a:avLst/>
          </a:prstGeom>
        </p:spPr>
        <p:txBody>
          <a:bodyPr wrap="square" lIns="0" rIns="36000" rtlCol="0">
            <a:spAutoFit/>
          </a:bodyPr>
          <a:lstStyle/>
          <a:p>
            <a:pPr algn="ctr">
              <a:lnSpc>
                <a:spcPts val="800"/>
              </a:lnSpc>
            </a:pPr>
            <a:r>
              <a:rPr lang="fr-FR" sz="700" b="1">
                <a:solidFill>
                  <a:prstClr val="black"/>
                </a:solidFill>
                <a:latin typeface="Arial" panose="020B0604020202020204" pitchFamily="34" charset="0"/>
                <a:cs typeface="Arial" panose="020B0604020202020204" pitchFamily="34" charset="0"/>
              </a:rPr>
              <a:t>ITT PFS</a:t>
            </a:r>
          </a:p>
          <a:p>
            <a:pPr algn="ctr">
              <a:lnSpc>
                <a:spcPts val="800"/>
              </a:lnSpc>
            </a:pPr>
            <a:r>
              <a:rPr lang="fr-FR" sz="700">
                <a:solidFill>
                  <a:prstClr val="black"/>
                </a:solidFill>
                <a:latin typeface="Arial" panose="020B0604020202020204" pitchFamily="34" charset="0"/>
                <a:cs typeface="Arial" panose="020B0604020202020204" pitchFamily="34" charset="0"/>
              </a:rPr>
              <a:t>Stratified HR: 0,80</a:t>
            </a:r>
          </a:p>
          <a:p>
            <a:pPr algn="ctr">
              <a:lnSpc>
                <a:spcPts val="800"/>
              </a:lnSpc>
            </a:pPr>
            <a:r>
              <a:rPr lang="fr-FR" sz="700">
                <a:solidFill>
                  <a:prstClr val="black"/>
                </a:solidFill>
                <a:latin typeface="Arial" panose="020B0604020202020204" pitchFamily="34" charset="0"/>
                <a:cs typeface="Arial" panose="020B0604020202020204" pitchFamily="34" charset="0"/>
              </a:rPr>
              <a:t>(95% CI: 0,69-0,92)</a:t>
            </a:r>
          </a:p>
          <a:p>
            <a:pPr algn="ctr">
              <a:lnSpc>
                <a:spcPts val="800"/>
              </a:lnSpc>
            </a:pPr>
            <a:r>
              <a:rPr lang="fr-FR" sz="700" i="1">
                <a:solidFill>
                  <a:prstClr val="black"/>
                </a:solidFill>
                <a:latin typeface="Arial" panose="020B0604020202020204" pitchFamily="34" charset="0"/>
                <a:cs typeface="Arial" panose="020B0604020202020204" pitchFamily="34" charset="0"/>
              </a:rPr>
              <a:t>p</a:t>
            </a:r>
            <a:r>
              <a:rPr lang="fr-FR" sz="700">
                <a:solidFill>
                  <a:prstClr val="black"/>
                </a:solidFill>
                <a:latin typeface="Arial" panose="020B0604020202020204" pitchFamily="34" charset="0"/>
                <a:cs typeface="Arial" panose="020B0604020202020204" pitchFamily="34" charset="0"/>
              </a:rPr>
              <a:t>=0,0025</a:t>
            </a:r>
          </a:p>
        </p:txBody>
      </p:sp>
      <p:graphicFrame>
        <p:nvGraphicFramePr>
          <p:cNvPr id="44" name="Graphique 43"/>
          <p:cNvGraphicFramePr/>
          <p:nvPr>
            <p:extLst/>
          </p:nvPr>
        </p:nvGraphicFramePr>
        <p:xfrm>
          <a:off x="6503886" y="1419225"/>
          <a:ext cx="2277051" cy="1269579"/>
        </p:xfrm>
        <a:graphic>
          <a:graphicData uri="http://schemas.openxmlformats.org/drawingml/2006/chart">
            <c:chart xmlns:c="http://schemas.openxmlformats.org/drawingml/2006/chart" xmlns:r="http://schemas.openxmlformats.org/officeDocument/2006/relationships" r:id="rId3"/>
          </a:graphicData>
        </a:graphic>
      </p:graphicFrame>
      <p:sp>
        <p:nvSpPr>
          <p:cNvPr id="46" name="ZoneTexte 45"/>
          <p:cNvSpPr txBox="1"/>
          <p:nvPr/>
        </p:nvSpPr>
        <p:spPr>
          <a:xfrm>
            <a:off x="6742811" y="2606804"/>
            <a:ext cx="1899849" cy="200055"/>
          </a:xfrm>
          <a:prstGeom prst="rect">
            <a:avLst/>
          </a:prstGeom>
          <a:noFill/>
        </p:spPr>
        <p:txBody>
          <a:bodyPr wrap="square" rtlCol="0">
            <a:spAutoFit/>
          </a:bodyPr>
          <a:lstStyle/>
          <a:p>
            <a:pPr algn="ctr"/>
            <a:r>
              <a:rPr lang="fr-FR" sz="700">
                <a:solidFill>
                  <a:srgbClr val="595959"/>
                </a:solidFill>
                <a:latin typeface="Arial" panose="020B0604020202020204" pitchFamily="34" charset="0"/>
                <a:cs typeface="Arial" panose="020B0604020202020204" pitchFamily="34" charset="0"/>
              </a:rPr>
              <a:t>Mois</a:t>
            </a:r>
          </a:p>
        </p:txBody>
      </p:sp>
      <p:sp>
        <p:nvSpPr>
          <p:cNvPr id="49" name="ZoneTexte 48"/>
          <p:cNvSpPr txBox="1"/>
          <p:nvPr/>
        </p:nvSpPr>
        <p:spPr>
          <a:xfrm>
            <a:off x="6531022" y="2249347"/>
            <a:ext cx="612176"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5,0 mo</a:t>
            </a:r>
          </a:p>
          <a:p>
            <a:pPr algn="r">
              <a:lnSpc>
                <a:spcPts val="800"/>
              </a:lnSpc>
            </a:pPr>
            <a:r>
              <a:rPr lang="fr-FR" sz="700" b="1">
                <a:solidFill>
                  <a:srgbClr val="405D64"/>
                </a:solidFill>
                <a:latin typeface="Arial" panose="020B0604020202020204" pitchFamily="34" charset="0"/>
                <a:cs typeface="Arial" panose="020B0604020202020204" pitchFamily="34" charset="0"/>
              </a:rPr>
              <a:t>(3,8-5,6)</a:t>
            </a:r>
          </a:p>
        </p:txBody>
      </p:sp>
      <p:sp>
        <p:nvSpPr>
          <p:cNvPr id="50" name="ZoneTexte 49"/>
          <p:cNvSpPr txBox="1"/>
          <p:nvPr/>
        </p:nvSpPr>
        <p:spPr>
          <a:xfrm>
            <a:off x="7147590" y="2249347"/>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7,5 mo</a:t>
            </a:r>
          </a:p>
          <a:p>
            <a:pPr>
              <a:lnSpc>
                <a:spcPts val="800"/>
              </a:lnSpc>
            </a:pPr>
            <a:r>
              <a:rPr lang="fr-FR" sz="700" b="1">
                <a:solidFill>
                  <a:srgbClr val="FF6600"/>
                </a:solidFill>
                <a:latin typeface="Arial" panose="020B0604020202020204" pitchFamily="34" charset="0"/>
                <a:cs typeface="Arial" panose="020B0604020202020204" pitchFamily="34" charset="0"/>
              </a:rPr>
              <a:t>(6,7-9,2)</a:t>
            </a:r>
          </a:p>
        </p:txBody>
      </p:sp>
      <p:cxnSp>
        <p:nvCxnSpPr>
          <p:cNvPr id="51" name="Connecteur droit 50"/>
          <p:cNvCxnSpPr/>
          <p:nvPr/>
        </p:nvCxnSpPr>
        <p:spPr>
          <a:xfrm>
            <a:off x="6742810" y="1976717"/>
            <a:ext cx="432000"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52" name="Connecteur droit 51"/>
          <p:cNvCxnSpPr/>
          <p:nvPr/>
        </p:nvCxnSpPr>
        <p:spPr>
          <a:xfrm>
            <a:off x="7036144" y="1966112"/>
            <a:ext cx="0" cy="324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53" name="Connecteur droit 52"/>
          <p:cNvCxnSpPr/>
          <p:nvPr/>
        </p:nvCxnSpPr>
        <p:spPr>
          <a:xfrm>
            <a:off x="7174810" y="1976717"/>
            <a:ext cx="0" cy="324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54" name="ZoneTexte 53"/>
          <p:cNvSpPr txBox="1"/>
          <p:nvPr/>
        </p:nvSpPr>
        <p:spPr>
          <a:xfrm>
            <a:off x="7882536" y="1469091"/>
            <a:ext cx="924820" cy="502702"/>
          </a:xfrm>
          <a:prstGeom prst="rect">
            <a:avLst/>
          </a:prstGeom>
        </p:spPr>
        <p:txBody>
          <a:bodyPr wrap="square" lIns="0" rIns="36000" rtlCol="0">
            <a:spAutoFit/>
          </a:bodyPr>
          <a:lstStyle/>
          <a:p>
            <a:pPr algn="ctr">
              <a:lnSpc>
                <a:spcPts val="800"/>
              </a:lnSpc>
            </a:pPr>
            <a:r>
              <a:rPr lang="fr-FR" sz="700" b="1">
                <a:solidFill>
                  <a:prstClr val="black"/>
                </a:solidFill>
                <a:latin typeface="Arial" panose="020B0604020202020204" pitchFamily="34" charset="0"/>
                <a:cs typeface="Arial" panose="020B0604020202020204" pitchFamily="34" charset="0"/>
              </a:rPr>
              <a:t>PD-L1 + PFS</a:t>
            </a:r>
          </a:p>
          <a:p>
            <a:pPr algn="ctr">
              <a:lnSpc>
                <a:spcPts val="800"/>
              </a:lnSpc>
            </a:pPr>
            <a:r>
              <a:rPr lang="fr-FR" sz="700">
                <a:solidFill>
                  <a:prstClr val="black"/>
                </a:solidFill>
                <a:latin typeface="Arial" panose="020B0604020202020204" pitchFamily="34" charset="0"/>
                <a:cs typeface="Arial" panose="020B0604020202020204" pitchFamily="34" charset="0"/>
              </a:rPr>
              <a:t>Stratified HR: 0,62</a:t>
            </a:r>
          </a:p>
          <a:p>
            <a:pPr algn="ctr">
              <a:lnSpc>
                <a:spcPts val="800"/>
              </a:lnSpc>
            </a:pPr>
            <a:r>
              <a:rPr lang="fr-FR" sz="700">
                <a:solidFill>
                  <a:prstClr val="black"/>
                </a:solidFill>
                <a:latin typeface="Arial" panose="020B0604020202020204" pitchFamily="34" charset="0"/>
                <a:cs typeface="Arial" panose="020B0604020202020204" pitchFamily="34" charset="0"/>
              </a:rPr>
              <a:t>(95% CI: 0,49-0,78)</a:t>
            </a:r>
          </a:p>
          <a:p>
            <a:pPr algn="ctr">
              <a:lnSpc>
                <a:spcPts val="800"/>
              </a:lnSpc>
            </a:pPr>
            <a:r>
              <a:rPr lang="fr-FR" sz="700" i="1">
                <a:solidFill>
                  <a:prstClr val="black"/>
                </a:solidFill>
                <a:latin typeface="Arial" panose="020B0604020202020204" pitchFamily="34" charset="0"/>
                <a:cs typeface="Arial" panose="020B0604020202020204" pitchFamily="34" charset="0"/>
              </a:rPr>
              <a:t>p</a:t>
            </a:r>
            <a:r>
              <a:rPr lang="fr-FR" sz="700">
                <a:solidFill>
                  <a:prstClr val="black"/>
                </a:solidFill>
                <a:latin typeface="Arial" panose="020B0604020202020204" pitchFamily="34" charset="0"/>
                <a:cs typeface="Arial" panose="020B0604020202020204" pitchFamily="34" charset="0"/>
              </a:rPr>
              <a:t>&lt;0,0001</a:t>
            </a:r>
          </a:p>
        </p:txBody>
      </p:sp>
      <p:sp>
        <p:nvSpPr>
          <p:cNvPr id="38" name="Forme libre 37"/>
          <p:cNvSpPr/>
          <p:nvPr/>
        </p:nvSpPr>
        <p:spPr>
          <a:xfrm>
            <a:off x="6755511" y="1456713"/>
            <a:ext cx="1670634" cy="1025611"/>
          </a:xfrm>
          <a:custGeom>
            <a:avLst/>
            <a:gdLst>
              <a:gd name="connsiteX0" fmla="*/ 1670634 w 1670634"/>
              <a:gd name="connsiteY0" fmla="*/ 1025611 h 1025611"/>
              <a:gd name="connsiteX1" fmla="*/ 1418556 w 1670634"/>
              <a:gd name="connsiteY1" fmla="*/ 1025611 h 1025611"/>
              <a:gd name="connsiteX2" fmla="*/ 1418556 w 1670634"/>
              <a:gd name="connsiteY2" fmla="*/ 993484 h 1025611"/>
              <a:gd name="connsiteX3" fmla="*/ 1314759 w 1670634"/>
              <a:gd name="connsiteY3" fmla="*/ 993484 h 1025611"/>
              <a:gd name="connsiteX4" fmla="*/ 1314759 w 1670634"/>
              <a:gd name="connsiteY4" fmla="*/ 939114 h 1025611"/>
              <a:gd name="connsiteX5" fmla="*/ 1243090 w 1670634"/>
              <a:gd name="connsiteY5" fmla="*/ 939114 h 1025611"/>
              <a:gd name="connsiteX6" fmla="*/ 1243090 w 1670634"/>
              <a:gd name="connsiteY6" fmla="*/ 906986 h 1025611"/>
              <a:gd name="connsiteX7" fmla="*/ 1109637 w 1670634"/>
              <a:gd name="connsiteY7" fmla="*/ 906986 h 1025611"/>
              <a:gd name="connsiteX8" fmla="*/ 1109637 w 1670634"/>
              <a:gd name="connsiteY8" fmla="*/ 879801 h 1025611"/>
              <a:gd name="connsiteX9" fmla="*/ 1042911 w 1670634"/>
              <a:gd name="connsiteY9" fmla="*/ 879801 h 1025611"/>
              <a:gd name="connsiteX10" fmla="*/ 1042911 w 1670634"/>
              <a:gd name="connsiteY10" fmla="*/ 860031 h 1025611"/>
              <a:gd name="connsiteX11" fmla="*/ 941585 w 1670634"/>
              <a:gd name="connsiteY11" fmla="*/ 860031 h 1025611"/>
              <a:gd name="connsiteX12" fmla="*/ 889687 w 1670634"/>
              <a:gd name="connsiteY12" fmla="*/ 827903 h 1025611"/>
              <a:gd name="connsiteX13" fmla="*/ 790833 w 1670634"/>
              <a:gd name="connsiteY13" fmla="*/ 815546 h 1025611"/>
              <a:gd name="connsiteX14" fmla="*/ 776005 w 1670634"/>
              <a:gd name="connsiteY14" fmla="*/ 790833 h 1025611"/>
              <a:gd name="connsiteX15" fmla="*/ 736463 w 1670634"/>
              <a:gd name="connsiteY15" fmla="*/ 788361 h 1025611"/>
              <a:gd name="connsiteX16" fmla="*/ 721635 w 1670634"/>
              <a:gd name="connsiteY16" fmla="*/ 766119 h 1025611"/>
              <a:gd name="connsiteX17" fmla="*/ 679622 w 1670634"/>
              <a:gd name="connsiteY17" fmla="*/ 756234 h 1025611"/>
              <a:gd name="connsiteX18" fmla="*/ 659851 w 1670634"/>
              <a:gd name="connsiteY18" fmla="*/ 751291 h 1025611"/>
              <a:gd name="connsiteX19" fmla="*/ 615367 w 1670634"/>
              <a:gd name="connsiteY19" fmla="*/ 677151 h 1025611"/>
              <a:gd name="connsiteX20" fmla="*/ 573354 w 1670634"/>
              <a:gd name="connsiteY20" fmla="*/ 667265 h 1025611"/>
              <a:gd name="connsiteX21" fmla="*/ 543698 w 1670634"/>
              <a:gd name="connsiteY21" fmla="*/ 647494 h 1025611"/>
              <a:gd name="connsiteX22" fmla="*/ 528870 w 1670634"/>
              <a:gd name="connsiteY22" fmla="*/ 607953 h 1025611"/>
              <a:gd name="connsiteX23" fmla="*/ 514041 w 1670634"/>
              <a:gd name="connsiteY23" fmla="*/ 595596 h 1025611"/>
              <a:gd name="connsiteX24" fmla="*/ 479442 w 1670634"/>
              <a:gd name="connsiteY24" fmla="*/ 548640 h 1025611"/>
              <a:gd name="connsiteX25" fmla="*/ 449786 w 1670634"/>
              <a:gd name="connsiteY25" fmla="*/ 543698 h 1025611"/>
              <a:gd name="connsiteX26" fmla="*/ 422601 w 1670634"/>
              <a:gd name="connsiteY26" fmla="*/ 494271 h 1025611"/>
              <a:gd name="connsiteX27" fmla="*/ 415187 w 1670634"/>
              <a:gd name="connsiteY27" fmla="*/ 462143 h 1025611"/>
              <a:gd name="connsiteX28" fmla="*/ 395417 w 1670634"/>
              <a:gd name="connsiteY28" fmla="*/ 459672 h 1025611"/>
              <a:gd name="connsiteX29" fmla="*/ 373174 w 1670634"/>
              <a:gd name="connsiteY29" fmla="*/ 449786 h 1025611"/>
              <a:gd name="connsiteX30" fmla="*/ 345990 w 1670634"/>
              <a:gd name="connsiteY30" fmla="*/ 449786 h 1025611"/>
              <a:gd name="connsiteX31" fmla="*/ 328690 w 1670634"/>
              <a:gd name="connsiteY31" fmla="*/ 425073 h 1025611"/>
              <a:gd name="connsiteX32" fmla="*/ 323747 w 1670634"/>
              <a:gd name="connsiteY32" fmla="*/ 370703 h 1025611"/>
              <a:gd name="connsiteX33" fmla="*/ 303977 w 1670634"/>
              <a:gd name="connsiteY33" fmla="*/ 350932 h 1025611"/>
              <a:gd name="connsiteX34" fmla="*/ 279263 w 1670634"/>
              <a:gd name="connsiteY34" fmla="*/ 331161 h 1025611"/>
              <a:gd name="connsiteX35" fmla="*/ 254550 w 1670634"/>
              <a:gd name="connsiteY35" fmla="*/ 331161 h 1025611"/>
              <a:gd name="connsiteX36" fmla="*/ 227365 w 1670634"/>
              <a:gd name="connsiteY36" fmla="*/ 289148 h 1025611"/>
              <a:gd name="connsiteX37" fmla="*/ 205122 w 1670634"/>
              <a:gd name="connsiteY37" fmla="*/ 242193 h 1025611"/>
              <a:gd name="connsiteX38" fmla="*/ 180409 w 1670634"/>
              <a:gd name="connsiteY38" fmla="*/ 217479 h 1025611"/>
              <a:gd name="connsiteX39" fmla="*/ 128511 w 1670634"/>
              <a:gd name="connsiteY39" fmla="*/ 190294 h 1025611"/>
              <a:gd name="connsiteX40" fmla="*/ 118625 w 1670634"/>
              <a:gd name="connsiteY40" fmla="*/ 135925 h 1025611"/>
              <a:gd name="connsiteX41" fmla="*/ 106268 w 1670634"/>
              <a:gd name="connsiteY41" fmla="*/ 69198 h 1025611"/>
              <a:gd name="connsiteX42" fmla="*/ 88969 w 1670634"/>
              <a:gd name="connsiteY42" fmla="*/ 42013 h 1025611"/>
              <a:gd name="connsiteX43" fmla="*/ 0 w 1670634"/>
              <a:gd name="connsiteY43" fmla="*/ 0 h 102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70634" h="1025611">
                <a:moveTo>
                  <a:pt x="1670634" y="1025611"/>
                </a:moveTo>
                <a:lnTo>
                  <a:pt x="1418556" y="1025611"/>
                </a:lnTo>
                <a:lnTo>
                  <a:pt x="1418556" y="993484"/>
                </a:lnTo>
                <a:lnTo>
                  <a:pt x="1314759" y="993484"/>
                </a:lnTo>
                <a:lnTo>
                  <a:pt x="1314759" y="939114"/>
                </a:lnTo>
                <a:lnTo>
                  <a:pt x="1243090" y="939114"/>
                </a:lnTo>
                <a:lnTo>
                  <a:pt x="1243090" y="906986"/>
                </a:lnTo>
                <a:lnTo>
                  <a:pt x="1109637" y="906986"/>
                </a:lnTo>
                <a:lnTo>
                  <a:pt x="1109637" y="879801"/>
                </a:lnTo>
                <a:lnTo>
                  <a:pt x="1042911" y="879801"/>
                </a:lnTo>
                <a:lnTo>
                  <a:pt x="1042911" y="860031"/>
                </a:lnTo>
                <a:lnTo>
                  <a:pt x="941585" y="860031"/>
                </a:lnTo>
                <a:lnTo>
                  <a:pt x="889687" y="827903"/>
                </a:lnTo>
                <a:lnTo>
                  <a:pt x="790833" y="815546"/>
                </a:lnTo>
                <a:lnTo>
                  <a:pt x="776005" y="790833"/>
                </a:lnTo>
                <a:lnTo>
                  <a:pt x="736463" y="788361"/>
                </a:lnTo>
                <a:lnTo>
                  <a:pt x="721635" y="766119"/>
                </a:lnTo>
                <a:lnTo>
                  <a:pt x="679622" y="756234"/>
                </a:lnTo>
                <a:lnTo>
                  <a:pt x="659851" y="751291"/>
                </a:lnTo>
                <a:lnTo>
                  <a:pt x="615367" y="677151"/>
                </a:lnTo>
                <a:lnTo>
                  <a:pt x="573354" y="667265"/>
                </a:lnTo>
                <a:lnTo>
                  <a:pt x="543698" y="647494"/>
                </a:lnTo>
                <a:lnTo>
                  <a:pt x="528870" y="607953"/>
                </a:lnTo>
                <a:lnTo>
                  <a:pt x="514041" y="595596"/>
                </a:lnTo>
                <a:lnTo>
                  <a:pt x="479442" y="548640"/>
                </a:lnTo>
                <a:lnTo>
                  <a:pt x="449786" y="543698"/>
                </a:lnTo>
                <a:lnTo>
                  <a:pt x="422601" y="494271"/>
                </a:lnTo>
                <a:lnTo>
                  <a:pt x="415187" y="462143"/>
                </a:lnTo>
                <a:lnTo>
                  <a:pt x="395417" y="459672"/>
                </a:lnTo>
                <a:lnTo>
                  <a:pt x="373174" y="449786"/>
                </a:lnTo>
                <a:lnTo>
                  <a:pt x="345990" y="449786"/>
                </a:lnTo>
                <a:lnTo>
                  <a:pt x="328690" y="425073"/>
                </a:lnTo>
                <a:lnTo>
                  <a:pt x="323747" y="370703"/>
                </a:lnTo>
                <a:lnTo>
                  <a:pt x="303977" y="350932"/>
                </a:lnTo>
                <a:lnTo>
                  <a:pt x="279263" y="331161"/>
                </a:lnTo>
                <a:lnTo>
                  <a:pt x="254550" y="331161"/>
                </a:lnTo>
                <a:lnTo>
                  <a:pt x="227365" y="289148"/>
                </a:lnTo>
                <a:lnTo>
                  <a:pt x="205122" y="242193"/>
                </a:lnTo>
                <a:lnTo>
                  <a:pt x="180409" y="217479"/>
                </a:lnTo>
                <a:lnTo>
                  <a:pt x="128511" y="190294"/>
                </a:lnTo>
                <a:lnTo>
                  <a:pt x="118625" y="135925"/>
                </a:lnTo>
                <a:lnTo>
                  <a:pt x="106268" y="69198"/>
                </a:lnTo>
                <a:lnTo>
                  <a:pt x="88969" y="42013"/>
                </a:lnTo>
                <a:lnTo>
                  <a:pt x="0" y="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41" name="Forme libre 40"/>
          <p:cNvSpPr/>
          <p:nvPr/>
        </p:nvSpPr>
        <p:spPr>
          <a:xfrm>
            <a:off x="6767868" y="1475397"/>
            <a:ext cx="1396314" cy="993483"/>
          </a:xfrm>
          <a:custGeom>
            <a:avLst/>
            <a:gdLst>
              <a:gd name="connsiteX0" fmla="*/ 1396314 w 1396314"/>
              <a:gd name="connsiteY0" fmla="*/ 993483 h 993483"/>
              <a:gd name="connsiteX1" fmla="*/ 1176363 w 1396314"/>
              <a:gd name="connsiteY1" fmla="*/ 993483 h 993483"/>
              <a:gd name="connsiteX2" fmla="*/ 1176363 w 1396314"/>
              <a:gd name="connsiteY2" fmla="*/ 976184 h 993483"/>
              <a:gd name="connsiteX3" fmla="*/ 988541 w 1396314"/>
              <a:gd name="connsiteY3" fmla="*/ 976184 h 993483"/>
              <a:gd name="connsiteX4" fmla="*/ 988541 w 1396314"/>
              <a:gd name="connsiteY4" fmla="*/ 956413 h 993483"/>
              <a:gd name="connsiteX5" fmla="*/ 951470 w 1396314"/>
              <a:gd name="connsiteY5" fmla="*/ 956413 h 993483"/>
              <a:gd name="connsiteX6" fmla="*/ 926756 w 1396314"/>
              <a:gd name="connsiteY6" fmla="*/ 931699 h 993483"/>
              <a:gd name="connsiteX7" fmla="*/ 892158 w 1396314"/>
              <a:gd name="connsiteY7" fmla="*/ 929228 h 993483"/>
              <a:gd name="connsiteX8" fmla="*/ 867444 w 1396314"/>
              <a:gd name="connsiteY8" fmla="*/ 916871 h 993483"/>
              <a:gd name="connsiteX9" fmla="*/ 785890 w 1396314"/>
              <a:gd name="connsiteY9" fmla="*/ 919342 h 993483"/>
              <a:gd name="connsiteX10" fmla="*/ 763648 w 1396314"/>
              <a:gd name="connsiteY10" fmla="*/ 909457 h 993483"/>
              <a:gd name="connsiteX11" fmla="*/ 716692 w 1396314"/>
              <a:gd name="connsiteY11" fmla="*/ 869915 h 993483"/>
              <a:gd name="connsiteX12" fmla="*/ 652437 w 1396314"/>
              <a:gd name="connsiteY12" fmla="*/ 867444 h 993483"/>
              <a:gd name="connsiteX13" fmla="*/ 652437 w 1396314"/>
              <a:gd name="connsiteY13" fmla="*/ 867444 h 993483"/>
              <a:gd name="connsiteX14" fmla="*/ 600538 w 1396314"/>
              <a:gd name="connsiteY14" fmla="*/ 827902 h 993483"/>
              <a:gd name="connsiteX15" fmla="*/ 565940 w 1396314"/>
              <a:gd name="connsiteY15" fmla="*/ 818017 h 993483"/>
              <a:gd name="connsiteX16" fmla="*/ 526398 w 1396314"/>
              <a:gd name="connsiteY16" fmla="*/ 808132 h 993483"/>
              <a:gd name="connsiteX17" fmla="*/ 494270 w 1396314"/>
              <a:gd name="connsiteY17" fmla="*/ 773533 h 993483"/>
              <a:gd name="connsiteX18" fmla="*/ 444843 w 1396314"/>
              <a:gd name="connsiteY18" fmla="*/ 758705 h 993483"/>
              <a:gd name="connsiteX19" fmla="*/ 407773 w 1396314"/>
              <a:gd name="connsiteY19" fmla="*/ 706806 h 993483"/>
              <a:gd name="connsiteX20" fmla="*/ 373174 w 1396314"/>
              <a:gd name="connsiteY20" fmla="*/ 682093 h 993483"/>
              <a:gd name="connsiteX21" fmla="*/ 343518 w 1396314"/>
              <a:gd name="connsiteY21" fmla="*/ 669736 h 993483"/>
              <a:gd name="connsiteX22" fmla="*/ 321276 w 1396314"/>
              <a:gd name="connsiteY22" fmla="*/ 630194 h 993483"/>
              <a:gd name="connsiteX23" fmla="*/ 306448 w 1396314"/>
              <a:gd name="connsiteY23" fmla="*/ 565939 h 993483"/>
              <a:gd name="connsiteX24" fmla="*/ 289148 w 1396314"/>
              <a:gd name="connsiteY24" fmla="*/ 521455 h 993483"/>
              <a:gd name="connsiteX25" fmla="*/ 259492 w 1396314"/>
              <a:gd name="connsiteY25" fmla="*/ 494270 h 993483"/>
              <a:gd name="connsiteX26" fmla="*/ 232307 w 1396314"/>
              <a:gd name="connsiteY26" fmla="*/ 484385 h 993483"/>
              <a:gd name="connsiteX27" fmla="*/ 210065 w 1396314"/>
              <a:gd name="connsiteY27" fmla="*/ 420129 h 993483"/>
              <a:gd name="connsiteX28" fmla="*/ 202651 w 1396314"/>
              <a:gd name="connsiteY28" fmla="*/ 350932 h 993483"/>
              <a:gd name="connsiteX29" fmla="*/ 182880 w 1396314"/>
              <a:gd name="connsiteY29" fmla="*/ 313861 h 993483"/>
              <a:gd name="connsiteX30" fmla="*/ 135924 w 1396314"/>
              <a:gd name="connsiteY30" fmla="*/ 279262 h 993483"/>
              <a:gd name="connsiteX31" fmla="*/ 108740 w 1396314"/>
              <a:gd name="connsiteY31" fmla="*/ 219950 h 993483"/>
              <a:gd name="connsiteX32" fmla="*/ 108740 w 1396314"/>
              <a:gd name="connsiteY32" fmla="*/ 153224 h 993483"/>
              <a:gd name="connsiteX33" fmla="*/ 101325 w 1396314"/>
              <a:gd name="connsiteY33" fmla="*/ 98854 h 993483"/>
              <a:gd name="connsiteX34" fmla="*/ 101325 w 1396314"/>
              <a:gd name="connsiteY34" fmla="*/ 64255 h 993483"/>
              <a:gd name="connsiteX35" fmla="*/ 74141 w 1396314"/>
              <a:gd name="connsiteY35" fmla="*/ 19771 h 993483"/>
              <a:gd name="connsiteX36" fmla="*/ 0 w 1396314"/>
              <a:gd name="connsiteY36" fmla="*/ 0 h 99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96314" h="993483">
                <a:moveTo>
                  <a:pt x="1396314" y="993483"/>
                </a:moveTo>
                <a:lnTo>
                  <a:pt x="1176363" y="993483"/>
                </a:lnTo>
                <a:lnTo>
                  <a:pt x="1176363" y="976184"/>
                </a:lnTo>
                <a:lnTo>
                  <a:pt x="988541" y="976184"/>
                </a:lnTo>
                <a:lnTo>
                  <a:pt x="988541" y="956413"/>
                </a:lnTo>
                <a:lnTo>
                  <a:pt x="951470" y="956413"/>
                </a:lnTo>
                <a:lnTo>
                  <a:pt x="926756" y="931699"/>
                </a:lnTo>
                <a:lnTo>
                  <a:pt x="892158" y="929228"/>
                </a:lnTo>
                <a:lnTo>
                  <a:pt x="867444" y="916871"/>
                </a:lnTo>
                <a:lnTo>
                  <a:pt x="785890" y="919342"/>
                </a:lnTo>
                <a:lnTo>
                  <a:pt x="763648" y="909457"/>
                </a:lnTo>
                <a:lnTo>
                  <a:pt x="716692" y="869915"/>
                </a:lnTo>
                <a:lnTo>
                  <a:pt x="652437" y="867444"/>
                </a:lnTo>
                <a:lnTo>
                  <a:pt x="652437" y="867444"/>
                </a:lnTo>
                <a:lnTo>
                  <a:pt x="600538" y="827902"/>
                </a:lnTo>
                <a:lnTo>
                  <a:pt x="565940" y="818017"/>
                </a:lnTo>
                <a:lnTo>
                  <a:pt x="526398" y="808132"/>
                </a:lnTo>
                <a:lnTo>
                  <a:pt x="494270" y="773533"/>
                </a:lnTo>
                <a:lnTo>
                  <a:pt x="444843" y="758705"/>
                </a:lnTo>
                <a:lnTo>
                  <a:pt x="407773" y="706806"/>
                </a:lnTo>
                <a:lnTo>
                  <a:pt x="373174" y="682093"/>
                </a:lnTo>
                <a:lnTo>
                  <a:pt x="343518" y="669736"/>
                </a:lnTo>
                <a:lnTo>
                  <a:pt x="321276" y="630194"/>
                </a:lnTo>
                <a:lnTo>
                  <a:pt x="306448" y="565939"/>
                </a:lnTo>
                <a:lnTo>
                  <a:pt x="289148" y="521455"/>
                </a:lnTo>
                <a:lnTo>
                  <a:pt x="259492" y="494270"/>
                </a:lnTo>
                <a:lnTo>
                  <a:pt x="232307" y="484385"/>
                </a:lnTo>
                <a:lnTo>
                  <a:pt x="210065" y="420129"/>
                </a:lnTo>
                <a:lnTo>
                  <a:pt x="202651" y="350932"/>
                </a:lnTo>
                <a:lnTo>
                  <a:pt x="182880" y="313861"/>
                </a:lnTo>
                <a:lnTo>
                  <a:pt x="135924" y="279262"/>
                </a:lnTo>
                <a:lnTo>
                  <a:pt x="108740" y="219950"/>
                </a:lnTo>
                <a:lnTo>
                  <a:pt x="108740" y="153224"/>
                </a:lnTo>
                <a:lnTo>
                  <a:pt x="101325" y="98854"/>
                </a:lnTo>
                <a:lnTo>
                  <a:pt x="101325" y="64255"/>
                </a:lnTo>
                <a:lnTo>
                  <a:pt x="74141" y="19771"/>
                </a:lnTo>
                <a:lnTo>
                  <a:pt x="0" y="0"/>
                </a:lnTo>
              </a:path>
            </a:pathLst>
          </a:custGeom>
          <a:noFill/>
          <a:ln w="38100">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graphicFrame>
        <p:nvGraphicFramePr>
          <p:cNvPr id="58" name="Graphique 57"/>
          <p:cNvGraphicFramePr/>
          <p:nvPr>
            <p:extLst/>
          </p:nvPr>
        </p:nvGraphicFramePr>
        <p:xfrm>
          <a:off x="4130557" y="2821399"/>
          <a:ext cx="2277051" cy="1269579"/>
        </p:xfrm>
        <a:graphic>
          <a:graphicData uri="http://schemas.openxmlformats.org/drawingml/2006/chart">
            <c:chart xmlns:c="http://schemas.openxmlformats.org/drawingml/2006/chart" xmlns:r="http://schemas.openxmlformats.org/officeDocument/2006/relationships" r:id="rId4"/>
          </a:graphicData>
        </a:graphic>
      </p:graphicFrame>
      <p:sp>
        <p:nvSpPr>
          <p:cNvPr id="59" name="ZoneTexte 58"/>
          <p:cNvSpPr txBox="1"/>
          <p:nvPr/>
        </p:nvSpPr>
        <p:spPr>
          <a:xfrm rot="16200000">
            <a:off x="3509015" y="3244514"/>
            <a:ext cx="1167412" cy="230832"/>
          </a:xfrm>
          <a:prstGeom prst="rect">
            <a:avLst/>
          </a:prstGeom>
          <a:noFill/>
        </p:spPr>
        <p:txBody>
          <a:bodyPr wrap="square" rtlCol="0">
            <a:spAutoFit/>
          </a:bodyPr>
          <a:lstStyle/>
          <a:p>
            <a:pPr algn="ctr"/>
            <a:r>
              <a:rPr lang="fr-FR" sz="900" b="1" dirty="0">
                <a:solidFill>
                  <a:srgbClr val="595959"/>
                </a:solidFill>
                <a:latin typeface="Arial" panose="020B0604020202020204" pitchFamily="34" charset="0"/>
                <a:cs typeface="Arial" panose="020B0604020202020204" pitchFamily="34" charset="0"/>
              </a:rPr>
              <a:t>SG</a:t>
            </a:r>
          </a:p>
        </p:txBody>
      </p:sp>
      <p:sp>
        <p:nvSpPr>
          <p:cNvPr id="60" name="ZoneTexte 59"/>
          <p:cNvSpPr txBox="1"/>
          <p:nvPr/>
        </p:nvSpPr>
        <p:spPr>
          <a:xfrm>
            <a:off x="4369482" y="4008978"/>
            <a:ext cx="1899849" cy="200055"/>
          </a:xfrm>
          <a:prstGeom prst="rect">
            <a:avLst/>
          </a:prstGeom>
          <a:noFill/>
        </p:spPr>
        <p:txBody>
          <a:bodyPr wrap="square" rtlCol="0">
            <a:spAutoFit/>
          </a:bodyPr>
          <a:lstStyle/>
          <a:p>
            <a:pPr algn="ctr"/>
            <a:r>
              <a:rPr lang="fr-FR" sz="700">
                <a:solidFill>
                  <a:srgbClr val="595959"/>
                </a:solidFill>
                <a:latin typeface="Arial" panose="020B0604020202020204" pitchFamily="34" charset="0"/>
                <a:cs typeface="Arial" panose="020B0604020202020204" pitchFamily="34" charset="0"/>
              </a:rPr>
              <a:t>Mois</a:t>
            </a:r>
          </a:p>
        </p:txBody>
      </p:sp>
      <p:sp>
        <p:nvSpPr>
          <p:cNvPr id="63" name="ZoneTexte 62"/>
          <p:cNvSpPr txBox="1"/>
          <p:nvPr/>
        </p:nvSpPr>
        <p:spPr>
          <a:xfrm>
            <a:off x="4737183" y="3651521"/>
            <a:ext cx="612176" cy="297517"/>
          </a:xfrm>
          <a:prstGeom prst="rect">
            <a:avLst/>
          </a:prstGeom>
          <a:noFill/>
        </p:spPr>
        <p:txBody>
          <a:bodyPr wrap="square" lIns="0" rIns="36000" rtlCol="0">
            <a:spAutoFit/>
          </a:bodyPr>
          <a:lstStyle/>
          <a:p>
            <a:pPr algn="r">
              <a:lnSpc>
                <a:spcPts val="800"/>
              </a:lnSpc>
            </a:pPr>
            <a:r>
              <a:rPr lang="fr-FR" sz="700" b="1">
                <a:solidFill>
                  <a:srgbClr val="405D64"/>
                </a:solidFill>
                <a:latin typeface="Arial" panose="020B0604020202020204" pitchFamily="34" charset="0"/>
                <a:cs typeface="Arial" panose="020B0604020202020204" pitchFamily="34" charset="0"/>
              </a:rPr>
              <a:t>17,6 mo</a:t>
            </a:r>
          </a:p>
          <a:p>
            <a:pPr algn="r">
              <a:lnSpc>
                <a:spcPts val="800"/>
              </a:lnSpc>
            </a:pPr>
            <a:r>
              <a:rPr lang="fr-FR" sz="700" b="1">
                <a:solidFill>
                  <a:srgbClr val="405D64"/>
                </a:solidFill>
                <a:latin typeface="Arial" panose="020B0604020202020204" pitchFamily="34" charset="0"/>
                <a:cs typeface="Arial" panose="020B0604020202020204" pitchFamily="34" charset="0"/>
              </a:rPr>
              <a:t>(15,6-20,0)</a:t>
            </a:r>
          </a:p>
        </p:txBody>
      </p:sp>
      <p:sp>
        <p:nvSpPr>
          <p:cNvPr id="64" name="ZoneTexte 63"/>
          <p:cNvSpPr txBox="1"/>
          <p:nvPr/>
        </p:nvSpPr>
        <p:spPr>
          <a:xfrm>
            <a:off x="5657155" y="3651521"/>
            <a:ext cx="612176" cy="297517"/>
          </a:xfrm>
          <a:prstGeom prst="rect">
            <a:avLst/>
          </a:prstGeom>
          <a:noFill/>
        </p:spPr>
        <p:txBody>
          <a:bodyPr wrap="square" lIns="0" rIns="36000" rtlCol="0">
            <a:spAutoFit/>
          </a:bodyPr>
          <a:lstStyle/>
          <a:p>
            <a:pPr>
              <a:lnSpc>
                <a:spcPts val="800"/>
              </a:lnSpc>
            </a:pPr>
            <a:r>
              <a:rPr lang="fr-FR" sz="700" b="1">
                <a:solidFill>
                  <a:srgbClr val="FF6600"/>
                </a:solidFill>
                <a:latin typeface="Arial" panose="020B0604020202020204" pitchFamily="34" charset="0"/>
                <a:cs typeface="Arial" panose="020B0604020202020204" pitchFamily="34" charset="0"/>
              </a:rPr>
              <a:t>21,3 mo</a:t>
            </a:r>
          </a:p>
          <a:p>
            <a:pPr>
              <a:lnSpc>
                <a:spcPts val="800"/>
              </a:lnSpc>
            </a:pPr>
            <a:r>
              <a:rPr lang="fr-FR" sz="700" b="1">
                <a:solidFill>
                  <a:srgbClr val="FF6600"/>
                </a:solidFill>
                <a:latin typeface="Arial" panose="020B0604020202020204" pitchFamily="34" charset="0"/>
                <a:cs typeface="Arial" panose="020B0604020202020204" pitchFamily="34" charset="0"/>
              </a:rPr>
              <a:t>(17,3-23,4)</a:t>
            </a:r>
          </a:p>
        </p:txBody>
      </p:sp>
      <p:cxnSp>
        <p:nvCxnSpPr>
          <p:cNvPr id="65" name="Connecteur droit 64"/>
          <p:cNvCxnSpPr/>
          <p:nvPr/>
        </p:nvCxnSpPr>
        <p:spPr>
          <a:xfrm>
            <a:off x="4369482" y="3378891"/>
            <a:ext cx="1220322"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68" name="ZoneTexte 67"/>
          <p:cNvSpPr txBox="1"/>
          <p:nvPr/>
        </p:nvSpPr>
        <p:spPr>
          <a:xfrm>
            <a:off x="5426519" y="2871265"/>
            <a:ext cx="924820" cy="502702"/>
          </a:xfrm>
          <a:prstGeom prst="rect">
            <a:avLst/>
          </a:prstGeom>
        </p:spPr>
        <p:txBody>
          <a:bodyPr wrap="square" lIns="0" rIns="36000" rtlCol="0">
            <a:spAutoFit/>
          </a:bodyPr>
          <a:lstStyle/>
          <a:p>
            <a:pPr algn="ctr">
              <a:lnSpc>
                <a:spcPts val="800"/>
              </a:lnSpc>
            </a:pPr>
            <a:r>
              <a:rPr lang="fr-FR" sz="700" b="1">
                <a:solidFill>
                  <a:prstClr val="black"/>
                </a:solidFill>
                <a:latin typeface="Arial" panose="020B0604020202020204" pitchFamily="34" charset="0"/>
                <a:cs typeface="Arial" panose="020B0604020202020204" pitchFamily="34" charset="0"/>
              </a:rPr>
              <a:t>ITT OS</a:t>
            </a:r>
          </a:p>
          <a:p>
            <a:pPr algn="ctr">
              <a:lnSpc>
                <a:spcPts val="800"/>
              </a:lnSpc>
            </a:pPr>
            <a:r>
              <a:rPr lang="fr-FR" sz="700">
                <a:solidFill>
                  <a:prstClr val="black"/>
                </a:solidFill>
                <a:latin typeface="Arial" panose="020B0604020202020204" pitchFamily="34" charset="0"/>
                <a:cs typeface="Arial" panose="020B0604020202020204" pitchFamily="34" charset="0"/>
              </a:rPr>
              <a:t>Stratified HR: 0,84</a:t>
            </a:r>
          </a:p>
          <a:p>
            <a:pPr algn="ctr">
              <a:lnSpc>
                <a:spcPts val="800"/>
              </a:lnSpc>
            </a:pPr>
            <a:r>
              <a:rPr lang="fr-FR" sz="700">
                <a:solidFill>
                  <a:prstClr val="black"/>
                </a:solidFill>
                <a:latin typeface="Arial" panose="020B0604020202020204" pitchFamily="34" charset="0"/>
                <a:cs typeface="Arial" panose="020B0604020202020204" pitchFamily="34" charset="0"/>
              </a:rPr>
              <a:t>(95% CI: 0,69-1,02)</a:t>
            </a:r>
          </a:p>
          <a:p>
            <a:pPr algn="ctr">
              <a:lnSpc>
                <a:spcPts val="800"/>
              </a:lnSpc>
            </a:pPr>
            <a:r>
              <a:rPr lang="fr-FR" sz="700" i="1">
                <a:solidFill>
                  <a:prstClr val="black"/>
                </a:solidFill>
                <a:latin typeface="Arial" panose="020B0604020202020204" pitchFamily="34" charset="0"/>
                <a:cs typeface="Arial" panose="020B0604020202020204" pitchFamily="34" charset="0"/>
              </a:rPr>
              <a:t>p</a:t>
            </a:r>
            <a:r>
              <a:rPr lang="fr-FR" sz="700">
                <a:solidFill>
                  <a:prstClr val="black"/>
                </a:solidFill>
                <a:latin typeface="Arial" panose="020B0604020202020204" pitchFamily="34" charset="0"/>
                <a:cs typeface="Arial" panose="020B0604020202020204" pitchFamily="34" charset="0"/>
              </a:rPr>
              <a:t>=0,0840</a:t>
            </a:r>
            <a:r>
              <a:rPr lang="fr-FR" sz="700" baseline="30000">
                <a:solidFill>
                  <a:prstClr val="black"/>
                </a:solidFill>
                <a:latin typeface="Arial" panose="020B0604020202020204" pitchFamily="34" charset="0"/>
                <a:cs typeface="Arial" panose="020B0604020202020204" pitchFamily="34" charset="0"/>
              </a:rPr>
              <a:t>b</a:t>
            </a:r>
          </a:p>
        </p:txBody>
      </p:sp>
      <p:graphicFrame>
        <p:nvGraphicFramePr>
          <p:cNvPr id="71" name="Graphique 70"/>
          <p:cNvGraphicFramePr/>
          <p:nvPr>
            <p:extLst/>
          </p:nvPr>
        </p:nvGraphicFramePr>
        <p:xfrm>
          <a:off x="6501175" y="2821399"/>
          <a:ext cx="2264553" cy="1269579"/>
        </p:xfrm>
        <a:graphic>
          <a:graphicData uri="http://schemas.openxmlformats.org/drawingml/2006/chart">
            <c:chart xmlns:c="http://schemas.openxmlformats.org/drawingml/2006/chart" xmlns:r="http://schemas.openxmlformats.org/officeDocument/2006/relationships" r:id="rId5"/>
          </a:graphicData>
        </a:graphic>
      </p:graphicFrame>
      <p:sp>
        <p:nvSpPr>
          <p:cNvPr id="73" name="ZoneTexte 72"/>
          <p:cNvSpPr txBox="1"/>
          <p:nvPr/>
        </p:nvSpPr>
        <p:spPr>
          <a:xfrm>
            <a:off x="6735538" y="4008978"/>
            <a:ext cx="1863578" cy="200055"/>
          </a:xfrm>
          <a:prstGeom prst="rect">
            <a:avLst/>
          </a:prstGeom>
          <a:noFill/>
        </p:spPr>
        <p:txBody>
          <a:bodyPr wrap="square" rtlCol="0">
            <a:spAutoFit/>
          </a:bodyPr>
          <a:lstStyle/>
          <a:p>
            <a:pPr algn="ctr"/>
            <a:r>
              <a:rPr lang="fr-FR" sz="700">
                <a:solidFill>
                  <a:srgbClr val="595959"/>
                </a:solidFill>
                <a:latin typeface="Arial" panose="020B0604020202020204" pitchFamily="34" charset="0"/>
                <a:cs typeface="Arial" panose="020B0604020202020204" pitchFamily="34" charset="0"/>
              </a:rPr>
              <a:t>Mois</a:t>
            </a:r>
          </a:p>
        </p:txBody>
      </p:sp>
      <p:sp>
        <p:nvSpPr>
          <p:cNvPr id="74" name="ZoneTexte 73"/>
          <p:cNvSpPr txBox="1"/>
          <p:nvPr/>
        </p:nvSpPr>
        <p:spPr>
          <a:xfrm>
            <a:off x="8041385" y="3651521"/>
            <a:ext cx="600489" cy="297517"/>
          </a:xfrm>
          <a:prstGeom prst="rect">
            <a:avLst/>
          </a:prstGeom>
          <a:noFill/>
        </p:spPr>
        <p:txBody>
          <a:bodyPr wrap="square" lIns="0" rIns="36000" rtlCol="0">
            <a:spAutoFit/>
          </a:bodyPr>
          <a:lstStyle/>
          <a:p>
            <a:pPr algn="ctr">
              <a:lnSpc>
                <a:spcPts val="800"/>
              </a:lnSpc>
            </a:pPr>
            <a:r>
              <a:rPr lang="fr-FR" sz="700" b="1">
                <a:solidFill>
                  <a:srgbClr val="405D64"/>
                </a:solidFill>
                <a:latin typeface="Arial" panose="020B0604020202020204" pitchFamily="34" charset="0"/>
                <a:cs typeface="Arial" panose="020B0604020202020204" pitchFamily="34" charset="0"/>
              </a:rPr>
              <a:t>25,0 mo</a:t>
            </a:r>
          </a:p>
          <a:p>
            <a:pPr algn="ctr">
              <a:lnSpc>
                <a:spcPts val="800"/>
              </a:lnSpc>
            </a:pPr>
            <a:r>
              <a:rPr lang="fr-FR" sz="700" b="1">
                <a:solidFill>
                  <a:srgbClr val="405D64"/>
                </a:solidFill>
                <a:latin typeface="Arial" panose="020B0604020202020204" pitchFamily="34" charset="0"/>
                <a:cs typeface="Arial" panose="020B0604020202020204" pitchFamily="34" charset="0"/>
              </a:rPr>
              <a:t>(22,6-NE)</a:t>
            </a:r>
          </a:p>
        </p:txBody>
      </p:sp>
      <p:sp>
        <p:nvSpPr>
          <p:cNvPr id="75" name="ZoneTexte 74"/>
          <p:cNvSpPr txBox="1"/>
          <p:nvPr/>
        </p:nvSpPr>
        <p:spPr>
          <a:xfrm>
            <a:off x="7013637" y="3651521"/>
            <a:ext cx="600489" cy="297517"/>
          </a:xfrm>
          <a:prstGeom prst="rect">
            <a:avLst/>
          </a:prstGeom>
          <a:noFill/>
        </p:spPr>
        <p:txBody>
          <a:bodyPr wrap="square" lIns="0" rIns="36000" rtlCol="0">
            <a:spAutoFit/>
          </a:bodyPr>
          <a:lstStyle/>
          <a:p>
            <a:pPr algn="r">
              <a:lnSpc>
                <a:spcPts val="800"/>
              </a:lnSpc>
            </a:pPr>
            <a:r>
              <a:rPr lang="fr-FR" sz="700" b="1">
                <a:solidFill>
                  <a:srgbClr val="FF6600"/>
                </a:solidFill>
                <a:latin typeface="Arial" panose="020B0604020202020204" pitchFamily="34" charset="0"/>
                <a:cs typeface="Arial" panose="020B0604020202020204" pitchFamily="34" charset="0"/>
              </a:rPr>
              <a:t>15,5 mo</a:t>
            </a:r>
          </a:p>
          <a:p>
            <a:pPr algn="r">
              <a:lnSpc>
                <a:spcPts val="800"/>
              </a:lnSpc>
            </a:pPr>
            <a:r>
              <a:rPr lang="fr-FR" sz="700" b="1">
                <a:solidFill>
                  <a:srgbClr val="FF6600"/>
                </a:solidFill>
                <a:latin typeface="Arial" panose="020B0604020202020204" pitchFamily="34" charset="0"/>
                <a:cs typeface="Arial" panose="020B0604020202020204" pitchFamily="34" charset="0"/>
              </a:rPr>
              <a:t>(13,1-19,4)</a:t>
            </a:r>
          </a:p>
        </p:txBody>
      </p:sp>
      <p:cxnSp>
        <p:nvCxnSpPr>
          <p:cNvPr id="76" name="Connecteur droit 75"/>
          <p:cNvCxnSpPr/>
          <p:nvPr/>
        </p:nvCxnSpPr>
        <p:spPr>
          <a:xfrm>
            <a:off x="6735538" y="3378891"/>
            <a:ext cx="1394235" cy="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78" name="Connecteur droit 77"/>
          <p:cNvCxnSpPr/>
          <p:nvPr/>
        </p:nvCxnSpPr>
        <p:spPr>
          <a:xfrm>
            <a:off x="7614126" y="3387571"/>
            <a:ext cx="0" cy="540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79" name="ZoneTexte 78"/>
          <p:cNvSpPr txBox="1"/>
          <p:nvPr/>
        </p:nvSpPr>
        <p:spPr>
          <a:xfrm>
            <a:off x="7891364" y="2871265"/>
            <a:ext cx="907164" cy="400110"/>
          </a:xfrm>
          <a:prstGeom prst="rect">
            <a:avLst/>
          </a:prstGeom>
        </p:spPr>
        <p:txBody>
          <a:bodyPr wrap="square" lIns="0" rIns="36000" rtlCol="0">
            <a:spAutoFit/>
          </a:bodyPr>
          <a:lstStyle/>
          <a:p>
            <a:pPr algn="ctr">
              <a:lnSpc>
                <a:spcPts val="800"/>
              </a:lnSpc>
            </a:pPr>
            <a:r>
              <a:rPr lang="fr-FR" sz="700" b="1">
                <a:solidFill>
                  <a:prstClr val="black"/>
                </a:solidFill>
                <a:latin typeface="Arial" panose="020B0604020202020204" pitchFamily="34" charset="0"/>
                <a:cs typeface="Arial" panose="020B0604020202020204" pitchFamily="34" charset="0"/>
              </a:rPr>
              <a:t>PD-L1 + OS</a:t>
            </a:r>
          </a:p>
          <a:p>
            <a:pPr algn="ctr">
              <a:lnSpc>
                <a:spcPts val="800"/>
              </a:lnSpc>
            </a:pPr>
            <a:r>
              <a:rPr lang="fr-FR" sz="700">
                <a:solidFill>
                  <a:prstClr val="black"/>
                </a:solidFill>
                <a:latin typeface="Arial" panose="020B0604020202020204" pitchFamily="34" charset="0"/>
                <a:cs typeface="Arial" panose="020B0604020202020204" pitchFamily="34" charset="0"/>
              </a:rPr>
              <a:t>Stratified HR: 0,62</a:t>
            </a:r>
          </a:p>
          <a:p>
            <a:pPr algn="ctr">
              <a:lnSpc>
                <a:spcPts val="800"/>
              </a:lnSpc>
            </a:pPr>
            <a:r>
              <a:rPr lang="fr-FR" sz="700">
                <a:solidFill>
                  <a:prstClr val="black"/>
                </a:solidFill>
                <a:latin typeface="Arial" panose="020B0604020202020204" pitchFamily="34" charset="0"/>
                <a:cs typeface="Arial" panose="020B0604020202020204" pitchFamily="34" charset="0"/>
              </a:rPr>
              <a:t>(95% CI: 0,45-0,86)</a:t>
            </a:r>
            <a:r>
              <a:rPr lang="fr-FR" sz="700" baseline="30000">
                <a:solidFill>
                  <a:prstClr val="black"/>
                </a:solidFill>
                <a:latin typeface="Arial" panose="020B0604020202020204" pitchFamily="34" charset="0"/>
                <a:cs typeface="Arial" panose="020B0604020202020204" pitchFamily="34" charset="0"/>
              </a:rPr>
              <a:t>c</a:t>
            </a:r>
          </a:p>
        </p:txBody>
      </p:sp>
      <p:cxnSp>
        <p:nvCxnSpPr>
          <p:cNvPr id="86" name="Connecteur droit 85"/>
          <p:cNvCxnSpPr/>
          <p:nvPr/>
        </p:nvCxnSpPr>
        <p:spPr>
          <a:xfrm>
            <a:off x="8115366" y="3387571"/>
            <a:ext cx="0" cy="540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91" name="Connecteur droit 90"/>
          <p:cNvCxnSpPr/>
          <p:nvPr/>
        </p:nvCxnSpPr>
        <p:spPr>
          <a:xfrm>
            <a:off x="5583402" y="3387571"/>
            <a:ext cx="0" cy="540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cxnSp>
        <p:nvCxnSpPr>
          <p:cNvPr id="92" name="Connecteur droit 91"/>
          <p:cNvCxnSpPr/>
          <p:nvPr/>
        </p:nvCxnSpPr>
        <p:spPr>
          <a:xfrm>
            <a:off x="5349359" y="3387571"/>
            <a:ext cx="0" cy="540000"/>
          </a:xfrm>
          <a:prstGeom prst="line">
            <a:avLst/>
          </a:prstGeom>
          <a:ln w="9525">
            <a:solidFill>
              <a:schemeClr val="bg2"/>
            </a:solidFill>
            <a:prstDash val="sysDot"/>
          </a:ln>
        </p:spPr>
        <p:style>
          <a:lnRef idx="2">
            <a:schemeClr val="accent1"/>
          </a:lnRef>
          <a:fillRef idx="0">
            <a:schemeClr val="accent1"/>
          </a:fillRef>
          <a:effectRef idx="1">
            <a:schemeClr val="accent1"/>
          </a:effectRef>
          <a:fontRef idx="minor">
            <a:schemeClr val="tx1"/>
          </a:fontRef>
        </p:style>
      </p:cxnSp>
      <p:sp>
        <p:nvSpPr>
          <p:cNvPr id="83" name="Forme libre 82"/>
          <p:cNvSpPr/>
          <p:nvPr/>
        </p:nvSpPr>
        <p:spPr>
          <a:xfrm>
            <a:off x="6785050" y="2865668"/>
            <a:ext cx="1627414" cy="821872"/>
          </a:xfrm>
          <a:custGeom>
            <a:avLst/>
            <a:gdLst>
              <a:gd name="connsiteX0" fmla="*/ 1627414 w 1627414"/>
              <a:gd name="connsiteY0" fmla="*/ 821872 h 821872"/>
              <a:gd name="connsiteX1" fmla="*/ 1564821 w 1627414"/>
              <a:gd name="connsiteY1" fmla="*/ 821872 h 821872"/>
              <a:gd name="connsiteX2" fmla="*/ 1564821 w 1627414"/>
              <a:gd name="connsiteY2" fmla="*/ 713015 h 821872"/>
              <a:gd name="connsiteX3" fmla="*/ 1357993 w 1627414"/>
              <a:gd name="connsiteY3" fmla="*/ 713015 h 821872"/>
              <a:gd name="connsiteX4" fmla="*/ 1357993 w 1627414"/>
              <a:gd name="connsiteY4" fmla="*/ 674915 h 821872"/>
              <a:gd name="connsiteX5" fmla="*/ 1156607 w 1627414"/>
              <a:gd name="connsiteY5" fmla="*/ 674915 h 821872"/>
              <a:gd name="connsiteX6" fmla="*/ 1156607 w 1627414"/>
              <a:gd name="connsiteY6" fmla="*/ 674915 h 821872"/>
              <a:gd name="connsiteX7" fmla="*/ 1156607 w 1627414"/>
              <a:gd name="connsiteY7" fmla="*/ 650422 h 821872"/>
              <a:gd name="connsiteX8" fmla="*/ 1069521 w 1627414"/>
              <a:gd name="connsiteY8" fmla="*/ 650422 h 821872"/>
              <a:gd name="connsiteX9" fmla="*/ 1047750 w 1627414"/>
              <a:gd name="connsiteY9" fmla="*/ 617765 h 821872"/>
              <a:gd name="connsiteX10" fmla="*/ 1034143 w 1627414"/>
              <a:gd name="connsiteY10" fmla="*/ 617765 h 821872"/>
              <a:gd name="connsiteX11" fmla="*/ 1015093 w 1627414"/>
              <a:gd name="connsiteY11" fmla="*/ 598715 h 821872"/>
              <a:gd name="connsiteX12" fmla="*/ 968828 w 1627414"/>
              <a:gd name="connsiteY12" fmla="*/ 585107 h 821872"/>
              <a:gd name="connsiteX13" fmla="*/ 933450 w 1627414"/>
              <a:gd name="connsiteY13" fmla="*/ 544286 h 821872"/>
              <a:gd name="connsiteX14" fmla="*/ 892628 w 1627414"/>
              <a:gd name="connsiteY14" fmla="*/ 533400 h 821872"/>
              <a:gd name="connsiteX15" fmla="*/ 854528 w 1627414"/>
              <a:gd name="connsiteY15" fmla="*/ 527957 h 821872"/>
              <a:gd name="connsiteX16" fmla="*/ 816428 w 1627414"/>
              <a:gd name="connsiteY16" fmla="*/ 511629 h 821872"/>
              <a:gd name="connsiteX17" fmla="*/ 800100 w 1627414"/>
              <a:gd name="connsiteY17" fmla="*/ 495300 h 821872"/>
              <a:gd name="connsiteX18" fmla="*/ 753836 w 1627414"/>
              <a:gd name="connsiteY18" fmla="*/ 484415 h 821872"/>
              <a:gd name="connsiteX19" fmla="*/ 732064 w 1627414"/>
              <a:gd name="connsiteY19" fmla="*/ 476250 h 821872"/>
              <a:gd name="connsiteX20" fmla="*/ 721178 w 1627414"/>
              <a:gd name="connsiteY20" fmla="*/ 446315 h 821872"/>
              <a:gd name="connsiteX21" fmla="*/ 696686 w 1627414"/>
              <a:gd name="connsiteY21" fmla="*/ 424543 h 821872"/>
              <a:gd name="connsiteX22" fmla="*/ 639536 w 1627414"/>
              <a:gd name="connsiteY22" fmla="*/ 375557 h 821872"/>
              <a:gd name="connsiteX23" fmla="*/ 623207 w 1627414"/>
              <a:gd name="connsiteY23" fmla="*/ 342900 h 821872"/>
              <a:gd name="connsiteX24" fmla="*/ 563336 w 1627414"/>
              <a:gd name="connsiteY24" fmla="*/ 312965 h 821872"/>
              <a:gd name="connsiteX25" fmla="*/ 517071 w 1627414"/>
              <a:gd name="connsiteY25" fmla="*/ 280307 h 821872"/>
              <a:gd name="connsiteX26" fmla="*/ 481693 w 1627414"/>
              <a:gd name="connsiteY26" fmla="*/ 269422 h 821872"/>
              <a:gd name="connsiteX27" fmla="*/ 438150 w 1627414"/>
              <a:gd name="connsiteY27" fmla="*/ 225879 h 821872"/>
              <a:gd name="connsiteX28" fmla="*/ 424543 w 1627414"/>
              <a:gd name="connsiteY28" fmla="*/ 187779 h 821872"/>
              <a:gd name="connsiteX29" fmla="*/ 389164 w 1627414"/>
              <a:gd name="connsiteY29" fmla="*/ 176893 h 821872"/>
              <a:gd name="connsiteX30" fmla="*/ 310243 w 1627414"/>
              <a:gd name="connsiteY30" fmla="*/ 174172 h 821872"/>
              <a:gd name="connsiteX31" fmla="*/ 269421 w 1627414"/>
              <a:gd name="connsiteY31" fmla="*/ 157843 h 821872"/>
              <a:gd name="connsiteX32" fmla="*/ 255814 w 1627414"/>
              <a:gd name="connsiteY32" fmla="*/ 138793 h 821872"/>
              <a:gd name="connsiteX33" fmla="*/ 198664 w 1627414"/>
              <a:gd name="connsiteY33" fmla="*/ 81643 h 821872"/>
              <a:gd name="connsiteX34" fmla="*/ 149678 w 1627414"/>
              <a:gd name="connsiteY34" fmla="*/ 59872 h 821872"/>
              <a:gd name="connsiteX35" fmla="*/ 100693 w 1627414"/>
              <a:gd name="connsiteY35" fmla="*/ 29936 h 821872"/>
              <a:gd name="connsiteX36" fmla="*/ 0 w 1627414"/>
              <a:gd name="connsiteY36" fmla="*/ 0 h 82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27414" h="821872">
                <a:moveTo>
                  <a:pt x="1627414" y="821872"/>
                </a:moveTo>
                <a:lnTo>
                  <a:pt x="1564821" y="821872"/>
                </a:lnTo>
                <a:lnTo>
                  <a:pt x="1564821" y="713015"/>
                </a:lnTo>
                <a:lnTo>
                  <a:pt x="1357993" y="713015"/>
                </a:lnTo>
                <a:lnTo>
                  <a:pt x="1357993" y="674915"/>
                </a:lnTo>
                <a:lnTo>
                  <a:pt x="1156607" y="674915"/>
                </a:lnTo>
                <a:lnTo>
                  <a:pt x="1156607" y="674915"/>
                </a:lnTo>
                <a:lnTo>
                  <a:pt x="1156607" y="650422"/>
                </a:lnTo>
                <a:lnTo>
                  <a:pt x="1069521" y="650422"/>
                </a:lnTo>
                <a:lnTo>
                  <a:pt x="1047750" y="617765"/>
                </a:lnTo>
                <a:lnTo>
                  <a:pt x="1034143" y="617765"/>
                </a:lnTo>
                <a:lnTo>
                  <a:pt x="1015093" y="598715"/>
                </a:lnTo>
                <a:lnTo>
                  <a:pt x="968828" y="585107"/>
                </a:lnTo>
                <a:lnTo>
                  <a:pt x="933450" y="544286"/>
                </a:lnTo>
                <a:lnTo>
                  <a:pt x="892628" y="533400"/>
                </a:lnTo>
                <a:lnTo>
                  <a:pt x="854528" y="527957"/>
                </a:lnTo>
                <a:lnTo>
                  <a:pt x="816428" y="511629"/>
                </a:lnTo>
                <a:lnTo>
                  <a:pt x="800100" y="495300"/>
                </a:lnTo>
                <a:lnTo>
                  <a:pt x="753836" y="484415"/>
                </a:lnTo>
                <a:lnTo>
                  <a:pt x="732064" y="476250"/>
                </a:lnTo>
                <a:lnTo>
                  <a:pt x="721178" y="446315"/>
                </a:lnTo>
                <a:lnTo>
                  <a:pt x="696686" y="424543"/>
                </a:lnTo>
                <a:lnTo>
                  <a:pt x="639536" y="375557"/>
                </a:lnTo>
                <a:lnTo>
                  <a:pt x="623207" y="342900"/>
                </a:lnTo>
                <a:lnTo>
                  <a:pt x="563336" y="312965"/>
                </a:lnTo>
                <a:lnTo>
                  <a:pt x="517071" y="280307"/>
                </a:lnTo>
                <a:lnTo>
                  <a:pt x="481693" y="269422"/>
                </a:lnTo>
                <a:lnTo>
                  <a:pt x="438150" y="225879"/>
                </a:lnTo>
                <a:lnTo>
                  <a:pt x="424543" y="187779"/>
                </a:lnTo>
                <a:lnTo>
                  <a:pt x="389164" y="176893"/>
                </a:lnTo>
                <a:lnTo>
                  <a:pt x="310243" y="174172"/>
                </a:lnTo>
                <a:lnTo>
                  <a:pt x="269421" y="157843"/>
                </a:lnTo>
                <a:lnTo>
                  <a:pt x="255814" y="138793"/>
                </a:lnTo>
                <a:lnTo>
                  <a:pt x="198664" y="81643"/>
                </a:lnTo>
                <a:lnTo>
                  <a:pt x="149678" y="59872"/>
                </a:lnTo>
                <a:lnTo>
                  <a:pt x="100693" y="29936"/>
                </a:lnTo>
                <a:lnTo>
                  <a:pt x="0" y="0"/>
                </a:lnTo>
              </a:path>
            </a:pathLst>
          </a:custGeom>
          <a:noFill/>
          <a:ln w="38100">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56" name="Forme libre 55"/>
          <p:cNvSpPr/>
          <p:nvPr/>
        </p:nvSpPr>
        <p:spPr>
          <a:xfrm>
            <a:off x="6766000" y="2871111"/>
            <a:ext cx="1798864" cy="794657"/>
          </a:xfrm>
          <a:custGeom>
            <a:avLst/>
            <a:gdLst>
              <a:gd name="connsiteX0" fmla="*/ 1798864 w 1798864"/>
              <a:gd name="connsiteY0" fmla="*/ 794657 h 794657"/>
              <a:gd name="connsiteX1" fmla="*/ 1736271 w 1798864"/>
              <a:gd name="connsiteY1" fmla="*/ 794657 h 794657"/>
              <a:gd name="connsiteX2" fmla="*/ 1736271 w 1798864"/>
              <a:gd name="connsiteY2" fmla="*/ 541564 h 794657"/>
              <a:gd name="connsiteX3" fmla="*/ 1393371 w 1798864"/>
              <a:gd name="connsiteY3" fmla="*/ 541564 h 794657"/>
              <a:gd name="connsiteX4" fmla="*/ 1393371 w 1798864"/>
              <a:gd name="connsiteY4" fmla="*/ 487136 h 794657"/>
              <a:gd name="connsiteX5" fmla="*/ 1303564 w 1798864"/>
              <a:gd name="connsiteY5" fmla="*/ 487136 h 794657"/>
              <a:gd name="connsiteX6" fmla="*/ 1303564 w 1798864"/>
              <a:gd name="connsiteY6" fmla="*/ 465364 h 794657"/>
              <a:gd name="connsiteX7" fmla="*/ 1249136 w 1798864"/>
              <a:gd name="connsiteY7" fmla="*/ 465364 h 794657"/>
              <a:gd name="connsiteX8" fmla="*/ 1249136 w 1798864"/>
              <a:gd name="connsiteY8" fmla="*/ 424543 h 794657"/>
              <a:gd name="connsiteX9" fmla="*/ 993321 w 1798864"/>
              <a:gd name="connsiteY9" fmla="*/ 424543 h 794657"/>
              <a:gd name="connsiteX10" fmla="*/ 971550 w 1798864"/>
              <a:gd name="connsiteY10" fmla="*/ 410936 h 794657"/>
              <a:gd name="connsiteX11" fmla="*/ 906236 w 1798864"/>
              <a:gd name="connsiteY11" fmla="*/ 405493 h 794657"/>
              <a:gd name="connsiteX12" fmla="*/ 859971 w 1798864"/>
              <a:gd name="connsiteY12" fmla="*/ 370114 h 794657"/>
              <a:gd name="connsiteX13" fmla="*/ 840921 w 1798864"/>
              <a:gd name="connsiteY13" fmla="*/ 356507 h 794657"/>
              <a:gd name="connsiteX14" fmla="*/ 840921 w 1798864"/>
              <a:gd name="connsiteY14" fmla="*/ 356507 h 794657"/>
              <a:gd name="connsiteX15" fmla="*/ 800100 w 1798864"/>
              <a:gd name="connsiteY15" fmla="*/ 326572 h 794657"/>
              <a:gd name="connsiteX16" fmla="*/ 767443 w 1798864"/>
              <a:gd name="connsiteY16" fmla="*/ 302079 h 794657"/>
              <a:gd name="connsiteX17" fmla="*/ 751114 w 1798864"/>
              <a:gd name="connsiteY17" fmla="*/ 288472 h 794657"/>
              <a:gd name="connsiteX18" fmla="*/ 715736 w 1798864"/>
              <a:gd name="connsiteY18" fmla="*/ 277586 h 794657"/>
              <a:gd name="connsiteX19" fmla="*/ 688521 w 1798864"/>
              <a:gd name="connsiteY19" fmla="*/ 269422 h 794657"/>
              <a:gd name="connsiteX20" fmla="*/ 658586 w 1798864"/>
              <a:gd name="connsiteY20" fmla="*/ 247650 h 794657"/>
              <a:gd name="connsiteX21" fmla="*/ 620486 w 1798864"/>
              <a:gd name="connsiteY21" fmla="*/ 250372 h 794657"/>
              <a:gd name="connsiteX22" fmla="*/ 555171 w 1798864"/>
              <a:gd name="connsiteY22" fmla="*/ 223157 h 794657"/>
              <a:gd name="connsiteX23" fmla="*/ 481693 w 1798864"/>
              <a:gd name="connsiteY23" fmla="*/ 187779 h 794657"/>
              <a:gd name="connsiteX24" fmla="*/ 435428 w 1798864"/>
              <a:gd name="connsiteY24" fmla="*/ 168729 h 794657"/>
              <a:gd name="connsiteX25" fmla="*/ 419100 w 1798864"/>
              <a:gd name="connsiteY25" fmla="*/ 146957 h 794657"/>
              <a:gd name="connsiteX26" fmla="*/ 372836 w 1798864"/>
              <a:gd name="connsiteY26" fmla="*/ 127907 h 794657"/>
              <a:gd name="connsiteX27" fmla="*/ 293914 w 1798864"/>
              <a:gd name="connsiteY27" fmla="*/ 95250 h 794657"/>
              <a:gd name="connsiteX28" fmla="*/ 231321 w 1798864"/>
              <a:gd name="connsiteY28" fmla="*/ 51707 h 794657"/>
              <a:gd name="connsiteX29" fmla="*/ 174171 w 1798864"/>
              <a:gd name="connsiteY29" fmla="*/ 32657 h 794657"/>
              <a:gd name="connsiteX30" fmla="*/ 125186 w 1798864"/>
              <a:gd name="connsiteY30" fmla="*/ 29936 h 794657"/>
              <a:gd name="connsiteX31" fmla="*/ 48986 w 1798864"/>
              <a:gd name="connsiteY31" fmla="*/ 2722 h 794657"/>
              <a:gd name="connsiteX32" fmla="*/ 0 w 1798864"/>
              <a:gd name="connsiteY32" fmla="*/ 0 h 79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98864" h="794657">
                <a:moveTo>
                  <a:pt x="1798864" y="794657"/>
                </a:moveTo>
                <a:lnTo>
                  <a:pt x="1736271" y="794657"/>
                </a:lnTo>
                <a:lnTo>
                  <a:pt x="1736271" y="541564"/>
                </a:lnTo>
                <a:lnTo>
                  <a:pt x="1393371" y="541564"/>
                </a:lnTo>
                <a:lnTo>
                  <a:pt x="1393371" y="487136"/>
                </a:lnTo>
                <a:lnTo>
                  <a:pt x="1303564" y="487136"/>
                </a:lnTo>
                <a:lnTo>
                  <a:pt x="1303564" y="465364"/>
                </a:lnTo>
                <a:lnTo>
                  <a:pt x="1249136" y="465364"/>
                </a:lnTo>
                <a:lnTo>
                  <a:pt x="1249136" y="424543"/>
                </a:lnTo>
                <a:lnTo>
                  <a:pt x="993321" y="424543"/>
                </a:lnTo>
                <a:lnTo>
                  <a:pt x="971550" y="410936"/>
                </a:lnTo>
                <a:lnTo>
                  <a:pt x="906236" y="405493"/>
                </a:lnTo>
                <a:lnTo>
                  <a:pt x="859971" y="370114"/>
                </a:lnTo>
                <a:lnTo>
                  <a:pt x="840921" y="356507"/>
                </a:lnTo>
                <a:lnTo>
                  <a:pt x="840921" y="356507"/>
                </a:lnTo>
                <a:lnTo>
                  <a:pt x="800100" y="326572"/>
                </a:lnTo>
                <a:lnTo>
                  <a:pt x="767443" y="302079"/>
                </a:lnTo>
                <a:lnTo>
                  <a:pt x="751114" y="288472"/>
                </a:lnTo>
                <a:lnTo>
                  <a:pt x="715736" y="277586"/>
                </a:lnTo>
                <a:lnTo>
                  <a:pt x="688521" y="269422"/>
                </a:lnTo>
                <a:lnTo>
                  <a:pt x="658586" y="247650"/>
                </a:lnTo>
                <a:lnTo>
                  <a:pt x="620486" y="250372"/>
                </a:lnTo>
                <a:lnTo>
                  <a:pt x="555171" y="223157"/>
                </a:lnTo>
                <a:lnTo>
                  <a:pt x="481693" y="187779"/>
                </a:lnTo>
                <a:lnTo>
                  <a:pt x="435428" y="168729"/>
                </a:lnTo>
                <a:lnTo>
                  <a:pt x="419100" y="146957"/>
                </a:lnTo>
                <a:lnTo>
                  <a:pt x="372836" y="127907"/>
                </a:lnTo>
                <a:lnTo>
                  <a:pt x="293914" y="95250"/>
                </a:lnTo>
                <a:lnTo>
                  <a:pt x="231321" y="51707"/>
                </a:lnTo>
                <a:lnTo>
                  <a:pt x="174171" y="32657"/>
                </a:lnTo>
                <a:lnTo>
                  <a:pt x="125186" y="29936"/>
                </a:lnTo>
                <a:lnTo>
                  <a:pt x="48986" y="2722"/>
                </a:lnTo>
                <a:lnTo>
                  <a:pt x="0" y="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87" name="Forme libre 86"/>
          <p:cNvSpPr/>
          <p:nvPr/>
        </p:nvSpPr>
        <p:spPr>
          <a:xfrm>
            <a:off x="4414162" y="2862947"/>
            <a:ext cx="1815192" cy="865414"/>
          </a:xfrm>
          <a:custGeom>
            <a:avLst/>
            <a:gdLst>
              <a:gd name="connsiteX0" fmla="*/ 1815192 w 1815192"/>
              <a:gd name="connsiteY0" fmla="*/ 865414 h 865414"/>
              <a:gd name="connsiteX1" fmla="*/ 1660071 w 1815192"/>
              <a:gd name="connsiteY1" fmla="*/ 865414 h 865414"/>
              <a:gd name="connsiteX2" fmla="*/ 1660071 w 1815192"/>
              <a:gd name="connsiteY2" fmla="*/ 775607 h 865414"/>
              <a:gd name="connsiteX3" fmla="*/ 1572985 w 1815192"/>
              <a:gd name="connsiteY3" fmla="*/ 775607 h 865414"/>
              <a:gd name="connsiteX4" fmla="*/ 1572985 w 1815192"/>
              <a:gd name="connsiteY4" fmla="*/ 707571 h 865414"/>
              <a:gd name="connsiteX5" fmla="*/ 1439635 w 1815192"/>
              <a:gd name="connsiteY5" fmla="*/ 707571 h 865414"/>
              <a:gd name="connsiteX6" fmla="*/ 1439635 w 1815192"/>
              <a:gd name="connsiteY6" fmla="*/ 688521 h 865414"/>
              <a:gd name="connsiteX7" fmla="*/ 1398814 w 1815192"/>
              <a:gd name="connsiteY7" fmla="*/ 688521 h 865414"/>
              <a:gd name="connsiteX8" fmla="*/ 1398814 w 1815192"/>
              <a:gd name="connsiteY8" fmla="*/ 672193 h 865414"/>
              <a:gd name="connsiteX9" fmla="*/ 1347107 w 1815192"/>
              <a:gd name="connsiteY9" fmla="*/ 672193 h 865414"/>
              <a:gd name="connsiteX10" fmla="*/ 1347107 w 1815192"/>
              <a:gd name="connsiteY10" fmla="*/ 634093 h 865414"/>
              <a:gd name="connsiteX11" fmla="*/ 1265464 w 1815192"/>
              <a:gd name="connsiteY11" fmla="*/ 623207 h 865414"/>
              <a:gd name="connsiteX12" fmla="*/ 1211035 w 1815192"/>
              <a:gd name="connsiteY12" fmla="*/ 615043 h 865414"/>
              <a:gd name="connsiteX13" fmla="*/ 1145721 w 1815192"/>
              <a:gd name="connsiteY13" fmla="*/ 590550 h 865414"/>
              <a:gd name="connsiteX14" fmla="*/ 1115785 w 1815192"/>
              <a:gd name="connsiteY14" fmla="*/ 587828 h 865414"/>
              <a:gd name="connsiteX15" fmla="*/ 1069521 w 1815192"/>
              <a:gd name="connsiteY15" fmla="*/ 571500 h 865414"/>
              <a:gd name="connsiteX16" fmla="*/ 1039585 w 1815192"/>
              <a:gd name="connsiteY16" fmla="*/ 563336 h 865414"/>
              <a:gd name="connsiteX17" fmla="*/ 998764 w 1815192"/>
              <a:gd name="connsiteY17" fmla="*/ 547007 h 865414"/>
              <a:gd name="connsiteX18" fmla="*/ 911678 w 1815192"/>
              <a:gd name="connsiteY18" fmla="*/ 495300 h 865414"/>
              <a:gd name="connsiteX19" fmla="*/ 849085 w 1815192"/>
              <a:gd name="connsiteY19" fmla="*/ 465364 h 865414"/>
              <a:gd name="connsiteX20" fmla="*/ 813707 w 1815192"/>
              <a:gd name="connsiteY20" fmla="*/ 427264 h 865414"/>
              <a:gd name="connsiteX21" fmla="*/ 775607 w 1815192"/>
              <a:gd name="connsiteY21" fmla="*/ 419100 h 865414"/>
              <a:gd name="connsiteX22" fmla="*/ 713014 w 1815192"/>
              <a:gd name="connsiteY22" fmla="*/ 389164 h 865414"/>
              <a:gd name="connsiteX23" fmla="*/ 688521 w 1815192"/>
              <a:gd name="connsiteY23" fmla="*/ 356507 h 865414"/>
              <a:gd name="connsiteX24" fmla="*/ 647700 w 1815192"/>
              <a:gd name="connsiteY24" fmla="*/ 334736 h 865414"/>
              <a:gd name="connsiteX25" fmla="*/ 623207 w 1815192"/>
              <a:gd name="connsiteY25" fmla="*/ 304800 h 865414"/>
              <a:gd name="connsiteX26" fmla="*/ 552450 w 1815192"/>
              <a:gd name="connsiteY26" fmla="*/ 274864 h 865414"/>
              <a:gd name="connsiteX27" fmla="*/ 489857 w 1815192"/>
              <a:gd name="connsiteY27" fmla="*/ 234043 h 865414"/>
              <a:gd name="connsiteX28" fmla="*/ 438150 w 1815192"/>
              <a:gd name="connsiteY28" fmla="*/ 198664 h 865414"/>
              <a:gd name="connsiteX29" fmla="*/ 413657 w 1815192"/>
              <a:gd name="connsiteY29" fmla="*/ 160564 h 865414"/>
              <a:gd name="connsiteX30" fmla="*/ 340178 w 1815192"/>
              <a:gd name="connsiteY30" fmla="*/ 149678 h 865414"/>
              <a:gd name="connsiteX31" fmla="*/ 304800 w 1815192"/>
              <a:gd name="connsiteY31" fmla="*/ 130628 h 865414"/>
              <a:gd name="connsiteX32" fmla="*/ 266700 w 1815192"/>
              <a:gd name="connsiteY32" fmla="*/ 111578 h 865414"/>
              <a:gd name="connsiteX33" fmla="*/ 236764 w 1815192"/>
              <a:gd name="connsiteY33" fmla="*/ 76200 h 865414"/>
              <a:gd name="connsiteX34" fmla="*/ 214992 w 1815192"/>
              <a:gd name="connsiteY34" fmla="*/ 57150 h 865414"/>
              <a:gd name="connsiteX35" fmla="*/ 163285 w 1815192"/>
              <a:gd name="connsiteY35" fmla="*/ 40821 h 865414"/>
              <a:gd name="connsiteX36" fmla="*/ 136071 w 1815192"/>
              <a:gd name="connsiteY36" fmla="*/ 29936 h 865414"/>
              <a:gd name="connsiteX37" fmla="*/ 0 w 1815192"/>
              <a:gd name="connsiteY37" fmla="*/ 0 h 86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15192" h="865414">
                <a:moveTo>
                  <a:pt x="1815192" y="865414"/>
                </a:moveTo>
                <a:lnTo>
                  <a:pt x="1660071" y="865414"/>
                </a:lnTo>
                <a:lnTo>
                  <a:pt x="1660071" y="775607"/>
                </a:lnTo>
                <a:lnTo>
                  <a:pt x="1572985" y="775607"/>
                </a:lnTo>
                <a:lnTo>
                  <a:pt x="1572985" y="707571"/>
                </a:lnTo>
                <a:lnTo>
                  <a:pt x="1439635" y="707571"/>
                </a:lnTo>
                <a:lnTo>
                  <a:pt x="1439635" y="688521"/>
                </a:lnTo>
                <a:lnTo>
                  <a:pt x="1398814" y="688521"/>
                </a:lnTo>
                <a:lnTo>
                  <a:pt x="1398814" y="672193"/>
                </a:lnTo>
                <a:lnTo>
                  <a:pt x="1347107" y="672193"/>
                </a:lnTo>
                <a:lnTo>
                  <a:pt x="1347107" y="634093"/>
                </a:lnTo>
                <a:lnTo>
                  <a:pt x="1265464" y="623207"/>
                </a:lnTo>
                <a:lnTo>
                  <a:pt x="1211035" y="615043"/>
                </a:lnTo>
                <a:lnTo>
                  <a:pt x="1145721" y="590550"/>
                </a:lnTo>
                <a:lnTo>
                  <a:pt x="1115785" y="587828"/>
                </a:lnTo>
                <a:lnTo>
                  <a:pt x="1069521" y="571500"/>
                </a:lnTo>
                <a:lnTo>
                  <a:pt x="1039585" y="563336"/>
                </a:lnTo>
                <a:lnTo>
                  <a:pt x="998764" y="547007"/>
                </a:lnTo>
                <a:lnTo>
                  <a:pt x="911678" y="495300"/>
                </a:lnTo>
                <a:lnTo>
                  <a:pt x="849085" y="465364"/>
                </a:lnTo>
                <a:lnTo>
                  <a:pt x="813707" y="427264"/>
                </a:lnTo>
                <a:lnTo>
                  <a:pt x="775607" y="419100"/>
                </a:lnTo>
                <a:lnTo>
                  <a:pt x="713014" y="389164"/>
                </a:lnTo>
                <a:lnTo>
                  <a:pt x="688521" y="356507"/>
                </a:lnTo>
                <a:lnTo>
                  <a:pt x="647700" y="334736"/>
                </a:lnTo>
                <a:lnTo>
                  <a:pt x="623207" y="304800"/>
                </a:lnTo>
                <a:lnTo>
                  <a:pt x="552450" y="274864"/>
                </a:lnTo>
                <a:lnTo>
                  <a:pt x="489857" y="234043"/>
                </a:lnTo>
                <a:lnTo>
                  <a:pt x="438150" y="198664"/>
                </a:lnTo>
                <a:lnTo>
                  <a:pt x="413657" y="160564"/>
                </a:lnTo>
                <a:lnTo>
                  <a:pt x="340178" y="149678"/>
                </a:lnTo>
                <a:lnTo>
                  <a:pt x="304800" y="130628"/>
                </a:lnTo>
                <a:lnTo>
                  <a:pt x="266700" y="111578"/>
                </a:lnTo>
                <a:lnTo>
                  <a:pt x="236764" y="76200"/>
                </a:lnTo>
                <a:lnTo>
                  <a:pt x="214992" y="57150"/>
                </a:lnTo>
                <a:lnTo>
                  <a:pt x="163285" y="40821"/>
                </a:lnTo>
                <a:lnTo>
                  <a:pt x="136071" y="29936"/>
                </a:lnTo>
                <a:lnTo>
                  <a:pt x="0" y="0"/>
                </a:lnTo>
              </a:path>
            </a:pathLst>
          </a:custGeom>
          <a:noFill/>
          <a:ln w="38100">
            <a:solidFill>
              <a:srgbClr val="405D64"/>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85" name="Forme libre 84"/>
          <p:cNvSpPr/>
          <p:nvPr/>
        </p:nvSpPr>
        <p:spPr>
          <a:xfrm>
            <a:off x="4400554" y="2860225"/>
            <a:ext cx="1782536" cy="879022"/>
          </a:xfrm>
          <a:custGeom>
            <a:avLst/>
            <a:gdLst>
              <a:gd name="connsiteX0" fmla="*/ 1782536 w 1782536"/>
              <a:gd name="connsiteY0" fmla="*/ 879022 h 879022"/>
              <a:gd name="connsiteX1" fmla="*/ 1719943 w 1782536"/>
              <a:gd name="connsiteY1" fmla="*/ 879022 h 879022"/>
              <a:gd name="connsiteX2" fmla="*/ 1719943 w 1782536"/>
              <a:gd name="connsiteY2" fmla="*/ 693965 h 879022"/>
              <a:gd name="connsiteX3" fmla="*/ 1635579 w 1782536"/>
              <a:gd name="connsiteY3" fmla="*/ 693965 h 879022"/>
              <a:gd name="connsiteX4" fmla="*/ 1635579 w 1782536"/>
              <a:gd name="connsiteY4" fmla="*/ 634093 h 879022"/>
              <a:gd name="connsiteX5" fmla="*/ 1398815 w 1782536"/>
              <a:gd name="connsiteY5" fmla="*/ 634093 h 879022"/>
              <a:gd name="connsiteX6" fmla="*/ 1382486 w 1782536"/>
              <a:gd name="connsiteY6" fmla="*/ 617764 h 879022"/>
              <a:gd name="connsiteX7" fmla="*/ 1309008 w 1782536"/>
              <a:gd name="connsiteY7" fmla="*/ 604158 h 879022"/>
              <a:gd name="connsiteX8" fmla="*/ 1292679 w 1782536"/>
              <a:gd name="connsiteY8" fmla="*/ 595993 h 879022"/>
              <a:gd name="connsiteX9" fmla="*/ 1268186 w 1782536"/>
              <a:gd name="connsiteY9" fmla="*/ 587829 h 879022"/>
              <a:gd name="connsiteX10" fmla="*/ 1238250 w 1782536"/>
              <a:gd name="connsiteY10" fmla="*/ 552450 h 879022"/>
              <a:gd name="connsiteX11" fmla="*/ 1197429 w 1782536"/>
              <a:gd name="connsiteY11" fmla="*/ 530679 h 879022"/>
              <a:gd name="connsiteX12" fmla="*/ 1170215 w 1782536"/>
              <a:gd name="connsiteY12" fmla="*/ 517072 h 879022"/>
              <a:gd name="connsiteX13" fmla="*/ 1118508 w 1782536"/>
              <a:gd name="connsiteY13" fmla="*/ 506186 h 879022"/>
              <a:gd name="connsiteX14" fmla="*/ 1077686 w 1782536"/>
              <a:gd name="connsiteY14" fmla="*/ 500743 h 879022"/>
              <a:gd name="connsiteX15" fmla="*/ 1028700 w 1782536"/>
              <a:gd name="connsiteY15" fmla="*/ 473529 h 879022"/>
              <a:gd name="connsiteX16" fmla="*/ 976993 w 1782536"/>
              <a:gd name="connsiteY16" fmla="*/ 473529 h 879022"/>
              <a:gd name="connsiteX17" fmla="*/ 944336 w 1782536"/>
              <a:gd name="connsiteY17" fmla="*/ 459922 h 879022"/>
              <a:gd name="connsiteX18" fmla="*/ 898072 w 1782536"/>
              <a:gd name="connsiteY18" fmla="*/ 432708 h 879022"/>
              <a:gd name="connsiteX19" fmla="*/ 873579 w 1782536"/>
              <a:gd name="connsiteY19" fmla="*/ 421822 h 879022"/>
              <a:gd name="connsiteX20" fmla="*/ 832758 w 1782536"/>
              <a:gd name="connsiteY20" fmla="*/ 400050 h 879022"/>
              <a:gd name="connsiteX21" fmla="*/ 797379 w 1782536"/>
              <a:gd name="connsiteY21" fmla="*/ 367393 h 879022"/>
              <a:gd name="connsiteX22" fmla="*/ 737508 w 1782536"/>
              <a:gd name="connsiteY22" fmla="*/ 329293 h 879022"/>
              <a:gd name="connsiteX23" fmla="*/ 664029 w 1782536"/>
              <a:gd name="connsiteY23" fmla="*/ 283029 h 879022"/>
              <a:gd name="connsiteX24" fmla="*/ 642258 w 1782536"/>
              <a:gd name="connsiteY24" fmla="*/ 277586 h 879022"/>
              <a:gd name="connsiteX25" fmla="*/ 566058 w 1782536"/>
              <a:gd name="connsiteY25" fmla="*/ 234043 h 879022"/>
              <a:gd name="connsiteX26" fmla="*/ 495300 w 1782536"/>
              <a:gd name="connsiteY26" fmla="*/ 209550 h 879022"/>
              <a:gd name="connsiteX27" fmla="*/ 438150 w 1782536"/>
              <a:gd name="connsiteY27" fmla="*/ 174172 h 879022"/>
              <a:gd name="connsiteX28" fmla="*/ 378279 w 1782536"/>
              <a:gd name="connsiteY28" fmla="*/ 138793 h 879022"/>
              <a:gd name="connsiteX29" fmla="*/ 321129 w 1782536"/>
              <a:gd name="connsiteY29" fmla="*/ 95250 h 879022"/>
              <a:gd name="connsiteX30" fmla="*/ 255815 w 1782536"/>
              <a:gd name="connsiteY30" fmla="*/ 59872 h 879022"/>
              <a:gd name="connsiteX31" fmla="*/ 185058 w 1782536"/>
              <a:gd name="connsiteY31" fmla="*/ 46265 h 879022"/>
              <a:gd name="connsiteX32" fmla="*/ 119743 w 1782536"/>
              <a:gd name="connsiteY32" fmla="*/ 16329 h 879022"/>
              <a:gd name="connsiteX33" fmla="*/ 0 w 1782536"/>
              <a:gd name="connsiteY33" fmla="*/ 0 h 87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82536" h="879022">
                <a:moveTo>
                  <a:pt x="1782536" y="879022"/>
                </a:moveTo>
                <a:lnTo>
                  <a:pt x="1719943" y="879022"/>
                </a:lnTo>
                <a:lnTo>
                  <a:pt x="1719943" y="693965"/>
                </a:lnTo>
                <a:lnTo>
                  <a:pt x="1635579" y="693965"/>
                </a:lnTo>
                <a:lnTo>
                  <a:pt x="1635579" y="634093"/>
                </a:lnTo>
                <a:lnTo>
                  <a:pt x="1398815" y="634093"/>
                </a:lnTo>
                <a:lnTo>
                  <a:pt x="1382486" y="617764"/>
                </a:lnTo>
                <a:lnTo>
                  <a:pt x="1309008" y="604158"/>
                </a:lnTo>
                <a:lnTo>
                  <a:pt x="1292679" y="595993"/>
                </a:lnTo>
                <a:lnTo>
                  <a:pt x="1268186" y="587829"/>
                </a:lnTo>
                <a:lnTo>
                  <a:pt x="1238250" y="552450"/>
                </a:lnTo>
                <a:lnTo>
                  <a:pt x="1197429" y="530679"/>
                </a:lnTo>
                <a:lnTo>
                  <a:pt x="1170215" y="517072"/>
                </a:lnTo>
                <a:lnTo>
                  <a:pt x="1118508" y="506186"/>
                </a:lnTo>
                <a:lnTo>
                  <a:pt x="1077686" y="500743"/>
                </a:lnTo>
                <a:lnTo>
                  <a:pt x="1028700" y="473529"/>
                </a:lnTo>
                <a:lnTo>
                  <a:pt x="976993" y="473529"/>
                </a:lnTo>
                <a:lnTo>
                  <a:pt x="944336" y="459922"/>
                </a:lnTo>
                <a:lnTo>
                  <a:pt x="898072" y="432708"/>
                </a:lnTo>
                <a:lnTo>
                  <a:pt x="873579" y="421822"/>
                </a:lnTo>
                <a:lnTo>
                  <a:pt x="832758" y="400050"/>
                </a:lnTo>
                <a:lnTo>
                  <a:pt x="797379" y="367393"/>
                </a:lnTo>
                <a:lnTo>
                  <a:pt x="737508" y="329293"/>
                </a:lnTo>
                <a:lnTo>
                  <a:pt x="664029" y="283029"/>
                </a:lnTo>
                <a:lnTo>
                  <a:pt x="642258" y="277586"/>
                </a:lnTo>
                <a:lnTo>
                  <a:pt x="566058" y="234043"/>
                </a:lnTo>
                <a:lnTo>
                  <a:pt x="495300" y="209550"/>
                </a:lnTo>
                <a:lnTo>
                  <a:pt x="438150" y="174172"/>
                </a:lnTo>
                <a:lnTo>
                  <a:pt x="378279" y="138793"/>
                </a:lnTo>
                <a:lnTo>
                  <a:pt x="321129" y="95250"/>
                </a:lnTo>
                <a:lnTo>
                  <a:pt x="255815" y="59872"/>
                </a:lnTo>
                <a:lnTo>
                  <a:pt x="185058" y="46265"/>
                </a:lnTo>
                <a:lnTo>
                  <a:pt x="119743" y="16329"/>
                </a:lnTo>
                <a:lnTo>
                  <a:pt x="0" y="0"/>
                </a:lnTo>
              </a:path>
            </a:pathLst>
          </a:cu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93" name="Rectangle 92"/>
          <p:cNvSpPr/>
          <p:nvPr/>
        </p:nvSpPr>
        <p:spPr>
          <a:xfrm>
            <a:off x="3988595" y="1250651"/>
            <a:ext cx="4929278" cy="295200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40" name="ZoneTexte 39"/>
          <p:cNvSpPr txBox="1"/>
          <p:nvPr/>
        </p:nvSpPr>
        <p:spPr>
          <a:xfrm>
            <a:off x="4746000" y="1127821"/>
            <a:ext cx="1213920" cy="253916"/>
          </a:xfrm>
          <a:prstGeom prst="rect">
            <a:avLst/>
          </a:prstGeom>
          <a:solidFill>
            <a:schemeClr val="bg1"/>
          </a:solidFill>
        </p:spPr>
        <p:txBody>
          <a:bodyPr wrap="square" rtlCol="0">
            <a:spAutoFit/>
          </a:bodyPr>
          <a:lstStyle/>
          <a:p>
            <a:pPr algn="ctr"/>
            <a:r>
              <a:rPr lang="fr-FR" sz="1050" b="1" dirty="0">
                <a:solidFill>
                  <a:srgbClr val="1F497D"/>
                </a:solidFill>
                <a:latin typeface="Arial" panose="020B0604020202020204" pitchFamily="34" charset="0"/>
                <a:cs typeface="Arial" panose="020B0604020202020204" pitchFamily="34" charset="0"/>
              </a:rPr>
              <a:t>Population ITT</a:t>
            </a:r>
          </a:p>
        </p:txBody>
      </p:sp>
      <p:sp>
        <p:nvSpPr>
          <p:cNvPr id="55" name="ZoneTexte 54"/>
          <p:cNvSpPr txBox="1"/>
          <p:nvPr/>
        </p:nvSpPr>
        <p:spPr>
          <a:xfrm>
            <a:off x="7059064" y="1127821"/>
            <a:ext cx="1524134" cy="253916"/>
          </a:xfrm>
          <a:prstGeom prst="rect">
            <a:avLst/>
          </a:prstGeom>
          <a:solidFill>
            <a:schemeClr val="bg1"/>
          </a:solidFill>
        </p:spPr>
        <p:txBody>
          <a:bodyPr wrap="square" rtlCol="0">
            <a:spAutoFit/>
          </a:bodyPr>
          <a:lstStyle>
            <a:defPPr>
              <a:defRPr lang="es-ES"/>
            </a:defPPr>
            <a:lvl1pPr algn="ctr">
              <a:defRPr sz="1050" b="1">
                <a:solidFill>
                  <a:schemeClr val="accent2"/>
                </a:solidFill>
                <a:latin typeface="Arial" panose="020B0604020202020204" pitchFamily="34" charset="0"/>
                <a:cs typeface="Arial" panose="020B0604020202020204" pitchFamily="34" charset="0"/>
              </a:defRPr>
            </a:lvl1pPr>
          </a:lstStyle>
          <a:p>
            <a:r>
              <a:rPr lang="fr-FR" dirty="0">
                <a:solidFill>
                  <a:srgbClr val="1F497D"/>
                </a:solidFill>
              </a:rPr>
              <a:t>Population PD-L1+ </a:t>
            </a:r>
            <a:r>
              <a:rPr lang="fr-FR" baseline="30000" dirty="0">
                <a:solidFill>
                  <a:srgbClr val="1F497D"/>
                </a:solidFill>
              </a:rPr>
              <a:t>a</a:t>
            </a:r>
          </a:p>
        </p:txBody>
      </p:sp>
      <p:sp>
        <p:nvSpPr>
          <p:cNvPr id="97" name="ZoneTexte 96"/>
          <p:cNvSpPr txBox="1"/>
          <p:nvPr/>
        </p:nvSpPr>
        <p:spPr>
          <a:xfrm>
            <a:off x="6305611" y="4283731"/>
            <a:ext cx="2501745" cy="487313"/>
          </a:xfrm>
          <a:prstGeom prst="rect">
            <a:avLst/>
          </a:prstGeom>
          <a:noFill/>
        </p:spPr>
        <p:txBody>
          <a:bodyPr wrap="square" rtlCol="0">
            <a:spAutoFit/>
          </a:bodyPr>
          <a:lstStyle/>
          <a:p>
            <a:r>
              <a:rPr lang="fr-FR" sz="600">
                <a:solidFill>
                  <a:srgbClr val="595959"/>
                </a:solidFill>
                <a:latin typeface="Arial" panose="020B0604020202020204" pitchFamily="34" charset="0"/>
                <a:cs typeface="Arial" panose="020B0604020202020204" pitchFamily="34" charset="0"/>
              </a:rPr>
              <a:t>NE, not </a:t>
            </a:r>
            <a:r>
              <a:rPr lang="fr-FR" sz="600" err="1">
                <a:solidFill>
                  <a:srgbClr val="595959"/>
                </a:solidFill>
                <a:latin typeface="Arial" panose="020B0604020202020204" pitchFamily="34" charset="0"/>
                <a:cs typeface="Arial" panose="020B0604020202020204" pitchFamily="34" charset="0"/>
              </a:rPr>
              <a:t>estimate</a:t>
            </a:r>
            <a:r>
              <a:rPr lang="fr-FR" sz="600">
                <a:solidFill>
                  <a:srgbClr val="595959"/>
                </a:solidFill>
                <a:latin typeface="Arial" panose="020B0604020202020204" pitchFamily="34" charset="0"/>
                <a:cs typeface="Arial" panose="020B0604020202020204" pitchFamily="34" charset="0"/>
              </a:rPr>
              <a:t>*</a:t>
            </a:r>
            <a:r>
              <a:rPr lang="fr-FR" sz="600" err="1">
                <a:solidFill>
                  <a:srgbClr val="595959"/>
                </a:solidFill>
                <a:latin typeface="Arial" panose="020B0604020202020204" pitchFamily="34" charset="0"/>
                <a:cs typeface="Arial" panose="020B0604020202020204" pitchFamily="34" charset="0"/>
              </a:rPr>
              <a:t>Median</a:t>
            </a:r>
            <a:r>
              <a:rPr lang="fr-FR" sz="600">
                <a:solidFill>
                  <a:srgbClr val="595959"/>
                </a:solidFill>
                <a:latin typeface="Arial" panose="020B0604020202020204" pitchFamily="34" charset="0"/>
                <a:cs typeface="Arial" panose="020B0604020202020204" pitchFamily="34" charset="0"/>
              </a:rPr>
              <a:t> </a:t>
            </a:r>
            <a:r>
              <a:rPr lang="fr-FR" sz="600" err="1">
                <a:solidFill>
                  <a:srgbClr val="595959"/>
                </a:solidFill>
                <a:latin typeface="Arial" panose="020B0604020202020204" pitchFamily="34" charset="0"/>
                <a:cs typeface="Arial" panose="020B0604020202020204" pitchFamily="34" charset="0"/>
              </a:rPr>
              <a:t>follow</a:t>
            </a:r>
            <a:r>
              <a:rPr lang="fr-FR" sz="600">
                <a:solidFill>
                  <a:srgbClr val="595959"/>
                </a:solidFill>
                <a:latin typeface="Arial" panose="020B0604020202020204" pitchFamily="34" charset="0"/>
                <a:cs typeface="Arial" panose="020B0604020202020204" pitchFamily="34" charset="0"/>
              </a:rPr>
              <a:t>-up (ITT) 12,9 </a:t>
            </a:r>
            <a:r>
              <a:rPr lang="fr-FR" sz="600" err="1">
                <a:solidFill>
                  <a:srgbClr val="595959"/>
                </a:solidFill>
                <a:latin typeface="Arial" panose="020B0604020202020204" pitchFamily="34" charset="0"/>
                <a:cs typeface="Arial" panose="020B0604020202020204" pitchFamily="34" charset="0"/>
              </a:rPr>
              <a:t>months</a:t>
            </a:r>
            <a:endParaRPr lang="fr-FR" sz="600">
              <a:solidFill>
                <a:srgbClr val="595959"/>
              </a:solidFill>
              <a:latin typeface="Arial" panose="020B0604020202020204" pitchFamily="34" charset="0"/>
              <a:cs typeface="Arial" panose="020B0604020202020204" pitchFamily="34" charset="0"/>
            </a:endParaRPr>
          </a:p>
          <a:p>
            <a:pPr>
              <a:spcBef>
                <a:spcPts val="100"/>
              </a:spcBef>
            </a:pPr>
            <a:r>
              <a:rPr lang="fr-FR" sz="600" i="1" baseline="30000">
                <a:solidFill>
                  <a:srgbClr val="595959"/>
                </a:solidFill>
                <a:latin typeface="Arial" panose="020B0604020202020204" pitchFamily="34" charset="0"/>
                <a:cs typeface="Arial" panose="020B0604020202020204" pitchFamily="34" charset="0"/>
              </a:rPr>
              <a:t>a</a:t>
            </a:r>
            <a:r>
              <a:rPr lang="fr-FR" sz="600" i="1">
                <a:solidFill>
                  <a:srgbClr val="595959"/>
                </a:solidFill>
                <a:latin typeface="Arial" panose="020B0604020202020204" pitchFamily="34" charset="0"/>
                <a:cs typeface="Arial" panose="020B0604020202020204" pitchFamily="34" charset="0"/>
              </a:rPr>
              <a:t>PD-L1 + PD-L1 in </a:t>
            </a:r>
            <a:r>
              <a:rPr lang="fr-FR" sz="600" i="1" u="sng">
                <a:solidFill>
                  <a:srgbClr val="595959"/>
                </a:solidFill>
                <a:latin typeface="Arial" panose="020B0604020202020204" pitchFamily="34" charset="0"/>
                <a:cs typeface="Arial" panose="020B0604020202020204" pitchFamily="34" charset="0"/>
              </a:rPr>
              <a:t>&gt;</a:t>
            </a:r>
            <a:r>
              <a:rPr lang="fr-FR" sz="600" i="1">
                <a:solidFill>
                  <a:srgbClr val="595959"/>
                </a:solidFill>
                <a:latin typeface="Arial" panose="020B0604020202020204" pitchFamily="34" charset="0"/>
                <a:cs typeface="Arial" panose="020B0604020202020204" pitchFamily="34" charset="0"/>
              </a:rPr>
              <a:t> 1% of IC – </a:t>
            </a:r>
            <a:r>
              <a:rPr lang="fr-FR" sz="600" i="1" baseline="30000" err="1">
                <a:solidFill>
                  <a:srgbClr val="595959"/>
                </a:solidFill>
                <a:latin typeface="Arial" panose="020B0604020202020204" pitchFamily="34" charset="0"/>
                <a:cs typeface="Arial" panose="020B0604020202020204" pitchFamily="34" charset="0"/>
              </a:rPr>
              <a:t>b</a:t>
            </a:r>
            <a:r>
              <a:rPr lang="fr-FR" sz="600" i="1" err="1">
                <a:solidFill>
                  <a:srgbClr val="595959"/>
                </a:solidFill>
                <a:latin typeface="Arial" panose="020B0604020202020204" pitchFamily="34" charset="0"/>
                <a:cs typeface="Arial" panose="020B0604020202020204" pitchFamily="34" charset="0"/>
              </a:rPr>
              <a:t>Not</a:t>
            </a:r>
            <a:r>
              <a:rPr lang="fr-FR" sz="600" i="1">
                <a:solidFill>
                  <a:srgbClr val="595959"/>
                </a:solidFill>
                <a:latin typeface="Arial" panose="020B0604020202020204" pitchFamily="34" charset="0"/>
                <a:cs typeface="Arial" panose="020B0604020202020204" pitchFamily="34" charset="0"/>
              </a:rPr>
              <a:t> </a:t>
            </a:r>
            <a:r>
              <a:rPr lang="fr-FR" sz="600" i="1" err="1">
                <a:solidFill>
                  <a:srgbClr val="595959"/>
                </a:solidFill>
                <a:latin typeface="Arial" panose="020B0604020202020204" pitchFamily="34" charset="0"/>
                <a:cs typeface="Arial" panose="020B0604020202020204" pitchFamily="34" charset="0"/>
              </a:rPr>
              <a:t>significant</a:t>
            </a:r>
            <a:r>
              <a:rPr lang="fr-FR" sz="600" i="1">
                <a:solidFill>
                  <a:srgbClr val="595959"/>
                </a:solidFill>
                <a:latin typeface="Arial" panose="020B0604020202020204" pitchFamily="34" charset="0"/>
                <a:cs typeface="Arial" panose="020B0604020202020204" pitchFamily="34" charset="0"/>
              </a:rPr>
              <a:t> – </a:t>
            </a:r>
            <a:br>
              <a:rPr lang="fr-FR" sz="600" i="1">
                <a:solidFill>
                  <a:srgbClr val="595959"/>
                </a:solidFill>
                <a:latin typeface="Arial" panose="020B0604020202020204" pitchFamily="34" charset="0"/>
                <a:cs typeface="Arial" panose="020B0604020202020204" pitchFamily="34" charset="0"/>
              </a:rPr>
            </a:br>
            <a:r>
              <a:rPr lang="fr-FR" sz="600" i="1" baseline="30000" err="1">
                <a:solidFill>
                  <a:srgbClr val="595959"/>
                </a:solidFill>
                <a:latin typeface="Arial" panose="020B0604020202020204" pitchFamily="34" charset="0"/>
                <a:cs typeface="Arial" panose="020B0604020202020204" pitchFamily="34" charset="0"/>
              </a:rPr>
              <a:t>c</a:t>
            </a:r>
            <a:r>
              <a:rPr lang="fr-FR" sz="600" i="1" err="1">
                <a:solidFill>
                  <a:srgbClr val="595959"/>
                </a:solidFill>
                <a:latin typeface="Arial" panose="020B0604020202020204" pitchFamily="34" charset="0"/>
                <a:cs typeface="Arial" panose="020B0604020202020204" pitchFamily="34" charset="0"/>
              </a:rPr>
              <a:t>Non</a:t>
            </a:r>
            <a:r>
              <a:rPr lang="fr-FR" sz="600" i="1">
                <a:solidFill>
                  <a:srgbClr val="595959"/>
                </a:solidFill>
                <a:latin typeface="Arial" panose="020B0604020202020204" pitchFamily="34" charset="0"/>
                <a:cs typeface="Arial" panose="020B0604020202020204" pitchFamily="34" charset="0"/>
              </a:rPr>
              <a:t> formellement testé ( design)</a:t>
            </a:r>
          </a:p>
          <a:p>
            <a:pPr>
              <a:spcBef>
                <a:spcPts val="100"/>
              </a:spcBef>
            </a:pPr>
            <a:r>
              <a:rPr lang="fr-FR" sz="600" i="1" baseline="30000">
                <a:solidFill>
                  <a:srgbClr val="595959"/>
                </a:solidFill>
                <a:latin typeface="Arial" panose="020B0604020202020204" pitchFamily="34" charset="0"/>
                <a:cs typeface="Arial" panose="020B0604020202020204" pitchFamily="34" charset="0"/>
              </a:rPr>
              <a:t>1. </a:t>
            </a:r>
            <a:r>
              <a:rPr lang="fr-FR" sz="600" i="1">
                <a:solidFill>
                  <a:srgbClr val="595959"/>
                </a:solidFill>
                <a:latin typeface="Arial" panose="020B0604020202020204" pitchFamily="34" charset="0"/>
                <a:cs typeface="Arial" panose="020B0604020202020204" pitchFamily="34" charset="0"/>
              </a:rPr>
              <a:t>Schmid N </a:t>
            </a:r>
            <a:r>
              <a:rPr lang="fr-FR" sz="600" i="1" err="1">
                <a:solidFill>
                  <a:srgbClr val="595959"/>
                </a:solidFill>
                <a:latin typeface="Arial" panose="020B0604020202020204" pitchFamily="34" charset="0"/>
                <a:cs typeface="Arial" panose="020B0604020202020204" pitchFamily="34" charset="0"/>
              </a:rPr>
              <a:t>Engl</a:t>
            </a:r>
            <a:r>
              <a:rPr lang="fr-FR" sz="600" i="1">
                <a:solidFill>
                  <a:srgbClr val="595959"/>
                </a:solidFill>
                <a:latin typeface="Arial" panose="020B0604020202020204" pitchFamily="34" charset="0"/>
                <a:cs typeface="Arial" panose="020B0604020202020204" pitchFamily="34" charset="0"/>
              </a:rPr>
              <a:t> J Med 2018 – </a:t>
            </a:r>
            <a:r>
              <a:rPr lang="fr-FR" sz="600" i="1" baseline="30000">
                <a:solidFill>
                  <a:srgbClr val="595959"/>
                </a:solidFill>
                <a:latin typeface="Arial" panose="020B0604020202020204" pitchFamily="34" charset="0"/>
                <a:cs typeface="Arial" panose="020B0604020202020204" pitchFamily="34" charset="0"/>
              </a:rPr>
              <a:t>2. </a:t>
            </a:r>
            <a:r>
              <a:rPr lang="fr-FR" sz="600" i="1">
                <a:solidFill>
                  <a:srgbClr val="595959"/>
                </a:solidFill>
                <a:latin typeface="Arial" panose="020B0604020202020204" pitchFamily="34" charset="0"/>
                <a:cs typeface="Arial" panose="020B0604020202020204" pitchFamily="34" charset="0"/>
              </a:rPr>
              <a:t>Schmid ESMO 2018 [LBA1-PR]</a:t>
            </a:r>
          </a:p>
        </p:txBody>
      </p:sp>
    </p:spTree>
    <p:extLst>
      <p:ext uri="{BB962C8B-B14F-4D97-AF65-F5344CB8AC3E}">
        <p14:creationId xmlns:p14="http://schemas.microsoft.com/office/powerpoint/2010/main" val="195655435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54078" y="1447720"/>
            <a:ext cx="4929278" cy="1950385"/>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1F497D"/>
              </a:solidFill>
            </a:endParaRPr>
          </a:p>
        </p:txBody>
      </p:sp>
      <p:grpSp>
        <p:nvGrpSpPr>
          <p:cNvPr id="10" name="Groupe 9"/>
          <p:cNvGrpSpPr/>
          <p:nvPr/>
        </p:nvGrpSpPr>
        <p:grpSpPr>
          <a:xfrm>
            <a:off x="254078" y="1730776"/>
            <a:ext cx="2500993" cy="1667329"/>
            <a:chOff x="1524000" y="1600199"/>
            <a:chExt cx="2500993" cy="1667329"/>
          </a:xfrm>
        </p:grpSpPr>
        <p:graphicFrame>
          <p:nvGraphicFramePr>
            <p:cNvPr id="12" name="Graphique 11"/>
            <p:cNvGraphicFramePr/>
            <p:nvPr>
              <p:extLst/>
            </p:nvPr>
          </p:nvGraphicFramePr>
          <p:xfrm>
            <a:off x="1524000" y="1600199"/>
            <a:ext cx="2500993" cy="1667329"/>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4"/>
            <p:cNvSpPr txBox="1">
              <a:spLocks noChangeArrowheads="1"/>
            </p:cNvSpPr>
            <p:nvPr/>
          </p:nvSpPr>
          <p:spPr bwMode="auto">
            <a:xfrm>
              <a:off x="2161084" y="2256623"/>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black"/>
                  </a:solidFill>
                  <a:latin typeface="Arial"/>
                  <a:ea typeface="+mn-ea"/>
                  <a:cs typeface="Arial"/>
                </a:rPr>
                <a:t>IC1</a:t>
              </a:r>
            </a:p>
            <a:p>
              <a:pPr algn="ctr" eaLnBrk="1" hangingPunct="1">
                <a:lnSpc>
                  <a:spcPts val="1400"/>
                </a:lnSpc>
              </a:pPr>
              <a:r>
                <a:rPr lang="en-US" sz="1400" b="1">
                  <a:solidFill>
                    <a:prstClr val="black"/>
                  </a:solidFill>
                  <a:latin typeface="Arial"/>
                  <a:ea typeface="+mn-ea"/>
                  <a:cs typeface="Arial"/>
                </a:rPr>
                <a:t>27</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19" name="Text Box 4"/>
            <p:cNvSpPr txBox="1">
              <a:spLocks noChangeArrowheads="1"/>
            </p:cNvSpPr>
            <p:nvPr/>
          </p:nvSpPr>
          <p:spPr bwMode="auto">
            <a:xfrm>
              <a:off x="2365511" y="1749169"/>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white"/>
                  </a:solidFill>
                  <a:latin typeface="Arial"/>
                  <a:ea typeface="+mn-ea"/>
                  <a:cs typeface="Arial"/>
                </a:rPr>
                <a:t>IC2/3</a:t>
              </a:r>
            </a:p>
            <a:p>
              <a:pPr algn="ctr" eaLnBrk="1" hangingPunct="1">
                <a:lnSpc>
                  <a:spcPts val="1400"/>
                </a:lnSpc>
              </a:pPr>
              <a:r>
                <a:rPr lang="en-US" sz="1400" b="1">
                  <a:solidFill>
                    <a:prstClr val="white"/>
                  </a:solidFill>
                  <a:latin typeface="Arial"/>
                  <a:ea typeface="+mn-ea"/>
                  <a:cs typeface="Arial"/>
                </a:rPr>
                <a:t>14</a:t>
              </a:r>
              <a:r>
                <a:rPr lang="en-US" sz="1000" b="1">
                  <a:solidFill>
                    <a:prstClr val="white"/>
                  </a:solidFill>
                  <a:latin typeface="Arial"/>
                  <a:ea typeface="+mn-ea"/>
                  <a:cs typeface="Arial"/>
                </a:rPr>
                <a:t>%</a:t>
              </a:r>
              <a:endParaRPr lang="en-US" sz="1100" b="1">
                <a:solidFill>
                  <a:prstClr val="white"/>
                </a:solidFill>
                <a:latin typeface="Arial"/>
                <a:ea typeface="+mn-ea"/>
                <a:cs typeface="Arial"/>
              </a:endParaRPr>
            </a:p>
          </p:txBody>
        </p:sp>
        <p:sp>
          <p:nvSpPr>
            <p:cNvPr id="20" name="Text Box 4"/>
            <p:cNvSpPr txBox="1">
              <a:spLocks noChangeArrowheads="1"/>
            </p:cNvSpPr>
            <p:nvPr/>
          </p:nvSpPr>
          <p:spPr bwMode="auto">
            <a:xfrm>
              <a:off x="2885321" y="2256623"/>
              <a:ext cx="448598" cy="451406"/>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400"/>
                </a:lnSpc>
              </a:pPr>
              <a:r>
                <a:rPr lang="en-US" sz="900">
                  <a:solidFill>
                    <a:prstClr val="black"/>
                  </a:solidFill>
                  <a:latin typeface="Arial"/>
                  <a:ea typeface="+mn-ea"/>
                  <a:cs typeface="Arial"/>
                </a:rPr>
                <a:t>IC0</a:t>
              </a:r>
            </a:p>
            <a:p>
              <a:pPr algn="ctr" eaLnBrk="1" hangingPunct="1">
                <a:lnSpc>
                  <a:spcPts val="1400"/>
                </a:lnSpc>
              </a:pPr>
              <a:r>
                <a:rPr lang="en-US" sz="1400" b="1">
                  <a:solidFill>
                    <a:prstClr val="black"/>
                  </a:solidFill>
                  <a:latin typeface="Arial"/>
                  <a:ea typeface="+mn-ea"/>
                  <a:cs typeface="Arial"/>
                </a:rPr>
                <a:t>59</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grpSp>
      <p:sp>
        <p:nvSpPr>
          <p:cNvPr id="4" name="Titre 3"/>
          <p:cNvSpPr>
            <a:spLocks noGrp="1"/>
          </p:cNvSpPr>
          <p:nvPr>
            <p:ph type="title"/>
          </p:nvPr>
        </p:nvSpPr>
        <p:spPr/>
        <p:txBody>
          <a:bodyPr/>
          <a:lstStyle/>
          <a:p>
            <a:r>
              <a:rPr lang="en-US"/>
              <a:t>Impassion130 : les </a:t>
            </a:r>
            <a:r>
              <a:rPr lang="en-US" err="1"/>
              <a:t>biomarqueurs</a:t>
            </a:r>
            <a:r>
              <a:rPr lang="en-US"/>
              <a:t> ! </a:t>
            </a:r>
            <a:endParaRPr lang="fr-FR"/>
          </a:p>
        </p:txBody>
      </p:sp>
      <p:sp>
        <p:nvSpPr>
          <p:cNvPr id="5" name="Espace réservé du numéro de diapositive 4"/>
          <p:cNvSpPr>
            <a:spLocks noGrp="1"/>
          </p:cNvSpPr>
          <p:nvPr>
            <p:ph type="sldNum" sz="quarter" idx="10"/>
          </p:nvPr>
        </p:nvSpPr>
        <p:spPr/>
        <p:txBody>
          <a:bodyPr/>
          <a:lstStyle/>
          <a:p>
            <a:fld id="{76861F4E-8E8E-E94F-821D-72AEE8E804B0}" type="slidenum">
              <a:rPr lang="fr-FR" smtClean="0"/>
              <a:pPr/>
              <a:t>99</a:t>
            </a:fld>
            <a:endParaRPr lang="fr-FR"/>
          </a:p>
        </p:txBody>
      </p:sp>
      <p:sp>
        <p:nvSpPr>
          <p:cNvPr id="3" name="Espace réservé du contenu 2"/>
          <p:cNvSpPr>
            <a:spLocks noGrp="1"/>
          </p:cNvSpPr>
          <p:nvPr>
            <p:ph sz="quarter" idx="11"/>
          </p:nvPr>
        </p:nvSpPr>
        <p:spPr>
          <a:xfrm>
            <a:off x="5445954" y="1546772"/>
            <a:ext cx="3578772" cy="2030412"/>
          </a:xfrm>
        </p:spPr>
        <p:txBody>
          <a:bodyPr>
            <a:noAutofit/>
          </a:bodyPr>
          <a:lstStyle/>
          <a:p>
            <a:pPr>
              <a:lnSpc>
                <a:spcPts val="2000"/>
              </a:lnSpc>
              <a:spcBef>
                <a:spcPts val="0"/>
              </a:spcBef>
            </a:pPr>
            <a:r>
              <a:rPr lang="fr-FR" sz="1600"/>
              <a:t>PD-L1 :</a:t>
            </a:r>
            <a:br>
              <a:rPr lang="fr-FR" sz="1600"/>
            </a:br>
            <a:r>
              <a:rPr lang="fr-FR" sz="1600"/>
              <a:t>Essentiellement exprimé par </a:t>
            </a:r>
            <a:br>
              <a:rPr lang="fr-FR" sz="1600"/>
            </a:br>
            <a:r>
              <a:rPr lang="fr-FR" sz="1600"/>
              <a:t>les cellules immunes (IC)</a:t>
            </a:r>
          </a:p>
          <a:p>
            <a:pPr>
              <a:lnSpc>
                <a:spcPts val="2000"/>
              </a:lnSpc>
              <a:spcBef>
                <a:spcPts val="0"/>
              </a:spcBef>
            </a:pPr>
            <a:endParaRPr lang="fr-FR" sz="1600"/>
          </a:p>
          <a:p>
            <a:pPr>
              <a:lnSpc>
                <a:spcPts val="2000"/>
              </a:lnSpc>
              <a:spcBef>
                <a:spcPts val="0"/>
              </a:spcBef>
            </a:pPr>
            <a:r>
              <a:rPr lang="fr-FR" sz="1600"/>
              <a:t>PD-L1 sur les cellules tumorales :</a:t>
            </a:r>
            <a:br>
              <a:rPr lang="fr-FR" sz="1600"/>
            </a:br>
            <a:r>
              <a:rPr lang="fr-FR" sz="1600"/>
              <a:t>Rare et généralement associé </a:t>
            </a:r>
            <a:br>
              <a:rPr lang="fr-FR" sz="1600"/>
            </a:br>
            <a:r>
              <a:rPr lang="fr-FR" sz="1600"/>
              <a:t>à l’expression par les IC</a:t>
            </a:r>
          </a:p>
        </p:txBody>
      </p:sp>
      <p:graphicFrame>
        <p:nvGraphicFramePr>
          <p:cNvPr id="9" name="Graphique 8"/>
          <p:cNvGraphicFramePr/>
          <p:nvPr>
            <p:extLst/>
          </p:nvPr>
        </p:nvGraphicFramePr>
        <p:xfrm>
          <a:off x="2944961" y="1730776"/>
          <a:ext cx="2500993" cy="1667329"/>
        </p:xfrm>
        <a:graphic>
          <a:graphicData uri="http://schemas.openxmlformats.org/drawingml/2006/chart">
            <c:chart xmlns:c="http://schemas.openxmlformats.org/drawingml/2006/chart" xmlns:r="http://schemas.openxmlformats.org/officeDocument/2006/relationships" r:id="rId3"/>
          </a:graphicData>
        </a:graphic>
      </p:graphicFrame>
      <p:sp>
        <p:nvSpPr>
          <p:cNvPr id="14" name="ZoneTexte 13"/>
          <p:cNvSpPr txBox="1"/>
          <p:nvPr/>
        </p:nvSpPr>
        <p:spPr>
          <a:xfrm>
            <a:off x="479535" y="1216887"/>
            <a:ext cx="2076058" cy="646331"/>
          </a:xfrm>
          <a:prstGeom prst="rect">
            <a:avLst/>
          </a:prstGeom>
          <a:solidFill>
            <a:schemeClr val="bg1"/>
          </a:solidFill>
        </p:spPr>
        <p:txBody>
          <a:bodyPr wrap="square" rtlCol="0">
            <a:spAutoFit/>
          </a:bodyPr>
          <a:lstStyle/>
          <a:p>
            <a:pPr algn="ctr"/>
            <a:r>
              <a:rPr lang="fr-FR" sz="1200" b="1">
                <a:solidFill>
                  <a:srgbClr val="1F497D"/>
                </a:solidFill>
                <a:latin typeface="Arial" panose="020B0604020202020204" pitchFamily="34" charset="0"/>
                <a:cs typeface="Arial" panose="020B0604020202020204" pitchFamily="34" charset="0"/>
              </a:rPr>
              <a:t>Prévalence de expression de  PD-L1 sur cellules immunes (IC)</a:t>
            </a:r>
          </a:p>
        </p:txBody>
      </p:sp>
      <p:sp>
        <p:nvSpPr>
          <p:cNvPr id="18" name="Text Box 4"/>
          <p:cNvSpPr txBox="1">
            <a:spLocks noChangeArrowheads="1"/>
          </p:cNvSpPr>
          <p:nvPr/>
        </p:nvSpPr>
        <p:spPr bwMode="auto">
          <a:xfrm>
            <a:off x="254078" y="1659846"/>
            <a:ext cx="986346" cy="60016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FF6600"/>
                </a:solidFill>
                <a:latin typeface="Arial"/>
                <a:ea typeface="+mn-ea"/>
                <a:cs typeface="Arial"/>
              </a:rPr>
              <a:t>PD-L1 IC+ (IC1/2/3)</a:t>
            </a:r>
          </a:p>
          <a:p>
            <a:pPr eaLnBrk="1" hangingPunct="1"/>
            <a:r>
              <a:rPr lang="en-US" sz="1100" b="1">
                <a:solidFill>
                  <a:srgbClr val="FF6600"/>
                </a:solidFill>
                <a:latin typeface="Arial"/>
                <a:ea typeface="+mn-ea"/>
                <a:cs typeface="Arial"/>
              </a:rPr>
              <a:t>41%</a:t>
            </a:r>
            <a:endParaRPr lang="en-US" sz="1000" b="1">
              <a:solidFill>
                <a:srgbClr val="FF6600"/>
              </a:solidFill>
              <a:latin typeface="Arial"/>
              <a:ea typeface="+mn-ea"/>
              <a:cs typeface="Arial"/>
            </a:endParaRPr>
          </a:p>
        </p:txBody>
      </p:sp>
      <p:sp>
        <p:nvSpPr>
          <p:cNvPr id="22" name="ZoneTexte 21"/>
          <p:cNvSpPr txBox="1"/>
          <p:nvPr/>
        </p:nvSpPr>
        <p:spPr>
          <a:xfrm>
            <a:off x="2808351" y="1216887"/>
            <a:ext cx="2005909" cy="646331"/>
          </a:xfrm>
          <a:prstGeom prst="rect">
            <a:avLst/>
          </a:prstGeom>
          <a:solidFill>
            <a:schemeClr val="bg1"/>
          </a:solidFill>
        </p:spPr>
        <p:txBody>
          <a:bodyPr wrap="square" rtlCol="0">
            <a:spAutoFit/>
          </a:bodyPr>
          <a:lstStyle/>
          <a:p>
            <a:pPr algn="ctr"/>
            <a:r>
              <a:rPr lang="fr-FR" sz="1200" b="1">
                <a:solidFill>
                  <a:srgbClr val="1F497D"/>
                </a:solidFill>
                <a:latin typeface="Arial" panose="020B0604020202020204" pitchFamily="34" charset="0"/>
                <a:cs typeface="Arial" panose="020B0604020202020204" pitchFamily="34" charset="0"/>
              </a:rPr>
              <a:t>Prévalence de expression de PD-L1 sur cellules tumorales (TC)</a:t>
            </a:r>
          </a:p>
        </p:txBody>
      </p:sp>
      <p:sp>
        <p:nvSpPr>
          <p:cNvPr id="23" name="Text Box 4"/>
          <p:cNvSpPr txBox="1">
            <a:spLocks noChangeArrowheads="1"/>
          </p:cNvSpPr>
          <p:nvPr/>
        </p:nvSpPr>
        <p:spPr bwMode="auto">
          <a:xfrm>
            <a:off x="4174102" y="2630786"/>
            <a:ext cx="448598" cy="246221"/>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91</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24" name="Text Box 4"/>
          <p:cNvSpPr txBox="1">
            <a:spLocks noChangeArrowheads="1"/>
          </p:cNvSpPr>
          <p:nvPr/>
        </p:nvSpPr>
        <p:spPr bwMode="auto">
          <a:xfrm>
            <a:off x="3535601" y="2340963"/>
            <a:ext cx="448598" cy="246221"/>
          </a:xfrm>
          <a:prstGeom prst="rect">
            <a:avLst/>
          </a:prstGeom>
          <a:noFill/>
          <a:ln w="9525">
            <a:noFill/>
            <a:miter lim="800000"/>
            <a:headEnd/>
            <a:tailEnd/>
          </a:ln>
        </p:spPr>
        <p:txBody>
          <a:bodyPr wrap="square" lIns="36000" r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white"/>
                </a:solidFill>
                <a:latin typeface="Arial"/>
                <a:ea typeface="+mn-ea"/>
                <a:cs typeface="Arial"/>
              </a:rPr>
              <a:t>9</a:t>
            </a:r>
            <a:r>
              <a:rPr lang="en-US" sz="1000" b="1">
                <a:solidFill>
                  <a:prstClr val="white"/>
                </a:solidFill>
                <a:latin typeface="Arial"/>
                <a:ea typeface="+mn-ea"/>
                <a:cs typeface="Arial"/>
              </a:rPr>
              <a:t>%</a:t>
            </a:r>
            <a:endParaRPr lang="en-US" sz="1100" b="1">
              <a:solidFill>
                <a:prstClr val="white"/>
              </a:solidFill>
              <a:latin typeface="Arial"/>
              <a:ea typeface="+mn-ea"/>
              <a:cs typeface="Arial"/>
            </a:endParaRPr>
          </a:p>
        </p:txBody>
      </p:sp>
      <p:sp>
        <p:nvSpPr>
          <p:cNvPr id="25" name="Text Box 4"/>
          <p:cNvSpPr txBox="1">
            <a:spLocks noChangeArrowheads="1"/>
          </p:cNvSpPr>
          <p:nvPr/>
        </p:nvSpPr>
        <p:spPr bwMode="auto">
          <a:xfrm>
            <a:off x="2944960" y="2199899"/>
            <a:ext cx="616007" cy="43088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31859B">
                    <a:lumMod val="75000"/>
                  </a:srgbClr>
                </a:solidFill>
                <a:latin typeface="Arial"/>
                <a:ea typeface="+mn-ea"/>
                <a:cs typeface="Arial"/>
              </a:rPr>
              <a:t>PD-L1</a:t>
            </a:r>
            <a:br>
              <a:rPr lang="en-US" sz="1100" b="1">
                <a:solidFill>
                  <a:srgbClr val="31859B">
                    <a:lumMod val="75000"/>
                  </a:srgbClr>
                </a:solidFill>
                <a:latin typeface="Arial"/>
                <a:ea typeface="+mn-ea"/>
                <a:cs typeface="Arial"/>
              </a:rPr>
            </a:br>
            <a:r>
              <a:rPr lang="en-US" sz="1100" b="1">
                <a:solidFill>
                  <a:srgbClr val="31859B">
                    <a:lumMod val="75000"/>
                  </a:srgbClr>
                </a:solidFill>
                <a:latin typeface="Arial"/>
                <a:ea typeface="+mn-ea"/>
                <a:cs typeface="Arial"/>
              </a:rPr>
              <a:t>TC+ </a:t>
            </a:r>
          </a:p>
        </p:txBody>
      </p:sp>
      <p:sp>
        <p:nvSpPr>
          <p:cNvPr id="26" name="Text Box 4"/>
          <p:cNvSpPr txBox="1">
            <a:spLocks noChangeArrowheads="1"/>
          </p:cNvSpPr>
          <p:nvPr/>
        </p:nvSpPr>
        <p:spPr bwMode="auto">
          <a:xfrm>
            <a:off x="3996765" y="2199899"/>
            <a:ext cx="625935" cy="430887"/>
          </a:xfrm>
          <a:prstGeom prst="rect">
            <a:avLst/>
          </a:prstGeom>
          <a:noFill/>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prstClr val="black"/>
                </a:solidFill>
                <a:latin typeface="Arial"/>
                <a:ea typeface="+mn-ea"/>
                <a:cs typeface="Arial"/>
              </a:rPr>
              <a:t>PD-L1 </a:t>
            </a:r>
            <a:br>
              <a:rPr lang="en-US" sz="1100" b="1">
                <a:solidFill>
                  <a:prstClr val="black"/>
                </a:solidFill>
                <a:latin typeface="Arial"/>
                <a:ea typeface="+mn-ea"/>
                <a:cs typeface="Arial"/>
              </a:rPr>
            </a:br>
            <a:r>
              <a:rPr lang="en-US" sz="1100" b="1">
                <a:solidFill>
                  <a:prstClr val="black"/>
                </a:solidFill>
                <a:latin typeface="Arial"/>
                <a:ea typeface="+mn-ea"/>
                <a:cs typeface="Arial"/>
              </a:rPr>
              <a:t>TC- </a:t>
            </a:r>
          </a:p>
        </p:txBody>
      </p:sp>
      <p:sp>
        <p:nvSpPr>
          <p:cNvPr id="27" name="Text Box 4"/>
          <p:cNvSpPr txBox="1">
            <a:spLocks noChangeArrowheads="1"/>
          </p:cNvSpPr>
          <p:nvPr/>
        </p:nvSpPr>
        <p:spPr bwMode="auto">
          <a:xfrm>
            <a:off x="2193933" y="2488997"/>
            <a:ext cx="906308" cy="60016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prstClr val="black"/>
                </a:solidFill>
                <a:latin typeface="Arial"/>
                <a:ea typeface="+mn-ea"/>
                <a:cs typeface="Arial"/>
              </a:rPr>
              <a:t>PD-L1 </a:t>
            </a:r>
            <a:br>
              <a:rPr lang="en-US" sz="1100" b="1">
                <a:solidFill>
                  <a:prstClr val="black"/>
                </a:solidFill>
                <a:latin typeface="Arial"/>
                <a:ea typeface="+mn-ea"/>
                <a:cs typeface="Arial"/>
              </a:rPr>
            </a:br>
            <a:r>
              <a:rPr lang="en-US" sz="1100" b="1">
                <a:solidFill>
                  <a:prstClr val="black"/>
                </a:solidFill>
                <a:latin typeface="Arial"/>
                <a:ea typeface="+mn-ea"/>
                <a:cs typeface="Arial"/>
              </a:rPr>
              <a:t>IC- (IC0)</a:t>
            </a:r>
          </a:p>
          <a:p>
            <a:pPr eaLnBrk="1" hangingPunct="1"/>
            <a:r>
              <a:rPr lang="en-US" sz="1100" b="1">
                <a:solidFill>
                  <a:prstClr val="black"/>
                </a:solidFill>
                <a:latin typeface="Arial"/>
                <a:ea typeface="+mn-ea"/>
                <a:cs typeface="Arial"/>
              </a:rPr>
              <a:t>59%</a:t>
            </a:r>
            <a:endParaRPr lang="en-US" sz="1000" b="1">
              <a:solidFill>
                <a:prstClr val="black"/>
              </a:solidFill>
              <a:latin typeface="Arial"/>
              <a:ea typeface="+mn-ea"/>
              <a:cs typeface="Arial"/>
            </a:endParaRPr>
          </a:p>
        </p:txBody>
      </p:sp>
      <p:sp>
        <p:nvSpPr>
          <p:cNvPr id="11" name="Arc 10"/>
          <p:cNvSpPr/>
          <p:nvPr/>
        </p:nvSpPr>
        <p:spPr>
          <a:xfrm rot="1621392">
            <a:off x="798431" y="1832310"/>
            <a:ext cx="1451546" cy="1480784"/>
          </a:xfrm>
          <a:prstGeom prst="arc">
            <a:avLst>
              <a:gd name="adj1" fmla="val 16200000"/>
              <a:gd name="adj2" fmla="val 4989984"/>
            </a:avLst>
          </a:prstGeom>
          <a:ln>
            <a:solidFill>
              <a:schemeClr val="bg2"/>
            </a:solidFill>
            <a:prstDash val="sysDash"/>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29" name="Arc 28"/>
          <p:cNvSpPr/>
          <p:nvPr/>
        </p:nvSpPr>
        <p:spPr>
          <a:xfrm rot="11700000">
            <a:off x="763429" y="1821586"/>
            <a:ext cx="1451546" cy="1480784"/>
          </a:xfrm>
          <a:prstGeom prst="arc">
            <a:avLst>
              <a:gd name="adj1" fmla="val 17476532"/>
              <a:gd name="adj2" fmla="val 4402621"/>
            </a:avLst>
          </a:prstGeom>
          <a:ln>
            <a:solidFill>
              <a:schemeClr val="accent2"/>
            </a:solidFill>
            <a:prstDash val="sysDash"/>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solidFill>
                <a:prstClr val="black"/>
              </a:solidFill>
            </a:endParaRPr>
          </a:p>
        </p:txBody>
      </p:sp>
      <p:sp>
        <p:nvSpPr>
          <p:cNvPr id="30" name="ZoneTexte 29"/>
          <p:cNvSpPr txBox="1"/>
          <p:nvPr/>
        </p:nvSpPr>
        <p:spPr>
          <a:xfrm>
            <a:off x="232734" y="3562016"/>
            <a:ext cx="2127795" cy="1015663"/>
          </a:xfrm>
          <a:prstGeom prst="rect">
            <a:avLst/>
          </a:prstGeom>
          <a:solidFill>
            <a:schemeClr val="bg1"/>
          </a:solidFill>
        </p:spPr>
        <p:txBody>
          <a:bodyPr wrap="square" rtlCol="0">
            <a:spAutoFit/>
          </a:bodyPr>
          <a:lstStyle/>
          <a:p>
            <a:r>
              <a:rPr lang="fr-FR" sz="1200" b="1">
                <a:solidFill>
                  <a:srgbClr val="1F497D"/>
                </a:solidFill>
                <a:latin typeface="Arial" panose="020B0604020202020204" pitchFamily="34" charset="0"/>
                <a:cs typeface="Arial" panose="020B0604020202020204" pitchFamily="34" charset="0"/>
              </a:rPr>
              <a:t>La majorité des patients avec expression de PD-L1 sur TC sont compris dans la population des PD-L1 IC+</a:t>
            </a:r>
          </a:p>
        </p:txBody>
      </p:sp>
      <p:sp>
        <p:nvSpPr>
          <p:cNvPr id="21" name="Ellipse 20"/>
          <p:cNvSpPr/>
          <p:nvPr/>
        </p:nvSpPr>
        <p:spPr>
          <a:xfrm>
            <a:off x="2960157" y="3581981"/>
            <a:ext cx="1091715" cy="1091715"/>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2" name="Ellipse 31"/>
          <p:cNvSpPr/>
          <p:nvPr/>
        </p:nvSpPr>
        <p:spPr>
          <a:xfrm>
            <a:off x="3610201" y="3807728"/>
            <a:ext cx="640221" cy="640221"/>
          </a:xfrm>
          <a:prstGeom prst="ellipse">
            <a:avLst/>
          </a:prstGeom>
          <a:solidFill>
            <a:srgbClr val="256474">
              <a:alpha val="58824"/>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prstClr val="white"/>
              </a:solidFill>
            </a:endParaRPr>
          </a:p>
        </p:txBody>
      </p:sp>
      <p:sp>
        <p:nvSpPr>
          <p:cNvPr id="33" name="Text Box 4"/>
          <p:cNvSpPr txBox="1">
            <a:spLocks noChangeArrowheads="1"/>
          </p:cNvSpPr>
          <p:nvPr/>
        </p:nvSpPr>
        <p:spPr bwMode="auto">
          <a:xfrm>
            <a:off x="3174146"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34</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34" name="Text Box 4"/>
          <p:cNvSpPr txBox="1">
            <a:spLocks noChangeArrowheads="1"/>
          </p:cNvSpPr>
          <p:nvPr/>
        </p:nvSpPr>
        <p:spPr bwMode="auto">
          <a:xfrm>
            <a:off x="4051872"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lnSpc>
                <a:spcPts val="1200"/>
              </a:lnSpc>
            </a:pPr>
            <a:r>
              <a:rPr lang="en-US" sz="1400" b="1">
                <a:solidFill>
                  <a:prstClr val="black"/>
                </a:solidFill>
                <a:latin typeface="Arial"/>
                <a:ea typeface="+mn-ea"/>
                <a:cs typeface="Arial"/>
              </a:rPr>
              <a:t>2</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35" name="Text Box 4"/>
          <p:cNvSpPr txBox="1">
            <a:spLocks noChangeArrowheads="1"/>
          </p:cNvSpPr>
          <p:nvPr/>
        </p:nvSpPr>
        <p:spPr bwMode="auto">
          <a:xfrm>
            <a:off x="3603274" y="4004728"/>
            <a:ext cx="448598" cy="246221"/>
          </a:xfrm>
          <a:prstGeom prst="rect">
            <a:avLst/>
          </a:prstGeom>
          <a:noFill/>
          <a:ln w="9525">
            <a:noFill/>
            <a:miter lim="800000"/>
            <a:headEnd/>
            <a:tailEnd/>
          </a:ln>
        </p:spPr>
        <p:txBody>
          <a:bodyPr wrap="square" lIns="36000" rIns="36000" anchor="ctr">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lnSpc>
                <a:spcPts val="1200"/>
              </a:lnSpc>
            </a:pPr>
            <a:r>
              <a:rPr lang="en-US" sz="1400" b="1">
                <a:solidFill>
                  <a:prstClr val="black"/>
                </a:solidFill>
                <a:latin typeface="Arial"/>
                <a:ea typeface="+mn-ea"/>
                <a:cs typeface="Arial"/>
              </a:rPr>
              <a:t>7</a:t>
            </a:r>
            <a:r>
              <a:rPr lang="en-US" sz="1000" b="1">
                <a:solidFill>
                  <a:prstClr val="black"/>
                </a:solidFill>
                <a:latin typeface="Arial"/>
                <a:ea typeface="+mn-ea"/>
                <a:cs typeface="Arial"/>
              </a:rPr>
              <a:t>%</a:t>
            </a:r>
            <a:endParaRPr lang="en-US" sz="1100" b="1">
              <a:solidFill>
                <a:prstClr val="black"/>
              </a:solidFill>
              <a:latin typeface="Arial"/>
              <a:ea typeface="+mn-ea"/>
              <a:cs typeface="Arial"/>
            </a:endParaRPr>
          </a:p>
        </p:txBody>
      </p:sp>
      <p:sp>
        <p:nvSpPr>
          <p:cNvPr id="36" name="Text Box 4"/>
          <p:cNvSpPr txBox="1">
            <a:spLocks noChangeArrowheads="1"/>
          </p:cNvSpPr>
          <p:nvPr/>
        </p:nvSpPr>
        <p:spPr bwMode="auto">
          <a:xfrm>
            <a:off x="2103953" y="3981167"/>
            <a:ext cx="90328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r>
              <a:rPr lang="en-US" sz="1100" b="1">
                <a:solidFill>
                  <a:srgbClr val="FF6600"/>
                </a:solidFill>
                <a:latin typeface="Arial"/>
                <a:ea typeface="+mn-ea"/>
                <a:cs typeface="Arial"/>
              </a:rPr>
              <a:t>PD-L1 IC+ </a:t>
            </a:r>
            <a:r>
              <a:rPr lang="en-US" sz="1400" b="1">
                <a:solidFill>
                  <a:srgbClr val="FF6600"/>
                </a:solidFill>
                <a:latin typeface="Arial"/>
                <a:ea typeface="+mn-ea"/>
                <a:cs typeface="Arial"/>
              </a:rPr>
              <a:t>41</a:t>
            </a:r>
            <a:r>
              <a:rPr lang="en-US" sz="1000" b="1">
                <a:solidFill>
                  <a:srgbClr val="FF6600"/>
                </a:solidFill>
                <a:latin typeface="Arial"/>
                <a:ea typeface="+mn-ea"/>
                <a:cs typeface="Arial"/>
              </a:rPr>
              <a:t>%</a:t>
            </a:r>
          </a:p>
        </p:txBody>
      </p:sp>
      <p:sp>
        <p:nvSpPr>
          <p:cNvPr id="37" name="Text Box 4"/>
          <p:cNvSpPr txBox="1">
            <a:spLocks noChangeArrowheads="1"/>
          </p:cNvSpPr>
          <p:nvPr/>
        </p:nvSpPr>
        <p:spPr bwMode="auto">
          <a:xfrm>
            <a:off x="4296466" y="3981167"/>
            <a:ext cx="1035591" cy="4770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100" b="1">
                <a:solidFill>
                  <a:srgbClr val="31859B">
                    <a:lumMod val="75000"/>
                  </a:srgbClr>
                </a:solidFill>
                <a:latin typeface="Arial"/>
                <a:ea typeface="+mn-ea"/>
                <a:cs typeface="Arial"/>
              </a:rPr>
              <a:t>PD-L1TC+</a:t>
            </a:r>
          </a:p>
          <a:p>
            <a:pPr eaLnBrk="1" hangingPunct="1"/>
            <a:r>
              <a:rPr lang="en-US" sz="1400" b="1">
                <a:solidFill>
                  <a:srgbClr val="31859B">
                    <a:lumMod val="75000"/>
                  </a:srgbClr>
                </a:solidFill>
                <a:latin typeface="Arial"/>
                <a:cs typeface="Arial"/>
              </a:rPr>
              <a:t>9</a:t>
            </a:r>
            <a:r>
              <a:rPr lang="en-US" sz="1050" b="1">
                <a:solidFill>
                  <a:srgbClr val="31859B">
                    <a:lumMod val="75000"/>
                  </a:srgbClr>
                </a:solidFill>
                <a:latin typeface="Arial"/>
                <a:cs typeface="Arial"/>
              </a:rPr>
              <a:t>%</a:t>
            </a:r>
            <a:endParaRPr lang="en-US" sz="1050" b="1">
              <a:solidFill>
                <a:srgbClr val="31859B">
                  <a:lumMod val="75000"/>
                </a:srgbClr>
              </a:solidFill>
              <a:latin typeface="Arial"/>
              <a:ea typeface="+mn-ea"/>
              <a:cs typeface="Arial"/>
            </a:endParaRPr>
          </a:p>
        </p:txBody>
      </p:sp>
      <p:sp>
        <p:nvSpPr>
          <p:cNvPr id="38" name="Rectangle 37"/>
          <p:cNvSpPr/>
          <p:nvPr/>
        </p:nvSpPr>
        <p:spPr>
          <a:xfrm>
            <a:off x="254078" y="3497834"/>
            <a:ext cx="4929278" cy="1319893"/>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1F497D"/>
              </a:solidFill>
            </a:endParaRPr>
          </a:p>
        </p:txBody>
      </p:sp>
      <p:sp>
        <p:nvSpPr>
          <p:cNvPr id="39" name="Text Box 4"/>
          <p:cNvSpPr txBox="1">
            <a:spLocks noChangeArrowheads="1"/>
          </p:cNvSpPr>
          <p:nvPr/>
        </p:nvSpPr>
        <p:spPr bwMode="auto">
          <a:xfrm>
            <a:off x="254078" y="4905772"/>
            <a:ext cx="5678398"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800" i="1">
                <a:solidFill>
                  <a:prstClr val="black">
                    <a:lumMod val="65000"/>
                    <a:lumOff val="35000"/>
                  </a:prstClr>
                </a:solidFill>
                <a:latin typeface="Arial"/>
                <a:ea typeface="+mn-ea"/>
                <a:cs typeface="Arial"/>
              </a:rPr>
              <a:t>Emens LA et al., SABCS 2018, GS1-04</a:t>
            </a:r>
          </a:p>
        </p:txBody>
      </p:sp>
    </p:spTree>
    <p:extLst>
      <p:ext uri="{BB962C8B-B14F-4D97-AF65-F5344CB8AC3E}">
        <p14:creationId xmlns:p14="http://schemas.microsoft.com/office/powerpoint/2010/main" val="80563456"/>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9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4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chemeClr val="tx2"/>
          </a:solidFill>
          <a:headEnd type="none" w="med" len="med"/>
          <a:tailEnd type="triangle" w="lg" len="lg"/>
        </a:ln>
        <a:effectLst/>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5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3_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6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2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7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8_Tema de Office">
  <a:themeElements>
    <a:clrScheme name="Personnalisé 10">
      <a:dk1>
        <a:sysClr val="windowText" lastClr="000000"/>
      </a:dk1>
      <a:lt1>
        <a:sysClr val="window" lastClr="FFFFFF"/>
      </a:lt1>
      <a:dk2>
        <a:srgbClr val="1F497D"/>
      </a:dk2>
      <a:lt2>
        <a:srgbClr val="595959"/>
      </a:lt2>
      <a:accent1>
        <a:srgbClr val="1F497D"/>
      </a:accent1>
      <a:accent2>
        <a:srgbClr val="CC3300"/>
      </a:accent2>
      <a:accent3>
        <a:srgbClr val="FF6600"/>
      </a:accent3>
      <a:accent4>
        <a:srgbClr val="8064A2"/>
      </a:accent4>
      <a:accent5>
        <a:srgbClr val="31859B"/>
      </a:accent5>
      <a:accent6>
        <a:srgbClr val="960059"/>
      </a:accent6>
      <a:hlink>
        <a:srgbClr val="339966"/>
      </a:hlink>
      <a:folHlink>
        <a:srgbClr val="FF006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chemeClr val="tx2"/>
          </a:solidFill>
          <a:headEnd type="none" w="med" len="med"/>
          <a:tailEnd type="triangle" w="lg" len="lg"/>
        </a:ln>
        <a:effectLst/>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3359</TotalTime>
  <Words>17676</Words>
  <Application>Microsoft Macintosh PowerPoint</Application>
  <PresentationFormat>Affichage à l'écran (16:9)</PresentationFormat>
  <Paragraphs>5268</Paragraphs>
  <Slides>169</Slides>
  <Notes>48</Notes>
  <HiddenSlides>0</HiddenSlides>
  <MMClips>0</MMClips>
  <ScaleCrop>false</ScaleCrop>
  <HeadingPairs>
    <vt:vector size="8" baseType="variant">
      <vt:variant>
        <vt:lpstr>Polices utilisées</vt:lpstr>
      </vt:variant>
      <vt:variant>
        <vt:i4>6</vt:i4>
      </vt:variant>
      <vt:variant>
        <vt:lpstr>Thème</vt:lpstr>
      </vt:variant>
      <vt:variant>
        <vt:i4>11</vt:i4>
      </vt:variant>
      <vt:variant>
        <vt:lpstr>Serveurs OLE incorporés</vt:lpstr>
      </vt:variant>
      <vt:variant>
        <vt:i4>2</vt:i4>
      </vt:variant>
      <vt:variant>
        <vt:lpstr>Titres des diapositives</vt:lpstr>
      </vt:variant>
      <vt:variant>
        <vt:i4>169</vt:i4>
      </vt:variant>
    </vt:vector>
  </HeadingPairs>
  <TitlesOfParts>
    <vt:vector size="188" baseType="lpstr">
      <vt:lpstr>Arial</vt:lpstr>
      <vt:lpstr>Arial Narrow</vt:lpstr>
      <vt:lpstr>Calibri</vt:lpstr>
      <vt:lpstr>Cambria Math</vt:lpstr>
      <vt:lpstr>Times New Roman</vt:lpstr>
      <vt:lpstr>Wingdings</vt:lpstr>
      <vt:lpstr>Tema de Office</vt:lpstr>
      <vt:lpstr>4_Tema de Office</vt:lpstr>
      <vt:lpstr>5_Tema de Office</vt:lpstr>
      <vt:lpstr>3_Tema de Office</vt:lpstr>
      <vt:lpstr>6_Tema de Office</vt:lpstr>
      <vt:lpstr>1_Tema de Office</vt:lpstr>
      <vt:lpstr>2_Tema de Office</vt:lpstr>
      <vt:lpstr>7_Tema de Office</vt:lpstr>
      <vt:lpstr>8_Tema de Office</vt:lpstr>
      <vt:lpstr>9_Tema de Office</vt:lpstr>
      <vt:lpstr>10_Tema de Office</vt:lpstr>
      <vt:lpstr>Graphique</vt:lpstr>
      <vt:lpstr>Image Photo Editor</vt:lpstr>
      <vt:lpstr>Présentation PowerPoint</vt:lpstr>
      <vt:lpstr>Présentation PowerPoint</vt:lpstr>
      <vt:lpstr>Présentation PowerPoint</vt:lpstr>
      <vt:lpstr>Présentation PowerPoint</vt:lpstr>
      <vt:lpstr>Chirurgie de l’aisselle et chimiothérapie néo adjuvante</vt:lpstr>
      <vt:lpstr>27895 patientes dans 52 études</vt:lpstr>
      <vt:lpstr>Survie sans récidive par sous type moléculaire</vt:lpstr>
      <vt:lpstr>    Résultats du GS avec ou sans chimio !</vt:lpstr>
      <vt:lpstr>AMAROS  Radiothérapie ou chirurgie en cas de N+ :  Résultats à 10 ans</vt:lpstr>
      <vt:lpstr>Risque de récidive axillaire</vt:lpstr>
      <vt:lpstr>Résultats du GS et du curage, le cas échéant</vt:lpstr>
      <vt:lpstr>Résultats suite</vt:lpstr>
      <vt:lpstr>Survie globale</vt:lpstr>
      <vt:lpstr>LYMPHOEDEME à 1, 3 et 5 ans</vt:lpstr>
      <vt:lpstr>Le bon vieux temps, ce n’était pas toujours super</vt:lpstr>
      <vt:lpstr>Essais récents: mortalité spécifique</vt:lpstr>
      <vt:lpstr>Etude RAPID comparant: Irradiation Partielle Accélérée du Sein (APBI)  vs Radiothérapie Complète du Sein (WBI)</vt:lpstr>
      <vt:lpstr>Design de l’étude</vt:lpstr>
      <vt:lpstr>Présentation PowerPoint</vt:lpstr>
      <vt:lpstr>Présentation PowerPoint</vt:lpstr>
      <vt:lpstr>Résultats cosmétiques (patient) en fonction de la technique et du temps</vt:lpstr>
      <vt:lpstr>Objectif : Résultats cosmétiques: fibrose (induration du sein) à 3 ans</vt:lpstr>
      <vt:lpstr>NSABP B-39/RTOG 0413</vt:lpstr>
      <vt:lpstr>Survie sans rechute</vt:lpstr>
      <vt:lpstr>Design de l’étude</vt:lpstr>
      <vt:lpstr>RADIOTHERAPIE : 4 communications</vt:lpstr>
      <vt:lpstr>Présentation PowerPoint</vt:lpstr>
      <vt:lpstr>Essai PHARE (6 mois versus 12 mois trastuzumab adjuvant) :  résultats finaux !</vt:lpstr>
      <vt:lpstr>Essai PHARE (6 mois versus 12 mois trastuzumab adjuvant) :  résultats finaux !</vt:lpstr>
      <vt:lpstr>Essai PHARE (6 mois versus 12 mois trastuzumab adjuvant) :  résultats finaux !</vt:lpstr>
      <vt:lpstr>Essai PHARE (6 mois versus 12 mois trastuzumab adjuvant) :  résultats finaux !</vt:lpstr>
      <vt:lpstr>Essai PHARE (6 mois versus 12 mois trastuzumab adjuvant) :  résultats finaux !</vt:lpstr>
      <vt:lpstr>KATHERINE:  Trastuzumab Emtansine for Residual Invasive HER2-Positive Breast Cancer</vt:lpstr>
      <vt:lpstr>Caractéristiques des patients (1) </vt:lpstr>
      <vt:lpstr>Caractéristiques des patients (2) </vt:lpstr>
      <vt:lpstr>Caractéristiques à l’inclusion</vt:lpstr>
      <vt:lpstr>IDFS à 3 ans</vt:lpstr>
      <vt:lpstr>IDFS sous-groupe (1) </vt:lpstr>
      <vt:lpstr>IDFS sous-groupe (2) </vt:lpstr>
      <vt:lpstr>Premiers évènements de la récidive  </vt:lpstr>
      <vt:lpstr>Récidives à distance </vt:lpstr>
      <vt:lpstr>Survie Globale </vt:lpstr>
      <vt:lpstr>Tolérance </vt:lpstr>
      <vt:lpstr>Évènements indésirables entrainant un arrêt des traitements </vt:lpstr>
      <vt:lpstr>Tous EI ≥15% d’incidence  </vt:lpstr>
      <vt:lpstr>KATHERINE Conclusions </vt:lpstr>
      <vt:lpstr>Présentation PowerPoint</vt:lpstr>
      <vt:lpstr>STIC CTC : Design</vt:lpstr>
      <vt:lpstr>Design : objectifs et hypothèses statistiques</vt:lpstr>
      <vt:lpstr>Résultats: caractéristiques des patientes</vt:lpstr>
      <vt:lpstr>Objectifs primaires et secondaires</vt:lpstr>
      <vt:lpstr>Analyse en sous-groupe</vt:lpstr>
      <vt:lpstr>Analyse en sous-groupe prévue: (1) groupes concordants</vt:lpstr>
      <vt:lpstr>Analyse en sous-groupe prévue: (2) groupes disconcordants</vt:lpstr>
      <vt:lpstr>Analyse en sous-groupe prévue: (2) groupes disconcordants</vt:lpstr>
      <vt:lpstr>Analyse exploratoire: groupes discordants ensemble</vt:lpstr>
      <vt:lpstr>Conclusion</vt:lpstr>
      <vt:lpstr>Présentation PowerPoint</vt:lpstr>
      <vt:lpstr>Présentation PowerPoint</vt:lpstr>
      <vt:lpstr>Etude TAM 01</vt:lpstr>
      <vt:lpstr>Etude TAM 01</vt:lpstr>
      <vt:lpstr>Etude TAM 01</vt:lpstr>
      <vt:lpstr>Présentation PowerPoint</vt:lpstr>
      <vt:lpstr>Etude AERAS</vt:lpstr>
      <vt:lpstr>Etude AERAS - Survie sans maladie</vt:lpstr>
      <vt:lpstr>Etude AERAS - Survie sans maladie à distance</vt:lpstr>
      <vt:lpstr>Etude AERAS - Survie globale</vt:lpstr>
      <vt:lpstr>Etude AERAS</vt:lpstr>
      <vt:lpstr>Présentation PowerPoint</vt:lpstr>
      <vt:lpstr>Etude ABCSG-16</vt:lpstr>
      <vt:lpstr>Rappel SABCS 2017 Etude ABCSG-16 - Survie sans maladie</vt:lpstr>
      <vt:lpstr>Méta-analyse des essais avec prolongation par IA au delà de 5 ans </vt:lpstr>
      <vt:lpstr>Réduction du risque par l’extension de l’HT avec un IA</vt:lpstr>
      <vt:lpstr>Réduction du risque par l’extension de l’HT avec un IA</vt:lpstr>
      <vt:lpstr>Réduction du risque de rechute selon le pN</vt:lpstr>
      <vt:lpstr>Bénéfice de la prolongation selon le selon traitement antérieur Réduction du risque de rechute</vt:lpstr>
      <vt:lpstr>Réduction du risque de rechute après 0-1 an de prolongation d’HT </vt:lpstr>
      <vt:lpstr>Réduction du risque de rechute entre 2 et 4 ans de prolongation d’HT </vt:lpstr>
      <vt:lpstr>Réduction du risque de rechute après 5 ans de prolongation d’HT </vt:lpstr>
      <vt:lpstr>Méta-analyse de l’EBCTCG</vt:lpstr>
      <vt:lpstr>Présentation PowerPoint</vt:lpstr>
      <vt:lpstr>Essai SOLAR-1 : quelques données additionnelles</vt:lpstr>
      <vt:lpstr>Essai SOLAR-1 : quelques données additionnelles… </vt:lpstr>
      <vt:lpstr>Essai SOLAR-1 : données additionnelles…</vt:lpstr>
      <vt:lpstr>SSP selon la ligne de traitement dans la population mutée PIK3CA</vt:lpstr>
      <vt:lpstr>SSP selon traitement préalable par CDK4/6 (population PIK3CA mut)</vt:lpstr>
      <vt:lpstr>PFS selon le statut mutationel PIK3CA sur ADNtc plasma</vt:lpstr>
      <vt:lpstr>Essai SOLAR-1 : données additionnelles </vt:lpstr>
      <vt:lpstr>Essai SOLAR-1 : données additionnelles…Toxicités </vt:lpstr>
      <vt:lpstr>Essai SOLAR-1 : données additionnelles / Hyperglycémie</vt:lpstr>
      <vt:lpstr>Randomized Phase II Study Evaluating Palbociclib in Addition to Letrozole as Neoadjuvant Therapy in Estrogen Receptor–Positive Early Breast Cancer: PALLET Trial</vt:lpstr>
      <vt:lpstr>Traitement néoadjuvant dans la population RH+ ménopausée 4 études en parallèle avec randomisation 3:2:2:2 Traitement 12 semaines</vt:lpstr>
      <vt:lpstr>Objectifs principal: pas de différence</vt:lpstr>
      <vt:lpstr>Objectifs secondaires: beaucoup de biologie…« and so what Mitch ? »</vt:lpstr>
      <vt:lpstr>Conclusion</vt:lpstr>
      <vt:lpstr>Présentation PowerPoint</vt:lpstr>
      <vt:lpstr>Présentation PowerPoint</vt:lpstr>
      <vt:lpstr>Impassion130 : les biomarqueurs ! </vt:lpstr>
      <vt:lpstr>Impassion130 : les biomarqueurs ! </vt:lpstr>
      <vt:lpstr>Impassion130 : les biomarqueurs ! </vt:lpstr>
      <vt:lpstr>Impassion130 : les biomarqueurs ! </vt:lpstr>
      <vt:lpstr>Présentation PowerPoint</vt:lpstr>
      <vt:lpstr>CIBOMA/2004-01_ GEICAM/2003-11: capecitabine adjuvant dans les TNBC</vt:lpstr>
      <vt:lpstr>CIBOMA/2004-01_ GEICAM/2003-11: capecitabine adjuvant dans les TNBC</vt:lpstr>
      <vt:lpstr>CIBOMA/2004-01_ GEICAM/2003-11: capecitabine adjuvant dans les TNBC Subgroup analysis of DFS (ITT)</vt:lpstr>
      <vt:lpstr>CIBOMA/2004-01_ GEICAM/2003-11: capecitabine adjuvant dans les TNBC Subgroup analysis of OS (ITT)</vt:lpstr>
      <vt:lpstr>Présentation PowerPoint</vt:lpstr>
      <vt:lpstr>Etude WSG-ADAPT-TN : vers une désescalade dans les TNBC ???</vt:lpstr>
      <vt:lpstr>Etude WSG-ADAPT-TN : vers une désescalade dans les TNBC ???</vt:lpstr>
      <vt:lpstr>Etude WSG-ADAPT-TN : vers une désescalade dans les TNBC ???</vt:lpstr>
      <vt:lpstr>Etude WSG-ADAPT-TN : vers une désescalade dans les TNBC ???</vt:lpstr>
      <vt:lpstr>Etude WSG-ADAPT-TN : vers une désescalade dans les TNBC ???</vt:lpstr>
      <vt:lpstr>Etude WSG-ADAPT-TN : vers une désescalade dans les TNBC ???</vt:lpstr>
      <vt:lpstr>Présentation PowerPoint</vt:lpstr>
      <vt:lpstr>CIBOMA/2004-01_ GEICAM/2003-11: capecitabine adjuvant dans les TNBC</vt:lpstr>
      <vt:lpstr>CIBOMA/2004-01_ GEICAM/2003-11: capecitabine adjuvant dans les TNBC</vt:lpstr>
      <vt:lpstr>CIBOMA/2004-01_ GEICAM/2003-11: capecitabine adjuvant dans les TNBC Subgroup analysis of DFS (ITT)</vt:lpstr>
      <vt:lpstr>CIBOMA/2004-01_ GEICAM/2003-11: capecitabine adjuvant dans les TNBC Subgroup analysis of OS (ITT)</vt:lpstr>
      <vt:lpstr>Présentation PowerPoint</vt:lpstr>
      <vt:lpstr>Présentation PowerPoint</vt:lpstr>
      <vt:lpstr>Un essai randomisé de prévention de la cardiotoxicité  sous trastuzumab</vt:lpstr>
      <vt:lpstr>Réduction significative de la cardiotoxicité dans le sous-groupe anthracyclines</vt:lpstr>
      <vt:lpstr>Présentation PowerPoint</vt:lpstr>
      <vt:lpstr>EBBA-II: l’activité physique pour préserver  la fonction cardiovasculaire après traitement adjuvant</vt:lpstr>
      <vt:lpstr>Evolution de la VO2max selon pratique de l’AP </vt:lpstr>
      <vt:lpstr>Evolution de la VO2max selon pratique de l’AP, ptes sous chimiothérapie </vt:lpstr>
      <vt:lpstr>Présentation PowerPoint</vt:lpstr>
      <vt:lpstr>SUCCESS C : un essai randomisé évaluant l’impact  de l’activité physique sur la SSR </vt:lpstr>
      <vt:lpstr>Résultats négatifs sur la population globale,  en ITT (n=2292 avec IMC 24-40 kg/m2)</vt:lpstr>
      <vt:lpstr>Analyse exploratoire chez les patients ayant complété le programme</vt:lpstr>
      <vt:lpstr>Analyse exploratoire</vt:lpstr>
      <vt:lpstr>Analyse exploratoire</vt:lpstr>
      <vt:lpstr>Présentation PowerPoint</vt:lpstr>
      <vt:lpstr>Un nouveau traitement des bouffées vasomotrices, l’oxybutinine</vt:lpstr>
      <vt:lpstr>Réduction du score moyen des bouffées vasomotrices </vt:lpstr>
      <vt:lpstr>Présentation PowerPoint</vt:lpstr>
      <vt:lpstr>Que retenir des biomarqueurs du SABCS 2018 pour notre routine de demain ?</vt:lpstr>
      <vt:lpstr>Présentation PowerPoint</vt:lpstr>
      <vt:lpstr>Présentation PowerPoint</vt:lpstr>
      <vt:lpstr>PFS selon le statut mutationel PIK3CA sur ADNtc plasma</vt:lpstr>
      <vt:lpstr>PIK3CA</vt:lpstr>
      <vt:lpstr>Mutations PIK3CA ready for prime time !</vt:lpstr>
      <vt:lpstr>Présentation PowerPoint</vt:lpstr>
      <vt:lpstr>Impassion130 : les biomarqueurs ! </vt:lpstr>
      <vt:lpstr>PD-L1 et cancers du sein</vt:lpstr>
      <vt:lpstr>PD-L1 et cancers du sein triple négatifs</vt:lpstr>
      <vt:lpstr>Données à grande échelle des discordances phénotypiques entre primitifs et métastases à partir de la base ESME Lefevre P5-12-05</vt:lpstr>
      <vt:lpstr>Lefevre P5-12-05 + de variations pour RH+ HER2+ et importance de la biopsie à la reprogression !</vt:lpstr>
      <vt:lpstr>Quelques nouvelles des…..signatures </vt:lpstr>
      <vt:lpstr>Signatures et statut pN1mi</vt:lpstr>
      <vt:lpstr>655 tests Prosigna, dont 99 (15%) pN1 mi En fonction du poids donné au statut ganglionnaire (mi) : pN0 ou pN1 le ROR change de façon conséquente</vt:lpstr>
      <vt:lpstr>pN1mi dans Endopredict</vt:lpstr>
      <vt:lpstr>Données sur pN1 (mi) avec OncotypeDx update des données  de la SEER database : 3004 patientes</vt:lpstr>
      <vt:lpstr>Présentation PowerPoint</vt:lpstr>
      <vt:lpstr>Trois études présentées</vt:lpstr>
      <vt:lpstr>Cancers lobulaires : altérations spécifiques aux métastases</vt:lpstr>
      <vt:lpstr>Anomalies potentiellements ciblables dans les métastases</vt:lpstr>
      <vt:lpstr>Anomalies génétiques enrichies dans les métastases </vt:lpstr>
      <vt:lpstr>Conclusion </vt:lpstr>
      <vt:lpstr>Conclusion suite</vt:lpstr>
      <vt:lpstr>Identification des RH+ a risque de Rechute tardive</vt:lpstr>
      <vt:lpstr>Classification moléculaire des cancers du sein</vt:lpstr>
      <vt:lpstr>METABRIC : identification de 4 sous types de cancer du sein RE+ rechutant tardivement</vt:lpstr>
      <vt:lpstr>Présentation PowerPoint</vt:lpstr>
      <vt:lpstr>Présentation PowerPoint</vt:lpstr>
      <vt:lpstr>Caractéristiques des patientes</vt:lpstr>
      <vt:lpstr>En analyse multi-variée, la survie sans maladie, la survie sans maladie à distance et la survie globale étaient significativement diminuées en présence de cellules tumorales intra-médullaires</vt:lpstr>
      <vt:lpstr>La valeur péjorative des cellules tumorales intra-médullaire était plus prononcée pour les patientes avec tumeur luminale B.</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Usuario de Microsoft Office</dc:creator>
  <cp:lastModifiedBy>François ITIER</cp:lastModifiedBy>
  <cp:revision>242</cp:revision>
  <cp:lastPrinted>2016-12-15T10:54:00Z</cp:lastPrinted>
  <dcterms:created xsi:type="dcterms:W3CDTF">2015-11-24T13:09:24Z</dcterms:created>
  <dcterms:modified xsi:type="dcterms:W3CDTF">2018-12-18T07:10:05Z</dcterms:modified>
</cp:coreProperties>
</file>